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90" r:id="rId3"/>
    <p:sldId id="319" r:id="rId4"/>
    <p:sldId id="324" r:id="rId5"/>
    <p:sldId id="327" r:id="rId6"/>
    <p:sldId id="328" r:id="rId7"/>
    <p:sldId id="335" r:id="rId8"/>
    <p:sldId id="329" r:id="rId9"/>
    <p:sldId id="330" r:id="rId10"/>
    <p:sldId id="331" r:id="rId11"/>
    <p:sldId id="332" r:id="rId12"/>
    <p:sldId id="336" r:id="rId13"/>
    <p:sldId id="337" r:id="rId14"/>
    <p:sldId id="338" r:id="rId15"/>
    <p:sldId id="339" r:id="rId16"/>
    <p:sldId id="334" r:id="rId17"/>
    <p:sldId id="3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6" autoAdjust="0"/>
    <p:restoredTop sz="94733"/>
  </p:normalViewPr>
  <p:slideViewPr>
    <p:cSldViewPr snapToGrid="0">
      <p:cViewPr varScale="1">
        <p:scale>
          <a:sx n="117" d="100"/>
          <a:sy n="117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8D3B4-0BD7-47CD-BDE6-39673E0CB08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07DC8-CC6F-4C9C-AB28-3EF25B67C73F}">
      <dgm:prSet/>
      <dgm:spPr/>
      <dgm:t>
        <a:bodyPr/>
        <a:lstStyle/>
        <a:p>
          <a:r>
            <a:rPr lang="de-DE" b="0" i="0" dirty="0"/>
            <a:t>The SAP Clean Core Model </a:t>
          </a:r>
          <a:r>
            <a:rPr lang="de-DE" b="0" i="0" dirty="0" err="1"/>
            <a:t>is</a:t>
          </a:r>
          <a:r>
            <a:rPr lang="de-DE" b="0" i="0" dirty="0"/>
            <a:t> a </a:t>
          </a:r>
          <a:r>
            <a:rPr lang="de-DE" b="0" i="0" dirty="0" err="1"/>
            <a:t>concept</a:t>
          </a:r>
          <a:r>
            <a:rPr lang="de-DE" b="0" i="0" dirty="0"/>
            <a:t> </a:t>
          </a:r>
          <a:r>
            <a:rPr lang="de-DE" b="0" i="0" dirty="0" err="1"/>
            <a:t>that</a:t>
          </a:r>
          <a:r>
            <a:rPr lang="de-DE" b="0" i="0" dirty="0"/>
            <a:t> </a:t>
          </a:r>
          <a:r>
            <a:rPr lang="de-DE" b="0" i="0" dirty="0" err="1"/>
            <a:t>aims</a:t>
          </a:r>
          <a:r>
            <a:rPr lang="de-DE" b="0" i="0" dirty="0"/>
            <a:t> </a:t>
          </a:r>
          <a:r>
            <a:rPr lang="de-DE" b="0" i="0" dirty="0" err="1"/>
            <a:t>to</a:t>
          </a:r>
          <a:r>
            <a:rPr lang="de-DE" b="0" i="0" dirty="0"/>
            <a:t> </a:t>
          </a:r>
          <a:r>
            <a:rPr lang="de-DE" b="0" i="0" dirty="0" err="1"/>
            <a:t>ensure</a:t>
          </a:r>
          <a:r>
            <a:rPr lang="de-DE" b="0" i="0" dirty="0"/>
            <a:t> </a:t>
          </a:r>
          <a:r>
            <a:rPr lang="de-DE" b="0" i="0" dirty="0" err="1"/>
            <a:t>the</a:t>
          </a:r>
          <a:r>
            <a:rPr lang="de-DE" b="0" i="0" dirty="0"/>
            <a:t> </a:t>
          </a:r>
          <a:r>
            <a:rPr lang="de-DE" b="0" i="0" dirty="0" err="1"/>
            <a:t>integrity</a:t>
          </a:r>
          <a:r>
            <a:rPr lang="de-DE" b="0" i="0" dirty="0"/>
            <a:t> and </a:t>
          </a:r>
          <a:r>
            <a:rPr lang="de-DE" b="0" i="0" dirty="0" err="1"/>
            <a:t>efficiency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SAP S4/Hana </a:t>
          </a:r>
          <a:r>
            <a:rPr lang="de-DE" b="0" i="0" dirty="0" err="1"/>
            <a:t>systems</a:t>
          </a:r>
          <a:r>
            <a:rPr lang="de-DE" b="0" i="0" dirty="0"/>
            <a:t>.</a:t>
          </a:r>
          <a:endParaRPr lang="en-US" dirty="0"/>
        </a:p>
      </dgm:t>
    </dgm:pt>
    <dgm:pt modelId="{6390A922-0388-4501-A3BD-B673589434E7}" type="parTrans" cxnId="{2AD77DE2-DEBE-4A7F-AC15-E08FB72FAE96}">
      <dgm:prSet/>
      <dgm:spPr/>
      <dgm:t>
        <a:bodyPr/>
        <a:lstStyle/>
        <a:p>
          <a:endParaRPr lang="en-US"/>
        </a:p>
      </dgm:t>
    </dgm:pt>
    <dgm:pt modelId="{51B452C0-D9DB-4D1E-B63A-150416E7D1E8}" type="sibTrans" cxnId="{2AD77DE2-DEBE-4A7F-AC15-E08FB72FAE96}">
      <dgm:prSet/>
      <dgm:spPr/>
      <dgm:t>
        <a:bodyPr/>
        <a:lstStyle/>
        <a:p>
          <a:endParaRPr lang="en-US"/>
        </a:p>
      </dgm:t>
    </dgm:pt>
    <dgm:pt modelId="{0C5956D0-F5AF-4284-B15A-32ECA4ECEC53}">
      <dgm:prSet/>
      <dgm:spPr/>
      <dgm:t>
        <a:bodyPr/>
        <a:lstStyle/>
        <a:p>
          <a:endParaRPr lang="en-US" dirty="0"/>
        </a:p>
      </dgm:t>
    </dgm:pt>
    <dgm:pt modelId="{D03FBF94-EBA4-48BF-BA87-A5870F540681}" type="parTrans" cxnId="{329A46E8-21E6-4300-9B62-F36077B77C84}">
      <dgm:prSet/>
      <dgm:spPr/>
      <dgm:t>
        <a:bodyPr/>
        <a:lstStyle/>
        <a:p>
          <a:endParaRPr lang="en-US"/>
        </a:p>
      </dgm:t>
    </dgm:pt>
    <dgm:pt modelId="{FD52EA06-B0B8-4A39-B679-72DE1E4E5B86}" type="sibTrans" cxnId="{329A46E8-21E6-4300-9B62-F36077B77C84}">
      <dgm:prSet/>
      <dgm:spPr/>
      <dgm:t>
        <a:bodyPr/>
        <a:lstStyle/>
        <a:p>
          <a:endParaRPr lang="en-US"/>
        </a:p>
      </dgm:t>
    </dgm:pt>
    <dgm:pt modelId="{43CE4B73-9A23-1246-A1F4-2092CDB5A5A0}" type="pres">
      <dgm:prSet presAssocID="{4F38D3B4-0BD7-47CD-BDE6-39673E0CB082}" presName="linear" presStyleCnt="0">
        <dgm:presLayoutVars>
          <dgm:animLvl val="lvl"/>
          <dgm:resizeHandles val="exact"/>
        </dgm:presLayoutVars>
      </dgm:prSet>
      <dgm:spPr/>
    </dgm:pt>
    <dgm:pt modelId="{84C41805-F20B-F74D-854A-EDE5ED4066C5}" type="pres">
      <dgm:prSet presAssocID="{F7607DC8-CC6F-4C9C-AB28-3EF25B67C7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2F9C5-B45C-B747-89DA-D5F11CC9F709}" type="pres">
      <dgm:prSet presAssocID="{F7607DC8-CC6F-4C9C-AB28-3EF25B67C7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264145-76E5-A84D-8B1D-F0D4CD60DB25}" type="presOf" srcId="{0C5956D0-F5AF-4284-B15A-32ECA4ECEC53}" destId="{3FB2F9C5-B45C-B747-89DA-D5F11CC9F709}" srcOrd="0" destOrd="0" presId="urn:microsoft.com/office/officeart/2005/8/layout/vList2"/>
    <dgm:cxn modelId="{18CD0459-3E1B-9A49-8339-1CEB3A1EBE7D}" type="presOf" srcId="{4F38D3B4-0BD7-47CD-BDE6-39673E0CB082}" destId="{43CE4B73-9A23-1246-A1F4-2092CDB5A5A0}" srcOrd="0" destOrd="0" presId="urn:microsoft.com/office/officeart/2005/8/layout/vList2"/>
    <dgm:cxn modelId="{A4C7A5B3-C2BD-9941-ABBE-8699C6AA2955}" type="presOf" srcId="{F7607DC8-CC6F-4C9C-AB28-3EF25B67C73F}" destId="{84C41805-F20B-F74D-854A-EDE5ED4066C5}" srcOrd="0" destOrd="0" presId="urn:microsoft.com/office/officeart/2005/8/layout/vList2"/>
    <dgm:cxn modelId="{2AD77DE2-DEBE-4A7F-AC15-E08FB72FAE96}" srcId="{4F38D3B4-0BD7-47CD-BDE6-39673E0CB082}" destId="{F7607DC8-CC6F-4C9C-AB28-3EF25B67C73F}" srcOrd="0" destOrd="0" parTransId="{6390A922-0388-4501-A3BD-B673589434E7}" sibTransId="{51B452C0-D9DB-4D1E-B63A-150416E7D1E8}"/>
    <dgm:cxn modelId="{329A46E8-21E6-4300-9B62-F36077B77C84}" srcId="{F7607DC8-CC6F-4C9C-AB28-3EF25B67C73F}" destId="{0C5956D0-F5AF-4284-B15A-32ECA4ECEC53}" srcOrd="0" destOrd="0" parTransId="{D03FBF94-EBA4-48BF-BA87-A5870F540681}" sibTransId="{FD52EA06-B0B8-4A39-B679-72DE1E4E5B86}"/>
    <dgm:cxn modelId="{B9D2F514-C69F-2548-B2C9-10A6360F01BE}" type="presParOf" srcId="{43CE4B73-9A23-1246-A1F4-2092CDB5A5A0}" destId="{84C41805-F20B-F74D-854A-EDE5ED4066C5}" srcOrd="0" destOrd="0" presId="urn:microsoft.com/office/officeart/2005/8/layout/vList2"/>
    <dgm:cxn modelId="{EB00C753-8E62-F940-B15A-4409DD69AB9F}" type="presParOf" srcId="{43CE4B73-9A23-1246-A1F4-2092CDB5A5A0}" destId="{3FB2F9C5-B45C-B747-89DA-D5F11CC9F7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1805-F20B-F74D-854A-EDE5ED4066C5}">
      <dsp:nvSpPr>
        <dsp:cNvPr id="0" name=""/>
        <dsp:cNvSpPr/>
      </dsp:nvSpPr>
      <dsp:spPr>
        <a:xfrm>
          <a:off x="0" y="4660"/>
          <a:ext cx="5257800" cy="360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b="0" i="0" kern="1200" dirty="0"/>
            <a:t>The SAP Clean Core Model </a:t>
          </a:r>
          <a:r>
            <a:rPr lang="de-DE" sz="3500" b="0" i="0" kern="1200" dirty="0" err="1"/>
            <a:t>is</a:t>
          </a:r>
          <a:r>
            <a:rPr lang="de-DE" sz="3500" b="0" i="0" kern="1200" dirty="0"/>
            <a:t> a </a:t>
          </a:r>
          <a:r>
            <a:rPr lang="de-DE" sz="3500" b="0" i="0" kern="1200" dirty="0" err="1"/>
            <a:t>concept</a:t>
          </a:r>
          <a:r>
            <a:rPr lang="de-DE" sz="3500" b="0" i="0" kern="1200" dirty="0"/>
            <a:t> </a:t>
          </a:r>
          <a:r>
            <a:rPr lang="de-DE" sz="3500" b="0" i="0" kern="1200" dirty="0" err="1"/>
            <a:t>that</a:t>
          </a:r>
          <a:r>
            <a:rPr lang="de-DE" sz="3500" b="0" i="0" kern="1200" dirty="0"/>
            <a:t> </a:t>
          </a:r>
          <a:r>
            <a:rPr lang="de-DE" sz="3500" b="0" i="0" kern="1200" dirty="0" err="1"/>
            <a:t>aims</a:t>
          </a:r>
          <a:r>
            <a:rPr lang="de-DE" sz="3500" b="0" i="0" kern="1200" dirty="0"/>
            <a:t> </a:t>
          </a:r>
          <a:r>
            <a:rPr lang="de-DE" sz="3500" b="0" i="0" kern="1200" dirty="0" err="1"/>
            <a:t>to</a:t>
          </a:r>
          <a:r>
            <a:rPr lang="de-DE" sz="3500" b="0" i="0" kern="1200" dirty="0"/>
            <a:t> </a:t>
          </a:r>
          <a:r>
            <a:rPr lang="de-DE" sz="3500" b="0" i="0" kern="1200" dirty="0" err="1"/>
            <a:t>ensure</a:t>
          </a:r>
          <a:r>
            <a:rPr lang="de-DE" sz="3500" b="0" i="0" kern="1200" dirty="0"/>
            <a:t> </a:t>
          </a:r>
          <a:r>
            <a:rPr lang="de-DE" sz="3500" b="0" i="0" kern="1200" dirty="0" err="1"/>
            <a:t>the</a:t>
          </a:r>
          <a:r>
            <a:rPr lang="de-DE" sz="3500" b="0" i="0" kern="1200" dirty="0"/>
            <a:t> </a:t>
          </a:r>
          <a:r>
            <a:rPr lang="de-DE" sz="3500" b="0" i="0" kern="1200" dirty="0" err="1"/>
            <a:t>integrity</a:t>
          </a:r>
          <a:r>
            <a:rPr lang="de-DE" sz="3500" b="0" i="0" kern="1200" dirty="0"/>
            <a:t> and </a:t>
          </a:r>
          <a:r>
            <a:rPr lang="de-DE" sz="3500" b="0" i="0" kern="1200" dirty="0" err="1"/>
            <a:t>efficiency</a:t>
          </a:r>
          <a:r>
            <a:rPr lang="de-DE" sz="3500" b="0" i="0" kern="1200" dirty="0"/>
            <a:t> </a:t>
          </a:r>
          <a:r>
            <a:rPr lang="de-DE" sz="3500" b="0" i="0" kern="1200" dirty="0" err="1"/>
            <a:t>of</a:t>
          </a:r>
          <a:r>
            <a:rPr lang="de-DE" sz="3500" b="0" i="0" kern="1200" dirty="0"/>
            <a:t> SAP S4/Hana </a:t>
          </a:r>
          <a:r>
            <a:rPr lang="de-DE" sz="3500" b="0" i="0" kern="1200" dirty="0" err="1"/>
            <a:t>systems</a:t>
          </a:r>
          <a:r>
            <a:rPr lang="de-DE" sz="3500" b="0" i="0" kern="1200" dirty="0"/>
            <a:t>.</a:t>
          </a:r>
          <a:endParaRPr lang="en-US" sz="3500" kern="1200" dirty="0"/>
        </a:p>
      </dsp:txBody>
      <dsp:txXfrm>
        <a:off x="175913" y="180573"/>
        <a:ext cx="4905974" cy="3251773"/>
      </dsp:txXfrm>
    </dsp:sp>
    <dsp:sp modelId="{3FB2F9C5-B45C-B747-89DA-D5F11CC9F709}">
      <dsp:nvSpPr>
        <dsp:cNvPr id="0" name=""/>
        <dsp:cNvSpPr/>
      </dsp:nvSpPr>
      <dsp:spPr>
        <a:xfrm>
          <a:off x="0" y="3608259"/>
          <a:ext cx="5257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08259"/>
        <a:ext cx="52578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ABAP RESTful Application Programming Model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0274E-E04C-764E-BBC1-0258CC0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Implementation </a:t>
            </a:r>
            <a:r>
              <a:rPr lang="de-DE" sz="2600" dirty="0" err="1">
                <a:solidFill>
                  <a:srgbClr val="FFFFFF"/>
                </a:solidFill>
              </a:rPr>
              <a:t>types</a:t>
            </a:r>
            <a:endParaRPr lang="de-DE" sz="26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CD9C-B206-EEF6-FCC0-8049CD4E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Unmanaged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In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scenario</a:t>
            </a:r>
            <a:r>
              <a:rPr lang="de-DE" sz="1700" b="0" i="0" u="none" strike="noStrike" dirty="0">
                <a:effectLst/>
                <a:latin typeface="-apple-system"/>
              </a:rPr>
              <a:t>, </a:t>
            </a:r>
            <a:r>
              <a:rPr lang="de-DE" sz="1700" b="0" i="0" u="none" strike="noStrike" dirty="0" err="1">
                <a:effectLst/>
                <a:latin typeface="-apple-system"/>
              </a:rPr>
              <a:t>you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can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implement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standard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functionality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of</a:t>
            </a:r>
            <a:r>
              <a:rPr lang="de-DE" sz="1700" b="0" i="0" u="none" strike="noStrike" dirty="0">
                <a:effectLst/>
                <a:latin typeface="-apple-system"/>
              </a:rPr>
              <a:t> a </a:t>
            </a:r>
            <a:r>
              <a:rPr lang="de-DE" sz="1700" b="0" i="0" u="none" strike="noStrike" dirty="0" err="1">
                <a:effectLst/>
                <a:latin typeface="-apple-system"/>
              </a:rPr>
              <a:t>business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object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yourself</a:t>
            </a:r>
            <a:r>
              <a:rPr lang="de-DE" sz="1700" b="0" i="0" u="none" strike="noStrike" dirty="0">
                <a:effectLst/>
                <a:latin typeface="-apple-system"/>
              </a:rPr>
              <a:t>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This </a:t>
            </a:r>
            <a:r>
              <a:rPr lang="de-DE" sz="1700" b="0" i="0" u="none" strike="noStrike" dirty="0" err="1">
                <a:effectLst/>
                <a:latin typeface="-apple-system"/>
              </a:rPr>
              <a:t>applies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to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both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interaction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phase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with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buffer</a:t>
            </a:r>
            <a:r>
              <a:rPr lang="de-DE" sz="1700" b="0" i="0" u="none" strike="noStrike" dirty="0">
                <a:effectLst/>
                <a:latin typeface="-apple-system"/>
              </a:rPr>
              <a:t> and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storage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sequence</a:t>
            </a:r>
            <a:r>
              <a:rPr lang="de-DE" sz="1700" b="0" i="0" u="none" strike="noStrike" dirty="0">
                <a:effectLst/>
                <a:latin typeface="-apple-system"/>
              </a:rPr>
              <a:t>.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491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C3A-29BC-39A8-93BC-B04C63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Entity Manipulation Language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CF36-8ADD-BC76-8014-3525B608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The Entity Manipulation Language (EML) </a:t>
            </a:r>
            <a:r>
              <a:rPr lang="de-DE" sz="1600" b="0" i="0" u="none" strike="noStrike" dirty="0" err="1">
                <a:effectLst/>
                <a:latin typeface="-apple-system"/>
              </a:rPr>
              <a:t>is</a:t>
            </a:r>
            <a:r>
              <a:rPr lang="de-DE" sz="1600" b="0" i="0" u="none" strike="noStrike" dirty="0">
                <a:effectLst/>
                <a:latin typeface="-apple-system"/>
              </a:rPr>
              <a:t> a </a:t>
            </a:r>
            <a:r>
              <a:rPr lang="de-DE" sz="1600" b="0" i="0" u="none" strike="noStrike" dirty="0" err="1">
                <a:effectLst/>
                <a:latin typeface="-apple-system"/>
              </a:rPr>
              <a:t>standardised</a:t>
            </a:r>
            <a:r>
              <a:rPr lang="de-DE" sz="1600" b="0" i="0" u="none" strike="noStrike" dirty="0">
                <a:effectLst/>
                <a:latin typeface="-apple-system"/>
              </a:rPr>
              <a:t>, type-safe API </a:t>
            </a:r>
            <a:r>
              <a:rPr lang="de-DE" sz="1600" b="0" i="0" u="none" strike="noStrike" dirty="0" err="1">
                <a:effectLst/>
                <a:latin typeface="-apple-system"/>
              </a:rPr>
              <a:t>that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is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firmly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anchored</a:t>
            </a:r>
            <a:r>
              <a:rPr lang="de-DE" sz="1600" b="0" i="0" u="none" strike="noStrike" dirty="0">
                <a:effectLst/>
                <a:latin typeface="-apple-system"/>
              </a:rPr>
              <a:t> in </a:t>
            </a:r>
            <a:r>
              <a:rPr lang="de-DE" sz="1600" b="0" i="0" u="none" strike="noStrike" dirty="0" err="1">
                <a:effectLst/>
                <a:latin typeface="-apple-system"/>
              </a:rPr>
              <a:t>the</a:t>
            </a:r>
            <a:r>
              <a:rPr lang="de-DE" sz="1600" b="0" i="0" u="none" strike="noStrike" dirty="0">
                <a:effectLst/>
                <a:latin typeface="-apple-system"/>
              </a:rPr>
              <a:t> ABAP </a:t>
            </a:r>
            <a:r>
              <a:rPr lang="de-DE" sz="1600" b="0" i="0" u="none" strike="noStrike" dirty="0" err="1">
                <a:effectLst/>
                <a:latin typeface="-apple-system"/>
              </a:rPr>
              <a:t>language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scope</a:t>
            </a:r>
            <a:r>
              <a:rPr lang="de-DE" sz="1600" b="0" i="0" u="none" strike="noStrike" dirty="0">
                <a:effectLst/>
                <a:latin typeface="-apple-system"/>
              </a:rPr>
              <a:t>. </a:t>
            </a:r>
            <a:r>
              <a:rPr lang="de-DE" sz="1600" b="0" i="0" u="none" strike="noStrike" dirty="0" err="1">
                <a:effectLst/>
                <a:latin typeface="-apple-system"/>
              </a:rPr>
              <a:t>It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enables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access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to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data</a:t>
            </a:r>
            <a:r>
              <a:rPr lang="de-DE" sz="1600" b="0" i="0" u="none" strike="noStrike" dirty="0">
                <a:effectLst/>
                <a:latin typeface="-apple-system"/>
              </a:rPr>
              <a:t> and </a:t>
            </a:r>
            <a:r>
              <a:rPr lang="de-DE" sz="1600" b="0" i="0" u="none" strike="noStrike" dirty="0" err="1">
                <a:effectLst/>
                <a:latin typeface="-apple-system"/>
              </a:rPr>
              <a:t>functionalities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of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business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objects</a:t>
            </a:r>
            <a:r>
              <a:rPr lang="de-DE" sz="1600" b="0" i="0" u="none" strike="noStrike" dirty="0">
                <a:effectLst/>
                <a:latin typeface="-apple-system"/>
              </a:rPr>
              <a:t>. Here </a:t>
            </a:r>
            <a:r>
              <a:rPr lang="de-DE" sz="1600" b="0" i="0" u="none" strike="noStrike" dirty="0" err="1">
                <a:effectLst/>
                <a:latin typeface="-apple-system"/>
              </a:rPr>
              <a:t>are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the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most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important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aspects</a:t>
            </a:r>
            <a:r>
              <a:rPr lang="de-DE" sz="1600" b="0" i="0" u="none" strike="noStrike" dirty="0">
                <a:effectLst/>
                <a:latin typeface="-apple-system"/>
              </a:rPr>
              <a:t> </a:t>
            </a:r>
            <a:r>
              <a:rPr lang="de-DE" sz="1600" b="0" i="0" u="none" strike="noStrike" dirty="0" err="1">
                <a:effectLst/>
                <a:latin typeface="-apple-system"/>
              </a:rPr>
              <a:t>of</a:t>
            </a:r>
            <a:r>
              <a:rPr lang="de-DE" sz="1600" b="0" i="0" u="none" strike="noStrike" dirty="0">
                <a:effectLst/>
                <a:latin typeface="-apple-system"/>
              </a:rPr>
              <a:t> EML:</a:t>
            </a:r>
          </a:p>
          <a:p>
            <a:r>
              <a:rPr lang="de-DE" sz="1600" b="1" i="0" u="none" strike="noStrike" dirty="0">
                <a:effectLst/>
                <a:latin typeface="-apple-system"/>
              </a:rPr>
              <a:t>MODIFY ENTITIES</a:t>
            </a:r>
            <a:endParaRPr lang="de-DE" sz="1600" b="0" i="0" u="none" strike="noStrike" dirty="0">
              <a:effectLst/>
              <a:latin typeface="-apple-system"/>
            </a:endParaRPr>
          </a:p>
          <a:p>
            <a:r>
              <a:rPr lang="de-DE" sz="1600" b="1" i="0" u="none" strike="noStrike" dirty="0">
                <a:effectLst/>
                <a:latin typeface="-apple-system"/>
              </a:rPr>
              <a:t>READ ENTITIES</a:t>
            </a:r>
          </a:p>
          <a:p>
            <a:r>
              <a:rPr lang="de-DE" sz="1600" b="1" dirty="0">
                <a:latin typeface="-apple-system"/>
              </a:rPr>
              <a:t>...</a:t>
            </a:r>
          </a:p>
          <a:p>
            <a:endParaRPr lang="de-DE" sz="1600" b="1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See </a:t>
            </a:r>
            <a:r>
              <a:rPr lang="de-DE" sz="1600" b="0" i="0" u="none" strike="noStrike" dirty="0" err="1">
                <a:effectLst/>
                <a:latin typeface="-apple-system"/>
              </a:rPr>
              <a:t>documentation</a:t>
            </a:r>
            <a:r>
              <a:rPr lang="de-DE" sz="1600" b="0" i="0" u="none" strike="noStrike" dirty="0">
                <a:effectLst/>
                <a:latin typeface="-apple-system"/>
              </a:rPr>
              <a:t> in </a:t>
            </a:r>
            <a:r>
              <a:rPr lang="de-DE" sz="1600" b="0" i="0" u="none" strike="noStrike" dirty="0" err="1">
                <a:effectLst/>
                <a:latin typeface="-apple-system"/>
              </a:rPr>
              <a:t>the</a:t>
            </a:r>
            <a:r>
              <a:rPr lang="de-DE" sz="1600" b="0" i="0" u="none" strike="noStrike" dirty="0">
                <a:effectLst/>
                <a:latin typeface="-apple-system"/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634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i="0" u="none" strike="noStrike" dirty="0">
                <a:solidFill>
                  <a:srgbClr val="111111"/>
                </a:solidFill>
                <a:effectLst/>
                <a:latin typeface="-apple-system"/>
              </a:rPr>
              <a:t>SAP Clean Core 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F26E6-47A7-5C27-9CB9-E4BDE03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SAP Clean Core 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7845C51-9B9B-47E9-ADD2-2DAF756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094638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1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CF82E-D120-CEEF-7BF6-C4969EA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SAP Clean Core Model</a:t>
            </a: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3A3B424-04C7-0C7C-7473-6318C895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i="0" u="none" strike="noStrike" dirty="0" err="1">
                <a:effectLst/>
                <a:latin typeface="-apple-system"/>
              </a:rPr>
              <a:t>Three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tier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model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de-DE" sz="200" i="0" u="none" strike="noStrike" dirty="0">
              <a:effectLst/>
              <a:latin typeface="-apple-system"/>
            </a:endParaRPr>
          </a:p>
          <a:p>
            <a:r>
              <a:rPr lang="de-DE" sz="2000" b="1" i="0" u="none" strike="noStrike" dirty="0">
                <a:effectLst/>
                <a:latin typeface="-apple-system"/>
              </a:rPr>
              <a:t>Cloud </a:t>
            </a:r>
            <a:r>
              <a:rPr lang="de-DE" sz="2000" b="1" i="0" u="none" strike="noStrike" dirty="0" err="1">
                <a:effectLst/>
                <a:latin typeface="-apple-system"/>
              </a:rPr>
              <a:t>expansion</a:t>
            </a:r>
            <a:r>
              <a:rPr lang="de-DE" sz="2000" b="1" i="0" u="none" strike="noStrike" dirty="0">
                <a:effectLst/>
                <a:latin typeface="-apple-system"/>
              </a:rPr>
              <a:t> </a:t>
            </a:r>
            <a:r>
              <a:rPr lang="de-DE" sz="2000" b="1" i="0" u="none" strike="noStrike" dirty="0" err="1">
                <a:effectLst/>
                <a:latin typeface="-apple-system"/>
              </a:rPr>
              <a:t>model</a:t>
            </a:r>
            <a:r>
              <a:rPr lang="de-DE" sz="2000" b="1" i="0" u="none" strike="noStrike" dirty="0">
                <a:effectLst/>
                <a:latin typeface="-apple-system"/>
              </a:rPr>
              <a:t> (Tier 1) </a:t>
            </a:r>
          </a:p>
          <a:p>
            <a:r>
              <a:rPr lang="de-DE" sz="2000" b="1" i="0" u="none" strike="noStrike" dirty="0">
                <a:effectLst/>
                <a:latin typeface="-apple-system"/>
              </a:rPr>
              <a:t>Cloud-API-</a:t>
            </a:r>
            <a:r>
              <a:rPr lang="de-DE" sz="2000" b="1" i="0" u="none" strike="noStrike" dirty="0" err="1">
                <a:effectLst/>
                <a:latin typeface="-apple-system"/>
              </a:rPr>
              <a:t>Enablement</a:t>
            </a:r>
            <a:r>
              <a:rPr lang="de-DE" sz="2000" b="1" i="0" u="none" strike="noStrike" dirty="0">
                <a:effectLst/>
                <a:latin typeface="-apple-system"/>
              </a:rPr>
              <a:t> (Tier 2)</a:t>
            </a:r>
            <a:br>
              <a:rPr lang="de-DE" sz="2000" b="1" i="0" u="none" strike="noStrike" dirty="0">
                <a:effectLst/>
                <a:latin typeface="-apple-system"/>
              </a:rPr>
            </a:br>
            <a:r>
              <a:rPr lang="de-DE" sz="2000" b="0" i="0" u="none" strike="noStrike" dirty="0">
                <a:effectLst/>
                <a:latin typeface="-apple-system"/>
              </a:rPr>
              <a:t>Hierbei werden APIs genutzt, um externe Anwendungen mit der Cloud zu verbinden und zusätzliche Funktionalitäten bereitzustellen.</a:t>
            </a:r>
          </a:p>
          <a:p>
            <a:r>
              <a:rPr lang="de-DE" sz="2000" b="1" i="0" strike="noStrike" dirty="0">
                <a:effectLst/>
                <a:latin typeface="-apple-system"/>
              </a:rPr>
              <a:t>Classic ABAP </a:t>
            </a:r>
            <a:r>
              <a:rPr lang="de-DE" sz="2000" b="1" i="0" strike="noStrike" dirty="0" err="1">
                <a:effectLst/>
                <a:latin typeface="-apple-system"/>
              </a:rPr>
              <a:t>extensions</a:t>
            </a:r>
            <a:r>
              <a:rPr lang="de-DE" sz="2000" b="1" i="0" strike="noStrike" dirty="0">
                <a:effectLst/>
                <a:latin typeface="-apple-system"/>
              </a:rPr>
              <a:t> (Tier 3) </a:t>
            </a:r>
          </a:p>
          <a:p>
            <a:pPr marL="0" indent="0">
              <a:buNone/>
            </a:pPr>
            <a:endParaRPr lang="de-DE" sz="200" b="1" i="0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2000" b="0" i="0" u="none" strike="noStrike" dirty="0">
                <a:effectLst/>
                <a:latin typeface="-apple-system"/>
              </a:rPr>
              <a:t>Overall, </a:t>
            </a:r>
            <a:r>
              <a:rPr lang="de-DE" sz="2000" b="0" i="0" u="none" strike="noStrike" dirty="0" err="1">
                <a:effectLst/>
                <a:latin typeface="-apple-system"/>
              </a:rPr>
              <a:t>the</a:t>
            </a:r>
            <a:r>
              <a:rPr lang="de-DE" sz="2000" b="0" i="0" u="none" strike="noStrike" dirty="0">
                <a:effectLst/>
                <a:latin typeface="-apple-system"/>
              </a:rPr>
              <a:t> Clean Core Model </a:t>
            </a:r>
            <a:r>
              <a:rPr lang="de-DE" sz="2000" b="0" i="0" u="none" strike="noStrike" dirty="0" err="1">
                <a:effectLst/>
                <a:latin typeface="-apple-system"/>
              </a:rPr>
              <a:t>aims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to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maintain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system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integrity</a:t>
            </a:r>
            <a:r>
              <a:rPr lang="de-DE" sz="2000" b="0" i="0" u="none" strike="noStrike" dirty="0">
                <a:effectLst/>
                <a:latin typeface="-apple-system"/>
              </a:rPr>
              <a:t>, </a:t>
            </a:r>
            <a:r>
              <a:rPr lang="de-DE" sz="2000" b="0" i="0" u="none" strike="noStrike" dirty="0" err="1">
                <a:effectLst/>
                <a:latin typeface="-apple-system"/>
              </a:rPr>
              <a:t>enable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efficient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upgrades</a:t>
            </a:r>
            <a:r>
              <a:rPr lang="de-DE" sz="2000" b="0" i="0" u="none" strike="noStrike" dirty="0">
                <a:effectLst/>
                <a:latin typeface="-apple-system"/>
              </a:rPr>
              <a:t> and </a:t>
            </a:r>
            <a:r>
              <a:rPr lang="de-DE" sz="2000" b="0" i="0" u="none" strike="noStrike" dirty="0" err="1">
                <a:effectLst/>
                <a:latin typeface="-apple-system"/>
              </a:rPr>
              <a:t>minimise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the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complexity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of</a:t>
            </a:r>
            <a:r>
              <a:rPr lang="de-DE" sz="2000" b="0" i="0" u="none" strike="noStrike" dirty="0">
                <a:effectLst/>
                <a:latin typeface="-apple-system"/>
              </a:rPr>
              <a:t> </a:t>
            </a:r>
            <a:r>
              <a:rPr lang="de-DE" sz="2000" b="0" i="0" u="none" strike="noStrike" dirty="0" err="1">
                <a:effectLst/>
                <a:latin typeface="-apple-system"/>
              </a:rPr>
              <a:t>extensions</a:t>
            </a:r>
            <a:r>
              <a:rPr lang="de-DE" sz="2000" b="0" i="0" u="none" strike="noStrike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6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Grundlagen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RAP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Implementierung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82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710F-41D2-A712-7A17-8CFB51A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467EB-D1BE-81E8-0161-E9297CBF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692150"/>
            <a:ext cx="5715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The source </a:t>
            </a:r>
            <a:r>
              <a:rPr lang="de-DE" sz="2200" dirty="0" err="1"/>
              <a:t>texts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exercises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sample </a:t>
            </a:r>
            <a:r>
              <a:rPr lang="de-DE" sz="2200" dirty="0" err="1"/>
              <a:t>solutions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found</a:t>
            </a:r>
            <a:r>
              <a:rPr lang="de-DE" sz="2200" dirty="0"/>
              <a:t> </a:t>
            </a:r>
            <a:r>
              <a:rPr lang="de-DE" sz="2200"/>
              <a:t>in GitHub.</a:t>
            </a:r>
            <a:endParaRPr lang="de-DE" sz="2200" dirty="0"/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E066C-69BC-1413-BC9B-DEDB4FF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 dirty="0" err="1"/>
              <a:t>Functions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a </a:t>
            </a:r>
            <a:r>
              <a:rPr lang="de-DE" sz="5400" dirty="0" err="1"/>
              <a:t>programming</a:t>
            </a:r>
            <a:r>
              <a:rPr lang="de-DE" sz="5400" dirty="0"/>
              <a:t> </a:t>
            </a:r>
            <a:r>
              <a:rPr lang="de-DE" sz="5400" dirty="0" err="1"/>
              <a:t>model</a:t>
            </a:r>
            <a:endParaRPr lang="de-DE" sz="5400" dirty="0"/>
          </a:p>
        </p:txBody>
      </p:sp>
      <p:pic>
        <p:nvPicPr>
          <p:cNvPr id="5" name="Picture 4" descr="Einer in der Menge">
            <a:extLst>
              <a:ext uri="{FF2B5EF4-FFF2-40B4-BE49-F238E27FC236}">
                <a16:creationId xmlns:a16="http://schemas.microsoft.com/office/drawing/2014/main" id="{435CABC8-CF22-AD92-15F6-769D6304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99CF6-0C57-18AD-4D89-4078F5E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1700" i="0" u="none" strike="noStrike" dirty="0" err="1">
                <a:effectLst/>
                <a:latin typeface="-apple-system"/>
              </a:rPr>
              <a:t>Which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development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objects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are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used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to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realise</a:t>
            </a:r>
            <a:r>
              <a:rPr lang="de-DE" sz="1700" i="0" u="none" strike="noStrike" dirty="0">
                <a:effectLst/>
                <a:latin typeface="-apple-system"/>
              </a:rPr>
              <a:t> a </a:t>
            </a:r>
            <a:r>
              <a:rPr lang="de-DE" sz="1700" i="0" u="none" strike="noStrike" dirty="0" err="1">
                <a:effectLst/>
                <a:latin typeface="-apple-system"/>
              </a:rPr>
              <a:t>specific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or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functionality</a:t>
            </a:r>
            <a:r>
              <a:rPr lang="de-DE" sz="1700" i="0" u="none" strike="noStrike" dirty="0">
                <a:effectLst/>
                <a:latin typeface="-apple-system"/>
              </a:rPr>
              <a:t>, and </a:t>
            </a:r>
            <a:r>
              <a:rPr lang="de-DE" sz="1700" i="0" u="none" strike="noStrike" dirty="0" err="1">
                <a:effectLst/>
                <a:latin typeface="-apple-system"/>
              </a:rPr>
              <a:t>what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functions</a:t>
            </a:r>
            <a:r>
              <a:rPr lang="de-DE" sz="1700" i="0" u="none" strike="noStrike" dirty="0">
                <a:effectLst/>
                <a:latin typeface="-apple-system"/>
              </a:rPr>
              <a:t> do </a:t>
            </a:r>
            <a:r>
              <a:rPr lang="de-DE" sz="1700" i="0" u="none" strike="noStrike" dirty="0" err="1">
                <a:effectLst/>
                <a:latin typeface="-apple-system"/>
              </a:rPr>
              <a:t>these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development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objects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have</a:t>
            </a:r>
            <a:r>
              <a:rPr lang="de-DE" sz="1700" i="0" u="none" strike="noStrike" dirty="0">
                <a:effectLst/>
                <a:latin typeface="-apple-system"/>
              </a:rPr>
              <a:t>?</a:t>
            </a:r>
          </a:p>
          <a:p>
            <a:r>
              <a:rPr lang="de-DE" sz="1700" i="0" u="none" strike="noStrike" dirty="0" err="1">
                <a:effectLst/>
                <a:latin typeface="-apple-system"/>
              </a:rPr>
              <a:t>How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are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these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development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objects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related</a:t>
            </a:r>
            <a:r>
              <a:rPr lang="de-DE" sz="1700" i="0" u="none" strike="noStrike" dirty="0">
                <a:effectLst/>
                <a:latin typeface="-apple-system"/>
              </a:rPr>
              <a:t> and </a:t>
            </a:r>
            <a:r>
              <a:rPr lang="de-DE" sz="1700" i="0" u="none" strike="noStrike" dirty="0" err="1">
                <a:effectLst/>
                <a:latin typeface="-apple-system"/>
              </a:rPr>
              <a:t>how</a:t>
            </a:r>
            <a:r>
              <a:rPr lang="de-DE" sz="1700" i="0" u="none" strike="noStrike" dirty="0">
                <a:effectLst/>
                <a:latin typeface="-apple-system"/>
              </a:rPr>
              <a:t> do </a:t>
            </a:r>
            <a:r>
              <a:rPr lang="de-DE" sz="1700" i="0" u="none" strike="noStrike" dirty="0" err="1">
                <a:effectLst/>
                <a:latin typeface="-apple-system"/>
              </a:rPr>
              <a:t>they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build</a:t>
            </a:r>
            <a:r>
              <a:rPr lang="de-DE" sz="1700" i="0" u="none" strike="noStrike" dirty="0">
                <a:effectLst/>
                <a:latin typeface="-apple-system"/>
              </a:rPr>
              <a:t> on </a:t>
            </a:r>
            <a:r>
              <a:rPr lang="de-DE" sz="1700" i="0" u="none" strike="noStrike" dirty="0" err="1">
                <a:effectLst/>
                <a:latin typeface="-apple-system"/>
              </a:rPr>
              <a:t>each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other</a:t>
            </a:r>
            <a:r>
              <a:rPr lang="de-DE" sz="1700" i="0" u="none" strike="noStrike" dirty="0">
                <a:effectLst/>
                <a:latin typeface="-apple-system"/>
              </a:rPr>
              <a:t> (i.e. </a:t>
            </a:r>
            <a:r>
              <a:rPr lang="de-DE" sz="1700" i="0" u="none" strike="noStrike" dirty="0" err="1">
                <a:effectLst/>
                <a:latin typeface="-apple-system"/>
              </a:rPr>
              <a:t>what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are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the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dependencies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between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the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development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objects</a:t>
            </a:r>
            <a:r>
              <a:rPr lang="de-DE" sz="1700" i="0" u="none" strike="noStrike" dirty="0">
                <a:effectLst/>
                <a:latin typeface="-apple-system"/>
              </a:rPr>
              <a:t>)?</a:t>
            </a:r>
          </a:p>
          <a:p>
            <a:r>
              <a:rPr lang="de-DE" sz="1700" i="0" u="none" strike="noStrike" dirty="0" err="1">
                <a:effectLst/>
                <a:latin typeface="-apple-system"/>
              </a:rPr>
              <a:t>Which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programming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interfaces</a:t>
            </a:r>
            <a:r>
              <a:rPr lang="de-DE" sz="1700" i="0" u="none" strike="noStrike" dirty="0">
                <a:effectLst/>
                <a:latin typeface="-apple-system"/>
              </a:rPr>
              <a:t> (APIs) </a:t>
            </a:r>
            <a:r>
              <a:rPr lang="de-DE" sz="1700" i="0" u="none" strike="noStrike" dirty="0" err="1">
                <a:effectLst/>
                <a:latin typeface="-apple-system"/>
              </a:rPr>
              <a:t>are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available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to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realise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typical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requirements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or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specific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functionalities</a:t>
            </a:r>
            <a:r>
              <a:rPr lang="de-DE" sz="1700" i="0" u="none" strike="noStrike" dirty="0">
                <a:effectLst/>
                <a:latin typeface="-apple-system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888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C087-09E8-E7CD-2D4B-E53F0F94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REST </a:t>
            </a:r>
            <a:r>
              <a:rPr lang="de-DE" sz="2800" dirty="0" err="1">
                <a:solidFill>
                  <a:srgbClr val="FFFFFF"/>
                </a:solidFill>
              </a:rPr>
              <a:t>architecture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principles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3F553-162E-C044-0A4F-8BA6E035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1300" b="1" i="0" u="none" strike="noStrike" dirty="0" err="1">
                <a:effectLst/>
                <a:latin typeface="-apple-system"/>
              </a:rPr>
              <a:t>Statelessness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REST </a:t>
            </a:r>
            <a:r>
              <a:rPr lang="de-DE" sz="1300" b="0" i="0" u="none" strike="noStrike" dirty="0" err="1">
                <a:effectLst/>
                <a:latin typeface="-apple-system"/>
              </a:rPr>
              <a:t>is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based</a:t>
            </a:r>
            <a:r>
              <a:rPr lang="de-DE" sz="1300" b="0" i="0" u="none" strike="noStrike" dirty="0">
                <a:effectLst/>
                <a:latin typeface="-apple-system"/>
              </a:rPr>
              <a:t> on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principle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of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statelessness</a:t>
            </a:r>
            <a:r>
              <a:rPr lang="de-DE" sz="1300" b="0" i="0" u="none" strike="noStrike" dirty="0">
                <a:effectLst/>
                <a:latin typeface="-apple-system"/>
              </a:rPr>
              <a:t>. </a:t>
            </a:r>
            <a:r>
              <a:rPr lang="de-DE" sz="1300" b="0" i="0" u="none" strike="noStrike" dirty="0" err="1">
                <a:effectLst/>
                <a:latin typeface="-apple-system"/>
              </a:rPr>
              <a:t>Each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request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from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to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must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self-contained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complete</a:t>
            </a:r>
            <a:r>
              <a:rPr lang="de-DE" sz="1300" b="0" i="0" u="none" strike="noStrike" dirty="0">
                <a:effectLst/>
                <a:latin typeface="-apple-system"/>
              </a:rPr>
              <a:t>. The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does</a:t>
            </a:r>
            <a:r>
              <a:rPr lang="de-DE" sz="1300" b="0" i="0" u="none" strike="noStrike" dirty="0">
                <a:effectLst/>
                <a:latin typeface="-apple-system"/>
              </a:rPr>
              <a:t> not </a:t>
            </a:r>
            <a:r>
              <a:rPr lang="de-DE" sz="1300" b="0" i="0" u="none" strike="noStrike" dirty="0" err="1">
                <a:effectLst/>
                <a:latin typeface="-apple-system"/>
              </a:rPr>
              <a:t>store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any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context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information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across</a:t>
            </a:r>
            <a:r>
              <a:rPr lang="de-DE" sz="1300" b="0" i="0" u="none" strike="noStrike" dirty="0">
                <a:effectLst/>
                <a:latin typeface="-apple-system"/>
              </a:rPr>
              <a:t> different </a:t>
            </a:r>
            <a:r>
              <a:rPr lang="de-DE" sz="1300" b="0" i="0" u="none" strike="noStrike" dirty="0" err="1">
                <a:effectLst/>
                <a:latin typeface="-apple-system"/>
              </a:rPr>
              <a:t>requests</a:t>
            </a:r>
            <a:r>
              <a:rPr lang="de-DE" sz="1300" b="0" i="0" u="none" strike="noStrike" dirty="0">
                <a:effectLst/>
                <a:latin typeface="-apple-system"/>
              </a:rPr>
              <a:t>.</a:t>
            </a:r>
          </a:p>
          <a:p>
            <a:r>
              <a:rPr lang="de-DE" sz="1300" b="1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1" i="0" u="none" strike="noStrike" dirty="0">
                <a:effectLst/>
                <a:latin typeface="-apple-system"/>
              </a:rPr>
              <a:t> Interface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REST </a:t>
            </a:r>
            <a:r>
              <a:rPr lang="de-DE" sz="1300" b="0" i="0" u="none" strike="noStrike" dirty="0" err="1">
                <a:effectLst/>
                <a:latin typeface="-apple-system"/>
              </a:rPr>
              <a:t>requires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0" i="0" u="none" strike="noStrike" dirty="0">
                <a:effectLst/>
                <a:latin typeface="-apple-system"/>
              </a:rPr>
              <a:t> interface </a:t>
            </a:r>
            <a:r>
              <a:rPr lang="de-DE" sz="1300" b="0" i="0" u="none" strike="noStrike" dirty="0" err="1">
                <a:effectLst/>
                <a:latin typeface="-apple-system"/>
              </a:rPr>
              <a:t>for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communication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between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. This interface </a:t>
            </a:r>
            <a:r>
              <a:rPr lang="de-DE" sz="1300" b="0" i="0" u="none" strike="noStrike" dirty="0" err="1">
                <a:effectLst/>
                <a:latin typeface="-apple-system"/>
              </a:rPr>
              <a:t>makes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it</a:t>
            </a:r>
            <a:r>
              <a:rPr lang="de-DE" sz="1300" b="0" i="0" u="none" strike="noStrike" dirty="0">
                <a:effectLst/>
                <a:latin typeface="-apple-system"/>
              </a:rPr>
              <a:t> possible </a:t>
            </a:r>
            <a:r>
              <a:rPr lang="de-DE" sz="1300" b="0" i="0" u="none" strike="noStrike" dirty="0" err="1">
                <a:effectLst/>
                <a:latin typeface="-apple-system"/>
              </a:rPr>
              <a:t>to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address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change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resources</a:t>
            </a:r>
            <a:r>
              <a:rPr lang="de-DE" sz="1300" b="0" i="0" u="none" strike="noStrike" dirty="0">
                <a:effectLst/>
                <a:latin typeface="-apple-system"/>
              </a:rPr>
              <a:t> via URLs </a:t>
            </a:r>
            <a:r>
              <a:rPr lang="de-DE" sz="1300" b="0" i="0" u="none" strike="noStrike" dirty="0" err="1">
                <a:effectLst/>
                <a:latin typeface="-apple-system"/>
              </a:rPr>
              <a:t>without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encoding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method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information</a:t>
            </a:r>
            <a:r>
              <a:rPr lang="de-DE" sz="1300" b="0" i="0" u="none" strike="noStrike" dirty="0">
                <a:effectLst/>
                <a:latin typeface="-apple-system"/>
              </a:rPr>
              <a:t> in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URLs.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Client-Server-</a:t>
            </a:r>
            <a:r>
              <a:rPr lang="de-DE" sz="1300" b="1" i="0" u="none" strike="noStrike" dirty="0" err="1">
                <a:effectLst/>
                <a:latin typeface="-apple-system"/>
              </a:rPr>
              <a:t>Architectur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REST </a:t>
            </a:r>
            <a:r>
              <a:rPr lang="de-DE" sz="1300" b="0" i="0" u="none" strike="noStrike" dirty="0" err="1">
                <a:effectLst/>
                <a:latin typeface="-apple-system"/>
              </a:rPr>
              <a:t>defines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clear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separation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between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. Servers </a:t>
            </a:r>
            <a:r>
              <a:rPr lang="de-DE" sz="1300" b="0" i="0" u="none" strike="noStrike" dirty="0" err="1">
                <a:effectLst/>
                <a:latin typeface="-apple-system"/>
              </a:rPr>
              <a:t>provide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services</a:t>
            </a:r>
            <a:r>
              <a:rPr lang="de-DE" sz="1300" b="0" i="0" u="none" strike="noStrike" dirty="0">
                <a:effectLst/>
                <a:latin typeface="-apple-system"/>
              </a:rPr>
              <a:t>, </a:t>
            </a:r>
            <a:r>
              <a:rPr lang="de-DE" sz="1300" b="0" i="0" u="none" strike="noStrike" dirty="0" err="1">
                <a:effectLst/>
                <a:latin typeface="-apple-system"/>
              </a:rPr>
              <a:t>while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clients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can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use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them</a:t>
            </a:r>
            <a:r>
              <a:rPr lang="de-DE" sz="1300" b="0" i="0" u="none" strike="noStrike" dirty="0">
                <a:effectLst/>
                <a:latin typeface="-apple-system"/>
              </a:rPr>
              <a:t>. Communication </a:t>
            </a:r>
            <a:r>
              <a:rPr lang="de-DE" sz="1300" b="0" i="0" u="none" strike="noStrike" dirty="0" err="1">
                <a:effectLst/>
                <a:latin typeface="-apple-system"/>
              </a:rPr>
              <a:t>takes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place</a:t>
            </a:r>
            <a:r>
              <a:rPr lang="de-DE" sz="1300" b="0" i="0" u="none" strike="noStrike" dirty="0">
                <a:effectLst/>
                <a:latin typeface="-apple-system"/>
              </a:rPr>
              <a:t> via </a:t>
            </a:r>
            <a:r>
              <a:rPr lang="de-DE" sz="1300" b="0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protocols</a:t>
            </a:r>
            <a:r>
              <a:rPr lang="de-DE" sz="1300" b="0" i="0" u="none" strike="noStrike" dirty="0">
                <a:effectLst/>
                <a:latin typeface="-apple-system"/>
              </a:rPr>
              <a:t> such </a:t>
            </a:r>
            <a:r>
              <a:rPr lang="de-DE" sz="1300" b="0" i="0" u="none" strike="noStrike" dirty="0" err="1">
                <a:effectLst/>
                <a:latin typeface="-apple-system"/>
              </a:rPr>
              <a:t>as</a:t>
            </a:r>
            <a:r>
              <a:rPr lang="de-DE" sz="1300" b="0" i="0" u="none" strike="noStrike" dirty="0">
                <a:effectLst/>
                <a:latin typeface="-apple-system"/>
              </a:rPr>
              <a:t> HTTP.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Layering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REST </a:t>
            </a:r>
            <a:r>
              <a:rPr lang="de-DE" sz="1300" b="0" i="0" u="none" strike="noStrike" dirty="0" err="1">
                <a:effectLst/>
                <a:latin typeface="-apple-system"/>
              </a:rPr>
              <a:t>allows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layering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of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systems</a:t>
            </a:r>
            <a:r>
              <a:rPr lang="de-DE" sz="1300" b="0" i="0" u="none" strike="noStrike" dirty="0">
                <a:effectLst/>
                <a:latin typeface="-apple-system"/>
              </a:rPr>
              <a:t>, </a:t>
            </a:r>
            <a:r>
              <a:rPr lang="de-DE" sz="1300" b="0" i="0" u="none" strike="noStrike" dirty="0" err="1">
                <a:effectLst/>
                <a:latin typeface="-apple-system"/>
              </a:rPr>
              <a:t>whereby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components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can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arranged</a:t>
            </a:r>
            <a:r>
              <a:rPr lang="de-DE" sz="1300" b="0" i="0" u="none" strike="noStrike" dirty="0">
                <a:effectLst/>
                <a:latin typeface="-apple-system"/>
              </a:rPr>
              <a:t> in different </a:t>
            </a:r>
            <a:r>
              <a:rPr lang="de-DE" sz="1300" b="0" i="0" u="none" strike="noStrike" dirty="0" err="1">
                <a:effectLst/>
                <a:latin typeface="-apple-system"/>
              </a:rPr>
              <a:t>layers</a:t>
            </a:r>
            <a:r>
              <a:rPr lang="de-DE" sz="1300" b="0" i="0" u="none" strike="noStrike" dirty="0">
                <a:effectLst/>
                <a:latin typeface="-apple-system"/>
              </a:rPr>
              <a:t>. The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does</a:t>
            </a:r>
            <a:r>
              <a:rPr lang="de-DE" sz="1300" b="0" i="0" u="none" strike="noStrike" dirty="0">
                <a:effectLst/>
                <a:latin typeface="-apple-system"/>
              </a:rPr>
              <a:t> not </a:t>
            </a:r>
            <a:r>
              <a:rPr lang="de-DE" sz="1300" b="0" i="0" u="none" strike="noStrike" dirty="0" err="1">
                <a:effectLst/>
                <a:latin typeface="-apple-system"/>
              </a:rPr>
              <a:t>need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to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know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whether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response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comes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from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original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or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in a </a:t>
            </a:r>
            <a:r>
              <a:rPr lang="de-DE" sz="1300" b="0" i="0" u="none" strike="noStrike" dirty="0" err="1">
                <a:effectLst/>
                <a:latin typeface="-apple-system"/>
              </a:rPr>
              <a:t>middle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layer</a:t>
            </a:r>
            <a:r>
              <a:rPr lang="de-DE" sz="1300" b="0" i="0" u="none" strike="noStrike" dirty="0">
                <a:effectLst/>
                <a:latin typeface="-apple-system"/>
              </a:rPr>
              <a:t>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Caching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REST </a:t>
            </a:r>
            <a:r>
              <a:rPr lang="de-DE" sz="1300" b="0" i="0" u="none" strike="noStrike" dirty="0" err="1">
                <a:effectLst/>
                <a:latin typeface="-apple-system"/>
              </a:rPr>
              <a:t>enables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buffering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of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server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responses</a:t>
            </a:r>
            <a:r>
              <a:rPr lang="de-DE" sz="1300" b="0" i="0" u="none" strike="noStrike" dirty="0">
                <a:effectLst/>
                <a:latin typeface="-apple-system"/>
              </a:rPr>
              <a:t> (</a:t>
            </a:r>
            <a:r>
              <a:rPr lang="de-DE" sz="1300" b="0" i="0" u="none" strike="noStrike" dirty="0" err="1">
                <a:effectLst/>
                <a:latin typeface="-apple-system"/>
              </a:rPr>
              <a:t>representations</a:t>
            </a:r>
            <a:r>
              <a:rPr lang="de-DE" sz="1300" b="0" i="0" u="none" strike="noStrike" dirty="0">
                <a:effectLst/>
                <a:latin typeface="-apple-system"/>
              </a:rPr>
              <a:t>) </a:t>
            </a:r>
            <a:r>
              <a:rPr lang="de-DE" sz="1300" b="0" i="0" u="none" strike="noStrike" dirty="0" err="1">
                <a:effectLst/>
                <a:latin typeface="-apple-system"/>
              </a:rPr>
              <a:t>with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metadata</a:t>
            </a:r>
            <a:r>
              <a:rPr lang="de-DE" sz="1300" b="0" i="0" u="none" strike="noStrike" dirty="0">
                <a:effectLst/>
                <a:latin typeface="-apple-system"/>
              </a:rPr>
              <a:t> in </a:t>
            </a:r>
            <a:r>
              <a:rPr lang="de-DE" sz="1300" b="0" i="0" u="none" strike="noStrike" dirty="0" err="1">
                <a:effectLst/>
                <a:latin typeface="-apple-system"/>
              </a:rPr>
              <a:t>order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to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reduce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the</a:t>
            </a:r>
            <a:r>
              <a:rPr lang="de-DE" sz="1300" b="0" i="0" u="none" strike="noStrike" dirty="0">
                <a:effectLst/>
                <a:latin typeface="-apple-system"/>
              </a:rPr>
              <a:t> network </a:t>
            </a:r>
            <a:r>
              <a:rPr lang="de-DE" sz="1300" b="0" i="0" u="none" strike="noStrike" dirty="0" err="1">
                <a:effectLst/>
                <a:latin typeface="-apple-system"/>
              </a:rPr>
              <a:t>load</a:t>
            </a:r>
            <a:r>
              <a:rPr lang="de-DE" sz="1300" b="0" i="0" u="none" strike="noStrike" dirty="0">
                <a:effectLst/>
                <a:latin typeface="-apple-system"/>
              </a:rPr>
              <a:t> and </a:t>
            </a:r>
            <a:r>
              <a:rPr lang="de-DE" sz="1300" b="0" i="0" u="none" strike="noStrike" dirty="0" err="1">
                <a:effectLst/>
                <a:latin typeface="-apple-system"/>
              </a:rPr>
              <a:t>improve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response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times</a:t>
            </a:r>
            <a:r>
              <a:rPr lang="de-DE" sz="1300" b="0" i="0" u="none" strike="noStrike" dirty="0">
                <a:effectLst/>
                <a:latin typeface="-apple-system"/>
              </a:rPr>
              <a:t>. </a:t>
            </a:r>
            <a:r>
              <a:rPr lang="de-DE" sz="1300" b="0" i="0" u="none" strike="noStrike" dirty="0" err="1">
                <a:effectLst/>
                <a:latin typeface="-apple-system"/>
              </a:rPr>
              <a:t>If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representation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can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buffered</a:t>
            </a:r>
            <a:r>
              <a:rPr lang="de-DE" sz="1300" b="0" i="0" u="none" strike="noStrike" dirty="0">
                <a:effectLst/>
                <a:latin typeface="-apple-system"/>
              </a:rPr>
              <a:t>, </a:t>
            </a:r>
            <a:r>
              <a:rPr lang="de-DE" sz="1300" b="0" i="0" u="none" strike="noStrike" dirty="0" err="1">
                <a:effectLst/>
                <a:latin typeface="-apple-system"/>
              </a:rPr>
              <a:t>it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can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be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reused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as</a:t>
            </a:r>
            <a:r>
              <a:rPr lang="de-DE" sz="1300" b="0" i="0" u="none" strike="noStrike" dirty="0">
                <a:effectLst/>
                <a:latin typeface="-apple-system"/>
              </a:rPr>
              <a:t> a </a:t>
            </a:r>
            <a:r>
              <a:rPr lang="de-DE" sz="1300" b="0" i="0" u="none" strike="noStrike" dirty="0" err="1">
                <a:effectLst/>
                <a:latin typeface="-apple-system"/>
              </a:rPr>
              <a:t>result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for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similar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client</a:t>
            </a:r>
            <a:r>
              <a:rPr lang="de-DE" sz="1300" b="0" i="0" u="none" strike="noStrike" dirty="0">
                <a:effectLst/>
                <a:latin typeface="-apple-system"/>
              </a:rPr>
              <a:t> </a:t>
            </a:r>
            <a:r>
              <a:rPr lang="de-DE" sz="1300" b="0" i="0" u="none" strike="noStrike" dirty="0" err="1">
                <a:effectLst/>
                <a:latin typeface="-apple-system"/>
              </a:rPr>
              <a:t>requests</a:t>
            </a:r>
            <a:r>
              <a:rPr lang="de-DE" sz="1300" b="0" i="0" u="none" strike="noStrike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6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Technological </a:t>
            </a:r>
            <a:r>
              <a:rPr lang="de-DE" sz="4200" dirty="0" err="1"/>
              <a:t>innovations</a:t>
            </a:r>
            <a:r>
              <a:rPr lang="de-DE" sz="4200" dirty="0"/>
              <a:t> </a:t>
            </a:r>
            <a:r>
              <a:rPr lang="de-DE" sz="4200" dirty="0" err="1"/>
              <a:t>with</a:t>
            </a:r>
            <a:r>
              <a:rPr lang="de-DE" sz="4200" dirty="0"/>
              <a:t> SAP S/4HANA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717B52-2B6D-DA0E-0033-CD89516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b="1" i="0" u="none" strike="noStrike" dirty="0">
                <a:effectLst/>
                <a:latin typeface="-apple-system"/>
              </a:rPr>
              <a:t>SAP-HANA-Database</a:t>
            </a:r>
          </a:p>
          <a:p>
            <a:r>
              <a:rPr lang="de-DE" b="1" i="0" u="none" strike="noStrike" dirty="0">
                <a:effectLst/>
                <a:latin typeface="-apple-system"/>
              </a:rPr>
              <a:t>Core Data Services (CDS) </a:t>
            </a:r>
          </a:p>
          <a:p>
            <a:r>
              <a:rPr lang="de-DE" b="1" i="0" u="none" strike="noStrike" dirty="0">
                <a:effectLst/>
                <a:latin typeface="-apple-system"/>
              </a:rPr>
              <a:t>SAP Gateway und </a:t>
            </a:r>
            <a:r>
              <a:rPr lang="de-DE" b="1" i="0" u="none" strike="noStrike" dirty="0" err="1">
                <a:effectLst/>
                <a:latin typeface="-apple-system"/>
              </a:rPr>
              <a:t>Odata</a:t>
            </a:r>
            <a:endParaRPr lang="de-DE" b="1" i="0" u="none" strike="noStrike" dirty="0">
              <a:effectLst/>
              <a:latin typeface="-apple-system"/>
            </a:endParaRPr>
          </a:p>
          <a:p>
            <a:r>
              <a:rPr lang="de-DE" b="1" i="0" u="none" strike="noStrike" dirty="0">
                <a:effectLst/>
                <a:latin typeface="-apple-system"/>
              </a:rPr>
              <a:t>SAP Fiori UI</a:t>
            </a:r>
          </a:p>
          <a:p>
            <a:r>
              <a:rPr lang="de-DE" b="1" i="0" u="none" strike="noStrike" dirty="0">
                <a:effectLst/>
                <a:latin typeface="-apple-system"/>
              </a:rPr>
              <a:t>SAP Fiori Launchpad</a:t>
            </a:r>
            <a:endParaRPr lang="de-DE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76A2D-74A9-5B50-790C-8534F51B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Evolution </a:t>
            </a:r>
            <a:r>
              <a:rPr lang="de-DE" sz="4200" dirty="0" err="1"/>
              <a:t>of</a:t>
            </a:r>
            <a:r>
              <a:rPr lang="de-DE" sz="4200" dirty="0"/>
              <a:t> ABAP-</a:t>
            </a:r>
            <a:r>
              <a:rPr lang="de-DE" sz="4200" dirty="0" err="1"/>
              <a:t>based</a:t>
            </a:r>
            <a:r>
              <a:rPr lang="de-DE" sz="4200" dirty="0"/>
              <a:t> </a:t>
            </a:r>
            <a:r>
              <a:rPr lang="de-DE" sz="4200" dirty="0" err="1"/>
              <a:t>programming</a:t>
            </a:r>
            <a:r>
              <a:rPr lang="de-DE" sz="4200" dirty="0"/>
              <a:t> </a:t>
            </a:r>
            <a:r>
              <a:rPr lang="de-DE" sz="4200" dirty="0" err="1"/>
              <a:t>models</a:t>
            </a:r>
            <a:endParaRPr lang="de-DE" sz="420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05A1F1B0-3FD3-E1DC-86FF-4670D8B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b="1" i="0" u="none" strike="noStrike" dirty="0">
                <a:effectLst/>
                <a:latin typeface="-apple-system"/>
              </a:rPr>
              <a:t>Classic </a:t>
            </a:r>
            <a:r>
              <a:rPr lang="de-DE" b="1" i="0" u="none" strike="noStrike" dirty="0" err="1">
                <a:effectLst/>
                <a:latin typeface="-apple-system"/>
              </a:rPr>
              <a:t>application</a:t>
            </a:r>
            <a:r>
              <a:rPr lang="de-DE" b="1" i="0" u="none" strike="noStrike" dirty="0">
                <a:effectLst/>
                <a:latin typeface="-apple-system"/>
              </a:rPr>
              <a:t> </a:t>
            </a:r>
            <a:r>
              <a:rPr lang="de-DE" b="1" i="0" u="none" strike="noStrike" dirty="0" err="1">
                <a:effectLst/>
                <a:latin typeface="-apple-system"/>
              </a:rPr>
              <a:t>development</a:t>
            </a:r>
            <a:r>
              <a:rPr lang="de-DE" b="1" i="0" u="none" strike="noStrike" dirty="0">
                <a:effectLst/>
                <a:latin typeface="-apple-system"/>
              </a:rPr>
              <a:t> </a:t>
            </a:r>
            <a:r>
              <a:rPr lang="de-DE" b="1" i="0" u="none" strike="noStrike" dirty="0" err="1">
                <a:effectLst/>
                <a:latin typeface="-apple-system"/>
              </a:rPr>
              <a:t>with</a:t>
            </a:r>
            <a:r>
              <a:rPr lang="de-DE" b="1" i="0" u="none" strike="noStrike" dirty="0">
                <a:effectLst/>
                <a:latin typeface="-apple-system"/>
              </a:rPr>
              <a:t> ABAP </a:t>
            </a:r>
          </a:p>
          <a:p>
            <a:pPr>
              <a:buFont typeface="+mj-lt"/>
              <a:buAutoNum type="arabicPeriod"/>
            </a:pPr>
            <a:r>
              <a:rPr lang="de-DE" b="1" i="0" u="none" strike="noStrike" dirty="0">
                <a:effectLst/>
                <a:latin typeface="-apple-system"/>
              </a:rPr>
              <a:t>Business </a:t>
            </a:r>
            <a:r>
              <a:rPr lang="de-DE" b="1" i="0" u="none" strike="noStrike" dirty="0" err="1">
                <a:effectLst/>
                <a:latin typeface="-apple-system"/>
              </a:rPr>
              <a:t>Object</a:t>
            </a:r>
            <a:r>
              <a:rPr lang="de-DE" b="1" i="0" u="none" strike="noStrike" dirty="0">
                <a:effectLst/>
                <a:latin typeface="-apple-system"/>
              </a:rPr>
              <a:t> Processing Framework (BOPF)</a:t>
            </a:r>
            <a:r>
              <a:rPr lang="de-DE" b="0" i="0" u="none" strike="noStrike" dirty="0">
                <a:effectLst/>
                <a:latin typeface="-apple-system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de-DE" b="1" i="0" u="none" strike="noStrike" dirty="0">
                <a:effectLst/>
                <a:latin typeface="-apple-system"/>
              </a:rPr>
              <a:t>ABAP </a:t>
            </a:r>
            <a:r>
              <a:rPr lang="de-DE" b="1" i="0" u="none" strike="noStrike" dirty="0" err="1">
                <a:effectLst/>
                <a:latin typeface="-apple-system"/>
              </a:rPr>
              <a:t>RESTful</a:t>
            </a:r>
            <a:r>
              <a:rPr lang="de-DE" b="1" i="0" u="none" strike="noStrike" dirty="0">
                <a:effectLst/>
                <a:latin typeface="-apple-system"/>
              </a:rPr>
              <a:t> </a:t>
            </a:r>
            <a:r>
              <a:rPr lang="de-DE" b="1" i="0" u="none" strike="noStrike" dirty="0" err="1">
                <a:effectLst/>
                <a:latin typeface="-apple-system"/>
              </a:rPr>
              <a:t>Application</a:t>
            </a:r>
            <a:r>
              <a:rPr lang="de-DE" b="1" i="0" u="none" strike="noStrike" dirty="0">
                <a:effectLst/>
                <a:latin typeface="-apple-system"/>
              </a:rPr>
              <a:t> </a:t>
            </a:r>
            <a:r>
              <a:rPr lang="de-DE" b="1" i="0" u="none" strike="noStrike" dirty="0" err="1">
                <a:effectLst/>
                <a:latin typeface="-apple-system"/>
              </a:rPr>
              <a:t>Programming</a:t>
            </a:r>
            <a:r>
              <a:rPr lang="de-DE" b="1" i="0" u="none" strike="noStrike" dirty="0">
                <a:effectLst/>
                <a:latin typeface="-apple-system"/>
              </a:rPr>
              <a:t> Model (RAP)</a:t>
            </a:r>
            <a:endParaRPr lang="de-DE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78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der Architektur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4AFE3-ED9B-EC90-0655-5AB5B39B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 dirty="0"/>
              <a:t>RAP </a:t>
            </a:r>
            <a:r>
              <a:rPr lang="de-DE" sz="3400" dirty="0" err="1"/>
              <a:t>transaction</a:t>
            </a:r>
            <a:r>
              <a:rPr lang="de-DE" sz="3400" dirty="0"/>
              <a:t> </a:t>
            </a:r>
            <a:r>
              <a:rPr lang="de-DE" sz="3400" dirty="0" err="1"/>
              <a:t>model</a:t>
            </a:r>
            <a:endParaRPr lang="de-DE" sz="3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D3BE-0CFD-35AA-2150-6F60CC1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400" b="1" i="0" u="none" strike="noStrike" dirty="0">
                <a:effectLst/>
                <a:latin typeface="-apple-system"/>
              </a:rPr>
              <a:t>Interaction </a:t>
            </a:r>
            <a:r>
              <a:rPr lang="de-DE" sz="1400" b="1" i="0" u="none" strike="noStrike" dirty="0" err="1">
                <a:effectLst/>
                <a:latin typeface="-apple-system"/>
              </a:rPr>
              <a:t>phase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In </a:t>
            </a:r>
            <a:r>
              <a:rPr lang="de-DE" sz="1400" b="0" i="0" u="none" strike="noStrike" dirty="0" err="1">
                <a:effectLst/>
                <a:latin typeface="-apple-system"/>
              </a:rPr>
              <a:t>this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phase</a:t>
            </a:r>
            <a:r>
              <a:rPr lang="de-DE" sz="1400" b="0" i="0" u="none" strike="noStrike" dirty="0">
                <a:effectLst/>
                <a:latin typeface="-apple-system"/>
              </a:rPr>
              <a:t>, </a:t>
            </a:r>
            <a:r>
              <a:rPr lang="de-DE" sz="1400" b="0" i="0" u="none" strike="noStrike" dirty="0" err="1">
                <a:effectLst/>
                <a:latin typeface="-apple-system"/>
              </a:rPr>
              <a:t>operations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are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performed</a:t>
            </a:r>
            <a:r>
              <a:rPr lang="de-DE" sz="1400" b="0" i="0" u="none" strike="noStrike" dirty="0">
                <a:effectLst/>
                <a:latin typeface="-apple-system"/>
              </a:rPr>
              <a:t> on a </a:t>
            </a:r>
            <a:r>
              <a:rPr lang="de-DE" sz="1400" b="0" i="0" u="none" strike="noStrike" dirty="0" err="1">
                <a:effectLst/>
                <a:latin typeface="-apple-system"/>
              </a:rPr>
              <a:t>business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object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instance</a:t>
            </a:r>
            <a:r>
              <a:rPr lang="de-DE" sz="1400" b="0" i="0" u="none" strike="noStrike" dirty="0">
                <a:effectLst/>
                <a:latin typeface="-apple-system"/>
              </a:rPr>
              <a:t>. </a:t>
            </a:r>
            <a:r>
              <a:rPr lang="de-DE" sz="1400" b="0" i="0" u="none" strike="noStrike" dirty="0" err="1">
                <a:effectLst/>
                <a:latin typeface="-apple-system"/>
              </a:rPr>
              <a:t>Examples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include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creating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changing</a:t>
            </a:r>
            <a:r>
              <a:rPr lang="de-DE" sz="1400" b="0" i="0" u="none" strike="noStrike" dirty="0">
                <a:effectLst/>
                <a:latin typeface="-apple-system"/>
              </a:rPr>
              <a:t> an item.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The </a:t>
            </a:r>
            <a:r>
              <a:rPr lang="de-DE" sz="1400" b="0" i="0" u="none" strike="noStrike" dirty="0" err="1">
                <a:effectLst/>
                <a:latin typeface="-apple-system"/>
              </a:rPr>
              <a:t>instances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respective</a:t>
            </a:r>
            <a:r>
              <a:rPr lang="de-DE" sz="1400" b="0" i="0" u="none" strike="noStrike" dirty="0">
                <a:effectLst/>
                <a:latin typeface="-apple-system"/>
              </a:rPr>
              <a:t> CDS </a:t>
            </a:r>
            <a:r>
              <a:rPr lang="de-DE" sz="1400" b="0" i="0" u="none" strike="noStrike" dirty="0" err="1">
                <a:effectLst/>
                <a:latin typeface="-apple-system"/>
              </a:rPr>
              <a:t>entities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are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held</a:t>
            </a:r>
            <a:r>
              <a:rPr lang="de-DE" sz="1400" b="0" i="0" u="none" strike="noStrike" dirty="0">
                <a:effectLst/>
                <a:latin typeface="-apple-system"/>
              </a:rPr>
              <a:t> in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buffer</a:t>
            </a:r>
            <a:r>
              <a:rPr lang="de-DE" sz="1400" b="0" i="0" u="none" strike="noStrike" dirty="0">
                <a:effectLst/>
                <a:latin typeface="-apple-system"/>
              </a:rPr>
              <a:t>.</a:t>
            </a:r>
          </a:p>
          <a:p>
            <a:r>
              <a:rPr lang="de-DE" sz="1400" b="1" i="0" u="none" strike="noStrike" dirty="0">
                <a:effectLst/>
                <a:latin typeface="-apple-system"/>
              </a:rPr>
              <a:t>Memory </a:t>
            </a:r>
            <a:r>
              <a:rPr lang="de-DE" sz="1400" b="1" i="0" u="none" strike="noStrike" dirty="0" err="1">
                <a:effectLst/>
                <a:latin typeface="-apple-system"/>
              </a:rPr>
              <a:t>sequence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After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interaction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phase</a:t>
            </a:r>
            <a:r>
              <a:rPr lang="de-DE" sz="1400" b="0" i="0" u="none" strike="noStrike" dirty="0">
                <a:effectLst/>
                <a:latin typeface="-apple-system"/>
              </a:rPr>
              <a:t>,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storage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sequence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triggered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by</a:t>
            </a:r>
            <a:r>
              <a:rPr lang="de-DE" sz="1400" b="0" i="0" u="none" strike="noStrike" dirty="0">
                <a:effectLst/>
                <a:latin typeface="-apple-system"/>
              </a:rPr>
              <a:t> a </a:t>
            </a:r>
            <a:r>
              <a:rPr lang="de-DE" sz="1400" b="0" i="0" u="none" strike="noStrike" dirty="0" err="1">
                <a:effectLst/>
                <a:latin typeface="-apple-system"/>
              </a:rPr>
              <a:t>commit</a:t>
            </a:r>
            <a:r>
              <a:rPr lang="de-DE" sz="1400" b="0" i="0" u="none" strike="noStrike" dirty="0">
                <a:effectLst/>
                <a:latin typeface="-apple-system"/>
              </a:rPr>
              <a:t>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The </a:t>
            </a:r>
            <a:r>
              <a:rPr lang="de-DE" sz="1400" b="0" i="0" u="none" strike="noStrike" dirty="0" err="1">
                <a:effectLst/>
                <a:latin typeface="-apple-system"/>
              </a:rPr>
              <a:t>state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buffer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persistently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written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to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database</a:t>
            </a:r>
            <a:r>
              <a:rPr lang="de-DE" sz="1400" b="0" i="0" u="none" strike="noStrike" dirty="0">
                <a:effectLst/>
                <a:latin typeface="-apple-system"/>
              </a:rPr>
              <a:t>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The </a:t>
            </a:r>
            <a:r>
              <a:rPr lang="de-DE" sz="14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buffer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stores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instances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CDS </a:t>
            </a:r>
            <a:r>
              <a:rPr lang="de-DE" sz="1400" b="0" i="0" u="none" strike="noStrike" dirty="0" err="1">
                <a:effectLst/>
                <a:latin typeface="-apple-system"/>
              </a:rPr>
              <a:t>entities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that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have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been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created</a:t>
            </a:r>
            <a:r>
              <a:rPr lang="de-DE" sz="1400" b="0" i="0" u="none" strike="noStrike" dirty="0">
                <a:effectLst/>
                <a:latin typeface="-apple-system"/>
              </a:rPr>
              <a:t>, </a:t>
            </a:r>
            <a:r>
              <a:rPr lang="de-DE" sz="1400" b="0" i="0" u="none" strike="noStrike" dirty="0" err="1">
                <a:effectLst/>
                <a:latin typeface="-apple-system"/>
              </a:rPr>
              <a:t>changed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deleted</a:t>
            </a:r>
            <a:r>
              <a:rPr lang="de-DE" sz="1400" b="0" i="0" u="none" strike="noStrike" dirty="0">
                <a:effectLst/>
                <a:latin typeface="-apple-system"/>
              </a:rPr>
              <a:t> (</a:t>
            </a:r>
            <a:r>
              <a:rPr lang="de-DE" sz="1400" b="0" i="0" u="none" strike="noStrike" dirty="0" err="1">
                <a:effectLst/>
                <a:latin typeface="-apple-system"/>
              </a:rPr>
              <a:t>modify</a:t>
            </a:r>
            <a:r>
              <a:rPr lang="de-DE" sz="1400" b="0" i="0" u="none" strike="noStrike" dirty="0">
                <a:effectLst/>
                <a:latin typeface="-apple-system"/>
              </a:rPr>
              <a:t>).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The </a:t>
            </a:r>
            <a:r>
              <a:rPr lang="de-DE" sz="14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buffer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is</a:t>
            </a:r>
            <a:r>
              <a:rPr lang="de-DE" sz="1400" b="0" i="0" u="none" strike="noStrike" dirty="0">
                <a:effectLst/>
                <a:latin typeface="-apple-system"/>
              </a:rPr>
              <a:t> not </a:t>
            </a:r>
            <a:r>
              <a:rPr lang="de-DE" sz="1400" b="0" i="0" u="none" strike="noStrike" dirty="0" err="1">
                <a:effectLst/>
                <a:latin typeface="-apple-system"/>
              </a:rPr>
              <a:t>retained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across</a:t>
            </a:r>
            <a:r>
              <a:rPr lang="de-DE" sz="1400" b="0" i="0" u="none" strike="noStrike" dirty="0">
                <a:effectLst/>
                <a:latin typeface="-apple-system"/>
              </a:rPr>
              <a:t> multiple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b="0" i="0" u="none" strike="noStrike" dirty="0">
                <a:effectLst/>
                <a:latin typeface="-apple-system"/>
              </a:rPr>
              <a:t> in </a:t>
            </a:r>
            <a:r>
              <a:rPr lang="de-DE" sz="1400" b="0" i="0" u="none" strike="noStrike" dirty="0" err="1">
                <a:effectLst/>
                <a:latin typeface="-apple-system"/>
              </a:rPr>
              <a:t>order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to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maintain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REST </a:t>
            </a:r>
            <a:r>
              <a:rPr lang="de-DE" sz="1400" b="0" i="0" u="none" strike="noStrike" dirty="0" err="1">
                <a:effectLst/>
                <a:latin typeface="-apple-system"/>
              </a:rPr>
              <a:t>principle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stateless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communication</a:t>
            </a:r>
            <a:r>
              <a:rPr lang="de-DE" sz="1400" b="0" i="0" u="none" strike="noStrike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de-DE" sz="1400" b="0" i="0" u="none" strike="noStrike" dirty="0" err="1">
                <a:effectLst/>
                <a:latin typeface="-apple-system"/>
              </a:rPr>
              <a:t>Draft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handling</a:t>
            </a:r>
            <a:r>
              <a:rPr lang="de-DE" sz="1400" b="0" i="0" u="none" strike="noStrike" dirty="0">
                <a:effectLst/>
                <a:latin typeface="-apple-system"/>
              </a:rPr>
              <a:t> in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RAP </a:t>
            </a:r>
            <a:r>
              <a:rPr lang="de-DE" sz="1400" b="0" i="0" u="none" strike="noStrike" dirty="0" err="1">
                <a:effectLst/>
                <a:latin typeface="-apple-system"/>
              </a:rPr>
              <a:t>makes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it</a:t>
            </a:r>
            <a:r>
              <a:rPr lang="de-DE" sz="1400" b="0" i="0" u="none" strike="noStrike" dirty="0">
                <a:effectLst/>
                <a:latin typeface="-apple-system"/>
              </a:rPr>
              <a:t> possible </a:t>
            </a:r>
            <a:r>
              <a:rPr lang="de-DE" sz="1400" b="0" i="0" u="none" strike="noStrike" dirty="0" err="1">
                <a:effectLst/>
                <a:latin typeface="-apple-system"/>
              </a:rPr>
              <a:t>to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temporarily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store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state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buffer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with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inconsistent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application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data</a:t>
            </a:r>
            <a:r>
              <a:rPr lang="de-DE" sz="1400" b="0" i="0" u="none" strike="noStrike" dirty="0">
                <a:effectLst/>
                <a:latin typeface="-apple-system"/>
              </a:rPr>
              <a:t> in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database</a:t>
            </a:r>
            <a:r>
              <a:rPr lang="de-DE" sz="1400" b="0" i="0" u="none" strike="noStrike" dirty="0">
                <a:effectLst/>
                <a:latin typeface="-apple-system"/>
              </a:rPr>
              <a:t>. This </a:t>
            </a:r>
            <a:r>
              <a:rPr lang="de-DE" sz="1400" b="0" i="0" u="none" strike="noStrike" dirty="0" err="1">
                <a:effectLst/>
                <a:latin typeface="-apple-system"/>
              </a:rPr>
              <a:t>allows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users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to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continue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their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work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independently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of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the</a:t>
            </a:r>
            <a:r>
              <a:rPr lang="de-DE" sz="1400" b="0" i="0" u="none" strike="noStrike" dirty="0">
                <a:effectLst/>
                <a:latin typeface="-apple-system"/>
              </a:rPr>
              <a:t> end </a:t>
            </a:r>
            <a:r>
              <a:rPr lang="de-DE" sz="1400" b="0" i="0" u="none" strike="noStrike" dirty="0" err="1">
                <a:effectLst/>
                <a:latin typeface="-apple-system"/>
              </a:rPr>
              <a:t>device</a:t>
            </a:r>
            <a:r>
              <a:rPr lang="de-DE" sz="1400" b="0" i="0" u="none" strike="noStrike" dirty="0">
                <a:effectLst/>
                <a:latin typeface="-apple-system"/>
              </a:rPr>
              <a:t>. The RAP </a:t>
            </a:r>
            <a:r>
              <a:rPr lang="de-DE" sz="1400" b="0" i="0" u="none" strike="noStrike" dirty="0" err="1">
                <a:effectLst/>
                <a:latin typeface="-apple-system"/>
              </a:rPr>
              <a:t>runtime</a:t>
            </a:r>
            <a:r>
              <a:rPr lang="de-DE" sz="1400" b="0" i="0" u="none" strike="noStrike" dirty="0">
                <a:effectLst/>
                <a:latin typeface="-apple-system"/>
              </a:rPr>
              <a:t> fully </a:t>
            </a:r>
            <a:r>
              <a:rPr lang="de-DE" sz="1400" b="0" i="0" u="none" strike="noStrike" dirty="0" err="1">
                <a:effectLst/>
                <a:latin typeface="-apple-system"/>
              </a:rPr>
              <a:t>implements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this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functionality</a:t>
            </a:r>
            <a:r>
              <a:rPr lang="de-DE" sz="1400" b="0" i="0" u="none" strike="noStrike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9A9B2-E7A6-7D53-6D4B-8506379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Implementation </a:t>
            </a:r>
            <a:r>
              <a:rPr lang="de-DE" sz="2600" dirty="0" err="1">
                <a:solidFill>
                  <a:srgbClr val="FFFFFF"/>
                </a:solidFill>
              </a:rPr>
              <a:t>types</a:t>
            </a:r>
            <a:endParaRPr lang="de-DE" sz="26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A4B-2EDD-8247-11D7-960CE14D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In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Scenario, </a:t>
            </a:r>
            <a:r>
              <a:rPr lang="de-DE" sz="1700" b="0" i="0" u="none" strike="noStrike" dirty="0" err="1">
                <a:effectLst/>
                <a:latin typeface="-apple-system"/>
              </a:rPr>
              <a:t>you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use</a:t>
            </a:r>
            <a:r>
              <a:rPr lang="de-DE" sz="1700" b="0" i="0" u="none" strike="noStrike" dirty="0">
                <a:effectLst/>
                <a:latin typeface="-apple-system"/>
              </a:rPr>
              <a:t> a </a:t>
            </a:r>
            <a:r>
              <a:rPr lang="de-DE" sz="1700" b="0" i="0" u="none" strike="noStrike" dirty="0" err="1">
                <a:effectLst/>
                <a:latin typeface="-apple-system"/>
              </a:rPr>
              <a:t>ready-made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implementation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of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business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object</a:t>
            </a:r>
            <a:r>
              <a:rPr lang="de-DE" sz="1700" b="0" i="0" u="none" strike="noStrike" dirty="0">
                <a:effectLst/>
                <a:latin typeface="-apple-system"/>
              </a:rPr>
              <a:t>,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Provider, </a:t>
            </a:r>
            <a:r>
              <a:rPr lang="de-DE" sz="1700" b="0" i="0" u="none" strike="noStrike" dirty="0" err="1">
                <a:effectLst/>
                <a:latin typeface="-apple-system"/>
              </a:rPr>
              <a:t>which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provided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by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RAP.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The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</a:t>
            </a:r>
            <a:r>
              <a:rPr lang="de-DE" sz="1700" b="0" i="0" u="none" strike="noStrike" dirty="0" err="1">
                <a:effectLst/>
                <a:latin typeface="-apple-system"/>
              </a:rPr>
              <a:t>provider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realises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standard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operations</a:t>
            </a:r>
            <a:r>
              <a:rPr lang="de-DE" sz="1700" b="0" i="0" u="none" strike="noStrike" dirty="0">
                <a:effectLst/>
                <a:latin typeface="-apple-system"/>
              </a:rPr>
              <a:t> such </a:t>
            </a:r>
            <a:r>
              <a:rPr lang="de-DE" sz="1700" b="0" i="0" u="none" strike="noStrike" dirty="0" err="1">
                <a:effectLst/>
                <a:latin typeface="-apple-system"/>
              </a:rPr>
              <a:t>as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creating</a:t>
            </a:r>
            <a:r>
              <a:rPr lang="de-DE" sz="1700" b="0" i="0" u="none" strike="noStrike" dirty="0">
                <a:effectLst/>
                <a:latin typeface="-apple-system"/>
              </a:rPr>
              <a:t>, </a:t>
            </a:r>
            <a:r>
              <a:rPr lang="de-DE" sz="1700" b="0" i="0" u="none" strike="noStrike" dirty="0" err="1">
                <a:effectLst/>
                <a:latin typeface="-apple-system"/>
              </a:rPr>
              <a:t>reading</a:t>
            </a:r>
            <a:r>
              <a:rPr lang="de-DE" sz="1700" b="0" i="0" u="none" strike="noStrike" dirty="0">
                <a:effectLst/>
                <a:latin typeface="-apple-system"/>
              </a:rPr>
              <a:t>, </a:t>
            </a:r>
            <a:r>
              <a:rPr lang="de-DE" sz="1700" b="0" i="0" u="none" strike="noStrike" dirty="0" err="1">
                <a:effectLst/>
                <a:latin typeface="-apple-system"/>
              </a:rPr>
              <a:t>updating</a:t>
            </a:r>
            <a:r>
              <a:rPr lang="de-DE" sz="1700" b="0" i="0" u="none" strike="noStrike" dirty="0">
                <a:effectLst/>
                <a:latin typeface="-apple-system"/>
              </a:rPr>
              <a:t> and </a:t>
            </a:r>
            <a:r>
              <a:rPr lang="de-DE" sz="1700" b="0" i="0" u="none" strike="noStrike" dirty="0" err="1">
                <a:effectLst/>
                <a:latin typeface="-apple-system"/>
              </a:rPr>
              <a:t>deleting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instances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of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respective</a:t>
            </a:r>
            <a:r>
              <a:rPr lang="de-DE" sz="1700" b="0" i="0" u="none" strike="noStrike" dirty="0">
                <a:effectLst/>
                <a:latin typeface="-apple-system"/>
              </a:rPr>
              <a:t> CDS </a:t>
            </a:r>
            <a:r>
              <a:rPr lang="de-DE" sz="1700" b="0" i="0" u="none" strike="noStrike" dirty="0" err="1">
                <a:effectLst/>
                <a:latin typeface="-apple-system"/>
              </a:rPr>
              <a:t>entity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during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interaction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phase</a:t>
            </a:r>
            <a:r>
              <a:rPr lang="de-DE" sz="1700" b="0" i="0" u="none" strike="noStrike" dirty="0">
                <a:effectLst/>
                <a:latin typeface="-apple-system"/>
              </a:rPr>
              <a:t> and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storage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sequence</a:t>
            </a:r>
            <a:r>
              <a:rPr lang="de-DE" sz="1700" b="0" i="0" u="none" strike="noStrike" dirty="0">
                <a:effectLst/>
                <a:latin typeface="-apple-system"/>
              </a:rPr>
              <a:t> (CRUD).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Handling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transaction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buffer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is</a:t>
            </a:r>
            <a:r>
              <a:rPr lang="de-DE" sz="1700" b="0" i="0" u="none" strike="noStrike" dirty="0">
                <a:effectLst/>
                <a:latin typeface="-apple-system"/>
              </a:rPr>
              <a:t> also </a:t>
            </a:r>
            <a:r>
              <a:rPr lang="de-DE" sz="1700" b="0" i="0" u="none" strike="noStrike" dirty="0" err="1">
                <a:effectLst/>
                <a:latin typeface="-apple-system"/>
              </a:rPr>
              <a:t>part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of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scenario</a:t>
            </a:r>
            <a:r>
              <a:rPr lang="de-DE" sz="1700" b="0" i="0" u="none" strike="noStrike" dirty="0">
                <a:effectLst/>
                <a:latin typeface="-apple-system"/>
              </a:rPr>
              <a:t>. </a:t>
            </a:r>
          </a:p>
          <a:p>
            <a:r>
              <a:rPr lang="de-DE" sz="1700" b="0" i="0" u="none" strike="noStrike" dirty="0" err="1">
                <a:effectLst/>
                <a:latin typeface="-apple-system"/>
              </a:rPr>
              <a:t>Optionally</a:t>
            </a:r>
            <a:r>
              <a:rPr lang="de-DE" sz="1700" b="0" i="0" u="none" strike="noStrike" dirty="0">
                <a:effectLst/>
                <a:latin typeface="-apple-system"/>
              </a:rPr>
              <a:t>, </a:t>
            </a:r>
            <a:r>
              <a:rPr lang="de-DE" sz="1700" b="0" i="0" u="none" strike="noStrike" dirty="0" err="1">
                <a:effectLst/>
                <a:latin typeface="-apple-system"/>
              </a:rPr>
              <a:t>you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can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add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further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logic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to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the</a:t>
            </a:r>
            <a:r>
              <a:rPr lang="de-DE" sz="1700" b="0" i="0" u="none" strike="noStrike" dirty="0">
                <a:effectLst/>
                <a:latin typeface="-apple-system"/>
              </a:rPr>
              <a:t> save </a:t>
            </a:r>
            <a:r>
              <a:rPr lang="de-DE" sz="1700" b="0" i="0" u="none" strike="noStrike" dirty="0" err="1">
                <a:effectLst/>
                <a:latin typeface="-apple-system"/>
              </a:rPr>
              <a:t>sequence</a:t>
            </a:r>
            <a:r>
              <a:rPr lang="de-DE" sz="1700" b="0" i="0" u="none" strike="noStrike" dirty="0">
                <a:effectLst/>
                <a:latin typeface="-apple-system"/>
              </a:rPr>
              <a:t> (Additional Save) </a:t>
            </a:r>
            <a:r>
              <a:rPr lang="de-DE" sz="1700" b="0" i="0" u="none" strike="noStrike" dirty="0" err="1">
                <a:effectLst/>
                <a:latin typeface="-apple-system"/>
              </a:rPr>
              <a:t>or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implement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it</a:t>
            </a:r>
            <a:r>
              <a:rPr lang="de-DE" sz="1700" b="0" i="0" u="none" strike="noStrike" dirty="0">
                <a:effectLst/>
                <a:latin typeface="-apple-system"/>
              </a:rPr>
              <a:t> </a:t>
            </a:r>
            <a:r>
              <a:rPr lang="de-DE" sz="1700" b="0" i="0" u="none" strike="noStrike" dirty="0" err="1">
                <a:effectLst/>
                <a:latin typeface="-apple-system"/>
              </a:rPr>
              <a:t>yourself</a:t>
            </a:r>
            <a:r>
              <a:rPr lang="de-DE" sz="1700" b="0" i="0" u="none" strike="noStrike" dirty="0">
                <a:effectLst/>
                <a:latin typeface="-apple-system"/>
              </a:rPr>
              <a:t> (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Save).</a:t>
            </a:r>
          </a:p>
        </p:txBody>
      </p:sp>
    </p:spTree>
    <p:extLst>
      <p:ext uri="{BB962C8B-B14F-4D97-AF65-F5344CB8AC3E}">
        <p14:creationId xmlns:p14="http://schemas.microsoft.com/office/powerpoint/2010/main" val="36120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Macintosh PowerPoint</Application>
  <PresentationFormat>Breitbild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Calibri</vt:lpstr>
      <vt:lpstr>Office</vt:lpstr>
      <vt:lpstr>ABAP RESTful Application Programming Model</vt:lpstr>
      <vt:lpstr>Einführung</vt:lpstr>
      <vt:lpstr>Functions of a programming model</vt:lpstr>
      <vt:lpstr>REST architecture principles</vt:lpstr>
      <vt:lpstr>Technological innovations with SAP S/4HANA</vt:lpstr>
      <vt:lpstr>Evolution of ABAP-based programming models</vt:lpstr>
      <vt:lpstr>Einführung</vt:lpstr>
      <vt:lpstr>RAP transaction model</vt:lpstr>
      <vt:lpstr>Implementation types</vt:lpstr>
      <vt:lpstr>Implementation types</vt:lpstr>
      <vt:lpstr>Entity Manipulation Language</vt:lpstr>
      <vt:lpstr>Introduction</vt:lpstr>
      <vt:lpstr>SAP Clean Core Model</vt:lpstr>
      <vt:lpstr>SAP Clean Core Model</vt:lpstr>
      <vt:lpstr>Einführung</vt:lpstr>
      <vt:lpstr>RAP Implementierungs-Workflow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65</cp:revision>
  <dcterms:created xsi:type="dcterms:W3CDTF">2024-05-22T07:20:18Z</dcterms:created>
  <dcterms:modified xsi:type="dcterms:W3CDTF">2024-06-11T21:28:27Z</dcterms:modified>
</cp:coreProperties>
</file>