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41" r:id="rId37"/>
    <p:sldId id="342" r:id="rId38"/>
    <p:sldId id="343" r:id="rId39"/>
    <p:sldId id="338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1"/>
            </a:rPr>
            <a:t>Changes Release 7.40, SP08</a:t>
          </a:r>
          <a:endParaRPr lang="en-US" dirty="0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Changes Release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3"/>
            </a:rPr>
            <a:t>Changes Release 7.40, SP08</a:t>
          </a:r>
          <a:endParaRPr lang="en-US" sz="2500" kern="1200" dirty="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Changes Release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/>
              <a:t>Changes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ABAP 7.4 and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036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  <a:hlinkClick r:id="rId2"/>
              </a:rPr>
              <a:t>Clean ABAP Styleguide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The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aim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of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the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guide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is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to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support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programmers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in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writing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efficient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,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comprehensible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and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robust code.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Entity-</a:t>
            </a:r>
            <a:r>
              <a:rPr lang="de-DE" dirty="0" err="1">
                <a:solidFill>
                  <a:srgbClr val="FFFFFF"/>
                </a:solidFill>
              </a:rPr>
              <a:t>Relationship</a:t>
            </a:r>
            <a:r>
              <a:rPr lang="de-DE" dirty="0">
                <a:solidFill>
                  <a:srgbClr val="FFFFFF"/>
                </a:solidFill>
              </a:rPr>
              <a:t>-Modell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"Model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/</a:t>
            </a:r>
            <a:r>
              <a:rPr lang="de-DE" dirty="0" err="1"/>
              <a:t>objects</a:t>
            </a:r>
            <a:r>
              <a:rPr lang="de-DE" dirty="0"/>
              <a:t>/</a:t>
            </a:r>
            <a:r>
              <a:rPr lang="de-DE" dirty="0" err="1"/>
              <a:t>objects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“</a:t>
            </a:r>
          </a:p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and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relevant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in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(e.g.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).</a:t>
            </a:r>
          </a:p>
          <a:p>
            <a:r>
              <a:rPr lang="de-DE" dirty="0"/>
              <a:t>The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and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an </a:t>
            </a:r>
            <a:r>
              <a:rPr lang="de-DE" dirty="0" err="1"/>
              <a:t>entity-relationship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(ERD) </a:t>
            </a:r>
            <a:r>
              <a:rPr lang="de-DE" dirty="0" err="1"/>
              <a:t>or</a:t>
            </a:r>
            <a:r>
              <a:rPr lang="de-DE" dirty="0"/>
              <a:t> ER </a:t>
            </a:r>
            <a:r>
              <a:rPr lang="de-DE" dirty="0" err="1"/>
              <a:t>diagram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the data model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the data model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and fill database table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simple CDS views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 dirty="0" err="1">
                <a:solidFill>
                  <a:srgbClr val="FFFFFF"/>
                </a:solidFill>
              </a:rPr>
              <a:t>Difference</a:t>
            </a:r>
            <a:r>
              <a:rPr lang="de-DE" sz="4100" dirty="0">
                <a:solidFill>
                  <a:srgbClr val="FFFFFF"/>
                </a:solidFill>
              </a:rPr>
              <a:t> </a:t>
            </a:r>
            <a:r>
              <a:rPr lang="de-DE" sz="4100" dirty="0" err="1">
                <a:solidFill>
                  <a:srgbClr val="FFFFFF"/>
                </a:solidFill>
              </a:rPr>
              <a:t>between</a:t>
            </a:r>
            <a:r>
              <a:rPr lang="de-DE" sz="4100" dirty="0">
                <a:solidFill>
                  <a:srgbClr val="FFFFFF"/>
                </a:solidFill>
              </a:rPr>
              <a:t> </a:t>
            </a:r>
            <a:r>
              <a:rPr lang="de-DE" sz="4100" dirty="0" err="1">
                <a:solidFill>
                  <a:srgbClr val="FFFFFF"/>
                </a:solidFill>
              </a:rPr>
              <a:t>associations</a:t>
            </a:r>
            <a:r>
              <a:rPr lang="de-DE" sz="4100" dirty="0">
                <a:solidFill>
                  <a:srgbClr val="FFFFFF"/>
                </a:solidFill>
              </a:rPr>
              <a:t> and </a:t>
            </a:r>
            <a:r>
              <a:rPr lang="de-DE" sz="4100" dirty="0" err="1">
                <a:solidFill>
                  <a:srgbClr val="FFFFFF"/>
                </a:solidFill>
              </a:rPr>
              <a:t>joins</a:t>
            </a:r>
            <a:endParaRPr lang="de-DE" sz="4100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"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 err="1"/>
              <a:t>Technically</a:t>
            </a:r>
            <a:r>
              <a:rPr lang="de-DE" dirty="0"/>
              <a:t>,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caller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SELECT </a:t>
            </a:r>
            <a:r>
              <a:rPr lang="de-DE" dirty="0" err="1"/>
              <a:t>statement</a:t>
            </a:r>
            <a:r>
              <a:rPr lang="de-DE" dirty="0"/>
              <a:t> in ABAP) </a:t>
            </a:r>
            <a:r>
              <a:rPr lang="de-DE" dirty="0" err="1"/>
              <a:t>wants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associations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With a root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possible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(BO). </a:t>
            </a:r>
          </a:p>
          <a:p>
            <a:r>
              <a:rPr lang="de-DE" dirty="0"/>
              <a:t>This BO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SAP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Association</a:t>
            </a:r>
            <a:r>
              <a:rPr lang="de-DE" dirty="0">
                <a:solidFill>
                  <a:srgbClr val="FFFFFF"/>
                </a:solidFill>
              </a:rPr>
              <a:t> and </a:t>
            </a:r>
            <a:r>
              <a:rPr lang="de-DE" dirty="0" err="1">
                <a:solidFill>
                  <a:srgbClr val="FFFFFF"/>
                </a:solidFill>
              </a:rPr>
              <a:t>composition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A CDS </a:t>
            </a:r>
            <a:r>
              <a:rPr lang="de-DE" sz="2200" dirty="0" err="1"/>
              <a:t>composition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 </a:t>
            </a:r>
            <a:r>
              <a:rPr lang="de-DE" sz="2200" dirty="0" err="1"/>
              <a:t>specialised</a:t>
            </a:r>
            <a:r>
              <a:rPr lang="de-DE" sz="2200" dirty="0"/>
              <a:t>/</a:t>
            </a:r>
            <a:r>
              <a:rPr lang="de-DE" sz="2200" dirty="0" err="1"/>
              <a:t>stricter</a:t>
            </a:r>
            <a:r>
              <a:rPr lang="de-DE" sz="2200" dirty="0"/>
              <a:t> form </a:t>
            </a:r>
            <a:r>
              <a:rPr lang="de-DE" sz="2200" dirty="0" err="1"/>
              <a:t>of</a:t>
            </a:r>
            <a:r>
              <a:rPr lang="de-DE" sz="2200" dirty="0"/>
              <a:t> CDS </a:t>
            </a:r>
            <a:r>
              <a:rPr lang="de-DE" sz="2200" dirty="0" err="1"/>
              <a:t>association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defines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CDS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superordinate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composition</a:t>
            </a:r>
            <a:r>
              <a:rPr lang="de-DE" sz="2200" dirty="0"/>
              <a:t> </a:t>
            </a:r>
            <a:r>
              <a:rPr lang="de-DE" sz="2200" dirty="0" err="1"/>
              <a:t>target</a:t>
            </a:r>
            <a:r>
              <a:rPr lang="de-DE" sz="2200" dirty="0"/>
              <a:t>. </a:t>
            </a:r>
          </a:p>
          <a:p>
            <a:r>
              <a:rPr lang="de-DE" sz="2200" dirty="0"/>
              <a:t>The </a:t>
            </a:r>
            <a:r>
              <a:rPr lang="de-DE" sz="2200" dirty="0" err="1"/>
              <a:t>target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composition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subordinate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and </a:t>
            </a:r>
            <a:r>
              <a:rPr lang="de-DE" sz="2200" dirty="0" err="1"/>
              <a:t>must</a:t>
            </a:r>
            <a:r>
              <a:rPr lang="de-DE" sz="2200" dirty="0"/>
              <a:t> </a:t>
            </a:r>
            <a:r>
              <a:rPr lang="de-DE" sz="2200" dirty="0" err="1"/>
              <a:t>define</a:t>
            </a:r>
            <a:r>
              <a:rPr lang="de-DE" sz="2200" dirty="0"/>
              <a:t> a TO-PARENT </a:t>
            </a:r>
            <a:r>
              <a:rPr lang="de-DE" sz="2200" dirty="0" err="1"/>
              <a:t>association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its</a:t>
            </a:r>
            <a:r>
              <a:rPr lang="de-DE" sz="2200" dirty="0"/>
              <a:t> </a:t>
            </a:r>
            <a:r>
              <a:rPr lang="de-DE" sz="2200" dirty="0" err="1"/>
              <a:t>superordinate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.</a:t>
            </a:r>
          </a:p>
          <a:p>
            <a:r>
              <a:rPr lang="de-DE" sz="2200" dirty="0"/>
              <a:t>Existential </a:t>
            </a:r>
            <a:r>
              <a:rPr lang="de-DE" sz="2200" dirty="0" err="1"/>
              <a:t>dependency</a:t>
            </a:r>
            <a:r>
              <a:rPr lang="de-DE" sz="2200" dirty="0"/>
              <a:t>,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also </a:t>
            </a:r>
            <a:r>
              <a:rPr lang="de-DE" sz="2200" dirty="0" err="1"/>
              <a:t>important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us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RAP </a:t>
            </a:r>
            <a:r>
              <a:rPr lang="de-DE" sz="2200" dirty="0" err="1"/>
              <a:t>context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compositions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</a:t>
            </a:r>
            <a:r>
              <a:rPr lang="de-DE" sz="2200" dirty="0" err="1"/>
              <a:t>entity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 BO?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a CDS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"</a:t>
            </a:r>
            <a:r>
              <a:rPr lang="de-DE" sz="2200" dirty="0" err="1"/>
              <a:t>define</a:t>
            </a:r>
            <a:r>
              <a:rPr lang="de-DE" sz="2200" dirty="0"/>
              <a:t> </a:t>
            </a:r>
            <a:r>
              <a:rPr lang="de-DE" sz="2200" dirty="0" err="1"/>
              <a:t>view</a:t>
            </a:r>
            <a:r>
              <a:rPr lang="de-DE" sz="2200" dirty="0"/>
              <a:t>..." and "</a:t>
            </a:r>
            <a:r>
              <a:rPr lang="de-DE" sz="2200" dirty="0" err="1"/>
              <a:t>define</a:t>
            </a:r>
            <a:r>
              <a:rPr lang="de-DE" sz="2200" dirty="0"/>
              <a:t>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...".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associations</a:t>
            </a:r>
            <a:r>
              <a:rPr lang="de-DE" sz="2200" dirty="0"/>
              <a:t>? Draw a </a:t>
            </a:r>
            <a:r>
              <a:rPr lang="de-DE" sz="2200" dirty="0" err="1"/>
              <a:t>comparison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</a:t>
            </a:r>
            <a:r>
              <a:rPr lang="de-DE" sz="2200" dirty="0" err="1"/>
              <a:t>conventional</a:t>
            </a:r>
            <a:r>
              <a:rPr lang="de-DE" sz="2200" dirty="0"/>
              <a:t> </a:t>
            </a:r>
            <a:r>
              <a:rPr lang="de-DE" sz="2200" dirty="0" err="1"/>
              <a:t>join</a:t>
            </a:r>
            <a:r>
              <a:rPr lang="de-DE" sz="2200" dirty="0"/>
              <a:t>.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compositions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Describe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basic</a:t>
            </a:r>
            <a:r>
              <a:rPr lang="de-DE" sz="2200" dirty="0"/>
              <a:t> </a:t>
            </a:r>
            <a:r>
              <a:rPr lang="de-DE" sz="2200" dirty="0" err="1"/>
              <a:t>structure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CDS.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annotations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 whether cross-client selections on CDS views are also possible.</a:t>
            </a:r>
          </a:p>
          <a:p>
            <a:r>
              <a:rPr lang="en-US" sz="2200" dirty="0"/>
              <a:t>Create a report for this purpose.</a:t>
            </a:r>
          </a:p>
          <a:p>
            <a:r>
              <a:rPr lang="en-US" sz="2200" dirty="0"/>
              <a:t>Use a CDS you have created.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Write a </a:t>
            </a:r>
            <a:r>
              <a:rPr lang="de-DE" sz="2200" dirty="0" err="1"/>
              <a:t>report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</a:t>
            </a:r>
            <a:r>
              <a:rPr lang="de-DE" sz="2200" dirty="0" err="1"/>
              <a:t>select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shows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sales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 item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</a:t>
            </a:r>
            <a:r>
              <a:rPr lang="de-DE" sz="2200" dirty="0" err="1"/>
              <a:t>header</a:t>
            </a:r>
            <a:r>
              <a:rPr lang="de-DE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Write a </a:t>
            </a:r>
            <a:r>
              <a:rPr lang="de-DE" sz="2200" dirty="0" err="1"/>
              <a:t>programme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selects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Sales Order </a:t>
            </a:r>
            <a:r>
              <a:rPr lang="de-DE" sz="2200" dirty="0" err="1"/>
              <a:t>Sheduleline</a:t>
            </a:r>
            <a:r>
              <a:rPr lang="de-DE" sz="2200" dirty="0"/>
              <a:t>.</a:t>
            </a:r>
          </a:p>
          <a:p>
            <a:r>
              <a:rPr lang="de-DE" sz="2200" dirty="0"/>
              <a:t>Return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header</a:t>
            </a:r>
            <a:r>
              <a:rPr lang="de-DE" sz="2200" dirty="0"/>
              <a:t>,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items</a:t>
            </a:r>
            <a:r>
              <a:rPr lang="de-DE" sz="2200" dirty="0"/>
              <a:t>,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r>
              <a:rPr lang="de-DE" sz="2200" dirty="0"/>
              <a:t>.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missing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How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problem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avoided</a:t>
            </a:r>
            <a:r>
              <a:rPr lang="de-DE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Take a </a:t>
            </a:r>
            <a:r>
              <a:rPr lang="de-DE" sz="2200" dirty="0" err="1"/>
              <a:t>look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CDS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Z_ViewWithOptionalParameters</a:t>
            </a:r>
            <a:r>
              <a:rPr lang="de-DE" sz="2200" dirty="0"/>
              <a:t>.</a:t>
            </a:r>
          </a:p>
          <a:p>
            <a:r>
              <a:rPr lang="de-DE" sz="2200" dirty="0"/>
              <a:t>Write a </a:t>
            </a:r>
            <a:r>
              <a:rPr lang="de-DE" sz="2200" dirty="0" err="1"/>
              <a:t>report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uses</a:t>
            </a:r>
            <a:r>
              <a:rPr lang="de-DE" sz="2200" dirty="0"/>
              <a:t> a </a:t>
            </a:r>
            <a:r>
              <a:rPr lang="de-DE" sz="2200" dirty="0" err="1"/>
              <a:t>select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today's</a:t>
            </a:r>
            <a:r>
              <a:rPr lang="de-DE" sz="2200" dirty="0"/>
              <a:t> </a:t>
            </a:r>
            <a:r>
              <a:rPr lang="de-DE" sz="2200" dirty="0" err="1"/>
              <a:t>system</a:t>
            </a:r>
            <a:r>
              <a:rPr lang="de-DE" sz="2200" dirty="0"/>
              <a:t> date: 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Also </a:t>
            </a:r>
            <a:r>
              <a:rPr lang="de-DE" sz="2200" dirty="0" err="1"/>
              <a:t>use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r>
              <a:rPr lang="de-DE" sz="2200" dirty="0"/>
              <a:t> </a:t>
            </a:r>
            <a:r>
              <a:rPr lang="de-DE" sz="2200" dirty="0" err="1"/>
              <a:t>parameters</a:t>
            </a:r>
            <a:r>
              <a:rPr lang="de-DE" sz="2200" dirty="0"/>
              <a:t> in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report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Write a report that performs a Select Distinct.</a:t>
            </a:r>
          </a:p>
          <a:p>
            <a:r>
              <a:rPr lang="en-US" sz="2000" dirty="0"/>
              <a:t>What is Distinct used for?</a:t>
            </a:r>
          </a:p>
          <a:p>
            <a:r>
              <a:rPr lang="en-US" sz="2000" dirty="0"/>
              <a:t>Write a CDS view that uses the Distinct command.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Write a CDS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a </a:t>
            </a:r>
            <a:r>
              <a:rPr lang="de-DE" sz="2200" dirty="0" err="1"/>
              <a:t>select</a:t>
            </a:r>
            <a:r>
              <a:rPr lang="de-DE" sz="2200" dirty="0"/>
              <a:t> on </a:t>
            </a:r>
            <a:r>
              <a:rPr lang="de-DE" sz="2200" dirty="0" err="1"/>
              <a:t>Z_ViewAsDataSourceD</a:t>
            </a:r>
            <a:r>
              <a:rPr lang="de-DE" sz="2200" dirty="0"/>
              <a:t>.</a:t>
            </a:r>
          </a:p>
          <a:p>
            <a:r>
              <a:rPr lang="de-DE" sz="2200" dirty="0"/>
              <a:t>Set a LEFT </a:t>
            </a:r>
            <a:r>
              <a:rPr lang="de-DE" sz="2200" dirty="0" err="1"/>
              <a:t>outer</a:t>
            </a:r>
            <a:r>
              <a:rPr lang="de-DE" sz="2200" dirty="0"/>
              <a:t> </a:t>
            </a:r>
            <a:r>
              <a:rPr lang="de-DE" sz="2200" dirty="0" err="1"/>
              <a:t>join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Z_ViewAsDataSourceD</a:t>
            </a:r>
            <a:r>
              <a:rPr lang="de-DE" sz="2200" dirty="0"/>
              <a:t>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r>
              <a:rPr lang="de-DE" sz="2200" dirty="0"/>
              <a:t> FieldD2 = FieldE1.</a:t>
            </a:r>
          </a:p>
          <a:p>
            <a:endParaRPr lang="de-DE" sz="2200" dirty="0"/>
          </a:p>
          <a:p>
            <a:r>
              <a:rPr lang="de-DE" sz="2200" dirty="0"/>
              <a:t>Write a CDS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converts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left</a:t>
            </a:r>
            <a:r>
              <a:rPr lang="de-DE" sz="2200" dirty="0"/>
              <a:t> </a:t>
            </a:r>
            <a:r>
              <a:rPr lang="de-DE" sz="2200" dirty="0" err="1"/>
              <a:t>outer</a:t>
            </a:r>
            <a:r>
              <a:rPr lang="de-DE" sz="2200" dirty="0"/>
              <a:t> </a:t>
            </a:r>
            <a:r>
              <a:rPr lang="de-DE" sz="2200" dirty="0" err="1"/>
              <a:t>join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an </a:t>
            </a:r>
            <a:r>
              <a:rPr lang="de-DE" sz="2200" dirty="0" err="1"/>
              <a:t>association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Look at the CDS view from the selection.</a:t>
            </a:r>
          </a:p>
          <a:p>
            <a:r>
              <a:rPr lang="en-US" sz="1400" dirty="0"/>
              <a:t>Write a report with this select and compare the fields </a:t>
            </a:r>
            <a:r>
              <a:rPr lang="en-US" sz="1400" dirty="0" err="1"/>
              <a:t>castchar</a:t>
            </a:r>
            <a:r>
              <a:rPr lang="en-US" sz="1400" dirty="0"/>
              <a:t> and numc000 in the result (IF statement)... via EQ.</a:t>
            </a:r>
          </a:p>
          <a:p>
            <a:r>
              <a:rPr lang="en-US" sz="1400" dirty="0"/>
              <a:t>Additional task: Write a CDS view that selects ZI_SFLIGHT but converts the timestamp into a date.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Take a </a:t>
            </a:r>
            <a:r>
              <a:rPr lang="de-DE" sz="2200" dirty="0" err="1"/>
              <a:t>look</a:t>
            </a:r>
            <a:r>
              <a:rPr lang="de-DE" sz="2200" dirty="0"/>
              <a:t> at ZI_PRODUCTS_000.</a:t>
            </a:r>
          </a:p>
          <a:p>
            <a:r>
              <a:rPr lang="de-DE" sz="2200" dirty="0" err="1"/>
              <a:t>Briefly</a:t>
            </a:r>
            <a:r>
              <a:rPr lang="de-DE" sz="2200" dirty="0"/>
              <a:t> </a:t>
            </a:r>
            <a:r>
              <a:rPr lang="de-DE" sz="2200" dirty="0" err="1"/>
              <a:t>describe</a:t>
            </a:r>
            <a:r>
              <a:rPr lang="de-DE" sz="2200" dirty="0"/>
              <a:t>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represents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selects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ZI_PRODUCTS_000.</a:t>
            </a:r>
          </a:p>
          <a:p>
            <a:r>
              <a:rPr lang="de-DE" dirty="0"/>
              <a:t>Use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.</a:t>
            </a:r>
          </a:p>
          <a:p>
            <a:r>
              <a:rPr lang="de-DE" dirty="0"/>
              <a:t>Pass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report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selector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Open ZC_SalesOrderWitthUserInput2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happens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I </a:t>
            </a:r>
            <a:r>
              <a:rPr lang="de-DE" sz="2200" dirty="0" err="1"/>
              <a:t>make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following</a:t>
            </a:r>
            <a:r>
              <a:rPr lang="de-DE" sz="2200" dirty="0"/>
              <a:t> </a:t>
            </a:r>
            <a:r>
              <a:rPr lang="de-DE" sz="2200" dirty="0" err="1"/>
              <a:t>select</a:t>
            </a:r>
            <a:r>
              <a:rPr lang="de-DE" sz="2200" dirty="0"/>
              <a:t>: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 summary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In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, an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identifiable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.</a:t>
            </a:r>
          </a:p>
          <a:p>
            <a:r>
              <a:rPr lang="de-DE" dirty="0" err="1"/>
              <a:t>Examples</a:t>
            </a:r>
            <a:r>
              <a:rPr lang="de-DE" dirty="0"/>
              <a:t>: A </a:t>
            </a:r>
            <a:r>
              <a:rPr lang="de-DE" dirty="0" err="1"/>
              <a:t>vehicle</a:t>
            </a:r>
            <a:r>
              <a:rPr lang="de-DE" dirty="0"/>
              <a:t>, an </a:t>
            </a:r>
            <a:r>
              <a:rPr lang="de-DE" dirty="0" err="1"/>
              <a:t>account</a:t>
            </a:r>
            <a:r>
              <a:rPr lang="de-DE" dirty="0"/>
              <a:t>, a </a:t>
            </a:r>
            <a:r>
              <a:rPr lang="de-DE" dirty="0" err="1"/>
              <a:t>person</a:t>
            </a:r>
            <a:r>
              <a:rPr lang="de-DE" dirty="0"/>
              <a:t>, a </a:t>
            </a:r>
            <a:r>
              <a:rPr lang="de-DE" dirty="0" err="1"/>
              <a:t>condition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 dirty="0" err="1"/>
              <a:t>Types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CDS DDIC-based (obsolete)</a:t>
            </a:r>
          </a:p>
          <a:p>
            <a:pPr lvl="1"/>
            <a:r>
              <a:rPr lang="en-US" sz="1700" dirty="0"/>
              <a:t>uses a generated dictionary view as a technical representation for the database object.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 dirty="0"/>
              <a:t>CDS-View Entity</a:t>
            </a:r>
          </a:p>
          <a:p>
            <a:pPr lvl="1"/>
            <a:r>
              <a:rPr lang="en-US" sz="1700" dirty="0"/>
              <a:t>Define the data object directly. </a:t>
            </a:r>
          </a:p>
          <a:p>
            <a:pPr lvl="1"/>
            <a:r>
              <a:rPr lang="en-US" sz="1700" dirty="0"/>
              <a:t>No DDIC object.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 only technical definition of data objects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Technical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Annotations for enriching the technical view with semantic information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Only a few annotations are </a:t>
            </a:r>
            <a:r>
              <a:rPr lang="en-US" sz="1500" dirty="0" err="1"/>
              <a:t>analysed</a:t>
            </a:r>
            <a:r>
              <a:rPr lang="en-US" sz="1500" dirty="0"/>
              <a:t> by the ABAP system. The rest is passed on to the consumer.</a:t>
            </a:r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Business </a:t>
            </a:r>
            <a:r>
              <a:rPr lang="de-DE" dirty="0" err="1">
                <a:solidFill>
                  <a:srgbClr val="FFFFFF"/>
                </a:solidFill>
              </a:rPr>
              <a:t>object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 dirty="0"/>
              <a:t>Business </a:t>
            </a:r>
            <a:r>
              <a:rPr lang="de-DE" sz="2600" dirty="0" err="1"/>
              <a:t>object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a </a:t>
            </a:r>
            <a:r>
              <a:rPr lang="de-DE" sz="2600" dirty="0" err="1"/>
              <a:t>term</a:t>
            </a:r>
            <a:r>
              <a:rPr lang="de-DE" sz="2600" dirty="0"/>
              <a:t> </a:t>
            </a:r>
            <a:r>
              <a:rPr lang="de-DE" sz="2600" dirty="0" err="1"/>
              <a:t>used</a:t>
            </a:r>
            <a:r>
              <a:rPr lang="de-DE" sz="2600" dirty="0"/>
              <a:t> in </a:t>
            </a:r>
            <a:r>
              <a:rPr lang="de-DE" sz="2600" dirty="0" err="1"/>
              <a:t>object-orientated</a:t>
            </a:r>
            <a:r>
              <a:rPr lang="de-DE" sz="2600" dirty="0"/>
              <a:t> </a:t>
            </a:r>
            <a:r>
              <a:rPr lang="de-DE" sz="2600" dirty="0" err="1"/>
              <a:t>software</a:t>
            </a:r>
            <a:r>
              <a:rPr lang="de-DE" sz="2600" dirty="0"/>
              <a:t> </a:t>
            </a:r>
            <a:r>
              <a:rPr lang="de-DE" sz="2600" dirty="0" err="1"/>
              <a:t>development</a:t>
            </a:r>
            <a:r>
              <a:rPr lang="de-DE" sz="2600" dirty="0"/>
              <a:t>. </a:t>
            </a:r>
          </a:p>
          <a:p>
            <a:r>
              <a:rPr lang="de-DE" sz="2600" dirty="0"/>
              <a:t>Business </a:t>
            </a:r>
            <a:r>
              <a:rPr lang="de-DE" sz="2600" dirty="0" err="1"/>
              <a:t>objects</a:t>
            </a:r>
            <a:r>
              <a:rPr lang="de-DE" sz="2600" dirty="0"/>
              <a:t> </a:t>
            </a:r>
            <a:r>
              <a:rPr lang="de-DE" sz="2600" dirty="0" err="1"/>
              <a:t>are</a:t>
            </a:r>
            <a:r>
              <a:rPr lang="de-DE" sz="2600" dirty="0"/>
              <a:t> </a:t>
            </a:r>
            <a:r>
              <a:rPr lang="de-DE" sz="2600" dirty="0" err="1"/>
              <a:t>used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model</a:t>
            </a:r>
            <a:r>
              <a:rPr lang="de-DE" sz="2600" dirty="0"/>
              <a:t> real variables and </a:t>
            </a:r>
            <a:r>
              <a:rPr lang="de-DE" sz="2600" dirty="0" err="1"/>
              <a:t>processes</a:t>
            </a:r>
            <a:r>
              <a:rPr lang="de-DE" sz="2600" dirty="0"/>
              <a:t> in </a:t>
            </a:r>
            <a:r>
              <a:rPr lang="de-DE" sz="2600" dirty="0" err="1"/>
              <a:t>information</a:t>
            </a:r>
            <a:r>
              <a:rPr lang="de-DE" sz="2600" dirty="0"/>
              <a:t> </a:t>
            </a:r>
            <a:r>
              <a:rPr lang="de-DE" sz="2600" dirty="0" err="1"/>
              <a:t>systems</a:t>
            </a:r>
            <a:r>
              <a:rPr lang="de-DE" sz="2600" dirty="0"/>
              <a:t>. In </a:t>
            </a:r>
            <a:r>
              <a:rPr lang="de-DE" sz="2600" dirty="0" err="1"/>
              <a:t>addition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data</a:t>
            </a:r>
            <a:r>
              <a:rPr lang="de-DE" sz="2600" dirty="0"/>
              <a:t>, </a:t>
            </a:r>
            <a:r>
              <a:rPr lang="de-DE" sz="2600" dirty="0" err="1"/>
              <a:t>they</a:t>
            </a:r>
            <a:r>
              <a:rPr lang="de-DE" sz="2600" dirty="0"/>
              <a:t> also </a:t>
            </a:r>
            <a:r>
              <a:rPr lang="de-DE" sz="2600" dirty="0" err="1"/>
              <a:t>contain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logic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processing</a:t>
            </a:r>
            <a:r>
              <a:rPr lang="de-DE" sz="2600" dirty="0"/>
              <a:t> </a:t>
            </a:r>
            <a:r>
              <a:rPr lang="de-DE" sz="2600" dirty="0" err="1"/>
              <a:t>them</a:t>
            </a:r>
            <a:r>
              <a:rPr lang="de-DE" sz="2600" dirty="0"/>
              <a:t> (</a:t>
            </a:r>
            <a:r>
              <a:rPr lang="de-DE" sz="2600" dirty="0" err="1"/>
              <a:t>this</a:t>
            </a:r>
            <a:r>
              <a:rPr lang="de-DE" sz="2600" dirty="0"/>
              <a:t> </a:t>
            </a:r>
            <a:r>
              <a:rPr lang="de-DE" sz="2600" dirty="0" err="1"/>
              <a:t>distinguishes</a:t>
            </a:r>
            <a:r>
              <a:rPr lang="de-DE" sz="2600" dirty="0"/>
              <a:t> </a:t>
            </a:r>
            <a:r>
              <a:rPr lang="de-DE" sz="2600" dirty="0" err="1"/>
              <a:t>them</a:t>
            </a:r>
            <a:r>
              <a:rPr lang="de-DE" sz="2600" dirty="0"/>
              <a:t>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entities</a:t>
            </a:r>
            <a:r>
              <a:rPr lang="de-DE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Business objects are modelled with several CDS View entities.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CDS </a:t>
            </a:r>
            <a:r>
              <a:rPr lang="en-US" sz="1400" dirty="0" err="1"/>
              <a:t>Behaviour</a:t>
            </a:r>
            <a:r>
              <a:rPr lang="en-US" sz="1400" dirty="0"/>
              <a:t> for the transaction logic.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Implementing the transaction logic in a </a:t>
            </a:r>
            <a:r>
              <a:rPr lang="en-US" sz="1400" dirty="0" err="1"/>
              <a:t>behaviour</a:t>
            </a:r>
            <a:r>
              <a:rPr lang="en-US" sz="1400" dirty="0"/>
              <a:t> pool (ABAP class in the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Business services consume BOs using OData Services, for example.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Access in ABAP code using Entity Modelling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ABAP CDS </a:t>
            </a:r>
            <a:r>
              <a:rPr lang="de-DE" sz="5400" dirty="0" err="1">
                <a:solidFill>
                  <a:srgbClr val="FFFFFF"/>
                </a:solidFill>
              </a:rPr>
              <a:t>objects</a:t>
            </a:r>
            <a:endParaRPr lang="de-DE" sz="5400" dirty="0">
              <a:solidFill>
                <a:srgbClr val="FFFFFF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194371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Objects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Purpose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behaviour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BO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Used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transaction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processing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in RAP.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Macintosh PowerPoint</Application>
  <PresentationFormat>Breitbild</PresentationFormat>
  <Paragraphs>170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Day 1</vt:lpstr>
      <vt:lpstr>Introduction</vt:lpstr>
      <vt:lpstr>Entity</vt:lpstr>
      <vt:lpstr>Types of CDS</vt:lpstr>
      <vt:lpstr>Not only technical definition of data objects</vt:lpstr>
      <vt:lpstr>Business object</vt:lpstr>
      <vt:lpstr>Business Object</vt:lpstr>
      <vt:lpstr>ABAP CDS objects</vt:lpstr>
      <vt:lpstr>Introduction</vt:lpstr>
      <vt:lpstr>Changes to ABAP 7.4 and 7.5</vt:lpstr>
      <vt:lpstr>Clean ABAP </vt:lpstr>
      <vt:lpstr>Introduction</vt:lpstr>
      <vt:lpstr>Hands On</vt:lpstr>
      <vt:lpstr>Basic SQL Features</vt:lpstr>
      <vt:lpstr>Entity-Relationship-Modell</vt:lpstr>
      <vt:lpstr>Define the data model</vt:lpstr>
      <vt:lpstr>Define the data model</vt:lpstr>
      <vt:lpstr>Hands On</vt:lpstr>
      <vt:lpstr>Hands On</vt:lpstr>
      <vt:lpstr>Difference between associations and joins</vt:lpstr>
      <vt:lpstr>Hands On</vt:lpstr>
      <vt:lpstr>Root entity</vt:lpstr>
      <vt:lpstr>Hands On</vt:lpstr>
      <vt:lpstr>Association and composition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88</cp:revision>
  <dcterms:created xsi:type="dcterms:W3CDTF">2024-05-22T07:20:18Z</dcterms:created>
  <dcterms:modified xsi:type="dcterms:W3CDTF">2024-06-23T18:11:17Z</dcterms:modified>
</cp:coreProperties>
</file>