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4" autoAdjust="0"/>
    <p:restoredTop sz="95036"/>
  </p:normalViewPr>
  <p:slideViewPr>
    <p:cSldViewPr snapToGrid="0">
      <p:cViewPr varScale="1">
        <p:scale>
          <a:sx n="114" d="100"/>
          <a:sy n="11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UI5 / Fiori</a:t>
            </a:r>
          </a:p>
          <a:p>
            <a:pPr lvl="1"/>
            <a:r>
              <a:rPr lang="de-DE" dirty="0" err="1"/>
              <a:t>Available</a:t>
            </a:r>
            <a:r>
              <a:rPr lang="de-DE" dirty="0"/>
              <a:t> on </a:t>
            </a:r>
            <a:r>
              <a:rPr lang="de-DE" dirty="0" err="1"/>
              <a:t>desktop</a:t>
            </a:r>
            <a:r>
              <a:rPr lang="de-DE" dirty="0"/>
              <a:t> and </a:t>
            </a:r>
            <a:r>
              <a:rPr lang="de-DE" dirty="0" err="1"/>
              <a:t>tablet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Complies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SAP's</a:t>
            </a:r>
            <a:r>
              <a:rPr lang="de-DE" dirty="0"/>
              <a:t> </a:t>
            </a:r>
            <a:r>
              <a:rPr lang="de-DE" dirty="0" err="1"/>
              <a:t>accessibility</a:t>
            </a:r>
            <a:r>
              <a:rPr lang="de-DE" dirty="0"/>
              <a:t> </a:t>
            </a:r>
            <a:r>
              <a:rPr lang="de-DE" dirty="0" err="1"/>
              <a:t>standards</a:t>
            </a:r>
            <a:endParaRPr lang="de-DE" dirty="0"/>
          </a:p>
          <a:p>
            <a:pPr lvl="1"/>
            <a:r>
              <a:rPr lang="de-DE" dirty="0"/>
              <a:t>Includes a </a:t>
            </a:r>
            <a:r>
              <a:rPr lang="de-DE" dirty="0" err="1"/>
              <a:t>download</a:t>
            </a:r>
            <a:r>
              <a:rPr lang="de-DE" dirty="0"/>
              <a:t> in PDF </a:t>
            </a:r>
            <a:r>
              <a:rPr lang="de-DE" dirty="0" err="1"/>
              <a:t>format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customised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mappings</a:t>
            </a:r>
            <a:r>
              <a:rPr lang="de-DE" dirty="0"/>
              <a:t> via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and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enormous</a:t>
            </a:r>
            <a:r>
              <a:rPr lang="de-DE" dirty="0"/>
              <a:t> </a:t>
            </a:r>
            <a:r>
              <a:rPr lang="de-DE" dirty="0" err="1"/>
              <a:t>flexibility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popup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navigation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screen)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Jumps are defined via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structure of an analytical query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Without the annotation of the #Cube data category, no projection can be created as an analytical query.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new vs. old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/>
              <a:t>Create a view of the data category Cube.</a:t>
            </a:r>
          </a:p>
          <a:p>
            <a:r>
              <a:rPr lang="en-US" sz="1500" dirty="0"/>
              <a:t>Use the select from the code snippet including associations.</a:t>
            </a:r>
          </a:p>
          <a:p>
            <a:r>
              <a:rPr lang="en-US" sz="1500" dirty="0"/>
              <a:t>Can you implement the join conditions as associations? Or do you need the associations at all? Use the data preview to help you.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Create a </a:t>
            </a:r>
            <a:r>
              <a:rPr lang="de-DE" sz="2200" dirty="0" err="1"/>
              <a:t>Consumption</a:t>
            </a:r>
            <a:r>
              <a:rPr lang="de-DE" sz="2200" dirty="0"/>
              <a:t> View </a:t>
            </a:r>
            <a:r>
              <a:rPr lang="de-DE" sz="2200" dirty="0" err="1"/>
              <a:t>as</a:t>
            </a:r>
            <a:r>
              <a:rPr lang="de-DE" sz="2200" dirty="0"/>
              <a:t> a </a:t>
            </a:r>
            <a:r>
              <a:rPr lang="de-DE" sz="2200" dirty="0" err="1"/>
              <a:t>query</a:t>
            </a:r>
            <a:r>
              <a:rPr lang="de-DE" sz="2200" dirty="0"/>
              <a:t>.</a:t>
            </a:r>
          </a:p>
          <a:p>
            <a:r>
              <a:rPr lang="de-DE" sz="2200" dirty="0"/>
              <a:t>Check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Query Viewer.</a:t>
            </a:r>
          </a:p>
          <a:p>
            <a:r>
              <a:rPr lang="de-DE" sz="2200" dirty="0"/>
              <a:t>Are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r>
              <a:rPr lang="de-DE" sz="2200" dirty="0"/>
              <a:t> </a:t>
            </a:r>
            <a:r>
              <a:rPr lang="de-DE" sz="2200" dirty="0" err="1"/>
              <a:t>displayed</a:t>
            </a:r>
            <a:r>
              <a:rPr lang="de-DE" sz="2200" dirty="0"/>
              <a:t> </a:t>
            </a:r>
            <a:r>
              <a:rPr lang="de-DE" sz="2200" dirty="0" err="1"/>
              <a:t>correctly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KPIs / </a:t>
            </a:r>
            <a:r>
              <a:rPr lang="de-DE" sz="2200" dirty="0" err="1"/>
              <a:t>key</a:t>
            </a:r>
            <a:r>
              <a:rPr lang="de-DE" sz="2200" dirty="0"/>
              <a:t> </a:t>
            </a:r>
            <a:r>
              <a:rPr lang="de-DE" sz="2200" dirty="0" err="1"/>
              <a:t>figures</a:t>
            </a:r>
            <a:r>
              <a:rPr lang="de-DE" sz="2200" dirty="0"/>
              <a:t>? </a:t>
            </a:r>
            <a:r>
              <a:rPr lang="de-DE" sz="2200" dirty="0" err="1"/>
              <a:t>If</a:t>
            </a:r>
            <a:r>
              <a:rPr lang="de-DE" sz="2200" dirty="0"/>
              <a:t> not, check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400" dirty="0"/>
              <a:t>Use the CDS function currency conversion in the cube.</a:t>
            </a:r>
          </a:p>
          <a:p>
            <a:r>
              <a:rPr lang="en-US" sz="1400" dirty="0"/>
              <a:t>Use a parameter of the data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vdm_v_display_currency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/>
              <a:t>to pass the currency.</a:t>
            </a:r>
          </a:p>
          <a:p>
            <a:r>
              <a:rPr lang="en-US" sz="1400" dirty="0"/>
              <a:t>Don't forget to link the currency field using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@Semantics.</a:t>
            </a:r>
          </a:p>
          <a:p>
            <a:r>
              <a:rPr lang="en-US" sz="1400" dirty="0"/>
              <a:t>Does the parameter also have to be specified in the Consumption View?</a:t>
            </a:r>
          </a:p>
          <a:p>
            <a:r>
              <a:rPr lang="en-US" sz="1400" dirty="0"/>
              <a:t>Add default values: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'EUR'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Use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following</a:t>
            </a:r>
            <a:r>
              <a:rPr lang="de-DE" sz="2200" dirty="0"/>
              <a:t> </a:t>
            </a:r>
            <a:r>
              <a:rPr lang="de-DE" sz="2200" dirty="0" err="1"/>
              <a:t>filter</a:t>
            </a:r>
            <a:r>
              <a:rPr lang="de-DE" sz="2200" dirty="0"/>
              <a:t> </a:t>
            </a:r>
            <a:r>
              <a:rPr lang="de-DE" sz="2200" dirty="0" err="1"/>
              <a:t>annotation</a:t>
            </a:r>
            <a:r>
              <a:rPr lang="de-DE" sz="2200" dirty="0"/>
              <a:t> in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Consumption</a:t>
            </a:r>
            <a:r>
              <a:rPr lang="de-DE" sz="2200" dirty="0"/>
              <a:t> View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four</a:t>
            </a:r>
            <a:r>
              <a:rPr lang="de-DE" sz="2200" dirty="0"/>
              <a:t> </a:t>
            </a:r>
            <a:r>
              <a:rPr lang="de-DE" sz="2200" dirty="0" err="1"/>
              <a:t>meaningful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r>
              <a:rPr lang="de-DE" sz="2200" dirty="0"/>
              <a:t>. Use </a:t>
            </a:r>
            <a:r>
              <a:rPr lang="de-DE" sz="2200" dirty="0" err="1"/>
              <a:t>the</a:t>
            </a:r>
            <a:r>
              <a:rPr lang="de-DE" sz="2200" dirty="0"/>
              <a:t> different </a:t>
            </a:r>
            <a:r>
              <a:rPr lang="de-DE" sz="2200" dirty="0" err="1"/>
              <a:t>selection</a:t>
            </a:r>
            <a:r>
              <a:rPr lang="de-DE" sz="2200" dirty="0"/>
              <a:t> </a:t>
            </a:r>
            <a:r>
              <a:rPr lang="de-DE" sz="2200" dirty="0" err="1"/>
              <a:t>types</a:t>
            </a:r>
            <a:r>
              <a:rPr lang="de-DE" sz="2200" dirty="0"/>
              <a:t>.</a:t>
            </a:r>
          </a:p>
          <a:p>
            <a:r>
              <a:rPr lang="de-DE" sz="2200" dirty="0"/>
              <a:t>Open and </a:t>
            </a:r>
            <a:r>
              <a:rPr lang="de-DE" sz="2200" dirty="0" err="1"/>
              <a:t>test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query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viewer</a:t>
            </a:r>
            <a:r>
              <a:rPr lang="de-DE" sz="2200" dirty="0"/>
              <a:t>. </a:t>
            </a:r>
          </a:p>
          <a:p>
            <a:r>
              <a:rPr lang="de-DE" sz="2200" b="1" dirty="0"/>
              <a:t>Additional </a:t>
            </a:r>
            <a:r>
              <a:rPr lang="de-DE" sz="2200" b="1" dirty="0" err="1"/>
              <a:t>task</a:t>
            </a:r>
            <a:r>
              <a:rPr lang="de-DE" sz="2200" b="1" dirty="0"/>
              <a:t>: </a:t>
            </a:r>
            <a:r>
              <a:rPr lang="de-DE" sz="2200" dirty="0"/>
              <a:t>Do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selection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search</a:t>
            </a:r>
            <a:r>
              <a:rPr lang="de-DE" sz="2200" dirty="0"/>
              <a:t> </a:t>
            </a:r>
            <a:r>
              <a:rPr lang="de-DE" sz="2200" dirty="0" err="1"/>
              <a:t>help</a:t>
            </a:r>
            <a:r>
              <a:rPr lang="de-DE" sz="2200" dirty="0"/>
              <a:t>? </a:t>
            </a:r>
            <a:r>
              <a:rPr lang="de-DE" sz="2200" dirty="0" err="1"/>
              <a:t>If</a:t>
            </a:r>
            <a:r>
              <a:rPr lang="de-DE" sz="2200" dirty="0"/>
              <a:t> not, find out </a:t>
            </a:r>
            <a:r>
              <a:rPr lang="de-DE" sz="2200" dirty="0" err="1"/>
              <a:t>about</a:t>
            </a:r>
            <a:r>
              <a:rPr lang="de-DE" sz="2200" dirty="0"/>
              <a:t> a possible </a:t>
            </a:r>
            <a:r>
              <a:rPr lang="de-DE" sz="2200" dirty="0" err="1"/>
              <a:t>annotation</a:t>
            </a:r>
            <a:r>
              <a:rPr lang="de-DE" sz="2200" dirty="0"/>
              <a:t>.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implement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, </a:t>
            </a:r>
            <a:r>
              <a:rPr lang="de-DE" sz="2200" dirty="0" err="1"/>
              <a:t>discuss</a:t>
            </a:r>
            <a:r>
              <a:rPr lang="de-DE" sz="2200" dirty="0"/>
              <a:t> </a:t>
            </a:r>
            <a:r>
              <a:rPr lang="de-DE" sz="2200" dirty="0" err="1"/>
              <a:t>it</a:t>
            </a:r>
            <a:r>
              <a:rPr lang="de-DE" sz="2200" dirty="0"/>
              <a:t> </a:t>
            </a:r>
            <a:r>
              <a:rPr lang="de-DE" sz="2200" dirty="0" err="1"/>
              <a:t>briefly</a:t>
            </a:r>
            <a:r>
              <a:rPr lang="de-DE" sz="2200" dirty="0"/>
              <a:t>.</a:t>
            </a: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 a </a:t>
            </a:r>
            <a:r>
              <a:rPr lang="de-DE" sz="2200" dirty="0" err="1"/>
              <a:t>default</a:t>
            </a:r>
            <a:r>
              <a:rPr lang="de-DE" sz="2200" dirty="0"/>
              <a:t>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a </a:t>
            </a:r>
            <a:r>
              <a:rPr lang="de-DE" sz="2200" dirty="0" err="1"/>
              <a:t>meaningful</a:t>
            </a:r>
            <a:r>
              <a:rPr lang="de-DE" sz="2200" dirty="0"/>
              <a:t> </a:t>
            </a:r>
            <a:r>
              <a:rPr lang="de-DE" sz="2200" dirty="0" err="1"/>
              <a:t>filter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coding</a:t>
            </a:r>
            <a:r>
              <a:rPr lang="de-DE" sz="2000" dirty="0"/>
              <a:t> and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sensibly</a:t>
            </a:r>
            <a:r>
              <a:rPr lang="de-DE" sz="2000" dirty="0"/>
              <a:t> in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Check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meaningfulness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I_LastMonthDate</a:t>
            </a:r>
            <a:r>
              <a:rPr lang="de-DE" sz="2000" dirty="0"/>
              <a:t> </a:t>
            </a:r>
            <a:r>
              <a:rPr lang="de-DE" sz="2000" dirty="0" err="1"/>
              <a:t>view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use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following</a:t>
            </a:r>
            <a:r>
              <a:rPr lang="de-DE" sz="2200" dirty="0"/>
              <a:t> </a:t>
            </a:r>
            <a:r>
              <a:rPr lang="de-DE" sz="2200" dirty="0" err="1"/>
              <a:t>annotation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?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 err="1"/>
              <a:t>Translate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SAP Note 2815059 (PDF in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Find out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following</a:t>
            </a:r>
            <a:r>
              <a:rPr lang="de-DE" sz="2200" dirty="0"/>
              <a:t> </a:t>
            </a:r>
            <a:r>
              <a:rPr lang="de-DE" sz="2200" dirty="0" err="1"/>
              <a:t>annotations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endParaRPr lang="de-DE" sz="2200" dirty="0"/>
          </a:p>
          <a:p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AnalyticsDetails.query.axis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#ROWS</a:t>
            </a:r>
          </a:p>
          <a:p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AnalyticsDetails.query.hidden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ObjectModel.foreignKey.association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'_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TranspChargeLocalCurrency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Hands On - Together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 for the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AMDP (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acronym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ABAP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Managed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Database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Procedures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originally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referred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to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an SAP "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framework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"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defining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implementing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managing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calling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procedures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in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SAP HANA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from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ABAP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application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server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 Support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functions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has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now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also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been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added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 The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implementation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takes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place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in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SQLScript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query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language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SAP HANA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de-DE" sz="1500" baseline="300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 dirty="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 dirty="0" err="1"/>
              <a:t>Structure</a:t>
            </a:r>
            <a:r>
              <a:rPr lang="de-DE" sz="5400" dirty="0"/>
              <a:t>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 err="1"/>
              <a:t>durch</a:t>
            </a:r>
            <a:r>
              <a:rPr lang="en-US" sz="2200" dirty="0"/>
              <a:t> </a:t>
            </a:r>
            <a:r>
              <a:rPr lang="en-US" sz="2200" dirty="0" err="1"/>
              <a:t>Methode</a:t>
            </a:r>
            <a:r>
              <a:rPr lang="en-US" sz="2200" dirty="0"/>
              <a:t> </a:t>
            </a:r>
            <a:r>
              <a:rPr lang="en-US" sz="2200" dirty="0" err="1"/>
              <a:t>implementiert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 err="1"/>
              <a:t>Example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use</a:t>
            </a:r>
            <a:r>
              <a:rPr lang="de-DE" sz="2200" dirty="0"/>
              <a:t> in </a:t>
            </a:r>
            <a:r>
              <a:rPr lang="de-DE" sz="2200" dirty="0" err="1"/>
              <a:t>standard</a:t>
            </a:r>
            <a:r>
              <a:rPr lang="de-DE" sz="2200" dirty="0"/>
              <a:t> CL_CS_BOM_AMDP</a:t>
            </a:r>
          </a:p>
          <a:p>
            <a:r>
              <a:rPr lang="de-DE" sz="2200" dirty="0"/>
              <a:t>In </a:t>
            </a:r>
            <a:r>
              <a:rPr lang="de-DE" sz="2200" dirty="0" err="1"/>
              <a:t>the</a:t>
            </a:r>
            <a:r>
              <a:rPr lang="de-DE" sz="2200" dirty="0"/>
              <a:t> AMDP </a:t>
            </a:r>
            <a:r>
              <a:rPr lang="de-DE" sz="2200" dirty="0" err="1"/>
              <a:t>class</a:t>
            </a:r>
            <a:r>
              <a:rPr lang="de-DE" sz="2200" dirty="0"/>
              <a:t> </a:t>
            </a:r>
            <a:r>
              <a:rPr lang="de-DE" sz="2200" dirty="0" err="1"/>
              <a:t>method</a:t>
            </a:r>
            <a:r>
              <a:rPr lang="de-DE" sz="2200" dirty="0"/>
              <a:t>, IF_CS_BOM_AMDP </a:t>
            </a:r>
            <a:r>
              <a:rPr lang="de-DE" sz="2200" dirty="0" err="1"/>
              <a:t>must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specified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Create a </a:t>
            </a:r>
            <a:r>
              <a:rPr lang="de-DE" sz="1700" dirty="0" err="1"/>
              <a:t>table</a:t>
            </a:r>
            <a:r>
              <a:rPr lang="de-DE" sz="1700" dirty="0"/>
              <a:t> </a:t>
            </a:r>
            <a:r>
              <a:rPr lang="de-DE" sz="1700" dirty="0" err="1"/>
              <a:t>function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parameters</a:t>
            </a:r>
            <a:r>
              <a:rPr lang="de-DE" sz="1700" dirty="0"/>
              <a:t> (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data</a:t>
            </a:r>
            <a:r>
              <a:rPr lang="de-DE" sz="1700" dirty="0"/>
              <a:t> </a:t>
            </a:r>
            <a:r>
              <a:rPr lang="de-DE" sz="1700" dirty="0" err="1"/>
              <a:t>definition</a:t>
            </a:r>
            <a:r>
              <a:rPr lang="de-DE" sz="1700" dirty="0"/>
              <a:t>). Use a </a:t>
            </a:r>
            <a:r>
              <a:rPr lang="de-DE" sz="1700" dirty="0" err="1"/>
              <a:t>name</a:t>
            </a:r>
            <a:r>
              <a:rPr lang="de-DE" sz="1700" dirty="0"/>
              <a:t> </a:t>
            </a:r>
            <a:r>
              <a:rPr lang="de-DE" sz="1700" dirty="0" err="1"/>
              <a:t>similar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Use a </a:t>
            </a:r>
            <a:r>
              <a:rPr lang="de-DE" sz="1700" dirty="0" err="1"/>
              <a:t>parameter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 err="1"/>
              <a:t>Define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following</a:t>
            </a:r>
            <a:r>
              <a:rPr lang="de-DE" sz="1700" dirty="0"/>
              <a:t> </a:t>
            </a:r>
            <a:r>
              <a:rPr lang="de-DE" sz="1700" dirty="0" err="1"/>
              <a:t>fields</a:t>
            </a:r>
            <a:endParaRPr lang="de-DE" sz="1700" dirty="0"/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 an AMDP </a:t>
            </a:r>
            <a:r>
              <a:rPr lang="de-DE" sz="2200" dirty="0" err="1"/>
              <a:t>class</a:t>
            </a:r>
            <a:endParaRPr lang="de-DE" sz="2200" dirty="0"/>
          </a:p>
          <a:p>
            <a:r>
              <a:rPr lang="de-DE" sz="2200" dirty="0"/>
              <a:t>Use ZCL_TABLE_FUNCTION_COUNTRY </a:t>
            </a:r>
            <a:r>
              <a:rPr lang="de-DE" sz="2200" dirty="0" err="1"/>
              <a:t>as</a:t>
            </a:r>
            <a:r>
              <a:rPr lang="de-DE" sz="2200" dirty="0"/>
              <a:t> a </a:t>
            </a:r>
            <a:r>
              <a:rPr lang="de-DE" sz="2200" dirty="0" err="1"/>
              <a:t>template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Create a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a </a:t>
            </a:r>
            <a:r>
              <a:rPr lang="de-DE" sz="2200" dirty="0" err="1"/>
              <a:t>select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table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created</a:t>
            </a:r>
            <a:r>
              <a:rPr lang="de-DE" sz="2200" dirty="0"/>
              <a:t>. </a:t>
            </a:r>
            <a:r>
              <a:rPr lang="de-DE" sz="2200" dirty="0" err="1"/>
              <a:t>Don't</a:t>
            </a:r>
            <a:r>
              <a:rPr lang="de-DE" sz="2200" dirty="0"/>
              <a:t> </a:t>
            </a:r>
            <a:r>
              <a:rPr lang="de-DE" sz="2200" dirty="0" err="1"/>
              <a:t>forget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parameter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Use </a:t>
            </a:r>
            <a:r>
              <a:rPr lang="de-DE" sz="2200" dirty="0" err="1"/>
              <a:t>another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a different </a:t>
            </a:r>
            <a:r>
              <a:rPr lang="de-DE" sz="2200" dirty="0" err="1"/>
              <a:t>transfer</a:t>
            </a:r>
            <a:r>
              <a:rPr lang="de-DE" sz="2200" dirty="0"/>
              <a:t> </a:t>
            </a:r>
            <a:r>
              <a:rPr lang="de-DE" sz="2200" dirty="0" err="1"/>
              <a:t>parameter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Add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following</a:t>
            </a:r>
            <a:r>
              <a:rPr lang="de-DE" sz="2200" dirty="0"/>
              <a:t> </a:t>
            </a:r>
            <a:r>
              <a:rPr lang="de-DE" sz="2200" dirty="0" err="1"/>
              <a:t>associations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view</a:t>
            </a:r>
            <a:r>
              <a:rPr lang="de-DE" sz="2200" dirty="0"/>
              <a:t>:</a:t>
            </a:r>
          </a:p>
          <a:p>
            <a:pPr lvl="1"/>
            <a:r>
              <a:rPr lang="de-DE" sz="1800" dirty="0"/>
              <a:t>0..*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I_CountryText</a:t>
            </a:r>
            <a:r>
              <a:rPr lang="de-DE" sz="1800" dirty="0"/>
              <a:t> </a:t>
            </a:r>
          </a:p>
          <a:p>
            <a:pPr lvl="1"/>
            <a:r>
              <a:rPr lang="de-DE" sz="1800" dirty="0"/>
              <a:t>0..1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I_Currency</a:t>
            </a:r>
            <a:endParaRPr lang="de-DE" sz="1800" dirty="0"/>
          </a:p>
          <a:p>
            <a:endParaRPr lang="de-DE" sz="2200" dirty="0"/>
          </a:p>
          <a:p>
            <a:r>
              <a:rPr lang="de-DE" sz="2200" dirty="0"/>
              <a:t>Display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associated</a:t>
            </a:r>
            <a:r>
              <a:rPr lang="de-DE" sz="2200" dirty="0"/>
              <a:t> </a:t>
            </a:r>
            <a:r>
              <a:rPr lang="de-DE" sz="2200" dirty="0" err="1"/>
              <a:t>text</a:t>
            </a:r>
            <a:r>
              <a:rPr lang="de-DE" sz="2200" dirty="0"/>
              <a:t>.</a:t>
            </a:r>
          </a:p>
          <a:p>
            <a:r>
              <a:rPr lang="de-DE" sz="2200" dirty="0"/>
              <a:t>Use </a:t>
            </a:r>
            <a:r>
              <a:rPr lang="de-DE" sz="2200" dirty="0" err="1"/>
              <a:t>I_Currency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a </a:t>
            </a:r>
            <a:r>
              <a:rPr lang="de-DE" sz="2200" dirty="0" err="1"/>
              <a:t>foreign</a:t>
            </a:r>
            <a:r>
              <a:rPr lang="de-DE" sz="2200" dirty="0"/>
              <a:t> </a:t>
            </a:r>
            <a:r>
              <a:rPr lang="de-DE" sz="2200" dirty="0" err="1"/>
              <a:t>key</a:t>
            </a:r>
            <a:r>
              <a:rPr lang="de-DE" sz="2200" dirty="0"/>
              <a:t> </a:t>
            </a:r>
            <a:r>
              <a:rPr lang="de-DE" sz="2200" dirty="0" err="1"/>
              <a:t>association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Consuming</a:t>
            </a:r>
            <a:r>
              <a:rPr lang="de-DE" sz="4400" dirty="0"/>
              <a:t> CDS </a:t>
            </a:r>
            <a:r>
              <a:rPr lang="de-DE" sz="4400" dirty="0" err="1"/>
              <a:t>views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and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Open Data Protocol (OData)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 HTTP-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published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Microsoft's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Open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Specification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access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between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compatible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software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systems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enable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CRUD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operations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systems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Building on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protocols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such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ODBC and JDBC, OData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integrated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within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services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(Azure), MySQL, Java and Rails,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among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others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provide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standardised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semantics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exchange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client-server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communication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 </a:t>
            </a:r>
            <a:r>
              <a:rPr lang="de-DE" sz="2200" dirty="0" err="1"/>
              <a:t>the</a:t>
            </a:r>
            <a:r>
              <a:rPr lang="de-DE" sz="2200" dirty="0"/>
              <a:t> source code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 err="1"/>
              <a:t>Creating</a:t>
            </a:r>
            <a:r>
              <a:rPr lang="de-DE" sz="2200" dirty="0"/>
              <a:t> a simple OData </a:t>
            </a:r>
            <a:r>
              <a:rPr lang="de-DE" sz="2200" dirty="0" err="1"/>
              <a:t>service</a:t>
            </a:r>
            <a:endParaRPr lang="de-DE" sz="2200" dirty="0"/>
          </a:p>
          <a:p>
            <a:r>
              <a:rPr lang="de-DE" sz="2200" dirty="0" err="1"/>
              <a:t>Important</a:t>
            </a:r>
            <a:r>
              <a:rPr lang="de-DE" sz="2200" dirty="0"/>
              <a:t> </a:t>
            </a:r>
            <a:r>
              <a:rPr lang="de-DE" sz="2200" dirty="0" err="1"/>
              <a:t>transaction</a:t>
            </a:r>
            <a:r>
              <a:rPr lang="de-DE" sz="2200" dirty="0"/>
              <a:t>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do I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different </a:t>
            </a:r>
            <a:r>
              <a:rPr lang="de-DE" sz="2200" dirty="0" err="1"/>
              <a:t>consumers</a:t>
            </a:r>
            <a:r>
              <a:rPr lang="de-DE" sz="2200" dirty="0"/>
              <a:t> </a:t>
            </a:r>
            <a:r>
              <a:rPr lang="de-DE" sz="2200" dirty="0" err="1"/>
              <a:t>regarding</a:t>
            </a:r>
            <a:r>
              <a:rPr lang="de-DE" sz="2200" dirty="0"/>
              <a:t> </a:t>
            </a:r>
            <a:r>
              <a:rPr lang="de-DE" sz="2200" dirty="0" err="1"/>
              <a:t>annotations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How</a:t>
            </a:r>
            <a:r>
              <a:rPr lang="de-DE" sz="2200" dirty="0"/>
              <a:t> do I </a:t>
            </a:r>
            <a:r>
              <a:rPr lang="de-DE" sz="2200" dirty="0" err="1"/>
              <a:t>translate</a:t>
            </a:r>
            <a:r>
              <a:rPr lang="de-DE" sz="2200" dirty="0"/>
              <a:t> </a:t>
            </a:r>
            <a:r>
              <a:rPr lang="de-DE" sz="2200" dirty="0" err="1"/>
              <a:t>texts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end </a:t>
            </a:r>
            <a:r>
              <a:rPr lang="de-DE" sz="2200" dirty="0" err="1"/>
              <a:t>users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objects</a:t>
            </a:r>
            <a:r>
              <a:rPr lang="de-DE" sz="2200" dirty="0"/>
              <a:t> do I </a:t>
            </a:r>
            <a:r>
              <a:rPr lang="de-DE" sz="2200" dirty="0" err="1"/>
              <a:t>need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AMDP / </a:t>
            </a:r>
            <a:r>
              <a:rPr lang="de-DE" sz="2200" dirty="0" err="1"/>
              <a:t>table</a:t>
            </a:r>
            <a:r>
              <a:rPr lang="de-DE" sz="2200" dirty="0"/>
              <a:t> </a:t>
            </a:r>
            <a:r>
              <a:rPr lang="de-DE" sz="2200" dirty="0" err="1"/>
              <a:t>functions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extension</a:t>
            </a:r>
            <a:r>
              <a:rPr lang="de-DE" sz="2200" dirty="0"/>
              <a:t> </a:t>
            </a:r>
            <a:r>
              <a:rPr lang="de-DE" sz="2200" dirty="0" err="1"/>
              <a:t>categories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there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name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transaction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FIORI Launchpad?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name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transaction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publishing</a:t>
            </a:r>
            <a:r>
              <a:rPr lang="de-DE" sz="2200" dirty="0"/>
              <a:t> an OData </a:t>
            </a:r>
            <a:r>
              <a:rPr lang="de-DE" sz="2200" dirty="0" err="1"/>
              <a:t>service</a:t>
            </a:r>
            <a:r>
              <a:rPr lang="de-DE" sz="2200" dirty="0"/>
              <a:t> in </a:t>
            </a:r>
            <a:r>
              <a:rPr lang="de-DE" sz="2200" dirty="0" err="1"/>
              <a:t>local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productive</a:t>
            </a:r>
            <a:r>
              <a:rPr lang="de-DE" sz="2200" dirty="0"/>
              <a:t> </a:t>
            </a:r>
            <a:r>
              <a:rPr lang="de-DE" sz="2200" dirty="0" err="1"/>
              <a:t>systems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minimum</a:t>
            </a:r>
            <a:r>
              <a:rPr lang="de-DE" sz="2200" dirty="0"/>
              <a:t> </a:t>
            </a:r>
            <a:r>
              <a:rPr lang="de-DE" sz="2200" dirty="0" err="1"/>
              <a:t>objects</a:t>
            </a:r>
            <a:r>
              <a:rPr lang="de-DE" sz="2200" dirty="0"/>
              <a:t> I </a:t>
            </a:r>
            <a:r>
              <a:rPr lang="de-DE" sz="2200" dirty="0" err="1"/>
              <a:t>need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create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an OData </a:t>
            </a:r>
            <a:r>
              <a:rPr lang="de-DE" sz="2200" dirty="0" err="1"/>
              <a:t>service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basic</a:t>
            </a:r>
            <a:r>
              <a:rPr lang="de-DE" sz="2200" dirty="0"/>
              <a:t> </a:t>
            </a:r>
            <a:r>
              <a:rPr lang="de-DE" sz="2200" dirty="0" err="1"/>
              <a:t>structure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analytical</a:t>
            </a:r>
            <a:r>
              <a:rPr lang="de-DE" sz="2200" dirty="0"/>
              <a:t> </a:t>
            </a:r>
            <a:r>
              <a:rPr lang="de-DE" sz="2200" dirty="0" err="1"/>
              <a:t>queries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How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r>
              <a:rPr lang="de-DE" sz="2200" dirty="0"/>
              <a:t> in a </a:t>
            </a:r>
            <a:r>
              <a:rPr lang="de-DE" sz="2200" dirty="0" err="1"/>
              <a:t>query</a:t>
            </a:r>
            <a:r>
              <a:rPr lang="de-DE" sz="2200" dirty="0"/>
              <a:t> </a:t>
            </a:r>
            <a:r>
              <a:rPr lang="de-DE" sz="2200" dirty="0" err="1"/>
              <a:t>determined</a:t>
            </a:r>
            <a:r>
              <a:rPr lang="de-DE" sz="2200"/>
              <a:t>?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A CDS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extension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compared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APPEND STRUCTURE in ABAP Dictionary Table.</a:t>
            </a:r>
          </a:p>
          <a:p>
            <a:r>
              <a:rPr lang="de-DE" sz="2200" u="none" strike="noStrike" dirty="0">
                <a:effectLst/>
                <a:latin typeface="inherit"/>
              </a:rPr>
              <a:t>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Note </a:t>
            </a:r>
            <a:r>
              <a:rPr lang="de-DE" sz="2200" dirty="0" err="1">
                <a:latin typeface="inherit"/>
              </a:rPr>
              <a:t>the</a:t>
            </a:r>
            <a:r>
              <a:rPr lang="de-DE" sz="2200" dirty="0">
                <a:latin typeface="inherit"/>
              </a:rPr>
              <a:t> </a:t>
            </a:r>
            <a:r>
              <a:rPr lang="de-DE" sz="2200" dirty="0" err="1">
                <a:latin typeface="inherit"/>
              </a:rPr>
              <a:t>following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 - </a:t>
            </a:r>
            <a:r>
              <a:rPr lang="de-DE" sz="2200" strike="noStrike" dirty="0" err="1">
                <a:effectLst/>
                <a:latin typeface="inherit"/>
              </a:rPr>
              <a:t>No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extension</a:t>
            </a:r>
            <a:endParaRPr lang="de-DE" sz="2200" strike="noStrike" dirty="0">
              <a:effectLst/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</a:t>
            </a:r>
            <a:r>
              <a:rPr lang="de-DE" sz="2200" strike="noStrike" dirty="0" err="1">
                <a:effectLst/>
                <a:latin typeface="inherit"/>
              </a:rPr>
              <a:t>Extensions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of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the</a:t>
            </a:r>
            <a:r>
              <a:rPr lang="de-DE" sz="2200" strike="noStrike" dirty="0">
                <a:effectLst/>
                <a:latin typeface="inherit"/>
              </a:rPr>
              <a:t> SELECT </a:t>
            </a:r>
            <a:r>
              <a:rPr lang="de-DE" sz="2200" strike="noStrike" dirty="0" err="1">
                <a:effectLst/>
                <a:latin typeface="inherit"/>
              </a:rPr>
              <a:t>list</a:t>
            </a:r>
            <a:r>
              <a:rPr lang="de-DE" sz="2200" strike="noStrike" dirty="0">
                <a:effectLst/>
                <a:latin typeface="inherit"/>
              </a:rPr>
              <a:t>/additional </a:t>
            </a:r>
            <a:r>
              <a:rPr lang="de-DE" sz="2200" strike="noStrike" dirty="0" err="1">
                <a:effectLst/>
                <a:latin typeface="inherit"/>
              </a:rPr>
              <a:t>associations</a:t>
            </a:r>
            <a:endParaRPr lang="de-DE" sz="2200" strike="noStrike" dirty="0">
              <a:effectLst/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</a:t>
            </a:r>
            <a:r>
              <a:rPr lang="de-DE" sz="2200" strike="noStrike" dirty="0" err="1">
                <a:effectLst/>
                <a:latin typeface="inherit"/>
              </a:rPr>
              <a:t>Aggregated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or</a:t>
            </a:r>
            <a:r>
              <a:rPr lang="de-DE" sz="2200" strike="noStrike" dirty="0">
                <a:effectLst/>
                <a:latin typeface="inherit"/>
              </a:rPr>
              <a:t> non-</a:t>
            </a:r>
            <a:r>
              <a:rPr lang="de-DE" sz="2200" strike="noStrike" dirty="0" err="1">
                <a:effectLst/>
                <a:latin typeface="inherit"/>
              </a:rPr>
              <a:t>aggregated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elements</a:t>
            </a:r>
            <a:r>
              <a:rPr lang="de-DE" sz="2200" strike="noStrike" dirty="0">
                <a:effectLst/>
                <a:latin typeface="inherit"/>
              </a:rPr>
              <a:t>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</a:t>
            </a:r>
            <a:r>
              <a:rPr lang="de-DE" sz="2200" strike="noStrike" dirty="0" err="1">
                <a:effectLst/>
                <a:latin typeface="inherit"/>
              </a:rPr>
              <a:t>Extensions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to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the</a:t>
            </a:r>
            <a:r>
              <a:rPr lang="de-DE" sz="2200" strike="noStrike" dirty="0">
                <a:effectLst/>
                <a:latin typeface="inherit"/>
              </a:rPr>
              <a:t> SELECT </a:t>
            </a:r>
            <a:r>
              <a:rPr lang="de-DE" sz="2200" strike="noStrike" dirty="0" err="1">
                <a:effectLst/>
                <a:latin typeface="inherit"/>
              </a:rPr>
              <a:t>list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of</a:t>
            </a:r>
            <a:r>
              <a:rPr lang="de-DE" sz="2200" strike="noStrike" dirty="0">
                <a:effectLst/>
                <a:latin typeface="inherit"/>
              </a:rPr>
              <a:t> a CDS </a:t>
            </a:r>
            <a:r>
              <a:rPr lang="de-DE" sz="2200" strike="noStrike" dirty="0" err="1">
                <a:effectLst/>
                <a:latin typeface="inherit"/>
              </a:rPr>
              <a:t>view</a:t>
            </a:r>
            <a:r>
              <a:rPr lang="de-DE" sz="2200" strike="noStrike" dirty="0">
                <a:effectLst/>
                <a:latin typeface="inherit"/>
              </a:rPr>
              <a:t> </a:t>
            </a:r>
            <a:r>
              <a:rPr lang="de-DE" sz="2200" strike="noStrike" dirty="0" err="1">
                <a:effectLst/>
                <a:latin typeface="inherit"/>
              </a:rPr>
              <a:t>with</a:t>
            </a:r>
            <a:r>
              <a:rPr lang="de-DE" sz="2200" strike="noStrike" dirty="0">
                <a:effectLst/>
                <a:latin typeface="inherit"/>
              </a:rPr>
              <a:t> a UNION </a:t>
            </a:r>
            <a:r>
              <a:rPr lang="de-DE" sz="2200" strike="noStrike" dirty="0" err="1">
                <a:effectLst/>
                <a:latin typeface="inherit"/>
              </a:rPr>
              <a:t>clause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 err="1"/>
              <a:t>Extensions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contain</a:t>
            </a:r>
            <a:endParaRPr lang="de-DE" sz="2200" dirty="0"/>
          </a:p>
          <a:p>
            <a:r>
              <a:rPr lang="de-DE" sz="2200" dirty="0"/>
              <a:t>Literals, </a:t>
            </a:r>
            <a:r>
              <a:rPr lang="de-DE" sz="2200" dirty="0" err="1"/>
              <a:t>fields</a:t>
            </a:r>
            <a:r>
              <a:rPr lang="de-DE" sz="2200" dirty="0"/>
              <a:t>, </a:t>
            </a:r>
            <a:r>
              <a:rPr lang="de-DE" sz="2200" dirty="0" err="1"/>
              <a:t>expressions</a:t>
            </a:r>
            <a:r>
              <a:rPr lang="de-DE" sz="2200" dirty="0"/>
              <a:t>, </a:t>
            </a:r>
            <a:r>
              <a:rPr lang="de-DE" sz="2200" dirty="0" err="1"/>
              <a:t>functions</a:t>
            </a:r>
            <a:r>
              <a:rPr lang="de-DE" sz="2200" dirty="0"/>
              <a:t>, ...</a:t>
            </a:r>
          </a:p>
          <a:p>
            <a:r>
              <a:rPr lang="de-DE" sz="2200" dirty="0" err="1"/>
              <a:t>parameters</a:t>
            </a:r>
            <a:endParaRPr lang="de-DE" sz="2200" dirty="0"/>
          </a:p>
          <a:p>
            <a:r>
              <a:rPr lang="de-DE" sz="2200" dirty="0" err="1"/>
              <a:t>Associations</a:t>
            </a:r>
            <a:r>
              <a:rPr lang="de-DE" sz="2200" dirty="0"/>
              <a:t> and </a:t>
            </a:r>
            <a:r>
              <a:rPr lang="de-DE" sz="2200" dirty="0" err="1"/>
              <a:t>paths</a:t>
            </a:r>
            <a:endParaRPr lang="de-DE" sz="2200" dirty="0"/>
          </a:p>
          <a:p>
            <a:r>
              <a:rPr lang="de-DE" sz="2200" dirty="0" err="1"/>
              <a:t>Grouping</a:t>
            </a:r>
            <a:r>
              <a:rPr lang="de-DE" sz="2200" dirty="0"/>
              <a:t> (</a:t>
            </a:r>
            <a:r>
              <a:rPr lang="de-DE" sz="2200" dirty="0" err="1"/>
              <a:t>if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base</a:t>
            </a:r>
            <a:r>
              <a:rPr lang="de-DE" sz="2200" dirty="0"/>
              <a:t>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r>
              <a:rPr lang="de-DE" sz="2200" dirty="0"/>
              <a:t> </a:t>
            </a:r>
            <a:r>
              <a:rPr lang="de-DE" sz="2200" dirty="0" err="1"/>
              <a:t>contains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)</a:t>
            </a:r>
          </a:p>
          <a:p>
            <a:r>
              <a:rPr lang="de-DE" sz="2200" dirty="0"/>
              <a:t>UNION</a:t>
            </a:r>
          </a:p>
          <a:p>
            <a:pPr marL="0" indent="0">
              <a:buNone/>
            </a:pPr>
            <a:endParaRPr lang="de-DE" sz="2200" dirty="0" err="1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Examples of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Create a CDS </a:t>
            </a:r>
            <a:r>
              <a:rPr lang="de-DE" sz="2200" dirty="0" err="1"/>
              <a:t>view</a:t>
            </a:r>
            <a:r>
              <a:rPr lang="de-DE" sz="2200" dirty="0"/>
              <a:t> and a CDS </a:t>
            </a:r>
            <a:r>
              <a:rPr lang="de-DE" sz="2200" dirty="0" err="1"/>
              <a:t>view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SFLIGHT </a:t>
            </a:r>
            <a:r>
              <a:rPr lang="de-DE" sz="2200" dirty="0" err="1"/>
              <a:t>table</a:t>
            </a:r>
            <a:r>
              <a:rPr lang="de-DE" sz="2200" dirty="0"/>
              <a:t>.</a:t>
            </a:r>
          </a:p>
          <a:p>
            <a:r>
              <a:rPr lang="de-DE" sz="2200" dirty="0" err="1"/>
              <a:t>Extend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these</a:t>
            </a:r>
            <a:r>
              <a:rPr lang="de-DE" sz="2200" dirty="0"/>
              <a:t> </a:t>
            </a:r>
            <a:r>
              <a:rPr lang="de-DE" sz="2200" dirty="0" err="1"/>
              <a:t>views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CDS </a:t>
            </a:r>
            <a:r>
              <a:rPr lang="de-DE" sz="2200" dirty="0" err="1"/>
              <a:t>extension</a:t>
            </a:r>
            <a:r>
              <a:rPr lang="de-DE" sz="2200" dirty="0"/>
              <a:t>.</a:t>
            </a:r>
          </a:p>
          <a:p>
            <a:r>
              <a:rPr lang="de-DE" sz="2200" dirty="0"/>
              <a:t>Test </a:t>
            </a:r>
            <a:r>
              <a:rPr lang="de-DE" sz="2200" dirty="0" err="1"/>
              <a:t>the</a:t>
            </a:r>
            <a:r>
              <a:rPr lang="de-DE" sz="2200" dirty="0"/>
              <a:t> CDS </a:t>
            </a:r>
            <a:r>
              <a:rPr lang="de-DE" sz="2200" dirty="0" err="1"/>
              <a:t>using</a:t>
            </a:r>
            <a:r>
              <a:rPr lang="de-DE" sz="2200" dirty="0"/>
              <a:t> a separate </a:t>
            </a:r>
            <a:r>
              <a:rPr lang="de-DE" sz="2200" dirty="0" err="1"/>
              <a:t>view</a:t>
            </a:r>
            <a:r>
              <a:rPr lang="de-DE" sz="2200" dirty="0"/>
              <a:t>.</a:t>
            </a:r>
          </a:p>
          <a:p>
            <a:r>
              <a:rPr lang="de-DE" sz="2200" dirty="0"/>
              <a:t>Can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create</a:t>
            </a:r>
            <a:r>
              <a:rPr lang="de-DE" sz="2200" dirty="0"/>
              <a:t> an </a:t>
            </a:r>
            <a:r>
              <a:rPr lang="de-DE" sz="2200" dirty="0" err="1"/>
              <a:t>extension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</a:t>
            </a:r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extension</a:t>
            </a:r>
            <a:r>
              <a:rPr lang="de-DE" sz="2200" dirty="0"/>
              <a:t> </a:t>
            </a:r>
            <a:r>
              <a:rPr lang="de-DE" sz="2200" dirty="0" err="1"/>
              <a:t>category</a:t>
            </a:r>
            <a:r>
              <a:rPr lang="de-DE" sz="2200" dirty="0"/>
              <a:t> </a:t>
            </a:r>
            <a:r>
              <a:rPr lang="de-DE" sz="2200" dirty="0" err="1"/>
              <a:t>exists</a:t>
            </a:r>
            <a:r>
              <a:rPr lang="de-DE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Open </a:t>
            </a:r>
            <a:r>
              <a:rPr lang="de-DE" sz="2200" dirty="0" err="1"/>
              <a:t>transaction</a:t>
            </a:r>
            <a:r>
              <a:rPr lang="de-DE" sz="2200" dirty="0"/>
              <a:t> /UI2/FLP</a:t>
            </a:r>
          </a:p>
          <a:p>
            <a:r>
              <a:rPr lang="de-DE" sz="2200" dirty="0"/>
              <a:t>Log in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client</a:t>
            </a:r>
            <a:r>
              <a:rPr lang="de-DE" sz="2200" dirty="0"/>
              <a:t> 840</a:t>
            </a:r>
          </a:p>
          <a:p>
            <a:r>
              <a:rPr lang="de-DE" sz="2200" dirty="0"/>
              <a:t>Call </a:t>
            </a:r>
            <a:r>
              <a:rPr lang="de-DE" sz="2200" dirty="0" err="1"/>
              <a:t>up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App Finder</a:t>
            </a:r>
          </a:p>
          <a:p>
            <a:pPr lvl="1"/>
            <a:r>
              <a:rPr lang="de-DE" sz="1800" dirty="0" err="1"/>
              <a:t>Possibly</a:t>
            </a:r>
            <a:r>
              <a:rPr lang="de-DE" sz="1800" dirty="0"/>
              <a:t> </a:t>
            </a:r>
            <a:r>
              <a:rPr lang="de-DE" sz="1800" dirty="0" err="1"/>
              <a:t>add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query</a:t>
            </a:r>
            <a:r>
              <a:rPr lang="de-DE" sz="1800" dirty="0"/>
              <a:t> </a:t>
            </a:r>
            <a:r>
              <a:rPr lang="de-DE" sz="1800" dirty="0" err="1"/>
              <a:t>viewer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start</a:t>
            </a:r>
            <a:r>
              <a:rPr lang="de-DE" sz="1800" dirty="0"/>
              <a:t> </a:t>
            </a:r>
            <a:r>
              <a:rPr lang="de-DE" sz="1800" dirty="0" err="1"/>
              <a:t>page</a:t>
            </a:r>
            <a:endParaRPr lang="de-DE" sz="1800" dirty="0"/>
          </a:p>
          <a:p>
            <a:endParaRPr lang="de-DE" sz="2200" dirty="0"/>
          </a:p>
          <a:p>
            <a:r>
              <a:rPr lang="de-DE" sz="2200" dirty="0"/>
              <a:t>Outlook: own </a:t>
            </a:r>
            <a:r>
              <a:rPr lang="de-DE" sz="2200" dirty="0" err="1"/>
              <a:t>tile</a:t>
            </a:r>
            <a:r>
              <a:rPr lang="de-DE" sz="2200" dirty="0"/>
              <a:t> / </a:t>
            </a:r>
            <a:r>
              <a:rPr lang="de-DE" sz="2200" dirty="0" err="1"/>
              <a:t>tile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query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Macintosh PowerPoint</Application>
  <PresentationFormat>Breitbild</PresentationFormat>
  <Paragraphs>146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Day 2</vt:lpstr>
      <vt:lpstr>CDS Extension</vt:lpstr>
      <vt:lpstr>Extend SAP (Standard) Views</vt:lpstr>
      <vt:lpstr>Extend SAP (Standard) Views</vt:lpstr>
      <vt:lpstr>Examples of CDS extensions</vt:lpstr>
      <vt:lpstr>Hands On</vt:lpstr>
      <vt:lpstr>Consumption Views</vt:lpstr>
      <vt:lpstr>Hands On</vt:lpstr>
      <vt:lpstr>Query Viewer</vt:lpstr>
      <vt:lpstr>Query Viewer</vt:lpstr>
      <vt:lpstr>Basic structure of an analytical query </vt:lpstr>
      <vt:lpstr>Cube</vt:lpstr>
      <vt:lpstr>new vs. old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Together</vt:lpstr>
      <vt:lpstr>Advanced Concepts</vt:lpstr>
      <vt:lpstr>Database Specific Features</vt:lpstr>
      <vt:lpstr>AMDP</vt:lpstr>
      <vt:lpstr>Structure AMDP</vt:lpstr>
      <vt:lpstr>AMDP</vt:lpstr>
      <vt:lpstr>Hands On</vt:lpstr>
      <vt:lpstr>Hands On</vt:lpstr>
      <vt:lpstr>Hands On</vt:lpstr>
      <vt:lpstr>Hands On</vt:lpstr>
      <vt:lpstr>Hands On</vt:lpstr>
      <vt:lpstr>Consuming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117</cp:revision>
  <dcterms:created xsi:type="dcterms:W3CDTF">2024-05-22T07:20:18Z</dcterms:created>
  <dcterms:modified xsi:type="dcterms:W3CDTF">2024-06-23T18:23:57Z</dcterms:modified>
</cp:coreProperties>
</file>