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8D5"/>
    <a:srgbClr val="E2D5E8"/>
    <a:srgbClr val="DB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1404"/>
  </p:normalViewPr>
  <p:slideViewPr>
    <p:cSldViewPr snapToGrid="0">
      <p:cViewPr varScale="1">
        <p:scale>
          <a:sx n="110" d="100"/>
          <a:sy n="110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5657827-0235-F14B-3D2F-0C87E1375C22}"/>
              </a:ext>
            </a:extLst>
          </p:cNvPr>
          <p:cNvSpPr txBox="1"/>
          <p:nvPr/>
        </p:nvSpPr>
        <p:spPr>
          <a:xfrm>
            <a:off x="6899564" y="1988756"/>
            <a:ext cx="4174836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Connection'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ZI_VH_SPFLI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spfli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D950E1-0473-59FF-3F14-DD984BFC3BC7}"/>
              </a:ext>
            </a:extLst>
          </p:cNvPr>
          <p:cNvSpPr txBox="1"/>
          <p:nvPr/>
        </p:nvSpPr>
        <p:spPr>
          <a:xfrm>
            <a:off x="1117600" y="1988756"/>
            <a:ext cx="417483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Carrier'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ZI_VH_SCARR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scarr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654280-47ED-47DA-42CA-B70F09E60EA7}"/>
              </a:ext>
            </a:extLst>
          </p:cNvPr>
          <p:cNvSpPr/>
          <p:nvPr/>
        </p:nvSpPr>
        <p:spPr>
          <a:xfrm>
            <a:off x="1183068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ZI_VH_SCARR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A284AC-7646-C72D-C1AE-AF114E4074E4}"/>
              </a:ext>
            </a:extLst>
          </p:cNvPr>
          <p:cNvSpPr/>
          <p:nvPr/>
        </p:nvSpPr>
        <p:spPr>
          <a:xfrm>
            <a:off x="7006595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ZI_VH_SPFLI</a:t>
            </a:r>
          </a:p>
        </p:txBody>
      </p:sp>
    </p:spTree>
    <p:extLst>
      <p:ext uri="{BB962C8B-B14F-4D97-AF65-F5344CB8AC3E}">
        <p14:creationId xmlns:p14="http://schemas.microsoft.com/office/powerpoint/2010/main" val="3398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root </a:t>
            </a:r>
            <a:r>
              <a:rPr lang="de-DE" sz="2000" dirty="0" err="1"/>
              <a:t>entity</a:t>
            </a:r>
            <a:r>
              <a:rPr lang="de-DE" sz="2000" dirty="0"/>
              <a:t> and </a:t>
            </a:r>
            <a:r>
              <a:rPr lang="de-DE" sz="2000" dirty="0" err="1"/>
              <a:t>child</a:t>
            </a:r>
            <a:r>
              <a:rPr lang="de-DE" sz="2000" dirty="0"/>
              <a:t> Create </a:t>
            </a:r>
            <a:r>
              <a:rPr lang="de-DE" sz="2000" dirty="0" err="1"/>
              <a:t>entities</a:t>
            </a:r>
            <a:r>
              <a:rPr lang="de-DE" sz="2000" dirty="0"/>
              <a:t> in a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object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and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 via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Names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persistent and draft </a:t>
            </a:r>
            <a:r>
              <a:rPr lang="de-DE" sz="2000" dirty="0" err="1"/>
              <a:t>tables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specified</a:t>
            </a:r>
            <a:r>
              <a:rPr lang="de-DE" sz="2000" dirty="0"/>
              <a:t> and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blocking</a:t>
            </a:r>
            <a:r>
              <a:rPr lang="de-DE" sz="2000" dirty="0"/>
              <a:t> and </a:t>
            </a:r>
            <a:r>
              <a:rPr lang="de-DE" sz="2000" dirty="0" err="1"/>
              <a:t>authorisation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possible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business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endParaRPr lang="de-DE" sz="2000" dirty="0"/>
          </a:p>
          <a:p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Draft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Prepare</a:t>
            </a:r>
            <a:r>
              <a:rPr lang="de-DE" sz="2000" dirty="0"/>
              <a:t>, Edit, Activate, </a:t>
            </a:r>
            <a:r>
              <a:rPr lang="de-DE" sz="2000" dirty="0" err="1"/>
              <a:t>Discard</a:t>
            </a:r>
            <a:r>
              <a:rPr lang="de-DE" sz="2000" dirty="0"/>
              <a:t> and </a:t>
            </a:r>
            <a:r>
              <a:rPr lang="de-DE" sz="2000" dirty="0" err="1"/>
              <a:t>Resume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mandatory</a:t>
            </a:r>
            <a:endParaRPr lang="de-DE" sz="2000" dirty="0"/>
          </a:p>
        </p:txBody>
      </p:sp>
      <p:pic>
        <p:nvPicPr>
          <p:cNvPr id="3" name="Grafik 2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73128CF0-9687-CD85-6FC8-1BEC7F92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B43553-825D-53E1-4E43-FD40CE09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2" y="420449"/>
            <a:ext cx="4867954" cy="3829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073E4-2CEE-BA64-7579-824C34EB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82" y="4408443"/>
            <a:ext cx="4486901" cy="202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B8BAC1EB-CB30-4763-4DC8-95F413DE0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0345E35-F77A-5C48-C4E9-BF07061F8CF7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7CCE8F-1153-8EF3-144D-7CF2DCF079F2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B8AFD5-B958-3214-CFC1-5D14702ECEAD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137145-DAB3-E446-60C8-8886D6D00D42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979A02-102E-5D47-5263-250AEB404747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Implement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57424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AE6F180-1969-3D17-5F1D-30A0480F98AC}"/>
              </a:ext>
            </a:extLst>
          </p:cNvPr>
          <p:cNvSpPr txBox="1"/>
          <p:nvPr/>
        </p:nvSpPr>
        <p:spPr>
          <a:xfrm>
            <a:off x="3297382" y="305068"/>
            <a:ext cx="5597236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managed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implementation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zbp_i_sflight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unique;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with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zdraft_znm_sflig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total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determine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validation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validateFlightDate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field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readonly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features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[1]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$self;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determination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checkSeatsOcc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modify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62EE447-8B66-9DE8-0E1A-21A1AD0009C9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</p:spTree>
    <p:extLst>
      <p:ext uri="{BB962C8B-B14F-4D97-AF65-F5344CB8AC3E}">
        <p14:creationId xmlns:p14="http://schemas.microsoft.com/office/powerpoint/2010/main" val="32275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previously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endParaRPr lang="de-DE" sz="20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4" name="Grafik 3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04B729D8-E855-3C93-2F74-6704CC35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4AD4FF-D3D8-E2D4-47B6-210217C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5" y="346253"/>
            <a:ext cx="4020111" cy="3648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693C51-B9D5-E96B-A2C6-3FDDACD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45" y="4319500"/>
            <a:ext cx="449642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E6096C3-7946-9EB9-86C6-CFAA25BB08E5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B01F56-5A6A-317A-3CA4-8BC250B5D6D3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806DAD-C4A4-1997-393F-8BA20392027E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87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7D03B7-DF2B-01E1-582A-1C10484A826E}"/>
              </a:ext>
            </a:extLst>
          </p:cNvPr>
          <p:cNvSpPr txBox="1"/>
          <p:nvPr/>
        </p:nvSpPr>
        <p:spPr>
          <a:xfrm>
            <a:off x="3048000" y="1077570"/>
            <a:ext cx="6096000" cy="50167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alias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795A26-4D7A-3BEF-460E-C5949F170080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30025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E2296E39-2EF8-7A29-6413-E5338006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8" name="Grafik 7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27CE7AA3-B374-EC9B-3211-09734A4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D6FB39-23B6-BF23-CAAF-EF07D1D8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8" y="2094974"/>
            <a:ext cx="4391638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AB-3BDD-B822-1A01-D0FFCA2D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3535033"/>
            <a:ext cx="11700700" cy="259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V4)</a:t>
            </a:r>
          </a:p>
          <a:p>
            <a:r>
              <a:rPr lang="de-DE" sz="2000" dirty="0"/>
              <a:t>Publish </a:t>
            </a:r>
            <a:r>
              <a:rPr lang="de-DE" sz="2000" dirty="0" err="1"/>
              <a:t>service</a:t>
            </a:r>
            <a:r>
              <a:rPr lang="de-DE" sz="2000" dirty="0"/>
              <a:t> in </a:t>
            </a:r>
            <a:r>
              <a:rPr lang="de-DE" sz="2000" dirty="0" err="1"/>
              <a:t>transaction</a:t>
            </a:r>
            <a:r>
              <a:rPr lang="de-DE" sz="2000" dirty="0"/>
              <a:t> /</a:t>
            </a:r>
            <a:r>
              <a:rPr lang="de-DE" sz="2000" dirty="0" err="1"/>
              <a:t>n</a:t>
            </a:r>
            <a:r>
              <a:rPr lang="de-DE" sz="2000" dirty="0"/>
              <a:t>/</a:t>
            </a:r>
            <a:r>
              <a:rPr lang="de-DE" sz="2000" dirty="0" err="1"/>
              <a:t>iwfnd</a:t>
            </a:r>
            <a:r>
              <a:rPr lang="de-DE" sz="2000" dirty="0"/>
              <a:t>/v4_admin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 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6F7937-E96C-72BC-02C4-A9AEFA525BE9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A0C932-DC42-9F98-6628-450A39B8CFFB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4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E0B5B5-8CEC-EFC7-512E-21A98A8A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796575"/>
            <a:ext cx="11828573" cy="526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F88EE9-AA1A-28AC-A308-69F5220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761609"/>
            <a:ext cx="11711709" cy="533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035E7-C4B0-21F1-4D5C-72FC920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Transactional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6AFAA-95B0-6CDC-3A69-58314B2BE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6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7556-78C9-1A81-8B36-6BBBCD7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</a:t>
            </a:r>
            <a:r>
              <a:rPr lang="de-DE" dirty="0" err="1"/>
              <a:t>operations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9C62-2CC7-14DA-3F4C-311D638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136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standard</a:t>
            </a:r>
            <a:r>
              <a:rPr lang="de-DE" sz="2000" dirty="0"/>
              <a:t> </a:t>
            </a:r>
            <a:r>
              <a:rPr lang="de-DE" sz="2000" dirty="0" err="1"/>
              <a:t>operations</a:t>
            </a:r>
            <a:r>
              <a:rPr lang="de-DE" sz="2000" dirty="0"/>
              <a:t> Create, Read, Update, Delete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BO </a:t>
            </a:r>
            <a:r>
              <a:rPr lang="de-DE" sz="2000" dirty="0" err="1"/>
              <a:t>provider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RAP </a:t>
            </a:r>
            <a:r>
              <a:rPr lang="de-DE" sz="2000" dirty="0" err="1"/>
              <a:t>Managed</a:t>
            </a:r>
            <a:r>
              <a:rPr lang="de-DE" sz="2000" dirty="0"/>
              <a:t> Scenario and do not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endParaRPr lang="de-DE" sz="2000" dirty="0"/>
          </a:p>
          <a:p>
            <a:r>
              <a:rPr lang="de-DE" sz="2000" dirty="0"/>
              <a:t>The </a:t>
            </a:r>
            <a:r>
              <a:rPr lang="de-DE" sz="2000" dirty="0" err="1"/>
              <a:t>corresponding</a:t>
            </a:r>
            <a:r>
              <a:rPr lang="de-DE" sz="2000" dirty="0"/>
              <a:t> 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appear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UI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soon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corresponding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made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3CE8C2-7A30-AF91-561A-14F83F6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8" y="1581920"/>
            <a:ext cx="1543265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349CB9-509F-364F-D565-E6B8D2AE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5" y="2313036"/>
            <a:ext cx="5690652" cy="396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31DF-0F0B-E747-1334-046142A1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 Implementierungs-Workflow</a:t>
            </a:r>
          </a:p>
        </p:txBody>
      </p:sp>
      <p:pic>
        <p:nvPicPr>
          <p:cNvPr id="18" name="Inhaltsplatzhalter 1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B7F5D7C-547D-68A2-D3B8-BADF43C7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39" y="1690688"/>
            <a:ext cx="4269921" cy="446094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BB023D5-B40B-A331-0E90-C2781BBF5A14}"/>
              </a:ext>
            </a:extLst>
          </p:cNvPr>
          <p:cNvSpPr txBox="1"/>
          <p:nvPr/>
        </p:nvSpPr>
        <p:spPr>
          <a:xfrm>
            <a:off x="4320209" y="2040835"/>
            <a:ext cx="1219199" cy="461665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DF0D15-6087-65EF-56ED-59AABD1D5330}"/>
              </a:ext>
            </a:extLst>
          </p:cNvPr>
          <p:cNvSpPr txBox="1"/>
          <p:nvPr/>
        </p:nvSpPr>
        <p:spPr>
          <a:xfrm>
            <a:off x="6573078" y="2623823"/>
            <a:ext cx="1338470" cy="461665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CDS </a:t>
            </a:r>
            <a:r>
              <a:rPr lang="de-DE" sz="1200" dirty="0" err="1"/>
              <a:t>Projection</a:t>
            </a:r>
            <a:r>
              <a:rPr lang="de-DE" sz="1200" dirty="0"/>
              <a:t> Views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C34F6F-7299-B93C-6768-647330FF4519}"/>
              </a:ext>
            </a:extLst>
          </p:cNvPr>
          <p:cNvSpPr txBox="1"/>
          <p:nvPr/>
        </p:nvSpPr>
        <p:spPr>
          <a:xfrm>
            <a:off x="4161183" y="3213653"/>
            <a:ext cx="1530625" cy="46166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</a:t>
            </a:r>
            <a:r>
              <a:rPr lang="de-DE" sz="1200" dirty="0" err="1"/>
              <a:t>Behavior</a:t>
            </a:r>
            <a:r>
              <a:rPr lang="de-DE" sz="1200" dirty="0"/>
              <a:t> Definition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AD9B8-5FF8-97E7-117B-0748088BBBEC}"/>
              </a:ext>
            </a:extLst>
          </p:cNvPr>
          <p:cNvSpPr txBox="1"/>
          <p:nvPr/>
        </p:nvSpPr>
        <p:spPr>
          <a:xfrm>
            <a:off x="4161183" y="4399724"/>
            <a:ext cx="1530625" cy="46166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Projection</a:t>
            </a:r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B2B5CF-E790-3F3E-12E6-91122C8B4EB3}"/>
              </a:ext>
            </a:extLst>
          </p:cNvPr>
          <p:cNvSpPr txBox="1"/>
          <p:nvPr/>
        </p:nvSpPr>
        <p:spPr>
          <a:xfrm>
            <a:off x="4161182" y="5585795"/>
            <a:ext cx="1530625" cy="46166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Service Bindung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43FEFE4-F302-5688-1A21-012C204B729C}"/>
              </a:ext>
            </a:extLst>
          </p:cNvPr>
          <p:cNvSpPr txBox="1"/>
          <p:nvPr/>
        </p:nvSpPr>
        <p:spPr>
          <a:xfrm>
            <a:off x="6483627" y="4075696"/>
            <a:ext cx="1530625" cy="276999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24AF3F-AC3B-6656-5D67-E88DCFF82D1C}"/>
              </a:ext>
            </a:extLst>
          </p:cNvPr>
          <p:cNvSpPr txBox="1"/>
          <p:nvPr/>
        </p:nvSpPr>
        <p:spPr>
          <a:xfrm>
            <a:off x="6853032" y="3723427"/>
            <a:ext cx="771938" cy="327462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74203D-DB71-96AB-0632-3C1874F94106}"/>
              </a:ext>
            </a:extLst>
          </p:cNvPr>
          <p:cNvSpPr txBox="1"/>
          <p:nvPr/>
        </p:nvSpPr>
        <p:spPr>
          <a:xfrm>
            <a:off x="6477000" y="3817817"/>
            <a:ext cx="1530625" cy="46166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Implement </a:t>
            </a:r>
            <a:r>
              <a:rPr lang="de-DE" sz="1200" dirty="0" err="1"/>
              <a:t>Behavior</a:t>
            </a:r>
            <a:r>
              <a:rPr lang="de-DE" sz="1200" dirty="0"/>
              <a:t> Class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19341D-A66A-5D66-8265-46448255C836}"/>
              </a:ext>
            </a:extLst>
          </p:cNvPr>
          <p:cNvSpPr txBox="1"/>
          <p:nvPr/>
        </p:nvSpPr>
        <p:spPr>
          <a:xfrm>
            <a:off x="6483627" y="4990634"/>
            <a:ext cx="1530625" cy="46166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Service </a:t>
            </a:r>
            <a:r>
              <a:rPr lang="de-DE" sz="1200" dirty="0" err="1"/>
              <a:t>Defintion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085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DA76-66DC-06DF-E8BB-5E9ED8B9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B58A-58C1-CE11-CEDC-061C8727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945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Action in </a:t>
            </a:r>
            <a:r>
              <a:rPr lang="de-DE" sz="2000" dirty="0" err="1"/>
              <a:t>Behaviour</a:t>
            </a:r>
            <a:r>
              <a:rPr lang="de-DE" sz="2000" dirty="0"/>
              <a:t> Definition</a:t>
            </a:r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action</a:t>
            </a:r>
            <a:r>
              <a:rPr lang="de-DE" sz="2000" dirty="0"/>
              <a:t> in </a:t>
            </a:r>
            <a:r>
              <a:rPr lang="de-DE" sz="2000" dirty="0" err="1"/>
              <a:t>projection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UI </a:t>
            </a:r>
            <a:r>
              <a:rPr lang="de-DE" sz="2000" dirty="0" err="1"/>
              <a:t>annotation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appropriate</a:t>
            </a:r>
            <a:r>
              <a:rPr lang="de-DE" sz="2000" dirty="0"/>
              <a:t> </a:t>
            </a:r>
            <a:r>
              <a:rPr lang="de-DE" sz="2000" dirty="0" err="1"/>
              <a:t>place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DB13B-6D65-39C4-B226-8880E38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26" y="1846407"/>
            <a:ext cx="5658640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E309F-28EB-91BE-ED47-934E32C6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26" y="2385411"/>
            <a:ext cx="2324424" cy="18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938079-59DE-8389-BB8E-694FF902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26" y="2905362"/>
            <a:ext cx="4667901" cy="72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665CDD-13EB-E173-9B8B-AAA90868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826" y="3968314"/>
            <a:ext cx="2962688" cy="685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8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5F341-2EB1-9F72-027E-B073738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EML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9911DF-9A2E-1CFF-04AA-86D383A7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" y="1562927"/>
            <a:ext cx="5539547" cy="3728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25FFE-989C-8115-9CB1-2476220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176608"/>
            <a:ext cx="4830869" cy="4519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2C8DA5-3A79-170C-300A-D80A5838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86" y="3133583"/>
            <a:ext cx="6750843" cy="25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D78C8-4F8D-E2F4-ED6B-A64A5BFA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1748C-ADFB-B80D-CCDD-4BF59960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4273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validation</a:t>
            </a:r>
            <a:r>
              <a:rPr lang="de-DE" sz="2000" dirty="0"/>
              <a:t> in </a:t>
            </a:r>
            <a:r>
              <a:rPr lang="de-DE" sz="2000" dirty="0" err="1"/>
              <a:t>Behaviour</a:t>
            </a:r>
            <a:r>
              <a:rPr lang="de-DE" sz="2000" dirty="0"/>
              <a:t> Definition 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trigger</a:t>
            </a:r>
            <a:endParaRPr lang="de-DE" sz="2000" dirty="0"/>
          </a:p>
          <a:p>
            <a:r>
              <a:rPr lang="de-DE" sz="2000" dirty="0"/>
              <a:t>Implement </a:t>
            </a:r>
            <a:r>
              <a:rPr lang="de-DE" sz="2000" dirty="0" err="1"/>
              <a:t>validation</a:t>
            </a:r>
            <a:r>
              <a:rPr lang="de-DE" sz="2000" dirty="0"/>
              <a:t> in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BF7F9D-6FE2-6434-700B-3D4657E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07" y="988649"/>
            <a:ext cx="4725059" cy="390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0C573B-19CE-0DEE-9EF0-16BF64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07" y="1507609"/>
            <a:ext cx="7316221" cy="3286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D71634-C502-4AB2-F12F-C2FD1EA5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07" y="4922573"/>
            <a:ext cx="4153480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BA8268-11CE-0630-40F5-39245F1F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307" y="664979"/>
            <a:ext cx="433448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E0E3-9399-68B5-3FB0-943BE352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Determinations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BBD89-52A3-1D4A-F430-B1FC86C6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873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Determination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Validation in </a:t>
            </a:r>
            <a:r>
              <a:rPr lang="de-DE" sz="2000" dirty="0" err="1"/>
              <a:t>Behaviour</a:t>
            </a:r>
            <a:r>
              <a:rPr lang="de-DE" sz="2000" dirty="0"/>
              <a:t> Definition. </a:t>
            </a:r>
          </a:p>
          <a:p>
            <a:r>
              <a:rPr lang="de-DE" sz="2000" dirty="0"/>
              <a:t>Task:? Implement </a:t>
            </a:r>
            <a:r>
              <a:rPr lang="de-DE" sz="2000" dirty="0" err="1"/>
              <a:t>determination</a:t>
            </a:r>
            <a:r>
              <a:rPr lang="de-DE" sz="2000" dirty="0"/>
              <a:t> in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.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creating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booking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seat</a:t>
            </a:r>
            <a:r>
              <a:rPr lang="de-DE" sz="2000" dirty="0"/>
              <a:t> </a:t>
            </a:r>
            <a:r>
              <a:rPr lang="de-DE" sz="2000" dirty="0" err="1"/>
              <a:t>occupancy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updated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1E5B8-9620-BFEE-5423-4C0FE6D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89" y="2618064"/>
            <a:ext cx="4363059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6819D-2E69-71FD-BD54-72D66B72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9C7BA-0786-EC5D-DC00-9B3A5988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1145" cy="4351338"/>
          </a:xfrm>
        </p:spPr>
        <p:txBody>
          <a:bodyPr>
            <a:normAutofit/>
          </a:bodyPr>
          <a:lstStyle/>
          <a:p>
            <a:r>
              <a:rPr lang="de-DE" sz="2000" dirty="0"/>
              <a:t>Action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hidden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certain</a:t>
            </a:r>
            <a:r>
              <a:rPr lang="de-DE" sz="2000" dirty="0"/>
              <a:t> </a:t>
            </a:r>
            <a:r>
              <a:rPr lang="de-DE" sz="2000" dirty="0" err="1"/>
              <a:t>circumstances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specifying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bracket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97D7A1-65A0-566A-94DD-126D1CC6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47" y="1773872"/>
            <a:ext cx="5687219" cy="2191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CDB52-5DAF-F310-D74B-6223C6AE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47" y="2243372"/>
            <a:ext cx="2715004" cy="11050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8B8BD-01D7-5BFE-3648-0E90CB3B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5" y="3668960"/>
            <a:ext cx="1178407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99CC-61FE-641D-8AD4-42E550E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94664-5306-D7F2-03DA-57547DA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02"/>
          </a:xfrm>
        </p:spPr>
        <p:txBody>
          <a:bodyPr>
            <a:normAutofit/>
          </a:bodyPr>
          <a:lstStyle/>
          <a:p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upgrade </a:t>
            </a:r>
            <a:r>
              <a:rPr lang="de-DE" sz="2000" dirty="0" err="1"/>
              <a:t>button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greyed</a:t>
            </a:r>
            <a:r>
              <a:rPr lang="de-DE" sz="2000" dirty="0"/>
              <a:t> out.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1E2500-39F2-55A6-2547-69AB0A8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64489"/>
            <a:ext cx="10963275" cy="1929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01063B-9583-E00D-E836-89E141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4564702"/>
            <a:ext cx="10963275" cy="1943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3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6C4467A-6625-6666-1757-7902430E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486" y="1918236"/>
            <a:ext cx="7792537" cy="924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93E9F9-26E7-EF0A-F31D-FDB41E08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86" y="2998496"/>
            <a:ext cx="8021169" cy="2248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Define</a:t>
            </a:r>
            <a:r>
              <a:rPr lang="de-DE" sz="2000" dirty="0"/>
              <a:t> root </a:t>
            </a:r>
            <a:r>
              <a:rPr lang="de-DE" sz="2000" dirty="0" err="1"/>
              <a:t>entity</a:t>
            </a:r>
            <a:r>
              <a:rPr lang="de-DE" sz="2000" dirty="0"/>
              <a:t> and </a:t>
            </a:r>
            <a:r>
              <a:rPr lang="de-DE" sz="2000" dirty="0" err="1"/>
              <a:t>child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source</a:t>
            </a:r>
          </a:p>
          <a:p>
            <a:r>
              <a:rPr lang="de-DE" sz="2000" dirty="0"/>
              <a:t>Insert </a:t>
            </a:r>
            <a:r>
              <a:rPr lang="de-DE" sz="2000" dirty="0" err="1"/>
              <a:t>elements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relationships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root and </a:t>
            </a:r>
            <a:r>
              <a:rPr lang="de-DE" sz="2000" dirty="0" err="1"/>
              <a:t>child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r>
              <a:rPr lang="de-DE" sz="2000" dirty="0"/>
              <a:t>. </a:t>
            </a:r>
          </a:p>
          <a:p>
            <a:r>
              <a:rPr lang="de-DE" sz="2000" dirty="0" err="1"/>
              <a:t>Annotate</a:t>
            </a:r>
            <a:r>
              <a:rPr lang="de-DE" sz="2000" dirty="0"/>
              <a:t> </a:t>
            </a:r>
            <a:r>
              <a:rPr lang="de-DE" sz="2000" dirty="0" err="1"/>
              <a:t>semantic</a:t>
            </a:r>
            <a:r>
              <a:rPr lang="de-DE" sz="2000" dirty="0"/>
              <a:t> </a:t>
            </a:r>
            <a:r>
              <a:rPr lang="de-DE" sz="2000" dirty="0" err="1"/>
              <a:t>properties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elements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60"/>
            <a:ext cx="2403216" cy="1294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DD8492-A518-1CFD-9D5A-6141361D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86" y="5425966"/>
            <a:ext cx="3867690" cy="552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D5A196-2463-4B8C-16F7-02AC2722E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486" y="1209503"/>
            <a:ext cx="4067743" cy="5525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CC11B22-D5D5-208A-783B-D3DE3799F075}"/>
              </a:ext>
            </a:extLst>
          </p:cNvPr>
          <p:cNvSpPr txBox="1"/>
          <p:nvPr/>
        </p:nvSpPr>
        <p:spPr>
          <a:xfrm>
            <a:off x="1298713" y="617346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</p:spTree>
    <p:extLst>
      <p:ext uri="{BB962C8B-B14F-4D97-AF65-F5344CB8AC3E}">
        <p14:creationId xmlns:p14="http://schemas.microsoft.com/office/powerpoint/2010/main" val="39254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7749691-DE1C-C2B0-44B2-71022C2A6A06}"/>
              </a:ext>
            </a:extLst>
          </p:cNvPr>
          <p:cNvSpPr txBox="1"/>
          <p:nvPr/>
        </p:nvSpPr>
        <p:spPr>
          <a:xfrm>
            <a:off x="64008" y="1382286"/>
            <a:ext cx="4855464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SFlight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rgbClr val="5BE9FE"/>
                </a:solidFill>
                <a:latin typeface="Courier New" panose="02070309020205020404" pitchFamily="49" charset="0"/>
              </a:rPr>
              <a:t>0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..*]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locl_last_changed_at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8DD834-6CC1-0ECD-06B8-8A4BFE8E2632}"/>
              </a:ext>
            </a:extLst>
          </p:cNvPr>
          <p:cNvSpPr txBox="1"/>
          <p:nvPr/>
        </p:nvSpPr>
        <p:spPr>
          <a:xfrm>
            <a:off x="5303520" y="74235"/>
            <a:ext cx="6824472" cy="67095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SBook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@Semantics.quantity.unitOfMeasure: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order_date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060A60-08D0-1A59-A9E7-1DF7947CEA28}"/>
              </a:ext>
            </a:extLst>
          </p:cNvPr>
          <p:cNvSpPr/>
          <p:nvPr/>
        </p:nvSpPr>
        <p:spPr>
          <a:xfrm>
            <a:off x="270885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EDD258-C115-9212-C227-FC60653EB7DB}"/>
              </a:ext>
            </a:extLst>
          </p:cNvPr>
          <p:cNvSpPr/>
          <p:nvPr/>
        </p:nvSpPr>
        <p:spPr>
          <a:xfrm>
            <a:off x="2124069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ZI_SBOOK</a:t>
            </a:r>
          </a:p>
        </p:txBody>
      </p:sp>
    </p:spTree>
    <p:extLst>
      <p:ext uri="{BB962C8B-B14F-4D97-AF65-F5344CB8AC3E}">
        <p14:creationId xmlns:p14="http://schemas.microsoft.com/office/powerpoint/2010/main" val="35072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" y="390978"/>
            <a:ext cx="2947416" cy="6256541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</a:t>
            </a:r>
            <a:r>
              <a:rPr lang="de-DE" sz="2000" dirty="0"/>
              <a:t> </a:t>
            </a:r>
            <a:r>
              <a:rPr lang="de-DE" sz="2000" dirty="0" err="1"/>
              <a:t>views</a:t>
            </a:r>
            <a:endParaRPr lang="de-DE" sz="2000" dirty="0"/>
          </a:p>
          <a:p>
            <a:r>
              <a:rPr lang="de-DE" sz="2000" dirty="0"/>
              <a:t>Add UI </a:t>
            </a:r>
            <a:r>
              <a:rPr lang="de-DE" sz="2000" dirty="0" err="1"/>
              <a:t>annotation</a:t>
            </a:r>
            <a:endParaRPr lang="de-DE" sz="2000" dirty="0"/>
          </a:p>
          <a:p>
            <a:pPr lvl="1"/>
            <a:r>
              <a:rPr lang="de-DE" sz="1600" dirty="0" err="1"/>
              <a:t>lineItem</a:t>
            </a:r>
            <a:r>
              <a:rPr lang="de-DE" sz="1600" dirty="0"/>
              <a:t>: Display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endParaRPr lang="de-DE" sz="1600" dirty="0"/>
          </a:p>
          <a:p>
            <a:pPr lvl="1"/>
            <a:r>
              <a:rPr lang="de-DE" sz="1600" dirty="0" err="1"/>
              <a:t>selectionField</a:t>
            </a:r>
            <a:r>
              <a:rPr lang="de-DE" sz="1600" dirty="0"/>
              <a:t>: Create a </a:t>
            </a:r>
            <a:r>
              <a:rPr lang="de-DE" sz="1600" dirty="0" err="1"/>
              <a:t>selection</a:t>
            </a:r>
            <a:r>
              <a:rPr lang="de-DE" sz="1600" dirty="0"/>
              <a:t> </a:t>
            </a:r>
            <a:r>
              <a:rPr lang="de-DE" sz="1600" dirty="0" err="1"/>
              <a:t>field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Identification</a:t>
            </a:r>
            <a:r>
              <a:rPr lang="de-DE" sz="1600" dirty="0"/>
              <a:t>: </a:t>
            </a:r>
            <a:r>
              <a:rPr lang="de-DE" sz="1600" dirty="0" err="1"/>
              <a:t>Marking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on </a:t>
            </a:r>
            <a:r>
              <a:rPr lang="de-DE" sz="1600" dirty="0" err="1"/>
              <a:t>Object</a:t>
            </a:r>
            <a:r>
              <a:rPr lang="de-DE" sz="1600" dirty="0"/>
              <a:t> Page.</a:t>
            </a:r>
          </a:p>
          <a:p>
            <a:pPr lvl="1"/>
            <a:r>
              <a:rPr lang="de-DE" sz="1600" dirty="0" err="1"/>
              <a:t>fieldGroup</a:t>
            </a:r>
            <a:r>
              <a:rPr lang="de-DE" sz="1600" dirty="0"/>
              <a:t>: </a:t>
            </a:r>
            <a:r>
              <a:rPr lang="de-DE" sz="1600" dirty="0" err="1"/>
              <a:t>Assignment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an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page</a:t>
            </a:r>
            <a:r>
              <a:rPr lang="de-DE" sz="1600" dirty="0"/>
              <a:t>.</a:t>
            </a:r>
          </a:p>
          <a:p>
            <a:r>
              <a:rPr lang="de-DE" sz="2000" dirty="0"/>
              <a:t>Create Value Help CDS View and </a:t>
            </a:r>
            <a:r>
              <a:rPr lang="de-DE" sz="2000" dirty="0" err="1"/>
              <a:t>reference</a:t>
            </a:r>
            <a:r>
              <a:rPr lang="de-DE" sz="2000" dirty="0"/>
              <a:t> in </a:t>
            </a:r>
            <a:r>
              <a:rPr lang="de-DE" sz="2000" dirty="0" err="1"/>
              <a:t>valueHelpDefinition</a:t>
            </a:r>
            <a:r>
              <a:rPr lang="de-DE" sz="2000" dirty="0"/>
              <a:t> </a:t>
            </a:r>
            <a:r>
              <a:rPr lang="de-DE" sz="2000" dirty="0" err="1"/>
              <a:t>annotation</a:t>
            </a:r>
            <a:r>
              <a:rPr lang="de-DE" sz="2000" dirty="0"/>
              <a:t>.</a:t>
            </a:r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1" y="201160"/>
            <a:ext cx="2442829" cy="1294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ABC739-1809-3BF7-94D3-F6E0169F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04" y="911615"/>
            <a:ext cx="3696216" cy="562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A3A115-8F00-1B13-12DA-7A10DB3F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304" y="1620090"/>
            <a:ext cx="2534004" cy="381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8CD03F-8B37-B891-FB8B-15C95BA3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304" y="2147565"/>
            <a:ext cx="5591955" cy="2905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985A82-9ED4-E750-5079-02C1F963A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304" y="5199517"/>
            <a:ext cx="4658375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00A3D06-CDBD-A762-A6A3-FF20A4DB9454}"/>
              </a:ext>
            </a:extLst>
          </p:cNvPr>
          <p:cNvSpPr txBox="1"/>
          <p:nvPr/>
        </p:nvSpPr>
        <p:spPr>
          <a:xfrm>
            <a:off x="9090990" y="707287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232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" y="390978"/>
            <a:ext cx="2947416" cy="6256541"/>
          </a:xfrm>
        </p:spPr>
        <p:txBody>
          <a:bodyPr>
            <a:normAutofit/>
          </a:bodyPr>
          <a:lstStyle/>
          <a:p>
            <a:r>
              <a:rPr lang="de-DE" sz="2000" dirty="0" err="1"/>
              <a:t>Facets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object</a:t>
            </a:r>
            <a:r>
              <a:rPr lang="de-DE" sz="2000" dirty="0"/>
              <a:t> </a:t>
            </a:r>
            <a:r>
              <a:rPr lang="de-DE" sz="2000" dirty="0" err="1"/>
              <a:t>page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beginning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endParaRPr lang="de-DE" sz="2000" dirty="0"/>
          </a:p>
          <a:p>
            <a:pPr lvl="1"/>
            <a:r>
              <a:rPr lang="de-DE" sz="1600" dirty="0" err="1"/>
              <a:t>purpose</a:t>
            </a:r>
            <a:r>
              <a:rPr lang="de-DE" sz="1600" dirty="0"/>
              <a:t>: </a:t>
            </a:r>
            <a:r>
              <a:rPr lang="de-DE" sz="1600" dirty="0" err="1"/>
              <a:t>Defines</a:t>
            </a:r>
            <a:r>
              <a:rPr lang="de-DE" sz="1600" dirty="0"/>
              <a:t> </a:t>
            </a:r>
            <a:r>
              <a:rPr lang="de-DE" sz="1600" dirty="0" err="1"/>
              <a:t>assignment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facet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header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standard</a:t>
            </a:r>
            <a:r>
              <a:rPr lang="de-DE" sz="1600" dirty="0"/>
              <a:t> </a:t>
            </a:r>
            <a:r>
              <a:rPr lang="de-DE" sz="1600" dirty="0" err="1"/>
              <a:t>area</a:t>
            </a:r>
            <a:endParaRPr lang="de-DE" sz="1600" dirty="0"/>
          </a:p>
          <a:p>
            <a:pPr lvl="1"/>
            <a:r>
              <a:rPr lang="de-DE" sz="1600" dirty="0"/>
              <a:t>type: </a:t>
            </a:r>
            <a:r>
              <a:rPr lang="de-DE" sz="1600" dirty="0" err="1"/>
              <a:t>defines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facet</a:t>
            </a:r>
            <a:endParaRPr lang="de-DE" sz="1600" dirty="0"/>
          </a:p>
          <a:p>
            <a:pPr lvl="1"/>
            <a:r>
              <a:rPr lang="de-DE" sz="1600" dirty="0"/>
              <a:t>Different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bevelling</a:t>
            </a:r>
            <a:r>
              <a:rPr lang="de-DE" sz="1600" dirty="0"/>
              <a:t> </a:t>
            </a:r>
            <a:r>
              <a:rPr lang="de-DE" sz="1600" dirty="0" err="1"/>
              <a:t>require</a:t>
            </a:r>
            <a:r>
              <a:rPr lang="de-DE" sz="1600" dirty="0"/>
              <a:t> different </a:t>
            </a:r>
            <a:r>
              <a:rPr lang="de-DE" sz="1600" dirty="0" err="1"/>
              <a:t>handling</a:t>
            </a:r>
            <a:r>
              <a:rPr lang="de-DE" sz="1600" dirty="0"/>
              <a:t>  </a:t>
            </a:r>
          </a:p>
          <a:p>
            <a:r>
              <a:rPr lang="de-DE" sz="2000" dirty="0" err="1"/>
              <a:t>Relationships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included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</a:t>
            </a:r>
            <a:r>
              <a:rPr lang="de-DE" sz="2000" dirty="0" err="1"/>
              <a:t>element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.</a:t>
            </a:r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1" y="201160"/>
            <a:ext cx="2442829" cy="12940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F8400F-6FAA-133A-4733-E5E2876C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20"/>
          <a:stretch/>
        </p:blipFill>
        <p:spPr>
          <a:xfrm>
            <a:off x="4343095" y="363894"/>
            <a:ext cx="3525928" cy="48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5D43F-198E-18E4-1072-6C3EA848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14" y="1838131"/>
            <a:ext cx="2927298" cy="4516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088529-0256-3002-17DE-90857024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52" y="5370209"/>
            <a:ext cx="4639322" cy="2000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53F41B-E178-E051-99F2-87018A3B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366" y="5718886"/>
            <a:ext cx="3715268" cy="21910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5EC2D06-3CF8-4AE8-6848-A89C44AE1F34}"/>
              </a:ext>
            </a:extLst>
          </p:cNvPr>
          <p:cNvSpPr txBox="1"/>
          <p:nvPr/>
        </p:nvSpPr>
        <p:spPr>
          <a:xfrm>
            <a:off x="9090990" y="707287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084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93F9E83-A3F7-7A7A-F0C2-49CB409CC86C}"/>
              </a:ext>
            </a:extLst>
          </p:cNvPr>
          <p:cNvSpPr txBox="1"/>
          <p:nvPr/>
        </p:nvSpPr>
        <p:spPr>
          <a:xfrm>
            <a:off x="71630" y="1074506"/>
            <a:ext cx="3836654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SFLIGHT'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'Flüge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'Test'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@UI.chart: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chartType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#BULLET,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measureAttributes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role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#AXIS_1,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asDataPoint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provider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contract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transactional_query</a:t>
            </a:r>
            <a:endParaRPr lang="de-DE" sz="1000" b="1" dirty="0">
              <a:solidFill>
                <a:srgbClr val="CC783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9FDB00-532F-C073-8034-FB1E12E599B2}"/>
              </a:ext>
            </a:extLst>
          </p:cNvPr>
          <p:cNvSpPr txBox="1"/>
          <p:nvPr/>
        </p:nvSpPr>
        <p:spPr>
          <a:xfrm>
            <a:off x="3973062" y="766729"/>
            <a:ext cx="3957066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'Preisinformationen',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'Eindeutige Fluginformation',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#CHART_REFERENCE,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#LINEITEM_REFERENCE,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'_Booking'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5092-5A62-806A-B1E0-3DBCA26C4B89}"/>
              </a:ext>
            </a:extLst>
          </p:cNvPr>
          <p:cNvSpPr txBox="1"/>
          <p:nvPr/>
        </p:nvSpPr>
        <p:spPr>
          <a:xfrm>
            <a:off x="7994906" y="151176"/>
            <a:ext cx="4112514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zi_vh_scarr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'Fluggesellschaften',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CarrierValueHelp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#HIGH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selectionField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fieldGroup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'Airline'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multiLineText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'Verbindungsnummer',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zi_vh_spfli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ConnectionValueHelp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334893" y="233472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16720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408045" y="4572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DE37F-D67C-8814-8A99-0B4226D0E229}"/>
              </a:ext>
            </a:extLst>
          </p:cNvPr>
          <p:cNvSpPr txBox="1"/>
          <p:nvPr/>
        </p:nvSpPr>
        <p:spPr>
          <a:xfrm>
            <a:off x="636645" y="718304"/>
            <a:ext cx="4103370" cy="6093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'Flugdatum',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80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targetValueElement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visualization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#PROGRESS,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'Auslastung'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#AS_DATAPOINT,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 Economy',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#HIGH,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7BA6-B959-389F-7530-FF9497FF90FF}"/>
              </a:ext>
            </a:extLst>
          </p:cNvPr>
          <p:cNvSpPr txBox="1"/>
          <p:nvPr/>
        </p:nvSpPr>
        <p:spPr>
          <a:xfrm>
            <a:off x="5460879" y="718304"/>
            <a:ext cx="609447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child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7090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D346A3-5D5E-3720-F4B4-24BB26F2906D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ZC_SBOOK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8B5AB-9B9F-D1F1-4D11-53DD47D4432F}"/>
              </a:ext>
            </a:extLst>
          </p:cNvPr>
          <p:cNvSpPr txBox="1"/>
          <p:nvPr/>
        </p:nvSpPr>
        <p:spPr>
          <a:xfrm>
            <a:off x="1165098" y="1790629"/>
            <a:ext cx="4257294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SBOOK'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'Name'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'Buchungsnummer',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#IDENTIFICATION_REFERENCE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402BA-B11B-25C5-8A6B-B216566FBD64}"/>
              </a:ext>
            </a:extLst>
          </p:cNvPr>
          <p:cNvSpPr txBox="1"/>
          <p:nvPr/>
        </p:nvSpPr>
        <p:spPr>
          <a:xfrm>
            <a:off x="6329934" y="151179"/>
            <a:ext cx="4606290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#FOR_ACTION,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dataAction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'Upgrade'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51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60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70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0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Microsoft Macintosh PowerPoint</Application>
  <PresentationFormat>Breitbild</PresentationFormat>
  <Paragraphs>499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Office</vt:lpstr>
      <vt:lpstr>Managed Scenario</vt:lpstr>
      <vt:lpstr>RAP Implementierungs-Workflow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Transactional behaviour</vt:lpstr>
      <vt:lpstr>CRUD operations</vt:lpstr>
      <vt:lpstr>Actions</vt:lpstr>
      <vt:lpstr>Implement action using EML</vt:lpstr>
      <vt:lpstr>Validations</vt:lpstr>
      <vt:lpstr>Determinations</vt:lpstr>
      <vt:lpstr>Dynamic Feature Control</vt:lpstr>
      <vt:lpstr>Dynamic Feature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12</cp:revision>
  <dcterms:created xsi:type="dcterms:W3CDTF">2024-05-22T07:20:18Z</dcterms:created>
  <dcterms:modified xsi:type="dcterms:W3CDTF">2024-06-11T16:45:43Z</dcterms:modified>
</cp:coreProperties>
</file>