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2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6" r:id="rId14"/>
    <p:sldId id="307" r:id="rId15"/>
    <p:sldId id="308" r:id="rId16"/>
    <p:sldId id="309" r:id="rId17"/>
    <p:sldId id="301" r:id="rId18"/>
    <p:sldId id="310" r:id="rId19"/>
    <p:sldId id="302" r:id="rId20"/>
    <p:sldId id="311" r:id="rId21"/>
    <p:sldId id="312" r:id="rId22"/>
    <p:sldId id="303" r:id="rId23"/>
    <p:sldId id="313" r:id="rId24"/>
    <p:sldId id="304" r:id="rId25"/>
    <p:sldId id="318" r:id="rId26"/>
    <p:sldId id="314" r:id="rId27"/>
    <p:sldId id="305" r:id="rId28"/>
    <p:sldId id="315" r:id="rId29"/>
    <p:sldId id="317" r:id="rId30"/>
    <p:sldId id="316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1" autoAdjust="0"/>
    <p:restoredTop sz="95108"/>
  </p:normalViewPr>
  <p:slideViewPr>
    <p:cSldViewPr snapToGrid="0">
      <p:cViewPr varScale="1">
        <p:scale>
          <a:sx n="115" d="100"/>
          <a:sy n="115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elp.sap.com/doc/abapdocu_750_index_htm/7.50/en-US/abennews-75.htm" TargetMode="External"/><Relationship Id="rId1" Type="http://schemas.openxmlformats.org/officeDocument/2006/relationships/hyperlink" Target="https://help.sap.com/doc/abapdocu_750_index_htm/7.50/en-US/abennews-740_sp08.htm" TargetMode="External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/abapdocu_750_index_htm/7.50/en-US/abennews-740_sp08.htm" TargetMode="External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hyperlink" Target="https://help.sap.com/doc/abapdocu_750_index_htm/7.50/en-US/abennews-75.ht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C0EAE-B750-416B-BDD0-EE9706CFB13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6791AC8-8A1E-41E8-8F73-7B2D996DD1BF}">
      <dgm:prSet/>
      <dgm:spPr/>
      <dgm:t>
        <a:bodyPr/>
        <a:lstStyle/>
        <a:p>
          <a:pPr>
            <a:defRPr cap="all"/>
          </a:pPr>
          <a:r>
            <a:rPr lang="de-DE" dirty="0">
              <a:hlinkClick xmlns:r="http://schemas.openxmlformats.org/officeDocument/2006/relationships" r:id="rId1"/>
            </a:rPr>
            <a:t>CHANGES TO Release 7.40, SP08</a:t>
          </a:r>
          <a:endParaRPr lang="en-US" dirty="0"/>
        </a:p>
      </dgm:t>
    </dgm:pt>
    <dgm:pt modelId="{98632A13-96C6-453C-BFB3-556BFA2B6E7C}" type="parTrans" cxnId="{963B750D-1BD6-42C9-8886-A9F901AEF2B8}">
      <dgm:prSet/>
      <dgm:spPr/>
      <dgm:t>
        <a:bodyPr/>
        <a:lstStyle/>
        <a:p>
          <a:endParaRPr lang="en-US"/>
        </a:p>
      </dgm:t>
    </dgm:pt>
    <dgm:pt modelId="{A7D19645-DB1C-41BE-8622-233C88F743ED}" type="sibTrans" cxnId="{963B750D-1BD6-42C9-8886-A9F901AEF2B8}">
      <dgm:prSet/>
      <dgm:spPr/>
      <dgm:t>
        <a:bodyPr/>
        <a:lstStyle/>
        <a:p>
          <a:endParaRPr lang="en-US"/>
        </a:p>
      </dgm:t>
    </dgm:pt>
    <dgm:pt modelId="{1F248C33-9066-44B6-8F09-B76826FA85B2}">
      <dgm:prSet/>
      <dgm:spPr/>
      <dgm:t>
        <a:bodyPr/>
        <a:lstStyle/>
        <a:p>
          <a:pPr>
            <a:defRPr cap="all"/>
          </a:pPr>
          <a:r>
            <a:rPr lang="de-DE" dirty="0">
              <a:hlinkClick xmlns:r="http://schemas.openxmlformats.org/officeDocument/2006/relationships" r:id="rId2"/>
            </a:rPr>
            <a:t>CHANGES TO Releases 7.5x</a:t>
          </a:r>
          <a:endParaRPr lang="en-US" dirty="0"/>
        </a:p>
      </dgm:t>
    </dgm:pt>
    <dgm:pt modelId="{6DCD11F8-BF12-4AC3-B003-D79A9B7C22AE}" type="parTrans" cxnId="{7E3113AF-5E76-47F0-8F7D-D61FD4E3460B}">
      <dgm:prSet/>
      <dgm:spPr/>
      <dgm:t>
        <a:bodyPr/>
        <a:lstStyle/>
        <a:p>
          <a:endParaRPr lang="en-US"/>
        </a:p>
      </dgm:t>
    </dgm:pt>
    <dgm:pt modelId="{CA404C14-4329-494D-A150-C32DE42C74CC}" type="sibTrans" cxnId="{7E3113AF-5E76-47F0-8F7D-D61FD4E3460B}">
      <dgm:prSet/>
      <dgm:spPr/>
      <dgm:t>
        <a:bodyPr/>
        <a:lstStyle/>
        <a:p>
          <a:endParaRPr lang="en-US"/>
        </a:p>
      </dgm:t>
    </dgm:pt>
    <dgm:pt modelId="{729EB1F9-69C7-4A1E-A218-97023CE1FE74}" type="pres">
      <dgm:prSet presAssocID="{37BC0EAE-B750-416B-BDD0-EE9706CFB133}" presName="root" presStyleCnt="0">
        <dgm:presLayoutVars>
          <dgm:dir/>
          <dgm:resizeHandles val="exact"/>
        </dgm:presLayoutVars>
      </dgm:prSet>
      <dgm:spPr/>
    </dgm:pt>
    <dgm:pt modelId="{54D6511B-7DD1-440F-AE79-E2786C0C08A7}" type="pres">
      <dgm:prSet presAssocID="{C6791AC8-8A1E-41E8-8F73-7B2D996DD1BF}" presName="compNode" presStyleCnt="0"/>
      <dgm:spPr/>
    </dgm:pt>
    <dgm:pt modelId="{D97B3C34-D721-43FA-BCED-0EFC7DF25B19}" type="pres">
      <dgm:prSet presAssocID="{C6791AC8-8A1E-41E8-8F73-7B2D996DD1BF}" presName="iconBgRect" presStyleLbl="bgShp" presStyleIdx="0" presStyleCnt="2"/>
      <dgm:spPr/>
    </dgm:pt>
    <dgm:pt modelId="{358D2B44-FDC5-4503-A338-5660D92A09B5}" type="pres">
      <dgm:prSet presAssocID="{C6791AC8-8A1E-41E8-8F73-7B2D996DD1BF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D316ACED-DE83-4B6A-BC84-19D840BF92F5}" type="pres">
      <dgm:prSet presAssocID="{C6791AC8-8A1E-41E8-8F73-7B2D996DD1BF}" presName="spaceRect" presStyleCnt="0"/>
      <dgm:spPr/>
    </dgm:pt>
    <dgm:pt modelId="{A18067FE-8C81-46CD-A2E7-D23EB0632787}" type="pres">
      <dgm:prSet presAssocID="{C6791AC8-8A1E-41E8-8F73-7B2D996DD1BF}" presName="textRect" presStyleLbl="revTx" presStyleIdx="0" presStyleCnt="2">
        <dgm:presLayoutVars>
          <dgm:chMax val="1"/>
          <dgm:chPref val="1"/>
        </dgm:presLayoutVars>
      </dgm:prSet>
      <dgm:spPr/>
    </dgm:pt>
    <dgm:pt modelId="{65FF3AB3-8D33-4F69-8FF4-BE46596CF5B2}" type="pres">
      <dgm:prSet presAssocID="{A7D19645-DB1C-41BE-8622-233C88F743ED}" presName="sibTrans" presStyleCnt="0"/>
      <dgm:spPr/>
    </dgm:pt>
    <dgm:pt modelId="{DE78D177-F5F3-46DE-8A46-92823074E45A}" type="pres">
      <dgm:prSet presAssocID="{1F248C33-9066-44B6-8F09-B76826FA85B2}" presName="compNode" presStyleCnt="0"/>
      <dgm:spPr/>
    </dgm:pt>
    <dgm:pt modelId="{562F8746-6AC2-4808-A8BA-90BA32125036}" type="pres">
      <dgm:prSet presAssocID="{1F248C33-9066-44B6-8F09-B76826FA85B2}" presName="iconBgRect" presStyleLbl="bgShp" presStyleIdx="1" presStyleCnt="2"/>
      <dgm:spPr>
        <a:solidFill>
          <a:schemeClr val="accent2"/>
        </a:solidFill>
      </dgm:spPr>
    </dgm:pt>
    <dgm:pt modelId="{D84195CA-3E99-4351-82ED-86644EB9BF8E}" type="pres">
      <dgm:prSet presAssocID="{1F248C33-9066-44B6-8F09-B76826FA85B2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8B1C9E8-119D-4A0C-9B06-FE9A21BBF2EC}" type="pres">
      <dgm:prSet presAssocID="{1F248C33-9066-44B6-8F09-B76826FA85B2}" presName="spaceRect" presStyleCnt="0"/>
      <dgm:spPr/>
    </dgm:pt>
    <dgm:pt modelId="{55C4AE62-E47B-47DE-A133-E50D59353067}" type="pres">
      <dgm:prSet presAssocID="{1F248C33-9066-44B6-8F09-B76826FA85B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63B750D-1BD6-42C9-8886-A9F901AEF2B8}" srcId="{37BC0EAE-B750-416B-BDD0-EE9706CFB133}" destId="{C6791AC8-8A1E-41E8-8F73-7B2D996DD1BF}" srcOrd="0" destOrd="0" parTransId="{98632A13-96C6-453C-BFB3-556BFA2B6E7C}" sibTransId="{A7D19645-DB1C-41BE-8622-233C88F743ED}"/>
    <dgm:cxn modelId="{ED736420-CB3D-4283-BCB5-55E01A6BA1CA}" type="presOf" srcId="{C6791AC8-8A1E-41E8-8F73-7B2D996DD1BF}" destId="{A18067FE-8C81-46CD-A2E7-D23EB0632787}" srcOrd="0" destOrd="0" presId="urn:microsoft.com/office/officeart/2018/5/layout/IconCircleLabelList"/>
    <dgm:cxn modelId="{E7EE193F-4F60-4637-A33B-E16B09954B27}" type="presOf" srcId="{37BC0EAE-B750-416B-BDD0-EE9706CFB133}" destId="{729EB1F9-69C7-4A1E-A218-97023CE1FE74}" srcOrd="0" destOrd="0" presId="urn:microsoft.com/office/officeart/2018/5/layout/IconCircleLabelList"/>
    <dgm:cxn modelId="{A1DACB98-299A-44AC-8B88-1B0662505DB6}" type="presOf" srcId="{1F248C33-9066-44B6-8F09-B76826FA85B2}" destId="{55C4AE62-E47B-47DE-A133-E50D59353067}" srcOrd="0" destOrd="0" presId="urn:microsoft.com/office/officeart/2018/5/layout/IconCircleLabelList"/>
    <dgm:cxn modelId="{7E3113AF-5E76-47F0-8F7D-D61FD4E3460B}" srcId="{37BC0EAE-B750-416B-BDD0-EE9706CFB133}" destId="{1F248C33-9066-44B6-8F09-B76826FA85B2}" srcOrd="1" destOrd="0" parTransId="{6DCD11F8-BF12-4AC3-B003-D79A9B7C22AE}" sibTransId="{CA404C14-4329-494D-A150-C32DE42C74CC}"/>
    <dgm:cxn modelId="{6CDD5C81-D965-4548-878B-879CB4B7894E}" type="presParOf" srcId="{729EB1F9-69C7-4A1E-A218-97023CE1FE74}" destId="{54D6511B-7DD1-440F-AE79-E2786C0C08A7}" srcOrd="0" destOrd="0" presId="urn:microsoft.com/office/officeart/2018/5/layout/IconCircleLabelList"/>
    <dgm:cxn modelId="{6CD49935-0A49-45CF-AF07-A37881E91804}" type="presParOf" srcId="{54D6511B-7DD1-440F-AE79-E2786C0C08A7}" destId="{D97B3C34-D721-43FA-BCED-0EFC7DF25B19}" srcOrd="0" destOrd="0" presId="urn:microsoft.com/office/officeart/2018/5/layout/IconCircleLabelList"/>
    <dgm:cxn modelId="{C3650BEF-F7C4-4B7C-AA35-6297A8B30C70}" type="presParOf" srcId="{54D6511B-7DD1-440F-AE79-E2786C0C08A7}" destId="{358D2B44-FDC5-4503-A338-5660D92A09B5}" srcOrd="1" destOrd="0" presId="urn:microsoft.com/office/officeart/2018/5/layout/IconCircleLabelList"/>
    <dgm:cxn modelId="{89D438AB-0C94-4433-8A85-2489B854CA72}" type="presParOf" srcId="{54D6511B-7DD1-440F-AE79-E2786C0C08A7}" destId="{D316ACED-DE83-4B6A-BC84-19D840BF92F5}" srcOrd="2" destOrd="0" presId="urn:microsoft.com/office/officeart/2018/5/layout/IconCircleLabelList"/>
    <dgm:cxn modelId="{7A34D4AB-55A3-4984-B96C-F9D8B5094422}" type="presParOf" srcId="{54D6511B-7DD1-440F-AE79-E2786C0C08A7}" destId="{A18067FE-8C81-46CD-A2E7-D23EB0632787}" srcOrd="3" destOrd="0" presId="urn:microsoft.com/office/officeart/2018/5/layout/IconCircleLabelList"/>
    <dgm:cxn modelId="{8D41A824-5001-494B-8116-16FB9ABB8BAB}" type="presParOf" srcId="{729EB1F9-69C7-4A1E-A218-97023CE1FE74}" destId="{65FF3AB3-8D33-4F69-8FF4-BE46596CF5B2}" srcOrd="1" destOrd="0" presId="urn:microsoft.com/office/officeart/2018/5/layout/IconCircleLabelList"/>
    <dgm:cxn modelId="{C53E0A0A-33DE-489E-B08D-8D1969E6CD32}" type="presParOf" srcId="{729EB1F9-69C7-4A1E-A218-97023CE1FE74}" destId="{DE78D177-F5F3-46DE-8A46-92823074E45A}" srcOrd="2" destOrd="0" presId="urn:microsoft.com/office/officeart/2018/5/layout/IconCircleLabelList"/>
    <dgm:cxn modelId="{2C7283DB-CBDE-4ABB-90CA-295FF401F7BE}" type="presParOf" srcId="{DE78D177-F5F3-46DE-8A46-92823074E45A}" destId="{562F8746-6AC2-4808-A8BA-90BA32125036}" srcOrd="0" destOrd="0" presId="urn:microsoft.com/office/officeart/2018/5/layout/IconCircleLabelList"/>
    <dgm:cxn modelId="{E2D3BEB4-2BFB-4639-B9A3-1FD30A4C3748}" type="presParOf" srcId="{DE78D177-F5F3-46DE-8A46-92823074E45A}" destId="{D84195CA-3E99-4351-82ED-86644EB9BF8E}" srcOrd="1" destOrd="0" presId="urn:microsoft.com/office/officeart/2018/5/layout/IconCircleLabelList"/>
    <dgm:cxn modelId="{4B4F9BBF-D43F-43CE-8101-3353A927CDD4}" type="presParOf" srcId="{DE78D177-F5F3-46DE-8A46-92823074E45A}" destId="{18B1C9E8-119D-4A0C-9B06-FE9A21BBF2EC}" srcOrd="2" destOrd="0" presId="urn:microsoft.com/office/officeart/2018/5/layout/IconCircleLabelList"/>
    <dgm:cxn modelId="{83206DAC-B545-46D0-8FD5-B8F4AD0EEFED}" type="presParOf" srcId="{DE78D177-F5F3-46DE-8A46-92823074E45A}" destId="{55C4AE62-E47B-47DE-A133-E50D5935306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B3C34-D721-43FA-BCED-0EFC7DF25B19}">
      <dsp:nvSpPr>
        <dsp:cNvPr id="0" name=""/>
        <dsp:cNvSpPr/>
      </dsp:nvSpPr>
      <dsp:spPr>
        <a:xfrm>
          <a:off x="2044800" y="17443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D2B44-FDC5-4503-A338-5660D92A09B5}">
      <dsp:nvSpPr>
        <dsp:cNvPr id="0" name=""/>
        <dsp:cNvSpPr/>
      </dsp:nvSpPr>
      <dsp:spPr>
        <a:xfrm>
          <a:off x="2512800" y="64243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067FE-8C81-46CD-A2E7-D23EB0632787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 dirty="0">
              <a:hlinkClick xmlns:r="http://schemas.openxmlformats.org/officeDocument/2006/relationships" r:id="rId3"/>
            </a:rPr>
            <a:t>CHANGES TO Release 7.40, SP08</a:t>
          </a:r>
          <a:endParaRPr lang="en-US" sz="2500" kern="1200" dirty="0"/>
        </a:p>
      </dsp:txBody>
      <dsp:txXfrm>
        <a:off x="1342800" y="3054438"/>
        <a:ext cx="3600000" cy="720000"/>
      </dsp:txXfrm>
    </dsp:sp>
    <dsp:sp modelId="{562F8746-6AC2-4808-A8BA-90BA32125036}">
      <dsp:nvSpPr>
        <dsp:cNvPr id="0" name=""/>
        <dsp:cNvSpPr/>
      </dsp:nvSpPr>
      <dsp:spPr>
        <a:xfrm>
          <a:off x="6274800" y="174438"/>
          <a:ext cx="2196000" cy="2196000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195CA-3E99-4351-82ED-86644EB9BF8E}">
      <dsp:nvSpPr>
        <dsp:cNvPr id="0" name=""/>
        <dsp:cNvSpPr/>
      </dsp:nvSpPr>
      <dsp:spPr>
        <a:xfrm>
          <a:off x="6742800" y="642438"/>
          <a:ext cx="1260000" cy="1260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4AE62-E47B-47DE-A133-E50D59353067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 dirty="0">
              <a:hlinkClick xmlns:r="http://schemas.openxmlformats.org/officeDocument/2006/relationships" r:id="rId4"/>
            </a:rPr>
            <a:t>CHANGES TO Releases 7.5x</a:t>
          </a:r>
          <a:endParaRPr lang="en-US" sz="2500" kern="1200" dirty="0"/>
        </a:p>
      </dsp:txBody>
      <dsp:txXfrm>
        <a:off x="5572800" y="305443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D8E7-E4ED-C44E-8758-E77C2E550289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8601-5E09-0E4C-A79E-D4DC8377D9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35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itchFamily="2" charset="0"/>
              </a:rPr>
              <a:t>Das Schlüsselwort </a:t>
            </a:r>
            <a:r>
              <a:rPr lang="de-DE" dirty="0"/>
              <a:t>KEY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itchFamily="2" charset="0"/>
              </a:rPr>
              <a:t> markiert den Schlüssel.</a:t>
            </a:r>
          </a:p>
          <a:p>
            <a:endParaRPr lang="de-DE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" pitchFamily="2" charset="0"/>
            </a:endParaRPr>
          </a:p>
          <a:p>
            <a:r>
              <a:rPr lang="de-DE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itchFamily="2" charset="0"/>
              </a:rPr>
              <a:t>Zum Konvertieren der Datentypen dient die SQL-Funktion </a:t>
            </a:r>
            <a:r>
              <a:rPr lang="de-DE" dirty="0"/>
              <a:t>CAST</a:t>
            </a:r>
          </a:p>
          <a:p>
            <a:endParaRPr lang="de-DE" dirty="0"/>
          </a:p>
          <a:p>
            <a:r>
              <a:rPr lang="de-DE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itchFamily="2" charset="0"/>
              </a:rPr>
              <a:t>Die Ausdrücke können ineinander geschachtelt werden. Beispielsweise kann ein Parameter als Vergleichswert in einem </a:t>
            </a:r>
            <a:r>
              <a:rPr lang="de-DE" dirty="0"/>
              <a:t>CASE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itchFamily="2" charset="0"/>
              </a:rPr>
              <a:t> - Ausdruck verwendet werden.</a:t>
            </a:r>
          </a:p>
          <a:p>
            <a:r>
              <a:rPr lang="de-DE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itchFamily="2" charset="0"/>
              </a:rPr>
              <a:t>Ein CASE - Ausdruck in CDS ABAP liefert je nach den Bedingungen immer genau einen Wert zurück.</a:t>
            </a:r>
          </a:p>
          <a:p>
            <a:endParaRPr lang="de-DE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" pitchFamily="2" charset="0"/>
            </a:endParaRPr>
          </a:p>
          <a:p>
            <a:r>
              <a:rPr lang="de-DE" dirty="0"/>
              <a:t>Das </a:t>
            </a:r>
            <a:r>
              <a:rPr lang="de-DE" dirty="0" err="1"/>
              <a:t>Equivalent</a:t>
            </a:r>
            <a:r>
              <a:rPr lang="de-DE" dirty="0"/>
              <a:t> zu Session Variablen im alten ABAP sind die SY Variablen (SYST).</a:t>
            </a:r>
          </a:p>
          <a:p>
            <a:endParaRPr lang="de-DE" dirty="0"/>
          </a:p>
          <a:p>
            <a:r>
              <a:rPr lang="de-DE" b="0" i="0" u="none" strike="noStrike" dirty="0">
                <a:solidFill>
                  <a:srgbClr val="000000"/>
                </a:solidFill>
                <a:effectLst/>
                <a:highlight>
                  <a:srgbClr val="FEFEFF"/>
                </a:highlight>
                <a:latin typeface="Arial" panose="020B0604020202020204" pitchFamily="34" charset="0"/>
              </a:rPr>
              <a:t>MIN, MAX, SUM,... Ein Aggregatausdruck berechnet durch Aufruf einer Aggregatfunktion aus mehreren Zeilen einer Ergebnismenge einen einzelnen Wert aus einem Operand 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operand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highlight>
                  <a:srgbClr val="FEFEFF"/>
                </a:highlight>
                <a:latin typeface="Arial" panose="020B0604020202020204" pitchFamily="34" charset="0"/>
              </a:rPr>
              <a:t>. Die folgende Tabelle zeigt die möglichen Aggregatfunktionen:</a:t>
            </a:r>
            <a:endParaRPr lang="de-DE" dirty="0"/>
          </a:p>
          <a:p>
            <a:endParaRPr lang="de-DE" dirty="0"/>
          </a:p>
          <a:p>
            <a:r>
              <a:rPr lang="de-DE" b="0" i="0" u="none" strike="noStrike" dirty="0">
                <a:solidFill>
                  <a:srgbClr val="000000"/>
                </a:solidFill>
                <a:effectLst/>
                <a:highlight>
                  <a:srgbClr val="FEFEFF"/>
                </a:highlight>
                <a:latin typeface="Arial" panose="020B0604020202020204" pitchFamily="34" charset="0"/>
              </a:rPr>
              <a:t>Select UNION Vereinigt die Zeilen der Ergebnismengen zweier </a:t>
            </a:r>
            <a:r>
              <a:rPr lang="de-DE" b="0" i="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de-DE" b="0" i="0" dirty="0"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-Anweisungen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highlight>
                  <a:srgbClr val="FEFEFF"/>
                </a:highlight>
                <a:latin typeface="Arial" panose="020B0604020202020204" pitchFamily="34" charset="0"/>
              </a:rPr>
              <a:t> einer </a:t>
            </a:r>
            <a:r>
              <a:rPr lang="de-DE" b="0" i="0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CDS-View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highlight>
                  <a:srgbClr val="FEFEFF"/>
                </a:highlight>
                <a:latin typeface="Arial" panose="020B0604020202020204" pitchFamily="34" charset="0"/>
              </a:rPr>
              <a:t> zu einer Ergebnismenge, die dann Zeilen aus beiden Ergebnismengen umfasst. </a:t>
            </a:r>
            <a:endParaRPr lang="de-DE" dirty="0"/>
          </a:p>
          <a:p>
            <a:endParaRPr lang="de-DE" dirty="0"/>
          </a:p>
          <a:p>
            <a:pPr algn="l"/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 Annotation 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ClientHandling.type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bestimmt die Mandantenabhängigkeit der View. Für die Annotation können folgende Werte angegeben werden: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#INHERITED: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	</a:t>
            </a:r>
            <a:r>
              <a:rPr lang="de-DE" dirty="0"/>
              <a:t>Standardwert. Die Mandantenabhängigkeit der View wird durch die verwendeten </a:t>
            </a:r>
            <a:r>
              <a:rPr lang="de-DE" dirty="0">
                <a:solidFill>
                  <a:srgbClr val="000080"/>
                </a:solidFill>
                <a:effectLst/>
              </a:rPr>
              <a:t>Datenquellen</a:t>
            </a:r>
            <a:r>
              <a:rPr lang="de-DE" dirty="0"/>
              <a:t> bestimmt. </a:t>
            </a:r>
          </a:p>
          <a:p>
            <a:pPr lvl="4" algn="l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Wenn eine der in der View verwendeten Datenquellen </a:t>
            </a:r>
            <a:r>
              <a:rPr lang="de-DE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mandantenabhängig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ist, ist die View mandantenabhängig.</a:t>
            </a:r>
          </a:p>
          <a:p>
            <a:pPr lvl="4" algn="l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Wenn keine der in der View verwendeten Datenquellen </a:t>
            </a:r>
            <a:r>
              <a:rPr lang="de-DE" b="0" i="0" u="none" strike="noStrike" dirty="0">
                <a:solidFill>
                  <a:srgbClr val="505050"/>
                </a:solidFill>
                <a:effectLst/>
                <a:latin typeface="Arial" panose="020B0604020202020204" pitchFamily="34" charset="0"/>
              </a:rPr>
              <a:t>mandantenabhängig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ist, ist die View mandantenunabhängig.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#CLIENT_DEPENDENT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	</a:t>
            </a:r>
            <a:r>
              <a:rPr lang="de-DE" dirty="0"/>
              <a:t>Die View ist mandantenabhängig. Voraussetzung ist, dass mindestens eine der in der View verwendeten </a:t>
            </a:r>
            <a:r>
              <a:rPr lang="de-DE" dirty="0">
                <a:solidFill>
                  <a:srgbClr val="000080"/>
                </a:solidFill>
                <a:effectLst/>
              </a:rPr>
              <a:t>Datenquellen</a:t>
            </a:r>
            <a:r>
              <a:rPr lang="de-DE" dirty="0"/>
              <a:t> mandantenabhängig ist, andernfalls kommt es zu einem Syntaxfehler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dirty="0"/>
              <a:t>.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#CLIENT_INDEPENDENT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de-DE" dirty="0"/>
              <a:t>Die View ist mandantenunabhängig. Voraussetzung ist, dass keine der in der View verwendeten </a:t>
            </a:r>
            <a:r>
              <a:rPr lang="de-DE" dirty="0">
                <a:solidFill>
                  <a:srgbClr val="000080"/>
                </a:solidFill>
                <a:effectLst/>
              </a:rPr>
              <a:t>Datenquellen</a:t>
            </a:r>
            <a:r>
              <a:rPr lang="de-DE" dirty="0"/>
              <a:t> mandantenabhängig ist, andernfalls kommt es zu einem Syntaxfehler.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78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77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lopmentBvise/Schulu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github.com/SAP/styleguides/blob/main/clean-abap/CleanABAP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CB296D-6A02-6760-3E61-755F5F10D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 b="227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Rectangle 108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Data Modeling with Core Data Services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46" name="Straight Connector 108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09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Introduction</a:t>
            </a: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CDS Views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140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521A61-D8C1-C52D-CA4A-7F5DA4C8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0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Basic SQL Features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exercise</a:t>
            </a:r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053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11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13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84E73D-FEFE-FAC3-7369-41F3F94E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Define the data model</a:t>
            </a:r>
          </a:p>
        </p:txBody>
      </p:sp>
      <p:pic>
        <p:nvPicPr>
          <p:cNvPr id="5" name="Inhaltsplatzhalter 4" descr="Ein Bild, das Text, Diagramm, parallel, Plan enthält.&#10;&#10;Automatisch generierte Beschreibung">
            <a:extLst>
              <a:ext uri="{FF2B5EF4-FFF2-40B4-BE49-F238E27FC236}">
                <a16:creationId xmlns:a16="http://schemas.microsoft.com/office/drawing/2014/main" id="{2295193C-DE66-5729-A9B9-599EC887A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39" y="2348161"/>
            <a:ext cx="4142637" cy="3828801"/>
          </a:xfrm>
          <a:prstGeom prst="rect">
            <a:avLst/>
          </a:prstGeom>
        </p:spPr>
      </p:pic>
      <p:graphicFrame>
        <p:nvGraphicFramePr>
          <p:cNvPr id="8" name="Inhaltsplatzhalter 3">
            <a:extLst>
              <a:ext uri="{FF2B5EF4-FFF2-40B4-BE49-F238E27FC236}">
                <a16:creationId xmlns:a16="http://schemas.microsoft.com/office/drawing/2014/main" id="{BB5A6175-4903-8125-E0E8-BACC1CEC9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4399"/>
              </p:ext>
            </p:extLst>
          </p:nvPr>
        </p:nvGraphicFramePr>
        <p:xfrm>
          <a:off x="5736349" y="2531949"/>
          <a:ext cx="5811130" cy="346122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69677">
                  <a:extLst>
                    <a:ext uri="{9D8B030D-6E8A-4147-A177-3AD203B41FA5}">
                      <a16:colId xmlns:a16="http://schemas.microsoft.com/office/drawing/2014/main" val="1689833894"/>
                    </a:ext>
                  </a:extLst>
                </a:gridCol>
                <a:gridCol w="1061050">
                  <a:extLst>
                    <a:ext uri="{9D8B030D-6E8A-4147-A177-3AD203B41FA5}">
                      <a16:colId xmlns:a16="http://schemas.microsoft.com/office/drawing/2014/main" val="168022353"/>
                    </a:ext>
                  </a:extLst>
                </a:gridCol>
                <a:gridCol w="1811547">
                  <a:extLst>
                    <a:ext uri="{9D8B030D-6E8A-4147-A177-3AD203B41FA5}">
                      <a16:colId xmlns:a16="http://schemas.microsoft.com/office/drawing/2014/main" val="2082193977"/>
                    </a:ext>
                  </a:extLst>
                </a:gridCol>
                <a:gridCol w="1868856">
                  <a:extLst>
                    <a:ext uri="{9D8B030D-6E8A-4147-A177-3AD203B41FA5}">
                      <a16:colId xmlns:a16="http://schemas.microsoft.com/office/drawing/2014/main" val="3577681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5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Object</a:t>
                      </a:r>
                      <a:endParaRPr lang="de-DE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Entity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DB Table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View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20691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 (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header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1535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 Item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SalesOrderItem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SalesOrderItem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6377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 Schedule Line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SalesOrderSLine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SalesOrderScheduleLine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436457"/>
                  </a:ext>
                </a:extLst>
              </a:tr>
              <a:tr h="227555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Organization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Organization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SalesOrg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SalesOrg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128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28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130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Text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ProductText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ProductText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628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650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A9FFA1-7D19-D58F-4EBF-FE6B4AD4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/>
              <a:t>Define the data model</a:t>
            </a:r>
            <a:endParaRPr lang="en-US" sz="5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DB5592B-C7E1-91BB-5524-051631F87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89369"/>
            <a:ext cx="7214616" cy="485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0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database table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1400" dirty="0"/>
              <a:t>Source code in </a:t>
            </a:r>
            <a:r>
              <a:rPr lang="de-DE" sz="1400" dirty="0" err="1"/>
              <a:t>the</a:t>
            </a:r>
            <a:r>
              <a:rPr lang="de-DE" sz="1400" dirty="0"/>
              <a:t> GIT at </a:t>
            </a:r>
            <a:r>
              <a:rPr lang="de-DE" sz="1400" dirty="0">
                <a:hlinkClick r:id="rId2"/>
              </a:rPr>
              <a:t>Schulung</a:t>
            </a:r>
            <a:endParaRPr lang="de-DE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74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CDS views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1400" dirty="0"/>
              <a:t>Source code in </a:t>
            </a:r>
            <a:r>
              <a:rPr lang="de-DE" sz="1400" dirty="0" err="1"/>
              <a:t>the</a:t>
            </a:r>
            <a:r>
              <a:rPr lang="de-DE" sz="1400" dirty="0"/>
              <a:t> GIT at 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en-US" sz="1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4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SQL Features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exercise</a:t>
            </a:r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8207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1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623371A-5443-9060-2965-0498A3BD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8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platzhalter 5">
            <a:extLst>
              <a:ext uri="{FF2B5EF4-FFF2-40B4-BE49-F238E27FC236}">
                <a16:creationId xmlns:a16="http://schemas.microsoft.com/office/drawing/2014/main" id="{C021BED1-6803-C89B-A9F6-8B50A5545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000" dirty="0"/>
              <a:t>Syntax </a:t>
            </a:r>
            <a:r>
              <a:rPr lang="de-DE" sz="2000" dirty="0" err="1"/>
              <a:t>overview</a:t>
            </a:r>
            <a:endParaRPr lang="de-DE" sz="2000" dirty="0"/>
          </a:p>
          <a:p>
            <a:r>
              <a:rPr lang="de-DE" sz="2000" dirty="0"/>
              <a:t>Key </a:t>
            </a:r>
            <a:r>
              <a:rPr lang="de-DE" sz="2000" dirty="0" err="1"/>
              <a:t>fields</a:t>
            </a:r>
            <a:endParaRPr lang="de-DE" sz="2000" dirty="0"/>
          </a:p>
          <a:p>
            <a:r>
              <a:rPr lang="de-DE" sz="2000" dirty="0"/>
              <a:t>Cast</a:t>
            </a:r>
          </a:p>
          <a:p>
            <a:r>
              <a:rPr lang="de-DE" sz="2000" dirty="0"/>
              <a:t>Case</a:t>
            </a:r>
          </a:p>
          <a:p>
            <a:r>
              <a:rPr lang="de-DE" sz="2000" dirty="0"/>
              <a:t>Session variables</a:t>
            </a:r>
          </a:p>
          <a:p>
            <a:r>
              <a:rPr lang="de-DE" sz="2000" dirty="0"/>
              <a:t>Client Handling</a:t>
            </a:r>
          </a:p>
          <a:p>
            <a:r>
              <a:rPr lang="de-DE" sz="2000" dirty="0"/>
              <a:t>Union Views</a:t>
            </a:r>
          </a:p>
          <a:p>
            <a:r>
              <a:rPr lang="de-DE" sz="2000" dirty="0" err="1"/>
              <a:t>Joins</a:t>
            </a:r>
            <a:endParaRPr lang="de-DE" sz="2000" dirty="0"/>
          </a:p>
          <a:p>
            <a:r>
              <a:rPr lang="de-DE" sz="2000" dirty="0"/>
              <a:t>Aggregation</a:t>
            </a:r>
          </a:p>
          <a:p>
            <a:r>
              <a:rPr lang="de-DE" sz="2000" dirty="0" err="1"/>
              <a:t>Associations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en-US" sz="1400" dirty="0" err="1">
                <a:solidFill>
                  <a:schemeClr val="tx1">
                    <a:tint val="82000"/>
                  </a:schemeClr>
                </a:solidFill>
              </a:rPr>
              <a:t>Musterlösung</a:t>
            </a:r>
            <a:r>
              <a:rPr lang="en-US" sz="1400" dirty="0">
                <a:solidFill>
                  <a:schemeClr val="tx1">
                    <a:tint val="82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tint val="82000"/>
                  </a:schemeClr>
                </a:solidFill>
              </a:rPr>
              <a:t>im</a:t>
            </a:r>
            <a:r>
              <a:rPr lang="en-US" sz="1400" dirty="0">
                <a:solidFill>
                  <a:schemeClr val="tx1">
                    <a:tint val="82000"/>
                  </a:schemeClr>
                </a:solidFill>
              </a:rPr>
              <a:t> GIT </a:t>
            </a:r>
            <a:r>
              <a:rPr lang="en-US" sz="1400" dirty="0" err="1">
                <a:solidFill>
                  <a:schemeClr val="tx1">
                    <a:tint val="82000"/>
                  </a:schemeClr>
                </a:solidFill>
              </a:rPr>
              <a:t>unter</a:t>
            </a:r>
            <a:r>
              <a:rPr lang="en-US" sz="1400" dirty="0">
                <a:solidFill>
                  <a:schemeClr val="tx1">
                    <a:tint val="82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tint val="82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de-DE" sz="1400" dirty="0">
              <a:solidFill>
                <a:schemeClr val="tx1">
                  <a:tint val="82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49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Consumption</a:t>
            </a:r>
            <a:r>
              <a:rPr lang="de-DE" sz="4400" dirty="0"/>
              <a:t> Views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exercise</a:t>
            </a:r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951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Introduction</a:t>
            </a: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Explanation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object-oriented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5680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73D1B-D5F6-9189-C92A-6B3DF726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62A5E19-B639-CF3A-D495-61F20D94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Analytical </a:t>
            </a:r>
            <a:r>
              <a:rPr lang="de-DE" sz="2200" dirty="0" err="1"/>
              <a:t>Querries</a:t>
            </a:r>
            <a:endParaRPr lang="de-DE" sz="2200" dirty="0"/>
          </a:p>
          <a:p>
            <a:r>
              <a:rPr lang="de-DE" sz="2200" dirty="0" err="1"/>
              <a:t>Conversion</a:t>
            </a:r>
            <a:r>
              <a:rPr lang="de-DE" sz="2200" dirty="0"/>
              <a:t> </a:t>
            </a:r>
            <a:r>
              <a:rPr lang="de-DE" sz="2200" dirty="0" err="1"/>
              <a:t>Functions</a:t>
            </a:r>
            <a:endParaRPr lang="de-DE" sz="2200" dirty="0"/>
          </a:p>
          <a:p>
            <a:r>
              <a:rPr lang="de-DE" sz="2200" dirty="0"/>
              <a:t>Parameter</a:t>
            </a:r>
          </a:p>
          <a:p>
            <a:r>
              <a:rPr lang="de-DE" sz="2200" dirty="0"/>
              <a:t>Default Values</a:t>
            </a:r>
          </a:p>
          <a:p>
            <a:r>
              <a:rPr lang="de-DE" sz="2200" dirty="0"/>
              <a:t>Texts and </a:t>
            </a:r>
            <a:r>
              <a:rPr lang="de-DE" sz="2200" dirty="0" err="1"/>
              <a:t>translation</a:t>
            </a:r>
            <a:endParaRPr lang="de-DE" sz="2200" dirty="0"/>
          </a:p>
          <a:p>
            <a:r>
              <a:rPr lang="de-DE" sz="2200" dirty="0" err="1"/>
              <a:t>Semantic</a:t>
            </a:r>
            <a:r>
              <a:rPr lang="de-DE" sz="2200" dirty="0"/>
              <a:t> </a:t>
            </a:r>
            <a:r>
              <a:rPr lang="de-DE" sz="2200" dirty="0" err="1"/>
              <a:t>fields</a:t>
            </a:r>
            <a:endParaRPr lang="de-DE" sz="2200" dirty="0"/>
          </a:p>
          <a:p>
            <a:pPr marL="0" indent="0">
              <a:buNone/>
            </a:pPr>
            <a:endParaRPr lang="de-DE" sz="22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 err="1">
                <a:solidFill>
                  <a:schemeClr val="tx1">
                    <a:tint val="82000"/>
                  </a:schemeClr>
                </a:solidFill>
              </a:rPr>
              <a:t>Musterlösung</a:t>
            </a:r>
            <a:r>
              <a:rPr lang="en-US" sz="1400" dirty="0">
                <a:solidFill>
                  <a:schemeClr val="tx1">
                    <a:tint val="82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tint val="82000"/>
                  </a:schemeClr>
                </a:solidFill>
              </a:rPr>
              <a:t>im</a:t>
            </a:r>
            <a:r>
              <a:rPr lang="en-US" sz="1400" dirty="0">
                <a:solidFill>
                  <a:schemeClr val="tx1">
                    <a:tint val="82000"/>
                  </a:schemeClr>
                </a:solidFill>
              </a:rPr>
              <a:t> GIT </a:t>
            </a:r>
            <a:r>
              <a:rPr lang="en-US" sz="1400" dirty="0" err="1">
                <a:solidFill>
                  <a:schemeClr val="tx1">
                    <a:tint val="82000"/>
                  </a:schemeClr>
                </a:solidFill>
              </a:rPr>
              <a:t>unter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de-DE" sz="22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4009999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73D1B-D5F6-9189-C92A-6B3DF726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62A5E19-B639-CF3A-D495-61F20D94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 a Fiori /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Webdynpro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Tile for the Fiori Launchpad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Advanced</a:t>
            </a:r>
            <a:r>
              <a:rPr lang="de-DE" sz="4400" dirty="0"/>
              <a:t> </a:t>
            </a:r>
            <a:r>
              <a:rPr lang="de-DE" sz="4400" dirty="0" err="1"/>
              <a:t>Concepts</a:t>
            </a: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exercise</a:t>
            </a:r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9074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73D1B-D5F6-9189-C92A-6B3DF726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62A5E19-B639-CF3A-D495-61F20D94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GB" sz="2200" dirty="0"/>
              <a:t>Search Helps</a:t>
            </a:r>
          </a:p>
          <a:p>
            <a:r>
              <a:rPr lang="en-GB" sz="2200" dirty="0"/>
              <a:t>Extend SAP Standard CDS Views</a:t>
            </a:r>
          </a:p>
          <a:p>
            <a:r>
              <a:rPr lang="en-GB" sz="2200" dirty="0" err="1"/>
              <a:t>Hierachies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632272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Database </a:t>
            </a:r>
            <a:r>
              <a:rPr lang="de-DE" sz="4400" dirty="0" err="1"/>
              <a:t>Specific</a:t>
            </a:r>
            <a:r>
              <a:rPr lang="de-DE" sz="4400" dirty="0"/>
              <a:t> Features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AMDP (Table </a:t>
            </a:r>
            <a:r>
              <a:rPr lang="de-DE" dirty="0" err="1"/>
              <a:t>Functions</a:t>
            </a:r>
            <a:r>
              <a:rPr lang="de-DE" dirty="0"/>
              <a:t>)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1770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6D1127-8AB4-BF73-4E92-17D23447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/>
              <a:t>AMDP</a:t>
            </a:r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ABB2FD-F522-7AA4-9987-A96ACCDD8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AMDP (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acronym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for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ABAP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Managed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Database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Procedures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)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originally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referred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to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an SAP ‘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framework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’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for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defining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implementing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managing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and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calling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database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procedures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in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the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SAP HANA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database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from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the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ABAP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application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server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. Support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for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database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functions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has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now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also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been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added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. The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implementation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takes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place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in SQLS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Sript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the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query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language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for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the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 SAP HANA </a:t>
            </a:r>
            <a:r>
              <a:rPr lang="de-DE" sz="1500" i="0" u="none" strike="noStrike" dirty="0" err="1">
                <a:effectLst/>
                <a:latin typeface="Arial" panose="020B0604020202020204" pitchFamily="34" charset="0"/>
              </a:rPr>
              <a:t>database</a:t>
            </a:r>
            <a:r>
              <a:rPr lang="de-DE" sz="150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de-DE" sz="1500" baseline="30000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500" baseline="30000" dirty="0">
                <a:highlight>
                  <a:srgbClr val="FFFFFF"/>
                </a:highlight>
                <a:latin typeface="Arial" panose="020B0604020202020204" pitchFamily="34" charset="0"/>
              </a:rPr>
              <a:t>Quelle Wikipedia</a:t>
            </a:r>
            <a:endParaRPr lang="de-DE" sz="1500" dirty="0"/>
          </a:p>
        </p:txBody>
      </p:sp>
      <p:pic>
        <p:nvPicPr>
          <p:cNvPr id="5" name="Picture 4" descr="Ausrufezeichen vor gelbem Hintergrund">
            <a:extLst>
              <a:ext uri="{FF2B5EF4-FFF2-40B4-BE49-F238E27FC236}">
                <a16:creationId xmlns:a16="http://schemas.microsoft.com/office/drawing/2014/main" id="{ECD252CF-9DDD-ACF9-28BD-71924D6A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86" r="638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8168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73D1B-D5F6-9189-C92A-6B3DF726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62A5E19-B639-CF3A-D495-61F20D94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AMDP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9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Consuming</a:t>
            </a:r>
            <a:r>
              <a:rPr lang="de-DE" sz="4400" dirty="0"/>
              <a:t> CDS </a:t>
            </a:r>
            <a:r>
              <a:rPr lang="de-DE" sz="4400" dirty="0" err="1"/>
              <a:t>views</a:t>
            </a: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ALV IDA and OData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17558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73D1B-D5F6-9189-C92A-6B3DF726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62A5E19-B639-CF3A-D495-61F20D94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ALV IDA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5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3F4134-20AE-1F72-11CF-0FD87982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de-DE" sz="5400"/>
              <a:t>OData</a:t>
            </a:r>
          </a:p>
        </p:txBody>
      </p:sp>
      <p:pic>
        <p:nvPicPr>
          <p:cNvPr id="29" name="Picture 4" descr="Ausrufezeichen vor gelbem Hintergrund">
            <a:extLst>
              <a:ext uri="{FF2B5EF4-FFF2-40B4-BE49-F238E27FC236}">
                <a16:creationId xmlns:a16="http://schemas.microsoft.com/office/drawing/2014/main" id="{420FE617-BA4F-B1E5-0F3C-39441865D2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92" r="1807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ED7895-1E5F-2CD6-F19E-2CB6CCE0A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Open Data Protocol (OData)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an HTTP-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based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protocol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published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under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Microsoft's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Open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Specification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Promise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access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between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compatible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software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systems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in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order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enable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CRUD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operations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in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these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systems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Building on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older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protocols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such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ODBC and JDBC, OData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can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be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integrated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within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cloud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services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(Azure), MySQL, Java and Rails,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among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others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and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able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provide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standardised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semantics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exchange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in client-server </a:t>
            </a:r>
            <a:r>
              <a:rPr lang="de-DE" sz="1900" b="0" i="0" u="none" strike="noStrike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communication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b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b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de-DE" sz="2000" baseline="30000" dirty="0">
                <a:highlight>
                  <a:srgbClr val="FFFFFF"/>
                </a:highlight>
                <a:latin typeface="Arial" panose="020B0604020202020204" pitchFamily="34" charset="0"/>
              </a:rPr>
              <a:t>Quelle Wikipedia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0984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9" name="Rectangle 17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itel 1">
            <a:extLst>
              <a:ext uri="{FF2B5EF4-FFF2-40B4-BE49-F238E27FC236}">
                <a16:creationId xmlns:a16="http://schemas.microsoft.com/office/drawing/2014/main" id="{5FA9602A-4760-7B0E-B8C9-6ECF915D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5400"/>
              <a:t>Arten von CDS</a:t>
            </a:r>
          </a:p>
        </p:txBody>
      </p:sp>
      <p:sp>
        <p:nvSpPr>
          <p:cNvPr id="56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Content Placeholder 8">
            <a:extLst>
              <a:ext uri="{FF2B5EF4-FFF2-40B4-BE49-F238E27FC236}">
                <a16:creationId xmlns:a16="http://schemas.microsoft.com/office/drawing/2014/main" id="{99E43731-201F-8716-AE65-94734A978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700" dirty="0"/>
              <a:t>CDS DDIC-based (obsolete)</a:t>
            </a:r>
          </a:p>
          <a:p>
            <a:pPr lvl="1"/>
            <a:r>
              <a:rPr lang="en-US" sz="1700" dirty="0"/>
              <a:t>uses a generated dictionary view as a technical representation for the database object.</a:t>
            </a:r>
          </a:p>
          <a:p>
            <a:pPr lvl="1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Define View …</a:t>
            </a:r>
          </a:p>
          <a:p>
            <a:r>
              <a:rPr lang="en-US" sz="1700" dirty="0"/>
              <a:t>CDS-View Entity</a:t>
            </a:r>
          </a:p>
          <a:p>
            <a:pPr lvl="1"/>
            <a:r>
              <a:rPr lang="en-US" sz="1700" dirty="0"/>
              <a:t>Define the data object directly.</a:t>
            </a:r>
          </a:p>
          <a:p>
            <a:pPr lvl="1"/>
            <a:r>
              <a:rPr lang="en-US" sz="1700" dirty="0"/>
              <a:t>No DDIC object</a:t>
            </a:r>
          </a:p>
          <a:p>
            <a:pPr lvl="1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Define View Entity …</a:t>
            </a:r>
          </a:p>
        </p:txBody>
      </p:sp>
      <p:pic>
        <p:nvPicPr>
          <p:cNvPr id="5" name="Inhaltsplatzhalter 4" descr="Ein Bild, das Text, Diagramm, Reihe, Plan enthält.&#10;&#10;Automatisch generierte Beschreibung">
            <a:extLst>
              <a:ext uri="{FF2B5EF4-FFF2-40B4-BE49-F238E27FC236}">
                <a16:creationId xmlns:a16="http://schemas.microsoft.com/office/drawing/2014/main" id="{19BFF646-F8D5-B956-9F61-18E46EC44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92540"/>
            <a:ext cx="6903720" cy="527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60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73D1B-D5F6-9189-C92A-6B3DF726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62A5E19-B639-CF3A-D495-61F20D94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OData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8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F7DB81-6081-103C-4717-F87C1C5C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Nicht nur technische Definition von Datenobjekten</a:t>
            </a:r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41F0F45E-0913-F365-22BC-ABEB856B4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53709"/>
            <a:ext cx="6894576" cy="3068085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48F314-644C-8DD9-568B-3130F2E64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6" y="4798577"/>
            <a:ext cx="6894576" cy="14284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/>
              <a:t>Technical definition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/>
              <a:t>Annotations for enriching the technical view with semantic information (@...)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/>
              <a:t>Only a few annotations are </a:t>
            </a:r>
            <a:r>
              <a:rPr lang="en-US" sz="1500" dirty="0" err="1"/>
              <a:t>analysed</a:t>
            </a:r>
            <a:r>
              <a:rPr lang="en-US" sz="1500" dirty="0"/>
              <a:t> by the ABAP system. The rest is passed on to the consumer.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5901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3D9C7D4-DA70-C572-67AD-F73F6A1A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Object</a:t>
            </a:r>
          </a:p>
        </p:txBody>
      </p:sp>
      <p:sp>
        <p:nvSpPr>
          <p:cNvPr id="9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8BF863A-080A-413F-73CA-153168F2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Business objects are modelled with several CDS view entities.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CDS </a:t>
            </a:r>
            <a:r>
              <a:rPr lang="en-US" sz="1400" dirty="0" err="1"/>
              <a:t>Behaviour</a:t>
            </a:r>
            <a:r>
              <a:rPr lang="en-US" sz="1400" dirty="0"/>
              <a:t> for the transaction logic.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Implement the transaction logic in a </a:t>
            </a:r>
            <a:r>
              <a:rPr lang="en-US" sz="1400" dirty="0" err="1"/>
              <a:t>Behaviour</a:t>
            </a:r>
            <a:r>
              <a:rPr lang="en-US" sz="1400" dirty="0"/>
              <a:t> Pool (ABAP Class in the ABAP Code Library).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Business services consume BOs using OData Services, for example.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Access in ABAP code using Entity Modelling Language (EML).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47C7DB8-B889-1E4B-6EC1-4B0FFEE15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625403"/>
            <a:ext cx="6903720" cy="360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738722-AB45-A066-657C-486D6F01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de-DE" sz="5400">
                <a:solidFill>
                  <a:srgbClr val="FFFFFF"/>
                </a:solidFill>
              </a:rPr>
              <a:t>ABAP CDS Objekte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E1E3644-C98E-80C7-2362-17267C51E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433651"/>
              </p:ext>
            </p:extLst>
          </p:nvPr>
        </p:nvGraphicFramePr>
        <p:xfrm>
          <a:off x="5542672" y="1453918"/>
          <a:ext cx="5811129" cy="385359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911430">
                  <a:extLst>
                    <a:ext uri="{9D8B030D-6E8A-4147-A177-3AD203B41FA5}">
                      <a16:colId xmlns:a16="http://schemas.microsoft.com/office/drawing/2014/main" val="1689833894"/>
                    </a:ext>
                  </a:extLst>
                </a:gridCol>
                <a:gridCol w="1951174">
                  <a:extLst>
                    <a:ext uri="{9D8B030D-6E8A-4147-A177-3AD203B41FA5}">
                      <a16:colId xmlns:a16="http://schemas.microsoft.com/office/drawing/2014/main" val="168022353"/>
                    </a:ext>
                  </a:extLst>
                </a:gridCol>
                <a:gridCol w="1948525">
                  <a:extLst>
                    <a:ext uri="{9D8B030D-6E8A-4147-A177-3AD203B41FA5}">
                      <a16:colId xmlns:a16="http://schemas.microsoft.com/office/drawing/2014/main" val="2082193977"/>
                    </a:ext>
                  </a:extLst>
                </a:gridCol>
              </a:tblGrid>
              <a:tr h="640995"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Development Objekte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Zweck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Hinweis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206918"/>
                  </a:ext>
                </a:extLst>
              </a:tr>
              <a:tr h="1671163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Data Definition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Defining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 CDS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entity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Entities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View Entity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DDIC-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based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Views (obsolete)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Projection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Views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Abstract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Entities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Table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Functions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Custom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Entities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Hierachies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153574"/>
                  </a:ext>
                </a:extLst>
              </a:tr>
              <a:tr h="348477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Access Control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Defining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 CDS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Read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Acess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Data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637759"/>
                  </a:ext>
                </a:extLst>
              </a:tr>
              <a:tr h="513813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Metadata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Extension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Adding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metadata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for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 CDS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entity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Metadaten für CDS Entity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436457"/>
                  </a:ext>
                </a:extLst>
              </a:tr>
              <a:tr h="679149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Behavior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Defining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behaviour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of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 BO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Wird für die Transaktionsverarbeitung in RAP verwendet.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128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04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Introduction</a:t>
            </a: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ABAP 7.5x and Clean ABAP</a:t>
            </a:r>
            <a:r>
              <a:rPr lang="de-DE">
                <a:effectLst/>
              </a:rPr>
              <a:t> </a:t>
            </a:r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88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2C5173-D044-5673-523A-FCBFDB3C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 err="1"/>
              <a:t>Changes</a:t>
            </a:r>
            <a:r>
              <a:rPr lang="de-DE" sz="5400" dirty="0"/>
              <a:t> </a:t>
            </a:r>
            <a:r>
              <a:rPr lang="de-DE" sz="5400" dirty="0" err="1"/>
              <a:t>to</a:t>
            </a:r>
            <a:r>
              <a:rPr lang="de-DE" sz="5400" dirty="0"/>
              <a:t> ABAP 7.4 and 7.5</a:t>
            </a:r>
          </a:p>
        </p:txBody>
      </p:sp>
      <p:sp>
        <p:nvSpPr>
          <p:cNvPr id="8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4" name="Inhaltsplatzhalter 2">
            <a:extLst>
              <a:ext uri="{FF2B5EF4-FFF2-40B4-BE49-F238E27FC236}">
                <a16:creationId xmlns:a16="http://schemas.microsoft.com/office/drawing/2014/main" id="{4251C547-8C05-B714-6DE3-4648ABBB14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97394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873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6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A31BAB-A1BA-5D8A-E74D-89E5A10C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Clean ABAP	</a:t>
            </a:r>
          </a:p>
        </p:txBody>
      </p:sp>
      <p:sp>
        <p:nvSpPr>
          <p:cNvPr id="8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nhaltsplatzhalter 2">
            <a:extLst>
              <a:ext uri="{FF2B5EF4-FFF2-40B4-BE49-F238E27FC236}">
                <a16:creationId xmlns:a16="http://schemas.microsoft.com/office/drawing/2014/main" id="{27A69DFF-9788-CC78-AD0A-7894BCCA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 dirty="0">
                <a:latin typeface="+mn-lt"/>
                <a:ea typeface="+mn-ea"/>
                <a:cs typeface="+mn-cs"/>
                <a:hlinkClick r:id="rId2"/>
              </a:rPr>
              <a:t>Clean ABAP Styleguid</a:t>
            </a:r>
            <a:endParaRPr lang="en-US" sz="2200" kern="1200" dirty="0">
              <a:latin typeface="+mn-lt"/>
              <a:ea typeface="+mn-ea"/>
              <a:cs typeface="+mn-cs"/>
            </a:endParaRPr>
          </a:p>
          <a:p>
            <a:r>
              <a:rPr lang="de-DE" sz="2200" b="0" i="0" u="none" strike="noStrike" dirty="0">
                <a:effectLst/>
                <a:highlight>
                  <a:srgbClr val="FFFFFF"/>
                </a:highlight>
                <a:latin typeface="static"/>
              </a:rPr>
              <a:t>The </a:t>
            </a:r>
            <a:r>
              <a:rPr lang="de-DE" sz="2200" b="0" i="0" u="none" strike="noStrike" dirty="0" err="1">
                <a:effectLst/>
                <a:highlight>
                  <a:srgbClr val="FFFFFF"/>
                </a:highlight>
                <a:latin typeface="static"/>
              </a:rPr>
              <a:t>aim</a:t>
            </a:r>
            <a:r>
              <a:rPr lang="de-DE" sz="2200" b="0" i="0" u="none" strike="noStrike" dirty="0">
                <a:effectLst/>
                <a:highlight>
                  <a:srgbClr val="FFFFFF"/>
                </a:highlight>
                <a:latin typeface="static"/>
              </a:rPr>
              <a:t> </a:t>
            </a:r>
            <a:r>
              <a:rPr lang="de-DE" sz="2200" b="0" i="0" u="none" strike="noStrike" dirty="0" err="1">
                <a:effectLst/>
                <a:highlight>
                  <a:srgbClr val="FFFFFF"/>
                </a:highlight>
                <a:latin typeface="static"/>
              </a:rPr>
              <a:t>of</a:t>
            </a:r>
            <a:r>
              <a:rPr lang="de-DE" sz="2200" b="0" i="0" u="none" strike="noStrike" dirty="0">
                <a:effectLst/>
                <a:highlight>
                  <a:srgbClr val="FFFFFF"/>
                </a:highlight>
                <a:latin typeface="static"/>
              </a:rPr>
              <a:t> </a:t>
            </a:r>
            <a:r>
              <a:rPr lang="de-DE" sz="2200" b="0" i="0" u="none" strike="noStrike" dirty="0" err="1">
                <a:effectLst/>
                <a:highlight>
                  <a:srgbClr val="FFFFFF"/>
                </a:highlight>
                <a:latin typeface="static"/>
              </a:rPr>
              <a:t>the</a:t>
            </a:r>
            <a:r>
              <a:rPr lang="de-DE" sz="2200" b="0" i="0" u="none" strike="noStrike" dirty="0">
                <a:effectLst/>
                <a:highlight>
                  <a:srgbClr val="FFFFFF"/>
                </a:highlight>
                <a:latin typeface="static"/>
              </a:rPr>
              <a:t> </a:t>
            </a:r>
            <a:r>
              <a:rPr lang="de-DE" sz="2200" b="0" i="0" u="none" strike="noStrike" dirty="0" err="1">
                <a:effectLst/>
                <a:highlight>
                  <a:srgbClr val="FFFFFF"/>
                </a:highlight>
                <a:latin typeface="static"/>
              </a:rPr>
              <a:t>guide</a:t>
            </a:r>
            <a:r>
              <a:rPr lang="de-DE" sz="2200" b="0" i="0" u="none" strike="noStrike" dirty="0">
                <a:effectLst/>
                <a:highlight>
                  <a:srgbClr val="FFFFFF"/>
                </a:highlight>
                <a:latin typeface="static"/>
              </a:rPr>
              <a:t> </a:t>
            </a:r>
            <a:r>
              <a:rPr lang="de-DE" sz="2200" b="0" i="0" u="none" strike="noStrike" dirty="0" err="1">
                <a:effectLst/>
                <a:highlight>
                  <a:srgbClr val="FFFFFF"/>
                </a:highlight>
                <a:latin typeface="static"/>
              </a:rPr>
              <a:t>is</a:t>
            </a:r>
            <a:r>
              <a:rPr lang="de-DE" sz="2200" b="0" i="0" u="none" strike="noStrike" dirty="0">
                <a:effectLst/>
                <a:highlight>
                  <a:srgbClr val="FFFFFF"/>
                </a:highlight>
                <a:latin typeface="static"/>
              </a:rPr>
              <a:t> </a:t>
            </a:r>
            <a:r>
              <a:rPr lang="de-DE" sz="2200" b="0" i="0" u="none" strike="noStrike" dirty="0" err="1">
                <a:effectLst/>
                <a:highlight>
                  <a:srgbClr val="FFFFFF"/>
                </a:highlight>
                <a:latin typeface="static"/>
              </a:rPr>
              <a:t>to</a:t>
            </a:r>
            <a:r>
              <a:rPr lang="de-DE" sz="2200" b="0" i="0" u="none" strike="noStrike" dirty="0">
                <a:effectLst/>
                <a:highlight>
                  <a:srgbClr val="FFFFFF"/>
                </a:highlight>
                <a:latin typeface="static"/>
              </a:rPr>
              <a:t> support </a:t>
            </a:r>
            <a:r>
              <a:rPr lang="de-DE" sz="2200" b="0" i="0" u="none" strike="noStrike" dirty="0" err="1">
                <a:effectLst/>
                <a:highlight>
                  <a:srgbClr val="FFFFFF"/>
                </a:highlight>
                <a:latin typeface="static"/>
              </a:rPr>
              <a:t>programmers</a:t>
            </a:r>
            <a:r>
              <a:rPr lang="de-DE" sz="2200" b="0" i="0" u="none" strike="noStrike" dirty="0">
                <a:effectLst/>
                <a:highlight>
                  <a:srgbClr val="FFFFFF"/>
                </a:highlight>
                <a:latin typeface="static"/>
              </a:rPr>
              <a:t> in </a:t>
            </a:r>
            <a:r>
              <a:rPr lang="de-DE" sz="2200" b="0" i="0" u="none" strike="noStrike" dirty="0" err="1">
                <a:effectLst/>
                <a:highlight>
                  <a:srgbClr val="FFFFFF"/>
                </a:highlight>
                <a:latin typeface="static"/>
              </a:rPr>
              <a:t>writing</a:t>
            </a:r>
            <a:r>
              <a:rPr lang="de-DE" sz="2200" b="0" i="0" u="none" strike="noStrike" dirty="0">
                <a:effectLst/>
                <a:highlight>
                  <a:srgbClr val="FFFFFF"/>
                </a:highlight>
                <a:latin typeface="static"/>
              </a:rPr>
              <a:t> </a:t>
            </a:r>
            <a:r>
              <a:rPr lang="de-DE" sz="2200" b="0" i="0" u="none" strike="noStrike" dirty="0" err="1">
                <a:effectLst/>
                <a:highlight>
                  <a:srgbClr val="FFFFFF"/>
                </a:highlight>
                <a:latin typeface="static"/>
              </a:rPr>
              <a:t>more</a:t>
            </a:r>
            <a:r>
              <a:rPr lang="de-DE" sz="2200" b="0" i="0" u="none" strike="noStrike" dirty="0">
                <a:effectLst/>
                <a:highlight>
                  <a:srgbClr val="FFFFFF"/>
                </a:highlight>
                <a:latin typeface="static"/>
              </a:rPr>
              <a:t> </a:t>
            </a:r>
            <a:r>
              <a:rPr lang="de-DE" sz="2200" b="0" i="0" u="none" strike="noStrike" dirty="0" err="1">
                <a:effectLst/>
                <a:highlight>
                  <a:srgbClr val="FFFFFF"/>
                </a:highlight>
                <a:latin typeface="static"/>
              </a:rPr>
              <a:t>efficient</a:t>
            </a:r>
            <a:r>
              <a:rPr lang="de-DE" sz="2200" b="0" i="0" u="none" strike="noStrike" dirty="0">
                <a:effectLst/>
                <a:highlight>
                  <a:srgbClr val="FFFFFF"/>
                </a:highlight>
                <a:latin typeface="static"/>
              </a:rPr>
              <a:t>, </a:t>
            </a:r>
            <a:r>
              <a:rPr lang="de-DE" sz="2200" b="0" i="0" u="none" strike="noStrike" dirty="0" err="1">
                <a:effectLst/>
                <a:highlight>
                  <a:srgbClr val="FFFFFF"/>
                </a:highlight>
                <a:latin typeface="static"/>
              </a:rPr>
              <a:t>more</a:t>
            </a:r>
            <a:r>
              <a:rPr lang="de-DE" sz="2200" b="0" i="0" u="none" strike="noStrike" dirty="0">
                <a:effectLst/>
                <a:highlight>
                  <a:srgbClr val="FFFFFF"/>
                </a:highlight>
                <a:latin typeface="static"/>
              </a:rPr>
              <a:t> </a:t>
            </a:r>
            <a:r>
              <a:rPr lang="de-DE" sz="2200" b="0" i="0" u="none" strike="noStrike" dirty="0" err="1">
                <a:effectLst/>
                <a:highlight>
                  <a:srgbClr val="FFFFFF"/>
                </a:highlight>
                <a:latin typeface="static"/>
              </a:rPr>
              <a:t>comprehensible</a:t>
            </a:r>
            <a:r>
              <a:rPr lang="de-DE" sz="2200" b="0" i="0" u="none" strike="noStrike" dirty="0">
                <a:effectLst/>
                <a:highlight>
                  <a:srgbClr val="FFFFFF"/>
                </a:highlight>
                <a:latin typeface="static"/>
              </a:rPr>
              <a:t> and </a:t>
            </a:r>
            <a:r>
              <a:rPr lang="de-DE" sz="2200" b="0" i="0" u="none" strike="noStrike" dirty="0" err="1">
                <a:effectLst/>
                <a:highlight>
                  <a:srgbClr val="FFFFFF"/>
                </a:highlight>
                <a:latin typeface="static"/>
              </a:rPr>
              <a:t>more</a:t>
            </a:r>
            <a:r>
              <a:rPr lang="de-DE" sz="2200" b="0" i="0" u="none" strike="noStrike" dirty="0">
                <a:effectLst/>
                <a:highlight>
                  <a:srgbClr val="FFFFFF"/>
                </a:highlight>
                <a:latin typeface="static"/>
              </a:rPr>
              <a:t> robust code.</a:t>
            </a:r>
          </a:p>
        </p:txBody>
      </p:sp>
      <p:pic>
        <p:nvPicPr>
          <p:cNvPr id="87" name="Picture 57" descr="Sicht von oben auf einen Holztisch mit Pflanze, weißer Tastatur, Kaffee in weißer Tasse, Notizbuch und Stift">
            <a:extLst>
              <a:ext uri="{FF2B5EF4-FFF2-40B4-BE49-F238E27FC236}">
                <a16:creationId xmlns:a16="http://schemas.microsoft.com/office/drawing/2014/main" id="{9253C3B0-80D4-C284-0E64-DC3DA591A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90" r="1615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8219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908</Words>
  <Application>Microsoft Macintosh PowerPoint</Application>
  <PresentationFormat>Breitbild</PresentationFormat>
  <Paragraphs>162</Paragraphs>
  <Slides>30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7" baseType="lpstr">
      <vt:lpstr>Aptos</vt:lpstr>
      <vt:lpstr>Aptos Display</vt:lpstr>
      <vt:lpstr>Arial</vt:lpstr>
      <vt:lpstr>Courier New</vt:lpstr>
      <vt:lpstr>Helvetica</vt:lpstr>
      <vt:lpstr>static</vt:lpstr>
      <vt:lpstr>Office</vt:lpstr>
      <vt:lpstr>Data Modeling with Core Data Services</vt:lpstr>
      <vt:lpstr>Introduction</vt:lpstr>
      <vt:lpstr>Arten von CDS</vt:lpstr>
      <vt:lpstr>Nicht nur technische Definition von Datenobjekten</vt:lpstr>
      <vt:lpstr>Business Object</vt:lpstr>
      <vt:lpstr>ABAP CDS Objekte</vt:lpstr>
      <vt:lpstr>Introduction</vt:lpstr>
      <vt:lpstr>Changes to ABAP 7.4 and 7.5</vt:lpstr>
      <vt:lpstr>Clean ABAP </vt:lpstr>
      <vt:lpstr>Introduction</vt:lpstr>
      <vt:lpstr>Hands On</vt:lpstr>
      <vt:lpstr>Basic SQL Features</vt:lpstr>
      <vt:lpstr>Define the data model</vt:lpstr>
      <vt:lpstr>Define the data model</vt:lpstr>
      <vt:lpstr>Hands On</vt:lpstr>
      <vt:lpstr>Hands On</vt:lpstr>
      <vt:lpstr>SQL Features</vt:lpstr>
      <vt:lpstr>Hands On</vt:lpstr>
      <vt:lpstr>Consumption Views</vt:lpstr>
      <vt:lpstr>Hands On</vt:lpstr>
      <vt:lpstr>Hands On</vt:lpstr>
      <vt:lpstr>Advanced Concepts</vt:lpstr>
      <vt:lpstr>Hands On</vt:lpstr>
      <vt:lpstr>Database Specific Features</vt:lpstr>
      <vt:lpstr>AMDP</vt:lpstr>
      <vt:lpstr>Hands On</vt:lpstr>
      <vt:lpstr>Consuming CDS views</vt:lpstr>
      <vt:lpstr>Hands On</vt:lpstr>
      <vt:lpstr>OData</vt:lpstr>
      <vt:lpstr>Hands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42</cp:revision>
  <dcterms:created xsi:type="dcterms:W3CDTF">2024-05-22T07:20:18Z</dcterms:created>
  <dcterms:modified xsi:type="dcterms:W3CDTF">2024-06-11T06:18:44Z</dcterms:modified>
</cp:coreProperties>
</file>