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2" r:id="rId2"/>
    <p:sldId id="340" r:id="rId3"/>
    <p:sldId id="302" r:id="rId4"/>
    <p:sldId id="311" r:id="rId5"/>
    <p:sldId id="312" r:id="rId6"/>
    <p:sldId id="303" r:id="rId7"/>
    <p:sldId id="313" r:id="rId8"/>
    <p:sldId id="304" r:id="rId9"/>
    <p:sldId id="314" r:id="rId10"/>
    <p:sldId id="318" r:id="rId11"/>
    <p:sldId id="305" r:id="rId12"/>
    <p:sldId id="315" r:id="rId13"/>
    <p:sldId id="317" r:id="rId14"/>
    <p:sldId id="316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60" autoAdjust="0"/>
    <p:restoredTop sz="95036"/>
  </p:normalViewPr>
  <p:slideViewPr>
    <p:cSldViewPr snapToGrid="0">
      <p:cViewPr varScale="1">
        <p:scale>
          <a:sx n="114" d="100"/>
          <a:sy n="114" d="100"/>
        </p:scale>
        <p:origin x="10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8D8E7-E4ED-C44E-8758-E77C2E550289}" type="datetimeFigureOut">
              <a:rPr lang="de-DE" smtClean="0"/>
              <a:t>16.06.24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C8601-5E09-0E4C-A79E-D4DC8377D9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350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778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935C2-78F2-8CE2-DE15-DF06576EB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FAFCA5-BC9C-B131-30CA-CD0A1FF69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489BB-7237-138F-9544-99099D5D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16.06.24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926D46-DE3C-8224-3418-37A9600E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F066ED-2285-98C9-DB36-19E2DAED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60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83A1C-92CA-00A2-7E2B-2C678F10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FA80F0-96F5-15C8-DFF5-0DDA06750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8A3EF4-8C0F-D1C3-78F9-715FB873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16.06.24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6A4A1-AB7B-DD60-6EE4-1A2333B1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AB9E70-00C6-7A89-85B9-59408BB6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7064B3-B714-9020-DE01-4F43DFFFD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2F7689-21B5-11DC-5510-9C91932C3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6767CC-E73E-2BC3-8AB9-37D027E7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16.06.24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FDB351-2786-5644-88EF-3F5D0F43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776612-6CB1-F77A-5CC1-1E596C8F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18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7191B-5CA0-983D-D5A1-711E6D91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535EEB-9486-5DF8-5485-AE40595F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B2F0FC-5BEB-F4C9-FA98-78E9D4A5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16.06.24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64D031-C70E-F5B6-A025-0C2310CC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3EF60F-EEE7-1E45-FF17-0D6889FB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00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AD1C7-A5C1-C930-2914-38ADE99B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1F983-9BCD-0ED9-785A-772316579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743A3A-E91D-F59B-C1FC-C2C6E648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16.06.24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3D7BCE-8B9D-4550-B07A-13B88ABD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C486A3-4964-A4F0-18AF-24845A55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02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B9016-2298-71CC-33A8-E0C0ACA67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10517-033D-640F-655D-C1CD63D41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641769-5917-7DF3-85AF-A4C1AA858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42DEB4-2D53-5503-2A31-31DD7ADC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16.06.24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7DF5B1-6BDC-1875-8109-3B15C111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AC6855-325C-618C-6AB7-1FFE49C5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85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AE191-290B-22AF-36E7-6D502A53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39AF56-12A9-1107-C0A8-33D9EF0E8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FA4991-D9C0-83FE-F13F-57F62F587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C9CC8B-D93F-8925-DB1C-41439F261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1BB909-2974-F9AA-8343-0AB4436C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6D7841-C083-D1E6-37BD-121F0945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16.06.24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8866B4-C0B0-0129-27B0-D230F19F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7E5015-F56F-9180-43F6-A96D1373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84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C7C2C-3CB8-5198-E4A8-8333491C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2D01F5-965A-8A43-C1E1-779672D5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16.06.24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A39F2A-39F1-BBE2-C2C8-DD743EB9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7A4344-C0C9-675F-3F4A-A47E3CFA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95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8ED92C-D5B9-E79A-9DA2-92A53AD1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16.06.24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0747698-2BF0-9B8F-814D-967A650B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90BFD3-9759-39BF-2B02-9D4426E3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3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0DE8A-5E38-3E4B-295B-3039F30A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E09E35-3452-F19A-BC77-8F27FD1ED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6EA198-5EE8-10F7-45A7-84E5560C5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B138E6-1FF4-E99F-535B-B1D3618F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16.06.24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1F3D94-9BE8-C822-3C00-CCCDF976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F9B42A-46E9-1943-30D5-3147F516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54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C3F26-9991-989F-F527-93B32C5AF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4B6C06-486D-CB46-82EF-1F0DC2E67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0711C6-DFF8-B47B-8307-85A868798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34D1D5-9E02-F954-9B97-638A4C3E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16.06.24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36A3A3-A133-98E0-4258-6181E12C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5B6D8C-2A2C-15CD-41A8-6CBF6761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99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AA808D-B564-B014-5754-ED091B75A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010DC7-4326-1521-5C73-C77A794D0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8E760B-6A70-C901-854A-AD2CF1D22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5CDF9B-D398-4250-A5D8-5FB8CF89A66D}" type="datetimeFigureOut">
              <a:rPr lang="de-DE" smtClean="0"/>
              <a:t>16.06.24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5F39B9-C9F0-D311-F8F0-8B738CEB6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C08555-C97B-7FC8-B363-861D891F7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5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Funktion_(Programmierung)" TargetMode="External"/><Relationship Id="rId3" Type="http://schemas.openxmlformats.org/officeDocument/2006/relationships/hyperlink" Target="https://de.wikipedia.org/wiki/Framework" TargetMode="External"/><Relationship Id="rId7" Type="http://schemas.openxmlformats.org/officeDocument/2006/relationships/hyperlink" Target="https://de.wikipedia.org/wiki/SAP_NetWeaver_Application_Server" TargetMode="External"/><Relationship Id="rId2" Type="http://schemas.openxmlformats.org/officeDocument/2006/relationships/hyperlink" Target="https://de.wikipedia.org/wiki/ABA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.wikipedia.org/wiki/SAP_HANA" TargetMode="External"/><Relationship Id="rId5" Type="http://schemas.openxmlformats.org/officeDocument/2006/relationships/hyperlink" Target="https://de.wikipedia.org/wiki/Gespeicherte_Prozedur" TargetMode="External"/><Relationship Id="rId10" Type="http://schemas.openxmlformats.org/officeDocument/2006/relationships/image" Target="../media/image3.jpeg"/><Relationship Id="rId4" Type="http://schemas.openxmlformats.org/officeDocument/2006/relationships/hyperlink" Target="https://de.wikipedia.org/wiki/SAP" TargetMode="External"/><Relationship Id="rId9" Type="http://schemas.openxmlformats.org/officeDocument/2006/relationships/hyperlink" Target="https://de.wikipedia.org/w/index.php?title=SQLScript&amp;action=edit&amp;redlink=1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elopmentBvise/Schulu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ODBC" TargetMode="External"/><Relationship Id="rId13" Type="http://schemas.openxmlformats.org/officeDocument/2006/relationships/hyperlink" Target="https://de.wikipedia.org/wiki/Java_(Technik)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de.wikipedia.org/wiki/CRUD" TargetMode="External"/><Relationship Id="rId12" Type="http://schemas.openxmlformats.org/officeDocument/2006/relationships/hyperlink" Target="https://de.wikipedia.org/wiki/MySQL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de.wikipedia.org/wiki/Semanti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.wikipedia.org/wiki/Hypertext_Transfer_Protocol" TargetMode="External"/><Relationship Id="rId11" Type="http://schemas.openxmlformats.org/officeDocument/2006/relationships/hyperlink" Target="https://de.wikipedia.org/wiki/Microsoft_Windows_Azure" TargetMode="External"/><Relationship Id="rId5" Type="http://schemas.openxmlformats.org/officeDocument/2006/relationships/hyperlink" Target="https://de.wikipedia.org/wiki/Microsoft" TargetMode="External"/><Relationship Id="rId15" Type="http://schemas.openxmlformats.org/officeDocument/2006/relationships/hyperlink" Target="https://de.wikipedia.org/wiki/Client-Server-Modell" TargetMode="External"/><Relationship Id="rId10" Type="http://schemas.openxmlformats.org/officeDocument/2006/relationships/hyperlink" Target="https://de.wikipedia.org/wiki/Cloud-Computing" TargetMode="External"/><Relationship Id="rId4" Type="http://schemas.openxmlformats.org/officeDocument/2006/relationships/hyperlink" Target="https://de.wikipedia.org/wiki/Microsoft_Open_Specification_Promise" TargetMode="External"/><Relationship Id="rId9" Type="http://schemas.openxmlformats.org/officeDocument/2006/relationships/hyperlink" Target="https://de.wikipedia.org/wiki/JDBC" TargetMode="External"/><Relationship Id="rId14" Type="http://schemas.openxmlformats.org/officeDocument/2006/relationships/hyperlink" Target="https://de.wikipedia.org/wiki/Ruby_on_Rail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elopmentBvise/Schulu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elopmentBvise/Schulu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elopmentBvise/Schulu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FCB296D-6A02-6760-3E61-755F5F10D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" b="227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5" name="Rectangle 108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Data Modeling with Core Data Services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46" name="Straight Connector 108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7" name="Straight Connector 109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62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F6D1127-8AB4-BF73-4E92-17D23447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e-DE" sz="5400"/>
              <a:t>AMDP</a:t>
            </a:r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ABB2FD-F522-7AA4-9987-A96ACCDD8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500" b="1" i="0" u="none" strike="noStrike">
                <a:effectLst/>
                <a:latin typeface="Arial" panose="020B0604020202020204" pitchFamily="34" charset="0"/>
              </a:rPr>
              <a:t>AMDP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(Akronym von </a:t>
            </a:r>
            <a:r>
              <a:rPr lang="de-DE" sz="1500" b="1" i="0" u="none" strike="noStrike">
                <a:effectLst/>
                <a:latin typeface="Arial" panose="020B0604020202020204" pitchFamily="34" charset="0"/>
                <a:hlinkClick r:id="rId2" tooltip="ABAP"/>
              </a:rPr>
              <a:t>A</a:t>
            </a:r>
            <a:r>
              <a:rPr lang="de-DE" sz="1500" b="0" i="0" u="none" strike="noStrike">
                <a:effectLst/>
                <a:latin typeface="Arial" panose="020B0604020202020204" pitchFamily="34" charset="0"/>
                <a:hlinkClick r:id="rId2" tooltip="ABAP"/>
              </a:rPr>
              <a:t>BAP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</a:t>
            </a:r>
            <a:r>
              <a:rPr lang="de-DE" sz="1500" b="1" i="0" u="none" strike="noStrike">
                <a:effectLst/>
                <a:latin typeface="Arial" panose="020B0604020202020204" pitchFamily="34" charset="0"/>
              </a:rPr>
              <a:t>M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anaged </a:t>
            </a:r>
            <a:r>
              <a:rPr lang="de-DE" sz="1500" b="1" i="0" u="none" strike="noStrike">
                <a:effectLst/>
                <a:latin typeface="Arial" panose="020B0604020202020204" pitchFamily="34" charset="0"/>
              </a:rPr>
              <a:t>D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atabase </a:t>
            </a:r>
            <a:r>
              <a:rPr lang="de-DE" sz="1500" b="1" i="0" u="none" strike="noStrike">
                <a:effectLst/>
                <a:latin typeface="Arial" panose="020B0604020202020204" pitchFamily="34" charset="0"/>
              </a:rPr>
              <a:t>P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rocedures) bezeichnete ursprünglich ein „</a:t>
            </a:r>
            <a:r>
              <a:rPr lang="de-DE" sz="1500" b="0" i="0" u="none" strike="noStrike">
                <a:effectLst/>
                <a:latin typeface="Arial" panose="020B0604020202020204" pitchFamily="34" charset="0"/>
                <a:hlinkClick r:id="rId3" tooltip="Framework"/>
              </a:rPr>
              <a:t>Framework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“ der </a:t>
            </a:r>
            <a:r>
              <a:rPr lang="de-DE" sz="1500" b="0" i="0" u="none" strike="noStrike">
                <a:effectLst/>
                <a:latin typeface="Arial" panose="020B0604020202020204" pitchFamily="34" charset="0"/>
                <a:hlinkClick r:id="rId4" tooltip="SAP"/>
              </a:rPr>
              <a:t>SAP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zum Definieren, Implementieren, Verwalten und Aufrufen von </a:t>
            </a:r>
            <a:r>
              <a:rPr lang="de-DE" sz="1500" b="0" i="0" u="none" strike="noStrike">
                <a:effectLst/>
                <a:latin typeface="Arial" panose="020B0604020202020204" pitchFamily="34" charset="0"/>
                <a:hlinkClick r:id="rId5" tooltip="Gespeicherte Prozedur"/>
              </a:rPr>
              <a:t>Datenbankprozeduren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in der </a:t>
            </a:r>
            <a:r>
              <a:rPr lang="de-DE" sz="1500" b="0" i="0" u="none" strike="noStrike">
                <a:effectLst/>
                <a:latin typeface="Arial" panose="020B0604020202020204" pitchFamily="34" charset="0"/>
                <a:hlinkClick r:id="rId6" tooltip="SAP HANA"/>
              </a:rPr>
              <a:t>SAP-HANA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-Datenbank aus dem </a:t>
            </a:r>
            <a:r>
              <a:rPr lang="de-DE" sz="1500" b="0" i="0" u="none" strike="noStrike">
                <a:effectLst/>
                <a:latin typeface="Arial" panose="020B0604020202020204" pitchFamily="34" charset="0"/>
                <a:hlinkClick r:id="rId7" tooltip="SAP NetWeaver Application Server"/>
              </a:rPr>
              <a:t>ABAP-Applikationsserver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heraus. Mittlerweile ist auch eine Unterstützung für </a:t>
            </a:r>
            <a:r>
              <a:rPr lang="de-DE" sz="1500" b="0" i="0" u="none" strike="noStrike">
                <a:effectLst/>
                <a:latin typeface="Arial" panose="020B0604020202020204" pitchFamily="34" charset="0"/>
                <a:hlinkClick r:id="rId8" tooltip="Funktion (Programmierung)"/>
              </a:rPr>
              <a:t>Datenbankfunktionen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hinzugekommen. Die Implementierung erfolgt in </a:t>
            </a:r>
            <a:r>
              <a:rPr lang="de-DE" sz="1500" b="0" i="0" u="none" strike="noStrike">
                <a:effectLst/>
                <a:latin typeface="Arial" panose="020B0604020202020204" pitchFamily="34" charset="0"/>
                <a:hlinkClick r:id="rId9" tooltip="SQLScript (Seite nicht vorhanden)"/>
              </a:rPr>
              <a:t>SQLScript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der Abfragesprache für die SAP-HANA-Datenbank.</a:t>
            </a:r>
            <a:endParaRPr lang="de-DE" sz="1500" baseline="3000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de-DE" sz="1500" baseline="3000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1500" baseline="30000">
                <a:highlight>
                  <a:srgbClr val="FFFFFF"/>
                </a:highlight>
                <a:latin typeface="Arial" panose="020B0604020202020204" pitchFamily="34" charset="0"/>
              </a:rPr>
              <a:t>Quelle Wikipedia</a:t>
            </a:r>
            <a:endParaRPr lang="de-DE" sz="1500"/>
          </a:p>
        </p:txBody>
      </p:sp>
      <p:pic>
        <p:nvPicPr>
          <p:cNvPr id="5" name="Picture 4" descr="Ausrufezeichen vor gelbem Hintergrund">
            <a:extLst>
              <a:ext uri="{FF2B5EF4-FFF2-40B4-BE49-F238E27FC236}">
                <a16:creationId xmlns:a16="http://schemas.microsoft.com/office/drawing/2014/main" id="{ECD252CF-9DDD-ACF9-28BD-71924D6AE04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8386" r="638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98168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/>
              <a:t>Konsumieren von CDS Views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ALV IDA und OData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17558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673D1B-D5F6-9189-C92A-6B3DF726E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062A5E19-B639-CF3A-D495-61F20D948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ALV IDA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Musterlösung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GIT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unter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Schulung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indent="0">
              <a:buNone/>
            </a:pP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5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3F4134-20AE-1F72-11CF-0FD879825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de-DE" sz="5400"/>
              <a:t>OData</a:t>
            </a:r>
          </a:p>
        </p:txBody>
      </p:sp>
      <p:pic>
        <p:nvPicPr>
          <p:cNvPr id="29" name="Picture 4" descr="Ausrufezeichen vor gelbem Hintergrund">
            <a:extLst>
              <a:ext uri="{FF2B5EF4-FFF2-40B4-BE49-F238E27FC236}">
                <a16:creationId xmlns:a16="http://schemas.microsoft.com/office/drawing/2014/main" id="{420FE617-BA4F-B1E5-0F3C-39441865D2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992" r="18075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0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ED7895-1E5F-2CD6-F19E-2CB6CCE0A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Das </a:t>
            </a:r>
            <a:r>
              <a:rPr lang="de-DE" sz="1900" b="1" i="0" u="none" strike="noStrike" dirty="0">
                <a:effectLst/>
                <a:latin typeface="Arial" panose="020B0604020202020204" pitchFamily="34" charset="0"/>
              </a:rPr>
              <a:t>Open Data Protocol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</a:t>
            </a:r>
            <a:r>
              <a:rPr lang="de-DE" sz="1900" b="1" i="0" u="none" strike="noStrike" dirty="0">
                <a:effectLst/>
                <a:latin typeface="Arial" panose="020B0604020202020204" pitchFamily="34" charset="0"/>
              </a:rPr>
              <a:t>OData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 ist ein unter dem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4" tooltip="Microsoft Open Specification Promise"/>
              </a:rPr>
              <a:t>Open Specification Promise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von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5" tooltip="Microsoft"/>
              </a:rPr>
              <a:t>Microsoft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veröffentlichtes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6" tooltip="Hypertext Transfer Protocol"/>
              </a:rPr>
              <a:t>HTTP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-basiertes Protokoll für den Datenzugriff zwischen kompatiblen Softwaresystemen, um in diesen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7" tooltip="CRUD"/>
              </a:rPr>
              <a:t>CRUD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-Operationen zu ermöglichen. Aufbauend auf älteren Protokollen wie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8" tooltip="ODBC"/>
              </a:rPr>
              <a:t>ODBC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und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9" tooltip="JDBC"/>
              </a:rPr>
              <a:t>JDBC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kann OData u. a. innerhalb von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10" tooltip="Cloud-Computing"/>
              </a:rPr>
              <a:t>Cloud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-Diensten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11" tooltip="Microsoft Windows Azure"/>
              </a:rPr>
              <a:t>(Azure)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12" tooltip="MySQL"/>
              </a:rPr>
              <a:t>MySQL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13" tooltip="Java (Technik)"/>
              </a:rPr>
              <a:t>Java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und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14" tooltip="Ruby on Rails"/>
              </a:rPr>
              <a:t>Rails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eingebunden werden und ist in der Lage, in der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15" tooltip="Client-Server-Modell"/>
              </a:rPr>
              <a:t>Client-Server-Kommunikation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eine einheitliche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16" tooltip="Semantik"/>
              </a:rPr>
              <a:t>Semantik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für den Datenaustausch zur Verfügung zu stellen. </a:t>
            </a:r>
            <a:b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</a:br>
            <a:b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</a:br>
            <a:r>
              <a:rPr lang="de-DE" sz="2000" baseline="30000" dirty="0">
                <a:highlight>
                  <a:srgbClr val="FFFFFF"/>
                </a:highlight>
                <a:latin typeface="Arial" panose="020B0604020202020204" pitchFamily="34" charset="0"/>
              </a:rPr>
              <a:t>Quelle Wikipedia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009846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673D1B-D5F6-9189-C92A-6B3DF726E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062A5E19-B639-CF3A-D495-61F20D948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OData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8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6A150BD-C90B-618D-F16F-F16CFBB5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Tag 2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3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 err="1"/>
              <a:t>Consumption</a:t>
            </a:r>
            <a:r>
              <a:rPr lang="de-DE" sz="4400" dirty="0"/>
              <a:t> Views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Praktische Übung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19515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673D1B-D5F6-9189-C92A-6B3DF726E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062A5E19-B639-CF3A-D495-61F20D948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Analytical </a:t>
            </a:r>
            <a:r>
              <a:rPr lang="de-DE" sz="2200" dirty="0" err="1"/>
              <a:t>Querries</a:t>
            </a:r>
            <a:endParaRPr lang="de-DE" sz="2200" dirty="0"/>
          </a:p>
          <a:p>
            <a:r>
              <a:rPr lang="de-DE" sz="2200" dirty="0" err="1"/>
              <a:t>Conversion</a:t>
            </a:r>
            <a:r>
              <a:rPr lang="de-DE" sz="2200" dirty="0"/>
              <a:t> </a:t>
            </a:r>
            <a:r>
              <a:rPr lang="de-DE" sz="2200" dirty="0" err="1"/>
              <a:t>Functions</a:t>
            </a:r>
            <a:endParaRPr lang="de-DE" sz="2200" dirty="0"/>
          </a:p>
          <a:p>
            <a:r>
              <a:rPr lang="de-DE" sz="2200" dirty="0"/>
              <a:t>Parameter</a:t>
            </a:r>
          </a:p>
          <a:p>
            <a:r>
              <a:rPr lang="de-DE" sz="2200" dirty="0"/>
              <a:t>Default Values</a:t>
            </a:r>
          </a:p>
          <a:p>
            <a:r>
              <a:rPr lang="de-DE" sz="2200" dirty="0"/>
              <a:t>Texte und Übersetzung</a:t>
            </a:r>
          </a:p>
          <a:p>
            <a:r>
              <a:rPr lang="de-DE" sz="2200" dirty="0"/>
              <a:t>Semantische Felder</a:t>
            </a:r>
          </a:p>
          <a:p>
            <a:pPr marL="0" indent="0">
              <a:buNone/>
            </a:pPr>
            <a:endParaRPr lang="de-DE" sz="2200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Musterlösung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GIT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unter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Schulung</a:t>
            </a:r>
            <a:endParaRPr lang="de-DE" sz="2200" dirty="0"/>
          </a:p>
          <a:p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4009999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673D1B-D5F6-9189-C92A-6B3DF726E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062A5E19-B639-CF3A-D495-61F20D948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Erstellen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eines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Fiori /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Webdynpro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Tiles für das Fiori Launchpad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1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 err="1"/>
              <a:t>Advanced</a:t>
            </a:r>
            <a:r>
              <a:rPr lang="de-DE" sz="4400" dirty="0"/>
              <a:t> </a:t>
            </a:r>
            <a:r>
              <a:rPr lang="de-DE" sz="4400" dirty="0" err="1"/>
              <a:t>Concepts</a:t>
            </a:r>
            <a:endParaRPr lang="de-DE" sz="4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Praktische Übung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09074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673D1B-D5F6-9189-C92A-6B3DF726E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062A5E19-B639-CF3A-D495-61F20D948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GB" sz="2200" dirty="0" err="1"/>
              <a:t>Suchhilfen</a:t>
            </a:r>
            <a:endParaRPr lang="en-GB" sz="2200" dirty="0"/>
          </a:p>
          <a:p>
            <a:r>
              <a:rPr lang="en-GB" sz="2200" dirty="0"/>
              <a:t>SAP Standard CDS Views </a:t>
            </a:r>
            <a:r>
              <a:rPr lang="en-GB" sz="2200" dirty="0" err="1"/>
              <a:t>erweitern</a:t>
            </a:r>
            <a:endParaRPr lang="en-GB" sz="2200" dirty="0"/>
          </a:p>
          <a:p>
            <a:r>
              <a:rPr lang="en-GB" sz="2200" dirty="0" err="1"/>
              <a:t>Autorisierungskonzept</a:t>
            </a:r>
            <a:endParaRPr lang="en-GB" sz="2200" dirty="0"/>
          </a:p>
          <a:p>
            <a:r>
              <a:rPr lang="en-GB" sz="2200" dirty="0" err="1"/>
              <a:t>Hierachien</a:t>
            </a:r>
            <a:endParaRPr lang="en-GB" sz="2200" dirty="0"/>
          </a:p>
          <a:p>
            <a:endParaRPr lang="en-GB" sz="2200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Musterlösung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GIT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unter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Schulung</a:t>
            </a:r>
            <a:endParaRPr lang="de-DE" sz="2200" dirty="0"/>
          </a:p>
          <a:p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632272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/>
              <a:t>Database </a:t>
            </a:r>
            <a:r>
              <a:rPr lang="de-DE" sz="4400" dirty="0" err="1"/>
              <a:t>Specific</a:t>
            </a:r>
            <a:r>
              <a:rPr lang="de-DE" sz="4400" dirty="0"/>
              <a:t> Features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AMDP (Table </a:t>
            </a:r>
            <a:r>
              <a:rPr lang="de-DE" dirty="0" err="1"/>
              <a:t>Functions</a:t>
            </a:r>
            <a:r>
              <a:rPr lang="de-DE" dirty="0"/>
              <a:t>)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71770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673D1B-D5F6-9189-C92A-6B3DF726E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062A5E19-B639-CF3A-D495-61F20D948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AMDP</a:t>
            </a:r>
          </a:p>
          <a:p>
            <a:pPr marL="0" indent="0">
              <a:buNone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Musterlösung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GIT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unter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Schulung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9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Microsoft Macintosh PowerPoint</Application>
  <PresentationFormat>Breitbild</PresentationFormat>
  <Paragraphs>43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</vt:lpstr>
      <vt:lpstr>Data Modeling with Core Data Services</vt:lpstr>
      <vt:lpstr>Tag 2</vt:lpstr>
      <vt:lpstr>Consumption Views</vt:lpstr>
      <vt:lpstr>Hands On</vt:lpstr>
      <vt:lpstr>Hands On</vt:lpstr>
      <vt:lpstr>Advanced Concepts</vt:lpstr>
      <vt:lpstr>Hands On</vt:lpstr>
      <vt:lpstr>Database Specific Features</vt:lpstr>
      <vt:lpstr>Hands On</vt:lpstr>
      <vt:lpstr>AMDP</vt:lpstr>
      <vt:lpstr>Konsumieren von CDS Views</vt:lpstr>
      <vt:lpstr>Hands On</vt:lpstr>
      <vt:lpstr>OData</vt:lpstr>
      <vt:lpstr>Hands 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 Implementierungs-Workflow</dc:title>
  <dc:creator>Nils Meyhoff</dc:creator>
  <cp:lastModifiedBy>Jan  Jagusch</cp:lastModifiedBy>
  <cp:revision>55</cp:revision>
  <dcterms:created xsi:type="dcterms:W3CDTF">2024-05-22T07:20:18Z</dcterms:created>
  <dcterms:modified xsi:type="dcterms:W3CDTF">2024-06-16T20:45:31Z</dcterms:modified>
</cp:coreProperties>
</file>