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2" r:id="rId2"/>
    <p:sldId id="327" r:id="rId3"/>
    <p:sldId id="319" r:id="rId4"/>
    <p:sldId id="320" r:id="rId5"/>
    <p:sldId id="325" r:id="rId6"/>
    <p:sldId id="316" r:id="rId7"/>
    <p:sldId id="317" r:id="rId8"/>
    <p:sldId id="318" r:id="rId9"/>
    <p:sldId id="321" r:id="rId10"/>
    <p:sldId id="322" r:id="rId11"/>
    <p:sldId id="323" r:id="rId12"/>
    <p:sldId id="326" r:id="rId13"/>
    <p:sldId id="324"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3" autoAdjust="0"/>
    <p:restoredTop sz="94604"/>
  </p:normalViewPr>
  <p:slideViewPr>
    <p:cSldViewPr snapToGrid="0">
      <p:cViewPr varScale="1">
        <p:scale>
          <a:sx n="114" d="100"/>
          <a:sy n="114" d="100"/>
        </p:scale>
        <p:origin x="7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BEF76A-A04F-1741-83E3-2CAB9D227225}" type="datetimeFigureOut">
              <a:rPr lang="de-DE" smtClean="0"/>
              <a:t>20.06.24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99135F-C861-6740-93DF-584540DB8289}" type="slidenum">
              <a:rPr lang="de-DE" smtClean="0"/>
              <a:t>‹Nr.›</a:t>
            </a:fld>
            <a:endParaRPr lang="de-DE"/>
          </a:p>
        </p:txBody>
      </p:sp>
    </p:spTree>
    <p:extLst>
      <p:ext uri="{BB962C8B-B14F-4D97-AF65-F5344CB8AC3E}">
        <p14:creationId xmlns:p14="http://schemas.microsoft.com/office/powerpoint/2010/main" val="236978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499135F-C861-6740-93DF-584540DB8289}" type="slidenum">
              <a:rPr lang="de-DE" smtClean="0"/>
              <a:t>11</a:t>
            </a:fld>
            <a:endParaRPr lang="de-DE"/>
          </a:p>
        </p:txBody>
      </p:sp>
    </p:spTree>
    <p:extLst>
      <p:ext uri="{BB962C8B-B14F-4D97-AF65-F5344CB8AC3E}">
        <p14:creationId xmlns:p14="http://schemas.microsoft.com/office/powerpoint/2010/main" val="3511384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20.06.24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20.06.24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20.06.24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20.06.24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20.06.24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20.06.24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20.06.24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20.06.24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20.06.24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20.06.24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20.06.24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20.06.24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838200" y="451381"/>
            <a:ext cx="10512552" cy="4066540"/>
          </a:xfrm>
        </p:spPr>
        <p:txBody>
          <a:bodyPr anchor="b">
            <a:normAutofit/>
          </a:bodyPr>
          <a:lstStyle/>
          <a:p>
            <a:pPr algn="l"/>
            <a:r>
              <a:rPr lang="de-DE" sz="6600" dirty="0"/>
              <a:t>Übung</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838199" y="4983276"/>
            <a:ext cx="10512552" cy="1126680"/>
          </a:xfrm>
        </p:spPr>
        <p:txBody>
          <a:bodyPr>
            <a:normAutofit/>
          </a:bodyPr>
          <a:lstStyle/>
          <a:p>
            <a:pPr algn="l"/>
            <a:r>
              <a:rPr lang="de-DE" dirty="0"/>
              <a:t>Unit Test</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F58D87A-3600-CB34-0D4F-42A008809B1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Implementieren der Unit Test spezifischen Methoden</a:t>
            </a:r>
          </a:p>
        </p:txBody>
      </p:sp>
      <p:sp>
        <p:nvSpPr>
          <p:cNvPr id="3" name="Inhaltsplatzhalter 2">
            <a:extLst>
              <a:ext uri="{FF2B5EF4-FFF2-40B4-BE49-F238E27FC236}">
                <a16:creationId xmlns:a16="http://schemas.microsoft.com/office/drawing/2014/main" id="{8F1AA481-52B0-889F-100C-64C82187EEFD}"/>
              </a:ext>
            </a:extLst>
          </p:cNvPr>
          <p:cNvSpPr>
            <a:spLocks noGrp="1"/>
          </p:cNvSpPr>
          <p:nvPr>
            <p:ph sz="half" idx="1"/>
          </p:nvPr>
        </p:nvSpPr>
        <p:spPr>
          <a:xfrm>
            <a:off x="638882" y="4631161"/>
            <a:ext cx="3571810" cy="1559327"/>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Von </a:t>
            </a:r>
            <a:r>
              <a:rPr lang="en-US" sz="2400" kern="1200" dirty="0" err="1">
                <a:solidFill>
                  <a:schemeClr val="tx1"/>
                </a:solidFill>
                <a:latin typeface="+mn-lt"/>
                <a:ea typeface="+mn-ea"/>
                <a:cs typeface="+mn-cs"/>
              </a:rPr>
              <a:t>erstellen</a:t>
            </a:r>
            <a:r>
              <a:rPr lang="en-US" sz="2400" kern="1200" dirty="0">
                <a:solidFill>
                  <a:schemeClr val="tx1"/>
                </a:solidFill>
                <a:latin typeface="+mn-lt"/>
                <a:ea typeface="+mn-ea"/>
                <a:cs typeface="+mn-cs"/>
              </a:rPr>
              <a:t> der Test Doubles </a:t>
            </a:r>
            <a:r>
              <a:rPr lang="en-US" sz="2400" kern="1200" dirty="0" err="1">
                <a:solidFill>
                  <a:schemeClr val="tx1"/>
                </a:solidFill>
                <a:latin typeface="+mn-lt"/>
                <a:ea typeface="+mn-ea"/>
                <a:cs typeface="+mn-cs"/>
              </a:rPr>
              <a:t>zum</a:t>
            </a:r>
            <a:r>
              <a:rPr lang="en-US" sz="2400" kern="1200" dirty="0">
                <a:solidFill>
                  <a:schemeClr val="tx1"/>
                </a:solidFill>
                <a:latin typeface="+mn-lt"/>
                <a:ea typeface="+mn-ea"/>
                <a:cs typeface="+mn-cs"/>
              </a:rPr>
              <a:t> Rollback.</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85143E0B-8F02-DC71-45B6-0FF7184BAC37}"/>
              </a:ext>
            </a:extLst>
          </p:cNvPr>
          <p:cNvPicPr>
            <a:picLocks noGrp="1" noChangeAspect="1"/>
          </p:cNvPicPr>
          <p:nvPr>
            <p:ph sz="half" idx="2"/>
          </p:nvPr>
        </p:nvPicPr>
        <p:blipFill>
          <a:blip r:embed="rId2"/>
          <a:stretch>
            <a:fillRect/>
          </a:stretch>
        </p:blipFill>
        <p:spPr>
          <a:xfrm>
            <a:off x="4654296" y="1846105"/>
            <a:ext cx="7214616" cy="3138358"/>
          </a:xfrm>
          <a:prstGeom prst="rect">
            <a:avLst/>
          </a:prstGeom>
        </p:spPr>
      </p:pic>
    </p:spTree>
    <p:extLst>
      <p:ext uri="{BB962C8B-B14F-4D97-AF65-F5344CB8AC3E}">
        <p14:creationId xmlns:p14="http://schemas.microsoft.com/office/powerpoint/2010/main" val="29270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C528330-8E6B-6CCA-D33D-61436211B4E8}"/>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400" kern="1200">
                <a:solidFill>
                  <a:schemeClr val="tx1"/>
                </a:solidFill>
                <a:latin typeface="+mj-lt"/>
                <a:ea typeface="+mj-ea"/>
                <a:cs typeface="+mj-cs"/>
              </a:rPr>
              <a:t>Schreibe die Testmethode mithilfe von EML</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56AA5C4-892F-94A9-D180-B3C1D6F0F443}"/>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2000" dirty="0"/>
              <a:t>Es </a:t>
            </a:r>
            <a:r>
              <a:rPr lang="en-US" sz="2000" dirty="0" err="1"/>
              <a:t>gibt</a:t>
            </a:r>
            <a:r>
              <a:rPr lang="en-US" sz="2000" dirty="0"/>
              <a:t> </a:t>
            </a:r>
            <a:r>
              <a:rPr lang="en-US" sz="2000" dirty="0" err="1"/>
              <a:t>verschiedene</a:t>
            </a:r>
            <a:r>
              <a:rPr lang="en-US" sz="2000" dirty="0"/>
              <a:t> Assert-</a:t>
            </a:r>
            <a:r>
              <a:rPr lang="en-US" sz="2000" dirty="0" err="1"/>
              <a:t>Methoden</a:t>
            </a:r>
            <a:r>
              <a:rPr lang="en-US" sz="2000" dirty="0"/>
              <a:t> </a:t>
            </a:r>
            <a:r>
              <a:rPr lang="en-US" sz="2000" dirty="0" err="1"/>
              <a:t>im</a:t>
            </a:r>
            <a:r>
              <a:rPr lang="en-US" sz="2000" dirty="0"/>
              <a:t> Standard, um </a:t>
            </a:r>
            <a:r>
              <a:rPr lang="en-US" sz="2000" dirty="0" err="1"/>
              <a:t>Fehlerfälle</a:t>
            </a:r>
            <a:r>
              <a:rPr lang="en-US" sz="2000" dirty="0"/>
              <a:t> </a:t>
            </a:r>
            <a:r>
              <a:rPr lang="en-US" sz="2000" dirty="0" err="1"/>
              <a:t>abzufragen</a:t>
            </a:r>
            <a:r>
              <a:rPr lang="en-US" sz="2000" dirty="0"/>
              <a:t>.</a:t>
            </a:r>
          </a:p>
          <a:p>
            <a:r>
              <a:rPr lang="en-US" sz="2000" dirty="0"/>
              <a:t>Es </a:t>
            </a:r>
            <a:r>
              <a:rPr lang="en-US" sz="2000" dirty="0" err="1"/>
              <a:t>sind</a:t>
            </a:r>
            <a:r>
              <a:rPr lang="en-US" sz="2000" dirty="0"/>
              <a:t> </a:t>
            </a:r>
            <a:r>
              <a:rPr lang="en-US" sz="2000" dirty="0" err="1"/>
              <a:t>auch</a:t>
            </a:r>
            <a:r>
              <a:rPr lang="en-US" sz="2000" dirty="0"/>
              <a:t> </a:t>
            </a:r>
            <a:r>
              <a:rPr lang="en-US" sz="2000" dirty="0" err="1"/>
              <a:t>eigene</a:t>
            </a:r>
            <a:r>
              <a:rPr lang="en-US" sz="2000" dirty="0"/>
              <a:t> </a:t>
            </a:r>
            <a:r>
              <a:rPr lang="en-US" sz="2000" dirty="0" err="1"/>
              <a:t>Fehlermeldungen</a:t>
            </a:r>
            <a:r>
              <a:rPr lang="en-US" sz="2000" dirty="0"/>
              <a:t> </a:t>
            </a:r>
            <a:r>
              <a:rPr lang="en-US" sz="2000" dirty="0" err="1"/>
              <a:t>oder</a:t>
            </a:r>
            <a:r>
              <a:rPr lang="en-US" sz="2000" dirty="0"/>
              <a:t> die </a:t>
            </a:r>
            <a:r>
              <a:rPr lang="en-US" sz="2000" dirty="0" err="1"/>
              <a:t>Übergabe</a:t>
            </a:r>
            <a:r>
              <a:rPr lang="en-US" sz="2000" dirty="0"/>
              <a:t> der Reported Messages </a:t>
            </a:r>
            <a:r>
              <a:rPr lang="en-US" sz="2000" dirty="0" err="1"/>
              <a:t>möglich</a:t>
            </a:r>
            <a:r>
              <a:rPr lang="en-US" sz="2000" dirty="0"/>
              <a:t>.</a:t>
            </a:r>
          </a:p>
          <a:p>
            <a:r>
              <a:rPr lang="en-US" sz="2000" dirty="0" err="1"/>
              <a:t>Zielsetzung</a:t>
            </a:r>
            <a:r>
              <a:rPr lang="en-US" sz="2000" dirty="0"/>
              <a:t>: </a:t>
            </a:r>
            <a:br>
              <a:rPr lang="en-US" sz="2000" dirty="0"/>
            </a:br>
            <a:r>
              <a:rPr lang="en-US" sz="2000" dirty="0" err="1"/>
              <a:t>Schreibe</a:t>
            </a:r>
            <a:r>
              <a:rPr lang="en-US" sz="2000" dirty="0"/>
              <a:t> </a:t>
            </a:r>
            <a:r>
              <a:rPr lang="en-US" sz="2000" dirty="0" err="1"/>
              <a:t>einen</a:t>
            </a:r>
            <a:r>
              <a:rPr lang="en-US" sz="2000" dirty="0"/>
              <a:t> Unit Test für </a:t>
            </a:r>
            <a:r>
              <a:rPr lang="en-US" sz="2000" dirty="0" err="1"/>
              <a:t>eine</a:t>
            </a:r>
            <a:r>
              <a:rPr lang="en-US" sz="2000" dirty="0"/>
              <a:t> von </a:t>
            </a:r>
            <a:r>
              <a:rPr lang="en-US" sz="2000" dirty="0" err="1"/>
              <a:t>dir</a:t>
            </a:r>
            <a:r>
              <a:rPr lang="en-US" sz="2000" dirty="0"/>
              <a:t> </a:t>
            </a:r>
            <a:r>
              <a:rPr lang="en-US" sz="2000" dirty="0" err="1"/>
              <a:t>erstellte</a:t>
            </a:r>
            <a:r>
              <a:rPr lang="en-US" sz="2000" dirty="0"/>
              <a:t> RAP-</a:t>
            </a:r>
            <a:r>
              <a:rPr lang="en-US" sz="2000" dirty="0" err="1"/>
              <a:t>Applikation</a:t>
            </a:r>
            <a:r>
              <a:rPr lang="en-US" sz="2000" dirty="0"/>
              <a:t>. </a:t>
            </a:r>
            <a:r>
              <a:rPr lang="en-US" sz="2000" dirty="0" err="1"/>
              <a:t>Nutze</a:t>
            </a:r>
            <a:r>
              <a:rPr lang="en-US" sz="2000" dirty="0"/>
              <a:t> </a:t>
            </a:r>
            <a:r>
              <a:rPr lang="en-US" sz="2000" dirty="0" err="1"/>
              <a:t>erstmal</a:t>
            </a:r>
            <a:r>
              <a:rPr lang="en-US" sz="2000" dirty="0"/>
              <a:t> </a:t>
            </a:r>
            <a:r>
              <a:rPr lang="en-US" sz="2000" dirty="0" err="1"/>
              <a:t>nur</a:t>
            </a:r>
            <a:r>
              <a:rPr lang="en-US" sz="2000" dirty="0"/>
              <a:t> READ um dich </a:t>
            </a:r>
            <a:r>
              <a:rPr lang="en-US" sz="2000" dirty="0" err="1"/>
              <a:t>weiter</a:t>
            </a:r>
            <a:r>
              <a:rPr lang="en-US" sz="2000" dirty="0"/>
              <a:t> </a:t>
            </a:r>
            <a:r>
              <a:rPr lang="en-US" sz="2000" dirty="0" err="1"/>
              <a:t>mit</a:t>
            </a:r>
            <a:r>
              <a:rPr lang="en-US" sz="2000" dirty="0"/>
              <a:t> EML und den UNIT Tests </a:t>
            </a:r>
            <a:r>
              <a:rPr lang="en-US" sz="2000" dirty="0" err="1"/>
              <a:t>vertraut</a:t>
            </a:r>
            <a:r>
              <a:rPr lang="en-US" sz="2000" dirty="0"/>
              <a:t> </a:t>
            </a:r>
            <a:r>
              <a:rPr lang="en-US" sz="2000" dirty="0" err="1"/>
              <a:t>zu</a:t>
            </a:r>
            <a:r>
              <a:rPr lang="en-US" sz="2000" dirty="0"/>
              <a:t> </a:t>
            </a:r>
            <a:r>
              <a:rPr lang="en-US" sz="2000" dirty="0" err="1"/>
              <a:t>machen</a:t>
            </a:r>
            <a:r>
              <a:rPr lang="en-US" sz="2000" dirty="0"/>
              <a:t>. Als </a:t>
            </a:r>
            <a:r>
              <a:rPr lang="en-US" sz="2000" dirty="0" err="1"/>
              <a:t>Beispiel</a:t>
            </a:r>
            <a:r>
              <a:rPr lang="en-US" sz="2000" dirty="0"/>
              <a:t> den READ auf ZI_SFLIGHT.</a:t>
            </a:r>
          </a:p>
        </p:txBody>
      </p:sp>
      <p:pic>
        <p:nvPicPr>
          <p:cNvPr id="5" name="Inhaltsplatzhalter 4">
            <a:extLst>
              <a:ext uri="{FF2B5EF4-FFF2-40B4-BE49-F238E27FC236}">
                <a16:creationId xmlns:a16="http://schemas.microsoft.com/office/drawing/2014/main" id="{126CFA29-F2A8-797B-0C2C-DB201935F087}"/>
              </a:ext>
            </a:extLst>
          </p:cNvPr>
          <p:cNvPicPr>
            <a:picLocks noGrp="1" noChangeAspect="1"/>
          </p:cNvPicPr>
          <p:nvPr>
            <p:ph sz="half" idx="2"/>
          </p:nvPr>
        </p:nvPicPr>
        <p:blipFill>
          <a:blip r:embed="rId3"/>
          <a:stretch>
            <a:fillRect/>
          </a:stretch>
        </p:blipFill>
        <p:spPr>
          <a:xfrm>
            <a:off x="6099048" y="1777662"/>
            <a:ext cx="5458968" cy="3302675"/>
          </a:xfrm>
          <a:prstGeom prst="rect">
            <a:avLst/>
          </a:prstGeom>
        </p:spPr>
      </p:pic>
    </p:spTree>
    <p:extLst>
      <p:ext uri="{BB962C8B-B14F-4D97-AF65-F5344CB8AC3E}">
        <p14:creationId xmlns:p14="http://schemas.microsoft.com/office/powerpoint/2010/main" val="3124141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BAB043-F99C-FFC3-7684-F56B26E9C905}"/>
              </a:ext>
            </a:extLst>
          </p:cNvPr>
          <p:cNvSpPr>
            <a:spLocks noGrp="1"/>
          </p:cNvSpPr>
          <p:nvPr>
            <p:ph type="title"/>
          </p:nvPr>
        </p:nvSpPr>
        <p:spPr/>
        <p:txBody>
          <a:bodyPr/>
          <a:lstStyle/>
          <a:p>
            <a:r>
              <a:rPr lang="de-DE" dirty="0"/>
              <a:t>Info zur Übung</a:t>
            </a:r>
          </a:p>
        </p:txBody>
      </p:sp>
      <p:sp>
        <p:nvSpPr>
          <p:cNvPr id="5" name="Inhaltsplatzhalter 4">
            <a:extLst>
              <a:ext uri="{FF2B5EF4-FFF2-40B4-BE49-F238E27FC236}">
                <a16:creationId xmlns:a16="http://schemas.microsoft.com/office/drawing/2014/main" id="{2B44A1A6-77C5-BDBB-E187-A4D11B6E66F3}"/>
              </a:ext>
            </a:extLst>
          </p:cNvPr>
          <p:cNvSpPr>
            <a:spLocks noGrp="1"/>
          </p:cNvSpPr>
          <p:nvPr>
            <p:ph idx="1"/>
          </p:nvPr>
        </p:nvSpPr>
        <p:spPr/>
        <p:txBody>
          <a:bodyPr/>
          <a:lstStyle/>
          <a:p>
            <a:r>
              <a:rPr lang="de-DE" dirty="0"/>
              <a:t>Der einfachste Weg um in dieser Übung den Umgang mit EML zu vertiefen ist wie folgt:</a:t>
            </a:r>
          </a:p>
          <a:p>
            <a:pPr lvl="1"/>
            <a:r>
              <a:rPr lang="de-DE" dirty="0"/>
              <a:t>Gucke in die EML Anleitung im GIT.</a:t>
            </a:r>
          </a:p>
          <a:p>
            <a:pPr lvl="1"/>
            <a:r>
              <a:rPr lang="de-DE" dirty="0"/>
              <a:t>Versuche die Formen des READ im Unit Test umzusetzen.</a:t>
            </a:r>
          </a:p>
          <a:p>
            <a:pPr lvl="1"/>
            <a:r>
              <a:rPr lang="de-DE" dirty="0"/>
              <a:t>Im Anschluss versuche die Formen des CREATE im Unit Test umzusetzen.</a:t>
            </a:r>
          </a:p>
          <a:p>
            <a:pPr lvl="1"/>
            <a:r>
              <a:rPr lang="de-DE" dirty="0"/>
              <a:t>Das gleiche gilt im Verlauf für UPDATE und die Nutzung der von Actions.</a:t>
            </a:r>
          </a:p>
          <a:p>
            <a:r>
              <a:rPr lang="de-DE" dirty="0"/>
              <a:t>Somit kannst du in dieser Übung dein Wissen zu EML vertiefen und gleichzeitig lauffähige Unit Tests erstellen.</a:t>
            </a:r>
          </a:p>
        </p:txBody>
      </p:sp>
    </p:spTree>
    <p:extLst>
      <p:ext uri="{BB962C8B-B14F-4D97-AF65-F5344CB8AC3E}">
        <p14:creationId xmlns:p14="http://schemas.microsoft.com/office/powerpoint/2010/main" val="294551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4BE11EF-DA85-6432-2846-37BCD204DB70}"/>
              </a:ext>
            </a:extLst>
          </p:cNvPr>
          <p:cNvSpPr>
            <a:spLocks noGrp="1"/>
          </p:cNvSpPr>
          <p:nvPr>
            <p:ph type="title"/>
          </p:nvPr>
        </p:nvSpPr>
        <p:spPr>
          <a:xfrm>
            <a:off x="838200" y="365125"/>
            <a:ext cx="10515600" cy="1325563"/>
          </a:xfrm>
        </p:spPr>
        <p:txBody>
          <a:bodyPr>
            <a:normAutofit/>
          </a:bodyPr>
          <a:lstStyle/>
          <a:p>
            <a:r>
              <a:rPr lang="de-DE" sz="5400"/>
              <a:t>ABAP Doc</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3B2BDADF-100D-598A-49CF-05D2E0BD8B3E}"/>
              </a:ext>
            </a:extLst>
          </p:cNvPr>
          <p:cNvSpPr>
            <a:spLocks noGrp="1"/>
          </p:cNvSpPr>
          <p:nvPr>
            <p:ph idx="1"/>
          </p:nvPr>
        </p:nvSpPr>
        <p:spPr>
          <a:xfrm>
            <a:off x="838200" y="1929384"/>
            <a:ext cx="10515600" cy="4251960"/>
          </a:xfrm>
        </p:spPr>
        <p:txBody>
          <a:bodyPr>
            <a:normAutofit/>
          </a:bodyPr>
          <a:lstStyle/>
          <a:p>
            <a:r>
              <a:rPr lang="de-DE" sz="2200" dirty="0"/>
              <a:t>Folgendes ABAP DOC Statement sollte den Unit Test mit dem zu testenden Objekt verknüpfen.</a:t>
            </a:r>
          </a:p>
          <a:p>
            <a:r>
              <a:rPr lang="de-DE" sz="2200" dirty="0">
                <a:solidFill>
                  <a:schemeClr val="bg2"/>
                </a:solidFill>
                <a:effectLst/>
                <a:highlight>
                  <a:srgbClr val="2F2F2F"/>
                </a:highlight>
                <a:latin typeface="Menlo" panose="020B0609030804020204" pitchFamily="49" charset="0"/>
              </a:rPr>
              <a:t>"! @</a:t>
            </a:r>
            <a:r>
              <a:rPr lang="de-DE" sz="2200" dirty="0" err="1">
                <a:solidFill>
                  <a:schemeClr val="bg2"/>
                </a:solidFill>
                <a:effectLst/>
                <a:highlight>
                  <a:srgbClr val="2F2F2F"/>
                </a:highlight>
                <a:latin typeface="Menlo" panose="020B0609030804020204" pitchFamily="49" charset="0"/>
              </a:rPr>
              <a:t>testing</a:t>
            </a:r>
            <a:r>
              <a:rPr lang="de-DE" sz="2200" dirty="0">
                <a:solidFill>
                  <a:schemeClr val="bg2"/>
                </a:solidFill>
                <a:effectLst/>
                <a:highlight>
                  <a:srgbClr val="2F2F2F"/>
                </a:highlight>
                <a:latin typeface="Menlo" panose="020B0609030804020204" pitchFamily="49" charset="0"/>
              </a:rPr>
              <a:t> BDEF: </a:t>
            </a:r>
            <a:r>
              <a:rPr lang="de-DE" sz="2200" dirty="0" err="1">
                <a:solidFill>
                  <a:schemeClr val="bg2"/>
                </a:solidFill>
                <a:effectLst/>
                <a:highlight>
                  <a:srgbClr val="2F2F2F"/>
                </a:highlight>
                <a:latin typeface="Menlo" panose="020B0609030804020204" pitchFamily="49" charset="0"/>
              </a:rPr>
              <a:t>ZI_PurchaseContractTP</a:t>
            </a:r>
            <a:endParaRPr lang="de-DE" sz="2200" dirty="0">
              <a:solidFill>
                <a:schemeClr val="bg2"/>
              </a:solidFill>
            </a:endParaRPr>
          </a:p>
        </p:txBody>
      </p:sp>
    </p:spTree>
    <p:extLst>
      <p:ext uri="{BB962C8B-B14F-4D97-AF65-F5344CB8AC3E}">
        <p14:creationId xmlns:p14="http://schemas.microsoft.com/office/powerpoint/2010/main" val="49280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8423333-DFCC-E9D2-978A-09A69F8947CB}"/>
              </a:ext>
            </a:extLst>
          </p:cNvPr>
          <p:cNvSpPr>
            <a:spLocks noGrp="1"/>
          </p:cNvSpPr>
          <p:nvPr>
            <p:ph type="title"/>
          </p:nvPr>
        </p:nvSpPr>
        <p:spPr>
          <a:xfrm>
            <a:off x="838200" y="365125"/>
            <a:ext cx="10515600" cy="1325563"/>
          </a:xfrm>
        </p:spPr>
        <p:txBody>
          <a:bodyPr>
            <a:normAutofit/>
          </a:bodyPr>
          <a:lstStyle/>
          <a:p>
            <a:r>
              <a:rPr lang="de-DE" sz="5400"/>
              <a:t>Unit Tests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19B974B-D153-45B2-700E-C621B5E1DD5F}"/>
              </a:ext>
            </a:extLst>
          </p:cNvPr>
          <p:cNvSpPr>
            <a:spLocks noGrp="1"/>
          </p:cNvSpPr>
          <p:nvPr>
            <p:ph idx="1"/>
          </p:nvPr>
        </p:nvSpPr>
        <p:spPr>
          <a:xfrm>
            <a:off x="838200" y="1929384"/>
            <a:ext cx="10515600" cy="4251960"/>
          </a:xfrm>
        </p:spPr>
        <p:txBody>
          <a:bodyPr>
            <a:normAutofit/>
          </a:bodyPr>
          <a:lstStyle/>
          <a:p>
            <a:pPr marL="0" indent="0">
              <a:buNone/>
            </a:pPr>
            <a:r>
              <a:rPr lang="de-DE" sz="2200" i="1" dirty="0"/>
              <a:t>Ein Modultest (auch von englisch Unit Test als Unittest oder als Komponententest bezeichnet) ist ein Softwaretest, mit dem einzelne, abgrenzbare Teile von Computerprogrammen (z. B. ausgewählte Codeabschnitte, Module, Unterprogramme, Units oder Klassen) überprüft werden</a:t>
            </a:r>
            <a:r>
              <a:rPr lang="de-DE" sz="2200" i="1"/>
              <a:t>. </a:t>
            </a:r>
          </a:p>
          <a:p>
            <a:pPr marL="0" indent="0">
              <a:buNone/>
            </a:pPr>
            <a:r>
              <a:rPr lang="de-DE" sz="2200" i="1"/>
              <a:t>Test-Ziel </a:t>
            </a:r>
            <a:r>
              <a:rPr lang="de-DE" sz="2200" i="1" dirty="0"/>
              <a:t>dieser häufig durch den Softwareentwickler selbst durchgeführten Softwaretests ist, deren technische Lauffähigkeit und die Korrektheit ihrer fachlichen (Teil-)Ergebnisse nachzuweisen </a:t>
            </a:r>
          </a:p>
          <a:p>
            <a:pPr marL="0" indent="0">
              <a:buNone/>
            </a:pPr>
            <a:r>
              <a:rPr lang="de-DE" sz="2200" dirty="0"/>
              <a:t>(Quelle Wikipedia)</a:t>
            </a:r>
          </a:p>
        </p:txBody>
      </p:sp>
    </p:spTree>
    <p:extLst>
      <p:ext uri="{BB962C8B-B14F-4D97-AF65-F5344CB8AC3E}">
        <p14:creationId xmlns:p14="http://schemas.microsoft.com/office/powerpoint/2010/main" val="241965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52D902F-2CA7-A112-F8E9-511E76CDA1C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Erläuterung des Ablaufs</a:t>
            </a:r>
          </a:p>
        </p:txBody>
      </p:sp>
      <p:sp>
        <p:nvSpPr>
          <p:cNvPr id="103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ravel BO Behavior Pool">
            <a:extLst>
              <a:ext uri="{FF2B5EF4-FFF2-40B4-BE49-F238E27FC236}">
                <a16:creationId xmlns:a16="http://schemas.microsoft.com/office/drawing/2014/main" id="{04E4956B-E5D6-7D49-CB44-D0E95B4D36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58922" y="2633472"/>
            <a:ext cx="10471107" cy="35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392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E3670B1-8B36-03FF-C79D-7DA137EF5678}"/>
              </a:ext>
            </a:extLst>
          </p:cNvPr>
          <p:cNvSpPr>
            <a:spLocks noGrp="1"/>
          </p:cNvSpPr>
          <p:nvPr>
            <p:ph type="title"/>
          </p:nvPr>
        </p:nvSpPr>
        <p:spPr>
          <a:xfrm>
            <a:off x="838200" y="365125"/>
            <a:ext cx="10515600" cy="1325563"/>
          </a:xfrm>
        </p:spPr>
        <p:txBody>
          <a:bodyPr>
            <a:normAutofit/>
          </a:bodyPr>
          <a:lstStyle/>
          <a:p>
            <a:r>
              <a:rPr lang="de-DE" sz="5400"/>
              <a:t>Bergriffserklärung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07B0E6F-8C9C-B8BE-B741-18EC5C6E83AC}"/>
              </a:ext>
            </a:extLst>
          </p:cNvPr>
          <p:cNvSpPr>
            <a:spLocks noGrp="1"/>
          </p:cNvSpPr>
          <p:nvPr>
            <p:ph idx="1"/>
          </p:nvPr>
        </p:nvSpPr>
        <p:spPr>
          <a:xfrm>
            <a:off x="838200" y="1929384"/>
            <a:ext cx="10515600" cy="4251960"/>
          </a:xfrm>
        </p:spPr>
        <p:txBody>
          <a:bodyPr>
            <a:normAutofit/>
          </a:bodyPr>
          <a:lstStyle/>
          <a:p>
            <a:r>
              <a:rPr lang="de-DE" sz="2200" b="1"/>
              <a:t>Test Doubles </a:t>
            </a:r>
            <a:r>
              <a:rPr lang="de-DE" sz="2200"/>
              <a:t>sind vereinfachte Versionen von echten Objekten oder Systemen.</a:t>
            </a:r>
          </a:p>
          <a:p>
            <a:endParaRPr lang="de-DE" sz="2200"/>
          </a:p>
          <a:p>
            <a:r>
              <a:rPr lang="de-DE" sz="2200"/>
              <a:t>Haupttypen sind:</a:t>
            </a:r>
          </a:p>
          <a:p>
            <a:pPr lvl="1"/>
            <a:r>
              <a:rPr lang="de-DE" sz="2200" b="1"/>
              <a:t>Stubs</a:t>
            </a:r>
            <a:r>
              <a:rPr lang="de-DE" sz="2200"/>
              <a:t> sind einfache Platzhalter für Abhängigkeiten mit vordefinierten Antworten.</a:t>
            </a:r>
          </a:p>
          <a:p>
            <a:pPr lvl="1"/>
            <a:r>
              <a:rPr lang="de-DE" sz="2200" b="1"/>
              <a:t>Spies</a:t>
            </a:r>
            <a:r>
              <a:rPr lang="de-DE" sz="2200"/>
              <a:t> sind erweiterte Stubs, die Informationen über ihre Verwendung aufzeichnen können.</a:t>
            </a:r>
          </a:p>
          <a:p>
            <a:pPr lvl="1"/>
            <a:r>
              <a:rPr lang="de-DE" sz="2200" b="1"/>
              <a:t>Mocks</a:t>
            </a:r>
            <a:r>
              <a:rPr lang="de-DE" sz="2200"/>
              <a:t> sind die ausgereifteste Form von Test Doubles und können Erwartungen an die Art und Weise definieren, wie sie aufgerufen werden sollen.</a:t>
            </a:r>
          </a:p>
          <a:p>
            <a:endParaRPr lang="de-DE" sz="2200"/>
          </a:p>
          <a:p>
            <a:endParaRPr lang="de-DE" sz="2200"/>
          </a:p>
        </p:txBody>
      </p:sp>
    </p:spTree>
    <p:extLst>
      <p:ext uri="{BB962C8B-B14F-4D97-AF65-F5344CB8AC3E}">
        <p14:creationId xmlns:p14="http://schemas.microsoft.com/office/powerpoint/2010/main" val="36358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734AB53-26E3-EE0F-E64C-9683BB3AA057}"/>
              </a:ext>
            </a:extLst>
          </p:cNvPr>
          <p:cNvSpPr>
            <a:spLocks noGrp="1"/>
          </p:cNvSpPr>
          <p:nvPr>
            <p:ph type="title"/>
          </p:nvPr>
        </p:nvSpPr>
        <p:spPr>
          <a:xfrm>
            <a:off x="640080" y="325369"/>
            <a:ext cx="4368602" cy="1956841"/>
          </a:xfrm>
        </p:spPr>
        <p:txBody>
          <a:bodyPr anchor="b">
            <a:normAutofit/>
          </a:bodyPr>
          <a:lstStyle/>
          <a:p>
            <a:r>
              <a:rPr lang="de-DE" sz="5400"/>
              <a:t>Hands 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66A88F1-2F5B-2E0D-40AB-B7379654247D}"/>
              </a:ext>
            </a:extLst>
          </p:cNvPr>
          <p:cNvSpPr>
            <a:spLocks noGrp="1"/>
          </p:cNvSpPr>
          <p:nvPr>
            <p:ph idx="1"/>
          </p:nvPr>
        </p:nvSpPr>
        <p:spPr>
          <a:xfrm>
            <a:off x="640080" y="2872899"/>
            <a:ext cx="4243589" cy="3320668"/>
          </a:xfrm>
        </p:spPr>
        <p:txBody>
          <a:bodyPr>
            <a:normAutofit/>
          </a:bodyPr>
          <a:lstStyle/>
          <a:p>
            <a:r>
              <a:rPr lang="de-DE" sz="2200" dirty="0"/>
              <a:t>Gemeinsame Ausführung eines Unit Tests inkl. Debuggen.</a:t>
            </a:r>
          </a:p>
        </p:txBody>
      </p:sp>
      <p:pic>
        <p:nvPicPr>
          <p:cNvPr id="5" name="Picture 4" descr="Große Gruppe von Fallschirmspringern in der Luft">
            <a:extLst>
              <a:ext uri="{FF2B5EF4-FFF2-40B4-BE49-F238E27FC236}">
                <a16:creationId xmlns:a16="http://schemas.microsoft.com/office/drawing/2014/main" id="{2FD5E9C3-3017-8F0A-8D71-61288DD29CE3}"/>
              </a:ext>
            </a:extLst>
          </p:cNvPr>
          <p:cNvPicPr>
            <a:picLocks noChangeAspect="1"/>
          </p:cNvPicPr>
          <p:nvPr/>
        </p:nvPicPr>
        <p:blipFill rotWithShape="1">
          <a:blip r:embed="rId2"/>
          <a:srcRect l="17233" r="1606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13164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B0C01EE-D41B-7BAB-4208-A6EE06DB553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Lege eine Testklasse an </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nhaltsplatzhalter 3">
            <a:extLst>
              <a:ext uri="{FF2B5EF4-FFF2-40B4-BE49-F238E27FC236}">
                <a16:creationId xmlns:a16="http://schemas.microsoft.com/office/drawing/2014/main" id="{02860158-5BC0-4399-504F-65CB80891FCE}"/>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2200" dirty="0" err="1"/>
              <a:t>Füge</a:t>
            </a:r>
            <a:r>
              <a:rPr lang="en-US" sz="2200" dirty="0"/>
              <a:t> </a:t>
            </a:r>
            <a:r>
              <a:rPr lang="en-US" sz="2200" dirty="0" err="1"/>
              <a:t>bei</a:t>
            </a:r>
            <a:r>
              <a:rPr lang="en-US" sz="2200" dirty="0"/>
              <a:t> der </a:t>
            </a:r>
            <a:r>
              <a:rPr lang="en-US" sz="2200" dirty="0" err="1"/>
              <a:t>angelegten</a:t>
            </a:r>
            <a:r>
              <a:rPr lang="en-US" sz="2200" dirty="0"/>
              <a:t> </a:t>
            </a:r>
            <a:r>
              <a:rPr lang="en-US" sz="2200" dirty="0" err="1"/>
              <a:t>Klasse</a:t>
            </a:r>
            <a:r>
              <a:rPr lang="en-US" sz="2200" dirty="0"/>
              <a:t> </a:t>
            </a:r>
            <a:r>
              <a:rPr lang="en-US" sz="2200" dirty="0" err="1"/>
              <a:t>folgendes</a:t>
            </a:r>
            <a:r>
              <a:rPr lang="en-US" sz="2200" dirty="0"/>
              <a:t> </a:t>
            </a:r>
            <a:r>
              <a:rPr lang="en-US" sz="2200" dirty="0" err="1"/>
              <a:t>hinzu</a:t>
            </a:r>
            <a:r>
              <a:rPr lang="en-US" sz="2200" dirty="0"/>
              <a:t>:</a:t>
            </a:r>
            <a:br>
              <a:rPr lang="en-US" sz="2200" dirty="0"/>
            </a:br>
            <a:r>
              <a:rPr lang="en-US" sz="2200" dirty="0">
                <a:latin typeface="Courier New" panose="02070309020205020404" pitchFamily="49" charset="0"/>
                <a:cs typeface="Courier New" panose="02070309020205020404" pitchFamily="49" charset="0"/>
              </a:rPr>
              <a:t>FOR TESTING</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RISK LEVEL HARMLESS DURATION SHORT</a:t>
            </a:r>
          </a:p>
          <a:p>
            <a:r>
              <a:rPr lang="en-US" sz="2200" dirty="0" err="1"/>
              <a:t>Ohne</a:t>
            </a:r>
            <a:r>
              <a:rPr lang="en-US" sz="2200" dirty="0"/>
              <a:t> </a:t>
            </a:r>
            <a:r>
              <a:rPr lang="en-US" sz="2200" dirty="0" err="1"/>
              <a:t>kann</a:t>
            </a:r>
            <a:r>
              <a:rPr lang="en-US" sz="2200" dirty="0"/>
              <a:t> der Unit Test </a:t>
            </a:r>
            <a:r>
              <a:rPr lang="en-US" sz="2200" dirty="0" err="1"/>
              <a:t>nicht</a:t>
            </a:r>
            <a:r>
              <a:rPr lang="en-US" sz="2200" dirty="0"/>
              <a:t> </a:t>
            </a:r>
            <a:r>
              <a:rPr lang="en-US" sz="2200" dirty="0" err="1"/>
              <a:t>ausgeführt</a:t>
            </a:r>
            <a:r>
              <a:rPr lang="en-US" sz="2200" dirty="0"/>
              <a:t> </a:t>
            </a:r>
            <a:r>
              <a:rPr lang="en-US" sz="2200" dirty="0" err="1"/>
              <a:t>werden</a:t>
            </a:r>
            <a:r>
              <a:rPr lang="en-US" sz="2200" dirty="0"/>
              <a:t> / </a:t>
            </a:r>
            <a:r>
              <a:rPr lang="en-US" sz="2200" dirty="0" err="1"/>
              <a:t>regelmäßig</a:t>
            </a:r>
            <a:r>
              <a:rPr lang="en-US" sz="2200" dirty="0"/>
              <a:t> </a:t>
            </a:r>
            <a:r>
              <a:rPr lang="en-US" sz="2200" dirty="0" err="1"/>
              <a:t>im</a:t>
            </a:r>
            <a:r>
              <a:rPr lang="en-US" sz="2200" dirty="0"/>
              <a:t> </a:t>
            </a:r>
            <a:r>
              <a:rPr lang="en-US" sz="2200" dirty="0" err="1"/>
              <a:t>Joblauf</a:t>
            </a:r>
            <a:r>
              <a:rPr lang="en-US" sz="2200" dirty="0"/>
              <a:t> </a:t>
            </a:r>
            <a:r>
              <a:rPr lang="en-US" sz="2200" dirty="0" err="1"/>
              <a:t>gefunden</a:t>
            </a:r>
            <a:r>
              <a:rPr lang="en-US" sz="2200" dirty="0"/>
              <a:t> </a:t>
            </a:r>
            <a:r>
              <a:rPr lang="en-US" sz="2200" dirty="0" err="1"/>
              <a:t>werden</a:t>
            </a:r>
            <a:r>
              <a:rPr lang="en-US" sz="2200" dirty="0"/>
              <a:t>.</a:t>
            </a:r>
          </a:p>
        </p:txBody>
      </p:sp>
      <p:pic>
        <p:nvPicPr>
          <p:cNvPr id="6" name="Inhaltsplatzhalter 5">
            <a:extLst>
              <a:ext uri="{FF2B5EF4-FFF2-40B4-BE49-F238E27FC236}">
                <a16:creationId xmlns:a16="http://schemas.microsoft.com/office/drawing/2014/main" id="{34479EFF-2EAD-F9EC-47E5-B3B337741996}"/>
              </a:ext>
            </a:extLst>
          </p:cNvPr>
          <p:cNvPicPr>
            <a:picLocks noGrp="1" noChangeAspect="1"/>
          </p:cNvPicPr>
          <p:nvPr>
            <p:ph sz="half" idx="2"/>
          </p:nvPr>
        </p:nvPicPr>
        <p:blipFill>
          <a:blip r:embed="rId2"/>
          <a:stretch>
            <a:fillRect/>
          </a:stretch>
        </p:blipFill>
        <p:spPr>
          <a:xfrm>
            <a:off x="4654296" y="1193920"/>
            <a:ext cx="6903720" cy="4470159"/>
          </a:xfrm>
          <a:prstGeom prst="rect">
            <a:avLst/>
          </a:prstGeom>
        </p:spPr>
      </p:pic>
    </p:spTree>
    <p:extLst>
      <p:ext uri="{BB962C8B-B14F-4D97-AF65-F5344CB8AC3E}">
        <p14:creationId xmlns:p14="http://schemas.microsoft.com/office/powerpoint/2010/main" val="408418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4F24A27-453E-350A-F8BB-84E846966F2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Füge eine Testmethode hinzu</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EEAF367C-1BEC-9799-AD66-B262BFB45A9B}"/>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2200" dirty="0" err="1"/>
              <a:t>Diese</a:t>
            </a:r>
            <a:r>
              <a:rPr lang="en-US" sz="2200" dirty="0"/>
              <a:t> </a:t>
            </a:r>
            <a:r>
              <a:rPr lang="en-US" sz="2200" dirty="0" err="1"/>
              <a:t>wird</a:t>
            </a:r>
            <a:r>
              <a:rPr lang="en-US" sz="2200" dirty="0"/>
              <a:t> </a:t>
            </a:r>
            <a:r>
              <a:rPr lang="en-US" sz="2200" dirty="0" err="1"/>
              <a:t>angelegt</a:t>
            </a:r>
            <a:r>
              <a:rPr lang="en-US" sz="2200" dirty="0"/>
              <a:t> </a:t>
            </a:r>
            <a:r>
              <a:rPr lang="en-US" sz="2200" dirty="0" err="1"/>
              <a:t>mit</a:t>
            </a:r>
            <a:r>
              <a:rPr lang="en-US" sz="2200" dirty="0"/>
              <a:t> dem </a:t>
            </a:r>
            <a:r>
              <a:rPr lang="en-US" sz="2200" dirty="0" err="1"/>
              <a:t>Zusatz</a:t>
            </a:r>
            <a:br>
              <a:rPr lang="en-US" sz="2200" dirty="0"/>
            </a:br>
            <a:r>
              <a:rPr lang="en-US" sz="2200" dirty="0">
                <a:latin typeface="Courier New" panose="02070309020205020404" pitchFamily="49" charset="0"/>
                <a:cs typeface="Courier New" panose="02070309020205020404" pitchFamily="49" charset="0"/>
              </a:rPr>
              <a:t>FOR TESTING RAISING </a:t>
            </a:r>
            <a:r>
              <a:rPr lang="en-US" sz="2200" dirty="0" err="1">
                <a:latin typeface="Courier New" panose="02070309020205020404" pitchFamily="49" charset="0"/>
                <a:cs typeface="Courier New" panose="02070309020205020404" pitchFamily="49" charset="0"/>
              </a:rPr>
              <a:t>cx_static_check</a:t>
            </a:r>
            <a:r>
              <a:rPr lang="en-US" sz="2200" dirty="0"/>
              <a:t>.</a:t>
            </a:r>
          </a:p>
          <a:p>
            <a:r>
              <a:rPr lang="en-US" sz="2200" dirty="0"/>
              <a:t>Die Exception </a:t>
            </a:r>
            <a:r>
              <a:rPr lang="en-US" sz="2200" dirty="0" err="1"/>
              <a:t>wird</a:t>
            </a:r>
            <a:r>
              <a:rPr lang="en-US" sz="2200" dirty="0"/>
              <a:t> für das </a:t>
            </a:r>
            <a:r>
              <a:rPr lang="en-US" sz="2200" dirty="0" err="1"/>
              <a:t>Fehlerhandling</a:t>
            </a:r>
            <a:r>
              <a:rPr lang="en-US" sz="2200" dirty="0"/>
              <a:t> </a:t>
            </a:r>
            <a:r>
              <a:rPr lang="en-US" sz="2200" dirty="0" err="1"/>
              <a:t>verwendet</a:t>
            </a:r>
            <a:r>
              <a:rPr lang="en-US" sz="2200" dirty="0"/>
              <a:t>.</a:t>
            </a:r>
          </a:p>
        </p:txBody>
      </p:sp>
      <p:pic>
        <p:nvPicPr>
          <p:cNvPr id="5" name="Inhaltsplatzhalter 4">
            <a:extLst>
              <a:ext uri="{FF2B5EF4-FFF2-40B4-BE49-F238E27FC236}">
                <a16:creationId xmlns:a16="http://schemas.microsoft.com/office/drawing/2014/main" id="{F0E59726-6A76-119D-6965-C861C33D0135}"/>
              </a:ext>
            </a:extLst>
          </p:cNvPr>
          <p:cNvPicPr>
            <a:picLocks noGrp="1" noChangeAspect="1"/>
          </p:cNvPicPr>
          <p:nvPr>
            <p:ph sz="half" idx="2"/>
          </p:nvPr>
        </p:nvPicPr>
        <p:blipFill>
          <a:blip r:embed="rId2"/>
          <a:stretch>
            <a:fillRect/>
          </a:stretch>
        </p:blipFill>
        <p:spPr>
          <a:xfrm>
            <a:off x="4654296" y="1073106"/>
            <a:ext cx="6903720" cy="4711787"/>
          </a:xfrm>
          <a:prstGeom prst="rect">
            <a:avLst/>
          </a:prstGeom>
        </p:spPr>
      </p:pic>
    </p:spTree>
    <p:extLst>
      <p:ext uri="{BB962C8B-B14F-4D97-AF65-F5344CB8AC3E}">
        <p14:creationId xmlns:p14="http://schemas.microsoft.com/office/powerpoint/2010/main" val="397688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2261326-A59A-CB29-F644-A76402DB03B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dirty="0" err="1">
                <a:solidFill>
                  <a:schemeClr val="tx1"/>
                </a:solidFill>
                <a:latin typeface="+mj-lt"/>
                <a:ea typeface="+mj-ea"/>
                <a:cs typeface="+mj-cs"/>
              </a:rPr>
              <a:t>Implementiere</a:t>
            </a:r>
            <a:r>
              <a:rPr lang="en-US" sz="4100" kern="1200" dirty="0">
                <a:solidFill>
                  <a:schemeClr val="tx1"/>
                </a:solidFill>
                <a:latin typeface="+mj-lt"/>
                <a:ea typeface="+mj-ea"/>
                <a:cs typeface="+mj-cs"/>
              </a:rPr>
              <a:t> Klassen für Unit Test</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E5A2856F-4AA0-05DF-CBA6-18E81EF25DBA}"/>
              </a:ext>
            </a:extLst>
          </p:cNvPr>
          <p:cNvPicPr>
            <a:picLocks noGrp="1" noChangeAspect="1"/>
          </p:cNvPicPr>
          <p:nvPr>
            <p:ph sz="half" idx="2"/>
          </p:nvPr>
        </p:nvPicPr>
        <p:blipFill>
          <a:blip r:embed="rId2"/>
          <a:stretch>
            <a:fillRect/>
          </a:stretch>
        </p:blipFill>
        <p:spPr>
          <a:xfrm>
            <a:off x="4654296" y="1386174"/>
            <a:ext cx="7214616" cy="4058219"/>
          </a:xfrm>
          <a:prstGeom prst="rect">
            <a:avLst/>
          </a:prstGeom>
        </p:spPr>
      </p:pic>
    </p:spTree>
    <p:extLst>
      <p:ext uri="{BB962C8B-B14F-4D97-AF65-F5344CB8AC3E}">
        <p14:creationId xmlns:p14="http://schemas.microsoft.com/office/powerpoint/2010/main" val="64505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4EEA9E-DFCF-AAB9-1B36-E21CF7D78480}"/>
              </a:ext>
            </a:extLst>
          </p:cNvPr>
          <p:cNvSpPr>
            <a:spLocks noGrp="1"/>
          </p:cNvSpPr>
          <p:nvPr>
            <p:ph type="title"/>
          </p:nvPr>
        </p:nvSpPr>
        <p:spPr>
          <a:xfrm>
            <a:off x="800100" y="4167167"/>
            <a:ext cx="4229100" cy="2255461"/>
          </a:xfrm>
        </p:spPr>
        <p:txBody>
          <a:bodyPr vert="horz" lIns="91440" tIns="45720" rIns="91440" bIns="45720" rtlCol="0" anchor="t">
            <a:normAutofit/>
          </a:bodyPr>
          <a:lstStyle/>
          <a:p>
            <a:r>
              <a:rPr lang="en-US" sz="3200" kern="1200">
                <a:solidFill>
                  <a:schemeClr val="tx1"/>
                </a:solidFill>
                <a:latin typeface="+mj-lt"/>
                <a:ea typeface="+mj-ea"/>
                <a:cs typeface="+mj-cs"/>
              </a:rPr>
              <a:t>Hinzufügen der Attribute für das Test Environment </a:t>
            </a:r>
          </a:p>
        </p:txBody>
      </p:sp>
      <p:pic>
        <p:nvPicPr>
          <p:cNvPr id="5" name="Inhaltsplatzhalter 4">
            <a:extLst>
              <a:ext uri="{FF2B5EF4-FFF2-40B4-BE49-F238E27FC236}">
                <a16:creationId xmlns:a16="http://schemas.microsoft.com/office/drawing/2014/main" id="{2B62AAAF-D93C-D309-4FDD-55C2F8FFA09C}"/>
              </a:ext>
            </a:extLst>
          </p:cNvPr>
          <p:cNvPicPr>
            <a:picLocks noGrp="1" noChangeAspect="1"/>
          </p:cNvPicPr>
          <p:nvPr>
            <p:ph sz="half" idx="2"/>
          </p:nvPr>
        </p:nvPicPr>
        <p:blipFill>
          <a:blip r:embed="rId2"/>
          <a:stretch>
            <a:fillRect/>
          </a:stretch>
        </p:blipFill>
        <p:spPr>
          <a:xfrm>
            <a:off x="866422" y="1414582"/>
            <a:ext cx="10459156" cy="1307392"/>
          </a:xfrm>
          <a:prstGeom prst="rect">
            <a:avLst/>
          </a:prstGeom>
        </p:spPr>
      </p:pic>
      <p:cxnSp>
        <p:nvCxnSpPr>
          <p:cNvPr id="18" name="Straight Connector 9">
            <a:extLst>
              <a:ext uri="{FF2B5EF4-FFF2-40B4-BE49-F238E27FC236}">
                <a16:creationId xmlns:a16="http://schemas.microsoft.com/office/drawing/2014/main" id="{B7952C56-EE0E-C94A-9A44-E17DD73E8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6300" y="394327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99D1625A-32B5-FE6F-B727-FCEE7C62F456}"/>
              </a:ext>
            </a:extLst>
          </p:cNvPr>
          <p:cNvSpPr>
            <a:spLocks noGrp="1"/>
          </p:cNvSpPr>
          <p:nvPr>
            <p:ph sz="half" idx="1"/>
          </p:nvPr>
        </p:nvSpPr>
        <p:spPr>
          <a:xfrm>
            <a:off x="5987844" y="3854885"/>
            <a:ext cx="5365955" cy="2384552"/>
          </a:xfrm>
        </p:spPr>
        <p:txBody>
          <a:bodyPr vert="horz" lIns="91440" tIns="45720" rIns="91440" bIns="45720" rtlCol="0">
            <a:normAutofit/>
          </a:bodyPr>
          <a:lstStyle/>
          <a:p>
            <a:r>
              <a:rPr lang="en-US" sz="2000"/>
              <a:t>IF_CDS_TEST_ENVIRONMENT zur Bereitstellung von Test Doubles.</a:t>
            </a:r>
          </a:p>
          <a:p>
            <a:r>
              <a:rPr lang="en-US" sz="2000"/>
              <a:t>IF_OSQL_TEST_ENVIRONMENT zur Bereitstellung von Datenbank Stubs.</a:t>
            </a:r>
          </a:p>
          <a:p>
            <a:r>
              <a:rPr lang="en-US" sz="2000"/>
              <a:t>Zusätzlich können auch Attribute zum Mocking gesetzt werden.</a:t>
            </a:r>
          </a:p>
        </p:txBody>
      </p:sp>
    </p:spTree>
    <p:extLst>
      <p:ext uri="{BB962C8B-B14F-4D97-AF65-F5344CB8AC3E}">
        <p14:creationId xmlns:p14="http://schemas.microsoft.com/office/powerpoint/2010/main" val="275365714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458</Words>
  <Application>Microsoft Macintosh PowerPoint</Application>
  <PresentationFormat>Breitbild</PresentationFormat>
  <Paragraphs>44</Paragraphs>
  <Slides>13</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13</vt:i4>
      </vt:variant>
    </vt:vector>
  </HeadingPairs>
  <TitlesOfParts>
    <vt:vector size="19" baseType="lpstr">
      <vt:lpstr>Aptos</vt:lpstr>
      <vt:lpstr>Aptos Display</vt:lpstr>
      <vt:lpstr>Arial</vt:lpstr>
      <vt:lpstr>Courier New</vt:lpstr>
      <vt:lpstr>Menlo</vt:lpstr>
      <vt:lpstr>Office</vt:lpstr>
      <vt:lpstr>Übung</vt:lpstr>
      <vt:lpstr>Unit Tests</vt:lpstr>
      <vt:lpstr>Erläuterung des Ablaufs</vt:lpstr>
      <vt:lpstr>Bergriffserklärung</vt:lpstr>
      <vt:lpstr>Hands On</vt:lpstr>
      <vt:lpstr>Lege eine Testklasse an </vt:lpstr>
      <vt:lpstr>Füge eine Testmethode hinzu</vt:lpstr>
      <vt:lpstr>Implementiere Klassen für Unit Test</vt:lpstr>
      <vt:lpstr>Hinzufügen der Attribute für das Test Environment </vt:lpstr>
      <vt:lpstr>Implementieren der Unit Test spezifischen Methoden</vt:lpstr>
      <vt:lpstr>Schreibe die Testmethode mithilfe von EML</vt:lpstr>
      <vt:lpstr>Info zur Übung</vt:lpstr>
      <vt:lpstr>ABAP Doc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Jan  Jagusch</cp:lastModifiedBy>
  <cp:revision>52</cp:revision>
  <dcterms:created xsi:type="dcterms:W3CDTF">2024-05-22T07:20:18Z</dcterms:created>
  <dcterms:modified xsi:type="dcterms:W3CDTF">2024-06-20T18:24:45Z</dcterms:modified>
</cp:coreProperties>
</file>