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6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D68D-3403-1E2D-22DA-25F33C14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4888-0679-7A3B-956A-27746111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6E965-DC1C-9205-9C4F-739DC56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7F2E6-2D24-38B0-A591-D91A2BB4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F8363-D095-5F44-ECE4-0A729DD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B83E-6CDA-2C6F-34DD-BD946BF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73300-01C2-28C6-1D69-13C0681D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0B14E-B9AC-141A-16CA-159CEC6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A686-6344-38C6-E34C-2A17831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DBCD2-5440-159F-E511-B07287A6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8BA7D8-7645-B6BE-06CD-994D44121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E1758-CAE7-AE2B-ABA1-8BA7BB8A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2F4B3-2EA2-F2C7-3615-B08E55B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01AF2-5529-9F71-75A1-9A59C94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F4A24-34F3-CBC0-9D68-BD09A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A9B4-3EBB-E7F1-ADB3-19094AF7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CF1B-9353-C6B7-906B-19515EF6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14911-E5B6-0B65-E009-A7E6790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36386-D772-4B3A-3BBA-A3053CE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7D766-9777-AFD9-EF22-03BD9E7C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F928D-87EE-51CC-507A-C1E91396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A030C-0DA6-7893-7BF5-357CC33C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FF539-81EA-8E85-A3C9-DE83EE1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2FF61-6B4E-5714-A72B-2E15891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3D45-49AA-7A83-BB34-0DDEF2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9BB-F164-5DD8-2C3A-3ABCD24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2E723-1129-07A0-0D0A-2C0B5AA0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4AE25E-E48A-8736-6A7D-B80E1D5B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AD55A-4720-21E5-0E66-4E2E2ED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27FD9-99DC-FAE6-E925-67ED737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B3341-F1D8-A59F-36CD-6C2A0344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C2E76-48AD-0430-092F-8C583CA9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AEBAF-B158-CA76-0F8A-585DBC2E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2AAB7-3AAE-7252-CCD7-4ADE4948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7DB47-8F1E-FAC0-579A-086CF7ED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09E84C-7F1D-5067-EB08-24DB3032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754231-E8F9-E88E-A05B-C9AAAAB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74BDB4-6EBA-FFC1-8614-1A6A88B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03CFC6-55C4-3EFB-9BCE-436DD588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F845-4C0B-9177-FA97-3EF2D4B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7ED82-B9B6-EF75-FE2E-F3D64B70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8FD93D-FCD4-1AD2-F8EB-C63CB53D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F0E6F-7FA6-3E98-0A02-F1881F8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6A979-1F77-E049-26A0-1AD52BB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738CF0-7BC3-61CB-C998-018B0E80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7C933-21E2-3FD4-2C09-8C2245E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398B-A679-367C-2566-A09ECDA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040F3-0458-9190-9F31-E6353024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172B3-2825-586A-97A7-2006BB58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CBDDE-46F3-2BDC-52DE-BC0BB505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A991B-5925-FE19-8FEF-F40C90E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F7987-F163-2076-A34A-E430357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C7C-E791-5769-8960-630C215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95CC49-D3A4-3A4A-2E9B-330FD154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1684-005E-658A-85D6-AD9E41DB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BC93C-CB41-5FAB-7977-2D98922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6C291-77D8-C336-1F95-947EFB88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B5977-B9C8-4249-2EF7-500A697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0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159EFD-1B6F-5959-68AE-C25BFC6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447F9-1340-771F-5FE9-B2778C4C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7F5B9-62FF-8A3E-EEF4-D3CC5955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CC53-6A22-BC4E-ADFB-0DE909C6A200}" type="datetimeFigureOut">
              <a:rPr lang="de-DE" smtClean="0"/>
              <a:t>19.06.24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37A2-8137-E1D8-C5F3-A675F433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208C0-7ABA-98B0-4B44-43BB76A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58E13B-1C15-4DA6-CCEF-BB928C93A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 err="1">
                <a:latin typeface="Helvetica" pitchFamily="2" charset="0"/>
              </a:rPr>
              <a:t>Unmanaged</a:t>
            </a:r>
            <a:r>
              <a:rPr lang="de-DE" sz="6600" dirty="0">
                <a:latin typeface="Helvetica" pitchFamily="2" charset="0"/>
              </a:rPr>
              <a:t> Query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96408-C107-74B0-A6A4-97C5302C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3B3A1-55EF-117C-A09F-69F361AA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de-DE" sz="4800"/>
              <a:t>Erstellen einer Custom Entity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00ECB4-BAAD-3151-7226-9E6C0CD0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de-DE" sz="2200"/>
              <a:t>Neue Annotation: implemented by ABAP class</a:t>
            </a:r>
          </a:p>
          <a:p>
            <a:r>
              <a:rPr lang="de-DE" sz="2200"/>
              <a:t>Übung: </a:t>
            </a:r>
            <a:br>
              <a:rPr lang="de-DE" sz="2200"/>
            </a:br>
            <a:r>
              <a:rPr lang="de-DE" sz="2200"/>
              <a:t>Erstelle eine metadata extension für die UI Annotations.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F232B7-0E94-B360-72BE-AE4D5E70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13" y="2569464"/>
            <a:ext cx="2851174" cy="36789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64605E-AB01-3AE4-E7A9-E6901B99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786934"/>
            <a:ext cx="5468112" cy="124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9DDE0D-039A-AC77-4496-CA18A7D0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Ersttelle die Service 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EA2632F-F5BF-53BE-69D4-63E78F9F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86973"/>
            <a:ext cx="7214616" cy="425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2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7A8B6-7162-3B1F-0E2D-383DDF4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 und Veröffentliche das Service Binding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6677CA-ADEB-74F8-C4F5-EEA0E07FE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0284"/>
            <a:ext cx="7214616" cy="39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9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96B-9F9D-189B-18D5-71BFAA0F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Zusatzaufgabe (dynamische Felder)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5194B-2D41-6E52-04E9-96BCB5F4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Kopiere deine Klasse und die Custom Entity.</a:t>
            </a:r>
          </a:p>
          <a:p>
            <a:r>
              <a:rPr lang="de-DE" sz="2200" dirty="0"/>
              <a:t>Erstelle in der neuen Custom Entity ein zusätzliches Feld vom Type </a:t>
            </a:r>
            <a:r>
              <a:rPr lang="de-DE" sz="2200" dirty="0" err="1"/>
              <a:t>abap.string</a:t>
            </a:r>
            <a:r>
              <a:rPr lang="de-DE" sz="2200" dirty="0"/>
              <a:t>(256).</a:t>
            </a:r>
          </a:p>
          <a:p>
            <a:r>
              <a:rPr lang="de-DE" sz="2200" dirty="0"/>
              <a:t>Vergebe für dieses neue Feld ein Label.</a:t>
            </a:r>
          </a:p>
          <a:p>
            <a:r>
              <a:rPr lang="de-DE" sz="2200" dirty="0"/>
              <a:t>Nutze in deiner Klasse die Custom Query für eine Tabellen-Definition / Typisierung.</a:t>
            </a:r>
          </a:p>
          <a:p>
            <a:r>
              <a:rPr lang="de-DE" sz="2200" dirty="0"/>
              <a:t>Übergebe das Ergebnis deines </a:t>
            </a:r>
            <a:r>
              <a:rPr lang="de-DE" sz="2200" dirty="0" err="1"/>
              <a:t>Selects</a:t>
            </a:r>
            <a:r>
              <a:rPr lang="de-DE" sz="2200" dirty="0"/>
              <a:t> an die Tabelle. Fülle das neue zusätzliche Feld dynamisch mit weiteren Werten (Konstanter Wert reicht aus).</a:t>
            </a:r>
          </a:p>
          <a:p>
            <a:endParaRPr lang="de-DE" sz="2200" dirty="0"/>
          </a:p>
          <a:p>
            <a:r>
              <a:rPr lang="de-DE" sz="2200" b="1" dirty="0"/>
              <a:t>Ausblick:</a:t>
            </a:r>
            <a:r>
              <a:rPr lang="de-DE" sz="2200" dirty="0"/>
              <a:t> mittels @</a:t>
            </a:r>
            <a:r>
              <a:rPr lang="de-DE" sz="2200" dirty="0" err="1"/>
              <a:t>Consumption.dynamicLabel</a:t>
            </a:r>
            <a:r>
              <a:rPr lang="de-DE" sz="2200" dirty="0"/>
              <a:t> kann für eine analytische Query ein dynamisches Label vergeben werden (</a:t>
            </a:r>
            <a:r>
              <a:rPr lang="de-DE" sz="2200" dirty="0" err="1"/>
              <a:t>Projection</a:t>
            </a:r>
            <a:r>
              <a:rPr lang="de-DE" sz="2200" dirty="0"/>
              <a:t> View). Für diesen Fall ist noch keine Annotation bekannt.</a:t>
            </a:r>
          </a:p>
        </p:txBody>
      </p:sp>
    </p:spTree>
    <p:extLst>
      <p:ext uri="{BB962C8B-B14F-4D97-AF65-F5344CB8AC3E}">
        <p14:creationId xmlns:p14="http://schemas.microsoft.com/office/powerpoint/2010/main" val="390855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F9E793-23BD-8F79-081E-185406E1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Zusatzsaufgabe und 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D5B15-B6C9-2FAC-2E12-69FDC91A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Teste ob du eine weitere View auf deine Custom Entity setzen kannst (as select ...).</a:t>
            </a:r>
          </a:p>
          <a:p>
            <a:r>
              <a:rPr lang="de-DE" sz="2200"/>
              <a:t>Falls es nicht möglich ist, was könnte eine Lösung sein, um trotzdem Assoziationen hinzuzufügen?</a:t>
            </a:r>
          </a:p>
          <a:p>
            <a:r>
              <a:rPr lang="de-DE" sz="2200"/>
              <a:t>Wäre eine managed oder unmanaged Behavior möglich? Was könnte fehlen?</a:t>
            </a:r>
          </a:p>
        </p:txBody>
      </p:sp>
    </p:spTree>
    <p:extLst>
      <p:ext uri="{BB962C8B-B14F-4D97-AF65-F5344CB8AC3E}">
        <p14:creationId xmlns:p14="http://schemas.microsoft.com/office/powerpoint/2010/main" val="265698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A4089B-252A-6708-D90D-D780296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Zusammenfassend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656C2-E775-FAB1-3A9C-31D6D635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Nur unmanaged Szenario</a:t>
            </a:r>
          </a:p>
          <a:p>
            <a:r>
              <a:rPr lang="de-DE" sz="2200"/>
              <a:t>Nur late numbering</a:t>
            </a:r>
          </a:p>
          <a:p>
            <a:r>
              <a:rPr lang="de-DE" sz="2200"/>
              <a:t>Kein Draft</a:t>
            </a:r>
          </a:p>
          <a:p>
            <a:r>
              <a:rPr lang="de-DE" sz="2200"/>
              <a:t>Wenn transaktionales Verhalten erforderlich ist, dann ist nur OData V2 möglich.</a:t>
            </a:r>
          </a:p>
        </p:txBody>
      </p:sp>
    </p:spTree>
    <p:extLst>
      <p:ext uri="{BB962C8B-B14F-4D97-AF65-F5344CB8AC3E}">
        <p14:creationId xmlns:p14="http://schemas.microsoft.com/office/powerpoint/2010/main" val="28757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908B0B-4252-9FDB-9713-C4C005FF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>
                <a:latin typeface="Helvetica" pitchFamily="2" charset="0"/>
              </a:rPr>
              <a:t>Use Cases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E5F16-EBAD-0815-B06D-8373B555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i="0" u="none" strike="noStrike">
                <a:effectLst/>
                <a:latin typeface="Helvetica" pitchFamily="2" charset="0"/>
              </a:rPr>
              <a:t>Anwendungsfälle für unmanaged Queries sind:</a:t>
            </a:r>
          </a:p>
          <a:p>
            <a:pPr marL="0" indent="0">
              <a:buNone/>
            </a:pPr>
            <a:endParaRPr lang="de-DE" sz="2200" b="1" i="0" u="none" strike="noStrike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1" i="1" u="none" strike="noStrike">
                <a:effectLst/>
                <a:latin typeface="Helvetica" pitchFamily="2" charset="0"/>
              </a:rPr>
              <a:t>Die Datenquelle ist ein OData Service, welcher über eine Client-Proxy erreicht wird.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200" b="1" i="1" u="none" strike="noStrike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0" i="0" u="none" strike="noStrike">
                <a:effectLst/>
                <a:latin typeface="Helvetica" pitchFamily="2" charset="0"/>
              </a:rPr>
              <a:t>(Leistungs-</a:t>
            </a:r>
            <a:r>
              <a:rPr lang="de-DE" sz="2200">
                <a:latin typeface="Helvetica" pitchFamily="2" charset="0"/>
              </a:rPr>
              <a:t>)O</a:t>
            </a:r>
            <a:r>
              <a:rPr lang="de-DE" sz="2200" b="0" i="0" u="none" strike="noStrike">
                <a:effectLst/>
                <a:latin typeface="Helvetica" pitchFamily="2" charset="0"/>
              </a:rPr>
              <a:t>ptimierung durch anwendungsspezifische Anpassungen,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>
                <a:latin typeface="Helvetica" pitchFamily="2" charset="0"/>
              </a:rPr>
              <a:t>Benutzung von</a:t>
            </a:r>
            <a:r>
              <a:rPr lang="de-DE" sz="2200" b="0" i="0" u="none" strike="noStrike">
                <a:effectLst/>
                <a:latin typeface="Helvetica" pitchFamily="2" charset="0"/>
              </a:rPr>
              <a:t> AMDPs mit </a:t>
            </a:r>
            <a:r>
              <a:rPr lang="de-DE" sz="2200">
                <a:latin typeface="Helvetica" pitchFamily="2" charset="0"/>
              </a:rPr>
              <a:t>Q</a:t>
            </a:r>
            <a:r>
              <a:rPr lang="de-DE" sz="2200" b="0" i="0" u="none" strike="noStrike">
                <a:effectLst/>
                <a:latin typeface="Helvetica" pitchFamily="2" charset="0"/>
              </a:rPr>
              <a:t>uery </a:t>
            </a:r>
            <a:r>
              <a:rPr lang="de-DE" sz="2200">
                <a:latin typeface="Helvetica" pitchFamily="2" charset="0"/>
              </a:rPr>
              <a:t>P</a:t>
            </a:r>
            <a:r>
              <a:rPr lang="de-DE" sz="2200" b="0" i="0" u="none" strike="noStrike">
                <a:effectLst/>
                <a:latin typeface="Helvetica" pitchFamily="2" charset="0"/>
              </a:rPr>
              <a:t>ush-Down </a:t>
            </a:r>
            <a:r>
              <a:rPr lang="de-DE" sz="2200">
                <a:latin typeface="Helvetica" pitchFamily="2" charset="0"/>
              </a:rPr>
              <a:t>P</a:t>
            </a:r>
            <a:r>
              <a:rPr lang="de-DE" sz="2200" b="0" i="0" u="none" strike="noStrike">
                <a:effectLst/>
                <a:latin typeface="Helvetica" pitchFamily="2" charset="0"/>
              </a:rPr>
              <a:t>arametern in der SQL </a:t>
            </a:r>
            <a:r>
              <a:rPr lang="de-DE" sz="2200">
                <a:latin typeface="Helvetica" pitchFamily="2" charset="0"/>
              </a:rPr>
              <a:t>Sk</a:t>
            </a:r>
            <a:r>
              <a:rPr lang="de-DE" sz="2200" b="0" i="0" u="none" strike="noStrike">
                <a:effectLst/>
                <a:latin typeface="Helvetica" pitchFamily="2" charset="0"/>
              </a:rPr>
              <a:t>ript Implementierung,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200" b="0" i="0" u="none" strike="noStrike">
                <a:effectLst/>
                <a:latin typeface="Helvetica" pitchFamily="2" charset="0"/>
              </a:rPr>
              <a:t>Komplexe Anreicherung der Ergebnisdaten, welche in CDS nicht umgesetzt werden kann.</a:t>
            </a:r>
          </a:p>
          <a:p>
            <a:endParaRPr lang="de-DE" sz="22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FDBFB4-460B-EE9A-73C6-701134E2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Runtime of an unmanaged Query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untime of an Unmanaged Query">
            <a:extLst>
              <a:ext uri="{FF2B5EF4-FFF2-40B4-BE49-F238E27FC236}">
                <a16:creationId xmlns:a16="http://schemas.microsoft.com/office/drawing/2014/main" id="{13D33190-51D3-7B19-6910-B80F5447D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67245"/>
            <a:ext cx="7214616" cy="369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Consume ODATA Service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3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18FB5-500B-A179-F89B-B88A42DB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Erstellen eines Consumption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A1BCD60-D5D8-38E6-0473-73F5E6C7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63115"/>
            <a:ext cx="7214616" cy="51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32505EF-7670-7EA9-BCD9-289D7EE7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Erstellen eines Consumption Models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03FB48-3DE4-3FBA-1060-24FE049E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Diese sind möglich für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Odata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Web Services (SOAP)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/>
              <a:t>RFC.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3765D0E-EDF3-F1CE-B139-9A5F84C98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74624"/>
            <a:ext cx="6903720" cy="510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929E5AD-ECED-AE14-3E97-BC8A0F05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3000"/>
              <a:t>Beispiel für die Nutzung eines ODATA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38F122D-BC42-6379-D4CB-2AFAA0F8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de-DE" sz="2200"/>
              <a:t>Interface: </a:t>
            </a:r>
            <a:r>
              <a:rPr lang="de-DE" sz="2200" b="1" i="0" u="none" strike="noStrike">
                <a:effectLst/>
                <a:latin typeface="72 Brand Variable"/>
              </a:rPr>
              <a:t>if_oo_adt_classrun</a:t>
            </a:r>
          </a:p>
          <a:p>
            <a:r>
              <a:rPr lang="de-DE" sz="2200" i="0" u="none" strike="noStrike">
                <a:effectLst/>
                <a:latin typeface="72 Brand Variable"/>
              </a:rPr>
              <a:t>Der Struktur-Type des ODATA wird vom Consumption Model bereit gestellt..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59E7746-CECD-1CE6-7AD3-678F9C6E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1" y="2290936"/>
            <a:ext cx="1015218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F489C-697B-2DA2-1F06-2C5F239F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Übung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59310A-DB35-B7D2-AB51-9A9E12F82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44D0FA-97E2-F4E7-C22D-AA6B7BCC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>
                <a:latin typeface="Helvetica" pitchFamily="2" charset="0"/>
              </a:rPr>
              <a:t>Erstellen einer Query Provider Class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B49D27-81F0-303A-1F8F-44A8D0DA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i="1">
                <a:latin typeface="Helvetica" pitchFamily="2" charset="0"/>
              </a:rPr>
              <a:t>Interface if_rap_query_provider</a:t>
            </a:r>
          </a:p>
          <a:p>
            <a:endParaRPr lang="de-DE" sz="22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FF65B8-5972-4745-2C3F-23944C46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13" y="640080"/>
            <a:ext cx="664028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Breitbild</PresentationFormat>
  <Paragraphs>45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72 Brand Variable</vt:lpstr>
      <vt:lpstr>Aptos</vt:lpstr>
      <vt:lpstr>Aptos Display</vt:lpstr>
      <vt:lpstr>Arial</vt:lpstr>
      <vt:lpstr>Helvetica</vt:lpstr>
      <vt:lpstr>Office</vt:lpstr>
      <vt:lpstr>Unmanaged Query</vt:lpstr>
      <vt:lpstr>Use Cases</vt:lpstr>
      <vt:lpstr>Runtime of an unmanaged Query</vt:lpstr>
      <vt:lpstr>Consume ODATA Service</vt:lpstr>
      <vt:lpstr>Erstellen eines Consumption Models</vt:lpstr>
      <vt:lpstr>Erstellen eines Consumption Models</vt:lpstr>
      <vt:lpstr>Beispiel für die Nutzung eines ODATA</vt:lpstr>
      <vt:lpstr>Übung</vt:lpstr>
      <vt:lpstr>Erstellen einer Query Provider Class</vt:lpstr>
      <vt:lpstr>Erstellen einer Custom Entity</vt:lpstr>
      <vt:lpstr>Ersttelle die Service Definition</vt:lpstr>
      <vt:lpstr>Erstelle und Veröffentliche das Service Binding</vt:lpstr>
      <vt:lpstr>Zusatzaufgabe (dynamische Felder)</vt:lpstr>
      <vt:lpstr>Zusatzsaufgabe und Quiz</vt:lpstr>
      <vt:lpstr>Zusammenfassend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Jan  Jagusch</cp:lastModifiedBy>
  <cp:revision>15</cp:revision>
  <dcterms:created xsi:type="dcterms:W3CDTF">2024-06-13T16:03:31Z</dcterms:created>
  <dcterms:modified xsi:type="dcterms:W3CDTF">2024-06-20T12:20:41Z</dcterms:modified>
</cp:coreProperties>
</file>