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318" r:id="rId4"/>
    <p:sldId id="319" r:id="rId5"/>
    <p:sldId id="351" r:id="rId6"/>
    <p:sldId id="352" r:id="rId7"/>
    <p:sldId id="353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54" r:id="rId21"/>
    <p:sldId id="340" r:id="rId22"/>
    <p:sldId id="341" r:id="rId23"/>
    <p:sldId id="342" r:id="rId24"/>
    <p:sldId id="337" r:id="rId25"/>
    <p:sldId id="338" r:id="rId26"/>
    <p:sldId id="339" r:id="rId27"/>
    <p:sldId id="343" r:id="rId28"/>
    <p:sldId id="344" r:id="rId29"/>
    <p:sldId id="345" r:id="rId30"/>
    <p:sldId id="346" r:id="rId31"/>
    <p:sldId id="348" r:id="rId32"/>
    <p:sldId id="349" r:id="rId33"/>
    <p:sldId id="350" r:id="rId34"/>
    <p:sldId id="317" r:id="rId3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974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047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5369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008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232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9659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133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2907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19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1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01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87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494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924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216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73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856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414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2144" y="2733709"/>
            <a:ext cx="8762312" cy="1373070"/>
          </a:xfrm>
        </p:spPr>
        <p:txBody>
          <a:bodyPr/>
          <a:lstStyle/>
          <a:p>
            <a:r>
              <a:rPr lang="tr-TR" sz="4400" dirty="0"/>
              <a:t>Programlama Dillerinin Prensipleri</a:t>
            </a:r>
            <a:br>
              <a:rPr lang="tr-TR" dirty="0"/>
            </a:br>
            <a:r>
              <a:rPr lang="tr-TR" sz="2400" dirty="0"/>
              <a:t>Hafta 12 – Eş Zamanlı Programlama</a:t>
            </a:r>
          </a:p>
        </p:txBody>
      </p:sp>
    </p:spTree>
    <p:extLst>
      <p:ext uri="{BB962C8B-B14F-4D97-AF65-F5344CB8AC3E}">
        <p14:creationId xmlns:p14="http://schemas.microsoft.com/office/powerpoint/2010/main" val="321117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CBA38EB-D385-41BA-A620-C571772A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Hatalı Öncelik </a:t>
            </a:r>
            <a:r>
              <a:rPr lang="tr-TR" dirty="0" err="1"/>
              <a:t>Grafı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90EE935-F151-40DD-99C6-33DE0845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718" y="2273345"/>
            <a:ext cx="1891282" cy="40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5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F2B70E7-69DD-4618-B3E2-262A7D05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Eşzamanlık Şartları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6C9E3EC-844A-4126-B499-BDAFC2433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227001"/>
            <a:ext cx="5012384" cy="36607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30EA788-B25A-4A00-B146-9726F10C8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0" y="3038814"/>
            <a:ext cx="5012383" cy="39018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48701CC-E353-409E-9C33-E00B12DE1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23" y="4264926"/>
            <a:ext cx="4967582" cy="183984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8E79FEAE-C1A0-4CA9-882D-46BD602C8CD6}"/>
              </a:ext>
            </a:extLst>
          </p:cNvPr>
          <p:cNvSpPr txBox="1"/>
          <p:nvPr/>
        </p:nvSpPr>
        <p:spPr>
          <a:xfrm>
            <a:off x="580235" y="3805771"/>
            <a:ext cx="702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S1 ve S2 eşzamanlı çalışması için aşağıdaki 3 şart gerçekleşmelidir.</a:t>
            </a:r>
          </a:p>
        </p:txBody>
      </p:sp>
    </p:spTree>
    <p:extLst>
      <p:ext uri="{BB962C8B-B14F-4D97-AF65-F5344CB8AC3E}">
        <p14:creationId xmlns:p14="http://schemas.microsoft.com/office/powerpoint/2010/main" val="97306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74CC25-BC11-4EAF-89B6-CC32D8A2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Eşzamanlık Şartları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1B76DF-E913-475D-9801-26DEC047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2062879" cy="3599316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S1  a:=x + y;</a:t>
            </a:r>
          </a:p>
          <a:p>
            <a:pPr marL="0" indent="0">
              <a:buNone/>
            </a:pPr>
            <a:r>
              <a:rPr lang="tr-TR" dirty="0"/>
              <a:t>S2  b:= z + 1;</a:t>
            </a:r>
          </a:p>
          <a:p>
            <a:pPr marL="0" indent="0">
              <a:buNone/>
            </a:pPr>
            <a:r>
              <a:rPr lang="tr-TR" dirty="0"/>
              <a:t>S3  c:= a - b;</a:t>
            </a:r>
          </a:p>
          <a:p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3373D293-18D9-4293-86C0-C4AD1821B5D5}"/>
              </a:ext>
            </a:extLst>
          </p:cNvPr>
          <p:cNvSpPr/>
          <p:nvPr/>
        </p:nvSpPr>
        <p:spPr>
          <a:xfrm>
            <a:off x="3048000" y="2359477"/>
            <a:ext cx="2062879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R(S1)={x, y}</a:t>
            </a:r>
          </a:p>
          <a:p>
            <a:pPr algn="just">
              <a:spcAft>
                <a:spcPts val="600"/>
              </a:spcAft>
            </a:pP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R(S2)={z}</a:t>
            </a:r>
          </a:p>
          <a:p>
            <a:pPr algn="just">
              <a:spcAft>
                <a:spcPts val="600"/>
              </a:spcAft>
            </a:pP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R(S3)={a, b}</a:t>
            </a:r>
          </a:p>
          <a:p>
            <a:pPr algn="just">
              <a:spcAft>
                <a:spcPts val="600"/>
              </a:spcAft>
            </a:pP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W(S1)={a}</a:t>
            </a:r>
          </a:p>
          <a:p>
            <a:pPr algn="just">
              <a:spcAft>
                <a:spcPts val="600"/>
              </a:spcAft>
            </a:pP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W(S2)={b}</a:t>
            </a:r>
          </a:p>
          <a:p>
            <a:pPr algn="just">
              <a:spcAft>
                <a:spcPts val="600"/>
              </a:spcAft>
            </a:pPr>
            <a:r>
              <a:rPr lang="tr-T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W(S3)={c}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23B03D3-9A20-48DC-B09B-AEB030F7D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878" y="2050268"/>
            <a:ext cx="4799375" cy="155273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78FF140-5152-4930-8E0C-024067D56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774" y="2374199"/>
            <a:ext cx="990600" cy="90487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7AF7906C-1A38-4B0F-A834-535C23CF8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878" y="3849926"/>
            <a:ext cx="4594920" cy="144130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E7C1D9E-463F-4A44-9457-AF450FD3D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798" y="4261014"/>
            <a:ext cx="771525" cy="61912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A8CE0270-25B0-4A28-98B7-64A3911C6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0878" y="5384582"/>
            <a:ext cx="4594920" cy="137725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6F41BEA-9D47-42CE-AAED-F30D8B86B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798" y="5763647"/>
            <a:ext cx="7715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8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9912D10-2FF6-4C41-8DB8-9833C455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Fork</a:t>
            </a:r>
            <a:r>
              <a:rPr lang="tr-TR" dirty="0"/>
              <a:t> ve </a:t>
            </a:r>
            <a:r>
              <a:rPr lang="tr-TR" dirty="0" err="1"/>
              <a:t>Join</a:t>
            </a:r>
            <a:r>
              <a:rPr lang="tr-TR" dirty="0"/>
              <a:t> Yapıları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C3EB03-A067-495C-AEA8-915B94809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720226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/>
              <a:t>Eş zamanlılığı tanımlayan ilk programlama dili </a:t>
            </a:r>
            <a:r>
              <a:rPr lang="tr-TR" dirty="0" err="1"/>
              <a:t>notasyonlarından</a:t>
            </a:r>
            <a:r>
              <a:rPr lang="tr-TR" dirty="0"/>
              <a:t> biridir.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96B3405-7233-4E23-90AE-F12B02E73E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041" y="3237854"/>
            <a:ext cx="2827154" cy="3490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E603803-C4FB-4027-B5F5-E45E7BBBB2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892" y="3237854"/>
            <a:ext cx="2374412" cy="3490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872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73475C5-8338-4D78-93CE-87ABEB34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Fork</a:t>
            </a:r>
            <a:r>
              <a:rPr lang="tr-TR" dirty="0"/>
              <a:t>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ABB8D2-9164-4686-9211-A7DC0B49D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8504622" cy="611043"/>
          </a:xfrm>
        </p:spPr>
        <p:txBody>
          <a:bodyPr/>
          <a:lstStyle/>
          <a:p>
            <a:r>
              <a:rPr lang="tr-TR" dirty="0"/>
              <a:t>İki eş zamanlı eşleme üretir.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43FBBF2-88D4-44E4-B393-5CCC24602F98}"/>
              </a:ext>
            </a:extLst>
          </p:cNvPr>
          <p:cNvSpPr/>
          <p:nvPr/>
        </p:nvSpPr>
        <p:spPr>
          <a:xfrm>
            <a:off x="3293659" y="3222202"/>
            <a:ext cx="18378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S1;</a:t>
            </a:r>
          </a:p>
          <a:p>
            <a:pPr algn="just"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FORK L</a:t>
            </a:r>
          </a:p>
          <a:p>
            <a:pPr algn="just"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S2;</a:t>
            </a:r>
          </a:p>
          <a:p>
            <a:pPr algn="just"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algn="just"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algn="just"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L:S3;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702FA9C-8747-4EDA-A206-FAF5EED9D2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573" y="2947916"/>
            <a:ext cx="2390059" cy="28174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3155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BBB7E34-748B-48B9-B189-55B6CD42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Join</a:t>
            </a:r>
            <a:r>
              <a:rPr lang="tr-TR" dirty="0"/>
              <a:t> Yapısı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FB9F292-16FB-4A12-A3D1-617CDE3C5F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238" y="2421828"/>
            <a:ext cx="3995524" cy="4047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39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F651C62-09C1-45AF-A5B3-7EEFFD5A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Fork</a:t>
            </a:r>
            <a:r>
              <a:rPr lang="tr-TR" dirty="0"/>
              <a:t> </a:t>
            </a:r>
            <a:r>
              <a:rPr lang="tr-TR" dirty="0" err="1"/>
              <a:t>Join</a:t>
            </a:r>
            <a:r>
              <a:rPr lang="tr-TR" dirty="0"/>
              <a:t> Örneği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D703BFF-A6AF-48EB-8340-2F9BF8BD0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75" y="2285005"/>
            <a:ext cx="2117470" cy="423494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F78DDCC-CA45-4D6C-BD68-D7EDB61C3E3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98" y="2285005"/>
            <a:ext cx="2330071" cy="4234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95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8E0D579-6E8F-4BAC-8EE0-A3355420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Parbegin</a:t>
            </a:r>
            <a:r>
              <a:rPr lang="tr-TR" dirty="0"/>
              <a:t> ve </a:t>
            </a:r>
            <a:r>
              <a:rPr lang="tr-TR" dirty="0" err="1"/>
              <a:t>Parend</a:t>
            </a:r>
            <a:r>
              <a:rPr lang="tr-TR" dirty="0"/>
              <a:t> Yapıları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E2B8C3D-29A6-4B02-9F79-1EFC9ADE92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009" y="2342397"/>
            <a:ext cx="6318080" cy="376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275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8E0D579-6E8F-4BAC-8EE0-A3355420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Parbegin</a:t>
            </a:r>
            <a:r>
              <a:rPr lang="tr-TR" dirty="0"/>
              <a:t> ve </a:t>
            </a:r>
            <a:r>
              <a:rPr lang="tr-TR" dirty="0" err="1"/>
              <a:t>Parend</a:t>
            </a:r>
            <a:r>
              <a:rPr lang="tr-TR" dirty="0"/>
              <a:t> Yapıları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E8A0F4B-644A-4CFE-ADA4-0D8A7309B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06" y="2224223"/>
            <a:ext cx="2158265" cy="406447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5DA706E-B57D-4F04-8640-9796650060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251" y="2138988"/>
            <a:ext cx="2330071" cy="4234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7227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5CE38F-B005-495A-A749-14C8F664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Fork</a:t>
            </a:r>
            <a:r>
              <a:rPr lang="tr-TR" dirty="0"/>
              <a:t> </a:t>
            </a:r>
            <a:r>
              <a:rPr lang="tr-TR" dirty="0" err="1"/>
              <a:t>Join</a:t>
            </a:r>
            <a:r>
              <a:rPr lang="tr-TR" dirty="0"/>
              <a:t> ile Yapılıp </a:t>
            </a:r>
            <a:r>
              <a:rPr lang="tr-TR" dirty="0" err="1"/>
              <a:t>Parbegin</a:t>
            </a:r>
            <a:r>
              <a:rPr lang="tr-TR" dirty="0"/>
              <a:t> </a:t>
            </a:r>
            <a:r>
              <a:rPr lang="tr-TR" dirty="0" err="1"/>
              <a:t>Parend</a:t>
            </a:r>
            <a:r>
              <a:rPr lang="tr-TR" dirty="0"/>
              <a:t> ile Yapılamayan Örnek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2CCA5FD-20DE-4A91-B92C-BB9C840733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479" y="2211743"/>
            <a:ext cx="4132324" cy="4366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914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24590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Tanım</a:t>
            </a:r>
          </a:p>
          <a:p>
            <a:r>
              <a:rPr lang="tr-TR" dirty="0"/>
              <a:t>Öncelik </a:t>
            </a:r>
            <a:r>
              <a:rPr lang="tr-TR" dirty="0" err="1"/>
              <a:t>Grafları</a:t>
            </a:r>
            <a:endParaRPr lang="tr-TR" dirty="0"/>
          </a:p>
          <a:p>
            <a:r>
              <a:rPr lang="tr-TR" dirty="0"/>
              <a:t>Eşzamanlık Şartları</a:t>
            </a:r>
          </a:p>
          <a:p>
            <a:r>
              <a:rPr lang="tr-TR" dirty="0" err="1"/>
              <a:t>Fork</a:t>
            </a:r>
            <a:r>
              <a:rPr lang="tr-TR" dirty="0"/>
              <a:t> ve </a:t>
            </a:r>
            <a:r>
              <a:rPr lang="tr-TR" dirty="0" err="1"/>
              <a:t>Join</a:t>
            </a:r>
            <a:r>
              <a:rPr lang="tr-TR" dirty="0"/>
              <a:t> Yapıları</a:t>
            </a:r>
          </a:p>
          <a:p>
            <a:r>
              <a:rPr lang="tr-TR" dirty="0" err="1"/>
              <a:t>Parbegin</a:t>
            </a:r>
            <a:r>
              <a:rPr lang="tr-TR" dirty="0"/>
              <a:t> ve </a:t>
            </a:r>
            <a:r>
              <a:rPr lang="tr-TR" dirty="0" err="1"/>
              <a:t>Parend</a:t>
            </a:r>
            <a:r>
              <a:rPr lang="tr-TR" dirty="0"/>
              <a:t> Yapıları</a:t>
            </a:r>
          </a:p>
          <a:p>
            <a:r>
              <a:rPr lang="tr-TR" dirty="0"/>
              <a:t>Programlama Dillerinde Eş Zamanlılığın Gerçekleştirimi</a:t>
            </a:r>
          </a:p>
          <a:p>
            <a:r>
              <a:rPr lang="tr-TR" dirty="0"/>
              <a:t>İşlem Durumları</a:t>
            </a:r>
          </a:p>
          <a:p>
            <a:r>
              <a:rPr lang="tr-TR" dirty="0"/>
              <a:t>İşlem </a:t>
            </a:r>
            <a:r>
              <a:rPr lang="tr-TR" dirty="0" err="1"/>
              <a:t>Grafları</a:t>
            </a:r>
            <a:endParaRPr lang="tr-TR" dirty="0"/>
          </a:p>
          <a:p>
            <a:r>
              <a:rPr lang="tr-TR" dirty="0"/>
              <a:t>Kritik Bölge</a:t>
            </a:r>
          </a:p>
          <a:p>
            <a:r>
              <a:rPr lang="tr-TR" dirty="0"/>
              <a:t>Semaforlar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4317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C580FD-E981-45DF-8485-FDA50902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Fonksiyonel Dillerde Eş Zamanlılık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C105C3-408C-40C2-BAA2-0DC932AB3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46172"/>
          </a:xfrm>
        </p:spPr>
        <p:txBody>
          <a:bodyPr>
            <a:normAutofit/>
          </a:bodyPr>
          <a:lstStyle/>
          <a:p>
            <a:r>
              <a:rPr lang="tr-TR" dirty="0"/>
              <a:t>Multi-LISP</a:t>
            </a:r>
          </a:p>
          <a:p>
            <a:pPr lvl="1"/>
            <a:r>
              <a:rPr lang="tr-TR" dirty="0"/>
              <a:t>1985 Yılında tanıtılan bu dil program parçalarının eş zamanlı çalışmasına izin veriyordu.</a:t>
            </a:r>
          </a:p>
          <a:p>
            <a:pPr lvl="1"/>
            <a:r>
              <a:rPr lang="tr-TR" dirty="0" err="1"/>
              <a:t>pcall</a:t>
            </a:r>
            <a:r>
              <a:rPr lang="tr-TR" dirty="0"/>
              <a:t> yapısı ile bu gerçekleştiriliyordu.</a:t>
            </a:r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r>
              <a:rPr lang="tr-TR" dirty="0" err="1"/>
              <a:t>pcall</a:t>
            </a:r>
            <a:r>
              <a:rPr lang="tr-TR" dirty="0"/>
              <a:t> ile çağrılması x, y ve z parametrelerinin eş zamanlı çalışmasını sağlayacaktır. x y ve z parametreleri yine bir fonksiyon olabilir bu durumda bu fonksiyonlar eş zamanlı çalıştırılır.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39377F6F-6088-4213-BC6B-9554ED576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48479"/>
              </p:ext>
            </p:extLst>
          </p:nvPr>
        </p:nvGraphicFramePr>
        <p:xfrm>
          <a:off x="1099844" y="3951111"/>
          <a:ext cx="28240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4086">
                  <a:extLst>
                    <a:ext uri="{9D8B030D-6E8A-4147-A177-3AD203B41FA5}">
                      <a16:colId xmlns:a16="http://schemas.microsoft.com/office/drawing/2014/main" val="25499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</a:t>
                      </a:r>
                      <a:r>
                        <a:rPr lang="tr-TR" dirty="0" err="1"/>
                        <a:t>fonk</a:t>
                      </a:r>
                      <a:r>
                        <a:rPr lang="tr-TR" dirty="0"/>
                        <a:t> x y 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17550"/>
                  </a:ext>
                </a:extLst>
              </a:tr>
            </a:tbl>
          </a:graphicData>
        </a:graphic>
      </p:graphicFrame>
      <p:sp>
        <p:nvSpPr>
          <p:cNvPr id="6" name="Ok: Sağ 5">
            <a:extLst>
              <a:ext uri="{FF2B5EF4-FFF2-40B4-BE49-F238E27FC236}">
                <a16:creationId xmlns:a16="http://schemas.microsoft.com/office/drawing/2014/main" id="{83F1DCD0-0CC4-4A26-B54B-021FC4883629}"/>
              </a:ext>
            </a:extLst>
          </p:cNvPr>
          <p:cNvSpPr/>
          <p:nvPr/>
        </p:nvSpPr>
        <p:spPr>
          <a:xfrm>
            <a:off x="4128117" y="3990786"/>
            <a:ext cx="967666" cy="291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F8FD3F0-4EF2-4990-BC4B-C983F6847594}"/>
              </a:ext>
            </a:extLst>
          </p:cNvPr>
          <p:cNvSpPr txBox="1"/>
          <p:nvPr/>
        </p:nvSpPr>
        <p:spPr>
          <a:xfrm>
            <a:off x="5215084" y="3951111"/>
            <a:ext cx="549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Eş Zamanlılık olmayan normal bir fonksiyon çağrımı</a:t>
            </a:r>
          </a:p>
        </p:txBody>
      </p:sp>
      <p:graphicFrame>
        <p:nvGraphicFramePr>
          <p:cNvPr id="8" name="Tablo 4">
            <a:extLst>
              <a:ext uri="{FF2B5EF4-FFF2-40B4-BE49-F238E27FC236}">
                <a16:creationId xmlns:a16="http://schemas.microsoft.com/office/drawing/2014/main" id="{19F1D68B-1410-44EA-B3E8-CC73432BC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92527"/>
              </p:ext>
            </p:extLst>
          </p:nvPr>
        </p:nvGraphicFramePr>
        <p:xfrm>
          <a:off x="1099844" y="4823150"/>
          <a:ext cx="28240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4086">
                  <a:extLst>
                    <a:ext uri="{9D8B030D-6E8A-4147-A177-3AD203B41FA5}">
                      <a16:colId xmlns:a16="http://schemas.microsoft.com/office/drawing/2014/main" val="25499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</a:t>
                      </a:r>
                      <a:r>
                        <a:rPr lang="tr-TR" dirty="0" err="1"/>
                        <a:t>pcall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fonk</a:t>
                      </a:r>
                      <a:r>
                        <a:rPr lang="tr-TR" dirty="0"/>
                        <a:t> x y 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17550"/>
                  </a:ext>
                </a:extLst>
              </a:tr>
            </a:tbl>
          </a:graphicData>
        </a:graphic>
      </p:graphicFrame>
      <p:sp>
        <p:nvSpPr>
          <p:cNvPr id="9" name="Ok: Sağ 8">
            <a:extLst>
              <a:ext uri="{FF2B5EF4-FFF2-40B4-BE49-F238E27FC236}">
                <a16:creationId xmlns:a16="http://schemas.microsoft.com/office/drawing/2014/main" id="{DEAA3CD3-48E2-42AC-A3DF-DAF17448611F}"/>
              </a:ext>
            </a:extLst>
          </p:cNvPr>
          <p:cNvSpPr/>
          <p:nvPr/>
        </p:nvSpPr>
        <p:spPr>
          <a:xfrm>
            <a:off x="4128117" y="4862825"/>
            <a:ext cx="967666" cy="291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28C2CBB-5176-4107-8B91-DFB4F5299665}"/>
              </a:ext>
            </a:extLst>
          </p:cNvPr>
          <p:cNvSpPr txBox="1"/>
          <p:nvPr/>
        </p:nvSpPr>
        <p:spPr>
          <a:xfrm>
            <a:off x="5215084" y="4823150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Eş Zamanlılık içeren fonksiyon çağrımı</a:t>
            </a:r>
          </a:p>
        </p:txBody>
      </p:sp>
    </p:spTree>
    <p:extLst>
      <p:ext uri="{BB962C8B-B14F-4D97-AF65-F5344CB8AC3E}">
        <p14:creationId xmlns:p14="http://schemas.microsoft.com/office/powerpoint/2010/main" val="2023191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4025E55-438A-420C-8473-DA785F4B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err="1"/>
              <a:t>Yield</a:t>
            </a:r>
            <a:r>
              <a:rPr lang="tr-TR" dirty="0"/>
              <a:t> Metodu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16EA91-94A9-45EA-96E9-6D7A988A1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yield</a:t>
            </a:r>
            <a:r>
              <a:rPr lang="tr-TR" dirty="0"/>
              <a:t> metodu geçici olarak diğer </a:t>
            </a:r>
            <a:r>
              <a:rPr lang="tr-TR" dirty="0" err="1"/>
              <a:t>threadlere</a:t>
            </a:r>
            <a:r>
              <a:rPr lang="tr-TR" dirty="0"/>
              <a:t> zaman verir.</a:t>
            </a:r>
          </a:p>
          <a:p>
            <a:r>
              <a:rPr lang="tr-TR" dirty="0" err="1"/>
              <a:t>Thread.yield</a:t>
            </a:r>
            <a:r>
              <a:rPr lang="tr-TR" dirty="0"/>
              <a:t>(); şeklinde kullanılır.</a:t>
            </a:r>
          </a:p>
          <a:p>
            <a:r>
              <a:rPr lang="tr-TR" dirty="0"/>
              <a:t>O satıra gelen her </a:t>
            </a:r>
            <a:r>
              <a:rPr lang="tr-TR" dirty="0" err="1"/>
              <a:t>thread</a:t>
            </a:r>
            <a:r>
              <a:rPr lang="tr-TR" dirty="0"/>
              <a:t> bu komutu uygulayacaktır.</a:t>
            </a:r>
          </a:p>
        </p:txBody>
      </p:sp>
    </p:spTree>
    <p:extLst>
      <p:ext uri="{BB962C8B-B14F-4D97-AF65-F5344CB8AC3E}">
        <p14:creationId xmlns:p14="http://schemas.microsoft.com/office/powerpoint/2010/main" val="1030240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2989AB2-221F-44AC-BFC3-4B93DCD5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err="1"/>
              <a:t>Sleep</a:t>
            </a:r>
            <a:r>
              <a:rPr lang="tr-TR" dirty="0"/>
              <a:t> Metodu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97B04C-CB6B-45B3-A3D3-F84633E3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Belirtilen süre boyunca </a:t>
            </a:r>
            <a:r>
              <a:rPr lang="tr-TR" dirty="0" err="1"/>
              <a:t>thread</a:t>
            </a:r>
            <a:r>
              <a:rPr lang="tr-TR" dirty="0"/>
              <a:t> uykuya geçer.</a:t>
            </a:r>
          </a:p>
          <a:p>
            <a:pPr algn="just"/>
            <a:r>
              <a:rPr lang="tr-TR" dirty="0"/>
              <a:t>Bu tepki süresinin uzun olduğu bazı durumlarda zorunlu olarak kullanılabilmektedir.</a:t>
            </a:r>
          </a:p>
          <a:p>
            <a:pPr algn="just"/>
            <a:r>
              <a:rPr lang="tr-TR" dirty="0" err="1"/>
              <a:t>Thread.sleep</a:t>
            </a:r>
            <a:r>
              <a:rPr lang="tr-TR" dirty="0"/>
              <a:t>(1);  1 milisaniye uykuya geçirir.</a:t>
            </a:r>
          </a:p>
          <a:p>
            <a:pPr algn="just"/>
            <a:r>
              <a:rPr lang="tr-TR" dirty="0"/>
              <a:t>Java dilinde </a:t>
            </a:r>
            <a:r>
              <a:rPr lang="tr-TR" dirty="0" err="1"/>
              <a:t>sleep</a:t>
            </a:r>
            <a:r>
              <a:rPr lang="tr-TR" dirty="0"/>
              <a:t> metodu yakalanması zorunlu bir hata fırlatma durumu olduğu için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bloklarında kullanımı zorunludur.</a:t>
            </a:r>
          </a:p>
        </p:txBody>
      </p:sp>
    </p:spTree>
    <p:extLst>
      <p:ext uri="{BB962C8B-B14F-4D97-AF65-F5344CB8AC3E}">
        <p14:creationId xmlns:p14="http://schemas.microsoft.com/office/powerpoint/2010/main" val="2959177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808DC04-23C5-4F87-A7F6-F634723E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Sleep</a:t>
            </a:r>
            <a:r>
              <a:rPr lang="tr-TR" dirty="0"/>
              <a:t> ve </a:t>
            </a:r>
            <a:r>
              <a:rPr lang="tr-TR" dirty="0" err="1"/>
              <a:t>Yield</a:t>
            </a:r>
            <a:r>
              <a:rPr lang="tr-TR" dirty="0"/>
              <a:t> Metotları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8F4A6C-F7F8-443E-8AEF-5A1FEC0CF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Bu metotların kullanımı için eş zamanlılık şart değildir. </a:t>
            </a:r>
          </a:p>
          <a:p>
            <a:pPr algn="just"/>
            <a:r>
              <a:rPr lang="tr-TR" dirty="0"/>
              <a:t>Programa atanan varsayılan </a:t>
            </a:r>
            <a:r>
              <a:rPr lang="tr-TR" dirty="0" err="1"/>
              <a:t>thread</a:t>
            </a:r>
            <a:r>
              <a:rPr lang="tr-TR" dirty="0"/>
              <a:t> bu komutlara denk geldiğinde işleyişi uygular.</a:t>
            </a:r>
          </a:p>
        </p:txBody>
      </p:sp>
    </p:spTree>
    <p:extLst>
      <p:ext uri="{BB962C8B-B14F-4D97-AF65-F5344CB8AC3E}">
        <p14:creationId xmlns:p14="http://schemas.microsoft.com/office/powerpoint/2010/main" val="38164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FCD112A-AEA0-44FB-8DEC-E2D46C70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İşlem Durumları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930FB1-2CAE-45D9-9EB8-6E9CD7671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48" y="2334450"/>
            <a:ext cx="5904931" cy="3599316"/>
          </a:xfrm>
        </p:spPr>
        <p:txBody>
          <a:bodyPr/>
          <a:lstStyle/>
          <a:p>
            <a:pPr lvl="0"/>
            <a:r>
              <a:rPr lang="tr-TR" dirty="0" err="1"/>
              <a:t>Running</a:t>
            </a:r>
            <a:r>
              <a:rPr lang="tr-TR" dirty="0"/>
              <a:t>: Komutlar işletiliyor.</a:t>
            </a:r>
          </a:p>
          <a:p>
            <a:pPr lvl="0"/>
            <a:r>
              <a:rPr lang="tr-TR" dirty="0" err="1"/>
              <a:t>Blocked</a:t>
            </a:r>
            <a:r>
              <a:rPr lang="tr-TR" dirty="0"/>
              <a:t>: Sistem bazı durumlar için bekletiliyor.</a:t>
            </a:r>
          </a:p>
          <a:p>
            <a:pPr lvl="0"/>
            <a:r>
              <a:rPr lang="tr-TR" dirty="0"/>
              <a:t>Ready: İşlem bir işlemciye atanmak için hazır durumda bekletiliyor.</a:t>
            </a:r>
          </a:p>
          <a:p>
            <a:pPr lvl="0"/>
            <a:r>
              <a:rPr lang="tr-TR" dirty="0" err="1"/>
              <a:t>Deadlock</a:t>
            </a:r>
            <a:r>
              <a:rPr lang="tr-TR" dirty="0"/>
              <a:t>: İşlem hiç bir zaman gerçekleşmeyecek olayları bekliyor.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825F6C7-8276-408C-B50B-416DB1B51D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378" y="2334450"/>
            <a:ext cx="5650173" cy="3599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305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5EFDC5E-2200-42BE-97EE-425C1E47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İşlem </a:t>
            </a:r>
            <a:r>
              <a:rPr lang="tr-TR" dirty="0" err="1"/>
              <a:t>Grafları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719EEC-6A0C-4146-957B-CE4596CBA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620978"/>
          </a:xfrm>
        </p:spPr>
        <p:txBody>
          <a:bodyPr/>
          <a:lstStyle/>
          <a:p>
            <a:pPr algn="just"/>
            <a:r>
              <a:rPr lang="tr-TR" dirty="0"/>
              <a:t>Bir işlem </a:t>
            </a:r>
            <a:r>
              <a:rPr lang="tr-TR" dirty="0" err="1"/>
              <a:t>grafı</a:t>
            </a:r>
            <a:r>
              <a:rPr lang="tr-TR" dirty="0"/>
              <a:t> düğümleri işlemlere karşılık gelen yönlendirilmiş köklü bir </a:t>
            </a:r>
            <a:r>
              <a:rPr lang="tr-TR" dirty="0" err="1"/>
              <a:t>graftır</a:t>
            </a:r>
            <a:r>
              <a:rPr lang="tr-TR" dirty="0"/>
              <a:t>. </a:t>
            </a:r>
          </a:p>
          <a:p>
            <a:pPr algn="just"/>
            <a:r>
              <a:rPr lang="tr-TR" dirty="0"/>
              <a:t>P</a:t>
            </a:r>
            <a:r>
              <a:rPr lang="tr-TR" baseline="-25000" dirty="0"/>
              <a:t>i</a:t>
            </a:r>
            <a:r>
              <a:rPr lang="tr-TR" dirty="0"/>
              <a:t> düğümünden </a:t>
            </a:r>
            <a:r>
              <a:rPr lang="tr-TR" dirty="0" err="1"/>
              <a:t>P</a:t>
            </a:r>
            <a:r>
              <a:rPr lang="tr-TR" baseline="-25000" dirty="0" err="1"/>
              <a:t>j</a:t>
            </a:r>
            <a:r>
              <a:rPr lang="tr-TR" dirty="0"/>
              <a:t> düğümüne gelen ok işareti </a:t>
            </a:r>
            <a:r>
              <a:rPr lang="tr-TR" dirty="0" err="1"/>
              <a:t>P</a:t>
            </a:r>
            <a:r>
              <a:rPr lang="tr-TR" baseline="-25000" dirty="0" err="1"/>
              <a:t>i</a:t>
            </a:r>
            <a:r>
              <a:rPr lang="tr-TR" dirty="0" err="1"/>
              <a:t>’nin</a:t>
            </a:r>
            <a:r>
              <a:rPr lang="tr-TR" dirty="0"/>
              <a:t> </a:t>
            </a:r>
            <a:r>
              <a:rPr lang="tr-TR" dirty="0" err="1"/>
              <a:t>P</a:t>
            </a:r>
            <a:r>
              <a:rPr lang="tr-TR" baseline="-25000" dirty="0" err="1"/>
              <a:t>j</a:t>
            </a:r>
            <a:r>
              <a:rPr lang="tr-TR" dirty="0" err="1"/>
              <a:t>’yi</a:t>
            </a:r>
            <a:r>
              <a:rPr lang="tr-TR" dirty="0"/>
              <a:t> oluşturduğunu ifade eder.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4E4E0C3-D62E-4112-9173-01DB69DF5D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220" y="3855186"/>
            <a:ext cx="3416570" cy="2900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0252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3DC0530-A207-46DE-B6FE-7E275B40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Kritik Bölge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B8AF6B-9083-462D-8DD2-7FA79DD7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Birlikte çalışan n adet işlemden {P1, P2, …,</a:t>
            </a:r>
            <a:r>
              <a:rPr lang="tr-TR" dirty="0" err="1"/>
              <a:t>Pn</a:t>
            </a:r>
            <a:r>
              <a:rPr lang="tr-TR" dirty="0"/>
              <a:t>} oluşan bir sistem olduğu düşünülürse. </a:t>
            </a:r>
          </a:p>
          <a:p>
            <a:r>
              <a:rPr lang="tr-TR" dirty="0"/>
              <a:t>Her bir işlem ortak değişkenleri okuyan bir tabloyu güncelleyen, bir dosyayı yazan vb. işlemleri içerebilir.</a:t>
            </a:r>
          </a:p>
          <a:p>
            <a:r>
              <a:rPr lang="tr-TR" dirty="0"/>
              <a:t>Bu bölümlere kritik bölge ismi verilir.</a:t>
            </a:r>
          </a:p>
          <a:p>
            <a:r>
              <a:rPr lang="tr-TR" dirty="0"/>
              <a:t>Bu bölgelere aynı anda sadece bir </a:t>
            </a:r>
            <a:r>
              <a:rPr lang="tr-TR" dirty="0" err="1"/>
              <a:t>thread</a:t>
            </a:r>
            <a:r>
              <a:rPr lang="tr-TR" dirty="0"/>
              <a:t> girmelidir.</a:t>
            </a:r>
          </a:p>
        </p:txBody>
      </p:sp>
    </p:spTree>
    <p:extLst>
      <p:ext uri="{BB962C8B-B14F-4D97-AF65-F5344CB8AC3E}">
        <p14:creationId xmlns:p14="http://schemas.microsoft.com/office/powerpoint/2010/main" val="194107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2A31045-56F5-42A0-8039-E4465CD6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Kritik Bölgenin Yapısı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36F828C-BE56-4A00-8771-A9D3AA4487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00" y="2212407"/>
            <a:ext cx="4041804" cy="4001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8545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DD70F84-FCC2-4C7F-A530-12B57C76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Kritik Bölge Gerçekleştirimi için Yaklaşımlar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4FB092-8221-4DD4-AB23-CF72340BA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860670" cy="3599316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Örnek Algoritma 1</a:t>
            </a:r>
          </a:p>
          <a:p>
            <a:pPr marL="0" indent="0">
              <a:buNone/>
            </a:pPr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3EA4FAC-F96F-4449-8231-B793F71CC6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677" y="2980196"/>
            <a:ext cx="3047221" cy="37617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897F440F-00C9-4F00-860E-279F620281CB}"/>
              </a:ext>
            </a:extLst>
          </p:cNvPr>
          <p:cNvSpPr/>
          <p:nvPr/>
        </p:nvSpPr>
        <p:spPr>
          <a:xfrm>
            <a:off x="6096000" y="2336873"/>
            <a:ext cx="59330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Analiz: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b="1" dirty="0"/>
              <a:t>Algoritma hangi işlemin kritik bölgesine girmesine </a:t>
            </a:r>
          </a:p>
          <a:p>
            <a:pPr algn="just"/>
            <a:r>
              <a:rPr lang="tr-TR" b="1" dirty="0"/>
              <a:t>    izin verdiğini hatırlar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b="1" dirty="0"/>
              <a:t>İşlemin hangi aşamada olduğunu hatırlayamaz.</a:t>
            </a:r>
          </a:p>
        </p:txBody>
      </p:sp>
    </p:spTree>
    <p:extLst>
      <p:ext uri="{BB962C8B-B14F-4D97-AF65-F5344CB8AC3E}">
        <p14:creationId xmlns:p14="http://schemas.microsoft.com/office/powerpoint/2010/main" val="1522865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DD70F84-FCC2-4C7F-A530-12B57C76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Kritik Bölge Gerçekleştirimi için Yaklaşımlar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4FB092-8221-4DD4-AB23-CF72340BA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860670" cy="3599316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Örnek Algoritma 2</a:t>
            </a:r>
          </a:p>
          <a:p>
            <a:pPr marL="0" indent="0">
              <a:buNone/>
            </a:pPr>
            <a:endParaRPr lang="tr-TR" b="1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897F440F-00C9-4F00-860E-279F620281CB}"/>
              </a:ext>
            </a:extLst>
          </p:cNvPr>
          <p:cNvSpPr/>
          <p:nvPr/>
        </p:nvSpPr>
        <p:spPr>
          <a:xfrm>
            <a:off x="6096000" y="2336873"/>
            <a:ext cx="601433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Analiz: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b="1" dirty="0"/>
              <a:t>Algoritma hangi işlemin kritik bölgesine girmesine </a:t>
            </a:r>
          </a:p>
          <a:p>
            <a:pPr algn="just"/>
            <a:r>
              <a:rPr lang="tr-TR" b="1" dirty="0"/>
              <a:t>    izin verdiğini hatırlar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b="1" dirty="0"/>
              <a:t>İşlemin hangi aşamada olduğunu hatırlar.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b="1" dirty="0"/>
              <a:t>Fakat bir dizi kontrol edildiği için aynı anda birden </a:t>
            </a:r>
          </a:p>
          <a:p>
            <a:pPr algn="just"/>
            <a:r>
              <a:rPr lang="tr-TR" b="1" dirty="0"/>
              <a:t>    fazla </a:t>
            </a:r>
            <a:r>
              <a:rPr lang="tr-TR" b="1" dirty="0" err="1"/>
              <a:t>thread’in</a:t>
            </a:r>
            <a:r>
              <a:rPr lang="tr-TR" b="1" dirty="0"/>
              <a:t> kritik bölgeye girme ihtimali vardır.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B6F6B1F-A299-4076-91F1-F1D30246AF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727" y="2937037"/>
            <a:ext cx="3246580" cy="3826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940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Tanım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Programlama dillerindeki eş zamanlılık kavramı ile bilgisayar donanımındaki paralel çalışma birbirinden bağımsız kavramlardır.</a:t>
            </a:r>
          </a:p>
          <a:p>
            <a:pPr algn="just"/>
            <a:r>
              <a:rPr lang="tr-TR" dirty="0"/>
              <a:t>Programlama dillerinde eş zamanlılık belli kavramlar kullanılarak gerçekleştirilebilir.</a:t>
            </a:r>
          </a:p>
          <a:p>
            <a:pPr algn="just"/>
            <a:r>
              <a:rPr lang="tr-TR" dirty="0"/>
              <a:t>Amaç programın hesaplama hızını arttırıp verimi yükseltmektir.</a:t>
            </a:r>
          </a:p>
          <a:p>
            <a:pPr algn="just"/>
            <a:r>
              <a:rPr lang="tr-TR" dirty="0"/>
              <a:t>Bir programda eş zamanlılık </a:t>
            </a:r>
            <a:r>
              <a:rPr lang="tr-TR" b="1" u="sng" dirty="0"/>
              <a:t>kullanılmamışsa</a:t>
            </a:r>
            <a:r>
              <a:rPr lang="tr-TR" dirty="0"/>
              <a:t> varsayılan olarak bir </a:t>
            </a:r>
            <a:r>
              <a:rPr lang="tr-TR" dirty="0" err="1"/>
              <a:t>thread</a:t>
            </a:r>
            <a:r>
              <a:rPr lang="tr-TR" dirty="0"/>
              <a:t> o programı yürütecektir.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0475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DD70F84-FCC2-4C7F-A530-12B57C76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Kritik Bölge Gerçekleştirimi için Yaklaşımlar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4FB092-8221-4DD4-AB23-CF72340BA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860670" cy="3599316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Örnek Algoritma 3</a:t>
            </a:r>
          </a:p>
          <a:p>
            <a:pPr marL="0" indent="0">
              <a:buNone/>
            </a:pPr>
            <a:endParaRPr lang="tr-TR" b="1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897F440F-00C9-4F00-860E-279F620281CB}"/>
              </a:ext>
            </a:extLst>
          </p:cNvPr>
          <p:cNvSpPr/>
          <p:nvPr/>
        </p:nvSpPr>
        <p:spPr>
          <a:xfrm>
            <a:off x="6096000" y="2336873"/>
            <a:ext cx="593303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Analiz: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b="1" dirty="0"/>
              <a:t>Algoritma hangi işlemin kritik bölgesine girmesine </a:t>
            </a:r>
          </a:p>
          <a:p>
            <a:pPr algn="just"/>
            <a:r>
              <a:rPr lang="tr-TR" b="1" dirty="0"/>
              <a:t>    izin verdiğini hatırlar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b="1" dirty="0"/>
              <a:t>İşlemin hangi aşamada olduğunu hatırlar.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b="1" dirty="0"/>
              <a:t>Birden fazla </a:t>
            </a:r>
            <a:r>
              <a:rPr lang="tr-TR" b="1" dirty="0" err="1"/>
              <a:t>thread’in</a:t>
            </a:r>
            <a:r>
              <a:rPr lang="tr-TR" b="1" dirty="0"/>
              <a:t> kritik bölgeye girmesine </a:t>
            </a:r>
          </a:p>
          <a:p>
            <a:pPr algn="just"/>
            <a:r>
              <a:rPr lang="tr-TR" b="1" dirty="0"/>
              <a:t>    ihtimal yoktur.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6810A6C-FDC4-4733-B8C2-55C9085BF9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778" y="2835103"/>
            <a:ext cx="3298712" cy="3825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611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D0820A2-FA37-43E9-A5E9-1C0F3CE8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Semaforlar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9CDDDF-A511-4DEA-AB70-584EA98D2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Karşılıklı hariç bırakma (</a:t>
            </a:r>
            <a:r>
              <a:rPr lang="tr-TR" dirty="0" err="1"/>
              <a:t>mutual</a:t>
            </a:r>
            <a:r>
              <a:rPr lang="tr-TR" dirty="0"/>
              <a:t> </a:t>
            </a:r>
            <a:r>
              <a:rPr lang="tr-TR" dirty="0" err="1"/>
              <a:t>exclusuion</a:t>
            </a:r>
            <a:r>
              <a:rPr lang="tr-TR" dirty="0"/>
              <a:t>) problemi için yapılan çözümleri daha </a:t>
            </a:r>
            <a:r>
              <a:rPr lang="tr-TR" dirty="0" err="1"/>
              <a:t>komplex</a:t>
            </a:r>
            <a:r>
              <a:rPr lang="tr-TR" dirty="0"/>
              <a:t> problemler için genelleştirmek kolay değildir.</a:t>
            </a:r>
          </a:p>
          <a:p>
            <a:pPr algn="just"/>
            <a:r>
              <a:rPr lang="tr-TR" dirty="0"/>
              <a:t>Bu zorluğun üstesinden gelebilmek için semaforlar olarak adlandırılan bir senkronizasyon aracı kullanılabilir. </a:t>
            </a:r>
          </a:p>
        </p:txBody>
      </p:sp>
    </p:spTree>
    <p:extLst>
      <p:ext uri="{BB962C8B-B14F-4D97-AF65-F5344CB8AC3E}">
        <p14:creationId xmlns:p14="http://schemas.microsoft.com/office/powerpoint/2010/main" val="3266943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7A917BA-B09C-442A-9B48-9025CFAB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Semaforlar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40EC4D4-B96A-4F01-A55A-00FC1925B8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29" y="2272096"/>
            <a:ext cx="3181995" cy="3969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AE9FFFF-3C93-4907-BECF-5947AFCC3F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829" y="3429000"/>
            <a:ext cx="6412368" cy="1632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008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820660-F46A-4AF1-975B-57A649BE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Semaforların Örnek Üzerinde Kullanımı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EC030D-F093-4358-92E8-A2412B5ADB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780" y="2165282"/>
            <a:ext cx="6184503" cy="4426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015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tr-TR" dirty="0" err="1"/>
              <a:t>Yumusak</a:t>
            </a:r>
            <a:r>
              <a:rPr lang="tr-TR" dirty="0"/>
              <a:t> N., Adak M.F. </a:t>
            </a:r>
            <a:r>
              <a:rPr lang="tr-TR" i="1" dirty="0"/>
              <a:t>Programlama Dillerinin Prensipleri</a:t>
            </a:r>
            <a:r>
              <a:rPr lang="tr-TR" dirty="0"/>
              <a:t>. 1. Baskı, Seçkin Yayıncılık, 2018</a:t>
            </a:r>
          </a:p>
          <a:p>
            <a:pPr lvl="0" algn="just"/>
            <a:r>
              <a:rPr lang="tr-TR" dirty="0" err="1"/>
              <a:t>Sebesta</a:t>
            </a:r>
            <a:r>
              <a:rPr lang="tr-TR" dirty="0"/>
              <a:t>, Robert W. </a:t>
            </a:r>
            <a:r>
              <a:rPr lang="tr-TR" i="1" dirty="0" err="1"/>
              <a:t>Concepts</a:t>
            </a:r>
            <a:r>
              <a:rPr lang="tr-TR" i="1" dirty="0"/>
              <a:t> of </a:t>
            </a:r>
            <a:r>
              <a:rPr lang="tr-TR" i="1" dirty="0" err="1"/>
              <a:t>programming</a:t>
            </a:r>
            <a:r>
              <a:rPr lang="tr-TR" i="1" dirty="0"/>
              <a:t> languages</a:t>
            </a:r>
            <a:r>
              <a:rPr lang="tr-TR" dirty="0"/>
              <a:t>.11 ed. </a:t>
            </a:r>
            <a:r>
              <a:rPr lang="tr-TR" dirty="0" err="1"/>
              <a:t>Pearson</a:t>
            </a:r>
            <a:r>
              <a:rPr lang="tr-TR" dirty="0"/>
              <a:t> </a:t>
            </a:r>
            <a:r>
              <a:rPr lang="tr-TR" dirty="0" err="1"/>
              <a:t>Education</a:t>
            </a:r>
            <a:r>
              <a:rPr lang="tr-TR" dirty="0"/>
              <a:t> Limited, 2016.</a:t>
            </a:r>
          </a:p>
          <a:p>
            <a:pPr lvl="0" algn="just"/>
            <a:r>
              <a:rPr lang="tr-TR" dirty="0" err="1"/>
              <a:t>Sethi</a:t>
            </a:r>
            <a:r>
              <a:rPr lang="tr-TR" dirty="0"/>
              <a:t>, </a:t>
            </a:r>
            <a:r>
              <a:rPr lang="tr-TR" dirty="0" err="1"/>
              <a:t>Ravi</a:t>
            </a:r>
            <a:r>
              <a:rPr lang="tr-TR" dirty="0"/>
              <a:t>. </a:t>
            </a:r>
            <a:r>
              <a:rPr lang="tr-TR" i="1" dirty="0"/>
              <a:t>Programming </a:t>
            </a:r>
            <a:r>
              <a:rPr lang="tr-TR" i="1" dirty="0" err="1"/>
              <a:t>languages</a:t>
            </a:r>
            <a:r>
              <a:rPr lang="tr-TR" i="1" dirty="0"/>
              <a:t>: </a:t>
            </a:r>
            <a:r>
              <a:rPr lang="tr-TR" i="1" dirty="0" err="1"/>
              <a:t>concepts</a:t>
            </a:r>
            <a:r>
              <a:rPr lang="tr-TR" i="1" dirty="0"/>
              <a:t> </a:t>
            </a:r>
            <a:r>
              <a:rPr lang="tr-TR" i="1" dirty="0" err="1"/>
              <a:t>and</a:t>
            </a:r>
            <a:r>
              <a:rPr lang="tr-TR" i="1" dirty="0"/>
              <a:t> </a:t>
            </a:r>
            <a:r>
              <a:rPr lang="tr-TR" i="1" dirty="0" err="1"/>
              <a:t>constructs</a:t>
            </a:r>
            <a:r>
              <a:rPr lang="tr-TR" dirty="0"/>
              <a:t>. </a:t>
            </a:r>
            <a:r>
              <a:rPr lang="tr-TR" dirty="0" err="1"/>
              <a:t>Addison</a:t>
            </a:r>
            <a:r>
              <a:rPr lang="tr-TR" dirty="0"/>
              <a:t> </a:t>
            </a:r>
            <a:r>
              <a:rPr lang="tr-TR" dirty="0" err="1"/>
              <a:t>Wesley</a:t>
            </a:r>
            <a:r>
              <a:rPr lang="tr-TR" dirty="0"/>
              <a:t> </a:t>
            </a:r>
            <a:r>
              <a:rPr lang="tr-TR" dirty="0" err="1"/>
              <a:t>Longman</a:t>
            </a:r>
            <a:r>
              <a:rPr lang="tr-TR" dirty="0"/>
              <a:t> Publishing </a:t>
            </a:r>
            <a:r>
              <a:rPr lang="tr-TR" dirty="0" err="1"/>
              <a:t>Co</a:t>
            </a:r>
            <a:r>
              <a:rPr lang="tr-TR" dirty="0"/>
              <a:t>., </a:t>
            </a:r>
            <a:r>
              <a:rPr lang="tr-TR" dirty="0" err="1"/>
              <a:t>Inc</a:t>
            </a:r>
            <a:r>
              <a:rPr lang="tr-TR" dirty="0"/>
              <a:t>., 1996.</a:t>
            </a:r>
          </a:p>
          <a:p>
            <a:pPr lvl="0" algn="just"/>
            <a:r>
              <a:rPr lang="tr-TR" dirty="0" err="1"/>
              <a:t>Watt</a:t>
            </a:r>
            <a:r>
              <a:rPr lang="tr-TR" dirty="0"/>
              <a:t>, David A. </a:t>
            </a:r>
            <a:r>
              <a:rPr lang="tr-TR" i="1" dirty="0"/>
              <a:t>Programming </a:t>
            </a:r>
            <a:r>
              <a:rPr lang="tr-TR" i="1" dirty="0" err="1"/>
              <a:t>language</a:t>
            </a:r>
            <a:r>
              <a:rPr lang="tr-TR" i="1" dirty="0"/>
              <a:t> </a:t>
            </a:r>
            <a:r>
              <a:rPr lang="tr-TR" i="1" dirty="0" err="1"/>
              <a:t>design</a:t>
            </a:r>
            <a:r>
              <a:rPr lang="tr-TR" i="1" dirty="0"/>
              <a:t> </a:t>
            </a:r>
            <a:r>
              <a:rPr lang="tr-TR" i="1" dirty="0" err="1"/>
              <a:t>concepts</a:t>
            </a:r>
            <a:r>
              <a:rPr lang="tr-TR" dirty="0"/>
              <a:t>. John </a:t>
            </a:r>
            <a:r>
              <a:rPr lang="tr-TR" dirty="0" err="1"/>
              <a:t>Wiley</a:t>
            </a:r>
            <a:r>
              <a:rPr lang="tr-TR" dirty="0"/>
              <a:t> &amp; </a:t>
            </a:r>
            <a:r>
              <a:rPr lang="tr-TR" dirty="0" err="1"/>
              <a:t>Sons</a:t>
            </a:r>
            <a:r>
              <a:rPr lang="tr-TR" dirty="0"/>
              <a:t>, 2004.</a:t>
            </a:r>
          </a:p>
          <a:p>
            <a:pPr lvl="0" algn="just"/>
            <a:r>
              <a:rPr lang="tr-TR" dirty="0"/>
              <a:t>Malik, D. S., </a:t>
            </a:r>
            <a:r>
              <a:rPr lang="tr-TR" dirty="0" err="1"/>
              <a:t>and</a:t>
            </a:r>
            <a:r>
              <a:rPr lang="tr-TR" dirty="0"/>
              <a:t> Robert </a:t>
            </a:r>
            <a:r>
              <a:rPr lang="tr-TR" dirty="0" err="1"/>
              <a:t>Burton</a:t>
            </a:r>
            <a:r>
              <a:rPr lang="tr-TR" dirty="0"/>
              <a:t>. </a:t>
            </a:r>
            <a:r>
              <a:rPr lang="tr-TR" i="1" dirty="0"/>
              <a:t>Java </a:t>
            </a:r>
            <a:r>
              <a:rPr lang="tr-TR" i="1" dirty="0" err="1"/>
              <a:t>programming</a:t>
            </a:r>
            <a:r>
              <a:rPr lang="tr-TR" i="1" dirty="0"/>
              <a:t>: </a:t>
            </a:r>
            <a:r>
              <a:rPr lang="tr-TR" i="1" dirty="0" err="1"/>
              <a:t>guided</a:t>
            </a:r>
            <a:r>
              <a:rPr lang="tr-TR" i="1" dirty="0"/>
              <a:t> </a:t>
            </a:r>
            <a:r>
              <a:rPr lang="tr-TR" i="1" dirty="0" err="1"/>
              <a:t>learning</a:t>
            </a:r>
            <a:r>
              <a:rPr lang="tr-TR" i="1" dirty="0"/>
              <a:t> </a:t>
            </a:r>
            <a:r>
              <a:rPr lang="tr-TR" i="1" dirty="0" err="1"/>
              <a:t>with</a:t>
            </a:r>
            <a:r>
              <a:rPr lang="tr-TR" i="1" dirty="0"/>
              <a:t> </a:t>
            </a:r>
            <a:r>
              <a:rPr lang="tr-TR" i="1" dirty="0" err="1"/>
              <a:t>early</a:t>
            </a:r>
            <a:r>
              <a:rPr lang="tr-TR" i="1" dirty="0"/>
              <a:t> </a:t>
            </a:r>
            <a:r>
              <a:rPr lang="tr-TR" i="1" dirty="0" err="1"/>
              <a:t>objects</a:t>
            </a:r>
            <a:r>
              <a:rPr lang="tr-TR" dirty="0"/>
              <a:t>. Course </a:t>
            </a:r>
            <a:r>
              <a:rPr lang="tr-TR" dirty="0" err="1"/>
              <a:t>Technology</a:t>
            </a:r>
            <a:r>
              <a:rPr lang="tr-TR" dirty="0"/>
              <a:t> </a:t>
            </a:r>
            <a:r>
              <a:rPr lang="tr-TR" dirty="0" err="1"/>
              <a:t>Press</a:t>
            </a:r>
            <a:r>
              <a:rPr lang="tr-TR" dirty="0"/>
              <a:t>, 2008.</a:t>
            </a:r>
          </a:p>
          <a:p>
            <a:pPr lvl="0" algn="just"/>
            <a:r>
              <a:rPr lang="tr-TR" dirty="0" err="1"/>
              <a:t>Waite</a:t>
            </a:r>
            <a:r>
              <a:rPr lang="tr-TR" dirty="0"/>
              <a:t>, </a:t>
            </a:r>
            <a:r>
              <a:rPr lang="tr-TR" dirty="0" err="1"/>
              <a:t>Mitchell</a:t>
            </a:r>
            <a:r>
              <a:rPr lang="tr-TR" dirty="0"/>
              <a:t>, </a:t>
            </a:r>
            <a:r>
              <a:rPr lang="tr-TR" dirty="0" err="1"/>
              <a:t>Stephen</a:t>
            </a:r>
            <a:r>
              <a:rPr lang="tr-TR" dirty="0"/>
              <a:t> </a:t>
            </a:r>
            <a:r>
              <a:rPr lang="tr-TR" dirty="0" err="1"/>
              <a:t>Prata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Donald Martin. </a:t>
            </a:r>
            <a:r>
              <a:rPr lang="tr-TR" i="1" dirty="0"/>
              <a:t>C </a:t>
            </a:r>
            <a:r>
              <a:rPr lang="tr-TR" i="1" dirty="0" err="1"/>
              <a:t>primer</a:t>
            </a:r>
            <a:r>
              <a:rPr lang="tr-TR" i="1" dirty="0"/>
              <a:t> </a:t>
            </a:r>
            <a:r>
              <a:rPr lang="tr-TR" i="1" dirty="0" err="1"/>
              <a:t>plus</a:t>
            </a:r>
            <a:r>
              <a:rPr lang="tr-TR" dirty="0"/>
              <a:t>. </a:t>
            </a:r>
            <a:r>
              <a:rPr lang="tr-TR" dirty="0" err="1"/>
              <a:t>Sams</a:t>
            </a:r>
            <a:r>
              <a:rPr lang="tr-TR" dirty="0"/>
              <a:t>, 1987.</a:t>
            </a:r>
          </a:p>
          <a:p>
            <a:pPr lvl="0" algn="just"/>
            <a:r>
              <a:rPr lang="tr-TR" dirty="0" err="1"/>
              <a:t>Hennessey</a:t>
            </a:r>
            <a:r>
              <a:rPr lang="tr-TR" dirty="0"/>
              <a:t>, </a:t>
            </a:r>
            <a:r>
              <a:rPr lang="tr-TR" dirty="0" err="1"/>
              <a:t>Wade</a:t>
            </a:r>
            <a:r>
              <a:rPr lang="tr-TR" dirty="0"/>
              <a:t> L. </a:t>
            </a:r>
            <a:r>
              <a:rPr lang="tr-TR" i="1" dirty="0" err="1"/>
              <a:t>Common</a:t>
            </a:r>
            <a:r>
              <a:rPr lang="tr-TR" i="1" dirty="0"/>
              <a:t> </a:t>
            </a:r>
            <a:r>
              <a:rPr lang="tr-TR" i="1" dirty="0" err="1"/>
              <a:t>Lisp</a:t>
            </a:r>
            <a:r>
              <a:rPr lang="tr-TR" dirty="0"/>
              <a:t>. </a:t>
            </a:r>
            <a:r>
              <a:rPr lang="tr-TR" dirty="0" err="1"/>
              <a:t>McGraw-Hill</a:t>
            </a:r>
            <a:r>
              <a:rPr lang="tr-TR" dirty="0"/>
              <a:t>, </a:t>
            </a:r>
            <a:r>
              <a:rPr lang="tr-TR" dirty="0" err="1"/>
              <a:t>Inc</a:t>
            </a:r>
            <a:r>
              <a:rPr lang="tr-TR" dirty="0"/>
              <a:t>., 1989.</a:t>
            </a:r>
          </a:p>
          <a:p>
            <a:pPr lvl="0" algn="just"/>
            <a:r>
              <a:rPr lang="tr-TR" dirty="0" err="1"/>
              <a:t>Liang</a:t>
            </a:r>
            <a:r>
              <a:rPr lang="tr-TR" dirty="0"/>
              <a:t>, Y. Daniel.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Java </a:t>
            </a:r>
            <a:r>
              <a:rPr lang="tr-TR" dirty="0" err="1"/>
              <a:t>programming</a:t>
            </a:r>
            <a:r>
              <a:rPr lang="tr-TR" dirty="0"/>
              <a:t>: </a:t>
            </a:r>
            <a:r>
              <a:rPr lang="tr-TR" dirty="0" err="1"/>
              <a:t>brief</a:t>
            </a:r>
            <a:r>
              <a:rPr lang="tr-TR" dirty="0"/>
              <a:t> </a:t>
            </a:r>
            <a:r>
              <a:rPr lang="tr-TR" dirty="0" err="1"/>
              <a:t>version</a:t>
            </a:r>
            <a:r>
              <a:rPr lang="tr-TR" dirty="0"/>
              <a:t>. </a:t>
            </a:r>
            <a:r>
              <a:rPr lang="tr-TR" dirty="0" err="1"/>
              <a:t>pearson</a:t>
            </a:r>
            <a:r>
              <a:rPr lang="tr-TR" dirty="0"/>
              <a:t> </a:t>
            </a:r>
            <a:r>
              <a:rPr lang="tr-TR" dirty="0" err="1"/>
              <a:t>prentice</a:t>
            </a:r>
            <a:r>
              <a:rPr lang="tr-TR" dirty="0"/>
              <a:t> </a:t>
            </a:r>
            <a:r>
              <a:rPr lang="tr-TR" dirty="0" err="1"/>
              <a:t>hall</a:t>
            </a:r>
            <a:r>
              <a:rPr lang="tr-TR" dirty="0"/>
              <a:t>, 2009.</a:t>
            </a:r>
          </a:p>
          <a:p>
            <a:pPr lvl="0" algn="just"/>
            <a:r>
              <a:rPr lang="tr-TR" dirty="0" err="1"/>
              <a:t>Yumusak</a:t>
            </a:r>
            <a:r>
              <a:rPr lang="tr-TR" dirty="0"/>
              <a:t> N., Adak M.F. </a:t>
            </a:r>
            <a:r>
              <a:rPr lang="tr-TR" i="1" dirty="0"/>
              <a:t>C/C++ ile Veri Yapıları ve Çözümlü Uygulamalar</a:t>
            </a:r>
            <a:r>
              <a:rPr lang="tr-TR" dirty="0"/>
              <a:t>. 2. Baskı, Seçkin Yayıncılık, 2016</a:t>
            </a:r>
          </a:p>
        </p:txBody>
      </p:sp>
    </p:spTree>
    <p:extLst>
      <p:ext uri="{BB962C8B-B14F-4D97-AF65-F5344CB8AC3E}">
        <p14:creationId xmlns:p14="http://schemas.microsoft.com/office/powerpoint/2010/main" val="420975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8C27DE1-5AA8-4DC3-9414-58D15B18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Donanımsal Paralellik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6A4E91B-7670-4AFD-A2F4-03ACBAA674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271" y="2861035"/>
            <a:ext cx="6457458" cy="2652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34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C9B55D-39E6-4A62-99C2-3508FC73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Eş Zamanlılık Türleri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716162-329E-4652-B405-215A0319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2336873"/>
            <a:ext cx="11567604" cy="3599316"/>
          </a:xfrm>
        </p:spPr>
        <p:txBody>
          <a:bodyPr/>
          <a:lstStyle/>
          <a:p>
            <a:r>
              <a:rPr lang="tr-TR" dirty="0"/>
              <a:t>Program içerisindeki eş zamanlılık 4 farklı şekilde gerçekleşebilir.</a:t>
            </a:r>
          </a:p>
          <a:p>
            <a:pPr lvl="1"/>
            <a:r>
              <a:rPr lang="tr-TR" b="1" dirty="0">
                <a:solidFill>
                  <a:schemeClr val="bg1"/>
                </a:solidFill>
              </a:rPr>
              <a:t>Makine komutu düzeyinde :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/>
              <a:t>2 veya daha fazla makine komutunun paralel çalıştırılması</a:t>
            </a:r>
          </a:p>
          <a:p>
            <a:pPr lvl="1"/>
            <a:r>
              <a:rPr lang="tr-TR" b="1" dirty="0">
                <a:solidFill>
                  <a:schemeClr val="bg1"/>
                </a:solidFill>
              </a:rPr>
              <a:t>Program kod satırı düzeyinde: </a:t>
            </a:r>
            <a:r>
              <a:rPr lang="tr-TR" dirty="0"/>
              <a:t>2 veya daha fazla program kod satırının paralel çalıştırılması</a:t>
            </a:r>
          </a:p>
          <a:p>
            <a:pPr lvl="1"/>
            <a:r>
              <a:rPr lang="tr-TR" b="1" dirty="0">
                <a:solidFill>
                  <a:schemeClr val="bg1"/>
                </a:solidFill>
              </a:rPr>
              <a:t>Birim seviyesinde : </a:t>
            </a:r>
            <a:r>
              <a:rPr lang="tr-TR" dirty="0"/>
              <a:t>2 veya daha fazla fonksiyonun paralel çalıştırılması</a:t>
            </a:r>
            <a:endParaRPr lang="tr-TR" dirty="0">
              <a:solidFill>
                <a:schemeClr val="bg1"/>
              </a:solidFill>
            </a:endParaRPr>
          </a:p>
          <a:p>
            <a:pPr lvl="1"/>
            <a:r>
              <a:rPr lang="tr-TR" b="1" dirty="0">
                <a:solidFill>
                  <a:schemeClr val="bg1"/>
                </a:solidFill>
              </a:rPr>
              <a:t>Program seviyesinde : </a:t>
            </a:r>
            <a:r>
              <a:rPr lang="tr-TR" dirty="0"/>
              <a:t>2 veya daha fazla programın paralel çalıştırılması</a:t>
            </a:r>
            <a:endParaRPr lang="tr-TR" dirty="0">
              <a:solidFill>
                <a:schemeClr val="bg1"/>
              </a:solidFill>
            </a:endParaRPr>
          </a:p>
          <a:p>
            <a:pPr lvl="1"/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Parallel Processing and FME: A Redesign for 2019 | Safe Software">
            <a:extLst>
              <a:ext uri="{FF2B5EF4-FFF2-40B4-BE49-F238E27FC236}">
                <a16:creationId xmlns:a16="http://schemas.microsoft.com/office/drawing/2014/main" id="{16F4AD18-B222-4025-8CB1-9A266BAA3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625" y="4136531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11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1499E9-CCBE-4D4D-835F-00B05749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Dillerinde Gerçekleştirimi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DEE2A6-7F89-47F4-94A2-38528F40E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Bazı dillerde kütüphaneler yardımıyla gerçekleştirilir.</a:t>
            </a:r>
          </a:p>
          <a:p>
            <a:pPr lvl="1"/>
            <a:r>
              <a:rPr lang="tr-TR" dirty="0"/>
              <a:t>Örnek: </a:t>
            </a:r>
            <a:r>
              <a:rPr lang="tr-TR" dirty="0" err="1"/>
              <a:t>OpenMP</a:t>
            </a:r>
            <a:r>
              <a:rPr lang="tr-TR" dirty="0"/>
              <a:t> – C/C++ ve Fortran</a:t>
            </a:r>
          </a:p>
          <a:p>
            <a:r>
              <a:rPr lang="tr-TR" dirty="0"/>
              <a:t>Diğer bazı diller bunu kendi içerisinde sağlayabilir.</a:t>
            </a:r>
          </a:p>
          <a:p>
            <a:r>
              <a:rPr lang="tr-TR" dirty="0"/>
              <a:t>Bu şekilde ilk destek PL/I programlama dili ile başlamıştır.</a:t>
            </a:r>
          </a:p>
          <a:p>
            <a:r>
              <a:rPr lang="tr-TR" dirty="0"/>
              <a:t>Daha sonra bunu, Ada95, Java, C#, </a:t>
            </a:r>
            <a:r>
              <a:rPr lang="tr-TR" dirty="0" err="1"/>
              <a:t>Python</a:t>
            </a:r>
            <a:r>
              <a:rPr lang="tr-TR" dirty="0"/>
              <a:t> ve </a:t>
            </a:r>
            <a:r>
              <a:rPr lang="tr-TR" dirty="0" err="1"/>
              <a:t>Ruby</a:t>
            </a:r>
            <a:r>
              <a:rPr lang="tr-TR" dirty="0"/>
              <a:t> takip etmiştir.</a:t>
            </a:r>
          </a:p>
          <a:p>
            <a:pPr marL="45720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409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1F80A8-E814-4CF3-B675-A45A850D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Paralelleştirme</a:t>
            </a:r>
            <a:r>
              <a:rPr lang="tr-TR" dirty="0"/>
              <a:t> Örneği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03D33F-41A5-4A31-8B9E-A0436C560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93" y="2139519"/>
            <a:ext cx="4073134" cy="448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6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65E182B-F1B4-43AB-8707-2F74FFD2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Öncelik </a:t>
            </a:r>
            <a:r>
              <a:rPr lang="tr-TR" dirty="0" err="1"/>
              <a:t>Grafları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A6E5A3-4C75-4CE9-949E-A0329028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Bağımlı ve bağımsız değişkenlerin tespit edilip hangi işlerin eş zamanlı çalıştırılabileceği belirlenir.</a:t>
            </a:r>
          </a:p>
          <a:p>
            <a:pPr algn="just"/>
            <a:r>
              <a:rPr lang="tr-TR" dirty="0"/>
              <a:t>Bir öncelik </a:t>
            </a:r>
            <a:r>
              <a:rPr lang="tr-TR" dirty="0" err="1"/>
              <a:t>grafı</a:t>
            </a:r>
            <a:r>
              <a:rPr lang="tr-TR" dirty="0"/>
              <a:t> hangi işlemlerin eş zamanlı hangi işlemlerin seri olarak çalıştırılması gerekeceğini gösterir.</a:t>
            </a:r>
          </a:p>
          <a:p>
            <a:pPr algn="just"/>
            <a:r>
              <a:rPr lang="tr-TR" dirty="0"/>
              <a:t>Hangi işlemlerin hangi işlemleri bekleyeceği görülebilir.</a:t>
            </a:r>
          </a:p>
        </p:txBody>
      </p:sp>
    </p:spTree>
    <p:extLst>
      <p:ext uri="{BB962C8B-B14F-4D97-AF65-F5344CB8AC3E}">
        <p14:creationId xmlns:p14="http://schemas.microsoft.com/office/powerpoint/2010/main" val="292141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71A9968-B201-45A9-B9EA-E8886171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Öncelik </a:t>
            </a:r>
            <a:r>
              <a:rPr lang="tr-TR" dirty="0" err="1"/>
              <a:t>Grafları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633CAC-7556-4A0D-95C6-1FC7B5D7A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007082" cy="3599316"/>
          </a:xfrm>
        </p:spPr>
        <p:txBody>
          <a:bodyPr/>
          <a:lstStyle/>
          <a:p>
            <a:pPr algn="just"/>
            <a:r>
              <a:rPr lang="tr-TR" dirty="0"/>
              <a:t>S2 ve S3 çalıştırılabilmesi için S1 ifadesi işlemini bitirmelidir.</a:t>
            </a:r>
          </a:p>
          <a:p>
            <a:pPr algn="just"/>
            <a:r>
              <a:rPr lang="tr-TR" dirty="0"/>
              <a:t>S2 ve S3 eş zamanlı çalıştırılabilir.</a:t>
            </a:r>
          </a:p>
          <a:p>
            <a:pPr algn="just"/>
            <a:r>
              <a:rPr lang="tr-TR" dirty="0"/>
              <a:t>S4 çalışabilmesi için hem S2 hem de S3 işlemini bitirmelidir.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BDE3A9F-8450-4291-9BA7-8EE0A69F8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239" y="2336873"/>
            <a:ext cx="2548080" cy="359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913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3369</TotalTime>
  <Words>1030</Words>
  <Application>Microsoft Office PowerPoint</Application>
  <PresentationFormat>Geniş ekran</PresentationFormat>
  <Paragraphs>144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38" baseType="lpstr">
      <vt:lpstr>Arial</vt:lpstr>
      <vt:lpstr>Times New Roman</vt:lpstr>
      <vt:lpstr>Trebuchet MS</vt:lpstr>
      <vt:lpstr>Berlin</vt:lpstr>
      <vt:lpstr>Programlama Dillerinin Prensipleri Hafta 12 – Eş Zamanlı Programlama</vt:lpstr>
      <vt:lpstr>İçerik</vt:lpstr>
      <vt:lpstr>Tanım</vt:lpstr>
      <vt:lpstr>Donanımsal Paralellik</vt:lpstr>
      <vt:lpstr>Eş Zamanlılık Türleri</vt:lpstr>
      <vt:lpstr>Programlama Dillerinde Gerçekleştirimi</vt:lpstr>
      <vt:lpstr>Python Paralelleştirme Örneği</vt:lpstr>
      <vt:lpstr>Öncelik Grafları</vt:lpstr>
      <vt:lpstr>Öncelik Grafları</vt:lpstr>
      <vt:lpstr>Hatalı Öncelik Grafı</vt:lpstr>
      <vt:lpstr>Eşzamanlık Şartları</vt:lpstr>
      <vt:lpstr>Eşzamanlık Şartları</vt:lpstr>
      <vt:lpstr>Fork ve Join Yapıları</vt:lpstr>
      <vt:lpstr>Fork Yapısı</vt:lpstr>
      <vt:lpstr>Join Yapısı</vt:lpstr>
      <vt:lpstr>Fork Join Örneği</vt:lpstr>
      <vt:lpstr>Parbegin ve Parend Yapıları</vt:lpstr>
      <vt:lpstr>Parbegin ve Parend Yapıları</vt:lpstr>
      <vt:lpstr>Fork Join ile Yapılıp Parbegin Parend ile Yapılamayan Örnek</vt:lpstr>
      <vt:lpstr>Fonksiyonel Dillerde Eş Zamanlılık</vt:lpstr>
      <vt:lpstr>Thread Yield Metodu</vt:lpstr>
      <vt:lpstr>Thread Sleep Metodu</vt:lpstr>
      <vt:lpstr>Sleep ve Yield Metotları</vt:lpstr>
      <vt:lpstr>İşlem Durumları</vt:lpstr>
      <vt:lpstr>İşlem Grafları</vt:lpstr>
      <vt:lpstr>Kritik Bölge</vt:lpstr>
      <vt:lpstr>Kritik Bölgenin Yapısı</vt:lpstr>
      <vt:lpstr>Kritik Bölge Gerçekleştirimi için Yaklaşımlar</vt:lpstr>
      <vt:lpstr>Kritik Bölge Gerçekleştirimi için Yaklaşımlar</vt:lpstr>
      <vt:lpstr>Kritik Bölge Gerçekleştirimi için Yaklaşımlar</vt:lpstr>
      <vt:lpstr>Semaforlar</vt:lpstr>
      <vt:lpstr>Semaforlar</vt:lpstr>
      <vt:lpstr>Semaforların Örnek Üzerinde Kullanımı</vt:lpstr>
      <vt:lpstr>Kaynaklar</vt:lpstr>
    </vt:vector>
  </TitlesOfParts>
  <Company>Sakarya Üniversitesi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Dilleri Hafta 12</dc:title>
  <dc:creator/>
  <cp:lastModifiedBy>Huseyin Demirci</cp:lastModifiedBy>
  <cp:revision>428</cp:revision>
  <dcterms:created xsi:type="dcterms:W3CDTF">2018-01-29T09:21:07Z</dcterms:created>
  <dcterms:modified xsi:type="dcterms:W3CDTF">2025-01-02T06:15:25Z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2025-01-02T06:14:44Z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89bb3e44-deea-4987-90b1-b33842d4e015</vt:lpwstr>
  </property>
  <property fmtid="{D5CDD505-2E9C-101B-9397-08002B2CF9AE}" pid="7" name="MSIP_Label_defa4170-0d19-0005-0004-bc88714345d2_ActionId">
    <vt:lpwstr>13de95b7-53c8-4519-845c-d34646ef6809</vt:lpwstr>
  </property>
  <property fmtid="{D5CDD505-2E9C-101B-9397-08002B2CF9AE}" pid="8" name="MSIP_Label_defa4170-0d19-0005-0004-bc88714345d2_ContentBits">
    <vt:lpwstr>0</vt:lpwstr>
  </property>
</Properties>
</file>