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359" r:id="rId4"/>
    <p:sldId id="318" r:id="rId5"/>
    <p:sldId id="355" r:id="rId6"/>
    <p:sldId id="319" r:id="rId7"/>
    <p:sldId id="351" r:id="rId8"/>
    <p:sldId id="356" r:id="rId9"/>
    <p:sldId id="352" r:id="rId10"/>
    <p:sldId id="357" r:id="rId11"/>
    <p:sldId id="362" r:id="rId12"/>
    <p:sldId id="320" r:id="rId13"/>
    <p:sldId id="360" r:id="rId14"/>
    <p:sldId id="361" r:id="rId15"/>
    <p:sldId id="358" r:id="rId16"/>
    <p:sldId id="317" r:id="rId1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09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5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3E9CA-3666-4013-8C03-2E48D17C40F5}" type="datetimeFigureOut">
              <a:rPr lang="tr-TR" smtClean="0"/>
              <a:t>2.01.2025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191F0170-96AD-4FD2-81F2-121FBC954D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09748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3E9CA-3666-4013-8C03-2E48D17C40F5}" type="datetimeFigureOut">
              <a:rPr lang="tr-TR" smtClean="0"/>
              <a:t>2.01.2025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91F0170-96AD-4FD2-81F2-121FBC954D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90479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3E9CA-3666-4013-8C03-2E48D17C40F5}" type="datetimeFigureOut">
              <a:rPr lang="tr-TR" smtClean="0"/>
              <a:t>2.01.2025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91F0170-96AD-4FD2-81F2-121FBC954D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55369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3E9CA-3666-4013-8C03-2E48D17C40F5}" type="datetimeFigureOut">
              <a:rPr lang="tr-TR" smtClean="0"/>
              <a:t>2.01.2025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91F0170-96AD-4FD2-81F2-121FBC954DC5}" type="slidenum">
              <a:rPr lang="tr-TR" smtClean="0"/>
              <a:t>‹#›</a:t>
            </a:fld>
            <a:endParaRPr lang="tr-T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60083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3E9CA-3666-4013-8C03-2E48D17C40F5}" type="datetimeFigureOut">
              <a:rPr lang="tr-TR" smtClean="0"/>
              <a:t>2.01.2025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91F0170-96AD-4FD2-81F2-121FBC954D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62329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3E9CA-3666-4013-8C03-2E48D17C40F5}" type="datetimeFigureOut">
              <a:rPr lang="tr-TR" smtClean="0"/>
              <a:t>2.01.2025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0170-96AD-4FD2-81F2-121FBC954D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296596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3E9CA-3666-4013-8C03-2E48D17C40F5}" type="datetimeFigureOut">
              <a:rPr lang="tr-TR" smtClean="0"/>
              <a:t>2.01.2025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0170-96AD-4FD2-81F2-121FBC954D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113369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3E9CA-3666-4013-8C03-2E48D17C40F5}" type="datetimeFigureOut">
              <a:rPr lang="tr-TR" smtClean="0"/>
              <a:t>2.01.2025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0170-96AD-4FD2-81F2-121FBC954D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29070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AFB3E9CA-3666-4013-8C03-2E48D17C40F5}" type="datetimeFigureOut">
              <a:rPr lang="tr-TR" smtClean="0"/>
              <a:t>2.01.2025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91F0170-96AD-4FD2-81F2-121FBC954D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09193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3E9CA-3666-4013-8C03-2E48D17C40F5}" type="datetimeFigureOut">
              <a:rPr lang="tr-TR" smtClean="0"/>
              <a:t>2.01.2025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0170-96AD-4FD2-81F2-121FBC954D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5413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3E9CA-3666-4013-8C03-2E48D17C40F5}" type="datetimeFigureOut">
              <a:rPr lang="tr-TR" smtClean="0"/>
              <a:t>2.01.2025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91F0170-96AD-4FD2-81F2-121FBC954D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83019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3E9CA-3666-4013-8C03-2E48D17C40F5}" type="datetimeFigureOut">
              <a:rPr lang="tr-TR" smtClean="0"/>
              <a:t>2.01.2025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0170-96AD-4FD2-81F2-121FBC954D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98746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3E9CA-3666-4013-8C03-2E48D17C40F5}" type="datetimeFigureOut">
              <a:rPr lang="tr-TR" smtClean="0"/>
              <a:t>2.01.2025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0170-96AD-4FD2-81F2-121FBC954D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54941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3E9CA-3666-4013-8C03-2E48D17C40F5}" type="datetimeFigureOut">
              <a:rPr lang="tr-TR" smtClean="0"/>
              <a:t>2.01.2025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0170-96AD-4FD2-81F2-121FBC954D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79249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3E9CA-3666-4013-8C03-2E48D17C40F5}" type="datetimeFigureOut">
              <a:rPr lang="tr-TR" smtClean="0"/>
              <a:t>2.01.2025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0170-96AD-4FD2-81F2-121FBC954D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52168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3E9CA-3666-4013-8C03-2E48D17C40F5}" type="datetimeFigureOut">
              <a:rPr lang="tr-TR" smtClean="0"/>
              <a:t>2.01.2025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0170-96AD-4FD2-81F2-121FBC954D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77735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3E9CA-3666-4013-8C03-2E48D17C40F5}" type="datetimeFigureOut">
              <a:rPr lang="tr-TR" smtClean="0"/>
              <a:t>2.01.2025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0170-96AD-4FD2-81F2-121FBC954D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88569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3E9CA-3666-4013-8C03-2E48D17C40F5}" type="datetimeFigureOut">
              <a:rPr lang="tr-TR" smtClean="0"/>
              <a:t>2.01.2025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F0170-96AD-4FD2-81F2-121FBC954D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54145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62144" y="2733709"/>
            <a:ext cx="8762312" cy="1373070"/>
          </a:xfrm>
        </p:spPr>
        <p:txBody>
          <a:bodyPr/>
          <a:lstStyle/>
          <a:p>
            <a:r>
              <a:rPr lang="tr-TR" sz="4400" dirty="0"/>
              <a:t>Programlama Dillerinin Prensipleri</a:t>
            </a:r>
            <a:br>
              <a:rPr lang="tr-TR" dirty="0"/>
            </a:br>
            <a:r>
              <a:rPr lang="tr-TR" sz="2400"/>
              <a:t>Hafta 13 </a:t>
            </a:r>
            <a:r>
              <a:rPr lang="tr-TR" sz="2400" dirty="0"/>
              <a:t>– Fonksiyonel Programlama</a:t>
            </a:r>
          </a:p>
        </p:txBody>
      </p:sp>
    </p:spTree>
    <p:extLst>
      <p:ext uri="{BB962C8B-B14F-4D97-AF65-F5344CB8AC3E}">
        <p14:creationId xmlns:p14="http://schemas.microsoft.com/office/powerpoint/2010/main" val="3211171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C1499E9-CCBE-4D4D-835F-00B05749F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Fonksiyonel Dillerin Yapısı devam…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BDEE2A6-7F89-47F4-94A2-38528F40E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dirty="0"/>
              <a:t>Fonksiyonel diller Sembolik veri işleme amacı ile dizayn edilmiştir.</a:t>
            </a:r>
          </a:p>
          <a:p>
            <a:pPr algn="just"/>
            <a:r>
              <a:rPr lang="tr-TR" dirty="0"/>
              <a:t>Bu diller;</a:t>
            </a:r>
          </a:p>
          <a:p>
            <a:pPr lvl="1" algn="just"/>
            <a:r>
              <a:rPr lang="tr-TR" dirty="0"/>
              <a:t>Türev ve integral hesaplamalarındaki</a:t>
            </a:r>
          </a:p>
          <a:p>
            <a:pPr lvl="1" algn="just"/>
            <a:r>
              <a:rPr lang="tr-TR" dirty="0"/>
              <a:t>Elektrik devre </a:t>
            </a:r>
            <a:r>
              <a:rPr lang="tr-TR" dirty="0" err="1"/>
              <a:t>teorisideki</a:t>
            </a:r>
            <a:endParaRPr lang="tr-TR" dirty="0"/>
          </a:p>
          <a:p>
            <a:pPr lvl="1" algn="just"/>
            <a:r>
              <a:rPr lang="tr-TR" dirty="0"/>
              <a:t>Matematiksel mantık oyunlarındaki</a:t>
            </a:r>
          </a:p>
          <a:p>
            <a:pPr lvl="1" algn="just"/>
            <a:r>
              <a:rPr lang="tr-TR" dirty="0"/>
              <a:t>Yapay zekanın diğer alanlarındaki </a:t>
            </a:r>
          </a:p>
          <a:p>
            <a:pPr marL="0" indent="0" algn="just">
              <a:buNone/>
            </a:pPr>
            <a:r>
              <a:rPr lang="tr-TR" dirty="0"/>
              <a:t>sembolik hesaplamalarda kullanılmaktadır. </a:t>
            </a:r>
          </a:p>
          <a:p>
            <a:pPr algn="just"/>
            <a:r>
              <a:rPr lang="tr-TR" dirty="0"/>
              <a:t>Karmaşık hesaplamalar daha basit ifadeler cinsinden yazılarak kolaylıkla çözümlenebilir.</a:t>
            </a:r>
            <a:endParaRPr lang="tr-TR" b="1" dirty="0"/>
          </a:p>
          <a:p>
            <a:pPr marL="0" indent="0" algn="just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99852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D459362-C21C-45F7-A47E-EFA69C13F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Değişkenin Rolü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44C8A30-477C-4C5C-B552-62033DC83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/>
              <a:t>Fonksiyonel olmayan tasarımlarda değişken, bir değeri tutan yer rolünü üstlenirken fonksiyonel tasarımda direk değerin kendisidir.</a:t>
            </a:r>
          </a:p>
          <a:p>
            <a:pPr marL="0" indent="0" algn="ctr">
              <a:buNone/>
            </a:pPr>
            <a:r>
              <a:rPr lang="tr-TR" dirty="0"/>
              <a:t>x = x + 1 ifadesinde her x farklı bir değeri temsil eder.</a:t>
            </a:r>
          </a:p>
          <a:p>
            <a:pPr marL="0" indent="0" algn="ctr">
              <a:buNone/>
            </a:pPr>
            <a:r>
              <a:rPr lang="tr-TR" dirty="0"/>
              <a:t>10 = 9 + 1 deki gibi düşünülebilir.</a:t>
            </a:r>
          </a:p>
        </p:txBody>
      </p:sp>
    </p:spTree>
    <p:extLst>
      <p:ext uri="{BB962C8B-B14F-4D97-AF65-F5344CB8AC3E}">
        <p14:creationId xmlns:p14="http://schemas.microsoft.com/office/powerpoint/2010/main" val="234337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65E182B-F1B4-43AB-8707-2F74FFD27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Haskell</a:t>
            </a:r>
            <a:r>
              <a:rPr lang="tr-TR" dirty="0"/>
              <a:t> Dili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8A6E5A3-4C75-4CE9-949E-A0329028D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/>
              <a:t>Bağımlı ve bağımsız değişkenlerin tespit edilip hangi işlerin eş zamanlı çalıştırılabileceği belirlenir.</a:t>
            </a:r>
          </a:p>
          <a:p>
            <a:pPr algn="just"/>
            <a:r>
              <a:rPr lang="tr-TR" dirty="0"/>
              <a:t>Tam olarak fonksiyonel bir dildir. (değişkenler yoktur, atama ifadeleri yoktur, hiçbir çeşit yan etki yoktur).</a:t>
            </a:r>
          </a:p>
          <a:p>
            <a:pPr algn="just"/>
            <a:r>
              <a:rPr lang="tr-TR" dirty="0"/>
              <a:t>Tembel değerlendirme(</a:t>
            </a:r>
            <a:r>
              <a:rPr lang="tr-TR" dirty="0" err="1"/>
              <a:t>lazy</a:t>
            </a:r>
            <a:r>
              <a:rPr lang="tr-TR" dirty="0"/>
              <a:t> </a:t>
            </a:r>
            <a:r>
              <a:rPr lang="tr-TR" dirty="0" err="1"/>
              <a:t>evaluation</a:t>
            </a:r>
            <a:r>
              <a:rPr lang="tr-TR" dirty="0"/>
              <a:t>) kullanır (değer gerekmediği sürece hiçbir alt-ifadeyi değerlendirme)</a:t>
            </a:r>
          </a:p>
          <a:p>
            <a:pPr algn="just"/>
            <a:r>
              <a:rPr lang="tr-TR" dirty="0"/>
              <a:t>Liste kapsamları(</a:t>
            </a:r>
            <a:r>
              <a:rPr lang="tr-TR" dirty="0" err="1"/>
              <a:t>list</a:t>
            </a:r>
            <a:r>
              <a:rPr lang="tr-TR" dirty="0"/>
              <a:t> </a:t>
            </a:r>
            <a:r>
              <a:rPr lang="tr-TR" dirty="0" err="1"/>
              <a:t>comprehensions</a:t>
            </a:r>
            <a:r>
              <a:rPr lang="tr-TR" dirty="0"/>
              <a:t>), sonsuz listelerle çalışabilmeye izin verir.</a:t>
            </a:r>
          </a:p>
        </p:txBody>
      </p:sp>
    </p:spTree>
    <p:extLst>
      <p:ext uri="{BB962C8B-B14F-4D97-AF65-F5344CB8AC3E}">
        <p14:creationId xmlns:p14="http://schemas.microsoft.com/office/powerpoint/2010/main" val="2921418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914625E-E088-4A38-8DCC-A6BDF5EF4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Lisp</a:t>
            </a:r>
            <a:r>
              <a:rPr lang="tr-TR" dirty="0"/>
              <a:t> Dili Formları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0BA8CC4-EC9B-4445-A8B0-F5F774F80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ANSI </a:t>
            </a:r>
            <a:r>
              <a:rPr lang="tr-TR" dirty="0" err="1"/>
              <a:t>Common</a:t>
            </a:r>
            <a:r>
              <a:rPr lang="tr-TR" dirty="0"/>
              <a:t> </a:t>
            </a:r>
            <a:r>
              <a:rPr lang="tr-TR" dirty="0" err="1"/>
              <a:t>Lisp</a:t>
            </a:r>
            <a:r>
              <a:rPr lang="tr-TR" dirty="0"/>
              <a:t> (</a:t>
            </a:r>
            <a:r>
              <a:rPr lang="tr-TR" dirty="0" err="1"/>
              <a:t>cLisp</a:t>
            </a:r>
            <a:r>
              <a:rPr lang="tr-TR" dirty="0"/>
              <a:t>)</a:t>
            </a:r>
          </a:p>
          <a:p>
            <a:pPr lvl="1"/>
            <a:r>
              <a:rPr lang="tr-TR" dirty="0"/>
              <a:t>Derleyici, yorumlayıcı, </a:t>
            </a:r>
            <a:r>
              <a:rPr lang="tr-TR" dirty="0" err="1"/>
              <a:t>debugger</a:t>
            </a:r>
            <a:r>
              <a:rPr lang="tr-TR" dirty="0"/>
              <a:t> içerir</a:t>
            </a:r>
          </a:p>
          <a:p>
            <a:r>
              <a:rPr lang="tr-TR" dirty="0"/>
              <a:t>GNU </a:t>
            </a:r>
            <a:r>
              <a:rPr lang="tr-TR" dirty="0" err="1"/>
              <a:t>Common</a:t>
            </a:r>
            <a:r>
              <a:rPr lang="tr-TR" dirty="0"/>
              <a:t> </a:t>
            </a:r>
            <a:r>
              <a:rPr lang="tr-TR" dirty="0" err="1"/>
              <a:t>Lisp</a:t>
            </a:r>
            <a:r>
              <a:rPr lang="tr-TR" dirty="0"/>
              <a:t> (</a:t>
            </a:r>
            <a:r>
              <a:rPr lang="tr-TR" dirty="0" err="1"/>
              <a:t>gcl</a:t>
            </a:r>
            <a:r>
              <a:rPr lang="tr-TR" dirty="0"/>
              <a:t>)</a:t>
            </a:r>
          </a:p>
          <a:p>
            <a:pPr lvl="1"/>
            <a:r>
              <a:rPr lang="tr-TR" dirty="0"/>
              <a:t>Derleyici, yorumlayıcı içerir</a:t>
            </a:r>
          </a:p>
          <a:p>
            <a:r>
              <a:rPr lang="tr-TR" dirty="0"/>
              <a:t>Allegro CL (Commercial </a:t>
            </a:r>
            <a:r>
              <a:rPr lang="tr-TR" dirty="0" err="1"/>
              <a:t>Common</a:t>
            </a:r>
            <a:r>
              <a:rPr lang="tr-TR" dirty="0"/>
              <a:t> </a:t>
            </a:r>
            <a:r>
              <a:rPr lang="tr-TR" dirty="0" err="1"/>
              <a:t>Lisp</a:t>
            </a:r>
            <a:r>
              <a:rPr lang="tr-TR" dirty="0"/>
              <a:t> </a:t>
            </a:r>
            <a:r>
              <a:rPr lang="tr-TR" dirty="0" err="1"/>
              <a:t>Implementation</a:t>
            </a:r>
            <a:r>
              <a:rPr lang="tr-T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46856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1ACC6B-CE7D-4331-A1FA-4CC585E38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Lisp</a:t>
            </a:r>
            <a:r>
              <a:rPr lang="tr-TR" dirty="0"/>
              <a:t> Dili Veri Türleri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7BA8953-61D0-467A-B6F5-8A4485627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İki ana veri türünden oluşur.</a:t>
            </a:r>
          </a:p>
          <a:p>
            <a:pPr lvl="1"/>
            <a:r>
              <a:rPr lang="tr-TR" dirty="0"/>
              <a:t>Atom ve </a:t>
            </a:r>
            <a:r>
              <a:rPr lang="tr-TR" dirty="0" err="1"/>
              <a:t>List</a:t>
            </a:r>
            <a:endParaRPr lang="tr-TR" dirty="0"/>
          </a:p>
          <a:p>
            <a:r>
              <a:rPr lang="tr-TR" dirty="0"/>
              <a:t>Atom Veri Türü</a:t>
            </a:r>
          </a:p>
          <a:p>
            <a:pPr lvl="1"/>
            <a:r>
              <a:rPr lang="tr-TR" dirty="0" err="1"/>
              <a:t>String</a:t>
            </a:r>
            <a:endParaRPr lang="tr-TR" dirty="0"/>
          </a:p>
          <a:p>
            <a:pPr lvl="1"/>
            <a:r>
              <a:rPr lang="tr-TR" dirty="0"/>
              <a:t>Tam ve Ondalık sayılar</a:t>
            </a:r>
          </a:p>
          <a:p>
            <a:pPr lvl="1"/>
            <a:r>
              <a:rPr lang="tr-TR" dirty="0"/>
              <a:t>Karmaşık sayılar</a:t>
            </a:r>
          </a:p>
        </p:txBody>
      </p:sp>
    </p:spTree>
    <p:extLst>
      <p:ext uri="{BB962C8B-B14F-4D97-AF65-F5344CB8AC3E}">
        <p14:creationId xmlns:p14="http://schemas.microsoft.com/office/powerpoint/2010/main" val="3091198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56606D3-196C-4E96-A4EE-AC0C3ACE5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Fonksiyonel ile Emir Esaslı Tasarım Karşılaştırması</a:t>
            </a:r>
          </a:p>
        </p:txBody>
      </p:sp>
      <p:graphicFrame>
        <p:nvGraphicFramePr>
          <p:cNvPr id="4" name="Tablo 4">
            <a:extLst>
              <a:ext uri="{FF2B5EF4-FFF2-40B4-BE49-F238E27FC236}">
                <a16:creationId xmlns:a16="http://schemas.microsoft.com/office/drawing/2014/main" id="{10F5BFA6-4689-4DF0-814D-8294C6887C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4976280"/>
              </p:ext>
            </p:extLst>
          </p:nvPr>
        </p:nvGraphicFramePr>
        <p:xfrm>
          <a:off x="681038" y="2336800"/>
          <a:ext cx="96139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6950">
                  <a:extLst>
                    <a:ext uri="{9D8B030D-6E8A-4147-A177-3AD203B41FA5}">
                      <a16:colId xmlns:a16="http://schemas.microsoft.com/office/drawing/2014/main" val="3533179251"/>
                    </a:ext>
                  </a:extLst>
                </a:gridCol>
                <a:gridCol w="4806950">
                  <a:extLst>
                    <a:ext uri="{9D8B030D-6E8A-4147-A177-3AD203B41FA5}">
                      <a16:colId xmlns:a16="http://schemas.microsoft.com/office/drawing/2014/main" val="10748367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dirty="0"/>
                        <a:t>Emir Esaslı </a:t>
                      </a:r>
                      <a:r>
                        <a:rPr lang="en-US" sz="1800" dirty="0"/>
                        <a:t>(imperative) </a:t>
                      </a:r>
                      <a:r>
                        <a:rPr lang="en-US" sz="1800" dirty="0" err="1"/>
                        <a:t>diller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Fonksiyonel diller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35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Verimli çalışma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Verimsiz çalışma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714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Karmaşık semantik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Basit semantik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319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Karmaşık sentaks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Basit sentaks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831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Eş Zamanlılık (kullanıcı tanımlı)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Eş Zamanlılık (Otomatik)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6129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6258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tr-TR" dirty="0" err="1"/>
              <a:t>Yumusak</a:t>
            </a:r>
            <a:r>
              <a:rPr lang="tr-TR" dirty="0"/>
              <a:t> N., Adak M.F. </a:t>
            </a:r>
            <a:r>
              <a:rPr lang="tr-TR" i="1" dirty="0"/>
              <a:t>Programlama Dillerinin Prensipleri</a:t>
            </a:r>
            <a:r>
              <a:rPr lang="tr-TR" dirty="0"/>
              <a:t>. 1. Baskı, Seçkin Yayıncılık, 2018</a:t>
            </a:r>
          </a:p>
          <a:p>
            <a:pPr lvl="0" algn="just"/>
            <a:r>
              <a:rPr lang="tr-TR" dirty="0" err="1"/>
              <a:t>Sebesta</a:t>
            </a:r>
            <a:r>
              <a:rPr lang="tr-TR" dirty="0"/>
              <a:t>, Robert W. </a:t>
            </a:r>
            <a:r>
              <a:rPr lang="tr-TR" i="1" dirty="0" err="1"/>
              <a:t>Concepts</a:t>
            </a:r>
            <a:r>
              <a:rPr lang="tr-TR" i="1" dirty="0"/>
              <a:t> of </a:t>
            </a:r>
            <a:r>
              <a:rPr lang="tr-TR" i="1" dirty="0" err="1"/>
              <a:t>programming</a:t>
            </a:r>
            <a:r>
              <a:rPr lang="tr-TR" i="1" dirty="0"/>
              <a:t> languages</a:t>
            </a:r>
            <a:r>
              <a:rPr lang="tr-TR" dirty="0"/>
              <a:t>.11 ed. </a:t>
            </a:r>
            <a:r>
              <a:rPr lang="tr-TR" dirty="0" err="1"/>
              <a:t>Pearson</a:t>
            </a:r>
            <a:r>
              <a:rPr lang="tr-TR" dirty="0"/>
              <a:t> </a:t>
            </a:r>
            <a:r>
              <a:rPr lang="tr-TR" dirty="0" err="1"/>
              <a:t>Education</a:t>
            </a:r>
            <a:r>
              <a:rPr lang="tr-TR" dirty="0"/>
              <a:t> Limited, 2016.</a:t>
            </a:r>
          </a:p>
          <a:p>
            <a:pPr lvl="0" algn="just"/>
            <a:r>
              <a:rPr lang="tr-TR" dirty="0" err="1"/>
              <a:t>Sethi</a:t>
            </a:r>
            <a:r>
              <a:rPr lang="tr-TR" dirty="0"/>
              <a:t>, </a:t>
            </a:r>
            <a:r>
              <a:rPr lang="tr-TR" dirty="0" err="1"/>
              <a:t>Ravi</a:t>
            </a:r>
            <a:r>
              <a:rPr lang="tr-TR" dirty="0"/>
              <a:t>. </a:t>
            </a:r>
            <a:r>
              <a:rPr lang="tr-TR" i="1" dirty="0"/>
              <a:t>Programming </a:t>
            </a:r>
            <a:r>
              <a:rPr lang="tr-TR" i="1" dirty="0" err="1"/>
              <a:t>languages</a:t>
            </a:r>
            <a:r>
              <a:rPr lang="tr-TR" i="1" dirty="0"/>
              <a:t>: </a:t>
            </a:r>
            <a:r>
              <a:rPr lang="tr-TR" i="1" dirty="0" err="1"/>
              <a:t>concepts</a:t>
            </a:r>
            <a:r>
              <a:rPr lang="tr-TR" i="1" dirty="0"/>
              <a:t> </a:t>
            </a:r>
            <a:r>
              <a:rPr lang="tr-TR" i="1" dirty="0" err="1"/>
              <a:t>and</a:t>
            </a:r>
            <a:r>
              <a:rPr lang="tr-TR" i="1" dirty="0"/>
              <a:t> </a:t>
            </a:r>
            <a:r>
              <a:rPr lang="tr-TR" i="1" dirty="0" err="1"/>
              <a:t>constructs</a:t>
            </a:r>
            <a:r>
              <a:rPr lang="tr-TR" dirty="0"/>
              <a:t>. </a:t>
            </a:r>
            <a:r>
              <a:rPr lang="tr-TR" dirty="0" err="1"/>
              <a:t>Addison</a:t>
            </a:r>
            <a:r>
              <a:rPr lang="tr-TR" dirty="0"/>
              <a:t> </a:t>
            </a:r>
            <a:r>
              <a:rPr lang="tr-TR" dirty="0" err="1"/>
              <a:t>Wesley</a:t>
            </a:r>
            <a:r>
              <a:rPr lang="tr-TR" dirty="0"/>
              <a:t> </a:t>
            </a:r>
            <a:r>
              <a:rPr lang="tr-TR" dirty="0" err="1"/>
              <a:t>Longman</a:t>
            </a:r>
            <a:r>
              <a:rPr lang="tr-TR" dirty="0"/>
              <a:t> Publishing </a:t>
            </a:r>
            <a:r>
              <a:rPr lang="tr-TR" dirty="0" err="1"/>
              <a:t>Co</a:t>
            </a:r>
            <a:r>
              <a:rPr lang="tr-TR" dirty="0"/>
              <a:t>., </a:t>
            </a:r>
            <a:r>
              <a:rPr lang="tr-TR" dirty="0" err="1"/>
              <a:t>Inc</a:t>
            </a:r>
            <a:r>
              <a:rPr lang="tr-TR" dirty="0"/>
              <a:t>., 1996.</a:t>
            </a:r>
          </a:p>
          <a:p>
            <a:pPr lvl="0" algn="just"/>
            <a:r>
              <a:rPr lang="tr-TR" dirty="0" err="1"/>
              <a:t>Watt</a:t>
            </a:r>
            <a:r>
              <a:rPr lang="tr-TR" dirty="0"/>
              <a:t>, David A. </a:t>
            </a:r>
            <a:r>
              <a:rPr lang="tr-TR" i="1" dirty="0"/>
              <a:t>Programming </a:t>
            </a:r>
            <a:r>
              <a:rPr lang="tr-TR" i="1" dirty="0" err="1"/>
              <a:t>language</a:t>
            </a:r>
            <a:r>
              <a:rPr lang="tr-TR" i="1" dirty="0"/>
              <a:t> </a:t>
            </a:r>
            <a:r>
              <a:rPr lang="tr-TR" i="1" dirty="0" err="1"/>
              <a:t>design</a:t>
            </a:r>
            <a:r>
              <a:rPr lang="tr-TR" i="1" dirty="0"/>
              <a:t> </a:t>
            </a:r>
            <a:r>
              <a:rPr lang="tr-TR" i="1" dirty="0" err="1"/>
              <a:t>concepts</a:t>
            </a:r>
            <a:r>
              <a:rPr lang="tr-TR" dirty="0"/>
              <a:t>. John </a:t>
            </a:r>
            <a:r>
              <a:rPr lang="tr-TR" dirty="0" err="1"/>
              <a:t>Wiley</a:t>
            </a:r>
            <a:r>
              <a:rPr lang="tr-TR" dirty="0"/>
              <a:t> &amp; </a:t>
            </a:r>
            <a:r>
              <a:rPr lang="tr-TR" dirty="0" err="1"/>
              <a:t>Sons</a:t>
            </a:r>
            <a:r>
              <a:rPr lang="tr-TR" dirty="0"/>
              <a:t>, 2004.</a:t>
            </a:r>
          </a:p>
          <a:p>
            <a:pPr lvl="0" algn="just"/>
            <a:r>
              <a:rPr lang="tr-TR" dirty="0"/>
              <a:t>Malik, D. S., </a:t>
            </a:r>
            <a:r>
              <a:rPr lang="tr-TR" dirty="0" err="1"/>
              <a:t>and</a:t>
            </a:r>
            <a:r>
              <a:rPr lang="tr-TR" dirty="0"/>
              <a:t> Robert </a:t>
            </a:r>
            <a:r>
              <a:rPr lang="tr-TR" dirty="0" err="1"/>
              <a:t>Burton</a:t>
            </a:r>
            <a:r>
              <a:rPr lang="tr-TR" dirty="0"/>
              <a:t>. </a:t>
            </a:r>
            <a:r>
              <a:rPr lang="tr-TR" i="1" dirty="0"/>
              <a:t>Java </a:t>
            </a:r>
            <a:r>
              <a:rPr lang="tr-TR" i="1" dirty="0" err="1"/>
              <a:t>programming</a:t>
            </a:r>
            <a:r>
              <a:rPr lang="tr-TR" i="1" dirty="0"/>
              <a:t>: </a:t>
            </a:r>
            <a:r>
              <a:rPr lang="tr-TR" i="1" dirty="0" err="1"/>
              <a:t>guided</a:t>
            </a:r>
            <a:r>
              <a:rPr lang="tr-TR" i="1" dirty="0"/>
              <a:t> </a:t>
            </a:r>
            <a:r>
              <a:rPr lang="tr-TR" i="1" dirty="0" err="1"/>
              <a:t>learning</a:t>
            </a:r>
            <a:r>
              <a:rPr lang="tr-TR" i="1" dirty="0"/>
              <a:t> </a:t>
            </a:r>
            <a:r>
              <a:rPr lang="tr-TR" i="1" dirty="0" err="1"/>
              <a:t>with</a:t>
            </a:r>
            <a:r>
              <a:rPr lang="tr-TR" i="1" dirty="0"/>
              <a:t> </a:t>
            </a:r>
            <a:r>
              <a:rPr lang="tr-TR" i="1" dirty="0" err="1"/>
              <a:t>early</a:t>
            </a:r>
            <a:r>
              <a:rPr lang="tr-TR" i="1" dirty="0"/>
              <a:t> </a:t>
            </a:r>
            <a:r>
              <a:rPr lang="tr-TR" i="1" dirty="0" err="1"/>
              <a:t>objects</a:t>
            </a:r>
            <a:r>
              <a:rPr lang="tr-TR" dirty="0"/>
              <a:t>. Course </a:t>
            </a:r>
            <a:r>
              <a:rPr lang="tr-TR" dirty="0" err="1"/>
              <a:t>Technology</a:t>
            </a:r>
            <a:r>
              <a:rPr lang="tr-TR" dirty="0"/>
              <a:t> </a:t>
            </a:r>
            <a:r>
              <a:rPr lang="tr-TR" dirty="0" err="1"/>
              <a:t>Press</a:t>
            </a:r>
            <a:r>
              <a:rPr lang="tr-TR" dirty="0"/>
              <a:t>, 2008.</a:t>
            </a:r>
          </a:p>
          <a:p>
            <a:pPr lvl="0" algn="just"/>
            <a:r>
              <a:rPr lang="tr-TR" dirty="0" err="1"/>
              <a:t>Waite</a:t>
            </a:r>
            <a:r>
              <a:rPr lang="tr-TR" dirty="0"/>
              <a:t>, </a:t>
            </a:r>
            <a:r>
              <a:rPr lang="tr-TR" dirty="0" err="1"/>
              <a:t>Mitchell</a:t>
            </a:r>
            <a:r>
              <a:rPr lang="tr-TR" dirty="0"/>
              <a:t>, </a:t>
            </a:r>
            <a:r>
              <a:rPr lang="tr-TR" dirty="0" err="1"/>
              <a:t>Stephen</a:t>
            </a:r>
            <a:r>
              <a:rPr lang="tr-TR" dirty="0"/>
              <a:t> </a:t>
            </a:r>
            <a:r>
              <a:rPr lang="tr-TR" dirty="0" err="1"/>
              <a:t>Prata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Donald Martin. </a:t>
            </a:r>
            <a:r>
              <a:rPr lang="tr-TR" i="1" dirty="0"/>
              <a:t>C </a:t>
            </a:r>
            <a:r>
              <a:rPr lang="tr-TR" i="1" dirty="0" err="1"/>
              <a:t>primer</a:t>
            </a:r>
            <a:r>
              <a:rPr lang="tr-TR" i="1" dirty="0"/>
              <a:t> </a:t>
            </a:r>
            <a:r>
              <a:rPr lang="tr-TR" i="1" dirty="0" err="1"/>
              <a:t>plus</a:t>
            </a:r>
            <a:r>
              <a:rPr lang="tr-TR" dirty="0"/>
              <a:t>. </a:t>
            </a:r>
            <a:r>
              <a:rPr lang="tr-TR" dirty="0" err="1"/>
              <a:t>Sams</a:t>
            </a:r>
            <a:r>
              <a:rPr lang="tr-TR" dirty="0"/>
              <a:t>, 1987.</a:t>
            </a:r>
          </a:p>
          <a:p>
            <a:pPr lvl="0" algn="just"/>
            <a:r>
              <a:rPr lang="tr-TR" dirty="0" err="1"/>
              <a:t>Hennessey</a:t>
            </a:r>
            <a:r>
              <a:rPr lang="tr-TR" dirty="0"/>
              <a:t>, </a:t>
            </a:r>
            <a:r>
              <a:rPr lang="tr-TR" dirty="0" err="1"/>
              <a:t>Wade</a:t>
            </a:r>
            <a:r>
              <a:rPr lang="tr-TR" dirty="0"/>
              <a:t> L. </a:t>
            </a:r>
            <a:r>
              <a:rPr lang="tr-TR" i="1" dirty="0" err="1"/>
              <a:t>Common</a:t>
            </a:r>
            <a:r>
              <a:rPr lang="tr-TR" i="1" dirty="0"/>
              <a:t> </a:t>
            </a:r>
            <a:r>
              <a:rPr lang="tr-TR" i="1" dirty="0" err="1"/>
              <a:t>Lisp</a:t>
            </a:r>
            <a:r>
              <a:rPr lang="tr-TR" dirty="0"/>
              <a:t>. </a:t>
            </a:r>
            <a:r>
              <a:rPr lang="tr-TR" dirty="0" err="1"/>
              <a:t>McGraw-Hill</a:t>
            </a:r>
            <a:r>
              <a:rPr lang="tr-TR" dirty="0"/>
              <a:t>, </a:t>
            </a:r>
            <a:r>
              <a:rPr lang="tr-TR" dirty="0" err="1"/>
              <a:t>Inc</a:t>
            </a:r>
            <a:r>
              <a:rPr lang="tr-TR" dirty="0"/>
              <a:t>., 1989.</a:t>
            </a:r>
          </a:p>
          <a:p>
            <a:pPr lvl="0" algn="just"/>
            <a:r>
              <a:rPr lang="tr-TR" dirty="0" err="1"/>
              <a:t>Liang</a:t>
            </a:r>
            <a:r>
              <a:rPr lang="tr-TR" dirty="0"/>
              <a:t>, Y. Daniel. </a:t>
            </a:r>
            <a:r>
              <a:rPr lang="tr-TR" dirty="0" err="1"/>
              <a:t>Introduction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Java </a:t>
            </a:r>
            <a:r>
              <a:rPr lang="tr-TR" dirty="0" err="1"/>
              <a:t>programming</a:t>
            </a:r>
            <a:r>
              <a:rPr lang="tr-TR" dirty="0"/>
              <a:t>: </a:t>
            </a:r>
            <a:r>
              <a:rPr lang="tr-TR" dirty="0" err="1"/>
              <a:t>brief</a:t>
            </a:r>
            <a:r>
              <a:rPr lang="tr-TR" dirty="0"/>
              <a:t> </a:t>
            </a:r>
            <a:r>
              <a:rPr lang="tr-TR" dirty="0" err="1"/>
              <a:t>version</a:t>
            </a:r>
            <a:r>
              <a:rPr lang="tr-TR" dirty="0"/>
              <a:t>. </a:t>
            </a:r>
            <a:r>
              <a:rPr lang="tr-TR" dirty="0" err="1"/>
              <a:t>pearson</a:t>
            </a:r>
            <a:r>
              <a:rPr lang="tr-TR" dirty="0"/>
              <a:t> </a:t>
            </a:r>
            <a:r>
              <a:rPr lang="tr-TR" dirty="0" err="1"/>
              <a:t>prentice</a:t>
            </a:r>
            <a:r>
              <a:rPr lang="tr-TR" dirty="0"/>
              <a:t> </a:t>
            </a:r>
            <a:r>
              <a:rPr lang="tr-TR" dirty="0" err="1"/>
              <a:t>hall</a:t>
            </a:r>
            <a:r>
              <a:rPr lang="tr-TR" dirty="0"/>
              <a:t>, 2009.</a:t>
            </a:r>
          </a:p>
          <a:p>
            <a:pPr lvl="0" algn="just"/>
            <a:r>
              <a:rPr lang="tr-TR" dirty="0" err="1"/>
              <a:t>Yumusak</a:t>
            </a:r>
            <a:r>
              <a:rPr lang="tr-TR" dirty="0"/>
              <a:t> N., Adak M.F. </a:t>
            </a:r>
            <a:r>
              <a:rPr lang="tr-TR" i="1" dirty="0"/>
              <a:t>C/C++ ile Veri Yapıları ve Çözümlü Uygulamalar</a:t>
            </a:r>
            <a:r>
              <a:rPr lang="tr-TR" dirty="0"/>
              <a:t>. 2. Baskı, Seçkin Yayıncılık, 2016</a:t>
            </a:r>
          </a:p>
        </p:txBody>
      </p:sp>
    </p:spTree>
    <p:extLst>
      <p:ext uri="{BB962C8B-B14F-4D97-AF65-F5344CB8AC3E}">
        <p14:creationId xmlns:p14="http://schemas.microsoft.com/office/powerpoint/2010/main" val="4209752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İçerik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924590"/>
          </a:xfrm>
        </p:spPr>
        <p:txBody>
          <a:bodyPr>
            <a:normAutofit fontScale="85000" lnSpcReduction="20000"/>
          </a:bodyPr>
          <a:lstStyle/>
          <a:p>
            <a:r>
              <a:rPr lang="tr-TR" dirty="0"/>
              <a:t>Tarihsel gelişim</a:t>
            </a:r>
          </a:p>
          <a:p>
            <a:r>
              <a:rPr lang="tr-TR" dirty="0"/>
              <a:t>Tanım</a:t>
            </a:r>
          </a:p>
          <a:p>
            <a:r>
              <a:rPr lang="tr-TR" dirty="0"/>
              <a:t>Neden fonksiyonel paradigma?</a:t>
            </a:r>
          </a:p>
          <a:p>
            <a:r>
              <a:rPr lang="tr-TR" dirty="0"/>
              <a:t>Yaklaşım</a:t>
            </a:r>
          </a:p>
          <a:p>
            <a:r>
              <a:rPr lang="tr-TR" dirty="0"/>
              <a:t>Soy ağacı</a:t>
            </a:r>
          </a:p>
          <a:p>
            <a:r>
              <a:rPr lang="tr-TR" dirty="0"/>
              <a:t>Fonksiyonel dillerin yapısı</a:t>
            </a:r>
          </a:p>
          <a:p>
            <a:r>
              <a:rPr lang="tr-TR" dirty="0"/>
              <a:t>Değişkenin rolü</a:t>
            </a:r>
          </a:p>
          <a:p>
            <a:r>
              <a:rPr lang="tr-TR" dirty="0" err="1"/>
              <a:t>Haskell</a:t>
            </a:r>
            <a:r>
              <a:rPr lang="tr-TR" dirty="0"/>
              <a:t> dili</a:t>
            </a:r>
          </a:p>
          <a:p>
            <a:r>
              <a:rPr lang="tr-TR" dirty="0" err="1"/>
              <a:t>Lisp</a:t>
            </a:r>
            <a:r>
              <a:rPr lang="tr-TR" dirty="0"/>
              <a:t> dili</a:t>
            </a:r>
          </a:p>
          <a:p>
            <a:pPr lvl="1"/>
            <a:r>
              <a:rPr lang="tr-TR" dirty="0"/>
              <a:t>Formlar</a:t>
            </a:r>
          </a:p>
          <a:p>
            <a:pPr lvl="1"/>
            <a:r>
              <a:rPr lang="tr-TR" dirty="0"/>
              <a:t>Veri türleri</a:t>
            </a:r>
          </a:p>
          <a:p>
            <a:r>
              <a:rPr lang="tr-TR" dirty="0"/>
              <a:t>Fonksiyonel ile Emir Esaslı karşılaştırılması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24317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54658A2-A025-406C-9F34-3CED10101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Tarihsel Gelişim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D002FA9-522C-45ED-91BE-374C10E35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/>
              <a:t>Fonksiyonel tasarım ilk John </a:t>
            </a:r>
            <a:r>
              <a:rPr lang="tr-TR" dirty="0" err="1"/>
              <a:t>McCarty</a:t>
            </a:r>
            <a:r>
              <a:rPr lang="tr-TR" dirty="0"/>
              <a:t> tarafından 1956 yılında tanıtılmıştır.</a:t>
            </a:r>
          </a:p>
          <a:p>
            <a:pPr algn="just"/>
            <a:r>
              <a:rPr lang="tr-TR" dirty="0"/>
              <a:t>En güçlü temsilcisi </a:t>
            </a:r>
            <a:r>
              <a:rPr lang="tr-TR" dirty="0" err="1"/>
              <a:t>Lisp</a:t>
            </a:r>
            <a:r>
              <a:rPr lang="tr-TR" dirty="0"/>
              <a:t> dilidir. Bu isim güçlü liste işlemleri yapabilmesinden gelir.</a:t>
            </a:r>
          </a:p>
          <a:p>
            <a:pPr algn="just"/>
            <a:endParaRPr lang="tr-TR" dirty="0"/>
          </a:p>
        </p:txBody>
      </p:sp>
      <p:pic>
        <p:nvPicPr>
          <p:cNvPr id="1026" name="Picture 2" descr="John McCarthy - KozanBilgi.Net">
            <a:extLst>
              <a:ext uri="{FF2B5EF4-FFF2-40B4-BE49-F238E27FC236}">
                <a16:creationId xmlns:a16="http://schemas.microsoft.com/office/drawing/2014/main" id="{F5C5C3D7-06FB-441F-BC5A-245AB1486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4424" y="4136531"/>
            <a:ext cx="220980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35E6EFED-8C20-4D2C-B413-5BF931CD58D3}"/>
              </a:ext>
            </a:extLst>
          </p:cNvPr>
          <p:cNvSpPr txBox="1"/>
          <p:nvPr/>
        </p:nvSpPr>
        <p:spPr>
          <a:xfrm>
            <a:off x="8891713" y="6254230"/>
            <a:ext cx="3273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John </a:t>
            </a:r>
            <a:r>
              <a:rPr lang="tr-TR" dirty="0" err="1"/>
              <a:t>McCarthy</a:t>
            </a:r>
            <a:r>
              <a:rPr lang="tr-TR" dirty="0"/>
              <a:t> ( 1927 – 2011 )</a:t>
            </a:r>
          </a:p>
        </p:txBody>
      </p:sp>
    </p:spTree>
    <p:extLst>
      <p:ext uri="{BB962C8B-B14F-4D97-AF65-F5344CB8AC3E}">
        <p14:creationId xmlns:p14="http://schemas.microsoft.com/office/powerpoint/2010/main" val="1759998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Tanım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/>
              <a:t>Fonksiyonel dillerin tasarımı Matematiksel Fonksiyonlara dayalıdır ve değişkenler(</a:t>
            </a:r>
            <a:r>
              <a:rPr lang="tr-TR" dirty="0" err="1"/>
              <a:t>variables</a:t>
            </a:r>
            <a:r>
              <a:rPr lang="tr-TR" dirty="0"/>
              <a:t>), matematikte olduğu gibi gerekli değildir. </a:t>
            </a:r>
          </a:p>
          <a:p>
            <a:pPr algn="just"/>
            <a:r>
              <a:rPr lang="tr-TR" dirty="0"/>
              <a:t>Kullanıcıya yakın olan sağlam bir teorik temele sahiptir. </a:t>
            </a:r>
          </a:p>
          <a:p>
            <a:pPr algn="just"/>
            <a:r>
              <a:rPr lang="tr-TR" dirty="0"/>
              <a:t>Fonksiyonel programlamada , bir fonksiyon aynı parametreler verildiğinde daima aynı sonucu üretir (</a:t>
            </a:r>
            <a:r>
              <a:rPr lang="tr-TR" dirty="0" err="1"/>
              <a:t>referential</a:t>
            </a:r>
            <a:r>
              <a:rPr lang="tr-TR" dirty="0"/>
              <a:t> </a:t>
            </a:r>
            <a:r>
              <a:rPr lang="tr-TR" dirty="0" err="1"/>
              <a:t>transparency</a:t>
            </a:r>
            <a:r>
              <a:rPr lang="tr-TR" dirty="0"/>
              <a:t>).</a:t>
            </a:r>
          </a:p>
          <a:p>
            <a:pPr algn="just"/>
            <a:endParaRPr lang="tr-TR" dirty="0"/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30475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8346EA-78FE-44D3-998B-8703F2CA3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Neden Fonksiyonel Paradigma?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B3C8074-8C35-496E-B56B-AABF7096F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/>
              <a:t>Tarihsel süreçte emir esaslı tasarımdan sonra tanıtılmıştır.</a:t>
            </a:r>
          </a:p>
          <a:p>
            <a:pPr algn="just"/>
            <a:r>
              <a:rPr lang="tr-TR" dirty="0"/>
              <a:t>Emir esaslı dillerin tasarımı doğrudan doğruya </a:t>
            </a:r>
            <a:r>
              <a:rPr lang="tr-TR" dirty="0" err="1"/>
              <a:t>von</a:t>
            </a:r>
            <a:r>
              <a:rPr lang="tr-TR" dirty="0"/>
              <a:t> </a:t>
            </a:r>
            <a:r>
              <a:rPr lang="tr-TR" dirty="0" err="1"/>
              <a:t>Neumann</a:t>
            </a:r>
            <a:r>
              <a:rPr lang="tr-TR" dirty="0"/>
              <a:t> mimarisine dayanır. </a:t>
            </a:r>
          </a:p>
          <a:p>
            <a:pPr algn="just"/>
            <a:r>
              <a:rPr lang="tr-TR" dirty="0"/>
              <a:t>Bir emir esaslı dilde, işlemler yapılır ve sonuçlar daha sonra kullanım için değişkenlerde(</a:t>
            </a:r>
            <a:r>
              <a:rPr lang="tr-TR" dirty="0" err="1"/>
              <a:t>variables</a:t>
            </a:r>
            <a:r>
              <a:rPr lang="tr-TR" dirty="0"/>
              <a:t>) tutulur. Emir esaslı dillerde değişkenlerin yönetimi karmaşıklığa yol açar. </a:t>
            </a:r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74374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8C27DE1-5AA8-4DC3-9414-58D15B183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Yaklaşım</a:t>
            </a:r>
          </a:p>
        </p:txBody>
      </p:sp>
      <p:sp>
        <p:nvSpPr>
          <p:cNvPr id="5" name="İçerik Yer Tutucusu 2">
            <a:extLst>
              <a:ext uri="{FF2B5EF4-FFF2-40B4-BE49-F238E27FC236}">
                <a16:creationId xmlns:a16="http://schemas.microsoft.com/office/drawing/2014/main" id="{F0AE1FBC-B29C-4A37-82BA-0A99EAD1B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599316"/>
          </a:xfrm>
        </p:spPr>
        <p:txBody>
          <a:bodyPr/>
          <a:lstStyle/>
          <a:p>
            <a:pPr algn="just"/>
            <a:r>
              <a:rPr lang="tr-TR" dirty="0"/>
              <a:t>Fonksiyonel dillerde problemin nasıl çözüleceğinden çok problemin ne olduğu önemlidir. </a:t>
            </a:r>
          </a:p>
          <a:p>
            <a:pPr algn="just"/>
            <a:r>
              <a:rPr lang="tr-TR" dirty="0" err="1"/>
              <a:t>For</a:t>
            </a:r>
            <a:r>
              <a:rPr lang="tr-TR" dirty="0"/>
              <a:t>, </a:t>
            </a:r>
            <a:r>
              <a:rPr lang="tr-TR" dirty="0" err="1"/>
              <a:t>if</a:t>
            </a:r>
            <a:r>
              <a:rPr lang="tr-TR" dirty="0"/>
              <a:t>, </a:t>
            </a:r>
            <a:r>
              <a:rPr lang="tr-TR" dirty="0" err="1"/>
              <a:t>while</a:t>
            </a:r>
            <a:r>
              <a:rPr lang="tr-TR" dirty="0"/>
              <a:t> gibi denetim mekanizmaları makrolar halinde sunulur ve özyineleme ile gerçekleştirilir. Daha çok yapay zeka ve benzetim uygulamaları için uygun olabilir. </a:t>
            </a:r>
          </a:p>
          <a:p>
            <a:pPr algn="just"/>
            <a:r>
              <a:rPr lang="tr-TR" dirty="0"/>
              <a:t>Fonksiyon yaklaşımından dolayı matematik temeli oldukça sağlam olacağından optimize edilme (en </a:t>
            </a:r>
            <a:r>
              <a:rPr lang="tr-TR" dirty="0" err="1"/>
              <a:t>iyileme</a:t>
            </a:r>
            <a:r>
              <a:rPr lang="tr-TR" dirty="0"/>
              <a:t>) şansı çok yüksektir. </a:t>
            </a:r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85341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AC9B55D-39E6-4A62-99C2-3508FC734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Yaklaşım devam…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5716162-329E-4652-B405-215A0319C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575" y="2336873"/>
            <a:ext cx="11567604" cy="3599316"/>
          </a:xfrm>
        </p:spPr>
        <p:txBody>
          <a:bodyPr/>
          <a:lstStyle/>
          <a:p>
            <a:pPr algn="just"/>
            <a:r>
              <a:rPr lang="tr-TR" dirty="0"/>
              <a:t>Fonksiyonel programlama paradigması, Programlama dilini fonksiyon tanımının temel biçimleri üzerine oturtarak, algoritmaların ifadesi için basit ve açık bir ortam elde etmeyi amaçlamıştır.</a:t>
            </a:r>
          </a:p>
          <a:p>
            <a:pPr algn="just"/>
            <a:r>
              <a:rPr lang="tr-TR" dirty="0"/>
              <a:t>İlk örnek LISP dilidir ve onu ML, </a:t>
            </a:r>
            <a:r>
              <a:rPr lang="tr-TR" dirty="0" err="1"/>
              <a:t>Scheme</a:t>
            </a:r>
            <a:r>
              <a:rPr lang="tr-TR" dirty="0"/>
              <a:t> ve </a:t>
            </a:r>
            <a:r>
              <a:rPr lang="tr-TR" dirty="0" err="1"/>
              <a:t>Haskell</a:t>
            </a:r>
            <a:r>
              <a:rPr lang="tr-TR" dirty="0"/>
              <a:t>, dilleri izlemiştir. </a:t>
            </a:r>
          </a:p>
          <a:p>
            <a:pPr algn="just"/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ED3CA437-37D3-43CA-AFFB-F53A402CB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2839" y="3986073"/>
            <a:ext cx="3283340" cy="276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115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470160F-9A8D-42A0-AFD3-22AA5CFE8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Soy Ağacı</a:t>
            </a:r>
          </a:p>
        </p:txBody>
      </p:sp>
      <p:pic>
        <p:nvPicPr>
          <p:cNvPr id="4" name="Picture 32">
            <a:extLst>
              <a:ext uri="{FF2B5EF4-FFF2-40B4-BE49-F238E27FC236}">
                <a16:creationId xmlns:a16="http://schemas.microsoft.com/office/drawing/2014/main" id="{72ED8397-1F66-4416-8C7C-245C8DB67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1037" y="2012579"/>
            <a:ext cx="7572428" cy="4643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86912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C1499E9-CCBE-4D4D-835F-00B05749F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Fonksiyonel Dillerin Yapısı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BDEE2A6-7F89-47F4-94A2-38528F40E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dirty="0"/>
              <a:t>Sadece fonksiyonlar üzerine kurulmuş bir modeldir.</a:t>
            </a:r>
          </a:p>
          <a:p>
            <a:pPr algn="just"/>
            <a:r>
              <a:rPr lang="tr-TR" dirty="0"/>
              <a:t>Fonksiyonlar bir çok değer alır ve geriye sadece bir değer döndürürler.</a:t>
            </a:r>
          </a:p>
          <a:p>
            <a:pPr algn="just"/>
            <a:r>
              <a:rPr lang="tr-TR" dirty="0"/>
              <a:t>Fonksiyonlar başka fonksiyonları çağırır ya da başka fonksiyonun parametresi olurlar. </a:t>
            </a:r>
            <a:r>
              <a:rPr lang="tr-TR" dirty="0" err="1"/>
              <a:t>Fonskiyon</a:t>
            </a:r>
            <a:r>
              <a:rPr lang="tr-TR" dirty="0"/>
              <a:t>(..(fonksiyon2(fonksiyon1(veriler)))..)</a:t>
            </a:r>
          </a:p>
          <a:p>
            <a:pPr algn="just"/>
            <a:r>
              <a:rPr lang="tr-TR" dirty="0"/>
              <a:t>Bu dillerde, alt </a:t>
            </a:r>
            <a:r>
              <a:rPr lang="tr-TR" dirty="0" err="1"/>
              <a:t>yordamlar,fonksiyonlar</a:t>
            </a:r>
            <a:r>
              <a:rPr lang="tr-TR" dirty="0"/>
              <a:t> (prosedürler) kullanılarak program daha alt parçalara bölünür. </a:t>
            </a:r>
          </a:p>
          <a:p>
            <a:pPr marL="457200" lvl="1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5409464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3415</TotalTime>
  <Words>750</Words>
  <Application>Microsoft Office PowerPoint</Application>
  <PresentationFormat>Geniş ekran</PresentationFormat>
  <Paragraphs>93</Paragraphs>
  <Slides>16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19" baseType="lpstr">
      <vt:lpstr>Arial</vt:lpstr>
      <vt:lpstr>Trebuchet MS</vt:lpstr>
      <vt:lpstr>Berlin</vt:lpstr>
      <vt:lpstr>Programlama Dillerinin Prensipleri Hafta 13 – Fonksiyonel Programlama</vt:lpstr>
      <vt:lpstr>İçerik</vt:lpstr>
      <vt:lpstr>Tarihsel Gelişim</vt:lpstr>
      <vt:lpstr>Tanım</vt:lpstr>
      <vt:lpstr>Neden Fonksiyonel Paradigma?</vt:lpstr>
      <vt:lpstr>Yaklaşım</vt:lpstr>
      <vt:lpstr>Yaklaşım devam…</vt:lpstr>
      <vt:lpstr>Soy Ağacı</vt:lpstr>
      <vt:lpstr>Fonksiyonel Dillerin Yapısı</vt:lpstr>
      <vt:lpstr>Fonksiyonel Dillerin Yapısı devam…</vt:lpstr>
      <vt:lpstr>Değişkenin Rolü</vt:lpstr>
      <vt:lpstr>Haskell Dili</vt:lpstr>
      <vt:lpstr>Lisp Dili Formları</vt:lpstr>
      <vt:lpstr>Lisp Dili Veri Türleri</vt:lpstr>
      <vt:lpstr>Fonksiyonel ile Emir Esaslı Tasarım Karşılaştırması</vt:lpstr>
      <vt:lpstr>Kaynaklar</vt:lpstr>
    </vt:vector>
  </TitlesOfParts>
  <Company>Sakarya Üniversitesi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Programlama Dillerinin Prensipleri</dc:title>
  <dc:creator/>
  <cp:lastModifiedBy>Huseyin Demirci</cp:lastModifiedBy>
  <cp:revision>449</cp:revision>
  <dcterms:created xsi:type="dcterms:W3CDTF">2018-01-29T09:21:07Z</dcterms:created>
  <dcterms:modified xsi:type="dcterms:W3CDTF">2025-01-02T06:15:10Z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2025-01-02T06:15:10Z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89bb3e44-deea-4987-90b1-b33842d4e015</vt:lpwstr>
  </property>
  <property fmtid="{D5CDD505-2E9C-101B-9397-08002B2CF9AE}" pid="7" name="MSIP_Label_defa4170-0d19-0005-0004-bc88714345d2_ActionId">
    <vt:lpwstr>f7fb8528-2b0f-48bb-978e-6ba06dc15571</vt:lpwstr>
  </property>
  <property fmtid="{D5CDD505-2E9C-101B-9397-08002B2CF9AE}" pid="8" name="MSIP_Label_defa4170-0d19-0005-0004-bc88714345d2_ContentBits">
    <vt:lpwstr>0</vt:lpwstr>
  </property>
</Properties>
</file>