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7" r:id="rId3"/>
    <p:sldId id="298" r:id="rId4"/>
    <p:sldId id="299" r:id="rId5"/>
    <p:sldId id="300" r:id="rId6"/>
    <p:sldId id="301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0" r:id="rId20"/>
    <p:sldId id="269" r:id="rId21"/>
    <p:sldId id="275" r:id="rId22"/>
    <p:sldId id="271" r:id="rId23"/>
    <p:sldId id="272" r:id="rId24"/>
    <p:sldId id="273" r:id="rId25"/>
    <p:sldId id="274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2.10.2024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974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2.10.2024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047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2.10.2024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5369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2.10.2024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6008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2.10.2024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2329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2.10.2024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9659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2.10.2024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1336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2.10.2024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2907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FB3E9CA-3666-4013-8C03-2E48D17C40F5}" type="datetimeFigureOut">
              <a:rPr lang="tr-TR" smtClean="0"/>
              <a:t>2.10.2024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919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2.10.2024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41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2.10.2024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301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2.10.2024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874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2.10.2024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494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2.10.2024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924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2.10.2024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216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2.10.2024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73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2.10.2024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856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3E9CA-3666-4013-8C03-2E48D17C40F5}" type="datetimeFigureOut">
              <a:rPr lang="tr-TR" smtClean="0"/>
              <a:t>2.10.2024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5414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about:blan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4000" dirty="0"/>
              <a:t>Programlama Dillerinin Prensipleri</a:t>
            </a:r>
            <a:br>
              <a:rPr lang="tr-TR" sz="4000" dirty="0"/>
            </a:br>
            <a:r>
              <a:rPr lang="tr-TR" sz="3200" dirty="0"/>
              <a:t>Hafta 1 - Giriş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Hüseyin DEMİRCİ</a:t>
            </a:r>
          </a:p>
        </p:txBody>
      </p:sp>
    </p:spTree>
    <p:extLst>
      <p:ext uri="{BB962C8B-B14F-4D97-AF65-F5344CB8AC3E}">
        <p14:creationId xmlns:p14="http://schemas.microsoft.com/office/powerpoint/2010/main" val="321117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Programlama Dilinin Amaçları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72636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dirty="0"/>
              <a:t>Bir programlama dili makinalara talimat vermek için gerekli bir araçtır.</a:t>
            </a:r>
          </a:p>
          <a:p>
            <a:pPr algn="just"/>
            <a:r>
              <a:rPr lang="tr-TR" dirty="0"/>
              <a:t>Programcılar arasında iletişim için gerekli bir vasıtadır.</a:t>
            </a:r>
          </a:p>
          <a:p>
            <a:pPr algn="just"/>
            <a:r>
              <a:rPr lang="tr-TR" dirty="0"/>
              <a:t>Yüksek seviyeli tasarımları ifade etmek için gerekli bir araçtır.</a:t>
            </a:r>
          </a:p>
          <a:p>
            <a:pPr algn="just"/>
            <a:r>
              <a:rPr lang="tr-TR" dirty="0"/>
              <a:t>Algoritmaları göstermeye yarayan bir </a:t>
            </a:r>
            <a:r>
              <a:rPr lang="tr-TR" dirty="0" err="1"/>
              <a:t>notasyondur</a:t>
            </a:r>
            <a:r>
              <a:rPr lang="tr-TR" dirty="0"/>
              <a:t>.</a:t>
            </a:r>
          </a:p>
          <a:p>
            <a:pPr algn="just"/>
            <a:r>
              <a:rPr lang="tr-TR" dirty="0"/>
              <a:t>Genel kavramlar arasındaki yakınlıkları ifade etmeye yarayan bir yoldur.</a:t>
            </a:r>
          </a:p>
          <a:p>
            <a:pPr algn="just"/>
            <a:r>
              <a:rPr lang="tr-TR" dirty="0"/>
              <a:t>Çözümlerin ve çözüm yollarının test edilmesi için gerekli bir araçtır.</a:t>
            </a:r>
          </a:p>
          <a:p>
            <a:pPr algn="just"/>
            <a:r>
              <a:rPr lang="tr-TR" dirty="0"/>
              <a:t>Bilgisayarlı cihazları kontrol etmek için gerekli bir vasıtadır.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39998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Programlama Dillerinin Sınıflandırılması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Seviyelerine Göre Sınıflandırma</a:t>
            </a:r>
          </a:p>
          <a:p>
            <a:r>
              <a:rPr lang="tr-TR" dirty="0"/>
              <a:t>Uygulama Alanlarına Göre Sınıflandırma</a:t>
            </a:r>
          </a:p>
          <a:p>
            <a:r>
              <a:rPr lang="tr-TR" dirty="0"/>
              <a:t>Tasarım Paradigmalarına Göre Sınıflandırma</a:t>
            </a:r>
          </a:p>
        </p:txBody>
      </p:sp>
    </p:spTree>
    <p:extLst>
      <p:ext uri="{BB962C8B-B14F-4D97-AF65-F5344CB8AC3E}">
        <p14:creationId xmlns:p14="http://schemas.microsoft.com/office/powerpoint/2010/main" val="1145915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Programlama Dillerinin Seviyelerine Göre Sınıflandırma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Makine Dili</a:t>
            </a:r>
          </a:p>
          <a:p>
            <a:r>
              <a:rPr lang="tr-TR" dirty="0"/>
              <a:t>Alçak Seviyeli Diller</a:t>
            </a:r>
          </a:p>
          <a:p>
            <a:r>
              <a:rPr lang="tr-TR" dirty="0"/>
              <a:t>Orta Seviyeli Diller</a:t>
            </a:r>
          </a:p>
          <a:p>
            <a:r>
              <a:rPr lang="tr-TR" dirty="0"/>
              <a:t>Yüksek Seviyeli Diller</a:t>
            </a:r>
          </a:p>
          <a:p>
            <a:r>
              <a:rPr lang="tr-TR" dirty="0"/>
              <a:t>Çok Yüksek Seviyeli Diller</a:t>
            </a:r>
          </a:p>
        </p:txBody>
      </p:sp>
    </p:spTree>
    <p:extLst>
      <p:ext uri="{BB962C8B-B14F-4D97-AF65-F5344CB8AC3E}">
        <p14:creationId xmlns:p14="http://schemas.microsoft.com/office/powerpoint/2010/main" val="3453302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Makine Dili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Bir bilgisayarın doğrudan anlayabildiği bir dildir.</a:t>
            </a:r>
          </a:p>
          <a:p>
            <a:pPr algn="just"/>
            <a:r>
              <a:rPr lang="tr-TR" dirty="0"/>
              <a:t>Bilgisayarın ana dili olarak kabul edilir.</a:t>
            </a:r>
          </a:p>
          <a:p>
            <a:pPr algn="just"/>
            <a:r>
              <a:rPr lang="tr-TR" dirty="0"/>
              <a:t>Makine dili taşınabilir değildir ve makineye özgü yazılması gerekir.</a:t>
            </a:r>
          </a:p>
          <a:p>
            <a:pPr algn="just"/>
            <a:r>
              <a:rPr lang="tr-TR" dirty="0"/>
              <a:t>Makine dilinde kod yazmak çok zahmetli, çok zaman alıcı ve uğraştırıcıdır.</a:t>
            </a:r>
          </a:p>
        </p:txBody>
      </p:sp>
    </p:spTree>
    <p:extLst>
      <p:ext uri="{BB962C8B-B14F-4D97-AF65-F5344CB8AC3E}">
        <p14:creationId xmlns:p14="http://schemas.microsoft.com/office/powerpoint/2010/main" val="2848942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Alçak Seviyeli Programlama Dili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Sembolik Dil (Assembly)</a:t>
            </a:r>
          </a:p>
          <a:p>
            <a:pPr lvl="1"/>
            <a:r>
              <a:rPr lang="tr-TR" dirty="0"/>
              <a:t>Makine dili kullanımının getirdiği problemleri ortadan kaldırmak üzere yapılan çalışmalarda </a:t>
            </a:r>
          </a:p>
          <a:p>
            <a:pPr lvl="1"/>
            <a:r>
              <a:rPr lang="tr-TR" dirty="0"/>
              <a:t>Önce makine dilinin anlaşılma zorluğunu kısmen de olsa ortadan kaldırmak üzere sembolik dil geliştirilmiştir.</a:t>
            </a:r>
          </a:p>
          <a:p>
            <a:pPr lvl="1"/>
            <a:r>
              <a:rPr lang="tr-TR" dirty="0"/>
              <a:t>Sembolik dilde 0 ve 1’ler yerine İngilizce ifadeler yer almaktaydı.</a:t>
            </a:r>
          </a:p>
          <a:p>
            <a:pPr lvl="1"/>
            <a:r>
              <a:rPr lang="tr-TR" dirty="0"/>
              <a:t>Burada bellekten okuma yazma yerine çok daha hızlı olması açısından </a:t>
            </a:r>
            <a:r>
              <a:rPr lang="tr-TR" dirty="0" err="1"/>
              <a:t>register’lar</a:t>
            </a:r>
            <a:r>
              <a:rPr lang="tr-TR" dirty="0"/>
              <a:t> kullanılır.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113" y="5198881"/>
            <a:ext cx="4646999" cy="125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13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Orta Seviyeli Diller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Sembolik diller bilgisayar kullanımını hızla arttırmıştır. </a:t>
            </a:r>
          </a:p>
          <a:p>
            <a:pPr algn="just"/>
            <a:r>
              <a:rPr lang="tr-TR" dirty="0"/>
              <a:t>Ancak çok basit işlemler için bile birçok komut gerekmekteydi.</a:t>
            </a:r>
          </a:p>
          <a:p>
            <a:pPr algn="just"/>
            <a:r>
              <a:rPr lang="tr-TR" dirty="0"/>
              <a:t>Ayrıca sembolik diller her seferinde makine diline çevrilip öyle çalıştırılıyordu. Bu işlem program hızını 30 kat yavaşlatıyordu.</a:t>
            </a:r>
          </a:p>
          <a:p>
            <a:pPr algn="just"/>
            <a:r>
              <a:rPr lang="tr-TR" dirty="0" err="1"/>
              <a:t>Grace</a:t>
            </a:r>
            <a:r>
              <a:rPr lang="tr-TR" dirty="0"/>
              <a:t> </a:t>
            </a:r>
            <a:r>
              <a:rPr lang="tr-TR" dirty="0" err="1"/>
              <a:t>Hopper</a:t>
            </a:r>
            <a:r>
              <a:rPr lang="tr-TR" dirty="0"/>
              <a:t>, bu problemin çözümü için derleyici fikrini ortaya attı.</a:t>
            </a:r>
          </a:p>
          <a:p>
            <a:pPr algn="just"/>
            <a:r>
              <a:rPr lang="tr-TR" dirty="0"/>
              <a:t>Program kodu bir kez derlenip makine diline çevrilecek ve bir daha bu işleme gerek kalmayacaktı.</a:t>
            </a:r>
          </a:p>
        </p:txBody>
      </p:sp>
    </p:spTree>
    <p:extLst>
      <p:ext uri="{BB962C8B-B14F-4D97-AF65-F5344CB8AC3E}">
        <p14:creationId xmlns:p14="http://schemas.microsoft.com/office/powerpoint/2010/main" val="3078743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Orta Seviyeli Diller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Ada, C gibi diller örnek verilebilir.</a:t>
            </a:r>
          </a:p>
          <a:p>
            <a:pPr algn="just"/>
            <a:r>
              <a:rPr lang="tr-TR" dirty="0"/>
              <a:t>Daha az kayıpla makine diline çevrilebildiğinden daha hızlı çalışır.</a:t>
            </a:r>
          </a:p>
          <a:p>
            <a:pPr algn="just"/>
            <a:r>
              <a:rPr lang="tr-TR" dirty="0"/>
              <a:t>Program yazmak yine zordur fakat sembolik dile göre oldukça kolaydır.</a:t>
            </a:r>
          </a:p>
        </p:txBody>
      </p:sp>
    </p:spTree>
    <p:extLst>
      <p:ext uri="{BB962C8B-B14F-4D97-AF65-F5344CB8AC3E}">
        <p14:creationId xmlns:p14="http://schemas.microsoft.com/office/powerpoint/2010/main" val="2110850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Yüksek Seviyeli Diller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Fortran ilk yüksek seviyeli dildir.</a:t>
            </a:r>
          </a:p>
          <a:p>
            <a:pPr algn="just"/>
            <a:r>
              <a:rPr lang="tr-TR" dirty="0"/>
              <a:t>Program yazmak daha kolay fakat orta seviyeli dillere göre program hızı daha yavaştır.</a:t>
            </a:r>
          </a:p>
          <a:p>
            <a:pPr algn="just"/>
            <a:r>
              <a:rPr lang="tr-TR" dirty="0"/>
              <a:t>Bu seviyedekiler 3. kuşak diller olarak kabul edilir.</a:t>
            </a:r>
          </a:p>
        </p:txBody>
      </p:sp>
    </p:spTree>
    <p:extLst>
      <p:ext uri="{BB962C8B-B14F-4D97-AF65-F5344CB8AC3E}">
        <p14:creationId xmlns:p14="http://schemas.microsoft.com/office/powerpoint/2010/main" val="2277824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Çok Yüksek Seviyeli Diller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Genellikle </a:t>
            </a:r>
            <a:r>
              <a:rPr lang="tr-TR" dirty="0" err="1"/>
              <a:t>algoritmik</a:t>
            </a:r>
            <a:r>
              <a:rPr lang="tr-TR" dirty="0"/>
              <a:t> yapı içermeyen görsel bir ortamda yazılan dillerdir.</a:t>
            </a:r>
          </a:p>
          <a:p>
            <a:pPr algn="just"/>
            <a:r>
              <a:rPr lang="tr-TR" dirty="0"/>
              <a:t>4. Kuşak olarak </a:t>
            </a:r>
            <a:r>
              <a:rPr lang="tr-TR" dirty="0" err="1"/>
              <a:t>isimlenidirlirler</a:t>
            </a:r>
            <a:r>
              <a:rPr lang="tr-TR" dirty="0"/>
              <a:t>.</a:t>
            </a:r>
          </a:p>
          <a:p>
            <a:pPr algn="just"/>
            <a:r>
              <a:rPr lang="tr-TR" dirty="0"/>
              <a:t>Java, C#, Visual Basic, Access, </a:t>
            </a:r>
            <a:r>
              <a:rPr lang="tr-TR" dirty="0" err="1"/>
              <a:t>Oracle</a:t>
            </a:r>
            <a:r>
              <a:rPr lang="tr-TR" dirty="0"/>
              <a:t> Forms bu seviyeye örnek verilebilir.</a:t>
            </a:r>
          </a:p>
          <a:p>
            <a:pPr algn="just"/>
            <a:r>
              <a:rPr lang="tr-TR" dirty="0"/>
              <a:t>Program hızları makine dillerine göre oldukça yavaştır.</a:t>
            </a:r>
          </a:p>
        </p:txBody>
      </p:sp>
    </p:spTree>
    <p:extLst>
      <p:ext uri="{BB962C8B-B14F-4D97-AF65-F5344CB8AC3E}">
        <p14:creationId xmlns:p14="http://schemas.microsoft.com/office/powerpoint/2010/main" val="2406825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Programlama Dillerini Uygulama Alanlarına Göre Sınıflandırma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76841"/>
          </a:xfrm>
        </p:spPr>
        <p:txBody>
          <a:bodyPr/>
          <a:lstStyle/>
          <a:p>
            <a:r>
              <a:rPr lang="tr-TR" dirty="0"/>
              <a:t>Bilimsel ve Mühendislik Uygulama Dilleri</a:t>
            </a:r>
          </a:p>
          <a:p>
            <a:pPr lvl="1"/>
            <a:r>
              <a:rPr lang="tr-TR" dirty="0"/>
              <a:t>Pascal, C, Fortran</a:t>
            </a:r>
          </a:p>
          <a:p>
            <a:r>
              <a:rPr lang="tr-TR" dirty="0" err="1"/>
              <a:t>Veritabanı</a:t>
            </a:r>
            <a:r>
              <a:rPr lang="tr-TR" dirty="0"/>
              <a:t> Dilleri</a:t>
            </a:r>
          </a:p>
          <a:p>
            <a:pPr lvl="1"/>
            <a:r>
              <a:rPr lang="tr-TR" dirty="0"/>
              <a:t>MSSQL, </a:t>
            </a:r>
            <a:r>
              <a:rPr lang="tr-TR" dirty="0" err="1"/>
              <a:t>Oracle</a:t>
            </a:r>
            <a:r>
              <a:rPr lang="tr-TR" dirty="0"/>
              <a:t> Forms, XBASE</a:t>
            </a:r>
          </a:p>
          <a:p>
            <a:r>
              <a:rPr lang="tr-TR" dirty="0"/>
              <a:t>Genel Amaçlı Programlama Dilleri</a:t>
            </a:r>
          </a:p>
          <a:p>
            <a:pPr lvl="1"/>
            <a:r>
              <a:rPr lang="tr-TR" dirty="0"/>
              <a:t>Pascal, C, Basic, Java</a:t>
            </a:r>
          </a:p>
          <a:p>
            <a:r>
              <a:rPr lang="tr-TR" dirty="0"/>
              <a:t>Yapay Zeka Dilleri</a:t>
            </a:r>
          </a:p>
          <a:p>
            <a:pPr lvl="1"/>
            <a:r>
              <a:rPr lang="tr-TR" dirty="0"/>
              <a:t>Prolog, </a:t>
            </a:r>
            <a:r>
              <a:rPr lang="tr-TR" dirty="0" err="1"/>
              <a:t>Lisp</a:t>
            </a:r>
            <a:endParaRPr lang="tr-TR" dirty="0"/>
          </a:p>
          <a:p>
            <a:r>
              <a:rPr lang="tr-TR" dirty="0"/>
              <a:t>Modelleme Yapmak Üzere Geliştirilen Simülasyon Dilleri</a:t>
            </a:r>
          </a:p>
          <a:p>
            <a:pPr lvl="1"/>
            <a:r>
              <a:rPr lang="tr-TR" dirty="0"/>
              <a:t>GPSS, Simula67</a:t>
            </a:r>
          </a:p>
        </p:txBody>
      </p:sp>
    </p:spTree>
    <p:extLst>
      <p:ext uri="{BB962C8B-B14F-4D97-AF65-F5344CB8AC3E}">
        <p14:creationId xmlns:p14="http://schemas.microsoft.com/office/powerpoint/2010/main" val="141291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Ders Kitabı</a:t>
            </a:r>
            <a:endParaRPr lang="en-US" dirty="0"/>
          </a:p>
        </p:txBody>
      </p:sp>
      <p:pic>
        <p:nvPicPr>
          <p:cNvPr id="1026" name="Picture 2" descr="https://www.seckin.com.tr/getimage/book/848396316_400_wm.jpg">
            <a:extLst>
              <a:ext uri="{FF2B5EF4-FFF2-40B4-BE49-F238E27FC236}">
                <a16:creationId xmlns:a16="http://schemas.microsoft.com/office/drawing/2014/main" id="{2334E68D-06F2-414D-904E-F917F4482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92" y="2102945"/>
            <a:ext cx="3010270" cy="442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0FB5A4DA-F571-4E25-941F-F9A30DB228F1}"/>
              </a:ext>
            </a:extLst>
          </p:cNvPr>
          <p:cNvSpPr/>
          <p:nvPr/>
        </p:nvSpPr>
        <p:spPr>
          <a:xfrm>
            <a:off x="4921999" y="3617197"/>
            <a:ext cx="6479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/>
              <a:t>https://www.seckin.com.tr/kitap/989255263</a:t>
            </a:r>
          </a:p>
        </p:txBody>
      </p:sp>
    </p:spTree>
    <p:extLst>
      <p:ext uri="{BB962C8B-B14F-4D97-AF65-F5344CB8AC3E}">
        <p14:creationId xmlns:p14="http://schemas.microsoft.com/office/powerpoint/2010/main" val="2054588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Programlama Dillerini Uygulama Alanlarına Göre Sınıflandırma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76841"/>
          </a:xfrm>
        </p:spPr>
        <p:txBody>
          <a:bodyPr/>
          <a:lstStyle/>
          <a:p>
            <a:r>
              <a:rPr lang="tr-TR" dirty="0"/>
              <a:t>Makro Diller (</a:t>
            </a:r>
            <a:r>
              <a:rPr lang="tr-TR" dirty="0" err="1"/>
              <a:t>Script</a:t>
            </a:r>
            <a:r>
              <a:rPr lang="tr-TR" dirty="0"/>
              <a:t> Diller)</a:t>
            </a:r>
          </a:p>
          <a:p>
            <a:pPr lvl="1"/>
            <a:r>
              <a:rPr lang="tr-TR" dirty="0" err="1"/>
              <a:t>awk</a:t>
            </a:r>
            <a:r>
              <a:rPr lang="tr-TR" dirty="0"/>
              <a:t>, </a:t>
            </a:r>
            <a:r>
              <a:rPr lang="tr-TR" dirty="0" err="1"/>
              <a:t>Perl</a:t>
            </a:r>
            <a:r>
              <a:rPr lang="tr-TR" dirty="0"/>
              <a:t>, </a:t>
            </a:r>
            <a:r>
              <a:rPr lang="tr-TR" dirty="0" err="1"/>
              <a:t>Python</a:t>
            </a:r>
            <a:r>
              <a:rPr lang="tr-TR" dirty="0"/>
              <a:t>, </a:t>
            </a:r>
            <a:r>
              <a:rPr lang="tr-TR" dirty="0" err="1"/>
              <a:t>Tcl</a:t>
            </a:r>
            <a:r>
              <a:rPr lang="tr-TR" dirty="0"/>
              <a:t>, </a:t>
            </a:r>
            <a:r>
              <a:rPr lang="tr-TR" dirty="0" err="1"/>
              <a:t>Javascript</a:t>
            </a:r>
            <a:endParaRPr lang="tr-TR" dirty="0"/>
          </a:p>
          <a:p>
            <a:r>
              <a:rPr lang="tr-TR" dirty="0"/>
              <a:t>Sistem Programlama Dilleri</a:t>
            </a:r>
          </a:p>
          <a:p>
            <a:pPr lvl="1"/>
            <a:r>
              <a:rPr lang="tr-TR" dirty="0"/>
              <a:t>C (UNIX işletim sisteminin %80’i C dili ile geri kalanı sembolik dil ile yazılmıştır.)</a:t>
            </a:r>
          </a:p>
          <a:p>
            <a:r>
              <a:rPr lang="tr-TR" dirty="0"/>
              <a:t>Ticari Uygulamalara Yönelik Programlama Dilleri</a:t>
            </a:r>
          </a:p>
          <a:p>
            <a:pPr lvl="1"/>
            <a:r>
              <a:rPr lang="tr-TR" dirty="0" err="1"/>
              <a:t>Cobol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55139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Programlama Dillerini Tasarım Paradigmalarına Göre Sınıflandırma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Emir Esaslı Programlama</a:t>
            </a:r>
          </a:p>
          <a:p>
            <a:r>
              <a:rPr lang="tr-TR" dirty="0"/>
              <a:t>Nesneye Yönelik Programlama</a:t>
            </a:r>
          </a:p>
          <a:p>
            <a:r>
              <a:rPr lang="tr-TR" dirty="0"/>
              <a:t>Fonksiyonel Programlama</a:t>
            </a:r>
          </a:p>
          <a:p>
            <a:r>
              <a:rPr lang="tr-TR" dirty="0"/>
              <a:t>Mantık Esaslı Programlama</a:t>
            </a:r>
          </a:p>
        </p:txBody>
      </p:sp>
    </p:spTree>
    <p:extLst>
      <p:ext uri="{BB962C8B-B14F-4D97-AF65-F5344CB8AC3E}">
        <p14:creationId xmlns:p14="http://schemas.microsoft.com/office/powerpoint/2010/main" val="1423055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Programlama Dillerini Tasarım Paradigmalarına Göre Sınıflandırma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76841"/>
          </a:xfrm>
        </p:spPr>
        <p:txBody>
          <a:bodyPr/>
          <a:lstStyle/>
          <a:p>
            <a:r>
              <a:rPr lang="tr-TR" dirty="0"/>
              <a:t>Emir Esaslı (</a:t>
            </a:r>
            <a:r>
              <a:rPr lang="tr-TR" dirty="0" err="1"/>
              <a:t>Impretive</a:t>
            </a:r>
            <a:r>
              <a:rPr lang="tr-TR" dirty="0"/>
              <a:t>) Programlama</a:t>
            </a:r>
          </a:p>
          <a:p>
            <a:pPr lvl="6" algn="just"/>
            <a:r>
              <a:rPr lang="tr-TR" sz="2000" dirty="0"/>
              <a:t>Emir esaslı programlama dilleri işlem tabanlı olup, bir program bir dizi işlem olarak görülür.</a:t>
            </a:r>
          </a:p>
          <a:p>
            <a:pPr lvl="6" algn="just"/>
            <a:r>
              <a:rPr lang="tr-TR" sz="2000" dirty="0"/>
              <a:t>Bu diller yaygın olarak kullanılan ilk dil grubudur.</a:t>
            </a:r>
          </a:p>
          <a:p>
            <a:pPr lvl="6" algn="just"/>
            <a:r>
              <a:rPr lang="tr-TR" sz="2000" dirty="0"/>
              <a:t>C, Fortran, Pascal, </a:t>
            </a:r>
            <a:r>
              <a:rPr lang="tr-TR" sz="2000" dirty="0" err="1"/>
              <a:t>Cobol</a:t>
            </a:r>
            <a:r>
              <a:rPr lang="tr-TR" sz="2000" dirty="0"/>
              <a:t> örnek olarak verilebilir.</a:t>
            </a:r>
          </a:p>
          <a:p>
            <a:pPr lvl="6" algn="just"/>
            <a:endParaRPr lang="tr-TR" sz="2000" dirty="0"/>
          </a:p>
          <a:p>
            <a:pPr lvl="6" algn="just"/>
            <a:endParaRPr lang="tr-TR" sz="2000" dirty="0"/>
          </a:p>
          <a:p>
            <a:pPr lvl="8" algn="just"/>
            <a:r>
              <a:rPr lang="tr-TR" sz="2000" dirty="0"/>
              <a:t>Örneğin, atama işlemi bir deyimdir. </a:t>
            </a:r>
          </a:p>
          <a:p>
            <a:pPr lvl="8" algn="just"/>
            <a:endParaRPr lang="tr-TR" sz="2000" dirty="0"/>
          </a:p>
          <a:p>
            <a:pPr lvl="8" algn="just"/>
            <a:endParaRPr lang="tr-TR" sz="2000" dirty="0"/>
          </a:p>
        </p:txBody>
      </p:sp>
      <p:pic>
        <p:nvPicPr>
          <p:cNvPr id="4" name="Resi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10" y="2788602"/>
            <a:ext cx="2170430" cy="2004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668" y="4624307"/>
            <a:ext cx="3305566" cy="21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0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Programlama Dillerini Tasarım Paradigmalarına Göre Sınıflandırma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76841"/>
          </a:xfrm>
        </p:spPr>
        <p:txBody>
          <a:bodyPr/>
          <a:lstStyle/>
          <a:p>
            <a:r>
              <a:rPr lang="tr-TR" dirty="0"/>
              <a:t>Nesneye Yönelik Programlama</a:t>
            </a:r>
          </a:p>
          <a:p>
            <a:pPr lvl="6" algn="just"/>
            <a:r>
              <a:rPr lang="tr-TR" sz="2000" dirty="0"/>
              <a:t>Temeli simula67 programlama dilidir.</a:t>
            </a:r>
          </a:p>
          <a:p>
            <a:pPr lvl="6" algn="just"/>
            <a:r>
              <a:rPr lang="tr-TR" sz="2000" dirty="0"/>
              <a:t>Nesnelerin </a:t>
            </a:r>
            <a:r>
              <a:rPr lang="tr-TR" sz="2000" dirty="0" err="1"/>
              <a:t>sınfı</a:t>
            </a:r>
            <a:r>
              <a:rPr lang="tr-TR" sz="2000" dirty="0"/>
              <a:t> ve alt sınıflara gruplanması, nesneye yönelik programlamanın temel noktasıdır.</a:t>
            </a:r>
          </a:p>
          <a:p>
            <a:pPr lvl="6" algn="just"/>
            <a:r>
              <a:rPr lang="tr-TR" sz="2000" dirty="0"/>
              <a:t>Karmaşık veri nesneleri ve bu veriler üzerinde çalışacak işlemler (metotlar) tasarlanır.</a:t>
            </a:r>
          </a:p>
          <a:p>
            <a:pPr lvl="6" algn="just"/>
            <a:endParaRPr lang="tr-TR" sz="2000" dirty="0"/>
          </a:p>
          <a:p>
            <a:pPr marL="3657600" lvl="8" indent="0" algn="just">
              <a:buNone/>
            </a:pPr>
            <a:endParaRPr lang="tr-TR" sz="2000" dirty="0"/>
          </a:p>
          <a:p>
            <a:pPr lvl="8" algn="just"/>
            <a:endParaRPr lang="tr-TR" sz="2000" dirty="0"/>
          </a:p>
        </p:txBody>
      </p:sp>
      <p:pic>
        <p:nvPicPr>
          <p:cNvPr id="6" name="Resi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17" y="2838132"/>
            <a:ext cx="2209165" cy="21723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ağ Ok 6"/>
          <p:cNvSpPr/>
          <p:nvPr/>
        </p:nvSpPr>
        <p:spPr>
          <a:xfrm rot="16200000">
            <a:off x="1362291" y="5371577"/>
            <a:ext cx="962450" cy="581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Metin kutusu 7"/>
          <p:cNvSpPr txBox="1"/>
          <p:nvPr/>
        </p:nvSpPr>
        <p:spPr>
          <a:xfrm>
            <a:off x="0" y="6299444"/>
            <a:ext cx="489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Nesneye yönelik programlamanın genel yapısı</a:t>
            </a:r>
          </a:p>
        </p:txBody>
      </p:sp>
    </p:spTree>
    <p:extLst>
      <p:ext uri="{BB962C8B-B14F-4D97-AF65-F5344CB8AC3E}">
        <p14:creationId xmlns:p14="http://schemas.microsoft.com/office/powerpoint/2010/main" val="3002561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Programlama Dillerini Tasarım Paradigmalarına Göre Sınıflandırma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76841"/>
          </a:xfrm>
        </p:spPr>
        <p:txBody>
          <a:bodyPr/>
          <a:lstStyle/>
          <a:p>
            <a:r>
              <a:rPr lang="tr-TR" dirty="0"/>
              <a:t>Fonksiyonel Programlama</a:t>
            </a:r>
          </a:p>
          <a:p>
            <a:pPr lvl="6" algn="just"/>
            <a:r>
              <a:rPr lang="tr-TR" sz="2000" dirty="0"/>
              <a:t>Veriler ve sonucu elde etmek için veriye uygulanacak fonksiyonel dönüşümler bu paradigmanın temelini oluşturur.</a:t>
            </a:r>
          </a:p>
          <a:p>
            <a:pPr lvl="6" algn="just"/>
            <a:r>
              <a:rPr lang="tr-TR" sz="2000" dirty="0" err="1"/>
              <a:t>Lisp</a:t>
            </a:r>
            <a:r>
              <a:rPr lang="tr-TR" sz="2000" dirty="0"/>
              <a:t>, </a:t>
            </a:r>
            <a:r>
              <a:rPr lang="tr-TR" sz="2000" dirty="0" err="1"/>
              <a:t>Scheme</a:t>
            </a:r>
            <a:r>
              <a:rPr lang="tr-TR" sz="2000" dirty="0"/>
              <a:t> ve ML dilleri bu paradigmaya örnektir.</a:t>
            </a:r>
          </a:p>
          <a:p>
            <a:pPr lvl="6" algn="just"/>
            <a:endParaRPr lang="tr-TR" sz="2000" dirty="0"/>
          </a:p>
          <a:p>
            <a:pPr marL="3657600" lvl="8" indent="0" algn="just">
              <a:buNone/>
            </a:pPr>
            <a:endParaRPr lang="tr-TR" sz="2000" dirty="0"/>
          </a:p>
          <a:p>
            <a:pPr lvl="8" algn="just"/>
            <a:r>
              <a:rPr lang="tr-TR" sz="1600" dirty="0"/>
              <a:t>Fonksiyonel programlamanın temelini oluşturan parçalar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13" y="3319641"/>
            <a:ext cx="3009524" cy="2866667"/>
          </a:xfrm>
          <a:prstGeom prst="rect">
            <a:avLst/>
          </a:prstGeom>
        </p:spPr>
      </p:pic>
      <p:sp>
        <p:nvSpPr>
          <p:cNvPr id="5" name="Sağ Ok 4"/>
          <p:cNvSpPr/>
          <p:nvPr/>
        </p:nvSpPr>
        <p:spPr>
          <a:xfrm rot="10800000">
            <a:off x="3714750" y="4914900"/>
            <a:ext cx="1228725" cy="523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3477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Programlama Dillerini Tasarım Paradigmalarına Göre Sınıflandırma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76841"/>
          </a:xfrm>
        </p:spPr>
        <p:txBody>
          <a:bodyPr/>
          <a:lstStyle/>
          <a:p>
            <a:r>
              <a:rPr lang="tr-TR" dirty="0"/>
              <a:t>Mantık Esaslı Programlama</a:t>
            </a:r>
          </a:p>
          <a:p>
            <a:pPr lvl="4" algn="just"/>
            <a:r>
              <a:rPr lang="tr-TR" sz="2200" dirty="0"/>
              <a:t>Bir işin nasıl yapılacağının belirtilmesi yerine, ne yapılması istendiğinin belirtilmesi olarak görülür. </a:t>
            </a:r>
          </a:p>
          <a:p>
            <a:pPr lvl="4" algn="just"/>
            <a:r>
              <a:rPr lang="tr-TR" sz="2200" dirty="0"/>
              <a:t>Belirli bir koşulun varlığını kontrol ederek ve koşul sağlanıyorsa, uygun bir işlem gerçekleştirerek çalışırlar.</a:t>
            </a:r>
          </a:p>
          <a:p>
            <a:pPr lvl="4" algn="just"/>
            <a:r>
              <a:rPr lang="tr-TR" sz="2200" dirty="0"/>
              <a:t>Emir esaslı programlamaya benzer fakat deyimler sıralı olarak işlenmez.</a:t>
            </a:r>
          </a:p>
          <a:p>
            <a:pPr marL="3657600" lvl="8" indent="0" algn="just">
              <a:buNone/>
            </a:pPr>
            <a:endParaRPr lang="tr-TR" sz="20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201" y="4895849"/>
            <a:ext cx="4992956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30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Programlama Dillerinin Değerlendirme Ölçütleri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Her programlama dili bir düşünce biçimi olduğundan binlerce programlama dili vardır denilebilir.</a:t>
            </a:r>
          </a:p>
          <a:p>
            <a:pPr algn="just"/>
            <a:r>
              <a:rPr lang="tr-TR" dirty="0"/>
              <a:t>Çözülecek problemin tipine ve uygulama alanına göre programlama dilleri arasında seçim yapmak için çeşitli değerlendirme ölçütlerine ihtiyaç duyulmaktadır.</a:t>
            </a:r>
          </a:p>
          <a:p>
            <a:pPr algn="just"/>
            <a:r>
              <a:rPr lang="tr-TR" dirty="0"/>
              <a:t>Her alan için en iyi olan bir programlama dili yoktur.</a:t>
            </a:r>
          </a:p>
        </p:txBody>
      </p:sp>
    </p:spTree>
    <p:extLst>
      <p:ext uri="{BB962C8B-B14F-4D97-AF65-F5344CB8AC3E}">
        <p14:creationId xmlns:p14="http://schemas.microsoft.com/office/powerpoint/2010/main" val="702228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Programlama Dillerinin Değerlendirme Ölçütleri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59177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tr-TR" dirty="0"/>
              <a:t>İfade Gücü (</a:t>
            </a:r>
            <a:r>
              <a:rPr lang="tr-TR" dirty="0" err="1"/>
              <a:t>Expression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)</a:t>
            </a:r>
          </a:p>
          <a:p>
            <a:pPr lvl="0"/>
            <a:r>
              <a:rPr lang="tr-TR" dirty="0"/>
              <a:t>Veri Türleri ve Yapıları (Data </a:t>
            </a:r>
            <a:r>
              <a:rPr lang="tr-TR" dirty="0" err="1"/>
              <a:t>Types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Structures</a:t>
            </a:r>
            <a:r>
              <a:rPr lang="tr-TR" dirty="0"/>
              <a:t>)</a:t>
            </a:r>
          </a:p>
          <a:p>
            <a:pPr lvl="0"/>
            <a:r>
              <a:rPr lang="tr-TR" dirty="0"/>
              <a:t>Giriş/Çıkış Kolaylığı (</a:t>
            </a:r>
            <a:r>
              <a:rPr lang="tr-TR" dirty="0" err="1"/>
              <a:t>Input</a:t>
            </a:r>
            <a:r>
              <a:rPr lang="tr-TR" dirty="0"/>
              <a:t>/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Facilities</a:t>
            </a:r>
            <a:r>
              <a:rPr lang="tr-TR" dirty="0"/>
              <a:t>)</a:t>
            </a:r>
          </a:p>
          <a:p>
            <a:pPr lvl="0"/>
            <a:r>
              <a:rPr lang="tr-TR" dirty="0"/>
              <a:t>Taşınabilirlik (</a:t>
            </a:r>
            <a:r>
              <a:rPr lang="tr-TR" dirty="0" err="1"/>
              <a:t>Portability</a:t>
            </a:r>
            <a:r>
              <a:rPr lang="tr-TR" dirty="0"/>
              <a:t>)</a:t>
            </a:r>
          </a:p>
          <a:p>
            <a:pPr lvl="0"/>
            <a:r>
              <a:rPr lang="tr-TR" dirty="0"/>
              <a:t>Alt programlama Yeteneği (</a:t>
            </a:r>
            <a:r>
              <a:rPr lang="tr-TR" dirty="0" err="1"/>
              <a:t>Modularity</a:t>
            </a:r>
            <a:r>
              <a:rPr lang="tr-TR" dirty="0"/>
              <a:t>)</a:t>
            </a:r>
          </a:p>
          <a:p>
            <a:pPr lvl="0"/>
            <a:r>
              <a:rPr lang="tr-TR" dirty="0"/>
              <a:t>Verimlilik (</a:t>
            </a:r>
            <a:r>
              <a:rPr lang="tr-TR" dirty="0" err="1"/>
              <a:t>Efficiency</a:t>
            </a:r>
            <a:r>
              <a:rPr lang="tr-TR" dirty="0"/>
              <a:t>)</a:t>
            </a:r>
          </a:p>
          <a:p>
            <a:pPr lvl="0"/>
            <a:r>
              <a:rPr lang="tr-TR" dirty="0"/>
              <a:t>Okunabilirlik (</a:t>
            </a:r>
            <a:r>
              <a:rPr lang="tr-TR" dirty="0" err="1"/>
              <a:t>Readability</a:t>
            </a:r>
            <a:r>
              <a:rPr lang="tr-TR" dirty="0"/>
              <a:t>), </a:t>
            </a:r>
            <a:r>
              <a:rPr lang="tr-TR" dirty="0" err="1"/>
              <a:t>Yazılabilirlik</a:t>
            </a:r>
            <a:endParaRPr lang="tr-TR" dirty="0"/>
          </a:p>
          <a:p>
            <a:pPr lvl="0"/>
            <a:r>
              <a:rPr lang="tr-TR" dirty="0"/>
              <a:t>Esneklik (</a:t>
            </a:r>
            <a:r>
              <a:rPr lang="tr-TR" dirty="0" err="1"/>
              <a:t>Flexibility</a:t>
            </a:r>
            <a:r>
              <a:rPr lang="tr-TR" dirty="0"/>
              <a:t>)</a:t>
            </a:r>
          </a:p>
          <a:p>
            <a:pPr lvl="0"/>
            <a:r>
              <a:rPr lang="tr-TR" dirty="0"/>
              <a:t>Öğrenme Kolaylığı (</a:t>
            </a:r>
            <a:r>
              <a:rPr lang="tr-TR" dirty="0" err="1"/>
              <a:t>Pedagogy</a:t>
            </a:r>
            <a:r>
              <a:rPr lang="tr-TR" dirty="0"/>
              <a:t>)</a:t>
            </a:r>
          </a:p>
          <a:p>
            <a:pPr lvl="0"/>
            <a:r>
              <a:rPr lang="tr-TR" dirty="0"/>
              <a:t>Genel Amaçlılık (</a:t>
            </a:r>
            <a:r>
              <a:rPr lang="tr-TR" dirty="0" err="1"/>
              <a:t>Generality</a:t>
            </a:r>
            <a:r>
              <a:rPr lang="tr-TR" dirty="0"/>
              <a:t>)</a:t>
            </a:r>
          </a:p>
          <a:p>
            <a:pPr lvl="0"/>
            <a:r>
              <a:rPr lang="tr-TR" dirty="0"/>
              <a:t>Yapısallık (</a:t>
            </a:r>
            <a:r>
              <a:rPr lang="tr-TR" dirty="0" err="1"/>
              <a:t>Structrulness</a:t>
            </a:r>
            <a:r>
              <a:rPr lang="tr-TR" dirty="0"/>
              <a:t>)</a:t>
            </a:r>
          </a:p>
          <a:p>
            <a:pPr lvl="0"/>
            <a:r>
              <a:rPr lang="tr-TR" dirty="0"/>
              <a:t>Nesne </a:t>
            </a:r>
            <a:r>
              <a:rPr lang="tr-TR" dirty="0" err="1"/>
              <a:t>yönelimlilik</a:t>
            </a:r>
            <a:r>
              <a:rPr lang="tr-TR" dirty="0"/>
              <a:t> (Object </a:t>
            </a:r>
            <a:r>
              <a:rPr lang="tr-TR" dirty="0" err="1"/>
              <a:t>Orientation</a:t>
            </a:r>
            <a:r>
              <a:rPr lang="tr-TR" dirty="0"/>
              <a:t>)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48495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Programlama Dillerinin Değerlendirme Ölçütleri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İfade Gücü (</a:t>
            </a:r>
            <a:r>
              <a:rPr lang="tr-TR" dirty="0" err="1"/>
              <a:t>Expression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Algoritmayı tasarlayan kişinin niyetlerini açık bir biçimde yansıtabilmesine olanak tanıması</a:t>
            </a:r>
          </a:p>
          <a:p>
            <a:pPr lvl="1"/>
            <a:r>
              <a:rPr lang="tr-TR" dirty="0"/>
              <a:t>Günümüz popüler programlama dillerinin ifade gücü yüksektir.</a:t>
            </a:r>
          </a:p>
        </p:txBody>
      </p:sp>
    </p:spTree>
    <p:extLst>
      <p:ext uri="{BB962C8B-B14F-4D97-AF65-F5344CB8AC3E}">
        <p14:creationId xmlns:p14="http://schemas.microsoft.com/office/powerpoint/2010/main" val="3956186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Programlama Dillerinin Değerlendirme Ölçütleri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Veri Türleri ve Yapıları (Data </a:t>
            </a:r>
            <a:r>
              <a:rPr lang="tr-TR" dirty="0" err="1"/>
              <a:t>Types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Structures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Çeşitli veri türlerini (tamsayı, gerçek sayı, karakter...) ve veri yapılarını (diziler, bağlı liste, kuyruk, yapılar vs.) destekleme yeteneğidir. </a:t>
            </a:r>
          </a:p>
        </p:txBody>
      </p:sp>
      <p:pic>
        <p:nvPicPr>
          <p:cNvPr id="1026" name="Picture 2" descr="data structures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413" y="3755717"/>
            <a:ext cx="50196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9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Ders Akışı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715" y="2014811"/>
            <a:ext cx="5389732" cy="477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80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Programlama Dillerinin Değerlendirme Ölçütleri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Kolaylığı</a:t>
            </a:r>
          </a:p>
          <a:p>
            <a:pPr lvl="1"/>
            <a:r>
              <a:rPr lang="tr-TR" dirty="0"/>
              <a:t>Program yazmayı kolaylaştıran ve ifade gücünü arttıran bir özelliktir</a:t>
            </a:r>
          </a:p>
          <a:p>
            <a:pPr lvl="1"/>
            <a:r>
              <a:rPr lang="tr-TR" dirty="0"/>
              <a:t>Örneğin C dilinde bu ölçüt çok yüksek değildir.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029075"/>
            <a:ext cx="53149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80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Programlama Dillerinin Değerlendirme Ölçütleri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Taşınabilirlik</a:t>
            </a:r>
          </a:p>
          <a:p>
            <a:pPr lvl="1" algn="just"/>
            <a:r>
              <a:rPr lang="tr-TR" dirty="0"/>
              <a:t>Bu terim kaynak kod için kullanılır.</a:t>
            </a:r>
          </a:p>
          <a:p>
            <a:pPr lvl="1" algn="just"/>
            <a:r>
              <a:rPr lang="tr-TR" dirty="0"/>
              <a:t>Bir sistemde yazılmış kaynak kodun bir başka sistemde de sorunsuz derlenip çalışmasıdır.</a:t>
            </a:r>
          </a:p>
          <a:p>
            <a:pPr lvl="1" algn="just"/>
            <a:r>
              <a:rPr lang="tr-TR" dirty="0"/>
              <a:t>Dillerin seviyesi düştükçe taşınabilirlik azalır.</a:t>
            </a:r>
          </a:p>
          <a:p>
            <a:pPr lvl="1" algn="just"/>
            <a:r>
              <a:rPr lang="tr-TR" dirty="0"/>
              <a:t>Hiçbir dil için mükemmel taşınabilirlik mümkün değildir.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405312"/>
            <a:ext cx="54483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83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Programlama Dillerinin Değerlendirme Ölçütleri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Alt Programlama Yeteneği</a:t>
            </a:r>
          </a:p>
          <a:p>
            <a:pPr lvl="1" algn="just"/>
            <a:r>
              <a:rPr lang="tr-TR" dirty="0"/>
              <a:t>Bir programı parçalar halinde yazmayı desteklemesidir.</a:t>
            </a:r>
          </a:p>
          <a:p>
            <a:pPr lvl="1" algn="just"/>
            <a:r>
              <a:rPr lang="tr-TR" dirty="0"/>
              <a:t>Yapısal Programlama tekniğinin vazgeçilmez bir parçasıdır. </a:t>
            </a:r>
          </a:p>
          <a:p>
            <a:pPr lvl="1" algn="just"/>
            <a:r>
              <a:rPr lang="tr-TR" dirty="0"/>
              <a:t>Yazılacak kodu oldukça azaltır.</a:t>
            </a:r>
          </a:p>
          <a:p>
            <a:pPr lvl="1" algn="just"/>
            <a:r>
              <a:rPr lang="tr-TR" dirty="0"/>
              <a:t>Program kodlarının anlaşılmasını kolaylaştırır.</a:t>
            </a:r>
          </a:p>
        </p:txBody>
      </p:sp>
      <p:pic>
        <p:nvPicPr>
          <p:cNvPr id="4098" name="Picture 2" descr="modularity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020" y="3437329"/>
            <a:ext cx="3304324" cy="330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4864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Programlama Dillerinin Değerlendirme Ölçütleri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Verimlilik</a:t>
            </a:r>
          </a:p>
          <a:p>
            <a:pPr lvl="1" algn="just"/>
            <a:r>
              <a:rPr lang="tr-TR" dirty="0"/>
              <a:t>Amaç koda dönüştürülmüş programların hızlı çalışabilmesine verimlilik denir.</a:t>
            </a:r>
          </a:p>
          <a:p>
            <a:pPr lvl="1" algn="just"/>
            <a:r>
              <a:rPr lang="tr-TR" dirty="0"/>
              <a:t>Verimlilik derleyici, dil seviyesi ve dilin genel yapısına bağlıdır.</a:t>
            </a:r>
          </a:p>
          <a:p>
            <a:pPr lvl="1" algn="just"/>
            <a:r>
              <a:rPr lang="tr-TR" dirty="0"/>
              <a:t>Çalışabilir kodun küçüklüğü ile çalışma hızı arasında doğrusal bir ilişki vardır.</a:t>
            </a:r>
          </a:p>
          <a:p>
            <a:pPr lvl="1" algn="just"/>
            <a:r>
              <a:rPr lang="tr-TR" dirty="0"/>
              <a:t>C programları hızlı çalışır ve az yer kaplar.</a:t>
            </a:r>
          </a:p>
        </p:txBody>
      </p:sp>
    </p:spTree>
    <p:extLst>
      <p:ext uri="{BB962C8B-B14F-4D97-AF65-F5344CB8AC3E}">
        <p14:creationId xmlns:p14="http://schemas.microsoft.com/office/powerpoint/2010/main" val="6039030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Programlama Dillerinin Değerlendirme Ölçütleri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Okunabilirlik</a:t>
            </a:r>
          </a:p>
          <a:p>
            <a:pPr lvl="1" algn="just"/>
            <a:r>
              <a:rPr lang="tr-TR" dirty="0"/>
              <a:t>Kaynak kodun çabuk ve kolay bir biçimde algılanabilmesi anlamına gelir.</a:t>
            </a:r>
          </a:p>
          <a:p>
            <a:pPr lvl="1" algn="just"/>
            <a:r>
              <a:rPr lang="tr-TR" dirty="0"/>
              <a:t>Okunabilirlik güncelleştirmeyi kolay kılar ve proje grubu halinde kodun üzerinde çalışılabilmesine olanak sağlar.</a:t>
            </a:r>
          </a:p>
          <a:p>
            <a:pPr lvl="1" algn="just"/>
            <a:r>
              <a:rPr lang="tr-TR" dirty="0"/>
              <a:t>En iyi program kodu </a:t>
            </a:r>
            <a:r>
              <a:rPr lang="tr-TR" b="1" dirty="0">
                <a:solidFill>
                  <a:schemeClr val="bg1"/>
                </a:solidFill>
              </a:rPr>
              <a:t>anlaşılamayan ama çok zekice yazılmış</a:t>
            </a:r>
            <a:r>
              <a:rPr lang="tr-TR" dirty="0"/>
              <a:t> kod </a:t>
            </a:r>
            <a:r>
              <a:rPr lang="tr-TR" b="1" u="sng" dirty="0"/>
              <a:t>değildir.</a:t>
            </a:r>
          </a:p>
          <a:p>
            <a:pPr lvl="1" algn="just"/>
            <a:r>
              <a:rPr lang="tr-TR" dirty="0"/>
              <a:t>En kolay okunabilen ve anlaşılabilen kod en iyi koddur.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575" y="4072636"/>
            <a:ext cx="3781425" cy="278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71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Programlama Dillerinin Değerlendirme Ölçütleri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Esneklik</a:t>
            </a:r>
          </a:p>
          <a:p>
            <a:pPr lvl="1" algn="just"/>
            <a:r>
              <a:rPr lang="tr-TR" dirty="0"/>
              <a:t>Esneklik programlama dilinin programcıyı kısıtlamamasıdır.</a:t>
            </a:r>
          </a:p>
          <a:p>
            <a:pPr lvl="1" algn="just"/>
            <a:r>
              <a:rPr lang="tr-TR" dirty="0"/>
              <a:t>Esnek dillerde birçok işlem, programcı için serbest bırakılmıştır.</a:t>
            </a:r>
          </a:p>
          <a:p>
            <a:pPr lvl="1" algn="just"/>
            <a:r>
              <a:rPr lang="tr-TR" dirty="0"/>
              <a:t>Bu deneyimsiz programcılar için hata yapma riskini arttırır.</a:t>
            </a:r>
          </a:p>
          <a:p>
            <a:pPr lvl="1" algn="just"/>
            <a:r>
              <a:rPr lang="tr-TR" dirty="0"/>
              <a:t>C esnek bir dil iken Java esnekliği çok kısıtlanmış bir dildir.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4286249"/>
            <a:ext cx="5799344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90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Programlama Dillerinin Değerlendirme Ölçütleri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Öğrenme Kolaylığı</a:t>
            </a:r>
          </a:p>
          <a:p>
            <a:pPr lvl="1" algn="just"/>
            <a:r>
              <a:rPr lang="tr-TR" dirty="0"/>
              <a:t>Programlama dillerinin seviyesi arttıkça öğrenme kolaylığı artar.</a:t>
            </a:r>
          </a:p>
          <a:p>
            <a:pPr lvl="1" algn="just"/>
            <a:r>
              <a:rPr lang="tr-TR" dirty="0"/>
              <a:t>Yüksek seviyeli dillerin popüler olması öğrenme kolaylığına bağlıdır.</a:t>
            </a:r>
          </a:p>
          <a:p>
            <a:pPr lvl="1" algn="just"/>
            <a:r>
              <a:rPr lang="tr-TR" dirty="0"/>
              <a:t>C dili öğrenmesi zor bir dil iken Java aksine basittir.</a:t>
            </a:r>
          </a:p>
        </p:txBody>
      </p:sp>
    </p:spTree>
    <p:extLst>
      <p:ext uri="{BB962C8B-B14F-4D97-AF65-F5344CB8AC3E}">
        <p14:creationId xmlns:p14="http://schemas.microsoft.com/office/powerpoint/2010/main" val="2938909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Programlama Dillerinin Değerlendirme Ölçütleri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Genel Amaçlılık</a:t>
            </a:r>
          </a:p>
          <a:p>
            <a:pPr lvl="1" algn="just"/>
            <a:r>
              <a:rPr lang="tr-TR" dirty="0"/>
              <a:t>Programlama dillerinin çok çeşitli uygulamalarda etkin olarak kullanılabilmesidir.</a:t>
            </a:r>
          </a:p>
          <a:p>
            <a:pPr lvl="1" algn="just"/>
            <a:r>
              <a:rPr lang="tr-TR" dirty="0" err="1"/>
              <a:t>Cobol</a:t>
            </a:r>
            <a:r>
              <a:rPr lang="tr-TR" dirty="0"/>
              <a:t> dili ticari uygulamalarda etkin bir dil iken mühendislik uygulamalarında tercih edilmez.</a:t>
            </a:r>
          </a:p>
          <a:p>
            <a:pPr lvl="1" algn="just"/>
            <a:r>
              <a:rPr lang="tr-TR" dirty="0"/>
              <a:t>Java dilinin genel amaçlılığı yüksektir.</a:t>
            </a:r>
          </a:p>
        </p:txBody>
      </p:sp>
    </p:spTree>
    <p:extLst>
      <p:ext uri="{BB962C8B-B14F-4D97-AF65-F5344CB8AC3E}">
        <p14:creationId xmlns:p14="http://schemas.microsoft.com/office/powerpoint/2010/main" val="1019316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Programlama Dillerinin Değerlendirme Ölçütleri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Yapısallık</a:t>
            </a:r>
          </a:p>
          <a:p>
            <a:pPr lvl="1" algn="just"/>
            <a:r>
              <a:rPr lang="tr-TR" dirty="0"/>
              <a:t>Yapısallık bir programlama tekniğidir.</a:t>
            </a:r>
          </a:p>
          <a:p>
            <a:pPr lvl="1" algn="just"/>
            <a:r>
              <a:rPr lang="tr-TR" dirty="0"/>
              <a:t>Bu tekniği kullanan dillerde bloklar halinde yazım ön plandadır.</a:t>
            </a:r>
          </a:p>
          <a:p>
            <a:pPr lvl="1" algn="just"/>
            <a:r>
              <a:rPr lang="tr-TR" dirty="0"/>
              <a:t>Alt programlar yoğun olarak kullanılır.</a:t>
            </a:r>
          </a:p>
          <a:p>
            <a:pPr lvl="1" algn="just"/>
            <a:r>
              <a:rPr lang="tr-TR" dirty="0"/>
              <a:t>C dili iyi bir örnektir.</a:t>
            </a:r>
          </a:p>
          <a:p>
            <a:pPr lvl="1" algn="just"/>
            <a:r>
              <a:rPr lang="tr-TR" dirty="0"/>
              <a:t>Yapısal programlama 4 ana ilke üzerine kurulmuştur.</a:t>
            </a:r>
          </a:p>
          <a:p>
            <a:pPr lvl="2" algn="just"/>
            <a:r>
              <a:rPr lang="tr-TR" dirty="0"/>
              <a:t>Böl ve Yönet</a:t>
            </a:r>
          </a:p>
          <a:p>
            <a:pPr lvl="2" algn="just"/>
            <a:r>
              <a:rPr lang="tr-TR" dirty="0"/>
              <a:t>Veri Gizleme (lokal değişkenler)</a:t>
            </a:r>
          </a:p>
          <a:p>
            <a:pPr lvl="2" algn="just"/>
            <a:r>
              <a:rPr lang="tr-TR" dirty="0"/>
              <a:t>Tek Giriş ve Çıkış</a:t>
            </a:r>
          </a:p>
          <a:p>
            <a:pPr lvl="2" algn="just"/>
            <a:r>
              <a:rPr lang="tr-TR" dirty="0"/>
              <a:t>Döngüler ve Diğer Kontrol Yapıları </a:t>
            </a:r>
          </a:p>
        </p:txBody>
      </p:sp>
    </p:spTree>
    <p:extLst>
      <p:ext uri="{BB962C8B-B14F-4D97-AF65-F5344CB8AC3E}">
        <p14:creationId xmlns:p14="http://schemas.microsoft.com/office/powerpoint/2010/main" val="33923241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Programlama Dillerinin Değerlendirme Ölçütleri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Nesne </a:t>
            </a:r>
            <a:r>
              <a:rPr lang="tr-TR" dirty="0" err="1"/>
              <a:t>Yönelimlilik</a:t>
            </a:r>
            <a:endParaRPr lang="tr-TR" dirty="0"/>
          </a:p>
          <a:p>
            <a:pPr lvl="1" algn="just"/>
            <a:r>
              <a:rPr lang="tr-TR" dirty="0"/>
              <a:t>Veri + Program = Nesne</a:t>
            </a:r>
          </a:p>
          <a:p>
            <a:pPr lvl="1" algn="just"/>
            <a:r>
              <a:rPr lang="tr-TR" dirty="0"/>
              <a:t>Büyük programların yazılması için tasarlanmış bir tekniktir.</a:t>
            </a:r>
          </a:p>
          <a:p>
            <a:pPr lvl="1" algn="just"/>
            <a:r>
              <a:rPr lang="tr-TR" dirty="0"/>
              <a:t>Üç temel üzerine kurulmuştur.</a:t>
            </a:r>
          </a:p>
          <a:p>
            <a:pPr lvl="2" algn="just"/>
            <a:r>
              <a:rPr lang="tr-TR" dirty="0" err="1"/>
              <a:t>Kapsülleme</a:t>
            </a:r>
            <a:endParaRPr lang="tr-TR" dirty="0"/>
          </a:p>
          <a:p>
            <a:pPr lvl="2" algn="just"/>
            <a:r>
              <a:rPr lang="tr-TR" dirty="0"/>
              <a:t>Çok Biçimlilik</a:t>
            </a:r>
          </a:p>
          <a:p>
            <a:pPr lvl="2" algn="just"/>
            <a:r>
              <a:rPr lang="tr-TR" dirty="0"/>
              <a:t>Kalıtım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9" y="3499080"/>
            <a:ext cx="5329237" cy="301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57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Değerlendirme Sistemi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1. Ödev (Java)		: % 18</a:t>
            </a:r>
          </a:p>
          <a:p>
            <a:r>
              <a:rPr lang="tr-TR" dirty="0"/>
              <a:t>2. Ödev (C)			: % 18</a:t>
            </a:r>
          </a:p>
          <a:p>
            <a:r>
              <a:rPr lang="tr-TR" dirty="0"/>
              <a:t>Ara Sınav (Test-Klasik?)	: % 24 </a:t>
            </a:r>
          </a:p>
          <a:p>
            <a:r>
              <a:rPr lang="tr-TR" dirty="0"/>
              <a:t>Final	 (Test)			: % 40</a:t>
            </a:r>
          </a:p>
          <a:p>
            <a:endParaRPr lang="tr-TR" dirty="0"/>
          </a:p>
          <a:p>
            <a:r>
              <a:rPr lang="tr-TR" dirty="0"/>
              <a:t>Ödevler bireyseldir.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020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 Dili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 dili ilk olarak </a:t>
            </a:r>
            <a:r>
              <a:rPr lang="tr-TR" dirty="0" err="1"/>
              <a:t>Dennis</a:t>
            </a:r>
            <a:r>
              <a:rPr lang="tr-TR" dirty="0"/>
              <a:t> </a:t>
            </a:r>
            <a:r>
              <a:rPr lang="tr-TR" dirty="0" err="1"/>
              <a:t>Ritchie</a:t>
            </a:r>
            <a:r>
              <a:rPr lang="tr-TR" dirty="0"/>
              <a:t> tarafından 1972 yılında </a:t>
            </a:r>
            <a:r>
              <a:rPr lang="tr-TR" dirty="0" err="1"/>
              <a:t>Bell</a:t>
            </a:r>
            <a:r>
              <a:rPr lang="tr-TR" dirty="0"/>
              <a:t> laboratuvarında geliştirilmiştir.</a:t>
            </a:r>
          </a:p>
          <a:p>
            <a:r>
              <a:rPr lang="tr-TR" dirty="0"/>
              <a:t>C dili işletim sistemi dili olarak bilinir.</a:t>
            </a:r>
          </a:p>
          <a:p>
            <a:r>
              <a:rPr lang="tr-TR" dirty="0"/>
              <a:t>C dili emir esaslı ve yapısal bir dildir.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388" y="4224337"/>
            <a:ext cx="5004441" cy="213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2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make</a:t>
            </a:r>
            <a:r>
              <a:rPr lang="tr-TR" dirty="0"/>
              <a:t> Dosyası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C dilinde gelişmiş programların tasarlanmasında birden fazla kaynak kod ve başlık dosyası kullanılabilmektedir. Bu durumda komutların tek tek el ile her seferinde komut satırına girilmesi zahmetli ve zaman alan bir iştir. </a:t>
            </a:r>
          </a:p>
          <a:p>
            <a:pPr algn="just"/>
            <a:r>
              <a:rPr lang="tr-TR" dirty="0"/>
              <a:t>Bu komutların bir dosyaya yazılıp dosyanın komut satırından çağrılması zamandan kazanç sağlayacaktır.</a:t>
            </a:r>
          </a:p>
          <a:p>
            <a:pPr algn="just"/>
            <a:r>
              <a:rPr lang="tr-TR" dirty="0"/>
              <a:t>Bu dosyanın ismine </a:t>
            </a:r>
            <a:r>
              <a:rPr lang="tr-TR" dirty="0" err="1"/>
              <a:t>make</a:t>
            </a:r>
            <a:r>
              <a:rPr lang="tr-TR" dirty="0"/>
              <a:t> dosyası (</a:t>
            </a:r>
            <a:r>
              <a:rPr lang="tr-TR" dirty="0" err="1"/>
              <a:t>makefile</a:t>
            </a:r>
            <a:r>
              <a:rPr lang="tr-TR" dirty="0"/>
              <a:t>) denilmektedir.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7" y="5040988"/>
            <a:ext cx="4652963" cy="179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678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 Dilinde Derlenme Süreci</a:t>
            </a:r>
          </a:p>
        </p:txBody>
      </p:sp>
      <p:pic>
        <p:nvPicPr>
          <p:cNvPr id="4" name="Resi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967" y="2155190"/>
            <a:ext cx="5416233" cy="4550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99636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Java Dili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İlk olarak </a:t>
            </a:r>
            <a:r>
              <a:rPr lang="tr-TR" dirty="0" err="1"/>
              <a:t>Oak</a:t>
            </a:r>
            <a:r>
              <a:rPr lang="tr-TR" dirty="0"/>
              <a:t> ismiyle tasarlanmış ve gömülü sistemler için kullanılmıştır.</a:t>
            </a:r>
          </a:p>
          <a:p>
            <a:pPr algn="just"/>
            <a:r>
              <a:rPr lang="tr-TR" dirty="0"/>
              <a:t>Daha sonraları Java ismini alıp internet uygulama geliştirme için kullanılmıştır.</a:t>
            </a:r>
          </a:p>
          <a:p>
            <a:pPr algn="just"/>
            <a:r>
              <a:rPr lang="tr-TR" dirty="0"/>
              <a:t>Genel bir programlama dili olan Java her platformda kullanılabilmektedir.</a:t>
            </a:r>
          </a:p>
          <a:p>
            <a:pPr algn="just"/>
            <a:r>
              <a:rPr lang="tr-TR" dirty="0"/>
              <a:t>Tamamen nesne yönelimlidir. En ufak program için yine Sınıf yazılmalıdır.</a:t>
            </a:r>
          </a:p>
        </p:txBody>
      </p:sp>
    </p:spTree>
    <p:extLst>
      <p:ext uri="{BB962C8B-B14F-4D97-AF65-F5344CB8AC3E}">
        <p14:creationId xmlns:p14="http://schemas.microsoft.com/office/powerpoint/2010/main" val="20002169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Lisp</a:t>
            </a:r>
            <a:r>
              <a:rPr lang="tr-TR" dirty="0"/>
              <a:t> Dili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Sembolik veri işleme için tasarlanan </a:t>
            </a:r>
            <a:r>
              <a:rPr lang="tr-TR" dirty="0" err="1"/>
              <a:t>Lisp</a:t>
            </a:r>
            <a:r>
              <a:rPr lang="tr-TR" dirty="0"/>
              <a:t> dili fonksiyonel programlama dilidir.</a:t>
            </a:r>
          </a:p>
          <a:p>
            <a:pPr algn="just"/>
            <a:r>
              <a:rPr lang="tr-TR" dirty="0"/>
              <a:t>Daha çok yapay zeka çalışmalarında kullanılmıştır.</a:t>
            </a:r>
          </a:p>
          <a:p>
            <a:pPr algn="just"/>
            <a:r>
              <a:rPr lang="tr-TR" dirty="0"/>
              <a:t>İki temel veri yapısı içerir bunlar </a:t>
            </a:r>
            <a:r>
              <a:rPr lang="tr-TR" b="1" dirty="0">
                <a:solidFill>
                  <a:schemeClr val="bg1"/>
                </a:solidFill>
              </a:rPr>
              <a:t>Atom</a:t>
            </a:r>
            <a:r>
              <a:rPr lang="tr-TR" dirty="0"/>
              <a:t> ve </a:t>
            </a:r>
            <a:r>
              <a:rPr lang="tr-TR" b="1" dirty="0">
                <a:solidFill>
                  <a:schemeClr val="bg1"/>
                </a:solidFill>
              </a:rPr>
              <a:t>Liste</a:t>
            </a:r>
            <a:r>
              <a:rPr lang="tr-TR" dirty="0"/>
              <a:t> </a:t>
            </a:r>
            <a:r>
              <a:rPr lang="tr-TR" dirty="0" err="1"/>
              <a:t>dir</a:t>
            </a:r>
            <a:r>
              <a:rPr lang="tr-TR" dirty="0"/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7" y="4581524"/>
            <a:ext cx="5345239" cy="118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128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Prolog Dili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1970 yılında İngiliz ve Fransız ortaklığında geliştirilmiştir.</a:t>
            </a:r>
          </a:p>
          <a:p>
            <a:pPr algn="just"/>
            <a:r>
              <a:rPr lang="tr-TR" dirty="0"/>
              <a:t>Mantıksal programlama dili olan </a:t>
            </a:r>
            <a:r>
              <a:rPr lang="tr-TR" dirty="0" err="1"/>
              <a:t>Prolog’ta</a:t>
            </a:r>
            <a:r>
              <a:rPr lang="tr-TR" dirty="0"/>
              <a:t> bildirme esaslı bir yapı kullanılır. </a:t>
            </a:r>
          </a:p>
          <a:p>
            <a:pPr algn="just"/>
            <a:r>
              <a:rPr lang="tr-TR" dirty="0" err="1"/>
              <a:t>Prolog’u</a:t>
            </a:r>
            <a:r>
              <a:rPr lang="tr-TR" dirty="0"/>
              <a:t> iki temel konsept oluşturur.</a:t>
            </a:r>
          </a:p>
          <a:p>
            <a:pPr lvl="1" algn="just"/>
            <a:r>
              <a:rPr lang="tr-TR" dirty="0"/>
              <a:t>Olaylar</a:t>
            </a:r>
          </a:p>
          <a:p>
            <a:pPr lvl="2" algn="just"/>
            <a:r>
              <a:rPr lang="tr-TR" dirty="0"/>
              <a:t>Doğru olan durumlardan oluşur.</a:t>
            </a:r>
          </a:p>
          <a:p>
            <a:pPr lvl="1" algn="just"/>
            <a:r>
              <a:rPr lang="tr-TR" dirty="0"/>
              <a:t>Kurallar</a:t>
            </a:r>
          </a:p>
          <a:p>
            <a:pPr lvl="2" algn="just"/>
            <a:r>
              <a:rPr lang="tr-TR" dirty="0"/>
              <a:t>Kuralları ifade etmek için önermelerden faydalanılır.</a:t>
            </a:r>
          </a:p>
          <a:p>
            <a:pPr lvl="3" algn="just"/>
            <a:r>
              <a:rPr lang="tr-TR" dirty="0"/>
              <a:t>Atomik önermeler</a:t>
            </a:r>
          </a:p>
          <a:p>
            <a:pPr lvl="3" algn="just"/>
            <a:r>
              <a:rPr lang="tr-TR" dirty="0"/>
              <a:t>Bileşik terimler</a:t>
            </a:r>
          </a:p>
        </p:txBody>
      </p:sp>
    </p:spTree>
    <p:extLst>
      <p:ext uri="{BB962C8B-B14F-4D97-AF65-F5344CB8AC3E}">
        <p14:creationId xmlns:p14="http://schemas.microsoft.com/office/powerpoint/2010/main" val="26774894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tr-TR" dirty="0" err="1"/>
              <a:t>Yumusak</a:t>
            </a:r>
            <a:r>
              <a:rPr lang="tr-TR" dirty="0"/>
              <a:t> N., Adak M.F. </a:t>
            </a:r>
            <a:r>
              <a:rPr lang="tr-TR" i="1" dirty="0"/>
              <a:t>Programlama Dillerinin Prensipleri</a:t>
            </a:r>
            <a:r>
              <a:rPr lang="tr-TR" dirty="0"/>
              <a:t>. 2. Baskı, Seçkin Yayıncılık, 2021</a:t>
            </a:r>
          </a:p>
          <a:p>
            <a:pPr lvl="0" algn="just"/>
            <a:r>
              <a:rPr lang="tr-TR" dirty="0" err="1"/>
              <a:t>Sebesta</a:t>
            </a:r>
            <a:r>
              <a:rPr lang="tr-TR" dirty="0"/>
              <a:t>, Robert W. </a:t>
            </a:r>
            <a:r>
              <a:rPr lang="tr-TR" i="1" dirty="0" err="1"/>
              <a:t>Concepts</a:t>
            </a:r>
            <a:r>
              <a:rPr lang="tr-TR" i="1" dirty="0"/>
              <a:t> of </a:t>
            </a:r>
            <a:r>
              <a:rPr lang="tr-TR" i="1" dirty="0" err="1"/>
              <a:t>programming</a:t>
            </a:r>
            <a:r>
              <a:rPr lang="tr-TR" i="1" dirty="0"/>
              <a:t> languages</a:t>
            </a:r>
            <a:r>
              <a:rPr lang="tr-TR" dirty="0"/>
              <a:t>.11 ed. </a:t>
            </a:r>
            <a:r>
              <a:rPr lang="tr-TR" dirty="0" err="1"/>
              <a:t>Pearson</a:t>
            </a:r>
            <a:r>
              <a:rPr lang="tr-TR" dirty="0"/>
              <a:t> </a:t>
            </a:r>
            <a:r>
              <a:rPr lang="tr-TR" dirty="0" err="1"/>
              <a:t>Education</a:t>
            </a:r>
            <a:r>
              <a:rPr lang="tr-TR" dirty="0"/>
              <a:t> Limited, 2016.</a:t>
            </a:r>
          </a:p>
          <a:p>
            <a:pPr lvl="0" algn="just"/>
            <a:r>
              <a:rPr lang="tr-TR" dirty="0" err="1"/>
              <a:t>Sethi</a:t>
            </a:r>
            <a:r>
              <a:rPr lang="tr-TR" dirty="0"/>
              <a:t>, </a:t>
            </a:r>
            <a:r>
              <a:rPr lang="tr-TR" dirty="0" err="1"/>
              <a:t>Ravi</a:t>
            </a:r>
            <a:r>
              <a:rPr lang="tr-TR" dirty="0"/>
              <a:t>. </a:t>
            </a:r>
            <a:r>
              <a:rPr lang="tr-TR" i="1" dirty="0"/>
              <a:t>Programming </a:t>
            </a:r>
            <a:r>
              <a:rPr lang="tr-TR" i="1" dirty="0" err="1"/>
              <a:t>languages</a:t>
            </a:r>
            <a:r>
              <a:rPr lang="tr-TR" i="1" dirty="0"/>
              <a:t>: </a:t>
            </a:r>
            <a:r>
              <a:rPr lang="tr-TR" i="1" dirty="0" err="1"/>
              <a:t>concepts</a:t>
            </a:r>
            <a:r>
              <a:rPr lang="tr-TR" i="1" dirty="0"/>
              <a:t> </a:t>
            </a:r>
            <a:r>
              <a:rPr lang="tr-TR" i="1" dirty="0" err="1"/>
              <a:t>and</a:t>
            </a:r>
            <a:r>
              <a:rPr lang="tr-TR" i="1" dirty="0"/>
              <a:t> </a:t>
            </a:r>
            <a:r>
              <a:rPr lang="tr-TR" i="1" dirty="0" err="1"/>
              <a:t>constructs</a:t>
            </a:r>
            <a:r>
              <a:rPr lang="tr-TR" dirty="0"/>
              <a:t>. </a:t>
            </a:r>
            <a:r>
              <a:rPr lang="tr-TR" dirty="0" err="1"/>
              <a:t>Addison</a:t>
            </a:r>
            <a:r>
              <a:rPr lang="tr-TR" dirty="0"/>
              <a:t> </a:t>
            </a:r>
            <a:r>
              <a:rPr lang="tr-TR" dirty="0" err="1"/>
              <a:t>Wesley</a:t>
            </a:r>
            <a:r>
              <a:rPr lang="tr-TR" dirty="0"/>
              <a:t> </a:t>
            </a:r>
            <a:r>
              <a:rPr lang="tr-TR" dirty="0" err="1"/>
              <a:t>Longman</a:t>
            </a:r>
            <a:r>
              <a:rPr lang="tr-TR" dirty="0"/>
              <a:t> Publishing </a:t>
            </a:r>
            <a:r>
              <a:rPr lang="tr-TR" dirty="0" err="1"/>
              <a:t>Co</a:t>
            </a:r>
            <a:r>
              <a:rPr lang="tr-TR" dirty="0"/>
              <a:t>., </a:t>
            </a:r>
            <a:r>
              <a:rPr lang="tr-TR" dirty="0" err="1"/>
              <a:t>Inc</a:t>
            </a:r>
            <a:r>
              <a:rPr lang="tr-TR" dirty="0"/>
              <a:t>., 1996.</a:t>
            </a:r>
          </a:p>
          <a:p>
            <a:pPr lvl="0" algn="just"/>
            <a:r>
              <a:rPr lang="tr-TR" dirty="0" err="1"/>
              <a:t>Watt</a:t>
            </a:r>
            <a:r>
              <a:rPr lang="tr-TR" dirty="0"/>
              <a:t>, David A. </a:t>
            </a:r>
            <a:r>
              <a:rPr lang="tr-TR" i="1" dirty="0"/>
              <a:t>Programming </a:t>
            </a:r>
            <a:r>
              <a:rPr lang="tr-TR" i="1" dirty="0" err="1"/>
              <a:t>language</a:t>
            </a:r>
            <a:r>
              <a:rPr lang="tr-TR" i="1" dirty="0"/>
              <a:t> </a:t>
            </a:r>
            <a:r>
              <a:rPr lang="tr-TR" i="1" dirty="0" err="1"/>
              <a:t>design</a:t>
            </a:r>
            <a:r>
              <a:rPr lang="tr-TR" i="1" dirty="0"/>
              <a:t> </a:t>
            </a:r>
            <a:r>
              <a:rPr lang="tr-TR" i="1" dirty="0" err="1"/>
              <a:t>concepts</a:t>
            </a:r>
            <a:r>
              <a:rPr lang="tr-TR" dirty="0"/>
              <a:t>. John </a:t>
            </a:r>
            <a:r>
              <a:rPr lang="tr-TR" dirty="0" err="1"/>
              <a:t>Wiley</a:t>
            </a:r>
            <a:r>
              <a:rPr lang="tr-TR" dirty="0"/>
              <a:t> &amp; </a:t>
            </a:r>
            <a:r>
              <a:rPr lang="tr-TR" dirty="0" err="1"/>
              <a:t>Sons</a:t>
            </a:r>
            <a:r>
              <a:rPr lang="tr-TR" dirty="0"/>
              <a:t>, 2004.</a:t>
            </a:r>
          </a:p>
          <a:p>
            <a:pPr lvl="0" algn="just"/>
            <a:r>
              <a:rPr lang="tr-TR" dirty="0"/>
              <a:t>Malik, D. S., </a:t>
            </a:r>
            <a:r>
              <a:rPr lang="tr-TR" dirty="0" err="1"/>
              <a:t>and</a:t>
            </a:r>
            <a:r>
              <a:rPr lang="tr-TR" dirty="0"/>
              <a:t> Robert </a:t>
            </a:r>
            <a:r>
              <a:rPr lang="tr-TR" dirty="0" err="1"/>
              <a:t>Burton</a:t>
            </a:r>
            <a:r>
              <a:rPr lang="tr-TR" dirty="0"/>
              <a:t>. </a:t>
            </a:r>
            <a:r>
              <a:rPr lang="tr-TR" i="1" dirty="0"/>
              <a:t>Java </a:t>
            </a:r>
            <a:r>
              <a:rPr lang="tr-TR" i="1" dirty="0" err="1"/>
              <a:t>programming</a:t>
            </a:r>
            <a:r>
              <a:rPr lang="tr-TR" i="1" dirty="0"/>
              <a:t>: </a:t>
            </a:r>
            <a:r>
              <a:rPr lang="tr-TR" i="1" dirty="0" err="1"/>
              <a:t>guided</a:t>
            </a:r>
            <a:r>
              <a:rPr lang="tr-TR" i="1" dirty="0"/>
              <a:t> </a:t>
            </a:r>
            <a:r>
              <a:rPr lang="tr-TR" i="1" dirty="0" err="1"/>
              <a:t>learning</a:t>
            </a:r>
            <a:r>
              <a:rPr lang="tr-TR" i="1" dirty="0"/>
              <a:t> </a:t>
            </a:r>
            <a:r>
              <a:rPr lang="tr-TR" i="1" dirty="0" err="1"/>
              <a:t>with</a:t>
            </a:r>
            <a:r>
              <a:rPr lang="tr-TR" i="1" dirty="0"/>
              <a:t> </a:t>
            </a:r>
            <a:r>
              <a:rPr lang="tr-TR" i="1" dirty="0" err="1"/>
              <a:t>early</a:t>
            </a:r>
            <a:r>
              <a:rPr lang="tr-TR" i="1" dirty="0"/>
              <a:t> </a:t>
            </a:r>
            <a:r>
              <a:rPr lang="tr-TR" i="1" dirty="0" err="1"/>
              <a:t>objects</a:t>
            </a:r>
            <a:r>
              <a:rPr lang="tr-TR" dirty="0"/>
              <a:t>. Course </a:t>
            </a:r>
            <a:r>
              <a:rPr lang="tr-TR" dirty="0" err="1"/>
              <a:t>Technology</a:t>
            </a:r>
            <a:r>
              <a:rPr lang="tr-TR" dirty="0"/>
              <a:t> </a:t>
            </a:r>
            <a:r>
              <a:rPr lang="tr-TR" dirty="0" err="1"/>
              <a:t>Press</a:t>
            </a:r>
            <a:r>
              <a:rPr lang="tr-TR" dirty="0"/>
              <a:t>, 2008.</a:t>
            </a:r>
          </a:p>
          <a:p>
            <a:pPr lvl="0" algn="just"/>
            <a:r>
              <a:rPr lang="tr-TR" dirty="0" err="1"/>
              <a:t>Waite</a:t>
            </a:r>
            <a:r>
              <a:rPr lang="tr-TR" dirty="0"/>
              <a:t>, </a:t>
            </a:r>
            <a:r>
              <a:rPr lang="tr-TR" dirty="0" err="1"/>
              <a:t>Mitchell</a:t>
            </a:r>
            <a:r>
              <a:rPr lang="tr-TR" dirty="0"/>
              <a:t>, </a:t>
            </a:r>
            <a:r>
              <a:rPr lang="tr-TR" dirty="0" err="1"/>
              <a:t>Stephen</a:t>
            </a:r>
            <a:r>
              <a:rPr lang="tr-TR" dirty="0"/>
              <a:t> </a:t>
            </a:r>
            <a:r>
              <a:rPr lang="tr-TR" dirty="0" err="1"/>
              <a:t>Prata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Donald Martin. </a:t>
            </a:r>
            <a:r>
              <a:rPr lang="tr-TR" i="1" dirty="0"/>
              <a:t>C </a:t>
            </a:r>
            <a:r>
              <a:rPr lang="tr-TR" i="1" dirty="0" err="1"/>
              <a:t>primer</a:t>
            </a:r>
            <a:r>
              <a:rPr lang="tr-TR" i="1" dirty="0"/>
              <a:t> </a:t>
            </a:r>
            <a:r>
              <a:rPr lang="tr-TR" i="1" dirty="0" err="1"/>
              <a:t>plus</a:t>
            </a:r>
            <a:r>
              <a:rPr lang="tr-TR" dirty="0"/>
              <a:t>. </a:t>
            </a:r>
            <a:r>
              <a:rPr lang="tr-TR" dirty="0" err="1"/>
              <a:t>Sams</a:t>
            </a:r>
            <a:r>
              <a:rPr lang="tr-TR" dirty="0"/>
              <a:t>, 1987.</a:t>
            </a:r>
          </a:p>
          <a:p>
            <a:pPr lvl="0" algn="just"/>
            <a:r>
              <a:rPr lang="tr-TR" dirty="0" err="1"/>
              <a:t>Hennessey</a:t>
            </a:r>
            <a:r>
              <a:rPr lang="tr-TR" dirty="0"/>
              <a:t>, </a:t>
            </a:r>
            <a:r>
              <a:rPr lang="tr-TR" dirty="0" err="1"/>
              <a:t>Wade</a:t>
            </a:r>
            <a:r>
              <a:rPr lang="tr-TR" dirty="0"/>
              <a:t> L. </a:t>
            </a:r>
            <a:r>
              <a:rPr lang="tr-TR" i="1" dirty="0" err="1"/>
              <a:t>Common</a:t>
            </a:r>
            <a:r>
              <a:rPr lang="tr-TR" i="1" dirty="0"/>
              <a:t> </a:t>
            </a:r>
            <a:r>
              <a:rPr lang="tr-TR" i="1" dirty="0" err="1"/>
              <a:t>Lisp</a:t>
            </a:r>
            <a:r>
              <a:rPr lang="tr-TR" dirty="0"/>
              <a:t>. </a:t>
            </a:r>
            <a:r>
              <a:rPr lang="tr-TR" dirty="0" err="1"/>
              <a:t>McGraw-Hill</a:t>
            </a:r>
            <a:r>
              <a:rPr lang="tr-TR" dirty="0"/>
              <a:t>, </a:t>
            </a:r>
            <a:r>
              <a:rPr lang="tr-TR" dirty="0" err="1"/>
              <a:t>Inc</a:t>
            </a:r>
            <a:r>
              <a:rPr lang="tr-TR" dirty="0"/>
              <a:t>., 1989.</a:t>
            </a:r>
          </a:p>
          <a:p>
            <a:pPr lvl="0" algn="just"/>
            <a:r>
              <a:rPr lang="tr-TR" dirty="0" err="1"/>
              <a:t>Liang</a:t>
            </a:r>
            <a:r>
              <a:rPr lang="tr-TR" dirty="0"/>
              <a:t>, Y. Daniel. </a:t>
            </a:r>
            <a:r>
              <a:rPr lang="tr-TR" dirty="0" err="1"/>
              <a:t>Introduction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Java </a:t>
            </a:r>
            <a:r>
              <a:rPr lang="tr-TR" dirty="0" err="1"/>
              <a:t>programming</a:t>
            </a:r>
            <a:r>
              <a:rPr lang="tr-TR" dirty="0"/>
              <a:t>: </a:t>
            </a:r>
            <a:r>
              <a:rPr lang="tr-TR" dirty="0" err="1"/>
              <a:t>brief</a:t>
            </a:r>
            <a:r>
              <a:rPr lang="tr-TR" dirty="0"/>
              <a:t> </a:t>
            </a:r>
            <a:r>
              <a:rPr lang="tr-TR" dirty="0" err="1"/>
              <a:t>version</a:t>
            </a:r>
            <a:r>
              <a:rPr lang="tr-TR" dirty="0"/>
              <a:t>. </a:t>
            </a:r>
            <a:r>
              <a:rPr lang="tr-TR" dirty="0" err="1"/>
              <a:t>pearson</a:t>
            </a:r>
            <a:r>
              <a:rPr lang="tr-TR" dirty="0"/>
              <a:t> </a:t>
            </a:r>
            <a:r>
              <a:rPr lang="tr-TR" dirty="0" err="1"/>
              <a:t>prentice</a:t>
            </a:r>
            <a:r>
              <a:rPr lang="tr-TR" dirty="0"/>
              <a:t> </a:t>
            </a:r>
            <a:r>
              <a:rPr lang="tr-TR" dirty="0" err="1"/>
              <a:t>hall</a:t>
            </a:r>
            <a:r>
              <a:rPr lang="tr-TR" dirty="0"/>
              <a:t>, 2009.</a:t>
            </a:r>
          </a:p>
          <a:p>
            <a:pPr lvl="0" algn="just"/>
            <a:r>
              <a:rPr lang="tr-TR" dirty="0" err="1"/>
              <a:t>Yumusak</a:t>
            </a:r>
            <a:r>
              <a:rPr lang="tr-TR" dirty="0"/>
              <a:t> N., Adak M.F. </a:t>
            </a:r>
            <a:r>
              <a:rPr lang="tr-TR" i="1" dirty="0"/>
              <a:t>C/C++ ile Veri Yapıları ve Çözümlü Uygulamalar</a:t>
            </a:r>
            <a:r>
              <a:rPr lang="tr-TR" dirty="0"/>
              <a:t>. 2. Baskı, Seçkin Yayıncılık, 2016</a:t>
            </a:r>
          </a:p>
        </p:txBody>
      </p:sp>
    </p:spTree>
    <p:extLst>
      <p:ext uri="{BB962C8B-B14F-4D97-AF65-F5344CB8AC3E}">
        <p14:creationId xmlns:p14="http://schemas.microsoft.com/office/powerpoint/2010/main" val="225872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Ödev ve Kod Derslerinde Araçlar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Java için </a:t>
            </a:r>
            <a:r>
              <a:rPr lang="tr-TR" dirty="0" err="1"/>
              <a:t>Eclipse</a:t>
            </a:r>
            <a:r>
              <a:rPr lang="tr-TR" dirty="0"/>
              <a:t> 2023-12</a:t>
            </a:r>
          </a:p>
          <a:p>
            <a:pPr lvl="1"/>
            <a:r>
              <a:rPr lang="tr-TR" dirty="0">
                <a:hlinkClick r:id="rId2"/>
              </a:rPr>
              <a:t>https://www.eclipse.org/downloads/</a:t>
            </a:r>
            <a:r>
              <a:rPr lang="tr-TR" dirty="0"/>
              <a:t> </a:t>
            </a:r>
          </a:p>
          <a:p>
            <a:pPr marL="457200" lvl="1" indent="0">
              <a:buNone/>
            </a:pPr>
            <a:endParaRPr lang="tr-TR" dirty="0"/>
          </a:p>
          <a:p>
            <a:r>
              <a:rPr lang="tr-TR" dirty="0"/>
              <a:t>C Dili için</a:t>
            </a:r>
          </a:p>
          <a:p>
            <a:pPr lvl="1"/>
            <a:r>
              <a:rPr lang="tr-TR" dirty="0"/>
              <a:t>Visual </a:t>
            </a:r>
            <a:r>
              <a:rPr lang="tr-TR" dirty="0" err="1"/>
              <a:t>Studio</a:t>
            </a:r>
            <a:r>
              <a:rPr lang="tr-TR" dirty="0"/>
              <a:t> C++</a:t>
            </a:r>
          </a:p>
          <a:p>
            <a:pPr marL="457200" lvl="1" indent="0">
              <a:buNone/>
            </a:pPr>
            <a:endParaRPr lang="tr-TR" dirty="0"/>
          </a:p>
          <a:p>
            <a:r>
              <a:rPr lang="tr-TR" dirty="0" err="1"/>
              <a:t>Lisp</a:t>
            </a:r>
            <a:r>
              <a:rPr lang="tr-TR" dirty="0"/>
              <a:t> Dili için</a:t>
            </a:r>
          </a:p>
          <a:p>
            <a:pPr lvl="1"/>
            <a:r>
              <a:rPr lang="en-US" dirty="0"/>
              <a:t>GNU Common Lisp 2.6.</a:t>
            </a:r>
            <a:r>
              <a:rPr lang="tr-TR" dirty="0"/>
              <a:t>12</a:t>
            </a:r>
          </a:p>
          <a:p>
            <a:pPr lvl="1"/>
            <a:r>
              <a:rPr lang="en-US" dirty="0">
                <a:hlinkClick r:id="rId2"/>
              </a:rPr>
              <a:t>https://www.gnu.org/software/gcl/</a:t>
            </a:r>
            <a:endParaRPr lang="tr-TR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A07B95-5891-484B-AC68-44C894D0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Kod Geliştirme Araçları ve Ortamlar</a:t>
            </a:r>
            <a:br>
              <a:rPr lang="tr-TR" dirty="0"/>
            </a:br>
            <a:r>
              <a:rPr lang="tr-TR" dirty="0"/>
              <a:t>Anketi 2023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B1F249D-4CA1-4AE7-883E-6B3454602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050" y="2186609"/>
            <a:ext cx="6317797" cy="4013579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83D70C71-FEAE-40DC-85D6-4E8CEECB0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64" y="2019631"/>
            <a:ext cx="4709242" cy="45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1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Bu Haftaki İçerik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Programlama Dillerinin Sınıflandırılması</a:t>
            </a:r>
          </a:p>
          <a:p>
            <a:r>
              <a:rPr lang="tr-TR" dirty="0"/>
              <a:t>Programlama Dili Paradigmaları</a:t>
            </a:r>
          </a:p>
          <a:p>
            <a:r>
              <a:rPr lang="tr-TR" dirty="0"/>
              <a:t>Programlama Dillerinin Değerlendirme Ölçütleri</a:t>
            </a:r>
          </a:p>
          <a:p>
            <a:r>
              <a:rPr lang="tr-TR" dirty="0"/>
              <a:t>C Dili</a:t>
            </a:r>
          </a:p>
          <a:p>
            <a:r>
              <a:rPr lang="tr-TR" dirty="0"/>
              <a:t>Java Dili</a:t>
            </a:r>
          </a:p>
          <a:p>
            <a:r>
              <a:rPr lang="tr-TR" dirty="0" err="1"/>
              <a:t>Lisp</a:t>
            </a:r>
            <a:r>
              <a:rPr lang="tr-TR" dirty="0"/>
              <a:t> Dili</a:t>
            </a:r>
          </a:p>
          <a:p>
            <a:r>
              <a:rPr lang="tr-TR" dirty="0"/>
              <a:t>Prolog</a:t>
            </a:r>
          </a:p>
        </p:txBody>
      </p:sp>
    </p:spTree>
    <p:extLst>
      <p:ext uri="{BB962C8B-B14F-4D97-AF65-F5344CB8AC3E}">
        <p14:creationId xmlns:p14="http://schemas.microsoft.com/office/powerpoint/2010/main" val="378213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Programlama Dili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Bir problemin çözümünün bilgisayardaki gerçekleştirimini ifade etmek üzere program oluşturmak için kullanılan araca denir.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74" y="3251890"/>
            <a:ext cx="9397538" cy="334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25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Yazılımın Uygulama Alanlarına Göre Gruplandırılması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Bilimsel ve mühendislik yazılımları</a:t>
            </a:r>
          </a:p>
          <a:p>
            <a:r>
              <a:rPr lang="tr-TR" dirty="0"/>
              <a:t>Mesleki yazılımlar </a:t>
            </a:r>
          </a:p>
          <a:p>
            <a:r>
              <a:rPr lang="tr-TR" dirty="0"/>
              <a:t>Yapay zeka yazılımları </a:t>
            </a:r>
          </a:p>
          <a:p>
            <a:r>
              <a:rPr lang="tr-TR" dirty="0"/>
              <a:t>Görüntüsel yazılımlar</a:t>
            </a:r>
          </a:p>
          <a:p>
            <a:r>
              <a:rPr lang="tr-TR" dirty="0"/>
              <a:t>Sistem yazılımları </a:t>
            </a:r>
          </a:p>
        </p:txBody>
      </p:sp>
    </p:spTree>
    <p:extLst>
      <p:ext uri="{BB962C8B-B14F-4D97-AF65-F5344CB8AC3E}">
        <p14:creationId xmlns:p14="http://schemas.microsoft.com/office/powerpoint/2010/main" val="274840418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1616</TotalTime>
  <Words>1847</Words>
  <Application>Microsoft Office PowerPoint</Application>
  <PresentationFormat>Geniş ekran</PresentationFormat>
  <Paragraphs>262</Paragraphs>
  <Slides>46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46</vt:i4>
      </vt:variant>
    </vt:vector>
  </HeadingPairs>
  <TitlesOfParts>
    <vt:vector size="49" baseType="lpstr">
      <vt:lpstr>Arial</vt:lpstr>
      <vt:lpstr>Trebuchet MS</vt:lpstr>
      <vt:lpstr>Berlin</vt:lpstr>
      <vt:lpstr>Programlama Dillerinin Prensipleri Hafta 1 - Giriş</vt:lpstr>
      <vt:lpstr>Ders Kitabı</vt:lpstr>
      <vt:lpstr>Ders Akışı</vt:lpstr>
      <vt:lpstr>Değerlendirme Sistemi</vt:lpstr>
      <vt:lpstr>Ödev ve Kod Derslerinde Araçlar</vt:lpstr>
      <vt:lpstr>Kod Geliştirme Araçları ve Ortamlar Anketi 2023</vt:lpstr>
      <vt:lpstr>Bu Haftaki İçerik</vt:lpstr>
      <vt:lpstr>Programlama Dili Nedir?</vt:lpstr>
      <vt:lpstr>Yazılımın Uygulama Alanlarına Göre Gruplandırılması</vt:lpstr>
      <vt:lpstr>Programlama Dilinin Amaçları</vt:lpstr>
      <vt:lpstr>Programlama Dillerinin Sınıflandırılması</vt:lpstr>
      <vt:lpstr>Programlama Dillerinin Seviyelerine Göre Sınıflandırma</vt:lpstr>
      <vt:lpstr>Makine Dili</vt:lpstr>
      <vt:lpstr>Alçak Seviyeli Programlama Dili </vt:lpstr>
      <vt:lpstr>Orta Seviyeli Diller</vt:lpstr>
      <vt:lpstr>Orta Seviyeli Diller</vt:lpstr>
      <vt:lpstr>Yüksek Seviyeli Diller</vt:lpstr>
      <vt:lpstr>Çok Yüksek Seviyeli Diller</vt:lpstr>
      <vt:lpstr>Programlama Dillerini Uygulama Alanlarına Göre Sınıflandırma</vt:lpstr>
      <vt:lpstr>Programlama Dillerini Uygulama Alanlarına Göre Sınıflandırma</vt:lpstr>
      <vt:lpstr>Programlama Dillerini Tasarım Paradigmalarına Göre Sınıflandırma</vt:lpstr>
      <vt:lpstr>Programlama Dillerini Tasarım Paradigmalarına Göre Sınıflandırma</vt:lpstr>
      <vt:lpstr>Programlama Dillerini Tasarım Paradigmalarına Göre Sınıflandırma</vt:lpstr>
      <vt:lpstr>Programlama Dillerini Tasarım Paradigmalarına Göre Sınıflandırma</vt:lpstr>
      <vt:lpstr>Programlama Dillerini Tasarım Paradigmalarına Göre Sınıflandırma</vt:lpstr>
      <vt:lpstr>Programlama Dillerinin Değerlendirme Ölçütleri</vt:lpstr>
      <vt:lpstr>Programlama Dillerinin Değerlendirme Ölçütleri</vt:lpstr>
      <vt:lpstr>Programlama Dillerinin Değerlendirme Ölçütleri</vt:lpstr>
      <vt:lpstr>Programlama Dillerinin Değerlendirme Ölçütleri</vt:lpstr>
      <vt:lpstr>Programlama Dillerinin Değerlendirme Ölçütleri</vt:lpstr>
      <vt:lpstr>Programlama Dillerinin Değerlendirme Ölçütleri</vt:lpstr>
      <vt:lpstr>Programlama Dillerinin Değerlendirme Ölçütleri</vt:lpstr>
      <vt:lpstr>Programlama Dillerinin Değerlendirme Ölçütleri</vt:lpstr>
      <vt:lpstr>Programlama Dillerinin Değerlendirme Ölçütleri</vt:lpstr>
      <vt:lpstr>Programlama Dillerinin Değerlendirme Ölçütleri</vt:lpstr>
      <vt:lpstr>Programlama Dillerinin Değerlendirme Ölçütleri</vt:lpstr>
      <vt:lpstr>Programlama Dillerinin Değerlendirme Ölçütleri</vt:lpstr>
      <vt:lpstr>Programlama Dillerinin Değerlendirme Ölçütleri</vt:lpstr>
      <vt:lpstr>Programlama Dillerinin Değerlendirme Ölçütleri</vt:lpstr>
      <vt:lpstr>C Dili</vt:lpstr>
      <vt:lpstr>make Dosyası</vt:lpstr>
      <vt:lpstr>C Dilinde Derlenme Süreci</vt:lpstr>
      <vt:lpstr>Java Dili</vt:lpstr>
      <vt:lpstr>Lisp Dili</vt:lpstr>
      <vt:lpstr>Prolog Dili</vt:lpstr>
      <vt:lpstr>Kaynaklar</vt:lpstr>
    </vt:vector>
  </TitlesOfParts>
  <Company>Sakarya Üniversitesi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Dilleri Hafta 1 - Giriş</dc:title>
  <dc:creator>Fatih Adak</dc:creator>
  <cp:lastModifiedBy>Huseyin Demirci</cp:lastModifiedBy>
  <cp:revision>105</cp:revision>
  <dcterms:created xsi:type="dcterms:W3CDTF">2018-01-29T09:21:07Z</dcterms:created>
  <dcterms:modified xsi:type="dcterms:W3CDTF">2024-10-02T07:00:46Z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2024-10-02T07:00:43Z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89bb3e44-deea-4987-90b1-b33842d4e015</vt:lpwstr>
  </property>
  <property fmtid="{D5CDD505-2E9C-101B-9397-08002B2CF9AE}" pid="7" name="MSIP_Label_defa4170-0d19-0005-0004-bc88714345d2_ActionId">
    <vt:lpwstr>c7b44a8a-5887-41fe-985b-b0cf38603d85</vt:lpwstr>
  </property>
  <property fmtid="{D5CDD505-2E9C-101B-9397-08002B2CF9AE}" pid="8" name="MSIP_Label_defa4170-0d19-0005-0004-bc88714345d2_ContentBits">
    <vt:lpwstr>0</vt:lpwstr>
  </property>
</Properties>
</file>