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7" r:id="rId41"/>
    <p:sldId id="303" r:id="rId42"/>
    <p:sldId id="305" r:id="rId43"/>
    <p:sldId id="308" r:id="rId44"/>
    <p:sldId id="304" r:id="rId45"/>
    <p:sldId id="309" r:id="rId46"/>
    <p:sldId id="306" r:id="rId4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88" autoAdjust="0"/>
  </p:normalViewPr>
  <p:slideViewPr>
    <p:cSldViewPr snapToGrid="0">
      <p:cViewPr varScale="1">
        <p:scale>
          <a:sx n="57" d="100"/>
          <a:sy n="57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56111-C64D-4001-8CD1-B429B4F63BEB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03533-D80B-4577-9FBA-6D970B8CFD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19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Microsoft yıllar boyunca öncelikle platform bağımsız bir yazılım dilinin çalışmalarını yaptı. En önemli gelişmelerden biri Mono ile birlikte geldi. Daha sonrasında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Azure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(Linux makinelerin kurulabilmesi) ve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Xamarin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ile birlikte son noktada .NET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ortaya çıktı. Yazılımcıların temel ihtiyaçlarından biri olan platform bağımsız bir şekilde geliştirme yapma hayali böylelikle gerçekleşmiş oldu. 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27 Haziran 2016 yılında 1.0 ile hayatımıza giren .NET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Core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platformu yenilikçi yaklaşımı ile şu an için yazılımcıların büyük kısmının ihtiyaçlarını çözen bir durumdadır. 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03533-D80B-4577-9FBA-6D970B8CFDAD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12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974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5369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008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32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965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133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290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19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41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0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874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494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924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216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73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56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3E9CA-3666-4013-8C03-2E48D17C40F5}" type="datetimeFigureOut">
              <a:rPr lang="tr-TR" smtClean="0"/>
              <a:t>9.10.2024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F0170-96AD-4FD2-81F2-121FBC954D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1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4000" dirty="0"/>
              <a:t>Programlama Dillerinin Prensipleri</a:t>
            </a:r>
            <a:br>
              <a:rPr lang="tr-TR" sz="4800" dirty="0"/>
            </a:br>
            <a:r>
              <a:rPr lang="tr-TR" sz="2400" dirty="0"/>
              <a:t>Hafta 2 - Programlama Dillerinin Tarihçesi ve Çeşitleri</a:t>
            </a:r>
            <a:endParaRPr lang="tr-TR" sz="2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Hüseyin DEMİRCİ</a:t>
            </a:r>
          </a:p>
        </p:txBody>
      </p:sp>
    </p:spTree>
    <p:extLst>
      <p:ext uri="{BB962C8B-B14F-4D97-AF65-F5344CB8AC3E}">
        <p14:creationId xmlns:p14="http://schemas.microsoft.com/office/powerpoint/2010/main" val="321117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Fortran’ın</a:t>
            </a:r>
            <a:r>
              <a:rPr lang="tr-TR" dirty="0"/>
              <a:t> Sürümleri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Fortran I </a:t>
            </a:r>
          </a:p>
          <a:p>
            <a:pPr lvl="1"/>
            <a:r>
              <a:rPr lang="tr-TR" dirty="0"/>
              <a:t>Taşınabilirlik yönünden oldukça kötü bir dildir.</a:t>
            </a:r>
          </a:p>
          <a:p>
            <a:r>
              <a:rPr lang="tr-TR" dirty="0"/>
              <a:t>Fortran 66 </a:t>
            </a:r>
          </a:p>
          <a:p>
            <a:pPr lvl="1"/>
            <a:r>
              <a:rPr lang="tr-TR" dirty="0"/>
              <a:t>Karakter türü verileri işlemede çok kısıtlı. Yapısal programlama desteklenmiyor.</a:t>
            </a:r>
          </a:p>
          <a:p>
            <a:r>
              <a:rPr lang="tr-TR" dirty="0"/>
              <a:t>Fortran 77</a:t>
            </a:r>
          </a:p>
          <a:p>
            <a:pPr lvl="1"/>
            <a:r>
              <a:rPr lang="tr-TR" dirty="0"/>
              <a:t>ANSI karakter türü verileri işleyebiliyor.</a:t>
            </a:r>
          </a:p>
          <a:p>
            <a:pPr lvl="1"/>
            <a:r>
              <a:rPr lang="tr-TR" dirty="0"/>
              <a:t>Yapısal programlamayı destekliyor.</a:t>
            </a:r>
          </a:p>
        </p:txBody>
      </p:sp>
    </p:spTree>
    <p:extLst>
      <p:ext uri="{BB962C8B-B14F-4D97-AF65-F5344CB8AC3E}">
        <p14:creationId xmlns:p14="http://schemas.microsoft.com/office/powerpoint/2010/main" val="1867918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Fortran 90 ve 95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yıllarda C dili çok </a:t>
            </a:r>
            <a:r>
              <a:rPr lang="tr-TR" dirty="0" err="1"/>
              <a:t>iddalı</a:t>
            </a:r>
            <a:r>
              <a:rPr lang="tr-TR" dirty="0"/>
              <a:t> ve popüler olmaya başlamıştı.</a:t>
            </a:r>
          </a:p>
          <a:p>
            <a:pPr algn="just"/>
            <a:r>
              <a:rPr lang="tr-TR" dirty="0"/>
              <a:t>Dolayısıyla Fortran 90’da C’deki birçok özellik eklenmeye çalışıldı.</a:t>
            </a:r>
          </a:p>
          <a:p>
            <a:pPr algn="just"/>
            <a:r>
              <a:rPr lang="tr-TR" dirty="0"/>
              <a:t>Fortran 90’da </a:t>
            </a:r>
            <a:r>
              <a:rPr lang="tr-TR" dirty="0" err="1"/>
              <a:t>pointer</a:t>
            </a:r>
            <a:r>
              <a:rPr lang="tr-TR" dirty="0"/>
              <a:t>, özyineleme, bit düzeyinde işlem ve dizi yapıları daha kullanılabilir hale getirildi. </a:t>
            </a:r>
          </a:p>
          <a:p>
            <a:pPr algn="just"/>
            <a:r>
              <a:rPr lang="tr-TR" dirty="0"/>
              <a:t>Fortran 95’in ise temel hedefi taşınabilirliğin mükemmel hale getirilmesi olmuştur.</a:t>
            </a:r>
          </a:p>
          <a:p>
            <a:pPr algn="just"/>
            <a:r>
              <a:rPr lang="tr-TR" dirty="0"/>
              <a:t>Fortran 95’te nesneye yönelik programlama özellikleri de eklenmeye çalışılmıştır.</a:t>
            </a:r>
          </a:p>
        </p:txBody>
      </p:sp>
    </p:spTree>
    <p:extLst>
      <p:ext uri="{BB962C8B-B14F-4D97-AF65-F5344CB8AC3E}">
        <p14:creationId xmlns:p14="http://schemas.microsoft.com/office/powerpoint/2010/main" val="50362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Fonksiyonel Paradigma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Fonksiyonel paradigma ile ilk 1958 yılında tanışılmıştır.</a:t>
            </a:r>
          </a:p>
          <a:p>
            <a:r>
              <a:rPr lang="tr-TR" dirty="0"/>
              <a:t>Fonksiyonel programlama dili olarak geliştirilen </a:t>
            </a:r>
            <a:r>
              <a:rPr lang="tr-TR" dirty="0" err="1"/>
              <a:t>Lisp</a:t>
            </a:r>
            <a:r>
              <a:rPr lang="tr-TR" dirty="0"/>
              <a:t> daha önce tanıtılan dillerden çok farklıydı. </a:t>
            </a:r>
          </a:p>
          <a:p>
            <a:r>
              <a:rPr lang="tr-TR" dirty="0" err="1"/>
              <a:t>Lisp</a:t>
            </a:r>
            <a:r>
              <a:rPr lang="tr-TR" dirty="0"/>
              <a:t> daha çok yapay zeka uygulamaları için kullanılmaktaydı.</a:t>
            </a:r>
          </a:p>
          <a:p>
            <a:r>
              <a:rPr lang="tr-TR" dirty="0"/>
              <a:t>Atom ve Liste adı verilen iki veri yapısına sahipti.</a:t>
            </a:r>
          </a:p>
          <a:p>
            <a:r>
              <a:rPr lang="tr-TR" dirty="0" err="1"/>
              <a:t>Lisp’in</a:t>
            </a:r>
            <a:r>
              <a:rPr lang="tr-TR" dirty="0"/>
              <a:t> daha sonraki iki sürümü</a:t>
            </a:r>
          </a:p>
          <a:p>
            <a:pPr lvl="1"/>
            <a:r>
              <a:rPr lang="tr-TR" dirty="0" err="1"/>
              <a:t>Scheme</a:t>
            </a:r>
            <a:r>
              <a:rPr lang="tr-TR" dirty="0"/>
              <a:t> (1970)</a:t>
            </a:r>
          </a:p>
          <a:p>
            <a:pPr lvl="1"/>
            <a:r>
              <a:rPr lang="tr-TR" dirty="0" err="1"/>
              <a:t>Common</a:t>
            </a:r>
            <a:r>
              <a:rPr lang="tr-TR" dirty="0"/>
              <a:t> </a:t>
            </a:r>
            <a:r>
              <a:rPr lang="tr-TR" dirty="0" err="1"/>
              <a:t>Lisp</a:t>
            </a:r>
            <a:r>
              <a:rPr lang="tr-TR" dirty="0"/>
              <a:t> (1984)</a:t>
            </a:r>
          </a:p>
        </p:txBody>
      </p:sp>
    </p:spTree>
    <p:extLst>
      <p:ext uri="{BB962C8B-B14F-4D97-AF65-F5344CB8AC3E}">
        <p14:creationId xmlns:p14="http://schemas.microsoft.com/office/powerpoint/2010/main" val="402739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Algol</a:t>
            </a:r>
            <a:r>
              <a:rPr lang="tr-TR" dirty="0"/>
              <a:t>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1958 yılında Avrupalı ve Amerikalı bir komisyonun Fortran </a:t>
            </a:r>
            <a:r>
              <a:rPr lang="tr-TR" dirty="0" err="1"/>
              <a:t>I’den</a:t>
            </a:r>
            <a:r>
              <a:rPr lang="tr-TR" dirty="0"/>
              <a:t> esinlenerek Zürih’teki çalışmaları sonucu yüksek seviyeli dil olan </a:t>
            </a:r>
            <a:r>
              <a:rPr lang="tr-TR" dirty="0" err="1"/>
              <a:t>Algol</a:t>
            </a:r>
            <a:r>
              <a:rPr lang="tr-TR" dirty="0"/>
              <a:t> (</a:t>
            </a:r>
            <a:r>
              <a:rPr lang="tr-TR" dirty="0" err="1"/>
              <a:t>ALGOrithmic</a:t>
            </a:r>
            <a:r>
              <a:rPr lang="tr-TR" dirty="0"/>
              <a:t> Language) geliştirmişlerdir.</a:t>
            </a:r>
          </a:p>
          <a:p>
            <a:pPr algn="just"/>
            <a:r>
              <a:rPr lang="tr-TR" dirty="0"/>
              <a:t>Bu dile ilk olarak </a:t>
            </a:r>
            <a:r>
              <a:rPr lang="tr-TR" dirty="0" err="1"/>
              <a:t>Algol</a:t>
            </a:r>
            <a:r>
              <a:rPr lang="tr-TR" dirty="0"/>
              <a:t> 58 ismi verilmiştir.</a:t>
            </a:r>
          </a:p>
          <a:p>
            <a:pPr algn="just"/>
            <a:r>
              <a:rPr lang="tr-TR" dirty="0" err="1"/>
              <a:t>Algol</a:t>
            </a:r>
            <a:r>
              <a:rPr lang="tr-TR" dirty="0"/>
              <a:t> 60</a:t>
            </a:r>
          </a:p>
          <a:p>
            <a:pPr lvl="1" algn="just"/>
            <a:r>
              <a:rPr lang="tr-TR" dirty="0" err="1"/>
              <a:t>Algol</a:t>
            </a:r>
            <a:r>
              <a:rPr lang="tr-TR" dirty="0"/>
              <a:t> 58’e eklemeler yapılmıştır.</a:t>
            </a:r>
          </a:p>
          <a:p>
            <a:pPr lvl="1" algn="just"/>
            <a:r>
              <a:rPr lang="tr-TR" dirty="0"/>
              <a:t>Daha matematiksel </a:t>
            </a:r>
            <a:r>
              <a:rPr lang="tr-TR" dirty="0" err="1"/>
              <a:t>notasyonlara</a:t>
            </a:r>
            <a:r>
              <a:rPr lang="tr-TR" dirty="0"/>
              <a:t> yakın ve kolay okunabilir bir dil olmuştur.</a:t>
            </a:r>
          </a:p>
          <a:p>
            <a:pPr lvl="1" algn="just"/>
            <a:r>
              <a:rPr lang="tr-TR" dirty="0"/>
              <a:t>Makine diline kolaylıkla çevrilebilen bir dil olmuştur.</a:t>
            </a:r>
          </a:p>
        </p:txBody>
      </p:sp>
    </p:spTree>
    <p:extLst>
      <p:ext uri="{BB962C8B-B14F-4D97-AF65-F5344CB8AC3E}">
        <p14:creationId xmlns:p14="http://schemas.microsoft.com/office/powerpoint/2010/main" val="60689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Algol</a:t>
            </a:r>
            <a:r>
              <a:rPr lang="tr-TR" dirty="0"/>
              <a:t> 60’ın Başarılı ve Eksik Yönleri</a:t>
            </a:r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42111"/>
              </p:ext>
            </p:extLst>
          </p:nvPr>
        </p:nvGraphicFramePr>
        <p:xfrm>
          <a:off x="114975" y="2624183"/>
          <a:ext cx="11746098" cy="2000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14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Başarılı Yönleri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Eksik Yönleri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14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Yapısal programlama</a:t>
                      </a:r>
                      <a:r>
                        <a:rPr lang="tr-TR" sz="1400" baseline="0" dirty="0"/>
                        <a:t> tekniği benimsenmiştir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Aşırı</a:t>
                      </a:r>
                      <a:r>
                        <a:rPr lang="tr-TR" sz="1400" baseline="0" dirty="0"/>
                        <a:t> esnek olmasından dolayı </a:t>
                      </a:r>
                      <a:r>
                        <a:rPr lang="tr-TR" sz="1400" baseline="0" dirty="0" err="1"/>
                        <a:t>anlaşılabilirliği</a:t>
                      </a:r>
                      <a:r>
                        <a:rPr lang="tr-TR" sz="1400" baseline="0" dirty="0"/>
                        <a:t> düşmüştür.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14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Pass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by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value</a:t>
                      </a:r>
                      <a:r>
                        <a:rPr lang="tr-TR" sz="1400" dirty="0"/>
                        <a:t> ve </a:t>
                      </a:r>
                      <a:r>
                        <a:rPr lang="tr-TR" sz="1400" dirty="0" err="1"/>
                        <a:t>pass</a:t>
                      </a:r>
                      <a:r>
                        <a:rPr lang="tr-TR" sz="1400" dirty="0"/>
                        <a:t> </a:t>
                      </a:r>
                      <a:r>
                        <a:rPr lang="tr-TR" sz="1400" dirty="0" err="1"/>
                        <a:t>by</a:t>
                      </a:r>
                      <a:r>
                        <a:rPr lang="tr-TR" sz="1400" dirty="0"/>
                        <a:t> name desteklenmektedir.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Yürütmede verimsizliğe götürecek</a:t>
                      </a:r>
                      <a:r>
                        <a:rPr lang="tr-TR" sz="1400" baseline="0" dirty="0"/>
                        <a:t> esnek yapısı bulunmaktadır.</a:t>
                      </a:r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14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Özyineleme</a:t>
                      </a:r>
                      <a:r>
                        <a:rPr lang="tr-TR" sz="1400" baseline="0" dirty="0"/>
                        <a:t> desteklenmektedir.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/>
                        <a:t>I/O ifadelerinde yetersizlik ya da zayıflık bulunmaktadır.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14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err="1"/>
                        <a:t>Stack</a:t>
                      </a:r>
                      <a:r>
                        <a:rPr lang="tr-TR" sz="1400" dirty="0"/>
                        <a:t>-dinamik</a:t>
                      </a:r>
                      <a:r>
                        <a:rPr lang="tr-TR" sz="1400" baseline="0" dirty="0"/>
                        <a:t> dizilere izin verilmiştir.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089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Algol</a:t>
            </a:r>
            <a:r>
              <a:rPr lang="tr-TR" dirty="0"/>
              <a:t> Dilinin Soy Ağacı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2" y="2336873"/>
            <a:ext cx="6364912" cy="3599316"/>
          </a:xfrm>
        </p:spPr>
        <p:txBody>
          <a:bodyPr/>
          <a:lstStyle/>
          <a:p>
            <a:pPr algn="just"/>
            <a:r>
              <a:rPr lang="tr-TR" dirty="0"/>
              <a:t>Bilim adamlarının eğitim ve araştırma aracı olarak </a:t>
            </a:r>
            <a:r>
              <a:rPr lang="tr-TR" dirty="0" err="1"/>
              <a:t>Algol</a:t>
            </a:r>
            <a:r>
              <a:rPr lang="tr-TR" dirty="0"/>
              <a:t> dilini kullanmasına rağmen IBM tarafından desteklenmemiştir.</a:t>
            </a:r>
          </a:p>
          <a:p>
            <a:pPr algn="just"/>
            <a:r>
              <a:rPr lang="tr-TR" dirty="0"/>
              <a:t>Çünkü IBM bu sırada </a:t>
            </a:r>
            <a:r>
              <a:rPr lang="tr-TR" dirty="0" err="1"/>
              <a:t>Fortran’ı</a:t>
            </a:r>
            <a:r>
              <a:rPr lang="tr-TR" dirty="0"/>
              <a:t> desteklemekteydi.</a:t>
            </a:r>
          </a:p>
          <a:p>
            <a:pPr algn="just"/>
            <a:r>
              <a:rPr lang="tr-TR" dirty="0"/>
              <a:t>O zamanlar için IBM’in bilişim sektörünün %80’ine sahip olduğu düşünüldüğünde bu durum </a:t>
            </a:r>
            <a:r>
              <a:rPr lang="tr-TR" dirty="0" err="1"/>
              <a:t>Algol</a:t>
            </a:r>
            <a:r>
              <a:rPr lang="tr-TR" dirty="0"/>
              <a:t> için bir dezavantaj olmuştur.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731" y="2336873"/>
            <a:ext cx="2828571" cy="3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6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Algol</a:t>
            </a:r>
            <a:r>
              <a:rPr lang="tr-TR" dirty="0"/>
              <a:t> 68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Algol</a:t>
            </a:r>
            <a:r>
              <a:rPr lang="tr-TR" dirty="0"/>
              <a:t> 60’tan yaklaşık 8 sene sonra geliştirilmiştir.</a:t>
            </a:r>
          </a:p>
          <a:p>
            <a:pPr algn="just"/>
            <a:r>
              <a:rPr lang="tr-TR" dirty="0"/>
              <a:t>Kullanıcı tanımlı veri tiplerini destekleyen ilk programlama dilidir.</a:t>
            </a:r>
          </a:p>
          <a:p>
            <a:pPr algn="just"/>
            <a:r>
              <a:rPr lang="tr-TR" dirty="0"/>
              <a:t>Aynı zamanda dinamik dizi kavramına izin veren ilk dildir.</a:t>
            </a:r>
          </a:p>
          <a:p>
            <a:pPr algn="just"/>
            <a:r>
              <a:rPr lang="tr-TR" dirty="0" err="1"/>
              <a:t>Algol</a:t>
            </a:r>
            <a:r>
              <a:rPr lang="tr-TR" dirty="0"/>
              <a:t> 68 öğrenilmesi oldukça zor olan bir gramer ve dil yapısına sahipti.</a:t>
            </a:r>
          </a:p>
        </p:txBody>
      </p:sp>
    </p:spTree>
    <p:extLst>
      <p:ext uri="{BB962C8B-B14F-4D97-AF65-F5344CB8AC3E}">
        <p14:creationId xmlns:p14="http://schemas.microsoft.com/office/powerpoint/2010/main" val="3845446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Cobol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tr-TR" dirty="0"/>
              <a:t>1959 yılının mayıs ayında </a:t>
            </a:r>
            <a:r>
              <a:rPr lang="tr-TR" dirty="0" err="1"/>
              <a:t>Cobol</a:t>
            </a:r>
            <a:r>
              <a:rPr lang="tr-TR" dirty="0"/>
              <a:t> (</a:t>
            </a:r>
            <a:r>
              <a:rPr lang="tr-TR" dirty="0" err="1"/>
              <a:t>Common</a:t>
            </a:r>
            <a:r>
              <a:rPr lang="tr-TR" dirty="0"/>
              <a:t> Business </a:t>
            </a:r>
            <a:r>
              <a:rPr lang="tr-TR" dirty="0" err="1"/>
              <a:t>Oriented</a:t>
            </a:r>
            <a:r>
              <a:rPr lang="tr-TR" dirty="0"/>
              <a:t> Language) tanıtılmıştır.</a:t>
            </a:r>
          </a:p>
          <a:p>
            <a:pPr algn="just"/>
            <a:r>
              <a:rPr lang="tr-TR" dirty="0"/>
              <a:t>Bu dil savunma sektörünün çalışmaları sonucu ortaya çıkmıştır.</a:t>
            </a:r>
          </a:p>
          <a:p>
            <a:pPr algn="just"/>
            <a:r>
              <a:rPr lang="tr-TR" dirty="0"/>
              <a:t>İşletmelere yönelik bir dildir.</a:t>
            </a:r>
          </a:p>
          <a:p>
            <a:pPr algn="just"/>
            <a:r>
              <a:rPr lang="tr-TR" dirty="0"/>
              <a:t>Bilgisayar büyük miktarda bilgi giriş-çıkışının yapıldığı uygulamalar için geliştirilmiştir.</a:t>
            </a:r>
          </a:p>
          <a:p>
            <a:pPr algn="just"/>
            <a:r>
              <a:rPr lang="tr-TR" dirty="0"/>
              <a:t>Hiyerarşik veri yapıları ve yan anlamlı isimlerin görüldüğü ilk dildir.</a:t>
            </a:r>
          </a:p>
          <a:p>
            <a:pPr algn="just"/>
            <a:r>
              <a:rPr lang="tr-TR" dirty="0"/>
              <a:t>Fonksiyonlar </a:t>
            </a:r>
            <a:r>
              <a:rPr lang="tr-TR" u="sng" dirty="0"/>
              <a:t>desteklenmemektedir</a:t>
            </a:r>
            <a:r>
              <a:rPr lang="tr-TR" dirty="0"/>
              <a:t>.</a:t>
            </a:r>
          </a:p>
          <a:p>
            <a:pPr algn="just"/>
            <a:r>
              <a:rPr lang="tr-TR" dirty="0"/>
              <a:t>1990’lı yıllarda nesne yönelimli versiyonu üretilmiştir.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169" y="2365102"/>
            <a:ext cx="1609524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1964 yılında tanıtılmıştır.</a:t>
            </a:r>
          </a:p>
          <a:p>
            <a:r>
              <a:rPr lang="tr-TR" dirty="0"/>
              <a:t>Öğrenilmesi oldukça kolaydır.</a:t>
            </a:r>
          </a:p>
          <a:p>
            <a:r>
              <a:rPr lang="tr-TR" dirty="0"/>
              <a:t>Dolayısıyla daha çok eğitim amaçlı kullanılmıştır.</a:t>
            </a:r>
          </a:p>
          <a:p>
            <a:r>
              <a:rPr lang="tr-TR" dirty="0"/>
              <a:t>Uzaktaki bir bilgisayarla bağlantı kuran ilk programlama dilidir.</a:t>
            </a:r>
          </a:p>
          <a:p>
            <a:r>
              <a:rPr lang="tr-TR" dirty="0"/>
              <a:t>İlk başlarda sadece 14 komuta sahipti ve tek veri tipi vardı.</a:t>
            </a:r>
          </a:p>
          <a:p>
            <a:pPr lvl="1"/>
            <a:r>
              <a:rPr lang="tr-TR" dirty="0"/>
              <a:t>LET, PRINT, GOTO, …</a:t>
            </a:r>
          </a:p>
          <a:p>
            <a:pPr lvl="1"/>
            <a:r>
              <a:rPr lang="tr-TR" dirty="0" err="1"/>
              <a:t>number</a:t>
            </a:r>
            <a:r>
              <a:rPr lang="tr-TR" dirty="0"/>
              <a:t> veri tipi (kayan noktalı ve tamsayı)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3891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Soy Ağacı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11" y="2011679"/>
            <a:ext cx="2374036" cy="48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Makine Dili</a:t>
            </a:r>
          </a:p>
          <a:p>
            <a:r>
              <a:rPr lang="tr-TR" dirty="0"/>
              <a:t>Sembolik Diller</a:t>
            </a:r>
          </a:p>
          <a:p>
            <a:r>
              <a:rPr lang="tr-TR" dirty="0" err="1"/>
              <a:t>Derleyicili</a:t>
            </a:r>
            <a:r>
              <a:rPr lang="tr-TR" dirty="0"/>
              <a:t> Diller</a:t>
            </a:r>
          </a:p>
          <a:p>
            <a:r>
              <a:rPr lang="tr-TR" dirty="0" err="1"/>
              <a:t>Yorumlayıcılı</a:t>
            </a:r>
            <a:r>
              <a:rPr lang="tr-TR" dirty="0"/>
              <a:t> Diller</a:t>
            </a:r>
          </a:p>
          <a:p>
            <a:r>
              <a:rPr lang="tr-TR" dirty="0" err="1"/>
              <a:t>Script</a:t>
            </a:r>
            <a:r>
              <a:rPr lang="tr-TR"/>
              <a:t> Dilleri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24317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Dilinin Genel Özellikleri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Kolay ve genel amaçlı bir dil</a:t>
            </a:r>
          </a:p>
          <a:p>
            <a:pPr algn="just"/>
            <a:r>
              <a:rPr lang="tr-TR" dirty="0"/>
              <a:t>Açık ve anlaşılır hata mesajlarına sahip</a:t>
            </a:r>
          </a:p>
          <a:p>
            <a:pPr algn="just"/>
            <a:r>
              <a:rPr lang="tr-TR" dirty="0"/>
              <a:t>Küçük boyutlu programları hızlı bir şekilde çalıştırabilir.</a:t>
            </a:r>
          </a:p>
          <a:p>
            <a:pPr algn="just"/>
            <a:r>
              <a:rPr lang="tr-TR" dirty="0"/>
              <a:t>Kullanımı için donanım bilgisine sahip olmaya gerek yok.</a:t>
            </a:r>
          </a:p>
          <a:p>
            <a:pPr algn="just"/>
            <a:r>
              <a:rPr lang="tr-TR" dirty="0"/>
              <a:t>Kullanıcıyı işletim sistemi ayrıntılarından dahi soyutlayabilmektedir.</a:t>
            </a:r>
          </a:p>
          <a:p>
            <a:pPr algn="just"/>
            <a:r>
              <a:rPr lang="tr-TR" dirty="0"/>
              <a:t>1990 yılında nesne yönelimli uyarlama olan </a:t>
            </a:r>
            <a:r>
              <a:rPr lang="tr-TR" dirty="0" err="1"/>
              <a:t>visual</a:t>
            </a:r>
            <a:r>
              <a:rPr lang="tr-TR" dirty="0"/>
              <a:t> </a:t>
            </a:r>
            <a:r>
              <a:rPr lang="tr-TR" dirty="0" err="1"/>
              <a:t>basic</a:t>
            </a:r>
            <a:r>
              <a:rPr lang="tr-TR" dirty="0"/>
              <a:t> sunulmuştur.</a:t>
            </a:r>
          </a:p>
        </p:txBody>
      </p:sp>
    </p:spTree>
    <p:extLst>
      <p:ext uri="{BB962C8B-B14F-4D97-AF65-F5344CB8AC3E}">
        <p14:creationId xmlns:p14="http://schemas.microsoft.com/office/powerpoint/2010/main" val="250223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PL/I (Programming Language </a:t>
            </a:r>
            <a:r>
              <a:rPr lang="tr-TR" dirty="0" err="1"/>
              <a:t>One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1965 yılında bilimsel ve işletme problemlerine çözüm sağlayabilmek için geliştirilmiştir.</a:t>
            </a:r>
          </a:p>
          <a:p>
            <a:pPr algn="just"/>
            <a:r>
              <a:rPr lang="tr-TR" dirty="0" err="1"/>
              <a:t>Floating-point</a:t>
            </a:r>
            <a:r>
              <a:rPr lang="tr-TR" dirty="0"/>
              <a:t> ve </a:t>
            </a:r>
            <a:r>
              <a:rPr lang="tr-TR" dirty="0" err="1"/>
              <a:t>desimal</a:t>
            </a:r>
            <a:r>
              <a:rPr lang="tr-TR" dirty="0"/>
              <a:t> veri tiplerini desteklemektedir.</a:t>
            </a:r>
          </a:p>
          <a:p>
            <a:pPr algn="just"/>
            <a:r>
              <a:rPr lang="tr-TR" dirty="0"/>
              <a:t>Eşzamanlı çalışan alt programlara izin vermektedir.</a:t>
            </a:r>
          </a:p>
          <a:p>
            <a:pPr algn="just"/>
            <a:r>
              <a:rPr lang="tr-TR" dirty="0"/>
              <a:t>Özyinelemeyi desteklemektedir.</a:t>
            </a:r>
          </a:p>
          <a:p>
            <a:pPr algn="just"/>
            <a:r>
              <a:rPr lang="tr-TR" dirty="0" err="1"/>
              <a:t>Pointer</a:t>
            </a:r>
            <a:r>
              <a:rPr lang="tr-TR" dirty="0"/>
              <a:t> kullanımına izin vermektedir.</a:t>
            </a:r>
          </a:p>
          <a:p>
            <a:pPr algn="just"/>
            <a:r>
              <a:rPr lang="tr-TR" dirty="0"/>
              <a:t>Hafıza gereksinimi yüzünden karmaşık ve tasarım yönünden iyi değildir.</a:t>
            </a:r>
          </a:p>
        </p:txBody>
      </p:sp>
    </p:spTree>
    <p:extLst>
      <p:ext uri="{BB962C8B-B14F-4D97-AF65-F5344CB8AC3E}">
        <p14:creationId xmlns:p14="http://schemas.microsoft.com/office/powerpoint/2010/main" val="297485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PL/I Soy Ağacı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269" y="2231435"/>
            <a:ext cx="4743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36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</a:t>
            </a:r>
            <a:r>
              <a:rPr lang="tr-TR" dirty="0"/>
              <a:t> 67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olarak simülasyon için tasarlanmıştır.</a:t>
            </a:r>
          </a:p>
          <a:p>
            <a:r>
              <a:rPr lang="tr-TR" dirty="0"/>
              <a:t>İlk nesne yönelimli dildir.</a:t>
            </a:r>
          </a:p>
          <a:p>
            <a:r>
              <a:rPr lang="tr-TR" dirty="0" err="1"/>
              <a:t>Algol</a:t>
            </a:r>
            <a:r>
              <a:rPr lang="tr-TR" dirty="0"/>
              <a:t> 60’ın genişletilmiş versiyonudur.</a:t>
            </a:r>
          </a:p>
          <a:p>
            <a:r>
              <a:rPr lang="tr-TR" dirty="0"/>
              <a:t>Veri soyutlamasına imkan veren sınıfları desteklemektedir.</a:t>
            </a:r>
          </a:p>
        </p:txBody>
      </p:sp>
    </p:spTree>
    <p:extLst>
      <p:ext uri="{BB962C8B-B14F-4D97-AF65-F5344CB8AC3E}">
        <p14:creationId xmlns:p14="http://schemas.microsoft.com/office/powerpoint/2010/main" val="1364373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Simula</a:t>
            </a:r>
            <a:r>
              <a:rPr lang="tr-TR" dirty="0"/>
              <a:t> 67 Soy Ağacı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05" y="2070328"/>
            <a:ext cx="1132092" cy="45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71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ALGOL’un</a:t>
            </a:r>
            <a:r>
              <a:rPr lang="tr-TR" dirty="0"/>
              <a:t> Torunları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89756"/>
          </a:xfrm>
        </p:spPr>
        <p:txBody>
          <a:bodyPr>
            <a:normAutofit/>
          </a:bodyPr>
          <a:lstStyle/>
          <a:p>
            <a:r>
              <a:rPr lang="tr-TR" dirty="0"/>
              <a:t>Pascal</a:t>
            </a:r>
          </a:p>
          <a:p>
            <a:pPr lvl="1"/>
            <a:r>
              <a:rPr lang="tr-TR" dirty="0"/>
              <a:t>1971 yılında tanıtıldı.</a:t>
            </a:r>
          </a:p>
          <a:p>
            <a:pPr lvl="1"/>
            <a:r>
              <a:rPr lang="tr-TR" dirty="0"/>
              <a:t>Basit ve okunabilir bir dil olduğu için ilk önceleri eğitim dili olarak kullanıldı.</a:t>
            </a:r>
          </a:p>
          <a:p>
            <a:pPr lvl="1"/>
            <a:r>
              <a:rPr lang="tr-TR" dirty="0"/>
              <a:t>Fortran ve C diline göre güvenli bir dildir.</a:t>
            </a:r>
          </a:p>
          <a:p>
            <a:r>
              <a:rPr lang="tr-TR" dirty="0"/>
              <a:t>C Programlama Dili</a:t>
            </a:r>
          </a:p>
          <a:p>
            <a:pPr lvl="1"/>
            <a:r>
              <a:rPr lang="tr-TR" dirty="0"/>
              <a:t>1972 yılında tanıtıldı.</a:t>
            </a:r>
          </a:p>
          <a:p>
            <a:pPr lvl="1"/>
            <a:r>
              <a:rPr lang="tr-TR" dirty="0"/>
              <a:t>Aktif bellek erişimi, taşınabilir özelliği güçlü yanlarıdır.</a:t>
            </a:r>
          </a:p>
          <a:p>
            <a:pPr lvl="1"/>
            <a:r>
              <a:rPr lang="tr-TR" dirty="0"/>
              <a:t>Bir sistem programlama dilidir.</a:t>
            </a:r>
          </a:p>
          <a:p>
            <a:pPr lvl="1"/>
            <a:r>
              <a:rPr lang="tr-TR" dirty="0"/>
              <a:t>Yeterli derecede kontrol ifadelerine sahiptir.</a:t>
            </a:r>
          </a:p>
          <a:p>
            <a:pPr lvl="1"/>
            <a:r>
              <a:rPr lang="tr-TR" dirty="0"/>
              <a:t>Tip kontrolü yetersizdir.</a:t>
            </a:r>
          </a:p>
        </p:txBody>
      </p:sp>
    </p:spTree>
    <p:extLst>
      <p:ext uri="{BB962C8B-B14F-4D97-AF65-F5344CB8AC3E}">
        <p14:creationId xmlns:p14="http://schemas.microsoft.com/office/powerpoint/2010/main" val="356300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Pascal ve C Dillerinin Soy Ağacı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178" y="1985386"/>
            <a:ext cx="4438485" cy="487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4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Modula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Güçlü bir tip ayrımı ve tip kontrolü mekanizmasına sahiptir.</a:t>
            </a:r>
          </a:p>
          <a:p>
            <a:r>
              <a:rPr lang="tr-TR" dirty="0"/>
              <a:t>Dinamik dizi kullanılabilir.</a:t>
            </a:r>
          </a:p>
          <a:p>
            <a:r>
              <a:rPr lang="tr-TR" dirty="0"/>
              <a:t>Daha sonra geliştirilen </a:t>
            </a:r>
            <a:r>
              <a:rPr lang="tr-TR" dirty="0" err="1"/>
              <a:t>Modula</a:t>
            </a:r>
            <a:r>
              <a:rPr lang="tr-TR" dirty="0"/>
              <a:t> 2 yazımı daha esnek bir dildir.</a:t>
            </a:r>
          </a:p>
          <a:p>
            <a:r>
              <a:rPr lang="tr-TR" dirty="0"/>
              <a:t>Soyut veri tipini desteklemekte fakat kalıtım olmadığı için nesne yönelimli bir dil değildir.</a:t>
            </a:r>
          </a:p>
        </p:txBody>
      </p:sp>
    </p:spTree>
    <p:extLst>
      <p:ext uri="{BB962C8B-B14F-4D97-AF65-F5344CB8AC3E}">
        <p14:creationId xmlns:p14="http://schemas.microsoft.com/office/powerpoint/2010/main" val="3244929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Prolog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1972 yılında geliştirilmiştir.</a:t>
            </a:r>
          </a:p>
          <a:p>
            <a:r>
              <a:rPr lang="tr-TR" dirty="0"/>
              <a:t>Çok yüksek seviyeli programlama dilinin ilk örneğidir.</a:t>
            </a:r>
          </a:p>
          <a:p>
            <a:r>
              <a:rPr lang="tr-TR" dirty="0"/>
              <a:t>Dil kurallar ve önermelerden oluşmaktadır.</a:t>
            </a:r>
          </a:p>
          <a:p>
            <a:r>
              <a:rPr lang="tr-TR" dirty="0"/>
              <a:t>Yapay zeka alanlarında kullanılmıştır.</a:t>
            </a:r>
          </a:p>
        </p:txBody>
      </p:sp>
    </p:spTree>
    <p:extLst>
      <p:ext uri="{BB962C8B-B14F-4D97-AF65-F5344CB8AC3E}">
        <p14:creationId xmlns:p14="http://schemas.microsoft.com/office/powerpoint/2010/main" val="400358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ABD savunma bakanlığını bir çalışması sonucu ortaya çıkmıştır.</a:t>
            </a:r>
          </a:p>
          <a:p>
            <a:pPr algn="just"/>
            <a:r>
              <a:rPr lang="tr-TR" dirty="0"/>
              <a:t>Programlama dilleri tarihindeki en geniş tasarım çalışmasıdır.</a:t>
            </a:r>
          </a:p>
          <a:p>
            <a:pPr algn="just"/>
            <a:r>
              <a:rPr lang="tr-TR" dirty="0"/>
              <a:t>Blok yapılı, nesne yönelimli ve eş zamanlılığı destekleyen bir dildir.</a:t>
            </a:r>
          </a:p>
          <a:p>
            <a:pPr algn="just"/>
            <a:r>
              <a:rPr lang="tr-TR" dirty="0"/>
              <a:t>Kalıtım ve çok biçimlilik özellikleri eklenerek Ada 95 sürümü tanıtılmıştır.</a:t>
            </a:r>
          </a:p>
        </p:txBody>
      </p:sp>
    </p:spTree>
    <p:extLst>
      <p:ext uri="{BB962C8B-B14F-4D97-AF65-F5344CB8AC3E}">
        <p14:creationId xmlns:p14="http://schemas.microsoft.com/office/powerpoint/2010/main" val="153261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Yıllar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1800’lü yıllarda Charles </a:t>
            </a:r>
            <a:r>
              <a:rPr lang="tr-TR" dirty="0" err="1"/>
              <a:t>Babbage</a:t>
            </a:r>
            <a:r>
              <a:rPr lang="tr-TR" dirty="0"/>
              <a:t>, programlanabilir bilgisayar fikrini ilk ortaya attı.</a:t>
            </a:r>
          </a:p>
          <a:p>
            <a:pPr algn="just"/>
            <a:r>
              <a:rPr lang="tr-TR" dirty="0"/>
              <a:t>Bunlar fiziksel hareketlerden ibaretti elektriksel sinyallere dönüşmesi ENIAC ile 1942 yılını bulacaktı.</a:t>
            </a:r>
          </a:p>
          <a:p>
            <a:pPr algn="just"/>
            <a:r>
              <a:rPr lang="tr-TR" dirty="0"/>
              <a:t>Bu yıllarda programlama denilince akla gelen, çözülecek probleme ilişkin bir devre tasarlamak anlaşılmaktaydı.</a:t>
            </a:r>
          </a:p>
          <a:p>
            <a:pPr algn="just"/>
            <a:r>
              <a:rPr lang="tr-TR" dirty="0"/>
              <a:t>Bu yıllarda sadece Elektronik Müh. Programlama yapabilmekteydi.</a:t>
            </a:r>
          </a:p>
        </p:txBody>
      </p:sp>
    </p:spTree>
    <p:extLst>
      <p:ext uri="{BB962C8B-B14F-4D97-AF65-F5344CB8AC3E}">
        <p14:creationId xmlns:p14="http://schemas.microsoft.com/office/powerpoint/2010/main" val="1915686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Ada Dili Soy Ağacı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042" y="1968817"/>
            <a:ext cx="14097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15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Smalltalk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1970’li yıllarda Alan Kay ve grubu tarafından geliştirildi.</a:t>
            </a:r>
          </a:p>
          <a:p>
            <a:r>
              <a:rPr lang="tr-TR" dirty="0"/>
              <a:t>Ana amacı okunması ve geliştirilmesi kolay bir dil tasarlamaktı.</a:t>
            </a:r>
          </a:p>
          <a:p>
            <a:r>
              <a:rPr lang="tr-TR" dirty="0"/>
              <a:t>Tamamen nesne yönelimli bir programlama dilidir.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81" y="2133599"/>
            <a:ext cx="852789" cy="46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1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C++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Emir esaslı ve nesne yönelimli programlama paradigmasının birleşiminden oluşur.</a:t>
            </a:r>
          </a:p>
          <a:p>
            <a:pPr algn="just"/>
            <a:r>
              <a:rPr lang="tr-TR" dirty="0"/>
              <a:t>C++ dili C ve </a:t>
            </a:r>
            <a:r>
              <a:rPr lang="tr-TR" dirty="0" err="1"/>
              <a:t>Smalltalk’ın</a:t>
            </a:r>
            <a:r>
              <a:rPr lang="tr-TR" dirty="0"/>
              <a:t> birleşimidir.</a:t>
            </a:r>
          </a:p>
          <a:p>
            <a:pPr algn="just"/>
            <a:r>
              <a:rPr lang="tr-TR" dirty="0"/>
              <a:t>Çoklu sınıf kalıtımı desteklenmektedir.</a:t>
            </a:r>
          </a:p>
          <a:p>
            <a:pPr algn="just"/>
            <a:r>
              <a:rPr lang="tr-TR" dirty="0"/>
              <a:t>Operatör ve fonksiyon </a:t>
            </a:r>
            <a:r>
              <a:rPr lang="tr-TR" dirty="0" err="1"/>
              <a:t>overloading</a:t>
            </a:r>
            <a:r>
              <a:rPr lang="tr-TR" dirty="0"/>
              <a:t> desteklenmektedir.</a:t>
            </a:r>
          </a:p>
          <a:p>
            <a:pPr algn="just"/>
            <a:r>
              <a:rPr lang="tr-TR" dirty="0"/>
              <a:t>Şablon sınıf ve metot desteği vardır.</a:t>
            </a:r>
          </a:p>
          <a:p>
            <a:pPr algn="just"/>
            <a:r>
              <a:rPr lang="tr-TR" dirty="0"/>
              <a:t>Aktif bellek yönetimini destekler.</a:t>
            </a:r>
          </a:p>
          <a:p>
            <a:pPr algn="just"/>
            <a:r>
              <a:rPr lang="tr-TR" dirty="0"/>
              <a:t>Java dilinden daha az güvenli bir özelliğe sahiptir.</a:t>
            </a:r>
          </a:p>
        </p:txBody>
      </p:sp>
    </p:spTree>
    <p:extLst>
      <p:ext uri="{BB962C8B-B14F-4D97-AF65-F5344CB8AC3E}">
        <p14:creationId xmlns:p14="http://schemas.microsoft.com/office/powerpoint/2010/main" val="2973049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Eiffel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Neredeyse bir C++ dili olarak görülebilir.</a:t>
            </a:r>
          </a:p>
          <a:p>
            <a:r>
              <a:rPr lang="tr-TR" dirty="0"/>
              <a:t>Emir esaslı ve nesne yönelimli programlama paradigmalarını destekler.</a:t>
            </a:r>
          </a:p>
          <a:p>
            <a:r>
              <a:rPr lang="tr-TR" dirty="0"/>
              <a:t>C++’tan daha küçük ve basittir.</a:t>
            </a:r>
          </a:p>
        </p:txBody>
      </p:sp>
    </p:spTree>
    <p:extLst>
      <p:ext uri="{BB962C8B-B14F-4D97-AF65-F5344CB8AC3E}">
        <p14:creationId xmlns:p14="http://schemas.microsoft.com/office/powerpoint/2010/main" val="217634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Delphi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Emir esaslı ve nesne yönelimli programlama paradigması başarılı bir biçimde birleştirilmiştir.</a:t>
            </a:r>
          </a:p>
          <a:p>
            <a:pPr algn="just"/>
            <a:r>
              <a:rPr lang="tr-TR" dirty="0" err="1"/>
              <a:t>Pascal’dan</a:t>
            </a:r>
            <a:r>
              <a:rPr lang="tr-TR" dirty="0"/>
              <a:t> esinlenerek geliştirilmiştir.</a:t>
            </a:r>
          </a:p>
          <a:p>
            <a:pPr algn="just"/>
            <a:r>
              <a:rPr lang="tr-TR" dirty="0"/>
              <a:t>Dizi elemanlarının kontrolü, </a:t>
            </a:r>
            <a:r>
              <a:rPr lang="tr-TR" dirty="0" err="1"/>
              <a:t>pointer</a:t>
            </a:r>
            <a:r>
              <a:rPr lang="tr-TR" dirty="0"/>
              <a:t> aritmetiği ve tip zorlamada C/C++’tan daha güvenlidir.</a:t>
            </a:r>
          </a:p>
          <a:p>
            <a:pPr algn="just"/>
            <a:r>
              <a:rPr lang="tr-TR" dirty="0" err="1"/>
              <a:t>Delphi</a:t>
            </a:r>
            <a:r>
              <a:rPr lang="tr-TR" dirty="0"/>
              <a:t> daha iyi ve kolay yazılım geliştirmek için GUI sağlamaktadır.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21" y="4851626"/>
            <a:ext cx="5187422" cy="179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C++ temel alınarak daha küçük, basit ve daha güvenilir bir programlama dili geliştirilmiştir.</a:t>
            </a:r>
          </a:p>
          <a:p>
            <a:pPr algn="just"/>
            <a:r>
              <a:rPr lang="tr-TR" dirty="0"/>
              <a:t>Tamamen taşınabilir ve nesneye yönelik bir programlama dilidir.</a:t>
            </a:r>
          </a:p>
          <a:p>
            <a:pPr algn="just"/>
            <a:r>
              <a:rPr lang="tr-TR" dirty="0"/>
              <a:t>Java dilinde her şey sınıflardan oluşur.</a:t>
            </a:r>
          </a:p>
          <a:p>
            <a:pPr algn="just"/>
            <a:r>
              <a:rPr lang="tr-TR" dirty="0"/>
              <a:t>Eski Java sürümlerinde şablon yapıları yoktur. Bu ihtiyaç Object sınıfı kullanılarak giderilebilmekteydi.</a:t>
            </a:r>
          </a:p>
          <a:p>
            <a:pPr algn="just"/>
            <a:r>
              <a:rPr lang="tr-TR" dirty="0"/>
              <a:t>Java dilinde otomatik çöp toplayıcı mekanizması vardır.	 </a:t>
            </a:r>
          </a:p>
        </p:txBody>
      </p:sp>
    </p:spTree>
    <p:extLst>
      <p:ext uri="{BB962C8B-B14F-4D97-AF65-F5344CB8AC3E}">
        <p14:creationId xmlns:p14="http://schemas.microsoft.com/office/powerpoint/2010/main" val="316964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Sanal Makinesi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64" y="2044473"/>
            <a:ext cx="4291421" cy="444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72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Script</a:t>
            </a:r>
            <a:r>
              <a:rPr lang="tr-TR" dirty="0"/>
              <a:t> Dilleri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dizi komutun bir dosya içerisine konulması ve dosya çağrıldığında komutların çalıştırılması prensibine dayanır.</a:t>
            </a:r>
          </a:p>
          <a:p>
            <a:pPr algn="just"/>
            <a:r>
              <a:rPr lang="tr-TR" dirty="0"/>
              <a:t>İlk </a:t>
            </a:r>
            <a:r>
              <a:rPr lang="tr-TR" dirty="0" err="1"/>
              <a:t>script</a:t>
            </a:r>
            <a:r>
              <a:rPr lang="tr-TR" dirty="0"/>
              <a:t> dili David </a:t>
            </a:r>
            <a:r>
              <a:rPr lang="tr-TR" dirty="0" err="1"/>
              <a:t>Korn</a:t>
            </a:r>
            <a:r>
              <a:rPr lang="tr-TR" dirty="0"/>
              <a:t> tarafından geliştirilen </a:t>
            </a:r>
            <a:r>
              <a:rPr lang="tr-TR" dirty="0" err="1"/>
              <a:t>ksh</a:t>
            </a:r>
            <a:r>
              <a:rPr lang="tr-TR" dirty="0"/>
              <a:t> olarak gösterilebilir.</a:t>
            </a:r>
          </a:p>
          <a:p>
            <a:pPr algn="just"/>
            <a:r>
              <a:rPr lang="tr-TR" dirty="0"/>
              <a:t>Daha sonra bu dil </a:t>
            </a:r>
            <a:r>
              <a:rPr lang="tr-TR" dirty="0" err="1"/>
              <a:t>awk</a:t>
            </a:r>
            <a:r>
              <a:rPr lang="tr-TR" dirty="0"/>
              <a:t> ve </a:t>
            </a:r>
            <a:r>
              <a:rPr lang="tr-TR" dirty="0" err="1"/>
              <a:t>Perl</a:t>
            </a:r>
            <a:r>
              <a:rPr lang="tr-TR" dirty="0"/>
              <a:t> gibi dillerin doğmasına ön ayak olacaktır.</a:t>
            </a:r>
          </a:p>
          <a:p>
            <a:pPr algn="just"/>
            <a:r>
              <a:rPr lang="tr-TR" dirty="0"/>
              <a:t>Çalışma şekli olarak iki türlü </a:t>
            </a:r>
            <a:r>
              <a:rPr lang="tr-TR" dirty="0" err="1"/>
              <a:t>script</a:t>
            </a:r>
            <a:r>
              <a:rPr lang="tr-TR" dirty="0"/>
              <a:t> söylenebilir.</a:t>
            </a:r>
          </a:p>
          <a:p>
            <a:pPr lvl="1" algn="just"/>
            <a:r>
              <a:rPr lang="tr-TR" dirty="0"/>
              <a:t>İstemci taraflı</a:t>
            </a:r>
          </a:p>
          <a:p>
            <a:pPr lvl="1" algn="just"/>
            <a:r>
              <a:rPr lang="tr-TR" dirty="0"/>
              <a:t>Sunucu taraflı</a:t>
            </a:r>
          </a:p>
        </p:txBody>
      </p:sp>
    </p:spTree>
    <p:extLst>
      <p:ext uri="{BB962C8B-B14F-4D97-AF65-F5344CB8AC3E}">
        <p14:creationId xmlns:p14="http://schemas.microsoft.com/office/powerpoint/2010/main" val="39574652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Javascript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İstemci taraflı </a:t>
            </a:r>
            <a:r>
              <a:rPr lang="tr-TR" dirty="0" err="1"/>
              <a:t>script</a:t>
            </a:r>
            <a:r>
              <a:rPr lang="tr-TR" dirty="0"/>
              <a:t> diline örnektir.</a:t>
            </a:r>
          </a:p>
          <a:p>
            <a:r>
              <a:rPr lang="tr-TR" dirty="0"/>
              <a:t>Netscape ve </a:t>
            </a:r>
            <a:r>
              <a:rPr lang="tr-TR" dirty="0" err="1"/>
              <a:t>Sun’ın</a:t>
            </a:r>
            <a:r>
              <a:rPr lang="tr-TR" dirty="0"/>
              <a:t> ortak çalışması sonucu 1995’te tanıtılmıştır.</a:t>
            </a:r>
          </a:p>
          <a:p>
            <a:r>
              <a:rPr lang="tr-TR" dirty="0"/>
              <a:t>Java’nın kuvvetli tip kontrolü bu dilde daha esnektir.</a:t>
            </a:r>
          </a:p>
        </p:txBody>
      </p:sp>
      <p:pic>
        <p:nvPicPr>
          <p:cNvPr id="1026" name="Picture 2" descr="javascript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43" y="3451125"/>
            <a:ext cx="3380105" cy="2987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2002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Php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Sunucu tabanlı bir </a:t>
            </a:r>
            <a:r>
              <a:rPr lang="tr-TR" dirty="0" err="1"/>
              <a:t>script</a:t>
            </a:r>
            <a:r>
              <a:rPr lang="tr-TR" dirty="0"/>
              <a:t> dilidir.</a:t>
            </a:r>
          </a:p>
          <a:p>
            <a:pPr algn="just"/>
            <a:r>
              <a:rPr lang="tr-TR" dirty="0" err="1"/>
              <a:t>Rasmus</a:t>
            </a:r>
            <a:r>
              <a:rPr lang="tr-TR" dirty="0"/>
              <a:t> </a:t>
            </a:r>
            <a:r>
              <a:rPr lang="tr-TR" dirty="0" err="1"/>
              <a:t>Lerdorf</a:t>
            </a:r>
            <a:r>
              <a:rPr lang="tr-TR" dirty="0"/>
              <a:t> tarafından 1994 yılında geliştirilmiştir.</a:t>
            </a:r>
          </a:p>
          <a:p>
            <a:pPr algn="just"/>
            <a:r>
              <a:rPr lang="tr-TR" dirty="0"/>
              <a:t>Kodlar sunucu tarafında yorumlanır.</a:t>
            </a:r>
          </a:p>
          <a:p>
            <a:pPr algn="just"/>
            <a:r>
              <a:rPr lang="tr-TR" dirty="0" err="1"/>
              <a:t>Php</a:t>
            </a:r>
            <a:r>
              <a:rPr lang="tr-TR" dirty="0"/>
              <a:t> dizi yapısı </a:t>
            </a:r>
            <a:r>
              <a:rPr lang="tr-TR" dirty="0" err="1"/>
              <a:t>Javascript</a:t>
            </a:r>
            <a:r>
              <a:rPr lang="tr-TR" dirty="0"/>
              <a:t> ve </a:t>
            </a:r>
            <a:r>
              <a:rPr lang="tr-TR" dirty="0" err="1"/>
              <a:t>Perl</a:t>
            </a:r>
            <a:r>
              <a:rPr lang="tr-TR" dirty="0"/>
              <a:t> dizi yapılarının bir bileşenidir.</a:t>
            </a:r>
          </a:p>
        </p:txBody>
      </p:sp>
      <p:pic>
        <p:nvPicPr>
          <p:cNvPr id="2052" name="Picture 4" descr="php ile ilgili görsel sonuc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040" y="4743728"/>
            <a:ext cx="3029404" cy="21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8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Makine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Sadece ikili sayı sisteminde oluşmaktadır. (0-1)</a:t>
            </a:r>
          </a:p>
          <a:p>
            <a:r>
              <a:rPr lang="tr-TR" dirty="0"/>
              <a:t>ENIAC sadece matematiksel işlemler </a:t>
            </a:r>
            <a:r>
              <a:rPr lang="tr-TR" dirty="0" err="1"/>
              <a:t>yaabilen</a:t>
            </a:r>
            <a:r>
              <a:rPr lang="tr-TR" dirty="0"/>
              <a:t> (0-1) ile çalışan bir makine dilidir. Aynı zamanda ENIAC makinenin adıdır.</a:t>
            </a:r>
          </a:p>
        </p:txBody>
      </p:sp>
      <p:pic>
        <p:nvPicPr>
          <p:cNvPr id="1026" name="Picture 2" descr="ENIAC ile ilgili görsel sonuc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529" y="3762371"/>
            <a:ext cx="71913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34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9DB792-0725-4982-8E53-D5FE9A72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Python</a:t>
            </a:r>
            <a:r>
              <a:rPr lang="tr-TR" dirty="0"/>
              <a:t>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011DD0-1723-4333-A9BC-7AE2D8DE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21884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1991 yılında </a:t>
            </a:r>
            <a:r>
              <a:rPr lang="tr-TR" dirty="0" err="1"/>
              <a:t>Guido</a:t>
            </a:r>
            <a:r>
              <a:rPr lang="tr-TR" dirty="0"/>
              <a:t> </a:t>
            </a:r>
            <a:r>
              <a:rPr lang="tr-TR" dirty="0" err="1"/>
              <a:t>van</a:t>
            </a:r>
            <a:r>
              <a:rPr lang="tr-TR" dirty="0"/>
              <a:t> </a:t>
            </a:r>
            <a:r>
              <a:rPr lang="tr-TR" dirty="0" err="1"/>
              <a:t>Rossum</a:t>
            </a:r>
            <a:r>
              <a:rPr lang="tr-TR" dirty="0"/>
              <a:t> tarafından geliştirildi.</a:t>
            </a:r>
          </a:p>
          <a:p>
            <a:pPr algn="just"/>
            <a:r>
              <a:rPr lang="tr-TR" dirty="0"/>
              <a:t>Yüksek seviyeli ve genel amaçlı bir programlama dilidir.</a:t>
            </a:r>
          </a:p>
          <a:p>
            <a:pPr algn="just"/>
            <a:r>
              <a:rPr lang="tr-TR" dirty="0"/>
              <a:t>Başlarda </a:t>
            </a:r>
            <a:r>
              <a:rPr lang="tr-TR" dirty="0" err="1"/>
              <a:t>Amoeba</a:t>
            </a:r>
            <a:r>
              <a:rPr lang="tr-TR" dirty="0"/>
              <a:t> işletim sisteminde çalışacak şekilde tasarlanan </a:t>
            </a:r>
            <a:r>
              <a:rPr lang="tr-TR" dirty="0" err="1"/>
              <a:t>python</a:t>
            </a:r>
            <a:r>
              <a:rPr lang="tr-TR" dirty="0"/>
              <a:t> dili daha sonra her platformda çalışabilecek hale gelmiştir.</a:t>
            </a:r>
          </a:p>
          <a:p>
            <a:pPr algn="just"/>
            <a:r>
              <a:rPr lang="tr-TR" dirty="0"/>
              <a:t>Başarılı bir istisnai durum yönetimi olan </a:t>
            </a:r>
            <a:r>
              <a:rPr lang="tr-TR" dirty="0" err="1"/>
              <a:t>python</a:t>
            </a:r>
            <a:r>
              <a:rPr lang="tr-TR" dirty="0"/>
              <a:t> dili yorumlama şeklinde çalışır.</a:t>
            </a:r>
          </a:p>
          <a:p>
            <a:pPr algn="just"/>
            <a:r>
              <a:rPr lang="tr-TR" dirty="0"/>
              <a:t>Bir çok veri yapısı desteği yanında nesne yönelimli bir dildir.</a:t>
            </a:r>
          </a:p>
          <a:p>
            <a:pPr algn="just"/>
            <a:r>
              <a:rPr lang="tr-TR" dirty="0"/>
              <a:t>Devrim yaratan versiyonu 2000 yılında tanıtılan </a:t>
            </a:r>
            <a:r>
              <a:rPr lang="tr-TR" dirty="0" err="1"/>
              <a:t>Python</a:t>
            </a:r>
            <a:r>
              <a:rPr lang="tr-TR" dirty="0"/>
              <a:t> 2.0 olarak bilinir.</a:t>
            </a:r>
          </a:p>
          <a:p>
            <a:pPr algn="just"/>
            <a:r>
              <a:rPr lang="tr-TR" dirty="0"/>
              <a:t>Çöp toplayıcıya sahiptir.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54780B-4A88-4679-B415-2666B965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752" y="5243701"/>
            <a:ext cx="1610834" cy="13849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C3CFC5-C5D8-4539-A046-FC57048B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794" y="2570502"/>
            <a:ext cx="14287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51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C#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C ve C++ dil ailesinin ilk bileşen yönelimli (Component-</a:t>
            </a:r>
            <a:r>
              <a:rPr lang="tr-TR" dirty="0" err="1"/>
              <a:t>oriented</a:t>
            </a:r>
            <a:r>
              <a:rPr lang="tr-TR" dirty="0"/>
              <a:t>) dilidir.</a:t>
            </a:r>
          </a:p>
          <a:p>
            <a:pPr algn="just"/>
            <a:r>
              <a:rPr lang="tr-TR" dirty="0" err="1"/>
              <a:t>Common</a:t>
            </a:r>
            <a:r>
              <a:rPr lang="tr-TR" dirty="0"/>
              <a:t> Language Runtime (CLR)</a:t>
            </a:r>
          </a:p>
          <a:p>
            <a:pPr lvl="1" algn="just"/>
            <a:r>
              <a:rPr lang="tr-TR" dirty="0"/>
              <a:t>Bir yürütme motoru</a:t>
            </a:r>
          </a:p>
          <a:p>
            <a:pPr lvl="1" algn="just"/>
            <a:r>
              <a:rPr lang="tr-TR" dirty="0"/>
              <a:t>Bir çöp toplayıcı</a:t>
            </a:r>
          </a:p>
          <a:p>
            <a:pPr lvl="1" algn="just"/>
            <a:r>
              <a:rPr lang="tr-TR" dirty="0"/>
              <a:t>Anında derleme</a:t>
            </a:r>
          </a:p>
          <a:p>
            <a:pPr lvl="1" algn="just"/>
            <a:r>
              <a:rPr lang="tr-TR" dirty="0"/>
              <a:t>Güvenlik sistemi</a:t>
            </a:r>
          </a:p>
          <a:p>
            <a:pPr lvl="1" algn="just"/>
            <a:r>
              <a:rPr lang="tr-TR" dirty="0"/>
              <a:t>Zengin bir sınıf çerçevesi (.NET Framework)</a:t>
            </a:r>
          </a:p>
          <a:p>
            <a:pPr algn="just"/>
            <a:r>
              <a:rPr lang="tr-TR" dirty="0"/>
              <a:t>CLR birçok dil desteğine kadar </a:t>
            </a:r>
            <a:r>
              <a:rPr lang="tr-TR" dirty="0" err="1"/>
              <a:t>herşey</a:t>
            </a:r>
            <a:r>
              <a:rPr lang="tr-TR" dirty="0"/>
              <a:t> için tasarlanmıştır.</a:t>
            </a:r>
          </a:p>
          <a:p>
            <a:pPr algn="just"/>
            <a:r>
              <a:rPr lang="tr-TR" dirty="0"/>
              <a:t>Otomatik bellek yönetimi kullanır.</a:t>
            </a:r>
          </a:p>
        </p:txBody>
      </p:sp>
    </p:spTree>
    <p:extLst>
      <p:ext uri="{BB962C8B-B14F-4D97-AF65-F5344CB8AC3E}">
        <p14:creationId xmlns:p14="http://schemas.microsoft.com/office/powerpoint/2010/main" val="3081202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.NET Framework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033451"/>
            <a:ext cx="7353521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2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61F026-83BE-4565-B3E5-9799C921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.NET CORE</a:t>
            </a:r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7E57A26-2AE1-4F61-ABDF-D21CABBD8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2250284"/>
            <a:ext cx="6955276" cy="427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008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Programlama Dillerinin Soy Ağacı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0" y="1946366"/>
            <a:ext cx="8656320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15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7983DB5-1544-4D92-9114-D1B86845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94" y="2618972"/>
            <a:ext cx="3568405" cy="3689463"/>
          </a:xfrm>
        </p:spPr>
        <p:txBody>
          <a:bodyPr>
            <a:normAutofit/>
          </a:bodyPr>
          <a:lstStyle/>
          <a:p>
            <a:r>
              <a:rPr lang="tr-TR" dirty="0"/>
              <a:t>2023 Yılı Popüler Programlama Dilleri</a:t>
            </a:r>
          </a:p>
        </p:txBody>
      </p:sp>
      <p:pic>
        <p:nvPicPr>
          <p:cNvPr id="3" name="Picture 2" descr="The IEEE Spectrum Top Programming Languages of 2023 #Programming #Python  @IEEESpectrum « Adafruit Industries – Makers, hackers, artists, designers  and engineers!">
            <a:extLst>
              <a:ext uri="{FF2B5EF4-FFF2-40B4-BE49-F238E27FC236}">
                <a16:creationId xmlns:a16="http://schemas.microsoft.com/office/drawing/2014/main" id="{5588D051-D3D6-4469-94DC-DC226086D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30" y="0"/>
            <a:ext cx="7408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886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Programlama Dillerinin Prensipleri</a:t>
            </a:r>
            <a:r>
              <a:rPr lang="tr-TR" dirty="0"/>
              <a:t>. 1. Baskı, Seçkin Yayıncılık, 2018</a:t>
            </a:r>
          </a:p>
          <a:p>
            <a:pPr lvl="0" algn="just"/>
            <a:r>
              <a:rPr lang="tr-TR" dirty="0" err="1"/>
              <a:t>Sebesta</a:t>
            </a:r>
            <a:r>
              <a:rPr lang="tr-TR" dirty="0"/>
              <a:t>, Robert W. </a:t>
            </a:r>
            <a:r>
              <a:rPr lang="tr-TR" i="1" dirty="0" err="1"/>
              <a:t>Concepts</a:t>
            </a:r>
            <a:r>
              <a:rPr lang="tr-TR" i="1" dirty="0"/>
              <a:t> of </a:t>
            </a:r>
            <a:r>
              <a:rPr lang="tr-TR" i="1" dirty="0" err="1"/>
              <a:t>programming</a:t>
            </a:r>
            <a:r>
              <a:rPr lang="tr-TR" i="1" dirty="0"/>
              <a:t> languages</a:t>
            </a:r>
            <a:r>
              <a:rPr lang="tr-TR" dirty="0"/>
              <a:t>.11 ed.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Education</a:t>
            </a:r>
            <a:r>
              <a:rPr lang="tr-TR" dirty="0"/>
              <a:t> Limited, 2016.</a:t>
            </a:r>
          </a:p>
          <a:p>
            <a:pPr lvl="0" algn="just"/>
            <a:r>
              <a:rPr lang="tr-TR" dirty="0" err="1"/>
              <a:t>Sethi</a:t>
            </a:r>
            <a:r>
              <a:rPr lang="tr-TR" dirty="0"/>
              <a:t>, </a:t>
            </a:r>
            <a:r>
              <a:rPr lang="tr-TR" dirty="0" err="1"/>
              <a:t>Ravi</a:t>
            </a:r>
            <a:r>
              <a:rPr lang="tr-TR" dirty="0"/>
              <a:t>. </a:t>
            </a:r>
            <a:r>
              <a:rPr lang="tr-TR" i="1" dirty="0"/>
              <a:t>Programming </a:t>
            </a:r>
            <a:r>
              <a:rPr lang="tr-TR" i="1" dirty="0" err="1"/>
              <a:t>languages</a:t>
            </a:r>
            <a:r>
              <a:rPr lang="tr-TR" i="1" dirty="0"/>
              <a:t>: </a:t>
            </a:r>
            <a:r>
              <a:rPr lang="tr-TR" i="1" dirty="0" err="1"/>
              <a:t>concepts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constructs</a:t>
            </a:r>
            <a:r>
              <a:rPr lang="tr-TR" dirty="0"/>
              <a:t>. </a:t>
            </a:r>
            <a:r>
              <a:rPr lang="tr-TR" dirty="0" err="1"/>
              <a:t>Addison</a:t>
            </a:r>
            <a:r>
              <a:rPr lang="tr-TR" dirty="0"/>
              <a:t> </a:t>
            </a:r>
            <a:r>
              <a:rPr lang="tr-TR" dirty="0" err="1"/>
              <a:t>Wesley</a:t>
            </a:r>
            <a:r>
              <a:rPr lang="tr-TR" dirty="0"/>
              <a:t> </a:t>
            </a:r>
            <a:r>
              <a:rPr lang="tr-TR" dirty="0" err="1"/>
              <a:t>Longman</a:t>
            </a:r>
            <a:r>
              <a:rPr lang="tr-TR" dirty="0"/>
              <a:t> Publishing </a:t>
            </a:r>
            <a:r>
              <a:rPr lang="tr-TR" dirty="0" err="1"/>
              <a:t>Co</a:t>
            </a:r>
            <a:r>
              <a:rPr lang="tr-TR" dirty="0"/>
              <a:t>., </a:t>
            </a:r>
            <a:r>
              <a:rPr lang="tr-TR" dirty="0" err="1"/>
              <a:t>Inc</a:t>
            </a:r>
            <a:r>
              <a:rPr lang="tr-TR" dirty="0"/>
              <a:t>., 1996.</a:t>
            </a:r>
          </a:p>
          <a:p>
            <a:pPr lvl="0" algn="just"/>
            <a:r>
              <a:rPr lang="tr-TR" dirty="0" err="1"/>
              <a:t>Watt</a:t>
            </a:r>
            <a:r>
              <a:rPr lang="tr-TR" dirty="0"/>
              <a:t>, David A. </a:t>
            </a:r>
            <a:r>
              <a:rPr lang="tr-TR" i="1" dirty="0"/>
              <a:t>Programming </a:t>
            </a:r>
            <a:r>
              <a:rPr lang="tr-TR" i="1" dirty="0" err="1"/>
              <a:t>language</a:t>
            </a:r>
            <a:r>
              <a:rPr lang="tr-TR" i="1" dirty="0"/>
              <a:t> </a:t>
            </a:r>
            <a:r>
              <a:rPr lang="tr-TR" i="1" dirty="0" err="1"/>
              <a:t>design</a:t>
            </a:r>
            <a:r>
              <a:rPr lang="tr-TR" i="1" dirty="0"/>
              <a:t> </a:t>
            </a:r>
            <a:r>
              <a:rPr lang="tr-TR" i="1" dirty="0" err="1"/>
              <a:t>concepts</a:t>
            </a:r>
            <a:r>
              <a:rPr lang="tr-TR" dirty="0"/>
              <a:t>. John </a:t>
            </a:r>
            <a:r>
              <a:rPr lang="tr-TR" dirty="0" err="1"/>
              <a:t>Wiley</a:t>
            </a:r>
            <a:r>
              <a:rPr lang="tr-TR" dirty="0"/>
              <a:t> &amp; </a:t>
            </a:r>
            <a:r>
              <a:rPr lang="tr-TR" dirty="0" err="1"/>
              <a:t>Sons</a:t>
            </a:r>
            <a:r>
              <a:rPr lang="tr-TR" dirty="0"/>
              <a:t>, 2004.</a:t>
            </a:r>
          </a:p>
          <a:p>
            <a:pPr lvl="0" algn="just"/>
            <a:r>
              <a:rPr lang="tr-TR" dirty="0"/>
              <a:t>Malik, D. S., </a:t>
            </a:r>
            <a:r>
              <a:rPr lang="tr-TR" dirty="0" err="1"/>
              <a:t>and</a:t>
            </a:r>
            <a:r>
              <a:rPr lang="tr-TR" dirty="0"/>
              <a:t> Robert </a:t>
            </a:r>
            <a:r>
              <a:rPr lang="tr-TR" dirty="0" err="1"/>
              <a:t>Burton</a:t>
            </a:r>
            <a:r>
              <a:rPr lang="tr-TR" dirty="0"/>
              <a:t>. </a:t>
            </a:r>
            <a:r>
              <a:rPr lang="tr-TR" i="1" dirty="0"/>
              <a:t>Java </a:t>
            </a:r>
            <a:r>
              <a:rPr lang="tr-TR" i="1" dirty="0" err="1"/>
              <a:t>programming</a:t>
            </a:r>
            <a:r>
              <a:rPr lang="tr-TR" i="1" dirty="0"/>
              <a:t>: </a:t>
            </a:r>
            <a:r>
              <a:rPr lang="tr-TR" i="1" dirty="0" err="1"/>
              <a:t>guided</a:t>
            </a:r>
            <a:r>
              <a:rPr lang="tr-TR" i="1" dirty="0"/>
              <a:t> </a:t>
            </a:r>
            <a:r>
              <a:rPr lang="tr-TR" i="1" dirty="0" err="1"/>
              <a:t>learning</a:t>
            </a:r>
            <a:r>
              <a:rPr lang="tr-TR" i="1" dirty="0"/>
              <a:t> </a:t>
            </a:r>
            <a:r>
              <a:rPr lang="tr-TR" i="1" dirty="0" err="1"/>
              <a:t>with</a:t>
            </a:r>
            <a:r>
              <a:rPr lang="tr-TR" i="1" dirty="0"/>
              <a:t> </a:t>
            </a:r>
            <a:r>
              <a:rPr lang="tr-TR" i="1" dirty="0" err="1"/>
              <a:t>early</a:t>
            </a:r>
            <a:r>
              <a:rPr lang="tr-TR" i="1" dirty="0"/>
              <a:t> </a:t>
            </a:r>
            <a:r>
              <a:rPr lang="tr-TR" i="1" dirty="0" err="1"/>
              <a:t>objects</a:t>
            </a:r>
            <a:r>
              <a:rPr lang="tr-TR" dirty="0"/>
              <a:t>. Course </a:t>
            </a:r>
            <a:r>
              <a:rPr lang="tr-TR" dirty="0" err="1"/>
              <a:t>Technology</a:t>
            </a:r>
            <a:r>
              <a:rPr lang="tr-TR" dirty="0"/>
              <a:t> </a:t>
            </a:r>
            <a:r>
              <a:rPr lang="tr-TR" dirty="0" err="1"/>
              <a:t>Press</a:t>
            </a:r>
            <a:r>
              <a:rPr lang="tr-TR" dirty="0"/>
              <a:t>, 2008.</a:t>
            </a:r>
          </a:p>
          <a:p>
            <a:pPr lvl="0" algn="just"/>
            <a:r>
              <a:rPr lang="tr-TR" dirty="0" err="1"/>
              <a:t>Waite</a:t>
            </a:r>
            <a:r>
              <a:rPr lang="tr-TR" dirty="0"/>
              <a:t>, </a:t>
            </a:r>
            <a:r>
              <a:rPr lang="tr-TR" dirty="0" err="1"/>
              <a:t>Mitchell</a:t>
            </a:r>
            <a:r>
              <a:rPr lang="tr-TR" dirty="0"/>
              <a:t>, </a:t>
            </a:r>
            <a:r>
              <a:rPr lang="tr-TR" dirty="0" err="1"/>
              <a:t>Stephen</a:t>
            </a:r>
            <a:r>
              <a:rPr lang="tr-TR" dirty="0"/>
              <a:t> </a:t>
            </a:r>
            <a:r>
              <a:rPr lang="tr-TR" dirty="0" err="1"/>
              <a:t>Prata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Donald Martin. </a:t>
            </a:r>
            <a:r>
              <a:rPr lang="tr-TR" i="1" dirty="0"/>
              <a:t>C </a:t>
            </a:r>
            <a:r>
              <a:rPr lang="tr-TR" i="1" dirty="0" err="1"/>
              <a:t>primer</a:t>
            </a:r>
            <a:r>
              <a:rPr lang="tr-TR" i="1" dirty="0"/>
              <a:t> </a:t>
            </a:r>
            <a:r>
              <a:rPr lang="tr-TR" i="1" dirty="0" err="1"/>
              <a:t>plus</a:t>
            </a:r>
            <a:r>
              <a:rPr lang="tr-TR" dirty="0"/>
              <a:t>. </a:t>
            </a:r>
            <a:r>
              <a:rPr lang="tr-TR" dirty="0" err="1"/>
              <a:t>Sams</a:t>
            </a:r>
            <a:r>
              <a:rPr lang="tr-TR" dirty="0"/>
              <a:t>, 1987.</a:t>
            </a:r>
          </a:p>
          <a:p>
            <a:pPr lvl="0" algn="just"/>
            <a:r>
              <a:rPr lang="tr-TR" dirty="0" err="1"/>
              <a:t>Hennessey</a:t>
            </a:r>
            <a:r>
              <a:rPr lang="tr-TR" dirty="0"/>
              <a:t>, </a:t>
            </a:r>
            <a:r>
              <a:rPr lang="tr-TR" dirty="0" err="1"/>
              <a:t>Wade</a:t>
            </a:r>
            <a:r>
              <a:rPr lang="tr-TR" dirty="0"/>
              <a:t> L. </a:t>
            </a:r>
            <a:r>
              <a:rPr lang="tr-TR" i="1" dirty="0" err="1"/>
              <a:t>Common</a:t>
            </a:r>
            <a:r>
              <a:rPr lang="tr-TR" i="1" dirty="0"/>
              <a:t> </a:t>
            </a:r>
            <a:r>
              <a:rPr lang="tr-TR" i="1" dirty="0" err="1"/>
              <a:t>Lisp</a:t>
            </a:r>
            <a:r>
              <a:rPr lang="tr-TR" dirty="0"/>
              <a:t>. </a:t>
            </a:r>
            <a:r>
              <a:rPr lang="tr-TR" dirty="0" err="1"/>
              <a:t>McGraw-Hill</a:t>
            </a:r>
            <a:r>
              <a:rPr lang="tr-TR" dirty="0"/>
              <a:t>, </a:t>
            </a:r>
            <a:r>
              <a:rPr lang="tr-TR" dirty="0" err="1"/>
              <a:t>Inc</a:t>
            </a:r>
            <a:r>
              <a:rPr lang="tr-TR" dirty="0"/>
              <a:t>., 1989.</a:t>
            </a:r>
          </a:p>
          <a:p>
            <a:pPr lvl="0" algn="just"/>
            <a:r>
              <a:rPr lang="tr-TR" dirty="0" err="1"/>
              <a:t>Liang</a:t>
            </a:r>
            <a:r>
              <a:rPr lang="tr-TR" dirty="0"/>
              <a:t>, Y. Daniel.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Java </a:t>
            </a:r>
            <a:r>
              <a:rPr lang="tr-TR" dirty="0" err="1"/>
              <a:t>programming</a:t>
            </a:r>
            <a:r>
              <a:rPr lang="tr-TR" dirty="0"/>
              <a:t>: </a:t>
            </a:r>
            <a:r>
              <a:rPr lang="tr-TR" dirty="0" err="1"/>
              <a:t>brief</a:t>
            </a:r>
            <a:r>
              <a:rPr lang="tr-TR" dirty="0"/>
              <a:t> </a:t>
            </a:r>
            <a:r>
              <a:rPr lang="tr-TR" dirty="0" err="1"/>
              <a:t>version</a:t>
            </a:r>
            <a:r>
              <a:rPr lang="tr-TR" dirty="0"/>
              <a:t>. </a:t>
            </a:r>
            <a:r>
              <a:rPr lang="tr-TR" dirty="0" err="1"/>
              <a:t>pearson</a:t>
            </a:r>
            <a:r>
              <a:rPr lang="tr-TR" dirty="0"/>
              <a:t>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2009.</a:t>
            </a:r>
          </a:p>
          <a:p>
            <a:pPr lvl="0" algn="just"/>
            <a:r>
              <a:rPr lang="tr-TR" dirty="0" err="1"/>
              <a:t>Yumusak</a:t>
            </a:r>
            <a:r>
              <a:rPr lang="tr-TR" dirty="0"/>
              <a:t> N., Adak M.F. </a:t>
            </a:r>
            <a:r>
              <a:rPr lang="tr-TR" i="1" dirty="0"/>
              <a:t>C/C++ ile Veri Yapıları ve Çözümlü Uygulamalar</a:t>
            </a:r>
            <a:r>
              <a:rPr lang="tr-TR" dirty="0"/>
              <a:t>. 2. Baskı, Seçkin Yayıncılık, 2016</a:t>
            </a:r>
          </a:p>
        </p:txBody>
      </p:sp>
    </p:spTree>
    <p:extLst>
      <p:ext uri="{BB962C8B-B14F-4D97-AF65-F5344CB8AC3E}">
        <p14:creationId xmlns:p14="http://schemas.microsoft.com/office/powerpoint/2010/main" val="437367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Sembolik Dil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1950’li yıllarda Sembolik dil (Assembly) geliştirildi. </a:t>
            </a:r>
          </a:p>
          <a:p>
            <a:pPr algn="just"/>
            <a:r>
              <a:rPr lang="tr-TR" dirty="0"/>
              <a:t>İkili kodlarla program yazmak oldukça zor olduğu için ikili kodlar sembollerle ifade edilmiştir.</a:t>
            </a:r>
          </a:p>
          <a:p>
            <a:pPr algn="just"/>
            <a:r>
              <a:rPr lang="tr-TR" dirty="0"/>
              <a:t>Komutların adlandırılması ve akılda kalması kolaylaştırılmıştır.</a:t>
            </a:r>
          </a:p>
          <a:p>
            <a:pPr algn="just"/>
            <a:r>
              <a:rPr lang="tr-TR" dirty="0"/>
              <a:t>Tamamen donanıma bağlı düşük düzeyli bir programlama dilidir.</a:t>
            </a:r>
          </a:p>
        </p:txBody>
      </p:sp>
    </p:spTree>
    <p:extLst>
      <p:ext uri="{BB962C8B-B14F-4D97-AF65-F5344CB8AC3E}">
        <p14:creationId xmlns:p14="http://schemas.microsoft.com/office/powerpoint/2010/main" val="407423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Sembolik Dil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5276342" cy="3868936"/>
          </a:xfrm>
        </p:spPr>
        <p:txBody>
          <a:bodyPr>
            <a:normAutofit/>
          </a:bodyPr>
          <a:lstStyle/>
          <a:p>
            <a:pPr algn="just"/>
            <a:r>
              <a:rPr lang="tr-TR" sz="1800" dirty="0"/>
              <a:t>Burada bellekten okuma yazma yerine çok daha hızlı olması açısından </a:t>
            </a:r>
            <a:r>
              <a:rPr lang="tr-TR" sz="1800" dirty="0" err="1"/>
              <a:t>register’lar</a:t>
            </a:r>
            <a:r>
              <a:rPr lang="tr-TR" sz="1800" dirty="0"/>
              <a:t> kullanılır.</a:t>
            </a:r>
          </a:p>
          <a:p>
            <a:pPr algn="just"/>
            <a:r>
              <a:rPr lang="tr-TR" sz="1800" dirty="0"/>
              <a:t>Sembolik diller bilgisayar kullanımını hızla arttırmıştır. </a:t>
            </a:r>
          </a:p>
          <a:p>
            <a:pPr algn="just"/>
            <a:r>
              <a:rPr lang="tr-TR" sz="1800" dirty="0"/>
              <a:t>Ancak çok basit işlemler için bile birçok komut gerekmekteydi.</a:t>
            </a:r>
          </a:p>
          <a:p>
            <a:pPr algn="just"/>
            <a:r>
              <a:rPr lang="tr-TR" sz="1800" dirty="0"/>
              <a:t>Ayrıca sembolik diller her seferinde makine diline çevrilip öyle çalıştırılıyordu. Bu işlem program hızını 30 kat yavaşlatıyordu.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16" y="2271984"/>
            <a:ext cx="585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7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Derleyici Fikri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Sembolik dil bir yorumlayıcıydı.</a:t>
            </a:r>
          </a:p>
          <a:p>
            <a:r>
              <a:rPr lang="tr-TR" dirty="0"/>
              <a:t>Her seferinde makine diline çevrilip öyle çalıştırılıyordu.</a:t>
            </a:r>
          </a:p>
          <a:p>
            <a:r>
              <a:rPr lang="tr-TR" dirty="0" err="1"/>
              <a:t>Grace</a:t>
            </a:r>
            <a:r>
              <a:rPr lang="tr-TR" dirty="0"/>
              <a:t> </a:t>
            </a:r>
            <a:r>
              <a:rPr lang="tr-TR" dirty="0" err="1"/>
              <a:t>Hopper</a:t>
            </a:r>
            <a:r>
              <a:rPr lang="tr-TR" dirty="0"/>
              <a:t>, bu problemin çözümü için derleyici fikrini ortaya attı.</a:t>
            </a:r>
          </a:p>
          <a:p>
            <a:r>
              <a:rPr lang="tr-TR" dirty="0"/>
              <a:t>Program kodu bir kez derlenip makine diline çevrilecek ve bir daha bu işleme gerek kalmayacaktı.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713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Fortran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Fortran (</a:t>
            </a:r>
            <a:r>
              <a:rPr lang="tr-TR" dirty="0" err="1"/>
              <a:t>FORmul</a:t>
            </a:r>
            <a:r>
              <a:rPr lang="tr-TR" dirty="0"/>
              <a:t> </a:t>
            </a:r>
            <a:r>
              <a:rPr lang="tr-TR" dirty="0" err="1"/>
              <a:t>TRANslating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 1954 yılında IBM firmasında John </a:t>
            </a:r>
            <a:r>
              <a:rPr lang="tr-TR" dirty="0" err="1"/>
              <a:t>Backus</a:t>
            </a:r>
            <a:r>
              <a:rPr lang="tr-TR" dirty="0"/>
              <a:t> tarafından geliştirildi.</a:t>
            </a:r>
          </a:p>
          <a:p>
            <a:pPr algn="just"/>
            <a:r>
              <a:rPr lang="tr-TR" dirty="0"/>
              <a:t>Do deyimleri, G/Ç deyimleri ve atama deyimleri içeriyordu.</a:t>
            </a:r>
          </a:p>
          <a:p>
            <a:pPr algn="just"/>
            <a:r>
              <a:rPr lang="tr-TR" dirty="0"/>
              <a:t>Matematiksel denklemlerin çözümü amaçlanmıştı.</a:t>
            </a:r>
          </a:p>
          <a:p>
            <a:pPr algn="just"/>
            <a:r>
              <a:rPr lang="tr-TR" dirty="0"/>
              <a:t>Çalışma sırasında veri tipleme ifadeleri ve bellek tahsisi yoktu.</a:t>
            </a:r>
          </a:p>
          <a:p>
            <a:pPr algn="just"/>
            <a:r>
              <a:rPr lang="tr-TR" dirty="0"/>
              <a:t>Fortran ifadeleri İngilizce kelimelerden oluşuyordu ve sembolik dile göre anlaşılması çok kolaydı.</a:t>
            </a:r>
          </a:p>
        </p:txBody>
      </p:sp>
    </p:spTree>
    <p:extLst>
      <p:ext uri="{BB962C8B-B14F-4D97-AF65-F5344CB8AC3E}">
        <p14:creationId xmlns:p14="http://schemas.microsoft.com/office/powerpoint/2010/main" val="1379537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Fortran Dili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Fortran diline bir derleyici yazılıp piyasaya sunulması 1957 yılını bulacaktı.</a:t>
            </a:r>
          </a:p>
          <a:p>
            <a:r>
              <a:rPr lang="tr-TR" dirty="0"/>
              <a:t>Fortran derleyicisi bir teyp biriminde saklanıyordu.</a:t>
            </a:r>
          </a:p>
          <a:p>
            <a:r>
              <a:rPr lang="tr-TR" dirty="0" err="1"/>
              <a:t>Fortran’ın</a:t>
            </a:r>
            <a:r>
              <a:rPr lang="tr-TR" dirty="0"/>
              <a:t> daha sonra birçok sürümü yayınlanmıştır.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403" y="2838993"/>
            <a:ext cx="2345884" cy="39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224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384</TotalTime>
  <Words>1845</Words>
  <Application>Microsoft Office PowerPoint</Application>
  <PresentationFormat>Geniş ekran</PresentationFormat>
  <Paragraphs>234</Paragraphs>
  <Slides>46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1" baseType="lpstr">
      <vt:lpstr>Arial</vt:lpstr>
      <vt:lpstr>Calibri</vt:lpstr>
      <vt:lpstr>charter</vt:lpstr>
      <vt:lpstr>Trebuchet MS</vt:lpstr>
      <vt:lpstr>Berlin</vt:lpstr>
      <vt:lpstr>Programlama Dillerinin Prensipleri Hafta 2 - Programlama Dillerinin Tarihçesi ve Çeşitleri</vt:lpstr>
      <vt:lpstr>İçerik</vt:lpstr>
      <vt:lpstr>İlk Yıllar</vt:lpstr>
      <vt:lpstr>Makine Dili</vt:lpstr>
      <vt:lpstr>Sembolik Dil</vt:lpstr>
      <vt:lpstr>Sembolik Dil</vt:lpstr>
      <vt:lpstr>Derleyici Fikri</vt:lpstr>
      <vt:lpstr>Fortran Dili</vt:lpstr>
      <vt:lpstr>Fortran Dili</vt:lpstr>
      <vt:lpstr>Fortran’ın Sürümleri</vt:lpstr>
      <vt:lpstr>Fortran 90 ve 95</vt:lpstr>
      <vt:lpstr>Fonksiyonel Paradigma</vt:lpstr>
      <vt:lpstr>Algol Dili</vt:lpstr>
      <vt:lpstr>Algol 60’ın Başarılı ve Eksik Yönleri</vt:lpstr>
      <vt:lpstr>Algol Dilinin Soy Ağacı</vt:lpstr>
      <vt:lpstr>Algol 68</vt:lpstr>
      <vt:lpstr>Cobol</vt:lpstr>
      <vt:lpstr>Basic</vt:lpstr>
      <vt:lpstr>Basic Soy Ağacı</vt:lpstr>
      <vt:lpstr>Basic Dilinin Genel Özellikleri</vt:lpstr>
      <vt:lpstr>PL/I (Programming Language One)</vt:lpstr>
      <vt:lpstr>PL/I Soy Ağacı</vt:lpstr>
      <vt:lpstr>Simula 67</vt:lpstr>
      <vt:lpstr>Simula 67 Soy Ağacı</vt:lpstr>
      <vt:lpstr>ALGOL’un Torunları</vt:lpstr>
      <vt:lpstr>Pascal ve C Dillerinin Soy Ağacı</vt:lpstr>
      <vt:lpstr>Modula</vt:lpstr>
      <vt:lpstr>Prolog</vt:lpstr>
      <vt:lpstr>Ada</vt:lpstr>
      <vt:lpstr>Ada Dili Soy Ağacı</vt:lpstr>
      <vt:lpstr>Smalltalk</vt:lpstr>
      <vt:lpstr>C++</vt:lpstr>
      <vt:lpstr>Eiffel Dili</vt:lpstr>
      <vt:lpstr>Delphi</vt:lpstr>
      <vt:lpstr>Java</vt:lpstr>
      <vt:lpstr>Java Sanal Makinesi</vt:lpstr>
      <vt:lpstr>Script Dilleri</vt:lpstr>
      <vt:lpstr>Javascript</vt:lpstr>
      <vt:lpstr>Php</vt:lpstr>
      <vt:lpstr>Python Dili</vt:lpstr>
      <vt:lpstr>C# Dili</vt:lpstr>
      <vt:lpstr>.NET Framework</vt:lpstr>
      <vt:lpstr>.NET CORE</vt:lpstr>
      <vt:lpstr>Programlama Dillerinin Soy Ağacı</vt:lpstr>
      <vt:lpstr>2023 Yılı Popüler Programlama Dilleri</vt:lpstr>
      <vt:lpstr>Kaynaklar</vt:lpstr>
    </vt:vector>
  </TitlesOfParts>
  <Company>Sakarya Üniversitesi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Dillerinin Prensipleri</dc:title>
  <dc:creator>Fatih Adak</dc:creator>
  <cp:lastModifiedBy>Huseyin Demirci</cp:lastModifiedBy>
  <cp:revision>95</cp:revision>
  <dcterms:created xsi:type="dcterms:W3CDTF">2018-01-29T09:21:07Z</dcterms:created>
  <dcterms:modified xsi:type="dcterms:W3CDTF">2024-10-09T06:08:21Z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2024-10-09T06:08:21Z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89bb3e44-deea-4987-90b1-b33842d4e015</vt:lpwstr>
  </property>
  <property fmtid="{D5CDD505-2E9C-101B-9397-08002B2CF9AE}" pid="7" name="MSIP_Label_defa4170-0d19-0005-0004-bc88714345d2_ActionId">
    <vt:lpwstr>001f6dd9-645b-421c-8f23-38a08bbdf1c2</vt:lpwstr>
  </property>
  <property fmtid="{D5CDD505-2E9C-101B-9397-08002B2CF9AE}" pid="8" name="MSIP_Label_defa4170-0d19-0005-0004-bc88714345d2_ContentBits">
    <vt:lpwstr>0</vt:lpwstr>
  </property>
</Properties>
</file>