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6" r:id="rId3"/>
    <p:sldId id="270" r:id="rId4"/>
    <p:sldId id="300" r:id="rId5"/>
    <p:sldId id="301" r:id="rId6"/>
    <p:sldId id="298" r:id="rId7"/>
    <p:sldId id="299" r:id="rId8"/>
    <p:sldId id="295" r:id="rId9"/>
    <p:sldId id="267" r:id="rId10"/>
    <p:sldId id="269" r:id="rId11"/>
    <p:sldId id="271" r:id="rId12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0066FF"/>
    <a:srgbClr val="931B07"/>
    <a:srgbClr val="0033CC"/>
    <a:srgbClr val="009900"/>
    <a:srgbClr val="FF00FF"/>
    <a:srgbClr val="66FF9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1" autoAdjust="0"/>
    <p:restoredTop sz="94712" autoAdjust="0"/>
  </p:normalViewPr>
  <p:slideViewPr>
    <p:cSldViewPr>
      <p:cViewPr varScale="1">
        <p:scale>
          <a:sx n="91" d="100"/>
          <a:sy n="91" d="100"/>
        </p:scale>
        <p:origin x="1656" y="84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0CC9B4A8-C5D9-406D-B1C4-47348DAD82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55107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3293B168-9AFF-46C7-B50C-8FF2127DE3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1506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0B4A279-25B7-4114-8F07-F2EE8BD3B05D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63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6389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16390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48565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5F671A7B-CB5C-453D-BB0D-527332E666B1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18437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220603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0E26BF4-0D40-401C-8343-3222E2ED9A8D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19461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987308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B45CAED5-5978-461D-9A80-C20205B89B34}" type="slidenum">
              <a:rPr lang="en-US" sz="1200"/>
              <a:pPr/>
              <a:t>9</a:t>
            </a:fld>
            <a:endParaRPr lang="en-US" sz="1200"/>
          </a:p>
        </p:txBody>
      </p:sp>
      <p:sp>
        <p:nvSpPr>
          <p:cNvPr id="20485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42012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3BFE65CD-82E5-4165-A3CB-642562F5F7F9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21509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86113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13CCECBB-501B-4041-97F8-CBEF0C71C973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22533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411524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B3D4D28-6619-4716-9779-C3293444D092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1992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FEAEDFA-D596-49A9-8109-F7AE57EC1FD1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71053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6A5F7B4-CEC2-4057-B179-BA783FD3C310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3900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CF9EBBE-A955-40EF-A05F-4BBF40D87D43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985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B1CEF265-129F-4027-876B-B186FB2999D8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1681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7017198A-0020-43DB-83DD-A059751760D0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95768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6DB25074-69BF-445B-B41C-746FF0DD8CB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1538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DDB10CF-61E6-41E7-BEE1-97D9213C4E8F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63271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149C16B-1DEB-4CFF-89A0-44671BFE1B50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96549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391D8B1E-326C-4DC1-BD40-212A55606A50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79746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45107503-EA59-4DF2-A4C4-7BBAF7E2616C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051467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C7B144F9-95A2-4416-ACBA-21CCBBF8DE86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70141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/>
              <a:t>1-</a:t>
            </a:r>
            <a:fld id="{2F4C74C6-F9BD-40C8-B399-01BF7638971E}" type="slidenum">
              <a:rPr lang="en-US"/>
              <a:pPr/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74DC749C-1ED3-430C-B7E3-21B1AE6F10BB}" type="slidenum">
              <a:rPr lang="en-US" sz="1600" smtClean="0"/>
              <a:pPr/>
              <a:t>1</a:t>
            </a:fld>
            <a:endParaRPr lang="en-US" sz="1300" dirty="0"/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2209800" y="1948494"/>
            <a:ext cx="388620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BÖLÜM 10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Enflasyonun Etkisi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65525" y="5975350"/>
            <a:ext cx="1098550" cy="4254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3EBE748A-CC73-4D16-A58B-A75EBCC3EE4C}" type="slidenum">
              <a:rPr lang="en-US" sz="1600" smtClean="0"/>
              <a:pPr/>
              <a:t>10</a:t>
            </a:fld>
            <a:endParaRPr lang="en-US" sz="1300" dirty="0"/>
          </a:p>
        </p:txBody>
      </p:sp>
      <p:sp>
        <p:nvSpPr>
          <p:cNvPr id="38" name="Rectangle 2"/>
          <p:cNvSpPr txBox="1">
            <a:spLocks noChangeArrowheads="1"/>
          </p:cNvSpPr>
          <p:nvPr/>
        </p:nvSpPr>
        <p:spPr>
          <a:xfrm>
            <a:off x="533400" y="152400"/>
            <a:ext cx="7010400" cy="685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Örnek</a:t>
            </a:r>
            <a:r>
              <a:rPr lang="en-US" dirty="0"/>
              <a:t>: </a:t>
            </a:r>
            <a:r>
              <a:rPr lang="tr-TR" dirty="0"/>
              <a:t>Enflasyon ile GD (devam)</a:t>
            </a:r>
            <a:endParaRPr lang="en-US" dirty="0"/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533400" y="2479675"/>
            <a:ext cx="7086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/>
              <a:t>(c) </a:t>
            </a:r>
            <a:r>
              <a:rPr lang="tr-TR" sz="2000" dirty="0"/>
              <a:t>Şimdi </a:t>
            </a:r>
            <a:r>
              <a:rPr lang="en-US" sz="2000" dirty="0"/>
              <a:t>$15,000 </a:t>
            </a:r>
            <a:r>
              <a:rPr lang="tr-TR" sz="2000" dirty="0"/>
              <a:t>maliyeti olan ürünleri satın almak için enflasyonun etkisi ile gelecekte gereken dolar miktarı </a:t>
            </a:r>
            <a:endParaRPr lang="en-US" sz="2000" dirty="0"/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           </a:t>
            </a:r>
            <a:r>
              <a:rPr lang="tr-TR" sz="2000" b="1" dirty="0">
                <a:solidFill>
                  <a:srgbClr val="3333CC"/>
                </a:solidFill>
              </a:rPr>
              <a:t>Doların gelecek değeri </a:t>
            </a:r>
            <a:r>
              <a:rPr lang="en-US" sz="2000" dirty="0"/>
              <a:t>= 15,000(F/P,5%,10)</a:t>
            </a:r>
          </a:p>
          <a:p>
            <a:r>
              <a:rPr lang="en-US" sz="2000" dirty="0"/>
              <a:t>                                                      = </a:t>
            </a:r>
            <a:r>
              <a:rPr lang="en-US" sz="2000" b="1" dirty="0"/>
              <a:t>$24,434</a:t>
            </a:r>
          </a:p>
        </p:txBody>
      </p:sp>
      <p:sp>
        <p:nvSpPr>
          <p:cNvPr id="23" name="Text Box 17"/>
          <p:cNvSpPr txBox="1">
            <a:spLocks noChangeArrowheads="1"/>
          </p:cNvSpPr>
          <p:nvPr/>
        </p:nvSpPr>
        <p:spPr bwMode="auto">
          <a:xfrm>
            <a:off x="457200" y="831850"/>
            <a:ext cx="742156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/>
              <a:t>(b) </a:t>
            </a:r>
            <a:r>
              <a:rPr lang="tr-TR" sz="2000" dirty="0"/>
              <a:t>Biriken miktarın satın alma gücünü bulmak için </a:t>
            </a:r>
            <a:r>
              <a:rPr lang="tr-TR" sz="2000" i="1" dirty="0">
                <a:solidFill>
                  <a:srgbClr val="C00000"/>
                </a:solidFill>
              </a:rPr>
              <a:t>enflasyondan arındırırız</a:t>
            </a:r>
            <a:endParaRPr lang="en-US" sz="2000" i="1" dirty="0">
              <a:solidFill>
                <a:srgbClr val="C00000"/>
              </a:solidFill>
            </a:endParaRPr>
          </a:p>
          <a:p>
            <a:r>
              <a:rPr lang="en-US" sz="2000" dirty="0"/>
              <a:t>        </a:t>
            </a:r>
            <a:endParaRPr lang="tr-TR" sz="2000" dirty="0"/>
          </a:p>
          <a:p>
            <a:r>
              <a:rPr lang="en-US" sz="2000" dirty="0"/>
              <a:t>       </a:t>
            </a:r>
            <a:r>
              <a:rPr lang="en-US" sz="2000" b="1" dirty="0">
                <a:solidFill>
                  <a:srgbClr val="3333CC"/>
                </a:solidFill>
              </a:rPr>
              <a:t>Purchasing power </a:t>
            </a:r>
            <a:r>
              <a:rPr lang="en-US" sz="2000" dirty="0"/>
              <a:t>= 15,000(F/P,13.4%,10) / (1 + 0.05)</a:t>
            </a:r>
            <a:r>
              <a:rPr lang="en-US" sz="2000" baseline="30000" dirty="0"/>
              <a:t>10</a:t>
            </a:r>
            <a:endParaRPr lang="en-US" sz="2000" dirty="0"/>
          </a:p>
          <a:p>
            <a:r>
              <a:rPr lang="en-US" sz="2000" dirty="0"/>
              <a:t>                                        = </a:t>
            </a:r>
            <a:r>
              <a:rPr lang="en-US" sz="2000" b="1" dirty="0"/>
              <a:t>$32,384</a:t>
            </a:r>
          </a:p>
        </p:txBody>
      </p:sp>
      <p:sp>
        <p:nvSpPr>
          <p:cNvPr id="12295" name="AutoShape 37"/>
          <p:cNvSpPr>
            <a:spLocks noChangeArrowheads="1"/>
          </p:cNvSpPr>
          <p:nvPr/>
        </p:nvSpPr>
        <p:spPr bwMode="auto">
          <a:xfrm rot="8999170" flipV="1">
            <a:off x="6274527" y="1396944"/>
            <a:ext cx="1029126" cy="217816"/>
          </a:xfrm>
          <a:prstGeom prst="rightArrow">
            <a:avLst>
              <a:gd name="adj1" fmla="val 50000"/>
              <a:gd name="adj2" fmla="val 186178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2296" name="TextBox 4"/>
          <p:cNvSpPr txBox="1">
            <a:spLocks noChangeArrowheads="1"/>
          </p:cNvSpPr>
          <p:nvPr/>
        </p:nvSpPr>
        <p:spPr bwMode="auto">
          <a:xfrm>
            <a:off x="509588" y="4267200"/>
            <a:ext cx="758412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/>
              <a:t>(d) </a:t>
            </a:r>
            <a:r>
              <a:rPr lang="tr-TR" sz="2000" dirty="0"/>
              <a:t>Satın alma gücünü sürdürmek </a:t>
            </a:r>
            <a:r>
              <a:rPr lang="tr-TR" sz="2000" i="1" dirty="0">
                <a:solidFill>
                  <a:srgbClr val="FF0000"/>
                </a:solidFill>
              </a:rPr>
              <a:t>ve</a:t>
            </a:r>
            <a:r>
              <a:rPr lang="en-US" sz="2000" dirty="0"/>
              <a:t> </a:t>
            </a:r>
            <a:r>
              <a:rPr lang="tr-TR" sz="2000" dirty="0"/>
              <a:t>gerçek geri dönüş kazanmak için</a:t>
            </a:r>
            <a:r>
              <a:rPr lang="en-US" sz="2000" dirty="0"/>
              <a:t>, </a:t>
            </a:r>
            <a:r>
              <a:rPr lang="tr-TR" sz="2000" dirty="0"/>
              <a:t>para</a:t>
            </a:r>
            <a:r>
              <a:rPr lang="en-US" sz="2000" dirty="0"/>
              <a:t> </a:t>
            </a:r>
          </a:p>
          <a:p>
            <a:r>
              <a:rPr lang="en-US" sz="2000" dirty="0"/>
              <a:t>       </a:t>
            </a:r>
            <a:r>
              <a:rPr lang="tr-TR" sz="2000" dirty="0">
                <a:solidFill>
                  <a:srgbClr val="009900"/>
                </a:solidFill>
              </a:rPr>
              <a:t>enflasyon oranı ile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tr-TR" sz="2000" b="1" i="1" dirty="0"/>
              <a:t>ve</a:t>
            </a:r>
            <a:r>
              <a:rPr lang="en-US" sz="2000" dirty="0">
                <a:solidFill>
                  <a:srgbClr val="009900"/>
                </a:solidFill>
              </a:rPr>
              <a:t> </a:t>
            </a:r>
            <a:r>
              <a:rPr lang="tr-TR" sz="2000" dirty="0">
                <a:solidFill>
                  <a:srgbClr val="009900"/>
                </a:solidFill>
              </a:rPr>
              <a:t>faiz oranı ile artmalıdır</a:t>
            </a:r>
            <a:r>
              <a:rPr lang="en-US" sz="2000" dirty="0"/>
              <a:t>, </a:t>
            </a:r>
            <a:r>
              <a:rPr lang="tr-TR" sz="2000" dirty="0"/>
              <a:t>veya</a:t>
            </a:r>
            <a:r>
              <a:rPr lang="en-US" sz="2000" dirty="0"/>
              <a:t> i</a:t>
            </a:r>
            <a:r>
              <a:rPr lang="en-US" sz="2000" baseline="-25000" dirty="0"/>
              <a:t>f</a:t>
            </a:r>
            <a:r>
              <a:rPr lang="en-US" sz="2000" dirty="0"/>
              <a:t> = 13.4%, (a)</a:t>
            </a:r>
            <a:r>
              <a:rPr lang="tr-TR" sz="2000" dirty="0"/>
              <a:t>’</a:t>
            </a:r>
            <a:r>
              <a:rPr lang="tr-TR" sz="2000" dirty="0" err="1"/>
              <a:t>daki</a:t>
            </a:r>
            <a:r>
              <a:rPr lang="tr-TR" sz="2000" dirty="0"/>
              <a:t> gibi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                    		</a:t>
            </a:r>
            <a:r>
              <a:rPr lang="tr-TR" sz="2000" b="1" dirty="0">
                <a:solidFill>
                  <a:srgbClr val="3333CC"/>
                </a:solidFill>
              </a:rPr>
              <a:t>GD</a:t>
            </a:r>
            <a:r>
              <a:rPr lang="en-US" sz="2000" dirty="0"/>
              <a:t> = 15,000(F/P,13.4%,10)</a:t>
            </a:r>
          </a:p>
          <a:p>
            <a:r>
              <a:rPr lang="en-US" sz="2000" dirty="0"/>
              <a:t>                           		       = </a:t>
            </a:r>
            <a:r>
              <a:rPr lang="en-US" sz="2000" b="1" dirty="0"/>
              <a:t>$52,750  </a:t>
            </a:r>
            <a:r>
              <a:rPr lang="en-US" sz="2000" dirty="0"/>
              <a:t>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A4C317F7-7FAA-406B-B863-57B02E0E2DC0}" type="slidenum">
              <a:rPr lang="en-US" sz="1600" smtClean="0"/>
              <a:pPr/>
              <a:t>11</a:t>
            </a:fld>
            <a:endParaRPr lang="en-US" sz="1300" dirty="0"/>
          </a:p>
        </p:txBody>
      </p:sp>
      <p:sp>
        <p:nvSpPr>
          <p:cNvPr id="69" name="Rectangle 2"/>
          <p:cNvSpPr txBox="1">
            <a:spLocks noChangeArrowheads="1"/>
          </p:cNvSpPr>
          <p:nvPr/>
        </p:nvSpPr>
        <p:spPr bwMode="auto">
          <a:xfrm>
            <a:off x="423863" y="76200"/>
            <a:ext cx="741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Enflasyon ile YD Hesaplama</a:t>
            </a:r>
            <a:endParaRPr lang="en-US" dirty="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347663" y="1066800"/>
            <a:ext cx="7546975" cy="533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2800" dirty="0"/>
          </a:p>
        </p:txBody>
      </p:sp>
      <p:sp>
        <p:nvSpPr>
          <p:cNvPr id="13318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74526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/>
              <a:t>Enflasyon hesaba katıldığında </a:t>
            </a:r>
            <a:r>
              <a:rPr lang="en-US" sz="2000" b="1" dirty="0"/>
              <a:t>A/P </a:t>
            </a:r>
            <a:r>
              <a:rPr lang="tr-TR" sz="2000" b="1" dirty="0"/>
              <a:t>ve</a:t>
            </a:r>
            <a:r>
              <a:rPr lang="en-US" sz="2000" b="1" dirty="0"/>
              <a:t> A/F </a:t>
            </a:r>
            <a:r>
              <a:rPr lang="tr-TR" sz="2000" b="1" dirty="0"/>
              <a:t>faktörleri</a:t>
            </a:r>
            <a:r>
              <a:rPr lang="en-US" sz="2000" b="1" dirty="0"/>
              <a:t> i</a:t>
            </a:r>
            <a:r>
              <a:rPr lang="en-US" sz="2000" b="1" baseline="-25000" dirty="0"/>
              <a:t>f</a:t>
            </a:r>
            <a:r>
              <a:rPr lang="en-US" sz="2000" b="1" dirty="0"/>
              <a:t> </a:t>
            </a:r>
            <a:r>
              <a:rPr lang="tr-TR" sz="2000" b="1" dirty="0"/>
              <a:t>kullanmayı gerektirir</a:t>
            </a:r>
            <a:endParaRPr lang="en-US" sz="2000" b="1" dirty="0"/>
          </a:p>
        </p:txBody>
      </p:sp>
      <p:sp>
        <p:nvSpPr>
          <p:cNvPr id="13319" name="Rectangle 6"/>
          <p:cNvSpPr>
            <a:spLocks noChangeArrowheads="1"/>
          </p:cNvSpPr>
          <p:nvPr/>
        </p:nvSpPr>
        <p:spPr bwMode="auto">
          <a:xfrm>
            <a:off x="44450" y="2135188"/>
            <a:ext cx="7770813" cy="1116012"/>
          </a:xfrm>
          <a:prstGeom prst="rect">
            <a:avLst/>
          </a:prstGeom>
          <a:solidFill>
            <a:srgbClr val="008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8000"/>
            </a:extrusionClr>
            <a:contourClr>
              <a:srgbClr val="008000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236538" y="2184400"/>
            <a:ext cx="7543800" cy="1015663"/>
          </a:xfrm>
          <a:prstGeom prst="rect">
            <a:avLst/>
          </a:prstGeom>
          <a:solidFill>
            <a:srgbClr val="0099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sz="2000" b="1" dirty="0">
                <a:solidFill>
                  <a:schemeClr val="accent3"/>
                </a:solidFill>
              </a:rPr>
              <a:t>Küçük bir şirket yeni üretim hattı için </a:t>
            </a:r>
            <a:r>
              <a:rPr lang="en-US" sz="2000" b="1" dirty="0">
                <a:solidFill>
                  <a:schemeClr val="accent3"/>
                </a:solidFill>
              </a:rPr>
              <a:t>$150,000 </a:t>
            </a:r>
            <a:r>
              <a:rPr lang="tr-TR" sz="2000" b="1" dirty="0">
                <a:solidFill>
                  <a:schemeClr val="accent3"/>
                </a:solidFill>
              </a:rPr>
              <a:t>yatırım yaparsa</a:t>
            </a:r>
            <a:r>
              <a:rPr lang="en-US" sz="2000" b="1" dirty="0">
                <a:solidFill>
                  <a:schemeClr val="accent3"/>
                </a:solidFill>
              </a:rPr>
              <a:t>,</a:t>
            </a:r>
            <a:r>
              <a:rPr lang="tr-TR" sz="2000" b="1" dirty="0">
                <a:solidFill>
                  <a:schemeClr val="accent3"/>
                </a:solidFill>
              </a:rPr>
              <a:t> bu yatırımı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  <a:p>
            <a:pPr eaLnBrk="0" hangingPunct="0">
              <a:defRPr/>
            </a:pPr>
            <a:r>
              <a:rPr lang="tr-TR" sz="2000" b="1" dirty="0">
                <a:solidFill>
                  <a:schemeClr val="accent3"/>
                </a:solidFill>
              </a:rPr>
              <a:t>5 yılda geri kazanmak için her yıl ne kadar kazanmalıdır</a:t>
            </a:r>
            <a:r>
              <a:rPr lang="en-US" sz="2000" b="1" dirty="0">
                <a:solidFill>
                  <a:schemeClr val="accent3"/>
                </a:solidFill>
              </a:rPr>
              <a:t>? </a:t>
            </a:r>
            <a:r>
              <a:rPr lang="tr-TR" sz="2000" b="1" dirty="0">
                <a:solidFill>
                  <a:schemeClr val="accent3"/>
                </a:solidFill>
              </a:rPr>
              <a:t>Gerçek faiz oranı 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tr-TR" sz="2000" b="1" dirty="0">
                <a:solidFill>
                  <a:schemeClr val="accent3"/>
                </a:solidFill>
              </a:rPr>
              <a:t>1</a:t>
            </a:r>
            <a:r>
              <a:rPr lang="en-US" sz="2000" b="1" dirty="0">
                <a:solidFill>
                  <a:schemeClr val="accent3"/>
                </a:solidFill>
              </a:rPr>
              <a:t>0% </a:t>
            </a:r>
            <a:r>
              <a:rPr lang="tr-TR" sz="2000" b="1" dirty="0">
                <a:solidFill>
                  <a:schemeClr val="accent3"/>
                </a:solidFill>
              </a:rPr>
              <a:t>ve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tr-TR" sz="2000" b="1" dirty="0">
                <a:solidFill>
                  <a:schemeClr val="accent3"/>
                </a:solidFill>
              </a:rPr>
              <a:t>yıllık </a:t>
            </a:r>
            <a:r>
              <a:rPr lang="tr-TR" sz="2000" b="1" dirty="0" err="1">
                <a:solidFill>
                  <a:schemeClr val="accent3"/>
                </a:solidFill>
              </a:rPr>
              <a:t>enflasyos</a:t>
            </a:r>
            <a:r>
              <a:rPr lang="tr-TR" sz="2000" b="1" dirty="0">
                <a:solidFill>
                  <a:schemeClr val="accent3"/>
                </a:solidFill>
              </a:rPr>
              <a:t> oranı </a:t>
            </a:r>
            <a:r>
              <a:rPr lang="en-US" sz="2000" b="1" dirty="0">
                <a:solidFill>
                  <a:schemeClr val="accent3"/>
                </a:solidFill>
              </a:rPr>
              <a:t>4% </a:t>
            </a:r>
            <a:r>
              <a:rPr lang="tr-TR" sz="2000" b="1" dirty="0">
                <a:solidFill>
                  <a:schemeClr val="accent3"/>
                </a:solidFill>
              </a:rPr>
              <a:t>dür</a:t>
            </a:r>
            <a:r>
              <a:rPr lang="en-US" sz="2000" b="1" dirty="0">
                <a:solidFill>
                  <a:schemeClr val="accent3"/>
                </a:solidFill>
              </a:rPr>
              <a:t>. </a:t>
            </a: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433388" y="3505200"/>
            <a:ext cx="5967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FF0000"/>
                </a:solidFill>
              </a:rPr>
              <a:t>Çözüm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tr-TR" dirty="0"/>
              <a:t>YD olarak yatırımın geri kazanılması için:</a:t>
            </a:r>
            <a:endParaRPr lang="en-US" dirty="0"/>
          </a:p>
        </p:txBody>
      </p:sp>
      <p:sp>
        <p:nvSpPr>
          <p:cNvPr id="33" name="Text Box 24"/>
          <p:cNvSpPr txBox="1">
            <a:spLocks noChangeArrowheads="1"/>
          </p:cNvSpPr>
          <p:nvPr/>
        </p:nvSpPr>
        <p:spPr bwMode="auto">
          <a:xfrm>
            <a:off x="2160588" y="3979863"/>
            <a:ext cx="4491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>
                <a:solidFill>
                  <a:srgbClr val="7030A0"/>
                </a:solidFill>
              </a:rPr>
              <a:t>i</a:t>
            </a:r>
            <a:r>
              <a:rPr lang="en-US" b="1" baseline="-25000">
                <a:solidFill>
                  <a:srgbClr val="7030A0"/>
                </a:solidFill>
              </a:rPr>
              <a:t>f</a:t>
            </a:r>
            <a:r>
              <a:rPr lang="en-US" b="1">
                <a:solidFill>
                  <a:srgbClr val="7030A0"/>
                </a:solidFill>
              </a:rPr>
              <a:t> = 0.10 + 0.04 + (0.10)(0.04) = 14.4%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2084388" y="4513263"/>
            <a:ext cx="33636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b="1" dirty="0"/>
              <a:t> </a:t>
            </a:r>
            <a:r>
              <a:rPr lang="tr-TR" b="1" dirty="0"/>
              <a:t>YD </a:t>
            </a:r>
            <a:r>
              <a:rPr lang="en-US" b="1" dirty="0"/>
              <a:t>= 150,000(A/P,14.4%,5)</a:t>
            </a:r>
          </a:p>
          <a:p>
            <a:r>
              <a:rPr lang="en-US" sz="1800" dirty="0"/>
              <a:t>        </a:t>
            </a:r>
            <a:r>
              <a:rPr lang="en-US" sz="1800" b="1" dirty="0"/>
              <a:t>              </a:t>
            </a:r>
            <a:r>
              <a:rPr lang="en-US" b="1" dirty="0"/>
              <a:t>= </a:t>
            </a:r>
            <a:r>
              <a:rPr lang="en-US" b="1" dirty="0">
                <a:solidFill>
                  <a:srgbClr val="FF0000"/>
                </a:solidFill>
              </a:rPr>
              <a:t>$44,115 </a:t>
            </a:r>
            <a:r>
              <a:rPr lang="tr-TR" b="1" dirty="0">
                <a:solidFill>
                  <a:srgbClr val="FF0000"/>
                </a:solidFill>
              </a:rPr>
              <a:t>yıllık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ounded Rectangle 1"/>
          <p:cNvSpPr>
            <a:spLocks noChangeArrowheads="1"/>
          </p:cNvSpPr>
          <p:nvPr/>
        </p:nvSpPr>
        <p:spPr bwMode="auto">
          <a:xfrm>
            <a:off x="115888" y="2970213"/>
            <a:ext cx="8013700" cy="2820987"/>
          </a:xfrm>
          <a:prstGeom prst="roundRect">
            <a:avLst>
              <a:gd name="adj" fmla="val 16667"/>
            </a:avLst>
          </a:prstGeom>
          <a:solidFill>
            <a:srgbClr val="66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60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42CB82E3-A2C2-4945-844F-36B5EAD51ADB}" type="slidenum">
              <a:rPr lang="en-US" sz="1600" smtClean="0"/>
              <a:pPr/>
              <a:t>2</a:t>
            </a:fld>
            <a:endParaRPr lang="en-US" sz="13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76200"/>
            <a:ext cx="6705600" cy="609600"/>
          </a:xfrm>
        </p:spPr>
        <p:txBody>
          <a:bodyPr/>
          <a:lstStyle/>
          <a:p>
            <a:pPr>
              <a:defRPr/>
            </a:pPr>
            <a:r>
              <a:rPr lang="tr-TR" dirty="0"/>
              <a:t>Enflasyonun Anlamı</a:t>
            </a:r>
            <a:endParaRPr lang="en-US" dirty="0"/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152400" y="990600"/>
            <a:ext cx="7858125" cy="1508125"/>
          </a:xfrm>
          <a:prstGeom prst="rect">
            <a:avLst/>
          </a:prstGeom>
          <a:solidFill>
            <a:srgbClr val="6699FF"/>
          </a:solidFill>
          <a:ln w="12700" cap="sq">
            <a:miter lim="800000"/>
            <a:headEnd type="none" w="sm" len="sm"/>
            <a:tailEnd type="none" w="sm" len="sm"/>
          </a:ln>
          <a:effectLst>
            <a:outerShdw dist="342900" dir="3000000" sx="64000" sy="64000" algn="ctr" rotWithShape="0">
              <a:schemeClr val="tx1">
                <a:lumMod val="65000"/>
                <a:lumOff val="35000"/>
              </a:scheme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" y="1147227"/>
            <a:ext cx="7845425" cy="1138773"/>
          </a:xfrm>
          <a:prstGeom prst="rect">
            <a:avLst/>
          </a:prstGeom>
          <a:solidFill>
            <a:srgbClr val="99CCFF"/>
          </a:solidFill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sz="2800" b="1" dirty="0">
                <a:solidFill>
                  <a:srgbClr val="FF5050"/>
                </a:solidFill>
              </a:rPr>
              <a:t>Enflasyon</a:t>
            </a:r>
            <a:r>
              <a:rPr lang="en-US" sz="2800" b="1" dirty="0">
                <a:solidFill>
                  <a:srgbClr val="FF5050"/>
                </a:solidFill>
              </a:rPr>
              <a:t>:</a:t>
            </a:r>
            <a:r>
              <a:rPr lang="en-US" sz="2000" b="1" dirty="0">
                <a:solidFill>
                  <a:srgbClr val="FF5050"/>
                </a:solidFill>
              </a:rPr>
              <a:t> </a:t>
            </a:r>
            <a:r>
              <a:rPr lang="tr-TR" sz="2000" b="1" i="1" dirty="0">
                <a:solidFill>
                  <a:schemeClr val="bg1">
                    <a:lumMod val="90000"/>
                  </a:schemeClr>
                </a:solidFill>
              </a:rPr>
              <a:t>Aynı miktardaki ürün veya hizmeti </a:t>
            </a:r>
            <a:r>
              <a:rPr lang="tr-TR" sz="2000" b="1" dirty="0"/>
              <a:t>almak için gerekli para miktarındaki artışıdır.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accent6">
                    <a:lumMod val="75000"/>
                  </a:schemeClr>
                </a:solidFill>
              </a:rPr>
              <a:t>Enflasyon sonucunda</a:t>
            </a:r>
            <a:r>
              <a:rPr lang="en-US" sz="2000" b="1" u="sng" dirty="0"/>
              <a:t> </a:t>
            </a:r>
            <a:r>
              <a:rPr lang="tr-TR" sz="2000" b="1" i="1" u="sng" dirty="0"/>
              <a:t>alım gücü düşer</a:t>
            </a:r>
            <a:r>
              <a:rPr lang="en-US" sz="2000" b="1" i="1" dirty="0"/>
              <a:t>, </a:t>
            </a:r>
            <a:r>
              <a:rPr lang="tr-TR" sz="2000" b="1" i="1" dirty="0"/>
              <a:t>yani</a:t>
            </a:r>
            <a:r>
              <a:rPr lang="en-US" sz="2000" b="1" i="1" dirty="0"/>
              <a:t>, </a:t>
            </a:r>
            <a:r>
              <a:rPr lang="tr-TR" sz="2000" b="1" i="1" dirty="0"/>
              <a:t>bir birim para</a:t>
            </a:r>
            <a:r>
              <a:rPr lang="en-US" sz="2000" b="1" i="1" dirty="0"/>
              <a:t> </a:t>
            </a:r>
            <a:r>
              <a:rPr lang="tr-TR" sz="2000" b="1" i="1" dirty="0">
                <a:solidFill>
                  <a:schemeClr val="bg1">
                    <a:lumMod val="90000"/>
                  </a:schemeClr>
                </a:solidFill>
              </a:rPr>
              <a:t>daha az ürün veya hizmet alır.</a:t>
            </a:r>
            <a:endParaRPr lang="en-US" sz="2000" b="1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389313"/>
            <a:ext cx="18415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 sz="2000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3810069"/>
            <a:ext cx="6705600" cy="707886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tr-T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Doların sabit değeri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 </a:t>
            </a:r>
            <a:r>
              <a:rPr lang="tr-TR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doların gelecek değeri</a:t>
            </a:r>
            <a:r>
              <a:rPr lang="en-US" sz="20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	      </a:t>
            </a:r>
            <a:r>
              <a:rPr lang="tr-TR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			  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(1+ </a:t>
            </a:r>
            <a:r>
              <a:rPr lang="en-US" sz="20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000" b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4106" name="TextBox 9"/>
          <p:cNvSpPr txBox="1">
            <a:spLocks noChangeArrowheads="1"/>
          </p:cNvSpPr>
          <p:nvPr/>
        </p:nvSpPr>
        <p:spPr bwMode="auto">
          <a:xfrm>
            <a:off x="217488" y="3048000"/>
            <a:ext cx="770731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Tx/>
              <a:buAutoNum type="arabicParenBoth"/>
            </a:pPr>
            <a:r>
              <a:rPr lang="tr-TR" sz="2200" dirty="0"/>
              <a:t>Doların sabit değerine (SD) dönüştür</a:t>
            </a:r>
            <a:r>
              <a:rPr lang="en-US" sz="2200" dirty="0"/>
              <a:t>, </a:t>
            </a:r>
            <a:r>
              <a:rPr lang="tr-TR" sz="2200" dirty="0"/>
              <a:t>sonra</a:t>
            </a:r>
            <a:r>
              <a:rPr lang="en-US" sz="2200" dirty="0"/>
              <a:t> </a:t>
            </a:r>
            <a:r>
              <a:rPr lang="tr-TR" sz="2200" dirty="0"/>
              <a:t>sonra gerçek i oranını kullan</a:t>
            </a:r>
            <a:r>
              <a:rPr lang="en-US" sz="2200" i="1" dirty="0"/>
              <a:t>. f</a:t>
            </a:r>
            <a:r>
              <a:rPr lang="en-US" sz="2200" dirty="0"/>
              <a:t> = </a:t>
            </a:r>
            <a:r>
              <a:rPr lang="tr-TR" sz="2200" dirty="0"/>
              <a:t>enflasyon oranı </a:t>
            </a:r>
            <a:r>
              <a:rPr lang="en-US" sz="2200" dirty="0"/>
              <a:t>(% </a:t>
            </a:r>
            <a:r>
              <a:rPr lang="tr-TR" sz="2200" dirty="0"/>
              <a:t>yıllık</a:t>
            </a:r>
            <a:r>
              <a:rPr lang="en-US" sz="2200" dirty="0"/>
              <a:t>)</a:t>
            </a:r>
            <a:r>
              <a:rPr lang="tr-TR" sz="2200" dirty="0"/>
              <a:t> ise</a:t>
            </a:r>
            <a:r>
              <a:rPr lang="en-US" sz="2200" dirty="0"/>
              <a:t>, </a:t>
            </a:r>
            <a:r>
              <a:rPr lang="tr-TR" sz="2200" dirty="0"/>
              <a:t>denklem</a:t>
            </a:r>
            <a:r>
              <a:rPr lang="en-US" sz="2200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5888" y="4471988"/>
            <a:ext cx="77327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Tx/>
              <a:buAutoNum type="arabicParenBoth" startAt="2"/>
              <a:defRPr/>
            </a:pPr>
            <a:r>
              <a:rPr lang="tr-TR" sz="2200" dirty="0"/>
              <a:t>Paranın miktarını</a:t>
            </a:r>
            <a:r>
              <a:rPr lang="en-US" sz="2200" dirty="0"/>
              <a:t> </a:t>
            </a:r>
            <a:r>
              <a:rPr lang="tr-TR" sz="2200" b="1" i="1" dirty="0">
                <a:solidFill>
                  <a:srgbClr val="931B07"/>
                </a:solidFill>
              </a:rPr>
              <a:t>olduğu gibi</a:t>
            </a:r>
            <a:r>
              <a:rPr lang="en-US" sz="2200" b="1" i="1" dirty="0">
                <a:solidFill>
                  <a:srgbClr val="931B07"/>
                </a:solidFill>
              </a:rPr>
              <a:t> </a:t>
            </a:r>
            <a:r>
              <a:rPr lang="tr-TR" sz="2200" dirty="0"/>
              <a:t>bırak ve </a:t>
            </a:r>
            <a:r>
              <a:rPr lang="tr-TR" sz="2200" b="1" i="1" dirty="0">
                <a:solidFill>
                  <a:srgbClr val="931B07"/>
                </a:solidFill>
              </a:rPr>
              <a:t>enflasyona göre ayarlanmış faiz oranını</a:t>
            </a:r>
            <a:r>
              <a:rPr lang="en-US" sz="2200" b="1" i="1" dirty="0">
                <a:solidFill>
                  <a:srgbClr val="931B07"/>
                </a:solidFill>
              </a:rPr>
              <a:t>, i</a:t>
            </a:r>
            <a:r>
              <a:rPr lang="en-US" sz="2200" b="1" i="1" baseline="-25000" dirty="0">
                <a:solidFill>
                  <a:srgbClr val="931B07"/>
                </a:solidFill>
              </a:rPr>
              <a:t>f</a:t>
            </a:r>
            <a:r>
              <a:rPr lang="en-US" sz="2200" b="1" dirty="0">
                <a:solidFill>
                  <a:srgbClr val="931B07"/>
                </a:solidFill>
              </a:rPr>
              <a:t> </a:t>
            </a:r>
            <a:r>
              <a:rPr lang="tr-TR" sz="2200" dirty="0"/>
              <a:t>kullan</a:t>
            </a:r>
            <a:endParaRPr lang="en-US" sz="2200" b="1" dirty="0">
              <a:solidFill>
                <a:srgbClr val="931B07"/>
              </a:solidFill>
            </a:endParaRPr>
          </a:p>
          <a:p>
            <a:pPr marL="457200" indent="-457200" algn="ctr" eaLnBrk="0" hangingPunct="0">
              <a:defRPr/>
            </a:pPr>
            <a:r>
              <a:rPr lang="en-US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b="1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 </a:t>
            </a:r>
            <a:r>
              <a:rPr lang="en-US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 (</a:t>
            </a:r>
            <a:r>
              <a:rPr lang="en-US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)(</a:t>
            </a:r>
            <a:r>
              <a:rPr lang="en-US" sz="28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sp>
        <p:nvSpPr>
          <p:cNvPr id="4108" name="Rectangle 8"/>
          <p:cNvSpPr>
            <a:spLocks noChangeArrowheads="1"/>
          </p:cNvSpPr>
          <p:nvPr/>
        </p:nvSpPr>
        <p:spPr bwMode="auto">
          <a:xfrm>
            <a:off x="533400" y="2514600"/>
            <a:ext cx="7126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9900FF"/>
                </a:solidFill>
              </a:rPr>
              <a:t>Enflasyon problemini hesaba katmak için iki yol vardır</a:t>
            </a:r>
            <a:r>
              <a:rPr lang="en-US" b="1" i="1" dirty="0">
                <a:solidFill>
                  <a:srgbClr val="9900FF"/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2400" y="1143000"/>
            <a:ext cx="7740650" cy="1066800"/>
          </a:xfrm>
          <a:prstGeom prst="rect">
            <a:avLst/>
          </a:prstGeom>
          <a:solidFill>
            <a:schemeClr val="accent1"/>
          </a:solidFill>
          <a:ln w="12700" cap="sq"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7F233A84-9D18-4214-BC75-26A42C6A64E4}" type="slidenum">
              <a:rPr lang="en-US" sz="1600" smtClean="0"/>
              <a:pPr/>
              <a:t>3</a:t>
            </a:fld>
            <a:endParaRPr lang="en-US" sz="1300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52400" y="76200"/>
            <a:ext cx="7848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Örnek</a:t>
            </a:r>
            <a:r>
              <a:rPr lang="en-US" dirty="0"/>
              <a:t>: </a:t>
            </a:r>
            <a:r>
              <a:rPr lang="tr-TR" dirty="0"/>
              <a:t>Doların </a:t>
            </a:r>
            <a:r>
              <a:rPr lang="tr-TR" dirty="0" err="1"/>
              <a:t>Sabir</a:t>
            </a:r>
            <a:r>
              <a:rPr lang="tr-TR" dirty="0"/>
              <a:t> Değeri</a:t>
            </a:r>
            <a:endParaRPr lang="en-US" dirty="0"/>
          </a:p>
        </p:txBody>
      </p:sp>
      <p:sp>
        <p:nvSpPr>
          <p:cNvPr id="5125" name="Rectangle 2"/>
          <p:cNvSpPr>
            <a:spLocks noChangeArrowheads="1"/>
          </p:cNvSpPr>
          <p:nvPr/>
        </p:nvSpPr>
        <p:spPr bwMode="auto">
          <a:xfrm>
            <a:off x="228600" y="2133600"/>
            <a:ext cx="4273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FF0000"/>
                </a:solidFill>
              </a:rPr>
              <a:t>Çözüm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tr-TR" sz="2000" dirty="0"/>
              <a:t>Doların gelecek değerini bulma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28600" y="1143000"/>
            <a:ext cx="761047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sz="2000" dirty="0">
                <a:solidFill>
                  <a:schemeClr val="accent3"/>
                </a:solidFill>
              </a:rPr>
              <a:t>Maliyeti tam olarak enflasyon oranı kadar artan bir ürünü almak için </a:t>
            </a:r>
            <a:r>
              <a:rPr lang="tr-TR" sz="2000" i="1" dirty="0">
                <a:solidFill>
                  <a:srgbClr val="FF6600"/>
                </a:solidFill>
              </a:rPr>
              <a:t>bugün ne kadar para gerekir</a:t>
            </a:r>
            <a:r>
              <a:rPr lang="en-US" sz="2000" dirty="0">
                <a:solidFill>
                  <a:schemeClr val="accent3"/>
                </a:solidFill>
              </a:rPr>
              <a:t>? 30 y</a:t>
            </a:r>
            <a:r>
              <a:rPr lang="tr-TR" sz="2000" dirty="0" err="1">
                <a:solidFill>
                  <a:schemeClr val="accent3"/>
                </a:solidFill>
              </a:rPr>
              <a:t>ıl</a:t>
            </a:r>
            <a:r>
              <a:rPr lang="tr-TR" sz="2000" dirty="0">
                <a:solidFill>
                  <a:schemeClr val="accent3"/>
                </a:solidFill>
              </a:rPr>
              <a:t> önce fiyatı </a:t>
            </a:r>
            <a:r>
              <a:rPr lang="en-US" sz="2000" dirty="0">
                <a:solidFill>
                  <a:schemeClr val="accent3"/>
                </a:solidFill>
              </a:rPr>
              <a:t>$1000 </a:t>
            </a:r>
            <a:r>
              <a:rPr lang="tr-TR" sz="2000" dirty="0" err="1">
                <a:solidFill>
                  <a:schemeClr val="accent3"/>
                </a:solidFill>
              </a:rPr>
              <a:t>dır</a:t>
            </a:r>
            <a:r>
              <a:rPr lang="tr-TR" sz="2000" dirty="0">
                <a:solidFill>
                  <a:schemeClr val="accent3"/>
                </a:solidFill>
              </a:rPr>
              <a:t> ve enflasyon yıllık ortalama </a:t>
            </a:r>
            <a:r>
              <a:rPr lang="en-US" sz="2000" dirty="0">
                <a:solidFill>
                  <a:schemeClr val="accent3"/>
                </a:solidFill>
              </a:rPr>
              <a:t>4% </a:t>
            </a:r>
            <a:r>
              <a:rPr lang="tr-TR" sz="2000" dirty="0">
                <a:solidFill>
                  <a:schemeClr val="accent3"/>
                </a:solidFill>
              </a:rPr>
              <a:t>olmuştur</a:t>
            </a:r>
            <a:r>
              <a:rPr lang="en-US" sz="20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128" name="TextBox 1"/>
          <p:cNvSpPr txBox="1">
            <a:spLocks noChangeArrowheads="1"/>
          </p:cNvSpPr>
          <p:nvPr/>
        </p:nvSpPr>
        <p:spPr bwMode="auto">
          <a:xfrm>
            <a:off x="990600" y="2595563"/>
            <a:ext cx="647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9900FF"/>
                </a:solidFill>
              </a:rPr>
              <a:t>Doların gelecek değeri</a:t>
            </a:r>
            <a:r>
              <a:rPr lang="en-US" dirty="0"/>
              <a:t>= </a:t>
            </a:r>
            <a:r>
              <a:rPr lang="tr-TR" dirty="0"/>
              <a:t>doların </a:t>
            </a:r>
            <a:r>
              <a:rPr lang="tr-TR" dirty="0" err="1"/>
              <a:t>sabir</a:t>
            </a:r>
            <a:r>
              <a:rPr lang="tr-TR" dirty="0"/>
              <a:t> değeri </a:t>
            </a:r>
            <a:r>
              <a:rPr lang="en-US" dirty="0"/>
              <a:t>(1 + </a:t>
            </a:r>
            <a:r>
              <a:rPr lang="en-US" i="1" dirty="0"/>
              <a:t>f</a:t>
            </a:r>
            <a:r>
              <a:rPr lang="en-US" dirty="0"/>
              <a:t>)</a:t>
            </a:r>
            <a:r>
              <a:rPr lang="en-US" baseline="30000" dirty="0"/>
              <a:t>n</a:t>
            </a:r>
          </a:p>
          <a:p>
            <a:r>
              <a:rPr lang="en-US" dirty="0"/>
              <a:t>                         = 1000(1 + 0.04)</a:t>
            </a:r>
            <a:r>
              <a:rPr lang="en-US" baseline="30000" dirty="0"/>
              <a:t>30</a:t>
            </a:r>
            <a:r>
              <a:rPr lang="en-US" dirty="0"/>
              <a:t> </a:t>
            </a:r>
          </a:p>
          <a:p>
            <a:r>
              <a:rPr lang="en-US" dirty="0"/>
              <a:t>                         = </a:t>
            </a:r>
            <a:r>
              <a:rPr lang="en-US" b="1" dirty="0"/>
              <a:t>$3243</a:t>
            </a:r>
          </a:p>
        </p:txBody>
      </p:sp>
      <p:sp>
        <p:nvSpPr>
          <p:cNvPr id="5129" name="TextBox 3"/>
          <p:cNvSpPr txBox="1">
            <a:spLocks noChangeArrowheads="1"/>
          </p:cNvSpPr>
          <p:nvPr/>
        </p:nvSpPr>
        <p:spPr bwMode="auto">
          <a:xfrm>
            <a:off x="431800" y="3733463"/>
            <a:ext cx="7416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Not:</a:t>
            </a:r>
            <a:r>
              <a:rPr lang="en-US" sz="2000" dirty="0"/>
              <a:t> </a:t>
            </a:r>
            <a:r>
              <a:rPr lang="tr-TR" sz="2000" dirty="0"/>
              <a:t>Bu hesaplama yalnızca</a:t>
            </a:r>
            <a:r>
              <a:rPr lang="en-US" sz="2000" dirty="0"/>
              <a:t> </a:t>
            </a:r>
            <a:r>
              <a:rPr lang="tr-TR" sz="2000" i="1" dirty="0">
                <a:solidFill>
                  <a:srgbClr val="931B07"/>
                </a:solidFill>
              </a:rPr>
              <a:t>paritenin azalan satın alma gücü içindir</a:t>
            </a:r>
            <a:r>
              <a:rPr lang="en-US" sz="2000" dirty="0"/>
              <a:t>. </a:t>
            </a:r>
            <a:r>
              <a:rPr lang="tr-TR" sz="2000" dirty="0"/>
              <a:t>Yani </a:t>
            </a:r>
            <a:r>
              <a:rPr lang="tr-TR" sz="2000" b="1" i="1" u="sng" dirty="0">
                <a:solidFill>
                  <a:srgbClr val="009900"/>
                </a:solidFill>
              </a:rPr>
              <a:t>paranın zaman değeri </a:t>
            </a:r>
            <a:r>
              <a:rPr lang="tr-TR" sz="2000" dirty="0"/>
              <a:t>hesaba katılmamıştır</a:t>
            </a:r>
            <a:r>
              <a:rPr lang="en-US" sz="2000" dirty="0"/>
              <a:t> </a:t>
            </a:r>
            <a:endParaRPr lang="en-US" sz="2000" b="1" u="sng" dirty="0"/>
          </a:p>
          <a:p>
            <a:r>
              <a:rPr lang="en-US" sz="2000" dirty="0"/>
              <a:t>   </a:t>
            </a:r>
          </a:p>
        </p:txBody>
      </p:sp>
      <p:sp>
        <p:nvSpPr>
          <p:cNvPr id="11" name="Content Placeholder 5"/>
          <p:cNvSpPr txBox="1">
            <a:spLocks noGrp="1"/>
          </p:cNvSpPr>
          <p:nvPr>
            <p:ph idx="1"/>
          </p:nvPr>
        </p:nvSpPr>
        <p:spPr>
          <a:xfrm>
            <a:off x="457200" y="4800546"/>
            <a:ext cx="7543800" cy="699963"/>
          </a:xfrm>
        </p:spPr>
        <p:txBody>
          <a:bodyPr rtlCol="0">
            <a:sp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000" dirty="0" err="1">
                <a:solidFill>
                  <a:srgbClr val="FF0000"/>
                </a:solidFill>
              </a:rPr>
              <a:t>Defla</a:t>
            </a:r>
            <a:r>
              <a:rPr lang="tr-TR" sz="2000" dirty="0" err="1">
                <a:solidFill>
                  <a:srgbClr val="FF0000"/>
                </a:solidFill>
              </a:rPr>
              <a:t>sy</a:t>
            </a:r>
            <a:r>
              <a:rPr lang="en-US" sz="2000" dirty="0">
                <a:solidFill>
                  <a:srgbClr val="FF0000"/>
                </a:solidFill>
              </a:rPr>
              <a:t>on:</a:t>
            </a:r>
            <a:r>
              <a:rPr lang="en-US" sz="2000" dirty="0"/>
              <a:t> </a:t>
            </a:r>
            <a:r>
              <a:rPr lang="tr-TR" sz="2000" dirty="0"/>
              <a:t>Enflasyonun tersidir</a:t>
            </a:r>
            <a:r>
              <a:rPr lang="en-US" sz="2000" dirty="0"/>
              <a:t>; </a:t>
            </a:r>
            <a:r>
              <a:rPr lang="tr-TR" sz="2000" dirty="0"/>
              <a:t>paranın satın alma gücü gelecekte, şimdikinden </a:t>
            </a:r>
            <a:r>
              <a:rPr lang="tr-TR" sz="20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daha fazladır</a:t>
            </a:r>
            <a:r>
              <a:rPr lang="en-US" sz="2000" dirty="0"/>
              <a:t>; </a:t>
            </a:r>
            <a:r>
              <a:rPr lang="tr-TR" sz="2000" dirty="0"/>
              <a:t>ancak</a:t>
            </a:r>
            <a:r>
              <a:rPr lang="en-US" sz="2000" dirty="0"/>
              <a:t>, </a:t>
            </a:r>
            <a:r>
              <a:rPr lang="tr-TR" sz="2000" dirty="0"/>
              <a:t>para</a:t>
            </a:r>
            <a:r>
              <a:rPr lang="en-US" sz="2000" dirty="0"/>
              <a:t>, </a:t>
            </a:r>
            <a:r>
              <a:rPr lang="tr-TR" sz="2000" dirty="0"/>
              <a:t>k</a:t>
            </a:r>
            <a:r>
              <a:rPr lang="en-US" sz="2000" dirty="0" err="1"/>
              <a:t>redi</a:t>
            </a:r>
            <a:r>
              <a:rPr lang="en-US" sz="2000" dirty="0"/>
              <a:t>, </a:t>
            </a:r>
            <a:r>
              <a:rPr lang="tr-TR" sz="2000" dirty="0"/>
              <a:t>işler</a:t>
            </a:r>
            <a:r>
              <a:rPr lang="en-US" sz="2000" dirty="0"/>
              <a:t> ‘</a:t>
            </a:r>
            <a:r>
              <a:rPr lang="tr-TR" sz="2000" dirty="0"/>
              <a:t>daha sıkıdır</a:t>
            </a:r>
            <a:r>
              <a:rPr lang="en-US" sz="2000" dirty="0"/>
              <a:t>’ </a:t>
            </a:r>
          </a:p>
        </p:txBody>
      </p:sp>
      <p:cxnSp>
        <p:nvCxnSpPr>
          <p:cNvPr id="5131" name="Straight Connector 12"/>
          <p:cNvCxnSpPr>
            <a:cxnSpLocks noChangeShapeType="1"/>
          </p:cNvCxnSpPr>
          <p:nvPr/>
        </p:nvCxnSpPr>
        <p:spPr bwMode="auto">
          <a:xfrm>
            <a:off x="266700" y="4648200"/>
            <a:ext cx="7696200" cy="0"/>
          </a:xfrm>
          <a:prstGeom prst="line">
            <a:avLst/>
          </a:prstGeom>
          <a:noFill/>
          <a:ln w="57150" algn="ctr">
            <a:solidFill>
              <a:srgbClr val="3333CC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762000"/>
          </a:xfrm>
        </p:spPr>
        <p:txBody>
          <a:bodyPr/>
          <a:lstStyle/>
          <a:p>
            <a:pPr>
              <a:defRPr/>
            </a:pPr>
            <a:r>
              <a:rPr lang="tr-TR" dirty="0"/>
              <a:t>Üç Farklı Oran</a:t>
            </a:r>
            <a:endParaRPr lang="en-US" dirty="0"/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DFD94201-16FF-427E-B9FF-41C0C6251B86}" type="slidenum">
              <a:rPr lang="en-US" sz="1600" smtClean="0"/>
              <a:pPr/>
              <a:t>4</a:t>
            </a:fld>
            <a:endParaRPr lang="en-US" sz="1300" dirty="0"/>
          </a:p>
        </p:txBody>
      </p:sp>
      <p:sp>
        <p:nvSpPr>
          <p:cNvPr id="6" name="Content Placeholder 5"/>
          <p:cNvSpPr txBox="1">
            <a:spLocks noGrp="1"/>
          </p:cNvSpPr>
          <p:nvPr>
            <p:ph idx="1"/>
          </p:nvPr>
        </p:nvSpPr>
        <p:spPr>
          <a:xfrm>
            <a:off x="617538" y="990600"/>
            <a:ext cx="6994525" cy="4787236"/>
          </a:xfrm>
        </p:spPr>
        <p:txBody>
          <a:bodyPr rtlCol="0">
            <a:spAutoFit/>
          </a:bodyPr>
          <a:lstStyle/>
          <a:p>
            <a:pPr>
              <a:buClr>
                <a:srgbClr val="002060"/>
              </a:buClr>
              <a:buFont typeface="Arial Narrow" pitchFamily="34" charset="0"/>
              <a:buChar char="►"/>
              <a:defRPr/>
            </a:pPr>
            <a:r>
              <a:rPr lang="tr-TR" sz="2000" dirty="0"/>
              <a:t>Gerçek veya faiz oranı</a:t>
            </a:r>
            <a:r>
              <a:rPr lang="en-US" sz="2000" dirty="0"/>
              <a:t> </a:t>
            </a:r>
            <a:r>
              <a:rPr lang="en-US" sz="2000" i="1" dirty="0"/>
              <a:t>i</a:t>
            </a:r>
            <a:r>
              <a:rPr lang="en-US" sz="2000" dirty="0"/>
              <a:t> – </a:t>
            </a:r>
            <a:r>
              <a:rPr lang="tr-TR" sz="2000" i="1" dirty="0">
                <a:solidFill>
                  <a:srgbClr val="FF00FF"/>
                </a:solidFill>
              </a:rPr>
              <a:t>enflasyon etkisi </a:t>
            </a:r>
            <a:r>
              <a:rPr lang="tr-TR" sz="2000" i="1" dirty="0" err="1">
                <a:solidFill>
                  <a:srgbClr val="FF00FF"/>
                </a:solidFill>
              </a:rPr>
              <a:t>çıkarıldıgında</a:t>
            </a:r>
            <a:r>
              <a:rPr lang="tr-TR" sz="2000" i="1" dirty="0">
                <a:solidFill>
                  <a:srgbClr val="FF00FF"/>
                </a:solidFill>
              </a:rPr>
              <a:t> </a:t>
            </a:r>
            <a:r>
              <a:rPr lang="tr-TR" sz="2000" dirty="0"/>
              <a:t>hangi faiz oranının kazandıracağıdır</a:t>
            </a:r>
            <a:r>
              <a:rPr lang="en-US" sz="2000" dirty="0"/>
              <a:t>;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tr-TR" sz="2000" dirty="0"/>
              <a:t>satın alma gücündeki gerçek artışı gösterir</a:t>
            </a:r>
            <a:endParaRPr lang="en-US" sz="2000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r>
              <a:rPr lang="en-US" sz="2000" dirty="0"/>
              <a:t> </a:t>
            </a:r>
          </a:p>
          <a:p>
            <a:pPr>
              <a:buClr>
                <a:srgbClr val="002060"/>
              </a:buClr>
              <a:buFont typeface="Arial Narrow" pitchFamily="34" charset="0"/>
              <a:buChar char="►"/>
              <a:defRPr/>
            </a:pPr>
            <a:r>
              <a:rPr lang="tr-TR" sz="2000" dirty="0"/>
              <a:t>Pazar</a:t>
            </a:r>
            <a:r>
              <a:rPr lang="en-US" sz="2000" dirty="0"/>
              <a:t> </a:t>
            </a:r>
            <a:r>
              <a:rPr lang="tr-TR" sz="2000" dirty="0"/>
              <a:t>veya ayarlanmış enflasyon oranı </a:t>
            </a:r>
            <a:r>
              <a:rPr lang="en-US" sz="2000" i="1" dirty="0"/>
              <a:t>i</a:t>
            </a:r>
            <a:r>
              <a:rPr lang="en-US" sz="2000" i="1" baseline="-25000" dirty="0"/>
              <a:t>f</a:t>
            </a:r>
            <a:r>
              <a:rPr lang="en-US" sz="2000" dirty="0"/>
              <a:t> –</a:t>
            </a:r>
            <a:r>
              <a:rPr lang="tr-TR" sz="2000" i="1" dirty="0">
                <a:solidFill>
                  <a:srgbClr val="FF00FF"/>
                </a:solidFill>
              </a:rPr>
              <a:t>enflasyonu hesaba katan </a:t>
            </a:r>
            <a:r>
              <a:rPr lang="tr-TR" sz="2000" dirty="0"/>
              <a:t>orandır.</a:t>
            </a:r>
            <a:r>
              <a:rPr lang="en-US" sz="2000" dirty="0"/>
              <a:t> </a:t>
            </a:r>
            <a:r>
              <a:rPr lang="tr-TR" sz="2000" dirty="0"/>
              <a:t>Genellikle her gün belirtilen orandır</a:t>
            </a:r>
            <a:endParaRPr lang="en-US" sz="2000" dirty="0"/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endParaRPr lang="en-US" sz="2000" dirty="0"/>
          </a:p>
          <a:p>
            <a:pPr>
              <a:buClr>
                <a:srgbClr val="002060"/>
              </a:buClr>
              <a:buFont typeface="Arial Narrow" pitchFamily="34" charset="0"/>
              <a:buChar char="►"/>
              <a:defRPr/>
            </a:pPr>
            <a:r>
              <a:rPr lang="tr-TR" sz="2000" dirty="0"/>
              <a:t>Enflasyon oranı </a:t>
            </a:r>
            <a:r>
              <a:rPr lang="en-US" sz="2000" i="1" dirty="0"/>
              <a:t>f</a:t>
            </a:r>
            <a:r>
              <a:rPr lang="en-US" sz="2000" dirty="0"/>
              <a:t> –</a:t>
            </a:r>
            <a:r>
              <a:rPr lang="tr-TR" sz="2000" i="1" dirty="0">
                <a:solidFill>
                  <a:srgbClr val="FF00FF"/>
                </a:solidFill>
              </a:rPr>
              <a:t>parite </a:t>
            </a:r>
            <a:r>
              <a:rPr lang="tr-TR" sz="2000" i="1" dirty="0" err="1">
                <a:solidFill>
                  <a:srgbClr val="FF00FF"/>
                </a:solidFill>
              </a:rPr>
              <a:t>degerindeki</a:t>
            </a:r>
            <a:r>
              <a:rPr lang="tr-TR" sz="2000" i="1" dirty="0">
                <a:solidFill>
                  <a:srgbClr val="FF00FF"/>
                </a:solidFill>
              </a:rPr>
              <a:t> </a:t>
            </a:r>
            <a:r>
              <a:rPr lang="tr-TR" sz="2000" i="1" dirty="0" err="1">
                <a:solidFill>
                  <a:srgbClr val="FF00FF"/>
                </a:solidFill>
              </a:rPr>
              <a:t>degisim</a:t>
            </a:r>
            <a:r>
              <a:rPr lang="tr-TR" sz="2000" i="1" dirty="0">
                <a:solidFill>
                  <a:srgbClr val="FF00FF"/>
                </a:solidFill>
              </a:rPr>
              <a:t> </a:t>
            </a:r>
            <a:r>
              <a:rPr lang="tr-TR" sz="2000" dirty="0"/>
              <a:t>oranıdır</a:t>
            </a:r>
            <a:endParaRPr lang="en-US" sz="2000" i="1" dirty="0">
              <a:solidFill>
                <a:srgbClr val="FF00FF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endParaRPr lang="en-US" sz="1000" i="1" dirty="0">
              <a:solidFill>
                <a:srgbClr val="FF00FF"/>
              </a:solidFill>
            </a:endParaRPr>
          </a:p>
          <a:p>
            <a:pPr algn="ctr"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r>
              <a:rPr lang="tr-TR" sz="2000" dirty="0">
                <a:solidFill>
                  <a:srgbClr val="0066FF"/>
                </a:solidFill>
              </a:rPr>
              <a:t>Üç oran arasındaki ilişki aşağıdaki gibidir:</a:t>
            </a:r>
            <a:endParaRPr lang="en-US" sz="2000" dirty="0">
              <a:solidFill>
                <a:srgbClr val="0066FF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endParaRPr lang="en-US" sz="2000" i="1" dirty="0">
              <a:solidFill>
                <a:srgbClr val="0066FF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endParaRPr lang="en-US" sz="2000" i="1" dirty="0">
              <a:solidFill>
                <a:srgbClr val="0066FF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endParaRPr lang="en-US" sz="1000" i="1" dirty="0">
              <a:solidFill>
                <a:srgbClr val="FF00FF"/>
              </a:solidFill>
            </a:endParaRPr>
          </a:p>
          <a:p>
            <a:pPr>
              <a:buClr>
                <a:srgbClr val="002060"/>
              </a:buClr>
              <a:buFont typeface="Wingdings" panose="05000000000000000000" pitchFamily="2" charset="2"/>
              <a:buNone/>
              <a:defRPr/>
            </a:pPr>
            <a:r>
              <a:rPr lang="tr-TR" sz="2400" dirty="0"/>
              <a:t>Pazar oranı</a:t>
            </a:r>
            <a:r>
              <a:rPr lang="en-US" sz="2400" dirty="0"/>
              <a:t>:        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i="1" baseline="-25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=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 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+ (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)(</a:t>
            </a: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)</a:t>
            </a: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1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8" t="55962" r="27689" b="36427"/>
          <a:stretch>
            <a:fillRect/>
          </a:stretch>
        </p:blipFill>
        <p:spPr bwMode="auto">
          <a:xfrm>
            <a:off x="1828800" y="4419600"/>
            <a:ext cx="449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609600"/>
          </a:xfrm>
        </p:spPr>
        <p:txBody>
          <a:bodyPr/>
          <a:lstStyle/>
          <a:p>
            <a:pPr>
              <a:defRPr/>
            </a:pPr>
            <a:r>
              <a:rPr lang="tr-TR" dirty="0"/>
              <a:t>Örnek</a:t>
            </a:r>
            <a:r>
              <a:rPr lang="en-US" dirty="0"/>
              <a:t>: </a:t>
            </a:r>
            <a:r>
              <a:rPr lang="tr-TR" dirty="0"/>
              <a:t>Pazar</a:t>
            </a:r>
            <a:r>
              <a:rPr lang="en-US" dirty="0"/>
              <a:t> vs. </a:t>
            </a:r>
            <a:r>
              <a:rPr lang="tr-TR" dirty="0"/>
              <a:t>Gerçek Oran</a:t>
            </a:r>
            <a:endParaRPr lang="en-US" dirty="0"/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2C449C5A-B791-4FF7-8E3C-436FBC1864EC}" type="slidenum">
              <a:rPr lang="en-US" sz="1600" smtClean="0"/>
              <a:pPr/>
              <a:t>5</a:t>
            </a:fld>
            <a:endParaRPr lang="en-US" sz="13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762000"/>
            <a:ext cx="7467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/>
              <a:t>    </a:t>
            </a:r>
            <a:r>
              <a:rPr lang="tr-TR" sz="2400" b="0" dirty="0"/>
              <a:t>Minimum riskli bir </a:t>
            </a:r>
            <a:r>
              <a:rPr lang="tr-TR" sz="2400" b="0" dirty="0" err="1"/>
              <a:t>yattırım</a:t>
            </a:r>
            <a:r>
              <a:rPr lang="tr-TR" sz="2400" b="0" dirty="0"/>
              <a:t> için paranın getiri garantisi yıllık </a:t>
            </a:r>
            <a:r>
              <a:rPr lang="en-US" sz="2400" dirty="0">
                <a:solidFill>
                  <a:srgbClr val="FF0000"/>
                </a:solidFill>
              </a:rPr>
              <a:t>8% </a:t>
            </a:r>
            <a:r>
              <a:rPr lang="tr-TR" sz="2400" b="0" dirty="0" err="1"/>
              <a:t>di</a:t>
            </a:r>
            <a:r>
              <a:rPr lang="en-US" sz="2400" b="0" dirty="0"/>
              <a:t>r. </a:t>
            </a:r>
            <a:r>
              <a:rPr lang="tr-TR" sz="2400" b="0" dirty="0"/>
              <a:t>Yıllık ortalama enflasyon oranı </a:t>
            </a:r>
            <a:r>
              <a:rPr lang="en-US" sz="2400" dirty="0">
                <a:solidFill>
                  <a:srgbClr val="FF0000"/>
                </a:solidFill>
              </a:rPr>
              <a:t>5.5% </a:t>
            </a:r>
            <a:r>
              <a:rPr lang="tr-TR" sz="2400" b="0" dirty="0" err="1"/>
              <a:t>di</a:t>
            </a:r>
            <a:r>
              <a:rPr lang="en-US" sz="2400" b="0" dirty="0"/>
              <a:t>r. </a:t>
            </a:r>
            <a:r>
              <a:rPr lang="tr-TR" sz="2400" b="0" dirty="0"/>
              <a:t>Yatırımın gerçek geri dönüş oranı nedir</a:t>
            </a:r>
            <a:r>
              <a:rPr lang="en-US" sz="2400" b="0" dirty="0"/>
              <a:t>?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sz="900" b="0" dirty="0"/>
          </a:p>
          <a:p>
            <a:pPr>
              <a:buNone/>
              <a:defRPr/>
            </a:pPr>
            <a:r>
              <a:rPr lang="tr-TR" sz="2400" dirty="0">
                <a:solidFill>
                  <a:srgbClr val="FF0000"/>
                </a:solidFill>
              </a:rPr>
              <a:t>Çözüm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tr-TR" sz="2400" b="0" dirty="0"/>
              <a:t>Gerçek faiz oranı</a:t>
            </a:r>
            <a:r>
              <a:rPr lang="en-US" sz="2400" b="0" dirty="0"/>
              <a:t> </a:t>
            </a:r>
            <a:r>
              <a:rPr lang="en-US" sz="2400" b="0" i="1" dirty="0" err="1"/>
              <a:t>i</a:t>
            </a:r>
            <a:r>
              <a:rPr lang="en-US" sz="2400" b="0" dirty="0"/>
              <a:t> </a:t>
            </a:r>
            <a:r>
              <a:rPr lang="tr-TR" sz="2400" b="0" dirty="0"/>
              <a:t>ile </a:t>
            </a:r>
            <a:r>
              <a:rPr lang="en-US" sz="2400" b="0" i="1" dirty="0"/>
              <a:t>i</a:t>
            </a:r>
            <a:r>
              <a:rPr lang="en-US" sz="2400" b="0" i="1" baseline="-25000" dirty="0"/>
              <a:t>f</a:t>
            </a:r>
            <a:r>
              <a:rPr lang="tr-TR" sz="2400" b="0" i="1" baseline="-25000" dirty="0"/>
              <a:t>  </a:t>
            </a:r>
            <a:r>
              <a:rPr lang="tr-TR" sz="2400" b="0" dirty="0" err="1"/>
              <a:t>nin</a:t>
            </a:r>
            <a:r>
              <a:rPr lang="tr-TR" sz="2400" b="0" dirty="0"/>
              <a:t> ilişkisi kullanılarak çözülür,</a:t>
            </a:r>
            <a:endParaRPr lang="en-US" sz="1050" b="0" baseline="-25000" dirty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i="1" dirty="0">
                <a:solidFill>
                  <a:srgbClr val="0066FF"/>
                </a:solidFill>
              </a:rPr>
              <a:t>i</a:t>
            </a:r>
            <a:r>
              <a:rPr lang="en-US" sz="2400" i="1" baseline="-25000" dirty="0">
                <a:solidFill>
                  <a:srgbClr val="0066FF"/>
                </a:solidFill>
              </a:rPr>
              <a:t>f</a:t>
            </a:r>
            <a:r>
              <a:rPr lang="en-US" sz="2400" i="1" dirty="0">
                <a:solidFill>
                  <a:srgbClr val="0066FF"/>
                </a:solidFill>
              </a:rPr>
              <a:t> </a:t>
            </a:r>
            <a:r>
              <a:rPr lang="en-US" sz="2400" dirty="0">
                <a:solidFill>
                  <a:srgbClr val="0066FF"/>
                </a:solidFill>
              </a:rPr>
              <a:t>= </a:t>
            </a:r>
            <a:r>
              <a:rPr lang="en-US" sz="2400" i="1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 + </a:t>
            </a:r>
            <a:r>
              <a:rPr lang="en-US" sz="2400" i="1" dirty="0">
                <a:solidFill>
                  <a:srgbClr val="0066FF"/>
                </a:solidFill>
              </a:rPr>
              <a:t>f</a:t>
            </a:r>
            <a:r>
              <a:rPr lang="en-US" sz="2400" dirty="0">
                <a:solidFill>
                  <a:srgbClr val="0066FF"/>
                </a:solidFill>
              </a:rPr>
              <a:t> + (</a:t>
            </a:r>
            <a:r>
              <a:rPr lang="en-US" sz="2400" i="1" dirty="0">
                <a:solidFill>
                  <a:srgbClr val="0066FF"/>
                </a:solidFill>
              </a:rPr>
              <a:t>i</a:t>
            </a:r>
            <a:r>
              <a:rPr lang="en-US" sz="2400" dirty="0">
                <a:solidFill>
                  <a:srgbClr val="0066FF"/>
                </a:solidFill>
              </a:rPr>
              <a:t>)(</a:t>
            </a:r>
            <a:r>
              <a:rPr lang="en-US" sz="2400" i="1" dirty="0">
                <a:solidFill>
                  <a:srgbClr val="0066FF"/>
                </a:solidFill>
              </a:rPr>
              <a:t>f</a:t>
            </a:r>
            <a:r>
              <a:rPr lang="en-US" sz="2400" dirty="0">
                <a:solidFill>
                  <a:srgbClr val="0066FF"/>
                </a:solidFill>
              </a:rPr>
              <a:t>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i="1" dirty="0">
                <a:solidFill>
                  <a:srgbClr val="009900"/>
                </a:solidFill>
              </a:rPr>
              <a:t>i</a:t>
            </a:r>
            <a:r>
              <a:rPr lang="en-US" sz="2400" i="1" baseline="-25000" dirty="0">
                <a:solidFill>
                  <a:srgbClr val="009900"/>
                </a:solidFill>
              </a:rPr>
              <a:t>f</a:t>
            </a:r>
            <a:r>
              <a:rPr lang="en-US" sz="2400" i="1" dirty="0">
                <a:solidFill>
                  <a:srgbClr val="009900"/>
                </a:solidFill>
              </a:rPr>
              <a:t> – f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9900"/>
                </a:solidFill>
              </a:rPr>
              <a:t>1 +</a:t>
            </a:r>
            <a:r>
              <a:rPr lang="en-US" sz="2400" i="1" dirty="0">
                <a:solidFill>
                  <a:srgbClr val="009900"/>
                </a:solidFill>
              </a:rPr>
              <a:t> f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800" i="1" dirty="0">
              <a:solidFill>
                <a:srgbClr val="00990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i="1" dirty="0">
                <a:solidFill>
                  <a:srgbClr val="009900"/>
                </a:solidFill>
              </a:rPr>
              <a:t>					</a:t>
            </a:r>
            <a:r>
              <a:rPr lang="en-US" sz="2400" dirty="0"/>
              <a:t>0.08 – 0.055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sz="2400" dirty="0"/>
              <a:t>					 1 + 0.055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i="1" dirty="0">
                <a:solidFill>
                  <a:srgbClr val="009900"/>
                </a:solidFill>
              </a:rPr>
              <a:t>					</a:t>
            </a:r>
            <a:r>
              <a:rPr lang="en-US" sz="2400" dirty="0">
                <a:solidFill>
                  <a:srgbClr val="FF0000"/>
                </a:solidFill>
              </a:rPr>
              <a:t>0.024</a:t>
            </a:r>
            <a:r>
              <a:rPr lang="en-US" sz="2400" dirty="0">
                <a:solidFill>
                  <a:srgbClr val="009900"/>
                </a:solidFill>
              </a:rPr>
              <a:t>     </a:t>
            </a:r>
          </a:p>
          <a:p>
            <a:pPr algn="ctr">
              <a:buNone/>
              <a:defRPr/>
            </a:pPr>
            <a:r>
              <a:rPr lang="tr-TR" sz="2000" dirty="0">
                <a:solidFill>
                  <a:srgbClr val="0033CC"/>
                </a:solidFill>
              </a:rPr>
              <a:t>Yatırım belirtilen </a:t>
            </a:r>
            <a:r>
              <a:rPr lang="en-US" sz="2000" dirty="0">
                <a:solidFill>
                  <a:srgbClr val="0033CC"/>
                </a:solidFill>
              </a:rPr>
              <a:t>8%</a:t>
            </a:r>
            <a:r>
              <a:rPr lang="tr-TR" sz="2000" dirty="0">
                <a:solidFill>
                  <a:srgbClr val="0033CC"/>
                </a:solidFill>
              </a:rPr>
              <a:t>’e karşın sadece yıllık </a:t>
            </a:r>
            <a:r>
              <a:rPr lang="en-US" sz="2000" dirty="0">
                <a:solidFill>
                  <a:srgbClr val="0033CC"/>
                </a:solidFill>
              </a:rPr>
              <a:t>2.4% </a:t>
            </a:r>
            <a:r>
              <a:rPr lang="tr-TR" sz="2000" dirty="0">
                <a:solidFill>
                  <a:srgbClr val="0033CC"/>
                </a:solidFill>
              </a:rPr>
              <a:t>kazandırır</a:t>
            </a:r>
            <a:endParaRPr lang="en-US" sz="2000" i="1" dirty="0">
              <a:solidFill>
                <a:srgbClr val="0033CC"/>
              </a:solidFill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i="1" dirty="0">
                <a:solidFill>
                  <a:srgbClr val="009900"/>
                </a:solidFill>
              </a:rPr>
              <a:t>				       </a:t>
            </a:r>
          </a:p>
        </p:txBody>
      </p:sp>
      <p:cxnSp>
        <p:nvCxnSpPr>
          <p:cNvPr id="7173" name="Straight Connector 8"/>
          <p:cNvCxnSpPr>
            <a:cxnSpLocks noChangeShapeType="1"/>
          </p:cNvCxnSpPr>
          <p:nvPr/>
        </p:nvCxnSpPr>
        <p:spPr bwMode="auto">
          <a:xfrm>
            <a:off x="3810000" y="3429000"/>
            <a:ext cx="609600" cy="0"/>
          </a:xfrm>
          <a:prstGeom prst="line">
            <a:avLst/>
          </a:prstGeom>
          <a:noFill/>
          <a:ln w="38100" algn="ctr">
            <a:solidFill>
              <a:srgbClr val="009900"/>
            </a:solidFill>
            <a:round/>
            <a:headEnd/>
            <a:tailEnd/>
          </a:ln>
        </p:spPr>
      </p:cxnSp>
      <p:sp>
        <p:nvSpPr>
          <p:cNvPr id="7174" name="TextBox 9"/>
          <p:cNvSpPr txBox="1">
            <a:spLocks noChangeArrowheads="1"/>
          </p:cNvSpPr>
          <p:nvPr/>
        </p:nvSpPr>
        <p:spPr bwMode="auto">
          <a:xfrm>
            <a:off x="3124200" y="3200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b="1" i="1">
                <a:solidFill>
                  <a:srgbClr val="009900"/>
                </a:solidFill>
              </a:rPr>
              <a:t>i</a:t>
            </a:r>
            <a:r>
              <a:rPr lang="en-US" b="1">
                <a:solidFill>
                  <a:srgbClr val="009900"/>
                </a:solidFill>
              </a:rPr>
              <a:t> = </a:t>
            </a:r>
          </a:p>
        </p:txBody>
      </p:sp>
      <p:sp>
        <p:nvSpPr>
          <p:cNvPr id="7175" name="TextBox 10"/>
          <p:cNvSpPr txBox="1">
            <a:spLocks noChangeArrowheads="1"/>
          </p:cNvSpPr>
          <p:nvPr/>
        </p:nvSpPr>
        <p:spPr bwMode="auto">
          <a:xfrm>
            <a:off x="3124200" y="41148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b="1" dirty="0"/>
              <a:t>=</a:t>
            </a:r>
            <a:r>
              <a:rPr lang="en-US" b="1" dirty="0">
                <a:solidFill>
                  <a:srgbClr val="009900"/>
                </a:solidFill>
              </a:rPr>
              <a:t> </a:t>
            </a:r>
          </a:p>
        </p:txBody>
      </p:sp>
      <p:cxnSp>
        <p:nvCxnSpPr>
          <p:cNvPr id="7176" name="Straight Connector 11"/>
          <p:cNvCxnSpPr>
            <a:cxnSpLocks noChangeShapeType="1"/>
          </p:cNvCxnSpPr>
          <p:nvPr/>
        </p:nvCxnSpPr>
        <p:spPr bwMode="auto">
          <a:xfrm>
            <a:off x="3810000" y="4343400"/>
            <a:ext cx="1447800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77" name="TextBox 13"/>
          <p:cNvSpPr txBox="1">
            <a:spLocks noChangeArrowheads="1"/>
          </p:cNvSpPr>
          <p:nvPr/>
        </p:nvSpPr>
        <p:spPr bwMode="auto">
          <a:xfrm>
            <a:off x="3124200" y="4724400"/>
            <a:ext cx="609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r"/>
            <a:r>
              <a:rPr lang="en-US" b="1" dirty="0"/>
              <a:t>=</a:t>
            </a:r>
            <a:r>
              <a:rPr lang="en-US" b="1" dirty="0">
                <a:solidFill>
                  <a:srgbClr val="0099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132BE058-1223-4C83-A5D2-B4FE49BBC724}" type="slidenum">
              <a:rPr lang="en-US" sz="1600" smtClean="0"/>
              <a:pPr/>
              <a:t>6</a:t>
            </a:fld>
            <a:endParaRPr lang="en-US" sz="13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000" dirty="0"/>
              <a:t>Enflasyon ile BD Hesaplamaları</a:t>
            </a:r>
            <a:endParaRPr lang="en-US" sz="4000" dirty="0"/>
          </a:p>
        </p:txBody>
      </p:sp>
      <p:sp>
        <p:nvSpPr>
          <p:cNvPr id="8197" name="Rectangle 9"/>
          <p:cNvSpPr>
            <a:spLocks noChangeArrowheads="1"/>
          </p:cNvSpPr>
          <p:nvPr/>
        </p:nvSpPr>
        <p:spPr bwMode="auto">
          <a:xfrm>
            <a:off x="228600" y="1066800"/>
            <a:ext cx="7467600" cy="685800"/>
          </a:xfrm>
          <a:prstGeom prst="rect">
            <a:avLst/>
          </a:prstGeom>
          <a:solidFill>
            <a:srgbClr val="3333CC"/>
          </a:solidFill>
          <a:ln w="9525">
            <a:miter lim="800000"/>
            <a:headEnd/>
            <a:tailEnd/>
          </a:ln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3333CC"/>
            </a:extrusionClr>
            <a:contourClr>
              <a:srgbClr val="3333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347599" y="1143000"/>
            <a:ext cx="6773008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b="1" dirty="0">
                <a:solidFill>
                  <a:schemeClr val="bg1">
                    <a:lumMod val="90000"/>
                  </a:schemeClr>
                </a:solidFill>
              </a:rPr>
              <a:t>BD hesabında enflasyonu dahil etmenin iki yolu vardır:</a:t>
            </a: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767870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arenBoth" startAt="2"/>
              <a:defRPr/>
            </a:pPr>
            <a:r>
              <a:rPr lang="tr-TR" sz="2000" b="1" dirty="0">
                <a:solidFill>
                  <a:srgbClr val="931B07"/>
                </a:solidFill>
              </a:rPr>
              <a:t>Nakit akışını </a:t>
            </a:r>
            <a:r>
              <a:rPr lang="tr-TR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doların gelecek </a:t>
            </a:r>
            <a:r>
              <a:rPr lang="tr-TR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degeri</a:t>
            </a:r>
            <a:r>
              <a:rPr lang="tr-TR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000" b="1" dirty="0">
                <a:solidFill>
                  <a:srgbClr val="931B07"/>
                </a:solidFill>
              </a:rPr>
              <a:t>ile göster ve</a:t>
            </a:r>
            <a:r>
              <a:rPr lang="en-US" sz="2000" b="1" dirty="0">
                <a:solidFill>
                  <a:srgbClr val="931B07"/>
                </a:solidFill>
              </a:rPr>
              <a:t> </a:t>
            </a:r>
            <a:r>
              <a:rPr lang="tr-TR" sz="2000" b="1" dirty="0">
                <a:solidFill>
                  <a:srgbClr val="931B07"/>
                </a:solidFill>
              </a:rPr>
              <a:t>ayarlanmış enflasyon </a:t>
            </a:r>
          </a:p>
          <a:p>
            <a:pPr eaLnBrk="0" hangingPunct="0">
              <a:defRPr/>
            </a:pPr>
            <a:r>
              <a:rPr lang="tr-TR" sz="2000" b="1" dirty="0">
                <a:solidFill>
                  <a:srgbClr val="931B07"/>
                </a:solidFill>
              </a:rPr>
              <a:t>       oranının kullan</a:t>
            </a:r>
            <a:r>
              <a:rPr lang="en-US" sz="2000" dirty="0"/>
              <a:t> </a:t>
            </a:r>
            <a:r>
              <a:rPr lang="tr-TR" sz="2000" dirty="0"/>
              <a:t>burada</a:t>
            </a:r>
            <a:r>
              <a:rPr lang="en-US" sz="2000" dirty="0"/>
              <a:t> i</a:t>
            </a:r>
            <a:r>
              <a:rPr lang="en-US" sz="2000" baseline="-25000" dirty="0"/>
              <a:t>f</a:t>
            </a:r>
            <a:r>
              <a:rPr lang="en-US" sz="2000" dirty="0"/>
              <a:t> = i + f + (i)(f)</a:t>
            </a:r>
            <a:r>
              <a:rPr lang="tr-TR" sz="2000" dirty="0"/>
              <a:t> buna göre yukarıdaki denklem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457200" y="2286000"/>
            <a:ext cx="739817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457200" indent="-457200" eaLnBrk="0" hangingPunct="0">
              <a:buFontTx/>
              <a:buAutoNum type="arabicParenBoth"/>
              <a:defRPr/>
            </a:pPr>
            <a:r>
              <a:rPr lang="tr-TR" sz="2000" b="1" dirty="0">
                <a:solidFill>
                  <a:srgbClr val="931B07"/>
                </a:solidFill>
              </a:rPr>
              <a:t>Nakit akışını doların </a:t>
            </a:r>
            <a:r>
              <a:rPr lang="tr-TR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sabit </a:t>
            </a:r>
            <a:r>
              <a:rPr lang="tr-TR" sz="2000" b="1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degerine</a:t>
            </a:r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tr-T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SD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r>
              <a:rPr lang="en-US" sz="2000" b="1" dirty="0">
                <a:solidFill>
                  <a:srgbClr val="931B07"/>
                </a:solidFill>
              </a:rPr>
              <a:t> </a:t>
            </a:r>
            <a:r>
              <a:rPr lang="tr-TR" sz="2000" b="1" i="1" dirty="0">
                <a:solidFill>
                  <a:srgbClr val="931B07"/>
                </a:solidFill>
              </a:rPr>
              <a:t>dönüştür ve </a:t>
            </a:r>
            <a:r>
              <a:rPr lang="tr-TR" sz="2000" b="1" dirty="0">
                <a:solidFill>
                  <a:srgbClr val="931B07"/>
                </a:solidFill>
              </a:rPr>
              <a:t>normal </a:t>
            </a:r>
            <a:r>
              <a:rPr lang="en-US" sz="2000" b="1" dirty="0" err="1">
                <a:solidFill>
                  <a:srgbClr val="931B07"/>
                </a:solidFill>
              </a:rPr>
              <a:t>i</a:t>
            </a:r>
            <a:r>
              <a:rPr lang="tr-TR" sz="2000" b="1" dirty="0">
                <a:solidFill>
                  <a:srgbClr val="931B07"/>
                </a:solidFill>
              </a:rPr>
              <a:t> kullan</a:t>
            </a:r>
            <a:endParaRPr lang="en-US" sz="2000" b="1" dirty="0">
              <a:solidFill>
                <a:srgbClr val="931B07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3"/>
              <p:cNvSpPr txBox="1">
                <a:spLocks noChangeArrowheads="1"/>
              </p:cNvSpPr>
              <p:nvPr/>
            </p:nvSpPr>
            <p:spPr bwMode="auto">
              <a:xfrm>
                <a:off x="2435554" y="2828503"/>
                <a:ext cx="2693494" cy="74379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tr-T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tr-T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5554" y="2828503"/>
                <a:ext cx="2693494" cy="74379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3077959" y="4800600"/>
                <a:ext cx="1768881" cy="75976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tr-TR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tr-T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num>
                        <m:den>
                          <m:sSup>
                            <m:sSupPr>
                              <m:ctrlP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tr-TR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tr-TR" sz="20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sub>
                              </m:sSub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77959" y="4800600"/>
                <a:ext cx="1768881" cy="7597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049E4EB1-A30C-4A6E-A42C-A02FC0ED1C50}" type="slidenum">
              <a:rPr lang="en-US" sz="1600" smtClean="0"/>
              <a:pPr/>
              <a:t>7</a:t>
            </a:fld>
            <a:endParaRPr lang="en-US" sz="1300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533400" y="4763"/>
            <a:ext cx="716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000" dirty="0"/>
              <a:t>Örnek</a:t>
            </a:r>
            <a:r>
              <a:rPr lang="en-US" sz="4000" dirty="0"/>
              <a:t>: </a:t>
            </a:r>
            <a:r>
              <a:rPr lang="tr-TR" sz="4000" dirty="0"/>
              <a:t>Enflasyon ile BD</a:t>
            </a:r>
            <a:endParaRPr lang="en-US" sz="4000" dirty="0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304800" y="1044575"/>
            <a:ext cx="7543800" cy="1447800"/>
          </a:xfrm>
          <a:prstGeom prst="rect">
            <a:avLst/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tx1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7391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9933"/>
                </a:solidFill>
              </a:rPr>
              <a:t>Bir makinanın maliyeti</a:t>
            </a:r>
            <a:r>
              <a:rPr lang="en-US" sz="2000" b="1" dirty="0">
                <a:solidFill>
                  <a:srgbClr val="FF9933"/>
                </a:solidFill>
              </a:rPr>
              <a:t> </a:t>
            </a:r>
            <a:r>
              <a:rPr lang="tr-TR" sz="2000" b="1" dirty="0">
                <a:solidFill>
                  <a:srgbClr val="FF9933"/>
                </a:solidFill>
              </a:rPr>
              <a:t>altı yıl sonra </a:t>
            </a:r>
            <a:r>
              <a:rPr lang="en-US" sz="2000" b="1" dirty="0">
                <a:solidFill>
                  <a:srgbClr val="FF9933"/>
                </a:solidFill>
              </a:rPr>
              <a:t>$25,000 (</a:t>
            </a:r>
            <a:r>
              <a:rPr lang="tr-TR" sz="2000" b="1" dirty="0">
                <a:solidFill>
                  <a:srgbClr val="FF9933"/>
                </a:solidFill>
              </a:rPr>
              <a:t>gelecek maliyet</a:t>
            </a:r>
            <a:r>
              <a:rPr lang="en-US" sz="2000" b="1" dirty="0">
                <a:solidFill>
                  <a:srgbClr val="FF9933"/>
                </a:solidFill>
              </a:rPr>
              <a:t>) </a:t>
            </a:r>
            <a:r>
              <a:rPr lang="tr-TR" sz="2000" b="1" dirty="0" err="1">
                <a:solidFill>
                  <a:srgbClr val="FF9933"/>
                </a:solidFill>
              </a:rPr>
              <a:t>dır</a:t>
            </a:r>
            <a:r>
              <a:rPr lang="en-US" sz="2000" b="1" dirty="0">
                <a:solidFill>
                  <a:srgbClr val="FF9933"/>
                </a:solidFill>
              </a:rPr>
              <a:t>. </a:t>
            </a:r>
            <a:r>
              <a:rPr lang="tr-TR" sz="2000" b="1" dirty="0">
                <a:solidFill>
                  <a:srgbClr val="FF9933"/>
                </a:solidFill>
              </a:rPr>
              <a:t>Makinanın BD bulalım</a:t>
            </a:r>
            <a:r>
              <a:rPr lang="en-US" sz="2000" b="1" dirty="0">
                <a:solidFill>
                  <a:srgbClr val="FF9933"/>
                </a:solidFill>
              </a:rPr>
              <a:t>, </a:t>
            </a:r>
            <a:r>
              <a:rPr lang="tr-TR" sz="2000" b="1" dirty="0">
                <a:solidFill>
                  <a:srgbClr val="FF9933"/>
                </a:solidFill>
              </a:rPr>
              <a:t>gerçek faiz oranı  yıllık</a:t>
            </a:r>
            <a:r>
              <a:rPr lang="en-US" sz="2000" b="1" dirty="0">
                <a:solidFill>
                  <a:srgbClr val="FF9933"/>
                </a:solidFill>
              </a:rPr>
              <a:t> 10% </a:t>
            </a:r>
            <a:r>
              <a:rPr lang="tr-TR" sz="2000" b="1" dirty="0">
                <a:solidFill>
                  <a:srgbClr val="FF9933"/>
                </a:solidFill>
              </a:rPr>
              <a:t>ise ve</a:t>
            </a:r>
            <a:r>
              <a:rPr lang="en-US" sz="2000" b="1" dirty="0">
                <a:solidFill>
                  <a:srgbClr val="FF9933"/>
                </a:solidFill>
              </a:rPr>
              <a:t> </a:t>
            </a:r>
            <a:r>
              <a:rPr lang="tr-TR" sz="2000" b="1" dirty="0">
                <a:solidFill>
                  <a:srgbClr val="FF9933"/>
                </a:solidFill>
              </a:rPr>
              <a:t>enflasyon oranı yıllık </a:t>
            </a:r>
            <a:r>
              <a:rPr lang="en-US" sz="2000" b="1" dirty="0">
                <a:solidFill>
                  <a:srgbClr val="FF9933"/>
                </a:solidFill>
              </a:rPr>
              <a:t>5% </a:t>
            </a:r>
            <a:r>
              <a:rPr lang="tr-TR" sz="2000" b="1" dirty="0">
                <a:solidFill>
                  <a:srgbClr val="FF9933"/>
                </a:solidFill>
              </a:rPr>
              <a:t>ise</a:t>
            </a:r>
            <a:r>
              <a:rPr lang="en-US" sz="2000" b="1" dirty="0">
                <a:solidFill>
                  <a:srgbClr val="FF9933"/>
                </a:solidFill>
              </a:rPr>
              <a:t> (a) </a:t>
            </a:r>
            <a:r>
              <a:rPr lang="tr-TR" sz="2000" b="1" dirty="0">
                <a:solidFill>
                  <a:srgbClr val="FF9933"/>
                </a:solidFill>
              </a:rPr>
              <a:t>doların sabit değerini ve </a:t>
            </a:r>
            <a:r>
              <a:rPr lang="en-US" sz="2000" b="1" dirty="0">
                <a:solidFill>
                  <a:srgbClr val="FF9933"/>
                </a:solidFill>
              </a:rPr>
              <a:t>(b) </a:t>
            </a:r>
            <a:r>
              <a:rPr lang="tr-TR" sz="2000" b="1" dirty="0">
                <a:solidFill>
                  <a:srgbClr val="FF9933"/>
                </a:solidFill>
              </a:rPr>
              <a:t>gelecek değerini kullanarak hesaplayalım</a:t>
            </a:r>
            <a:r>
              <a:rPr lang="en-US" sz="2000" b="1" dirty="0">
                <a:solidFill>
                  <a:srgbClr val="FF9933"/>
                </a:solidFill>
              </a:rPr>
              <a:t>.</a:t>
            </a: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325688" y="3062288"/>
            <a:ext cx="3337773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 b="1" dirty="0"/>
              <a:t>  </a:t>
            </a:r>
            <a:r>
              <a:rPr lang="tr-TR" sz="1800" b="1" dirty="0"/>
              <a:t>SD</a:t>
            </a:r>
            <a:r>
              <a:rPr lang="en-US" sz="1800" dirty="0"/>
              <a:t> = 25,000 / (1 + 0.05)</a:t>
            </a:r>
            <a:r>
              <a:rPr lang="en-US" sz="1800" baseline="30000" dirty="0"/>
              <a:t>6 </a:t>
            </a:r>
            <a:r>
              <a:rPr lang="en-US" sz="1800" dirty="0"/>
              <a:t> = $18,655</a:t>
            </a:r>
          </a:p>
          <a:p>
            <a:endParaRPr lang="en-US" sz="800" dirty="0"/>
          </a:p>
          <a:p>
            <a:r>
              <a:rPr lang="en-US" sz="1800" dirty="0"/>
              <a:t> </a:t>
            </a:r>
            <a:r>
              <a:rPr lang="tr-TR" sz="1800" b="1" dirty="0"/>
              <a:t>BD</a:t>
            </a:r>
            <a:r>
              <a:rPr lang="en-US" sz="1800" dirty="0"/>
              <a:t> = 18,655(P/F,10%,6)</a:t>
            </a:r>
          </a:p>
          <a:p>
            <a:r>
              <a:rPr lang="en-US" sz="1800" dirty="0"/>
              <a:t>        </a:t>
            </a:r>
            <a:r>
              <a:rPr lang="en-US" sz="1800" b="1" dirty="0">
                <a:solidFill>
                  <a:srgbClr val="009900"/>
                </a:solidFill>
              </a:rPr>
              <a:t>= $10,530</a:t>
            </a: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496888" y="2605088"/>
            <a:ext cx="71561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dirty="0">
                <a:solidFill>
                  <a:srgbClr val="FF0000"/>
                </a:solidFill>
              </a:rPr>
              <a:t>Çözüm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   </a:t>
            </a:r>
            <a:r>
              <a:rPr lang="en-US" sz="1800" b="1" dirty="0">
                <a:solidFill>
                  <a:srgbClr val="7030A0"/>
                </a:solidFill>
              </a:rPr>
              <a:t>(a  D</a:t>
            </a:r>
            <a:r>
              <a:rPr lang="tr-TR" sz="1800" b="1" dirty="0" err="1">
                <a:solidFill>
                  <a:srgbClr val="7030A0"/>
                </a:solidFill>
              </a:rPr>
              <a:t>oların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tr-TR" sz="1800" b="1" i="1" dirty="0">
                <a:solidFill>
                  <a:srgbClr val="3333CC"/>
                </a:solidFill>
              </a:rPr>
              <a:t>sabit </a:t>
            </a:r>
            <a:r>
              <a:rPr lang="tr-TR" sz="1800" b="1" i="1" dirty="0" err="1">
                <a:solidFill>
                  <a:srgbClr val="3333CC"/>
                </a:solidFill>
              </a:rPr>
              <a:t>degerini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tr-TR" sz="1800" b="1" dirty="0">
                <a:solidFill>
                  <a:srgbClr val="7030A0"/>
                </a:solidFill>
              </a:rPr>
              <a:t>bulalım ve BD denkleminde </a:t>
            </a:r>
            <a:r>
              <a:rPr lang="en-US" sz="1800" b="1" i="1" dirty="0" err="1">
                <a:solidFill>
                  <a:srgbClr val="3333CC"/>
                </a:solidFill>
              </a:rPr>
              <a:t>i</a:t>
            </a:r>
            <a:r>
              <a:rPr lang="tr-TR" sz="1800" b="1" i="1" dirty="0">
                <a:solidFill>
                  <a:srgbClr val="3333CC"/>
                </a:solidFill>
              </a:rPr>
              <a:t> kullanalım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37" name="Text Box 15"/>
          <p:cNvSpPr txBox="1">
            <a:spLocks noChangeArrowheads="1"/>
          </p:cNvSpPr>
          <p:nvPr/>
        </p:nvSpPr>
        <p:spPr bwMode="auto">
          <a:xfrm>
            <a:off x="1684338" y="4281488"/>
            <a:ext cx="5485797" cy="1461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</a:rPr>
              <a:t>(b) </a:t>
            </a:r>
            <a:r>
              <a:rPr lang="tr-TR" sz="1800" b="1" dirty="0">
                <a:solidFill>
                  <a:srgbClr val="7030A0"/>
                </a:solidFill>
              </a:rPr>
              <a:t>Doların </a:t>
            </a:r>
            <a:r>
              <a:rPr lang="tr-TR" sz="1800" b="1" dirty="0">
                <a:solidFill>
                  <a:srgbClr val="3333CC"/>
                </a:solidFill>
              </a:rPr>
              <a:t>gelecek değeri</a:t>
            </a:r>
            <a:r>
              <a:rPr lang="en-US" sz="1800" b="1" dirty="0">
                <a:solidFill>
                  <a:srgbClr val="3333CC"/>
                </a:solidFill>
              </a:rPr>
              <a:t> </a:t>
            </a:r>
            <a:r>
              <a:rPr lang="tr-TR" sz="1800" b="1" dirty="0">
                <a:solidFill>
                  <a:srgbClr val="7030A0"/>
                </a:solidFill>
              </a:rPr>
              <a:t>ve BD denkleminde </a:t>
            </a:r>
            <a:r>
              <a:rPr lang="en-US" sz="1800" b="1" i="1" dirty="0">
                <a:solidFill>
                  <a:srgbClr val="3333CC"/>
                </a:solidFill>
              </a:rPr>
              <a:t>i</a:t>
            </a:r>
            <a:r>
              <a:rPr lang="en-US" sz="1800" b="1" i="1" baseline="-25000" dirty="0">
                <a:solidFill>
                  <a:srgbClr val="3333CC"/>
                </a:solidFill>
              </a:rPr>
              <a:t>f</a:t>
            </a:r>
            <a:r>
              <a:rPr lang="en-US" sz="1800" b="1" i="1" dirty="0">
                <a:solidFill>
                  <a:srgbClr val="3333CC"/>
                </a:solidFill>
              </a:rPr>
              <a:t> </a:t>
            </a:r>
            <a:r>
              <a:rPr lang="tr-TR" sz="1800" b="1" i="1" dirty="0">
                <a:solidFill>
                  <a:srgbClr val="3333CC"/>
                </a:solidFill>
              </a:rPr>
              <a:t> kullanalım</a:t>
            </a:r>
            <a:endParaRPr lang="en-US" sz="1800" b="1" dirty="0">
              <a:solidFill>
                <a:srgbClr val="7030A0"/>
              </a:solidFill>
            </a:endParaRPr>
          </a:p>
          <a:p>
            <a:endParaRPr lang="en-US" sz="900" b="1" dirty="0">
              <a:solidFill>
                <a:srgbClr val="7030A0"/>
              </a:solidFill>
            </a:endParaRPr>
          </a:p>
          <a:p>
            <a:r>
              <a:rPr lang="en-US" sz="1800" dirty="0"/>
              <a:t>                 </a:t>
            </a:r>
            <a:r>
              <a:rPr lang="en-US" sz="1800" b="1" dirty="0"/>
              <a:t>i</a:t>
            </a:r>
            <a:r>
              <a:rPr lang="en-US" sz="1800" b="1" baseline="-25000" dirty="0"/>
              <a:t>f</a:t>
            </a:r>
            <a:r>
              <a:rPr lang="en-US" sz="1800" dirty="0"/>
              <a:t> = 0.10 + 0.05 + (0.10)(0.05) = 15.5%</a:t>
            </a:r>
          </a:p>
          <a:p>
            <a:endParaRPr lang="en-US" sz="800" dirty="0"/>
          </a:p>
          <a:p>
            <a:r>
              <a:rPr lang="en-US" sz="1800" dirty="0"/>
              <a:t>             </a:t>
            </a:r>
            <a:r>
              <a:rPr lang="tr-TR" sz="1800" b="1" dirty="0"/>
              <a:t>BD</a:t>
            </a:r>
            <a:r>
              <a:rPr lang="en-US" sz="1800" dirty="0"/>
              <a:t> = 25,000(P/F,15.5%,6)</a:t>
            </a:r>
          </a:p>
          <a:p>
            <a:r>
              <a:rPr lang="en-US" sz="1800" dirty="0"/>
              <a:t>                    </a:t>
            </a:r>
            <a:r>
              <a:rPr lang="en-US" sz="1800" b="1" dirty="0">
                <a:solidFill>
                  <a:srgbClr val="009900"/>
                </a:solidFill>
              </a:rPr>
              <a:t>= $10,530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36" grpId="0" autoUpdateAnimBg="0"/>
      <p:bldP spid="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23829D39-3FE4-46B6-A8BF-51299EE72FB0}" type="slidenum">
              <a:rPr lang="en-US" sz="1600" smtClean="0"/>
              <a:pPr/>
              <a:t>8</a:t>
            </a:fld>
            <a:endParaRPr lang="en-US" sz="13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4463" y="4763"/>
            <a:ext cx="8001000" cy="8096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Enflasyon ile GD Hesaplamaları</a:t>
            </a:r>
            <a:endParaRPr lang="en-US" dirty="0"/>
          </a:p>
        </p:txBody>
      </p:sp>
      <p:sp>
        <p:nvSpPr>
          <p:cNvPr id="10245" name="Rectangle 13"/>
          <p:cNvSpPr>
            <a:spLocks noChangeArrowheads="1"/>
          </p:cNvSpPr>
          <p:nvPr/>
        </p:nvSpPr>
        <p:spPr bwMode="auto">
          <a:xfrm>
            <a:off x="249238" y="1103313"/>
            <a:ext cx="7646987" cy="501650"/>
          </a:xfrm>
          <a:prstGeom prst="rect">
            <a:avLst/>
          </a:prstGeom>
          <a:solidFill>
            <a:srgbClr val="000099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99"/>
            </a:extrusionClr>
            <a:contourClr>
              <a:srgbClr val="000099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10246" name="Text Box 4"/>
          <p:cNvSpPr txBox="1">
            <a:spLocks noChangeArrowheads="1"/>
          </p:cNvSpPr>
          <p:nvPr/>
        </p:nvSpPr>
        <p:spPr bwMode="auto">
          <a:xfrm>
            <a:off x="519113" y="990600"/>
            <a:ext cx="73453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800" dirty="0">
                <a:solidFill>
                  <a:srgbClr val="FF9933"/>
                </a:solidFill>
              </a:rPr>
              <a:t>GD değerleri </a:t>
            </a:r>
            <a:r>
              <a:rPr lang="tr-TR" sz="3200" i="1" dirty="0">
                <a:solidFill>
                  <a:srgbClr val="00B050"/>
                </a:solidFill>
              </a:rPr>
              <a:t>dört farklı </a:t>
            </a:r>
            <a:r>
              <a:rPr lang="tr-TR" sz="3200" dirty="0">
                <a:solidFill>
                  <a:srgbClr val="FF9933"/>
                </a:solidFill>
              </a:rPr>
              <a:t>şekilde yorumlanabilir</a:t>
            </a:r>
            <a:endParaRPr lang="en-US" sz="3200" dirty="0">
              <a:solidFill>
                <a:srgbClr val="FF9933"/>
              </a:solidFill>
            </a:endParaRPr>
          </a:p>
        </p:txBody>
      </p:sp>
      <p:sp>
        <p:nvSpPr>
          <p:cNvPr id="59" name="Text Box 8"/>
          <p:cNvSpPr txBox="1">
            <a:spLocks noChangeArrowheads="1"/>
          </p:cNvSpPr>
          <p:nvPr/>
        </p:nvSpPr>
        <p:spPr bwMode="auto">
          <a:xfrm>
            <a:off x="590550" y="2566988"/>
            <a:ext cx="55723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(2) </a:t>
            </a:r>
            <a:r>
              <a:rPr lang="tr-TR" sz="2000" dirty="0"/>
              <a:t>Doların </a:t>
            </a:r>
            <a:r>
              <a:rPr lang="en-US" sz="2000" dirty="0"/>
              <a:t> </a:t>
            </a:r>
            <a:r>
              <a:rPr lang="tr-TR" sz="2000" i="1" dirty="0">
                <a:solidFill>
                  <a:srgbClr val="009900"/>
                </a:solidFill>
              </a:rPr>
              <a:t>gelecek değerinin </a:t>
            </a:r>
            <a:r>
              <a:rPr lang="tr-TR" sz="2000" dirty="0"/>
              <a:t>SD olarak </a:t>
            </a:r>
            <a:r>
              <a:rPr lang="tr-TR" sz="2000" i="1" dirty="0">
                <a:solidFill>
                  <a:srgbClr val="009900"/>
                </a:solidFill>
              </a:rPr>
              <a:t>satın alma gücü</a:t>
            </a:r>
            <a:endParaRPr lang="en-US" sz="2000" i="1" dirty="0">
              <a:solidFill>
                <a:srgbClr val="009900"/>
              </a:solidFill>
            </a:endParaRP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914400" y="2911475"/>
            <a:ext cx="630332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GD denkleminde</a:t>
            </a:r>
            <a:r>
              <a:rPr lang="en-US" sz="2000" dirty="0">
                <a:solidFill>
                  <a:srgbClr val="FF6600"/>
                </a:solidFill>
              </a:rPr>
              <a:t> i</a:t>
            </a:r>
            <a:r>
              <a:rPr lang="en-US" sz="2000" baseline="-25000" dirty="0">
                <a:solidFill>
                  <a:srgbClr val="FF6600"/>
                </a:solidFill>
              </a:rPr>
              <a:t>f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kullan ve</a:t>
            </a:r>
            <a:r>
              <a:rPr lang="en-US" sz="2000" dirty="0">
                <a:solidFill>
                  <a:srgbClr val="FF6600"/>
                </a:solidFill>
              </a:rPr>
              <a:t> (1+f)</a:t>
            </a:r>
            <a:r>
              <a:rPr lang="en-US" sz="2000" baseline="30000" dirty="0">
                <a:solidFill>
                  <a:srgbClr val="FF6600"/>
                </a:solidFill>
              </a:rPr>
              <a:t>n </a:t>
            </a:r>
            <a:r>
              <a:rPr lang="tr-TR" sz="2000" baseline="30000" dirty="0">
                <a:solidFill>
                  <a:srgbClr val="FF6600"/>
                </a:solidFill>
              </a:rPr>
              <a:t> ‘</a:t>
            </a:r>
            <a:r>
              <a:rPr lang="tr-TR" sz="2000" dirty="0">
                <a:solidFill>
                  <a:srgbClr val="FF6600"/>
                </a:solidFill>
              </a:rPr>
              <a:t>ye böl veya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b="1" dirty="0"/>
              <a:t>gerçek</a:t>
            </a:r>
            <a:r>
              <a:rPr lang="en-US" sz="2000" b="1" dirty="0"/>
              <a:t> </a:t>
            </a:r>
            <a:r>
              <a:rPr lang="en-US" sz="2000" b="1" i="1" dirty="0" err="1"/>
              <a:t>i</a:t>
            </a:r>
            <a:r>
              <a:rPr lang="tr-TR" sz="2000" b="1" i="1" dirty="0"/>
              <a:t> kullan</a:t>
            </a:r>
            <a:endParaRPr lang="en-US" sz="2000" b="1" i="1" dirty="0"/>
          </a:p>
          <a:p>
            <a:r>
              <a:rPr lang="en-US" sz="2000" dirty="0">
                <a:solidFill>
                  <a:srgbClr val="FF6600"/>
                </a:solidFill>
              </a:rPr>
              <a:t>    </a:t>
            </a:r>
            <a:r>
              <a:rPr lang="tr-TR" sz="2000" dirty="0" err="1">
                <a:solidFill>
                  <a:srgbClr val="7030A0"/>
                </a:solidFill>
              </a:rPr>
              <a:t>burda</a:t>
            </a:r>
            <a:r>
              <a:rPr lang="tr-TR" sz="2000" dirty="0">
                <a:solidFill>
                  <a:srgbClr val="7030A0"/>
                </a:solidFill>
              </a:rPr>
              <a:t> gerçek </a:t>
            </a:r>
            <a:r>
              <a:rPr lang="en-US" sz="2000" dirty="0" err="1">
                <a:solidFill>
                  <a:srgbClr val="7030A0"/>
                </a:solidFill>
              </a:rPr>
              <a:t>i</a:t>
            </a:r>
            <a:r>
              <a:rPr lang="en-US" sz="2000" dirty="0">
                <a:solidFill>
                  <a:srgbClr val="7030A0"/>
                </a:solidFill>
              </a:rPr>
              <a:t> = (i</a:t>
            </a:r>
            <a:r>
              <a:rPr lang="en-US" sz="2000" baseline="-25000" dirty="0">
                <a:solidFill>
                  <a:srgbClr val="7030A0"/>
                </a:solidFill>
              </a:rPr>
              <a:t>f</a:t>
            </a:r>
            <a:r>
              <a:rPr lang="en-US" sz="2000" dirty="0">
                <a:solidFill>
                  <a:srgbClr val="7030A0"/>
                </a:solidFill>
              </a:rPr>
              <a:t> – f)/(1 + f)	</a:t>
            </a:r>
            <a:r>
              <a:rPr lang="tr-TR" sz="2000" dirty="0">
                <a:solidFill>
                  <a:srgbClr val="7030A0"/>
                </a:solidFill>
              </a:rPr>
              <a:t>       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tr-TR" b="1" dirty="0"/>
              <a:t>GD</a:t>
            </a:r>
            <a:r>
              <a:rPr lang="en-US" b="1" dirty="0"/>
              <a:t> = </a:t>
            </a:r>
            <a:r>
              <a:rPr lang="tr-TR" b="1" dirty="0"/>
              <a:t>BD</a:t>
            </a:r>
            <a:r>
              <a:rPr lang="en-US" b="1" dirty="0"/>
              <a:t>(F/</a:t>
            </a:r>
            <a:r>
              <a:rPr lang="en-US" b="1" dirty="0" err="1"/>
              <a:t>P,i,n</a:t>
            </a:r>
            <a:r>
              <a:rPr lang="en-US" b="1" dirty="0"/>
              <a:t>)</a:t>
            </a:r>
            <a:endParaRPr lang="en-US" sz="2000" b="1" dirty="0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609600" y="3657600"/>
            <a:ext cx="73914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(3) </a:t>
            </a:r>
            <a:r>
              <a:rPr lang="tr-TR" sz="2000" i="1" dirty="0">
                <a:solidFill>
                  <a:srgbClr val="009900"/>
                </a:solidFill>
              </a:rPr>
              <a:t>Aynı satın alma gücüne sahip doların gelecek </a:t>
            </a:r>
            <a:r>
              <a:rPr lang="tr-TR" sz="2000" i="1" dirty="0" err="1">
                <a:solidFill>
                  <a:srgbClr val="009900"/>
                </a:solidFill>
              </a:rPr>
              <a:t>degeri</a:t>
            </a:r>
            <a:r>
              <a:rPr lang="tr-TR" sz="2000" i="1" dirty="0">
                <a:solidFill>
                  <a:srgbClr val="009900"/>
                </a:solidFill>
              </a:rPr>
              <a:t>, </a:t>
            </a:r>
            <a:r>
              <a:rPr lang="tr-TR" sz="2000" dirty="0"/>
              <a:t>paranın zaman değeri hesaba katılmaz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914400" y="4267200"/>
            <a:ext cx="61952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</a:rPr>
              <a:t> F/P </a:t>
            </a:r>
            <a:r>
              <a:rPr lang="en-US" sz="2000" dirty="0" err="1">
                <a:solidFill>
                  <a:srgbClr val="FF6600"/>
                </a:solidFill>
              </a:rPr>
              <a:t>fa</a:t>
            </a:r>
            <a:r>
              <a:rPr lang="tr-TR" sz="2000" dirty="0">
                <a:solidFill>
                  <a:srgbClr val="FF6600"/>
                </a:solidFill>
              </a:rPr>
              <a:t>k</a:t>
            </a:r>
            <a:r>
              <a:rPr lang="en-US" sz="2000" dirty="0">
                <a:solidFill>
                  <a:srgbClr val="FF6600"/>
                </a:solidFill>
              </a:rPr>
              <a:t>t</a:t>
            </a:r>
            <a:r>
              <a:rPr lang="tr-TR" sz="2000" dirty="0">
                <a:solidFill>
                  <a:srgbClr val="FF6600"/>
                </a:solidFill>
              </a:rPr>
              <a:t>ö</a:t>
            </a:r>
            <a:r>
              <a:rPr lang="en-US" sz="2000" dirty="0">
                <a:solidFill>
                  <a:srgbClr val="FF6600"/>
                </a:solidFill>
              </a:rPr>
              <a:t>r</a:t>
            </a:r>
            <a:r>
              <a:rPr lang="tr-TR" sz="2000" dirty="0">
                <a:solidFill>
                  <a:srgbClr val="FF6600"/>
                </a:solidFill>
              </a:rPr>
              <a:t>ünde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i yerine </a:t>
            </a:r>
            <a:r>
              <a:rPr lang="en-US" sz="2000" i="1" dirty="0">
                <a:solidFill>
                  <a:srgbClr val="FF6600"/>
                </a:solidFill>
              </a:rPr>
              <a:t>f </a:t>
            </a:r>
            <a:r>
              <a:rPr lang="tr-TR" sz="2000" i="1" dirty="0">
                <a:solidFill>
                  <a:srgbClr val="FF6600"/>
                </a:solidFill>
              </a:rPr>
              <a:t>kullan                 </a:t>
            </a:r>
            <a:r>
              <a:rPr lang="tr-TR" b="1" dirty="0"/>
              <a:t>GD</a:t>
            </a:r>
            <a:r>
              <a:rPr lang="en-US" b="1" dirty="0"/>
              <a:t> = </a:t>
            </a:r>
            <a:r>
              <a:rPr lang="tr-TR" b="1" dirty="0"/>
              <a:t>BD</a:t>
            </a:r>
            <a:r>
              <a:rPr lang="en-US" b="1" dirty="0"/>
              <a:t>(F/</a:t>
            </a:r>
            <a:r>
              <a:rPr lang="en-US" b="1" dirty="0" err="1"/>
              <a:t>P,f,n</a:t>
            </a:r>
            <a:r>
              <a:rPr lang="en-US" b="1" dirty="0"/>
              <a:t>)</a:t>
            </a:r>
            <a:endParaRPr lang="en-US" sz="2000" dirty="0">
              <a:solidFill>
                <a:srgbClr val="FF6600"/>
              </a:solidFill>
            </a:endParaRPr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606425" y="1752600"/>
            <a:ext cx="2598788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>
              <a:defRPr/>
            </a:pPr>
            <a:r>
              <a:rPr lang="en-US" sz="2000" b="1" dirty="0"/>
              <a:t>(1)</a:t>
            </a:r>
            <a:r>
              <a:rPr lang="en-US" sz="2000" b="1" dirty="0">
                <a:latin typeface="+mj-lt"/>
              </a:rPr>
              <a:t> </a:t>
            </a:r>
            <a:r>
              <a:rPr lang="tr-TR" sz="2000" i="1" dirty="0" err="1">
                <a:solidFill>
                  <a:srgbClr val="009900"/>
                </a:solidFill>
                <a:latin typeface="+mj-lt"/>
              </a:rPr>
              <a:t>Birikmis</a:t>
            </a:r>
            <a:r>
              <a:rPr lang="tr-TR" sz="2000" i="1" dirty="0">
                <a:solidFill>
                  <a:srgbClr val="009900"/>
                </a:solidFill>
                <a:latin typeface="+mj-lt"/>
              </a:rPr>
              <a:t> gerçek miktar</a:t>
            </a:r>
            <a:endParaRPr lang="en-US" sz="2000" dirty="0"/>
          </a:p>
        </p:txBody>
      </p:sp>
      <p:sp>
        <p:nvSpPr>
          <p:cNvPr id="68" name="Text Box 22"/>
          <p:cNvSpPr txBox="1">
            <a:spLocks noChangeArrowheads="1"/>
          </p:cNvSpPr>
          <p:nvPr/>
        </p:nvSpPr>
        <p:spPr bwMode="auto">
          <a:xfrm>
            <a:off x="914400" y="2106613"/>
            <a:ext cx="6979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GD denkleminde </a:t>
            </a:r>
            <a:r>
              <a:rPr lang="en-US" sz="2000" dirty="0">
                <a:solidFill>
                  <a:srgbClr val="FF6600"/>
                </a:solidFill>
              </a:rPr>
              <a:t> i</a:t>
            </a:r>
            <a:r>
              <a:rPr lang="en-US" sz="2000" baseline="-25000" dirty="0">
                <a:solidFill>
                  <a:srgbClr val="FF6600"/>
                </a:solidFill>
              </a:rPr>
              <a:t>f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kullanmak</a:t>
            </a:r>
            <a:r>
              <a:rPr lang="en-US" sz="2000" dirty="0">
                <a:solidFill>
                  <a:srgbClr val="FF6600"/>
                </a:solidFill>
              </a:rPr>
              <a:t>		</a:t>
            </a:r>
            <a:r>
              <a:rPr lang="tr-TR" b="1" dirty="0"/>
              <a:t>GD</a:t>
            </a:r>
            <a:r>
              <a:rPr lang="en-US" b="1" dirty="0"/>
              <a:t> = </a:t>
            </a:r>
            <a:r>
              <a:rPr lang="tr-TR" b="1" dirty="0"/>
              <a:t>BD</a:t>
            </a:r>
            <a:r>
              <a:rPr lang="en-US" b="1" dirty="0"/>
              <a:t>(F/P, i</a:t>
            </a:r>
            <a:r>
              <a:rPr lang="en-US" b="1" baseline="-25000" dirty="0"/>
              <a:t>f</a:t>
            </a:r>
            <a:r>
              <a:rPr lang="en-US" b="1" dirty="0"/>
              <a:t>, n)</a:t>
            </a:r>
            <a:endParaRPr lang="en-US" sz="2000" b="1" dirty="0"/>
          </a:p>
        </p:txBody>
      </p:sp>
      <p:sp>
        <p:nvSpPr>
          <p:cNvPr id="10253" name="Rectangle 5"/>
          <p:cNvSpPr>
            <a:spLocks noChangeArrowheads="1"/>
          </p:cNvSpPr>
          <p:nvPr/>
        </p:nvSpPr>
        <p:spPr bwMode="auto">
          <a:xfrm>
            <a:off x="573088" y="4694238"/>
            <a:ext cx="70246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/>
              <a:t>(4) </a:t>
            </a:r>
            <a:r>
              <a:rPr lang="tr-TR" sz="2000" i="1" dirty="0">
                <a:solidFill>
                  <a:srgbClr val="009900"/>
                </a:solidFill>
              </a:rPr>
              <a:t>Satın alma gücünü sürdürmek ve </a:t>
            </a:r>
            <a:r>
              <a:rPr lang="tr-TR" sz="2000" i="1" dirty="0" err="1">
                <a:solidFill>
                  <a:srgbClr val="009900"/>
                </a:solidFill>
              </a:rPr>
              <a:t>belirlenmis</a:t>
            </a:r>
            <a:r>
              <a:rPr lang="tr-TR" sz="2000" i="1" dirty="0">
                <a:solidFill>
                  <a:srgbClr val="009900"/>
                </a:solidFill>
              </a:rPr>
              <a:t> gerçek faiz oranını kazanmak için </a:t>
            </a:r>
            <a:r>
              <a:rPr lang="tr-TR" sz="2000" dirty="0"/>
              <a:t>gereken para miktarı</a:t>
            </a:r>
            <a:endParaRPr lang="en-US" sz="2000" dirty="0"/>
          </a:p>
        </p:txBody>
      </p:sp>
      <p:sp>
        <p:nvSpPr>
          <p:cNvPr id="10254" name="Rectangle 6"/>
          <p:cNvSpPr>
            <a:spLocks noChangeArrowheads="1"/>
          </p:cNvSpPr>
          <p:nvPr/>
        </p:nvSpPr>
        <p:spPr bwMode="auto">
          <a:xfrm>
            <a:off x="838200" y="5334000"/>
            <a:ext cx="64473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GD denkleminde </a:t>
            </a:r>
            <a:r>
              <a:rPr lang="en-US" sz="2000" dirty="0">
                <a:solidFill>
                  <a:srgbClr val="FF6600"/>
                </a:solidFill>
              </a:rPr>
              <a:t>i</a:t>
            </a:r>
            <a:r>
              <a:rPr lang="en-US" sz="2000" baseline="-25000" dirty="0">
                <a:solidFill>
                  <a:srgbClr val="FF6600"/>
                </a:solidFill>
              </a:rPr>
              <a:t>f</a:t>
            </a:r>
            <a:r>
              <a:rPr lang="en-US" sz="2000" dirty="0">
                <a:solidFill>
                  <a:srgbClr val="FF6600"/>
                </a:solidFill>
              </a:rPr>
              <a:t> </a:t>
            </a:r>
            <a:r>
              <a:rPr lang="tr-TR" sz="2000" dirty="0">
                <a:solidFill>
                  <a:srgbClr val="FF6600"/>
                </a:solidFill>
              </a:rPr>
              <a:t>kullan</a:t>
            </a:r>
            <a:r>
              <a:rPr lang="en-US" sz="2000" dirty="0">
                <a:solidFill>
                  <a:srgbClr val="FF6600"/>
                </a:solidFill>
              </a:rPr>
              <a:t>	</a:t>
            </a:r>
            <a:r>
              <a:rPr lang="tr-TR" sz="2000" dirty="0">
                <a:solidFill>
                  <a:srgbClr val="FF6600"/>
                </a:solidFill>
              </a:rPr>
              <a:t>       </a:t>
            </a:r>
            <a:r>
              <a:rPr lang="en-US" sz="2000" dirty="0">
                <a:solidFill>
                  <a:srgbClr val="FF6600"/>
                </a:solidFill>
              </a:rPr>
              <a:t>                 </a:t>
            </a:r>
            <a:r>
              <a:rPr lang="tr-TR" b="1" dirty="0"/>
              <a:t>GD</a:t>
            </a:r>
            <a:r>
              <a:rPr lang="en-US" b="1" dirty="0"/>
              <a:t> = </a:t>
            </a:r>
            <a:r>
              <a:rPr lang="tr-TR" b="1" dirty="0"/>
              <a:t>BD</a:t>
            </a:r>
            <a:r>
              <a:rPr lang="en-US" b="1" dirty="0"/>
              <a:t>(F/P, i</a:t>
            </a:r>
            <a:r>
              <a:rPr lang="en-US" b="1" baseline="-25000" dirty="0"/>
              <a:t>f</a:t>
            </a:r>
            <a:r>
              <a:rPr lang="en-US" b="1" dirty="0"/>
              <a:t>, n</a:t>
            </a:r>
            <a:r>
              <a:rPr lang="en-US" sz="2000" b="1" dirty="0"/>
              <a:t>)</a:t>
            </a:r>
            <a:endParaRPr lang="en-US" sz="2000" dirty="0">
              <a:solidFill>
                <a:srgbClr val="FF6600"/>
              </a:solidFill>
            </a:endParaRPr>
          </a:p>
        </p:txBody>
      </p:sp>
      <p:cxnSp>
        <p:nvCxnSpPr>
          <p:cNvPr id="10255" name="Straight Arrow Connector 15"/>
          <p:cNvCxnSpPr>
            <a:cxnSpLocks noChangeShapeType="1"/>
          </p:cNvCxnSpPr>
          <p:nvPr/>
        </p:nvCxnSpPr>
        <p:spPr bwMode="auto">
          <a:xfrm>
            <a:off x="4191000" y="2362200"/>
            <a:ext cx="1219200" cy="1588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0256" name="Straight Arrow Connector 16"/>
          <p:cNvCxnSpPr>
            <a:cxnSpLocks noChangeShapeType="1"/>
          </p:cNvCxnSpPr>
          <p:nvPr/>
        </p:nvCxnSpPr>
        <p:spPr bwMode="auto">
          <a:xfrm>
            <a:off x="4038600" y="3505200"/>
            <a:ext cx="914400" cy="1588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0257" name="Straight Arrow Connector 17"/>
          <p:cNvCxnSpPr>
            <a:cxnSpLocks noChangeShapeType="1"/>
          </p:cNvCxnSpPr>
          <p:nvPr/>
        </p:nvCxnSpPr>
        <p:spPr bwMode="auto">
          <a:xfrm>
            <a:off x="4343400" y="4572000"/>
            <a:ext cx="609600" cy="1588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arrow" w="med" len="med"/>
          </a:ln>
        </p:spPr>
      </p:cxnSp>
      <p:cxnSp>
        <p:nvCxnSpPr>
          <p:cNvPr id="10258" name="Straight Arrow Connector 18"/>
          <p:cNvCxnSpPr>
            <a:cxnSpLocks noChangeShapeType="1"/>
          </p:cNvCxnSpPr>
          <p:nvPr/>
        </p:nvCxnSpPr>
        <p:spPr bwMode="auto">
          <a:xfrm>
            <a:off x="3657600" y="5562600"/>
            <a:ext cx="1295400" cy="1588"/>
          </a:xfrm>
          <a:prstGeom prst="straightConnector1">
            <a:avLst/>
          </a:prstGeom>
          <a:noFill/>
          <a:ln w="57150" algn="ctr">
            <a:solidFill>
              <a:srgbClr val="00B050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0" grpId="0" autoUpdateAnimBg="0"/>
      <p:bldP spid="64" grpId="0" autoUpdateAnimBg="0"/>
      <p:bldP spid="6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600" dirty="0"/>
              <a:t>1</a:t>
            </a:r>
            <a:r>
              <a:rPr lang="tr-TR" sz="1600" dirty="0"/>
              <a:t>0</a:t>
            </a:r>
            <a:r>
              <a:rPr lang="en-US" sz="1600" dirty="0"/>
              <a:t>-</a:t>
            </a:r>
            <a:fld id="{A3AAD513-4C4E-4D49-A1D2-7F0CDE6A6B59}" type="slidenum">
              <a:rPr lang="en-US" sz="1600" smtClean="0"/>
              <a:pPr/>
              <a:t>9</a:t>
            </a:fld>
            <a:endParaRPr lang="en-US" sz="1300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76200"/>
            <a:ext cx="7758113" cy="685800"/>
          </a:xfrm>
        </p:spPr>
        <p:txBody>
          <a:bodyPr/>
          <a:lstStyle/>
          <a:p>
            <a:pPr>
              <a:defRPr/>
            </a:pPr>
            <a:r>
              <a:rPr lang="tr-TR" sz="4000" dirty="0"/>
              <a:t>Örnek</a:t>
            </a:r>
            <a:r>
              <a:rPr lang="en-US" sz="4000" dirty="0"/>
              <a:t>: </a:t>
            </a:r>
            <a:r>
              <a:rPr lang="tr-TR" sz="4000" dirty="0"/>
              <a:t>Enflasyon ile GD</a:t>
            </a:r>
            <a:endParaRPr lang="en-US" sz="4000" dirty="0"/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152400" y="1062673"/>
            <a:ext cx="7772400" cy="2137727"/>
          </a:xfrm>
          <a:prstGeom prst="rect">
            <a:avLst/>
          </a:prstGeom>
          <a:solidFill>
            <a:srgbClr val="99CCFF"/>
          </a:solidFill>
          <a:ln w="12700" cap="sq">
            <a:miter lim="800000"/>
            <a:headEnd type="none" w="sm" len="sm"/>
            <a:tailEnd type="none" w="sm" len="sm"/>
          </a:ln>
          <a:effectLst>
            <a:outerShdw dist="342900" dir="3000000" sx="64000" sy="64000" algn="ctr" rotWithShape="0">
              <a:schemeClr val="tx1">
                <a:lumMod val="65000"/>
                <a:lumOff val="35000"/>
              </a:scheme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99FF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r>
              <a:rPr lang="tr-TR" sz="2000" b="1" dirty="0">
                <a:solidFill>
                  <a:srgbClr val="002060"/>
                </a:solidFill>
              </a:rPr>
              <a:t>Bir mühendis yıllık %8 gerçek faiz oranında </a:t>
            </a:r>
            <a:r>
              <a:rPr lang="en-US" sz="2000" b="1" dirty="0">
                <a:solidFill>
                  <a:srgbClr val="002060"/>
                </a:solidFill>
              </a:rPr>
              <a:t>$15,000 </a:t>
            </a:r>
            <a:r>
              <a:rPr lang="tr-TR" sz="2000" b="1" dirty="0">
                <a:solidFill>
                  <a:srgbClr val="002060"/>
                </a:solidFill>
              </a:rPr>
              <a:t>yatırım yapıyor. Enflasyon</a:t>
            </a:r>
          </a:p>
          <a:p>
            <a:pPr eaLnBrk="0" hangingPunct="0">
              <a:defRPr/>
            </a:pPr>
            <a:r>
              <a:rPr lang="tr-TR" sz="2000" b="1" dirty="0">
                <a:solidFill>
                  <a:srgbClr val="002060"/>
                </a:solidFill>
              </a:rPr>
              <a:t>oranı yıllık </a:t>
            </a:r>
            <a:r>
              <a:rPr lang="en-US" sz="2000" b="1" dirty="0">
                <a:solidFill>
                  <a:srgbClr val="002060"/>
                </a:solidFill>
              </a:rPr>
              <a:t>5% </a:t>
            </a:r>
            <a:r>
              <a:rPr lang="tr-TR" sz="2000" b="1" dirty="0">
                <a:solidFill>
                  <a:srgbClr val="002060"/>
                </a:solidFill>
              </a:rPr>
              <a:t>ise</a:t>
            </a:r>
            <a:r>
              <a:rPr lang="en-US" sz="2000" b="1" dirty="0">
                <a:solidFill>
                  <a:srgbClr val="002060"/>
                </a:solidFill>
              </a:rPr>
              <a:t>, (a) </a:t>
            </a:r>
            <a:r>
              <a:rPr lang="tr-TR" sz="2000" b="1" dirty="0">
                <a:solidFill>
                  <a:srgbClr val="002060"/>
                </a:solidFill>
              </a:rPr>
              <a:t>10 yılda birikecek paranın miktarını, </a:t>
            </a:r>
            <a:r>
              <a:rPr lang="en-US" sz="2000" b="1" dirty="0">
                <a:solidFill>
                  <a:srgbClr val="002060"/>
                </a:solidFill>
              </a:rPr>
              <a:t>(b) </a:t>
            </a:r>
            <a:r>
              <a:rPr lang="tr-TR" sz="2000" b="1" dirty="0">
                <a:solidFill>
                  <a:srgbClr val="002060"/>
                </a:solidFill>
              </a:rPr>
              <a:t>biriken paranın</a:t>
            </a:r>
          </a:p>
          <a:p>
            <a:pPr eaLnBrk="0" hangingPunct="0">
              <a:defRPr/>
            </a:pPr>
            <a:r>
              <a:rPr lang="tr-TR" sz="2000" b="1" dirty="0">
                <a:solidFill>
                  <a:srgbClr val="002060"/>
                </a:solidFill>
              </a:rPr>
              <a:t>(doların sabit değeri olarak) satın alam gücünü, </a:t>
            </a:r>
            <a:r>
              <a:rPr lang="en-US" sz="2000" b="1" dirty="0">
                <a:solidFill>
                  <a:srgbClr val="002060"/>
                </a:solidFill>
              </a:rPr>
              <a:t>(c) </a:t>
            </a:r>
            <a:r>
              <a:rPr lang="tr-TR" sz="2000" b="1" dirty="0">
                <a:solidFill>
                  <a:srgbClr val="002060"/>
                </a:solidFill>
              </a:rPr>
              <a:t>bugün </a:t>
            </a:r>
            <a:r>
              <a:rPr lang="en-US" sz="2000" b="1" dirty="0">
                <a:solidFill>
                  <a:srgbClr val="002060"/>
                </a:solidFill>
              </a:rPr>
              <a:t>$15,000 </a:t>
            </a:r>
            <a:r>
              <a:rPr lang="tr-TR" sz="2000" b="1" dirty="0" err="1">
                <a:solidFill>
                  <a:srgbClr val="002060"/>
                </a:solidFill>
              </a:rPr>
              <a:t>ın</a:t>
            </a:r>
            <a:r>
              <a:rPr lang="tr-TR" sz="2000" b="1" dirty="0">
                <a:solidFill>
                  <a:srgbClr val="002060"/>
                </a:solidFill>
              </a:rPr>
              <a:t> satın alma</a:t>
            </a:r>
          </a:p>
          <a:p>
            <a:pPr eaLnBrk="0" hangingPunct="0">
              <a:defRPr/>
            </a:pPr>
            <a:r>
              <a:rPr lang="tr-TR" sz="2000" b="1" dirty="0">
                <a:solidFill>
                  <a:srgbClr val="002060"/>
                </a:solidFill>
              </a:rPr>
              <a:t>gücüne gelecekteki doların değerini ve </a:t>
            </a:r>
            <a:r>
              <a:rPr lang="en-US" sz="2000" b="1" dirty="0">
                <a:solidFill>
                  <a:srgbClr val="002060"/>
                </a:solidFill>
              </a:rPr>
              <a:t>(d) </a:t>
            </a:r>
            <a:r>
              <a:rPr lang="tr-TR" sz="2000" b="1" dirty="0">
                <a:solidFill>
                  <a:srgbClr val="002060"/>
                </a:solidFill>
              </a:rPr>
              <a:t>satın alma gücünü sürdürecek ve</a:t>
            </a:r>
          </a:p>
          <a:p>
            <a:pPr eaLnBrk="0" hangingPunct="0">
              <a:defRPr/>
            </a:pPr>
            <a:r>
              <a:rPr lang="tr-TR" sz="2000" b="1" dirty="0">
                <a:solidFill>
                  <a:srgbClr val="002060"/>
                </a:solidFill>
              </a:rPr>
              <a:t>yıllık </a:t>
            </a:r>
            <a:r>
              <a:rPr lang="en-US" sz="2000" b="1" dirty="0">
                <a:solidFill>
                  <a:srgbClr val="002060"/>
                </a:solidFill>
              </a:rPr>
              <a:t>8% </a:t>
            </a:r>
            <a:r>
              <a:rPr lang="tr-TR" sz="2000" b="1" dirty="0">
                <a:solidFill>
                  <a:srgbClr val="002060"/>
                </a:solidFill>
              </a:rPr>
              <a:t>geri dönüş sağlayacak miktarı belirleyelim</a:t>
            </a:r>
            <a:r>
              <a:rPr lang="en-US" sz="2000" b="1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838200" y="4191000"/>
            <a:ext cx="563968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342900" indent="-342900" eaLnBrk="0" hangingPunct="0">
              <a:buFontTx/>
              <a:buAutoNum type="alphaLcParenBoth"/>
              <a:defRPr/>
            </a:pPr>
            <a:r>
              <a:rPr lang="tr-TR" sz="2000" i="1" dirty="0">
                <a:solidFill>
                  <a:srgbClr val="009900"/>
                </a:solidFill>
              </a:rPr>
              <a:t>Birikmiş miktar </a:t>
            </a:r>
            <a:r>
              <a:rPr lang="tr-TR" sz="2000" i="1" dirty="0">
                <a:solidFill>
                  <a:srgbClr val="9933FF"/>
                </a:solidFill>
              </a:rPr>
              <a:t>Pazar faiz oranının</a:t>
            </a:r>
            <a:r>
              <a:rPr lang="en-US" sz="2000" dirty="0">
                <a:solidFill>
                  <a:srgbClr val="9933FF"/>
                </a:solidFill>
              </a:rPr>
              <a:t>, i</a:t>
            </a:r>
            <a:r>
              <a:rPr lang="en-US" sz="2000" baseline="-25000" dirty="0">
                <a:solidFill>
                  <a:srgbClr val="9933FF"/>
                </a:solidFill>
              </a:rPr>
              <a:t>f</a:t>
            </a:r>
            <a:r>
              <a:rPr lang="en-US" sz="2000" dirty="0">
                <a:solidFill>
                  <a:srgbClr val="9933FF"/>
                </a:solidFill>
              </a:rPr>
              <a:t> </a:t>
            </a:r>
            <a:r>
              <a:rPr lang="tr-TR" sz="2000" dirty="0"/>
              <a:t>bir </a:t>
            </a:r>
            <a:r>
              <a:rPr lang="en-US" sz="2000" dirty="0"/>
              <a:t>f</a:t>
            </a:r>
            <a:r>
              <a:rPr lang="tr-TR" sz="2000" dirty="0"/>
              <a:t>o</a:t>
            </a:r>
            <a:r>
              <a:rPr lang="en-US" sz="2000" dirty="0"/>
              <a:t>n</a:t>
            </a:r>
            <a:r>
              <a:rPr lang="tr-TR" sz="2000" dirty="0" err="1"/>
              <a:t>ks</a:t>
            </a:r>
            <a:r>
              <a:rPr lang="en-US" sz="2000" dirty="0" err="1"/>
              <a:t>i</a:t>
            </a:r>
            <a:r>
              <a:rPr lang="tr-TR" sz="2000" dirty="0"/>
              <a:t>y</a:t>
            </a:r>
            <a:r>
              <a:rPr lang="en-US" sz="2000" dirty="0"/>
              <a:t>on</a:t>
            </a:r>
            <a:r>
              <a:rPr lang="tr-TR" sz="2000" dirty="0" err="1"/>
              <a:t>udur</a:t>
            </a:r>
            <a:r>
              <a:rPr lang="en-US" sz="2000" dirty="0"/>
              <a:t> </a:t>
            </a:r>
            <a:endParaRPr lang="en-US" sz="2000" dirty="0">
              <a:solidFill>
                <a:srgbClr val="9933FF"/>
              </a:solidFill>
            </a:endParaRPr>
          </a:p>
          <a:p>
            <a:pPr eaLnBrk="0" hangingPunct="0">
              <a:defRPr/>
            </a:pPr>
            <a:r>
              <a:rPr lang="en-US" sz="2000" dirty="0"/>
              <a:t>                   i</a:t>
            </a:r>
            <a:r>
              <a:rPr lang="en-US" sz="2000" baseline="-25000" dirty="0"/>
              <a:t>f</a:t>
            </a:r>
            <a:r>
              <a:rPr lang="en-US" sz="2000" dirty="0"/>
              <a:t> = 0.08 + 0.05 + (0.08)(0.05) = 13.4%</a:t>
            </a:r>
          </a:p>
        </p:txBody>
      </p:sp>
      <p:sp>
        <p:nvSpPr>
          <p:cNvPr id="30" name="Text Box 16"/>
          <p:cNvSpPr txBox="1">
            <a:spLocks noChangeArrowheads="1"/>
          </p:cNvSpPr>
          <p:nvPr/>
        </p:nvSpPr>
        <p:spPr bwMode="auto">
          <a:xfrm>
            <a:off x="1219200" y="5029200"/>
            <a:ext cx="394082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1800" dirty="0"/>
              <a:t>    </a:t>
            </a:r>
            <a:r>
              <a:rPr lang="tr-TR" sz="2000" b="1" dirty="0">
                <a:solidFill>
                  <a:srgbClr val="3333CC"/>
                </a:solidFill>
              </a:rPr>
              <a:t>Biriken Miktar</a:t>
            </a:r>
            <a:r>
              <a:rPr lang="en-US" sz="2000" dirty="0"/>
              <a:t>= 15,000(F/P,13.4</a:t>
            </a:r>
            <a:r>
              <a:rPr lang="en-US" sz="1800" dirty="0"/>
              <a:t>%,10)</a:t>
            </a:r>
          </a:p>
          <a:p>
            <a:r>
              <a:rPr lang="en-US" sz="1800" dirty="0"/>
              <a:t>                                              </a:t>
            </a:r>
            <a:r>
              <a:rPr lang="en-US" sz="2000" dirty="0"/>
              <a:t>= </a:t>
            </a:r>
            <a:r>
              <a:rPr lang="en-US" sz="2000" b="1" dirty="0"/>
              <a:t>$52,750  </a:t>
            </a: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444500" y="3790950"/>
            <a:ext cx="949299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Çözüm</a:t>
            </a: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0" grpId="0" autoUpdateAnimBg="0"/>
      <p:bldP spid="31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18947</TotalTime>
  <Words>1079</Words>
  <Application>Microsoft Office PowerPoint</Application>
  <PresentationFormat>Özel</PresentationFormat>
  <Paragraphs>127</Paragraphs>
  <Slides>11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7" baseType="lpstr">
      <vt:lpstr>Arial Narrow</vt:lpstr>
      <vt:lpstr>Cambria Math</vt:lpstr>
      <vt:lpstr>Symbol</vt:lpstr>
      <vt:lpstr>Times New Roman</vt:lpstr>
      <vt:lpstr>Wingdings</vt:lpstr>
      <vt:lpstr>Blank Presentation</vt:lpstr>
      <vt:lpstr>PowerPoint Sunusu</vt:lpstr>
      <vt:lpstr>Enflasyonun Anlamı</vt:lpstr>
      <vt:lpstr>PowerPoint Sunusu</vt:lpstr>
      <vt:lpstr>Üç Farklı Oran</vt:lpstr>
      <vt:lpstr>Örnek: Pazar vs. Gerçek Oran</vt:lpstr>
      <vt:lpstr>PowerPoint Sunusu</vt:lpstr>
      <vt:lpstr>PowerPoint Sunusu</vt:lpstr>
      <vt:lpstr>PowerPoint Sunusu</vt:lpstr>
      <vt:lpstr>Örnek: Enflasyon ile GD</vt:lpstr>
      <vt:lpstr>PowerPoint Sunusu</vt:lpstr>
      <vt:lpstr>PowerPoint Sunusu</vt:lpstr>
    </vt:vector>
  </TitlesOfParts>
  <Company>Bryant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1, Heizer/Render, 5th edition</dc:title>
  <dc:subject>Operations and Productivity</dc:subject>
  <dc:creator>John Swearingen</dc:creator>
  <cp:lastModifiedBy>İhsan Hakan Selvi</cp:lastModifiedBy>
  <cp:revision>684</cp:revision>
  <cp:lastPrinted>2000-01-11T15:10:36Z</cp:lastPrinted>
  <dcterms:created xsi:type="dcterms:W3CDTF">1998-04-09T01:23:40Z</dcterms:created>
  <dcterms:modified xsi:type="dcterms:W3CDTF">2020-02-24T14:11:12Z</dcterms:modified>
</cp:coreProperties>
</file>