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70" r:id="rId4"/>
    <p:sldId id="298" r:id="rId5"/>
    <p:sldId id="299" r:id="rId6"/>
    <p:sldId id="295" r:id="rId7"/>
    <p:sldId id="267" r:id="rId8"/>
    <p:sldId id="303" r:id="rId9"/>
    <p:sldId id="306" r:id="rId10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931B07"/>
    <a:srgbClr val="99FF99"/>
    <a:srgbClr val="3333CC"/>
    <a:srgbClr val="CCECFF"/>
    <a:srgbClr val="FF9900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1656" y="84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F9049F9-FF15-417B-A222-849C8232EE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930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61BC03F-A437-4BED-9BF1-A651AC71F2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2153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E69AB741-32B1-4B17-8E4F-8851F1B08D25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2150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50482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E4F0AD9-1376-45FB-A4EE-407052AF2A96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355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512578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C640329-BD72-4FC2-8BEC-639528D3AC74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458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24228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854FA13-FE2E-426E-9F70-F6CF84A98DDC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2560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96005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9DA0755-3ACE-47A3-9B9A-072D79AB0636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2662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86692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3931227-6052-4072-A134-3AFE335BD54B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66096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966BD48-B611-426E-8B07-735EA9C7B0DB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802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68D377C-0301-4B32-BA7D-26004751EB7B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64360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9DF0E502-7287-42B8-88FF-FB4DFD1D3467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72704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CAE0B1B5-9B9C-4988-A96C-0EEE29DA1F48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246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8CE5C8B-A004-40F7-98CF-D58CB49E7137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7577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44DC3CFC-25C9-4B58-8E27-AC3EA6B53B66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89199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9D24599-6D4B-46F5-8276-956ADC5E591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8816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DD11B07-84B6-4055-8121-F2E27D8159A5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4640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B4F013E5-897A-4571-8B1E-0834AB2E80C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1661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4335938D-DDA1-4378-A6CF-E1204511E0AF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853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32EB141-F0CB-47C5-A728-6FFFB05A9D6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9382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/>
              <a:t>1-</a:t>
            </a:r>
            <a:fld id="{10C58725-DE7E-41CD-A74D-80FDBAF66FD0}" type="slidenum">
              <a:rPr lang="en-US"/>
              <a:pPr/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B892BB6A-E4FF-47B5-827A-9D26EBE4F733}" type="slidenum">
              <a:rPr lang="en-US" sz="1600" smtClean="0"/>
              <a:pPr/>
              <a:t>1</a:t>
            </a:fld>
            <a:endParaRPr lang="en-US" sz="1300" dirty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011362" y="2133600"/>
            <a:ext cx="4206875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BÖLÜM 12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Amortisman Yöntemleri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190500" y="4419600"/>
            <a:ext cx="7694613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28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258134" y="2844766"/>
            <a:ext cx="7728251" cy="1219200"/>
          </a:xfrm>
          <a:prstGeom prst="round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glow rad="190500">
              <a:schemeClr val="accent4">
                <a:satMod val="175000"/>
                <a:alpha val="60000"/>
              </a:schemeClr>
            </a:glow>
          </a:effectLst>
        </p:spPr>
        <p:txBody>
          <a:bodyPr/>
          <a:lstStyle/>
          <a:p>
            <a:pPr eaLnBrk="0" hangingPunct="0">
              <a:defRPr/>
            </a:pPr>
            <a:endParaRPr lang="en-US" sz="1600" dirty="0"/>
          </a:p>
        </p:txBody>
      </p:sp>
      <p:sp>
        <p:nvSpPr>
          <p:cNvPr id="41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3D944CAA-377F-4AE4-9EF3-95F382A5C961}" type="slidenum">
              <a:rPr lang="en-US" sz="1600" smtClean="0"/>
              <a:pPr/>
              <a:t>2</a:t>
            </a:fld>
            <a:endParaRPr lang="en-US" sz="13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234238" cy="685800"/>
          </a:xfrm>
        </p:spPr>
        <p:txBody>
          <a:bodyPr/>
          <a:lstStyle/>
          <a:p>
            <a:pPr>
              <a:defRPr/>
            </a:pPr>
            <a:r>
              <a:rPr lang="tr-TR" sz="4000" dirty="0"/>
              <a:t>Amortisman Terimleri</a:t>
            </a:r>
            <a:endParaRPr lang="en-US" sz="4000" dirty="0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24338" y="1386838"/>
            <a:ext cx="7765647" cy="1280161"/>
          </a:xfrm>
          <a:prstGeom prst="rect">
            <a:avLst/>
          </a:prstGeom>
          <a:solidFill>
            <a:srgbClr val="CCECFF"/>
          </a:solidFill>
          <a:ln w="12700" cap="sq">
            <a:miter lim="800000"/>
            <a:headEnd type="none" w="sm" len="sm"/>
            <a:tailEnd type="none" w="sm" len="sm"/>
          </a:ln>
          <a:effectLst>
            <a:glow rad="101600">
              <a:schemeClr val="accent4">
                <a:satMod val="175000"/>
                <a:alpha val="80000"/>
              </a:schemeClr>
            </a:glow>
            <a:innerShdw blurRad="63500" dist="139700" dir="13500000">
              <a:prstClr val="black">
                <a:alpha val="50000"/>
              </a:prstClr>
            </a:inn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4108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77724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200" b="1" dirty="0">
                <a:solidFill>
                  <a:schemeClr val="folHlink"/>
                </a:solidFill>
              </a:rPr>
              <a:t> </a:t>
            </a:r>
            <a:r>
              <a:rPr lang="tr-TR" sz="2200" b="1" dirty="0">
                <a:solidFill>
                  <a:srgbClr val="3333CC"/>
                </a:solidFill>
              </a:rPr>
              <a:t>Tanım</a:t>
            </a:r>
            <a:r>
              <a:rPr lang="en-US" sz="2200" b="1" dirty="0">
                <a:solidFill>
                  <a:srgbClr val="3333CC"/>
                </a:solidFill>
              </a:rPr>
              <a:t>:</a:t>
            </a:r>
            <a:r>
              <a:rPr lang="en-US" sz="2200" dirty="0">
                <a:solidFill>
                  <a:srgbClr val="3333CC"/>
                </a:solidFill>
              </a:rPr>
              <a:t> </a:t>
            </a:r>
            <a:r>
              <a:rPr lang="tr-TR" sz="2200" dirty="0">
                <a:solidFill>
                  <a:srgbClr val="3333CC"/>
                </a:solidFill>
              </a:rPr>
              <a:t>Zaman içerisinde bir varlığın </a:t>
            </a:r>
            <a:r>
              <a:rPr lang="tr-TR" sz="2200" b="1" dirty="0"/>
              <a:t>değerindeki azalışı </a:t>
            </a:r>
            <a:r>
              <a:rPr lang="tr-TR" sz="2200" dirty="0">
                <a:solidFill>
                  <a:srgbClr val="3333CC"/>
                </a:solidFill>
              </a:rPr>
              <a:t>gösterir</a:t>
            </a:r>
            <a:endParaRPr lang="en-US" sz="2200" dirty="0">
              <a:solidFill>
                <a:srgbClr val="3333CC"/>
              </a:solidFill>
            </a:endParaRPr>
          </a:p>
        </p:txBody>
      </p:sp>
      <p:sp>
        <p:nvSpPr>
          <p:cNvPr id="4109" name="TextBox 12"/>
          <p:cNvSpPr txBox="1">
            <a:spLocks noChangeArrowheads="1"/>
          </p:cNvSpPr>
          <p:nvPr/>
        </p:nvSpPr>
        <p:spPr bwMode="auto">
          <a:xfrm>
            <a:off x="1143000" y="2057400"/>
            <a:ext cx="61899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FF5050"/>
                </a:solidFill>
              </a:rPr>
              <a:t>İki Tiptir</a:t>
            </a:r>
            <a:r>
              <a:rPr lang="en-US" b="1" dirty="0">
                <a:solidFill>
                  <a:srgbClr val="FF5050"/>
                </a:solidFill>
              </a:rPr>
              <a:t>: </a:t>
            </a:r>
            <a:r>
              <a:rPr lang="tr-TR" b="1" dirty="0">
                <a:solidFill>
                  <a:srgbClr val="931B07"/>
                </a:solidFill>
              </a:rPr>
              <a:t>defter amortismanı ve</a:t>
            </a:r>
            <a:r>
              <a:rPr lang="en-US" b="1" dirty="0">
                <a:solidFill>
                  <a:srgbClr val="931B07"/>
                </a:solidFill>
              </a:rPr>
              <a:t> </a:t>
            </a:r>
            <a:r>
              <a:rPr lang="tr-TR" b="1" dirty="0">
                <a:solidFill>
                  <a:srgbClr val="931B07"/>
                </a:solidFill>
              </a:rPr>
              <a:t>vergi amortismanı</a:t>
            </a:r>
            <a:endParaRPr lang="en-US" b="1" dirty="0">
              <a:solidFill>
                <a:srgbClr val="931B07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2921000"/>
            <a:ext cx="8032968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sz="2200" b="1" i="1" dirty="0">
                <a:solidFill>
                  <a:srgbClr val="CC9900"/>
                </a:solidFill>
              </a:rPr>
              <a:t>Defter amortismanı</a:t>
            </a:r>
            <a:r>
              <a:rPr lang="en-US" sz="2200" dirty="0">
                <a:solidFill>
                  <a:srgbClr val="CC9900"/>
                </a:solidFill>
              </a:rPr>
              <a:t>: </a:t>
            </a:r>
            <a:r>
              <a:rPr lang="tr-TR" sz="2200" i="1" dirty="0">
                <a:solidFill>
                  <a:srgbClr val="FF0000"/>
                </a:solidFill>
              </a:rPr>
              <a:t>iç finansal muhasebe </a:t>
            </a:r>
            <a:r>
              <a:rPr lang="tr-TR" sz="2200" dirty="0">
                <a:solidFill>
                  <a:schemeClr val="bg1">
                    <a:lumMod val="90000"/>
                  </a:schemeClr>
                </a:solidFill>
              </a:rPr>
              <a:t>için bir varlığın değerini gösterir</a:t>
            </a:r>
            <a:endParaRPr lang="en-US" sz="22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113" y="3516313"/>
            <a:ext cx="7363362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sz="2200" b="1" i="1" dirty="0">
                <a:solidFill>
                  <a:srgbClr val="CC9900"/>
                </a:solidFill>
              </a:rPr>
              <a:t>Vergi amortismanı</a:t>
            </a:r>
            <a:r>
              <a:rPr lang="en-US" sz="2200" b="1" dirty="0">
                <a:solidFill>
                  <a:srgbClr val="CC9900"/>
                </a:solidFill>
              </a:rPr>
              <a:t>: </a:t>
            </a:r>
            <a:r>
              <a:rPr lang="tr-TR" sz="2200" dirty="0">
                <a:solidFill>
                  <a:schemeClr val="bg1">
                    <a:lumMod val="90000"/>
                  </a:schemeClr>
                </a:solidFill>
              </a:rPr>
              <a:t>vergi kanunlarına göre </a:t>
            </a:r>
            <a:r>
              <a:rPr lang="tr-TR" sz="22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vergi hesabında </a:t>
            </a:r>
            <a:r>
              <a:rPr lang="tr-TR" sz="2200" dirty="0">
                <a:solidFill>
                  <a:schemeClr val="bg1">
                    <a:lumMod val="90000"/>
                  </a:schemeClr>
                </a:solidFill>
              </a:rPr>
              <a:t>kullanılır</a:t>
            </a:r>
            <a:endParaRPr lang="en-US" sz="22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400" y="4495800"/>
            <a:ext cx="74013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dirty="0">
                <a:solidFill>
                  <a:schemeClr val="bg1">
                    <a:lumMod val="90000"/>
                  </a:schemeClr>
                </a:solidFill>
              </a:rPr>
              <a:t>ABD’de 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dirty="0"/>
              <a:t> </a:t>
            </a:r>
            <a:r>
              <a:rPr lang="tr-TR" b="1" dirty="0">
                <a:solidFill>
                  <a:srgbClr val="3333CC"/>
                </a:solidFill>
              </a:rPr>
              <a:t>vergi amortismanı </a:t>
            </a:r>
            <a:r>
              <a:rPr lang="tr-TR" b="1" i="1" dirty="0"/>
              <a:t>HMGKS ile </a:t>
            </a:r>
            <a:r>
              <a:rPr lang="tr-TR" i="1" dirty="0">
                <a:solidFill>
                  <a:schemeClr val="bg1">
                    <a:lumMod val="90000"/>
                  </a:schemeClr>
                </a:solidFill>
              </a:rPr>
              <a:t>hesaplanmalıdır</a:t>
            </a:r>
            <a:r>
              <a:rPr lang="en-US" dirty="0"/>
              <a:t>;</a:t>
            </a:r>
          </a:p>
          <a:p>
            <a:pPr algn="ctr" eaLnBrk="0" hangingPunct="0">
              <a:defRPr/>
            </a:pPr>
            <a:r>
              <a:rPr lang="tr-TR" b="1" dirty="0">
                <a:solidFill>
                  <a:srgbClr val="3333CC"/>
                </a:solidFill>
              </a:rPr>
              <a:t>Defter amortismanı </a:t>
            </a:r>
            <a:r>
              <a:rPr lang="tr-TR" b="1" i="1" dirty="0"/>
              <a:t>herhangi bir yöntem ile </a:t>
            </a:r>
            <a:r>
              <a:rPr lang="tr-TR" i="1" dirty="0">
                <a:solidFill>
                  <a:schemeClr val="bg1">
                    <a:lumMod val="90000"/>
                  </a:schemeClr>
                </a:solidFill>
              </a:rPr>
              <a:t>hesaplanabilir</a:t>
            </a:r>
            <a:endParaRPr lang="en-US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D87F37B4-6514-4207-B217-4A629E78637E}" type="slidenum">
              <a:rPr lang="en-US" sz="1600" smtClean="0"/>
              <a:pPr/>
              <a:t>3</a:t>
            </a:fld>
            <a:endParaRPr lang="en-US" sz="13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848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Amortisman Terimleri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17488" y="1295400"/>
            <a:ext cx="7913577" cy="43858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sz="2200" b="1" dirty="0"/>
              <a:t>Satın alma maliyeti P veya Kaynak K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7030A0"/>
                </a:solidFill>
              </a:rPr>
              <a:t>Varlığın teslim edilmiş maliyeti</a:t>
            </a:r>
            <a:endParaRPr lang="en-US" sz="2200" dirty="0">
              <a:solidFill>
                <a:srgbClr val="7030A0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Defter değeri DD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tr-TR" sz="2200" dirty="0">
                <a:solidFill>
                  <a:srgbClr val="009900"/>
                </a:solidFill>
              </a:rPr>
              <a:t>t zamanda </a:t>
            </a:r>
            <a:r>
              <a:rPr lang="tr-TR" sz="2200" dirty="0" err="1">
                <a:solidFill>
                  <a:srgbClr val="009900"/>
                </a:solidFill>
              </a:rPr>
              <a:t>amortize</a:t>
            </a:r>
            <a:r>
              <a:rPr lang="tr-TR" sz="2200" dirty="0">
                <a:solidFill>
                  <a:srgbClr val="009900"/>
                </a:solidFill>
              </a:rPr>
              <a:t> edilmemiş kalan yatırım değeri</a:t>
            </a:r>
            <a:endParaRPr lang="en-US" sz="2200" dirty="0">
              <a:solidFill>
                <a:srgbClr val="009900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Geri kazanım periyodu </a:t>
            </a:r>
            <a:r>
              <a:rPr lang="en-US" sz="2200" b="1" i="1" dirty="0"/>
              <a:t>n</a:t>
            </a:r>
            <a:r>
              <a:rPr lang="en-US" sz="2200" b="1" dirty="0"/>
              <a:t>: </a:t>
            </a:r>
            <a:r>
              <a:rPr lang="tr-TR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yıllardaki </a:t>
            </a:r>
            <a:r>
              <a:rPr lang="tr-TR" sz="2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amortize</a:t>
            </a:r>
            <a:r>
              <a:rPr lang="tr-TR" sz="2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edilebilir ömür</a:t>
            </a:r>
            <a:endParaRPr lang="en-US" sz="2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Pazar değeri PD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C00000"/>
                </a:solidFill>
              </a:rPr>
              <a:t>Varlık piyasada satılmışsa tahmin edilen nakit değeri</a:t>
            </a:r>
            <a:endParaRPr lang="en-US" sz="2200" dirty="0">
              <a:solidFill>
                <a:srgbClr val="C00000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Hurda değeri HD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00B0F0"/>
                </a:solidFill>
              </a:rPr>
              <a:t>Varlığın </a:t>
            </a:r>
            <a:r>
              <a:rPr lang="tr-TR" sz="2200" dirty="0" err="1">
                <a:solidFill>
                  <a:srgbClr val="00B0F0"/>
                </a:solidFill>
              </a:rPr>
              <a:t>amortize</a:t>
            </a:r>
            <a:r>
              <a:rPr lang="tr-TR" sz="2200" dirty="0">
                <a:solidFill>
                  <a:srgbClr val="00B0F0"/>
                </a:solidFill>
              </a:rPr>
              <a:t> edilebilir ömür sonundaki pazar değeri</a:t>
            </a:r>
            <a:endParaRPr lang="en-US" sz="2200" dirty="0">
              <a:solidFill>
                <a:srgbClr val="00B0F0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Amortisman oranı </a:t>
            </a:r>
            <a:r>
              <a:rPr lang="en-US" sz="2200" b="1" i="1" dirty="0" err="1"/>
              <a:t>d</a:t>
            </a:r>
            <a:r>
              <a:rPr lang="en-US" sz="2200" b="1" i="1" baseline="-25000" dirty="0" err="1"/>
              <a:t>t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9900FF"/>
                </a:solidFill>
              </a:rPr>
              <a:t>her yıl amortisman ile kaldırılmış alım maliyeti kısmı</a:t>
            </a:r>
            <a:endParaRPr lang="en-US" sz="2200" dirty="0">
              <a:solidFill>
                <a:srgbClr val="9900FF"/>
              </a:solidFill>
            </a:endParaRPr>
          </a:p>
          <a:p>
            <a:pPr eaLnBrk="0" hangingPunct="0">
              <a:defRPr/>
            </a:pPr>
            <a:endParaRPr lang="en-US" sz="900" dirty="0">
              <a:solidFill>
                <a:srgbClr val="9900FF"/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Bireysel mülkiyet</a:t>
            </a:r>
            <a:r>
              <a:rPr lang="en-US" sz="2200" b="1" dirty="0"/>
              <a:t>: </a:t>
            </a:r>
            <a:r>
              <a:rPr lang="tr-TR" sz="2200" dirty="0">
                <a:solidFill>
                  <a:schemeClr val="bg1">
                    <a:lumMod val="25000"/>
                  </a:schemeClr>
                </a:solidFill>
              </a:rPr>
              <a:t>kurumun maddi varlıklarıdır</a:t>
            </a:r>
            <a:endParaRPr lang="en-US" sz="2200" dirty="0">
              <a:solidFill>
                <a:schemeClr val="bg1">
                  <a:lumMod val="25000"/>
                </a:schemeClr>
              </a:solidFill>
            </a:endParaRP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Gerçek mülkiyet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FF0000"/>
                </a:solidFill>
              </a:rPr>
              <a:t>Bina gibi yapıları içerir </a:t>
            </a:r>
            <a:r>
              <a:rPr lang="en-US" sz="2200" b="1" dirty="0"/>
              <a:t>(</a:t>
            </a:r>
            <a:r>
              <a:rPr lang="tr-TR" sz="2200" b="1" dirty="0"/>
              <a:t>arazi </a:t>
            </a:r>
            <a:r>
              <a:rPr lang="tr-TR" sz="2200" b="1" dirty="0" err="1"/>
              <a:t>amortize</a:t>
            </a:r>
            <a:r>
              <a:rPr lang="tr-TR" sz="2200" b="1" dirty="0"/>
              <a:t> edilmez</a:t>
            </a:r>
            <a:r>
              <a:rPr lang="en-US" sz="2200" b="1" dirty="0"/>
              <a:t>)</a:t>
            </a:r>
          </a:p>
          <a:p>
            <a:pPr eaLnBrk="0" hangingPunct="0">
              <a:defRPr/>
            </a:pPr>
            <a:endParaRPr lang="en-US" sz="900" dirty="0"/>
          </a:p>
          <a:p>
            <a:pPr eaLnBrk="0" hangingPunct="0">
              <a:defRPr/>
            </a:pPr>
            <a:r>
              <a:rPr lang="tr-TR" sz="2200" b="1" dirty="0"/>
              <a:t>Yarım yıllık sözleşme</a:t>
            </a:r>
            <a:r>
              <a:rPr lang="en-US" sz="2200" b="1" dirty="0"/>
              <a:t>: </a:t>
            </a:r>
            <a:r>
              <a:rPr lang="tr-TR" sz="2200" dirty="0">
                <a:solidFill>
                  <a:srgbClr val="CC9900"/>
                </a:solidFill>
              </a:rPr>
              <a:t>Varlıkların yıl ortasında yer değiştireceğini var sayar</a:t>
            </a:r>
            <a:endParaRPr lang="en-US" sz="2200" dirty="0">
              <a:solidFill>
                <a:srgbClr val="CC9900"/>
              </a:solidFill>
            </a:endParaRPr>
          </a:p>
        </p:txBody>
      </p:sp>
      <p:cxnSp>
        <p:nvCxnSpPr>
          <p:cNvPr id="5126" name="Straight Connector 8"/>
          <p:cNvCxnSpPr>
            <a:cxnSpLocks noChangeShapeType="1"/>
          </p:cNvCxnSpPr>
          <p:nvPr/>
        </p:nvCxnSpPr>
        <p:spPr bwMode="auto">
          <a:xfrm>
            <a:off x="304800" y="4191000"/>
            <a:ext cx="7772400" cy="0"/>
          </a:xfrm>
          <a:prstGeom prst="line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B2B17B10-C2A5-4E59-BC94-422E6E031014}" type="slidenum">
              <a:rPr lang="en-US" sz="1600" smtClean="0"/>
              <a:pPr/>
              <a:t>4</a:t>
            </a:fld>
            <a:endParaRPr lang="en-US" sz="13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Doğrusal Amortisman</a:t>
            </a:r>
            <a:endParaRPr lang="en-US" sz="4000" dirty="0"/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1676400" y="1222375"/>
            <a:ext cx="55531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Defter değeri </a:t>
            </a:r>
            <a:r>
              <a:rPr lang="tr-TR" b="1" i="1" dirty="0">
                <a:solidFill>
                  <a:srgbClr val="931B07"/>
                </a:solidFill>
              </a:rPr>
              <a:t>zamanla doğrusal olarak </a:t>
            </a:r>
            <a:r>
              <a:rPr lang="tr-TR" b="1" dirty="0"/>
              <a:t>azalır</a:t>
            </a:r>
            <a:endParaRPr lang="en-US" b="1" i="1" dirty="0">
              <a:solidFill>
                <a:srgbClr val="931B07"/>
              </a:solidFill>
            </a:endParaRPr>
          </a:p>
        </p:txBody>
      </p:sp>
      <p:sp>
        <p:nvSpPr>
          <p:cNvPr id="6150" name="Right Arrow 2"/>
          <p:cNvSpPr>
            <a:spLocks noChangeArrowheads="1"/>
          </p:cNvSpPr>
          <p:nvPr/>
        </p:nvSpPr>
        <p:spPr bwMode="auto">
          <a:xfrm>
            <a:off x="1219200" y="1389063"/>
            <a:ext cx="381000" cy="155575"/>
          </a:xfrm>
          <a:prstGeom prst="rightArrow">
            <a:avLst>
              <a:gd name="adj1" fmla="val 50000"/>
              <a:gd name="adj2" fmla="val 497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6151" name="TextBox 3"/>
          <p:cNvSpPr txBox="1">
            <a:spLocks noChangeArrowheads="1"/>
          </p:cNvSpPr>
          <p:nvPr/>
        </p:nvSpPr>
        <p:spPr bwMode="auto">
          <a:xfrm>
            <a:off x="1154113" y="2933700"/>
            <a:ext cx="887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3200" b="1" dirty="0" err="1"/>
              <a:t>D</a:t>
            </a:r>
            <a:r>
              <a:rPr lang="en-US" sz="3200" b="1" baseline="-25000" dirty="0" err="1"/>
              <a:t>t</a:t>
            </a:r>
            <a:r>
              <a:rPr lang="en-US" sz="3200" b="1" dirty="0"/>
              <a:t> = </a:t>
            </a:r>
          </a:p>
        </p:txBody>
      </p:sp>
      <p:sp>
        <p:nvSpPr>
          <p:cNvPr id="6152" name="TextBox 5"/>
          <p:cNvSpPr txBox="1">
            <a:spLocks noChangeArrowheads="1"/>
          </p:cNvSpPr>
          <p:nvPr/>
        </p:nvSpPr>
        <p:spPr bwMode="auto">
          <a:xfrm>
            <a:off x="1833563" y="2736850"/>
            <a:ext cx="12137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3200" b="1" dirty="0"/>
              <a:t>K</a:t>
            </a:r>
            <a:r>
              <a:rPr lang="en-US" sz="3200" b="1" dirty="0"/>
              <a:t> - </a:t>
            </a:r>
            <a:r>
              <a:rPr lang="tr-TR" sz="3200" b="1" dirty="0"/>
              <a:t>HD</a:t>
            </a:r>
            <a:endParaRPr lang="en-US" sz="3200" b="1" dirty="0"/>
          </a:p>
        </p:txBody>
      </p:sp>
      <p:cxnSp>
        <p:nvCxnSpPr>
          <p:cNvPr id="6153" name="Straight Connector 7"/>
          <p:cNvCxnSpPr>
            <a:cxnSpLocks noChangeShapeType="1"/>
          </p:cNvCxnSpPr>
          <p:nvPr/>
        </p:nvCxnSpPr>
        <p:spPr bwMode="auto">
          <a:xfrm>
            <a:off x="1933575" y="3238500"/>
            <a:ext cx="1038225" cy="12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4" name="TextBox 8"/>
          <p:cNvSpPr txBox="1">
            <a:spLocks noChangeArrowheads="1"/>
          </p:cNvSpPr>
          <p:nvPr/>
        </p:nvSpPr>
        <p:spPr bwMode="auto">
          <a:xfrm>
            <a:off x="2209800" y="30734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3200" b="1" dirty="0"/>
              <a:t>n</a:t>
            </a:r>
          </a:p>
        </p:txBody>
      </p:sp>
      <p:sp>
        <p:nvSpPr>
          <p:cNvPr id="6155" name="TextBox 10"/>
          <p:cNvSpPr txBox="1">
            <a:spLocks noChangeArrowheads="1"/>
          </p:cNvSpPr>
          <p:nvPr/>
        </p:nvSpPr>
        <p:spPr bwMode="auto">
          <a:xfrm>
            <a:off x="3270250" y="2273300"/>
            <a:ext cx="44259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>
                <a:solidFill>
                  <a:srgbClr val="3333CC"/>
                </a:solidFill>
              </a:rPr>
              <a:t>Burada</a:t>
            </a:r>
            <a:r>
              <a:rPr lang="en-US" sz="2000" dirty="0">
                <a:solidFill>
                  <a:srgbClr val="3333CC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 err="1"/>
              <a:t>D</a:t>
            </a:r>
            <a:r>
              <a:rPr lang="en-US" sz="2000" b="1" baseline="-25000" dirty="0" err="1"/>
              <a:t>t</a:t>
            </a:r>
            <a:r>
              <a:rPr lang="en-US" sz="2000" b="1" dirty="0"/>
              <a:t> </a:t>
            </a:r>
            <a:r>
              <a:rPr lang="en-US" sz="2000" dirty="0"/>
              <a:t>= </a:t>
            </a:r>
            <a:r>
              <a:rPr lang="tr-TR" sz="2000" dirty="0"/>
              <a:t>t yılı için amortisman</a:t>
            </a:r>
            <a:endParaRPr lang="en-US" sz="2000" dirty="0"/>
          </a:p>
          <a:p>
            <a:r>
              <a:rPr lang="en-US" sz="2000" dirty="0"/>
              <a:t>               </a:t>
            </a:r>
            <a:r>
              <a:rPr lang="en-US" sz="2000" b="1" dirty="0"/>
              <a:t>t</a:t>
            </a:r>
            <a:r>
              <a:rPr lang="en-US" sz="2000" dirty="0"/>
              <a:t> = y</a:t>
            </a:r>
            <a:r>
              <a:rPr lang="tr-TR" sz="2000" dirty="0" err="1"/>
              <a:t>ıl</a:t>
            </a:r>
            <a:endParaRPr lang="en-US" sz="2000" dirty="0"/>
          </a:p>
          <a:p>
            <a:r>
              <a:rPr lang="en-US" sz="2000" dirty="0"/>
              <a:t>              </a:t>
            </a:r>
            <a:r>
              <a:rPr lang="tr-TR" sz="2000" b="1" dirty="0"/>
              <a:t>K</a:t>
            </a:r>
            <a:r>
              <a:rPr lang="en-US" sz="2000" dirty="0"/>
              <a:t> = </a:t>
            </a:r>
            <a:r>
              <a:rPr lang="tr-TR" sz="2000" dirty="0"/>
              <a:t>kaynak veya satın alma maliyeti</a:t>
            </a:r>
            <a:endParaRPr lang="en-US" sz="2000" dirty="0"/>
          </a:p>
          <a:p>
            <a:r>
              <a:rPr lang="en-US" sz="2000" dirty="0"/>
              <a:t>              </a:t>
            </a:r>
            <a:r>
              <a:rPr lang="tr-TR" sz="2000" b="1" dirty="0"/>
              <a:t>HD</a:t>
            </a:r>
            <a:r>
              <a:rPr lang="en-US" sz="2000" dirty="0"/>
              <a:t> = </a:t>
            </a:r>
            <a:r>
              <a:rPr lang="tr-TR" sz="2000" dirty="0"/>
              <a:t>hurda değeri</a:t>
            </a:r>
            <a:endParaRPr lang="en-US" sz="2000" dirty="0"/>
          </a:p>
          <a:p>
            <a:r>
              <a:rPr lang="en-US" sz="2000" dirty="0"/>
              <a:t>              </a:t>
            </a:r>
            <a:r>
              <a:rPr lang="en-US" sz="2000" b="1" dirty="0"/>
              <a:t>n</a:t>
            </a:r>
            <a:r>
              <a:rPr lang="en-US" sz="2000" dirty="0"/>
              <a:t> = </a:t>
            </a:r>
            <a:r>
              <a:rPr lang="tr-TR" sz="2000" dirty="0"/>
              <a:t>geri kazanım periyodu</a:t>
            </a:r>
          </a:p>
          <a:p>
            <a:r>
              <a:rPr lang="tr-TR" sz="2000" dirty="0"/>
              <a:t>              </a:t>
            </a:r>
            <a:r>
              <a:rPr lang="tr-TR" sz="2000" b="1" dirty="0"/>
              <a:t>d</a:t>
            </a:r>
            <a:r>
              <a:rPr lang="en-US" sz="2000" dirty="0"/>
              <a:t> =</a:t>
            </a:r>
            <a:r>
              <a:rPr lang="tr-TR" sz="2000" dirty="0"/>
              <a:t> </a:t>
            </a:r>
            <a:r>
              <a:rPr lang="tr-TR" sz="2000" dirty="0" err="1"/>
              <a:t>amortisamn</a:t>
            </a:r>
            <a:r>
              <a:rPr lang="tr-TR" sz="2000" dirty="0"/>
              <a:t> oranı (1/n)</a:t>
            </a:r>
            <a:endParaRPr lang="en-US" sz="2000" dirty="0"/>
          </a:p>
        </p:txBody>
      </p:sp>
      <p:sp>
        <p:nvSpPr>
          <p:cNvPr id="6156" name="TextBox 15"/>
          <p:cNvSpPr txBox="1">
            <a:spLocks noChangeArrowheads="1"/>
          </p:cNvSpPr>
          <p:nvPr/>
        </p:nvSpPr>
        <p:spPr bwMode="auto">
          <a:xfrm>
            <a:off x="998538" y="4194175"/>
            <a:ext cx="2103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3200" b="1" dirty="0"/>
              <a:t>DD</a:t>
            </a:r>
            <a:r>
              <a:rPr lang="en-US" sz="3200" b="1" baseline="-25000" dirty="0"/>
              <a:t>t</a:t>
            </a:r>
            <a:r>
              <a:rPr lang="en-US" sz="3200" b="1" dirty="0"/>
              <a:t> = </a:t>
            </a:r>
            <a:r>
              <a:rPr lang="tr-TR" sz="3200" b="1" dirty="0"/>
              <a:t>K</a:t>
            </a:r>
            <a:r>
              <a:rPr lang="en-US" sz="3200" b="1" dirty="0"/>
              <a:t> - </a:t>
            </a:r>
            <a:r>
              <a:rPr lang="en-US" sz="3200" b="1" dirty="0" err="1"/>
              <a:t>tD</a:t>
            </a:r>
            <a:r>
              <a:rPr lang="en-US" sz="3200" b="1" baseline="-25000" dirty="0" err="1"/>
              <a:t>t</a:t>
            </a:r>
            <a:endParaRPr lang="en-US" sz="3200" b="1" dirty="0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3276599" y="4267200"/>
            <a:ext cx="3952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>
                <a:solidFill>
                  <a:srgbClr val="3333CC"/>
                </a:solidFill>
              </a:rPr>
              <a:t>Burada</a:t>
            </a:r>
            <a:r>
              <a:rPr lang="en-US" sz="2000" dirty="0">
                <a:solidFill>
                  <a:srgbClr val="3333CC"/>
                </a:solidFill>
              </a:rPr>
              <a:t>:</a:t>
            </a:r>
            <a:r>
              <a:rPr lang="en-US" sz="2000" dirty="0"/>
              <a:t> </a:t>
            </a:r>
            <a:r>
              <a:rPr lang="tr-TR" sz="2000" b="1" dirty="0"/>
              <a:t>DD</a:t>
            </a:r>
            <a:r>
              <a:rPr lang="en-US" sz="2000" b="1" baseline="-25000" dirty="0"/>
              <a:t>t</a:t>
            </a:r>
            <a:r>
              <a:rPr lang="en-US" sz="2000" dirty="0"/>
              <a:t> = </a:t>
            </a:r>
            <a:r>
              <a:rPr lang="tr-TR" sz="2000" dirty="0"/>
              <a:t>t yıldaki defter değeri</a:t>
            </a:r>
            <a:endParaRPr lang="en-US" sz="2000" dirty="0"/>
          </a:p>
        </p:txBody>
      </p:sp>
      <p:sp>
        <p:nvSpPr>
          <p:cNvPr id="6158" name="TextBox 14"/>
          <p:cNvSpPr txBox="1">
            <a:spLocks noChangeArrowheads="1"/>
          </p:cNvSpPr>
          <p:nvPr/>
        </p:nvSpPr>
        <p:spPr bwMode="auto">
          <a:xfrm>
            <a:off x="762000" y="5105400"/>
            <a:ext cx="6705600" cy="46166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dirty="0"/>
              <a:t>DA amortisman modeli tüm yıllar için </a:t>
            </a:r>
            <a:r>
              <a:rPr lang="tr-TR" b="1" dirty="0">
                <a:solidFill>
                  <a:srgbClr val="931B07"/>
                </a:solidFill>
              </a:rPr>
              <a:t>sabittir</a:t>
            </a:r>
            <a:r>
              <a:rPr lang="en-US" dirty="0"/>
              <a:t>: d = </a:t>
            </a:r>
            <a:r>
              <a:rPr lang="en-US" dirty="0" err="1"/>
              <a:t>d</a:t>
            </a:r>
            <a:r>
              <a:rPr lang="en-US" baseline="-25000" dirty="0" err="1"/>
              <a:t>t</a:t>
            </a:r>
            <a:r>
              <a:rPr lang="en-US" dirty="0"/>
              <a:t> = 1/n</a:t>
            </a: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1143000" y="2087562"/>
            <a:ext cx="21595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3200" b="1" dirty="0" err="1"/>
              <a:t>D</a:t>
            </a:r>
            <a:r>
              <a:rPr lang="en-US" sz="3200" b="1" baseline="-25000" dirty="0" err="1"/>
              <a:t>t</a:t>
            </a:r>
            <a:r>
              <a:rPr lang="en-US" sz="3200" b="1" dirty="0"/>
              <a:t> = </a:t>
            </a:r>
            <a:r>
              <a:rPr lang="tr-TR" sz="3200" b="1" dirty="0"/>
              <a:t>(K-HD)d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7400ECF3-DEC1-43C4-94D0-486998DFA6D9}" type="slidenum">
              <a:rPr lang="en-US" sz="1600" smtClean="0"/>
              <a:pPr/>
              <a:t>5</a:t>
            </a:fld>
            <a:endParaRPr lang="en-US" sz="130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927100" y="4763"/>
            <a:ext cx="650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Örnek</a:t>
            </a:r>
            <a:r>
              <a:rPr lang="en-US" sz="4000" dirty="0"/>
              <a:t>: </a:t>
            </a:r>
            <a:r>
              <a:rPr lang="tr-TR" sz="4000" dirty="0"/>
              <a:t>Doğrusal Amortisman</a:t>
            </a:r>
            <a:endParaRPr lang="en-US" sz="40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466725" y="1354138"/>
            <a:ext cx="7096125" cy="1447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77863" y="3048000"/>
            <a:ext cx="39290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0000"/>
                </a:solidFill>
              </a:rPr>
              <a:t>Çözüm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1800" dirty="0"/>
              <a:t>     </a:t>
            </a:r>
            <a:r>
              <a:rPr lang="en-US" sz="2000" b="1" dirty="0"/>
              <a:t>(a ) D</a:t>
            </a:r>
            <a:r>
              <a:rPr lang="en-US" sz="2000" b="1" baseline="-25000" dirty="0"/>
              <a:t>3</a:t>
            </a:r>
            <a:r>
              <a:rPr lang="en-US" sz="2000" b="1" dirty="0"/>
              <a:t> = (</a:t>
            </a:r>
            <a:r>
              <a:rPr lang="tr-TR" sz="2000" b="1" dirty="0"/>
              <a:t>K</a:t>
            </a:r>
            <a:r>
              <a:rPr lang="en-US" sz="2000" b="1" dirty="0"/>
              <a:t> – </a:t>
            </a:r>
            <a:r>
              <a:rPr lang="tr-TR" sz="2000" b="1" dirty="0"/>
              <a:t>HD</a:t>
            </a:r>
            <a:r>
              <a:rPr lang="en-US" sz="2000" b="1" dirty="0"/>
              <a:t>)/n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                  = (20,000 – 5,000)/5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                  = </a:t>
            </a:r>
            <a:r>
              <a:rPr lang="en-US" sz="2000" b="1" dirty="0">
                <a:solidFill>
                  <a:srgbClr val="00B050"/>
                </a:solidFill>
              </a:rPr>
              <a:t>$3,000</a:t>
            </a: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828800" y="4419600"/>
            <a:ext cx="28321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(b) 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tr-TR" sz="2000" b="1" dirty="0"/>
              <a:t>DD</a:t>
            </a:r>
            <a:r>
              <a:rPr lang="en-US" sz="2000" b="1" baseline="-25000" dirty="0"/>
              <a:t>3</a:t>
            </a:r>
            <a:r>
              <a:rPr lang="en-US" sz="2000" b="1" dirty="0"/>
              <a:t> = </a:t>
            </a:r>
            <a:r>
              <a:rPr lang="tr-TR" sz="2000" b="1" dirty="0"/>
              <a:t>K</a:t>
            </a:r>
            <a:r>
              <a:rPr lang="en-US" sz="2000" b="1" dirty="0"/>
              <a:t> – </a:t>
            </a:r>
            <a:r>
              <a:rPr lang="en-US" sz="2000" b="1" dirty="0" err="1"/>
              <a:t>tD</a:t>
            </a:r>
            <a:r>
              <a:rPr lang="en-US" sz="2000" b="1" baseline="-25000" dirty="0" err="1"/>
              <a:t>t</a:t>
            </a:r>
            <a:endParaRPr lang="en-US" sz="2000" b="1" baseline="-25000" dirty="0"/>
          </a:p>
          <a:p>
            <a:r>
              <a:rPr lang="en-US" sz="2000" b="1" baseline="-25000" dirty="0">
                <a:solidFill>
                  <a:srgbClr val="7030A0"/>
                </a:solidFill>
              </a:rPr>
              <a:t>                     </a:t>
            </a:r>
            <a:r>
              <a:rPr lang="en-US" sz="2000" b="1" dirty="0">
                <a:solidFill>
                  <a:srgbClr val="7030A0"/>
                </a:solidFill>
              </a:rPr>
              <a:t>= 20,000 – 3(3,000)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= </a:t>
            </a:r>
            <a:r>
              <a:rPr lang="en-US" sz="2000" b="1" dirty="0">
                <a:solidFill>
                  <a:srgbClr val="00B050"/>
                </a:solidFill>
              </a:rPr>
              <a:t>$11,000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447800"/>
            <a:ext cx="70104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dirty="0">
                <a:solidFill>
                  <a:schemeClr val="accent3"/>
                </a:solidFill>
              </a:rPr>
              <a:t>Bir argon gazı işlemcisinin ilk maliyeti </a:t>
            </a:r>
            <a:r>
              <a:rPr lang="en-US" dirty="0">
                <a:solidFill>
                  <a:schemeClr val="accent3"/>
                </a:solidFill>
              </a:rPr>
              <a:t>$20,000 </a:t>
            </a:r>
            <a:r>
              <a:rPr lang="tr-TR" dirty="0">
                <a:solidFill>
                  <a:schemeClr val="accent3"/>
                </a:solidFill>
              </a:rPr>
              <a:t>ve 5 yıl sonraki hurda değeri </a:t>
            </a:r>
            <a:r>
              <a:rPr lang="en-US" dirty="0">
                <a:solidFill>
                  <a:schemeClr val="accent3"/>
                </a:solidFill>
              </a:rPr>
              <a:t>$5,000 </a:t>
            </a:r>
            <a:r>
              <a:rPr lang="tr-TR" dirty="0" err="1">
                <a:solidFill>
                  <a:schemeClr val="accent3"/>
                </a:solidFill>
              </a:rPr>
              <a:t>dır</a:t>
            </a:r>
            <a:r>
              <a:rPr lang="en-US" dirty="0">
                <a:solidFill>
                  <a:schemeClr val="accent3"/>
                </a:solidFill>
              </a:rPr>
              <a:t>. </a:t>
            </a:r>
            <a:r>
              <a:rPr lang="tr-TR" dirty="0">
                <a:solidFill>
                  <a:schemeClr val="accent3"/>
                </a:solidFill>
              </a:rPr>
              <a:t>Yıl üç için </a:t>
            </a:r>
            <a:r>
              <a:rPr lang="en-US" dirty="0">
                <a:solidFill>
                  <a:schemeClr val="accent3"/>
                </a:solidFill>
              </a:rPr>
              <a:t>(a) D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r-TR" dirty="0">
                <a:solidFill>
                  <a:schemeClr val="accent3"/>
                </a:solidFill>
              </a:rPr>
              <a:t>ve</a:t>
            </a:r>
            <a:r>
              <a:rPr lang="en-US" dirty="0">
                <a:solidFill>
                  <a:schemeClr val="accent3"/>
                </a:solidFill>
              </a:rPr>
              <a:t>  (b) </a:t>
            </a:r>
            <a:r>
              <a:rPr lang="tr-TR" dirty="0">
                <a:solidFill>
                  <a:schemeClr val="accent3"/>
                </a:solidFill>
              </a:rPr>
              <a:t>DD</a:t>
            </a:r>
            <a:r>
              <a:rPr lang="en-US" baseline="-25000" dirty="0">
                <a:solidFill>
                  <a:schemeClr val="accent3"/>
                </a:solidFill>
              </a:rPr>
              <a:t>3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eaLnBrk="0" hangingPunct="0">
              <a:defRPr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tr-TR" dirty="0">
                <a:solidFill>
                  <a:schemeClr val="accent3"/>
                </a:solidFill>
              </a:rPr>
              <a:t>bulalım</a:t>
            </a:r>
            <a:r>
              <a:rPr lang="en-US" dirty="0">
                <a:solidFill>
                  <a:schemeClr val="accent3"/>
                </a:solidFill>
              </a:rPr>
              <a:t>. (c) </a:t>
            </a:r>
            <a:r>
              <a:rPr lang="tr-TR" dirty="0">
                <a:solidFill>
                  <a:schemeClr val="accent3"/>
                </a:solidFill>
              </a:rPr>
              <a:t>defter değeri-zaman grafiği çizelim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7177" name="TextBox 8"/>
          <p:cNvSpPr txBox="1">
            <a:spLocks noChangeArrowheads="1"/>
          </p:cNvSpPr>
          <p:nvPr/>
        </p:nvSpPr>
        <p:spPr bwMode="auto">
          <a:xfrm>
            <a:off x="5562600" y="3276600"/>
            <a:ext cx="2133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(c) </a:t>
            </a:r>
            <a:r>
              <a:rPr lang="tr-TR" sz="2000" b="1" dirty="0"/>
              <a:t>DD-t grafiği</a:t>
            </a:r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cxnSp>
        <p:nvCxnSpPr>
          <p:cNvPr id="7178" name="Straight Connector 10"/>
          <p:cNvCxnSpPr>
            <a:cxnSpLocks noChangeShapeType="1"/>
          </p:cNvCxnSpPr>
          <p:nvPr/>
        </p:nvCxnSpPr>
        <p:spPr bwMode="auto">
          <a:xfrm rot="5400000">
            <a:off x="5219700" y="4610100"/>
            <a:ext cx="1447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Straight Connector 13"/>
          <p:cNvCxnSpPr>
            <a:cxnSpLocks noChangeShapeType="1"/>
          </p:cNvCxnSpPr>
          <p:nvPr/>
        </p:nvCxnSpPr>
        <p:spPr bwMode="auto">
          <a:xfrm>
            <a:off x="5943600" y="5334000"/>
            <a:ext cx="167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Straight Connector 16"/>
          <p:cNvCxnSpPr>
            <a:cxnSpLocks noChangeShapeType="1"/>
          </p:cNvCxnSpPr>
          <p:nvPr/>
        </p:nvCxnSpPr>
        <p:spPr bwMode="auto">
          <a:xfrm>
            <a:off x="5867400" y="40386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Straight Connector 24"/>
          <p:cNvCxnSpPr>
            <a:cxnSpLocks noChangeShapeType="1"/>
          </p:cNvCxnSpPr>
          <p:nvPr/>
        </p:nvCxnSpPr>
        <p:spPr bwMode="auto">
          <a:xfrm rot="5400000">
            <a:off x="7162800" y="5334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Straight Connector 26"/>
          <p:cNvCxnSpPr>
            <a:cxnSpLocks noChangeShapeType="1"/>
          </p:cNvCxnSpPr>
          <p:nvPr/>
        </p:nvCxnSpPr>
        <p:spPr bwMode="auto">
          <a:xfrm rot="5400000">
            <a:off x="6629400" y="53340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Straight Connector 27"/>
          <p:cNvCxnSpPr>
            <a:cxnSpLocks noChangeShapeType="1"/>
          </p:cNvCxnSpPr>
          <p:nvPr/>
        </p:nvCxnSpPr>
        <p:spPr bwMode="auto">
          <a:xfrm>
            <a:off x="5867400" y="4648200"/>
            <a:ext cx="15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4" name="Straight Connector 29"/>
          <p:cNvCxnSpPr>
            <a:cxnSpLocks noChangeShapeType="1"/>
          </p:cNvCxnSpPr>
          <p:nvPr/>
        </p:nvCxnSpPr>
        <p:spPr bwMode="auto">
          <a:xfrm>
            <a:off x="5943600" y="4038600"/>
            <a:ext cx="1295400" cy="990600"/>
          </a:xfrm>
          <a:prstGeom prst="line">
            <a:avLst/>
          </a:prstGeom>
          <a:noFill/>
          <a:ln w="57150" algn="ctr">
            <a:solidFill>
              <a:srgbClr val="009900"/>
            </a:solidFill>
            <a:round/>
            <a:headEnd/>
            <a:tailEnd/>
          </a:ln>
        </p:spPr>
      </p:cxnSp>
      <p:sp>
        <p:nvSpPr>
          <p:cNvPr id="7185" name="TextBox 33"/>
          <p:cNvSpPr txBox="1">
            <a:spLocks noChangeArrowheads="1"/>
          </p:cNvSpPr>
          <p:nvPr/>
        </p:nvSpPr>
        <p:spPr bwMode="auto">
          <a:xfrm>
            <a:off x="5257800" y="3886200"/>
            <a:ext cx="695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20,000</a:t>
            </a:r>
          </a:p>
        </p:txBody>
      </p:sp>
      <p:sp>
        <p:nvSpPr>
          <p:cNvPr id="7186" name="TextBox 34"/>
          <p:cNvSpPr txBox="1">
            <a:spLocks noChangeArrowheads="1"/>
          </p:cNvSpPr>
          <p:nvPr/>
        </p:nvSpPr>
        <p:spPr bwMode="auto">
          <a:xfrm>
            <a:off x="5257800" y="4495800"/>
            <a:ext cx="6842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11,000</a:t>
            </a:r>
          </a:p>
        </p:txBody>
      </p:sp>
      <p:sp>
        <p:nvSpPr>
          <p:cNvPr id="7187" name="TextBox 37"/>
          <p:cNvSpPr txBox="1">
            <a:spLocks noChangeArrowheads="1"/>
          </p:cNvSpPr>
          <p:nvPr/>
        </p:nvSpPr>
        <p:spPr bwMode="auto">
          <a:xfrm>
            <a:off x="65532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3</a:t>
            </a:r>
          </a:p>
        </p:txBody>
      </p:sp>
      <p:sp>
        <p:nvSpPr>
          <p:cNvPr id="7188" name="TextBox 38"/>
          <p:cNvSpPr txBox="1">
            <a:spLocks noChangeArrowheads="1"/>
          </p:cNvSpPr>
          <p:nvPr/>
        </p:nvSpPr>
        <p:spPr bwMode="auto">
          <a:xfrm>
            <a:off x="70866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5</a:t>
            </a:r>
          </a:p>
        </p:txBody>
      </p:sp>
      <p:cxnSp>
        <p:nvCxnSpPr>
          <p:cNvPr id="7189" name="Straight Connector 40"/>
          <p:cNvCxnSpPr>
            <a:cxnSpLocks noChangeShapeType="1"/>
          </p:cNvCxnSpPr>
          <p:nvPr/>
        </p:nvCxnSpPr>
        <p:spPr bwMode="auto">
          <a:xfrm rot="5400000">
            <a:off x="7086600" y="5181600"/>
            <a:ext cx="304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0" name="TextBox 43"/>
          <p:cNvSpPr txBox="1">
            <a:spLocks noChangeArrowheads="1"/>
          </p:cNvSpPr>
          <p:nvPr/>
        </p:nvSpPr>
        <p:spPr bwMode="auto">
          <a:xfrm>
            <a:off x="5334000" y="4876800"/>
            <a:ext cx="60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5,000</a:t>
            </a:r>
          </a:p>
        </p:txBody>
      </p:sp>
      <p:cxnSp>
        <p:nvCxnSpPr>
          <p:cNvPr id="7191" name="Straight Connector 44"/>
          <p:cNvCxnSpPr>
            <a:cxnSpLocks noChangeShapeType="1"/>
          </p:cNvCxnSpPr>
          <p:nvPr/>
        </p:nvCxnSpPr>
        <p:spPr bwMode="auto">
          <a:xfrm rot="10800000">
            <a:off x="5943600" y="5029200"/>
            <a:ext cx="1301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TextBox 51"/>
          <p:cNvSpPr txBox="1">
            <a:spLocks noChangeArrowheads="1"/>
          </p:cNvSpPr>
          <p:nvPr/>
        </p:nvSpPr>
        <p:spPr bwMode="auto">
          <a:xfrm>
            <a:off x="5791200" y="5410200"/>
            <a:ext cx="277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/>
              <a:t>0</a:t>
            </a:r>
          </a:p>
        </p:txBody>
      </p:sp>
      <p:sp>
        <p:nvSpPr>
          <p:cNvPr id="7193" name="TextBox 52"/>
          <p:cNvSpPr txBox="1">
            <a:spLocks noChangeArrowheads="1"/>
          </p:cNvSpPr>
          <p:nvPr/>
        </p:nvSpPr>
        <p:spPr bwMode="auto">
          <a:xfrm>
            <a:off x="7391400" y="5410200"/>
            <a:ext cx="5196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Y</a:t>
            </a:r>
            <a:r>
              <a:rPr lang="tr-TR" sz="1600" dirty="0" err="1"/>
              <a:t>ıl</a:t>
            </a:r>
            <a:r>
              <a:rPr lang="en-US" sz="1600" dirty="0"/>
              <a:t>, t</a:t>
            </a:r>
          </a:p>
        </p:txBody>
      </p:sp>
      <p:sp>
        <p:nvSpPr>
          <p:cNvPr id="7194" name="TextBox 53"/>
          <p:cNvSpPr txBox="1">
            <a:spLocks noChangeArrowheads="1"/>
          </p:cNvSpPr>
          <p:nvPr/>
        </p:nvSpPr>
        <p:spPr bwMode="auto">
          <a:xfrm>
            <a:off x="5715000" y="3657600"/>
            <a:ext cx="5052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DD</a:t>
            </a:r>
            <a:r>
              <a:rPr lang="en-US" sz="1600" baseline="-25000" dirty="0"/>
              <a:t>t</a:t>
            </a:r>
            <a:r>
              <a:rPr 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3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1D91F715-0AEF-4921-9F04-5987001AD3A2}" type="slidenum">
              <a:rPr lang="en-US" sz="1600" smtClean="0"/>
              <a:pPr/>
              <a:t>6</a:t>
            </a:fld>
            <a:endParaRPr lang="en-US" sz="13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76200"/>
            <a:ext cx="8001000" cy="1066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3200" dirty="0"/>
              <a:t>Azalan Bakiye </a:t>
            </a:r>
            <a:r>
              <a:rPr lang="en-US" sz="3200" dirty="0"/>
              <a:t>(</a:t>
            </a:r>
            <a:r>
              <a:rPr lang="tr-TR" sz="3200" dirty="0"/>
              <a:t>A</a:t>
            </a:r>
            <a:r>
              <a:rPr lang="en-US" sz="3200" dirty="0"/>
              <a:t>B) </a:t>
            </a:r>
            <a:r>
              <a:rPr lang="tr-TR" sz="3200" dirty="0"/>
              <a:t>ve</a:t>
            </a:r>
            <a:r>
              <a:rPr lang="en-US" sz="3200" dirty="0"/>
              <a:t> </a:t>
            </a:r>
          </a:p>
          <a:p>
            <a:pPr>
              <a:defRPr/>
            </a:pPr>
            <a:r>
              <a:rPr lang="tr-TR" sz="3200" dirty="0"/>
              <a:t>Çift Azalan Bakiye </a:t>
            </a:r>
            <a:r>
              <a:rPr lang="en-US" sz="3200" dirty="0"/>
              <a:t>(</a:t>
            </a:r>
            <a:r>
              <a:rPr lang="tr-TR" sz="3200" dirty="0"/>
              <a:t>ÇA</a:t>
            </a:r>
            <a:r>
              <a:rPr lang="en-US" sz="3200" dirty="0"/>
              <a:t>B) </a:t>
            </a:r>
            <a:r>
              <a:rPr lang="tr-TR" sz="3200" dirty="0"/>
              <a:t>Amortisman</a:t>
            </a:r>
            <a:r>
              <a:rPr lang="en-US" sz="3200" dirty="0"/>
              <a:t> </a:t>
            </a:r>
          </a:p>
        </p:txBody>
      </p:sp>
      <p:sp>
        <p:nvSpPr>
          <p:cNvPr id="8197" name="TextBox 14"/>
          <p:cNvSpPr txBox="1">
            <a:spLocks noChangeArrowheads="1"/>
          </p:cNvSpPr>
          <p:nvPr/>
        </p:nvSpPr>
        <p:spPr bwMode="auto">
          <a:xfrm>
            <a:off x="647700" y="1189038"/>
            <a:ext cx="6317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i="1" dirty="0">
                <a:solidFill>
                  <a:srgbClr val="931B07"/>
                </a:solidFill>
              </a:rPr>
              <a:t>Sabit d yüzdesini </a:t>
            </a:r>
            <a:r>
              <a:rPr lang="tr-TR" sz="2000" b="1" dirty="0"/>
              <a:t>başlangıç yılındaki </a:t>
            </a:r>
            <a:r>
              <a:rPr lang="tr-TR" sz="2000" b="1" dirty="0">
                <a:solidFill>
                  <a:srgbClr val="009900"/>
                </a:solidFill>
              </a:rPr>
              <a:t>DD ile çarparak </a:t>
            </a:r>
            <a:r>
              <a:rPr lang="tr-TR" sz="2000" b="1" dirty="0"/>
              <a:t>belirlenir</a:t>
            </a:r>
            <a:endParaRPr lang="en-US" sz="2000" b="1" i="1" dirty="0">
              <a:solidFill>
                <a:srgbClr val="931B07"/>
              </a:solidFill>
            </a:endParaRPr>
          </a:p>
        </p:txBody>
      </p:sp>
      <p:sp>
        <p:nvSpPr>
          <p:cNvPr id="8198" name="Right Arrow 15"/>
          <p:cNvSpPr>
            <a:spLocks noChangeArrowheads="1"/>
          </p:cNvSpPr>
          <p:nvPr/>
        </p:nvSpPr>
        <p:spPr bwMode="auto">
          <a:xfrm>
            <a:off x="249238" y="1311275"/>
            <a:ext cx="379412" cy="155575"/>
          </a:xfrm>
          <a:prstGeom prst="rightArrow">
            <a:avLst>
              <a:gd name="adj1" fmla="val 50000"/>
              <a:gd name="adj2" fmla="val 495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2000"/>
          </a:p>
        </p:txBody>
      </p:sp>
      <p:sp>
        <p:nvSpPr>
          <p:cNvPr id="8199" name="TextBox 4"/>
          <p:cNvSpPr txBox="1">
            <a:spLocks noChangeArrowheads="1"/>
          </p:cNvSpPr>
          <p:nvPr/>
        </p:nvSpPr>
        <p:spPr bwMode="auto">
          <a:xfrm>
            <a:off x="1295400" y="1746250"/>
            <a:ext cx="59647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 err="1">
                <a:solidFill>
                  <a:srgbClr val="3333CC"/>
                </a:solidFill>
              </a:rPr>
              <a:t>Max</a:t>
            </a:r>
            <a:r>
              <a:rPr lang="tr-TR" sz="2000" b="1" dirty="0">
                <a:solidFill>
                  <a:srgbClr val="3333CC"/>
                </a:solidFill>
              </a:rPr>
              <a:t>. d oranı doğrusal amortismanı iki katıdır</a:t>
            </a:r>
            <a:r>
              <a:rPr lang="en-US" sz="2000" b="1" dirty="0">
                <a:solidFill>
                  <a:srgbClr val="3333CC"/>
                </a:solidFill>
              </a:rPr>
              <a:t>, </a:t>
            </a:r>
            <a:r>
              <a:rPr lang="tr-TR" sz="2000" b="1" dirty="0">
                <a:solidFill>
                  <a:srgbClr val="3333CC"/>
                </a:solidFill>
              </a:rPr>
              <a:t>yani</a:t>
            </a:r>
            <a:r>
              <a:rPr lang="en-US" sz="2000" b="1" dirty="0">
                <a:solidFill>
                  <a:srgbClr val="3333CC"/>
                </a:solidFill>
              </a:rPr>
              <a:t>, d ≤ 2/n</a:t>
            </a:r>
          </a:p>
          <a:p>
            <a:r>
              <a:rPr lang="tr-TR" sz="2000" b="1" dirty="0">
                <a:solidFill>
                  <a:srgbClr val="3333CC"/>
                </a:solidFill>
              </a:rPr>
              <a:t>Hurda değerinin altında </a:t>
            </a:r>
            <a:r>
              <a:rPr lang="tr-TR" sz="2000" b="1" dirty="0" err="1">
                <a:solidFill>
                  <a:srgbClr val="3333CC"/>
                </a:solidFill>
              </a:rPr>
              <a:t>amortize</a:t>
            </a:r>
            <a:r>
              <a:rPr lang="tr-TR" sz="2000" b="1" dirty="0">
                <a:solidFill>
                  <a:srgbClr val="3333CC"/>
                </a:solidFill>
              </a:rPr>
              <a:t> edilmez</a:t>
            </a:r>
            <a:endParaRPr lang="en-US" sz="2000" b="1" dirty="0">
              <a:solidFill>
                <a:srgbClr val="3333CC"/>
              </a:solidFill>
            </a:endParaRP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688975" y="2667000"/>
            <a:ext cx="684354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i="1" dirty="0">
                <a:solidFill>
                  <a:srgbClr val="FF0000"/>
                </a:solidFill>
              </a:rPr>
              <a:t>Amortisman</a:t>
            </a:r>
            <a:r>
              <a:rPr lang="en-US" sz="2000" dirty="0"/>
              <a:t> </a:t>
            </a:r>
            <a:r>
              <a:rPr lang="tr-TR" sz="2000" dirty="0"/>
              <a:t>t yılı için şöyle de belirlenebilir</a:t>
            </a:r>
            <a:r>
              <a:rPr lang="en-US" sz="2000" dirty="0"/>
              <a:t>: </a:t>
            </a:r>
          </a:p>
          <a:p>
            <a:r>
              <a:rPr lang="en-US" sz="2000" dirty="0"/>
              <a:t>                                </a:t>
            </a:r>
            <a:r>
              <a:rPr lang="en-US" b="1" dirty="0" err="1"/>
              <a:t>D</a:t>
            </a:r>
            <a:r>
              <a:rPr lang="en-US" b="1" baseline="-25000" dirty="0" err="1"/>
              <a:t>t</a:t>
            </a:r>
            <a:r>
              <a:rPr lang="en-US" b="1" dirty="0"/>
              <a:t> = d</a:t>
            </a:r>
            <a:r>
              <a:rPr lang="tr-TR" b="1" dirty="0"/>
              <a:t> K </a:t>
            </a:r>
            <a:r>
              <a:rPr lang="en-US" b="1" dirty="0"/>
              <a:t>(1 – d)</a:t>
            </a:r>
            <a:r>
              <a:rPr lang="en-US" b="1" baseline="30000" dirty="0"/>
              <a:t>t-1</a:t>
            </a:r>
            <a:r>
              <a:rPr lang="en-US" b="1" dirty="0"/>
              <a:t> = d</a:t>
            </a:r>
            <a:r>
              <a:rPr lang="tr-TR" b="1" dirty="0"/>
              <a:t> DD</a:t>
            </a:r>
            <a:r>
              <a:rPr lang="en-US" b="1" baseline="-25000" dirty="0"/>
              <a:t>t-1</a:t>
            </a:r>
            <a:r>
              <a:rPr lang="en-US" b="1" dirty="0"/>
              <a:t> </a:t>
            </a:r>
          </a:p>
          <a:p>
            <a:r>
              <a:rPr lang="en-US" sz="2000" dirty="0"/>
              <a:t>                                        </a:t>
            </a:r>
            <a:r>
              <a:rPr lang="tr-TR" sz="2000" dirty="0">
                <a:solidFill>
                  <a:srgbClr val="9900FF"/>
                </a:solidFill>
              </a:rPr>
              <a:t>Burada</a:t>
            </a:r>
            <a:r>
              <a:rPr lang="en-US" sz="2000" dirty="0">
                <a:solidFill>
                  <a:srgbClr val="9900FF"/>
                </a:solidFill>
              </a:rPr>
              <a:t>:  </a:t>
            </a:r>
            <a:r>
              <a:rPr lang="en-US" sz="2000" dirty="0" err="1"/>
              <a:t>D</a:t>
            </a:r>
            <a:r>
              <a:rPr lang="en-US" sz="2000" baseline="-25000" dirty="0" err="1"/>
              <a:t>t</a:t>
            </a:r>
            <a:r>
              <a:rPr lang="en-US" sz="2000" dirty="0"/>
              <a:t> = </a:t>
            </a:r>
            <a:r>
              <a:rPr lang="tr-TR" sz="2000" dirty="0"/>
              <a:t>t yılındaki amortisman</a:t>
            </a:r>
            <a:endParaRPr lang="en-US" sz="2000" dirty="0"/>
          </a:p>
          <a:p>
            <a:r>
              <a:rPr lang="en-US" sz="2000" dirty="0"/>
              <a:t>                                                       d = </a:t>
            </a:r>
            <a:r>
              <a:rPr lang="tr-TR" sz="2000" dirty="0"/>
              <a:t>sabit amortisman oranı </a:t>
            </a:r>
            <a:r>
              <a:rPr lang="en-US" sz="2000" baseline="30000" dirty="0"/>
              <a:t> </a:t>
            </a:r>
          </a:p>
          <a:p>
            <a:r>
              <a:rPr lang="en-US" sz="2000" baseline="30000" dirty="0"/>
              <a:t>                                                                                  </a:t>
            </a:r>
            <a:r>
              <a:rPr lang="tr-TR" sz="2000" dirty="0"/>
              <a:t>K</a:t>
            </a:r>
            <a:r>
              <a:rPr lang="en-US" sz="2000" dirty="0"/>
              <a:t> = </a:t>
            </a:r>
            <a:r>
              <a:rPr lang="tr-TR" sz="2000" dirty="0"/>
              <a:t>kaynak veya ilk maliyet</a:t>
            </a:r>
            <a:endParaRPr lang="en-US" sz="2000" dirty="0"/>
          </a:p>
          <a:p>
            <a:r>
              <a:rPr lang="en-US" sz="2000" dirty="0"/>
              <a:t>			 </a:t>
            </a:r>
            <a:r>
              <a:rPr lang="tr-TR" sz="2000" dirty="0"/>
              <a:t>DD</a:t>
            </a:r>
            <a:r>
              <a:rPr lang="en-US" sz="2000" baseline="-25000" dirty="0"/>
              <a:t>t -1</a:t>
            </a:r>
            <a:r>
              <a:rPr lang="en-US" sz="2000" dirty="0"/>
              <a:t> = </a:t>
            </a:r>
            <a:r>
              <a:rPr lang="tr-TR" sz="2000" dirty="0"/>
              <a:t>önceki yıl sonundaki defter değeri</a:t>
            </a:r>
            <a:endParaRPr lang="en-US" sz="2000" dirty="0"/>
          </a:p>
        </p:txBody>
      </p:sp>
      <p:sp>
        <p:nvSpPr>
          <p:cNvPr id="8201" name="TextBox 9"/>
          <p:cNvSpPr txBox="1">
            <a:spLocks noChangeArrowheads="1"/>
          </p:cNvSpPr>
          <p:nvPr/>
        </p:nvSpPr>
        <p:spPr bwMode="auto">
          <a:xfrm>
            <a:off x="609600" y="4724400"/>
            <a:ext cx="364074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i="1" dirty="0">
                <a:solidFill>
                  <a:srgbClr val="FF0000"/>
                </a:solidFill>
              </a:rPr>
              <a:t>Defter değeri </a:t>
            </a:r>
            <a:r>
              <a:rPr lang="tr-TR" sz="2000" dirty="0"/>
              <a:t>t yılı için</a:t>
            </a:r>
            <a:r>
              <a:rPr lang="en-US" sz="2000" dirty="0"/>
              <a:t>:</a:t>
            </a:r>
          </a:p>
          <a:p>
            <a:endParaRPr lang="en-US" sz="800" dirty="0"/>
          </a:p>
          <a:p>
            <a:r>
              <a:rPr lang="en-US" dirty="0"/>
              <a:t>                         </a:t>
            </a:r>
            <a:r>
              <a:rPr lang="tr-TR" b="1" dirty="0"/>
              <a:t>DD</a:t>
            </a:r>
            <a:r>
              <a:rPr lang="en-US" b="1" baseline="-25000" dirty="0"/>
              <a:t>t</a:t>
            </a:r>
            <a:r>
              <a:rPr lang="en-US" b="1" dirty="0"/>
              <a:t> = </a:t>
            </a:r>
            <a:r>
              <a:rPr lang="tr-TR" b="1" dirty="0"/>
              <a:t>K</a:t>
            </a:r>
            <a:r>
              <a:rPr lang="en-US" b="1" dirty="0"/>
              <a:t>(1 – d)</a:t>
            </a:r>
            <a:r>
              <a:rPr lang="en-US" b="1" baseline="30000" dirty="0"/>
              <a:t>t</a:t>
            </a:r>
          </a:p>
        </p:txBody>
      </p:sp>
      <p:sp>
        <p:nvSpPr>
          <p:cNvPr id="8202" name="4-Point Star 21"/>
          <p:cNvSpPr>
            <a:spLocks noChangeArrowheads="1"/>
          </p:cNvSpPr>
          <p:nvPr/>
        </p:nvSpPr>
        <p:spPr bwMode="auto">
          <a:xfrm>
            <a:off x="914400" y="1746250"/>
            <a:ext cx="381000" cy="354013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2000"/>
          </a:p>
        </p:txBody>
      </p:sp>
      <p:sp>
        <p:nvSpPr>
          <p:cNvPr id="8203" name="4-Point Star 22"/>
          <p:cNvSpPr>
            <a:spLocks noChangeArrowheads="1"/>
          </p:cNvSpPr>
          <p:nvPr/>
        </p:nvSpPr>
        <p:spPr bwMode="auto">
          <a:xfrm>
            <a:off x="914400" y="2074863"/>
            <a:ext cx="381000" cy="354012"/>
          </a:xfrm>
          <a:prstGeom prst="star4">
            <a:avLst>
              <a:gd name="adj" fmla="val 125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200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228600" y="1219200"/>
            <a:ext cx="7620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D9CC062B-D76F-40C2-BB6B-21115963F888}" type="slidenum">
              <a:rPr lang="en-US" sz="1600" smtClean="0"/>
              <a:pPr/>
              <a:t>7</a:t>
            </a:fld>
            <a:endParaRPr lang="en-US" sz="1300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76200"/>
            <a:ext cx="7759700" cy="842963"/>
          </a:xfrm>
        </p:spPr>
        <p:txBody>
          <a:bodyPr/>
          <a:lstStyle/>
          <a:p>
            <a:pPr>
              <a:defRPr/>
            </a:pPr>
            <a:r>
              <a:rPr lang="tr-TR" sz="4000" dirty="0"/>
              <a:t>Örnek</a:t>
            </a:r>
            <a:r>
              <a:rPr lang="en-US" sz="4000" dirty="0"/>
              <a:t>: </a:t>
            </a:r>
            <a:r>
              <a:rPr lang="tr-TR" sz="4000" dirty="0"/>
              <a:t>Çift Azalan Bakiye</a:t>
            </a:r>
            <a:endParaRPr lang="en-US" sz="4000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30791" y="1600200"/>
            <a:ext cx="7632435" cy="1143000"/>
          </a:xfrm>
          <a:prstGeom prst="rect">
            <a:avLst/>
          </a:prstGeom>
          <a:solidFill>
            <a:schemeClr val="accent1"/>
          </a:solidFill>
          <a:ln w="12700" cap="sq">
            <a:miter lim="800000"/>
            <a:headEnd type="none" w="sm" len="sm"/>
            <a:tailEnd type="none" w="sm" len="sm"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42900" dir="3000000" sx="64000" sy="64000" algn="ctr" rotWithShape="0">
              <a:schemeClr val="tx1">
                <a:lumMod val="65000"/>
                <a:lumOff val="35000"/>
              </a:scheme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70C0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0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206625" y="4495800"/>
            <a:ext cx="2735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(b)</a:t>
            </a:r>
            <a:r>
              <a:rPr lang="en-US" sz="2000" dirty="0"/>
              <a:t> </a:t>
            </a:r>
            <a:r>
              <a:rPr lang="tr-TR" sz="2000" b="1" dirty="0"/>
              <a:t>DD</a:t>
            </a:r>
            <a:r>
              <a:rPr lang="en-US" sz="2000" b="1" baseline="-25000" dirty="0"/>
              <a:t>3</a:t>
            </a:r>
            <a:r>
              <a:rPr lang="en-US" sz="2000" b="1" dirty="0"/>
              <a:t> = </a:t>
            </a:r>
            <a:r>
              <a:rPr lang="tr-TR" sz="2000" b="1" dirty="0"/>
              <a:t>K</a:t>
            </a:r>
            <a:r>
              <a:rPr lang="en-US" sz="2000" b="1" dirty="0"/>
              <a:t>(1 – d)</a:t>
            </a:r>
            <a:r>
              <a:rPr lang="en-US" sz="2000" b="1" baseline="30000" dirty="0"/>
              <a:t>t</a:t>
            </a:r>
          </a:p>
          <a:p>
            <a:r>
              <a:rPr lang="en-US" sz="2000" dirty="0"/>
              <a:t>             = 20,000(1 – 0.4)</a:t>
            </a:r>
            <a:r>
              <a:rPr lang="en-US" sz="2000" baseline="30000" dirty="0"/>
              <a:t>3</a:t>
            </a:r>
            <a:r>
              <a:rPr lang="en-US" sz="2000" dirty="0"/>
              <a:t>  </a:t>
            </a:r>
          </a:p>
          <a:p>
            <a:r>
              <a:rPr lang="en-US" sz="2000" dirty="0"/>
              <a:t>             </a:t>
            </a:r>
            <a:r>
              <a:rPr lang="en-US" sz="2000" b="1" dirty="0">
                <a:solidFill>
                  <a:srgbClr val="7030A0"/>
                </a:solidFill>
              </a:rPr>
              <a:t>= $4320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77612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tr-TR" sz="2200" b="1" dirty="0" err="1">
                <a:solidFill>
                  <a:schemeClr val="bg1">
                    <a:lumMod val="90000"/>
                  </a:schemeClr>
                </a:solidFill>
              </a:rPr>
              <a:t>Amortize</a:t>
            </a:r>
            <a:r>
              <a:rPr lang="tr-TR" sz="2200" b="1" dirty="0">
                <a:solidFill>
                  <a:schemeClr val="bg1">
                    <a:lumMod val="90000"/>
                  </a:schemeClr>
                </a:solidFill>
              </a:rPr>
              <a:t> edilebilir bir iş kamyonunu ilk maliyeti 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$20,000 </a:t>
            </a:r>
            <a:r>
              <a:rPr lang="tr-TR" sz="2200" b="1" dirty="0">
                <a:solidFill>
                  <a:schemeClr val="bg1">
                    <a:lumMod val="90000"/>
                  </a:schemeClr>
                </a:solidFill>
              </a:rPr>
              <a:t>ve 5 yıl sonraki hurda değeri 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$4,000 </a:t>
            </a:r>
            <a:r>
              <a:rPr lang="tr-TR" sz="2200" b="1" dirty="0" err="1">
                <a:solidFill>
                  <a:schemeClr val="bg1">
                    <a:lumMod val="90000"/>
                  </a:schemeClr>
                </a:solidFill>
              </a:rPr>
              <a:t>dır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. (a) </a:t>
            </a:r>
            <a:r>
              <a:rPr lang="tr-TR" sz="2200" b="1" dirty="0">
                <a:solidFill>
                  <a:schemeClr val="bg1">
                    <a:lumMod val="90000"/>
                  </a:schemeClr>
                </a:solidFill>
              </a:rPr>
              <a:t>amortisman ve 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(b) </a:t>
            </a:r>
            <a:r>
              <a:rPr lang="tr-TR" sz="2200" b="1" dirty="0">
                <a:solidFill>
                  <a:schemeClr val="bg1">
                    <a:lumMod val="90000"/>
                  </a:schemeClr>
                </a:solidFill>
              </a:rPr>
              <a:t>defter değerini 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3 y</a:t>
            </a:r>
            <a:r>
              <a:rPr lang="tr-TR" sz="2200" b="1" dirty="0" err="1">
                <a:solidFill>
                  <a:schemeClr val="bg1">
                    <a:lumMod val="90000"/>
                  </a:schemeClr>
                </a:solidFill>
              </a:rPr>
              <a:t>ıl</a:t>
            </a:r>
            <a:r>
              <a:rPr lang="tr-TR" sz="2200" b="1" dirty="0">
                <a:solidFill>
                  <a:schemeClr val="bg1">
                    <a:lumMod val="90000"/>
                  </a:schemeClr>
                </a:solidFill>
              </a:rPr>
              <a:t> sonra için ÇAB ile bulalım</a:t>
            </a:r>
            <a:r>
              <a:rPr lang="en-US" sz="2200" b="1" dirty="0">
                <a:solidFill>
                  <a:schemeClr val="bg1">
                    <a:lumMod val="90000"/>
                  </a:schemeClr>
                </a:solidFill>
              </a:rPr>
              <a:t>. </a:t>
            </a: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77863" y="3048000"/>
            <a:ext cx="49101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0000"/>
                </a:solidFill>
              </a:rPr>
              <a:t>Çözüm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1800" dirty="0"/>
              <a:t>              </a:t>
            </a:r>
            <a:r>
              <a:rPr lang="en-US" sz="2000" b="1" dirty="0"/>
              <a:t>(a)  d = 2/n = 2/5 = 0.4</a:t>
            </a:r>
          </a:p>
          <a:p>
            <a:r>
              <a:rPr lang="en-US" sz="2000" b="1" dirty="0"/>
              <a:t>                                  D</a:t>
            </a:r>
            <a:r>
              <a:rPr lang="en-US" sz="2000" b="1" baseline="-25000" dirty="0"/>
              <a:t>3</a:t>
            </a:r>
            <a:r>
              <a:rPr lang="en-US" sz="2000" b="1" dirty="0"/>
              <a:t> = d</a:t>
            </a:r>
            <a:r>
              <a:rPr lang="tr-TR" sz="2000" b="1" dirty="0"/>
              <a:t>K</a:t>
            </a:r>
            <a:r>
              <a:rPr lang="en-US" sz="2000" b="1" dirty="0"/>
              <a:t>(1 – d)</a:t>
            </a:r>
            <a:r>
              <a:rPr lang="en-US" sz="2000" b="1" baseline="30000" dirty="0"/>
              <a:t>t-1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                                       = 0.4(20,000)(1 – 0.40)</a:t>
            </a:r>
            <a:r>
              <a:rPr lang="en-US" sz="2000" b="1" baseline="30000" dirty="0"/>
              <a:t>3-1</a:t>
            </a:r>
            <a:r>
              <a:rPr lang="en-US" sz="2000" b="1" dirty="0">
                <a:solidFill>
                  <a:srgbClr val="7030A0"/>
                </a:solidFill>
              </a:rPr>
              <a:t> 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                          = $2880             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9</a:t>
            </a:r>
            <a:r>
              <a:rPr lang="en-US" sz="1600" dirty="0"/>
              <a:t>-</a:t>
            </a:r>
            <a:fld id="{28D3F83E-9BCB-49F1-BC8B-F5EC46CC1851}" type="slidenum">
              <a:rPr lang="en-US" sz="1600" smtClean="0"/>
              <a:pPr/>
              <a:t>8</a:t>
            </a:fld>
            <a:endParaRPr lang="en-US" sz="1300" dirty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423863" y="76200"/>
            <a:ext cx="75739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Amortisman için Excel Fonksiyonları</a:t>
            </a:r>
            <a:endParaRPr lang="en-US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293744" y="1311638"/>
            <a:ext cx="7478656" cy="745762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800" dirty="0"/>
              <a:t>	          </a:t>
            </a:r>
            <a:r>
              <a:rPr lang="tr-TR" sz="2800" dirty="0"/>
              <a:t>Doğrusal amortisman</a:t>
            </a:r>
            <a:r>
              <a:rPr lang="en-US" sz="2800" dirty="0"/>
              <a:t>: </a:t>
            </a:r>
            <a:r>
              <a:rPr lang="tr-TR" sz="2800" dirty="0"/>
              <a:t>DA</a:t>
            </a:r>
            <a:r>
              <a:rPr lang="en-US" sz="2800" dirty="0"/>
              <a:t>(</a:t>
            </a:r>
            <a:r>
              <a:rPr lang="tr-TR" sz="2800" dirty="0"/>
              <a:t>K;HD;</a:t>
            </a:r>
            <a:r>
              <a:rPr lang="en-US" sz="2800" dirty="0"/>
              <a:t>n)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438400"/>
            <a:ext cx="7478656" cy="6858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en-US" sz="2800" dirty="0"/>
              <a:t>            </a:t>
            </a:r>
            <a:r>
              <a:rPr lang="tr-TR" sz="2800" dirty="0"/>
              <a:t>Azalan Bakiye</a:t>
            </a:r>
            <a:r>
              <a:rPr lang="en-US" sz="2800" dirty="0"/>
              <a:t>: </a:t>
            </a:r>
            <a:r>
              <a:rPr lang="tr-TR" sz="2800" dirty="0"/>
              <a:t>AZALANBAKİYE</a:t>
            </a:r>
            <a:r>
              <a:rPr lang="en-US" sz="2800" dirty="0"/>
              <a:t>(</a:t>
            </a:r>
            <a:r>
              <a:rPr lang="tr-TR" sz="2800" dirty="0"/>
              <a:t>K</a:t>
            </a:r>
            <a:r>
              <a:rPr lang="en-US" sz="2800" dirty="0"/>
              <a:t>,</a:t>
            </a:r>
            <a:r>
              <a:rPr lang="tr-TR" sz="2800" dirty="0"/>
              <a:t>HD</a:t>
            </a:r>
            <a:r>
              <a:rPr lang="en-US" sz="2800" dirty="0"/>
              <a:t>,</a:t>
            </a:r>
            <a:r>
              <a:rPr lang="en-US" sz="2800" dirty="0" err="1"/>
              <a:t>n,t</a:t>
            </a:r>
            <a:r>
              <a:rPr lang="en-US" sz="2800" dirty="0"/>
              <a:t>)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3505200"/>
            <a:ext cx="7478656" cy="838200"/>
          </a:xfrm>
          <a:prstGeom prst="rect">
            <a:avLst/>
          </a:prstGeom>
          <a:solidFill>
            <a:srgbClr val="FF9900"/>
          </a:solidFill>
          <a:ln w="9525">
            <a:miter lim="800000"/>
            <a:headEnd/>
            <a:tailEnd/>
          </a:ln>
          <a:effectLst>
            <a:glow rad="1397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tr-TR" sz="2800" dirty="0"/>
              <a:t>Çift Azalan Bakiye</a:t>
            </a:r>
            <a:r>
              <a:rPr lang="en-US" sz="2800" dirty="0"/>
              <a:t>: </a:t>
            </a:r>
            <a:r>
              <a:rPr lang="tr-TR" sz="2800" dirty="0"/>
              <a:t>ÇİFTAZALANBAKİYE</a:t>
            </a:r>
            <a:r>
              <a:rPr lang="en-US" sz="2800" dirty="0"/>
              <a:t>(</a:t>
            </a:r>
            <a:r>
              <a:rPr lang="tr-TR" sz="2800" dirty="0"/>
              <a:t>K</a:t>
            </a:r>
            <a:r>
              <a:rPr lang="en-US" sz="2800" dirty="0"/>
              <a:t>,</a:t>
            </a:r>
            <a:r>
              <a:rPr lang="tr-TR" sz="2800" dirty="0"/>
              <a:t>HD</a:t>
            </a:r>
            <a:r>
              <a:rPr lang="en-US" sz="2800" dirty="0"/>
              <a:t>,</a:t>
            </a:r>
            <a:r>
              <a:rPr lang="en-US" sz="2800" dirty="0" err="1"/>
              <a:t>n,t,d</a:t>
            </a:r>
            <a:r>
              <a:rPr lang="en-US" sz="2800" dirty="0"/>
              <a:t>)</a:t>
            </a:r>
          </a:p>
        </p:txBody>
      </p:sp>
      <p:sp>
        <p:nvSpPr>
          <p:cNvPr id="10254" name="TextBox 12"/>
          <p:cNvSpPr txBox="1">
            <a:spLocks noChangeArrowheads="1"/>
          </p:cNvSpPr>
          <p:nvPr/>
        </p:nvSpPr>
        <p:spPr bwMode="auto">
          <a:xfrm>
            <a:off x="457200" y="4572000"/>
            <a:ext cx="701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dirty="0"/>
              <a:t>Not: </a:t>
            </a:r>
            <a:r>
              <a:rPr lang="tr-TR" dirty="0"/>
              <a:t>Azalan bakiye için ÇAB fonksiyonunu kullanmak daha uygundur</a:t>
            </a:r>
            <a:r>
              <a:rPr lang="en-US" dirty="0"/>
              <a:t>. </a:t>
            </a:r>
            <a:r>
              <a:rPr lang="tr-TR" dirty="0"/>
              <a:t>ÇAB fonksiyonu</a:t>
            </a:r>
            <a:r>
              <a:rPr lang="en-US" dirty="0"/>
              <a:t> </a:t>
            </a:r>
            <a:r>
              <a:rPr lang="tr-TR" dirty="0"/>
              <a:t>DD </a:t>
            </a:r>
            <a:r>
              <a:rPr lang="en-US" dirty="0"/>
              <a:t>&lt; </a:t>
            </a:r>
            <a:r>
              <a:rPr lang="tr-TR" dirty="0"/>
              <a:t>HD</a:t>
            </a:r>
            <a:r>
              <a:rPr lang="en-US" dirty="0"/>
              <a:t> </a:t>
            </a:r>
            <a:r>
              <a:rPr lang="tr-TR" dirty="0"/>
              <a:t>kontrol eder ve</a:t>
            </a:r>
            <a:r>
              <a:rPr lang="en-US" dirty="0"/>
              <a:t> </a:t>
            </a:r>
            <a:r>
              <a:rPr lang="tr-TR" dirty="0"/>
              <a:t>AB fonksiyonundan daha kesin sonuç verir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09600"/>
          </a:xfrm>
        </p:spPr>
        <p:txBody>
          <a:bodyPr/>
          <a:lstStyle/>
          <a:p>
            <a:pPr>
              <a:defRPr/>
            </a:pPr>
            <a:r>
              <a:rPr lang="tr-TR" sz="3200" dirty="0"/>
              <a:t>Yöntemler Arasında Geçiş</a:t>
            </a:r>
            <a:endParaRPr lang="en-US" sz="3200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0772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tr-TR" sz="2400" dirty="0"/>
              <a:t>Amortismanın </a:t>
            </a:r>
            <a:r>
              <a:rPr lang="tr-TR" sz="2400" dirty="0" err="1"/>
              <a:t>BD’sini</a:t>
            </a:r>
            <a:r>
              <a:rPr lang="tr-TR" sz="2400" dirty="0"/>
              <a:t> maksimize etmek için yöntemler arası geçiş yapılır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		   </a:t>
            </a:r>
            <a:r>
              <a:rPr lang="tr-TR" sz="2400" dirty="0"/>
              <a:t>BD</a:t>
            </a:r>
            <a:r>
              <a:rPr lang="en-US" sz="2400" baseline="-25000" dirty="0"/>
              <a:t>D</a:t>
            </a:r>
            <a:r>
              <a:rPr lang="en-US" sz="2400" dirty="0"/>
              <a:t> = </a:t>
            </a:r>
            <a:r>
              <a:rPr lang="en-US" dirty="0"/>
              <a:t> ∑ </a:t>
            </a:r>
            <a:r>
              <a:rPr lang="en-US" dirty="0" err="1"/>
              <a:t>D</a:t>
            </a:r>
            <a:r>
              <a:rPr lang="en-US" baseline="-25000" dirty="0" err="1"/>
              <a:t>t</a:t>
            </a:r>
            <a:r>
              <a:rPr lang="en-US" dirty="0"/>
              <a:t> (P/F,</a:t>
            </a:r>
            <a:r>
              <a:rPr lang="en-US" dirty="0" err="1"/>
              <a:t>i</a:t>
            </a:r>
            <a:r>
              <a:rPr lang="en-US" dirty="0"/>
              <a:t>%,t)</a:t>
            </a:r>
            <a:endParaRPr lang="en-US" sz="2400" dirty="0"/>
          </a:p>
          <a:p>
            <a:pPr>
              <a:buFont typeface="Wingdings" panose="05000000000000000000" pitchFamily="2" charset="2"/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dirty="0"/>
              <a:t>	</a:t>
            </a:r>
            <a:r>
              <a:rPr lang="tr-TR" sz="2400" dirty="0"/>
              <a:t>ÇAB ile DA arası geçiş ömrün ikinci kısmı için daha uygundur</a:t>
            </a:r>
            <a:endParaRPr lang="en-US" sz="2400" b="0" baseline="-25000" dirty="0"/>
          </a:p>
          <a:p>
            <a:pPr>
              <a:buFont typeface="Wingdings" panose="05000000000000000000" pitchFamily="2" charset="2"/>
              <a:buNone/>
            </a:pPr>
            <a:endParaRPr lang="en-US" sz="700" b="0" dirty="0"/>
          </a:p>
          <a:p>
            <a:pPr>
              <a:buFont typeface="Wingdings" panose="05000000000000000000" pitchFamily="2" charset="2"/>
              <a:buNone/>
            </a:pPr>
            <a:r>
              <a:rPr lang="en-US" sz="2400" b="0" dirty="0"/>
              <a:t>	</a:t>
            </a:r>
            <a:r>
              <a:rPr lang="tr-TR" sz="2400" b="0" dirty="0"/>
              <a:t>geri kazanım periyodu sırasında sadece bir kez geçiş yapılabilir</a:t>
            </a:r>
            <a:endParaRPr lang="en-US" sz="2400" b="0" dirty="0"/>
          </a:p>
          <a:p>
            <a:pPr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57600" y="5867400"/>
            <a:ext cx="930275" cy="3397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9-</a:t>
            </a:r>
            <a:fld id="{95127A60-5F91-46AA-A9D0-E31F14963FE3}" type="slidenum">
              <a:rPr lang="en-US" sz="1600" smtClean="0"/>
              <a:pPr/>
              <a:t>9</a:t>
            </a:fld>
            <a:endParaRPr lang="en-US" sz="1300" dirty="0"/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2895600" y="1947862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t = 1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2895600" y="1414462"/>
            <a:ext cx="514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t = n</a:t>
            </a:r>
          </a:p>
        </p:txBody>
      </p:sp>
      <p:sp>
        <p:nvSpPr>
          <p:cNvPr id="11272" name="Right Arrow 8"/>
          <p:cNvSpPr>
            <a:spLocks noChangeArrowheads="1"/>
          </p:cNvSpPr>
          <p:nvPr/>
        </p:nvSpPr>
        <p:spPr bwMode="auto">
          <a:xfrm>
            <a:off x="76200" y="914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1273" name="Right Arrow 9"/>
          <p:cNvSpPr>
            <a:spLocks noChangeArrowheads="1"/>
          </p:cNvSpPr>
          <p:nvPr/>
        </p:nvSpPr>
        <p:spPr bwMode="auto">
          <a:xfrm>
            <a:off x="76200" y="24384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1274" name="Right Arrow 10"/>
          <p:cNvSpPr>
            <a:spLocks noChangeArrowheads="1"/>
          </p:cNvSpPr>
          <p:nvPr/>
        </p:nvSpPr>
        <p:spPr bwMode="auto">
          <a:xfrm>
            <a:off x="76200" y="2971800"/>
            <a:ext cx="3810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5" name="Rectangle 14"/>
          <p:cNvSpPr/>
          <p:nvPr/>
        </p:nvSpPr>
        <p:spPr bwMode="auto">
          <a:xfrm>
            <a:off x="152400" y="3352800"/>
            <a:ext cx="7848600" cy="19812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0" hangingPunct="0">
              <a:defRPr/>
            </a:pPr>
            <a:r>
              <a:rPr lang="tr-TR" sz="2000" b="1" dirty="0" err="1">
                <a:solidFill>
                  <a:srgbClr val="3333CC"/>
                </a:solidFill>
              </a:rPr>
              <a:t>ÇAB’den</a:t>
            </a:r>
            <a:r>
              <a:rPr lang="tr-TR" sz="2000" b="1" dirty="0">
                <a:solidFill>
                  <a:srgbClr val="3333CC"/>
                </a:solidFill>
              </a:rPr>
              <a:t> </a:t>
            </a:r>
            <a:r>
              <a:rPr lang="tr-TR" sz="2000" b="1" dirty="0" err="1">
                <a:solidFill>
                  <a:srgbClr val="3333CC"/>
                </a:solidFill>
              </a:rPr>
              <a:t>DA’ya</a:t>
            </a:r>
            <a:r>
              <a:rPr lang="tr-TR" sz="2000" b="1" dirty="0">
                <a:solidFill>
                  <a:srgbClr val="3333CC"/>
                </a:solidFill>
              </a:rPr>
              <a:t> geçiş prosedürü</a:t>
            </a:r>
            <a:r>
              <a:rPr lang="en-US" sz="2000" b="1" dirty="0">
                <a:solidFill>
                  <a:srgbClr val="3333CC"/>
                </a:solidFill>
              </a:rPr>
              <a:t>:</a:t>
            </a:r>
          </a:p>
          <a:p>
            <a:pPr marL="342900" indent="-342900" eaLnBrk="0" hangingPunct="0">
              <a:buFont typeface="+mj-lt"/>
              <a:buAutoNum type="arabicParenR"/>
              <a:defRPr/>
            </a:pPr>
            <a:r>
              <a:rPr lang="en-US" sz="2000" dirty="0"/>
              <a:t> </a:t>
            </a:r>
            <a:r>
              <a:rPr lang="tr-TR" sz="2000" dirty="0"/>
              <a:t>Her t yılı için ÇAB ve DA amortisman hesaplanır</a:t>
            </a:r>
            <a:endParaRPr lang="en-US" sz="2000" dirty="0"/>
          </a:p>
          <a:p>
            <a:pPr marL="342900" indent="-342900" eaLnBrk="0" hangingPunct="0">
              <a:defRPr/>
            </a:pPr>
            <a:endParaRPr lang="en-US" sz="700" dirty="0"/>
          </a:p>
          <a:p>
            <a:pPr marL="342900" indent="-342900" algn="ctr" eaLnBrk="0" hangingPunct="0">
              <a:defRPr/>
            </a:pPr>
            <a:r>
              <a:rPr lang="en-US" sz="2000" dirty="0"/>
              <a:t>		D</a:t>
            </a:r>
            <a:r>
              <a:rPr lang="tr-TR" sz="2000" baseline="-25000" dirty="0"/>
              <a:t>ÇA</a:t>
            </a:r>
            <a:r>
              <a:rPr lang="en-US" sz="2000" baseline="-25000" dirty="0"/>
              <a:t>B</a:t>
            </a:r>
            <a:r>
              <a:rPr lang="en-US" sz="2000" dirty="0"/>
              <a:t> = d(</a:t>
            </a:r>
            <a:r>
              <a:rPr lang="tr-TR" sz="2000" dirty="0"/>
              <a:t>DD</a:t>
            </a:r>
            <a:r>
              <a:rPr lang="en-US" sz="2000" baseline="-25000" dirty="0"/>
              <a:t>t-1</a:t>
            </a:r>
            <a:r>
              <a:rPr lang="en-US" sz="2000" dirty="0"/>
              <a:t>)	</a:t>
            </a:r>
            <a:r>
              <a:rPr lang="tr-TR" sz="2000" dirty="0"/>
              <a:t>ve</a:t>
            </a:r>
            <a:r>
              <a:rPr lang="en-US" sz="2000" dirty="0"/>
              <a:t>	D</a:t>
            </a:r>
            <a:r>
              <a:rPr lang="tr-TR" sz="2000" baseline="-25000" dirty="0"/>
              <a:t>DA</a:t>
            </a:r>
            <a:r>
              <a:rPr lang="en-US" sz="2000" dirty="0"/>
              <a:t> = </a:t>
            </a:r>
            <a:r>
              <a:rPr lang="tr-TR" sz="1800" dirty="0"/>
              <a:t>DD</a:t>
            </a:r>
            <a:r>
              <a:rPr lang="en-US" sz="1800" baseline="-25000" dirty="0"/>
              <a:t>t-1</a:t>
            </a:r>
            <a:r>
              <a:rPr lang="en-US" sz="1800" dirty="0"/>
              <a:t> / (n-t+1)</a:t>
            </a:r>
          </a:p>
          <a:p>
            <a:pPr marL="342900" indent="-342900" algn="ctr" eaLnBrk="0" hangingPunct="0">
              <a:defRPr/>
            </a:pPr>
            <a:endParaRPr lang="en-US" sz="900" dirty="0"/>
          </a:p>
          <a:p>
            <a:pPr marL="342900" indent="-342900" eaLnBrk="0" hangingPunct="0">
              <a:defRPr/>
            </a:pPr>
            <a:r>
              <a:rPr lang="en-US" sz="1800" dirty="0"/>
              <a:t>2</a:t>
            </a:r>
            <a:r>
              <a:rPr lang="en-US" sz="2000" dirty="0"/>
              <a:t>)    </a:t>
            </a:r>
            <a:r>
              <a:rPr lang="tr-TR" sz="2000" dirty="0"/>
              <a:t>Daha büyük olan amortisman seçilir</a:t>
            </a:r>
            <a:r>
              <a:rPr lang="en-US" sz="2000" dirty="0"/>
              <a:t>, </a:t>
            </a:r>
            <a:r>
              <a:rPr lang="tr-TR" sz="2000" dirty="0"/>
              <a:t>yani</a:t>
            </a:r>
            <a:r>
              <a:rPr lang="en-US" sz="2000" dirty="0"/>
              <a:t>, D</a:t>
            </a:r>
            <a:r>
              <a:rPr lang="en-US" sz="2000" baseline="-25000" dirty="0"/>
              <a:t>t</a:t>
            </a:r>
            <a:r>
              <a:rPr lang="en-US" sz="2000" dirty="0"/>
              <a:t> = max[D</a:t>
            </a:r>
            <a:r>
              <a:rPr lang="tr-TR" sz="2000" baseline="-25000" dirty="0"/>
              <a:t>ÇA</a:t>
            </a:r>
            <a:r>
              <a:rPr lang="en-US" sz="2000" baseline="-25000" dirty="0"/>
              <a:t>B</a:t>
            </a:r>
            <a:r>
              <a:rPr lang="en-US" sz="2000" dirty="0"/>
              <a:t>, D</a:t>
            </a:r>
            <a:r>
              <a:rPr lang="tr-TR" sz="2000" baseline="-25000" dirty="0"/>
              <a:t>DA</a:t>
            </a:r>
            <a:r>
              <a:rPr lang="en-US" sz="2000" dirty="0"/>
              <a:t>]</a:t>
            </a:r>
          </a:p>
          <a:p>
            <a:pPr marL="342900" indent="-342900" eaLnBrk="0" hangingPunct="0">
              <a:defRPr/>
            </a:pPr>
            <a:endParaRPr lang="en-US" sz="800" dirty="0"/>
          </a:p>
          <a:p>
            <a:pPr marL="457200" indent="-457200" eaLnBrk="0" hangingPunct="0">
              <a:defRPr/>
            </a:pPr>
            <a:r>
              <a:rPr lang="en-US" sz="2000" dirty="0"/>
              <a:t>3)    </a:t>
            </a:r>
            <a:r>
              <a:rPr lang="tr-TR" sz="2000" dirty="0"/>
              <a:t>Gerekirse</a:t>
            </a:r>
            <a:r>
              <a:rPr lang="en-US" sz="2000" dirty="0"/>
              <a:t>, </a:t>
            </a:r>
            <a:r>
              <a:rPr lang="tr-TR" sz="2000" dirty="0"/>
              <a:t>BD</a:t>
            </a:r>
            <a:r>
              <a:rPr lang="en-US" sz="2000" baseline="-25000" dirty="0"/>
              <a:t>D</a:t>
            </a:r>
            <a:r>
              <a:rPr lang="tr-TR" sz="2000" baseline="-25000" dirty="0"/>
              <a:t> </a:t>
            </a:r>
            <a:r>
              <a:rPr lang="tr-TR" sz="2000" dirty="0"/>
              <a:t>hesaplanır</a:t>
            </a:r>
            <a:endParaRPr lang="en-US" sz="2000" baseline="-25000" dirty="0"/>
          </a:p>
          <a:p>
            <a:pPr marL="342900" indent="-342900" eaLnBrk="0" hangingPunct="0">
              <a:defRPr/>
            </a:pPr>
            <a:endParaRPr lang="en-US" sz="2000" baseline="-25000" dirty="0"/>
          </a:p>
        </p:txBody>
      </p:sp>
      <p:sp>
        <p:nvSpPr>
          <p:cNvPr id="11276" name="TextBox 15"/>
          <p:cNvSpPr txBox="1">
            <a:spLocks noChangeArrowheads="1"/>
          </p:cNvSpPr>
          <p:nvPr/>
        </p:nvSpPr>
        <p:spPr bwMode="auto">
          <a:xfrm>
            <a:off x="152400" y="5486400"/>
            <a:ext cx="7924800" cy="400110"/>
          </a:xfrm>
          <a:prstGeom prst="rect">
            <a:avLst/>
          </a:prstGeom>
          <a:solidFill>
            <a:srgbClr val="99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Alternati</a:t>
            </a:r>
            <a:r>
              <a:rPr lang="tr-TR" sz="2000" dirty="0">
                <a:solidFill>
                  <a:srgbClr val="FF0000"/>
                </a:solidFill>
              </a:rPr>
              <a:t>f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tr-TR" sz="2000" dirty="0" err="1">
                <a:solidFill>
                  <a:srgbClr val="FF0000"/>
                </a:solidFill>
              </a:rPr>
              <a:t>excel</a:t>
            </a:r>
            <a:r>
              <a:rPr lang="tr-TR" sz="2000" dirty="0">
                <a:solidFill>
                  <a:srgbClr val="FF0000"/>
                </a:solidFill>
              </a:rPr>
              <a:t> fonksiyonu kullanmak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VDB(</a:t>
            </a:r>
            <a:r>
              <a:rPr lang="tr-TR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tr-TR" sz="2000" b="1" dirty="0">
                <a:solidFill>
                  <a:srgbClr val="FF0000"/>
                </a:solidFill>
              </a:rPr>
              <a:t>HD</a:t>
            </a:r>
            <a:r>
              <a:rPr lang="en-US" sz="2000" b="1" dirty="0">
                <a:solidFill>
                  <a:srgbClr val="FF0000"/>
                </a:solidFill>
              </a:rPr>
              <a:t>,n,</a:t>
            </a:r>
            <a:r>
              <a:rPr lang="tr-TR" sz="2000" b="1" dirty="0">
                <a:solidFill>
                  <a:srgbClr val="FF0000"/>
                </a:solidFill>
              </a:rPr>
              <a:t>başlangıç t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  <a:r>
              <a:rPr lang="tr-TR" sz="2000" b="1" dirty="0">
                <a:solidFill>
                  <a:srgbClr val="FF0000"/>
                </a:solidFill>
              </a:rPr>
              <a:t>bitiş t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20848</TotalTime>
  <Words>689</Words>
  <Application>Microsoft Office PowerPoint</Application>
  <PresentationFormat>Özel</PresentationFormat>
  <Paragraphs>126</Paragraphs>
  <Slides>9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 Narrow</vt:lpstr>
      <vt:lpstr>Symbol</vt:lpstr>
      <vt:lpstr>Wingdings</vt:lpstr>
      <vt:lpstr>Blank Presentation</vt:lpstr>
      <vt:lpstr>PowerPoint Sunusu</vt:lpstr>
      <vt:lpstr>Amortisman Terimleri</vt:lpstr>
      <vt:lpstr>PowerPoint Sunusu</vt:lpstr>
      <vt:lpstr>PowerPoint Sunusu</vt:lpstr>
      <vt:lpstr>PowerPoint Sunusu</vt:lpstr>
      <vt:lpstr>PowerPoint Sunusu</vt:lpstr>
      <vt:lpstr>Örnek: Çift Azalan Bakiye</vt:lpstr>
      <vt:lpstr>PowerPoint Sunusu</vt:lpstr>
      <vt:lpstr>Yöntemler Arasında Geçiş</vt:lpstr>
    </vt:vector>
  </TitlesOfParts>
  <Company>Bryant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İhsan Hakan Selvi</cp:lastModifiedBy>
  <cp:revision>768</cp:revision>
  <cp:lastPrinted>2000-01-11T15:10:36Z</cp:lastPrinted>
  <dcterms:created xsi:type="dcterms:W3CDTF">1998-04-09T01:23:40Z</dcterms:created>
  <dcterms:modified xsi:type="dcterms:W3CDTF">2020-02-24T14:11:51Z</dcterms:modified>
</cp:coreProperties>
</file>