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6" r:id="rId3"/>
    <p:sldId id="270" r:id="rId4"/>
    <p:sldId id="298" r:id="rId5"/>
    <p:sldId id="301" r:id="rId6"/>
    <p:sldId id="302" r:id="rId7"/>
    <p:sldId id="299" r:id="rId8"/>
    <p:sldId id="295" r:id="rId9"/>
  </p:sldIdLst>
  <p:sldSz cx="8229600" cy="64008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anose="020B0606020202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>
          <p15:clr>
            <a:srgbClr val="A4A3A4"/>
          </p15:clr>
        </p15:guide>
        <p15:guide id="2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AB"/>
    <a:srgbClr val="99FF33"/>
    <a:srgbClr val="00FF99"/>
    <a:srgbClr val="0033CC"/>
    <a:srgbClr val="99CCFF"/>
    <a:srgbClr val="24A43C"/>
    <a:srgbClr val="0000FF"/>
    <a:srgbClr val="1BB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1" autoAdjust="0"/>
    <p:restoredTop sz="94710" autoAdjust="0"/>
  </p:normalViewPr>
  <p:slideViewPr>
    <p:cSldViewPr>
      <p:cViewPr varScale="1">
        <p:scale>
          <a:sx n="91" d="100"/>
          <a:sy n="91" d="100"/>
        </p:scale>
        <p:origin x="1650" y="84"/>
      </p:cViewPr>
      <p:guideLst>
        <p:guide orient="horz" pos="576"/>
        <p:guide pos="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>
        <p:scale>
          <a:sx n="75" d="100"/>
          <a:sy n="75" d="100"/>
        </p:scale>
        <p:origin x="-1320" y="-6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447B6035-80A6-4AC2-BAB8-FCFE837844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162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23963" y="685800"/>
            <a:ext cx="44100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A006FC-5350-4357-8E80-1DFDA73877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3077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7108A7AA-1BDD-47F3-A0D5-C73A982483BC}" type="slidenum">
              <a:rPr lang="en-US" sz="1200"/>
              <a:pPr/>
              <a:t>1</a:t>
            </a:fld>
            <a:endParaRPr lang="en-US" sz="1200"/>
          </a:p>
        </p:txBody>
      </p:sp>
      <p:sp>
        <p:nvSpPr>
          <p:cNvPr id="174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17412" name="Date Placeholder 7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17413" name="Footer Placeholder 8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32203484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4C432C59-439E-4E91-B355-94A172DA0413}" type="slidenum">
              <a:rPr lang="en-US" sz="1200"/>
              <a:pPr/>
              <a:t>2</a:t>
            </a:fld>
            <a:endParaRPr lang="en-US" sz="1200"/>
          </a:p>
        </p:txBody>
      </p:sp>
      <p:sp>
        <p:nvSpPr>
          <p:cNvPr id="21508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172764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/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fld id="{2EFB632E-743B-4EBD-B85A-740834093816}" type="slidenum">
              <a:rPr lang="en-US" sz="1200"/>
              <a:pPr/>
              <a:t>3</a:t>
            </a:fld>
            <a:endParaRPr lang="en-US" sz="1200"/>
          </a:p>
        </p:txBody>
      </p:sp>
      <p:sp>
        <p:nvSpPr>
          <p:cNvPr id="23556" name="Date Placeholder 4"/>
          <p:cNvSpPr>
            <a:spLocks noGrp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  <p:sp>
        <p:nvSpPr>
          <p:cNvPr id="23557" name="Footer Placeholder 5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 sz="1200"/>
          </a:p>
        </p:txBody>
      </p:sp>
    </p:spTree>
    <p:extLst>
      <p:ext uri="{BB962C8B-B14F-4D97-AF65-F5344CB8AC3E}">
        <p14:creationId xmlns:p14="http://schemas.microsoft.com/office/powerpoint/2010/main" val="3788609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38" y="1989138"/>
            <a:ext cx="699452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075" y="3627438"/>
            <a:ext cx="5759450" cy="163512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8D2DD3EA-24FC-4CC7-8589-73AAFFDFD918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01026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58C5FA64-597E-4CB5-B1CC-1BFC8B74E895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405919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62638" y="152400"/>
            <a:ext cx="1749425" cy="5537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100638" cy="5537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39195DA-AED7-483B-9A03-3C4C9EC69B69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585742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4BDE314-F702-4A1E-A54E-CB5CE11869B9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2362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DC074685-A24C-4D56-AF29-B22D3BC4ADF6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5984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4113213"/>
            <a:ext cx="6994525" cy="127158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713038"/>
            <a:ext cx="6994525" cy="1400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54B56AED-DE50-46D4-A058-B799297B1F4E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18673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7538" y="1676400"/>
            <a:ext cx="3421062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1000" y="1676400"/>
            <a:ext cx="3421063" cy="4013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11BBC6D3-8E4C-4368-9520-E9A943CC9AD3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98151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7407275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1163" y="1433513"/>
            <a:ext cx="3636962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163" y="2030413"/>
            <a:ext cx="3636962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9888" y="1433513"/>
            <a:ext cx="3638550" cy="5969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9888" y="2030413"/>
            <a:ext cx="3638550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F3C66FF1-343D-4035-8B00-E8F37EED68EC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246238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79D6217-DBB3-4450-A6B2-922F7DF3E0B2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92000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2060A253-D264-433E-8F40-75F98C675864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9546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163" y="255588"/>
            <a:ext cx="2708275" cy="10842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7863" y="255588"/>
            <a:ext cx="4600575" cy="54625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1163" y="1339850"/>
            <a:ext cx="2708275" cy="43783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A1EF1B7F-BEAC-43B3-A955-BCED5C686ABA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75243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2900" y="4479925"/>
            <a:ext cx="4938713" cy="5302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12900" y="571500"/>
            <a:ext cx="4938713" cy="38401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2900" y="5010150"/>
            <a:ext cx="4938713" cy="750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1-</a:t>
            </a:r>
            <a:fld id="{E4CF9BD3-A9DD-4E76-945C-ED0844F11570}" type="slidenum">
              <a:rPr lang="en-US"/>
              <a:pPr/>
              <a:t>‹#›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5366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7538" y="1676400"/>
            <a:ext cx="6994525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7538" y="5832475"/>
            <a:ext cx="27432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Lecture slides for Engineering Economy,                        7th ed., Blank and Tarquin</a:t>
            </a:r>
            <a:endParaRPr lang="en-US" sz="130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05400" y="5827713"/>
            <a:ext cx="2895600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900"/>
            </a:lvl1pPr>
          </a:lstStyle>
          <a:p>
            <a:r>
              <a:rPr lang="en-US"/>
              <a:t>© 2012 by McGraw-Hill, New York, N.Y All Rights Reserved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65525" y="5832475"/>
            <a:ext cx="10985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600"/>
            </a:lvl1pPr>
          </a:lstStyle>
          <a:p>
            <a:r>
              <a:rPr lang="en-US"/>
              <a:t>1-</a:t>
            </a:r>
            <a:fld id="{DA61BE19-E7B0-4FEF-BE9B-40F94353F47C}" type="slidenum">
              <a:rPr lang="en-US"/>
              <a:pPr/>
              <a:t>‹#›</a:t>
            </a:fld>
            <a:endParaRPr lang="en-US" sz="1300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3594" tIns="41797" rIns="83594" bIns="4179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  <p:sldLayoutId id="2147483649" r:id="rId12"/>
  </p:sldLayoutIdLst>
  <p:hf hdr="0" dt="0"/>
  <p:txStyles>
    <p:titleStyle>
      <a:lvl1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2pPr>
      <a:lvl3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3pPr>
      <a:lvl4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4pPr>
      <a:lvl5pPr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5pPr>
      <a:lvl6pPr marL="4572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6pPr>
      <a:lvl7pPr marL="9144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7pPr>
      <a:lvl8pPr marL="13716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8pPr>
      <a:lvl9pPr marL="1828800" algn="ctr" defTabSz="836613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0000"/>
          </a:solidFill>
          <a:effectLst>
            <a:outerShdw blurRad="38100" dist="38100" dir="2700000" algn="tl">
              <a:srgbClr val="000000"/>
            </a:outerShdw>
          </a:effectLst>
          <a:latin typeface="Arial Narrow" pitchFamily="34" charset="0"/>
        </a:defRPr>
      </a:lvl9pPr>
    </p:titleStyle>
    <p:bodyStyle>
      <a:lvl1pPr marL="312738" indent="-312738" algn="l" defTabSz="836613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Font typeface="Wingdings" panose="05000000000000000000" pitchFamily="2" charset="2"/>
        <a:buChar char="q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679450" indent="-261938" algn="l" defTabSz="836613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95000"/>
        <a:buFont typeface="Wingdings" panose="05000000000000000000" pitchFamily="2" charset="2"/>
        <a:buChar char="Ø"/>
        <a:defRPr sz="2400" b="1">
          <a:solidFill>
            <a:schemeClr val="tx1"/>
          </a:solidFill>
          <a:latin typeface="+mn-lt"/>
        </a:defRPr>
      </a:lvl2pPr>
      <a:lvl3pPr marL="1044575" indent="-207963" algn="l" defTabSz="836613" rtl="0" eaLnBrk="0" fontAlgn="base" hangingPunct="0">
        <a:spcBef>
          <a:spcPct val="20000"/>
        </a:spcBef>
        <a:spcAft>
          <a:spcPct val="0"/>
        </a:spcAft>
        <a:buClr>
          <a:srgbClr val="009900"/>
        </a:buClr>
        <a:buSzPct val="95000"/>
        <a:buFont typeface="Wingdings" panose="05000000000000000000" pitchFamily="2" charset="2"/>
        <a:buChar char="v"/>
        <a:defRPr sz="2000" b="1">
          <a:solidFill>
            <a:schemeClr val="tx1"/>
          </a:solidFill>
          <a:latin typeface="+mn-lt"/>
        </a:defRPr>
      </a:lvl3pPr>
      <a:lvl4pPr marL="1463675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o"/>
        <a:defRPr sz="2000" b="1">
          <a:solidFill>
            <a:schemeClr val="tx1"/>
          </a:solidFill>
          <a:latin typeface="+mn-lt"/>
        </a:defRPr>
      </a:lvl4pPr>
      <a:lvl5pPr marL="18811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</a:defRPr>
      </a:lvl5pPr>
      <a:lvl6pPr marL="23383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6pPr>
      <a:lvl7pPr marL="27955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7pPr>
      <a:lvl8pPr marL="32527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8pPr>
      <a:lvl9pPr marL="3709988" indent="-209550" algn="l" defTabSz="836613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75F9ABCD-FFA8-4A69-B51E-13C1D3195C01}" type="slidenum">
              <a:rPr lang="en-US" sz="1600" smtClean="0"/>
              <a:pPr/>
              <a:t>1</a:t>
            </a:fld>
            <a:endParaRPr lang="en-US" sz="1300" dirty="0"/>
          </a:p>
        </p:txBody>
      </p:sp>
      <p:sp>
        <p:nvSpPr>
          <p:cNvPr id="172050" name="Rectangle 2066"/>
          <p:cNvSpPr>
            <a:spLocks noChangeArrowheads="1"/>
          </p:cNvSpPr>
          <p:nvPr/>
        </p:nvSpPr>
        <p:spPr bwMode="auto">
          <a:xfrm>
            <a:off x="1219200" y="2177094"/>
            <a:ext cx="5791200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BÖLÜM 5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ctr" eaLnBrk="0" hangingPunct="0">
              <a:spcBef>
                <a:spcPct val="20000"/>
              </a:spcBef>
              <a:buClr>
                <a:srgbClr val="FF9933"/>
              </a:buClr>
              <a:buFont typeface="Symbol" pitchFamily="18" charset="2"/>
              <a:buNone/>
              <a:defRPr/>
            </a:pPr>
            <a:r>
              <a:rPr lang="tr-TR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Yıllık Değer Analizi</a:t>
            </a:r>
            <a:endParaRPr lang="en-US" sz="3200" b="1" u="sng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AC522AB8-5769-4EA8-876D-C3ABBE81A00E}" type="slidenum">
              <a:rPr lang="en-US" sz="1600" smtClean="0"/>
              <a:pPr/>
              <a:t>2</a:t>
            </a:fld>
            <a:endParaRPr lang="en-US" sz="1300" dirty="0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951788" cy="1066800"/>
          </a:xfrm>
        </p:spPr>
        <p:txBody>
          <a:bodyPr/>
          <a:lstStyle/>
          <a:p>
            <a:pPr>
              <a:defRPr/>
            </a:pPr>
            <a:r>
              <a:rPr lang="tr-TR" sz="4400" dirty="0"/>
              <a:t>Yıllık Değer Analizinin Avantajları</a:t>
            </a:r>
            <a:endParaRPr lang="en-US" sz="4400" dirty="0"/>
          </a:p>
        </p:txBody>
      </p:sp>
      <p:sp>
        <p:nvSpPr>
          <p:cNvPr id="20483" name="Rectangle 9" descr="Walnut"/>
          <p:cNvSpPr>
            <a:spLocks noChangeArrowheads="1"/>
          </p:cNvSpPr>
          <p:nvPr/>
        </p:nvSpPr>
        <p:spPr bwMode="auto">
          <a:xfrm>
            <a:off x="687388" y="1595438"/>
            <a:ext cx="6881812" cy="57467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  <a:contourClr>
              <a:srgbClr val="FFFF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38" name="Text Box 3"/>
          <p:cNvSpPr txBox="1">
            <a:spLocks noChangeArrowheads="1"/>
          </p:cNvSpPr>
          <p:nvPr/>
        </p:nvSpPr>
        <p:spPr bwMode="auto">
          <a:xfrm>
            <a:off x="762000" y="1523999"/>
            <a:ext cx="6834818" cy="4770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tr-TR" sz="2500" b="1" dirty="0">
                <a:solidFill>
                  <a:schemeClr val="accent5">
                    <a:lumMod val="50000"/>
                  </a:schemeClr>
                </a:solidFill>
              </a:rPr>
              <a:t>YD</a:t>
            </a:r>
            <a:r>
              <a:rPr lang="en-US" sz="2500" b="1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tr-TR" sz="2500" b="1" dirty="0">
                <a:solidFill>
                  <a:schemeClr val="accent5">
                    <a:lumMod val="50000"/>
                  </a:schemeClr>
                </a:solidFill>
              </a:rPr>
              <a:t>yalnızca bir ömür döngüsü üzerinden hesaplanır</a:t>
            </a:r>
            <a:endParaRPr lang="en-US" sz="25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0487" name="4-Point Star 19"/>
          <p:cNvSpPr>
            <a:spLocks noChangeArrowheads="1"/>
          </p:cNvSpPr>
          <p:nvPr/>
        </p:nvSpPr>
        <p:spPr bwMode="auto">
          <a:xfrm>
            <a:off x="101600" y="4132382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20488" name="4-Point Star 20"/>
          <p:cNvSpPr>
            <a:spLocks noChangeArrowheads="1"/>
          </p:cNvSpPr>
          <p:nvPr/>
        </p:nvSpPr>
        <p:spPr bwMode="auto">
          <a:xfrm>
            <a:off x="101600" y="32512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20489" name="TextBox 2"/>
          <p:cNvSpPr txBox="1">
            <a:spLocks noChangeArrowheads="1"/>
          </p:cNvSpPr>
          <p:nvPr/>
        </p:nvSpPr>
        <p:spPr bwMode="auto">
          <a:xfrm>
            <a:off x="3135940" y="2438400"/>
            <a:ext cx="16433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tr-TR" sz="3200" b="1" dirty="0">
                <a:solidFill>
                  <a:srgbClr val="0033CC"/>
                </a:solidFill>
              </a:rPr>
              <a:t>Kabuller</a:t>
            </a:r>
            <a:r>
              <a:rPr lang="en-US" sz="3200" b="1" dirty="0">
                <a:solidFill>
                  <a:srgbClr val="0033CC"/>
                </a:solidFill>
              </a:rPr>
              <a:t>:</a:t>
            </a:r>
          </a:p>
        </p:txBody>
      </p:sp>
      <p:sp>
        <p:nvSpPr>
          <p:cNvPr id="20490" name="TextBox 6"/>
          <p:cNvSpPr txBox="1">
            <a:spLocks noChangeArrowheads="1"/>
          </p:cNvSpPr>
          <p:nvPr/>
        </p:nvSpPr>
        <p:spPr bwMode="auto">
          <a:xfrm>
            <a:off x="415925" y="3173413"/>
            <a:ext cx="65924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/>
              <a:t>Alternatif ömürler, EKOK hesabı yapmadan eş-servis </a:t>
            </a:r>
          </a:p>
          <a:p>
            <a:r>
              <a:rPr lang="tr-TR" b="1" dirty="0"/>
              <a:t>ihtiyaçlarını karşılar</a:t>
            </a:r>
            <a:endParaRPr lang="en-US" b="1" dirty="0"/>
          </a:p>
        </p:txBody>
      </p:sp>
      <p:sp>
        <p:nvSpPr>
          <p:cNvPr id="20491" name="TextBox 13"/>
          <p:cNvSpPr txBox="1">
            <a:spLocks noChangeArrowheads="1"/>
          </p:cNvSpPr>
          <p:nvPr/>
        </p:nvSpPr>
        <p:spPr bwMode="auto">
          <a:xfrm>
            <a:off x="381000" y="4045069"/>
            <a:ext cx="790472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/>
              <a:t>YD bir ömür döngüsü üzerinden hesaplanır ve değişen bütün </a:t>
            </a:r>
          </a:p>
          <a:p>
            <a:r>
              <a:rPr lang="tr-TR" b="1" dirty="0"/>
              <a:t>nakit akışları için </a:t>
            </a:r>
            <a:r>
              <a:rPr lang="tr-TR" b="1" dirty="0" err="1"/>
              <a:t>takib</a:t>
            </a:r>
            <a:r>
              <a:rPr lang="tr-TR" b="1" dirty="0"/>
              <a:t> eden çevrimler tamamen aynı kabul edilir</a:t>
            </a:r>
            <a:endParaRPr lang="en-US" b="1" dirty="0"/>
          </a:p>
        </p:txBody>
      </p:sp>
      <p:sp>
        <p:nvSpPr>
          <p:cNvPr id="20492" name="TextBox 14"/>
          <p:cNvSpPr txBox="1">
            <a:spLocks noChangeArrowheads="1"/>
          </p:cNvSpPr>
          <p:nvPr/>
        </p:nvSpPr>
        <p:spPr bwMode="auto">
          <a:xfrm>
            <a:off x="398462" y="4960203"/>
            <a:ext cx="772198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/>
              <a:t>Eğer bu kabul edilmezse, analiz için bir çalışma periyodu veya </a:t>
            </a:r>
          </a:p>
          <a:p>
            <a:r>
              <a:rPr lang="tr-TR" b="1" dirty="0"/>
              <a:t>Özel nakit akışı öngörülerine ihtiyaç duyulur.</a:t>
            </a:r>
            <a:endParaRPr lang="en-US" b="1" dirty="0"/>
          </a:p>
        </p:txBody>
      </p:sp>
      <p:sp>
        <p:nvSpPr>
          <p:cNvPr id="20493" name="4-Point Star 15"/>
          <p:cNvSpPr>
            <a:spLocks noChangeArrowheads="1"/>
          </p:cNvSpPr>
          <p:nvPr/>
        </p:nvSpPr>
        <p:spPr bwMode="auto">
          <a:xfrm>
            <a:off x="76200" y="5037991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05F7A41F-575C-4ADE-90CB-11939FCBBEB3}" type="slidenum">
              <a:rPr lang="en-US" sz="1600" smtClean="0"/>
              <a:pPr/>
              <a:t>3</a:t>
            </a:fld>
            <a:endParaRPr lang="en-US" sz="1300" dirty="0"/>
          </a:p>
        </p:txBody>
      </p:sp>
      <p:sp>
        <p:nvSpPr>
          <p:cNvPr id="22530" name="4-Point Star 9"/>
          <p:cNvSpPr>
            <a:spLocks noChangeArrowheads="1"/>
          </p:cNvSpPr>
          <p:nvPr/>
        </p:nvSpPr>
        <p:spPr bwMode="auto">
          <a:xfrm>
            <a:off x="304800" y="14478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22531" name="4-Point Star 61"/>
          <p:cNvSpPr>
            <a:spLocks noChangeArrowheads="1"/>
          </p:cNvSpPr>
          <p:nvPr/>
        </p:nvSpPr>
        <p:spPr bwMode="auto">
          <a:xfrm>
            <a:off x="304800" y="19812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609600" y="1371600"/>
            <a:ext cx="47809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0033CC"/>
                </a:solidFill>
              </a:rPr>
              <a:t>İlk yatırım</a:t>
            </a:r>
            <a:r>
              <a:rPr lang="en-US" b="1" dirty="0">
                <a:solidFill>
                  <a:srgbClr val="0033CC"/>
                </a:solidFill>
              </a:rPr>
              <a:t>, P  –  </a:t>
            </a:r>
            <a:r>
              <a:rPr lang="tr-TR" b="1" dirty="0"/>
              <a:t>Bir varlığın ilk maliyeti</a:t>
            </a:r>
            <a:endParaRPr lang="en-US" b="1" dirty="0"/>
          </a:p>
        </p:txBody>
      </p:sp>
      <p:sp>
        <p:nvSpPr>
          <p:cNvPr id="22533" name="Rectangle 15"/>
          <p:cNvSpPr>
            <a:spLocks noChangeArrowheads="1"/>
          </p:cNvSpPr>
          <p:nvPr/>
        </p:nvSpPr>
        <p:spPr bwMode="auto">
          <a:xfrm>
            <a:off x="685800" y="1905000"/>
            <a:ext cx="68040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0033CC"/>
                </a:solidFill>
              </a:rPr>
              <a:t>Hurda maliyeti</a:t>
            </a:r>
            <a:r>
              <a:rPr lang="en-US" b="1" dirty="0">
                <a:solidFill>
                  <a:srgbClr val="0033CC"/>
                </a:solidFill>
              </a:rPr>
              <a:t>, </a:t>
            </a:r>
            <a:r>
              <a:rPr lang="tr-TR" b="1" dirty="0">
                <a:solidFill>
                  <a:srgbClr val="0033CC"/>
                </a:solidFill>
              </a:rPr>
              <a:t>HD</a:t>
            </a:r>
            <a:r>
              <a:rPr lang="en-US" b="1" dirty="0">
                <a:solidFill>
                  <a:srgbClr val="0033CC"/>
                </a:solidFill>
              </a:rPr>
              <a:t> – </a:t>
            </a:r>
            <a:r>
              <a:rPr lang="tr-TR" b="1" dirty="0"/>
              <a:t>Kullanışlı ömür sonunda varlığın 		          tahmini değeri</a:t>
            </a:r>
            <a:endParaRPr lang="en-US" b="1" i="1" dirty="0"/>
          </a:p>
        </p:txBody>
      </p:sp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609600" y="152400"/>
            <a:ext cx="69945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endParaRPr lang="en-US" dirty="0"/>
          </a:p>
        </p:txBody>
      </p:sp>
      <p:sp>
        <p:nvSpPr>
          <p:cNvPr id="22535" name="4-Point Star 10"/>
          <p:cNvSpPr>
            <a:spLocks noChangeArrowheads="1"/>
          </p:cNvSpPr>
          <p:nvPr/>
        </p:nvSpPr>
        <p:spPr bwMode="auto">
          <a:xfrm>
            <a:off x="304800" y="2819400"/>
            <a:ext cx="304800" cy="304800"/>
          </a:xfrm>
          <a:prstGeom prst="star4">
            <a:avLst>
              <a:gd name="adj" fmla="val 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22536" name="Rectangle 12"/>
          <p:cNvSpPr>
            <a:spLocks noChangeArrowheads="1"/>
          </p:cNvSpPr>
          <p:nvPr/>
        </p:nvSpPr>
        <p:spPr bwMode="auto">
          <a:xfrm>
            <a:off x="609600" y="2819400"/>
            <a:ext cx="74136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0033CC"/>
                </a:solidFill>
              </a:rPr>
              <a:t>Yıllık tutar</a:t>
            </a:r>
            <a:r>
              <a:rPr lang="en-US" b="1" dirty="0">
                <a:solidFill>
                  <a:srgbClr val="0033CC"/>
                </a:solidFill>
              </a:rPr>
              <a:t>, A – </a:t>
            </a:r>
            <a:r>
              <a:rPr lang="tr-TR" b="1" dirty="0"/>
              <a:t>Varlık ile ilgili nakit akışları</a:t>
            </a:r>
            <a:r>
              <a:rPr lang="en-US" b="1" dirty="0"/>
              <a:t>, </a:t>
            </a:r>
            <a:r>
              <a:rPr lang="tr-TR" b="1" dirty="0"/>
              <a:t>örneğin yıllık</a:t>
            </a:r>
            <a:r>
              <a:rPr lang="en-US" b="1" dirty="0"/>
              <a:t>    </a:t>
            </a:r>
          </a:p>
          <a:p>
            <a:r>
              <a:rPr lang="en-US" b="1" dirty="0"/>
              <a:t>                          </a:t>
            </a:r>
            <a:r>
              <a:rPr lang="tr-TR" b="1" dirty="0"/>
              <a:t>işletme maliyeti</a:t>
            </a:r>
            <a:r>
              <a:rPr lang="en-US" b="1" dirty="0"/>
              <a:t> (</a:t>
            </a:r>
            <a:r>
              <a:rPr lang="tr-TR" b="1" dirty="0"/>
              <a:t>YİM</a:t>
            </a:r>
            <a:r>
              <a:rPr lang="en-US" b="1" dirty="0"/>
              <a:t>), </a:t>
            </a:r>
            <a:r>
              <a:rPr lang="tr-TR" b="1" dirty="0"/>
              <a:t>gibi</a:t>
            </a:r>
            <a:r>
              <a:rPr lang="en-US" b="1" dirty="0"/>
              <a:t>.</a:t>
            </a:r>
            <a:endParaRPr lang="en-US" b="1" i="1" dirty="0"/>
          </a:p>
        </p:txBody>
      </p:sp>
      <p:sp>
        <p:nvSpPr>
          <p:cNvPr id="22538" name="Rectangle 19"/>
          <p:cNvSpPr>
            <a:spLocks noChangeArrowheads="1"/>
          </p:cNvSpPr>
          <p:nvPr/>
        </p:nvSpPr>
        <p:spPr bwMode="auto">
          <a:xfrm>
            <a:off x="304800" y="152400"/>
            <a:ext cx="7391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en-US" sz="3200" b="1" dirty="0" err="1">
                <a:solidFill>
                  <a:srgbClr val="0070C0"/>
                </a:solidFill>
              </a:rPr>
              <a:t>Alternat</a:t>
            </a:r>
            <a:r>
              <a:rPr lang="tr-TR" sz="3200" b="1" dirty="0" err="1">
                <a:solidFill>
                  <a:srgbClr val="0070C0"/>
                </a:solidFill>
              </a:rPr>
              <a:t>fler</a:t>
            </a:r>
            <a:r>
              <a:rPr lang="tr-TR" sz="3200" b="1" dirty="0">
                <a:solidFill>
                  <a:srgbClr val="0070C0"/>
                </a:solidFill>
              </a:rPr>
              <a:t> genellikle aşağıdaki nakit akışı öngörülerine sahiptir</a:t>
            </a:r>
            <a:endParaRPr lang="en-US" sz="3200" b="1" dirty="0">
              <a:solidFill>
                <a:srgbClr val="0070C0"/>
              </a:solidFill>
            </a:endParaRPr>
          </a:p>
        </p:txBody>
      </p:sp>
      <p:cxnSp>
        <p:nvCxnSpPr>
          <p:cNvPr id="22539" name="Straight Connector 21"/>
          <p:cNvCxnSpPr>
            <a:cxnSpLocks noChangeShapeType="1"/>
          </p:cNvCxnSpPr>
          <p:nvPr/>
        </p:nvCxnSpPr>
        <p:spPr bwMode="auto">
          <a:xfrm>
            <a:off x="228600" y="3810000"/>
            <a:ext cx="7620000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2540" name="TextBox 23"/>
          <p:cNvSpPr txBox="1">
            <a:spLocks noChangeArrowheads="1"/>
          </p:cNvSpPr>
          <p:nvPr/>
        </p:nvSpPr>
        <p:spPr bwMode="auto">
          <a:xfrm>
            <a:off x="304800" y="3962400"/>
            <a:ext cx="7391400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pPr algn="ctr"/>
            <a:r>
              <a:rPr lang="tr-TR" b="1" dirty="0"/>
              <a:t>YD, BD ve GD arasındaki ilişki</a:t>
            </a:r>
            <a:endParaRPr lang="en-US" b="1" dirty="0"/>
          </a:p>
          <a:p>
            <a:pPr algn="ctr"/>
            <a:endParaRPr lang="en-US" sz="700" dirty="0"/>
          </a:p>
          <a:p>
            <a:pPr algn="ctr"/>
            <a:r>
              <a:rPr lang="tr-TR" b="1" dirty="0">
                <a:solidFill>
                  <a:srgbClr val="24A43C"/>
                </a:solidFill>
              </a:rPr>
              <a:t>YD</a:t>
            </a:r>
            <a:r>
              <a:rPr lang="en-US" b="1" dirty="0">
                <a:solidFill>
                  <a:srgbClr val="24A43C"/>
                </a:solidFill>
              </a:rPr>
              <a:t> = </a:t>
            </a:r>
            <a:r>
              <a:rPr lang="tr-TR" b="1" dirty="0">
                <a:solidFill>
                  <a:srgbClr val="24A43C"/>
                </a:solidFill>
              </a:rPr>
              <a:t>BD</a:t>
            </a:r>
            <a:r>
              <a:rPr lang="en-US" b="1" dirty="0">
                <a:solidFill>
                  <a:srgbClr val="24A43C"/>
                </a:solidFill>
              </a:rPr>
              <a:t>(A/P,</a:t>
            </a:r>
            <a:r>
              <a:rPr lang="en-US" b="1" dirty="0" err="1">
                <a:solidFill>
                  <a:srgbClr val="24A43C"/>
                </a:solidFill>
              </a:rPr>
              <a:t>i</a:t>
            </a:r>
            <a:r>
              <a:rPr lang="en-US" b="1" dirty="0">
                <a:solidFill>
                  <a:srgbClr val="24A43C"/>
                </a:solidFill>
              </a:rPr>
              <a:t>%,n) = </a:t>
            </a:r>
            <a:r>
              <a:rPr lang="tr-TR" b="1" dirty="0">
                <a:solidFill>
                  <a:srgbClr val="24A43C"/>
                </a:solidFill>
              </a:rPr>
              <a:t>GD</a:t>
            </a:r>
            <a:r>
              <a:rPr lang="en-US" b="1" dirty="0">
                <a:solidFill>
                  <a:srgbClr val="24A43C"/>
                </a:solidFill>
              </a:rPr>
              <a:t>(A/F,</a:t>
            </a:r>
            <a:r>
              <a:rPr lang="en-US" b="1" dirty="0" err="1">
                <a:solidFill>
                  <a:srgbClr val="24A43C"/>
                </a:solidFill>
              </a:rPr>
              <a:t>i</a:t>
            </a:r>
            <a:r>
              <a:rPr lang="en-US" b="1" dirty="0">
                <a:solidFill>
                  <a:srgbClr val="24A43C"/>
                </a:solidFill>
              </a:rPr>
              <a:t>%,n)</a:t>
            </a:r>
          </a:p>
          <a:p>
            <a:pPr algn="ctr"/>
            <a:endParaRPr lang="en-US" sz="800" b="1" dirty="0">
              <a:solidFill>
                <a:srgbClr val="24A43C"/>
              </a:solidFill>
            </a:endParaRPr>
          </a:p>
          <a:p>
            <a:pPr algn="ctr"/>
            <a:r>
              <a:rPr lang="tr-TR" dirty="0"/>
              <a:t>n;</a:t>
            </a:r>
            <a:r>
              <a:rPr lang="en-US" dirty="0"/>
              <a:t> </a:t>
            </a:r>
            <a:r>
              <a:rPr lang="tr-TR" dirty="0"/>
              <a:t>yıl olarak eş servis mukayesesidir </a:t>
            </a:r>
            <a:r>
              <a:rPr lang="en-US" dirty="0"/>
              <a:t>(</a:t>
            </a:r>
            <a:r>
              <a:rPr lang="tr-TR" dirty="0"/>
              <a:t>EOKO değeri veya</a:t>
            </a:r>
            <a:r>
              <a:rPr lang="en-US" dirty="0"/>
              <a:t> </a:t>
            </a:r>
            <a:r>
              <a:rPr lang="tr-TR" dirty="0"/>
              <a:t>çalışma periyodu</a:t>
            </a:r>
            <a:r>
              <a:rPr lang="en-US" dirty="0"/>
              <a:t>)</a:t>
            </a:r>
          </a:p>
        </p:txBody>
      </p:sp>
      <p:cxnSp>
        <p:nvCxnSpPr>
          <p:cNvPr id="22541" name="Straight Connector 14"/>
          <p:cNvCxnSpPr>
            <a:cxnSpLocks noChangeShapeType="1"/>
          </p:cNvCxnSpPr>
          <p:nvPr/>
        </p:nvCxnSpPr>
        <p:spPr bwMode="auto">
          <a:xfrm>
            <a:off x="304800" y="1295400"/>
            <a:ext cx="7543800" cy="0"/>
          </a:xfrm>
          <a:prstGeom prst="line">
            <a:avLst/>
          </a:prstGeom>
          <a:noFill/>
          <a:ln w="38100" algn="ctr">
            <a:solidFill>
              <a:srgbClr val="00B0F0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 bwMode="auto">
          <a:xfrm>
            <a:off x="609600" y="1828800"/>
            <a:ext cx="6934200" cy="14605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098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EAD35A09-BFC7-4923-88CD-095375BEC464}" type="slidenum">
              <a:rPr lang="en-US" sz="1600" smtClean="0"/>
              <a:pPr/>
              <a:t>4</a:t>
            </a:fld>
            <a:endParaRPr lang="en-US" sz="1300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609600" y="152400"/>
            <a:ext cx="699452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3594" tIns="41797" rIns="83594" bIns="41797" anchor="ctr"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4800" dirty="0"/>
              <a:t>Yıllık Değer Hesaplamaları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762000" y="1981200"/>
            <a:ext cx="6667331" cy="1200329"/>
          </a:xfrm>
          <a:prstGeom prst="rect">
            <a:avLst/>
          </a:prstGeom>
          <a:noFill/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FFFF99"/>
                </a:solidFill>
              </a:rPr>
              <a:t> 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İlk maliyeti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$20,000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olan bir varlığın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, 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yıllık işletme maliyeti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$8000 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ve 3 yıl sonraki hurda değeri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$5000 </a:t>
            </a:r>
            <a:r>
              <a:rPr lang="tr-T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dır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.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>
                <a:solidFill>
                  <a:srgbClr val="002060"/>
                </a:solidFill>
              </a:rPr>
              <a:t>Bir ve iki ömür döngüsü</a:t>
            </a:r>
            <a:r>
              <a:rPr lang="en-US" dirty="0">
                <a:solidFill>
                  <a:srgbClr val="002060"/>
                </a:solidFill>
              </a:rPr>
              <a:t> 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için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i = 10%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ye göre YD </a:t>
            </a:r>
            <a:r>
              <a:rPr lang="tr-TR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yi</a:t>
            </a: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hesaplayın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838200" y="3505200"/>
            <a:ext cx="647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 err="1"/>
              <a:t>YD</a:t>
            </a:r>
            <a:r>
              <a:rPr lang="tr-TR" sz="2000" baseline="-25000" dirty="0" err="1"/>
              <a:t>bir</a:t>
            </a:r>
            <a:r>
              <a:rPr lang="en-US" sz="2000" baseline="-25000" dirty="0"/>
              <a:t>  </a:t>
            </a:r>
            <a:r>
              <a:rPr lang="en-US" sz="2000" dirty="0"/>
              <a:t>= - 20,000(A/P,10%,3) – 8000 + 5000(A/F,10%,3)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47800" y="3886200"/>
            <a:ext cx="1195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/>
              <a:t>=</a:t>
            </a:r>
            <a:r>
              <a:rPr lang="en-US" sz="2000">
                <a:solidFill>
                  <a:srgbClr val="FFFFCC"/>
                </a:solidFill>
              </a:rPr>
              <a:t> </a:t>
            </a:r>
            <a:r>
              <a:rPr lang="en-US" sz="2000" b="1">
                <a:solidFill>
                  <a:srgbClr val="0099FF"/>
                </a:solidFill>
              </a:rPr>
              <a:t>$-14,532</a:t>
            </a:r>
          </a:p>
        </p:txBody>
      </p:sp>
      <p:sp>
        <p:nvSpPr>
          <p:cNvPr id="24585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6858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 err="1"/>
              <a:t>YD</a:t>
            </a:r>
            <a:r>
              <a:rPr lang="tr-TR" sz="2000" baseline="-25000" dirty="0" err="1"/>
              <a:t>iki</a:t>
            </a:r>
            <a:r>
              <a:rPr lang="en-US" sz="2000" baseline="-25000" dirty="0"/>
              <a:t>  </a:t>
            </a:r>
            <a:r>
              <a:rPr lang="en-US" sz="2000" dirty="0"/>
              <a:t>= - 20,000(A/P,10%,6) – 8000 – 15,000(P/F,10%,3)(A/P,10%,6)</a:t>
            </a:r>
          </a:p>
          <a:p>
            <a:r>
              <a:rPr lang="en-US" sz="2000" dirty="0"/>
              <a:t>              + 5000(A/F,10%,6)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524000" y="4953000"/>
            <a:ext cx="1195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/>
              <a:t>=</a:t>
            </a:r>
            <a:r>
              <a:rPr lang="en-US" sz="2000">
                <a:solidFill>
                  <a:srgbClr val="FFFFCC"/>
                </a:solidFill>
              </a:rPr>
              <a:t> </a:t>
            </a:r>
            <a:r>
              <a:rPr lang="en-US" sz="2000" b="1">
                <a:solidFill>
                  <a:srgbClr val="0099FF"/>
                </a:solidFill>
              </a:rPr>
              <a:t>$-14,532</a:t>
            </a:r>
          </a:p>
        </p:txBody>
      </p:sp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457200" y="1143000"/>
            <a:ext cx="7320081" cy="461665"/>
          </a:xfrm>
          <a:prstGeom prst="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tr-TR" b="1" dirty="0">
                <a:solidFill>
                  <a:srgbClr val="0000FF"/>
                </a:solidFill>
                <a:latin typeface="+mj-lt"/>
              </a:rPr>
              <a:t>Bir ömür döngüsü için YD,</a:t>
            </a:r>
            <a:r>
              <a:rPr lang="en-US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tr-TR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tüm </a:t>
            </a:r>
            <a:r>
              <a:rPr lang="tr-TR" b="1" dirty="0">
                <a:solidFill>
                  <a:srgbClr val="0000FF"/>
                </a:solidFill>
                <a:latin typeface="+mj-lt"/>
              </a:rPr>
              <a:t>ömür döngüleri için </a:t>
            </a:r>
            <a:r>
              <a:rPr lang="tr-TR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aynıdır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  <p:bldP spid="2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6994525" cy="533400"/>
          </a:xfrm>
        </p:spPr>
        <p:txBody>
          <a:bodyPr/>
          <a:lstStyle/>
          <a:p>
            <a:pPr>
              <a:defRPr/>
            </a:pPr>
            <a:r>
              <a:rPr lang="tr-TR" dirty="0"/>
              <a:t>Sermaye Geri Kazanımı ve</a:t>
            </a:r>
            <a:r>
              <a:rPr lang="en-US" dirty="0"/>
              <a:t> </a:t>
            </a:r>
            <a:r>
              <a:rPr lang="tr-TR" dirty="0"/>
              <a:t>YD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7620000" cy="4724400"/>
          </a:xfrm>
        </p:spPr>
        <p:txBody>
          <a:bodyPr/>
          <a:lstStyle/>
          <a:p>
            <a:pPr algn="just">
              <a:buNone/>
              <a:defRPr/>
            </a:pPr>
            <a:r>
              <a:rPr lang="en-US" sz="2400" dirty="0"/>
              <a:t>    </a:t>
            </a:r>
            <a:r>
              <a:rPr lang="tr-TR" sz="2400" dirty="0"/>
              <a:t>Sermaye geri kazanımı </a:t>
            </a:r>
            <a:r>
              <a:rPr lang="en-US" sz="2400" dirty="0"/>
              <a:t>(</a:t>
            </a:r>
            <a:r>
              <a:rPr lang="tr-TR" sz="2400" dirty="0"/>
              <a:t>SGK</a:t>
            </a:r>
            <a:r>
              <a:rPr lang="en-US" sz="2400" dirty="0"/>
              <a:t>)</a:t>
            </a:r>
            <a:r>
              <a:rPr lang="tr-TR" sz="2400" dirty="0"/>
              <a:t>;</a:t>
            </a:r>
            <a:r>
              <a:rPr lang="en-US" sz="2400" dirty="0"/>
              <a:t> </a:t>
            </a:r>
            <a:r>
              <a:rPr lang="tr-TR" sz="2400" dirty="0"/>
              <a:t>bir varlığın</a:t>
            </a:r>
            <a:r>
              <a:rPr lang="en-US" sz="2400" dirty="0"/>
              <a:t>, </a:t>
            </a:r>
            <a:r>
              <a:rPr lang="tr-TR" sz="2400" dirty="0"/>
              <a:t>işlemin</a:t>
            </a:r>
            <a:r>
              <a:rPr lang="en-US" sz="2400" dirty="0"/>
              <a:t> </a:t>
            </a:r>
            <a:r>
              <a:rPr lang="tr-TR" sz="2400" dirty="0"/>
              <a:t>veya</a:t>
            </a:r>
            <a:r>
              <a:rPr lang="en-US" sz="2400" dirty="0"/>
              <a:t> </a:t>
            </a:r>
            <a:r>
              <a:rPr lang="tr-TR" sz="2400" dirty="0"/>
              <a:t>sistemin,</a:t>
            </a:r>
            <a:r>
              <a:rPr lang="en-US" sz="2400" dirty="0"/>
              <a:t> </a:t>
            </a:r>
            <a:r>
              <a:rPr lang="tr-TR" sz="2400" dirty="0"/>
              <a:t>beklenen ömür içerisinde </a:t>
            </a:r>
            <a:r>
              <a:rPr lang="tr-TR" sz="2400" dirty="0">
                <a:solidFill>
                  <a:srgbClr val="FF0000"/>
                </a:solidFill>
              </a:rPr>
              <a:t>ilk maliyetini ve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tr-TR" sz="2400" dirty="0">
                <a:solidFill>
                  <a:srgbClr val="FF0000"/>
                </a:solidFill>
              </a:rPr>
              <a:t>belirtilen geri dönüş oranını geri kazanması </a:t>
            </a:r>
            <a:r>
              <a:rPr lang="tr-TR" sz="2400" dirty="0"/>
              <a:t>için her yıl kazanması gereken </a:t>
            </a:r>
            <a:r>
              <a:rPr lang="tr-TR" sz="2400" dirty="0">
                <a:solidFill>
                  <a:srgbClr val="FF0000"/>
                </a:solidFill>
              </a:rPr>
              <a:t>eşdeğer yıllık değerdir</a:t>
            </a:r>
            <a:r>
              <a:rPr lang="en-US" sz="2400" dirty="0"/>
              <a:t>. </a:t>
            </a:r>
            <a:r>
              <a:rPr lang="tr-TR" sz="2400" dirty="0"/>
              <a:t>SGK hesaplanırken hurda değeri (HD) de hesaba katılır</a:t>
            </a:r>
            <a:r>
              <a:rPr lang="en-US" sz="2400" dirty="0"/>
              <a:t>.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900" dirty="0"/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tr-TR" sz="2400" b="0" dirty="0">
                <a:latin typeface="Arial Black" pitchFamily="34" charset="0"/>
              </a:rPr>
              <a:t>SGK</a:t>
            </a:r>
            <a:r>
              <a:rPr lang="en-US" sz="2400" b="0" dirty="0">
                <a:latin typeface="Arial Black" pitchFamily="34" charset="0"/>
              </a:rPr>
              <a:t> = -P(A/P,i%,n) + </a:t>
            </a:r>
            <a:r>
              <a:rPr lang="tr-TR" sz="2400" b="0" dirty="0">
                <a:latin typeface="Arial Black" pitchFamily="34" charset="0"/>
              </a:rPr>
              <a:t>HD</a:t>
            </a:r>
            <a:r>
              <a:rPr lang="en-US" sz="2400" b="0" dirty="0">
                <a:latin typeface="Arial Black" pitchFamily="34" charset="0"/>
              </a:rPr>
              <a:t>(A/F,</a:t>
            </a:r>
            <a:r>
              <a:rPr lang="en-US" sz="2400" b="0" dirty="0" err="1">
                <a:latin typeface="Arial Black" pitchFamily="34" charset="0"/>
              </a:rPr>
              <a:t>i</a:t>
            </a:r>
            <a:r>
              <a:rPr lang="en-US" sz="2400" b="0" dirty="0">
                <a:latin typeface="Arial Black" pitchFamily="34" charset="0"/>
              </a:rPr>
              <a:t>%,n)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900" b="0" dirty="0">
              <a:latin typeface="Arial Black" pitchFamily="34" charset="0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tr-TR" sz="2400" b="0" dirty="0"/>
              <a:t>Önceki örneğe bakarsak</a:t>
            </a:r>
            <a:r>
              <a:rPr lang="en-US" sz="2400" b="0" dirty="0"/>
              <a:t>:  (not: </a:t>
            </a:r>
            <a:r>
              <a:rPr lang="tr-TR" sz="2400" b="0" dirty="0"/>
              <a:t>YİM,</a:t>
            </a:r>
            <a:r>
              <a:rPr lang="en-US" sz="2400" b="0" dirty="0"/>
              <a:t> </a:t>
            </a:r>
            <a:r>
              <a:rPr lang="tr-TR" sz="2400" b="0" dirty="0" err="1"/>
              <a:t>SGK’ya</a:t>
            </a:r>
            <a:r>
              <a:rPr lang="tr-TR" sz="2400" b="0" dirty="0"/>
              <a:t> katılmamıştır</a:t>
            </a:r>
            <a:r>
              <a:rPr lang="en-US" sz="2400" b="0" dirty="0"/>
              <a:t>)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24A43C"/>
                </a:solidFill>
                <a:latin typeface="+mj-lt"/>
              </a:rPr>
              <a:t>SGK</a:t>
            </a:r>
            <a:r>
              <a:rPr lang="en-US" sz="2400" dirty="0">
                <a:solidFill>
                  <a:srgbClr val="24A43C"/>
                </a:solidFill>
                <a:latin typeface="+mj-lt"/>
              </a:rPr>
              <a:t> = -20,000(A/P,10%,3) + 5000(A/F,10%,3) = $</a:t>
            </a:r>
            <a:r>
              <a:rPr lang="en-US" sz="2400" dirty="0">
                <a:solidFill>
                  <a:srgbClr val="24A43C"/>
                </a:solidFill>
              </a:rPr>
              <a:t> – </a:t>
            </a:r>
            <a:r>
              <a:rPr lang="en-US" sz="2400" dirty="0">
                <a:solidFill>
                  <a:srgbClr val="24A43C"/>
                </a:solidFill>
                <a:latin typeface="+mj-lt"/>
              </a:rPr>
              <a:t>6532 </a:t>
            </a:r>
            <a:r>
              <a:rPr lang="tr-TR" sz="2400" dirty="0">
                <a:solidFill>
                  <a:srgbClr val="24A43C"/>
                </a:solidFill>
                <a:latin typeface="+mj-lt"/>
              </a:rPr>
              <a:t>yıllık</a:t>
            </a:r>
            <a:endParaRPr lang="en-US" sz="2400" dirty="0">
              <a:solidFill>
                <a:srgbClr val="24A43C"/>
              </a:solidFill>
              <a:latin typeface="+mj-lt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sz="1000" dirty="0">
              <a:solidFill>
                <a:srgbClr val="24A43C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		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Şimdi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		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YD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 = </a:t>
            </a:r>
            <a:r>
              <a:rPr lang="tr-TR" sz="2400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SGK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Arial Black" pitchFamily="34" charset="0"/>
              </a:rPr>
              <a:t> + A</a:t>
            </a: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tr-TR" sz="2400" dirty="0">
                <a:solidFill>
                  <a:srgbClr val="24A43C"/>
                </a:solidFill>
              </a:rPr>
              <a:t>YD</a:t>
            </a:r>
            <a:r>
              <a:rPr lang="en-US" sz="2400" dirty="0">
                <a:solidFill>
                  <a:srgbClr val="24A43C"/>
                </a:solidFill>
              </a:rPr>
              <a:t> = – 6532 – 8000 = $ – 14,532</a:t>
            </a:r>
            <a:endParaRPr lang="en-US" sz="2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8DD87975-B3C9-4A52-9AAD-CEB295F05BE2}" type="slidenum">
              <a:rPr lang="en-US" sz="1600" smtClean="0"/>
              <a:pPr/>
              <a:t>5</a:t>
            </a:fld>
            <a:endParaRPr lang="en-US" sz="1300" dirty="0"/>
          </a:p>
        </p:txBody>
      </p:sp>
      <p:cxnSp>
        <p:nvCxnSpPr>
          <p:cNvPr id="25605" name="Straight Connector 8"/>
          <p:cNvCxnSpPr>
            <a:cxnSpLocks noChangeShapeType="1"/>
          </p:cNvCxnSpPr>
          <p:nvPr/>
        </p:nvCxnSpPr>
        <p:spPr bwMode="auto">
          <a:xfrm>
            <a:off x="304800" y="3657600"/>
            <a:ext cx="7162800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Dot"/>
            <a:round/>
            <a:headEnd/>
            <a:tailEnd/>
          </a:ln>
        </p:spPr>
      </p:cxnSp>
      <p:cxnSp>
        <p:nvCxnSpPr>
          <p:cNvPr id="25606" name="Straight Connector 10"/>
          <p:cNvCxnSpPr>
            <a:cxnSpLocks noChangeShapeType="1"/>
          </p:cNvCxnSpPr>
          <p:nvPr/>
        </p:nvCxnSpPr>
        <p:spPr bwMode="auto">
          <a:xfrm>
            <a:off x="457200" y="4800600"/>
            <a:ext cx="7162800" cy="0"/>
          </a:xfrm>
          <a:prstGeom prst="line">
            <a:avLst/>
          </a:prstGeom>
          <a:noFill/>
          <a:ln w="38100" algn="ctr">
            <a:solidFill>
              <a:srgbClr val="FFC000"/>
            </a:solidFill>
            <a:prstDash val="dashDot"/>
            <a:round/>
            <a:headEnd/>
            <a:tailEnd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96200" cy="1066800"/>
          </a:xfrm>
        </p:spPr>
        <p:txBody>
          <a:bodyPr/>
          <a:lstStyle/>
          <a:p>
            <a:pPr>
              <a:defRPr/>
            </a:pPr>
            <a:r>
              <a:rPr lang="tr-TR" sz="3200" dirty="0"/>
              <a:t>YD Analizi ile Alternatiflerin Değerlendirilmesi</a:t>
            </a:r>
            <a:endParaRPr lang="en-US" sz="3200" dirty="0"/>
          </a:p>
        </p:txBody>
      </p:sp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B76D9579-245D-4BBA-923C-FC23E140B40E}" type="slidenum">
              <a:rPr lang="en-US" sz="1600" smtClean="0"/>
              <a:pPr/>
              <a:t>6</a:t>
            </a:fld>
            <a:endParaRPr lang="en-US" sz="1300" dirty="0"/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81000" y="4034135"/>
            <a:ext cx="75845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0033CC"/>
                </a:solidFill>
              </a:rPr>
              <a:t>Bir alternatif</a:t>
            </a:r>
            <a:r>
              <a:rPr lang="en-US" b="1" dirty="0">
                <a:solidFill>
                  <a:srgbClr val="0033CC"/>
                </a:solidFill>
              </a:rPr>
              <a:t>  –  </a:t>
            </a:r>
            <a:r>
              <a:rPr lang="tr-TR" b="1" dirty="0"/>
              <a:t>YD ≥ 0, alternatif finansal olarak uygulanabilir</a:t>
            </a:r>
            <a:endParaRPr lang="en-US" b="1" dirty="0"/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81000" y="4655403"/>
            <a:ext cx="73104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>
                <a:solidFill>
                  <a:srgbClr val="0033CC"/>
                </a:solidFill>
              </a:rPr>
              <a:t>Bir veya daha fazla alternatif</a:t>
            </a:r>
            <a:r>
              <a:rPr lang="en-US" b="1" dirty="0">
                <a:solidFill>
                  <a:srgbClr val="0033CC"/>
                </a:solidFill>
              </a:rPr>
              <a:t>  –  </a:t>
            </a:r>
            <a:r>
              <a:rPr lang="tr-TR" b="1" dirty="0"/>
              <a:t>Sayısal olarak en büyük YD</a:t>
            </a:r>
          </a:p>
          <a:p>
            <a:r>
              <a:rPr lang="tr-TR" b="1" dirty="0"/>
              <a:t>				  değeri seçilir</a:t>
            </a:r>
            <a:endParaRPr lang="en-US" b="1" dirty="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609600" y="1132344"/>
            <a:ext cx="73152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b="1" dirty="0"/>
              <a:t>YD yöntemi, belirli bir MCFO olduğunda genellikle değerlendirme tekniklerinden en kolayıdır. </a:t>
            </a:r>
          </a:p>
          <a:p>
            <a:r>
              <a:rPr lang="tr-TR" b="1" dirty="0"/>
              <a:t>Seçilen alternatif, en düşük eşdeğer maliyete (gider alternatifleri) veya en yüksek eşdeğer gelire (gelir alternatifleri) sahiptir. </a:t>
            </a:r>
          </a:p>
          <a:p>
            <a:r>
              <a:rPr lang="tr-TR" b="1" dirty="0"/>
              <a:t>YD yönteminin seçim prosedürü, BD metodundaki ile aynıdır: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926DFF42-04ED-4D61-9F4F-5F5334B4592B}" type="slidenum">
              <a:rPr lang="en-US" sz="1600" smtClean="0"/>
              <a:pPr/>
              <a:t>7</a:t>
            </a:fld>
            <a:endParaRPr lang="en-US" sz="1300" dirty="0"/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392113" y="3985455"/>
            <a:ext cx="95731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FF0000"/>
                </a:solidFill>
              </a:rPr>
              <a:t>Çözüm</a:t>
            </a:r>
            <a:r>
              <a:rPr lang="en-US" sz="2000" b="1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7652" name="Rectangle 15"/>
          <p:cNvSpPr>
            <a:spLocks noChangeArrowheads="1"/>
          </p:cNvSpPr>
          <p:nvPr/>
        </p:nvSpPr>
        <p:spPr bwMode="auto">
          <a:xfrm>
            <a:off x="1022350" y="1001713"/>
            <a:ext cx="6278563" cy="442912"/>
          </a:xfrm>
          <a:prstGeom prst="rect">
            <a:avLst/>
          </a:prstGeom>
          <a:solidFill>
            <a:srgbClr val="0066CC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66CC"/>
            </a:extrusionClr>
            <a:contourClr>
              <a:srgbClr val="0066CC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1250950" y="900113"/>
            <a:ext cx="6049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800" dirty="0">
                <a:solidFill>
                  <a:srgbClr val="FFFFCC"/>
                </a:solidFill>
              </a:rPr>
              <a:t> </a:t>
            </a:r>
            <a:r>
              <a:rPr lang="tr-TR" sz="2000" b="1" dirty="0">
                <a:solidFill>
                  <a:srgbClr val="FFFFCC"/>
                </a:solidFill>
              </a:rPr>
              <a:t>Farklı ömür alternatifleri için EKOK kullanmak gerekmez</a:t>
            </a:r>
            <a:endParaRPr lang="en-US" sz="2000" b="1" dirty="0">
              <a:solidFill>
                <a:srgbClr val="FFFFCC"/>
              </a:solidFill>
            </a:endParaRPr>
          </a:p>
        </p:txBody>
      </p:sp>
      <p:sp>
        <p:nvSpPr>
          <p:cNvPr id="27654" name="Rectangle 17"/>
          <p:cNvSpPr>
            <a:spLocks noChangeArrowheads="1"/>
          </p:cNvSpPr>
          <p:nvPr/>
        </p:nvSpPr>
        <p:spPr bwMode="auto">
          <a:xfrm>
            <a:off x="230981" y="1666875"/>
            <a:ext cx="7805737" cy="1838325"/>
          </a:xfrm>
          <a:prstGeom prst="rect">
            <a:avLst/>
          </a:prstGeom>
          <a:solidFill>
            <a:srgbClr val="99FF33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  <a:contourClr>
              <a:srgbClr val="99FF33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endParaRPr lang="tr-TR"/>
          </a:p>
        </p:txBody>
      </p:sp>
      <p:sp>
        <p:nvSpPr>
          <p:cNvPr id="27655" name="Text Box 4"/>
          <p:cNvSpPr txBox="1">
            <a:spLocks noChangeArrowheads="1"/>
          </p:cNvSpPr>
          <p:nvPr/>
        </p:nvSpPr>
        <p:spPr bwMode="auto">
          <a:xfrm>
            <a:off x="228600" y="1828800"/>
            <a:ext cx="76962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200" dirty="0"/>
              <a:t>Bir şirket</a:t>
            </a:r>
            <a:r>
              <a:rPr lang="en-US" sz="2200" dirty="0"/>
              <a:t> </a:t>
            </a:r>
            <a:r>
              <a:rPr lang="tr-TR" sz="2200" dirty="0"/>
              <a:t>iki makine ile ilgileniyor</a:t>
            </a:r>
            <a:r>
              <a:rPr lang="en-US" sz="2200" dirty="0"/>
              <a:t>. Ma</a:t>
            </a:r>
            <a:r>
              <a:rPr lang="tr-TR" sz="2200" dirty="0"/>
              <a:t>k</a:t>
            </a:r>
            <a:r>
              <a:rPr lang="en-US" sz="2200" dirty="0"/>
              <a:t>in</a:t>
            </a:r>
            <a:r>
              <a:rPr lang="tr-TR" sz="2200" dirty="0"/>
              <a:t>a</a:t>
            </a:r>
            <a:r>
              <a:rPr lang="en-US" sz="2200" dirty="0"/>
              <a:t> X</a:t>
            </a:r>
            <a:r>
              <a:rPr lang="tr-TR" sz="2200" dirty="0"/>
              <a:t> in</a:t>
            </a:r>
            <a:r>
              <a:rPr lang="en-US" sz="2200" dirty="0"/>
              <a:t> </a:t>
            </a:r>
            <a:r>
              <a:rPr lang="tr-TR" sz="2200" dirty="0"/>
              <a:t>ilk maliyeti</a:t>
            </a:r>
            <a:r>
              <a:rPr lang="en-US" sz="2200" dirty="0"/>
              <a:t> $30,000, </a:t>
            </a:r>
            <a:r>
              <a:rPr lang="tr-TR" sz="2200" dirty="0"/>
              <a:t>YİM</a:t>
            </a:r>
            <a:r>
              <a:rPr lang="en-US" sz="2200" dirty="0"/>
              <a:t> $18,000, </a:t>
            </a:r>
            <a:r>
              <a:rPr lang="tr-TR" sz="2200" dirty="0"/>
              <a:t>ve</a:t>
            </a:r>
            <a:r>
              <a:rPr lang="en-US" sz="2200" dirty="0"/>
              <a:t> </a:t>
            </a:r>
            <a:r>
              <a:rPr lang="tr-TR" sz="2200" dirty="0"/>
              <a:t>4 yıl sonra HD</a:t>
            </a:r>
            <a:r>
              <a:rPr lang="en-US" sz="2200" dirty="0"/>
              <a:t> $7000 </a:t>
            </a:r>
            <a:r>
              <a:rPr lang="tr-TR" sz="2200" dirty="0" err="1"/>
              <a:t>dır</a:t>
            </a:r>
            <a:r>
              <a:rPr lang="en-US" sz="2200" dirty="0"/>
              <a:t>. Ma</a:t>
            </a:r>
            <a:r>
              <a:rPr lang="tr-TR" sz="2200" dirty="0"/>
              <a:t>k</a:t>
            </a:r>
            <a:r>
              <a:rPr lang="en-US" sz="2200" dirty="0"/>
              <a:t>in</a:t>
            </a:r>
            <a:r>
              <a:rPr lang="tr-TR" sz="2200" dirty="0"/>
              <a:t>a</a:t>
            </a:r>
            <a:r>
              <a:rPr lang="en-US" sz="2200" dirty="0"/>
              <a:t> Y </a:t>
            </a:r>
            <a:r>
              <a:rPr lang="tr-TR" sz="2200" dirty="0"/>
              <a:t>ise maliyeti</a:t>
            </a:r>
            <a:r>
              <a:rPr lang="en-US" sz="2200" dirty="0"/>
              <a:t> $50,000</a:t>
            </a:r>
            <a:r>
              <a:rPr lang="tr-TR" sz="2200" dirty="0"/>
              <a:t>,</a:t>
            </a:r>
            <a:r>
              <a:rPr lang="en-US" sz="2200" dirty="0"/>
              <a:t> </a:t>
            </a:r>
            <a:r>
              <a:rPr lang="tr-TR" sz="2200" dirty="0"/>
              <a:t>YİM </a:t>
            </a:r>
            <a:r>
              <a:rPr lang="en-US" sz="2200" dirty="0"/>
              <a:t>$16,000 </a:t>
            </a:r>
            <a:r>
              <a:rPr lang="tr-TR" sz="2200" dirty="0"/>
              <a:t>ve</a:t>
            </a:r>
            <a:r>
              <a:rPr lang="en-US" sz="2200" dirty="0"/>
              <a:t> </a:t>
            </a:r>
            <a:r>
              <a:rPr lang="tr-TR" sz="2200" dirty="0"/>
              <a:t>6 yıl sonra HD</a:t>
            </a:r>
            <a:r>
              <a:rPr lang="en-US" sz="2200" dirty="0"/>
              <a:t> $9000 </a:t>
            </a:r>
            <a:r>
              <a:rPr lang="tr-TR" sz="2200" dirty="0" err="1"/>
              <a:t>dır</a:t>
            </a:r>
            <a:r>
              <a:rPr lang="en-US" sz="2200" dirty="0"/>
              <a:t>. </a:t>
            </a:r>
          </a:p>
          <a:p>
            <a:r>
              <a:rPr lang="tr-TR" sz="2200" dirty="0"/>
              <a:t>Yıllık %12 faiz oranı ile şirket hangi makinayı seçmelidir</a:t>
            </a:r>
            <a:r>
              <a:rPr lang="en-US" sz="2200" dirty="0"/>
              <a:t>?</a:t>
            </a:r>
          </a:p>
        </p:txBody>
      </p:sp>
      <p:sp>
        <p:nvSpPr>
          <p:cNvPr id="33" name="Text Box 11"/>
          <p:cNvSpPr txBox="1">
            <a:spLocks noChangeArrowheads="1"/>
          </p:cNvSpPr>
          <p:nvPr/>
        </p:nvSpPr>
        <p:spPr bwMode="auto">
          <a:xfrm>
            <a:off x="1487488" y="4060825"/>
            <a:ext cx="545322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/>
              <a:t>YD</a:t>
            </a:r>
            <a:r>
              <a:rPr lang="en-US" sz="2000" baseline="-25000" dirty="0"/>
              <a:t>X</a:t>
            </a:r>
            <a:r>
              <a:rPr lang="en-US" sz="2000" dirty="0"/>
              <a:t> = -30,000(A/P,12%,4) –18,000 +7,000(A/F,12%,4)</a:t>
            </a:r>
          </a:p>
          <a:p>
            <a:r>
              <a:rPr lang="en-US" sz="2000" dirty="0"/>
              <a:t>        = $-26,412</a:t>
            </a:r>
          </a:p>
        </p:txBody>
      </p:sp>
      <p:sp>
        <p:nvSpPr>
          <p:cNvPr id="34" name="Text Box 12"/>
          <p:cNvSpPr txBox="1">
            <a:spLocks noChangeArrowheads="1"/>
          </p:cNvSpPr>
          <p:nvPr/>
        </p:nvSpPr>
        <p:spPr bwMode="auto">
          <a:xfrm>
            <a:off x="1487488" y="4765675"/>
            <a:ext cx="53482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/>
              <a:t>YD</a:t>
            </a:r>
            <a:r>
              <a:rPr lang="en-US" sz="2000" baseline="-25000" dirty="0"/>
              <a:t>Y</a:t>
            </a:r>
            <a:r>
              <a:rPr lang="en-US" sz="2000" dirty="0"/>
              <a:t> = -50,000(A/P,12%,6) –16,000 + 9,000(A/F,12%,6)</a:t>
            </a:r>
          </a:p>
          <a:p>
            <a:r>
              <a:rPr lang="en-US" sz="2000" dirty="0"/>
              <a:t>        = $-27,052</a:t>
            </a:r>
          </a:p>
        </p:txBody>
      </p:sp>
      <p:sp>
        <p:nvSpPr>
          <p:cNvPr id="27658" name="Text Box 17"/>
          <p:cNvSpPr txBox="1">
            <a:spLocks noChangeArrowheads="1"/>
          </p:cNvSpPr>
          <p:nvPr/>
        </p:nvSpPr>
        <p:spPr bwMode="auto">
          <a:xfrm>
            <a:off x="523745" y="5486400"/>
            <a:ext cx="511505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</a:rPr>
              <a:t>Ma</a:t>
            </a:r>
            <a:r>
              <a:rPr lang="tr-TR" sz="2000" b="1" dirty="0">
                <a:solidFill>
                  <a:srgbClr val="FF0000"/>
                </a:solidFill>
              </a:rPr>
              <a:t>k</a:t>
            </a:r>
            <a:r>
              <a:rPr lang="en-US" sz="2000" b="1" dirty="0">
                <a:solidFill>
                  <a:srgbClr val="FF0000"/>
                </a:solidFill>
              </a:rPr>
              <a:t>in</a:t>
            </a:r>
            <a:r>
              <a:rPr lang="tr-TR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>
                <a:solidFill>
                  <a:srgbClr val="FF0000"/>
                </a:solidFill>
              </a:rPr>
              <a:t> X</a:t>
            </a:r>
            <a:r>
              <a:rPr lang="tr-TR" sz="2000" b="1" dirty="0">
                <a:solidFill>
                  <a:srgbClr val="FF0000"/>
                </a:solidFill>
              </a:rPr>
              <a:t> seçilir</a:t>
            </a:r>
            <a:r>
              <a:rPr lang="en-US" sz="2000" b="1" dirty="0">
                <a:solidFill>
                  <a:srgbClr val="FF0000"/>
                </a:solidFill>
              </a:rPr>
              <a:t>; </a:t>
            </a:r>
            <a:r>
              <a:rPr lang="tr-TR" sz="2000" b="1" dirty="0">
                <a:solidFill>
                  <a:srgbClr val="FF0000"/>
                </a:solidFill>
              </a:rPr>
              <a:t>sayısal olarak en büyük YD odur.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28600" y="152400"/>
            <a:ext cx="7696200" cy="1066800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sz="3200" kern="0"/>
              <a:t>YD Analizi ile Alternatiflerin Değerlendirilmesi</a:t>
            </a:r>
            <a:endParaRPr lang="en-US" sz="3200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33" grpId="0" autoUpdateAnimBg="0"/>
      <p:bldP spid="3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9" descr="Walnut"/>
          <p:cNvSpPr>
            <a:spLocks noChangeArrowheads="1"/>
          </p:cNvSpPr>
          <p:nvPr/>
        </p:nvSpPr>
        <p:spPr bwMode="auto">
          <a:xfrm>
            <a:off x="609600" y="885825"/>
            <a:ext cx="7086600" cy="660400"/>
          </a:xfrm>
          <a:prstGeom prst="round1Rect">
            <a:avLst/>
          </a:prstGeom>
          <a:solidFill>
            <a:srgbClr val="FFFFAB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3300"/>
            </a:extrusionClr>
          </a:sp3d>
        </p:spPr>
        <p:txBody>
          <a:bodyPr wrap="none" anchor="ctr">
            <a:flatTx/>
          </a:bodyPr>
          <a:lstStyle/>
          <a:p>
            <a:pPr eaLnBrk="0" hangingPunct="0">
              <a:defRPr/>
            </a:pPr>
            <a:endParaRPr lang="en-US" dirty="0"/>
          </a:p>
        </p:txBody>
      </p:sp>
      <p:sp>
        <p:nvSpPr>
          <p:cNvPr id="18" name="Rectangle 20"/>
          <p:cNvSpPr>
            <a:spLocks noChangeArrowheads="1"/>
          </p:cNvSpPr>
          <p:nvPr/>
        </p:nvSpPr>
        <p:spPr bwMode="auto">
          <a:xfrm>
            <a:off x="457200" y="1752600"/>
            <a:ext cx="7086600" cy="1981200"/>
          </a:xfrm>
          <a:prstGeom prst="rect">
            <a:avLst/>
          </a:prstGeom>
          <a:solidFill>
            <a:srgbClr val="0033CC">
              <a:alpha val="8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600" dirty="0"/>
          </a:p>
        </p:txBody>
      </p:sp>
      <p:sp>
        <p:nvSpPr>
          <p:cNvPr id="28675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defTabSz="836613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defTabSz="836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1600" dirty="0"/>
              <a:t>5</a:t>
            </a:r>
            <a:r>
              <a:rPr lang="en-US" sz="1600" dirty="0"/>
              <a:t>-</a:t>
            </a:r>
            <a:fld id="{BBCCDD6B-CFAC-4839-8DBB-9CAB4112D7FA}" type="slidenum">
              <a:rPr lang="en-US" sz="1600" smtClean="0"/>
              <a:pPr/>
              <a:t>8</a:t>
            </a:fld>
            <a:endParaRPr lang="en-US" sz="13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-47625"/>
            <a:ext cx="8153400" cy="733425"/>
          </a:xfrm>
          <a:prstGeom prst="rect">
            <a:avLst/>
          </a:prstGeom>
        </p:spPr>
        <p:txBody>
          <a:bodyPr/>
          <a:lstStyle>
            <a:lvl1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2pPr>
            <a:lvl3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3pPr>
            <a:lvl4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4pPr>
            <a:lvl5pPr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5pPr>
            <a:lvl6pPr marL="4572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6pPr>
            <a:lvl7pPr marL="9144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7pPr>
            <a:lvl8pPr marL="13716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8pPr>
            <a:lvl9pPr marL="1828800" algn="ctr" defTabSz="836613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Narrow" pitchFamily="34" charset="0"/>
              </a:defRPr>
            </a:lvl9pPr>
          </a:lstStyle>
          <a:p>
            <a:pPr>
              <a:defRPr/>
            </a:pPr>
            <a:r>
              <a:rPr lang="tr-TR" dirty="0"/>
              <a:t>Sonsuz veya Uzun Ömürlü Yatırımlar için YD</a:t>
            </a:r>
            <a:endParaRPr lang="en-US" dirty="0"/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533400" y="3810000"/>
            <a:ext cx="723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b="1">
                <a:solidFill>
                  <a:srgbClr val="FF0000"/>
                </a:solidFill>
              </a:rPr>
              <a:t>Solution: </a:t>
            </a:r>
            <a:r>
              <a:rPr lang="en-US" sz="2000" b="1"/>
              <a:t>Find AW of C over 5 years and AW of D using relation A = P</a:t>
            </a:r>
            <a:r>
              <a:rPr lang="en-US" sz="2000" b="1" i="1"/>
              <a:t>i</a:t>
            </a:r>
            <a:endParaRPr lang="en-US" sz="2000" b="1" i="1">
              <a:solidFill>
                <a:srgbClr val="FF0000"/>
              </a:solidFill>
            </a:endParaRPr>
          </a:p>
        </p:txBody>
      </p:sp>
      <p:sp>
        <p:nvSpPr>
          <p:cNvPr id="28678" name="Text Box 17"/>
          <p:cNvSpPr txBox="1">
            <a:spLocks noChangeArrowheads="1"/>
          </p:cNvSpPr>
          <p:nvPr/>
        </p:nvSpPr>
        <p:spPr bwMode="auto">
          <a:xfrm>
            <a:off x="5181600" y="5334000"/>
            <a:ext cx="21240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FF0000"/>
                </a:solidFill>
              </a:rPr>
              <a:t>A</a:t>
            </a:r>
            <a:r>
              <a:rPr lang="en-US" sz="2000" b="1" dirty="0" err="1">
                <a:solidFill>
                  <a:srgbClr val="FF0000"/>
                </a:solidFill>
              </a:rPr>
              <a:t>lternati</a:t>
            </a:r>
            <a:r>
              <a:rPr lang="tr-TR" sz="2000" b="1" dirty="0">
                <a:solidFill>
                  <a:srgbClr val="FF0000"/>
                </a:solidFill>
              </a:rPr>
              <a:t>f</a:t>
            </a:r>
            <a:r>
              <a:rPr lang="en-US" sz="2000" b="1" dirty="0">
                <a:solidFill>
                  <a:srgbClr val="FF0000"/>
                </a:solidFill>
              </a:rPr>
              <a:t> C</a:t>
            </a:r>
            <a:r>
              <a:rPr lang="tr-TR" sz="2000" b="1" dirty="0">
                <a:solidFill>
                  <a:srgbClr val="FF0000"/>
                </a:solidFill>
              </a:rPr>
              <a:t> seçilir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393105" y="838200"/>
            <a:ext cx="7437870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tr-TR" sz="2000" b="1" i="1" dirty="0">
                <a:solidFill>
                  <a:srgbClr val="1BBD0F"/>
                </a:solidFill>
              </a:rPr>
              <a:t>Sonsuz</a:t>
            </a:r>
            <a:r>
              <a:rPr lang="en-US" sz="2000" b="1" i="1" dirty="0">
                <a:solidFill>
                  <a:srgbClr val="1BBD0F"/>
                </a:solidFill>
              </a:rPr>
              <a:t> </a:t>
            </a:r>
            <a:r>
              <a:rPr lang="tr-T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ömürlü alternatifler için YD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= </a:t>
            </a:r>
            <a:r>
              <a:rPr lang="tr-T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BD (</a:t>
            </a:r>
            <a:r>
              <a:rPr lang="en-US" sz="20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i</a:t>
            </a:r>
            <a:r>
              <a:rPr lang="tr-T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) = CC (i)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denklemi kullanılır</a:t>
            </a:r>
          </a:p>
          <a:p>
            <a:pPr algn="ctr" eaLnBrk="0" hangingPunct="0">
              <a:defRPr/>
            </a:pP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000" b="1" i="1" dirty="0">
                <a:solidFill>
                  <a:srgbClr val="1BBD0F"/>
                </a:solidFill>
              </a:rPr>
              <a:t>Sonlu</a:t>
            </a:r>
            <a:r>
              <a:rPr lang="en-US" sz="2000" b="1" dirty="0"/>
              <a:t> </a:t>
            </a:r>
            <a:r>
              <a:rPr lang="tr-T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ömür alternatifleri için </a:t>
            </a:r>
            <a:r>
              <a:rPr lang="tr-TR" sz="2000" b="1" i="1" dirty="0">
                <a:solidFill>
                  <a:srgbClr val="1BBD0F"/>
                </a:solidFill>
              </a:rPr>
              <a:t>bir ömür döngüsüne </a:t>
            </a:r>
            <a:r>
              <a:rPr lang="tr-TR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göre YD bulunur</a:t>
            </a:r>
            <a:r>
              <a:rPr lang="en-US" sz="2000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28680" name="Text Box 4"/>
          <p:cNvSpPr txBox="1">
            <a:spLocks noChangeArrowheads="1"/>
          </p:cNvSpPr>
          <p:nvPr/>
        </p:nvSpPr>
        <p:spPr bwMode="auto">
          <a:xfrm>
            <a:off x="677863" y="1752600"/>
            <a:ext cx="6639959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b="1" dirty="0">
                <a:solidFill>
                  <a:srgbClr val="FFFFCC"/>
                </a:solidFill>
              </a:rPr>
              <a:t>YD kullanarak aşağıdaki alternatifleri karşılaştırın, </a:t>
            </a:r>
            <a:r>
              <a:rPr lang="en-US" sz="2000" b="1" dirty="0" err="1">
                <a:solidFill>
                  <a:srgbClr val="FFFFCC"/>
                </a:solidFill>
              </a:rPr>
              <a:t>i</a:t>
            </a:r>
            <a:r>
              <a:rPr lang="en-US" sz="2000" b="1" dirty="0">
                <a:solidFill>
                  <a:srgbClr val="FFFFCC"/>
                </a:solidFill>
              </a:rPr>
              <a:t> = 10% </a:t>
            </a:r>
            <a:r>
              <a:rPr lang="tr-TR" sz="2000" b="1" dirty="0">
                <a:solidFill>
                  <a:srgbClr val="FFFFCC"/>
                </a:solidFill>
              </a:rPr>
              <a:t>yıllık</a:t>
            </a:r>
            <a:endParaRPr lang="en-US" sz="2000" b="1" dirty="0">
              <a:solidFill>
                <a:srgbClr val="FFFFCC"/>
              </a:solidFill>
            </a:endParaRPr>
          </a:p>
          <a:p>
            <a:r>
              <a:rPr lang="en-US" sz="2000" b="1" dirty="0">
                <a:solidFill>
                  <a:srgbClr val="FFFFCC"/>
                </a:solidFill>
              </a:rPr>
              <a:t>                                                               C                                 D</a:t>
            </a:r>
          </a:p>
          <a:p>
            <a:r>
              <a:rPr lang="tr-TR" sz="2000" b="1" dirty="0">
                <a:solidFill>
                  <a:srgbClr val="FFFFCC"/>
                </a:solidFill>
              </a:rPr>
              <a:t>İlk maliyet</a:t>
            </a:r>
            <a:r>
              <a:rPr lang="en-US" sz="2000" b="1" dirty="0">
                <a:solidFill>
                  <a:srgbClr val="FFFFCC"/>
                </a:solidFill>
              </a:rPr>
              <a:t>, $                                      -50,000                     -250,000</a:t>
            </a:r>
          </a:p>
          <a:p>
            <a:r>
              <a:rPr lang="tr-TR" sz="2000" b="1" dirty="0">
                <a:solidFill>
                  <a:srgbClr val="FFFFCC"/>
                </a:solidFill>
              </a:rPr>
              <a:t>Yıllık işletme maliyeti</a:t>
            </a:r>
            <a:r>
              <a:rPr lang="en-US" sz="2000" b="1" dirty="0">
                <a:solidFill>
                  <a:srgbClr val="FFFFCC"/>
                </a:solidFill>
              </a:rPr>
              <a:t>, $/y</a:t>
            </a:r>
            <a:r>
              <a:rPr lang="tr-TR" sz="2000" b="1" dirty="0" err="1">
                <a:solidFill>
                  <a:srgbClr val="FFFFCC"/>
                </a:solidFill>
              </a:rPr>
              <a:t>ıl</a:t>
            </a:r>
            <a:r>
              <a:rPr lang="tr-TR" sz="2000" b="1" dirty="0">
                <a:solidFill>
                  <a:srgbClr val="FFFFCC"/>
                </a:solidFill>
              </a:rPr>
              <a:t>      </a:t>
            </a:r>
            <a:r>
              <a:rPr lang="en-US" sz="2000" b="1" dirty="0">
                <a:solidFill>
                  <a:srgbClr val="FFFFCC"/>
                </a:solidFill>
              </a:rPr>
              <a:t>        -20,000                         -9,000</a:t>
            </a:r>
          </a:p>
          <a:p>
            <a:r>
              <a:rPr lang="tr-TR" sz="2000" b="1" dirty="0">
                <a:solidFill>
                  <a:srgbClr val="FFFFCC"/>
                </a:solidFill>
              </a:rPr>
              <a:t>Hurda değeri</a:t>
            </a:r>
            <a:r>
              <a:rPr lang="en-US" sz="2000" b="1" dirty="0">
                <a:solidFill>
                  <a:srgbClr val="FFFFCC"/>
                </a:solidFill>
              </a:rPr>
              <a:t>, $                                  5,000                        75,000</a:t>
            </a:r>
          </a:p>
          <a:p>
            <a:r>
              <a:rPr lang="tr-TR" sz="2000" b="1" dirty="0">
                <a:solidFill>
                  <a:srgbClr val="FFFFCC"/>
                </a:solidFill>
              </a:rPr>
              <a:t>Ömür</a:t>
            </a:r>
            <a:r>
              <a:rPr lang="en-US" sz="2000" b="1" dirty="0">
                <a:solidFill>
                  <a:srgbClr val="FFFFCC"/>
                </a:solidFill>
              </a:rPr>
              <a:t>, y</a:t>
            </a:r>
            <a:r>
              <a:rPr lang="tr-TR" sz="2000" b="1" dirty="0" err="1">
                <a:solidFill>
                  <a:srgbClr val="FFFFCC"/>
                </a:solidFill>
              </a:rPr>
              <a:t>ıl</a:t>
            </a:r>
            <a:r>
              <a:rPr lang="en-US" sz="2000" b="1" dirty="0">
                <a:solidFill>
                  <a:srgbClr val="FFFFCC"/>
                </a:solidFill>
              </a:rPr>
              <a:t>                                                5                               ∞</a:t>
            </a:r>
          </a:p>
        </p:txBody>
      </p:sp>
      <p:sp>
        <p:nvSpPr>
          <p:cNvPr id="20" name="Text Box 14"/>
          <p:cNvSpPr txBox="1">
            <a:spLocks noChangeArrowheads="1"/>
          </p:cNvSpPr>
          <p:nvPr/>
        </p:nvSpPr>
        <p:spPr bwMode="auto">
          <a:xfrm>
            <a:off x="1417638" y="4267200"/>
            <a:ext cx="54181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tr-TR" sz="2000" dirty="0"/>
              <a:t>BD</a:t>
            </a:r>
            <a:r>
              <a:rPr lang="en-US" sz="2000" baseline="-25000" dirty="0"/>
              <a:t>C</a:t>
            </a:r>
            <a:r>
              <a:rPr lang="en-US" sz="2000" dirty="0"/>
              <a:t> = -50,000(A/P,10%,5) – 20,000 + 5,000(A/F,10%,5)</a:t>
            </a:r>
          </a:p>
          <a:p>
            <a:r>
              <a:rPr lang="en-US" sz="2000" dirty="0"/>
              <a:t>         = $-32,371</a:t>
            </a:r>
          </a:p>
        </p:txBody>
      </p: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1417638" y="4975225"/>
            <a:ext cx="4087812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 Narrow" panose="020B0606020202030204" pitchFamily="34" charset="0"/>
              </a:defRPr>
            </a:lvl9pPr>
          </a:lstStyle>
          <a:p>
            <a:r>
              <a:rPr lang="en-US" sz="2000" dirty="0"/>
              <a:t>AW</a:t>
            </a:r>
            <a:r>
              <a:rPr lang="en-US" sz="2000" baseline="-25000" dirty="0"/>
              <a:t>D </a:t>
            </a:r>
            <a:r>
              <a:rPr lang="en-US" sz="2000" dirty="0"/>
              <a:t>= P</a:t>
            </a:r>
            <a:r>
              <a:rPr lang="en-US" sz="2000" i="1" dirty="0"/>
              <a:t>i</a:t>
            </a:r>
            <a:r>
              <a:rPr lang="en-US" sz="2000" dirty="0"/>
              <a:t> + AOC = -250,000(0.10) – 9,000</a:t>
            </a:r>
          </a:p>
          <a:p>
            <a:r>
              <a:rPr lang="en-US" sz="2000" dirty="0"/>
              <a:t>        = $-34,000</a:t>
            </a:r>
          </a:p>
        </p:txBody>
      </p:sp>
      <p:cxnSp>
        <p:nvCxnSpPr>
          <p:cNvPr id="28683" name="Straight Connector 6"/>
          <p:cNvCxnSpPr>
            <a:cxnSpLocks noChangeShapeType="1"/>
          </p:cNvCxnSpPr>
          <p:nvPr/>
        </p:nvCxnSpPr>
        <p:spPr bwMode="auto">
          <a:xfrm flipV="1">
            <a:off x="6175375" y="4806950"/>
            <a:ext cx="0" cy="52705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</p:cxnSp>
      <p:cxnSp>
        <p:nvCxnSpPr>
          <p:cNvPr id="28684" name="Straight Arrow Connector 9"/>
          <p:cNvCxnSpPr>
            <a:cxnSpLocks noChangeShapeType="1"/>
          </p:cNvCxnSpPr>
          <p:nvPr/>
        </p:nvCxnSpPr>
        <p:spPr bwMode="auto">
          <a:xfrm flipH="1" flipV="1">
            <a:off x="3098800" y="4800600"/>
            <a:ext cx="3073400" cy="11113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</p:spPr>
      </p:cxnSp>
      <p:cxnSp>
        <p:nvCxnSpPr>
          <p:cNvPr id="28686" name="Straight Connector 21"/>
          <p:cNvCxnSpPr>
            <a:cxnSpLocks noChangeShapeType="1"/>
          </p:cNvCxnSpPr>
          <p:nvPr/>
        </p:nvCxnSpPr>
        <p:spPr bwMode="auto">
          <a:xfrm>
            <a:off x="4038600" y="2438400"/>
            <a:ext cx="2971800" cy="0"/>
          </a:xfrm>
          <a:prstGeom prst="line">
            <a:avLst/>
          </a:prstGeom>
          <a:noFill/>
          <a:ln w="19050" algn="ctr">
            <a:solidFill>
              <a:srgbClr val="FFFFAB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20" grpId="0" autoUpdateAnimBg="0"/>
      <p:bldP spid="21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4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Blank Presentation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Narrow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17611</TotalTime>
  <Words>799</Words>
  <Application>Microsoft Office PowerPoint</Application>
  <PresentationFormat>Özel</PresentationFormat>
  <Paragraphs>82</Paragraphs>
  <Slides>8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 Black</vt:lpstr>
      <vt:lpstr>Arial Narrow</vt:lpstr>
      <vt:lpstr>Symbol</vt:lpstr>
      <vt:lpstr>Wingdings</vt:lpstr>
      <vt:lpstr>Blank Presentation</vt:lpstr>
      <vt:lpstr>PowerPoint Sunusu</vt:lpstr>
      <vt:lpstr>Yıllık Değer Analizinin Avantajları</vt:lpstr>
      <vt:lpstr>PowerPoint Sunusu</vt:lpstr>
      <vt:lpstr>PowerPoint Sunusu</vt:lpstr>
      <vt:lpstr>Sermaye Geri Kazanımı ve YD</vt:lpstr>
      <vt:lpstr>YD Analizi ile Alternatiflerin Değerlendirilmesi</vt:lpstr>
      <vt:lpstr>PowerPoint Sunusu</vt:lpstr>
      <vt:lpstr>PowerPoint Sunusu</vt:lpstr>
    </vt:vector>
  </TitlesOfParts>
  <Company>Bryant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subject>AW Analysis</dc:subject>
  <dc:creator>Blank and Tarquin</dc:creator>
  <cp:lastModifiedBy>İhsan Hakan Selvi</cp:lastModifiedBy>
  <cp:revision>580</cp:revision>
  <cp:lastPrinted>2000-01-11T15:10:36Z</cp:lastPrinted>
  <dcterms:created xsi:type="dcterms:W3CDTF">1998-04-09T01:23:40Z</dcterms:created>
  <dcterms:modified xsi:type="dcterms:W3CDTF">2020-02-24T14:08:16Z</dcterms:modified>
</cp:coreProperties>
</file>