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8" r:id="rId3"/>
    <p:sldId id="309" r:id="rId4"/>
    <p:sldId id="305" r:id="rId5"/>
    <p:sldId id="270" r:id="rId6"/>
    <p:sldId id="300" r:id="rId7"/>
    <p:sldId id="306" r:id="rId8"/>
    <p:sldId id="299" r:id="rId9"/>
    <p:sldId id="307" r:id="rId10"/>
    <p:sldId id="308" r:id="rId11"/>
  </p:sldIdLst>
  <p:sldSz cx="8229600" cy="64008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37917"/>
    <a:srgbClr val="3333CC"/>
    <a:srgbClr val="FF66CC"/>
    <a:srgbClr val="008000"/>
    <a:srgbClr val="66CCFF"/>
    <a:srgbClr val="CA571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712" autoAdjust="0"/>
  </p:normalViewPr>
  <p:slideViewPr>
    <p:cSldViewPr>
      <p:cViewPr varScale="1">
        <p:scale>
          <a:sx n="91" d="100"/>
          <a:sy n="91" d="100"/>
        </p:scale>
        <p:origin x="1656" y="84"/>
      </p:cViewPr>
      <p:guideLst>
        <p:guide orient="horz" pos="576"/>
        <p:guide pos="480"/>
      </p:guideLst>
    </p:cSldViewPr>
  </p:slideViewPr>
  <p:outlineViewPr>
    <p:cViewPr>
      <p:scale>
        <a:sx n="33" d="100"/>
        <a:sy n="33" d="100"/>
      </p:scale>
      <p:origin x="0" y="30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>
        <p:scale>
          <a:sx n="75" d="100"/>
          <a:sy n="75" d="100"/>
        </p:scale>
        <p:origin x="-1320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1BAEF5B-0FDD-4AF6-8C22-22E2B4F433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0496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3963" y="685800"/>
            <a:ext cx="44100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B92A996-243F-4008-ADCD-C747429189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1530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712E385-28DE-4266-B7FE-7F39BC7EEAEA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4581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  <p:sp>
        <p:nvSpPr>
          <p:cNvPr id="24582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</p:spTree>
    <p:extLst>
      <p:ext uri="{BB962C8B-B14F-4D97-AF65-F5344CB8AC3E}">
        <p14:creationId xmlns:p14="http://schemas.microsoft.com/office/powerpoint/2010/main" val="2952235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A88FDDE-B6F5-45F8-A774-155962F4290E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76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  <p:sp>
        <p:nvSpPr>
          <p:cNvPr id="276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</p:spTree>
    <p:extLst>
      <p:ext uri="{BB962C8B-B14F-4D97-AF65-F5344CB8AC3E}">
        <p14:creationId xmlns:p14="http://schemas.microsoft.com/office/powerpoint/2010/main" val="330475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538" y="1989138"/>
            <a:ext cx="699452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075" y="3627438"/>
            <a:ext cx="5759450" cy="1635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1B7545B8-8AE0-4B48-BF26-9AE248EF3E4C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43665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0E19E7FE-1454-4E86-9934-B892C89D2C8A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22356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62638" y="152400"/>
            <a:ext cx="1749425" cy="5537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100638" cy="5537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2B074FCE-2E85-4D4E-95E9-5AE7011B74C9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679902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7538" y="1676400"/>
            <a:ext cx="3421062" cy="401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6400"/>
            <a:ext cx="3421063" cy="401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1F0AC133-1011-4767-9448-1638798FA631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54575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54A2A065-8631-48F0-B660-8F1867682FBA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81489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4113213"/>
            <a:ext cx="6994525" cy="12715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713038"/>
            <a:ext cx="6994525" cy="1400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F993E7B7-3F54-4F6E-A0EE-7B5E95A35D74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79913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538" y="1676400"/>
            <a:ext cx="3421062" cy="401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6400"/>
            <a:ext cx="3421063" cy="401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972389AD-6C61-4D5B-A2BA-13BB5CF7DDB9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90314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5588"/>
            <a:ext cx="7407275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63" y="1433513"/>
            <a:ext cx="3636962" cy="596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2030413"/>
            <a:ext cx="3636962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79888" y="1433513"/>
            <a:ext cx="3638550" cy="596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9888" y="2030413"/>
            <a:ext cx="3638550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B3784CF1-2267-4B95-B8FC-9F119F23308E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97989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A01FC42C-F050-4816-89F3-A0189A3FF824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86015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3545B6D4-CC63-4D11-80DF-A51F9C47F68C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57502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5588"/>
            <a:ext cx="2708275" cy="10842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863" y="255588"/>
            <a:ext cx="4600575" cy="54625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163" y="1339850"/>
            <a:ext cx="2708275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EAE406D6-DACA-4F88-A879-B163EE8647F3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58596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4479925"/>
            <a:ext cx="4938713" cy="530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2900" y="571500"/>
            <a:ext cx="4938713" cy="38401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900" y="5010150"/>
            <a:ext cx="4938713" cy="750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6857D302-F474-4ACA-8C0B-A8B52743D91F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66612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69945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538" y="5832475"/>
            <a:ext cx="2743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05400" y="5827713"/>
            <a:ext cx="28956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65525" y="5832475"/>
            <a:ext cx="10985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/>
            </a:lvl1pPr>
          </a:lstStyle>
          <a:p>
            <a:r>
              <a:rPr lang="en-US"/>
              <a:t>1-</a:t>
            </a:r>
            <a:fld id="{717F30E6-7843-4661-AF89-6A8D1B0D110B}" type="slidenum">
              <a:rPr lang="en-US"/>
              <a:pPr/>
              <a:t>‹#›</a:t>
            </a:fld>
            <a:endParaRPr lang="en-US" sz="130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6994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4572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9144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3716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18288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12738" indent="-312738" algn="l" defTabSz="836613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Wingdings" panose="05000000000000000000" pitchFamily="2" charset="2"/>
        <a:buChar char="q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61938" algn="l" defTabSz="836613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5000"/>
        <a:buFont typeface="Wingdings" panose="05000000000000000000" pitchFamily="2" charset="2"/>
        <a:buChar char="Ø"/>
        <a:defRPr sz="2400" b="1">
          <a:solidFill>
            <a:schemeClr val="tx1"/>
          </a:solidFill>
          <a:latin typeface="+mn-lt"/>
        </a:defRPr>
      </a:lvl2pPr>
      <a:lvl3pPr marL="1044575" indent="-207963" algn="l" defTabSz="836613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5000"/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</a:defRPr>
      </a:lvl3pPr>
      <a:lvl4pPr marL="1463675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o"/>
        <a:defRPr sz="2000" b="1">
          <a:solidFill>
            <a:schemeClr val="tx1"/>
          </a:solidFill>
          <a:latin typeface="+mn-lt"/>
        </a:defRPr>
      </a:lvl4pPr>
      <a:lvl5pPr marL="18811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3383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7955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2527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7099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7</a:t>
            </a:r>
            <a:r>
              <a:rPr lang="en-US" sz="1600" dirty="0"/>
              <a:t>-</a:t>
            </a:r>
            <a:fld id="{91DAC051-913E-427E-BF42-AD6E4CCA4AAA}" type="slidenum">
              <a:rPr lang="en-US" sz="1600" smtClean="0"/>
              <a:pPr/>
              <a:t>1</a:t>
            </a:fld>
            <a:endParaRPr lang="en-US" sz="1300" dirty="0"/>
          </a:p>
        </p:txBody>
      </p:sp>
      <p:sp>
        <p:nvSpPr>
          <p:cNvPr id="172050" name="Rectangle 2066"/>
          <p:cNvSpPr>
            <a:spLocks noChangeArrowheads="1"/>
          </p:cNvSpPr>
          <p:nvPr/>
        </p:nvSpPr>
        <p:spPr bwMode="auto">
          <a:xfrm>
            <a:off x="1371600" y="1889272"/>
            <a:ext cx="54102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9933"/>
              </a:buClr>
              <a:buFont typeface="Symbol" pitchFamily="18" charset="2"/>
              <a:buNone/>
              <a:defRPr/>
            </a:pPr>
            <a:r>
              <a:rPr lang="tr-TR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BÖLÜM</a:t>
            </a:r>
            <a:r>
              <a:rPr lang="en-US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tr-TR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0" hangingPunct="0">
              <a:spcBef>
                <a:spcPct val="20000"/>
              </a:spcBef>
              <a:buClr>
                <a:srgbClr val="FF9933"/>
              </a:buClr>
              <a:buFont typeface="Symbol" pitchFamily="18" charset="2"/>
              <a:buNone/>
              <a:defRPr/>
            </a:pPr>
            <a:r>
              <a:rPr lang="tr-T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Fayda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lang="tr-T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Maliyet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Anal</a:t>
            </a:r>
            <a:r>
              <a:rPr lang="tr-T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izi</a:t>
            </a:r>
            <a:endParaRPr lang="en-US" sz="3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543800" cy="533400"/>
          </a:xfrm>
        </p:spPr>
        <p:txBody>
          <a:bodyPr/>
          <a:lstStyle/>
          <a:p>
            <a:pPr>
              <a:defRPr/>
            </a:pPr>
            <a:r>
              <a:rPr lang="tr-TR" sz="3200" dirty="0"/>
              <a:t>Örnek</a:t>
            </a:r>
            <a:r>
              <a:rPr lang="en-US" sz="3200" dirty="0"/>
              <a:t>: </a:t>
            </a:r>
            <a:r>
              <a:rPr lang="en-US" sz="3200" b="0" dirty="0"/>
              <a:t>∆</a:t>
            </a:r>
            <a:r>
              <a:rPr lang="tr-TR" sz="3200" dirty="0"/>
              <a:t>F</a:t>
            </a:r>
            <a:r>
              <a:rPr lang="en-US" sz="3200" dirty="0"/>
              <a:t>/</a:t>
            </a:r>
            <a:r>
              <a:rPr lang="tr-TR" sz="3200" dirty="0"/>
              <a:t>M</a:t>
            </a:r>
            <a:r>
              <a:rPr lang="en-US" sz="3200" dirty="0"/>
              <a:t> </a:t>
            </a:r>
            <a:r>
              <a:rPr lang="en-US" sz="3200" dirty="0" err="1"/>
              <a:t>Anali</a:t>
            </a:r>
            <a:r>
              <a:rPr lang="tr-TR" sz="3200" dirty="0" err="1"/>
              <a:t>zi</a:t>
            </a:r>
            <a:r>
              <a:rPr lang="en-US" sz="3200" dirty="0"/>
              <a:t>; Se</a:t>
            </a:r>
            <a:r>
              <a:rPr lang="tr-TR" sz="3200" dirty="0"/>
              <a:t>çim Mecburi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7467600" cy="5105400"/>
          </a:xfrm>
          <a:ln>
            <a:miter lim="800000"/>
            <a:headEnd/>
            <a:tailEnd/>
          </a:ln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tr-TR" sz="2300" u="sng" dirty="0">
                <a:solidFill>
                  <a:srgbClr val="3333CC"/>
                </a:solidFill>
              </a:rPr>
              <a:t>İki alternatiften biri </a:t>
            </a:r>
            <a:r>
              <a:rPr lang="tr-TR" sz="2300" u="sng" dirty="0" err="1">
                <a:solidFill>
                  <a:srgbClr val="3333CC"/>
                </a:solidFill>
              </a:rPr>
              <a:t>seçilek</a:t>
            </a:r>
            <a:r>
              <a:rPr lang="tr-TR" sz="2300" u="sng" dirty="0">
                <a:solidFill>
                  <a:srgbClr val="3333CC"/>
                </a:solidFill>
              </a:rPr>
              <a:t> zorundadır</a:t>
            </a:r>
            <a:r>
              <a:rPr lang="en-US" sz="2300" u="sng" dirty="0">
                <a:solidFill>
                  <a:srgbClr val="3333CC"/>
                </a:solidFill>
              </a:rPr>
              <a:t> </a:t>
            </a:r>
            <a:r>
              <a:rPr lang="en-US" sz="2300" b="0" dirty="0" err="1"/>
              <a:t>i</a:t>
            </a:r>
            <a:r>
              <a:rPr lang="en-US" sz="2300" b="0" dirty="0"/>
              <a:t> = 10% </a:t>
            </a:r>
            <a:r>
              <a:rPr lang="tr-TR" sz="2300" b="0" dirty="0"/>
              <a:t>ve</a:t>
            </a:r>
            <a:r>
              <a:rPr lang="en-US" sz="2300" b="0" dirty="0"/>
              <a:t> ∆</a:t>
            </a:r>
            <a:r>
              <a:rPr lang="tr-TR" sz="2300" b="0" dirty="0"/>
              <a:t>F</a:t>
            </a:r>
            <a:r>
              <a:rPr lang="en-US" sz="2300" b="0" dirty="0"/>
              <a:t>/</a:t>
            </a:r>
            <a:r>
              <a:rPr lang="tr-TR" sz="2300" b="0" dirty="0"/>
              <a:t>M</a:t>
            </a:r>
            <a:r>
              <a:rPr lang="en-US" sz="2300" b="0" dirty="0"/>
              <a:t> o</a:t>
            </a:r>
            <a:r>
              <a:rPr lang="tr-TR" sz="2300" b="0" dirty="0" err="1"/>
              <a:t>ranı</a:t>
            </a:r>
            <a:endParaRPr lang="en-US" sz="2300" b="0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400" b="0" dirty="0"/>
              <a:t>	</a:t>
            </a:r>
            <a:r>
              <a:rPr lang="en-US" sz="2400" dirty="0"/>
              <a:t>      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Alternati</a:t>
            </a:r>
            <a:r>
              <a:rPr lang="tr-TR" sz="2400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sz="2400" b="0" dirty="0"/>
              <a:t>		    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X		    Y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tr-TR" sz="2000" b="0" dirty="0">
                <a:solidFill>
                  <a:schemeClr val="accent5">
                    <a:lumMod val="50000"/>
                  </a:schemeClr>
                </a:solidFill>
              </a:rPr>
              <a:t>İlk maliyet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, $		320,000	 	540,000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tr-TR" sz="2000" b="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&amp;</a:t>
            </a:r>
            <a:r>
              <a:rPr lang="tr-TR" sz="2000" b="0" dirty="0">
                <a:solidFill>
                  <a:schemeClr val="accent5">
                    <a:lumMod val="50000"/>
                  </a:schemeClr>
                </a:solidFill>
              </a:rPr>
              <a:t>İ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2000" b="0" dirty="0">
                <a:solidFill>
                  <a:schemeClr val="accent5">
                    <a:lumMod val="50000"/>
                  </a:schemeClr>
                </a:solidFill>
              </a:rPr>
              <a:t>maliyetleri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, $/y</a:t>
            </a:r>
            <a:r>
              <a:rPr lang="tr-TR" sz="2000" b="0" dirty="0" err="1">
                <a:solidFill>
                  <a:schemeClr val="accent5">
                    <a:lumMod val="50000"/>
                  </a:schemeClr>
                </a:solidFill>
              </a:rPr>
              <a:t>ıl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	  	  45,000	  	  35,000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tr-TR" sz="2000" b="0" dirty="0">
                <a:solidFill>
                  <a:schemeClr val="accent5">
                    <a:lumMod val="50000"/>
                  </a:schemeClr>
                </a:solidFill>
              </a:rPr>
              <a:t>Faydalar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, $/y</a:t>
            </a:r>
            <a:r>
              <a:rPr lang="tr-TR" sz="2000" b="0" dirty="0" err="1">
                <a:solidFill>
                  <a:schemeClr val="accent5">
                    <a:lumMod val="50000"/>
                  </a:schemeClr>
                </a:solidFill>
              </a:rPr>
              <a:t>ıl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		110,000		150,000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	D</a:t>
            </a:r>
            <a:r>
              <a:rPr lang="tr-TR" sz="2000" b="0" dirty="0" err="1">
                <a:solidFill>
                  <a:schemeClr val="accent5">
                    <a:lumMod val="50000"/>
                  </a:schemeClr>
                </a:solidFill>
              </a:rPr>
              <a:t>ezavantajlar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, $/y</a:t>
            </a:r>
            <a:r>
              <a:rPr lang="tr-TR" sz="2000" b="0" dirty="0" err="1">
                <a:solidFill>
                  <a:schemeClr val="accent5">
                    <a:lumMod val="50000"/>
                  </a:schemeClr>
                </a:solidFill>
              </a:rPr>
              <a:t>ıl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	  	  20,000	 	  45,000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tr-TR" sz="2000" b="0" dirty="0">
                <a:solidFill>
                  <a:schemeClr val="accent5">
                    <a:lumMod val="50000"/>
                  </a:schemeClr>
                </a:solidFill>
              </a:rPr>
              <a:t>Ömür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, y</a:t>
            </a:r>
            <a:r>
              <a:rPr lang="tr-TR" sz="2000" b="0" dirty="0" err="1">
                <a:solidFill>
                  <a:schemeClr val="accent5">
                    <a:lumMod val="50000"/>
                  </a:schemeClr>
                </a:solidFill>
              </a:rPr>
              <a:t>ıl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		         	     10	        	      20</a:t>
            </a:r>
          </a:p>
          <a:p>
            <a:pPr algn="ctr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000" b="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tr-TR" sz="2400" dirty="0">
                <a:solidFill>
                  <a:srgbClr val="FF0000"/>
                </a:solidFill>
              </a:rPr>
              <a:t>Çözüm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000" dirty="0">
                <a:solidFill>
                  <a:srgbClr val="0000FF"/>
                </a:solidFill>
              </a:rPr>
              <a:t>X </a:t>
            </a:r>
            <a:r>
              <a:rPr lang="tr-TR" sz="2000" dirty="0">
                <a:solidFill>
                  <a:srgbClr val="0000FF"/>
                </a:solidFill>
              </a:rPr>
              <a:t>veya</a:t>
            </a:r>
            <a:r>
              <a:rPr lang="en-US" sz="2000" dirty="0">
                <a:solidFill>
                  <a:srgbClr val="0000FF"/>
                </a:solidFill>
              </a:rPr>
              <a:t> Y</a:t>
            </a:r>
            <a:r>
              <a:rPr lang="tr-TR" sz="2000" dirty="0">
                <a:solidFill>
                  <a:srgbClr val="0000FF"/>
                </a:solidFill>
              </a:rPr>
              <a:t> seçileceğinde EK seçenek dışıdır, X ve Y karşılaştırılır</a:t>
            </a:r>
            <a:endParaRPr lang="en-US" sz="2400" i="1" u="sng" dirty="0">
              <a:solidFill>
                <a:srgbClr val="0000FF"/>
              </a:solidFill>
            </a:endParaRPr>
          </a:p>
          <a:p>
            <a:pPr lvl="1" algn="ctr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tr-TR" sz="2000" b="0" dirty="0"/>
              <a:t>Maliyetlerin YD</a:t>
            </a:r>
            <a:r>
              <a:rPr lang="en-US" sz="2000" baseline="-25000" dirty="0"/>
              <a:t>X</a:t>
            </a:r>
            <a:r>
              <a:rPr lang="en-US" sz="2000" b="0" dirty="0"/>
              <a:t> = $97,080	</a:t>
            </a:r>
            <a:r>
              <a:rPr lang="tr-TR" sz="2000" b="0" dirty="0"/>
              <a:t>Maliyetlerin YD</a:t>
            </a:r>
            <a:r>
              <a:rPr lang="en-US" sz="2000" baseline="-25000" dirty="0"/>
              <a:t>Y</a:t>
            </a:r>
            <a:r>
              <a:rPr lang="en-US" sz="2000" b="0" dirty="0"/>
              <a:t> = $98,428</a:t>
            </a:r>
          </a:p>
          <a:p>
            <a:pPr lvl="1" algn="ctr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700" b="0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tr-TR" sz="2400" dirty="0">
                <a:solidFill>
                  <a:srgbClr val="FF0000"/>
                </a:solidFill>
              </a:rPr>
              <a:t>Çoğalan Değerler 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tr-TR" sz="2400" dirty="0">
                <a:solidFill>
                  <a:srgbClr val="FF0000"/>
                </a:solidFill>
              </a:rPr>
              <a:t> 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000" b="0" dirty="0"/>
              <a:t>∆</a:t>
            </a:r>
            <a:r>
              <a:rPr lang="tr-TR" sz="2000" b="0" dirty="0"/>
              <a:t>F</a:t>
            </a:r>
            <a:r>
              <a:rPr lang="en-US" sz="2000" b="0" dirty="0"/>
              <a:t> = 150,000 – 110,000 = $40,000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/>
              <a:t>			             ∆D =   45,000 –   20,000 = $25,000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/>
              <a:t>			             ∆</a:t>
            </a:r>
            <a:r>
              <a:rPr lang="tr-TR" sz="2000" b="0" dirty="0"/>
              <a:t>M</a:t>
            </a:r>
            <a:r>
              <a:rPr lang="en-US" sz="2000" b="0" dirty="0"/>
              <a:t> =   98,428 –   97,080 = $1,348</a:t>
            </a:r>
            <a:endParaRPr lang="en-US" sz="2400" b="0" dirty="0"/>
          </a:p>
          <a:p>
            <a:pPr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Y vs. X: </a:t>
            </a:r>
            <a:r>
              <a:rPr lang="en-US" sz="2000" b="0" dirty="0"/>
              <a:t>(∆</a:t>
            </a:r>
            <a:r>
              <a:rPr lang="tr-TR" sz="2000" b="0" dirty="0"/>
              <a:t>F</a:t>
            </a:r>
            <a:r>
              <a:rPr lang="en-US" sz="2000" b="0" dirty="0"/>
              <a:t> - ∆D) / ∆</a:t>
            </a:r>
            <a:r>
              <a:rPr lang="tr-TR" sz="2000" b="0" dirty="0"/>
              <a:t>M</a:t>
            </a:r>
            <a:r>
              <a:rPr lang="en-US" sz="2000" b="0" dirty="0"/>
              <a:t> = (40,000 – 25,000) / 1,348 =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11.1</a:t>
            </a:r>
            <a:r>
              <a:rPr lang="en-US" sz="2000" b="0" dirty="0"/>
              <a:t>      </a:t>
            </a:r>
            <a:r>
              <a:rPr lang="en-US" sz="2400" dirty="0"/>
              <a:t>X</a:t>
            </a:r>
            <a:r>
              <a:rPr lang="tr-TR" sz="2400" dirty="0"/>
              <a:t> </a:t>
            </a:r>
            <a:r>
              <a:rPr lang="en-US" sz="2400" dirty="0" err="1"/>
              <a:t>Ele</a:t>
            </a:r>
            <a:r>
              <a:rPr lang="tr-TR" sz="2400" dirty="0" err="1"/>
              <a:t>nir</a:t>
            </a:r>
            <a:r>
              <a:rPr lang="en-US" sz="2400" dirty="0"/>
              <a:t> </a:t>
            </a:r>
          </a:p>
          <a:p>
            <a:pPr algn="ctr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00" dirty="0"/>
          </a:p>
          <a:p>
            <a:pPr algn="ctr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tr-TR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 </a:t>
            </a:r>
            <a:r>
              <a:rPr lang="en-US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</a:t>
            </a:r>
            <a:r>
              <a:rPr lang="tr-TR" sz="240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çilir</a:t>
            </a:r>
            <a:r>
              <a:rPr lang="en-US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7</a:t>
            </a:r>
            <a:r>
              <a:rPr lang="en-US" sz="1600" dirty="0"/>
              <a:t>-</a:t>
            </a:r>
            <a:fld id="{93AFDEF2-D088-42FA-A882-A4E602DA7DD9}" type="slidenum">
              <a:rPr lang="en-US" sz="1600" smtClean="0"/>
              <a:pPr/>
              <a:t>10</a:t>
            </a:fld>
            <a:endParaRPr lang="en-US" sz="1300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1524000"/>
            <a:ext cx="5181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19" name="Straight Connector 8"/>
          <p:cNvCxnSpPr>
            <a:cxnSpLocks noChangeShapeType="1"/>
          </p:cNvCxnSpPr>
          <p:nvPr/>
        </p:nvCxnSpPr>
        <p:spPr bwMode="auto">
          <a:xfrm>
            <a:off x="457200" y="3124200"/>
            <a:ext cx="7315200" cy="0"/>
          </a:xfrm>
          <a:prstGeom prst="line">
            <a:avLst/>
          </a:prstGeom>
          <a:noFill/>
          <a:ln w="28575" algn="ctr">
            <a:solidFill>
              <a:srgbClr val="009900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974725" y="3697288"/>
            <a:ext cx="5969000" cy="1219200"/>
          </a:xfrm>
          <a:prstGeom prst="rect">
            <a:avLst/>
          </a:prstGeom>
          <a:solidFill>
            <a:srgbClr val="0099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99CC"/>
            </a:extrusionClr>
            <a:contourClr>
              <a:srgbClr val="0099CC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  <p:sp>
        <p:nvSpPr>
          <p:cNvPr id="6147" name="Rectangle 9" descr="Walnut"/>
          <p:cNvSpPr>
            <a:spLocks noChangeArrowheads="1"/>
          </p:cNvSpPr>
          <p:nvPr/>
        </p:nvSpPr>
        <p:spPr bwMode="auto">
          <a:xfrm>
            <a:off x="76200" y="1003300"/>
            <a:ext cx="7772400" cy="520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3300"/>
            </a:extrusionClr>
            <a:contourClr>
              <a:srgbClr val="FFFF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7</a:t>
            </a:r>
            <a:r>
              <a:rPr lang="en-US" sz="1600" dirty="0"/>
              <a:t>-</a:t>
            </a:r>
            <a:fld id="{1B863728-657C-4279-A2D1-CD4CB2BF2FCC}" type="slidenum">
              <a:rPr lang="en-US" sz="1600" smtClean="0"/>
              <a:pPr/>
              <a:t>2</a:t>
            </a:fld>
            <a:endParaRPr lang="en-US" sz="13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69863" y="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tr-TR" sz="3200" dirty="0"/>
              <a:t>NA Sınıflandırma ve</a:t>
            </a:r>
            <a:r>
              <a:rPr lang="en-US" sz="3200" dirty="0"/>
              <a:t> </a:t>
            </a:r>
            <a:r>
              <a:rPr lang="tr-TR" sz="3200" dirty="0"/>
              <a:t>F</a:t>
            </a:r>
            <a:r>
              <a:rPr lang="en-US" sz="3200" dirty="0"/>
              <a:t>/</a:t>
            </a:r>
            <a:r>
              <a:rPr lang="tr-TR" sz="3200" dirty="0"/>
              <a:t>M</a:t>
            </a:r>
            <a:r>
              <a:rPr lang="en-US" sz="3200" dirty="0"/>
              <a:t> </a:t>
            </a:r>
            <a:r>
              <a:rPr lang="tr-TR" sz="3200" dirty="0"/>
              <a:t>İlişkileri</a:t>
            </a:r>
            <a:endParaRPr lang="en-US" sz="3200" dirty="0"/>
          </a:p>
        </p:txBody>
      </p:sp>
      <p:sp>
        <p:nvSpPr>
          <p:cNvPr id="6150" name="Rectangle 1"/>
          <p:cNvSpPr>
            <a:spLocks noChangeArrowheads="1"/>
          </p:cNvSpPr>
          <p:nvPr/>
        </p:nvSpPr>
        <p:spPr bwMode="auto">
          <a:xfrm>
            <a:off x="76200" y="1003300"/>
            <a:ext cx="792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b="1" dirty="0">
                <a:solidFill>
                  <a:srgbClr val="FFFFCC"/>
                </a:solidFill>
              </a:rPr>
              <a:t>Her nakit akışı;</a:t>
            </a:r>
            <a:r>
              <a:rPr lang="en-US" b="1" dirty="0">
                <a:solidFill>
                  <a:srgbClr val="FFFFCC"/>
                </a:solidFill>
              </a:rPr>
              <a:t> </a:t>
            </a:r>
            <a:r>
              <a:rPr lang="tr-TR" b="1" dirty="0" err="1">
                <a:solidFill>
                  <a:srgbClr val="FFFFCC"/>
                </a:solidFill>
              </a:rPr>
              <a:t>fayd</a:t>
            </a:r>
            <a:r>
              <a:rPr lang="en-US" b="1" dirty="0">
                <a:solidFill>
                  <a:srgbClr val="FFFFCC"/>
                </a:solidFill>
              </a:rPr>
              <a:t>a</a:t>
            </a:r>
            <a:r>
              <a:rPr lang="tr-TR" b="1" dirty="0">
                <a:solidFill>
                  <a:srgbClr val="FFFFCC"/>
                </a:solidFill>
              </a:rPr>
              <a:t>, dezavantaj ve maliyet olarak tanımlanmalı</a:t>
            </a:r>
            <a:endParaRPr lang="en-US" b="1" dirty="0">
              <a:solidFill>
                <a:srgbClr val="FFFFCC"/>
              </a:solidFill>
            </a:endParaRP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036638" y="1608138"/>
            <a:ext cx="6070600" cy="1828800"/>
            <a:chOff x="912" y="1584"/>
            <a:chExt cx="3765" cy="1094"/>
          </a:xfrm>
        </p:grpSpPr>
        <p:sp>
          <p:nvSpPr>
            <p:cNvPr id="6155" name="AutoShape 25"/>
            <p:cNvSpPr>
              <a:spLocks noChangeArrowheads="1"/>
            </p:cNvSpPr>
            <p:nvPr/>
          </p:nvSpPr>
          <p:spPr bwMode="auto">
            <a:xfrm>
              <a:off x="912" y="1584"/>
              <a:ext cx="3765" cy="1094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tr-TR"/>
            </a:p>
          </p:txBody>
        </p:sp>
        <p:grpSp>
          <p:nvGrpSpPr>
            <p:cNvPr id="6156" name="Group 24"/>
            <p:cNvGrpSpPr>
              <a:grpSpLocks/>
            </p:cNvGrpSpPr>
            <p:nvPr/>
          </p:nvGrpSpPr>
          <p:grpSpPr bwMode="auto">
            <a:xfrm>
              <a:off x="1104" y="1680"/>
              <a:ext cx="3088" cy="965"/>
              <a:chOff x="1104" y="1680"/>
              <a:chExt cx="3088" cy="965"/>
            </a:xfrm>
          </p:grpSpPr>
          <p:sp>
            <p:nvSpPr>
              <p:cNvPr id="6157" name="Text Box 4"/>
              <p:cNvSpPr txBox="1">
                <a:spLocks noChangeArrowheads="1"/>
              </p:cNvSpPr>
              <p:nvPr/>
            </p:nvSpPr>
            <p:spPr bwMode="auto">
              <a:xfrm>
                <a:off x="1104" y="1680"/>
                <a:ext cx="3088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tr-TR" sz="2000" b="1" dirty="0">
                    <a:solidFill>
                      <a:srgbClr val="FFFFCC"/>
                    </a:solidFill>
                  </a:rPr>
                  <a:t>Fayda</a:t>
                </a:r>
                <a:r>
                  <a:rPr lang="en-US" sz="2000" b="1" dirty="0">
                    <a:solidFill>
                      <a:srgbClr val="FFFFCC"/>
                    </a:solidFill>
                  </a:rPr>
                  <a:t> (</a:t>
                </a:r>
                <a:r>
                  <a:rPr lang="tr-TR" sz="2000" b="1" dirty="0">
                    <a:solidFill>
                      <a:srgbClr val="FFFFCC"/>
                    </a:solidFill>
                  </a:rPr>
                  <a:t>B</a:t>
                </a:r>
                <a:r>
                  <a:rPr lang="en-US" sz="2000" b="1" dirty="0">
                    <a:solidFill>
                      <a:srgbClr val="FFFFCC"/>
                    </a:solidFill>
                  </a:rPr>
                  <a:t>) – </a:t>
                </a:r>
                <a:r>
                  <a:rPr lang="tr-TR" sz="2000" b="1" i="1" u="sng" dirty="0">
                    <a:solidFill>
                      <a:srgbClr val="FFFFCC"/>
                    </a:solidFill>
                  </a:rPr>
                  <a:t>kamu </a:t>
                </a:r>
                <a:r>
                  <a:rPr lang="tr-TR" sz="2000" b="1" dirty="0">
                    <a:solidFill>
                      <a:srgbClr val="FFFFCC"/>
                    </a:solidFill>
                  </a:rPr>
                  <a:t> için a</a:t>
                </a:r>
                <a:r>
                  <a:rPr lang="en-US" sz="2000" b="1" dirty="0" err="1">
                    <a:solidFill>
                      <a:srgbClr val="FFFFCC"/>
                    </a:solidFill>
                  </a:rPr>
                  <a:t>vanta</a:t>
                </a:r>
                <a:r>
                  <a:rPr lang="tr-TR" sz="2000" b="1" dirty="0" err="1">
                    <a:solidFill>
                      <a:srgbClr val="FFFFCC"/>
                    </a:solidFill>
                  </a:rPr>
                  <a:t>jlar</a:t>
                </a:r>
                <a:r>
                  <a:rPr lang="en-US" sz="2000" b="1" dirty="0">
                    <a:solidFill>
                      <a:srgbClr val="FFFFCC"/>
                    </a:solidFill>
                  </a:rPr>
                  <a:t> </a:t>
                </a:r>
                <a:endParaRPr lang="en-US" sz="2000" b="1" i="1" u="sng" dirty="0">
                  <a:solidFill>
                    <a:srgbClr val="FFFFCC"/>
                  </a:solidFill>
                </a:endParaRPr>
              </a:p>
            </p:txBody>
          </p:sp>
          <p:sp>
            <p:nvSpPr>
              <p:cNvPr id="6158" name="Text Box 5"/>
              <p:cNvSpPr txBox="1">
                <a:spLocks noChangeArrowheads="1"/>
              </p:cNvSpPr>
              <p:nvPr/>
            </p:nvSpPr>
            <p:spPr bwMode="auto">
              <a:xfrm>
                <a:off x="1104" y="1914"/>
                <a:ext cx="2672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r>
                  <a:rPr lang="en-US" sz="2000" b="1" dirty="0">
                    <a:solidFill>
                      <a:srgbClr val="FFFFCC"/>
                    </a:solidFill>
                  </a:rPr>
                  <a:t>D</a:t>
                </a:r>
                <a:r>
                  <a:rPr lang="tr-TR" sz="2000" b="1" dirty="0" err="1">
                    <a:solidFill>
                      <a:srgbClr val="FFFFCC"/>
                    </a:solidFill>
                  </a:rPr>
                  <a:t>ezavantaj</a:t>
                </a:r>
                <a:r>
                  <a:rPr lang="en-US" sz="2000" b="1" dirty="0">
                    <a:solidFill>
                      <a:srgbClr val="FFFFCC"/>
                    </a:solidFill>
                  </a:rPr>
                  <a:t> (D) -- </a:t>
                </a:r>
                <a:r>
                  <a:rPr lang="tr-TR" sz="2000" b="1" i="1" u="sng" dirty="0">
                    <a:solidFill>
                      <a:srgbClr val="FFFFCC"/>
                    </a:solidFill>
                  </a:rPr>
                  <a:t>kamu </a:t>
                </a:r>
                <a:r>
                  <a:rPr lang="tr-TR" sz="2000" b="1" dirty="0">
                    <a:solidFill>
                      <a:srgbClr val="FFFFCC"/>
                    </a:solidFill>
                  </a:rPr>
                  <a:t> için </a:t>
                </a:r>
                <a:r>
                  <a:rPr lang="tr-TR" sz="2000" b="1" dirty="0" err="1">
                    <a:solidFill>
                      <a:srgbClr val="FFFFCC"/>
                    </a:solidFill>
                  </a:rPr>
                  <a:t>deza</a:t>
                </a:r>
                <a:r>
                  <a:rPr lang="en-US" sz="2000" b="1" dirty="0" err="1">
                    <a:solidFill>
                      <a:srgbClr val="FFFFCC"/>
                    </a:solidFill>
                  </a:rPr>
                  <a:t>vanta</a:t>
                </a:r>
                <a:r>
                  <a:rPr lang="tr-TR" sz="2000" b="1" dirty="0" err="1">
                    <a:solidFill>
                      <a:srgbClr val="FFFFCC"/>
                    </a:solidFill>
                  </a:rPr>
                  <a:t>jlar</a:t>
                </a:r>
                <a:endParaRPr lang="en-US" sz="2000" b="1" i="1" u="sng" dirty="0">
                  <a:solidFill>
                    <a:srgbClr val="FFFFCC"/>
                  </a:solidFill>
                </a:endParaRPr>
              </a:p>
            </p:txBody>
          </p:sp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1113" y="2166"/>
                <a:ext cx="3007" cy="4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tr-TR" sz="2000" b="1" dirty="0">
                    <a:solidFill>
                      <a:srgbClr val="FFFFCC"/>
                    </a:solidFill>
                  </a:rPr>
                  <a:t>Maliyet</a:t>
                </a:r>
                <a:r>
                  <a:rPr lang="en-US" sz="2000" b="1" dirty="0">
                    <a:solidFill>
                      <a:srgbClr val="FFFFCC"/>
                    </a:solidFill>
                  </a:rPr>
                  <a:t> (C) –</a:t>
                </a:r>
                <a:r>
                  <a:rPr lang="tr-TR" sz="2000" b="1" i="1" u="sng" dirty="0">
                    <a:solidFill>
                      <a:srgbClr val="FFFFCC"/>
                    </a:solidFill>
                  </a:rPr>
                  <a:t>hükümet </a:t>
                </a:r>
                <a:r>
                  <a:rPr lang="tr-TR" sz="2000" b="1" dirty="0">
                    <a:solidFill>
                      <a:srgbClr val="FFFFCC"/>
                    </a:solidFill>
                  </a:rPr>
                  <a:t>harcamaları</a:t>
                </a:r>
                <a:endParaRPr lang="en-US" sz="2000" b="1" i="1" u="sng" dirty="0">
                  <a:solidFill>
                    <a:srgbClr val="FFFFCC"/>
                  </a:solidFill>
                </a:endParaRPr>
              </a:p>
              <a:p>
                <a:pPr algn="ctr" eaLnBrk="0" hangingPunct="0">
                  <a:defRPr/>
                </a:pPr>
                <a:endParaRPr lang="en-US" sz="800" b="1" i="1" u="sng" dirty="0">
                  <a:solidFill>
                    <a:srgbClr val="FFFFCC"/>
                  </a:solidFill>
                </a:endParaRPr>
              </a:p>
              <a:p>
                <a:pPr eaLnBrk="0" hangingPunct="0">
                  <a:defRPr/>
                </a:pPr>
                <a:r>
                  <a:rPr lang="en-US" sz="1800" b="1" i="1" dirty="0"/>
                  <a:t>Not: </a:t>
                </a:r>
                <a:r>
                  <a:rPr lang="tr-TR" sz="1800" b="1" i="1" dirty="0">
                    <a:solidFill>
                      <a:schemeClr val="bg1">
                        <a:lumMod val="75000"/>
                      </a:schemeClr>
                    </a:solidFill>
                  </a:rPr>
                  <a:t>Hükümetin tasarrufları </a:t>
                </a:r>
                <a:r>
                  <a:rPr lang="tr-TR" sz="1800" b="1" i="1" dirty="0"/>
                  <a:t>maliyetlerden düşürülür</a:t>
                </a:r>
                <a:endParaRPr lang="en-US" sz="1800" b="1" i="1" dirty="0"/>
              </a:p>
            </p:txBody>
          </p:sp>
        </p:grpSp>
      </p:grp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1300163" y="3773488"/>
            <a:ext cx="56435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b="1" dirty="0">
                <a:solidFill>
                  <a:schemeClr val="bg1"/>
                </a:solidFill>
              </a:rPr>
              <a:t>Geleneksel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tr-TR" sz="2000" b="1" dirty="0">
                <a:solidFill>
                  <a:schemeClr val="bg1"/>
                </a:solidFill>
              </a:rPr>
              <a:t>F</a:t>
            </a:r>
            <a:r>
              <a:rPr lang="en-US" sz="2000" b="1" dirty="0">
                <a:solidFill>
                  <a:schemeClr val="bg1"/>
                </a:solidFill>
              </a:rPr>
              <a:t>/</a:t>
            </a:r>
            <a:r>
              <a:rPr lang="tr-TR" sz="2000" b="1" dirty="0">
                <a:solidFill>
                  <a:schemeClr val="bg1"/>
                </a:solidFill>
              </a:rPr>
              <a:t>M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tr-TR" sz="2000" b="1" dirty="0">
                <a:solidFill>
                  <a:schemeClr val="bg1"/>
                </a:solidFill>
              </a:rPr>
              <a:t>oranı</a:t>
            </a:r>
            <a:r>
              <a:rPr lang="en-US" sz="2000" b="1" dirty="0">
                <a:solidFill>
                  <a:schemeClr val="bg1"/>
                </a:solidFill>
              </a:rPr>
              <a:t> = (B–D) / C</a:t>
            </a:r>
          </a:p>
          <a:p>
            <a:r>
              <a:rPr lang="tr-TR" sz="2000" b="1" dirty="0">
                <a:solidFill>
                  <a:schemeClr val="bg1"/>
                </a:solidFill>
              </a:rPr>
              <a:t>Değiştirilmiş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tr-TR" sz="2000" b="1" dirty="0">
                <a:solidFill>
                  <a:schemeClr val="bg1"/>
                </a:solidFill>
              </a:rPr>
              <a:t>F</a:t>
            </a:r>
            <a:r>
              <a:rPr lang="en-US" sz="2000" b="1" dirty="0">
                <a:solidFill>
                  <a:schemeClr val="bg1"/>
                </a:solidFill>
              </a:rPr>
              <a:t>/</a:t>
            </a:r>
            <a:r>
              <a:rPr lang="tr-TR" sz="2000" b="1" dirty="0">
                <a:solidFill>
                  <a:schemeClr val="bg1"/>
                </a:solidFill>
              </a:rPr>
              <a:t>M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tr-TR" sz="2000" b="1" dirty="0">
                <a:solidFill>
                  <a:schemeClr val="bg1"/>
                </a:solidFill>
              </a:rPr>
              <a:t>oranı</a:t>
            </a:r>
            <a:r>
              <a:rPr lang="en-US" sz="2000" b="1" dirty="0">
                <a:solidFill>
                  <a:schemeClr val="bg1"/>
                </a:solidFill>
              </a:rPr>
              <a:t> = [(B–D) – C] / </a:t>
            </a:r>
            <a:r>
              <a:rPr lang="tr-TR" sz="2000" b="1" dirty="0">
                <a:solidFill>
                  <a:schemeClr val="bg1"/>
                </a:solidFill>
              </a:rPr>
              <a:t>İlk yatırım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tr-TR" sz="2000" b="1" dirty="0">
                <a:solidFill>
                  <a:srgbClr val="00B050"/>
                </a:solidFill>
              </a:rPr>
              <a:t>Karlılık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Inde</a:t>
            </a:r>
            <a:r>
              <a:rPr lang="tr-TR" sz="2000" b="1" dirty="0" err="1">
                <a:solidFill>
                  <a:srgbClr val="00B050"/>
                </a:solidFill>
              </a:rPr>
              <a:t>ksi</a:t>
            </a:r>
            <a:r>
              <a:rPr lang="tr-TR" sz="2000" b="1" dirty="0">
                <a:solidFill>
                  <a:srgbClr val="00B050"/>
                </a:solidFill>
              </a:rPr>
              <a:t> (KI) </a:t>
            </a:r>
            <a:r>
              <a:rPr lang="en-US" sz="2000" b="1" dirty="0">
                <a:solidFill>
                  <a:srgbClr val="00B050"/>
                </a:solidFill>
              </a:rPr>
              <a:t>= N</a:t>
            </a:r>
            <a:r>
              <a:rPr lang="tr-TR" sz="2000" b="1" dirty="0">
                <a:solidFill>
                  <a:srgbClr val="00B050"/>
                </a:solidFill>
              </a:rPr>
              <a:t>NA</a:t>
            </a:r>
            <a:r>
              <a:rPr lang="en-US" sz="2000" b="1" dirty="0">
                <a:solidFill>
                  <a:srgbClr val="00B050"/>
                </a:solidFill>
              </a:rPr>
              <a:t> / </a:t>
            </a:r>
            <a:r>
              <a:rPr lang="tr-TR" sz="2000" b="1" dirty="0">
                <a:solidFill>
                  <a:srgbClr val="00B050"/>
                </a:solidFill>
              </a:rPr>
              <a:t>İlk yatırım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228600" y="5029200"/>
            <a:ext cx="762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000" b="1" dirty="0"/>
              <a:t>Not 1:</a:t>
            </a:r>
            <a:r>
              <a:rPr lang="en-US" sz="2000" dirty="0"/>
              <a:t> </a:t>
            </a:r>
            <a:r>
              <a:rPr lang="tr-TR" sz="2000" b="1" dirty="0">
                <a:solidFill>
                  <a:srgbClr val="A015AB"/>
                </a:solidFill>
              </a:rPr>
              <a:t>Tüm terimler aynı birimde </a:t>
            </a:r>
            <a:r>
              <a:rPr lang="tr-TR" sz="2000" b="1" i="1" dirty="0"/>
              <a:t>olmalıdır</a:t>
            </a:r>
            <a:r>
              <a:rPr lang="en-US" sz="2000" b="1" i="1" dirty="0">
                <a:solidFill>
                  <a:srgbClr val="A015AB"/>
                </a:solidFill>
              </a:rPr>
              <a:t>, </a:t>
            </a:r>
            <a:r>
              <a:rPr lang="tr-TR" sz="2000" b="1" dirty="0">
                <a:solidFill>
                  <a:srgbClr val="A015AB"/>
                </a:solidFill>
              </a:rPr>
              <a:t>yani</a:t>
            </a:r>
            <a:r>
              <a:rPr lang="en-US" sz="2000" b="1" dirty="0">
                <a:solidFill>
                  <a:srgbClr val="A015AB"/>
                </a:solidFill>
              </a:rPr>
              <a:t>, </a:t>
            </a:r>
            <a:r>
              <a:rPr lang="tr-TR" sz="2000" b="1" dirty="0">
                <a:solidFill>
                  <a:srgbClr val="A015AB"/>
                </a:solidFill>
              </a:rPr>
              <a:t>BD</a:t>
            </a:r>
            <a:r>
              <a:rPr lang="en-US" sz="2000" b="1" dirty="0">
                <a:solidFill>
                  <a:srgbClr val="A015AB"/>
                </a:solidFill>
              </a:rPr>
              <a:t>, </a:t>
            </a:r>
            <a:r>
              <a:rPr lang="tr-TR" sz="2000" b="1" dirty="0">
                <a:solidFill>
                  <a:srgbClr val="A015AB"/>
                </a:solidFill>
              </a:rPr>
              <a:t>YD veya</a:t>
            </a:r>
            <a:r>
              <a:rPr lang="en-US" sz="2000" b="1" dirty="0">
                <a:solidFill>
                  <a:srgbClr val="A015AB"/>
                </a:solidFill>
              </a:rPr>
              <a:t> </a:t>
            </a:r>
            <a:r>
              <a:rPr lang="tr-TR" sz="2000" b="1" dirty="0">
                <a:solidFill>
                  <a:srgbClr val="A015AB"/>
                </a:solidFill>
              </a:rPr>
              <a:t>GD</a:t>
            </a:r>
            <a:endParaRPr lang="en-US" sz="2000" b="1" dirty="0">
              <a:solidFill>
                <a:srgbClr val="A015AB"/>
              </a:solidFill>
            </a:endParaRPr>
          </a:p>
          <a:p>
            <a:r>
              <a:rPr lang="en-US" sz="2000" b="1" dirty="0"/>
              <a:t>Not 2:</a:t>
            </a:r>
            <a:r>
              <a:rPr lang="en-US" sz="2000" dirty="0"/>
              <a:t> </a:t>
            </a:r>
            <a:r>
              <a:rPr lang="tr-TR" sz="2000" dirty="0"/>
              <a:t>Maliyetlerin önünde </a:t>
            </a:r>
            <a:r>
              <a:rPr lang="tr-TR" sz="2000" i="1" dirty="0">
                <a:solidFill>
                  <a:srgbClr val="3333CC"/>
                </a:solidFill>
              </a:rPr>
              <a:t>eksi işareti kullanmayın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31529F9-6706-D34E-B364-CE62BB99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B33B0F4F-004A-324B-9C12-7679CCC40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454329"/>
                <a:ext cx="6994525" cy="4013200"/>
              </a:xfrm>
            </p:spPr>
            <p:txBody>
              <a:bodyPr/>
              <a:lstStyle/>
              <a:p>
                <a:r>
                  <a:rPr lang="tr-TR" b="1" dirty="0">
                    <a:solidFill>
                      <a:srgbClr val="0000FF"/>
                    </a:solidFill>
                  </a:rPr>
                  <a:t>F/M</a:t>
                </a:r>
                <a14:m>
                  <m:oMath xmlns:m="http://schemas.openxmlformats.org/officeDocument/2006/math">
                    <m:r>
                      <a:rPr lang="tr-TR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𝑭𝒂𝒚𝒅𝒂𝒍𝒂𝒓</m:t>
                        </m:r>
                        <m:r>
                          <a:rPr lang="tr-TR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tr-TR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tr-TR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tr-TR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tr-TR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tr-TR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𝒔𝒊</m:t>
                        </m:r>
                      </m:num>
                      <m:den>
                        <m:r>
                          <a:rPr lang="tr-TR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𝑴𝒂𝒍𝒊𝒚𝒆𝒕𝒍𝒆𝒓𝒊𝒏</m:t>
                        </m:r>
                        <m:r>
                          <a:rPr lang="tr-TR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sSup>
                          <m:sSupPr>
                            <m:ctrlPr>
                              <a:rPr lang="tr-TR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p>
                            <m:r>
                              <a:rPr lang="tr-TR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tr-TR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𝒔𝒊</m:t>
                        </m:r>
                      </m:den>
                    </m:f>
                  </m:oMath>
                </a14:m>
                <a:endParaRPr lang="tr-TR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tr-TR" dirty="0">
                        <a:solidFill>
                          <a:srgbClr val="0000FF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tr-TR" dirty="0">
                        <a:solidFill>
                          <a:srgbClr val="0000FF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tr-TR" dirty="0">
                        <a:solidFill>
                          <a:srgbClr val="0000FF"/>
                        </a:solidFill>
                      </a:rPr>
                      <m:t>M</m:t>
                    </m:r>
                    <m:r>
                      <a:rPr lang="tr-TR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𝑭𝒂𝒚𝒅𝒂𝒍𝒂𝒓</m:t>
                        </m:r>
                        <m:r>
                          <a:rPr lang="tr-TR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tr-TR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tr-TR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sSup>
                          <m:sSupPr>
                            <m:ctrlPr>
                              <a:rPr lang="tr-TR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tr-TR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tr-TR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𝒔𝒊</m:t>
                        </m:r>
                      </m:num>
                      <m:den>
                        <m:r>
                          <a:rPr lang="tr-TR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𝑴𝒂𝒍𝒊𝒚𝒆𝒕𝒍𝒆𝒓𝒊𝒏</m:t>
                        </m:r>
                        <m:r>
                          <a:rPr lang="tr-TR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sSup>
                          <m:sSupPr>
                            <m:ctrlPr>
                              <a:rPr lang="tr-TR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p>
                            <m:r>
                              <a:rPr lang="tr-TR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tr-TR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𝒔𝒊</m:t>
                        </m:r>
                      </m:den>
                    </m:f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tr-TR" dirty="0">
                        <a:solidFill>
                          <a:srgbClr val="0000FF"/>
                        </a:solidFill>
                      </a:rPr>
                      <m:t>F</m:t>
                    </m:r>
                    <m:r>
                      <m:rPr>
                        <m:nor/>
                      </m:rPr>
                      <a:rPr lang="tr-TR" dirty="0">
                        <a:solidFill>
                          <a:srgbClr val="0000FF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tr-TR" dirty="0">
                        <a:solidFill>
                          <a:srgbClr val="0000FF"/>
                        </a:solidFill>
                      </a:rPr>
                      <m:t>M</m:t>
                    </m:r>
                    <m:r>
                      <a:rPr lang="tr-TR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𝑭𝒂𝒚𝒅𝒂𝒍𝒂𝒓</m:t>
                        </m:r>
                        <m:r>
                          <a:rPr lang="tr-TR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tr-TR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tr-TR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sSup>
                          <m:sSupPr>
                            <m:ctrlPr>
                              <a:rPr lang="tr-TR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tr-TR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tr-TR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𝒔𝒊</m:t>
                        </m:r>
                      </m:num>
                      <m:den>
                        <m:r>
                          <a:rPr lang="tr-TR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𝑴𝒂𝒍𝒊𝒚𝒆𝒕𝒍𝒆𝒓𝒊𝒏</m:t>
                        </m:r>
                        <m:r>
                          <a:rPr lang="tr-TR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sSup>
                          <m:sSupPr>
                            <m:ctrlPr>
                              <a:rPr lang="tr-TR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p>
                            <m:r>
                              <a:rPr lang="tr-TR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tr-TR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𝒔𝒊</m:t>
                        </m:r>
                      </m:den>
                    </m:f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B33B0F4F-004A-324B-9C12-7679CCC40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454329"/>
                <a:ext cx="6994525" cy="4013200"/>
              </a:xfrm>
              <a:blipFill>
                <a:blip r:embed="rId2"/>
                <a:stretch>
                  <a:fillRect l="-18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2E4356E-5DFE-CA4F-831B-51F67137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0E2ACF5-AFAC-A24B-9327-8D872667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54A2A065-8631-48F0-B660-8F1867682FBA}" type="slidenum">
              <a:rPr lang="en-US" smtClean="0"/>
              <a:pPr/>
              <a:t>3</a:t>
            </a:fld>
            <a:endParaRPr lang="en-US" sz="130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0FC5067-B25B-884E-8A32-FD1D20E83AAA}"/>
              </a:ext>
            </a:extLst>
          </p:cNvPr>
          <p:cNvSpPr/>
          <p:nvPr/>
        </p:nvSpPr>
        <p:spPr>
          <a:xfrm>
            <a:off x="596347" y="4191000"/>
            <a:ext cx="7284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tr-TR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tr-TR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 ≥ 1.0</a:t>
            </a:r>
            <a:r>
              <a:rPr lang="tr-TR" dirty="0">
                <a:solidFill>
                  <a:srgbClr val="FF0000"/>
                </a:solidFill>
              </a:rPr>
              <a:t> ise</a:t>
            </a:r>
            <a:r>
              <a:rPr lang="en-US" dirty="0">
                <a:solidFill>
                  <a:srgbClr val="009900"/>
                </a:solidFill>
              </a:rPr>
              <a:t>, </a:t>
            </a:r>
            <a:r>
              <a:rPr lang="tr-TR" dirty="0">
                <a:solidFill>
                  <a:srgbClr val="009900"/>
                </a:solidFill>
              </a:rPr>
              <a:t>uygulanan indirim oranında </a:t>
            </a:r>
            <a:r>
              <a:rPr lang="en-US" dirty="0" err="1">
                <a:solidFill>
                  <a:srgbClr val="009900"/>
                </a:solidFill>
              </a:rPr>
              <a:t>proje</a:t>
            </a:r>
            <a:r>
              <a:rPr lang="en-US" dirty="0">
                <a:solidFill>
                  <a:srgbClr val="009900"/>
                </a:solidFill>
              </a:rPr>
              <a:t> e</a:t>
            </a:r>
            <a:r>
              <a:rPr lang="tr-TR" dirty="0">
                <a:solidFill>
                  <a:srgbClr val="009900"/>
                </a:solidFill>
              </a:rPr>
              <a:t>k</a:t>
            </a:r>
            <a:r>
              <a:rPr lang="en-US" dirty="0" err="1">
                <a:solidFill>
                  <a:srgbClr val="009900"/>
                </a:solidFill>
              </a:rPr>
              <a:t>onomi</a:t>
            </a:r>
            <a:r>
              <a:rPr lang="tr-TR" dirty="0">
                <a:solidFill>
                  <a:srgbClr val="009900"/>
                </a:solidFill>
              </a:rPr>
              <a:t>k olarak uygundur</a:t>
            </a:r>
            <a:r>
              <a:rPr lang="en-US" dirty="0">
                <a:solidFill>
                  <a:srgbClr val="009900"/>
                </a:solidFill>
              </a:rPr>
              <a:t> </a:t>
            </a:r>
          </a:p>
          <a:p>
            <a:pPr>
              <a:buNone/>
              <a:defRPr/>
            </a:pPr>
            <a:r>
              <a:rPr lang="tr-TR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tr-TR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 &lt; 1.0</a:t>
            </a:r>
            <a:r>
              <a:rPr lang="tr-TR" dirty="0">
                <a:solidFill>
                  <a:srgbClr val="FF0000"/>
                </a:solidFill>
              </a:rPr>
              <a:t> ise</a:t>
            </a:r>
            <a:r>
              <a:rPr lang="en-US" dirty="0">
                <a:solidFill>
                  <a:srgbClr val="009900"/>
                </a:solidFill>
              </a:rPr>
              <a:t>, </a:t>
            </a:r>
            <a:r>
              <a:rPr lang="en-US" dirty="0" err="1">
                <a:solidFill>
                  <a:srgbClr val="009900"/>
                </a:solidFill>
              </a:rPr>
              <a:t>proje</a:t>
            </a:r>
            <a:r>
              <a:rPr lang="en-US" dirty="0">
                <a:solidFill>
                  <a:srgbClr val="009900"/>
                </a:solidFill>
              </a:rPr>
              <a:t> e</a:t>
            </a:r>
            <a:r>
              <a:rPr lang="tr-TR" dirty="0">
                <a:solidFill>
                  <a:srgbClr val="009900"/>
                </a:solidFill>
              </a:rPr>
              <a:t>k</a:t>
            </a:r>
            <a:r>
              <a:rPr lang="en-US" dirty="0" err="1">
                <a:solidFill>
                  <a:srgbClr val="009900"/>
                </a:solidFill>
              </a:rPr>
              <a:t>onomi</a:t>
            </a:r>
            <a:r>
              <a:rPr lang="tr-TR" dirty="0">
                <a:solidFill>
                  <a:srgbClr val="009900"/>
                </a:solidFill>
              </a:rPr>
              <a:t>k olarak uygun değildir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2AD9CD8-22A5-CD47-BF4D-1E799275F99A}"/>
              </a:ext>
            </a:extLst>
          </p:cNvPr>
          <p:cNvSpPr txBox="1"/>
          <p:nvPr/>
        </p:nvSpPr>
        <p:spPr>
          <a:xfrm>
            <a:off x="4891053" y="1644234"/>
            <a:ext cx="2851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Fayda (+)</a:t>
            </a:r>
          </a:p>
          <a:p>
            <a:r>
              <a:rPr lang="tr-TR" dirty="0"/>
              <a:t>Maliyet (+)</a:t>
            </a:r>
          </a:p>
          <a:p>
            <a:r>
              <a:rPr lang="tr-TR" dirty="0"/>
              <a:t>Hurda Değeri (-) Maliyetten çıkartılır.</a:t>
            </a:r>
          </a:p>
          <a:p>
            <a:r>
              <a:rPr lang="tr-TR" dirty="0" err="1"/>
              <a:t>Dezvantajlar</a:t>
            </a:r>
            <a:r>
              <a:rPr lang="tr-TR" dirty="0"/>
              <a:t> (-) Faydalardan çıkartılır.</a:t>
            </a:r>
          </a:p>
        </p:txBody>
      </p:sp>
    </p:spTree>
    <p:extLst>
      <p:ext uri="{BB962C8B-B14F-4D97-AF65-F5344CB8AC3E}">
        <p14:creationId xmlns:p14="http://schemas.microsoft.com/office/powerpoint/2010/main" val="281191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685800"/>
          </a:xfrm>
        </p:spPr>
        <p:txBody>
          <a:bodyPr/>
          <a:lstStyle/>
          <a:p>
            <a:pPr>
              <a:defRPr/>
            </a:pPr>
            <a:r>
              <a:rPr lang="tr-TR" dirty="0"/>
              <a:t>F</a:t>
            </a:r>
            <a:r>
              <a:rPr lang="en-US" dirty="0"/>
              <a:t>/</a:t>
            </a:r>
            <a:r>
              <a:rPr lang="tr-TR" dirty="0"/>
              <a:t>M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tr-TR" dirty="0"/>
              <a:t>K</a:t>
            </a:r>
            <a:r>
              <a:rPr lang="en-US" dirty="0"/>
              <a:t>I</a:t>
            </a:r>
            <a:r>
              <a:rPr lang="tr-TR" dirty="0"/>
              <a:t> için Karar Verme Kuralları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7696200" cy="4648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tr-TR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Fayda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/</a:t>
            </a:r>
            <a:r>
              <a:rPr lang="tr-TR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Maliyet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anali</a:t>
            </a:r>
            <a:r>
              <a:rPr lang="tr-TR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zi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b="0" dirty="0">
                <a:solidFill>
                  <a:srgbClr val="009900"/>
                </a:solidFill>
              </a:rPr>
              <a:t>	</a:t>
            </a:r>
            <a:r>
              <a:rPr lang="tr-TR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tr-TR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 ≥ 1.0</a:t>
            </a:r>
            <a:r>
              <a:rPr lang="tr-TR" dirty="0">
                <a:solidFill>
                  <a:srgbClr val="FF0000"/>
                </a:solidFill>
              </a:rPr>
              <a:t> ise</a:t>
            </a:r>
            <a:r>
              <a:rPr lang="en-US" b="0" dirty="0">
                <a:solidFill>
                  <a:srgbClr val="009900"/>
                </a:solidFill>
              </a:rPr>
              <a:t>, </a:t>
            </a:r>
            <a:r>
              <a:rPr lang="tr-TR" b="0" dirty="0">
                <a:solidFill>
                  <a:srgbClr val="009900"/>
                </a:solidFill>
              </a:rPr>
              <a:t>uygulanan indirim oranında </a:t>
            </a:r>
            <a:r>
              <a:rPr lang="en-US" b="0" dirty="0" err="1">
                <a:solidFill>
                  <a:srgbClr val="009900"/>
                </a:solidFill>
              </a:rPr>
              <a:t>proje</a:t>
            </a:r>
            <a:r>
              <a:rPr lang="en-US" b="0" dirty="0">
                <a:solidFill>
                  <a:srgbClr val="009900"/>
                </a:solidFill>
              </a:rPr>
              <a:t> e</a:t>
            </a:r>
            <a:r>
              <a:rPr lang="tr-TR" b="0" dirty="0">
                <a:solidFill>
                  <a:srgbClr val="009900"/>
                </a:solidFill>
              </a:rPr>
              <a:t>k</a:t>
            </a:r>
            <a:r>
              <a:rPr lang="en-US" b="0" dirty="0" err="1">
                <a:solidFill>
                  <a:srgbClr val="009900"/>
                </a:solidFill>
              </a:rPr>
              <a:t>onomi</a:t>
            </a:r>
            <a:r>
              <a:rPr lang="tr-TR" b="0" dirty="0">
                <a:solidFill>
                  <a:srgbClr val="009900"/>
                </a:solidFill>
              </a:rPr>
              <a:t>k olarak uygundur</a:t>
            </a:r>
            <a:r>
              <a:rPr lang="en-US" b="0" dirty="0">
                <a:solidFill>
                  <a:srgbClr val="009900"/>
                </a:solidFill>
              </a:rPr>
              <a:t> </a:t>
            </a:r>
          </a:p>
          <a:p>
            <a:pPr>
              <a:buNone/>
              <a:defRPr/>
            </a:pPr>
            <a:r>
              <a:rPr lang="en-US" b="0" dirty="0">
                <a:solidFill>
                  <a:srgbClr val="009900"/>
                </a:solidFill>
              </a:rPr>
              <a:t>	</a:t>
            </a:r>
            <a:r>
              <a:rPr lang="tr-TR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tr-TR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 &lt; 1.0</a:t>
            </a:r>
            <a:r>
              <a:rPr lang="tr-TR" dirty="0">
                <a:solidFill>
                  <a:srgbClr val="FF0000"/>
                </a:solidFill>
              </a:rPr>
              <a:t> ise</a:t>
            </a:r>
            <a:r>
              <a:rPr lang="en-US" b="0" dirty="0">
                <a:solidFill>
                  <a:srgbClr val="009900"/>
                </a:solidFill>
              </a:rPr>
              <a:t>, </a:t>
            </a:r>
            <a:r>
              <a:rPr lang="en-US" b="0" dirty="0" err="1">
                <a:solidFill>
                  <a:srgbClr val="009900"/>
                </a:solidFill>
              </a:rPr>
              <a:t>proje</a:t>
            </a:r>
            <a:r>
              <a:rPr lang="en-US" b="0" dirty="0">
                <a:solidFill>
                  <a:srgbClr val="009900"/>
                </a:solidFill>
              </a:rPr>
              <a:t> e</a:t>
            </a:r>
            <a:r>
              <a:rPr lang="tr-TR" b="0" dirty="0">
                <a:solidFill>
                  <a:srgbClr val="009900"/>
                </a:solidFill>
              </a:rPr>
              <a:t>k</a:t>
            </a:r>
            <a:r>
              <a:rPr lang="en-US" b="0" dirty="0" err="1">
                <a:solidFill>
                  <a:srgbClr val="009900"/>
                </a:solidFill>
              </a:rPr>
              <a:t>onomi</a:t>
            </a:r>
            <a:r>
              <a:rPr lang="tr-TR" b="0" dirty="0">
                <a:solidFill>
                  <a:srgbClr val="009900"/>
                </a:solidFill>
              </a:rPr>
              <a:t>k olarak uygun değildir</a:t>
            </a:r>
            <a:endParaRPr lang="en-US" b="0" dirty="0">
              <a:solidFill>
                <a:srgbClr val="0099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sz="1100" b="0" dirty="0">
              <a:solidFill>
                <a:srgbClr val="009900"/>
              </a:solidFill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tr-TR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Gelir projelerinin Karlılık İndeksi analizi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  <a:defRPr/>
            </a:pPr>
            <a:r>
              <a:rPr lang="en-US" b="0" dirty="0">
                <a:solidFill>
                  <a:srgbClr val="009900"/>
                </a:solidFill>
              </a:rPr>
              <a:t>	</a:t>
            </a:r>
            <a:r>
              <a:rPr lang="tr-TR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I ≥ 1.0</a:t>
            </a:r>
            <a:r>
              <a:rPr lang="tr-TR" dirty="0">
                <a:solidFill>
                  <a:srgbClr val="FF0000"/>
                </a:solidFill>
              </a:rPr>
              <a:t> ise</a:t>
            </a:r>
            <a:r>
              <a:rPr lang="en-US" b="0" dirty="0">
                <a:solidFill>
                  <a:srgbClr val="009900"/>
                </a:solidFill>
              </a:rPr>
              <a:t>, </a:t>
            </a:r>
            <a:r>
              <a:rPr lang="tr-TR" b="0" dirty="0">
                <a:solidFill>
                  <a:srgbClr val="009900"/>
                </a:solidFill>
              </a:rPr>
              <a:t>uygulanan indirim oranında </a:t>
            </a:r>
            <a:r>
              <a:rPr lang="en-US" b="0" dirty="0" err="1">
                <a:solidFill>
                  <a:srgbClr val="009900"/>
                </a:solidFill>
              </a:rPr>
              <a:t>proje</a:t>
            </a:r>
            <a:r>
              <a:rPr lang="en-US" b="0" dirty="0">
                <a:solidFill>
                  <a:srgbClr val="009900"/>
                </a:solidFill>
              </a:rPr>
              <a:t> e</a:t>
            </a:r>
            <a:r>
              <a:rPr lang="tr-TR" b="0" dirty="0">
                <a:solidFill>
                  <a:srgbClr val="009900"/>
                </a:solidFill>
              </a:rPr>
              <a:t>k</a:t>
            </a:r>
            <a:r>
              <a:rPr lang="en-US" b="0" dirty="0" err="1">
                <a:solidFill>
                  <a:srgbClr val="009900"/>
                </a:solidFill>
              </a:rPr>
              <a:t>onomi</a:t>
            </a:r>
            <a:r>
              <a:rPr lang="tr-TR" b="0" dirty="0">
                <a:solidFill>
                  <a:srgbClr val="009900"/>
                </a:solidFill>
              </a:rPr>
              <a:t>k olarak uygundur</a:t>
            </a:r>
            <a:r>
              <a:rPr lang="en-US" b="0" dirty="0">
                <a:solidFill>
                  <a:srgbClr val="009900"/>
                </a:solidFill>
              </a:rPr>
              <a:t> </a:t>
            </a:r>
          </a:p>
          <a:p>
            <a:pPr>
              <a:buNone/>
              <a:defRPr/>
            </a:pPr>
            <a:r>
              <a:rPr lang="en-US" b="0" dirty="0">
                <a:solidFill>
                  <a:srgbClr val="009900"/>
                </a:solidFill>
              </a:rPr>
              <a:t>	</a:t>
            </a:r>
            <a:r>
              <a:rPr lang="tr-TR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I &lt; 1.0</a:t>
            </a:r>
            <a:r>
              <a:rPr lang="tr-TR" dirty="0">
                <a:solidFill>
                  <a:srgbClr val="FF0000"/>
                </a:solidFill>
              </a:rPr>
              <a:t> ise</a:t>
            </a:r>
            <a:r>
              <a:rPr lang="en-US" b="0" dirty="0">
                <a:solidFill>
                  <a:srgbClr val="009900"/>
                </a:solidFill>
              </a:rPr>
              <a:t>, </a:t>
            </a:r>
            <a:r>
              <a:rPr lang="en-US" b="0" dirty="0" err="1">
                <a:solidFill>
                  <a:srgbClr val="009900"/>
                </a:solidFill>
              </a:rPr>
              <a:t>proje</a:t>
            </a:r>
            <a:r>
              <a:rPr lang="en-US" b="0" dirty="0">
                <a:solidFill>
                  <a:srgbClr val="009900"/>
                </a:solidFill>
              </a:rPr>
              <a:t> e</a:t>
            </a:r>
            <a:r>
              <a:rPr lang="tr-TR" b="0" dirty="0">
                <a:solidFill>
                  <a:srgbClr val="009900"/>
                </a:solidFill>
              </a:rPr>
              <a:t>k</a:t>
            </a:r>
            <a:r>
              <a:rPr lang="en-US" b="0" dirty="0" err="1">
                <a:solidFill>
                  <a:srgbClr val="009900"/>
                </a:solidFill>
              </a:rPr>
              <a:t>onomi</a:t>
            </a:r>
            <a:r>
              <a:rPr lang="tr-TR" b="0" dirty="0">
                <a:solidFill>
                  <a:srgbClr val="009900"/>
                </a:solidFill>
              </a:rPr>
              <a:t>k olarak uygun değildir</a:t>
            </a:r>
            <a:endParaRPr lang="en-US" b="0" dirty="0">
              <a:solidFill>
                <a:srgbClr val="0099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b="0" dirty="0">
              <a:solidFill>
                <a:srgbClr val="0099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b="0" dirty="0">
              <a:solidFill>
                <a:srgbClr val="0099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b="0" dirty="0">
              <a:solidFill>
                <a:srgbClr val="009900"/>
              </a:solidFill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7</a:t>
            </a:r>
            <a:r>
              <a:rPr lang="en-US" sz="1600" dirty="0"/>
              <a:t>-</a:t>
            </a:r>
            <a:fld id="{7CE6FAAA-64B3-49CD-AA2B-B955EBD79A4C}" type="slidenum">
              <a:rPr lang="en-US" sz="1600" smtClean="0"/>
              <a:pPr/>
              <a:t>4</a:t>
            </a:fld>
            <a:endParaRPr lang="en-US" sz="1300" dirty="0"/>
          </a:p>
        </p:txBody>
      </p:sp>
      <p:cxnSp>
        <p:nvCxnSpPr>
          <p:cNvPr id="7174" name="Straight Connector 6"/>
          <p:cNvCxnSpPr>
            <a:cxnSpLocks noChangeShapeType="1"/>
          </p:cNvCxnSpPr>
          <p:nvPr/>
        </p:nvCxnSpPr>
        <p:spPr bwMode="auto">
          <a:xfrm>
            <a:off x="381000" y="2971800"/>
            <a:ext cx="7315200" cy="0"/>
          </a:xfrm>
          <a:prstGeom prst="line">
            <a:avLst/>
          </a:prstGeom>
          <a:noFill/>
          <a:ln w="57150" algn="ctr">
            <a:solidFill>
              <a:srgbClr val="3333CC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7</a:t>
            </a:r>
            <a:r>
              <a:rPr lang="en-US" sz="1600" dirty="0"/>
              <a:t>-</a:t>
            </a:r>
            <a:fld id="{8BE291DD-A8BB-40D7-8A19-3405EF40EFD8}" type="slidenum">
              <a:rPr lang="en-US" sz="1600" smtClean="0"/>
              <a:pPr/>
              <a:t>5</a:t>
            </a:fld>
            <a:endParaRPr lang="en-US" sz="1300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576911" y="117286"/>
            <a:ext cx="7086600" cy="124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tr-TR" sz="4400" dirty="0"/>
              <a:t>F</a:t>
            </a:r>
            <a:r>
              <a:rPr lang="en-US" sz="4400" dirty="0"/>
              <a:t>/</a:t>
            </a:r>
            <a:r>
              <a:rPr lang="tr-TR" sz="4400" dirty="0"/>
              <a:t>M</a:t>
            </a:r>
            <a:r>
              <a:rPr lang="en-US" sz="4400" dirty="0"/>
              <a:t> </a:t>
            </a:r>
            <a:r>
              <a:rPr lang="en-US" sz="4400" dirty="0" err="1"/>
              <a:t>Anali</a:t>
            </a:r>
            <a:r>
              <a:rPr lang="tr-TR" sz="4400" dirty="0" err="1"/>
              <a:t>zi</a:t>
            </a:r>
            <a:r>
              <a:rPr lang="en-US" sz="4400" dirty="0"/>
              <a:t>  </a:t>
            </a:r>
            <a:r>
              <a:rPr lang="en-US" sz="4400" dirty="0" err="1"/>
              <a:t>Yöntemleri</a:t>
            </a:r>
            <a:endParaRPr lang="en-US" sz="4400" dirty="0"/>
          </a:p>
          <a:p>
            <a:pPr>
              <a:defRPr/>
            </a:pPr>
            <a:r>
              <a:rPr lang="en-US" sz="4400" dirty="0"/>
              <a:t> </a:t>
            </a:r>
            <a:r>
              <a:rPr lang="tr-TR" sz="4400" dirty="0"/>
              <a:t>Tek</a:t>
            </a:r>
            <a:r>
              <a:rPr lang="en-US" sz="4400" dirty="0"/>
              <a:t> </a:t>
            </a:r>
            <a:r>
              <a:rPr lang="tr-TR" sz="4400" dirty="0"/>
              <a:t>Bir </a:t>
            </a:r>
            <a:r>
              <a:rPr lang="en-US" sz="4400" dirty="0" err="1"/>
              <a:t>Proje</a:t>
            </a:r>
            <a:endParaRPr lang="en-US" sz="4400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69888" y="1739900"/>
            <a:ext cx="4495800" cy="884009"/>
            <a:chOff x="1440" y="968"/>
            <a:chExt cx="2352" cy="441"/>
          </a:xfrm>
        </p:grpSpPr>
        <p:sp>
          <p:nvSpPr>
            <p:cNvPr id="8213" name="Text Box 6"/>
            <p:cNvSpPr txBox="1">
              <a:spLocks noChangeArrowheads="1"/>
            </p:cNvSpPr>
            <p:nvPr/>
          </p:nvSpPr>
          <p:spPr bwMode="auto">
            <a:xfrm>
              <a:off x="1440" y="1056"/>
              <a:ext cx="23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tr-TR" b="1" dirty="0">
                  <a:solidFill>
                    <a:srgbClr val="00B050"/>
                  </a:solidFill>
                </a:rPr>
                <a:t>Geleneksel</a:t>
              </a:r>
              <a:r>
                <a:rPr lang="en-US" b="1" dirty="0">
                  <a:solidFill>
                    <a:srgbClr val="00B050"/>
                  </a:solidFill>
                </a:rPr>
                <a:t> </a:t>
              </a:r>
              <a:r>
                <a:rPr lang="tr-TR" b="1" dirty="0">
                  <a:solidFill>
                    <a:srgbClr val="00B050"/>
                  </a:solidFill>
                </a:rPr>
                <a:t>F</a:t>
              </a:r>
              <a:r>
                <a:rPr lang="en-US" b="1" dirty="0">
                  <a:solidFill>
                    <a:srgbClr val="00B050"/>
                  </a:solidFill>
                </a:rPr>
                <a:t>/</a:t>
              </a:r>
              <a:r>
                <a:rPr lang="tr-TR" b="1" dirty="0">
                  <a:solidFill>
                    <a:srgbClr val="00B050"/>
                  </a:solidFill>
                </a:rPr>
                <a:t>M</a:t>
              </a:r>
              <a:r>
                <a:rPr lang="en-US" b="1" dirty="0">
                  <a:solidFill>
                    <a:srgbClr val="00B050"/>
                  </a:solidFill>
                </a:rPr>
                <a:t> </a:t>
              </a:r>
              <a:r>
                <a:rPr lang="tr-TR" b="1" dirty="0">
                  <a:solidFill>
                    <a:srgbClr val="00B050"/>
                  </a:solidFill>
                </a:rPr>
                <a:t>oranı</a:t>
              </a:r>
              <a:r>
                <a:rPr lang="en-US" b="1" dirty="0">
                  <a:solidFill>
                    <a:srgbClr val="00B050"/>
                  </a:solidFill>
                </a:rPr>
                <a:t> = </a:t>
              </a:r>
            </a:p>
          </p:txBody>
        </p:sp>
        <p:sp>
          <p:nvSpPr>
            <p:cNvPr id="8214" name="Line 7"/>
            <p:cNvSpPr>
              <a:spLocks noChangeShapeType="1"/>
            </p:cNvSpPr>
            <p:nvPr/>
          </p:nvSpPr>
          <p:spPr bwMode="auto">
            <a:xfrm>
              <a:off x="3116" y="120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8215" name="Text Box 8"/>
            <p:cNvSpPr txBox="1">
              <a:spLocks noChangeArrowheads="1"/>
            </p:cNvSpPr>
            <p:nvPr/>
          </p:nvSpPr>
          <p:spPr bwMode="auto">
            <a:xfrm>
              <a:off x="3097" y="968"/>
              <a:ext cx="39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tr-TR" b="1" dirty="0"/>
                <a:t>F</a:t>
              </a:r>
              <a:r>
                <a:rPr lang="en-US" b="1" dirty="0"/>
                <a:t> - D</a:t>
              </a:r>
            </a:p>
          </p:txBody>
        </p:sp>
        <p:sp>
          <p:nvSpPr>
            <p:cNvPr id="8216" name="Text Box 9"/>
            <p:cNvSpPr txBox="1">
              <a:spLocks noChangeArrowheads="1"/>
            </p:cNvSpPr>
            <p:nvPr/>
          </p:nvSpPr>
          <p:spPr bwMode="auto">
            <a:xfrm>
              <a:off x="3190" y="1179"/>
              <a:ext cx="2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tr-TR" b="1" dirty="0"/>
                <a:t>M</a:t>
              </a:r>
              <a:endParaRPr lang="en-US" b="1" dirty="0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28600" y="2686050"/>
            <a:ext cx="4922839" cy="982663"/>
            <a:chOff x="1440" y="2544"/>
            <a:chExt cx="2658" cy="619"/>
          </a:xfrm>
        </p:grpSpPr>
        <p:sp>
          <p:nvSpPr>
            <p:cNvPr id="8209" name="Text Box 12"/>
            <p:cNvSpPr txBox="1">
              <a:spLocks noChangeArrowheads="1"/>
            </p:cNvSpPr>
            <p:nvPr/>
          </p:nvSpPr>
          <p:spPr bwMode="auto">
            <a:xfrm>
              <a:off x="1440" y="2640"/>
              <a:ext cx="177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tr-TR" b="1" dirty="0">
                  <a:solidFill>
                    <a:srgbClr val="00B050"/>
                  </a:solidFill>
                </a:rPr>
                <a:t>Değiştirilmiş</a:t>
              </a:r>
              <a:r>
                <a:rPr lang="en-US" b="1" dirty="0">
                  <a:solidFill>
                    <a:srgbClr val="00B050"/>
                  </a:solidFill>
                </a:rPr>
                <a:t> </a:t>
              </a:r>
              <a:r>
                <a:rPr lang="tr-TR" b="1" dirty="0">
                  <a:solidFill>
                    <a:srgbClr val="00B050"/>
                  </a:solidFill>
                </a:rPr>
                <a:t>F</a:t>
              </a:r>
              <a:r>
                <a:rPr lang="en-US" b="1" dirty="0">
                  <a:solidFill>
                    <a:srgbClr val="00B050"/>
                  </a:solidFill>
                </a:rPr>
                <a:t>/</a:t>
              </a:r>
              <a:r>
                <a:rPr lang="tr-TR" b="1" dirty="0">
                  <a:solidFill>
                    <a:srgbClr val="00B050"/>
                  </a:solidFill>
                </a:rPr>
                <a:t>M</a:t>
              </a:r>
              <a:r>
                <a:rPr lang="en-US" b="1" dirty="0">
                  <a:solidFill>
                    <a:srgbClr val="00B050"/>
                  </a:solidFill>
                </a:rPr>
                <a:t> </a:t>
              </a:r>
              <a:r>
                <a:rPr lang="tr-TR" b="1" dirty="0">
                  <a:solidFill>
                    <a:srgbClr val="00B050"/>
                  </a:solidFill>
                </a:rPr>
                <a:t>oranı</a:t>
              </a:r>
              <a:r>
                <a:rPr lang="en-US" b="1" dirty="0">
                  <a:solidFill>
                    <a:srgbClr val="00B050"/>
                  </a:solidFill>
                </a:rPr>
                <a:t> = </a:t>
              </a:r>
            </a:p>
          </p:txBody>
        </p:sp>
        <p:sp>
          <p:nvSpPr>
            <p:cNvPr id="8210" name="Line 13"/>
            <p:cNvSpPr>
              <a:spLocks noChangeShapeType="1"/>
            </p:cNvSpPr>
            <p:nvPr/>
          </p:nvSpPr>
          <p:spPr bwMode="auto">
            <a:xfrm>
              <a:off x="3127" y="2784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8211" name="Text Box 14"/>
            <p:cNvSpPr txBox="1">
              <a:spLocks noChangeArrowheads="1"/>
            </p:cNvSpPr>
            <p:nvPr/>
          </p:nvSpPr>
          <p:spPr bwMode="auto">
            <a:xfrm>
              <a:off x="3086" y="2544"/>
              <a:ext cx="10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tr-TR" b="1" dirty="0"/>
                <a:t>F</a:t>
              </a:r>
              <a:r>
                <a:rPr lang="en-US" b="1" dirty="0"/>
                <a:t> – D – </a:t>
              </a:r>
              <a:r>
                <a:rPr lang="tr-TR" b="1" dirty="0"/>
                <a:t>B</a:t>
              </a:r>
              <a:r>
                <a:rPr lang="en-US" b="1" dirty="0"/>
                <a:t>&amp;</a:t>
              </a:r>
              <a:r>
                <a:rPr lang="tr-TR" b="1" dirty="0"/>
                <a:t>İ</a:t>
              </a:r>
              <a:endParaRPr lang="en-US" b="1" dirty="0"/>
            </a:p>
          </p:txBody>
        </p:sp>
        <p:sp>
          <p:nvSpPr>
            <p:cNvPr id="8212" name="Text Box 15"/>
            <p:cNvSpPr txBox="1">
              <a:spLocks noChangeArrowheads="1"/>
            </p:cNvSpPr>
            <p:nvPr/>
          </p:nvSpPr>
          <p:spPr bwMode="auto">
            <a:xfrm>
              <a:off x="3332" y="2772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tr-TR" b="1" dirty="0"/>
                <a:t>M</a:t>
              </a:r>
              <a:endParaRPr lang="en-US" b="1" dirty="0"/>
            </a:p>
          </p:txBody>
        </p:sp>
      </p:grpSp>
      <p:sp>
        <p:nvSpPr>
          <p:cNvPr id="8198" name="AutoShape 19"/>
          <p:cNvSpPr>
            <a:spLocks/>
          </p:cNvSpPr>
          <p:nvPr/>
        </p:nvSpPr>
        <p:spPr bwMode="auto">
          <a:xfrm>
            <a:off x="5140325" y="1870075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  <p:sp>
        <p:nvSpPr>
          <p:cNvPr id="8199" name="Text Box 21"/>
          <p:cNvSpPr txBox="1">
            <a:spLocks noChangeArrowheads="1"/>
          </p:cNvSpPr>
          <p:nvPr/>
        </p:nvSpPr>
        <p:spPr bwMode="auto">
          <a:xfrm>
            <a:off x="5353050" y="2065338"/>
            <a:ext cx="18149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b="1" dirty="0">
                <a:solidFill>
                  <a:srgbClr val="CA5710"/>
                </a:solidFill>
              </a:rPr>
              <a:t>F</a:t>
            </a:r>
            <a:r>
              <a:rPr lang="en-US" b="1" dirty="0">
                <a:solidFill>
                  <a:srgbClr val="CA5710"/>
                </a:solidFill>
              </a:rPr>
              <a:t>/</a:t>
            </a:r>
            <a:r>
              <a:rPr lang="tr-TR" b="1" dirty="0">
                <a:solidFill>
                  <a:srgbClr val="CA5710"/>
                </a:solidFill>
              </a:rPr>
              <a:t>M</a:t>
            </a:r>
            <a:r>
              <a:rPr lang="en-US" b="1" dirty="0">
                <a:solidFill>
                  <a:srgbClr val="CA5710"/>
                </a:solidFill>
              </a:rPr>
              <a:t> </a:t>
            </a:r>
            <a:r>
              <a:rPr lang="en-US" b="1" dirty="0">
                <a:solidFill>
                  <a:srgbClr val="CA5710"/>
                </a:solidFill>
                <a:cs typeface="Times New Roman" panose="02020603050405020304" pitchFamily="18" charset="0"/>
              </a:rPr>
              <a:t>≥ </a:t>
            </a:r>
            <a:r>
              <a:rPr lang="en-US" b="1" dirty="0">
                <a:solidFill>
                  <a:srgbClr val="CA5710"/>
                </a:solidFill>
              </a:rPr>
              <a:t>1.0</a:t>
            </a:r>
            <a:r>
              <a:rPr lang="tr-TR" b="1" dirty="0">
                <a:solidFill>
                  <a:srgbClr val="CA5710"/>
                </a:solidFill>
              </a:rPr>
              <a:t> ise</a:t>
            </a:r>
            <a:r>
              <a:rPr lang="en-US" b="1" dirty="0">
                <a:solidFill>
                  <a:srgbClr val="CA5710"/>
                </a:solidFill>
              </a:rPr>
              <a:t>,</a:t>
            </a:r>
          </a:p>
          <a:p>
            <a:r>
              <a:rPr lang="en-US" b="1" dirty="0" err="1">
                <a:solidFill>
                  <a:srgbClr val="CA5710"/>
                </a:solidFill>
                <a:cs typeface="Times New Roman" panose="02020603050405020304" pitchFamily="18" charset="0"/>
              </a:rPr>
              <a:t>Proje</a:t>
            </a:r>
            <a:r>
              <a:rPr lang="tr-TR" b="1" dirty="0">
                <a:solidFill>
                  <a:srgbClr val="CA5710"/>
                </a:solidFill>
                <a:cs typeface="Times New Roman" panose="02020603050405020304" pitchFamily="18" charset="0"/>
              </a:rPr>
              <a:t> kabul</a:t>
            </a:r>
            <a:r>
              <a:rPr lang="en-US" b="1" dirty="0">
                <a:solidFill>
                  <a:srgbClr val="CA5710"/>
                </a:solidFill>
                <a:cs typeface="Times New Roman" panose="02020603050405020304" pitchFamily="18" charset="0"/>
              </a:rPr>
              <a:t>;</a:t>
            </a:r>
            <a:endParaRPr lang="en-US" b="1" dirty="0">
              <a:solidFill>
                <a:srgbClr val="CA5710"/>
              </a:solidFill>
            </a:endParaRPr>
          </a:p>
          <a:p>
            <a:r>
              <a:rPr lang="tr-TR" b="1" dirty="0">
                <a:solidFill>
                  <a:srgbClr val="CA5710"/>
                </a:solidFill>
              </a:rPr>
              <a:t>değilse</a:t>
            </a:r>
            <a:r>
              <a:rPr lang="en-US" b="1" dirty="0">
                <a:solidFill>
                  <a:srgbClr val="CA5710"/>
                </a:solidFill>
              </a:rPr>
              <a:t>, re</a:t>
            </a:r>
            <a:r>
              <a:rPr lang="tr-TR" b="1" dirty="0">
                <a:solidFill>
                  <a:srgbClr val="CA5710"/>
                </a:solidFill>
              </a:rPr>
              <a:t>d</a:t>
            </a:r>
            <a:endParaRPr lang="en-US" b="1" dirty="0">
              <a:solidFill>
                <a:srgbClr val="CA5710"/>
              </a:solidFill>
            </a:endParaRPr>
          </a:p>
        </p:txBody>
      </p:sp>
      <p:sp>
        <p:nvSpPr>
          <p:cNvPr id="8200" name="Text Box 12"/>
          <p:cNvSpPr txBox="1">
            <a:spLocks noChangeArrowheads="1"/>
          </p:cNvSpPr>
          <p:nvPr/>
        </p:nvSpPr>
        <p:spPr bwMode="auto">
          <a:xfrm>
            <a:off x="1752600" y="3962400"/>
            <a:ext cx="854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b="1" dirty="0">
                <a:solidFill>
                  <a:srgbClr val="00B050"/>
                </a:solidFill>
              </a:rPr>
              <a:t>K</a:t>
            </a:r>
            <a:r>
              <a:rPr lang="en-US" b="1" dirty="0">
                <a:solidFill>
                  <a:srgbClr val="00B050"/>
                </a:solidFill>
              </a:rPr>
              <a:t>I =</a:t>
            </a:r>
          </a:p>
        </p:txBody>
      </p:sp>
      <p:cxnSp>
        <p:nvCxnSpPr>
          <p:cNvPr id="8201" name="Straight Connector 2"/>
          <p:cNvCxnSpPr>
            <a:cxnSpLocks noChangeShapeType="1"/>
          </p:cNvCxnSpPr>
          <p:nvPr/>
        </p:nvCxnSpPr>
        <p:spPr bwMode="auto">
          <a:xfrm>
            <a:off x="2438400" y="4267200"/>
            <a:ext cx="2819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02" name="Rectangle 3"/>
          <p:cNvSpPr>
            <a:spLocks noChangeArrowheads="1"/>
          </p:cNvSpPr>
          <p:nvPr/>
        </p:nvSpPr>
        <p:spPr bwMode="auto">
          <a:xfrm>
            <a:off x="2644355" y="4267200"/>
            <a:ext cx="23086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b="1" dirty="0"/>
              <a:t>İlk yatırım için BD</a:t>
            </a:r>
            <a:endParaRPr lang="en-US" dirty="0"/>
          </a:p>
        </p:txBody>
      </p:sp>
      <p:sp>
        <p:nvSpPr>
          <p:cNvPr id="8203" name="Rectangle 6"/>
          <p:cNvSpPr>
            <a:spLocks noChangeArrowheads="1"/>
          </p:cNvSpPr>
          <p:nvPr/>
        </p:nvSpPr>
        <p:spPr bwMode="auto">
          <a:xfrm>
            <a:off x="2971800" y="3810000"/>
            <a:ext cx="1707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b="1" dirty="0"/>
              <a:t>N</a:t>
            </a:r>
            <a:r>
              <a:rPr lang="tr-TR" b="1" dirty="0"/>
              <a:t>NA</a:t>
            </a:r>
            <a:r>
              <a:rPr lang="en-US" b="1" baseline="-25000" dirty="0"/>
              <a:t>t </a:t>
            </a:r>
            <a:r>
              <a:rPr lang="tr-TR" b="1" dirty="0"/>
              <a:t>için BD</a:t>
            </a:r>
            <a:endParaRPr lang="en-US" dirty="0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657850" y="3700463"/>
            <a:ext cx="190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b="1" dirty="0">
                <a:solidFill>
                  <a:srgbClr val="3333CC"/>
                </a:solidFill>
              </a:rPr>
              <a:t>Payda,</a:t>
            </a:r>
            <a:r>
              <a:rPr lang="en-US" sz="2000" b="1" dirty="0">
                <a:solidFill>
                  <a:srgbClr val="3333CC"/>
                </a:solidFill>
              </a:rPr>
              <a:t> </a:t>
            </a:r>
            <a:r>
              <a:rPr lang="en-US" sz="2000" b="1" dirty="0" err="1">
                <a:solidFill>
                  <a:srgbClr val="3333CC"/>
                </a:solidFill>
              </a:rPr>
              <a:t>i</a:t>
            </a:r>
            <a:r>
              <a:rPr lang="tr-TR" sz="2000" b="1" dirty="0" err="1">
                <a:solidFill>
                  <a:srgbClr val="3333CC"/>
                </a:solidFill>
              </a:rPr>
              <a:t>lk</a:t>
            </a:r>
            <a:endParaRPr lang="en-US" sz="2000" b="1" dirty="0">
              <a:solidFill>
                <a:srgbClr val="3333CC"/>
              </a:solidFill>
            </a:endParaRPr>
          </a:p>
          <a:p>
            <a:r>
              <a:rPr lang="tr-TR" sz="2000" b="1" dirty="0">
                <a:solidFill>
                  <a:srgbClr val="3333CC"/>
                </a:solidFill>
              </a:rPr>
              <a:t>yatırımdır</a:t>
            </a:r>
            <a:endParaRPr lang="en-US" sz="2000" b="1" dirty="0">
              <a:solidFill>
                <a:srgbClr val="3333CC"/>
              </a:solidFill>
            </a:endParaRPr>
          </a:p>
        </p:txBody>
      </p:sp>
      <p:cxnSp>
        <p:nvCxnSpPr>
          <p:cNvPr id="8205" name="Straight Arrow Connector 17"/>
          <p:cNvCxnSpPr>
            <a:cxnSpLocks noChangeShapeType="1"/>
            <a:stCxn id="8204" idx="1"/>
            <a:endCxn id="8212" idx="3"/>
          </p:cNvCxnSpPr>
          <p:nvPr/>
        </p:nvCxnSpPr>
        <p:spPr bwMode="auto">
          <a:xfrm flipH="1" flipV="1">
            <a:off x="4127237" y="3278982"/>
            <a:ext cx="1530613" cy="775494"/>
          </a:xfrm>
          <a:prstGeom prst="straightConnector1">
            <a:avLst/>
          </a:prstGeom>
          <a:noFill/>
          <a:ln w="19050" algn="ctr">
            <a:solidFill>
              <a:srgbClr val="3333CC"/>
            </a:solidFill>
            <a:round/>
            <a:headEnd/>
            <a:tailEnd type="arrow" w="med" len="med"/>
          </a:ln>
        </p:spPr>
      </p:cxnSp>
      <p:cxnSp>
        <p:nvCxnSpPr>
          <p:cNvPr id="8206" name="Straight Arrow Connector 51"/>
          <p:cNvCxnSpPr>
            <a:cxnSpLocks noChangeShapeType="1"/>
            <a:stCxn id="8204" idx="1"/>
          </p:cNvCxnSpPr>
          <p:nvPr/>
        </p:nvCxnSpPr>
        <p:spPr bwMode="auto">
          <a:xfrm rot="10800000" flipV="1">
            <a:off x="5334000" y="4054475"/>
            <a:ext cx="323850" cy="441325"/>
          </a:xfrm>
          <a:prstGeom prst="straightConnector1">
            <a:avLst/>
          </a:prstGeom>
          <a:noFill/>
          <a:ln w="19050" algn="ctr">
            <a:solidFill>
              <a:srgbClr val="3333CC"/>
            </a:solidFill>
            <a:round/>
            <a:headEnd/>
            <a:tailEnd type="arrow" w="med" len="med"/>
          </a:ln>
        </p:spPr>
      </p:cxnSp>
      <p:sp>
        <p:nvSpPr>
          <p:cNvPr id="8208" name="Text Box 21"/>
          <p:cNvSpPr txBox="1">
            <a:spLocks noChangeArrowheads="1"/>
          </p:cNvSpPr>
          <p:nvPr/>
        </p:nvSpPr>
        <p:spPr bwMode="auto">
          <a:xfrm>
            <a:off x="457200" y="4800600"/>
            <a:ext cx="16738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b="1" dirty="0">
                <a:solidFill>
                  <a:srgbClr val="CA5710"/>
                </a:solidFill>
              </a:rPr>
              <a:t>PI </a:t>
            </a:r>
            <a:r>
              <a:rPr lang="en-US" b="1" dirty="0">
                <a:solidFill>
                  <a:srgbClr val="CA5710"/>
                </a:solidFill>
                <a:cs typeface="Times New Roman" panose="02020603050405020304" pitchFamily="18" charset="0"/>
              </a:rPr>
              <a:t>≥ </a:t>
            </a:r>
            <a:r>
              <a:rPr lang="en-US" b="1" dirty="0">
                <a:solidFill>
                  <a:srgbClr val="CA5710"/>
                </a:solidFill>
              </a:rPr>
              <a:t>1.0</a:t>
            </a:r>
            <a:r>
              <a:rPr lang="tr-TR" b="1" dirty="0">
                <a:solidFill>
                  <a:srgbClr val="CA5710"/>
                </a:solidFill>
              </a:rPr>
              <a:t> ise</a:t>
            </a:r>
            <a:r>
              <a:rPr lang="en-US" b="1" dirty="0">
                <a:solidFill>
                  <a:srgbClr val="CA5710"/>
                </a:solidFill>
              </a:rPr>
              <a:t>,</a:t>
            </a:r>
          </a:p>
          <a:p>
            <a:r>
              <a:rPr lang="tr-TR" b="1" dirty="0">
                <a:solidFill>
                  <a:srgbClr val="CA5710"/>
                </a:solidFill>
                <a:cs typeface="Times New Roman" panose="02020603050405020304" pitchFamily="18" charset="0"/>
              </a:rPr>
              <a:t>Proje kabul</a:t>
            </a:r>
            <a:r>
              <a:rPr lang="en-US" b="1" dirty="0">
                <a:solidFill>
                  <a:srgbClr val="CA5710"/>
                </a:solidFill>
                <a:cs typeface="Times New Roman" panose="02020603050405020304" pitchFamily="18" charset="0"/>
              </a:rPr>
              <a:t>;</a:t>
            </a:r>
            <a:endParaRPr lang="en-US" b="1" dirty="0">
              <a:solidFill>
                <a:srgbClr val="CA5710"/>
              </a:solidFill>
            </a:endParaRPr>
          </a:p>
          <a:p>
            <a:r>
              <a:rPr lang="tr-TR" b="1" dirty="0">
                <a:solidFill>
                  <a:srgbClr val="CA5710"/>
                </a:solidFill>
              </a:rPr>
              <a:t>değilse</a:t>
            </a:r>
            <a:r>
              <a:rPr lang="en-US" b="1" dirty="0">
                <a:solidFill>
                  <a:srgbClr val="CA5710"/>
                </a:solidFill>
              </a:rPr>
              <a:t>, re</a:t>
            </a:r>
            <a:r>
              <a:rPr lang="tr-TR" b="1" dirty="0">
                <a:solidFill>
                  <a:srgbClr val="CA5710"/>
                </a:solidFill>
              </a:rPr>
              <a:t>d</a:t>
            </a:r>
            <a:endParaRPr lang="en-US" b="1" dirty="0">
              <a:solidFill>
                <a:srgbClr val="CA571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106363" y="1106488"/>
            <a:ext cx="7894637" cy="1484312"/>
          </a:xfrm>
          <a:prstGeom prst="rect">
            <a:avLst/>
          </a:prstGeom>
          <a:solidFill>
            <a:srgbClr val="0099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99CC"/>
            </a:extrusionClr>
            <a:contourClr>
              <a:srgbClr val="0099CC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7</a:t>
            </a:r>
            <a:r>
              <a:rPr lang="en-US" sz="1600" dirty="0"/>
              <a:t>-</a:t>
            </a:r>
            <a:fld id="{45F81A5F-E0C8-42EE-8345-C98B9F61DA3E}" type="slidenum">
              <a:rPr lang="en-US" sz="1600" smtClean="0"/>
              <a:pPr/>
              <a:t>6</a:t>
            </a:fld>
            <a:endParaRPr lang="en-US" sz="1300" dirty="0"/>
          </a:p>
        </p:txBody>
      </p:sp>
      <p:sp>
        <p:nvSpPr>
          <p:cNvPr id="9220" name="Text Box 13"/>
          <p:cNvSpPr txBox="1">
            <a:spLocks noChangeArrowheads="1"/>
          </p:cNvSpPr>
          <p:nvPr/>
        </p:nvSpPr>
        <p:spPr bwMode="auto">
          <a:xfrm>
            <a:off x="1963738" y="3551238"/>
            <a:ext cx="1452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b="1" dirty="0"/>
              <a:t>F</a:t>
            </a:r>
            <a:r>
              <a:rPr lang="en-US" sz="2000" b="1" dirty="0"/>
              <a:t> = $175,000</a:t>
            </a:r>
            <a:endParaRPr lang="en-US" sz="2000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246063" y="9525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tr-TR" dirty="0"/>
              <a:t>Örnek</a:t>
            </a:r>
            <a:r>
              <a:rPr lang="en-US" dirty="0"/>
              <a:t>: </a:t>
            </a:r>
            <a:r>
              <a:rPr lang="tr-TR" dirty="0"/>
              <a:t>F</a:t>
            </a:r>
            <a:r>
              <a:rPr lang="en-US" dirty="0"/>
              <a:t>/</a:t>
            </a:r>
            <a:r>
              <a:rPr lang="tr-TR" dirty="0"/>
              <a:t>M</a:t>
            </a:r>
            <a:r>
              <a:rPr lang="en-US" dirty="0"/>
              <a:t> </a:t>
            </a:r>
            <a:r>
              <a:rPr lang="en-US" dirty="0" err="1"/>
              <a:t>Anali</a:t>
            </a:r>
            <a:r>
              <a:rPr lang="tr-TR" dirty="0" err="1"/>
              <a:t>zi</a:t>
            </a:r>
            <a:r>
              <a:rPr lang="en-US" dirty="0"/>
              <a:t> – </a:t>
            </a:r>
            <a:r>
              <a:rPr lang="tr-TR" dirty="0"/>
              <a:t>Tek Bir </a:t>
            </a:r>
            <a:r>
              <a:rPr lang="en-US" dirty="0" err="1"/>
              <a:t>Proje</a:t>
            </a:r>
            <a:endParaRPr lang="en-US" dirty="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106363" y="1219200"/>
            <a:ext cx="805815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b="1" dirty="0"/>
              <a:t> </a:t>
            </a:r>
            <a:r>
              <a:rPr lang="tr-TR" sz="2000" b="1" dirty="0">
                <a:solidFill>
                  <a:schemeClr val="accent3"/>
                </a:solidFill>
              </a:rPr>
              <a:t>Bir sel kontrol projesinin ilk maliyeti</a:t>
            </a:r>
            <a:r>
              <a:rPr lang="en-US" sz="2000" b="1" dirty="0">
                <a:solidFill>
                  <a:schemeClr val="accent3"/>
                </a:solidFill>
              </a:rPr>
              <a:t> $1.4 mil</a:t>
            </a:r>
            <a:r>
              <a:rPr lang="tr-TR" sz="2000" b="1" dirty="0">
                <a:solidFill>
                  <a:schemeClr val="accent3"/>
                </a:solidFill>
              </a:rPr>
              <a:t>y</a:t>
            </a:r>
            <a:r>
              <a:rPr lang="en-US" sz="2000" b="1" dirty="0">
                <a:solidFill>
                  <a:schemeClr val="accent3"/>
                </a:solidFill>
              </a:rPr>
              <a:t>on</a:t>
            </a:r>
            <a:r>
              <a:rPr lang="tr-TR" sz="2000" b="1" dirty="0">
                <a:solidFill>
                  <a:schemeClr val="accent3"/>
                </a:solidFill>
              </a:rPr>
              <a:t>,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tr-TR" sz="2000" b="1" dirty="0">
                <a:solidFill>
                  <a:schemeClr val="accent3"/>
                </a:solidFill>
              </a:rPr>
              <a:t>yıllık bakım maliyeti</a:t>
            </a:r>
            <a:r>
              <a:rPr lang="en-US" sz="2000" b="1" dirty="0">
                <a:solidFill>
                  <a:schemeClr val="accent3"/>
                </a:solidFill>
              </a:rPr>
              <a:t> $40,000 </a:t>
            </a:r>
            <a:r>
              <a:rPr lang="tr-TR" sz="2000" b="1" dirty="0">
                <a:solidFill>
                  <a:schemeClr val="accent3"/>
                </a:solidFill>
              </a:rPr>
              <a:t>ve ömrü </a:t>
            </a:r>
            <a:r>
              <a:rPr lang="en-US" sz="2000" b="1" dirty="0">
                <a:solidFill>
                  <a:schemeClr val="accent3"/>
                </a:solidFill>
              </a:rPr>
              <a:t>10 y</a:t>
            </a:r>
            <a:r>
              <a:rPr lang="tr-TR" sz="2000" b="1" dirty="0" err="1">
                <a:solidFill>
                  <a:schemeClr val="accent3"/>
                </a:solidFill>
              </a:rPr>
              <a:t>ıldı</a:t>
            </a:r>
            <a:r>
              <a:rPr lang="en-US" sz="2000" b="1" dirty="0">
                <a:solidFill>
                  <a:schemeClr val="accent3"/>
                </a:solidFill>
              </a:rPr>
              <a:t>r. </a:t>
            </a:r>
            <a:r>
              <a:rPr lang="tr-TR" sz="2000" b="1" dirty="0">
                <a:solidFill>
                  <a:schemeClr val="accent3"/>
                </a:solidFill>
              </a:rPr>
              <a:t>Sel hasarındaki azalma miktarı tahmini yıllık </a:t>
            </a:r>
            <a:r>
              <a:rPr lang="en-US" sz="2000" b="1" dirty="0">
                <a:solidFill>
                  <a:schemeClr val="accent3"/>
                </a:solidFill>
              </a:rPr>
              <a:t>$175,000 </a:t>
            </a:r>
            <a:r>
              <a:rPr lang="tr-TR" sz="2000" b="1" dirty="0" err="1">
                <a:solidFill>
                  <a:schemeClr val="accent3"/>
                </a:solidFill>
              </a:rPr>
              <a:t>dır</a:t>
            </a:r>
            <a:r>
              <a:rPr lang="en-US" sz="2000" b="1" dirty="0">
                <a:solidFill>
                  <a:schemeClr val="accent3"/>
                </a:solidFill>
              </a:rPr>
              <a:t>. </a:t>
            </a:r>
            <a:r>
              <a:rPr lang="tr-TR" sz="2000" b="1" dirty="0">
                <a:solidFill>
                  <a:schemeClr val="accent3"/>
                </a:solidFill>
              </a:rPr>
              <a:t>Çiftçiler için kazanç kaybı yıllık </a:t>
            </a:r>
            <a:r>
              <a:rPr lang="en-US" sz="2000" b="1" dirty="0">
                <a:solidFill>
                  <a:schemeClr val="accent3"/>
                </a:solidFill>
              </a:rPr>
              <a:t>$25,000 </a:t>
            </a:r>
            <a:r>
              <a:rPr lang="tr-TR" sz="2000" b="1" dirty="0">
                <a:solidFill>
                  <a:schemeClr val="accent3"/>
                </a:solidFill>
              </a:rPr>
              <a:t>tahmin edilmektedir</a:t>
            </a:r>
            <a:r>
              <a:rPr lang="en-US" sz="2000" b="1" dirty="0">
                <a:solidFill>
                  <a:schemeClr val="accent3"/>
                </a:solidFill>
              </a:rPr>
              <a:t>. </a:t>
            </a:r>
            <a:r>
              <a:rPr lang="tr-TR" sz="2000" b="1" dirty="0">
                <a:solidFill>
                  <a:schemeClr val="accent3"/>
                </a:solidFill>
              </a:rPr>
              <a:t>Yıllık </a:t>
            </a:r>
            <a:r>
              <a:rPr lang="en-US" sz="2000" b="1" dirty="0">
                <a:solidFill>
                  <a:schemeClr val="accent3"/>
                </a:solidFill>
              </a:rPr>
              <a:t>6% </a:t>
            </a:r>
            <a:r>
              <a:rPr lang="tr-TR" sz="2000" b="1" dirty="0">
                <a:solidFill>
                  <a:schemeClr val="accent3"/>
                </a:solidFill>
              </a:rPr>
              <a:t>faiz oranı ile</a:t>
            </a:r>
            <a:r>
              <a:rPr lang="en-US" sz="2000" b="1" dirty="0">
                <a:solidFill>
                  <a:schemeClr val="accent3"/>
                </a:solidFill>
              </a:rPr>
              <a:t>, </a:t>
            </a:r>
            <a:r>
              <a:rPr lang="tr-TR" sz="2000" b="1" dirty="0">
                <a:solidFill>
                  <a:schemeClr val="accent3"/>
                </a:solidFill>
              </a:rPr>
              <a:t>bu proje kabul edilmeli midir</a:t>
            </a:r>
            <a:r>
              <a:rPr lang="en-US" sz="2000" b="1" dirty="0">
                <a:solidFill>
                  <a:schemeClr val="accent3"/>
                </a:solidFill>
              </a:rPr>
              <a:t>?</a:t>
            </a: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671513" y="3048000"/>
            <a:ext cx="5930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b="1" dirty="0">
                <a:solidFill>
                  <a:srgbClr val="FF0000"/>
                </a:solidFill>
              </a:rPr>
              <a:t>Çözüm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  <a:r>
              <a:rPr lang="en-US" sz="2000" dirty="0">
                <a:solidFill>
                  <a:srgbClr val="00FFFF"/>
                </a:solidFill>
              </a:rPr>
              <a:t>  </a:t>
            </a:r>
            <a:r>
              <a:rPr lang="tr-TR" sz="2000" dirty="0"/>
              <a:t>Tüm değerleri YD ile gösterip, F</a:t>
            </a:r>
            <a:r>
              <a:rPr lang="en-US" sz="2000" dirty="0"/>
              <a:t>/</a:t>
            </a:r>
            <a:r>
              <a:rPr lang="tr-TR" sz="2000" dirty="0"/>
              <a:t>M oranını bulalım</a:t>
            </a:r>
            <a:endParaRPr lang="en-US" sz="2000" dirty="0"/>
          </a:p>
        </p:txBody>
      </p:sp>
      <p:sp>
        <p:nvSpPr>
          <p:cNvPr id="9224" name="Text Box 13"/>
          <p:cNvSpPr txBox="1">
            <a:spLocks noChangeArrowheads="1"/>
          </p:cNvSpPr>
          <p:nvPr/>
        </p:nvSpPr>
        <p:spPr bwMode="auto">
          <a:xfrm>
            <a:off x="1927225" y="3917950"/>
            <a:ext cx="1393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000" b="1"/>
              <a:t> D = $25,000</a:t>
            </a:r>
            <a:endParaRPr lang="en-US" sz="2000"/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1927225" y="4281488"/>
            <a:ext cx="4802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000" b="1" dirty="0"/>
              <a:t> </a:t>
            </a:r>
            <a:r>
              <a:rPr lang="tr-TR" sz="2000" b="1" dirty="0"/>
              <a:t>M</a:t>
            </a:r>
            <a:r>
              <a:rPr lang="en-US" sz="2000" b="1" dirty="0"/>
              <a:t> = 1,400,000(A/P,6%,10) + $40,000 = $230,218</a:t>
            </a:r>
            <a:endParaRPr lang="en-US" sz="2000" dirty="0"/>
          </a:p>
        </p:txBody>
      </p:sp>
      <p:sp>
        <p:nvSpPr>
          <p:cNvPr id="9226" name="Text Box 13"/>
          <p:cNvSpPr txBox="1">
            <a:spLocks noChangeArrowheads="1"/>
          </p:cNvSpPr>
          <p:nvPr/>
        </p:nvSpPr>
        <p:spPr bwMode="auto">
          <a:xfrm>
            <a:off x="1766888" y="4651375"/>
            <a:ext cx="3379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b="1" dirty="0">
                <a:solidFill>
                  <a:srgbClr val="3333CC"/>
                </a:solidFill>
              </a:rPr>
              <a:t>F</a:t>
            </a:r>
            <a:r>
              <a:rPr lang="en-US" sz="2000" b="1" dirty="0">
                <a:solidFill>
                  <a:srgbClr val="3333CC"/>
                </a:solidFill>
              </a:rPr>
              <a:t>/</a:t>
            </a:r>
            <a:r>
              <a:rPr lang="tr-TR" sz="2000" b="1" dirty="0">
                <a:solidFill>
                  <a:srgbClr val="3333CC"/>
                </a:solidFill>
              </a:rPr>
              <a:t>M</a:t>
            </a:r>
            <a:r>
              <a:rPr lang="en-US" sz="2000" b="1" dirty="0">
                <a:solidFill>
                  <a:srgbClr val="3333CC"/>
                </a:solidFill>
              </a:rPr>
              <a:t> = (175,000 – 25,000)/230,218</a:t>
            </a:r>
          </a:p>
          <a:p>
            <a:r>
              <a:rPr lang="en-US" sz="2000" b="1" dirty="0">
                <a:solidFill>
                  <a:srgbClr val="3333CC"/>
                </a:solidFill>
              </a:rPr>
              <a:t>       = 0.65   </a:t>
            </a:r>
            <a:r>
              <a:rPr lang="en-US" sz="2000" b="1" dirty="0">
                <a:solidFill>
                  <a:srgbClr val="C00000"/>
                </a:solidFill>
              </a:rPr>
              <a:t> &lt; 1.0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227" name="Rectangle 30"/>
          <p:cNvSpPr>
            <a:spLocks noChangeArrowheads="1"/>
          </p:cNvSpPr>
          <p:nvPr/>
        </p:nvSpPr>
        <p:spPr bwMode="auto">
          <a:xfrm>
            <a:off x="1828800" y="5365750"/>
            <a:ext cx="2629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b="1" i="1" dirty="0" err="1">
                <a:solidFill>
                  <a:srgbClr val="C00000"/>
                </a:solidFill>
              </a:rPr>
              <a:t>Proje</a:t>
            </a:r>
            <a:r>
              <a:rPr lang="tr-TR" b="1" i="1" dirty="0">
                <a:solidFill>
                  <a:srgbClr val="C00000"/>
                </a:solidFill>
              </a:rPr>
              <a:t> kabul edilmez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" y="1371600"/>
            <a:ext cx="7404100" cy="1676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99CC"/>
            </a:extrusionClr>
          </a:sp3d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102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7</a:t>
            </a:r>
            <a:r>
              <a:rPr lang="en-US" sz="1600" dirty="0"/>
              <a:t>-</a:t>
            </a:r>
            <a:fld id="{FFA289B2-15A3-4767-A227-F5BF50560A6B}" type="slidenum">
              <a:rPr lang="en-US" sz="1600" smtClean="0"/>
              <a:pPr/>
              <a:t>7</a:t>
            </a:fld>
            <a:endParaRPr lang="en-US" sz="1300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0" y="304800"/>
            <a:ext cx="8153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tr-TR" sz="3200" dirty="0"/>
              <a:t>Kullanılan</a:t>
            </a:r>
            <a:r>
              <a:rPr lang="en-US" sz="3200" dirty="0"/>
              <a:t>, </a:t>
            </a:r>
            <a:r>
              <a:rPr lang="tr-TR" sz="3200" dirty="0"/>
              <a:t>Rakip ve Eylemsiz Kalma</a:t>
            </a:r>
            <a:r>
              <a:rPr lang="en-US" sz="3200" dirty="0"/>
              <a:t> </a:t>
            </a:r>
            <a:r>
              <a:rPr lang="en-US" sz="3200" dirty="0" err="1"/>
              <a:t>Alternati</a:t>
            </a:r>
            <a:r>
              <a:rPr lang="tr-TR" sz="3200" dirty="0" err="1"/>
              <a:t>fleri</a:t>
            </a:r>
            <a:endParaRPr lang="en-US" sz="3200" dirty="0"/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457200" y="3276600"/>
            <a:ext cx="7081838" cy="2369880"/>
          </a:xfrm>
          <a:prstGeom prst="rect">
            <a:avLst/>
          </a:prstGeom>
          <a:noFill/>
          <a:ln w="5715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dirty="0"/>
              <a:t>İki veya daha fazla alternatifin çoğalan F</a:t>
            </a:r>
            <a:r>
              <a:rPr lang="en-US" sz="2000" dirty="0"/>
              <a:t>/</a:t>
            </a:r>
            <a:r>
              <a:rPr lang="tr-TR" sz="2000" dirty="0"/>
              <a:t>M</a:t>
            </a:r>
            <a:r>
              <a:rPr lang="en-US" sz="2000" dirty="0"/>
              <a:t> </a:t>
            </a:r>
            <a:r>
              <a:rPr lang="en-US" sz="2000" dirty="0" err="1"/>
              <a:t>anali</a:t>
            </a:r>
            <a:r>
              <a:rPr lang="tr-TR" sz="2000" dirty="0" err="1"/>
              <a:t>zi</a:t>
            </a:r>
            <a:r>
              <a:rPr lang="tr-TR" sz="2000" dirty="0"/>
              <a:t> için</a:t>
            </a:r>
            <a:r>
              <a:rPr lang="en-US" sz="2000" dirty="0"/>
              <a:t> </a:t>
            </a:r>
            <a:r>
              <a:rPr lang="tr-TR" sz="2000" dirty="0"/>
              <a:t>g</a:t>
            </a:r>
            <a:r>
              <a:rPr lang="en-US" sz="2000" dirty="0" err="1"/>
              <a:t>enel</a:t>
            </a:r>
            <a:r>
              <a:rPr lang="en-US" sz="2000" dirty="0"/>
              <a:t> </a:t>
            </a:r>
            <a:r>
              <a:rPr lang="tr-TR" sz="2000" dirty="0"/>
              <a:t>yaklaşım</a:t>
            </a:r>
            <a:r>
              <a:rPr lang="en-US" sz="2000" dirty="0"/>
              <a:t>:</a:t>
            </a:r>
          </a:p>
          <a:p>
            <a:pPr algn="ctr"/>
            <a:endParaRPr lang="en-US" sz="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tr-TR" sz="2000" dirty="0"/>
              <a:t>Daha düşük toplam maliyet alternatifi </a:t>
            </a:r>
            <a:r>
              <a:rPr lang="tr-TR" sz="2000" b="1" i="1" dirty="0">
                <a:solidFill>
                  <a:srgbClr val="FF0000"/>
                </a:solidFill>
              </a:rPr>
              <a:t>EK(Eylemsiz kalma) </a:t>
            </a:r>
            <a:r>
              <a:rPr lang="en-US" sz="2000" dirty="0" err="1"/>
              <a:t>i</a:t>
            </a:r>
            <a:r>
              <a:rPr lang="tr-TR" sz="2000" dirty="0"/>
              <a:t>le karşılaştırılır</a:t>
            </a:r>
            <a:r>
              <a:rPr lang="en-US" sz="2000" dirty="0"/>
              <a:t> </a:t>
            </a:r>
            <a:endParaRPr lang="en-US" sz="20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tr-TR" sz="2000" dirty="0"/>
              <a:t>Daha düşük maliyetli alternatif için F</a:t>
            </a:r>
            <a:r>
              <a:rPr lang="en-US" sz="2000" dirty="0"/>
              <a:t>/</a:t>
            </a:r>
            <a:r>
              <a:rPr lang="tr-TR" sz="2000" dirty="0"/>
              <a:t>M</a:t>
            </a:r>
            <a:r>
              <a:rPr lang="en-US" sz="2000" dirty="0"/>
              <a:t>  &lt; 1.0</a:t>
            </a:r>
            <a:r>
              <a:rPr lang="tr-TR" sz="2000" dirty="0"/>
              <a:t> ise</a:t>
            </a:r>
            <a:r>
              <a:rPr lang="en-US" sz="2000" dirty="0"/>
              <a:t>, </a:t>
            </a:r>
            <a:r>
              <a:rPr lang="tr-TR" sz="2000" dirty="0"/>
              <a:t>EK seçeneği daha yüksek maliyetli alternatifin </a:t>
            </a:r>
            <a:r>
              <a:rPr lang="en-US" sz="2000" dirty="0"/>
              <a:t>∆</a:t>
            </a:r>
            <a:r>
              <a:rPr lang="tr-TR" sz="2000" dirty="0"/>
              <a:t>F</a:t>
            </a:r>
            <a:r>
              <a:rPr lang="en-US" sz="2000" dirty="0"/>
              <a:t>/</a:t>
            </a:r>
            <a:r>
              <a:rPr lang="tr-TR" sz="2000" dirty="0"/>
              <a:t>M</a:t>
            </a:r>
            <a:r>
              <a:rPr lang="en-US" sz="2000" dirty="0"/>
              <a:t> </a:t>
            </a:r>
            <a:r>
              <a:rPr lang="tr-TR" sz="2000" dirty="0"/>
              <a:t>oranıyla karşılaştırılır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tr-TR" sz="2000" dirty="0"/>
              <a:t>Tüm alternatifler </a:t>
            </a:r>
            <a:r>
              <a:rPr lang="tr-TR" sz="2000" dirty="0" err="1"/>
              <a:t>EK’ya</a:t>
            </a:r>
            <a:r>
              <a:rPr lang="tr-TR" sz="2000" dirty="0"/>
              <a:t> karşı kaybederse</a:t>
            </a:r>
            <a:r>
              <a:rPr lang="en-US" sz="2000" dirty="0"/>
              <a:t>, </a:t>
            </a:r>
            <a:r>
              <a:rPr lang="tr-TR" sz="2000" dirty="0"/>
              <a:t>EK</a:t>
            </a:r>
            <a:r>
              <a:rPr lang="en-US" sz="2000" dirty="0"/>
              <a:t> </a:t>
            </a:r>
            <a:r>
              <a:rPr lang="tr-TR" sz="2000" dirty="0"/>
              <a:t>galip gelir</a:t>
            </a:r>
            <a:r>
              <a:rPr lang="en-US" sz="2000" dirty="0"/>
              <a:t>, </a:t>
            </a:r>
            <a:r>
              <a:rPr lang="tr-TR" sz="2000" dirty="0"/>
              <a:t>(ağır basan ihtiyaçlar bir alternatifi seçmek zorunda bırakmadığı sürece)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7400925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tr-TR" b="1" dirty="0">
                <a:solidFill>
                  <a:schemeClr val="bg1">
                    <a:lumMod val="90000"/>
                  </a:schemeClr>
                </a:solidFill>
              </a:rPr>
              <a:t>İki veya daha fazla alternatiften seçim yaparken seçenekler</a:t>
            </a:r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:</a:t>
            </a:r>
          </a:p>
          <a:p>
            <a:pPr eaLnBrk="0" hangingPunct="0"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 </a:t>
            </a:r>
            <a:r>
              <a:rPr lang="tr-TR" b="1" dirty="0">
                <a:solidFill>
                  <a:srgbClr val="FF0000"/>
                </a:solidFill>
              </a:rPr>
              <a:t>Kullanılan</a:t>
            </a:r>
            <a:r>
              <a:rPr lang="en-US" b="1" dirty="0">
                <a:solidFill>
                  <a:srgbClr val="FF0000"/>
                </a:solidFill>
              </a:rPr>
              <a:t> – </a:t>
            </a:r>
            <a:r>
              <a:rPr lang="tr-TR" sz="2000" b="1" dirty="0">
                <a:solidFill>
                  <a:schemeClr val="bg1">
                    <a:lumMod val="90000"/>
                  </a:schemeClr>
                </a:solidFill>
              </a:rPr>
              <a:t>mevcut ya da son seçilen alternatif</a:t>
            </a:r>
            <a:endParaRPr lang="en-US" b="1" dirty="0">
              <a:solidFill>
                <a:schemeClr val="bg1">
                  <a:lumMod val="90000"/>
                </a:schemeClr>
              </a:solidFill>
            </a:endParaRPr>
          </a:p>
          <a:p>
            <a:pPr eaLnBrk="0" hangingPunct="0"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 </a:t>
            </a:r>
            <a:r>
              <a:rPr lang="tr-TR" b="1" dirty="0">
                <a:solidFill>
                  <a:srgbClr val="FF0000"/>
                </a:solidFill>
              </a:rPr>
              <a:t>Rakip</a:t>
            </a:r>
            <a:r>
              <a:rPr lang="en-US" b="1" dirty="0">
                <a:solidFill>
                  <a:srgbClr val="FF0000"/>
                </a:solidFill>
              </a:rPr>
              <a:t> – </a:t>
            </a:r>
            <a:r>
              <a:rPr lang="tr-TR" sz="2000" b="1" dirty="0">
                <a:solidFill>
                  <a:schemeClr val="bg1">
                    <a:lumMod val="90000"/>
                  </a:schemeClr>
                </a:solidFill>
              </a:rPr>
              <a:t>kullanılan alternatife rakip olan alternatif</a:t>
            </a:r>
            <a:endParaRPr lang="en-US" b="1" dirty="0">
              <a:solidFill>
                <a:schemeClr val="bg1">
                  <a:lumMod val="90000"/>
                </a:schemeClr>
              </a:solidFill>
            </a:endParaRPr>
          </a:p>
          <a:p>
            <a:pPr eaLnBrk="0" hangingPunct="0"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 </a:t>
            </a:r>
            <a:r>
              <a:rPr lang="tr-TR" b="1" dirty="0">
                <a:solidFill>
                  <a:srgbClr val="FF0000"/>
                </a:solidFill>
              </a:rPr>
              <a:t>Eylemsiz Kalma (EK)</a:t>
            </a:r>
            <a:r>
              <a:rPr lang="en-US" b="1" dirty="0">
                <a:solidFill>
                  <a:srgbClr val="FF0000"/>
                </a:solidFill>
              </a:rPr>
              <a:t>– </a:t>
            </a:r>
            <a:r>
              <a:rPr lang="tr-TR" sz="2000" b="1" dirty="0">
                <a:solidFill>
                  <a:schemeClr val="bg1">
                    <a:lumMod val="90000"/>
                  </a:schemeClr>
                </a:solidFill>
              </a:rPr>
              <a:t>Hiç bir şey yapmamak</a:t>
            </a:r>
            <a:endParaRPr lang="en-US" b="1" dirty="0">
              <a:solidFill>
                <a:schemeClr val="bg1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152400" y="1743075"/>
            <a:ext cx="7404100" cy="838200"/>
          </a:xfrm>
          <a:prstGeom prst="rect">
            <a:avLst/>
          </a:prstGeom>
          <a:solidFill>
            <a:srgbClr val="0099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99CC"/>
            </a:extrusionClr>
            <a:contourClr>
              <a:srgbClr val="0099CC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  <p:sp>
        <p:nvSpPr>
          <p:cNvPr id="112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7</a:t>
            </a:r>
            <a:r>
              <a:rPr lang="en-US" sz="1600" dirty="0"/>
              <a:t>-</a:t>
            </a:r>
            <a:fld id="{DC76F380-0188-4D4B-BB08-0199B5F0FBC6}" type="slidenum">
              <a:rPr lang="en-US" sz="1600" smtClean="0"/>
              <a:pPr/>
              <a:t>8</a:t>
            </a:fld>
            <a:endParaRPr lang="en-US" sz="1300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52400" y="133350"/>
            <a:ext cx="8001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tr-TR" dirty="0"/>
              <a:t>İki veya Daha Fazla Alternatifin Çoğalan F/M Değerlendirmesi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6888" y="2971800"/>
            <a:ext cx="7047122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 eaLnBrk="0" hangingPunct="0">
              <a:buFontTx/>
              <a:buAutoNum type="arabicParenBoth"/>
              <a:defRPr/>
            </a:pPr>
            <a:r>
              <a:rPr lang="tr-TR" sz="2000" b="1" dirty="0"/>
              <a:t>Her alternatif için</a:t>
            </a:r>
            <a:r>
              <a:rPr lang="en-US" sz="2000" b="1" dirty="0"/>
              <a:t> </a:t>
            </a:r>
            <a:r>
              <a:rPr lang="tr-TR" sz="2000" b="1" i="1" dirty="0">
                <a:solidFill>
                  <a:srgbClr val="00B050"/>
                </a:solidFill>
              </a:rPr>
              <a:t>eşdeğer toplam maliyeti </a:t>
            </a:r>
            <a:r>
              <a:rPr lang="tr-TR" sz="2000" b="1" dirty="0"/>
              <a:t>belirle</a:t>
            </a:r>
            <a:endParaRPr lang="en-US" sz="2000" b="1" i="1" dirty="0">
              <a:solidFill>
                <a:srgbClr val="009900"/>
              </a:solidFill>
            </a:endParaRPr>
          </a:p>
          <a:p>
            <a:pPr marL="457200" indent="-457200" eaLnBrk="0" hangingPunct="0">
              <a:buFontTx/>
              <a:buAutoNum type="arabicParenBoth"/>
              <a:defRPr/>
            </a:pPr>
            <a:r>
              <a:rPr lang="tr-TR" sz="2000" b="1" i="1" dirty="0"/>
              <a:t>Alternatifleri</a:t>
            </a:r>
            <a:r>
              <a:rPr lang="en-US" sz="2000" b="1" i="1" dirty="0"/>
              <a:t> </a:t>
            </a:r>
            <a:r>
              <a:rPr lang="tr-TR" sz="2000" b="1" i="1" dirty="0">
                <a:solidFill>
                  <a:srgbClr val="3333CC"/>
                </a:solidFill>
              </a:rPr>
              <a:t>artan maliyete göre </a:t>
            </a:r>
            <a:r>
              <a:rPr lang="tr-TR" sz="2000" b="1" i="1" dirty="0"/>
              <a:t>sırala</a:t>
            </a:r>
            <a:endParaRPr lang="en-US" sz="2000" b="1" dirty="0"/>
          </a:p>
          <a:p>
            <a:pPr marL="457200" indent="-457200" eaLnBrk="0" hangingPunct="0">
              <a:buFontTx/>
              <a:buAutoNum type="arabicParenBoth"/>
              <a:defRPr/>
            </a:pPr>
            <a:r>
              <a:rPr lang="tr-TR" sz="2000" b="1" i="1" dirty="0">
                <a:solidFill>
                  <a:srgbClr val="7030A0"/>
                </a:solidFill>
              </a:rPr>
              <a:t>Her alternatif için F ve D </a:t>
            </a:r>
            <a:r>
              <a:rPr lang="tr-TR" sz="2000" b="1" dirty="0"/>
              <a:t>tanımla</a:t>
            </a:r>
            <a:r>
              <a:rPr lang="en-US" sz="2000" b="1" dirty="0"/>
              <a:t>, </a:t>
            </a:r>
          </a:p>
          <a:p>
            <a:pPr marL="457200" indent="-457200" eaLnBrk="0" hangingPunct="0">
              <a:buFontTx/>
              <a:buAutoNum type="arabicParenBoth"/>
              <a:defRPr/>
            </a:pPr>
            <a:r>
              <a:rPr lang="tr-TR" sz="2000" b="1" i="1" dirty="0"/>
              <a:t>Her alternatif için</a:t>
            </a:r>
            <a:r>
              <a:rPr lang="en-US" sz="2000" b="1" i="1" dirty="0"/>
              <a:t> </a:t>
            </a:r>
            <a:r>
              <a:rPr lang="tr-TR" sz="2000" b="1" i="1" dirty="0"/>
              <a:t>F</a:t>
            </a:r>
            <a:r>
              <a:rPr lang="en-US" sz="2000" b="1" i="1" dirty="0"/>
              <a:t>/</a:t>
            </a:r>
            <a:r>
              <a:rPr lang="tr-TR" sz="2000" b="1" i="1" dirty="0"/>
              <a:t>M</a:t>
            </a:r>
            <a:r>
              <a:rPr lang="en-US" sz="2000" b="1" i="1" dirty="0"/>
              <a:t> </a:t>
            </a:r>
            <a:r>
              <a:rPr lang="tr-TR" sz="2000" b="1" i="1" dirty="0"/>
              <a:t>hesapla ve</a:t>
            </a:r>
            <a:r>
              <a:rPr lang="en-US" sz="2000" b="1" i="1" dirty="0"/>
              <a:t> </a:t>
            </a:r>
            <a:r>
              <a:rPr lang="tr-TR" sz="2000" b="1" i="1" dirty="0">
                <a:solidFill>
                  <a:srgbClr val="CA5710"/>
                </a:solidFill>
              </a:rPr>
              <a:t>F</a:t>
            </a:r>
            <a:r>
              <a:rPr lang="en-US" sz="2000" b="1" i="1" dirty="0">
                <a:solidFill>
                  <a:srgbClr val="CA5710"/>
                </a:solidFill>
              </a:rPr>
              <a:t>/</a:t>
            </a:r>
            <a:r>
              <a:rPr lang="tr-TR" sz="2000" b="1" i="1" dirty="0">
                <a:solidFill>
                  <a:srgbClr val="CA5710"/>
                </a:solidFill>
              </a:rPr>
              <a:t>M</a:t>
            </a:r>
            <a:r>
              <a:rPr lang="en-US" sz="2000" b="1" i="1" dirty="0">
                <a:solidFill>
                  <a:srgbClr val="CA5710"/>
                </a:solidFill>
              </a:rPr>
              <a:t> &lt; 1.0</a:t>
            </a:r>
            <a:r>
              <a:rPr lang="tr-TR" sz="2000" b="1" i="1" dirty="0">
                <a:solidFill>
                  <a:srgbClr val="CA5710"/>
                </a:solidFill>
              </a:rPr>
              <a:t> olanları ele</a:t>
            </a:r>
            <a:endParaRPr lang="en-US" sz="2000" b="1" i="1" baseline="-25000" dirty="0">
              <a:solidFill>
                <a:srgbClr val="CA5710"/>
              </a:solidFill>
            </a:endParaRPr>
          </a:p>
          <a:p>
            <a:pPr marL="457200" indent="-457200" eaLnBrk="0" hangingPunct="0">
              <a:buFontTx/>
              <a:buAutoNum type="arabicParenBoth"/>
              <a:defRPr/>
            </a:pPr>
            <a:r>
              <a:rPr lang="tr-TR" sz="2000" b="1" i="1" dirty="0"/>
              <a:t>İlk iki alternatif için </a:t>
            </a:r>
            <a:r>
              <a:rPr lang="tr-TR" sz="2000" b="1" i="1" dirty="0">
                <a:solidFill>
                  <a:schemeClr val="accent3">
                    <a:lumMod val="25000"/>
                  </a:schemeClr>
                </a:solidFill>
              </a:rPr>
              <a:t>çoğalan maliyet ve faydaları </a:t>
            </a:r>
            <a:r>
              <a:rPr lang="tr-TR" sz="2000" b="1" i="1" dirty="0"/>
              <a:t>belirle</a:t>
            </a:r>
            <a:endParaRPr lang="en-US" sz="2000" b="1" i="1" dirty="0"/>
          </a:p>
          <a:p>
            <a:pPr marL="457200" indent="-457200" eaLnBrk="0" hangingPunct="0">
              <a:buFontTx/>
              <a:buAutoNum type="arabicParenBoth"/>
              <a:defRPr/>
            </a:pPr>
            <a:r>
              <a:rPr lang="en-US" sz="2000" b="1" i="1" dirty="0"/>
              <a:t>∆</a:t>
            </a:r>
            <a:r>
              <a:rPr lang="tr-TR" sz="2000" b="1" i="1" dirty="0"/>
              <a:t>F</a:t>
            </a:r>
            <a:r>
              <a:rPr lang="en-US" sz="2000" b="1" i="1" dirty="0"/>
              <a:t>/</a:t>
            </a:r>
            <a:r>
              <a:rPr lang="tr-TR" sz="2000" b="1" i="1" dirty="0"/>
              <a:t>M hesapla</a:t>
            </a:r>
            <a:r>
              <a:rPr lang="en-US" sz="2000" b="1" i="1" dirty="0"/>
              <a:t>; &gt;1.0</a:t>
            </a:r>
            <a:r>
              <a:rPr lang="tr-TR" sz="2000" b="1" i="1" dirty="0"/>
              <a:t> ise</a:t>
            </a:r>
            <a:r>
              <a:rPr lang="en-US" sz="2000" b="1" i="1" dirty="0"/>
              <a:t>, </a:t>
            </a:r>
            <a:r>
              <a:rPr lang="tr-TR" sz="2000" b="1" i="1" dirty="0">
                <a:solidFill>
                  <a:srgbClr val="009900"/>
                </a:solidFill>
              </a:rPr>
              <a:t>yüksek maliyetli alternatif kullanılan olur</a:t>
            </a:r>
            <a:endParaRPr lang="en-US" sz="2000" b="1" i="1" dirty="0">
              <a:solidFill>
                <a:srgbClr val="009900"/>
              </a:solidFill>
            </a:endParaRPr>
          </a:p>
          <a:p>
            <a:pPr marL="457200" indent="-457200" eaLnBrk="0" hangingPunct="0">
              <a:buFontTx/>
              <a:buAutoNum type="arabicParenBoth"/>
              <a:defRPr/>
            </a:pPr>
            <a:r>
              <a:rPr lang="tr-TR" sz="2000" b="1" i="1" dirty="0"/>
              <a:t>Adım</a:t>
            </a:r>
            <a:r>
              <a:rPr lang="en-US" sz="2000" b="1" i="1" dirty="0"/>
              <a:t> 5 </a:t>
            </a:r>
            <a:r>
              <a:rPr lang="tr-TR" sz="2000" b="1" i="1" dirty="0"/>
              <a:t>ve</a:t>
            </a:r>
            <a:r>
              <a:rPr lang="en-US" sz="2000" b="1" i="1" dirty="0"/>
              <a:t> 6 </a:t>
            </a:r>
            <a:r>
              <a:rPr lang="tr-TR" sz="2000" b="1" i="1" dirty="0">
                <a:solidFill>
                  <a:srgbClr val="FF0000"/>
                </a:solidFill>
              </a:rPr>
              <a:t>tek bir alternatif kalana kadar </a:t>
            </a:r>
            <a:r>
              <a:rPr lang="tr-TR" sz="2000" b="1" i="1" dirty="0"/>
              <a:t>tekrar edilir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931988"/>
            <a:ext cx="69290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Pro</a:t>
            </a:r>
            <a:r>
              <a:rPr lang="tr-TR" b="1" dirty="0" err="1">
                <a:solidFill>
                  <a:schemeClr val="bg1">
                    <a:lumMod val="90000"/>
                  </a:schemeClr>
                </a:solidFill>
              </a:rPr>
              <a:t>sedür</a:t>
            </a:r>
            <a:r>
              <a:rPr lang="tr-TR" b="1" dirty="0">
                <a:solidFill>
                  <a:schemeClr val="bg1">
                    <a:lumMod val="90000"/>
                  </a:schemeClr>
                </a:solidFill>
              </a:rPr>
              <a:t>, çok alternatifli GDO analizindekine benzerdir</a:t>
            </a:r>
            <a:endParaRPr lang="en-US" b="1" dirty="0">
              <a:solidFill>
                <a:schemeClr val="bg1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533400"/>
          </a:xfrm>
        </p:spPr>
        <p:txBody>
          <a:bodyPr/>
          <a:lstStyle/>
          <a:p>
            <a:pPr>
              <a:defRPr/>
            </a:pPr>
            <a:r>
              <a:rPr lang="tr-TR" dirty="0"/>
              <a:t>Örnek</a:t>
            </a:r>
            <a:r>
              <a:rPr lang="en-US" dirty="0"/>
              <a:t>: </a:t>
            </a:r>
            <a:r>
              <a:rPr lang="tr-TR" dirty="0"/>
              <a:t>Çoğalan</a:t>
            </a:r>
            <a:r>
              <a:rPr lang="en-US" dirty="0"/>
              <a:t> </a:t>
            </a:r>
            <a:r>
              <a:rPr lang="tr-TR" dirty="0"/>
              <a:t>F</a:t>
            </a:r>
            <a:r>
              <a:rPr lang="en-US" dirty="0"/>
              <a:t>/</a:t>
            </a:r>
            <a:r>
              <a:rPr lang="tr-TR" dirty="0"/>
              <a:t>M</a:t>
            </a:r>
            <a:r>
              <a:rPr lang="en-US" dirty="0"/>
              <a:t> </a:t>
            </a:r>
            <a:r>
              <a:rPr lang="en-US" dirty="0" err="1"/>
              <a:t>Anali</a:t>
            </a:r>
            <a:r>
              <a:rPr lang="tr-TR" dirty="0" err="1"/>
              <a:t>zi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7467600" cy="5105400"/>
          </a:xfrm>
          <a:ln>
            <a:miter lim="800000"/>
            <a:headEnd/>
            <a:tailEnd/>
          </a:ln>
        </p:spPr>
        <p:txBody>
          <a:bodyPr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tr-TR" sz="2400" b="0" dirty="0"/>
              <a:t>Aşağıdaki alternatifleri F/M ile karşılaştıralım,</a:t>
            </a:r>
            <a:r>
              <a:rPr lang="en-US" sz="2400" b="0" dirty="0"/>
              <a:t> i = 10%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400" b="0" dirty="0"/>
              <a:t>		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Alternati</a:t>
            </a:r>
            <a:r>
              <a:rPr lang="tr-TR" sz="2400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sz="2400" b="0" dirty="0"/>
              <a:t>	                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X		    Y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tr-TR" sz="2000" b="0" dirty="0">
                <a:solidFill>
                  <a:schemeClr val="accent5">
                    <a:lumMod val="50000"/>
                  </a:schemeClr>
                </a:solidFill>
              </a:rPr>
              <a:t>İlk maliyet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, $		320,000	 	540,000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tr-TR" sz="2000" b="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&amp;</a:t>
            </a:r>
            <a:r>
              <a:rPr lang="tr-TR" sz="2000" b="0" dirty="0">
                <a:solidFill>
                  <a:schemeClr val="accent5">
                    <a:lumMod val="50000"/>
                  </a:schemeClr>
                </a:solidFill>
              </a:rPr>
              <a:t>İ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2000" b="0" dirty="0">
                <a:solidFill>
                  <a:schemeClr val="accent5">
                    <a:lumMod val="50000"/>
                  </a:schemeClr>
                </a:solidFill>
              </a:rPr>
              <a:t>maliyetleri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, $/y</a:t>
            </a:r>
            <a:r>
              <a:rPr lang="tr-TR" sz="2000" b="0" dirty="0" err="1">
                <a:solidFill>
                  <a:schemeClr val="accent5">
                    <a:lumMod val="50000"/>
                  </a:schemeClr>
                </a:solidFill>
              </a:rPr>
              <a:t>ıl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	  	  45,000	  	  35,000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tr-TR" sz="2000" b="0" dirty="0">
                <a:solidFill>
                  <a:schemeClr val="accent5">
                    <a:lumMod val="50000"/>
                  </a:schemeClr>
                </a:solidFill>
              </a:rPr>
              <a:t>Faydalar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, $/y</a:t>
            </a:r>
            <a:r>
              <a:rPr lang="tr-TR" sz="2000" b="0" dirty="0" err="1">
                <a:solidFill>
                  <a:schemeClr val="accent5">
                    <a:lumMod val="50000"/>
                  </a:schemeClr>
                </a:solidFill>
              </a:rPr>
              <a:t>ıl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		110,000		150,000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tr-TR" sz="2000" b="0" dirty="0">
                <a:solidFill>
                  <a:schemeClr val="accent5">
                    <a:lumMod val="50000"/>
                  </a:schemeClr>
                </a:solidFill>
              </a:rPr>
              <a:t>Dezavantajlar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, $/y</a:t>
            </a:r>
            <a:r>
              <a:rPr lang="tr-TR" sz="2000" b="0" dirty="0" err="1">
                <a:solidFill>
                  <a:schemeClr val="accent5">
                    <a:lumMod val="50000"/>
                  </a:schemeClr>
                </a:solidFill>
              </a:rPr>
              <a:t>ıl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	  	  20,000	 	  45,000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tr-TR" sz="2000" b="0" dirty="0">
                <a:solidFill>
                  <a:schemeClr val="accent5">
                    <a:lumMod val="50000"/>
                  </a:schemeClr>
                </a:solidFill>
              </a:rPr>
              <a:t>Ömür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, y</a:t>
            </a:r>
            <a:r>
              <a:rPr lang="tr-TR" sz="2000" b="0" dirty="0" err="1">
                <a:solidFill>
                  <a:schemeClr val="accent5">
                    <a:lumMod val="50000"/>
                  </a:schemeClr>
                </a:solidFill>
              </a:rPr>
              <a:t>ıl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		         	     10	        	      20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b="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tr-TR" sz="2400" dirty="0">
                <a:solidFill>
                  <a:srgbClr val="FF0000"/>
                </a:solidFill>
              </a:rPr>
              <a:t>Çözüm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tr-TR" sz="2400" dirty="0"/>
              <a:t>Önce</a:t>
            </a:r>
            <a:r>
              <a:rPr lang="en-US" sz="2400" dirty="0"/>
              <a:t>, </a:t>
            </a:r>
            <a:r>
              <a:rPr lang="tr-TR" sz="2400" dirty="0"/>
              <a:t>eşdeğer toplam maliyet hesaplanır</a:t>
            </a:r>
            <a:endParaRPr lang="en-US" sz="24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tr-TR" sz="2000" b="0" dirty="0"/>
              <a:t>Maliyetlerin YD</a:t>
            </a:r>
            <a:r>
              <a:rPr lang="en-US" sz="2000" baseline="-25000" dirty="0"/>
              <a:t>X</a:t>
            </a:r>
            <a:r>
              <a:rPr lang="en-US" sz="2000" b="0" dirty="0"/>
              <a:t> = 320,000(A/P,10%,10) + 45,000 = $97,080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tr-TR" sz="2000" b="0" dirty="0"/>
              <a:t>Maliyetlerin YD</a:t>
            </a:r>
            <a:r>
              <a:rPr lang="en-US" sz="2000" baseline="-25000" dirty="0"/>
              <a:t>Y</a:t>
            </a:r>
            <a:r>
              <a:rPr lang="en-US" sz="2000" b="0" dirty="0"/>
              <a:t> = 540,000(A/P,10%,20) + 35,000 = $98,428</a:t>
            </a:r>
          </a:p>
          <a:p>
            <a:pPr algn="ctr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tr-TR" sz="2400" dirty="0">
                <a:solidFill>
                  <a:srgbClr val="0070C0"/>
                </a:solidFill>
              </a:rPr>
              <a:t>Analiz sıralaması önce </a:t>
            </a:r>
            <a:r>
              <a:rPr lang="en-US" sz="2400" dirty="0">
                <a:solidFill>
                  <a:srgbClr val="0070C0"/>
                </a:solidFill>
              </a:rPr>
              <a:t>X, </a:t>
            </a:r>
            <a:r>
              <a:rPr lang="tr-TR" sz="2400" dirty="0">
                <a:solidFill>
                  <a:srgbClr val="0070C0"/>
                </a:solidFill>
              </a:rPr>
              <a:t>sonra</a:t>
            </a:r>
            <a:r>
              <a:rPr lang="en-US" sz="2400" dirty="0">
                <a:solidFill>
                  <a:srgbClr val="0070C0"/>
                </a:solidFill>
              </a:rPr>
              <a:t> Y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X vs. </a:t>
            </a:r>
            <a:r>
              <a:rPr lang="tr-TR" sz="2400" dirty="0">
                <a:solidFill>
                  <a:srgbClr val="FF0000"/>
                </a:solidFill>
              </a:rPr>
              <a:t>EK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b="0" dirty="0"/>
              <a:t> </a:t>
            </a:r>
            <a:r>
              <a:rPr lang="en-US" sz="2000" b="0" dirty="0"/>
              <a:t>(</a:t>
            </a:r>
            <a:r>
              <a:rPr lang="tr-TR" sz="2000" b="0" dirty="0"/>
              <a:t>F</a:t>
            </a:r>
            <a:r>
              <a:rPr lang="en-US" sz="2000" b="0" dirty="0"/>
              <a:t>-D)/</a:t>
            </a:r>
            <a:r>
              <a:rPr lang="tr-TR" sz="2000" b="0" dirty="0"/>
              <a:t>M</a:t>
            </a:r>
            <a:r>
              <a:rPr lang="en-US" sz="2000" b="0" dirty="0"/>
              <a:t> = (110,000 – 20,000) / 97,080 =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0.93</a:t>
            </a:r>
            <a:r>
              <a:rPr lang="en-US" sz="2000" b="0" dirty="0"/>
              <a:t>      </a:t>
            </a:r>
            <a:r>
              <a:rPr lang="en-US" sz="2400" dirty="0"/>
              <a:t>X</a:t>
            </a:r>
            <a:r>
              <a:rPr lang="tr-TR" sz="2400" dirty="0"/>
              <a:t> Elenir</a:t>
            </a: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Y vs. </a:t>
            </a:r>
            <a:r>
              <a:rPr lang="tr-TR" sz="2400" dirty="0">
                <a:solidFill>
                  <a:srgbClr val="FF0000"/>
                </a:solidFill>
              </a:rPr>
              <a:t>EK</a:t>
            </a:r>
            <a:r>
              <a:rPr lang="en-US" sz="2400" dirty="0">
                <a:solidFill>
                  <a:srgbClr val="FF0000"/>
                </a:solidFill>
              </a:rPr>
              <a:t>:               </a:t>
            </a:r>
            <a:r>
              <a:rPr lang="en-US" sz="2000" b="0" dirty="0"/>
              <a:t>(150,000 – 45,000) / 98,428 =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1.07</a:t>
            </a:r>
            <a:r>
              <a:rPr lang="en-US" sz="2000" b="0" dirty="0"/>
              <a:t>     </a:t>
            </a:r>
            <a:r>
              <a:rPr lang="tr-TR" sz="2400" dirty="0"/>
              <a:t>EK Elenir</a:t>
            </a:r>
            <a:endParaRPr lang="en-US" sz="2400" dirty="0"/>
          </a:p>
          <a:p>
            <a:pPr algn="ctr">
              <a:spcBef>
                <a:spcPts val="0"/>
              </a:spcBef>
              <a:buNone/>
              <a:defRPr/>
            </a:pPr>
            <a:r>
              <a:rPr lang="en-US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</a:t>
            </a:r>
            <a:r>
              <a:rPr lang="tr-TR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</a:t>
            </a:r>
            <a:r>
              <a:rPr lang="tr-TR" sz="240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çilir</a:t>
            </a:r>
            <a:endParaRPr lang="en-US" sz="2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7</a:t>
            </a:r>
            <a:r>
              <a:rPr lang="en-US" sz="1600" dirty="0"/>
              <a:t>-</a:t>
            </a:r>
            <a:fld id="{54D435B3-CE6D-4A79-A38E-4EBAFADEBE7B}" type="slidenum">
              <a:rPr lang="en-US" sz="1600" smtClean="0"/>
              <a:pPr/>
              <a:t>9</a:t>
            </a:fld>
            <a:endParaRPr lang="en-US" sz="1300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1524000"/>
            <a:ext cx="5181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Blank Presentatio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20443</TotalTime>
  <Words>701</Words>
  <Application>Microsoft Office PowerPoint</Application>
  <PresentationFormat>Özel</PresentationFormat>
  <Paragraphs>126</Paragraphs>
  <Slides>10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Arial Black</vt:lpstr>
      <vt:lpstr>Arial Narrow</vt:lpstr>
      <vt:lpstr>Cambria Math</vt:lpstr>
      <vt:lpstr>Symbol</vt:lpstr>
      <vt:lpstr>Wingdings</vt:lpstr>
      <vt:lpstr>Blank Presentation</vt:lpstr>
      <vt:lpstr>PowerPoint Sunusu</vt:lpstr>
      <vt:lpstr>PowerPoint Sunusu</vt:lpstr>
      <vt:lpstr>PowerPoint Sunusu</vt:lpstr>
      <vt:lpstr>F/M ve KI için Karar Verme Kuralları</vt:lpstr>
      <vt:lpstr>PowerPoint Sunusu</vt:lpstr>
      <vt:lpstr>PowerPoint Sunusu</vt:lpstr>
      <vt:lpstr>PowerPoint Sunusu</vt:lpstr>
      <vt:lpstr>PowerPoint Sunusu</vt:lpstr>
      <vt:lpstr>Örnek: Çoğalan F/M Analizi </vt:lpstr>
      <vt:lpstr>Örnek: ∆F/M Analizi; Seçim Mecburi </vt:lpstr>
    </vt:vector>
  </TitlesOfParts>
  <Company>Bryant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1, Heizer/Render, 5th edition</dc:title>
  <dc:subject>Operations and Productivity</dc:subject>
  <dc:creator>John Swearingen</dc:creator>
  <cp:lastModifiedBy>İhsan Hakan Selvi</cp:lastModifiedBy>
  <cp:revision>808</cp:revision>
  <cp:lastPrinted>2000-01-11T15:10:36Z</cp:lastPrinted>
  <dcterms:created xsi:type="dcterms:W3CDTF">1998-04-09T01:23:40Z</dcterms:created>
  <dcterms:modified xsi:type="dcterms:W3CDTF">2020-02-24T14:08:48Z</dcterms:modified>
</cp:coreProperties>
</file>