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1" r:id="rId3"/>
    <p:sldId id="262" r:id="rId4"/>
    <p:sldId id="263" r:id="rId5"/>
    <p:sldId id="268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7455"/>
    <a:srgbClr val="FFFF99"/>
    <a:srgbClr val="9EA462"/>
    <a:srgbClr val="CC00FF"/>
    <a:srgbClr val="AD1F03"/>
    <a:srgbClr val="CC0000"/>
    <a:srgbClr val="669900"/>
    <a:srgbClr val="4F7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9317" autoAdjust="0"/>
  </p:normalViewPr>
  <p:slideViewPr>
    <p:cSldViewPr>
      <p:cViewPr varScale="1">
        <p:scale>
          <a:sx n="90" d="100"/>
          <a:sy n="90" d="100"/>
        </p:scale>
        <p:origin x="52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25AC36B-3023-4D80-8429-5442AA38A01C}" type="datetimeFigureOut">
              <a:rPr lang="en-US"/>
              <a:pPr>
                <a:defRPr/>
              </a:pPr>
              <a:t>2/24/2020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5108217-F995-420A-9E29-135D5AEBD6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048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63366D26-2EB1-4A34-9F74-9EC76FCCAB27}" type="slidenum">
              <a:rPr lang="en-US"/>
              <a:pPr/>
              <a:t>1</a:t>
            </a:fld>
            <a:endParaRPr lang="en-US"/>
          </a:p>
        </p:txBody>
      </p:sp>
      <p:sp>
        <p:nvSpPr>
          <p:cNvPr id="194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9461" name="Date Placeholder 7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  <p:sp>
        <p:nvSpPr>
          <p:cNvPr id="19462" name="Footer Placeholder 8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655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55E8139-7952-48A0-A8FB-846C8410699C}" type="slidenum">
              <a:rPr lang="en-US"/>
              <a:pPr/>
              <a:t>2</a:t>
            </a:fld>
            <a:endParaRPr lang="en-US"/>
          </a:p>
        </p:txBody>
      </p:sp>
      <p:sp>
        <p:nvSpPr>
          <p:cNvPr id="215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1509" name="Date Placeholder 7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  <p:sp>
        <p:nvSpPr>
          <p:cNvPr id="21510" name="Footer Placeholder 8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3751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F697ACE-DBBE-445D-A690-549F628FAF91}" type="slidenum">
              <a:rPr lang="en-US"/>
              <a:pPr/>
              <a:t>3</a:t>
            </a:fld>
            <a:endParaRPr lang="en-US"/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2533" name="Date Placeholder 7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  <p:sp>
        <p:nvSpPr>
          <p:cNvPr id="22534" name="Footer Placeholder 8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2470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715CD42-6D1F-4297-A7A5-991EFA6F4D8F}" type="slidenum">
              <a:rPr lang="en-US"/>
              <a:pPr/>
              <a:t>4</a:t>
            </a:fld>
            <a:endParaRPr lang="en-US"/>
          </a:p>
        </p:txBody>
      </p:sp>
      <p:sp>
        <p:nvSpPr>
          <p:cNvPr id="2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3557" name="Date Placeholder 7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  <p:sp>
        <p:nvSpPr>
          <p:cNvPr id="23558" name="Footer Placeholder 8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924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09408449-4746-4CBF-8A75-C4AA11FCE948}" type="slidenum">
              <a:rPr lang="en-US"/>
              <a:pPr/>
              <a:t>5</a:t>
            </a:fld>
            <a:endParaRPr lang="en-US"/>
          </a:p>
        </p:txBody>
      </p:sp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4581" name="Date Placeholder 7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  <p:sp>
        <p:nvSpPr>
          <p:cNvPr id="24582" name="Footer Placeholder 8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82468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A76EA1D-0FF7-48C3-9B32-723F84C7E3EC}" type="slidenum">
              <a:rPr lang="en-US"/>
              <a:pPr/>
              <a:t>6</a:t>
            </a:fld>
            <a:endParaRPr lang="en-US"/>
          </a:p>
        </p:txBody>
      </p:sp>
      <p:sp>
        <p:nvSpPr>
          <p:cNvPr id="256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4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5605" name="Date Placeholder 7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  <p:sp>
        <p:nvSpPr>
          <p:cNvPr id="25606" name="Footer Placeholder 8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4050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710C3E2-ADFF-46DD-8662-03CBA82C7ED0}" type="slidenum">
              <a:rPr lang="en-US"/>
              <a:pPr/>
              <a:t>7</a:t>
            </a:fld>
            <a:endParaRPr lang="en-US"/>
          </a:p>
        </p:txBody>
      </p:sp>
      <p:sp>
        <p:nvSpPr>
          <p:cNvPr id="2662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6629" name="Date Placeholder 7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  <p:sp>
        <p:nvSpPr>
          <p:cNvPr id="26630" name="Footer Placeholder 8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98504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72274B0-4FDA-47F4-828E-3A3681DB3E2A}" type="slidenum">
              <a:rPr lang="en-US"/>
              <a:pPr/>
              <a:t>8</a:t>
            </a:fld>
            <a:endParaRPr lang="en-US"/>
          </a:p>
        </p:txBody>
      </p:sp>
      <p:sp>
        <p:nvSpPr>
          <p:cNvPr id="2765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2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7653" name="Date Placeholder 7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  <p:sp>
        <p:nvSpPr>
          <p:cNvPr id="27654" name="Footer Placeholder 8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00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890275CF-00D2-469E-AB96-FD7983716C18}" type="slidenum">
              <a:rPr lang="en-US"/>
              <a:pPr/>
              <a:t>9</a:t>
            </a:fld>
            <a:endParaRPr lang="en-US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28677" name="Date Placeholder 7"/>
          <p:cNvSpPr>
            <a:spLocks noGrp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  <p:sp>
        <p:nvSpPr>
          <p:cNvPr id="28678" name="Footer Placeholder 8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9640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8E4EC5-D077-4A79-A46E-8FC57F73532F}" type="datetime1">
              <a:rPr lang="en-US"/>
              <a:pPr>
                <a:defRPr/>
              </a:pPr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88ACF0-3A6A-4585-A0AF-CD8D21AFF1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8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10718-78DA-4F95-BFA4-7A5F50661887}" type="datetime1">
              <a:rPr lang="en-US"/>
              <a:pPr>
                <a:defRPr/>
              </a:pPr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8EDFB-2FF7-4424-B177-686FB31F8A1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3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BE7802-9303-4FC0-9FCB-54ACDCF0D786}" type="datetime1">
              <a:rPr lang="en-US"/>
              <a:pPr>
                <a:defRPr/>
              </a:pPr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701DAE-D639-4C25-AEEF-CD8D04175C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0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36BCB-30F6-43FB-86C5-3707B94FF16B}" type="datetime1">
              <a:rPr lang="en-US"/>
              <a:pPr>
                <a:defRPr/>
              </a:pPr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44CA9-B1F2-40D1-87B8-0ECE0FE3158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940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BC44BC-F677-4891-A521-CDCCEA9B1CC3}" type="datetime1">
              <a:rPr lang="en-US"/>
              <a:pPr>
                <a:defRPr/>
              </a:pPr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F9F4D2-8CCF-420F-8B19-7214CD5C22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8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C49EF-F3BC-4703-AF25-F1C4097DC374}" type="datetime1">
              <a:rPr lang="en-US"/>
              <a:pPr>
                <a:defRPr/>
              </a:pPr>
              <a:t>2/24/2020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33FF69-E436-4CEB-A9FB-C761F697A8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A93BFB-C049-4E98-927C-8F0D63509494}" type="datetime1">
              <a:rPr lang="en-US"/>
              <a:pPr>
                <a:defRPr/>
              </a:pPr>
              <a:t>2/24/2020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0B193-DDE3-4E44-8850-A83379B859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55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F3E5F-C3B0-4D9E-9E81-55BD3105D048}" type="datetime1">
              <a:rPr lang="en-US"/>
              <a:pPr>
                <a:defRPr/>
              </a:pPr>
              <a:t>2/24/2020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4F14F8-5A3C-447C-BE6A-1E0F98D3825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66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D4BC25-193B-40A4-A170-ABDB32AC422C}" type="datetime1">
              <a:rPr lang="en-US"/>
              <a:pPr>
                <a:defRPr/>
              </a:pPr>
              <a:t>2/24/2020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5BA61D-62F6-4890-8F66-82AAC416D6C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58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268121-78B6-437A-8455-AA5AD8B79ADC}" type="datetime1">
              <a:rPr lang="en-US"/>
              <a:pPr>
                <a:defRPr/>
              </a:pPr>
              <a:t>2/24/2020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A02D86-698E-4FF2-B171-E24F938D89F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7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19C2F-CA12-4D1F-B30E-712AB7E3B64A}" type="datetime1">
              <a:rPr lang="en-US"/>
              <a:pPr>
                <a:defRPr/>
              </a:pPr>
              <a:t>2/24/2020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D189F1-DE4F-4BAF-B475-D53FDE936D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53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6AB52E-821E-41A7-9615-80C44736F8EA}" type="datetime1">
              <a:rPr lang="en-US"/>
              <a:pPr>
                <a:defRPr/>
              </a:pPr>
              <a:t>2/24/2020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2012 by McGraw-Hill    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651B74D7-5D73-45AA-A63E-39C9D38194F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14800" y="6248400"/>
            <a:ext cx="762000" cy="365125"/>
          </a:xfrm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8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-1</a:t>
            </a:r>
            <a:endParaRPr lang="en-US" sz="1800" dirty="0">
              <a:solidFill>
                <a:schemeClr val="tx1">
                  <a:tint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72050" name="Rectangle 2066"/>
          <p:cNvSpPr>
            <a:spLocks noChangeArrowheads="1"/>
          </p:cNvSpPr>
          <p:nvPr/>
        </p:nvSpPr>
        <p:spPr bwMode="auto">
          <a:xfrm>
            <a:off x="1371600" y="2209800"/>
            <a:ext cx="6731000" cy="115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0008" tIns="50004" rIns="100008" bIns="50004">
            <a:sp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tr-TR" sz="31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BÖLÜM 8</a:t>
            </a:r>
            <a:endParaRPr lang="en-US" sz="31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tr-TR" sz="31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Başabaş</a:t>
            </a:r>
            <a:r>
              <a:rPr lang="tr-TR" sz="31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 Noktası Analizi</a:t>
            </a:r>
            <a:endParaRPr lang="en-US" sz="31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0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tr-TR" sz="3600" b="1" dirty="0" err="1">
                <a:solidFill>
                  <a:srgbClr val="FF0000"/>
                </a:solidFill>
              </a:rPr>
              <a:t>Başabaş</a:t>
            </a:r>
            <a:r>
              <a:rPr lang="tr-TR" sz="3600" b="1" dirty="0">
                <a:solidFill>
                  <a:srgbClr val="FF0000"/>
                </a:solidFill>
              </a:rPr>
              <a:t> Noktası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86200" y="6324600"/>
            <a:ext cx="838200" cy="365125"/>
          </a:xfrm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8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-</a:t>
            </a: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2</a:t>
            </a:r>
            <a:endParaRPr lang="en-US" sz="1800" dirty="0">
              <a:solidFill>
                <a:schemeClr val="tx1">
                  <a:tint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00" dirty="0"/>
              <a:t>    </a:t>
            </a:r>
            <a:r>
              <a:rPr lang="tr-TR" sz="3100" dirty="0"/>
              <a:t>Parametre </a:t>
            </a:r>
            <a:r>
              <a:rPr lang="en-US" sz="3100" dirty="0"/>
              <a:t>(</a:t>
            </a:r>
            <a:r>
              <a:rPr lang="tr-TR" sz="3100" dirty="0"/>
              <a:t>veya değişken</a:t>
            </a:r>
            <a:r>
              <a:rPr lang="en-US" sz="3100" dirty="0"/>
              <a:t>)</a:t>
            </a:r>
            <a:r>
              <a:rPr lang="tr-TR" sz="3100" dirty="0"/>
              <a:t>;</a:t>
            </a:r>
            <a:r>
              <a:rPr lang="en-US" sz="3100" dirty="0"/>
              <a:t> </a:t>
            </a:r>
            <a:r>
              <a:rPr lang="tr-TR" sz="3100" dirty="0"/>
              <a:t>bir proje için veya iki alternatif arasındaki gelirin, maliyetin, kaynağın, talebin vb. tutarı olabilir</a:t>
            </a:r>
            <a:endParaRPr lang="en-US" sz="3100" dirty="0"/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dirty="0"/>
          </a:p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tr-TR" sz="2800" b="1" dirty="0">
                <a:solidFill>
                  <a:srgbClr val="0070C0"/>
                </a:solidFill>
              </a:rPr>
              <a:t>Bir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 err="1">
                <a:solidFill>
                  <a:srgbClr val="0070C0"/>
                </a:solidFill>
              </a:rPr>
              <a:t>proje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– </a:t>
            </a:r>
            <a:r>
              <a:rPr lang="tr-TR" sz="2800" dirty="0" err="1"/>
              <a:t>Başabaş</a:t>
            </a:r>
            <a:r>
              <a:rPr lang="tr-TR" sz="2800" dirty="0"/>
              <a:t> noktası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Q</a:t>
            </a:r>
            <a:r>
              <a:rPr lang="en-US" sz="2800" b="1" baseline="-25000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tr-TR" sz="2800" b="1" baseline="-25000" dirty="0">
                <a:solidFill>
                  <a:schemeClr val="accent5">
                    <a:lumMod val="75000"/>
                  </a:schemeClr>
                </a:solidFill>
              </a:rPr>
              <a:t>B </a:t>
            </a:r>
            <a:r>
              <a:rPr lang="en-US" sz="2800" dirty="0" err="1"/>
              <a:t>i</a:t>
            </a:r>
            <a:r>
              <a:rPr lang="tr-TR" sz="2800" dirty="0"/>
              <a:t>le</a:t>
            </a:r>
            <a:r>
              <a:rPr lang="en-US" sz="2800" dirty="0"/>
              <a:t> </a:t>
            </a:r>
            <a:r>
              <a:rPr lang="tr-TR" sz="2800" dirty="0"/>
              <a:t>gösterilir</a:t>
            </a:r>
            <a:r>
              <a:rPr lang="en-US" sz="2800" b="1" dirty="0"/>
              <a:t>.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tr-TR" sz="2800" dirty="0"/>
              <a:t>Gelir ve maliyet için doğrusal veya doğrusal olamayan matematiksel ilişkiler kullanılarak hesaplanır.</a:t>
            </a:r>
            <a:endParaRPr lang="en-US" sz="2800" dirty="0"/>
          </a:p>
          <a:p>
            <a:pPr fontAlgn="auto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tr-TR" sz="2800" b="1" dirty="0">
                <a:solidFill>
                  <a:srgbClr val="0070C0"/>
                </a:solidFill>
              </a:rPr>
              <a:t>İki alternatif arasında</a:t>
            </a:r>
            <a:r>
              <a:rPr lang="en-US" sz="2800" dirty="0"/>
              <a:t>- D</a:t>
            </a:r>
            <a:r>
              <a:rPr lang="tr-TR" sz="2800" dirty="0" err="1"/>
              <a:t>iğerleri</a:t>
            </a:r>
            <a:r>
              <a:rPr lang="tr-TR" sz="2800" dirty="0"/>
              <a:t> sabit olmak üzere bir parametre 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P, A, F, i, </a:t>
            </a:r>
            <a:r>
              <a:rPr lang="tr-TR" sz="2800" b="1" dirty="0">
                <a:solidFill>
                  <a:schemeClr val="accent5">
                    <a:lumMod val="75000"/>
                  </a:schemeClr>
                </a:solidFill>
              </a:rPr>
              <a:t>veya</a:t>
            </a:r>
            <a:r>
              <a:rPr lang="en-US" sz="2800" b="1" dirty="0">
                <a:solidFill>
                  <a:schemeClr val="accent5">
                    <a:lumMod val="75000"/>
                  </a:schemeClr>
                </a:solidFill>
              </a:rPr>
              <a:t> n </a:t>
            </a:r>
            <a:r>
              <a:rPr lang="tr-TR" sz="2800" dirty="0"/>
              <a:t>belirlenir</a:t>
            </a:r>
            <a:endParaRPr lang="en-US" sz="2800" dirty="0"/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/>
              <a:t>               </a:t>
            </a:r>
            <a:r>
              <a:rPr lang="tr-TR" sz="2800" dirty="0"/>
              <a:t>Üç metottan biri ile çözülür</a:t>
            </a:r>
            <a:r>
              <a:rPr lang="en-US" sz="2800" dirty="0"/>
              <a:t>:</a:t>
            </a:r>
          </a:p>
          <a:p>
            <a:pPr marL="2062163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tr-TR" b="1" dirty="0">
                <a:solidFill>
                  <a:schemeClr val="accent3">
                    <a:lumMod val="75000"/>
                  </a:schemeClr>
                </a:solidFill>
              </a:rPr>
              <a:t>Denklemlerin doğrudan çözümü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2062163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tr-TR" b="1" dirty="0">
                <a:solidFill>
                  <a:schemeClr val="accent3">
                    <a:lumMod val="75000"/>
                  </a:schemeClr>
                </a:solidFill>
              </a:rPr>
              <a:t>Deneme-yanılma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2062163"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tr-TR" b="1" dirty="0">
                <a:solidFill>
                  <a:schemeClr val="accent3">
                    <a:lumMod val="75000"/>
                  </a:schemeClr>
                </a:solidFill>
              </a:rPr>
              <a:t>Excel </a:t>
            </a:r>
            <a:r>
              <a:rPr lang="tr-TR" b="1" dirty="0" err="1">
                <a:solidFill>
                  <a:schemeClr val="accent3">
                    <a:lumMod val="75000"/>
                  </a:schemeClr>
                </a:solidFill>
              </a:rPr>
              <a:t>foksiyonları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600" y="838200"/>
            <a:ext cx="8610600" cy="6858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32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İki elemanı eşitleyen bir parametrenin değeridir</a:t>
            </a:r>
            <a:endParaRPr lang="en-US" sz="3200" b="1" dirty="0">
              <a:solidFill>
                <a:schemeClr val="accent4">
                  <a:lumMod val="75000"/>
                </a:schemeClr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0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533400"/>
          </a:xfrm>
        </p:spPr>
        <p:txBody>
          <a:bodyPr/>
          <a:lstStyle/>
          <a:p>
            <a:r>
              <a:rPr lang="tr-TR" sz="2800" b="1" dirty="0">
                <a:solidFill>
                  <a:srgbClr val="FF0000"/>
                </a:solidFill>
              </a:rPr>
              <a:t>Maliyet</a:t>
            </a:r>
            <a:r>
              <a:rPr lang="en-US" sz="2800" b="1" dirty="0">
                <a:solidFill>
                  <a:srgbClr val="FF0000"/>
                </a:solidFill>
              </a:rPr>
              <a:t>-</a:t>
            </a:r>
            <a:r>
              <a:rPr lang="tr-TR" sz="2800" b="1" dirty="0">
                <a:solidFill>
                  <a:srgbClr val="FF0000"/>
                </a:solidFill>
              </a:rPr>
              <a:t>Gelir</a:t>
            </a:r>
            <a:r>
              <a:rPr lang="en-US" sz="2800" b="1" dirty="0">
                <a:solidFill>
                  <a:srgbClr val="FF0000"/>
                </a:solidFill>
              </a:rPr>
              <a:t> Model</a:t>
            </a:r>
            <a:r>
              <a:rPr lang="tr-TR" sz="2800" b="1" dirty="0">
                <a:solidFill>
                  <a:srgbClr val="FF0000"/>
                </a:solidFill>
              </a:rPr>
              <a:t>i</a:t>
            </a:r>
            <a:r>
              <a:rPr lang="en-US" sz="2800" b="1" dirty="0">
                <a:solidFill>
                  <a:srgbClr val="FF0000"/>
                </a:solidFill>
              </a:rPr>
              <a:t> ― </a:t>
            </a:r>
            <a:r>
              <a:rPr lang="tr-TR" sz="2800" b="1" dirty="0">
                <a:solidFill>
                  <a:srgbClr val="FF0000"/>
                </a:solidFill>
              </a:rPr>
              <a:t>Bir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Proje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38600" y="6400800"/>
            <a:ext cx="838200" cy="365125"/>
          </a:xfrm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8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-</a:t>
            </a: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3</a:t>
            </a:r>
            <a:endParaRPr lang="en-US" sz="1800" dirty="0">
              <a:solidFill>
                <a:schemeClr val="tx1">
                  <a:tint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76400" y="685800"/>
            <a:ext cx="56388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8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Miktar</a:t>
            </a:r>
            <a:r>
              <a:rPr lang="en-US" sz="28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, Q — </a:t>
            </a:r>
            <a:r>
              <a:rPr lang="tr-TR" sz="24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Söz konusu değişkenin miktarı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, </a:t>
            </a:r>
            <a:r>
              <a:rPr lang="tr-TR" sz="24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örneğin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, </a:t>
            </a:r>
            <a:r>
              <a:rPr lang="tr-TR" sz="24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birim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/y</a:t>
            </a:r>
            <a:r>
              <a:rPr lang="tr-TR" sz="2400" b="1" dirty="0" err="1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ıl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, </a:t>
            </a:r>
            <a:r>
              <a:rPr lang="tr-TR" sz="24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saat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/</a:t>
            </a:r>
            <a:r>
              <a:rPr lang="tr-TR" sz="24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ay</a:t>
            </a:r>
            <a:endParaRPr lang="en-US" sz="2400" b="1" dirty="0">
              <a:solidFill>
                <a:schemeClr val="accent4">
                  <a:lumMod val="75000"/>
                </a:schemeClr>
              </a:solidFill>
              <a:latin typeface="Arial Narrow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                </a:t>
            </a:r>
            <a:r>
              <a:rPr lang="tr-TR" sz="2400" b="1" dirty="0" err="1">
                <a:solidFill>
                  <a:srgbClr val="FF0000"/>
                </a:solidFill>
                <a:latin typeface="Arial Narrow" pitchFamily="34" charset="0"/>
              </a:rPr>
              <a:t>Başabaş</a:t>
            </a:r>
            <a:r>
              <a:rPr lang="tr-TR" sz="2400" b="1" dirty="0">
                <a:solidFill>
                  <a:srgbClr val="FF0000"/>
                </a:solidFill>
                <a:latin typeface="Arial Narrow" pitchFamily="34" charset="0"/>
              </a:rPr>
              <a:t> değeri: 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</a:rPr>
              <a:t>Q</a:t>
            </a:r>
            <a:r>
              <a:rPr lang="en-US" sz="2800" b="1" i="1" baseline="-25000" dirty="0">
                <a:solidFill>
                  <a:srgbClr val="FF0000"/>
                </a:solidFill>
              </a:rPr>
              <a:t>B</a:t>
            </a:r>
            <a:r>
              <a:rPr lang="tr-TR" sz="2800" b="1" i="1" baseline="-25000" dirty="0">
                <a:solidFill>
                  <a:srgbClr val="FF0000"/>
                </a:solidFill>
              </a:rPr>
              <a:t>B</a:t>
            </a:r>
            <a:endParaRPr lang="en-US" sz="2800" b="1" i="1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04800" y="2438400"/>
            <a:ext cx="8686800" cy="2286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744538" indent="-74453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400" b="1" dirty="0">
                <a:solidFill>
                  <a:srgbClr val="4F7757"/>
                </a:solidFill>
                <a:latin typeface="Arial Narrow" pitchFamily="34" charset="0"/>
              </a:rPr>
              <a:t>Sabit maliyet</a:t>
            </a:r>
            <a:r>
              <a:rPr lang="en-US" sz="2400" b="1" dirty="0">
                <a:solidFill>
                  <a:srgbClr val="4F7757"/>
                </a:solidFill>
                <a:latin typeface="Arial Narrow" pitchFamily="34" charset="0"/>
              </a:rPr>
              <a:t>, </a:t>
            </a:r>
            <a:r>
              <a:rPr lang="tr-TR" sz="2400" b="1" dirty="0">
                <a:solidFill>
                  <a:srgbClr val="4F7757"/>
                </a:solidFill>
                <a:latin typeface="Arial Narrow" pitchFamily="34" charset="0"/>
              </a:rPr>
              <a:t>SM</a:t>
            </a:r>
            <a:r>
              <a:rPr lang="en-US" sz="2400" b="1" dirty="0">
                <a:solidFill>
                  <a:srgbClr val="4F7757"/>
                </a:solidFill>
                <a:latin typeface="Arial Narrow" pitchFamily="34" charset="0"/>
              </a:rPr>
              <a:t> </a:t>
            </a: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—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Arial Narrow" pitchFamily="34" charset="0"/>
              </a:rPr>
              <a:t> </a:t>
            </a:r>
            <a:r>
              <a:rPr lang="tr-TR" sz="2400" b="1" dirty="0">
                <a:solidFill>
                  <a:schemeClr val="tx1"/>
                </a:solidFill>
                <a:latin typeface="Arial Narrow" pitchFamily="34" charset="0"/>
              </a:rPr>
              <a:t>Değişkene doğrudan bağlı olmayan maliyetler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,</a:t>
            </a:r>
            <a:r>
              <a:rPr lang="tr-TR" sz="2400" b="1" dirty="0">
                <a:solidFill>
                  <a:schemeClr val="tx1"/>
                </a:solidFill>
                <a:latin typeface="Arial Narrow" pitchFamily="34" charset="0"/>
              </a:rPr>
              <a:t> örneğin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, 	b</a:t>
            </a:r>
            <a:r>
              <a:rPr lang="tr-TR" sz="2400" b="1" dirty="0" err="1">
                <a:solidFill>
                  <a:schemeClr val="tx1"/>
                </a:solidFill>
                <a:latin typeface="Arial Narrow" pitchFamily="34" charset="0"/>
              </a:rPr>
              <a:t>inalar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tr-TR" sz="2400" b="1" dirty="0">
                <a:solidFill>
                  <a:schemeClr val="tx1"/>
                </a:solidFill>
                <a:latin typeface="Arial Narrow" pitchFamily="34" charset="0"/>
              </a:rPr>
              <a:t>sabit genel giderler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tr-TR" sz="2400" b="1" dirty="0">
                <a:solidFill>
                  <a:schemeClr val="tx1"/>
                </a:solidFill>
                <a:latin typeface="Arial Narrow" pitchFamily="34" charset="0"/>
              </a:rPr>
              <a:t>sigorta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, </a:t>
            </a:r>
            <a:r>
              <a:rPr lang="tr-TR" sz="2400" b="1" dirty="0">
                <a:solidFill>
                  <a:schemeClr val="tx1"/>
                </a:solidFill>
                <a:latin typeface="Arial Narrow" pitchFamily="34" charset="0"/>
              </a:rPr>
              <a:t>minimum işçilik</a:t>
            </a:r>
            <a:endParaRPr lang="en-US" sz="2400" b="1" dirty="0">
              <a:solidFill>
                <a:schemeClr val="tx1"/>
              </a:solidFill>
              <a:latin typeface="Arial Narrow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400" b="1" dirty="0">
                <a:solidFill>
                  <a:srgbClr val="527455"/>
                </a:solidFill>
                <a:latin typeface="Arial Narrow" pitchFamily="34" charset="0"/>
              </a:rPr>
              <a:t>Değişken maliyet</a:t>
            </a: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, </a:t>
            </a:r>
            <a:r>
              <a:rPr lang="tr-TR" sz="2400" b="1" dirty="0">
                <a:solidFill>
                  <a:srgbClr val="527455"/>
                </a:solidFill>
                <a:latin typeface="Arial Narrow" pitchFamily="34" charset="0"/>
              </a:rPr>
              <a:t>DM</a:t>
            </a: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  —</a:t>
            </a:r>
            <a:r>
              <a:rPr lang="tr-TR" sz="2400" b="1" dirty="0">
                <a:solidFill>
                  <a:srgbClr val="FF0000"/>
                </a:solidFill>
                <a:latin typeface="Arial Narrow" pitchFamily="34" charset="0"/>
              </a:rPr>
              <a:t>Parametre ile değişen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r>
              <a:rPr lang="tr-TR" sz="2400" b="1" dirty="0">
                <a:solidFill>
                  <a:schemeClr val="tx1"/>
                </a:solidFill>
                <a:latin typeface="Arial Narrow" pitchFamily="34" charset="0"/>
              </a:rPr>
              <a:t>maliyetler. Örneğin, üretim seviyesi ve işgücü büyüklüğü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. </a:t>
            </a:r>
            <a:r>
              <a:rPr lang="tr-TR" sz="2400" b="1" dirty="0">
                <a:solidFill>
                  <a:schemeClr val="tx1"/>
                </a:solidFill>
                <a:latin typeface="Arial Narrow" pitchFamily="34" charset="0"/>
              </a:rPr>
              <a:t>Bunlar işgücü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, ma</a:t>
            </a:r>
            <a:r>
              <a:rPr lang="tr-TR" sz="2400" b="1" dirty="0" err="1">
                <a:solidFill>
                  <a:schemeClr val="tx1"/>
                </a:solidFill>
                <a:latin typeface="Arial Narrow" pitchFamily="34" charset="0"/>
              </a:rPr>
              <a:t>lzeme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tr-TR" sz="2400" b="1" dirty="0">
                <a:solidFill>
                  <a:schemeClr val="tx1"/>
                </a:solidFill>
                <a:latin typeface="Arial Narrow" pitchFamily="34" charset="0"/>
              </a:rPr>
              <a:t>ve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 </a:t>
            </a:r>
            <a:r>
              <a:rPr lang="tr-TR" sz="2400" b="1" dirty="0">
                <a:solidFill>
                  <a:schemeClr val="tx1"/>
                </a:solidFill>
                <a:latin typeface="Arial Narrow" pitchFamily="34" charset="0"/>
              </a:rPr>
              <a:t>pazarlama maliyetleridir</a:t>
            </a:r>
            <a:r>
              <a:rPr lang="en-US" sz="2400" b="1" dirty="0">
                <a:solidFill>
                  <a:schemeClr val="tx1"/>
                </a:solidFill>
                <a:latin typeface="Arial Narrow" pitchFamily="34" charset="0"/>
              </a:rPr>
              <a:t>. </a:t>
            </a:r>
            <a:r>
              <a:rPr lang="tr-TR" sz="2400" b="1" dirty="0">
                <a:solidFill>
                  <a:srgbClr val="669900"/>
                </a:solidFill>
                <a:latin typeface="Arial Narrow" pitchFamily="34" charset="0"/>
              </a:rPr>
              <a:t>Birim başına değişken maliyet:</a:t>
            </a:r>
            <a:r>
              <a:rPr lang="en-US" sz="2400" b="1" dirty="0">
                <a:solidFill>
                  <a:srgbClr val="669900"/>
                </a:solidFill>
                <a:latin typeface="Arial Narrow" pitchFamily="34" charset="0"/>
              </a:rPr>
              <a:t> </a:t>
            </a:r>
            <a:r>
              <a:rPr lang="en-US" sz="2400" b="1" i="1" dirty="0">
                <a:solidFill>
                  <a:srgbClr val="669900"/>
                </a:solidFill>
                <a:latin typeface="Arial Narrow" pitchFamily="34" charset="0"/>
              </a:rPr>
              <a:t>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To</a:t>
            </a:r>
            <a:r>
              <a:rPr lang="tr-TR" sz="2400" b="1" dirty="0" err="1">
                <a:solidFill>
                  <a:srgbClr val="527455"/>
                </a:solidFill>
                <a:latin typeface="Arial Narrow" pitchFamily="34" charset="0"/>
              </a:rPr>
              <a:t>plam</a:t>
            </a: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 </a:t>
            </a:r>
            <a:r>
              <a:rPr lang="tr-TR" sz="2400" b="1" dirty="0">
                <a:solidFill>
                  <a:srgbClr val="527455"/>
                </a:solidFill>
                <a:latin typeface="Arial Narrow" pitchFamily="34" charset="0"/>
              </a:rPr>
              <a:t>maliyet</a:t>
            </a: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, T</a:t>
            </a:r>
            <a:r>
              <a:rPr lang="tr-TR" sz="2400" b="1" dirty="0">
                <a:solidFill>
                  <a:srgbClr val="527455"/>
                </a:solidFill>
                <a:latin typeface="Arial Narrow" pitchFamily="34" charset="0"/>
              </a:rPr>
              <a:t>M</a:t>
            </a: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 —</a:t>
            </a:r>
            <a:r>
              <a:rPr lang="en-US" sz="2400" b="1" dirty="0">
                <a:solidFill>
                  <a:srgbClr val="669900"/>
                </a:solidFill>
                <a:latin typeface="Arial Narrow" pitchFamily="34" charset="0"/>
              </a:rPr>
              <a:t> </a:t>
            </a:r>
            <a:r>
              <a:rPr lang="tr-TR" sz="2400" b="1" dirty="0">
                <a:solidFill>
                  <a:srgbClr val="527455"/>
                </a:solidFill>
                <a:latin typeface="Arial Narrow" pitchFamily="34" charset="0"/>
              </a:rPr>
              <a:t>Sabit ve değişken maliyet toplamı</a:t>
            </a: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T</a:t>
            </a:r>
            <a:r>
              <a:rPr lang="tr-TR" sz="2400" b="1" dirty="0">
                <a:solidFill>
                  <a:srgbClr val="FF0000"/>
                </a:solidFill>
                <a:latin typeface="Arial Narrow" pitchFamily="34" charset="0"/>
              </a:rPr>
              <a:t>M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 = </a:t>
            </a:r>
            <a:r>
              <a:rPr lang="tr-TR" sz="2400" b="1" dirty="0">
                <a:solidFill>
                  <a:srgbClr val="FF0000"/>
                </a:solidFill>
                <a:latin typeface="Arial Narrow" pitchFamily="34" charset="0"/>
              </a:rPr>
              <a:t>SM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+ </a:t>
            </a:r>
            <a:r>
              <a:rPr lang="tr-TR" sz="2400" b="1" dirty="0">
                <a:solidFill>
                  <a:srgbClr val="FF0000"/>
                </a:solidFill>
                <a:latin typeface="Arial Narrow" pitchFamily="34" charset="0"/>
              </a:rPr>
              <a:t>DM</a:t>
            </a:r>
            <a:r>
              <a:rPr lang="en-US" sz="2400" b="1" dirty="0">
                <a:solidFill>
                  <a:srgbClr val="FF0000"/>
                </a:solidFill>
                <a:latin typeface="Arial Narrow" pitchFamily="34" charset="0"/>
              </a:rPr>
              <a:t>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" y="5105400"/>
            <a:ext cx="38100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400" b="1" dirty="0">
                <a:solidFill>
                  <a:srgbClr val="527455"/>
                </a:solidFill>
                <a:latin typeface="Arial Narrow" pitchFamily="34" charset="0"/>
              </a:rPr>
              <a:t>Gelir</a:t>
            </a: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, R  — </a:t>
            </a:r>
            <a:r>
              <a:rPr lang="tr-TR" sz="2400" b="1" dirty="0">
                <a:solidFill>
                  <a:schemeClr val="tx1"/>
                </a:solidFill>
                <a:latin typeface="Arial Narrow" pitchFamily="34" charset="0"/>
              </a:rPr>
              <a:t>Satış miktarına bağlı değer</a:t>
            </a:r>
            <a:endParaRPr lang="en-US" sz="2400" b="1" dirty="0">
              <a:solidFill>
                <a:schemeClr val="tx1"/>
              </a:solidFill>
              <a:latin typeface="Arial Narrow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400" b="1" dirty="0">
                <a:solidFill>
                  <a:srgbClr val="669900"/>
                </a:solidFill>
                <a:latin typeface="Arial Narrow" pitchFamily="34" charset="0"/>
              </a:rPr>
              <a:t>Birim başına gelir:</a:t>
            </a:r>
            <a:r>
              <a:rPr lang="en-US" sz="2400" b="1" dirty="0">
                <a:solidFill>
                  <a:srgbClr val="669900"/>
                </a:solidFill>
                <a:latin typeface="Arial Narrow" pitchFamily="34" charset="0"/>
              </a:rPr>
              <a:t> </a:t>
            </a:r>
            <a:r>
              <a:rPr lang="en-US" sz="2400" b="1" i="1" dirty="0">
                <a:solidFill>
                  <a:srgbClr val="669900"/>
                </a:solidFill>
                <a:latin typeface="Arial Narrow" pitchFamily="34" charset="0"/>
              </a:rPr>
              <a:t>r </a:t>
            </a:r>
            <a:endParaRPr lang="en-US" sz="2400" i="1" dirty="0">
              <a:solidFill>
                <a:srgbClr val="6699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53000" y="5105400"/>
            <a:ext cx="3810000" cy="1219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400" b="1" dirty="0">
                <a:solidFill>
                  <a:srgbClr val="527455"/>
                </a:solidFill>
                <a:latin typeface="Arial Narrow" pitchFamily="34" charset="0"/>
              </a:rPr>
              <a:t>Kar</a:t>
            </a: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, </a:t>
            </a:r>
            <a:r>
              <a:rPr lang="tr-TR" sz="2400" b="1" dirty="0">
                <a:solidFill>
                  <a:srgbClr val="527455"/>
                </a:solidFill>
                <a:latin typeface="Arial Narrow" pitchFamily="34" charset="0"/>
              </a:rPr>
              <a:t>K</a:t>
            </a:r>
            <a:r>
              <a:rPr lang="en-US" sz="2400" b="1" dirty="0">
                <a:solidFill>
                  <a:srgbClr val="527455"/>
                </a:solidFill>
                <a:latin typeface="Arial Narrow" pitchFamily="34" charset="0"/>
              </a:rPr>
              <a:t>  — </a:t>
            </a:r>
            <a:r>
              <a:rPr lang="tr-TR" sz="2400" b="1" dirty="0">
                <a:solidFill>
                  <a:schemeClr val="tx1"/>
                </a:solidFill>
                <a:latin typeface="Arial Narrow" pitchFamily="34" charset="0"/>
              </a:rPr>
              <a:t>Maliyetler çıktıktan sonra kalan gelir</a:t>
            </a:r>
            <a:endParaRPr lang="en-US" sz="2400" b="1" dirty="0">
              <a:solidFill>
                <a:schemeClr val="tx1"/>
              </a:solidFill>
              <a:latin typeface="Arial Narrow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400" b="1" dirty="0">
                <a:solidFill>
                  <a:srgbClr val="669900"/>
                </a:solidFill>
                <a:latin typeface="Arial Narrow" pitchFamily="34" charset="0"/>
              </a:rPr>
              <a:t>K</a:t>
            </a:r>
            <a:r>
              <a:rPr lang="en-US" sz="2400" b="1" dirty="0">
                <a:solidFill>
                  <a:srgbClr val="669900"/>
                </a:solidFill>
                <a:latin typeface="Arial Narrow" pitchFamily="34" charset="0"/>
              </a:rPr>
              <a:t> = R – T</a:t>
            </a:r>
            <a:r>
              <a:rPr lang="tr-TR" sz="2400" b="1" dirty="0">
                <a:solidFill>
                  <a:srgbClr val="669900"/>
                </a:solidFill>
                <a:latin typeface="Arial Narrow" pitchFamily="34" charset="0"/>
              </a:rPr>
              <a:t>M</a:t>
            </a:r>
            <a:r>
              <a:rPr lang="en-US" sz="2400" b="1" dirty="0">
                <a:solidFill>
                  <a:srgbClr val="669900"/>
                </a:solidFill>
                <a:latin typeface="Arial Narrow" pitchFamily="34" charset="0"/>
              </a:rPr>
              <a:t> = R – (</a:t>
            </a:r>
            <a:r>
              <a:rPr lang="tr-TR" sz="2400" b="1" dirty="0">
                <a:solidFill>
                  <a:srgbClr val="669900"/>
                </a:solidFill>
                <a:latin typeface="Arial Narrow" pitchFamily="34" charset="0"/>
              </a:rPr>
              <a:t>SM</a:t>
            </a:r>
            <a:r>
              <a:rPr lang="en-US" sz="2400" b="1" dirty="0">
                <a:solidFill>
                  <a:srgbClr val="669900"/>
                </a:solidFill>
                <a:latin typeface="Arial Narrow" pitchFamily="34" charset="0"/>
              </a:rPr>
              <a:t>+</a:t>
            </a:r>
            <a:r>
              <a:rPr lang="tr-TR" sz="2400" b="1" dirty="0">
                <a:solidFill>
                  <a:srgbClr val="669900"/>
                </a:solidFill>
                <a:latin typeface="Arial Narrow" pitchFamily="34" charset="0"/>
              </a:rPr>
              <a:t>DM</a:t>
            </a:r>
            <a:r>
              <a:rPr lang="en-US" sz="2400" b="1" dirty="0">
                <a:solidFill>
                  <a:srgbClr val="669900"/>
                </a:solidFill>
                <a:latin typeface="Arial Narrow" pitchFamily="34" charset="0"/>
              </a:rPr>
              <a:t>)</a:t>
            </a:r>
            <a:r>
              <a:rPr lang="en-US" sz="2400" b="1" i="1" dirty="0">
                <a:solidFill>
                  <a:srgbClr val="669900"/>
                </a:solidFill>
                <a:latin typeface="Arial Narrow" pitchFamily="34" charset="0"/>
              </a:rPr>
              <a:t> </a:t>
            </a:r>
            <a:endParaRPr lang="en-US" sz="2400" i="1" dirty="0">
              <a:solidFill>
                <a:srgbClr val="6699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0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tr-TR" sz="3600" b="1" dirty="0">
                <a:solidFill>
                  <a:srgbClr val="FF0000"/>
                </a:solidFill>
              </a:rPr>
              <a:t>Doğrusal </a:t>
            </a:r>
            <a:r>
              <a:rPr lang="en-US" sz="3600" b="1" dirty="0">
                <a:solidFill>
                  <a:srgbClr val="FF0000"/>
                </a:solidFill>
              </a:rPr>
              <a:t>R </a:t>
            </a:r>
            <a:r>
              <a:rPr lang="tr-TR" sz="3600" b="1" dirty="0">
                <a:solidFill>
                  <a:srgbClr val="FF0000"/>
                </a:solidFill>
              </a:rPr>
              <a:t>ve</a:t>
            </a:r>
            <a:r>
              <a:rPr lang="en-US" sz="3600" b="1" dirty="0">
                <a:solidFill>
                  <a:srgbClr val="FF0000"/>
                </a:solidFill>
              </a:rPr>
              <a:t> T</a:t>
            </a:r>
            <a:r>
              <a:rPr lang="tr-TR" sz="3600" b="1" dirty="0">
                <a:solidFill>
                  <a:srgbClr val="FF0000"/>
                </a:solidFill>
              </a:rPr>
              <a:t>M için </a:t>
            </a:r>
            <a:r>
              <a:rPr lang="tr-TR" sz="3600" b="1" dirty="0" err="1">
                <a:solidFill>
                  <a:srgbClr val="FF0000"/>
                </a:solidFill>
              </a:rPr>
              <a:t>Başabaş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324600"/>
            <a:ext cx="1219200" cy="365125"/>
          </a:xfrm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8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-</a:t>
            </a: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4</a:t>
            </a:r>
            <a:endParaRPr lang="en-US" sz="1800" dirty="0">
              <a:solidFill>
                <a:schemeClr val="tx1">
                  <a:tint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1219200"/>
            <a:ext cx="4114800" cy="53860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latin typeface="+mn-lt"/>
              </a:rPr>
              <a:t>R = T</a:t>
            </a:r>
            <a:r>
              <a:rPr lang="tr-TR" sz="2400" b="1" dirty="0">
                <a:latin typeface="+mn-lt"/>
              </a:rPr>
              <a:t>M</a:t>
            </a:r>
            <a:r>
              <a:rPr lang="en-US" sz="2400" b="1" dirty="0">
                <a:latin typeface="+mn-lt"/>
              </a:rPr>
              <a:t> </a:t>
            </a:r>
            <a:r>
              <a:rPr lang="tr-TR" sz="2400" b="1" dirty="0">
                <a:latin typeface="+mn-lt"/>
              </a:rPr>
              <a:t>eşitleyerek </a:t>
            </a:r>
            <a:r>
              <a:rPr lang="en-US" sz="2400" b="1" dirty="0">
                <a:latin typeface="+mn-lt"/>
              </a:rPr>
              <a:t>Q = Q</a:t>
            </a:r>
            <a:r>
              <a:rPr lang="en-US" sz="2400" b="1" baseline="-25000" dirty="0">
                <a:latin typeface="+mn-lt"/>
              </a:rPr>
              <a:t>B</a:t>
            </a:r>
            <a:r>
              <a:rPr lang="tr-TR" sz="2400" b="1" baseline="-25000" dirty="0">
                <a:latin typeface="+mn-lt"/>
              </a:rPr>
              <a:t>B </a:t>
            </a:r>
            <a:r>
              <a:rPr lang="tr-TR" sz="2400" b="1" dirty="0">
                <a:latin typeface="+mn-lt"/>
              </a:rPr>
              <a:t>çözülür</a:t>
            </a:r>
            <a:endParaRPr lang="en-US" sz="2400" b="1" dirty="0"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R = T</a:t>
            </a:r>
            <a:r>
              <a:rPr lang="tr-TR" sz="2400" dirty="0">
                <a:latin typeface="+mn-lt"/>
              </a:rPr>
              <a:t>M</a:t>
            </a:r>
            <a:endParaRPr lang="en-US" sz="2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                 rQ = </a:t>
            </a:r>
            <a:r>
              <a:rPr lang="tr-TR" sz="2400" dirty="0">
                <a:latin typeface="+mn-lt"/>
              </a:rPr>
              <a:t>SM</a:t>
            </a:r>
            <a:r>
              <a:rPr lang="en-US" sz="2400" dirty="0">
                <a:latin typeface="+mn-lt"/>
              </a:rPr>
              <a:t> + vQ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+mn-lt"/>
              </a:rPr>
              <a:t>		     </a:t>
            </a:r>
            <a:r>
              <a:rPr lang="tr-TR" sz="2400" dirty="0">
                <a:solidFill>
                  <a:schemeClr val="accent2"/>
                </a:solidFill>
                <a:latin typeface="+mn-lt"/>
              </a:rPr>
              <a:t>SM</a:t>
            </a:r>
            <a:endParaRPr lang="en-US" sz="2400" dirty="0">
              <a:solidFill>
                <a:schemeClr val="accent2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solidFill>
                  <a:schemeClr val="accent2"/>
                </a:solidFill>
                <a:latin typeface="+mn-lt"/>
              </a:rPr>
              <a:t>		    r – v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accent2"/>
              </a:solidFill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chemeClr val="accent2"/>
              </a:solidFill>
              <a:latin typeface="+mn-lt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Değişken maliyet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v, </a:t>
            </a:r>
            <a:r>
              <a:rPr lang="tr-T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azaltılırsa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, Q</a:t>
            </a:r>
            <a:r>
              <a:rPr lang="en-US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</a:t>
            </a:r>
            <a:r>
              <a:rPr lang="tr-TR" sz="2800" baseline="-25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B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tr-T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azalır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(</a:t>
            </a:r>
            <a:r>
              <a:rPr lang="tr-T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sola kayar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latin typeface="+mn-lt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209800" y="3505200"/>
            <a:ext cx="838200" cy="0"/>
          </a:xfrm>
          <a:prstGeom prst="line">
            <a:avLst/>
          </a:prstGeom>
          <a:ln w="2857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2" name="TextBox 13"/>
          <p:cNvSpPr txBox="1">
            <a:spLocks noChangeArrowheads="1"/>
          </p:cNvSpPr>
          <p:nvPr/>
        </p:nvSpPr>
        <p:spPr bwMode="auto">
          <a:xfrm>
            <a:off x="1295400" y="32004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dirty="0"/>
              <a:t> </a:t>
            </a:r>
            <a:r>
              <a:rPr lang="en-US" sz="2400" b="1" dirty="0">
                <a:solidFill>
                  <a:schemeClr val="accent2"/>
                </a:solidFill>
              </a:rPr>
              <a:t>Q</a:t>
            </a:r>
            <a:r>
              <a:rPr lang="en-US" sz="2400" b="1" baseline="-25000" dirty="0">
                <a:solidFill>
                  <a:schemeClr val="accent2"/>
                </a:solidFill>
              </a:rPr>
              <a:t>B</a:t>
            </a:r>
            <a:r>
              <a:rPr lang="tr-TR" sz="2400" b="1" baseline="-25000" dirty="0">
                <a:solidFill>
                  <a:schemeClr val="accent2"/>
                </a:solidFill>
              </a:rPr>
              <a:t>B</a:t>
            </a:r>
            <a:r>
              <a:rPr lang="en-US" sz="2400" b="1" dirty="0">
                <a:solidFill>
                  <a:schemeClr val="accent2"/>
                </a:solidFill>
              </a:rPr>
              <a:t> = </a:t>
            </a:r>
            <a:endParaRPr lang="en-US" b="1" dirty="0">
              <a:solidFill>
                <a:schemeClr val="accent2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04800" y="4191000"/>
            <a:ext cx="3657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021" y="1450181"/>
            <a:ext cx="43434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tr-TR" sz="3200" b="1" dirty="0">
                <a:solidFill>
                  <a:srgbClr val="FF0000"/>
                </a:solidFill>
              </a:rPr>
              <a:t>Örnek</a:t>
            </a:r>
            <a:r>
              <a:rPr lang="en-US" sz="3200" b="1" dirty="0">
                <a:solidFill>
                  <a:srgbClr val="FF0000"/>
                </a:solidFill>
              </a:rPr>
              <a:t>: </a:t>
            </a:r>
            <a:r>
              <a:rPr lang="tr-TR" sz="3200" b="1" dirty="0">
                <a:solidFill>
                  <a:srgbClr val="FF0000"/>
                </a:solidFill>
              </a:rPr>
              <a:t>Bir Proje </a:t>
            </a:r>
            <a:r>
              <a:rPr lang="tr-TR" sz="3200" b="1" dirty="0" err="1">
                <a:solidFill>
                  <a:srgbClr val="FF0000"/>
                </a:solidFill>
              </a:rPr>
              <a:t>Başabaş</a:t>
            </a:r>
            <a:r>
              <a:rPr lang="tr-TR" sz="3200" b="1" dirty="0">
                <a:solidFill>
                  <a:srgbClr val="FF0000"/>
                </a:solidFill>
              </a:rPr>
              <a:t> Noktası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2590800"/>
            <a:ext cx="8229600" cy="3535363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None/>
              <a:defRPr/>
            </a:pPr>
            <a:r>
              <a:rPr lang="tr-TR" sz="2800" dirty="0">
                <a:solidFill>
                  <a:schemeClr val="accent2"/>
                </a:solidFill>
              </a:rPr>
              <a:t>Çözüm</a:t>
            </a:r>
            <a:r>
              <a:rPr lang="en-US" sz="2800" dirty="0">
                <a:solidFill>
                  <a:srgbClr val="00B050"/>
                </a:solidFill>
              </a:rPr>
              <a:t>: Q</a:t>
            </a:r>
            <a:r>
              <a:rPr lang="en-US" sz="2800" baseline="-25000" dirty="0">
                <a:solidFill>
                  <a:srgbClr val="00B050"/>
                </a:solidFill>
              </a:rPr>
              <a:t>B</a:t>
            </a:r>
            <a:r>
              <a:rPr lang="tr-TR" sz="2800" baseline="-25000" dirty="0">
                <a:solidFill>
                  <a:srgbClr val="00B050"/>
                </a:solidFill>
              </a:rPr>
              <a:t>B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tr-TR" sz="2800" dirty="0">
                <a:solidFill>
                  <a:srgbClr val="00B050"/>
                </a:solidFill>
              </a:rPr>
              <a:t>bulalım ve</a:t>
            </a:r>
            <a:r>
              <a:rPr lang="en-US" sz="2800" dirty="0">
                <a:solidFill>
                  <a:srgbClr val="00B050"/>
                </a:solidFill>
              </a:rPr>
              <a:t> 15,000</a:t>
            </a:r>
            <a:r>
              <a:rPr lang="tr-TR" sz="2800" dirty="0">
                <a:solidFill>
                  <a:srgbClr val="00B050"/>
                </a:solidFill>
              </a:rPr>
              <a:t> ile karşılaştıralım</a:t>
            </a:r>
            <a:r>
              <a:rPr lang="en-US" sz="2800" dirty="0">
                <a:solidFill>
                  <a:srgbClr val="00B050"/>
                </a:solidFill>
              </a:rPr>
              <a:t>; </a:t>
            </a:r>
            <a:r>
              <a:rPr lang="tr-TR" sz="2800" dirty="0">
                <a:solidFill>
                  <a:srgbClr val="00B050"/>
                </a:solidFill>
              </a:rPr>
              <a:t>karı hesaplayalım</a:t>
            </a:r>
            <a:endParaRPr lang="en-US" sz="2800" dirty="0">
              <a:solidFill>
                <a:srgbClr val="00B050"/>
              </a:solidFill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200" dirty="0">
              <a:solidFill>
                <a:schemeClr val="accent2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dirty="0">
                <a:solidFill>
                  <a:schemeClr val="accent2"/>
                </a:solidFill>
              </a:rPr>
              <a:t>		</a:t>
            </a:r>
            <a:r>
              <a:rPr lang="en-US" sz="2800" dirty="0"/>
              <a:t>Q</a:t>
            </a:r>
            <a:r>
              <a:rPr lang="en-US" sz="2800" baseline="-25000" dirty="0"/>
              <a:t>B</a:t>
            </a:r>
            <a:r>
              <a:rPr lang="tr-TR" sz="2800" baseline="-25000" dirty="0"/>
              <a:t>B</a:t>
            </a:r>
            <a:r>
              <a:rPr lang="en-US" sz="2800" dirty="0"/>
              <a:t> = 75,000 / (8.00-2.50) = 13,636 </a:t>
            </a:r>
            <a:r>
              <a:rPr lang="tr-TR" sz="2800" dirty="0"/>
              <a:t>birim</a:t>
            </a:r>
            <a:r>
              <a:rPr lang="en-US" sz="2800" dirty="0"/>
              <a:t>/</a:t>
            </a:r>
            <a:r>
              <a:rPr lang="tr-TR" sz="2800" dirty="0"/>
              <a:t>ay</a:t>
            </a:r>
            <a:endParaRPr lang="en-US" sz="2800" dirty="0"/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800" dirty="0"/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sz="2800" dirty="0">
                <a:solidFill>
                  <a:schemeClr val="accent2"/>
                </a:solidFill>
              </a:rPr>
              <a:t>Üretim seviyesi </a:t>
            </a:r>
            <a:r>
              <a:rPr lang="tr-TR" sz="2800" dirty="0" err="1">
                <a:solidFill>
                  <a:schemeClr val="accent2"/>
                </a:solidFill>
              </a:rPr>
              <a:t>başabaş</a:t>
            </a:r>
            <a:r>
              <a:rPr lang="tr-TR" sz="2800" dirty="0">
                <a:solidFill>
                  <a:schemeClr val="accent2"/>
                </a:solidFill>
              </a:rPr>
              <a:t> noktasının üzerindedir</a:t>
            </a:r>
            <a:r>
              <a:rPr lang="en-US" sz="2800" dirty="0">
                <a:solidFill>
                  <a:schemeClr val="accent2"/>
                </a:solidFill>
              </a:rPr>
              <a:t>              </a:t>
            </a:r>
            <a:r>
              <a:rPr lang="tr-TR" sz="2800" b="1" dirty="0">
                <a:solidFill>
                  <a:srgbClr val="669900"/>
                </a:solidFill>
              </a:rPr>
              <a:t>Kar</a:t>
            </a:r>
            <a:endParaRPr lang="en-US" sz="2800" b="1" dirty="0">
              <a:solidFill>
                <a:srgbClr val="669900"/>
              </a:solidFill>
            </a:endParaRPr>
          </a:p>
          <a:p>
            <a:pPr algn="ctr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100" b="1" dirty="0">
              <a:solidFill>
                <a:srgbClr val="66990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800" b="1" dirty="0">
                <a:solidFill>
                  <a:srgbClr val="669900"/>
                </a:solidFill>
              </a:rPr>
              <a:t>	    </a:t>
            </a:r>
            <a:r>
              <a:rPr lang="tr-TR" sz="2000" b="1" dirty="0">
                <a:solidFill>
                  <a:srgbClr val="669900"/>
                </a:solidFill>
              </a:rPr>
              <a:t>Kar</a:t>
            </a:r>
            <a:r>
              <a:rPr lang="en-US" sz="2000" b="1" dirty="0">
                <a:solidFill>
                  <a:srgbClr val="669900"/>
                </a:solidFill>
              </a:rPr>
              <a:t> = R – (</a:t>
            </a:r>
            <a:r>
              <a:rPr lang="tr-TR" sz="2000" b="1" dirty="0">
                <a:solidFill>
                  <a:srgbClr val="669900"/>
                </a:solidFill>
              </a:rPr>
              <a:t>SM</a:t>
            </a:r>
            <a:r>
              <a:rPr lang="en-US" sz="2000" b="1" dirty="0">
                <a:solidFill>
                  <a:srgbClr val="669900"/>
                </a:solidFill>
              </a:rPr>
              <a:t> + </a:t>
            </a:r>
            <a:r>
              <a:rPr lang="tr-TR" sz="2000" b="1" dirty="0">
                <a:solidFill>
                  <a:srgbClr val="669900"/>
                </a:solidFill>
              </a:rPr>
              <a:t>DM</a:t>
            </a:r>
            <a:r>
              <a:rPr lang="en-US" sz="2000" b="1" dirty="0">
                <a:solidFill>
                  <a:srgbClr val="669900"/>
                </a:solidFill>
              </a:rPr>
              <a:t>) 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669900"/>
                </a:solidFill>
              </a:rPr>
              <a:t>                       = rQ – (</a:t>
            </a:r>
            <a:r>
              <a:rPr lang="tr-TR" sz="2000" b="1" dirty="0">
                <a:solidFill>
                  <a:srgbClr val="669900"/>
                </a:solidFill>
              </a:rPr>
              <a:t>SM</a:t>
            </a:r>
            <a:r>
              <a:rPr lang="en-US" sz="2000" b="1" dirty="0">
                <a:solidFill>
                  <a:srgbClr val="669900"/>
                </a:solidFill>
              </a:rPr>
              <a:t> + vQ) = (r-v)Q – </a:t>
            </a:r>
            <a:r>
              <a:rPr lang="tr-TR" sz="2000" b="1" dirty="0">
                <a:solidFill>
                  <a:srgbClr val="669900"/>
                </a:solidFill>
              </a:rPr>
              <a:t>SM</a:t>
            </a:r>
            <a:endParaRPr lang="en-US" sz="2000" b="1" dirty="0">
              <a:solidFill>
                <a:srgbClr val="66990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669900"/>
                </a:solidFill>
              </a:rPr>
              <a:t>		       = (8.00 – 2.50)(15,000) – 75,000</a:t>
            </a: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000" b="1" dirty="0">
                <a:solidFill>
                  <a:srgbClr val="669900"/>
                </a:solidFill>
              </a:rPr>
              <a:t> 		       = $ 7500/</a:t>
            </a:r>
            <a:r>
              <a:rPr lang="tr-TR" sz="2000" b="1" dirty="0">
                <a:solidFill>
                  <a:srgbClr val="669900"/>
                </a:solidFill>
              </a:rPr>
              <a:t>ay</a:t>
            </a:r>
            <a:endParaRPr lang="en-US" sz="2000" b="1" dirty="0">
              <a:solidFill>
                <a:srgbClr val="669900"/>
              </a:solidFill>
            </a:endParaRPr>
          </a:p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10000" y="6324600"/>
            <a:ext cx="1219200" cy="365125"/>
          </a:xfrm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8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-</a:t>
            </a: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5</a:t>
            </a:r>
            <a:endParaRPr lang="en-US" sz="1800" dirty="0">
              <a:solidFill>
                <a:schemeClr val="tx1">
                  <a:tint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609600" y="1295400"/>
            <a:ext cx="7977188" cy="1143000"/>
          </a:xfrm>
          <a:prstGeom prst="rect">
            <a:avLst/>
          </a:prstGeom>
          <a:solidFill>
            <a:srgbClr val="0033CC">
              <a:alpha val="80000"/>
            </a:srgbClr>
          </a:solidFill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600" dirty="0">
              <a:latin typeface="+mn-lt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85800" y="1371600"/>
            <a:ext cx="7824788" cy="1015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Bir fabrikanın üretimi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15,000 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birim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ay </a:t>
            </a:r>
            <a:r>
              <a:rPr lang="tr-TR" sz="20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dır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. 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SM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= $75,000 /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ay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, 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gelir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$8/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birim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ve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DM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$2.50/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birim ise </a:t>
            </a:r>
            <a:r>
              <a:rPr lang="tr-TR" sz="2000" b="1" dirty="0" err="1">
                <a:solidFill>
                  <a:schemeClr val="accent2">
                    <a:lumMod val="75000"/>
                  </a:schemeClr>
                </a:solidFill>
                <a:latin typeface="+mn-lt"/>
              </a:rPr>
              <a:t>başabaş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 seviyesini bulalım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. </a:t>
            </a:r>
            <a:r>
              <a:rPr lang="tr-TR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Aylık tahmini kar veya zararı belirleyelim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6934200" y="4191000"/>
            <a:ext cx="762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0719" y="3271826"/>
            <a:ext cx="3857625" cy="3095625"/>
          </a:xfrm>
          <a:prstGeom prst="rect">
            <a:avLst/>
          </a:prstGeom>
        </p:spPr>
      </p:pic>
      <p:sp>
        <p:nvSpPr>
          <p:cNvPr id="8194" name="Title 10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r>
              <a:rPr lang="tr-TR" sz="3200" b="1" dirty="0">
                <a:solidFill>
                  <a:srgbClr val="FF0000"/>
                </a:solidFill>
              </a:rPr>
              <a:t>İki Alternatif Arsasında </a:t>
            </a:r>
            <a:r>
              <a:rPr lang="tr-TR" sz="3200" b="1" dirty="0" err="1">
                <a:solidFill>
                  <a:srgbClr val="FF0000"/>
                </a:solidFill>
              </a:rPr>
              <a:t>Başabaş</a:t>
            </a:r>
            <a:r>
              <a:rPr lang="tr-TR" sz="3200" b="1" dirty="0">
                <a:solidFill>
                  <a:srgbClr val="FF0000"/>
                </a:solidFill>
              </a:rPr>
              <a:t> Noktası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62400" y="6324600"/>
            <a:ext cx="762000" cy="365125"/>
          </a:xfrm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8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-</a:t>
            </a: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6</a:t>
            </a:r>
            <a:endParaRPr lang="en-US" sz="1800" dirty="0">
              <a:solidFill>
                <a:schemeClr val="tx1">
                  <a:tint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057399"/>
          </a:xfrm>
          <a:prstGeom prst="snip2SameRect">
            <a:avLst/>
          </a:prstGeom>
          <a:solidFill>
            <a:schemeClr val="tx2">
              <a:lumMod val="20000"/>
              <a:lumOff val="80000"/>
            </a:schemeClr>
          </a:solidFill>
          <a:ln w="57150">
            <a:solidFill>
              <a:schemeClr val="tx1"/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tr-TR" sz="2400" dirty="0"/>
              <a:t>İki alternatif için ortak olan bir parametre değerini belirlemek için</a:t>
            </a:r>
            <a:r>
              <a:rPr lang="en-US" sz="2400" dirty="0"/>
              <a:t>, </a:t>
            </a:r>
            <a:r>
              <a:rPr lang="tr-TR" sz="2400" dirty="0"/>
              <a:t>aşağıdakiler yapılır</a:t>
            </a:r>
            <a:r>
              <a:rPr lang="en-US" sz="2400" dirty="0"/>
              <a:t>:</a:t>
            </a: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tr-TR" sz="2400" dirty="0">
                <a:solidFill>
                  <a:srgbClr val="AD1F03"/>
                </a:solidFill>
              </a:rPr>
              <a:t>Ortak parametre belirlenir</a:t>
            </a:r>
            <a:endParaRPr lang="en-US" sz="2400" dirty="0">
              <a:solidFill>
                <a:srgbClr val="AD1F03"/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tr-TR" sz="2400" dirty="0">
                <a:solidFill>
                  <a:srgbClr val="AD1F03"/>
                </a:solidFill>
              </a:rPr>
              <a:t>Her bir alternatif için ortak parametrenin fonksiyonu olarak eşdeğer BD, YD veya GD ilişkileri kurulur</a:t>
            </a:r>
            <a:endParaRPr lang="en-US" sz="2400" dirty="0">
              <a:solidFill>
                <a:srgbClr val="AD1F03"/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tr-TR" sz="2400" dirty="0">
                <a:solidFill>
                  <a:srgbClr val="AD1F03"/>
                </a:solidFill>
              </a:rPr>
              <a:t>Denklemler eşitlenir</a:t>
            </a:r>
            <a:r>
              <a:rPr lang="en-US" sz="2400" dirty="0">
                <a:solidFill>
                  <a:srgbClr val="AD1F03"/>
                </a:solidFill>
              </a:rPr>
              <a:t>; </a:t>
            </a:r>
            <a:r>
              <a:rPr lang="tr-TR" sz="2400" dirty="0">
                <a:solidFill>
                  <a:srgbClr val="AD1F03"/>
                </a:solidFill>
              </a:rPr>
              <a:t>parametre için çözülür</a:t>
            </a:r>
            <a:r>
              <a:rPr lang="en-US" sz="2400" dirty="0">
                <a:solidFill>
                  <a:srgbClr val="AD1F03"/>
                </a:solidFill>
              </a:rPr>
              <a:t>. </a:t>
            </a:r>
            <a:r>
              <a:rPr lang="tr-T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Bu </a:t>
            </a:r>
            <a:r>
              <a:rPr lang="tr-TR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başabaş</a:t>
            </a:r>
            <a:r>
              <a:rPr lang="tr-T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değeridir</a:t>
            </a:r>
            <a:endParaRPr lang="en-US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457200" indent="-457200" fontAlgn="auto">
              <a:spcAft>
                <a:spcPts val="0"/>
              </a:spcAft>
              <a:buFont typeface="+mj-lt"/>
              <a:buAutoNum type="arabicPeriod"/>
              <a:defRPr/>
            </a:pP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7" name="Horizontal Scroll 6"/>
          <p:cNvSpPr/>
          <p:nvPr/>
        </p:nvSpPr>
        <p:spPr>
          <a:xfrm>
            <a:off x="304800" y="3276600"/>
            <a:ext cx="4495800" cy="3048000"/>
          </a:xfrm>
          <a:prstGeom prst="horizontalScroll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Alternatif seçimi ortak parametrenin beklenen değerine bağlıdır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Değer: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/>
                </a:solidFill>
              </a:rPr>
              <a:t>başabaş</a:t>
            </a:r>
            <a:r>
              <a:rPr lang="tr-TR" dirty="0">
                <a:solidFill>
                  <a:schemeClr val="tx1"/>
                </a:solidFill>
              </a:rPr>
              <a:t> noktasının </a:t>
            </a:r>
            <a:r>
              <a:rPr lang="tr-TR" dirty="0">
                <a:solidFill>
                  <a:srgbClr val="FF0000"/>
                </a:solidFill>
              </a:rPr>
              <a:t>ALTINDA</a:t>
            </a:r>
            <a:r>
              <a:rPr lang="tr-TR" dirty="0">
                <a:solidFill>
                  <a:schemeClr val="tx1"/>
                </a:solidFill>
              </a:rPr>
              <a:t>;</a:t>
            </a:r>
            <a:endParaRPr lang="en-US" dirty="0">
              <a:solidFill>
                <a:schemeClr val="tx1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    	 </a:t>
            </a:r>
            <a:r>
              <a:rPr lang="tr-TR" dirty="0">
                <a:solidFill>
                  <a:srgbClr val="00B050"/>
                </a:solidFill>
              </a:rPr>
              <a:t>daha yüksek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DM </a:t>
            </a:r>
            <a:r>
              <a:rPr lang="en-US" dirty="0">
                <a:solidFill>
                  <a:schemeClr val="tx1"/>
                </a:solidFill>
              </a:rPr>
              <a:t>se</a:t>
            </a:r>
            <a:r>
              <a:rPr lang="tr-TR" dirty="0" err="1">
                <a:solidFill>
                  <a:schemeClr val="tx1"/>
                </a:solidFill>
              </a:rPr>
              <a:t>çilir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Wingdings" pitchFamily="2" charset="2"/>
              <a:buChar char="ü"/>
              <a:defRPr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chemeClr val="tx1"/>
                </a:solidFill>
              </a:rPr>
              <a:t>Değer: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Başabaş</a:t>
            </a:r>
            <a:r>
              <a:rPr lang="tr-TR" dirty="0">
                <a:solidFill>
                  <a:srgbClr val="FF0000"/>
                </a:solidFill>
              </a:rPr>
              <a:t> noktasının ÜZERİNDE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</a:rPr>
              <a:t>      	 </a:t>
            </a:r>
            <a:r>
              <a:rPr lang="tr-TR" dirty="0">
                <a:solidFill>
                  <a:srgbClr val="00B050"/>
                </a:solidFill>
              </a:rPr>
              <a:t>daha düşük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tr-TR" dirty="0">
                <a:solidFill>
                  <a:srgbClr val="FF0000"/>
                </a:solidFill>
              </a:rPr>
              <a:t>DM </a:t>
            </a:r>
            <a:r>
              <a:rPr lang="en-US" dirty="0">
                <a:solidFill>
                  <a:schemeClr val="tx1"/>
                </a:solidFill>
              </a:rPr>
              <a:t>se</a:t>
            </a:r>
            <a:r>
              <a:rPr lang="tr-TR" dirty="0" err="1">
                <a:solidFill>
                  <a:schemeClr val="tx1"/>
                </a:solidFill>
              </a:rPr>
              <a:t>çilir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2" name="Curved Down Arrow 11"/>
          <p:cNvSpPr/>
          <p:nvPr/>
        </p:nvSpPr>
        <p:spPr>
          <a:xfrm>
            <a:off x="4191000" y="4572000"/>
            <a:ext cx="1828800" cy="381000"/>
          </a:xfrm>
          <a:prstGeom prst="curvedDownArrow">
            <a:avLst/>
          </a:prstGeom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urved Up Arrow 13"/>
          <p:cNvSpPr/>
          <p:nvPr/>
        </p:nvSpPr>
        <p:spPr>
          <a:xfrm rot="20097142">
            <a:off x="3413253" y="5062483"/>
            <a:ext cx="4821238" cy="636588"/>
          </a:xfrm>
          <a:prstGeom prst="curvedUpArrow">
            <a:avLst/>
          </a:prstGeom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3200" b="1" dirty="0">
                <a:solidFill>
                  <a:srgbClr val="FF0000"/>
                </a:solidFill>
              </a:rPr>
              <a:t>Örnek</a:t>
            </a:r>
            <a:r>
              <a:rPr lang="en-US" sz="3200" b="1" dirty="0">
                <a:solidFill>
                  <a:srgbClr val="FF0000"/>
                </a:solidFill>
              </a:rPr>
              <a:t>: </a:t>
            </a:r>
            <a:r>
              <a:rPr lang="tr-TR" sz="3200" b="1" dirty="0">
                <a:solidFill>
                  <a:srgbClr val="FF0000"/>
                </a:solidFill>
              </a:rPr>
              <a:t>İki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b="1" dirty="0" err="1">
                <a:solidFill>
                  <a:srgbClr val="FF0000"/>
                </a:solidFill>
              </a:rPr>
              <a:t>Alternati</a:t>
            </a:r>
            <a:r>
              <a:rPr lang="tr-TR" sz="3200" b="1" dirty="0">
                <a:solidFill>
                  <a:srgbClr val="FF0000"/>
                </a:solidFill>
              </a:rPr>
              <a:t>f</a:t>
            </a:r>
            <a:r>
              <a:rPr lang="en-US" sz="3200" b="1" dirty="0">
                <a:solidFill>
                  <a:srgbClr val="FF0000"/>
                </a:solidFill>
              </a:rPr>
              <a:t> B</a:t>
            </a:r>
            <a:r>
              <a:rPr lang="tr-TR" sz="3200" b="1" dirty="0" err="1">
                <a:solidFill>
                  <a:srgbClr val="FF0000"/>
                </a:solidFill>
              </a:rPr>
              <a:t>aşabaş</a:t>
            </a:r>
            <a:r>
              <a:rPr lang="en-US" sz="3200" b="1" dirty="0">
                <a:solidFill>
                  <a:srgbClr val="FF0000"/>
                </a:solidFill>
              </a:rPr>
              <a:t> Anal</a:t>
            </a:r>
            <a:r>
              <a:rPr lang="tr-TR" sz="3200" b="1" dirty="0">
                <a:solidFill>
                  <a:srgbClr val="FF0000"/>
                </a:solidFill>
              </a:rPr>
              <a:t>izi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886200" y="6324600"/>
            <a:ext cx="914400" cy="365125"/>
          </a:xfrm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8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-</a:t>
            </a: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7</a:t>
            </a:r>
            <a:endParaRPr lang="en-US" sz="1800" dirty="0">
              <a:solidFill>
                <a:schemeClr val="tx1">
                  <a:tint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914400"/>
            <a:ext cx="5410200" cy="4343400"/>
          </a:xfrm>
        </p:spPr>
        <p:txBody>
          <a:bodyPr rtlCol="0">
            <a:normAutofit lnSpcReduction="1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669900"/>
                </a:solidFill>
              </a:rPr>
              <a:t>     </a:t>
            </a:r>
            <a:r>
              <a:rPr lang="tr-TR" sz="2400" dirty="0">
                <a:solidFill>
                  <a:srgbClr val="669900"/>
                </a:solidFill>
              </a:rPr>
              <a:t>Yap</a:t>
            </a:r>
            <a:r>
              <a:rPr lang="en-US" sz="2400" dirty="0">
                <a:solidFill>
                  <a:srgbClr val="669900"/>
                </a:solidFill>
              </a:rPr>
              <a:t>/</a:t>
            </a:r>
            <a:r>
              <a:rPr lang="tr-TR" sz="2400" dirty="0">
                <a:solidFill>
                  <a:srgbClr val="669900"/>
                </a:solidFill>
              </a:rPr>
              <a:t>satın al</a:t>
            </a:r>
            <a:r>
              <a:rPr lang="en-US" sz="2400" dirty="0">
                <a:solidFill>
                  <a:srgbClr val="669900"/>
                </a:solidFill>
              </a:rPr>
              <a:t> anal</a:t>
            </a:r>
            <a:r>
              <a:rPr lang="tr-TR" sz="2400" dirty="0">
                <a:solidFill>
                  <a:srgbClr val="669900"/>
                </a:solidFill>
              </a:rPr>
              <a:t>izi gerçekleştirelim</a:t>
            </a:r>
            <a:r>
              <a:rPr lang="en-US" sz="2400" dirty="0">
                <a:solidFill>
                  <a:srgbClr val="669900"/>
                </a:solidFill>
              </a:rPr>
              <a:t> </a:t>
            </a:r>
            <a:r>
              <a:rPr lang="tr-TR" sz="2400" dirty="0">
                <a:solidFill>
                  <a:srgbClr val="669900"/>
                </a:solidFill>
              </a:rPr>
              <a:t>burada</a:t>
            </a:r>
            <a:r>
              <a:rPr lang="en-US" sz="2400" dirty="0">
                <a:solidFill>
                  <a:srgbClr val="669900"/>
                </a:solidFill>
              </a:rPr>
              <a:t> </a:t>
            </a:r>
            <a:r>
              <a:rPr lang="tr-TR" sz="2400" dirty="0">
                <a:solidFill>
                  <a:srgbClr val="669900"/>
                </a:solidFill>
              </a:rPr>
              <a:t>genel değişken </a:t>
            </a:r>
            <a:r>
              <a:rPr lang="en-US" sz="2400" dirty="0">
                <a:solidFill>
                  <a:srgbClr val="669900"/>
                </a:solidFill>
              </a:rPr>
              <a:t>X, </a:t>
            </a:r>
            <a:r>
              <a:rPr lang="tr-TR" sz="2400" dirty="0">
                <a:solidFill>
                  <a:srgbClr val="669900"/>
                </a:solidFill>
              </a:rPr>
              <a:t>her yıl üretilen birim sayısı</a:t>
            </a:r>
            <a:r>
              <a:rPr lang="en-US" sz="2400" dirty="0">
                <a:solidFill>
                  <a:srgbClr val="669900"/>
                </a:solidFill>
              </a:rPr>
              <a:t>. </a:t>
            </a:r>
            <a:r>
              <a:rPr lang="tr-TR" sz="2400" dirty="0">
                <a:solidFill>
                  <a:srgbClr val="669900"/>
                </a:solidFill>
              </a:rPr>
              <a:t>YD</a:t>
            </a:r>
            <a:r>
              <a:rPr lang="en-US" sz="2400" dirty="0">
                <a:solidFill>
                  <a:srgbClr val="669900"/>
                </a:solidFill>
              </a:rPr>
              <a:t> </a:t>
            </a:r>
            <a:r>
              <a:rPr lang="tr-TR" sz="2400" dirty="0">
                <a:solidFill>
                  <a:srgbClr val="669900"/>
                </a:solidFill>
              </a:rPr>
              <a:t>ilişkileri</a:t>
            </a:r>
            <a:r>
              <a:rPr lang="en-US" sz="2400" dirty="0">
                <a:solidFill>
                  <a:srgbClr val="669900"/>
                </a:solidFill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6699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669900"/>
                </a:solidFill>
              </a:rPr>
              <a:t>	</a:t>
            </a:r>
            <a:r>
              <a:rPr lang="tr-TR" sz="2400" dirty="0" err="1"/>
              <a:t>YD</a:t>
            </a:r>
            <a:r>
              <a:rPr lang="tr-TR" sz="2400" baseline="-25000" dirty="0" err="1"/>
              <a:t>yap</a:t>
            </a:r>
            <a:r>
              <a:rPr lang="en-US" sz="2400" dirty="0"/>
              <a:t> = -18,000(A/P,15%,6)   	        	       +2,000(A/F,15%,6) – 0.4X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5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	</a:t>
            </a:r>
            <a:r>
              <a:rPr lang="tr-TR" sz="2400" dirty="0" err="1"/>
              <a:t>Yd</a:t>
            </a:r>
            <a:r>
              <a:rPr lang="tr-TR" sz="2400" baseline="-16000" dirty="0" err="1"/>
              <a:t>satın</a:t>
            </a:r>
            <a:r>
              <a:rPr lang="tr-TR" sz="2400" baseline="-16000" dirty="0"/>
              <a:t> al</a:t>
            </a:r>
            <a:r>
              <a:rPr lang="en-US" sz="2400" baseline="-25000" dirty="0"/>
              <a:t> </a:t>
            </a:r>
            <a:r>
              <a:rPr lang="en-US" sz="2400" dirty="0"/>
              <a:t> = -1.5X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1000" dirty="0"/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/>
              <a:t>	</a:t>
            </a:r>
            <a:r>
              <a:rPr lang="tr-TR" sz="2400" dirty="0">
                <a:solidFill>
                  <a:srgbClr val="FF0000"/>
                </a:solidFill>
              </a:rPr>
              <a:t>Çözüm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tr-TR" sz="2400" dirty="0">
                <a:solidFill>
                  <a:srgbClr val="7030A0"/>
                </a:solidFill>
              </a:rPr>
              <a:t>YD ilişkilerini eşitle ve X için çöz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sz="2400" dirty="0">
              <a:solidFill>
                <a:srgbClr val="7030A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7030A0"/>
                </a:solidFill>
              </a:rPr>
              <a:t>		     -1.5X = -4528 - 0.4X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2400" dirty="0">
                <a:solidFill>
                  <a:srgbClr val="7030A0"/>
                </a:solidFill>
              </a:rPr>
              <a:t>	       	            X = 4116 </a:t>
            </a:r>
            <a:r>
              <a:rPr lang="tr-TR" sz="2400" dirty="0">
                <a:solidFill>
                  <a:srgbClr val="7030A0"/>
                </a:solidFill>
              </a:rPr>
              <a:t>yıllık</a:t>
            </a:r>
            <a:endParaRPr lang="en-US" sz="2400" dirty="0">
              <a:solidFill>
                <a:srgbClr val="7030A0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533900" y="4000500"/>
            <a:ext cx="29718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6019800" y="5562600"/>
            <a:ext cx="198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324600" y="55626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6705600" y="55626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086600" y="55626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7848600" y="55626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8" name="TextBox 21"/>
          <p:cNvSpPr txBox="1">
            <a:spLocks noChangeArrowheads="1"/>
          </p:cNvSpPr>
          <p:nvPr/>
        </p:nvSpPr>
        <p:spPr bwMode="auto">
          <a:xfrm>
            <a:off x="6096000" y="5943600"/>
            <a:ext cx="2133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600" dirty="0"/>
              <a:t>X, 1000 </a:t>
            </a:r>
            <a:r>
              <a:rPr lang="tr-TR" sz="1600" dirty="0"/>
              <a:t>birim/yıl</a:t>
            </a:r>
            <a:endParaRPr lang="en-US" sz="1600" dirty="0"/>
          </a:p>
        </p:txBody>
      </p:sp>
      <p:cxnSp>
        <p:nvCxnSpPr>
          <p:cNvPr id="24" name="Straight Connector 23"/>
          <p:cNvCxnSpPr/>
          <p:nvPr/>
        </p:nvCxnSpPr>
        <p:spPr>
          <a:xfrm rot="10800000">
            <a:off x="5943600" y="2590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5943600" y="2971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5943600" y="3352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5943600" y="3733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0800000">
            <a:off x="5943600" y="4114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10800000">
            <a:off x="5943600" y="4495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10800000">
            <a:off x="5943600" y="4876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10800000">
            <a:off x="5943600" y="52578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 flipH="1" flipV="1">
            <a:off x="5562600" y="3200400"/>
            <a:ext cx="2819400" cy="1905000"/>
          </a:xfrm>
          <a:prstGeom prst="line">
            <a:avLst/>
          </a:prstGeom>
          <a:ln w="57150">
            <a:solidFill>
              <a:srgbClr val="AD1F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019800" y="2743200"/>
            <a:ext cx="1905000" cy="0"/>
          </a:xfrm>
          <a:prstGeom prst="line">
            <a:avLst/>
          </a:prstGeom>
          <a:ln w="19050">
            <a:solidFill>
              <a:srgbClr val="C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6553200" y="4114800"/>
            <a:ext cx="2743200" cy="0"/>
          </a:xfrm>
          <a:prstGeom prst="line">
            <a:avLst/>
          </a:prstGeom>
          <a:ln w="19050">
            <a:solidFill>
              <a:srgbClr val="CC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Isosceles Triangle 57"/>
          <p:cNvSpPr/>
          <p:nvPr/>
        </p:nvSpPr>
        <p:spPr>
          <a:xfrm>
            <a:off x="5943600" y="3810000"/>
            <a:ext cx="152400" cy="152400"/>
          </a:xfrm>
          <a:prstGeom prst="triangle">
            <a:avLst/>
          </a:prstGeom>
          <a:solidFill>
            <a:srgbClr val="669900"/>
          </a:solidFill>
          <a:ln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0" name="Isosceles Triangle 59"/>
          <p:cNvSpPr/>
          <p:nvPr/>
        </p:nvSpPr>
        <p:spPr>
          <a:xfrm>
            <a:off x="7086600" y="3352800"/>
            <a:ext cx="152400" cy="152400"/>
          </a:xfrm>
          <a:prstGeom prst="triangle">
            <a:avLst/>
          </a:prstGeom>
          <a:solidFill>
            <a:srgbClr val="669900"/>
          </a:solidFill>
          <a:ln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2" name="Isosceles Triangle 61"/>
          <p:cNvSpPr/>
          <p:nvPr/>
        </p:nvSpPr>
        <p:spPr>
          <a:xfrm>
            <a:off x="7848600" y="3048000"/>
            <a:ext cx="152400" cy="152400"/>
          </a:xfrm>
          <a:prstGeom prst="triangle">
            <a:avLst/>
          </a:prstGeom>
          <a:solidFill>
            <a:srgbClr val="669900"/>
          </a:solidFill>
          <a:ln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65" name="Straight Connector 64"/>
          <p:cNvCxnSpPr>
            <a:stCxn id="58" idx="5"/>
          </p:cNvCxnSpPr>
          <p:nvPr/>
        </p:nvCxnSpPr>
        <p:spPr>
          <a:xfrm flipV="1">
            <a:off x="6057900" y="3124200"/>
            <a:ext cx="1866900" cy="762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44" name="TextBox 78"/>
          <p:cNvSpPr txBox="1">
            <a:spLocks noChangeArrowheads="1"/>
          </p:cNvSpPr>
          <p:nvPr/>
        </p:nvSpPr>
        <p:spPr bwMode="auto">
          <a:xfrm>
            <a:off x="6896100" y="1523305"/>
            <a:ext cx="1447800" cy="923330"/>
          </a:xfrm>
          <a:prstGeom prst="rect">
            <a:avLst/>
          </a:prstGeom>
          <a:solidFill>
            <a:srgbClr val="FFC000"/>
          </a:solidFill>
          <a:ln w="19050">
            <a:solidFill>
              <a:srgbClr val="00B05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tr-TR" dirty="0" err="1"/>
              <a:t>X’in</a:t>
            </a:r>
            <a:r>
              <a:rPr lang="tr-TR" dirty="0"/>
              <a:t> </a:t>
            </a:r>
            <a:r>
              <a:rPr lang="tr-TR" dirty="0" err="1"/>
              <a:t>başanbaş</a:t>
            </a:r>
            <a:r>
              <a:rPr lang="tr-TR" dirty="0"/>
              <a:t> değeri</a:t>
            </a:r>
            <a:endParaRPr lang="en-US" dirty="0"/>
          </a:p>
        </p:txBody>
      </p:sp>
      <p:sp>
        <p:nvSpPr>
          <p:cNvPr id="89" name="Isosceles Triangle 88"/>
          <p:cNvSpPr/>
          <p:nvPr/>
        </p:nvSpPr>
        <p:spPr>
          <a:xfrm>
            <a:off x="6629400" y="3505200"/>
            <a:ext cx="152400" cy="152400"/>
          </a:xfrm>
          <a:prstGeom prst="triangle">
            <a:avLst/>
          </a:prstGeom>
          <a:solidFill>
            <a:srgbClr val="669900"/>
          </a:solidFill>
          <a:ln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246" name="TextBox 90"/>
          <p:cNvSpPr txBox="1">
            <a:spLocks noChangeArrowheads="1"/>
          </p:cNvSpPr>
          <p:nvPr/>
        </p:nvSpPr>
        <p:spPr bwMode="auto">
          <a:xfrm>
            <a:off x="6019800" y="5638800"/>
            <a:ext cx="2133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400"/>
              <a:t>      1        2       3        4       5</a:t>
            </a:r>
          </a:p>
        </p:txBody>
      </p:sp>
      <p:sp>
        <p:nvSpPr>
          <p:cNvPr id="9247" name="TextBox 91"/>
          <p:cNvSpPr txBox="1">
            <a:spLocks noChangeArrowheads="1"/>
          </p:cNvSpPr>
          <p:nvPr/>
        </p:nvSpPr>
        <p:spPr bwMode="auto">
          <a:xfrm>
            <a:off x="8001000" y="2438400"/>
            <a:ext cx="91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tr-TR" dirty="0" err="1"/>
              <a:t>YD</a:t>
            </a:r>
            <a:r>
              <a:rPr lang="tr-TR" baseline="-18000" dirty="0" err="1"/>
              <a:t>satın</a:t>
            </a:r>
            <a:r>
              <a:rPr lang="tr-TR" baseline="-18000" dirty="0"/>
              <a:t> al</a:t>
            </a:r>
            <a:endParaRPr lang="en-US" baseline="-18000" dirty="0"/>
          </a:p>
        </p:txBody>
      </p:sp>
      <p:sp>
        <p:nvSpPr>
          <p:cNvPr id="9248" name="TextBox 92"/>
          <p:cNvSpPr txBox="1">
            <a:spLocks noChangeArrowheads="1"/>
          </p:cNvSpPr>
          <p:nvPr/>
        </p:nvSpPr>
        <p:spPr bwMode="auto">
          <a:xfrm>
            <a:off x="8001000" y="29718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tr-TR" dirty="0" err="1"/>
              <a:t>YD</a:t>
            </a:r>
            <a:r>
              <a:rPr lang="tr-TR" baseline="-18000" dirty="0" err="1"/>
              <a:t>yap</a:t>
            </a:r>
            <a:endParaRPr lang="en-US" baseline="-18000" dirty="0"/>
          </a:p>
        </p:txBody>
      </p:sp>
      <p:sp>
        <p:nvSpPr>
          <p:cNvPr id="95" name="Up Arrow Callout 94"/>
          <p:cNvSpPr/>
          <p:nvPr/>
        </p:nvSpPr>
        <p:spPr>
          <a:xfrm>
            <a:off x="76200" y="5029200"/>
            <a:ext cx="5334000" cy="1219200"/>
          </a:xfrm>
          <a:prstGeom prst="upArrowCallout">
            <a:avLst/>
          </a:prstGeom>
          <a:solidFill>
            <a:schemeClr val="tx2">
              <a:lumMod val="20000"/>
              <a:lumOff val="80000"/>
            </a:schemeClr>
          </a:solidFill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2000" b="1" dirty="0">
                <a:solidFill>
                  <a:srgbClr val="FF0000"/>
                </a:solidFill>
              </a:rPr>
              <a:t>Beklenen üretim </a:t>
            </a:r>
            <a:r>
              <a:rPr lang="en-US" sz="2000" b="1" dirty="0">
                <a:solidFill>
                  <a:srgbClr val="FF0000"/>
                </a:solidFill>
              </a:rPr>
              <a:t>&gt; 4116</a:t>
            </a:r>
            <a:r>
              <a:rPr lang="tr-TR" sz="2000" b="1" dirty="0">
                <a:solidFill>
                  <a:srgbClr val="FF0000"/>
                </a:solidFill>
              </a:rPr>
              <a:t> ise</a:t>
            </a:r>
            <a:r>
              <a:rPr lang="en-US" sz="2000" b="1" dirty="0">
                <a:solidFill>
                  <a:srgbClr val="FF0000"/>
                </a:solidFill>
              </a:rPr>
              <a:t>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>
                <a:solidFill>
                  <a:srgbClr val="FF0000"/>
                </a:solidFill>
              </a:rPr>
              <a:t>yapma alternatifi seçilir</a:t>
            </a:r>
            <a:r>
              <a:rPr lang="en-US" sz="2000" b="1" dirty="0">
                <a:solidFill>
                  <a:srgbClr val="FF0000"/>
                </a:solidFill>
              </a:rPr>
              <a:t> (</a:t>
            </a:r>
            <a:r>
              <a:rPr lang="tr-TR" sz="2000" b="1" dirty="0">
                <a:solidFill>
                  <a:srgbClr val="FF0000"/>
                </a:solidFill>
              </a:rPr>
              <a:t>daha düşük DM</a:t>
            </a:r>
            <a:r>
              <a:rPr lang="en-US" sz="2000" b="1" dirty="0">
                <a:solidFill>
                  <a:srgbClr val="FF0000"/>
                </a:solidFill>
              </a:rPr>
              <a:t>)</a:t>
            </a:r>
          </a:p>
        </p:txBody>
      </p:sp>
      <p:cxnSp>
        <p:nvCxnSpPr>
          <p:cNvPr id="97" name="Straight Connector 96"/>
          <p:cNvCxnSpPr/>
          <p:nvPr/>
        </p:nvCxnSpPr>
        <p:spPr>
          <a:xfrm>
            <a:off x="457200" y="3505200"/>
            <a:ext cx="48768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53" name="TextBox 97"/>
          <p:cNvSpPr txBox="1">
            <a:spLocks noChangeArrowheads="1"/>
          </p:cNvSpPr>
          <p:nvPr/>
        </p:nvSpPr>
        <p:spPr bwMode="auto">
          <a:xfrm>
            <a:off x="5562600" y="1905000"/>
            <a:ext cx="1066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tr-TR" sz="1600" dirty="0"/>
              <a:t>YD</a:t>
            </a:r>
            <a:r>
              <a:rPr lang="en-US" sz="1600" dirty="0"/>
              <a:t>, 1000 $/y</a:t>
            </a:r>
            <a:r>
              <a:rPr lang="tr-TR" sz="1600" dirty="0" err="1"/>
              <a:t>ıl</a:t>
            </a:r>
            <a:endParaRPr lang="en-US" sz="1600" dirty="0"/>
          </a:p>
        </p:txBody>
      </p:sp>
      <p:sp>
        <p:nvSpPr>
          <p:cNvPr id="9254" name="TextBox 98"/>
          <p:cNvSpPr txBox="1">
            <a:spLocks noChangeArrowheads="1"/>
          </p:cNvSpPr>
          <p:nvPr/>
        </p:nvSpPr>
        <p:spPr bwMode="auto">
          <a:xfrm>
            <a:off x="5715000" y="2514600"/>
            <a:ext cx="263525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1200"/>
              <a:t>8</a:t>
            </a:r>
          </a:p>
          <a:p>
            <a:endParaRPr lang="en-US" sz="1200"/>
          </a:p>
          <a:p>
            <a:r>
              <a:rPr lang="en-US" sz="1200"/>
              <a:t>7</a:t>
            </a:r>
          </a:p>
          <a:p>
            <a:endParaRPr lang="en-US" sz="1200"/>
          </a:p>
          <a:p>
            <a:r>
              <a:rPr lang="en-US" sz="1200"/>
              <a:t>6</a:t>
            </a:r>
          </a:p>
          <a:p>
            <a:endParaRPr lang="en-US" sz="1200"/>
          </a:p>
          <a:p>
            <a:r>
              <a:rPr lang="en-US" sz="1200"/>
              <a:t>5</a:t>
            </a:r>
          </a:p>
          <a:p>
            <a:endParaRPr lang="en-US" sz="1200"/>
          </a:p>
          <a:p>
            <a:r>
              <a:rPr lang="en-US" sz="1200"/>
              <a:t>4</a:t>
            </a:r>
          </a:p>
          <a:p>
            <a:endParaRPr lang="en-US" sz="1200"/>
          </a:p>
          <a:p>
            <a:r>
              <a:rPr lang="en-US" sz="1200"/>
              <a:t>3</a:t>
            </a:r>
          </a:p>
          <a:p>
            <a:endParaRPr lang="en-US" sz="1200"/>
          </a:p>
          <a:p>
            <a:r>
              <a:rPr lang="en-US" sz="1200"/>
              <a:t>2</a:t>
            </a:r>
          </a:p>
          <a:p>
            <a:endParaRPr lang="en-US" sz="1200"/>
          </a:p>
          <a:p>
            <a:r>
              <a:rPr lang="en-US" sz="1200"/>
              <a:t>1</a:t>
            </a:r>
          </a:p>
          <a:p>
            <a:endParaRPr lang="en-US" sz="1200"/>
          </a:p>
          <a:p>
            <a:r>
              <a:rPr lang="en-US" sz="1200"/>
              <a:t>0</a:t>
            </a:r>
            <a:endParaRPr lang="en-US" sz="1600"/>
          </a:p>
        </p:txBody>
      </p:sp>
      <p:cxnSp>
        <p:nvCxnSpPr>
          <p:cNvPr id="103" name="Straight Connector 102"/>
          <p:cNvCxnSpPr/>
          <p:nvPr/>
        </p:nvCxnSpPr>
        <p:spPr>
          <a:xfrm rot="5400000" flipH="1" flipV="1">
            <a:off x="5981700" y="3924300"/>
            <a:ext cx="3276600" cy="0"/>
          </a:xfrm>
          <a:prstGeom prst="line">
            <a:avLst/>
          </a:prstGeom>
          <a:ln w="19050">
            <a:solidFill>
              <a:srgbClr val="6699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/>
          <p:cNvSpPr/>
          <p:nvPr/>
        </p:nvSpPr>
        <p:spPr>
          <a:xfrm>
            <a:off x="5943600" y="5410200"/>
            <a:ext cx="152400" cy="152400"/>
          </a:xfrm>
          <a:prstGeom prst="triangle">
            <a:avLst/>
          </a:prstGeom>
          <a:solidFill>
            <a:srgbClr val="AD1F03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5" name="Isosceles Triangle 104"/>
          <p:cNvSpPr/>
          <p:nvPr/>
        </p:nvSpPr>
        <p:spPr>
          <a:xfrm>
            <a:off x="7848600" y="2667000"/>
            <a:ext cx="152400" cy="152400"/>
          </a:xfrm>
          <a:prstGeom prst="triangle">
            <a:avLst/>
          </a:prstGeom>
          <a:solidFill>
            <a:srgbClr val="AD1F03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1" name="Straight Connector 110"/>
          <p:cNvCxnSpPr/>
          <p:nvPr/>
        </p:nvCxnSpPr>
        <p:spPr>
          <a:xfrm rot="5400000">
            <a:off x="7467600" y="5562600"/>
            <a:ext cx="152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tr-TR" sz="3200" b="1" dirty="0">
                <a:solidFill>
                  <a:srgbClr val="FF0000"/>
                </a:solidFill>
              </a:rPr>
              <a:t>Hedef Ara Programı ile </a:t>
            </a:r>
            <a:r>
              <a:rPr lang="tr-TR" sz="3200" b="1" dirty="0" err="1">
                <a:solidFill>
                  <a:srgbClr val="FF0000"/>
                </a:solidFill>
              </a:rPr>
              <a:t>Başabaş</a:t>
            </a:r>
            <a:r>
              <a:rPr lang="tr-TR" sz="3200" b="1" dirty="0">
                <a:solidFill>
                  <a:srgbClr val="FF0000"/>
                </a:solidFill>
              </a:rPr>
              <a:t> Noktası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114800" y="6324600"/>
            <a:ext cx="838200" cy="365125"/>
          </a:xfrm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8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-</a:t>
            </a: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8</a:t>
            </a:r>
            <a:endParaRPr lang="en-US" sz="1800" dirty="0">
              <a:solidFill>
                <a:schemeClr val="tx1">
                  <a:tint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0245" name="Content Placeholder 5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838200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     </a:t>
            </a:r>
            <a:r>
              <a:rPr lang="tr-TR" sz="2400" dirty="0"/>
              <a:t>Excel Hedef Ara programı iki alternatif arasında ortak parametre için </a:t>
            </a:r>
            <a:r>
              <a:rPr lang="tr-TR" sz="2400" dirty="0" err="1"/>
              <a:t>başabaş</a:t>
            </a:r>
            <a:r>
              <a:rPr lang="tr-TR" sz="2400" dirty="0"/>
              <a:t> noktası değerini bulur</a:t>
            </a:r>
            <a:endParaRPr lang="en-US" sz="2400" dirty="0"/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762000" y="1828800"/>
            <a:ext cx="7467600" cy="990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FF0000"/>
                </a:solidFill>
              </a:rPr>
              <a:t>Problem: </a:t>
            </a:r>
            <a:r>
              <a:rPr lang="tr-TR" sz="2000" dirty="0">
                <a:solidFill>
                  <a:schemeClr val="tx1"/>
                </a:solidFill>
              </a:rPr>
              <a:t>İki makine </a:t>
            </a:r>
            <a:r>
              <a:rPr lang="en-US" sz="2000" dirty="0">
                <a:solidFill>
                  <a:schemeClr val="tx1"/>
                </a:solidFill>
              </a:rPr>
              <a:t>(1 </a:t>
            </a:r>
            <a:r>
              <a:rPr lang="tr-TR" sz="2000" dirty="0">
                <a:solidFill>
                  <a:schemeClr val="tx1"/>
                </a:solidFill>
              </a:rPr>
              <a:t>ve</a:t>
            </a:r>
            <a:r>
              <a:rPr lang="en-US" sz="2000" dirty="0">
                <a:solidFill>
                  <a:schemeClr val="tx1"/>
                </a:solidFill>
              </a:rPr>
              <a:t> 2) </a:t>
            </a:r>
            <a:r>
              <a:rPr lang="tr-TR" sz="2000" dirty="0">
                <a:solidFill>
                  <a:schemeClr val="tx1"/>
                </a:solidFill>
              </a:rPr>
              <a:t>için aşağıdaki tahminler yapılmıştır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a) </a:t>
            </a:r>
            <a:r>
              <a:rPr lang="tr-TR" sz="2000" dirty="0">
                <a:solidFill>
                  <a:schemeClr val="tx1"/>
                </a:solidFill>
              </a:rPr>
              <a:t>Excel ve YD analizi ile birini seçelim,</a:t>
            </a:r>
            <a:r>
              <a:rPr lang="en-US" sz="2000" dirty="0">
                <a:solidFill>
                  <a:schemeClr val="tx1"/>
                </a:solidFill>
              </a:rPr>
              <a:t> M</a:t>
            </a:r>
            <a:r>
              <a:rPr lang="tr-TR" sz="2000" dirty="0">
                <a:solidFill>
                  <a:schemeClr val="tx1"/>
                </a:solidFill>
              </a:rPr>
              <a:t>CFO</a:t>
            </a:r>
            <a:r>
              <a:rPr lang="en-US" sz="2000" dirty="0">
                <a:solidFill>
                  <a:schemeClr val="tx1"/>
                </a:solidFill>
              </a:rPr>
              <a:t> = 10%.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b) </a:t>
            </a:r>
            <a:r>
              <a:rPr lang="tr-TR" sz="2000" dirty="0">
                <a:solidFill>
                  <a:schemeClr val="tx1"/>
                </a:solidFill>
              </a:rPr>
              <a:t>Hedef ara ile </a:t>
            </a:r>
            <a:r>
              <a:rPr lang="tr-TR" sz="2000" dirty="0" err="1">
                <a:solidFill>
                  <a:schemeClr val="tx1"/>
                </a:solidFill>
              </a:rPr>
              <a:t>başabaş</a:t>
            </a:r>
            <a:r>
              <a:rPr lang="tr-TR" sz="2000" dirty="0">
                <a:solidFill>
                  <a:schemeClr val="tx1"/>
                </a:solidFill>
              </a:rPr>
              <a:t> noktasını bulalım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247" name="TextBox 9"/>
          <p:cNvSpPr txBox="1">
            <a:spLocks noChangeArrowheads="1"/>
          </p:cNvSpPr>
          <p:nvPr/>
        </p:nvSpPr>
        <p:spPr bwMode="auto">
          <a:xfrm>
            <a:off x="762000" y="3200400"/>
            <a:ext cx="35814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1	  2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P, $	          -80,000  -110,000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$/y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ıl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25,000     22,000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$	              2,000       3,000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n, y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ıl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4              6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14400" y="3581400"/>
            <a:ext cx="335280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/>
          <p:nvPr/>
        </p:nvPicPr>
        <p:blipFill>
          <a:blip r:embed="rId3"/>
          <a:srcRect t="16696" r="70759" b="44574"/>
          <a:stretch>
            <a:fillRect/>
          </a:stretch>
        </p:blipFill>
        <p:spPr bwMode="auto">
          <a:xfrm>
            <a:off x="5029200" y="2971800"/>
            <a:ext cx="3657600" cy="32004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10250" name="TextBox 18"/>
          <p:cNvSpPr txBox="1">
            <a:spLocks noChangeArrowheads="1"/>
          </p:cNvSpPr>
          <p:nvPr/>
        </p:nvSpPr>
        <p:spPr bwMode="auto">
          <a:xfrm>
            <a:off x="152400" y="5562600"/>
            <a:ext cx="4572000" cy="369332"/>
          </a:xfrm>
          <a:prstGeom prst="rect">
            <a:avLst/>
          </a:prstGeom>
          <a:solidFill>
            <a:srgbClr val="FFFF00"/>
          </a:solidFill>
          <a:ln w="38100">
            <a:solidFill>
              <a:srgbClr val="CC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tr-TR" dirty="0">
                <a:solidFill>
                  <a:srgbClr val="FF0000"/>
                </a:solidFill>
              </a:rPr>
              <a:t>Çözüm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dirty="0"/>
              <a:t>a) </a:t>
            </a:r>
            <a:r>
              <a:rPr lang="tr-TR" dirty="0"/>
              <a:t>YD</a:t>
            </a:r>
            <a:r>
              <a:rPr lang="tr-TR" baseline="-25000" dirty="0"/>
              <a:t>1</a:t>
            </a:r>
            <a:r>
              <a:rPr lang="en-US" dirty="0"/>
              <a:t> = $193</a:t>
            </a:r>
            <a:r>
              <a:rPr lang="tr-TR" dirty="0"/>
              <a:t> için Makine 1 seçilir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tr-TR" sz="3200" b="1" dirty="0">
                <a:solidFill>
                  <a:srgbClr val="FF0000"/>
                </a:solidFill>
              </a:rPr>
              <a:t>Hedef Ara Programı ile </a:t>
            </a:r>
            <a:r>
              <a:rPr lang="tr-TR" sz="3200" b="1" dirty="0" err="1">
                <a:solidFill>
                  <a:srgbClr val="FF0000"/>
                </a:solidFill>
              </a:rPr>
              <a:t>Başabaş</a:t>
            </a:r>
            <a:r>
              <a:rPr lang="tr-TR" sz="3200" b="1" dirty="0">
                <a:solidFill>
                  <a:srgbClr val="FF0000"/>
                </a:solidFill>
              </a:rPr>
              <a:t> Noktası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038600" y="6324600"/>
            <a:ext cx="914400" cy="365125"/>
          </a:xfrm>
        </p:spPr>
        <p:txBody>
          <a:bodyPr rtlCol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8</a:t>
            </a:r>
            <a:r>
              <a:rPr lang="en-US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-</a:t>
            </a:r>
            <a:r>
              <a:rPr lang="tr-TR" sz="1600" dirty="0">
                <a:solidFill>
                  <a:schemeClr val="tx1">
                    <a:tint val="75000"/>
                  </a:schemeClr>
                </a:solidFill>
                <a:latin typeface="Arial Narrow" pitchFamily="34" charset="0"/>
              </a:rPr>
              <a:t>9</a:t>
            </a:r>
            <a:endParaRPr lang="en-US" sz="1800" dirty="0">
              <a:solidFill>
                <a:schemeClr val="tx1">
                  <a:tint val="75000"/>
                </a:schemeClr>
              </a:solidFill>
              <a:latin typeface="Arial Narrow" pitchFamily="34" charset="0"/>
            </a:endParaRPr>
          </a:p>
        </p:txBody>
      </p:sp>
      <p:sp>
        <p:nvSpPr>
          <p:cNvPr id="11269" name="Content Placeholder 6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830997"/>
          </a:xfrm>
          <a:solidFill>
            <a:srgbClr val="FFFF00"/>
          </a:solidFill>
          <a:ln w="38100">
            <a:solidFill>
              <a:srgbClr val="CC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tr-TR" sz="2400" dirty="0">
                <a:solidFill>
                  <a:srgbClr val="FF0000"/>
                </a:solidFill>
              </a:rPr>
              <a:t>Çözüm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b) </a:t>
            </a:r>
            <a:r>
              <a:rPr lang="tr-TR" sz="2400" dirty="0"/>
              <a:t>Hedef Ara programı Makine 2’yi ekonomik olarak 1’e eşdeğer yapacak ilk maliyet </a:t>
            </a:r>
            <a:r>
              <a:rPr lang="tr-TR" sz="2400" dirty="0" err="1"/>
              <a:t>başabaş</a:t>
            </a:r>
            <a:r>
              <a:rPr lang="tr-TR" sz="2400" dirty="0"/>
              <a:t> değerini olan </a:t>
            </a:r>
            <a:r>
              <a:rPr lang="en-US" sz="2400" dirty="0"/>
              <a:t>$96,669 </a:t>
            </a:r>
            <a:r>
              <a:rPr lang="tr-TR" sz="2400" dirty="0"/>
              <a:t>bulur</a:t>
            </a:r>
            <a:endParaRPr lang="en-US" sz="2400" dirty="0"/>
          </a:p>
        </p:txBody>
      </p:sp>
      <p:pic>
        <p:nvPicPr>
          <p:cNvPr id="10" name="Picture 9"/>
          <p:cNvPicPr/>
          <p:nvPr/>
        </p:nvPicPr>
        <p:blipFill>
          <a:blip r:embed="rId3"/>
          <a:srcRect t="16696" r="75307" b="56521"/>
          <a:stretch>
            <a:fillRect/>
          </a:stretch>
        </p:blipFill>
        <p:spPr bwMode="auto">
          <a:xfrm>
            <a:off x="457200" y="2209800"/>
            <a:ext cx="4953000" cy="2898775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1271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505200"/>
            <a:ext cx="2930525" cy="203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457200" y="5257800"/>
            <a:ext cx="4495800" cy="369332"/>
          </a:xfrm>
          <a:prstGeom prst="rect">
            <a:avLst/>
          </a:prstGeom>
          <a:solidFill>
            <a:srgbClr val="FFFF99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dirty="0">
                <a:latin typeface="+mn-lt"/>
              </a:rPr>
              <a:t>Hedef Ara uygulandıktan sonraki </a:t>
            </a:r>
            <a:r>
              <a:rPr lang="tr-TR" dirty="0" err="1">
                <a:latin typeface="+mn-lt"/>
              </a:rPr>
              <a:t>excel</a:t>
            </a:r>
            <a:r>
              <a:rPr lang="tr-TR" dirty="0">
                <a:latin typeface="+mn-lt"/>
              </a:rPr>
              <a:t> tablosu</a:t>
            </a:r>
            <a:endParaRPr lang="en-US" dirty="0">
              <a:latin typeface="+mn-l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rot="5400000" flipH="1" flipV="1">
            <a:off x="6934200" y="4038600"/>
            <a:ext cx="152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5181600" y="3276600"/>
            <a:ext cx="25146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4876800" y="4953000"/>
            <a:ext cx="685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5219700" y="4610100"/>
            <a:ext cx="685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Left Brace 29"/>
          <p:cNvSpPr/>
          <p:nvPr/>
        </p:nvSpPr>
        <p:spPr>
          <a:xfrm>
            <a:off x="5638800" y="4038600"/>
            <a:ext cx="274638" cy="457200"/>
          </a:xfrm>
          <a:prstGeom prst="leftBrace">
            <a:avLst>
              <a:gd name="adj1" fmla="val 8333"/>
              <a:gd name="adj2" fmla="val 51941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31" name="Straight Connector 30"/>
          <p:cNvCxnSpPr>
            <a:endCxn id="30" idx="1"/>
          </p:cNvCxnSpPr>
          <p:nvPr/>
        </p:nvCxnSpPr>
        <p:spPr>
          <a:xfrm>
            <a:off x="5562600" y="4267200"/>
            <a:ext cx="76200" cy="95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76119" y="3073718"/>
            <a:ext cx="1401762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>
                <a:latin typeface="+mn-lt"/>
              </a:rPr>
              <a:t>Değişen hücre</a:t>
            </a:r>
            <a:endParaRPr lang="en-US" sz="1600" dirty="0">
              <a:latin typeface="+mn-l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6800" y="5715000"/>
            <a:ext cx="1219200" cy="3385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tr-TR" sz="1600" dirty="0">
                <a:latin typeface="+mn-lt"/>
              </a:rPr>
              <a:t>Hedef hücre</a:t>
            </a:r>
            <a:endParaRPr lang="en-US" sz="1600" dirty="0">
              <a:latin typeface="+mn-lt"/>
            </a:endParaRPr>
          </a:p>
        </p:txBody>
      </p:sp>
      <p:cxnSp>
        <p:nvCxnSpPr>
          <p:cNvPr id="42" name="Straight Arrow Connector 41"/>
          <p:cNvCxnSpPr>
            <a:stCxn id="40" idx="0"/>
          </p:cNvCxnSpPr>
          <p:nvPr/>
        </p:nvCxnSpPr>
        <p:spPr>
          <a:xfrm flipH="1" flipV="1">
            <a:off x="5105400" y="5029200"/>
            <a:ext cx="381000" cy="685800"/>
          </a:xfrm>
          <a:prstGeom prst="straightConnector1">
            <a:avLst/>
          </a:prstGeom>
          <a:ln w="19050">
            <a:solidFill>
              <a:srgbClr val="9EA462"/>
            </a:solidFill>
            <a:prstDash val="lgDashDot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557</Words>
  <Application>Microsoft Office PowerPoint</Application>
  <PresentationFormat>Ekran Gösterisi (4:3)</PresentationFormat>
  <Paragraphs>128</Paragraphs>
  <Slides>9</Slides>
  <Notes>9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Calibri</vt:lpstr>
      <vt:lpstr>Symbol</vt:lpstr>
      <vt:lpstr>Times New Roman</vt:lpstr>
      <vt:lpstr>Wingdings</vt:lpstr>
      <vt:lpstr>Office Theme</vt:lpstr>
      <vt:lpstr>PowerPoint Sunusu</vt:lpstr>
      <vt:lpstr>Başabaş Noktası</vt:lpstr>
      <vt:lpstr>Maliyet-Gelir Modeli ― Bir Proje</vt:lpstr>
      <vt:lpstr>Doğrusal R ve TM için Başabaş</vt:lpstr>
      <vt:lpstr>Örnek: Bir Proje Başabaş Noktası</vt:lpstr>
      <vt:lpstr>İki Alternatif Arsasında Başabaş Noktası</vt:lpstr>
      <vt:lpstr>Örnek: İki Alternatif Başabaş Analizi</vt:lpstr>
      <vt:lpstr>Hedef Ara Programı ile Başabaş Noktası</vt:lpstr>
      <vt:lpstr>Hedef Ara Programı ile Başabaş Noktası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Leland Blank</dc:creator>
  <cp:lastModifiedBy>İhsan Hakan Selvi</cp:lastModifiedBy>
  <cp:revision>224</cp:revision>
  <dcterms:created xsi:type="dcterms:W3CDTF">2011-06-25T12:35:17Z</dcterms:created>
  <dcterms:modified xsi:type="dcterms:W3CDTF">2020-02-24T14:10:40Z</dcterms:modified>
</cp:coreProperties>
</file>