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300" r:id="rId4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015AB"/>
    <a:srgbClr val="3333CC"/>
    <a:srgbClr val="66CCFF"/>
    <a:srgbClr val="C37917"/>
    <a:srgbClr val="CA5710"/>
    <a:srgbClr val="FFA7FF"/>
    <a:srgbClr val="FF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4709" autoAdjust="0"/>
  </p:normalViewPr>
  <p:slideViewPr>
    <p:cSldViewPr>
      <p:cViewPr varScale="1">
        <p:scale>
          <a:sx n="91" d="100"/>
          <a:sy n="91" d="100"/>
        </p:scale>
        <p:origin x="1656" y="78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CA3A455-0669-48DB-8B07-CAC61013F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772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34BE45F-025C-40F6-A6C5-405DA5CC0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424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202BE26-1FA0-4A39-81B5-82F0B805A2D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946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70912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A321CE8-23DE-4DEC-BD2B-749A522B468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227010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2BB20A9-D96F-4226-9CDB-6610A6F93E1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921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8B3E2EB-A740-45BB-A939-BA19164D8FFB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850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B2DCB0D-C8FF-4F94-B580-71917C6B936E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378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D7C3E52-1988-4797-86C7-4C2E48F43EBD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2926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C74346B0-623B-4C57-B2C4-92FB098C020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584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069616EA-F8D8-4A48-A51C-EA78DAE606EC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496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D9DB2AFF-1703-46AA-B43F-3B1720F62C2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627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1CFA20F-F71E-452B-96A5-68D55AF8E09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667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BC864DD-4C4B-4ADB-8DC9-6D3F3751A32E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621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5EACB8C-6163-4E62-BA98-A92EBBE36EC1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1915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8D309BA-6E1D-45F1-9004-6B687C1A45FF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180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271A39F-C318-46AC-9AF8-31D22A5E2507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059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/>
              <a:t>1-</a:t>
            </a:r>
            <a:fld id="{76DF7882-2790-4758-B287-81E27AAA991B}" type="slidenum">
              <a:rPr lang="en-US"/>
              <a:pPr/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F5B920A8-07C9-4F53-A908-A4434935CB3E}" type="slidenum">
              <a:rPr lang="en-US" sz="1600" smtClean="0"/>
              <a:pPr/>
              <a:t>1</a:t>
            </a:fld>
            <a:endParaRPr lang="en-US" sz="1300" dirty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1676400" y="2209800"/>
            <a:ext cx="5029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BÖLÜM 9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Ekonomik Hizmet Ömrü 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8EEC6E8C-06CA-4618-8C7F-B399044D34F1}" type="slidenum">
              <a:rPr lang="en-US" sz="1600" smtClean="0"/>
              <a:pPr/>
              <a:t>2</a:t>
            </a:fld>
            <a:endParaRPr lang="en-US" sz="13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42938" y="228600"/>
            <a:ext cx="6596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/>
              <a:t>E</a:t>
            </a:r>
            <a:r>
              <a:rPr lang="tr-TR" sz="4000" dirty="0"/>
              <a:t>k</a:t>
            </a:r>
            <a:r>
              <a:rPr lang="en-US" sz="4000" dirty="0" err="1"/>
              <a:t>onomi</a:t>
            </a:r>
            <a:r>
              <a:rPr lang="tr-TR" sz="4000" dirty="0"/>
              <a:t>k</a:t>
            </a:r>
            <a:r>
              <a:rPr lang="en-US" sz="4000" dirty="0"/>
              <a:t> </a:t>
            </a:r>
            <a:r>
              <a:rPr lang="tr-TR" sz="4000"/>
              <a:t>Hizmet Ömrü</a:t>
            </a:r>
            <a:endParaRPr lang="en-US" sz="40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400" y="1296988"/>
            <a:ext cx="7924800" cy="1295400"/>
            <a:chOff x="463" y="995"/>
            <a:chExt cx="4896" cy="436"/>
          </a:xfrm>
        </p:grpSpPr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463" y="995"/>
              <a:ext cx="4896" cy="43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rgbClr val="FF0000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tr-TR"/>
            </a:p>
          </p:txBody>
        </p:sp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528" y="1020"/>
              <a:ext cx="47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E</a:t>
              </a:r>
              <a:r>
                <a:rPr lang="tr-TR" sz="2800" b="1" dirty="0">
                  <a:solidFill>
                    <a:schemeClr val="bg1"/>
                  </a:solidFill>
                </a:rPr>
                <a:t>k</a:t>
              </a:r>
              <a:r>
                <a:rPr lang="en-US" sz="2800" b="1" dirty="0" err="1">
                  <a:solidFill>
                    <a:schemeClr val="bg1"/>
                  </a:solidFill>
                </a:rPr>
                <a:t>onomi</a:t>
              </a:r>
              <a:r>
                <a:rPr lang="tr-TR" sz="2800" b="1" dirty="0">
                  <a:solidFill>
                    <a:schemeClr val="bg1"/>
                  </a:solidFill>
                </a:rPr>
                <a:t>k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tr-TR" sz="2800" b="1" dirty="0">
                  <a:solidFill>
                    <a:schemeClr val="bg1"/>
                  </a:solidFill>
                </a:rPr>
                <a:t>hizmet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tr-TR" sz="2800" b="1" dirty="0">
                  <a:solidFill>
                    <a:schemeClr val="bg1"/>
                  </a:solidFill>
                </a:rPr>
                <a:t>ömrü</a:t>
              </a:r>
              <a:r>
                <a:rPr lang="en-US" sz="2800" b="1" dirty="0">
                  <a:solidFill>
                    <a:schemeClr val="bg1"/>
                  </a:solidFill>
                </a:rPr>
                <a:t> (E</a:t>
              </a:r>
              <a:r>
                <a:rPr lang="tr-TR" sz="2800" b="1" dirty="0">
                  <a:solidFill>
                    <a:schemeClr val="bg1"/>
                  </a:solidFill>
                </a:rPr>
                <a:t>HÖ</a:t>
              </a:r>
              <a:r>
                <a:rPr lang="en-US" sz="2800" b="1" dirty="0">
                  <a:solidFill>
                    <a:schemeClr val="bg1"/>
                  </a:solidFill>
                </a:rPr>
                <a:t>)</a:t>
              </a:r>
              <a:r>
                <a:rPr lang="tr-TR" sz="2800" b="1" dirty="0">
                  <a:solidFill>
                    <a:schemeClr val="bg1"/>
                  </a:solidFill>
                </a:rPr>
                <a:t>,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tr-TR" sz="2800" b="1" i="1" dirty="0">
                  <a:solidFill>
                    <a:srgbClr val="00CC00"/>
                  </a:solidFill>
                </a:rPr>
                <a:t>en düşük eşdeğer YD </a:t>
              </a:r>
              <a:r>
                <a:rPr lang="tr-TR" sz="2800" b="1" dirty="0" err="1">
                  <a:solidFill>
                    <a:schemeClr val="bg1"/>
                  </a:solidFill>
                </a:rPr>
                <a:t>yi</a:t>
              </a:r>
              <a:r>
                <a:rPr lang="tr-TR" sz="2800" b="1" dirty="0">
                  <a:solidFill>
                    <a:schemeClr val="bg1"/>
                  </a:solidFill>
                </a:rPr>
                <a:t> veren varlığın elde tutulma süresidir</a:t>
              </a:r>
              <a:r>
                <a:rPr lang="en-US" sz="2800" b="1" dirty="0">
                  <a:solidFill>
                    <a:schemeClr val="bg1"/>
                  </a:solidFill>
                </a:rPr>
                <a:t> (n)</a:t>
              </a:r>
              <a:endParaRPr lang="en-US" sz="2800" b="1" dirty="0">
                <a:solidFill>
                  <a:srgbClr val="00FF00"/>
                </a:solidFill>
              </a:endParaRPr>
            </a:p>
          </p:txBody>
        </p:sp>
      </p:grp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066800" y="2819400"/>
            <a:ext cx="5468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dirty="0">
                <a:solidFill>
                  <a:srgbClr val="3333CC"/>
                </a:solidFill>
              </a:rPr>
              <a:t>1, 2, 3,…n y</a:t>
            </a:r>
            <a:r>
              <a:rPr lang="tr-TR" b="1" dirty="0" err="1">
                <a:solidFill>
                  <a:srgbClr val="3333CC"/>
                </a:solidFill>
              </a:rPr>
              <a:t>ıl</a:t>
            </a:r>
            <a:r>
              <a:rPr lang="tr-TR" b="1" dirty="0">
                <a:solidFill>
                  <a:srgbClr val="3333CC"/>
                </a:solidFill>
              </a:rPr>
              <a:t> için YD hesaplanarak belirlenir</a:t>
            </a:r>
            <a:endParaRPr lang="en-US" b="1" dirty="0">
              <a:solidFill>
                <a:srgbClr val="3333CC"/>
              </a:solidFill>
            </a:endParaRP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152400" y="3550384"/>
            <a:ext cx="819532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800" b="1" dirty="0" err="1"/>
              <a:t>Genel</a:t>
            </a:r>
            <a:r>
              <a:rPr lang="en-US" sz="2800" b="1" dirty="0"/>
              <a:t> </a:t>
            </a:r>
            <a:r>
              <a:rPr lang="tr-TR" sz="2800" b="1" dirty="0"/>
              <a:t>denklem</a:t>
            </a:r>
            <a:r>
              <a:rPr lang="en-US" sz="2800" b="1" dirty="0"/>
              <a:t>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3333CC"/>
                </a:solidFill>
              </a:rPr>
              <a:t>To</a:t>
            </a:r>
            <a:r>
              <a:rPr lang="tr-TR" b="1" dirty="0" err="1">
                <a:solidFill>
                  <a:srgbClr val="3333CC"/>
                </a:solidFill>
              </a:rPr>
              <a:t>plam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tr-TR" b="1" dirty="0">
                <a:solidFill>
                  <a:srgbClr val="3333CC"/>
                </a:solidFill>
              </a:rPr>
              <a:t>YD</a:t>
            </a:r>
            <a:r>
              <a:rPr lang="en-US" b="1" dirty="0">
                <a:solidFill>
                  <a:srgbClr val="3333CC"/>
                </a:solidFill>
              </a:rPr>
              <a:t> = </a:t>
            </a:r>
            <a:r>
              <a:rPr lang="tr-TR" b="1" dirty="0">
                <a:solidFill>
                  <a:srgbClr val="CA5710"/>
                </a:solidFill>
              </a:rPr>
              <a:t>sermaye geri kazanımı </a:t>
            </a:r>
            <a:r>
              <a:rPr lang="en-US" b="1" dirty="0">
                <a:solidFill>
                  <a:srgbClr val="CA5710"/>
                </a:solidFill>
              </a:rPr>
              <a:t>– </a:t>
            </a:r>
            <a:r>
              <a:rPr lang="tr-TR" b="1" dirty="0">
                <a:solidFill>
                  <a:srgbClr val="CA5710"/>
                </a:solidFill>
              </a:rPr>
              <a:t>Yıllık işletme maliyetlerinin </a:t>
            </a:r>
          </a:p>
          <a:p>
            <a:r>
              <a:rPr lang="tr-TR" b="1" dirty="0">
                <a:solidFill>
                  <a:srgbClr val="CA5710"/>
                </a:solidFill>
              </a:rPr>
              <a:t>							         </a:t>
            </a:r>
            <a:r>
              <a:rPr lang="tr-TR" b="1" dirty="0" err="1">
                <a:solidFill>
                  <a:srgbClr val="CA5710"/>
                </a:solidFill>
              </a:rPr>
              <a:t>YD’si</a:t>
            </a:r>
            <a:endParaRPr lang="en-US" b="1" dirty="0">
              <a:solidFill>
                <a:srgbClr val="CA5710"/>
              </a:solidFill>
            </a:endParaRPr>
          </a:p>
          <a:p>
            <a:r>
              <a:rPr lang="en-US" dirty="0"/>
              <a:t>                </a:t>
            </a:r>
            <a:r>
              <a:rPr lang="en-US" b="1" dirty="0">
                <a:solidFill>
                  <a:srgbClr val="3333CC"/>
                </a:solidFill>
              </a:rPr>
              <a:t>=</a:t>
            </a:r>
            <a:r>
              <a:rPr lang="en-US" dirty="0"/>
              <a:t> </a:t>
            </a:r>
            <a:r>
              <a:rPr lang="tr-TR" b="1" dirty="0">
                <a:solidFill>
                  <a:srgbClr val="CA5710"/>
                </a:solidFill>
              </a:rPr>
              <a:t>-SGK</a:t>
            </a:r>
            <a:r>
              <a:rPr lang="en-US" b="1" dirty="0">
                <a:solidFill>
                  <a:srgbClr val="CA5710"/>
                </a:solidFill>
              </a:rPr>
              <a:t> – </a:t>
            </a:r>
            <a:r>
              <a:rPr lang="tr-TR" b="1" dirty="0" err="1">
                <a:solidFill>
                  <a:srgbClr val="CA5710"/>
                </a:solidFill>
              </a:rPr>
              <a:t>YİM’in</a:t>
            </a:r>
            <a:r>
              <a:rPr lang="tr-TR" b="1" dirty="0">
                <a:solidFill>
                  <a:srgbClr val="CA5710"/>
                </a:solidFill>
              </a:rPr>
              <a:t> </a:t>
            </a:r>
            <a:r>
              <a:rPr lang="tr-TR" b="1" dirty="0" err="1">
                <a:solidFill>
                  <a:srgbClr val="CA5710"/>
                </a:solidFill>
              </a:rPr>
              <a:t>YD’si</a:t>
            </a:r>
            <a:endParaRPr lang="en-US" b="1" dirty="0">
              <a:solidFill>
                <a:srgbClr val="CA571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3884C02D-813D-43B0-90F5-0714724D05CD}" type="slidenum">
              <a:rPr lang="en-US" sz="1600" smtClean="0"/>
              <a:pPr/>
              <a:t>3</a:t>
            </a:fld>
            <a:endParaRPr lang="en-US" sz="13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6063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Örnek</a:t>
            </a:r>
            <a:r>
              <a:rPr lang="en-US" sz="4000" dirty="0"/>
              <a:t>: E</a:t>
            </a:r>
            <a:r>
              <a:rPr lang="tr-TR" sz="4000" dirty="0"/>
              <a:t>k</a:t>
            </a:r>
            <a:r>
              <a:rPr lang="en-US" sz="4000" dirty="0" err="1"/>
              <a:t>onomi</a:t>
            </a:r>
            <a:r>
              <a:rPr lang="tr-TR" sz="4000" dirty="0"/>
              <a:t>k</a:t>
            </a:r>
            <a:r>
              <a:rPr lang="en-US" sz="4000" dirty="0"/>
              <a:t> </a:t>
            </a:r>
            <a:r>
              <a:rPr lang="tr-TR" sz="4000" dirty="0"/>
              <a:t>Hizmet Ömrü</a:t>
            </a:r>
            <a:endParaRPr lang="en-US" sz="4000" dirty="0"/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328613" y="1079500"/>
            <a:ext cx="7664450" cy="23352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139700" dir="13500000">
              <a:schemeClr val="bg2"/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6873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tr-TR" sz="1800" b="1" dirty="0">
                <a:solidFill>
                  <a:srgbClr val="002060"/>
                </a:solidFill>
              </a:rPr>
              <a:t>Aşağıda maliyetleri verilen varlığın </a:t>
            </a:r>
            <a:r>
              <a:rPr lang="tr-TR" sz="1800" b="1" dirty="0" err="1">
                <a:solidFill>
                  <a:srgbClr val="002060"/>
                </a:solidFill>
              </a:rPr>
              <a:t>EHÖ’sünü</a:t>
            </a:r>
            <a:r>
              <a:rPr lang="tr-TR" sz="1800" b="1" dirty="0">
                <a:solidFill>
                  <a:srgbClr val="002060"/>
                </a:solidFill>
              </a:rPr>
              <a:t> hesaplayalım</a:t>
            </a:r>
            <a:r>
              <a:rPr lang="en-US" sz="1800" b="1" dirty="0">
                <a:solidFill>
                  <a:srgbClr val="002060"/>
                </a:solidFill>
              </a:rPr>
              <a:t>. </a:t>
            </a:r>
            <a:r>
              <a:rPr lang="en-US" sz="1800" b="1" dirty="0" err="1">
                <a:solidFill>
                  <a:srgbClr val="002060"/>
                </a:solidFill>
              </a:rPr>
              <a:t>i</a:t>
            </a:r>
            <a:r>
              <a:rPr lang="en-US" sz="1800" b="1" dirty="0">
                <a:solidFill>
                  <a:srgbClr val="002060"/>
                </a:solidFill>
              </a:rPr>
              <a:t> = 10%</a:t>
            </a:r>
            <a:r>
              <a:rPr lang="tr-TR" sz="1800" b="1" dirty="0">
                <a:solidFill>
                  <a:srgbClr val="002060"/>
                </a:solidFill>
              </a:rPr>
              <a:t> olsun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492250" y="1493838"/>
            <a:ext cx="50417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tr-TR" sz="1800" u="sng" dirty="0" err="1">
                <a:solidFill>
                  <a:schemeClr val="accent1">
                    <a:lumMod val="50000"/>
                  </a:schemeClr>
                </a:solidFill>
              </a:rPr>
              <a:t>ıl</a:t>
            </a:r>
            <a:r>
              <a:rPr lang="tr-TR" sz="1800" u="sng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tr-TR" sz="1800" u="sng" dirty="0">
                <a:solidFill>
                  <a:schemeClr val="accent1">
                    <a:lumMod val="50000"/>
                  </a:schemeClr>
                </a:solidFill>
              </a:rPr>
              <a:t>Maliyet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,$/y</a:t>
            </a:r>
            <a:r>
              <a:rPr lang="tr-TR" sz="1800" u="sng" dirty="0" err="1">
                <a:solidFill>
                  <a:schemeClr val="accent1">
                    <a:lumMod val="50000"/>
                  </a:schemeClr>
                </a:solidFill>
              </a:rPr>
              <a:t>ıl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800" u="sng" dirty="0">
                <a:solidFill>
                  <a:schemeClr val="accent1">
                    <a:lumMod val="50000"/>
                  </a:schemeClr>
                </a:solidFill>
              </a:rPr>
              <a:t>Hurda değeri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,$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630363" y="1844675"/>
            <a:ext cx="427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0                         - 20,000                                   -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1630363" y="2079625"/>
            <a:ext cx="4478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                            -5,000                              10,000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1630363" y="2316163"/>
            <a:ext cx="4478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                            -6,500                                8,000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1630363" y="2551113"/>
            <a:ext cx="4478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3                           - 9,000                                5,000</a:t>
            </a:r>
          </a:p>
        </p:txBody>
      </p:sp>
      <p:sp>
        <p:nvSpPr>
          <p:cNvPr id="8203" name="Text Box 22"/>
          <p:cNvSpPr txBox="1">
            <a:spLocks noChangeArrowheads="1"/>
          </p:cNvSpPr>
          <p:nvPr/>
        </p:nvSpPr>
        <p:spPr bwMode="auto">
          <a:xfrm>
            <a:off x="1630363" y="2787650"/>
            <a:ext cx="446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                          -11,000                                5,000</a:t>
            </a:r>
          </a:p>
        </p:txBody>
      </p:sp>
      <p:sp>
        <p:nvSpPr>
          <p:cNvPr id="8204" name="Text Box 29"/>
          <p:cNvSpPr txBox="1">
            <a:spLocks noChangeArrowheads="1"/>
          </p:cNvSpPr>
          <p:nvPr/>
        </p:nvSpPr>
        <p:spPr bwMode="auto">
          <a:xfrm>
            <a:off x="1630363" y="3022600"/>
            <a:ext cx="4478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5                          -15,000                                3,000</a:t>
            </a:r>
          </a:p>
        </p:txBody>
      </p:sp>
      <p:sp>
        <p:nvSpPr>
          <p:cNvPr id="8205" name="Text Box 23"/>
          <p:cNvSpPr txBox="1">
            <a:spLocks noChangeArrowheads="1"/>
          </p:cNvSpPr>
          <p:nvPr/>
        </p:nvSpPr>
        <p:spPr bwMode="auto">
          <a:xfrm>
            <a:off x="228600" y="3698875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dirty="0">
                <a:solidFill>
                  <a:srgbClr val="FFCC66"/>
                </a:solidFill>
              </a:rPr>
              <a:t>  </a:t>
            </a:r>
            <a:r>
              <a:rPr lang="tr-TR" sz="1800" b="1" dirty="0">
                <a:solidFill>
                  <a:srgbClr val="009900"/>
                </a:solidFill>
              </a:rPr>
              <a:t>YD</a:t>
            </a:r>
            <a:r>
              <a:rPr lang="en-US" sz="1800" b="1" baseline="-25000" dirty="0">
                <a:solidFill>
                  <a:srgbClr val="009900"/>
                </a:solidFill>
              </a:rPr>
              <a:t>1</a:t>
            </a:r>
            <a:r>
              <a:rPr lang="en-US" sz="1800" dirty="0">
                <a:solidFill>
                  <a:srgbClr val="FFCC66"/>
                </a:solidFill>
              </a:rPr>
              <a:t> </a:t>
            </a:r>
            <a:r>
              <a:rPr lang="en-US" sz="1800" dirty="0"/>
              <a:t>= - 20,000(A/P,10%,1) – 5000(P/F,10%,1)(A/P,10%,1) + 10,000(A/F,10%,1) = $ -17,000</a:t>
            </a:r>
            <a:r>
              <a:rPr lang="en-US" sz="1800" dirty="0">
                <a:solidFill>
                  <a:srgbClr val="FFCC66"/>
                </a:solidFill>
              </a:rPr>
              <a:t>           </a:t>
            </a:r>
          </a:p>
        </p:txBody>
      </p:sp>
      <p:sp>
        <p:nvSpPr>
          <p:cNvPr id="8206" name="Text Box 25"/>
          <p:cNvSpPr txBox="1">
            <a:spLocks noChangeArrowheads="1"/>
          </p:cNvSpPr>
          <p:nvPr/>
        </p:nvSpPr>
        <p:spPr bwMode="auto">
          <a:xfrm>
            <a:off x="152400" y="41148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b="1" dirty="0">
                <a:solidFill>
                  <a:srgbClr val="009900"/>
                </a:solidFill>
              </a:rPr>
              <a:t>   </a:t>
            </a:r>
            <a:r>
              <a:rPr lang="tr-TR" sz="1800" b="1" dirty="0">
                <a:solidFill>
                  <a:srgbClr val="009900"/>
                </a:solidFill>
              </a:rPr>
              <a:t>YD</a:t>
            </a:r>
            <a:r>
              <a:rPr lang="en-US" sz="1800" b="1" baseline="-25000" dirty="0">
                <a:solidFill>
                  <a:srgbClr val="009900"/>
                </a:solidFill>
              </a:rPr>
              <a:t>2</a:t>
            </a:r>
            <a:r>
              <a:rPr lang="en-US" sz="1800" dirty="0">
                <a:solidFill>
                  <a:srgbClr val="009900"/>
                </a:solidFill>
              </a:rPr>
              <a:t> </a:t>
            </a:r>
            <a:r>
              <a:rPr lang="en-US" sz="1800" dirty="0"/>
              <a:t>= - 20,000(A/P,10%,2) – [5000(P/F,10%,1) + 6500(P/F,10%,2)](A/P,10%,2)</a:t>
            </a:r>
          </a:p>
          <a:p>
            <a:r>
              <a:rPr lang="en-US" sz="1800" dirty="0"/>
              <a:t>              + 8000(A/F,10%,2)  </a:t>
            </a:r>
            <a:endParaRPr lang="en-US" sz="1800" dirty="0">
              <a:solidFill>
                <a:srgbClr val="FFCC66"/>
              </a:solidFill>
            </a:endParaRPr>
          </a:p>
          <a:p>
            <a:r>
              <a:rPr lang="en-US" sz="1800" dirty="0">
                <a:solidFill>
                  <a:srgbClr val="FFCC66"/>
                </a:solidFill>
              </a:rPr>
              <a:t>          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CC66"/>
                </a:solidFill>
              </a:rPr>
              <a:t>  </a:t>
            </a:r>
            <a:r>
              <a:rPr lang="en-US" sz="1800" dirty="0"/>
              <a:t>$ -13,429</a:t>
            </a:r>
          </a:p>
          <a:p>
            <a:endParaRPr lang="en-US" sz="1800" dirty="0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04800" y="5029200"/>
            <a:ext cx="73152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sz="1800" dirty="0"/>
              <a:t>Benzer şekilde</a:t>
            </a:r>
            <a:r>
              <a:rPr lang="en-US" sz="1800" dirty="0"/>
              <a:t>,</a:t>
            </a:r>
            <a:r>
              <a:rPr lang="tr-TR" sz="1800" b="1" dirty="0">
                <a:solidFill>
                  <a:srgbClr val="009900"/>
                </a:solidFill>
              </a:rPr>
              <a:t>YD</a:t>
            </a:r>
            <a:r>
              <a:rPr lang="en-US" sz="1800" b="1" baseline="-25000" dirty="0">
                <a:solidFill>
                  <a:srgbClr val="009900"/>
                </a:solidFill>
              </a:rPr>
              <a:t>3</a:t>
            </a:r>
            <a:r>
              <a:rPr lang="en-US" sz="1800" dirty="0">
                <a:solidFill>
                  <a:srgbClr val="FFCC66"/>
                </a:solidFill>
              </a:rPr>
              <a:t> </a:t>
            </a:r>
            <a:r>
              <a:rPr lang="en-US" sz="1800" dirty="0"/>
              <a:t>= $ -13,239          </a:t>
            </a:r>
            <a:r>
              <a:rPr lang="tr-TR" sz="1800" b="1" dirty="0">
                <a:solidFill>
                  <a:srgbClr val="009900"/>
                </a:solidFill>
              </a:rPr>
              <a:t>YD</a:t>
            </a:r>
            <a:r>
              <a:rPr lang="en-US" sz="1800" b="1" baseline="-25000" dirty="0">
                <a:solidFill>
                  <a:srgbClr val="009900"/>
                </a:solidFill>
              </a:rPr>
              <a:t>4</a:t>
            </a:r>
            <a:r>
              <a:rPr lang="en-US" sz="1800" dirty="0">
                <a:solidFill>
                  <a:srgbClr val="FFCC66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 -12,864             </a:t>
            </a:r>
            <a:r>
              <a:rPr lang="tr-TR" sz="1800" b="1" dirty="0">
                <a:solidFill>
                  <a:srgbClr val="009900"/>
                </a:solidFill>
              </a:rPr>
              <a:t>YD</a:t>
            </a:r>
            <a:r>
              <a:rPr lang="en-US" sz="1800" b="1" baseline="-25000" dirty="0">
                <a:solidFill>
                  <a:srgbClr val="009900"/>
                </a:solidFill>
              </a:rPr>
              <a:t>5</a:t>
            </a:r>
            <a:r>
              <a:rPr lang="en-US" sz="1800" baseline="-25000" dirty="0">
                <a:solidFill>
                  <a:srgbClr val="009900"/>
                </a:solidFill>
              </a:rPr>
              <a:t> </a:t>
            </a:r>
            <a:r>
              <a:rPr lang="en-US" sz="1800" dirty="0"/>
              <a:t>= $ -13,623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2286000" y="5486400"/>
            <a:ext cx="3322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>
                <a:solidFill>
                  <a:srgbClr val="C00000"/>
                </a:solidFill>
              </a:rPr>
              <a:t>E</a:t>
            </a:r>
            <a:r>
              <a:rPr lang="tr-TR" sz="2000" b="1" dirty="0">
                <a:solidFill>
                  <a:srgbClr val="C00000"/>
                </a:solidFill>
              </a:rPr>
              <a:t>k</a:t>
            </a:r>
            <a:r>
              <a:rPr lang="en-US" sz="2000" b="1" dirty="0" err="1">
                <a:solidFill>
                  <a:srgbClr val="C00000"/>
                </a:solidFill>
              </a:rPr>
              <a:t>onomi</a:t>
            </a:r>
            <a:r>
              <a:rPr lang="tr-TR" sz="2000" b="1" dirty="0">
                <a:solidFill>
                  <a:srgbClr val="C00000"/>
                </a:solidFill>
              </a:rPr>
              <a:t>k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tr-TR" sz="2000" b="1" dirty="0">
                <a:solidFill>
                  <a:srgbClr val="C00000"/>
                </a:solidFill>
              </a:rPr>
              <a:t>hizmet ömrü</a:t>
            </a:r>
            <a:r>
              <a:rPr lang="en-US" sz="2000" b="1" dirty="0">
                <a:solidFill>
                  <a:srgbClr val="C00000"/>
                </a:solidFill>
              </a:rPr>
              <a:t> 4 y</a:t>
            </a:r>
            <a:r>
              <a:rPr lang="tr-TR" sz="2000" b="1" dirty="0" err="1">
                <a:solidFill>
                  <a:srgbClr val="C00000"/>
                </a:solidFill>
              </a:rPr>
              <a:t>ıldır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429000" y="5029200"/>
            <a:ext cx="1617663" cy="3889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b="1"/>
          </a:p>
        </p:txBody>
      </p:sp>
      <p:sp>
        <p:nvSpPr>
          <p:cNvPr id="8210" name="Rectangle 4"/>
          <p:cNvSpPr>
            <a:spLocks noChangeArrowheads="1"/>
          </p:cNvSpPr>
          <p:nvPr/>
        </p:nvSpPr>
        <p:spPr bwMode="auto">
          <a:xfrm>
            <a:off x="525463" y="3397250"/>
            <a:ext cx="100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Solution:</a:t>
            </a: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20581</TotalTime>
  <Words>268</Words>
  <Application>Microsoft Office PowerPoint</Application>
  <PresentationFormat>Özel</PresentationFormat>
  <Paragraphs>31</Paragraphs>
  <Slides>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 Narrow</vt:lpstr>
      <vt:lpstr>Symbol</vt:lpstr>
      <vt:lpstr>Wingdings</vt:lpstr>
      <vt:lpstr>Blank Presentation</vt:lpstr>
      <vt:lpstr>PowerPoint Sunusu</vt:lpstr>
      <vt:lpstr>PowerPoint Sunusu</vt:lpstr>
      <vt:lpstr>PowerPoint Sunusu</vt:lpstr>
    </vt:vector>
  </TitlesOfParts>
  <Company>Bryant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İhsan Hakan Selvi</cp:lastModifiedBy>
  <cp:revision>804</cp:revision>
  <cp:lastPrinted>2000-01-11T15:10:36Z</cp:lastPrinted>
  <dcterms:created xsi:type="dcterms:W3CDTF">1998-04-09T01:23:40Z</dcterms:created>
  <dcterms:modified xsi:type="dcterms:W3CDTF">2020-02-24T14:10:58Z</dcterms:modified>
</cp:coreProperties>
</file>