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41"/>
  </p:notesMasterIdLst>
  <p:sldIdLst>
    <p:sldId id="256" r:id="rId2"/>
    <p:sldId id="278" r:id="rId3"/>
    <p:sldId id="257" r:id="rId4"/>
    <p:sldId id="258" r:id="rId5"/>
    <p:sldId id="259" r:id="rId6"/>
    <p:sldId id="260" r:id="rId7"/>
    <p:sldId id="287" r:id="rId8"/>
    <p:sldId id="279" r:id="rId9"/>
    <p:sldId id="261" r:id="rId10"/>
    <p:sldId id="280" r:id="rId11"/>
    <p:sldId id="262" r:id="rId12"/>
    <p:sldId id="263" r:id="rId13"/>
    <p:sldId id="264" r:id="rId14"/>
    <p:sldId id="281" r:id="rId15"/>
    <p:sldId id="267" r:id="rId16"/>
    <p:sldId id="266" r:id="rId17"/>
    <p:sldId id="268" r:id="rId18"/>
    <p:sldId id="269" r:id="rId19"/>
    <p:sldId id="270" r:id="rId20"/>
    <p:sldId id="288" r:id="rId21"/>
    <p:sldId id="289" r:id="rId22"/>
    <p:sldId id="271" r:id="rId23"/>
    <p:sldId id="290" r:id="rId24"/>
    <p:sldId id="291" r:id="rId25"/>
    <p:sldId id="292" r:id="rId26"/>
    <p:sldId id="293" r:id="rId27"/>
    <p:sldId id="282" r:id="rId28"/>
    <p:sldId id="299" r:id="rId29"/>
    <p:sldId id="283" r:id="rId30"/>
    <p:sldId id="284" r:id="rId31"/>
    <p:sldId id="285" r:id="rId32"/>
    <p:sldId id="286" r:id="rId33"/>
    <p:sldId id="300" r:id="rId34"/>
    <p:sldId id="294" r:id="rId35"/>
    <p:sldId id="295" r:id="rId36"/>
    <p:sldId id="296" r:id="rId37"/>
    <p:sldId id="297" r:id="rId38"/>
    <p:sldId id="298" r:id="rId39"/>
    <p:sldId id="277"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57951" autoAdjust="0"/>
  </p:normalViewPr>
  <p:slideViewPr>
    <p:cSldViewPr snapToGrid="0" snapToObjects="1">
      <p:cViewPr varScale="1">
        <p:scale>
          <a:sx n="50" d="100"/>
          <a:sy n="50" d="100"/>
        </p:scale>
        <p:origin x="19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ata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44FD6-638A-48F7-81F7-349A8E9C4A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4ADA03-4B9F-40DA-8788-6CDBB73AB224}">
      <dgm:prSet/>
      <dgm:spPr>
        <a:solidFill>
          <a:srgbClr val="FF0000"/>
        </a:solidFill>
      </dgm:spPr>
      <dgm:t>
        <a:bodyPr/>
        <a:lstStyle/>
        <a:p>
          <a:pPr>
            <a:lnSpc>
              <a:spcPct val="100000"/>
            </a:lnSpc>
          </a:pPr>
          <a:r>
            <a:rPr lang="tr-TR" b="1" dirty="0"/>
            <a:t>1.PLANLAMA</a:t>
          </a:r>
          <a:endParaRPr lang="en-US" dirty="0"/>
        </a:p>
      </dgm:t>
    </dgm:pt>
    <dgm:pt modelId="{8E048BE3-E925-400C-A9C2-E433D3FD9422}" type="parTrans" cxnId="{8F873DC4-8C1B-4749-BF0F-DA8473E92907}">
      <dgm:prSet/>
      <dgm:spPr/>
      <dgm:t>
        <a:bodyPr/>
        <a:lstStyle/>
        <a:p>
          <a:endParaRPr lang="en-US"/>
        </a:p>
      </dgm:t>
    </dgm:pt>
    <dgm:pt modelId="{592B7C84-FB09-4209-867D-5C79967E7C97}" type="sibTrans" cxnId="{8F873DC4-8C1B-4749-BF0F-DA8473E92907}">
      <dgm:prSet/>
      <dgm:spPr/>
      <dgm:t>
        <a:bodyPr/>
        <a:lstStyle/>
        <a:p>
          <a:pPr>
            <a:lnSpc>
              <a:spcPct val="100000"/>
            </a:lnSpc>
          </a:pPr>
          <a:endParaRPr lang="en-US"/>
        </a:p>
      </dgm:t>
    </dgm:pt>
    <dgm:pt modelId="{3CA0633E-08FF-4177-8B05-B1FD2CFDC165}">
      <dgm:prSet/>
      <dgm:spPr>
        <a:solidFill>
          <a:srgbClr val="FF0000"/>
        </a:solidFill>
      </dgm:spPr>
      <dgm:t>
        <a:bodyPr/>
        <a:lstStyle/>
        <a:p>
          <a:pPr>
            <a:lnSpc>
              <a:spcPct val="100000"/>
            </a:lnSpc>
          </a:pPr>
          <a:r>
            <a:rPr lang="tr-TR" b="1" dirty="0"/>
            <a:t>2.ÖRGÜTLEME (ORGANİZASYON)</a:t>
          </a:r>
          <a:endParaRPr lang="en-US" dirty="0"/>
        </a:p>
      </dgm:t>
    </dgm:pt>
    <dgm:pt modelId="{6E0EF177-0962-4D35-B99B-DDD3C02ADE63}" type="parTrans" cxnId="{83DB21B6-23BD-436D-9A81-C9AAA0E2B3A5}">
      <dgm:prSet/>
      <dgm:spPr/>
      <dgm:t>
        <a:bodyPr/>
        <a:lstStyle/>
        <a:p>
          <a:endParaRPr lang="en-US"/>
        </a:p>
      </dgm:t>
    </dgm:pt>
    <dgm:pt modelId="{68C35AD9-C781-45DC-A1C1-018D3926729F}" type="sibTrans" cxnId="{83DB21B6-23BD-436D-9A81-C9AAA0E2B3A5}">
      <dgm:prSet/>
      <dgm:spPr/>
      <dgm:t>
        <a:bodyPr/>
        <a:lstStyle/>
        <a:p>
          <a:pPr>
            <a:lnSpc>
              <a:spcPct val="100000"/>
            </a:lnSpc>
          </a:pPr>
          <a:endParaRPr lang="en-US"/>
        </a:p>
      </dgm:t>
    </dgm:pt>
    <dgm:pt modelId="{E0B58B5F-BDD4-4B4F-95CB-C9B2F0AD5D15}">
      <dgm:prSet/>
      <dgm:spPr>
        <a:solidFill>
          <a:srgbClr val="92D050"/>
        </a:solidFill>
      </dgm:spPr>
      <dgm:t>
        <a:bodyPr/>
        <a:lstStyle/>
        <a:p>
          <a:pPr>
            <a:lnSpc>
              <a:spcPct val="100000"/>
            </a:lnSpc>
          </a:pPr>
          <a:r>
            <a:rPr lang="tr-TR" b="1" dirty="0"/>
            <a:t>3.YÖNELTME (YÖNVERME-YÜRÜTME)</a:t>
          </a:r>
          <a:endParaRPr lang="en-US" dirty="0"/>
        </a:p>
      </dgm:t>
    </dgm:pt>
    <dgm:pt modelId="{59DA2197-BFFF-4DA1-9ACD-9A7B13643D5B}" type="parTrans" cxnId="{827B91DC-9A1F-4A45-AD23-A97719C63A5B}">
      <dgm:prSet/>
      <dgm:spPr/>
      <dgm:t>
        <a:bodyPr/>
        <a:lstStyle/>
        <a:p>
          <a:endParaRPr lang="en-US"/>
        </a:p>
      </dgm:t>
    </dgm:pt>
    <dgm:pt modelId="{BC0D5806-3BEE-4C1E-9A1F-B83647E6926D}" type="sibTrans" cxnId="{827B91DC-9A1F-4A45-AD23-A97719C63A5B}">
      <dgm:prSet/>
      <dgm:spPr/>
      <dgm:t>
        <a:bodyPr/>
        <a:lstStyle/>
        <a:p>
          <a:pPr>
            <a:lnSpc>
              <a:spcPct val="100000"/>
            </a:lnSpc>
          </a:pPr>
          <a:endParaRPr lang="en-US"/>
        </a:p>
      </dgm:t>
    </dgm:pt>
    <dgm:pt modelId="{51EEAEC7-EBFA-48A3-97BA-34F6E1DFEEC5}">
      <dgm:prSet/>
      <dgm:spPr>
        <a:solidFill>
          <a:schemeClr val="accent6">
            <a:lumMod val="60000"/>
            <a:lumOff val="40000"/>
          </a:schemeClr>
        </a:solidFill>
      </dgm:spPr>
      <dgm:t>
        <a:bodyPr/>
        <a:lstStyle/>
        <a:p>
          <a:pPr>
            <a:lnSpc>
              <a:spcPct val="100000"/>
            </a:lnSpc>
          </a:pPr>
          <a:r>
            <a:rPr lang="tr-TR"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4.EŞGÜDÜMLEME (KOORDİNASYON)</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4389B28-1D15-47E5-9EEA-3046A741544A}" type="parTrans" cxnId="{A3900D27-73D5-44CB-81EF-95FC3F4BC75D}">
      <dgm:prSet/>
      <dgm:spPr/>
      <dgm:t>
        <a:bodyPr/>
        <a:lstStyle/>
        <a:p>
          <a:endParaRPr lang="en-US"/>
        </a:p>
      </dgm:t>
    </dgm:pt>
    <dgm:pt modelId="{A72DA4BD-AB26-4947-9BAB-27EDE6722812}" type="sibTrans" cxnId="{A3900D27-73D5-44CB-81EF-95FC3F4BC75D}">
      <dgm:prSet/>
      <dgm:spPr/>
      <dgm:t>
        <a:bodyPr/>
        <a:lstStyle/>
        <a:p>
          <a:pPr>
            <a:lnSpc>
              <a:spcPct val="100000"/>
            </a:lnSpc>
          </a:pPr>
          <a:endParaRPr lang="en-US"/>
        </a:p>
      </dgm:t>
    </dgm:pt>
    <dgm:pt modelId="{2D5000ED-19C1-4D4C-8515-F1F35831A57B}">
      <dgm:prSet/>
      <dgm:spPr>
        <a:solidFill>
          <a:srgbClr val="92D050"/>
        </a:solidFill>
      </dgm:spPr>
      <dgm:t>
        <a:bodyPr/>
        <a:lstStyle/>
        <a:p>
          <a:pPr>
            <a:lnSpc>
              <a:spcPct val="100000"/>
            </a:lnSpc>
          </a:pPr>
          <a:r>
            <a:rPr lang="tr-TR" b="1" dirty="0"/>
            <a:t>5.KONTROL (DENETİM)</a:t>
          </a:r>
          <a:endParaRPr lang="en-US" dirty="0"/>
        </a:p>
      </dgm:t>
    </dgm:pt>
    <dgm:pt modelId="{B0B8DF48-BA92-46DC-AF04-D18490096605}" type="parTrans" cxnId="{CF3D0E86-9E1E-4737-BF5C-A66374BD0026}">
      <dgm:prSet/>
      <dgm:spPr/>
      <dgm:t>
        <a:bodyPr/>
        <a:lstStyle/>
        <a:p>
          <a:endParaRPr lang="en-US"/>
        </a:p>
      </dgm:t>
    </dgm:pt>
    <dgm:pt modelId="{80D7D072-A6AF-4506-9525-7F7D8BA19822}" type="sibTrans" cxnId="{CF3D0E86-9E1E-4737-BF5C-A66374BD0026}">
      <dgm:prSet/>
      <dgm:spPr/>
      <dgm:t>
        <a:bodyPr/>
        <a:lstStyle/>
        <a:p>
          <a:endParaRPr lang="en-US"/>
        </a:p>
      </dgm:t>
    </dgm:pt>
    <dgm:pt modelId="{F02328B1-B5B6-4328-98D3-88ADD411C71C}" type="pres">
      <dgm:prSet presAssocID="{23644FD6-638A-48F7-81F7-349A8E9C4AA7}" presName="root" presStyleCnt="0">
        <dgm:presLayoutVars>
          <dgm:dir/>
          <dgm:resizeHandles val="exact"/>
        </dgm:presLayoutVars>
      </dgm:prSet>
      <dgm:spPr/>
    </dgm:pt>
    <dgm:pt modelId="{FABA3779-3F89-407C-902E-F7B74403E23B}" type="pres">
      <dgm:prSet presAssocID="{A04ADA03-4B9F-40DA-8788-6CDBB73AB224}" presName="compNode" presStyleCnt="0"/>
      <dgm:spPr/>
    </dgm:pt>
    <dgm:pt modelId="{0959F3C7-9BB9-4E61-BBD8-7FCB4F3F8C45}" type="pres">
      <dgm:prSet presAssocID="{A04ADA03-4B9F-40DA-8788-6CDBB73AB224}" presName="bgRect" presStyleLbl="bgShp" presStyleIdx="0" presStyleCnt="5"/>
      <dgm:spPr/>
    </dgm:pt>
    <dgm:pt modelId="{621A49F3-8915-4A9E-8F63-6A1CB0AF5311}" type="pres">
      <dgm:prSet presAssocID="{A04ADA03-4B9F-40DA-8788-6CDBB73AB2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E1655EA2-0853-41F6-909E-52A846CBD8FE}" type="pres">
      <dgm:prSet presAssocID="{A04ADA03-4B9F-40DA-8788-6CDBB73AB224}" presName="spaceRect" presStyleCnt="0"/>
      <dgm:spPr/>
    </dgm:pt>
    <dgm:pt modelId="{DD690471-1D99-4637-9760-A693A506D5E3}" type="pres">
      <dgm:prSet presAssocID="{A04ADA03-4B9F-40DA-8788-6CDBB73AB224}" presName="parTx" presStyleLbl="revTx" presStyleIdx="0" presStyleCnt="5">
        <dgm:presLayoutVars>
          <dgm:chMax val="0"/>
          <dgm:chPref val="0"/>
        </dgm:presLayoutVars>
      </dgm:prSet>
      <dgm:spPr/>
    </dgm:pt>
    <dgm:pt modelId="{0CC7C017-3503-485C-879F-BC585868F547}" type="pres">
      <dgm:prSet presAssocID="{592B7C84-FB09-4209-867D-5C79967E7C97}" presName="sibTrans" presStyleCnt="0"/>
      <dgm:spPr/>
    </dgm:pt>
    <dgm:pt modelId="{FA6D0E62-DCA9-421D-A771-67C53CFFE9A8}" type="pres">
      <dgm:prSet presAssocID="{3CA0633E-08FF-4177-8B05-B1FD2CFDC165}" presName="compNode" presStyleCnt="0"/>
      <dgm:spPr/>
    </dgm:pt>
    <dgm:pt modelId="{A4673762-37DA-43AB-BD18-AF4279933BC4}" type="pres">
      <dgm:prSet presAssocID="{3CA0633E-08FF-4177-8B05-B1FD2CFDC165}" presName="bgRect" presStyleLbl="bgShp" presStyleIdx="1" presStyleCnt="5"/>
      <dgm:spPr/>
    </dgm:pt>
    <dgm:pt modelId="{831E055D-2D28-405C-8FEF-8C324E663035}" type="pres">
      <dgm:prSet presAssocID="{3CA0633E-08FF-4177-8B05-B1FD2CFDC1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yerarşi"/>
        </a:ext>
      </dgm:extLst>
    </dgm:pt>
    <dgm:pt modelId="{31D05FDC-3BC9-486A-B5DA-F08F29D03B2C}" type="pres">
      <dgm:prSet presAssocID="{3CA0633E-08FF-4177-8B05-B1FD2CFDC165}" presName="spaceRect" presStyleCnt="0"/>
      <dgm:spPr/>
    </dgm:pt>
    <dgm:pt modelId="{D1D0F4D4-284E-40DE-B99D-2B95D83F7C14}" type="pres">
      <dgm:prSet presAssocID="{3CA0633E-08FF-4177-8B05-B1FD2CFDC165}" presName="parTx" presStyleLbl="revTx" presStyleIdx="1" presStyleCnt="5">
        <dgm:presLayoutVars>
          <dgm:chMax val="0"/>
          <dgm:chPref val="0"/>
        </dgm:presLayoutVars>
      </dgm:prSet>
      <dgm:spPr/>
    </dgm:pt>
    <dgm:pt modelId="{6443BC81-978E-460D-96F3-F7356F0C0F81}" type="pres">
      <dgm:prSet presAssocID="{68C35AD9-C781-45DC-A1C1-018D3926729F}" presName="sibTrans" presStyleCnt="0"/>
      <dgm:spPr/>
    </dgm:pt>
    <dgm:pt modelId="{2AF33616-D272-4895-91DA-CB41A22AA8D8}" type="pres">
      <dgm:prSet presAssocID="{E0B58B5F-BDD4-4B4F-95CB-C9B2F0AD5D15}" presName="compNode" presStyleCnt="0"/>
      <dgm:spPr/>
    </dgm:pt>
    <dgm:pt modelId="{96FBFB9D-3EB2-45E5-AEC6-8ACCB0F34F12}" type="pres">
      <dgm:prSet presAssocID="{E0B58B5F-BDD4-4B4F-95CB-C9B2F0AD5D15}" presName="bgRect" presStyleLbl="bgShp" presStyleIdx="2" presStyleCnt="5"/>
      <dgm:spPr/>
    </dgm:pt>
    <dgm:pt modelId="{F2A855BD-97A9-48DF-90E1-0C6D9C97E6FD}" type="pres">
      <dgm:prSet presAssocID="{E0B58B5F-BDD4-4B4F-95CB-C9B2F0AD5D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lt Yazı"/>
        </a:ext>
      </dgm:extLst>
    </dgm:pt>
    <dgm:pt modelId="{E88D1981-9A3C-4648-B6A4-384DAB8AC5DC}" type="pres">
      <dgm:prSet presAssocID="{E0B58B5F-BDD4-4B4F-95CB-C9B2F0AD5D15}" presName="spaceRect" presStyleCnt="0"/>
      <dgm:spPr/>
    </dgm:pt>
    <dgm:pt modelId="{048DAC1E-9A38-4FFF-8B21-B6FC327D8A75}" type="pres">
      <dgm:prSet presAssocID="{E0B58B5F-BDD4-4B4F-95CB-C9B2F0AD5D15}" presName="parTx" presStyleLbl="revTx" presStyleIdx="2" presStyleCnt="5">
        <dgm:presLayoutVars>
          <dgm:chMax val="0"/>
          <dgm:chPref val="0"/>
        </dgm:presLayoutVars>
      </dgm:prSet>
      <dgm:spPr/>
    </dgm:pt>
    <dgm:pt modelId="{63F6CAD0-11A5-40B1-BAB8-5B3AD7A64765}" type="pres">
      <dgm:prSet presAssocID="{BC0D5806-3BEE-4C1E-9A1F-B83647E6926D}" presName="sibTrans" presStyleCnt="0"/>
      <dgm:spPr/>
    </dgm:pt>
    <dgm:pt modelId="{69D49CB0-4927-4CCF-90F7-E171C8701BBC}" type="pres">
      <dgm:prSet presAssocID="{51EEAEC7-EBFA-48A3-97BA-34F6E1DFEEC5}" presName="compNode" presStyleCnt="0"/>
      <dgm:spPr/>
    </dgm:pt>
    <dgm:pt modelId="{F34C4666-E9B6-41EB-B234-EC5439307083}" type="pres">
      <dgm:prSet presAssocID="{51EEAEC7-EBFA-48A3-97BA-34F6E1DFEEC5}" presName="bgRect" presStyleLbl="bgShp" presStyleIdx="3" presStyleCnt="5"/>
      <dgm:spPr/>
    </dgm:pt>
    <dgm:pt modelId="{53DBAB5D-C8A4-46F0-9FA5-DFEBDEE3351F}" type="pres">
      <dgm:prSet presAssocID="{51EEAEC7-EBFA-48A3-97BA-34F6E1DFEE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ial Network"/>
        </a:ext>
      </dgm:extLst>
    </dgm:pt>
    <dgm:pt modelId="{5BFA7D6A-21A3-4F92-91B8-F6582D044584}" type="pres">
      <dgm:prSet presAssocID="{51EEAEC7-EBFA-48A3-97BA-34F6E1DFEEC5}" presName="spaceRect" presStyleCnt="0"/>
      <dgm:spPr/>
    </dgm:pt>
    <dgm:pt modelId="{1E4F9273-4DE9-43A4-9C34-79D4C0B7B9BB}" type="pres">
      <dgm:prSet presAssocID="{51EEAEC7-EBFA-48A3-97BA-34F6E1DFEEC5}" presName="parTx" presStyleLbl="revTx" presStyleIdx="3" presStyleCnt="5">
        <dgm:presLayoutVars>
          <dgm:chMax val="0"/>
          <dgm:chPref val="0"/>
        </dgm:presLayoutVars>
      </dgm:prSet>
      <dgm:spPr/>
    </dgm:pt>
    <dgm:pt modelId="{6EF4C037-9972-4EAC-AA6E-8D2DE9AF3EB4}" type="pres">
      <dgm:prSet presAssocID="{A72DA4BD-AB26-4947-9BAB-27EDE6722812}" presName="sibTrans" presStyleCnt="0"/>
      <dgm:spPr/>
    </dgm:pt>
    <dgm:pt modelId="{E888CF72-AA60-4AF4-94FC-9767128CC4D9}" type="pres">
      <dgm:prSet presAssocID="{2D5000ED-19C1-4D4C-8515-F1F35831A57B}" presName="compNode" presStyleCnt="0"/>
      <dgm:spPr/>
    </dgm:pt>
    <dgm:pt modelId="{24224812-D5F6-4B2A-A524-D9DE5131FD75}" type="pres">
      <dgm:prSet presAssocID="{2D5000ED-19C1-4D4C-8515-F1F35831A57B}" presName="bgRect" presStyleLbl="bgShp" presStyleIdx="4" presStyleCnt="5"/>
      <dgm:spPr/>
    </dgm:pt>
    <dgm:pt modelId="{D1ADEDCE-0EDD-4DBF-B3FF-42C6A0810F39}" type="pres">
      <dgm:prSet presAssocID="{2D5000ED-19C1-4D4C-8515-F1F35831A57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ontrol listesi"/>
        </a:ext>
      </dgm:extLst>
    </dgm:pt>
    <dgm:pt modelId="{EF906A0E-35B2-4681-A60E-F4F573EF856B}" type="pres">
      <dgm:prSet presAssocID="{2D5000ED-19C1-4D4C-8515-F1F35831A57B}" presName="spaceRect" presStyleCnt="0"/>
      <dgm:spPr/>
    </dgm:pt>
    <dgm:pt modelId="{1702BE54-28FB-4441-888B-DABB023AA724}" type="pres">
      <dgm:prSet presAssocID="{2D5000ED-19C1-4D4C-8515-F1F35831A57B}" presName="parTx" presStyleLbl="revTx" presStyleIdx="4" presStyleCnt="5">
        <dgm:presLayoutVars>
          <dgm:chMax val="0"/>
          <dgm:chPref val="0"/>
        </dgm:presLayoutVars>
      </dgm:prSet>
      <dgm:spPr/>
    </dgm:pt>
  </dgm:ptLst>
  <dgm:cxnLst>
    <dgm:cxn modelId="{F0FA600B-451C-804D-A28E-16183CDA4380}" type="presOf" srcId="{A04ADA03-4B9F-40DA-8788-6CDBB73AB224}" destId="{DD690471-1D99-4637-9760-A693A506D5E3}" srcOrd="0" destOrd="0" presId="urn:microsoft.com/office/officeart/2018/2/layout/IconVerticalSolidList"/>
    <dgm:cxn modelId="{A3900D27-73D5-44CB-81EF-95FC3F4BC75D}" srcId="{23644FD6-638A-48F7-81F7-349A8E9C4AA7}" destId="{51EEAEC7-EBFA-48A3-97BA-34F6E1DFEEC5}" srcOrd="3" destOrd="0" parTransId="{A4389B28-1D15-47E5-9EEA-3046A741544A}" sibTransId="{A72DA4BD-AB26-4947-9BAB-27EDE6722812}"/>
    <dgm:cxn modelId="{0180BE71-E2C1-5746-A92E-55EE09E33465}" type="presOf" srcId="{23644FD6-638A-48F7-81F7-349A8E9C4AA7}" destId="{F02328B1-B5B6-4328-98D3-88ADD411C71C}" srcOrd="0" destOrd="0" presId="urn:microsoft.com/office/officeart/2018/2/layout/IconVerticalSolidList"/>
    <dgm:cxn modelId="{FB8EE378-4A03-DC45-8735-27E4661C7F44}" type="presOf" srcId="{51EEAEC7-EBFA-48A3-97BA-34F6E1DFEEC5}" destId="{1E4F9273-4DE9-43A4-9C34-79D4C0B7B9BB}" srcOrd="0" destOrd="0" presId="urn:microsoft.com/office/officeart/2018/2/layout/IconVerticalSolidList"/>
    <dgm:cxn modelId="{CF3D0E86-9E1E-4737-BF5C-A66374BD0026}" srcId="{23644FD6-638A-48F7-81F7-349A8E9C4AA7}" destId="{2D5000ED-19C1-4D4C-8515-F1F35831A57B}" srcOrd="4" destOrd="0" parTransId="{B0B8DF48-BA92-46DC-AF04-D18490096605}" sibTransId="{80D7D072-A6AF-4506-9525-7F7D8BA19822}"/>
    <dgm:cxn modelId="{83DB21B6-23BD-436D-9A81-C9AAA0E2B3A5}" srcId="{23644FD6-638A-48F7-81F7-349A8E9C4AA7}" destId="{3CA0633E-08FF-4177-8B05-B1FD2CFDC165}" srcOrd="1" destOrd="0" parTransId="{6E0EF177-0962-4D35-B99B-DDD3C02ADE63}" sibTransId="{68C35AD9-C781-45DC-A1C1-018D3926729F}"/>
    <dgm:cxn modelId="{8F873DC4-8C1B-4749-BF0F-DA8473E92907}" srcId="{23644FD6-638A-48F7-81F7-349A8E9C4AA7}" destId="{A04ADA03-4B9F-40DA-8788-6CDBB73AB224}" srcOrd="0" destOrd="0" parTransId="{8E048BE3-E925-400C-A9C2-E433D3FD9422}" sibTransId="{592B7C84-FB09-4209-867D-5C79967E7C97}"/>
    <dgm:cxn modelId="{6302C3D2-A8F3-3349-B522-A56DDB69A3C5}" type="presOf" srcId="{E0B58B5F-BDD4-4B4F-95CB-C9B2F0AD5D15}" destId="{048DAC1E-9A38-4FFF-8B21-B6FC327D8A75}" srcOrd="0" destOrd="0" presId="urn:microsoft.com/office/officeart/2018/2/layout/IconVerticalSolidList"/>
    <dgm:cxn modelId="{827B91DC-9A1F-4A45-AD23-A97719C63A5B}" srcId="{23644FD6-638A-48F7-81F7-349A8E9C4AA7}" destId="{E0B58B5F-BDD4-4B4F-95CB-C9B2F0AD5D15}" srcOrd="2" destOrd="0" parTransId="{59DA2197-BFFF-4DA1-9ACD-9A7B13643D5B}" sibTransId="{BC0D5806-3BEE-4C1E-9A1F-B83647E6926D}"/>
    <dgm:cxn modelId="{505F72E6-D2A7-6842-BEAA-DB2DF9442B57}" type="presOf" srcId="{2D5000ED-19C1-4D4C-8515-F1F35831A57B}" destId="{1702BE54-28FB-4441-888B-DABB023AA724}" srcOrd="0" destOrd="0" presId="urn:microsoft.com/office/officeart/2018/2/layout/IconVerticalSolidList"/>
    <dgm:cxn modelId="{22BE99E6-8051-224B-8971-943D004795D9}" type="presOf" srcId="{3CA0633E-08FF-4177-8B05-B1FD2CFDC165}" destId="{D1D0F4D4-284E-40DE-B99D-2B95D83F7C14}" srcOrd="0" destOrd="0" presId="urn:microsoft.com/office/officeart/2018/2/layout/IconVerticalSolidList"/>
    <dgm:cxn modelId="{875CCBB2-0BED-8F42-A3B6-B7567D277230}" type="presParOf" srcId="{F02328B1-B5B6-4328-98D3-88ADD411C71C}" destId="{FABA3779-3F89-407C-902E-F7B74403E23B}" srcOrd="0" destOrd="0" presId="urn:microsoft.com/office/officeart/2018/2/layout/IconVerticalSolidList"/>
    <dgm:cxn modelId="{F312A310-BBB3-5642-ABAF-231CF0FC8510}" type="presParOf" srcId="{FABA3779-3F89-407C-902E-F7B74403E23B}" destId="{0959F3C7-9BB9-4E61-BBD8-7FCB4F3F8C45}" srcOrd="0" destOrd="0" presId="urn:microsoft.com/office/officeart/2018/2/layout/IconVerticalSolidList"/>
    <dgm:cxn modelId="{D94D737B-5E5A-2C46-BE04-26F205B36E80}" type="presParOf" srcId="{FABA3779-3F89-407C-902E-F7B74403E23B}" destId="{621A49F3-8915-4A9E-8F63-6A1CB0AF5311}" srcOrd="1" destOrd="0" presId="urn:microsoft.com/office/officeart/2018/2/layout/IconVerticalSolidList"/>
    <dgm:cxn modelId="{496972B7-A1BD-7449-BA77-EA3E6F001708}" type="presParOf" srcId="{FABA3779-3F89-407C-902E-F7B74403E23B}" destId="{E1655EA2-0853-41F6-909E-52A846CBD8FE}" srcOrd="2" destOrd="0" presId="urn:microsoft.com/office/officeart/2018/2/layout/IconVerticalSolidList"/>
    <dgm:cxn modelId="{B7BDC50F-2CEB-0343-9121-B80B1DB86466}" type="presParOf" srcId="{FABA3779-3F89-407C-902E-F7B74403E23B}" destId="{DD690471-1D99-4637-9760-A693A506D5E3}" srcOrd="3" destOrd="0" presId="urn:microsoft.com/office/officeart/2018/2/layout/IconVerticalSolidList"/>
    <dgm:cxn modelId="{57743546-AB2F-1F4D-9DDF-682A8F44422D}" type="presParOf" srcId="{F02328B1-B5B6-4328-98D3-88ADD411C71C}" destId="{0CC7C017-3503-485C-879F-BC585868F547}" srcOrd="1" destOrd="0" presId="urn:microsoft.com/office/officeart/2018/2/layout/IconVerticalSolidList"/>
    <dgm:cxn modelId="{2F344D08-63C1-BA4A-A26E-F19740A7BC2C}" type="presParOf" srcId="{F02328B1-B5B6-4328-98D3-88ADD411C71C}" destId="{FA6D0E62-DCA9-421D-A771-67C53CFFE9A8}" srcOrd="2" destOrd="0" presId="urn:microsoft.com/office/officeart/2018/2/layout/IconVerticalSolidList"/>
    <dgm:cxn modelId="{143DE8C2-3E12-7946-B456-963120179A00}" type="presParOf" srcId="{FA6D0E62-DCA9-421D-A771-67C53CFFE9A8}" destId="{A4673762-37DA-43AB-BD18-AF4279933BC4}" srcOrd="0" destOrd="0" presId="urn:microsoft.com/office/officeart/2018/2/layout/IconVerticalSolidList"/>
    <dgm:cxn modelId="{D840A652-5ADA-CD4C-A0E0-9897100B4E64}" type="presParOf" srcId="{FA6D0E62-DCA9-421D-A771-67C53CFFE9A8}" destId="{831E055D-2D28-405C-8FEF-8C324E663035}" srcOrd="1" destOrd="0" presId="urn:microsoft.com/office/officeart/2018/2/layout/IconVerticalSolidList"/>
    <dgm:cxn modelId="{9A466006-14C2-FC4D-ADE2-2546CC6A2DC7}" type="presParOf" srcId="{FA6D0E62-DCA9-421D-A771-67C53CFFE9A8}" destId="{31D05FDC-3BC9-486A-B5DA-F08F29D03B2C}" srcOrd="2" destOrd="0" presId="urn:microsoft.com/office/officeart/2018/2/layout/IconVerticalSolidList"/>
    <dgm:cxn modelId="{A920ABA1-E085-9C44-911F-920F8DB0A826}" type="presParOf" srcId="{FA6D0E62-DCA9-421D-A771-67C53CFFE9A8}" destId="{D1D0F4D4-284E-40DE-B99D-2B95D83F7C14}" srcOrd="3" destOrd="0" presId="urn:microsoft.com/office/officeart/2018/2/layout/IconVerticalSolidList"/>
    <dgm:cxn modelId="{D5B0BBFF-2A78-1F48-8619-29D106C57AD2}" type="presParOf" srcId="{F02328B1-B5B6-4328-98D3-88ADD411C71C}" destId="{6443BC81-978E-460D-96F3-F7356F0C0F81}" srcOrd="3" destOrd="0" presId="urn:microsoft.com/office/officeart/2018/2/layout/IconVerticalSolidList"/>
    <dgm:cxn modelId="{DDE5CCBE-712A-1245-94E8-A7F892353097}" type="presParOf" srcId="{F02328B1-B5B6-4328-98D3-88ADD411C71C}" destId="{2AF33616-D272-4895-91DA-CB41A22AA8D8}" srcOrd="4" destOrd="0" presId="urn:microsoft.com/office/officeart/2018/2/layout/IconVerticalSolidList"/>
    <dgm:cxn modelId="{727DC88E-3F36-F14B-B72A-C26A221C23E3}" type="presParOf" srcId="{2AF33616-D272-4895-91DA-CB41A22AA8D8}" destId="{96FBFB9D-3EB2-45E5-AEC6-8ACCB0F34F12}" srcOrd="0" destOrd="0" presId="urn:microsoft.com/office/officeart/2018/2/layout/IconVerticalSolidList"/>
    <dgm:cxn modelId="{96C067FD-91F4-E348-BAA1-F8EFFE9EC6F6}" type="presParOf" srcId="{2AF33616-D272-4895-91DA-CB41A22AA8D8}" destId="{F2A855BD-97A9-48DF-90E1-0C6D9C97E6FD}" srcOrd="1" destOrd="0" presId="urn:microsoft.com/office/officeart/2018/2/layout/IconVerticalSolidList"/>
    <dgm:cxn modelId="{29BC76C0-2D12-BA4A-AB04-D9E181E6C8E7}" type="presParOf" srcId="{2AF33616-D272-4895-91DA-CB41A22AA8D8}" destId="{E88D1981-9A3C-4648-B6A4-384DAB8AC5DC}" srcOrd="2" destOrd="0" presId="urn:microsoft.com/office/officeart/2018/2/layout/IconVerticalSolidList"/>
    <dgm:cxn modelId="{6CB5AAE5-C071-6644-AECF-F1CD04623748}" type="presParOf" srcId="{2AF33616-D272-4895-91DA-CB41A22AA8D8}" destId="{048DAC1E-9A38-4FFF-8B21-B6FC327D8A75}" srcOrd="3" destOrd="0" presId="urn:microsoft.com/office/officeart/2018/2/layout/IconVerticalSolidList"/>
    <dgm:cxn modelId="{1C3E77B0-7FF2-CA4F-BA57-7D1B3B0D8AD9}" type="presParOf" srcId="{F02328B1-B5B6-4328-98D3-88ADD411C71C}" destId="{63F6CAD0-11A5-40B1-BAB8-5B3AD7A64765}" srcOrd="5" destOrd="0" presId="urn:microsoft.com/office/officeart/2018/2/layout/IconVerticalSolidList"/>
    <dgm:cxn modelId="{90FC2D41-7458-2B42-87A6-67C6F89670A4}" type="presParOf" srcId="{F02328B1-B5B6-4328-98D3-88ADD411C71C}" destId="{69D49CB0-4927-4CCF-90F7-E171C8701BBC}" srcOrd="6" destOrd="0" presId="urn:microsoft.com/office/officeart/2018/2/layout/IconVerticalSolidList"/>
    <dgm:cxn modelId="{DBF9AB16-8DCD-E942-B0BF-160553B63DA3}" type="presParOf" srcId="{69D49CB0-4927-4CCF-90F7-E171C8701BBC}" destId="{F34C4666-E9B6-41EB-B234-EC5439307083}" srcOrd="0" destOrd="0" presId="urn:microsoft.com/office/officeart/2018/2/layout/IconVerticalSolidList"/>
    <dgm:cxn modelId="{C8923A6E-6608-9945-8D4E-B8D32AB0DE71}" type="presParOf" srcId="{69D49CB0-4927-4CCF-90F7-E171C8701BBC}" destId="{53DBAB5D-C8A4-46F0-9FA5-DFEBDEE3351F}" srcOrd="1" destOrd="0" presId="urn:microsoft.com/office/officeart/2018/2/layout/IconVerticalSolidList"/>
    <dgm:cxn modelId="{9D55DF3C-A883-2D40-8829-594E7D7BF990}" type="presParOf" srcId="{69D49CB0-4927-4CCF-90F7-E171C8701BBC}" destId="{5BFA7D6A-21A3-4F92-91B8-F6582D044584}" srcOrd="2" destOrd="0" presId="urn:microsoft.com/office/officeart/2018/2/layout/IconVerticalSolidList"/>
    <dgm:cxn modelId="{C80532DB-A4D1-F040-807A-BC8052BDF456}" type="presParOf" srcId="{69D49CB0-4927-4CCF-90F7-E171C8701BBC}" destId="{1E4F9273-4DE9-43A4-9C34-79D4C0B7B9BB}" srcOrd="3" destOrd="0" presId="urn:microsoft.com/office/officeart/2018/2/layout/IconVerticalSolidList"/>
    <dgm:cxn modelId="{FCEB467D-3E6C-5449-8BCF-B62597A75F38}" type="presParOf" srcId="{F02328B1-B5B6-4328-98D3-88ADD411C71C}" destId="{6EF4C037-9972-4EAC-AA6E-8D2DE9AF3EB4}" srcOrd="7" destOrd="0" presId="urn:microsoft.com/office/officeart/2018/2/layout/IconVerticalSolidList"/>
    <dgm:cxn modelId="{BA99FE70-874F-494A-83AE-025DFC8827F7}" type="presParOf" srcId="{F02328B1-B5B6-4328-98D3-88ADD411C71C}" destId="{E888CF72-AA60-4AF4-94FC-9767128CC4D9}" srcOrd="8" destOrd="0" presId="urn:microsoft.com/office/officeart/2018/2/layout/IconVerticalSolidList"/>
    <dgm:cxn modelId="{4C20DE6B-19A8-1F44-B0D1-AA94B0C02DB6}" type="presParOf" srcId="{E888CF72-AA60-4AF4-94FC-9767128CC4D9}" destId="{24224812-D5F6-4B2A-A524-D9DE5131FD75}" srcOrd="0" destOrd="0" presId="urn:microsoft.com/office/officeart/2018/2/layout/IconVerticalSolidList"/>
    <dgm:cxn modelId="{7E7F905C-1916-B349-98CC-C630C06F474A}" type="presParOf" srcId="{E888CF72-AA60-4AF4-94FC-9767128CC4D9}" destId="{D1ADEDCE-0EDD-4DBF-B3FF-42C6A0810F39}" srcOrd="1" destOrd="0" presId="urn:microsoft.com/office/officeart/2018/2/layout/IconVerticalSolidList"/>
    <dgm:cxn modelId="{4EC3604F-8101-7E42-B956-4ABB0DDF36A1}" type="presParOf" srcId="{E888CF72-AA60-4AF4-94FC-9767128CC4D9}" destId="{EF906A0E-35B2-4681-A60E-F4F573EF856B}" srcOrd="2" destOrd="0" presId="urn:microsoft.com/office/officeart/2018/2/layout/IconVerticalSolidList"/>
    <dgm:cxn modelId="{DEF2A4C2-D0CC-5340-8ED5-F41A339CE96A}" type="presParOf" srcId="{E888CF72-AA60-4AF4-94FC-9767128CC4D9}" destId="{1702BE54-28FB-4441-888B-DABB023AA72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3AC434-3D03-4245-8D90-E416F36F5135}"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1E5A2136-8966-4D24-AB7C-F5C657968E32}">
      <dgm:prSet custT="1"/>
      <dgm:spPr/>
      <dgm:t>
        <a:bodyPr/>
        <a:lstStyle/>
        <a:p>
          <a:pPr>
            <a:lnSpc>
              <a:spcPct val="100000"/>
            </a:lnSpc>
            <a:defRPr cap="all"/>
          </a:pPr>
          <a:r>
            <a:rPr lang="tr-TR" sz="2000" dirty="0"/>
            <a:t>1) Güç</a:t>
          </a:r>
          <a:endParaRPr lang="en-US" sz="2000" dirty="0"/>
        </a:p>
      </dgm:t>
    </dgm:pt>
    <dgm:pt modelId="{B22E853F-9077-411E-AB76-79B3D7BE02E2}" type="parTrans" cxnId="{E517477A-AC6A-41CE-8B17-5D5F0DC2B121}">
      <dgm:prSet/>
      <dgm:spPr/>
      <dgm:t>
        <a:bodyPr/>
        <a:lstStyle/>
        <a:p>
          <a:endParaRPr lang="en-US"/>
        </a:p>
      </dgm:t>
    </dgm:pt>
    <dgm:pt modelId="{2C4F6846-B16E-4B9A-B201-01B3B0D01E26}" type="sibTrans" cxnId="{E517477A-AC6A-41CE-8B17-5D5F0DC2B121}">
      <dgm:prSet/>
      <dgm:spPr/>
      <dgm:t>
        <a:bodyPr/>
        <a:lstStyle/>
        <a:p>
          <a:endParaRPr lang="en-US"/>
        </a:p>
      </dgm:t>
    </dgm:pt>
    <dgm:pt modelId="{37FCCF01-CE0F-4D4E-9930-A6CB0C9B4809}">
      <dgm:prSet custT="1"/>
      <dgm:spPr/>
      <dgm:t>
        <a:bodyPr/>
        <a:lstStyle/>
        <a:p>
          <a:pPr>
            <a:lnSpc>
              <a:spcPct val="100000"/>
            </a:lnSpc>
            <a:defRPr cap="all"/>
          </a:pPr>
          <a:r>
            <a:rPr lang="tr-TR" sz="2000" dirty="0"/>
            <a:t>2) Liderlik</a:t>
          </a:r>
          <a:endParaRPr lang="en-US" sz="2000" dirty="0"/>
        </a:p>
      </dgm:t>
    </dgm:pt>
    <dgm:pt modelId="{A4528DC5-E19C-43D3-8262-D400E6050EF5}" type="parTrans" cxnId="{E818A12A-B5B9-422C-9398-EAB31453226C}">
      <dgm:prSet/>
      <dgm:spPr/>
      <dgm:t>
        <a:bodyPr/>
        <a:lstStyle/>
        <a:p>
          <a:endParaRPr lang="en-US"/>
        </a:p>
      </dgm:t>
    </dgm:pt>
    <dgm:pt modelId="{A852336F-F3AB-4577-BB1B-C8C3106F55C9}" type="sibTrans" cxnId="{E818A12A-B5B9-422C-9398-EAB31453226C}">
      <dgm:prSet/>
      <dgm:spPr/>
      <dgm:t>
        <a:bodyPr/>
        <a:lstStyle/>
        <a:p>
          <a:endParaRPr lang="en-US"/>
        </a:p>
      </dgm:t>
    </dgm:pt>
    <dgm:pt modelId="{45A13A61-C555-4B39-87F6-AFFAA5A0BA2E}">
      <dgm:prSet custT="1"/>
      <dgm:spPr/>
      <dgm:t>
        <a:bodyPr/>
        <a:lstStyle/>
        <a:p>
          <a:pPr>
            <a:lnSpc>
              <a:spcPct val="100000"/>
            </a:lnSpc>
            <a:defRPr cap="all"/>
          </a:pPr>
          <a:r>
            <a:rPr lang="tr-TR" sz="2000" dirty="0"/>
            <a:t>3) İletişim</a:t>
          </a:r>
          <a:endParaRPr lang="en-US" sz="2000" dirty="0"/>
        </a:p>
      </dgm:t>
    </dgm:pt>
    <dgm:pt modelId="{62F84161-27F9-4A63-9D91-6FDE86427109}" type="parTrans" cxnId="{424B857A-8EE2-4CBD-9653-36947FAB239E}">
      <dgm:prSet/>
      <dgm:spPr/>
      <dgm:t>
        <a:bodyPr/>
        <a:lstStyle/>
        <a:p>
          <a:endParaRPr lang="en-US"/>
        </a:p>
      </dgm:t>
    </dgm:pt>
    <dgm:pt modelId="{B8C13B6B-56B9-4D9E-BD1D-59174D3E4435}" type="sibTrans" cxnId="{424B857A-8EE2-4CBD-9653-36947FAB239E}">
      <dgm:prSet/>
      <dgm:spPr/>
      <dgm:t>
        <a:bodyPr/>
        <a:lstStyle/>
        <a:p>
          <a:endParaRPr lang="en-US"/>
        </a:p>
      </dgm:t>
    </dgm:pt>
    <dgm:pt modelId="{7D6475B6-44BD-4AAF-9C30-E74F5FB8A773}">
      <dgm:prSet custT="1"/>
      <dgm:spPr/>
      <dgm:t>
        <a:bodyPr/>
        <a:lstStyle/>
        <a:p>
          <a:pPr>
            <a:lnSpc>
              <a:spcPct val="100000"/>
            </a:lnSpc>
            <a:defRPr cap="all"/>
          </a:pPr>
          <a:r>
            <a:rPr lang="tr-TR" sz="2000" dirty="0"/>
            <a:t>4) Motivasyon</a:t>
          </a:r>
          <a:endParaRPr lang="en-US" sz="2000" dirty="0"/>
        </a:p>
      </dgm:t>
    </dgm:pt>
    <dgm:pt modelId="{B8FC55D9-D852-4246-8C0B-FEB80C9F805B}" type="parTrans" cxnId="{28E896EF-9FC5-4BEB-95CF-7E6613321363}">
      <dgm:prSet/>
      <dgm:spPr/>
      <dgm:t>
        <a:bodyPr/>
        <a:lstStyle/>
        <a:p>
          <a:endParaRPr lang="en-US"/>
        </a:p>
      </dgm:t>
    </dgm:pt>
    <dgm:pt modelId="{2025F782-B653-4DD5-AD96-3FC43C6CEC01}" type="sibTrans" cxnId="{28E896EF-9FC5-4BEB-95CF-7E6613321363}">
      <dgm:prSet/>
      <dgm:spPr/>
      <dgm:t>
        <a:bodyPr/>
        <a:lstStyle/>
        <a:p>
          <a:endParaRPr lang="en-US"/>
        </a:p>
      </dgm:t>
    </dgm:pt>
    <dgm:pt modelId="{F99D103E-711E-42BC-BC72-497A15C8212A}" type="pres">
      <dgm:prSet presAssocID="{8D3AC434-3D03-4245-8D90-E416F36F5135}" presName="root" presStyleCnt="0">
        <dgm:presLayoutVars>
          <dgm:dir/>
          <dgm:resizeHandles val="exact"/>
        </dgm:presLayoutVars>
      </dgm:prSet>
      <dgm:spPr/>
    </dgm:pt>
    <dgm:pt modelId="{ED7AD73A-4F18-463B-AB0F-780BF8A1061A}" type="pres">
      <dgm:prSet presAssocID="{1E5A2136-8966-4D24-AB7C-F5C657968E32}" presName="compNode" presStyleCnt="0"/>
      <dgm:spPr/>
    </dgm:pt>
    <dgm:pt modelId="{5CB77D69-7F7F-4D6E-91DA-B681AD6C4330}" type="pres">
      <dgm:prSet presAssocID="{1E5A2136-8966-4D24-AB7C-F5C657968E32}" presName="iconBgRect" presStyleLbl="bgShp" presStyleIdx="0" presStyleCnt="4"/>
      <dgm:spPr/>
    </dgm:pt>
    <dgm:pt modelId="{C6178E0B-425D-4EAC-8F36-D5C926EB4FD2}" type="pres">
      <dgm:prSet presAssocID="{1E5A2136-8966-4D24-AB7C-F5C657968E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Voltage"/>
        </a:ext>
      </dgm:extLst>
    </dgm:pt>
    <dgm:pt modelId="{3B963C63-0D68-4B63-A0F6-C30D7268F31B}" type="pres">
      <dgm:prSet presAssocID="{1E5A2136-8966-4D24-AB7C-F5C657968E32}" presName="spaceRect" presStyleCnt="0"/>
      <dgm:spPr/>
    </dgm:pt>
    <dgm:pt modelId="{AD31A9A2-FBA5-4A84-8719-15077338C1B2}" type="pres">
      <dgm:prSet presAssocID="{1E5A2136-8966-4D24-AB7C-F5C657968E32}" presName="textRect" presStyleLbl="revTx" presStyleIdx="0" presStyleCnt="4">
        <dgm:presLayoutVars>
          <dgm:chMax val="1"/>
          <dgm:chPref val="1"/>
        </dgm:presLayoutVars>
      </dgm:prSet>
      <dgm:spPr/>
    </dgm:pt>
    <dgm:pt modelId="{08847DF7-5271-4301-9498-1EDDA956C9CA}" type="pres">
      <dgm:prSet presAssocID="{2C4F6846-B16E-4B9A-B201-01B3B0D01E26}" presName="sibTrans" presStyleCnt="0"/>
      <dgm:spPr/>
    </dgm:pt>
    <dgm:pt modelId="{A5502189-68AB-4747-9125-BA82477D08C5}" type="pres">
      <dgm:prSet presAssocID="{37FCCF01-CE0F-4D4E-9930-A6CB0C9B4809}" presName="compNode" presStyleCnt="0"/>
      <dgm:spPr/>
    </dgm:pt>
    <dgm:pt modelId="{771959AD-D5B7-4E9B-9D57-B00DBD20BCAD}" type="pres">
      <dgm:prSet presAssocID="{37FCCF01-CE0F-4D4E-9930-A6CB0C9B4809}" presName="iconBgRect" presStyleLbl="bgShp" presStyleIdx="1" presStyleCnt="4"/>
      <dgm:spPr/>
    </dgm:pt>
    <dgm:pt modelId="{F6FA4DF6-35AA-4B36-849E-2E024543EBF0}" type="pres">
      <dgm:prSet presAssocID="{37FCCF01-CE0F-4D4E-9930-A6CB0C9B48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Öğretim üyesi"/>
        </a:ext>
      </dgm:extLst>
    </dgm:pt>
    <dgm:pt modelId="{83859205-2C45-4D35-914D-EA2F6FECBCCF}" type="pres">
      <dgm:prSet presAssocID="{37FCCF01-CE0F-4D4E-9930-A6CB0C9B4809}" presName="spaceRect" presStyleCnt="0"/>
      <dgm:spPr/>
    </dgm:pt>
    <dgm:pt modelId="{62D37002-8BD1-4674-BCE6-4E5F1E4DF54B}" type="pres">
      <dgm:prSet presAssocID="{37FCCF01-CE0F-4D4E-9930-A6CB0C9B4809}" presName="textRect" presStyleLbl="revTx" presStyleIdx="1" presStyleCnt="4">
        <dgm:presLayoutVars>
          <dgm:chMax val="1"/>
          <dgm:chPref val="1"/>
        </dgm:presLayoutVars>
      </dgm:prSet>
      <dgm:spPr/>
    </dgm:pt>
    <dgm:pt modelId="{6D69A6DF-DD3D-418F-A4CB-3E6366123A89}" type="pres">
      <dgm:prSet presAssocID="{A852336F-F3AB-4577-BB1B-C8C3106F55C9}" presName="sibTrans" presStyleCnt="0"/>
      <dgm:spPr/>
    </dgm:pt>
    <dgm:pt modelId="{DC141459-F890-4D12-ACAD-AC640117FD61}" type="pres">
      <dgm:prSet presAssocID="{45A13A61-C555-4B39-87F6-AFFAA5A0BA2E}" presName="compNode" presStyleCnt="0"/>
      <dgm:spPr/>
    </dgm:pt>
    <dgm:pt modelId="{81F237A1-F0F0-49ED-93FA-0548929595C1}" type="pres">
      <dgm:prSet presAssocID="{45A13A61-C555-4B39-87F6-AFFAA5A0BA2E}" presName="iconBgRect" presStyleLbl="bgShp" presStyleIdx="2" presStyleCnt="4"/>
      <dgm:spPr/>
    </dgm:pt>
    <dgm:pt modelId="{E0307259-A951-4DE4-B3FE-CEAB5BA1671E}" type="pres">
      <dgm:prSet presAssocID="{45A13A61-C555-4B39-87F6-AFFAA5A0BA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hbet"/>
        </a:ext>
      </dgm:extLst>
    </dgm:pt>
    <dgm:pt modelId="{11373BDD-E657-4EEC-8833-5A9696A69ED5}" type="pres">
      <dgm:prSet presAssocID="{45A13A61-C555-4B39-87F6-AFFAA5A0BA2E}" presName="spaceRect" presStyleCnt="0"/>
      <dgm:spPr/>
    </dgm:pt>
    <dgm:pt modelId="{B53EA222-4C9C-4BB7-80F9-58599F5EB884}" type="pres">
      <dgm:prSet presAssocID="{45A13A61-C555-4B39-87F6-AFFAA5A0BA2E}" presName="textRect" presStyleLbl="revTx" presStyleIdx="2" presStyleCnt="4">
        <dgm:presLayoutVars>
          <dgm:chMax val="1"/>
          <dgm:chPref val="1"/>
        </dgm:presLayoutVars>
      </dgm:prSet>
      <dgm:spPr/>
    </dgm:pt>
    <dgm:pt modelId="{D1786499-997C-4A1A-BEEA-B033DE86EDF2}" type="pres">
      <dgm:prSet presAssocID="{B8C13B6B-56B9-4D9E-BD1D-59174D3E4435}" presName="sibTrans" presStyleCnt="0"/>
      <dgm:spPr/>
    </dgm:pt>
    <dgm:pt modelId="{5886E1CE-E1F4-4F87-AC30-0DFA5380AF6D}" type="pres">
      <dgm:prSet presAssocID="{7D6475B6-44BD-4AAF-9C30-E74F5FB8A773}" presName="compNode" presStyleCnt="0"/>
      <dgm:spPr/>
    </dgm:pt>
    <dgm:pt modelId="{729EFE19-CE66-429C-B55F-5FE9CC01679C}" type="pres">
      <dgm:prSet presAssocID="{7D6475B6-44BD-4AAF-9C30-E74F5FB8A773}" presName="iconBgRect" presStyleLbl="bgShp" presStyleIdx="3" presStyleCnt="4"/>
      <dgm:spPr/>
    </dgm:pt>
    <dgm:pt modelId="{C1F9A36B-EB41-42A7-BCDC-D4F76E5CA1FD}" type="pres">
      <dgm:prSet presAssocID="{7D6475B6-44BD-4AAF-9C30-E74F5FB8A7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pul"/>
        </a:ext>
      </dgm:extLst>
    </dgm:pt>
    <dgm:pt modelId="{54361EB4-B5F5-4962-BB21-BC25852108B4}" type="pres">
      <dgm:prSet presAssocID="{7D6475B6-44BD-4AAF-9C30-E74F5FB8A773}" presName="spaceRect" presStyleCnt="0"/>
      <dgm:spPr/>
    </dgm:pt>
    <dgm:pt modelId="{4C906E6E-C8E0-4563-A9B2-6A5A3F0DD954}" type="pres">
      <dgm:prSet presAssocID="{7D6475B6-44BD-4AAF-9C30-E74F5FB8A773}" presName="textRect" presStyleLbl="revTx" presStyleIdx="3" presStyleCnt="4">
        <dgm:presLayoutVars>
          <dgm:chMax val="1"/>
          <dgm:chPref val="1"/>
        </dgm:presLayoutVars>
      </dgm:prSet>
      <dgm:spPr/>
    </dgm:pt>
  </dgm:ptLst>
  <dgm:cxnLst>
    <dgm:cxn modelId="{E818A12A-B5B9-422C-9398-EAB31453226C}" srcId="{8D3AC434-3D03-4245-8D90-E416F36F5135}" destId="{37FCCF01-CE0F-4D4E-9930-A6CB0C9B4809}" srcOrd="1" destOrd="0" parTransId="{A4528DC5-E19C-43D3-8262-D400E6050EF5}" sibTransId="{A852336F-F3AB-4577-BB1B-C8C3106F55C9}"/>
    <dgm:cxn modelId="{B9C1813B-3E48-394D-98EE-F847537C17EF}" type="presOf" srcId="{45A13A61-C555-4B39-87F6-AFFAA5A0BA2E}" destId="{B53EA222-4C9C-4BB7-80F9-58599F5EB884}" srcOrd="0" destOrd="0" presId="urn:microsoft.com/office/officeart/2018/5/layout/IconCircleLabelList"/>
    <dgm:cxn modelId="{83F7B25E-EFB2-1F49-B8FC-42619073F5B3}" type="presOf" srcId="{8D3AC434-3D03-4245-8D90-E416F36F5135}" destId="{F99D103E-711E-42BC-BC72-497A15C8212A}" srcOrd="0" destOrd="0" presId="urn:microsoft.com/office/officeart/2018/5/layout/IconCircleLabelList"/>
    <dgm:cxn modelId="{E517477A-AC6A-41CE-8B17-5D5F0DC2B121}" srcId="{8D3AC434-3D03-4245-8D90-E416F36F5135}" destId="{1E5A2136-8966-4D24-AB7C-F5C657968E32}" srcOrd="0" destOrd="0" parTransId="{B22E853F-9077-411E-AB76-79B3D7BE02E2}" sibTransId="{2C4F6846-B16E-4B9A-B201-01B3B0D01E26}"/>
    <dgm:cxn modelId="{424B857A-8EE2-4CBD-9653-36947FAB239E}" srcId="{8D3AC434-3D03-4245-8D90-E416F36F5135}" destId="{45A13A61-C555-4B39-87F6-AFFAA5A0BA2E}" srcOrd="2" destOrd="0" parTransId="{62F84161-27F9-4A63-9D91-6FDE86427109}" sibTransId="{B8C13B6B-56B9-4D9E-BD1D-59174D3E4435}"/>
    <dgm:cxn modelId="{C3CE529B-4709-704E-9DE4-C26CBF14C451}" type="presOf" srcId="{1E5A2136-8966-4D24-AB7C-F5C657968E32}" destId="{AD31A9A2-FBA5-4A84-8719-15077338C1B2}" srcOrd="0" destOrd="0" presId="urn:microsoft.com/office/officeart/2018/5/layout/IconCircleLabelList"/>
    <dgm:cxn modelId="{D986D6CF-DF68-9249-BDEC-00E17009ABA8}" type="presOf" srcId="{7D6475B6-44BD-4AAF-9C30-E74F5FB8A773}" destId="{4C906E6E-C8E0-4563-A9B2-6A5A3F0DD954}" srcOrd="0" destOrd="0" presId="urn:microsoft.com/office/officeart/2018/5/layout/IconCircleLabelList"/>
    <dgm:cxn modelId="{108AA2E6-20EC-F042-AA26-AAEDBB65637D}" type="presOf" srcId="{37FCCF01-CE0F-4D4E-9930-A6CB0C9B4809}" destId="{62D37002-8BD1-4674-BCE6-4E5F1E4DF54B}" srcOrd="0" destOrd="0" presId="urn:microsoft.com/office/officeart/2018/5/layout/IconCircleLabelList"/>
    <dgm:cxn modelId="{28E896EF-9FC5-4BEB-95CF-7E6613321363}" srcId="{8D3AC434-3D03-4245-8D90-E416F36F5135}" destId="{7D6475B6-44BD-4AAF-9C30-E74F5FB8A773}" srcOrd="3" destOrd="0" parTransId="{B8FC55D9-D852-4246-8C0B-FEB80C9F805B}" sibTransId="{2025F782-B653-4DD5-AD96-3FC43C6CEC01}"/>
    <dgm:cxn modelId="{EA110676-DACC-C94D-AE38-D3367B2143DC}" type="presParOf" srcId="{F99D103E-711E-42BC-BC72-497A15C8212A}" destId="{ED7AD73A-4F18-463B-AB0F-780BF8A1061A}" srcOrd="0" destOrd="0" presId="urn:microsoft.com/office/officeart/2018/5/layout/IconCircleLabelList"/>
    <dgm:cxn modelId="{7D8DAF14-DB5D-294A-A136-0F668EEC72B4}" type="presParOf" srcId="{ED7AD73A-4F18-463B-AB0F-780BF8A1061A}" destId="{5CB77D69-7F7F-4D6E-91DA-B681AD6C4330}" srcOrd="0" destOrd="0" presId="urn:microsoft.com/office/officeart/2018/5/layout/IconCircleLabelList"/>
    <dgm:cxn modelId="{CA057046-E576-BD46-8A3A-D635BFDC1AA7}" type="presParOf" srcId="{ED7AD73A-4F18-463B-AB0F-780BF8A1061A}" destId="{C6178E0B-425D-4EAC-8F36-D5C926EB4FD2}" srcOrd="1" destOrd="0" presId="urn:microsoft.com/office/officeart/2018/5/layout/IconCircleLabelList"/>
    <dgm:cxn modelId="{C136C026-E5D4-0D43-A836-D05190D787F1}" type="presParOf" srcId="{ED7AD73A-4F18-463B-AB0F-780BF8A1061A}" destId="{3B963C63-0D68-4B63-A0F6-C30D7268F31B}" srcOrd="2" destOrd="0" presId="urn:microsoft.com/office/officeart/2018/5/layout/IconCircleLabelList"/>
    <dgm:cxn modelId="{73B2A68B-922D-104A-9941-B0872B26E522}" type="presParOf" srcId="{ED7AD73A-4F18-463B-AB0F-780BF8A1061A}" destId="{AD31A9A2-FBA5-4A84-8719-15077338C1B2}" srcOrd="3" destOrd="0" presId="urn:microsoft.com/office/officeart/2018/5/layout/IconCircleLabelList"/>
    <dgm:cxn modelId="{E10189E6-9452-064E-956B-B779E58F3301}" type="presParOf" srcId="{F99D103E-711E-42BC-BC72-497A15C8212A}" destId="{08847DF7-5271-4301-9498-1EDDA956C9CA}" srcOrd="1" destOrd="0" presId="urn:microsoft.com/office/officeart/2018/5/layout/IconCircleLabelList"/>
    <dgm:cxn modelId="{F3CA122A-CA2B-BA41-868C-D229E28B760A}" type="presParOf" srcId="{F99D103E-711E-42BC-BC72-497A15C8212A}" destId="{A5502189-68AB-4747-9125-BA82477D08C5}" srcOrd="2" destOrd="0" presId="urn:microsoft.com/office/officeart/2018/5/layout/IconCircleLabelList"/>
    <dgm:cxn modelId="{31534543-F86A-C544-9B04-637E1EF3EC3F}" type="presParOf" srcId="{A5502189-68AB-4747-9125-BA82477D08C5}" destId="{771959AD-D5B7-4E9B-9D57-B00DBD20BCAD}" srcOrd="0" destOrd="0" presId="urn:microsoft.com/office/officeart/2018/5/layout/IconCircleLabelList"/>
    <dgm:cxn modelId="{B3C2968A-F4E6-E544-A6DF-7D4CC3FB3D23}" type="presParOf" srcId="{A5502189-68AB-4747-9125-BA82477D08C5}" destId="{F6FA4DF6-35AA-4B36-849E-2E024543EBF0}" srcOrd="1" destOrd="0" presId="urn:microsoft.com/office/officeart/2018/5/layout/IconCircleLabelList"/>
    <dgm:cxn modelId="{94EE3CB6-28DB-C04B-95FD-5753D0D34F96}" type="presParOf" srcId="{A5502189-68AB-4747-9125-BA82477D08C5}" destId="{83859205-2C45-4D35-914D-EA2F6FECBCCF}" srcOrd="2" destOrd="0" presId="urn:microsoft.com/office/officeart/2018/5/layout/IconCircleLabelList"/>
    <dgm:cxn modelId="{39382DBA-A434-2247-9D8B-18E862D79072}" type="presParOf" srcId="{A5502189-68AB-4747-9125-BA82477D08C5}" destId="{62D37002-8BD1-4674-BCE6-4E5F1E4DF54B}" srcOrd="3" destOrd="0" presId="urn:microsoft.com/office/officeart/2018/5/layout/IconCircleLabelList"/>
    <dgm:cxn modelId="{4AACD55F-26E6-A544-B55C-547DDEBC7C7D}" type="presParOf" srcId="{F99D103E-711E-42BC-BC72-497A15C8212A}" destId="{6D69A6DF-DD3D-418F-A4CB-3E6366123A89}" srcOrd="3" destOrd="0" presId="urn:microsoft.com/office/officeart/2018/5/layout/IconCircleLabelList"/>
    <dgm:cxn modelId="{8E31735B-FCF5-3740-9FE9-6EAD1EB2862B}" type="presParOf" srcId="{F99D103E-711E-42BC-BC72-497A15C8212A}" destId="{DC141459-F890-4D12-ACAD-AC640117FD61}" srcOrd="4" destOrd="0" presId="urn:microsoft.com/office/officeart/2018/5/layout/IconCircleLabelList"/>
    <dgm:cxn modelId="{53E1CDAE-0037-E54C-A82F-C1A6552CBF3F}" type="presParOf" srcId="{DC141459-F890-4D12-ACAD-AC640117FD61}" destId="{81F237A1-F0F0-49ED-93FA-0548929595C1}" srcOrd="0" destOrd="0" presId="urn:microsoft.com/office/officeart/2018/5/layout/IconCircleLabelList"/>
    <dgm:cxn modelId="{371E7697-2769-EB45-AEAE-3B199C35080E}" type="presParOf" srcId="{DC141459-F890-4D12-ACAD-AC640117FD61}" destId="{E0307259-A951-4DE4-B3FE-CEAB5BA1671E}" srcOrd="1" destOrd="0" presId="urn:microsoft.com/office/officeart/2018/5/layout/IconCircleLabelList"/>
    <dgm:cxn modelId="{6D286BFF-9B6D-2E48-8F51-DDC62051EAA8}" type="presParOf" srcId="{DC141459-F890-4D12-ACAD-AC640117FD61}" destId="{11373BDD-E657-4EEC-8833-5A9696A69ED5}" srcOrd="2" destOrd="0" presId="urn:microsoft.com/office/officeart/2018/5/layout/IconCircleLabelList"/>
    <dgm:cxn modelId="{11689741-AD67-0E4B-89F3-9EF93E067710}" type="presParOf" srcId="{DC141459-F890-4D12-ACAD-AC640117FD61}" destId="{B53EA222-4C9C-4BB7-80F9-58599F5EB884}" srcOrd="3" destOrd="0" presId="urn:microsoft.com/office/officeart/2018/5/layout/IconCircleLabelList"/>
    <dgm:cxn modelId="{A869C09E-C558-6F43-ADB2-DE9A83515BC2}" type="presParOf" srcId="{F99D103E-711E-42BC-BC72-497A15C8212A}" destId="{D1786499-997C-4A1A-BEEA-B033DE86EDF2}" srcOrd="5" destOrd="0" presId="urn:microsoft.com/office/officeart/2018/5/layout/IconCircleLabelList"/>
    <dgm:cxn modelId="{163C2AC9-21D2-9B4B-8807-2D51A20C47AC}" type="presParOf" srcId="{F99D103E-711E-42BC-BC72-497A15C8212A}" destId="{5886E1CE-E1F4-4F87-AC30-0DFA5380AF6D}" srcOrd="6" destOrd="0" presId="urn:microsoft.com/office/officeart/2018/5/layout/IconCircleLabelList"/>
    <dgm:cxn modelId="{38B7C533-8C33-554A-8A58-ABDB0B95C582}" type="presParOf" srcId="{5886E1CE-E1F4-4F87-AC30-0DFA5380AF6D}" destId="{729EFE19-CE66-429C-B55F-5FE9CC01679C}" srcOrd="0" destOrd="0" presId="urn:microsoft.com/office/officeart/2018/5/layout/IconCircleLabelList"/>
    <dgm:cxn modelId="{C9BA6475-DDA8-AC4C-AFF2-4BF6208AE9AC}" type="presParOf" srcId="{5886E1CE-E1F4-4F87-AC30-0DFA5380AF6D}" destId="{C1F9A36B-EB41-42A7-BCDC-D4F76E5CA1FD}" srcOrd="1" destOrd="0" presId="urn:microsoft.com/office/officeart/2018/5/layout/IconCircleLabelList"/>
    <dgm:cxn modelId="{700A3BF9-0170-314F-94CC-BB9EB4C9E344}" type="presParOf" srcId="{5886E1CE-E1F4-4F87-AC30-0DFA5380AF6D}" destId="{54361EB4-B5F5-4962-BB21-BC25852108B4}" srcOrd="2" destOrd="0" presId="urn:microsoft.com/office/officeart/2018/5/layout/IconCircleLabelList"/>
    <dgm:cxn modelId="{35DAE6BE-4A41-3A4B-BE28-D28C69E0F76B}" type="presParOf" srcId="{5886E1CE-E1F4-4F87-AC30-0DFA5380AF6D}" destId="{4C906E6E-C8E0-4563-A9B2-6A5A3F0DD9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3AC434-3D03-4245-8D90-E416F36F513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E5A2136-8966-4D24-AB7C-F5C657968E32}">
      <dgm:prSet/>
      <dgm:spPr/>
      <dgm:t>
        <a:bodyPr/>
        <a:lstStyle/>
        <a:p>
          <a:r>
            <a:rPr lang="tr-TR" dirty="0"/>
            <a:t>1)GÜÇ VE GÜÇ KAYNAKLARI</a:t>
          </a:r>
          <a:endParaRPr lang="en-US" dirty="0"/>
        </a:p>
      </dgm:t>
    </dgm:pt>
    <dgm:pt modelId="{B22E853F-9077-411E-AB76-79B3D7BE02E2}" type="parTrans" cxnId="{E517477A-AC6A-41CE-8B17-5D5F0DC2B121}">
      <dgm:prSet/>
      <dgm:spPr/>
      <dgm:t>
        <a:bodyPr/>
        <a:lstStyle/>
        <a:p>
          <a:endParaRPr lang="en-US"/>
        </a:p>
      </dgm:t>
    </dgm:pt>
    <dgm:pt modelId="{2C4F6846-B16E-4B9A-B201-01B3B0D01E26}" type="sibTrans" cxnId="{E517477A-AC6A-41CE-8B17-5D5F0DC2B121}">
      <dgm:prSet/>
      <dgm:spPr/>
      <dgm:t>
        <a:bodyPr/>
        <a:lstStyle/>
        <a:p>
          <a:endParaRPr lang="en-US"/>
        </a:p>
      </dgm:t>
    </dgm:pt>
    <dgm:pt modelId="{37FCCF01-CE0F-4D4E-9930-A6CB0C9B4809}">
      <dgm:prSet/>
      <dgm:spPr/>
      <dgm:t>
        <a:bodyPr/>
        <a:lstStyle/>
        <a:p>
          <a:r>
            <a:rPr lang="tr-TR" dirty="0"/>
            <a:t>A) OTORİTE VE OTORİTE TİPLERİ</a:t>
          </a:r>
          <a:endParaRPr lang="en-US" dirty="0"/>
        </a:p>
      </dgm:t>
    </dgm:pt>
    <dgm:pt modelId="{A4528DC5-E19C-43D3-8262-D400E6050EF5}" type="parTrans" cxnId="{E818A12A-B5B9-422C-9398-EAB31453226C}">
      <dgm:prSet/>
      <dgm:spPr/>
      <dgm:t>
        <a:bodyPr/>
        <a:lstStyle/>
        <a:p>
          <a:endParaRPr lang="en-US"/>
        </a:p>
      </dgm:t>
    </dgm:pt>
    <dgm:pt modelId="{A852336F-F3AB-4577-BB1B-C8C3106F55C9}" type="sibTrans" cxnId="{E818A12A-B5B9-422C-9398-EAB31453226C}">
      <dgm:prSet/>
      <dgm:spPr/>
      <dgm:t>
        <a:bodyPr/>
        <a:lstStyle/>
        <a:p>
          <a:endParaRPr lang="en-US"/>
        </a:p>
      </dgm:t>
    </dgm:pt>
    <dgm:pt modelId="{45A13A61-C555-4B39-87F6-AFFAA5A0BA2E}">
      <dgm:prSet/>
      <dgm:spPr/>
      <dgm:t>
        <a:bodyPr/>
        <a:lstStyle/>
        <a:p>
          <a:r>
            <a:rPr lang="tr-TR" dirty="0"/>
            <a:t>B) YETKİ VE YETKİ TÜRLERİ</a:t>
          </a:r>
          <a:endParaRPr lang="en-US" dirty="0"/>
        </a:p>
      </dgm:t>
    </dgm:pt>
    <dgm:pt modelId="{62F84161-27F9-4A63-9D91-6FDE86427109}" type="parTrans" cxnId="{424B857A-8EE2-4CBD-9653-36947FAB239E}">
      <dgm:prSet/>
      <dgm:spPr/>
      <dgm:t>
        <a:bodyPr/>
        <a:lstStyle/>
        <a:p>
          <a:endParaRPr lang="en-US"/>
        </a:p>
      </dgm:t>
    </dgm:pt>
    <dgm:pt modelId="{B8C13B6B-56B9-4D9E-BD1D-59174D3E4435}" type="sibTrans" cxnId="{424B857A-8EE2-4CBD-9653-36947FAB239E}">
      <dgm:prSet/>
      <dgm:spPr/>
      <dgm:t>
        <a:bodyPr/>
        <a:lstStyle/>
        <a:p>
          <a:endParaRPr lang="en-US"/>
        </a:p>
      </dgm:t>
    </dgm:pt>
    <dgm:pt modelId="{7D6475B6-44BD-4AAF-9C30-E74F5FB8A773}">
      <dgm:prSet/>
      <dgm:spPr/>
      <dgm:t>
        <a:bodyPr/>
        <a:lstStyle/>
        <a:p>
          <a:r>
            <a:rPr lang="tr-TR" dirty="0"/>
            <a:t>C) EMİR, EMİR TÜRLERİ VE ÖZELLİKLERİ</a:t>
          </a:r>
          <a:endParaRPr lang="en-US" dirty="0"/>
        </a:p>
      </dgm:t>
    </dgm:pt>
    <dgm:pt modelId="{B8FC55D9-D852-4246-8C0B-FEB80C9F805B}" type="parTrans" cxnId="{28E896EF-9FC5-4BEB-95CF-7E6613321363}">
      <dgm:prSet/>
      <dgm:spPr/>
      <dgm:t>
        <a:bodyPr/>
        <a:lstStyle/>
        <a:p>
          <a:endParaRPr lang="en-US"/>
        </a:p>
      </dgm:t>
    </dgm:pt>
    <dgm:pt modelId="{2025F782-B653-4DD5-AD96-3FC43C6CEC01}" type="sibTrans" cxnId="{28E896EF-9FC5-4BEB-95CF-7E6613321363}">
      <dgm:prSet/>
      <dgm:spPr/>
      <dgm:t>
        <a:bodyPr/>
        <a:lstStyle/>
        <a:p>
          <a:endParaRPr lang="en-US"/>
        </a:p>
      </dgm:t>
    </dgm:pt>
    <dgm:pt modelId="{BDDC7394-C29D-48C5-93B2-268243839292}">
      <dgm:prSet/>
      <dgm:spPr/>
      <dgm:t>
        <a:bodyPr/>
        <a:lstStyle/>
        <a:p>
          <a:r>
            <a:rPr lang="tr-TR" dirty="0"/>
            <a:t>D) ETKİLEME</a:t>
          </a:r>
          <a:endParaRPr lang="en-US" dirty="0"/>
        </a:p>
      </dgm:t>
    </dgm:pt>
    <dgm:pt modelId="{964E9D3D-7ABF-46A7-A65F-5F9D8B5EF77C}" type="parTrans" cxnId="{93CD7514-E256-446E-B27B-997B5A3C0E64}">
      <dgm:prSet/>
      <dgm:spPr/>
      <dgm:t>
        <a:bodyPr/>
        <a:lstStyle/>
        <a:p>
          <a:endParaRPr lang="en-US"/>
        </a:p>
      </dgm:t>
    </dgm:pt>
    <dgm:pt modelId="{2C5E5ABC-5F4B-43ED-8F06-76C3EC9455BF}" type="sibTrans" cxnId="{93CD7514-E256-446E-B27B-997B5A3C0E64}">
      <dgm:prSet/>
      <dgm:spPr/>
      <dgm:t>
        <a:bodyPr/>
        <a:lstStyle/>
        <a:p>
          <a:endParaRPr lang="en-US"/>
        </a:p>
      </dgm:t>
    </dgm:pt>
    <dgm:pt modelId="{65B3CEE8-C2DA-2E46-9C87-961AEBA67AE6}" type="pres">
      <dgm:prSet presAssocID="{8D3AC434-3D03-4245-8D90-E416F36F5135}" presName="outerComposite" presStyleCnt="0">
        <dgm:presLayoutVars>
          <dgm:chMax val="5"/>
          <dgm:dir/>
          <dgm:resizeHandles val="exact"/>
        </dgm:presLayoutVars>
      </dgm:prSet>
      <dgm:spPr/>
    </dgm:pt>
    <dgm:pt modelId="{7863960E-1217-4C4A-8838-CCEAB4261130}" type="pres">
      <dgm:prSet presAssocID="{8D3AC434-3D03-4245-8D90-E416F36F5135}" presName="dummyMaxCanvas" presStyleCnt="0">
        <dgm:presLayoutVars/>
      </dgm:prSet>
      <dgm:spPr/>
    </dgm:pt>
    <dgm:pt modelId="{C98ABEFC-7999-AF40-98DF-D28F641E3615}" type="pres">
      <dgm:prSet presAssocID="{8D3AC434-3D03-4245-8D90-E416F36F5135}" presName="FiveNodes_1" presStyleLbl="node1" presStyleIdx="0" presStyleCnt="5">
        <dgm:presLayoutVars>
          <dgm:bulletEnabled val="1"/>
        </dgm:presLayoutVars>
      </dgm:prSet>
      <dgm:spPr/>
    </dgm:pt>
    <dgm:pt modelId="{51295861-7660-FB41-B247-72E0A83BDB33}" type="pres">
      <dgm:prSet presAssocID="{8D3AC434-3D03-4245-8D90-E416F36F5135}" presName="FiveNodes_2" presStyleLbl="node1" presStyleIdx="1" presStyleCnt="5">
        <dgm:presLayoutVars>
          <dgm:bulletEnabled val="1"/>
        </dgm:presLayoutVars>
      </dgm:prSet>
      <dgm:spPr/>
    </dgm:pt>
    <dgm:pt modelId="{29AE3911-AC80-2342-BD76-B1EBBE37228F}" type="pres">
      <dgm:prSet presAssocID="{8D3AC434-3D03-4245-8D90-E416F36F5135}" presName="FiveNodes_3" presStyleLbl="node1" presStyleIdx="2" presStyleCnt="5">
        <dgm:presLayoutVars>
          <dgm:bulletEnabled val="1"/>
        </dgm:presLayoutVars>
      </dgm:prSet>
      <dgm:spPr/>
    </dgm:pt>
    <dgm:pt modelId="{AF98664F-F3A2-FD41-92C4-57C39696C831}" type="pres">
      <dgm:prSet presAssocID="{8D3AC434-3D03-4245-8D90-E416F36F5135}" presName="FiveNodes_4" presStyleLbl="node1" presStyleIdx="3" presStyleCnt="5">
        <dgm:presLayoutVars>
          <dgm:bulletEnabled val="1"/>
        </dgm:presLayoutVars>
      </dgm:prSet>
      <dgm:spPr/>
    </dgm:pt>
    <dgm:pt modelId="{B7E6764B-70D8-924D-A2A5-AAFFCDAE0BC9}" type="pres">
      <dgm:prSet presAssocID="{8D3AC434-3D03-4245-8D90-E416F36F5135}" presName="FiveNodes_5" presStyleLbl="node1" presStyleIdx="4" presStyleCnt="5">
        <dgm:presLayoutVars>
          <dgm:bulletEnabled val="1"/>
        </dgm:presLayoutVars>
      </dgm:prSet>
      <dgm:spPr/>
    </dgm:pt>
    <dgm:pt modelId="{6E94F9AF-5BF5-0F46-A60D-A78394257693}" type="pres">
      <dgm:prSet presAssocID="{8D3AC434-3D03-4245-8D90-E416F36F5135}" presName="FiveConn_1-2" presStyleLbl="fgAccFollowNode1" presStyleIdx="0" presStyleCnt="4">
        <dgm:presLayoutVars>
          <dgm:bulletEnabled val="1"/>
        </dgm:presLayoutVars>
      </dgm:prSet>
      <dgm:spPr/>
    </dgm:pt>
    <dgm:pt modelId="{282FBA33-AAC0-7F46-9BAD-B659211AD3BF}" type="pres">
      <dgm:prSet presAssocID="{8D3AC434-3D03-4245-8D90-E416F36F5135}" presName="FiveConn_2-3" presStyleLbl="fgAccFollowNode1" presStyleIdx="1" presStyleCnt="4">
        <dgm:presLayoutVars>
          <dgm:bulletEnabled val="1"/>
        </dgm:presLayoutVars>
      </dgm:prSet>
      <dgm:spPr/>
    </dgm:pt>
    <dgm:pt modelId="{C66E79A5-9CDC-594F-8A12-D2ED5D99EA3C}" type="pres">
      <dgm:prSet presAssocID="{8D3AC434-3D03-4245-8D90-E416F36F5135}" presName="FiveConn_3-4" presStyleLbl="fgAccFollowNode1" presStyleIdx="2" presStyleCnt="4">
        <dgm:presLayoutVars>
          <dgm:bulletEnabled val="1"/>
        </dgm:presLayoutVars>
      </dgm:prSet>
      <dgm:spPr/>
    </dgm:pt>
    <dgm:pt modelId="{1699A66A-3633-2F4F-B472-FE0B2B25D8B6}" type="pres">
      <dgm:prSet presAssocID="{8D3AC434-3D03-4245-8D90-E416F36F5135}" presName="FiveConn_4-5" presStyleLbl="fgAccFollowNode1" presStyleIdx="3" presStyleCnt="4">
        <dgm:presLayoutVars>
          <dgm:bulletEnabled val="1"/>
        </dgm:presLayoutVars>
      </dgm:prSet>
      <dgm:spPr/>
    </dgm:pt>
    <dgm:pt modelId="{61FC94E1-1DA1-5142-92CD-AF2B6870C93D}" type="pres">
      <dgm:prSet presAssocID="{8D3AC434-3D03-4245-8D90-E416F36F5135}" presName="FiveNodes_1_text" presStyleLbl="node1" presStyleIdx="4" presStyleCnt="5">
        <dgm:presLayoutVars>
          <dgm:bulletEnabled val="1"/>
        </dgm:presLayoutVars>
      </dgm:prSet>
      <dgm:spPr/>
    </dgm:pt>
    <dgm:pt modelId="{D6CE8B51-9E16-9941-8353-B0AA661E76C0}" type="pres">
      <dgm:prSet presAssocID="{8D3AC434-3D03-4245-8D90-E416F36F5135}" presName="FiveNodes_2_text" presStyleLbl="node1" presStyleIdx="4" presStyleCnt="5">
        <dgm:presLayoutVars>
          <dgm:bulletEnabled val="1"/>
        </dgm:presLayoutVars>
      </dgm:prSet>
      <dgm:spPr/>
    </dgm:pt>
    <dgm:pt modelId="{FF2E86F0-35CB-3C49-9FEF-5201EEAA5D12}" type="pres">
      <dgm:prSet presAssocID="{8D3AC434-3D03-4245-8D90-E416F36F5135}" presName="FiveNodes_3_text" presStyleLbl="node1" presStyleIdx="4" presStyleCnt="5">
        <dgm:presLayoutVars>
          <dgm:bulletEnabled val="1"/>
        </dgm:presLayoutVars>
      </dgm:prSet>
      <dgm:spPr/>
    </dgm:pt>
    <dgm:pt modelId="{5DFD0DBE-F1F8-144A-9FC4-83D54CAC1EFE}" type="pres">
      <dgm:prSet presAssocID="{8D3AC434-3D03-4245-8D90-E416F36F5135}" presName="FiveNodes_4_text" presStyleLbl="node1" presStyleIdx="4" presStyleCnt="5">
        <dgm:presLayoutVars>
          <dgm:bulletEnabled val="1"/>
        </dgm:presLayoutVars>
      </dgm:prSet>
      <dgm:spPr/>
    </dgm:pt>
    <dgm:pt modelId="{707FFCD8-3F19-434E-96B3-359F31F36963}" type="pres">
      <dgm:prSet presAssocID="{8D3AC434-3D03-4245-8D90-E416F36F5135}" presName="FiveNodes_5_text" presStyleLbl="node1" presStyleIdx="4" presStyleCnt="5">
        <dgm:presLayoutVars>
          <dgm:bulletEnabled val="1"/>
        </dgm:presLayoutVars>
      </dgm:prSet>
      <dgm:spPr/>
    </dgm:pt>
  </dgm:ptLst>
  <dgm:cxnLst>
    <dgm:cxn modelId="{93CD7514-E256-446E-B27B-997B5A3C0E64}" srcId="{8D3AC434-3D03-4245-8D90-E416F36F5135}" destId="{BDDC7394-C29D-48C5-93B2-268243839292}" srcOrd="4" destOrd="0" parTransId="{964E9D3D-7ABF-46A7-A65F-5F9D8B5EF77C}" sibTransId="{2C5E5ABC-5F4B-43ED-8F06-76C3EC9455BF}"/>
    <dgm:cxn modelId="{E818A12A-B5B9-422C-9398-EAB31453226C}" srcId="{8D3AC434-3D03-4245-8D90-E416F36F5135}" destId="{37FCCF01-CE0F-4D4E-9930-A6CB0C9B4809}" srcOrd="1" destOrd="0" parTransId="{A4528DC5-E19C-43D3-8262-D400E6050EF5}" sibTransId="{A852336F-F3AB-4577-BB1B-C8C3106F55C9}"/>
    <dgm:cxn modelId="{177AAA32-CF40-8C40-A35F-C0DFE937BA31}" type="presOf" srcId="{45A13A61-C555-4B39-87F6-AFFAA5A0BA2E}" destId="{FF2E86F0-35CB-3C49-9FEF-5201EEAA5D12}" srcOrd="1" destOrd="0" presId="urn:microsoft.com/office/officeart/2005/8/layout/vProcess5"/>
    <dgm:cxn modelId="{DE3BC938-5996-A645-88C9-B5C188F4816B}" type="presOf" srcId="{45A13A61-C555-4B39-87F6-AFFAA5A0BA2E}" destId="{29AE3911-AC80-2342-BD76-B1EBBE37228F}" srcOrd="0" destOrd="0" presId="urn:microsoft.com/office/officeart/2005/8/layout/vProcess5"/>
    <dgm:cxn modelId="{C606DC38-E938-3547-B20E-D4A18B619B86}" type="presOf" srcId="{1E5A2136-8966-4D24-AB7C-F5C657968E32}" destId="{C98ABEFC-7999-AF40-98DF-D28F641E3615}" srcOrd="0" destOrd="0" presId="urn:microsoft.com/office/officeart/2005/8/layout/vProcess5"/>
    <dgm:cxn modelId="{17F9FB3F-9311-D749-AF23-4DEAF4CAB5E0}" type="presOf" srcId="{B8C13B6B-56B9-4D9E-BD1D-59174D3E4435}" destId="{C66E79A5-9CDC-594F-8A12-D2ED5D99EA3C}" srcOrd="0" destOrd="0" presId="urn:microsoft.com/office/officeart/2005/8/layout/vProcess5"/>
    <dgm:cxn modelId="{1DD73068-0A15-3047-B295-639DC67B90E8}" type="presOf" srcId="{7D6475B6-44BD-4AAF-9C30-E74F5FB8A773}" destId="{AF98664F-F3A2-FD41-92C4-57C39696C831}" srcOrd="0" destOrd="0" presId="urn:microsoft.com/office/officeart/2005/8/layout/vProcess5"/>
    <dgm:cxn modelId="{6FA7D16B-3621-C946-9E4D-64933ED89017}" type="presOf" srcId="{2025F782-B653-4DD5-AD96-3FC43C6CEC01}" destId="{1699A66A-3633-2F4F-B472-FE0B2B25D8B6}" srcOrd="0" destOrd="0" presId="urn:microsoft.com/office/officeart/2005/8/layout/vProcess5"/>
    <dgm:cxn modelId="{0865816F-DE7D-A646-BA30-1D6531C9F4FE}" type="presOf" srcId="{37FCCF01-CE0F-4D4E-9930-A6CB0C9B4809}" destId="{51295861-7660-FB41-B247-72E0A83BDB33}" srcOrd="0" destOrd="0" presId="urn:microsoft.com/office/officeart/2005/8/layout/vProcess5"/>
    <dgm:cxn modelId="{E517477A-AC6A-41CE-8B17-5D5F0DC2B121}" srcId="{8D3AC434-3D03-4245-8D90-E416F36F5135}" destId="{1E5A2136-8966-4D24-AB7C-F5C657968E32}" srcOrd="0" destOrd="0" parTransId="{B22E853F-9077-411E-AB76-79B3D7BE02E2}" sibTransId="{2C4F6846-B16E-4B9A-B201-01B3B0D01E26}"/>
    <dgm:cxn modelId="{424B857A-8EE2-4CBD-9653-36947FAB239E}" srcId="{8D3AC434-3D03-4245-8D90-E416F36F5135}" destId="{45A13A61-C555-4B39-87F6-AFFAA5A0BA2E}" srcOrd="2" destOrd="0" parTransId="{62F84161-27F9-4A63-9D91-6FDE86427109}" sibTransId="{B8C13B6B-56B9-4D9E-BD1D-59174D3E4435}"/>
    <dgm:cxn modelId="{640C7E7C-D6DD-4443-B474-8FD23A514360}" type="presOf" srcId="{2C4F6846-B16E-4B9A-B201-01B3B0D01E26}" destId="{6E94F9AF-5BF5-0F46-A60D-A78394257693}" srcOrd="0" destOrd="0" presId="urn:microsoft.com/office/officeart/2005/8/layout/vProcess5"/>
    <dgm:cxn modelId="{1E938284-AA9A-FA47-9F11-850C27FAED14}" type="presOf" srcId="{A852336F-F3AB-4577-BB1B-C8C3106F55C9}" destId="{282FBA33-AAC0-7F46-9BAD-B659211AD3BF}" srcOrd="0" destOrd="0" presId="urn:microsoft.com/office/officeart/2005/8/layout/vProcess5"/>
    <dgm:cxn modelId="{4E75818D-91B8-3040-B870-0AF45F8B472C}" type="presOf" srcId="{1E5A2136-8966-4D24-AB7C-F5C657968E32}" destId="{61FC94E1-1DA1-5142-92CD-AF2B6870C93D}" srcOrd="1" destOrd="0" presId="urn:microsoft.com/office/officeart/2005/8/layout/vProcess5"/>
    <dgm:cxn modelId="{06BFA99F-8CA4-2F44-97D7-CF39E3357290}" type="presOf" srcId="{BDDC7394-C29D-48C5-93B2-268243839292}" destId="{B7E6764B-70D8-924D-A2A5-AAFFCDAE0BC9}" srcOrd="0" destOrd="0" presId="urn:microsoft.com/office/officeart/2005/8/layout/vProcess5"/>
    <dgm:cxn modelId="{4831ECA7-CCCC-F345-BA32-F739E298B68C}" type="presOf" srcId="{8D3AC434-3D03-4245-8D90-E416F36F5135}" destId="{65B3CEE8-C2DA-2E46-9C87-961AEBA67AE6}" srcOrd="0" destOrd="0" presId="urn:microsoft.com/office/officeart/2005/8/layout/vProcess5"/>
    <dgm:cxn modelId="{C5557BCD-54A7-964A-B6E4-F3B8948032A5}" type="presOf" srcId="{BDDC7394-C29D-48C5-93B2-268243839292}" destId="{707FFCD8-3F19-434E-96B3-359F31F36963}" srcOrd="1" destOrd="0" presId="urn:microsoft.com/office/officeart/2005/8/layout/vProcess5"/>
    <dgm:cxn modelId="{C896EFCF-1579-1443-816E-9D14228B77A8}" type="presOf" srcId="{7D6475B6-44BD-4AAF-9C30-E74F5FB8A773}" destId="{5DFD0DBE-F1F8-144A-9FC4-83D54CAC1EFE}" srcOrd="1" destOrd="0" presId="urn:microsoft.com/office/officeart/2005/8/layout/vProcess5"/>
    <dgm:cxn modelId="{1575FED1-65A5-D444-9657-01868A1D4C0E}" type="presOf" srcId="{37FCCF01-CE0F-4D4E-9930-A6CB0C9B4809}" destId="{D6CE8B51-9E16-9941-8353-B0AA661E76C0}" srcOrd="1" destOrd="0" presId="urn:microsoft.com/office/officeart/2005/8/layout/vProcess5"/>
    <dgm:cxn modelId="{28E896EF-9FC5-4BEB-95CF-7E6613321363}" srcId="{8D3AC434-3D03-4245-8D90-E416F36F5135}" destId="{7D6475B6-44BD-4AAF-9C30-E74F5FB8A773}" srcOrd="3" destOrd="0" parTransId="{B8FC55D9-D852-4246-8C0B-FEB80C9F805B}" sibTransId="{2025F782-B653-4DD5-AD96-3FC43C6CEC01}"/>
    <dgm:cxn modelId="{39367A6C-6003-D34D-A8AB-9B873B2777DE}" type="presParOf" srcId="{65B3CEE8-C2DA-2E46-9C87-961AEBA67AE6}" destId="{7863960E-1217-4C4A-8838-CCEAB4261130}" srcOrd="0" destOrd="0" presId="urn:microsoft.com/office/officeart/2005/8/layout/vProcess5"/>
    <dgm:cxn modelId="{E806246E-1B0B-5F48-B8DB-9ED06545A083}" type="presParOf" srcId="{65B3CEE8-C2DA-2E46-9C87-961AEBA67AE6}" destId="{C98ABEFC-7999-AF40-98DF-D28F641E3615}" srcOrd="1" destOrd="0" presId="urn:microsoft.com/office/officeart/2005/8/layout/vProcess5"/>
    <dgm:cxn modelId="{83018336-D6FC-914F-92EF-6DFDE824462A}" type="presParOf" srcId="{65B3CEE8-C2DA-2E46-9C87-961AEBA67AE6}" destId="{51295861-7660-FB41-B247-72E0A83BDB33}" srcOrd="2" destOrd="0" presId="urn:microsoft.com/office/officeart/2005/8/layout/vProcess5"/>
    <dgm:cxn modelId="{5BB8089B-46C2-074D-BEF1-CEF5243EAA72}" type="presParOf" srcId="{65B3CEE8-C2DA-2E46-9C87-961AEBA67AE6}" destId="{29AE3911-AC80-2342-BD76-B1EBBE37228F}" srcOrd="3" destOrd="0" presId="urn:microsoft.com/office/officeart/2005/8/layout/vProcess5"/>
    <dgm:cxn modelId="{DA55CF78-6C65-A94A-8520-7A84D3A58EC4}" type="presParOf" srcId="{65B3CEE8-C2DA-2E46-9C87-961AEBA67AE6}" destId="{AF98664F-F3A2-FD41-92C4-57C39696C831}" srcOrd="4" destOrd="0" presId="urn:microsoft.com/office/officeart/2005/8/layout/vProcess5"/>
    <dgm:cxn modelId="{BF7FDAB8-6500-414B-B9F7-742698DD6EA8}" type="presParOf" srcId="{65B3CEE8-C2DA-2E46-9C87-961AEBA67AE6}" destId="{B7E6764B-70D8-924D-A2A5-AAFFCDAE0BC9}" srcOrd="5" destOrd="0" presId="urn:microsoft.com/office/officeart/2005/8/layout/vProcess5"/>
    <dgm:cxn modelId="{F4473977-DEAC-8341-9558-8A20047448A7}" type="presParOf" srcId="{65B3CEE8-C2DA-2E46-9C87-961AEBA67AE6}" destId="{6E94F9AF-5BF5-0F46-A60D-A78394257693}" srcOrd="6" destOrd="0" presId="urn:microsoft.com/office/officeart/2005/8/layout/vProcess5"/>
    <dgm:cxn modelId="{50A98625-BE1C-8F44-9AED-A2D92DAB528D}" type="presParOf" srcId="{65B3CEE8-C2DA-2E46-9C87-961AEBA67AE6}" destId="{282FBA33-AAC0-7F46-9BAD-B659211AD3BF}" srcOrd="7" destOrd="0" presId="urn:microsoft.com/office/officeart/2005/8/layout/vProcess5"/>
    <dgm:cxn modelId="{AB3A9746-4669-8640-9D79-C5D3E5DC41CF}" type="presParOf" srcId="{65B3CEE8-C2DA-2E46-9C87-961AEBA67AE6}" destId="{C66E79A5-9CDC-594F-8A12-D2ED5D99EA3C}" srcOrd="8" destOrd="0" presId="urn:microsoft.com/office/officeart/2005/8/layout/vProcess5"/>
    <dgm:cxn modelId="{7FF104DC-11C9-2B48-A53D-5D4BF11D6ABC}" type="presParOf" srcId="{65B3CEE8-C2DA-2E46-9C87-961AEBA67AE6}" destId="{1699A66A-3633-2F4F-B472-FE0B2B25D8B6}" srcOrd="9" destOrd="0" presId="urn:microsoft.com/office/officeart/2005/8/layout/vProcess5"/>
    <dgm:cxn modelId="{5FEBFE63-9AD4-1544-9D5C-54E275627C7B}" type="presParOf" srcId="{65B3CEE8-C2DA-2E46-9C87-961AEBA67AE6}" destId="{61FC94E1-1DA1-5142-92CD-AF2B6870C93D}" srcOrd="10" destOrd="0" presId="urn:microsoft.com/office/officeart/2005/8/layout/vProcess5"/>
    <dgm:cxn modelId="{D8A50135-3A1A-EA42-8866-C009A55116DB}" type="presParOf" srcId="{65B3CEE8-C2DA-2E46-9C87-961AEBA67AE6}" destId="{D6CE8B51-9E16-9941-8353-B0AA661E76C0}" srcOrd="11" destOrd="0" presId="urn:microsoft.com/office/officeart/2005/8/layout/vProcess5"/>
    <dgm:cxn modelId="{A354659E-64D7-E441-87BF-18D1F62899BD}" type="presParOf" srcId="{65B3CEE8-C2DA-2E46-9C87-961AEBA67AE6}" destId="{FF2E86F0-35CB-3C49-9FEF-5201EEAA5D12}" srcOrd="12" destOrd="0" presId="urn:microsoft.com/office/officeart/2005/8/layout/vProcess5"/>
    <dgm:cxn modelId="{7B4FD6F6-BC0A-214A-89A6-25C8A723B083}" type="presParOf" srcId="{65B3CEE8-C2DA-2E46-9C87-961AEBA67AE6}" destId="{5DFD0DBE-F1F8-144A-9FC4-83D54CAC1EFE}" srcOrd="13" destOrd="0" presId="urn:microsoft.com/office/officeart/2005/8/layout/vProcess5"/>
    <dgm:cxn modelId="{ADA7CDCD-CFC8-C440-A707-F385A8184DCF}" type="presParOf" srcId="{65B3CEE8-C2DA-2E46-9C87-961AEBA67AE6}" destId="{707FFCD8-3F19-434E-96B3-359F31F3696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ED9928-B547-4EFC-99E8-C2D926C5DF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183018-6949-4464-86E9-C9C4D6AA7796}">
      <dgm:prSet custT="1"/>
      <dgm:spPr/>
      <dgm:t>
        <a:bodyPr/>
        <a:lstStyle/>
        <a:p>
          <a:pPr algn="ctr"/>
          <a:r>
            <a:rPr lang="tr-TR" sz="1800" dirty="0">
              <a:solidFill>
                <a:srgbClr val="FF0000"/>
              </a:solidFill>
            </a:rPr>
            <a:t>Güç ve Güç Kaynakları</a:t>
          </a:r>
          <a:endParaRPr lang="en-US" sz="1800" dirty="0">
            <a:solidFill>
              <a:srgbClr val="FF0000"/>
            </a:solidFill>
          </a:endParaRPr>
        </a:p>
      </dgm:t>
    </dgm:pt>
    <dgm:pt modelId="{6CC51696-0E3A-4D98-B62A-EF0CF61215D9}" type="parTrans" cxnId="{CE1A9EC1-99B3-4691-98B5-C51CCFDD4D2D}">
      <dgm:prSet/>
      <dgm:spPr/>
      <dgm:t>
        <a:bodyPr/>
        <a:lstStyle/>
        <a:p>
          <a:endParaRPr lang="en-US"/>
        </a:p>
      </dgm:t>
    </dgm:pt>
    <dgm:pt modelId="{70E2E034-EFF0-446A-8998-2EBE0D794DD2}" type="sibTrans" cxnId="{CE1A9EC1-99B3-4691-98B5-C51CCFDD4D2D}">
      <dgm:prSet/>
      <dgm:spPr/>
      <dgm:t>
        <a:bodyPr/>
        <a:lstStyle/>
        <a:p>
          <a:endParaRPr lang="en-US"/>
        </a:p>
      </dgm:t>
    </dgm:pt>
    <dgm:pt modelId="{9E043096-4FBD-4B06-B812-D1232C5FC598}">
      <dgm:prSet/>
      <dgm:spPr/>
      <dgm:t>
        <a:bodyPr/>
        <a:lstStyle/>
        <a:p>
          <a:r>
            <a:rPr lang="tr-TR" b="1" i="1">
              <a:latin typeface="Times New Roman" panose="02020603050405020304" pitchFamily="18" charset="0"/>
              <a:cs typeface="Times New Roman" panose="02020603050405020304" pitchFamily="18" charset="0"/>
            </a:rPr>
            <a:t>Zorlayıcı güç̧: </a:t>
          </a:r>
          <a:r>
            <a:rPr lang="tr-TR">
              <a:latin typeface="Times New Roman" panose="02020603050405020304" pitchFamily="18" charset="0"/>
              <a:cs typeface="Times New Roman" panose="02020603050405020304" pitchFamily="18" charset="0"/>
            </a:rPr>
            <a:t>korkuya dayalıdır. Örneğin ceza zorlayıcı bir güçtür. </a:t>
          </a:r>
          <a:endParaRPr lang="en-US">
            <a:latin typeface="Times New Roman" panose="02020603050405020304" pitchFamily="18" charset="0"/>
            <a:cs typeface="Times New Roman" panose="02020603050405020304" pitchFamily="18" charset="0"/>
          </a:endParaRPr>
        </a:p>
      </dgm:t>
    </dgm:pt>
    <dgm:pt modelId="{9AEBF115-229C-4EDA-BA90-A62680EC9AB4}" type="parTrans" cxnId="{9711437B-BC47-4941-BFED-189FFA6C358A}">
      <dgm:prSet/>
      <dgm:spPr/>
      <dgm:t>
        <a:bodyPr/>
        <a:lstStyle/>
        <a:p>
          <a:endParaRPr lang="en-US"/>
        </a:p>
      </dgm:t>
    </dgm:pt>
    <dgm:pt modelId="{E902CF09-3A68-4F86-9636-5F20F6D77B09}" type="sibTrans" cxnId="{9711437B-BC47-4941-BFED-189FFA6C358A}">
      <dgm:prSet/>
      <dgm:spPr/>
      <dgm:t>
        <a:bodyPr/>
        <a:lstStyle/>
        <a:p>
          <a:endParaRPr lang="en-US"/>
        </a:p>
      </dgm:t>
    </dgm:pt>
    <dgm:pt modelId="{3AE97423-3652-40F5-AEE7-20A5CD88865F}">
      <dgm:prSet/>
      <dgm:spPr/>
      <dgm:t>
        <a:bodyPr/>
        <a:lstStyle/>
        <a:p>
          <a:r>
            <a:rPr lang="tr-TR" b="1">
              <a:latin typeface="Times New Roman" panose="02020603050405020304" pitchFamily="18" charset="0"/>
              <a:cs typeface="Times New Roman" panose="02020603050405020304" pitchFamily="18" charset="0"/>
            </a:rPr>
            <a:t>Yasal güç̧: </a:t>
          </a:r>
          <a:r>
            <a:rPr lang="tr-TR">
              <a:latin typeface="Times New Roman" panose="02020603050405020304" pitchFamily="18" charset="0"/>
              <a:cs typeface="Times New Roman" panose="02020603050405020304" pitchFamily="18" charset="0"/>
            </a:rPr>
            <a:t>astların üst kademelerden gelen isteklere uymaları gerektiğini düşünmelerini sağlayan güçtür. Örgüt yapısı içerisindeki konuma bağlı olarak elde edilen güçtür. </a:t>
          </a:r>
          <a:endParaRPr lang="en-US">
            <a:latin typeface="Times New Roman" panose="02020603050405020304" pitchFamily="18" charset="0"/>
            <a:cs typeface="Times New Roman" panose="02020603050405020304" pitchFamily="18" charset="0"/>
          </a:endParaRPr>
        </a:p>
      </dgm:t>
    </dgm:pt>
    <dgm:pt modelId="{356822A4-49A5-4359-AA3D-96D8EEA80C71}" type="parTrans" cxnId="{9A328C5F-7F64-49B9-97D5-0E17FD824667}">
      <dgm:prSet/>
      <dgm:spPr/>
      <dgm:t>
        <a:bodyPr/>
        <a:lstStyle/>
        <a:p>
          <a:endParaRPr lang="en-US"/>
        </a:p>
      </dgm:t>
    </dgm:pt>
    <dgm:pt modelId="{9E17507B-26B4-496D-A394-2C865B29DFD7}" type="sibTrans" cxnId="{9A328C5F-7F64-49B9-97D5-0E17FD824667}">
      <dgm:prSet/>
      <dgm:spPr/>
      <dgm:t>
        <a:bodyPr/>
        <a:lstStyle/>
        <a:p>
          <a:endParaRPr lang="en-US"/>
        </a:p>
      </dgm:t>
    </dgm:pt>
    <dgm:pt modelId="{8AEE7FCF-FA25-4560-995B-F577F801833B}">
      <dgm:prSet/>
      <dgm:spPr/>
      <dgm:t>
        <a:bodyPr/>
        <a:lstStyle/>
        <a:p>
          <a:r>
            <a:rPr lang="tr-TR" b="1" dirty="0">
              <a:latin typeface="Times New Roman" panose="02020603050405020304" pitchFamily="18" charset="0"/>
              <a:cs typeface="Times New Roman" panose="02020603050405020304" pitchFamily="18" charset="0"/>
            </a:rPr>
            <a:t>Ödüllendirme gücü̈: </a:t>
          </a:r>
          <a:r>
            <a:rPr lang="tr-TR" dirty="0">
              <a:latin typeface="Times New Roman" panose="02020603050405020304" pitchFamily="18" charset="0"/>
              <a:cs typeface="Times New Roman" panose="02020603050405020304" pitchFamily="18" charset="0"/>
            </a:rPr>
            <a:t>bir insan </a:t>
          </a:r>
          <a:r>
            <a:rPr lang="tr-TR" dirty="0" err="1">
              <a:latin typeface="Times New Roman" panose="02020603050405020304" pitchFamily="18" charset="0"/>
              <a:cs typeface="Times New Roman" panose="02020603050405020304" pitchFamily="18" charset="0"/>
            </a:rPr>
            <a:t>başkalarını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ödüllendirebiliyorsa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ödüllendirme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gücüne</a:t>
          </a:r>
          <a:r>
            <a:rPr lang="tr-TR" dirty="0">
              <a:latin typeface="Times New Roman" panose="02020603050405020304" pitchFamily="18" charset="0"/>
              <a:cs typeface="Times New Roman" panose="02020603050405020304" pitchFamily="18" charset="0"/>
            </a:rPr>
            <a:t> sahiptir. Bir annenin </a:t>
          </a:r>
          <a:r>
            <a:rPr lang="tr-TR" dirty="0" err="1">
              <a:latin typeface="Times New Roman" panose="02020603050405020304" pitchFamily="18" charset="0"/>
              <a:cs typeface="Times New Roman" panose="02020603050405020304" pitchFamily="18" charset="0"/>
            </a:rPr>
            <a:t>çocuğunu</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ödüllendirmesi</a:t>
          </a:r>
          <a:r>
            <a:rPr lang="tr-TR" dirty="0">
              <a:latin typeface="Times New Roman" panose="02020603050405020304" pitchFamily="18" charset="0"/>
              <a:cs typeface="Times New Roman" panose="02020603050405020304" pitchFamily="18" charset="0"/>
            </a:rPr>
            <a:t>, bir </a:t>
          </a:r>
          <a:r>
            <a:rPr lang="tr-TR" dirty="0" err="1">
              <a:latin typeface="Times New Roman" panose="02020603050405020304" pitchFamily="18" charset="0"/>
              <a:cs typeface="Times New Roman" panose="02020603050405020304" pitchFamily="18" charset="0"/>
            </a:rPr>
            <a:t>üstün</a:t>
          </a:r>
          <a:r>
            <a:rPr lang="tr-TR" dirty="0">
              <a:latin typeface="Times New Roman" panose="02020603050405020304" pitchFamily="18" charset="0"/>
              <a:cs typeface="Times New Roman" panose="02020603050405020304" pitchFamily="18" charset="0"/>
            </a:rPr>
            <a:t> astını </a:t>
          </a:r>
          <a:r>
            <a:rPr lang="tr-TR" dirty="0" err="1">
              <a:latin typeface="Times New Roman" panose="02020603050405020304" pitchFamily="18" charset="0"/>
              <a:cs typeface="Times New Roman" panose="02020603050405020304" pitchFamily="18" charset="0"/>
            </a:rPr>
            <a:t>ödüllendirmesi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örnek</a:t>
          </a:r>
          <a:r>
            <a:rPr lang="tr-TR" dirty="0">
              <a:latin typeface="Times New Roman" panose="02020603050405020304" pitchFamily="18" charset="0"/>
              <a:cs typeface="Times New Roman" panose="02020603050405020304" pitchFamily="18" charset="0"/>
            </a:rPr>
            <a:t> olarak verilebilir. </a:t>
          </a:r>
          <a:endParaRPr lang="en-US" dirty="0">
            <a:latin typeface="Times New Roman" panose="02020603050405020304" pitchFamily="18" charset="0"/>
            <a:cs typeface="Times New Roman" panose="02020603050405020304" pitchFamily="18" charset="0"/>
          </a:endParaRPr>
        </a:p>
      </dgm:t>
    </dgm:pt>
    <dgm:pt modelId="{AF155546-BC65-4269-BDA2-3941C522108B}" type="parTrans" cxnId="{F77B9216-69B3-4E65-974C-CED3482CEA75}">
      <dgm:prSet/>
      <dgm:spPr/>
      <dgm:t>
        <a:bodyPr/>
        <a:lstStyle/>
        <a:p>
          <a:endParaRPr lang="en-US"/>
        </a:p>
      </dgm:t>
    </dgm:pt>
    <dgm:pt modelId="{6D4D2B0E-67DC-4997-9575-1E3E3FF0CEC0}" type="sibTrans" cxnId="{F77B9216-69B3-4E65-974C-CED3482CEA75}">
      <dgm:prSet/>
      <dgm:spPr/>
      <dgm:t>
        <a:bodyPr/>
        <a:lstStyle/>
        <a:p>
          <a:endParaRPr lang="en-US"/>
        </a:p>
      </dgm:t>
    </dgm:pt>
    <dgm:pt modelId="{FF3DFA6F-1FC4-43A3-9589-2A4AB1515F42}">
      <dgm:prSet/>
      <dgm:spPr/>
      <dgm:t>
        <a:bodyPr/>
        <a:lstStyle/>
        <a:p>
          <a:r>
            <a:rPr lang="tr-TR" b="1">
              <a:latin typeface="Times New Roman" panose="02020603050405020304" pitchFamily="18" charset="0"/>
              <a:cs typeface="Times New Roman" panose="02020603050405020304" pitchFamily="18" charset="0"/>
            </a:rPr>
            <a:t>Uzmanlık gücü: </a:t>
          </a:r>
          <a:r>
            <a:rPr lang="tr-TR">
              <a:latin typeface="Times New Roman" panose="02020603050405020304" pitchFamily="18" charset="0"/>
              <a:cs typeface="Times New Roman" panose="02020603050405020304" pitchFamily="18" charset="0"/>
            </a:rPr>
            <a:t>bir kişinin sahip olduğu bilgi ve tecrübeden kaynaklanan güçtür. Burada kişi gücünü bilgi ve tecrübesinden elde etmektedir. </a:t>
          </a:r>
          <a:endParaRPr lang="en-US">
            <a:latin typeface="Times New Roman" panose="02020603050405020304" pitchFamily="18" charset="0"/>
            <a:cs typeface="Times New Roman" panose="02020603050405020304" pitchFamily="18" charset="0"/>
          </a:endParaRPr>
        </a:p>
      </dgm:t>
    </dgm:pt>
    <dgm:pt modelId="{BF878CCF-6050-4DEA-AB21-334E425DEEC2}" type="parTrans" cxnId="{18A71CFB-7898-4311-94B7-145C435DF293}">
      <dgm:prSet/>
      <dgm:spPr/>
      <dgm:t>
        <a:bodyPr/>
        <a:lstStyle/>
        <a:p>
          <a:endParaRPr lang="en-US"/>
        </a:p>
      </dgm:t>
    </dgm:pt>
    <dgm:pt modelId="{D845A525-5333-40C9-8BFF-5678BF5E875A}" type="sibTrans" cxnId="{18A71CFB-7898-4311-94B7-145C435DF293}">
      <dgm:prSet/>
      <dgm:spPr/>
      <dgm:t>
        <a:bodyPr/>
        <a:lstStyle/>
        <a:p>
          <a:endParaRPr lang="en-US"/>
        </a:p>
      </dgm:t>
    </dgm:pt>
    <dgm:pt modelId="{BE2736F1-7311-4426-8EEA-8BE245445789}">
      <dgm:prSet/>
      <dgm:spPr/>
      <dgm:t>
        <a:bodyPr/>
        <a:lstStyle/>
        <a:p>
          <a:r>
            <a:rPr lang="tr-TR" b="1" dirty="0">
              <a:latin typeface="Times New Roman" panose="02020603050405020304" pitchFamily="18" charset="0"/>
              <a:cs typeface="Times New Roman" panose="02020603050405020304" pitchFamily="18" charset="0"/>
            </a:rPr>
            <a:t>Benzeşim </a:t>
          </a:r>
          <a:r>
            <a:rPr lang="tr-TR" b="1" dirty="0" err="1">
              <a:latin typeface="Times New Roman" panose="02020603050405020304" pitchFamily="18" charset="0"/>
              <a:cs typeface="Times New Roman" panose="02020603050405020304" pitchFamily="18" charset="0"/>
            </a:rPr>
            <a:t>gücu</a:t>
          </a:r>
          <a:r>
            <a:rPr lang="tr-TR" b="1" dirty="0">
              <a:latin typeface="Times New Roman" panose="02020603050405020304" pitchFamily="18" charset="0"/>
              <a:cs typeface="Times New Roman" panose="02020603050405020304" pitchFamily="18" charset="0"/>
            </a:rPr>
            <a:t>̈ ve karizmatik </a:t>
          </a:r>
          <a:r>
            <a:rPr lang="tr-TR" b="1" dirty="0" err="1">
              <a:latin typeface="Times New Roman" panose="02020603050405020304" pitchFamily="18" charset="0"/>
              <a:cs typeface="Times New Roman" panose="02020603050405020304" pitchFamily="18" charset="0"/>
            </a:rPr>
            <a:t>güc</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bu </a:t>
          </a:r>
          <a:r>
            <a:rPr lang="tr-TR" dirty="0" err="1">
              <a:latin typeface="Times New Roman" panose="02020603050405020304" pitchFamily="18" charset="0"/>
              <a:cs typeface="Times New Roman" panose="02020603050405020304" pitchFamily="18" charset="0"/>
            </a:rPr>
            <a:t>güc</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kişilikle</a:t>
          </a:r>
          <a:r>
            <a:rPr lang="tr-TR" dirty="0">
              <a:latin typeface="Times New Roman" panose="02020603050405020304" pitchFamily="18" charset="0"/>
              <a:cs typeface="Times New Roman" panose="02020603050405020304" pitchFamily="18" charset="0"/>
            </a:rPr>
            <a:t> ilgilidir. Birey ne kadar karizmatik ve etkileyiciyse o kadar </a:t>
          </a:r>
          <a:r>
            <a:rPr lang="tr-TR" dirty="0" err="1">
              <a:latin typeface="Times New Roman" panose="02020603050405020304" pitchFamily="18" charset="0"/>
              <a:cs typeface="Times New Roman" panose="02020603050405020304" pitchFamily="18" charset="0"/>
            </a:rPr>
            <a:t>güçlüdür</a:t>
          </a:r>
          <a:r>
            <a:rPr lang="tr-T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12CE7FAA-55C2-441C-906B-58AF36FD4FC9}" type="parTrans" cxnId="{77415B28-2E17-4CC8-89EC-5B068CD18A42}">
      <dgm:prSet/>
      <dgm:spPr/>
      <dgm:t>
        <a:bodyPr/>
        <a:lstStyle/>
        <a:p>
          <a:endParaRPr lang="en-US"/>
        </a:p>
      </dgm:t>
    </dgm:pt>
    <dgm:pt modelId="{0C36DFE3-158B-4B17-9224-7556379F7BE1}" type="sibTrans" cxnId="{77415B28-2E17-4CC8-89EC-5B068CD18A42}">
      <dgm:prSet/>
      <dgm:spPr/>
      <dgm:t>
        <a:bodyPr/>
        <a:lstStyle/>
        <a:p>
          <a:endParaRPr lang="en-US"/>
        </a:p>
      </dgm:t>
    </dgm:pt>
    <dgm:pt modelId="{DE8125AE-4300-334B-918E-A13347173C07}" type="pres">
      <dgm:prSet presAssocID="{99ED9928-B547-4EFC-99E8-C2D926C5DFF0}" presName="linear" presStyleCnt="0">
        <dgm:presLayoutVars>
          <dgm:animLvl val="lvl"/>
          <dgm:resizeHandles val="exact"/>
        </dgm:presLayoutVars>
      </dgm:prSet>
      <dgm:spPr/>
    </dgm:pt>
    <dgm:pt modelId="{AC6664BB-0BB5-3443-AB04-5ACE5570F52C}" type="pres">
      <dgm:prSet presAssocID="{C5183018-6949-4464-86E9-C9C4D6AA7796}" presName="parentText" presStyleLbl="node1" presStyleIdx="0" presStyleCnt="6">
        <dgm:presLayoutVars>
          <dgm:chMax val="0"/>
          <dgm:bulletEnabled val="1"/>
        </dgm:presLayoutVars>
      </dgm:prSet>
      <dgm:spPr/>
    </dgm:pt>
    <dgm:pt modelId="{0FAB22A2-E12D-1A44-852E-C9380D19EF61}" type="pres">
      <dgm:prSet presAssocID="{70E2E034-EFF0-446A-8998-2EBE0D794DD2}" presName="spacer" presStyleCnt="0"/>
      <dgm:spPr/>
    </dgm:pt>
    <dgm:pt modelId="{B3B182A4-2268-C549-9894-A312A8CFB4D1}" type="pres">
      <dgm:prSet presAssocID="{9E043096-4FBD-4B06-B812-D1232C5FC598}" presName="parentText" presStyleLbl="node1" presStyleIdx="1" presStyleCnt="6">
        <dgm:presLayoutVars>
          <dgm:chMax val="0"/>
          <dgm:bulletEnabled val="1"/>
        </dgm:presLayoutVars>
      </dgm:prSet>
      <dgm:spPr/>
    </dgm:pt>
    <dgm:pt modelId="{DFCDB13F-4AD1-0449-8AC8-4C6E376BCCD3}" type="pres">
      <dgm:prSet presAssocID="{E902CF09-3A68-4F86-9636-5F20F6D77B09}" presName="spacer" presStyleCnt="0"/>
      <dgm:spPr/>
    </dgm:pt>
    <dgm:pt modelId="{0818BEAE-9452-1C40-BAF6-2892C40B4F9E}" type="pres">
      <dgm:prSet presAssocID="{3AE97423-3652-40F5-AEE7-20A5CD88865F}" presName="parentText" presStyleLbl="node1" presStyleIdx="2" presStyleCnt="6">
        <dgm:presLayoutVars>
          <dgm:chMax val="0"/>
          <dgm:bulletEnabled val="1"/>
        </dgm:presLayoutVars>
      </dgm:prSet>
      <dgm:spPr/>
    </dgm:pt>
    <dgm:pt modelId="{9A2D0171-5723-994C-AA80-B4EFF97038CF}" type="pres">
      <dgm:prSet presAssocID="{9E17507B-26B4-496D-A394-2C865B29DFD7}" presName="spacer" presStyleCnt="0"/>
      <dgm:spPr/>
    </dgm:pt>
    <dgm:pt modelId="{324806F2-D781-A541-8021-2A2693E2C8BC}" type="pres">
      <dgm:prSet presAssocID="{8AEE7FCF-FA25-4560-995B-F577F801833B}" presName="parentText" presStyleLbl="node1" presStyleIdx="3" presStyleCnt="6">
        <dgm:presLayoutVars>
          <dgm:chMax val="0"/>
          <dgm:bulletEnabled val="1"/>
        </dgm:presLayoutVars>
      </dgm:prSet>
      <dgm:spPr/>
    </dgm:pt>
    <dgm:pt modelId="{AF333B7F-554A-E647-A930-D07D2D597DA5}" type="pres">
      <dgm:prSet presAssocID="{6D4D2B0E-67DC-4997-9575-1E3E3FF0CEC0}" presName="spacer" presStyleCnt="0"/>
      <dgm:spPr/>
    </dgm:pt>
    <dgm:pt modelId="{BD1E67DD-892F-1D44-8AB0-EF10A1D71FC7}" type="pres">
      <dgm:prSet presAssocID="{FF3DFA6F-1FC4-43A3-9589-2A4AB1515F42}" presName="parentText" presStyleLbl="node1" presStyleIdx="4" presStyleCnt="6">
        <dgm:presLayoutVars>
          <dgm:chMax val="0"/>
          <dgm:bulletEnabled val="1"/>
        </dgm:presLayoutVars>
      </dgm:prSet>
      <dgm:spPr/>
    </dgm:pt>
    <dgm:pt modelId="{F504209F-D387-7E48-91A3-C97B5E222822}" type="pres">
      <dgm:prSet presAssocID="{D845A525-5333-40C9-8BFF-5678BF5E875A}" presName="spacer" presStyleCnt="0"/>
      <dgm:spPr/>
    </dgm:pt>
    <dgm:pt modelId="{6D5A452E-4307-2440-AC72-697A8289AB54}" type="pres">
      <dgm:prSet presAssocID="{BE2736F1-7311-4426-8EEA-8BE245445789}" presName="parentText" presStyleLbl="node1" presStyleIdx="5" presStyleCnt="6">
        <dgm:presLayoutVars>
          <dgm:chMax val="0"/>
          <dgm:bulletEnabled val="1"/>
        </dgm:presLayoutVars>
      </dgm:prSet>
      <dgm:spPr/>
    </dgm:pt>
  </dgm:ptLst>
  <dgm:cxnLst>
    <dgm:cxn modelId="{314B5E08-E634-724B-B95E-1E2EC712A898}" type="presOf" srcId="{3AE97423-3652-40F5-AEE7-20A5CD88865F}" destId="{0818BEAE-9452-1C40-BAF6-2892C40B4F9E}" srcOrd="0" destOrd="0" presId="urn:microsoft.com/office/officeart/2005/8/layout/vList2"/>
    <dgm:cxn modelId="{AE6D9315-70B8-1A47-A021-49C8C140091C}" type="presOf" srcId="{FF3DFA6F-1FC4-43A3-9589-2A4AB1515F42}" destId="{BD1E67DD-892F-1D44-8AB0-EF10A1D71FC7}" srcOrd="0" destOrd="0" presId="urn:microsoft.com/office/officeart/2005/8/layout/vList2"/>
    <dgm:cxn modelId="{F77B9216-69B3-4E65-974C-CED3482CEA75}" srcId="{99ED9928-B547-4EFC-99E8-C2D926C5DFF0}" destId="{8AEE7FCF-FA25-4560-995B-F577F801833B}" srcOrd="3" destOrd="0" parTransId="{AF155546-BC65-4269-BDA2-3941C522108B}" sibTransId="{6D4D2B0E-67DC-4997-9575-1E3E3FF0CEC0}"/>
    <dgm:cxn modelId="{77415B28-2E17-4CC8-89EC-5B068CD18A42}" srcId="{99ED9928-B547-4EFC-99E8-C2D926C5DFF0}" destId="{BE2736F1-7311-4426-8EEA-8BE245445789}" srcOrd="5" destOrd="0" parTransId="{12CE7FAA-55C2-441C-906B-58AF36FD4FC9}" sibTransId="{0C36DFE3-158B-4B17-9224-7556379F7BE1}"/>
    <dgm:cxn modelId="{9A328C5F-7F64-49B9-97D5-0E17FD824667}" srcId="{99ED9928-B547-4EFC-99E8-C2D926C5DFF0}" destId="{3AE97423-3652-40F5-AEE7-20A5CD88865F}" srcOrd="2" destOrd="0" parTransId="{356822A4-49A5-4359-AA3D-96D8EEA80C71}" sibTransId="{9E17507B-26B4-496D-A394-2C865B29DFD7}"/>
    <dgm:cxn modelId="{9711437B-BC47-4941-BFED-189FFA6C358A}" srcId="{99ED9928-B547-4EFC-99E8-C2D926C5DFF0}" destId="{9E043096-4FBD-4B06-B812-D1232C5FC598}" srcOrd="1" destOrd="0" parTransId="{9AEBF115-229C-4EDA-BA90-A62680EC9AB4}" sibTransId="{E902CF09-3A68-4F86-9636-5F20F6D77B09}"/>
    <dgm:cxn modelId="{11A01480-9D76-2246-9AFC-B60057B8AA97}" type="presOf" srcId="{BE2736F1-7311-4426-8EEA-8BE245445789}" destId="{6D5A452E-4307-2440-AC72-697A8289AB54}" srcOrd="0" destOrd="0" presId="urn:microsoft.com/office/officeart/2005/8/layout/vList2"/>
    <dgm:cxn modelId="{CE1A9EC1-99B3-4691-98B5-C51CCFDD4D2D}" srcId="{99ED9928-B547-4EFC-99E8-C2D926C5DFF0}" destId="{C5183018-6949-4464-86E9-C9C4D6AA7796}" srcOrd="0" destOrd="0" parTransId="{6CC51696-0E3A-4D98-B62A-EF0CF61215D9}" sibTransId="{70E2E034-EFF0-446A-8998-2EBE0D794DD2}"/>
    <dgm:cxn modelId="{90FCAEC5-8043-F146-9EA5-CB228F7FC490}" type="presOf" srcId="{9E043096-4FBD-4B06-B812-D1232C5FC598}" destId="{B3B182A4-2268-C549-9894-A312A8CFB4D1}" srcOrd="0" destOrd="0" presId="urn:microsoft.com/office/officeart/2005/8/layout/vList2"/>
    <dgm:cxn modelId="{B96F72C6-7DEE-224D-99C3-C620628F3A6D}" type="presOf" srcId="{8AEE7FCF-FA25-4560-995B-F577F801833B}" destId="{324806F2-D781-A541-8021-2A2693E2C8BC}" srcOrd="0" destOrd="0" presId="urn:microsoft.com/office/officeart/2005/8/layout/vList2"/>
    <dgm:cxn modelId="{E46286E5-784E-4949-B43C-D03D48A188B2}" type="presOf" srcId="{C5183018-6949-4464-86E9-C9C4D6AA7796}" destId="{AC6664BB-0BB5-3443-AB04-5ACE5570F52C}" srcOrd="0" destOrd="0" presId="urn:microsoft.com/office/officeart/2005/8/layout/vList2"/>
    <dgm:cxn modelId="{944DEEF2-0CD5-3D45-BED4-9437390D01F8}" type="presOf" srcId="{99ED9928-B547-4EFC-99E8-C2D926C5DFF0}" destId="{DE8125AE-4300-334B-918E-A13347173C07}" srcOrd="0" destOrd="0" presId="urn:microsoft.com/office/officeart/2005/8/layout/vList2"/>
    <dgm:cxn modelId="{18A71CFB-7898-4311-94B7-145C435DF293}" srcId="{99ED9928-B547-4EFC-99E8-C2D926C5DFF0}" destId="{FF3DFA6F-1FC4-43A3-9589-2A4AB1515F42}" srcOrd="4" destOrd="0" parTransId="{BF878CCF-6050-4DEA-AB21-334E425DEEC2}" sibTransId="{D845A525-5333-40C9-8BFF-5678BF5E875A}"/>
    <dgm:cxn modelId="{3E80E274-0B4C-8E43-A911-B3A878B15F5B}" type="presParOf" srcId="{DE8125AE-4300-334B-918E-A13347173C07}" destId="{AC6664BB-0BB5-3443-AB04-5ACE5570F52C}" srcOrd="0" destOrd="0" presId="urn:microsoft.com/office/officeart/2005/8/layout/vList2"/>
    <dgm:cxn modelId="{9C508CA3-16F7-A447-A75F-3CF723783068}" type="presParOf" srcId="{DE8125AE-4300-334B-918E-A13347173C07}" destId="{0FAB22A2-E12D-1A44-852E-C9380D19EF61}" srcOrd="1" destOrd="0" presId="urn:microsoft.com/office/officeart/2005/8/layout/vList2"/>
    <dgm:cxn modelId="{CCF2BB44-EBCD-6D4D-BF29-C0FC52541875}" type="presParOf" srcId="{DE8125AE-4300-334B-918E-A13347173C07}" destId="{B3B182A4-2268-C549-9894-A312A8CFB4D1}" srcOrd="2" destOrd="0" presId="urn:microsoft.com/office/officeart/2005/8/layout/vList2"/>
    <dgm:cxn modelId="{5F3F39B4-C3A8-5441-90DE-CBFEF2CE34AA}" type="presParOf" srcId="{DE8125AE-4300-334B-918E-A13347173C07}" destId="{DFCDB13F-4AD1-0449-8AC8-4C6E376BCCD3}" srcOrd="3" destOrd="0" presId="urn:microsoft.com/office/officeart/2005/8/layout/vList2"/>
    <dgm:cxn modelId="{0AB01B7D-6477-B94A-913F-27DF73BCA04A}" type="presParOf" srcId="{DE8125AE-4300-334B-918E-A13347173C07}" destId="{0818BEAE-9452-1C40-BAF6-2892C40B4F9E}" srcOrd="4" destOrd="0" presId="urn:microsoft.com/office/officeart/2005/8/layout/vList2"/>
    <dgm:cxn modelId="{3819EE08-AD8E-6E4F-9400-BF97F37D92DB}" type="presParOf" srcId="{DE8125AE-4300-334B-918E-A13347173C07}" destId="{9A2D0171-5723-994C-AA80-B4EFF97038CF}" srcOrd="5" destOrd="0" presId="urn:microsoft.com/office/officeart/2005/8/layout/vList2"/>
    <dgm:cxn modelId="{541DAE43-48D8-CC41-96F4-F17D44CC58B1}" type="presParOf" srcId="{DE8125AE-4300-334B-918E-A13347173C07}" destId="{324806F2-D781-A541-8021-2A2693E2C8BC}" srcOrd="6" destOrd="0" presId="urn:microsoft.com/office/officeart/2005/8/layout/vList2"/>
    <dgm:cxn modelId="{8C35611E-2F30-FC44-8B08-1C26B3EBCDC6}" type="presParOf" srcId="{DE8125AE-4300-334B-918E-A13347173C07}" destId="{AF333B7F-554A-E647-A930-D07D2D597DA5}" srcOrd="7" destOrd="0" presId="urn:microsoft.com/office/officeart/2005/8/layout/vList2"/>
    <dgm:cxn modelId="{232C844C-59E9-DA45-875B-445B3AA25022}" type="presParOf" srcId="{DE8125AE-4300-334B-918E-A13347173C07}" destId="{BD1E67DD-892F-1D44-8AB0-EF10A1D71FC7}" srcOrd="8" destOrd="0" presId="urn:microsoft.com/office/officeart/2005/8/layout/vList2"/>
    <dgm:cxn modelId="{50EAE6EE-2993-B842-B038-31AFE389CBA8}" type="presParOf" srcId="{DE8125AE-4300-334B-918E-A13347173C07}" destId="{F504209F-D387-7E48-91A3-C97B5E222822}" srcOrd="9" destOrd="0" presId="urn:microsoft.com/office/officeart/2005/8/layout/vList2"/>
    <dgm:cxn modelId="{A21FA181-AEA8-CB4E-8E9D-5A1E22E72EE6}" type="presParOf" srcId="{DE8125AE-4300-334B-918E-A13347173C07}" destId="{6D5A452E-4307-2440-AC72-697A8289AB5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2206D9-F50C-4FE7-8A87-317550AB863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B9FEE82-9CC6-4014-9000-572A8B66B6DF}">
      <dgm:prSet/>
      <dgm:spPr/>
      <dgm:t>
        <a:bodyPr/>
        <a:lstStyle/>
        <a:p>
          <a:pPr>
            <a:lnSpc>
              <a:spcPct val="100000"/>
            </a:lnSpc>
          </a:pPr>
          <a:r>
            <a:rPr lang="tr-TR"/>
            <a:t>Bu tanıma göre bir fonksiyon olarak liderlik aşağıdaki gibi gösterilebilir":</a:t>
          </a:r>
          <a:endParaRPr lang="en-US"/>
        </a:p>
      </dgm:t>
    </dgm:pt>
    <dgm:pt modelId="{9D8431A3-C981-49A5-98DB-8B15C97823E1}" type="parTrans" cxnId="{6EBBFE36-332C-4602-811E-C09C529D1210}">
      <dgm:prSet/>
      <dgm:spPr/>
      <dgm:t>
        <a:bodyPr/>
        <a:lstStyle/>
        <a:p>
          <a:endParaRPr lang="en-US"/>
        </a:p>
      </dgm:t>
    </dgm:pt>
    <dgm:pt modelId="{57301CA0-E556-4058-90C4-976F940D0CCB}" type="sibTrans" cxnId="{6EBBFE36-332C-4602-811E-C09C529D1210}">
      <dgm:prSet/>
      <dgm:spPr/>
      <dgm:t>
        <a:bodyPr/>
        <a:lstStyle/>
        <a:p>
          <a:endParaRPr lang="en-US"/>
        </a:p>
      </dgm:t>
    </dgm:pt>
    <dgm:pt modelId="{6E7E46B1-C6F8-4E76-8014-F8EB95BD5302}">
      <dgm:prSet/>
      <dgm:spPr/>
      <dgm:t>
        <a:bodyPr/>
        <a:lstStyle/>
        <a:p>
          <a:pPr>
            <a:lnSpc>
              <a:spcPct val="100000"/>
            </a:lnSpc>
          </a:pPr>
          <a:r>
            <a:rPr lang="tr-TR" b="1" dirty="0"/>
            <a:t>Liderlik=f (Liderin Kendisi, İzleyicileri, Amaçlar, Ortam veya Koşullar)</a:t>
          </a:r>
          <a:endParaRPr lang="en-US" dirty="0"/>
        </a:p>
      </dgm:t>
    </dgm:pt>
    <dgm:pt modelId="{8D57EA8D-62F4-4BE0-8ED6-C0E8712182FA}" type="parTrans" cxnId="{2087AF2C-2C85-4E1B-B39F-55D3342A84BE}">
      <dgm:prSet/>
      <dgm:spPr/>
      <dgm:t>
        <a:bodyPr/>
        <a:lstStyle/>
        <a:p>
          <a:endParaRPr lang="en-US"/>
        </a:p>
      </dgm:t>
    </dgm:pt>
    <dgm:pt modelId="{6072B83A-35A3-43EC-963C-22FFBF262302}" type="sibTrans" cxnId="{2087AF2C-2C85-4E1B-B39F-55D3342A84BE}">
      <dgm:prSet/>
      <dgm:spPr/>
      <dgm:t>
        <a:bodyPr/>
        <a:lstStyle/>
        <a:p>
          <a:endParaRPr lang="en-US"/>
        </a:p>
      </dgm:t>
    </dgm:pt>
    <dgm:pt modelId="{D1B1C926-17E5-4310-87D8-526805B76B8E}">
      <dgm:prSet/>
      <dgm:spPr/>
      <dgm:t>
        <a:bodyPr/>
        <a:lstStyle/>
        <a:p>
          <a:pPr>
            <a:lnSpc>
              <a:spcPct val="100000"/>
            </a:lnSpc>
          </a:pPr>
          <a:endParaRPr lang="tr-TR"/>
        </a:p>
      </dgm:t>
    </dgm:pt>
    <dgm:pt modelId="{694443C9-4B23-45AA-890A-4DF69B3B88C3}" type="parTrans" cxnId="{BA95DA86-1453-4045-B902-BDD2EA900959}">
      <dgm:prSet/>
      <dgm:spPr/>
      <dgm:t>
        <a:bodyPr/>
        <a:lstStyle/>
        <a:p>
          <a:endParaRPr lang="en-US"/>
        </a:p>
      </dgm:t>
    </dgm:pt>
    <dgm:pt modelId="{44788EFC-8DB7-4124-B93C-3934A87B44DB}" type="sibTrans" cxnId="{BA95DA86-1453-4045-B902-BDD2EA900959}">
      <dgm:prSet/>
      <dgm:spPr/>
      <dgm:t>
        <a:bodyPr/>
        <a:lstStyle/>
        <a:p>
          <a:endParaRPr lang="en-US"/>
        </a:p>
      </dgm:t>
    </dgm:pt>
    <dgm:pt modelId="{871B4907-B432-4F6E-84DE-B70786C89025}" type="pres">
      <dgm:prSet presAssocID="{442206D9-F50C-4FE7-8A87-317550AB8639}" presName="root" presStyleCnt="0">
        <dgm:presLayoutVars>
          <dgm:dir/>
          <dgm:resizeHandles val="exact"/>
        </dgm:presLayoutVars>
      </dgm:prSet>
      <dgm:spPr/>
    </dgm:pt>
    <dgm:pt modelId="{9B989B3E-5882-492B-9580-B67535E49C8C}" type="pres">
      <dgm:prSet presAssocID="{1B9FEE82-9CC6-4014-9000-572A8B66B6DF}" presName="compNode" presStyleCnt="0"/>
      <dgm:spPr/>
    </dgm:pt>
    <dgm:pt modelId="{9B27F474-C034-4029-8699-2E04A4C7B814}" type="pres">
      <dgm:prSet presAssocID="{1B9FEE82-9CC6-4014-9000-572A8B66B6DF}" presName="bgRect" presStyleLbl="bgShp" presStyleIdx="0" presStyleCnt="2"/>
      <dgm:spPr/>
    </dgm:pt>
    <dgm:pt modelId="{FFA87D33-BCEF-4E8C-9AA3-F11979CA6511}" type="pres">
      <dgm:prSet presAssocID="{1B9FEE82-9CC6-4014-9000-572A8B66B6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Öğretim üyesi"/>
        </a:ext>
      </dgm:extLst>
    </dgm:pt>
    <dgm:pt modelId="{0796622C-2247-4BD2-B770-F77A89E1F0B1}" type="pres">
      <dgm:prSet presAssocID="{1B9FEE82-9CC6-4014-9000-572A8B66B6DF}" presName="spaceRect" presStyleCnt="0"/>
      <dgm:spPr/>
    </dgm:pt>
    <dgm:pt modelId="{A0C3CD4D-1E2B-4DC1-949F-95178969F735}" type="pres">
      <dgm:prSet presAssocID="{1B9FEE82-9CC6-4014-9000-572A8B66B6DF}" presName="parTx" presStyleLbl="revTx" presStyleIdx="0" presStyleCnt="3">
        <dgm:presLayoutVars>
          <dgm:chMax val="0"/>
          <dgm:chPref val="0"/>
        </dgm:presLayoutVars>
      </dgm:prSet>
      <dgm:spPr/>
    </dgm:pt>
    <dgm:pt modelId="{24076EEC-6756-4694-8287-2C54487E5D34}" type="pres">
      <dgm:prSet presAssocID="{57301CA0-E556-4058-90C4-976F940D0CCB}" presName="sibTrans" presStyleCnt="0"/>
      <dgm:spPr/>
    </dgm:pt>
    <dgm:pt modelId="{F0D069D7-1638-45D9-B358-12798A1BDA70}" type="pres">
      <dgm:prSet presAssocID="{6E7E46B1-C6F8-4E76-8014-F8EB95BD5302}" presName="compNode" presStyleCnt="0"/>
      <dgm:spPr/>
    </dgm:pt>
    <dgm:pt modelId="{973AF5DF-8C91-4D5A-84DD-3C0B342745DC}" type="pres">
      <dgm:prSet presAssocID="{6E7E46B1-C6F8-4E76-8014-F8EB95BD5302}" presName="bgRect" presStyleLbl="bgShp" presStyleIdx="1" presStyleCnt="2" custScaleX="75176" custLinFactNeighborX="12052"/>
      <dgm:spPr/>
    </dgm:pt>
    <dgm:pt modelId="{59D1A783-F870-43F0-8E77-E542C95311F2}" type="pres">
      <dgm:prSet presAssocID="{6E7E46B1-C6F8-4E76-8014-F8EB95BD5302}" presName="iconRect" presStyleLbl="node1" presStyleIdx="1" presStyleCnt="2" custLinFactX="-26229" custLinFactNeighborX="-100000" custLinFactNeighborY="-43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def merkezi"/>
        </a:ext>
      </dgm:extLst>
    </dgm:pt>
    <dgm:pt modelId="{0B27D0DE-BF97-4289-96A1-2F77D74A148E}" type="pres">
      <dgm:prSet presAssocID="{6E7E46B1-C6F8-4E76-8014-F8EB95BD5302}" presName="spaceRect" presStyleCnt="0"/>
      <dgm:spPr/>
    </dgm:pt>
    <dgm:pt modelId="{9A933046-7737-459A-ACDF-0395688275DE}" type="pres">
      <dgm:prSet presAssocID="{6E7E46B1-C6F8-4E76-8014-F8EB95BD5302}" presName="parTx" presStyleLbl="revTx" presStyleIdx="1" presStyleCnt="3" custScaleX="206413" custLinFactNeighborX="45525" custLinFactNeighborY="1187">
        <dgm:presLayoutVars>
          <dgm:chMax val="0"/>
          <dgm:chPref val="0"/>
        </dgm:presLayoutVars>
      </dgm:prSet>
      <dgm:spPr/>
    </dgm:pt>
    <dgm:pt modelId="{7837690E-5FEF-403B-9DDE-AC106D6A3DAD}" type="pres">
      <dgm:prSet presAssocID="{6E7E46B1-C6F8-4E76-8014-F8EB95BD5302}" presName="desTx" presStyleLbl="revTx" presStyleIdx="2" presStyleCnt="3">
        <dgm:presLayoutVars/>
      </dgm:prSet>
      <dgm:spPr/>
    </dgm:pt>
  </dgm:ptLst>
  <dgm:cxnLst>
    <dgm:cxn modelId="{2087AF2C-2C85-4E1B-B39F-55D3342A84BE}" srcId="{442206D9-F50C-4FE7-8A87-317550AB8639}" destId="{6E7E46B1-C6F8-4E76-8014-F8EB95BD5302}" srcOrd="1" destOrd="0" parTransId="{8D57EA8D-62F4-4BE0-8ED6-C0E8712182FA}" sibTransId="{6072B83A-35A3-43EC-963C-22FFBF262302}"/>
    <dgm:cxn modelId="{C6B0C22F-6FF9-4843-AA8E-C5F7F1C8C91B}" type="presOf" srcId="{442206D9-F50C-4FE7-8A87-317550AB8639}" destId="{871B4907-B432-4F6E-84DE-B70786C89025}" srcOrd="0" destOrd="0" presId="urn:microsoft.com/office/officeart/2018/2/layout/IconVerticalSolidList"/>
    <dgm:cxn modelId="{6EBBFE36-332C-4602-811E-C09C529D1210}" srcId="{442206D9-F50C-4FE7-8A87-317550AB8639}" destId="{1B9FEE82-9CC6-4014-9000-572A8B66B6DF}" srcOrd="0" destOrd="0" parTransId="{9D8431A3-C981-49A5-98DB-8B15C97823E1}" sibTransId="{57301CA0-E556-4058-90C4-976F940D0CCB}"/>
    <dgm:cxn modelId="{FD8BD045-CAD6-414F-8B24-4C4EC53C23C9}" type="presOf" srcId="{1B9FEE82-9CC6-4014-9000-572A8B66B6DF}" destId="{A0C3CD4D-1E2B-4DC1-949F-95178969F735}" srcOrd="0" destOrd="0" presId="urn:microsoft.com/office/officeart/2018/2/layout/IconVerticalSolidList"/>
    <dgm:cxn modelId="{BA95DA86-1453-4045-B902-BDD2EA900959}" srcId="{6E7E46B1-C6F8-4E76-8014-F8EB95BD5302}" destId="{D1B1C926-17E5-4310-87D8-526805B76B8E}" srcOrd="0" destOrd="0" parTransId="{694443C9-4B23-45AA-890A-4DF69B3B88C3}" sibTransId="{44788EFC-8DB7-4124-B93C-3934A87B44DB}"/>
    <dgm:cxn modelId="{31559F93-760C-AF42-8811-9A6BE52CA50E}" type="presOf" srcId="{6E7E46B1-C6F8-4E76-8014-F8EB95BD5302}" destId="{9A933046-7737-459A-ACDF-0395688275DE}" srcOrd="0" destOrd="0" presId="urn:microsoft.com/office/officeart/2018/2/layout/IconVerticalSolidList"/>
    <dgm:cxn modelId="{C3DCFDE1-0FBC-2A48-9932-7FA6374807B8}" type="presOf" srcId="{D1B1C926-17E5-4310-87D8-526805B76B8E}" destId="{7837690E-5FEF-403B-9DDE-AC106D6A3DAD}" srcOrd="0" destOrd="0" presId="urn:microsoft.com/office/officeart/2018/2/layout/IconVerticalSolidList"/>
    <dgm:cxn modelId="{9FA32684-A340-DA4D-A597-03D825DB13AB}" type="presParOf" srcId="{871B4907-B432-4F6E-84DE-B70786C89025}" destId="{9B989B3E-5882-492B-9580-B67535E49C8C}" srcOrd="0" destOrd="0" presId="urn:microsoft.com/office/officeart/2018/2/layout/IconVerticalSolidList"/>
    <dgm:cxn modelId="{C11AAB2D-AC92-EB46-A75C-A965987C1D1A}" type="presParOf" srcId="{9B989B3E-5882-492B-9580-B67535E49C8C}" destId="{9B27F474-C034-4029-8699-2E04A4C7B814}" srcOrd="0" destOrd="0" presId="urn:microsoft.com/office/officeart/2018/2/layout/IconVerticalSolidList"/>
    <dgm:cxn modelId="{D73C953B-7A15-B246-815F-6208FF04B9DF}" type="presParOf" srcId="{9B989B3E-5882-492B-9580-B67535E49C8C}" destId="{FFA87D33-BCEF-4E8C-9AA3-F11979CA6511}" srcOrd="1" destOrd="0" presId="urn:microsoft.com/office/officeart/2018/2/layout/IconVerticalSolidList"/>
    <dgm:cxn modelId="{F17BB963-A726-7B4F-8762-17B608D25C4A}" type="presParOf" srcId="{9B989B3E-5882-492B-9580-B67535E49C8C}" destId="{0796622C-2247-4BD2-B770-F77A89E1F0B1}" srcOrd="2" destOrd="0" presId="urn:microsoft.com/office/officeart/2018/2/layout/IconVerticalSolidList"/>
    <dgm:cxn modelId="{A9B5DBB4-ACC8-674D-A22F-E78173AFDE7D}" type="presParOf" srcId="{9B989B3E-5882-492B-9580-B67535E49C8C}" destId="{A0C3CD4D-1E2B-4DC1-949F-95178969F735}" srcOrd="3" destOrd="0" presId="urn:microsoft.com/office/officeart/2018/2/layout/IconVerticalSolidList"/>
    <dgm:cxn modelId="{A6314221-8D7D-FD45-AF60-673460E082D5}" type="presParOf" srcId="{871B4907-B432-4F6E-84DE-B70786C89025}" destId="{24076EEC-6756-4694-8287-2C54487E5D34}" srcOrd="1" destOrd="0" presId="urn:microsoft.com/office/officeart/2018/2/layout/IconVerticalSolidList"/>
    <dgm:cxn modelId="{B736AC95-598F-1746-BCBA-222850AEBBAF}" type="presParOf" srcId="{871B4907-B432-4F6E-84DE-B70786C89025}" destId="{F0D069D7-1638-45D9-B358-12798A1BDA70}" srcOrd="2" destOrd="0" presId="urn:microsoft.com/office/officeart/2018/2/layout/IconVerticalSolidList"/>
    <dgm:cxn modelId="{68976531-3A47-B84B-853C-BC1CB053461B}" type="presParOf" srcId="{F0D069D7-1638-45D9-B358-12798A1BDA70}" destId="{973AF5DF-8C91-4D5A-84DD-3C0B342745DC}" srcOrd="0" destOrd="0" presId="urn:microsoft.com/office/officeart/2018/2/layout/IconVerticalSolidList"/>
    <dgm:cxn modelId="{30540935-A8F2-7E47-89EC-0A4FEB219085}" type="presParOf" srcId="{F0D069D7-1638-45D9-B358-12798A1BDA70}" destId="{59D1A783-F870-43F0-8E77-E542C95311F2}" srcOrd="1" destOrd="0" presId="urn:microsoft.com/office/officeart/2018/2/layout/IconVerticalSolidList"/>
    <dgm:cxn modelId="{2BF31349-3A62-7B48-A4FF-9D20DC2DF1CD}" type="presParOf" srcId="{F0D069D7-1638-45D9-B358-12798A1BDA70}" destId="{0B27D0DE-BF97-4289-96A1-2F77D74A148E}" srcOrd="2" destOrd="0" presId="urn:microsoft.com/office/officeart/2018/2/layout/IconVerticalSolidList"/>
    <dgm:cxn modelId="{3DA1C3D5-0895-B148-93E3-4929927FE144}" type="presParOf" srcId="{F0D069D7-1638-45D9-B358-12798A1BDA70}" destId="{9A933046-7737-459A-ACDF-0395688275DE}" srcOrd="3" destOrd="0" presId="urn:microsoft.com/office/officeart/2018/2/layout/IconVerticalSolidList"/>
    <dgm:cxn modelId="{AF8A02DB-CC54-5E4B-A54D-0AF7D6BA73EF}" type="presParOf" srcId="{F0D069D7-1638-45D9-B358-12798A1BDA70}" destId="{7837690E-5FEF-403B-9DDE-AC106D6A3DA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D329E6-1CE8-014A-B42A-B00C3746B85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tr-TR"/>
        </a:p>
      </dgm:t>
    </dgm:pt>
    <dgm:pt modelId="{549AF607-0965-4B45-A645-AA7DA5B18A71}">
      <dgm:prSet phldrT="[Metin]"/>
      <dgm:spPr/>
      <dgm:t>
        <a:bodyPr/>
        <a:lstStyle/>
        <a:p>
          <a:r>
            <a:rPr lang="tr-TR" dirty="0"/>
            <a:t>GÖNDERİCİ</a:t>
          </a:r>
        </a:p>
        <a:p>
          <a:r>
            <a:rPr lang="tr-TR" dirty="0"/>
            <a:t>(KAYNAK)</a:t>
          </a:r>
        </a:p>
      </dgm:t>
    </dgm:pt>
    <dgm:pt modelId="{987357DF-F49F-4D44-9744-EFAF90FC3701}" type="parTrans" cxnId="{A8260180-E28B-CE47-B3C3-F979930D5D58}">
      <dgm:prSet/>
      <dgm:spPr/>
      <dgm:t>
        <a:bodyPr/>
        <a:lstStyle/>
        <a:p>
          <a:endParaRPr lang="tr-TR"/>
        </a:p>
      </dgm:t>
    </dgm:pt>
    <dgm:pt modelId="{F5F09B66-FFA8-7444-A317-5A5DFC0DB304}" type="sibTrans" cxnId="{A8260180-E28B-CE47-B3C3-F979930D5D58}">
      <dgm:prSet/>
      <dgm:spPr/>
      <dgm:t>
        <a:bodyPr/>
        <a:lstStyle/>
        <a:p>
          <a:endParaRPr lang="tr-TR"/>
        </a:p>
      </dgm:t>
    </dgm:pt>
    <dgm:pt modelId="{FE22A117-0B9B-A643-96DB-44FFB0DA4AF2}">
      <dgm:prSet phldrT="[Metin]"/>
      <dgm:spPr/>
      <dgm:t>
        <a:bodyPr/>
        <a:lstStyle/>
        <a:p>
          <a:r>
            <a:rPr lang="tr-TR" dirty="0"/>
            <a:t>KOD</a:t>
          </a:r>
        </a:p>
      </dgm:t>
    </dgm:pt>
    <dgm:pt modelId="{CC2B6A49-4DD1-6849-BF0F-B1674F591304}" type="parTrans" cxnId="{AB45E74D-75BF-E84D-BBF1-CEB5F2EE4DAA}">
      <dgm:prSet/>
      <dgm:spPr/>
      <dgm:t>
        <a:bodyPr/>
        <a:lstStyle/>
        <a:p>
          <a:endParaRPr lang="tr-TR"/>
        </a:p>
      </dgm:t>
    </dgm:pt>
    <dgm:pt modelId="{E7DAD2F2-10B0-A941-B8CE-543B658FCD39}" type="sibTrans" cxnId="{AB45E74D-75BF-E84D-BBF1-CEB5F2EE4DAA}">
      <dgm:prSet/>
      <dgm:spPr/>
      <dgm:t>
        <a:bodyPr/>
        <a:lstStyle/>
        <a:p>
          <a:endParaRPr lang="tr-TR"/>
        </a:p>
      </dgm:t>
    </dgm:pt>
    <dgm:pt modelId="{33DF5C6F-648A-BF4B-AE0B-293FE92CB93C}">
      <dgm:prSet phldrT="[Metin]"/>
      <dgm:spPr/>
      <dgm:t>
        <a:bodyPr/>
        <a:lstStyle/>
        <a:p>
          <a:r>
            <a:rPr lang="tr-TR" dirty="0"/>
            <a:t>İLETİ</a:t>
          </a:r>
        </a:p>
      </dgm:t>
    </dgm:pt>
    <dgm:pt modelId="{19C18BD8-65E7-6249-A1C4-B3C4BFE1617D}" type="parTrans" cxnId="{F06FB348-15F4-094E-9BC7-A203022F6B58}">
      <dgm:prSet/>
      <dgm:spPr/>
      <dgm:t>
        <a:bodyPr/>
        <a:lstStyle/>
        <a:p>
          <a:endParaRPr lang="tr-TR"/>
        </a:p>
      </dgm:t>
    </dgm:pt>
    <dgm:pt modelId="{6EF2E570-F24F-B74D-AC1F-FE9CA4222033}" type="sibTrans" cxnId="{F06FB348-15F4-094E-9BC7-A203022F6B58}">
      <dgm:prSet/>
      <dgm:spPr/>
      <dgm:t>
        <a:bodyPr/>
        <a:lstStyle/>
        <a:p>
          <a:endParaRPr lang="tr-TR"/>
        </a:p>
      </dgm:t>
    </dgm:pt>
    <dgm:pt modelId="{BACC3920-0155-C045-88BD-7FD116625A69}">
      <dgm:prSet/>
      <dgm:spPr/>
      <dgm:t>
        <a:bodyPr/>
        <a:lstStyle/>
        <a:p>
          <a:r>
            <a:rPr lang="tr-TR" dirty="0"/>
            <a:t>İLETİŞİM KANALI</a:t>
          </a:r>
        </a:p>
      </dgm:t>
    </dgm:pt>
    <dgm:pt modelId="{2F25AC02-2F6A-1542-ACF2-166BA9920094}" type="parTrans" cxnId="{E40CA64C-4765-1641-8426-19CBA5A8027A}">
      <dgm:prSet/>
      <dgm:spPr/>
      <dgm:t>
        <a:bodyPr/>
        <a:lstStyle/>
        <a:p>
          <a:endParaRPr lang="tr-TR"/>
        </a:p>
      </dgm:t>
    </dgm:pt>
    <dgm:pt modelId="{8C57D074-7100-E744-98AC-F4DF10E5CBCA}" type="sibTrans" cxnId="{E40CA64C-4765-1641-8426-19CBA5A8027A}">
      <dgm:prSet/>
      <dgm:spPr/>
      <dgm:t>
        <a:bodyPr/>
        <a:lstStyle/>
        <a:p>
          <a:endParaRPr lang="tr-TR"/>
        </a:p>
      </dgm:t>
    </dgm:pt>
    <dgm:pt modelId="{9789F2CE-12A9-5A45-B9C8-6D420652BDDB}">
      <dgm:prSet/>
      <dgm:spPr/>
      <dgm:t>
        <a:bodyPr/>
        <a:lstStyle/>
        <a:p>
          <a:r>
            <a:rPr lang="tr-TR" dirty="0"/>
            <a:t>ALICI</a:t>
          </a:r>
        </a:p>
        <a:p>
          <a:r>
            <a:rPr lang="tr-TR" dirty="0"/>
            <a:t>(HEDEF)</a:t>
          </a:r>
        </a:p>
      </dgm:t>
    </dgm:pt>
    <dgm:pt modelId="{BB3DBF14-71FA-B14C-9FD4-913D49CA2CD2}" type="parTrans" cxnId="{F51C6DE5-E074-474D-839B-04B6DBF8D8CA}">
      <dgm:prSet/>
      <dgm:spPr/>
      <dgm:t>
        <a:bodyPr/>
        <a:lstStyle/>
        <a:p>
          <a:endParaRPr lang="tr-TR"/>
        </a:p>
      </dgm:t>
    </dgm:pt>
    <dgm:pt modelId="{C5AAE3DE-57F3-0A4A-880F-32E5CD864596}" type="sibTrans" cxnId="{F51C6DE5-E074-474D-839B-04B6DBF8D8CA}">
      <dgm:prSet/>
      <dgm:spPr/>
      <dgm:t>
        <a:bodyPr/>
        <a:lstStyle/>
        <a:p>
          <a:endParaRPr lang="tr-TR"/>
        </a:p>
      </dgm:t>
    </dgm:pt>
    <dgm:pt modelId="{FC4EF276-CD44-9E40-8E33-454192F1C609}" type="pres">
      <dgm:prSet presAssocID="{B1D329E6-1CE8-014A-B42A-B00C3746B859}" presName="Name0" presStyleCnt="0">
        <dgm:presLayoutVars>
          <dgm:dir/>
          <dgm:resizeHandles val="exact"/>
        </dgm:presLayoutVars>
      </dgm:prSet>
      <dgm:spPr/>
    </dgm:pt>
    <dgm:pt modelId="{F0DDD14B-DCE7-6842-A7AF-3C9E28830F2B}" type="pres">
      <dgm:prSet presAssocID="{549AF607-0965-4B45-A645-AA7DA5B18A71}" presName="node" presStyleLbl="node1" presStyleIdx="0" presStyleCnt="5">
        <dgm:presLayoutVars>
          <dgm:bulletEnabled val="1"/>
        </dgm:presLayoutVars>
      </dgm:prSet>
      <dgm:spPr/>
    </dgm:pt>
    <dgm:pt modelId="{0F7232CB-D08B-A44C-835F-F002309BB78A}" type="pres">
      <dgm:prSet presAssocID="{F5F09B66-FFA8-7444-A317-5A5DFC0DB304}" presName="sibTrans" presStyleLbl="sibTrans2D1" presStyleIdx="0" presStyleCnt="4"/>
      <dgm:spPr/>
    </dgm:pt>
    <dgm:pt modelId="{0A916E38-464A-894D-9409-EAFD681B60D6}" type="pres">
      <dgm:prSet presAssocID="{F5F09B66-FFA8-7444-A317-5A5DFC0DB304}" presName="connectorText" presStyleLbl="sibTrans2D1" presStyleIdx="0" presStyleCnt="4"/>
      <dgm:spPr/>
    </dgm:pt>
    <dgm:pt modelId="{0DA51B21-5604-3A47-ACFD-8C8E24E54535}" type="pres">
      <dgm:prSet presAssocID="{FE22A117-0B9B-A643-96DB-44FFB0DA4AF2}" presName="node" presStyleLbl="node1" presStyleIdx="1" presStyleCnt="5">
        <dgm:presLayoutVars>
          <dgm:bulletEnabled val="1"/>
        </dgm:presLayoutVars>
      </dgm:prSet>
      <dgm:spPr/>
    </dgm:pt>
    <dgm:pt modelId="{8C3D95ED-3A21-6542-831F-EC0F782A6069}" type="pres">
      <dgm:prSet presAssocID="{E7DAD2F2-10B0-A941-B8CE-543B658FCD39}" presName="sibTrans" presStyleLbl="sibTrans2D1" presStyleIdx="1" presStyleCnt="4"/>
      <dgm:spPr/>
    </dgm:pt>
    <dgm:pt modelId="{FA190698-60B5-0344-B961-057B661C74F3}" type="pres">
      <dgm:prSet presAssocID="{E7DAD2F2-10B0-A941-B8CE-543B658FCD39}" presName="connectorText" presStyleLbl="sibTrans2D1" presStyleIdx="1" presStyleCnt="4"/>
      <dgm:spPr/>
    </dgm:pt>
    <dgm:pt modelId="{0F0E2766-2174-FD48-B646-9FD4A8635857}" type="pres">
      <dgm:prSet presAssocID="{33DF5C6F-648A-BF4B-AE0B-293FE92CB93C}" presName="node" presStyleLbl="node1" presStyleIdx="2" presStyleCnt="5">
        <dgm:presLayoutVars>
          <dgm:bulletEnabled val="1"/>
        </dgm:presLayoutVars>
      </dgm:prSet>
      <dgm:spPr/>
    </dgm:pt>
    <dgm:pt modelId="{0D9AC919-EBE7-F944-A9AE-9FFF340F7AC8}" type="pres">
      <dgm:prSet presAssocID="{6EF2E570-F24F-B74D-AC1F-FE9CA4222033}" presName="sibTrans" presStyleLbl="sibTrans2D1" presStyleIdx="2" presStyleCnt="4"/>
      <dgm:spPr/>
    </dgm:pt>
    <dgm:pt modelId="{89787F1C-332B-744E-9157-D005DAEC9525}" type="pres">
      <dgm:prSet presAssocID="{6EF2E570-F24F-B74D-AC1F-FE9CA4222033}" presName="connectorText" presStyleLbl="sibTrans2D1" presStyleIdx="2" presStyleCnt="4"/>
      <dgm:spPr/>
    </dgm:pt>
    <dgm:pt modelId="{2A9B1309-BEFD-8E44-A6BC-67E0E71146EF}" type="pres">
      <dgm:prSet presAssocID="{BACC3920-0155-C045-88BD-7FD116625A69}" presName="node" presStyleLbl="node1" presStyleIdx="3" presStyleCnt="5">
        <dgm:presLayoutVars>
          <dgm:bulletEnabled val="1"/>
        </dgm:presLayoutVars>
      </dgm:prSet>
      <dgm:spPr/>
    </dgm:pt>
    <dgm:pt modelId="{6BC79737-34D4-884B-A83C-75D8258FADEB}" type="pres">
      <dgm:prSet presAssocID="{8C57D074-7100-E744-98AC-F4DF10E5CBCA}" presName="sibTrans" presStyleLbl="sibTrans2D1" presStyleIdx="3" presStyleCnt="4"/>
      <dgm:spPr/>
    </dgm:pt>
    <dgm:pt modelId="{0DEBE2DF-DF2A-CF40-939D-BB444A739DC1}" type="pres">
      <dgm:prSet presAssocID="{8C57D074-7100-E744-98AC-F4DF10E5CBCA}" presName="connectorText" presStyleLbl="sibTrans2D1" presStyleIdx="3" presStyleCnt="4"/>
      <dgm:spPr/>
    </dgm:pt>
    <dgm:pt modelId="{4AD2416F-8D52-8B42-920E-DDC89787D62E}" type="pres">
      <dgm:prSet presAssocID="{9789F2CE-12A9-5A45-B9C8-6D420652BDDB}" presName="node" presStyleLbl="node1" presStyleIdx="4" presStyleCnt="5">
        <dgm:presLayoutVars>
          <dgm:bulletEnabled val="1"/>
        </dgm:presLayoutVars>
      </dgm:prSet>
      <dgm:spPr/>
    </dgm:pt>
  </dgm:ptLst>
  <dgm:cxnLst>
    <dgm:cxn modelId="{EDCEB412-61E9-F44E-BCFF-52404800B466}" type="presOf" srcId="{E7DAD2F2-10B0-A941-B8CE-543B658FCD39}" destId="{8C3D95ED-3A21-6542-831F-EC0F782A6069}" srcOrd="0" destOrd="0" presId="urn:microsoft.com/office/officeart/2005/8/layout/process1"/>
    <dgm:cxn modelId="{1806B820-A597-B24D-A79E-BFFA13AC8DCC}" type="presOf" srcId="{B1D329E6-1CE8-014A-B42A-B00C3746B859}" destId="{FC4EF276-CD44-9E40-8E33-454192F1C609}" srcOrd="0" destOrd="0" presId="urn:microsoft.com/office/officeart/2005/8/layout/process1"/>
    <dgm:cxn modelId="{15160235-4C65-E945-BE67-5A31AE4B12D3}" type="presOf" srcId="{F5F09B66-FFA8-7444-A317-5A5DFC0DB304}" destId="{0F7232CB-D08B-A44C-835F-F002309BB78A}" srcOrd="0" destOrd="0" presId="urn:microsoft.com/office/officeart/2005/8/layout/process1"/>
    <dgm:cxn modelId="{4BC32836-6EC5-C940-8919-4E7B66BE8EB3}" type="presOf" srcId="{549AF607-0965-4B45-A645-AA7DA5B18A71}" destId="{F0DDD14B-DCE7-6842-A7AF-3C9E28830F2B}" srcOrd="0" destOrd="0" presId="urn:microsoft.com/office/officeart/2005/8/layout/process1"/>
    <dgm:cxn modelId="{B98F383C-8AC1-4242-8733-AC5874DDC7E6}" type="presOf" srcId="{E7DAD2F2-10B0-A941-B8CE-543B658FCD39}" destId="{FA190698-60B5-0344-B961-057B661C74F3}" srcOrd="1" destOrd="0" presId="urn:microsoft.com/office/officeart/2005/8/layout/process1"/>
    <dgm:cxn modelId="{F06FB348-15F4-094E-9BC7-A203022F6B58}" srcId="{B1D329E6-1CE8-014A-B42A-B00C3746B859}" destId="{33DF5C6F-648A-BF4B-AE0B-293FE92CB93C}" srcOrd="2" destOrd="0" parTransId="{19C18BD8-65E7-6249-A1C4-B3C4BFE1617D}" sibTransId="{6EF2E570-F24F-B74D-AC1F-FE9CA4222033}"/>
    <dgm:cxn modelId="{E40CA64C-4765-1641-8426-19CBA5A8027A}" srcId="{B1D329E6-1CE8-014A-B42A-B00C3746B859}" destId="{BACC3920-0155-C045-88BD-7FD116625A69}" srcOrd="3" destOrd="0" parTransId="{2F25AC02-2F6A-1542-ACF2-166BA9920094}" sibTransId="{8C57D074-7100-E744-98AC-F4DF10E5CBCA}"/>
    <dgm:cxn modelId="{AB45E74D-75BF-E84D-BBF1-CEB5F2EE4DAA}" srcId="{B1D329E6-1CE8-014A-B42A-B00C3746B859}" destId="{FE22A117-0B9B-A643-96DB-44FFB0DA4AF2}" srcOrd="1" destOrd="0" parTransId="{CC2B6A49-4DD1-6849-BF0F-B1674F591304}" sibTransId="{E7DAD2F2-10B0-A941-B8CE-543B658FCD39}"/>
    <dgm:cxn modelId="{6E684979-56A9-7B4D-9153-7CF7A61B7681}" type="presOf" srcId="{6EF2E570-F24F-B74D-AC1F-FE9CA4222033}" destId="{0D9AC919-EBE7-F944-A9AE-9FFF340F7AC8}" srcOrd="0" destOrd="0" presId="urn:microsoft.com/office/officeart/2005/8/layout/process1"/>
    <dgm:cxn modelId="{37A2D87F-E299-4C4A-AD5C-C629216A8A2C}" type="presOf" srcId="{33DF5C6F-648A-BF4B-AE0B-293FE92CB93C}" destId="{0F0E2766-2174-FD48-B646-9FD4A8635857}" srcOrd="0" destOrd="0" presId="urn:microsoft.com/office/officeart/2005/8/layout/process1"/>
    <dgm:cxn modelId="{A8260180-E28B-CE47-B3C3-F979930D5D58}" srcId="{B1D329E6-1CE8-014A-B42A-B00C3746B859}" destId="{549AF607-0965-4B45-A645-AA7DA5B18A71}" srcOrd="0" destOrd="0" parTransId="{987357DF-F49F-4D44-9744-EFAF90FC3701}" sibTransId="{F5F09B66-FFA8-7444-A317-5A5DFC0DB304}"/>
    <dgm:cxn modelId="{B71BC199-0E5B-824E-8CCD-BF51BA060252}" type="presOf" srcId="{8C57D074-7100-E744-98AC-F4DF10E5CBCA}" destId="{6BC79737-34D4-884B-A83C-75D8258FADEB}" srcOrd="0" destOrd="0" presId="urn:microsoft.com/office/officeart/2005/8/layout/process1"/>
    <dgm:cxn modelId="{4FBFADA5-C413-5447-B45D-5F52B5D3682A}" type="presOf" srcId="{F5F09B66-FFA8-7444-A317-5A5DFC0DB304}" destId="{0A916E38-464A-894D-9409-EAFD681B60D6}" srcOrd="1" destOrd="0" presId="urn:microsoft.com/office/officeart/2005/8/layout/process1"/>
    <dgm:cxn modelId="{6555ECAF-4255-8248-9D35-5E327F0985B1}" type="presOf" srcId="{6EF2E570-F24F-B74D-AC1F-FE9CA4222033}" destId="{89787F1C-332B-744E-9157-D005DAEC9525}" srcOrd="1" destOrd="0" presId="urn:microsoft.com/office/officeart/2005/8/layout/process1"/>
    <dgm:cxn modelId="{7E9941B8-2B3D-4443-B158-889321106C32}" type="presOf" srcId="{8C57D074-7100-E744-98AC-F4DF10E5CBCA}" destId="{0DEBE2DF-DF2A-CF40-939D-BB444A739DC1}" srcOrd="1" destOrd="0" presId="urn:microsoft.com/office/officeart/2005/8/layout/process1"/>
    <dgm:cxn modelId="{A2978ECC-7BB0-E04E-9482-475CC2250AA4}" type="presOf" srcId="{9789F2CE-12A9-5A45-B9C8-6D420652BDDB}" destId="{4AD2416F-8D52-8B42-920E-DDC89787D62E}" srcOrd="0" destOrd="0" presId="urn:microsoft.com/office/officeart/2005/8/layout/process1"/>
    <dgm:cxn modelId="{D6661DD9-1FF7-1541-8635-E55ADB5E31F3}" type="presOf" srcId="{FE22A117-0B9B-A643-96DB-44FFB0DA4AF2}" destId="{0DA51B21-5604-3A47-ACFD-8C8E24E54535}" srcOrd="0" destOrd="0" presId="urn:microsoft.com/office/officeart/2005/8/layout/process1"/>
    <dgm:cxn modelId="{F51C6DE5-E074-474D-839B-04B6DBF8D8CA}" srcId="{B1D329E6-1CE8-014A-B42A-B00C3746B859}" destId="{9789F2CE-12A9-5A45-B9C8-6D420652BDDB}" srcOrd="4" destOrd="0" parTransId="{BB3DBF14-71FA-B14C-9FD4-913D49CA2CD2}" sibTransId="{C5AAE3DE-57F3-0A4A-880F-32E5CD864596}"/>
    <dgm:cxn modelId="{4309B3F7-2824-7841-9B1F-F5DBFE52BA92}" type="presOf" srcId="{BACC3920-0155-C045-88BD-7FD116625A69}" destId="{2A9B1309-BEFD-8E44-A6BC-67E0E71146EF}" srcOrd="0" destOrd="0" presId="urn:microsoft.com/office/officeart/2005/8/layout/process1"/>
    <dgm:cxn modelId="{AE1583B6-76BE-F144-B8AC-CF3ECBE88BB6}" type="presParOf" srcId="{FC4EF276-CD44-9E40-8E33-454192F1C609}" destId="{F0DDD14B-DCE7-6842-A7AF-3C9E28830F2B}" srcOrd="0" destOrd="0" presId="urn:microsoft.com/office/officeart/2005/8/layout/process1"/>
    <dgm:cxn modelId="{FEAA3EBD-62EC-EE47-BBB8-A4954F36B18B}" type="presParOf" srcId="{FC4EF276-CD44-9E40-8E33-454192F1C609}" destId="{0F7232CB-D08B-A44C-835F-F002309BB78A}" srcOrd="1" destOrd="0" presId="urn:microsoft.com/office/officeart/2005/8/layout/process1"/>
    <dgm:cxn modelId="{29434F90-F2BF-F048-89CA-DBF0778FF4AB}" type="presParOf" srcId="{0F7232CB-D08B-A44C-835F-F002309BB78A}" destId="{0A916E38-464A-894D-9409-EAFD681B60D6}" srcOrd="0" destOrd="0" presId="urn:microsoft.com/office/officeart/2005/8/layout/process1"/>
    <dgm:cxn modelId="{416747AF-4E96-BF45-969B-B5DA8407E886}" type="presParOf" srcId="{FC4EF276-CD44-9E40-8E33-454192F1C609}" destId="{0DA51B21-5604-3A47-ACFD-8C8E24E54535}" srcOrd="2" destOrd="0" presId="urn:microsoft.com/office/officeart/2005/8/layout/process1"/>
    <dgm:cxn modelId="{6C015CA2-0568-024A-AC53-5A56380B4408}" type="presParOf" srcId="{FC4EF276-CD44-9E40-8E33-454192F1C609}" destId="{8C3D95ED-3A21-6542-831F-EC0F782A6069}" srcOrd="3" destOrd="0" presId="urn:microsoft.com/office/officeart/2005/8/layout/process1"/>
    <dgm:cxn modelId="{491441F1-C6CB-5E49-8CF9-D990B3B872CC}" type="presParOf" srcId="{8C3D95ED-3A21-6542-831F-EC0F782A6069}" destId="{FA190698-60B5-0344-B961-057B661C74F3}" srcOrd="0" destOrd="0" presId="urn:microsoft.com/office/officeart/2005/8/layout/process1"/>
    <dgm:cxn modelId="{0BC3E7F6-816D-1544-9D90-CD041EDC6F97}" type="presParOf" srcId="{FC4EF276-CD44-9E40-8E33-454192F1C609}" destId="{0F0E2766-2174-FD48-B646-9FD4A8635857}" srcOrd="4" destOrd="0" presId="urn:microsoft.com/office/officeart/2005/8/layout/process1"/>
    <dgm:cxn modelId="{DED26A3D-4196-B64A-AF8B-34E02FDB3C30}" type="presParOf" srcId="{FC4EF276-CD44-9E40-8E33-454192F1C609}" destId="{0D9AC919-EBE7-F944-A9AE-9FFF340F7AC8}" srcOrd="5" destOrd="0" presId="urn:microsoft.com/office/officeart/2005/8/layout/process1"/>
    <dgm:cxn modelId="{3266DBB9-EC87-CB43-B9DC-F699C369E939}" type="presParOf" srcId="{0D9AC919-EBE7-F944-A9AE-9FFF340F7AC8}" destId="{89787F1C-332B-744E-9157-D005DAEC9525}" srcOrd="0" destOrd="0" presId="urn:microsoft.com/office/officeart/2005/8/layout/process1"/>
    <dgm:cxn modelId="{AA16049C-27BE-CB46-9786-8AA0E370D1D6}" type="presParOf" srcId="{FC4EF276-CD44-9E40-8E33-454192F1C609}" destId="{2A9B1309-BEFD-8E44-A6BC-67E0E71146EF}" srcOrd="6" destOrd="0" presId="urn:microsoft.com/office/officeart/2005/8/layout/process1"/>
    <dgm:cxn modelId="{587D7457-48B8-0847-91C8-653ADFB0E5B2}" type="presParOf" srcId="{FC4EF276-CD44-9E40-8E33-454192F1C609}" destId="{6BC79737-34D4-884B-A83C-75D8258FADEB}" srcOrd="7" destOrd="0" presId="urn:microsoft.com/office/officeart/2005/8/layout/process1"/>
    <dgm:cxn modelId="{9DBC7AA2-B411-5C42-90C2-37B64FAC3319}" type="presParOf" srcId="{6BC79737-34D4-884B-A83C-75D8258FADEB}" destId="{0DEBE2DF-DF2A-CF40-939D-BB444A739DC1}" srcOrd="0" destOrd="0" presId="urn:microsoft.com/office/officeart/2005/8/layout/process1"/>
    <dgm:cxn modelId="{C8F7A452-0A85-2744-B183-9D6C7BAD6441}" type="presParOf" srcId="{FC4EF276-CD44-9E40-8E33-454192F1C609}" destId="{4AD2416F-8D52-8B42-920E-DDC89787D62E}"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11D963-0ADA-4939-9A11-95D7163560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4E5B82-E148-4E61-84A4-AAD42A022B94}">
      <dgm:prSet/>
      <dgm:spPr/>
      <dgm:t>
        <a:bodyPr/>
        <a:lstStyle/>
        <a:p>
          <a:r>
            <a:rPr lang="tr-TR"/>
            <a:t>1) KİŞİSEL FAKTÖRLER</a:t>
          </a:r>
          <a:endParaRPr lang="en-US"/>
        </a:p>
      </dgm:t>
    </dgm:pt>
    <dgm:pt modelId="{AC8DACC3-69F6-40C5-8737-935165FD7A33}" type="parTrans" cxnId="{896159B8-E9AD-4A6F-B6F9-354EA2076DE1}">
      <dgm:prSet/>
      <dgm:spPr/>
      <dgm:t>
        <a:bodyPr/>
        <a:lstStyle/>
        <a:p>
          <a:endParaRPr lang="en-US"/>
        </a:p>
      </dgm:t>
    </dgm:pt>
    <dgm:pt modelId="{52F8B853-9F33-4498-8277-7474B0625361}" type="sibTrans" cxnId="{896159B8-E9AD-4A6F-B6F9-354EA2076DE1}">
      <dgm:prSet/>
      <dgm:spPr/>
      <dgm:t>
        <a:bodyPr/>
        <a:lstStyle/>
        <a:p>
          <a:endParaRPr lang="en-US"/>
        </a:p>
      </dgm:t>
    </dgm:pt>
    <dgm:pt modelId="{E272B5B5-69A3-44FB-AB36-E0D02EF4F70F}">
      <dgm:prSet/>
      <dgm:spPr/>
      <dgm:t>
        <a:bodyPr/>
        <a:lstStyle/>
        <a:p>
          <a:r>
            <a:rPr lang="tr-TR"/>
            <a:t>2) FİZİKSEL FAKTÖRLER</a:t>
          </a:r>
          <a:endParaRPr lang="en-US"/>
        </a:p>
      </dgm:t>
    </dgm:pt>
    <dgm:pt modelId="{02B74433-76BD-44D0-8E71-4DAA1CC18BCA}" type="parTrans" cxnId="{5470B7AB-4D74-449B-910C-9E9E7E22C255}">
      <dgm:prSet/>
      <dgm:spPr/>
      <dgm:t>
        <a:bodyPr/>
        <a:lstStyle/>
        <a:p>
          <a:endParaRPr lang="en-US"/>
        </a:p>
      </dgm:t>
    </dgm:pt>
    <dgm:pt modelId="{6236FDFC-2937-4317-B326-48BA2676C55E}" type="sibTrans" cxnId="{5470B7AB-4D74-449B-910C-9E9E7E22C255}">
      <dgm:prSet/>
      <dgm:spPr/>
      <dgm:t>
        <a:bodyPr/>
        <a:lstStyle/>
        <a:p>
          <a:endParaRPr lang="en-US"/>
        </a:p>
      </dgm:t>
    </dgm:pt>
    <dgm:pt modelId="{266B064A-5EEE-4D61-ABC6-CB2D66A750D3}">
      <dgm:prSet/>
      <dgm:spPr/>
      <dgm:t>
        <a:bodyPr/>
        <a:lstStyle/>
        <a:p>
          <a:r>
            <a:rPr lang="tr-TR"/>
            <a:t>3) MESAJIN OLUŞTURULMASINDA KULLANILAN SEMBOLLER</a:t>
          </a:r>
          <a:endParaRPr lang="en-US"/>
        </a:p>
      </dgm:t>
    </dgm:pt>
    <dgm:pt modelId="{9E1D3D0D-D505-42DE-9983-940D00030400}" type="parTrans" cxnId="{29CF8486-FB4B-497E-BA15-307F7FE644F1}">
      <dgm:prSet/>
      <dgm:spPr/>
      <dgm:t>
        <a:bodyPr/>
        <a:lstStyle/>
        <a:p>
          <a:endParaRPr lang="en-US"/>
        </a:p>
      </dgm:t>
    </dgm:pt>
    <dgm:pt modelId="{A723A1B4-389D-4C09-A02F-17287E77C3F5}" type="sibTrans" cxnId="{29CF8486-FB4B-497E-BA15-307F7FE644F1}">
      <dgm:prSet/>
      <dgm:spPr/>
      <dgm:t>
        <a:bodyPr/>
        <a:lstStyle/>
        <a:p>
          <a:endParaRPr lang="en-US"/>
        </a:p>
      </dgm:t>
    </dgm:pt>
    <dgm:pt modelId="{0E58031F-13BE-430C-8003-E861E662D223}">
      <dgm:prSet/>
      <dgm:spPr/>
      <dgm:t>
        <a:bodyPr/>
        <a:lstStyle/>
        <a:p>
          <a:r>
            <a:rPr lang="tr-TR"/>
            <a:t>4) ZAMAN DARLIĞI VE BASKISI</a:t>
          </a:r>
          <a:endParaRPr lang="en-US"/>
        </a:p>
      </dgm:t>
    </dgm:pt>
    <dgm:pt modelId="{C7D8AF79-0D5D-43A1-844E-2F472DC9F145}" type="parTrans" cxnId="{03AA8812-82AA-4C97-9395-5CE4139976FB}">
      <dgm:prSet/>
      <dgm:spPr/>
      <dgm:t>
        <a:bodyPr/>
        <a:lstStyle/>
        <a:p>
          <a:endParaRPr lang="en-US"/>
        </a:p>
      </dgm:t>
    </dgm:pt>
    <dgm:pt modelId="{8F17DD54-D0D8-4F9A-AD9A-DB0434421B32}" type="sibTrans" cxnId="{03AA8812-82AA-4C97-9395-5CE4139976FB}">
      <dgm:prSet/>
      <dgm:spPr/>
      <dgm:t>
        <a:bodyPr/>
        <a:lstStyle/>
        <a:p>
          <a:endParaRPr lang="en-US"/>
        </a:p>
      </dgm:t>
    </dgm:pt>
    <dgm:pt modelId="{3400F31C-8FE7-425D-B486-647AE1BD321E}">
      <dgm:prSet/>
      <dgm:spPr/>
      <dgm:t>
        <a:bodyPr/>
        <a:lstStyle/>
        <a:p>
          <a:r>
            <a:rPr lang="tr-TR"/>
            <a:t>5) PEŞİN DEĞER YARGILARI VE ALGIDA SEÇİCİLİK</a:t>
          </a:r>
          <a:endParaRPr lang="en-US"/>
        </a:p>
      </dgm:t>
    </dgm:pt>
    <dgm:pt modelId="{7B4E403B-171A-4795-9C9D-4AF241738A20}" type="parTrans" cxnId="{572C7BA8-F207-49A7-AE5B-080AD7F012E5}">
      <dgm:prSet/>
      <dgm:spPr/>
      <dgm:t>
        <a:bodyPr/>
        <a:lstStyle/>
        <a:p>
          <a:endParaRPr lang="en-US"/>
        </a:p>
      </dgm:t>
    </dgm:pt>
    <dgm:pt modelId="{727F7C55-2371-40F4-9421-015639C0EB3D}" type="sibTrans" cxnId="{572C7BA8-F207-49A7-AE5B-080AD7F012E5}">
      <dgm:prSet/>
      <dgm:spPr/>
      <dgm:t>
        <a:bodyPr/>
        <a:lstStyle/>
        <a:p>
          <a:endParaRPr lang="en-US"/>
        </a:p>
      </dgm:t>
    </dgm:pt>
    <dgm:pt modelId="{A369F8D1-8CB0-4AA9-8F6F-98F8D3455EC3}" type="pres">
      <dgm:prSet presAssocID="{7611D963-0ADA-4939-9A11-95D7163560B5}" presName="root" presStyleCnt="0">
        <dgm:presLayoutVars>
          <dgm:dir/>
          <dgm:resizeHandles val="exact"/>
        </dgm:presLayoutVars>
      </dgm:prSet>
      <dgm:spPr/>
    </dgm:pt>
    <dgm:pt modelId="{EF76C06F-0570-4AE6-AA61-8A9BDBF2D1AB}" type="pres">
      <dgm:prSet presAssocID="{6C4E5B82-E148-4E61-84A4-AAD42A022B94}" presName="compNode" presStyleCnt="0"/>
      <dgm:spPr/>
    </dgm:pt>
    <dgm:pt modelId="{FD5EBF16-6B19-425C-B5D6-AE793EDA961F}" type="pres">
      <dgm:prSet presAssocID="{6C4E5B82-E148-4E61-84A4-AAD42A022B94}" presName="bgRect" presStyleLbl="bgShp" presStyleIdx="0" presStyleCnt="5"/>
      <dgm:spPr/>
    </dgm:pt>
    <dgm:pt modelId="{06CD36ED-6BD3-4927-8B6B-607D6E1D88CF}" type="pres">
      <dgm:prSet presAssocID="{6C4E5B82-E148-4E61-84A4-AAD42A022B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ullanıcı"/>
        </a:ext>
      </dgm:extLst>
    </dgm:pt>
    <dgm:pt modelId="{3BC0284F-3C9E-45DB-AC4B-0C02C7D8E410}" type="pres">
      <dgm:prSet presAssocID="{6C4E5B82-E148-4E61-84A4-AAD42A022B94}" presName="spaceRect" presStyleCnt="0"/>
      <dgm:spPr/>
    </dgm:pt>
    <dgm:pt modelId="{B9AA82EE-8DCF-4D8C-81D4-A623D078C98B}" type="pres">
      <dgm:prSet presAssocID="{6C4E5B82-E148-4E61-84A4-AAD42A022B94}" presName="parTx" presStyleLbl="revTx" presStyleIdx="0" presStyleCnt="5">
        <dgm:presLayoutVars>
          <dgm:chMax val="0"/>
          <dgm:chPref val="0"/>
        </dgm:presLayoutVars>
      </dgm:prSet>
      <dgm:spPr/>
    </dgm:pt>
    <dgm:pt modelId="{B51A43A0-8062-4E88-9FC4-5BBD6B0A54E8}" type="pres">
      <dgm:prSet presAssocID="{52F8B853-9F33-4498-8277-7474B0625361}" presName="sibTrans" presStyleCnt="0"/>
      <dgm:spPr/>
    </dgm:pt>
    <dgm:pt modelId="{A6B279A0-ACBC-40FF-AFC7-35276CE6837E}" type="pres">
      <dgm:prSet presAssocID="{E272B5B5-69A3-44FB-AB36-E0D02EF4F70F}" presName="compNode" presStyleCnt="0"/>
      <dgm:spPr/>
    </dgm:pt>
    <dgm:pt modelId="{19F13356-F524-4CB0-A847-990F81A1E7DC}" type="pres">
      <dgm:prSet presAssocID="{E272B5B5-69A3-44FB-AB36-E0D02EF4F70F}" presName="bgRect" presStyleLbl="bgShp" presStyleIdx="1" presStyleCnt="5"/>
      <dgm:spPr/>
    </dgm:pt>
    <dgm:pt modelId="{B4FC7B66-2362-45A2-98E5-D9E65332D482}" type="pres">
      <dgm:prSet presAssocID="{E272B5B5-69A3-44FB-AB36-E0D02EF4F70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Çalıştır"/>
        </a:ext>
      </dgm:extLst>
    </dgm:pt>
    <dgm:pt modelId="{BAC2C8D3-9F89-4F79-A5F4-E2A3E701FB02}" type="pres">
      <dgm:prSet presAssocID="{E272B5B5-69A3-44FB-AB36-E0D02EF4F70F}" presName="spaceRect" presStyleCnt="0"/>
      <dgm:spPr/>
    </dgm:pt>
    <dgm:pt modelId="{BD23B730-C165-4E8E-B0B1-E8C8CDFB9731}" type="pres">
      <dgm:prSet presAssocID="{E272B5B5-69A3-44FB-AB36-E0D02EF4F70F}" presName="parTx" presStyleLbl="revTx" presStyleIdx="1" presStyleCnt="5">
        <dgm:presLayoutVars>
          <dgm:chMax val="0"/>
          <dgm:chPref val="0"/>
        </dgm:presLayoutVars>
      </dgm:prSet>
      <dgm:spPr/>
    </dgm:pt>
    <dgm:pt modelId="{057D6721-3AB0-4767-99F3-C0C05BF13A73}" type="pres">
      <dgm:prSet presAssocID="{6236FDFC-2937-4317-B326-48BA2676C55E}" presName="sibTrans" presStyleCnt="0"/>
      <dgm:spPr/>
    </dgm:pt>
    <dgm:pt modelId="{F9749925-C7B7-4A97-AEF1-7E791092A8CA}" type="pres">
      <dgm:prSet presAssocID="{266B064A-5EEE-4D61-ABC6-CB2D66A750D3}" presName="compNode" presStyleCnt="0"/>
      <dgm:spPr/>
    </dgm:pt>
    <dgm:pt modelId="{97CB256F-A765-446E-88CB-0E2D228AC204}" type="pres">
      <dgm:prSet presAssocID="{266B064A-5EEE-4D61-ABC6-CB2D66A750D3}" presName="bgRect" presStyleLbl="bgShp" presStyleIdx="2" presStyleCnt="5"/>
      <dgm:spPr/>
    </dgm:pt>
    <dgm:pt modelId="{CED65A75-A13B-4F68-9F87-219356CED25E}" type="pres">
      <dgm:prSet presAssocID="{266B064A-5EEE-4D61-ABC6-CB2D66A750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ay işareti"/>
        </a:ext>
      </dgm:extLst>
    </dgm:pt>
    <dgm:pt modelId="{DD88B463-ECFD-43CA-A987-4E834C093B17}" type="pres">
      <dgm:prSet presAssocID="{266B064A-5EEE-4D61-ABC6-CB2D66A750D3}" presName="spaceRect" presStyleCnt="0"/>
      <dgm:spPr/>
    </dgm:pt>
    <dgm:pt modelId="{3660114D-C586-4D57-B8BD-B180B17A4595}" type="pres">
      <dgm:prSet presAssocID="{266B064A-5EEE-4D61-ABC6-CB2D66A750D3}" presName="parTx" presStyleLbl="revTx" presStyleIdx="2" presStyleCnt="5">
        <dgm:presLayoutVars>
          <dgm:chMax val="0"/>
          <dgm:chPref val="0"/>
        </dgm:presLayoutVars>
      </dgm:prSet>
      <dgm:spPr/>
    </dgm:pt>
    <dgm:pt modelId="{F4870DB3-208A-4029-BBDB-7B7971299E03}" type="pres">
      <dgm:prSet presAssocID="{A723A1B4-389D-4C09-A02F-17287E77C3F5}" presName="sibTrans" presStyleCnt="0"/>
      <dgm:spPr/>
    </dgm:pt>
    <dgm:pt modelId="{94B8881B-6A8D-454D-83BC-FD6009DB7BEA}" type="pres">
      <dgm:prSet presAssocID="{0E58031F-13BE-430C-8003-E861E662D223}" presName="compNode" presStyleCnt="0"/>
      <dgm:spPr/>
    </dgm:pt>
    <dgm:pt modelId="{0E43EDCB-1C0E-45D7-9A30-E8D9D920F07B}" type="pres">
      <dgm:prSet presAssocID="{0E58031F-13BE-430C-8003-E861E662D223}" presName="bgRect" presStyleLbl="bgShp" presStyleIdx="3" presStyleCnt="5"/>
      <dgm:spPr/>
    </dgm:pt>
    <dgm:pt modelId="{7F031AB9-9F89-4015-A2AD-8CE19E40429A}" type="pres">
      <dgm:prSet presAssocID="{0E58031F-13BE-430C-8003-E861E662D22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ronometre"/>
        </a:ext>
      </dgm:extLst>
    </dgm:pt>
    <dgm:pt modelId="{1EB525D6-F94D-4519-AEBA-BA5DC32A597B}" type="pres">
      <dgm:prSet presAssocID="{0E58031F-13BE-430C-8003-E861E662D223}" presName="spaceRect" presStyleCnt="0"/>
      <dgm:spPr/>
    </dgm:pt>
    <dgm:pt modelId="{EB26B5A6-E34E-4DD6-9ED4-E17E23FD2190}" type="pres">
      <dgm:prSet presAssocID="{0E58031F-13BE-430C-8003-E861E662D223}" presName="parTx" presStyleLbl="revTx" presStyleIdx="3" presStyleCnt="5">
        <dgm:presLayoutVars>
          <dgm:chMax val="0"/>
          <dgm:chPref val="0"/>
        </dgm:presLayoutVars>
      </dgm:prSet>
      <dgm:spPr/>
    </dgm:pt>
    <dgm:pt modelId="{B96A3745-180F-4823-948E-6F2A57827838}" type="pres">
      <dgm:prSet presAssocID="{8F17DD54-D0D8-4F9A-AD9A-DB0434421B32}" presName="sibTrans" presStyleCnt="0"/>
      <dgm:spPr/>
    </dgm:pt>
    <dgm:pt modelId="{BCACA400-0A76-4FBF-BB52-72EDE84E157D}" type="pres">
      <dgm:prSet presAssocID="{3400F31C-8FE7-425D-B486-647AE1BD321E}" presName="compNode" presStyleCnt="0"/>
      <dgm:spPr/>
    </dgm:pt>
    <dgm:pt modelId="{3F8624E3-EE44-415B-8FA1-2B759D519A95}" type="pres">
      <dgm:prSet presAssocID="{3400F31C-8FE7-425D-B486-647AE1BD321E}" presName="bgRect" presStyleLbl="bgShp" presStyleIdx="4" presStyleCnt="5"/>
      <dgm:spPr/>
    </dgm:pt>
    <dgm:pt modelId="{F7A375F9-53AC-44E7-86B2-30F907596593}" type="pres">
      <dgm:prSet presAssocID="{3400F31C-8FE7-425D-B486-647AE1BD32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lmas"/>
        </a:ext>
      </dgm:extLst>
    </dgm:pt>
    <dgm:pt modelId="{21A96651-CD0E-4B5A-B084-B33487B5AED8}" type="pres">
      <dgm:prSet presAssocID="{3400F31C-8FE7-425D-B486-647AE1BD321E}" presName="spaceRect" presStyleCnt="0"/>
      <dgm:spPr/>
    </dgm:pt>
    <dgm:pt modelId="{A22AEE1F-A643-4279-9DDE-FF68E42D1D95}" type="pres">
      <dgm:prSet presAssocID="{3400F31C-8FE7-425D-B486-647AE1BD321E}" presName="parTx" presStyleLbl="revTx" presStyleIdx="4" presStyleCnt="5">
        <dgm:presLayoutVars>
          <dgm:chMax val="0"/>
          <dgm:chPref val="0"/>
        </dgm:presLayoutVars>
      </dgm:prSet>
      <dgm:spPr/>
    </dgm:pt>
  </dgm:ptLst>
  <dgm:cxnLst>
    <dgm:cxn modelId="{03AA8812-82AA-4C97-9395-5CE4139976FB}" srcId="{7611D963-0ADA-4939-9A11-95D7163560B5}" destId="{0E58031F-13BE-430C-8003-E861E662D223}" srcOrd="3" destOrd="0" parTransId="{C7D8AF79-0D5D-43A1-844E-2F472DC9F145}" sibTransId="{8F17DD54-D0D8-4F9A-AD9A-DB0434421B32}"/>
    <dgm:cxn modelId="{4DF0BB1E-3CEA-4FD0-A665-788EA95B6436}" type="presOf" srcId="{7611D963-0ADA-4939-9A11-95D7163560B5}" destId="{A369F8D1-8CB0-4AA9-8F6F-98F8D3455EC3}" srcOrd="0" destOrd="0" presId="urn:microsoft.com/office/officeart/2018/2/layout/IconVerticalSolidList"/>
    <dgm:cxn modelId="{308F4073-0F50-47C5-8494-040DA3350282}" type="presOf" srcId="{0E58031F-13BE-430C-8003-E861E662D223}" destId="{EB26B5A6-E34E-4DD6-9ED4-E17E23FD2190}" srcOrd="0" destOrd="0" presId="urn:microsoft.com/office/officeart/2018/2/layout/IconVerticalSolidList"/>
    <dgm:cxn modelId="{D7E42A58-4319-4581-8785-83759D215D6C}" type="presOf" srcId="{266B064A-5EEE-4D61-ABC6-CB2D66A750D3}" destId="{3660114D-C586-4D57-B8BD-B180B17A4595}" srcOrd="0" destOrd="0" presId="urn:microsoft.com/office/officeart/2018/2/layout/IconVerticalSolidList"/>
    <dgm:cxn modelId="{30DF4F86-4E4F-48C5-B3FA-45065D88B131}" type="presOf" srcId="{E272B5B5-69A3-44FB-AB36-E0D02EF4F70F}" destId="{BD23B730-C165-4E8E-B0B1-E8C8CDFB9731}" srcOrd="0" destOrd="0" presId="urn:microsoft.com/office/officeart/2018/2/layout/IconVerticalSolidList"/>
    <dgm:cxn modelId="{29CF8486-FB4B-497E-BA15-307F7FE644F1}" srcId="{7611D963-0ADA-4939-9A11-95D7163560B5}" destId="{266B064A-5EEE-4D61-ABC6-CB2D66A750D3}" srcOrd="2" destOrd="0" parTransId="{9E1D3D0D-D505-42DE-9983-940D00030400}" sibTransId="{A723A1B4-389D-4C09-A02F-17287E77C3F5}"/>
    <dgm:cxn modelId="{572C7BA8-F207-49A7-AE5B-080AD7F012E5}" srcId="{7611D963-0ADA-4939-9A11-95D7163560B5}" destId="{3400F31C-8FE7-425D-B486-647AE1BD321E}" srcOrd="4" destOrd="0" parTransId="{7B4E403B-171A-4795-9C9D-4AF241738A20}" sibTransId="{727F7C55-2371-40F4-9421-015639C0EB3D}"/>
    <dgm:cxn modelId="{5470B7AB-4D74-449B-910C-9E9E7E22C255}" srcId="{7611D963-0ADA-4939-9A11-95D7163560B5}" destId="{E272B5B5-69A3-44FB-AB36-E0D02EF4F70F}" srcOrd="1" destOrd="0" parTransId="{02B74433-76BD-44D0-8E71-4DAA1CC18BCA}" sibTransId="{6236FDFC-2937-4317-B326-48BA2676C55E}"/>
    <dgm:cxn modelId="{C4E9D0AE-6828-4BA0-A4CE-6508AD31CBE6}" type="presOf" srcId="{6C4E5B82-E148-4E61-84A4-AAD42A022B94}" destId="{B9AA82EE-8DCF-4D8C-81D4-A623D078C98B}" srcOrd="0" destOrd="0" presId="urn:microsoft.com/office/officeart/2018/2/layout/IconVerticalSolidList"/>
    <dgm:cxn modelId="{896159B8-E9AD-4A6F-B6F9-354EA2076DE1}" srcId="{7611D963-0ADA-4939-9A11-95D7163560B5}" destId="{6C4E5B82-E148-4E61-84A4-AAD42A022B94}" srcOrd="0" destOrd="0" parTransId="{AC8DACC3-69F6-40C5-8737-935165FD7A33}" sibTransId="{52F8B853-9F33-4498-8277-7474B0625361}"/>
    <dgm:cxn modelId="{84F190BA-E377-436A-A26C-AAA4FF29957F}" type="presOf" srcId="{3400F31C-8FE7-425D-B486-647AE1BD321E}" destId="{A22AEE1F-A643-4279-9DDE-FF68E42D1D95}" srcOrd="0" destOrd="0" presId="urn:microsoft.com/office/officeart/2018/2/layout/IconVerticalSolidList"/>
    <dgm:cxn modelId="{15358260-F945-4FF9-99B4-E4DF7C43FD1B}" type="presParOf" srcId="{A369F8D1-8CB0-4AA9-8F6F-98F8D3455EC3}" destId="{EF76C06F-0570-4AE6-AA61-8A9BDBF2D1AB}" srcOrd="0" destOrd="0" presId="urn:microsoft.com/office/officeart/2018/2/layout/IconVerticalSolidList"/>
    <dgm:cxn modelId="{75790EC1-E881-41B5-9E39-A7098399181E}" type="presParOf" srcId="{EF76C06F-0570-4AE6-AA61-8A9BDBF2D1AB}" destId="{FD5EBF16-6B19-425C-B5D6-AE793EDA961F}" srcOrd="0" destOrd="0" presId="urn:microsoft.com/office/officeart/2018/2/layout/IconVerticalSolidList"/>
    <dgm:cxn modelId="{6175DCDB-A591-45E3-85A1-31E2ADE68D3A}" type="presParOf" srcId="{EF76C06F-0570-4AE6-AA61-8A9BDBF2D1AB}" destId="{06CD36ED-6BD3-4927-8B6B-607D6E1D88CF}" srcOrd="1" destOrd="0" presId="urn:microsoft.com/office/officeart/2018/2/layout/IconVerticalSolidList"/>
    <dgm:cxn modelId="{1FCCDAB1-7E7D-4BF9-9AF5-A7F379E4B994}" type="presParOf" srcId="{EF76C06F-0570-4AE6-AA61-8A9BDBF2D1AB}" destId="{3BC0284F-3C9E-45DB-AC4B-0C02C7D8E410}" srcOrd="2" destOrd="0" presId="urn:microsoft.com/office/officeart/2018/2/layout/IconVerticalSolidList"/>
    <dgm:cxn modelId="{0491B620-5C3E-48F6-B7AD-3075B3DAD69C}" type="presParOf" srcId="{EF76C06F-0570-4AE6-AA61-8A9BDBF2D1AB}" destId="{B9AA82EE-8DCF-4D8C-81D4-A623D078C98B}" srcOrd="3" destOrd="0" presId="urn:microsoft.com/office/officeart/2018/2/layout/IconVerticalSolidList"/>
    <dgm:cxn modelId="{472C76EB-FD81-4C85-9E08-6B99CD11E1EB}" type="presParOf" srcId="{A369F8D1-8CB0-4AA9-8F6F-98F8D3455EC3}" destId="{B51A43A0-8062-4E88-9FC4-5BBD6B0A54E8}" srcOrd="1" destOrd="0" presId="urn:microsoft.com/office/officeart/2018/2/layout/IconVerticalSolidList"/>
    <dgm:cxn modelId="{82EA2FF8-F52B-4AE8-A804-7246A2C8F9C9}" type="presParOf" srcId="{A369F8D1-8CB0-4AA9-8F6F-98F8D3455EC3}" destId="{A6B279A0-ACBC-40FF-AFC7-35276CE6837E}" srcOrd="2" destOrd="0" presId="urn:microsoft.com/office/officeart/2018/2/layout/IconVerticalSolidList"/>
    <dgm:cxn modelId="{91C6190C-F249-424E-B04B-B04C79C20C0E}" type="presParOf" srcId="{A6B279A0-ACBC-40FF-AFC7-35276CE6837E}" destId="{19F13356-F524-4CB0-A847-990F81A1E7DC}" srcOrd="0" destOrd="0" presId="urn:microsoft.com/office/officeart/2018/2/layout/IconVerticalSolidList"/>
    <dgm:cxn modelId="{3210DF46-379B-4124-8907-CE69F0E638C7}" type="presParOf" srcId="{A6B279A0-ACBC-40FF-AFC7-35276CE6837E}" destId="{B4FC7B66-2362-45A2-98E5-D9E65332D482}" srcOrd="1" destOrd="0" presId="urn:microsoft.com/office/officeart/2018/2/layout/IconVerticalSolidList"/>
    <dgm:cxn modelId="{1362ACE6-3296-4C7A-ADB3-3C060775B8DC}" type="presParOf" srcId="{A6B279A0-ACBC-40FF-AFC7-35276CE6837E}" destId="{BAC2C8D3-9F89-4F79-A5F4-E2A3E701FB02}" srcOrd="2" destOrd="0" presId="urn:microsoft.com/office/officeart/2018/2/layout/IconVerticalSolidList"/>
    <dgm:cxn modelId="{0B6E0AD6-F7B1-49C1-9B76-917D7EE7E601}" type="presParOf" srcId="{A6B279A0-ACBC-40FF-AFC7-35276CE6837E}" destId="{BD23B730-C165-4E8E-B0B1-E8C8CDFB9731}" srcOrd="3" destOrd="0" presId="urn:microsoft.com/office/officeart/2018/2/layout/IconVerticalSolidList"/>
    <dgm:cxn modelId="{BD5B7D92-5083-46A7-AE5B-5CFB19110B2C}" type="presParOf" srcId="{A369F8D1-8CB0-4AA9-8F6F-98F8D3455EC3}" destId="{057D6721-3AB0-4767-99F3-C0C05BF13A73}" srcOrd="3" destOrd="0" presId="urn:microsoft.com/office/officeart/2018/2/layout/IconVerticalSolidList"/>
    <dgm:cxn modelId="{11A94105-E48C-47D6-8064-B18962092FCC}" type="presParOf" srcId="{A369F8D1-8CB0-4AA9-8F6F-98F8D3455EC3}" destId="{F9749925-C7B7-4A97-AEF1-7E791092A8CA}" srcOrd="4" destOrd="0" presId="urn:microsoft.com/office/officeart/2018/2/layout/IconVerticalSolidList"/>
    <dgm:cxn modelId="{4DC9ECB7-D6AD-411A-904F-286F99673B2F}" type="presParOf" srcId="{F9749925-C7B7-4A97-AEF1-7E791092A8CA}" destId="{97CB256F-A765-446E-88CB-0E2D228AC204}" srcOrd="0" destOrd="0" presId="urn:microsoft.com/office/officeart/2018/2/layout/IconVerticalSolidList"/>
    <dgm:cxn modelId="{D0D984C7-236C-43F8-AFB1-5F7FFC749F5A}" type="presParOf" srcId="{F9749925-C7B7-4A97-AEF1-7E791092A8CA}" destId="{CED65A75-A13B-4F68-9F87-219356CED25E}" srcOrd="1" destOrd="0" presId="urn:microsoft.com/office/officeart/2018/2/layout/IconVerticalSolidList"/>
    <dgm:cxn modelId="{29A1F0E2-F26B-4E5F-86F0-33602FD94D96}" type="presParOf" srcId="{F9749925-C7B7-4A97-AEF1-7E791092A8CA}" destId="{DD88B463-ECFD-43CA-A987-4E834C093B17}" srcOrd="2" destOrd="0" presId="urn:microsoft.com/office/officeart/2018/2/layout/IconVerticalSolidList"/>
    <dgm:cxn modelId="{BDD0531C-9504-483F-AC8E-C580F5A2C15B}" type="presParOf" srcId="{F9749925-C7B7-4A97-AEF1-7E791092A8CA}" destId="{3660114D-C586-4D57-B8BD-B180B17A4595}" srcOrd="3" destOrd="0" presId="urn:microsoft.com/office/officeart/2018/2/layout/IconVerticalSolidList"/>
    <dgm:cxn modelId="{847614E7-B4D5-47EB-9D0C-EFDAC6A536FE}" type="presParOf" srcId="{A369F8D1-8CB0-4AA9-8F6F-98F8D3455EC3}" destId="{F4870DB3-208A-4029-BBDB-7B7971299E03}" srcOrd="5" destOrd="0" presId="urn:microsoft.com/office/officeart/2018/2/layout/IconVerticalSolidList"/>
    <dgm:cxn modelId="{68B52D1A-B691-44F8-AC78-C70DE4896557}" type="presParOf" srcId="{A369F8D1-8CB0-4AA9-8F6F-98F8D3455EC3}" destId="{94B8881B-6A8D-454D-83BC-FD6009DB7BEA}" srcOrd="6" destOrd="0" presId="urn:microsoft.com/office/officeart/2018/2/layout/IconVerticalSolidList"/>
    <dgm:cxn modelId="{AD3753AE-3CE0-464A-964A-EBAE27B6D635}" type="presParOf" srcId="{94B8881B-6A8D-454D-83BC-FD6009DB7BEA}" destId="{0E43EDCB-1C0E-45D7-9A30-E8D9D920F07B}" srcOrd="0" destOrd="0" presId="urn:microsoft.com/office/officeart/2018/2/layout/IconVerticalSolidList"/>
    <dgm:cxn modelId="{12B6E0F3-08CE-43D7-BCB5-2174CB5F96F8}" type="presParOf" srcId="{94B8881B-6A8D-454D-83BC-FD6009DB7BEA}" destId="{7F031AB9-9F89-4015-A2AD-8CE19E40429A}" srcOrd="1" destOrd="0" presId="urn:microsoft.com/office/officeart/2018/2/layout/IconVerticalSolidList"/>
    <dgm:cxn modelId="{5947674D-A72B-4592-88A0-72B26E85B7F4}" type="presParOf" srcId="{94B8881B-6A8D-454D-83BC-FD6009DB7BEA}" destId="{1EB525D6-F94D-4519-AEBA-BA5DC32A597B}" srcOrd="2" destOrd="0" presId="urn:microsoft.com/office/officeart/2018/2/layout/IconVerticalSolidList"/>
    <dgm:cxn modelId="{9084E5F8-F686-48CA-8737-DB1DD3502F61}" type="presParOf" srcId="{94B8881B-6A8D-454D-83BC-FD6009DB7BEA}" destId="{EB26B5A6-E34E-4DD6-9ED4-E17E23FD2190}" srcOrd="3" destOrd="0" presId="urn:microsoft.com/office/officeart/2018/2/layout/IconVerticalSolidList"/>
    <dgm:cxn modelId="{538BD16C-DC8C-4D5A-B726-64B014AF1509}" type="presParOf" srcId="{A369F8D1-8CB0-4AA9-8F6F-98F8D3455EC3}" destId="{B96A3745-180F-4823-948E-6F2A57827838}" srcOrd="7" destOrd="0" presId="urn:microsoft.com/office/officeart/2018/2/layout/IconVerticalSolidList"/>
    <dgm:cxn modelId="{BD95621E-AFF8-4F0C-B028-EE1F8DA21300}" type="presParOf" srcId="{A369F8D1-8CB0-4AA9-8F6F-98F8D3455EC3}" destId="{BCACA400-0A76-4FBF-BB52-72EDE84E157D}" srcOrd="8" destOrd="0" presId="urn:microsoft.com/office/officeart/2018/2/layout/IconVerticalSolidList"/>
    <dgm:cxn modelId="{B4EDA21F-A88B-49F8-B268-059D94F76338}" type="presParOf" srcId="{BCACA400-0A76-4FBF-BB52-72EDE84E157D}" destId="{3F8624E3-EE44-415B-8FA1-2B759D519A95}" srcOrd="0" destOrd="0" presId="urn:microsoft.com/office/officeart/2018/2/layout/IconVerticalSolidList"/>
    <dgm:cxn modelId="{4210510B-F908-4303-B15E-B37411E8FFDC}" type="presParOf" srcId="{BCACA400-0A76-4FBF-BB52-72EDE84E157D}" destId="{F7A375F9-53AC-44E7-86B2-30F907596593}" srcOrd="1" destOrd="0" presId="urn:microsoft.com/office/officeart/2018/2/layout/IconVerticalSolidList"/>
    <dgm:cxn modelId="{37E697A5-4350-4099-A333-F505AC24220A}" type="presParOf" srcId="{BCACA400-0A76-4FBF-BB52-72EDE84E157D}" destId="{21A96651-CD0E-4B5A-B084-B33487B5AED8}" srcOrd="2" destOrd="0" presId="urn:microsoft.com/office/officeart/2018/2/layout/IconVerticalSolidList"/>
    <dgm:cxn modelId="{276C5DDE-8F6D-4834-84C0-369A5FC3E0D4}" type="presParOf" srcId="{BCACA400-0A76-4FBF-BB52-72EDE84E157D}" destId="{A22AEE1F-A643-4279-9DDE-FF68E42D1D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DC96BA-1B01-4417-930E-C73A5566C1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F7BA2C-43E0-450A-AF8C-99A8D00DDB8B}">
      <dgm:prSet/>
      <dgm:spPr/>
      <dgm:t>
        <a:bodyPr/>
        <a:lstStyle/>
        <a:p>
          <a:pPr>
            <a:lnSpc>
              <a:spcPct val="100000"/>
            </a:lnSpc>
          </a:pPr>
          <a:r>
            <a:rPr lang="tr-TR"/>
            <a:t>Etkin bir denetim sisteminin özellikleri aşağıdaki gibi sıralamak mümkündür (Özalp, 2010: 299); </a:t>
          </a:r>
          <a:endParaRPr lang="en-US"/>
        </a:p>
      </dgm:t>
    </dgm:pt>
    <dgm:pt modelId="{676F87AA-387B-4414-AECB-4F2E45594C92}" type="parTrans" cxnId="{9920D4DC-DFAF-4192-9A62-9E009227FF91}">
      <dgm:prSet/>
      <dgm:spPr/>
      <dgm:t>
        <a:bodyPr/>
        <a:lstStyle/>
        <a:p>
          <a:endParaRPr lang="en-US"/>
        </a:p>
      </dgm:t>
    </dgm:pt>
    <dgm:pt modelId="{387B63ED-3243-4E8B-86F8-484BA96A0C2E}" type="sibTrans" cxnId="{9920D4DC-DFAF-4192-9A62-9E009227FF91}">
      <dgm:prSet/>
      <dgm:spPr/>
      <dgm:t>
        <a:bodyPr/>
        <a:lstStyle/>
        <a:p>
          <a:endParaRPr lang="en-US"/>
        </a:p>
      </dgm:t>
    </dgm:pt>
    <dgm:pt modelId="{C472B667-0ACB-4490-910A-F54EB1DDA076}">
      <dgm:prSet/>
      <dgm:spPr/>
      <dgm:t>
        <a:bodyPr/>
        <a:lstStyle/>
        <a:p>
          <a:pPr>
            <a:lnSpc>
              <a:spcPct val="100000"/>
            </a:lnSpc>
          </a:pPr>
          <a:r>
            <a:rPr lang="tr-TR" b="1"/>
            <a:t>Denetimin genel amacı işletmenin amaçlarına ulaşmasını kolaylaştırmaktır. </a:t>
          </a:r>
          <a:r>
            <a:rPr lang="tr-TR"/>
            <a:t>Ancak denetimin yerine getirebilmesi için stratejiler, politikalar ve planlar açık bir şekilde belirlenmeli ve arzulanan hedefler ortaya konmalıdır. Bu amaçlar, politikalar, stratejiler, yöntemler ve bütçeler uygulama standardı sağladığından faaliyet sonuçları bu standartlara göre ölçülmelidir. Bunun sonucu olarak denetim uygulamayı standartlaştırarak verimliliği artırır ve giderleri değiştirir. </a:t>
          </a:r>
          <a:endParaRPr lang="en-US"/>
        </a:p>
      </dgm:t>
    </dgm:pt>
    <dgm:pt modelId="{9FCBECB9-514C-4864-9E5C-F9A97003584B}" type="parTrans" cxnId="{82557A73-AA6D-4023-A018-1AFD23FDF223}">
      <dgm:prSet/>
      <dgm:spPr/>
      <dgm:t>
        <a:bodyPr/>
        <a:lstStyle/>
        <a:p>
          <a:endParaRPr lang="en-US"/>
        </a:p>
      </dgm:t>
    </dgm:pt>
    <dgm:pt modelId="{7D8974FF-4D8E-4A29-9081-2BA9C369EE38}" type="sibTrans" cxnId="{82557A73-AA6D-4023-A018-1AFD23FDF223}">
      <dgm:prSet/>
      <dgm:spPr/>
      <dgm:t>
        <a:bodyPr/>
        <a:lstStyle/>
        <a:p>
          <a:endParaRPr lang="en-US"/>
        </a:p>
      </dgm:t>
    </dgm:pt>
    <dgm:pt modelId="{8DCE66F3-8E8E-4E5E-BECB-A3B87A83A4CA}">
      <dgm:prSet/>
      <dgm:spPr/>
      <dgm:t>
        <a:bodyPr/>
        <a:lstStyle/>
        <a:p>
          <a:pPr>
            <a:lnSpc>
              <a:spcPct val="100000"/>
            </a:lnSpc>
          </a:pPr>
          <a:r>
            <a:rPr lang="tr-TR" b="1"/>
            <a:t>Denetim ilgili faaliyetin gerek ve ihtiyaçlarını aksettirmelidir. </a:t>
          </a:r>
          <a:r>
            <a:rPr lang="tr-TR"/>
            <a:t>Denetim sistemleri yapılan işe uygun olmalıdır. Satış bölümünün denetim sistemi özellik itibari ile finans bölümünün denetim sisteminden farklıdır. Zira, satın alma bölümünün denetimi oldukça farklı durumdadır. Küçük işletmelerdeki denetim sistemi, büyük işletmelere kıyasla çok farklıdır. Bütçeler, başa baş noktaları, standart süreler veya maliyetler ve finansman rasyoları gibi belirli teknikler birçok işletmede uygulanabilir. </a:t>
          </a:r>
          <a:endParaRPr lang="en-US"/>
        </a:p>
      </dgm:t>
    </dgm:pt>
    <dgm:pt modelId="{D981408B-9366-4281-9232-1200AD5ED58D}" type="parTrans" cxnId="{A7FDB949-B3B9-4EC9-A46B-8022ECDE324D}">
      <dgm:prSet/>
      <dgm:spPr/>
      <dgm:t>
        <a:bodyPr/>
        <a:lstStyle/>
        <a:p>
          <a:endParaRPr lang="en-US"/>
        </a:p>
      </dgm:t>
    </dgm:pt>
    <dgm:pt modelId="{74C1AAE2-4219-480E-AAF5-C775C5DA5F1E}" type="sibTrans" cxnId="{A7FDB949-B3B9-4EC9-A46B-8022ECDE324D}">
      <dgm:prSet/>
      <dgm:spPr/>
      <dgm:t>
        <a:bodyPr/>
        <a:lstStyle/>
        <a:p>
          <a:endParaRPr lang="en-US"/>
        </a:p>
      </dgm:t>
    </dgm:pt>
    <dgm:pt modelId="{09DFAE79-3087-4248-AAAD-1DD6243541B6}" type="pres">
      <dgm:prSet presAssocID="{FFDC96BA-1B01-4417-930E-C73A5566C1F2}" presName="root" presStyleCnt="0">
        <dgm:presLayoutVars>
          <dgm:dir/>
          <dgm:resizeHandles val="exact"/>
        </dgm:presLayoutVars>
      </dgm:prSet>
      <dgm:spPr/>
    </dgm:pt>
    <dgm:pt modelId="{0708FC36-D2ED-4DE9-941D-B7CC992E737B}" type="pres">
      <dgm:prSet presAssocID="{2BF7BA2C-43E0-450A-AF8C-99A8D00DDB8B}" presName="compNode" presStyleCnt="0"/>
      <dgm:spPr/>
    </dgm:pt>
    <dgm:pt modelId="{97A2ED01-3423-4097-AC06-E63DBD0A7351}" type="pres">
      <dgm:prSet presAssocID="{2BF7BA2C-43E0-450A-AF8C-99A8D00DDB8B}" presName="bgRect" presStyleLbl="bgShp" presStyleIdx="0" presStyleCnt="3"/>
      <dgm:spPr/>
    </dgm:pt>
    <dgm:pt modelId="{214BFFE1-8F8E-4CFD-843F-EDB770594E64}" type="pres">
      <dgm:prSet presAssocID="{2BF7BA2C-43E0-450A-AF8C-99A8D00DDB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kim"/>
        </a:ext>
      </dgm:extLst>
    </dgm:pt>
    <dgm:pt modelId="{7FC5D915-C482-456B-BFBB-0D5E82A02D4F}" type="pres">
      <dgm:prSet presAssocID="{2BF7BA2C-43E0-450A-AF8C-99A8D00DDB8B}" presName="spaceRect" presStyleCnt="0"/>
      <dgm:spPr/>
    </dgm:pt>
    <dgm:pt modelId="{6D7FCD32-3295-4DA9-AF19-6B2509B9B992}" type="pres">
      <dgm:prSet presAssocID="{2BF7BA2C-43E0-450A-AF8C-99A8D00DDB8B}" presName="parTx" presStyleLbl="revTx" presStyleIdx="0" presStyleCnt="3">
        <dgm:presLayoutVars>
          <dgm:chMax val="0"/>
          <dgm:chPref val="0"/>
        </dgm:presLayoutVars>
      </dgm:prSet>
      <dgm:spPr/>
    </dgm:pt>
    <dgm:pt modelId="{79206EEC-811A-4889-902E-0B6EFAF394DA}" type="pres">
      <dgm:prSet presAssocID="{387B63ED-3243-4E8B-86F8-484BA96A0C2E}" presName="sibTrans" presStyleCnt="0"/>
      <dgm:spPr/>
    </dgm:pt>
    <dgm:pt modelId="{F5D98E07-04E4-4B5D-80B2-C782AEEFD00F}" type="pres">
      <dgm:prSet presAssocID="{C472B667-0ACB-4490-910A-F54EB1DDA076}" presName="compNode" presStyleCnt="0"/>
      <dgm:spPr/>
    </dgm:pt>
    <dgm:pt modelId="{CCB973CA-8FE1-468D-AB12-7A2A045ADB30}" type="pres">
      <dgm:prSet presAssocID="{C472B667-0ACB-4490-910A-F54EB1DDA076}" presName="bgRect" presStyleLbl="bgShp" presStyleIdx="1" presStyleCnt="3"/>
      <dgm:spPr/>
    </dgm:pt>
    <dgm:pt modelId="{22283A27-1F82-44EB-BF95-4AC10EF24456}" type="pres">
      <dgm:prSet presAssocID="{C472B667-0ACB-4490-910A-F54EB1DDA0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kış Çizelgesi"/>
        </a:ext>
      </dgm:extLst>
    </dgm:pt>
    <dgm:pt modelId="{66F8969F-E6FB-42CB-9F29-B1EE35492945}" type="pres">
      <dgm:prSet presAssocID="{C472B667-0ACB-4490-910A-F54EB1DDA076}" presName="spaceRect" presStyleCnt="0"/>
      <dgm:spPr/>
    </dgm:pt>
    <dgm:pt modelId="{698C26A3-B5BF-4617-8411-C25A886BD832}" type="pres">
      <dgm:prSet presAssocID="{C472B667-0ACB-4490-910A-F54EB1DDA076}" presName="parTx" presStyleLbl="revTx" presStyleIdx="1" presStyleCnt="3">
        <dgm:presLayoutVars>
          <dgm:chMax val="0"/>
          <dgm:chPref val="0"/>
        </dgm:presLayoutVars>
      </dgm:prSet>
      <dgm:spPr/>
    </dgm:pt>
    <dgm:pt modelId="{3A48F75F-7333-483B-B611-AA09A496305F}" type="pres">
      <dgm:prSet presAssocID="{7D8974FF-4D8E-4A29-9081-2BA9C369EE38}" presName="sibTrans" presStyleCnt="0"/>
      <dgm:spPr/>
    </dgm:pt>
    <dgm:pt modelId="{5606041D-5097-4B8C-8371-235D5E85564E}" type="pres">
      <dgm:prSet presAssocID="{8DCE66F3-8E8E-4E5E-BECB-A3B87A83A4CA}" presName="compNode" presStyleCnt="0"/>
      <dgm:spPr/>
    </dgm:pt>
    <dgm:pt modelId="{695E37EF-DE74-463B-8E27-7E87713672C8}" type="pres">
      <dgm:prSet presAssocID="{8DCE66F3-8E8E-4E5E-BECB-A3B87A83A4CA}" presName="bgRect" presStyleLbl="bgShp" presStyleIdx="2" presStyleCnt="3"/>
      <dgm:spPr/>
    </dgm:pt>
    <dgm:pt modelId="{E31014CC-7B03-4843-A968-1B9AC8A85020}" type="pres">
      <dgm:prSet presAssocID="{8DCE66F3-8E8E-4E5E-BECB-A3B87A83A4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C9E80B6C-6DCC-4441-9A4A-0D7E5EE9BC3E}" type="pres">
      <dgm:prSet presAssocID="{8DCE66F3-8E8E-4E5E-BECB-A3B87A83A4CA}" presName="spaceRect" presStyleCnt="0"/>
      <dgm:spPr/>
    </dgm:pt>
    <dgm:pt modelId="{53D40AB1-C9FB-4085-A2DA-212A382B93F2}" type="pres">
      <dgm:prSet presAssocID="{8DCE66F3-8E8E-4E5E-BECB-A3B87A83A4CA}" presName="parTx" presStyleLbl="revTx" presStyleIdx="2" presStyleCnt="3">
        <dgm:presLayoutVars>
          <dgm:chMax val="0"/>
          <dgm:chPref val="0"/>
        </dgm:presLayoutVars>
      </dgm:prSet>
      <dgm:spPr/>
    </dgm:pt>
  </dgm:ptLst>
  <dgm:cxnLst>
    <dgm:cxn modelId="{2A95C31A-B53F-4FF6-B8AB-C9C0FEDE6BFF}" type="presOf" srcId="{FFDC96BA-1B01-4417-930E-C73A5566C1F2}" destId="{09DFAE79-3087-4248-AAAD-1DD6243541B6}" srcOrd="0" destOrd="0" presId="urn:microsoft.com/office/officeart/2018/2/layout/IconVerticalSolidList"/>
    <dgm:cxn modelId="{AB519D22-FE71-4FE8-AB2E-4A6173965601}" type="presOf" srcId="{C472B667-0ACB-4490-910A-F54EB1DDA076}" destId="{698C26A3-B5BF-4617-8411-C25A886BD832}" srcOrd="0" destOrd="0" presId="urn:microsoft.com/office/officeart/2018/2/layout/IconVerticalSolidList"/>
    <dgm:cxn modelId="{49B7F424-1848-41D3-B295-7375D2CED2DE}" type="presOf" srcId="{8DCE66F3-8E8E-4E5E-BECB-A3B87A83A4CA}" destId="{53D40AB1-C9FB-4085-A2DA-212A382B93F2}" srcOrd="0" destOrd="0" presId="urn:microsoft.com/office/officeart/2018/2/layout/IconVerticalSolidList"/>
    <dgm:cxn modelId="{A7FDB949-B3B9-4EC9-A46B-8022ECDE324D}" srcId="{FFDC96BA-1B01-4417-930E-C73A5566C1F2}" destId="{8DCE66F3-8E8E-4E5E-BECB-A3B87A83A4CA}" srcOrd="2" destOrd="0" parTransId="{D981408B-9366-4281-9232-1200AD5ED58D}" sibTransId="{74C1AAE2-4219-480E-AAF5-C775C5DA5F1E}"/>
    <dgm:cxn modelId="{82557A73-AA6D-4023-A018-1AFD23FDF223}" srcId="{FFDC96BA-1B01-4417-930E-C73A5566C1F2}" destId="{C472B667-0ACB-4490-910A-F54EB1DDA076}" srcOrd="1" destOrd="0" parTransId="{9FCBECB9-514C-4864-9E5C-F9A97003584B}" sibTransId="{7D8974FF-4D8E-4A29-9081-2BA9C369EE38}"/>
    <dgm:cxn modelId="{6C983FD7-918F-47E3-BF2D-418A2939B914}" type="presOf" srcId="{2BF7BA2C-43E0-450A-AF8C-99A8D00DDB8B}" destId="{6D7FCD32-3295-4DA9-AF19-6B2509B9B992}" srcOrd="0" destOrd="0" presId="urn:microsoft.com/office/officeart/2018/2/layout/IconVerticalSolidList"/>
    <dgm:cxn modelId="{9920D4DC-DFAF-4192-9A62-9E009227FF91}" srcId="{FFDC96BA-1B01-4417-930E-C73A5566C1F2}" destId="{2BF7BA2C-43E0-450A-AF8C-99A8D00DDB8B}" srcOrd="0" destOrd="0" parTransId="{676F87AA-387B-4414-AECB-4F2E45594C92}" sibTransId="{387B63ED-3243-4E8B-86F8-484BA96A0C2E}"/>
    <dgm:cxn modelId="{979795C3-1DF7-4C2F-AF48-D722C56D809F}" type="presParOf" srcId="{09DFAE79-3087-4248-AAAD-1DD6243541B6}" destId="{0708FC36-D2ED-4DE9-941D-B7CC992E737B}" srcOrd="0" destOrd="0" presId="urn:microsoft.com/office/officeart/2018/2/layout/IconVerticalSolidList"/>
    <dgm:cxn modelId="{AAEE5D75-3960-496E-BD79-14F1E7B212F4}" type="presParOf" srcId="{0708FC36-D2ED-4DE9-941D-B7CC992E737B}" destId="{97A2ED01-3423-4097-AC06-E63DBD0A7351}" srcOrd="0" destOrd="0" presId="urn:microsoft.com/office/officeart/2018/2/layout/IconVerticalSolidList"/>
    <dgm:cxn modelId="{71750F47-435F-41EC-B85B-8A52829547C6}" type="presParOf" srcId="{0708FC36-D2ED-4DE9-941D-B7CC992E737B}" destId="{214BFFE1-8F8E-4CFD-843F-EDB770594E64}" srcOrd="1" destOrd="0" presId="urn:microsoft.com/office/officeart/2018/2/layout/IconVerticalSolidList"/>
    <dgm:cxn modelId="{6BAADF39-0272-4C6F-B1C6-8823C9F756B5}" type="presParOf" srcId="{0708FC36-D2ED-4DE9-941D-B7CC992E737B}" destId="{7FC5D915-C482-456B-BFBB-0D5E82A02D4F}" srcOrd="2" destOrd="0" presId="urn:microsoft.com/office/officeart/2018/2/layout/IconVerticalSolidList"/>
    <dgm:cxn modelId="{8F0349D6-F147-4D4E-A3D4-9FA56BE64BDF}" type="presParOf" srcId="{0708FC36-D2ED-4DE9-941D-B7CC992E737B}" destId="{6D7FCD32-3295-4DA9-AF19-6B2509B9B992}" srcOrd="3" destOrd="0" presId="urn:microsoft.com/office/officeart/2018/2/layout/IconVerticalSolidList"/>
    <dgm:cxn modelId="{963B3620-3230-4FCC-B745-0A9BFC3A0087}" type="presParOf" srcId="{09DFAE79-3087-4248-AAAD-1DD6243541B6}" destId="{79206EEC-811A-4889-902E-0B6EFAF394DA}" srcOrd="1" destOrd="0" presId="urn:microsoft.com/office/officeart/2018/2/layout/IconVerticalSolidList"/>
    <dgm:cxn modelId="{9CAFF021-C30D-4FD5-979C-63B4C3E61374}" type="presParOf" srcId="{09DFAE79-3087-4248-AAAD-1DD6243541B6}" destId="{F5D98E07-04E4-4B5D-80B2-C782AEEFD00F}" srcOrd="2" destOrd="0" presId="urn:microsoft.com/office/officeart/2018/2/layout/IconVerticalSolidList"/>
    <dgm:cxn modelId="{9A192573-B855-468B-AAD3-63385745B76B}" type="presParOf" srcId="{F5D98E07-04E4-4B5D-80B2-C782AEEFD00F}" destId="{CCB973CA-8FE1-468D-AB12-7A2A045ADB30}" srcOrd="0" destOrd="0" presId="urn:microsoft.com/office/officeart/2018/2/layout/IconVerticalSolidList"/>
    <dgm:cxn modelId="{FFD6AF5D-4270-49B3-A3B7-5A0E67F0B9E9}" type="presParOf" srcId="{F5D98E07-04E4-4B5D-80B2-C782AEEFD00F}" destId="{22283A27-1F82-44EB-BF95-4AC10EF24456}" srcOrd="1" destOrd="0" presId="urn:microsoft.com/office/officeart/2018/2/layout/IconVerticalSolidList"/>
    <dgm:cxn modelId="{9FAC39C7-E15E-492A-B9E9-484222FE39CA}" type="presParOf" srcId="{F5D98E07-04E4-4B5D-80B2-C782AEEFD00F}" destId="{66F8969F-E6FB-42CB-9F29-B1EE35492945}" srcOrd="2" destOrd="0" presId="urn:microsoft.com/office/officeart/2018/2/layout/IconVerticalSolidList"/>
    <dgm:cxn modelId="{53820939-DAD6-4F63-8CA3-1E3F7A50A479}" type="presParOf" srcId="{F5D98E07-04E4-4B5D-80B2-C782AEEFD00F}" destId="{698C26A3-B5BF-4617-8411-C25A886BD832}" srcOrd="3" destOrd="0" presId="urn:microsoft.com/office/officeart/2018/2/layout/IconVerticalSolidList"/>
    <dgm:cxn modelId="{FFCFEDFC-6DA6-42ED-8C29-61EF28C10510}" type="presParOf" srcId="{09DFAE79-3087-4248-AAAD-1DD6243541B6}" destId="{3A48F75F-7333-483B-B611-AA09A496305F}" srcOrd="3" destOrd="0" presId="urn:microsoft.com/office/officeart/2018/2/layout/IconVerticalSolidList"/>
    <dgm:cxn modelId="{5BEC3662-BF84-4DEF-9FA5-C577DA4F41E8}" type="presParOf" srcId="{09DFAE79-3087-4248-AAAD-1DD6243541B6}" destId="{5606041D-5097-4B8C-8371-235D5E85564E}" srcOrd="4" destOrd="0" presId="urn:microsoft.com/office/officeart/2018/2/layout/IconVerticalSolidList"/>
    <dgm:cxn modelId="{19581F3C-D7B3-4CB9-8727-0DD2855F1C7F}" type="presParOf" srcId="{5606041D-5097-4B8C-8371-235D5E85564E}" destId="{695E37EF-DE74-463B-8E27-7E87713672C8}" srcOrd="0" destOrd="0" presId="urn:microsoft.com/office/officeart/2018/2/layout/IconVerticalSolidList"/>
    <dgm:cxn modelId="{B04B4452-82E2-4E02-BB80-F4EDAAFD529A}" type="presParOf" srcId="{5606041D-5097-4B8C-8371-235D5E85564E}" destId="{E31014CC-7B03-4843-A968-1B9AC8A85020}" srcOrd="1" destOrd="0" presId="urn:microsoft.com/office/officeart/2018/2/layout/IconVerticalSolidList"/>
    <dgm:cxn modelId="{B498B942-0B55-4195-8197-21DCE7211056}" type="presParOf" srcId="{5606041D-5097-4B8C-8371-235D5E85564E}" destId="{C9E80B6C-6DCC-4441-9A4A-0D7E5EE9BC3E}" srcOrd="2" destOrd="0" presId="urn:microsoft.com/office/officeart/2018/2/layout/IconVerticalSolidList"/>
    <dgm:cxn modelId="{4A292654-5F84-4F12-98F5-1835AD49C8CF}" type="presParOf" srcId="{5606041D-5097-4B8C-8371-235D5E85564E}" destId="{53D40AB1-C9FB-4085-A2DA-212A382B93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09EF11-7520-4680-A281-06C91C00F9C9}"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D18E01FB-9BE2-494B-87F7-83545CF0A187}">
      <dgm:prSet/>
      <dgm:spPr/>
      <dgm:t>
        <a:bodyPr/>
        <a:lstStyle/>
        <a:p>
          <a:r>
            <a:rPr lang="tr-TR" b="1"/>
            <a:t>Denetim kapsayıcı olmalıdır. </a:t>
          </a:r>
          <a:r>
            <a:rPr lang="tr-TR"/>
            <a:t>Denetim faaliyeti bütün örgütü kapsamalıdır. Özellikle üst yönetimin denetimi iyi bir biçimde başarması için bütün örgüt noktalarını kapsaması zorunludur. Her bölümün yaptığı iş birbirinden farklı olmasına rağmen birbiriyle yakın ilişkilidir. </a:t>
          </a:r>
          <a:endParaRPr lang="en-US"/>
        </a:p>
      </dgm:t>
    </dgm:pt>
    <dgm:pt modelId="{DEB22CAA-C437-4BBD-A038-214914EF6769}" type="parTrans" cxnId="{5BFC8D16-853E-43C5-B79C-914F4749404D}">
      <dgm:prSet/>
      <dgm:spPr/>
      <dgm:t>
        <a:bodyPr/>
        <a:lstStyle/>
        <a:p>
          <a:endParaRPr lang="en-US"/>
        </a:p>
      </dgm:t>
    </dgm:pt>
    <dgm:pt modelId="{86EAC56E-ADB1-4468-8A9E-F8DAA60F85F0}" type="sibTrans" cxnId="{5BFC8D16-853E-43C5-B79C-914F4749404D}">
      <dgm:prSet/>
      <dgm:spPr/>
      <dgm:t>
        <a:bodyPr/>
        <a:lstStyle/>
        <a:p>
          <a:endParaRPr lang="en-US"/>
        </a:p>
      </dgm:t>
    </dgm:pt>
    <dgm:pt modelId="{92D6D41C-F85E-4BA6-AA04-AA5EE0DD6012}">
      <dgm:prSet/>
      <dgm:spPr/>
      <dgm:t>
        <a:bodyPr/>
        <a:lstStyle/>
        <a:p>
          <a:r>
            <a:rPr lang="tr-TR" b="1"/>
            <a:t>Denetim sık sık gözden geçirilmelidir. </a:t>
          </a:r>
          <a:r>
            <a:rPr lang="tr-TR"/>
            <a:t>Denetimin işletmeye yarar sağlaması için sık sık gözden geçirilmeli ve ekonomik, tarafsız ve esneklik özelliği kazandırılmalıdır. </a:t>
          </a:r>
          <a:endParaRPr lang="en-US"/>
        </a:p>
      </dgm:t>
    </dgm:pt>
    <dgm:pt modelId="{D3CF6249-6D7E-48B8-909B-435D0F451E77}" type="parTrans" cxnId="{AC708313-1173-4227-AF00-7DD62C77A116}">
      <dgm:prSet/>
      <dgm:spPr/>
      <dgm:t>
        <a:bodyPr/>
        <a:lstStyle/>
        <a:p>
          <a:endParaRPr lang="en-US"/>
        </a:p>
      </dgm:t>
    </dgm:pt>
    <dgm:pt modelId="{899D626C-79C0-48EE-B49B-AA1E79B3826E}" type="sibTrans" cxnId="{AC708313-1173-4227-AF00-7DD62C77A116}">
      <dgm:prSet/>
      <dgm:spPr/>
      <dgm:t>
        <a:bodyPr/>
        <a:lstStyle/>
        <a:p>
          <a:endParaRPr lang="en-US"/>
        </a:p>
      </dgm:t>
    </dgm:pt>
    <dgm:pt modelId="{560511D8-B198-4532-BD93-C57DCD44EB34}">
      <dgm:prSet/>
      <dgm:spPr/>
      <dgm:t>
        <a:bodyPr/>
        <a:lstStyle/>
        <a:p>
          <a:r>
            <a:rPr lang="tr-TR" b="1"/>
            <a:t>Denetim anlaşılabilir olmalıdır. </a:t>
          </a:r>
          <a:r>
            <a:rPr lang="tr-TR"/>
            <a:t>Denetimin etkili olabilmesi anlaşılabilir olmasına bağlıdır. Çeşitli organizasyon basamaklarında çalışan yöneticiler denetimin nasıl çalışacağını bilmelidirler. Çalışanlar denetimi ve standartlarını anlamazlar ise uygulamalarını standartlara göre gerçekleştiremezler. </a:t>
          </a:r>
          <a:endParaRPr lang="en-US"/>
        </a:p>
      </dgm:t>
    </dgm:pt>
    <dgm:pt modelId="{E5EC6770-9799-4DA4-B0B0-85C0D27BF811}" type="parTrans" cxnId="{22B9D073-5109-4586-8F7D-6C603B39733E}">
      <dgm:prSet/>
      <dgm:spPr/>
      <dgm:t>
        <a:bodyPr/>
        <a:lstStyle/>
        <a:p>
          <a:endParaRPr lang="en-US"/>
        </a:p>
      </dgm:t>
    </dgm:pt>
    <dgm:pt modelId="{F89F45E5-B5F8-4B5D-B122-D91FDC5CC1A7}" type="sibTrans" cxnId="{22B9D073-5109-4586-8F7D-6C603B39733E}">
      <dgm:prSet/>
      <dgm:spPr/>
      <dgm:t>
        <a:bodyPr/>
        <a:lstStyle/>
        <a:p>
          <a:endParaRPr lang="en-US"/>
        </a:p>
      </dgm:t>
    </dgm:pt>
    <dgm:pt modelId="{853E426D-AF3D-8746-A9FC-E1009DF105CE}" type="pres">
      <dgm:prSet presAssocID="{AE09EF11-7520-4680-A281-06C91C00F9C9}" presName="vert0" presStyleCnt="0">
        <dgm:presLayoutVars>
          <dgm:dir/>
          <dgm:animOne val="branch"/>
          <dgm:animLvl val="lvl"/>
        </dgm:presLayoutVars>
      </dgm:prSet>
      <dgm:spPr/>
    </dgm:pt>
    <dgm:pt modelId="{41E21656-8573-7440-B2B2-40FD9909583A}" type="pres">
      <dgm:prSet presAssocID="{D18E01FB-9BE2-494B-87F7-83545CF0A187}" presName="thickLine" presStyleLbl="alignNode1" presStyleIdx="0" presStyleCnt="3"/>
      <dgm:spPr/>
    </dgm:pt>
    <dgm:pt modelId="{C6E80390-3C20-1845-AE6D-5B26C35A383F}" type="pres">
      <dgm:prSet presAssocID="{D18E01FB-9BE2-494B-87F7-83545CF0A187}" presName="horz1" presStyleCnt="0"/>
      <dgm:spPr/>
    </dgm:pt>
    <dgm:pt modelId="{8A397FEE-2CB3-EF46-8EEA-D458B69E262D}" type="pres">
      <dgm:prSet presAssocID="{D18E01FB-9BE2-494B-87F7-83545CF0A187}" presName="tx1" presStyleLbl="revTx" presStyleIdx="0" presStyleCnt="3"/>
      <dgm:spPr/>
    </dgm:pt>
    <dgm:pt modelId="{90EF2B2A-9B90-BB43-9C09-9734558FA44E}" type="pres">
      <dgm:prSet presAssocID="{D18E01FB-9BE2-494B-87F7-83545CF0A187}" presName="vert1" presStyleCnt="0"/>
      <dgm:spPr/>
    </dgm:pt>
    <dgm:pt modelId="{DD277A10-059B-BD4E-AE28-1D784AD39D79}" type="pres">
      <dgm:prSet presAssocID="{92D6D41C-F85E-4BA6-AA04-AA5EE0DD6012}" presName="thickLine" presStyleLbl="alignNode1" presStyleIdx="1" presStyleCnt="3"/>
      <dgm:spPr/>
    </dgm:pt>
    <dgm:pt modelId="{2564D742-A032-594D-95DF-4634E61613C9}" type="pres">
      <dgm:prSet presAssocID="{92D6D41C-F85E-4BA6-AA04-AA5EE0DD6012}" presName="horz1" presStyleCnt="0"/>
      <dgm:spPr/>
    </dgm:pt>
    <dgm:pt modelId="{DF683653-9CEE-EC4C-8255-37AE8EC0779C}" type="pres">
      <dgm:prSet presAssocID="{92D6D41C-F85E-4BA6-AA04-AA5EE0DD6012}" presName="tx1" presStyleLbl="revTx" presStyleIdx="1" presStyleCnt="3"/>
      <dgm:spPr/>
    </dgm:pt>
    <dgm:pt modelId="{3E9B9CE1-DFC4-A145-B78E-905ADF44F191}" type="pres">
      <dgm:prSet presAssocID="{92D6D41C-F85E-4BA6-AA04-AA5EE0DD6012}" presName="vert1" presStyleCnt="0"/>
      <dgm:spPr/>
    </dgm:pt>
    <dgm:pt modelId="{696D937B-EF97-3242-AA0A-99921D9B624E}" type="pres">
      <dgm:prSet presAssocID="{560511D8-B198-4532-BD93-C57DCD44EB34}" presName="thickLine" presStyleLbl="alignNode1" presStyleIdx="2" presStyleCnt="3"/>
      <dgm:spPr/>
    </dgm:pt>
    <dgm:pt modelId="{BB046882-98B3-4D44-B82B-9DC94A09A9A4}" type="pres">
      <dgm:prSet presAssocID="{560511D8-B198-4532-BD93-C57DCD44EB34}" presName="horz1" presStyleCnt="0"/>
      <dgm:spPr/>
    </dgm:pt>
    <dgm:pt modelId="{F9CA8652-9156-1A4F-8F49-8B1B3851B478}" type="pres">
      <dgm:prSet presAssocID="{560511D8-B198-4532-BD93-C57DCD44EB34}" presName="tx1" presStyleLbl="revTx" presStyleIdx="2" presStyleCnt="3"/>
      <dgm:spPr/>
    </dgm:pt>
    <dgm:pt modelId="{A6B32FDB-622D-7D42-A856-ADF96D0970C7}" type="pres">
      <dgm:prSet presAssocID="{560511D8-B198-4532-BD93-C57DCD44EB34}" presName="vert1" presStyleCnt="0"/>
      <dgm:spPr/>
    </dgm:pt>
  </dgm:ptLst>
  <dgm:cxnLst>
    <dgm:cxn modelId="{AC708313-1173-4227-AF00-7DD62C77A116}" srcId="{AE09EF11-7520-4680-A281-06C91C00F9C9}" destId="{92D6D41C-F85E-4BA6-AA04-AA5EE0DD6012}" srcOrd="1" destOrd="0" parTransId="{D3CF6249-6D7E-48B8-909B-435D0F451E77}" sibTransId="{899D626C-79C0-48EE-B49B-AA1E79B3826E}"/>
    <dgm:cxn modelId="{5BFC8D16-853E-43C5-B79C-914F4749404D}" srcId="{AE09EF11-7520-4680-A281-06C91C00F9C9}" destId="{D18E01FB-9BE2-494B-87F7-83545CF0A187}" srcOrd="0" destOrd="0" parTransId="{DEB22CAA-C437-4BBD-A038-214914EF6769}" sibTransId="{86EAC56E-ADB1-4468-8A9E-F8DAA60F85F0}"/>
    <dgm:cxn modelId="{FD9D0C6C-B84A-A64C-8C75-BA3E6ACA6761}" type="presOf" srcId="{AE09EF11-7520-4680-A281-06C91C00F9C9}" destId="{853E426D-AF3D-8746-A9FC-E1009DF105CE}" srcOrd="0" destOrd="0" presId="urn:microsoft.com/office/officeart/2008/layout/LinedList"/>
    <dgm:cxn modelId="{22B9D073-5109-4586-8F7D-6C603B39733E}" srcId="{AE09EF11-7520-4680-A281-06C91C00F9C9}" destId="{560511D8-B198-4532-BD93-C57DCD44EB34}" srcOrd="2" destOrd="0" parTransId="{E5EC6770-9799-4DA4-B0B0-85C0D27BF811}" sibTransId="{F89F45E5-B5F8-4B5D-B122-D91FDC5CC1A7}"/>
    <dgm:cxn modelId="{23FD2157-130B-7244-A3E7-7AA8E9003C7C}" type="presOf" srcId="{560511D8-B198-4532-BD93-C57DCD44EB34}" destId="{F9CA8652-9156-1A4F-8F49-8B1B3851B478}" srcOrd="0" destOrd="0" presId="urn:microsoft.com/office/officeart/2008/layout/LinedList"/>
    <dgm:cxn modelId="{FDE7257D-690A-1F44-9176-3200AA2967ED}" type="presOf" srcId="{D18E01FB-9BE2-494B-87F7-83545CF0A187}" destId="{8A397FEE-2CB3-EF46-8EEA-D458B69E262D}" srcOrd="0" destOrd="0" presId="urn:microsoft.com/office/officeart/2008/layout/LinedList"/>
    <dgm:cxn modelId="{36D9D3D4-2EEC-564C-BEA6-81B3C749A110}" type="presOf" srcId="{92D6D41C-F85E-4BA6-AA04-AA5EE0DD6012}" destId="{DF683653-9CEE-EC4C-8255-37AE8EC0779C}" srcOrd="0" destOrd="0" presId="urn:microsoft.com/office/officeart/2008/layout/LinedList"/>
    <dgm:cxn modelId="{33181892-1924-204C-A3E3-7BD88E70D97B}" type="presParOf" srcId="{853E426D-AF3D-8746-A9FC-E1009DF105CE}" destId="{41E21656-8573-7440-B2B2-40FD9909583A}" srcOrd="0" destOrd="0" presId="urn:microsoft.com/office/officeart/2008/layout/LinedList"/>
    <dgm:cxn modelId="{D3ABC3D1-37E2-FA46-8443-D00333861B7D}" type="presParOf" srcId="{853E426D-AF3D-8746-A9FC-E1009DF105CE}" destId="{C6E80390-3C20-1845-AE6D-5B26C35A383F}" srcOrd="1" destOrd="0" presId="urn:microsoft.com/office/officeart/2008/layout/LinedList"/>
    <dgm:cxn modelId="{F0074B71-326E-494F-814C-2471813FB231}" type="presParOf" srcId="{C6E80390-3C20-1845-AE6D-5B26C35A383F}" destId="{8A397FEE-2CB3-EF46-8EEA-D458B69E262D}" srcOrd="0" destOrd="0" presId="urn:microsoft.com/office/officeart/2008/layout/LinedList"/>
    <dgm:cxn modelId="{6D06337A-4214-9547-81C0-D2CCBCEFC0E8}" type="presParOf" srcId="{C6E80390-3C20-1845-AE6D-5B26C35A383F}" destId="{90EF2B2A-9B90-BB43-9C09-9734558FA44E}" srcOrd="1" destOrd="0" presId="urn:microsoft.com/office/officeart/2008/layout/LinedList"/>
    <dgm:cxn modelId="{8828524C-F6E9-D44C-B517-AEFE5BFE3FD8}" type="presParOf" srcId="{853E426D-AF3D-8746-A9FC-E1009DF105CE}" destId="{DD277A10-059B-BD4E-AE28-1D784AD39D79}" srcOrd="2" destOrd="0" presId="urn:microsoft.com/office/officeart/2008/layout/LinedList"/>
    <dgm:cxn modelId="{90824E26-F62E-AE44-AA23-B93AA95F41C7}" type="presParOf" srcId="{853E426D-AF3D-8746-A9FC-E1009DF105CE}" destId="{2564D742-A032-594D-95DF-4634E61613C9}" srcOrd="3" destOrd="0" presId="urn:microsoft.com/office/officeart/2008/layout/LinedList"/>
    <dgm:cxn modelId="{53DBD26B-08EB-B24F-9E1E-976E3368AA3D}" type="presParOf" srcId="{2564D742-A032-594D-95DF-4634E61613C9}" destId="{DF683653-9CEE-EC4C-8255-37AE8EC0779C}" srcOrd="0" destOrd="0" presId="urn:microsoft.com/office/officeart/2008/layout/LinedList"/>
    <dgm:cxn modelId="{7BBD988F-0E50-4E41-836D-7DFA8DF444BA}" type="presParOf" srcId="{2564D742-A032-594D-95DF-4634E61613C9}" destId="{3E9B9CE1-DFC4-A145-B78E-905ADF44F191}" srcOrd="1" destOrd="0" presId="urn:microsoft.com/office/officeart/2008/layout/LinedList"/>
    <dgm:cxn modelId="{CB9F8100-3E04-674C-9890-B1A1B1CD6D3C}" type="presParOf" srcId="{853E426D-AF3D-8746-A9FC-E1009DF105CE}" destId="{696D937B-EF97-3242-AA0A-99921D9B624E}" srcOrd="4" destOrd="0" presId="urn:microsoft.com/office/officeart/2008/layout/LinedList"/>
    <dgm:cxn modelId="{6685FDB6-186B-B040-8926-A63953D48460}" type="presParOf" srcId="{853E426D-AF3D-8746-A9FC-E1009DF105CE}" destId="{BB046882-98B3-4D44-B82B-9DC94A09A9A4}" srcOrd="5" destOrd="0" presId="urn:microsoft.com/office/officeart/2008/layout/LinedList"/>
    <dgm:cxn modelId="{3A471AC0-807E-D24A-9DFB-02471ADF6EC8}" type="presParOf" srcId="{BB046882-98B3-4D44-B82B-9DC94A09A9A4}" destId="{F9CA8652-9156-1A4F-8F49-8B1B3851B478}" srcOrd="0" destOrd="0" presId="urn:microsoft.com/office/officeart/2008/layout/LinedList"/>
    <dgm:cxn modelId="{40E6564F-A389-9046-BB5E-E01F8C5269AD}" type="presParOf" srcId="{BB046882-98B3-4D44-B82B-9DC94A09A9A4}" destId="{A6B32FDB-622D-7D42-A856-ADF96D0970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9F3C7-9BB9-4E61-BBD8-7FCB4F3F8C45}">
      <dsp:nvSpPr>
        <dsp:cNvPr id="0" name=""/>
        <dsp:cNvSpPr/>
      </dsp:nvSpPr>
      <dsp:spPr>
        <a:xfrm>
          <a:off x="0" y="4344"/>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A49F3-8915-4A9E-8F63-6A1CB0AF5311}">
      <dsp:nvSpPr>
        <dsp:cNvPr id="0" name=""/>
        <dsp:cNvSpPr/>
      </dsp:nvSpPr>
      <dsp:spPr>
        <a:xfrm>
          <a:off x="279920" y="212550"/>
          <a:ext cx="508947" cy="508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90471-1D99-4637-9760-A693A506D5E3}">
      <dsp:nvSpPr>
        <dsp:cNvPr id="0" name=""/>
        <dsp:cNvSpPr/>
      </dsp:nvSpPr>
      <dsp:spPr>
        <a:xfrm>
          <a:off x="1068788" y="4344"/>
          <a:ext cx="5234940" cy="925358"/>
        </a:xfrm>
        <a:prstGeom prst="rect">
          <a:avLst/>
        </a:prstGeom>
        <a:solidFill>
          <a:srgbClr val="FF0000"/>
        </a:solid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tr-TR" sz="1900" b="1" kern="1200" dirty="0"/>
            <a:t>1.PLANLAMA</a:t>
          </a:r>
          <a:endParaRPr lang="en-US" sz="1900" kern="1200" dirty="0"/>
        </a:p>
      </dsp:txBody>
      <dsp:txXfrm>
        <a:off x="1068788" y="4344"/>
        <a:ext cx="5234940" cy="925358"/>
      </dsp:txXfrm>
    </dsp:sp>
    <dsp:sp modelId="{A4673762-37DA-43AB-BD18-AF4279933BC4}">
      <dsp:nvSpPr>
        <dsp:cNvPr id="0" name=""/>
        <dsp:cNvSpPr/>
      </dsp:nvSpPr>
      <dsp:spPr>
        <a:xfrm>
          <a:off x="0" y="1161042"/>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E055D-2D28-405C-8FEF-8C324E663035}">
      <dsp:nvSpPr>
        <dsp:cNvPr id="0" name=""/>
        <dsp:cNvSpPr/>
      </dsp:nvSpPr>
      <dsp:spPr>
        <a:xfrm>
          <a:off x="279920" y="1369247"/>
          <a:ext cx="508947" cy="508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D0F4D4-284E-40DE-B99D-2B95D83F7C14}">
      <dsp:nvSpPr>
        <dsp:cNvPr id="0" name=""/>
        <dsp:cNvSpPr/>
      </dsp:nvSpPr>
      <dsp:spPr>
        <a:xfrm>
          <a:off x="1068788" y="1161042"/>
          <a:ext cx="5234940" cy="925358"/>
        </a:xfrm>
        <a:prstGeom prst="rect">
          <a:avLst/>
        </a:prstGeom>
        <a:solidFill>
          <a:srgbClr val="FF0000"/>
        </a:solid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tr-TR" sz="1900" b="1" kern="1200" dirty="0"/>
            <a:t>2.ÖRGÜTLEME (ORGANİZASYON)</a:t>
          </a:r>
          <a:endParaRPr lang="en-US" sz="1900" kern="1200" dirty="0"/>
        </a:p>
      </dsp:txBody>
      <dsp:txXfrm>
        <a:off x="1068788" y="1161042"/>
        <a:ext cx="5234940" cy="925358"/>
      </dsp:txXfrm>
    </dsp:sp>
    <dsp:sp modelId="{96FBFB9D-3EB2-45E5-AEC6-8ACCB0F34F12}">
      <dsp:nvSpPr>
        <dsp:cNvPr id="0" name=""/>
        <dsp:cNvSpPr/>
      </dsp:nvSpPr>
      <dsp:spPr>
        <a:xfrm>
          <a:off x="0" y="2317740"/>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855BD-97A9-48DF-90E1-0C6D9C97E6FD}">
      <dsp:nvSpPr>
        <dsp:cNvPr id="0" name=""/>
        <dsp:cNvSpPr/>
      </dsp:nvSpPr>
      <dsp:spPr>
        <a:xfrm>
          <a:off x="279920" y="2525945"/>
          <a:ext cx="508947" cy="508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DAC1E-9A38-4FFF-8B21-B6FC327D8A75}">
      <dsp:nvSpPr>
        <dsp:cNvPr id="0" name=""/>
        <dsp:cNvSpPr/>
      </dsp:nvSpPr>
      <dsp:spPr>
        <a:xfrm>
          <a:off x="1068788" y="2317740"/>
          <a:ext cx="5234940" cy="925358"/>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tr-TR" sz="1900" b="1" kern="1200" dirty="0"/>
            <a:t>3.YÖNELTME (YÖNVERME-YÜRÜTME)</a:t>
          </a:r>
          <a:endParaRPr lang="en-US" sz="1900" kern="1200" dirty="0"/>
        </a:p>
      </dsp:txBody>
      <dsp:txXfrm>
        <a:off x="1068788" y="2317740"/>
        <a:ext cx="5234940" cy="925358"/>
      </dsp:txXfrm>
    </dsp:sp>
    <dsp:sp modelId="{F34C4666-E9B6-41EB-B234-EC5439307083}">
      <dsp:nvSpPr>
        <dsp:cNvPr id="0" name=""/>
        <dsp:cNvSpPr/>
      </dsp:nvSpPr>
      <dsp:spPr>
        <a:xfrm>
          <a:off x="0" y="3474438"/>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BAB5D-C8A4-46F0-9FA5-DFEBDEE3351F}">
      <dsp:nvSpPr>
        <dsp:cNvPr id="0" name=""/>
        <dsp:cNvSpPr/>
      </dsp:nvSpPr>
      <dsp:spPr>
        <a:xfrm>
          <a:off x="279920" y="3682643"/>
          <a:ext cx="508947" cy="508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4F9273-4DE9-43A4-9C34-79D4C0B7B9BB}">
      <dsp:nvSpPr>
        <dsp:cNvPr id="0" name=""/>
        <dsp:cNvSpPr/>
      </dsp:nvSpPr>
      <dsp:spPr>
        <a:xfrm>
          <a:off x="1068788" y="3474438"/>
          <a:ext cx="5234940" cy="92535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tr-TR" sz="19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4.EŞGÜDÜMLEME (KOORDİNASYON)</a:t>
          </a:r>
          <a:endParaRPr lang="en-US" sz="19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sp:txBody>
      <dsp:txXfrm>
        <a:off x="1068788" y="3474438"/>
        <a:ext cx="5234940" cy="925358"/>
      </dsp:txXfrm>
    </dsp:sp>
    <dsp:sp modelId="{24224812-D5F6-4B2A-A524-D9DE5131FD75}">
      <dsp:nvSpPr>
        <dsp:cNvPr id="0" name=""/>
        <dsp:cNvSpPr/>
      </dsp:nvSpPr>
      <dsp:spPr>
        <a:xfrm>
          <a:off x="0" y="4631136"/>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DEDCE-0EDD-4DBF-B3FF-42C6A0810F39}">
      <dsp:nvSpPr>
        <dsp:cNvPr id="0" name=""/>
        <dsp:cNvSpPr/>
      </dsp:nvSpPr>
      <dsp:spPr>
        <a:xfrm>
          <a:off x="279920" y="4839341"/>
          <a:ext cx="508947" cy="508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02BE54-28FB-4441-888B-DABB023AA724}">
      <dsp:nvSpPr>
        <dsp:cNvPr id="0" name=""/>
        <dsp:cNvSpPr/>
      </dsp:nvSpPr>
      <dsp:spPr>
        <a:xfrm>
          <a:off x="1068788" y="4631136"/>
          <a:ext cx="5234940" cy="925358"/>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100000"/>
            </a:lnSpc>
            <a:spcBef>
              <a:spcPct val="0"/>
            </a:spcBef>
            <a:spcAft>
              <a:spcPct val="35000"/>
            </a:spcAft>
            <a:buNone/>
          </a:pPr>
          <a:r>
            <a:rPr lang="tr-TR" sz="1900" b="1" kern="1200" dirty="0"/>
            <a:t>5.KONTROL (DENETİM)</a:t>
          </a:r>
          <a:endParaRPr lang="en-US" sz="1900" kern="1200" dirty="0"/>
        </a:p>
      </dsp:txBody>
      <dsp:txXfrm>
        <a:off x="1068788" y="4631136"/>
        <a:ext cx="5234940" cy="925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77D69-7F7F-4D6E-91DA-B681AD6C4330}">
      <dsp:nvSpPr>
        <dsp:cNvPr id="0" name=""/>
        <dsp:cNvSpPr/>
      </dsp:nvSpPr>
      <dsp:spPr>
        <a:xfrm>
          <a:off x="973190"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78E0B-425D-4EAC-8F36-D5C926EB4FD2}">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31A9A2-FBA5-4A84-8719-15077338C1B2}">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tr-TR" sz="2000" kern="1200" dirty="0"/>
            <a:t>1) Güç</a:t>
          </a:r>
          <a:endParaRPr lang="en-US" sz="2000" kern="1200" dirty="0"/>
        </a:p>
      </dsp:txBody>
      <dsp:txXfrm>
        <a:off x="569079" y="2644614"/>
        <a:ext cx="2072362" cy="720000"/>
      </dsp:txXfrm>
    </dsp:sp>
    <dsp:sp modelId="{771959AD-D5B7-4E9B-9D57-B00DBD20BCAD}">
      <dsp:nvSpPr>
        <dsp:cNvPr id="0" name=""/>
        <dsp:cNvSpPr/>
      </dsp:nvSpPr>
      <dsp:spPr>
        <a:xfrm>
          <a:off x="3408216"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A4DF6-35AA-4B36-849E-2E024543EBF0}">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37002-8BD1-4674-BCE6-4E5F1E4DF54B}">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tr-TR" sz="2000" kern="1200" dirty="0"/>
            <a:t>2) Liderlik</a:t>
          </a:r>
          <a:endParaRPr lang="en-US" sz="2000" kern="1200" dirty="0"/>
        </a:p>
      </dsp:txBody>
      <dsp:txXfrm>
        <a:off x="3004105" y="2644614"/>
        <a:ext cx="2072362" cy="720000"/>
      </dsp:txXfrm>
    </dsp:sp>
    <dsp:sp modelId="{81F237A1-F0F0-49ED-93FA-0548929595C1}">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07259-A951-4DE4-B3FE-CEAB5BA1671E}">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3EA222-4C9C-4BB7-80F9-58599F5EB884}">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tr-TR" sz="2000" kern="1200" dirty="0"/>
            <a:t>3) İletişim</a:t>
          </a:r>
          <a:endParaRPr lang="en-US" sz="2000" kern="1200" dirty="0"/>
        </a:p>
      </dsp:txBody>
      <dsp:txXfrm>
        <a:off x="5439131" y="2644614"/>
        <a:ext cx="2072362" cy="720000"/>
      </dsp:txXfrm>
    </dsp:sp>
    <dsp:sp modelId="{729EFE19-CE66-429C-B55F-5FE9CC01679C}">
      <dsp:nvSpPr>
        <dsp:cNvPr id="0" name=""/>
        <dsp:cNvSpPr/>
      </dsp:nvSpPr>
      <dsp:spPr>
        <a:xfrm>
          <a:off x="8278268"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9A36B-EB41-42A7-BCDC-D4F76E5CA1FD}">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906E6E-C8E0-4563-A9B2-6A5A3F0DD954}">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tr-TR" sz="2000" kern="1200" dirty="0"/>
            <a:t>4) Motivasyon</a:t>
          </a:r>
          <a:endParaRPr lang="en-US" sz="2000" kern="1200" dirty="0"/>
        </a:p>
      </dsp:txBody>
      <dsp:txXfrm>
        <a:off x="7874157" y="2644614"/>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ABEFC-7999-AF40-98DF-D28F641E3615}">
      <dsp:nvSpPr>
        <dsp:cNvPr id="0" name=""/>
        <dsp:cNvSpPr/>
      </dsp:nvSpPr>
      <dsp:spPr>
        <a:xfrm>
          <a:off x="0" y="0"/>
          <a:ext cx="4853871" cy="10009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dirty="0"/>
            <a:t>1)GÜÇ VE GÜÇ KAYNAKLARI</a:t>
          </a:r>
          <a:endParaRPr lang="en-US" sz="2600" kern="1200" dirty="0"/>
        </a:p>
      </dsp:txBody>
      <dsp:txXfrm>
        <a:off x="29317" y="29317"/>
        <a:ext cx="3656655" cy="942317"/>
      </dsp:txXfrm>
    </dsp:sp>
    <dsp:sp modelId="{51295861-7660-FB41-B247-72E0A83BDB33}">
      <dsp:nvSpPr>
        <dsp:cNvPr id="0" name=""/>
        <dsp:cNvSpPr/>
      </dsp:nvSpPr>
      <dsp:spPr>
        <a:xfrm>
          <a:off x="362464" y="1139971"/>
          <a:ext cx="4853871" cy="100095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dirty="0"/>
            <a:t>A) OTORİTE VE OTORİTE TİPLERİ</a:t>
          </a:r>
          <a:endParaRPr lang="en-US" sz="2600" kern="1200" dirty="0"/>
        </a:p>
      </dsp:txBody>
      <dsp:txXfrm>
        <a:off x="391781" y="1169288"/>
        <a:ext cx="3782154" cy="942317"/>
      </dsp:txXfrm>
    </dsp:sp>
    <dsp:sp modelId="{29AE3911-AC80-2342-BD76-B1EBBE37228F}">
      <dsp:nvSpPr>
        <dsp:cNvPr id="0" name=""/>
        <dsp:cNvSpPr/>
      </dsp:nvSpPr>
      <dsp:spPr>
        <a:xfrm>
          <a:off x="724928" y="2279943"/>
          <a:ext cx="4853871" cy="10009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dirty="0"/>
            <a:t>B) YETKİ VE YETKİ TÜRLERİ</a:t>
          </a:r>
          <a:endParaRPr lang="en-US" sz="2600" kern="1200" dirty="0"/>
        </a:p>
      </dsp:txBody>
      <dsp:txXfrm>
        <a:off x="754245" y="2309260"/>
        <a:ext cx="3782154" cy="942317"/>
      </dsp:txXfrm>
    </dsp:sp>
    <dsp:sp modelId="{AF98664F-F3A2-FD41-92C4-57C39696C831}">
      <dsp:nvSpPr>
        <dsp:cNvPr id="0" name=""/>
        <dsp:cNvSpPr/>
      </dsp:nvSpPr>
      <dsp:spPr>
        <a:xfrm>
          <a:off x="1087393" y="3419915"/>
          <a:ext cx="4853871" cy="100095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dirty="0"/>
            <a:t>C) EMİR, EMİR TÜRLERİ VE ÖZELLİKLERİ</a:t>
          </a:r>
          <a:endParaRPr lang="en-US" sz="2600" kern="1200" dirty="0"/>
        </a:p>
      </dsp:txBody>
      <dsp:txXfrm>
        <a:off x="1116710" y="3449232"/>
        <a:ext cx="3782154" cy="942317"/>
      </dsp:txXfrm>
    </dsp:sp>
    <dsp:sp modelId="{B7E6764B-70D8-924D-A2A5-AAFFCDAE0BC9}">
      <dsp:nvSpPr>
        <dsp:cNvPr id="0" name=""/>
        <dsp:cNvSpPr/>
      </dsp:nvSpPr>
      <dsp:spPr>
        <a:xfrm>
          <a:off x="1449857" y="4559887"/>
          <a:ext cx="4853871" cy="10009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dirty="0"/>
            <a:t>D) ETKİLEME</a:t>
          </a:r>
          <a:endParaRPr lang="en-US" sz="2600" kern="1200" dirty="0"/>
        </a:p>
      </dsp:txBody>
      <dsp:txXfrm>
        <a:off x="1479174" y="4589204"/>
        <a:ext cx="3782154" cy="942317"/>
      </dsp:txXfrm>
    </dsp:sp>
    <dsp:sp modelId="{6E94F9AF-5BF5-0F46-A60D-A78394257693}">
      <dsp:nvSpPr>
        <dsp:cNvPr id="0" name=""/>
        <dsp:cNvSpPr/>
      </dsp:nvSpPr>
      <dsp:spPr>
        <a:xfrm>
          <a:off x="4203253" y="731250"/>
          <a:ext cx="650618" cy="65061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349642" y="731250"/>
        <a:ext cx="357840" cy="489590"/>
      </dsp:txXfrm>
    </dsp:sp>
    <dsp:sp modelId="{282FBA33-AAC0-7F46-9BAD-B659211AD3BF}">
      <dsp:nvSpPr>
        <dsp:cNvPr id="0" name=""/>
        <dsp:cNvSpPr/>
      </dsp:nvSpPr>
      <dsp:spPr>
        <a:xfrm>
          <a:off x="4565717" y="1871222"/>
          <a:ext cx="650618" cy="65061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712106" y="1871222"/>
        <a:ext cx="357840" cy="489590"/>
      </dsp:txXfrm>
    </dsp:sp>
    <dsp:sp modelId="{C66E79A5-9CDC-594F-8A12-D2ED5D99EA3C}">
      <dsp:nvSpPr>
        <dsp:cNvPr id="0" name=""/>
        <dsp:cNvSpPr/>
      </dsp:nvSpPr>
      <dsp:spPr>
        <a:xfrm>
          <a:off x="4928182" y="2994511"/>
          <a:ext cx="650618" cy="65061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074571" y="2994511"/>
        <a:ext cx="357840" cy="489590"/>
      </dsp:txXfrm>
    </dsp:sp>
    <dsp:sp modelId="{1699A66A-3633-2F4F-B472-FE0B2B25D8B6}">
      <dsp:nvSpPr>
        <dsp:cNvPr id="0" name=""/>
        <dsp:cNvSpPr/>
      </dsp:nvSpPr>
      <dsp:spPr>
        <a:xfrm>
          <a:off x="5290646" y="4145605"/>
          <a:ext cx="650618" cy="650618"/>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437035" y="4145605"/>
        <a:ext cx="357840" cy="489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664BB-0BB5-3443-AB04-5ACE5570F52C}">
      <dsp:nvSpPr>
        <dsp:cNvPr id="0" name=""/>
        <dsp:cNvSpPr/>
      </dsp:nvSpPr>
      <dsp:spPr>
        <a:xfrm>
          <a:off x="0" y="124105"/>
          <a:ext cx="6735443" cy="8476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solidFill>
                <a:srgbClr val="FF0000"/>
              </a:solidFill>
            </a:rPr>
            <a:t>Güç ve Güç Kaynakları</a:t>
          </a:r>
          <a:endParaRPr lang="en-US" sz="1800" kern="1200" dirty="0">
            <a:solidFill>
              <a:srgbClr val="FF0000"/>
            </a:solidFill>
          </a:endParaRPr>
        </a:p>
      </dsp:txBody>
      <dsp:txXfrm>
        <a:off x="41380" y="165485"/>
        <a:ext cx="6652683" cy="764905"/>
      </dsp:txXfrm>
    </dsp:sp>
    <dsp:sp modelId="{B3B182A4-2268-C549-9894-A312A8CFB4D1}">
      <dsp:nvSpPr>
        <dsp:cNvPr id="0" name=""/>
        <dsp:cNvSpPr/>
      </dsp:nvSpPr>
      <dsp:spPr>
        <a:xfrm>
          <a:off x="0" y="1017850"/>
          <a:ext cx="6735443" cy="847665"/>
        </a:xfrm>
        <a:prstGeom prst="roundRect">
          <a:avLst/>
        </a:prstGeom>
        <a:solidFill>
          <a:schemeClr val="accent5">
            <a:hueOff val="293380"/>
            <a:satOff val="5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i="1" kern="1200">
              <a:latin typeface="Times New Roman" panose="02020603050405020304" pitchFamily="18" charset="0"/>
              <a:cs typeface="Times New Roman" panose="02020603050405020304" pitchFamily="18" charset="0"/>
            </a:rPr>
            <a:t>Zorlayıcı güç̧: </a:t>
          </a:r>
          <a:r>
            <a:rPr lang="tr-TR" sz="1600" kern="1200">
              <a:latin typeface="Times New Roman" panose="02020603050405020304" pitchFamily="18" charset="0"/>
              <a:cs typeface="Times New Roman" panose="02020603050405020304" pitchFamily="18" charset="0"/>
            </a:rPr>
            <a:t>korkuya dayalıdır. Örneğin ceza zorlayıcı bir güçtür. </a:t>
          </a:r>
          <a:endParaRPr lang="en-US" sz="1600" kern="1200">
            <a:latin typeface="Times New Roman" panose="02020603050405020304" pitchFamily="18" charset="0"/>
            <a:cs typeface="Times New Roman" panose="02020603050405020304" pitchFamily="18" charset="0"/>
          </a:endParaRPr>
        </a:p>
      </dsp:txBody>
      <dsp:txXfrm>
        <a:off x="41380" y="1059230"/>
        <a:ext cx="6652683" cy="764905"/>
      </dsp:txXfrm>
    </dsp:sp>
    <dsp:sp modelId="{0818BEAE-9452-1C40-BAF6-2892C40B4F9E}">
      <dsp:nvSpPr>
        <dsp:cNvPr id="0" name=""/>
        <dsp:cNvSpPr/>
      </dsp:nvSpPr>
      <dsp:spPr>
        <a:xfrm>
          <a:off x="0" y="1911596"/>
          <a:ext cx="6735443" cy="847665"/>
        </a:xfrm>
        <a:prstGeom prst="roundRect">
          <a:avLst/>
        </a:prstGeom>
        <a:solidFill>
          <a:schemeClr val="accent5">
            <a:hueOff val="586760"/>
            <a:satOff val="101"/>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a:latin typeface="Times New Roman" panose="02020603050405020304" pitchFamily="18" charset="0"/>
              <a:cs typeface="Times New Roman" panose="02020603050405020304" pitchFamily="18" charset="0"/>
            </a:rPr>
            <a:t>Yasal güç̧: </a:t>
          </a:r>
          <a:r>
            <a:rPr lang="tr-TR" sz="1600" kern="1200">
              <a:latin typeface="Times New Roman" panose="02020603050405020304" pitchFamily="18" charset="0"/>
              <a:cs typeface="Times New Roman" panose="02020603050405020304" pitchFamily="18" charset="0"/>
            </a:rPr>
            <a:t>astların üst kademelerden gelen isteklere uymaları gerektiğini düşünmelerini sağlayan güçtür. Örgüt yapısı içerisindeki konuma bağlı olarak elde edilen güçtür. </a:t>
          </a:r>
          <a:endParaRPr lang="en-US" sz="1600" kern="1200">
            <a:latin typeface="Times New Roman" panose="02020603050405020304" pitchFamily="18" charset="0"/>
            <a:cs typeface="Times New Roman" panose="02020603050405020304" pitchFamily="18" charset="0"/>
          </a:endParaRPr>
        </a:p>
      </dsp:txBody>
      <dsp:txXfrm>
        <a:off x="41380" y="1952976"/>
        <a:ext cx="6652683" cy="764905"/>
      </dsp:txXfrm>
    </dsp:sp>
    <dsp:sp modelId="{324806F2-D781-A541-8021-2A2693E2C8BC}">
      <dsp:nvSpPr>
        <dsp:cNvPr id="0" name=""/>
        <dsp:cNvSpPr/>
      </dsp:nvSpPr>
      <dsp:spPr>
        <a:xfrm>
          <a:off x="0" y="2805341"/>
          <a:ext cx="6735443" cy="847665"/>
        </a:xfrm>
        <a:prstGeom prst="roundRect">
          <a:avLst/>
        </a:prstGeom>
        <a:solidFill>
          <a:schemeClr val="accent5">
            <a:hueOff val="880140"/>
            <a:satOff val="151"/>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dirty="0">
              <a:latin typeface="Times New Roman" panose="02020603050405020304" pitchFamily="18" charset="0"/>
              <a:cs typeface="Times New Roman" panose="02020603050405020304" pitchFamily="18" charset="0"/>
            </a:rPr>
            <a:t>Ödüllendirme gücü̈: </a:t>
          </a:r>
          <a:r>
            <a:rPr lang="tr-TR" sz="1600" kern="1200" dirty="0">
              <a:latin typeface="Times New Roman" panose="02020603050405020304" pitchFamily="18" charset="0"/>
              <a:cs typeface="Times New Roman" panose="02020603050405020304" pitchFamily="18" charset="0"/>
            </a:rPr>
            <a:t>bir insan </a:t>
          </a:r>
          <a:r>
            <a:rPr lang="tr-TR" sz="1600" kern="1200" dirty="0" err="1">
              <a:latin typeface="Times New Roman" panose="02020603050405020304" pitchFamily="18" charset="0"/>
              <a:cs typeface="Times New Roman" panose="02020603050405020304" pitchFamily="18" charset="0"/>
            </a:rPr>
            <a:t>başkalarını</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ödüllendirebiliyorsa</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ödüllendirme</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gücüne</a:t>
          </a:r>
          <a:r>
            <a:rPr lang="tr-TR" sz="1600" kern="1200" dirty="0">
              <a:latin typeface="Times New Roman" panose="02020603050405020304" pitchFamily="18" charset="0"/>
              <a:cs typeface="Times New Roman" panose="02020603050405020304" pitchFamily="18" charset="0"/>
            </a:rPr>
            <a:t> sahiptir. Bir annenin </a:t>
          </a:r>
          <a:r>
            <a:rPr lang="tr-TR" sz="1600" kern="1200" dirty="0" err="1">
              <a:latin typeface="Times New Roman" panose="02020603050405020304" pitchFamily="18" charset="0"/>
              <a:cs typeface="Times New Roman" panose="02020603050405020304" pitchFamily="18" charset="0"/>
            </a:rPr>
            <a:t>çocuğunu</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ödüllendirmesi</a:t>
          </a:r>
          <a:r>
            <a:rPr lang="tr-TR" sz="1600" kern="1200" dirty="0">
              <a:latin typeface="Times New Roman" panose="02020603050405020304" pitchFamily="18" charset="0"/>
              <a:cs typeface="Times New Roman" panose="02020603050405020304" pitchFamily="18" charset="0"/>
            </a:rPr>
            <a:t>, bir </a:t>
          </a:r>
          <a:r>
            <a:rPr lang="tr-TR" sz="1600" kern="1200" dirty="0" err="1">
              <a:latin typeface="Times New Roman" panose="02020603050405020304" pitchFamily="18" charset="0"/>
              <a:cs typeface="Times New Roman" panose="02020603050405020304" pitchFamily="18" charset="0"/>
            </a:rPr>
            <a:t>üstün</a:t>
          </a:r>
          <a:r>
            <a:rPr lang="tr-TR" sz="1600" kern="1200" dirty="0">
              <a:latin typeface="Times New Roman" panose="02020603050405020304" pitchFamily="18" charset="0"/>
              <a:cs typeface="Times New Roman" panose="02020603050405020304" pitchFamily="18" charset="0"/>
            </a:rPr>
            <a:t> astını </a:t>
          </a:r>
          <a:r>
            <a:rPr lang="tr-TR" sz="1600" kern="1200" dirty="0" err="1">
              <a:latin typeface="Times New Roman" panose="02020603050405020304" pitchFamily="18" charset="0"/>
              <a:cs typeface="Times New Roman" panose="02020603050405020304" pitchFamily="18" charset="0"/>
            </a:rPr>
            <a:t>ödüllendirmesi</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örnek</a:t>
          </a:r>
          <a:r>
            <a:rPr lang="tr-TR" sz="1600" kern="1200" dirty="0">
              <a:latin typeface="Times New Roman" panose="02020603050405020304" pitchFamily="18" charset="0"/>
              <a:cs typeface="Times New Roman" panose="02020603050405020304" pitchFamily="18" charset="0"/>
            </a:rPr>
            <a:t> olarak verilebilir. </a:t>
          </a:r>
          <a:endParaRPr lang="en-US" sz="1600" kern="1200" dirty="0">
            <a:latin typeface="Times New Roman" panose="02020603050405020304" pitchFamily="18" charset="0"/>
            <a:cs typeface="Times New Roman" panose="02020603050405020304" pitchFamily="18" charset="0"/>
          </a:endParaRPr>
        </a:p>
      </dsp:txBody>
      <dsp:txXfrm>
        <a:off x="41380" y="2846721"/>
        <a:ext cx="6652683" cy="764905"/>
      </dsp:txXfrm>
    </dsp:sp>
    <dsp:sp modelId="{BD1E67DD-892F-1D44-8AB0-EF10A1D71FC7}">
      <dsp:nvSpPr>
        <dsp:cNvPr id="0" name=""/>
        <dsp:cNvSpPr/>
      </dsp:nvSpPr>
      <dsp:spPr>
        <a:xfrm>
          <a:off x="0" y="3699086"/>
          <a:ext cx="6735443" cy="847665"/>
        </a:xfrm>
        <a:prstGeom prst="roundRect">
          <a:avLst/>
        </a:prstGeom>
        <a:solidFill>
          <a:schemeClr val="accent5">
            <a:hueOff val="1173520"/>
            <a:satOff val="202"/>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a:latin typeface="Times New Roman" panose="02020603050405020304" pitchFamily="18" charset="0"/>
              <a:cs typeface="Times New Roman" panose="02020603050405020304" pitchFamily="18" charset="0"/>
            </a:rPr>
            <a:t>Uzmanlık gücü: </a:t>
          </a:r>
          <a:r>
            <a:rPr lang="tr-TR" sz="1600" kern="1200">
              <a:latin typeface="Times New Roman" panose="02020603050405020304" pitchFamily="18" charset="0"/>
              <a:cs typeface="Times New Roman" panose="02020603050405020304" pitchFamily="18" charset="0"/>
            </a:rPr>
            <a:t>bir kişinin sahip olduğu bilgi ve tecrübeden kaynaklanan güçtür. Burada kişi gücünü bilgi ve tecrübesinden elde etmektedir. </a:t>
          </a:r>
          <a:endParaRPr lang="en-US" sz="1600" kern="1200">
            <a:latin typeface="Times New Roman" panose="02020603050405020304" pitchFamily="18" charset="0"/>
            <a:cs typeface="Times New Roman" panose="02020603050405020304" pitchFamily="18" charset="0"/>
          </a:endParaRPr>
        </a:p>
      </dsp:txBody>
      <dsp:txXfrm>
        <a:off x="41380" y="3740466"/>
        <a:ext cx="6652683" cy="764905"/>
      </dsp:txXfrm>
    </dsp:sp>
    <dsp:sp modelId="{6D5A452E-4307-2440-AC72-697A8289AB54}">
      <dsp:nvSpPr>
        <dsp:cNvPr id="0" name=""/>
        <dsp:cNvSpPr/>
      </dsp:nvSpPr>
      <dsp:spPr>
        <a:xfrm>
          <a:off x="0" y="4592831"/>
          <a:ext cx="6735443" cy="847665"/>
        </a:xfrm>
        <a:prstGeom prst="roundRect">
          <a:avLst/>
        </a:prstGeom>
        <a:solidFill>
          <a:schemeClr val="accent5">
            <a:hueOff val="1466900"/>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dirty="0">
              <a:latin typeface="Times New Roman" panose="02020603050405020304" pitchFamily="18" charset="0"/>
              <a:cs typeface="Times New Roman" panose="02020603050405020304" pitchFamily="18" charset="0"/>
            </a:rPr>
            <a:t>Benzeşim </a:t>
          </a:r>
          <a:r>
            <a:rPr lang="tr-TR" sz="1600" b="1" kern="1200" dirty="0" err="1">
              <a:latin typeface="Times New Roman" panose="02020603050405020304" pitchFamily="18" charset="0"/>
              <a:cs typeface="Times New Roman" panose="02020603050405020304" pitchFamily="18" charset="0"/>
            </a:rPr>
            <a:t>gücu</a:t>
          </a:r>
          <a:r>
            <a:rPr lang="tr-TR" sz="1600" b="1" kern="1200" dirty="0">
              <a:latin typeface="Times New Roman" panose="02020603050405020304" pitchFamily="18" charset="0"/>
              <a:cs typeface="Times New Roman" panose="02020603050405020304" pitchFamily="18" charset="0"/>
            </a:rPr>
            <a:t>̈ ve karizmatik </a:t>
          </a:r>
          <a:r>
            <a:rPr lang="tr-TR" sz="1600" b="1" kern="1200" dirty="0" err="1">
              <a:latin typeface="Times New Roman" panose="02020603050405020304" pitchFamily="18" charset="0"/>
              <a:cs typeface="Times New Roman" panose="02020603050405020304" pitchFamily="18" charset="0"/>
            </a:rPr>
            <a:t>güc</a:t>
          </a:r>
          <a:r>
            <a:rPr lang="tr-TR" sz="1600" b="1" kern="1200" dirty="0">
              <a:latin typeface="Times New Roman" panose="02020603050405020304" pitchFamily="18" charset="0"/>
              <a:cs typeface="Times New Roman" panose="02020603050405020304" pitchFamily="18" charset="0"/>
            </a:rPr>
            <a:t>̧: </a:t>
          </a:r>
          <a:r>
            <a:rPr lang="tr-TR" sz="1600" kern="1200" dirty="0">
              <a:latin typeface="Times New Roman" panose="02020603050405020304" pitchFamily="18" charset="0"/>
              <a:cs typeface="Times New Roman" panose="02020603050405020304" pitchFamily="18" charset="0"/>
            </a:rPr>
            <a:t>bu </a:t>
          </a:r>
          <a:r>
            <a:rPr lang="tr-TR" sz="1600" kern="1200" dirty="0" err="1">
              <a:latin typeface="Times New Roman" panose="02020603050405020304" pitchFamily="18" charset="0"/>
              <a:cs typeface="Times New Roman" panose="02020603050405020304" pitchFamily="18" charset="0"/>
            </a:rPr>
            <a:t>güc</a:t>
          </a:r>
          <a:r>
            <a:rPr lang="tr-TR" sz="1600" kern="1200" dirty="0">
              <a:latin typeface="Times New Roman" panose="02020603050405020304" pitchFamily="18" charset="0"/>
              <a:cs typeface="Times New Roman" panose="02020603050405020304" pitchFamily="18" charset="0"/>
            </a:rPr>
            <a:t>̧ </a:t>
          </a:r>
          <a:r>
            <a:rPr lang="tr-TR" sz="1600" kern="1200" dirty="0" err="1">
              <a:latin typeface="Times New Roman" panose="02020603050405020304" pitchFamily="18" charset="0"/>
              <a:cs typeface="Times New Roman" panose="02020603050405020304" pitchFamily="18" charset="0"/>
            </a:rPr>
            <a:t>kişilikle</a:t>
          </a:r>
          <a:r>
            <a:rPr lang="tr-TR" sz="1600" kern="1200" dirty="0">
              <a:latin typeface="Times New Roman" panose="02020603050405020304" pitchFamily="18" charset="0"/>
              <a:cs typeface="Times New Roman" panose="02020603050405020304" pitchFamily="18" charset="0"/>
            </a:rPr>
            <a:t> ilgilidir. Birey ne kadar karizmatik ve etkileyiciyse o kadar </a:t>
          </a:r>
          <a:r>
            <a:rPr lang="tr-TR" sz="1600" kern="1200" dirty="0" err="1">
              <a:latin typeface="Times New Roman" panose="02020603050405020304" pitchFamily="18" charset="0"/>
              <a:cs typeface="Times New Roman" panose="02020603050405020304" pitchFamily="18" charset="0"/>
            </a:rPr>
            <a:t>güçlüdür</a:t>
          </a:r>
          <a:r>
            <a:rPr lang="tr-TR" sz="1600" kern="1200" dirty="0">
              <a:latin typeface="Times New Roman" panose="02020603050405020304" pitchFamily="18" charset="0"/>
              <a:cs typeface="Times New Roman" panose="02020603050405020304" pitchFamily="18" charset="0"/>
            </a:rPr>
            <a:t>. </a:t>
          </a:r>
          <a:endParaRPr lang="en-US" sz="1600" kern="1200" dirty="0">
            <a:latin typeface="Times New Roman" panose="02020603050405020304" pitchFamily="18" charset="0"/>
            <a:cs typeface="Times New Roman" panose="02020603050405020304" pitchFamily="18" charset="0"/>
          </a:endParaRPr>
        </a:p>
      </dsp:txBody>
      <dsp:txXfrm>
        <a:off x="41380" y="4634211"/>
        <a:ext cx="6652683" cy="7649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7F474-C034-4029-8699-2E04A4C7B814}">
      <dsp:nvSpPr>
        <dsp:cNvPr id="0" name=""/>
        <dsp:cNvSpPr/>
      </dsp:nvSpPr>
      <dsp:spPr>
        <a:xfrm>
          <a:off x="-506473" y="712820"/>
          <a:ext cx="10515600" cy="1300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87D33-BCEF-4E8C-9AA3-F11979CA6511}">
      <dsp:nvSpPr>
        <dsp:cNvPr id="0" name=""/>
        <dsp:cNvSpPr/>
      </dsp:nvSpPr>
      <dsp:spPr>
        <a:xfrm>
          <a:off x="-113129" y="1005390"/>
          <a:ext cx="715170" cy="715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3CD4D-1E2B-4DC1-949F-95178969F735}">
      <dsp:nvSpPr>
        <dsp:cNvPr id="0" name=""/>
        <dsp:cNvSpPr/>
      </dsp:nvSpPr>
      <dsp:spPr>
        <a:xfrm>
          <a:off x="995384" y="712820"/>
          <a:ext cx="9010804" cy="130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16" tIns="137616" rIns="137616" bIns="137616" numCol="1" spcCol="1270" anchor="ctr" anchorCtr="0">
          <a:noAutofit/>
        </a:bodyPr>
        <a:lstStyle/>
        <a:p>
          <a:pPr marL="0" lvl="0" indent="0" algn="l" defTabSz="977900">
            <a:lnSpc>
              <a:spcPct val="100000"/>
            </a:lnSpc>
            <a:spcBef>
              <a:spcPct val="0"/>
            </a:spcBef>
            <a:spcAft>
              <a:spcPct val="35000"/>
            </a:spcAft>
            <a:buNone/>
          </a:pPr>
          <a:r>
            <a:rPr lang="tr-TR" sz="2200" kern="1200"/>
            <a:t>Bu tanıma göre bir fonksiyon olarak liderlik aşağıdaki gibi gösterilebilir":</a:t>
          </a:r>
          <a:endParaRPr lang="en-US" sz="2200" kern="1200"/>
        </a:p>
      </dsp:txBody>
      <dsp:txXfrm>
        <a:off x="995384" y="712820"/>
        <a:ext cx="9010804" cy="1300309"/>
      </dsp:txXfrm>
    </dsp:sp>
    <dsp:sp modelId="{973AF5DF-8C91-4D5A-84DD-3C0B342745DC}">
      <dsp:nvSpPr>
        <dsp:cNvPr id="0" name=""/>
        <dsp:cNvSpPr/>
      </dsp:nvSpPr>
      <dsp:spPr>
        <a:xfrm>
          <a:off x="2443341" y="2338207"/>
          <a:ext cx="5942818" cy="1300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1A783-F870-43F0-8E77-E542C95311F2}">
      <dsp:nvSpPr>
        <dsp:cNvPr id="0" name=""/>
        <dsp:cNvSpPr/>
      </dsp:nvSpPr>
      <dsp:spPr>
        <a:xfrm>
          <a:off x="2" y="2599781"/>
          <a:ext cx="715170" cy="715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33046-7737-459A-ACDF-0395688275DE}">
      <dsp:nvSpPr>
        <dsp:cNvPr id="0" name=""/>
        <dsp:cNvSpPr/>
      </dsp:nvSpPr>
      <dsp:spPr>
        <a:xfrm>
          <a:off x="748095" y="2353642"/>
          <a:ext cx="9767504" cy="130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16" tIns="137616" rIns="137616" bIns="137616" numCol="1" spcCol="1270" anchor="ctr" anchorCtr="0">
          <a:noAutofit/>
        </a:bodyPr>
        <a:lstStyle/>
        <a:p>
          <a:pPr marL="0" lvl="0" indent="0" algn="l" defTabSz="977900">
            <a:lnSpc>
              <a:spcPct val="100000"/>
            </a:lnSpc>
            <a:spcBef>
              <a:spcPct val="0"/>
            </a:spcBef>
            <a:spcAft>
              <a:spcPct val="35000"/>
            </a:spcAft>
            <a:buNone/>
          </a:pPr>
          <a:r>
            <a:rPr lang="tr-TR" sz="2200" b="1" kern="1200" dirty="0"/>
            <a:t>Liderlik=f (Liderin Kendisi, İzleyicileri, Amaçlar, Ortam veya Koşullar)</a:t>
          </a:r>
          <a:endParaRPr lang="en-US" sz="2200" kern="1200" dirty="0"/>
        </a:p>
      </dsp:txBody>
      <dsp:txXfrm>
        <a:off x="748095" y="2353642"/>
        <a:ext cx="9767504" cy="1300309"/>
      </dsp:txXfrm>
    </dsp:sp>
    <dsp:sp modelId="{7837690E-5FEF-403B-9DDE-AC106D6A3DAD}">
      <dsp:nvSpPr>
        <dsp:cNvPr id="0" name=""/>
        <dsp:cNvSpPr/>
      </dsp:nvSpPr>
      <dsp:spPr>
        <a:xfrm>
          <a:off x="6743288" y="2338207"/>
          <a:ext cx="4278784" cy="1300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616" tIns="137616" rIns="137616" bIns="137616" numCol="1" spcCol="1270" anchor="ctr" anchorCtr="0">
          <a:noAutofit/>
        </a:bodyPr>
        <a:lstStyle/>
        <a:p>
          <a:pPr marL="0" lvl="0" indent="0" algn="l" defTabSz="755650">
            <a:lnSpc>
              <a:spcPct val="100000"/>
            </a:lnSpc>
            <a:spcBef>
              <a:spcPct val="0"/>
            </a:spcBef>
            <a:spcAft>
              <a:spcPct val="35000"/>
            </a:spcAft>
            <a:buNone/>
          </a:pPr>
          <a:endParaRPr lang="tr-TR" sz="1700" kern="1200"/>
        </a:p>
      </dsp:txBody>
      <dsp:txXfrm>
        <a:off x="6743288" y="2338207"/>
        <a:ext cx="4278784" cy="13003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DD14B-DCE7-6842-A7AF-3C9E28830F2B}">
      <dsp:nvSpPr>
        <dsp:cNvPr id="0" name=""/>
        <dsp:cNvSpPr/>
      </dsp:nvSpPr>
      <dsp:spPr>
        <a:xfrm>
          <a:off x="3968" y="2340239"/>
          <a:ext cx="1230312" cy="738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GÖNDERİCİ</a:t>
          </a:r>
        </a:p>
        <a:p>
          <a:pPr marL="0" lvl="0" indent="0" algn="ctr" defTabSz="622300">
            <a:lnSpc>
              <a:spcPct val="90000"/>
            </a:lnSpc>
            <a:spcBef>
              <a:spcPct val="0"/>
            </a:spcBef>
            <a:spcAft>
              <a:spcPct val="35000"/>
            </a:spcAft>
            <a:buNone/>
          </a:pPr>
          <a:r>
            <a:rPr lang="tr-TR" sz="1400" kern="1200" dirty="0"/>
            <a:t>(KAYNAK)</a:t>
          </a:r>
        </a:p>
      </dsp:txBody>
      <dsp:txXfrm>
        <a:off x="25589" y="2361860"/>
        <a:ext cx="1187070" cy="694945"/>
      </dsp:txXfrm>
    </dsp:sp>
    <dsp:sp modelId="{0F7232CB-D08B-A44C-835F-F002309BB78A}">
      <dsp:nvSpPr>
        <dsp:cNvPr id="0" name=""/>
        <dsp:cNvSpPr/>
      </dsp:nvSpPr>
      <dsp:spPr>
        <a:xfrm>
          <a:off x="1357312"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tr-TR" sz="1100" kern="1200"/>
        </a:p>
      </dsp:txBody>
      <dsp:txXfrm>
        <a:off x="1357312" y="2617797"/>
        <a:ext cx="182578" cy="183071"/>
      </dsp:txXfrm>
    </dsp:sp>
    <dsp:sp modelId="{0DA51B21-5604-3A47-ACFD-8C8E24E54535}">
      <dsp:nvSpPr>
        <dsp:cNvPr id="0" name=""/>
        <dsp:cNvSpPr/>
      </dsp:nvSpPr>
      <dsp:spPr>
        <a:xfrm>
          <a:off x="1726406" y="2340239"/>
          <a:ext cx="1230312" cy="738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KOD</a:t>
          </a:r>
        </a:p>
      </dsp:txBody>
      <dsp:txXfrm>
        <a:off x="1748027" y="2361860"/>
        <a:ext cx="1187070" cy="694945"/>
      </dsp:txXfrm>
    </dsp:sp>
    <dsp:sp modelId="{8C3D95ED-3A21-6542-831F-EC0F782A6069}">
      <dsp:nvSpPr>
        <dsp:cNvPr id="0" name=""/>
        <dsp:cNvSpPr/>
      </dsp:nvSpPr>
      <dsp:spPr>
        <a:xfrm>
          <a:off x="3079750"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tr-TR" sz="1100" kern="1200"/>
        </a:p>
      </dsp:txBody>
      <dsp:txXfrm>
        <a:off x="3079750" y="2617797"/>
        <a:ext cx="182578" cy="183071"/>
      </dsp:txXfrm>
    </dsp:sp>
    <dsp:sp modelId="{0F0E2766-2174-FD48-B646-9FD4A8635857}">
      <dsp:nvSpPr>
        <dsp:cNvPr id="0" name=""/>
        <dsp:cNvSpPr/>
      </dsp:nvSpPr>
      <dsp:spPr>
        <a:xfrm>
          <a:off x="3448843" y="2340239"/>
          <a:ext cx="1230312" cy="738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İLETİ</a:t>
          </a:r>
        </a:p>
      </dsp:txBody>
      <dsp:txXfrm>
        <a:off x="3470464" y="2361860"/>
        <a:ext cx="1187070" cy="694945"/>
      </dsp:txXfrm>
    </dsp:sp>
    <dsp:sp modelId="{0D9AC919-EBE7-F944-A9AE-9FFF340F7AC8}">
      <dsp:nvSpPr>
        <dsp:cNvPr id="0" name=""/>
        <dsp:cNvSpPr/>
      </dsp:nvSpPr>
      <dsp:spPr>
        <a:xfrm>
          <a:off x="4802187"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tr-TR" sz="1100" kern="1200"/>
        </a:p>
      </dsp:txBody>
      <dsp:txXfrm>
        <a:off x="4802187" y="2617797"/>
        <a:ext cx="182578" cy="183071"/>
      </dsp:txXfrm>
    </dsp:sp>
    <dsp:sp modelId="{2A9B1309-BEFD-8E44-A6BC-67E0E71146EF}">
      <dsp:nvSpPr>
        <dsp:cNvPr id="0" name=""/>
        <dsp:cNvSpPr/>
      </dsp:nvSpPr>
      <dsp:spPr>
        <a:xfrm>
          <a:off x="5171281" y="2340239"/>
          <a:ext cx="1230312" cy="738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İLETİŞİM KANALI</a:t>
          </a:r>
        </a:p>
      </dsp:txBody>
      <dsp:txXfrm>
        <a:off x="5192902" y="2361860"/>
        <a:ext cx="1187070" cy="694945"/>
      </dsp:txXfrm>
    </dsp:sp>
    <dsp:sp modelId="{6BC79737-34D4-884B-A83C-75D8258FADEB}">
      <dsp:nvSpPr>
        <dsp:cNvPr id="0" name=""/>
        <dsp:cNvSpPr/>
      </dsp:nvSpPr>
      <dsp:spPr>
        <a:xfrm>
          <a:off x="6524624" y="2556774"/>
          <a:ext cx="260826" cy="30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tr-TR" sz="1100" kern="1200"/>
        </a:p>
      </dsp:txBody>
      <dsp:txXfrm>
        <a:off x="6524624" y="2617797"/>
        <a:ext cx="182578" cy="183071"/>
      </dsp:txXfrm>
    </dsp:sp>
    <dsp:sp modelId="{4AD2416F-8D52-8B42-920E-DDC89787D62E}">
      <dsp:nvSpPr>
        <dsp:cNvPr id="0" name=""/>
        <dsp:cNvSpPr/>
      </dsp:nvSpPr>
      <dsp:spPr>
        <a:xfrm>
          <a:off x="6893718" y="2340239"/>
          <a:ext cx="1230312" cy="7381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a:t>ALICI</a:t>
          </a:r>
        </a:p>
        <a:p>
          <a:pPr marL="0" lvl="0" indent="0" algn="ctr" defTabSz="622300">
            <a:lnSpc>
              <a:spcPct val="90000"/>
            </a:lnSpc>
            <a:spcBef>
              <a:spcPct val="0"/>
            </a:spcBef>
            <a:spcAft>
              <a:spcPct val="35000"/>
            </a:spcAft>
            <a:buNone/>
          </a:pPr>
          <a:r>
            <a:rPr lang="tr-TR" sz="1400" kern="1200" dirty="0"/>
            <a:t>(HEDEF)</a:t>
          </a:r>
        </a:p>
      </dsp:txBody>
      <dsp:txXfrm>
        <a:off x="6915339" y="2361860"/>
        <a:ext cx="1187070" cy="694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EBF16-6B19-425C-B5D6-AE793EDA961F}">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D36ED-6BD3-4927-8B6B-607D6E1D88CF}">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A82EE-8DCF-4D8C-81D4-A623D078C98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tr-TR" sz="1900" kern="1200"/>
            <a:t>1) KİŞİSEL FAKTÖRLER</a:t>
          </a:r>
          <a:endParaRPr lang="en-US" sz="1900" kern="1200"/>
        </a:p>
      </dsp:txBody>
      <dsp:txXfrm>
        <a:off x="836323" y="3399"/>
        <a:ext cx="9679276" cy="724089"/>
      </dsp:txXfrm>
    </dsp:sp>
    <dsp:sp modelId="{19F13356-F524-4CB0-A847-990F81A1E7DC}">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C7B66-2362-45A2-98E5-D9E65332D482}">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3B730-C165-4E8E-B0B1-E8C8CDFB973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tr-TR" sz="1900" kern="1200"/>
            <a:t>2) FİZİKSEL FAKTÖRLER</a:t>
          </a:r>
          <a:endParaRPr lang="en-US" sz="1900" kern="1200"/>
        </a:p>
      </dsp:txBody>
      <dsp:txXfrm>
        <a:off x="836323" y="908511"/>
        <a:ext cx="9679276" cy="724089"/>
      </dsp:txXfrm>
    </dsp:sp>
    <dsp:sp modelId="{97CB256F-A765-446E-88CB-0E2D228AC204}">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65A75-A13B-4F68-9F87-219356CED25E}">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0114D-C586-4D57-B8BD-B180B17A4595}">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tr-TR" sz="1900" kern="1200"/>
            <a:t>3) MESAJIN OLUŞTURULMASINDA KULLANILAN SEMBOLLER</a:t>
          </a:r>
          <a:endParaRPr lang="en-US" sz="1900" kern="1200"/>
        </a:p>
      </dsp:txBody>
      <dsp:txXfrm>
        <a:off x="836323" y="1813624"/>
        <a:ext cx="9679276" cy="724089"/>
      </dsp:txXfrm>
    </dsp:sp>
    <dsp:sp modelId="{0E43EDCB-1C0E-45D7-9A30-E8D9D920F07B}">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31AB9-9F89-4015-A2AD-8CE19E40429A}">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6B5A6-E34E-4DD6-9ED4-E17E23FD2190}">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tr-TR" sz="1900" kern="1200"/>
            <a:t>4) ZAMAN DARLIĞI VE BASKISI</a:t>
          </a:r>
          <a:endParaRPr lang="en-US" sz="1900" kern="1200"/>
        </a:p>
      </dsp:txBody>
      <dsp:txXfrm>
        <a:off x="836323" y="2718736"/>
        <a:ext cx="9679276" cy="724089"/>
      </dsp:txXfrm>
    </dsp:sp>
    <dsp:sp modelId="{3F8624E3-EE44-415B-8FA1-2B759D519A95}">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375F9-53AC-44E7-86B2-30F907596593}">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2AEE1F-A643-4279-9DDE-FF68E42D1D95}">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tr-TR" sz="1900" kern="1200"/>
            <a:t>5) PEŞİN DEĞER YARGILARI VE ALGIDA SEÇİCİLİK</a:t>
          </a:r>
          <a:endParaRPr lang="en-US" sz="1900" kern="1200"/>
        </a:p>
      </dsp:txBody>
      <dsp:txXfrm>
        <a:off x="836323" y="3623848"/>
        <a:ext cx="9679276" cy="7240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2ED01-3423-4097-AC06-E63DBD0A7351}">
      <dsp:nvSpPr>
        <dsp:cNvPr id="0" name=""/>
        <dsp:cNvSpPr/>
      </dsp:nvSpPr>
      <dsp:spPr>
        <a:xfrm>
          <a:off x="0" y="2355"/>
          <a:ext cx="10515600" cy="1125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BFFE1-8F8E-4CFD-843F-EDB770594E64}">
      <dsp:nvSpPr>
        <dsp:cNvPr id="0" name=""/>
        <dsp:cNvSpPr/>
      </dsp:nvSpPr>
      <dsp:spPr>
        <a:xfrm>
          <a:off x="340540" y="255650"/>
          <a:ext cx="619770" cy="6191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FCD32-3295-4DA9-AF19-6B2509B9B992}">
      <dsp:nvSpPr>
        <dsp:cNvPr id="0" name=""/>
        <dsp:cNvSpPr/>
      </dsp:nvSpPr>
      <dsp:spPr>
        <a:xfrm>
          <a:off x="1300852" y="2355"/>
          <a:ext cx="9076917" cy="1126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59" tIns="119259" rIns="119259" bIns="119259" numCol="1" spcCol="1270" anchor="ctr" anchorCtr="0">
          <a:noAutofit/>
        </a:bodyPr>
        <a:lstStyle/>
        <a:p>
          <a:pPr marL="0" lvl="0" indent="0" algn="l" defTabSz="622300">
            <a:lnSpc>
              <a:spcPct val="100000"/>
            </a:lnSpc>
            <a:spcBef>
              <a:spcPct val="0"/>
            </a:spcBef>
            <a:spcAft>
              <a:spcPct val="35000"/>
            </a:spcAft>
            <a:buNone/>
          </a:pPr>
          <a:r>
            <a:rPr lang="tr-TR" sz="1400" kern="1200"/>
            <a:t>Etkin bir denetim sisteminin özellikleri aşağıdaki gibi sıralamak mümkündür (Özalp, 2010: 299); </a:t>
          </a:r>
          <a:endParaRPr lang="en-US" sz="1400" kern="1200"/>
        </a:p>
      </dsp:txBody>
      <dsp:txXfrm>
        <a:off x="1300852" y="2355"/>
        <a:ext cx="9076917" cy="1126855"/>
      </dsp:txXfrm>
    </dsp:sp>
    <dsp:sp modelId="{CCB973CA-8FE1-468D-AB12-7A2A045ADB30}">
      <dsp:nvSpPr>
        <dsp:cNvPr id="0" name=""/>
        <dsp:cNvSpPr/>
      </dsp:nvSpPr>
      <dsp:spPr>
        <a:xfrm>
          <a:off x="0" y="1366443"/>
          <a:ext cx="10515600" cy="1125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83A27-1F82-44EB-BF95-4AC10EF24456}">
      <dsp:nvSpPr>
        <dsp:cNvPr id="0" name=""/>
        <dsp:cNvSpPr/>
      </dsp:nvSpPr>
      <dsp:spPr>
        <a:xfrm>
          <a:off x="340540" y="1619738"/>
          <a:ext cx="619770" cy="6191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C26A3-B5BF-4617-8411-C25A886BD832}">
      <dsp:nvSpPr>
        <dsp:cNvPr id="0" name=""/>
        <dsp:cNvSpPr/>
      </dsp:nvSpPr>
      <dsp:spPr>
        <a:xfrm>
          <a:off x="1300852" y="1366443"/>
          <a:ext cx="9076917" cy="1126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59" tIns="119259" rIns="119259" bIns="119259" numCol="1" spcCol="1270" anchor="ctr" anchorCtr="0">
          <a:noAutofit/>
        </a:bodyPr>
        <a:lstStyle/>
        <a:p>
          <a:pPr marL="0" lvl="0" indent="0" algn="l" defTabSz="622300">
            <a:lnSpc>
              <a:spcPct val="100000"/>
            </a:lnSpc>
            <a:spcBef>
              <a:spcPct val="0"/>
            </a:spcBef>
            <a:spcAft>
              <a:spcPct val="35000"/>
            </a:spcAft>
            <a:buNone/>
          </a:pPr>
          <a:r>
            <a:rPr lang="tr-TR" sz="1400" b="1" kern="1200"/>
            <a:t>Denetimin genel amacı işletmenin amaçlarına ulaşmasını kolaylaştırmaktır. </a:t>
          </a:r>
          <a:r>
            <a:rPr lang="tr-TR" sz="1400" kern="1200"/>
            <a:t>Ancak denetimin yerine getirebilmesi için stratejiler, politikalar ve planlar açık bir şekilde belirlenmeli ve arzulanan hedefler ortaya konmalıdır. Bu amaçlar, politikalar, stratejiler, yöntemler ve bütçeler uygulama standardı sağladığından faaliyet sonuçları bu standartlara göre ölçülmelidir. Bunun sonucu olarak denetim uygulamayı standartlaştırarak verimliliği artırır ve giderleri değiştirir. </a:t>
          </a:r>
          <a:endParaRPr lang="en-US" sz="1400" kern="1200"/>
        </a:p>
      </dsp:txBody>
      <dsp:txXfrm>
        <a:off x="1300852" y="1366443"/>
        <a:ext cx="9076917" cy="1126855"/>
      </dsp:txXfrm>
    </dsp:sp>
    <dsp:sp modelId="{695E37EF-DE74-463B-8E27-7E87713672C8}">
      <dsp:nvSpPr>
        <dsp:cNvPr id="0" name=""/>
        <dsp:cNvSpPr/>
      </dsp:nvSpPr>
      <dsp:spPr>
        <a:xfrm>
          <a:off x="0" y="2730531"/>
          <a:ext cx="10515600" cy="11257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14CC-7B03-4843-A968-1B9AC8A85020}">
      <dsp:nvSpPr>
        <dsp:cNvPr id="0" name=""/>
        <dsp:cNvSpPr/>
      </dsp:nvSpPr>
      <dsp:spPr>
        <a:xfrm>
          <a:off x="340540" y="2983826"/>
          <a:ext cx="619770" cy="6191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40AB1-C9FB-4085-A2DA-212A382B93F2}">
      <dsp:nvSpPr>
        <dsp:cNvPr id="0" name=""/>
        <dsp:cNvSpPr/>
      </dsp:nvSpPr>
      <dsp:spPr>
        <a:xfrm>
          <a:off x="1300852" y="2730531"/>
          <a:ext cx="9076917" cy="1126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59" tIns="119259" rIns="119259" bIns="119259" numCol="1" spcCol="1270" anchor="ctr" anchorCtr="0">
          <a:noAutofit/>
        </a:bodyPr>
        <a:lstStyle/>
        <a:p>
          <a:pPr marL="0" lvl="0" indent="0" algn="l" defTabSz="622300">
            <a:lnSpc>
              <a:spcPct val="100000"/>
            </a:lnSpc>
            <a:spcBef>
              <a:spcPct val="0"/>
            </a:spcBef>
            <a:spcAft>
              <a:spcPct val="35000"/>
            </a:spcAft>
            <a:buNone/>
          </a:pPr>
          <a:r>
            <a:rPr lang="tr-TR" sz="1400" b="1" kern="1200"/>
            <a:t>Denetim ilgili faaliyetin gerek ve ihtiyaçlarını aksettirmelidir. </a:t>
          </a:r>
          <a:r>
            <a:rPr lang="tr-TR" sz="1400" kern="1200"/>
            <a:t>Denetim sistemleri yapılan işe uygun olmalıdır. Satış bölümünün denetim sistemi özellik itibari ile finans bölümünün denetim sisteminden farklıdır. Zira, satın alma bölümünün denetimi oldukça farklı durumdadır. Küçük işletmelerdeki denetim sistemi, büyük işletmelere kıyasla çok farklıdır. Bütçeler, başa baş noktaları, standart süreler veya maliyetler ve finansman rasyoları gibi belirli teknikler birçok işletmede uygulanabilir. </a:t>
          </a:r>
          <a:endParaRPr lang="en-US" sz="1400" kern="1200"/>
        </a:p>
      </dsp:txBody>
      <dsp:txXfrm>
        <a:off x="1300852" y="2730531"/>
        <a:ext cx="9076917" cy="11268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21656-8573-7440-B2B2-40FD9909583A}">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97FEE-2CB3-EF46-8EEA-D458B69E262D}">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kern="1200"/>
            <a:t>Denetim kapsayıcı olmalıdır. </a:t>
          </a:r>
          <a:r>
            <a:rPr lang="tr-TR" sz="2000" kern="1200"/>
            <a:t>Denetim faaliyeti bütün örgütü kapsamalıdır. Özellikle üst yönetimin denetimi iyi bir biçimde başarması için bütün örgüt noktalarını kapsaması zorunludur. Her bölümün yaptığı iş birbirinden farklı olmasına rağmen birbiriyle yakın ilişkilidir. </a:t>
          </a:r>
          <a:endParaRPr lang="en-US" sz="2000" kern="1200"/>
        </a:p>
      </dsp:txBody>
      <dsp:txXfrm>
        <a:off x="0" y="2700"/>
        <a:ext cx="6291714" cy="1841777"/>
      </dsp:txXfrm>
    </dsp:sp>
    <dsp:sp modelId="{DD277A10-059B-BD4E-AE28-1D784AD39D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83653-9CEE-EC4C-8255-37AE8EC0779C}">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kern="1200"/>
            <a:t>Denetim sık sık gözden geçirilmelidir. </a:t>
          </a:r>
          <a:r>
            <a:rPr lang="tr-TR" sz="2000" kern="1200"/>
            <a:t>Denetimin işletmeye yarar sağlaması için sık sık gözden geçirilmeli ve ekonomik, tarafsız ve esneklik özelliği kazandırılmalıdır. </a:t>
          </a:r>
          <a:endParaRPr lang="en-US" sz="2000" kern="1200"/>
        </a:p>
      </dsp:txBody>
      <dsp:txXfrm>
        <a:off x="0" y="1844478"/>
        <a:ext cx="6291714" cy="1841777"/>
      </dsp:txXfrm>
    </dsp:sp>
    <dsp:sp modelId="{696D937B-EF97-3242-AA0A-99921D9B624E}">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A8652-9156-1A4F-8F49-8B1B3851B478}">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tr-TR" sz="2000" b="1" kern="1200"/>
            <a:t>Denetim anlaşılabilir olmalıdır. </a:t>
          </a:r>
          <a:r>
            <a:rPr lang="tr-TR" sz="2000" kern="1200"/>
            <a:t>Denetimin etkili olabilmesi anlaşılabilir olmasına bağlıdır. Çeşitli organizasyon basamaklarında çalışan yöneticiler denetimin nasıl çalışacağını bilmelidirler. Çalışanlar denetimi ve standartlarını anlamazlar ise uygulamalarını standartlara göre gerçekleştiremezler. </a:t>
          </a:r>
          <a:endParaRPr lang="en-US" sz="2000" kern="1200"/>
        </a:p>
      </dsp:txBody>
      <dsp:txXfrm>
        <a:off x="0" y="3686256"/>
        <a:ext cx="6291714" cy="18417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89907-F220-CA40-8B2D-965DE708C9AB}" type="datetimeFigureOut">
              <a:rPr lang="tr-TR" smtClean="0"/>
              <a:t>1.03.2024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F7F0C-8E18-4B4E-977B-7BCE00467CDA}" type="slidenum">
              <a:rPr lang="tr-TR" smtClean="0"/>
              <a:t>‹#›</a:t>
            </a:fld>
            <a:endParaRPr lang="tr-TR"/>
          </a:p>
        </p:txBody>
      </p:sp>
    </p:spTree>
    <p:extLst>
      <p:ext uri="{BB962C8B-B14F-4D97-AF65-F5344CB8AC3E}">
        <p14:creationId xmlns:p14="http://schemas.microsoft.com/office/powerpoint/2010/main" val="2673245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pPr algn="l">
              <a:buFont typeface="+mj-lt"/>
              <a:buAutoNum type="arabicPeriod"/>
            </a:pPr>
            <a:r>
              <a:rPr lang="tr-TR" b="1" i="0" dirty="0">
                <a:solidFill>
                  <a:srgbClr val="0D0D0D"/>
                </a:solidFill>
                <a:effectLst/>
                <a:latin typeface="Söhne"/>
              </a:rPr>
              <a:t>Planlama (Planning):</a:t>
            </a:r>
            <a:endParaRPr lang="tr-TR" b="0" i="0" dirty="0">
              <a:solidFill>
                <a:srgbClr val="0D0D0D"/>
              </a:solidFill>
              <a:effectLst/>
              <a:latin typeface="Söhne"/>
            </a:endParaRPr>
          </a:p>
          <a:p>
            <a:pPr marL="742950" lvl="1" indent="-285750" algn="l">
              <a:buFont typeface="+mj-lt"/>
              <a:buAutoNum type="arabicPeriod"/>
            </a:pPr>
            <a:r>
              <a:rPr lang="tr-TR" b="0" i="0" dirty="0">
                <a:solidFill>
                  <a:srgbClr val="0D0D0D"/>
                </a:solidFill>
                <a:effectLst/>
                <a:latin typeface="Söhne"/>
              </a:rPr>
              <a:t>Planlama, organizasyonun gelecekteki hedeflerine ulaşmak için belirlenen yolları belirleme sürecidir. Bu aşamada, yöneticiler organizasyonun misyonunu ve vizyonunu belirler, hedefleri koyar ve bu hedeflere ulaşmak için stratejiler geliştirir. Planlama süreci, organizasyonun kaynaklarını etkin bir şekilde kullanarak rekabet avantajı elde etmesine yardımcı olur.</a:t>
            </a:r>
          </a:p>
          <a:p>
            <a:pPr algn="l">
              <a:buFont typeface="+mj-lt"/>
              <a:buAutoNum type="arabicPeriod"/>
            </a:pPr>
            <a:r>
              <a:rPr lang="tr-TR" b="1" i="0" dirty="0">
                <a:solidFill>
                  <a:srgbClr val="0D0D0D"/>
                </a:solidFill>
                <a:effectLst/>
                <a:latin typeface="Söhne"/>
              </a:rPr>
              <a:t>Örgütlenme (</a:t>
            </a:r>
            <a:r>
              <a:rPr lang="tr-TR" b="1" i="0" dirty="0" err="1">
                <a:solidFill>
                  <a:srgbClr val="0D0D0D"/>
                </a:solidFill>
                <a:effectLst/>
                <a:latin typeface="Söhne"/>
              </a:rPr>
              <a:t>Organizing</a:t>
            </a:r>
            <a:r>
              <a:rPr lang="tr-TR" b="1" i="0" dirty="0">
                <a:solidFill>
                  <a:srgbClr val="0D0D0D"/>
                </a:solidFill>
                <a:effectLst/>
                <a:latin typeface="Söhne"/>
              </a:rPr>
              <a:t>):</a:t>
            </a:r>
            <a:endParaRPr lang="tr-TR" b="0" i="0" dirty="0">
              <a:solidFill>
                <a:srgbClr val="0D0D0D"/>
              </a:solidFill>
              <a:effectLst/>
              <a:latin typeface="Söhne"/>
            </a:endParaRPr>
          </a:p>
          <a:p>
            <a:pPr marL="742950" lvl="1" indent="-285750" algn="l">
              <a:buFont typeface="+mj-lt"/>
              <a:buAutoNum type="arabicPeriod"/>
            </a:pPr>
            <a:r>
              <a:rPr lang="tr-TR" b="0" i="0" dirty="0">
                <a:solidFill>
                  <a:srgbClr val="0D0D0D"/>
                </a:solidFill>
                <a:effectLst/>
                <a:latin typeface="Söhne"/>
              </a:rPr>
              <a:t>Örgütlenme, planlanan hedeflere ulaşmak için kaynakların düzenlenmesi ve organizasyonun yapısının oluşturulması sürecidir. Bu fonksiyon, görevlerin belirlenmesi, sorumlulukların atanması, yetki ve görev ilişkilerinin kurulması, departmanların oluşturulması gibi adımları içerir. Organizasyonun etkin bir şekilde çalışabilmesi için gerekli yapısal düzenlemeler bu aşamada gerçekleştirilir.</a:t>
            </a:r>
          </a:p>
          <a:p>
            <a:pPr algn="l">
              <a:buFont typeface="+mj-lt"/>
              <a:buAutoNum type="arabicPeriod"/>
            </a:pPr>
            <a:r>
              <a:rPr lang="tr-TR" b="1" i="0" dirty="0">
                <a:solidFill>
                  <a:srgbClr val="0D0D0D"/>
                </a:solidFill>
                <a:effectLst/>
                <a:latin typeface="Söhne"/>
              </a:rPr>
              <a:t>Yönlendirme (</a:t>
            </a:r>
            <a:r>
              <a:rPr lang="tr-TR" b="1" i="0" dirty="0" err="1">
                <a:solidFill>
                  <a:srgbClr val="0D0D0D"/>
                </a:solidFill>
                <a:effectLst/>
                <a:latin typeface="Söhne"/>
              </a:rPr>
              <a:t>Leading</a:t>
            </a:r>
            <a:r>
              <a:rPr lang="tr-TR" b="1" i="0" dirty="0">
                <a:solidFill>
                  <a:srgbClr val="0D0D0D"/>
                </a:solidFill>
                <a:effectLst/>
                <a:latin typeface="Söhne"/>
              </a:rPr>
              <a:t>):</a:t>
            </a:r>
            <a:endParaRPr lang="tr-TR" b="0" i="0" dirty="0">
              <a:solidFill>
                <a:srgbClr val="0D0D0D"/>
              </a:solidFill>
              <a:effectLst/>
              <a:latin typeface="Söhne"/>
            </a:endParaRPr>
          </a:p>
          <a:p>
            <a:pPr marL="742950" lvl="1" indent="-285750" algn="l">
              <a:buFont typeface="+mj-lt"/>
              <a:buAutoNum type="arabicPeriod"/>
            </a:pPr>
            <a:r>
              <a:rPr lang="tr-TR" b="0" i="0" dirty="0">
                <a:solidFill>
                  <a:srgbClr val="0D0D0D"/>
                </a:solidFill>
                <a:effectLst/>
                <a:latin typeface="Söhne"/>
              </a:rPr>
              <a:t>Yönlendirme, organizasyon içindeki bireyleri ve grupları motive etmek, etkilemek ve yönlendirmekle ilgilidir. Bu fonksiyon, liderlik, iletişim, motive etme, çatışma yönetimi gibi unsurları içerir. Yöneticiler, çalışanlarına hedeflere ulaşmaları için rehberlik eder ve organizasyonun bir bütün olarak uyumlu bir şekilde çalışmasını sağlar.</a:t>
            </a:r>
          </a:p>
          <a:p>
            <a:pPr algn="l">
              <a:buFont typeface="+mj-lt"/>
              <a:buAutoNum type="arabicPeriod"/>
            </a:pPr>
            <a:r>
              <a:rPr lang="tr-TR" b="1" i="0" dirty="0">
                <a:solidFill>
                  <a:srgbClr val="0D0D0D"/>
                </a:solidFill>
                <a:effectLst/>
                <a:latin typeface="Söhne"/>
              </a:rPr>
              <a:t>Kontrol (</a:t>
            </a:r>
            <a:r>
              <a:rPr lang="tr-TR" b="1" i="0" dirty="0" err="1">
                <a:solidFill>
                  <a:srgbClr val="0D0D0D"/>
                </a:solidFill>
                <a:effectLst/>
                <a:latin typeface="Söhne"/>
              </a:rPr>
              <a:t>Controlling</a:t>
            </a:r>
            <a:r>
              <a:rPr lang="tr-TR" b="1" i="0" dirty="0">
                <a:solidFill>
                  <a:srgbClr val="0D0D0D"/>
                </a:solidFill>
                <a:effectLst/>
                <a:latin typeface="Söhne"/>
              </a:rPr>
              <a:t>):</a:t>
            </a:r>
            <a:endParaRPr lang="tr-TR" b="0" i="0" dirty="0">
              <a:solidFill>
                <a:srgbClr val="0D0D0D"/>
              </a:solidFill>
              <a:effectLst/>
              <a:latin typeface="Söhne"/>
            </a:endParaRPr>
          </a:p>
          <a:p>
            <a:pPr marL="742950" lvl="1" indent="-285750" algn="l">
              <a:buFont typeface="+mj-lt"/>
              <a:buAutoNum type="arabicPeriod"/>
            </a:pPr>
            <a:r>
              <a:rPr lang="tr-TR" b="0" i="0" dirty="0">
                <a:solidFill>
                  <a:srgbClr val="0D0D0D"/>
                </a:solidFill>
                <a:effectLst/>
                <a:latin typeface="Söhne"/>
              </a:rPr>
              <a:t>Kontrol, organizasyonun belirlenen hedeflere ne kadar başarılı bir şekilde ulaştığını değerlendirmek ve gerektiğinde düzeltici önlemler almakla ilgilidir. Performans ölçümü, standartların belirlenmesi, gerçekleşen performansın değerlendirilmesi ve gerektiğinde düzeltici eylemlerin uygulanması bu fonksiyonun bir parçasıdır. Kontrol, organizasyonun sürdürülebilir başarıya ulaşmasını sağlamak için önemlidir.</a:t>
            </a:r>
          </a:p>
          <a:p>
            <a:endParaRPr lang="tr-TR" dirty="0"/>
          </a:p>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a:t>
            </a:fld>
            <a:endParaRPr lang="tr-TR"/>
          </a:p>
        </p:txBody>
      </p:sp>
    </p:spTree>
    <p:extLst>
      <p:ext uri="{BB962C8B-B14F-4D97-AF65-F5344CB8AC3E}">
        <p14:creationId xmlns:p14="http://schemas.microsoft.com/office/powerpoint/2010/main" val="447281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12</a:t>
            </a:fld>
            <a:endParaRPr lang="tr-TR"/>
          </a:p>
        </p:txBody>
      </p:sp>
    </p:spTree>
    <p:extLst>
      <p:ext uri="{BB962C8B-B14F-4D97-AF65-F5344CB8AC3E}">
        <p14:creationId xmlns:p14="http://schemas.microsoft.com/office/powerpoint/2010/main" val="1739325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0D0D0D"/>
                </a:solidFill>
                <a:effectLst/>
                <a:latin typeface="Söhne"/>
              </a:rPr>
              <a:t>Yöneltme işlevi içinde önemli bir unsurlardan biri "</a:t>
            </a:r>
            <a:r>
              <a:rPr lang="tr-TR" b="0" i="0" dirty="0" err="1">
                <a:solidFill>
                  <a:srgbClr val="0D0D0D"/>
                </a:solidFill>
                <a:effectLst/>
                <a:latin typeface="Söhne"/>
              </a:rPr>
              <a:t>etkileme"dir</a:t>
            </a:r>
            <a:r>
              <a:rPr lang="tr-TR" b="0" i="0" dirty="0">
                <a:solidFill>
                  <a:srgbClr val="0D0D0D"/>
                </a:solidFill>
                <a:effectLst/>
                <a:latin typeface="Söhne"/>
              </a:rPr>
              <a:t>. Etkileme, bir liderin veya yöneticinin diğer insanlar üzerinde pozitif bir etki bırakma, onları yönlendirme ve davranışlarını değiştirme yeteneğini ifade eder. Etkileme süreci, organizasyon içinde hedeflere ulaşmak ve takımı motive etmek için kritik bir rol oynar. İşte etkilemenin temel unsurları:</a:t>
            </a:r>
          </a:p>
          <a:p>
            <a:endParaRPr lang="tr-TR" b="0" i="0" dirty="0">
              <a:solidFill>
                <a:srgbClr val="0D0D0D"/>
              </a:solidFill>
              <a:effectLst/>
              <a:latin typeface="Söhne"/>
            </a:endParaRP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13</a:t>
            </a:fld>
            <a:endParaRPr lang="tr-TR"/>
          </a:p>
        </p:txBody>
      </p:sp>
    </p:spTree>
    <p:extLst>
      <p:ext uri="{BB962C8B-B14F-4D97-AF65-F5344CB8AC3E}">
        <p14:creationId xmlns:p14="http://schemas.microsoft.com/office/powerpoint/2010/main" val="3052482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14</a:t>
            </a:fld>
            <a:endParaRPr lang="tr-TR"/>
          </a:p>
        </p:txBody>
      </p:sp>
    </p:spTree>
    <p:extLst>
      <p:ext uri="{BB962C8B-B14F-4D97-AF65-F5344CB8AC3E}">
        <p14:creationId xmlns:p14="http://schemas.microsoft.com/office/powerpoint/2010/main" val="285934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15</a:t>
            </a:fld>
            <a:endParaRPr lang="tr-TR"/>
          </a:p>
        </p:txBody>
      </p:sp>
    </p:spTree>
    <p:extLst>
      <p:ext uri="{BB962C8B-B14F-4D97-AF65-F5344CB8AC3E}">
        <p14:creationId xmlns:p14="http://schemas.microsoft.com/office/powerpoint/2010/main" val="241185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16</a:t>
            </a:fld>
            <a:endParaRPr lang="tr-TR"/>
          </a:p>
        </p:txBody>
      </p:sp>
    </p:spTree>
    <p:extLst>
      <p:ext uri="{BB962C8B-B14F-4D97-AF65-F5344CB8AC3E}">
        <p14:creationId xmlns:p14="http://schemas.microsoft.com/office/powerpoint/2010/main" val="3153220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17</a:t>
            </a:fld>
            <a:endParaRPr lang="tr-TR"/>
          </a:p>
        </p:txBody>
      </p:sp>
    </p:spTree>
    <p:extLst>
      <p:ext uri="{BB962C8B-B14F-4D97-AF65-F5344CB8AC3E}">
        <p14:creationId xmlns:p14="http://schemas.microsoft.com/office/powerpoint/2010/main" val="58820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18</a:t>
            </a:fld>
            <a:endParaRPr lang="tr-TR"/>
          </a:p>
        </p:txBody>
      </p:sp>
    </p:spTree>
    <p:extLst>
      <p:ext uri="{BB962C8B-B14F-4D97-AF65-F5344CB8AC3E}">
        <p14:creationId xmlns:p14="http://schemas.microsoft.com/office/powerpoint/2010/main" val="204712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19</a:t>
            </a:fld>
            <a:endParaRPr lang="tr-TR"/>
          </a:p>
        </p:txBody>
      </p:sp>
    </p:spTree>
    <p:extLst>
      <p:ext uri="{BB962C8B-B14F-4D97-AF65-F5344CB8AC3E}">
        <p14:creationId xmlns:p14="http://schemas.microsoft.com/office/powerpoint/2010/main" val="46578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err="1">
                <a:solidFill>
                  <a:srgbClr val="000000"/>
                </a:solidFill>
                <a:effectLst/>
                <a:latin typeface="TimesNewRomanPSMT"/>
              </a:rPr>
              <a:t>İletişimle</a:t>
            </a:r>
            <a:r>
              <a:rPr lang="tr-TR" sz="1800" dirty="0">
                <a:solidFill>
                  <a:srgbClr val="000000"/>
                </a:solidFill>
                <a:effectLst/>
                <a:latin typeface="TimesNewRomanPSMT"/>
              </a:rPr>
              <a:t> ilgili hususlar, </a:t>
            </a:r>
            <a:r>
              <a:rPr lang="tr-TR" sz="1800" dirty="0" err="1">
                <a:solidFill>
                  <a:srgbClr val="000000"/>
                </a:solidFill>
                <a:effectLst/>
                <a:latin typeface="TimesNewRomanPSMT"/>
              </a:rPr>
              <a:t>yönetimin</a:t>
            </a:r>
            <a:r>
              <a:rPr lang="tr-TR" sz="1800" dirty="0">
                <a:solidFill>
                  <a:srgbClr val="000000"/>
                </a:solidFill>
                <a:effectLst/>
                <a:latin typeface="TimesNewRomanPSMT"/>
              </a:rPr>
              <a:t> </a:t>
            </a:r>
            <a:r>
              <a:rPr lang="tr-TR" sz="1800" dirty="0" err="1">
                <a:solidFill>
                  <a:srgbClr val="000000"/>
                </a:solidFill>
                <a:effectLst/>
                <a:latin typeface="TimesNewRomanPSMT"/>
              </a:rPr>
              <a:t>tüm</a:t>
            </a:r>
            <a:r>
              <a:rPr lang="tr-TR" sz="1800" dirty="0">
                <a:solidFill>
                  <a:srgbClr val="000000"/>
                </a:solidFill>
                <a:effectLst/>
                <a:latin typeface="TimesNewRomanPSMT"/>
              </a:rPr>
              <a:t> </a:t>
            </a:r>
            <a:r>
              <a:rPr lang="tr-TR" sz="1800" dirty="0" err="1">
                <a:solidFill>
                  <a:srgbClr val="000000"/>
                </a:solidFill>
                <a:effectLst/>
                <a:latin typeface="TimesNewRomanPSMT"/>
              </a:rPr>
              <a:t>işlevlerinde</a:t>
            </a:r>
            <a:r>
              <a:rPr lang="tr-TR" sz="1800" dirty="0">
                <a:solidFill>
                  <a:srgbClr val="000000"/>
                </a:solidFill>
                <a:effectLst/>
                <a:latin typeface="TimesNewRomanPSMT"/>
              </a:rPr>
              <a:t> yer almakla beraber bilhassa </a:t>
            </a:r>
            <a:r>
              <a:rPr lang="tr-TR" sz="1800" dirty="0" err="1">
                <a:solidFill>
                  <a:srgbClr val="000000"/>
                </a:solidFill>
                <a:effectLst/>
                <a:latin typeface="TimesNewRomanPSMT"/>
              </a:rPr>
              <a:t>yürütme</a:t>
            </a:r>
            <a:r>
              <a:rPr lang="tr-TR" sz="1800" dirty="0">
                <a:solidFill>
                  <a:srgbClr val="000000"/>
                </a:solidFill>
                <a:effectLst/>
                <a:latin typeface="TimesNewRomanPSMT"/>
              </a:rPr>
              <a:t> </a:t>
            </a:r>
            <a:r>
              <a:rPr lang="tr-TR" sz="1800" dirty="0" err="1">
                <a:solidFill>
                  <a:srgbClr val="000000"/>
                </a:solidFill>
                <a:effectLst/>
                <a:latin typeface="TimesNewRomanPSMT"/>
              </a:rPr>
              <a:t>işlevinde</a:t>
            </a:r>
            <a:r>
              <a:rPr lang="tr-TR" sz="1800" dirty="0">
                <a:solidFill>
                  <a:srgbClr val="000000"/>
                </a:solidFill>
                <a:effectLst/>
                <a:latin typeface="TimesNewRomanPSMT"/>
              </a:rPr>
              <a:t> </a:t>
            </a:r>
            <a:r>
              <a:rPr lang="tr-TR" sz="1800" dirty="0" err="1">
                <a:solidFill>
                  <a:srgbClr val="000000"/>
                </a:solidFill>
                <a:effectLst/>
                <a:latin typeface="TimesNewRomanPSMT"/>
              </a:rPr>
              <a:t>özellikle</a:t>
            </a:r>
            <a:r>
              <a:rPr lang="tr-TR" sz="1800" dirty="0">
                <a:solidFill>
                  <a:srgbClr val="000000"/>
                </a:solidFill>
                <a:effectLst/>
                <a:latin typeface="TimesNewRomanPSMT"/>
              </a:rPr>
              <a:t> </a:t>
            </a:r>
            <a:r>
              <a:rPr lang="tr-TR" sz="1800" dirty="0" err="1">
                <a:solidFill>
                  <a:srgbClr val="000000"/>
                </a:solidFill>
                <a:effectLst/>
                <a:latin typeface="TimesNewRomanPSMT"/>
              </a:rPr>
              <a:t>önemlidir</a:t>
            </a:r>
            <a:r>
              <a:rPr lang="tr-TR" sz="1800" dirty="0">
                <a:solidFill>
                  <a:srgbClr val="000000"/>
                </a:solidFill>
                <a:effectLst/>
                <a:latin typeface="TimesNewRomanPSMT"/>
              </a:rPr>
              <a:t>. </a:t>
            </a:r>
            <a:r>
              <a:rPr lang="tr-TR" sz="1800" dirty="0" err="1">
                <a:solidFill>
                  <a:srgbClr val="000000"/>
                </a:solidFill>
                <a:effectLst/>
                <a:latin typeface="TimesNewRomanPSMT"/>
              </a:rPr>
              <a:t>İşletmenin</a:t>
            </a:r>
            <a:r>
              <a:rPr lang="tr-TR" sz="1800" dirty="0">
                <a:solidFill>
                  <a:srgbClr val="000000"/>
                </a:solidFill>
                <a:effectLst/>
                <a:latin typeface="TimesNewRomanPSMT"/>
              </a:rPr>
              <a:t> farklı </a:t>
            </a:r>
            <a:r>
              <a:rPr lang="tr-TR" sz="1800" dirty="0" err="1">
                <a:solidFill>
                  <a:srgbClr val="000000"/>
                </a:solidFill>
                <a:effectLst/>
                <a:latin typeface="TimesNewRomanPSMT"/>
              </a:rPr>
              <a:t>bölümleri</a:t>
            </a:r>
            <a:r>
              <a:rPr lang="tr-TR" sz="1800" dirty="0">
                <a:solidFill>
                  <a:srgbClr val="000000"/>
                </a:solidFill>
                <a:effectLst/>
                <a:latin typeface="TimesNewRomanPSMT"/>
              </a:rPr>
              <a:t> ve bireyleri arasında, faaliyet ve eylemlerin yapılması </a:t>
            </a:r>
            <a:r>
              <a:rPr lang="tr-TR" sz="1800" dirty="0" err="1">
                <a:solidFill>
                  <a:srgbClr val="000000"/>
                </a:solidFill>
                <a:effectLst/>
                <a:latin typeface="TimesNewRomanPSMT"/>
              </a:rPr>
              <a:t>sürecinde</a:t>
            </a:r>
            <a:r>
              <a:rPr lang="tr-TR" sz="1800" dirty="0">
                <a:solidFill>
                  <a:srgbClr val="000000"/>
                </a:solidFill>
                <a:effectLst/>
                <a:latin typeface="TimesNewRomanPSMT"/>
              </a:rPr>
              <a:t> </a:t>
            </a:r>
            <a:r>
              <a:rPr lang="tr-TR" sz="1800" dirty="0" err="1">
                <a:solidFill>
                  <a:srgbClr val="000000"/>
                </a:solidFill>
                <a:effectLst/>
                <a:latin typeface="TimesNewRomanPSMT"/>
              </a:rPr>
              <a:t>bağlantı</a:t>
            </a:r>
            <a:r>
              <a:rPr lang="tr-TR" sz="1800" dirty="0">
                <a:solidFill>
                  <a:srgbClr val="000000"/>
                </a:solidFill>
                <a:effectLst/>
                <a:latin typeface="TimesNewRomanPSMT"/>
              </a:rPr>
              <a:t> aracı olarak </a:t>
            </a:r>
            <a:r>
              <a:rPr lang="tr-TR" sz="1800" dirty="0" err="1">
                <a:solidFill>
                  <a:srgbClr val="000000"/>
                </a:solidFill>
                <a:effectLst/>
                <a:latin typeface="TimesNewRomanPSMT"/>
              </a:rPr>
              <a:t>başvurulan</a:t>
            </a:r>
            <a:r>
              <a:rPr lang="tr-TR" sz="1800" dirty="0">
                <a:solidFill>
                  <a:srgbClr val="000000"/>
                </a:solidFill>
                <a:effectLst/>
                <a:latin typeface="TimesNewRomanPSMT"/>
              </a:rPr>
              <a:t> </a:t>
            </a:r>
            <a:r>
              <a:rPr lang="tr-TR" sz="1800" dirty="0" err="1">
                <a:solidFill>
                  <a:srgbClr val="000000"/>
                </a:solidFill>
                <a:effectLst/>
                <a:latin typeface="TimesNewRomanPSMT"/>
              </a:rPr>
              <a:t>iletişim</a:t>
            </a:r>
            <a:r>
              <a:rPr lang="tr-TR" sz="1800" dirty="0">
                <a:solidFill>
                  <a:srgbClr val="000000"/>
                </a:solidFill>
                <a:effectLst/>
                <a:latin typeface="TimesNewRomanPSMT"/>
              </a:rPr>
              <a:t>, aynı zamanda </a:t>
            </a:r>
            <a:r>
              <a:rPr lang="tr-TR" sz="1800" dirty="0" err="1">
                <a:solidFill>
                  <a:srgbClr val="000000"/>
                </a:solidFill>
                <a:effectLst/>
                <a:latin typeface="TimesNewRomanPSMT"/>
              </a:rPr>
              <a:t>işletme</a:t>
            </a:r>
            <a:r>
              <a:rPr lang="tr-TR" sz="1800" dirty="0">
                <a:solidFill>
                  <a:srgbClr val="000000"/>
                </a:solidFill>
                <a:effectLst/>
                <a:latin typeface="TimesNewRomanPSMT"/>
              </a:rPr>
              <a:t> </a:t>
            </a:r>
            <a:r>
              <a:rPr lang="tr-TR" sz="1800" dirty="0" err="1">
                <a:solidFill>
                  <a:srgbClr val="000000"/>
                </a:solidFill>
                <a:effectLst/>
                <a:latin typeface="TimesNewRomanPSMT"/>
              </a:rPr>
              <a:t>içi</a:t>
            </a:r>
            <a:r>
              <a:rPr lang="tr-TR" sz="1800" dirty="0">
                <a:solidFill>
                  <a:srgbClr val="000000"/>
                </a:solidFill>
                <a:effectLst/>
                <a:latin typeface="TimesNewRomanPSMT"/>
              </a:rPr>
              <a:t> </a:t>
            </a:r>
            <a:r>
              <a:rPr lang="tr-TR" sz="1800" dirty="0" err="1">
                <a:solidFill>
                  <a:srgbClr val="000000"/>
                </a:solidFill>
                <a:effectLst/>
                <a:latin typeface="TimesNewRomanPSMT"/>
              </a:rPr>
              <a:t>davranışları</a:t>
            </a:r>
            <a:r>
              <a:rPr lang="tr-TR" sz="1800" dirty="0">
                <a:solidFill>
                  <a:srgbClr val="000000"/>
                </a:solidFill>
                <a:effectLst/>
                <a:latin typeface="TimesNewRomanPSMT"/>
              </a:rPr>
              <a:t> </a:t>
            </a:r>
            <a:r>
              <a:rPr lang="tr-TR" sz="1800" dirty="0" err="1">
                <a:solidFill>
                  <a:srgbClr val="000000"/>
                </a:solidFill>
                <a:effectLst/>
                <a:latin typeface="TimesNewRomanPSMT"/>
              </a:rPr>
              <a:t>değiştirmeye</a:t>
            </a:r>
            <a:r>
              <a:rPr lang="tr-TR" sz="1800" dirty="0">
                <a:solidFill>
                  <a:srgbClr val="000000"/>
                </a:solidFill>
                <a:effectLst/>
                <a:latin typeface="TimesNewRomanPSMT"/>
              </a:rPr>
              <a:t> ve </a:t>
            </a:r>
            <a:r>
              <a:rPr lang="tr-TR" sz="1800" dirty="0" err="1">
                <a:solidFill>
                  <a:srgbClr val="000000"/>
                </a:solidFill>
                <a:effectLst/>
                <a:latin typeface="TimesNewRomanPSMT"/>
              </a:rPr>
              <a:t>düzeltmeye</a:t>
            </a:r>
            <a:r>
              <a:rPr lang="tr-TR" sz="1800" dirty="0">
                <a:solidFill>
                  <a:srgbClr val="000000"/>
                </a:solidFill>
                <a:effectLst/>
                <a:latin typeface="TimesNewRomanPSMT"/>
              </a:rPr>
              <a:t>, </a:t>
            </a:r>
            <a:r>
              <a:rPr lang="tr-TR" sz="1800" dirty="0" err="1">
                <a:solidFill>
                  <a:srgbClr val="000000"/>
                </a:solidFill>
                <a:effectLst/>
                <a:latin typeface="TimesNewRomanPSMT"/>
              </a:rPr>
              <a:t>değişimi</a:t>
            </a:r>
            <a:r>
              <a:rPr lang="tr-TR" sz="1800" dirty="0">
                <a:solidFill>
                  <a:srgbClr val="000000"/>
                </a:solidFill>
                <a:effectLst/>
                <a:latin typeface="TimesNewRomanPSMT"/>
              </a:rPr>
              <a:t> </a:t>
            </a:r>
            <a:r>
              <a:rPr lang="tr-TR" sz="1800" dirty="0" err="1">
                <a:solidFill>
                  <a:srgbClr val="000000"/>
                </a:solidFill>
                <a:effectLst/>
                <a:latin typeface="TimesNewRomanPSMT"/>
              </a:rPr>
              <a:t>yönetmeye</a:t>
            </a:r>
            <a:r>
              <a:rPr lang="tr-TR" sz="1800" dirty="0">
                <a:solidFill>
                  <a:srgbClr val="000000"/>
                </a:solidFill>
                <a:effectLst/>
                <a:latin typeface="TimesNewRomanPSMT"/>
              </a:rPr>
              <a:t> de yardımcı olur. </a:t>
            </a:r>
            <a:endParaRPr lang="tr-TR" dirty="0"/>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20</a:t>
            </a:fld>
            <a:endParaRPr lang="tr-TR"/>
          </a:p>
        </p:txBody>
      </p:sp>
    </p:spTree>
    <p:extLst>
      <p:ext uri="{BB962C8B-B14F-4D97-AF65-F5344CB8AC3E}">
        <p14:creationId xmlns:p14="http://schemas.microsoft.com/office/powerpoint/2010/main" val="165750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err="1">
                <a:solidFill>
                  <a:srgbClr val="000000"/>
                </a:solidFill>
                <a:effectLst/>
                <a:latin typeface="TimesNewRomanPSMT"/>
              </a:rPr>
              <a:t>İletişimle</a:t>
            </a:r>
            <a:r>
              <a:rPr lang="tr-TR" sz="1800" dirty="0">
                <a:solidFill>
                  <a:srgbClr val="000000"/>
                </a:solidFill>
                <a:effectLst/>
                <a:latin typeface="TimesNewRomanPSMT"/>
              </a:rPr>
              <a:t> ilgili hususlar, </a:t>
            </a:r>
            <a:r>
              <a:rPr lang="tr-TR" sz="1800" dirty="0" err="1">
                <a:solidFill>
                  <a:srgbClr val="000000"/>
                </a:solidFill>
                <a:effectLst/>
                <a:latin typeface="TimesNewRomanPSMT"/>
              </a:rPr>
              <a:t>yönetimin</a:t>
            </a:r>
            <a:r>
              <a:rPr lang="tr-TR" sz="1800" dirty="0">
                <a:solidFill>
                  <a:srgbClr val="000000"/>
                </a:solidFill>
                <a:effectLst/>
                <a:latin typeface="TimesNewRomanPSMT"/>
              </a:rPr>
              <a:t> </a:t>
            </a:r>
            <a:r>
              <a:rPr lang="tr-TR" sz="1800" dirty="0" err="1">
                <a:solidFill>
                  <a:srgbClr val="000000"/>
                </a:solidFill>
                <a:effectLst/>
                <a:latin typeface="TimesNewRomanPSMT"/>
              </a:rPr>
              <a:t>tüm</a:t>
            </a:r>
            <a:r>
              <a:rPr lang="tr-TR" sz="1800" dirty="0">
                <a:solidFill>
                  <a:srgbClr val="000000"/>
                </a:solidFill>
                <a:effectLst/>
                <a:latin typeface="TimesNewRomanPSMT"/>
              </a:rPr>
              <a:t> </a:t>
            </a:r>
            <a:r>
              <a:rPr lang="tr-TR" sz="1800" dirty="0" err="1">
                <a:solidFill>
                  <a:srgbClr val="000000"/>
                </a:solidFill>
                <a:effectLst/>
                <a:latin typeface="TimesNewRomanPSMT"/>
              </a:rPr>
              <a:t>işlevlerinde</a:t>
            </a:r>
            <a:r>
              <a:rPr lang="tr-TR" sz="1800" dirty="0">
                <a:solidFill>
                  <a:srgbClr val="000000"/>
                </a:solidFill>
                <a:effectLst/>
                <a:latin typeface="TimesNewRomanPSMT"/>
              </a:rPr>
              <a:t> yer almakla beraber bilhassa </a:t>
            </a:r>
            <a:r>
              <a:rPr lang="tr-TR" sz="1800" dirty="0" err="1">
                <a:solidFill>
                  <a:srgbClr val="000000"/>
                </a:solidFill>
                <a:effectLst/>
                <a:latin typeface="TimesNewRomanPSMT"/>
              </a:rPr>
              <a:t>yürütme</a:t>
            </a:r>
            <a:r>
              <a:rPr lang="tr-TR" sz="1800" dirty="0">
                <a:solidFill>
                  <a:srgbClr val="000000"/>
                </a:solidFill>
                <a:effectLst/>
                <a:latin typeface="TimesNewRomanPSMT"/>
              </a:rPr>
              <a:t> </a:t>
            </a:r>
            <a:r>
              <a:rPr lang="tr-TR" sz="1800" dirty="0" err="1">
                <a:solidFill>
                  <a:srgbClr val="000000"/>
                </a:solidFill>
                <a:effectLst/>
                <a:latin typeface="TimesNewRomanPSMT"/>
              </a:rPr>
              <a:t>işlevinde</a:t>
            </a:r>
            <a:r>
              <a:rPr lang="tr-TR" sz="1800" dirty="0">
                <a:solidFill>
                  <a:srgbClr val="000000"/>
                </a:solidFill>
                <a:effectLst/>
                <a:latin typeface="TimesNewRomanPSMT"/>
              </a:rPr>
              <a:t> </a:t>
            </a:r>
            <a:r>
              <a:rPr lang="tr-TR" sz="1800" dirty="0" err="1">
                <a:solidFill>
                  <a:srgbClr val="000000"/>
                </a:solidFill>
                <a:effectLst/>
                <a:latin typeface="TimesNewRomanPSMT"/>
              </a:rPr>
              <a:t>özellikle</a:t>
            </a:r>
            <a:r>
              <a:rPr lang="tr-TR" sz="1800" dirty="0">
                <a:solidFill>
                  <a:srgbClr val="000000"/>
                </a:solidFill>
                <a:effectLst/>
                <a:latin typeface="TimesNewRomanPSMT"/>
              </a:rPr>
              <a:t> </a:t>
            </a:r>
            <a:r>
              <a:rPr lang="tr-TR" sz="1800" dirty="0" err="1">
                <a:solidFill>
                  <a:srgbClr val="000000"/>
                </a:solidFill>
                <a:effectLst/>
                <a:latin typeface="TimesNewRomanPSMT"/>
              </a:rPr>
              <a:t>önemlidir</a:t>
            </a:r>
            <a:r>
              <a:rPr lang="tr-TR" sz="1800" dirty="0">
                <a:solidFill>
                  <a:srgbClr val="000000"/>
                </a:solidFill>
                <a:effectLst/>
                <a:latin typeface="TimesNewRomanPSMT"/>
              </a:rPr>
              <a:t>. </a:t>
            </a:r>
            <a:r>
              <a:rPr lang="tr-TR" sz="1800" dirty="0" err="1">
                <a:solidFill>
                  <a:srgbClr val="000000"/>
                </a:solidFill>
                <a:effectLst/>
                <a:latin typeface="TimesNewRomanPSMT"/>
              </a:rPr>
              <a:t>İşletmenin</a:t>
            </a:r>
            <a:r>
              <a:rPr lang="tr-TR" sz="1800" dirty="0">
                <a:solidFill>
                  <a:srgbClr val="000000"/>
                </a:solidFill>
                <a:effectLst/>
                <a:latin typeface="TimesNewRomanPSMT"/>
              </a:rPr>
              <a:t> farklı </a:t>
            </a:r>
            <a:r>
              <a:rPr lang="tr-TR" sz="1800" dirty="0" err="1">
                <a:solidFill>
                  <a:srgbClr val="000000"/>
                </a:solidFill>
                <a:effectLst/>
                <a:latin typeface="TimesNewRomanPSMT"/>
              </a:rPr>
              <a:t>bölümleri</a:t>
            </a:r>
            <a:r>
              <a:rPr lang="tr-TR" sz="1800" dirty="0">
                <a:solidFill>
                  <a:srgbClr val="000000"/>
                </a:solidFill>
                <a:effectLst/>
                <a:latin typeface="TimesNewRomanPSMT"/>
              </a:rPr>
              <a:t> ve bireyleri arasında, faaliyet ve eylemlerin yapılması </a:t>
            </a:r>
            <a:r>
              <a:rPr lang="tr-TR" sz="1800" dirty="0" err="1">
                <a:solidFill>
                  <a:srgbClr val="000000"/>
                </a:solidFill>
                <a:effectLst/>
                <a:latin typeface="TimesNewRomanPSMT"/>
              </a:rPr>
              <a:t>sürecinde</a:t>
            </a:r>
            <a:r>
              <a:rPr lang="tr-TR" sz="1800" dirty="0">
                <a:solidFill>
                  <a:srgbClr val="000000"/>
                </a:solidFill>
                <a:effectLst/>
                <a:latin typeface="TimesNewRomanPSMT"/>
              </a:rPr>
              <a:t> </a:t>
            </a:r>
            <a:r>
              <a:rPr lang="tr-TR" sz="1800" dirty="0" err="1">
                <a:solidFill>
                  <a:srgbClr val="000000"/>
                </a:solidFill>
                <a:effectLst/>
                <a:latin typeface="TimesNewRomanPSMT"/>
              </a:rPr>
              <a:t>bağlantı</a:t>
            </a:r>
            <a:r>
              <a:rPr lang="tr-TR" sz="1800" dirty="0">
                <a:solidFill>
                  <a:srgbClr val="000000"/>
                </a:solidFill>
                <a:effectLst/>
                <a:latin typeface="TimesNewRomanPSMT"/>
              </a:rPr>
              <a:t> aracı olarak </a:t>
            </a:r>
            <a:r>
              <a:rPr lang="tr-TR" sz="1800" dirty="0" err="1">
                <a:solidFill>
                  <a:srgbClr val="000000"/>
                </a:solidFill>
                <a:effectLst/>
                <a:latin typeface="TimesNewRomanPSMT"/>
              </a:rPr>
              <a:t>başvurulan</a:t>
            </a:r>
            <a:r>
              <a:rPr lang="tr-TR" sz="1800" dirty="0">
                <a:solidFill>
                  <a:srgbClr val="000000"/>
                </a:solidFill>
                <a:effectLst/>
                <a:latin typeface="TimesNewRomanPSMT"/>
              </a:rPr>
              <a:t> </a:t>
            </a:r>
            <a:r>
              <a:rPr lang="tr-TR" sz="1800" dirty="0" err="1">
                <a:solidFill>
                  <a:srgbClr val="000000"/>
                </a:solidFill>
                <a:effectLst/>
                <a:latin typeface="TimesNewRomanPSMT"/>
              </a:rPr>
              <a:t>iletişim</a:t>
            </a:r>
            <a:r>
              <a:rPr lang="tr-TR" sz="1800" dirty="0">
                <a:solidFill>
                  <a:srgbClr val="000000"/>
                </a:solidFill>
                <a:effectLst/>
                <a:latin typeface="TimesNewRomanPSMT"/>
              </a:rPr>
              <a:t>, aynı zamanda </a:t>
            </a:r>
            <a:r>
              <a:rPr lang="tr-TR" sz="1800" dirty="0" err="1">
                <a:solidFill>
                  <a:srgbClr val="000000"/>
                </a:solidFill>
                <a:effectLst/>
                <a:latin typeface="TimesNewRomanPSMT"/>
              </a:rPr>
              <a:t>işletme</a:t>
            </a:r>
            <a:r>
              <a:rPr lang="tr-TR" sz="1800" dirty="0">
                <a:solidFill>
                  <a:srgbClr val="000000"/>
                </a:solidFill>
                <a:effectLst/>
                <a:latin typeface="TimesNewRomanPSMT"/>
              </a:rPr>
              <a:t> </a:t>
            </a:r>
            <a:r>
              <a:rPr lang="tr-TR" sz="1800" dirty="0" err="1">
                <a:solidFill>
                  <a:srgbClr val="000000"/>
                </a:solidFill>
                <a:effectLst/>
                <a:latin typeface="TimesNewRomanPSMT"/>
              </a:rPr>
              <a:t>içi</a:t>
            </a:r>
            <a:r>
              <a:rPr lang="tr-TR" sz="1800" dirty="0">
                <a:solidFill>
                  <a:srgbClr val="000000"/>
                </a:solidFill>
                <a:effectLst/>
                <a:latin typeface="TimesNewRomanPSMT"/>
              </a:rPr>
              <a:t> </a:t>
            </a:r>
            <a:r>
              <a:rPr lang="tr-TR" sz="1800" dirty="0" err="1">
                <a:solidFill>
                  <a:srgbClr val="000000"/>
                </a:solidFill>
                <a:effectLst/>
                <a:latin typeface="TimesNewRomanPSMT"/>
              </a:rPr>
              <a:t>davranışları</a:t>
            </a:r>
            <a:r>
              <a:rPr lang="tr-TR" sz="1800" dirty="0">
                <a:solidFill>
                  <a:srgbClr val="000000"/>
                </a:solidFill>
                <a:effectLst/>
                <a:latin typeface="TimesNewRomanPSMT"/>
              </a:rPr>
              <a:t> </a:t>
            </a:r>
            <a:r>
              <a:rPr lang="tr-TR" sz="1800" dirty="0" err="1">
                <a:solidFill>
                  <a:srgbClr val="000000"/>
                </a:solidFill>
                <a:effectLst/>
                <a:latin typeface="TimesNewRomanPSMT"/>
              </a:rPr>
              <a:t>değiştirmeye</a:t>
            </a:r>
            <a:r>
              <a:rPr lang="tr-TR" sz="1800" dirty="0">
                <a:solidFill>
                  <a:srgbClr val="000000"/>
                </a:solidFill>
                <a:effectLst/>
                <a:latin typeface="TimesNewRomanPSMT"/>
              </a:rPr>
              <a:t> ve </a:t>
            </a:r>
            <a:r>
              <a:rPr lang="tr-TR" sz="1800" dirty="0" err="1">
                <a:solidFill>
                  <a:srgbClr val="000000"/>
                </a:solidFill>
                <a:effectLst/>
                <a:latin typeface="TimesNewRomanPSMT"/>
              </a:rPr>
              <a:t>düzeltmeye</a:t>
            </a:r>
            <a:r>
              <a:rPr lang="tr-TR" sz="1800" dirty="0">
                <a:solidFill>
                  <a:srgbClr val="000000"/>
                </a:solidFill>
                <a:effectLst/>
                <a:latin typeface="TimesNewRomanPSMT"/>
              </a:rPr>
              <a:t>, </a:t>
            </a:r>
            <a:r>
              <a:rPr lang="tr-TR" sz="1800" dirty="0" err="1">
                <a:solidFill>
                  <a:srgbClr val="000000"/>
                </a:solidFill>
                <a:effectLst/>
                <a:latin typeface="TimesNewRomanPSMT"/>
              </a:rPr>
              <a:t>değişimi</a:t>
            </a:r>
            <a:r>
              <a:rPr lang="tr-TR" sz="1800" dirty="0">
                <a:solidFill>
                  <a:srgbClr val="000000"/>
                </a:solidFill>
                <a:effectLst/>
                <a:latin typeface="TimesNewRomanPSMT"/>
              </a:rPr>
              <a:t> </a:t>
            </a:r>
            <a:r>
              <a:rPr lang="tr-TR" sz="1800" dirty="0" err="1">
                <a:solidFill>
                  <a:srgbClr val="000000"/>
                </a:solidFill>
                <a:effectLst/>
                <a:latin typeface="TimesNewRomanPSMT"/>
              </a:rPr>
              <a:t>yönetmeye</a:t>
            </a:r>
            <a:r>
              <a:rPr lang="tr-TR" sz="1800" dirty="0">
                <a:solidFill>
                  <a:srgbClr val="000000"/>
                </a:solidFill>
                <a:effectLst/>
                <a:latin typeface="TimesNewRomanPSMT"/>
              </a:rPr>
              <a:t> de yardımcı olur. </a:t>
            </a:r>
            <a:endParaRPr lang="tr-TR" dirty="0"/>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21</a:t>
            </a:fld>
            <a:endParaRPr lang="tr-TR"/>
          </a:p>
        </p:txBody>
      </p:sp>
    </p:spTree>
    <p:extLst>
      <p:ext uri="{BB962C8B-B14F-4D97-AF65-F5344CB8AC3E}">
        <p14:creationId xmlns:p14="http://schemas.microsoft.com/office/powerpoint/2010/main" val="130921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a:t>
            </a:fld>
            <a:endParaRPr lang="tr-TR"/>
          </a:p>
        </p:txBody>
      </p:sp>
    </p:spTree>
    <p:extLst>
      <p:ext uri="{BB962C8B-B14F-4D97-AF65-F5344CB8AC3E}">
        <p14:creationId xmlns:p14="http://schemas.microsoft.com/office/powerpoint/2010/main" val="166358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err="1">
                <a:solidFill>
                  <a:srgbClr val="0D0D0D"/>
                </a:solidFill>
                <a:effectLst/>
                <a:latin typeface="Söhne"/>
              </a:rPr>
              <a:t>Stereotip</a:t>
            </a:r>
            <a:r>
              <a:rPr lang="tr-TR" b="0" i="0" dirty="0">
                <a:solidFill>
                  <a:srgbClr val="0D0D0D"/>
                </a:solidFill>
                <a:effectLst/>
                <a:latin typeface="Söhne"/>
              </a:rPr>
              <a:t>, belli bir gruba veya kategoriye ait insanlar hakkında genelleyici, basitleştirici ve sıkça önyargılı bir şekilde yapılan genel inanç, düşünce veya algıdır. </a:t>
            </a:r>
            <a:r>
              <a:rPr lang="tr-TR" b="0" i="0" dirty="0" err="1">
                <a:solidFill>
                  <a:srgbClr val="0D0D0D"/>
                </a:solidFill>
                <a:effectLst/>
                <a:latin typeface="Söhne"/>
              </a:rPr>
              <a:t>Stereotipler</a:t>
            </a:r>
            <a:r>
              <a:rPr lang="tr-TR" b="0" i="0" dirty="0">
                <a:solidFill>
                  <a:srgbClr val="0D0D0D"/>
                </a:solidFill>
                <a:effectLst/>
                <a:latin typeface="Söhne"/>
              </a:rPr>
              <a:t>, bir kişi veya gruptaki bireylerin genel özellikleri, davranışları veya yetenekleri hakkında yanlış veya aşırı basitleştirilmiş önyargılardan kaynaklanabilir.</a:t>
            </a:r>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23</a:t>
            </a:fld>
            <a:endParaRPr lang="tr-TR"/>
          </a:p>
        </p:txBody>
      </p:sp>
    </p:spTree>
    <p:extLst>
      <p:ext uri="{BB962C8B-B14F-4D97-AF65-F5344CB8AC3E}">
        <p14:creationId xmlns:p14="http://schemas.microsoft.com/office/powerpoint/2010/main" val="117690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solidFill>
                  <a:srgbClr val="000000"/>
                </a:solidFill>
                <a:effectLst/>
                <a:latin typeface="TimesNewRomanPSMT"/>
              </a:rPr>
              <a:t>Motivasyonun iki </a:t>
            </a:r>
            <a:r>
              <a:rPr lang="tr-TR" sz="1200" dirty="0" err="1">
                <a:solidFill>
                  <a:srgbClr val="000000"/>
                </a:solidFill>
                <a:effectLst/>
                <a:latin typeface="TimesNewRomanPSMT"/>
              </a:rPr>
              <a:t>önemli</a:t>
            </a:r>
            <a:r>
              <a:rPr lang="tr-TR" sz="1200" dirty="0">
                <a:solidFill>
                  <a:srgbClr val="000000"/>
                </a:solidFill>
                <a:effectLst/>
                <a:latin typeface="TimesNewRomanPSMT"/>
              </a:rPr>
              <a:t> </a:t>
            </a:r>
            <a:r>
              <a:rPr lang="tr-TR" sz="1200" dirty="0" err="1">
                <a:solidFill>
                  <a:srgbClr val="000000"/>
                </a:solidFill>
                <a:effectLst/>
                <a:latin typeface="TimesNewRomanPSMT"/>
              </a:rPr>
              <a:t>özelliği</a:t>
            </a:r>
            <a:r>
              <a:rPr lang="tr-TR" sz="1200" dirty="0">
                <a:solidFill>
                  <a:srgbClr val="000000"/>
                </a:solidFill>
                <a:effectLst/>
                <a:latin typeface="TimesNewRomanPSMT"/>
              </a:rPr>
              <a:t> </a:t>
            </a:r>
            <a:r>
              <a:rPr lang="tr-TR" sz="1200" dirty="0" err="1">
                <a:solidFill>
                  <a:srgbClr val="000000"/>
                </a:solidFill>
                <a:effectLst/>
                <a:latin typeface="TimesNewRomanPSMT"/>
              </a:rPr>
              <a:t>şudur</a:t>
            </a:r>
            <a:r>
              <a:rPr lang="tr-TR" sz="1200" dirty="0">
                <a:solidFill>
                  <a:srgbClr val="000000"/>
                </a:solidFill>
                <a:effectLst/>
                <a:latin typeface="TimesNewRomanPSMT"/>
              </a:rPr>
              <a:t>: birincisi motivasyon </a:t>
            </a:r>
            <a:r>
              <a:rPr lang="tr-TR" sz="1200" dirty="0" err="1">
                <a:solidFill>
                  <a:srgbClr val="000000"/>
                </a:solidFill>
                <a:effectLst/>
                <a:latin typeface="TimesNewRomanPSMT"/>
              </a:rPr>
              <a:t>kişisel</a:t>
            </a:r>
            <a:r>
              <a:rPr lang="tr-TR" sz="1200" dirty="0">
                <a:solidFill>
                  <a:srgbClr val="000000"/>
                </a:solidFill>
                <a:effectLst/>
                <a:latin typeface="TimesNewRomanPSMT"/>
              </a:rPr>
              <a:t> bir olaydır. Birisini motive eden herhangi bir durum veya olay </a:t>
            </a:r>
            <a:r>
              <a:rPr lang="tr-TR" sz="1200" dirty="0" err="1">
                <a:solidFill>
                  <a:srgbClr val="000000"/>
                </a:solidFill>
                <a:effectLst/>
                <a:latin typeface="TimesNewRomanPSMT"/>
              </a:rPr>
              <a:t>başkasını</a:t>
            </a:r>
            <a:r>
              <a:rPr lang="tr-TR" sz="1200" dirty="0">
                <a:solidFill>
                  <a:srgbClr val="000000"/>
                </a:solidFill>
                <a:effectLst/>
                <a:latin typeface="TimesNewRomanPSMT"/>
              </a:rPr>
              <a:t> motive etmeyebilir. </a:t>
            </a:r>
            <a:r>
              <a:rPr lang="tr-TR" sz="1200" dirty="0" err="1">
                <a:solidFill>
                  <a:srgbClr val="000000"/>
                </a:solidFill>
                <a:effectLst/>
                <a:latin typeface="TimesNewRomanPSMT"/>
              </a:rPr>
              <a:t>İkincisi</a:t>
            </a:r>
            <a:r>
              <a:rPr lang="tr-TR" sz="1200" dirty="0">
                <a:solidFill>
                  <a:srgbClr val="000000"/>
                </a:solidFill>
                <a:effectLst/>
                <a:latin typeface="TimesNewRomanPSMT"/>
              </a:rPr>
              <a:t> motivasyon ancak insanın </a:t>
            </a:r>
            <a:r>
              <a:rPr lang="tr-TR" sz="1200" dirty="0" err="1">
                <a:solidFill>
                  <a:srgbClr val="000000"/>
                </a:solidFill>
                <a:effectLst/>
                <a:latin typeface="TimesNewRomanPSMT"/>
              </a:rPr>
              <a:t>davranışlarında</a:t>
            </a:r>
            <a:r>
              <a:rPr lang="tr-TR" sz="1200" dirty="0">
                <a:solidFill>
                  <a:srgbClr val="000000"/>
                </a:solidFill>
                <a:effectLst/>
                <a:latin typeface="TimesNewRomanPSMT"/>
              </a:rPr>
              <a:t> </a:t>
            </a:r>
            <a:r>
              <a:rPr lang="tr-TR" sz="1200" dirty="0" err="1">
                <a:solidFill>
                  <a:srgbClr val="000000"/>
                </a:solidFill>
                <a:effectLst/>
                <a:latin typeface="TimesNewRomanPSMT"/>
              </a:rPr>
              <a:t>gözlenebilir</a:t>
            </a:r>
            <a:r>
              <a:rPr lang="tr-TR" sz="1200" dirty="0">
                <a:solidFill>
                  <a:srgbClr val="000000"/>
                </a:solidFill>
                <a:effectLst/>
                <a:latin typeface="TimesNewRomanPSMT"/>
              </a:rPr>
              <a:t>. Yani motivasyon </a:t>
            </a:r>
            <a:r>
              <a:rPr lang="tr-TR" sz="1200" dirty="0" err="1">
                <a:solidFill>
                  <a:srgbClr val="000000"/>
                </a:solidFill>
                <a:effectLst/>
                <a:latin typeface="TimesNewRomanPSMT"/>
              </a:rPr>
              <a:t>açısından</a:t>
            </a:r>
            <a:r>
              <a:rPr lang="tr-TR" sz="1200" dirty="0">
                <a:solidFill>
                  <a:srgbClr val="000000"/>
                </a:solidFill>
                <a:effectLst/>
                <a:latin typeface="TimesNewRomanPSMT"/>
              </a:rPr>
              <a:t> </a:t>
            </a:r>
            <a:r>
              <a:rPr lang="tr-TR" sz="1200" dirty="0" err="1">
                <a:solidFill>
                  <a:srgbClr val="000000"/>
                </a:solidFill>
                <a:effectLst/>
                <a:latin typeface="TimesNewRomanPSMT"/>
              </a:rPr>
              <a:t>önemli</a:t>
            </a:r>
            <a:r>
              <a:rPr lang="tr-TR" sz="1200" dirty="0">
                <a:solidFill>
                  <a:srgbClr val="000000"/>
                </a:solidFill>
                <a:effectLst/>
                <a:latin typeface="TimesNewRomanPSMT"/>
              </a:rPr>
              <a:t> olan </a:t>
            </a:r>
            <a:r>
              <a:rPr lang="tr-TR" sz="1200" dirty="0" err="1">
                <a:solidFill>
                  <a:srgbClr val="000000"/>
                </a:solidFill>
                <a:effectLst/>
                <a:latin typeface="TimesNewRomanPSMT"/>
              </a:rPr>
              <a:t>kişilerin</a:t>
            </a:r>
            <a:r>
              <a:rPr lang="tr-TR" sz="1200" dirty="0">
                <a:solidFill>
                  <a:srgbClr val="000000"/>
                </a:solidFill>
                <a:effectLst/>
                <a:latin typeface="TimesNewRomanPSMT"/>
              </a:rPr>
              <a:t> uygun ortamda kendileri </a:t>
            </a:r>
            <a:r>
              <a:rPr lang="tr-TR" sz="1200" dirty="0" err="1">
                <a:solidFill>
                  <a:srgbClr val="000000"/>
                </a:solidFill>
                <a:effectLst/>
                <a:latin typeface="TimesNewRomanPSMT"/>
              </a:rPr>
              <a:t>için</a:t>
            </a:r>
            <a:r>
              <a:rPr lang="tr-TR" sz="1200" dirty="0">
                <a:solidFill>
                  <a:srgbClr val="000000"/>
                </a:solidFill>
                <a:effectLst/>
                <a:latin typeface="TimesNewRomanPSMT"/>
              </a:rPr>
              <a:t> anlamlı ve </a:t>
            </a:r>
            <a:r>
              <a:rPr lang="tr-TR" sz="1200" dirty="0" err="1">
                <a:solidFill>
                  <a:srgbClr val="000000"/>
                </a:solidFill>
                <a:effectLst/>
                <a:latin typeface="TimesNewRomanPSMT"/>
              </a:rPr>
              <a:t>değerli</a:t>
            </a:r>
            <a:r>
              <a:rPr lang="tr-TR" sz="1200" dirty="0">
                <a:solidFill>
                  <a:srgbClr val="000000"/>
                </a:solidFill>
                <a:effectLst/>
                <a:latin typeface="TimesNewRomanPSMT"/>
              </a:rPr>
              <a:t> </a:t>
            </a:r>
            <a:r>
              <a:rPr lang="tr-TR" sz="1200" dirty="0" err="1">
                <a:solidFill>
                  <a:srgbClr val="000000"/>
                </a:solidFill>
                <a:effectLst/>
                <a:latin typeface="TimesNewRomanPSMT"/>
              </a:rPr>
              <a:t>işleri</a:t>
            </a:r>
            <a:r>
              <a:rPr lang="tr-TR" sz="1200" dirty="0">
                <a:solidFill>
                  <a:srgbClr val="000000"/>
                </a:solidFill>
                <a:effectLst/>
                <a:latin typeface="TimesNewRomanPSMT"/>
              </a:rPr>
              <a:t> yapmalarıdır. </a:t>
            </a:r>
            <a:r>
              <a:rPr lang="tr-TR" sz="1200" dirty="0" err="1">
                <a:solidFill>
                  <a:srgbClr val="000000"/>
                </a:solidFill>
                <a:effectLst/>
                <a:latin typeface="TimesNewRomanPSMT"/>
              </a:rPr>
              <a:t>İşi</a:t>
            </a:r>
            <a:r>
              <a:rPr lang="tr-TR" sz="1200" dirty="0">
                <a:solidFill>
                  <a:srgbClr val="000000"/>
                </a:solidFill>
                <a:effectLst/>
                <a:latin typeface="TimesNewRomanPSMT"/>
              </a:rPr>
              <a:t> yapan, </a:t>
            </a:r>
            <a:r>
              <a:rPr lang="tr-TR" sz="1200" dirty="0" err="1">
                <a:solidFill>
                  <a:srgbClr val="000000"/>
                </a:solidFill>
                <a:effectLst/>
                <a:latin typeface="TimesNewRomanPSMT"/>
              </a:rPr>
              <a:t>yaptığı</a:t>
            </a:r>
            <a:r>
              <a:rPr lang="tr-TR" sz="1200" dirty="0">
                <a:solidFill>
                  <a:srgbClr val="000000"/>
                </a:solidFill>
                <a:effectLst/>
                <a:latin typeface="TimesNewRomanPSMT"/>
              </a:rPr>
              <a:t> </a:t>
            </a:r>
            <a:r>
              <a:rPr lang="tr-TR" sz="1200" dirty="0" err="1">
                <a:solidFill>
                  <a:srgbClr val="000000"/>
                </a:solidFill>
                <a:effectLst/>
                <a:latin typeface="TimesNewRomanPSMT"/>
              </a:rPr>
              <a:t>işi</a:t>
            </a:r>
            <a:r>
              <a:rPr lang="tr-TR" sz="1200" dirty="0">
                <a:solidFill>
                  <a:srgbClr val="000000"/>
                </a:solidFill>
                <a:effectLst/>
                <a:latin typeface="TimesNewRomanPSMT"/>
              </a:rPr>
              <a:t> bu </a:t>
            </a:r>
            <a:r>
              <a:rPr lang="tr-TR" sz="1200" dirty="0" err="1">
                <a:solidFill>
                  <a:srgbClr val="000000"/>
                </a:solidFill>
                <a:effectLst/>
                <a:latin typeface="TimesNewRomanPSMT"/>
              </a:rPr>
              <a:t>şekilde</a:t>
            </a:r>
            <a:r>
              <a:rPr lang="tr-TR" sz="1200" dirty="0">
                <a:solidFill>
                  <a:srgbClr val="000000"/>
                </a:solidFill>
                <a:effectLst/>
                <a:latin typeface="TimesNewRomanPSMT"/>
              </a:rPr>
              <a:t> </a:t>
            </a:r>
            <a:r>
              <a:rPr lang="tr-TR" sz="1200" dirty="0" err="1">
                <a:solidFill>
                  <a:srgbClr val="000000"/>
                </a:solidFill>
                <a:effectLst/>
                <a:latin typeface="TimesNewRomanPSMT"/>
              </a:rPr>
              <a:t>algılamadığı</a:t>
            </a:r>
            <a:r>
              <a:rPr lang="tr-TR" sz="1200" dirty="0">
                <a:solidFill>
                  <a:srgbClr val="000000"/>
                </a:solidFill>
                <a:effectLst/>
                <a:latin typeface="TimesNewRomanPSMT"/>
              </a:rPr>
              <a:t> </a:t>
            </a:r>
            <a:r>
              <a:rPr lang="tr-TR" sz="1200" dirty="0" err="1">
                <a:solidFill>
                  <a:srgbClr val="000000"/>
                </a:solidFill>
                <a:effectLst/>
                <a:latin typeface="TimesNewRomanPSMT"/>
              </a:rPr>
              <a:t>sürece</a:t>
            </a:r>
            <a:r>
              <a:rPr lang="tr-TR" sz="1200" dirty="0">
                <a:solidFill>
                  <a:srgbClr val="000000"/>
                </a:solidFill>
                <a:effectLst/>
                <a:latin typeface="TimesNewRomanPSMT"/>
              </a:rPr>
              <a:t> motivasyon bir sorun olacaktır. ( </a:t>
            </a:r>
            <a:endParaRPr lang="tr-TR" dirty="0">
              <a:effectLst/>
            </a:endParaRP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26</a:t>
            </a:fld>
            <a:endParaRPr lang="tr-TR"/>
          </a:p>
        </p:txBody>
      </p:sp>
    </p:spTree>
    <p:extLst>
      <p:ext uri="{BB962C8B-B14F-4D97-AF65-F5344CB8AC3E}">
        <p14:creationId xmlns:p14="http://schemas.microsoft.com/office/powerpoint/2010/main" val="39347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solidFill>
                  <a:srgbClr val="000000"/>
                </a:solidFill>
                <a:effectLst/>
                <a:latin typeface="TimesNewRomanPSMT"/>
              </a:rPr>
              <a:t>Kontrol </a:t>
            </a:r>
            <a:r>
              <a:rPr lang="tr-TR" sz="1800" dirty="0" err="1">
                <a:solidFill>
                  <a:srgbClr val="000000"/>
                </a:solidFill>
                <a:effectLst/>
                <a:latin typeface="TimesNewRomanPSMT"/>
              </a:rPr>
              <a:t>yönetim</a:t>
            </a:r>
            <a:r>
              <a:rPr lang="tr-TR" sz="1800" dirty="0">
                <a:solidFill>
                  <a:srgbClr val="000000"/>
                </a:solidFill>
                <a:effectLst/>
                <a:latin typeface="TimesNewRomanPSMT"/>
              </a:rPr>
              <a:t> fonksiyonlarının sonuncusudur. </a:t>
            </a:r>
            <a:r>
              <a:rPr lang="tr-TR" sz="1800" dirty="0" err="1">
                <a:solidFill>
                  <a:srgbClr val="000000"/>
                </a:solidFill>
                <a:effectLst/>
                <a:latin typeface="TimesNewRomanPSMT"/>
              </a:rPr>
              <a:t>Bilindiği</a:t>
            </a:r>
            <a:r>
              <a:rPr lang="tr-TR" sz="1800" dirty="0">
                <a:solidFill>
                  <a:srgbClr val="000000"/>
                </a:solidFill>
                <a:effectLst/>
                <a:latin typeface="TimesNewRomanPSMT"/>
              </a:rPr>
              <a:t> gibi organizasyonlar belli </a:t>
            </a:r>
            <a:r>
              <a:rPr lang="tr-TR" sz="1800" dirty="0" err="1">
                <a:solidFill>
                  <a:srgbClr val="000000"/>
                </a:solidFill>
                <a:effectLst/>
                <a:latin typeface="TimesNewRomanPSMT"/>
              </a:rPr>
              <a:t>amaçlara</a:t>
            </a:r>
            <a:r>
              <a:rPr lang="tr-TR" sz="1800" dirty="0">
                <a:solidFill>
                  <a:srgbClr val="000000"/>
                </a:solidFill>
                <a:effectLst/>
                <a:latin typeface="TimesNewRomanPSMT"/>
              </a:rPr>
              <a:t> </a:t>
            </a:r>
            <a:r>
              <a:rPr lang="tr-TR" sz="1800" dirty="0" err="1">
                <a:solidFill>
                  <a:srgbClr val="000000"/>
                </a:solidFill>
                <a:effectLst/>
                <a:latin typeface="TimesNewRomanPSMT"/>
              </a:rPr>
              <a:t>ulaşmak</a:t>
            </a:r>
            <a:r>
              <a:rPr lang="tr-TR" sz="1800" dirty="0">
                <a:solidFill>
                  <a:srgbClr val="000000"/>
                </a:solidFill>
                <a:effectLst/>
                <a:latin typeface="TimesNewRomanPSMT"/>
              </a:rPr>
              <a:t> </a:t>
            </a:r>
            <a:r>
              <a:rPr lang="tr-TR" sz="1800" dirty="0" err="1">
                <a:solidFill>
                  <a:srgbClr val="000000"/>
                </a:solidFill>
                <a:effectLst/>
                <a:latin typeface="TimesNewRomanPSMT"/>
              </a:rPr>
              <a:t>için</a:t>
            </a:r>
            <a:r>
              <a:rPr lang="tr-TR" sz="1800" dirty="0">
                <a:solidFill>
                  <a:srgbClr val="000000"/>
                </a:solidFill>
                <a:effectLst/>
                <a:latin typeface="TimesNewRomanPSMT"/>
              </a:rPr>
              <a:t> </a:t>
            </a:r>
            <a:r>
              <a:rPr lang="tr-TR" sz="1800" dirty="0" err="1">
                <a:solidFill>
                  <a:srgbClr val="000000"/>
                </a:solidFill>
                <a:effectLst/>
                <a:latin typeface="TimesNewRomanPSMT"/>
              </a:rPr>
              <a:t>kurulmus</a:t>
            </a:r>
            <a:r>
              <a:rPr lang="tr-TR" sz="1800" dirty="0">
                <a:solidFill>
                  <a:srgbClr val="000000"/>
                </a:solidFill>
                <a:effectLst/>
                <a:latin typeface="TimesNewRomanPSMT"/>
              </a:rPr>
              <a:t>̧ yapılardır. Bu nedenle de denetim yapılması zorunlu olan bir faaliyettir. </a:t>
            </a:r>
            <a:r>
              <a:rPr lang="tr-TR" sz="1800" dirty="0" err="1">
                <a:solidFill>
                  <a:srgbClr val="000000"/>
                </a:solidFill>
                <a:effectLst/>
                <a:latin typeface="TimesNewRomanPSMT"/>
              </a:rPr>
              <a:t>Yönetimin</a:t>
            </a:r>
            <a:r>
              <a:rPr lang="tr-TR" sz="1800" dirty="0">
                <a:solidFill>
                  <a:srgbClr val="000000"/>
                </a:solidFill>
                <a:effectLst/>
                <a:latin typeface="TimesNewRomanPSMT"/>
              </a:rPr>
              <a:t> fonksiyonlarını en </a:t>
            </a:r>
            <a:r>
              <a:rPr lang="tr-TR" sz="1800" dirty="0" err="1">
                <a:solidFill>
                  <a:srgbClr val="000000"/>
                </a:solidFill>
                <a:effectLst/>
                <a:latin typeface="TimesNewRomanPSMT"/>
              </a:rPr>
              <a:t>baştan</a:t>
            </a:r>
            <a:r>
              <a:rPr lang="tr-TR" sz="1800" dirty="0">
                <a:solidFill>
                  <a:srgbClr val="000000"/>
                </a:solidFill>
                <a:effectLst/>
                <a:latin typeface="TimesNewRomanPSMT"/>
              </a:rPr>
              <a:t> kısaca </a:t>
            </a:r>
            <a:r>
              <a:rPr lang="tr-TR" sz="1800" dirty="0" err="1">
                <a:solidFill>
                  <a:srgbClr val="000000"/>
                </a:solidFill>
                <a:effectLst/>
                <a:latin typeface="TimesNewRomanPSMT"/>
              </a:rPr>
              <a:t>gözden</a:t>
            </a:r>
            <a:r>
              <a:rPr lang="tr-TR" sz="1800" dirty="0">
                <a:solidFill>
                  <a:srgbClr val="000000"/>
                </a:solidFill>
                <a:effectLst/>
                <a:latin typeface="TimesNewRomanPSMT"/>
              </a:rPr>
              <a:t> </a:t>
            </a:r>
            <a:r>
              <a:rPr lang="tr-TR" sz="1800" dirty="0" err="1">
                <a:solidFill>
                  <a:srgbClr val="000000"/>
                </a:solidFill>
                <a:effectLst/>
                <a:latin typeface="TimesNewRomanPSMT"/>
              </a:rPr>
              <a:t>geçirecek</a:t>
            </a:r>
            <a:r>
              <a:rPr lang="tr-TR" sz="1800" dirty="0">
                <a:solidFill>
                  <a:srgbClr val="000000"/>
                </a:solidFill>
                <a:effectLst/>
                <a:latin typeface="TimesNewRomanPSMT"/>
              </a:rPr>
              <a:t> olursak en </a:t>
            </a:r>
            <a:r>
              <a:rPr lang="tr-TR" sz="1800" dirty="0" err="1">
                <a:solidFill>
                  <a:srgbClr val="000000"/>
                </a:solidFill>
                <a:effectLst/>
                <a:latin typeface="TimesNewRomanPSMT"/>
              </a:rPr>
              <a:t>başta</a:t>
            </a:r>
            <a:r>
              <a:rPr lang="tr-TR" sz="1800" dirty="0">
                <a:solidFill>
                  <a:srgbClr val="000000"/>
                </a:solidFill>
                <a:effectLst/>
                <a:latin typeface="TimesNewRomanPSMT"/>
              </a:rPr>
              <a:t> planlamanın </a:t>
            </a:r>
            <a:r>
              <a:rPr lang="tr-TR" sz="1800" dirty="0" err="1">
                <a:solidFill>
                  <a:srgbClr val="000000"/>
                </a:solidFill>
                <a:effectLst/>
                <a:latin typeface="TimesNewRomanPSMT"/>
              </a:rPr>
              <a:t>geldiğini</a:t>
            </a:r>
            <a:r>
              <a:rPr lang="tr-TR" sz="1800" dirty="0">
                <a:solidFill>
                  <a:srgbClr val="000000"/>
                </a:solidFill>
                <a:effectLst/>
                <a:latin typeface="TimesNewRomanPSMT"/>
              </a:rPr>
              <a:t> </a:t>
            </a:r>
            <a:r>
              <a:rPr lang="tr-TR" sz="1800" dirty="0" err="1">
                <a:solidFill>
                  <a:srgbClr val="000000"/>
                </a:solidFill>
                <a:effectLst/>
                <a:latin typeface="TimesNewRomanPSMT"/>
              </a:rPr>
              <a:t>hatırlayacağız</a:t>
            </a:r>
            <a:r>
              <a:rPr lang="tr-TR" sz="1800" dirty="0">
                <a:solidFill>
                  <a:srgbClr val="000000"/>
                </a:solidFill>
                <a:effectLst/>
                <a:latin typeface="TimesNewRomanPSMT"/>
              </a:rPr>
              <a:t>. Planlama ile </a:t>
            </a:r>
            <a:r>
              <a:rPr lang="tr-TR" sz="1800" dirty="0" err="1">
                <a:solidFill>
                  <a:srgbClr val="000000"/>
                </a:solidFill>
                <a:effectLst/>
                <a:latin typeface="TimesNewRomanPSMT"/>
              </a:rPr>
              <a:t>işletmenin</a:t>
            </a:r>
            <a:r>
              <a:rPr lang="tr-TR" sz="1800" dirty="0">
                <a:solidFill>
                  <a:srgbClr val="000000"/>
                </a:solidFill>
                <a:effectLst/>
                <a:latin typeface="TimesNewRomanPSMT"/>
              </a:rPr>
              <a:t> </a:t>
            </a:r>
            <a:r>
              <a:rPr lang="tr-TR" sz="1800" dirty="0" err="1">
                <a:solidFill>
                  <a:srgbClr val="000000"/>
                </a:solidFill>
                <a:effectLst/>
                <a:latin typeface="TimesNewRomanPSMT"/>
              </a:rPr>
              <a:t>amaçları</a:t>
            </a:r>
            <a:r>
              <a:rPr lang="tr-TR" sz="1800" dirty="0">
                <a:solidFill>
                  <a:srgbClr val="000000"/>
                </a:solidFill>
                <a:effectLst/>
                <a:latin typeface="TimesNewRomanPSMT"/>
              </a:rPr>
              <a:t>, hedefleri saptanarak bunlara </a:t>
            </a:r>
            <a:r>
              <a:rPr lang="tr-TR" sz="1800" dirty="0" err="1">
                <a:solidFill>
                  <a:srgbClr val="000000"/>
                </a:solidFill>
                <a:effectLst/>
                <a:latin typeface="TimesNewRomanPSMT"/>
              </a:rPr>
              <a:t>ulaşmak</a:t>
            </a:r>
            <a:r>
              <a:rPr lang="tr-TR" sz="1800" dirty="0">
                <a:solidFill>
                  <a:srgbClr val="000000"/>
                </a:solidFill>
                <a:effectLst/>
                <a:latin typeface="TimesNewRomanPSMT"/>
              </a:rPr>
              <a:t> </a:t>
            </a:r>
            <a:r>
              <a:rPr lang="tr-TR" sz="1800" dirty="0" err="1">
                <a:solidFill>
                  <a:srgbClr val="000000"/>
                </a:solidFill>
                <a:effectLst/>
                <a:latin typeface="TimesNewRomanPSMT"/>
              </a:rPr>
              <a:t>için</a:t>
            </a:r>
            <a:r>
              <a:rPr lang="tr-TR" sz="1800" dirty="0">
                <a:solidFill>
                  <a:srgbClr val="000000"/>
                </a:solidFill>
                <a:effectLst/>
                <a:latin typeface="TimesNewRomanPSMT"/>
              </a:rPr>
              <a:t> belli planlar </a:t>
            </a:r>
            <a:r>
              <a:rPr lang="tr-TR" sz="1800" dirty="0" err="1">
                <a:solidFill>
                  <a:srgbClr val="000000"/>
                </a:solidFill>
                <a:effectLst/>
                <a:latin typeface="TimesNewRomanPSMT"/>
              </a:rPr>
              <a:t>gerçekleştiriliyordu</a:t>
            </a:r>
            <a:r>
              <a:rPr lang="tr-TR" sz="1800" dirty="0">
                <a:solidFill>
                  <a:srgbClr val="000000"/>
                </a:solidFill>
                <a:effectLst/>
                <a:latin typeface="TimesNewRomanPSMT"/>
              </a:rPr>
              <a:t>. Daha sonra saptanan planlara </a:t>
            </a:r>
            <a:r>
              <a:rPr lang="tr-TR" sz="1800" dirty="0" err="1">
                <a:solidFill>
                  <a:srgbClr val="000000"/>
                </a:solidFill>
                <a:effectLst/>
                <a:latin typeface="TimesNewRomanPSMT"/>
              </a:rPr>
              <a:t>ulaşmak</a:t>
            </a:r>
            <a:r>
              <a:rPr lang="tr-TR" sz="1800" dirty="0">
                <a:solidFill>
                  <a:srgbClr val="000000"/>
                </a:solidFill>
                <a:effectLst/>
                <a:latin typeface="TimesNewRomanPSMT"/>
              </a:rPr>
              <a:t> </a:t>
            </a:r>
            <a:r>
              <a:rPr lang="tr-TR" sz="1800" dirty="0" err="1">
                <a:solidFill>
                  <a:srgbClr val="000000"/>
                </a:solidFill>
                <a:effectLst/>
                <a:latin typeface="TimesNewRomanPSMT"/>
              </a:rPr>
              <a:t>için</a:t>
            </a:r>
            <a:r>
              <a:rPr lang="tr-TR" sz="1800" dirty="0">
                <a:solidFill>
                  <a:srgbClr val="000000"/>
                </a:solidFill>
                <a:effectLst/>
                <a:latin typeface="TimesNewRomanPSMT"/>
              </a:rPr>
              <a:t> </a:t>
            </a:r>
            <a:r>
              <a:rPr lang="tr-TR" sz="1800" dirty="0" err="1">
                <a:solidFill>
                  <a:srgbClr val="000000"/>
                </a:solidFill>
                <a:effectLst/>
                <a:latin typeface="TimesNewRomanPSMT"/>
              </a:rPr>
              <a:t>işletmede</a:t>
            </a:r>
            <a:r>
              <a:rPr lang="tr-TR" sz="1800" dirty="0">
                <a:solidFill>
                  <a:srgbClr val="000000"/>
                </a:solidFill>
                <a:effectLst/>
                <a:latin typeface="TimesNewRomanPSMT"/>
              </a:rPr>
              <a:t> hangi </a:t>
            </a:r>
            <a:r>
              <a:rPr lang="tr-TR" sz="1800" dirty="0" err="1">
                <a:solidFill>
                  <a:srgbClr val="000000"/>
                </a:solidFill>
                <a:effectLst/>
                <a:latin typeface="TimesNewRomanPSMT"/>
              </a:rPr>
              <a:t>işleri</a:t>
            </a:r>
            <a:r>
              <a:rPr lang="tr-TR" sz="1800" dirty="0">
                <a:solidFill>
                  <a:srgbClr val="000000"/>
                </a:solidFill>
                <a:effectLst/>
                <a:latin typeface="TimesNewRomanPSMT"/>
              </a:rPr>
              <a:t>, kimlerin, hangi </a:t>
            </a:r>
            <a:r>
              <a:rPr lang="tr-TR" sz="1800" dirty="0" err="1">
                <a:solidFill>
                  <a:srgbClr val="000000"/>
                </a:solidFill>
                <a:effectLst/>
                <a:latin typeface="TimesNewRomanPSMT"/>
              </a:rPr>
              <a:t>arac</a:t>
            </a:r>
            <a:r>
              <a:rPr lang="tr-TR" sz="1800" dirty="0">
                <a:solidFill>
                  <a:srgbClr val="000000"/>
                </a:solidFill>
                <a:effectLst/>
                <a:latin typeface="TimesNewRomanPSMT"/>
              </a:rPr>
              <a:t>̧ </a:t>
            </a:r>
            <a:r>
              <a:rPr lang="tr-TR" sz="1800" dirty="0" err="1">
                <a:solidFill>
                  <a:srgbClr val="000000"/>
                </a:solidFill>
                <a:effectLst/>
                <a:latin typeface="TimesNewRomanPSMT"/>
              </a:rPr>
              <a:t>gereçlerle</a:t>
            </a:r>
            <a:r>
              <a:rPr lang="tr-TR" sz="1800" dirty="0">
                <a:solidFill>
                  <a:srgbClr val="000000"/>
                </a:solidFill>
                <a:effectLst/>
                <a:latin typeface="TimesNewRomanPSMT"/>
              </a:rPr>
              <a:t> </a:t>
            </a:r>
            <a:r>
              <a:rPr lang="tr-TR" sz="1800" dirty="0" err="1">
                <a:solidFill>
                  <a:srgbClr val="000000"/>
                </a:solidFill>
                <a:effectLst/>
                <a:latin typeface="TimesNewRomanPSMT"/>
              </a:rPr>
              <a:t>yapılacağı</a:t>
            </a:r>
            <a:r>
              <a:rPr lang="tr-TR" sz="1800" dirty="0">
                <a:solidFill>
                  <a:srgbClr val="000000"/>
                </a:solidFill>
                <a:effectLst/>
                <a:latin typeface="TimesNewRomanPSMT"/>
              </a:rPr>
              <a:t> ve </a:t>
            </a:r>
            <a:r>
              <a:rPr lang="tr-TR" sz="1800" dirty="0" err="1">
                <a:solidFill>
                  <a:srgbClr val="000000"/>
                </a:solidFill>
                <a:effectLst/>
                <a:latin typeface="TimesNewRomanPSMT"/>
              </a:rPr>
              <a:t>görevlere</a:t>
            </a:r>
            <a:r>
              <a:rPr lang="tr-TR" sz="1800" dirty="0">
                <a:solidFill>
                  <a:srgbClr val="000000"/>
                </a:solidFill>
                <a:effectLst/>
                <a:latin typeface="TimesNewRomanPSMT"/>
              </a:rPr>
              <a:t> verilen yetki ve sorumluluklar belirlenerek </a:t>
            </a:r>
            <a:r>
              <a:rPr lang="tr-TR" sz="1800" dirty="0" err="1">
                <a:solidFill>
                  <a:srgbClr val="000000"/>
                </a:solidFill>
                <a:effectLst/>
                <a:latin typeface="TimesNewRomanPSMT"/>
              </a:rPr>
              <a:t>örgütleme</a:t>
            </a:r>
            <a:r>
              <a:rPr lang="tr-TR" sz="1800" dirty="0">
                <a:solidFill>
                  <a:srgbClr val="000000"/>
                </a:solidFill>
                <a:effectLst/>
                <a:latin typeface="TimesNewRomanPSMT"/>
              </a:rPr>
              <a:t> fonksiyonu </a:t>
            </a:r>
            <a:r>
              <a:rPr lang="tr-TR" sz="1800" dirty="0" err="1">
                <a:solidFill>
                  <a:srgbClr val="000000"/>
                </a:solidFill>
                <a:effectLst/>
                <a:latin typeface="TimesNewRomanPSMT"/>
              </a:rPr>
              <a:t>gerçekleşiyordu</a:t>
            </a:r>
            <a:r>
              <a:rPr lang="tr-TR" sz="1800" dirty="0">
                <a:solidFill>
                  <a:srgbClr val="000000"/>
                </a:solidFill>
                <a:effectLst/>
                <a:latin typeface="TimesNewRomanPSMT"/>
              </a:rPr>
              <a:t>. Daha sonra </a:t>
            </a:r>
            <a:r>
              <a:rPr lang="tr-TR" sz="1800" dirty="0" err="1">
                <a:solidFill>
                  <a:srgbClr val="000000"/>
                </a:solidFill>
                <a:effectLst/>
                <a:latin typeface="TimesNewRomanPSMT"/>
              </a:rPr>
              <a:t>kişileri</a:t>
            </a:r>
            <a:r>
              <a:rPr lang="tr-TR" sz="1800" dirty="0">
                <a:solidFill>
                  <a:srgbClr val="000000"/>
                </a:solidFill>
                <a:effectLst/>
                <a:latin typeface="TimesNewRomanPSMT"/>
              </a:rPr>
              <a:t> saptanan </a:t>
            </a:r>
            <a:r>
              <a:rPr lang="tr-TR" sz="1800" dirty="0" err="1">
                <a:solidFill>
                  <a:srgbClr val="000000"/>
                </a:solidFill>
                <a:effectLst/>
                <a:latin typeface="TimesNewRomanPSMT"/>
              </a:rPr>
              <a:t>görevlere</a:t>
            </a:r>
            <a:r>
              <a:rPr lang="tr-TR" sz="1800" dirty="0">
                <a:solidFill>
                  <a:srgbClr val="000000"/>
                </a:solidFill>
                <a:effectLst/>
                <a:latin typeface="TimesNewRomanPSMT"/>
              </a:rPr>
              <a:t> </a:t>
            </a:r>
            <a:r>
              <a:rPr lang="tr-TR" sz="1800" dirty="0" err="1">
                <a:solidFill>
                  <a:srgbClr val="000000"/>
                </a:solidFill>
                <a:effectLst/>
                <a:latin typeface="TimesNewRomanPSMT"/>
              </a:rPr>
              <a:t>teşvik</a:t>
            </a:r>
            <a:r>
              <a:rPr lang="tr-TR" sz="1800" dirty="0">
                <a:solidFill>
                  <a:srgbClr val="000000"/>
                </a:solidFill>
                <a:effectLst/>
                <a:latin typeface="TimesNewRomanPSMT"/>
              </a:rPr>
              <a:t> edecek </a:t>
            </a:r>
            <a:r>
              <a:rPr lang="tr-TR" sz="1800" dirty="0" err="1">
                <a:solidFill>
                  <a:srgbClr val="000000"/>
                </a:solidFill>
                <a:effectLst/>
                <a:latin typeface="TimesNewRomanPSMT"/>
              </a:rPr>
              <a:t>yöneltme</a:t>
            </a:r>
            <a:r>
              <a:rPr lang="tr-TR" sz="1800" dirty="0">
                <a:solidFill>
                  <a:srgbClr val="000000"/>
                </a:solidFill>
                <a:effectLst/>
                <a:latin typeface="TimesNewRomanPSMT"/>
              </a:rPr>
              <a:t> sistemi kuruluyordu. </a:t>
            </a:r>
            <a:r>
              <a:rPr lang="tr-TR" sz="1800" dirty="0" err="1">
                <a:solidFill>
                  <a:srgbClr val="000000"/>
                </a:solidFill>
                <a:effectLst/>
                <a:latin typeface="TimesNewRomanPSMT"/>
              </a:rPr>
              <a:t>Tüm</a:t>
            </a:r>
            <a:r>
              <a:rPr lang="tr-TR" sz="1800" dirty="0">
                <a:solidFill>
                  <a:srgbClr val="000000"/>
                </a:solidFill>
                <a:effectLst/>
                <a:latin typeface="TimesNewRomanPSMT"/>
              </a:rPr>
              <a:t> bunlardan sonra en nihayetinde denetim fonksiyonuna </a:t>
            </a:r>
            <a:r>
              <a:rPr lang="tr-TR" sz="1800" dirty="0" err="1">
                <a:solidFill>
                  <a:srgbClr val="000000"/>
                </a:solidFill>
                <a:effectLst/>
                <a:latin typeface="TimesNewRomanPSMT"/>
              </a:rPr>
              <a:t>gelinmis</a:t>
            </a:r>
            <a:r>
              <a:rPr lang="tr-TR" sz="1800" dirty="0">
                <a:solidFill>
                  <a:srgbClr val="000000"/>
                </a:solidFill>
                <a:effectLst/>
                <a:latin typeface="TimesNewRomanPSMT"/>
              </a:rPr>
              <a:t>̧ bulunuyor. Denetimi, </a:t>
            </a:r>
            <a:r>
              <a:rPr lang="tr-TR" sz="1800" dirty="0" err="1">
                <a:solidFill>
                  <a:srgbClr val="000000"/>
                </a:solidFill>
                <a:effectLst/>
                <a:latin typeface="TimesNewRomanPSMT"/>
              </a:rPr>
              <a:t>başarılması</a:t>
            </a:r>
            <a:r>
              <a:rPr lang="tr-TR" sz="1800" dirty="0">
                <a:solidFill>
                  <a:srgbClr val="000000"/>
                </a:solidFill>
                <a:effectLst/>
                <a:latin typeface="TimesNewRomanPSMT"/>
              </a:rPr>
              <a:t> istenilenlerle </a:t>
            </a:r>
            <a:r>
              <a:rPr lang="tr-TR" sz="1800" dirty="0" err="1">
                <a:solidFill>
                  <a:srgbClr val="000000"/>
                </a:solidFill>
                <a:effectLst/>
                <a:latin typeface="TimesNewRomanPSMT"/>
              </a:rPr>
              <a:t>başarılanlar</a:t>
            </a:r>
            <a:r>
              <a:rPr lang="tr-TR" sz="1800" dirty="0">
                <a:solidFill>
                  <a:srgbClr val="000000"/>
                </a:solidFill>
                <a:effectLst/>
                <a:latin typeface="TimesNewRomanPSMT"/>
              </a:rPr>
              <a:t> arasında kurulan bir </a:t>
            </a:r>
            <a:r>
              <a:rPr lang="tr-TR" sz="1800" dirty="0" err="1">
                <a:solidFill>
                  <a:srgbClr val="000000"/>
                </a:solidFill>
                <a:effectLst/>
                <a:latin typeface="TimesNewRomanPSMT"/>
              </a:rPr>
              <a:t>köpru</a:t>
            </a:r>
            <a:r>
              <a:rPr lang="tr-TR" sz="1800" dirty="0">
                <a:solidFill>
                  <a:srgbClr val="000000"/>
                </a:solidFill>
                <a:effectLst/>
                <a:latin typeface="TimesNewRomanPSMT"/>
              </a:rPr>
              <a:t>̈ olarak </a:t>
            </a:r>
            <a:r>
              <a:rPr lang="tr-TR" sz="1800" dirty="0" err="1">
                <a:solidFill>
                  <a:srgbClr val="000000"/>
                </a:solidFill>
                <a:effectLst/>
                <a:latin typeface="TimesNewRomanPSMT"/>
              </a:rPr>
              <a:t>düşünebiliriz</a:t>
            </a:r>
            <a:r>
              <a:rPr lang="tr-TR" sz="1800" dirty="0">
                <a:solidFill>
                  <a:srgbClr val="000000"/>
                </a:solidFill>
                <a:effectLst/>
                <a:latin typeface="TimesNewRomanPSMT"/>
              </a:rPr>
              <a:t>. </a:t>
            </a:r>
            <a:endParaRPr lang="tr-TR" dirty="0">
              <a:effectLst/>
            </a:endParaRP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27</a:t>
            </a:fld>
            <a:endParaRPr lang="tr-TR"/>
          </a:p>
        </p:txBody>
      </p:sp>
    </p:spTree>
    <p:extLst>
      <p:ext uri="{BB962C8B-B14F-4D97-AF65-F5344CB8AC3E}">
        <p14:creationId xmlns:p14="http://schemas.microsoft.com/office/powerpoint/2010/main" val="2441798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28</a:t>
            </a:fld>
            <a:endParaRPr lang="tr-TR"/>
          </a:p>
        </p:txBody>
      </p:sp>
    </p:spTree>
    <p:extLst>
      <p:ext uri="{BB962C8B-B14F-4D97-AF65-F5344CB8AC3E}">
        <p14:creationId xmlns:p14="http://schemas.microsoft.com/office/powerpoint/2010/main" val="258487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29</a:t>
            </a:fld>
            <a:endParaRPr lang="tr-TR"/>
          </a:p>
        </p:txBody>
      </p:sp>
    </p:spTree>
    <p:extLst>
      <p:ext uri="{BB962C8B-B14F-4D97-AF65-F5344CB8AC3E}">
        <p14:creationId xmlns:p14="http://schemas.microsoft.com/office/powerpoint/2010/main" val="2742815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30</a:t>
            </a:fld>
            <a:endParaRPr lang="tr-TR"/>
          </a:p>
        </p:txBody>
      </p:sp>
    </p:spTree>
    <p:extLst>
      <p:ext uri="{BB962C8B-B14F-4D97-AF65-F5344CB8AC3E}">
        <p14:creationId xmlns:p14="http://schemas.microsoft.com/office/powerpoint/2010/main" val="3756532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31</a:t>
            </a:fld>
            <a:endParaRPr lang="tr-TR"/>
          </a:p>
        </p:txBody>
      </p:sp>
    </p:spTree>
    <p:extLst>
      <p:ext uri="{BB962C8B-B14F-4D97-AF65-F5344CB8AC3E}">
        <p14:creationId xmlns:p14="http://schemas.microsoft.com/office/powerpoint/2010/main" val="3794101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32</a:t>
            </a:fld>
            <a:endParaRPr lang="tr-TR"/>
          </a:p>
        </p:txBody>
      </p:sp>
    </p:spTree>
    <p:extLst>
      <p:ext uri="{BB962C8B-B14F-4D97-AF65-F5344CB8AC3E}">
        <p14:creationId xmlns:p14="http://schemas.microsoft.com/office/powerpoint/2010/main" val="106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33</a:t>
            </a:fld>
            <a:endParaRPr lang="tr-TR"/>
          </a:p>
        </p:txBody>
      </p:sp>
    </p:spTree>
    <p:extLst>
      <p:ext uri="{BB962C8B-B14F-4D97-AF65-F5344CB8AC3E}">
        <p14:creationId xmlns:p14="http://schemas.microsoft.com/office/powerpoint/2010/main" val="522930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t>Organizasyon işletmede biçimsel ilişkileri saptadığı kadar, yönetim fonksiyonlarının uygulandığı yerlerdir. Her yönetici kendi sorumluluk ve yetki alanında yeterli bir uygulama göstermelidir. Denetim raporları yetki ve sorumluluk sahibi olan yöneticilerin düzeltici tedbirler almasına yönelik olmalıdır.</a:t>
            </a: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35</a:t>
            </a:fld>
            <a:endParaRPr lang="tr-TR"/>
          </a:p>
        </p:txBody>
      </p:sp>
    </p:spTree>
    <p:extLst>
      <p:ext uri="{BB962C8B-B14F-4D97-AF65-F5344CB8AC3E}">
        <p14:creationId xmlns:p14="http://schemas.microsoft.com/office/powerpoint/2010/main" val="92430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4</a:t>
            </a:fld>
            <a:endParaRPr lang="tr-TR"/>
          </a:p>
        </p:txBody>
      </p:sp>
    </p:spTree>
    <p:extLst>
      <p:ext uri="{BB962C8B-B14F-4D97-AF65-F5344CB8AC3E}">
        <p14:creationId xmlns:p14="http://schemas.microsoft.com/office/powerpoint/2010/main" val="1306647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39</a:t>
            </a:fld>
            <a:endParaRPr lang="tr-TR"/>
          </a:p>
        </p:txBody>
      </p:sp>
    </p:spTree>
    <p:extLst>
      <p:ext uri="{BB962C8B-B14F-4D97-AF65-F5344CB8AC3E}">
        <p14:creationId xmlns:p14="http://schemas.microsoft.com/office/powerpoint/2010/main" val="18955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Birçok ilke olmasına rağmen temel ilkeler amaç </a:t>
            </a:r>
            <a:r>
              <a:rPr lang="tr-TR" dirty="0" err="1"/>
              <a:t>bilriği</a:t>
            </a:r>
            <a:r>
              <a:rPr lang="tr-TR" dirty="0"/>
              <a:t> ve kumanda ilkesidir</a:t>
            </a:r>
          </a:p>
        </p:txBody>
      </p:sp>
      <p:sp>
        <p:nvSpPr>
          <p:cNvPr id="4" name="Slayt Numarası Yer Tutucusu 3"/>
          <p:cNvSpPr>
            <a:spLocks noGrp="1"/>
          </p:cNvSpPr>
          <p:nvPr>
            <p:ph type="sldNum" sz="quarter" idx="5"/>
          </p:nvPr>
        </p:nvSpPr>
        <p:spPr/>
        <p:txBody>
          <a:bodyPr/>
          <a:lstStyle/>
          <a:p>
            <a:fld id="{D6DF7F0C-8E18-4B4E-977B-7BCE00467CDA}" type="slidenum">
              <a:rPr lang="tr-TR" smtClean="0"/>
              <a:t>5</a:t>
            </a:fld>
            <a:endParaRPr lang="tr-TR"/>
          </a:p>
        </p:txBody>
      </p:sp>
    </p:spTree>
    <p:extLst>
      <p:ext uri="{BB962C8B-B14F-4D97-AF65-F5344CB8AC3E}">
        <p14:creationId xmlns:p14="http://schemas.microsoft.com/office/powerpoint/2010/main" val="184539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6</a:t>
            </a:fld>
            <a:endParaRPr lang="tr-TR"/>
          </a:p>
        </p:txBody>
      </p:sp>
    </p:spTree>
    <p:extLst>
      <p:ext uri="{BB962C8B-B14F-4D97-AF65-F5344CB8AC3E}">
        <p14:creationId xmlns:p14="http://schemas.microsoft.com/office/powerpoint/2010/main" val="352952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buFont typeface="+mj-lt"/>
              <a:buAutoNum type="arabicPeriod"/>
            </a:pPr>
            <a:r>
              <a:rPr lang="tr-TR" sz="1000" dirty="0" err="1">
                <a:solidFill>
                  <a:srgbClr val="000000"/>
                </a:solidFill>
                <a:effectLst/>
                <a:latin typeface="TimesNewRomanPSMT"/>
              </a:rPr>
              <a:t>Güc</a:t>
            </a:r>
            <a:r>
              <a:rPr lang="tr-TR" sz="1000" dirty="0">
                <a:solidFill>
                  <a:srgbClr val="000000"/>
                </a:solidFill>
                <a:effectLst/>
                <a:latin typeface="TimesNewRomanPSMT"/>
              </a:rPr>
              <a:t>̧, birilerini etkileyebilme </a:t>
            </a:r>
            <a:r>
              <a:rPr lang="tr-TR" sz="1000" dirty="0" err="1">
                <a:solidFill>
                  <a:srgbClr val="000000"/>
                </a:solidFill>
                <a:effectLst/>
                <a:latin typeface="TimesNewRomanPSMT"/>
              </a:rPr>
              <a:t>yeteneğidir</a:t>
            </a:r>
            <a:r>
              <a:rPr lang="tr-TR" sz="1000" dirty="0">
                <a:solidFill>
                  <a:srgbClr val="000000"/>
                </a:solidFill>
                <a:effectLst/>
                <a:latin typeface="TimesNewRomanPSMT"/>
              </a:rPr>
              <a:t>. Tanımından da </a:t>
            </a:r>
            <a:r>
              <a:rPr lang="tr-TR" sz="1000" dirty="0" err="1">
                <a:solidFill>
                  <a:srgbClr val="000000"/>
                </a:solidFill>
                <a:effectLst/>
                <a:latin typeface="TimesNewRomanPSMT"/>
              </a:rPr>
              <a:t>anlaşılabileceği</a:t>
            </a:r>
            <a:r>
              <a:rPr lang="tr-TR" sz="1000" dirty="0">
                <a:solidFill>
                  <a:srgbClr val="000000"/>
                </a:solidFill>
                <a:effectLst/>
                <a:latin typeface="TimesNewRomanPSMT"/>
              </a:rPr>
              <a:t> gibi </a:t>
            </a:r>
            <a:r>
              <a:rPr lang="tr-TR" sz="1000" dirty="0" err="1">
                <a:solidFill>
                  <a:srgbClr val="000000"/>
                </a:solidFill>
                <a:effectLst/>
                <a:latin typeface="TimesNewRomanPSMT"/>
              </a:rPr>
              <a:t>güc</a:t>
            </a:r>
            <a:r>
              <a:rPr lang="tr-TR" sz="1000" dirty="0">
                <a:solidFill>
                  <a:srgbClr val="000000"/>
                </a:solidFill>
                <a:effectLst/>
                <a:latin typeface="TimesNewRomanPSMT"/>
              </a:rPr>
              <a:t>̧ insanlar arası </a:t>
            </a:r>
            <a:r>
              <a:rPr lang="tr-TR" sz="1000" dirty="0" err="1">
                <a:solidFill>
                  <a:srgbClr val="000000"/>
                </a:solidFill>
                <a:effectLst/>
                <a:latin typeface="TimesNewRomanPSMT"/>
              </a:rPr>
              <a:t>ilişkileri</a:t>
            </a:r>
            <a:r>
              <a:rPr lang="tr-TR" sz="1000" dirty="0">
                <a:solidFill>
                  <a:srgbClr val="000000"/>
                </a:solidFill>
                <a:effectLst/>
                <a:latin typeface="TimesNewRomanPSMT"/>
              </a:rPr>
              <a:t> ifade eder. </a:t>
            </a:r>
            <a:r>
              <a:rPr lang="tr-TR" sz="1000" dirty="0" err="1">
                <a:solidFill>
                  <a:srgbClr val="000000"/>
                </a:solidFill>
                <a:effectLst/>
                <a:latin typeface="TimesNewRomanPSMT"/>
              </a:rPr>
              <a:t>Güc</a:t>
            </a:r>
            <a:r>
              <a:rPr lang="tr-TR" sz="1000" dirty="0">
                <a:solidFill>
                  <a:srgbClr val="000000"/>
                </a:solidFill>
                <a:effectLst/>
                <a:latin typeface="TimesNewRomanPSMT"/>
              </a:rPr>
              <a:t>̧, ancak </a:t>
            </a:r>
            <a:r>
              <a:rPr lang="tr-TR" sz="1000" dirty="0" err="1">
                <a:solidFill>
                  <a:srgbClr val="000000"/>
                </a:solidFill>
                <a:effectLst/>
                <a:latin typeface="TimesNewRomanPSMT"/>
              </a:rPr>
              <a:t>başkalarıyla</a:t>
            </a:r>
            <a:r>
              <a:rPr lang="tr-TR" sz="1000" dirty="0">
                <a:solidFill>
                  <a:srgbClr val="000000"/>
                </a:solidFill>
                <a:effectLst/>
                <a:latin typeface="TimesNewRomanPSMT"/>
              </a:rPr>
              <a:t> </a:t>
            </a:r>
            <a:r>
              <a:rPr lang="tr-TR" sz="1000" dirty="0" err="1">
                <a:solidFill>
                  <a:srgbClr val="000000"/>
                </a:solidFill>
                <a:effectLst/>
                <a:latin typeface="TimesNewRomanPSMT"/>
              </a:rPr>
              <a:t>ilişki</a:t>
            </a:r>
            <a:r>
              <a:rPr lang="tr-TR" sz="1000" dirty="0">
                <a:solidFill>
                  <a:srgbClr val="000000"/>
                </a:solidFill>
                <a:effectLst/>
                <a:latin typeface="TimesNewRomanPSMT"/>
              </a:rPr>
              <a:t> </a:t>
            </a:r>
            <a:r>
              <a:rPr lang="tr-TR" sz="1000" dirty="0" err="1">
                <a:solidFill>
                  <a:srgbClr val="000000"/>
                </a:solidFill>
                <a:effectLst/>
                <a:latin typeface="TimesNewRomanPSMT"/>
              </a:rPr>
              <a:t>kurulduğu</a:t>
            </a:r>
            <a:r>
              <a:rPr lang="tr-TR" sz="1000" dirty="0">
                <a:solidFill>
                  <a:srgbClr val="000000"/>
                </a:solidFill>
                <a:effectLst/>
                <a:latin typeface="TimesNewRomanPSMT"/>
              </a:rPr>
              <a:t> zaman ortaya </a:t>
            </a:r>
            <a:r>
              <a:rPr lang="tr-TR" sz="1000" dirty="0" err="1">
                <a:solidFill>
                  <a:srgbClr val="000000"/>
                </a:solidFill>
                <a:effectLst/>
                <a:latin typeface="TimesNewRomanPSMT"/>
              </a:rPr>
              <a:t>çıkmakta</a:t>
            </a:r>
            <a:r>
              <a:rPr lang="tr-TR" sz="1000" dirty="0">
                <a:solidFill>
                  <a:srgbClr val="000000"/>
                </a:solidFill>
                <a:effectLst/>
                <a:latin typeface="TimesNewRomanPSMT"/>
              </a:rPr>
              <a:t> veya ancak o zaman algılanmaktadır. </a:t>
            </a:r>
            <a:r>
              <a:rPr lang="tr-TR" sz="1000" dirty="0" err="1">
                <a:solidFill>
                  <a:srgbClr val="000000"/>
                </a:solidFill>
                <a:effectLst/>
                <a:latin typeface="TimesNewRomanPSMT"/>
              </a:rPr>
              <a:t>Güçle</a:t>
            </a:r>
            <a:r>
              <a:rPr lang="tr-TR" sz="1000" dirty="0">
                <a:solidFill>
                  <a:srgbClr val="000000"/>
                </a:solidFill>
                <a:effectLst/>
                <a:latin typeface="TimesNewRomanPSMT"/>
              </a:rPr>
              <a:t> beraber gelen bazı kavramlar vardır. Bunlar etkileme, otorite ve kuvvettir (Saruhan ve Yıldız, 2009: 251). </a:t>
            </a:r>
            <a:endParaRPr lang="tr-TR" dirty="0">
              <a:effectLst/>
            </a:endParaRPr>
          </a:p>
          <a:p>
            <a:pPr marL="742950" lvl="1" indent="-285750">
              <a:buFont typeface="+mj-lt"/>
              <a:buAutoNum type="arabicPeriod"/>
            </a:pPr>
            <a:r>
              <a:rPr lang="tr-TR" sz="1000" i="1" dirty="0">
                <a:solidFill>
                  <a:srgbClr val="000000"/>
                </a:solidFill>
                <a:effectLst/>
                <a:latin typeface="TimesNewRomanPS"/>
              </a:rPr>
              <a:t>Etkileme: </a:t>
            </a:r>
            <a:r>
              <a:rPr lang="tr-TR" sz="1000" dirty="0">
                <a:solidFill>
                  <a:srgbClr val="000000"/>
                </a:solidFill>
                <a:effectLst/>
                <a:latin typeface="TimesNewRomanPSMT"/>
              </a:rPr>
              <a:t>bir </a:t>
            </a:r>
            <a:r>
              <a:rPr lang="tr-TR" sz="1000" dirty="0" err="1">
                <a:solidFill>
                  <a:srgbClr val="000000"/>
                </a:solidFill>
                <a:effectLst/>
                <a:latin typeface="TimesNewRomanPSMT"/>
              </a:rPr>
              <a:t>kişinin</a:t>
            </a:r>
            <a:r>
              <a:rPr lang="tr-TR" sz="1000" dirty="0">
                <a:solidFill>
                  <a:srgbClr val="000000"/>
                </a:solidFill>
                <a:effectLst/>
                <a:latin typeface="TimesNewRomanPSMT"/>
              </a:rPr>
              <a:t> </a:t>
            </a:r>
            <a:r>
              <a:rPr lang="tr-TR" sz="1000" dirty="0" err="1">
                <a:solidFill>
                  <a:srgbClr val="000000"/>
                </a:solidFill>
                <a:effectLst/>
                <a:latin typeface="TimesNewRomanPSMT"/>
              </a:rPr>
              <a:t>başka</a:t>
            </a:r>
            <a:r>
              <a:rPr lang="tr-TR" sz="1000" dirty="0">
                <a:solidFill>
                  <a:srgbClr val="000000"/>
                </a:solidFill>
                <a:effectLst/>
                <a:latin typeface="TimesNewRomanPSMT"/>
              </a:rPr>
              <a:t> birinin </a:t>
            </a:r>
            <a:r>
              <a:rPr lang="tr-TR" sz="1000" dirty="0" err="1">
                <a:solidFill>
                  <a:srgbClr val="000000"/>
                </a:solidFill>
                <a:effectLst/>
                <a:latin typeface="TimesNewRomanPSMT"/>
              </a:rPr>
              <a:t>davranışlarını</a:t>
            </a:r>
            <a:r>
              <a:rPr lang="tr-TR" sz="1000" dirty="0">
                <a:solidFill>
                  <a:srgbClr val="000000"/>
                </a:solidFill>
                <a:effectLst/>
                <a:latin typeface="TimesNewRomanPSMT"/>
              </a:rPr>
              <a:t> </a:t>
            </a:r>
            <a:r>
              <a:rPr lang="tr-TR" sz="1000" dirty="0" err="1">
                <a:solidFill>
                  <a:srgbClr val="000000"/>
                </a:solidFill>
                <a:effectLst/>
                <a:latin typeface="TimesNewRomanPSMT"/>
              </a:rPr>
              <a:t>değiştirdiği</a:t>
            </a:r>
            <a:r>
              <a:rPr lang="tr-TR" sz="1000" dirty="0">
                <a:solidFill>
                  <a:srgbClr val="000000"/>
                </a:solidFill>
                <a:effectLst/>
                <a:latin typeface="TimesNewRomanPSMT"/>
              </a:rPr>
              <a:t> </a:t>
            </a:r>
            <a:r>
              <a:rPr lang="tr-TR" sz="1000" dirty="0" err="1">
                <a:solidFill>
                  <a:srgbClr val="000000"/>
                </a:solidFill>
                <a:effectLst/>
                <a:latin typeface="TimesNewRomanPSMT"/>
              </a:rPr>
              <a:t>süreci</a:t>
            </a:r>
            <a:r>
              <a:rPr lang="tr-TR" sz="1000" dirty="0">
                <a:solidFill>
                  <a:srgbClr val="000000"/>
                </a:solidFill>
                <a:effectLst/>
                <a:latin typeface="TimesNewRomanPSMT"/>
              </a:rPr>
              <a:t> ifade eder. Bir insanın </a:t>
            </a:r>
            <a:r>
              <a:rPr lang="tr-TR" sz="1000" dirty="0" err="1">
                <a:solidFill>
                  <a:srgbClr val="000000"/>
                </a:solidFill>
                <a:effectLst/>
                <a:latin typeface="TimesNewRomanPSMT"/>
              </a:rPr>
              <a:t>gücu</a:t>
            </a:r>
            <a:r>
              <a:rPr lang="tr-TR" sz="1000" dirty="0">
                <a:solidFill>
                  <a:srgbClr val="000000"/>
                </a:solidFill>
                <a:effectLst/>
                <a:latin typeface="TimesNewRomanPSMT"/>
              </a:rPr>
              <a:t>̈ </a:t>
            </a:r>
            <a:r>
              <a:rPr lang="tr-TR" sz="1000" dirty="0" err="1">
                <a:solidFill>
                  <a:srgbClr val="000000"/>
                </a:solidFill>
                <a:effectLst/>
                <a:latin typeface="TimesNewRomanPSMT"/>
              </a:rPr>
              <a:t>arttıkça</a:t>
            </a:r>
            <a:r>
              <a:rPr lang="tr-TR" sz="1000" dirty="0">
                <a:solidFill>
                  <a:srgbClr val="000000"/>
                </a:solidFill>
                <a:effectLst/>
                <a:latin typeface="TimesNewRomanPSMT"/>
              </a:rPr>
              <a:t> </a:t>
            </a:r>
            <a:r>
              <a:rPr lang="tr-TR" sz="1000" dirty="0" err="1">
                <a:solidFill>
                  <a:srgbClr val="000000"/>
                </a:solidFill>
                <a:effectLst/>
                <a:latin typeface="TimesNewRomanPSMT"/>
              </a:rPr>
              <a:t>başkalarını</a:t>
            </a:r>
            <a:r>
              <a:rPr lang="tr-TR" sz="1000" dirty="0">
                <a:solidFill>
                  <a:srgbClr val="000000"/>
                </a:solidFill>
                <a:effectLst/>
                <a:latin typeface="TimesNewRomanPSMT"/>
              </a:rPr>
              <a:t> etkileyebilme oranı da artacaktır. </a:t>
            </a:r>
            <a:endParaRPr lang="tr-TR" sz="1000" dirty="0">
              <a:solidFill>
                <a:srgbClr val="000000"/>
              </a:solidFill>
              <a:effectLst/>
              <a:latin typeface="Symbol" pitchFamily="2" charset="2"/>
            </a:endParaRPr>
          </a:p>
          <a:p>
            <a:pPr marL="742950" lvl="1" indent="-285750">
              <a:buFont typeface="+mj-lt"/>
              <a:buAutoNum type="arabicPeriod"/>
            </a:pPr>
            <a:r>
              <a:rPr lang="tr-TR" sz="1000" i="1" dirty="0">
                <a:solidFill>
                  <a:srgbClr val="000000"/>
                </a:solidFill>
                <a:effectLst/>
                <a:latin typeface="TimesNewRomanPS"/>
              </a:rPr>
              <a:t>Otorite: </a:t>
            </a:r>
            <a:r>
              <a:rPr lang="tr-TR" sz="1000" dirty="0" err="1">
                <a:solidFill>
                  <a:srgbClr val="000000"/>
                </a:solidFill>
                <a:effectLst/>
                <a:latin typeface="TimesNewRomanPSMT"/>
              </a:rPr>
              <a:t>başkalarını</a:t>
            </a:r>
            <a:r>
              <a:rPr lang="tr-TR" sz="1000" dirty="0">
                <a:solidFill>
                  <a:srgbClr val="000000"/>
                </a:solidFill>
                <a:effectLst/>
                <a:latin typeface="TimesNewRomanPSMT"/>
              </a:rPr>
              <a:t> etkileyebilmenin </a:t>
            </a:r>
            <a:r>
              <a:rPr lang="tr-TR" sz="1000" dirty="0" err="1">
                <a:solidFill>
                  <a:srgbClr val="000000"/>
                </a:solidFill>
                <a:effectLst/>
                <a:latin typeface="TimesNewRomanPSMT"/>
              </a:rPr>
              <a:t>yasallaştığı</a:t>
            </a:r>
            <a:r>
              <a:rPr lang="tr-TR" sz="1000" dirty="0">
                <a:solidFill>
                  <a:srgbClr val="000000"/>
                </a:solidFill>
                <a:effectLst/>
                <a:latin typeface="TimesNewRomanPSMT"/>
              </a:rPr>
              <a:t> bir </a:t>
            </a:r>
            <a:r>
              <a:rPr lang="tr-TR" sz="1000" dirty="0" err="1">
                <a:solidFill>
                  <a:srgbClr val="000000"/>
                </a:solidFill>
                <a:effectLst/>
                <a:latin typeface="TimesNewRomanPSMT"/>
              </a:rPr>
              <a:t>güc</a:t>
            </a:r>
            <a:r>
              <a:rPr lang="tr-TR" sz="1000" dirty="0">
                <a:solidFill>
                  <a:srgbClr val="000000"/>
                </a:solidFill>
                <a:effectLst/>
                <a:latin typeface="TimesNewRomanPSMT"/>
              </a:rPr>
              <a:t>̧ </a:t>
            </a:r>
            <a:r>
              <a:rPr lang="tr-TR" sz="1000" dirty="0" err="1">
                <a:solidFill>
                  <a:srgbClr val="000000"/>
                </a:solidFill>
                <a:effectLst/>
                <a:latin typeface="TimesNewRomanPSMT"/>
              </a:rPr>
              <a:t>şeklidir</a:t>
            </a:r>
            <a:r>
              <a:rPr lang="tr-TR" sz="1000" dirty="0">
                <a:solidFill>
                  <a:srgbClr val="000000"/>
                </a:solidFill>
                <a:effectLst/>
                <a:latin typeface="TimesNewRomanPSMT"/>
              </a:rPr>
              <a:t>. Emir verme ve itaat bekleme hakkı olarak ifade edilen otorite, </a:t>
            </a:r>
            <a:r>
              <a:rPr lang="tr-TR" sz="1000" dirty="0" err="1">
                <a:solidFill>
                  <a:srgbClr val="000000"/>
                </a:solidFill>
                <a:effectLst/>
                <a:latin typeface="TimesNewRomanPSMT"/>
              </a:rPr>
              <a:t>formal</a:t>
            </a:r>
            <a:r>
              <a:rPr lang="tr-TR" sz="1000" dirty="0">
                <a:solidFill>
                  <a:srgbClr val="000000"/>
                </a:solidFill>
                <a:effectLst/>
                <a:latin typeface="TimesNewRomanPSMT"/>
              </a:rPr>
              <a:t> ve </a:t>
            </a:r>
            <a:r>
              <a:rPr lang="tr-TR" sz="1000" dirty="0" err="1">
                <a:solidFill>
                  <a:srgbClr val="000000"/>
                </a:solidFill>
                <a:effectLst/>
                <a:latin typeface="TimesNewRomanPSMT"/>
              </a:rPr>
              <a:t>informal</a:t>
            </a:r>
            <a:r>
              <a:rPr lang="tr-TR" sz="1000" dirty="0">
                <a:solidFill>
                  <a:srgbClr val="000000"/>
                </a:solidFill>
                <a:effectLst/>
                <a:latin typeface="TimesNewRomanPSMT"/>
              </a:rPr>
              <a:t> olarak kullanılabilmektedir. </a:t>
            </a:r>
            <a:endParaRPr lang="tr-TR" sz="1000" dirty="0">
              <a:solidFill>
                <a:srgbClr val="000000"/>
              </a:solidFill>
              <a:effectLst/>
              <a:latin typeface="Symbol" pitchFamily="2" charset="2"/>
            </a:endParaRPr>
          </a:p>
          <a:p>
            <a:pPr marL="742950" lvl="1" indent="-285750">
              <a:buFont typeface="+mj-lt"/>
              <a:buAutoNum type="arabicPeriod"/>
            </a:pPr>
            <a:r>
              <a:rPr lang="tr-TR" sz="1000" i="1" dirty="0">
                <a:solidFill>
                  <a:srgbClr val="000000"/>
                </a:solidFill>
                <a:effectLst/>
                <a:latin typeface="TimesNewRomanPS"/>
              </a:rPr>
              <a:t>Kuvvet: </a:t>
            </a:r>
            <a:r>
              <a:rPr lang="tr-TR" sz="1000" dirty="0" err="1">
                <a:solidFill>
                  <a:srgbClr val="000000"/>
                </a:solidFill>
                <a:effectLst/>
                <a:latin typeface="TimesNewRomanPSMT"/>
              </a:rPr>
              <a:t>gücün</a:t>
            </a:r>
            <a:r>
              <a:rPr lang="tr-TR" sz="1000" dirty="0">
                <a:solidFill>
                  <a:srgbClr val="000000"/>
                </a:solidFill>
                <a:effectLst/>
                <a:latin typeface="TimesNewRomanPSMT"/>
              </a:rPr>
              <a:t> </a:t>
            </a:r>
            <a:r>
              <a:rPr lang="tr-TR" sz="1000" dirty="0" err="1">
                <a:solidFill>
                  <a:srgbClr val="000000"/>
                </a:solidFill>
                <a:effectLst/>
                <a:latin typeface="TimesNewRomanPSMT"/>
              </a:rPr>
              <a:t>uygulanıs</a:t>
            </a:r>
            <a:r>
              <a:rPr lang="tr-TR" sz="1000" dirty="0">
                <a:solidFill>
                  <a:srgbClr val="000000"/>
                </a:solidFill>
                <a:effectLst/>
                <a:latin typeface="TimesNewRomanPSMT"/>
              </a:rPr>
              <a:t>̧ </a:t>
            </a:r>
            <a:r>
              <a:rPr lang="tr-TR" sz="1000" dirty="0" err="1">
                <a:solidFill>
                  <a:srgbClr val="000000"/>
                </a:solidFill>
                <a:effectLst/>
                <a:latin typeface="TimesNewRomanPSMT"/>
              </a:rPr>
              <a:t>şeklidir</a:t>
            </a:r>
            <a:r>
              <a:rPr lang="tr-TR" sz="1000" dirty="0">
                <a:solidFill>
                  <a:srgbClr val="000000"/>
                </a:solidFill>
                <a:effectLst/>
                <a:latin typeface="TimesNewRomanPSMT"/>
              </a:rPr>
              <a:t>. </a:t>
            </a:r>
            <a:r>
              <a:rPr lang="tr-TR" sz="1000" dirty="0" err="1">
                <a:solidFill>
                  <a:srgbClr val="000000"/>
                </a:solidFill>
                <a:effectLst/>
                <a:latin typeface="TimesNewRomanPSMT"/>
              </a:rPr>
              <a:t>Güçte</a:t>
            </a:r>
            <a:r>
              <a:rPr lang="tr-TR" sz="1000" dirty="0">
                <a:solidFill>
                  <a:srgbClr val="000000"/>
                </a:solidFill>
                <a:effectLst/>
                <a:latin typeface="TimesNewRomanPSMT"/>
              </a:rPr>
              <a:t> </a:t>
            </a:r>
            <a:r>
              <a:rPr lang="tr-TR" sz="1000" dirty="0" err="1">
                <a:solidFill>
                  <a:srgbClr val="000000"/>
                </a:solidFill>
                <a:effectLst/>
                <a:latin typeface="TimesNewRomanPSMT"/>
              </a:rPr>
              <a:t>yöneticinin</a:t>
            </a:r>
            <a:r>
              <a:rPr lang="tr-TR" sz="1000" dirty="0">
                <a:solidFill>
                  <a:srgbClr val="000000"/>
                </a:solidFill>
                <a:effectLst/>
                <a:latin typeface="TimesNewRomanPSMT"/>
              </a:rPr>
              <a:t> isteklerine uyulurken, kuvvette </a:t>
            </a:r>
            <a:r>
              <a:rPr lang="tr-TR" sz="1000" dirty="0" err="1">
                <a:solidFill>
                  <a:srgbClr val="000000"/>
                </a:solidFill>
                <a:effectLst/>
                <a:latin typeface="TimesNewRomanPSMT"/>
              </a:rPr>
              <a:t>yöneticinin</a:t>
            </a:r>
            <a:r>
              <a:rPr lang="tr-TR" sz="1000" dirty="0">
                <a:solidFill>
                  <a:srgbClr val="000000"/>
                </a:solidFill>
                <a:effectLst/>
                <a:latin typeface="TimesNewRomanPSMT"/>
              </a:rPr>
              <a:t> talimatlarına uyulmak zorunda kalınır. Kuvvet zorlayıcı bir etkidir. </a:t>
            </a:r>
            <a:endParaRPr lang="tr-TR" sz="1000" dirty="0">
              <a:solidFill>
                <a:srgbClr val="000000"/>
              </a:solidFill>
              <a:effectLst/>
              <a:latin typeface="Symbol" pitchFamily="2" charset="2"/>
            </a:endParaRP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7</a:t>
            </a:fld>
            <a:endParaRPr lang="tr-TR"/>
          </a:p>
        </p:txBody>
      </p:sp>
    </p:spTree>
    <p:extLst>
      <p:ext uri="{BB962C8B-B14F-4D97-AF65-F5344CB8AC3E}">
        <p14:creationId xmlns:p14="http://schemas.microsoft.com/office/powerpoint/2010/main" val="129081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8</a:t>
            </a:fld>
            <a:endParaRPr lang="tr-TR"/>
          </a:p>
        </p:txBody>
      </p:sp>
    </p:spTree>
    <p:extLst>
      <p:ext uri="{BB962C8B-B14F-4D97-AF65-F5344CB8AC3E}">
        <p14:creationId xmlns:p14="http://schemas.microsoft.com/office/powerpoint/2010/main" val="320049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0D0D0D"/>
                </a:solidFill>
                <a:effectLst/>
                <a:latin typeface="Söhne"/>
              </a:rPr>
              <a:t>Ancak, günümüzdeki sosyal, siyasi ve teknolojik değişikliklerin etkisiyle, liderlik ve otorite kavramları da </a:t>
            </a:r>
            <a:r>
              <a:rPr lang="tr-TR" b="0" i="0" dirty="0" err="1">
                <a:solidFill>
                  <a:srgbClr val="0D0D0D"/>
                </a:solidFill>
                <a:effectLst/>
                <a:latin typeface="Söhne"/>
              </a:rPr>
              <a:t>evrilmektedir</a:t>
            </a:r>
            <a:r>
              <a:rPr lang="tr-TR" b="0" i="0" dirty="0">
                <a:solidFill>
                  <a:srgbClr val="0D0D0D"/>
                </a:solidFill>
                <a:effectLst/>
                <a:latin typeface="Söhne"/>
              </a:rPr>
              <a:t>. Özellikle dijital dönüşüm, küreselleşme ve iş dünyasındaki değişen dinamikler, liderlik ve otoritenin nasıl anlaşıldığını ve uygulandığını etkilemektedir. Bu nedenle, </a:t>
            </a:r>
            <a:r>
              <a:rPr lang="tr-TR" b="0" i="0" dirty="0" err="1">
                <a:solidFill>
                  <a:srgbClr val="0D0D0D"/>
                </a:solidFill>
                <a:effectLst/>
                <a:latin typeface="Söhne"/>
              </a:rPr>
              <a:t>Weber'in</a:t>
            </a:r>
            <a:r>
              <a:rPr lang="tr-TR" b="0" i="0" dirty="0">
                <a:solidFill>
                  <a:srgbClr val="0D0D0D"/>
                </a:solidFill>
                <a:effectLst/>
                <a:latin typeface="Söhne"/>
              </a:rPr>
              <a:t> otorite tiplerinin günümüzdeki bağlamlarda nasıl değerlendirildiği ve yorumlandığı konusunda güncel araştırmalara ve literatüre bakmak önemlidir.</a:t>
            </a:r>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10</a:t>
            </a:fld>
            <a:endParaRPr lang="tr-TR"/>
          </a:p>
        </p:txBody>
      </p:sp>
    </p:spTree>
    <p:extLst>
      <p:ext uri="{BB962C8B-B14F-4D97-AF65-F5344CB8AC3E}">
        <p14:creationId xmlns:p14="http://schemas.microsoft.com/office/powerpoint/2010/main" val="57614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0D0D0D"/>
                </a:solidFill>
                <a:effectLst/>
                <a:latin typeface="Söhne"/>
              </a:rPr>
              <a:t>Yetki, bir kişiye veya bir pozisyona belirli görevleri yerine getirme, kararlar alma ve kaynakları kullanma yeteneği veren resmi bir onay veya izin anlamına gelir</a:t>
            </a:r>
          </a:p>
          <a:p>
            <a:endParaRPr lang="tr-TR"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a:solidFill>
                  <a:srgbClr val="0D0D0D"/>
                </a:solidFill>
                <a:effectLst/>
                <a:latin typeface="Söhne"/>
              </a:rPr>
              <a:t>Bu yetki türleri, organizasyonlardaki liderlerin ve yöneticilerin rol ve sorumluluklarını tanımlamak için kullanılır. Belirli bir liderin sahip olduğu yetki türleri, organizasyonun yapısına, kültürüne ve liderlik tarzına bağlı olarak değişebilir. Bu yetkiler, liderlerin çalışanları yönlendirme, organizasyonun hedeflerine ulaşma ve etkili bir şekilde yönetme süreçlerine katkıda bulunur.</a:t>
            </a:r>
          </a:p>
          <a:p>
            <a:endParaRPr lang="tr-TR" dirty="0"/>
          </a:p>
        </p:txBody>
      </p:sp>
      <p:sp>
        <p:nvSpPr>
          <p:cNvPr id="4" name="Slayt Numarası Yer Tutucusu 3"/>
          <p:cNvSpPr>
            <a:spLocks noGrp="1"/>
          </p:cNvSpPr>
          <p:nvPr>
            <p:ph type="sldNum" sz="quarter" idx="5"/>
          </p:nvPr>
        </p:nvSpPr>
        <p:spPr/>
        <p:txBody>
          <a:bodyPr/>
          <a:lstStyle/>
          <a:p>
            <a:fld id="{D6DF7F0C-8E18-4B4E-977B-7BCE00467CDA}" type="slidenum">
              <a:rPr lang="tr-TR" smtClean="0"/>
              <a:t>11</a:t>
            </a:fld>
            <a:endParaRPr lang="tr-TR"/>
          </a:p>
        </p:txBody>
      </p:sp>
    </p:spTree>
    <p:extLst>
      <p:ext uri="{BB962C8B-B14F-4D97-AF65-F5344CB8AC3E}">
        <p14:creationId xmlns:p14="http://schemas.microsoft.com/office/powerpoint/2010/main" val="347871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48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55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290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94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07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63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915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41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7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70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0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3/1/2024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27024193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F1B2BF-9D6C-4435-AE8D-869F41E4C25F}"/>
              </a:ext>
            </a:extLst>
          </p:cNvPr>
          <p:cNvPicPr>
            <a:picLocks noChangeAspect="1"/>
          </p:cNvPicPr>
          <p:nvPr/>
        </p:nvPicPr>
        <p:blipFill rotWithShape="1">
          <a:blip r:embed="rId2"/>
          <a:srcRect t="3332" r="1" b="1"/>
          <a:stretch/>
        </p:blipFill>
        <p:spPr>
          <a:xfrm>
            <a:off x="5101771" y="10"/>
            <a:ext cx="7094361" cy="6857989"/>
          </a:xfrm>
          <a:prstGeom prst="rect">
            <a:avLst/>
          </a:prstGeom>
        </p:spPr>
      </p:pic>
      <p:sp>
        <p:nvSpPr>
          <p:cNvPr id="20" name="Rectangle 19">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C5FFB3CF-F040-704C-A09E-40C4DF037EB1}"/>
              </a:ext>
            </a:extLst>
          </p:cNvPr>
          <p:cNvSpPr>
            <a:spLocks noGrp="1"/>
          </p:cNvSpPr>
          <p:nvPr>
            <p:ph type="ctrTitle"/>
          </p:nvPr>
        </p:nvSpPr>
        <p:spPr>
          <a:xfrm>
            <a:off x="643467" y="795509"/>
            <a:ext cx="4092525" cy="2798604"/>
          </a:xfrm>
        </p:spPr>
        <p:txBody>
          <a:bodyPr>
            <a:normAutofit/>
          </a:bodyPr>
          <a:lstStyle/>
          <a:p>
            <a:r>
              <a:rPr lang="tr-TR" sz="4200">
                <a:solidFill>
                  <a:srgbClr val="FFFFFF"/>
                </a:solidFill>
              </a:rPr>
              <a:t>YÖNETİM ORGANİZASYON</a:t>
            </a:r>
          </a:p>
        </p:txBody>
      </p:sp>
      <p:sp>
        <p:nvSpPr>
          <p:cNvPr id="3" name="Alt Başlık 2">
            <a:extLst>
              <a:ext uri="{FF2B5EF4-FFF2-40B4-BE49-F238E27FC236}">
                <a16:creationId xmlns:a16="http://schemas.microsoft.com/office/drawing/2014/main" id="{74DB2B70-F9BD-EF47-8A3D-3DE92062B95D}"/>
              </a:ext>
            </a:extLst>
          </p:cNvPr>
          <p:cNvSpPr>
            <a:spLocks noGrp="1"/>
          </p:cNvSpPr>
          <p:nvPr>
            <p:ph type="subTitle" idx="1"/>
          </p:nvPr>
        </p:nvSpPr>
        <p:spPr>
          <a:xfrm>
            <a:off x="643467" y="3686187"/>
            <a:ext cx="4092525" cy="2292581"/>
          </a:xfrm>
        </p:spPr>
        <p:txBody>
          <a:bodyPr>
            <a:normAutofit/>
          </a:bodyPr>
          <a:lstStyle/>
          <a:p>
            <a:r>
              <a:rPr lang="tr-TR">
                <a:solidFill>
                  <a:srgbClr val="FFFFFF"/>
                </a:solidFill>
              </a:rPr>
              <a:t>3.HAFTA</a:t>
            </a:r>
          </a:p>
        </p:txBody>
      </p:sp>
      <p:sp>
        <p:nvSpPr>
          <p:cNvPr id="24" name="Oval 23">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34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p:txBody>
          <a:bodyPr>
            <a:normAutofit fontScale="92500" lnSpcReduction="20000"/>
          </a:bodyPr>
          <a:lstStyle/>
          <a:p>
            <a:pPr marL="0" indent="0" algn="ctr">
              <a:buNone/>
            </a:pPr>
            <a:r>
              <a:rPr lang="tr-TR" b="1" dirty="0">
                <a:solidFill>
                  <a:srgbClr val="FF0000"/>
                </a:solidFill>
              </a:rPr>
              <a:t>A) OTORİTE VE OTORİTE TİPLERİ</a:t>
            </a:r>
          </a:p>
          <a:p>
            <a:pPr marL="457200" lvl="1" indent="0">
              <a:buNone/>
            </a:pPr>
            <a:endParaRPr lang="tr-TR" dirty="0"/>
          </a:p>
          <a:p>
            <a:pPr marL="0" indent="0" algn="l">
              <a:buNone/>
            </a:pPr>
            <a:r>
              <a:rPr lang="tr-TR" b="1" i="0" dirty="0">
                <a:solidFill>
                  <a:srgbClr val="0D0D0D"/>
                </a:solidFill>
                <a:effectLst/>
                <a:latin typeface="Söhne"/>
              </a:rPr>
              <a:t>Rasyonel, Yasal ve Bürokratik Otorite:</a:t>
            </a:r>
            <a:endParaRPr lang="tr-TR" b="0" i="0" dirty="0">
              <a:solidFill>
                <a:srgbClr val="0D0D0D"/>
              </a:solidFill>
              <a:effectLst/>
              <a:latin typeface="Söhne"/>
            </a:endParaRPr>
          </a:p>
          <a:p>
            <a:pPr lvl="1" algn="l">
              <a:buFont typeface="Wingdings" pitchFamily="2" charset="2"/>
              <a:buChar char="v"/>
            </a:pPr>
            <a:r>
              <a:rPr lang="tr-TR" b="0" i="0" dirty="0">
                <a:solidFill>
                  <a:srgbClr val="0D0D0D"/>
                </a:solidFill>
                <a:effectLst/>
                <a:latin typeface="Söhne"/>
              </a:rPr>
              <a:t>Rasyonel, yasal ve bürokratik otorite, kurallar, yasalar ve organize edilmiş yapılar üzerine dayanır. Bu tür otorite, kurumsal düzenlemeler, belirlenmiş görev ve sorumluluklar ve adil prosedürlerle tanımlanır. Bu tip otorite, genellikle modern bürokratik organizasyonlarda, devlet kurumlarında ve şirketlerde görülür. Liderin otoritesi, sahip olduğu pozisyon ve bu pozisyonun yasal yetkilerine dayanır.</a:t>
            </a:r>
          </a:p>
          <a:p>
            <a:pPr marL="0" indent="0" algn="just">
              <a:buNone/>
            </a:pPr>
            <a:endParaRPr lang="tr-TR" b="0" i="0" dirty="0">
              <a:solidFill>
                <a:srgbClr val="0D0D0D"/>
              </a:solidFill>
              <a:effectLst/>
              <a:latin typeface="Söhne"/>
            </a:endParaRPr>
          </a:p>
          <a:p>
            <a:pPr marL="0" indent="0" algn="just">
              <a:buNone/>
            </a:pPr>
            <a:r>
              <a:rPr lang="tr-TR" b="0" i="0" dirty="0">
                <a:solidFill>
                  <a:srgbClr val="0D0D0D"/>
                </a:solidFill>
                <a:effectLst/>
                <a:latin typeface="Söhne"/>
              </a:rPr>
              <a:t>Bu üç otorite tipi, </a:t>
            </a:r>
            <a:r>
              <a:rPr lang="tr-TR" b="0" i="0" dirty="0" err="1">
                <a:solidFill>
                  <a:srgbClr val="0D0D0D"/>
                </a:solidFill>
                <a:effectLst/>
                <a:latin typeface="Söhne"/>
              </a:rPr>
              <a:t>Max</a:t>
            </a:r>
            <a:r>
              <a:rPr lang="tr-TR" b="0" i="0" dirty="0">
                <a:solidFill>
                  <a:srgbClr val="0D0D0D"/>
                </a:solidFill>
                <a:effectLst/>
                <a:latin typeface="Söhne"/>
              </a:rPr>
              <a:t> </a:t>
            </a:r>
            <a:r>
              <a:rPr lang="tr-TR" b="0" i="0" dirty="0" err="1">
                <a:solidFill>
                  <a:srgbClr val="0D0D0D"/>
                </a:solidFill>
                <a:effectLst/>
                <a:latin typeface="Söhne"/>
              </a:rPr>
              <a:t>Weber'in</a:t>
            </a:r>
            <a:r>
              <a:rPr lang="tr-TR" b="0" i="0" dirty="0">
                <a:solidFill>
                  <a:srgbClr val="0D0D0D"/>
                </a:solidFill>
                <a:effectLst/>
                <a:latin typeface="Söhne"/>
              </a:rPr>
              <a:t> "otoritenin üç tipi" teorisine dayanmaktadır. Bu teori, liderlerin nasıl otorite kurdukları ve sürdürdükleri konusunda farklı yaklaşımları tanımlamak için kullanılır.</a:t>
            </a:r>
          </a:p>
          <a:p>
            <a:pPr marL="457200" lvl="1" indent="0">
              <a:buNone/>
            </a:pPr>
            <a:endParaRPr lang="tr-TR" dirty="0"/>
          </a:p>
        </p:txBody>
      </p:sp>
    </p:spTree>
    <p:extLst>
      <p:ext uri="{BB962C8B-B14F-4D97-AF65-F5344CB8AC3E}">
        <p14:creationId xmlns:p14="http://schemas.microsoft.com/office/powerpoint/2010/main" val="114596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a:xfrm>
            <a:off x="838200" y="1825625"/>
            <a:ext cx="10515600" cy="4667250"/>
          </a:xfrm>
        </p:spPr>
        <p:txBody>
          <a:bodyPr>
            <a:normAutofit fontScale="85000" lnSpcReduction="20000"/>
          </a:bodyPr>
          <a:lstStyle/>
          <a:p>
            <a:pPr marL="0" indent="0" algn="ctr">
              <a:buNone/>
            </a:pPr>
            <a:r>
              <a:rPr lang="tr-TR" sz="4000" b="1" dirty="0">
                <a:solidFill>
                  <a:srgbClr val="FF0000"/>
                </a:solidFill>
              </a:rPr>
              <a:t>B) YETKİ VE YETKİ TÜRLERİ</a:t>
            </a:r>
          </a:p>
          <a:p>
            <a:pPr algn="l">
              <a:buFont typeface="+mj-lt"/>
              <a:buAutoNum type="arabicPeriod"/>
            </a:pPr>
            <a:r>
              <a:rPr lang="tr-TR" b="1" i="0" dirty="0">
                <a:solidFill>
                  <a:srgbClr val="0D0D0D"/>
                </a:solidFill>
                <a:effectLst/>
                <a:latin typeface="Söhne"/>
              </a:rPr>
              <a:t>Emir-Komuta Yetkisi:</a:t>
            </a:r>
            <a:endParaRPr lang="tr-TR" b="0" i="0" dirty="0">
              <a:solidFill>
                <a:srgbClr val="0D0D0D"/>
              </a:solidFill>
              <a:effectLst/>
              <a:latin typeface="Söhne"/>
            </a:endParaRPr>
          </a:p>
          <a:p>
            <a:pPr lvl="1" algn="just">
              <a:buFont typeface="Wingdings" pitchFamily="2" charset="2"/>
              <a:buChar char="v"/>
            </a:pPr>
            <a:r>
              <a:rPr lang="tr-TR" b="0" i="0" dirty="0">
                <a:solidFill>
                  <a:srgbClr val="0D0D0D"/>
                </a:solidFill>
                <a:effectLst/>
                <a:latin typeface="Söhne"/>
              </a:rPr>
              <a:t>Emir-komuta yetkisi, hiyerarşik bir organizasyon yapısında liderin altındaki çalışanlara emir verme ve onları yönlendirme yetkisini ifade eder. Bu tür yetki, genellikle askeri organizasyonlarda veya geleneksel, katı hiyerarşik yapıya sahip şirketlerde görülür. Lider, astlarına emir verme, talimatlar verme ve kararlar alma konusunda bu yetkiye sahiptir.</a:t>
            </a:r>
          </a:p>
          <a:p>
            <a:pPr algn="l">
              <a:buFont typeface="+mj-lt"/>
              <a:buAutoNum type="arabicPeriod"/>
            </a:pPr>
            <a:r>
              <a:rPr lang="tr-TR" b="1" i="0" dirty="0">
                <a:solidFill>
                  <a:srgbClr val="0D0D0D"/>
                </a:solidFill>
                <a:effectLst/>
                <a:latin typeface="Söhne"/>
              </a:rPr>
              <a:t>Kurmay Yetki:</a:t>
            </a:r>
            <a:endParaRPr lang="tr-TR" b="0" i="0" dirty="0">
              <a:solidFill>
                <a:srgbClr val="0D0D0D"/>
              </a:solidFill>
              <a:effectLst/>
              <a:latin typeface="Söhne"/>
            </a:endParaRPr>
          </a:p>
          <a:p>
            <a:pPr lvl="1" algn="just">
              <a:buFont typeface="Wingdings" pitchFamily="2" charset="2"/>
              <a:buChar char="v"/>
            </a:pPr>
            <a:r>
              <a:rPr lang="tr-TR" b="0" i="0" dirty="0">
                <a:solidFill>
                  <a:srgbClr val="0D0D0D"/>
                </a:solidFill>
                <a:effectLst/>
                <a:latin typeface="Söhne"/>
              </a:rPr>
              <a:t>Kurmay yetkisi, belirli bir konuda uzmanlık veya danışmanlık sağlama yeteneği anlamına gelir. Bu tür yetki, kişinin belirli bir alan veya konuda bilgi sahibi olması ve bu konuda diğerlerine rehberlik etme yeteneği ile ilgilidir. Kişi, konusunda uzmanlaşmış bir pozisyonda bulunabilir ve bu konuda kararlar alabilir.</a:t>
            </a:r>
          </a:p>
          <a:p>
            <a:pPr algn="l">
              <a:buFont typeface="+mj-lt"/>
              <a:buAutoNum type="arabicPeriod"/>
            </a:pPr>
            <a:r>
              <a:rPr lang="tr-TR" b="1" i="0" dirty="0">
                <a:solidFill>
                  <a:srgbClr val="0D0D0D"/>
                </a:solidFill>
                <a:effectLst/>
                <a:latin typeface="Söhne"/>
              </a:rPr>
              <a:t>Fonksiyonel Yetki:</a:t>
            </a:r>
            <a:endParaRPr lang="tr-TR" b="0" i="0" dirty="0">
              <a:solidFill>
                <a:srgbClr val="0D0D0D"/>
              </a:solidFill>
              <a:effectLst/>
              <a:latin typeface="Söhne"/>
            </a:endParaRPr>
          </a:p>
          <a:p>
            <a:pPr lvl="1" algn="just">
              <a:buFont typeface="Wingdings" pitchFamily="2" charset="2"/>
              <a:buChar char="v"/>
            </a:pPr>
            <a:r>
              <a:rPr lang="tr-TR" b="0" i="0" dirty="0">
                <a:solidFill>
                  <a:srgbClr val="0D0D0D"/>
                </a:solidFill>
                <a:effectLst/>
                <a:latin typeface="Söhne"/>
              </a:rPr>
              <a:t>Fonksiyonel yetki, belirli bir işlev veya fonksiyonla ilgili olarak verilen yetkiyi ifade eder. Bu tür yetki, kişinin belirli bir işlevde, departmanda veya proje üzerinde kararlar alma ve yönlendirme yeteneği anlamına gelir. Fonksiyonel yetkiler, organizasyon içindeki özel görevlendirme ve sorumlulukları belirler.</a:t>
            </a:r>
          </a:p>
          <a:p>
            <a:pPr lvl="1"/>
            <a:endParaRPr lang="tr-TR" dirty="0"/>
          </a:p>
          <a:p>
            <a:pPr lvl="1"/>
            <a:endParaRPr lang="tr-TR" dirty="0"/>
          </a:p>
        </p:txBody>
      </p:sp>
    </p:spTree>
    <p:extLst>
      <p:ext uri="{BB962C8B-B14F-4D97-AF65-F5344CB8AC3E}">
        <p14:creationId xmlns:p14="http://schemas.microsoft.com/office/powerpoint/2010/main" val="335164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a:xfrm>
            <a:off x="838200" y="1825625"/>
            <a:ext cx="10515600" cy="4667250"/>
          </a:xfrm>
        </p:spPr>
        <p:txBody>
          <a:bodyPr>
            <a:normAutofit lnSpcReduction="10000"/>
          </a:bodyPr>
          <a:lstStyle/>
          <a:p>
            <a:pPr marL="0" indent="0" algn="ctr">
              <a:buNone/>
            </a:pPr>
            <a:r>
              <a:rPr lang="tr-TR" b="1" dirty="0">
                <a:solidFill>
                  <a:srgbClr val="FF0000"/>
                </a:solidFill>
              </a:rPr>
              <a:t>C) EMİR, EMİR TÜRLERİ VE ÖZELLİKLERİ</a:t>
            </a:r>
          </a:p>
          <a:p>
            <a:pPr marL="457200" lvl="1" indent="0">
              <a:buNone/>
            </a:pPr>
            <a:endParaRPr lang="tr-TR" dirty="0"/>
          </a:p>
          <a:p>
            <a:pPr algn="just"/>
            <a:r>
              <a:rPr lang="tr-TR" sz="1800" b="1" dirty="0">
                <a:solidFill>
                  <a:srgbClr val="000000"/>
                </a:solidFill>
                <a:effectLst/>
                <a:latin typeface="TimesNewRomanPS"/>
              </a:rPr>
              <a:t>Emrin yerine getirilebilir ve makul olması gerekir: </a:t>
            </a:r>
            <a:r>
              <a:rPr lang="tr-TR" sz="1800" dirty="0" err="1">
                <a:solidFill>
                  <a:srgbClr val="000000"/>
                </a:solidFill>
                <a:effectLst/>
                <a:latin typeface="TimesNewRomanPSMT"/>
              </a:rPr>
              <a:t>üstler</a:t>
            </a:r>
            <a:r>
              <a:rPr lang="tr-TR" sz="1800" dirty="0">
                <a:solidFill>
                  <a:srgbClr val="000000"/>
                </a:solidFill>
                <a:effectLst/>
                <a:latin typeface="TimesNewRomanPSMT"/>
              </a:rPr>
              <a:t> astlardan devamlı olarak iş ile ilgili </a:t>
            </a:r>
            <a:r>
              <a:rPr lang="tr-TR" sz="1800" dirty="0" err="1">
                <a:solidFill>
                  <a:srgbClr val="000000"/>
                </a:solidFill>
                <a:effectLst/>
                <a:latin typeface="TimesNewRomanPSMT"/>
              </a:rPr>
              <a:t>görevleri</a:t>
            </a:r>
            <a:r>
              <a:rPr lang="tr-TR" sz="1800" dirty="0">
                <a:solidFill>
                  <a:srgbClr val="000000"/>
                </a:solidFill>
                <a:effectLst/>
                <a:latin typeface="TimesNewRomanPSMT"/>
              </a:rPr>
              <a:t> yerine getirmelerini isterler. </a:t>
            </a:r>
            <a:r>
              <a:rPr lang="tr-TR" sz="1800" dirty="0" err="1">
                <a:solidFill>
                  <a:srgbClr val="000000"/>
                </a:solidFill>
                <a:effectLst/>
                <a:latin typeface="TimesNewRomanPSMT"/>
              </a:rPr>
              <a:t>İstenilen</a:t>
            </a:r>
            <a:r>
              <a:rPr lang="tr-TR" sz="1800" dirty="0">
                <a:solidFill>
                  <a:srgbClr val="000000"/>
                </a:solidFill>
                <a:effectLst/>
                <a:latin typeface="TimesNewRomanPSMT"/>
              </a:rPr>
              <a:t> </a:t>
            </a:r>
            <a:r>
              <a:rPr lang="tr-TR" sz="1800" dirty="0" err="1">
                <a:solidFill>
                  <a:srgbClr val="000000"/>
                </a:solidFill>
                <a:effectLst/>
                <a:latin typeface="TimesNewRomanPSMT"/>
              </a:rPr>
              <a:t>şeyler</a:t>
            </a:r>
            <a:r>
              <a:rPr lang="tr-TR" sz="1800" dirty="0">
                <a:solidFill>
                  <a:srgbClr val="000000"/>
                </a:solidFill>
                <a:effectLst/>
                <a:latin typeface="TimesNewRomanPSMT"/>
              </a:rPr>
              <a:t> astların </a:t>
            </a:r>
            <a:r>
              <a:rPr lang="tr-TR" sz="1800" dirty="0" err="1">
                <a:solidFill>
                  <a:srgbClr val="000000"/>
                </a:solidFill>
                <a:effectLst/>
                <a:latin typeface="TimesNewRomanPSMT"/>
              </a:rPr>
              <a:t>gücünu</a:t>
            </a:r>
            <a:r>
              <a:rPr lang="tr-TR" sz="1800" dirty="0">
                <a:solidFill>
                  <a:srgbClr val="000000"/>
                </a:solidFill>
                <a:effectLst/>
                <a:latin typeface="TimesNewRomanPSMT"/>
              </a:rPr>
              <a:t>̈ ve </a:t>
            </a:r>
            <a:r>
              <a:rPr lang="tr-TR" sz="1800" dirty="0" err="1">
                <a:solidFill>
                  <a:srgbClr val="000000"/>
                </a:solidFill>
                <a:effectLst/>
                <a:latin typeface="TimesNewRomanPSMT"/>
              </a:rPr>
              <a:t>yeteneğini</a:t>
            </a:r>
            <a:r>
              <a:rPr lang="tr-TR" sz="1800" dirty="0">
                <a:solidFill>
                  <a:srgbClr val="000000"/>
                </a:solidFill>
                <a:effectLst/>
                <a:latin typeface="TimesNewRomanPSMT"/>
              </a:rPr>
              <a:t>, </a:t>
            </a:r>
            <a:r>
              <a:rPr lang="tr-TR" sz="1800" dirty="0" err="1">
                <a:solidFill>
                  <a:srgbClr val="000000"/>
                </a:solidFill>
                <a:effectLst/>
                <a:latin typeface="TimesNewRomanPSMT"/>
              </a:rPr>
              <a:t>görgu</a:t>
            </a:r>
            <a:r>
              <a:rPr lang="tr-TR" sz="1800" dirty="0">
                <a:solidFill>
                  <a:srgbClr val="000000"/>
                </a:solidFill>
                <a:effectLst/>
                <a:latin typeface="TimesNewRomanPSMT"/>
              </a:rPr>
              <a:t>̈ ve </a:t>
            </a:r>
            <a:r>
              <a:rPr lang="tr-TR" sz="1800" dirty="0" err="1">
                <a:solidFill>
                  <a:srgbClr val="000000"/>
                </a:solidFill>
                <a:effectLst/>
                <a:latin typeface="TimesNewRomanPSMT"/>
              </a:rPr>
              <a:t>tecrübesini</a:t>
            </a:r>
            <a:r>
              <a:rPr lang="tr-TR" sz="1800" dirty="0">
                <a:solidFill>
                  <a:srgbClr val="000000"/>
                </a:solidFill>
                <a:effectLst/>
                <a:latin typeface="TimesNewRomanPSMT"/>
              </a:rPr>
              <a:t> </a:t>
            </a:r>
            <a:r>
              <a:rPr lang="tr-TR" sz="1800" dirty="0" err="1">
                <a:solidFill>
                  <a:srgbClr val="000000"/>
                </a:solidFill>
                <a:effectLst/>
                <a:latin typeface="TimesNewRomanPSMT"/>
              </a:rPr>
              <a:t>aşmamalıdır</a:t>
            </a:r>
            <a:r>
              <a:rPr lang="tr-TR" sz="1800" dirty="0">
                <a:solidFill>
                  <a:srgbClr val="000000"/>
                </a:solidFill>
                <a:effectLst/>
                <a:latin typeface="TimesNewRomanPSMT"/>
              </a:rPr>
              <a:t>. </a:t>
            </a:r>
            <a:r>
              <a:rPr lang="tr-TR" sz="1800" dirty="0" err="1">
                <a:solidFill>
                  <a:srgbClr val="000000"/>
                </a:solidFill>
                <a:effectLst/>
                <a:latin typeface="TimesNewRomanPSMT"/>
              </a:rPr>
              <a:t>Diğer</a:t>
            </a:r>
            <a:r>
              <a:rPr lang="tr-TR" sz="1800" dirty="0">
                <a:solidFill>
                  <a:srgbClr val="000000"/>
                </a:solidFill>
                <a:effectLst/>
                <a:latin typeface="TimesNewRomanPSMT"/>
              </a:rPr>
              <a:t> yandan astın elindeki fiziki olanaklar dikkate alınmalıdır. </a:t>
            </a:r>
            <a:r>
              <a:rPr lang="tr-TR" sz="1800" dirty="0" err="1">
                <a:solidFill>
                  <a:srgbClr val="000000"/>
                </a:solidFill>
                <a:effectLst/>
                <a:latin typeface="TimesNewRomanPSMT"/>
              </a:rPr>
              <a:t>Üst</a:t>
            </a:r>
            <a:r>
              <a:rPr lang="tr-TR" sz="1800" dirty="0">
                <a:solidFill>
                  <a:srgbClr val="000000"/>
                </a:solidFill>
                <a:effectLst/>
                <a:latin typeface="TimesNewRomanPSMT"/>
              </a:rPr>
              <a:t>, </a:t>
            </a:r>
            <a:r>
              <a:rPr lang="tr-TR" sz="1800" dirty="0" err="1">
                <a:solidFill>
                  <a:srgbClr val="000000"/>
                </a:solidFill>
                <a:effectLst/>
                <a:latin typeface="TimesNewRomanPSMT"/>
              </a:rPr>
              <a:t>işletme</a:t>
            </a:r>
            <a:r>
              <a:rPr lang="tr-TR" sz="1800" dirty="0">
                <a:solidFill>
                  <a:srgbClr val="000000"/>
                </a:solidFill>
                <a:effectLst/>
                <a:latin typeface="TimesNewRomanPSMT"/>
              </a:rPr>
              <a:t> </a:t>
            </a:r>
            <a:r>
              <a:rPr lang="tr-TR" sz="1800" dirty="0" err="1">
                <a:solidFill>
                  <a:srgbClr val="000000"/>
                </a:solidFill>
                <a:effectLst/>
                <a:latin typeface="TimesNewRomanPSMT"/>
              </a:rPr>
              <a:t>içindeki</a:t>
            </a:r>
            <a:r>
              <a:rPr lang="tr-TR" sz="1800" dirty="0">
                <a:solidFill>
                  <a:srgbClr val="000000"/>
                </a:solidFill>
                <a:effectLst/>
                <a:latin typeface="TimesNewRomanPSMT"/>
              </a:rPr>
              <a:t> </a:t>
            </a:r>
            <a:r>
              <a:rPr lang="tr-TR" sz="1000" dirty="0"/>
              <a:t> </a:t>
            </a:r>
            <a:r>
              <a:rPr lang="tr-TR" sz="1800" dirty="0">
                <a:solidFill>
                  <a:srgbClr val="000000"/>
                </a:solidFill>
                <a:effectLst/>
                <a:latin typeface="TimesNewRomanPSMT"/>
              </a:rPr>
              <a:t>personelin </a:t>
            </a:r>
            <a:r>
              <a:rPr lang="tr-TR" sz="1800" dirty="0" err="1">
                <a:solidFill>
                  <a:srgbClr val="000000"/>
                </a:solidFill>
                <a:effectLst/>
                <a:latin typeface="TimesNewRomanPSMT"/>
              </a:rPr>
              <a:t>çalışma</a:t>
            </a:r>
            <a:r>
              <a:rPr lang="tr-TR" sz="1800" dirty="0">
                <a:solidFill>
                  <a:srgbClr val="000000"/>
                </a:solidFill>
                <a:effectLst/>
                <a:latin typeface="TimesNewRomanPSMT"/>
              </a:rPr>
              <a:t> kapasitesini bilen </a:t>
            </a:r>
            <a:r>
              <a:rPr lang="tr-TR" sz="1800" dirty="0" err="1">
                <a:solidFill>
                  <a:srgbClr val="000000"/>
                </a:solidFill>
                <a:effectLst/>
                <a:latin typeface="TimesNewRomanPSMT"/>
              </a:rPr>
              <a:t>kişidir</a:t>
            </a:r>
            <a:r>
              <a:rPr lang="tr-TR" sz="1800" dirty="0">
                <a:solidFill>
                  <a:srgbClr val="000000"/>
                </a:solidFill>
                <a:effectLst/>
                <a:latin typeface="TimesNewRomanPSMT"/>
              </a:rPr>
              <a:t>. Bu bakımdan personelin </a:t>
            </a:r>
            <a:r>
              <a:rPr lang="tr-TR" sz="1800" dirty="0" err="1">
                <a:solidFill>
                  <a:srgbClr val="000000"/>
                </a:solidFill>
                <a:effectLst/>
                <a:latin typeface="TimesNewRomanPSMT"/>
              </a:rPr>
              <a:t>işi</a:t>
            </a:r>
            <a:r>
              <a:rPr lang="tr-TR" sz="1800" dirty="0">
                <a:solidFill>
                  <a:srgbClr val="000000"/>
                </a:solidFill>
                <a:effectLst/>
                <a:latin typeface="TimesNewRomanPSMT"/>
              </a:rPr>
              <a:t> yapacak kapasiteye sahip olup </a:t>
            </a:r>
            <a:r>
              <a:rPr lang="tr-TR" sz="1800" dirty="0" err="1">
                <a:solidFill>
                  <a:srgbClr val="000000"/>
                </a:solidFill>
                <a:effectLst/>
                <a:latin typeface="TimesNewRomanPSMT"/>
              </a:rPr>
              <a:t>olmadığı</a:t>
            </a:r>
            <a:r>
              <a:rPr lang="tr-TR" sz="1800" dirty="0">
                <a:solidFill>
                  <a:srgbClr val="000000"/>
                </a:solidFill>
                <a:effectLst/>
                <a:latin typeface="TimesNewRomanPSMT"/>
              </a:rPr>
              <a:t> izlenmelidir. Herhangi bir iş </a:t>
            </a:r>
            <a:r>
              <a:rPr lang="tr-TR" sz="1800" dirty="0" err="1">
                <a:solidFill>
                  <a:srgbClr val="000000"/>
                </a:solidFill>
                <a:effectLst/>
                <a:latin typeface="TimesNewRomanPSMT"/>
              </a:rPr>
              <a:t>için</a:t>
            </a:r>
            <a:r>
              <a:rPr lang="tr-TR" sz="1800" dirty="0">
                <a:solidFill>
                  <a:srgbClr val="000000"/>
                </a:solidFill>
                <a:effectLst/>
                <a:latin typeface="TimesNewRomanPSMT"/>
              </a:rPr>
              <a:t> ast </a:t>
            </a:r>
            <a:r>
              <a:rPr lang="tr-TR" sz="1800" dirty="0" err="1">
                <a:solidFill>
                  <a:srgbClr val="000000"/>
                </a:solidFill>
                <a:effectLst/>
                <a:latin typeface="TimesNewRomanPSMT"/>
              </a:rPr>
              <a:t>seçilirken</a:t>
            </a:r>
            <a:r>
              <a:rPr lang="tr-TR" sz="1800" dirty="0">
                <a:solidFill>
                  <a:srgbClr val="000000"/>
                </a:solidFill>
                <a:effectLst/>
                <a:latin typeface="TimesNewRomanPSMT"/>
              </a:rPr>
              <a:t> o </a:t>
            </a:r>
            <a:r>
              <a:rPr lang="tr-TR" sz="1800" dirty="0" err="1">
                <a:solidFill>
                  <a:srgbClr val="000000"/>
                </a:solidFill>
                <a:effectLst/>
                <a:latin typeface="TimesNewRomanPSMT"/>
              </a:rPr>
              <a:t>işi</a:t>
            </a:r>
            <a:r>
              <a:rPr lang="tr-TR" sz="1800" dirty="0">
                <a:solidFill>
                  <a:srgbClr val="000000"/>
                </a:solidFill>
                <a:effectLst/>
                <a:latin typeface="TimesNewRomanPSMT"/>
              </a:rPr>
              <a:t> yapabilecek </a:t>
            </a:r>
            <a:r>
              <a:rPr lang="tr-TR" sz="1800" dirty="0" err="1">
                <a:solidFill>
                  <a:srgbClr val="000000"/>
                </a:solidFill>
                <a:effectLst/>
                <a:latin typeface="TimesNewRomanPSMT"/>
              </a:rPr>
              <a:t>kişi</a:t>
            </a:r>
            <a:r>
              <a:rPr lang="tr-TR" sz="1800" dirty="0">
                <a:solidFill>
                  <a:srgbClr val="000000"/>
                </a:solidFill>
                <a:effectLst/>
                <a:latin typeface="TimesNewRomanPSMT"/>
              </a:rPr>
              <a:t> </a:t>
            </a:r>
            <a:r>
              <a:rPr lang="tr-TR" sz="1800" dirty="0" err="1">
                <a:solidFill>
                  <a:srgbClr val="000000"/>
                </a:solidFill>
                <a:effectLst/>
                <a:latin typeface="TimesNewRomanPSMT"/>
              </a:rPr>
              <a:t>seçilmelidir</a:t>
            </a:r>
            <a:r>
              <a:rPr lang="tr-TR" sz="1800" dirty="0">
                <a:solidFill>
                  <a:srgbClr val="000000"/>
                </a:solidFill>
                <a:effectLst/>
                <a:latin typeface="TimesNewRomanPSMT"/>
              </a:rPr>
              <a:t>. </a:t>
            </a:r>
            <a:r>
              <a:rPr lang="tr-TR" sz="1800" dirty="0" err="1">
                <a:solidFill>
                  <a:srgbClr val="000000"/>
                </a:solidFill>
                <a:effectLst/>
                <a:latin typeface="TimesNewRomanPSMT"/>
              </a:rPr>
              <a:t>Üstler</a:t>
            </a:r>
            <a:r>
              <a:rPr lang="tr-TR" sz="1800" dirty="0">
                <a:solidFill>
                  <a:srgbClr val="000000"/>
                </a:solidFill>
                <a:effectLst/>
                <a:latin typeface="TimesNewRomanPSMT"/>
              </a:rPr>
              <a:t> bazı nedenlerden dolayı yerine getirilmesi olanaksız veya </a:t>
            </a:r>
            <a:r>
              <a:rPr lang="tr-TR" sz="1800" dirty="0" err="1">
                <a:solidFill>
                  <a:srgbClr val="000000"/>
                </a:solidFill>
                <a:effectLst/>
                <a:latin typeface="TimesNewRomanPSMT"/>
              </a:rPr>
              <a:t>çok</a:t>
            </a:r>
            <a:r>
              <a:rPr lang="tr-TR" sz="1800" dirty="0">
                <a:solidFill>
                  <a:srgbClr val="000000"/>
                </a:solidFill>
                <a:effectLst/>
                <a:latin typeface="TimesNewRomanPSMT"/>
              </a:rPr>
              <a:t> zor emirler vermemelidir</a:t>
            </a:r>
            <a:endParaRPr lang="tr-TR" sz="1800" b="1" dirty="0">
              <a:solidFill>
                <a:srgbClr val="000000"/>
              </a:solidFill>
              <a:effectLst/>
              <a:latin typeface="TimesNewRomanPS"/>
            </a:endParaRPr>
          </a:p>
          <a:p>
            <a:pPr algn="just"/>
            <a:r>
              <a:rPr lang="tr-TR" sz="1800" b="1" dirty="0">
                <a:solidFill>
                  <a:srgbClr val="000000"/>
                </a:solidFill>
                <a:effectLst/>
                <a:latin typeface="TimesNewRomanPS"/>
              </a:rPr>
              <a:t>Emir </a:t>
            </a:r>
            <a:r>
              <a:rPr lang="tr-TR" sz="1800" b="1" dirty="0" err="1">
                <a:solidFill>
                  <a:srgbClr val="000000"/>
                </a:solidFill>
                <a:effectLst/>
                <a:latin typeface="TimesNewRomanPS"/>
              </a:rPr>
              <a:t>açık</a:t>
            </a:r>
            <a:r>
              <a:rPr lang="tr-TR" sz="1800" b="1" dirty="0">
                <a:solidFill>
                  <a:srgbClr val="000000"/>
                </a:solidFill>
                <a:effectLst/>
                <a:latin typeface="TimesNewRomanPS"/>
              </a:rPr>
              <a:t> olmalıdır: </a:t>
            </a:r>
            <a:r>
              <a:rPr lang="tr-TR" sz="1800" dirty="0">
                <a:solidFill>
                  <a:srgbClr val="000000"/>
                </a:solidFill>
                <a:effectLst/>
                <a:latin typeface="TimesNewRomanPSMT"/>
              </a:rPr>
              <a:t>emrin astlarda </a:t>
            </a:r>
            <a:r>
              <a:rPr lang="tr-TR" sz="1800" dirty="0" err="1">
                <a:solidFill>
                  <a:srgbClr val="000000"/>
                </a:solidFill>
                <a:effectLst/>
                <a:latin typeface="TimesNewRomanPSMT"/>
              </a:rPr>
              <a:t>tereddüt</a:t>
            </a:r>
            <a:r>
              <a:rPr lang="tr-TR" sz="1800" dirty="0">
                <a:solidFill>
                  <a:srgbClr val="000000"/>
                </a:solidFill>
                <a:effectLst/>
                <a:latin typeface="TimesNewRomanPSMT"/>
              </a:rPr>
              <a:t> yaratmaması ve emri alan </a:t>
            </a:r>
            <a:r>
              <a:rPr lang="tr-TR" sz="1800" dirty="0" err="1">
                <a:solidFill>
                  <a:srgbClr val="000000"/>
                </a:solidFill>
                <a:effectLst/>
                <a:latin typeface="TimesNewRomanPSMT"/>
              </a:rPr>
              <a:t>kişilerin</a:t>
            </a:r>
            <a:r>
              <a:rPr lang="tr-TR" sz="1800" dirty="0">
                <a:solidFill>
                  <a:srgbClr val="000000"/>
                </a:solidFill>
                <a:effectLst/>
                <a:latin typeface="TimesNewRomanPSMT"/>
              </a:rPr>
              <a:t> emri net bir </a:t>
            </a:r>
            <a:r>
              <a:rPr lang="tr-TR" sz="1800" dirty="0" err="1">
                <a:solidFill>
                  <a:srgbClr val="000000"/>
                </a:solidFill>
                <a:effectLst/>
                <a:latin typeface="TimesNewRomanPSMT"/>
              </a:rPr>
              <a:t>biçimde</a:t>
            </a:r>
            <a:r>
              <a:rPr lang="tr-TR" sz="1800" dirty="0">
                <a:solidFill>
                  <a:srgbClr val="000000"/>
                </a:solidFill>
                <a:effectLst/>
                <a:latin typeface="TimesNewRomanPSMT"/>
              </a:rPr>
              <a:t> anlaması </a:t>
            </a:r>
            <a:r>
              <a:rPr lang="tr-TR" sz="1800" dirty="0" err="1">
                <a:solidFill>
                  <a:srgbClr val="000000"/>
                </a:solidFill>
                <a:effectLst/>
                <a:latin typeface="TimesNewRomanPSMT"/>
              </a:rPr>
              <a:t>önemlidir</a:t>
            </a:r>
            <a:r>
              <a:rPr lang="tr-TR" sz="1800" dirty="0">
                <a:solidFill>
                  <a:srgbClr val="000000"/>
                </a:solidFill>
                <a:effectLst/>
                <a:latin typeface="TimesNewRomanPSMT"/>
              </a:rPr>
              <a:t>. Bunu </a:t>
            </a:r>
            <a:r>
              <a:rPr lang="tr-TR" sz="1800" dirty="0" err="1">
                <a:solidFill>
                  <a:srgbClr val="000000"/>
                </a:solidFill>
                <a:effectLst/>
                <a:latin typeface="TimesNewRomanPSMT"/>
              </a:rPr>
              <a:t>sağlamak</a:t>
            </a:r>
            <a:r>
              <a:rPr lang="tr-TR" sz="1800" dirty="0">
                <a:solidFill>
                  <a:srgbClr val="000000"/>
                </a:solidFill>
                <a:effectLst/>
                <a:latin typeface="TimesNewRomanPSMT"/>
              </a:rPr>
              <a:t> </a:t>
            </a:r>
            <a:r>
              <a:rPr lang="tr-TR" sz="1800" dirty="0" err="1">
                <a:solidFill>
                  <a:srgbClr val="000000"/>
                </a:solidFill>
                <a:effectLst/>
                <a:latin typeface="TimesNewRomanPSMT"/>
              </a:rPr>
              <a:t>için</a:t>
            </a:r>
            <a:r>
              <a:rPr lang="tr-TR" sz="1800" dirty="0">
                <a:solidFill>
                  <a:srgbClr val="000000"/>
                </a:solidFill>
                <a:effectLst/>
                <a:latin typeface="TimesNewRomanPSMT"/>
              </a:rPr>
              <a:t> emrin noksansız, </a:t>
            </a:r>
            <a:r>
              <a:rPr lang="tr-TR" sz="1800" dirty="0" err="1">
                <a:solidFill>
                  <a:srgbClr val="000000"/>
                </a:solidFill>
                <a:effectLst/>
                <a:latin typeface="TimesNewRomanPSMT"/>
              </a:rPr>
              <a:t>açık</a:t>
            </a:r>
            <a:r>
              <a:rPr lang="tr-TR" sz="1800" dirty="0">
                <a:solidFill>
                  <a:srgbClr val="000000"/>
                </a:solidFill>
                <a:effectLst/>
                <a:latin typeface="TimesNewRomanPSMT"/>
              </a:rPr>
              <a:t> ve </a:t>
            </a:r>
            <a:r>
              <a:rPr lang="tr-TR" sz="1800" dirty="0" err="1">
                <a:solidFill>
                  <a:srgbClr val="000000"/>
                </a:solidFill>
                <a:effectLst/>
                <a:latin typeface="TimesNewRomanPSMT"/>
              </a:rPr>
              <a:t>anlaşılır</a:t>
            </a:r>
            <a:r>
              <a:rPr lang="tr-TR" sz="1800" dirty="0">
                <a:solidFill>
                  <a:srgbClr val="000000"/>
                </a:solidFill>
                <a:effectLst/>
                <a:latin typeface="TimesNewRomanPSMT"/>
              </a:rPr>
              <a:t> olarak verilmesi gerekir. Bir emrin </a:t>
            </a:r>
            <a:r>
              <a:rPr lang="tr-TR" sz="1800" dirty="0" err="1">
                <a:solidFill>
                  <a:srgbClr val="000000"/>
                </a:solidFill>
                <a:effectLst/>
                <a:latin typeface="TimesNewRomanPSMT"/>
              </a:rPr>
              <a:t>açık</a:t>
            </a:r>
            <a:r>
              <a:rPr lang="tr-TR" sz="1800" dirty="0">
                <a:solidFill>
                  <a:srgbClr val="000000"/>
                </a:solidFill>
                <a:effectLst/>
                <a:latin typeface="TimesNewRomanPSMT"/>
              </a:rPr>
              <a:t> olup olmamasını, emri alan </a:t>
            </a:r>
            <a:r>
              <a:rPr lang="tr-TR" sz="1800" dirty="0" err="1">
                <a:solidFill>
                  <a:srgbClr val="000000"/>
                </a:solidFill>
                <a:effectLst/>
                <a:latin typeface="TimesNewRomanPSMT"/>
              </a:rPr>
              <a:t>kişinin</a:t>
            </a:r>
            <a:r>
              <a:rPr lang="tr-TR" sz="1800" dirty="0">
                <a:solidFill>
                  <a:srgbClr val="000000"/>
                </a:solidFill>
                <a:effectLst/>
                <a:latin typeface="TimesNewRomanPSMT"/>
              </a:rPr>
              <a:t> emri anlayıp anlamaması saptar. Emri veren </a:t>
            </a:r>
            <a:r>
              <a:rPr lang="tr-TR" sz="1800" dirty="0" err="1">
                <a:solidFill>
                  <a:srgbClr val="000000"/>
                </a:solidFill>
                <a:effectLst/>
                <a:latin typeface="TimesNewRomanPSMT"/>
              </a:rPr>
              <a:t>kişi</a:t>
            </a:r>
            <a:r>
              <a:rPr lang="tr-TR" sz="1800" dirty="0">
                <a:solidFill>
                  <a:srgbClr val="000000"/>
                </a:solidFill>
                <a:effectLst/>
                <a:latin typeface="TimesNewRomanPSMT"/>
              </a:rPr>
              <a:t> </a:t>
            </a:r>
            <a:r>
              <a:rPr lang="tr-TR" sz="1800" dirty="0" err="1">
                <a:solidFill>
                  <a:srgbClr val="000000"/>
                </a:solidFill>
                <a:effectLst/>
                <a:latin typeface="TimesNewRomanPSMT"/>
              </a:rPr>
              <a:t>için</a:t>
            </a:r>
            <a:r>
              <a:rPr lang="tr-TR" sz="1800" dirty="0">
                <a:solidFill>
                  <a:srgbClr val="000000"/>
                </a:solidFill>
                <a:effectLst/>
                <a:latin typeface="TimesNewRomanPSMT"/>
              </a:rPr>
              <a:t> </a:t>
            </a:r>
            <a:r>
              <a:rPr lang="tr-TR" sz="1800" dirty="0" err="1">
                <a:solidFill>
                  <a:srgbClr val="000000"/>
                </a:solidFill>
                <a:effectLst/>
                <a:latin typeface="TimesNewRomanPSMT"/>
              </a:rPr>
              <a:t>açık</a:t>
            </a:r>
            <a:r>
              <a:rPr lang="tr-TR" sz="1800" dirty="0">
                <a:solidFill>
                  <a:srgbClr val="000000"/>
                </a:solidFill>
                <a:effectLst/>
                <a:latin typeface="TimesNewRomanPSMT"/>
              </a:rPr>
              <a:t> olan emir, bunu alan </a:t>
            </a:r>
            <a:r>
              <a:rPr lang="tr-TR" sz="1800" dirty="0" err="1">
                <a:solidFill>
                  <a:srgbClr val="000000"/>
                </a:solidFill>
                <a:effectLst/>
                <a:latin typeface="TimesNewRomanPSMT"/>
              </a:rPr>
              <a:t>için</a:t>
            </a:r>
            <a:r>
              <a:rPr lang="tr-TR" sz="1800" dirty="0">
                <a:solidFill>
                  <a:srgbClr val="000000"/>
                </a:solidFill>
                <a:effectLst/>
                <a:latin typeface="TimesNewRomanPSMT"/>
              </a:rPr>
              <a:t> </a:t>
            </a:r>
            <a:r>
              <a:rPr lang="tr-TR" sz="1800" dirty="0" err="1">
                <a:solidFill>
                  <a:srgbClr val="000000"/>
                </a:solidFill>
                <a:effectLst/>
                <a:latin typeface="TimesNewRomanPSMT"/>
              </a:rPr>
              <a:t>açık</a:t>
            </a:r>
            <a:r>
              <a:rPr lang="tr-TR" sz="1800" dirty="0">
                <a:solidFill>
                  <a:srgbClr val="000000"/>
                </a:solidFill>
                <a:effectLst/>
                <a:latin typeface="TimesNewRomanPSMT"/>
              </a:rPr>
              <a:t> olmayabilir. </a:t>
            </a:r>
            <a:r>
              <a:rPr lang="tr-TR" sz="1800" dirty="0" err="1">
                <a:solidFill>
                  <a:srgbClr val="000000"/>
                </a:solidFill>
                <a:effectLst/>
                <a:latin typeface="TimesNewRomanPSMT"/>
              </a:rPr>
              <a:t>Çünku</a:t>
            </a:r>
            <a:r>
              <a:rPr lang="tr-TR" sz="1800" dirty="0">
                <a:solidFill>
                  <a:srgbClr val="000000"/>
                </a:solidFill>
                <a:effectLst/>
                <a:latin typeface="TimesNewRomanPSMT"/>
              </a:rPr>
              <a:t>̈ emri veren </a:t>
            </a:r>
            <a:r>
              <a:rPr lang="tr-TR" sz="1800" dirty="0" err="1">
                <a:solidFill>
                  <a:srgbClr val="000000"/>
                </a:solidFill>
                <a:effectLst/>
                <a:latin typeface="TimesNewRomanPSMT"/>
              </a:rPr>
              <a:t>üst</a:t>
            </a:r>
            <a:r>
              <a:rPr lang="tr-TR" sz="1800" dirty="0">
                <a:solidFill>
                  <a:srgbClr val="000000"/>
                </a:solidFill>
                <a:effectLst/>
                <a:latin typeface="TimesNewRomanPSMT"/>
              </a:rPr>
              <a:t> kendi kafasında neyin yapılması </a:t>
            </a:r>
            <a:r>
              <a:rPr lang="tr-TR" sz="1800" dirty="0" err="1">
                <a:solidFill>
                  <a:srgbClr val="000000"/>
                </a:solidFill>
                <a:effectLst/>
                <a:latin typeface="TimesNewRomanPSMT"/>
              </a:rPr>
              <a:t>gerektiğine</a:t>
            </a:r>
            <a:r>
              <a:rPr lang="tr-TR" sz="1800" dirty="0">
                <a:solidFill>
                  <a:srgbClr val="000000"/>
                </a:solidFill>
                <a:effectLst/>
                <a:latin typeface="TimesNewRomanPSMT"/>
              </a:rPr>
              <a:t> dair net bir fikre sahip </a:t>
            </a:r>
            <a:r>
              <a:rPr lang="tr-TR" sz="1800" dirty="0" err="1">
                <a:solidFill>
                  <a:srgbClr val="000000"/>
                </a:solidFill>
                <a:effectLst/>
                <a:latin typeface="TimesNewRomanPSMT"/>
              </a:rPr>
              <a:t>olacağından</a:t>
            </a:r>
            <a:r>
              <a:rPr lang="tr-TR" sz="1800" dirty="0">
                <a:solidFill>
                  <a:srgbClr val="000000"/>
                </a:solidFill>
                <a:effectLst/>
                <a:latin typeface="TimesNewRomanPSMT"/>
              </a:rPr>
              <a:t>, </a:t>
            </a:r>
            <a:r>
              <a:rPr lang="tr-TR" sz="1800" dirty="0" err="1">
                <a:solidFill>
                  <a:srgbClr val="000000"/>
                </a:solidFill>
                <a:effectLst/>
                <a:latin typeface="TimesNewRomanPSMT"/>
              </a:rPr>
              <a:t>verdiği</a:t>
            </a:r>
            <a:r>
              <a:rPr lang="tr-TR" sz="1800" dirty="0">
                <a:solidFill>
                  <a:srgbClr val="000000"/>
                </a:solidFill>
                <a:effectLst/>
                <a:latin typeface="TimesNewRomanPSMT"/>
              </a:rPr>
              <a:t> emir onun </a:t>
            </a:r>
            <a:r>
              <a:rPr lang="tr-TR" sz="1800" dirty="0" err="1">
                <a:solidFill>
                  <a:srgbClr val="000000"/>
                </a:solidFill>
                <a:effectLst/>
                <a:latin typeface="TimesNewRomanPSMT"/>
              </a:rPr>
              <a:t>için</a:t>
            </a:r>
            <a:r>
              <a:rPr lang="tr-TR" sz="1800" dirty="0">
                <a:solidFill>
                  <a:srgbClr val="000000"/>
                </a:solidFill>
                <a:effectLst/>
                <a:latin typeface="TimesNewRomanPSMT"/>
              </a:rPr>
              <a:t> her zaman net olacaktır. </a:t>
            </a:r>
            <a:endParaRPr lang="tr-TR" dirty="0"/>
          </a:p>
          <a:p>
            <a:pPr algn="just"/>
            <a:r>
              <a:rPr lang="tr-TR" sz="1800" b="1" dirty="0">
                <a:solidFill>
                  <a:srgbClr val="000000"/>
                </a:solidFill>
                <a:effectLst/>
                <a:latin typeface="TimesNewRomanPS"/>
              </a:rPr>
              <a:t>Emir tam olmalıdır: </a:t>
            </a:r>
            <a:r>
              <a:rPr lang="tr-TR" sz="1800" dirty="0">
                <a:solidFill>
                  <a:srgbClr val="000000"/>
                </a:solidFill>
                <a:effectLst/>
                <a:latin typeface="TimesNewRomanPSMT"/>
              </a:rPr>
              <a:t>yapılacak </a:t>
            </a:r>
            <a:r>
              <a:rPr lang="tr-TR" sz="1800" dirty="0" err="1">
                <a:solidFill>
                  <a:srgbClr val="000000"/>
                </a:solidFill>
                <a:effectLst/>
                <a:latin typeface="TimesNewRomanPSMT"/>
              </a:rPr>
              <a:t>işin</a:t>
            </a:r>
            <a:r>
              <a:rPr lang="tr-TR" sz="1800" dirty="0">
                <a:solidFill>
                  <a:srgbClr val="000000"/>
                </a:solidFill>
                <a:effectLst/>
                <a:latin typeface="TimesNewRomanPSMT"/>
              </a:rPr>
              <a:t> amacı belirtilmelidir. </a:t>
            </a:r>
            <a:r>
              <a:rPr lang="tr-TR" sz="1800" dirty="0" err="1">
                <a:solidFill>
                  <a:srgbClr val="000000"/>
                </a:solidFill>
                <a:effectLst/>
                <a:latin typeface="TimesNewRomanPSMT"/>
              </a:rPr>
              <a:t>İşin</a:t>
            </a:r>
            <a:r>
              <a:rPr lang="tr-TR" sz="1800" dirty="0">
                <a:solidFill>
                  <a:srgbClr val="000000"/>
                </a:solidFill>
                <a:effectLst/>
                <a:latin typeface="TimesNewRomanPSMT"/>
              </a:rPr>
              <a:t> yapılması ile ilgili eksik bir nokta bırakılmamalıdır. Bir emir verilirken bu emri kimin yerine </a:t>
            </a:r>
            <a:r>
              <a:rPr lang="tr-TR" sz="1800" dirty="0" err="1">
                <a:solidFill>
                  <a:srgbClr val="000000"/>
                </a:solidFill>
                <a:effectLst/>
                <a:latin typeface="TimesNewRomanPSMT"/>
              </a:rPr>
              <a:t>getireceği</a:t>
            </a:r>
            <a:r>
              <a:rPr lang="tr-TR" sz="1800" dirty="0">
                <a:solidFill>
                  <a:srgbClr val="000000"/>
                </a:solidFill>
                <a:effectLst/>
                <a:latin typeface="TimesNewRomanPSMT"/>
              </a:rPr>
              <a:t>, emrin yerine getirilmesi </a:t>
            </a:r>
            <a:r>
              <a:rPr lang="tr-TR" sz="1800" dirty="0" err="1">
                <a:solidFill>
                  <a:srgbClr val="000000"/>
                </a:solidFill>
                <a:effectLst/>
                <a:latin typeface="TimesNewRomanPSMT"/>
              </a:rPr>
              <a:t>için</a:t>
            </a:r>
            <a:r>
              <a:rPr lang="tr-TR" sz="1800" dirty="0">
                <a:solidFill>
                  <a:srgbClr val="000000"/>
                </a:solidFill>
                <a:effectLst/>
                <a:latin typeface="TimesNewRomanPSMT"/>
              </a:rPr>
              <a:t> nelerin yapılması </a:t>
            </a:r>
            <a:r>
              <a:rPr lang="tr-TR" sz="1800" dirty="0" err="1">
                <a:solidFill>
                  <a:srgbClr val="000000"/>
                </a:solidFill>
                <a:effectLst/>
                <a:latin typeface="TimesNewRomanPSMT"/>
              </a:rPr>
              <a:t>gerektiği</a:t>
            </a:r>
            <a:r>
              <a:rPr lang="tr-TR" sz="1800" dirty="0">
                <a:solidFill>
                  <a:srgbClr val="000000"/>
                </a:solidFill>
                <a:effectLst/>
                <a:latin typeface="TimesNewRomanPSMT"/>
              </a:rPr>
              <a:t> belirtilmelidir </a:t>
            </a:r>
            <a:endParaRPr lang="tr-TR" dirty="0"/>
          </a:p>
          <a:p>
            <a:pPr lvl="1"/>
            <a:endParaRPr lang="tr-TR" dirty="0"/>
          </a:p>
        </p:txBody>
      </p:sp>
    </p:spTree>
    <p:extLst>
      <p:ext uri="{BB962C8B-B14F-4D97-AF65-F5344CB8AC3E}">
        <p14:creationId xmlns:p14="http://schemas.microsoft.com/office/powerpoint/2010/main" val="311455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a:xfrm>
            <a:off x="838200" y="1825624"/>
            <a:ext cx="10515600" cy="4667251"/>
          </a:xfrm>
        </p:spPr>
        <p:txBody>
          <a:bodyPr>
            <a:normAutofit fontScale="77500" lnSpcReduction="20000"/>
          </a:bodyPr>
          <a:lstStyle/>
          <a:p>
            <a:pPr marL="0" indent="0" algn="ctr">
              <a:buNone/>
            </a:pPr>
            <a:r>
              <a:rPr lang="tr-TR" sz="5100" b="1" dirty="0">
                <a:solidFill>
                  <a:srgbClr val="FF0000"/>
                </a:solidFill>
              </a:rPr>
              <a:t>D) ETKİLEME</a:t>
            </a:r>
          </a:p>
          <a:p>
            <a:pPr marL="457200" lvl="1" indent="0">
              <a:buNone/>
            </a:pPr>
            <a:r>
              <a:rPr lang="tr-TR" dirty="0"/>
              <a:t>7 TEMEL UNSUR:</a:t>
            </a:r>
          </a:p>
          <a:p>
            <a:pPr algn="l">
              <a:buFont typeface="+mj-lt"/>
              <a:buAutoNum type="arabicPeriod"/>
            </a:pPr>
            <a:r>
              <a:rPr lang="tr-TR" b="1" i="0" dirty="0">
                <a:solidFill>
                  <a:srgbClr val="0D0D0D"/>
                </a:solidFill>
                <a:effectLst/>
                <a:latin typeface="Söhne"/>
              </a:rPr>
              <a:t>İletişim:</a:t>
            </a:r>
            <a:endParaRPr lang="tr-TR" b="0" i="0" dirty="0">
              <a:solidFill>
                <a:srgbClr val="0D0D0D"/>
              </a:solidFill>
              <a:effectLst/>
              <a:latin typeface="Söhne"/>
            </a:endParaRPr>
          </a:p>
          <a:p>
            <a:pPr lvl="1"/>
            <a:r>
              <a:rPr lang="tr-TR" b="0" i="0" dirty="0">
                <a:solidFill>
                  <a:srgbClr val="0D0D0D"/>
                </a:solidFill>
                <a:effectLst/>
                <a:latin typeface="Söhne"/>
              </a:rPr>
              <a:t>Etkili iletişim, bir liderin etkileme sürecinde temel bir unsurdur. Lider, açık ve net bir şekilde iletişim kurarak mesajlarını doğru bir şekilde iletmeli, dinlemeli ve çalışanların geri bildirimlerini dikkate almalıdır.</a:t>
            </a:r>
          </a:p>
          <a:p>
            <a:pPr algn="l">
              <a:buFont typeface="+mj-lt"/>
              <a:buAutoNum type="arabicPeriod"/>
            </a:pPr>
            <a:r>
              <a:rPr lang="tr-TR" b="1" i="0" dirty="0">
                <a:solidFill>
                  <a:srgbClr val="0D0D0D"/>
                </a:solidFill>
                <a:effectLst/>
                <a:latin typeface="Söhne"/>
              </a:rPr>
              <a:t>İkna Yeteneği:</a:t>
            </a:r>
            <a:endParaRPr lang="tr-TR" b="0" i="0" dirty="0">
              <a:solidFill>
                <a:srgbClr val="0D0D0D"/>
              </a:solidFill>
              <a:effectLst/>
              <a:latin typeface="Söhne"/>
            </a:endParaRPr>
          </a:p>
          <a:p>
            <a:pPr lvl="1"/>
            <a:r>
              <a:rPr lang="tr-TR" b="0" i="0" dirty="0">
                <a:solidFill>
                  <a:srgbClr val="0D0D0D"/>
                </a:solidFill>
                <a:effectLst/>
                <a:latin typeface="Söhne"/>
              </a:rPr>
              <a:t>İkna, liderin başkalarını fikirlerine, vizyonuna veya hedeflerine katılmaya ikna etme yeteneğini ifade eder. İkna edici olmak, liderin vizyonunu paylaşma, doğru argümanları sunma ve karşılıklı anlayışı teşvik etme yeteneğine bağlıdır.</a:t>
            </a:r>
          </a:p>
          <a:p>
            <a:pPr algn="l">
              <a:buFont typeface="+mj-lt"/>
              <a:buAutoNum type="arabicPeriod"/>
            </a:pPr>
            <a:r>
              <a:rPr lang="tr-TR" b="1" i="0" dirty="0">
                <a:solidFill>
                  <a:srgbClr val="0D0D0D"/>
                </a:solidFill>
                <a:effectLst/>
                <a:latin typeface="Söhne"/>
              </a:rPr>
              <a:t>Güven İnşa Etme:</a:t>
            </a:r>
            <a:endParaRPr lang="tr-TR" b="0" i="0" dirty="0">
              <a:solidFill>
                <a:srgbClr val="0D0D0D"/>
              </a:solidFill>
              <a:effectLst/>
              <a:latin typeface="Söhne"/>
            </a:endParaRPr>
          </a:p>
          <a:p>
            <a:pPr lvl="1"/>
            <a:r>
              <a:rPr lang="tr-TR" b="0" i="0" dirty="0">
                <a:solidFill>
                  <a:srgbClr val="0D0D0D"/>
                </a:solidFill>
                <a:effectLst/>
                <a:latin typeface="Söhne"/>
              </a:rPr>
              <a:t>Güven, liderin etkileme sürecinde kritik bir unsurdur. Çalışanlar, liderlerine güvenirlerse, liderin etkisi daha etkili olur. Güven, açıklık, dürüstlük, tutarlılık ve işbirliği ile inşa edilir.</a:t>
            </a:r>
          </a:p>
          <a:p>
            <a:pPr algn="l">
              <a:buFont typeface="+mj-lt"/>
              <a:buAutoNum type="arabicPeriod"/>
            </a:pPr>
            <a:r>
              <a:rPr lang="tr-TR" b="1" i="0" dirty="0">
                <a:solidFill>
                  <a:srgbClr val="0D0D0D"/>
                </a:solidFill>
                <a:effectLst/>
                <a:latin typeface="Söhne"/>
              </a:rPr>
              <a:t>Model Olma:</a:t>
            </a:r>
            <a:endParaRPr lang="tr-TR" b="0" i="0" dirty="0">
              <a:solidFill>
                <a:srgbClr val="0D0D0D"/>
              </a:solidFill>
              <a:effectLst/>
              <a:latin typeface="Söhne"/>
            </a:endParaRPr>
          </a:p>
          <a:p>
            <a:pPr marL="742950" lvl="1" indent="-285750" algn="l">
              <a:buFont typeface="+mj-lt"/>
              <a:buAutoNum type="arabicPeriod"/>
            </a:pPr>
            <a:r>
              <a:rPr lang="tr-TR" b="0" i="0" dirty="0">
                <a:solidFill>
                  <a:srgbClr val="0D0D0D"/>
                </a:solidFill>
                <a:effectLst/>
                <a:latin typeface="Söhne"/>
              </a:rPr>
              <a:t>Liderin sahip olduğu değerleri ve davranışları sergilemesi, çalışanları etkilemenin güçlü bir yoludur. Model olma, liderin liderlik tarzını göstererek takım üyelerini motive etmesine yardımcı olabilir.</a:t>
            </a:r>
          </a:p>
          <a:p>
            <a:pPr lvl="1"/>
            <a:endParaRPr lang="tr-TR" dirty="0"/>
          </a:p>
        </p:txBody>
      </p:sp>
    </p:spTree>
    <p:extLst>
      <p:ext uri="{BB962C8B-B14F-4D97-AF65-F5344CB8AC3E}">
        <p14:creationId xmlns:p14="http://schemas.microsoft.com/office/powerpoint/2010/main" val="28649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a:xfrm>
            <a:off x="838200" y="1825625"/>
            <a:ext cx="10515600" cy="4299404"/>
          </a:xfrm>
        </p:spPr>
        <p:txBody>
          <a:bodyPr>
            <a:normAutofit fontScale="92500" lnSpcReduction="20000"/>
          </a:bodyPr>
          <a:lstStyle/>
          <a:p>
            <a:pPr marL="0" indent="0" algn="ctr">
              <a:buNone/>
            </a:pPr>
            <a:r>
              <a:rPr lang="tr-TR" sz="4300" b="1" dirty="0">
                <a:solidFill>
                  <a:srgbClr val="FF0000"/>
                </a:solidFill>
              </a:rPr>
              <a:t>D) ETKİLEME</a:t>
            </a:r>
          </a:p>
          <a:p>
            <a:pPr marL="0" indent="0">
              <a:buNone/>
            </a:pPr>
            <a:r>
              <a:rPr lang="tr-TR" sz="2400" dirty="0"/>
              <a:t>7 TEMEL UNSUR:</a:t>
            </a:r>
            <a:endParaRPr lang="tr-TR" dirty="0"/>
          </a:p>
          <a:p>
            <a:pPr marL="514350" indent="-514350" algn="l">
              <a:buFont typeface="+mj-lt"/>
              <a:buAutoNum type="arabicPeriod" startAt="5"/>
            </a:pPr>
            <a:r>
              <a:rPr lang="tr-TR" b="1" i="0" dirty="0">
                <a:solidFill>
                  <a:srgbClr val="0D0D0D"/>
                </a:solidFill>
                <a:effectLst/>
                <a:latin typeface="Söhne"/>
              </a:rPr>
              <a:t>Motivasyon Sağlama:</a:t>
            </a:r>
            <a:endParaRPr lang="tr-TR" b="0" i="0" dirty="0">
              <a:solidFill>
                <a:srgbClr val="0D0D0D"/>
              </a:solidFill>
              <a:effectLst/>
              <a:latin typeface="Söhne"/>
            </a:endParaRPr>
          </a:p>
          <a:p>
            <a:pPr lvl="1"/>
            <a:r>
              <a:rPr lang="tr-TR" b="0" i="0" dirty="0">
                <a:solidFill>
                  <a:srgbClr val="0D0D0D"/>
                </a:solidFill>
                <a:effectLst/>
                <a:latin typeface="Söhne"/>
              </a:rPr>
              <a:t>Liderin, takım üyelerini motive etme yeteneği, etkileme sürecinde önemli bir unsurdur. Lider, çalışanların bireysel ihtiyaçlarını anlamalı, onları teşvik etmeli ve hedeflere ulaşmak için içsel motivasyonlarını güçlendirmelidir.</a:t>
            </a:r>
          </a:p>
          <a:p>
            <a:pPr algn="l">
              <a:buFont typeface="+mj-lt"/>
              <a:buAutoNum type="arabicPeriod" startAt="5"/>
            </a:pPr>
            <a:r>
              <a:rPr lang="tr-TR" b="1" i="0" dirty="0">
                <a:solidFill>
                  <a:srgbClr val="0D0D0D"/>
                </a:solidFill>
                <a:effectLst/>
                <a:latin typeface="Söhne"/>
              </a:rPr>
              <a:t>Bağlılık Oluşturma:</a:t>
            </a:r>
            <a:endParaRPr lang="tr-TR" b="0" i="0" dirty="0">
              <a:solidFill>
                <a:srgbClr val="0D0D0D"/>
              </a:solidFill>
              <a:effectLst/>
              <a:latin typeface="Söhne"/>
            </a:endParaRPr>
          </a:p>
          <a:p>
            <a:pPr lvl="1"/>
            <a:r>
              <a:rPr lang="tr-TR" b="0" i="0" dirty="0">
                <a:solidFill>
                  <a:srgbClr val="0D0D0D"/>
                </a:solidFill>
                <a:effectLst/>
                <a:latin typeface="Söhne"/>
              </a:rPr>
              <a:t>Liderin, çalışanlar arasında bir bağlılık oluşturması önemlidir. Bu, ortak bir vizyon ve hedefe yönelik bir bağlılık oluşturarak takımın birlikte çalışma isteğini güçlendirmeyi içerir.</a:t>
            </a:r>
          </a:p>
          <a:p>
            <a:pPr algn="l">
              <a:buFont typeface="+mj-lt"/>
              <a:buAutoNum type="arabicPeriod" startAt="5"/>
            </a:pPr>
            <a:r>
              <a:rPr lang="tr-TR" b="1" i="0" dirty="0">
                <a:solidFill>
                  <a:srgbClr val="0D0D0D"/>
                </a:solidFill>
                <a:effectLst/>
                <a:latin typeface="Söhne"/>
              </a:rPr>
              <a:t>Adil ve Tutumlu Olma:</a:t>
            </a:r>
            <a:endParaRPr lang="tr-TR" b="0" i="0" dirty="0">
              <a:solidFill>
                <a:srgbClr val="0D0D0D"/>
              </a:solidFill>
              <a:effectLst/>
              <a:latin typeface="Söhne"/>
            </a:endParaRPr>
          </a:p>
          <a:p>
            <a:pPr lvl="1"/>
            <a:r>
              <a:rPr lang="tr-TR" b="0" i="0" dirty="0">
                <a:solidFill>
                  <a:srgbClr val="0D0D0D"/>
                </a:solidFill>
                <a:effectLst/>
                <a:latin typeface="Söhne"/>
              </a:rPr>
              <a:t>Etkileyici bir lider, adil ve tutarlı bir şekilde davranır. Adalet ve tutarlılık, liderin çalışanları üzerinde olumlu bir etki bırakmasına yardımcı olur.</a:t>
            </a:r>
          </a:p>
          <a:p>
            <a:pPr lvl="1"/>
            <a:endParaRPr lang="tr-TR" dirty="0"/>
          </a:p>
        </p:txBody>
      </p:sp>
    </p:spTree>
    <p:extLst>
      <p:ext uri="{BB962C8B-B14F-4D97-AF65-F5344CB8AC3E}">
        <p14:creationId xmlns:p14="http://schemas.microsoft.com/office/powerpoint/2010/main" val="156332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F7BA61A-8BA4-DB43-971A-B7713E1A6A05}"/>
              </a:ext>
            </a:extLst>
          </p:cNvPr>
          <p:cNvSpPr>
            <a:spLocks noGrp="1"/>
          </p:cNvSpPr>
          <p:nvPr>
            <p:ph type="title"/>
          </p:nvPr>
        </p:nvSpPr>
        <p:spPr>
          <a:xfrm>
            <a:off x="686834" y="1153572"/>
            <a:ext cx="3200400" cy="4461163"/>
          </a:xfrm>
        </p:spPr>
        <p:txBody>
          <a:bodyPr>
            <a:normAutofit/>
          </a:bodyPr>
          <a:lstStyle/>
          <a:p>
            <a:r>
              <a:rPr lang="tr-TR">
                <a:solidFill>
                  <a:srgbClr val="FFFFFF"/>
                </a:solidFill>
              </a:rPr>
              <a:t>LİDERLİK</a:t>
            </a:r>
          </a:p>
        </p:txBody>
      </p:sp>
      <p:sp>
        <p:nvSpPr>
          <p:cNvPr id="3" name="İçerik Yer Tutucusu 2">
            <a:extLst>
              <a:ext uri="{FF2B5EF4-FFF2-40B4-BE49-F238E27FC236}">
                <a16:creationId xmlns:a16="http://schemas.microsoft.com/office/drawing/2014/main" id="{A2445635-F0BA-9440-AF2D-BF17641230CB}"/>
              </a:ext>
            </a:extLst>
          </p:cNvPr>
          <p:cNvSpPr>
            <a:spLocks noGrp="1"/>
          </p:cNvSpPr>
          <p:nvPr>
            <p:ph idx="1"/>
          </p:nvPr>
        </p:nvSpPr>
        <p:spPr>
          <a:xfrm>
            <a:off x="4447308" y="591344"/>
            <a:ext cx="6906491" cy="5585619"/>
          </a:xfrm>
        </p:spPr>
        <p:txBody>
          <a:bodyPr anchor="ctr">
            <a:normAutofit/>
          </a:bodyPr>
          <a:lstStyle/>
          <a:p>
            <a:r>
              <a:rPr lang="tr-TR" sz="2000"/>
              <a:t>Liderlik insanların hareket ve davranışlarını etkileme sanatıdır. Liderliğin özünde "liyakat" vardır. Liderlik, kendi istek ve iradesini diğer insanlara, onların saygı, güven, itaat ve bağlılıklarını kazanarak, kabul ettirme yeteneğidir", Lider, grup üyeleri tarafından hissedilen ancak açıklığa kavuşmamış olan ortak düşünce ve arzuları benimsenebilir bir amaç biçiminde ortaya koyan ve grup üyelerinin potansiyel güçlerini bu amaç etrafında faaliyete geçiren kişidir</a:t>
            </a:r>
          </a:p>
          <a:p>
            <a:r>
              <a:rPr lang="tr-TR" sz="2000"/>
              <a:t>Liderlik, "insanları, ortak bir amaca yöneltme kapasitesi ve isteğidir", Başka bir tanıma göre liderlik; bir otorite veya statünün fonksiyonu olmaktan çok "bir şeyi başkalarına istetmek ve benimsetmek suretiyle yaptırabilme gücüne sahip kişi" olarak nitelendirilen lider ile izleyicileri arasında belirli durumlarda ortaya çıkan ve etkileşim şeklinde ifade edilen karşılıklı ilişkilerin bir fonksiyonu olarak düşünülebilir,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58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F7BA61A-8BA4-DB43-971A-B7713E1A6A05}"/>
              </a:ext>
            </a:extLst>
          </p:cNvPr>
          <p:cNvSpPr>
            <a:spLocks noGrp="1"/>
          </p:cNvSpPr>
          <p:nvPr>
            <p:ph type="title"/>
          </p:nvPr>
        </p:nvSpPr>
        <p:spPr>
          <a:xfrm>
            <a:off x="838200" y="459863"/>
            <a:ext cx="10515600" cy="1004594"/>
          </a:xfrm>
        </p:spPr>
        <p:txBody>
          <a:bodyPr>
            <a:normAutofit/>
          </a:bodyPr>
          <a:lstStyle/>
          <a:p>
            <a:pPr algn="ctr"/>
            <a:r>
              <a:rPr lang="tr-TR">
                <a:solidFill>
                  <a:srgbClr val="FFFFFF"/>
                </a:solidFill>
              </a:rPr>
              <a:t>LİDERLİK</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25B56999-B62A-35D4-2265-C9B4B48E768B}"/>
              </a:ext>
            </a:extLst>
          </p:cNvPr>
          <p:cNvGraphicFramePr>
            <a:graphicFrameLocks noGrp="1"/>
          </p:cNvGraphicFramePr>
          <p:nvPr>
            <p:ph idx="1"/>
            <p:extLst>
              <p:ext uri="{D42A27DB-BD31-4B8C-83A1-F6EECF244321}">
                <p14:modId xmlns:p14="http://schemas.microsoft.com/office/powerpoint/2010/main" val="79997286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105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9B24F6-9543-114F-8704-3E82DB88F9C4}"/>
              </a:ext>
            </a:extLst>
          </p:cNvPr>
          <p:cNvSpPr>
            <a:spLocks noGrp="1"/>
          </p:cNvSpPr>
          <p:nvPr>
            <p:ph type="title"/>
          </p:nvPr>
        </p:nvSpPr>
        <p:spPr>
          <a:xfrm>
            <a:off x="838200" y="365126"/>
            <a:ext cx="10515600" cy="890238"/>
          </a:xfrm>
        </p:spPr>
        <p:txBody>
          <a:bodyPr/>
          <a:lstStyle/>
          <a:p>
            <a:r>
              <a:rPr lang="tr-TR" dirty="0"/>
              <a:t>LİDERLİK TİP VE ÇEŞİTLERİ</a:t>
            </a:r>
          </a:p>
        </p:txBody>
      </p:sp>
      <p:sp>
        <p:nvSpPr>
          <p:cNvPr id="3" name="İçerik Yer Tutucusu 2">
            <a:extLst>
              <a:ext uri="{FF2B5EF4-FFF2-40B4-BE49-F238E27FC236}">
                <a16:creationId xmlns:a16="http://schemas.microsoft.com/office/drawing/2014/main" id="{B7169552-AC0C-6F47-8743-6C10736B10B0}"/>
              </a:ext>
            </a:extLst>
          </p:cNvPr>
          <p:cNvSpPr>
            <a:spLocks noGrp="1"/>
          </p:cNvSpPr>
          <p:nvPr>
            <p:ph idx="1"/>
          </p:nvPr>
        </p:nvSpPr>
        <p:spPr>
          <a:xfrm>
            <a:off x="609600" y="1377696"/>
            <a:ext cx="10936224" cy="4998720"/>
          </a:xfrm>
        </p:spPr>
        <p:txBody>
          <a:bodyPr>
            <a:normAutofit fontScale="92500" lnSpcReduction="20000"/>
          </a:bodyPr>
          <a:lstStyle/>
          <a:p>
            <a:pPr marL="0" indent="0">
              <a:buNone/>
            </a:pPr>
            <a:r>
              <a:rPr lang="tr-TR" dirty="0"/>
              <a:t>1)GRUP BÜYÜKLÜKLERİNE GÖRE:</a:t>
            </a:r>
          </a:p>
          <a:p>
            <a:pPr lvl="1"/>
            <a:r>
              <a:rPr lang="tr-TR" dirty="0"/>
              <a:t>Şahsi Lider</a:t>
            </a:r>
          </a:p>
          <a:p>
            <a:pPr lvl="1"/>
            <a:r>
              <a:rPr lang="tr-TR" dirty="0"/>
              <a:t>Yönetici Lider</a:t>
            </a:r>
          </a:p>
          <a:p>
            <a:pPr marL="0" indent="0">
              <a:buNone/>
            </a:pPr>
            <a:r>
              <a:rPr lang="tr-TR" dirty="0"/>
              <a:t>2) DURUMLARINA GÖRE:</a:t>
            </a:r>
          </a:p>
          <a:p>
            <a:pPr lvl="1"/>
            <a:r>
              <a:rPr lang="tr-TR" dirty="0"/>
              <a:t>Pozitif Lider</a:t>
            </a:r>
          </a:p>
          <a:p>
            <a:pPr lvl="1"/>
            <a:r>
              <a:rPr lang="tr-TR" dirty="0"/>
              <a:t>Negatif Lider</a:t>
            </a:r>
          </a:p>
          <a:p>
            <a:pPr marL="0" indent="0">
              <a:buNone/>
            </a:pPr>
            <a:r>
              <a:rPr lang="tr-TR" dirty="0"/>
              <a:t>3) ANLAYIŞ VE DAVRANIŞLARINA GÖRE:</a:t>
            </a:r>
          </a:p>
          <a:p>
            <a:pPr lvl="1"/>
            <a:r>
              <a:rPr lang="tr-TR" sz="2000" dirty="0"/>
              <a:t>Demokratik Lider</a:t>
            </a:r>
          </a:p>
          <a:p>
            <a:pPr lvl="1"/>
            <a:r>
              <a:rPr lang="tr-TR" sz="2000" dirty="0" err="1"/>
              <a:t>Otokratik</a:t>
            </a:r>
            <a:r>
              <a:rPr lang="tr-TR" sz="2000" dirty="0"/>
              <a:t> Lider</a:t>
            </a:r>
          </a:p>
          <a:p>
            <a:pPr lvl="1"/>
            <a:r>
              <a:rPr lang="tr-TR" sz="2000" dirty="0" err="1"/>
              <a:t>Serbestçi</a:t>
            </a:r>
            <a:r>
              <a:rPr lang="tr-TR" sz="2000" dirty="0"/>
              <a:t> Lider</a:t>
            </a:r>
          </a:p>
          <a:p>
            <a:pPr lvl="1"/>
            <a:r>
              <a:rPr lang="tr-TR" sz="2000" dirty="0"/>
              <a:t>Hümanist Lider</a:t>
            </a:r>
          </a:p>
          <a:p>
            <a:pPr lvl="1"/>
            <a:r>
              <a:rPr lang="tr-TR" sz="2000" dirty="0"/>
              <a:t>Destekleyici Lider</a:t>
            </a:r>
          </a:p>
          <a:p>
            <a:pPr lvl="1"/>
            <a:r>
              <a:rPr lang="tr-TR" sz="2000" dirty="0"/>
              <a:t>Karizmatik Lider</a:t>
            </a:r>
          </a:p>
          <a:p>
            <a:pPr lvl="1"/>
            <a:r>
              <a:rPr lang="tr-TR" sz="2000" dirty="0"/>
              <a:t>Doğal Lider</a:t>
            </a:r>
          </a:p>
          <a:p>
            <a:pPr lvl="1"/>
            <a:r>
              <a:rPr lang="tr-TR" sz="2000" dirty="0"/>
              <a:t>İşe Dönük Lider</a:t>
            </a:r>
          </a:p>
          <a:p>
            <a:pPr lvl="1"/>
            <a:r>
              <a:rPr lang="tr-TR" sz="2000" dirty="0"/>
              <a:t>Dönüştürücü Lider</a:t>
            </a:r>
          </a:p>
          <a:p>
            <a:pPr marL="0" indent="0">
              <a:buNone/>
            </a:pPr>
            <a:endParaRPr lang="tr-TR" dirty="0"/>
          </a:p>
          <a:p>
            <a:endParaRPr lang="tr-TR" dirty="0"/>
          </a:p>
          <a:p>
            <a:endParaRPr lang="tr-TR" dirty="0"/>
          </a:p>
        </p:txBody>
      </p:sp>
    </p:spTree>
    <p:extLst>
      <p:ext uri="{BB962C8B-B14F-4D97-AF65-F5344CB8AC3E}">
        <p14:creationId xmlns:p14="http://schemas.microsoft.com/office/powerpoint/2010/main" val="277753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989B24F6-9543-114F-8704-3E82DB88F9C4}"/>
              </a:ext>
            </a:extLst>
          </p:cNvPr>
          <p:cNvSpPr>
            <a:spLocks noGrp="1"/>
          </p:cNvSpPr>
          <p:nvPr>
            <p:ph type="title"/>
          </p:nvPr>
        </p:nvSpPr>
        <p:spPr>
          <a:xfrm>
            <a:off x="5894962" y="479493"/>
            <a:ext cx="5458838" cy="1325563"/>
          </a:xfrm>
        </p:spPr>
        <p:txBody>
          <a:bodyPr>
            <a:normAutofit/>
          </a:bodyPr>
          <a:lstStyle/>
          <a:p>
            <a:r>
              <a:rPr lang="tr-TR" dirty="0"/>
              <a:t>LİDERLİK TİP VE ÇEŞİTLERİ</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48350096-0033-9509-0D86-F4E53307F9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B7169552-AC0C-6F47-8743-6C10736B10B0}"/>
              </a:ext>
            </a:extLst>
          </p:cNvPr>
          <p:cNvSpPr>
            <a:spLocks noGrp="1"/>
          </p:cNvSpPr>
          <p:nvPr>
            <p:ph idx="1"/>
          </p:nvPr>
        </p:nvSpPr>
        <p:spPr>
          <a:xfrm>
            <a:off x="5894962" y="1984443"/>
            <a:ext cx="5458838" cy="4192520"/>
          </a:xfrm>
        </p:spPr>
        <p:txBody>
          <a:bodyPr>
            <a:normAutofit/>
          </a:bodyPr>
          <a:lstStyle/>
          <a:p>
            <a:pPr marL="0" indent="0">
              <a:buNone/>
            </a:pPr>
            <a:r>
              <a:rPr lang="tr-TR" sz="2400" dirty="0"/>
              <a:t>4) YENİ LİDERLİK TİPLERİ</a:t>
            </a:r>
          </a:p>
          <a:p>
            <a:pPr lvl="1"/>
            <a:r>
              <a:rPr lang="tr-TR" dirty="0"/>
              <a:t>	Etik Liderlik</a:t>
            </a:r>
          </a:p>
          <a:p>
            <a:pPr lvl="1"/>
            <a:r>
              <a:rPr lang="tr-TR" dirty="0"/>
              <a:t>	Kriz Liderliği</a:t>
            </a:r>
          </a:p>
          <a:p>
            <a:pPr lvl="1"/>
            <a:r>
              <a:rPr lang="tr-TR" dirty="0"/>
              <a:t>	Kuantum Liderliği</a:t>
            </a:r>
          </a:p>
          <a:p>
            <a:pPr lvl="1"/>
            <a:r>
              <a:rPr lang="tr-TR" dirty="0"/>
              <a:t>	Kurumsal Liderlik</a:t>
            </a:r>
          </a:p>
          <a:p>
            <a:pPr lvl="1"/>
            <a:r>
              <a:rPr lang="tr-TR" dirty="0"/>
              <a:t>	Otantik Liderlik</a:t>
            </a:r>
          </a:p>
          <a:p>
            <a:pPr lvl="1"/>
            <a:r>
              <a:rPr lang="tr-TR" dirty="0"/>
              <a:t>	</a:t>
            </a:r>
            <a:r>
              <a:rPr lang="tr-TR" dirty="0" err="1"/>
              <a:t>Simbiyotik</a:t>
            </a:r>
            <a:r>
              <a:rPr lang="tr-TR" dirty="0"/>
              <a:t> Liderlik</a:t>
            </a:r>
          </a:p>
          <a:p>
            <a:pPr lvl="1"/>
            <a:r>
              <a:rPr lang="tr-TR" dirty="0"/>
              <a:t>	</a:t>
            </a:r>
            <a:r>
              <a:rPr lang="tr-TR" dirty="0" err="1"/>
              <a:t>Toksik</a:t>
            </a:r>
            <a:r>
              <a:rPr lang="tr-TR" dirty="0"/>
              <a:t> Liderlik</a:t>
            </a:r>
          </a:p>
          <a:p>
            <a:pPr lvl="1"/>
            <a:r>
              <a:rPr lang="tr-TR" dirty="0"/>
              <a:t>	</a:t>
            </a:r>
            <a:r>
              <a:rPr lang="tr-TR" dirty="0" err="1"/>
              <a:t>Vizyoner</a:t>
            </a:r>
            <a:r>
              <a:rPr lang="tr-TR" dirty="0"/>
              <a:t> Liderlik</a:t>
            </a:r>
          </a:p>
          <a:p>
            <a:endParaRPr lang="tr-TR" sz="2400" dirty="0"/>
          </a:p>
          <a:p>
            <a:endParaRPr lang="tr-TR" sz="2400" dirty="0"/>
          </a:p>
        </p:txBody>
      </p:sp>
    </p:spTree>
    <p:extLst>
      <p:ext uri="{BB962C8B-B14F-4D97-AF65-F5344CB8AC3E}">
        <p14:creationId xmlns:p14="http://schemas.microsoft.com/office/powerpoint/2010/main" val="343478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0D6EC-B723-0041-8E7C-B4350B910FE9}"/>
              </a:ext>
            </a:extLst>
          </p:cNvPr>
          <p:cNvSpPr>
            <a:spLocks noGrp="1"/>
          </p:cNvSpPr>
          <p:nvPr>
            <p:ph type="title"/>
          </p:nvPr>
        </p:nvSpPr>
        <p:spPr/>
        <p:txBody>
          <a:bodyPr/>
          <a:lstStyle/>
          <a:p>
            <a:r>
              <a:rPr lang="tr-TR" dirty="0"/>
              <a:t>İLETİŞİM (HABERLEŞME)</a:t>
            </a:r>
          </a:p>
        </p:txBody>
      </p:sp>
      <p:sp>
        <p:nvSpPr>
          <p:cNvPr id="3" name="İçerik Yer Tutucusu 2">
            <a:extLst>
              <a:ext uri="{FF2B5EF4-FFF2-40B4-BE49-F238E27FC236}">
                <a16:creationId xmlns:a16="http://schemas.microsoft.com/office/drawing/2014/main" id="{E31A4372-8B5F-7B49-935C-7020B9502226}"/>
              </a:ext>
            </a:extLst>
          </p:cNvPr>
          <p:cNvSpPr>
            <a:spLocks noGrp="1"/>
          </p:cNvSpPr>
          <p:nvPr>
            <p:ph idx="1"/>
          </p:nvPr>
        </p:nvSpPr>
        <p:spPr/>
        <p:txBody>
          <a:bodyPr/>
          <a:lstStyle/>
          <a:p>
            <a:r>
              <a:rPr lang="tr-TR" dirty="0"/>
              <a:t>İletişim, genel manada «bireyler ve kurumlar arasında bilgi, düşünce, veri ve duygu alışverişi veya aktarımıdır.</a:t>
            </a:r>
          </a:p>
        </p:txBody>
      </p:sp>
      <p:graphicFrame>
        <p:nvGraphicFramePr>
          <p:cNvPr id="4" name="Diyagram 3">
            <a:extLst>
              <a:ext uri="{FF2B5EF4-FFF2-40B4-BE49-F238E27FC236}">
                <a16:creationId xmlns:a16="http://schemas.microsoft.com/office/drawing/2014/main" id="{6771CD0F-85D0-374C-A6E2-4E1A43EFB4EA}"/>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ikdörtgen 4">
            <a:extLst>
              <a:ext uri="{FF2B5EF4-FFF2-40B4-BE49-F238E27FC236}">
                <a16:creationId xmlns:a16="http://schemas.microsoft.com/office/drawing/2014/main" id="{826AE370-2873-934B-89B8-F361DDFE1951}"/>
              </a:ext>
            </a:extLst>
          </p:cNvPr>
          <p:cNvSpPr/>
          <p:nvPr/>
        </p:nvSpPr>
        <p:spPr>
          <a:xfrm>
            <a:off x="4657344" y="4157472"/>
            <a:ext cx="2852928" cy="804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GERİBİLDİRİM (FEEDBACK)</a:t>
            </a:r>
          </a:p>
        </p:txBody>
      </p:sp>
      <p:sp>
        <p:nvSpPr>
          <p:cNvPr id="6" name="Sağ Ok 5">
            <a:extLst>
              <a:ext uri="{FF2B5EF4-FFF2-40B4-BE49-F238E27FC236}">
                <a16:creationId xmlns:a16="http://schemas.microsoft.com/office/drawing/2014/main" id="{FB50AE46-C21D-C94E-8E8D-8E7B7D5EA2F9}"/>
              </a:ext>
            </a:extLst>
          </p:cNvPr>
          <p:cNvSpPr/>
          <p:nvPr/>
        </p:nvSpPr>
        <p:spPr>
          <a:xfrm>
            <a:off x="7705344" y="4450080"/>
            <a:ext cx="1658112" cy="341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Sağ Ok 7">
            <a:extLst>
              <a:ext uri="{FF2B5EF4-FFF2-40B4-BE49-F238E27FC236}">
                <a16:creationId xmlns:a16="http://schemas.microsoft.com/office/drawing/2014/main" id="{19A63D45-60D5-EC4E-9A7A-8372DDE45E80}"/>
              </a:ext>
            </a:extLst>
          </p:cNvPr>
          <p:cNvSpPr/>
          <p:nvPr/>
        </p:nvSpPr>
        <p:spPr>
          <a:xfrm rot="10800000">
            <a:off x="2901696" y="4450080"/>
            <a:ext cx="1658112" cy="341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a:extLst>
              <a:ext uri="{FF2B5EF4-FFF2-40B4-BE49-F238E27FC236}">
                <a16:creationId xmlns:a16="http://schemas.microsoft.com/office/drawing/2014/main" id="{C33E3AB6-D0F3-5849-A0FF-131D9D9BF2AC}"/>
              </a:ext>
            </a:extLst>
          </p:cNvPr>
          <p:cNvSpPr txBox="1"/>
          <p:nvPr/>
        </p:nvSpPr>
        <p:spPr>
          <a:xfrm>
            <a:off x="4096512" y="5449824"/>
            <a:ext cx="3608832" cy="369332"/>
          </a:xfrm>
          <a:prstGeom prst="rect">
            <a:avLst/>
          </a:prstGeom>
          <a:noFill/>
        </p:spPr>
        <p:txBody>
          <a:bodyPr wrap="square" rtlCol="0">
            <a:spAutoFit/>
          </a:bodyPr>
          <a:lstStyle/>
          <a:p>
            <a:r>
              <a:rPr lang="tr-TR" dirty="0"/>
              <a:t>ŞEKİL 1: TEMEL İLETİŞİM SÜRECİ</a:t>
            </a:r>
          </a:p>
        </p:txBody>
      </p:sp>
    </p:spTree>
    <p:extLst>
      <p:ext uri="{BB962C8B-B14F-4D97-AF65-F5344CB8AC3E}">
        <p14:creationId xmlns:p14="http://schemas.microsoft.com/office/powerpoint/2010/main" val="34856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3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ECEE9996-579B-9D4A-B509-04C30879E33D}"/>
              </a:ext>
            </a:extLst>
          </p:cNvPr>
          <p:cNvSpPr>
            <a:spLocks noGrp="1"/>
          </p:cNvSpPr>
          <p:nvPr>
            <p:ph type="title"/>
          </p:nvPr>
        </p:nvSpPr>
        <p:spPr>
          <a:xfrm>
            <a:off x="838200" y="643467"/>
            <a:ext cx="2951205" cy="5571066"/>
          </a:xfrm>
        </p:spPr>
        <p:txBody>
          <a:bodyPr>
            <a:normAutofit/>
          </a:bodyPr>
          <a:lstStyle/>
          <a:p>
            <a:r>
              <a:rPr lang="tr-TR" sz="3100">
                <a:solidFill>
                  <a:srgbClr val="FFFFFF"/>
                </a:solidFill>
              </a:rPr>
              <a:t>YÖNETİM FONKSİYONLARI</a:t>
            </a:r>
          </a:p>
        </p:txBody>
      </p:sp>
      <p:graphicFrame>
        <p:nvGraphicFramePr>
          <p:cNvPr id="24" name="İçerik Yer Tutucusu 2">
            <a:extLst>
              <a:ext uri="{FF2B5EF4-FFF2-40B4-BE49-F238E27FC236}">
                <a16:creationId xmlns:a16="http://schemas.microsoft.com/office/drawing/2014/main" id="{81B7578E-9F6A-1A33-F962-E5EE46BAC2B0}"/>
              </a:ext>
            </a:extLst>
          </p:cNvPr>
          <p:cNvGraphicFramePr>
            <a:graphicFrameLocks noGrp="1"/>
          </p:cNvGraphicFramePr>
          <p:nvPr>
            <p:ph idx="1"/>
            <p:extLst>
              <p:ext uri="{D42A27DB-BD31-4B8C-83A1-F6EECF244321}">
                <p14:modId xmlns:p14="http://schemas.microsoft.com/office/powerpoint/2010/main" val="391402256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85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0D6EC-B723-0041-8E7C-B4350B910FE9}"/>
              </a:ext>
            </a:extLst>
          </p:cNvPr>
          <p:cNvSpPr>
            <a:spLocks noGrp="1"/>
          </p:cNvSpPr>
          <p:nvPr>
            <p:ph type="title"/>
          </p:nvPr>
        </p:nvSpPr>
        <p:spPr/>
        <p:txBody>
          <a:bodyPr/>
          <a:lstStyle/>
          <a:p>
            <a:r>
              <a:rPr lang="tr-TR" dirty="0"/>
              <a:t>İLETİŞİM (HABERLEŞME)</a:t>
            </a:r>
          </a:p>
        </p:txBody>
      </p:sp>
      <p:sp>
        <p:nvSpPr>
          <p:cNvPr id="3" name="İçerik Yer Tutucusu 2">
            <a:extLst>
              <a:ext uri="{FF2B5EF4-FFF2-40B4-BE49-F238E27FC236}">
                <a16:creationId xmlns:a16="http://schemas.microsoft.com/office/drawing/2014/main" id="{E31A4372-8B5F-7B49-935C-7020B9502226}"/>
              </a:ext>
            </a:extLst>
          </p:cNvPr>
          <p:cNvSpPr>
            <a:spLocks noGrp="1"/>
          </p:cNvSpPr>
          <p:nvPr>
            <p:ph idx="1"/>
          </p:nvPr>
        </p:nvSpPr>
        <p:spPr>
          <a:xfrm>
            <a:off x="838200" y="1422669"/>
            <a:ext cx="10515600" cy="4667250"/>
          </a:xfrm>
        </p:spPr>
        <p:txBody>
          <a:bodyPr>
            <a:normAutofit lnSpcReduction="10000"/>
          </a:bodyPr>
          <a:lstStyle/>
          <a:p>
            <a:r>
              <a:rPr lang="tr-TR" sz="2200" dirty="0">
                <a:solidFill>
                  <a:srgbClr val="000000"/>
                </a:solidFill>
                <a:effectLst/>
                <a:latin typeface="TimesNewRomanPSMT"/>
              </a:rPr>
              <a:t>Etkin bir </a:t>
            </a:r>
            <a:r>
              <a:rPr lang="tr-TR" sz="2200" dirty="0" err="1">
                <a:solidFill>
                  <a:srgbClr val="000000"/>
                </a:solidFill>
                <a:effectLst/>
                <a:latin typeface="TimesNewRomanPSMT"/>
              </a:rPr>
              <a:t>iletişim</a:t>
            </a:r>
            <a:r>
              <a:rPr lang="tr-TR" sz="2200" dirty="0">
                <a:solidFill>
                  <a:srgbClr val="000000"/>
                </a:solidFill>
                <a:effectLst/>
                <a:latin typeface="TimesNewRomanPSMT"/>
              </a:rPr>
              <a:t> </a:t>
            </a:r>
            <a:r>
              <a:rPr lang="tr-TR" sz="2200" dirty="0" err="1">
                <a:solidFill>
                  <a:srgbClr val="000000"/>
                </a:solidFill>
                <a:effectLst/>
                <a:latin typeface="TimesNewRomanPSMT"/>
              </a:rPr>
              <a:t>sağlamak</a:t>
            </a:r>
            <a:r>
              <a:rPr lang="tr-TR" sz="2200" dirty="0">
                <a:solidFill>
                  <a:srgbClr val="000000"/>
                </a:solidFill>
                <a:effectLst/>
                <a:latin typeface="TimesNewRomanPSMT"/>
              </a:rPr>
              <a:t> </a:t>
            </a:r>
            <a:r>
              <a:rPr lang="tr-TR" sz="2200" dirty="0" err="1">
                <a:solidFill>
                  <a:srgbClr val="000000"/>
                </a:solidFill>
                <a:effectLst/>
                <a:latin typeface="TimesNewRomanPSMT"/>
              </a:rPr>
              <a:t>için</a:t>
            </a:r>
            <a:r>
              <a:rPr lang="tr-TR" sz="2200" dirty="0">
                <a:solidFill>
                  <a:srgbClr val="000000"/>
                </a:solidFill>
                <a:effectLst/>
                <a:latin typeface="TimesNewRomanPSMT"/>
              </a:rPr>
              <a:t> dikkat edilmesi gereken </a:t>
            </a:r>
            <a:r>
              <a:rPr lang="tr-TR" sz="2200" dirty="0" err="1">
                <a:solidFill>
                  <a:srgbClr val="000000"/>
                </a:solidFill>
                <a:effectLst/>
                <a:latin typeface="TimesNewRomanPSMT"/>
              </a:rPr>
              <a:t>üc</a:t>
            </a:r>
            <a:r>
              <a:rPr lang="tr-TR" sz="2200" dirty="0">
                <a:solidFill>
                  <a:srgbClr val="000000"/>
                </a:solidFill>
                <a:effectLst/>
                <a:latin typeface="TimesNewRomanPSMT"/>
              </a:rPr>
              <a:t>̧ husus vardır. </a:t>
            </a:r>
          </a:p>
          <a:p>
            <a:pPr algn="just"/>
            <a:r>
              <a:rPr lang="tr-TR" sz="2200" dirty="0">
                <a:solidFill>
                  <a:srgbClr val="000000"/>
                </a:solidFill>
                <a:effectLst/>
                <a:latin typeface="TimesNewRomanPSMT"/>
              </a:rPr>
              <a:t>Birincisi </a:t>
            </a:r>
            <a:r>
              <a:rPr lang="tr-TR" sz="2200" i="1" dirty="0">
                <a:solidFill>
                  <a:srgbClr val="000000"/>
                </a:solidFill>
                <a:effectLst/>
                <a:latin typeface="TimesNewRomanPS"/>
              </a:rPr>
              <a:t>algılama</a:t>
            </a:r>
            <a:r>
              <a:rPr lang="tr-TR" sz="2200" dirty="0">
                <a:solidFill>
                  <a:srgbClr val="000000"/>
                </a:solidFill>
                <a:effectLst/>
                <a:latin typeface="TimesNewRomanPSMT"/>
              </a:rPr>
              <a:t>dır. Algılama </a:t>
            </a:r>
            <a:r>
              <a:rPr lang="tr-TR" sz="2200" dirty="0" err="1">
                <a:solidFill>
                  <a:srgbClr val="000000"/>
                </a:solidFill>
                <a:effectLst/>
                <a:latin typeface="TimesNewRomanPSMT"/>
              </a:rPr>
              <a:t>iletişim</a:t>
            </a:r>
            <a:r>
              <a:rPr lang="tr-TR" sz="2200" dirty="0">
                <a:solidFill>
                  <a:srgbClr val="000000"/>
                </a:solidFill>
                <a:effectLst/>
                <a:latin typeface="TimesNewRomanPSMT"/>
              </a:rPr>
              <a:t> </a:t>
            </a:r>
            <a:r>
              <a:rPr lang="tr-TR" sz="2200" dirty="0" err="1">
                <a:solidFill>
                  <a:srgbClr val="000000"/>
                </a:solidFill>
                <a:effectLst/>
                <a:latin typeface="TimesNewRomanPSMT"/>
              </a:rPr>
              <a:t>sürecinde</a:t>
            </a:r>
            <a:r>
              <a:rPr lang="tr-TR" sz="2200" dirty="0">
                <a:solidFill>
                  <a:srgbClr val="000000"/>
                </a:solidFill>
                <a:effectLst/>
                <a:latin typeface="TimesNewRomanPSMT"/>
              </a:rPr>
              <a:t> mesajın iletilmesi sırasında </a:t>
            </a:r>
            <a:r>
              <a:rPr lang="tr-TR" sz="2200" dirty="0" err="1">
                <a:solidFill>
                  <a:srgbClr val="000000"/>
                </a:solidFill>
                <a:effectLst/>
                <a:latin typeface="TimesNewRomanPSMT"/>
              </a:rPr>
              <a:t>kişinin</a:t>
            </a:r>
            <a:r>
              <a:rPr lang="tr-TR" sz="2200" dirty="0">
                <a:solidFill>
                  <a:srgbClr val="000000"/>
                </a:solidFill>
                <a:effectLst/>
                <a:latin typeface="TimesNewRomanPSMT"/>
              </a:rPr>
              <a:t> </a:t>
            </a:r>
            <a:r>
              <a:rPr lang="tr-TR" sz="2200" dirty="0" err="1">
                <a:solidFill>
                  <a:srgbClr val="000000"/>
                </a:solidFill>
                <a:effectLst/>
                <a:latin typeface="TimesNewRomanPSMT"/>
              </a:rPr>
              <a:t>oluşturduğu</a:t>
            </a:r>
            <a:r>
              <a:rPr lang="tr-TR" sz="2200" dirty="0">
                <a:solidFill>
                  <a:srgbClr val="000000"/>
                </a:solidFill>
                <a:effectLst/>
                <a:latin typeface="TimesNewRomanPSMT"/>
              </a:rPr>
              <a:t> bir filtredir. </a:t>
            </a:r>
            <a:r>
              <a:rPr lang="tr-TR" sz="2200" dirty="0" err="1">
                <a:solidFill>
                  <a:srgbClr val="000000"/>
                </a:solidFill>
                <a:effectLst/>
                <a:latin typeface="TimesNewRomanPSMT"/>
              </a:rPr>
              <a:t>Gönderici</a:t>
            </a:r>
            <a:r>
              <a:rPr lang="tr-TR" sz="2200" dirty="0">
                <a:solidFill>
                  <a:srgbClr val="000000"/>
                </a:solidFill>
                <a:effectLst/>
                <a:latin typeface="TimesNewRomanPSMT"/>
              </a:rPr>
              <a:t> veya alıcı </a:t>
            </a:r>
            <a:r>
              <a:rPr lang="tr-TR" sz="2200" dirty="0" err="1">
                <a:solidFill>
                  <a:srgbClr val="000000"/>
                </a:solidFill>
                <a:effectLst/>
                <a:latin typeface="TimesNewRomanPSMT"/>
              </a:rPr>
              <a:t>anlayıs</a:t>
            </a:r>
            <a:r>
              <a:rPr lang="tr-TR" sz="2200" dirty="0">
                <a:solidFill>
                  <a:srgbClr val="000000"/>
                </a:solidFill>
                <a:effectLst/>
                <a:latin typeface="TimesNewRomanPSMT"/>
              </a:rPr>
              <a:t>̧ ve kavrama yeteneklerine </a:t>
            </a:r>
            <a:r>
              <a:rPr lang="tr-TR" sz="2200" dirty="0" err="1">
                <a:solidFill>
                  <a:srgbClr val="000000"/>
                </a:solidFill>
                <a:effectLst/>
                <a:latin typeface="TimesNewRomanPSMT"/>
              </a:rPr>
              <a:t>bağlı</a:t>
            </a:r>
            <a:r>
              <a:rPr lang="tr-TR" sz="2200" dirty="0">
                <a:solidFill>
                  <a:srgbClr val="000000"/>
                </a:solidFill>
                <a:effectLst/>
                <a:latin typeface="TimesNewRomanPSMT"/>
              </a:rPr>
              <a:t> olarak anlatılmak istenen </a:t>
            </a:r>
            <a:r>
              <a:rPr lang="tr-TR" sz="2200" dirty="0" err="1">
                <a:solidFill>
                  <a:srgbClr val="000000"/>
                </a:solidFill>
                <a:effectLst/>
                <a:latin typeface="TimesNewRomanPSMT"/>
              </a:rPr>
              <a:t>şeyi</a:t>
            </a:r>
            <a:r>
              <a:rPr lang="tr-TR" sz="2200" dirty="0">
                <a:solidFill>
                  <a:srgbClr val="000000"/>
                </a:solidFill>
                <a:effectLst/>
                <a:latin typeface="TimesNewRomanPSMT"/>
              </a:rPr>
              <a:t> yorumlar, kendine </a:t>
            </a:r>
            <a:r>
              <a:rPr lang="tr-TR" sz="2200" dirty="0" err="1">
                <a:solidFill>
                  <a:srgbClr val="000000"/>
                </a:solidFill>
                <a:effectLst/>
                <a:latin typeface="TimesNewRomanPSMT"/>
              </a:rPr>
              <a:t>göre</a:t>
            </a:r>
            <a:r>
              <a:rPr lang="tr-TR" sz="2200" dirty="0">
                <a:solidFill>
                  <a:srgbClr val="000000"/>
                </a:solidFill>
                <a:effectLst/>
                <a:latin typeface="TimesNewRomanPSMT"/>
              </a:rPr>
              <a:t> anlamlandırabilir, hatta </a:t>
            </a:r>
            <a:r>
              <a:rPr lang="tr-TR" sz="2200" dirty="0" err="1">
                <a:solidFill>
                  <a:srgbClr val="000000"/>
                </a:solidFill>
                <a:effectLst/>
                <a:latin typeface="TimesNewRomanPSMT"/>
              </a:rPr>
              <a:t>göndericinin</a:t>
            </a:r>
            <a:r>
              <a:rPr lang="tr-TR" sz="2200" dirty="0">
                <a:solidFill>
                  <a:srgbClr val="000000"/>
                </a:solidFill>
                <a:effectLst/>
                <a:latin typeface="TimesNewRomanPSMT"/>
              </a:rPr>
              <a:t> vermek </a:t>
            </a:r>
            <a:r>
              <a:rPr lang="tr-TR" sz="2200" dirty="0" err="1">
                <a:solidFill>
                  <a:srgbClr val="000000"/>
                </a:solidFill>
                <a:effectLst/>
                <a:latin typeface="TimesNewRomanPSMT"/>
              </a:rPr>
              <a:t>isteği</a:t>
            </a:r>
            <a:r>
              <a:rPr lang="tr-TR" sz="2200" dirty="0">
                <a:solidFill>
                  <a:srgbClr val="000000"/>
                </a:solidFill>
                <a:effectLst/>
                <a:latin typeface="TimesNewRomanPSMT"/>
              </a:rPr>
              <a:t> anlamdan farklı bir </a:t>
            </a:r>
            <a:r>
              <a:rPr lang="tr-TR" sz="2200" dirty="0" err="1">
                <a:solidFill>
                  <a:srgbClr val="000000"/>
                </a:solidFill>
                <a:effectLst/>
                <a:latin typeface="TimesNewRomanPSMT"/>
              </a:rPr>
              <a:t>değerlendirme</a:t>
            </a:r>
            <a:r>
              <a:rPr lang="tr-TR" sz="2200" dirty="0">
                <a:solidFill>
                  <a:srgbClr val="000000"/>
                </a:solidFill>
                <a:effectLst/>
                <a:latin typeface="TimesNewRomanPSMT"/>
              </a:rPr>
              <a:t> yapabilir.</a:t>
            </a:r>
          </a:p>
          <a:p>
            <a:pPr algn="just"/>
            <a:r>
              <a:rPr lang="tr-TR" sz="2200" dirty="0">
                <a:solidFill>
                  <a:srgbClr val="000000"/>
                </a:solidFill>
                <a:effectLst/>
                <a:latin typeface="TimesNewRomanPSMT"/>
              </a:rPr>
              <a:t> </a:t>
            </a:r>
            <a:r>
              <a:rPr lang="tr-TR" sz="2200" dirty="0" err="1">
                <a:solidFill>
                  <a:srgbClr val="000000"/>
                </a:solidFill>
                <a:effectLst/>
                <a:latin typeface="TimesNewRomanPSMT"/>
              </a:rPr>
              <a:t>İkinci</a:t>
            </a:r>
            <a:r>
              <a:rPr lang="tr-TR" sz="2200" dirty="0">
                <a:solidFill>
                  <a:srgbClr val="000000"/>
                </a:solidFill>
                <a:effectLst/>
                <a:latin typeface="TimesNewRomanPSMT"/>
              </a:rPr>
              <a:t> husus, </a:t>
            </a:r>
            <a:r>
              <a:rPr lang="tr-TR" sz="2200" i="1" dirty="0" err="1">
                <a:solidFill>
                  <a:srgbClr val="000000"/>
                </a:solidFill>
                <a:effectLst/>
                <a:latin typeface="TimesNewRomanPS"/>
              </a:rPr>
              <a:t>iletişim</a:t>
            </a:r>
            <a:r>
              <a:rPr lang="tr-TR" sz="2200" i="1" dirty="0">
                <a:solidFill>
                  <a:srgbClr val="000000"/>
                </a:solidFill>
                <a:effectLst/>
                <a:latin typeface="TimesNewRomanPS"/>
              </a:rPr>
              <a:t> kanalı</a:t>
            </a:r>
            <a:r>
              <a:rPr lang="tr-TR" sz="2200" dirty="0">
                <a:solidFill>
                  <a:srgbClr val="000000"/>
                </a:solidFill>
                <a:effectLst/>
                <a:latin typeface="TimesNewRomanPSMT"/>
              </a:rPr>
              <a:t>dır. Mesajları </a:t>
            </a:r>
            <a:r>
              <a:rPr lang="tr-TR" sz="2200" dirty="0" err="1">
                <a:solidFill>
                  <a:srgbClr val="000000"/>
                </a:solidFill>
                <a:effectLst/>
                <a:latin typeface="TimesNewRomanPSMT"/>
              </a:rPr>
              <a:t>göndericiden</a:t>
            </a:r>
            <a:r>
              <a:rPr lang="tr-TR" sz="2200" dirty="0">
                <a:solidFill>
                  <a:srgbClr val="000000"/>
                </a:solidFill>
                <a:effectLst/>
                <a:latin typeface="TimesNewRomanPSMT"/>
              </a:rPr>
              <a:t> alıcıya </a:t>
            </a:r>
            <a:r>
              <a:rPr lang="tr-TR" sz="2200" dirty="0" err="1">
                <a:solidFill>
                  <a:srgbClr val="000000"/>
                </a:solidFill>
                <a:effectLst/>
                <a:latin typeface="TimesNewRomanPSMT"/>
              </a:rPr>
              <a:t>taşıyan</a:t>
            </a:r>
            <a:r>
              <a:rPr lang="tr-TR" sz="2200" dirty="0">
                <a:solidFill>
                  <a:srgbClr val="000000"/>
                </a:solidFill>
                <a:effectLst/>
                <a:latin typeface="TimesNewRomanPSMT"/>
              </a:rPr>
              <a:t> </a:t>
            </a:r>
            <a:r>
              <a:rPr lang="tr-TR" sz="2200" dirty="0" err="1">
                <a:solidFill>
                  <a:srgbClr val="000000"/>
                </a:solidFill>
                <a:effectLst/>
                <a:latin typeface="TimesNewRomanPSMT"/>
              </a:rPr>
              <a:t>arac</a:t>
            </a:r>
            <a:r>
              <a:rPr lang="tr-TR" sz="2200" dirty="0">
                <a:solidFill>
                  <a:srgbClr val="000000"/>
                </a:solidFill>
                <a:effectLst/>
                <a:latin typeface="TimesNewRomanPSMT"/>
              </a:rPr>
              <a:t>̧ </a:t>
            </a:r>
            <a:r>
              <a:rPr lang="tr-TR" sz="2200" dirty="0" err="1">
                <a:solidFill>
                  <a:srgbClr val="000000"/>
                </a:solidFill>
                <a:effectLst/>
                <a:latin typeface="TimesNewRomanPSMT"/>
              </a:rPr>
              <a:t>bağlantı</a:t>
            </a:r>
            <a:r>
              <a:rPr lang="tr-TR" sz="2200" dirty="0">
                <a:solidFill>
                  <a:srgbClr val="000000"/>
                </a:solidFill>
                <a:effectLst/>
                <a:latin typeface="TimesNewRomanPSMT"/>
              </a:rPr>
              <a:t> yoludur. </a:t>
            </a:r>
            <a:r>
              <a:rPr lang="tr-TR" sz="2200" dirty="0" err="1">
                <a:solidFill>
                  <a:srgbClr val="000000"/>
                </a:solidFill>
                <a:effectLst/>
                <a:latin typeface="TimesNewRomanPSMT"/>
              </a:rPr>
              <a:t>Yüksek</a:t>
            </a:r>
            <a:r>
              <a:rPr lang="tr-TR" sz="2200" dirty="0">
                <a:solidFill>
                  <a:srgbClr val="000000"/>
                </a:solidFill>
                <a:effectLst/>
                <a:latin typeface="TimesNewRomanPSMT"/>
              </a:rPr>
              <a:t> </a:t>
            </a:r>
            <a:r>
              <a:rPr lang="tr-TR" sz="2200" dirty="0" err="1">
                <a:solidFill>
                  <a:srgbClr val="000000"/>
                </a:solidFill>
                <a:effectLst/>
                <a:latin typeface="TimesNewRomanPSMT"/>
              </a:rPr>
              <a:t>zenginliğe</a:t>
            </a:r>
            <a:r>
              <a:rPr lang="tr-TR" sz="2200" dirty="0">
                <a:solidFill>
                  <a:srgbClr val="000000"/>
                </a:solidFill>
                <a:effectLst/>
                <a:latin typeface="TimesNewRomanPSMT"/>
              </a:rPr>
              <a:t> sahip </a:t>
            </a:r>
            <a:r>
              <a:rPr lang="tr-TR" sz="2200" dirty="0" err="1">
                <a:solidFill>
                  <a:srgbClr val="000000"/>
                </a:solidFill>
                <a:effectLst/>
                <a:latin typeface="TimesNewRomanPSMT"/>
              </a:rPr>
              <a:t>iletişim</a:t>
            </a:r>
            <a:r>
              <a:rPr lang="tr-TR" sz="2200" dirty="0">
                <a:solidFill>
                  <a:srgbClr val="000000"/>
                </a:solidFill>
                <a:effectLst/>
                <a:latin typeface="TimesNewRomanPSMT"/>
              </a:rPr>
              <a:t> kanalları mesajları etkili bir </a:t>
            </a:r>
            <a:r>
              <a:rPr lang="tr-TR" sz="2200" dirty="0" err="1">
                <a:solidFill>
                  <a:srgbClr val="000000"/>
                </a:solidFill>
                <a:effectLst/>
                <a:latin typeface="TimesNewRomanPSMT"/>
              </a:rPr>
              <a:t>şekilde</a:t>
            </a:r>
            <a:r>
              <a:rPr lang="tr-TR" sz="2200" dirty="0">
                <a:solidFill>
                  <a:srgbClr val="000000"/>
                </a:solidFill>
                <a:effectLst/>
                <a:latin typeface="TimesNewRomanPSMT"/>
              </a:rPr>
              <a:t> </a:t>
            </a:r>
            <a:r>
              <a:rPr lang="tr-TR" sz="2200" dirty="0" err="1">
                <a:solidFill>
                  <a:srgbClr val="000000"/>
                </a:solidFill>
                <a:effectLst/>
                <a:latin typeface="TimesNewRomanPSMT"/>
              </a:rPr>
              <a:t>taşır</a:t>
            </a:r>
            <a:r>
              <a:rPr lang="tr-TR" sz="2200" dirty="0">
                <a:solidFill>
                  <a:srgbClr val="000000"/>
                </a:solidFill>
                <a:effectLst/>
                <a:latin typeface="TimesNewRomanPSMT"/>
              </a:rPr>
              <a:t> ve alıcının ilgisini </a:t>
            </a:r>
            <a:r>
              <a:rPr lang="tr-TR" sz="2200" dirty="0" err="1">
                <a:solidFill>
                  <a:srgbClr val="000000"/>
                </a:solidFill>
                <a:effectLst/>
                <a:latin typeface="TimesNewRomanPSMT"/>
              </a:rPr>
              <a:t>çekerek</a:t>
            </a:r>
            <a:r>
              <a:rPr lang="tr-TR" sz="2200" dirty="0">
                <a:solidFill>
                  <a:srgbClr val="000000"/>
                </a:solidFill>
                <a:effectLst/>
                <a:latin typeface="TimesNewRomanPSMT"/>
              </a:rPr>
              <a:t> hemen geri bildirim vermesini </a:t>
            </a:r>
            <a:r>
              <a:rPr lang="tr-TR" sz="2200" dirty="0" err="1">
                <a:solidFill>
                  <a:srgbClr val="000000"/>
                </a:solidFill>
                <a:effectLst/>
                <a:latin typeface="TimesNewRomanPSMT"/>
              </a:rPr>
              <a:t>sağlar</a:t>
            </a:r>
            <a:r>
              <a:rPr lang="tr-TR" sz="2200" dirty="0">
                <a:solidFill>
                  <a:srgbClr val="000000"/>
                </a:solidFill>
                <a:effectLst/>
                <a:latin typeface="TimesNewRomanPSMT"/>
              </a:rPr>
              <a:t>. </a:t>
            </a:r>
            <a:r>
              <a:rPr lang="tr-TR" sz="2200" dirty="0" err="1">
                <a:solidFill>
                  <a:srgbClr val="000000"/>
                </a:solidFill>
                <a:effectLst/>
                <a:latin typeface="TimesNewRomanPSMT"/>
              </a:rPr>
              <a:t>Yüz</a:t>
            </a:r>
            <a:r>
              <a:rPr lang="tr-TR" sz="2200" dirty="0">
                <a:solidFill>
                  <a:srgbClr val="000000"/>
                </a:solidFill>
                <a:effectLst/>
                <a:latin typeface="TimesNewRomanPSMT"/>
              </a:rPr>
              <a:t> </a:t>
            </a:r>
            <a:r>
              <a:rPr lang="tr-TR" sz="2200" dirty="0" err="1">
                <a:solidFill>
                  <a:srgbClr val="000000"/>
                </a:solidFill>
                <a:effectLst/>
                <a:latin typeface="TimesNewRomanPSMT"/>
              </a:rPr>
              <a:t>yüze</a:t>
            </a:r>
            <a:r>
              <a:rPr lang="tr-TR" sz="2200" dirty="0">
                <a:solidFill>
                  <a:srgbClr val="000000"/>
                </a:solidFill>
                <a:effectLst/>
                <a:latin typeface="TimesNewRomanPSMT"/>
              </a:rPr>
              <a:t> </a:t>
            </a:r>
            <a:r>
              <a:rPr lang="tr-TR" sz="2200" dirty="0" err="1">
                <a:solidFill>
                  <a:srgbClr val="000000"/>
                </a:solidFill>
                <a:effectLst/>
                <a:latin typeface="TimesNewRomanPSMT"/>
              </a:rPr>
              <a:t>iletişim</a:t>
            </a:r>
            <a:r>
              <a:rPr lang="tr-TR" sz="2200" dirty="0">
                <a:solidFill>
                  <a:srgbClr val="000000"/>
                </a:solidFill>
                <a:effectLst/>
                <a:latin typeface="TimesNewRomanPSMT"/>
              </a:rPr>
              <a:t>, video konferans, telefon gibi kanallar buna </a:t>
            </a:r>
            <a:r>
              <a:rPr lang="tr-TR" sz="2200" dirty="0" err="1">
                <a:solidFill>
                  <a:srgbClr val="000000"/>
                </a:solidFill>
                <a:effectLst/>
                <a:latin typeface="TimesNewRomanPSMT"/>
              </a:rPr>
              <a:t>örnek</a:t>
            </a:r>
            <a:r>
              <a:rPr lang="tr-TR" sz="2200" dirty="0">
                <a:solidFill>
                  <a:srgbClr val="000000"/>
                </a:solidFill>
                <a:effectLst/>
                <a:latin typeface="TimesNewRomanPSMT"/>
              </a:rPr>
              <a:t> olarak verilebilir. Tersine </a:t>
            </a:r>
            <a:r>
              <a:rPr lang="tr-TR" sz="2200" dirty="0" err="1">
                <a:solidFill>
                  <a:srgbClr val="000000"/>
                </a:solidFill>
                <a:effectLst/>
                <a:latin typeface="TimesNewRomanPSMT"/>
              </a:rPr>
              <a:t>düşük</a:t>
            </a:r>
            <a:r>
              <a:rPr lang="tr-TR" sz="2200" dirty="0">
                <a:solidFill>
                  <a:srgbClr val="000000"/>
                </a:solidFill>
                <a:effectLst/>
                <a:latin typeface="TimesNewRomanPSMT"/>
              </a:rPr>
              <a:t> zenginlikteki </a:t>
            </a:r>
            <a:r>
              <a:rPr lang="tr-TR" sz="2200" dirty="0" err="1">
                <a:solidFill>
                  <a:srgbClr val="000000"/>
                </a:solidFill>
                <a:effectLst/>
                <a:latin typeface="TimesNewRomanPSMT"/>
              </a:rPr>
              <a:t>iletişim</a:t>
            </a:r>
            <a:r>
              <a:rPr lang="tr-TR" sz="2200" dirty="0">
                <a:solidFill>
                  <a:srgbClr val="000000"/>
                </a:solidFill>
                <a:effectLst/>
                <a:latin typeface="TimesNewRomanPSMT"/>
              </a:rPr>
              <a:t> kanalları tek </a:t>
            </a:r>
            <a:r>
              <a:rPr lang="tr-TR" sz="2200" dirty="0" err="1">
                <a:solidFill>
                  <a:srgbClr val="000000"/>
                </a:solidFill>
                <a:effectLst/>
                <a:latin typeface="TimesNewRomanPSMT"/>
              </a:rPr>
              <a:t>yönlüdür</a:t>
            </a:r>
            <a:r>
              <a:rPr lang="tr-TR" sz="2200" dirty="0">
                <a:solidFill>
                  <a:srgbClr val="000000"/>
                </a:solidFill>
                <a:effectLst/>
                <a:latin typeface="TimesNewRomanPSMT"/>
              </a:rPr>
              <a:t>; sadece </a:t>
            </a:r>
            <a:r>
              <a:rPr lang="tr-TR" sz="2200" dirty="0" err="1">
                <a:solidFill>
                  <a:srgbClr val="000000"/>
                </a:solidFill>
                <a:effectLst/>
                <a:latin typeface="TimesNewRomanPSMT"/>
              </a:rPr>
              <a:t>gönderimi</a:t>
            </a:r>
            <a:r>
              <a:rPr lang="tr-TR" sz="2200" dirty="0">
                <a:solidFill>
                  <a:srgbClr val="000000"/>
                </a:solidFill>
                <a:effectLst/>
                <a:latin typeface="TimesNewRomanPSMT"/>
              </a:rPr>
              <a:t> yapar ama hızlı geribildirim </a:t>
            </a:r>
            <a:r>
              <a:rPr lang="tr-TR" sz="2200" dirty="0" err="1">
                <a:solidFill>
                  <a:srgbClr val="000000"/>
                </a:solidFill>
                <a:effectLst/>
                <a:latin typeface="TimesNewRomanPSMT"/>
              </a:rPr>
              <a:t>sağlamazlar</a:t>
            </a:r>
            <a:r>
              <a:rPr lang="tr-TR" sz="2200" dirty="0">
                <a:solidFill>
                  <a:srgbClr val="000000"/>
                </a:solidFill>
                <a:effectLst/>
                <a:latin typeface="TimesNewRomanPSMT"/>
              </a:rPr>
              <a:t> ve </a:t>
            </a:r>
            <a:r>
              <a:rPr lang="tr-TR" sz="2200" dirty="0" err="1">
                <a:solidFill>
                  <a:srgbClr val="000000"/>
                </a:solidFill>
                <a:effectLst/>
                <a:latin typeface="TimesNewRomanPSMT"/>
              </a:rPr>
              <a:t>kişisel</a:t>
            </a:r>
            <a:r>
              <a:rPr lang="tr-TR" sz="2200" dirty="0">
                <a:solidFill>
                  <a:srgbClr val="000000"/>
                </a:solidFill>
                <a:effectLst/>
                <a:latin typeface="TimesNewRomanPSMT"/>
              </a:rPr>
              <a:t> </a:t>
            </a:r>
            <a:r>
              <a:rPr lang="tr-TR" sz="2200" dirty="0" err="1">
                <a:solidFill>
                  <a:srgbClr val="000000"/>
                </a:solidFill>
                <a:effectLst/>
                <a:latin typeface="TimesNewRomanPSMT"/>
              </a:rPr>
              <a:t>değildirler</a:t>
            </a:r>
            <a:r>
              <a:rPr lang="tr-TR" sz="2200" dirty="0">
                <a:solidFill>
                  <a:srgbClr val="000000"/>
                </a:solidFill>
                <a:effectLst/>
                <a:latin typeface="TimesNewRomanPSMT"/>
              </a:rPr>
              <a:t>. Yazılı belgeler buna </a:t>
            </a:r>
            <a:r>
              <a:rPr lang="tr-TR" sz="2200" dirty="0" err="1">
                <a:solidFill>
                  <a:srgbClr val="000000"/>
                </a:solidFill>
                <a:effectLst/>
                <a:latin typeface="TimesNewRomanPSMT"/>
              </a:rPr>
              <a:t>örnek</a:t>
            </a:r>
            <a:r>
              <a:rPr lang="tr-TR" sz="2200" dirty="0">
                <a:solidFill>
                  <a:srgbClr val="000000"/>
                </a:solidFill>
                <a:effectLst/>
                <a:latin typeface="TimesNewRomanPSMT"/>
              </a:rPr>
              <a:t> olabilir. </a:t>
            </a:r>
          </a:p>
          <a:p>
            <a:pPr algn="just"/>
            <a:r>
              <a:rPr lang="tr-TR" sz="2200" dirty="0" err="1">
                <a:solidFill>
                  <a:srgbClr val="000000"/>
                </a:solidFill>
                <a:effectLst/>
                <a:latin typeface="TimesNewRomanPSMT"/>
              </a:rPr>
              <a:t>Üçüncu</a:t>
            </a:r>
            <a:r>
              <a:rPr lang="tr-TR" sz="2200" dirty="0">
                <a:solidFill>
                  <a:srgbClr val="000000"/>
                </a:solidFill>
                <a:effectLst/>
                <a:latin typeface="TimesNewRomanPSMT"/>
              </a:rPr>
              <a:t>̈ ve son husus ise, </a:t>
            </a:r>
            <a:r>
              <a:rPr lang="tr-TR" sz="2200" i="1" dirty="0" err="1">
                <a:solidFill>
                  <a:srgbClr val="000000"/>
                </a:solidFill>
                <a:effectLst/>
                <a:latin typeface="TimesNewRomanPS"/>
              </a:rPr>
              <a:t>çevresel</a:t>
            </a:r>
            <a:r>
              <a:rPr lang="tr-TR" sz="2200" i="1" dirty="0">
                <a:solidFill>
                  <a:srgbClr val="000000"/>
                </a:solidFill>
                <a:effectLst/>
                <a:latin typeface="TimesNewRomanPS"/>
              </a:rPr>
              <a:t> </a:t>
            </a:r>
            <a:r>
              <a:rPr lang="tr-TR" sz="2200" i="1" dirty="0" err="1">
                <a:solidFill>
                  <a:srgbClr val="000000"/>
                </a:solidFill>
                <a:effectLst/>
                <a:latin typeface="TimesNewRomanPS"/>
              </a:rPr>
              <a:t>koşullardır</a:t>
            </a:r>
            <a:r>
              <a:rPr lang="tr-TR" sz="2200" dirty="0">
                <a:solidFill>
                  <a:srgbClr val="000000"/>
                </a:solidFill>
                <a:effectLst/>
                <a:latin typeface="TimesNewRomanPSMT"/>
              </a:rPr>
              <a:t>. </a:t>
            </a:r>
            <a:r>
              <a:rPr lang="tr-TR" sz="2200" dirty="0" err="1">
                <a:solidFill>
                  <a:srgbClr val="000000"/>
                </a:solidFill>
                <a:effectLst/>
                <a:latin typeface="TimesNewRomanPSMT"/>
              </a:rPr>
              <a:t>İletişimin</a:t>
            </a:r>
            <a:r>
              <a:rPr lang="tr-TR" sz="2200" dirty="0">
                <a:solidFill>
                  <a:srgbClr val="000000"/>
                </a:solidFill>
                <a:effectLst/>
                <a:latin typeface="TimesNewRomanPSMT"/>
              </a:rPr>
              <a:t> </a:t>
            </a:r>
            <a:r>
              <a:rPr lang="tr-TR" sz="2200" dirty="0" err="1">
                <a:solidFill>
                  <a:srgbClr val="000000"/>
                </a:solidFill>
                <a:effectLst/>
                <a:latin typeface="TimesNewRomanPSMT"/>
              </a:rPr>
              <a:t>yapıldığı</a:t>
            </a:r>
            <a:r>
              <a:rPr lang="tr-TR" sz="2200" dirty="0">
                <a:solidFill>
                  <a:srgbClr val="000000"/>
                </a:solidFill>
                <a:effectLst/>
                <a:latin typeface="TimesNewRomanPSMT"/>
              </a:rPr>
              <a:t> </a:t>
            </a:r>
            <a:r>
              <a:rPr lang="tr-TR" sz="2200" dirty="0" err="1">
                <a:solidFill>
                  <a:srgbClr val="000000"/>
                </a:solidFill>
                <a:effectLst/>
                <a:latin typeface="TimesNewRomanPSMT"/>
              </a:rPr>
              <a:t>çevredeki</a:t>
            </a:r>
            <a:r>
              <a:rPr lang="tr-TR" sz="2200" dirty="0">
                <a:solidFill>
                  <a:srgbClr val="000000"/>
                </a:solidFill>
                <a:effectLst/>
                <a:latin typeface="TimesNewRomanPSMT"/>
              </a:rPr>
              <a:t> </a:t>
            </a:r>
            <a:r>
              <a:rPr lang="tr-TR" sz="2200" dirty="0" err="1">
                <a:solidFill>
                  <a:srgbClr val="000000"/>
                </a:solidFill>
                <a:effectLst/>
                <a:latin typeface="TimesNewRomanPSMT"/>
              </a:rPr>
              <a:t>koşullar</a:t>
            </a:r>
            <a:r>
              <a:rPr lang="tr-TR" sz="2200" dirty="0">
                <a:solidFill>
                  <a:srgbClr val="000000"/>
                </a:solidFill>
                <a:effectLst/>
                <a:latin typeface="TimesNewRomanPSMT"/>
              </a:rPr>
              <a:t>, mesajların kanallardaki </a:t>
            </a:r>
            <a:r>
              <a:rPr lang="tr-TR" sz="2200" dirty="0" err="1">
                <a:solidFill>
                  <a:srgbClr val="000000"/>
                </a:solidFill>
                <a:effectLst/>
                <a:latin typeface="TimesNewRomanPSMT"/>
              </a:rPr>
              <a:t>akışını</a:t>
            </a:r>
            <a:r>
              <a:rPr lang="tr-TR" sz="2200" dirty="0">
                <a:solidFill>
                  <a:srgbClr val="000000"/>
                </a:solidFill>
                <a:effectLst/>
                <a:latin typeface="TimesNewRomanPSMT"/>
              </a:rPr>
              <a:t> ve </a:t>
            </a:r>
            <a:r>
              <a:rPr lang="tr-TR" sz="2200" dirty="0" err="1">
                <a:solidFill>
                  <a:srgbClr val="000000"/>
                </a:solidFill>
                <a:effectLst/>
                <a:latin typeface="TimesNewRomanPSMT"/>
              </a:rPr>
              <a:t>iletişimini</a:t>
            </a:r>
            <a:r>
              <a:rPr lang="tr-TR" sz="2200" dirty="0">
                <a:solidFill>
                  <a:srgbClr val="000000"/>
                </a:solidFill>
                <a:effectLst/>
                <a:latin typeface="TimesNewRomanPSMT"/>
              </a:rPr>
              <a:t> engeller. </a:t>
            </a:r>
            <a:r>
              <a:rPr lang="tr-TR" sz="2200" dirty="0" err="1">
                <a:solidFill>
                  <a:srgbClr val="000000"/>
                </a:solidFill>
                <a:effectLst/>
                <a:latin typeface="TimesNewRomanPSMT"/>
              </a:rPr>
              <a:t>Örneğin</a:t>
            </a:r>
            <a:r>
              <a:rPr lang="tr-TR" sz="2200" dirty="0">
                <a:solidFill>
                  <a:srgbClr val="000000"/>
                </a:solidFill>
                <a:effectLst/>
                <a:latin typeface="TimesNewRomanPSMT"/>
              </a:rPr>
              <a:t>, </a:t>
            </a:r>
            <a:r>
              <a:rPr lang="tr-TR" sz="2200" dirty="0" err="1">
                <a:solidFill>
                  <a:srgbClr val="000000"/>
                </a:solidFill>
                <a:effectLst/>
                <a:latin typeface="TimesNewRomanPSMT"/>
              </a:rPr>
              <a:t>gürültu</a:t>
            </a:r>
            <a:r>
              <a:rPr lang="tr-TR" sz="2200" dirty="0">
                <a:solidFill>
                  <a:srgbClr val="000000"/>
                </a:solidFill>
                <a:effectLst/>
                <a:latin typeface="TimesNewRomanPSMT"/>
              </a:rPr>
              <a:t>̈ bir </a:t>
            </a:r>
            <a:r>
              <a:rPr lang="tr-TR" sz="2200" dirty="0" err="1">
                <a:solidFill>
                  <a:srgbClr val="000000"/>
                </a:solidFill>
                <a:effectLst/>
                <a:latin typeface="TimesNewRomanPSMT"/>
              </a:rPr>
              <a:t>çevresel</a:t>
            </a:r>
            <a:r>
              <a:rPr lang="tr-TR" sz="2200" dirty="0">
                <a:solidFill>
                  <a:srgbClr val="000000"/>
                </a:solidFill>
                <a:effectLst/>
                <a:latin typeface="TimesNewRomanPSMT"/>
              </a:rPr>
              <a:t> unsurdur ve iletilen mesajları, dolayısıyla etkin </a:t>
            </a:r>
            <a:r>
              <a:rPr lang="tr-TR" sz="2200" dirty="0" err="1">
                <a:solidFill>
                  <a:srgbClr val="000000"/>
                </a:solidFill>
                <a:effectLst/>
                <a:latin typeface="TimesNewRomanPSMT"/>
              </a:rPr>
              <a:t>iletişimi</a:t>
            </a:r>
            <a:r>
              <a:rPr lang="tr-TR" sz="2200" dirty="0">
                <a:solidFill>
                  <a:srgbClr val="000000"/>
                </a:solidFill>
                <a:effectLst/>
                <a:latin typeface="TimesNewRomanPSMT"/>
              </a:rPr>
              <a:t> bozar. Sosyal ve </a:t>
            </a:r>
            <a:r>
              <a:rPr lang="tr-TR" sz="2200" dirty="0" err="1">
                <a:solidFill>
                  <a:srgbClr val="000000"/>
                </a:solidFill>
                <a:effectLst/>
                <a:latin typeface="TimesNewRomanPSMT"/>
              </a:rPr>
              <a:t>çevresel</a:t>
            </a:r>
            <a:r>
              <a:rPr lang="tr-TR" sz="2200" dirty="0">
                <a:solidFill>
                  <a:srgbClr val="000000"/>
                </a:solidFill>
                <a:effectLst/>
                <a:latin typeface="TimesNewRomanPSMT"/>
              </a:rPr>
              <a:t> unsurların ise </a:t>
            </a:r>
            <a:r>
              <a:rPr lang="tr-TR" sz="2200" dirty="0" err="1">
                <a:solidFill>
                  <a:srgbClr val="000000"/>
                </a:solidFill>
                <a:effectLst/>
                <a:latin typeface="TimesNewRomanPSMT"/>
              </a:rPr>
              <a:t>iletişim</a:t>
            </a:r>
            <a:r>
              <a:rPr lang="tr-TR" sz="2200" dirty="0">
                <a:solidFill>
                  <a:srgbClr val="000000"/>
                </a:solidFill>
                <a:effectLst/>
                <a:latin typeface="TimesNewRomanPSMT"/>
              </a:rPr>
              <a:t> </a:t>
            </a:r>
            <a:r>
              <a:rPr lang="tr-TR" sz="2200" dirty="0" err="1">
                <a:solidFill>
                  <a:srgbClr val="000000"/>
                </a:solidFill>
                <a:effectLst/>
                <a:latin typeface="TimesNewRomanPSMT"/>
              </a:rPr>
              <a:t>üzerinde</a:t>
            </a:r>
            <a:r>
              <a:rPr lang="tr-TR" sz="2200" dirty="0">
                <a:solidFill>
                  <a:srgbClr val="000000"/>
                </a:solidFill>
                <a:effectLst/>
                <a:latin typeface="TimesNewRomanPSMT"/>
              </a:rPr>
              <a:t> </a:t>
            </a:r>
            <a:r>
              <a:rPr lang="tr-TR" sz="2200" dirty="0" err="1">
                <a:solidFill>
                  <a:srgbClr val="000000"/>
                </a:solidFill>
                <a:effectLst/>
                <a:latin typeface="TimesNewRomanPSMT"/>
              </a:rPr>
              <a:t>köklu</a:t>
            </a:r>
            <a:r>
              <a:rPr lang="tr-TR" sz="2200" dirty="0">
                <a:solidFill>
                  <a:srgbClr val="000000"/>
                </a:solidFill>
                <a:effectLst/>
                <a:latin typeface="TimesNewRomanPSMT"/>
              </a:rPr>
              <a:t>̈ bir etkisi vardır </a:t>
            </a:r>
            <a:endParaRPr lang="tr-TR" sz="3500" dirty="0"/>
          </a:p>
          <a:p>
            <a:endParaRPr lang="tr-TR" dirty="0"/>
          </a:p>
        </p:txBody>
      </p:sp>
    </p:spTree>
    <p:extLst>
      <p:ext uri="{BB962C8B-B14F-4D97-AF65-F5344CB8AC3E}">
        <p14:creationId xmlns:p14="http://schemas.microsoft.com/office/powerpoint/2010/main" val="253105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C70D6EC-B723-0041-8E7C-B4350B910FE9}"/>
              </a:ext>
            </a:extLst>
          </p:cNvPr>
          <p:cNvSpPr>
            <a:spLocks noGrp="1"/>
          </p:cNvSpPr>
          <p:nvPr>
            <p:ph type="title"/>
          </p:nvPr>
        </p:nvSpPr>
        <p:spPr>
          <a:xfrm>
            <a:off x="686834" y="1153572"/>
            <a:ext cx="3200400" cy="4461163"/>
          </a:xfrm>
        </p:spPr>
        <p:txBody>
          <a:bodyPr>
            <a:normAutofit/>
          </a:bodyPr>
          <a:lstStyle/>
          <a:p>
            <a:r>
              <a:rPr lang="tr-TR" sz="4100">
                <a:solidFill>
                  <a:srgbClr val="FFFFFF"/>
                </a:solidFill>
              </a:rPr>
              <a:t>İLETİŞİM (HABERLEŞME)</a:t>
            </a:r>
          </a:p>
        </p:txBody>
      </p:sp>
      <p:sp>
        <p:nvSpPr>
          <p:cNvPr id="3" name="İçerik Yer Tutucusu 2">
            <a:extLst>
              <a:ext uri="{FF2B5EF4-FFF2-40B4-BE49-F238E27FC236}">
                <a16:creationId xmlns:a16="http://schemas.microsoft.com/office/drawing/2014/main" id="{E31A4372-8B5F-7B49-935C-7020B9502226}"/>
              </a:ext>
            </a:extLst>
          </p:cNvPr>
          <p:cNvSpPr>
            <a:spLocks noGrp="1"/>
          </p:cNvSpPr>
          <p:nvPr>
            <p:ph idx="1"/>
          </p:nvPr>
        </p:nvSpPr>
        <p:spPr>
          <a:xfrm>
            <a:off x="4447308" y="591344"/>
            <a:ext cx="6906491" cy="5585619"/>
          </a:xfrm>
        </p:spPr>
        <p:txBody>
          <a:bodyPr anchor="ctr">
            <a:normAutofit/>
          </a:bodyPr>
          <a:lstStyle/>
          <a:p>
            <a:pPr algn="just"/>
            <a:r>
              <a:rPr lang="tr-TR" sz="2200" dirty="0" err="1">
                <a:effectLst/>
                <a:latin typeface="TimesNewRomanPSMT"/>
              </a:rPr>
              <a:t>İşletmelerde</a:t>
            </a:r>
            <a:r>
              <a:rPr lang="tr-TR" sz="2200" dirty="0">
                <a:effectLst/>
                <a:latin typeface="TimesNewRomanPSMT"/>
              </a:rPr>
              <a:t> ise iki </a:t>
            </a:r>
            <a:r>
              <a:rPr lang="tr-TR" sz="2200" dirty="0" err="1">
                <a:effectLst/>
                <a:latin typeface="TimesNewRomanPSMT"/>
              </a:rPr>
              <a:t>türlu</a:t>
            </a:r>
            <a:r>
              <a:rPr lang="tr-TR" sz="2200" dirty="0">
                <a:effectLst/>
                <a:latin typeface="TimesNewRomanPSMT"/>
              </a:rPr>
              <a:t>̈ </a:t>
            </a:r>
            <a:r>
              <a:rPr lang="tr-TR" sz="2200" dirty="0" err="1">
                <a:effectLst/>
                <a:latin typeface="TimesNewRomanPSMT"/>
              </a:rPr>
              <a:t>iletişimden</a:t>
            </a:r>
            <a:r>
              <a:rPr lang="tr-TR" sz="2200" dirty="0">
                <a:effectLst/>
                <a:latin typeface="TimesNewRomanPSMT"/>
              </a:rPr>
              <a:t> bahsetmek mümkündür. </a:t>
            </a:r>
            <a:endParaRPr lang="tr-TR" sz="2200" dirty="0"/>
          </a:p>
          <a:p>
            <a:pPr algn="just">
              <a:buFont typeface="Arial" panose="020B0604020202020204" pitchFamily="34" charset="0"/>
              <a:buChar char="•"/>
            </a:pPr>
            <a:r>
              <a:rPr lang="tr-TR" sz="2200" b="1" dirty="0" err="1">
                <a:effectLst/>
                <a:latin typeface="TimesNewRomanPS"/>
              </a:rPr>
              <a:t>Biçimsel</a:t>
            </a:r>
            <a:r>
              <a:rPr lang="tr-TR" sz="2200" b="1" dirty="0">
                <a:effectLst/>
                <a:latin typeface="TimesNewRomanPS"/>
              </a:rPr>
              <a:t>/resmi </a:t>
            </a:r>
            <a:r>
              <a:rPr lang="tr-TR" sz="2200" b="1" dirty="0" err="1">
                <a:effectLst/>
                <a:latin typeface="TimesNewRomanPS"/>
              </a:rPr>
              <a:t>iletişim</a:t>
            </a:r>
            <a:r>
              <a:rPr lang="tr-TR" sz="2200" b="1" dirty="0">
                <a:effectLst/>
                <a:latin typeface="TimesNewRomanPS"/>
              </a:rPr>
              <a:t>: </a:t>
            </a:r>
            <a:r>
              <a:rPr lang="tr-TR" sz="2200" dirty="0" err="1">
                <a:effectLst/>
                <a:latin typeface="TimesNewRomanPSMT"/>
              </a:rPr>
              <a:t>işletmede</a:t>
            </a:r>
            <a:r>
              <a:rPr lang="tr-TR" sz="2200" dirty="0">
                <a:effectLst/>
                <a:latin typeface="TimesNewRomanPSMT"/>
              </a:rPr>
              <a:t> </a:t>
            </a:r>
            <a:r>
              <a:rPr lang="tr-TR" sz="2200" dirty="0" err="1">
                <a:effectLst/>
                <a:latin typeface="TimesNewRomanPSMT"/>
              </a:rPr>
              <a:t>yönetim</a:t>
            </a:r>
            <a:r>
              <a:rPr lang="tr-TR" sz="2200" dirty="0">
                <a:effectLst/>
                <a:latin typeface="TimesNewRomanPSMT"/>
              </a:rPr>
              <a:t> </a:t>
            </a:r>
            <a:r>
              <a:rPr lang="tr-TR" sz="2200" dirty="0" err="1">
                <a:effectLst/>
                <a:latin typeface="TimesNewRomanPSMT"/>
              </a:rPr>
              <a:t>hiyerarşisine</a:t>
            </a:r>
            <a:r>
              <a:rPr lang="tr-TR" sz="2200" dirty="0">
                <a:effectLst/>
                <a:latin typeface="TimesNewRomanPSMT"/>
              </a:rPr>
              <a:t> </a:t>
            </a:r>
            <a:r>
              <a:rPr lang="tr-TR" sz="2200" dirty="0" err="1">
                <a:effectLst/>
                <a:latin typeface="TimesNewRomanPSMT"/>
              </a:rPr>
              <a:t>göre</a:t>
            </a:r>
            <a:r>
              <a:rPr lang="tr-TR" sz="2200" dirty="0">
                <a:effectLst/>
                <a:latin typeface="TimesNewRomanPSMT"/>
              </a:rPr>
              <a:t> emir komuta zinciri </a:t>
            </a:r>
            <a:r>
              <a:rPr lang="tr-TR" sz="2200" dirty="0" err="1">
                <a:effectLst/>
                <a:latin typeface="TimesNewRomanPSMT"/>
              </a:rPr>
              <a:t>içinde</a:t>
            </a:r>
            <a:r>
              <a:rPr lang="tr-TR" sz="2200" dirty="0">
                <a:effectLst/>
                <a:latin typeface="TimesNewRomanPSMT"/>
              </a:rPr>
              <a:t> yapılan </a:t>
            </a:r>
            <a:r>
              <a:rPr lang="tr-TR" sz="2200" dirty="0" err="1">
                <a:effectLst/>
                <a:latin typeface="TimesNewRomanPSMT"/>
              </a:rPr>
              <a:t>iletişimdir</a:t>
            </a:r>
            <a:r>
              <a:rPr lang="tr-TR" sz="2200" dirty="0">
                <a:effectLst/>
                <a:latin typeface="TimesNewRomanPSMT"/>
              </a:rPr>
              <a:t>. Astlardan </a:t>
            </a:r>
            <a:r>
              <a:rPr lang="tr-TR" sz="2200" dirty="0" err="1">
                <a:effectLst/>
                <a:latin typeface="TimesNewRomanPSMT"/>
              </a:rPr>
              <a:t>üstlere</a:t>
            </a:r>
            <a:r>
              <a:rPr lang="tr-TR" sz="2200" dirty="0">
                <a:effectLst/>
                <a:latin typeface="TimesNewRomanPSMT"/>
              </a:rPr>
              <a:t> </a:t>
            </a:r>
            <a:r>
              <a:rPr lang="tr-TR" sz="2200" dirty="0" err="1">
                <a:effectLst/>
                <a:latin typeface="TimesNewRomanPSMT"/>
              </a:rPr>
              <a:t>doğru</a:t>
            </a:r>
            <a:r>
              <a:rPr lang="tr-TR" sz="2200" dirty="0">
                <a:effectLst/>
                <a:latin typeface="TimesNewRomanPSMT"/>
              </a:rPr>
              <a:t> aktarılan bilgiler yukarı </a:t>
            </a:r>
            <a:r>
              <a:rPr lang="tr-TR" sz="2200" dirty="0" err="1">
                <a:effectLst/>
                <a:latin typeface="TimesNewRomanPSMT"/>
              </a:rPr>
              <a:t>doğru</a:t>
            </a:r>
            <a:r>
              <a:rPr lang="tr-TR" sz="2200" dirty="0">
                <a:effectLst/>
                <a:latin typeface="TimesNewRomanPSMT"/>
              </a:rPr>
              <a:t> </a:t>
            </a:r>
            <a:r>
              <a:rPr lang="tr-TR" sz="2200" dirty="0" err="1">
                <a:effectLst/>
                <a:latin typeface="TimesNewRomanPSMT"/>
              </a:rPr>
              <a:t>iletişim</a:t>
            </a:r>
            <a:r>
              <a:rPr lang="tr-TR" sz="2200" dirty="0">
                <a:effectLst/>
                <a:latin typeface="TimesNewRomanPSMT"/>
              </a:rPr>
              <a:t>, emir, talimat gibi </a:t>
            </a:r>
            <a:r>
              <a:rPr lang="tr-TR" sz="2200" dirty="0" err="1">
                <a:effectLst/>
                <a:latin typeface="TimesNewRomanPSMT"/>
              </a:rPr>
              <a:t>üstlerden</a:t>
            </a:r>
            <a:r>
              <a:rPr lang="tr-TR" sz="2200" dirty="0">
                <a:effectLst/>
                <a:latin typeface="TimesNewRomanPSMT"/>
              </a:rPr>
              <a:t> astlara </a:t>
            </a:r>
            <a:r>
              <a:rPr lang="tr-TR" sz="2200" dirty="0" err="1">
                <a:effectLst/>
                <a:latin typeface="TimesNewRomanPSMT"/>
              </a:rPr>
              <a:t>doğru</a:t>
            </a:r>
            <a:r>
              <a:rPr lang="tr-TR" sz="2200" dirty="0">
                <a:effectLst/>
                <a:latin typeface="TimesNewRomanPSMT"/>
              </a:rPr>
              <a:t> aklatılan bilgiler </a:t>
            </a:r>
            <a:r>
              <a:rPr lang="tr-TR" sz="2200" dirty="0" err="1">
                <a:effectLst/>
                <a:latin typeface="TimesNewRomanPSMT"/>
              </a:rPr>
              <a:t>aşağı</a:t>
            </a:r>
            <a:r>
              <a:rPr lang="tr-TR" sz="2200" dirty="0">
                <a:effectLst/>
                <a:latin typeface="TimesNewRomanPSMT"/>
              </a:rPr>
              <a:t> </a:t>
            </a:r>
            <a:r>
              <a:rPr lang="tr-TR" sz="2200" dirty="0" err="1">
                <a:effectLst/>
                <a:latin typeface="TimesNewRomanPSMT"/>
              </a:rPr>
              <a:t>doğru</a:t>
            </a:r>
            <a:r>
              <a:rPr lang="tr-TR" sz="2200" dirty="0">
                <a:effectLst/>
                <a:latin typeface="TimesNewRomanPSMT"/>
              </a:rPr>
              <a:t> </a:t>
            </a:r>
            <a:r>
              <a:rPr lang="tr-TR" sz="2200" dirty="0" err="1">
                <a:effectLst/>
                <a:latin typeface="TimesNewRomanPSMT"/>
              </a:rPr>
              <a:t>iletişim</a:t>
            </a:r>
            <a:r>
              <a:rPr lang="tr-TR" sz="2200" dirty="0">
                <a:effectLst/>
                <a:latin typeface="TimesNewRomanPSMT"/>
              </a:rPr>
              <a:t>, </a:t>
            </a:r>
            <a:r>
              <a:rPr lang="tr-TR" sz="2200" dirty="0" err="1">
                <a:effectLst/>
                <a:latin typeface="TimesNewRomanPSMT"/>
              </a:rPr>
              <a:t>hiyerarşide</a:t>
            </a:r>
            <a:r>
              <a:rPr lang="tr-TR" sz="2200" dirty="0">
                <a:effectLst/>
                <a:latin typeface="TimesNewRomanPSMT"/>
              </a:rPr>
              <a:t> aynı </a:t>
            </a:r>
            <a:r>
              <a:rPr lang="tr-TR" sz="2200" dirty="0" err="1">
                <a:effectLst/>
                <a:latin typeface="TimesNewRomanPSMT"/>
              </a:rPr>
              <a:t>düzeyler</a:t>
            </a:r>
            <a:r>
              <a:rPr lang="tr-TR" sz="2200" dirty="0">
                <a:effectLst/>
                <a:latin typeface="TimesNewRomanPSMT"/>
              </a:rPr>
              <a:t> arasında aktarılan bilgiler yatay </a:t>
            </a:r>
            <a:r>
              <a:rPr lang="tr-TR" sz="2200" dirty="0" err="1">
                <a:effectLst/>
                <a:latin typeface="TimesNewRomanPSMT"/>
              </a:rPr>
              <a:t>iletişim</a:t>
            </a:r>
            <a:r>
              <a:rPr lang="tr-TR" sz="2200" dirty="0">
                <a:effectLst/>
                <a:latin typeface="TimesNewRomanPSMT"/>
              </a:rPr>
              <a:t> ve </a:t>
            </a:r>
            <a:r>
              <a:rPr lang="tr-TR" sz="2200" dirty="0" err="1">
                <a:effectLst/>
                <a:latin typeface="TimesNewRomanPSMT"/>
              </a:rPr>
              <a:t>işletme</a:t>
            </a:r>
            <a:r>
              <a:rPr lang="tr-TR" sz="2200" dirty="0">
                <a:effectLst/>
                <a:latin typeface="TimesNewRomanPSMT"/>
              </a:rPr>
              <a:t> </a:t>
            </a:r>
            <a:r>
              <a:rPr lang="tr-TR" sz="2200" dirty="0" err="1">
                <a:effectLst/>
                <a:latin typeface="TimesNewRomanPSMT"/>
              </a:rPr>
              <a:t>hiyerarşisinde</a:t>
            </a:r>
            <a:r>
              <a:rPr lang="tr-TR" sz="2200" dirty="0">
                <a:effectLst/>
                <a:latin typeface="TimesNewRomanPSMT"/>
              </a:rPr>
              <a:t> farklı </a:t>
            </a:r>
            <a:r>
              <a:rPr lang="tr-TR" sz="2200" dirty="0" err="1">
                <a:effectLst/>
                <a:latin typeface="TimesNewRomanPSMT"/>
              </a:rPr>
              <a:t>bölümler</a:t>
            </a:r>
            <a:r>
              <a:rPr lang="tr-TR" sz="2200" dirty="0">
                <a:effectLst/>
                <a:latin typeface="TimesNewRomanPSMT"/>
              </a:rPr>
              <a:t> ve </a:t>
            </a:r>
            <a:r>
              <a:rPr lang="tr-TR" sz="2200" dirty="0" err="1">
                <a:effectLst/>
                <a:latin typeface="TimesNewRomanPSMT"/>
              </a:rPr>
              <a:t>düzeyler</a:t>
            </a:r>
            <a:r>
              <a:rPr lang="tr-TR" sz="2200" dirty="0">
                <a:effectLst/>
                <a:latin typeface="TimesNewRomanPSMT"/>
              </a:rPr>
              <a:t> arasında aktarılan bilgilerde yanal/</a:t>
            </a:r>
            <a:r>
              <a:rPr lang="tr-TR" sz="2200" dirty="0" err="1">
                <a:effectLst/>
                <a:latin typeface="TimesNewRomanPSMT"/>
              </a:rPr>
              <a:t>çapraz</a:t>
            </a:r>
            <a:r>
              <a:rPr lang="tr-TR" sz="2200" dirty="0">
                <a:effectLst/>
                <a:latin typeface="TimesNewRomanPSMT"/>
              </a:rPr>
              <a:t> </a:t>
            </a:r>
            <a:r>
              <a:rPr lang="tr-TR" sz="2200" dirty="0" err="1">
                <a:effectLst/>
                <a:latin typeface="TimesNewRomanPSMT"/>
              </a:rPr>
              <a:t>iletişim</a:t>
            </a:r>
            <a:r>
              <a:rPr lang="tr-TR" sz="2200" dirty="0">
                <a:effectLst/>
                <a:latin typeface="TimesNewRomanPSMT"/>
              </a:rPr>
              <a:t> adını almaktadır. </a:t>
            </a:r>
            <a:endParaRPr lang="tr-TR" sz="2200" dirty="0">
              <a:effectLst/>
              <a:latin typeface="Symbol" pitchFamily="2" charset="2"/>
            </a:endParaRPr>
          </a:p>
          <a:p>
            <a:pPr algn="just">
              <a:buFont typeface="Arial" panose="020B0604020202020204" pitchFamily="34" charset="0"/>
              <a:buChar char="•"/>
            </a:pPr>
            <a:r>
              <a:rPr lang="tr-TR" sz="2200" b="1" dirty="0" err="1">
                <a:effectLst/>
                <a:latin typeface="TimesNewRomanPS"/>
              </a:rPr>
              <a:t>Biçimsel</a:t>
            </a:r>
            <a:r>
              <a:rPr lang="tr-TR" sz="2200" b="1" dirty="0">
                <a:effectLst/>
                <a:latin typeface="TimesNewRomanPS"/>
              </a:rPr>
              <a:t> olmayan/Gayrı resmi </a:t>
            </a:r>
            <a:r>
              <a:rPr lang="tr-TR" sz="2200" b="1" dirty="0" err="1">
                <a:effectLst/>
                <a:latin typeface="TimesNewRomanPS"/>
              </a:rPr>
              <a:t>iletişim</a:t>
            </a:r>
            <a:r>
              <a:rPr lang="tr-TR" sz="2200" b="1" dirty="0">
                <a:effectLst/>
                <a:latin typeface="TimesNewRomanPS"/>
              </a:rPr>
              <a:t>: </a:t>
            </a:r>
            <a:r>
              <a:rPr lang="tr-TR" sz="2200" dirty="0">
                <a:effectLst/>
                <a:latin typeface="TimesNewRomanPSMT"/>
              </a:rPr>
              <a:t>bilgilerin </a:t>
            </a:r>
            <a:r>
              <a:rPr lang="tr-TR" sz="2200" dirty="0" err="1">
                <a:effectLst/>
                <a:latin typeface="TimesNewRomanPSMT"/>
              </a:rPr>
              <a:t>işletmenin</a:t>
            </a:r>
            <a:r>
              <a:rPr lang="tr-TR" sz="2200" dirty="0">
                <a:effectLst/>
                <a:latin typeface="TimesNewRomanPSMT"/>
              </a:rPr>
              <a:t> </a:t>
            </a:r>
            <a:r>
              <a:rPr lang="tr-TR" sz="2200" dirty="0" err="1">
                <a:effectLst/>
                <a:latin typeface="TimesNewRomanPSMT"/>
              </a:rPr>
              <a:t>hiyerarşik</a:t>
            </a:r>
            <a:r>
              <a:rPr lang="tr-TR" sz="2200" dirty="0">
                <a:effectLst/>
                <a:latin typeface="TimesNewRomanPSMT"/>
              </a:rPr>
              <a:t> emir komuta sistemine </a:t>
            </a:r>
            <a:r>
              <a:rPr lang="tr-TR" sz="2200" dirty="0" err="1">
                <a:effectLst/>
                <a:latin typeface="TimesNewRomanPSMT"/>
              </a:rPr>
              <a:t>bağlı</a:t>
            </a:r>
            <a:r>
              <a:rPr lang="tr-TR" sz="2200" dirty="0">
                <a:effectLst/>
                <a:latin typeface="TimesNewRomanPSMT"/>
              </a:rPr>
              <a:t> kalmadan gayrı resmi yollarla aktarılmasıdır. </a:t>
            </a:r>
            <a:r>
              <a:rPr lang="tr-TR" sz="2200" dirty="0" err="1">
                <a:effectLst/>
                <a:latin typeface="TimesNewRomanPSMT"/>
              </a:rPr>
              <a:t>İşletmelerdeki</a:t>
            </a:r>
            <a:r>
              <a:rPr lang="tr-TR" sz="2200" dirty="0">
                <a:effectLst/>
                <a:latin typeface="TimesNewRomanPSMT"/>
              </a:rPr>
              <a:t> gayrı resmi gruplar, </a:t>
            </a:r>
            <a:r>
              <a:rPr lang="tr-TR" sz="2200" dirty="0" err="1">
                <a:effectLst/>
                <a:latin typeface="TimesNewRomanPSMT"/>
              </a:rPr>
              <a:t>işletme</a:t>
            </a:r>
            <a:r>
              <a:rPr lang="tr-TR" sz="2200" dirty="0">
                <a:effectLst/>
                <a:latin typeface="TimesNewRomanPSMT"/>
              </a:rPr>
              <a:t> </a:t>
            </a:r>
            <a:r>
              <a:rPr lang="tr-TR" sz="2200" dirty="0" err="1">
                <a:effectLst/>
                <a:latin typeface="TimesNewRomanPSMT"/>
              </a:rPr>
              <a:t>dışında</a:t>
            </a:r>
            <a:r>
              <a:rPr lang="tr-TR" sz="2200" dirty="0">
                <a:effectLst/>
                <a:latin typeface="TimesNewRomanPSMT"/>
              </a:rPr>
              <a:t> yapılan sosyal temaslar, </a:t>
            </a:r>
            <a:r>
              <a:rPr lang="tr-TR" sz="2200" dirty="0" err="1">
                <a:effectLst/>
                <a:latin typeface="TimesNewRomanPSMT"/>
              </a:rPr>
              <a:t>kişisel</a:t>
            </a:r>
            <a:r>
              <a:rPr lang="tr-TR" sz="2200" dirty="0">
                <a:effectLst/>
                <a:latin typeface="TimesNewRomanPSMT"/>
              </a:rPr>
              <a:t> sohbetler, dedikodu ve </a:t>
            </a:r>
            <a:r>
              <a:rPr lang="tr-TR" sz="2200" dirty="0" err="1">
                <a:effectLst/>
                <a:latin typeface="TimesNewRomanPSMT"/>
              </a:rPr>
              <a:t>hikâyeler</a:t>
            </a:r>
            <a:r>
              <a:rPr lang="tr-TR" sz="2200" dirty="0">
                <a:effectLst/>
                <a:latin typeface="TimesNewRomanPSMT"/>
              </a:rPr>
              <a:t> bu </a:t>
            </a:r>
            <a:r>
              <a:rPr lang="tr-TR" sz="2200" dirty="0" err="1">
                <a:effectLst/>
                <a:latin typeface="TimesNewRomanPSMT"/>
              </a:rPr>
              <a:t>tür</a:t>
            </a:r>
            <a:r>
              <a:rPr lang="tr-TR" sz="2200" dirty="0">
                <a:effectLst/>
                <a:latin typeface="TimesNewRomanPSMT"/>
              </a:rPr>
              <a:t> </a:t>
            </a:r>
            <a:r>
              <a:rPr lang="tr-TR" sz="2200" dirty="0" err="1">
                <a:effectLst/>
                <a:latin typeface="TimesNewRomanPSMT"/>
              </a:rPr>
              <a:t>iletişime</a:t>
            </a:r>
            <a:r>
              <a:rPr lang="tr-TR" sz="2200" dirty="0">
                <a:effectLst/>
                <a:latin typeface="TimesNewRomanPSMT"/>
              </a:rPr>
              <a:t> </a:t>
            </a:r>
            <a:r>
              <a:rPr lang="tr-TR" sz="2200" dirty="0" err="1">
                <a:effectLst/>
                <a:latin typeface="TimesNewRomanPSMT"/>
              </a:rPr>
              <a:t>örnektir</a:t>
            </a:r>
            <a:r>
              <a:rPr lang="tr-TR" sz="2200" dirty="0">
                <a:effectLst/>
                <a:latin typeface="TimesNewRomanPSMT"/>
              </a:rPr>
              <a:t>. </a:t>
            </a:r>
            <a:endParaRPr lang="tr-TR" sz="2200" dirty="0">
              <a:effectLst/>
              <a:latin typeface="Symbol" pitchFamily="2" charset="2"/>
            </a:endParaRPr>
          </a:p>
          <a:p>
            <a:endParaRPr lang="tr-TR" sz="2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67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8DB5CA7-FE1E-734F-9280-A979659F5CD3}"/>
              </a:ext>
            </a:extLst>
          </p:cNvPr>
          <p:cNvSpPr>
            <a:spLocks noGrp="1"/>
          </p:cNvSpPr>
          <p:nvPr>
            <p:ph type="title"/>
          </p:nvPr>
        </p:nvSpPr>
        <p:spPr>
          <a:xfrm>
            <a:off x="838200" y="459863"/>
            <a:ext cx="10515600" cy="1004594"/>
          </a:xfrm>
        </p:spPr>
        <p:txBody>
          <a:bodyPr>
            <a:normAutofit/>
          </a:bodyPr>
          <a:lstStyle/>
          <a:p>
            <a:pPr algn="ctr"/>
            <a:r>
              <a:rPr lang="tr-TR">
                <a:solidFill>
                  <a:srgbClr val="FFFFFF"/>
                </a:solidFill>
              </a:rPr>
              <a:t>ETKİN İLETİŞİMİ ENGELLEYİCİ FAKTÖRLER</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F26C6290-ADDC-E164-63E7-75247EAE8ABB}"/>
              </a:ext>
            </a:extLst>
          </p:cNvPr>
          <p:cNvGraphicFramePr>
            <a:graphicFrameLocks noGrp="1"/>
          </p:cNvGraphicFramePr>
          <p:nvPr>
            <p:ph idx="1"/>
            <p:extLst>
              <p:ext uri="{D42A27DB-BD31-4B8C-83A1-F6EECF244321}">
                <p14:modId xmlns:p14="http://schemas.microsoft.com/office/powerpoint/2010/main" val="4125771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36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8DB5CA7-FE1E-734F-9280-A979659F5CD3}"/>
              </a:ext>
            </a:extLst>
          </p:cNvPr>
          <p:cNvSpPr>
            <a:spLocks noGrp="1"/>
          </p:cNvSpPr>
          <p:nvPr>
            <p:ph type="title"/>
          </p:nvPr>
        </p:nvSpPr>
        <p:spPr>
          <a:xfrm>
            <a:off x="686834" y="1153572"/>
            <a:ext cx="3200400" cy="4461163"/>
          </a:xfrm>
        </p:spPr>
        <p:txBody>
          <a:bodyPr>
            <a:normAutofit/>
          </a:bodyPr>
          <a:lstStyle/>
          <a:p>
            <a:r>
              <a:rPr lang="tr-TR">
                <a:solidFill>
                  <a:srgbClr val="FFFFFF"/>
                </a:solidFill>
              </a:rPr>
              <a:t>ETKİN İLETİŞİMİ ENGELLEYİCİ FAKTÖRLER</a:t>
            </a:r>
          </a:p>
        </p:txBody>
      </p:sp>
      <p:sp>
        <p:nvSpPr>
          <p:cNvPr id="3" name="İçerik Yer Tutucusu 2">
            <a:extLst>
              <a:ext uri="{FF2B5EF4-FFF2-40B4-BE49-F238E27FC236}">
                <a16:creationId xmlns:a16="http://schemas.microsoft.com/office/drawing/2014/main" id="{1E558F94-6A45-C243-8F9E-BFD348D99770}"/>
              </a:ext>
            </a:extLst>
          </p:cNvPr>
          <p:cNvSpPr>
            <a:spLocks noGrp="1"/>
          </p:cNvSpPr>
          <p:nvPr>
            <p:ph idx="1"/>
          </p:nvPr>
        </p:nvSpPr>
        <p:spPr>
          <a:xfrm>
            <a:off x="4447308" y="591344"/>
            <a:ext cx="6906491" cy="5585619"/>
          </a:xfrm>
        </p:spPr>
        <p:txBody>
          <a:bodyPr anchor="ctr">
            <a:normAutofit/>
          </a:bodyPr>
          <a:lstStyle/>
          <a:p>
            <a:r>
              <a:rPr lang="tr-TR" sz="2600" b="1" i="0" dirty="0">
                <a:effectLst/>
                <a:latin typeface="Söhne"/>
              </a:rPr>
              <a:t>1. Kişisel Faktörler:</a:t>
            </a:r>
          </a:p>
          <a:p>
            <a:pPr algn="just">
              <a:buFont typeface="Arial" panose="020B0604020202020204" pitchFamily="34" charset="0"/>
              <a:buChar char="•"/>
            </a:pPr>
            <a:r>
              <a:rPr lang="tr-TR" sz="2600" b="1" i="0" dirty="0">
                <a:effectLst/>
                <a:latin typeface="Söhne"/>
              </a:rPr>
              <a:t>Duygusal Durumlar:</a:t>
            </a:r>
            <a:r>
              <a:rPr lang="tr-TR" sz="2600" b="0" i="0" dirty="0">
                <a:effectLst/>
                <a:latin typeface="Söhne"/>
              </a:rPr>
              <a:t> Kişinin mevcut duygusal durumu, stres, mutluluk veya endişe gibi duygusal faktörler iletişimi etkileyebilir.</a:t>
            </a:r>
          </a:p>
          <a:p>
            <a:pPr algn="just">
              <a:buFont typeface="Arial" panose="020B0604020202020204" pitchFamily="34" charset="0"/>
              <a:buChar char="•"/>
            </a:pPr>
            <a:r>
              <a:rPr lang="tr-TR" sz="2600" b="1" i="0" dirty="0">
                <a:effectLst/>
                <a:latin typeface="Söhne"/>
              </a:rPr>
              <a:t>Önyargı ve </a:t>
            </a:r>
            <a:r>
              <a:rPr lang="tr-TR" sz="2600" b="1" i="0" dirty="0" err="1">
                <a:effectLst/>
                <a:latin typeface="Söhne"/>
              </a:rPr>
              <a:t>Stereotipler</a:t>
            </a:r>
            <a:r>
              <a:rPr lang="tr-TR" sz="2600" b="1" i="0" dirty="0">
                <a:effectLst/>
                <a:latin typeface="Söhne"/>
              </a:rPr>
              <a:t>:</a:t>
            </a:r>
            <a:r>
              <a:rPr lang="tr-TR" sz="2600" b="0" i="0" dirty="0">
                <a:effectLst/>
                <a:latin typeface="Söhne"/>
              </a:rPr>
              <a:t> Kişinin önyargıları ve </a:t>
            </a:r>
            <a:r>
              <a:rPr lang="tr-TR" sz="2600" b="0" i="0" dirty="0" err="1">
                <a:effectLst/>
                <a:latin typeface="Söhne"/>
              </a:rPr>
              <a:t>stereotipleri</a:t>
            </a:r>
            <a:r>
              <a:rPr lang="tr-TR" sz="2600" b="0" i="0" dirty="0">
                <a:effectLst/>
                <a:latin typeface="Söhne"/>
              </a:rPr>
              <a:t>, iletişimde objektif olmaktan uzaklaşmasına neden olabilir.</a:t>
            </a:r>
          </a:p>
          <a:p>
            <a:pPr algn="just">
              <a:buFont typeface="Arial" panose="020B0604020202020204" pitchFamily="34" charset="0"/>
              <a:buChar char="•"/>
            </a:pPr>
            <a:r>
              <a:rPr lang="tr-TR" sz="2600" b="1" i="0" dirty="0">
                <a:effectLst/>
                <a:latin typeface="Söhne"/>
              </a:rPr>
              <a:t>İletişim Becerileri:</a:t>
            </a:r>
            <a:r>
              <a:rPr lang="tr-TR" sz="2600" b="0" i="0" dirty="0">
                <a:effectLst/>
                <a:latin typeface="Söhne"/>
              </a:rPr>
              <a:t> Kişinin iletişim becerileri, konuşma ve dinleme becerilerindeki eksiklikler etkili iletişimi engelleyebilir.</a:t>
            </a:r>
          </a:p>
          <a:p>
            <a:pPr algn="just">
              <a:buFont typeface="Arial" panose="020B0604020202020204" pitchFamily="34" charset="0"/>
              <a:buChar char="•"/>
            </a:pPr>
            <a:r>
              <a:rPr lang="tr-TR" sz="2600" b="1" i="0" dirty="0">
                <a:effectLst/>
                <a:latin typeface="Söhne"/>
              </a:rPr>
              <a:t>Empati Yetersizliği:</a:t>
            </a:r>
            <a:r>
              <a:rPr lang="tr-TR" sz="2600" b="0" i="0" dirty="0">
                <a:effectLst/>
                <a:latin typeface="Söhne"/>
              </a:rPr>
              <a:t> Başkalarının duygularını anlama ve paylaşma yeteneği olan empati eksikliği, etkileşimi olumsuz etkileyebilir.</a:t>
            </a:r>
          </a:p>
          <a:p>
            <a:pPr marL="0" indent="0">
              <a:buNone/>
            </a:pPr>
            <a:endParaRPr lang="tr-TR" sz="26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99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8DB5CA7-FE1E-734F-9280-A979659F5CD3}"/>
              </a:ext>
            </a:extLst>
          </p:cNvPr>
          <p:cNvSpPr>
            <a:spLocks noGrp="1"/>
          </p:cNvSpPr>
          <p:nvPr>
            <p:ph type="title"/>
          </p:nvPr>
        </p:nvSpPr>
        <p:spPr>
          <a:xfrm>
            <a:off x="686834" y="1153572"/>
            <a:ext cx="3200400" cy="4461163"/>
          </a:xfrm>
        </p:spPr>
        <p:txBody>
          <a:bodyPr>
            <a:normAutofit/>
          </a:bodyPr>
          <a:lstStyle/>
          <a:p>
            <a:r>
              <a:rPr lang="tr-TR">
                <a:solidFill>
                  <a:srgbClr val="FFFFFF"/>
                </a:solidFill>
              </a:rPr>
              <a:t>ETKİN İLETİŞİMİ ENGELLEYİCİ FAKTÖRLER</a:t>
            </a:r>
          </a:p>
        </p:txBody>
      </p:sp>
      <p:sp>
        <p:nvSpPr>
          <p:cNvPr id="3" name="İçerik Yer Tutucusu 2">
            <a:extLst>
              <a:ext uri="{FF2B5EF4-FFF2-40B4-BE49-F238E27FC236}">
                <a16:creationId xmlns:a16="http://schemas.microsoft.com/office/drawing/2014/main" id="{1E558F94-6A45-C243-8F9E-BFD348D99770}"/>
              </a:ext>
            </a:extLst>
          </p:cNvPr>
          <p:cNvSpPr>
            <a:spLocks noGrp="1"/>
          </p:cNvSpPr>
          <p:nvPr>
            <p:ph idx="1"/>
          </p:nvPr>
        </p:nvSpPr>
        <p:spPr>
          <a:xfrm>
            <a:off x="4447308" y="591344"/>
            <a:ext cx="6906491" cy="5585619"/>
          </a:xfrm>
        </p:spPr>
        <p:txBody>
          <a:bodyPr anchor="ctr">
            <a:normAutofit/>
          </a:bodyPr>
          <a:lstStyle/>
          <a:p>
            <a:r>
              <a:rPr lang="tr-TR" sz="2400" b="1" i="0" dirty="0">
                <a:effectLst/>
                <a:latin typeface="Söhne"/>
              </a:rPr>
              <a:t>2. Fiziksel Faktörler:</a:t>
            </a:r>
          </a:p>
          <a:p>
            <a:pPr algn="just">
              <a:buFont typeface="Arial" panose="020B0604020202020204" pitchFamily="34" charset="0"/>
              <a:buChar char="•"/>
            </a:pPr>
            <a:r>
              <a:rPr lang="tr-TR" sz="2400" b="1" i="0" dirty="0">
                <a:effectLst/>
                <a:latin typeface="Söhne"/>
              </a:rPr>
              <a:t>Ses ve Konuşma Problemleri:</a:t>
            </a:r>
            <a:r>
              <a:rPr lang="tr-TR" sz="2400" b="0" i="0" dirty="0">
                <a:effectLst/>
                <a:latin typeface="Söhne"/>
              </a:rPr>
              <a:t> Aksanlar, boğuk ses, hızlı konuşma veya düşük ses düzeyi gibi faktörler etkili iletişimi zorlaştırabilir.</a:t>
            </a:r>
          </a:p>
          <a:p>
            <a:pPr algn="just">
              <a:buFont typeface="Arial" panose="020B0604020202020204" pitchFamily="34" charset="0"/>
              <a:buChar char="•"/>
            </a:pPr>
            <a:r>
              <a:rPr lang="tr-TR" sz="2400" b="1" i="0" dirty="0">
                <a:effectLst/>
                <a:latin typeface="Söhne"/>
              </a:rPr>
              <a:t>Görsel Engeller:</a:t>
            </a:r>
            <a:r>
              <a:rPr lang="tr-TR" sz="2400" b="0" i="0" dirty="0">
                <a:effectLst/>
                <a:latin typeface="Söhne"/>
              </a:rPr>
              <a:t> Fiziksel engeller, görme veya işitme bozuklukları gibi, iletişimde zorluklara neden olabilir.</a:t>
            </a:r>
          </a:p>
          <a:p>
            <a:pPr algn="just">
              <a:buFont typeface="Arial" panose="020B0604020202020204" pitchFamily="34" charset="0"/>
              <a:buChar char="•"/>
            </a:pPr>
            <a:r>
              <a:rPr lang="tr-TR" sz="2400" b="1" i="0" dirty="0">
                <a:effectLst/>
                <a:latin typeface="Söhne"/>
              </a:rPr>
              <a:t>Mesafe:</a:t>
            </a:r>
            <a:r>
              <a:rPr lang="tr-TR" sz="2400" b="0" i="0" dirty="0">
                <a:effectLst/>
                <a:latin typeface="Söhne"/>
              </a:rPr>
              <a:t> Uzaklık veya fiziksel engeller, yüz yüze iletişimi kısıtlayabilir.</a:t>
            </a:r>
          </a:p>
          <a:p>
            <a:r>
              <a:rPr lang="tr-TR" sz="2400" b="1" i="0" dirty="0">
                <a:effectLst/>
                <a:latin typeface="Söhne"/>
              </a:rPr>
              <a:t>3. Mesajın Oluşturulmasında Kullanılan Semboller:</a:t>
            </a:r>
          </a:p>
          <a:p>
            <a:pPr algn="just">
              <a:buFont typeface="Arial" panose="020B0604020202020204" pitchFamily="34" charset="0"/>
              <a:buChar char="•"/>
            </a:pPr>
            <a:r>
              <a:rPr lang="tr-TR" sz="2400" b="1" i="0" dirty="0">
                <a:effectLst/>
                <a:latin typeface="Söhne"/>
              </a:rPr>
              <a:t>Dil Bariyerleri:</a:t>
            </a:r>
            <a:r>
              <a:rPr lang="tr-TR" sz="2400" b="0" i="0" dirty="0">
                <a:effectLst/>
                <a:latin typeface="Söhne"/>
              </a:rPr>
              <a:t> Farklı dilleri konuşan kişiler arasındaki dil bariyerleri, mesajın doğru anlaşılmasını zorlaştırabilir.</a:t>
            </a:r>
          </a:p>
          <a:p>
            <a:pPr algn="just">
              <a:buFont typeface="Arial" panose="020B0604020202020204" pitchFamily="34" charset="0"/>
              <a:buChar char="•"/>
            </a:pPr>
            <a:r>
              <a:rPr lang="tr-TR" sz="2400" b="1" i="0" dirty="0">
                <a:effectLst/>
                <a:latin typeface="Söhne"/>
              </a:rPr>
              <a:t>Kültürel Farklılıklar:</a:t>
            </a:r>
            <a:r>
              <a:rPr lang="tr-TR" sz="2400" b="0" i="0" dirty="0">
                <a:effectLst/>
                <a:latin typeface="Söhne"/>
              </a:rPr>
              <a:t> İletişimde kültürel farklılıklar, sembollerin farklı yorumlanmasına neden olabilir.</a:t>
            </a:r>
          </a:p>
          <a:p>
            <a:pPr marL="0" indent="0">
              <a:buNone/>
            </a:pPr>
            <a:endParaRPr lang="tr-TR" sz="24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7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8DB5CA7-FE1E-734F-9280-A979659F5CD3}"/>
              </a:ext>
            </a:extLst>
          </p:cNvPr>
          <p:cNvSpPr>
            <a:spLocks noGrp="1"/>
          </p:cNvSpPr>
          <p:nvPr>
            <p:ph type="title"/>
          </p:nvPr>
        </p:nvSpPr>
        <p:spPr>
          <a:xfrm>
            <a:off x="686834" y="1153572"/>
            <a:ext cx="3200400" cy="4461163"/>
          </a:xfrm>
        </p:spPr>
        <p:txBody>
          <a:bodyPr>
            <a:normAutofit/>
          </a:bodyPr>
          <a:lstStyle/>
          <a:p>
            <a:r>
              <a:rPr lang="tr-TR">
                <a:solidFill>
                  <a:srgbClr val="FFFFFF"/>
                </a:solidFill>
              </a:rPr>
              <a:t>ETKİN İLETİŞİMİ ENGELLEYİCİ FAKTÖRLER</a:t>
            </a:r>
          </a:p>
        </p:txBody>
      </p:sp>
      <p:sp>
        <p:nvSpPr>
          <p:cNvPr id="3" name="İçerik Yer Tutucusu 2">
            <a:extLst>
              <a:ext uri="{FF2B5EF4-FFF2-40B4-BE49-F238E27FC236}">
                <a16:creationId xmlns:a16="http://schemas.microsoft.com/office/drawing/2014/main" id="{1E558F94-6A45-C243-8F9E-BFD348D99770}"/>
              </a:ext>
            </a:extLst>
          </p:cNvPr>
          <p:cNvSpPr>
            <a:spLocks noGrp="1"/>
          </p:cNvSpPr>
          <p:nvPr>
            <p:ph idx="1"/>
          </p:nvPr>
        </p:nvSpPr>
        <p:spPr>
          <a:xfrm>
            <a:off x="4447308" y="591344"/>
            <a:ext cx="6906491" cy="5762961"/>
          </a:xfrm>
        </p:spPr>
        <p:txBody>
          <a:bodyPr anchor="ctr">
            <a:normAutofit fontScale="92500" lnSpcReduction="10000"/>
          </a:bodyPr>
          <a:lstStyle/>
          <a:p>
            <a:r>
              <a:rPr lang="tr-TR" sz="2400" b="1" i="0" dirty="0">
                <a:effectLst/>
                <a:latin typeface="Söhne"/>
              </a:rPr>
              <a:t>4. Zaman Darlığı ve Baskısı:</a:t>
            </a:r>
          </a:p>
          <a:p>
            <a:pPr algn="just">
              <a:buFont typeface="Arial" panose="020B0604020202020204" pitchFamily="34" charset="0"/>
              <a:buChar char="•"/>
            </a:pPr>
            <a:r>
              <a:rPr lang="tr-TR" sz="2400" b="1" i="0" dirty="0">
                <a:effectLst/>
                <a:latin typeface="Söhne"/>
              </a:rPr>
              <a:t>Zaman Sıkıntısı:</a:t>
            </a:r>
            <a:r>
              <a:rPr lang="tr-TR" sz="2400" b="0" i="0" dirty="0">
                <a:effectLst/>
                <a:latin typeface="Söhne"/>
              </a:rPr>
              <a:t> Hızlı karar almak veya hızlı bir şekilde iletişim kurmak zorunda olmak, etkili iletişimi engelleyebilir.</a:t>
            </a:r>
          </a:p>
          <a:p>
            <a:pPr algn="just">
              <a:buFont typeface="Arial" panose="020B0604020202020204" pitchFamily="34" charset="0"/>
              <a:buChar char="•"/>
            </a:pPr>
            <a:r>
              <a:rPr lang="tr-TR" sz="2400" b="1" i="0" dirty="0">
                <a:effectLst/>
                <a:latin typeface="Söhne"/>
              </a:rPr>
              <a:t>Baskı Altında Olma:</a:t>
            </a:r>
            <a:r>
              <a:rPr lang="tr-TR" sz="2400" b="0" i="0" dirty="0">
                <a:effectLst/>
                <a:latin typeface="Söhne"/>
              </a:rPr>
              <a:t> Stresli durumlar veya baskı altında olmak, düşünce sürecini ve iletişimi olumsuz etkileyebilir.</a:t>
            </a:r>
          </a:p>
          <a:p>
            <a:r>
              <a:rPr lang="tr-TR" sz="2400" b="1" i="0" dirty="0">
                <a:effectLst/>
                <a:latin typeface="Söhne"/>
              </a:rPr>
              <a:t>5. Peşin Değer Yargıları ve Algıda Seçicilik:</a:t>
            </a:r>
          </a:p>
          <a:p>
            <a:pPr algn="just">
              <a:buFont typeface="Arial" panose="020B0604020202020204" pitchFamily="34" charset="0"/>
              <a:buChar char="•"/>
            </a:pPr>
            <a:r>
              <a:rPr lang="tr-TR" sz="2400" b="1" i="0" dirty="0">
                <a:effectLst/>
                <a:latin typeface="Söhne"/>
              </a:rPr>
              <a:t>Önyargılar ve </a:t>
            </a:r>
            <a:r>
              <a:rPr lang="tr-TR" sz="2400" b="1" i="0" dirty="0" err="1">
                <a:effectLst/>
                <a:latin typeface="Söhne"/>
              </a:rPr>
              <a:t>Stereotipler</a:t>
            </a:r>
            <a:r>
              <a:rPr lang="tr-TR" sz="2400" b="1" i="0" dirty="0">
                <a:effectLst/>
                <a:latin typeface="Söhne"/>
              </a:rPr>
              <a:t>:</a:t>
            </a:r>
            <a:r>
              <a:rPr lang="tr-TR" sz="2400" b="0" i="0" dirty="0">
                <a:effectLst/>
                <a:latin typeface="Söhne"/>
              </a:rPr>
              <a:t> Başkalarına peşin değer yargıları ve </a:t>
            </a:r>
            <a:r>
              <a:rPr lang="tr-TR" sz="2400" b="0" i="0" dirty="0" err="1">
                <a:effectLst/>
                <a:latin typeface="Söhne"/>
              </a:rPr>
              <a:t>stereotiplerle</a:t>
            </a:r>
            <a:r>
              <a:rPr lang="tr-TR" sz="2400" b="0" i="0" dirty="0">
                <a:effectLst/>
                <a:latin typeface="Söhne"/>
              </a:rPr>
              <a:t> yaklaşmak, objektif iletişimi engelleyebilir.</a:t>
            </a:r>
          </a:p>
          <a:p>
            <a:pPr algn="just">
              <a:buFont typeface="Arial" panose="020B0604020202020204" pitchFamily="34" charset="0"/>
              <a:buChar char="•"/>
            </a:pPr>
            <a:r>
              <a:rPr lang="tr-TR" sz="2400" b="1" i="0" dirty="0">
                <a:effectLst/>
                <a:latin typeface="Söhne"/>
              </a:rPr>
              <a:t>Algıda Seçicilik:</a:t>
            </a:r>
            <a:r>
              <a:rPr lang="tr-TR" sz="2400" b="0" i="0" dirty="0">
                <a:effectLst/>
                <a:latin typeface="Söhne"/>
              </a:rPr>
              <a:t> Bilgiyi filtreleme ve sadece belirli bilgileri dikkate alma eğilimi olan algıda seçicilik, iletişimde yanlış anlamalara neden olabilir.</a:t>
            </a:r>
          </a:p>
          <a:p>
            <a:pPr algn="just"/>
            <a:r>
              <a:rPr lang="tr-TR" sz="2400" b="0" i="0" dirty="0">
                <a:effectLst/>
                <a:latin typeface="Söhne"/>
              </a:rPr>
              <a:t>Bu faktörler, iletişim sürecinde etkili bir şekilde iletişim kurmayı zorlaştırabilir. İletişimde farkındalık, anlayış ve esneklik, bu engellerle başa çıkma konusunda yardımcı olabilir.</a:t>
            </a:r>
          </a:p>
          <a:p>
            <a:pPr marL="0" indent="0">
              <a:buNone/>
            </a:pPr>
            <a:endParaRPr lang="tr-TR" sz="2000"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66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CEAB0E2E-B555-215D-7006-894C99BFF9F0}"/>
              </a:ext>
            </a:extLst>
          </p:cNvPr>
          <p:cNvSpPr>
            <a:spLocks noGrp="1"/>
          </p:cNvSpPr>
          <p:nvPr>
            <p:ph type="title"/>
          </p:nvPr>
        </p:nvSpPr>
        <p:spPr>
          <a:xfrm>
            <a:off x="686834" y="1153572"/>
            <a:ext cx="3200400" cy="4461163"/>
          </a:xfrm>
        </p:spPr>
        <p:txBody>
          <a:bodyPr>
            <a:normAutofit/>
          </a:bodyPr>
          <a:lstStyle/>
          <a:p>
            <a:r>
              <a:rPr lang="tr-TR" sz="3700">
                <a:solidFill>
                  <a:srgbClr val="FFFFFF"/>
                </a:solidFill>
              </a:rPr>
              <a:t>MOTİVASYON</a:t>
            </a:r>
          </a:p>
        </p:txBody>
      </p:sp>
      <p:sp>
        <p:nvSpPr>
          <p:cNvPr id="3" name="İçerik Yer Tutucusu 2">
            <a:extLst>
              <a:ext uri="{FF2B5EF4-FFF2-40B4-BE49-F238E27FC236}">
                <a16:creationId xmlns:a16="http://schemas.microsoft.com/office/drawing/2014/main" id="{BB65C54C-3EF1-9BED-D153-4CCF75AE0F42}"/>
              </a:ext>
            </a:extLst>
          </p:cNvPr>
          <p:cNvSpPr>
            <a:spLocks noGrp="1"/>
          </p:cNvSpPr>
          <p:nvPr>
            <p:ph idx="1"/>
          </p:nvPr>
        </p:nvSpPr>
        <p:spPr>
          <a:xfrm>
            <a:off x="4447308" y="591344"/>
            <a:ext cx="6906491" cy="5585619"/>
          </a:xfrm>
        </p:spPr>
        <p:txBody>
          <a:bodyPr anchor="ctr">
            <a:normAutofit/>
          </a:bodyPr>
          <a:lstStyle/>
          <a:p>
            <a:pPr marL="0" indent="0" algn="just">
              <a:buNone/>
            </a:pPr>
            <a:r>
              <a:rPr lang="tr-TR" sz="2600" dirty="0">
                <a:effectLst/>
                <a:latin typeface="TimesNewRomanPSMT"/>
              </a:rPr>
              <a:t>Motivasyon, bir insanın </a:t>
            </a:r>
            <a:r>
              <a:rPr lang="tr-TR" sz="2600" dirty="0" err="1">
                <a:effectLst/>
                <a:latin typeface="TimesNewRomanPSMT"/>
              </a:rPr>
              <a:t>belirlenmis</a:t>
            </a:r>
            <a:r>
              <a:rPr lang="tr-TR" sz="2600" dirty="0">
                <a:effectLst/>
                <a:latin typeface="TimesNewRomanPSMT"/>
              </a:rPr>
              <a:t>̧ bir amaca </a:t>
            </a:r>
            <a:r>
              <a:rPr lang="tr-TR" sz="2600" dirty="0" err="1">
                <a:effectLst/>
                <a:latin typeface="TimesNewRomanPSMT"/>
              </a:rPr>
              <a:t>doğru</a:t>
            </a:r>
            <a:r>
              <a:rPr lang="tr-TR" sz="2600" dirty="0">
                <a:effectLst/>
                <a:latin typeface="TimesNewRomanPSMT"/>
              </a:rPr>
              <a:t> devamlı </a:t>
            </a:r>
            <a:r>
              <a:rPr lang="tr-TR" sz="2600" dirty="0" err="1">
                <a:effectLst/>
                <a:latin typeface="TimesNewRomanPSMT"/>
              </a:rPr>
              <a:t>şekilde</a:t>
            </a:r>
            <a:r>
              <a:rPr lang="tr-TR" sz="2600" dirty="0">
                <a:effectLst/>
                <a:latin typeface="TimesNewRomanPSMT"/>
              </a:rPr>
              <a:t> harekete </a:t>
            </a:r>
            <a:r>
              <a:rPr lang="tr-TR" sz="2600" dirty="0" err="1">
                <a:effectLst/>
                <a:latin typeface="TimesNewRomanPSMT"/>
              </a:rPr>
              <a:t>geçmek</a:t>
            </a:r>
            <a:r>
              <a:rPr lang="tr-TR" sz="2600" dirty="0">
                <a:effectLst/>
                <a:latin typeface="TimesNewRomanPSMT"/>
              </a:rPr>
              <a:t> </a:t>
            </a:r>
            <a:r>
              <a:rPr lang="tr-TR" sz="2600" dirty="0" err="1">
                <a:effectLst/>
                <a:latin typeface="TimesNewRomanPSMT"/>
              </a:rPr>
              <a:t>için</a:t>
            </a:r>
            <a:r>
              <a:rPr lang="tr-TR" sz="2600" dirty="0">
                <a:effectLst/>
                <a:latin typeface="TimesNewRomanPSMT"/>
              </a:rPr>
              <a:t> </a:t>
            </a:r>
            <a:r>
              <a:rPr lang="tr-TR" sz="2600" dirty="0" err="1">
                <a:effectLst/>
                <a:latin typeface="TimesNewRomanPSMT"/>
              </a:rPr>
              <a:t>gösterdiği</a:t>
            </a:r>
            <a:r>
              <a:rPr lang="tr-TR" sz="2600" dirty="0">
                <a:effectLst/>
                <a:latin typeface="TimesNewRomanPSMT"/>
              </a:rPr>
              <a:t> </a:t>
            </a:r>
            <a:r>
              <a:rPr lang="tr-TR" sz="2600" dirty="0" err="1">
                <a:effectLst/>
                <a:latin typeface="TimesNewRomanPSMT"/>
              </a:rPr>
              <a:t>çabaların</a:t>
            </a:r>
            <a:r>
              <a:rPr lang="tr-TR" sz="2600" dirty="0">
                <a:effectLst/>
                <a:latin typeface="TimesNewRomanPSMT"/>
              </a:rPr>
              <a:t> toplamıdır. </a:t>
            </a:r>
            <a:r>
              <a:rPr lang="tr-TR" sz="2600" dirty="0" err="1">
                <a:effectLst/>
                <a:latin typeface="TimesNewRomanPSMT"/>
              </a:rPr>
              <a:t>Günümüz</a:t>
            </a:r>
            <a:r>
              <a:rPr lang="tr-TR" sz="2600" dirty="0">
                <a:effectLst/>
                <a:latin typeface="TimesNewRomanPSMT"/>
              </a:rPr>
              <a:t> </a:t>
            </a:r>
            <a:r>
              <a:rPr lang="tr-TR" sz="2600" dirty="0" err="1">
                <a:effectLst/>
                <a:latin typeface="TimesNewRomanPSMT"/>
              </a:rPr>
              <a:t>yöneticileri</a:t>
            </a:r>
            <a:r>
              <a:rPr lang="tr-TR" sz="2600" dirty="0">
                <a:effectLst/>
                <a:latin typeface="TimesNewRomanPSMT"/>
              </a:rPr>
              <a:t> motivasyon konusu ile </a:t>
            </a:r>
            <a:r>
              <a:rPr lang="tr-TR" sz="2600" dirty="0" err="1">
                <a:effectLst/>
                <a:latin typeface="TimesNewRomanPSMT"/>
              </a:rPr>
              <a:t>çok</a:t>
            </a:r>
            <a:r>
              <a:rPr lang="tr-TR" sz="2600" dirty="0">
                <a:effectLst/>
                <a:latin typeface="TimesNewRomanPSMT"/>
              </a:rPr>
              <a:t> yakından ilgilenmek zorundadır. Zira </a:t>
            </a:r>
            <a:r>
              <a:rPr lang="tr-TR" sz="2600" dirty="0" err="1">
                <a:effectLst/>
                <a:latin typeface="TimesNewRomanPSMT"/>
              </a:rPr>
              <a:t>yöneticilerin</a:t>
            </a:r>
            <a:r>
              <a:rPr lang="tr-TR" sz="2600" dirty="0">
                <a:effectLst/>
                <a:latin typeface="TimesNewRomanPSMT"/>
              </a:rPr>
              <a:t> </a:t>
            </a:r>
            <a:r>
              <a:rPr lang="tr-TR" sz="2600" dirty="0" err="1">
                <a:effectLst/>
                <a:latin typeface="TimesNewRomanPSMT"/>
              </a:rPr>
              <a:t>başarısı</a:t>
            </a:r>
            <a:r>
              <a:rPr lang="tr-TR" sz="2600" dirty="0">
                <a:effectLst/>
                <a:latin typeface="TimesNewRomanPSMT"/>
              </a:rPr>
              <a:t> astların </a:t>
            </a:r>
            <a:r>
              <a:rPr lang="tr-TR" sz="2600" dirty="0" err="1">
                <a:effectLst/>
                <a:latin typeface="TimesNewRomanPSMT"/>
              </a:rPr>
              <a:t>işletme</a:t>
            </a:r>
            <a:r>
              <a:rPr lang="tr-TR" sz="2600" dirty="0">
                <a:effectLst/>
                <a:latin typeface="TimesNewRomanPSMT"/>
              </a:rPr>
              <a:t> hedefleri </a:t>
            </a:r>
            <a:r>
              <a:rPr lang="tr-TR" sz="2600" dirty="0" err="1">
                <a:effectLst/>
                <a:latin typeface="TimesNewRomanPSMT"/>
              </a:rPr>
              <a:t>doğrultusunda</a:t>
            </a:r>
            <a:r>
              <a:rPr lang="tr-TR" sz="2600" dirty="0">
                <a:effectLst/>
                <a:latin typeface="TimesNewRomanPSMT"/>
              </a:rPr>
              <a:t> </a:t>
            </a:r>
            <a:r>
              <a:rPr lang="tr-TR" sz="2600" dirty="0" err="1">
                <a:effectLst/>
                <a:latin typeface="TimesNewRomanPSMT"/>
              </a:rPr>
              <a:t>çalışmasına</a:t>
            </a:r>
            <a:r>
              <a:rPr lang="tr-TR" sz="2600" dirty="0">
                <a:effectLst/>
                <a:latin typeface="TimesNewRomanPSMT"/>
              </a:rPr>
              <a:t>, bilgi, yetenek ve becerilerini tam olarak bu </a:t>
            </a:r>
            <a:r>
              <a:rPr lang="tr-TR" sz="2600" dirty="0" err="1">
                <a:effectLst/>
                <a:latin typeface="TimesNewRomanPSMT"/>
              </a:rPr>
              <a:t>yönde</a:t>
            </a:r>
            <a:r>
              <a:rPr lang="tr-TR" sz="2600" dirty="0">
                <a:effectLst/>
                <a:latin typeface="TimesNewRomanPSMT"/>
              </a:rPr>
              <a:t> kullanmalarına </a:t>
            </a:r>
            <a:r>
              <a:rPr lang="tr-TR" sz="2600" dirty="0" err="1">
                <a:effectLst/>
                <a:latin typeface="TimesNewRomanPSMT"/>
              </a:rPr>
              <a:t>bağlıdır</a:t>
            </a:r>
            <a:r>
              <a:rPr lang="tr-TR" sz="2600" dirty="0">
                <a:effectLst/>
                <a:latin typeface="TimesNewRomanPSMT"/>
              </a:rPr>
              <a:t>. Bir </a:t>
            </a:r>
            <a:r>
              <a:rPr lang="tr-TR" sz="2600" dirty="0" err="1">
                <a:effectLst/>
                <a:latin typeface="TimesNewRomanPSMT"/>
              </a:rPr>
              <a:t>başka</a:t>
            </a:r>
            <a:r>
              <a:rPr lang="tr-TR" sz="2600" dirty="0">
                <a:effectLst/>
                <a:latin typeface="TimesNewRomanPSMT"/>
              </a:rPr>
              <a:t> </a:t>
            </a:r>
            <a:r>
              <a:rPr lang="tr-TR" sz="2600" dirty="0" err="1">
                <a:effectLst/>
                <a:latin typeface="TimesNewRomanPSMT"/>
              </a:rPr>
              <a:t>deyişle</a:t>
            </a:r>
            <a:r>
              <a:rPr lang="tr-TR" sz="2600" dirty="0">
                <a:effectLst/>
                <a:latin typeface="TimesNewRomanPSMT"/>
              </a:rPr>
              <a:t> motivasyon ile </a:t>
            </a:r>
            <a:r>
              <a:rPr lang="tr-TR" sz="2600" dirty="0" err="1">
                <a:effectLst/>
                <a:latin typeface="TimesNewRomanPSMT"/>
              </a:rPr>
              <a:t>çalışan</a:t>
            </a:r>
            <a:r>
              <a:rPr lang="tr-TR" sz="2600" dirty="0">
                <a:effectLst/>
                <a:latin typeface="TimesNewRomanPSMT"/>
              </a:rPr>
              <a:t> personelin performansı yakından </a:t>
            </a:r>
            <a:r>
              <a:rPr lang="tr-TR" sz="2600" dirty="0" err="1">
                <a:effectLst/>
                <a:latin typeface="TimesNewRomanPSMT"/>
              </a:rPr>
              <a:t>ilişkilidir</a:t>
            </a:r>
            <a:r>
              <a:rPr lang="tr-TR" sz="2600" dirty="0">
                <a:effectLst/>
                <a:latin typeface="TimesNewRomanPSMT"/>
              </a:rPr>
              <a:t>. </a:t>
            </a:r>
            <a:r>
              <a:rPr lang="tr-TR" sz="2600" dirty="0" err="1">
                <a:effectLst/>
                <a:latin typeface="TimesNewRomanPSMT"/>
              </a:rPr>
              <a:t>Teşvik</a:t>
            </a:r>
            <a:r>
              <a:rPr lang="tr-TR" sz="2600" dirty="0">
                <a:effectLst/>
                <a:latin typeface="TimesNewRomanPSMT"/>
              </a:rPr>
              <a:t> (motive) edilmeyen personelin </a:t>
            </a:r>
            <a:r>
              <a:rPr lang="tr-TR" sz="2600" dirty="0" err="1">
                <a:effectLst/>
                <a:latin typeface="TimesNewRomanPSMT"/>
              </a:rPr>
              <a:t>yüksek</a:t>
            </a:r>
            <a:r>
              <a:rPr lang="tr-TR" sz="2600" dirty="0">
                <a:effectLst/>
                <a:latin typeface="TimesNewRomanPSMT"/>
              </a:rPr>
              <a:t> bir performans </a:t>
            </a:r>
            <a:r>
              <a:rPr lang="tr-TR" sz="2600" dirty="0" err="1">
                <a:effectLst/>
                <a:latin typeface="TimesNewRomanPSMT"/>
              </a:rPr>
              <a:t>göstermesi</a:t>
            </a:r>
            <a:r>
              <a:rPr lang="tr-TR" sz="2600" dirty="0">
                <a:effectLst/>
                <a:latin typeface="TimesNewRomanPSMT"/>
              </a:rPr>
              <a:t> beklenemez. Personel </a:t>
            </a:r>
            <a:r>
              <a:rPr lang="tr-TR" sz="2600" dirty="0" err="1">
                <a:effectLst/>
                <a:latin typeface="TimesNewRomanPSMT"/>
              </a:rPr>
              <a:t>çok</a:t>
            </a:r>
            <a:r>
              <a:rPr lang="tr-TR" sz="2600" dirty="0">
                <a:effectLst/>
                <a:latin typeface="TimesNewRomanPSMT"/>
              </a:rPr>
              <a:t> </a:t>
            </a:r>
            <a:r>
              <a:rPr lang="tr-TR" sz="2600" dirty="0" err="1">
                <a:effectLst/>
                <a:latin typeface="TimesNewRomanPSMT"/>
              </a:rPr>
              <a:t>çeşitli</a:t>
            </a:r>
            <a:r>
              <a:rPr lang="tr-TR" sz="2600" dirty="0">
                <a:effectLst/>
                <a:latin typeface="TimesNewRomanPSMT"/>
              </a:rPr>
              <a:t> </a:t>
            </a:r>
            <a:r>
              <a:rPr lang="tr-TR" sz="2600" dirty="0" err="1">
                <a:effectLst/>
                <a:latin typeface="TimesNewRomanPSMT"/>
              </a:rPr>
              <a:t>davranışlarda</a:t>
            </a:r>
            <a:r>
              <a:rPr lang="tr-TR" sz="2600" dirty="0">
                <a:effectLst/>
                <a:latin typeface="TimesNewRomanPSMT"/>
              </a:rPr>
              <a:t> bulunabilir. </a:t>
            </a:r>
            <a:r>
              <a:rPr lang="tr-TR" sz="2600" dirty="0" err="1">
                <a:effectLst/>
                <a:latin typeface="TimesNewRomanPSMT"/>
              </a:rPr>
              <a:t>Yönetici</a:t>
            </a:r>
            <a:r>
              <a:rPr lang="tr-TR" sz="2600" dirty="0">
                <a:effectLst/>
                <a:latin typeface="TimesNewRomanPSMT"/>
              </a:rPr>
              <a:t> </a:t>
            </a:r>
            <a:r>
              <a:rPr lang="tr-TR" sz="2600" dirty="0" err="1">
                <a:effectLst/>
                <a:latin typeface="TimesNewRomanPSMT"/>
              </a:rPr>
              <a:t>için</a:t>
            </a:r>
            <a:r>
              <a:rPr lang="tr-TR" sz="2600" dirty="0">
                <a:effectLst/>
                <a:latin typeface="TimesNewRomanPSMT"/>
              </a:rPr>
              <a:t> </a:t>
            </a:r>
            <a:r>
              <a:rPr lang="tr-TR" sz="2600" dirty="0" err="1">
                <a:effectLst/>
                <a:latin typeface="TimesNewRomanPSMT"/>
              </a:rPr>
              <a:t>önemli</a:t>
            </a:r>
            <a:r>
              <a:rPr lang="tr-TR" sz="2600" dirty="0">
                <a:effectLst/>
                <a:latin typeface="TimesNewRomanPSMT"/>
              </a:rPr>
              <a:t> olan husus, personelin </a:t>
            </a:r>
            <a:r>
              <a:rPr lang="tr-TR" sz="2600" dirty="0" err="1">
                <a:effectLst/>
                <a:latin typeface="TimesNewRomanPSMT"/>
              </a:rPr>
              <a:t>işletme</a:t>
            </a:r>
            <a:r>
              <a:rPr lang="tr-TR" sz="2600" dirty="0">
                <a:effectLst/>
                <a:latin typeface="TimesNewRomanPSMT"/>
              </a:rPr>
              <a:t> hedefleri </a:t>
            </a:r>
            <a:r>
              <a:rPr lang="tr-TR" sz="2600" dirty="0" err="1">
                <a:effectLst/>
                <a:latin typeface="TimesNewRomanPSMT"/>
              </a:rPr>
              <a:t>yönünde</a:t>
            </a:r>
            <a:r>
              <a:rPr lang="tr-TR" sz="2600" dirty="0">
                <a:effectLst/>
                <a:latin typeface="TimesNewRomanPSMT"/>
              </a:rPr>
              <a:t> hareket etmeleridir (</a:t>
            </a:r>
            <a:r>
              <a:rPr lang="tr-TR" sz="2600" dirty="0" err="1">
                <a:effectLst/>
                <a:latin typeface="TimesNewRomanPSMT"/>
              </a:rPr>
              <a:t>Ertürk</a:t>
            </a:r>
            <a:r>
              <a:rPr lang="tr-TR" sz="2600" dirty="0">
                <a:effectLst/>
                <a:latin typeface="TimesNewRomanPSMT"/>
              </a:rPr>
              <a:t>, 2009: 147). </a:t>
            </a:r>
            <a:endParaRPr lang="tr-TR" sz="2600" dirty="0">
              <a:effectLst/>
            </a:endParaRPr>
          </a:p>
          <a:p>
            <a:endParaRPr lang="tr-TR" sz="26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5894962" y="479493"/>
            <a:ext cx="5458838" cy="1325563"/>
          </a:xfrm>
        </p:spPr>
        <p:txBody>
          <a:bodyPr>
            <a:normAutofit/>
          </a:bodyPr>
          <a:lstStyle/>
          <a:p>
            <a:r>
              <a:rPr lang="tr-TR" dirty="0"/>
              <a:t>KONTROL</a:t>
            </a:r>
            <a:endParaRPr lang="tr-T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Kontrol listesi">
            <a:extLst>
              <a:ext uri="{FF2B5EF4-FFF2-40B4-BE49-F238E27FC236}">
                <a16:creationId xmlns:a16="http://schemas.microsoft.com/office/drawing/2014/main" id="{1D58DF95-CDA7-6721-2D6E-84FC979DDE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5191932" y="1399582"/>
            <a:ext cx="6161868" cy="4777381"/>
          </a:xfrm>
        </p:spPr>
        <p:txBody>
          <a:bodyPr>
            <a:normAutofit lnSpcReduction="10000"/>
          </a:bodyPr>
          <a:lstStyle/>
          <a:p>
            <a:pPr marL="0" indent="0" algn="just">
              <a:buNone/>
            </a:pPr>
            <a:r>
              <a:rPr lang="tr-TR" sz="2400" dirty="0">
                <a:effectLst/>
                <a:latin typeface="TimesNewRomanPSMT"/>
              </a:rPr>
              <a:t>Düzeltici bir fonksiyon olan denetimin temel amacı işletmenin planlarının gerçekleşmesidir. Kontrol sistemi planı etkilediği gibi plan da denetimi etkiler. Kontrolün gerçekleşebilmesi için önceden saptanmış̧ amacın, planın, bir politikanın varlığı gereklidir. Bunlardan sonra faaliyetin sonuçları alınır, diğer bir ifadeyle iş başarısı ölçülür. Mevcut iş </a:t>
            </a:r>
            <a:r>
              <a:rPr lang="tr-TR" sz="2400" dirty="0" err="1">
                <a:effectLst/>
                <a:latin typeface="TimesNewRomanPSMT"/>
              </a:rPr>
              <a:t>başarısı</a:t>
            </a:r>
            <a:r>
              <a:rPr lang="tr-TR" sz="2400" dirty="0">
                <a:effectLst/>
                <a:latin typeface="TimesNewRomanPSMT"/>
              </a:rPr>
              <a:t> ile planda saptanan standartlar karşılaştırılır ve sonucunda düzeltici tedbirler alınır (</a:t>
            </a:r>
            <a:r>
              <a:rPr lang="tr-TR" sz="2400" dirty="0" err="1">
                <a:effectLst/>
                <a:latin typeface="TimesNewRomanPSMT"/>
              </a:rPr>
              <a:t>Özalp</a:t>
            </a:r>
            <a:r>
              <a:rPr lang="tr-TR" sz="2400" dirty="0">
                <a:effectLst/>
                <a:latin typeface="TimesNewRomanPSMT"/>
              </a:rPr>
              <a:t>, 2010: 292). </a:t>
            </a:r>
            <a:endParaRPr lang="tr-TR" sz="2400" dirty="0">
              <a:effectLst/>
            </a:endParaRPr>
          </a:p>
          <a:p>
            <a:pPr marL="0" indent="0" algn="just">
              <a:buNone/>
            </a:pPr>
            <a:r>
              <a:rPr lang="tr-TR" sz="2400" dirty="0">
                <a:effectLst/>
                <a:latin typeface="TimesNewRomanPSMT"/>
              </a:rPr>
              <a:t>O halde kontrolü̈ söyle tanımlamak mümkündür: “Kontrol (denetim), arzulanan amaçlara ulaşılıp ulaşılmadığını veya hangi ölçüde </a:t>
            </a:r>
            <a:r>
              <a:rPr lang="tr-TR" sz="2400" dirty="0" err="1">
                <a:effectLst/>
                <a:latin typeface="TimesNewRomanPSMT"/>
              </a:rPr>
              <a:t>ulaşıldığını</a:t>
            </a:r>
            <a:r>
              <a:rPr lang="tr-TR" sz="2400" dirty="0">
                <a:effectLst/>
                <a:latin typeface="TimesNewRomanPSMT"/>
              </a:rPr>
              <a:t> </a:t>
            </a:r>
            <a:r>
              <a:rPr lang="tr-TR" sz="2400" dirty="0" err="1">
                <a:effectLst/>
                <a:latin typeface="TimesNewRomanPSMT"/>
              </a:rPr>
              <a:t>araştırmak</a:t>
            </a:r>
            <a:r>
              <a:rPr lang="tr-TR" sz="2400" dirty="0">
                <a:effectLst/>
                <a:latin typeface="TimesNewRomanPSMT"/>
              </a:rPr>
              <a:t>, </a:t>
            </a:r>
            <a:r>
              <a:rPr lang="tr-TR" sz="2400" dirty="0" err="1">
                <a:effectLst/>
                <a:latin typeface="TimesNewRomanPSMT"/>
              </a:rPr>
              <a:t>gerektiğinde</a:t>
            </a:r>
            <a:r>
              <a:rPr lang="tr-TR" sz="2400" dirty="0">
                <a:effectLst/>
                <a:latin typeface="TimesNewRomanPSMT"/>
              </a:rPr>
              <a:t> </a:t>
            </a:r>
            <a:r>
              <a:rPr lang="tr-TR" sz="2400" dirty="0" err="1">
                <a:effectLst/>
                <a:latin typeface="TimesNewRomanPSMT"/>
              </a:rPr>
              <a:t>düzeltici</a:t>
            </a:r>
            <a:r>
              <a:rPr lang="tr-TR" sz="2400" dirty="0">
                <a:effectLst/>
                <a:latin typeface="TimesNewRomanPSMT"/>
              </a:rPr>
              <a:t> tedbirler almaktır”. </a:t>
            </a:r>
            <a:endParaRPr lang="tr-TR" sz="2400" dirty="0"/>
          </a:p>
          <a:p>
            <a:pPr marL="0" indent="0">
              <a:buNone/>
            </a:pPr>
            <a:endParaRPr lang="tr-TR" sz="1900" dirty="0"/>
          </a:p>
        </p:txBody>
      </p:sp>
    </p:spTree>
    <p:extLst>
      <p:ext uri="{BB962C8B-B14F-4D97-AF65-F5344CB8AC3E}">
        <p14:creationId xmlns:p14="http://schemas.microsoft.com/office/powerpoint/2010/main" val="25025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marL="0" indent="0">
              <a:buNone/>
            </a:pPr>
            <a:r>
              <a:rPr lang="tr-TR" err="1">
                <a:effectLst/>
                <a:latin typeface="TimesNewRomanPSMT"/>
              </a:rPr>
              <a:t>Kontrolün</a:t>
            </a:r>
            <a:r>
              <a:rPr lang="tr-TR">
                <a:effectLst/>
                <a:latin typeface="TimesNewRomanPSMT"/>
              </a:rPr>
              <a:t> </a:t>
            </a:r>
            <a:r>
              <a:rPr lang="tr-TR" err="1">
                <a:effectLst/>
                <a:latin typeface="TimesNewRomanPSMT"/>
              </a:rPr>
              <a:t>özellikleri</a:t>
            </a:r>
            <a:r>
              <a:rPr lang="tr-TR">
                <a:effectLst/>
                <a:latin typeface="TimesNewRomanPSMT"/>
              </a:rPr>
              <a:t> </a:t>
            </a:r>
            <a:r>
              <a:rPr lang="tr-TR" err="1">
                <a:effectLst/>
                <a:latin typeface="TimesNewRomanPSMT"/>
              </a:rPr>
              <a:t>şu</a:t>
            </a:r>
            <a:r>
              <a:rPr lang="tr-TR">
                <a:effectLst/>
                <a:latin typeface="TimesNewRomanPSMT"/>
              </a:rPr>
              <a:t> </a:t>
            </a:r>
            <a:r>
              <a:rPr lang="tr-TR" err="1">
                <a:effectLst/>
                <a:latin typeface="TimesNewRomanPSMT"/>
              </a:rPr>
              <a:t>şekilde</a:t>
            </a:r>
            <a:r>
              <a:rPr lang="tr-TR">
                <a:effectLst/>
                <a:latin typeface="TimesNewRomanPSMT"/>
              </a:rPr>
              <a:t> sıralanabilir (Saruhan ve Yıldız, 2009: 271) </a:t>
            </a:r>
            <a:endParaRPr lang="tr-TR">
              <a:effectLst/>
            </a:endParaRPr>
          </a:p>
          <a:p>
            <a:pPr marL="742950" lvl="1" indent="-285750">
              <a:buFont typeface="Arial" panose="020B0604020202020204" pitchFamily="34" charset="0"/>
              <a:buChar char="•"/>
            </a:pPr>
            <a:r>
              <a:rPr lang="tr-TR">
                <a:effectLst/>
                <a:latin typeface="TimesNewRomanPSMT"/>
              </a:rPr>
              <a:t>Kontrol amaca ve planlara dayanmalıdır. Burada kontrol edilen unsur, </a:t>
            </a:r>
            <a:r>
              <a:rPr lang="tr-TR" err="1">
                <a:effectLst/>
                <a:latin typeface="TimesNewRomanPSMT"/>
              </a:rPr>
              <a:t>işletme</a:t>
            </a:r>
            <a:r>
              <a:rPr lang="tr-TR">
                <a:effectLst/>
                <a:latin typeface="TimesNewRomanPSMT"/>
              </a:rPr>
              <a:t> </a:t>
            </a:r>
            <a:r>
              <a:rPr lang="tr-TR" err="1">
                <a:effectLst/>
                <a:latin typeface="TimesNewRomanPSMT"/>
              </a:rPr>
              <a:t>amaçlarını</a:t>
            </a:r>
            <a:r>
              <a:rPr lang="tr-TR">
                <a:effectLst/>
                <a:latin typeface="TimesNewRomanPSMT"/>
              </a:rPr>
              <a:t> </a:t>
            </a:r>
            <a:r>
              <a:rPr lang="tr-TR" err="1">
                <a:effectLst/>
                <a:latin typeface="TimesNewRomanPSMT"/>
              </a:rPr>
              <a:t>gerçekleştirmek</a:t>
            </a:r>
            <a:r>
              <a:rPr lang="tr-TR">
                <a:effectLst/>
                <a:latin typeface="TimesNewRomanPSMT"/>
              </a:rPr>
              <a:t> </a:t>
            </a:r>
            <a:r>
              <a:rPr lang="tr-TR" err="1">
                <a:effectLst/>
                <a:latin typeface="TimesNewRomanPSMT"/>
              </a:rPr>
              <a:t>için</a:t>
            </a:r>
            <a:r>
              <a:rPr lang="tr-TR">
                <a:effectLst/>
                <a:latin typeface="TimesNewRomanPSMT"/>
              </a:rPr>
              <a:t> yapılan planlara ne kadar uyulup </a:t>
            </a:r>
            <a:r>
              <a:rPr lang="tr-TR" err="1">
                <a:effectLst/>
                <a:latin typeface="TimesNewRomanPSMT"/>
              </a:rPr>
              <a:t>uyulmadığıdır</a:t>
            </a:r>
            <a:r>
              <a:rPr lang="tr-TR">
                <a:effectLst/>
                <a:latin typeface="TimesNewRomanPSMT"/>
              </a:rPr>
              <a:t>. </a:t>
            </a:r>
            <a:endParaRPr lang="tr-TR">
              <a:effectLst/>
              <a:latin typeface="Symbol" pitchFamily="2" charset="2"/>
            </a:endParaRPr>
          </a:p>
          <a:p>
            <a:pPr marL="742950" lvl="1" indent="-285750">
              <a:buFont typeface="Arial" panose="020B0604020202020204" pitchFamily="34" charset="0"/>
              <a:buChar char="•"/>
            </a:pPr>
            <a:r>
              <a:rPr lang="tr-TR">
                <a:effectLst/>
                <a:latin typeface="TimesNewRomanPSMT"/>
              </a:rPr>
              <a:t>Kontrol mekanizmaları, </a:t>
            </a:r>
            <a:r>
              <a:rPr lang="tr-TR" err="1">
                <a:effectLst/>
                <a:latin typeface="TimesNewRomanPSMT"/>
              </a:rPr>
              <a:t>işletmeye</a:t>
            </a:r>
            <a:r>
              <a:rPr lang="tr-TR">
                <a:effectLst/>
                <a:latin typeface="TimesNewRomanPSMT"/>
              </a:rPr>
              <a:t> ve kontrol edilen faaliyetlerin </a:t>
            </a:r>
            <a:r>
              <a:rPr lang="tr-TR" err="1">
                <a:effectLst/>
                <a:latin typeface="TimesNewRomanPSMT"/>
              </a:rPr>
              <a:t>ihtiyaçlarına</a:t>
            </a:r>
            <a:r>
              <a:rPr lang="tr-TR">
                <a:effectLst/>
                <a:latin typeface="TimesNewRomanPSMT"/>
              </a:rPr>
              <a:t> </a:t>
            </a:r>
            <a:r>
              <a:rPr lang="tr-TR" err="1">
                <a:effectLst/>
                <a:latin typeface="TimesNewRomanPSMT"/>
              </a:rPr>
              <a:t>bağlı</a:t>
            </a:r>
            <a:r>
              <a:rPr lang="tr-TR">
                <a:effectLst/>
                <a:latin typeface="TimesNewRomanPSMT"/>
              </a:rPr>
              <a:t> olarak </a:t>
            </a:r>
            <a:r>
              <a:rPr lang="tr-TR" err="1">
                <a:effectLst/>
                <a:latin typeface="TimesNewRomanPSMT"/>
              </a:rPr>
              <a:t>geliştirilmiştir</a:t>
            </a:r>
            <a:r>
              <a:rPr lang="tr-TR">
                <a:effectLst/>
                <a:latin typeface="TimesNewRomanPSMT"/>
              </a:rPr>
              <a:t>. </a:t>
            </a:r>
            <a:endParaRPr lang="tr-TR">
              <a:effectLst/>
              <a:latin typeface="Symbol" pitchFamily="2" charset="2"/>
            </a:endParaRPr>
          </a:p>
          <a:p>
            <a:pPr marL="742950" lvl="1" indent="-285750">
              <a:buFont typeface="Arial" panose="020B0604020202020204" pitchFamily="34" charset="0"/>
              <a:buChar char="•"/>
            </a:pPr>
            <a:r>
              <a:rPr lang="tr-TR">
                <a:effectLst/>
                <a:latin typeface="TimesNewRomanPSMT"/>
              </a:rPr>
              <a:t>Kontrol </a:t>
            </a:r>
            <a:r>
              <a:rPr lang="tr-TR" err="1">
                <a:effectLst/>
                <a:latin typeface="TimesNewRomanPSMT"/>
              </a:rPr>
              <a:t>yöntemleri</a:t>
            </a:r>
            <a:r>
              <a:rPr lang="tr-TR">
                <a:effectLst/>
                <a:latin typeface="TimesNewRomanPSMT"/>
              </a:rPr>
              <a:t> esnek olmalıdır. </a:t>
            </a:r>
            <a:endParaRPr lang="tr-TR">
              <a:effectLst/>
              <a:latin typeface="Symbol" pitchFamily="2" charset="2"/>
            </a:endParaRPr>
          </a:p>
          <a:p>
            <a:pPr marL="742950" lvl="1" indent="-285750">
              <a:buFont typeface="Arial" panose="020B0604020202020204" pitchFamily="34" charset="0"/>
              <a:buChar char="•"/>
            </a:pPr>
            <a:r>
              <a:rPr lang="tr-TR">
                <a:effectLst/>
                <a:latin typeface="TimesNewRomanPSMT"/>
              </a:rPr>
              <a:t>Kontrol, tarafsız, uygun maliyetli, kapsayıcı olmalı ve amaca hizmet etmelidir. </a:t>
            </a:r>
            <a:endParaRPr lang="tr-TR">
              <a:effectLst/>
              <a:latin typeface="Symbol" pitchFamily="2" charset="2"/>
            </a:endParaRPr>
          </a:p>
          <a:p>
            <a:pPr marL="742950" lvl="1" indent="-285750">
              <a:buFont typeface="Arial" panose="020B0604020202020204" pitchFamily="34" charset="0"/>
              <a:buChar char="•"/>
            </a:pPr>
            <a:r>
              <a:rPr lang="tr-TR">
                <a:effectLst/>
                <a:latin typeface="TimesNewRomanPSMT"/>
              </a:rPr>
              <a:t>Kontrol </a:t>
            </a:r>
            <a:r>
              <a:rPr lang="tr-TR" err="1">
                <a:effectLst/>
                <a:latin typeface="TimesNewRomanPSMT"/>
              </a:rPr>
              <a:t>sürecinin</a:t>
            </a:r>
            <a:r>
              <a:rPr lang="tr-TR">
                <a:effectLst/>
                <a:latin typeface="TimesNewRomanPSMT"/>
              </a:rPr>
              <a:t> sonucunda </a:t>
            </a:r>
            <a:r>
              <a:rPr lang="tr-TR" err="1">
                <a:effectLst/>
                <a:latin typeface="TimesNewRomanPSMT"/>
              </a:rPr>
              <a:t>düzeltici</a:t>
            </a:r>
            <a:r>
              <a:rPr lang="tr-TR">
                <a:effectLst/>
                <a:latin typeface="TimesNewRomanPSMT"/>
              </a:rPr>
              <a:t> </a:t>
            </a:r>
            <a:r>
              <a:rPr lang="tr-TR" err="1">
                <a:effectLst/>
                <a:latin typeface="TimesNewRomanPSMT"/>
              </a:rPr>
              <a:t>önlemler</a:t>
            </a:r>
            <a:r>
              <a:rPr lang="tr-TR">
                <a:effectLst/>
                <a:latin typeface="TimesNewRomanPSMT"/>
              </a:rPr>
              <a:t> alınmalıdır. Hatalar ve hataların nedeni tespit edilmelidir. </a:t>
            </a:r>
            <a:endParaRPr lang="tr-TR">
              <a:effectLst/>
              <a:latin typeface="Symbol" pitchFamily="2" charset="2"/>
            </a:endParaRPr>
          </a:p>
          <a:p>
            <a:pPr marL="0" indent="0">
              <a:buNone/>
            </a:pPr>
            <a:endParaRPr lang="tr-T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486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tr-TR" sz="2000" b="1" dirty="0">
                <a:effectLst/>
                <a:latin typeface="Arial" panose="020B0604020202020204" pitchFamily="34" charset="0"/>
              </a:rPr>
              <a:t>Kontrol </a:t>
            </a:r>
            <a:r>
              <a:rPr lang="tr-TR" sz="2000" b="1" dirty="0" err="1">
                <a:effectLst/>
                <a:latin typeface="Arial" panose="020B0604020202020204" pitchFamily="34" charset="0"/>
              </a:rPr>
              <a:t>Sürecinin</a:t>
            </a:r>
            <a:r>
              <a:rPr lang="tr-TR" sz="2000" b="1" dirty="0">
                <a:effectLst/>
                <a:latin typeface="Arial" panose="020B0604020202020204" pitchFamily="34" charset="0"/>
              </a:rPr>
              <a:t> Evreleri </a:t>
            </a:r>
            <a:endParaRPr lang="tr-TR" sz="2000" dirty="0">
              <a:effectLst/>
            </a:endParaRPr>
          </a:p>
          <a:p>
            <a:pPr marL="0" indent="0">
              <a:buNone/>
            </a:pPr>
            <a:r>
              <a:rPr lang="tr-TR" sz="2000" dirty="0">
                <a:effectLst/>
                <a:latin typeface="TimesNewRomanPSMT"/>
              </a:rPr>
              <a:t>Kontrol bir faaliyeti </a:t>
            </a:r>
            <a:r>
              <a:rPr lang="tr-TR" sz="2000" dirty="0" err="1">
                <a:effectLst/>
                <a:latin typeface="TimesNewRomanPSMT"/>
              </a:rPr>
              <a:t>önceden</a:t>
            </a:r>
            <a:r>
              <a:rPr lang="tr-TR" sz="2000" dirty="0">
                <a:effectLst/>
                <a:latin typeface="TimesNewRomanPSMT"/>
              </a:rPr>
              <a:t> </a:t>
            </a:r>
            <a:r>
              <a:rPr lang="tr-TR" sz="2000" dirty="0" err="1">
                <a:effectLst/>
                <a:latin typeface="TimesNewRomanPSMT"/>
              </a:rPr>
              <a:t>belirlenmis</a:t>
            </a:r>
            <a:r>
              <a:rPr lang="tr-TR" sz="2000" dirty="0">
                <a:effectLst/>
                <a:latin typeface="TimesNewRomanPSMT"/>
              </a:rPr>
              <a:t>̧ </a:t>
            </a:r>
            <a:r>
              <a:rPr lang="tr-TR" sz="2000" dirty="0" err="1">
                <a:effectLst/>
                <a:latin typeface="TimesNewRomanPSMT"/>
              </a:rPr>
              <a:t>amaçlara</a:t>
            </a:r>
            <a:r>
              <a:rPr lang="tr-TR" sz="2000" dirty="0">
                <a:effectLst/>
                <a:latin typeface="TimesNewRomanPSMT"/>
              </a:rPr>
              <a:t> </a:t>
            </a:r>
            <a:r>
              <a:rPr lang="tr-TR" sz="2000" dirty="0" err="1">
                <a:effectLst/>
                <a:latin typeface="TimesNewRomanPSMT"/>
              </a:rPr>
              <a:t>yöneltmede</a:t>
            </a:r>
            <a:r>
              <a:rPr lang="tr-TR" sz="2000" dirty="0">
                <a:effectLst/>
                <a:latin typeface="TimesNewRomanPSMT"/>
              </a:rPr>
              <a:t> bir yol </a:t>
            </a:r>
            <a:r>
              <a:rPr lang="tr-TR" sz="2000" dirty="0" err="1">
                <a:effectLst/>
                <a:latin typeface="TimesNewRomanPSMT"/>
              </a:rPr>
              <a:t>gösterici</a:t>
            </a:r>
            <a:r>
              <a:rPr lang="tr-TR" sz="2000" dirty="0">
                <a:effectLst/>
                <a:latin typeface="TimesNewRomanPSMT"/>
              </a:rPr>
              <a:t> </a:t>
            </a:r>
            <a:r>
              <a:rPr lang="tr-TR" sz="2000" dirty="0" err="1">
                <a:effectLst/>
                <a:latin typeface="TimesNewRomanPSMT"/>
              </a:rPr>
              <a:t>sürec</a:t>
            </a:r>
            <a:r>
              <a:rPr lang="tr-TR" sz="2000" dirty="0">
                <a:effectLst/>
                <a:latin typeface="TimesNewRomanPSMT"/>
              </a:rPr>
              <a:t>̧ olarak </a:t>
            </a:r>
            <a:r>
              <a:rPr lang="tr-TR" sz="2000" dirty="0" err="1">
                <a:effectLst/>
                <a:latin typeface="TimesNewRomanPSMT"/>
              </a:rPr>
              <a:t>tanımlanabildiğine</a:t>
            </a:r>
            <a:r>
              <a:rPr lang="tr-TR" sz="2000" dirty="0">
                <a:effectLst/>
                <a:latin typeface="TimesNewRomanPSMT"/>
              </a:rPr>
              <a:t> </a:t>
            </a:r>
            <a:r>
              <a:rPr lang="tr-TR" sz="2000" dirty="0" err="1">
                <a:effectLst/>
                <a:latin typeface="TimesNewRomanPSMT"/>
              </a:rPr>
              <a:t>göre</a:t>
            </a:r>
            <a:r>
              <a:rPr lang="tr-TR" sz="2000" dirty="0">
                <a:effectLst/>
                <a:latin typeface="TimesNewRomanPSMT"/>
              </a:rPr>
              <a:t>, bu </a:t>
            </a:r>
            <a:r>
              <a:rPr lang="tr-TR" sz="2000" dirty="0" err="1">
                <a:effectLst/>
                <a:latin typeface="TimesNewRomanPSMT"/>
              </a:rPr>
              <a:t>süreçle</a:t>
            </a:r>
            <a:r>
              <a:rPr lang="tr-TR" sz="2000" dirty="0">
                <a:effectLst/>
                <a:latin typeface="TimesNewRomanPSMT"/>
              </a:rPr>
              <a:t> ilgili olarak, </a:t>
            </a:r>
            <a:r>
              <a:rPr lang="tr-TR" sz="2000" dirty="0" err="1">
                <a:effectLst/>
                <a:latin typeface="TimesNewRomanPSMT"/>
              </a:rPr>
              <a:t>önceden</a:t>
            </a:r>
            <a:r>
              <a:rPr lang="tr-TR" sz="2000" dirty="0">
                <a:effectLst/>
                <a:latin typeface="TimesNewRomanPSMT"/>
              </a:rPr>
              <a:t> belirlenen standartlar, </a:t>
            </a:r>
            <a:r>
              <a:rPr lang="tr-TR" sz="2000" dirty="0" err="1">
                <a:effectLst/>
                <a:latin typeface="TimesNewRomanPSMT"/>
              </a:rPr>
              <a:t>gerçekleşen</a:t>
            </a:r>
            <a:r>
              <a:rPr lang="tr-TR" sz="2000" dirty="0">
                <a:effectLst/>
                <a:latin typeface="TimesNewRomanPSMT"/>
              </a:rPr>
              <a:t> durumla </a:t>
            </a:r>
            <a:r>
              <a:rPr lang="tr-TR" sz="2000" dirty="0" err="1">
                <a:effectLst/>
                <a:latin typeface="TimesNewRomanPSMT"/>
              </a:rPr>
              <a:t>karşılaştırılıp</a:t>
            </a:r>
            <a:r>
              <a:rPr lang="tr-TR" sz="2000" dirty="0">
                <a:effectLst/>
                <a:latin typeface="TimesNewRomanPSMT"/>
              </a:rPr>
              <a:t> gerekli </a:t>
            </a:r>
            <a:r>
              <a:rPr lang="tr-TR" sz="2000" dirty="0" err="1">
                <a:effectLst/>
                <a:latin typeface="TimesNewRomanPSMT"/>
              </a:rPr>
              <a:t>düzeltmeler</a:t>
            </a:r>
            <a:r>
              <a:rPr lang="tr-TR" sz="2000" dirty="0">
                <a:effectLst/>
                <a:latin typeface="TimesNewRomanPSMT"/>
              </a:rPr>
              <a:t> </a:t>
            </a:r>
            <a:r>
              <a:rPr lang="tr-TR" sz="2000" dirty="0" err="1">
                <a:effectLst/>
                <a:latin typeface="TimesNewRomanPSMT"/>
              </a:rPr>
              <a:t>sağlanır</a:t>
            </a:r>
            <a:r>
              <a:rPr lang="tr-TR" sz="2000" dirty="0">
                <a:effectLst/>
                <a:latin typeface="TimesNewRomanPSMT"/>
              </a:rPr>
              <a:t>. Kontrol evrelerini </a:t>
            </a:r>
            <a:r>
              <a:rPr lang="tr-TR" sz="2000" dirty="0" err="1">
                <a:effectLst/>
                <a:latin typeface="TimesNewRomanPSMT"/>
              </a:rPr>
              <a:t>şöyle</a:t>
            </a:r>
            <a:r>
              <a:rPr lang="tr-TR" sz="2000" dirty="0">
                <a:effectLst/>
                <a:latin typeface="TimesNewRomanPSMT"/>
              </a:rPr>
              <a:t> sıralayabiliriz (</a:t>
            </a:r>
            <a:r>
              <a:rPr lang="tr-TR" sz="2000" dirty="0" err="1">
                <a:effectLst/>
                <a:latin typeface="TimesNewRomanPSMT"/>
              </a:rPr>
              <a:t>Efil</a:t>
            </a:r>
            <a:r>
              <a:rPr lang="tr-TR" sz="2000" dirty="0">
                <a:effectLst/>
                <a:latin typeface="TimesNewRomanPSMT"/>
              </a:rPr>
              <a:t>, 1999: 149);</a:t>
            </a:r>
          </a:p>
          <a:p>
            <a:pPr marL="0" indent="0">
              <a:buNone/>
            </a:pPr>
            <a:r>
              <a:rPr lang="tr-TR" sz="2000" dirty="0">
                <a:effectLst/>
                <a:latin typeface="TimesNewRomanPSMT"/>
              </a:rPr>
              <a:t> </a:t>
            </a:r>
            <a:endParaRPr lang="tr-TR" sz="2000" dirty="0">
              <a:effectLst/>
            </a:endParaRPr>
          </a:p>
          <a:p>
            <a:pPr marL="914400" lvl="1" indent="-457200">
              <a:buFont typeface="+mj-lt"/>
              <a:buAutoNum type="alphaUcPeriod"/>
            </a:pPr>
            <a:r>
              <a:rPr lang="tr-TR" sz="2000" dirty="0">
                <a:effectLst/>
                <a:latin typeface="TimesNewRomanPSMT"/>
              </a:rPr>
              <a:t>Standartların belirlenmesi </a:t>
            </a:r>
          </a:p>
          <a:p>
            <a:pPr marL="914400" lvl="1" indent="-457200">
              <a:buFont typeface="+mj-lt"/>
              <a:buAutoNum type="alphaUcPeriod"/>
            </a:pPr>
            <a:r>
              <a:rPr lang="tr-TR" sz="2000" dirty="0">
                <a:effectLst/>
                <a:latin typeface="TimesNewRomanPSMT"/>
              </a:rPr>
              <a:t>Fiili durumun saptanması </a:t>
            </a:r>
          </a:p>
          <a:p>
            <a:pPr marL="914400" lvl="1" indent="-457200">
              <a:buFont typeface="+mj-lt"/>
              <a:buAutoNum type="alphaUcPeriod"/>
            </a:pPr>
            <a:r>
              <a:rPr lang="tr-TR" sz="2000" dirty="0">
                <a:effectLst/>
                <a:latin typeface="TimesNewRomanPSMT"/>
              </a:rPr>
              <a:t>Standartlarla fiili durumun </a:t>
            </a:r>
            <a:r>
              <a:rPr lang="tr-TR" sz="2000" dirty="0" err="1">
                <a:effectLst/>
                <a:latin typeface="TimesNewRomanPSMT"/>
              </a:rPr>
              <a:t>karşılaştırılıp</a:t>
            </a:r>
            <a:r>
              <a:rPr lang="tr-TR" sz="2000" dirty="0">
                <a:effectLst/>
                <a:latin typeface="TimesNewRomanPSMT"/>
              </a:rPr>
              <a:t> sapmaların belirlenmesi ve yorumu </a:t>
            </a:r>
          </a:p>
          <a:p>
            <a:pPr marL="914400" lvl="1" indent="-457200">
              <a:buFont typeface="+mj-lt"/>
              <a:buAutoNum type="alphaUcPeriod"/>
            </a:pPr>
            <a:r>
              <a:rPr lang="tr-TR" sz="2000" dirty="0">
                <a:effectLst/>
                <a:latin typeface="TimesNewRomanPSMT"/>
              </a:rPr>
              <a:t>Sapmaların nedenleriyle </a:t>
            </a:r>
            <a:r>
              <a:rPr lang="tr-TR" sz="2000" dirty="0" err="1">
                <a:effectLst/>
                <a:latin typeface="TimesNewRomanPSMT"/>
              </a:rPr>
              <a:t>düzeltici</a:t>
            </a:r>
            <a:r>
              <a:rPr lang="tr-TR" sz="2000" dirty="0">
                <a:effectLst/>
                <a:latin typeface="TimesNewRomanPSMT"/>
              </a:rPr>
              <a:t> tedbirlerin belirlenmesi </a:t>
            </a:r>
          </a:p>
          <a:p>
            <a:pPr marL="0" indent="0">
              <a:buNone/>
            </a:pPr>
            <a:endParaRPr lang="tr-TR" sz="15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25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6D1AF41-4F28-9E4C-976F-4C6FB508480C}"/>
              </a:ext>
            </a:extLst>
          </p:cNvPr>
          <p:cNvSpPr>
            <a:spLocks noGrp="1"/>
          </p:cNvSpPr>
          <p:nvPr>
            <p:ph type="title"/>
          </p:nvPr>
        </p:nvSpPr>
        <p:spPr>
          <a:xfrm>
            <a:off x="838200" y="365125"/>
            <a:ext cx="5969985" cy="1325563"/>
          </a:xfrm>
        </p:spPr>
        <p:txBody>
          <a:bodyPr>
            <a:normAutofit/>
          </a:bodyPr>
          <a:lstStyle/>
          <a:p>
            <a:r>
              <a:rPr lang="tr-TR" dirty="0"/>
              <a:t>YÖNELTME (YÖN VERME-YÜRÜTME)</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21FDCFAF-6148-6E4B-B4F4-3729E53D13AD}"/>
              </a:ext>
            </a:extLst>
          </p:cNvPr>
          <p:cNvSpPr>
            <a:spLocks noGrp="1"/>
          </p:cNvSpPr>
          <p:nvPr>
            <p:ph idx="1"/>
          </p:nvPr>
        </p:nvSpPr>
        <p:spPr>
          <a:xfrm>
            <a:off x="838200" y="1825625"/>
            <a:ext cx="5393361" cy="4351338"/>
          </a:xfrm>
        </p:spPr>
        <p:txBody>
          <a:bodyPr>
            <a:normAutofit/>
          </a:bodyPr>
          <a:lstStyle/>
          <a:p>
            <a:pPr algn="just"/>
            <a:r>
              <a:rPr lang="tr-TR" sz="2200" dirty="0"/>
              <a:t>Yöneltme, astların kısa ve uzun dönemde etkili ve verimli bir biçimde çalışmalarını sağlamaya ilişkin yönetim işlevlerinin tümünü kapsar. Bir yönetim fonksiyonu olarak yöneltme, örgütün insan kaynaklarını rasyonel ve etkin bir şekilde motive ederek amaçlara ulaşmaya sevk eder. Bu tanımdan da anlaşılacağı gibi, yöneltme; amaçlara ulaşmak için örgütlenmiş çabaları harekete geçiren bir işlev olup, diğer yönetim fonksiyonları olan örgütleme ile kontrol arasında bağlaç görevi görür</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iyerarşi">
            <a:extLst>
              <a:ext uri="{FF2B5EF4-FFF2-40B4-BE49-F238E27FC236}">
                <a16:creationId xmlns:a16="http://schemas.microsoft.com/office/drawing/2014/main" id="{8486A8B0-D6CF-F775-8D70-EC84384D7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53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 SÜRECİNİN EVRELERİ</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marL="0" indent="0">
              <a:buNone/>
            </a:pPr>
            <a:r>
              <a:rPr lang="tr-TR" sz="2200" b="1" i="1" dirty="0">
                <a:effectLst/>
                <a:latin typeface="Arial" panose="020B0604020202020204" pitchFamily="34" charset="0"/>
              </a:rPr>
              <a:t>A) Standartların Belirlenmesi </a:t>
            </a:r>
            <a:endParaRPr lang="tr-TR" sz="2200" dirty="0"/>
          </a:p>
          <a:p>
            <a:r>
              <a:rPr lang="tr-TR" sz="2200" dirty="0">
                <a:effectLst/>
                <a:latin typeface="TimesNewRomanPSMT"/>
              </a:rPr>
              <a:t>Denetim fonksiyonunun yerine getirilmesinde, elde edilen </a:t>
            </a:r>
            <a:r>
              <a:rPr lang="tr-TR" sz="2200" dirty="0" err="1">
                <a:effectLst/>
                <a:latin typeface="TimesNewRomanPSMT"/>
              </a:rPr>
              <a:t>sonuçların</a:t>
            </a:r>
            <a:r>
              <a:rPr lang="tr-TR" sz="2200" dirty="0">
                <a:effectLst/>
                <a:latin typeface="TimesNewRomanPSMT"/>
              </a:rPr>
              <a:t> </a:t>
            </a:r>
            <a:r>
              <a:rPr lang="tr-TR" sz="2200" dirty="0" err="1">
                <a:effectLst/>
                <a:latin typeface="TimesNewRomanPSMT"/>
              </a:rPr>
              <a:t>başlangıçta</a:t>
            </a:r>
            <a:r>
              <a:rPr lang="tr-TR" sz="2200" dirty="0">
                <a:effectLst/>
                <a:latin typeface="TimesNewRomanPSMT"/>
              </a:rPr>
              <a:t> belirlenen </a:t>
            </a:r>
            <a:r>
              <a:rPr lang="tr-TR" sz="2200" dirty="0" err="1">
                <a:effectLst/>
                <a:latin typeface="TimesNewRomanPSMT"/>
              </a:rPr>
              <a:t>işletme</a:t>
            </a:r>
            <a:r>
              <a:rPr lang="tr-TR" sz="2200" dirty="0">
                <a:effectLst/>
                <a:latin typeface="TimesNewRomanPSMT"/>
              </a:rPr>
              <a:t> </a:t>
            </a:r>
            <a:r>
              <a:rPr lang="tr-TR" sz="2200" dirty="0" err="1">
                <a:effectLst/>
                <a:latin typeface="TimesNewRomanPSMT"/>
              </a:rPr>
              <a:t>amaçlarına</a:t>
            </a:r>
            <a:r>
              <a:rPr lang="tr-TR" sz="2200" dirty="0">
                <a:effectLst/>
                <a:latin typeface="TimesNewRomanPSMT"/>
              </a:rPr>
              <a:t> </a:t>
            </a:r>
            <a:r>
              <a:rPr lang="tr-TR" sz="2200" dirty="0" err="1">
                <a:effectLst/>
                <a:latin typeface="TimesNewRomanPSMT"/>
              </a:rPr>
              <a:t>uygunluğunu</a:t>
            </a:r>
            <a:r>
              <a:rPr lang="tr-TR" sz="2200" dirty="0">
                <a:effectLst/>
                <a:latin typeface="TimesNewRomanPSMT"/>
              </a:rPr>
              <a:t> ortaya koymak </a:t>
            </a:r>
            <a:r>
              <a:rPr lang="tr-TR" sz="2200" dirty="0" err="1">
                <a:effectLst/>
                <a:latin typeface="TimesNewRomanPSMT"/>
              </a:rPr>
              <a:t>için</a:t>
            </a:r>
            <a:r>
              <a:rPr lang="tr-TR" sz="2200" dirty="0">
                <a:effectLst/>
                <a:latin typeface="TimesNewRomanPSMT"/>
              </a:rPr>
              <a:t> bazı </a:t>
            </a:r>
            <a:r>
              <a:rPr lang="tr-TR" sz="2200" dirty="0" err="1">
                <a:effectLst/>
                <a:latin typeface="TimesNewRomanPSMT"/>
              </a:rPr>
              <a:t>ölçülere</a:t>
            </a:r>
            <a:r>
              <a:rPr lang="tr-TR" sz="2200" dirty="0">
                <a:effectLst/>
                <a:latin typeface="TimesNewRomanPSMT"/>
              </a:rPr>
              <a:t> </a:t>
            </a:r>
            <a:r>
              <a:rPr lang="tr-TR" sz="2200" dirty="0" err="1">
                <a:effectLst/>
                <a:latin typeface="TimesNewRomanPSMT"/>
              </a:rPr>
              <a:t>ihtiyac</a:t>
            </a:r>
            <a:r>
              <a:rPr lang="tr-TR" sz="2200" dirty="0">
                <a:effectLst/>
                <a:latin typeface="TimesNewRomanPSMT"/>
              </a:rPr>
              <a:t>̧ vardır. Bu </a:t>
            </a:r>
            <a:r>
              <a:rPr lang="tr-TR" sz="2200" dirty="0" err="1">
                <a:effectLst/>
                <a:latin typeface="TimesNewRomanPSMT"/>
              </a:rPr>
              <a:t>ölçütlere</a:t>
            </a:r>
            <a:r>
              <a:rPr lang="tr-TR" sz="2200" dirty="0">
                <a:effectLst/>
                <a:latin typeface="TimesNewRomanPSMT"/>
              </a:rPr>
              <a:t> standartlar adını veriyoruz. Bu standartlar </a:t>
            </a:r>
            <a:r>
              <a:rPr lang="tr-TR" sz="2200" dirty="0" err="1">
                <a:effectLst/>
                <a:latin typeface="TimesNewRomanPSMT"/>
              </a:rPr>
              <a:t>önceden</a:t>
            </a:r>
            <a:r>
              <a:rPr lang="tr-TR" sz="2200" dirty="0">
                <a:effectLst/>
                <a:latin typeface="TimesNewRomanPSMT"/>
              </a:rPr>
              <a:t> belirlenen </a:t>
            </a:r>
            <a:r>
              <a:rPr lang="tr-TR" sz="2200" dirty="0" err="1">
                <a:effectLst/>
                <a:latin typeface="TimesNewRomanPSMT"/>
              </a:rPr>
              <a:t>işletme</a:t>
            </a:r>
            <a:r>
              <a:rPr lang="tr-TR" sz="2200" dirty="0">
                <a:effectLst/>
                <a:latin typeface="TimesNewRomanPSMT"/>
              </a:rPr>
              <a:t> </a:t>
            </a:r>
            <a:r>
              <a:rPr lang="tr-TR" sz="2200" dirty="0" err="1">
                <a:effectLst/>
                <a:latin typeface="TimesNewRomanPSMT"/>
              </a:rPr>
              <a:t>amaçlarından</a:t>
            </a:r>
            <a:r>
              <a:rPr lang="tr-TR" sz="2200" dirty="0">
                <a:effectLst/>
                <a:latin typeface="TimesNewRomanPSMT"/>
              </a:rPr>
              <a:t> hareketle elde edilir. Bu standartlar, </a:t>
            </a:r>
            <a:r>
              <a:rPr lang="tr-TR" sz="2200" dirty="0" err="1">
                <a:effectLst/>
                <a:latin typeface="TimesNewRomanPSMT"/>
              </a:rPr>
              <a:t>örgütün</a:t>
            </a:r>
            <a:r>
              <a:rPr lang="tr-TR" sz="2200" dirty="0">
                <a:effectLst/>
                <a:latin typeface="TimesNewRomanPSMT"/>
              </a:rPr>
              <a:t> </a:t>
            </a:r>
            <a:r>
              <a:rPr lang="tr-TR" sz="2200" dirty="0" err="1">
                <a:effectLst/>
                <a:latin typeface="TimesNewRomanPSMT"/>
              </a:rPr>
              <a:t>değişik</a:t>
            </a:r>
            <a:r>
              <a:rPr lang="tr-TR" sz="2200" dirty="0">
                <a:effectLst/>
                <a:latin typeface="TimesNewRomanPSMT"/>
              </a:rPr>
              <a:t> kademelerindeki </a:t>
            </a:r>
            <a:r>
              <a:rPr lang="tr-TR" sz="2200" dirty="0" err="1">
                <a:effectLst/>
                <a:latin typeface="TimesNewRomanPSMT"/>
              </a:rPr>
              <a:t>yöneticilerden</a:t>
            </a:r>
            <a:r>
              <a:rPr lang="tr-TR" sz="2200" dirty="0">
                <a:effectLst/>
                <a:latin typeface="TimesNewRomanPSMT"/>
              </a:rPr>
              <a:t>, </a:t>
            </a:r>
            <a:r>
              <a:rPr lang="tr-TR" sz="2200" dirty="0" err="1">
                <a:effectLst/>
                <a:latin typeface="TimesNewRomanPSMT"/>
              </a:rPr>
              <a:t>bölümlerden</a:t>
            </a:r>
            <a:r>
              <a:rPr lang="tr-TR" sz="2200" dirty="0">
                <a:effectLst/>
                <a:latin typeface="TimesNewRomanPSMT"/>
              </a:rPr>
              <a:t> veya </a:t>
            </a:r>
            <a:r>
              <a:rPr lang="tr-TR" sz="2200" dirty="0" err="1">
                <a:effectLst/>
                <a:latin typeface="TimesNewRomanPSMT"/>
              </a:rPr>
              <a:t>işgörenlerden</a:t>
            </a:r>
            <a:r>
              <a:rPr lang="tr-TR" sz="2200" dirty="0">
                <a:effectLst/>
                <a:latin typeface="TimesNewRomanPSMT"/>
              </a:rPr>
              <a:t> beklenen </a:t>
            </a:r>
            <a:r>
              <a:rPr lang="tr-TR" sz="2200" dirty="0" err="1">
                <a:effectLst/>
                <a:latin typeface="TimesNewRomanPSMT"/>
              </a:rPr>
              <a:t>başarı</a:t>
            </a:r>
            <a:r>
              <a:rPr lang="tr-TR" sz="2200" dirty="0">
                <a:effectLst/>
                <a:latin typeface="TimesNewRomanPSMT"/>
              </a:rPr>
              <a:t> </a:t>
            </a:r>
            <a:r>
              <a:rPr lang="tr-TR" sz="2200" dirty="0" err="1">
                <a:effectLst/>
                <a:latin typeface="TimesNewRomanPSMT"/>
              </a:rPr>
              <a:t>düzeylerinin</a:t>
            </a:r>
            <a:r>
              <a:rPr lang="tr-TR" sz="2200" dirty="0">
                <a:effectLst/>
                <a:latin typeface="TimesNewRomanPSMT"/>
              </a:rPr>
              <a:t> </a:t>
            </a:r>
            <a:r>
              <a:rPr lang="tr-TR" sz="2200" dirty="0" err="1">
                <a:effectLst/>
                <a:latin typeface="TimesNewRomanPSMT"/>
              </a:rPr>
              <a:t>özel</a:t>
            </a:r>
            <a:r>
              <a:rPr lang="tr-TR" sz="2200" dirty="0">
                <a:effectLst/>
                <a:latin typeface="TimesNewRomanPSMT"/>
              </a:rPr>
              <a:t> ifadeleridir. </a:t>
            </a:r>
            <a:endParaRPr lang="tr-TR" sz="2200" dirty="0"/>
          </a:p>
          <a:p>
            <a:r>
              <a:rPr lang="tr-TR" sz="2200" dirty="0">
                <a:effectLst/>
                <a:latin typeface="TimesNewRomanPSMT"/>
              </a:rPr>
              <a:t>Standartların belirlenmesi konusunda </a:t>
            </a:r>
            <a:r>
              <a:rPr lang="tr-TR" sz="2200" dirty="0" err="1">
                <a:effectLst/>
                <a:latin typeface="TimesNewRomanPSMT"/>
              </a:rPr>
              <a:t>üzerinde</a:t>
            </a:r>
            <a:r>
              <a:rPr lang="tr-TR" sz="2200" dirty="0">
                <a:effectLst/>
                <a:latin typeface="TimesNewRomanPSMT"/>
              </a:rPr>
              <a:t> durulması gereken 3 nokta vardır. Bunlar: </a:t>
            </a:r>
            <a:endParaRPr lang="tr-TR" sz="2200" dirty="0"/>
          </a:p>
          <a:p>
            <a:pPr>
              <a:buFont typeface="Arial" panose="020B0604020202020204" pitchFamily="34" charset="0"/>
              <a:buChar char="•"/>
            </a:pPr>
            <a:r>
              <a:rPr lang="tr-TR" sz="2200" dirty="0">
                <a:effectLst/>
                <a:latin typeface="TimesNewRomanPSMT"/>
              </a:rPr>
              <a:t>Standart kaynakların belirlenmesi </a:t>
            </a:r>
            <a:endParaRPr lang="tr-TR" sz="2200" dirty="0">
              <a:effectLst/>
              <a:latin typeface="Symbol" pitchFamily="2" charset="2"/>
            </a:endParaRPr>
          </a:p>
          <a:p>
            <a:pPr>
              <a:buFont typeface="Arial" panose="020B0604020202020204" pitchFamily="34" charset="0"/>
              <a:buChar char="•"/>
            </a:pPr>
            <a:r>
              <a:rPr lang="tr-TR" sz="2200" dirty="0">
                <a:effectLst/>
                <a:latin typeface="TimesNewRomanPSMT"/>
              </a:rPr>
              <a:t>Stratejik denetim noktalarının belirlenmesi </a:t>
            </a:r>
            <a:endParaRPr lang="tr-TR" sz="2200" dirty="0">
              <a:effectLst/>
              <a:latin typeface="Symbol" pitchFamily="2" charset="2"/>
            </a:endParaRPr>
          </a:p>
          <a:p>
            <a:pPr>
              <a:buFont typeface="Arial" panose="020B0604020202020204" pitchFamily="34" charset="0"/>
              <a:buChar char="•"/>
            </a:pPr>
            <a:r>
              <a:rPr lang="tr-TR" sz="2200" dirty="0">
                <a:effectLst/>
                <a:latin typeface="TimesNewRomanPSMT"/>
              </a:rPr>
              <a:t>Standart </a:t>
            </a:r>
            <a:r>
              <a:rPr lang="tr-TR" sz="2200" dirty="0" err="1">
                <a:effectLst/>
                <a:latin typeface="TimesNewRomanPSMT"/>
              </a:rPr>
              <a:t>türlerinin</a:t>
            </a:r>
            <a:r>
              <a:rPr lang="tr-TR" sz="2200" dirty="0">
                <a:effectLst/>
                <a:latin typeface="TimesNewRomanPSMT"/>
              </a:rPr>
              <a:t> belirlenmesidir. </a:t>
            </a:r>
            <a:endParaRPr lang="tr-TR" sz="2200" dirty="0">
              <a:effectLst/>
              <a:latin typeface="Symbol" pitchFamily="2" charset="2"/>
            </a:endParaRPr>
          </a:p>
          <a:p>
            <a:pPr marL="0" indent="0">
              <a:buNone/>
            </a:pPr>
            <a:endParaRPr lang="tr-TR" sz="2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06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 SÜRECİNİN EVRELERİ</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marL="0" indent="0">
              <a:buNone/>
            </a:pPr>
            <a:r>
              <a:rPr lang="tr-TR" b="1" i="1" dirty="0">
                <a:effectLst/>
                <a:latin typeface="Arial" panose="020B0604020202020204" pitchFamily="34" charset="0"/>
              </a:rPr>
              <a:t>B) Fiili Durumun Saptanması </a:t>
            </a:r>
            <a:endParaRPr lang="tr-TR" dirty="0">
              <a:effectLst/>
            </a:endParaRPr>
          </a:p>
          <a:p>
            <a:pPr marL="0" indent="0" algn="just">
              <a:buNone/>
            </a:pPr>
            <a:r>
              <a:rPr lang="tr-TR" dirty="0">
                <a:effectLst/>
                <a:latin typeface="TimesNewRomanPSMT"/>
              </a:rPr>
              <a:t>Bu ikinci evre, uygulamadan elde edilen </a:t>
            </a:r>
            <a:r>
              <a:rPr lang="tr-TR" dirty="0" err="1">
                <a:effectLst/>
                <a:latin typeface="TimesNewRomanPSMT"/>
              </a:rPr>
              <a:t>sonuçların</a:t>
            </a:r>
            <a:r>
              <a:rPr lang="tr-TR" dirty="0">
                <a:effectLst/>
                <a:latin typeface="TimesNewRomanPSMT"/>
              </a:rPr>
              <a:t> belirlenmesi ile ilgilidir. Fiili durumun ortaya konması birinci evrede belirlenen standartlarla </a:t>
            </a:r>
            <a:r>
              <a:rPr lang="tr-TR" dirty="0" err="1">
                <a:effectLst/>
                <a:latin typeface="TimesNewRomanPSMT"/>
              </a:rPr>
              <a:t>karşılaştırılması</a:t>
            </a:r>
            <a:r>
              <a:rPr lang="tr-TR" dirty="0">
                <a:effectLst/>
                <a:latin typeface="TimesNewRomanPSMT"/>
              </a:rPr>
              <a:t> </a:t>
            </a:r>
            <a:r>
              <a:rPr lang="tr-TR" dirty="0" err="1">
                <a:effectLst/>
                <a:latin typeface="TimesNewRomanPSMT"/>
              </a:rPr>
              <a:t>açısından</a:t>
            </a:r>
            <a:r>
              <a:rPr lang="tr-TR" dirty="0">
                <a:effectLst/>
                <a:latin typeface="TimesNewRomanPSMT"/>
              </a:rPr>
              <a:t> gerekli bir evredir. Bu evrede </a:t>
            </a:r>
            <a:r>
              <a:rPr lang="tr-TR" dirty="0" err="1">
                <a:effectLst/>
                <a:latin typeface="TimesNewRomanPSMT"/>
              </a:rPr>
              <a:t>gerçekleşen</a:t>
            </a:r>
            <a:r>
              <a:rPr lang="tr-TR" dirty="0">
                <a:effectLst/>
                <a:latin typeface="TimesNewRomanPSMT"/>
              </a:rPr>
              <a:t> durumun ortaya konması bir </a:t>
            </a:r>
            <a:r>
              <a:rPr lang="tr-TR" dirty="0" err="1">
                <a:effectLst/>
                <a:latin typeface="TimesNewRomanPSMT"/>
              </a:rPr>
              <a:t>gözlem</a:t>
            </a:r>
            <a:r>
              <a:rPr lang="tr-TR" dirty="0">
                <a:effectLst/>
                <a:latin typeface="TimesNewRomanPSMT"/>
              </a:rPr>
              <a:t>, analiz ve yorum </a:t>
            </a:r>
            <a:r>
              <a:rPr lang="tr-TR" dirty="0" err="1">
                <a:effectLst/>
                <a:latin typeface="TimesNewRomanPSMT"/>
              </a:rPr>
              <a:t>işidir</a:t>
            </a:r>
            <a:r>
              <a:rPr lang="tr-TR" dirty="0">
                <a:effectLst/>
                <a:latin typeface="TimesNewRomanPSMT"/>
              </a:rPr>
              <a:t>. </a:t>
            </a:r>
            <a:r>
              <a:rPr lang="tr-TR" dirty="0" err="1">
                <a:effectLst/>
                <a:latin typeface="TimesNewRomanPSMT"/>
              </a:rPr>
              <a:t>Gerçekleşen</a:t>
            </a:r>
            <a:r>
              <a:rPr lang="tr-TR" dirty="0">
                <a:effectLst/>
                <a:latin typeface="TimesNewRomanPSMT"/>
              </a:rPr>
              <a:t> durumun </a:t>
            </a:r>
            <a:r>
              <a:rPr lang="tr-TR" dirty="0" err="1">
                <a:effectLst/>
                <a:latin typeface="TimesNewRomanPSMT"/>
              </a:rPr>
              <a:t>sonuçları</a:t>
            </a:r>
            <a:r>
              <a:rPr lang="tr-TR" dirty="0">
                <a:effectLst/>
                <a:latin typeface="TimesNewRomanPSMT"/>
              </a:rPr>
              <a:t> </a:t>
            </a:r>
            <a:r>
              <a:rPr lang="tr-TR" dirty="0" err="1">
                <a:effectLst/>
                <a:latin typeface="TimesNewRomanPSMT"/>
              </a:rPr>
              <a:t>haberleşme</a:t>
            </a:r>
            <a:r>
              <a:rPr lang="tr-TR" dirty="0">
                <a:effectLst/>
                <a:latin typeface="TimesNewRomanPSMT"/>
              </a:rPr>
              <a:t> kanalları ile </a:t>
            </a:r>
            <a:r>
              <a:rPr lang="tr-TR" dirty="0" err="1">
                <a:effectLst/>
                <a:latin typeface="TimesNewRomanPSMT"/>
              </a:rPr>
              <a:t>yöneticiye</a:t>
            </a:r>
            <a:r>
              <a:rPr lang="tr-TR" dirty="0">
                <a:effectLst/>
                <a:latin typeface="TimesNewRomanPSMT"/>
              </a:rPr>
              <a:t> iletilir. </a:t>
            </a:r>
            <a:r>
              <a:rPr lang="tr-TR" dirty="0" err="1">
                <a:effectLst/>
                <a:latin typeface="TimesNewRomanPSMT"/>
              </a:rPr>
              <a:t>Yönetici</a:t>
            </a:r>
            <a:r>
              <a:rPr lang="tr-TR" dirty="0">
                <a:effectLst/>
                <a:latin typeface="TimesNewRomanPSMT"/>
              </a:rPr>
              <a:t> </a:t>
            </a:r>
            <a:r>
              <a:rPr lang="tr-TR" dirty="0" err="1">
                <a:effectLst/>
                <a:latin typeface="TimesNewRomanPSMT"/>
              </a:rPr>
              <a:t>gerçek</a:t>
            </a:r>
            <a:r>
              <a:rPr lang="tr-TR" dirty="0">
                <a:effectLst/>
                <a:latin typeface="TimesNewRomanPSMT"/>
              </a:rPr>
              <a:t> durumu ya kendisi ya </a:t>
            </a:r>
            <a:r>
              <a:rPr lang="tr-TR" dirty="0" err="1">
                <a:effectLst/>
                <a:latin typeface="TimesNewRomanPSMT"/>
              </a:rPr>
              <a:t>başkaları</a:t>
            </a:r>
            <a:r>
              <a:rPr lang="tr-TR" dirty="0">
                <a:effectLst/>
                <a:latin typeface="TimesNewRomanPSMT"/>
              </a:rPr>
              <a:t> </a:t>
            </a:r>
            <a:r>
              <a:rPr lang="tr-TR" dirty="0" err="1">
                <a:effectLst/>
                <a:latin typeface="TimesNewRomanPSMT"/>
              </a:rPr>
              <a:t>aracılığı</a:t>
            </a:r>
            <a:r>
              <a:rPr lang="tr-TR" dirty="0">
                <a:effectLst/>
                <a:latin typeface="TimesNewRomanPSMT"/>
              </a:rPr>
              <a:t> ile </a:t>
            </a:r>
            <a:r>
              <a:rPr lang="tr-TR" dirty="0" err="1">
                <a:effectLst/>
                <a:latin typeface="TimesNewRomanPSMT"/>
              </a:rPr>
              <a:t>öğrenebilir</a:t>
            </a:r>
            <a:r>
              <a:rPr lang="tr-TR" dirty="0">
                <a:effectLst/>
                <a:latin typeface="TimesNewRomanPSMT"/>
              </a:rPr>
              <a:t>. </a:t>
            </a:r>
            <a:endParaRPr lang="tr-TR" dirty="0">
              <a:effectLst/>
            </a:endParaRPr>
          </a:p>
          <a:p>
            <a:pPr marL="0" indent="0">
              <a:buNone/>
            </a:pPr>
            <a:endParaRPr lang="tr-TR"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591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 SÜRECİNİN EVRELERİ</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marL="0" indent="0">
              <a:buNone/>
            </a:pPr>
            <a:r>
              <a:rPr lang="tr-TR" sz="2400" b="1" i="1" dirty="0">
                <a:effectLst/>
                <a:latin typeface="Arial" panose="020B0604020202020204" pitchFamily="34" charset="0"/>
              </a:rPr>
              <a:t>C) Standartlar ile Fiili Durumun </a:t>
            </a:r>
            <a:r>
              <a:rPr lang="tr-TR" sz="2400" b="1" i="1" dirty="0" err="1">
                <a:effectLst/>
                <a:latin typeface="Arial" panose="020B0604020202020204" pitchFamily="34" charset="0"/>
              </a:rPr>
              <a:t>Karşılaştırılıp</a:t>
            </a:r>
            <a:r>
              <a:rPr lang="tr-TR" sz="2400" b="1" i="1" dirty="0">
                <a:effectLst/>
                <a:latin typeface="Arial" panose="020B0604020202020204" pitchFamily="34" charset="0"/>
              </a:rPr>
              <a:t> Sapmaların Belirlenmesi ve Yorumu </a:t>
            </a:r>
            <a:endParaRPr lang="tr-TR" sz="2400" dirty="0"/>
          </a:p>
          <a:p>
            <a:pPr algn="just"/>
            <a:r>
              <a:rPr lang="tr-TR" sz="2400" dirty="0" err="1">
                <a:effectLst/>
                <a:latin typeface="TimesNewRomanPSMT"/>
              </a:rPr>
              <a:t>Üçüncu</a:t>
            </a:r>
            <a:r>
              <a:rPr lang="tr-TR" sz="2400" dirty="0">
                <a:effectLst/>
                <a:latin typeface="TimesNewRomanPSMT"/>
              </a:rPr>
              <a:t>̈ evre standartlar ile </a:t>
            </a:r>
            <a:r>
              <a:rPr lang="tr-TR" sz="2400" dirty="0" err="1">
                <a:effectLst/>
                <a:latin typeface="TimesNewRomanPSMT"/>
              </a:rPr>
              <a:t>gerçekleşen</a:t>
            </a:r>
            <a:r>
              <a:rPr lang="tr-TR" sz="2400" dirty="0">
                <a:effectLst/>
                <a:latin typeface="TimesNewRomanPSMT"/>
              </a:rPr>
              <a:t> durumlar arasında bir </a:t>
            </a:r>
            <a:r>
              <a:rPr lang="tr-TR" sz="2400" dirty="0" err="1">
                <a:effectLst/>
                <a:latin typeface="TimesNewRomanPSMT"/>
              </a:rPr>
              <a:t>karşılaştırmayı</a:t>
            </a:r>
            <a:r>
              <a:rPr lang="tr-TR" sz="2400" dirty="0">
                <a:effectLst/>
                <a:latin typeface="TimesNewRomanPSMT"/>
              </a:rPr>
              <a:t> gerekli kılar. Bu </a:t>
            </a:r>
            <a:r>
              <a:rPr lang="tr-TR" sz="2400" dirty="0" err="1">
                <a:effectLst/>
                <a:latin typeface="TimesNewRomanPSMT"/>
              </a:rPr>
              <a:t>karşılaştırmada</a:t>
            </a:r>
            <a:r>
              <a:rPr lang="tr-TR" sz="2400" dirty="0">
                <a:effectLst/>
                <a:latin typeface="TimesNewRomanPSMT"/>
              </a:rPr>
              <a:t> ve durumun yorumlanmasında herhangi bir yanılgıya </a:t>
            </a:r>
            <a:r>
              <a:rPr lang="tr-TR" sz="2400" dirty="0" err="1">
                <a:effectLst/>
                <a:latin typeface="TimesNewRomanPSMT"/>
              </a:rPr>
              <a:t>düşmemek</a:t>
            </a:r>
            <a:r>
              <a:rPr lang="tr-TR" sz="2400" dirty="0">
                <a:effectLst/>
                <a:latin typeface="TimesNewRomanPSMT"/>
              </a:rPr>
              <a:t> </a:t>
            </a:r>
            <a:r>
              <a:rPr lang="tr-TR" sz="2400" dirty="0" err="1">
                <a:effectLst/>
                <a:latin typeface="TimesNewRomanPSMT"/>
              </a:rPr>
              <a:t>için</a:t>
            </a:r>
            <a:r>
              <a:rPr lang="tr-TR" sz="2400" dirty="0">
                <a:effectLst/>
                <a:latin typeface="TimesNewRomanPSMT"/>
              </a:rPr>
              <a:t> her </a:t>
            </a:r>
            <a:r>
              <a:rPr lang="tr-TR" sz="2400" dirty="0" err="1">
                <a:effectLst/>
                <a:latin typeface="TimesNewRomanPSMT"/>
              </a:rPr>
              <a:t>şeyden</a:t>
            </a:r>
            <a:r>
              <a:rPr lang="tr-TR" sz="2400" dirty="0">
                <a:effectLst/>
                <a:latin typeface="TimesNewRomanPSMT"/>
              </a:rPr>
              <a:t> </a:t>
            </a:r>
            <a:r>
              <a:rPr lang="tr-TR" sz="2400" dirty="0" err="1">
                <a:effectLst/>
                <a:latin typeface="TimesNewRomanPSMT"/>
              </a:rPr>
              <a:t>önce</a:t>
            </a:r>
            <a:r>
              <a:rPr lang="tr-TR" sz="2400" dirty="0">
                <a:effectLst/>
                <a:latin typeface="TimesNewRomanPSMT"/>
              </a:rPr>
              <a:t> standartların en uygun, </a:t>
            </a:r>
            <a:r>
              <a:rPr lang="tr-TR" sz="2400" dirty="0" err="1">
                <a:effectLst/>
                <a:latin typeface="TimesNewRomanPSMT"/>
              </a:rPr>
              <a:t>gerçekçi</a:t>
            </a:r>
            <a:r>
              <a:rPr lang="tr-TR" sz="2400" dirty="0">
                <a:effectLst/>
                <a:latin typeface="TimesNewRomanPSMT"/>
              </a:rPr>
              <a:t> ve objektif olması gerekir. Bu </a:t>
            </a:r>
            <a:r>
              <a:rPr lang="tr-TR" sz="2400" dirty="0" err="1">
                <a:effectLst/>
                <a:latin typeface="TimesNewRomanPSMT"/>
              </a:rPr>
              <a:t>karşılaştırmada</a:t>
            </a:r>
            <a:r>
              <a:rPr lang="tr-TR" sz="2400" dirty="0">
                <a:effectLst/>
                <a:latin typeface="TimesNewRomanPSMT"/>
              </a:rPr>
              <a:t> iki ihtimal </a:t>
            </a:r>
            <a:r>
              <a:rPr lang="tr-TR" sz="2400" dirty="0" err="1">
                <a:effectLst/>
                <a:latin typeface="TimesNewRomanPSMT"/>
              </a:rPr>
              <a:t>söz</a:t>
            </a:r>
            <a:r>
              <a:rPr lang="tr-TR" sz="2400" dirty="0">
                <a:effectLst/>
                <a:latin typeface="TimesNewRomanPSMT"/>
              </a:rPr>
              <a:t> konusudur. Birincisi herhangi bir farkın olmamasıdır. Bu durumda bir sorun yoktur. </a:t>
            </a:r>
            <a:r>
              <a:rPr lang="tr-TR" sz="2400" dirty="0" err="1">
                <a:effectLst/>
                <a:latin typeface="TimesNewRomanPSMT"/>
              </a:rPr>
              <a:t>İkincisi</a:t>
            </a:r>
            <a:r>
              <a:rPr lang="tr-TR" sz="2400" dirty="0">
                <a:effectLst/>
                <a:latin typeface="TimesNewRomanPSMT"/>
              </a:rPr>
              <a:t> belli bir farkın ortaya </a:t>
            </a:r>
            <a:r>
              <a:rPr lang="tr-TR" sz="2400" dirty="0" err="1">
                <a:effectLst/>
                <a:latin typeface="TimesNewRomanPSMT"/>
              </a:rPr>
              <a:t>çıkmasıdır</a:t>
            </a:r>
            <a:r>
              <a:rPr lang="tr-TR" sz="2400" dirty="0">
                <a:effectLst/>
                <a:latin typeface="TimesNewRomanPSMT"/>
              </a:rPr>
              <a:t>. Farkın olumlu olması belirlenen standartların </a:t>
            </a:r>
            <a:r>
              <a:rPr lang="tr-TR" sz="2400" dirty="0" err="1">
                <a:effectLst/>
                <a:latin typeface="TimesNewRomanPSMT"/>
              </a:rPr>
              <a:t>üstüne</a:t>
            </a:r>
            <a:r>
              <a:rPr lang="tr-TR" sz="2400" dirty="0">
                <a:effectLst/>
                <a:latin typeface="TimesNewRomanPSMT"/>
              </a:rPr>
              <a:t> </a:t>
            </a:r>
            <a:r>
              <a:rPr lang="tr-TR" sz="2400" dirty="0" err="1">
                <a:effectLst/>
                <a:latin typeface="TimesNewRomanPSMT"/>
              </a:rPr>
              <a:t>çıkmayı</a:t>
            </a:r>
            <a:r>
              <a:rPr lang="tr-TR" sz="2400" dirty="0">
                <a:effectLst/>
                <a:latin typeface="TimesNewRomanPSMT"/>
              </a:rPr>
              <a:t>, olumsuz olması ise standartların altında kalmayı ifade eder. </a:t>
            </a:r>
            <a:r>
              <a:rPr lang="tr-TR" sz="2400" dirty="0" err="1">
                <a:effectLst/>
                <a:latin typeface="TimesNewRomanPSMT"/>
              </a:rPr>
              <a:t>Eğer</a:t>
            </a:r>
            <a:r>
              <a:rPr lang="tr-TR" sz="2400" dirty="0">
                <a:effectLst/>
                <a:latin typeface="TimesNewRomanPSMT"/>
              </a:rPr>
              <a:t> fark olumsuz ise farkın anlam ve </a:t>
            </a:r>
            <a:r>
              <a:rPr lang="tr-TR" sz="2400" dirty="0" err="1">
                <a:effectLst/>
                <a:latin typeface="TimesNewRomanPSMT"/>
              </a:rPr>
              <a:t>önem</a:t>
            </a:r>
            <a:r>
              <a:rPr lang="tr-TR" sz="2400" dirty="0">
                <a:effectLst/>
                <a:latin typeface="TimesNewRomanPSMT"/>
              </a:rPr>
              <a:t> derecesini saptamak gerekir. </a:t>
            </a:r>
            <a:r>
              <a:rPr lang="tr-TR" sz="2400" dirty="0" err="1">
                <a:effectLst/>
                <a:latin typeface="TimesNewRomanPSMT"/>
              </a:rPr>
              <a:t>Böyle</a:t>
            </a:r>
            <a:r>
              <a:rPr lang="tr-TR" sz="2400" dirty="0">
                <a:effectLst/>
                <a:latin typeface="TimesNewRomanPSMT"/>
              </a:rPr>
              <a:t> bir </a:t>
            </a:r>
            <a:r>
              <a:rPr lang="tr-TR" sz="2400" dirty="0" err="1">
                <a:effectLst/>
                <a:latin typeface="TimesNewRomanPSMT"/>
              </a:rPr>
              <a:t>çalışma</a:t>
            </a:r>
            <a:r>
              <a:rPr lang="tr-TR" sz="2400" dirty="0">
                <a:effectLst/>
                <a:latin typeface="TimesNewRomanPSMT"/>
              </a:rPr>
              <a:t> ne </a:t>
            </a:r>
            <a:r>
              <a:rPr lang="tr-TR" sz="2400" dirty="0" err="1">
                <a:effectLst/>
                <a:latin typeface="TimesNewRomanPSMT"/>
              </a:rPr>
              <a:t>çeşit</a:t>
            </a:r>
            <a:r>
              <a:rPr lang="tr-TR" sz="2400" dirty="0">
                <a:effectLst/>
                <a:latin typeface="TimesNewRomanPSMT"/>
              </a:rPr>
              <a:t> </a:t>
            </a:r>
            <a:r>
              <a:rPr lang="tr-TR" sz="2400" dirty="0" err="1">
                <a:effectLst/>
                <a:latin typeface="TimesNewRomanPSMT"/>
              </a:rPr>
              <a:t>önlem</a:t>
            </a:r>
            <a:r>
              <a:rPr lang="tr-TR" sz="2400" dirty="0">
                <a:effectLst/>
                <a:latin typeface="TimesNewRomanPSMT"/>
              </a:rPr>
              <a:t> alınması </a:t>
            </a:r>
            <a:r>
              <a:rPr lang="tr-TR" sz="2400" dirty="0" err="1">
                <a:effectLst/>
                <a:latin typeface="TimesNewRomanPSMT"/>
              </a:rPr>
              <a:t>gerektiğini</a:t>
            </a:r>
            <a:r>
              <a:rPr lang="tr-TR" sz="2400" dirty="0">
                <a:effectLst/>
                <a:latin typeface="TimesNewRomanPSMT"/>
              </a:rPr>
              <a:t> ortaya koyar. </a:t>
            </a:r>
            <a:endParaRPr lang="tr-TR" sz="2400" dirty="0"/>
          </a:p>
          <a:p>
            <a:pPr marL="0" indent="0">
              <a:buNone/>
            </a:pPr>
            <a:endParaRPr lang="tr-TR" sz="18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122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BBB77B6-CF64-2690-A4DD-E8FD03527071}"/>
              </a:ext>
            </a:extLst>
          </p:cNvPr>
          <p:cNvSpPr>
            <a:spLocks noGrp="1"/>
          </p:cNvSpPr>
          <p:nvPr>
            <p:ph type="title"/>
          </p:nvPr>
        </p:nvSpPr>
        <p:spPr>
          <a:xfrm>
            <a:off x="686834" y="1153572"/>
            <a:ext cx="3200400" cy="4461163"/>
          </a:xfrm>
        </p:spPr>
        <p:txBody>
          <a:bodyPr>
            <a:normAutofit/>
          </a:bodyPr>
          <a:lstStyle/>
          <a:p>
            <a:r>
              <a:rPr lang="tr-TR">
                <a:solidFill>
                  <a:srgbClr val="FFFFFF"/>
                </a:solidFill>
              </a:rPr>
              <a:t>KONTROL SÜRECİNİN EVRELERİ</a:t>
            </a:r>
          </a:p>
        </p:txBody>
      </p:sp>
      <p:sp>
        <p:nvSpPr>
          <p:cNvPr id="3" name="İçerik Yer Tutucusu 2">
            <a:extLst>
              <a:ext uri="{FF2B5EF4-FFF2-40B4-BE49-F238E27FC236}">
                <a16:creationId xmlns:a16="http://schemas.microsoft.com/office/drawing/2014/main" id="{2C621F1E-3D0B-4DBD-0FE7-1A55754C4CB8}"/>
              </a:ext>
            </a:extLst>
          </p:cNvPr>
          <p:cNvSpPr>
            <a:spLocks noGrp="1"/>
          </p:cNvSpPr>
          <p:nvPr>
            <p:ph idx="1"/>
          </p:nvPr>
        </p:nvSpPr>
        <p:spPr>
          <a:xfrm>
            <a:off x="4447308" y="591344"/>
            <a:ext cx="6906491" cy="5585619"/>
          </a:xfrm>
        </p:spPr>
        <p:txBody>
          <a:bodyPr anchor="ctr">
            <a:normAutofit/>
          </a:bodyPr>
          <a:lstStyle/>
          <a:p>
            <a:pPr marL="0" indent="0">
              <a:buNone/>
            </a:pPr>
            <a:r>
              <a:rPr lang="tr-TR" b="1" i="1" dirty="0">
                <a:effectLst/>
                <a:latin typeface="Arial" panose="020B0604020202020204" pitchFamily="34" charset="0"/>
              </a:rPr>
              <a:t>D) Sapmaların Nedenleri ile </a:t>
            </a:r>
            <a:r>
              <a:rPr lang="tr-TR" b="1" i="1" dirty="0" err="1">
                <a:effectLst/>
                <a:latin typeface="Arial" panose="020B0604020202020204" pitchFamily="34" charset="0"/>
              </a:rPr>
              <a:t>Düzeltici</a:t>
            </a:r>
            <a:r>
              <a:rPr lang="tr-TR" b="1" i="1" dirty="0">
                <a:effectLst/>
                <a:latin typeface="Arial" panose="020B0604020202020204" pitchFamily="34" charset="0"/>
              </a:rPr>
              <a:t> Tedbirlerin Belirlenmesi </a:t>
            </a:r>
            <a:endParaRPr lang="tr-TR" dirty="0"/>
          </a:p>
          <a:p>
            <a:pPr algn="just"/>
            <a:r>
              <a:rPr lang="tr-TR" dirty="0">
                <a:effectLst/>
                <a:latin typeface="TimesNewRomanPSMT"/>
              </a:rPr>
              <a:t>Denetimin asıl amacı </a:t>
            </a:r>
            <a:r>
              <a:rPr lang="tr-TR" dirty="0" err="1">
                <a:effectLst/>
                <a:latin typeface="TimesNewRomanPSMT"/>
              </a:rPr>
              <a:t>başkalarını</a:t>
            </a:r>
            <a:r>
              <a:rPr lang="tr-TR" dirty="0">
                <a:effectLst/>
                <a:latin typeface="TimesNewRomanPSMT"/>
              </a:rPr>
              <a:t> cezalandırmak </a:t>
            </a:r>
            <a:r>
              <a:rPr lang="tr-TR" dirty="0" err="1">
                <a:effectLst/>
                <a:latin typeface="TimesNewRomanPSMT"/>
              </a:rPr>
              <a:t>değil</a:t>
            </a:r>
            <a:r>
              <a:rPr lang="tr-TR" dirty="0">
                <a:effectLst/>
                <a:latin typeface="TimesNewRomanPSMT"/>
              </a:rPr>
              <a:t> </a:t>
            </a:r>
            <a:r>
              <a:rPr lang="tr-TR" dirty="0" err="1">
                <a:effectLst/>
                <a:latin typeface="TimesNewRomanPSMT"/>
              </a:rPr>
              <a:t>düzeltici</a:t>
            </a:r>
            <a:r>
              <a:rPr lang="tr-TR" dirty="0">
                <a:effectLst/>
                <a:latin typeface="TimesNewRomanPSMT"/>
              </a:rPr>
              <a:t> tedbirleri zamanında almak ve gelecekle ilgili hangi tedbirlere </a:t>
            </a:r>
            <a:r>
              <a:rPr lang="tr-TR" dirty="0" err="1">
                <a:effectLst/>
                <a:latin typeface="TimesNewRomanPSMT"/>
              </a:rPr>
              <a:t>başvurulabileceğini</a:t>
            </a:r>
            <a:r>
              <a:rPr lang="tr-TR" dirty="0">
                <a:effectLst/>
                <a:latin typeface="TimesNewRomanPSMT"/>
              </a:rPr>
              <a:t> </a:t>
            </a:r>
            <a:r>
              <a:rPr lang="tr-TR" dirty="0" err="1">
                <a:effectLst/>
                <a:latin typeface="TimesNewRomanPSMT"/>
              </a:rPr>
              <a:t>kararlaştırmaktır</a:t>
            </a:r>
            <a:r>
              <a:rPr lang="tr-TR" dirty="0">
                <a:effectLst/>
                <a:latin typeface="TimesNewRomanPSMT"/>
              </a:rPr>
              <a:t>. Bu </a:t>
            </a:r>
            <a:r>
              <a:rPr lang="tr-TR" dirty="0" err="1">
                <a:effectLst/>
                <a:latin typeface="TimesNewRomanPSMT"/>
              </a:rPr>
              <a:t>açıdan</a:t>
            </a:r>
            <a:r>
              <a:rPr lang="tr-TR" dirty="0">
                <a:effectLst/>
                <a:latin typeface="TimesNewRomanPSMT"/>
              </a:rPr>
              <a:t> sapmaların nedenlerini bulmak, neden ile tedbirler arasında bir </a:t>
            </a:r>
            <a:r>
              <a:rPr lang="tr-TR" dirty="0" err="1">
                <a:effectLst/>
                <a:latin typeface="TimesNewRomanPSMT"/>
              </a:rPr>
              <a:t>ilişki</a:t>
            </a:r>
            <a:r>
              <a:rPr lang="tr-TR" dirty="0">
                <a:effectLst/>
                <a:latin typeface="TimesNewRomanPSMT"/>
              </a:rPr>
              <a:t> kurarak tedbirlerin etkin ve rasyonel olmasına dikkat etmek gerekir. </a:t>
            </a:r>
            <a:endParaRPr lang="tr-TR" dirty="0"/>
          </a:p>
          <a:p>
            <a:pPr marL="0" indent="0">
              <a:buNone/>
            </a:pPr>
            <a:endParaRPr lang="tr-TR" sz="18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591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51649B-F189-75DF-9DA9-B9C86B889FB5}"/>
              </a:ext>
            </a:extLst>
          </p:cNvPr>
          <p:cNvSpPr>
            <a:spLocks noGrp="1"/>
          </p:cNvSpPr>
          <p:nvPr>
            <p:ph type="title"/>
          </p:nvPr>
        </p:nvSpPr>
        <p:spPr/>
        <p:txBody>
          <a:bodyPr>
            <a:noAutofit/>
          </a:bodyPr>
          <a:lstStyle/>
          <a:p>
            <a:pPr algn="ctr"/>
            <a:r>
              <a:rPr lang="tr-TR" sz="4000" b="1" dirty="0">
                <a:solidFill>
                  <a:srgbClr val="000000"/>
                </a:solidFill>
                <a:effectLst/>
                <a:latin typeface="Arial" panose="020B0604020202020204" pitchFamily="34" charset="0"/>
              </a:rPr>
              <a:t>Etkin Bir Denetim Sisteminin İlkeleri ve Özellikleri </a:t>
            </a:r>
            <a:br>
              <a:rPr lang="tr-TR" sz="4000" dirty="0"/>
            </a:br>
            <a:endParaRPr lang="tr-TR" sz="4000" dirty="0"/>
          </a:p>
        </p:txBody>
      </p:sp>
      <p:graphicFrame>
        <p:nvGraphicFramePr>
          <p:cNvPr id="5" name="İçerik Yer Tutucusu 2">
            <a:extLst>
              <a:ext uri="{FF2B5EF4-FFF2-40B4-BE49-F238E27FC236}">
                <a16:creationId xmlns:a16="http://schemas.microsoft.com/office/drawing/2014/main" id="{49684CE0-4F6F-6D0F-D580-2605AAFB6AEE}"/>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06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F51649B-F189-75DF-9DA9-B9C86B889FB5}"/>
              </a:ext>
            </a:extLst>
          </p:cNvPr>
          <p:cNvSpPr>
            <a:spLocks noGrp="1"/>
          </p:cNvSpPr>
          <p:nvPr>
            <p:ph type="title"/>
          </p:nvPr>
        </p:nvSpPr>
        <p:spPr>
          <a:xfrm>
            <a:off x="686834" y="1153572"/>
            <a:ext cx="3200400" cy="4461163"/>
          </a:xfrm>
        </p:spPr>
        <p:txBody>
          <a:bodyPr>
            <a:normAutofit/>
          </a:bodyPr>
          <a:lstStyle/>
          <a:p>
            <a:r>
              <a:rPr lang="tr-TR" b="1">
                <a:solidFill>
                  <a:srgbClr val="FFFFFF"/>
                </a:solidFill>
                <a:effectLst/>
                <a:latin typeface="Arial" panose="020B0604020202020204" pitchFamily="34" charset="0"/>
              </a:rPr>
              <a:t>Etkin Bir Denetim Sisteminin İlkeleri ve Özellikleri </a:t>
            </a:r>
            <a:br>
              <a:rPr lang="tr-TR">
                <a:solidFill>
                  <a:srgbClr val="FFFFFF"/>
                </a:solidFill>
              </a:rPr>
            </a:br>
            <a:endParaRPr lang="tr-TR">
              <a:solidFill>
                <a:srgbClr val="FFFFFF"/>
              </a:solidFill>
            </a:endParaRPr>
          </a:p>
        </p:txBody>
      </p:sp>
      <p:sp>
        <p:nvSpPr>
          <p:cNvPr id="3" name="İçerik Yer Tutucusu 2">
            <a:extLst>
              <a:ext uri="{FF2B5EF4-FFF2-40B4-BE49-F238E27FC236}">
                <a16:creationId xmlns:a16="http://schemas.microsoft.com/office/drawing/2014/main" id="{59CDB318-FFAB-F152-8670-27A35B4918E9}"/>
              </a:ext>
            </a:extLst>
          </p:cNvPr>
          <p:cNvSpPr>
            <a:spLocks noGrp="1"/>
          </p:cNvSpPr>
          <p:nvPr>
            <p:ph idx="1"/>
          </p:nvPr>
        </p:nvSpPr>
        <p:spPr>
          <a:xfrm>
            <a:off x="4447308" y="591344"/>
            <a:ext cx="6906491" cy="5585619"/>
          </a:xfrm>
        </p:spPr>
        <p:txBody>
          <a:bodyPr anchor="ctr">
            <a:normAutofit/>
          </a:bodyPr>
          <a:lstStyle/>
          <a:p>
            <a:pPr marL="0" indent="0" algn="just">
              <a:buNone/>
            </a:pPr>
            <a:r>
              <a:rPr lang="tr-TR" sz="2400" b="1" dirty="0"/>
              <a:t>Denetim esnek olmalıdır. </a:t>
            </a:r>
            <a:r>
              <a:rPr lang="tr-TR" sz="2400" dirty="0"/>
              <a:t>İşletmenin faaliyet gösterdiği iç ve dış çevre sürekli değişim içinde olduğundan plan, program, politikalar sık sık değişir. Bunun sonucu olarak denetim sisteminin esnek olması kaçınılmazdır. Özellikle beklenilmeyen olaylar karşısında esneklik gösterilmelidir. Denetim faaliyetlerinde esneklik, değişen koşullara uymak ve organizasyon faaliyetlerini geliştirmek bakımından önemlidir. En iyi denetim, sapmaları işaret edip düzeltici tedbirlerin alınmasını öngören denetimdir. Planlama ileride tahmin edilen olaylara dayanır. Plan çok iyi yapılsa bile beklenilmeyen olaylar plandan sapmaları doğurur. Denetim sistemi plandaki sapmaları kısa zamanda düzeltici tedbirleri sağlamalıdır.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925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F51649B-F189-75DF-9DA9-B9C86B889FB5}"/>
              </a:ext>
            </a:extLst>
          </p:cNvPr>
          <p:cNvSpPr>
            <a:spLocks noGrp="1"/>
          </p:cNvSpPr>
          <p:nvPr>
            <p:ph type="title"/>
          </p:nvPr>
        </p:nvSpPr>
        <p:spPr>
          <a:xfrm>
            <a:off x="686834" y="1153572"/>
            <a:ext cx="3200400" cy="4461163"/>
          </a:xfrm>
        </p:spPr>
        <p:txBody>
          <a:bodyPr>
            <a:normAutofit/>
          </a:bodyPr>
          <a:lstStyle/>
          <a:p>
            <a:r>
              <a:rPr lang="tr-TR" b="1">
                <a:solidFill>
                  <a:srgbClr val="FFFFFF"/>
                </a:solidFill>
                <a:effectLst/>
                <a:latin typeface="Arial" panose="020B0604020202020204" pitchFamily="34" charset="0"/>
              </a:rPr>
              <a:t>Etkin Bir Denetim Sisteminin İlkeleri ve Özellikleri </a:t>
            </a:r>
            <a:br>
              <a:rPr lang="tr-TR">
                <a:solidFill>
                  <a:srgbClr val="FFFFFF"/>
                </a:solidFill>
              </a:rPr>
            </a:br>
            <a:endParaRPr lang="tr-TR">
              <a:solidFill>
                <a:srgbClr val="FFFFFF"/>
              </a:solidFill>
            </a:endParaRPr>
          </a:p>
        </p:txBody>
      </p:sp>
      <p:sp>
        <p:nvSpPr>
          <p:cNvPr id="3" name="İçerik Yer Tutucusu 2">
            <a:extLst>
              <a:ext uri="{FF2B5EF4-FFF2-40B4-BE49-F238E27FC236}">
                <a16:creationId xmlns:a16="http://schemas.microsoft.com/office/drawing/2014/main" id="{59CDB318-FFAB-F152-8670-27A35B4918E9}"/>
              </a:ext>
            </a:extLst>
          </p:cNvPr>
          <p:cNvSpPr>
            <a:spLocks noGrp="1"/>
          </p:cNvSpPr>
          <p:nvPr>
            <p:ph idx="1"/>
          </p:nvPr>
        </p:nvSpPr>
        <p:spPr>
          <a:xfrm>
            <a:off x="4447308" y="591344"/>
            <a:ext cx="6906491" cy="5585619"/>
          </a:xfrm>
        </p:spPr>
        <p:txBody>
          <a:bodyPr anchor="ctr">
            <a:normAutofit/>
          </a:bodyPr>
          <a:lstStyle/>
          <a:p>
            <a:r>
              <a:rPr lang="tr-TR" sz="2000" b="1">
                <a:effectLst/>
                <a:latin typeface="TimesNewRomanPS"/>
              </a:rPr>
              <a:t>Denetim ileri bakmalıdır. </a:t>
            </a:r>
            <a:r>
              <a:rPr lang="tr-TR" sz="2000" err="1">
                <a:effectLst/>
                <a:latin typeface="TimesNewRomanPSMT"/>
              </a:rPr>
              <a:t>İşletmenin</a:t>
            </a:r>
            <a:r>
              <a:rPr lang="tr-TR" sz="2000">
                <a:effectLst/>
                <a:latin typeface="TimesNewRomanPSMT"/>
              </a:rPr>
              <a:t> genel ilkesi olan en az giderlerle istenilen amaca </a:t>
            </a:r>
            <a:r>
              <a:rPr lang="tr-TR" sz="2000" err="1">
                <a:effectLst/>
                <a:latin typeface="TimesNewRomanPSMT"/>
              </a:rPr>
              <a:t>ulaşılması</a:t>
            </a:r>
            <a:r>
              <a:rPr lang="tr-TR" sz="2000">
                <a:effectLst/>
                <a:latin typeface="TimesNewRomanPSMT"/>
              </a:rPr>
              <a:t> denetim sisteminde de uygulanmalıdır. Denetim fonksiyonu yerine getirilirken en az giderle denetimin </a:t>
            </a:r>
            <a:r>
              <a:rPr lang="tr-TR" sz="2000" err="1">
                <a:effectLst/>
                <a:latin typeface="TimesNewRomanPSMT"/>
              </a:rPr>
              <a:t>sağlanmasına</a:t>
            </a:r>
            <a:r>
              <a:rPr lang="tr-TR" sz="2000">
                <a:effectLst/>
                <a:latin typeface="TimesNewRomanPSMT"/>
              </a:rPr>
              <a:t> </a:t>
            </a:r>
            <a:r>
              <a:rPr lang="tr-TR" sz="2000" err="1">
                <a:effectLst/>
                <a:latin typeface="TimesNewRomanPSMT"/>
              </a:rPr>
              <a:t>çalışılmalıdır</a:t>
            </a:r>
            <a:r>
              <a:rPr lang="tr-TR" sz="2000">
                <a:effectLst/>
                <a:latin typeface="TimesNewRomanPSMT"/>
              </a:rPr>
              <a:t>. Denetim yapılacak diye bir </a:t>
            </a:r>
            <a:r>
              <a:rPr lang="tr-TR" sz="2000" err="1">
                <a:effectLst/>
                <a:latin typeface="TimesNewRomanPSMT"/>
              </a:rPr>
              <a:t>çok</a:t>
            </a:r>
            <a:r>
              <a:rPr lang="tr-TR" sz="2000">
                <a:effectLst/>
                <a:latin typeface="TimesNewRomanPSMT"/>
              </a:rPr>
              <a:t> gerekmeyen faaliyete yer vermemek gerekir. </a:t>
            </a:r>
            <a:r>
              <a:rPr lang="tr-TR" sz="2000" err="1">
                <a:effectLst/>
                <a:latin typeface="TimesNewRomanPSMT"/>
              </a:rPr>
              <a:t>Çeşitli</a:t>
            </a:r>
            <a:r>
              <a:rPr lang="tr-TR" sz="2000">
                <a:effectLst/>
                <a:latin typeface="TimesNewRomanPSMT"/>
              </a:rPr>
              <a:t> bilgi akımı faaliyetleri en ekonomik </a:t>
            </a:r>
            <a:r>
              <a:rPr lang="tr-TR" sz="2000" err="1">
                <a:effectLst/>
                <a:latin typeface="TimesNewRomanPSMT"/>
              </a:rPr>
              <a:t>biçimde</a:t>
            </a:r>
            <a:r>
              <a:rPr lang="tr-TR" sz="2000">
                <a:effectLst/>
                <a:latin typeface="TimesNewRomanPSMT"/>
              </a:rPr>
              <a:t> yapılmalıdır. </a:t>
            </a:r>
            <a:endParaRPr lang="tr-TR" sz="2000"/>
          </a:p>
          <a:p>
            <a:r>
              <a:rPr lang="tr-TR" sz="2000" b="1">
                <a:effectLst/>
                <a:latin typeface="TimesNewRomanPS"/>
              </a:rPr>
              <a:t>Denetim tarafsız olmalıdır. </a:t>
            </a:r>
            <a:r>
              <a:rPr lang="tr-TR" sz="2000">
                <a:effectLst/>
                <a:latin typeface="TimesNewRomanPSMT"/>
              </a:rPr>
              <a:t>Organizasyon insan </a:t>
            </a:r>
            <a:r>
              <a:rPr lang="tr-TR" sz="2000" err="1">
                <a:effectLst/>
                <a:latin typeface="TimesNewRomanPSMT"/>
              </a:rPr>
              <a:t>ilişkilerinin</a:t>
            </a:r>
            <a:r>
              <a:rPr lang="tr-TR" sz="2000">
                <a:effectLst/>
                <a:latin typeface="TimesNewRomanPSMT"/>
              </a:rPr>
              <a:t> </a:t>
            </a:r>
            <a:r>
              <a:rPr lang="tr-TR" sz="2000" err="1">
                <a:effectLst/>
                <a:latin typeface="TimesNewRomanPSMT"/>
              </a:rPr>
              <a:t>çok</a:t>
            </a:r>
            <a:r>
              <a:rPr lang="tr-TR" sz="2000">
                <a:effectLst/>
                <a:latin typeface="TimesNewRomanPSMT"/>
              </a:rPr>
              <a:t> </a:t>
            </a:r>
            <a:r>
              <a:rPr lang="tr-TR" sz="2000" err="1">
                <a:effectLst/>
                <a:latin typeface="TimesNewRomanPSMT"/>
              </a:rPr>
              <a:t>olduğu</a:t>
            </a:r>
            <a:r>
              <a:rPr lang="tr-TR" sz="2000">
                <a:effectLst/>
                <a:latin typeface="TimesNewRomanPSMT"/>
              </a:rPr>
              <a:t> bir sistem </a:t>
            </a:r>
            <a:r>
              <a:rPr lang="tr-TR" sz="2000" err="1">
                <a:effectLst/>
                <a:latin typeface="TimesNewRomanPSMT"/>
              </a:rPr>
              <a:t>olduğu</a:t>
            </a:r>
            <a:r>
              <a:rPr lang="tr-TR" sz="2000">
                <a:effectLst/>
                <a:latin typeface="TimesNewRomanPSMT"/>
              </a:rPr>
              <a:t> </a:t>
            </a:r>
            <a:r>
              <a:rPr lang="tr-TR" sz="2000" err="1">
                <a:effectLst/>
                <a:latin typeface="TimesNewRomanPSMT"/>
              </a:rPr>
              <a:t>için</a:t>
            </a:r>
            <a:r>
              <a:rPr lang="tr-TR" sz="2000">
                <a:effectLst/>
                <a:latin typeface="TimesNewRomanPSMT"/>
              </a:rPr>
              <a:t> duygusal </a:t>
            </a:r>
            <a:r>
              <a:rPr lang="tr-TR" sz="2000" err="1">
                <a:effectLst/>
                <a:latin typeface="TimesNewRomanPSMT"/>
              </a:rPr>
              <a:t>davranışların</a:t>
            </a:r>
            <a:r>
              <a:rPr lang="tr-TR" sz="2000">
                <a:effectLst/>
                <a:latin typeface="TimesNewRomanPSMT"/>
              </a:rPr>
              <a:t> fazla </a:t>
            </a:r>
            <a:r>
              <a:rPr lang="tr-TR" sz="2000" err="1">
                <a:effectLst/>
                <a:latin typeface="TimesNewRomanPSMT"/>
              </a:rPr>
              <a:t>olduğu</a:t>
            </a:r>
            <a:r>
              <a:rPr lang="tr-TR" sz="2000">
                <a:effectLst/>
                <a:latin typeface="TimesNewRomanPSMT"/>
              </a:rPr>
              <a:t> bir ortamdır. Denetim tarafsız olmazsa denetim </a:t>
            </a:r>
            <a:r>
              <a:rPr lang="tr-TR" sz="2000" err="1">
                <a:effectLst/>
                <a:latin typeface="TimesNewRomanPSMT"/>
              </a:rPr>
              <a:t>zorlaşır</a:t>
            </a:r>
            <a:r>
              <a:rPr lang="tr-TR" sz="2000">
                <a:effectLst/>
                <a:latin typeface="TimesNewRomanPSMT"/>
              </a:rPr>
              <a:t>. </a:t>
            </a:r>
            <a:r>
              <a:rPr lang="tr-TR" sz="2000" err="1">
                <a:effectLst/>
                <a:latin typeface="TimesNewRomanPSMT"/>
              </a:rPr>
              <a:t>Böyle</a:t>
            </a:r>
            <a:r>
              <a:rPr lang="tr-TR" sz="2000">
                <a:effectLst/>
                <a:latin typeface="TimesNewRomanPSMT"/>
              </a:rPr>
              <a:t> durumlarda denetimin </a:t>
            </a:r>
            <a:r>
              <a:rPr lang="tr-TR" sz="2000" err="1">
                <a:effectLst/>
                <a:latin typeface="TimesNewRomanPSMT"/>
              </a:rPr>
              <a:t>dayandığı</a:t>
            </a:r>
            <a:r>
              <a:rPr lang="tr-TR" sz="2000">
                <a:effectLst/>
                <a:latin typeface="TimesNewRomanPSMT"/>
              </a:rPr>
              <a:t> standartlar, duygusal verilere daha </a:t>
            </a:r>
            <a:r>
              <a:rPr lang="tr-TR" sz="2000" err="1">
                <a:effectLst/>
                <a:latin typeface="TimesNewRomanPSMT"/>
              </a:rPr>
              <a:t>çok</a:t>
            </a:r>
            <a:r>
              <a:rPr lang="tr-TR" sz="2000">
                <a:effectLst/>
                <a:latin typeface="TimesNewRomanPSMT"/>
              </a:rPr>
              <a:t> </a:t>
            </a:r>
            <a:r>
              <a:rPr lang="tr-TR" sz="2000" err="1">
                <a:effectLst/>
                <a:latin typeface="TimesNewRomanPSMT"/>
              </a:rPr>
              <a:t>bağlı</a:t>
            </a:r>
            <a:r>
              <a:rPr lang="tr-TR" sz="2000">
                <a:effectLst/>
                <a:latin typeface="TimesNewRomanPSMT"/>
              </a:rPr>
              <a:t> olursa denetimden istenilen </a:t>
            </a:r>
            <a:r>
              <a:rPr lang="tr-TR" sz="2000" err="1">
                <a:effectLst/>
                <a:latin typeface="TimesNewRomanPSMT"/>
              </a:rPr>
              <a:t>sonuc</a:t>
            </a:r>
            <a:r>
              <a:rPr lang="tr-TR" sz="2000">
                <a:effectLst/>
                <a:latin typeface="TimesNewRomanPSMT"/>
              </a:rPr>
              <a:t>̧ elde edilemez. </a:t>
            </a:r>
            <a:endParaRPr lang="tr-TR" sz="2000"/>
          </a:p>
          <a:p>
            <a:r>
              <a:rPr lang="tr-TR" sz="2000" b="1">
                <a:effectLst/>
                <a:latin typeface="TimesNewRomanPS"/>
              </a:rPr>
              <a:t>Denetim </a:t>
            </a:r>
            <a:r>
              <a:rPr lang="tr-TR" sz="2000" b="1" err="1">
                <a:effectLst/>
                <a:latin typeface="TimesNewRomanPS"/>
              </a:rPr>
              <a:t>düzeltici</a:t>
            </a:r>
            <a:r>
              <a:rPr lang="tr-TR" sz="2000" b="1">
                <a:effectLst/>
                <a:latin typeface="TimesNewRomanPS"/>
              </a:rPr>
              <a:t> tedbirleri almalıdır. </a:t>
            </a:r>
            <a:r>
              <a:rPr lang="tr-TR" sz="2000">
                <a:effectLst/>
                <a:latin typeface="TimesNewRomanPSMT"/>
              </a:rPr>
              <a:t>Denetimin temel amacı olan </a:t>
            </a:r>
            <a:r>
              <a:rPr lang="tr-TR" sz="2000" err="1">
                <a:effectLst/>
                <a:latin typeface="TimesNewRomanPSMT"/>
              </a:rPr>
              <a:t>düzeltici</a:t>
            </a:r>
            <a:r>
              <a:rPr lang="tr-TR" sz="2000">
                <a:effectLst/>
                <a:latin typeface="TimesNewRomanPSMT"/>
              </a:rPr>
              <a:t> tedbirler </a:t>
            </a:r>
            <a:r>
              <a:rPr lang="tr-TR" sz="2000" err="1">
                <a:effectLst/>
                <a:latin typeface="TimesNewRomanPSMT"/>
              </a:rPr>
              <a:t>alındığı</a:t>
            </a:r>
            <a:r>
              <a:rPr lang="tr-TR" sz="2000">
                <a:effectLst/>
                <a:latin typeface="TimesNewRomanPSMT"/>
              </a:rPr>
              <a:t> ölçüde denetimin </a:t>
            </a:r>
            <a:r>
              <a:rPr lang="tr-TR" sz="2000" err="1">
                <a:effectLst/>
                <a:latin typeface="TimesNewRomanPSMT"/>
              </a:rPr>
              <a:t>başarısından</a:t>
            </a:r>
            <a:r>
              <a:rPr lang="tr-TR" sz="2000">
                <a:effectLst/>
                <a:latin typeface="TimesNewRomanPSMT"/>
              </a:rPr>
              <a:t> </a:t>
            </a:r>
            <a:r>
              <a:rPr lang="tr-TR" sz="2000" err="1">
                <a:effectLst/>
                <a:latin typeface="TimesNewRomanPSMT"/>
              </a:rPr>
              <a:t>söz</a:t>
            </a:r>
            <a:r>
              <a:rPr lang="tr-TR" sz="2000">
                <a:effectLst/>
                <a:latin typeface="TimesNewRomanPSMT"/>
              </a:rPr>
              <a:t> edebiliriz. </a:t>
            </a:r>
            <a:r>
              <a:rPr lang="tr-TR" sz="2000" err="1">
                <a:effectLst/>
                <a:latin typeface="TimesNewRomanPSMT"/>
              </a:rPr>
              <a:t>Düzeltici</a:t>
            </a:r>
            <a:r>
              <a:rPr lang="tr-TR" sz="2000">
                <a:effectLst/>
                <a:latin typeface="TimesNewRomanPSMT"/>
              </a:rPr>
              <a:t> tedbirler alınmadan </a:t>
            </a:r>
            <a:r>
              <a:rPr lang="tr-TR" sz="2000" err="1">
                <a:effectLst/>
                <a:latin typeface="TimesNewRomanPSMT"/>
              </a:rPr>
              <a:t>önce</a:t>
            </a:r>
            <a:r>
              <a:rPr lang="tr-TR" sz="2000">
                <a:effectLst/>
                <a:latin typeface="TimesNewRomanPSMT"/>
              </a:rPr>
              <a:t> hatalar </a:t>
            </a:r>
            <a:r>
              <a:rPr lang="tr-TR" sz="2000" err="1">
                <a:effectLst/>
                <a:latin typeface="TimesNewRomanPSMT"/>
              </a:rPr>
              <a:t>doğrudan</a:t>
            </a:r>
            <a:r>
              <a:rPr lang="tr-TR" sz="2000">
                <a:effectLst/>
                <a:latin typeface="TimesNewRomanPSMT"/>
              </a:rPr>
              <a:t> ortaya konularak, nedenleri </a:t>
            </a:r>
            <a:r>
              <a:rPr lang="tr-TR" sz="2000" err="1">
                <a:effectLst/>
                <a:latin typeface="TimesNewRomanPSMT"/>
              </a:rPr>
              <a:t>araştırılmalı</a:t>
            </a:r>
            <a:r>
              <a:rPr lang="tr-TR" sz="2000">
                <a:effectLst/>
                <a:latin typeface="TimesNewRomanPSMT"/>
              </a:rPr>
              <a:t> ve hatalı iş sistemleri ve/veya </a:t>
            </a:r>
            <a:r>
              <a:rPr lang="tr-TR" sz="2000" err="1">
                <a:effectLst/>
                <a:latin typeface="TimesNewRomanPSMT"/>
              </a:rPr>
              <a:t>kişiler</a:t>
            </a:r>
            <a:r>
              <a:rPr lang="tr-TR" sz="2000">
                <a:effectLst/>
                <a:latin typeface="TimesNewRomanPSMT"/>
              </a:rPr>
              <a:t> belirlenmelidir. </a:t>
            </a:r>
            <a:endParaRPr lang="tr-TR" sz="2000"/>
          </a:p>
          <a:p>
            <a:endParaRPr lang="tr-TR" sz="20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635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6F51649B-F189-75DF-9DA9-B9C86B889FB5}"/>
              </a:ext>
            </a:extLst>
          </p:cNvPr>
          <p:cNvSpPr>
            <a:spLocks noGrp="1"/>
          </p:cNvSpPr>
          <p:nvPr>
            <p:ph type="title"/>
          </p:nvPr>
        </p:nvSpPr>
        <p:spPr>
          <a:xfrm>
            <a:off x="838200" y="643467"/>
            <a:ext cx="2951205" cy="5571066"/>
          </a:xfrm>
        </p:spPr>
        <p:txBody>
          <a:bodyPr>
            <a:normAutofit/>
          </a:bodyPr>
          <a:lstStyle/>
          <a:p>
            <a:r>
              <a:rPr lang="tr-TR" sz="4100" b="1">
                <a:solidFill>
                  <a:srgbClr val="FFFFFF"/>
                </a:solidFill>
                <a:effectLst/>
                <a:latin typeface="Arial" panose="020B0604020202020204" pitchFamily="34" charset="0"/>
              </a:rPr>
              <a:t>Etkin Bir Denetim Sisteminin İlkeleri ve Özellikleri </a:t>
            </a:r>
            <a:br>
              <a:rPr lang="tr-TR" sz="4100">
                <a:solidFill>
                  <a:srgbClr val="FFFFFF"/>
                </a:solidFill>
              </a:rPr>
            </a:br>
            <a:endParaRPr lang="tr-TR" sz="4100">
              <a:solidFill>
                <a:srgbClr val="FFFFFF"/>
              </a:solidFill>
            </a:endParaRPr>
          </a:p>
        </p:txBody>
      </p:sp>
      <p:graphicFrame>
        <p:nvGraphicFramePr>
          <p:cNvPr id="5" name="İçerik Yer Tutucusu 2">
            <a:extLst>
              <a:ext uri="{FF2B5EF4-FFF2-40B4-BE49-F238E27FC236}">
                <a16:creationId xmlns:a16="http://schemas.microsoft.com/office/drawing/2014/main" id="{F90EB6C8-C099-294A-4CEF-2A38A79E6E89}"/>
              </a:ext>
            </a:extLst>
          </p:cNvPr>
          <p:cNvGraphicFramePr>
            <a:graphicFrameLocks noGrp="1"/>
          </p:cNvGraphicFramePr>
          <p:nvPr>
            <p:ph idx="1"/>
            <p:extLst>
              <p:ext uri="{D42A27DB-BD31-4B8C-83A1-F6EECF244321}">
                <p14:modId xmlns:p14="http://schemas.microsoft.com/office/powerpoint/2010/main" val="268794918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994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B64FFB5A-1CD7-0979-2C61-55215DE1E90C}"/>
              </a:ext>
            </a:extLst>
          </p:cNvPr>
          <p:cNvSpPr>
            <a:spLocks noGrp="1"/>
          </p:cNvSpPr>
          <p:nvPr>
            <p:ph type="title"/>
          </p:nvPr>
        </p:nvSpPr>
        <p:spPr>
          <a:xfrm>
            <a:off x="686834" y="1153572"/>
            <a:ext cx="3480438" cy="4461163"/>
          </a:xfrm>
        </p:spPr>
        <p:txBody>
          <a:bodyPr>
            <a:normAutofit/>
          </a:bodyPr>
          <a:lstStyle/>
          <a:p>
            <a:r>
              <a:rPr lang="tr-TR" sz="3100" dirty="0">
                <a:solidFill>
                  <a:srgbClr val="FFFFFF"/>
                </a:solidFill>
              </a:rPr>
              <a:t>KOORDİNASYON ??</a:t>
            </a:r>
          </a:p>
        </p:txBody>
      </p:sp>
      <p:sp>
        <p:nvSpPr>
          <p:cNvPr id="3" name="İçerik Yer Tutucusu 2">
            <a:extLst>
              <a:ext uri="{FF2B5EF4-FFF2-40B4-BE49-F238E27FC236}">
                <a16:creationId xmlns:a16="http://schemas.microsoft.com/office/drawing/2014/main" id="{2E92B73C-81D1-4CD5-94EC-FCA8E8F773BC}"/>
              </a:ext>
            </a:extLst>
          </p:cNvPr>
          <p:cNvSpPr>
            <a:spLocks noGrp="1"/>
          </p:cNvSpPr>
          <p:nvPr>
            <p:ph idx="1"/>
          </p:nvPr>
        </p:nvSpPr>
        <p:spPr>
          <a:xfrm>
            <a:off x="4447308" y="591344"/>
            <a:ext cx="6906491" cy="5585619"/>
          </a:xfrm>
        </p:spPr>
        <p:txBody>
          <a:bodyPr anchor="ctr">
            <a:normAutofit/>
          </a:bodyPr>
          <a:lstStyle/>
          <a:p>
            <a:r>
              <a:rPr lang="tr-TR" sz="1500">
                <a:latin typeface="Söhne"/>
              </a:rPr>
              <a:t>K</a:t>
            </a:r>
            <a:r>
              <a:rPr lang="tr-TR" sz="1500" b="0" i="0">
                <a:effectLst/>
                <a:latin typeface="Söhne"/>
              </a:rPr>
              <a:t>oordinasyon, diğer yönetim fonksiyonları içinde yer alarak vurgulanabilir. Örneğin:</a:t>
            </a:r>
          </a:p>
          <a:p>
            <a:pPr>
              <a:buFont typeface="+mj-lt"/>
              <a:buAutoNum type="arabicPeriod"/>
            </a:pPr>
            <a:r>
              <a:rPr lang="tr-TR" sz="1500" b="1" i="0">
                <a:effectLst/>
                <a:latin typeface="Söhne"/>
              </a:rPr>
              <a:t>Planlama ve Koordinasyon:</a:t>
            </a:r>
            <a:r>
              <a:rPr lang="tr-TR" sz="1500" b="0" i="0">
                <a:effectLst/>
                <a:latin typeface="Söhne"/>
              </a:rPr>
              <a:t> Planlama, belirli hedeflere ulaşmak için kaynakları düzenleme ve kullanma sürecini içerir. Bu süreç aynı zamanda kaynakların uygun bir şekilde koordine edilmesini de gerektirir.</a:t>
            </a:r>
          </a:p>
          <a:p>
            <a:pPr>
              <a:buFont typeface="+mj-lt"/>
              <a:buAutoNum type="arabicPeriod"/>
            </a:pPr>
            <a:r>
              <a:rPr lang="tr-TR" sz="1500" b="1" i="0">
                <a:effectLst/>
                <a:latin typeface="Söhne"/>
              </a:rPr>
              <a:t>Örgütlenme ve Koordinasyon:</a:t>
            </a:r>
            <a:r>
              <a:rPr lang="tr-TR" sz="1500" b="0" i="0">
                <a:effectLst/>
                <a:latin typeface="Söhne"/>
              </a:rPr>
              <a:t> Örgütlenme, görevleri ve sorumlulukları belirleme, yetki ve sorumlulukları atanma sürecidir. Bu süreç içinde koordinasyon, farklı birimler arasında etkileşimi ve işbirliğini sağlama amacıyla önemli bir rol oynayabilir.</a:t>
            </a:r>
          </a:p>
          <a:p>
            <a:pPr>
              <a:buFont typeface="+mj-lt"/>
              <a:buAutoNum type="arabicPeriod"/>
            </a:pPr>
            <a:r>
              <a:rPr lang="tr-TR" sz="1500" b="1" i="0">
                <a:effectLst/>
                <a:latin typeface="Söhne"/>
              </a:rPr>
              <a:t>Yönlendirme ve Koordinasyon:</a:t>
            </a:r>
            <a:r>
              <a:rPr lang="tr-TR" sz="1500" b="0" i="0">
                <a:effectLst/>
                <a:latin typeface="Söhne"/>
              </a:rPr>
              <a:t> Yönlendirme, çalışanları motive etme, yönlendirme ve liderlik etme sürecidir. Bu süreç içinde koordinasyon, takım üyeleri arasında uyum ve işbirliğini destekleyen bir unsurdur.</a:t>
            </a:r>
          </a:p>
          <a:p>
            <a:pPr>
              <a:buFont typeface="+mj-lt"/>
              <a:buAutoNum type="arabicPeriod"/>
            </a:pPr>
            <a:r>
              <a:rPr lang="tr-TR" sz="1500" b="1" i="0">
                <a:effectLst/>
                <a:latin typeface="Söhne"/>
              </a:rPr>
              <a:t>Kontrol ve Koordinasyon:</a:t>
            </a:r>
            <a:r>
              <a:rPr lang="tr-TR" sz="1500" b="0" i="0">
                <a:effectLst/>
                <a:latin typeface="Söhne"/>
              </a:rPr>
              <a:t> Kontrol, hedeflere ulaşmak için planlanan faaliyetlerin izlenmesi ve düzeltilmesi sürecidir. Bu süreç içinde koordinasyon, uyumsuzlukları tespit etme ve düzeltme amacıyla önemlidir.</a:t>
            </a:r>
          </a:p>
          <a:p>
            <a:r>
              <a:rPr lang="tr-TR" sz="1500" b="0" i="0">
                <a:effectLst/>
                <a:latin typeface="Söhne"/>
              </a:rPr>
              <a:t>Koordinasyon, genellikle yönetim sürecinin diğer fonksiyonlarıyla iç içe geçmiş bir şekilde çalışır. Yönetimde koordinasyonun öne çıkarılması veya diğer fonksiyonlarla entegre edilmesi, yönetim teorileri ve uygulamalarındaki değişkenliklere bağlı olabilir. Yönetim literatüründe ve uygulamalarında zaman içindeki bu tür vurgu değişiklikleri normaldir ve farklı yönetim anlayışları bu değişikliklere yol açabilir.</a:t>
            </a:r>
          </a:p>
          <a:p>
            <a:endParaRPr lang="tr-TR" sz="15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2692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F2B812-0029-3845-A1DF-2E610381A960}"/>
              </a:ext>
            </a:extLst>
          </p:cNvPr>
          <p:cNvSpPr>
            <a:spLocks noGrp="1"/>
          </p:cNvSpPr>
          <p:nvPr>
            <p:ph idx="1"/>
          </p:nvPr>
        </p:nvSpPr>
        <p:spPr/>
        <p:txBody>
          <a:bodyPr>
            <a:normAutofit/>
          </a:bodyPr>
          <a:lstStyle/>
          <a:p>
            <a:pPr marL="0" indent="0" algn="ctr">
              <a:buNone/>
            </a:pPr>
            <a:r>
              <a:rPr lang="tr-TR" sz="6600" dirty="0"/>
              <a:t>TEŞEKKÜRLER</a:t>
            </a:r>
          </a:p>
          <a:p>
            <a:pPr marL="0" indent="0" algn="ctr">
              <a:buNone/>
            </a:pPr>
            <a:endParaRPr lang="tr-TR" sz="6600" dirty="0"/>
          </a:p>
        </p:txBody>
      </p:sp>
      <p:sp>
        <p:nvSpPr>
          <p:cNvPr id="4" name="Gülen Yüz 3">
            <a:extLst>
              <a:ext uri="{FF2B5EF4-FFF2-40B4-BE49-F238E27FC236}">
                <a16:creationId xmlns:a16="http://schemas.microsoft.com/office/drawing/2014/main" id="{1D07FB13-950C-034A-139E-DF29EAC58951}"/>
              </a:ext>
            </a:extLst>
          </p:cNvPr>
          <p:cNvSpPr/>
          <p:nvPr/>
        </p:nvSpPr>
        <p:spPr>
          <a:xfrm>
            <a:off x="10259878" y="4912964"/>
            <a:ext cx="950562" cy="772404"/>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2312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3F4CF32-F318-5944-9BDF-111C328018C5}"/>
              </a:ext>
            </a:extLst>
          </p:cNvPr>
          <p:cNvSpPr>
            <a:spLocks noGrp="1"/>
          </p:cNvSpPr>
          <p:nvPr>
            <p:ph type="title"/>
          </p:nvPr>
        </p:nvSpPr>
        <p:spPr>
          <a:xfrm>
            <a:off x="686834" y="1153572"/>
            <a:ext cx="3200400" cy="4461163"/>
          </a:xfrm>
        </p:spPr>
        <p:txBody>
          <a:bodyPr>
            <a:normAutofit/>
          </a:bodyPr>
          <a:lstStyle/>
          <a:p>
            <a:r>
              <a:rPr lang="tr-T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YÖNELTME İŞLEVİNİN TEMEL İLKELERİ</a:t>
            </a:r>
          </a:p>
        </p:txBody>
      </p:sp>
      <p:sp>
        <p:nvSpPr>
          <p:cNvPr id="3" name="İçerik Yer Tutucusu 2">
            <a:extLst>
              <a:ext uri="{FF2B5EF4-FFF2-40B4-BE49-F238E27FC236}">
                <a16:creationId xmlns:a16="http://schemas.microsoft.com/office/drawing/2014/main" id="{204568AF-D761-0A4C-91F4-E69ABC9CDA42}"/>
              </a:ext>
            </a:extLst>
          </p:cNvPr>
          <p:cNvSpPr>
            <a:spLocks noGrp="1"/>
          </p:cNvSpPr>
          <p:nvPr>
            <p:ph idx="1"/>
          </p:nvPr>
        </p:nvSpPr>
        <p:spPr>
          <a:xfrm>
            <a:off x="3887234" y="591344"/>
            <a:ext cx="7912880" cy="5585619"/>
          </a:xfrm>
        </p:spPr>
        <p:txBody>
          <a:bodyPr anchor="ctr">
            <a:normAutofit/>
          </a:bodyPr>
          <a:lstStyle/>
          <a:p>
            <a:pPr algn="ctr"/>
            <a:r>
              <a:rPr lang="tr-TR" sz="2600" b="1" dirty="0"/>
              <a:t>1) AMAÇ BİRLİĞİ (Amaçların uyumlaştırılması)      İLKESİ</a:t>
            </a:r>
          </a:p>
          <a:p>
            <a:pPr algn="just"/>
            <a:r>
              <a:rPr lang="tr-TR" sz="2600" dirty="0"/>
              <a:t>İşletmede çalışan bireylerin kişisel beklentileri, umutları, tutum ve davranışları onları örgüt amaçlarından farklı bireysel birtakım amaçlar oluşturmaya yöneltir. Bireylerin daha çok sübjektif, duygusal ve bireysellik yönü ağır basan amaçlarına karşılık, üst yönetim tarafından ve standart hedefler şeklinde ortaya konan örgütsel amaçların ise biçimsel, objektif, anonim ve rasyonel yönlerinin ağır bastığı görülür.</a:t>
            </a:r>
          </a:p>
          <a:p>
            <a:pPr marL="0" indent="0">
              <a:buNone/>
            </a:pPr>
            <a:endParaRPr lang="tr-TR" sz="26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60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03F4CF32-F318-5944-9BDF-111C328018C5}"/>
              </a:ext>
            </a:extLst>
          </p:cNvPr>
          <p:cNvSpPr>
            <a:spLocks noGrp="1"/>
          </p:cNvSpPr>
          <p:nvPr>
            <p:ph type="title"/>
          </p:nvPr>
        </p:nvSpPr>
        <p:spPr>
          <a:xfrm>
            <a:off x="4281714" y="640624"/>
            <a:ext cx="6825343" cy="1325563"/>
          </a:xfrm>
        </p:spPr>
        <p:txBody>
          <a:bodyPr>
            <a:normAutofit/>
          </a:bodyPr>
          <a:lstStyle/>
          <a:p>
            <a:pPr algn="ctr"/>
            <a:r>
              <a:rPr lang="tr-T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YÖNELTME İŞLEVİNİN TEMEL İLKELERİ</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emote control">
            <a:extLst>
              <a:ext uri="{FF2B5EF4-FFF2-40B4-BE49-F238E27FC236}">
                <a16:creationId xmlns:a16="http://schemas.microsoft.com/office/drawing/2014/main" id="{A72E76D2-55E3-FECE-1638-37A3133806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İçerik Yer Tutucusu 2">
            <a:extLst>
              <a:ext uri="{FF2B5EF4-FFF2-40B4-BE49-F238E27FC236}">
                <a16:creationId xmlns:a16="http://schemas.microsoft.com/office/drawing/2014/main" id="{204568AF-D761-0A4C-91F4-E69ABC9CDA42}"/>
              </a:ext>
            </a:extLst>
          </p:cNvPr>
          <p:cNvSpPr>
            <a:spLocks noGrp="1"/>
          </p:cNvSpPr>
          <p:nvPr>
            <p:ph idx="1"/>
          </p:nvPr>
        </p:nvSpPr>
        <p:spPr>
          <a:xfrm>
            <a:off x="4528457" y="1984443"/>
            <a:ext cx="6825343" cy="4192520"/>
          </a:xfrm>
        </p:spPr>
        <p:txBody>
          <a:bodyPr>
            <a:normAutofit fontScale="92500" lnSpcReduction="10000"/>
          </a:bodyPr>
          <a:lstStyle/>
          <a:p>
            <a:pPr marL="0" indent="0">
              <a:buNone/>
            </a:pPr>
            <a:r>
              <a:rPr lang="tr-TR" sz="2400" b="1" dirty="0"/>
              <a:t>2)KUMANDA (EMİR) BİRLİĞİ</a:t>
            </a:r>
          </a:p>
          <a:p>
            <a:pPr algn="just"/>
            <a:r>
              <a:rPr lang="tr-TR" sz="2400" dirty="0"/>
              <a:t>Görevini yerine getirme esnasında her astın yalnızca tek bir amirden emir almasını öngören bu ilke, bir örgütleme ilkesi olmak kadar yöneltme işlevinin de Önemli bir ilkesini oluşturur, Astların tek bir üstten emir almaları durumunda çelişkilere ve rol belirsizliğine düşmeden görevlerini daha etkin yaptıkları ve sonuçta daha verimli çalıştıkları araştırmalarla kanıtlanmıştır. Bunun nedeni ise emir birliğinin, astların, çeşitli üstlerin birbiriyle çelişmesi muhtemel emirleri ile karşı karşıya kalmaktan kurtarmasıdır. Yöneltme işlevi belirli sayıdaki ast için tek bir üst tarafından yerine getirildiğinde bireysel ve örgütsel verimlilik artar</a:t>
            </a:r>
          </a:p>
        </p:txBody>
      </p:sp>
    </p:spTree>
    <p:extLst>
      <p:ext uri="{BB962C8B-B14F-4D97-AF65-F5344CB8AC3E}">
        <p14:creationId xmlns:p14="http://schemas.microsoft.com/office/powerpoint/2010/main" val="384353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a:xfrm>
            <a:off x="838200" y="459863"/>
            <a:ext cx="10515600" cy="1004594"/>
          </a:xfrm>
        </p:spPr>
        <p:txBody>
          <a:bodyPr>
            <a:normAutofit/>
          </a:bodyPr>
          <a:lstStyle/>
          <a:p>
            <a:pPr algn="ctr"/>
            <a:r>
              <a:rPr lang="tr-TR">
                <a:solidFill>
                  <a:srgbClr val="FFFFFF"/>
                </a:solidFill>
              </a:rPr>
              <a:t>YÖNELTME İŞLEVİNİN TEMEL UNSURLARI</a:t>
            </a:r>
          </a:p>
        </p:txBody>
      </p:sp>
      <p:sp>
        <p:nvSpPr>
          <p:cNvPr id="27" name="Rectangle: Rounded Corners 2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İçerik Yer Tutucusu 2">
            <a:extLst>
              <a:ext uri="{FF2B5EF4-FFF2-40B4-BE49-F238E27FC236}">
                <a16:creationId xmlns:a16="http://schemas.microsoft.com/office/drawing/2014/main" id="{4EE4E610-7CD7-EB1A-FDF7-A26A17D91805}"/>
              </a:ext>
            </a:extLst>
          </p:cNvPr>
          <p:cNvGraphicFramePr>
            <a:graphicFrameLocks noGrp="1"/>
          </p:cNvGraphicFramePr>
          <p:nvPr>
            <p:ph idx="1"/>
            <p:extLst>
              <p:ext uri="{D42A27DB-BD31-4B8C-83A1-F6EECF244321}">
                <p14:modId xmlns:p14="http://schemas.microsoft.com/office/powerpoint/2010/main" val="23354713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821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a:xfrm>
            <a:off x="838200" y="643467"/>
            <a:ext cx="2951205" cy="5571066"/>
          </a:xfrm>
        </p:spPr>
        <p:txBody>
          <a:bodyPr>
            <a:normAutofit/>
          </a:bodyPr>
          <a:lstStyle/>
          <a:p>
            <a:r>
              <a:rPr lang="tr-TR">
                <a:solidFill>
                  <a:srgbClr val="FFFFFF"/>
                </a:solidFill>
              </a:rPr>
              <a:t>YÖNELTME İŞLEVİNİN TEMEL UNSURLARI</a:t>
            </a:r>
          </a:p>
        </p:txBody>
      </p:sp>
      <p:graphicFrame>
        <p:nvGraphicFramePr>
          <p:cNvPr id="5" name="İçerik Yer Tutucusu 2">
            <a:extLst>
              <a:ext uri="{FF2B5EF4-FFF2-40B4-BE49-F238E27FC236}">
                <a16:creationId xmlns:a16="http://schemas.microsoft.com/office/drawing/2014/main" id="{4EE4E610-7CD7-EB1A-FDF7-A26A17D91805}"/>
              </a:ext>
            </a:extLst>
          </p:cNvPr>
          <p:cNvGraphicFramePr>
            <a:graphicFrameLocks noGrp="1"/>
          </p:cNvGraphicFramePr>
          <p:nvPr>
            <p:ph idx="1"/>
            <p:extLst>
              <p:ext uri="{D42A27DB-BD31-4B8C-83A1-F6EECF244321}">
                <p14:modId xmlns:p14="http://schemas.microsoft.com/office/powerpoint/2010/main" val="4208895960"/>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2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a:xfrm>
            <a:off x="838200" y="643467"/>
            <a:ext cx="2951205" cy="5571066"/>
          </a:xfrm>
        </p:spPr>
        <p:txBody>
          <a:bodyPr>
            <a:normAutofit/>
          </a:bodyPr>
          <a:lstStyle/>
          <a:p>
            <a:r>
              <a:rPr lang="tr-TR">
                <a:solidFill>
                  <a:srgbClr val="FFFFFF"/>
                </a:solidFill>
              </a:rPr>
              <a:t>YÖNELTME İŞLEVİNİN TEMEL UNSURLARI</a:t>
            </a:r>
          </a:p>
        </p:txBody>
      </p:sp>
      <p:sp>
        <p:nvSpPr>
          <p:cNvPr id="17"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İçerik Yer Tutucusu 2">
            <a:extLst>
              <a:ext uri="{FF2B5EF4-FFF2-40B4-BE49-F238E27FC236}">
                <a16:creationId xmlns:a16="http://schemas.microsoft.com/office/drawing/2014/main" id="{B3329EA3-4503-2DE6-FB81-94D280A3A08E}"/>
              </a:ext>
            </a:extLst>
          </p:cNvPr>
          <p:cNvGraphicFramePr>
            <a:graphicFrameLocks noGrp="1"/>
          </p:cNvGraphicFramePr>
          <p:nvPr>
            <p:ph idx="1"/>
            <p:extLst>
              <p:ext uri="{D42A27DB-BD31-4B8C-83A1-F6EECF244321}">
                <p14:modId xmlns:p14="http://schemas.microsoft.com/office/powerpoint/2010/main" val="1881298340"/>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808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E271D4-7AA8-F94F-8A50-B68AAD1A5754}"/>
              </a:ext>
            </a:extLst>
          </p:cNvPr>
          <p:cNvSpPr>
            <a:spLocks noGrp="1"/>
          </p:cNvSpPr>
          <p:nvPr>
            <p:ph type="title"/>
          </p:nvPr>
        </p:nvSpPr>
        <p:spPr/>
        <p:txBody>
          <a:bodyPr/>
          <a:lstStyle/>
          <a:p>
            <a:r>
              <a:rPr lang="tr-TR" dirty="0"/>
              <a:t>YÖNELTME İŞLEVİNİN TEMEL UNSURLARI</a:t>
            </a:r>
          </a:p>
        </p:txBody>
      </p:sp>
      <p:sp>
        <p:nvSpPr>
          <p:cNvPr id="3" name="İçerik Yer Tutucusu 2">
            <a:extLst>
              <a:ext uri="{FF2B5EF4-FFF2-40B4-BE49-F238E27FC236}">
                <a16:creationId xmlns:a16="http://schemas.microsoft.com/office/drawing/2014/main" id="{97619B96-E30D-0B41-A3AE-A993103DFF94}"/>
              </a:ext>
            </a:extLst>
          </p:cNvPr>
          <p:cNvSpPr>
            <a:spLocks noGrp="1"/>
          </p:cNvSpPr>
          <p:nvPr>
            <p:ph idx="1"/>
          </p:nvPr>
        </p:nvSpPr>
        <p:spPr>
          <a:xfrm>
            <a:off x="838200" y="1825624"/>
            <a:ext cx="10515600" cy="4451189"/>
          </a:xfrm>
        </p:spPr>
        <p:txBody>
          <a:bodyPr>
            <a:normAutofit fontScale="70000" lnSpcReduction="20000"/>
          </a:bodyPr>
          <a:lstStyle/>
          <a:p>
            <a:pPr marL="0" indent="0" algn="ctr">
              <a:buNone/>
            </a:pPr>
            <a:r>
              <a:rPr lang="tr-TR" sz="4000" b="1" dirty="0">
                <a:solidFill>
                  <a:srgbClr val="FF0000"/>
                </a:solidFill>
              </a:rPr>
              <a:t>A) OTORİTE VE OTORİTE TİPLERİ</a:t>
            </a:r>
          </a:p>
          <a:p>
            <a:pPr marL="457200" lvl="1" indent="0">
              <a:buNone/>
            </a:pPr>
            <a:endParaRPr lang="tr-TR" dirty="0"/>
          </a:p>
          <a:p>
            <a:pPr algn="just"/>
            <a:r>
              <a:rPr lang="tr-TR" sz="3400" b="0" i="0" dirty="0">
                <a:solidFill>
                  <a:srgbClr val="0D0D0D"/>
                </a:solidFill>
                <a:effectLst/>
                <a:latin typeface="Söhne"/>
              </a:rPr>
              <a:t>Otorite, bir kişinin ya da bir pozisyonun belirli bir durumda başkalarını yönlendirme, etkileme ve kontrol etme yeteneği anlamına gelir. </a:t>
            </a:r>
            <a:r>
              <a:rPr lang="tr-TR" sz="3400" b="0" i="0" dirty="0" err="1">
                <a:solidFill>
                  <a:srgbClr val="0D0D0D"/>
                </a:solidFill>
                <a:effectLst/>
                <a:latin typeface="Söhne"/>
              </a:rPr>
              <a:t>Max</a:t>
            </a:r>
            <a:r>
              <a:rPr lang="tr-TR" sz="3400" b="0" i="0" dirty="0">
                <a:solidFill>
                  <a:srgbClr val="0D0D0D"/>
                </a:solidFill>
                <a:effectLst/>
                <a:latin typeface="Söhne"/>
              </a:rPr>
              <a:t> </a:t>
            </a:r>
            <a:r>
              <a:rPr lang="tr-TR" sz="3400" b="0" i="0" dirty="0" err="1">
                <a:solidFill>
                  <a:srgbClr val="0D0D0D"/>
                </a:solidFill>
                <a:effectLst/>
                <a:latin typeface="Söhne"/>
              </a:rPr>
              <a:t>Weber'in</a:t>
            </a:r>
            <a:r>
              <a:rPr lang="tr-TR" sz="3400" b="0" i="0" dirty="0">
                <a:solidFill>
                  <a:srgbClr val="0D0D0D"/>
                </a:solidFill>
                <a:effectLst/>
                <a:latin typeface="Söhne"/>
              </a:rPr>
              <a:t> sınıflandırmasıyla, üç temel otorite tipi öne çıkar: geleneksel otorite, karizmatik otorite ve rasyonel, yasal ve bürokratik otorite.</a:t>
            </a:r>
          </a:p>
          <a:p>
            <a:r>
              <a:rPr lang="tr-TR" sz="3400" b="1" i="0" dirty="0">
                <a:solidFill>
                  <a:srgbClr val="0D0D0D"/>
                </a:solidFill>
                <a:effectLst/>
                <a:latin typeface="Söhne"/>
              </a:rPr>
              <a:t>Geleneksel Otorite:</a:t>
            </a:r>
            <a:endParaRPr lang="tr-TR" sz="3400" b="0" i="0" dirty="0">
              <a:solidFill>
                <a:srgbClr val="0D0D0D"/>
              </a:solidFill>
              <a:effectLst/>
              <a:latin typeface="Söhne"/>
            </a:endParaRPr>
          </a:p>
          <a:p>
            <a:pPr lvl="1" algn="just">
              <a:buFont typeface="Wingdings" pitchFamily="2" charset="2"/>
              <a:buChar char="v"/>
            </a:pPr>
            <a:r>
              <a:rPr lang="tr-TR" sz="2600" b="0" i="0" dirty="0">
                <a:solidFill>
                  <a:srgbClr val="0D0D0D"/>
                </a:solidFill>
                <a:effectLst/>
                <a:latin typeface="Söhne"/>
              </a:rPr>
              <a:t>Geleneksel otorite, geçmişten gelen gelenek ve alışkanlıklara dayanır. Bu tür otorite, genellikle aile, kabile veya topluluk liderlerinde görülür. Kişinin otoritesi, soydan gelme, yaşlılık veya geçmişteki başarılar gibi geleneksel faktörlere dayanabilir. Kararlar, genellikle alışılagelen yöntemlere veya geleneksel normlara göre alınır.</a:t>
            </a:r>
          </a:p>
          <a:p>
            <a:r>
              <a:rPr lang="tr-TR" sz="3400" b="1" i="0" dirty="0">
                <a:solidFill>
                  <a:srgbClr val="0D0D0D"/>
                </a:solidFill>
                <a:effectLst/>
                <a:latin typeface="Söhne"/>
              </a:rPr>
              <a:t>Karizmatik Otorite:</a:t>
            </a:r>
            <a:endParaRPr lang="tr-TR" sz="3400" b="0" i="0" dirty="0">
              <a:solidFill>
                <a:srgbClr val="0D0D0D"/>
              </a:solidFill>
              <a:effectLst/>
              <a:latin typeface="Söhne"/>
            </a:endParaRPr>
          </a:p>
          <a:p>
            <a:pPr lvl="1" algn="just">
              <a:buFont typeface="Wingdings" pitchFamily="2" charset="2"/>
              <a:buChar char="v"/>
            </a:pPr>
            <a:r>
              <a:rPr lang="tr-TR" sz="2600" b="0" i="0" dirty="0">
                <a:solidFill>
                  <a:srgbClr val="0D0D0D"/>
                </a:solidFill>
                <a:effectLst/>
                <a:latin typeface="Söhne"/>
              </a:rPr>
              <a:t>Karizmatik otorite, liderin kişisel cazibesi ve karizması üzerine inşa edilmiştir. Bu liderler, özel yeteneklere, tutkuya ve etkileyici kişiliklere sahiptir. Takipçiler, liderin kişisel özelliklerine güvenir ve ona saygı gösterirler. Bu tür otorite, liderin bireysel karizması ve etkileme becerileri temelinde ortaya çıkar.</a:t>
            </a:r>
          </a:p>
          <a:p>
            <a:pPr lvl="1"/>
            <a:endParaRPr lang="tr-TR" dirty="0"/>
          </a:p>
        </p:txBody>
      </p:sp>
    </p:spTree>
    <p:extLst>
      <p:ext uri="{BB962C8B-B14F-4D97-AF65-F5344CB8AC3E}">
        <p14:creationId xmlns:p14="http://schemas.microsoft.com/office/powerpoint/2010/main" val="3417511728"/>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43341"/>
      </a:dk2>
      <a:lt2>
        <a:srgbClr val="E8E3E2"/>
      </a:lt2>
      <a:accent1>
        <a:srgbClr val="7FA8AE"/>
      </a:accent1>
      <a:accent2>
        <a:srgbClr val="7F9ABA"/>
      </a:accent2>
      <a:accent3>
        <a:srgbClr val="9698C6"/>
      </a:accent3>
      <a:accent4>
        <a:srgbClr val="957FBA"/>
      </a:accent4>
      <a:accent5>
        <a:srgbClr val="BB94C5"/>
      </a:accent5>
      <a:accent6>
        <a:srgbClr val="BA7FAE"/>
      </a:accent6>
      <a:hlink>
        <a:srgbClr val="AE7269"/>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3498</TotalTime>
  <Words>5985</Words>
  <Application>Microsoft Office PowerPoint</Application>
  <PresentationFormat>Geniş ekran</PresentationFormat>
  <Paragraphs>278</Paragraphs>
  <Slides>39</Slides>
  <Notes>30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39</vt:i4>
      </vt:variant>
    </vt:vector>
  </HeadingPairs>
  <TitlesOfParts>
    <vt:vector size="50" baseType="lpstr">
      <vt:lpstr>Arial</vt:lpstr>
      <vt:lpstr>Avenir Next LT Pro</vt:lpstr>
      <vt:lpstr>Calibri</vt:lpstr>
      <vt:lpstr>Söhne</vt:lpstr>
      <vt:lpstr>Symbol</vt:lpstr>
      <vt:lpstr>Times New Roman</vt:lpstr>
      <vt:lpstr>TimesNewRomanPS</vt:lpstr>
      <vt:lpstr>TimesNewRomanPSMT</vt:lpstr>
      <vt:lpstr>Tw Cen MT</vt:lpstr>
      <vt:lpstr>Wingdings</vt:lpstr>
      <vt:lpstr>ShapesVTI</vt:lpstr>
      <vt:lpstr>YÖNETİM ORGANİZASYON</vt:lpstr>
      <vt:lpstr>YÖNETİM FONKSİYONLARI</vt:lpstr>
      <vt:lpstr>YÖNELTME (YÖN VERME-YÜRÜTME)</vt:lpstr>
      <vt:lpstr>YÖNELTME İŞLEVİNİN TEMEL İLKELERİ</vt:lpstr>
      <vt:lpstr>YÖNELTME İŞLEVİNİN TEMEL İLKELERİ</vt:lpstr>
      <vt:lpstr>YÖNELTME İŞLEVİNİN TEMEL UNSURLARI</vt:lpstr>
      <vt:lpstr>YÖNELTME İŞLEVİNİN TEMEL UNSURLARI</vt:lpstr>
      <vt:lpstr>YÖNELTME İŞLEVİNİN TEMEL UNSURLARI</vt:lpstr>
      <vt:lpstr>YÖNELTME İŞLEVİNİN TEMEL UNSURLARI</vt:lpstr>
      <vt:lpstr>YÖNELTME İŞLEVİNİN TEMEL UNSURLARI</vt:lpstr>
      <vt:lpstr>YÖNELTME İŞLEVİNİN TEMEL UNSURLARI</vt:lpstr>
      <vt:lpstr>YÖNELTME İŞLEVİNİN TEMEL UNSURLARI</vt:lpstr>
      <vt:lpstr>YÖNELTME İŞLEVİNİN TEMEL UNSURLARI</vt:lpstr>
      <vt:lpstr>YÖNELTME İŞLEVİNİN TEMEL UNSURLARI</vt:lpstr>
      <vt:lpstr>LİDERLİK</vt:lpstr>
      <vt:lpstr>LİDERLİK</vt:lpstr>
      <vt:lpstr>LİDERLİK TİP VE ÇEŞİTLERİ</vt:lpstr>
      <vt:lpstr>LİDERLİK TİP VE ÇEŞİTLERİ</vt:lpstr>
      <vt:lpstr>İLETİŞİM (HABERLEŞME)</vt:lpstr>
      <vt:lpstr>İLETİŞİM (HABERLEŞME)</vt:lpstr>
      <vt:lpstr>İLETİŞİM (HABERLEŞME)</vt:lpstr>
      <vt:lpstr>ETKİN İLETİŞİMİ ENGELLEYİCİ FAKTÖRLER</vt:lpstr>
      <vt:lpstr>ETKİN İLETİŞİMİ ENGELLEYİCİ FAKTÖRLER</vt:lpstr>
      <vt:lpstr>ETKİN İLETİŞİMİ ENGELLEYİCİ FAKTÖRLER</vt:lpstr>
      <vt:lpstr>ETKİN İLETİŞİMİ ENGELLEYİCİ FAKTÖRLER</vt:lpstr>
      <vt:lpstr>MOTİVASYON</vt:lpstr>
      <vt:lpstr>KONTROL</vt:lpstr>
      <vt:lpstr>KONTROL</vt:lpstr>
      <vt:lpstr>KONTROL</vt:lpstr>
      <vt:lpstr>KONTROL SÜRECİNİN EVRELERİ</vt:lpstr>
      <vt:lpstr>KONTROL SÜRECİNİN EVRELERİ</vt:lpstr>
      <vt:lpstr>KONTROL SÜRECİNİN EVRELERİ</vt:lpstr>
      <vt:lpstr>KONTROL SÜRECİNİN EVRELERİ</vt:lpstr>
      <vt:lpstr>Etkin Bir Denetim Sisteminin İlkeleri ve Özellikleri  </vt:lpstr>
      <vt:lpstr>Etkin Bir Denetim Sisteminin İlkeleri ve Özellikleri  </vt:lpstr>
      <vt:lpstr>Etkin Bir Denetim Sisteminin İlkeleri ve Özellikleri  </vt:lpstr>
      <vt:lpstr>Etkin Bir Denetim Sisteminin İlkeleri ve Özellikleri  </vt:lpstr>
      <vt:lpstr>KOORDİNASYON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YÖNETİM ORGANİZASYON</dc:title>
  <dc:creator>Fatih Çallı</dc:creator>
  <cp:lastModifiedBy>Fatih Çallı</cp:lastModifiedBy>
  <cp:revision>21</cp:revision>
  <dcterms:created xsi:type="dcterms:W3CDTF">2021-03-07T08:10:11Z</dcterms:created>
  <dcterms:modified xsi:type="dcterms:W3CDTF">2024-03-01T08:26:41Z</dcterms:modified>
</cp:coreProperties>
</file>