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61"/>
  </p:notesMasterIdLst>
  <p:sldIdLst>
    <p:sldId id="256" r:id="rId2"/>
    <p:sldId id="257" r:id="rId3"/>
    <p:sldId id="258" r:id="rId4"/>
    <p:sldId id="335" r:id="rId5"/>
    <p:sldId id="336" r:id="rId6"/>
    <p:sldId id="337" r:id="rId7"/>
    <p:sldId id="338" r:id="rId8"/>
    <p:sldId id="339" r:id="rId9"/>
    <p:sldId id="340" r:id="rId10"/>
    <p:sldId id="341" r:id="rId11"/>
    <p:sldId id="342" r:id="rId12"/>
    <p:sldId id="343" r:id="rId13"/>
    <p:sldId id="346" r:id="rId14"/>
    <p:sldId id="348" r:id="rId15"/>
    <p:sldId id="349" r:id="rId16"/>
    <p:sldId id="350" r:id="rId17"/>
    <p:sldId id="351" r:id="rId18"/>
    <p:sldId id="352" r:id="rId19"/>
    <p:sldId id="353" r:id="rId20"/>
    <p:sldId id="354" r:id="rId21"/>
    <p:sldId id="355" r:id="rId22"/>
    <p:sldId id="356" r:id="rId23"/>
    <p:sldId id="357" r:id="rId24"/>
    <p:sldId id="358" r:id="rId25"/>
    <p:sldId id="359" r:id="rId26"/>
    <p:sldId id="362" r:id="rId27"/>
    <p:sldId id="363" r:id="rId28"/>
    <p:sldId id="364" r:id="rId29"/>
    <p:sldId id="365" r:id="rId30"/>
    <p:sldId id="366" r:id="rId31"/>
    <p:sldId id="334" r:id="rId32"/>
    <p:sldId id="368" r:id="rId33"/>
    <p:sldId id="369" r:id="rId34"/>
    <p:sldId id="371" r:id="rId35"/>
    <p:sldId id="372" r:id="rId36"/>
    <p:sldId id="373" r:id="rId37"/>
    <p:sldId id="374" r:id="rId38"/>
    <p:sldId id="375" r:id="rId39"/>
    <p:sldId id="344" r:id="rId40"/>
    <p:sldId id="345" r:id="rId41"/>
    <p:sldId id="376" r:id="rId42"/>
    <p:sldId id="347" r:id="rId43"/>
    <p:sldId id="377" r:id="rId44"/>
    <p:sldId id="378" r:id="rId45"/>
    <p:sldId id="379" r:id="rId46"/>
    <p:sldId id="381" r:id="rId47"/>
    <p:sldId id="382" r:id="rId48"/>
    <p:sldId id="383" r:id="rId49"/>
    <p:sldId id="384" r:id="rId50"/>
    <p:sldId id="385" r:id="rId51"/>
    <p:sldId id="386" r:id="rId52"/>
    <p:sldId id="387" r:id="rId53"/>
    <p:sldId id="388" r:id="rId54"/>
    <p:sldId id="360" r:id="rId55"/>
    <p:sldId id="361" r:id="rId56"/>
    <p:sldId id="389" r:id="rId57"/>
    <p:sldId id="390" r:id="rId58"/>
    <p:sldId id="391" r:id="rId59"/>
    <p:sldId id="424" r:id="rId6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0642" autoAdjust="0"/>
  </p:normalViewPr>
  <p:slideViewPr>
    <p:cSldViewPr snapToGrid="0">
      <p:cViewPr varScale="1">
        <p:scale>
          <a:sx n="62" d="100"/>
          <a:sy n="62" d="100"/>
        </p:scale>
        <p:origin x="16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38B34C-9CA8-40E2-8EEA-BE93F728AB6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1775EF5-A6A5-47A9-86E0-56FC52C6D712}">
      <dgm:prSet/>
      <dgm:spPr/>
      <dgm:t>
        <a:bodyPr/>
        <a:lstStyle/>
        <a:p>
          <a:r>
            <a:rPr lang="tr-TR"/>
            <a:t>Çatışmaya ilişkin bu tanımlardaki ortak unsurlar dikkate alındığında çatışma için genellikle olumsuz kavramların kullanıldığı görülmektedir.  Bu tanımlarda sıklıkla kullanılan kavramlar şu şekilde belirtilebilir: </a:t>
          </a:r>
          <a:endParaRPr lang="en-US"/>
        </a:p>
      </dgm:t>
    </dgm:pt>
    <dgm:pt modelId="{B63EF6FD-03A2-4183-9969-616E4785F1CB}" type="parTrans" cxnId="{34BFAAF9-D19D-4FC9-A851-3C6316DD57CE}">
      <dgm:prSet/>
      <dgm:spPr/>
      <dgm:t>
        <a:bodyPr/>
        <a:lstStyle/>
        <a:p>
          <a:endParaRPr lang="en-US"/>
        </a:p>
      </dgm:t>
    </dgm:pt>
    <dgm:pt modelId="{F890D933-C1D5-4776-A273-795CCE506A08}" type="sibTrans" cxnId="{34BFAAF9-D19D-4FC9-A851-3C6316DD57CE}">
      <dgm:prSet/>
      <dgm:spPr/>
      <dgm:t>
        <a:bodyPr/>
        <a:lstStyle/>
        <a:p>
          <a:endParaRPr lang="en-US"/>
        </a:p>
      </dgm:t>
    </dgm:pt>
    <dgm:pt modelId="{905E26F5-8D2D-497B-9C95-FE8FF032D759}">
      <dgm:prSet/>
      <dgm:spPr/>
      <dgm:t>
        <a:bodyPr/>
        <a:lstStyle/>
        <a:p>
          <a:r>
            <a:rPr lang="tr-TR"/>
            <a:t>•	Engellenme </a:t>
          </a:r>
          <a:endParaRPr lang="en-US"/>
        </a:p>
      </dgm:t>
    </dgm:pt>
    <dgm:pt modelId="{9319A1C7-9940-43F1-8D22-01DD4B3843DA}" type="parTrans" cxnId="{E87C2B93-8362-4C1F-B57C-296E0E9C9109}">
      <dgm:prSet/>
      <dgm:spPr/>
      <dgm:t>
        <a:bodyPr/>
        <a:lstStyle/>
        <a:p>
          <a:endParaRPr lang="en-US"/>
        </a:p>
      </dgm:t>
    </dgm:pt>
    <dgm:pt modelId="{3FFC1BA2-85E3-4C16-AEDE-2E38C6EDCB4F}" type="sibTrans" cxnId="{E87C2B93-8362-4C1F-B57C-296E0E9C9109}">
      <dgm:prSet/>
      <dgm:spPr/>
      <dgm:t>
        <a:bodyPr/>
        <a:lstStyle/>
        <a:p>
          <a:endParaRPr lang="en-US"/>
        </a:p>
      </dgm:t>
    </dgm:pt>
    <dgm:pt modelId="{9F543225-6F56-4B88-ABD6-EBAB7A86562B}">
      <dgm:prSet/>
      <dgm:spPr/>
      <dgm:t>
        <a:bodyPr/>
        <a:lstStyle/>
        <a:p>
          <a:r>
            <a:rPr lang="tr-TR"/>
            <a:t>•	Uyumsuzluk</a:t>
          </a:r>
          <a:endParaRPr lang="en-US"/>
        </a:p>
      </dgm:t>
    </dgm:pt>
    <dgm:pt modelId="{CC5CAD71-F665-4241-AF9D-BF24E170A1B1}" type="parTrans" cxnId="{B8DC1746-34A9-41C1-9E46-60436301797D}">
      <dgm:prSet/>
      <dgm:spPr/>
      <dgm:t>
        <a:bodyPr/>
        <a:lstStyle/>
        <a:p>
          <a:endParaRPr lang="en-US"/>
        </a:p>
      </dgm:t>
    </dgm:pt>
    <dgm:pt modelId="{81565652-92A2-472E-9616-6C466446CA55}" type="sibTrans" cxnId="{B8DC1746-34A9-41C1-9E46-60436301797D}">
      <dgm:prSet/>
      <dgm:spPr/>
      <dgm:t>
        <a:bodyPr/>
        <a:lstStyle/>
        <a:p>
          <a:endParaRPr lang="en-US"/>
        </a:p>
      </dgm:t>
    </dgm:pt>
    <dgm:pt modelId="{B8F6BF4A-3FF4-466C-8EFA-C4D1DBDA44AF}">
      <dgm:prSet/>
      <dgm:spPr/>
      <dgm:t>
        <a:bodyPr/>
        <a:lstStyle/>
        <a:p>
          <a:r>
            <a:rPr lang="tr-TR"/>
            <a:t>•	Uyuşmazlık </a:t>
          </a:r>
          <a:endParaRPr lang="en-US"/>
        </a:p>
      </dgm:t>
    </dgm:pt>
    <dgm:pt modelId="{3B8E9EE6-0047-45A2-B244-DA0CB2943317}" type="parTrans" cxnId="{9FD2CD0B-860E-42ED-B5EA-5E72C529649E}">
      <dgm:prSet/>
      <dgm:spPr/>
      <dgm:t>
        <a:bodyPr/>
        <a:lstStyle/>
        <a:p>
          <a:endParaRPr lang="en-US"/>
        </a:p>
      </dgm:t>
    </dgm:pt>
    <dgm:pt modelId="{D141E7B2-6510-45D3-86B2-09406E514C03}" type="sibTrans" cxnId="{9FD2CD0B-860E-42ED-B5EA-5E72C529649E}">
      <dgm:prSet/>
      <dgm:spPr/>
      <dgm:t>
        <a:bodyPr/>
        <a:lstStyle/>
        <a:p>
          <a:endParaRPr lang="en-US"/>
        </a:p>
      </dgm:t>
    </dgm:pt>
    <dgm:pt modelId="{09CD2564-E000-4D1C-9332-28F6BE218293}">
      <dgm:prSet/>
      <dgm:spPr/>
      <dgm:t>
        <a:bodyPr/>
        <a:lstStyle/>
        <a:p>
          <a:r>
            <a:rPr lang="tr-TR"/>
            <a:t>•	Anlaşmazlık </a:t>
          </a:r>
          <a:endParaRPr lang="en-US"/>
        </a:p>
      </dgm:t>
    </dgm:pt>
    <dgm:pt modelId="{59BACB7F-97C1-4F03-9566-D3F63EA8B593}" type="parTrans" cxnId="{D5CD018A-6DBA-4F2F-8732-F3B3C0866EBE}">
      <dgm:prSet/>
      <dgm:spPr/>
      <dgm:t>
        <a:bodyPr/>
        <a:lstStyle/>
        <a:p>
          <a:endParaRPr lang="en-US"/>
        </a:p>
      </dgm:t>
    </dgm:pt>
    <dgm:pt modelId="{1A7DA5A6-286B-4E9F-8A5C-9829C1640601}" type="sibTrans" cxnId="{D5CD018A-6DBA-4F2F-8732-F3B3C0866EBE}">
      <dgm:prSet/>
      <dgm:spPr/>
      <dgm:t>
        <a:bodyPr/>
        <a:lstStyle/>
        <a:p>
          <a:endParaRPr lang="en-US"/>
        </a:p>
      </dgm:t>
    </dgm:pt>
    <dgm:pt modelId="{BD2CC9FD-0D41-4802-8EAF-2847FD9EB2ED}">
      <dgm:prSet/>
      <dgm:spPr/>
      <dgm:t>
        <a:bodyPr/>
        <a:lstStyle/>
        <a:p>
          <a:r>
            <a:rPr lang="tr-TR"/>
            <a:t>•	Zıtlaşma </a:t>
          </a:r>
          <a:endParaRPr lang="en-US"/>
        </a:p>
      </dgm:t>
    </dgm:pt>
    <dgm:pt modelId="{28CFD6CB-4156-4681-8C87-628225F6842D}" type="parTrans" cxnId="{1E45E566-F430-4F65-B4C5-6C7E34BF7060}">
      <dgm:prSet/>
      <dgm:spPr/>
      <dgm:t>
        <a:bodyPr/>
        <a:lstStyle/>
        <a:p>
          <a:endParaRPr lang="en-US"/>
        </a:p>
      </dgm:t>
    </dgm:pt>
    <dgm:pt modelId="{539D1F06-E6F8-4693-B614-A615B18CE024}" type="sibTrans" cxnId="{1E45E566-F430-4F65-B4C5-6C7E34BF7060}">
      <dgm:prSet/>
      <dgm:spPr/>
      <dgm:t>
        <a:bodyPr/>
        <a:lstStyle/>
        <a:p>
          <a:endParaRPr lang="en-US"/>
        </a:p>
      </dgm:t>
    </dgm:pt>
    <dgm:pt modelId="{68A3D8BF-7F3D-4E48-8C15-27BC67E2F0D1}">
      <dgm:prSet/>
      <dgm:spPr/>
      <dgm:t>
        <a:bodyPr/>
        <a:lstStyle/>
        <a:p>
          <a:r>
            <a:rPr lang="tr-TR"/>
            <a:t>•	Direnme</a:t>
          </a:r>
          <a:endParaRPr lang="en-US"/>
        </a:p>
      </dgm:t>
    </dgm:pt>
    <dgm:pt modelId="{711BEB12-AF11-45F4-94B2-0D8916FDA375}" type="parTrans" cxnId="{57E96A87-E689-4C5D-9CAA-DA456D775DD5}">
      <dgm:prSet/>
      <dgm:spPr/>
      <dgm:t>
        <a:bodyPr/>
        <a:lstStyle/>
        <a:p>
          <a:endParaRPr lang="en-US"/>
        </a:p>
      </dgm:t>
    </dgm:pt>
    <dgm:pt modelId="{49EEA77E-07EA-4618-B623-E42FD3F0473A}" type="sibTrans" cxnId="{57E96A87-E689-4C5D-9CAA-DA456D775DD5}">
      <dgm:prSet/>
      <dgm:spPr/>
      <dgm:t>
        <a:bodyPr/>
        <a:lstStyle/>
        <a:p>
          <a:endParaRPr lang="en-US"/>
        </a:p>
      </dgm:t>
    </dgm:pt>
    <dgm:pt modelId="{6436026C-763B-4EB9-B4CA-D6B1F212EAB8}" type="pres">
      <dgm:prSet presAssocID="{6938B34C-9CA8-40E2-8EEA-BE93F728AB6E}" presName="linear" presStyleCnt="0">
        <dgm:presLayoutVars>
          <dgm:animLvl val="lvl"/>
          <dgm:resizeHandles val="exact"/>
        </dgm:presLayoutVars>
      </dgm:prSet>
      <dgm:spPr/>
    </dgm:pt>
    <dgm:pt modelId="{157DDCDB-3470-4639-8D07-4A68D0407D80}" type="pres">
      <dgm:prSet presAssocID="{41775EF5-A6A5-47A9-86E0-56FC52C6D712}" presName="parentText" presStyleLbl="node1" presStyleIdx="0" presStyleCnt="7">
        <dgm:presLayoutVars>
          <dgm:chMax val="0"/>
          <dgm:bulletEnabled val="1"/>
        </dgm:presLayoutVars>
      </dgm:prSet>
      <dgm:spPr/>
    </dgm:pt>
    <dgm:pt modelId="{93B74BB3-4ABA-45A1-9F55-E1E64ECE4378}" type="pres">
      <dgm:prSet presAssocID="{F890D933-C1D5-4776-A273-795CCE506A08}" presName="spacer" presStyleCnt="0"/>
      <dgm:spPr/>
    </dgm:pt>
    <dgm:pt modelId="{F11E9F06-442D-486F-B93B-CCF36DB9A8CD}" type="pres">
      <dgm:prSet presAssocID="{905E26F5-8D2D-497B-9C95-FE8FF032D759}" presName="parentText" presStyleLbl="node1" presStyleIdx="1" presStyleCnt="7">
        <dgm:presLayoutVars>
          <dgm:chMax val="0"/>
          <dgm:bulletEnabled val="1"/>
        </dgm:presLayoutVars>
      </dgm:prSet>
      <dgm:spPr/>
    </dgm:pt>
    <dgm:pt modelId="{A121E408-73C9-49A3-9CE3-D42189B8F7C1}" type="pres">
      <dgm:prSet presAssocID="{3FFC1BA2-85E3-4C16-AEDE-2E38C6EDCB4F}" presName="spacer" presStyleCnt="0"/>
      <dgm:spPr/>
    </dgm:pt>
    <dgm:pt modelId="{A8F4AE40-A4D5-4F99-93E0-5633AB45649A}" type="pres">
      <dgm:prSet presAssocID="{9F543225-6F56-4B88-ABD6-EBAB7A86562B}" presName="parentText" presStyleLbl="node1" presStyleIdx="2" presStyleCnt="7">
        <dgm:presLayoutVars>
          <dgm:chMax val="0"/>
          <dgm:bulletEnabled val="1"/>
        </dgm:presLayoutVars>
      </dgm:prSet>
      <dgm:spPr/>
    </dgm:pt>
    <dgm:pt modelId="{84275909-2F57-4120-B315-FE7523A7B193}" type="pres">
      <dgm:prSet presAssocID="{81565652-92A2-472E-9616-6C466446CA55}" presName="spacer" presStyleCnt="0"/>
      <dgm:spPr/>
    </dgm:pt>
    <dgm:pt modelId="{BAA7DCB4-E7B3-42DC-9880-748937E1FC14}" type="pres">
      <dgm:prSet presAssocID="{B8F6BF4A-3FF4-466C-8EFA-C4D1DBDA44AF}" presName="parentText" presStyleLbl="node1" presStyleIdx="3" presStyleCnt="7">
        <dgm:presLayoutVars>
          <dgm:chMax val="0"/>
          <dgm:bulletEnabled val="1"/>
        </dgm:presLayoutVars>
      </dgm:prSet>
      <dgm:spPr/>
    </dgm:pt>
    <dgm:pt modelId="{CAA18CA5-6632-4C34-BC64-A04AB6EF21F6}" type="pres">
      <dgm:prSet presAssocID="{D141E7B2-6510-45D3-86B2-09406E514C03}" presName="spacer" presStyleCnt="0"/>
      <dgm:spPr/>
    </dgm:pt>
    <dgm:pt modelId="{DF4B6AA8-CEB3-43D3-8B25-B6E839445CAB}" type="pres">
      <dgm:prSet presAssocID="{09CD2564-E000-4D1C-9332-28F6BE218293}" presName="parentText" presStyleLbl="node1" presStyleIdx="4" presStyleCnt="7">
        <dgm:presLayoutVars>
          <dgm:chMax val="0"/>
          <dgm:bulletEnabled val="1"/>
        </dgm:presLayoutVars>
      </dgm:prSet>
      <dgm:spPr/>
    </dgm:pt>
    <dgm:pt modelId="{2D04E331-CC86-4F21-BD01-C166A7B2D188}" type="pres">
      <dgm:prSet presAssocID="{1A7DA5A6-286B-4E9F-8A5C-9829C1640601}" presName="spacer" presStyleCnt="0"/>
      <dgm:spPr/>
    </dgm:pt>
    <dgm:pt modelId="{60CFB6D8-A925-4A0D-B520-936F81AB50DC}" type="pres">
      <dgm:prSet presAssocID="{BD2CC9FD-0D41-4802-8EAF-2847FD9EB2ED}" presName="parentText" presStyleLbl="node1" presStyleIdx="5" presStyleCnt="7">
        <dgm:presLayoutVars>
          <dgm:chMax val="0"/>
          <dgm:bulletEnabled val="1"/>
        </dgm:presLayoutVars>
      </dgm:prSet>
      <dgm:spPr/>
    </dgm:pt>
    <dgm:pt modelId="{015485C6-5C01-4BA1-B6AF-750D7017C7CB}" type="pres">
      <dgm:prSet presAssocID="{539D1F06-E6F8-4693-B614-A615B18CE024}" presName="spacer" presStyleCnt="0"/>
      <dgm:spPr/>
    </dgm:pt>
    <dgm:pt modelId="{313F858E-5E39-4305-AB8D-FD35106EB7E1}" type="pres">
      <dgm:prSet presAssocID="{68A3D8BF-7F3D-4E48-8C15-27BC67E2F0D1}" presName="parentText" presStyleLbl="node1" presStyleIdx="6" presStyleCnt="7">
        <dgm:presLayoutVars>
          <dgm:chMax val="0"/>
          <dgm:bulletEnabled val="1"/>
        </dgm:presLayoutVars>
      </dgm:prSet>
      <dgm:spPr/>
    </dgm:pt>
  </dgm:ptLst>
  <dgm:cxnLst>
    <dgm:cxn modelId="{9FD2CD0B-860E-42ED-B5EA-5E72C529649E}" srcId="{6938B34C-9CA8-40E2-8EEA-BE93F728AB6E}" destId="{B8F6BF4A-3FF4-466C-8EFA-C4D1DBDA44AF}" srcOrd="3" destOrd="0" parTransId="{3B8E9EE6-0047-45A2-B244-DA0CB2943317}" sibTransId="{D141E7B2-6510-45D3-86B2-09406E514C03}"/>
    <dgm:cxn modelId="{B8DC1746-34A9-41C1-9E46-60436301797D}" srcId="{6938B34C-9CA8-40E2-8EEA-BE93F728AB6E}" destId="{9F543225-6F56-4B88-ABD6-EBAB7A86562B}" srcOrd="2" destOrd="0" parTransId="{CC5CAD71-F665-4241-AF9D-BF24E170A1B1}" sibTransId="{81565652-92A2-472E-9616-6C466446CA55}"/>
    <dgm:cxn modelId="{1E45E566-F430-4F65-B4C5-6C7E34BF7060}" srcId="{6938B34C-9CA8-40E2-8EEA-BE93F728AB6E}" destId="{BD2CC9FD-0D41-4802-8EAF-2847FD9EB2ED}" srcOrd="5" destOrd="0" parTransId="{28CFD6CB-4156-4681-8C87-628225F6842D}" sibTransId="{539D1F06-E6F8-4693-B614-A615B18CE024}"/>
    <dgm:cxn modelId="{8B880A68-F010-45E2-A388-DCB806794C3D}" type="presOf" srcId="{6938B34C-9CA8-40E2-8EEA-BE93F728AB6E}" destId="{6436026C-763B-4EB9-B4CA-D6B1F212EAB8}" srcOrd="0" destOrd="0" presId="urn:microsoft.com/office/officeart/2005/8/layout/vList2"/>
    <dgm:cxn modelId="{04769D58-38B7-455C-A1F3-0BB9F25F9935}" type="presOf" srcId="{9F543225-6F56-4B88-ABD6-EBAB7A86562B}" destId="{A8F4AE40-A4D5-4F99-93E0-5633AB45649A}" srcOrd="0" destOrd="0" presId="urn:microsoft.com/office/officeart/2005/8/layout/vList2"/>
    <dgm:cxn modelId="{57E96A87-E689-4C5D-9CAA-DA456D775DD5}" srcId="{6938B34C-9CA8-40E2-8EEA-BE93F728AB6E}" destId="{68A3D8BF-7F3D-4E48-8C15-27BC67E2F0D1}" srcOrd="6" destOrd="0" parTransId="{711BEB12-AF11-45F4-94B2-0D8916FDA375}" sibTransId="{49EEA77E-07EA-4618-B623-E42FD3F0473A}"/>
    <dgm:cxn modelId="{D5CD018A-6DBA-4F2F-8732-F3B3C0866EBE}" srcId="{6938B34C-9CA8-40E2-8EEA-BE93F728AB6E}" destId="{09CD2564-E000-4D1C-9332-28F6BE218293}" srcOrd="4" destOrd="0" parTransId="{59BACB7F-97C1-4F03-9566-D3F63EA8B593}" sibTransId="{1A7DA5A6-286B-4E9F-8A5C-9829C1640601}"/>
    <dgm:cxn modelId="{7898D691-065D-430E-A2FA-2CFABB8A1711}" type="presOf" srcId="{B8F6BF4A-3FF4-466C-8EFA-C4D1DBDA44AF}" destId="{BAA7DCB4-E7B3-42DC-9880-748937E1FC14}" srcOrd="0" destOrd="0" presId="urn:microsoft.com/office/officeart/2005/8/layout/vList2"/>
    <dgm:cxn modelId="{E87C2B93-8362-4C1F-B57C-296E0E9C9109}" srcId="{6938B34C-9CA8-40E2-8EEA-BE93F728AB6E}" destId="{905E26F5-8D2D-497B-9C95-FE8FF032D759}" srcOrd="1" destOrd="0" parTransId="{9319A1C7-9940-43F1-8D22-01DD4B3843DA}" sibTransId="{3FFC1BA2-85E3-4C16-AEDE-2E38C6EDCB4F}"/>
    <dgm:cxn modelId="{9934789E-07AD-4AC7-95C2-10C3B04A541D}" type="presOf" srcId="{68A3D8BF-7F3D-4E48-8C15-27BC67E2F0D1}" destId="{313F858E-5E39-4305-AB8D-FD35106EB7E1}" srcOrd="0" destOrd="0" presId="urn:microsoft.com/office/officeart/2005/8/layout/vList2"/>
    <dgm:cxn modelId="{A450BCA3-F625-4F07-B806-CCF5689F51CF}" type="presOf" srcId="{41775EF5-A6A5-47A9-86E0-56FC52C6D712}" destId="{157DDCDB-3470-4639-8D07-4A68D0407D80}" srcOrd="0" destOrd="0" presId="urn:microsoft.com/office/officeart/2005/8/layout/vList2"/>
    <dgm:cxn modelId="{2D6479B8-0330-41BB-A5A9-003E037E26C1}" type="presOf" srcId="{905E26F5-8D2D-497B-9C95-FE8FF032D759}" destId="{F11E9F06-442D-486F-B93B-CCF36DB9A8CD}" srcOrd="0" destOrd="0" presId="urn:microsoft.com/office/officeart/2005/8/layout/vList2"/>
    <dgm:cxn modelId="{DE3D5DD3-B870-4DBF-A4BE-408729FF2E6D}" type="presOf" srcId="{BD2CC9FD-0D41-4802-8EAF-2847FD9EB2ED}" destId="{60CFB6D8-A925-4A0D-B520-936F81AB50DC}" srcOrd="0" destOrd="0" presId="urn:microsoft.com/office/officeart/2005/8/layout/vList2"/>
    <dgm:cxn modelId="{9DE253E7-BE2B-4B55-B096-94C02EA395F1}" type="presOf" srcId="{09CD2564-E000-4D1C-9332-28F6BE218293}" destId="{DF4B6AA8-CEB3-43D3-8B25-B6E839445CAB}" srcOrd="0" destOrd="0" presId="urn:microsoft.com/office/officeart/2005/8/layout/vList2"/>
    <dgm:cxn modelId="{34BFAAF9-D19D-4FC9-A851-3C6316DD57CE}" srcId="{6938B34C-9CA8-40E2-8EEA-BE93F728AB6E}" destId="{41775EF5-A6A5-47A9-86E0-56FC52C6D712}" srcOrd="0" destOrd="0" parTransId="{B63EF6FD-03A2-4183-9969-616E4785F1CB}" sibTransId="{F890D933-C1D5-4776-A273-795CCE506A08}"/>
    <dgm:cxn modelId="{2C485094-31AA-4165-A1A4-0C226E688AA6}" type="presParOf" srcId="{6436026C-763B-4EB9-B4CA-D6B1F212EAB8}" destId="{157DDCDB-3470-4639-8D07-4A68D0407D80}" srcOrd="0" destOrd="0" presId="urn:microsoft.com/office/officeart/2005/8/layout/vList2"/>
    <dgm:cxn modelId="{1E965CD9-08A6-44B9-9A30-7C833ADAC7AD}" type="presParOf" srcId="{6436026C-763B-4EB9-B4CA-D6B1F212EAB8}" destId="{93B74BB3-4ABA-45A1-9F55-E1E64ECE4378}" srcOrd="1" destOrd="0" presId="urn:microsoft.com/office/officeart/2005/8/layout/vList2"/>
    <dgm:cxn modelId="{F980C56A-F875-4955-994A-3E252348EC33}" type="presParOf" srcId="{6436026C-763B-4EB9-B4CA-D6B1F212EAB8}" destId="{F11E9F06-442D-486F-B93B-CCF36DB9A8CD}" srcOrd="2" destOrd="0" presId="urn:microsoft.com/office/officeart/2005/8/layout/vList2"/>
    <dgm:cxn modelId="{BC5DB9D8-5823-4ECB-B982-306C4AD42C50}" type="presParOf" srcId="{6436026C-763B-4EB9-B4CA-D6B1F212EAB8}" destId="{A121E408-73C9-49A3-9CE3-D42189B8F7C1}" srcOrd="3" destOrd="0" presId="urn:microsoft.com/office/officeart/2005/8/layout/vList2"/>
    <dgm:cxn modelId="{76758FD6-1B7E-4670-9E88-2A2C68BFA3F2}" type="presParOf" srcId="{6436026C-763B-4EB9-B4CA-D6B1F212EAB8}" destId="{A8F4AE40-A4D5-4F99-93E0-5633AB45649A}" srcOrd="4" destOrd="0" presId="urn:microsoft.com/office/officeart/2005/8/layout/vList2"/>
    <dgm:cxn modelId="{1F24077B-960D-4C7F-87AC-59A4A2A05EE1}" type="presParOf" srcId="{6436026C-763B-4EB9-B4CA-D6B1F212EAB8}" destId="{84275909-2F57-4120-B315-FE7523A7B193}" srcOrd="5" destOrd="0" presId="urn:microsoft.com/office/officeart/2005/8/layout/vList2"/>
    <dgm:cxn modelId="{12D3C824-C5F7-4D87-BF87-F6D4DAC4D0B9}" type="presParOf" srcId="{6436026C-763B-4EB9-B4CA-D6B1F212EAB8}" destId="{BAA7DCB4-E7B3-42DC-9880-748937E1FC14}" srcOrd="6" destOrd="0" presId="urn:microsoft.com/office/officeart/2005/8/layout/vList2"/>
    <dgm:cxn modelId="{92500BAC-859F-43B2-A32A-4B1A803B60BC}" type="presParOf" srcId="{6436026C-763B-4EB9-B4CA-D6B1F212EAB8}" destId="{CAA18CA5-6632-4C34-BC64-A04AB6EF21F6}" srcOrd="7" destOrd="0" presId="urn:microsoft.com/office/officeart/2005/8/layout/vList2"/>
    <dgm:cxn modelId="{D510E4B0-A765-479E-8BB1-1153401D0EC7}" type="presParOf" srcId="{6436026C-763B-4EB9-B4CA-D6B1F212EAB8}" destId="{DF4B6AA8-CEB3-43D3-8B25-B6E839445CAB}" srcOrd="8" destOrd="0" presId="urn:microsoft.com/office/officeart/2005/8/layout/vList2"/>
    <dgm:cxn modelId="{6C51A65E-EBCE-400C-9E80-3E15CDDB2611}" type="presParOf" srcId="{6436026C-763B-4EB9-B4CA-D6B1F212EAB8}" destId="{2D04E331-CC86-4F21-BD01-C166A7B2D188}" srcOrd="9" destOrd="0" presId="urn:microsoft.com/office/officeart/2005/8/layout/vList2"/>
    <dgm:cxn modelId="{94A8F9B3-358B-4BC6-9272-0DB956D410C7}" type="presParOf" srcId="{6436026C-763B-4EB9-B4CA-D6B1F212EAB8}" destId="{60CFB6D8-A925-4A0D-B520-936F81AB50DC}" srcOrd="10" destOrd="0" presId="urn:microsoft.com/office/officeart/2005/8/layout/vList2"/>
    <dgm:cxn modelId="{552FD80B-82F3-44E4-ADC5-765E97DFBDDB}" type="presParOf" srcId="{6436026C-763B-4EB9-B4CA-D6B1F212EAB8}" destId="{015485C6-5C01-4BA1-B6AF-750D7017C7CB}" srcOrd="11" destOrd="0" presId="urn:microsoft.com/office/officeart/2005/8/layout/vList2"/>
    <dgm:cxn modelId="{1CB30A50-CF71-4BDF-BCC2-A0F0B85700D9}" type="presParOf" srcId="{6436026C-763B-4EB9-B4CA-D6B1F212EAB8}" destId="{313F858E-5E39-4305-AB8D-FD35106EB7E1}"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22EAFC-63DE-4E17-87AD-5989F02D89C1}"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4BFBCAA5-C90C-403A-BCEC-422D87ED54A2}">
      <dgm:prSet/>
      <dgm:spPr/>
      <dgm:t>
        <a:bodyPr/>
        <a:lstStyle/>
        <a:p>
          <a:r>
            <a:rPr lang="tr-TR"/>
            <a:t>Çatışmayı, örgütün ahengini bozan, çalışanların istenmeyen davranışlar sergilemelerine neden olan, algı, duygu ve davranışlarda kutuplaşmaya neden olan ve bu nedenle de yok edilmesi gereken bir durum olarak gören geleneksel yaklaşım (Luthans, 1992), çatışmanın çözümlenmesi ile ilgilidir. </a:t>
          </a:r>
          <a:endParaRPr lang="en-US"/>
        </a:p>
      </dgm:t>
    </dgm:pt>
    <dgm:pt modelId="{C6A59EE4-1E94-4E3A-8E7A-9466BAFADCBB}" type="parTrans" cxnId="{21049A14-3214-4984-A180-9479B77D104D}">
      <dgm:prSet/>
      <dgm:spPr/>
      <dgm:t>
        <a:bodyPr/>
        <a:lstStyle/>
        <a:p>
          <a:endParaRPr lang="en-US"/>
        </a:p>
      </dgm:t>
    </dgm:pt>
    <dgm:pt modelId="{7E13DE1F-ACC7-4FF5-9697-913B7FDD9CBF}" type="sibTrans" cxnId="{21049A14-3214-4984-A180-9479B77D104D}">
      <dgm:prSet/>
      <dgm:spPr/>
      <dgm:t>
        <a:bodyPr/>
        <a:lstStyle/>
        <a:p>
          <a:endParaRPr lang="en-US"/>
        </a:p>
      </dgm:t>
    </dgm:pt>
    <dgm:pt modelId="{6159C59B-A3B5-481A-899B-0B2C45C5BE93}">
      <dgm:prSet/>
      <dgm:spPr/>
      <dgm:t>
        <a:bodyPr/>
        <a:lstStyle/>
        <a:p>
          <a:r>
            <a:rPr lang="tr-TR"/>
            <a:t>Çatışma yönetimi, işlevsel olmayan çatışmanın en aza indirilmesi için makro düzeyde etkili stratejiler geliştirilmesi, örgütsel etkinlik ve öğrenmenin geliştirilmesi için belli düzeyde çatışma yaratılmasını içermektedir</a:t>
          </a:r>
          <a:endParaRPr lang="en-US"/>
        </a:p>
      </dgm:t>
    </dgm:pt>
    <dgm:pt modelId="{B642C0B8-4297-491E-80F2-71A8F23E2EBC}" type="parTrans" cxnId="{8D75302A-CEC4-4F40-8EC6-26568CAFC674}">
      <dgm:prSet/>
      <dgm:spPr/>
      <dgm:t>
        <a:bodyPr/>
        <a:lstStyle/>
        <a:p>
          <a:endParaRPr lang="en-US"/>
        </a:p>
      </dgm:t>
    </dgm:pt>
    <dgm:pt modelId="{D2B05DF2-7260-419A-A12D-4DFD40F783C3}" type="sibTrans" cxnId="{8D75302A-CEC4-4F40-8EC6-26568CAFC674}">
      <dgm:prSet/>
      <dgm:spPr/>
      <dgm:t>
        <a:bodyPr/>
        <a:lstStyle/>
        <a:p>
          <a:endParaRPr lang="en-US"/>
        </a:p>
      </dgm:t>
    </dgm:pt>
    <dgm:pt modelId="{6E05812B-BC3F-4A6F-8CA3-35407C1663C4}" type="pres">
      <dgm:prSet presAssocID="{5122EAFC-63DE-4E17-87AD-5989F02D89C1}" presName="Name0" presStyleCnt="0">
        <dgm:presLayoutVars>
          <dgm:dir/>
          <dgm:animLvl val="lvl"/>
          <dgm:resizeHandles val="exact"/>
        </dgm:presLayoutVars>
      </dgm:prSet>
      <dgm:spPr/>
    </dgm:pt>
    <dgm:pt modelId="{24AE6258-7F0B-43B2-8E76-A4610387C32A}" type="pres">
      <dgm:prSet presAssocID="{6159C59B-A3B5-481A-899B-0B2C45C5BE93}" presName="boxAndChildren" presStyleCnt="0"/>
      <dgm:spPr/>
    </dgm:pt>
    <dgm:pt modelId="{D1F73455-88AE-432C-9DAE-26459F1E6C62}" type="pres">
      <dgm:prSet presAssocID="{6159C59B-A3B5-481A-899B-0B2C45C5BE93}" presName="parentTextBox" presStyleLbl="node1" presStyleIdx="0" presStyleCnt="2"/>
      <dgm:spPr/>
    </dgm:pt>
    <dgm:pt modelId="{9CE66231-891A-4C00-A712-8A456B2DE8A3}" type="pres">
      <dgm:prSet presAssocID="{7E13DE1F-ACC7-4FF5-9697-913B7FDD9CBF}" presName="sp" presStyleCnt="0"/>
      <dgm:spPr/>
    </dgm:pt>
    <dgm:pt modelId="{4EBD8C3C-DB57-41E3-98C6-4E5C23EBCF7D}" type="pres">
      <dgm:prSet presAssocID="{4BFBCAA5-C90C-403A-BCEC-422D87ED54A2}" presName="arrowAndChildren" presStyleCnt="0"/>
      <dgm:spPr/>
    </dgm:pt>
    <dgm:pt modelId="{0C098FF1-41FE-49B3-995C-251F0260C53F}" type="pres">
      <dgm:prSet presAssocID="{4BFBCAA5-C90C-403A-BCEC-422D87ED54A2}" presName="parentTextArrow" presStyleLbl="node1" presStyleIdx="1" presStyleCnt="2"/>
      <dgm:spPr/>
    </dgm:pt>
  </dgm:ptLst>
  <dgm:cxnLst>
    <dgm:cxn modelId="{21049A14-3214-4984-A180-9479B77D104D}" srcId="{5122EAFC-63DE-4E17-87AD-5989F02D89C1}" destId="{4BFBCAA5-C90C-403A-BCEC-422D87ED54A2}" srcOrd="0" destOrd="0" parTransId="{C6A59EE4-1E94-4E3A-8E7A-9466BAFADCBB}" sibTransId="{7E13DE1F-ACC7-4FF5-9697-913B7FDD9CBF}"/>
    <dgm:cxn modelId="{8D75302A-CEC4-4F40-8EC6-26568CAFC674}" srcId="{5122EAFC-63DE-4E17-87AD-5989F02D89C1}" destId="{6159C59B-A3B5-481A-899B-0B2C45C5BE93}" srcOrd="1" destOrd="0" parTransId="{B642C0B8-4297-491E-80F2-71A8F23E2EBC}" sibTransId="{D2B05DF2-7260-419A-A12D-4DFD40F783C3}"/>
    <dgm:cxn modelId="{DED4976B-2458-4DDD-9FDA-777194504045}" type="presOf" srcId="{6159C59B-A3B5-481A-899B-0B2C45C5BE93}" destId="{D1F73455-88AE-432C-9DAE-26459F1E6C62}" srcOrd="0" destOrd="0" presId="urn:microsoft.com/office/officeart/2005/8/layout/process4"/>
    <dgm:cxn modelId="{3874CD97-A52C-4DEF-9490-55690AA81FF2}" type="presOf" srcId="{4BFBCAA5-C90C-403A-BCEC-422D87ED54A2}" destId="{0C098FF1-41FE-49B3-995C-251F0260C53F}" srcOrd="0" destOrd="0" presId="urn:microsoft.com/office/officeart/2005/8/layout/process4"/>
    <dgm:cxn modelId="{B8EBABEE-76B3-4DD2-A062-AA29B9D35C60}" type="presOf" srcId="{5122EAFC-63DE-4E17-87AD-5989F02D89C1}" destId="{6E05812B-BC3F-4A6F-8CA3-35407C1663C4}" srcOrd="0" destOrd="0" presId="urn:microsoft.com/office/officeart/2005/8/layout/process4"/>
    <dgm:cxn modelId="{0C609618-B953-4B0E-B8D4-CD5CA021F3E5}" type="presParOf" srcId="{6E05812B-BC3F-4A6F-8CA3-35407C1663C4}" destId="{24AE6258-7F0B-43B2-8E76-A4610387C32A}" srcOrd="0" destOrd="0" presId="urn:microsoft.com/office/officeart/2005/8/layout/process4"/>
    <dgm:cxn modelId="{F5043854-DC97-43AA-A14F-0BAF668DDDE6}" type="presParOf" srcId="{24AE6258-7F0B-43B2-8E76-A4610387C32A}" destId="{D1F73455-88AE-432C-9DAE-26459F1E6C62}" srcOrd="0" destOrd="0" presId="urn:microsoft.com/office/officeart/2005/8/layout/process4"/>
    <dgm:cxn modelId="{1CD547F0-8A05-45C3-85D7-1EA58E51A3DD}" type="presParOf" srcId="{6E05812B-BC3F-4A6F-8CA3-35407C1663C4}" destId="{9CE66231-891A-4C00-A712-8A456B2DE8A3}" srcOrd="1" destOrd="0" presId="urn:microsoft.com/office/officeart/2005/8/layout/process4"/>
    <dgm:cxn modelId="{DC1D9CC9-88D2-4395-A7FF-7EA2ED475A13}" type="presParOf" srcId="{6E05812B-BC3F-4A6F-8CA3-35407C1663C4}" destId="{4EBD8C3C-DB57-41E3-98C6-4E5C23EBCF7D}" srcOrd="2" destOrd="0" presId="urn:microsoft.com/office/officeart/2005/8/layout/process4"/>
    <dgm:cxn modelId="{D6ACA464-438B-43DB-9F7E-77D2C748BEBC}" type="presParOf" srcId="{4EBD8C3C-DB57-41E3-98C6-4E5C23EBCF7D}" destId="{0C098FF1-41FE-49B3-995C-251F0260C53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504E763-8826-4E01-8A83-8D9D780E071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C317860-ACD3-4846-9EB6-AF6AB7031D71}">
      <dgm:prSet/>
      <dgm:spPr/>
      <dgm:t>
        <a:bodyPr/>
        <a:lstStyle/>
        <a:p>
          <a:r>
            <a:rPr lang="tr-TR"/>
            <a:t>Organizasyonlarda çeşitli düzeylerde ve çeşitli taraflar arasında ortaya çıkan çatışmaların nedenlerini bilmek, geliştirilecek çözüm yolları açısından önemlidir. Bu çatışmalardan bazılarının kaynağı kişilerin içinde, bazıları kişiler arasında, bazıları da organizasyondaki çeşitli birimler arasındadır.</a:t>
          </a:r>
          <a:endParaRPr lang="en-US"/>
        </a:p>
      </dgm:t>
    </dgm:pt>
    <dgm:pt modelId="{67E6506C-FAD9-4E2A-84A3-A955F93B2DC3}" type="parTrans" cxnId="{CFBD1B76-30FE-44B8-815D-50569B8E8BAE}">
      <dgm:prSet/>
      <dgm:spPr/>
      <dgm:t>
        <a:bodyPr/>
        <a:lstStyle/>
        <a:p>
          <a:endParaRPr lang="en-US"/>
        </a:p>
      </dgm:t>
    </dgm:pt>
    <dgm:pt modelId="{23FB2C99-ACE0-40C0-8156-F04173620CE6}" type="sibTrans" cxnId="{CFBD1B76-30FE-44B8-815D-50569B8E8BAE}">
      <dgm:prSet/>
      <dgm:spPr/>
      <dgm:t>
        <a:bodyPr/>
        <a:lstStyle/>
        <a:p>
          <a:endParaRPr lang="en-US"/>
        </a:p>
      </dgm:t>
    </dgm:pt>
    <dgm:pt modelId="{BCC1A6AD-4F96-480C-8B8D-A129742C05DE}">
      <dgm:prSet/>
      <dgm:spPr/>
      <dgm:t>
        <a:bodyPr/>
        <a:lstStyle/>
        <a:p>
          <a:r>
            <a:rPr lang="tr-TR" b="1"/>
            <a:t>Çatışmalarla ilgili nedenleri şöyle özetlemek mümkündür</a:t>
          </a:r>
          <a:r>
            <a:rPr lang="tr-TR"/>
            <a:t>: </a:t>
          </a:r>
          <a:endParaRPr lang="en-US"/>
        </a:p>
      </dgm:t>
    </dgm:pt>
    <dgm:pt modelId="{BB12649C-A553-4B46-8993-A2D0E0EA5AD5}" type="parTrans" cxnId="{7F350127-54DB-4C49-9565-290F4C2E081C}">
      <dgm:prSet/>
      <dgm:spPr/>
      <dgm:t>
        <a:bodyPr/>
        <a:lstStyle/>
        <a:p>
          <a:endParaRPr lang="en-US"/>
        </a:p>
      </dgm:t>
    </dgm:pt>
    <dgm:pt modelId="{2F1C7595-F86E-4202-B3C9-F8602AEB59B2}" type="sibTrans" cxnId="{7F350127-54DB-4C49-9565-290F4C2E081C}">
      <dgm:prSet/>
      <dgm:spPr/>
      <dgm:t>
        <a:bodyPr/>
        <a:lstStyle/>
        <a:p>
          <a:endParaRPr lang="en-US"/>
        </a:p>
      </dgm:t>
    </dgm:pt>
    <dgm:pt modelId="{13222434-2B82-46E8-B363-F167AA9DE71D}" type="pres">
      <dgm:prSet presAssocID="{D504E763-8826-4E01-8A83-8D9D780E071A}" presName="root" presStyleCnt="0">
        <dgm:presLayoutVars>
          <dgm:dir/>
          <dgm:resizeHandles val="exact"/>
        </dgm:presLayoutVars>
      </dgm:prSet>
      <dgm:spPr/>
    </dgm:pt>
    <dgm:pt modelId="{0469421A-07DA-4F7A-984D-28F447C40228}" type="pres">
      <dgm:prSet presAssocID="{FC317860-ACD3-4846-9EB6-AF6AB7031D71}" presName="compNode" presStyleCnt="0"/>
      <dgm:spPr/>
    </dgm:pt>
    <dgm:pt modelId="{DD3510A6-6625-440D-A091-776E8BEEEEA7}" type="pres">
      <dgm:prSet presAssocID="{FC317860-ACD3-4846-9EB6-AF6AB7031D71}" presName="bgRect" presStyleLbl="bgShp" presStyleIdx="0" presStyleCnt="2"/>
      <dgm:spPr/>
    </dgm:pt>
    <dgm:pt modelId="{81470EF3-5E63-4DB5-BA84-CCFC3347D1C4}" type="pres">
      <dgm:prSet presAssocID="{FC317860-ACD3-4846-9EB6-AF6AB7031D7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nay işareti"/>
        </a:ext>
      </dgm:extLst>
    </dgm:pt>
    <dgm:pt modelId="{674EA650-F930-4844-AB39-E4EBEED0B7A9}" type="pres">
      <dgm:prSet presAssocID="{FC317860-ACD3-4846-9EB6-AF6AB7031D71}" presName="spaceRect" presStyleCnt="0"/>
      <dgm:spPr/>
    </dgm:pt>
    <dgm:pt modelId="{0137C77D-CF8E-4D3A-88AD-2265E60E876F}" type="pres">
      <dgm:prSet presAssocID="{FC317860-ACD3-4846-9EB6-AF6AB7031D71}" presName="parTx" presStyleLbl="revTx" presStyleIdx="0" presStyleCnt="2">
        <dgm:presLayoutVars>
          <dgm:chMax val="0"/>
          <dgm:chPref val="0"/>
        </dgm:presLayoutVars>
      </dgm:prSet>
      <dgm:spPr/>
    </dgm:pt>
    <dgm:pt modelId="{E4F3FA7A-C49A-472C-AA0F-76F0DAAB5A6A}" type="pres">
      <dgm:prSet presAssocID="{23FB2C99-ACE0-40C0-8156-F04173620CE6}" presName="sibTrans" presStyleCnt="0"/>
      <dgm:spPr/>
    </dgm:pt>
    <dgm:pt modelId="{00068B88-CE6F-4D0D-B132-5407D0DC4FE1}" type="pres">
      <dgm:prSet presAssocID="{BCC1A6AD-4F96-480C-8B8D-A129742C05DE}" presName="compNode" presStyleCnt="0"/>
      <dgm:spPr/>
    </dgm:pt>
    <dgm:pt modelId="{50E7BAB7-F122-4338-939B-EA7F4F182C60}" type="pres">
      <dgm:prSet presAssocID="{BCC1A6AD-4F96-480C-8B8D-A129742C05DE}" presName="bgRect" presStyleLbl="bgShp" presStyleIdx="1" presStyleCnt="2"/>
      <dgm:spPr/>
    </dgm:pt>
    <dgm:pt modelId="{29CE4932-2D97-4AE1-901D-02556FA2493B}" type="pres">
      <dgm:prSet presAssocID="{BCC1A6AD-4F96-480C-8B8D-A129742C05D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BB98FB90-404A-43BB-9E6E-0C218063B456}" type="pres">
      <dgm:prSet presAssocID="{BCC1A6AD-4F96-480C-8B8D-A129742C05DE}" presName="spaceRect" presStyleCnt="0"/>
      <dgm:spPr/>
    </dgm:pt>
    <dgm:pt modelId="{28648122-BA90-49CC-8B80-F7BB90FA33A8}" type="pres">
      <dgm:prSet presAssocID="{BCC1A6AD-4F96-480C-8B8D-A129742C05DE}" presName="parTx" presStyleLbl="revTx" presStyleIdx="1" presStyleCnt="2">
        <dgm:presLayoutVars>
          <dgm:chMax val="0"/>
          <dgm:chPref val="0"/>
        </dgm:presLayoutVars>
      </dgm:prSet>
      <dgm:spPr/>
    </dgm:pt>
  </dgm:ptLst>
  <dgm:cxnLst>
    <dgm:cxn modelId="{A2EC540F-456C-47AE-B924-5D4D376C9986}" type="presOf" srcId="{D504E763-8826-4E01-8A83-8D9D780E071A}" destId="{13222434-2B82-46E8-B363-F167AA9DE71D}" srcOrd="0" destOrd="0" presId="urn:microsoft.com/office/officeart/2018/2/layout/IconVerticalSolidList"/>
    <dgm:cxn modelId="{50788E10-F534-461E-A963-D4C50F367DE8}" type="presOf" srcId="{FC317860-ACD3-4846-9EB6-AF6AB7031D71}" destId="{0137C77D-CF8E-4D3A-88AD-2265E60E876F}" srcOrd="0" destOrd="0" presId="urn:microsoft.com/office/officeart/2018/2/layout/IconVerticalSolidList"/>
    <dgm:cxn modelId="{7F350127-54DB-4C49-9565-290F4C2E081C}" srcId="{D504E763-8826-4E01-8A83-8D9D780E071A}" destId="{BCC1A6AD-4F96-480C-8B8D-A129742C05DE}" srcOrd="1" destOrd="0" parTransId="{BB12649C-A553-4B46-8993-A2D0E0EA5AD5}" sibTransId="{2F1C7595-F86E-4202-B3C9-F8602AEB59B2}"/>
    <dgm:cxn modelId="{CFBD1B76-30FE-44B8-815D-50569B8E8BAE}" srcId="{D504E763-8826-4E01-8A83-8D9D780E071A}" destId="{FC317860-ACD3-4846-9EB6-AF6AB7031D71}" srcOrd="0" destOrd="0" parTransId="{67E6506C-FAD9-4E2A-84A3-A955F93B2DC3}" sibTransId="{23FB2C99-ACE0-40C0-8156-F04173620CE6}"/>
    <dgm:cxn modelId="{D99E76F8-9CD8-46D3-84A1-F160B9BBE20B}" type="presOf" srcId="{BCC1A6AD-4F96-480C-8B8D-A129742C05DE}" destId="{28648122-BA90-49CC-8B80-F7BB90FA33A8}" srcOrd="0" destOrd="0" presId="urn:microsoft.com/office/officeart/2018/2/layout/IconVerticalSolidList"/>
    <dgm:cxn modelId="{7E1048B9-A29F-4144-8A79-5BF1849F76BD}" type="presParOf" srcId="{13222434-2B82-46E8-B363-F167AA9DE71D}" destId="{0469421A-07DA-4F7A-984D-28F447C40228}" srcOrd="0" destOrd="0" presId="urn:microsoft.com/office/officeart/2018/2/layout/IconVerticalSolidList"/>
    <dgm:cxn modelId="{7EA198C0-56A6-4859-8BFE-B1194C1C3A8D}" type="presParOf" srcId="{0469421A-07DA-4F7A-984D-28F447C40228}" destId="{DD3510A6-6625-440D-A091-776E8BEEEEA7}" srcOrd="0" destOrd="0" presId="urn:microsoft.com/office/officeart/2018/2/layout/IconVerticalSolidList"/>
    <dgm:cxn modelId="{0EFF9515-301F-4252-B272-0876B8371791}" type="presParOf" srcId="{0469421A-07DA-4F7A-984D-28F447C40228}" destId="{81470EF3-5E63-4DB5-BA84-CCFC3347D1C4}" srcOrd="1" destOrd="0" presId="urn:microsoft.com/office/officeart/2018/2/layout/IconVerticalSolidList"/>
    <dgm:cxn modelId="{E8228437-C6C4-4330-BEC9-B3622AC4AEA2}" type="presParOf" srcId="{0469421A-07DA-4F7A-984D-28F447C40228}" destId="{674EA650-F930-4844-AB39-E4EBEED0B7A9}" srcOrd="2" destOrd="0" presId="urn:microsoft.com/office/officeart/2018/2/layout/IconVerticalSolidList"/>
    <dgm:cxn modelId="{5A4FF0CE-7330-45C8-9055-C55A18199AFE}" type="presParOf" srcId="{0469421A-07DA-4F7A-984D-28F447C40228}" destId="{0137C77D-CF8E-4D3A-88AD-2265E60E876F}" srcOrd="3" destOrd="0" presId="urn:microsoft.com/office/officeart/2018/2/layout/IconVerticalSolidList"/>
    <dgm:cxn modelId="{014D0A86-22FE-495D-A986-EBEB714C1899}" type="presParOf" srcId="{13222434-2B82-46E8-B363-F167AA9DE71D}" destId="{E4F3FA7A-C49A-472C-AA0F-76F0DAAB5A6A}" srcOrd="1" destOrd="0" presId="urn:microsoft.com/office/officeart/2018/2/layout/IconVerticalSolidList"/>
    <dgm:cxn modelId="{423986D9-5B90-4F27-BDCA-921B09AF3071}" type="presParOf" srcId="{13222434-2B82-46E8-B363-F167AA9DE71D}" destId="{00068B88-CE6F-4D0D-B132-5407D0DC4FE1}" srcOrd="2" destOrd="0" presId="urn:microsoft.com/office/officeart/2018/2/layout/IconVerticalSolidList"/>
    <dgm:cxn modelId="{67556196-7C65-4FE1-AB80-80023232AD5B}" type="presParOf" srcId="{00068B88-CE6F-4D0D-B132-5407D0DC4FE1}" destId="{50E7BAB7-F122-4338-939B-EA7F4F182C60}" srcOrd="0" destOrd="0" presId="urn:microsoft.com/office/officeart/2018/2/layout/IconVerticalSolidList"/>
    <dgm:cxn modelId="{A668F10E-3DD6-4B52-801C-13349F1B28F0}" type="presParOf" srcId="{00068B88-CE6F-4D0D-B132-5407D0DC4FE1}" destId="{29CE4932-2D97-4AE1-901D-02556FA2493B}" srcOrd="1" destOrd="0" presId="urn:microsoft.com/office/officeart/2018/2/layout/IconVerticalSolidList"/>
    <dgm:cxn modelId="{8A127206-C637-47DE-A9FB-A192ED243B86}" type="presParOf" srcId="{00068B88-CE6F-4D0D-B132-5407D0DC4FE1}" destId="{BB98FB90-404A-43BB-9E6E-0C218063B456}" srcOrd="2" destOrd="0" presId="urn:microsoft.com/office/officeart/2018/2/layout/IconVerticalSolidList"/>
    <dgm:cxn modelId="{9085D322-708B-4AD8-8797-656FE00C21F8}" type="presParOf" srcId="{00068B88-CE6F-4D0D-B132-5407D0DC4FE1}" destId="{28648122-BA90-49CC-8B80-F7BB90FA33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7444D60-196C-4852-A8BC-C597F602B194}"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C8B010EE-9F68-4166-B3DD-5344E08A8F64}">
      <dgm:prSet/>
      <dgm:spPr/>
      <dgm:t>
        <a:bodyPr/>
        <a:lstStyle/>
        <a:p>
          <a:r>
            <a:rPr lang="tr-TR" b="1" i="0"/>
            <a:t>2. UZLAŞMA</a:t>
          </a:r>
          <a:r>
            <a:rPr lang="tr-TR"/>
            <a:t>; Karşılıklı kabul edilebilir bir karara ulaşmak için her iki tarafın da bazı şeylerden vazgeçmesi gerektiği mantığına dayalı bir yaklaşımdır.</a:t>
          </a:r>
          <a:endParaRPr lang="en-US"/>
        </a:p>
      </dgm:t>
    </dgm:pt>
    <dgm:pt modelId="{F0D4BA87-8A31-464F-9CA9-7362367EFAC9}" type="parTrans" cxnId="{8E17D940-3705-4EBC-A6D7-AAAC3C5E59AE}">
      <dgm:prSet/>
      <dgm:spPr/>
      <dgm:t>
        <a:bodyPr/>
        <a:lstStyle/>
        <a:p>
          <a:endParaRPr lang="en-US"/>
        </a:p>
      </dgm:t>
    </dgm:pt>
    <dgm:pt modelId="{9322C00C-E679-466C-9F28-CCABA56D07EA}" type="sibTrans" cxnId="{8E17D940-3705-4EBC-A6D7-AAAC3C5E59AE}">
      <dgm:prSet/>
      <dgm:spPr/>
      <dgm:t>
        <a:bodyPr/>
        <a:lstStyle/>
        <a:p>
          <a:endParaRPr lang="en-US"/>
        </a:p>
      </dgm:t>
    </dgm:pt>
    <dgm:pt modelId="{4BA50CD9-5A1C-4282-A393-FCA4411D60AE}">
      <dgm:prSet/>
      <dgm:spPr/>
      <dgm:t>
        <a:bodyPr/>
        <a:lstStyle/>
        <a:p>
          <a:r>
            <a:rPr lang="tr-TR" b="1"/>
            <a:t>3. ZORLAMA</a:t>
          </a:r>
          <a:r>
            <a:rPr lang="tr-TR"/>
            <a:t>; Kazanan-kaybeden yaklaşımıyla ya da kazanmak için zorlayıcı davranışa başvurma ile açıklanabilir. Zorlama tarzını uygulayan birey, kendi amaçlarına ulaşmak için sıklıkla diğer tarafın ihtiyaç ve isteklerini göz ardı eder.</a:t>
          </a:r>
          <a:endParaRPr lang="en-US"/>
        </a:p>
      </dgm:t>
    </dgm:pt>
    <dgm:pt modelId="{78F29EB2-0E49-498D-B14A-C46183330413}" type="parTrans" cxnId="{0C347951-9DBE-444B-ACE9-1561615A4D5E}">
      <dgm:prSet/>
      <dgm:spPr/>
      <dgm:t>
        <a:bodyPr/>
        <a:lstStyle/>
        <a:p>
          <a:endParaRPr lang="en-US"/>
        </a:p>
      </dgm:t>
    </dgm:pt>
    <dgm:pt modelId="{70B96D6C-67C5-4F70-86FB-7AA4D5ABD44C}" type="sibTrans" cxnId="{0C347951-9DBE-444B-ACE9-1561615A4D5E}">
      <dgm:prSet/>
      <dgm:spPr/>
      <dgm:t>
        <a:bodyPr/>
        <a:lstStyle/>
        <a:p>
          <a:endParaRPr lang="en-US"/>
        </a:p>
      </dgm:t>
    </dgm:pt>
    <dgm:pt modelId="{CBFE02E5-734B-42C8-A743-BE008BA92918}" type="pres">
      <dgm:prSet presAssocID="{87444D60-196C-4852-A8BC-C597F602B194}" presName="hierChild1" presStyleCnt="0">
        <dgm:presLayoutVars>
          <dgm:chPref val="1"/>
          <dgm:dir/>
          <dgm:animOne val="branch"/>
          <dgm:animLvl val="lvl"/>
          <dgm:resizeHandles/>
        </dgm:presLayoutVars>
      </dgm:prSet>
      <dgm:spPr/>
    </dgm:pt>
    <dgm:pt modelId="{4268B52C-BB65-4BB6-9972-3C14F83983CA}" type="pres">
      <dgm:prSet presAssocID="{C8B010EE-9F68-4166-B3DD-5344E08A8F64}" presName="hierRoot1" presStyleCnt="0"/>
      <dgm:spPr/>
    </dgm:pt>
    <dgm:pt modelId="{D2A5AFF9-B485-4765-9B10-BA029FEDC5AA}" type="pres">
      <dgm:prSet presAssocID="{C8B010EE-9F68-4166-B3DD-5344E08A8F64}" presName="composite" presStyleCnt="0"/>
      <dgm:spPr/>
    </dgm:pt>
    <dgm:pt modelId="{C4D9CC41-128F-4B18-A77A-AA4CD0DFE7DD}" type="pres">
      <dgm:prSet presAssocID="{C8B010EE-9F68-4166-B3DD-5344E08A8F64}" presName="background" presStyleLbl="node0" presStyleIdx="0" presStyleCnt="2"/>
      <dgm:spPr/>
    </dgm:pt>
    <dgm:pt modelId="{646863E2-62B9-4122-BA82-4D33B2893CD4}" type="pres">
      <dgm:prSet presAssocID="{C8B010EE-9F68-4166-B3DD-5344E08A8F64}" presName="text" presStyleLbl="fgAcc0" presStyleIdx="0" presStyleCnt="2">
        <dgm:presLayoutVars>
          <dgm:chPref val="3"/>
        </dgm:presLayoutVars>
      </dgm:prSet>
      <dgm:spPr/>
    </dgm:pt>
    <dgm:pt modelId="{59E8DD8C-4BA6-4EEE-9A83-40462B5066C1}" type="pres">
      <dgm:prSet presAssocID="{C8B010EE-9F68-4166-B3DD-5344E08A8F64}" presName="hierChild2" presStyleCnt="0"/>
      <dgm:spPr/>
    </dgm:pt>
    <dgm:pt modelId="{35C0E2C4-0426-4E9E-90EE-194B6ACD806C}" type="pres">
      <dgm:prSet presAssocID="{4BA50CD9-5A1C-4282-A393-FCA4411D60AE}" presName="hierRoot1" presStyleCnt="0"/>
      <dgm:spPr/>
    </dgm:pt>
    <dgm:pt modelId="{908110A5-5F1B-443F-B1C4-BC181E4D9B3E}" type="pres">
      <dgm:prSet presAssocID="{4BA50CD9-5A1C-4282-A393-FCA4411D60AE}" presName="composite" presStyleCnt="0"/>
      <dgm:spPr/>
    </dgm:pt>
    <dgm:pt modelId="{E29F027B-4518-4ED7-9FAB-83EB347E8456}" type="pres">
      <dgm:prSet presAssocID="{4BA50CD9-5A1C-4282-A393-FCA4411D60AE}" presName="background" presStyleLbl="node0" presStyleIdx="1" presStyleCnt="2"/>
      <dgm:spPr/>
    </dgm:pt>
    <dgm:pt modelId="{414844E2-E06F-45DE-9EB4-A07821BF1485}" type="pres">
      <dgm:prSet presAssocID="{4BA50CD9-5A1C-4282-A393-FCA4411D60AE}" presName="text" presStyleLbl="fgAcc0" presStyleIdx="1" presStyleCnt="2">
        <dgm:presLayoutVars>
          <dgm:chPref val="3"/>
        </dgm:presLayoutVars>
      </dgm:prSet>
      <dgm:spPr/>
    </dgm:pt>
    <dgm:pt modelId="{F61A8EA2-A385-483A-AFAB-C1D65E86745F}" type="pres">
      <dgm:prSet presAssocID="{4BA50CD9-5A1C-4282-A393-FCA4411D60AE}" presName="hierChild2" presStyleCnt="0"/>
      <dgm:spPr/>
    </dgm:pt>
  </dgm:ptLst>
  <dgm:cxnLst>
    <dgm:cxn modelId="{C05B4934-55BC-483C-90AB-BBC8C67C9568}" type="presOf" srcId="{4BA50CD9-5A1C-4282-A393-FCA4411D60AE}" destId="{414844E2-E06F-45DE-9EB4-A07821BF1485}" srcOrd="0" destOrd="0" presId="urn:microsoft.com/office/officeart/2005/8/layout/hierarchy1"/>
    <dgm:cxn modelId="{8E17D940-3705-4EBC-A6D7-AAAC3C5E59AE}" srcId="{87444D60-196C-4852-A8BC-C597F602B194}" destId="{C8B010EE-9F68-4166-B3DD-5344E08A8F64}" srcOrd="0" destOrd="0" parTransId="{F0D4BA87-8A31-464F-9CA9-7362367EFAC9}" sibTransId="{9322C00C-E679-466C-9F28-CCABA56D07EA}"/>
    <dgm:cxn modelId="{B6A53865-29C9-4615-A82B-6E0075E0BECA}" type="presOf" srcId="{C8B010EE-9F68-4166-B3DD-5344E08A8F64}" destId="{646863E2-62B9-4122-BA82-4D33B2893CD4}" srcOrd="0" destOrd="0" presId="urn:microsoft.com/office/officeart/2005/8/layout/hierarchy1"/>
    <dgm:cxn modelId="{1EE84D47-CE9F-4DC3-B177-DE18EFBB6870}" type="presOf" srcId="{87444D60-196C-4852-A8BC-C597F602B194}" destId="{CBFE02E5-734B-42C8-A743-BE008BA92918}" srcOrd="0" destOrd="0" presId="urn:microsoft.com/office/officeart/2005/8/layout/hierarchy1"/>
    <dgm:cxn modelId="{0C347951-9DBE-444B-ACE9-1561615A4D5E}" srcId="{87444D60-196C-4852-A8BC-C597F602B194}" destId="{4BA50CD9-5A1C-4282-A393-FCA4411D60AE}" srcOrd="1" destOrd="0" parTransId="{78F29EB2-0E49-498D-B14A-C46183330413}" sibTransId="{70B96D6C-67C5-4F70-86FB-7AA4D5ABD44C}"/>
    <dgm:cxn modelId="{88013879-DEE5-489E-BDE7-932E3209339E}" type="presParOf" srcId="{CBFE02E5-734B-42C8-A743-BE008BA92918}" destId="{4268B52C-BB65-4BB6-9972-3C14F83983CA}" srcOrd="0" destOrd="0" presId="urn:microsoft.com/office/officeart/2005/8/layout/hierarchy1"/>
    <dgm:cxn modelId="{9259752C-C924-490C-91BA-2DEC0DEA1DD7}" type="presParOf" srcId="{4268B52C-BB65-4BB6-9972-3C14F83983CA}" destId="{D2A5AFF9-B485-4765-9B10-BA029FEDC5AA}" srcOrd="0" destOrd="0" presId="urn:microsoft.com/office/officeart/2005/8/layout/hierarchy1"/>
    <dgm:cxn modelId="{76D31647-4183-4E72-8E4D-3B7564E1BA7E}" type="presParOf" srcId="{D2A5AFF9-B485-4765-9B10-BA029FEDC5AA}" destId="{C4D9CC41-128F-4B18-A77A-AA4CD0DFE7DD}" srcOrd="0" destOrd="0" presId="urn:microsoft.com/office/officeart/2005/8/layout/hierarchy1"/>
    <dgm:cxn modelId="{23870379-0668-4C52-BDF0-A54D2095D4E8}" type="presParOf" srcId="{D2A5AFF9-B485-4765-9B10-BA029FEDC5AA}" destId="{646863E2-62B9-4122-BA82-4D33B2893CD4}" srcOrd="1" destOrd="0" presId="urn:microsoft.com/office/officeart/2005/8/layout/hierarchy1"/>
    <dgm:cxn modelId="{93E2855D-DEB4-4D76-A724-14A18C52E2C9}" type="presParOf" srcId="{4268B52C-BB65-4BB6-9972-3C14F83983CA}" destId="{59E8DD8C-4BA6-4EEE-9A83-40462B5066C1}" srcOrd="1" destOrd="0" presId="urn:microsoft.com/office/officeart/2005/8/layout/hierarchy1"/>
    <dgm:cxn modelId="{08E11066-3ABC-4A71-A32F-C9F37D9B4B9D}" type="presParOf" srcId="{CBFE02E5-734B-42C8-A743-BE008BA92918}" destId="{35C0E2C4-0426-4E9E-90EE-194B6ACD806C}" srcOrd="1" destOrd="0" presId="urn:microsoft.com/office/officeart/2005/8/layout/hierarchy1"/>
    <dgm:cxn modelId="{F96124CA-16F0-47C1-8378-291A432E4836}" type="presParOf" srcId="{35C0E2C4-0426-4E9E-90EE-194B6ACD806C}" destId="{908110A5-5F1B-443F-B1C4-BC181E4D9B3E}" srcOrd="0" destOrd="0" presId="urn:microsoft.com/office/officeart/2005/8/layout/hierarchy1"/>
    <dgm:cxn modelId="{5861D6C6-6561-45DF-97E2-B436ADFC902F}" type="presParOf" srcId="{908110A5-5F1B-443F-B1C4-BC181E4D9B3E}" destId="{E29F027B-4518-4ED7-9FAB-83EB347E8456}" srcOrd="0" destOrd="0" presId="urn:microsoft.com/office/officeart/2005/8/layout/hierarchy1"/>
    <dgm:cxn modelId="{9886B119-22F2-4132-A786-A07385649CB7}" type="presParOf" srcId="{908110A5-5F1B-443F-B1C4-BC181E4D9B3E}" destId="{414844E2-E06F-45DE-9EB4-A07821BF1485}" srcOrd="1" destOrd="0" presId="urn:microsoft.com/office/officeart/2005/8/layout/hierarchy1"/>
    <dgm:cxn modelId="{B656DFA5-54D2-44ED-98BD-A3AA864F0F5F}" type="presParOf" srcId="{35C0E2C4-0426-4E9E-90EE-194B6ACD806C}" destId="{F61A8EA2-A385-483A-AFAB-C1D65E86745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54173A3-798F-4BF4-98EF-A27092293891}"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D99BC987-857F-4202-8256-78CA192011D3}">
      <dgm:prSet/>
      <dgm:spPr/>
      <dgm:t>
        <a:bodyPr/>
        <a:lstStyle/>
        <a:p>
          <a:r>
            <a:rPr lang="tr-TR" b="1"/>
            <a:t>4. KAÇINMA</a:t>
          </a:r>
          <a:r>
            <a:rPr lang="tr-TR"/>
            <a:t>; Çatışmaya müdahale etmeme, sorumluğu başkasına yükleme ya da geri çekilme şeklinde açıklanabilir. Kaçınma davranışı sergileyen birey,kendi istek ve ihtiyaçlarını olduğu kadar diğer tarafın da istek ve ihtiyaçlarını tatmin etmede başarısız olur.</a:t>
          </a:r>
          <a:endParaRPr lang="en-US"/>
        </a:p>
      </dgm:t>
    </dgm:pt>
    <dgm:pt modelId="{EF2F2A83-0FF1-4DCC-B20A-783A981997CF}" type="parTrans" cxnId="{27464B46-C231-4AEF-8DAA-BE498FF53B45}">
      <dgm:prSet/>
      <dgm:spPr/>
      <dgm:t>
        <a:bodyPr/>
        <a:lstStyle/>
        <a:p>
          <a:endParaRPr lang="en-US"/>
        </a:p>
      </dgm:t>
    </dgm:pt>
    <dgm:pt modelId="{57665419-4ED4-4D62-8B7A-3F49C421B52D}" type="sibTrans" cxnId="{27464B46-C231-4AEF-8DAA-BE498FF53B45}">
      <dgm:prSet/>
      <dgm:spPr/>
      <dgm:t>
        <a:bodyPr/>
        <a:lstStyle/>
        <a:p>
          <a:endParaRPr lang="en-US"/>
        </a:p>
      </dgm:t>
    </dgm:pt>
    <dgm:pt modelId="{1DC786C3-EFDF-4AD6-9F56-40F5BA1FC54D}">
      <dgm:prSet/>
      <dgm:spPr/>
      <dgm:t>
        <a:bodyPr/>
        <a:lstStyle/>
        <a:p>
          <a:r>
            <a:rPr lang="tr-TR" b="1"/>
            <a:t>5. UYMA</a:t>
          </a:r>
          <a:r>
            <a:rPr lang="tr-TR"/>
            <a:t>; Bu strateji bazı kaynaklarda, yatıştırma, yumuşatma olarak da adlandırılmaktadır. Bu tarzda karşı tarafı yatıştırıp onu memnun etmek amacıyla farklılıkları göz ardı ederek iki taraf arasındaki ortak noktalar üzerinde yoğunlaşılır.</a:t>
          </a:r>
          <a:endParaRPr lang="en-US"/>
        </a:p>
      </dgm:t>
    </dgm:pt>
    <dgm:pt modelId="{D9D30F63-F8F8-405B-85FA-48356AC69FFE}" type="parTrans" cxnId="{D292683E-7755-4EBB-987F-CB928569260B}">
      <dgm:prSet/>
      <dgm:spPr/>
      <dgm:t>
        <a:bodyPr/>
        <a:lstStyle/>
        <a:p>
          <a:endParaRPr lang="en-US"/>
        </a:p>
      </dgm:t>
    </dgm:pt>
    <dgm:pt modelId="{93CEEA08-98AA-4B28-8678-B0F7E274DA1F}" type="sibTrans" cxnId="{D292683E-7755-4EBB-987F-CB928569260B}">
      <dgm:prSet/>
      <dgm:spPr/>
      <dgm:t>
        <a:bodyPr/>
        <a:lstStyle/>
        <a:p>
          <a:endParaRPr lang="en-US"/>
        </a:p>
      </dgm:t>
    </dgm:pt>
    <dgm:pt modelId="{9EAE8F83-1C1B-416B-8E06-DD00A7111404}" type="pres">
      <dgm:prSet presAssocID="{E54173A3-798F-4BF4-98EF-A27092293891}" presName="hierChild1" presStyleCnt="0">
        <dgm:presLayoutVars>
          <dgm:chPref val="1"/>
          <dgm:dir/>
          <dgm:animOne val="branch"/>
          <dgm:animLvl val="lvl"/>
          <dgm:resizeHandles/>
        </dgm:presLayoutVars>
      </dgm:prSet>
      <dgm:spPr/>
    </dgm:pt>
    <dgm:pt modelId="{FB5A8683-7F6D-4A30-AD9C-99C6BAFF4005}" type="pres">
      <dgm:prSet presAssocID="{D99BC987-857F-4202-8256-78CA192011D3}" presName="hierRoot1" presStyleCnt="0"/>
      <dgm:spPr/>
    </dgm:pt>
    <dgm:pt modelId="{5A485B7F-352F-4D51-AD31-1DD3F9108AB4}" type="pres">
      <dgm:prSet presAssocID="{D99BC987-857F-4202-8256-78CA192011D3}" presName="composite" presStyleCnt="0"/>
      <dgm:spPr/>
    </dgm:pt>
    <dgm:pt modelId="{6172574C-06D7-48BE-A77C-1EB82BD6ED45}" type="pres">
      <dgm:prSet presAssocID="{D99BC987-857F-4202-8256-78CA192011D3}" presName="background" presStyleLbl="node0" presStyleIdx="0" presStyleCnt="2"/>
      <dgm:spPr/>
    </dgm:pt>
    <dgm:pt modelId="{FA97A001-6108-4863-BC06-D5A9F74C8F30}" type="pres">
      <dgm:prSet presAssocID="{D99BC987-857F-4202-8256-78CA192011D3}" presName="text" presStyleLbl="fgAcc0" presStyleIdx="0" presStyleCnt="2">
        <dgm:presLayoutVars>
          <dgm:chPref val="3"/>
        </dgm:presLayoutVars>
      </dgm:prSet>
      <dgm:spPr/>
    </dgm:pt>
    <dgm:pt modelId="{7D563FC4-9EBF-4994-97C0-25DCFD134DDC}" type="pres">
      <dgm:prSet presAssocID="{D99BC987-857F-4202-8256-78CA192011D3}" presName="hierChild2" presStyleCnt="0"/>
      <dgm:spPr/>
    </dgm:pt>
    <dgm:pt modelId="{6D443A0C-F9DB-4238-91AB-086B2412494E}" type="pres">
      <dgm:prSet presAssocID="{1DC786C3-EFDF-4AD6-9F56-40F5BA1FC54D}" presName="hierRoot1" presStyleCnt="0"/>
      <dgm:spPr/>
    </dgm:pt>
    <dgm:pt modelId="{5D94E26E-DC21-427A-B610-62D55D64D88F}" type="pres">
      <dgm:prSet presAssocID="{1DC786C3-EFDF-4AD6-9F56-40F5BA1FC54D}" presName="composite" presStyleCnt="0"/>
      <dgm:spPr/>
    </dgm:pt>
    <dgm:pt modelId="{2865BA7D-C583-48B7-9EBD-BC198D120A77}" type="pres">
      <dgm:prSet presAssocID="{1DC786C3-EFDF-4AD6-9F56-40F5BA1FC54D}" presName="background" presStyleLbl="node0" presStyleIdx="1" presStyleCnt="2"/>
      <dgm:spPr/>
    </dgm:pt>
    <dgm:pt modelId="{32BA1C46-78CA-4D76-84C1-515918CE1871}" type="pres">
      <dgm:prSet presAssocID="{1DC786C3-EFDF-4AD6-9F56-40F5BA1FC54D}" presName="text" presStyleLbl="fgAcc0" presStyleIdx="1" presStyleCnt="2">
        <dgm:presLayoutVars>
          <dgm:chPref val="3"/>
        </dgm:presLayoutVars>
      </dgm:prSet>
      <dgm:spPr/>
    </dgm:pt>
    <dgm:pt modelId="{9C1BA21F-4AC7-40EC-8E64-C7D4A592D90A}" type="pres">
      <dgm:prSet presAssocID="{1DC786C3-EFDF-4AD6-9F56-40F5BA1FC54D}" presName="hierChild2" presStyleCnt="0"/>
      <dgm:spPr/>
    </dgm:pt>
  </dgm:ptLst>
  <dgm:cxnLst>
    <dgm:cxn modelId="{D292683E-7755-4EBB-987F-CB928569260B}" srcId="{E54173A3-798F-4BF4-98EF-A27092293891}" destId="{1DC786C3-EFDF-4AD6-9F56-40F5BA1FC54D}" srcOrd="1" destOrd="0" parTransId="{D9D30F63-F8F8-405B-85FA-48356AC69FFE}" sibTransId="{93CEEA08-98AA-4B28-8678-B0F7E274DA1F}"/>
    <dgm:cxn modelId="{630B6545-A3FC-48C7-92CE-E1C58E31212C}" type="presOf" srcId="{1DC786C3-EFDF-4AD6-9F56-40F5BA1FC54D}" destId="{32BA1C46-78CA-4D76-84C1-515918CE1871}" srcOrd="0" destOrd="0" presId="urn:microsoft.com/office/officeart/2005/8/layout/hierarchy1"/>
    <dgm:cxn modelId="{27464B46-C231-4AEF-8DAA-BE498FF53B45}" srcId="{E54173A3-798F-4BF4-98EF-A27092293891}" destId="{D99BC987-857F-4202-8256-78CA192011D3}" srcOrd="0" destOrd="0" parTransId="{EF2F2A83-0FF1-4DCC-B20A-783A981997CF}" sibTransId="{57665419-4ED4-4D62-8B7A-3F49C421B52D}"/>
    <dgm:cxn modelId="{9708879F-3B13-4567-86CD-FB0ABE06C2E7}" type="presOf" srcId="{E54173A3-798F-4BF4-98EF-A27092293891}" destId="{9EAE8F83-1C1B-416B-8E06-DD00A7111404}" srcOrd="0" destOrd="0" presId="urn:microsoft.com/office/officeart/2005/8/layout/hierarchy1"/>
    <dgm:cxn modelId="{1BC9D4AB-91F2-410F-83C2-59E126C60560}" type="presOf" srcId="{D99BC987-857F-4202-8256-78CA192011D3}" destId="{FA97A001-6108-4863-BC06-D5A9F74C8F30}" srcOrd="0" destOrd="0" presId="urn:microsoft.com/office/officeart/2005/8/layout/hierarchy1"/>
    <dgm:cxn modelId="{18C4EDA6-9C3D-481C-ABDB-245BA7A2FA5F}" type="presParOf" srcId="{9EAE8F83-1C1B-416B-8E06-DD00A7111404}" destId="{FB5A8683-7F6D-4A30-AD9C-99C6BAFF4005}" srcOrd="0" destOrd="0" presId="urn:microsoft.com/office/officeart/2005/8/layout/hierarchy1"/>
    <dgm:cxn modelId="{AC1F372E-DB27-4072-8DB6-44175A71A89C}" type="presParOf" srcId="{FB5A8683-7F6D-4A30-AD9C-99C6BAFF4005}" destId="{5A485B7F-352F-4D51-AD31-1DD3F9108AB4}" srcOrd="0" destOrd="0" presId="urn:microsoft.com/office/officeart/2005/8/layout/hierarchy1"/>
    <dgm:cxn modelId="{E9A7D49E-40C1-40F3-9658-BD670AB6C140}" type="presParOf" srcId="{5A485B7F-352F-4D51-AD31-1DD3F9108AB4}" destId="{6172574C-06D7-48BE-A77C-1EB82BD6ED45}" srcOrd="0" destOrd="0" presId="urn:microsoft.com/office/officeart/2005/8/layout/hierarchy1"/>
    <dgm:cxn modelId="{C1ABEAC4-27E0-46B5-9266-C10F66400572}" type="presParOf" srcId="{5A485B7F-352F-4D51-AD31-1DD3F9108AB4}" destId="{FA97A001-6108-4863-BC06-D5A9F74C8F30}" srcOrd="1" destOrd="0" presId="urn:microsoft.com/office/officeart/2005/8/layout/hierarchy1"/>
    <dgm:cxn modelId="{572619FF-70B3-4F51-891C-76950C218858}" type="presParOf" srcId="{FB5A8683-7F6D-4A30-AD9C-99C6BAFF4005}" destId="{7D563FC4-9EBF-4994-97C0-25DCFD134DDC}" srcOrd="1" destOrd="0" presId="urn:microsoft.com/office/officeart/2005/8/layout/hierarchy1"/>
    <dgm:cxn modelId="{BE878AB7-6015-4211-90B2-84943CCCB066}" type="presParOf" srcId="{9EAE8F83-1C1B-416B-8E06-DD00A7111404}" destId="{6D443A0C-F9DB-4238-91AB-086B2412494E}" srcOrd="1" destOrd="0" presId="urn:microsoft.com/office/officeart/2005/8/layout/hierarchy1"/>
    <dgm:cxn modelId="{54A991CB-4261-481E-8042-A63AD001257A}" type="presParOf" srcId="{6D443A0C-F9DB-4238-91AB-086B2412494E}" destId="{5D94E26E-DC21-427A-B610-62D55D64D88F}" srcOrd="0" destOrd="0" presId="urn:microsoft.com/office/officeart/2005/8/layout/hierarchy1"/>
    <dgm:cxn modelId="{0573981F-B813-4741-81CC-FC835083F51B}" type="presParOf" srcId="{5D94E26E-DC21-427A-B610-62D55D64D88F}" destId="{2865BA7D-C583-48B7-9EBD-BC198D120A77}" srcOrd="0" destOrd="0" presId="urn:microsoft.com/office/officeart/2005/8/layout/hierarchy1"/>
    <dgm:cxn modelId="{7FE0C1B3-E9D3-4B6E-A35A-E6E26FC21B28}" type="presParOf" srcId="{5D94E26E-DC21-427A-B610-62D55D64D88F}" destId="{32BA1C46-78CA-4D76-84C1-515918CE1871}" srcOrd="1" destOrd="0" presId="urn:microsoft.com/office/officeart/2005/8/layout/hierarchy1"/>
    <dgm:cxn modelId="{01A266E4-248F-420D-80C7-E4B71AB049B2}" type="presParOf" srcId="{6D443A0C-F9DB-4238-91AB-086B2412494E}" destId="{9C1BA21F-4AC7-40EC-8E64-C7D4A592D90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488CA92-096B-4A2A-848A-4B0EF7026A0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0B15022-2156-4E17-9ECB-F34947C5B407}">
      <dgm:prSet/>
      <dgm:spPr/>
      <dgm:t>
        <a:bodyPr/>
        <a:lstStyle/>
        <a:p>
          <a:r>
            <a:rPr lang="tr-TR" b="1"/>
            <a:t>Kişisel Stres Kaynakları:</a:t>
          </a:r>
          <a:endParaRPr lang="en-US"/>
        </a:p>
      </dgm:t>
    </dgm:pt>
    <dgm:pt modelId="{BC0A2D4E-2402-4F92-82D5-25E5645E4758}" type="parTrans" cxnId="{A221FC29-40D9-4D75-B0F8-1396730AE470}">
      <dgm:prSet/>
      <dgm:spPr/>
      <dgm:t>
        <a:bodyPr/>
        <a:lstStyle/>
        <a:p>
          <a:endParaRPr lang="en-US"/>
        </a:p>
      </dgm:t>
    </dgm:pt>
    <dgm:pt modelId="{42D7609D-8F28-4D0C-8693-30E4C7BD2F8D}" type="sibTrans" cxnId="{A221FC29-40D9-4D75-B0F8-1396730AE470}">
      <dgm:prSet/>
      <dgm:spPr/>
      <dgm:t>
        <a:bodyPr/>
        <a:lstStyle/>
        <a:p>
          <a:endParaRPr lang="en-US"/>
        </a:p>
      </dgm:t>
    </dgm:pt>
    <dgm:pt modelId="{E4DC7723-AD8D-4582-99C9-934931960E0F}">
      <dgm:prSet custT="1"/>
      <dgm:spPr/>
      <dgm:t>
        <a:bodyPr/>
        <a:lstStyle/>
        <a:p>
          <a:pPr algn="just"/>
          <a:r>
            <a:rPr lang="tr-TR" sz="1600"/>
            <a:t>Stres ve örgütsel ilişki arasındaki bağ incelendiğinde işgörenin kişiliğinin de bir örgütsel stres kaynağı olduğunu görmemiz mümkündür. Kişinin çevresini nasıl algıladığı, çevresel değişimlere ve ilişkilere nasıl bir tepki gösterdiği belirli sınırlar içerisinde ilgili kişinin kişiliği ile de ilgilidir. İşgörenin otokratik yapılı biri olması, cinsiyeti, duygusal olarak içe dönük veya dışa dönük bir yapı göstermesi, duygusal açıdan çok çabuk incinmesi, olumsuzluklar karşısında gösterdiği direnç ve genel olarak başarı ihtiyacı, örgütsel yapı içinde birer stres kaynağı olarak karşımıza çıkabilir </a:t>
          </a:r>
          <a:endParaRPr lang="en-US" sz="1600"/>
        </a:p>
      </dgm:t>
    </dgm:pt>
    <dgm:pt modelId="{164E3823-4586-4150-9B04-032610829C9C}" type="parTrans" cxnId="{0C38F154-4194-4B4F-BFB4-92AEC7F64399}">
      <dgm:prSet/>
      <dgm:spPr/>
      <dgm:t>
        <a:bodyPr/>
        <a:lstStyle/>
        <a:p>
          <a:endParaRPr lang="en-US"/>
        </a:p>
      </dgm:t>
    </dgm:pt>
    <dgm:pt modelId="{6412CE9C-7E5C-42E8-AFA5-32C3CC8FD7EF}" type="sibTrans" cxnId="{0C38F154-4194-4B4F-BFB4-92AEC7F64399}">
      <dgm:prSet/>
      <dgm:spPr/>
      <dgm:t>
        <a:bodyPr/>
        <a:lstStyle/>
        <a:p>
          <a:endParaRPr lang="en-US"/>
        </a:p>
      </dgm:t>
    </dgm:pt>
    <dgm:pt modelId="{391053CF-FEF5-4D78-BC95-E8C9405DBB9E}" type="pres">
      <dgm:prSet presAssocID="{2488CA92-096B-4A2A-848A-4B0EF7026A0F}" presName="root" presStyleCnt="0">
        <dgm:presLayoutVars>
          <dgm:dir/>
          <dgm:resizeHandles val="exact"/>
        </dgm:presLayoutVars>
      </dgm:prSet>
      <dgm:spPr/>
    </dgm:pt>
    <dgm:pt modelId="{A8BF75D2-F8B7-4D54-97E6-EC6CFD733E37}" type="pres">
      <dgm:prSet presAssocID="{A0B15022-2156-4E17-9ECB-F34947C5B407}" presName="compNode" presStyleCnt="0"/>
      <dgm:spPr/>
    </dgm:pt>
    <dgm:pt modelId="{2AEDA7EE-9E10-4337-863B-88192F52A6F3}" type="pres">
      <dgm:prSet presAssocID="{A0B15022-2156-4E17-9ECB-F34947C5B407}" presName="bgRect" presStyleLbl="bgShp" presStyleIdx="0" presStyleCnt="2"/>
      <dgm:spPr/>
    </dgm:pt>
    <dgm:pt modelId="{30E20D7B-2B03-47CC-ADA6-860E5E2C7B35}" type="pres">
      <dgm:prSet presAssocID="{A0B15022-2156-4E17-9ECB-F34947C5B40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orried Face with No Fill"/>
        </a:ext>
      </dgm:extLst>
    </dgm:pt>
    <dgm:pt modelId="{9C2FDBF3-2A25-4524-887E-8202AF4205EF}" type="pres">
      <dgm:prSet presAssocID="{A0B15022-2156-4E17-9ECB-F34947C5B407}" presName="spaceRect" presStyleCnt="0"/>
      <dgm:spPr/>
    </dgm:pt>
    <dgm:pt modelId="{2D8C2A36-10B9-435C-97D0-5D1A8B74910A}" type="pres">
      <dgm:prSet presAssocID="{A0B15022-2156-4E17-9ECB-F34947C5B407}" presName="parTx" presStyleLbl="revTx" presStyleIdx="0" presStyleCnt="2">
        <dgm:presLayoutVars>
          <dgm:chMax val="0"/>
          <dgm:chPref val="0"/>
        </dgm:presLayoutVars>
      </dgm:prSet>
      <dgm:spPr/>
    </dgm:pt>
    <dgm:pt modelId="{A4BC7EC8-3791-438D-84A8-9B94D29FABDE}" type="pres">
      <dgm:prSet presAssocID="{42D7609D-8F28-4D0C-8693-30E4C7BD2F8D}" presName="sibTrans" presStyleCnt="0"/>
      <dgm:spPr/>
    </dgm:pt>
    <dgm:pt modelId="{B436924A-D0E7-44A0-A1BF-14EB8290B641}" type="pres">
      <dgm:prSet presAssocID="{E4DC7723-AD8D-4582-99C9-934931960E0F}" presName="compNode" presStyleCnt="0"/>
      <dgm:spPr/>
    </dgm:pt>
    <dgm:pt modelId="{A8AB2FBA-E9BE-4346-9BAC-9186B2BE98C9}" type="pres">
      <dgm:prSet presAssocID="{E4DC7723-AD8D-4582-99C9-934931960E0F}" presName="bgRect" presStyleLbl="bgShp" presStyleIdx="1" presStyleCnt="2"/>
      <dgm:spPr/>
    </dgm:pt>
    <dgm:pt modelId="{55CB4881-C72B-4EE7-AB57-074FD1080554}" type="pres">
      <dgm:prSet presAssocID="{E4DC7723-AD8D-4582-99C9-934931960E0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nay işareti"/>
        </a:ext>
      </dgm:extLst>
    </dgm:pt>
    <dgm:pt modelId="{19076AE8-A005-4985-AB66-982FA13BBA0E}" type="pres">
      <dgm:prSet presAssocID="{E4DC7723-AD8D-4582-99C9-934931960E0F}" presName="spaceRect" presStyleCnt="0"/>
      <dgm:spPr/>
    </dgm:pt>
    <dgm:pt modelId="{00934A66-4039-4585-9C30-9B1F24B28F5D}" type="pres">
      <dgm:prSet presAssocID="{E4DC7723-AD8D-4582-99C9-934931960E0F}" presName="parTx" presStyleLbl="revTx" presStyleIdx="1" presStyleCnt="2" custScaleX="118306" custScaleY="193666">
        <dgm:presLayoutVars>
          <dgm:chMax val="0"/>
          <dgm:chPref val="0"/>
        </dgm:presLayoutVars>
      </dgm:prSet>
      <dgm:spPr/>
    </dgm:pt>
  </dgm:ptLst>
  <dgm:cxnLst>
    <dgm:cxn modelId="{0E69FB26-C254-4E52-A6E9-6EF233DE6147}" type="presOf" srcId="{E4DC7723-AD8D-4582-99C9-934931960E0F}" destId="{00934A66-4039-4585-9C30-9B1F24B28F5D}" srcOrd="0" destOrd="0" presId="urn:microsoft.com/office/officeart/2018/2/layout/IconVerticalSolidList"/>
    <dgm:cxn modelId="{A221FC29-40D9-4D75-B0F8-1396730AE470}" srcId="{2488CA92-096B-4A2A-848A-4B0EF7026A0F}" destId="{A0B15022-2156-4E17-9ECB-F34947C5B407}" srcOrd="0" destOrd="0" parTransId="{BC0A2D4E-2402-4F92-82D5-25E5645E4758}" sibTransId="{42D7609D-8F28-4D0C-8693-30E4C7BD2F8D}"/>
    <dgm:cxn modelId="{564EFC46-75C8-4D7A-B46F-4F26FDD828E4}" type="presOf" srcId="{2488CA92-096B-4A2A-848A-4B0EF7026A0F}" destId="{391053CF-FEF5-4D78-BC95-E8C9405DBB9E}" srcOrd="0" destOrd="0" presId="urn:microsoft.com/office/officeart/2018/2/layout/IconVerticalSolidList"/>
    <dgm:cxn modelId="{0C38F154-4194-4B4F-BFB4-92AEC7F64399}" srcId="{2488CA92-096B-4A2A-848A-4B0EF7026A0F}" destId="{E4DC7723-AD8D-4582-99C9-934931960E0F}" srcOrd="1" destOrd="0" parTransId="{164E3823-4586-4150-9B04-032610829C9C}" sibTransId="{6412CE9C-7E5C-42E8-AFA5-32C3CC8FD7EF}"/>
    <dgm:cxn modelId="{C6D53CB7-6101-4FD3-B9B8-16C027FE4564}" type="presOf" srcId="{A0B15022-2156-4E17-9ECB-F34947C5B407}" destId="{2D8C2A36-10B9-435C-97D0-5D1A8B74910A}" srcOrd="0" destOrd="0" presId="urn:microsoft.com/office/officeart/2018/2/layout/IconVerticalSolidList"/>
    <dgm:cxn modelId="{CC061800-A6B5-406A-9F52-5AB87180F9A4}" type="presParOf" srcId="{391053CF-FEF5-4D78-BC95-E8C9405DBB9E}" destId="{A8BF75D2-F8B7-4D54-97E6-EC6CFD733E37}" srcOrd="0" destOrd="0" presId="urn:microsoft.com/office/officeart/2018/2/layout/IconVerticalSolidList"/>
    <dgm:cxn modelId="{E1C9ED11-59BA-4CFE-93D2-C91DD3042313}" type="presParOf" srcId="{A8BF75D2-F8B7-4D54-97E6-EC6CFD733E37}" destId="{2AEDA7EE-9E10-4337-863B-88192F52A6F3}" srcOrd="0" destOrd="0" presId="urn:microsoft.com/office/officeart/2018/2/layout/IconVerticalSolidList"/>
    <dgm:cxn modelId="{3FC30D8E-8B13-49F1-930C-7590F7DC3EF1}" type="presParOf" srcId="{A8BF75D2-F8B7-4D54-97E6-EC6CFD733E37}" destId="{30E20D7B-2B03-47CC-ADA6-860E5E2C7B35}" srcOrd="1" destOrd="0" presId="urn:microsoft.com/office/officeart/2018/2/layout/IconVerticalSolidList"/>
    <dgm:cxn modelId="{8DCC076E-6134-4E7F-BDA9-A4B8D07D0CC1}" type="presParOf" srcId="{A8BF75D2-F8B7-4D54-97E6-EC6CFD733E37}" destId="{9C2FDBF3-2A25-4524-887E-8202AF4205EF}" srcOrd="2" destOrd="0" presId="urn:microsoft.com/office/officeart/2018/2/layout/IconVerticalSolidList"/>
    <dgm:cxn modelId="{7D4A7A51-2FC8-4865-BECA-BA60C118B9BB}" type="presParOf" srcId="{A8BF75D2-F8B7-4D54-97E6-EC6CFD733E37}" destId="{2D8C2A36-10B9-435C-97D0-5D1A8B74910A}" srcOrd="3" destOrd="0" presId="urn:microsoft.com/office/officeart/2018/2/layout/IconVerticalSolidList"/>
    <dgm:cxn modelId="{B8F64C0B-6034-45CC-8BA3-E72A72E18504}" type="presParOf" srcId="{391053CF-FEF5-4D78-BC95-E8C9405DBB9E}" destId="{A4BC7EC8-3791-438D-84A8-9B94D29FABDE}" srcOrd="1" destOrd="0" presId="urn:microsoft.com/office/officeart/2018/2/layout/IconVerticalSolidList"/>
    <dgm:cxn modelId="{4051B8D1-C589-48FF-A538-3A60E0AB4F68}" type="presParOf" srcId="{391053CF-FEF5-4D78-BC95-E8C9405DBB9E}" destId="{B436924A-D0E7-44A0-A1BF-14EB8290B641}" srcOrd="2" destOrd="0" presId="urn:microsoft.com/office/officeart/2018/2/layout/IconVerticalSolidList"/>
    <dgm:cxn modelId="{311C5034-26D5-4B3E-8087-B6071360F911}" type="presParOf" srcId="{B436924A-D0E7-44A0-A1BF-14EB8290B641}" destId="{A8AB2FBA-E9BE-4346-9BAC-9186B2BE98C9}" srcOrd="0" destOrd="0" presId="urn:microsoft.com/office/officeart/2018/2/layout/IconVerticalSolidList"/>
    <dgm:cxn modelId="{B01B03EA-C091-4117-A0C5-0118A454C040}" type="presParOf" srcId="{B436924A-D0E7-44A0-A1BF-14EB8290B641}" destId="{55CB4881-C72B-4EE7-AB57-074FD1080554}" srcOrd="1" destOrd="0" presId="urn:microsoft.com/office/officeart/2018/2/layout/IconVerticalSolidList"/>
    <dgm:cxn modelId="{662EC03F-AB58-4784-A2ED-016486D0C055}" type="presParOf" srcId="{B436924A-D0E7-44A0-A1BF-14EB8290B641}" destId="{19076AE8-A005-4985-AB66-982FA13BBA0E}" srcOrd="2" destOrd="0" presId="urn:microsoft.com/office/officeart/2018/2/layout/IconVerticalSolidList"/>
    <dgm:cxn modelId="{FE5118CA-4BBA-4E1A-ABC0-65E2645AEEA8}" type="presParOf" srcId="{B436924A-D0E7-44A0-A1BF-14EB8290B641}" destId="{00934A66-4039-4585-9C30-9B1F24B28F5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12DE347-156F-4D7A-A176-07325205CF5B}"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5C3DC029-B0E7-42A1-A2DB-D0618B524528}">
      <dgm:prSet/>
      <dgm:spPr/>
      <dgm:t>
        <a:bodyPr/>
        <a:lstStyle/>
        <a:p>
          <a:r>
            <a:rPr lang="tr-TR"/>
            <a:t>Örgütsel Yapıya Bağlı Stres Kaynakları Bir örgütteki işgörenleri etkileyen farklı stres kaynakları bulunabilir. Bu kaynaklardan bazıları şunlardır:</a:t>
          </a:r>
          <a:endParaRPr lang="en-US"/>
        </a:p>
      </dgm:t>
    </dgm:pt>
    <dgm:pt modelId="{BD411BC3-5AE0-46DB-88AE-62285498CA33}" type="parTrans" cxnId="{5A485140-BF8A-492A-84D7-A9FE2643E433}">
      <dgm:prSet/>
      <dgm:spPr/>
      <dgm:t>
        <a:bodyPr/>
        <a:lstStyle/>
        <a:p>
          <a:endParaRPr lang="en-US"/>
        </a:p>
      </dgm:t>
    </dgm:pt>
    <dgm:pt modelId="{A817998E-07B5-4E7C-899B-B114A83E26D8}" type="sibTrans" cxnId="{5A485140-BF8A-492A-84D7-A9FE2643E433}">
      <dgm:prSet/>
      <dgm:spPr/>
      <dgm:t>
        <a:bodyPr/>
        <a:lstStyle/>
        <a:p>
          <a:endParaRPr lang="en-US"/>
        </a:p>
      </dgm:t>
    </dgm:pt>
    <dgm:pt modelId="{8B5EEEE3-714B-4416-BBFD-D1C00F7FC2B5}">
      <dgm:prSet/>
      <dgm:spPr/>
      <dgm:t>
        <a:bodyPr/>
        <a:lstStyle/>
        <a:p>
          <a:r>
            <a:rPr lang="tr-TR"/>
            <a:t>İşyükünün fazlalığı </a:t>
          </a:r>
          <a:endParaRPr lang="en-US"/>
        </a:p>
      </dgm:t>
    </dgm:pt>
    <dgm:pt modelId="{A539B9E5-EC9B-4D8D-A761-657CD2492EB6}" type="parTrans" cxnId="{C29C1A93-5DE0-4F72-A99F-D773CB60E5AA}">
      <dgm:prSet/>
      <dgm:spPr/>
      <dgm:t>
        <a:bodyPr/>
        <a:lstStyle/>
        <a:p>
          <a:endParaRPr lang="en-US"/>
        </a:p>
      </dgm:t>
    </dgm:pt>
    <dgm:pt modelId="{D3A6BD60-F2C3-4D0A-80D9-DCF2BF9ED285}" type="sibTrans" cxnId="{C29C1A93-5DE0-4F72-A99F-D773CB60E5AA}">
      <dgm:prSet/>
      <dgm:spPr/>
      <dgm:t>
        <a:bodyPr/>
        <a:lstStyle/>
        <a:p>
          <a:endParaRPr lang="en-US"/>
        </a:p>
      </dgm:t>
    </dgm:pt>
    <dgm:pt modelId="{FD84A02B-1C1A-4F1F-A94D-F8BC4E8C91E4}">
      <dgm:prSet/>
      <dgm:spPr/>
      <dgm:t>
        <a:bodyPr/>
        <a:lstStyle/>
        <a:p>
          <a:r>
            <a:rPr lang="tr-TR"/>
            <a:t>Zamanın sınırlılığı </a:t>
          </a:r>
          <a:endParaRPr lang="en-US"/>
        </a:p>
      </dgm:t>
    </dgm:pt>
    <dgm:pt modelId="{B25C7361-5FC2-4D1F-8C8A-6BEDB8BA0AEB}" type="parTrans" cxnId="{7F9CFDD8-F58A-4770-A693-93242CFB9112}">
      <dgm:prSet/>
      <dgm:spPr/>
      <dgm:t>
        <a:bodyPr/>
        <a:lstStyle/>
        <a:p>
          <a:endParaRPr lang="en-US"/>
        </a:p>
      </dgm:t>
    </dgm:pt>
    <dgm:pt modelId="{FFCA72F5-5357-48AC-AA4F-D69584563D4B}" type="sibTrans" cxnId="{7F9CFDD8-F58A-4770-A693-93242CFB9112}">
      <dgm:prSet/>
      <dgm:spPr/>
      <dgm:t>
        <a:bodyPr/>
        <a:lstStyle/>
        <a:p>
          <a:endParaRPr lang="en-US"/>
        </a:p>
      </dgm:t>
    </dgm:pt>
    <dgm:pt modelId="{9E990C0B-1A85-438A-B20F-0F93395F70DF}">
      <dgm:prSet/>
      <dgm:spPr/>
      <dgm:t>
        <a:bodyPr/>
        <a:lstStyle/>
        <a:p>
          <a:r>
            <a:rPr lang="tr-TR"/>
            <a:t>Denetimin sıkı ve yakından olması </a:t>
          </a:r>
          <a:endParaRPr lang="en-US"/>
        </a:p>
      </dgm:t>
    </dgm:pt>
    <dgm:pt modelId="{6D2F53B7-23A1-488A-92C4-04286484ED0B}" type="parTrans" cxnId="{685F4E4B-0AB1-47F9-9F7B-DB843A22A904}">
      <dgm:prSet/>
      <dgm:spPr/>
      <dgm:t>
        <a:bodyPr/>
        <a:lstStyle/>
        <a:p>
          <a:endParaRPr lang="en-US"/>
        </a:p>
      </dgm:t>
    </dgm:pt>
    <dgm:pt modelId="{B92FEC3E-4004-4C56-A14C-0315837AC2DA}" type="sibTrans" cxnId="{685F4E4B-0AB1-47F9-9F7B-DB843A22A904}">
      <dgm:prSet/>
      <dgm:spPr/>
      <dgm:t>
        <a:bodyPr/>
        <a:lstStyle/>
        <a:p>
          <a:endParaRPr lang="en-US"/>
        </a:p>
      </dgm:t>
    </dgm:pt>
    <dgm:pt modelId="{2D516BE5-4930-4E50-9467-2193F1FDD40C}">
      <dgm:prSet/>
      <dgm:spPr/>
      <dgm:t>
        <a:bodyPr/>
        <a:lstStyle/>
        <a:p>
          <a:r>
            <a:rPr lang="tr-TR"/>
            <a:t>Yetkinin sorumlulukları karşılamada yetersiz olması </a:t>
          </a:r>
          <a:endParaRPr lang="en-US"/>
        </a:p>
      </dgm:t>
    </dgm:pt>
    <dgm:pt modelId="{B948C4F6-1F7B-4E4D-99F9-01F76943C1E1}" type="parTrans" cxnId="{4E6DFFE2-DFE1-4C8A-8160-6BDA78633993}">
      <dgm:prSet/>
      <dgm:spPr/>
      <dgm:t>
        <a:bodyPr/>
        <a:lstStyle/>
        <a:p>
          <a:endParaRPr lang="en-US"/>
        </a:p>
      </dgm:t>
    </dgm:pt>
    <dgm:pt modelId="{EF75E326-B949-4477-AFA5-E579FD3746C1}" type="sibTrans" cxnId="{4E6DFFE2-DFE1-4C8A-8160-6BDA78633993}">
      <dgm:prSet/>
      <dgm:spPr/>
      <dgm:t>
        <a:bodyPr/>
        <a:lstStyle/>
        <a:p>
          <a:endParaRPr lang="en-US"/>
        </a:p>
      </dgm:t>
    </dgm:pt>
    <dgm:pt modelId="{C3B622D7-DE06-41CD-9371-3B39860526BB}">
      <dgm:prSet/>
      <dgm:spPr/>
      <dgm:t>
        <a:bodyPr/>
        <a:lstStyle/>
        <a:p>
          <a:r>
            <a:rPr lang="tr-TR"/>
            <a:t>Politik havanın güvensizliği </a:t>
          </a:r>
          <a:endParaRPr lang="en-US"/>
        </a:p>
      </dgm:t>
    </dgm:pt>
    <dgm:pt modelId="{A8F898D0-1540-43F3-B95C-B7DD821E159D}" type="parTrans" cxnId="{04F692D2-877D-4B79-8055-2267E6A94E84}">
      <dgm:prSet/>
      <dgm:spPr/>
      <dgm:t>
        <a:bodyPr/>
        <a:lstStyle/>
        <a:p>
          <a:endParaRPr lang="en-US"/>
        </a:p>
      </dgm:t>
    </dgm:pt>
    <dgm:pt modelId="{8EA3C37E-F9BA-411B-9ADF-43E9D52986DE}" type="sibTrans" cxnId="{04F692D2-877D-4B79-8055-2267E6A94E84}">
      <dgm:prSet/>
      <dgm:spPr/>
      <dgm:t>
        <a:bodyPr/>
        <a:lstStyle/>
        <a:p>
          <a:endParaRPr lang="en-US"/>
        </a:p>
      </dgm:t>
    </dgm:pt>
    <dgm:pt modelId="{3CCE559E-7814-4E11-9EA8-A1328A6AE9AA}">
      <dgm:prSet/>
      <dgm:spPr/>
      <dgm:t>
        <a:bodyPr/>
        <a:lstStyle/>
        <a:p>
          <a:r>
            <a:rPr lang="tr-TR"/>
            <a:t>Rol belirsizliği </a:t>
          </a:r>
          <a:endParaRPr lang="en-US"/>
        </a:p>
      </dgm:t>
    </dgm:pt>
    <dgm:pt modelId="{283FE231-13C7-4F64-ACFD-1C2218A565B8}" type="parTrans" cxnId="{34BEE158-0BD1-4B41-8562-FEDB0B845C24}">
      <dgm:prSet/>
      <dgm:spPr/>
      <dgm:t>
        <a:bodyPr/>
        <a:lstStyle/>
        <a:p>
          <a:endParaRPr lang="en-US"/>
        </a:p>
      </dgm:t>
    </dgm:pt>
    <dgm:pt modelId="{DD4273AE-C49C-41DD-A367-6910330E8FE8}" type="sibTrans" cxnId="{34BEE158-0BD1-4B41-8562-FEDB0B845C24}">
      <dgm:prSet/>
      <dgm:spPr/>
      <dgm:t>
        <a:bodyPr/>
        <a:lstStyle/>
        <a:p>
          <a:endParaRPr lang="en-US"/>
        </a:p>
      </dgm:t>
    </dgm:pt>
    <dgm:pt modelId="{3EDAD967-F4FB-40D2-875C-5E18B08A02A2}">
      <dgm:prSet/>
      <dgm:spPr/>
      <dgm:t>
        <a:bodyPr/>
        <a:lstStyle/>
        <a:p>
          <a:r>
            <a:rPr lang="tr-TR"/>
            <a:t>Örgüt ve bireyin değerleri arasındaki uyumsuzluk </a:t>
          </a:r>
          <a:endParaRPr lang="en-US"/>
        </a:p>
      </dgm:t>
    </dgm:pt>
    <dgm:pt modelId="{7BD7BFED-CA6B-438D-9DE9-4FD82C7A411F}" type="parTrans" cxnId="{0B5C153B-5383-45DA-8D35-1936F5E5370F}">
      <dgm:prSet/>
      <dgm:spPr/>
      <dgm:t>
        <a:bodyPr/>
        <a:lstStyle/>
        <a:p>
          <a:endParaRPr lang="en-US"/>
        </a:p>
      </dgm:t>
    </dgm:pt>
    <dgm:pt modelId="{8DF3B5C9-6C7E-4ED3-A400-A045F59451B6}" type="sibTrans" cxnId="{0B5C153B-5383-45DA-8D35-1936F5E5370F}">
      <dgm:prSet/>
      <dgm:spPr/>
      <dgm:t>
        <a:bodyPr/>
        <a:lstStyle/>
        <a:p>
          <a:endParaRPr lang="en-US"/>
        </a:p>
      </dgm:t>
    </dgm:pt>
    <dgm:pt modelId="{F4E81D6A-3030-43F9-B933-233BB8E5E2EE}">
      <dgm:prSet/>
      <dgm:spPr/>
      <dgm:t>
        <a:bodyPr/>
        <a:lstStyle/>
        <a:p>
          <a:r>
            <a:rPr lang="tr-TR"/>
            <a:t>Engellenme </a:t>
          </a:r>
          <a:endParaRPr lang="en-US"/>
        </a:p>
      </dgm:t>
    </dgm:pt>
    <dgm:pt modelId="{ECC11644-6231-48AE-A7B8-E258F05C84BC}" type="parTrans" cxnId="{F8116794-3402-415A-AD52-532B5C766997}">
      <dgm:prSet/>
      <dgm:spPr/>
      <dgm:t>
        <a:bodyPr/>
        <a:lstStyle/>
        <a:p>
          <a:endParaRPr lang="en-US"/>
        </a:p>
      </dgm:t>
    </dgm:pt>
    <dgm:pt modelId="{82738C8D-A3FE-46B1-9AC6-347883C9EC33}" type="sibTrans" cxnId="{F8116794-3402-415A-AD52-532B5C766997}">
      <dgm:prSet/>
      <dgm:spPr/>
      <dgm:t>
        <a:bodyPr/>
        <a:lstStyle/>
        <a:p>
          <a:endParaRPr lang="en-US"/>
        </a:p>
      </dgm:t>
    </dgm:pt>
    <dgm:pt modelId="{D1AE6C9F-2EA8-4715-B6CB-8783DE261AFC}">
      <dgm:prSet/>
      <dgm:spPr/>
      <dgm:t>
        <a:bodyPr/>
        <a:lstStyle/>
        <a:p>
          <a:r>
            <a:rPr lang="tr-TR"/>
            <a:t>Rol çatışması </a:t>
          </a:r>
          <a:endParaRPr lang="en-US"/>
        </a:p>
      </dgm:t>
    </dgm:pt>
    <dgm:pt modelId="{7EA3617C-0863-4F09-B6C3-13AB03B0E4D2}" type="parTrans" cxnId="{AEFDA4A3-1901-4F40-9706-3F3BDF115022}">
      <dgm:prSet/>
      <dgm:spPr/>
      <dgm:t>
        <a:bodyPr/>
        <a:lstStyle/>
        <a:p>
          <a:endParaRPr lang="en-US"/>
        </a:p>
      </dgm:t>
    </dgm:pt>
    <dgm:pt modelId="{4077C34C-ED3E-4CF7-A9E1-1F8BBEC65F03}" type="sibTrans" cxnId="{AEFDA4A3-1901-4F40-9706-3F3BDF115022}">
      <dgm:prSet/>
      <dgm:spPr/>
      <dgm:t>
        <a:bodyPr/>
        <a:lstStyle/>
        <a:p>
          <a:endParaRPr lang="en-US"/>
        </a:p>
      </dgm:t>
    </dgm:pt>
    <dgm:pt modelId="{0CDA74A0-F026-4727-BF34-A9E60CBAC645}">
      <dgm:prSet/>
      <dgm:spPr/>
      <dgm:t>
        <a:bodyPr/>
        <a:lstStyle/>
        <a:p>
          <a:r>
            <a:rPr lang="tr-TR"/>
            <a:t>Sorumlulukların yarattığı endişe </a:t>
          </a:r>
          <a:endParaRPr lang="en-US"/>
        </a:p>
      </dgm:t>
    </dgm:pt>
    <dgm:pt modelId="{09046CC2-D523-445C-84AE-2ACB1A2A8AFA}" type="parTrans" cxnId="{8655A8BD-6504-4601-A7EF-410B7C5DC315}">
      <dgm:prSet/>
      <dgm:spPr/>
      <dgm:t>
        <a:bodyPr/>
        <a:lstStyle/>
        <a:p>
          <a:endParaRPr lang="en-US"/>
        </a:p>
      </dgm:t>
    </dgm:pt>
    <dgm:pt modelId="{9ABF4DF5-CB13-4E64-8213-EFBBD03F8C4C}" type="sibTrans" cxnId="{8655A8BD-6504-4601-A7EF-410B7C5DC315}">
      <dgm:prSet/>
      <dgm:spPr/>
      <dgm:t>
        <a:bodyPr/>
        <a:lstStyle/>
        <a:p>
          <a:endParaRPr lang="en-US"/>
        </a:p>
      </dgm:t>
    </dgm:pt>
    <dgm:pt modelId="{41A2E269-F788-4905-83EA-034EA083A384}">
      <dgm:prSet/>
      <dgm:spPr/>
      <dgm:t>
        <a:bodyPr/>
        <a:lstStyle/>
        <a:p>
          <a:r>
            <a:rPr lang="tr-TR"/>
            <a:t>Çalışma koşulları</a:t>
          </a:r>
          <a:endParaRPr lang="en-US"/>
        </a:p>
      </dgm:t>
    </dgm:pt>
    <dgm:pt modelId="{3F34C111-8FC3-46C7-B117-9DC02F00697F}" type="parTrans" cxnId="{C4AE82DD-6024-4980-BD3F-259453FE07CE}">
      <dgm:prSet/>
      <dgm:spPr/>
      <dgm:t>
        <a:bodyPr/>
        <a:lstStyle/>
        <a:p>
          <a:endParaRPr lang="en-US"/>
        </a:p>
      </dgm:t>
    </dgm:pt>
    <dgm:pt modelId="{ECCF3FC1-C415-41E1-A8F7-45CDDDB1D5DC}" type="sibTrans" cxnId="{C4AE82DD-6024-4980-BD3F-259453FE07CE}">
      <dgm:prSet/>
      <dgm:spPr/>
      <dgm:t>
        <a:bodyPr/>
        <a:lstStyle/>
        <a:p>
          <a:endParaRPr lang="en-US"/>
        </a:p>
      </dgm:t>
    </dgm:pt>
    <dgm:pt modelId="{BE7C9B3C-5D6E-4820-B6EB-08B6104BF6DC}" type="pres">
      <dgm:prSet presAssocID="{212DE347-156F-4D7A-A176-07325205CF5B}" presName="diagram" presStyleCnt="0">
        <dgm:presLayoutVars>
          <dgm:dir/>
          <dgm:resizeHandles val="exact"/>
        </dgm:presLayoutVars>
      </dgm:prSet>
      <dgm:spPr/>
    </dgm:pt>
    <dgm:pt modelId="{E48B7B63-66FC-4BD1-8462-E433424D5C2D}" type="pres">
      <dgm:prSet presAssocID="{5C3DC029-B0E7-42A1-A2DB-D0618B524528}" presName="node" presStyleLbl="node1" presStyleIdx="0" presStyleCnt="1">
        <dgm:presLayoutVars>
          <dgm:bulletEnabled val="1"/>
        </dgm:presLayoutVars>
      </dgm:prSet>
      <dgm:spPr/>
    </dgm:pt>
  </dgm:ptLst>
  <dgm:cxnLst>
    <dgm:cxn modelId="{8B48191B-0701-485D-837B-2845A7788369}" type="presOf" srcId="{D1AE6C9F-2EA8-4715-B6CB-8783DE261AFC}" destId="{E48B7B63-66FC-4BD1-8462-E433424D5C2D}" srcOrd="0" destOrd="9" presId="urn:microsoft.com/office/officeart/2005/8/layout/default"/>
    <dgm:cxn modelId="{0B5C153B-5383-45DA-8D35-1936F5E5370F}" srcId="{5C3DC029-B0E7-42A1-A2DB-D0618B524528}" destId="{3EDAD967-F4FB-40D2-875C-5E18B08A02A2}" srcOrd="6" destOrd="0" parTransId="{7BD7BFED-CA6B-438D-9DE9-4FD82C7A411F}" sibTransId="{8DF3B5C9-6C7E-4ED3-A400-A045F59451B6}"/>
    <dgm:cxn modelId="{5A485140-BF8A-492A-84D7-A9FE2643E433}" srcId="{212DE347-156F-4D7A-A176-07325205CF5B}" destId="{5C3DC029-B0E7-42A1-A2DB-D0618B524528}" srcOrd="0" destOrd="0" parTransId="{BD411BC3-5AE0-46DB-88AE-62285498CA33}" sibTransId="{A817998E-07B5-4E7C-899B-B114A83E26D8}"/>
    <dgm:cxn modelId="{F1C0865C-8B68-4F3B-A24B-338E41C4E24E}" type="presOf" srcId="{8B5EEEE3-714B-4416-BBFD-D1C00F7FC2B5}" destId="{E48B7B63-66FC-4BD1-8462-E433424D5C2D}" srcOrd="0" destOrd="1" presId="urn:microsoft.com/office/officeart/2005/8/layout/default"/>
    <dgm:cxn modelId="{9F708A5D-B52F-4BD6-BA4B-F7D0903B22A2}" type="presOf" srcId="{5C3DC029-B0E7-42A1-A2DB-D0618B524528}" destId="{E48B7B63-66FC-4BD1-8462-E433424D5C2D}" srcOrd="0" destOrd="0" presId="urn:microsoft.com/office/officeart/2005/8/layout/default"/>
    <dgm:cxn modelId="{685F4E4B-0AB1-47F9-9F7B-DB843A22A904}" srcId="{5C3DC029-B0E7-42A1-A2DB-D0618B524528}" destId="{9E990C0B-1A85-438A-B20F-0F93395F70DF}" srcOrd="2" destOrd="0" parTransId="{6D2F53B7-23A1-488A-92C4-04286484ED0B}" sibTransId="{B92FEC3E-4004-4C56-A14C-0315837AC2DA}"/>
    <dgm:cxn modelId="{94F4C64C-D08C-4894-AF47-A1AA2347E03C}" type="presOf" srcId="{3EDAD967-F4FB-40D2-875C-5E18B08A02A2}" destId="{E48B7B63-66FC-4BD1-8462-E433424D5C2D}" srcOrd="0" destOrd="7" presId="urn:microsoft.com/office/officeart/2005/8/layout/default"/>
    <dgm:cxn modelId="{1B350574-36D8-45AC-B2C8-6CD5012163B1}" type="presOf" srcId="{212DE347-156F-4D7A-A176-07325205CF5B}" destId="{BE7C9B3C-5D6E-4820-B6EB-08B6104BF6DC}" srcOrd="0" destOrd="0" presId="urn:microsoft.com/office/officeart/2005/8/layout/default"/>
    <dgm:cxn modelId="{34BEE158-0BD1-4B41-8562-FEDB0B845C24}" srcId="{5C3DC029-B0E7-42A1-A2DB-D0618B524528}" destId="{3CCE559E-7814-4E11-9EA8-A1328A6AE9AA}" srcOrd="5" destOrd="0" parTransId="{283FE231-13C7-4F64-ACFD-1C2218A565B8}" sibTransId="{DD4273AE-C49C-41DD-A367-6910330E8FE8}"/>
    <dgm:cxn modelId="{DD959C79-86AF-45CD-A3F3-150D91A72043}" type="presOf" srcId="{3CCE559E-7814-4E11-9EA8-A1328A6AE9AA}" destId="{E48B7B63-66FC-4BD1-8462-E433424D5C2D}" srcOrd="0" destOrd="6" presId="urn:microsoft.com/office/officeart/2005/8/layout/default"/>
    <dgm:cxn modelId="{88E91C8E-B63A-4B36-ACBE-2EF09F520955}" type="presOf" srcId="{2D516BE5-4930-4E50-9467-2193F1FDD40C}" destId="{E48B7B63-66FC-4BD1-8462-E433424D5C2D}" srcOrd="0" destOrd="4" presId="urn:microsoft.com/office/officeart/2005/8/layout/default"/>
    <dgm:cxn modelId="{0B04C68F-985C-45AF-B535-176AF6D7375E}" type="presOf" srcId="{41A2E269-F788-4905-83EA-034EA083A384}" destId="{E48B7B63-66FC-4BD1-8462-E433424D5C2D}" srcOrd="0" destOrd="11" presId="urn:microsoft.com/office/officeart/2005/8/layout/default"/>
    <dgm:cxn modelId="{C29C1A93-5DE0-4F72-A99F-D773CB60E5AA}" srcId="{5C3DC029-B0E7-42A1-A2DB-D0618B524528}" destId="{8B5EEEE3-714B-4416-BBFD-D1C00F7FC2B5}" srcOrd="0" destOrd="0" parTransId="{A539B9E5-EC9B-4D8D-A761-657CD2492EB6}" sibTransId="{D3A6BD60-F2C3-4D0A-80D9-DCF2BF9ED285}"/>
    <dgm:cxn modelId="{F8116794-3402-415A-AD52-532B5C766997}" srcId="{5C3DC029-B0E7-42A1-A2DB-D0618B524528}" destId="{F4E81D6A-3030-43F9-B933-233BB8E5E2EE}" srcOrd="7" destOrd="0" parTransId="{ECC11644-6231-48AE-A7B8-E258F05C84BC}" sibTransId="{82738C8D-A3FE-46B1-9AC6-347883C9EC33}"/>
    <dgm:cxn modelId="{070711A0-B9C6-46F3-A830-33A1C5823C62}" type="presOf" srcId="{FD84A02B-1C1A-4F1F-A94D-F8BC4E8C91E4}" destId="{E48B7B63-66FC-4BD1-8462-E433424D5C2D}" srcOrd="0" destOrd="2" presId="urn:microsoft.com/office/officeart/2005/8/layout/default"/>
    <dgm:cxn modelId="{AEFDA4A3-1901-4F40-9706-3F3BDF115022}" srcId="{5C3DC029-B0E7-42A1-A2DB-D0618B524528}" destId="{D1AE6C9F-2EA8-4715-B6CB-8783DE261AFC}" srcOrd="8" destOrd="0" parTransId="{7EA3617C-0863-4F09-B6C3-13AB03B0E4D2}" sibTransId="{4077C34C-ED3E-4CF7-A9E1-1F8BBEC65F03}"/>
    <dgm:cxn modelId="{8655A8BD-6504-4601-A7EF-410B7C5DC315}" srcId="{5C3DC029-B0E7-42A1-A2DB-D0618B524528}" destId="{0CDA74A0-F026-4727-BF34-A9E60CBAC645}" srcOrd="9" destOrd="0" parTransId="{09046CC2-D523-445C-84AE-2ACB1A2A8AFA}" sibTransId="{9ABF4DF5-CB13-4E64-8213-EFBBD03F8C4C}"/>
    <dgm:cxn modelId="{56EB16C5-7995-4793-AB7E-9716E6B6D90B}" type="presOf" srcId="{9E990C0B-1A85-438A-B20F-0F93395F70DF}" destId="{E48B7B63-66FC-4BD1-8462-E433424D5C2D}" srcOrd="0" destOrd="3" presId="urn:microsoft.com/office/officeart/2005/8/layout/default"/>
    <dgm:cxn modelId="{04F692D2-877D-4B79-8055-2267E6A94E84}" srcId="{5C3DC029-B0E7-42A1-A2DB-D0618B524528}" destId="{C3B622D7-DE06-41CD-9371-3B39860526BB}" srcOrd="4" destOrd="0" parTransId="{A8F898D0-1540-43F3-B95C-B7DD821E159D}" sibTransId="{8EA3C37E-F9BA-411B-9ADF-43E9D52986DE}"/>
    <dgm:cxn modelId="{7F9CFDD8-F58A-4770-A693-93242CFB9112}" srcId="{5C3DC029-B0E7-42A1-A2DB-D0618B524528}" destId="{FD84A02B-1C1A-4F1F-A94D-F8BC4E8C91E4}" srcOrd="1" destOrd="0" parTransId="{B25C7361-5FC2-4D1F-8C8A-6BEDB8BA0AEB}" sibTransId="{FFCA72F5-5357-48AC-AA4F-D69584563D4B}"/>
    <dgm:cxn modelId="{1FCD43DA-D4FC-418B-B864-82568812DA7E}" type="presOf" srcId="{F4E81D6A-3030-43F9-B933-233BB8E5E2EE}" destId="{E48B7B63-66FC-4BD1-8462-E433424D5C2D}" srcOrd="0" destOrd="8" presId="urn:microsoft.com/office/officeart/2005/8/layout/default"/>
    <dgm:cxn modelId="{C4AE82DD-6024-4980-BD3F-259453FE07CE}" srcId="{5C3DC029-B0E7-42A1-A2DB-D0618B524528}" destId="{41A2E269-F788-4905-83EA-034EA083A384}" srcOrd="10" destOrd="0" parTransId="{3F34C111-8FC3-46C7-B117-9DC02F00697F}" sibTransId="{ECCF3FC1-C415-41E1-A8F7-45CDDDB1D5DC}"/>
    <dgm:cxn modelId="{279AB8E1-EC92-49DA-BCAF-E6EBCD4C2374}" type="presOf" srcId="{C3B622D7-DE06-41CD-9371-3B39860526BB}" destId="{E48B7B63-66FC-4BD1-8462-E433424D5C2D}" srcOrd="0" destOrd="5" presId="urn:microsoft.com/office/officeart/2005/8/layout/default"/>
    <dgm:cxn modelId="{4E6DFFE2-DFE1-4C8A-8160-6BDA78633993}" srcId="{5C3DC029-B0E7-42A1-A2DB-D0618B524528}" destId="{2D516BE5-4930-4E50-9467-2193F1FDD40C}" srcOrd="3" destOrd="0" parTransId="{B948C4F6-1F7B-4E4D-99F9-01F76943C1E1}" sibTransId="{EF75E326-B949-4477-AFA5-E579FD3746C1}"/>
    <dgm:cxn modelId="{FD424BF4-5494-4B1A-A5A6-D40A73DDB175}" type="presOf" srcId="{0CDA74A0-F026-4727-BF34-A9E60CBAC645}" destId="{E48B7B63-66FC-4BD1-8462-E433424D5C2D}" srcOrd="0" destOrd="10" presId="urn:microsoft.com/office/officeart/2005/8/layout/default"/>
    <dgm:cxn modelId="{C596D1F6-2855-43BE-9C1E-7936A7BC4886}" type="presParOf" srcId="{BE7C9B3C-5D6E-4820-B6EB-08B6104BF6DC}" destId="{E48B7B63-66FC-4BD1-8462-E433424D5C2D}"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DDCDB-3470-4639-8D07-4A68D0407D80}">
      <dsp:nvSpPr>
        <dsp:cNvPr id="0" name=""/>
        <dsp:cNvSpPr/>
      </dsp:nvSpPr>
      <dsp:spPr>
        <a:xfrm>
          <a:off x="0" y="13375"/>
          <a:ext cx="6831118" cy="8248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Çatışmaya ilişkin bu tanımlardaki ortak unsurlar dikkate alındığında çatışma için genellikle olumsuz kavramların kullanıldığı görülmektedir.  Bu tanımlarda sıklıkla kullanılan kavramlar şu şekilde belirtilebilir: </a:t>
          </a:r>
          <a:endParaRPr lang="en-US" sz="1500" kern="1200"/>
        </a:p>
      </dsp:txBody>
      <dsp:txXfrm>
        <a:off x="40266" y="53641"/>
        <a:ext cx="6750586" cy="744318"/>
      </dsp:txXfrm>
    </dsp:sp>
    <dsp:sp modelId="{F11E9F06-442D-486F-B93B-CCF36DB9A8CD}">
      <dsp:nvSpPr>
        <dsp:cNvPr id="0" name=""/>
        <dsp:cNvSpPr/>
      </dsp:nvSpPr>
      <dsp:spPr>
        <a:xfrm>
          <a:off x="0" y="881425"/>
          <a:ext cx="6831118" cy="824850"/>
        </a:xfrm>
        <a:prstGeom prst="roundRect">
          <a:avLst/>
        </a:prstGeom>
        <a:solidFill>
          <a:schemeClr val="accent2">
            <a:hueOff val="3349069"/>
            <a:satOff val="-42"/>
            <a:lumOff val="10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	Engellenme </a:t>
          </a:r>
          <a:endParaRPr lang="en-US" sz="1500" kern="1200"/>
        </a:p>
      </dsp:txBody>
      <dsp:txXfrm>
        <a:off x="40266" y="921691"/>
        <a:ext cx="6750586" cy="744318"/>
      </dsp:txXfrm>
    </dsp:sp>
    <dsp:sp modelId="{A8F4AE40-A4D5-4F99-93E0-5633AB45649A}">
      <dsp:nvSpPr>
        <dsp:cNvPr id="0" name=""/>
        <dsp:cNvSpPr/>
      </dsp:nvSpPr>
      <dsp:spPr>
        <a:xfrm>
          <a:off x="0" y="1749475"/>
          <a:ext cx="6831118" cy="824850"/>
        </a:xfrm>
        <a:prstGeom prst="roundRect">
          <a:avLst/>
        </a:prstGeom>
        <a:solidFill>
          <a:schemeClr val="accent2">
            <a:hueOff val="6698138"/>
            <a:satOff val="-84"/>
            <a:lumOff val="20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	Uyumsuzluk</a:t>
          </a:r>
          <a:endParaRPr lang="en-US" sz="1500" kern="1200"/>
        </a:p>
      </dsp:txBody>
      <dsp:txXfrm>
        <a:off x="40266" y="1789741"/>
        <a:ext cx="6750586" cy="744318"/>
      </dsp:txXfrm>
    </dsp:sp>
    <dsp:sp modelId="{BAA7DCB4-E7B3-42DC-9880-748937E1FC14}">
      <dsp:nvSpPr>
        <dsp:cNvPr id="0" name=""/>
        <dsp:cNvSpPr/>
      </dsp:nvSpPr>
      <dsp:spPr>
        <a:xfrm>
          <a:off x="0" y="2617525"/>
          <a:ext cx="6831118" cy="824850"/>
        </a:xfrm>
        <a:prstGeom prst="roundRect">
          <a:avLst/>
        </a:prstGeom>
        <a:solidFill>
          <a:schemeClr val="accent2">
            <a:hueOff val="10047207"/>
            <a:satOff val="-126"/>
            <a:lumOff val="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	Uyuşmazlık </a:t>
          </a:r>
          <a:endParaRPr lang="en-US" sz="1500" kern="1200"/>
        </a:p>
      </dsp:txBody>
      <dsp:txXfrm>
        <a:off x="40266" y="2657791"/>
        <a:ext cx="6750586" cy="744318"/>
      </dsp:txXfrm>
    </dsp:sp>
    <dsp:sp modelId="{DF4B6AA8-CEB3-43D3-8B25-B6E839445CAB}">
      <dsp:nvSpPr>
        <dsp:cNvPr id="0" name=""/>
        <dsp:cNvSpPr/>
      </dsp:nvSpPr>
      <dsp:spPr>
        <a:xfrm>
          <a:off x="0" y="3485575"/>
          <a:ext cx="6831118" cy="824850"/>
        </a:xfrm>
        <a:prstGeom prst="roundRect">
          <a:avLst/>
        </a:prstGeom>
        <a:solidFill>
          <a:schemeClr val="accent2">
            <a:hueOff val="13396276"/>
            <a:satOff val="-168"/>
            <a:lumOff val="41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	Anlaşmazlık </a:t>
          </a:r>
          <a:endParaRPr lang="en-US" sz="1500" kern="1200"/>
        </a:p>
      </dsp:txBody>
      <dsp:txXfrm>
        <a:off x="40266" y="3525841"/>
        <a:ext cx="6750586" cy="744318"/>
      </dsp:txXfrm>
    </dsp:sp>
    <dsp:sp modelId="{60CFB6D8-A925-4A0D-B520-936F81AB50DC}">
      <dsp:nvSpPr>
        <dsp:cNvPr id="0" name=""/>
        <dsp:cNvSpPr/>
      </dsp:nvSpPr>
      <dsp:spPr>
        <a:xfrm>
          <a:off x="0" y="4353625"/>
          <a:ext cx="6831118" cy="824850"/>
        </a:xfrm>
        <a:prstGeom prst="roundRect">
          <a:avLst/>
        </a:prstGeom>
        <a:solidFill>
          <a:schemeClr val="accent2">
            <a:hueOff val="16745345"/>
            <a:satOff val="-210"/>
            <a:lumOff val="52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	Zıtlaşma </a:t>
          </a:r>
          <a:endParaRPr lang="en-US" sz="1500" kern="1200"/>
        </a:p>
      </dsp:txBody>
      <dsp:txXfrm>
        <a:off x="40266" y="4393891"/>
        <a:ext cx="6750586" cy="744318"/>
      </dsp:txXfrm>
    </dsp:sp>
    <dsp:sp modelId="{313F858E-5E39-4305-AB8D-FD35106EB7E1}">
      <dsp:nvSpPr>
        <dsp:cNvPr id="0" name=""/>
        <dsp:cNvSpPr/>
      </dsp:nvSpPr>
      <dsp:spPr>
        <a:xfrm>
          <a:off x="0" y="5221675"/>
          <a:ext cx="6831118" cy="824850"/>
        </a:xfrm>
        <a:prstGeom prst="roundRect">
          <a:avLst/>
        </a:prstGeom>
        <a:solidFill>
          <a:schemeClr val="accent2">
            <a:hueOff val="20094413"/>
            <a:satOff val="-252"/>
            <a:lumOff val="627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tr-TR" sz="1500" kern="1200"/>
            <a:t>•	Direnme</a:t>
          </a:r>
          <a:endParaRPr lang="en-US" sz="1500" kern="1200"/>
        </a:p>
      </dsp:txBody>
      <dsp:txXfrm>
        <a:off x="40266" y="5261941"/>
        <a:ext cx="6750586" cy="7443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F73455-88AE-432C-9DAE-26459F1E6C62}">
      <dsp:nvSpPr>
        <dsp:cNvPr id="0" name=""/>
        <dsp:cNvSpPr/>
      </dsp:nvSpPr>
      <dsp:spPr>
        <a:xfrm>
          <a:off x="0" y="3720292"/>
          <a:ext cx="7812562" cy="244091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tr-TR" sz="2500" kern="1200"/>
            <a:t>Çatışma yönetimi, işlevsel olmayan çatışmanın en aza indirilmesi için makro düzeyde etkili stratejiler geliştirilmesi, örgütsel etkinlik ve öğrenmenin geliştirilmesi için belli düzeyde çatışma yaratılmasını içermektedir</a:t>
          </a:r>
          <a:endParaRPr lang="en-US" sz="2500" kern="1200"/>
        </a:p>
      </dsp:txBody>
      <dsp:txXfrm>
        <a:off x="0" y="3720292"/>
        <a:ext cx="7812562" cy="2440914"/>
      </dsp:txXfrm>
    </dsp:sp>
    <dsp:sp modelId="{0C098FF1-41FE-49B3-995C-251F0260C53F}">
      <dsp:nvSpPr>
        <dsp:cNvPr id="0" name=""/>
        <dsp:cNvSpPr/>
      </dsp:nvSpPr>
      <dsp:spPr>
        <a:xfrm rot="10800000">
          <a:off x="0" y="2779"/>
          <a:ext cx="7812562" cy="3754126"/>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tr-TR" sz="2500" kern="1200"/>
            <a:t>Çatışmayı, örgütün ahengini bozan, çalışanların istenmeyen davranışlar sergilemelerine neden olan, algı, duygu ve davranışlarda kutuplaşmaya neden olan ve bu nedenle de yok edilmesi gereken bir durum olarak gören geleneksel yaklaşım (Luthans, 1992), çatışmanın çözümlenmesi ile ilgilidir. </a:t>
          </a:r>
          <a:endParaRPr lang="en-US" sz="2500" kern="1200"/>
        </a:p>
      </dsp:txBody>
      <dsp:txXfrm rot="10800000">
        <a:off x="0" y="2779"/>
        <a:ext cx="7812562" cy="24393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3510A6-6625-440D-A091-776E8BEEEEA7}">
      <dsp:nvSpPr>
        <dsp:cNvPr id="0" name=""/>
        <dsp:cNvSpPr/>
      </dsp:nvSpPr>
      <dsp:spPr>
        <a:xfrm>
          <a:off x="0" y="1001647"/>
          <a:ext cx="7812562" cy="18491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470EF3-5E63-4DB5-BA84-CCFC3347D1C4}">
      <dsp:nvSpPr>
        <dsp:cNvPr id="0" name=""/>
        <dsp:cNvSpPr/>
      </dsp:nvSpPr>
      <dsp:spPr>
        <a:xfrm>
          <a:off x="559381" y="1417716"/>
          <a:ext cx="1017057" cy="10170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37C77D-CF8E-4D3A-88AD-2265E60E876F}">
      <dsp:nvSpPr>
        <dsp:cNvPr id="0" name=""/>
        <dsp:cNvSpPr/>
      </dsp:nvSpPr>
      <dsp:spPr>
        <a:xfrm>
          <a:off x="2135821" y="1001647"/>
          <a:ext cx="5676740" cy="1849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707" tIns="195707" rIns="195707" bIns="195707" numCol="1" spcCol="1270" anchor="ctr" anchorCtr="0">
          <a:noAutofit/>
        </a:bodyPr>
        <a:lstStyle/>
        <a:p>
          <a:pPr marL="0" lvl="0" indent="0" algn="l" defTabSz="755650">
            <a:lnSpc>
              <a:spcPct val="90000"/>
            </a:lnSpc>
            <a:spcBef>
              <a:spcPct val="0"/>
            </a:spcBef>
            <a:spcAft>
              <a:spcPct val="35000"/>
            </a:spcAft>
            <a:buNone/>
          </a:pPr>
          <a:r>
            <a:rPr lang="tr-TR" sz="1700" kern="1200"/>
            <a:t>Organizasyonlarda çeşitli düzeylerde ve çeşitli taraflar arasında ortaya çıkan çatışmaların nedenlerini bilmek, geliştirilecek çözüm yolları açısından önemlidir. Bu çatışmalardan bazılarının kaynağı kişilerin içinde, bazıları kişiler arasında, bazıları da organizasyondaki çeşitli birimler arasındadır.</a:t>
          </a:r>
          <a:endParaRPr lang="en-US" sz="1700" kern="1200"/>
        </a:p>
      </dsp:txBody>
      <dsp:txXfrm>
        <a:off x="2135821" y="1001647"/>
        <a:ext cx="5676740" cy="1849195"/>
      </dsp:txXfrm>
    </dsp:sp>
    <dsp:sp modelId="{50E7BAB7-F122-4338-939B-EA7F4F182C60}">
      <dsp:nvSpPr>
        <dsp:cNvPr id="0" name=""/>
        <dsp:cNvSpPr/>
      </dsp:nvSpPr>
      <dsp:spPr>
        <a:xfrm>
          <a:off x="0" y="3313142"/>
          <a:ext cx="7812562" cy="184919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CE4932-2D97-4AE1-901D-02556FA2493B}">
      <dsp:nvSpPr>
        <dsp:cNvPr id="0" name=""/>
        <dsp:cNvSpPr/>
      </dsp:nvSpPr>
      <dsp:spPr>
        <a:xfrm>
          <a:off x="559381" y="3729211"/>
          <a:ext cx="1017057" cy="10170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648122-BA90-49CC-8B80-F7BB90FA33A8}">
      <dsp:nvSpPr>
        <dsp:cNvPr id="0" name=""/>
        <dsp:cNvSpPr/>
      </dsp:nvSpPr>
      <dsp:spPr>
        <a:xfrm>
          <a:off x="2135821" y="3313142"/>
          <a:ext cx="5676740" cy="1849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5707" tIns="195707" rIns="195707" bIns="195707" numCol="1" spcCol="1270" anchor="ctr" anchorCtr="0">
          <a:noAutofit/>
        </a:bodyPr>
        <a:lstStyle/>
        <a:p>
          <a:pPr marL="0" lvl="0" indent="0" algn="l" defTabSz="755650">
            <a:lnSpc>
              <a:spcPct val="90000"/>
            </a:lnSpc>
            <a:spcBef>
              <a:spcPct val="0"/>
            </a:spcBef>
            <a:spcAft>
              <a:spcPct val="35000"/>
            </a:spcAft>
            <a:buNone/>
          </a:pPr>
          <a:r>
            <a:rPr lang="tr-TR" sz="1700" b="1" kern="1200"/>
            <a:t>Çatışmalarla ilgili nedenleri şöyle özetlemek mümkündür</a:t>
          </a:r>
          <a:r>
            <a:rPr lang="tr-TR" sz="1700" kern="1200"/>
            <a:t>: </a:t>
          </a:r>
          <a:endParaRPr lang="en-US" sz="1700" kern="1200"/>
        </a:p>
      </dsp:txBody>
      <dsp:txXfrm>
        <a:off x="2135821" y="3313142"/>
        <a:ext cx="5676740" cy="18491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D9CC41-128F-4B18-A77A-AA4CD0DFE7DD}">
      <dsp:nvSpPr>
        <dsp:cNvPr id="0" name=""/>
        <dsp:cNvSpPr/>
      </dsp:nvSpPr>
      <dsp:spPr>
        <a:xfrm>
          <a:off x="89132" y="321"/>
          <a:ext cx="4512023" cy="2865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6863E2-62B9-4122-BA82-4D33B2893CD4}">
      <dsp:nvSpPr>
        <dsp:cNvPr id="0" name=""/>
        <dsp:cNvSpPr/>
      </dsp:nvSpPr>
      <dsp:spPr>
        <a:xfrm>
          <a:off x="590468" y="476591"/>
          <a:ext cx="4512023" cy="286513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b="1" i="0" kern="1200"/>
            <a:t>2. UZLAŞMA</a:t>
          </a:r>
          <a:r>
            <a:rPr lang="tr-TR" sz="2200" kern="1200"/>
            <a:t>; Karşılıklı kabul edilebilir bir karara ulaşmak için her iki tarafın da bazı şeylerden vazgeçmesi gerektiği mantığına dayalı bir yaklaşımdır.</a:t>
          </a:r>
          <a:endParaRPr lang="en-US" sz="2200" kern="1200"/>
        </a:p>
      </dsp:txBody>
      <dsp:txXfrm>
        <a:off x="674385" y="560508"/>
        <a:ext cx="4344189" cy="2697301"/>
      </dsp:txXfrm>
    </dsp:sp>
    <dsp:sp modelId="{E29F027B-4518-4ED7-9FAB-83EB347E8456}">
      <dsp:nvSpPr>
        <dsp:cNvPr id="0" name=""/>
        <dsp:cNvSpPr/>
      </dsp:nvSpPr>
      <dsp:spPr>
        <a:xfrm>
          <a:off x="5603827" y="321"/>
          <a:ext cx="4512023" cy="2865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4844E2-E06F-45DE-9EB4-A07821BF1485}">
      <dsp:nvSpPr>
        <dsp:cNvPr id="0" name=""/>
        <dsp:cNvSpPr/>
      </dsp:nvSpPr>
      <dsp:spPr>
        <a:xfrm>
          <a:off x="6105163" y="476591"/>
          <a:ext cx="4512023" cy="286513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b="1" kern="1200"/>
            <a:t>3. ZORLAMA</a:t>
          </a:r>
          <a:r>
            <a:rPr lang="tr-TR" sz="2200" kern="1200"/>
            <a:t>; Kazanan-kaybeden yaklaşımıyla ya da kazanmak için zorlayıcı davranışa başvurma ile açıklanabilir. Zorlama tarzını uygulayan birey, kendi amaçlarına ulaşmak için sıklıkla diğer tarafın ihtiyaç ve isteklerini göz ardı eder.</a:t>
          </a:r>
          <a:endParaRPr lang="en-US" sz="2200" kern="1200"/>
        </a:p>
      </dsp:txBody>
      <dsp:txXfrm>
        <a:off x="6189080" y="560508"/>
        <a:ext cx="4344189" cy="26973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72574C-06D7-48BE-A77C-1EB82BD6ED45}">
      <dsp:nvSpPr>
        <dsp:cNvPr id="0" name=""/>
        <dsp:cNvSpPr/>
      </dsp:nvSpPr>
      <dsp:spPr>
        <a:xfrm>
          <a:off x="89132" y="321"/>
          <a:ext cx="4512023" cy="2865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97A001-6108-4863-BC06-D5A9F74C8F30}">
      <dsp:nvSpPr>
        <dsp:cNvPr id="0" name=""/>
        <dsp:cNvSpPr/>
      </dsp:nvSpPr>
      <dsp:spPr>
        <a:xfrm>
          <a:off x="590468" y="476591"/>
          <a:ext cx="4512023" cy="286513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tr-TR" sz="2000" b="1" kern="1200"/>
            <a:t>4. KAÇINMA</a:t>
          </a:r>
          <a:r>
            <a:rPr lang="tr-TR" sz="2000" kern="1200"/>
            <a:t>; Çatışmaya müdahale etmeme, sorumluğu başkasına yükleme ya da geri çekilme şeklinde açıklanabilir. Kaçınma davranışı sergileyen birey,kendi istek ve ihtiyaçlarını olduğu kadar diğer tarafın da istek ve ihtiyaçlarını tatmin etmede başarısız olur.</a:t>
          </a:r>
          <a:endParaRPr lang="en-US" sz="2000" kern="1200"/>
        </a:p>
      </dsp:txBody>
      <dsp:txXfrm>
        <a:off x="674385" y="560508"/>
        <a:ext cx="4344189" cy="2697301"/>
      </dsp:txXfrm>
    </dsp:sp>
    <dsp:sp modelId="{2865BA7D-C583-48B7-9EBD-BC198D120A77}">
      <dsp:nvSpPr>
        <dsp:cNvPr id="0" name=""/>
        <dsp:cNvSpPr/>
      </dsp:nvSpPr>
      <dsp:spPr>
        <a:xfrm>
          <a:off x="5603827" y="321"/>
          <a:ext cx="4512023" cy="2865135"/>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BA1C46-78CA-4D76-84C1-515918CE1871}">
      <dsp:nvSpPr>
        <dsp:cNvPr id="0" name=""/>
        <dsp:cNvSpPr/>
      </dsp:nvSpPr>
      <dsp:spPr>
        <a:xfrm>
          <a:off x="6105163" y="476591"/>
          <a:ext cx="4512023" cy="286513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tr-TR" sz="2000" b="1" kern="1200"/>
            <a:t>5. UYMA</a:t>
          </a:r>
          <a:r>
            <a:rPr lang="tr-TR" sz="2000" kern="1200"/>
            <a:t>; Bu strateji bazı kaynaklarda, yatıştırma, yumuşatma olarak da adlandırılmaktadır. Bu tarzda karşı tarafı yatıştırıp onu memnun etmek amacıyla farklılıkları göz ardı ederek iki taraf arasındaki ortak noktalar üzerinde yoğunlaşılır.</a:t>
          </a:r>
          <a:endParaRPr lang="en-US" sz="2000" kern="1200"/>
        </a:p>
      </dsp:txBody>
      <dsp:txXfrm>
        <a:off x="6189080" y="560508"/>
        <a:ext cx="4344189" cy="26973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EDA7EE-9E10-4337-863B-88192F52A6F3}">
      <dsp:nvSpPr>
        <dsp:cNvPr id="0" name=""/>
        <dsp:cNvSpPr/>
      </dsp:nvSpPr>
      <dsp:spPr>
        <a:xfrm>
          <a:off x="0" y="4570"/>
          <a:ext cx="6831118" cy="1963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E20D7B-2B03-47CC-ADA6-860E5E2C7B35}">
      <dsp:nvSpPr>
        <dsp:cNvPr id="0" name=""/>
        <dsp:cNvSpPr/>
      </dsp:nvSpPr>
      <dsp:spPr>
        <a:xfrm>
          <a:off x="593863" y="446287"/>
          <a:ext cx="1079751" cy="1079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D8C2A36-10B9-435C-97D0-5D1A8B74910A}">
      <dsp:nvSpPr>
        <dsp:cNvPr id="0" name=""/>
        <dsp:cNvSpPr/>
      </dsp:nvSpPr>
      <dsp:spPr>
        <a:xfrm>
          <a:off x="2267477" y="4570"/>
          <a:ext cx="3924841" cy="19631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770" tIns="207770" rIns="207770" bIns="207770" numCol="1" spcCol="1270" anchor="ctr" anchorCtr="0">
          <a:noAutofit/>
        </a:bodyPr>
        <a:lstStyle/>
        <a:p>
          <a:pPr marL="0" lvl="0" indent="0" algn="l" defTabSz="1111250">
            <a:lnSpc>
              <a:spcPct val="90000"/>
            </a:lnSpc>
            <a:spcBef>
              <a:spcPct val="0"/>
            </a:spcBef>
            <a:spcAft>
              <a:spcPct val="35000"/>
            </a:spcAft>
            <a:buNone/>
          </a:pPr>
          <a:r>
            <a:rPr lang="tr-TR" sz="2500" b="1" kern="1200"/>
            <a:t>Kişisel Stres Kaynakları:</a:t>
          </a:r>
          <a:endParaRPr lang="en-US" sz="2500" kern="1200"/>
        </a:p>
      </dsp:txBody>
      <dsp:txXfrm>
        <a:off x="2267477" y="4570"/>
        <a:ext cx="3924841" cy="1963184"/>
      </dsp:txXfrm>
    </dsp:sp>
    <dsp:sp modelId="{A8AB2FBA-E9BE-4346-9BAC-9186B2BE98C9}">
      <dsp:nvSpPr>
        <dsp:cNvPr id="0" name=""/>
        <dsp:cNvSpPr/>
      </dsp:nvSpPr>
      <dsp:spPr>
        <a:xfrm>
          <a:off x="0" y="3172727"/>
          <a:ext cx="6831118" cy="196318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CB4881-C72B-4EE7-AB57-074FD1080554}">
      <dsp:nvSpPr>
        <dsp:cNvPr id="0" name=""/>
        <dsp:cNvSpPr/>
      </dsp:nvSpPr>
      <dsp:spPr>
        <a:xfrm>
          <a:off x="593863" y="3614444"/>
          <a:ext cx="1079751" cy="1079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934A66-4039-4585-9C30-9B1F24B28F5D}">
      <dsp:nvSpPr>
        <dsp:cNvPr id="0" name=""/>
        <dsp:cNvSpPr/>
      </dsp:nvSpPr>
      <dsp:spPr>
        <a:xfrm>
          <a:off x="1908237" y="2253309"/>
          <a:ext cx="4643322" cy="380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7770" tIns="207770" rIns="207770" bIns="207770" numCol="1" spcCol="1270" anchor="ctr" anchorCtr="0">
          <a:noAutofit/>
        </a:bodyPr>
        <a:lstStyle/>
        <a:p>
          <a:pPr marL="0" lvl="0" indent="0" algn="just" defTabSz="711200">
            <a:lnSpc>
              <a:spcPct val="90000"/>
            </a:lnSpc>
            <a:spcBef>
              <a:spcPct val="0"/>
            </a:spcBef>
            <a:spcAft>
              <a:spcPct val="35000"/>
            </a:spcAft>
            <a:buNone/>
          </a:pPr>
          <a:r>
            <a:rPr lang="tr-TR" sz="1600" kern="1200"/>
            <a:t>Stres ve örgütsel ilişki arasındaki bağ incelendiğinde işgörenin kişiliğinin de bir örgütsel stres kaynağı olduğunu görmemiz mümkündür. Kişinin çevresini nasıl algıladığı, çevresel değişimlere ve ilişkilere nasıl bir tepki gösterdiği belirli sınırlar içerisinde ilgili kişinin kişiliği ile de ilgilidir. İşgörenin otokratik yapılı biri olması, cinsiyeti, duygusal olarak içe dönük veya dışa dönük bir yapı göstermesi, duygusal açıdan çok çabuk incinmesi, olumsuzluklar karşısında gösterdiği direnç ve genel olarak başarı ihtiyacı, örgütsel yapı içinde birer stres kaynağı olarak karşımıza çıkabilir </a:t>
          </a:r>
          <a:endParaRPr lang="en-US" sz="1600" kern="1200"/>
        </a:p>
      </dsp:txBody>
      <dsp:txXfrm>
        <a:off x="1908237" y="2253309"/>
        <a:ext cx="4643322" cy="38020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8B7B63-66FC-4BD1-8462-E433424D5C2D}">
      <dsp:nvSpPr>
        <dsp:cNvPr id="0" name=""/>
        <dsp:cNvSpPr/>
      </dsp:nvSpPr>
      <dsp:spPr>
        <a:xfrm>
          <a:off x="0" y="738224"/>
          <a:ext cx="7812562" cy="46875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tr-TR" sz="2400" kern="1200"/>
            <a:t>Örgütsel Yapıya Bağlı Stres Kaynakları Bir örgütteki işgörenleri etkileyen farklı stres kaynakları bulunabilir. Bu kaynaklardan bazıları şunlardır:</a:t>
          </a:r>
          <a:endParaRPr lang="en-US" sz="2400" kern="1200"/>
        </a:p>
        <a:p>
          <a:pPr marL="171450" lvl="1" indent="-171450" algn="l" defTabSz="844550">
            <a:lnSpc>
              <a:spcPct val="90000"/>
            </a:lnSpc>
            <a:spcBef>
              <a:spcPct val="0"/>
            </a:spcBef>
            <a:spcAft>
              <a:spcPct val="15000"/>
            </a:spcAft>
            <a:buChar char="•"/>
          </a:pPr>
          <a:r>
            <a:rPr lang="tr-TR" sz="1900" kern="1200"/>
            <a:t>İşyükünün fazlalığı </a:t>
          </a:r>
          <a:endParaRPr lang="en-US" sz="1900" kern="1200"/>
        </a:p>
        <a:p>
          <a:pPr marL="171450" lvl="1" indent="-171450" algn="l" defTabSz="844550">
            <a:lnSpc>
              <a:spcPct val="90000"/>
            </a:lnSpc>
            <a:spcBef>
              <a:spcPct val="0"/>
            </a:spcBef>
            <a:spcAft>
              <a:spcPct val="15000"/>
            </a:spcAft>
            <a:buChar char="•"/>
          </a:pPr>
          <a:r>
            <a:rPr lang="tr-TR" sz="1900" kern="1200"/>
            <a:t>Zamanın sınırlılığı </a:t>
          </a:r>
          <a:endParaRPr lang="en-US" sz="1900" kern="1200"/>
        </a:p>
        <a:p>
          <a:pPr marL="171450" lvl="1" indent="-171450" algn="l" defTabSz="844550">
            <a:lnSpc>
              <a:spcPct val="90000"/>
            </a:lnSpc>
            <a:spcBef>
              <a:spcPct val="0"/>
            </a:spcBef>
            <a:spcAft>
              <a:spcPct val="15000"/>
            </a:spcAft>
            <a:buChar char="•"/>
          </a:pPr>
          <a:r>
            <a:rPr lang="tr-TR" sz="1900" kern="1200"/>
            <a:t>Denetimin sıkı ve yakından olması </a:t>
          </a:r>
          <a:endParaRPr lang="en-US" sz="1900" kern="1200"/>
        </a:p>
        <a:p>
          <a:pPr marL="171450" lvl="1" indent="-171450" algn="l" defTabSz="844550">
            <a:lnSpc>
              <a:spcPct val="90000"/>
            </a:lnSpc>
            <a:spcBef>
              <a:spcPct val="0"/>
            </a:spcBef>
            <a:spcAft>
              <a:spcPct val="15000"/>
            </a:spcAft>
            <a:buChar char="•"/>
          </a:pPr>
          <a:r>
            <a:rPr lang="tr-TR" sz="1900" kern="1200"/>
            <a:t>Yetkinin sorumlulukları karşılamada yetersiz olması </a:t>
          </a:r>
          <a:endParaRPr lang="en-US" sz="1900" kern="1200"/>
        </a:p>
        <a:p>
          <a:pPr marL="171450" lvl="1" indent="-171450" algn="l" defTabSz="844550">
            <a:lnSpc>
              <a:spcPct val="90000"/>
            </a:lnSpc>
            <a:spcBef>
              <a:spcPct val="0"/>
            </a:spcBef>
            <a:spcAft>
              <a:spcPct val="15000"/>
            </a:spcAft>
            <a:buChar char="•"/>
          </a:pPr>
          <a:r>
            <a:rPr lang="tr-TR" sz="1900" kern="1200"/>
            <a:t>Politik havanın güvensizliği </a:t>
          </a:r>
          <a:endParaRPr lang="en-US" sz="1900" kern="1200"/>
        </a:p>
        <a:p>
          <a:pPr marL="171450" lvl="1" indent="-171450" algn="l" defTabSz="844550">
            <a:lnSpc>
              <a:spcPct val="90000"/>
            </a:lnSpc>
            <a:spcBef>
              <a:spcPct val="0"/>
            </a:spcBef>
            <a:spcAft>
              <a:spcPct val="15000"/>
            </a:spcAft>
            <a:buChar char="•"/>
          </a:pPr>
          <a:r>
            <a:rPr lang="tr-TR" sz="1900" kern="1200"/>
            <a:t>Rol belirsizliği </a:t>
          </a:r>
          <a:endParaRPr lang="en-US" sz="1900" kern="1200"/>
        </a:p>
        <a:p>
          <a:pPr marL="171450" lvl="1" indent="-171450" algn="l" defTabSz="844550">
            <a:lnSpc>
              <a:spcPct val="90000"/>
            </a:lnSpc>
            <a:spcBef>
              <a:spcPct val="0"/>
            </a:spcBef>
            <a:spcAft>
              <a:spcPct val="15000"/>
            </a:spcAft>
            <a:buChar char="•"/>
          </a:pPr>
          <a:r>
            <a:rPr lang="tr-TR" sz="1900" kern="1200"/>
            <a:t>Örgüt ve bireyin değerleri arasındaki uyumsuzluk </a:t>
          </a:r>
          <a:endParaRPr lang="en-US" sz="1900" kern="1200"/>
        </a:p>
        <a:p>
          <a:pPr marL="171450" lvl="1" indent="-171450" algn="l" defTabSz="844550">
            <a:lnSpc>
              <a:spcPct val="90000"/>
            </a:lnSpc>
            <a:spcBef>
              <a:spcPct val="0"/>
            </a:spcBef>
            <a:spcAft>
              <a:spcPct val="15000"/>
            </a:spcAft>
            <a:buChar char="•"/>
          </a:pPr>
          <a:r>
            <a:rPr lang="tr-TR" sz="1900" kern="1200"/>
            <a:t>Engellenme </a:t>
          </a:r>
          <a:endParaRPr lang="en-US" sz="1900" kern="1200"/>
        </a:p>
        <a:p>
          <a:pPr marL="171450" lvl="1" indent="-171450" algn="l" defTabSz="844550">
            <a:lnSpc>
              <a:spcPct val="90000"/>
            </a:lnSpc>
            <a:spcBef>
              <a:spcPct val="0"/>
            </a:spcBef>
            <a:spcAft>
              <a:spcPct val="15000"/>
            </a:spcAft>
            <a:buChar char="•"/>
          </a:pPr>
          <a:r>
            <a:rPr lang="tr-TR" sz="1900" kern="1200"/>
            <a:t>Rol çatışması </a:t>
          </a:r>
          <a:endParaRPr lang="en-US" sz="1900" kern="1200"/>
        </a:p>
        <a:p>
          <a:pPr marL="171450" lvl="1" indent="-171450" algn="l" defTabSz="844550">
            <a:lnSpc>
              <a:spcPct val="90000"/>
            </a:lnSpc>
            <a:spcBef>
              <a:spcPct val="0"/>
            </a:spcBef>
            <a:spcAft>
              <a:spcPct val="15000"/>
            </a:spcAft>
            <a:buChar char="•"/>
          </a:pPr>
          <a:r>
            <a:rPr lang="tr-TR" sz="1900" kern="1200"/>
            <a:t>Sorumlulukların yarattığı endişe </a:t>
          </a:r>
          <a:endParaRPr lang="en-US" sz="1900" kern="1200"/>
        </a:p>
        <a:p>
          <a:pPr marL="171450" lvl="1" indent="-171450" algn="l" defTabSz="844550">
            <a:lnSpc>
              <a:spcPct val="90000"/>
            </a:lnSpc>
            <a:spcBef>
              <a:spcPct val="0"/>
            </a:spcBef>
            <a:spcAft>
              <a:spcPct val="15000"/>
            </a:spcAft>
            <a:buChar char="•"/>
          </a:pPr>
          <a:r>
            <a:rPr lang="tr-TR" sz="1900" kern="1200"/>
            <a:t>Çalışma koşulları</a:t>
          </a:r>
          <a:endParaRPr lang="en-US" sz="1900" kern="1200"/>
        </a:p>
      </dsp:txBody>
      <dsp:txXfrm>
        <a:off x="0" y="738224"/>
        <a:ext cx="7812562" cy="468753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3FA97C-D9DC-4BD5-A2DE-8242E694569B}" type="datetimeFigureOut">
              <a:rPr lang="tr-TR" smtClean="0"/>
              <a:t>29.04.2024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FA5931-99CD-412A-92DF-86418E59DF28}" type="slidenum">
              <a:rPr lang="tr-TR" smtClean="0"/>
              <a:t>‹#›</a:t>
            </a:fld>
            <a:endParaRPr lang="tr-TR"/>
          </a:p>
        </p:txBody>
      </p:sp>
    </p:spTree>
    <p:extLst>
      <p:ext uri="{BB962C8B-B14F-4D97-AF65-F5344CB8AC3E}">
        <p14:creationId xmlns:p14="http://schemas.microsoft.com/office/powerpoint/2010/main" val="3263876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19050" algn="just" eaLnBrk="1" hangingPunct="1">
              <a:lnSpc>
                <a:spcPct val="150000"/>
              </a:lnSpc>
              <a:spcBef>
                <a:spcPct val="30000"/>
              </a:spcBef>
              <a:spcAft>
                <a:spcPct val="30000"/>
              </a:spcAft>
              <a:buFontTx/>
              <a:buNone/>
            </a:pPr>
            <a:r>
              <a:rPr lang="tr-TR" altLang="tr-TR" sz="1200"/>
              <a:t>Çatışma konusu, günümüzde antropoloji sosyoloji, psikoloji, ekonomi ve yönetim bilimlerinin yoğun bir şekilde incelediği konuların başında gelmektedir. Çatışma olgusu, bilim adamlarınca farklı açılardan incelendiği için bu konuda ortak bir tanım bulmak güçleşmektedir. </a:t>
            </a:r>
          </a:p>
          <a:p>
            <a:pPr marL="0" indent="19050" algn="just" eaLnBrk="1" hangingPunct="1">
              <a:lnSpc>
                <a:spcPct val="150000"/>
              </a:lnSpc>
              <a:spcBef>
                <a:spcPct val="30000"/>
              </a:spcBef>
              <a:spcAft>
                <a:spcPct val="30000"/>
              </a:spcAft>
              <a:buFontTx/>
              <a:buNone/>
            </a:pPr>
            <a:r>
              <a:rPr lang="tr-TR" altLang="tr-TR" sz="1200"/>
              <a:t>Genel anlamda çatışma, her türlü karşı koyma ve karşılıklı olumsuz ilişki anlamına gelip, gücün, kaynakların veya toplumsal pozisyonun azlığına ve değişen değer yargılarına dayanır . </a:t>
            </a:r>
            <a:endParaRPr lang="en-US" altLang="tr-TR" sz="1200"/>
          </a:p>
        </p:txBody>
      </p:sp>
      <p:sp>
        <p:nvSpPr>
          <p:cNvPr id="4" name="Slayt Numarası Yer Tutucusu 3"/>
          <p:cNvSpPr>
            <a:spLocks noGrp="1"/>
          </p:cNvSpPr>
          <p:nvPr>
            <p:ph type="sldNum" sz="quarter" idx="5"/>
          </p:nvPr>
        </p:nvSpPr>
        <p:spPr/>
        <p:txBody>
          <a:bodyPr/>
          <a:lstStyle/>
          <a:p>
            <a:fld id="{8EFA5931-99CD-412A-92DF-86418E59DF28}" type="slidenum">
              <a:rPr lang="tr-TR" smtClean="0"/>
              <a:t>2</a:t>
            </a:fld>
            <a:endParaRPr lang="tr-TR"/>
          </a:p>
        </p:txBody>
      </p:sp>
    </p:spTree>
    <p:extLst>
      <p:ext uri="{BB962C8B-B14F-4D97-AF65-F5344CB8AC3E}">
        <p14:creationId xmlns:p14="http://schemas.microsoft.com/office/powerpoint/2010/main" val="2792223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a:t>Çatışma, uzun yıllardan beri çok farklı alanlarda incelense de, üzerinde uzlaşılan bir tanımının olmadığı görülmektedir. Bu tanımlardan birinde çatışma, uygun olmayan ve/veya istenmeyen olarak algılanan uyarıcı bir eylemi içermektedir (Roloff ve Ifert, 1999, s.153). Yine, iki veya daha fazla tarafın arasında herhangi bir zıtlık veya direniş içeren etkileşim de çatışma olarak tanımlanmaktadır (Robbins, 1978, s.67). Benzer şekilde çatışma, birey, grup veya örgüt gibi sosyal varlıklar içinde veya bu varlıklar arasında anlaşmazlık, uyuşmazlık veya uyumsuzluk içeren etkileşimsel (interaktif) bir süreç olarak da tanımlanmaktadır (Rahim, 2002, s.207). Bazıları ise çatışmayı, bir tarafın diğer tarafın kendisini engellemesini veya engellemeye çalışmasını algılamasıyla başlayan bir süreç olarak tanımlamaktadır (Thomas, 1992, s.265). </a:t>
            </a:r>
          </a:p>
        </p:txBody>
      </p:sp>
      <p:sp>
        <p:nvSpPr>
          <p:cNvPr id="4" name="Slayt Numarası Yer Tutucusu 3"/>
          <p:cNvSpPr>
            <a:spLocks noGrp="1"/>
          </p:cNvSpPr>
          <p:nvPr>
            <p:ph type="sldNum" sz="quarter" idx="5"/>
          </p:nvPr>
        </p:nvSpPr>
        <p:spPr/>
        <p:txBody>
          <a:bodyPr/>
          <a:lstStyle/>
          <a:p>
            <a:fld id="{8EFA5931-99CD-412A-92DF-86418E59DF28}" type="slidenum">
              <a:rPr lang="tr-TR" smtClean="0"/>
              <a:t>3</a:t>
            </a:fld>
            <a:endParaRPr lang="tr-TR"/>
          </a:p>
        </p:txBody>
      </p:sp>
    </p:spTree>
    <p:extLst>
      <p:ext uri="{BB962C8B-B14F-4D97-AF65-F5344CB8AC3E}">
        <p14:creationId xmlns:p14="http://schemas.microsoft.com/office/powerpoint/2010/main" val="4197891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tr-TR" sz="1200">
                <a:solidFill>
                  <a:schemeClr val="tx2"/>
                </a:solidFill>
              </a:rPr>
              <a:t>İşler arası karşılıklı bağımlılığın yönetilme şekline bağlı olarak çatışma için düşük ya da yüksek bir potansiyel ortaya çıkabilir. Bazen iş gereği karşılıklı bağımlılık halinde bulunan gruplara yapmaları için çok fazla iş veya görev verildiği zaman çatışma doğabilir (Şimşek, 1999: 285). Örneğin personel birimi, personel üzerinde ve personel iş ve işlemlerinde; muhasebe birimi mali konularda, malzeme birimi malzeme, araç-gereç konusunda işlevsel bir üstünlüğü vardır. </a:t>
            </a:r>
          </a:p>
          <a:p>
            <a:endParaRPr lang="tr-TR"/>
          </a:p>
        </p:txBody>
      </p:sp>
      <p:sp>
        <p:nvSpPr>
          <p:cNvPr id="4" name="Slayt Numarası Yer Tutucusu 3"/>
          <p:cNvSpPr>
            <a:spLocks noGrp="1"/>
          </p:cNvSpPr>
          <p:nvPr>
            <p:ph type="sldNum" sz="quarter" idx="5"/>
          </p:nvPr>
        </p:nvSpPr>
        <p:spPr/>
        <p:txBody>
          <a:bodyPr/>
          <a:lstStyle/>
          <a:p>
            <a:fld id="{8EFA5931-99CD-412A-92DF-86418E59DF28}" type="slidenum">
              <a:rPr lang="tr-TR" smtClean="0"/>
              <a:t>13</a:t>
            </a:fld>
            <a:endParaRPr lang="tr-TR"/>
          </a:p>
        </p:txBody>
      </p:sp>
    </p:spTree>
    <p:extLst>
      <p:ext uri="{BB962C8B-B14F-4D97-AF65-F5344CB8AC3E}">
        <p14:creationId xmlns:p14="http://schemas.microsoft.com/office/powerpoint/2010/main" val="4271800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altLang="tr-TR" sz="1200"/>
              <a:t>Stres ve uyarıcı arasında çok ince bir fark vardır. Çünkü uyarıcı da organizmada bir tepkiye yol açan herhangi bir şeydir. Stres ve uyarıcı arasında bir derece farklılığı mevcuttur. Herhangi bir uyarıcının stres oluşturucu olabilmesi için, belli bir duyu organına yönelik önceden programlanmış olan rahatlık eşiğini aşıp, sistemin dengesini bozması gerekir. Sistem, bu stres tepkisi sayesinde tekrar dengeye dönmek için bir uyum süreci başlatır. Gerilim, stres durumunun sistem üzerindeki etkisidir. Gerilim nedeniyle sistem, stres durumunda olduğu bilgisini alır ve dengeye dönme sürecine girer. </a:t>
            </a:r>
            <a:endParaRPr lang="en-US" altLang="tr-TR" sz="1200"/>
          </a:p>
          <a:p>
            <a:endParaRPr lang="tr-TR"/>
          </a:p>
        </p:txBody>
      </p:sp>
      <p:sp>
        <p:nvSpPr>
          <p:cNvPr id="4" name="Slayt Numarası Yer Tutucusu 3"/>
          <p:cNvSpPr>
            <a:spLocks noGrp="1"/>
          </p:cNvSpPr>
          <p:nvPr>
            <p:ph type="sldNum" sz="quarter" idx="5"/>
          </p:nvPr>
        </p:nvSpPr>
        <p:spPr/>
        <p:txBody>
          <a:bodyPr/>
          <a:lstStyle/>
          <a:p>
            <a:fld id="{8EFA5931-99CD-412A-92DF-86418E59DF28}" type="slidenum">
              <a:rPr lang="tr-TR" smtClean="0"/>
              <a:t>31</a:t>
            </a:fld>
            <a:endParaRPr lang="tr-TR"/>
          </a:p>
        </p:txBody>
      </p:sp>
    </p:spTree>
    <p:extLst>
      <p:ext uri="{BB962C8B-B14F-4D97-AF65-F5344CB8AC3E}">
        <p14:creationId xmlns:p14="http://schemas.microsoft.com/office/powerpoint/2010/main" val="819221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altLang="tr-TR" sz="1200"/>
              <a:t>Stresin Belirtileri Stresin kendine özgü bazı belirtileri vardır. Bu belirtiler; gerginlik hali, sürekli endişe duyma, aşırı derecede alkol ve sigara kullanımı, uykusuzluk, işbirliğine girmede yaşanan zorluklar, yetersizlik duygusu, duygusal dengesizlik, sindirim sorunları, yüksek tansiyondur. Stres kısa süreli yaşansa bile, gerginlik, kalp atışlarındaki yükselme veya aşırı alkol ve sigara kullanımı gibi kısa sürede ortaya çıkan sonuçların kalıcı olmasına neden olabilir. Stres, kroner kalp rahatsızlığı için yüksek bir risk taşıyan aşırı yeme-içme ve sigara kullanımının artmasına da neden olur.</a:t>
            </a:r>
            <a:endParaRPr lang="en-US" altLang="tr-TR" sz="1200"/>
          </a:p>
          <a:p>
            <a:endParaRPr lang="tr-TR"/>
          </a:p>
        </p:txBody>
      </p:sp>
      <p:sp>
        <p:nvSpPr>
          <p:cNvPr id="4" name="Slayt Numarası Yer Tutucusu 3"/>
          <p:cNvSpPr>
            <a:spLocks noGrp="1"/>
          </p:cNvSpPr>
          <p:nvPr>
            <p:ph type="sldNum" sz="quarter" idx="5"/>
          </p:nvPr>
        </p:nvSpPr>
        <p:spPr/>
        <p:txBody>
          <a:bodyPr/>
          <a:lstStyle/>
          <a:p>
            <a:fld id="{8EFA5931-99CD-412A-92DF-86418E59DF28}" type="slidenum">
              <a:rPr lang="tr-TR" smtClean="0"/>
              <a:t>34</a:t>
            </a:fld>
            <a:endParaRPr lang="tr-TR"/>
          </a:p>
        </p:txBody>
      </p:sp>
    </p:spTree>
    <p:extLst>
      <p:ext uri="{BB962C8B-B14F-4D97-AF65-F5344CB8AC3E}">
        <p14:creationId xmlns:p14="http://schemas.microsoft.com/office/powerpoint/2010/main" val="182195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EFA5931-99CD-412A-92DF-86418E59DF28}" type="slidenum">
              <a:rPr lang="tr-TR" smtClean="0"/>
              <a:t>38</a:t>
            </a:fld>
            <a:endParaRPr lang="tr-TR"/>
          </a:p>
        </p:txBody>
      </p:sp>
    </p:spTree>
    <p:extLst>
      <p:ext uri="{BB962C8B-B14F-4D97-AF65-F5344CB8AC3E}">
        <p14:creationId xmlns:p14="http://schemas.microsoft.com/office/powerpoint/2010/main" val="1385267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altLang="tr-TR" sz="1200"/>
              <a:t>Modern dünyanın insanı açısından stres kaynaklarını işe bağlı olup olmaması bakımından ayırmak her zaman kolay olmamaktadır. Çünkü, günümüzde birey, iş, aile ve sosyal çevre üçgeni arasında yaşantısını sürdürmekte, zaman zaman iş hayatını iş dışı yaşantısı etkilemekte veya tersi durumlarla karşı karşıya kalmaktadır. Belirli sorumluluk kademesine gelen kişiler, iş ve aile yaşantısını dengelemek, her iki yaşantıyı da özel bir sosyal ortamda yürütmek zorundadırlar. İş yaşamı ile aile yaşamının gerektirdikleri de kişi üzerinde strese neden olmaktadır. </a:t>
            </a:r>
          </a:p>
          <a:p>
            <a:endParaRPr lang="tr-TR"/>
          </a:p>
        </p:txBody>
      </p:sp>
      <p:sp>
        <p:nvSpPr>
          <p:cNvPr id="4" name="Slayt Numarası Yer Tutucusu 3"/>
          <p:cNvSpPr>
            <a:spLocks noGrp="1"/>
          </p:cNvSpPr>
          <p:nvPr>
            <p:ph type="sldNum" sz="quarter" idx="5"/>
          </p:nvPr>
        </p:nvSpPr>
        <p:spPr/>
        <p:txBody>
          <a:bodyPr/>
          <a:lstStyle/>
          <a:p>
            <a:fld id="{8EFA5931-99CD-412A-92DF-86418E59DF28}" type="slidenum">
              <a:rPr lang="tr-TR" smtClean="0"/>
              <a:t>46</a:t>
            </a:fld>
            <a:endParaRPr lang="tr-TR"/>
          </a:p>
        </p:txBody>
      </p:sp>
    </p:spTree>
    <p:extLst>
      <p:ext uri="{BB962C8B-B14F-4D97-AF65-F5344CB8AC3E}">
        <p14:creationId xmlns:p14="http://schemas.microsoft.com/office/powerpoint/2010/main" val="3999795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8EFA5931-99CD-412A-92DF-86418E59DF28}" type="slidenum">
              <a:rPr lang="tr-TR" smtClean="0"/>
              <a:t>59</a:t>
            </a:fld>
            <a:endParaRPr lang="tr-TR"/>
          </a:p>
        </p:txBody>
      </p:sp>
    </p:spTree>
    <p:extLst>
      <p:ext uri="{BB962C8B-B14F-4D97-AF65-F5344CB8AC3E}">
        <p14:creationId xmlns:p14="http://schemas.microsoft.com/office/powerpoint/2010/main" val="1810595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4/29/2024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080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4/29/2024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51208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4/29/2024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0883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4/29/2024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14247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4/29/2024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05157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4/29/2024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684246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4/29/2024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496182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4/29/2024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42674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4/29/2024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439113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4/29/2024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17406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4/29/2024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49837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4/29/2024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557518811"/>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3.svg"/></Relationships>
</file>

<file path=ppt/slides/_rels/slide32.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1.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4E1EF4E8-5513-4BF5-BC41-04645281C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pic>
        <p:nvPicPr>
          <p:cNvPr id="4" name="Picture 3" descr="Gökyüzündeki bulutların aşağıdan görünümü">
            <a:extLst>
              <a:ext uri="{FF2B5EF4-FFF2-40B4-BE49-F238E27FC236}">
                <a16:creationId xmlns:a16="http://schemas.microsoft.com/office/drawing/2014/main" id="{5A577B4F-657C-0B8C-AFF8-73434B20B211}"/>
              </a:ext>
            </a:extLst>
          </p:cNvPr>
          <p:cNvPicPr>
            <a:picLocks noChangeAspect="1"/>
          </p:cNvPicPr>
          <p:nvPr/>
        </p:nvPicPr>
        <p:blipFill rotWithShape="1">
          <a:blip r:embed="rId2"/>
          <a:srcRect t="5597" b="10134"/>
          <a:stretch/>
        </p:blipFill>
        <p:spPr>
          <a:xfrm>
            <a:off x="20" y="10"/>
            <a:ext cx="12191980" cy="6857989"/>
          </a:xfrm>
          <a:prstGeom prst="rect">
            <a:avLst/>
          </a:prstGeom>
        </p:spPr>
      </p:pic>
      <p:sp>
        <p:nvSpPr>
          <p:cNvPr id="51" name="Flowchart: Document 50">
            <a:extLst>
              <a:ext uri="{FF2B5EF4-FFF2-40B4-BE49-F238E27FC236}">
                <a16:creationId xmlns:a16="http://schemas.microsoft.com/office/drawing/2014/main" id="{D22FBD32-C88A-4C1D-BC76-613A93944B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04804" y="304807"/>
            <a:ext cx="6858000" cy="6248391"/>
          </a:xfrm>
          <a:prstGeom prst="flowChartDocumen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53" name="Group 52">
            <a:extLst>
              <a:ext uri="{FF2B5EF4-FFF2-40B4-BE49-F238E27FC236}">
                <a16:creationId xmlns:a16="http://schemas.microsoft.com/office/drawing/2014/main" id="{CD79EE37-C3B0-49F1-9785-D0E81CA82B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54" name="Straight Connector 53">
              <a:extLst>
                <a:ext uri="{FF2B5EF4-FFF2-40B4-BE49-F238E27FC236}">
                  <a16:creationId xmlns:a16="http://schemas.microsoft.com/office/drawing/2014/main" id="{FB57EE24-04F7-41C6-B67E-7DA9477503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7E17265-DA36-47C9-AC4D-01822E7602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0E35D068-10AF-4241-ADFE-F40CFC9A7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19D8CB9-3E32-4523-AA97-532E923B65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CF05D3-197B-478D-91B9-1377234BF6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EC49475-B923-4DC6-9257-BD65C25942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DB29F5D-09EE-40A0-A705-540E29297B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CA51D99-F305-4D17-9E03-5D35596257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C8330E8-C3AF-44DC-80E5-215237BB79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A6C3EC5-2106-4BC2-B570-E24E7C800C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B5CAA0D-896F-46F4-BA95-0C7904A01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A459D97-1E10-461B-B7BE-4A5FC85F79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CC35D8-8268-42B8-82BB-2120BD612E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8253610-7D46-4B46-984A-207710895F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6A6CB29-B660-4E14-9809-43D35C04DD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C79E6EA-9BE0-4C29-AD42-41CACB6A2C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B6499EE-044E-470D-8595-61636D9C73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30E042D5-4423-4A0F-8597-2B336F92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A7BB4DB-48A1-4E03-A408-ED2D71B4E0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1C7BAFB-49FE-4016-A05F-804D2BCF89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E9C7A31-7505-41B9-970C-1334EACE5B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A57DAEDB-03F1-4BE3-AEB7-B53E401F50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63867AB-2ACE-4D27-8864-3D0E2CBB68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AE40CBB-020D-4627-AB50-C48748408A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12AFB78-0A9B-471D-900E-0D5145E9F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CBFD124-CC90-48A3-88D9-14CCA6455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20B98D2-82E8-4F95-B588-CC9ABD9B2E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A3D3940-B50F-4C62-8D89-37DEE47021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23ED1A6-1F52-4F8C-A206-D0EAEA90C0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C62C3790-1F9F-2B1A-9C93-BBF0402A1A88}"/>
              </a:ext>
            </a:extLst>
          </p:cNvPr>
          <p:cNvSpPr>
            <a:spLocks noGrp="1"/>
          </p:cNvSpPr>
          <p:nvPr>
            <p:ph type="ctrTitle"/>
          </p:nvPr>
        </p:nvSpPr>
        <p:spPr>
          <a:xfrm>
            <a:off x="537410" y="728905"/>
            <a:ext cx="4567990" cy="3184274"/>
          </a:xfrm>
        </p:spPr>
        <p:txBody>
          <a:bodyPr>
            <a:normAutofit/>
          </a:bodyPr>
          <a:lstStyle/>
          <a:p>
            <a:pPr algn="l"/>
            <a:r>
              <a:rPr lang="tr-TR" sz="5000"/>
              <a:t>YÖNETİM KONUSUNDA SON GELİŞMELER</a:t>
            </a:r>
          </a:p>
        </p:txBody>
      </p:sp>
      <p:sp>
        <p:nvSpPr>
          <p:cNvPr id="3" name="Alt Başlık 2">
            <a:extLst>
              <a:ext uri="{FF2B5EF4-FFF2-40B4-BE49-F238E27FC236}">
                <a16:creationId xmlns:a16="http://schemas.microsoft.com/office/drawing/2014/main" id="{1468DFAE-344A-312B-6C60-D8EA1AC760D2}"/>
              </a:ext>
            </a:extLst>
          </p:cNvPr>
          <p:cNvSpPr>
            <a:spLocks noGrp="1"/>
          </p:cNvSpPr>
          <p:nvPr>
            <p:ph type="subTitle" idx="1"/>
          </p:nvPr>
        </p:nvSpPr>
        <p:spPr>
          <a:xfrm>
            <a:off x="537410" y="4072044"/>
            <a:ext cx="4567990" cy="1495379"/>
          </a:xfrm>
        </p:spPr>
        <p:txBody>
          <a:bodyPr>
            <a:normAutofit/>
          </a:bodyPr>
          <a:lstStyle/>
          <a:p>
            <a:pPr algn="l"/>
            <a:r>
              <a:rPr lang="tr-TR" sz="2200"/>
              <a:t>7.HAFTA</a:t>
            </a:r>
          </a:p>
        </p:txBody>
      </p:sp>
    </p:spTree>
    <p:extLst>
      <p:ext uri="{BB962C8B-B14F-4D97-AF65-F5344CB8AC3E}">
        <p14:creationId xmlns:p14="http://schemas.microsoft.com/office/powerpoint/2010/main" val="371982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40" name="Straight Connector 10239">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41" name="Straight Connector 10240">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43" name="Straight Connector 10242">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45" name="Straight Connector 10244">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46" name="Straight Connector 10245">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47" name="Straight Connector 10246">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48" name="Straight Connector 10247">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49" name="Straight Connector 10248">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50" name="Straight Connector 10249">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51" name="Straight Connector 10250">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13" name="Group 15571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14" name="Straight Connector 15571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44" name="Rectangle 15574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6" name="Rectangle 155745">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8" name="Right Triangle 15574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50" name="Freeform: Shape 155749">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52" name="Group 15575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53" name="Straight Connector 15575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4" name="Straight Connector 15575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5" name="Straight Connector 15575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8" name="Straight Connector 15575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9" name="Straight Connector 15575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0" name="Straight Connector 15575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1" name="Straight Connector 15576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2" name="Straight Connector 15576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3" name="Straight Connector 15576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02774CA5-1D87-69E4-BB35-76CC7EB7F684}"/>
              </a:ext>
            </a:extLst>
          </p:cNvPr>
          <p:cNvSpPr>
            <a:spLocks noGrp="1" noChangeArrowheads="1"/>
          </p:cNvSpPr>
          <p:nvPr>
            <p:ph type="title" idx="4294967295"/>
          </p:nvPr>
        </p:nvSpPr>
        <p:spPr>
          <a:xfrm>
            <a:off x="457201" y="728906"/>
            <a:ext cx="4712534" cy="5516051"/>
          </a:xfrm>
        </p:spPr>
        <p:txBody>
          <a:bodyPr vert="horz" lIns="91440" tIns="45720" rIns="91440" bIns="45720" rtlCol="0" anchor="t">
            <a:normAutofit/>
          </a:bodyPr>
          <a:lstStyle/>
          <a:p>
            <a:pPr>
              <a:defRPr/>
            </a:pPr>
            <a:r>
              <a:rPr lang="en-US">
                <a:solidFill>
                  <a:schemeClr val="tx2"/>
                </a:solidFill>
              </a:rPr>
              <a:t>ÇATIŞMA TÜRLERİ</a:t>
            </a:r>
          </a:p>
        </p:txBody>
      </p:sp>
      <p:sp>
        <p:nvSpPr>
          <p:cNvPr id="10244" name="Rectangle 3">
            <a:extLst>
              <a:ext uri="{FF2B5EF4-FFF2-40B4-BE49-F238E27FC236}">
                <a16:creationId xmlns:a16="http://schemas.microsoft.com/office/drawing/2014/main" id="{712A04D5-E09E-E7AD-A310-59137DD46490}"/>
              </a:ext>
            </a:extLst>
          </p:cNvPr>
          <p:cNvSpPr>
            <a:spLocks noGrp="1" noChangeArrowheads="1"/>
          </p:cNvSpPr>
          <p:nvPr>
            <p:ph type="body" idx="4294967295"/>
          </p:nvPr>
        </p:nvSpPr>
        <p:spPr>
          <a:xfrm>
            <a:off x="5388459" y="728906"/>
            <a:ext cx="5813687" cy="5545420"/>
          </a:xfrm>
        </p:spPr>
        <p:txBody>
          <a:bodyPr vert="horz" lIns="91440" tIns="45720" rIns="91440" bIns="45720" rtlCol="0" anchor="ctr">
            <a:normAutofit/>
          </a:bodyPr>
          <a:lstStyle/>
          <a:p>
            <a:pPr>
              <a:spcBef>
                <a:spcPct val="30000"/>
              </a:spcBef>
              <a:spcAft>
                <a:spcPct val="30000"/>
              </a:spcAft>
              <a:buFont typeface="+mj-lt"/>
              <a:buAutoNum type="arabicPeriod"/>
            </a:pPr>
            <a:r>
              <a:rPr lang="en-US" altLang="tr-TR" sz="1800" b="1">
                <a:solidFill>
                  <a:schemeClr val="tx2"/>
                </a:solidFill>
              </a:rPr>
              <a:t>3) Kişiler ve gruplar arası çatışmalar; </a:t>
            </a:r>
            <a:r>
              <a:rPr lang="en-US" altLang="tr-TR" sz="1800">
                <a:solidFill>
                  <a:schemeClr val="tx2"/>
                </a:solidFill>
              </a:rPr>
              <a:t>Kişilerin grup tarafından belirli normları kabule zorlanması ile oluşmaktadır. Grup amaçlarını, normlarını ve izlenen yolu benimsemeyen kişiler grup ile çatışma haline gelecektir. Bu kişiler aynı zamanda grup üyesi ise bu takdirde grupların kendi içindeki çatışmadan söz edilecektir</a:t>
            </a:r>
          </a:p>
        </p:txBody>
      </p:sp>
      <p:sp>
        <p:nvSpPr>
          <p:cNvPr id="10242" name="Slayt Numarası Yer Tutucusu 3">
            <a:extLst>
              <a:ext uri="{FF2B5EF4-FFF2-40B4-BE49-F238E27FC236}">
                <a16:creationId xmlns:a16="http://schemas.microsoft.com/office/drawing/2014/main" id="{CFAA35DD-1EB0-F177-F01A-CAEAC2034C25}"/>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04AFF78F-C0B0-46FF-B56D-AC242AC5CC2F}" type="slidenum">
              <a:rPr lang="en-US" altLang="tr-TR" sz="900">
                <a:solidFill>
                  <a:schemeClr val="tx2"/>
                </a:solidFill>
                <a:latin typeface="+mn-lt"/>
                <a:cs typeface="+mn-cs"/>
              </a:rPr>
              <a:pPr eaLnBrk="1" hangingPunct="1">
                <a:spcBef>
                  <a:spcPct val="0"/>
                </a:spcBef>
                <a:spcAft>
                  <a:spcPts val="600"/>
                </a:spcAft>
                <a:buFontTx/>
                <a:buNone/>
              </a:pPr>
              <a:t>10</a:t>
            </a:fld>
            <a:endParaRPr lang="en-US" altLang="tr-TR" sz="900">
              <a:solidFill>
                <a:schemeClr val="tx2"/>
              </a:solidFill>
              <a:latin typeface="+mn-lt"/>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23" name="Group 15572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24" name="Straight Connector 15572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54" name="Rectangle 15575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6" name="Rectangle 155755">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8" name="Right Triangle 15575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60" name="Freeform: Shape 155759">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62" name="Group 15576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63" name="Straight Connector 15576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F40E2712-C5D7-5C40-3660-AF1B2C9932BB}"/>
              </a:ext>
            </a:extLst>
          </p:cNvPr>
          <p:cNvSpPr>
            <a:spLocks noGrp="1" noChangeArrowheads="1"/>
          </p:cNvSpPr>
          <p:nvPr>
            <p:ph type="title" idx="4294967295"/>
          </p:nvPr>
        </p:nvSpPr>
        <p:spPr>
          <a:xfrm>
            <a:off x="457201" y="728906"/>
            <a:ext cx="4712534" cy="5516051"/>
          </a:xfrm>
        </p:spPr>
        <p:txBody>
          <a:bodyPr vert="horz" lIns="91440" tIns="45720" rIns="91440" bIns="45720" rtlCol="0" anchor="t">
            <a:normAutofit/>
          </a:bodyPr>
          <a:lstStyle/>
          <a:p>
            <a:pPr>
              <a:defRPr/>
            </a:pPr>
            <a:r>
              <a:rPr lang="en-US">
                <a:solidFill>
                  <a:schemeClr val="tx2"/>
                </a:solidFill>
              </a:rPr>
              <a:t>ÇATIŞMA TÜRLERİ</a:t>
            </a:r>
          </a:p>
        </p:txBody>
      </p:sp>
      <p:sp>
        <p:nvSpPr>
          <p:cNvPr id="12292" name="Rectangle 3">
            <a:extLst>
              <a:ext uri="{FF2B5EF4-FFF2-40B4-BE49-F238E27FC236}">
                <a16:creationId xmlns:a16="http://schemas.microsoft.com/office/drawing/2014/main" id="{7AE107D9-62B9-9B49-9E35-358A3316A975}"/>
              </a:ext>
            </a:extLst>
          </p:cNvPr>
          <p:cNvSpPr>
            <a:spLocks noGrp="1" noChangeArrowheads="1"/>
          </p:cNvSpPr>
          <p:nvPr>
            <p:ph type="body" idx="4294967295"/>
          </p:nvPr>
        </p:nvSpPr>
        <p:spPr>
          <a:xfrm>
            <a:off x="5388459" y="728906"/>
            <a:ext cx="5813687" cy="5545420"/>
          </a:xfrm>
        </p:spPr>
        <p:txBody>
          <a:bodyPr vert="horz" lIns="91440" tIns="45720" rIns="91440" bIns="45720" rtlCol="0" anchor="ctr">
            <a:normAutofit/>
          </a:bodyPr>
          <a:lstStyle/>
          <a:p>
            <a:pPr>
              <a:spcBef>
                <a:spcPct val="30000"/>
              </a:spcBef>
              <a:spcAft>
                <a:spcPct val="30000"/>
              </a:spcAft>
              <a:buFont typeface="+mj-lt"/>
              <a:buAutoNum type="arabicPeriod"/>
            </a:pPr>
            <a:r>
              <a:rPr lang="en-US" altLang="tr-TR" sz="1800" b="1">
                <a:solidFill>
                  <a:schemeClr val="tx2"/>
                </a:solidFill>
              </a:rPr>
              <a:t>4) Gruplar arası çatışmalar; </a:t>
            </a:r>
            <a:r>
              <a:rPr lang="en-US" altLang="tr-TR" sz="1800">
                <a:solidFill>
                  <a:schemeClr val="tx2"/>
                </a:solidFill>
              </a:rPr>
              <a:t>Gruplar arası çatışmalar ise, daha çok aynı bölüm yöneticisine bağlı olan grupların birbirleri ile mücadeleye girmelerinden kaynaklanır. Aynı bölümde çalışan ve aynı zevk, görüş ve duyguları paylaşan insanlar kendi içlerinde küçük gruplar oluşturabilirler. Aynı organizasyon içinde yer alan satış personeli ile üretim personeli arasındaki çatışma, gruplar arası çatışmaya iyi bir örnektir </a:t>
            </a:r>
          </a:p>
        </p:txBody>
      </p:sp>
      <p:sp>
        <p:nvSpPr>
          <p:cNvPr id="12290" name="Slayt Numarası Yer Tutucusu 3">
            <a:extLst>
              <a:ext uri="{FF2B5EF4-FFF2-40B4-BE49-F238E27FC236}">
                <a16:creationId xmlns:a16="http://schemas.microsoft.com/office/drawing/2014/main" id="{91E4CB9D-432F-A3A3-B542-CE4654A3F770}"/>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6406D553-A9E6-40D2-8BF1-90B010BB2DFF}" type="slidenum">
              <a:rPr lang="en-US" altLang="tr-TR" sz="900">
                <a:solidFill>
                  <a:schemeClr val="tx2"/>
                </a:solidFill>
                <a:latin typeface="+mn-lt"/>
                <a:cs typeface="+mn-cs"/>
              </a:rPr>
              <a:pPr eaLnBrk="1" hangingPunct="1">
                <a:spcBef>
                  <a:spcPct val="0"/>
                </a:spcBef>
                <a:spcAft>
                  <a:spcPts val="600"/>
                </a:spcAft>
                <a:buFontTx/>
                <a:buNone/>
              </a:pPr>
              <a:t>11</a:t>
            </a:fld>
            <a:endParaRPr lang="en-US" altLang="tr-TR" sz="900">
              <a:solidFill>
                <a:schemeClr val="tx2"/>
              </a:solidFill>
              <a:latin typeface="+mn-lt"/>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12" name="Straight Connector 13311">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13" name="Straight Connector 13312">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15" name="Straight Connector 13314">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17" name="Straight Connector 1331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18" name="Straight Connector 1331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19" name="Straight Connector 1331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20" name="Straight Connector 1331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21" name="Straight Connector 1332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22" name="Straight Connector 1332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23" name="Straight Connector 1332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13" name="Group 15571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14" name="Straight Connector 15571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44" name="Rectangle 15574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6" name="Rectangle 155745">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8" name="Right Triangle 15574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50" name="Freeform: Shape 155749">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52" name="Group 15575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53" name="Straight Connector 15575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4" name="Straight Connector 15575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5" name="Straight Connector 15575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8" name="Straight Connector 15575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9" name="Straight Connector 15575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0" name="Straight Connector 15575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1" name="Straight Connector 15576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2" name="Straight Connector 15576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3" name="Straight Connector 15576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7B1DECFC-692E-BACB-65A9-16EA5D82C4EE}"/>
              </a:ext>
            </a:extLst>
          </p:cNvPr>
          <p:cNvSpPr>
            <a:spLocks noGrp="1" noChangeArrowheads="1"/>
          </p:cNvSpPr>
          <p:nvPr>
            <p:ph type="title" idx="4294967295"/>
          </p:nvPr>
        </p:nvSpPr>
        <p:spPr>
          <a:xfrm>
            <a:off x="457201" y="728906"/>
            <a:ext cx="4712534" cy="5516051"/>
          </a:xfrm>
        </p:spPr>
        <p:txBody>
          <a:bodyPr vert="horz" lIns="91440" tIns="45720" rIns="91440" bIns="45720" rtlCol="0" anchor="t">
            <a:normAutofit/>
          </a:bodyPr>
          <a:lstStyle/>
          <a:p>
            <a:pPr>
              <a:defRPr/>
            </a:pPr>
            <a:r>
              <a:rPr lang="en-US">
                <a:solidFill>
                  <a:schemeClr val="tx2"/>
                </a:solidFill>
              </a:rPr>
              <a:t>ÇATIŞMA TÜRLERİ</a:t>
            </a:r>
          </a:p>
        </p:txBody>
      </p:sp>
      <p:sp>
        <p:nvSpPr>
          <p:cNvPr id="13316" name="Rectangle 3">
            <a:extLst>
              <a:ext uri="{FF2B5EF4-FFF2-40B4-BE49-F238E27FC236}">
                <a16:creationId xmlns:a16="http://schemas.microsoft.com/office/drawing/2014/main" id="{749CEC11-3F24-9A0E-045F-8372FCB5A82E}"/>
              </a:ext>
            </a:extLst>
          </p:cNvPr>
          <p:cNvSpPr>
            <a:spLocks noGrp="1" noChangeArrowheads="1"/>
          </p:cNvSpPr>
          <p:nvPr>
            <p:ph type="body" idx="4294967295"/>
          </p:nvPr>
        </p:nvSpPr>
        <p:spPr>
          <a:xfrm>
            <a:off x="5388459" y="728906"/>
            <a:ext cx="5813687" cy="5545420"/>
          </a:xfrm>
        </p:spPr>
        <p:txBody>
          <a:bodyPr vert="horz" lIns="91440" tIns="45720" rIns="91440" bIns="45720" rtlCol="0" anchor="ctr">
            <a:normAutofit/>
          </a:bodyPr>
          <a:lstStyle/>
          <a:p>
            <a:pPr>
              <a:spcBef>
                <a:spcPct val="30000"/>
              </a:spcBef>
              <a:spcAft>
                <a:spcPct val="30000"/>
              </a:spcAft>
              <a:buFont typeface="+mj-lt"/>
              <a:buAutoNum type="arabicPeriod"/>
            </a:pPr>
            <a:r>
              <a:rPr lang="en-US" altLang="tr-TR" sz="1800" b="1">
                <a:solidFill>
                  <a:schemeClr val="tx2"/>
                </a:solidFill>
              </a:rPr>
              <a:t>5) Organizasyonlar arası çatışmalar; </a:t>
            </a:r>
            <a:r>
              <a:rPr lang="en-US" altLang="tr-TR" sz="1800">
                <a:solidFill>
                  <a:schemeClr val="tx2"/>
                </a:solidFill>
              </a:rPr>
              <a:t>Burada, bir organizasyonun kendi dışında bulunan diğer organizasyonlarla olan çatışmaları söz konusudur (Eren, 1989: 460). Örneğin; üretici organizasyonla bayiler arasındaki çatışma, organizasyon ile sendika arasındaki çatışma, rakip organizasyonlar arasındaki çatışmalar vb…</a:t>
            </a:r>
          </a:p>
        </p:txBody>
      </p:sp>
      <p:sp>
        <p:nvSpPr>
          <p:cNvPr id="13314" name="Slayt Numarası Yer Tutucusu 3">
            <a:extLst>
              <a:ext uri="{FF2B5EF4-FFF2-40B4-BE49-F238E27FC236}">
                <a16:creationId xmlns:a16="http://schemas.microsoft.com/office/drawing/2014/main" id="{26390B4D-D6CD-67A6-AD93-5AA4C3A9EE06}"/>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AA029607-AB9C-4D19-8C58-861D96BDED2D}" type="slidenum">
              <a:rPr lang="en-US" altLang="tr-TR" sz="900">
                <a:solidFill>
                  <a:schemeClr val="tx2"/>
                </a:solidFill>
                <a:latin typeface="+mn-lt"/>
                <a:cs typeface="+mn-cs"/>
              </a:rPr>
              <a:pPr eaLnBrk="1" hangingPunct="1">
                <a:spcBef>
                  <a:spcPct val="0"/>
                </a:spcBef>
                <a:spcAft>
                  <a:spcPts val="600"/>
                </a:spcAft>
                <a:buFontTx/>
                <a:buNone/>
              </a:pPr>
              <a:t>12</a:t>
            </a:fld>
            <a:endParaRPr lang="en-US" altLang="tr-TR" sz="900">
              <a:solidFill>
                <a:schemeClr val="tx2"/>
              </a:solidFill>
              <a:latin typeface="+mn-lt"/>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7" name="Rectangle 15565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9" name="Group 15565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60" name="Straight Connector 15565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7" name="Straight Connector 15568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8" name="Straight Connector 15568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90" name="Freeform: Shape 15568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2" name="Freeform: Shape 15569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4" name="Rectangle 155693">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96" name="Group 155695">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7" name="Straight Connector 155696">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727" name="Freeform: Shape 155726">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55729" name="Group 155728">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30" name="Straight Connector 155729">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3" name="Straight Connector 155752">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4" name="Straight Connector 155753">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5" name="Straight Connector 155754">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8" name="Straight Connector 155757">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60" name="Rectangle 15575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62" name="Rectangle 155761">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64" name="Right Triangle 15576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66" name="Flowchart: Document 155765">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768" name="Group 15576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69" name="Straight Connector 15576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2" name="Straight Connector 15579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3" name="Straight Connector 15579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4" name="Straight Connector 15579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5" name="Straight Connector 15579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6" name="Straight Connector 15579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7" name="Straight Connector 15579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A09F4666-3A3C-7F25-B9B1-7A8B121AB057}"/>
              </a:ext>
            </a:extLst>
          </p:cNvPr>
          <p:cNvSpPr>
            <a:spLocks noGrp="1" noChangeArrowheads="1"/>
          </p:cNvSpPr>
          <p:nvPr>
            <p:ph type="title" idx="4294967295"/>
          </p:nvPr>
        </p:nvSpPr>
        <p:spPr>
          <a:xfrm>
            <a:off x="5791200" y="732348"/>
            <a:ext cx="5410199" cy="2240735"/>
          </a:xfrm>
        </p:spPr>
        <p:txBody>
          <a:bodyPr vert="horz" lIns="91440" tIns="45720" rIns="91440" bIns="45720" rtlCol="0" anchor="ctr">
            <a:normAutofit/>
          </a:bodyPr>
          <a:lstStyle/>
          <a:p>
            <a:pPr>
              <a:defRPr/>
            </a:pPr>
            <a:r>
              <a:rPr lang="en-US">
                <a:solidFill>
                  <a:schemeClr val="tx2"/>
                </a:solidFill>
              </a:rPr>
              <a:t>ÇATIŞMANIN NEDENLERİ</a:t>
            </a:r>
          </a:p>
        </p:txBody>
      </p:sp>
      <p:pic>
        <p:nvPicPr>
          <p:cNvPr id="155654" name="Graphic 155653" descr="Group of People">
            <a:extLst>
              <a:ext uri="{FF2B5EF4-FFF2-40B4-BE49-F238E27FC236}">
                <a16:creationId xmlns:a16="http://schemas.microsoft.com/office/drawing/2014/main" id="{A33F1A3E-7F3D-3954-4DCF-01A2810CF7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7222" y="978211"/>
            <a:ext cx="5009616" cy="5009616"/>
          </a:xfrm>
          <a:prstGeom prst="rect">
            <a:avLst/>
          </a:prstGeom>
        </p:spPr>
      </p:pic>
      <p:sp>
        <p:nvSpPr>
          <p:cNvPr id="15364" name="Rectangle 3">
            <a:extLst>
              <a:ext uri="{FF2B5EF4-FFF2-40B4-BE49-F238E27FC236}">
                <a16:creationId xmlns:a16="http://schemas.microsoft.com/office/drawing/2014/main" id="{8BA7F6FF-A53C-0808-3FDE-AAF01F6463E6}"/>
              </a:ext>
            </a:extLst>
          </p:cNvPr>
          <p:cNvSpPr>
            <a:spLocks noGrp="1" noChangeArrowheads="1"/>
          </p:cNvSpPr>
          <p:nvPr>
            <p:ph type="body" idx="4294967295"/>
          </p:nvPr>
        </p:nvSpPr>
        <p:spPr>
          <a:xfrm>
            <a:off x="5791200" y="3264832"/>
            <a:ext cx="5410199" cy="2980124"/>
          </a:xfrm>
        </p:spPr>
        <p:txBody>
          <a:bodyPr vert="horz" lIns="91440" tIns="45720" rIns="91440" bIns="45720" rtlCol="0">
            <a:normAutofit/>
          </a:bodyPr>
          <a:lstStyle/>
          <a:p>
            <a:pPr>
              <a:spcBef>
                <a:spcPct val="30000"/>
              </a:spcBef>
              <a:spcAft>
                <a:spcPct val="30000"/>
              </a:spcAft>
              <a:buFont typeface="+mj-lt"/>
              <a:buAutoNum type="arabicPeriod"/>
            </a:pPr>
            <a:r>
              <a:rPr lang="en-US" altLang="tr-TR" sz="1700" b="1">
                <a:solidFill>
                  <a:schemeClr val="tx2"/>
                </a:solidFill>
              </a:rPr>
              <a:t>A) İşler arası fonksiyonel karşılıklı bağlılık; </a:t>
            </a:r>
          </a:p>
          <a:p>
            <a:pPr>
              <a:spcBef>
                <a:spcPct val="30000"/>
              </a:spcBef>
              <a:spcAft>
                <a:spcPct val="30000"/>
              </a:spcAft>
              <a:buFont typeface="+mj-lt"/>
              <a:buAutoNum type="arabicPeriod"/>
            </a:pPr>
            <a:r>
              <a:rPr lang="en-US" altLang="tr-TR" sz="1700">
                <a:solidFill>
                  <a:schemeClr val="tx2"/>
                </a:solidFill>
              </a:rPr>
              <a:t>Bir organizasyonda çeşitli işler ve dolayısıyla bunları yapan kişi veya gruplar arasında belirli fonksiyonel bağlılıklar vardır (Koçel, 2007: 510). İşlevsel olarak birbirlerine bağlı bölümlerden birinin işlevini zamanında yerine getirememesi, bu bölümler arasında çatışmaya neden olur. Zamanlama nedeniyle meydana gelen aksamalar örgütün amacına ulaşmasını güçleştirir.</a:t>
            </a:r>
          </a:p>
        </p:txBody>
      </p:sp>
      <p:sp>
        <p:nvSpPr>
          <p:cNvPr id="15362" name="Slayt Numarası Yer Tutucusu 3">
            <a:extLst>
              <a:ext uri="{FF2B5EF4-FFF2-40B4-BE49-F238E27FC236}">
                <a16:creationId xmlns:a16="http://schemas.microsoft.com/office/drawing/2014/main" id="{FA66D6CB-E3B1-7D18-6A0B-A04F7D34C957}"/>
              </a:ext>
            </a:extLst>
          </p:cNvPr>
          <p:cNvSpPr>
            <a:spLocks noGrp="1"/>
          </p:cNvSpPr>
          <p:nvPr>
            <p:ph type="sldNum" sz="quarter" idx="12"/>
          </p:nvPr>
        </p:nvSpPr>
        <p:spPr>
          <a:xfrm>
            <a:off x="11192560"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06103F00-8A64-4927-A24E-29445964374F}" type="slidenum">
              <a:rPr lang="en-US" altLang="tr-TR" sz="900">
                <a:solidFill>
                  <a:schemeClr val="tx2"/>
                </a:solidFill>
                <a:latin typeface="+mn-lt"/>
                <a:cs typeface="+mn-cs"/>
              </a:rPr>
              <a:pPr eaLnBrk="1" hangingPunct="1">
                <a:spcBef>
                  <a:spcPct val="0"/>
                </a:spcBef>
                <a:spcAft>
                  <a:spcPts val="600"/>
                </a:spcAft>
                <a:buFontTx/>
                <a:buNone/>
              </a:pPr>
              <a:t>13</a:t>
            </a:fld>
            <a:endParaRPr lang="en-US" altLang="tr-TR" sz="900">
              <a:solidFill>
                <a:schemeClr val="tx2"/>
              </a:solidFill>
              <a:latin typeface="+mn-lt"/>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08" name="Straight Connector 17407">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09" name="Straight Connector 17408">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11" name="Straight Connector 17410">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13" name="Straight Connector 17412">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14" name="Straight Connector 17413">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15" name="Straight Connector 17414">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16" name="Straight Connector 17415">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17" name="Straight Connector 17416">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18" name="Straight Connector 17417">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19" name="Straight Connector 17418">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13" name="Group 15571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14" name="Straight Connector 15571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44" name="Rectangle 15574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6" name="Rectangle 155745">
            <a:extLst>
              <a:ext uri="{FF2B5EF4-FFF2-40B4-BE49-F238E27FC236}">
                <a16:creationId xmlns:a16="http://schemas.microsoft.com/office/drawing/2014/main" id="{171D79C9-FD78-4D11-A424-0002509B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8" name="Freeform: Shape 155747">
            <a:extLst>
              <a:ext uri="{FF2B5EF4-FFF2-40B4-BE49-F238E27FC236}">
                <a16:creationId xmlns:a16="http://schemas.microsoft.com/office/drawing/2014/main" id="{FB6DB01C-9C1F-4164-99EC-F0C2A75CD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0" y="10905"/>
            <a:ext cx="2452128" cy="3034118"/>
          </a:xfrm>
          <a:custGeom>
            <a:avLst/>
            <a:gdLst>
              <a:gd name="connsiteX0" fmla="*/ 1346716 w 2452128"/>
              <a:gd name="connsiteY0" fmla="*/ 0 h 3034118"/>
              <a:gd name="connsiteX1" fmla="*/ 2306895 w 2452128"/>
              <a:gd name="connsiteY1" fmla="*/ 0 h 3034118"/>
              <a:gd name="connsiteX2" fmla="*/ 2351179 w 2452128"/>
              <a:gd name="connsiteY2" fmla="*/ 120993 h 3034118"/>
              <a:gd name="connsiteX3" fmla="*/ 2452128 w 2452128"/>
              <a:gd name="connsiteY3" fmla="*/ 788709 h 3034118"/>
              <a:gd name="connsiteX4" fmla="*/ 206719 w 2452128"/>
              <a:gd name="connsiteY4" fmla="*/ 3034118 h 3034118"/>
              <a:gd name="connsiteX5" fmla="*/ 0 w 2452128"/>
              <a:gd name="connsiteY5" fmla="*/ 3023680 h 3034118"/>
              <a:gd name="connsiteX6" fmla="*/ 0 w 2452128"/>
              <a:gd name="connsiteY6" fmla="*/ 2158450 h 3034118"/>
              <a:gd name="connsiteX7" fmla="*/ 64926 w 2452128"/>
              <a:gd name="connsiteY7" fmla="*/ 2168359 h 3034118"/>
              <a:gd name="connsiteX8" fmla="*/ 206719 w 2452128"/>
              <a:gd name="connsiteY8" fmla="*/ 2175519 h 3034118"/>
              <a:gd name="connsiteX9" fmla="*/ 1593529 w 2452128"/>
              <a:gd name="connsiteY9" fmla="*/ 788709 h 3034118"/>
              <a:gd name="connsiteX10" fmla="*/ 1356684 w 2452128"/>
              <a:gd name="connsiteY10" fmla="*/ 13330 h 3034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52128" h="3034118">
                <a:moveTo>
                  <a:pt x="1346716" y="0"/>
                </a:moveTo>
                <a:lnTo>
                  <a:pt x="2306895" y="0"/>
                </a:lnTo>
                <a:lnTo>
                  <a:pt x="2351179" y="120993"/>
                </a:lnTo>
                <a:cubicBezTo>
                  <a:pt x="2416786" y="331924"/>
                  <a:pt x="2452128" y="556189"/>
                  <a:pt x="2452128" y="788709"/>
                </a:cubicBezTo>
                <a:cubicBezTo>
                  <a:pt x="2452128" y="2028814"/>
                  <a:pt x="1446824" y="3034118"/>
                  <a:pt x="206719" y="3034118"/>
                </a:cubicBezTo>
                <a:lnTo>
                  <a:pt x="0" y="3023680"/>
                </a:lnTo>
                <a:lnTo>
                  <a:pt x="0" y="2158450"/>
                </a:lnTo>
                <a:lnTo>
                  <a:pt x="64926" y="2168359"/>
                </a:lnTo>
                <a:cubicBezTo>
                  <a:pt x="111546" y="2173094"/>
                  <a:pt x="158850" y="2175519"/>
                  <a:pt x="206719" y="2175519"/>
                </a:cubicBezTo>
                <a:cubicBezTo>
                  <a:pt x="972633" y="2175519"/>
                  <a:pt x="1593529" y="1554623"/>
                  <a:pt x="1593529" y="788709"/>
                </a:cubicBezTo>
                <a:cubicBezTo>
                  <a:pt x="1593529" y="501491"/>
                  <a:pt x="1506216" y="234667"/>
                  <a:pt x="1356684" y="1333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750" name="Freeform: Shape 155749">
            <a:extLst>
              <a:ext uri="{FF2B5EF4-FFF2-40B4-BE49-F238E27FC236}">
                <a16:creationId xmlns:a16="http://schemas.microsoft.com/office/drawing/2014/main" id="{919796AB-81F4-4FC8-8171-F4BECA869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4240" y="0"/>
            <a:ext cx="4893352" cy="2394886"/>
          </a:xfrm>
          <a:custGeom>
            <a:avLst/>
            <a:gdLst>
              <a:gd name="connsiteX0" fmla="*/ 0 w 4893352"/>
              <a:gd name="connsiteY0" fmla="*/ 0 h 2394886"/>
              <a:gd name="connsiteX1" fmla="*/ 818991 w 4893352"/>
              <a:gd name="connsiteY1" fmla="*/ 0 h 2394886"/>
              <a:gd name="connsiteX2" fmla="*/ 824655 w 4893352"/>
              <a:gd name="connsiteY2" fmla="*/ 112159 h 2394886"/>
              <a:gd name="connsiteX3" fmla="*/ 2446675 w 4893352"/>
              <a:gd name="connsiteY3" fmla="*/ 1575894 h 2394886"/>
              <a:gd name="connsiteX4" fmla="*/ 4068695 w 4893352"/>
              <a:gd name="connsiteY4" fmla="*/ 112159 h 2394886"/>
              <a:gd name="connsiteX5" fmla="*/ 4074359 w 4893352"/>
              <a:gd name="connsiteY5" fmla="*/ 0 h 2394886"/>
              <a:gd name="connsiteX6" fmla="*/ 4893352 w 4893352"/>
              <a:gd name="connsiteY6" fmla="*/ 0 h 2394886"/>
              <a:gd name="connsiteX7" fmla="*/ 4883460 w 4893352"/>
              <a:gd name="connsiteY7" fmla="*/ 195896 h 2394886"/>
              <a:gd name="connsiteX8" fmla="*/ 2446676 w 4893352"/>
              <a:gd name="connsiteY8" fmla="*/ 2394886 h 2394886"/>
              <a:gd name="connsiteX9" fmla="*/ 9892 w 4893352"/>
              <a:gd name="connsiteY9" fmla="*/ 195896 h 2394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93352" h="2394886">
                <a:moveTo>
                  <a:pt x="0" y="0"/>
                </a:moveTo>
                <a:lnTo>
                  <a:pt x="818991" y="0"/>
                </a:lnTo>
                <a:lnTo>
                  <a:pt x="824655" y="112159"/>
                </a:lnTo>
                <a:cubicBezTo>
                  <a:pt x="908150" y="934317"/>
                  <a:pt x="1602488" y="1575894"/>
                  <a:pt x="2446675" y="1575894"/>
                </a:cubicBezTo>
                <a:cubicBezTo>
                  <a:pt x="3290862" y="1575894"/>
                  <a:pt x="3985201" y="934317"/>
                  <a:pt x="4068695" y="112159"/>
                </a:cubicBezTo>
                <a:lnTo>
                  <a:pt x="4074359" y="0"/>
                </a:lnTo>
                <a:lnTo>
                  <a:pt x="4893352" y="0"/>
                </a:lnTo>
                <a:lnTo>
                  <a:pt x="4883460" y="195896"/>
                </a:lnTo>
                <a:cubicBezTo>
                  <a:pt x="4758025" y="1431036"/>
                  <a:pt x="3714910" y="2394886"/>
                  <a:pt x="2446676" y="2394886"/>
                </a:cubicBezTo>
                <a:cubicBezTo>
                  <a:pt x="1178442" y="2394886"/>
                  <a:pt x="135328" y="1431036"/>
                  <a:pt x="9892" y="1958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752" name="Right Triangle 155751">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3546697"/>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754" name="Group 155753">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55" name="Straight Connector 155754">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8" name="Straight Connector 155757">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9" name="Straight Connector 155758">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0" name="Straight Connector 155759">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1" name="Straight Connector 155760">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2" name="Straight Connector 155761">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3" name="Straight Connector 155762">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39EA5392-B01E-429D-277E-7573C77CD201}"/>
              </a:ext>
            </a:extLst>
          </p:cNvPr>
          <p:cNvSpPr>
            <a:spLocks noGrp="1" noChangeArrowheads="1"/>
          </p:cNvSpPr>
          <p:nvPr>
            <p:ph type="title" idx="4294967295"/>
          </p:nvPr>
        </p:nvSpPr>
        <p:spPr>
          <a:xfrm>
            <a:off x="457201" y="3511417"/>
            <a:ext cx="4712534" cy="2740908"/>
          </a:xfrm>
        </p:spPr>
        <p:txBody>
          <a:bodyPr vert="horz" lIns="91440" tIns="45720" rIns="91440" bIns="45720" rtlCol="0" anchor="t">
            <a:normAutofit/>
          </a:bodyPr>
          <a:lstStyle/>
          <a:p>
            <a:pPr>
              <a:defRPr/>
            </a:pPr>
            <a:r>
              <a:rPr lang="en-US">
                <a:solidFill>
                  <a:schemeClr val="tx2"/>
                </a:solidFill>
              </a:rPr>
              <a:t>ÇATIŞMANIN NEDENLERİ</a:t>
            </a:r>
          </a:p>
        </p:txBody>
      </p:sp>
      <p:sp>
        <p:nvSpPr>
          <p:cNvPr id="17412" name="Rectangle 3">
            <a:extLst>
              <a:ext uri="{FF2B5EF4-FFF2-40B4-BE49-F238E27FC236}">
                <a16:creationId xmlns:a16="http://schemas.microsoft.com/office/drawing/2014/main" id="{CB449F98-0182-EDC3-5EF9-920487487795}"/>
              </a:ext>
            </a:extLst>
          </p:cNvPr>
          <p:cNvSpPr>
            <a:spLocks noGrp="1" noChangeArrowheads="1"/>
          </p:cNvSpPr>
          <p:nvPr>
            <p:ph type="body" idx="4294967295"/>
          </p:nvPr>
        </p:nvSpPr>
        <p:spPr>
          <a:xfrm>
            <a:off x="5388459" y="3511417"/>
            <a:ext cx="5813687" cy="2755940"/>
          </a:xfrm>
        </p:spPr>
        <p:txBody>
          <a:bodyPr vert="horz" lIns="91440" tIns="45720" rIns="91440" bIns="45720" rtlCol="0" anchor="t">
            <a:normAutofit/>
          </a:bodyPr>
          <a:lstStyle/>
          <a:p>
            <a:pPr>
              <a:spcBef>
                <a:spcPct val="30000"/>
              </a:spcBef>
              <a:spcAft>
                <a:spcPct val="30000"/>
              </a:spcAft>
              <a:buFont typeface="+mj-lt"/>
              <a:buAutoNum type="arabicPeriod"/>
            </a:pPr>
            <a:r>
              <a:rPr lang="en-US" altLang="tr-TR" sz="1800" b="1">
                <a:solidFill>
                  <a:schemeClr val="tx2"/>
                </a:solidFill>
              </a:rPr>
              <a:t>B) Belirli kaynakların paylaşılması; </a:t>
            </a:r>
            <a:r>
              <a:rPr lang="en-US" altLang="tr-TR" sz="1800">
                <a:solidFill>
                  <a:schemeClr val="tx2"/>
                </a:solidFill>
              </a:rPr>
              <a:t>Organizasyondaki kişi ve grupların faaliyetleri ile ilgili olarak belirli (ortak) kaynakları paylaşmaları ve kendi paylarını arttırmak için birbirleri ile rekabet etmeleri çatışmaların ortaya çıkma ihtimalini arttıran bir ortam hazırlamaktadır (Koçel, 2005: 670). Örgütler insan, makine, materyal ve para kaynaklarından meydana gelmişlerdir. </a:t>
            </a:r>
          </a:p>
        </p:txBody>
      </p:sp>
      <p:sp>
        <p:nvSpPr>
          <p:cNvPr id="17410" name="Slayt Numarası Yer Tutucusu 3">
            <a:extLst>
              <a:ext uri="{FF2B5EF4-FFF2-40B4-BE49-F238E27FC236}">
                <a16:creationId xmlns:a16="http://schemas.microsoft.com/office/drawing/2014/main" id="{51A29858-83FC-3288-4DCA-437B8DD7EBDB}"/>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3C8930DA-03A9-4DA8-8CEF-A1D4115B318D}" type="slidenum">
              <a:rPr lang="en-US" altLang="tr-TR" sz="900">
                <a:solidFill>
                  <a:schemeClr val="tx2"/>
                </a:solidFill>
                <a:latin typeface="+mn-lt"/>
                <a:cs typeface="+mn-cs"/>
              </a:rPr>
              <a:pPr eaLnBrk="1" hangingPunct="1">
                <a:spcBef>
                  <a:spcPct val="0"/>
                </a:spcBef>
                <a:spcAft>
                  <a:spcPts val="600"/>
                </a:spcAft>
                <a:buFontTx/>
                <a:buNone/>
              </a:pPr>
              <a:t>14</a:t>
            </a:fld>
            <a:endParaRPr lang="en-US" altLang="tr-TR" sz="900">
              <a:solidFill>
                <a:schemeClr val="tx2"/>
              </a:solidFill>
              <a:latin typeface="+mn-lt"/>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7" name="Rectangle 15565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9" name="Group 15565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60" name="Straight Connector 15565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7" name="Straight Connector 15568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8" name="Straight Connector 15568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90" name="Freeform: Shape 15568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2" name="Freeform: Shape 15569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4" name="Rectangle 155693">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96" name="Group 155695">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7" name="Straight Connector 155696">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727" name="Freeform: Shape 155726">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55729" name="Group 155728">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30" name="Straight Connector 155729">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3" name="Straight Connector 155752">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4" name="Straight Connector 155753">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5" name="Straight Connector 155754">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8" name="Straight Connector 155757">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60" name="Rectangle 15575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62" name="Rectangle 155761">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64" name="Right Triangle 15576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66" name="Flowchart: Document 155765">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768" name="Group 15576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69" name="Straight Connector 15576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2" name="Straight Connector 15579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3" name="Straight Connector 15579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4" name="Straight Connector 15579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5" name="Straight Connector 15579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6" name="Straight Connector 15579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7" name="Straight Connector 15579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C42F05B8-C85E-7C38-82ED-4262FBBF35BC}"/>
              </a:ext>
            </a:extLst>
          </p:cNvPr>
          <p:cNvSpPr>
            <a:spLocks noGrp="1" noChangeArrowheads="1"/>
          </p:cNvSpPr>
          <p:nvPr>
            <p:ph type="title" idx="4294967295"/>
          </p:nvPr>
        </p:nvSpPr>
        <p:spPr>
          <a:xfrm>
            <a:off x="5791200" y="732348"/>
            <a:ext cx="5410199" cy="2240735"/>
          </a:xfrm>
        </p:spPr>
        <p:txBody>
          <a:bodyPr vert="horz" lIns="91440" tIns="45720" rIns="91440" bIns="45720" rtlCol="0" anchor="ctr">
            <a:normAutofit/>
          </a:bodyPr>
          <a:lstStyle/>
          <a:p>
            <a:pPr>
              <a:defRPr/>
            </a:pPr>
            <a:r>
              <a:rPr lang="en-US">
                <a:solidFill>
                  <a:schemeClr val="tx2"/>
                </a:solidFill>
              </a:rPr>
              <a:t>ÇATIŞMANIN NEDENLERİ</a:t>
            </a:r>
          </a:p>
        </p:txBody>
      </p:sp>
      <p:pic>
        <p:nvPicPr>
          <p:cNvPr id="155654" name="Graphic 155653" descr="Dans">
            <a:extLst>
              <a:ext uri="{FF2B5EF4-FFF2-40B4-BE49-F238E27FC236}">
                <a16:creationId xmlns:a16="http://schemas.microsoft.com/office/drawing/2014/main" id="{56DE9584-02E2-B42E-99D8-23257A9B9B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222" y="978211"/>
            <a:ext cx="5009616" cy="5009616"/>
          </a:xfrm>
          <a:prstGeom prst="rect">
            <a:avLst/>
          </a:prstGeom>
        </p:spPr>
      </p:pic>
      <p:sp>
        <p:nvSpPr>
          <p:cNvPr id="18436" name="Rectangle 3">
            <a:extLst>
              <a:ext uri="{FF2B5EF4-FFF2-40B4-BE49-F238E27FC236}">
                <a16:creationId xmlns:a16="http://schemas.microsoft.com/office/drawing/2014/main" id="{C353058E-57FA-B4CD-2849-B7DDF7C46D5C}"/>
              </a:ext>
            </a:extLst>
          </p:cNvPr>
          <p:cNvSpPr>
            <a:spLocks noGrp="1" noChangeArrowheads="1"/>
          </p:cNvSpPr>
          <p:nvPr>
            <p:ph type="body" idx="4294967295"/>
          </p:nvPr>
        </p:nvSpPr>
        <p:spPr>
          <a:xfrm>
            <a:off x="5791200" y="3264832"/>
            <a:ext cx="5410199" cy="2980124"/>
          </a:xfrm>
        </p:spPr>
        <p:txBody>
          <a:bodyPr vert="horz" lIns="91440" tIns="45720" rIns="91440" bIns="45720" rtlCol="0">
            <a:normAutofit/>
          </a:bodyPr>
          <a:lstStyle/>
          <a:p>
            <a:pPr>
              <a:spcBef>
                <a:spcPct val="30000"/>
              </a:spcBef>
              <a:spcAft>
                <a:spcPct val="30000"/>
              </a:spcAft>
              <a:buFont typeface="+mj-lt"/>
              <a:buAutoNum type="arabicPeriod"/>
            </a:pPr>
            <a:r>
              <a:rPr lang="en-US" altLang="tr-TR" sz="1700" b="1">
                <a:solidFill>
                  <a:schemeClr val="tx2"/>
                </a:solidFill>
              </a:rPr>
              <a:t>C) Amaç farklılıkları; </a:t>
            </a:r>
            <a:r>
              <a:rPr lang="en-US" altLang="tr-TR" sz="1700">
                <a:solidFill>
                  <a:schemeClr val="tx2"/>
                </a:solidFill>
              </a:rPr>
              <a:t>Örgüt içindeki bir alt birim (grup-bölüm) uzmanlaştıkça benzer olmayan amaçlar geliştirmeye başlar. Bu faklı amaçlar her bir alt birim üyeleri arasında farklı beklentilerin ortaya çıkmasına neden olur. Amaç farklılıkları, kaynakların sınırlı olması, ödüllendirme sistemlerinin işbirliğini sağlama yerine rekabeti özendirmesi, bireysel amaçlardaki farklılıklar ve örgütsel amaçların öznel (sübjektif) yorumlanmasından ortaya çıkabilir</a:t>
            </a:r>
          </a:p>
        </p:txBody>
      </p:sp>
      <p:sp>
        <p:nvSpPr>
          <p:cNvPr id="18434" name="Slayt Numarası Yer Tutucusu 3">
            <a:extLst>
              <a:ext uri="{FF2B5EF4-FFF2-40B4-BE49-F238E27FC236}">
                <a16:creationId xmlns:a16="http://schemas.microsoft.com/office/drawing/2014/main" id="{F0C17D0A-41BC-C36A-07B9-B26221E970CF}"/>
              </a:ext>
            </a:extLst>
          </p:cNvPr>
          <p:cNvSpPr>
            <a:spLocks noGrp="1"/>
          </p:cNvSpPr>
          <p:nvPr>
            <p:ph type="sldNum" sz="quarter" idx="12"/>
          </p:nvPr>
        </p:nvSpPr>
        <p:spPr>
          <a:xfrm>
            <a:off x="11192560"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8D37BEC3-007B-4510-B1D3-95B419A1391C}" type="slidenum">
              <a:rPr lang="en-US" altLang="tr-TR" sz="900">
                <a:solidFill>
                  <a:schemeClr val="tx2"/>
                </a:solidFill>
                <a:latin typeface="+mn-lt"/>
                <a:cs typeface="+mn-cs"/>
              </a:rPr>
              <a:pPr eaLnBrk="1" hangingPunct="1">
                <a:spcBef>
                  <a:spcPct val="0"/>
                </a:spcBef>
                <a:spcAft>
                  <a:spcPts val="600"/>
                </a:spcAft>
                <a:buFontTx/>
                <a:buNone/>
              </a:pPr>
              <a:t>15</a:t>
            </a:fld>
            <a:endParaRPr lang="en-US" altLang="tr-TR" sz="900">
              <a:solidFill>
                <a:schemeClr val="tx2"/>
              </a:solidFill>
              <a:latin typeface="+mn-lt"/>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23" name="Group 15572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24" name="Straight Connector 15572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54" name="Rectangle 15575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6" name="Rectangle 155755">
            <a:extLst>
              <a:ext uri="{FF2B5EF4-FFF2-40B4-BE49-F238E27FC236}">
                <a16:creationId xmlns:a16="http://schemas.microsoft.com/office/drawing/2014/main" id="{43517DAF-BA0B-48C9-8544-2D295C68F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8" name="Right Triangle 15575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60" name="Freeform: Shape 155759">
            <a:extLst>
              <a:ext uri="{FF2B5EF4-FFF2-40B4-BE49-F238E27FC236}">
                <a16:creationId xmlns:a16="http://schemas.microsoft.com/office/drawing/2014/main" id="{320AB72C-20FB-424A-B116-9771F33F0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4" y="4062405"/>
            <a:ext cx="3509907" cy="2795595"/>
          </a:xfrm>
          <a:custGeom>
            <a:avLst/>
            <a:gdLst>
              <a:gd name="connsiteX0" fmla="*/ 1060477 w 3509907"/>
              <a:gd name="connsiteY0" fmla="*/ 0 h 2795595"/>
              <a:gd name="connsiteX1" fmla="*/ 3509907 w 3509907"/>
              <a:gd name="connsiteY1" fmla="*/ 2449430 h 2795595"/>
              <a:gd name="connsiteX2" fmla="*/ 3497261 w 3509907"/>
              <a:gd name="connsiteY2" fmla="*/ 2699870 h 2795595"/>
              <a:gd name="connsiteX3" fmla="*/ 3482652 w 3509907"/>
              <a:gd name="connsiteY3" fmla="*/ 2795595 h 2795595"/>
              <a:gd name="connsiteX4" fmla="*/ 2653271 w 3509907"/>
              <a:gd name="connsiteY4" fmla="*/ 2795595 h 2795595"/>
              <a:gd name="connsiteX5" fmla="*/ 2657790 w 3509907"/>
              <a:gd name="connsiteY5" fmla="*/ 2778020 h 2795595"/>
              <a:gd name="connsiteX6" fmla="*/ 2690914 w 3509907"/>
              <a:gd name="connsiteY6" fmla="*/ 2449430 h 2795595"/>
              <a:gd name="connsiteX7" fmla="*/ 1060476 w 3509907"/>
              <a:gd name="connsiteY7" fmla="*/ 818992 h 2795595"/>
              <a:gd name="connsiteX8" fmla="*/ 23366 w 3509907"/>
              <a:gd name="connsiteY8" fmla="*/ 1191305 h 2795595"/>
              <a:gd name="connsiteX9" fmla="*/ 0 w 3509907"/>
              <a:gd name="connsiteY9" fmla="*/ 1212542 h 2795595"/>
              <a:gd name="connsiteX10" fmla="*/ 0 w 3509907"/>
              <a:gd name="connsiteY10" fmla="*/ 244056 h 2795595"/>
              <a:gd name="connsiteX11" fmla="*/ 107048 w 3509907"/>
              <a:gd name="connsiteY11" fmla="*/ 192489 h 2795595"/>
              <a:gd name="connsiteX12" fmla="*/ 1060477 w 3509907"/>
              <a:gd name="connsiteY12" fmla="*/ 0 h 279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9907" h="2795595">
                <a:moveTo>
                  <a:pt x="1060477" y="0"/>
                </a:moveTo>
                <a:cubicBezTo>
                  <a:pt x="2413260" y="0"/>
                  <a:pt x="3509907" y="1096647"/>
                  <a:pt x="3509907" y="2449430"/>
                </a:cubicBezTo>
                <a:cubicBezTo>
                  <a:pt x="3509907" y="2533979"/>
                  <a:pt x="3505624" y="2617528"/>
                  <a:pt x="3497261" y="2699870"/>
                </a:cubicBezTo>
                <a:lnTo>
                  <a:pt x="3482652" y="2795595"/>
                </a:lnTo>
                <a:lnTo>
                  <a:pt x="2653271" y="2795595"/>
                </a:lnTo>
                <a:lnTo>
                  <a:pt x="2657790" y="2778020"/>
                </a:lnTo>
                <a:cubicBezTo>
                  <a:pt x="2679509" y="2671883"/>
                  <a:pt x="2690914" y="2561988"/>
                  <a:pt x="2690914" y="2449430"/>
                </a:cubicBezTo>
                <a:cubicBezTo>
                  <a:pt x="2690914" y="1548964"/>
                  <a:pt x="1960942" y="818992"/>
                  <a:pt x="1060476" y="818992"/>
                </a:cubicBezTo>
                <a:cubicBezTo>
                  <a:pt x="666522" y="818992"/>
                  <a:pt x="305202" y="958713"/>
                  <a:pt x="23366" y="1191305"/>
                </a:cubicBezTo>
                <a:lnTo>
                  <a:pt x="0" y="1212542"/>
                </a:lnTo>
                <a:lnTo>
                  <a:pt x="0" y="244056"/>
                </a:lnTo>
                <a:lnTo>
                  <a:pt x="107048" y="192489"/>
                </a:lnTo>
                <a:cubicBezTo>
                  <a:pt x="400094" y="68541"/>
                  <a:pt x="722282" y="0"/>
                  <a:pt x="1060477" y="0"/>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762" name="Freeform: Shape 155761">
            <a:extLst>
              <a:ext uri="{FF2B5EF4-FFF2-40B4-BE49-F238E27FC236}">
                <a16:creationId xmlns:a16="http://schemas.microsoft.com/office/drawing/2014/main" id="{9E38EE1F-4E4B-4F57-B909-C42294E31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90211" y="5571906"/>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64" name="Group 155763">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65" name="Straight Connector 155764">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2" name="Straight Connector 155791">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3" name="Straight Connector 155792">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5123A981-2033-FB28-57BA-70D6755AEF23}"/>
              </a:ext>
            </a:extLst>
          </p:cNvPr>
          <p:cNvSpPr>
            <a:spLocks noGrp="1" noChangeArrowheads="1"/>
          </p:cNvSpPr>
          <p:nvPr>
            <p:ph type="title" idx="4294967295"/>
          </p:nvPr>
        </p:nvSpPr>
        <p:spPr>
          <a:xfrm>
            <a:off x="457201" y="728906"/>
            <a:ext cx="4712534" cy="2823325"/>
          </a:xfrm>
        </p:spPr>
        <p:txBody>
          <a:bodyPr vert="horz" lIns="91440" tIns="45720" rIns="91440" bIns="45720" rtlCol="0" anchor="t">
            <a:normAutofit/>
          </a:bodyPr>
          <a:lstStyle/>
          <a:p>
            <a:pPr>
              <a:defRPr/>
            </a:pPr>
            <a:r>
              <a:rPr lang="en-US">
                <a:solidFill>
                  <a:schemeClr val="tx2"/>
                </a:solidFill>
              </a:rPr>
              <a:t>ÇATIŞMANIN NEDENLERİ</a:t>
            </a:r>
          </a:p>
        </p:txBody>
      </p:sp>
      <p:sp>
        <p:nvSpPr>
          <p:cNvPr id="19460" name="Rectangle 3">
            <a:extLst>
              <a:ext uri="{FF2B5EF4-FFF2-40B4-BE49-F238E27FC236}">
                <a16:creationId xmlns:a16="http://schemas.microsoft.com/office/drawing/2014/main" id="{4EB309A4-E2F0-3CF0-F4CA-057BB2171A6F}"/>
              </a:ext>
            </a:extLst>
          </p:cNvPr>
          <p:cNvSpPr>
            <a:spLocks noGrp="1" noChangeArrowheads="1"/>
          </p:cNvSpPr>
          <p:nvPr>
            <p:ph type="body" idx="4294967295"/>
          </p:nvPr>
        </p:nvSpPr>
        <p:spPr>
          <a:xfrm>
            <a:off x="5388459" y="728906"/>
            <a:ext cx="5813687" cy="2838357"/>
          </a:xfrm>
        </p:spPr>
        <p:txBody>
          <a:bodyPr vert="horz" lIns="91440" tIns="45720" rIns="91440" bIns="45720" rtlCol="0" anchor="t">
            <a:normAutofit/>
          </a:bodyPr>
          <a:lstStyle/>
          <a:p>
            <a:pPr>
              <a:lnSpc>
                <a:spcPct val="100000"/>
              </a:lnSpc>
              <a:spcBef>
                <a:spcPct val="30000"/>
              </a:spcBef>
              <a:spcAft>
                <a:spcPct val="30000"/>
              </a:spcAft>
              <a:buFont typeface="+mj-lt"/>
              <a:buAutoNum type="arabicPeriod"/>
            </a:pPr>
            <a:r>
              <a:rPr lang="en-US" altLang="tr-TR" sz="1800" b="1">
                <a:solidFill>
                  <a:schemeClr val="tx2"/>
                </a:solidFill>
              </a:rPr>
              <a:t>D) Algılama farklılıkları; </a:t>
            </a:r>
            <a:r>
              <a:rPr lang="en-US" altLang="tr-TR" sz="1800">
                <a:solidFill>
                  <a:schemeClr val="tx2"/>
                </a:solidFill>
              </a:rPr>
              <a:t>Kişi veya grupların belirli olay ve gelişmeleri farklı şekillerde algılamaları, muhtemel bir çatışmaya neden olabilecektir. Algılama ve davranış arasındaki yakın ilişki bilinmektedir. Çeşitli kaynaklardan doğan algı farklılıkları kişileri veya grupları birbirleri ile zıt duruma düşürebilecektir. Bu çeşitli kaynaklar arasında, amaç farklılıkları, değer yargısı farklılıkları, dikkate alınan zaman süresindeki farklılıklar, veri ve bilgi farklılıkları sayılabilir</a:t>
            </a:r>
          </a:p>
        </p:txBody>
      </p:sp>
      <p:sp>
        <p:nvSpPr>
          <p:cNvPr id="19458" name="Slayt Numarası Yer Tutucusu 3">
            <a:extLst>
              <a:ext uri="{FF2B5EF4-FFF2-40B4-BE49-F238E27FC236}">
                <a16:creationId xmlns:a16="http://schemas.microsoft.com/office/drawing/2014/main" id="{150233EE-7DFB-E722-60F0-DD6AFBB22A86}"/>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CF14B388-3478-436B-9930-7BB8EEA66F78}" type="slidenum">
              <a:rPr lang="en-US" altLang="tr-TR" sz="900">
                <a:solidFill>
                  <a:schemeClr val="tx2"/>
                </a:solidFill>
                <a:latin typeface="+mn-lt"/>
                <a:cs typeface="+mn-cs"/>
              </a:rPr>
              <a:pPr eaLnBrk="1" hangingPunct="1">
                <a:spcBef>
                  <a:spcPct val="0"/>
                </a:spcBef>
                <a:spcAft>
                  <a:spcPts val="600"/>
                </a:spcAft>
                <a:buFontTx/>
                <a:buNone/>
              </a:pPr>
              <a:t>16</a:t>
            </a:fld>
            <a:endParaRPr lang="en-US" altLang="tr-TR" sz="900">
              <a:solidFill>
                <a:schemeClr val="tx2"/>
              </a:solidFill>
              <a:latin typeface="+mn-lt"/>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80" name="Straight Connector 20479">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81" name="Straight Connector 20480">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83" name="Straight Connector 20482">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85" name="Straight Connector 20484">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86" name="Straight Connector 20485">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87" name="Straight Connector 20486">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88" name="Straight Connector 20487">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89" name="Straight Connector 20488">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90" name="Straight Connector 20489">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491" name="Straight Connector 20490">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13" name="Group 15571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14" name="Straight Connector 15571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44" name="Rectangle 15574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6" name="Rectangle 155745">
            <a:extLst>
              <a:ext uri="{FF2B5EF4-FFF2-40B4-BE49-F238E27FC236}">
                <a16:creationId xmlns:a16="http://schemas.microsoft.com/office/drawing/2014/main" id="{43517DAF-BA0B-48C9-8544-2D295C68F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8" name="Right Triangle 15574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50" name="Freeform: Shape 155749">
            <a:extLst>
              <a:ext uri="{FF2B5EF4-FFF2-40B4-BE49-F238E27FC236}">
                <a16:creationId xmlns:a16="http://schemas.microsoft.com/office/drawing/2014/main" id="{320AB72C-20FB-424A-B116-9771F33F0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44" y="4062405"/>
            <a:ext cx="3509907" cy="2795595"/>
          </a:xfrm>
          <a:custGeom>
            <a:avLst/>
            <a:gdLst>
              <a:gd name="connsiteX0" fmla="*/ 1060477 w 3509907"/>
              <a:gd name="connsiteY0" fmla="*/ 0 h 2795595"/>
              <a:gd name="connsiteX1" fmla="*/ 3509907 w 3509907"/>
              <a:gd name="connsiteY1" fmla="*/ 2449430 h 2795595"/>
              <a:gd name="connsiteX2" fmla="*/ 3497261 w 3509907"/>
              <a:gd name="connsiteY2" fmla="*/ 2699870 h 2795595"/>
              <a:gd name="connsiteX3" fmla="*/ 3482652 w 3509907"/>
              <a:gd name="connsiteY3" fmla="*/ 2795595 h 2795595"/>
              <a:gd name="connsiteX4" fmla="*/ 2653271 w 3509907"/>
              <a:gd name="connsiteY4" fmla="*/ 2795595 h 2795595"/>
              <a:gd name="connsiteX5" fmla="*/ 2657790 w 3509907"/>
              <a:gd name="connsiteY5" fmla="*/ 2778020 h 2795595"/>
              <a:gd name="connsiteX6" fmla="*/ 2690914 w 3509907"/>
              <a:gd name="connsiteY6" fmla="*/ 2449430 h 2795595"/>
              <a:gd name="connsiteX7" fmla="*/ 1060476 w 3509907"/>
              <a:gd name="connsiteY7" fmla="*/ 818992 h 2795595"/>
              <a:gd name="connsiteX8" fmla="*/ 23366 w 3509907"/>
              <a:gd name="connsiteY8" fmla="*/ 1191305 h 2795595"/>
              <a:gd name="connsiteX9" fmla="*/ 0 w 3509907"/>
              <a:gd name="connsiteY9" fmla="*/ 1212542 h 2795595"/>
              <a:gd name="connsiteX10" fmla="*/ 0 w 3509907"/>
              <a:gd name="connsiteY10" fmla="*/ 244056 h 2795595"/>
              <a:gd name="connsiteX11" fmla="*/ 107048 w 3509907"/>
              <a:gd name="connsiteY11" fmla="*/ 192489 h 2795595"/>
              <a:gd name="connsiteX12" fmla="*/ 1060477 w 3509907"/>
              <a:gd name="connsiteY12" fmla="*/ 0 h 2795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509907" h="2795595">
                <a:moveTo>
                  <a:pt x="1060477" y="0"/>
                </a:moveTo>
                <a:cubicBezTo>
                  <a:pt x="2413260" y="0"/>
                  <a:pt x="3509907" y="1096647"/>
                  <a:pt x="3509907" y="2449430"/>
                </a:cubicBezTo>
                <a:cubicBezTo>
                  <a:pt x="3509907" y="2533979"/>
                  <a:pt x="3505624" y="2617528"/>
                  <a:pt x="3497261" y="2699870"/>
                </a:cubicBezTo>
                <a:lnTo>
                  <a:pt x="3482652" y="2795595"/>
                </a:lnTo>
                <a:lnTo>
                  <a:pt x="2653271" y="2795595"/>
                </a:lnTo>
                <a:lnTo>
                  <a:pt x="2657790" y="2778020"/>
                </a:lnTo>
                <a:cubicBezTo>
                  <a:pt x="2679509" y="2671883"/>
                  <a:pt x="2690914" y="2561988"/>
                  <a:pt x="2690914" y="2449430"/>
                </a:cubicBezTo>
                <a:cubicBezTo>
                  <a:pt x="2690914" y="1548964"/>
                  <a:pt x="1960942" y="818992"/>
                  <a:pt x="1060476" y="818992"/>
                </a:cubicBezTo>
                <a:cubicBezTo>
                  <a:pt x="666522" y="818992"/>
                  <a:pt x="305202" y="958713"/>
                  <a:pt x="23366" y="1191305"/>
                </a:cubicBezTo>
                <a:lnTo>
                  <a:pt x="0" y="1212542"/>
                </a:lnTo>
                <a:lnTo>
                  <a:pt x="0" y="244056"/>
                </a:lnTo>
                <a:lnTo>
                  <a:pt x="107048" y="192489"/>
                </a:lnTo>
                <a:cubicBezTo>
                  <a:pt x="400094" y="68541"/>
                  <a:pt x="722282" y="0"/>
                  <a:pt x="1060477" y="0"/>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752" name="Freeform: Shape 155751">
            <a:extLst>
              <a:ext uri="{FF2B5EF4-FFF2-40B4-BE49-F238E27FC236}">
                <a16:creationId xmlns:a16="http://schemas.microsoft.com/office/drawing/2014/main" id="{9E38EE1F-4E4B-4F57-B909-C42294E31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90211" y="5571906"/>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54" name="Group 155753">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55" name="Straight Connector 155754">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8" name="Straight Connector 155757">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9" name="Straight Connector 155758">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0" name="Straight Connector 155759">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1" name="Straight Connector 155760">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2" name="Straight Connector 155761">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3" name="Straight Connector 155762">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CA4377E2-2E13-7DD1-EEAD-56B7327368F0}"/>
              </a:ext>
            </a:extLst>
          </p:cNvPr>
          <p:cNvSpPr>
            <a:spLocks noGrp="1" noChangeArrowheads="1"/>
          </p:cNvSpPr>
          <p:nvPr>
            <p:ph type="title" idx="4294967295"/>
          </p:nvPr>
        </p:nvSpPr>
        <p:spPr>
          <a:xfrm>
            <a:off x="457201" y="728906"/>
            <a:ext cx="4712534" cy="2823325"/>
          </a:xfrm>
        </p:spPr>
        <p:txBody>
          <a:bodyPr vert="horz" lIns="91440" tIns="45720" rIns="91440" bIns="45720" rtlCol="0" anchor="t">
            <a:normAutofit/>
          </a:bodyPr>
          <a:lstStyle/>
          <a:p>
            <a:pPr>
              <a:defRPr/>
            </a:pPr>
            <a:r>
              <a:rPr lang="en-US">
                <a:solidFill>
                  <a:schemeClr val="tx2"/>
                </a:solidFill>
              </a:rPr>
              <a:t>ÇATIŞMANIN NEDENLERİ</a:t>
            </a:r>
          </a:p>
        </p:txBody>
      </p:sp>
      <p:sp>
        <p:nvSpPr>
          <p:cNvPr id="20484" name="Rectangle 3">
            <a:extLst>
              <a:ext uri="{FF2B5EF4-FFF2-40B4-BE49-F238E27FC236}">
                <a16:creationId xmlns:a16="http://schemas.microsoft.com/office/drawing/2014/main" id="{6FE515CF-1340-52F6-85DF-5231CDBEE169}"/>
              </a:ext>
            </a:extLst>
          </p:cNvPr>
          <p:cNvSpPr>
            <a:spLocks noGrp="1" noChangeArrowheads="1"/>
          </p:cNvSpPr>
          <p:nvPr>
            <p:ph type="body" idx="4294967295"/>
          </p:nvPr>
        </p:nvSpPr>
        <p:spPr>
          <a:xfrm>
            <a:off x="5388459" y="728906"/>
            <a:ext cx="5813687" cy="2838357"/>
          </a:xfrm>
        </p:spPr>
        <p:txBody>
          <a:bodyPr vert="horz" lIns="91440" tIns="45720" rIns="91440" bIns="45720" rtlCol="0" anchor="t">
            <a:normAutofit/>
          </a:bodyPr>
          <a:lstStyle/>
          <a:p>
            <a:pPr>
              <a:spcBef>
                <a:spcPct val="30000"/>
              </a:spcBef>
              <a:spcAft>
                <a:spcPct val="30000"/>
              </a:spcAft>
              <a:buFont typeface="+mj-lt"/>
              <a:buAutoNum type="arabicPeriod"/>
            </a:pPr>
            <a:r>
              <a:rPr lang="en-US" altLang="tr-TR" sz="1800" b="1">
                <a:solidFill>
                  <a:schemeClr val="tx2"/>
                </a:solidFill>
              </a:rPr>
              <a:t>E) Yönetim alanı ile ilgili belirsizlik; </a:t>
            </a:r>
            <a:r>
              <a:rPr lang="en-US" altLang="tr-TR" sz="1800">
                <a:solidFill>
                  <a:schemeClr val="tx2"/>
                </a:solidFill>
              </a:rPr>
              <a:t>Yöneticiler görev ve sorumluluklarının nereden başlayıp nereye kadar devam ettiğini, yönetilenler ise kime karşı bağlı ve sorumlu olduğunu bilemeyebilirler. Bunun sonucu olarak, bazı görevlere iki ya da daha fazla kişi sahip çıkar ve aralarında çatışma yaşanabilirken, bazı görevlere hiç kimse sahip çıkmaz ve iş aksar. Aksayan iş ile ilgili herkes bir başkasını sorumlu tutmaya çalışır ve çatışma yaşanır </a:t>
            </a:r>
          </a:p>
        </p:txBody>
      </p:sp>
      <p:sp>
        <p:nvSpPr>
          <p:cNvPr id="20482" name="Slayt Numarası Yer Tutucusu 3">
            <a:extLst>
              <a:ext uri="{FF2B5EF4-FFF2-40B4-BE49-F238E27FC236}">
                <a16:creationId xmlns:a16="http://schemas.microsoft.com/office/drawing/2014/main" id="{392760C1-8876-D3B6-823D-E06A679AA870}"/>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0C0E0342-4FF3-4F62-8DE9-6E7ABAF0D1C8}" type="slidenum">
              <a:rPr lang="en-US" altLang="tr-TR" sz="900">
                <a:solidFill>
                  <a:schemeClr val="tx2"/>
                </a:solidFill>
                <a:latin typeface="+mn-lt"/>
                <a:cs typeface="+mn-cs"/>
              </a:rPr>
              <a:pPr eaLnBrk="1" hangingPunct="1">
                <a:spcBef>
                  <a:spcPct val="0"/>
                </a:spcBef>
                <a:spcAft>
                  <a:spcPts val="600"/>
                </a:spcAft>
                <a:buFontTx/>
                <a:buNone/>
              </a:pPr>
              <a:t>17</a:t>
            </a:fld>
            <a:endParaRPr lang="en-US" altLang="tr-TR" sz="900">
              <a:solidFill>
                <a:schemeClr val="tx2"/>
              </a:solidFill>
              <a:latin typeface="+mn-lt"/>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23" name="Group 15572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24" name="Straight Connector 15572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54" name="Rectangle 15575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6" name="Rectangle 155755">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8" name="Right Triangle 15575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60" name="Freeform: Shape 155759">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62" name="Group 15576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63" name="Straight Connector 15576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76537002-98C5-579C-E8F9-A7336153A385}"/>
              </a:ext>
            </a:extLst>
          </p:cNvPr>
          <p:cNvSpPr>
            <a:spLocks noGrp="1" noChangeArrowheads="1"/>
          </p:cNvSpPr>
          <p:nvPr>
            <p:ph type="title" idx="4294967295"/>
          </p:nvPr>
        </p:nvSpPr>
        <p:spPr>
          <a:xfrm>
            <a:off x="457201" y="728906"/>
            <a:ext cx="4712534" cy="5516051"/>
          </a:xfrm>
        </p:spPr>
        <p:txBody>
          <a:bodyPr vert="horz" lIns="91440" tIns="45720" rIns="91440" bIns="45720" rtlCol="0" anchor="t">
            <a:normAutofit/>
          </a:bodyPr>
          <a:lstStyle/>
          <a:p>
            <a:pPr>
              <a:defRPr/>
            </a:pPr>
            <a:r>
              <a:rPr lang="en-US">
                <a:solidFill>
                  <a:schemeClr val="tx2"/>
                </a:solidFill>
              </a:rPr>
              <a:t>ÇATIŞMANIN NEDENLERİ</a:t>
            </a:r>
          </a:p>
        </p:txBody>
      </p:sp>
      <p:sp>
        <p:nvSpPr>
          <p:cNvPr id="21508" name="Rectangle 3">
            <a:extLst>
              <a:ext uri="{FF2B5EF4-FFF2-40B4-BE49-F238E27FC236}">
                <a16:creationId xmlns:a16="http://schemas.microsoft.com/office/drawing/2014/main" id="{73906FCB-A99C-4AB9-C6E9-1067D5E10664}"/>
              </a:ext>
            </a:extLst>
          </p:cNvPr>
          <p:cNvSpPr>
            <a:spLocks noGrp="1" noChangeArrowheads="1"/>
          </p:cNvSpPr>
          <p:nvPr>
            <p:ph type="body" idx="4294967295"/>
          </p:nvPr>
        </p:nvSpPr>
        <p:spPr>
          <a:xfrm>
            <a:off x="5388459" y="728906"/>
            <a:ext cx="5813687" cy="5545420"/>
          </a:xfrm>
        </p:spPr>
        <p:txBody>
          <a:bodyPr vert="horz" lIns="91440" tIns="45720" rIns="91440" bIns="45720" rtlCol="0" anchor="ctr">
            <a:normAutofit/>
          </a:bodyPr>
          <a:lstStyle/>
          <a:p>
            <a:pPr>
              <a:spcBef>
                <a:spcPct val="30000"/>
              </a:spcBef>
              <a:spcAft>
                <a:spcPct val="30000"/>
              </a:spcAft>
              <a:buFont typeface="+mj-lt"/>
              <a:buAutoNum type="arabicPeriod"/>
            </a:pPr>
            <a:r>
              <a:rPr lang="en-US" altLang="tr-TR" sz="1800" b="1">
                <a:solidFill>
                  <a:schemeClr val="tx2"/>
                </a:solidFill>
              </a:rPr>
              <a:t>F) İletişim noksanlıkları; </a:t>
            </a:r>
            <a:r>
              <a:rPr lang="en-US" altLang="tr-TR" sz="1800">
                <a:solidFill>
                  <a:schemeClr val="tx2"/>
                </a:solidFill>
              </a:rPr>
              <a:t>Örgütlerde çatışmaların bir nedeni de iletişim eksiklikleridir. Bireylerin, belli bir yapı içerisinde anlaşabilmelerini sağlayan bir köprü durumda olan iletişimin eksikliği durumunda meydana gelebilecek çatışmaların anlaşılabilmesi için öncelikle iletişimin ne olduğu ve hangi öğelerden oluştuğunu bilmek gereklidir. İletişim; bir bireyden başka bir bireye bilgi, duygu, düşünce ve anlayışın aktarılması süreci olarak tanımlanabilir </a:t>
            </a:r>
          </a:p>
        </p:txBody>
      </p:sp>
      <p:sp>
        <p:nvSpPr>
          <p:cNvPr id="21506" name="Slayt Numarası Yer Tutucusu 3">
            <a:extLst>
              <a:ext uri="{FF2B5EF4-FFF2-40B4-BE49-F238E27FC236}">
                <a16:creationId xmlns:a16="http://schemas.microsoft.com/office/drawing/2014/main" id="{D8E21DFB-6C3F-9492-BEF1-2E0C48CA8B46}"/>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A851786C-7231-4BFE-9C7B-A59DBC08B5D8}" type="slidenum">
              <a:rPr lang="en-US" altLang="tr-TR" sz="900">
                <a:solidFill>
                  <a:schemeClr val="tx2"/>
                </a:solidFill>
                <a:latin typeface="+mn-lt"/>
                <a:cs typeface="+mn-cs"/>
              </a:rPr>
              <a:pPr eaLnBrk="1" hangingPunct="1">
                <a:spcBef>
                  <a:spcPct val="0"/>
                </a:spcBef>
                <a:spcAft>
                  <a:spcPts val="600"/>
                </a:spcAft>
                <a:buFontTx/>
                <a:buNone/>
              </a:pPr>
              <a:t>18</a:t>
            </a:fld>
            <a:endParaRPr lang="en-US" altLang="tr-TR" sz="900">
              <a:solidFill>
                <a:schemeClr val="tx2"/>
              </a:solidFill>
              <a:latin typeface="+mn-lt"/>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23" name="Group 15572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24" name="Straight Connector 15572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54" name="Rectangle 15575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6" name="Rectangle 155755">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8" name="Right Triangle 15575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760" name="Freeform: Shape 155759">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62" name="Group 15576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63" name="Straight Connector 15576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16CDC607-A6F5-6C00-3DD7-F85D6CFA920D}"/>
              </a:ext>
            </a:extLst>
          </p:cNvPr>
          <p:cNvSpPr>
            <a:spLocks noGrp="1" noChangeArrowheads="1"/>
          </p:cNvSpPr>
          <p:nvPr>
            <p:ph type="title" idx="4294967295"/>
          </p:nvPr>
        </p:nvSpPr>
        <p:spPr>
          <a:xfrm>
            <a:off x="457200" y="728906"/>
            <a:ext cx="10754527" cy="2228755"/>
          </a:xfrm>
        </p:spPr>
        <p:txBody>
          <a:bodyPr vert="horz" lIns="91440" tIns="45720" rIns="91440" bIns="45720" rtlCol="0" anchor="b">
            <a:normAutofit/>
          </a:bodyPr>
          <a:lstStyle/>
          <a:p>
            <a:pPr>
              <a:defRPr/>
            </a:pPr>
            <a:r>
              <a:rPr lang="en-US">
                <a:solidFill>
                  <a:schemeClr val="tx2"/>
                </a:solidFill>
              </a:rPr>
              <a:t>ÇATIŞMANIN NEDENLERİ</a:t>
            </a:r>
          </a:p>
        </p:txBody>
      </p:sp>
      <p:sp>
        <p:nvSpPr>
          <p:cNvPr id="22532" name="Rectangle 3">
            <a:extLst>
              <a:ext uri="{FF2B5EF4-FFF2-40B4-BE49-F238E27FC236}">
                <a16:creationId xmlns:a16="http://schemas.microsoft.com/office/drawing/2014/main" id="{F98B1C8B-04A7-AD4D-59DF-3B1C0E137D86}"/>
              </a:ext>
            </a:extLst>
          </p:cNvPr>
          <p:cNvSpPr>
            <a:spLocks noGrp="1" noChangeArrowheads="1"/>
          </p:cNvSpPr>
          <p:nvPr>
            <p:ph type="body" idx="4294967295"/>
          </p:nvPr>
        </p:nvSpPr>
        <p:spPr>
          <a:xfrm>
            <a:off x="457201" y="3257633"/>
            <a:ext cx="9745506" cy="2552886"/>
          </a:xfrm>
        </p:spPr>
        <p:txBody>
          <a:bodyPr vert="horz" lIns="91440" tIns="45720" rIns="91440" bIns="45720" rtlCol="0" anchor="t">
            <a:normAutofit/>
          </a:bodyPr>
          <a:lstStyle/>
          <a:p>
            <a:pPr>
              <a:spcBef>
                <a:spcPct val="30000"/>
              </a:spcBef>
              <a:spcAft>
                <a:spcPct val="30000"/>
              </a:spcAft>
              <a:buFont typeface="+mj-lt"/>
              <a:buAutoNum type="arabicPeriod"/>
            </a:pPr>
            <a:r>
              <a:rPr lang="en-US" altLang="tr-TR" sz="1800" b="1">
                <a:solidFill>
                  <a:schemeClr val="tx2"/>
                </a:solidFill>
              </a:rPr>
              <a:t>G) Statü farklılıkları; </a:t>
            </a:r>
            <a:r>
              <a:rPr lang="en-US" altLang="tr-TR" sz="1800">
                <a:solidFill>
                  <a:schemeClr val="tx2"/>
                </a:solidFill>
              </a:rPr>
              <a:t>Statü çatışmaları en çok yaşça ve kıdemce eski olan bireylerin, kendilerinden daha genç ve kıdemsiz olan kişilerin emri altına girmeyi hazmedememelerinden kaynaklanır. Diğer taraftan, kendi statülerini yüksek olarak algılayan kişi ya da grupların, diğerleri ile aynı potaya konduklarını hissetmeleri de benzeri türden tepki ve duygular yaratabilecektir (Baysal ve Tekarslan, 1996: 316). Organizasyonlarda ödül, göreve atama, alışma koşulları ve statü sembollerine ilişkin algılamaların oluşturacağı sorunlar statü çatışmalarını oluşturur. </a:t>
            </a:r>
          </a:p>
        </p:txBody>
      </p:sp>
      <p:sp>
        <p:nvSpPr>
          <p:cNvPr id="22530" name="Slayt Numarası Yer Tutucusu 3">
            <a:extLst>
              <a:ext uri="{FF2B5EF4-FFF2-40B4-BE49-F238E27FC236}">
                <a16:creationId xmlns:a16="http://schemas.microsoft.com/office/drawing/2014/main" id="{F57964F0-C03F-24B5-A754-B413C9F9CA20}"/>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C33F67C0-24DA-477C-B0F3-85BC376C66A0}" type="slidenum">
              <a:rPr lang="en-US" altLang="tr-TR" sz="900">
                <a:solidFill>
                  <a:schemeClr val="tx2"/>
                </a:solidFill>
                <a:latin typeface="+mn-lt"/>
                <a:cs typeface="+mn-cs"/>
              </a:rPr>
              <a:pPr eaLnBrk="1" hangingPunct="1">
                <a:spcBef>
                  <a:spcPct val="0"/>
                </a:spcBef>
                <a:spcAft>
                  <a:spcPts val="600"/>
                </a:spcAft>
                <a:buFontTx/>
                <a:buNone/>
              </a:pPr>
              <a:t>19</a:t>
            </a:fld>
            <a:endParaRPr lang="en-US" altLang="tr-TR" sz="900">
              <a:solidFill>
                <a:schemeClr val="tx2"/>
              </a:solidFill>
              <a:latin typeface="+mn-lt"/>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25AC34-B70F-39A7-BF20-FEDAAAAACC11}"/>
              </a:ext>
            </a:extLst>
          </p:cNvPr>
          <p:cNvSpPr>
            <a:spLocks noGrp="1"/>
          </p:cNvSpPr>
          <p:nvPr>
            <p:ph type="title"/>
          </p:nvPr>
        </p:nvSpPr>
        <p:spPr/>
        <p:txBody>
          <a:bodyPr/>
          <a:lstStyle/>
          <a:p>
            <a:r>
              <a:rPr lang="tr-TR"/>
              <a:t>ÇATIŞMA</a:t>
            </a:r>
          </a:p>
        </p:txBody>
      </p:sp>
      <p:sp>
        <p:nvSpPr>
          <p:cNvPr id="3" name="İçerik Yer Tutucusu 2">
            <a:extLst>
              <a:ext uri="{FF2B5EF4-FFF2-40B4-BE49-F238E27FC236}">
                <a16:creationId xmlns:a16="http://schemas.microsoft.com/office/drawing/2014/main" id="{A608BCB7-4C6E-9564-4745-EA72C5EF8EE1}"/>
              </a:ext>
            </a:extLst>
          </p:cNvPr>
          <p:cNvSpPr>
            <a:spLocks noGrp="1"/>
          </p:cNvSpPr>
          <p:nvPr>
            <p:ph idx="1"/>
          </p:nvPr>
        </p:nvSpPr>
        <p:spPr/>
        <p:txBody>
          <a:bodyPr>
            <a:normAutofit fontScale="85000" lnSpcReduction="10000"/>
          </a:bodyPr>
          <a:lstStyle/>
          <a:p>
            <a:pPr algn="just"/>
            <a:r>
              <a:rPr lang="tr-TR"/>
              <a:t>Çatışma ve insan, günlük yaşamda birbirinden ayrılamayan iki kavram olarak karşımıza çıkmaktadır. Çatışma olgusunu ele alan uzmanlar, insanın olduğu her yerde çatışmanın kaçınılmaz olduğunu ifade etmektedirler. Çatışma ve insan kavramlarının bu kadar sık bir arada kullanılmasının en önemli nedeni insanın sosyal bir varlık olmasıdır. Bir başka ifadeyle insan, bir başka birey olmadan hayatını devam ettirememekte olup, başka bireylerle etkileşimi en önemli can damarlarından birini oluşturmaktadır. Bu etkileşim içerisinde ise yoğunluğu ve türleri değişse de, çatışmadan uzak durmak mümkün değildir. Çünkü her bireyin konulara ilişkin bakış açıları, düşünceleri, olaylara ilişkin değer yargıları, kişisel istek ve ihtiyaçları değişmektedir.</a:t>
            </a:r>
          </a:p>
        </p:txBody>
      </p:sp>
    </p:spTree>
    <p:extLst>
      <p:ext uri="{BB962C8B-B14F-4D97-AF65-F5344CB8AC3E}">
        <p14:creationId xmlns:p14="http://schemas.microsoft.com/office/powerpoint/2010/main" val="3824388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52" name="Straight Connector 23551">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53" name="Straight Connector 23552">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55" name="Straight Connector 23554">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57" name="Straight Connector 2355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58" name="Straight Connector 2355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59" name="Straight Connector 2355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60" name="Straight Connector 2355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61" name="Straight Connector 2356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62" name="Straight Connector 2356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63" name="Straight Connector 2356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13" name="Group 15571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14" name="Straight Connector 15571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44" name="Rectangle 15574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6" name="Rectangle 155745">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8" name="Right Triangle 15574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750" name="Freeform: Shape 155749">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52" name="Group 15575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53" name="Straight Connector 15575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4" name="Straight Connector 15575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5" name="Straight Connector 15575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8" name="Straight Connector 15575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9" name="Straight Connector 15575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0" name="Straight Connector 15575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1" name="Straight Connector 15576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2" name="Straight Connector 15576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3" name="Straight Connector 15576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5EE7F0EE-FA4A-836E-02CB-CFC25B50AAB2}"/>
              </a:ext>
            </a:extLst>
          </p:cNvPr>
          <p:cNvSpPr>
            <a:spLocks noGrp="1" noChangeArrowheads="1"/>
          </p:cNvSpPr>
          <p:nvPr>
            <p:ph type="title" idx="4294967295"/>
          </p:nvPr>
        </p:nvSpPr>
        <p:spPr>
          <a:xfrm>
            <a:off x="457200" y="728906"/>
            <a:ext cx="10754527" cy="2228755"/>
          </a:xfrm>
        </p:spPr>
        <p:txBody>
          <a:bodyPr vert="horz" lIns="91440" tIns="45720" rIns="91440" bIns="45720" rtlCol="0" anchor="b">
            <a:normAutofit/>
          </a:bodyPr>
          <a:lstStyle/>
          <a:p>
            <a:pPr>
              <a:defRPr/>
            </a:pPr>
            <a:r>
              <a:rPr lang="en-US">
                <a:solidFill>
                  <a:schemeClr val="tx2"/>
                </a:solidFill>
              </a:rPr>
              <a:t>ÇATIŞMANIN NEDENLERİ</a:t>
            </a:r>
          </a:p>
        </p:txBody>
      </p:sp>
      <p:sp>
        <p:nvSpPr>
          <p:cNvPr id="23556" name="Rectangle 3">
            <a:extLst>
              <a:ext uri="{FF2B5EF4-FFF2-40B4-BE49-F238E27FC236}">
                <a16:creationId xmlns:a16="http://schemas.microsoft.com/office/drawing/2014/main" id="{37464883-3DBD-2CEA-5B42-44C94B341F8C}"/>
              </a:ext>
            </a:extLst>
          </p:cNvPr>
          <p:cNvSpPr>
            <a:spLocks noGrp="1" noChangeArrowheads="1"/>
          </p:cNvSpPr>
          <p:nvPr>
            <p:ph type="body" idx="4294967295"/>
          </p:nvPr>
        </p:nvSpPr>
        <p:spPr>
          <a:xfrm>
            <a:off x="457201" y="3257633"/>
            <a:ext cx="9745506" cy="2552886"/>
          </a:xfrm>
        </p:spPr>
        <p:txBody>
          <a:bodyPr vert="horz" lIns="91440" tIns="45720" rIns="91440" bIns="45720" rtlCol="0" anchor="t">
            <a:normAutofit/>
          </a:bodyPr>
          <a:lstStyle/>
          <a:p>
            <a:pPr>
              <a:spcBef>
                <a:spcPct val="30000"/>
              </a:spcBef>
              <a:spcAft>
                <a:spcPct val="30000"/>
              </a:spcAft>
              <a:buFont typeface="+mj-lt"/>
              <a:buAutoNum type="arabicPeriod"/>
            </a:pPr>
            <a:r>
              <a:rPr lang="en-US" altLang="tr-TR" sz="1800" b="1">
                <a:solidFill>
                  <a:schemeClr val="tx2"/>
                </a:solidFill>
              </a:rPr>
              <a:t>H) Yöneticilik tarzları arasındaki farklılıklar; </a:t>
            </a:r>
            <a:r>
              <a:rPr lang="en-US" altLang="tr-TR" sz="1800">
                <a:solidFill>
                  <a:schemeClr val="tx2"/>
                </a:solidFill>
              </a:rPr>
              <a:t>Her yöneticinin kendine has bir yönetim tarzı vardır. Karar verme sürecinden zamanın kullanılmasına kadar her yönetici değişik yollar izleyebilir ve değişik önceliklere sahip olabilir. Eğer yönetici ile astları arasında bu konularda önemli farklılıklar varsa bunlar birer çatışma nedeni olabilir (Koçel, 2007: 512). Ayrıca çeşitli bölümlerde farklı yönetim biçimlerinin kullanılması ve sorunlara her yöneticinin kendi algılama biçimi ile bakması ve değerlemesi bazı anlaşmaların ortaya çıkmasına neden olabilir.</a:t>
            </a:r>
          </a:p>
        </p:txBody>
      </p:sp>
      <p:sp>
        <p:nvSpPr>
          <p:cNvPr id="23554" name="Slayt Numarası Yer Tutucusu 3">
            <a:extLst>
              <a:ext uri="{FF2B5EF4-FFF2-40B4-BE49-F238E27FC236}">
                <a16:creationId xmlns:a16="http://schemas.microsoft.com/office/drawing/2014/main" id="{28454721-73F2-D929-1607-B62BBBD96F7F}"/>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CD2D0168-5EC1-4455-832C-FC00C99EE699}" type="slidenum">
              <a:rPr lang="en-US" altLang="tr-TR" sz="900">
                <a:solidFill>
                  <a:schemeClr val="tx2"/>
                </a:solidFill>
                <a:latin typeface="+mn-lt"/>
                <a:cs typeface="+mn-cs"/>
              </a:rPr>
              <a:pPr eaLnBrk="1" hangingPunct="1">
                <a:spcBef>
                  <a:spcPct val="0"/>
                </a:spcBef>
                <a:spcAft>
                  <a:spcPts val="600"/>
                </a:spcAft>
                <a:buFontTx/>
                <a:buNone/>
              </a:pPr>
              <a:t>20</a:t>
            </a:fld>
            <a:endParaRPr lang="en-US" altLang="tr-TR" sz="900">
              <a:solidFill>
                <a:schemeClr val="tx2"/>
              </a:solidFill>
              <a:latin typeface="+mn-lt"/>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76" name="Straight Connector 24575">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77" name="Straight Connector 24576">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79" name="Straight Connector 24578">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81" name="Straight Connector 24580">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82" name="Straight Connector 24581">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83" name="Straight Connector 24582">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84" name="Straight Connector 24583">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85" name="Straight Connector 24584">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86" name="Straight Connector 24585">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587" name="Straight Connector 24586">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13" name="Group 15571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14" name="Straight Connector 15571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44" name="Rectangle 15574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6" name="Rectangle 155745">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8" name="Right Triangle 15574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50" name="Freeform: Shape 155749">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52" name="Group 15575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53" name="Straight Connector 15575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4" name="Straight Connector 15575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5" name="Straight Connector 15575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8" name="Straight Connector 15575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9" name="Straight Connector 15575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0" name="Straight Connector 15575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1" name="Straight Connector 15576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2" name="Straight Connector 15576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3" name="Straight Connector 15576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73BB4A2C-D39D-5E97-4994-26CBB0BD6850}"/>
              </a:ext>
            </a:extLst>
          </p:cNvPr>
          <p:cNvSpPr>
            <a:spLocks noGrp="1" noChangeArrowheads="1"/>
          </p:cNvSpPr>
          <p:nvPr>
            <p:ph type="title" idx="4294967295"/>
          </p:nvPr>
        </p:nvSpPr>
        <p:spPr>
          <a:xfrm>
            <a:off x="457201" y="728906"/>
            <a:ext cx="4712534" cy="5516051"/>
          </a:xfrm>
        </p:spPr>
        <p:txBody>
          <a:bodyPr vert="horz" lIns="91440" tIns="45720" rIns="91440" bIns="45720" rtlCol="0" anchor="t">
            <a:normAutofit/>
          </a:bodyPr>
          <a:lstStyle/>
          <a:p>
            <a:pPr>
              <a:defRPr/>
            </a:pPr>
            <a:r>
              <a:rPr lang="en-US">
                <a:solidFill>
                  <a:schemeClr val="tx2"/>
                </a:solidFill>
              </a:rPr>
              <a:t>ÇATIŞMANIN NEDENLERİ</a:t>
            </a:r>
          </a:p>
        </p:txBody>
      </p:sp>
      <p:sp>
        <p:nvSpPr>
          <p:cNvPr id="24580" name="Rectangle 3">
            <a:extLst>
              <a:ext uri="{FF2B5EF4-FFF2-40B4-BE49-F238E27FC236}">
                <a16:creationId xmlns:a16="http://schemas.microsoft.com/office/drawing/2014/main" id="{F4597B04-C13E-BBD4-5EF1-03F29A81D82B}"/>
              </a:ext>
            </a:extLst>
          </p:cNvPr>
          <p:cNvSpPr>
            <a:spLocks noGrp="1" noChangeArrowheads="1"/>
          </p:cNvSpPr>
          <p:nvPr>
            <p:ph type="body" idx="4294967295"/>
          </p:nvPr>
        </p:nvSpPr>
        <p:spPr>
          <a:xfrm>
            <a:off x="5388459" y="728906"/>
            <a:ext cx="5813687" cy="5545420"/>
          </a:xfrm>
        </p:spPr>
        <p:txBody>
          <a:bodyPr vert="horz" lIns="91440" tIns="45720" rIns="91440" bIns="45720" rtlCol="0" anchor="ctr">
            <a:normAutofit/>
          </a:bodyPr>
          <a:lstStyle/>
          <a:p>
            <a:pPr>
              <a:spcBef>
                <a:spcPct val="30000"/>
              </a:spcBef>
              <a:spcAft>
                <a:spcPct val="30000"/>
              </a:spcAft>
              <a:buFont typeface="+mj-lt"/>
              <a:buAutoNum type="arabicPeriod"/>
            </a:pPr>
            <a:r>
              <a:rPr lang="en-US" altLang="tr-TR" sz="1800" b="1">
                <a:solidFill>
                  <a:schemeClr val="tx2"/>
                </a:solidFill>
              </a:rPr>
              <a:t>I) Çıkar farklılıkları; </a:t>
            </a:r>
            <a:r>
              <a:rPr lang="en-US" altLang="tr-TR" sz="1800">
                <a:solidFill>
                  <a:schemeClr val="tx2"/>
                </a:solidFill>
              </a:rPr>
              <a:t>Bir sistemde yer alan birey, grup ya da birimlerin çıkar ve değerlerinin birbiriyle ya da sistemle uyumsuzluk göstermesi bir çatışma nedeni olarak ortaya çıkar. Biçimsel örgütler içerisinde kendiliğinden ortaya çıkan biçimsel olmayan grupların belirlemiş oldukları normları ve standartları, biçimsel örgütün kural ve standartlarıyla uyuşmadığında;sendikaların ücret artış istekleri ile yönetimin düşük maliyet arzularının çelişmesi durumunda ortaya çıkacak çatışmalar çıkar ve değer farklılıklarından doğan çatışmalara verilebilecek örneklerdir.</a:t>
            </a:r>
          </a:p>
        </p:txBody>
      </p:sp>
      <p:sp>
        <p:nvSpPr>
          <p:cNvPr id="24578" name="Slayt Numarası Yer Tutucusu 3">
            <a:extLst>
              <a:ext uri="{FF2B5EF4-FFF2-40B4-BE49-F238E27FC236}">
                <a16:creationId xmlns:a16="http://schemas.microsoft.com/office/drawing/2014/main" id="{612DB68E-B8B2-041C-AD9A-EE58B8EF4DAC}"/>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7407CCFD-3908-4A32-BFC4-B1CCA7305D5C}" type="slidenum">
              <a:rPr lang="en-US" altLang="tr-TR" sz="900">
                <a:solidFill>
                  <a:schemeClr val="tx2"/>
                </a:solidFill>
                <a:latin typeface="+mn-lt"/>
                <a:cs typeface="+mn-cs"/>
              </a:rPr>
              <a:pPr eaLnBrk="1" hangingPunct="1">
                <a:spcBef>
                  <a:spcPct val="0"/>
                </a:spcBef>
                <a:spcAft>
                  <a:spcPts val="600"/>
                </a:spcAft>
                <a:buFontTx/>
                <a:buNone/>
              </a:pPr>
              <a:t>21</a:t>
            </a:fld>
            <a:endParaRPr lang="en-US" altLang="tr-TR" sz="900">
              <a:solidFill>
                <a:schemeClr val="tx2"/>
              </a:solidFill>
              <a:latin typeface="+mn-lt"/>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23" name="Group 15572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24" name="Straight Connector 15572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54" name="Rectangle 15575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6" name="Rectangle 155755">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8" name="Right Triangle 15575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760" name="Freeform: Shape 155759">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62" name="Group 15576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63" name="Straight Connector 15576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2A9C47F1-C8BF-1C28-9C9D-3FF018065910}"/>
              </a:ext>
            </a:extLst>
          </p:cNvPr>
          <p:cNvSpPr>
            <a:spLocks noGrp="1" noChangeArrowheads="1"/>
          </p:cNvSpPr>
          <p:nvPr>
            <p:ph type="title" idx="4294967295"/>
          </p:nvPr>
        </p:nvSpPr>
        <p:spPr>
          <a:xfrm>
            <a:off x="457200" y="728906"/>
            <a:ext cx="10754527" cy="2228755"/>
          </a:xfrm>
        </p:spPr>
        <p:txBody>
          <a:bodyPr vert="horz" lIns="91440" tIns="45720" rIns="91440" bIns="45720" rtlCol="0" anchor="b">
            <a:normAutofit/>
          </a:bodyPr>
          <a:lstStyle/>
          <a:p>
            <a:pPr>
              <a:defRPr/>
            </a:pPr>
            <a:r>
              <a:rPr lang="en-US">
                <a:solidFill>
                  <a:schemeClr val="tx2"/>
                </a:solidFill>
              </a:rPr>
              <a:t>ÇATIŞMANIN NEDENLERİ</a:t>
            </a:r>
          </a:p>
        </p:txBody>
      </p:sp>
      <p:sp>
        <p:nvSpPr>
          <p:cNvPr id="25604" name="Rectangle 3">
            <a:extLst>
              <a:ext uri="{FF2B5EF4-FFF2-40B4-BE49-F238E27FC236}">
                <a16:creationId xmlns:a16="http://schemas.microsoft.com/office/drawing/2014/main" id="{891C3CE4-7E43-DFC1-6F05-08061C245A3E}"/>
              </a:ext>
            </a:extLst>
          </p:cNvPr>
          <p:cNvSpPr>
            <a:spLocks noGrp="1" noChangeArrowheads="1"/>
          </p:cNvSpPr>
          <p:nvPr>
            <p:ph type="body" idx="4294967295"/>
          </p:nvPr>
        </p:nvSpPr>
        <p:spPr>
          <a:xfrm>
            <a:off x="457201" y="3257633"/>
            <a:ext cx="9745506" cy="2552886"/>
          </a:xfrm>
        </p:spPr>
        <p:txBody>
          <a:bodyPr vert="horz" lIns="91440" tIns="45720" rIns="91440" bIns="45720" rtlCol="0" anchor="t">
            <a:normAutofit/>
          </a:bodyPr>
          <a:lstStyle/>
          <a:p>
            <a:pPr>
              <a:spcBef>
                <a:spcPct val="30000"/>
              </a:spcBef>
              <a:spcAft>
                <a:spcPct val="30000"/>
              </a:spcAft>
              <a:buFont typeface="+mj-lt"/>
              <a:buAutoNum type="arabicPeriod"/>
            </a:pPr>
            <a:r>
              <a:rPr lang="en-US" altLang="tr-TR" sz="1800" b="1">
                <a:solidFill>
                  <a:schemeClr val="tx2"/>
                </a:solidFill>
              </a:rPr>
              <a:t>İ) Kişilik farklılıkları; </a:t>
            </a:r>
            <a:r>
              <a:rPr lang="en-US" altLang="tr-TR" sz="1800">
                <a:solidFill>
                  <a:schemeClr val="tx2"/>
                </a:solidFill>
              </a:rPr>
              <a:t>Bir sosyal sistemde yer alan bireylerin farklı sosyal ve kültürel ortamlardan gelmeleri ve geldikleri ortamların alışkanlıklarını yeni sistemde de sürdürmeye çalışmaları tipik bir gizli çatışma nedenidir. Kişilerin farklı amaç, değer yargısı, tutum, yetenek ve özelliklerde olmaları kişilik çekişmelerinin dolayısıyla çatışmayı doğurmaktadır (Akat vd., 2002: 406). Örneğin; kırsal kesimden şehre göç edip, apartmana yeni yerleşen</a:t>
            </a:r>
          </a:p>
        </p:txBody>
      </p:sp>
      <p:sp>
        <p:nvSpPr>
          <p:cNvPr id="25602" name="Slayt Numarası Yer Tutucusu 3">
            <a:extLst>
              <a:ext uri="{FF2B5EF4-FFF2-40B4-BE49-F238E27FC236}">
                <a16:creationId xmlns:a16="http://schemas.microsoft.com/office/drawing/2014/main" id="{42F02645-CC03-4F48-433B-43CD511065C3}"/>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64F84652-EAF7-4875-9064-4E56F4A5206C}" type="slidenum">
              <a:rPr lang="en-US" altLang="tr-TR" sz="900">
                <a:solidFill>
                  <a:schemeClr val="tx2"/>
                </a:solidFill>
                <a:latin typeface="+mn-lt"/>
                <a:cs typeface="+mn-cs"/>
              </a:rPr>
              <a:pPr eaLnBrk="1" hangingPunct="1">
                <a:spcBef>
                  <a:spcPct val="0"/>
                </a:spcBef>
                <a:spcAft>
                  <a:spcPts val="600"/>
                </a:spcAft>
                <a:buFontTx/>
                <a:buNone/>
              </a:pPr>
              <a:t>22</a:t>
            </a:fld>
            <a:endParaRPr lang="en-US" altLang="tr-TR" sz="900">
              <a:solidFill>
                <a:schemeClr val="tx2"/>
              </a:solidFill>
              <a:latin typeface="+mn-lt"/>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23" name="Group 15572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24" name="Straight Connector 15572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54" name="Rectangle 15575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6" name="Rectangle 155755">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8" name="Right Triangle 15575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60" name="Freeform: Shape 155759">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62" name="Group 15576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63" name="Straight Connector 15576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1DA47254-AFBC-72B0-6F22-DC918B38216A}"/>
              </a:ext>
            </a:extLst>
          </p:cNvPr>
          <p:cNvSpPr>
            <a:spLocks noGrp="1" noChangeArrowheads="1"/>
          </p:cNvSpPr>
          <p:nvPr>
            <p:ph type="title" idx="4294967295"/>
          </p:nvPr>
        </p:nvSpPr>
        <p:spPr>
          <a:xfrm>
            <a:off x="457201" y="728906"/>
            <a:ext cx="4712534" cy="5516051"/>
          </a:xfrm>
        </p:spPr>
        <p:txBody>
          <a:bodyPr vert="horz" lIns="91440" tIns="45720" rIns="91440" bIns="45720" rtlCol="0" anchor="t">
            <a:normAutofit/>
          </a:bodyPr>
          <a:lstStyle/>
          <a:p>
            <a:pPr>
              <a:defRPr/>
            </a:pPr>
            <a:r>
              <a:rPr lang="en-US">
                <a:solidFill>
                  <a:schemeClr val="tx2"/>
                </a:solidFill>
              </a:rPr>
              <a:t>ÇATIŞMANIN NEDENLERİ</a:t>
            </a:r>
          </a:p>
        </p:txBody>
      </p:sp>
      <p:sp>
        <p:nvSpPr>
          <p:cNvPr id="26628" name="Rectangle 3">
            <a:extLst>
              <a:ext uri="{FF2B5EF4-FFF2-40B4-BE49-F238E27FC236}">
                <a16:creationId xmlns:a16="http://schemas.microsoft.com/office/drawing/2014/main" id="{7FB7E5EB-6E8E-62B6-CC70-009A5618B876}"/>
              </a:ext>
            </a:extLst>
          </p:cNvPr>
          <p:cNvSpPr>
            <a:spLocks noGrp="1" noChangeArrowheads="1"/>
          </p:cNvSpPr>
          <p:nvPr>
            <p:ph type="body" idx="4294967295"/>
          </p:nvPr>
        </p:nvSpPr>
        <p:spPr>
          <a:xfrm>
            <a:off x="5388459" y="728906"/>
            <a:ext cx="5813687" cy="5545420"/>
          </a:xfrm>
        </p:spPr>
        <p:txBody>
          <a:bodyPr vert="horz" lIns="91440" tIns="45720" rIns="91440" bIns="45720" rtlCol="0" anchor="ctr">
            <a:normAutofit/>
          </a:bodyPr>
          <a:lstStyle/>
          <a:p>
            <a:pPr>
              <a:spcBef>
                <a:spcPct val="30000"/>
              </a:spcBef>
              <a:spcAft>
                <a:spcPct val="30000"/>
              </a:spcAft>
              <a:buFont typeface="+mj-lt"/>
              <a:buAutoNum type="arabicPeriod"/>
            </a:pPr>
            <a:r>
              <a:rPr lang="en-US" altLang="tr-TR" sz="1800" b="1">
                <a:solidFill>
                  <a:schemeClr val="tx2"/>
                </a:solidFill>
              </a:rPr>
              <a:t>J) Değişen koşulların öngördüğü yeni nitelikler; </a:t>
            </a:r>
            <a:r>
              <a:rPr lang="en-US" altLang="tr-TR" sz="1800">
                <a:solidFill>
                  <a:schemeClr val="tx2"/>
                </a:solidFill>
              </a:rPr>
              <a:t>Değişen koşulların öngördüğü yeni nitelikler de bir çatışma nedeni olabilir. Özellikle kişilerin değişen koşullar nedeniyle farklı roller oynamalarının gerekli olması halinde bunlar bir çeşit rol çatışması hissedebilirler. Yeniden yapılanma ve reorganizasyon çalışmaları sonucunda bu tür çatışmalar ortaya çıkabilir. Aynı durum bir üst kademeye yükselen yöneticiler için de söz konusu olabilir </a:t>
            </a:r>
          </a:p>
        </p:txBody>
      </p:sp>
      <p:sp>
        <p:nvSpPr>
          <p:cNvPr id="26626" name="Slayt Numarası Yer Tutucusu 3">
            <a:extLst>
              <a:ext uri="{FF2B5EF4-FFF2-40B4-BE49-F238E27FC236}">
                <a16:creationId xmlns:a16="http://schemas.microsoft.com/office/drawing/2014/main" id="{6AA1ADD7-B365-BB95-8EC8-A63858A47BBE}"/>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6547DF80-9EE3-48B4-B199-DD3BBCC5B45D}" type="slidenum">
              <a:rPr lang="en-US" altLang="tr-TR" sz="900">
                <a:solidFill>
                  <a:schemeClr val="tx2"/>
                </a:solidFill>
                <a:latin typeface="+mn-lt"/>
                <a:cs typeface="+mn-cs"/>
              </a:rPr>
              <a:pPr eaLnBrk="1" hangingPunct="1">
                <a:spcBef>
                  <a:spcPct val="0"/>
                </a:spcBef>
                <a:spcAft>
                  <a:spcPts val="600"/>
                </a:spcAft>
                <a:buFontTx/>
                <a:buNone/>
              </a:pPr>
              <a:t>23</a:t>
            </a:fld>
            <a:endParaRPr lang="en-US" altLang="tr-TR" sz="900">
              <a:solidFill>
                <a:schemeClr val="tx2"/>
              </a:solidFill>
              <a:latin typeface="+mn-lt"/>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48" name="Straight Connector 27647">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49" name="Straight Connector 27648">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51" name="Straight Connector 27650">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53" name="Straight Connector 27652">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54" name="Straight Connector 27653">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55" name="Straight Connector 27654">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56" name="Straight Connector 27655">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57" name="Straight Connector 27656">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58" name="Straight Connector 27657">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659" name="Straight Connector 27658">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13" name="Group 15571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14" name="Straight Connector 15571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44" name="Rectangle 15574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6" name="Rectangle 155745">
            <a:extLst>
              <a:ext uri="{FF2B5EF4-FFF2-40B4-BE49-F238E27FC236}">
                <a16:creationId xmlns:a16="http://schemas.microsoft.com/office/drawing/2014/main" id="{171D79C9-FD78-4D11-A424-0002509B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8" name="Freeform: Shape 155747">
            <a:extLst>
              <a:ext uri="{FF2B5EF4-FFF2-40B4-BE49-F238E27FC236}">
                <a16:creationId xmlns:a16="http://schemas.microsoft.com/office/drawing/2014/main" id="{316368BA-0A3E-4AE0-8333-2364F90C1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252" y="-6055"/>
            <a:ext cx="1220861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55750" name="Right Triangle 155749">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3546697"/>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752" name="Group 15575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53" name="Straight Connector 15575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4" name="Straight Connector 15575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5" name="Straight Connector 15575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8" name="Straight Connector 15575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9" name="Straight Connector 15575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0" name="Straight Connector 15575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1" name="Straight Connector 15576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2" name="Straight Connector 15576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3" name="Straight Connector 15576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E9472EEC-A57C-47E5-7FAC-C348AAB05F2E}"/>
              </a:ext>
            </a:extLst>
          </p:cNvPr>
          <p:cNvSpPr>
            <a:spLocks noGrp="1" noChangeArrowheads="1"/>
          </p:cNvSpPr>
          <p:nvPr>
            <p:ph type="title" idx="4294967295"/>
          </p:nvPr>
        </p:nvSpPr>
        <p:spPr>
          <a:xfrm>
            <a:off x="457201" y="3511417"/>
            <a:ext cx="4712534" cy="2740908"/>
          </a:xfrm>
        </p:spPr>
        <p:txBody>
          <a:bodyPr vert="horz" lIns="91440" tIns="45720" rIns="91440" bIns="45720" rtlCol="0" anchor="t">
            <a:normAutofit/>
          </a:bodyPr>
          <a:lstStyle/>
          <a:p>
            <a:pPr>
              <a:defRPr/>
            </a:pPr>
            <a:r>
              <a:rPr lang="en-US">
                <a:solidFill>
                  <a:schemeClr val="tx2"/>
                </a:solidFill>
              </a:rPr>
              <a:t>ÇATIŞMANIN NEDENLERİ</a:t>
            </a:r>
          </a:p>
        </p:txBody>
      </p:sp>
      <p:sp>
        <p:nvSpPr>
          <p:cNvPr id="27652" name="Rectangle 3">
            <a:extLst>
              <a:ext uri="{FF2B5EF4-FFF2-40B4-BE49-F238E27FC236}">
                <a16:creationId xmlns:a16="http://schemas.microsoft.com/office/drawing/2014/main" id="{45E85BE0-F180-51AC-A6A4-53BCC0470E51}"/>
              </a:ext>
            </a:extLst>
          </p:cNvPr>
          <p:cNvSpPr>
            <a:spLocks noGrp="1" noChangeArrowheads="1"/>
          </p:cNvSpPr>
          <p:nvPr>
            <p:ph type="body" idx="4294967295"/>
          </p:nvPr>
        </p:nvSpPr>
        <p:spPr>
          <a:xfrm>
            <a:off x="5388459" y="3511417"/>
            <a:ext cx="5813687" cy="2755940"/>
          </a:xfrm>
        </p:spPr>
        <p:txBody>
          <a:bodyPr vert="horz" lIns="91440" tIns="45720" rIns="91440" bIns="45720" rtlCol="0" anchor="t">
            <a:normAutofit/>
          </a:bodyPr>
          <a:lstStyle/>
          <a:p>
            <a:pPr>
              <a:spcBef>
                <a:spcPct val="30000"/>
              </a:spcBef>
              <a:spcAft>
                <a:spcPct val="30000"/>
              </a:spcAft>
              <a:buFont typeface="+mj-lt"/>
              <a:buAutoNum type="arabicPeriod"/>
            </a:pPr>
            <a:r>
              <a:rPr lang="en-US" altLang="tr-TR" sz="1800" b="1">
                <a:solidFill>
                  <a:schemeClr val="tx2"/>
                </a:solidFill>
              </a:rPr>
              <a:t>K) İşçi-işveren ilişkilerindeki kutuplaşmalar; </a:t>
            </a:r>
            <a:r>
              <a:rPr lang="en-US" altLang="tr-TR" sz="1800">
                <a:solidFill>
                  <a:schemeClr val="tx2"/>
                </a:solidFill>
              </a:rPr>
              <a:t>Örgütsel çatışmaların önemli nedenlerinden birisi de yönetimle, genel olarak personel arasındaki ilişkilerin kutuplaşmış olmasıdır. Bu kutuplaşma arttığı sürece ortam çatışmalara müsait hale gelecektir </a:t>
            </a:r>
          </a:p>
        </p:txBody>
      </p:sp>
      <p:sp>
        <p:nvSpPr>
          <p:cNvPr id="27650" name="Slayt Numarası Yer Tutucusu 3">
            <a:extLst>
              <a:ext uri="{FF2B5EF4-FFF2-40B4-BE49-F238E27FC236}">
                <a16:creationId xmlns:a16="http://schemas.microsoft.com/office/drawing/2014/main" id="{7ABF4E96-FC6A-4F38-C3C6-CFC02DF6C5F4}"/>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E858CF0B-24BA-4E6C-B8B2-13983FE9F309}" type="slidenum">
              <a:rPr lang="en-US" altLang="tr-TR" sz="900">
                <a:solidFill>
                  <a:schemeClr val="tx2"/>
                </a:solidFill>
                <a:latin typeface="+mn-lt"/>
                <a:cs typeface="+mn-cs"/>
              </a:rPr>
              <a:pPr eaLnBrk="1" hangingPunct="1">
                <a:spcBef>
                  <a:spcPct val="0"/>
                </a:spcBef>
                <a:spcAft>
                  <a:spcPts val="600"/>
                </a:spcAft>
                <a:buFontTx/>
                <a:buNone/>
              </a:pPr>
              <a:t>24</a:t>
            </a:fld>
            <a:endParaRPr lang="en-US" altLang="tr-TR" sz="900">
              <a:solidFill>
                <a:schemeClr val="tx2"/>
              </a:solidFill>
              <a:latin typeface="+mn-lt"/>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a:ea typeface="+mn-ea"/>
              <a:cs typeface="+mn-cs"/>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23" name="Group 15572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24" name="Straight Connector 15572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54" name="Rectangle 15575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155756" name="Rectangle 155755">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155758" name="Right Triangle 15575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a:ea typeface="+mn-ea"/>
              <a:cs typeface="+mn-cs"/>
            </a:endParaRPr>
          </a:p>
        </p:txBody>
      </p:sp>
      <p:sp>
        <p:nvSpPr>
          <p:cNvPr id="155760" name="Freeform: Shape 155759">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grpSp>
        <p:nvGrpSpPr>
          <p:cNvPr id="155762" name="Group 15576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63" name="Straight Connector 15576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3169F16A-DE1A-B4D0-B5A1-71CAFDFB88D2}"/>
              </a:ext>
            </a:extLst>
          </p:cNvPr>
          <p:cNvSpPr>
            <a:spLocks noGrp="1" noChangeArrowheads="1"/>
          </p:cNvSpPr>
          <p:nvPr>
            <p:ph type="title" idx="4294967295"/>
          </p:nvPr>
        </p:nvSpPr>
        <p:spPr>
          <a:xfrm>
            <a:off x="457200" y="728906"/>
            <a:ext cx="10754527" cy="2228755"/>
          </a:xfrm>
        </p:spPr>
        <p:txBody>
          <a:bodyPr vert="horz" lIns="91440" tIns="45720" rIns="91440" bIns="45720" rtlCol="0" anchor="b">
            <a:normAutofit/>
          </a:bodyPr>
          <a:lstStyle/>
          <a:p>
            <a:pPr>
              <a:defRPr/>
            </a:pPr>
            <a:r>
              <a:rPr lang="en-US">
                <a:solidFill>
                  <a:schemeClr val="tx2"/>
                </a:solidFill>
              </a:rPr>
              <a:t>ÇATIŞMANIN NEDENLERİ</a:t>
            </a:r>
          </a:p>
        </p:txBody>
      </p:sp>
      <p:sp>
        <p:nvSpPr>
          <p:cNvPr id="28676" name="Rectangle 3">
            <a:extLst>
              <a:ext uri="{FF2B5EF4-FFF2-40B4-BE49-F238E27FC236}">
                <a16:creationId xmlns:a16="http://schemas.microsoft.com/office/drawing/2014/main" id="{DA450317-462D-A8B5-B876-F1DBD0D66ACB}"/>
              </a:ext>
            </a:extLst>
          </p:cNvPr>
          <p:cNvSpPr>
            <a:spLocks noGrp="1" noChangeArrowheads="1"/>
          </p:cNvSpPr>
          <p:nvPr>
            <p:ph type="body" idx="4294967295"/>
          </p:nvPr>
        </p:nvSpPr>
        <p:spPr>
          <a:xfrm>
            <a:off x="457201" y="3257633"/>
            <a:ext cx="9745506" cy="2552886"/>
          </a:xfrm>
        </p:spPr>
        <p:txBody>
          <a:bodyPr vert="horz" lIns="91440" tIns="45720" rIns="91440" bIns="45720" rtlCol="0" anchor="t">
            <a:normAutofit/>
          </a:bodyPr>
          <a:lstStyle/>
          <a:p>
            <a:pPr>
              <a:spcBef>
                <a:spcPct val="30000"/>
              </a:spcBef>
              <a:spcAft>
                <a:spcPct val="30000"/>
              </a:spcAft>
              <a:buFont typeface="+mj-lt"/>
              <a:buAutoNum type="arabicPeriod"/>
            </a:pPr>
            <a:r>
              <a:rPr lang="en-US" altLang="tr-TR" sz="1800" b="1">
                <a:solidFill>
                  <a:schemeClr val="tx2"/>
                </a:solidFill>
              </a:rPr>
              <a:t>L) Örgüt içi güç mücadelesi; </a:t>
            </a:r>
            <a:r>
              <a:rPr lang="en-US" altLang="tr-TR" sz="1800">
                <a:solidFill>
                  <a:schemeClr val="tx2"/>
                </a:solidFill>
              </a:rPr>
              <a:t>Organizasyon mensuplarının, çeşitli nedenlerle, sahip oldukları güç alanını genişletmek istemeleri, kendilerini başkaları ile çatışma durumuna getirebilir. Burada önemli olan başkalarının bu olayı algılamalarıdır. Dolayısıyla gerçeğin ne olduğundan çok, bir yöneticinin başkaları tarafından davranışlarının güç artırma davranışı olarak algılanması daha önemlidir. Çünkü davranışları belirleyecek olan algıdır. Çatışmaları çözümleyebilmek ve organizasyon amaçları doğrultusunda yönetebilmek için ilk yapılması gereken, çatışma nedenlerinin araştırılmasıdır. </a:t>
            </a:r>
          </a:p>
        </p:txBody>
      </p:sp>
      <p:sp>
        <p:nvSpPr>
          <p:cNvPr id="28674" name="Slayt Numarası Yer Tutucusu 3">
            <a:extLst>
              <a:ext uri="{FF2B5EF4-FFF2-40B4-BE49-F238E27FC236}">
                <a16:creationId xmlns:a16="http://schemas.microsoft.com/office/drawing/2014/main" id="{00747F22-C0DB-1123-3477-1B837A67A9A3}"/>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600"/>
              </a:spcAft>
              <a:buClrTx/>
              <a:buSzTx/>
              <a:buFontTx/>
              <a:buNone/>
              <a:tabLst/>
              <a:defRPr/>
            </a:pPr>
            <a:fld id="{B49B443C-9FC8-4E11-8678-A707BDCA86F2}" type="slidenum">
              <a:rPr kumimoji="0" lang="en-US" altLang="tr-TR" sz="900" b="0" i="0" u="none" strike="noStrike" kern="1200" cap="all" spc="150" normalizeH="0" baseline="0" noProof="0">
                <a:ln>
                  <a:noFill/>
                </a:ln>
                <a:solidFill>
                  <a:srgbClr val="243241"/>
                </a:solidFill>
                <a:effectLst/>
                <a:uLnTx/>
                <a:uFillTx/>
                <a:latin typeface="Avenir Next LT Pro"/>
                <a:ea typeface="+mn-ea"/>
                <a:cs typeface="Arial" panose="020B0604020202020204" pitchFamily="34" charset="0"/>
              </a:rPr>
              <a:pPr marL="0" marR="0" lvl="0" indent="0" algn="ctr" defTabSz="914400" rtl="0" eaLnBrk="1" fontAlgn="auto" latinLnBrk="0" hangingPunct="1">
                <a:lnSpc>
                  <a:spcPct val="100000"/>
                </a:lnSpc>
                <a:spcBef>
                  <a:spcPct val="0"/>
                </a:spcBef>
                <a:spcAft>
                  <a:spcPts val="600"/>
                </a:spcAft>
                <a:buClrTx/>
                <a:buSzTx/>
                <a:buFontTx/>
                <a:buNone/>
                <a:tabLst/>
                <a:defRPr/>
              </a:pPr>
              <a:t>25</a:t>
            </a:fld>
            <a:endParaRPr kumimoji="0" lang="en-US" altLang="tr-TR" sz="900" b="0" i="0" u="none" strike="noStrike" kern="1200" cap="all" spc="150" normalizeH="0" baseline="0" noProof="0">
              <a:ln>
                <a:noFill/>
              </a:ln>
              <a:solidFill>
                <a:srgbClr val="243241"/>
              </a:solidFill>
              <a:effectLst/>
              <a:uLnTx/>
              <a:uFillTx/>
              <a:latin typeface="Avenir Next LT Pro"/>
              <a:ea typeface="+mn-ea"/>
              <a:cs typeface="Arial" panose="020B0604020202020204" pitchFamily="34" charset="0"/>
            </a:endParaRPr>
          </a:p>
        </p:txBody>
      </p:sp>
    </p:spTree>
    <p:extLst>
      <p:ext uri="{BB962C8B-B14F-4D97-AF65-F5344CB8AC3E}">
        <p14:creationId xmlns:p14="http://schemas.microsoft.com/office/powerpoint/2010/main" val="2714465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a:ea typeface="+mn-ea"/>
              <a:cs typeface="+mn-cs"/>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44" name="Straight Connector 3174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45" name="Straight Connector 3174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47" name="Straight Connector 31746">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49" name="Straight Connector 31748">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50" name="Straight Connector 31749">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51" name="Straight Connector 31750">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52" name="Straight Connector 31751">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53" name="Straight Connector 31752">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54" name="Straight Connector 31753">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55" name="Straight Connector 31754">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13" name="Group 15571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14" name="Straight Connector 15571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44" name="Rectangle 15574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155746" name="Rectangle 155745">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155748" name="Right Triangle 15574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a:ea typeface="+mn-ea"/>
              <a:cs typeface="+mn-cs"/>
            </a:endParaRPr>
          </a:p>
        </p:txBody>
      </p:sp>
      <p:sp>
        <p:nvSpPr>
          <p:cNvPr id="155750" name="Freeform: Shape 155749">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grpSp>
        <p:nvGrpSpPr>
          <p:cNvPr id="155752" name="Group 15575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53" name="Straight Connector 15575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4" name="Straight Connector 15575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5" name="Straight Connector 15575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8" name="Straight Connector 15575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9" name="Straight Connector 15575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0" name="Straight Connector 15575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1" name="Straight Connector 15576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2" name="Straight Connector 15576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3" name="Straight Connector 15576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24755BAB-F3D7-4ADB-1105-BD8D42D2DC24}"/>
              </a:ext>
            </a:extLst>
          </p:cNvPr>
          <p:cNvSpPr>
            <a:spLocks noGrp="1" noChangeArrowheads="1"/>
          </p:cNvSpPr>
          <p:nvPr>
            <p:ph type="title" idx="4294967295"/>
          </p:nvPr>
        </p:nvSpPr>
        <p:spPr>
          <a:xfrm>
            <a:off x="457200" y="728906"/>
            <a:ext cx="10754527" cy="2228755"/>
          </a:xfrm>
        </p:spPr>
        <p:txBody>
          <a:bodyPr vert="horz" lIns="91440" tIns="45720" rIns="91440" bIns="45720" rtlCol="0" anchor="b">
            <a:normAutofit/>
          </a:bodyPr>
          <a:lstStyle/>
          <a:p>
            <a:pPr>
              <a:defRPr/>
            </a:pPr>
            <a:r>
              <a:rPr lang="en-US">
                <a:solidFill>
                  <a:schemeClr val="tx2"/>
                </a:solidFill>
              </a:rPr>
              <a:t>ÇATIŞMA YÖNETİMİ VE YÖNETİM TARZLARI</a:t>
            </a:r>
          </a:p>
        </p:txBody>
      </p:sp>
      <p:sp>
        <p:nvSpPr>
          <p:cNvPr id="31748" name="Rectangle 3">
            <a:extLst>
              <a:ext uri="{FF2B5EF4-FFF2-40B4-BE49-F238E27FC236}">
                <a16:creationId xmlns:a16="http://schemas.microsoft.com/office/drawing/2014/main" id="{97E839CF-0114-5D1A-30A4-6FFA5E1EE20E}"/>
              </a:ext>
            </a:extLst>
          </p:cNvPr>
          <p:cNvSpPr>
            <a:spLocks noGrp="1" noChangeArrowheads="1"/>
          </p:cNvSpPr>
          <p:nvPr>
            <p:ph type="body" idx="4294967295"/>
          </p:nvPr>
        </p:nvSpPr>
        <p:spPr>
          <a:xfrm>
            <a:off x="457201" y="3257633"/>
            <a:ext cx="9745506" cy="2552886"/>
          </a:xfrm>
        </p:spPr>
        <p:txBody>
          <a:bodyPr vert="horz" lIns="91440" tIns="45720" rIns="91440" bIns="45720" rtlCol="0" anchor="t">
            <a:normAutofit/>
          </a:bodyPr>
          <a:lstStyle/>
          <a:p>
            <a:pPr algn="just">
              <a:spcBef>
                <a:spcPct val="30000"/>
              </a:spcBef>
              <a:spcAft>
                <a:spcPct val="30000"/>
              </a:spcAft>
              <a:buFont typeface="+mj-lt"/>
              <a:buAutoNum type="arabicPeriod"/>
            </a:pPr>
            <a:r>
              <a:rPr lang="en-US" altLang="tr-TR" sz="1800">
                <a:solidFill>
                  <a:schemeClr val="tx2"/>
                </a:solidFill>
              </a:rPr>
              <a:t>Günümüzde en yaygın olarak kullanılan modellerden birisi, Rahim Organizational Conflict Inventory-ll veya ROCI-II olarak bilinen bir ölçek geliştiren Rahim (1983)'in modelidir. Rahim çatışmalarla çatışma yönetim tarzlarını kendi çıkarını düşünme ve başkalarının çıkarını düşünme boyutlarının kombinasyonunu oluşturarak sınıflandırmıştır. Bu iki boyutun kombinasyonunu oluşturarak elde edilen </a:t>
            </a:r>
            <a:r>
              <a:rPr lang="en-US" altLang="tr-TR" sz="2400" b="1">
                <a:solidFill>
                  <a:schemeClr val="tx2"/>
                </a:solidFill>
              </a:rPr>
              <a:t>beş başa çıkma tarzı </a:t>
            </a:r>
            <a:r>
              <a:rPr lang="en-US" altLang="tr-TR" sz="1800">
                <a:solidFill>
                  <a:schemeClr val="tx2"/>
                </a:solidFill>
              </a:rPr>
              <a:t>şunlardır: </a:t>
            </a:r>
          </a:p>
        </p:txBody>
      </p:sp>
      <p:sp>
        <p:nvSpPr>
          <p:cNvPr id="31746" name="Slayt Numarası Yer Tutucusu 3">
            <a:extLst>
              <a:ext uri="{FF2B5EF4-FFF2-40B4-BE49-F238E27FC236}">
                <a16:creationId xmlns:a16="http://schemas.microsoft.com/office/drawing/2014/main" id="{AD3F1D06-E487-72AF-A98C-03BBF8149E2D}"/>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600"/>
              </a:spcAft>
              <a:buClrTx/>
              <a:buSzTx/>
              <a:buFontTx/>
              <a:buNone/>
              <a:tabLst/>
              <a:defRPr/>
            </a:pPr>
            <a:fld id="{1E0F7A3D-FB33-4543-8836-D93BEA016916}" type="slidenum">
              <a:rPr kumimoji="0" lang="en-US" altLang="tr-TR" sz="900" b="0" i="0" u="none" strike="noStrike" kern="1200" cap="all" spc="150" normalizeH="0" baseline="0" noProof="0">
                <a:ln>
                  <a:noFill/>
                </a:ln>
                <a:solidFill>
                  <a:srgbClr val="243241"/>
                </a:solidFill>
                <a:effectLst/>
                <a:uLnTx/>
                <a:uFillTx/>
                <a:latin typeface="Avenir Next LT Pro"/>
                <a:ea typeface="+mn-ea"/>
                <a:cs typeface="Arial" panose="020B0604020202020204" pitchFamily="34" charset="0"/>
              </a:rPr>
              <a:pPr marL="0" marR="0" lvl="0" indent="0" algn="ctr" defTabSz="914400" rtl="0" eaLnBrk="1" fontAlgn="auto" latinLnBrk="0" hangingPunct="1">
                <a:lnSpc>
                  <a:spcPct val="100000"/>
                </a:lnSpc>
                <a:spcBef>
                  <a:spcPct val="0"/>
                </a:spcBef>
                <a:spcAft>
                  <a:spcPts val="600"/>
                </a:spcAft>
                <a:buClrTx/>
                <a:buSzTx/>
                <a:buFontTx/>
                <a:buNone/>
                <a:tabLst/>
                <a:defRPr/>
              </a:pPr>
              <a:t>26</a:t>
            </a:fld>
            <a:endParaRPr kumimoji="0" lang="en-US" altLang="tr-TR" sz="900" b="0" i="0" u="none" strike="noStrike" kern="1200" cap="all" spc="150" normalizeH="0" baseline="0" noProof="0">
              <a:ln>
                <a:noFill/>
              </a:ln>
              <a:solidFill>
                <a:srgbClr val="243241"/>
              </a:solidFill>
              <a:effectLst/>
              <a:uLnTx/>
              <a:uFillTx/>
              <a:latin typeface="Avenir Next LT Pro"/>
              <a:ea typeface="+mn-ea"/>
              <a:cs typeface="Arial" panose="020B0604020202020204" pitchFamily="34" charset="0"/>
            </a:endParaRPr>
          </a:p>
        </p:txBody>
      </p:sp>
    </p:spTree>
    <p:extLst>
      <p:ext uri="{BB962C8B-B14F-4D97-AF65-F5344CB8AC3E}">
        <p14:creationId xmlns:p14="http://schemas.microsoft.com/office/powerpoint/2010/main" val="2571728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7" name="Rectangle 15565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a:ea typeface="+mn-ea"/>
              <a:cs typeface="+mn-cs"/>
            </a:endParaRPr>
          </a:p>
        </p:txBody>
      </p:sp>
      <p:grpSp>
        <p:nvGrpSpPr>
          <p:cNvPr id="155659" name="Group 15565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60" name="Straight Connector 15565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7" name="Straight Connector 15568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8" name="Straight Connector 15568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90" name="Freeform: Shape 15568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55692" name="Freeform: Shape 15569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55694" name="Rectangle 155693">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a:ea typeface="+mn-ea"/>
              <a:cs typeface="+mn-cs"/>
            </a:endParaRPr>
          </a:p>
        </p:txBody>
      </p:sp>
      <p:grpSp>
        <p:nvGrpSpPr>
          <p:cNvPr id="155696" name="Group 155695">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7" name="Straight Connector 155696">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727" name="Freeform: Shape 155726">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grpSp>
        <p:nvGrpSpPr>
          <p:cNvPr id="155729" name="Group 155728">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30" name="Straight Connector 155729">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3" name="Straight Connector 155752">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4" name="Straight Connector 155753">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5" name="Straight Connector 155754">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8" name="Straight Connector 155757">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60" name="Rectangle 155759">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155762" name="Rectangle 155761">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155764" name="Right Triangle 155763">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155766" name="Flowchart: Document 155765">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a:ea typeface="+mn-ea"/>
              <a:cs typeface="+mn-cs"/>
            </a:endParaRPr>
          </a:p>
        </p:txBody>
      </p:sp>
      <p:grpSp>
        <p:nvGrpSpPr>
          <p:cNvPr id="155768" name="Group 15576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69" name="Straight Connector 15576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2" name="Straight Connector 15579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3" name="Straight Connector 15579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4" name="Straight Connector 15579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5" name="Straight Connector 15579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6" name="Straight Connector 15579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7" name="Straight Connector 15579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251BFAC8-4CD5-8EE0-4155-059D9BE4C56F}"/>
              </a:ext>
            </a:extLst>
          </p:cNvPr>
          <p:cNvSpPr>
            <a:spLocks noGrp="1" noChangeArrowheads="1"/>
          </p:cNvSpPr>
          <p:nvPr>
            <p:ph type="title" idx="4294967295"/>
          </p:nvPr>
        </p:nvSpPr>
        <p:spPr>
          <a:xfrm>
            <a:off x="5791200" y="732348"/>
            <a:ext cx="5410199" cy="2240735"/>
          </a:xfrm>
        </p:spPr>
        <p:txBody>
          <a:bodyPr vert="horz" lIns="91440" tIns="45720" rIns="91440" bIns="45720" rtlCol="0" anchor="ctr">
            <a:normAutofit/>
          </a:bodyPr>
          <a:lstStyle/>
          <a:p>
            <a:pPr>
              <a:defRPr/>
            </a:pPr>
            <a:r>
              <a:rPr lang="en-US">
                <a:solidFill>
                  <a:schemeClr val="tx2"/>
                </a:solidFill>
              </a:rPr>
              <a:t>ÇATIŞMA YÖNETİMİ VE YÖNETİM TARZLARI</a:t>
            </a:r>
          </a:p>
        </p:txBody>
      </p:sp>
      <p:pic>
        <p:nvPicPr>
          <p:cNvPr id="155654" name="Graphic 155653" descr="Hata">
            <a:extLst>
              <a:ext uri="{FF2B5EF4-FFF2-40B4-BE49-F238E27FC236}">
                <a16:creationId xmlns:a16="http://schemas.microsoft.com/office/drawing/2014/main" id="{984AC296-E132-6C93-0249-B2ECF2DDB58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222" y="978211"/>
            <a:ext cx="5009616" cy="5009616"/>
          </a:xfrm>
          <a:prstGeom prst="rect">
            <a:avLst/>
          </a:prstGeom>
        </p:spPr>
      </p:pic>
      <p:sp>
        <p:nvSpPr>
          <p:cNvPr id="32772" name="Rectangle 3">
            <a:extLst>
              <a:ext uri="{FF2B5EF4-FFF2-40B4-BE49-F238E27FC236}">
                <a16:creationId xmlns:a16="http://schemas.microsoft.com/office/drawing/2014/main" id="{E4073DFD-4735-7C59-5608-6E26B11D6EDE}"/>
              </a:ext>
            </a:extLst>
          </p:cNvPr>
          <p:cNvSpPr>
            <a:spLocks noGrp="1" noChangeArrowheads="1"/>
          </p:cNvSpPr>
          <p:nvPr>
            <p:ph type="body" idx="4294967295"/>
          </p:nvPr>
        </p:nvSpPr>
        <p:spPr>
          <a:xfrm>
            <a:off x="5791200" y="3264832"/>
            <a:ext cx="5410199" cy="2980124"/>
          </a:xfrm>
        </p:spPr>
        <p:txBody>
          <a:bodyPr vert="horz" lIns="91440" tIns="45720" rIns="91440" bIns="45720" rtlCol="0">
            <a:normAutofit/>
          </a:bodyPr>
          <a:lstStyle/>
          <a:p>
            <a:pPr>
              <a:spcBef>
                <a:spcPct val="30000"/>
              </a:spcBef>
              <a:spcAft>
                <a:spcPct val="30000"/>
              </a:spcAft>
              <a:buFont typeface="+mj-lt"/>
              <a:buAutoNum type="arabicPeriod"/>
            </a:pPr>
            <a:r>
              <a:rPr lang="en-US" altLang="tr-TR" sz="1700" b="1">
                <a:solidFill>
                  <a:schemeClr val="tx2"/>
                </a:solidFill>
              </a:rPr>
              <a:t>1. PROBLEM ÇÖZME</a:t>
            </a:r>
            <a:r>
              <a:rPr lang="en-US" altLang="tr-TR" sz="1700">
                <a:solidFill>
                  <a:schemeClr val="tx2"/>
                </a:solidFill>
              </a:rPr>
              <a:t>; Problem çözme tarzı, taraflar arasında işbirliğini kapsar ve iki taraf içinde kabul edilebilir bir çözüm bulabilmek amacıyla bilgi alış verişiyle taraflar arasındaki farklılıklar ortaya koyulur. Bu stratejinin temel kuralı "kartların ortaya konulmasıdır". Burada taraflar işbirliği yaparak gerçek problemi, problemin nedenlerini ve farklılıkları yapıcı bir biçimde ortaya koyabilirler. Böylece her iki taraf da ne yapılabileceği konusunda kendi sınırlı bakış açılarını aşabilirler.</a:t>
            </a:r>
          </a:p>
        </p:txBody>
      </p:sp>
      <p:sp>
        <p:nvSpPr>
          <p:cNvPr id="32770" name="Slayt Numarası Yer Tutucusu 3">
            <a:extLst>
              <a:ext uri="{FF2B5EF4-FFF2-40B4-BE49-F238E27FC236}">
                <a16:creationId xmlns:a16="http://schemas.microsoft.com/office/drawing/2014/main" id="{F9668CA5-E42E-AB6B-5BBF-F0775B026ECB}"/>
              </a:ext>
            </a:extLst>
          </p:cNvPr>
          <p:cNvSpPr>
            <a:spLocks noGrp="1"/>
          </p:cNvSpPr>
          <p:nvPr>
            <p:ph type="sldNum" sz="quarter" idx="12"/>
          </p:nvPr>
        </p:nvSpPr>
        <p:spPr>
          <a:xfrm>
            <a:off x="11192560"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600"/>
              </a:spcAft>
              <a:buClrTx/>
              <a:buSzTx/>
              <a:buFontTx/>
              <a:buNone/>
              <a:tabLst/>
              <a:defRPr/>
            </a:pPr>
            <a:fld id="{6C378C4D-2027-430C-A53D-B109F938C324}" type="slidenum">
              <a:rPr kumimoji="0" lang="en-US" altLang="tr-TR" sz="900" b="0" i="0" u="none" strike="noStrike" kern="1200" cap="all" spc="150" normalizeH="0" baseline="0" noProof="0">
                <a:ln>
                  <a:noFill/>
                </a:ln>
                <a:solidFill>
                  <a:srgbClr val="243241"/>
                </a:solidFill>
                <a:effectLst/>
                <a:uLnTx/>
                <a:uFillTx/>
                <a:latin typeface="Avenir Next LT Pro"/>
                <a:ea typeface="+mn-ea"/>
                <a:cs typeface="Arial" panose="020B0604020202020204" pitchFamily="34" charset="0"/>
              </a:rPr>
              <a:pPr marL="0" marR="0" lvl="0" indent="0" algn="ctr" defTabSz="914400" rtl="0" eaLnBrk="1" fontAlgn="auto" latinLnBrk="0" hangingPunct="1">
                <a:lnSpc>
                  <a:spcPct val="100000"/>
                </a:lnSpc>
                <a:spcBef>
                  <a:spcPct val="0"/>
                </a:spcBef>
                <a:spcAft>
                  <a:spcPts val="600"/>
                </a:spcAft>
                <a:buClrTx/>
                <a:buSzTx/>
                <a:buFontTx/>
                <a:buNone/>
                <a:tabLst/>
                <a:defRPr/>
              </a:pPr>
              <a:t>27</a:t>
            </a:fld>
            <a:endParaRPr kumimoji="0" lang="en-US" altLang="tr-TR" sz="900" b="0" i="0" u="none" strike="noStrike" kern="1200" cap="all" spc="150" normalizeH="0" baseline="0" noProof="0">
              <a:ln>
                <a:noFill/>
              </a:ln>
              <a:solidFill>
                <a:srgbClr val="243241"/>
              </a:solidFill>
              <a:effectLst/>
              <a:uLnTx/>
              <a:uFillTx/>
              <a:latin typeface="Avenir Next LT Pro"/>
              <a:ea typeface="+mn-ea"/>
              <a:cs typeface="Arial" panose="020B0604020202020204" pitchFamily="34" charset="0"/>
            </a:endParaRPr>
          </a:p>
        </p:txBody>
      </p:sp>
    </p:spTree>
    <p:extLst>
      <p:ext uri="{BB962C8B-B14F-4D97-AF65-F5344CB8AC3E}">
        <p14:creationId xmlns:p14="http://schemas.microsoft.com/office/powerpoint/2010/main" val="3882611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6" name="Rectangle 155655">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a:ea typeface="+mn-ea"/>
              <a:cs typeface="+mn-cs"/>
            </a:endParaRPr>
          </a:p>
        </p:txBody>
      </p:sp>
      <p:grpSp>
        <p:nvGrpSpPr>
          <p:cNvPr id="155658" name="Group 155657">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9" name="Straight Connector 155658">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7" name="Straight Connector 155686">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9" name="Freeform: Shape 155688">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55691" name="Freeform: Shape 155690">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55693" name="Rectangle 155692">
            <a:extLst>
              <a:ext uri="{FF2B5EF4-FFF2-40B4-BE49-F238E27FC236}">
                <a16:creationId xmlns:a16="http://schemas.microsoft.com/office/drawing/2014/main" id="{C701CD53-28FC-491C-9022-F74BE327C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grpSp>
        <p:nvGrpSpPr>
          <p:cNvPr id="155695" name="Group 155694">
            <a:extLst>
              <a:ext uri="{FF2B5EF4-FFF2-40B4-BE49-F238E27FC236}">
                <a16:creationId xmlns:a16="http://schemas.microsoft.com/office/drawing/2014/main" id="{BC25D6CE-B5F2-4E0D-894F-9521E24330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6" name="Straight Connector 155695">
              <a:extLst>
                <a:ext uri="{FF2B5EF4-FFF2-40B4-BE49-F238E27FC236}">
                  <a16:creationId xmlns:a16="http://schemas.microsoft.com/office/drawing/2014/main" id="{B4FAEE13-B57A-42F4-8B4C-A7E31E98BA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36FD4E3B-38F9-4574-9095-47B609AB2E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36CE41A1-EB3F-4840-8ACE-3EF73C19EA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FAB8B661-BD44-40C0-9B98-4B4DBDBD32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FECC28A1-79A1-4F9D-AAF1-47D642489C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C601FD91-5FAC-499E-8D9A-9677877F38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98B98376-AE21-4ADF-8EFF-189F81407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FB5DACE9-70B0-4CAF-A216-AC704A513C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4113450E-4023-4BA4-A3D4-E32C0B3FE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4B3EDD59-155A-421E-8250-55A5E31887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B9913D27-A66C-4C2A-968B-DE97A9B4D6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BBC33CCA-C456-41C7-9AE9-66EEAEAB5F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F269BA35-2287-449A-9C3A-854BC3F7CE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C347F624-0A13-4AB8-AD09-F44DB01D9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5A27126F-B8E2-46DF-9183-2882F7B449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F9A014C1-4C01-4DD4-913C-143C03FAAD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92535D18-5B5A-479B-9D1F-9D5D4D11DC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5A8071C6-FA9E-478C-8592-8B6BBEFAE1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7DB22494-68A3-4667-9EFA-CC2340589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F290FA2C-0D13-416D-B70B-76E541CA5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CB083CC1-0DB7-489B-876F-2E9ABC37FB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0F9C39F9-AC1B-4B07-9506-7CE368982A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5D5E4589-1264-4ADA-960F-23B496012E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C719F3D3-010B-4565-B6C8-9E975FF71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E0B80ED3-4FB2-4B4B-BD00-392EA45D21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B7C5B764-679D-4049-99AE-B23985979E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BE340E87-53FC-4F62-8A49-D8F292366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C1528898-B883-48F0-B62E-660D4282B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18CE4872-CDA7-4F63-9B3D-DF1CFC634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726" name="Freeform: Shape 155725">
            <a:extLst>
              <a:ext uri="{FF2B5EF4-FFF2-40B4-BE49-F238E27FC236}">
                <a16:creationId xmlns:a16="http://schemas.microsoft.com/office/drawing/2014/main" id="{F9B84E06-1DBF-4F55-9B5E-F2F1E38EB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grpSp>
        <p:nvGrpSpPr>
          <p:cNvPr id="155728" name="Group 155727">
            <a:extLst>
              <a:ext uri="{FF2B5EF4-FFF2-40B4-BE49-F238E27FC236}">
                <a16:creationId xmlns:a16="http://schemas.microsoft.com/office/drawing/2014/main" id="{2D739D9D-4A11-49F5-B045-708F7DED1C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29" name="Straight Connector 155728">
              <a:extLst>
                <a:ext uri="{FF2B5EF4-FFF2-40B4-BE49-F238E27FC236}">
                  <a16:creationId xmlns:a16="http://schemas.microsoft.com/office/drawing/2014/main" id="{373AA755-E8F6-4691-A61E-FEBAAAF58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5EA27C2C-E20B-48C0-A55F-CE58B267A5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FDAB4220-FF0A-46E7-A074-A5E6C236D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392821D4-1F6A-43A4-BD55-E99560DBC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B70B7024-4644-41B1-B5FD-671FEBEBFA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DCE360C4-C466-44C4-A2E3-4CF21EBB9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83A2C5B3-1CE2-480F-94DF-593AF087CD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3DCA777C-634D-4BFD-B193-B3D6A785BA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CC660B4E-2D12-45DF-A8C3-01BBE2F84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713A507C-D667-425C-BC17-37A754AAD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18D90C4A-4AFD-4F87-8417-04E71FB3D1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7E7930D7-6A2B-42BA-9A47-33181C44FE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BDF58043-B333-44B7-B352-7864DE1BE4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61DCA8E6-E862-474B-93E7-8B8193022C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F5F98343-EECC-41EE-A45E-67ED9C0A7F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0CF235E0-BD16-47B9-838D-3EFF87F05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75DBD286-FD7F-41A0-B09B-ADE92217F3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1DF6B11E-5507-4440-B56A-83C4B3994D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BF2EA945-C41F-4B30-AD99-C7454FD14C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62902474-D243-40DF-A382-E3F47769AB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C6442AB6-AEBB-4E32-83DC-806F5DAA13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349EA146-1867-476A-A0E1-5A3AC2A713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91CAC92A-483B-4C52-B71F-95B6C0498A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6265B398-32C6-4184-8BC2-233C96252E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3" name="Straight Connector 155752">
              <a:extLst>
                <a:ext uri="{FF2B5EF4-FFF2-40B4-BE49-F238E27FC236}">
                  <a16:creationId xmlns:a16="http://schemas.microsoft.com/office/drawing/2014/main" id="{7A128F4C-95B5-4306-9876-D5F9672C3B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4" name="Straight Connector 155753">
              <a:extLst>
                <a:ext uri="{FF2B5EF4-FFF2-40B4-BE49-F238E27FC236}">
                  <a16:creationId xmlns:a16="http://schemas.microsoft.com/office/drawing/2014/main" id="{8D3663D8-D19D-4248-B7B8-CA2733B4E2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5" name="Straight Connector 155754">
              <a:extLst>
                <a:ext uri="{FF2B5EF4-FFF2-40B4-BE49-F238E27FC236}">
                  <a16:creationId xmlns:a16="http://schemas.microsoft.com/office/drawing/2014/main" id="{6704CEA6-B9DA-4499-A894-1F4BB52474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87AAE972-FFA8-4F9F-94E4-CF6C666531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4580DF83-1906-4979-8E31-8EDB5FD4D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759" name="Rectangle 155758">
            <a:extLst>
              <a:ext uri="{FF2B5EF4-FFF2-40B4-BE49-F238E27FC236}">
                <a16:creationId xmlns:a16="http://schemas.microsoft.com/office/drawing/2014/main" id="{852816C4-2471-43EF-BF87-722CBC3A9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155761" name="Rectangle 155760">
            <a:extLst>
              <a:ext uri="{FF2B5EF4-FFF2-40B4-BE49-F238E27FC236}">
                <a16:creationId xmlns:a16="http://schemas.microsoft.com/office/drawing/2014/main" id="{F5CC3D12-B8AA-47C0-987C-85A8C8E82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solidFill>
                  <a:sysClr val="windowText" lastClr="000000"/>
                </a:solidFill>
              </a:ln>
              <a:solidFill>
                <a:srgbClr val="FFFFFF"/>
              </a:solidFill>
              <a:effectLst/>
              <a:uLnTx/>
              <a:uFillTx/>
              <a:latin typeface="Avenir Next LT Pro"/>
              <a:ea typeface="+mn-ea"/>
              <a:cs typeface="+mn-cs"/>
            </a:endParaRPr>
          </a:p>
        </p:txBody>
      </p:sp>
      <p:grpSp>
        <p:nvGrpSpPr>
          <p:cNvPr id="155763" name="Group 155762">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64" name="Straight Connector 155763">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2" name="Straight Connector 155791">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794" name="Right Triangle 155793">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155796" name="Flowchart: Document 8">
            <a:extLst>
              <a:ext uri="{FF2B5EF4-FFF2-40B4-BE49-F238E27FC236}">
                <a16:creationId xmlns:a16="http://schemas.microsoft.com/office/drawing/2014/main" id="{334F573F-FF6A-4EB8-9C66-3D0CBF311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33" y="2285999"/>
            <a:ext cx="12217645" cy="457199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155650" name="Rectangle 2">
            <a:extLst>
              <a:ext uri="{FF2B5EF4-FFF2-40B4-BE49-F238E27FC236}">
                <a16:creationId xmlns:a16="http://schemas.microsoft.com/office/drawing/2014/main" id="{D060366E-5B62-0186-ECB0-D7615A976277}"/>
              </a:ext>
            </a:extLst>
          </p:cNvPr>
          <p:cNvSpPr>
            <a:spLocks noGrp="1" noChangeArrowheads="1"/>
          </p:cNvSpPr>
          <p:nvPr>
            <p:ph type="title" idx="4294967295"/>
          </p:nvPr>
        </p:nvSpPr>
        <p:spPr>
          <a:xfrm>
            <a:off x="457200" y="720773"/>
            <a:ext cx="10744186" cy="1676260"/>
          </a:xfrm>
        </p:spPr>
        <p:txBody>
          <a:bodyPr vert="horz" lIns="91440" tIns="45720" rIns="91440" bIns="45720" rtlCol="0" anchor="ctr">
            <a:normAutofit/>
          </a:bodyPr>
          <a:lstStyle/>
          <a:p>
            <a:pPr>
              <a:defRPr/>
            </a:pPr>
            <a:r>
              <a:rPr lang="en-US" kern="1200">
                <a:latin typeface="+mj-lt"/>
                <a:ea typeface="+mj-ea"/>
                <a:cs typeface="+mj-cs"/>
              </a:rPr>
              <a:t>ÇATIŞMA YÖNETİMİ VE YÖNETİM TARZLARI</a:t>
            </a:r>
          </a:p>
        </p:txBody>
      </p:sp>
      <p:sp>
        <p:nvSpPr>
          <p:cNvPr id="33794" name="Slayt Numarası Yer Tutucusu 3">
            <a:extLst>
              <a:ext uri="{FF2B5EF4-FFF2-40B4-BE49-F238E27FC236}">
                <a16:creationId xmlns:a16="http://schemas.microsoft.com/office/drawing/2014/main" id="{E49A6848-B1F9-6C65-29E8-9495FFFE592F}"/>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600"/>
              </a:spcAft>
              <a:buClrTx/>
              <a:buSzTx/>
              <a:buFontTx/>
              <a:buNone/>
              <a:tabLst/>
              <a:defRPr/>
            </a:pPr>
            <a:fld id="{CA0A32E1-D688-4817-B6F0-9873D7C03EF9}" type="slidenum">
              <a:rPr kumimoji="0" lang="en-US" altLang="tr-TR" sz="900" b="0" i="0" u="none" strike="noStrike" kern="1200" cap="all" spc="150" normalizeH="0" baseline="0" noProof="0">
                <a:ln>
                  <a:noFill/>
                </a:ln>
                <a:solidFill>
                  <a:srgbClr val="243241"/>
                </a:solidFill>
                <a:effectLst/>
                <a:uLnTx/>
                <a:uFillTx/>
                <a:latin typeface="Avenir Next LT Pro"/>
                <a:ea typeface="+mn-ea"/>
                <a:cs typeface="Arial" panose="020B0604020202020204" pitchFamily="34" charset="0"/>
              </a:rPr>
              <a:pPr marL="0" marR="0" lvl="0" indent="0" algn="ctr" defTabSz="914400" rtl="0" eaLnBrk="1" fontAlgn="auto" latinLnBrk="0" hangingPunct="1">
                <a:lnSpc>
                  <a:spcPct val="100000"/>
                </a:lnSpc>
                <a:spcBef>
                  <a:spcPct val="0"/>
                </a:spcBef>
                <a:spcAft>
                  <a:spcPts val="600"/>
                </a:spcAft>
                <a:buClrTx/>
                <a:buSzTx/>
                <a:buFontTx/>
                <a:buNone/>
                <a:tabLst/>
                <a:defRPr/>
              </a:pPr>
              <a:t>28</a:t>
            </a:fld>
            <a:endParaRPr kumimoji="0" lang="en-US" altLang="tr-TR" sz="900" b="0" i="0" u="none" strike="noStrike" kern="1200" cap="all" spc="150" normalizeH="0" baseline="0" noProof="0">
              <a:ln>
                <a:noFill/>
              </a:ln>
              <a:solidFill>
                <a:srgbClr val="243241"/>
              </a:solidFill>
              <a:effectLst/>
              <a:uLnTx/>
              <a:uFillTx/>
              <a:latin typeface="Avenir Next LT Pro"/>
              <a:ea typeface="+mn-ea"/>
              <a:cs typeface="Arial" panose="020B0604020202020204" pitchFamily="34" charset="0"/>
            </a:endParaRPr>
          </a:p>
        </p:txBody>
      </p:sp>
      <p:graphicFrame>
        <p:nvGraphicFramePr>
          <p:cNvPr id="155652" name="Rectangle 3">
            <a:extLst>
              <a:ext uri="{FF2B5EF4-FFF2-40B4-BE49-F238E27FC236}">
                <a16:creationId xmlns:a16="http://schemas.microsoft.com/office/drawing/2014/main" id="{5CF44F8C-5347-535E-5595-D2A8B2F50D24}"/>
              </a:ext>
            </a:extLst>
          </p:cNvPr>
          <p:cNvGraphicFramePr/>
          <p:nvPr/>
        </p:nvGraphicFramePr>
        <p:xfrm>
          <a:off x="457201" y="2834915"/>
          <a:ext cx="10706320" cy="334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06197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6" name="Rectangle 155655">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a:ea typeface="+mn-ea"/>
              <a:cs typeface="+mn-cs"/>
            </a:endParaRPr>
          </a:p>
        </p:txBody>
      </p:sp>
      <p:grpSp>
        <p:nvGrpSpPr>
          <p:cNvPr id="155658" name="Group 155657">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9" name="Straight Connector 155658">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7" name="Straight Connector 155686">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9" name="Freeform: Shape 155688">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55691" name="Freeform: Shape 155690">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55693" name="Rectangle 155692">
            <a:extLst>
              <a:ext uri="{FF2B5EF4-FFF2-40B4-BE49-F238E27FC236}">
                <a16:creationId xmlns:a16="http://schemas.microsoft.com/office/drawing/2014/main" id="{C701CD53-28FC-491C-9022-F74BE327C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grpSp>
        <p:nvGrpSpPr>
          <p:cNvPr id="155695" name="Group 155694">
            <a:extLst>
              <a:ext uri="{FF2B5EF4-FFF2-40B4-BE49-F238E27FC236}">
                <a16:creationId xmlns:a16="http://schemas.microsoft.com/office/drawing/2014/main" id="{BC25D6CE-B5F2-4E0D-894F-9521E24330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6" name="Straight Connector 155695">
              <a:extLst>
                <a:ext uri="{FF2B5EF4-FFF2-40B4-BE49-F238E27FC236}">
                  <a16:creationId xmlns:a16="http://schemas.microsoft.com/office/drawing/2014/main" id="{B4FAEE13-B57A-42F4-8B4C-A7E31E98BA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36FD4E3B-38F9-4574-9095-47B609AB2E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36CE41A1-EB3F-4840-8ACE-3EF73C19EA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FAB8B661-BD44-40C0-9B98-4B4DBDBD32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FECC28A1-79A1-4F9D-AAF1-47D642489C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C601FD91-5FAC-499E-8D9A-9677877F38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98B98376-AE21-4ADF-8EFF-189F81407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FB5DACE9-70B0-4CAF-A216-AC704A513C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4113450E-4023-4BA4-A3D4-E32C0B3FE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4B3EDD59-155A-421E-8250-55A5E31887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B9913D27-A66C-4C2A-968B-DE97A9B4D6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BBC33CCA-C456-41C7-9AE9-66EEAEAB5F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F269BA35-2287-449A-9C3A-854BC3F7CE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C347F624-0A13-4AB8-AD09-F44DB01D9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5A27126F-B8E2-46DF-9183-2882F7B449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F9A014C1-4C01-4DD4-913C-143C03FAAD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16" name="Straight Connector 34815">
              <a:extLst>
                <a:ext uri="{FF2B5EF4-FFF2-40B4-BE49-F238E27FC236}">
                  <a16:creationId xmlns:a16="http://schemas.microsoft.com/office/drawing/2014/main" id="{92535D18-5B5A-479B-9D1F-9D5D4D11DC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17" name="Straight Connector 34816">
              <a:extLst>
                <a:ext uri="{FF2B5EF4-FFF2-40B4-BE49-F238E27FC236}">
                  <a16:creationId xmlns:a16="http://schemas.microsoft.com/office/drawing/2014/main" id="{5A8071C6-FA9E-478C-8592-8B6BBEFAE1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19" name="Straight Connector 34818">
              <a:extLst>
                <a:ext uri="{FF2B5EF4-FFF2-40B4-BE49-F238E27FC236}">
                  <a16:creationId xmlns:a16="http://schemas.microsoft.com/office/drawing/2014/main" id="{7DB22494-68A3-4667-9EFA-CC2340589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21" name="Straight Connector 34820">
              <a:extLst>
                <a:ext uri="{FF2B5EF4-FFF2-40B4-BE49-F238E27FC236}">
                  <a16:creationId xmlns:a16="http://schemas.microsoft.com/office/drawing/2014/main" id="{F290FA2C-0D13-416D-B70B-76E541CA5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22" name="Straight Connector 34821">
              <a:extLst>
                <a:ext uri="{FF2B5EF4-FFF2-40B4-BE49-F238E27FC236}">
                  <a16:creationId xmlns:a16="http://schemas.microsoft.com/office/drawing/2014/main" id="{CB083CC1-0DB7-489B-876F-2E9ABC37FB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23" name="Straight Connector 34822">
              <a:extLst>
                <a:ext uri="{FF2B5EF4-FFF2-40B4-BE49-F238E27FC236}">
                  <a16:creationId xmlns:a16="http://schemas.microsoft.com/office/drawing/2014/main" id="{0F9C39F9-AC1B-4B07-9506-7CE368982A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24" name="Straight Connector 34823">
              <a:extLst>
                <a:ext uri="{FF2B5EF4-FFF2-40B4-BE49-F238E27FC236}">
                  <a16:creationId xmlns:a16="http://schemas.microsoft.com/office/drawing/2014/main" id="{5D5E4589-1264-4ADA-960F-23B496012E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25" name="Straight Connector 34824">
              <a:extLst>
                <a:ext uri="{FF2B5EF4-FFF2-40B4-BE49-F238E27FC236}">
                  <a16:creationId xmlns:a16="http://schemas.microsoft.com/office/drawing/2014/main" id="{C719F3D3-010B-4565-B6C8-9E975FF71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26" name="Straight Connector 34825">
              <a:extLst>
                <a:ext uri="{FF2B5EF4-FFF2-40B4-BE49-F238E27FC236}">
                  <a16:creationId xmlns:a16="http://schemas.microsoft.com/office/drawing/2014/main" id="{E0B80ED3-4FB2-4B4B-BD00-392EA45D21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27" name="Straight Connector 34826">
              <a:extLst>
                <a:ext uri="{FF2B5EF4-FFF2-40B4-BE49-F238E27FC236}">
                  <a16:creationId xmlns:a16="http://schemas.microsoft.com/office/drawing/2014/main" id="{B7C5B764-679D-4049-99AE-B23985979E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28" name="Straight Connector 34827">
              <a:extLst>
                <a:ext uri="{FF2B5EF4-FFF2-40B4-BE49-F238E27FC236}">
                  <a16:creationId xmlns:a16="http://schemas.microsoft.com/office/drawing/2014/main" id="{BE340E87-53FC-4F62-8A49-D8F292366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29" name="Straight Connector 34828">
              <a:extLst>
                <a:ext uri="{FF2B5EF4-FFF2-40B4-BE49-F238E27FC236}">
                  <a16:creationId xmlns:a16="http://schemas.microsoft.com/office/drawing/2014/main" id="{C1528898-B883-48F0-B62E-660D4282B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830" name="Straight Connector 34829">
              <a:extLst>
                <a:ext uri="{FF2B5EF4-FFF2-40B4-BE49-F238E27FC236}">
                  <a16:creationId xmlns:a16="http://schemas.microsoft.com/office/drawing/2014/main" id="{18CE4872-CDA7-4F63-9B3D-DF1CFC634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713" name="Freeform: Shape 155712">
            <a:extLst>
              <a:ext uri="{FF2B5EF4-FFF2-40B4-BE49-F238E27FC236}">
                <a16:creationId xmlns:a16="http://schemas.microsoft.com/office/drawing/2014/main" id="{F9B84E06-1DBF-4F55-9B5E-F2F1E38EB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grpSp>
        <p:nvGrpSpPr>
          <p:cNvPr id="155715" name="Group 155714">
            <a:extLst>
              <a:ext uri="{FF2B5EF4-FFF2-40B4-BE49-F238E27FC236}">
                <a16:creationId xmlns:a16="http://schemas.microsoft.com/office/drawing/2014/main" id="{2D739D9D-4A11-49F5-B045-708F7DED1C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16" name="Straight Connector 155715">
              <a:extLst>
                <a:ext uri="{FF2B5EF4-FFF2-40B4-BE49-F238E27FC236}">
                  <a16:creationId xmlns:a16="http://schemas.microsoft.com/office/drawing/2014/main" id="{373AA755-E8F6-4691-A61E-FEBAAAF58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5EA27C2C-E20B-48C0-A55F-CE58B267A5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FDAB4220-FF0A-46E7-A074-A5E6C236D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392821D4-1F6A-43A4-BD55-E99560DBC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B70B7024-4644-41B1-B5FD-671FEBEBFA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DCE360C4-C466-44C4-A2E3-4CF21EBB9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83A2C5B3-1CE2-480F-94DF-593AF087CD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3DCA777C-634D-4BFD-B193-B3D6A785BA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CC660B4E-2D12-45DF-A8C3-01BBE2F84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713A507C-D667-425C-BC17-37A754AAD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18D90C4A-4AFD-4F87-8417-04E71FB3D1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7E7930D7-6A2B-42BA-9A47-33181C44FE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BDF58043-B333-44B7-B352-7864DE1BE4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61DCA8E6-E862-474B-93E7-8B8193022C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F5F98343-EECC-41EE-A45E-67ED9C0A7F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0CF235E0-BD16-47B9-838D-3EFF87F05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75DBD286-FD7F-41A0-B09B-ADE92217F3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1DF6B11E-5507-4440-B56A-83C4B3994D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BF2EA945-C41F-4B30-AD99-C7454FD14C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62902474-D243-40DF-A382-E3F47769AB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C6442AB6-AEBB-4E32-83DC-806F5DAA13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349EA146-1867-476A-A0E1-5A3AC2A713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91CAC92A-483B-4C52-B71F-95B6C0498A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6265B398-32C6-4184-8BC2-233C96252E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7A128F4C-95B5-4306-9876-D5F9672C3B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8D3663D8-D19D-4248-B7B8-CA2733B4E2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6704CEA6-B9DA-4499-A894-1F4BB52474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87AAE972-FFA8-4F9F-94E4-CF6C666531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4580DF83-1906-4979-8E31-8EDB5FD4D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746" name="Rectangle 155745">
            <a:extLst>
              <a:ext uri="{FF2B5EF4-FFF2-40B4-BE49-F238E27FC236}">
                <a16:creationId xmlns:a16="http://schemas.microsoft.com/office/drawing/2014/main" id="{852816C4-2471-43EF-BF87-722CBC3A9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155748" name="Rectangle 155747">
            <a:extLst>
              <a:ext uri="{FF2B5EF4-FFF2-40B4-BE49-F238E27FC236}">
                <a16:creationId xmlns:a16="http://schemas.microsoft.com/office/drawing/2014/main" id="{F5CC3D12-B8AA-47C0-987C-85A8C8E82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solidFill>
                  <a:sysClr val="windowText" lastClr="000000"/>
                </a:solidFill>
              </a:ln>
              <a:solidFill>
                <a:srgbClr val="FFFFFF"/>
              </a:solidFill>
              <a:effectLst/>
              <a:uLnTx/>
              <a:uFillTx/>
              <a:latin typeface="Avenir Next LT Pro"/>
              <a:ea typeface="+mn-ea"/>
              <a:cs typeface="+mn-cs"/>
            </a:endParaRPr>
          </a:p>
        </p:txBody>
      </p:sp>
      <p:grpSp>
        <p:nvGrpSpPr>
          <p:cNvPr id="155750" name="Group 155749">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51" name="Straight Connector 155750">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3" name="Straight Connector 155752">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4" name="Straight Connector 155753">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5" name="Straight Connector 155754">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8" name="Straight Connector 155757">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9" name="Straight Connector 155758">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0" name="Straight Connector 155759">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1" name="Straight Connector 155760">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2" name="Straight Connector 155761">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3" name="Straight Connector 155762">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781" name="Right Triangle 155780">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155783" name="Flowchart: Document 8">
            <a:extLst>
              <a:ext uri="{FF2B5EF4-FFF2-40B4-BE49-F238E27FC236}">
                <a16:creationId xmlns:a16="http://schemas.microsoft.com/office/drawing/2014/main" id="{334F573F-FF6A-4EB8-9C66-3D0CBF311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33" y="2285999"/>
            <a:ext cx="12217645" cy="4571997"/>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155650" name="Rectangle 2">
            <a:extLst>
              <a:ext uri="{FF2B5EF4-FFF2-40B4-BE49-F238E27FC236}">
                <a16:creationId xmlns:a16="http://schemas.microsoft.com/office/drawing/2014/main" id="{09345E99-AFFF-2ADD-8DBA-A33943602C19}"/>
              </a:ext>
            </a:extLst>
          </p:cNvPr>
          <p:cNvSpPr>
            <a:spLocks noGrp="1" noChangeArrowheads="1"/>
          </p:cNvSpPr>
          <p:nvPr>
            <p:ph type="title" idx="4294967295"/>
          </p:nvPr>
        </p:nvSpPr>
        <p:spPr>
          <a:xfrm>
            <a:off x="457200" y="720773"/>
            <a:ext cx="10744186" cy="1676260"/>
          </a:xfrm>
        </p:spPr>
        <p:txBody>
          <a:bodyPr vert="horz" lIns="91440" tIns="45720" rIns="91440" bIns="45720" rtlCol="0" anchor="ctr">
            <a:normAutofit/>
          </a:bodyPr>
          <a:lstStyle/>
          <a:p>
            <a:pPr>
              <a:defRPr/>
            </a:pPr>
            <a:r>
              <a:rPr lang="en-US" kern="1200">
                <a:latin typeface="+mj-lt"/>
                <a:ea typeface="+mj-ea"/>
                <a:cs typeface="+mj-cs"/>
              </a:rPr>
              <a:t>ÇATIŞMA YÖNETİMİ VE YÖNETİM TARZLARI</a:t>
            </a:r>
          </a:p>
        </p:txBody>
      </p:sp>
      <p:sp>
        <p:nvSpPr>
          <p:cNvPr id="34818" name="Slayt Numarası Yer Tutucusu 3">
            <a:extLst>
              <a:ext uri="{FF2B5EF4-FFF2-40B4-BE49-F238E27FC236}">
                <a16:creationId xmlns:a16="http://schemas.microsoft.com/office/drawing/2014/main" id="{7D127902-FB6A-565C-8BF9-0215EF9DDABA}"/>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600"/>
              </a:spcAft>
              <a:buClrTx/>
              <a:buSzTx/>
              <a:buFontTx/>
              <a:buNone/>
              <a:tabLst/>
              <a:defRPr/>
            </a:pPr>
            <a:fld id="{2937D1A4-C49D-4F2A-B8A0-3A790DF78A53}" type="slidenum">
              <a:rPr kumimoji="0" lang="en-US" altLang="tr-TR" sz="900" b="0" i="0" u="none" strike="noStrike" kern="1200" cap="all" spc="150" normalizeH="0" baseline="0" noProof="0">
                <a:ln>
                  <a:noFill/>
                </a:ln>
                <a:solidFill>
                  <a:srgbClr val="243241"/>
                </a:solidFill>
                <a:effectLst/>
                <a:uLnTx/>
                <a:uFillTx/>
                <a:latin typeface="Avenir Next LT Pro"/>
                <a:ea typeface="+mn-ea"/>
                <a:cs typeface="Arial" panose="020B0604020202020204" pitchFamily="34" charset="0"/>
              </a:rPr>
              <a:pPr marL="0" marR="0" lvl="0" indent="0" algn="ctr" defTabSz="914400" rtl="0" eaLnBrk="1" fontAlgn="auto" latinLnBrk="0" hangingPunct="1">
                <a:lnSpc>
                  <a:spcPct val="100000"/>
                </a:lnSpc>
                <a:spcBef>
                  <a:spcPct val="0"/>
                </a:spcBef>
                <a:spcAft>
                  <a:spcPts val="600"/>
                </a:spcAft>
                <a:buClrTx/>
                <a:buSzTx/>
                <a:buFontTx/>
                <a:buNone/>
                <a:tabLst/>
                <a:defRPr/>
              </a:pPr>
              <a:t>29</a:t>
            </a:fld>
            <a:endParaRPr kumimoji="0" lang="en-US" altLang="tr-TR" sz="900" b="0" i="0" u="none" strike="noStrike" kern="1200" cap="all" spc="150" normalizeH="0" baseline="0" noProof="0">
              <a:ln>
                <a:noFill/>
              </a:ln>
              <a:solidFill>
                <a:srgbClr val="243241"/>
              </a:solidFill>
              <a:effectLst/>
              <a:uLnTx/>
              <a:uFillTx/>
              <a:latin typeface="Avenir Next LT Pro"/>
              <a:ea typeface="+mn-ea"/>
              <a:cs typeface="Arial" panose="020B0604020202020204" pitchFamily="34" charset="0"/>
            </a:endParaRPr>
          </a:p>
        </p:txBody>
      </p:sp>
      <p:graphicFrame>
        <p:nvGraphicFramePr>
          <p:cNvPr id="155652" name="Rectangle 3">
            <a:extLst>
              <a:ext uri="{FF2B5EF4-FFF2-40B4-BE49-F238E27FC236}">
                <a16:creationId xmlns:a16="http://schemas.microsoft.com/office/drawing/2014/main" id="{523F7F6E-6BF4-3EA1-2EB7-DC87E9DD857A}"/>
              </a:ext>
            </a:extLst>
          </p:cNvPr>
          <p:cNvGraphicFramePr/>
          <p:nvPr/>
        </p:nvGraphicFramePr>
        <p:xfrm>
          <a:off x="457201" y="2834915"/>
          <a:ext cx="10706320" cy="33420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4577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ectangle 12">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 name="Right Triangle 1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8" name="Straight Connector 1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Başlık 1">
            <a:extLst>
              <a:ext uri="{FF2B5EF4-FFF2-40B4-BE49-F238E27FC236}">
                <a16:creationId xmlns:a16="http://schemas.microsoft.com/office/drawing/2014/main" id="{24E7A244-70F4-3E46-29AE-AF46EAB915CB}"/>
              </a:ext>
            </a:extLst>
          </p:cNvPr>
          <p:cNvSpPr>
            <a:spLocks noGrp="1"/>
          </p:cNvSpPr>
          <p:nvPr>
            <p:ph type="title"/>
          </p:nvPr>
        </p:nvSpPr>
        <p:spPr>
          <a:xfrm>
            <a:off x="457201" y="720772"/>
            <a:ext cx="3733078" cy="5531079"/>
          </a:xfrm>
        </p:spPr>
        <p:txBody>
          <a:bodyPr>
            <a:normAutofit/>
          </a:bodyPr>
          <a:lstStyle/>
          <a:p>
            <a:r>
              <a:rPr lang="tr-TR"/>
              <a:t>ÇATIŞMA</a:t>
            </a:r>
          </a:p>
        </p:txBody>
      </p:sp>
      <p:sp>
        <p:nvSpPr>
          <p:cNvPr id="48"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aphicFrame>
        <p:nvGraphicFramePr>
          <p:cNvPr id="5" name="İçerik Yer Tutucusu 2">
            <a:extLst>
              <a:ext uri="{FF2B5EF4-FFF2-40B4-BE49-F238E27FC236}">
                <a16:creationId xmlns:a16="http://schemas.microsoft.com/office/drawing/2014/main" id="{8B6F663A-55E4-875D-EEE6-730F158FCC47}"/>
              </a:ext>
            </a:extLst>
          </p:cNvPr>
          <p:cNvGraphicFramePr>
            <a:graphicFrameLocks noGrp="1"/>
          </p:cNvGraphicFramePr>
          <p:nvPr>
            <p:ph idx="1"/>
            <p:extLst>
              <p:ext uri="{D42A27DB-BD31-4B8C-83A1-F6EECF244321}">
                <p14:modId xmlns:p14="http://schemas.microsoft.com/office/powerpoint/2010/main" val="99243580"/>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4555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a:ea typeface="+mn-ea"/>
              <a:cs typeface="+mn-cs"/>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23" name="Group 15572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24" name="Straight Connector 15572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54" name="Rectangle 15575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155756" name="Rectangle 155755">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venir Next LT Pro"/>
              <a:ea typeface="+mn-ea"/>
              <a:cs typeface="+mn-cs"/>
            </a:endParaRPr>
          </a:p>
        </p:txBody>
      </p:sp>
      <p:sp>
        <p:nvSpPr>
          <p:cNvPr id="155758" name="Right Triangle 15575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venir Next LT Pro"/>
              <a:ea typeface="+mn-ea"/>
              <a:cs typeface="+mn-cs"/>
            </a:endParaRPr>
          </a:p>
        </p:txBody>
      </p:sp>
      <p:sp>
        <p:nvSpPr>
          <p:cNvPr id="155760" name="Freeform: Shape 155759">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Avenir Next LT Pro"/>
              <a:ea typeface="+mn-ea"/>
              <a:cs typeface="+mn-cs"/>
            </a:endParaRPr>
          </a:p>
        </p:txBody>
      </p:sp>
      <p:grpSp>
        <p:nvGrpSpPr>
          <p:cNvPr id="155762" name="Group 15576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63" name="Straight Connector 15576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6FB3C0CE-A743-05AC-FEE0-D99E14A7E91A}"/>
              </a:ext>
            </a:extLst>
          </p:cNvPr>
          <p:cNvSpPr>
            <a:spLocks noGrp="1" noChangeArrowheads="1"/>
          </p:cNvSpPr>
          <p:nvPr>
            <p:ph type="title" idx="4294967295"/>
          </p:nvPr>
        </p:nvSpPr>
        <p:spPr>
          <a:xfrm>
            <a:off x="457200" y="728906"/>
            <a:ext cx="10754527" cy="2228755"/>
          </a:xfrm>
        </p:spPr>
        <p:txBody>
          <a:bodyPr vert="horz" lIns="91440" tIns="45720" rIns="91440" bIns="45720" rtlCol="0" anchor="b">
            <a:normAutofit/>
          </a:bodyPr>
          <a:lstStyle/>
          <a:p>
            <a:pPr>
              <a:defRPr/>
            </a:pPr>
            <a:r>
              <a:rPr lang="en-US">
                <a:solidFill>
                  <a:schemeClr val="tx2"/>
                </a:solidFill>
              </a:rPr>
              <a:t>ÇATIŞMA YÖNETİMİ VE YÖNETİM TARZLARI</a:t>
            </a:r>
          </a:p>
        </p:txBody>
      </p:sp>
      <p:sp>
        <p:nvSpPr>
          <p:cNvPr id="35844" name="Rectangle 3">
            <a:extLst>
              <a:ext uri="{FF2B5EF4-FFF2-40B4-BE49-F238E27FC236}">
                <a16:creationId xmlns:a16="http://schemas.microsoft.com/office/drawing/2014/main" id="{A426892B-4056-0A03-A7BE-7765685AC919}"/>
              </a:ext>
            </a:extLst>
          </p:cNvPr>
          <p:cNvSpPr>
            <a:spLocks noGrp="1" noChangeArrowheads="1"/>
          </p:cNvSpPr>
          <p:nvPr>
            <p:ph type="body" idx="4294967295"/>
          </p:nvPr>
        </p:nvSpPr>
        <p:spPr>
          <a:xfrm>
            <a:off x="457201" y="3257633"/>
            <a:ext cx="9745506" cy="2552886"/>
          </a:xfrm>
        </p:spPr>
        <p:txBody>
          <a:bodyPr vert="horz" lIns="91440" tIns="45720" rIns="91440" bIns="45720" rtlCol="0" anchor="t">
            <a:normAutofit/>
          </a:bodyPr>
          <a:lstStyle/>
          <a:p>
            <a:pPr>
              <a:spcBef>
                <a:spcPct val="30000"/>
              </a:spcBef>
              <a:spcAft>
                <a:spcPct val="30000"/>
              </a:spcAft>
              <a:buFont typeface="+mj-lt"/>
              <a:buAutoNum type="arabicPeriod"/>
            </a:pPr>
            <a:r>
              <a:rPr lang="en-US" altLang="tr-TR" sz="1800">
                <a:solidFill>
                  <a:schemeClr val="tx2"/>
                </a:solidFill>
              </a:rPr>
              <a:t>Bir çatışma durumunda yöneticilerin yapması gereken veya onlardan beklenen, mevcut çatışmaya uygun onu sonlandıracak müdahalelerde bulunmaktır. Her yöneticinin kendine has bir yönetim tarzı vardır. Karar verme sürecinden zamanın kullanılmasına kadar her yönetici değişik yollar izleyebilir ve değişik önceliklere sahip olabilir (Koçel, 2005: 671). Hangi durumda olursa olsun, yönetici çatışma olayını anlamak ve organizasyon amaçları doğrultusunda kullanmak zorundadır. Aksi halde çatışmalar organizasyonları çalışamaz ve iş göremez hale getirecek ve organizasyonların varlık nedeni olan amaçlar gerçekleştirilemeyecektir.</a:t>
            </a:r>
          </a:p>
        </p:txBody>
      </p:sp>
      <p:sp>
        <p:nvSpPr>
          <p:cNvPr id="35842" name="Slayt Numarası Yer Tutucusu 3">
            <a:extLst>
              <a:ext uri="{FF2B5EF4-FFF2-40B4-BE49-F238E27FC236}">
                <a16:creationId xmlns:a16="http://schemas.microsoft.com/office/drawing/2014/main" id="{4800663E-1511-5B8B-5DEB-AB2889147C21}"/>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600"/>
              </a:spcAft>
              <a:buClrTx/>
              <a:buSzTx/>
              <a:buFontTx/>
              <a:buNone/>
              <a:tabLst/>
              <a:defRPr/>
            </a:pPr>
            <a:fld id="{9A75473A-FCDA-4DC0-B328-72BB0F97EAF4}" type="slidenum">
              <a:rPr kumimoji="0" lang="en-US" altLang="tr-TR" sz="900" b="0" i="0" u="none" strike="noStrike" kern="1200" cap="all" spc="150" normalizeH="0" baseline="0" noProof="0">
                <a:ln>
                  <a:noFill/>
                </a:ln>
                <a:solidFill>
                  <a:srgbClr val="243241"/>
                </a:solidFill>
                <a:effectLst/>
                <a:uLnTx/>
                <a:uFillTx/>
                <a:latin typeface="Avenir Next LT Pro"/>
                <a:ea typeface="+mn-ea"/>
                <a:cs typeface="Arial" panose="020B0604020202020204" pitchFamily="34" charset="0"/>
              </a:rPr>
              <a:pPr marL="0" marR="0" lvl="0" indent="0" algn="ctr" defTabSz="914400" rtl="0" eaLnBrk="1" fontAlgn="auto" latinLnBrk="0" hangingPunct="1">
                <a:lnSpc>
                  <a:spcPct val="100000"/>
                </a:lnSpc>
                <a:spcBef>
                  <a:spcPct val="0"/>
                </a:spcBef>
                <a:spcAft>
                  <a:spcPts val="600"/>
                </a:spcAft>
                <a:buClrTx/>
                <a:buSzTx/>
                <a:buFontTx/>
                <a:buNone/>
                <a:tabLst/>
                <a:defRPr/>
              </a:pPr>
              <a:t>30</a:t>
            </a:fld>
            <a:endParaRPr kumimoji="0" lang="en-US" altLang="tr-TR" sz="900" b="0" i="0" u="none" strike="noStrike" kern="1200" cap="all" spc="150" normalizeH="0" baseline="0" noProof="0">
              <a:ln>
                <a:noFill/>
              </a:ln>
              <a:solidFill>
                <a:srgbClr val="243241"/>
              </a:solidFill>
              <a:effectLst/>
              <a:uLnTx/>
              <a:uFillTx/>
              <a:latin typeface="Avenir Next LT Pro"/>
              <a:ea typeface="+mn-ea"/>
              <a:cs typeface="Arial" panose="020B0604020202020204" pitchFamily="34" charset="0"/>
            </a:endParaRPr>
          </a:p>
        </p:txBody>
      </p:sp>
    </p:spTree>
    <p:extLst>
      <p:ext uri="{BB962C8B-B14F-4D97-AF65-F5344CB8AC3E}">
        <p14:creationId xmlns:p14="http://schemas.microsoft.com/office/powerpoint/2010/main" val="10794055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7" name="Rectangle 15565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9" name="Group 15565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60" name="Straight Connector 15565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7" name="Straight Connector 15568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8" name="Straight Connector 15568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90" name="Freeform: Shape 15568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2" name="Freeform: Shape 15569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4" name="Rectangle 155693">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96" name="Group 155695">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7" name="Straight Connector 155696">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2" name="Straight Connector 3071">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3" name="Straight Connector 3072">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5" name="Straight Connector 3074">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7" name="Straight Connector 3076">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8" name="Straight Connector 3077">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9" name="Straight Connector 3078">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0" name="Straight Connector 3079">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1" name="Straight Connector 3080">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2" name="Straight Connector 3081">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3" name="Straight Connector 3082">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4" name="Straight Connector 3083">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5" name="Straight Connector 3084">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6" name="Straight Connector 3085">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7" name="Straight Connector 3086">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713" name="Freeform: Shape 155712">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55715" name="Group 155714">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16" name="Straight Connector 155715">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46" name="Rectangle 15574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8" name="Rectangle 155747">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0" name="Right Triangle 155749">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52" name="Flowchart: Document 155751">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754" name="Group 155753">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55" name="Straight Connector 155754">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8" name="Straight Connector 155757">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9" name="Straight Connector 155758">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0" name="Straight Connector 155759">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1" name="Straight Connector 155760">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2" name="Straight Connector 155761">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3" name="Straight Connector 155762">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DE0C39E7-ECF7-ED22-AA09-0C11341F0149}"/>
              </a:ext>
            </a:extLst>
          </p:cNvPr>
          <p:cNvSpPr>
            <a:spLocks noGrp="1" noChangeArrowheads="1"/>
          </p:cNvSpPr>
          <p:nvPr>
            <p:ph type="title" idx="4294967295"/>
          </p:nvPr>
        </p:nvSpPr>
        <p:spPr>
          <a:xfrm>
            <a:off x="5791200" y="732348"/>
            <a:ext cx="5410199" cy="2240735"/>
          </a:xfrm>
        </p:spPr>
        <p:txBody>
          <a:bodyPr vert="horz" lIns="91440" tIns="45720" rIns="91440" bIns="45720" rtlCol="0" anchor="ctr">
            <a:normAutofit/>
          </a:bodyPr>
          <a:lstStyle/>
          <a:p>
            <a:pPr>
              <a:defRPr/>
            </a:pPr>
            <a:r>
              <a:rPr lang="en-US">
                <a:solidFill>
                  <a:schemeClr val="tx2"/>
                </a:solidFill>
              </a:rPr>
              <a:t>STRES KAVRAMI</a:t>
            </a:r>
          </a:p>
        </p:txBody>
      </p:sp>
      <p:pic>
        <p:nvPicPr>
          <p:cNvPr id="155654" name="Graphic 155653" descr="Worried Face with No Fill">
            <a:extLst>
              <a:ext uri="{FF2B5EF4-FFF2-40B4-BE49-F238E27FC236}">
                <a16:creationId xmlns:a16="http://schemas.microsoft.com/office/drawing/2014/main" id="{B0CE84EC-A858-E11D-B122-FB9B2A208C4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7222" y="978211"/>
            <a:ext cx="5009616" cy="5009616"/>
          </a:xfrm>
          <a:prstGeom prst="rect">
            <a:avLst/>
          </a:prstGeom>
        </p:spPr>
      </p:pic>
      <p:sp>
        <p:nvSpPr>
          <p:cNvPr id="3076" name="Rectangle 3">
            <a:extLst>
              <a:ext uri="{FF2B5EF4-FFF2-40B4-BE49-F238E27FC236}">
                <a16:creationId xmlns:a16="http://schemas.microsoft.com/office/drawing/2014/main" id="{81AB602D-BC45-9C03-26D7-CCE27E0AB924}"/>
              </a:ext>
            </a:extLst>
          </p:cNvPr>
          <p:cNvSpPr>
            <a:spLocks noGrp="1" noChangeArrowheads="1"/>
          </p:cNvSpPr>
          <p:nvPr>
            <p:ph type="body" idx="4294967295"/>
          </p:nvPr>
        </p:nvSpPr>
        <p:spPr>
          <a:xfrm>
            <a:off x="5791200" y="3264832"/>
            <a:ext cx="5410199" cy="2980124"/>
          </a:xfrm>
        </p:spPr>
        <p:txBody>
          <a:bodyPr vert="horz" lIns="91440" tIns="45720" rIns="91440" bIns="45720" rtlCol="0">
            <a:normAutofit/>
          </a:bodyPr>
          <a:lstStyle/>
          <a:p>
            <a:pPr algn="just">
              <a:spcBef>
                <a:spcPct val="30000"/>
              </a:spcBef>
              <a:spcAft>
                <a:spcPct val="30000"/>
              </a:spcAft>
              <a:buFont typeface="+mj-lt"/>
              <a:buAutoNum type="arabicPeriod"/>
            </a:pPr>
            <a:r>
              <a:rPr lang="en-US" altLang="tr-TR" sz="1700">
                <a:solidFill>
                  <a:schemeClr val="tx2"/>
                </a:solidFill>
              </a:rPr>
              <a:t>Stres Nedir? Stres sözcüğü, Latince "estrictia"dan gelmektedir. Stres, 17. Yüzyılda felaket, bela, musibet, dert, keder, elem gibi anlamlarda kullanılmıştır. 18 ve 19. Yüzyıllarda ise, kavramın anlamı değişmiş ve güç, baskı, zor gibi anlamlarda objelere, kişiye, organlara ve ruhsal yapıya yönelik olarak kullanılmıştır. Buna bağlı olarak da stres, nesne ve kişinin bu tür güçlerin etkisi ile biçiminin bozulmasına, çarpıtılmasına karşı bir direnç anlamında kullanılmaya başlamıştır. </a:t>
            </a:r>
          </a:p>
        </p:txBody>
      </p:sp>
      <p:sp>
        <p:nvSpPr>
          <p:cNvPr id="3074" name="Slayt Numarası Yer Tutucusu 3">
            <a:extLst>
              <a:ext uri="{FF2B5EF4-FFF2-40B4-BE49-F238E27FC236}">
                <a16:creationId xmlns:a16="http://schemas.microsoft.com/office/drawing/2014/main" id="{8435375E-DAAF-6B14-8BC7-8D9DA5429750}"/>
              </a:ext>
            </a:extLst>
          </p:cNvPr>
          <p:cNvSpPr>
            <a:spLocks noGrp="1"/>
          </p:cNvSpPr>
          <p:nvPr>
            <p:ph type="sldNum" sz="quarter" idx="12"/>
          </p:nvPr>
        </p:nvSpPr>
        <p:spPr>
          <a:xfrm>
            <a:off x="11192560"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733133B5-0121-407E-9D39-366B8CE302FC}" type="slidenum">
              <a:rPr lang="en-US" altLang="tr-TR" sz="900">
                <a:solidFill>
                  <a:schemeClr val="tx2"/>
                </a:solidFill>
                <a:latin typeface="+mn-lt"/>
                <a:cs typeface="+mn-cs"/>
              </a:rPr>
              <a:pPr eaLnBrk="1" hangingPunct="1">
                <a:spcBef>
                  <a:spcPct val="0"/>
                </a:spcBef>
                <a:spcAft>
                  <a:spcPts val="600"/>
                </a:spcAft>
                <a:buFontTx/>
                <a:buNone/>
              </a:pPr>
              <a:t>31</a:t>
            </a:fld>
            <a:endParaRPr lang="en-US" altLang="tr-TR" sz="900">
              <a:solidFill>
                <a:schemeClr val="tx2"/>
              </a:solidFill>
              <a:latin typeface="+mn-lt"/>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7" name="Rectangle 15565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9" name="Group 15565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60" name="Straight Connector 15565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7" name="Straight Connector 15568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8" name="Straight Connector 15568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90" name="Freeform: Shape 15568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2" name="Freeform: Shape 15569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4" name="Rectangle 155693">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96" name="Group 155695">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7" name="Straight Connector 155696">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2" name="Straight Connector 3071">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3" name="Straight Connector 3072">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4" name="Straight Connector 3073">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5" name="Straight Connector 3074">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7" name="Straight Connector 3076">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8" name="Straight Connector 3077">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9" name="Straight Connector 3078">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0" name="Straight Connector 3079">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1" name="Straight Connector 3080">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2" name="Straight Connector 3081">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3" name="Straight Connector 3082">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4" name="Straight Connector 3083">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5" name="Straight Connector 3084">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6" name="Straight Connector 3085">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713" name="Freeform: Shape 155712">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55715" name="Group 155714">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16" name="Straight Connector 155715">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46" name="Rectangle 15574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8" name="Rectangle 155747">
            <a:extLst>
              <a:ext uri="{FF2B5EF4-FFF2-40B4-BE49-F238E27FC236}">
                <a16:creationId xmlns:a16="http://schemas.microsoft.com/office/drawing/2014/main" id="{7EE60796-BC52-4154-A3A9-773DE8285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0" name="Right Triangle 155749">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52" name="Flowchart: Document 155751">
            <a:extLst>
              <a:ext uri="{FF2B5EF4-FFF2-40B4-BE49-F238E27FC236}">
                <a16:creationId xmlns:a16="http://schemas.microsoft.com/office/drawing/2014/main" id="{BFEC1042-3FDC-47A3-BCD7-CA9D052F9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744293"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754" name="Group 155753">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55" name="Straight Connector 155754">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8" name="Straight Connector 155757">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9" name="Straight Connector 155758">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0" name="Straight Connector 155759">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1" name="Straight Connector 155760">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2" name="Straight Connector 155761">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3" name="Straight Connector 155762">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62800CDD-AA61-8C10-A027-042D920E0684}"/>
              </a:ext>
            </a:extLst>
          </p:cNvPr>
          <p:cNvSpPr>
            <a:spLocks noGrp="1" noChangeArrowheads="1"/>
          </p:cNvSpPr>
          <p:nvPr>
            <p:ph type="title" idx="4294967295"/>
          </p:nvPr>
        </p:nvSpPr>
        <p:spPr>
          <a:xfrm>
            <a:off x="5791200" y="732348"/>
            <a:ext cx="5410199" cy="2240735"/>
          </a:xfrm>
        </p:spPr>
        <p:txBody>
          <a:bodyPr vert="horz" lIns="91440" tIns="45720" rIns="91440" bIns="45720" rtlCol="0" anchor="ctr">
            <a:normAutofit/>
          </a:bodyPr>
          <a:lstStyle/>
          <a:p>
            <a:pPr>
              <a:defRPr/>
            </a:pPr>
            <a:r>
              <a:rPr lang="en-US">
                <a:solidFill>
                  <a:schemeClr val="tx2"/>
                </a:solidFill>
              </a:rPr>
              <a:t>STRES KAVRAMI</a:t>
            </a:r>
          </a:p>
        </p:txBody>
      </p:sp>
      <p:pic>
        <p:nvPicPr>
          <p:cNvPr id="155654" name="Graphic 155653" descr="Bağlı değil">
            <a:extLst>
              <a:ext uri="{FF2B5EF4-FFF2-40B4-BE49-F238E27FC236}">
                <a16:creationId xmlns:a16="http://schemas.microsoft.com/office/drawing/2014/main" id="{E6097E8A-CA95-D880-9DF1-AFCB094C03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222" y="978211"/>
            <a:ext cx="5009616" cy="5009616"/>
          </a:xfrm>
          <a:prstGeom prst="rect">
            <a:avLst/>
          </a:prstGeom>
        </p:spPr>
      </p:pic>
      <p:sp>
        <p:nvSpPr>
          <p:cNvPr id="3076" name="Rectangle 3">
            <a:extLst>
              <a:ext uri="{FF2B5EF4-FFF2-40B4-BE49-F238E27FC236}">
                <a16:creationId xmlns:a16="http://schemas.microsoft.com/office/drawing/2014/main" id="{7BDC0D97-4085-BC17-614A-07D5D7F063CE}"/>
              </a:ext>
            </a:extLst>
          </p:cNvPr>
          <p:cNvSpPr>
            <a:spLocks noGrp="1" noChangeArrowheads="1"/>
          </p:cNvSpPr>
          <p:nvPr>
            <p:ph type="body" idx="4294967295"/>
          </p:nvPr>
        </p:nvSpPr>
        <p:spPr>
          <a:xfrm>
            <a:off x="5237236" y="2228762"/>
            <a:ext cx="5964163" cy="4016194"/>
          </a:xfrm>
        </p:spPr>
        <p:txBody>
          <a:bodyPr vert="horz" lIns="91440" tIns="45720" rIns="91440" bIns="45720" rtlCol="0">
            <a:normAutofit/>
          </a:bodyPr>
          <a:lstStyle/>
          <a:p>
            <a:pPr algn="just">
              <a:lnSpc>
                <a:spcPct val="100000"/>
              </a:lnSpc>
              <a:spcBef>
                <a:spcPct val="30000"/>
              </a:spcBef>
              <a:spcAft>
                <a:spcPct val="30000"/>
              </a:spcAft>
              <a:buFont typeface="+mj-lt"/>
              <a:buAutoNum type="arabicPeriod"/>
              <a:defRPr/>
            </a:pPr>
            <a:r>
              <a:rPr lang="en-US" sz="2000">
                <a:solidFill>
                  <a:schemeClr val="tx2"/>
                </a:solidFill>
              </a:rPr>
              <a:t>Stres Sırasında Organizmada Meydana Gelen Değişiklikler "Genel Uyum Sendromu" olarak adlandırmıştır. Bu kurama göre, organizmanın strese tepkisi üç aşamada gelişir. </a:t>
            </a:r>
          </a:p>
          <a:p>
            <a:pPr algn="just">
              <a:lnSpc>
                <a:spcPct val="100000"/>
              </a:lnSpc>
              <a:spcBef>
                <a:spcPct val="30000"/>
              </a:spcBef>
              <a:spcAft>
                <a:spcPct val="30000"/>
              </a:spcAft>
              <a:buFont typeface="+mj-lt"/>
              <a:buAutoNum type="arabicPeriod"/>
              <a:defRPr/>
            </a:pPr>
            <a:r>
              <a:rPr lang="en-US" sz="2000" b="1">
                <a:solidFill>
                  <a:schemeClr val="tx2"/>
                </a:solidFill>
              </a:rPr>
              <a:t>Alarm Aşaması: </a:t>
            </a:r>
            <a:r>
              <a:rPr lang="en-US" sz="2000">
                <a:solidFill>
                  <a:schemeClr val="tx2"/>
                </a:solidFill>
              </a:rPr>
              <a:t>Birey bir stres kaynağı ile karşılaştığında, sempatik sinir sisteminin etkin hale gelmesi nedeniyle beden savaş ya da kaç tepkisi" gösterir. Savaş ya da kaç tepkisi sırasında bedende oluşan fiziksel ve kimyasal değişmeler sonucunda kişi, stres kaynağı ile yüzleşmeye ya da kaçmaya hazır hale gelir. </a:t>
            </a:r>
          </a:p>
        </p:txBody>
      </p:sp>
      <p:sp>
        <p:nvSpPr>
          <p:cNvPr id="5122" name="Slayt Numarası Yer Tutucusu 3">
            <a:extLst>
              <a:ext uri="{FF2B5EF4-FFF2-40B4-BE49-F238E27FC236}">
                <a16:creationId xmlns:a16="http://schemas.microsoft.com/office/drawing/2014/main" id="{031483BF-FB83-61A2-9D95-AF206090C4E2}"/>
              </a:ext>
            </a:extLst>
          </p:cNvPr>
          <p:cNvSpPr>
            <a:spLocks noGrp="1"/>
          </p:cNvSpPr>
          <p:nvPr>
            <p:ph type="sldNum" sz="quarter" idx="12"/>
          </p:nvPr>
        </p:nvSpPr>
        <p:spPr>
          <a:xfrm>
            <a:off x="11192560"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7DE48C82-550B-465B-B081-4A055661361A}" type="slidenum">
              <a:rPr lang="en-US" altLang="tr-TR" sz="900">
                <a:solidFill>
                  <a:schemeClr val="tx2"/>
                </a:solidFill>
                <a:latin typeface="+mn-lt"/>
                <a:cs typeface="+mn-cs"/>
              </a:rPr>
              <a:pPr eaLnBrk="1" hangingPunct="1">
                <a:spcBef>
                  <a:spcPct val="0"/>
                </a:spcBef>
                <a:spcAft>
                  <a:spcPts val="600"/>
                </a:spcAft>
                <a:buFontTx/>
                <a:buNone/>
              </a:pPr>
              <a:t>32</a:t>
            </a:fld>
            <a:endParaRPr lang="en-US" altLang="tr-TR" sz="900">
              <a:solidFill>
                <a:schemeClr val="tx2"/>
              </a:solidFill>
              <a:latin typeface="+mn-lt"/>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44" name="Straight Connector 614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45" name="Straight Connector 614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47" name="Straight Connector 6146">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49" name="Straight Connector 6148">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50" name="Straight Connector 6149">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51" name="Straight Connector 6150">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52" name="Straight Connector 6151">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53" name="Straight Connector 6152">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54" name="Straight Connector 6153">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55" name="Straight Connector 6154">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13" name="Group 15571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14" name="Straight Connector 15571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44" name="Rectangle 15574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6" name="Rectangle 155745">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8" name="Right Triangle 15574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50" name="Freeform: Shape 155749">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52" name="Group 15575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53" name="Straight Connector 15575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4" name="Straight Connector 15575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5" name="Straight Connector 15575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8" name="Straight Connector 15575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9" name="Straight Connector 15575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0" name="Straight Connector 15575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1" name="Straight Connector 15576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2" name="Straight Connector 15576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3" name="Straight Connector 15576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CC812BED-2CEE-EB11-F4B1-39170A2DBD5C}"/>
              </a:ext>
            </a:extLst>
          </p:cNvPr>
          <p:cNvSpPr>
            <a:spLocks noGrp="1" noChangeArrowheads="1"/>
          </p:cNvSpPr>
          <p:nvPr>
            <p:ph type="title" idx="4294967295"/>
          </p:nvPr>
        </p:nvSpPr>
        <p:spPr>
          <a:xfrm>
            <a:off x="457201" y="728906"/>
            <a:ext cx="4712534" cy="5516051"/>
          </a:xfrm>
        </p:spPr>
        <p:txBody>
          <a:bodyPr vert="horz" lIns="91440" tIns="45720" rIns="91440" bIns="45720" rtlCol="0" anchor="t">
            <a:normAutofit/>
          </a:bodyPr>
          <a:lstStyle/>
          <a:p>
            <a:pPr>
              <a:defRPr/>
            </a:pPr>
            <a:r>
              <a:rPr lang="en-US">
                <a:solidFill>
                  <a:schemeClr val="tx2"/>
                </a:solidFill>
              </a:rPr>
              <a:t>STRES KAVRAMI</a:t>
            </a:r>
          </a:p>
        </p:txBody>
      </p:sp>
      <p:sp>
        <p:nvSpPr>
          <p:cNvPr id="6148" name="Rectangle 3">
            <a:extLst>
              <a:ext uri="{FF2B5EF4-FFF2-40B4-BE49-F238E27FC236}">
                <a16:creationId xmlns:a16="http://schemas.microsoft.com/office/drawing/2014/main" id="{8E4EE6F7-A5B6-4C86-4A7C-95D81A0AAFBA}"/>
              </a:ext>
            </a:extLst>
          </p:cNvPr>
          <p:cNvSpPr>
            <a:spLocks noGrp="1" noChangeArrowheads="1"/>
          </p:cNvSpPr>
          <p:nvPr>
            <p:ph type="body" idx="4294967295"/>
          </p:nvPr>
        </p:nvSpPr>
        <p:spPr>
          <a:xfrm>
            <a:off x="5388459" y="728906"/>
            <a:ext cx="5813687" cy="5545420"/>
          </a:xfrm>
        </p:spPr>
        <p:txBody>
          <a:bodyPr vert="horz" lIns="91440" tIns="45720" rIns="91440" bIns="45720" rtlCol="0" anchor="ctr">
            <a:normAutofit/>
          </a:bodyPr>
          <a:lstStyle/>
          <a:p>
            <a:pPr>
              <a:spcBef>
                <a:spcPct val="30000"/>
              </a:spcBef>
              <a:spcAft>
                <a:spcPct val="30000"/>
              </a:spcAft>
              <a:buFont typeface="+mj-lt"/>
              <a:buAutoNum type="arabicPeriod"/>
            </a:pPr>
            <a:r>
              <a:rPr lang="en-US" altLang="tr-TR" sz="1800" b="1">
                <a:solidFill>
                  <a:schemeClr val="tx2"/>
                </a:solidFill>
              </a:rPr>
              <a:t>Direnme Aşaması: </a:t>
            </a:r>
            <a:r>
              <a:rPr lang="en-US" altLang="tr-TR" sz="1800">
                <a:solidFill>
                  <a:schemeClr val="tx2"/>
                </a:solidFill>
              </a:rPr>
              <a:t>Alarm aşamasını, "uyum ya da direnme aşaması" izler. Stres kaynağına uyum sağlanırsa her şey normale döner. Bu aşamada kaybedilen enerji, yeniden kazanılmaya ve bedendeki tahribat giderilmeye çalışılır. Stresle başa çıkıldığında parasempatik sinir sistemi etkin olmaya başlar. </a:t>
            </a:r>
          </a:p>
          <a:p>
            <a:pPr>
              <a:spcBef>
                <a:spcPct val="30000"/>
              </a:spcBef>
              <a:spcAft>
                <a:spcPct val="30000"/>
              </a:spcAft>
              <a:buFont typeface="+mj-lt"/>
              <a:buAutoNum type="arabicPeriod"/>
            </a:pPr>
            <a:r>
              <a:rPr lang="en-US" altLang="tr-TR" sz="1800" b="1">
                <a:solidFill>
                  <a:schemeClr val="tx2"/>
                </a:solidFill>
              </a:rPr>
              <a:t>Tükenme Aşaması: </a:t>
            </a:r>
            <a:r>
              <a:rPr lang="en-US" altLang="tr-TR" sz="1800">
                <a:solidFill>
                  <a:schemeClr val="tx2"/>
                </a:solidFill>
              </a:rPr>
              <a:t>Uyum aşamasındaki gerilim kaynakları ve bunların yoğunluk dereceleri azalmadığı sürece ya da artış gösterdikleri durumlarda bireyin gayreti kırılır ve davranışlarında ciddi derecede sapmalar ve hayal kırıklıklarının yaşandığı bir evreye girilir. </a:t>
            </a:r>
          </a:p>
        </p:txBody>
      </p:sp>
      <p:sp>
        <p:nvSpPr>
          <p:cNvPr id="6146" name="Slayt Numarası Yer Tutucusu 3">
            <a:extLst>
              <a:ext uri="{FF2B5EF4-FFF2-40B4-BE49-F238E27FC236}">
                <a16:creationId xmlns:a16="http://schemas.microsoft.com/office/drawing/2014/main" id="{046806C7-E861-D9C0-2D13-B0569D3F22D5}"/>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36F8C1B9-44B5-4F6A-AEAE-97B0A2390954}" type="slidenum">
              <a:rPr lang="en-US" altLang="tr-TR" sz="900">
                <a:solidFill>
                  <a:schemeClr val="tx2"/>
                </a:solidFill>
                <a:latin typeface="+mn-lt"/>
                <a:cs typeface="+mn-cs"/>
              </a:rPr>
              <a:pPr eaLnBrk="1" hangingPunct="1">
                <a:spcBef>
                  <a:spcPct val="0"/>
                </a:spcBef>
                <a:spcAft>
                  <a:spcPts val="600"/>
                </a:spcAft>
                <a:buFontTx/>
                <a:buNone/>
              </a:pPr>
              <a:t>33</a:t>
            </a:fld>
            <a:endParaRPr lang="en-US" altLang="tr-TR" sz="900">
              <a:solidFill>
                <a:schemeClr val="tx2"/>
              </a:solidFill>
              <a:latin typeface="+mn-lt"/>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23" name="Group 15572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24" name="Straight Connector 15572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54" name="Rectangle 15575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6" name="Rectangle 155755">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8" name="Right Triangle 15575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60" name="Freeform: Shape 155759">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62" name="Group 15576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63" name="Straight Connector 15576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FBB777B0-346E-FC7A-DF9F-0D656FB6F459}"/>
              </a:ext>
            </a:extLst>
          </p:cNvPr>
          <p:cNvSpPr>
            <a:spLocks noGrp="1" noChangeArrowheads="1"/>
          </p:cNvSpPr>
          <p:nvPr>
            <p:ph type="title" idx="4294967295"/>
          </p:nvPr>
        </p:nvSpPr>
        <p:spPr>
          <a:xfrm>
            <a:off x="457201" y="728906"/>
            <a:ext cx="4712534" cy="5516051"/>
          </a:xfrm>
        </p:spPr>
        <p:txBody>
          <a:bodyPr vert="horz" lIns="91440" tIns="45720" rIns="91440" bIns="45720" rtlCol="0" anchor="t">
            <a:normAutofit/>
          </a:bodyPr>
          <a:lstStyle/>
          <a:p>
            <a:pPr>
              <a:defRPr/>
            </a:pPr>
            <a:r>
              <a:rPr lang="en-US">
                <a:solidFill>
                  <a:schemeClr val="tx2"/>
                </a:solidFill>
              </a:rPr>
              <a:t>STRES KAVRAMI</a:t>
            </a:r>
          </a:p>
        </p:txBody>
      </p:sp>
      <p:sp>
        <p:nvSpPr>
          <p:cNvPr id="8196" name="Rectangle 3">
            <a:extLst>
              <a:ext uri="{FF2B5EF4-FFF2-40B4-BE49-F238E27FC236}">
                <a16:creationId xmlns:a16="http://schemas.microsoft.com/office/drawing/2014/main" id="{33567966-4119-D638-A87F-FFFDFE87532F}"/>
              </a:ext>
            </a:extLst>
          </p:cNvPr>
          <p:cNvSpPr>
            <a:spLocks noGrp="1" noChangeArrowheads="1"/>
          </p:cNvSpPr>
          <p:nvPr>
            <p:ph type="body" idx="4294967295"/>
          </p:nvPr>
        </p:nvSpPr>
        <p:spPr>
          <a:xfrm>
            <a:off x="5388459" y="728906"/>
            <a:ext cx="5813687" cy="5545420"/>
          </a:xfrm>
        </p:spPr>
        <p:txBody>
          <a:bodyPr vert="horz" lIns="91440" tIns="45720" rIns="91440" bIns="45720" rtlCol="0" anchor="ctr">
            <a:normAutofit/>
          </a:bodyPr>
          <a:lstStyle/>
          <a:p>
            <a:pPr>
              <a:spcBef>
                <a:spcPct val="30000"/>
              </a:spcBef>
              <a:spcAft>
                <a:spcPct val="30000"/>
              </a:spcAft>
              <a:buFont typeface="+mj-lt"/>
              <a:buAutoNum type="arabicPeriod"/>
            </a:pPr>
            <a:r>
              <a:rPr lang="en-US" altLang="tr-TR" sz="1800">
                <a:solidFill>
                  <a:schemeClr val="tx2"/>
                </a:solidFill>
              </a:rPr>
              <a:t>Stresle ilgili belirtiler, fiziksel, duygusal, zihinsel ve sosyal olmak üzere dört grupta toplanabilir (Braham, 1998: 52-54):</a:t>
            </a:r>
          </a:p>
          <a:p>
            <a:pPr>
              <a:spcBef>
                <a:spcPct val="30000"/>
              </a:spcBef>
              <a:spcAft>
                <a:spcPct val="30000"/>
              </a:spcAft>
              <a:buFont typeface="+mj-lt"/>
              <a:buAutoNum type="arabicPeriod"/>
            </a:pPr>
            <a:r>
              <a:rPr lang="en-US" altLang="tr-TR" sz="1800">
                <a:solidFill>
                  <a:schemeClr val="tx2"/>
                </a:solidFill>
              </a:rPr>
              <a:t> 1. </a:t>
            </a:r>
            <a:r>
              <a:rPr lang="en-US" altLang="tr-TR" sz="1800" b="1">
                <a:solidFill>
                  <a:schemeClr val="tx2"/>
                </a:solidFill>
              </a:rPr>
              <a:t>Fiziksel Belirtiler: </a:t>
            </a:r>
            <a:r>
              <a:rPr lang="en-US" altLang="tr-TR" sz="1800">
                <a:solidFill>
                  <a:schemeClr val="tx2"/>
                </a:solidFill>
              </a:rPr>
              <a:t>Baş ağrısı, düzensiz uyku, sırt ağrıları, çene kasılması veya diş gıcırdatma, kabızlık, ishal ve kolit, döküntü, kas ağrıları, hazımsızlık ve ülser, yuksek tansiyon veya kalp krizi, aşırı terleme, iştahta değişiklik, yorgunluk veya enerji kaybı, kazalarda artış. </a:t>
            </a:r>
          </a:p>
        </p:txBody>
      </p:sp>
      <p:sp>
        <p:nvSpPr>
          <p:cNvPr id="8194" name="Slayt Numarası Yer Tutucusu 3">
            <a:extLst>
              <a:ext uri="{FF2B5EF4-FFF2-40B4-BE49-F238E27FC236}">
                <a16:creationId xmlns:a16="http://schemas.microsoft.com/office/drawing/2014/main" id="{C52E3737-0501-1B3B-9FF4-E9470CFF789C}"/>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67066307-D6C6-4DDE-B8F7-1CCFF83D7E3A}" type="slidenum">
              <a:rPr lang="en-US" altLang="tr-TR" sz="900">
                <a:solidFill>
                  <a:schemeClr val="tx2"/>
                </a:solidFill>
                <a:latin typeface="+mn-lt"/>
                <a:cs typeface="+mn-cs"/>
              </a:rPr>
              <a:pPr eaLnBrk="1" hangingPunct="1">
                <a:spcBef>
                  <a:spcPct val="0"/>
                </a:spcBef>
                <a:spcAft>
                  <a:spcPts val="600"/>
                </a:spcAft>
                <a:buFontTx/>
                <a:buNone/>
              </a:pPr>
              <a:t>34</a:t>
            </a:fld>
            <a:endParaRPr lang="en-US" altLang="tr-TR" sz="900">
              <a:solidFill>
                <a:schemeClr val="tx2"/>
              </a:solidFill>
              <a:latin typeface="+mn-lt"/>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16" name="Straight Connector 9215">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17" name="Straight Connector 9216">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19" name="Straight Connector 9218">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21" name="Straight Connector 9220">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22" name="Straight Connector 9221">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23" name="Straight Connector 9222">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24" name="Straight Connector 9223">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25" name="Straight Connector 9224">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26" name="Straight Connector 9225">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27" name="Straight Connector 9226">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13" name="Group 15571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14" name="Straight Connector 15571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44" name="Rectangle 15574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6" name="Rectangle 155745">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8" name="Right Triangle 15574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50" name="Freeform: Shape 155749">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52" name="Group 15575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53" name="Straight Connector 15575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4" name="Straight Connector 15575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5" name="Straight Connector 15575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8" name="Straight Connector 15575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9" name="Straight Connector 15575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0" name="Straight Connector 15575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1" name="Straight Connector 15576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2" name="Straight Connector 15576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3" name="Straight Connector 15576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FDC58FBF-BDD3-9C6C-F195-B9E47F378EC3}"/>
              </a:ext>
            </a:extLst>
          </p:cNvPr>
          <p:cNvSpPr>
            <a:spLocks noGrp="1" noChangeArrowheads="1"/>
          </p:cNvSpPr>
          <p:nvPr>
            <p:ph type="title" idx="4294967295"/>
          </p:nvPr>
        </p:nvSpPr>
        <p:spPr>
          <a:xfrm>
            <a:off x="457201" y="728906"/>
            <a:ext cx="4712534" cy="5516051"/>
          </a:xfrm>
        </p:spPr>
        <p:txBody>
          <a:bodyPr vert="horz" lIns="91440" tIns="45720" rIns="91440" bIns="45720" rtlCol="0" anchor="t">
            <a:normAutofit/>
          </a:bodyPr>
          <a:lstStyle/>
          <a:p>
            <a:pPr>
              <a:defRPr/>
            </a:pPr>
            <a:r>
              <a:rPr lang="en-US">
                <a:solidFill>
                  <a:schemeClr val="tx2"/>
                </a:solidFill>
              </a:rPr>
              <a:t>STRES KAVRAMI</a:t>
            </a:r>
          </a:p>
        </p:txBody>
      </p:sp>
      <p:sp>
        <p:nvSpPr>
          <p:cNvPr id="9220" name="Rectangle 3">
            <a:extLst>
              <a:ext uri="{FF2B5EF4-FFF2-40B4-BE49-F238E27FC236}">
                <a16:creationId xmlns:a16="http://schemas.microsoft.com/office/drawing/2014/main" id="{C1134F3D-4143-BE15-62FD-8C3FF62F7ED5}"/>
              </a:ext>
            </a:extLst>
          </p:cNvPr>
          <p:cNvSpPr>
            <a:spLocks noGrp="1" noChangeArrowheads="1"/>
          </p:cNvSpPr>
          <p:nvPr>
            <p:ph type="body" idx="4294967295"/>
          </p:nvPr>
        </p:nvSpPr>
        <p:spPr>
          <a:xfrm>
            <a:off x="5388459" y="728906"/>
            <a:ext cx="5813687" cy="5545420"/>
          </a:xfrm>
        </p:spPr>
        <p:txBody>
          <a:bodyPr vert="horz" lIns="91440" tIns="45720" rIns="91440" bIns="45720" rtlCol="0" anchor="ctr">
            <a:normAutofit/>
          </a:bodyPr>
          <a:lstStyle/>
          <a:p>
            <a:pPr>
              <a:spcBef>
                <a:spcPct val="30000"/>
              </a:spcBef>
              <a:spcAft>
                <a:spcPct val="30000"/>
              </a:spcAft>
              <a:buFont typeface="+mj-lt"/>
              <a:buAutoNum type="arabicPeriod"/>
            </a:pPr>
            <a:r>
              <a:rPr lang="en-US" altLang="tr-TR" sz="1800" b="1">
                <a:solidFill>
                  <a:schemeClr val="tx2"/>
                </a:solidFill>
              </a:rPr>
              <a:t>2. Duygusal Belirtiler: </a:t>
            </a:r>
            <a:r>
              <a:rPr lang="en-US" altLang="tr-TR" sz="1800">
                <a:solidFill>
                  <a:schemeClr val="tx2"/>
                </a:solidFill>
              </a:rPr>
              <a:t>Kaygı veya endişe, depresyon veya çabuk ağlama, Ruhsal durumun hızlı ve sürekli değişmesi, asabilik, gerginlik, özgüven azalması veya güvensizlik hissi, aşırı hassasiyet veya kolay kırılabilirlik, öfke patlamaları, saldırganlık veya düşmanlık duygusal olarak tükendiğini hissetme. </a:t>
            </a:r>
          </a:p>
          <a:p>
            <a:pPr>
              <a:spcBef>
                <a:spcPct val="30000"/>
              </a:spcBef>
              <a:spcAft>
                <a:spcPct val="30000"/>
              </a:spcAft>
              <a:buFont typeface="+mj-lt"/>
              <a:buAutoNum type="arabicPeriod"/>
            </a:pPr>
            <a:r>
              <a:rPr lang="en-US" altLang="tr-TR" sz="1800" b="1">
                <a:solidFill>
                  <a:schemeClr val="tx2"/>
                </a:solidFill>
              </a:rPr>
              <a:t>3. Zihinsel Belirtiler: </a:t>
            </a:r>
            <a:r>
              <a:rPr lang="en-US" altLang="tr-TR" sz="1800">
                <a:solidFill>
                  <a:schemeClr val="tx2"/>
                </a:solidFill>
              </a:rPr>
              <a:t>Konsantrasyon, karar vermede güçlük, unutkanlık, zihin karışıklığı, hafızada zayıflık, aşırı derecede hayal kurma, tek bir fikir veya düşünceyle meşgul olma, mizah anlayışı kaybı, düşük verimlilik, İş kalitesinde düşüş, hatalarda artış, muhakemede zayıflama. </a:t>
            </a:r>
          </a:p>
        </p:txBody>
      </p:sp>
      <p:sp>
        <p:nvSpPr>
          <p:cNvPr id="9218" name="Slayt Numarası Yer Tutucusu 3">
            <a:extLst>
              <a:ext uri="{FF2B5EF4-FFF2-40B4-BE49-F238E27FC236}">
                <a16:creationId xmlns:a16="http://schemas.microsoft.com/office/drawing/2014/main" id="{0C82C5EC-21F3-1DC5-D6CB-098651EBCB5A}"/>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F0AD8F71-31FB-449F-B424-498DCD818ADB}" type="slidenum">
              <a:rPr lang="en-US" altLang="tr-TR" sz="900">
                <a:solidFill>
                  <a:schemeClr val="tx2"/>
                </a:solidFill>
                <a:latin typeface="+mn-lt"/>
                <a:cs typeface="+mn-cs"/>
              </a:rPr>
              <a:pPr eaLnBrk="1" hangingPunct="1">
                <a:spcBef>
                  <a:spcPct val="0"/>
                </a:spcBef>
                <a:spcAft>
                  <a:spcPts val="600"/>
                </a:spcAft>
                <a:buFontTx/>
                <a:buNone/>
              </a:pPr>
              <a:t>35</a:t>
            </a:fld>
            <a:endParaRPr lang="en-US" altLang="tr-TR" sz="900">
              <a:solidFill>
                <a:schemeClr val="tx2"/>
              </a:solidFill>
              <a:latin typeface="+mn-lt"/>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40" name="Straight Connector 10239">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41" name="Straight Connector 10240">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43" name="Straight Connector 10242">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45" name="Straight Connector 10244">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46" name="Straight Connector 10245">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47" name="Straight Connector 10246">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48" name="Straight Connector 10247">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49" name="Straight Connector 10248">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50" name="Straight Connector 10249">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51" name="Straight Connector 10250">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13" name="Group 15571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14" name="Straight Connector 15571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44" name="Rectangle 15574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6" name="Rectangle 155745">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8" name="Right Triangle 15574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50" name="Freeform: Shape 155749">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52" name="Group 15575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53" name="Straight Connector 15575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4" name="Straight Connector 15575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5" name="Straight Connector 15575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8" name="Straight Connector 15575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9" name="Straight Connector 15575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0" name="Straight Connector 15575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1" name="Straight Connector 15576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2" name="Straight Connector 15576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3" name="Straight Connector 15576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A12D5711-0343-BF51-60C5-72AFA07373FD}"/>
              </a:ext>
            </a:extLst>
          </p:cNvPr>
          <p:cNvSpPr>
            <a:spLocks noGrp="1" noChangeArrowheads="1"/>
          </p:cNvSpPr>
          <p:nvPr>
            <p:ph type="title" idx="4294967295"/>
          </p:nvPr>
        </p:nvSpPr>
        <p:spPr>
          <a:xfrm>
            <a:off x="457201" y="728906"/>
            <a:ext cx="4712534" cy="5516051"/>
          </a:xfrm>
        </p:spPr>
        <p:txBody>
          <a:bodyPr vert="horz" lIns="91440" tIns="45720" rIns="91440" bIns="45720" rtlCol="0" anchor="t">
            <a:normAutofit/>
          </a:bodyPr>
          <a:lstStyle/>
          <a:p>
            <a:pPr>
              <a:defRPr/>
            </a:pPr>
            <a:r>
              <a:rPr lang="en-US">
                <a:solidFill>
                  <a:schemeClr val="tx2"/>
                </a:solidFill>
              </a:rPr>
              <a:t>STRES KAVRAMI</a:t>
            </a:r>
          </a:p>
        </p:txBody>
      </p:sp>
      <p:sp>
        <p:nvSpPr>
          <p:cNvPr id="10244" name="Rectangle 3">
            <a:extLst>
              <a:ext uri="{FF2B5EF4-FFF2-40B4-BE49-F238E27FC236}">
                <a16:creationId xmlns:a16="http://schemas.microsoft.com/office/drawing/2014/main" id="{4040B731-67B1-FE2A-CEB3-1BCCB9E8BBDE}"/>
              </a:ext>
            </a:extLst>
          </p:cNvPr>
          <p:cNvSpPr>
            <a:spLocks noGrp="1" noChangeArrowheads="1"/>
          </p:cNvSpPr>
          <p:nvPr>
            <p:ph type="body" idx="4294967295"/>
          </p:nvPr>
        </p:nvSpPr>
        <p:spPr>
          <a:xfrm>
            <a:off x="5388459" y="728906"/>
            <a:ext cx="5813687" cy="5545420"/>
          </a:xfrm>
        </p:spPr>
        <p:txBody>
          <a:bodyPr vert="horz" lIns="91440" tIns="45720" rIns="91440" bIns="45720" rtlCol="0" anchor="ctr">
            <a:normAutofit/>
          </a:bodyPr>
          <a:lstStyle/>
          <a:p>
            <a:pPr>
              <a:spcBef>
                <a:spcPct val="30000"/>
              </a:spcBef>
              <a:spcAft>
                <a:spcPct val="30000"/>
              </a:spcAft>
              <a:buFont typeface="+mj-lt"/>
              <a:buAutoNum type="arabicPeriod"/>
            </a:pPr>
            <a:r>
              <a:rPr lang="en-US" altLang="tr-TR" sz="1800" b="1">
                <a:solidFill>
                  <a:schemeClr val="tx2"/>
                </a:solidFill>
              </a:rPr>
              <a:t>4. Sosyal Belirtiler: </a:t>
            </a:r>
            <a:r>
              <a:rPr lang="en-US" altLang="tr-TR" sz="1800">
                <a:solidFill>
                  <a:schemeClr val="tx2"/>
                </a:solidFill>
              </a:rPr>
              <a:t>İnsanlara karşı güvensizlik, başkalarını suçlamak, randevulara gitmemek veya çok kısa zaman kala iptal etmek, İnsanlarda hata bulmaya çalışmak ve sözle rencide etmek, haddinden fazla savunmacı tutum, bir çok kişiye birden küs olmak, konuşmamak. </a:t>
            </a:r>
          </a:p>
        </p:txBody>
      </p:sp>
      <p:sp>
        <p:nvSpPr>
          <p:cNvPr id="10242" name="Slayt Numarası Yer Tutucusu 3">
            <a:extLst>
              <a:ext uri="{FF2B5EF4-FFF2-40B4-BE49-F238E27FC236}">
                <a16:creationId xmlns:a16="http://schemas.microsoft.com/office/drawing/2014/main" id="{A55A7B68-00F0-6BD1-2E52-998C99364A41}"/>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6477043F-1502-449F-AF23-F5CCF243503B}" type="slidenum">
              <a:rPr lang="en-US" altLang="tr-TR" sz="900">
                <a:solidFill>
                  <a:schemeClr val="tx2"/>
                </a:solidFill>
                <a:latin typeface="+mn-lt"/>
                <a:cs typeface="+mn-cs"/>
              </a:rPr>
              <a:pPr eaLnBrk="1" hangingPunct="1">
                <a:spcBef>
                  <a:spcPct val="0"/>
                </a:spcBef>
                <a:spcAft>
                  <a:spcPts val="600"/>
                </a:spcAft>
                <a:buFontTx/>
                <a:buNone/>
              </a:pPr>
              <a:t>36</a:t>
            </a:fld>
            <a:endParaRPr lang="en-US" altLang="tr-TR" sz="900">
              <a:solidFill>
                <a:schemeClr val="tx2"/>
              </a:solidFill>
              <a:latin typeface="+mn-lt"/>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793"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794"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795"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796"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797"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98" name="Group 15572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24" name="Straight Connector 15572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99" name="Rectangle 155753">
            <a:extLst>
              <a:ext uri="{FF2B5EF4-FFF2-40B4-BE49-F238E27FC236}">
                <a16:creationId xmlns:a16="http://schemas.microsoft.com/office/drawing/2014/main" id="{800A867D-C52F-49DB-B328-77F431246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800" name="Rectangle 15575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801" name="Right Triangle 15575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3241897"/>
            <a:ext cx="568289" cy="568289"/>
          </a:xfrm>
          <a:prstGeom prst="rtTriangle">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802" name="Freeform: Shape 155759">
            <a:extLst>
              <a:ext uri="{FF2B5EF4-FFF2-40B4-BE49-F238E27FC236}">
                <a16:creationId xmlns:a16="http://schemas.microsoft.com/office/drawing/2014/main" id="{F04BAD56-1DA3-4EE3-ABAF-4A03C8DF3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082" y="5791200"/>
            <a:ext cx="3561733" cy="1066800"/>
          </a:xfrm>
          <a:custGeom>
            <a:avLst/>
            <a:gdLst>
              <a:gd name="connsiteX0" fmla="*/ 1780866 w 3561733"/>
              <a:gd name="connsiteY0" fmla="*/ 0 h 1066800"/>
              <a:gd name="connsiteX1" fmla="*/ 3557091 w 3561733"/>
              <a:gd name="connsiteY1" fmla="*/ 1057165 h 1066800"/>
              <a:gd name="connsiteX2" fmla="*/ 3561733 w 3561733"/>
              <a:gd name="connsiteY2" fmla="*/ 1066800 h 1066800"/>
              <a:gd name="connsiteX3" fmla="*/ 2549614 w 3561733"/>
              <a:gd name="connsiteY3" fmla="*/ 1066800 h 1066800"/>
              <a:gd name="connsiteX4" fmla="*/ 2465837 w 3561733"/>
              <a:gd name="connsiteY4" fmla="*/ 1004153 h 1066800"/>
              <a:gd name="connsiteX5" fmla="*/ 1780866 w 3561733"/>
              <a:gd name="connsiteY5" fmla="*/ 794923 h 1066800"/>
              <a:gd name="connsiteX6" fmla="*/ 1095896 w 3561733"/>
              <a:gd name="connsiteY6" fmla="*/ 1004153 h 1066800"/>
              <a:gd name="connsiteX7" fmla="*/ 1012119 w 3561733"/>
              <a:gd name="connsiteY7" fmla="*/ 1066800 h 1066800"/>
              <a:gd name="connsiteX8" fmla="*/ 0 w 3561733"/>
              <a:gd name="connsiteY8" fmla="*/ 1066800 h 1066800"/>
              <a:gd name="connsiteX9" fmla="*/ 4641 w 3561733"/>
              <a:gd name="connsiteY9" fmla="*/ 1057165 h 1066800"/>
              <a:gd name="connsiteX10" fmla="*/ 1780866 w 3561733"/>
              <a:gd name="connsiteY10" fmla="*/ 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61733" h="1066800">
                <a:moveTo>
                  <a:pt x="1780866" y="0"/>
                </a:moveTo>
                <a:cubicBezTo>
                  <a:pt x="2547864" y="0"/>
                  <a:pt x="3215021" y="427470"/>
                  <a:pt x="3557091" y="1057165"/>
                </a:cubicBezTo>
                <a:lnTo>
                  <a:pt x="3561733" y="1066800"/>
                </a:lnTo>
                <a:lnTo>
                  <a:pt x="2549614" y="1066800"/>
                </a:lnTo>
                <a:lnTo>
                  <a:pt x="2465837" y="1004153"/>
                </a:lnTo>
                <a:cubicBezTo>
                  <a:pt x="2270308" y="872056"/>
                  <a:pt x="2034595" y="794923"/>
                  <a:pt x="1780866" y="794923"/>
                </a:cubicBezTo>
                <a:cubicBezTo>
                  <a:pt x="1527138" y="794923"/>
                  <a:pt x="1291425" y="872056"/>
                  <a:pt x="1095896" y="1004153"/>
                </a:cubicBezTo>
                <a:lnTo>
                  <a:pt x="1012119" y="1066800"/>
                </a:lnTo>
                <a:lnTo>
                  <a:pt x="0" y="1066800"/>
                </a:lnTo>
                <a:lnTo>
                  <a:pt x="4641" y="1057165"/>
                </a:lnTo>
                <a:cubicBezTo>
                  <a:pt x="346712" y="427470"/>
                  <a:pt x="1013869" y="0"/>
                  <a:pt x="1780866" y="0"/>
                </a:cubicBezTo>
                <a:close/>
              </a:path>
            </a:pathLst>
          </a:custGeom>
          <a:solidFill>
            <a:schemeClr val="accent5">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803" name="Group 15576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63" name="Straight Connector 15576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3E916476-BF40-1914-B8F9-E581848079C7}"/>
              </a:ext>
            </a:extLst>
          </p:cNvPr>
          <p:cNvSpPr>
            <a:spLocks noGrp="1" noChangeArrowheads="1"/>
          </p:cNvSpPr>
          <p:nvPr>
            <p:ph type="title" idx="4294967295"/>
          </p:nvPr>
        </p:nvSpPr>
        <p:spPr>
          <a:xfrm>
            <a:off x="457200" y="725466"/>
            <a:ext cx="5638769" cy="5548851"/>
          </a:xfrm>
        </p:spPr>
        <p:txBody>
          <a:bodyPr vert="horz" lIns="91440" tIns="45720" rIns="91440" bIns="45720" rtlCol="0" anchor="ctr">
            <a:normAutofit/>
          </a:bodyPr>
          <a:lstStyle/>
          <a:p>
            <a:pPr>
              <a:defRPr/>
            </a:pPr>
            <a:r>
              <a:rPr lang="en-US"/>
              <a:t>STRES KAVRAMI</a:t>
            </a:r>
          </a:p>
        </p:txBody>
      </p:sp>
      <p:sp>
        <p:nvSpPr>
          <p:cNvPr id="11268" name="Rectangle 3">
            <a:extLst>
              <a:ext uri="{FF2B5EF4-FFF2-40B4-BE49-F238E27FC236}">
                <a16:creationId xmlns:a16="http://schemas.microsoft.com/office/drawing/2014/main" id="{C9947509-A5ED-6472-C6D0-A71F6244DB50}"/>
              </a:ext>
            </a:extLst>
          </p:cNvPr>
          <p:cNvSpPr>
            <a:spLocks noGrp="1" noChangeArrowheads="1"/>
          </p:cNvSpPr>
          <p:nvPr>
            <p:ph type="body" idx="4294967295"/>
          </p:nvPr>
        </p:nvSpPr>
        <p:spPr>
          <a:xfrm>
            <a:off x="6288495" y="732349"/>
            <a:ext cx="4902311" cy="5541977"/>
          </a:xfrm>
        </p:spPr>
        <p:txBody>
          <a:bodyPr vert="horz" lIns="91440" tIns="45720" rIns="91440" bIns="45720" rtlCol="0" anchor="ctr">
            <a:normAutofit/>
          </a:bodyPr>
          <a:lstStyle/>
          <a:p>
            <a:pPr>
              <a:spcBef>
                <a:spcPct val="30000"/>
              </a:spcBef>
              <a:spcAft>
                <a:spcPct val="30000"/>
              </a:spcAft>
              <a:buFont typeface="+mj-lt"/>
              <a:buAutoNum type="arabicPeriod"/>
            </a:pPr>
            <a:r>
              <a:rPr lang="en-US" altLang="tr-TR" sz="1800" b="1"/>
              <a:t>Strese Yol Açan Faktörler </a:t>
            </a:r>
          </a:p>
          <a:p>
            <a:pPr marL="0" indent="0" algn="just">
              <a:spcBef>
                <a:spcPct val="30000"/>
              </a:spcBef>
              <a:spcAft>
                <a:spcPct val="30000"/>
              </a:spcAft>
              <a:buNone/>
            </a:pPr>
            <a:r>
              <a:rPr lang="en-US" altLang="tr-TR" sz="1800"/>
              <a:t>Stres oluşumunda birçok çevresel faktör, rol oynamakta ve stres yaratıcı ortam oluşturmaktadır. Günümüzde çalışanlar ve yöneticiler çok rekabetli, değişken, belirsizlik ve hatta muğlaklığın hakim olduğu iş ortamlarında çalışmaktadırlar. Özellikle stres yaratan faktörler, yönetici ve çalışanların kontrol altına alamayacakları nitelikte, diğer bir değişle, yakın ve genel çevre koşullarından kaynaklanmakta ise, yönetici ve çalışanlar bu ortamlara özveri ve uyum göstermekte zorlanmaktadırlar.</a:t>
            </a:r>
          </a:p>
        </p:txBody>
      </p:sp>
      <p:sp>
        <p:nvSpPr>
          <p:cNvPr id="11266" name="Slayt Numarası Yer Tutucusu 3">
            <a:extLst>
              <a:ext uri="{FF2B5EF4-FFF2-40B4-BE49-F238E27FC236}">
                <a16:creationId xmlns:a16="http://schemas.microsoft.com/office/drawing/2014/main" id="{E27D169B-1345-0DCF-B772-8F7327500FF5}"/>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AAFEBFC9-C50B-4F9F-9F09-4909ECA95FAC}" type="slidenum">
              <a:rPr lang="en-US" altLang="tr-TR" sz="900">
                <a:solidFill>
                  <a:srgbClr val="FFFFFF"/>
                </a:solidFill>
                <a:latin typeface="+mn-lt"/>
                <a:cs typeface="+mn-cs"/>
              </a:rPr>
              <a:pPr eaLnBrk="1" hangingPunct="1">
                <a:spcBef>
                  <a:spcPct val="0"/>
                </a:spcBef>
                <a:spcAft>
                  <a:spcPts val="600"/>
                </a:spcAft>
                <a:buFontTx/>
                <a:buNone/>
              </a:pPr>
              <a:t>37</a:t>
            </a:fld>
            <a:endParaRPr lang="en-US" altLang="tr-TR" sz="900">
              <a:solidFill>
                <a:srgbClr val="FFFFFF"/>
              </a:solidFill>
              <a:latin typeface="+mn-lt"/>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6" name="Rectangle 155655">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8" name="Group 155657">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9" name="Straight Connector 155658">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7" name="Straight Connector 155686">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9" name="Freeform: Shape 155688">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1" name="Freeform: Shape 155690">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3" name="Rectangle 155692">
            <a:extLst>
              <a:ext uri="{FF2B5EF4-FFF2-40B4-BE49-F238E27FC236}">
                <a16:creationId xmlns:a16="http://schemas.microsoft.com/office/drawing/2014/main" id="{C701CD53-28FC-491C-9022-F74BE327C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55695" name="Group 155694">
            <a:extLst>
              <a:ext uri="{FF2B5EF4-FFF2-40B4-BE49-F238E27FC236}">
                <a16:creationId xmlns:a16="http://schemas.microsoft.com/office/drawing/2014/main" id="{BC25D6CE-B5F2-4E0D-894F-9521E24330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6" name="Straight Connector 155695">
              <a:extLst>
                <a:ext uri="{FF2B5EF4-FFF2-40B4-BE49-F238E27FC236}">
                  <a16:creationId xmlns:a16="http://schemas.microsoft.com/office/drawing/2014/main" id="{B4FAEE13-B57A-42F4-8B4C-A7E31E98BA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36FD4E3B-38F9-4574-9095-47B609AB2E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36CE41A1-EB3F-4840-8ACE-3EF73C19EA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FAB8B661-BD44-40C0-9B98-4B4DBDBD32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FECC28A1-79A1-4F9D-AAF1-47D642489C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C601FD91-5FAC-499E-8D9A-9677877F38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98B98376-AE21-4ADF-8EFF-189F81407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FB5DACE9-70B0-4CAF-A216-AC704A513C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4113450E-4023-4BA4-A3D4-E32C0B3FE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4B3EDD59-155A-421E-8250-55A5E31887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B9913D27-A66C-4C2A-968B-DE97A9B4D6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BBC33CCA-C456-41C7-9AE9-66EEAEAB5F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F269BA35-2287-449A-9C3A-854BC3F7CE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C347F624-0A13-4AB8-AD09-F44DB01D9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5A27126F-B8E2-46DF-9183-2882F7B449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F9A014C1-4C01-4DD4-913C-143C03FAAD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92535D18-5B5A-479B-9D1F-9D5D4D11DC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5A8071C6-FA9E-478C-8592-8B6BBEFAE1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7DB22494-68A3-4667-9EFA-CC2340589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F290FA2C-0D13-416D-B70B-76E541CA5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CB083CC1-0DB7-489B-876F-2E9ABC37FB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0F9C39F9-AC1B-4B07-9506-7CE368982A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5D5E4589-1264-4ADA-960F-23B496012E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C719F3D3-010B-4565-B6C8-9E975FF71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E0B80ED3-4FB2-4B4B-BD00-392EA45D21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B7C5B764-679D-4049-99AE-B23985979E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BE340E87-53FC-4F62-8A49-D8F292366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C1528898-B883-48F0-B62E-660D4282B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18CE4872-CDA7-4F63-9B3D-DF1CFC634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726" name="Freeform: Shape 155725">
            <a:extLst>
              <a:ext uri="{FF2B5EF4-FFF2-40B4-BE49-F238E27FC236}">
                <a16:creationId xmlns:a16="http://schemas.microsoft.com/office/drawing/2014/main" id="{F9B84E06-1DBF-4F55-9B5E-F2F1E38EB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55728" name="Group 155727">
            <a:extLst>
              <a:ext uri="{FF2B5EF4-FFF2-40B4-BE49-F238E27FC236}">
                <a16:creationId xmlns:a16="http://schemas.microsoft.com/office/drawing/2014/main" id="{2D739D9D-4A11-49F5-B045-708F7DED1C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29" name="Straight Connector 155728">
              <a:extLst>
                <a:ext uri="{FF2B5EF4-FFF2-40B4-BE49-F238E27FC236}">
                  <a16:creationId xmlns:a16="http://schemas.microsoft.com/office/drawing/2014/main" id="{373AA755-E8F6-4691-A61E-FEBAAAF58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5EA27C2C-E20B-48C0-A55F-CE58B267A5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FDAB4220-FF0A-46E7-A074-A5E6C236D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392821D4-1F6A-43A4-BD55-E99560DBC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B70B7024-4644-41B1-B5FD-671FEBEBFA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DCE360C4-C466-44C4-A2E3-4CF21EBB9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83A2C5B3-1CE2-480F-94DF-593AF087CD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3DCA777C-634D-4BFD-B193-B3D6A785BA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CC660B4E-2D12-45DF-A8C3-01BBE2F84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713A507C-D667-425C-BC17-37A754AAD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18D90C4A-4AFD-4F87-8417-04E71FB3D1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7E7930D7-6A2B-42BA-9A47-33181C44FE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BDF58043-B333-44B7-B352-7864DE1BE4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61DCA8E6-E862-474B-93E7-8B8193022C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F5F98343-EECC-41EE-A45E-67ED9C0A7F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0CF235E0-BD16-47B9-838D-3EFF87F05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75DBD286-FD7F-41A0-B09B-ADE92217F3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1DF6B11E-5507-4440-B56A-83C4B3994D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BF2EA945-C41F-4B30-AD99-C7454FD14C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62902474-D243-40DF-A382-E3F47769AB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C6442AB6-AEBB-4E32-83DC-806F5DAA13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349EA146-1867-476A-A0E1-5A3AC2A713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91CAC92A-483B-4C52-B71F-95B6C0498A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6265B398-32C6-4184-8BC2-233C96252E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3" name="Straight Connector 155752">
              <a:extLst>
                <a:ext uri="{FF2B5EF4-FFF2-40B4-BE49-F238E27FC236}">
                  <a16:creationId xmlns:a16="http://schemas.microsoft.com/office/drawing/2014/main" id="{7A128F4C-95B5-4306-9876-D5F9672C3B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4" name="Straight Connector 155753">
              <a:extLst>
                <a:ext uri="{FF2B5EF4-FFF2-40B4-BE49-F238E27FC236}">
                  <a16:creationId xmlns:a16="http://schemas.microsoft.com/office/drawing/2014/main" id="{8D3663D8-D19D-4248-B7B8-CA2733B4E2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5" name="Straight Connector 155754">
              <a:extLst>
                <a:ext uri="{FF2B5EF4-FFF2-40B4-BE49-F238E27FC236}">
                  <a16:creationId xmlns:a16="http://schemas.microsoft.com/office/drawing/2014/main" id="{6704CEA6-B9DA-4499-A894-1F4BB52474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87AAE972-FFA8-4F9F-94E4-CF6C666531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4580DF83-1906-4979-8E31-8EDB5FD4D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59" name="Rectangle 15575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61" name="Rectangle 155760">
            <a:extLst>
              <a:ext uri="{FF2B5EF4-FFF2-40B4-BE49-F238E27FC236}">
                <a16:creationId xmlns:a16="http://schemas.microsoft.com/office/drawing/2014/main" id="{942B1D20-D329-4285-AED2-DABDCE902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63" name="Rectangle 155762">
            <a:extLst>
              <a:ext uri="{FF2B5EF4-FFF2-40B4-BE49-F238E27FC236}">
                <a16:creationId xmlns:a16="http://schemas.microsoft.com/office/drawing/2014/main" id="{B9016B79-9C59-4CEA-A85C-3E4C8877B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65" name="Right Triangle 155764">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767" name="Group 155766">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68" name="Straight Connector 155767">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2" name="Straight Connector 155791">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3" name="Straight Connector 155792">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4" name="Straight Connector 155793">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5" name="Straight Connector 155794">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6" name="Straight Connector 155795">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6AA9CB3B-EBAF-4AC3-1B93-8CC0251171DD}"/>
              </a:ext>
            </a:extLst>
          </p:cNvPr>
          <p:cNvSpPr>
            <a:spLocks noGrp="1" noChangeArrowheads="1"/>
          </p:cNvSpPr>
          <p:nvPr>
            <p:ph type="title" idx="4294967295"/>
          </p:nvPr>
        </p:nvSpPr>
        <p:spPr>
          <a:xfrm>
            <a:off x="457201" y="720772"/>
            <a:ext cx="3733078" cy="5531079"/>
          </a:xfrm>
        </p:spPr>
        <p:txBody>
          <a:bodyPr vert="horz" lIns="91440" tIns="45720" rIns="91440" bIns="45720" rtlCol="0" anchor="ctr">
            <a:normAutofit/>
          </a:bodyPr>
          <a:lstStyle/>
          <a:p>
            <a:pPr>
              <a:defRPr/>
            </a:pPr>
            <a:r>
              <a:rPr lang="en-US" kern="1200">
                <a:latin typeface="+mj-lt"/>
                <a:ea typeface="+mj-ea"/>
                <a:cs typeface="+mj-cs"/>
              </a:rPr>
              <a:t>STRES KAVRAMI</a:t>
            </a:r>
          </a:p>
        </p:txBody>
      </p:sp>
      <p:sp>
        <p:nvSpPr>
          <p:cNvPr id="155798" name="Flowchart: Document 8">
            <a:extLst>
              <a:ext uri="{FF2B5EF4-FFF2-40B4-BE49-F238E27FC236}">
                <a16:creationId xmlns:a16="http://schemas.microsoft.com/office/drawing/2014/main" id="{6B91DA8E-00B5-4214-AFE5-535E47051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885106" y="-465509"/>
            <a:ext cx="6858001" cy="7789015"/>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290" name="Slayt Numarası Yer Tutucusu 3">
            <a:extLst>
              <a:ext uri="{FF2B5EF4-FFF2-40B4-BE49-F238E27FC236}">
                <a16:creationId xmlns:a16="http://schemas.microsoft.com/office/drawing/2014/main" id="{730F0AF2-C929-6DEB-A111-172C1114BDAC}"/>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AF91A283-59FB-4A2F-B4FB-1757C624DC81}" type="slidenum">
              <a:rPr lang="en-US" altLang="tr-TR" sz="900">
                <a:solidFill>
                  <a:schemeClr val="tx2"/>
                </a:solidFill>
                <a:latin typeface="+mn-lt"/>
                <a:cs typeface="+mn-cs"/>
              </a:rPr>
              <a:pPr eaLnBrk="1" hangingPunct="1">
                <a:spcBef>
                  <a:spcPct val="0"/>
                </a:spcBef>
                <a:spcAft>
                  <a:spcPts val="600"/>
                </a:spcAft>
                <a:buFontTx/>
                <a:buNone/>
              </a:pPr>
              <a:t>38</a:t>
            </a:fld>
            <a:endParaRPr lang="en-US" altLang="tr-TR" sz="900">
              <a:solidFill>
                <a:schemeClr val="tx2"/>
              </a:solidFill>
              <a:latin typeface="+mn-lt"/>
              <a:cs typeface="+mn-cs"/>
            </a:endParaRPr>
          </a:p>
        </p:txBody>
      </p:sp>
      <p:graphicFrame>
        <p:nvGraphicFramePr>
          <p:cNvPr id="155652" name="Rectangle 3">
            <a:extLst>
              <a:ext uri="{FF2B5EF4-FFF2-40B4-BE49-F238E27FC236}">
                <a16:creationId xmlns:a16="http://schemas.microsoft.com/office/drawing/2014/main" id="{42B10DD0-3EBC-3AFB-391A-F8AE843450F1}"/>
              </a:ext>
            </a:extLst>
          </p:cNvPr>
          <p:cNvGraphicFramePr/>
          <p:nvPr>
            <p:extLst>
              <p:ext uri="{D42A27DB-BD31-4B8C-83A1-F6EECF244321}">
                <p14:modId xmlns:p14="http://schemas.microsoft.com/office/powerpoint/2010/main" val="3768843173"/>
              </p:ext>
            </p:extLst>
          </p:nvPr>
        </p:nvGraphicFramePr>
        <p:xfrm>
          <a:off x="5165512" y="185047"/>
          <a:ext cx="6831118" cy="60599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12" name="Straight Connector 13311">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13" name="Straight Connector 13312">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15" name="Straight Connector 13314">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17" name="Straight Connector 1331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18" name="Straight Connector 1331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19" name="Straight Connector 1331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20" name="Straight Connector 1331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21" name="Straight Connector 1332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22" name="Straight Connector 1332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23" name="Straight Connector 1332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13" name="Group 15571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14" name="Straight Connector 15571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44" name="Rectangle 15574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6" name="Rectangle 155745">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8" name="Right Triangle 15574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50" name="Freeform: Shape 155749">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52" name="Group 15575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53" name="Straight Connector 15575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4" name="Straight Connector 15575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5" name="Straight Connector 15575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8" name="Straight Connector 15575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9" name="Straight Connector 15575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0" name="Straight Connector 15575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1" name="Straight Connector 15576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2" name="Straight Connector 15576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3" name="Straight Connector 15576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9FA6046F-F46D-E103-BF6E-4B47E74363A5}"/>
              </a:ext>
            </a:extLst>
          </p:cNvPr>
          <p:cNvSpPr>
            <a:spLocks noGrp="1" noChangeArrowheads="1"/>
          </p:cNvSpPr>
          <p:nvPr>
            <p:ph type="title" idx="4294967295"/>
          </p:nvPr>
        </p:nvSpPr>
        <p:spPr>
          <a:xfrm>
            <a:off x="457201" y="728906"/>
            <a:ext cx="4712534" cy="5516051"/>
          </a:xfrm>
        </p:spPr>
        <p:txBody>
          <a:bodyPr vert="horz" lIns="91440" tIns="45720" rIns="91440" bIns="45720" rtlCol="0" anchor="t">
            <a:normAutofit/>
          </a:bodyPr>
          <a:lstStyle/>
          <a:p>
            <a:pPr>
              <a:defRPr/>
            </a:pPr>
            <a:r>
              <a:rPr lang="en-US">
                <a:solidFill>
                  <a:schemeClr val="tx2"/>
                </a:solidFill>
              </a:rPr>
              <a:t>STRES KAVRAMI</a:t>
            </a:r>
          </a:p>
        </p:txBody>
      </p:sp>
      <p:sp>
        <p:nvSpPr>
          <p:cNvPr id="13316" name="Rectangle 3">
            <a:extLst>
              <a:ext uri="{FF2B5EF4-FFF2-40B4-BE49-F238E27FC236}">
                <a16:creationId xmlns:a16="http://schemas.microsoft.com/office/drawing/2014/main" id="{19931BB3-53C0-9B14-01C7-AE03665A567F}"/>
              </a:ext>
            </a:extLst>
          </p:cNvPr>
          <p:cNvSpPr>
            <a:spLocks noGrp="1" noChangeArrowheads="1"/>
          </p:cNvSpPr>
          <p:nvPr>
            <p:ph type="body" idx="4294967295"/>
          </p:nvPr>
        </p:nvSpPr>
        <p:spPr>
          <a:xfrm>
            <a:off x="5388459" y="728906"/>
            <a:ext cx="5813687" cy="5545420"/>
          </a:xfrm>
        </p:spPr>
        <p:txBody>
          <a:bodyPr vert="horz" lIns="91440" tIns="45720" rIns="91440" bIns="45720" rtlCol="0" anchor="ctr">
            <a:normAutofit/>
          </a:bodyPr>
          <a:lstStyle/>
          <a:p>
            <a:pPr>
              <a:spcBef>
                <a:spcPct val="30000"/>
              </a:spcBef>
              <a:spcAft>
                <a:spcPct val="30000"/>
              </a:spcAft>
              <a:buFont typeface="+mj-lt"/>
              <a:buAutoNum type="arabicPeriod"/>
            </a:pPr>
            <a:r>
              <a:rPr lang="en-US" altLang="tr-TR" sz="1800" b="1">
                <a:solidFill>
                  <a:schemeClr val="tx2"/>
                </a:solidFill>
              </a:rPr>
              <a:t>A tipi davranış özellikleri </a:t>
            </a:r>
            <a:r>
              <a:rPr lang="en-US" altLang="tr-TR" sz="1800">
                <a:solidFill>
                  <a:schemeClr val="tx2"/>
                </a:solidFill>
              </a:rPr>
              <a:t>genellikle acele konuşmak, diğer insanlar konuşurken acele etmek, hızlı yemek, sırada beklemekten nefret etmek, asla bir şeye yetişmek durumunda olmamak, zamanın elverdiğinden daha fazla etkinlikle dolu bir programa sahip olmak, zamanı boşa harcamaktan nefret etmek, aynı anda bir çok şeyi yapmaya çalışmak, çok yavaş insanlara karşı sabırsızlık, dinlenme, dostluk veya zevk verici şeyler için çok az zaman ayırmaktır. Örgütlerin çoğu A tipi davranışlar gösteren kişileri ödüllendirmekte ve kendi yöneticilerinden A tipi davranış modellerini benimsemelerini beklemektedir. Bu nedenle de örgütlerdeki pek çok birey, fiziksel ve zihinsel sağlığı pahasına bu özellikleri göstermektedir </a:t>
            </a:r>
          </a:p>
        </p:txBody>
      </p:sp>
      <p:sp>
        <p:nvSpPr>
          <p:cNvPr id="13314" name="Slayt Numarası Yer Tutucusu 3">
            <a:extLst>
              <a:ext uri="{FF2B5EF4-FFF2-40B4-BE49-F238E27FC236}">
                <a16:creationId xmlns:a16="http://schemas.microsoft.com/office/drawing/2014/main" id="{0C252D39-5D28-76D5-3BDF-8D80D34CF367}"/>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083CE8CC-07B7-44C1-A020-4113B2450383}" type="slidenum">
              <a:rPr lang="en-US" altLang="tr-TR" sz="900">
                <a:solidFill>
                  <a:schemeClr val="tx2"/>
                </a:solidFill>
                <a:latin typeface="+mn-lt"/>
                <a:cs typeface="+mn-cs"/>
              </a:rPr>
              <a:pPr eaLnBrk="1" hangingPunct="1">
                <a:spcBef>
                  <a:spcPct val="0"/>
                </a:spcBef>
                <a:spcAft>
                  <a:spcPts val="600"/>
                </a:spcAft>
                <a:buFontTx/>
                <a:buNone/>
              </a:pPr>
              <a:t>39</a:t>
            </a:fld>
            <a:endParaRPr lang="en-US" altLang="tr-TR" sz="900">
              <a:solidFill>
                <a:schemeClr val="tx2"/>
              </a:solidFill>
              <a:latin typeface="+mn-lt"/>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23" name="Group 15572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24" name="Straight Connector 15572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54" name="Rectangle 15575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6" name="Rectangle 155755">
            <a:extLst>
              <a:ext uri="{FF2B5EF4-FFF2-40B4-BE49-F238E27FC236}">
                <a16:creationId xmlns:a16="http://schemas.microsoft.com/office/drawing/2014/main" id="{181CC2FD-F5D2-4415-8486-46858CC42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8" name="Right Triangle 15575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760" name="Freeform: Shape 155759">
            <a:extLst>
              <a:ext uri="{FF2B5EF4-FFF2-40B4-BE49-F238E27FC236}">
                <a16:creationId xmlns:a16="http://schemas.microsoft.com/office/drawing/2014/main" id="{E1063619-981B-4E62-A26E-E345BB3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290211" y="0"/>
            <a:ext cx="4039677" cy="1269438"/>
          </a:xfrm>
          <a:custGeom>
            <a:avLst/>
            <a:gdLst>
              <a:gd name="connsiteX0" fmla="*/ 2019838 w 4039677"/>
              <a:gd name="connsiteY0" fmla="*/ 0 h 1269438"/>
              <a:gd name="connsiteX1" fmla="*/ 3994238 w 4039677"/>
              <a:gd name="connsiteY1" fmla="*/ 1175114 h 1269438"/>
              <a:gd name="connsiteX2" fmla="*/ 4039677 w 4039677"/>
              <a:gd name="connsiteY2" fmla="*/ 1269438 h 1269438"/>
              <a:gd name="connsiteX3" fmla="*/ 3004689 w 4039677"/>
              <a:gd name="connsiteY3" fmla="*/ 1269438 h 1269438"/>
              <a:gd name="connsiteX4" fmla="*/ 3000461 w 4039677"/>
              <a:gd name="connsiteY4" fmla="*/ 1264787 h 1269438"/>
              <a:gd name="connsiteX5" fmla="*/ 2019838 w 4039677"/>
              <a:gd name="connsiteY5" fmla="*/ 858599 h 1269438"/>
              <a:gd name="connsiteX6" fmla="*/ 1039216 w 4039677"/>
              <a:gd name="connsiteY6" fmla="*/ 1264787 h 1269438"/>
              <a:gd name="connsiteX7" fmla="*/ 1034988 w 4039677"/>
              <a:gd name="connsiteY7" fmla="*/ 1269438 h 1269438"/>
              <a:gd name="connsiteX8" fmla="*/ 0 w 4039677"/>
              <a:gd name="connsiteY8" fmla="*/ 1269438 h 1269438"/>
              <a:gd name="connsiteX9" fmla="*/ 45438 w 4039677"/>
              <a:gd name="connsiteY9" fmla="*/ 1175114 h 1269438"/>
              <a:gd name="connsiteX10" fmla="*/ 2019838 w 4039677"/>
              <a:gd name="connsiteY10" fmla="*/ 0 h 126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39677" h="1269438">
                <a:moveTo>
                  <a:pt x="2019838" y="0"/>
                </a:moveTo>
                <a:cubicBezTo>
                  <a:pt x="2872410" y="0"/>
                  <a:pt x="3614002" y="475164"/>
                  <a:pt x="3994238" y="1175114"/>
                </a:cubicBezTo>
                <a:lnTo>
                  <a:pt x="4039677" y="1269438"/>
                </a:lnTo>
                <a:lnTo>
                  <a:pt x="3004689" y="1269438"/>
                </a:lnTo>
                <a:lnTo>
                  <a:pt x="3000461" y="1264787"/>
                </a:lnTo>
                <a:cubicBezTo>
                  <a:pt x="2749498" y="1013823"/>
                  <a:pt x="2402795" y="858599"/>
                  <a:pt x="2019838" y="858599"/>
                </a:cubicBezTo>
                <a:cubicBezTo>
                  <a:pt x="1636881" y="858599"/>
                  <a:pt x="1290179" y="1013823"/>
                  <a:pt x="1039216" y="1264787"/>
                </a:cubicBezTo>
                <a:lnTo>
                  <a:pt x="1034988" y="1269438"/>
                </a:lnTo>
                <a:lnTo>
                  <a:pt x="0" y="1269438"/>
                </a:lnTo>
                <a:lnTo>
                  <a:pt x="45438" y="1175114"/>
                </a:lnTo>
                <a:cubicBezTo>
                  <a:pt x="425674" y="475164"/>
                  <a:pt x="1167266" y="0"/>
                  <a:pt x="2019838"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62" name="Group 15576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63" name="Straight Connector 15576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EE67F4E7-7E9E-FC95-CB6D-326CBD4BDF7A}"/>
              </a:ext>
            </a:extLst>
          </p:cNvPr>
          <p:cNvSpPr>
            <a:spLocks noGrp="1" noChangeArrowheads="1"/>
          </p:cNvSpPr>
          <p:nvPr>
            <p:ph type="title" idx="4294967295"/>
          </p:nvPr>
        </p:nvSpPr>
        <p:spPr>
          <a:xfrm>
            <a:off x="457200" y="728906"/>
            <a:ext cx="10754527" cy="2228755"/>
          </a:xfrm>
        </p:spPr>
        <p:txBody>
          <a:bodyPr vert="horz" lIns="91440" tIns="45720" rIns="91440" bIns="45720" rtlCol="0" anchor="b">
            <a:normAutofit/>
          </a:bodyPr>
          <a:lstStyle/>
          <a:p>
            <a:pPr>
              <a:defRPr/>
            </a:pPr>
            <a:r>
              <a:rPr lang="en-US">
                <a:solidFill>
                  <a:schemeClr val="tx2"/>
                </a:solidFill>
              </a:rPr>
              <a:t>ÇATIŞMA KAVRAMI</a:t>
            </a:r>
          </a:p>
        </p:txBody>
      </p:sp>
      <p:sp>
        <p:nvSpPr>
          <p:cNvPr id="4100" name="Rectangle 3">
            <a:extLst>
              <a:ext uri="{FF2B5EF4-FFF2-40B4-BE49-F238E27FC236}">
                <a16:creationId xmlns:a16="http://schemas.microsoft.com/office/drawing/2014/main" id="{2B0D42BE-6E76-8046-57C9-97BECD091FB1}"/>
              </a:ext>
            </a:extLst>
          </p:cNvPr>
          <p:cNvSpPr>
            <a:spLocks noGrp="1" noChangeArrowheads="1"/>
          </p:cNvSpPr>
          <p:nvPr>
            <p:ph type="body" idx="4294967295"/>
          </p:nvPr>
        </p:nvSpPr>
        <p:spPr>
          <a:xfrm>
            <a:off x="457201" y="3257633"/>
            <a:ext cx="9745506" cy="2552886"/>
          </a:xfrm>
        </p:spPr>
        <p:txBody>
          <a:bodyPr vert="horz" lIns="91440" tIns="45720" rIns="91440" bIns="45720" rtlCol="0" anchor="t">
            <a:normAutofit/>
          </a:bodyPr>
          <a:lstStyle/>
          <a:p>
            <a:pPr>
              <a:spcBef>
                <a:spcPct val="30000"/>
              </a:spcBef>
              <a:spcAft>
                <a:spcPct val="30000"/>
              </a:spcAft>
              <a:buFont typeface="+mj-lt"/>
              <a:buAutoNum type="arabicPeriod"/>
            </a:pPr>
            <a:r>
              <a:rPr lang="en-US" altLang="tr-TR" sz="1800">
                <a:solidFill>
                  <a:schemeClr val="tx2"/>
                </a:solidFill>
              </a:rPr>
              <a:t>Örgüt içinde iki veya daha fazla kişi ya da grup arasında kıt kaynakların paylaşılması veya görevlerin dağıtımı ile yine bu kişi veya gruplar arasındaki statü, amaç, değer ya da algı farklılıklarından kaynaklanan anlaşmazlık veya uyuşmazlık şeklinde, diğer bir tanımlama ise bir kişinin müdahale etme, tıkama ya da başka bir yolla bir başkasının davranışını engelleme veya daha az etkili hale getirme süreci" şeklindedir.</a:t>
            </a:r>
          </a:p>
        </p:txBody>
      </p:sp>
      <p:sp>
        <p:nvSpPr>
          <p:cNvPr id="4098" name="Slayt Numarası Yer Tutucusu 3">
            <a:extLst>
              <a:ext uri="{FF2B5EF4-FFF2-40B4-BE49-F238E27FC236}">
                <a16:creationId xmlns:a16="http://schemas.microsoft.com/office/drawing/2014/main" id="{9631EE68-DD59-80F9-EA81-9BC18B5FEB85}"/>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6E53E8C9-9BCF-479C-BADA-C767D3E1F940}" type="slidenum">
              <a:rPr lang="en-US" altLang="tr-TR" sz="900">
                <a:solidFill>
                  <a:schemeClr val="tx2"/>
                </a:solidFill>
                <a:latin typeface="+mn-lt"/>
                <a:cs typeface="+mn-cs"/>
              </a:rPr>
              <a:pPr eaLnBrk="1" hangingPunct="1">
                <a:spcBef>
                  <a:spcPct val="0"/>
                </a:spcBef>
                <a:spcAft>
                  <a:spcPts val="600"/>
                </a:spcAft>
                <a:buFontTx/>
                <a:buNone/>
              </a:pPr>
              <a:t>4</a:t>
            </a:fld>
            <a:endParaRPr lang="en-US" altLang="tr-TR" sz="900">
              <a:solidFill>
                <a:schemeClr val="tx2"/>
              </a:solidFill>
              <a:latin typeface="+mn-lt"/>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23" name="Group 15572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24" name="Straight Connector 15572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54" name="Rectangle 15575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6" name="Rectangle 155755">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8" name="Right Triangle 15575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60" name="Freeform: Shape 155759">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62" name="Group 15576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63" name="Straight Connector 15576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A548DDC8-0C70-8BA3-F345-DCE655EDEA5C}"/>
              </a:ext>
            </a:extLst>
          </p:cNvPr>
          <p:cNvSpPr>
            <a:spLocks noGrp="1" noChangeArrowheads="1"/>
          </p:cNvSpPr>
          <p:nvPr>
            <p:ph type="title" idx="4294967295"/>
          </p:nvPr>
        </p:nvSpPr>
        <p:spPr>
          <a:xfrm>
            <a:off x="457201" y="728906"/>
            <a:ext cx="4712534" cy="5516051"/>
          </a:xfrm>
        </p:spPr>
        <p:txBody>
          <a:bodyPr vert="horz" lIns="91440" tIns="45720" rIns="91440" bIns="45720" rtlCol="0" anchor="t">
            <a:normAutofit/>
          </a:bodyPr>
          <a:lstStyle/>
          <a:p>
            <a:pPr>
              <a:defRPr/>
            </a:pPr>
            <a:r>
              <a:rPr lang="en-US">
                <a:solidFill>
                  <a:schemeClr val="tx2"/>
                </a:solidFill>
              </a:rPr>
              <a:t>STRES KAVRAMI</a:t>
            </a:r>
          </a:p>
        </p:txBody>
      </p:sp>
      <p:sp>
        <p:nvSpPr>
          <p:cNvPr id="14340" name="Rectangle 3">
            <a:extLst>
              <a:ext uri="{FF2B5EF4-FFF2-40B4-BE49-F238E27FC236}">
                <a16:creationId xmlns:a16="http://schemas.microsoft.com/office/drawing/2014/main" id="{AE595106-3492-879C-A760-30844E6765D7}"/>
              </a:ext>
            </a:extLst>
          </p:cNvPr>
          <p:cNvSpPr>
            <a:spLocks noGrp="1" noChangeArrowheads="1"/>
          </p:cNvSpPr>
          <p:nvPr>
            <p:ph type="body" idx="4294967295"/>
          </p:nvPr>
        </p:nvSpPr>
        <p:spPr>
          <a:xfrm>
            <a:off x="5388459" y="728906"/>
            <a:ext cx="5813687" cy="5545420"/>
          </a:xfrm>
        </p:spPr>
        <p:txBody>
          <a:bodyPr vert="horz" lIns="91440" tIns="45720" rIns="91440" bIns="45720" rtlCol="0" anchor="ctr">
            <a:normAutofit/>
          </a:bodyPr>
          <a:lstStyle/>
          <a:p>
            <a:pPr>
              <a:spcBef>
                <a:spcPct val="30000"/>
              </a:spcBef>
              <a:spcAft>
                <a:spcPct val="30000"/>
              </a:spcAft>
              <a:buFont typeface="+mj-lt"/>
              <a:buAutoNum type="arabicPeriod"/>
            </a:pPr>
            <a:r>
              <a:rPr lang="en-US" altLang="tr-TR" sz="1800" b="1">
                <a:solidFill>
                  <a:schemeClr val="tx2"/>
                </a:solidFill>
              </a:rPr>
              <a:t>B tipi davranış özelliği gösteren bire</a:t>
            </a:r>
            <a:r>
              <a:rPr lang="en-US" altLang="tr-TR" sz="1800">
                <a:solidFill>
                  <a:schemeClr val="tx2"/>
                </a:solidFill>
              </a:rPr>
              <a:t>yler, A tipindeki bireylerin tam tersidir. B tipi insanlar, katı kurallardan arınmış ve esnektirler. Zamanı sorun etmezler, rahat ve sabırlıdırlar. Başarı konusunda aşırı hırslı değildirler. Kolay kolay sinirlenmez ve tedirgin olmazlar. Yaptıkları işten zevk almayı bilirler. İşleriyle ilgili rahatlıkları onlara suçluluk duygusu vermez, sakin ve düzenli çalışırlar. B tipi birey, A tipi bireyin tersine kolay yaşayan bir tiptir. Oldukça açık ve rahattırlar. Zamanla pek ilgilenmezler. Başarı onlara pek fazla bir şey vermez. Başkaları ile yarışa girmezler. Konuşmaları bile daha rahat ve sakin bir tondadır. B tipi birey, kendisinden ve çevresinden emin bir tiptir </a:t>
            </a:r>
          </a:p>
        </p:txBody>
      </p:sp>
      <p:sp>
        <p:nvSpPr>
          <p:cNvPr id="14338" name="Slayt Numarası Yer Tutucusu 3">
            <a:extLst>
              <a:ext uri="{FF2B5EF4-FFF2-40B4-BE49-F238E27FC236}">
                <a16:creationId xmlns:a16="http://schemas.microsoft.com/office/drawing/2014/main" id="{FF26F611-7904-FBA5-2ED1-B8FDF4C7CE25}"/>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D3C2C07E-B105-4B27-8F5F-6051D4ABCD23}" type="slidenum">
              <a:rPr lang="en-US" altLang="tr-TR" sz="900">
                <a:solidFill>
                  <a:schemeClr val="tx2"/>
                </a:solidFill>
                <a:latin typeface="+mn-lt"/>
                <a:cs typeface="+mn-cs"/>
              </a:rPr>
              <a:pPr eaLnBrk="1" hangingPunct="1">
                <a:spcBef>
                  <a:spcPct val="0"/>
                </a:spcBef>
                <a:spcAft>
                  <a:spcPts val="600"/>
                </a:spcAft>
                <a:buFontTx/>
                <a:buNone/>
              </a:pPr>
              <a:t>40</a:t>
            </a:fld>
            <a:endParaRPr lang="en-US" altLang="tr-TR" sz="900">
              <a:solidFill>
                <a:schemeClr val="tx2"/>
              </a:solidFill>
              <a:latin typeface="+mn-lt"/>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6" name="Rectangle 155655">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8" name="Group 155657">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9" name="Straight Connector 155658">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7" name="Straight Connector 155686">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9" name="Freeform: Shape 155688">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1" name="Freeform: Shape 155690">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3" name="Rectangle 155692">
            <a:extLst>
              <a:ext uri="{FF2B5EF4-FFF2-40B4-BE49-F238E27FC236}">
                <a16:creationId xmlns:a16="http://schemas.microsoft.com/office/drawing/2014/main" id="{C701CD53-28FC-491C-9022-F74BE327C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55695" name="Group 155694">
            <a:extLst>
              <a:ext uri="{FF2B5EF4-FFF2-40B4-BE49-F238E27FC236}">
                <a16:creationId xmlns:a16="http://schemas.microsoft.com/office/drawing/2014/main" id="{BC25D6CE-B5F2-4E0D-894F-9521E24330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6" name="Straight Connector 155695">
              <a:extLst>
                <a:ext uri="{FF2B5EF4-FFF2-40B4-BE49-F238E27FC236}">
                  <a16:creationId xmlns:a16="http://schemas.microsoft.com/office/drawing/2014/main" id="{B4FAEE13-B57A-42F4-8B4C-A7E31E98BA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36FD4E3B-38F9-4574-9095-47B609AB2E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36CE41A1-EB3F-4840-8ACE-3EF73C19EA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FAB8B661-BD44-40C0-9B98-4B4DBDBD32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FECC28A1-79A1-4F9D-AAF1-47D642489C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C601FD91-5FAC-499E-8D9A-9677877F38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98B98376-AE21-4ADF-8EFF-189F81407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FB5DACE9-70B0-4CAF-A216-AC704A513C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4113450E-4023-4BA4-A3D4-E32C0B3FE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4B3EDD59-155A-421E-8250-55A5E31887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B9913D27-A66C-4C2A-968B-DE97A9B4D6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BBC33CCA-C456-41C7-9AE9-66EEAEAB5F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F269BA35-2287-449A-9C3A-854BC3F7CE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C347F624-0A13-4AB8-AD09-F44DB01D9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5A27126F-B8E2-46DF-9183-2882F7B449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F9A014C1-4C01-4DD4-913C-143C03FAAD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92535D18-5B5A-479B-9D1F-9D5D4D11DC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5A8071C6-FA9E-478C-8592-8B6BBEFAE1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7DB22494-68A3-4667-9EFA-CC2340589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F290FA2C-0D13-416D-B70B-76E541CA5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CB083CC1-0DB7-489B-876F-2E9ABC37FB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0F9C39F9-AC1B-4B07-9506-7CE368982A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5D5E4589-1264-4ADA-960F-23B496012E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C719F3D3-010B-4565-B6C8-9E975FF71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E0B80ED3-4FB2-4B4B-BD00-392EA45D21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B7C5B764-679D-4049-99AE-B23985979E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BE340E87-53FC-4F62-8A49-D8F292366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C1528898-B883-48F0-B62E-660D4282B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18CE4872-CDA7-4F63-9B3D-DF1CFC634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726" name="Freeform: Shape 155725">
            <a:extLst>
              <a:ext uri="{FF2B5EF4-FFF2-40B4-BE49-F238E27FC236}">
                <a16:creationId xmlns:a16="http://schemas.microsoft.com/office/drawing/2014/main" id="{F9B84E06-1DBF-4F55-9B5E-F2F1E38EB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55728" name="Group 155727">
            <a:extLst>
              <a:ext uri="{FF2B5EF4-FFF2-40B4-BE49-F238E27FC236}">
                <a16:creationId xmlns:a16="http://schemas.microsoft.com/office/drawing/2014/main" id="{2D739D9D-4A11-49F5-B045-708F7DED1C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29" name="Straight Connector 155728">
              <a:extLst>
                <a:ext uri="{FF2B5EF4-FFF2-40B4-BE49-F238E27FC236}">
                  <a16:creationId xmlns:a16="http://schemas.microsoft.com/office/drawing/2014/main" id="{373AA755-E8F6-4691-A61E-FEBAAAF58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5EA27C2C-E20B-48C0-A55F-CE58B267A5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FDAB4220-FF0A-46E7-A074-A5E6C236D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392821D4-1F6A-43A4-BD55-E99560DBC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B70B7024-4644-41B1-B5FD-671FEBEBFA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DCE360C4-C466-44C4-A2E3-4CF21EBB9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83A2C5B3-1CE2-480F-94DF-593AF087CD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3DCA777C-634D-4BFD-B193-B3D6A785BA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CC660B4E-2D12-45DF-A8C3-01BBE2F84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713A507C-D667-425C-BC17-37A754AAD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18D90C4A-4AFD-4F87-8417-04E71FB3D1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7E7930D7-6A2B-42BA-9A47-33181C44FE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BDF58043-B333-44B7-B352-7864DE1BE4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61DCA8E6-E862-474B-93E7-8B8193022C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F5F98343-EECC-41EE-A45E-67ED9C0A7F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0CF235E0-BD16-47B9-838D-3EFF87F05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75DBD286-FD7F-41A0-B09B-ADE92217F3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1DF6B11E-5507-4440-B56A-83C4B3994D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BF2EA945-C41F-4B30-AD99-C7454FD14C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62902474-D243-40DF-A382-E3F47769AB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C6442AB6-AEBB-4E32-83DC-806F5DAA13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349EA146-1867-476A-A0E1-5A3AC2A713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91CAC92A-483B-4C52-B71F-95B6C0498A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6265B398-32C6-4184-8BC2-233C96252E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3" name="Straight Connector 155752">
              <a:extLst>
                <a:ext uri="{FF2B5EF4-FFF2-40B4-BE49-F238E27FC236}">
                  <a16:creationId xmlns:a16="http://schemas.microsoft.com/office/drawing/2014/main" id="{7A128F4C-95B5-4306-9876-D5F9672C3B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4" name="Straight Connector 155753">
              <a:extLst>
                <a:ext uri="{FF2B5EF4-FFF2-40B4-BE49-F238E27FC236}">
                  <a16:creationId xmlns:a16="http://schemas.microsoft.com/office/drawing/2014/main" id="{8D3663D8-D19D-4248-B7B8-CA2733B4E2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5" name="Straight Connector 155754">
              <a:extLst>
                <a:ext uri="{FF2B5EF4-FFF2-40B4-BE49-F238E27FC236}">
                  <a16:creationId xmlns:a16="http://schemas.microsoft.com/office/drawing/2014/main" id="{6704CEA6-B9DA-4499-A894-1F4BB52474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87AAE972-FFA8-4F9F-94E4-CF6C666531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4580DF83-1906-4979-8E31-8EDB5FD4D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59" name="Rectangle 15575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61" name="Rectangle 155760">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63" name="Right Triangle 15576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765" name="Group 15576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66" name="Straight Connector 15576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2" name="Straight Connector 15579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3" name="Straight Connector 15579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4" name="Straight Connector 15579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01A19487-51E0-FD11-A4DD-8A99425B3493}"/>
              </a:ext>
            </a:extLst>
          </p:cNvPr>
          <p:cNvSpPr>
            <a:spLocks noGrp="1" noChangeArrowheads="1"/>
          </p:cNvSpPr>
          <p:nvPr>
            <p:ph type="title" idx="4294967295"/>
          </p:nvPr>
        </p:nvSpPr>
        <p:spPr>
          <a:xfrm>
            <a:off x="457200" y="720772"/>
            <a:ext cx="3718767" cy="5531079"/>
          </a:xfrm>
        </p:spPr>
        <p:txBody>
          <a:bodyPr vert="horz" lIns="91440" tIns="45720" rIns="91440" bIns="45720" rtlCol="0" anchor="ctr">
            <a:normAutofit/>
          </a:bodyPr>
          <a:lstStyle/>
          <a:p>
            <a:pPr>
              <a:defRPr/>
            </a:pPr>
            <a:r>
              <a:rPr lang="en-US" kern="1200">
                <a:solidFill>
                  <a:schemeClr val="tx2">
                    <a:alpha val="80000"/>
                  </a:schemeClr>
                </a:solidFill>
                <a:latin typeface="+mj-lt"/>
                <a:ea typeface="+mj-ea"/>
                <a:cs typeface="+mj-cs"/>
              </a:rPr>
              <a:t>STRES KAVRAMI</a:t>
            </a:r>
          </a:p>
        </p:txBody>
      </p:sp>
      <p:sp>
        <p:nvSpPr>
          <p:cNvPr id="155796" name="Rectangle 155795">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362" name="Slayt Numarası Yer Tutucusu 3">
            <a:extLst>
              <a:ext uri="{FF2B5EF4-FFF2-40B4-BE49-F238E27FC236}">
                <a16:creationId xmlns:a16="http://schemas.microsoft.com/office/drawing/2014/main" id="{18AE1355-B1DA-3359-9D76-48DF623D2DA8}"/>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1FBCE671-6B51-461C-9EB9-984E672DE307}" type="slidenum">
              <a:rPr lang="en-US" altLang="tr-TR" sz="900">
                <a:solidFill>
                  <a:schemeClr val="tx2"/>
                </a:solidFill>
                <a:latin typeface="+mn-lt"/>
                <a:cs typeface="+mn-cs"/>
              </a:rPr>
              <a:pPr eaLnBrk="1" hangingPunct="1">
                <a:spcBef>
                  <a:spcPct val="0"/>
                </a:spcBef>
                <a:spcAft>
                  <a:spcPts val="600"/>
                </a:spcAft>
                <a:buFontTx/>
                <a:buNone/>
              </a:pPr>
              <a:t>41</a:t>
            </a:fld>
            <a:endParaRPr lang="en-US" altLang="tr-TR" sz="900">
              <a:solidFill>
                <a:schemeClr val="tx2"/>
              </a:solidFill>
              <a:latin typeface="+mn-lt"/>
              <a:cs typeface="+mn-cs"/>
            </a:endParaRPr>
          </a:p>
        </p:txBody>
      </p:sp>
      <p:graphicFrame>
        <p:nvGraphicFramePr>
          <p:cNvPr id="155652" name="Rectangle 3">
            <a:extLst>
              <a:ext uri="{FF2B5EF4-FFF2-40B4-BE49-F238E27FC236}">
                <a16:creationId xmlns:a16="http://schemas.microsoft.com/office/drawing/2014/main" id="{1E8197D8-C050-468A-A65F-27257B4D081E}"/>
              </a:ext>
            </a:extLst>
          </p:cNvPr>
          <p:cNvGraphicFramePr/>
          <p:nvPr>
            <p:extLst>
              <p:ext uri="{D42A27DB-BD31-4B8C-83A1-F6EECF244321}">
                <p14:modId xmlns:p14="http://schemas.microsoft.com/office/powerpoint/2010/main" val="3031385465"/>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ayt Numarası Yer Tutucusu 3">
            <a:extLst>
              <a:ext uri="{FF2B5EF4-FFF2-40B4-BE49-F238E27FC236}">
                <a16:creationId xmlns:a16="http://schemas.microsoft.com/office/drawing/2014/main" id="{B9E761F6-8DB5-CC2F-D981-512415C579C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9B43D487-AF55-46EC-96BD-B1059605B3DC}" type="slidenum">
              <a:rPr lang="tr-TR" altLang="tr-TR" sz="1400" smtClean="0"/>
              <a:pPr eaLnBrk="1" hangingPunct="1">
                <a:spcBef>
                  <a:spcPct val="0"/>
                </a:spcBef>
                <a:buFontTx/>
                <a:buNone/>
              </a:pPr>
              <a:t>42</a:t>
            </a:fld>
            <a:endParaRPr lang="tr-TR" altLang="tr-TR" sz="1400"/>
          </a:p>
        </p:txBody>
      </p:sp>
      <p:sp>
        <p:nvSpPr>
          <p:cNvPr id="155650" name="Rectangle 2">
            <a:extLst>
              <a:ext uri="{FF2B5EF4-FFF2-40B4-BE49-F238E27FC236}">
                <a16:creationId xmlns:a16="http://schemas.microsoft.com/office/drawing/2014/main" id="{BAC346F3-057B-7714-7031-7AE08C55E87E}"/>
              </a:ext>
            </a:extLst>
          </p:cNvPr>
          <p:cNvSpPr>
            <a:spLocks noGrp="1" noChangeArrowheads="1"/>
          </p:cNvSpPr>
          <p:nvPr>
            <p:ph type="title" idx="4294967295"/>
          </p:nvPr>
        </p:nvSpPr>
        <p:spPr>
          <a:xfrm>
            <a:off x="1524000" y="0"/>
            <a:ext cx="9144000" cy="1417638"/>
          </a:xfrm>
          <a:solidFill>
            <a:schemeClr val="accent6">
              <a:lumMod val="20000"/>
              <a:lumOff val="80000"/>
            </a:schemeClr>
          </a:solidFill>
        </p:spPr>
        <p:txBody>
          <a:bodyPr>
            <a:normAutofit/>
          </a:bodyPr>
          <a:lstStyle/>
          <a:p>
            <a:pPr eaLnBrk="1" hangingPunct="1">
              <a:defRPr/>
            </a:pPr>
            <a:r>
              <a:rPr lang="tr-TR" sz="3600"/>
              <a:t>STRES KAVRAMI</a:t>
            </a:r>
            <a:endParaRPr lang="en-US" sz="3600" dirty="0"/>
          </a:p>
        </p:txBody>
      </p:sp>
      <p:sp>
        <p:nvSpPr>
          <p:cNvPr id="16388" name="Rectangle 3">
            <a:extLst>
              <a:ext uri="{FF2B5EF4-FFF2-40B4-BE49-F238E27FC236}">
                <a16:creationId xmlns:a16="http://schemas.microsoft.com/office/drawing/2014/main" id="{8CA87760-0553-BD5E-8C02-8F21008034B5}"/>
              </a:ext>
            </a:extLst>
          </p:cNvPr>
          <p:cNvSpPr>
            <a:spLocks noGrp="1" noChangeArrowheads="1"/>
          </p:cNvSpPr>
          <p:nvPr>
            <p:ph type="body" idx="4294967295"/>
          </p:nvPr>
        </p:nvSpPr>
        <p:spPr>
          <a:xfrm>
            <a:off x="1676400" y="1371600"/>
            <a:ext cx="8610600" cy="5334000"/>
          </a:xfrm>
        </p:spPr>
        <p:txBody>
          <a:bodyPr/>
          <a:lstStyle/>
          <a:p>
            <a:pPr marL="0" indent="19050" algn="just">
              <a:lnSpc>
                <a:spcPct val="150000"/>
              </a:lnSpc>
              <a:spcBef>
                <a:spcPct val="30000"/>
              </a:spcBef>
              <a:spcAft>
                <a:spcPct val="30000"/>
              </a:spcAft>
              <a:buNone/>
            </a:pPr>
            <a:r>
              <a:rPr lang="tr-TR" altLang="tr-TR" sz="2400"/>
              <a:t>Örgütsel stres kaynakları şöyle sıralanabilir (Schafer, 1987. Akt. Pehlivan, 1995; Ertekin, 1993): </a:t>
            </a:r>
          </a:p>
          <a:p>
            <a:pPr marL="0" indent="19050" algn="just">
              <a:lnSpc>
                <a:spcPct val="150000"/>
              </a:lnSpc>
              <a:spcBef>
                <a:spcPct val="30000"/>
              </a:spcBef>
              <a:spcAft>
                <a:spcPct val="30000"/>
              </a:spcAft>
              <a:buFontTx/>
              <a:buAutoNum type="arabicPeriod"/>
            </a:pPr>
            <a:r>
              <a:rPr lang="tr-TR" altLang="tr-TR" sz="2400" b="1"/>
              <a:t>Örgütsel Politikalar:</a:t>
            </a:r>
          </a:p>
          <a:p>
            <a:pPr algn="just">
              <a:spcBef>
                <a:spcPct val="30000"/>
              </a:spcBef>
              <a:spcAft>
                <a:spcPct val="30000"/>
              </a:spcAft>
            </a:pPr>
            <a:r>
              <a:rPr lang="tr-TR" altLang="tr-TR" sz="2400"/>
              <a:t>Adaletsiz veya yetersiz performans değerlendirme </a:t>
            </a:r>
          </a:p>
          <a:p>
            <a:pPr algn="just">
              <a:spcBef>
                <a:spcPct val="30000"/>
              </a:spcBef>
              <a:spcAft>
                <a:spcPct val="30000"/>
              </a:spcAft>
            </a:pPr>
            <a:r>
              <a:rPr lang="tr-TR" altLang="tr-TR" sz="2400"/>
              <a:t>Adaletsiz ödeme </a:t>
            </a:r>
          </a:p>
          <a:p>
            <a:pPr algn="just">
              <a:spcBef>
                <a:spcPct val="30000"/>
              </a:spcBef>
              <a:spcAft>
                <a:spcPct val="30000"/>
              </a:spcAft>
            </a:pPr>
            <a:r>
              <a:rPr lang="tr-TR" altLang="tr-TR" sz="2400"/>
              <a:t>Keyfi ve belirsiz politikalar </a:t>
            </a:r>
          </a:p>
          <a:p>
            <a:pPr algn="just">
              <a:spcBef>
                <a:spcPct val="30000"/>
              </a:spcBef>
              <a:spcAft>
                <a:spcPct val="30000"/>
              </a:spcAft>
            </a:pPr>
            <a:r>
              <a:rPr lang="tr-TR" altLang="tr-TR" sz="2400"/>
              <a:t>İşin dönerli olarak verilmesi </a:t>
            </a:r>
          </a:p>
          <a:p>
            <a:pPr algn="just">
              <a:spcBef>
                <a:spcPct val="30000"/>
              </a:spcBef>
              <a:spcAft>
                <a:spcPct val="30000"/>
              </a:spcAft>
            </a:pPr>
            <a:r>
              <a:rPr lang="tr-TR" altLang="tr-TR" sz="2400"/>
              <a:t>İdealist iş tanımları</a:t>
            </a:r>
            <a:endParaRPr lang="tr-TR" altLang="tr-TR" sz="22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ayt Numarası Yer Tutucusu 3">
            <a:extLst>
              <a:ext uri="{FF2B5EF4-FFF2-40B4-BE49-F238E27FC236}">
                <a16:creationId xmlns:a16="http://schemas.microsoft.com/office/drawing/2014/main" id="{4DC0E568-B77F-1BB0-8CD0-1AE59A79EEF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347E3B7E-CF00-4E82-B6DB-2B81C3967C8B}" type="slidenum">
              <a:rPr lang="tr-TR" altLang="tr-TR" sz="1400"/>
              <a:pPr eaLnBrk="1" hangingPunct="1">
                <a:spcBef>
                  <a:spcPct val="0"/>
                </a:spcBef>
                <a:buFontTx/>
                <a:buNone/>
              </a:pPr>
              <a:t>43</a:t>
            </a:fld>
            <a:endParaRPr lang="tr-TR" altLang="tr-TR" sz="1400"/>
          </a:p>
        </p:txBody>
      </p:sp>
      <p:sp>
        <p:nvSpPr>
          <p:cNvPr id="155650" name="Rectangle 2">
            <a:extLst>
              <a:ext uri="{FF2B5EF4-FFF2-40B4-BE49-F238E27FC236}">
                <a16:creationId xmlns:a16="http://schemas.microsoft.com/office/drawing/2014/main" id="{F53880F1-CDE9-EC2C-8054-D994FC19B08D}"/>
              </a:ext>
            </a:extLst>
          </p:cNvPr>
          <p:cNvSpPr>
            <a:spLocks noGrp="1" noChangeArrowheads="1"/>
          </p:cNvSpPr>
          <p:nvPr>
            <p:ph type="title" idx="4294967295"/>
          </p:nvPr>
        </p:nvSpPr>
        <p:spPr>
          <a:xfrm>
            <a:off x="1524000" y="0"/>
            <a:ext cx="9144000" cy="1417638"/>
          </a:xfrm>
          <a:solidFill>
            <a:schemeClr val="accent6">
              <a:lumMod val="20000"/>
              <a:lumOff val="80000"/>
            </a:schemeClr>
          </a:solidFill>
        </p:spPr>
        <p:txBody>
          <a:bodyPr>
            <a:normAutofit/>
          </a:bodyPr>
          <a:lstStyle/>
          <a:p>
            <a:pPr eaLnBrk="1" hangingPunct="1">
              <a:defRPr/>
            </a:pPr>
            <a:r>
              <a:rPr lang="tr-TR" sz="3600" dirty="0"/>
              <a:t>STRES KAVRAMI</a:t>
            </a:r>
            <a:endParaRPr lang="en-US" sz="3600" dirty="0"/>
          </a:p>
        </p:txBody>
      </p:sp>
      <p:sp>
        <p:nvSpPr>
          <p:cNvPr id="17412" name="Rectangle 3">
            <a:extLst>
              <a:ext uri="{FF2B5EF4-FFF2-40B4-BE49-F238E27FC236}">
                <a16:creationId xmlns:a16="http://schemas.microsoft.com/office/drawing/2014/main" id="{BE65D08E-2230-9682-B0AA-A4CC54A3C705}"/>
              </a:ext>
            </a:extLst>
          </p:cNvPr>
          <p:cNvSpPr>
            <a:spLocks noGrp="1" noChangeArrowheads="1"/>
          </p:cNvSpPr>
          <p:nvPr>
            <p:ph type="body" idx="4294967295"/>
          </p:nvPr>
        </p:nvSpPr>
        <p:spPr>
          <a:xfrm>
            <a:off x="1676400" y="1371600"/>
            <a:ext cx="8610600" cy="5334000"/>
          </a:xfrm>
        </p:spPr>
        <p:txBody>
          <a:bodyPr/>
          <a:lstStyle/>
          <a:p>
            <a:pPr marL="0" indent="19050" algn="just">
              <a:lnSpc>
                <a:spcPct val="150000"/>
              </a:lnSpc>
              <a:spcBef>
                <a:spcPct val="30000"/>
              </a:spcBef>
              <a:spcAft>
                <a:spcPct val="30000"/>
              </a:spcAft>
              <a:buNone/>
            </a:pPr>
            <a:r>
              <a:rPr lang="tr-TR" altLang="tr-TR" sz="2400" b="1"/>
              <a:t>2. Örgütsel Yapı: </a:t>
            </a:r>
          </a:p>
          <a:p>
            <a:pPr marL="0" indent="19050" algn="just">
              <a:lnSpc>
                <a:spcPct val="150000"/>
              </a:lnSpc>
              <a:spcBef>
                <a:spcPct val="30000"/>
              </a:spcBef>
              <a:spcAft>
                <a:spcPct val="30000"/>
              </a:spcAft>
              <a:buFontTx/>
              <a:buChar char="-"/>
            </a:pPr>
            <a:r>
              <a:rPr lang="tr-TR" altLang="tr-TR" sz="2400"/>
              <a:t>Merkezilik, karara katılmada yetersizlik </a:t>
            </a:r>
          </a:p>
          <a:p>
            <a:pPr marL="0" indent="19050" algn="just">
              <a:lnSpc>
                <a:spcPct val="150000"/>
              </a:lnSpc>
              <a:spcBef>
                <a:spcPct val="30000"/>
              </a:spcBef>
              <a:spcAft>
                <a:spcPct val="30000"/>
              </a:spcAft>
              <a:buFontTx/>
              <a:buChar char="-"/>
            </a:pPr>
            <a:r>
              <a:rPr lang="tr-TR" altLang="tr-TR" sz="2400"/>
              <a:t>- Gelişme veya ilerleme fırsatının azlığı </a:t>
            </a:r>
          </a:p>
          <a:p>
            <a:pPr marL="0" indent="19050" algn="just">
              <a:lnSpc>
                <a:spcPct val="150000"/>
              </a:lnSpc>
              <a:spcBef>
                <a:spcPct val="30000"/>
              </a:spcBef>
              <a:spcAft>
                <a:spcPct val="30000"/>
              </a:spcAft>
              <a:buFontTx/>
              <a:buChar char="-"/>
            </a:pPr>
            <a:r>
              <a:rPr lang="tr-TR" altLang="tr-TR" sz="2400"/>
              <a:t>- Aşırı biçimsellik </a:t>
            </a:r>
          </a:p>
          <a:p>
            <a:pPr marL="0" indent="19050" algn="just">
              <a:lnSpc>
                <a:spcPct val="150000"/>
              </a:lnSpc>
              <a:spcBef>
                <a:spcPct val="30000"/>
              </a:spcBef>
              <a:spcAft>
                <a:spcPct val="30000"/>
              </a:spcAft>
              <a:buFontTx/>
              <a:buChar char="-"/>
            </a:pPr>
            <a:r>
              <a:rPr lang="tr-TR" altLang="tr-TR" sz="2400"/>
              <a:t>- Emeğin bölünmesi ve aşırı uzmanlaşma </a:t>
            </a:r>
          </a:p>
          <a:p>
            <a:pPr marL="0" indent="19050" algn="just">
              <a:lnSpc>
                <a:spcPct val="150000"/>
              </a:lnSpc>
              <a:spcBef>
                <a:spcPct val="30000"/>
              </a:spcBef>
              <a:spcAft>
                <a:spcPct val="30000"/>
              </a:spcAft>
              <a:buFontTx/>
              <a:buChar char="-"/>
            </a:pPr>
            <a:r>
              <a:rPr lang="tr-TR" altLang="tr-TR" sz="2400"/>
              <a:t>- Örgütün, birimlerin birbirine bağımlılığı</a:t>
            </a:r>
            <a:endParaRPr lang="tr-TR" altLang="tr-TR" sz="2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ayt Numarası Yer Tutucusu 3">
            <a:extLst>
              <a:ext uri="{FF2B5EF4-FFF2-40B4-BE49-F238E27FC236}">
                <a16:creationId xmlns:a16="http://schemas.microsoft.com/office/drawing/2014/main" id="{117B18F0-434C-6919-0E36-1DAE014900B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846186A8-918C-497E-A935-6B61AB78AA9F}" type="slidenum">
              <a:rPr lang="tr-TR" altLang="tr-TR" sz="1400"/>
              <a:pPr eaLnBrk="1" hangingPunct="1">
                <a:spcBef>
                  <a:spcPct val="0"/>
                </a:spcBef>
                <a:buFontTx/>
                <a:buNone/>
              </a:pPr>
              <a:t>44</a:t>
            </a:fld>
            <a:endParaRPr lang="tr-TR" altLang="tr-TR" sz="1400"/>
          </a:p>
        </p:txBody>
      </p:sp>
      <p:sp>
        <p:nvSpPr>
          <p:cNvPr id="155650" name="Rectangle 2">
            <a:extLst>
              <a:ext uri="{FF2B5EF4-FFF2-40B4-BE49-F238E27FC236}">
                <a16:creationId xmlns:a16="http://schemas.microsoft.com/office/drawing/2014/main" id="{BE061758-9FDC-2739-FD40-307E95333942}"/>
              </a:ext>
            </a:extLst>
          </p:cNvPr>
          <p:cNvSpPr>
            <a:spLocks noGrp="1" noChangeArrowheads="1"/>
          </p:cNvSpPr>
          <p:nvPr>
            <p:ph type="title" idx="4294967295"/>
          </p:nvPr>
        </p:nvSpPr>
        <p:spPr>
          <a:xfrm>
            <a:off x="1524000" y="0"/>
            <a:ext cx="9144000" cy="1417638"/>
          </a:xfrm>
          <a:solidFill>
            <a:schemeClr val="accent6">
              <a:lumMod val="20000"/>
              <a:lumOff val="80000"/>
            </a:schemeClr>
          </a:solidFill>
        </p:spPr>
        <p:txBody>
          <a:bodyPr>
            <a:normAutofit/>
          </a:bodyPr>
          <a:lstStyle/>
          <a:p>
            <a:pPr eaLnBrk="1" hangingPunct="1">
              <a:defRPr/>
            </a:pPr>
            <a:r>
              <a:rPr lang="tr-TR" sz="3600" dirty="0"/>
              <a:t>STRES KAVRAMI</a:t>
            </a:r>
            <a:endParaRPr lang="en-US" sz="3600" dirty="0"/>
          </a:p>
        </p:txBody>
      </p:sp>
      <p:sp>
        <p:nvSpPr>
          <p:cNvPr id="18436" name="Rectangle 3">
            <a:extLst>
              <a:ext uri="{FF2B5EF4-FFF2-40B4-BE49-F238E27FC236}">
                <a16:creationId xmlns:a16="http://schemas.microsoft.com/office/drawing/2014/main" id="{F29577BE-3366-89F1-6218-63BF573E2833}"/>
              </a:ext>
            </a:extLst>
          </p:cNvPr>
          <p:cNvSpPr>
            <a:spLocks noGrp="1" noChangeArrowheads="1"/>
          </p:cNvSpPr>
          <p:nvPr>
            <p:ph type="body" idx="4294967295"/>
          </p:nvPr>
        </p:nvSpPr>
        <p:spPr>
          <a:xfrm>
            <a:off x="1676400" y="1371600"/>
            <a:ext cx="8610600" cy="5334000"/>
          </a:xfrm>
        </p:spPr>
        <p:txBody>
          <a:bodyPr/>
          <a:lstStyle/>
          <a:p>
            <a:pPr marL="0" indent="19050" algn="just">
              <a:lnSpc>
                <a:spcPct val="150000"/>
              </a:lnSpc>
              <a:spcBef>
                <a:spcPct val="30000"/>
              </a:spcBef>
              <a:spcAft>
                <a:spcPct val="30000"/>
              </a:spcAft>
              <a:buNone/>
            </a:pPr>
            <a:r>
              <a:rPr lang="tr-TR" altLang="tr-TR" sz="2400" b="1"/>
              <a:t>3. Örgütsel Süreç: </a:t>
            </a:r>
          </a:p>
          <a:p>
            <a:pPr marL="0" indent="19050" algn="just">
              <a:lnSpc>
                <a:spcPct val="150000"/>
              </a:lnSpc>
              <a:spcBef>
                <a:spcPct val="30000"/>
              </a:spcBef>
              <a:spcAft>
                <a:spcPct val="30000"/>
              </a:spcAft>
              <a:buFontTx/>
              <a:buChar char="-"/>
            </a:pPr>
            <a:r>
              <a:rPr lang="tr-TR" altLang="tr-TR" sz="2400"/>
              <a:t>Zayıf iletişim </a:t>
            </a:r>
          </a:p>
          <a:p>
            <a:pPr marL="0" indent="19050" algn="just">
              <a:lnSpc>
                <a:spcPct val="150000"/>
              </a:lnSpc>
              <a:spcBef>
                <a:spcPct val="30000"/>
              </a:spcBef>
              <a:spcAft>
                <a:spcPct val="30000"/>
              </a:spcAft>
              <a:buFontTx/>
              <a:buChar char="-"/>
            </a:pPr>
            <a:r>
              <a:rPr lang="tr-TR" altLang="tr-TR" sz="2400"/>
              <a:t>- Performansa ilişkin dönüt eksikliği veya zayıflığı </a:t>
            </a:r>
          </a:p>
          <a:p>
            <a:pPr marL="0" indent="19050" algn="just">
              <a:lnSpc>
                <a:spcPct val="150000"/>
              </a:lnSpc>
              <a:spcBef>
                <a:spcPct val="30000"/>
              </a:spcBef>
              <a:spcAft>
                <a:spcPct val="30000"/>
              </a:spcAft>
              <a:buFontTx/>
              <a:buChar char="-"/>
            </a:pPr>
            <a:r>
              <a:rPr lang="tr-TR" altLang="tr-TR" sz="2400"/>
              <a:t>-.Amaçların belirsizliği veya çatışması </a:t>
            </a:r>
          </a:p>
          <a:p>
            <a:pPr marL="0" indent="19050" algn="just">
              <a:lnSpc>
                <a:spcPct val="150000"/>
              </a:lnSpc>
              <a:spcBef>
                <a:spcPct val="30000"/>
              </a:spcBef>
              <a:spcAft>
                <a:spcPct val="30000"/>
              </a:spcAft>
              <a:buFontTx/>
              <a:buChar char="-"/>
            </a:pPr>
            <a:r>
              <a:rPr lang="tr-TR" altLang="tr-TR" sz="2400"/>
              <a:t>- Yetiştirme programları</a:t>
            </a:r>
            <a:endParaRPr lang="tr-TR" altLang="tr-TR" sz="22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23" name="Group 15572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24" name="Straight Connector 15572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54" name="Rectangle 15575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6" name="Rectangle 155755">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8" name="Right Triangle 15575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60" name="Freeform: Shape 155759">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62" name="Group 15576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63" name="Straight Connector 15576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BD936CAD-6A9F-B386-9793-0A0016DD55E8}"/>
              </a:ext>
            </a:extLst>
          </p:cNvPr>
          <p:cNvSpPr>
            <a:spLocks noGrp="1" noChangeArrowheads="1"/>
          </p:cNvSpPr>
          <p:nvPr>
            <p:ph type="title" idx="4294967295"/>
          </p:nvPr>
        </p:nvSpPr>
        <p:spPr>
          <a:xfrm>
            <a:off x="457201" y="728906"/>
            <a:ext cx="4712534" cy="5516051"/>
          </a:xfrm>
        </p:spPr>
        <p:txBody>
          <a:bodyPr vert="horz" lIns="91440" tIns="45720" rIns="91440" bIns="45720" rtlCol="0" anchor="t">
            <a:normAutofit/>
          </a:bodyPr>
          <a:lstStyle/>
          <a:p>
            <a:pPr>
              <a:defRPr/>
            </a:pPr>
            <a:r>
              <a:rPr lang="en-US">
                <a:solidFill>
                  <a:schemeClr val="tx2"/>
                </a:solidFill>
              </a:rPr>
              <a:t>STRES KAVRAMI</a:t>
            </a:r>
          </a:p>
        </p:txBody>
      </p:sp>
      <p:sp>
        <p:nvSpPr>
          <p:cNvPr id="19460" name="Rectangle 3">
            <a:extLst>
              <a:ext uri="{FF2B5EF4-FFF2-40B4-BE49-F238E27FC236}">
                <a16:creationId xmlns:a16="http://schemas.microsoft.com/office/drawing/2014/main" id="{9511D20F-2C36-527A-5FB1-D08217449379}"/>
              </a:ext>
            </a:extLst>
          </p:cNvPr>
          <p:cNvSpPr>
            <a:spLocks noGrp="1" noChangeArrowheads="1"/>
          </p:cNvSpPr>
          <p:nvPr>
            <p:ph type="body" idx="4294967295"/>
          </p:nvPr>
        </p:nvSpPr>
        <p:spPr>
          <a:xfrm>
            <a:off x="5388459" y="728906"/>
            <a:ext cx="5813687" cy="5545420"/>
          </a:xfrm>
        </p:spPr>
        <p:txBody>
          <a:bodyPr vert="horz" lIns="91440" tIns="45720" rIns="91440" bIns="45720" rtlCol="0" anchor="ctr">
            <a:normAutofit/>
          </a:bodyPr>
          <a:lstStyle/>
          <a:p>
            <a:pPr>
              <a:spcBef>
                <a:spcPct val="30000"/>
              </a:spcBef>
              <a:spcAft>
                <a:spcPct val="30000"/>
              </a:spcAft>
              <a:buFont typeface="+mj-lt"/>
              <a:buAutoNum type="arabicPeriod"/>
            </a:pPr>
            <a:r>
              <a:rPr lang="en-US" altLang="tr-TR" sz="1800" b="1">
                <a:solidFill>
                  <a:schemeClr val="tx2"/>
                </a:solidFill>
              </a:rPr>
              <a:t>Örgüt Dışı Stres Kaynakları </a:t>
            </a:r>
          </a:p>
          <a:p>
            <a:pPr>
              <a:spcBef>
                <a:spcPct val="30000"/>
              </a:spcBef>
              <a:spcAft>
                <a:spcPct val="30000"/>
              </a:spcAft>
              <a:buFont typeface="+mj-lt"/>
              <a:buAutoNum type="arabicPeriod"/>
            </a:pPr>
            <a:r>
              <a:rPr lang="en-US" altLang="tr-TR" sz="1800">
                <a:solidFill>
                  <a:schemeClr val="tx2"/>
                </a:solidFill>
              </a:rPr>
              <a:t>İşgörenlerin örgüt içinde çalıştıkları çevrenin dışında bir de toplumsal yani genel çevresi vardır. Toplumsal çevrenin işgörenden istediği eylem ve işlemler, işgörenlerle ilgili diğer bireylerin beklentileriyle şekillenir. Birey üzerinde toplumsal bir baskı vardır. Bu baskı, yasal yollarla olabileceği gibi, gelenek ve göreneklerle de olabilir </a:t>
            </a:r>
          </a:p>
        </p:txBody>
      </p:sp>
      <p:sp>
        <p:nvSpPr>
          <p:cNvPr id="19458" name="Slayt Numarası Yer Tutucusu 3">
            <a:extLst>
              <a:ext uri="{FF2B5EF4-FFF2-40B4-BE49-F238E27FC236}">
                <a16:creationId xmlns:a16="http://schemas.microsoft.com/office/drawing/2014/main" id="{A45BFDF9-0563-344E-51A6-837AB5CD277E}"/>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97DDE289-9E06-4C57-9CCC-3A1F5313A58B}" type="slidenum">
              <a:rPr lang="en-US" altLang="tr-TR" sz="900">
                <a:solidFill>
                  <a:schemeClr val="tx2"/>
                </a:solidFill>
                <a:latin typeface="+mn-lt"/>
                <a:cs typeface="+mn-cs"/>
              </a:rPr>
              <a:pPr eaLnBrk="1" hangingPunct="1">
                <a:spcBef>
                  <a:spcPct val="0"/>
                </a:spcBef>
                <a:spcAft>
                  <a:spcPts val="600"/>
                </a:spcAft>
                <a:buFontTx/>
                <a:buNone/>
              </a:pPr>
              <a:t>45</a:t>
            </a:fld>
            <a:endParaRPr lang="en-US" altLang="tr-TR" sz="900">
              <a:solidFill>
                <a:schemeClr val="tx2"/>
              </a:solidFill>
              <a:latin typeface="+mn-lt"/>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23" name="Group 15572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24" name="Straight Connector 15572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54" name="Rectangle 155753">
            <a:extLst>
              <a:ext uri="{FF2B5EF4-FFF2-40B4-BE49-F238E27FC236}">
                <a16:creationId xmlns:a16="http://schemas.microsoft.com/office/drawing/2014/main" id="{800A867D-C52F-49DB-B328-77F431246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6" name="Rectangle 15575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8" name="Right Triangle 15575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3241897"/>
            <a:ext cx="568289" cy="568289"/>
          </a:xfrm>
          <a:prstGeom prst="rtTriangle">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60" name="Freeform: Shape 155759">
            <a:extLst>
              <a:ext uri="{FF2B5EF4-FFF2-40B4-BE49-F238E27FC236}">
                <a16:creationId xmlns:a16="http://schemas.microsoft.com/office/drawing/2014/main" id="{F04BAD56-1DA3-4EE3-ABAF-4A03C8DF3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082" y="5791200"/>
            <a:ext cx="3561733" cy="1066800"/>
          </a:xfrm>
          <a:custGeom>
            <a:avLst/>
            <a:gdLst>
              <a:gd name="connsiteX0" fmla="*/ 1780866 w 3561733"/>
              <a:gd name="connsiteY0" fmla="*/ 0 h 1066800"/>
              <a:gd name="connsiteX1" fmla="*/ 3557091 w 3561733"/>
              <a:gd name="connsiteY1" fmla="*/ 1057165 h 1066800"/>
              <a:gd name="connsiteX2" fmla="*/ 3561733 w 3561733"/>
              <a:gd name="connsiteY2" fmla="*/ 1066800 h 1066800"/>
              <a:gd name="connsiteX3" fmla="*/ 2549614 w 3561733"/>
              <a:gd name="connsiteY3" fmla="*/ 1066800 h 1066800"/>
              <a:gd name="connsiteX4" fmla="*/ 2465837 w 3561733"/>
              <a:gd name="connsiteY4" fmla="*/ 1004153 h 1066800"/>
              <a:gd name="connsiteX5" fmla="*/ 1780866 w 3561733"/>
              <a:gd name="connsiteY5" fmla="*/ 794923 h 1066800"/>
              <a:gd name="connsiteX6" fmla="*/ 1095896 w 3561733"/>
              <a:gd name="connsiteY6" fmla="*/ 1004153 h 1066800"/>
              <a:gd name="connsiteX7" fmla="*/ 1012119 w 3561733"/>
              <a:gd name="connsiteY7" fmla="*/ 1066800 h 1066800"/>
              <a:gd name="connsiteX8" fmla="*/ 0 w 3561733"/>
              <a:gd name="connsiteY8" fmla="*/ 1066800 h 1066800"/>
              <a:gd name="connsiteX9" fmla="*/ 4641 w 3561733"/>
              <a:gd name="connsiteY9" fmla="*/ 1057165 h 1066800"/>
              <a:gd name="connsiteX10" fmla="*/ 1780866 w 3561733"/>
              <a:gd name="connsiteY10" fmla="*/ 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61733" h="1066800">
                <a:moveTo>
                  <a:pt x="1780866" y="0"/>
                </a:moveTo>
                <a:cubicBezTo>
                  <a:pt x="2547864" y="0"/>
                  <a:pt x="3215021" y="427470"/>
                  <a:pt x="3557091" y="1057165"/>
                </a:cubicBezTo>
                <a:lnTo>
                  <a:pt x="3561733" y="1066800"/>
                </a:lnTo>
                <a:lnTo>
                  <a:pt x="2549614" y="1066800"/>
                </a:lnTo>
                <a:lnTo>
                  <a:pt x="2465837" y="1004153"/>
                </a:lnTo>
                <a:cubicBezTo>
                  <a:pt x="2270308" y="872056"/>
                  <a:pt x="2034595" y="794923"/>
                  <a:pt x="1780866" y="794923"/>
                </a:cubicBezTo>
                <a:cubicBezTo>
                  <a:pt x="1527138" y="794923"/>
                  <a:pt x="1291425" y="872056"/>
                  <a:pt x="1095896" y="1004153"/>
                </a:cubicBezTo>
                <a:lnTo>
                  <a:pt x="1012119" y="1066800"/>
                </a:lnTo>
                <a:lnTo>
                  <a:pt x="0" y="1066800"/>
                </a:lnTo>
                <a:lnTo>
                  <a:pt x="4641" y="1057165"/>
                </a:lnTo>
                <a:cubicBezTo>
                  <a:pt x="346712" y="427470"/>
                  <a:pt x="1013869" y="0"/>
                  <a:pt x="1780866" y="0"/>
                </a:cubicBezTo>
                <a:close/>
              </a:path>
            </a:pathLst>
          </a:custGeom>
          <a:solidFill>
            <a:schemeClr val="accent5">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62" name="Group 15576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63" name="Straight Connector 15576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D29AFA6E-A3FE-48D7-25FA-F875B7AB6981}"/>
              </a:ext>
            </a:extLst>
          </p:cNvPr>
          <p:cNvSpPr>
            <a:spLocks noGrp="1" noChangeArrowheads="1"/>
          </p:cNvSpPr>
          <p:nvPr>
            <p:ph type="title" idx="4294967295"/>
          </p:nvPr>
        </p:nvSpPr>
        <p:spPr>
          <a:xfrm>
            <a:off x="457200" y="725466"/>
            <a:ext cx="5638769" cy="5548851"/>
          </a:xfrm>
        </p:spPr>
        <p:txBody>
          <a:bodyPr vert="horz" lIns="91440" tIns="45720" rIns="91440" bIns="45720" rtlCol="0" anchor="ctr">
            <a:normAutofit/>
          </a:bodyPr>
          <a:lstStyle/>
          <a:p>
            <a:pPr>
              <a:defRPr/>
            </a:pPr>
            <a:r>
              <a:rPr lang="en-US"/>
              <a:t>Stres Yönetimi </a:t>
            </a:r>
          </a:p>
        </p:txBody>
      </p:sp>
      <p:sp>
        <p:nvSpPr>
          <p:cNvPr id="21508" name="Rectangle 3">
            <a:extLst>
              <a:ext uri="{FF2B5EF4-FFF2-40B4-BE49-F238E27FC236}">
                <a16:creationId xmlns:a16="http://schemas.microsoft.com/office/drawing/2014/main" id="{04ED4924-A7AC-3B38-9343-82705C631D15}"/>
              </a:ext>
            </a:extLst>
          </p:cNvPr>
          <p:cNvSpPr>
            <a:spLocks noGrp="1" noChangeArrowheads="1"/>
          </p:cNvSpPr>
          <p:nvPr>
            <p:ph type="body" idx="4294967295"/>
          </p:nvPr>
        </p:nvSpPr>
        <p:spPr>
          <a:xfrm>
            <a:off x="4726983" y="732349"/>
            <a:ext cx="6463823" cy="5541977"/>
          </a:xfrm>
        </p:spPr>
        <p:txBody>
          <a:bodyPr vert="horz" lIns="91440" tIns="45720" rIns="91440" bIns="45720" rtlCol="0" anchor="ctr">
            <a:normAutofit/>
          </a:bodyPr>
          <a:lstStyle/>
          <a:p>
            <a:pPr marL="0" indent="0" algn="just">
              <a:spcBef>
                <a:spcPct val="30000"/>
              </a:spcBef>
              <a:spcAft>
                <a:spcPct val="30000"/>
              </a:spcAft>
              <a:buNone/>
            </a:pPr>
            <a:r>
              <a:rPr lang="en-US" altLang="tr-TR" sz="2400"/>
              <a:t>Stresle başa çıkmak ve yaşam kalitesini artırmak amacıyla, durumu ya da duruma verilen tepkileri değiştirmeye stres yönetimi denir. </a:t>
            </a:r>
          </a:p>
          <a:p>
            <a:pPr marL="0" indent="0" algn="just">
              <a:spcBef>
                <a:spcPct val="30000"/>
              </a:spcBef>
              <a:spcAft>
                <a:spcPct val="30000"/>
              </a:spcAft>
              <a:buNone/>
            </a:pPr>
            <a:r>
              <a:rPr lang="en-US" altLang="tr-TR" sz="2400"/>
              <a:t>Bireysel olarak kullanılan bazı stratejiler, stresle başa çıkmada çok gerekli ve önemli bir yer tutmaktadır. Bu stratejilerin ortak yönü, hemen hemen tümünün kişisel alışkanlıklar ile fiziksel, psikolojik ve davranışsal yapıların kontrol altına alınmasını öngörmeleridir. Böylece bedende başlayan ve zararlı olan stres tepkisi karşı önlemler alınarak etkisiz kılınmaya çalışılmaktadır. </a:t>
            </a:r>
          </a:p>
        </p:txBody>
      </p:sp>
      <p:sp>
        <p:nvSpPr>
          <p:cNvPr id="21506" name="Slayt Numarası Yer Tutucusu 3">
            <a:extLst>
              <a:ext uri="{FF2B5EF4-FFF2-40B4-BE49-F238E27FC236}">
                <a16:creationId xmlns:a16="http://schemas.microsoft.com/office/drawing/2014/main" id="{BD84755D-14A3-438A-444D-164B00F9F848}"/>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27B53CCC-6B31-4996-84DC-4306ED3FE970}" type="slidenum">
              <a:rPr lang="en-US" altLang="tr-TR" sz="900">
                <a:solidFill>
                  <a:srgbClr val="FFFFFF"/>
                </a:solidFill>
                <a:latin typeface="+mn-lt"/>
                <a:cs typeface="+mn-cs"/>
              </a:rPr>
              <a:pPr eaLnBrk="1" hangingPunct="1">
                <a:spcBef>
                  <a:spcPct val="0"/>
                </a:spcBef>
                <a:spcAft>
                  <a:spcPts val="600"/>
                </a:spcAft>
                <a:buFontTx/>
                <a:buNone/>
              </a:pPr>
              <a:t>46</a:t>
            </a:fld>
            <a:endParaRPr lang="en-US" altLang="tr-TR" sz="900">
              <a:solidFill>
                <a:srgbClr val="FFFFFF"/>
              </a:solidFill>
              <a:latin typeface="+mn-lt"/>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ayt Numarası Yer Tutucusu 3">
            <a:extLst>
              <a:ext uri="{FF2B5EF4-FFF2-40B4-BE49-F238E27FC236}">
                <a16:creationId xmlns:a16="http://schemas.microsoft.com/office/drawing/2014/main" id="{E847D906-4429-0B48-8532-22073F01E1D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3B11434C-3BB9-4992-B8B0-60006B90D2B0}" type="slidenum">
              <a:rPr lang="tr-TR" altLang="tr-TR" sz="1400"/>
              <a:pPr eaLnBrk="1" hangingPunct="1">
                <a:spcBef>
                  <a:spcPct val="0"/>
                </a:spcBef>
                <a:buFontTx/>
                <a:buNone/>
              </a:pPr>
              <a:t>47</a:t>
            </a:fld>
            <a:endParaRPr lang="tr-TR" altLang="tr-TR" sz="1400"/>
          </a:p>
        </p:txBody>
      </p:sp>
      <p:sp>
        <p:nvSpPr>
          <p:cNvPr id="155650" name="Rectangle 2">
            <a:extLst>
              <a:ext uri="{FF2B5EF4-FFF2-40B4-BE49-F238E27FC236}">
                <a16:creationId xmlns:a16="http://schemas.microsoft.com/office/drawing/2014/main" id="{0EB673F7-4F3B-D85F-3BB5-F71854FF4B0E}"/>
              </a:ext>
            </a:extLst>
          </p:cNvPr>
          <p:cNvSpPr>
            <a:spLocks noGrp="1" noChangeArrowheads="1"/>
          </p:cNvSpPr>
          <p:nvPr>
            <p:ph type="title" idx="4294967295"/>
          </p:nvPr>
        </p:nvSpPr>
        <p:spPr>
          <a:xfrm>
            <a:off x="1524000" y="0"/>
            <a:ext cx="9144000" cy="1417638"/>
          </a:xfrm>
          <a:solidFill>
            <a:schemeClr val="accent6">
              <a:lumMod val="20000"/>
              <a:lumOff val="80000"/>
            </a:schemeClr>
          </a:solidFill>
        </p:spPr>
        <p:txBody>
          <a:bodyPr>
            <a:normAutofit/>
          </a:bodyPr>
          <a:lstStyle/>
          <a:p>
            <a:pPr eaLnBrk="1" hangingPunct="1">
              <a:defRPr/>
            </a:pPr>
            <a:r>
              <a:rPr lang="tr-TR" sz="3600" dirty="0"/>
              <a:t>Stres Yönetimi </a:t>
            </a:r>
            <a:endParaRPr lang="en-US" sz="3600" dirty="0"/>
          </a:p>
        </p:txBody>
      </p:sp>
      <p:sp>
        <p:nvSpPr>
          <p:cNvPr id="22532" name="Rectangle 3">
            <a:extLst>
              <a:ext uri="{FF2B5EF4-FFF2-40B4-BE49-F238E27FC236}">
                <a16:creationId xmlns:a16="http://schemas.microsoft.com/office/drawing/2014/main" id="{FFAB2F4A-8EE1-4816-89F9-5285F364449F}"/>
              </a:ext>
            </a:extLst>
          </p:cNvPr>
          <p:cNvSpPr>
            <a:spLocks noGrp="1" noChangeArrowheads="1"/>
          </p:cNvSpPr>
          <p:nvPr>
            <p:ph type="body" idx="4294967295"/>
          </p:nvPr>
        </p:nvSpPr>
        <p:spPr>
          <a:xfrm>
            <a:off x="1676400" y="1371600"/>
            <a:ext cx="8610600" cy="5334000"/>
          </a:xfrm>
        </p:spPr>
        <p:txBody>
          <a:bodyPr/>
          <a:lstStyle/>
          <a:p>
            <a:pPr marL="0" indent="19050" algn="just">
              <a:lnSpc>
                <a:spcPct val="150000"/>
              </a:lnSpc>
              <a:spcBef>
                <a:spcPct val="30000"/>
              </a:spcBef>
              <a:spcAft>
                <a:spcPct val="30000"/>
              </a:spcAft>
              <a:buNone/>
            </a:pPr>
            <a:r>
              <a:rPr lang="tr-TR" altLang="tr-TR" sz="2400" b="1"/>
              <a:t>Stresle Başa Çıkmada Örgütsel Stratejiler </a:t>
            </a:r>
          </a:p>
          <a:p>
            <a:pPr marL="0" indent="19050" algn="just">
              <a:lnSpc>
                <a:spcPct val="150000"/>
              </a:lnSpc>
              <a:spcBef>
                <a:spcPct val="30000"/>
              </a:spcBef>
              <a:spcAft>
                <a:spcPct val="30000"/>
              </a:spcAft>
              <a:buNone/>
            </a:pPr>
            <a:r>
              <a:rPr lang="tr-TR" altLang="tr-TR" sz="2400"/>
              <a:t>Stresle başa çıkmada yararlanılabilecek örgütsel mücadele yöntemleri, bireyler üzerindeki iş stresini azaltmak veya önlemek amacıyla geliştirilmelidir. </a:t>
            </a:r>
          </a:p>
          <a:p>
            <a:pPr marL="0" indent="19050" algn="just">
              <a:lnSpc>
                <a:spcPct val="150000"/>
              </a:lnSpc>
              <a:spcBef>
                <a:spcPct val="30000"/>
              </a:spcBef>
              <a:spcAft>
                <a:spcPct val="30000"/>
              </a:spcAft>
              <a:buNone/>
            </a:pPr>
            <a:r>
              <a:rPr lang="tr-TR" altLang="tr-TR" sz="2400"/>
              <a:t>Örgütsel stresörler arasında yer alan genel politikalar, işletmenin yapısal bozuklukları, fiziksel ortam yetersizliklerine ilişkin olumlu düzenlemeler stres yönetiminin örgütsel boyutunu ilgilendirmektedir.</a:t>
            </a:r>
            <a:endParaRPr lang="tr-TR" altLang="tr-TR" sz="23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52" name="Straight Connector 23551">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53" name="Straight Connector 23552">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55" name="Straight Connector 23554">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57" name="Straight Connector 23556">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58" name="Straight Connector 23557">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59" name="Straight Connector 23558">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60" name="Straight Connector 23559">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61" name="Straight Connector 23560">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62" name="Straight Connector 23561">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63" name="Straight Connector 23562">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13" name="Group 15571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14" name="Straight Connector 15571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44" name="Rectangle 155743">
            <a:extLst>
              <a:ext uri="{FF2B5EF4-FFF2-40B4-BE49-F238E27FC236}">
                <a16:creationId xmlns:a16="http://schemas.microsoft.com/office/drawing/2014/main" id="{800A867D-C52F-49DB-B328-77F431246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6" name="Rectangle 15574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8" name="Right Triangle 15574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3241897"/>
            <a:ext cx="568289" cy="568289"/>
          </a:xfrm>
          <a:prstGeom prst="rtTriangle">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50" name="Freeform: Shape 155749">
            <a:extLst>
              <a:ext uri="{FF2B5EF4-FFF2-40B4-BE49-F238E27FC236}">
                <a16:creationId xmlns:a16="http://schemas.microsoft.com/office/drawing/2014/main" id="{F04BAD56-1DA3-4EE3-ABAF-4A03C8DF3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082" y="5791200"/>
            <a:ext cx="3561733" cy="1066800"/>
          </a:xfrm>
          <a:custGeom>
            <a:avLst/>
            <a:gdLst>
              <a:gd name="connsiteX0" fmla="*/ 1780866 w 3561733"/>
              <a:gd name="connsiteY0" fmla="*/ 0 h 1066800"/>
              <a:gd name="connsiteX1" fmla="*/ 3557091 w 3561733"/>
              <a:gd name="connsiteY1" fmla="*/ 1057165 h 1066800"/>
              <a:gd name="connsiteX2" fmla="*/ 3561733 w 3561733"/>
              <a:gd name="connsiteY2" fmla="*/ 1066800 h 1066800"/>
              <a:gd name="connsiteX3" fmla="*/ 2549614 w 3561733"/>
              <a:gd name="connsiteY3" fmla="*/ 1066800 h 1066800"/>
              <a:gd name="connsiteX4" fmla="*/ 2465837 w 3561733"/>
              <a:gd name="connsiteY4" fmla="*/ 1004153 h 1066800"/>
              <a:gd name="connsiteX5" fmla="*/ 1780866 w 3561733"/>
              <a:gd name="connsiteY5" fmla="*/ 794923 h 1066800"/>
              <a:gd name="connsiteX6" fmla="*/ 1095896 w 3561733"/>
              <a:gd name="connsiteY6" fmla="*/ 1004153 h 1066800"/>
              <a:gd name="connsiteX7" fmla="*/ 1012119 w 3561733"/>
              <a:gd name="connsiteY7" fmla="*/ 1066800 h 1066800"/>
              <a:gd name="connsiteX8" fmla="*/ 0 w 3561733"/>
              <a:gd name="connsiteY8" fmla="*/ 1066800 h 1066800"/>
              <a:gd name="connsiteX9" fmla="*/ 4641 w 3561733"/>
              <a:gd name="connsiteY9" fmla="*/ 1057165 h 1066800"/>
              <a:gd name="connsiteX10" fmla="*/ 1780866 w 3561733"/>
              <a:gd name="connsiteY10" fmla="*/ 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61733" h="1066800">
                <a:moveTo>
                  <a:pt x="1780866" y="0"/>
                </a:moveTo>
                <a:cubicBezTo>
                  <a:pt x="2547864" y="0"/>
                  <a:pt x="3215021" y="427470"/>
                  <a:pt x="3557091" y="1057165"/>
                </a:cubicBezTo>
                <a:lnTo>
                  <a:pt x="3561733" y="1066800"/>
                </a:lnTo>
                <a:lnTo>
                  <a:pt x="2549614" y="1066800"/>
                </a:lnTo>
                <a:lnTo>
                  <a:pt x="2465837" y="1004153"/>
                </a:lnTo>
                <a:cubicBezTo>
                  <a:pt x="2270308" y="872056"/>
                  <a:pt x="2034595" y="794923"/>
                  <a:pt x="1780866" y="794923"/>
                </a:cubicBezTo>
                <a:cubicBezTo>
                  <a:pt x="1527138" y="794923"/>
                  <a:pt x="1291425" y="872056"/>
                  <a:pt x="1095896" y="1004153"/>
                </a:cubicBezTo>
                <a:lnTo>
                  <a:pt x="1012119" y="1066800"/>
                </a:lnTo>
                <a:lnTo>
                  <a:pt x="0" y="1066800"/>
                </a:lnTo>
                <a:lnTo>
                  <a:pt x="4641" y="1057165"/>
                </a:lnTo>
                <a:cubicBezTo>
                  <a:pt x="346712" y="427470"/>
                  <a:pt x="1013869" y="0"/>
                  <a:pt x="1780866" y="0"/>
                </a:cubicBezTo>
                <a:close/>
              </a:path>
            </a:pathLst>
          </a:custGeom>
          <a:solidFill>
            <a:schemeClr val="accent5">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52" name="Group 15575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53" name="Straight Connector 15575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4" name="Straight Connector 15575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5" name="Straight Connector 15575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8" name="Straight Connector 15575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9" name="Straight Connector 15575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0" name="Straight Connector 15575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1" name="Straight Connector 15576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2" name="Straight Connector 15576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3" name="Straight Connector 15576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2A90C27F-1551-3C84-256C-973410C352CE}"/>
              </a:ext>
            </a:extLst>
          </p:cNvPr>
          <p:cNvSpPr>
            <a:spLocks noGrp="1" noChangeArrowheads="1"/>
          </p:cNvSpPr>
          <p:nvPr>
            <p:ph type="title" idx="4294967295"/>
          </p:nvPr>
        </p:nvSpPr>
        <p:spPr>
          <a:xfrm>
            <a:off x="457200" y="725466"/>
            <a:ext cx="5638769" cy="5548851"/>
          </a:xfrm>
        </p:spPr>
        <p:txBody>
          <a:bodyPr vert="horz" lIns="91440" tIns="45720" rIns="91440" bIns="45720" rtlCol="0" anchor="ctr">
            <a:normAutofit/>
          </a:bodyPr>
          <a:lstStyle/>
          <a:p>
            <a:pPr>
              <a:defRPr/>
            </a:pPr>
            <a:r>
              <a:rPr lang="en-US"/>
              <a:t>Stres Yönetimi </a:t>
            </a:r>
          </a:p>
        </p:txBody>
      </p:sp>
      <p:sp>
        <p:nvSpPr>
          <p:cNvPr id="23556" name="Rectangle 3">
            <a:extLst>
              <a:ext uri="{FF2B5EF4-FFF2-40B4-BE49-F238E27FC236}">
                <a16:creationId xmlns:a16="http://schemas.microsoft.com/office/drawing/2014/main" id="{5BFFF3AE-DC90-6EB6-29A1-9108555A9F1F}"/>
              </a:ext>
            </a:extLst>
          </p:cNvPr>
          <p:cNvSpPr>
            <a:spLocks noGrp="1" noChangeArrowheads="1"/>
          </p:cNvSpPr>
          <p:nvPr>
            <p:ph type="body" idx="4294967295"/>
          </p:nvPr>
        </p:nvSpPr>
        <p:spPr>
          <a:xfrm>
            <a:off x="6288495" y="732349"/>
            <a:ext cx="4902311" cy="5541977"/>
          </a:xfrm>
        </p:spPr>
        <p:txBody>
          <a:bodyPr vert="horz" lIns="91440" tIns="45720" rIns="91440" bIns="45720" rtlCol="0" anchor="ctr">
            <a:normAutofit/>
          </a:bodyPr>
          <a:lstStyle/>
          <a:p>
            <a:pPr>
              <a:spcBef>
                <a:spcPct val="30000"/>
              </a:spcBef>
              <a:spcAft>
                <a:spcPct val="30000"/>
              </a:spcAft>
              <a:buFont typeface="+mj-lt"/>
              <a:buAutoNum type="arabicPeriod"/>
            </a:pPr>
            <a:r>
              <a:rPr lang="en-US" altLang="tr-TR" sz="1800"/>
              <a:t>İş yaşamından kaynaklanan stresle başa çıkma stratejileri, iş görenlerin iş stresini azaltmak ya da önlemek için örgüt düzeyindeki stres kaynaklarının kontrol edilmesi ve azaltılması için yapılan yönetsel düzenlemelerdir. </a:t>
            </a:r>
          </a:p>
          <a:p>
            <a:pPr>
              <a:spcBef>
                <a:spcPct val="30000"/>
              </a:spcBef>
              <a:spcAft>
                <a:spcPct val="30000"/>
              </a:spcAft>
              <a:buFont typeface="+mj-lt"/>
              <a:buAutoNum type="arabicPeriod"/>
            </a:pPr>
            <a:r>
              <a:rPr lang="en-US" altLang="tr-TR" sz="1800"/>
              <a:t>Örgüt düzeyinde ortaya konan siyasalar, yapılar, fiziksel koşullar ve süreçle ilgili stres kaynaklarının azaltılması veya önlenmesi gerekmektedir. </a:t>
            </a:r>
          </a:p>
          <a:p>
            <a:pPr>
              <a:spcBef>
                <a:spcPct val="30000"/>
              </a:spcBef>
              <a:spcAft>
                <a:spcPct val="30000"/>
              </a:spcAft>
              <a:buFont typeface="+mj-lt"/>
              <a:buAutoNum type="arabicPeriod"/>
            </a:pPr>
            <a:r>
              <a:rPr lang="en-US" altLang="tr-TR" sz="1800"/>
              <a:t>Örgütsel stresin azaltılması için kullanılabilecek genel stratejiler arasında şunları saymak mümkündür </a:t>
            </a:r>
          </a:p>
        </p:txBody>
      </p:sp>
      <p:sp>
        <p:nvSpPr>
          <p:cNvPr id="23554" name="Slayt Numarası Yer Tutucusu 3">
            <a:extLst>
              <a:ext uri="{FF2B5EF4-FFF2-40B4-BE49-F238E27FC236}">
                <a16:creationId xmlns:a16="http://schemas.microsoft.com/office/drawing/2014/main" id="{A86D3268-566B-16A2-E58E-66B6A2793BC5}"/>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0954B8FD-ECC8-4406-BECD-F3BD1D42BA48}" type="slidenum">
              <a:rPr lang="en-US" altLang="tr-TR" sz="900">
                <a:solidFill>
                  <a:srgbClr val="FFFFFF"/>
                </a:solidFill>
                <a:latin typeface="+mn-lt"/>
                <a:cs typeface="+mn-cs"/>
              </a:rPr>
              <a:pPr eaLnBrk="1" hangingPunct="1">
                <a:spcBef>
                  <a:spcPct val="0"/>
                </a:spcBef>
                <a:spcAft>
                  <a:spcPts val="600"/>
                </a:spcAft>
                <a:buFontTx/>
                <a:buNone/>
              </a:pPr>
              <a:t>48</a:t>
            </a:fld>
            <a:endParaRPr lang="en-US" altLang="tr-TR" sz="900">
              <a:solidFill>
                <a:srgbClr val="FFFFFF"/>
              </a:solidFill>
              <a:latin typeface="+mn-lt"/>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ayt Numarası Yer Tutucusu 3">
            <a:extLst>
              <a:ext uri="{FF2B5EF4-FFF2-40B4-BE49-F238E27FC236}">
                <a16:creationId xmlns:a16="http://schemas.microsoft.com/office/drawing/2014/main" id="{702F70A6-535F-9ECC-91BD-D67CF1D6E48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D8CF41EB-4595-4E45-9876-79244C6E7EB0}" type="slidenum">
              <a:rPr lang="tr-TR" altLang="tr-TR" sz="1400"/>
              <a:pPr eaLnBrk="1" hangingPunct="1">
                <a:spcBef>
                  <a:spcPct val="0"/>
                </a:spcBef>
                <a:buFontTx/>
                <a:buNone/>
              </a:pPr>
              <a:t>49</a:t>
            </a:fld>
            <a:endParaRPr lang="tr-TR" altLang="tr-TR" sz="1400"/>
          </a:p>
        </p:txBody>
      </p:sp>
      <p:sp>
        <p:nvSpPr>
          <p:cNvPr id="155650" name="Rectangle 2">
            <a:extLst>
              <a:ext uri="{FF2B5EF4-FFF2-40B4-BE49-F238E27FC236}">
                <a16:creationId xmlns:a16="http://schemas.microsoft.com/office/drawing/2014/main" id="{14558609-14D4-E6FC-3AE4-67BF47AB09E2}"/>
              </a:ext>
            </a:extLst>
          </p:cNvPr>
          <p:cNvSpPr>
            <a:spLocks noGrp="1" noChangeArrowheads="1"/>
          </p:cNvSpPr>
          <p:nvPr>
            <p:ph type="title" idx="4294967295"/>
          </p:nvPr>
        </p:nvSpPr>
        <p:spPr>
          <a:xfrm>
            <a:off x="1524000" y="0"/>
            <a:ext cx="9144000" cy="1417638"/>
          </a:xfrm>
          <a:solidFill>
            <a:schemeClr val="accent6">
              <a:lumMod val="20000"/>
              <a:lumOff val="80000"/>
            </a:schemeClr>
          </a:solidFill>
        </p:spPr>
        <p:txBody>
          <a:bodyPr>
            <a:normAutofit/>
          </a:bodyPr>
          <a:lstStyle/>
          <a:p>
            <a:pPr eaLnBrk="1" hangingPunct="1">
              <a:defRPr/>
            </a:pPr>
            <a:r>
              <a:rPr lang="tr-TR" sz="3600" dirty="0"/>
              <a:t>Stres Yönetimi </a:t>
            </a:r>
            <a:endParaRPr lang="en-US" sz="3600" dirty="0"/>
          </a:p>
        </p:txBody>
      </p:sp>
      <p:sp>
        <p:nvSpPr>
          <p:cNvPr id="24580" name="Rectangle 3">
            <a:extLst>
              <a:ext uri="{FF2B5EF4-FFF2-40B4-BE49-F238E27FC236}">
                <a16:creationId xmlns:a16="http://schemas.microsoft.com/office/drawing/2014/main" id="{4886B785-62E6-AEC8-55CE-6117BBF4A38D}"/>
              </a:ext>
            </a:extLst>
          </p:cNvPr>
          <p:cNvSpPr>
            <a:spLocks noGrp="1" noChangeArrowheads="1"/>
          </p:cNvSpPr>
          <p:nvPr>
            <p:ph type="body" idx="4294967295"/>
          </p:nvPr>
        </p:nvSpPr>
        <p:spPr>
          <a:xfrm>
            <a:off x="1676400" y="1371600"/>
            <a:ext cx="8610600" cy="5334000"/>
          </a:xfrm>
        </p:spPr>
        <p:txBody>
          <a:bodyPr>
            <a:normAutofit lnSpcReduction="10000"/>
          </a:bodyPr>
          <a:lstStyle/>
          <a:p>
            <a:pPr marL="0" indent="19050" algn="just">
              <a:lnSpc>
                <a:spcPct val="150000"/>
              </a:lnSpc>
              <a:spcBef>
                <a:spcPct val="30000"/>
              </a:spcBef>
              <a:spcAft>
                <a:spcPct val="30000"/>
              </a:spcAft>
              <a:buNone/>
            </a:pPr>
            <a:r>
              <a:rPr lang="tr-TR" altLang="tr-TR" sz="2400" b="1"/>
              <a:t>1. Destekleyici Bir Örgütsel Hava Yaratmak: </a:t>
            </a:r>
            <a:r>
              <a:rPr lang="tr-TR" altLang="tr-TR" sz="2400"/>
              <a:t>Birçok örgütte, bürokratik ve resmi bir yapı ile birlikte katı ve kişisel olmayan bir hava vardır. Bu durum önemli bir stres kaynağıdır. Daha az merkeziyetçi, kararlara katılımı sağlayan, yukarıya doğru iletişime izin veren bir yapı kurulması, örgütsel stresle başa çıkmada etkili bir yöntem olabilir. Yönetim, işgörenler için destekleyici bir organizasyonel yapı geliştirmelidir. Örgütün işleyişi planlanırken yapıyı merkeziyetten uzak, katılımı destekleyici, ortak karar vermeyi özendirici biçimde oluşturmak örgütsel sterisi azaltacaktır. </a:t>
            </a:r>
            <a:endParaRPr lang="tr-TR" altLang="tr-TR" sz="23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6" name="Rectangle 155655">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8" name="Group 155657">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9" name="Straight Connector 155658">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7" name="Straight Connector 155686">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9" name="Freeform: Shape 155688">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1" name="Freeform: Shape 155690">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3" name="Rectangle 155692">
            <a:extLst>
              <a:ext uri="{FF2B5EF4-FFF2-40B4-BE49-F238E27FC236}">
                <a16:creationId xmlns:a16="http://schemas.microsoft.com/office/drawing/2014/main" id="{C701CD53-28FC-491C-9022-F74BE327C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55695" name="Group 155694">
            <a:extLst>
              <a:ext uri="{FF2B5EF4-FFF2-40B4-BE49-F238E27FC236}">
                <a16:creationId xmlns:a16="http://schemas.microsoft.com/office/drawing/2014/main" id="{BC25D6CE-B5F2-4E0D-894F-9521E24330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6" name="Straight Connector 155695">
              <a:extLst>
                <a:ext uri="{FF2B5EF4-FFF2-40B4-BE49-F238E27FC236}">
                  <a16:creationId xmlns:a16="http://schemas.microsoft.com/office/drawing/2014/main" id="{B4FAEE13-B57A-42F4-8B4C-A7E31E98BA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36FD4E3B-38F9-4574-9095-47B609AB2E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36CE41A1-EB3F-4840-8ACE-3EF73C19EA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FAB8B661-BD44-40C0-9B98-4B4DBDBD32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FECC28A1-79A1-4F9D-AAF1-47D642489C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C601FD91-5FAC-499E-8D9A-9677877F38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98B98376-AE21-4ADF-8EFF-189F81407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FB5DACE9-70B0-4CAF-A216-AC704A513C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4113450E-4023-4BA4-A3D4-E32C0B3FE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4B3EDD59-155A-421E-8250-55A5E31887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B9913D27-A66C-4C2A-968B-DE97A9B4D6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BBC33CCA-C456-41C7-9AE9-66EEAEAB5F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F269BA35-2287-449A-9C3A-854BC3F7CE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C347F624-0A13-4AB8-AD09-F44DB01D9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5A27126F-B8E2-46DF-9183-2882F7B449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F9A014C1-4C01-4DD4-913C-143C03FAAD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92535D18-5B5A-479B-9D1F-9D5D4D11DC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5A8071C6-FA9E-478C-8592-8B6BBEFAE1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7DB22494-68A3-4667-9EFA-CC2340589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F290FA2C-0D13-416D-B70B-76E541CA5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CB083CC1-0DB7-489B-876F-2E9ABC37FB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0F9C39F9-AC1B-4B07-9506-7CE368982A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5D5E4589-1264-4ADA-960F-23B496012E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C719F3D3-010B-4565-B6C8-9E975FF71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E0B80ED3-4FB2-4B4B-BD00-392EA45D21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B7C5B764-679D-4049-99AE-B23985979E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BE340E87-53FC-4F62-8A49-D8F292366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C1528898-B883-48F0-B62E-660D4282B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18CE4872-CDA7-4F63-9B3D-DF1CFC634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726" name="Freeform: Shape 155725">
            <a:extLst>
              <a:ext uri="{FF2B5EF4-FFF2-40B4-BE49-F238E27FC236}">
                <a16:creationId xmlns:a16="http://schemas.microsoft.com/office/drawing/2014/main" id="{F9B84E06-1DBF-4F55-9B5E-F2F1E38EB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55728" name="Group 155727">
            <a:extLst>
              <a:ext uri="{FF2B5EF4-FFF2-40B4-BE49-F238E27FC236}">
                <a16:creationId xmlns:a16="http://schemas.microsoft.com/office/drawing/2014/main" id="{2D739D9D-4A11-49F5-B045-708F7DED1C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29" name="Straight Connector 155728">
              <a:extLst>
                <a:ext uri="{FF2B5EF4-FFF2-40B4-BE49-F238E27FC236}">
                  <a16:creationId xmlns:a16="http://schemas.microsoft.com/office/drawing/2014/main" id="{373AA755-E8F6-4691-A61E-FEBAAAF58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5EA27C2C-E20B-48C0-A55F-CE58B267A5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FDAB4220-FF0A-46E7-A074-A5E6C236D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392821D4-1F6A-43A4-BD55-E99560DBC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B70B7024-4644-41B1-B5FD-671FEBEBFA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DCE360C4-C466-44C4-A2E3-4CF21EBB9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83A2C5B3-1CE2-480F-94DF-593AF087CD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3DCA777C-634D-4BFD-B193-B3D6A785BA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CC660B4E-2D12-45DF-A8C3-01BBE2F84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713A507C-D667-425C-BC17-37A754AAD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18D90C4A-4AFD-4F87-8417-04E71FB3D1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7E7930D7-6A2B-42BA-9A47-33181C44FE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BDF58043-B333-44B7-B352-7864DE1BE4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61DCA8E6-E862-474B-93E7-8B8193022C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F5F98343-EECC-41EE-A45E-67ED9C0A7F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0CF235E0-BD16-47B9-838D-3EFF87F05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75DBD286-FD7F-41A0-B09B-ADE92217F3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1DF6B11E-5507-4440-B56A-83C4B3994D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BF2EA945-C41F-4B30-AD99-C7454FD14C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62902474-D243-40DF-A382-E3F47769AB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C6442AB6-AEBB-4E32-83DC-806F5DAA13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349EA146-1867-476A-A0E1-5A3AC2A713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91CAC92A-483B-4C52-B71F-95B6C0498A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6265B398-32C6-4184-8BC2-233C96252E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3" name="Straight Connector 155752">
              <a:extLst>
                <a:ext uri="{FF2B5EF4-FFF2-40B4-BE49-F238E27FC236}">
                  <a16:creationId xmlns:a16="http://schemas.microsoft.com/office/drawing/2014/main" id="{7A128F4C-95B5-4306-9876-D5F9672C3B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4" name="Straight Connector 155753">
              <a:extLst>
                <a:ext uri="{FF2B5EF4-FFF2-40B4-BE49-F238E27FC236}">
                  <a16:creationId xmlns:a16="http://schemas.microsoft.com/office/drawing/2014/main" id="{8D3663D8-D19D-4248-B7B8-CA2733B4E2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5" name="Straight Connector 155754">
              <a:extLst>
                <a:ext uri="{FF2B5EF4-FFF2-40B4-BE49-F238E27FC236}">
                  <a16:creationId xmlns:a16="http://schemas.microsoft.com/office/drawing/2014/main" id="{6704CEA6-B9DA-4499-A894-1F4BB52474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87AAE972-FFA8-4F9F-94E4-CF6C666531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4580DF83-1906-4979-8E31-8EDB5FD4D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59" name="Rectangle 15575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61" name="Rectangle 155760">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63" name="Right Triangle 15576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765" name="Group 15576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66" name="Straight Connector 15576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2" name="Straight Connector 15579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3" name="Straight Connector 15579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4" name="Straight Connector 15579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089D0A3F-C4D5-B87D-36A1-9FC9FA87B4F6}"/>
              </a:ext>
            </a:extLst>
          </p:cNvPr>
          <p:cNvSpPr>
            <a:spLocks noGrp="1" noChangeArrowheads="1"/>
          </p:cNvSpPr>
          <p:nvPr>
            <p:ph type="title" idx="4294967295"/>
          </p:nvPr>
        </p:nvSpPr>
        <p:spPr>
          <a:xfrm>
            <a:off x="457200" y="720772"/>
            <a:ext cx="3718767" cy="5531079"/>
          </a:xfrm>
        </p:spPr>
        <p:txBody>
          <a:bodyPr vert="horz" lIns="91440" tIns="45720" rIns="91440" bIns="45720" rtlCol="0" anchor="ctr">
            <a:normAutofit/>
          </a:bodyPr>
          <a:lstStyle/>
          <a:p>
            <a:pPr>
              <a:defRPr/>
            </a:pPr>
            <a:r>
              <a:rPr lang="en-US" kern="1200">
                <a:solidFill>
                  <a:schemeClr val="tx2">
                    <a:alpha val="80000"/>
                  </a:schemeClr>
                </a:solidFill>
                <a:latin typeface="+mj-lt"/>
                <a:ea typeface="+mj-ea"/>
                <a:cs typeface="+mj-cs"/>
              </a:rPr>
              <a:t>ÇATIŞMA KAVRAMI</a:t>
            </a:r>
          </a:p>
        </p:txBody>
      </p:sp>
      <p:sp>
        <p:nvSpPr>
          <p:cNvPr id="155796" name="Rectangle 155795">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122" name="Slayt Numarası Yer Tutucusu 3">
            <a:extLst>
              <a:ext uri="{FF2B5EF4-FFF2-40B4-BE49-F238E27FC236}">
                <a16:creationId xmlns:a16="http://schemas.microsoft.com/office/drawing/2014/main" id="{3006710A-3EA3-D3FA-72F3-F9AAE831FF7E}"/>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70C9F78B-6C0D-4058-A363-DD1DCA53E41C}" type="slidenum">
              <a:rPr lang="en-US" altLang="tr-TR" sz="900">
                <a:solidFill>
                  <a:schemeClr val="tx2"/>
                </a:solidFill>
                <a:latin typeface="+mn-lt"/>
                <a:cs typeface="+mn-cs"/>
              </a:rPr>
              <a:pPr eaLnBrk="1" hangingPunct="1">
                <a:spcBef>
                  <a:spcPct val="0"/>
                </a:spcBef>
                <a:spcAft>
                  <a:spcPts val="600"/>
                </a:spcAft>
                <a:buFontTx/>
                <a:buNone/>
              </a:pPr>
              <a:t>5</a:t>
            </a:fld>
            <a:endParaRPr lang="en-US" altLang="tr-TR" sz="900">
              <a:solidFill>
                <a:schemeClr val="tx2"/>
              </a:solidFill>
              <a:latin typeface="+mn-lt"/>
              <a:cs typeface="+mn-cs"/>
            </a:endParaRPr>
          </a:p>
        </p:txBody>
      </p:sp>
      <p:graphicFrame>
        <p:nvGraphicFramePr>
          <p:cNvPr id="155652" name="Rectangle 3">
            <a:extLst>
              <a:ext uri="{FF2B5EF4-FFF2-40B4-BE49-F238E27FC236}">
                <a16:creationId xmlns:a16="http://schemas.microsoft.com/office/drawing/2014/main" id="{A099B5E8-9519-6E0B-722E-0F3EE3F51246}"/>
              </a:ext>
            </a:extLst>
          </p:cNvPr>
          <p:cNvGraphicFramePr/>
          <p:nvPr>
            <p:extLst>
              <p:ext uri="{D42A27DB-BD31-4B8C-83A1-F6EECF244321}">
                <p14:modId xmlns:p14="http://schemas.microsoft.com/office/powerpoint/2010/main" val="2357089918"/>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ayt Numarası Yer Tutucusu 3">
            <a:extLst>
              <a:ext uri="{FF2B5EF4-FFF2-40B4-BE49-F238E27FC236}">
                <a16:creationId xmlns:a16="http://schemas.microsoft.com/office/drawing/2014/main" id="{4C0CAB2A-C9F1-29C2-84BD-2497BD22AC7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8AD14AB8-81BC-41B9-99B4-7430B1A6214C}" type="slidenum">
              <a:rPr lang="tr-TR" altLang="tr-TR" sz="1400"/>
              <a:pPr eaLnBrk="1" hangingPunct="1">
                <a:spcBef>
                  <a:spcPct val="0"/>
                </a:spcBef>
                <a:buFontTx/>
                <a:buNone/>
              </a:pPr>
              <a:t>50</a:t>
            </a:fld>
            <a:endParaRPr lang="tr-TR" altLang="tr-TR" sz="1400"/>
          </a:p>
        </p:txBody>
      </p:sp>
      <p:sp>
        <p:nvSpPr>
          <p:cNvPr id="155650" name="Rectangle 2">
            <a:extLst>
              <a:ext uri="{FF2B5EF4-FFF2-40B4-BE49-F238E27FC236}">
                <a16:creationId xmlns:a16="http://schemas.microsoft.com/office/drawing/2014/main" id="{E3B76D2F-05E6-B0F3-B873-360ABAB10CA3}"/>
              </a:ext>
            </a:extLst>
          </p:cNvPr>
          <p:cNvSpPr>
            <a:spLocks noGrp="1" noChangeArrowheads="1"/>
          </p:cNvSpPr>
          <p:nvPr>
            <p:ph type="title" idx="4294967295"/>
          </p:nvPr>
        </p:nvSpPr>
        <p:spPr>
          <a:xfrm>
            <a:off x="1524000" y="0"/>
            <a:ext cx="9144000" cy="1417638"/>
          </a:xfrm>
          <a:solidFill>
            <a:schemeClr val="accent6">
              <a:lumMod val="20000"/>
              <a:lumOff val="80000"/>
            </a:schemeClr>
          </a:solidFill>
        </p:spPr>
        <p:txBody>
          <a:bodyPr>
            <a:normAutofit/>
          </a:bodyPr>
          <a:lstStyle/>
          <a:p>
            <a:pPr eaLnBrk="1" hangingPunct="1">
              <a:defRPr/>
            </a:pPr>
            <a:r>
              <a:rPr lang="tr-TR" sz="3600" dirty="0"/>
              <a:t>Stres Yönetimi </a:t>
            </a:r>
            <a:endParaRPr lang="en-US" sz="3600" dirty="0"/>
          </a:p>
        </p:txBody>
      </p:sp>
      <p:sp>
        <p:nvSpPr>
          <p:cNvPr id="25604" name="Rectangle 3">
            <a:extLst>
              <a:ext uri="{FF2B5EF4-FFF2-40B4-BE49-F238E27FC236}">
                <a16:creationId xmlns:a16="http://schemas.microsoft.com/office/drawing/2014/main" id="{AE86E59E-7D58-E9B3-8A6D-8FAD99EDC35E}"/>
              </a:ext>
            </a:extLst>
          </p:cNvPr>
          <p:cNvSpPr>
            <a:spLocks noGrp="1" noChangeArrowheads="1"/>
          </p:cNvSpPr>
          <p:nvPr>
            <p:ph type="body" idx="4294967295"/>
          </p:nvPr>
        </p:nvSpPr>
        <p:spPr>
          <a:xfrm>
            <a:off x="1676400" y="1371600"/>
            <a:ext cx="8610600" cy="5334000"/>
          </a:xfrm>
        </p:spPr>
        <p:txBody>
          <a:bodyPr/>
          <a:lstStyle/>
          <a:p>
            <a:pPr marL="0" indent="19050" algn="just">
              <a:lnSpc>
                <a:spcPct val="150000"/>
              </a:lnSpc>
              <a:spcBef>
                <a:spcPct val="30000"/>
              </a:spcBef>
              <a:spcAft>
                <a:spcPct val="30000"/>
              </a:spcAft>
              <a:buNone/>
            </a:pPr>
            <a:r>
              <a:rPr lang="tr-TR" altLang="tr-TR" sz="2400" b="1"/>
              <a:t>2. İşin Zenginleştirilmesi: </a:t>
            </a:r>
            <a:r>
              <a:rPr lang="tr-TR" altLang="tr-TR" sz="2400"/>
              <a:t>İş zenginleştirme, hem işin içerdiği sorumluluk, tanınma, başarı fırsatı gibi etmenlerin hem de farklı beceriler, görevin kimliği, anlamlılığı, özerklik gibi işin özüne ilişkin niteliklerin geliştirilmesini içerir. Zenginleştirilmiş görevler, daha rutin ve yapılandırılmış işlere nazaran stres kaynaklarının azaltılmasını sağlayacaktır. Bazı işgörenler için zenginleştirilmiş işlerin daha çok sters yarattığı da unutulmamalıdır. Dikkatle yapılmış görevsel düzenlemeler, iş stresi ile başa çıkmada etkili bir yoldur. </a:t>
            </a:r>
            <a:endParaRPr lang="tr-TR" altLang="tr-TR" sz="23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ayt Numarası Yer Tutucusu 3">
            <a:extLst>
              <a:ext uri="{FF2B5EF4-FFF2-40B4-BE49-F238E27FC236}">
                <a16:creationId xmlns:a16="http://schemas.microsoft.com/office/drawing/2014/main" id="{01E8A727-A6C8-F172-11D9-ACC3EB8FD7A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7A4332A1-BDBA-4C76-B73F-63E0E9924400}" type="slidenum">
              <a:rPr lang="tr-TR" altLang="tr-TR" sz="1400"/>
              <a:pPr eaLnBrk="1" hangingPunct="1">
                <a:spcBef>
                  <a:spcPct val="0"/>
                </a:spcBef>
                <a:buFontTx/>
                <a:buNone/>
              </a:pPr>
              <a:t>51</a:t>
            </a:fld>
            <a:endParaRPr lang="tr-TR" altLang="tr-TR" sz="1400"/>
          </a:p>
        </p:txBody>
      </p:sp>
      <p:sp>
        <p:nvSpPr>
          <p:cNvPr id="155650" name="Rectangle 2">
            <a:extLst>
              <a:ext uri="{FF2B5EF4-FFF2-40B4-BE49-F238E27FC236}">
                <a16:creationId xmlns:a16="http://schemas.microsoft.com/office/drawing/2014/main" id="{87B3B8AE-2204-9047-B938-AD36329A695E}"/>
              </a:ext>
            </a:extLst>
          </p:cNvPr>
          <p:cNvSpPr>
            <a:spLocks noGrp="1" noChangeArrowheads="1"/>
          </p:cNvSpPr>
          <p:nvPr>
            <p:ph type="title" idx="4294967295"/>
          </p:nvPr>
        </p:nvSpPr>
        <p:spPr>
          <a:xfrm>
            <a:off x="1524000" y="0"/>
            <a:ext cx="9144000" cy="1417638"/>
          </a:xfrm>
          <a:solidFill>
            <a:schemeClr val="accent6">
              <a:lumMod val="20000"/>
              <a:lumOff val="80000"/>
            </a:schemeClr>
          </a:solidFill>
        </p:spPr>
        <p:txBody>
          <a:bodyPr>
            <a:normAutofit/>
          </a:bodyPr>
          <a:lstStyle/>
          <a:p>
            <a:pPr eaLnBrk="1" hangingPunct="1">
              <a:defRPr/>
            </a:pPr>
            <a:r>
              <a:rPr lang="tr-TR" sz="3600" dirty="0"/>
              <a:t>Stres Yönetimi </a:t>
            </a:r>
            <a:endParaRPr lang="en-US" sz="3600" dirty="0"/>
          </a:p>
        </p:txBody>
      </p:sp>
      <p:sp>
        <p:nvSpPr>
          <p:cNvPr id="26628" name="Rectangle 3">
            <a:extLst>
              <a:ext uri="{FF2B5EF4-FFF2-40B4-BE49-F238E27FC236}">
                <a16:creationId xmlns:a16="http://schemas.microsoft.com/office/drawing/2014/main" id="{42C29378-E911-1065-3839-127D4B89EC57}"/>
              </a:ext>
            </a:extLst>
          </p:cNvPr>
          <p:cNvSpPr>
            <a:spLocks noGrp="1" noChangeArrowheads="1"/>
          </p:cNvSpPr>
          <p:nvPr>
            <p:ph type="body" idx="4294967295"/>
          </p:nvPr>
        </p:nvSpPr>
        <p:spPr>
          <a:xfrm>
            <a:off x="1676400" y="1371600"/>
            <a:ext cx="8610600" cy="5334000"/>
          </a:xfrm>
        </p:spPr>
        <p:txBody>
          <a:bodyPr/>
          <a:lstStyle/>
          <a:p>
            <a:pPr marL="0" indent="19050" algn="just">
              <a:lnSpc>
                <a:spcPct val="150000"/>
              </a:lnSpc>
              <a:spcBef>
                <a:spcPct val="30000"/>
              </a:spcBef>
              <a:spcAft>
                <a:spcPct val="30000"/>
              </a:spcAft>
              <a:buNone/>
            </a:pPr>
            <a:r>
              <a:rPr lang="tr-TR" altLang="tr-TR" sz="2200" b="1"/>
              <a:t>3. Örgütsel Rollerin Belirlenmesi ve Çatışmaların Azaltılması: </a:t>
            </a:r>
            <a:r>
              <a:rPr lang="tr-TR" altLang="tr-TR" sz="2200"/>
              <a:t>Rol çatışması ve belirsizlikler, bireysel stres kaynaklarının başında gelmektedir. Yöneticiler, örgütsel rollerin belirsizliğini ve çatışmalarını ortadan kaldırarak bunun neden olduğu stresi azaltabilirler. Her görev, işgörene destek olacak açık beklentileri ve gerekli bilgiyi içermelidir. İyi bir organizasyon, yeterli hizmet içi eğitimi ve bizzat iş üzerinde verilecek bilgi ve eğitim, kişilerin ne yapacaklarını gösteren görev tarifleri ve çalışanlardan zamansız bilgi istemeyi engellemeye dönük düzenlemeler rol belirsizliğini ve kişilerarası çatışmayı önemli ölçüde azaltabilir.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ayt Numarası Yer Tutucusu 3">
            <a:extLst>
              <a:ext uri="{FF2B5EF4-FFF2-40B4-BE49-F238E27FC236}">
                <a16:creationId xmlns:a16="http://schemas.microsoft.com/office/drawing/2014/main" id="{9F3AD92C-4B6A-F3DB-B3FA-AF54253540D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7162E59A-ECB9-4459-A551-27AF823A9B41}" type="slidenum">
              <a:rPr lang="tr-TR" altLang="tr-TR" sz="1400"/>
              <a:pPr eaLnBrk="1" hangingPunct="1">
                <a:spcBef>
                  <a:spcPct val="0"/>
                </a:spcBef>
                <a:buFontTx/>
                <a:buNone/>
              </a:pPr>
              <a:t>52</a:t>
            </a:fld>
            <a:endParaRPr lang="tr-TR" altLang="tr-TR" sz="1400"/>
          </a:p>
        </p:txBody>
      </p:sp>
      <p:sp>
        <p:nvSpPr>
          <p:cNvPr id="155650" name="Rectangle 2">
            <a:extLst>
              <a:ext uri="{FF2B5EF4-FFF2-40B4-BE49-F238E27FC236}">
                <a16:creationId xmlns:a16="http://schemas.microsoft.com/office/drawing/2014/main" id="{CE940F77-2D85-081A-7B53-E8933AA9A322}"/>
              </a:ext>
            </a:extLst>
          </p:cNvPr>
          <p:cNvSpPr>
            <a:spLocks noGrp="1" noChangeArrowheads="1"/>
          </p:cNvSpPr>
          <p:nvPr>
            <p:ph type="title" idx="4294967295"/>
          </p:nvPr>
        </p:nvSpPr>
        <p:spPr>
          <a:xfrm>
            <a:off x="1524000" y="0"/>
            <a:ext cx="9144000" cy="1417638"/>
          </a:xfrm>
          <a:solidFill>
            <a:schemeClr val="accent6">
              <a:lumMod val="20000"/>
              <a:lumOff val="80000"/>
            </a:schemeClr>
          </a:solidFill>
        </p:spPr>
        <p:txBody>
          <a:bodyPr>
            <a:normAutofit/>
          </a:bodyPr>
          <a:lstStyle/>
          <a:p>
            <a:pPr eaLnBrk="1" hangingPunct="1">
              <a:defRPr/>
            </a:pPr>
            <a:r>
              <a:rPr lang="tr-TR" sz="3600" dirty="0"/>
              <a:t>Stres Yönetimi </a:t>
            </a:r>
            <a:endParaRPr lang="en-US" sz="3600" dirty="0"/>
          </a:p>
        </p:txBody>
      </p:sp>
      <p:sp>
        <p:nvSpPr>
          <p:cNvPr id="27652" name="Rectangle 3">
            <a:extLst>
              <a:ext uri="{FF2B5EF4-FFF2-40B4-BE49-F238E27FC236}">
                <a16:creationId xmlns:a16="http://schemas.microsoft.com/office/drawing/2014/main" id="{E978226A-E6F1-B426-B210-657FF45D77CE}"/>
              </a:ext>
            </a:extLst>
          </p:cNvPr>
          <p:cNvSpPr>
            <a:spLocks noGrp="1" noChangeArrowheads="1"/>
          </p:cNvSpPr>
          <p:nvPr>
            <p:ph type="body" idx="4294967295"/>
          </p:nvPr>
        </p:nvSpPr>
        <p:spPr>
          <a:xfrm>
            <a:off x="1676400" y="1371600"/>
            <a:ext cx="8610600" cy="5334000"/>
          </a:xfrm>
        </p:spPr>
        <p:txBody>
          <a:bodyPr>
            <a:normAutofit fontScale="92500"/>
          </a:bodyPr>
          <a:lstStyle/>
          <a:p>
            <a:pPr marL="0" indent="19050" algn="just">
              <a:lnSpc>
                <a:spcPct val="150000"/>
              </a:lnSpc>
              <a:spcBef>
                <a:spcPct val="30000"/>
              </a:spcBef>
              <a:spcAft>
                <a:spcPct val="30000"/>
              </a:spcAft>
              <a:buNone/>
            </a:pPr>
            <a:r>
              <a:rPr lang="tr-TR" altLang="tr-TR" sz="2400" b="1"/>
              <a:t>4. Mesleki Gelişim Yollarının Planlanması ve Danışmanlık: </a:t>
            </a:r>
          </a:p>
          <a:p>
            <a:pPr marL="0" indent="19050" algn="just">
              <a:lnSpc>
                <a:spcPct val="150000"/>
              </a:lnSpc>
              <a:spcBef>
                <a:spcPct val="30000"/>
              </a:spcBef>
              <a:spcAft>
                <a:spcPct val="30000"/>
              </a:spcAft>
              <a:buNone/>
            </a:pPr>
            <a:r>
              <a:rPr lang="tr-TR" altLang="tr-TR" sz="2400"/>
              <a:t>Örgütlerde genellikle, işgörenlerin mesleki gelişim planlaması ile ilgili geçişlerin ve yükselmenin geleneksel yollarla yapıldığı görülmektedir. </a:t>
            </a:r>
          </a:p>
          <a:p>
            <a:pPr marL="0" indent="19050" algn="just">
              <a:lnSpc>
                <a:spcPct val="150000"/>
              </a:lnSpc>
              <a:spcBef>
                <a:spcPct val="30000"/>
              </a:spcBef>
              <a:spcAft>
                <a:spcPct val="30000"/>
              </a:spcAft>
              <a:buNone/>
            </a:pPr>
            <a:r>
              <a:rPr lang="tr-TR" altLang="tr-TR" sz="2400"/>
              <a:t>Bireylerin yükselme ve ilerlemeleri, genellikle bir yönetici tarafından yapılmaktadır. </a:t>
            </a:r>
          </a:p>
          <a:p>
            <a:pPr marL="0" indent="19050" algn="just">
              <a:lnSpc>
                <a:spcPct val="150000"/>
              </a:lnSpc>
              <a:spcBef>
                <a:spcPct val="30000"/>
              </a:spcBef>
              <a:spcAft>
                <a:spcPct val="30000"/>
              </a:spcAft>
              <a:buNone/>
            </a:pPr>
            <a:r>
              <a:rPr lang="tr-TR" altLang="tr-TR" sz="2400"/>
              <a:t>Büyük örgütlerde, bireylerin sonraki pozisyonlarının ne olacağı ve ne yapacaklarını bilmemek, büyük bir stres kaynağıdır.</a:t>
            </a:r>
            <a:endParaRPr lang="tr-TR" altLang="tr-TR" sz="2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ayt Numarası Yer Tutucusu 3">
            <a:extLst>
              <a:ext uri="{FF2B5EF4-FFF2-40B4-BE49-F238E27FC236}">
                <a16:creationId xmlns:a16="http://schemas.microsoft.com/office/drawing/2014/main" id="{7A232294-1DE3-2D27-D14A-8ECFE44F31F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fld id="{5FA9318E-474C-4834-B771-FB9DF55B9CA0}" type="slidenum">
              <a:rPr lang="tr-TR" altLang="tr-TR" sz="1400"/>
              <a:pPr eaLnBrk="1" hangingPunct="1">
                <a:spcBef>
                  <a:spcPct val="0"/>
                </a:spcBef>
                <a:buFontTx/>
                <a:buNone/>
              </a:pPr>
              <a:t>53</a:t>
            </a:fld>
            <a:endParaRPr lang="tr-TR" altLang="tr-TR" sz="1400"/>
          </a:p>
        </p:txBody>
      </p:sp>
      <p:sp>
        <p:nvSpPr>
          <p:cNvPr id="155650" name="Rectangle 2">
            <a:extLst>
              <a:ext uri="{FF2B5EF4-FFF2-40B4-BE49-F238E27FC236}">
                <a16:creationId xmlns:a16="http://schemas.microsoft.com/office/drawing/2014/main" id="{83003057-89BB-D925-B5EE-4F873E6EE65A}"/>
              </a:ext>
            </a:extLst>
          </p:cNvPr>
          <p:cNvSpPr>
            <a:spLocks noGrp="1" noChangeArrowheads="1"/>
          </p:cNvSpPr>
          <p:nvPr>
            <p:ph type="title" idx="4294967295"/>
          </p:nvPr>
        </p:nvSpPr>
        <p:spPr>
          <a:xfrm>
            <a:off x="1524000" y="0"/>
            <a:ext cx="9144000" cy="1417638"/>
          </a:xfrm>
          <a:solidFill>
            <a:schemeClr val="accent6">
              <a:lumMod val="20000"/>
              <a:lumOff val="80000"/>
            </a:schemeClr>
          </a:solidFill>
        </p:spPr>
        <p:txBody>
          <a:bodyPr>
            <a:normAutofit/>
          </a:bodyPr>
          <a:lstStyle/>
          <a:p>
            <a:pPr eaLnBrk="1" hangingPunct="1">
              <a:defRPr/>
            </a:pPr>
            <a:r>
              <a:rPr lang="tr-TR" sz="3600" dirty="0"/>
              <a:t>Stres Yönetimi </a:t>
            </a:r>
            <a:endParaRPr lang="en-US" sz="3600" dirty="0"/>
          </a:p>
        </p:txBody>
      </p:sp>
      <p:sp>
        <p:nvSpPr>
          <p:cNvPr id="28676" name="Rectangle 3">
            <a:extLst>
              <a:ext uri="{FF2B5EF4-FFF2-40B4-BE49-F238E27FC236}">
                <a16:creationId xmlns:a16="http://schemas.microsoft.com/office/drawing/2014/main" id="{83206B3B-1388-D9E6-4855-06CCEFDE91E2}"/>
              </a:ext>
            </a:extLst>
          </p:cNvPr>
          <p:cNvSpPr>
            <a:spLocks noGrp="1" noChangeArrowheads="1"/>
          </p:cNvSpPr>
          <p:nvPr>
            <p:ph type="body" idx="4294967295"/>
          </p:nvPr>
        </p:nvSpPr>
        <p:spPr>
          <a:xfrm>
            <a:off x="1676400" y="1371600"/>
            <a:ext cx="8610600" cy="5334000"/>
          </a:xfrm>
        </p:spPr>
        <p:txBody>
          <a:bodyPr/>
          <a:lstStyle/>
          <a:p>
            <a:pPr marL="0" indent="19050" algn="just">
              <a:lnSpc>
                <a:spcPct val="150000"/>
              </a:lnSpc>
              <a:spcBef>
                <a:spcPct val="30000"/>
              </a:spcBef>
              <a:spcAft>
                <a:spcPct val="30000"/>
              </a:spcAft>
              <a:buNone/>
            </a:pPr>
            <a:r>
              <a:rPr lang="tr-TR" altLang="tr-TR" sz="2400" b="1"/>
              <a:t>5. İşyerinde Neşeli Bir Ortam Yaratmak: </a:t>
            </a:r>
          </a:p>
          <a:p>
            <a:pPr marL="0" indent="19050" algn="just">
              <a:lnSpc>
                <a:spcPct val="150000"/>
              </a:lnSpc>
              <a:spcBef>
                <a:spcPct val="30000"/>
              </a:spcBef>
              <a:spcAft>
                <a:spcPct val="30000"/>
              </a:spcAft>
              <a:buNone/>
            </a:pPr>
            <a:r>
              <a:rPr lang="tr-TR" altLang="tr-TR" sz="2400"/>
              <a:t>Büyük örgütlerin çoğu, işyerinde neşeli bir ortam yaratmanın önemini kavramış olduğundan, bu örgütlerde işgörenler arasında mizah ve şakanın kullanılması teşvik edilmektedir. </a:t>
            </a:r>
          </a:p>
          <a:p>
            <a:pPr marL="0" indent="19050" algn="just">
              <a:lnSpc>
                <a:spcPct val="150000"/>
              </a:lnSpc>
              <a:spcBef>
                <a:spcPct val="30000"/>
              </a:spcBef>
              <a:spcAft>
                <a:spcPct val="30000"/>
              </a:spcAft>
              <a:buNone/>
            </a:pPr>
            <a:r>
              <a:rPr lang="tr-TR" altLang="tr-TR" sz="2400"/>
              <a:t>İşyerinde mizahın ve insanları güldüren etkinliklerin artırılması, mevcut stres kaynaklarını azaltmakta ve işgörenlerin verimliliklerini arttırmaktadır.</a:t>
            </a:r>
            <a:endParaRPr lang="tr-TR" altLang="tr-TR" sz="22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23" name="Group 15572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24" name="Straight Connector 15572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54" name="Rectangle 15575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6" name="Rectangle 155755">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8" name="Right Triangle 15575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60" name="Freeform: Shape 155759">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62" name="Group 15576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63" name="Straight Connector 15576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62878A56-7201-067D-1F6C-C00B9E20595C}"/>
              </a:ext>
            </a:extLst>
          </p:cNvPr>
          <p:cNvSpPr>
            <a:spLocks noGrp="1" noChangeArrowheads="1"/>
          </p:cNvSpPr>
          <p:nvPr>
            <p:ph type="title" idx="4294967295"/>
          </p:nvPr>
        </p:nvSpPr>
        <p:spPr>
          <a:xfrm>
            <a:off x="457201" y="728906"/>
            <a:ext cx="4712534" cy="5516051"/>
          </a:xfrm>
        </p:spPr>
        <p:txBody>
          <a:bodyPr vert="horz" lIns="91440" tIns="45720" rIns="91440" bIns="45720" rtlCol="0" anchor="t">
            <a:normAutofit/>
          </a:bodyPr>
          <a:lstStyle/>
          <a:p>
            <a:pPr>
              <a:defRPr/>
            </a:pPr>
            <a:r>
              <a:rPr lang="en-US">
                <a:solidFill>
                  <a:schemeClr val="tx2"/>
                </a:solidFill>
              </a:rPr>
              <a:t>Stres Yönetimi </a:t>
            </a:r>
          </a:p>
        </p:txBody>
      </p:sp>
      <p:sp>
        <p:nvSpPr>
          <p:cNvPr id="29700" name="Rectangle 3">
            <a:extLst>
              <a:ext uri="{FF2B5EF4-FFF2-40B4-BE49-F238E27FC236}">
                <a16:creationId xmlns:a16="http://schemas.microsoft.com/office/drawing/2014/main" id="{A2A69F21-45B3-7B03-C027-7A16562A5A17}"/>
              </a:ext>
            </a:extLst>
          </p:cNvPr>
          <p:cNvSpPr>
            <a:spLocks noGrp="1" noChangeArrowheads="1"/>
          </p:cNvSpPr>
          <p:nvPr>
            <p:ph type="body" idx="4294967295"/>
          </p:nvPr>
        </p:nvSpPr>
        <p:spPr>
          <a:xfrm>
            <a:off x="5388459" y="728906"/>
            <a:ext cx="5813687" cy="5545420"/>
          </a:xfrm>
        </p:spPr>
        <p:txBody>
          <a:bodyPr vert="horz" lIns="91440" tIns="45720" rIns="91440" bIns="45720" rtlCol="0" anchor="ctr">
            <a:normAutofit/>
          </a:bodyPr>
          <a:lstStyle/>
          <a:p>
            <a:pPr>
              <a:spcBef>
                <a:spcPct val="30000"/>
              </a:spcBef>
              <a:spcAft>
                <a:spcPct val="30000"/>
              </a:spcAft>
              <a:buFont typeface="+mj-lt"/>
              <a:buAutoNum type="arabicPeriod"/>
            </a:pPr>
            <a:r>
              <a:rPr lang="en-US" altLang="tr-TR" sz="1800" b="1">
                <a:solidFill>
                  <a:schemeClr val="tx2"/>
                </a:solidFill>
              </a:rPr>
              <a:t>Stres Yönetiminde DKBY (Değiştir-Kabul Et-Boşver-Yaşam Tarzını Yönet) Modeli: </a:t>
            </a:r>
          </a:p>
          <a:p>
            <a:pPr>
              <a:spcBef>
                <a:spcPct val="30000"/>
              </a:spcBef>
              <a:spcAft>
                <a:spcPct val="30000"/>
              </a:spcAft>
              <a:buFont typeface="+mj-lt"/>
              <a:buAutoNum type="arabicPeriod"/>
            </a:pPr>
            <a:r>
              <a:rPr lang="en-US" altLang="tr-TR" sz="1800">
                <a:solidFill>
                  <a:schemeClr val="tx2"/>
                </a:solidFill>
              </a:rPr>
              <a:t>Stres yönetimi son safhada ‘yaşam tarzı yönetimi’dir. Stresi yönetmeye karar vermek demek, bireyin duygusal, fiziksel ve ruhsal yaşam kalitesini yükseltmeye karar vermesi demektir. Braham’ın geliştirdiği DKBY, bireylerin yaşadıkları stresi kontrol altına almaları, yönetmeleri için geliştirilen dört aşamalı bir modeldir. Bu yaklaşım aşağıda kısaca açıklanmaktadır.</a:t>
            </a:r>
          </a:p>
        </p:txBody>
      </p:sp>
      <p:sp>
        <p:nvSpPr>
          <p:cNvPr id="29698" name="Slayt Numarası Yer Tutucusu 3">
            <a:extLst>
              <a:ext uri="{FF2B5EF4-FFF2-40B4-BE49-F238E27FC236}">
                <a16:creationId xmlns:a16="http://schemas.microsoft.com/office/drawing/2014/main" id="{A6A0199D-2B0F-5FE6-C268-9A26058F95C0}"/>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FE9FCF67-C23A-4034-8ED9-B30FAFCA0AE3}" type="slidenum">
              <a:rPr lang="en-US" altLang="tr-TR" sz="900">
                <a:solidFill>
                  <a:schemeClr val="tx2"/>
                </a:solidFill>
                <a:latin typeface="+mn-lt"/>
                <a:cs typeface="+mn-cs"/>
              </a:rPr>
              <a:pPr eaLnBrk="1" hangingPunct="1">
                <a:spcBef>
                  <a:spcPct val="0"/>
                </a:spcBef>
                <a:spcAft>
                  <a:spcPts val="600"/>
                </a:spcAft>
                <a:buFontTx/>
                <a:buNone/>
              </a:pPr>
              <a:t>54</a:t>
            </a:fld>
            <a:endParaRPr lang="en-US" altLang="tr-TR" sz="900">
              <a:solidFill>
                <a:schemeClr val="tx2"/>
              </a:solidFill>
              <a:latin typeface="+mn-lt"/>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20" name="Straight Connector 30719">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21" name="Straight Connector 30720">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23" name="Straight Connector 30722">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25" name="Straight Connector 30724">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26" name="Straight Connector 30725">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27" name="Straight Connector 30726">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28" name="Straight Connector 30727">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29" name="Straight Connector 30728">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30" name="Straight Connector 30729">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31" name="Straight Connector 30730">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13" name="Group 15571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14" name="Straight Connector 15571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44" name="Rectangle 15574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6" name="Rectangle 155745">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8" name="Right Triangle 15574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50" name="Freeform: Shape 155749">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52" name="Group 15575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53" name="Straight Connector 15575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4" name="Straight Connector 15575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5" name="Straight Connector 15575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8" name="Straight Connector 15575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9" name="Straight Connector 15575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0" name="Straight Connector 15575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1" name="Straight Connector 15576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2" name="Straight Connector 15576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3" name="Straight Connector 15576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24845504-2ADE-89FC-CA4C-FDD1E367DBF5}"/>
              </a:ext>
            </a:extLst>
          </p:cNvPr>
          <p:cNvSpPr>
            <a:spLocks noGrp="1" noChangeArrowheads="1"/>
          </p:cNvSpPr>
          <p:nvPr>
            <p:ph type="title" idx="4294967295"/>
          </p:nvPr>
        </p:nvSpPr>
        <p:spPr>
          <a:xfrm>
            <a:off x="457201" y="728906"/>
            <a:ext cx="4712534" cy="5516051"/>
          </a:xfrm>
        </p:spPr>
        <p:txBody>
          <a:bodyPr vert="horz" lIns="91440" tIns="45720" rIns="91440" bIns="45720" rtlCol="0" anchor="t">
            <a:normAutofit/>
          </a:bodyPr>
          <a:lstStyle/>
          <a:p>
            <a:pPr>
              <a:defRPr/>
            </a:pPr>
            <a:r>
              <a:rPr lang="en-US">
                <a:solidFill>
                  <a:schemeClr val="tx2"/>
                </a:solidFill>
              </a:rPr>
              <a:t>Stres Yönetimi </a:t>
            </a:r>
          </a:p>
        </p:txBody>
      </p:sp>
      <p:sp>
        <p:nvSpPr>
          <p:cNvPr id="30724" name="Rectangle 3">
            <a:extLst>
              <a:ext uri="{FF2B5EF4-FFF2-40B4-BE49-F238E27FC236}">
                <a16:creationId xmlns:a16="http://schemas.microsoft.com/office/drawing/2014/main" id="{990BF12E-3A89-BCDD-D031-F21EA2B07E75}"/>
              </a:ext>
            </a:extLst>
          </p:cNvPr>
          <p:cNvSpPr>
            <a:spLocks noGrp="1" noChangeArrowheads="1"/>
          </p:cNvSpPr>
          <p:nvPr>
            <p:ph type="body" idx="4294967295"/>
          </p:nvPr>
        </p:nvSpPr>
        <p:spPr>
          <a:xfrm>
            <a:off x="5388459" y="728906"/>
            <a:ext cx="5813687" cy="5545420"/>
          </a:xfrm>
        </p:spPr>
        <p:txBody>
          <a:bodyPr vert="horz" lIns="91440" tIns="45720" rIns="91440" bIns="45720" rtlCol="0" anchor="ctr">
            <a:normAutofit/>
          </a:bodyPr>
          <a:lstStyle/>
          <a:p>
            <a:pPr>
              <a:spcBef>
                <a:spcPct val="30000"/>
              </a:spcBef>
              <a:spcAft>
                <a:spcPct val="30000"/>
              </a:spcAft>
              <a:buFont typeface="+mj-lt"/>
              <a:buAutoNum type="arabicPeriod"/>
            </a:pPr>
            <a:r>
              <a:rPr lang="en-US" altLang="tr-TR" sz="1800">
                <a:solidFill>
                  <a:schemeClr val="tx2"/>
                </a:solidFill>
              </a:rPr>
              <a:t>İlk adım olan D (Değiştir), imkanınız varsa, içinde bulunduğunuz olumsuz durumu değiştirmektir. Olumsuz durumu değiştirebilirdeniz, bu durumun sebep olduğu stresi tamamen ortadan kaldırmayı başarabilirsiniz. </a:t>
            </a:r>
          </a:p>
          <a:p>
            <a:pPr>
              <a:spcBef>
                <a:spcPct val="30000"/>
              </a:spcBef>
              <a:spcAft>
                <a:spcPct val="30000"/>
              </a:spcAft>
              <a:buFont typeface="+mj-lt"/>
              <a:buAutoNum type="arabicPeriod"/>
            </a:pPr>
            <a:r>
              <a:rPr lang="en-US" altLang="tr-TR" sz="1800">
                <a:solidFill>
                  <a:schemeClr val="tx2"/>
                </a:solidFill>
              </a:rPr>
              <a:t>İkinci adım, K (Kabul et)’dır. Kontrol edemeyeceğiniz durumlarla karşılaşabilirsiniz. Bu adımda, kontrol edemeyeceğiniz koşulları öfkelenmeden kabul etmeyi ve pozitif yaklaşımınızı kaybetmemeyi öğrenmelisiniz. </a:t>
            </a:r>
          </a:p>
        </p:txBody>
      </p:sp>
      <p:sp>
        <p:nvSpPr>
          <p:cNvPr id="30722" name="Slayt Numarası Yer Tutucusu 3">
            <a:extLst>
              <a:ext uri="{FF2B5EF4-FFF2-40B4-BE49-F238E27FC236}">
                <a16:creationId xmlns:a16="http://schemas.microsoft.com/office/drawing/2014/main" id="{B387BCA0-3D4A-8BC6-BC8C-A3CE97060B08}"/>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D225FC06-C924-4A38-B9D7-6955DA5A35EF}" type="slidenum">
              <a:rPr lang="en-US" altLang="tr-TR" sz="900">
                <a:solidFill>
                  <a:schemeClr val="tx2"/>
                </a:solidFill>
                <a:latin typeface="+mn-lt"/>
                <a:cs typeface="+mn-cs"/>
              </a:rPr>
              <a:pPr eaLnBrk="1" hangingPunct="1">
                <a:spcBef>
                  <a:spcPct val="0"/>
                </a:spcBef>
                <a:spcAft>
                  <a:spcPts val="600"/>
                </a:spcAft>
                <a:buFontTx/>
                <a:buNone/>
              </a:pPr>
              <a:t>55</a:t>
            </a:fld>
            <a:endParaRPr lang="en-US" altLang="tr-TR" sz="900">
              <a:solidFill>
                <a:schemeClr val="tx2"/>
              </a:solidFill>
              <a:latin typeface="+mn-lt"/>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44" name="Straight Connector 3174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45" name="Straight Connector 3174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47" name="Straight Connector 31746">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49" name="Straight Connector 31748">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50" name="Straight Connector 31749">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51" name="Straight Connector 31750">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52" name="Straight Connector 31751">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53" name="Straight Connector 31752">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54" name="Straight Connector 31753">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755" name="Straight Connector 31754">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13" name="Group 15571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14" name="Straight Connector 15571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44" name="Rectangle 15574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6" name="Rectangle 155745">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8" name="Right Triangle 15574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50" name="Freeform: Shape 155749">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52" name="Group 15575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53" name="Straight Connector 15575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4" name="Straight Connector 15575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5" name="Straight Connector 15575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8" name="Straight Connector 15575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9" name="Straight Connector 15575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0" name="Straight Connector 15575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1" name="Straight Connector 15576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2" name="Straight Connector 15576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3" name="Straight Connector 15576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08C45255-4774-AC11-D971-5448C507F216}"/>
              </a:ext>
            </a:extLst>
          </p:cNvPr>
          <p:cNvSpPr>
            <a:spLocks noGrp="1" noChangeArrowheads="1"/>
          </p:cNvSpPr>
          <p:nvPr>
            <p:ph type="title" idx="4294967295"/>
          </p:nvPr>
        </p:nvSpPr>
        <p:spPr>
          <a:xfrm>
            <a:off x="457201" y="728906"/>
            <a:ext cx="4712534" cy="5516051"/>
          </a:xfrm>
        </p:spPr>
        <p:txBody>
          <a:bodyPr vert="horz" lIns="91440" tIns="45720" rIns="91440" bIns="45720" rtlCol="0" anchor="t">
            <a:normAutofit/>
          </a:bodyPr>
          <a:lstStyle/>
          <a:p>
            <a:pPr>
              <a:defRPr/>
            </a:pPr>
            <a:r>
              <a:rPr lang="en-US">
                <a:solidFill>
                  <a:schemeClr val="tx2"/>
                </a:solidFill>
              </a:rPr>
              <a:t>Stres Yönetimi </a:t>
            </a:r>
          </a:p>
        </p:txBody>
      </p:sp>
      <p:sp>
        <p:nvSpPr>
          <p:cNvPr id="31748" name="Rectangle 3">
            <a:extLst>
              <a:ext uri="{FF2B5EF4-FFF2-40B4-BE49-F238E27FC236}">
                <a16:creationId xmlns:a16="http://schemas.microsoft.com/office/drawing/2014/main" id="{54951864-0BCD-2FD6-C8F1-CD624D685518}"/>
              </a:ext>
            </a:extLst>
          </p:cNvPr>
          <p:cNvSpPr>
            <a:spLocks noGrp="1" noChangeArrowheads="1"/>
          </p:cNvSpPr>
          <p:nvPr>
            <p:ph type="body" idx="4294967295"/>
          </p:nvPr>
        </p:nvSpPr>
        <p:spPr>
          <a:xfrm>
            <a:off x="5388459" y="728906"/>
            <a:ext cx="5813687" cy="5545420"/>
          </a:xfrm>
        </p:spPr>
        <p:txBody>
          <a:bodyPr vert="horz" lIns="91440" tIns="45720" rIns="91440" bIns="45720" rtlCol="0" anchor="ctr">
            <a:normAutofit/>
          </a:bodyPr>
          <a:lstStyle/>
          <a:p>
            <a:pPr>
              <a:spcBef>
                <a:spcPct val="30000"/>
              </a:spcBef>
              <a:spcAft>
                <a:spcPct val="30000"/>
              </a:spcAft>
              <a:buFont typeface="+mj-lt"/>
              <a:buAutoNum type="arabicPeriod"/>
            </a:pPr>
            <a:r>
              <a:rPr lang="en-US" altLang="tr-TR" sz="1800">
                <a:solidFill>
                  <a:schemeClr val="tx2"/>
                </a:solidFill>
              </a:rPr>
              <a:t>Üçüncü adım olan B ‘Boşver’i temsil etmektedir. Boş vermek duygusal, zihinsel ve ruhsal açıdan işe yarayan güçlü bir yöntemdir. Değiştiremeyeceğimiz durumları kontrol etmeye çalışmak bizi kontrol saplantısına götürür. Bu durum da strese sebep olur. </a:t>
            </a:r>
          </a:p>
          <a:p>
            <a:pPr>
              <a:spcBef>
                <a:spcPct val="30000"/>
              </a:spcBef>
              <a:spcAft>
                <a:spcPct val="30000"/>
              </a:spcAft>
              <a:buFont typeface="+mj-lt"/>
              <a:buAutoNum type="arabicPeriod"/>
            </a:pPr>
            <a:r>
              <a:rPr lang="en-US" altLang="tr-TR" sz="1800">
                <a:solidFill>
                  <a:schemeClr val="tx2"/>
                </a:solidFill>
              </a:rPr>
              <a:t>Dördüncü adım ise, Y, ‘yaşam tarzını yönet’tir. Bu adımda egzersiz, diyet, rahatlama ve duygusal destek yoluyla, gelecekte stres oluşturabilecek unsurlarla bu günden mücadele etmeyi sağlar. </a:t>
            </a:r>
          </a:p>
        </p:txBody>
      </p:sp>
      <p:sp>
        <p:nvSpPr>
          <p:cNvPr id="31746" name="Slayt Numarası Yer Tutucusu 3">
            <a:extLst>
              <a:ext uri="{FF2B5EF4-FFF2-40B4-BE49-F238E27FC236}">
                <a16:creationId xmlns:a16="http://schemas.microsoft.com/office/drawing/2014/main" id="{438A0805-B24B-A987-9235-3AB7BACF0520}"/>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B14E338F-3F6A-4313-989A-05C6B12E158F}" type="slidenum">
              <a:rPr lang="en-US" altLang="tr-TR" sz="900">
                <a:solidFill>
                  <a:schemeClr val="tx2"/>
                </a:solidFill>
                <a:latin typeface="+mn-lt"/>
                <a:cs typeface="+mn-cs"/>
              </a:rPr>
              <a:pPr eaLnBrk="1" hangingPunct="1">
                <a:spcBef>
                  <a:spcPct val="0"/>
                </a:spcBef>
                <a:spcAft>
                  <a:spcPts val="600"/>
                </a:spcAft>
                <a:buFontTx/>
                <a:buNone/>
              </a:pPr>
              <a:t>56</a:t>
            </a:fld>
            <a:endParaRPr lang="en-US" altLang="tr-TR" sz="900">
              <a:solidFill>
                <a:schemeClr val="tx2"/>
              </a:solidFill>
              <a:latin typeface="+mn-lt"/>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23" name="Group 15572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24" name="Straight Connector 15572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54" name="Rectangle 15575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6" name="Rectangle 155755">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8" name="Right Triangle 15575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60" name="Freeform: Shape 155759">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62" name="Group 15576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63" name="Straight Connector 15576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4E31C4A5-3D2C-76A8-7AA6-5C3DDF65AAF0}"/>
              </a:ext>
            </a:extLst>
          </p:cNvPr>
          <p:cNvSpPr>
            <a:spLocks noGrp="1" noChangeArrowheads="1"/>
          </p:cNvSpPr>
          <p:nvPr>
            <p:ph type="title" idx="4294967295"/>
          </p:nvPr>
        </p:nvSpPr>
        <p:spPr>
          <a:xfrm>
            <a:off x="457201" y="728906"/>
            <a:ext cx="4712534" cy="5516051"/>
          </a:xfrm>
        </p:spPr>
        <p:txBody>
          <a:bodyPr vert="horz" lIns="91440" tIns="45720" rIns="91440" bIns="45720" rtlCol="0" anchor="t">
            <a:normAutofit/>
          </a:bodyPr>
          <a:lstStyle/>
          <a:p>
            <a:pPr>
              <a:defRPr/>
            </a:pPr>
            <a:r>
              <a:rPr lang="en-US">
                <a:solidFill>
                  <a:schemeClr val="tx2"/>
                </a:solidFill>
              </a:rPr>
              <a:t>Stres Yönetimi </a:t>
            </a:r>
          </a:p>
        </p:txBody>
      </p:sp>
      <p:sp>
        <p:nvSpPr>
          <p:cNvPr id="32772" name="Rectangle 3">
            <a:extLst>
              <a:ext uri="{FF2B5EF4-FFF2-40B4-BE49-F238E27FC236}">
                <a16:creationId xmlns:a16="http://schemas.microsoft.com/office/drawing/2014/main" id="{E0C86518-E130-05C9-DDD3-A8361F0C2116}"/>
              </a:ext>
            </a:extLst>
          </p:cNvPr>
          <p:cNvSpPr>
            <a:spLocks noGrp="1" noChangeArrowheads="1"/>
          </p:cNvSpPr>
          <p:nvPr>
            <p:ph type="body" idx="4294967295"/>
          </p:nvPr>
        </p:nvSpPr>
        <p:spPr>
          <a:xfrm>
            <a:off x="5388459" y="728906"/>
            <a:ext cx="5813687" cy="5545420"/>
          </a:xfrm>
        </p:spPr>
        <p:txBody>
          <a:bodyPr vert="horz" lIns="91440" tIns="45720" rIns="91440" bIns="45720" rtlCol="0" anchor="ctr">
            <a:normAutofit/>
          </a:bodyPr>
          <a:lstStyle/>
          <a:p>
            <a:pPr>
              <a:spcBef>
                <a:spcPct val="30000"/>
              </a:spcBef>
              <a:spcAft>
                <a:spcPct val="30000"/>
              </a:spcAft>
              <a:buFont typeface="+mj-lt"/>
              <a:buAutoNum type="arabicPeriod"/>
            </a:pPr>
            <a:r>
              <a:rPr lang="en-US" altLang="tr-TR" sz="1800" b="1">
                <a:solidFill>
                  <a:schemeClr val="tx2"/>
                </a:solidFill>
              </a:rPr>
              <a:t>Sonuç </a:t>
            </a:r>
          </a:p>
          <a:p>
            <a:pPr>
              <a:spcBef>
                <a:spcPct val="30000"/>
              </a:spcBef>
              <a:spcAft>
                <a:spcPct val="30000"/>
              </a:spcAft>
              <a:buFont typeface="+mj-lt"/>
              <a:buAutoNum type="arabicPeriod"/>
            </a:pPr>
            <a:r>
              <a:rPr lang="en-US" altLang="tr-TR" sz="1800">
                <a:solidFill>
                  <a:schemeClr val="tx2"/>
                </a:solidFill>
              </a:rPr>
              <a:t>Stres oluşumunda birçok çevresel faktör, rol oynamakta ve stres yaratıcı ortam oluşturmaktadır. Günümüzde çalışanlar ve yöneticiler çok rekabetli, değişken, belirsizlik ve hatta muğlaklığın hakim olduğu iş ortamlarında çalışmaktadırlar. Özellikle stres yaratan faktörler, yönetici ve çalışanların kontrol altına alamayacakları nitelikte, diğer bir değişle, yakın ve genel çevre koşullarından kaynaklanmakta ise, yönetici ve çalışanlar bu ortamlara özveri ve uyum göstermekte zorlanmaktadırlar. </a:t>
            </a:r>
          </a:p>
        </p:txBody>
      </p:sp>
      <p:sp>
        <p:nvSpPr>
          <p:cNvPr id="32770" name="Slayt Numarası Yer Tutucusu 3">
            <a:extLst>
              <a:ext uri="{FF2B5EF4-FFF2-40B4-BE49-F238E27FC236}">
                <a16:creationId xmlns:a16="http://schemas.microsoft.com/office/drawing/2014/main" id="{41D7C1E1-E91D-ED2F-BD22-EC7D889EF779}"/>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F8F0FCAE-8C57-4A26-9FFD-288E08E668CD}" type="slidenum">
              <a:rPr lang="en-US" altLang="tr-TR" sz="900">
                <a:solidFill>
                  <a:schemeClr val="tx2"/>
                </a:solidFill>
                <a:latin typeface="+mn-lt"/>
                <a:cs typeface="+mn-cs"/>
              </a:rPr>
              <a:pPr eaLnBrk="1" hangingPunct="1">
                <a:spcBef>
                  <a:spcPct val="0"/>
                </a:spcBef>
                <a:spcAft>
                  <a:spcPts val="600"/>
                </a:spcAft>
                <a:buFontTx/>
                <a:buNone/>
              </a:pPr>
              <a:t>57</a:t>
            </a:fld>
            <a:endParaRPr lang="en-US" altLang="tr-TR" sz="900">
              <a:solidFill>
                <a:schemeClr val="tx2"/>
              </a:solidFill>
              <a:latin typeface="+mn-lt"/>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23" name="Group 15572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24" name="Straight Connector 15572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54" name="Rectangle 155753">
            <a:extLst>
              <a:ext uri="{FF2B5EF4-FFF2-40B4-BE49-F238E27FC236}">
                <a16:creationId xmlns:a16="http://schemas.microsoft.com/office/drawing/2014/main" id="{800A867D-C52F-49DB-B328-77F431246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6" name="Rectangle 155755">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58" name="Right Triangle 15575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3241897"/>
            <a:ext cx="568289" cy="568289"/>
          </a:xfrm>
          <a:prstGeom prst="rtTriangle">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60" name="Freeform: Shape 155759">
            <a:extLst>
              <a:ext uri="{FF2B5EF4-FFF2-40B4-BE49-F238E27FC236}">
                <a16:creationId xmlns:a16="http://schemas.microsoft.com/office/drawing/2014/main" id="{F04BAD56-1DA3-4EE3-ABAF-4A03C8DF3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082" y="5791200"/>
            <a:ext cx="3561733" cy="1066800"/>
          </a:xfrm>
          <a:custGeom>
            <a:avLst/>
            <a:gdLst>
              <a:gd name="connsiteX0" fmla="*/ 1780866 w 3561733"/>
              <a:gd name="connsiteY0" fmla="*/ 0 h 1066800"/>
              <a:gd name="connsiteX1" fmla="*/ 3557091 w 3561733"/>
              <a:gd name="connsiteY1" fmla="*/ 1057165 h 1066800"/>
              <a:gd name="connsiteX2" fmla="*/ 3561733 w 3561733"/>
              <a:gd name="connsiteY2" fmla="*/ 1066800 h 1066800"/>
              <a:gd name="connsiteX3" fmla="*/ 2549614 w 3561733"/>
              <a:gd name="connsiteY3" fmla="*/ 1066800 h 1066800"/>
              <a:gd name="connsiteX4" fmla="*/ 2465837 w 3561733"/>
              <a:gd name="connsiteY4" fmla="*/ 1004153 h 1066800"/>
              <a:gd name="connsiteX5" fmla="*/ 1780866 w 3561733"/>
              <a:gd name="connsiteY5" fmla="*/ 794923 h 1066800"/>
              <a:gd name="connsiteX6" fmla="*/ 1095896 w 3561733"/>
              <a:gd name="connsiteY6" fmla="*/ 1004153 h 1066800"/>
              <a:gd name="connsiteX7" fmla="*/ 1012119 w 3561733"/>
              <a:gd name="connsiteY7" fmla="*/ 1066800 h 1066800"/>
              <a:gd name="connsiteX8" fmla="*/ 0 w 3561733"/>
              <a:gd name="connsiteY8" fmla="*/ 1066800 h 1066800"/>
              <a:gd name="connsiteX9" fmla="*/ 4641 w 3561733"/>
              <a:gd name="connsiteY9" fmla="*/ 1057165 h 1066800"/>
              <a:gd name="connsiteX10" fmla="*/ 1780866 w 3561733"/>
              <a:gd name="connsiteY10" fmla="*/ 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61733" h="1066800">
                <a:moveTo>
                  <a:pt x="1780866" y="0"/>
                </a:moveTo>
                <a:cubicBezTo>
                  <a:pt x="2547864" y="0"/>
                  <a:pt x="3215021" y="427470"/>
                  <a:pt x="3557091" y="1057165"/>
                </a:cubicBezTo>
                <a:lnTo>
                  <a:pt x="3561733" y="1066800"/>
                </a:lnTo>
                <a:lnTo>
                  <a:pt x="2549614" y="1066800"/>
                </a:lnTo>
                <a:lnTo>
                  <a:pt x="2465837" y="1004153"/>
                </a:lnTo>
                <a:cubicBezTo>
                  <a:pt x="2270308" y="872056"/>
                  <a:pt x="2034595" y="794923"/>
                  <a:pt x="1780866" y="794923"/>
                </a:cubicBezTo>
                <a:cubicBezTo>
                  <a:pt x="1527138" y="794923"/>
                  <a:pt x="1291425" y="872056"/>
                  <a:pt x="1095896" y="1004153"/>
                </a:cubicBezTo>
                <a:lnTo>
                  <a:pt x="1012119" y="1066800"/>
                </a:lnTo>
                <a:lnTo>
                  <a:pt x="0" y="1066800"/>
                </a:lnTo>
                <a:lnTo>
                  <a:pt x="4641" y="1057165"/>
                </a:lnTo>
                <a:cubicBezTo>
                  <a:pt x="346712" y="427470"/>
                  <a:pt x="1013869" y="0"/>
                  <a:pt x="1780866" y="0"/>
                </a:cubicBezTo>
                <a:close/>
              </a:path>
            </a:pathLst>
          </a:custGeom>
          <a:solidFill>
            <a:schemeClr val="accent5">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62" name="Group 15576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63" name="Straight Connector 15576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F0E6C8E7-867F-EF21-BC38-AEF629914412}"/>
              </a:ext>
            </a:extLst>
          </p:cNvPr>
          <p:cNvSpPr>
            <a:spLocks noGrp="1" noChangeArrowheads="1"/>
          </p:cNvSpPr>
          <p:nvPr>
            <p:ph type="title" idx="4294967295"/>
          </p:nvPr>
        </p:nvSpPr>
        <p:spPr>
          <a:xfrm>
            <a:off x="457200" y="725466"/>
            <a:ext cx="5638769" cy="5548851"/>
          </a:xfrm>
        </p:spPr>
        <p:txBody>
          <a:bodyPr vert="horz" lIns="91440" tIns="45720" rIns="91440" bIns="45720" rtlCol="0" anchor="ctr">
            <a:normAutofit/>
          </a:bodyPr>
          <a:lstStyle/>
          <a:p>
            <a:pPr>
              <a:defRPr/>
            </a:pPr>
            <a:r>
              <a:rPr lang="en-US"/>
              <a:t>Stres Yönetimi </a:t>
            </a:r>
          </a:p>
        </p:txBody>
      </p:sp>
      <p:sp>
        <p:nvSpPr>
          <p:cNvPr id="33796" name="Rectangle 3">
            <a:extLst>
              <a:ext uri="{FF2B5EF4-FFF2-40B4-BE49-F238E27FC236}">
                <a16:creationId xmlns:a16="http://schemas.microsoft.com/office/drawing/2014/main" id="{AD54262A-EFB0-5767-457D-F1464F6CDC64}"/>
              </a:ext>
            </a:extLst>
          </p:cNvPr>
          <p:cNvSpPr>
            <a:spLocks noGrp="1" noChangeArrowheads="1"/>
          </p:cNvSpPr>
          <p:nvPr>
            <p:ph type="body" idx="4294967295"/>
          </p:nvPr>
        </p:nvSpPr>
        <p:spPr>
          <a:xfrm>
            <a:off x="6288495" y="732349"/>
            <a:ext cx="4902311" cy="5541977"/>
          </a:xfrm>
        </p:spPr>
        <p:txBody>
          <a:bodyPr vert="horz" lIns="91440" tIns="45720" rIns="91440" bIns="45720" rtlCol="0" anchor="ctr">
            <a:normAutofit/>
          </a:bodyPr>
          <a:lstStyle/>
          <a:p>
            <a:pPr>
              <a:spcBef>
                <a:spcPct val="30000"/>
              </a:spcBef>
              <a:spcAft>
                <a:spcPct val="30000"/>
              </a:spcAft>
              <a:buFont typeface="+mj-lt"/>
              <a:buAutoNum type="arabicPeriod"/>
            </a:pPr>
            <a:r>
              <a:rPr lang="en-US" altLang="tr-TR" sz="1800"/>
              <a:t>Stresle etkili bir biçimde başa çıkılması gerekir. </a:t>
            </a:r>
          </a:p>
          <a:p>
            <a:pPr>
              <a:spcBef>
                <a:spcPct val="30000"/>
              </a:spcBef>
              <a:spcAft>
                <a:spcPct val="30000"/>
              </a:spcAft>
              <a:buFont typeface="+mj-lt"/>
              <a:buAutoNum type="arabicPeriod"/>
            </a:pPr>
            <a:r>
              <a:rPr lang="en-US" altLang="tr-TR" sz="1800"/>
              <a:t>Stresle başa çıkmada herkes için iyi olan ortak bir çözüm yolu yoktur.</a:t>
            </a:r>
          </a:p>
          <a:p>
            <a:pPr>
              <a:spcBef>
                <a:spcPct val="30000"/>
              </a:spcBef>
              <a:spcAft>
                <a:spcPct val="30000"/>
              </a:spcAft>
              <a:buFont typeface="+mj-lt"/>
              <a:buAutoNum type="arabicPeriod"/>
            </a:pPr>
            <a:r>
              <a:rPr lang="en-US" altLang="tr-TR" sz="1800"/>
              <a:t>Her insanın zayıf noktası, devamlı olarak strese maruz kaldığı zaman açık veren zayıf bir yönü vardır. </a:t>
            </a:r>
          </a:p>
          <a:p>
            <a:pPr>
              <a:spcBef>
                <a:spcPct val="30000"/>
              </a:spcBef>
              <a:spcAft>
                <a:spcPct val="30000"/>
              </a:spcAft>
              <a:buFont typeface="+mj-lt"/>
              <a:buAutoNum type="arabicPeriod"/>
            </a:pPr>
            <a:r>
              <a:rPr lang="en-US" altLang="tr-TR" sz="1800"/>
              <a:t>Bundan dolayı, kişi kendi kişilik ve yaşam tarzına uygun olan yöntemleri bulup denemelidir. </a:t>
            </a:r>
          </a:p>
          <a:p>
            <a:pPr>
              <a:spcBef>
                <a:spcPct val="30000"/>
              </a:spcBef>
              <a:spcAft>
                <a:spcPct val="30000"/>
              </a:spcAft>
              <a:buFont typeface="+mj-lt"/>
              <a:buAutoNum type="arabicPeriod"/>
            </a:pPr>
            <a:r>
              <a:rPr lang="en-US" altLang="tr-TR" sz="1800"/>
              <a:t>Bir başka deyişle birey stresinin yönetimini ele almalıdır. </a:t>
            </a:r>
          </a:p>
        </p:txBody>
      </p:sp>
      <p:sp>
        <p:nvSpPr>
          <p:cNvPr id="33794" name="Slayt Numarası Yer Tutucusu 3">
            <a:extLst>
              <a:ext uri="{FF2B5EF4-FFF2-40B4-BE49-F238E27FC236}">
                <a16:creationId xmlns:a16="http://schemas.microsoft.com/office/drawing/2014/main" id="{A9876075-1424-3B53-324A-3675FA233CAE}"/>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6BEA1775-A040-4963-9AC2-60145B7A735C}" type="slidenum">
              <a:rPr lang="en-US" altLang="tr-TR" sz="900">
                <a:solidFill>
                  <a:srgbClr val="FFFFFF"/>
                </a:solidFill>
                <a:latin typeface="+mn-lt"/>
                <a:cs typeface="+mn-cs"/>
              </a:rPr>
              <a:pPr eaLnBrk="1" hangingPunct="1">
                <a:spcBef>
                  <a:spcPct val="0"/>
                </a:spcBef>
                <a:spcAft>
                  <a:spcPts val="600"/>
                </a:spcAft>
                <a:buFontTx/>
                <a:buNone/>
              </a:pPr>
              <a:t>58</a:t>
            </a:fld>
            <a:endParaRPr lang="en-US" altLang="tr-TR" sz="900">
              <a:solidFill>
                <a:srgbClr val="FFFFFF"/>
              </a:solidFill>
              <a:latin typeface="+mn-lt"/>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1" name="Group 10">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 name="Straight Connector 11">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2" name="Freeform: Shape 41">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4" name="Freeform: Shape 43">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46" name="Rectangle 45">
            <a:extLst>
              <a:ext uri="{FF2B5EF4-FFF2-40B4-BE49-F238E27FC236}">
                <a16:creationId xmlns:a16="http://schemas.microsoft.com/office/drawing/2014/main" id="{3BBF3378-C49E-4B97-A883-6393FBF18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48" name="Group 47">
            <a:extLst>
              <a:ext uri="{FF2B5EF4-FFF2-40B4-BE49-F238E27FC236}">
                <a16:creationId xmlns:a16="http://schemas.microsoft.com/office/drawing/2014/main" id="{DA3D4001-286E-4CB2-B293-3058BDDC82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49" name="Straight Connector 48">
              <a:extLst>
                <a:ext uri="{FF2B5EF4-FFF2-40B4-BE49-F238E27FC236}">
                  <a16:creationId xmlns:a16="http://schemas.microsoft.com/office/drawing/2014/main" id="{F81F6D9A-C297-4D43-A56B-E097477E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BD5299F-3CBD-431D-A276-1F6EBDE639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579A460-D36C-4808-99FD-224968EC8D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FACC58E-31A5-41E4-BCE1-9A0FF26F19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3EE866F-1BA5-4009-983D-0A270F2651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E7DADAE-DB0C-47E3-AE16-C7B09A326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B89127-DBEE-47FB-951F-C4FEBC41E9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68F6061-E9B4-4C8B-B421-CB81EF3715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4F431D3-EEE6-4416-BA2B-7B8942561C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3A1230D-F162-470F-B26A-44F48789FC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128856B-8BFD-40E1-993B-93F4DDEEC0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AD4C0C2-878C-4A6F-998A-CDDC31ACDB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EE0349E-7D03-4F4E-BCAA-D6BAC3E057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D4A5BD7-7EA2-4F4A-A88B-240C626054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5DE89C9-D993-4FE5-9E60-4816CB1A6F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574CA6C-639F-41A6-AED3-15C0E0E1B6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864BFB-5F88-4311-A2A0-12D067F91E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9B3E436-97A2-4763-9E55-2C470DF17D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462A8CC-9918-4941-9B4A-36FB3F853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B0671973-544E-4370-8DB9-174DAB82F9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B5505BD9-45DD-4763-90CB-FB9DB0661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22B701-1894-49C5-A67C-6B8377C7C5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0501CD9-45DC-4009-A410-08DB27A874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0BD35CA-BF52-4F44-B789-E3B98042D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25AED4B0-30B1-4E36-86A4-42C2A91810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A1A0260-34D8-4474-8C33-ED80F83092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DCCA183-C630-4855-8BD6-0E4EEE59F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43E8B9F-C809-423A-ADAA-80CE5C0711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621EBC9-CEB1-4BA5-82D6-9944A3C123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79" name="Freeform: Shape 78">
            <a:extLst>
              <a:ext uri="{FF2B5EF4-FFF2-40B4-BE49-F238E27FC236}">
                <a16:creationId xmlns:a16="http://schemas.microsoft.com/office/drawing/2014/main" id="{EB68BB96-3C54-47CE-A559-16FC5968E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81" name="Group 80">
            <a:extLst>
              <a:ext uri="{FF2B5EF4-FFF2-40B4-BE49-F238E27FC236}">
                <a16:creationId xmlns:a16="http://schemas.microsoft.com/office/drawing/2014/main" id="{BDDD9304-3AB6-4BE9-833E-9C1B3EC421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82" name="Straight Connector 81">
              <a:extLst>
                <a:ext uri="{FF2B5EF4-FFF2-40B4-BE49-F238E27FC236}">
                  <a16:creationId xmlns:a16="http://schemas.microsoft.com/office/drawing/2014/main" id="{C7756000-2285-4D38-AD2B-91F47CF8B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7A36A8-4BBE-49D8-94DA-606561AC09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61EE45E-0342-4F26-8CD3-85CDDF7E5A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9C5DC0E-03C0-4CEB-AD10-3A3C999948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E1CE081-E685-46D4-BAF7-54C65BD82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486C88F-30DD-46C8-9B05-F885D4EB07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90BAD11-B30B-49DE-A566-E21BCDDCFA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31F821CC-6C37-4415-8DA6-EF6B42D87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9ECD1FB-7FE8-477E-8E90-648AE4E932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81C9DD8-7FF3-44E6-9887-1CE07DBD9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654D87AF-08CE-4125-AF4B-8C8A9D340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3C9C908-1A58-4E28-969E-48E9BA61BB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3530AEF7-35DB-44E3-93EB-B3F0FBA9E5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108D15E-72F2-45D7-9050-8322CB1F84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C764F43-FB23-49CB-B2CA-ACFBFB412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64C60457-68FC-4E1F-9ABB-E79094AEB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2C915FB-0611-4283-8EC1-88510A69FC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3CF80AC6-E542-456F-BEE8-E9CF46AC21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9EC6EED6-01FF-4941-A4AB-224D26EE1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8D16FF7-D5D7-4A97-BB5E-A069EF13A4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703DF22-27D8-481B-95B5-A4A7A62066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F7256DA-C9DD-498F-A3B4-789819FE4C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BEBA9FF-8036-4656-B1F1-87953464DC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575DABD2-EA79-4547-AFC6-53720AB60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060E1B5-52C7-4314-98B0-3AE8A0B630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33D416E-D8B5-4097-B7F0-1BA0357D36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5862DFC-3406-4DC9-AA41-0CE64748AF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3C908427-368C-4792-A5E5-313F77FF2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8CB189E-908B-495D-B023-05D3D2C1B4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12" name="Rectangle 111">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4" name="Rectangle 113">
            <a:extLst>
              <a:ext uri="{FF2B5EF4-FFF2-40B4-BE49-F238E27FC236}">
                <a16:creationId xmlns:a16="http://schemas.microsoft.com/office/drawing/2014/main" id="{AF152BFE-7BA8-4007-AD9C-F4DC95E437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6" name="Right Triangle 115">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lowchart: Document 117">
            <a:extLst>
              <a:ext uri="{FF2B5EF4-FFF2-40B4-BE49-F238E27FC236}">
                <a16:creationId xmlns:a16="http://schemas.microsoft.com/office/drawing/2014/main" id="{B6DE7CCF-F894-44DD-9FA3-8BD0D5CE2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819901" y="1485903"/>
            <a:ext cx="6858000" cy="3886199"/>
          </a:xfrm>
          <a:prstGeom prst="flowChartDocument">
            <a:avLst/>
          </a:pr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grpSp>
        <p:nvGrpSpPr>
          <p:cNvPr id="120" name="Group 119">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21" name="Straight Connector 120">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Metin kutusu 1">
            <a:extLst>
              <a:ext uri="{FF2B5EF4-FFF2-40B4-BE49-F238E27FC236}">
                <a16:creationId xmlns:a16="http://schemas.microsoft.com/office/drawing/2014/main" id="{3B4C0F5F-1B31-880B-B3B2-7AC8BB4CCE21}"/>
              </a:ext>
            </a:extLst>
          </p:cNvPr>
          <p:cNvSpPr txBox="1"/>
          <p:nvPr/>
        </p:nvSpPr>
        <p:spPr>
          <a:xfrm>
            <a:off x="453142" y="725467"/>
            <a:ext cx="5414255" cy="278449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a:solidFill>
                  <a:schemeClr val="tx2"/>
                </a:solidFill>
                <a:latin typeface="+mj-lt"/>
                <a:ea typeface="+mj-ea"/>
                <a:cs typeface="+mj-cs"/>
              </a:rPr>
              <a:t>TEŞEKKÜRLER</a:t>
            </a:r>
          </a:p>
        </p:txBody>
      </p:sp>
      <p:pic>
        <p:nvPicPr>
          <p:cNvPr id="6" name="Graphic 5" descr="Beğen">
            <a:extLst>
              <a:ext uri="{FF2B5EF4-FFF2-40B4-BE49-F238E27FC236}">
                <a16:creationId xmlns:a16="http://schemas.microsoft.com/office/drawing/2014/main" id="{14929564-238B-60F4-B3A6-D0E44F25412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89158" y="988340"/>
            <a:ext cx="4997188" cy="4997188"/>
          </a:xfrm>
          <a:prstGeom prst="rect">
            <a:avLst/>
          </a:prstGeom>
        </p:spPr>
      </p:pic>
    </p:spTree>
    <p:extLst>
      <p:ext uri="{BB962C8B-B14F-4D97-AF65-F5344CB8AC3E}">
        <p14:creationId xmlns:p14="http://schemas.microsoft.com/office/powerpoint/2010/main" val="316175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44" name="Straight Connector 6143">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45" name="Straight Connector 6144">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47" name="Straight Connector 6146">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49" name="Straight Connector 6148">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50" name="Straight Connector 6149">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51" name="Straight Connector 6150">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52" name="Straight Connector 6151">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53" name="Straight Connector 6152">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54" name="Straight Connector 6153">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55" name="Straight Connector 6154">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13" name="Group 15571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14" name="Straight Connector 15571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44" name="Rectangle 15574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6" name="Rectangle 155745">
            <a:extLst>
              <a:ext uri="{FF2B5EF4-FFF2-40B4-BE49-F238E27FC236}">
                <a16:creationId xmlns:a16="http://schemas.microsoft.com/office/drawing/2014/main" id="{171D79C9-FD78-4D11-A424-0002509BD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8" name="Freeform: Shape 155747">
            <a:extLst>
              <a:ext uri="{FF2B5EF4-FFF2-40B4-BE49-F238E27FC236}">
                <a16:creationId xmlns:a16="http://schemas.microsoft.com/office/drawing/2014/main" id="{316368BA-0A3E-4AE0-8333-2364F90C19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252" y="-6055"/>
            <a:ext cx="12208610" cy="2303672"/>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155750" name="Right Triangle 155749">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3546697"/>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752" name="Group 15575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53" name="Straight Connector 15575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4" name="Straight Connector 15575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5" name="Straight Connector 15575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8" name="Straight Connector 15575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9" name="Straight Connector 15575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0" name="Straight Connector 15575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1" name="Straight Connector 15576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2" name="Straight Connector 15576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3" name="Straight Connector 15576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1A7E0062-AE0B-1A8D-C361-1BAF45598B35}"/>
              </a:ext>
            </a:extLst>
          </p:cNvPr>
          <p:cNvSpPr>
            <a:spLocks noGrp="1" noChangeArrowheads="1"/>
          </p:cNvSpPr>
          <p:nvPr>
            <p:ph type="title" idx="4294967295"/>
          </p:nvPr>
        </p:nvSpPr>
        <p:spPr>
          <a:xfrm>
            <a:off x="457201" y="3511417"/>
            <a:ext cx="4712534" cy="2740908"/>
          </a:xfrm>
        </p:spPr>
        <p:txBody>
          <a:bodyPr vert="horz" lIns="91440" tIns="45720" rIns="91440" bIns="45720" rtlCol="0" anchor="t">
            <a:normAutofit/>
          </a:bodyPr>
          <a:lstStyle/>
          <a:p>
            <a:pPr>
              <a:defRPr/>
            </a:pPr>
            <a:r>
              <a:rPr lang="en-US">
                <a:solidFill>
                  <a:schemeClr val="tx2"/>
                </a:solidFill>
              </a:rPr>
              <a:t>ÇATIŞMA KAVRAMI</a:t>
            </a:r>
          </a:p>
        </p:txBody>
      </p:sp>
      <p:sp>
        <p:nvSpPr>
          <p:cNvPr id="6148" name="Rectangle 3">
            <a:extLst>
              <a:ext uri="{FF2B5EF4-FFF2-40B4-BE49-F238E27FC236}">
                <a16:creationId xmlns:a16="http://schemas.microsoft.com/office/drawing/2014/main" id="{6D6DC5BB-193D-A3A4-37D1-61E9204FAEBF}"/>
              </a:ext>
            </a:extLst>
          </p:cNvPr>
          <p:cNvSpPr>
            <a:spLocks noGrp="1" noChangeArrowheads="1"/>
          </p:cNvSpPr>
          <p:nvPr>
            <p:ph type="body" idx="4294967295"/>
          </p:nvPr>
        </p:nvSpPr>
        <p:spPr>
          <a:xfrm>
            <a:off x="5388459" y="3511417"/>
            <a:ext cx="5813687" cy="2755940"/>
          </a:xfrm>
        </p:spPr>
        <p:txBody>
          <a:bodyPr vert="horz" lIns="91440" tIns="45720" rIns="91440" bIns="45720" rtlCol="0" anchor="t">
            <a:normAutofit/>
          </a:bodyPr>
          <a:lstStyle/>
          <a:p>
            <a:pPr>
              <a:spcBef>
                <a:spcPct val="30000"/>
              </a:spcBef>
              <a:spcAft>
                <a:spcPct val="30000"/>
              </a:spcAft>
              <a:buFont typeface="+mj-lt"/>
              <a:buAutoNum type="arabicPeriod"/>
            </a:pPr>
            <a:r>
              <a:rPr lang="en-US" altLang="tr-TR" sz="1800">
                <a:solidFill>
                  <a:schemeClr val="tx2"/>
                </a:solidFill>
              </a:rPr>
              <a:t>Dolayısıyla örgütsel çatışma ile ilgili tarihsel gelişim sürecindeki yaklaşımlara bakıldığında, çatışmanın önlenebilen bir durum olarak görülmesi, ardından örgütün kaçınılmaz bir gerçeği olarak algılanması ve son olarak da örgüt için olumlu sonuçlar yaratabilen bir durum olarak görülmesine kadar değişen bir süreçten geçtiği görülmektedir.</a:t>
            </a:r>
          </a:p>
        </p:txBody>
      </p:sp>
      <p:sp>
        <p:nvSpPr>
          <p:cNvPr id="6146" name="Slayt Numarası Yer Tutucusu 3">
            <a:extLst>
              <a:ext uri="{FF2B5EF4-FFF2-40B4-BE49-F238E27FC236}">
                <a16:creationId xmlns:a16="http://schemas.microsoft.com/office/drawing/2014/main" id="{C1A55285-F5FE-0479-D880-331966CF689E}"/>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872B1489-C82B-449D-B4D1-52C3F7FC6DA6}" type="slidenum">
              <a:rPr lang="en-US" altLang="tr-TR" sz="900">
                <a:solidFill>
                  <a:schemeClr val="tx2"/>
                </a:solidFill>
                <a:latin typeface="+mn-lt"/>
                <a:cs typeface="+mn-cs"/>
              </a:rPr>
              <a:pPr eaLnBrk="1" hangingPunct="1">
                <a:spcBef>
                  <a:spcPct val="0"/>
                </a:spcBef>
                <a:spcAft>
                  <a:spcPts val="600"/>
                </a:spcAft>
                <a:buFontTx/>
                <a:buNone/>
              </a:pPr>
              <a:t>6</a:t>
            </a:fld>
            <a:endParaRPr lang="en-US" altLang="tr-TR" sz="900">
              <a:solidFill>
                <a:schemeClr val="tx2"/>
              </a:solidFill>
              <a:latin typeface="+mn-lt"/>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6" name="Rectangle 155655">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8" name="Group 155657">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9" name="Straight Connector 155658">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7" name="Straight Connector 155686">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9" name="Freeform: Shape 155688">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1" name="Freeform: Shape 155690">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3" name="Rectangle 155692">
            <a:extLst>
              <a:ext uri="{FF2B5EF4-FFF2-40B4-BE49-F238E27FC236}">
                <a16:creationId xmlns:a16="http://schemas.microsoft.com/office/drawing/2014/main" id="{C701CD53-28FC-491C-9022-F74BE327C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155695" name="Group 155694">
            <a:extLst>
              <a:ext uri="{FF2B5EF4-FFF2-40B4-BE49-F238E27FC236}">
                <a16:creationId xmlns:a16="http://schemas.microsoft.com/office/drawing/2014/main" id="{BC25D6CE-B5F2-4E0D-894F-9521E24330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6" name="Straight Connector 155695">
              <a:extLst>
                <a:ext uri="{FF2B5EF4-FFF2-40B4-BE49-F238E27FC236}">
                  <a16:creationId xmlns:a16="http://schemas.microsoft.com/office/drawing/2014/main" id="{B4FAEE13-B57A-42F4-8B4C-A7E31E98BA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36FD4E3B-38F9-4574-9095-47B609AB2E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36CE41A1-EB3F-4840-8ACE-3EF73C19EA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FAB8B661-BD44-40C0-9B98-4B4DBDBD32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FECC28A1-79A1-4F9D-AAF1-47D642489C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C601FD91-5FAC-499E-8D9A-9677877F38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98B98376-AE21-4ADF-8EFF-189F81407F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FB5DACE9-70B0-4CAF-A216-AC704A513C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4113450E-4023-4BA4-A3D4-E32C0B3FE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4B3EDD59-155A-421E-8250-55A5E31887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B9913D27-A66C-4C2A-968B-DE97A9B4D6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BBC33CCA-C456-41C7-9AE9-66EEAEAB5F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F269BA35-2287-449A-9C3A-854BC3F7CE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C347F624-0A13-4AB8-AD09-F44DB01D99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5A27126F-B8E2-46DF-9183-2882F7B449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F9A014C1-4C01-4DD4-913C-143C03FAAD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92535D18-5B5A-479B-9D1F-9D5D4D11DC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5A8071C6-FA9E-478C-8592-8B6BBEFAE1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7DB22494-68A3-4667-9EFA-CC2340589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F290FA2C-0D13-416D-B70B-76E541CA53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CB083CC1-0DB7-489B-876F-2E9ABC37FB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0F9C39F9-AC1B-4B07-9506-7CE368982A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5D5E4589-1264-4ADA-960F-23B496012E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C719F3D3-010B-4565-B6C8-9E975FF71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E0B80ED3-4FB2-4B4B-BD00-392EA45D21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B7C5B764-679D-4049-99AE-B23985979E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BE340E87-53FC-4F62-8A49-D8F2923662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C1528898-B883-48F0-B62E-660D4282BB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18CE4872-CDA7-4F63-9B3D-DF1CFC6341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726" name="Freeform: Shape 155725">
            <a:extLst>
              <a:ext uri="{FF2B5EF4-FFF2-40B4-BE49-F238E27FC236}">
                <a16:creationId xmlns:a16="http://schemas.microsoft.com/office/drawing/2014/main" id="{F9B84E06-1DBF-4F55-9B5E-F2F1E38EBA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155728" name="Group 155727">
            <a:extLst>
              <a:ext uri="{FF2B5EF4-FFF2-40B4-BE49-F238E27FC236}">
                <a16:creationId xmlns:a16="http://schemas.microsoft.com/office/drawing/2014/main" id="{2D739D9D-4A11-49F5-B045-708F7DED1C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29" name="Straight Connector 155728">
              <a:extLst>
                <a:ext uri="{FF2B5EF4-FFF2-40B4-BE49-F238E27FC236}">
                  <a16:creationId xmlns:a16="http://schemas.microsoft.com/office/drawing/2014/main" id="{373AA755-E8F6-4691-A61E-FEBAAAF58E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5EA27C2C-E20B-48C0-A55F-CE58B267A5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FDAB4220-FF0A-46E7-A074-A5E6C236D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392821D4-1F6A-43A4-BD55-E99560DBC2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B70B7024-4644-41B1-B5FD-671FEBEBFA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DCE360C4-C466-44C4-A2E3-4CF21EBB9D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83A2C5B3-1CE2-480F-94DF-593AF087CD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3DCA777C-634D-4BFD-B193-B3D6A785BA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CC660B4E-2D12-45DF-A8C3-01BBE2F847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713A507C-D667-425C-BC17-37A754AAD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18D90C4A-4AFD-4F87-8417-04E71FB3D1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7E7930D7-6A2B-42BA-9A47-33181C44FE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BDF58043-B333-44B7-B352-7864DE1BE4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61DCA8E6-E862-474B-93E7-8B8193022C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F5F98343-EECC-41EE-A45E-67ED9C0A7F9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0CF235E0-BD16-47B9-838D-3EFF87F057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75DBD286-FD7F-41A0-B09B-ADE92217F3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1DF6B11E-5507-4440-B56A-83C4B3994D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BF2EA945-C41F-4B30-AD99-C7454FD14C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62902474-D243-40DF-A382-E3F47769AB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C6442AB6-AEBB-4E32-83DC-806F5DAA13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349EA146-1867-476A-A0E1-5A3AC2A713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91CAC92A-483B-4C52-B71F-95B6C0498A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6265B398-32C6-4184-8BC2-233C96252E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3" name="Straight Connector 155752">
              <a:extLst>
                <a:ext uri="{FF2B5EF4-FFF2-40B4-BE49-F238E27FC236}">
                  <a16:creationId xmlns:a16="http://schemas.microsoft.com/office/drawing/2014/main" id="{7A128F4C-95B5-4306-9876-D5F9672C3B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4" name="Straight Connector 155753">
              <a:extLst>
                <a:ext uri="{FF2B5EF4-FFF2-40B4-BE49-F238E27FC236}">
                  <a16:creationId xmlns:a16="http://schemas.microsoft.com/office/drawing/2014/main" id="{8D3663D8-D19D-4248-B7B8-CA2733B4E2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5" name="Straight Connector 155754">
              <a:extLst>
                <a:ext uri="{FF2B5EF4-FFF2-40B4-BE49-F238E27FC236}">
                  <a16:creationId xmlns:a16="http://schemas.microsoft.com/office/drawing/2014/main" id="{6704CEA6-B9DA-4499-A894-1F4BB52474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87AAE972-FFA8-4F9F-94E4-CF6C666531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4580DF83-1906-4979-8E31-8EDB5FD4D9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59" name="Rectangle 155758">
            <a:extLst>
              <a:ext uri="{FF2B5EF4-FFF2-40B4-BE49-F238E27FC236}">
                <a16:creationId xmlns:a16="http://schemas.microsoft.com/office/drawing/2014/main" id="{8E7E1993-6448-42F8-8FB3-76104F45B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61" name="Rectangle 155760">
            <a:extLst>
              <a:ext uri="{FF2B5EF4-FFF2-40B4-BE49-F238E27FC236}">
                <a16:creationId xmlns:a16="http://schemas.microsoft.com/office/drawing/2014/main" id="{3CDAD724-AF32-45EC-B0B9-360C73C9D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63" name="Right Triangle 155762">
            <a:extLst>
              <a:ext uri="{FF2B5EF4-FFF2-40B4-BE49-F238E27FC236}">
                <a16:creationId xmlns:a16="http://schemas.microsoft.com/office/drawing/2014/main" id="{2391C84E-C2EA-44FC-A7D1-FAE3E2850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08102" y="-284146"/>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765" name="Group 155764">
            <a:extLst>
              <a:ext uri="{FF2B5EF4-FFF2-40B4-BE49-F238E27FC236}">
                <a16:creationId xmlns:a16="http://schemas.microsoft.com/office/drawing/2014/main" id="{47B3131A-B518-43E5-A896-E9D654A486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66" name="Straight Connector 155765">
              <a:extLst>
                <a:ext uri="{FF2B5EF4-FFF2-40B4-BE49-F238E27FC236}">
                  <a16:creationId xmlns:a16="http://schemas.microsoft.com/office/drawing/2014/main" id="{476355E6-7A00-4B30-A47B-80EF0D0D6BD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97D0B06C-9FFD-42E8-B19F-062C248CD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95291278-5FDA-45C6-B93E-1FA6D9130B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FFF95DF7-BFEE-4791-A691-BAF693F38F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C7C504F1-5AA9-45F5-9030-22533885AF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ED75999E-3496-4713-8046-AC17DB2668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06B91000-D71E-40A8-AA8F-E9BB106A8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9A9D188E-6FDB-47DE-A5FB-728E56BD04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DD98C242-C677-4CF5-A189-52C3ADAFD7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A9D7CD7F-137F-42DC-AFFA-52D9B8DF59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9E3C1C05-EF55-47B3-B1D8-5491163376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8E6BE961-4385-4384-B028-D57AA88EF5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F98288B9-9DC0-41DF-BDC2-329675E142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AA97B8C6-FF63-4B6A-913C-50CB2EB7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F3734427-CEE3-45F9-8CDE-7DC2897161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F5443404-2D71-4E54-86D6-DB0D769AA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5C94E908-A14E-4E7A-B4FC-BB9D82FD0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A2E257B4-59EA-43CC-A20C-D2755D26B4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11037FBF-2F84-4578-9624-4E6D107666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526E3BDC-D7FC-4C7E-9F35-1D05C9D545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4E39965B-216F-478B-8653-0F7B877C0B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E2116FC6-1CFC-4E87-8431-E7833BFB75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97829DA6-D97C-490E-BEEF-83832787DE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9495B6D3-A3B6-4636-A210-AFC128284F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A2462476-3252-49A1-93CE-4FA22B830C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E3C18803-7708-483D-8CE3-0992784BB5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2" name="Straight Connector 155791">
              <a:extLst>
                <a:ext uri="{FF2B5EF4-FFF2-40B4-BE49-F238E27FC236}">
                  <a16:creationId xmlns:a16="http://schemas.microsoft.com/office/drawing/2014/main" id="{8B4024AE-5222-4804-AA42-E7A4C0B970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3" name="Straight Connector 155792">
              <a:extLst>
                <a:ext uri="{FF2B5EF4-FFF2-40B4-BE49-F238E27FC236}">
                  <a16:creationId xmlns:a16="http://schemas.microsoft.com/office/drawing/2014/main" id="{414FBE75-ECC4-4BB7-92B2-74D6CF6864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4" name="Straight Connector 155793">
              <a:extLst>
                <a:ext uri="{FF2B5EF4-FFF2-40B4-BE49-F238E27FC236}">
                  <a16:creationId xmlns:a16="http://schemas.microsoft.com/office/drawing/2014/main" id="{F7061C60-9F4E-4144-B974-AFB802AF4C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060E8632-B37E-B517-04E8-5BA890CC9EC7}"/>
              </a:ext>
            </a:extLst>
          </p:cNvPr>
          <p:cNvSpPr>
            <a:spLocks noGrp="1" noChangeArrowheads="1"/>
          </p:cNvSpPr>
          <p:nvPr>
            <p:ph type="title" idx="4294967295"/>
          </p:nvPr>
        </p:nvSpPr>
        <p:spPr>
          <a:xfrm>
            <a:off x="457200" y="720772"/>
            <a:ext cx="3718767" cy="5531079"/>
          </a:xfrm>
        </p:spPr>
        <p:txBody>
          <a:bodyPr vert="horz" lIns="91440" tIns="45720" rIns="91440" bIns="45720" rtlCol="0" anchor="ctr">
            <a:normAutofit/>
          </a:bodyPr>
          <a:lstStyle/>
          <a:p>
            <a:pPr>
              <a:defRPr/>
            </a:pPr>
            <a:r>
              <a:rPr lang="en-US" kern="1200">
                <a:solidFill>
                  <a:schemeClr val="tx2">
                    <a:alpha val="80000"/>
                  </a:schemeClr>
                </a:solidFill>
                <a:latin typeface="+mj-lt"/>
                <a:ea typeface="+mj-ea"/>
                <a:cs typeface="+mj-cs"/>
              </a:rPr>
              <a:t>ÇATIŞMA TÜRLERİ</a:t>
            </a:r>
          </a:p>
        </p:txBody>
      </p:sp>
      <p:sp>
        <p:nvSpPr>
          <p:cNvPr id="155796" name="Rectangle 155795">
            <a:extLst>
              <a:ext uri="{FF2B5EF4-FFF2-40B4-BE49-F238E27FC236}">
                <a16:creationId xmlns:a16="http://schemas.microsoft.com/office/drawing/2014/main" id="{BA4D4000-2689-4306-BBA6-BF744AB5F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6893" y="191033"/>
            <a:ext cx="7763540" cy="606558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170" name="Slayt Numarası Yer Tutucusu 3">
            <a:extLst>
              <a:ext uri="{FF2B5EF4-FFF2-40B4-BE49-F238E27FC236}">
                <a16:creationId xmlns:a16="http://schemas.microsoft.com/office/drawing/2014/main" id="{2C4EFFFE-88A7-0FEA-8A65-657587B0F76F}"/>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97C17D61-D1F8-4560-AF4A-2898AA9C1CC2}" type="slidenum">
              <a:rPr lang="en-US" altLang="tr-TR" sz="900">
                <a:solidFill>
                  <a:schemeClr val="tx2"/>
                </a:solidFill>
                <a:latin typeface="+mn-lt"/>
                <a:cs typeface="+mn-cs"/>
              </a:rPr>
              <a:pPr eaLnBrk="1" hangingPunct="1">
                <a:spcBef>
                  <a:spcPct val="0"/>
                </a:spcBef>
                <a:spcAft>
                  <a:spcPts val="600"/>
                </a:spcAft>
                <a:buFontTx/>
                <a:buNone/>
              </a:pPr>
              <a:t>7</a:t>
            </a:fld>
            <a:endParaRPr lang="en-US" altLang="tr-TR" sz="900">
              <a:solidFill>
                <a:schemeClr val="tx2"/>
              </a:solidFill>
              <a:latin typeface="+mn-lt"/>
              <a:cs typeface="+mn-cs"/>
            </a:endParaRPr>
          </a:p>
        </p:txBody>
      </p:sp>
      <p:graphicFrame>
        <p:nvGraphicFramePr>
          <p:cNvPr id="155652" name="Rectangle 3">
            <a:extLst>
              <a:ext uri="{FF2B5EF4-FFF2-40B4-BE49-F238E27FC236}">
                <a16:creationId xmlns:a16="http://schemas.microsoft.com/office/drawing/2014/main" id="{D3033E4D-0500-EFBA-7C04-398C7A73AFB4}"/>
              </a:ext>
            </a:extLst>
          </p:cNvPr>
          <p:cNvGraphicFramePr/>
          <p:nvPr>
            <p:extLst>
              <p:ext uri="{D42A27DB-BD31-4B8C-83A1-F6EECF244321}">
                <p14:modId xmlns:p14="http://schemas.microsoft.com/office/powerpoint/2010/main" val="1638078642"/>
              </p:ext>
            </p:extLst>
          </p:nvPr>
        </p:nvGraphicFramePr>
        <p:xfrm>
          <a:off x="4184068" y="152400"/>
          <a:ext cx="7812562" cy="61639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807"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808"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809"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81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811"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2" name="Straight Connector 155711">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3" name="Straight Connector 155712">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4" name="Straight Connector 155713">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812" name="Group 15572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24" name="Straight Connector 15572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3" name="Straight Connector 15574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4" name="Straight Connector 15574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5" name="Straight Connector 15574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6" name="Straight Connector 15574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7" name="Straight Connector 15574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8" name="Straight Connector 15574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9" name="Straight Connector 15574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0" name="Straight Connector 15574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1" name="Straight Connector 15575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2" name="Straight Connector 15575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813" name="Rectangle 15575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814" name="Rectangle 155755">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815" name="Right Triangle 15575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816" name="Freeform: Shape 155759">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817" name="Group 15576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63" name="Straight Connector 15576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818" name="Straight Connector 15576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2" name="Straight Connector 15578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3" name="Straight Connector 15578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4" name="Straight Connector 15578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5" name="Straight Connector 15578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6" name="Straight Connector 15578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7" name="Straight Connector 15578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8" name="Straight Connector 15578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9" name="Straight Connector 15578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0" name="Straight Connector 15578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91" name="Straight Connector 15579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9170B58D-E9DB-5CC0-9965-4B4BD69F4E26}"/>
              </a:ext>
            </a:extLst>
          </p:cNvPr>
          <p:cNvSpPr>
            <a:spLocks noGrp="1" noChangeArrowheads="1"/>
          </p:cNvSpPr>
          <p:nvPr>
            <p:ph type="title" idx="4294967295"/>
          </p:nvPr>
        </p:nvSpPr>
        <p:spPr>
          <a:xfrm>
            <a:off x="457201" y="728906"/>
            <a:ext cx="4712534" cy="5516051"/>
          </a:xfrm>
        </p:spPr>
        <p:txBody>
          <a:bodyPr vert="horz" lIns="91440" tIns="45720" rIns="91440" bIns="45720" rtlCol="0" anchor="t">
            <a:normAutofit/>
          </a:bodyPr>
          <a:lstStyle/>
          <a:p>
            <a:pPr>
              <a:defRPr/>
            </a:pPr>
            <a:r>
              <a:rPr lang="en-US">
                <a:solidFill>
                  <a:schemeClr val="tx2"/>
                </a:solidFill>
              </a:rPr>
              <a:t>ÇATIŞMA TÜRLERİ</a:t>
            </a:r>
          </a:p>
        </p:txBody>
      </p:sp>
      <p:sp>
        <p:nvSpPr>
          <p:cNvPr id="8196" name="Rectangle 3">
            <a:extLst>
              <a:ext uri="{FF2B5EF4-FFF2-40B4-BE49-F238E27FC236}">
                <a16:creationId xmlns:a16="http://schemas.microsoft.com/office/drawing/2014/main" id="{09C56BAF-529A-840D-9C04-14F8B91A19F8}"/>
              </a:ext>
            </a:extLst>
          </p:cNvPr>
          <p:cNvSpPr>
            <a:spLocks noGrp="1" noChangeArrowheads="1"/>
          </p:cNvSpPr>
          <p:nvPr>
            <p:ph type="body" idx="4294967295"/>
          </p:nvPr>
        </p:nvSpPr>
        <p:spPr>
          <a:xfrm>
            <a:off x="5388459" y="728906"/>
            <a:ext cx="5813687" cy="5545420"/>
          </a:xfrm>
        </p:spPr>
        <p:txBody>
          <a:bodyPr vert="horz" lIns="91440" tIns="45720" rIns="91440" bIns="45720" rtlCol="0" anchor="ctr">
            <a:normAutofit/>
          </a:bodyPr>
          <a:lstStyle/>
          <a:p>
            <a:pPr>
              <a:spcBef>
                <a:spcPct val="30000"/>
              </a:spcBef>
              <a:spcAft>
                <a:spcPct val="30000"/>
              </a:spcAft>
              <a:buFont typeface="+mj-lt"/>
              <a:buAutoNum type="arabicPeriod"/>
            </a:pPr>
            <a:r>
              <a:rPr lang="en-US" altLang="tr-TR" sz="1800" b="1">
                <a:solidFill>
                  <a:schemeClr val="tx2"/>
                </a:solidFill>
              </a:rPr>
              <a:t>1) Kişinin kendi içindeki çatışma; </a:t>
            </a:r>
            <a:r>
              <a:rPr lang="en-US" altLang="tr-TR" sz="1800">
                <a:solidFill>
                  <a:schemeClr val="tx2"/>
                </a:solidFill>
              </a:rPr>
              <a:t>Kişinin kendisinden ne beklendiğinden emin olmadığı, farklı ve çelişkili şeyler (davranışlar, kararlar vs.) beklendiği veya kendisinin yapabileceğinden fazlasının beklendiği durumlarda ortaya çıkan ve kişiyi rahatsızlığa, kızgınlığa (frustration) ve baskı altında kalmaya (stres) sevk eden çatışmadır.</a:t>
            </a:r>
          </a:p>
        </p:txBody>
      </p:sp>
      <p:sp>
        <p:nvSpPr>
          <p:cNvPr id="8194" name="Slayt Numarası Yer Tutucusu 3">
            <a:extLst>
              <a:ext uri="{FF2B5EF4-FFF2-40B4-BE49-F238E27FC236}">
                <a16:creationId xmlns:a16="http://schemas.microsoft.com/office/drawing/2014/main" id="{86777AA1-25EC-C0C4-FA16-AC53D2DCEADB}"/>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7EC240CE-8678-4A69-B281-041E20C56E91}" type="slidenum">
              <a:rPr lang="en-US" altLang="tr-TR" sz="900">
                <a:solidFill>
                  <a:schemeClr val="tx2"/>
                </a:solidFill>
                <a:latin typeface="+mn-lt"/>
                <a:cs typeface="+mn-cs"/>
              </a:rPr>
              <a:pPr eaLnBrk="1" hangingPunct="1">
                <a:spcBef>
                  <a:spcPct val="0"/>
                </a:spcBef>
                <a:spcAft>
                  <a:spcPts val="600"/>
                </a:spcAft>
                <a:buFontTx/>
                <a:buNone/>
              </a:pPr>
              <a:t>8</a:t>
            </a:fld>
            <a:endParaRPr lang="en-US" altLang="tr-TR" sz="900">
              <a:solidFill>
                <a:schemeClr val="tx2"/>
              </a:solidFill>
              <a:latin typeface="+mn-lt"/>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5655" name="Rectangle 155654">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55657" name="Group 155656">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58" name="Straight Connector 155657">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59" name="Straight Connector 155658">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0" name="Straight Connector 155659">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1" name="Straight Connector 155660">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2" name="Straight Connector 155661">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3" name="Straight Connector 155662">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4" name="Straight Connector 155663">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5" name="Straight Connector 155664">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6" name="Straight Connector 155665">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7" name="Straight Connector 155666">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8" name="Straight Connector 155667">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69" name="Straight Connector 155668">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0" name="Straight Connector 155669">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1" name="Straight Connector 155670">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2" name="Straight Connector 155671">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3" name="Straight Connector 155672">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4" name="Straight Connector 155673">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5" name="Straight Connector 155674">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6" name="Straight Connector 155675">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7" name="Straight Connector 155676">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8" name="Straight Connector 155677">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79" name="Straight Connector 155678">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0" name="Straight Connector 155679">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1" name="Straight Connector 155680">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2" name="Straight Connector 155681">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3" name="Straight Connector 155682">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4" name="Straight Connector 155683">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5" name="Straight Connector 155684">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86" name="Straight Connector 155685">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88" name="Freeform: Shape 155687">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55690" name="Freeform: Shape 155689">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55692" name="Group 155691">
            <a:extLst>
              <a:ext uri="{FF2B5EF4-FFF2-40B4-BE49-F238E27FC236}">
                <a16:creationId xmlns:a16="http://schemas.microsoft.com/office/drawing/2014/main" id="{CFB42397-759B-4110-90F9-11A099A04F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693" name="Straight Connector 155692">
              <a:extLst>
                <a:ext uri="{FF2B5EF4-FFF2-40B4-BE49-F238E27FC236}">
                  <a16:creationId xmlns:a16="http://schemas.microsoft.com/office/drawing/2014/main" id="{7CE16B93-748F-4AF3-90C6-D3EE861E78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4" name="Straight Connector 155693">
              <a:extLst>
                <a:ext uri="{FF2B5EF4-FFF2-40B4-BE49-F238E27FC236}">
                  <a16:creationId xmlns:a16="http://schemas.microsoft.com/office/drawing/2014/main" id="{A1F2252F-DB74-4990-8E43-3B46EB31A8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5" name="Straight Connector 155694">
              <a:extLst>
                <a:ext uri="{FF2B5EF4-FFF2-40B4-BE49-F238E27FC236}">
                  <a16:creationId xmlns:a16="http://schemas.microsoft.com/office/drawing/2014/main" id="{0BBB0339-E325-46BB-A951-96F1A4651B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6" name="Straight Connector 155695">
              <a:extLst>
                <a:ext uri="{FF2B5EF4-FFF2-40B4-BE49-F238E27FC236}">
                  <a16:creationId xmlns:a16="http://schemas.microsoft.com/office/drawing/2014/main" id="{121A6F6B-EBF5-41B9-BDDB-AF519B8AD4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7" name="Straight Connector 155696">
              <a:extLst>
                <a:ext uri="{FF2B5EF4-FFF2-40B4-BE49-F238E27FC236}">
                  <a16:creationId xmlns:a16="http://schemas.microsoft.com/office/drawing/2014/main" id="{A2CB88A6-ABF0-4981-8112-89F17060A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8" name="Straight Connector 155697">
              <a:extLst>
                <a:ext uri="{FF2B5EF4-FFF2-40B4-BE49-F238E27FC236}">
                  <a16:creationId xmlns:a16="http://schemas.microsoft.com/office/drawing/2014/main" id="{5207B5CF-3BA7-46DE-A98B-C46A77F219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699" name="Straight Connector 155698">
              <a:extLst>
                <a:ext uri="{FF2B5EF4-FFF2-40B4-BE49-F238E27FC236}">
                  <a16:creationId xmlns:a16="http://schemas.microsoft.com/office/drawing/2014/main" id="{9DE055E6-5758-4FD1-A969-1AB1F47EE5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0" name="Straight Connector 155699">
              <a:extLst>
                <a:ext uri="{FF2B5EF4-FFF2-40B4-BE49-F238E27FC236}">
                  <a16:creationId xmlns:a16="http://schemas.microsoft.com/office/drawing/2014/main" id="{15B9E002-9254-431A-BEE3-BC744C6D41B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1" name="Straight Connector 155700">
              <a:extLst>
                <a:ext uri="{FF2B5EF4-FFF2-40B4-BE49-F238E27FC236}">
                  <a16:creationId xmlns:a16="http://schemas.microsoft.com/office/drawing/2014/main" id="{85BB4EB4-8685-4464-8EAE-D44D7770B6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2" name="Straight Connector 155701">
              <a:extLst>
                <a:ext uri="{FF2B5EF4-FFF2-40B4-BE49-F238E27FC236}">
                  <a16:creationId xmlns:a16="http://schemas.microsoft.com/office/drawing/2014/main" id="{B3239F69-CDD7-49E2-9C2E-B56A6D009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3" name="Straight Connector 155702">
              <a:extLst>
                <a:ext uri="{FF2B5EF4-FFF2-40B4-BE49-F238E27FC236}">
                  <a16:creationId xmlns:a16="http://schemas.microsoft.com/office/drawing/2014/main" id="{A6C507C8-734D-457D-A4EA-3C1F17BC8C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4" name="Straight Connector 155703">
              <a:extLst>
                <a:ext uri="{FF2B5EF4-FFF2-40B4-BE49-F238E27FC236}">
                  <a16:creationId xmlns:a16="http://schemas.microsoft.com/office/drawing/2014/main" id="{9139D922-20CB-41E9-B69E-FA643C51A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5" name="Straight Connector 155704">
              <a:extLst>
                <a:ext uri="{FF2B5EF4-FFF2-40B4-BE49-F238E27FC236}">
                  <a16:creationId xmlns:a16="http://schemas.microsoft.com/office/drawing/2014/main" id="{5FE3C40B-0A70-4224-BC24-365327DC6C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6" name="Straight Connector 155705">
              <a:extLst>
                <a:ext uri="{FF2B5EF4-FFF2-40B4-BE49-F238E27FC236}">
                  <a16:creationId xmlns:a16="http://schemas.microsoft.com/office/drawing/2014/main" id="{422999B0-1AA0-4D8B-BB3E-1BEAD972B8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7" name="Straight Connector 155706">
              <a:extLst>
                <a:ext uri="{FF2B5EF4-FFF2-40B4-BE49-F238E27FC236}">
                  <a16:creationId xmlns:a16="http://schemas.microsoft.com/office/drawing/2014/main" id="{49737CB6-048C-4FD9-9663-0D214A0A30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8" name="Straight Connector 155707">
              <a:extLst>
                <a:ext uri="{FF2B5EF4-FFF2-40B4-BE49-F238E27FC236}">
                  <a16:creationId xmlns:a16="http://schemas.microsoft.com/office/drawing/2014/main" id="{2F1A2328-0FD2-449E-A066-56A7D096AB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09" name="Straight Connector 155708">
              <a:extLst>
                <a:ext uri="{FF2B5EF4-FFF2-40B4-BE49-F238E27FC236}">
                  <a16:creationId xmlns:a16="http://schemas.microsoft.com/office/drawing/2014/main" id="{63212297-7D47-455C-B574-D4A450A6B9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0" name="Straight Connector 155709">
              <a:extLst>
                <a:ext uri="{FF2B5EF4-FFF2-40B4-BE49-F238E27FC236}">
                  <a16:creationId xmlns:a16="http://schemas.microsoft.com/office/drawing/2014/main" id="{4F88725D-F086-42CF-A0A4-F335D03F9E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1" name="Straight Connector 155710">
              <a:extLst>
                <a:ext uri="{FF2B5EF4-FFF2-40B4-BE49-F238E27FC236}">
                  <a16:creationId xmlns:a16="http://schemas.microsoft.com/office/drawing/2014/main" id="{0EE97B27-B4E2-45AF-ACC9-5EC22DB7A8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16" name="Straight Connector 9215">
              <a:extLst>
                <a:ext uri="{FF2B5EF4-FFF2-40B4-BE49-F238E27FC236}">
                  <a16:creationId xmlns:a16="http://schemas.microsoft.com/office/drawing/2014/main" id="{8FADBC7B-7D04-4E57-9B78-3FC78B903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17" name="Straight Connector 9216">
              <a:extLst>
                <a:ext uri="{FF2B5EF4-FFF2-40B4-BE49-F238E27FC236}">
                  <a16:creationId xmlns:a16="http://schemas.microsoft.com/office/drawing/2014/main" id="{CCD44BB5-3236-443E-BDD8-7E145E32D6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19" name="Straight Connector 9218">
              <a:extLst>
                <a:ext uri="{FF2B5EF4-FFF2-40B4-BE49-F238E27FC236}">
                  <a16:creationId xmlns:a16="http://schemas.microsoft.com/office/drawing/2014/main" id="{385E742B-9320-4785-A94F-2CAE2855CC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21" name="Straight Connector 9220">
              <a:extLst>
                <a:ext uri="{FF2B5EF4-FFF2-40B4-BE49-F238E27FC236}">
                  <a16:creationId xmlns:a16="http://schemas.microsoft.com/office/drawing/2014/main" id="{8A42F567-7F15-4D7B-8F9C-5F8F6B283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22" name="Straight Connector 9221">
              <a:extLst>
                <a:ext uri="{FF2B5EF4-FFF2-40B4-BE49-F238E27FC236}">
                  <a16:creationId xmlns:a16="http://schemas.microsoft.com/office/drawing/2014/main" id="{69DAD4DF-0FE8-401C-AE04-738B80B258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23" name="Straight Connector 9222">
              <a:extLst>
                <a:ext uri="{FF2B5EF4-FFF2-40B4-BE49-F238E27FC236}">
                  <a16:creationId xmlns:a16="http://schemas.microsoft.com/office/drawing/2014/main" id="{2101394A-2A38-4F45-B5B6-A025C4B43F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24" name="Straight Connector 9223">
              <a:extLst>
                <a:ext uri="{FF2B5EF4-FFF2-40B4-BE49-F238E27FC236}">
                  <a16:creationId xmlns:a16="http://schemas.microsoft.com/office/drawing/2014/main" id="{79D4873B-257C-4327-907C-0829469214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25" name="Straight Connector 9224">
              <a:extLst>
                <a:ext uri="{FF2B5EF4-FFF2-40B4-BE49-F238E27FC236}">
                  <a16:creationId xmlns:a16="http://schemas.microsoft.com/office/drawing/2014/main" id="{D5350388-C37B-41E0-8172-2F7D79DBB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26" name="Straight Connector 9225">
              <a:extLst>
                <a:ext uri="{FF2B5EF4-FFF2-40B4-BE49-F238E27FC236}">
                  <a16:creationId xmlns:a16="http://schemas.microsoft.com/office/drawing/2014/main" id="{1DA0A053-52F2-4D51-BEB7-31B0A3CA04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27" name="Straight Connector 9226">
              <a:extLst>
                <a:ext uri="{FF2B5EF4-FFF2-40B4-BE49-F238E27FC236}">
                  <a16:creationId xmlns:a16="http://schemas.microsoft.com/office/drawing/2014/main" id="{B23551FA-C6B2-4251-A24C-021D7B64EA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155713" name="Group 155712">
            <a:extLst>
              <a:ext uri="{FF2B5EF4-FFF2-40B4-BE49-F238E27FC236}">
                <a16:creationId xmlns:a16="http://schemas.microsoft.com/office/drawing/2014/main" id="{9A50F0F9-04C8-47E4-AF66-B3CAF8C819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55714" name="Straight Connector 155713">
              <a:extLst>
                <a:ext uri="{FF2B5EF4-FFF2-40B4-BE49-F238E27FC236}">
                  <a16:creationId xmlns:a16="http://schemas.microsoft.com/office/drawing/2014/main" id="{2017C593-7166-4110-8447-086A8A2DB9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5" name="Straight Connector 155714">
              <a:extLst>
                <a:ext uri="{FF2B5EF4-FFF2-40B4-BE49-F238E27FC236}">
                  <a16:creationId xmlns:a16="http://schemas.microsoft.com/office/drawing/2014/main" id="{0792CE38-231D-4EFB-BD1C-B0DFC4714A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6" name="Straight Connector 155715">
              <a:extLst>
                <a:ext uri="{FF2B5EF4-FFF2-40B4-BE49-F238E27FC236}">
                  <a16:creationId xmlns:a16="http://schemas.microsoft.com/office/drawing/2014/main" id="{37902244-3120-4F1E-BCA7-C414F8CA57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7" name="Straight Connector 155716">
              <a:extLst>
                <a:ext uri="{FF2B5EF4-FFF2-40B4-BE49-F238E27FC236}">
                  <a16:creationId xmlns:a16="http://schemas.microsoft.com/office/drawing/2014/main" id="{6C2A9BEC-6FBD-4C4E-9D8F-6797108601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8" name="Straight Connector 155717">
              <a:extLst>
                <a:ext uri="{FF2B5EF4-FFF2-40B4-BE49-F238E27FC236}">
                  <a16:creationId xmlns:a16="http://schemas.microsoft.com/office/drawing/2014/main" id="{CD05CAB2-3C3D-4649-A904-7115E0A40D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19" name="Straight Connector 155718">
              <a:extLst>
                <a:ext uri="{FF2B5EF4-FFF2-40B4-BE49-F238E27FC236}">
                  <a16:creationId xmlns:a16="http://schemas.microsoft.com/office/drawing/2014/main" id="{479ECC96-BB36-4A8A-ACFC-0CDAC9A327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0" name="Straight Connector 155719">
              <a:extLst>
                <a:ext uri="{FF2B5EF4-FFF2-40B4-BE49-F238E27FC236}">
                  <a16:creationId xmlns:a16="http://schemas.microsoft.com/office/drawing/2014/main" id="{D6C3BBC2-CEC2-44E9-B82B-34488E7E3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1" name="Straight Connector 155720">
              <a:extLst>
                <a:ext uri="{FF2B5EF4-FFF2-40B4-BE49-F238E27FC236}">
                  <a16:creationId xmlns:a16="http://schemas.microsoft.com/office/drawing/2014/main" id="{373074D9-0CF2-46DC-8D7A-871B6FE419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2" name="Straight Connector 155721">
              <a:extLst>
                <a:ext uri="{FF2B5EF4-FFF2-40B4-BE49-F238E27FC236}">
                  <a16:creationId xmlns:a16="http://schemas.microsoft.com/office/drawing/2014/main" id="{D573F54A-11A1-4A06-8130-294B4D5CEE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3" name="Straight Connector 155722">
              <a:extLst>
                <a:ext uri="{FF2B5EF4-FFF2-40B4-BE49-F238E27FC236}">
                  <a16:creationId xmlns:a16="http://schemas.microsoft.com/office/drawing/2014/main" id="{72F69BFB-91DF-4F4E-BE91-2D6805CD68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4" name="Straight Connector 155723">
              <a:extLst>
                <a:ext uri="{FF2B5EF4-FFF2-40B4-BE49-F238E27FC236}">
                  <a16:creationId xmlns:a16="http://schemas.microsoft.com/office/drawing/2014/main" id="{4BA93DEE-828E-4AC5-A89A-B3FCC1689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5" name="Straight Connector 155724">
              <a:extLst>
                <a:ext uri="{FF2B5EF4-FFF2-40B4-BE49-F238E27FC236}">
                  <a16:creationId xmlns:a16="http://schemas.microsoft.com/office/drawing/2014/main" id="{2043F28B-A5B8-4573-89CC-A68E27A72E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6" name="Straight Connector 155725">
              <a:extLst>
                <a:ext uri="{FF2B5EF4-FFF2-40B4-BE49-F238E27FC236}">
                  <a16:creationId xmlns:a16="http://schemas.microsoft.com/office/drawing/2014/main" id="{A41EDE26-6F99-4FF5-A50B-255FEF1CAC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7" name="Straight Connector 155726">
              <a:extLst>
                <a:ext uri="{FF2B5EF4-FFF2-40B4-BE49-F238E27FC236}">
                  <a16:creationId xmlns:a16="http://schemas.microsoft.com/office/drawing/2014/main" id="{DC69229A-861A-4B33-A690-B89F20F21A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8" name="Straight Connector 155727">
              <a:extLst>
                <a:ext uri="{FF2B5EF4-FFF2-40B4-BE49-F238E27FC236}">
                  <a16:creationId xmlns:a16="http://schemas.microsoft.com/office/drawing/2014/main" id="{A1FF5E2F-2AD1-485A-8981-8905C2357C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29" name="Straight Connector 155728">
              <a:extLst>
                <a:ext uri="{FF2B5EF4-FFF2-40B4-BE49-F238E27FC236}">
                  <a16:creationId xmlns:a16="http://schemas.microsoft.com/office/drawing/2014/main" id="{82E9781F-DF28-41A8-8A6B-7DC5409F9E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0" name="Straight Connector 155729">
              <a:extLst>
                <a:ext uri="{FF2B5EF4-FFF2-40B4-BE49-F238E27FC236}">
                  <a16:creationId xmlns:a16="http://schemas.microsoft.com/office/drawing/2014/main" id="{ECDF5C52-5A30-4182-9FF7-118DB1BB64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1" name="Straight Connector 155730">
              <a:extLst>
                <a:ext uri="{FF2B5EF4-FFF2-40B4-BE49-F238E27FC236}">
                  <a16:creationId xmlns:a16="http://schemas.microsoft.com/office/drawing/2014/main" id="{FC8008CF-A1BC-4A0E-B9A2-05FB501EBD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2" name="Straight Connector 155731">
              <a:extLst>
                <a:ext uri="{FF2B5EF4-FFF2-40B4-BE49-F238E27FC236}">
                  <a16:creationId xmlns:a16="http://schemas.microsoft.com/office/drawing/2014/main" id="{2DF1A43F-5E26-4631-8775-BC3BACEB16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3" name="Straight Connector 155732">
              <a:extLst>
                <a:ext uri="{FF2B5EF4-FFF2-40B4-BE49-F238E27FC236}">
                  <a16:creationId xmlns:a16="http://schemas.microsoft.com/office/drawing/2014/main" id="{08A5A284-AA4F-43C1-84B9-947642136B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4" name="Straight Connector 155733">
              <a:extLst>
                <a:ext uri="{FF2B5EF4-FFF2-40B4-BE49-F238E27FC236}">
                  <a16:creationId xmlns:a16="http://schemas.microsoft.com/office/drawing/2014/main" id="{5B3BE54E-1FBA-4E64-982C-9CA2C0C48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5" name="Straight Connector 155734">
              <a:extLst>
                <a:ext uri="{FF2B5EF4-FFF2-40B4-BE49-F238E27FC236}">
                  <a16:creationId xmlns:a16="http://schemas.microsoft.com/office/drawing/2014/main" id="{7E7BA94A-1A8A-45C6-9B8F-AFEC955F1F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6" name="Straight Connector 155735">
              <a:extLst>
                <a:ext uri="{FF2B5EF4-FFF2-40B4-BE49-F238E27FC236}">
                  <a16:creationId xmlns:a16="http://schemas.microsoft.com/office/drawing/2014/main" id="{55C6D3A0-6B84-4021-87FB-3179A711BB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7" name="Straight Connector 155736">
              <a:extLst>
                <a:ext uri="{FF2B5EF4-FFF2-40B4-BE49-F238E27FC236}">
                  <a16:creationId xmlns:a16="http://schemas.microsoft.com/office/drawing/2014/main" id="{DA87903E-EEC8-47F4-8730-06C5FD14BC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8" name="Straight Connector 155737">
              <a:extLst>
                <a:ext uri="{FF2B5EF4-FFF2-40B4-BE49-F238E27FC236}">
                  <a16:creationId xmlns:a16="http://schemas.microsoft.com/office/drawing/2014/main" id="{A8A92A2B-3460-4608-B3EA-4FFEAF83B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39" name="Straight Connector 155738">
              <a:extLst>
                <a:ext uri="{FF2B5EF4-FFF2-40B4-BE49-F238E27FC236}">
                  <a16:creationId xmlns:a16="http://schemas.microsoft.com/office/drawing/2014/main" id="{2B0E1020-452C-4B7F-A1D2-BA8F1B83FA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0" name="Straight Connector 155739">
              <a:extLst>
                <a:ext uri="{FF2B5EF4-FFF2-40B4-BE49-F238E27FC236}">
                  <a16:creationId xmlns:a16="http://schemas.microsoft.com/office/drawing/2014/main" id="{6903CF7B-6947-4932-AD73-020495EDC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1" name="Straight Connector 155740">
              <a:extLst>
                <a:ext uri="{FF2B5EF4-FFF2-40B4-BE49-F238E27FC236}">
                  <a16:creationId xmlns:a16="http://schemas.microsoft.com/office/drawing/2014/main" id="{8453FA51-CE2D-4B84-9F4F-3263D1BC4D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42" name="Straight Connector 155741">
              <a:extLst>
                <a:ext uri="{FF2B5EF4-FFF2-40B4-BE49-F238E27FC236}">
                  <a16:creationId xmlns:a16="http://schemas.microsoft.com/office/drawing/2014/main" id="{3327B132-AD8C-4732-93AA-C136586C22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155744" name="Rectangle 15574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6" name="Rectangle 155745">
            <a:extLst>
              <a:ext uri="{FF2B5EF4-FFF2-40B4-BE49-F238E27FC236}">
                <a16:creationId xmlns:a16="http://schemas.microsoft.com/office/drawing/2014/main" id="{21B645D3-580E-4657-9154-484648880E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55748" name="Right Triangle 155747">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422269" y="-284218"/>
            <a:ext cx="568289" cy="568289"/>
          </a:xfrm>
          <a:prstGeom prst="rtTriangl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750" name="Freeform: Shape 155749">
            <a:extLst>
              <a:ext uri="{FF2B5EF4-FFF2-40B4-BE49-F238E27FC236}">
                <a16:creationId xmlns:a16="http://schemas.microsoft.com/office/drawing/2014/main" id="{27870DA4-44E8-43FB-940A-4AF976695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78446" y="4912946"/>
            <a:ext cx="2010507" cy="1945055"/>
          </a:xfrm>
          <a:custGeom>
            <a:avLst/>
            <a:gdLst>
              <a:gd name="connsiteX0" fmla="*/ 2010507 w 2010507"/>
              <a:gd name="connsiteY0" fmla="*/ 0 h 1945055"/>
              <a:gd name="connsiteX1" fmla="*/ 2010507 w 2010507"/>
              <a:gd name="connsiteY1" fmla="*/ 834250 h 1945055"/>
              <a:gd name="connsiteX2" fmla="*/ 1918431 w 2010507"/>
              <a:gd name="connsiteY2" fmla="*/ 857925 h 1945055"/>
              <a:gd name="connsiteX3" fmla="*/ 846136 w 2010507"/>
              <a:gd name="connsiteY3" fmla="*/ 1930220 h 1945055"/>
              <a:gd name="connsiteX4" fmla="*/ 842322 w 2010507"/>
              <a:gd name="connsiteY4" fmla="*/ 1945055 h 1945055"/>
              <a:gd name="connsiteX5" fmla="*/ 0 w 2010507"/>
              <a:gd name="connsiteY5" fmla="*/ 1945055 h 1945055"/>
              <a:gd name="connsiteX6" fmla="*/ 3608 w 2010507"/>
              <a:gd name="connsiteY6" fmla="*/ 1921417 h 1945055"/>
              <a:gd name="connsiteX7" fmla="*/ 1909628 w 2010507"/>
              <a:gd name="connsiteY7" fmla="*/ 15396 h 194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10507" h="1945055">
                <a:moveTo>
                  <a:pt x="2010507" y="0"/>
                </a:moveTo>
                <a:lnTo>
                  <a:pt x="2010507" y="834250"/>
                </a:lnTo>
                <a:lnTo>
                  <a:pt x="1918431" y="857925"/>
                </a:lnTo>
                <a:cubicBezTo>
                  <a:pt x="1407892" y="1016719"/>
                  <a:pt x="1004930" y="1419681"/>
                  <a:pt x="846136" y="1930220"/>
                </a:cubicBezTo>
                <a:lnTo>
                  <a:pt x="842322" y="1945055"/>
                </a:lnTo>
                <a:lnTo>
                  <a:pt x="0" y="1945055"/>
                </a:lnTo>
                <a:lnTo>
                  <a:pt x="3608" y="1921417"/>
                </a:lnTo>
                <a:cubicBezTo>
                  <a:pt x="199379" y="964705"/>
                  <a:pt x="952916" y="211168"/>
                  <a:pt x="1909628" y="15396"/>
                </a:cubicBezTo>
                <a:close/>
              </a:path>
            </a:pathLst>
          </a:custGeom>
          <a:solidFill>
            <a:schemeClr val="accent1">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5752" name="Group 155751">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55753" name="Straight Connector 155752">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4" name="Straight Connector 155753">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5" name="Straight Connector 155754">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6" name="Straight Connector 155755">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7" name="Straight Connector 155756">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8" name="Straight Connector 155757">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59" name="Straight Connector 155758">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0" name="Straight Connector 155759">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1" name="Straight Connector 155760">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2" name="Straight Connector 155761">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3" name="Straight Connector 155762">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4" name="Straight Connector 155763">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5" name="Straight Connector 155764">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6" name="Straight Connector 155765">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7" name="Straight Connector 155766">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8" name="Straight Connector 155767">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69" name="Straight Connector 155768">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0" name="Straight Connector 155769">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1" name="Straight Connector 155770">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2" name="Straight Connector 155771">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3" name="Straight Connector 155772">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4" name="Straight Connector 155773">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5" name="Straight Connector 155774">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6" name="Straight Connector 155775">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7" name="Straight Connector 155776">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8" name="Straight Connector 155777">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79" name="Straight Connector 155778">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0" name="Straight Connector 155779">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781" name="Straight Connector 155780">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55650" name="Rectangle 2">
            <a:extLst>
              <a:ext uri="{FF2B5EF4-FFF2-40B4-BE49-F238E27FC236}">
                <a16:creationId xmlns:a16="http://schemas.microsoft.com/office/drawing/2014/main" id="{AA1CFFF6-7498-A01A-9876-601F4640F072}"/>
              </a:ext>
            </a:extLst>
          </p:cNvPr>
          <p:cNvSpPr>
            <a:spLocks noGrp="1" noChangeArrowheads="1"/>
          </p:cNvSpPr>
          <p:nvPr>
            <p:ph type="title" idx="4294967295"/>
          </p:nvPr>
        </p:nvSpPr>
        <p:spPr>
          <a:xfrm>
            <a:off x="457201" y="728906"/>
            <a:ext cx="4712534" cy="5516051"/>
          </a:xfrm>
        </p:spPr>
        <p:txBody>
          <a:bodyPr vert="horz" lIns="91440" tIns="45720" rIns="91440" bIns="45720" rtlCol="0" anchor="t">
            <a:normAutofit/>
          </a:bodyPr>
          <a:lstStyle/>
          <a:p>
            <a:pPr>
              <a:defRPr/>
            </a:pPr>
            <a:r>
              <a:rPr lang="en-US">
                <a:solidFill>
                  <a:schemeClr val="tx2"/>
                </a:solidFill>
              </a:rPr>
              <a:t>ÇATIŞMA TÜRLERİ</a:t>
            </a:r>
          </a:p>
        </p:txBody>
      </p:sp>
      <p:sp>
        <p:nvSpPr>
          <p:cNvPr id="9220" name="Rectangle 3">
            <a:extLst>
              <a:ext uri="{FF2B5EF4-FFF2-40B4-BE49-F238E27FC236}">
                <a16:creationId xmlns:a16="http://schemas.microsoft.com/office/drawing/2014/main" id="{2ED1004D-F4D8-C915-11EE-D312D83672CA}"/>
              </a:ext>
            </a:extLst>
          </p:cNvPr>
          <p:cNvSpPr>
            <a:spLocks noGrp="1" noChangeArrowheads="1"/>
          </p:cNvSpPr>
          <p:nvPr>
            <p:ph type="body" idx="4294967295"/>
          </p:nvPr>
        </p:nvSpPr>
        <p:spPr>
          <a:xfrm>
            <a:off x="5388459" y="728906"/>
            <a:ext cx="5813687" cy="5545420"/>
          </a:xfrm>
        </p:spPr>
        <p:txBody>
          <a:bodyPr vert="horz" lIns="91440" tIns="45720" rIns="91440" bIns="45720" rtlCol="0" anchor="ctr">
            <a:normAutofit/>
          </a:bodyPr>
          <a:lstStyle/>
          <a:p>
            <a:pPr>
              <a:spcBef>
                <a:spcPct val="30000"/>
              </a:spcBef>
              <a:spcAft>
                <a:spcPct val="30000"/>
              </a:spcAft>
              <a:buFont typeface="+mj-lt"/>
              <a:buAutoNum type="arabicPeriod"/>
            </a:pPr>
            <a:r>
              <a:rPr lang="en-US" altLang="tr-TR" sz="1800" b="1">
                <a:solidFill>
                  <a:schemeClr val="tx2"/>
                </a:solidFill>
              </a:rPr>
              <a:t>2) Kişilerarası çatışma; </a:t>
            </a:r>
            <a:r>
              <a:rPr lang="en-US" altLang="tr-TR" sz="1800">
                <a:solidFill>
                  <a:schemeClr val="tx2"/>
                </a:solidFill>
              </a:rPr>
              <a:t>İşletmelerde içinde bireyler birbirleri ile çeşitli fikir, duygu ve görüş ayrılıklarına düştüklerinde bu tarz çatışmalar ortaya çıkar. En çok rastlanan bireyler arası çatışmalar ast-üst çatışmaları ile kurmay-komuta yöneticileri arasındaki kişisel anlaşmazlıklardan kaynaklanır. Bunlara ilave olarak, aynı örgütsel düzeyde bireysel farklılıklardan dolayı çatışmalara da rastlanmaktadır. İşçiler arasındaki geçimsizlikler, müdür, şef, memur arasındaki görüş, fikir ve çıkar ayrılıkları bireyler arası çatışma türlerine girmektedir</a:t>
            </a:r>
          </a:p>
        </p:txBody>
      </p:sp>
      <p:sp>
        <p:nvSpPr>
          <p:cNvPr id="9218" name="Slayt Numarası Yer Tutucusu 3">
            <a:extLst>
              <a:ext uri="{FF2B5EF4-FFF2-40B4-BE49-F238E27FC236}">
                <a16:creationId xmlns:a16="http://schemas.microsoft.com/office/drawing/2014/main" id="{8C1FC101-4ED2-77E6-56CB-F71171020B87}"/>
              </a:ext>
            </a:extLst>
          </p:cNvPr>
          <p:cNvSpPr>
            <a:spLocks noGrp="1"/>
          </p:cNvSpPr>
          <p:nvPr>
            <p:ph type="sldNum" sz="quarter" idx="12"/>
          </p:nvPr>
        </p:nvSpPr>
        <p:spPr>
          <a:xfrm>
            <a:off x="11190806" y="6324600"/>
            <a:ext cx="799078"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spcAft>
                <a:spcPts val="600"/>
              </a:spcAft>
              <a:buFontTx/>
              <a:buNone/>
            </a:pPr>
            <a:fld id="{5E29CDCF-5063-4A64-ABCA-D445BE430B4C}" type="slidenum">
              <a:rPr lang="en-US" altLang="tr-TR" sz="900">
                <a:solidFill>
                  <a:schemeClr val="tx2"/>
                </a:solidFill>
                <a:latin typeface="+mn-lt"/>
                <a:cs typeface="+mn-cs"/>
              </a:rPr>
              <a:pPr eaLnBrk="1" hangingPunct="1">
                <a:spcBef>
                  <a:spcPct val="0"/>
                </a:spcBef>
                <a:spcAft>
                  <a:spcPts val="600"/>
                </a:spcAft>
                <a:buFontTx/>
                <a:buNone/>
              </a:pPr>
              <a:t>9</a:t>
            </a:fld>
            <a:endParaRPr lang="en-US" altLang="tr-TR" sz="900">
              <a:solidFill>
                <a:schemeClr val="tx2"/>
              </a:solidFill>
              <a:latin typeface="+mn-lt"/>
              <a:cs typeface="+mn-cs"/>
            </a:endParaRPr>
          </a:p>
        </p:txBody>
      </p:sp>
    </p:spTree>
  </p:cSld>
  <p:clrMapOvr>
    <a:masterClrMapping/>
  </p:clrMapOvr>
</p:sld>
</file>

<file path=ppt/theme/theme1.xml><?xml version="1.0" encoding="utf-8"?>
<a:theme xmlns:a="http://schemas.openxmlformats.org/drawingml/2006/main" name="SineVTI">
  <a:themeElements>
    <a:clrScheme name="AnalogousFromLightSeedLeftStep">
      <a:dk1>
        <a:srgbClr val="000000"/>
      </a:dk1>
      <a:lt1>
        <a:srgbClr val="FFFFFF"/>
      </a:lt1>
      <a:dk2>
        <a:srgbClr val="243241"/>
      </a:dk2>
      <a:lt2>
        <a:srgbClr val="E2E5E8"/>
      </a:lt2>
      <a:accent1>
        <a:srgbClr val="BA9C80"/>
      </a:accent1>
      <a:accent2>
        <a:srgbClr val="BA827F"/>
      </a:accent2>
      <a:accent3>
        <a:srgbClr val="C594A6"/>
      </a:accent3>
      <a:accent4>
        <a:srgbClr val="BA7FAD"/>
      </a:accent4>
      <a:accent5>
        <a:srgbClr val="BC94C5"/>
      </a:accent5>
      <a:accent6>
        <a:srgbClr val="967FBA"/>
      </a:accent6>
      <a:hlink>
        <a:srgbClr val="5E85A8"/>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216</TotalTime>
  <Words>4541</Words>
  <Application>Microsoft Office PowerPoint</Application>
  <PresentationFormat>Geniş ekran</PresentationFormat>
  <Paragraphs>249</Paragraphs>
  <Slides>59</Slides>
  <Notes>8</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59</vt:i4>
      </vt:variant>
    </vt:vector>
  </HeadingPairs>
  <TitlesOfParts>
    <vt:vector size="64" baseType="lpstr">
      <vt:lpstr>Aptos</vt:lpstr>
      <vt:lpstr>Arial</vt:lpstr>
      <vt:lpstr>Avenir Next LT Pro</vt:lpstr>
      <vt:lpstr>Posterama</vt:lpstr>
      <vt:lpstr>SineVTI</vt:lpstr>
      <vt:lpstr>YÖNETİM KONUSUNDA SON GELİŞMELER</vt:lpstr>
      <vt:lpstr>ÇATIŞMA</vt:lpstr>
      <vt:lpstr>ÇATIŞMA</vt:lpstr>
      <vt:lpstr>ÇATIŞMA KAVRAMI</vt:lpstr>
      <vt:lpstr>ÇATIŞMA KAVRAMI</vt:lpstr>
      <vt:lpstr>ÇATIŞMA KAVRAMI</vt:lpstr>
      <vt:lpstr>ÇATIŞMA TÜRLERİ</vt:lpstr>
      <vt:lpstr>ÇATIŞMA TÜRLERİ</vt:lpstr>
      <vt:lpstr>ÇATIŞMA TÜRLERİ</vt:lpstr>
      <vt:lpstr>ÇATIŞMA TÜRLERİ</vt:lpstr>
      <vt:lpstr>ÇATIŞMA TÜRLERİ</vt:lpstr>
      <vt:lpstr>ÇATIŞMA TÜRLERİ</vt:lpstr>
      <vt:lpstr>ÇATIŞMANIN NEDENLERİ</vt:lpstr>
      <vt:lpstr>ÇATIŞMANIN NEDENLERİ</vt:lpstr>
      <vt:lpstr>ÇATIŞMANIN NEDENLERİ</vt:lpstr>
      <vt:lpstr>ÇATIŞMANIN NEDENLERİ</vt:lpstr>
      <vt:lpstr>ÇATIŞMANIN NEDENLERİ</vt:lpstr>
      <vt:lpstr>ÇATIŞMANIN NEDENLERİ</vt:lpstr>
      <vt:lpstr>ÇATIŞMANIN NEDENLERİ</vt:lpstr>
      <vt:lpstr>ÇATIŞMANIN NEDENLERİ</vt:lpstr>
      <vt:lpstr>ÇATIŞMANIN NEDENLERİ</vt:lpstr>
      <vt:lpstr>ÇATIŞMANIN NEDENLERİ</vt:lpstr>
      <vt:lpstr>ÇATIŞMANIN NEDENLERİ</vt:lpstr>
      <vt:lpstr>ÇATIŞMANIN NEDENLERİ</vt:lpstr>
      <vt:lpstr>ÇATIŞMANIN NEDENLERİ</vt:lpstr>
      <vt:lpstr>ÇATIŞMA YÖNETİMİ VE YÖNETİM TARZLARI</vt:lpstr>
      <vt:lpstr>ÇATIŞMA YÖNETİMİ VE YÖNETİM TARZLARI</vt:lpstr>
      <vt:lpstr>ÇATIŞMA YÖNETİMİ VE YÖNETİM TARZLARI</vt:lpstr>
      <vt:lpstr>ÇATIŞMA YÖNETİMİ VE YÖNETİM TARZLARI</vt:lpstr>
      <vt:lpstr>ÇATIŞMA YÖNETİMİ VE YÖNETİM TARZLARI</vt:lpstr>
      <vt:lpstr>STRES KAVRAMI</vt:lpstr>
      <vt:lpstr>STRES KAVRAMI</vt:lpstr>
      <vt:lpstr>STRES KAVRAMI</vt:lpstr>
      <vt:lpstr>STRES KAVRAMI</vt:lpstr>
      <vt:lpstr>STRES KAVRAMI</vt:lpstr>
      <vt:lpstr>STRES KAVRAMI</vt:lpstr>
      <vt:lpstr>STRES KAVRAMI</vt:lpstr>
      <vt:lpstr>STRES KAVRAMI</vt:lpstr>
      <vt:lpstr>STRES KAVRAMI</vt:lpstr>
      <vt:lpstr>STRES KAVRAMI</vt:lpstr>
      <vt:lpstr>STRES KAVRAMI</vt:lpstr>
      <vt:lpstr>STRES KAVRAMI</vt:lpstr>
      <vt:lpstr>STRES KAVRAMI</vt:lpstr>
      <vt:lpstr>STRES KAVRAMI</vt:lpstr>
      <vt:lpstr>STRES KAVRAMI</vt:lpstr>
      <vt:lpstr>Stres Yönetimi </vt:lpstr>
      <vt:lpstr>Stres Yönetimi </vt:lpstr>
      <vt:lpstr>Stres Yönetimi </vt:lpstr>
      <vt:lpstr>Stres Yönetimi </vt:lpstr>
      <vt:lpstr>Stres Yönetimi </vt:lpstr>
      <vt:lpstr>Stres Yönetimi </vt:lpstr>
      <vt:lpstr>Stres Yönetimi </vt:lpstr>
      <vt:lpstr>Stres Yönetimi </vt:lpstr>
      <vt:lpstr>Stres Yönetimi </vt:lpstr>
      <vt:lpstr>Stres Yönetimi </vt:lpstr>
      <vt:lpstr>Stres Yönetimi </vt:lpstr>
      <vt:lpstr>Stres Yönetimi </vt:lpstr>
      <vt:lpstr>Stres Yönetimi </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YÖNETİM KONUSUNDA SON GELİŞMELER</dc:title>
  <dc:creator>Fatih Çallı</dc:creator>
  <cp:lastModifiedBy>Fatih Çallı</cp:lastModifiedBy>
  <cp:revision>4</cp:revision>
  <dcterms:created xsi:type="dcterms:W3CDTF">2024-04-15T08:15:31Z</dcterms:created>
  <dcterms:modified xsi:type="dcterms:W3CDTF">2024-04-29T06:48:02Z</dcterms:modified>
</cp:coreProperties>
</file>