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40"/>
  </p:notesMasterIdLst>
  <p:sldIdLst>
    <p:sldId id="256" r:id="rId2"/>
    <p:sldId id="257" r:id="rId3"/>
    <p:sldId id="328" r:id="rId4"/>
    <p:sldId id="308" r:id="rId5"/>
    <p:sldId id="309" r:id="rId6"/>
    <p:sldId id="310" r:id="rId7"/>
    <p:sldId id="339" r:id="rId8"/>
    <p:sldId id="329" r:id="rId9"/>
    <p:sldId id="330" r:id="rId10"/>
    <p:sldId id="334" r:id="rId11"/>
    <p:sldId id="331" r:id="rId12"/>
    <p:sldId id="335" r:id="rId13"/>
    <p:sldId id="332" r:id="rId14"/>
    <p:sldId id="336" r:id="rId15"/>
    <p:sldId id="333" r:id="rId16"/>
    <p:sldId id="337" r:id="rId17"/>
    <p:sldId id="312" r:id="rId18"/>
    <p:sldId id="313" r:id="rId19"/>
    <p:sldId id="340" r:id="rId20"/>
    <p:sldId id="341" r:id="rId21"/>
    <p:sldId id="342" r:id="rId22"/>
    <p:sldId id="343" r:id="rId23"/>
    <p:sldId id="344" r:id="rId24"/>
    <p:sldId id="320" r:id="rId25"/>
    <p:sldId id="345" r:id="rId26"/>
    <p:sldId id="321" r:id="rId27"/>
    <p:sldId id="322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07" r:id="rId3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3133"/>
  </p:normalViewPr>
  <p:slideViewPr>
    <p:cSldViewPr snapToGrid="0">
      <p:cViewPr varScale="1">
        <p:scale>
          <a:sx n="92" d="100"/>
          <a:sy n="92" d="100"/>
        </p:scale>
        <p:origin x="176" y="240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E68DD-891A-9142-B804-D85BEBA94954}" type="datetimeFigureOut">
              <a:rPr lang="tr-TR" smtClean="0"/>
              <a:t>5.05.2023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C145D-1237-8E4B-8BA8-3900DCC6D5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979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Ortalamadan bir standart sapma çıkarılır ve ortalamaya bir standart sapma eklenir. Bu işlem iki kez tekrarlanır.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966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94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5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5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7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0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7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5/5/23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3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5/5/23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1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5/5/23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4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5/5/23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7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2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54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2DC7C-38C3-3C2F-AF26-60F33B0E9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858"/>
          <a:stretch/>
        </p:blipFill>
        <p:spPr>
          <a:xfrm>
            <a:off x="20" y="3048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E309473C-6160-9318-7FF8-2280C88C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tr-TR" sz="7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Bilimi İçin İstatistik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9CBD1A9-0535-4231-0B6E-ECA49C6BB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 fontScale="62500" lnSpcReduction="20000"/>
          </a:bodyPr>
          <a:lstStyle/>
          <a:p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Doç. Dr. İhsan Hakan SELVİ</a:t>
            </a:r>
          </a:p>
          <a:p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Öğr</a:t>
            </a:r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gör. Dr. Deniz Demircioğlu diren</a:t>
            </a:r>
          </a:p>
          <a:p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10.HAFTA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3015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106BC0-7B33-29FB-C6E5-25706830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 Normal Dağılım Örnek:</a:t>
            </a: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535B2B0-C41F-BDF6-6841-5FC22C46C7D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2108201"/>
            <a:ext cx="10058400" cy="2524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%68.2 olasılıkla, puanlar (70-5) ile (70+5) arasında yer alır.</a:t>
            </a:r>
            <a:b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Puanların %95.4’ünün ±2S arasında olduğu, yani puanların %95.4’ünün 60 ile 80 arasında kaldığı;</a:t>
            </a:r>
            <a:b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Puanların %99.7’sinin 55 ile 85 arasında kaldığı ifade edilebilir. </a:t>
            </a:r>
          </a:p>
          <a:p>
            <a:pPr>
              <a:lnSpc>
                <a:spcPct val="150000"/>
              </a:lnSpc>
            </a:pPr>
            <a:endParaRPr lang="tr-TR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71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D3CDC3-4CC2-9A5D-4613-E6436D75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 Normal Dağılım Örnek: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21AEEE-AE8C-6379-36ED-362F0D709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tr-TR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sınıfta bir öğrencinin 60’ın altında not alma olasılığı kaçtır?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DD8323C-DD4A-655C-2404-81469D0B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775157"/>
            <a:ext cx="5973220" cy="250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2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5F1594-6EC3-6B22-34E5-1D6B0140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 Normal Dağılım Örnek:</a:t>
            </a: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F054CE9-3DB5-7C44-48C3-BE5540920EE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2108201"/>
            <a:ext cx="10058400" cy="2242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Öğrencinin 60’nin altında not alma olasılığı eğrinin sol tarafında -2 standart sapma altında kalan alanın toplamına eşittir. 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0.5- (0.1359+0.3413)= 0.023 </a:t>
            </a:r>
          </a:p>
          <a:p>
            <a:pPr>
              <a:lnSpc>
                <a:spcPct val="150000"/>
              </a:lnSpc>
            </a:pPr>
            <a:r>
              <a:rPr lang="tr-TR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Buna göre sınıfta bir öğrencinin 60’nin altında not alma olasılığı 0.023 yani yüzde 2.23’tür. </a:t>
            </a:r>
          </a:p>
        </p:txBody>
      </p:sp>
    </p:spTree>
    <p:extLst>
      <p:ext uri="{BB962C8B-B14F-4D97-AF65-F5344CB8AC3E}">
        <p14:creationId xmlns:p14="http://schemas.microsoft.com/office/powerpoint/2010/main" val="400780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026FCE-36B8-319E-3B0E-AF9A35A2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 Normal Dağılım Örnek: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305AFF-000D-C6D5-700B-546433DB5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tr-TR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sınıfta bir öğrencinin 75’in üstünde not alma olasılığı kaçtır? 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1616918-F0DE-BE6D-E1E3-6E3642F40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13515"/>
            <a:ext cx="5903621" cy="178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4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00F0E-91AF-C23D-ECC8-9BE90CD6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 Normal Dağılım Örnek: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182CAB-8EE5-C96A-A690-241DED39B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+1 standart sapma değerinin sağ̆ tarafında eğrinin altında kalan</a:t>
            </a:r>
            <a:b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alanın toplamı bir öğrencinin 75’in üstünde not alma olasılığını verir. 0.5-0.3413= 0.1587 Buna göre sınıfta bir öğrencinin 75’in üstünde not alma olasılığı 0.1587 yani %15.87’dir.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197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D60A60-C77F-BB12-264D-B86F9897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 Normal Dağılım Örnek: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F3A2CC-38A8-27A2-36DD-3FA17608F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tr-TR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sınıfta bir öğrencinin 65 ile 75 arasında not alma olasılığı kaçtır? 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4EBA112-B02C-DED0-4896-55E646A33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2981614"/>
            <a:ext cx="6121401" cy="236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72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DC1C64-EBAA-DD97-EEBC-0EA0B40B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 Normal Dağılım Örnek: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4BBE4B-4F2E-18EF-51FF-67FB7EA37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Grafiğe baktığımızda istenen puanların -1 ile +1 standart sapma arasında kaldığı ve bu aralığın eğrinin %68.26’sını (34.13+34.13) oluşturduğu görülmektedir.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Yani, öğrencilerin bu aralıkta puan alma olasılığı %68.26’dır. 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70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98604F-B3BA-D3D2-045D-16B8F546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 Normal Dağılım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B7F3F7-63E7-912E-9285-717D3B4AD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1661"/>
            <a:ext cx="10058400" cy="43078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dağılımları içeren iki tür soru vardır: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değişkenin değerine karşılık gelen olasılık/orantının hesaplanması: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z-değeri formül aşağıdaki kullanılarak hesaplanır.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değeri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dilinde; </a:t>
            </a:r>
            <a:r>
              <a:rPr lang="tr-TR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norm.cdf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 kullanılır.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2F9117E-2302-8FA9-5A25-B3353967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0" y="3675380"/>
            <a:ext cx="11049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21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62DB52-3E3A-31E5-347E-52CDFCD5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 Normal Dağılım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144AAE-920E-C905-1EAF-415AAE03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Belirli bir olasılığa karşılık gelen değişkenin değerinin hesaplanması: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İlk olarak, olasılık değeri </a:t>
            </a:r>
            <a:r>
              <a:rPr lang="tr-TR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norm.ppf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işlevine bağımsız değişken olarak geçirilerek z değeri elde edilir.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Ardından, z formülde değerleri değiştirerek z değerine karşılık gelen değişkenin (x) değeri elde edilir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3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4617BD-FB16-8DE4-F588-90CF12E1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F4B4B8-1A26-916F-5CBF-46CB8B204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2120901"/>
            <a:ext cx="10058400" cy="3760891"/>
          </a:xfrm>
        </p:spPr>
        <p:txBody>
          <a:bodyPr>
            <a:norm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firmada bir sonraki döneme ait satış miktarlarının belirlenmesi istiyor. Dağılımın normal olduğu biliniyor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Aylık ortalama satış miktarı 80, standart sapma 5’dır.</a:t>
            </a: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9808" lvl="1" indent="-457200" algn="just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Satış miktarının 90’dan fazla olma olasılığı nedir?</a:t>
            </a:r>
          </a:p>
          <a:p>
            <a:pPr marL="749808" lvl="1" indent="-457200" algn="just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Satış miktarının 70’den fazla olma olasılığı nedir? </a:t>
            </a:r>
          </a:p>
          <a:p>
            <a:pPr marL="749808" lvl="1" indent="-457200" algn="just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Satış miktarının 73’den az olma olasılığı nedir?</a:t>
            </a:r>
          </a:p>
          <a:p>
            <a:pPr marL="749808" lvl="1" indent="-457200" algn="just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Satış miktarının 85 ile 90 arasında olma olasılığı nedir?</a:t>
            </a: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41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A9B898-296D-EACD-446F-E9831EDE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Haftanın Konuları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340758-F3A8-2A6E-E1DB-0375558A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 Normal Dağılım</a:t>
            </a:r>
          </a:p>
          <a:p>
            <a:pPr lvl="1">
              <a:lnSpc>
                <a:spcPct val="150000"/>
              </a:lnSpc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Merkezi Limit Teoremi</a:t>
            </a:r>
          </a:p>
          <a:p>
            <a:pPr lvl="1">
              <a:lnSpc>
                <a:spcPct val="150000"/>
              </a:lnSpc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Tahmin ve Güven Aralığı</a:t>
            </a:r>
          </a:p>
          <a:p>
            <a:pPr lvl="1">
              <a:lnSpc>
                <a:spcPct val="150000"/>
              </a:lnSpc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Hipotez Testleri</a:t>
            </a:r>
          </a:p>
          <a:p>
            <a:pPr lvl="1">
              <a:lnSpc>
                <a:spcPct val="150000"/>
              </a:lnSpc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3826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BF51B2-C84A-78D8-CF9D-6BA9E711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Çözüm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FB55C4C-C179-1BCC-B79E-B60E4FF5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99" y="3064035"/>
            <a:ext cx="3334195" cy="2056606"/>
          </a:xfrm>
          <a:prstGeom prst="rect">
            <a:avLst/>
          </a:prstGeom>
        </p:spPr>
      </p:pic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037A1838-A3BE-F866-C173-623A31544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91965" y="3592849"/>
            <a:ext cx="3544038" cy="6156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495EF93A-0FE5-76B3-5131-321B639772E5}"/>
              </a:ext>
            </a:extLst>
          </p:cNvPr>
          <p:cNvSpPr txBox="1"/>
          <p:nvPr/>
        </p:nvSpPr>
        <p:spPr>
          <a:xfrm>
            <a:off x="5091965" y="4474310"/>
            <a:ext cx="322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0.02275013194817921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8FAF00E6-D472-FEDC-7B86-6CAD9862EB81}"/>
              </a:ext>
            </a:extLst>
          </p:cNvPr>
          <p:cNvSpPr txBox="1"/>
          <p:nvPr/>
        </p:nvSpPr>
        <p:spPr>
          <a:xfrm>
            <a:off x="1003300" y="2183635"/>
            <a:ext cx="6578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2608" lvl="1" algn="just"/>
            <a:r>
              <a:rPr lang="tr-T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Satış miktarının 90’dan fazla olma olasılığı nedir?</a:t>
            </a:r>
          </a:p>
        </p:txBody>
      </p:sp>
    </p:spTree>
    <p:extLst>
      <p:ext uri="{BB962C8B-B14F-4D97-AF65-F5344CB8AC3E}">
        <p14:creationId xmlns:p14="http://schemas.microsoft.com/office/powerpoint/2010/main" val="2573068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C23B2A-FADC-AC03-9FBA-907B3B92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Çözüm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531E8D-0263-C9C7-C09C-949103A9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Satış miktarının 70’den fazla olma olasılığı nedir? 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09E9EE0-CE0D-7A3B-0E02-F419599D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2909146"/>
            <a:ext cx="3302000" cy="209605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2B75E38-49F5-AC26-FD76-C640FD366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1" y="2909146"/>
            <a:ext cx="3430521" cy="64633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9AE76A4-5184-0551-AC63-BE1134F47F6F}"/>
              </a:ext>
            </a:extLst>
          </p:cNvPr>
          <p:cNvSpPr txBox="1"/>
          <p:nvPr/>
        </p:nvSpPr>
        <p:spPr>
          <a:xfrm>
            <a:off x="4978402" y="3775287"/>
            <a:ext cx="322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0.9772498680518208</a:t>
            </a:r>
          </a:p>
        </p:txBody>
      </p:sp>
    </p:spTree>
    <p:extLst>
      <p:ext uri="{BB962C8B-B14F-4D97-AF65-F5344CB8AC3E}">
        <p14:creationId xmlns:p14="http://schemas.microsoft.com/office/powerpoint/2010/main" val="3989134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2EABED-3C52-B8B9-E34A-39CAE634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Çözüm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1B952A-29B8-4056-407F-8CAB20A1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Satış miktarının 73’den az olma olasılığı nedir?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5879D7A-3F71-0F0E-CA43-958B94108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2844800"/>
            <a:ext cx="3513328" cy="21336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FF475AB-6573-E622-3107-58B349BE3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849" y="2844800"/>
            <a:ext cx="3629121" cy="5842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613539A-DA7B-4247-9473-B6E70D11C1A6}"/>
              </a:ext>
            </a:extLst>
          </p:cNvPr>
          <p:cNvSpPr txBox="1"/>
          <p:nvPr/>
        </p:nvSpPr>
        <p:spPr>
          <a:xfrm>
            <a:off x="5149850" y="3634741"/>
            <a:ext cx="322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0.08075665923377107</a:t>
            </a:r>
          </a:p>
        </p:txBody>
      </p:sp>
    </p:spTree>
    <p:extLst>
      <p:ext uri="{BB962C8B-B14F-4D97-AF65-F5344CB8AC3E}">
        <p14:creationId xmlns:p14="http://schemas.microsoft.com/office/powerpoint/2010/main" val="4017541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20DBC6-471F-8E4E-A84D-47BD36E0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Çözüm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F671C5-2A44-EECE-D347-8FCAAEBE0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Satış miktarının 85 ile 90 arasında olma olasılığı nedir?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AD37DA1-DC4F-A721-F588-2D80A929B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832100"/>
            <a:ext cx="3086100" cy="18796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B9208E39-B559-4CA7-341A-E46A483B2118}"/>
              </a:ext>
            </a:extLst>
          </p:cNvPr>
          <p:cNvSpPr txBox="1"/>
          <p:nvPr/>
        </p:nvSpPr>
        <p:spPr>
          <a:xfrm>
            <a:off x="5149850" y="3634741"/>
            <a:ext cx="322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0.13590512198327787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DF4321D-A179-47A2-111E-D055ED1E1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850" y="2832101"/>
            <a:ext cx="4471905" cy="64633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613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240591-2F2B-869C-F338-40921275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Merkezi Limit Teoremi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71C986-7EBD-476C-EF6D-4630BB0D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51789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Merkezi limit teoremi, bir popülasyondan örnekler seçersek, örneklerin ortalamalarının normal olarak dağıldığını, ortalama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standart sapmanın       olduğunu belirtir.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Popülasyon dağılımı kendi başına normal dağılım olmasa bile, örneklem dağılımı normal dağılıma benzer.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Merkezi limit teoremi, örneklem boyutunun büyüdükçe popülasyon ortalamasına ve standart sapmaya eşit olmaya yaklaşacağını belirtir.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Bu, popülasyonların özelliklerini doğru bir şekilde tahmin etmek son derece yararlıdır.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703695F2-CA3F-BB33-0621-577BCA0B9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2667000"/>
            <a:ext cx="279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59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240591-2F2B-869C-F338-40921275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Merkezi Limit Teoremi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71C986-7EBD-476C-EF6D-4630BB0D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24574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Şekilde görüldüğü gibi örnek boyutu arttıkça, örnek ortalamalarının dağlımı normal dağılıma yakın hale gelir.</a:t>
            </a:r>
          </a:p>
          <a:p>
            <a:pPr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3D07D1F-9C96-1005-8294-C39F28B0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3236151"/>
            <a:ext cx="8054296" cy="188194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6DE00F4-43BA-F55C-B2CF-57C5F8E32ED9}"/>
              </a:ext>
            </a:extLst>
          </p:cNvPr>
          <p:cNvSpPr txBox="1"/>
          <p:nvPr/>
        </p:nvSpPr>
        <p:spPr>
          <a:xfrm>
            <a:off x="1325880" y="5256854"/>
            <a:ext cx="10058400" cy="873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gözlenen örneğin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histogramı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çeşitli örnek boyutları için tekdüze bir dağılımla bir popülasyondan (0 ila 100) rastgele çizilmiştir.</a:t>
            </a:r>
          </a:p>
        </p:txBody>
      </p:sp>
    </p:spTree>
    <p:extLst>
      <p:ext uri="{BB962C8B-B14F-4D97-AF65-F5344CB8AC3E}">
        <p14:creationId xmlns:p14="http://schemas.microsoft.com/office/powerpoint/2010/main" val="2413771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64A372-E89B-C39A-BA91-A504C682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Tahminler ve Güven Aralıkları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BDF5D8-777E-B2A6-AB83-F30C7CA7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Nokta tahmini: 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Bilinmeyen bir popülasyon parametresini tahmin etmek için kullanılan bir örnekten çıkarılan tek bir istatistiktir. 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 ortalaması, popülasyon ortalaması için bir nokta tahmini olarak kullanılır.</a:t>
            </a:r>
          </a:p>
          <a:p>
            <a:pPr algn="just"/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Aralık tahmini: 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Popülasyon parametresinin içinde bulunduğu geniş değer aralığı. 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Popülasyon parametresini tahmin etmedeki hatanın göstergesidir.</a:t>
            </a:r>
          </a:p>
        </p:txBody>
      </p:sp>
    </p:spTree>
    <p:extLst>
      <p:ext uri="{BB962C8B-B14F-4D97-AF65-F5344CB8AC3E}">
        <p14:creationId xmlns:p14="http://schemas.microsoft.com/office/powerpoint/2010/main" val="3792398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405DD5-6929-B009-22A6-2D6C5CF9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Güven Aralığı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D6B2E6-5376-123E-B78B-EB01C58B5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Kitle ortalamasının değerinin içinde bulunduğu aralıktır.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popülasyondan (standart sapma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ortalama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olarak) alınan n büyüklüğünde ve ortalama x değerinde rastgele bir örnek için, popülasyon ortalaması için güven aralığı aşağıdaki denklemlerle verilir: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popülasyon standart sapması,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bilindiğinde;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popülasyon standart sapması bilinmediğinde (bu denklemdeki s, örnek standart sapmasıdır);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A920ED6-0140-EC2A-6D96-4E9EDAE7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4303182"/>
            <a:ext cx="2184400" cy="6604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869706B-4D78-946F-CD68-C5AF4007C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0" y="5542702"/>
            <a:ext cx="21844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44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1CEAC0-A055-B622-CBED-3A64A858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Güven Aralığı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2456B4-AFB3-8634-23F0-59F92849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grubun telefonda geçirdiği süre ile ilgili bir çalışmada güven aralığı hesaplanmak isteniyor. Ortalama180 saniye, Standart sapma ise 40 saniye olsun.</a:t>
            </a:r>
          </a:p>
          <a:p>
            <a:pPr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 olarak 180     7,84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Yani 172 ile 188 arasıdır.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EA0B188-ED43-DF77-7797-F85443DC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80" y="3201246"/>
            <a:ext cx="3708400" cy="10668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B56B3F5-8A3D-BD81-1CDB-F1B94B6E7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50" y="4447537"/>
            <a:ext cx="156114" cy="2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28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88E31F-3532-06ED-B72F-9F0922A6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6167C2-F910-3E35-98BF-06E43BC1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ürüne ait fiyat belirlenmesi gerekmektedir. Bu konuda esnek ve bilimsel bir dayanak istenmektedir.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Bunun için 1000 adet müşteriden fiyat konusunda görüş toplanmaktadır.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Fiyat değerlerini 10 ila 110 arasında rastgele oluşturarak problem için fiyatların ortalama değerini ve  güven aralığını hesaplayınız.</a:t>
            </a:r>
          </a:p>
        </p:txBody>
      </p:sp>
    </p:spTree>
    <p:extLst>
      <p:ext uri="{BB962C8B-B14F-4D97-AF65-F5344CB8AC3E}">
        <p14:creationId xmlns:p14="http://schemas.microsoft.com/office/powerpoint/2010/main" val="133850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A72A27-9297-4680-4FBB-0C6C966E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 Normal Dağılım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0326BE-47F6-2E4B-7909-5F1B8517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9801"/>
            <a:ext cx="10058400" cy="3760891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dağılım; 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Birimleri standardize etmek ve farklı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varyanslara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sahip dağılımları karşılaştırmak için standart bir normal dağılım kullanırız.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A27EFEE-1D1C-6D83-2E2C-34814FF9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2628900"/>
            <a:ext cx="40386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9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809A51-5833-A856-8136-D3B1EE27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1AD5C0-6160-FF5A-20D3-285BB658C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99" y="3200415"/>
            <a:ext cx="4262120" cy="9016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59.763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803F237-6FAE-6122-857A-38094FA63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9" y="2158998"/>
            <a:ext cx="5635622" cy="9016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2A76CB9-1E54-8F8B-238E-DEFF293A8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99" y="4222758"/>
            <a:ext cx="5243302" cy="7873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7DBE5978-BBDB-C43A-315D-CE2E4D43BA2F}"/>
              </a:ext>
            </a:extLst>
          </p:cNvPr>
          <p:cNvSpPr txBox="1">
            <a:spLocks/>
          </p:cNvSpPr>
          <p:nvPr/>
        </p:nvSpPr>
        <p:spPr>
          <a:xfrm>
            <a:off x="1244598" y="5226063"/>
            <a:ext cx="5243301" cy="9016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</a:p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(57.467025107548565, 61.044974892451435)</a:t>
            </a:r>
          </a:p>
          <a:p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960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659DD8-AA62-93EF-7C7C-73FABB8A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Hipotez Testleri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C1673F-FDB7-80C1-CA73-0F6CD6DC1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274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Hipotez, bilinmeyen bir değişken veya parametrenin tahminini verir.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İstatistikte hipotez, örneklerin alındığı ana kütle için iddia edilen ve doğruluğu istatistiki yöntemlerle test edilen ifadedir.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Hipotezin test edilmesinde kullanılan testlere hipotez testi denilmektedir.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Hipotez testi sonuçları hataları da içerdiğinden hipotez hakkında kesin bir bilgi vermemektedir.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Hipotez testi sayesinde örnek istatistiklerine dayanılarak ana kütle parametreleri hakkında belirli bir güven seviyesinde karar verilebilir.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775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51998C-16F5-5E55-C382-E76BB10D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Hipotez Testleri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229601-7803-787F-A16D-447E78CD0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Hipotez testinde yer alan adımlar: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1.Boş ve alternatif hipotez belirlenir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Önem düzeyi ve test istatistiğinin kritik değeri belirlenir.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Aşağıdaki parametrelere göre uygun test seçilir.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 sayısı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Popülasyonun normal dağılım gösterip göstermediği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edilen istatistik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Örneklem boyutu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Popülasyon standart sapmasının bilinip bilinmediği</a:t>
            </a:r>
          </a:p>
        </p:txBody>
      </p:sp>
    </p:spTree>
    <p:extLst>
      <p:ext uri="{BB962C8B-B14F-4D97-AF65-F5344CB8AC3E}">
        <p14:creationId xmlns:p14="http://schemas.microsoft.com/office/powerpoint/2010/main" val="258296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858BB3-C49F-962F-F024-B4F7755A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Hipotez Testleri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6D44ED-9C1B-46FB-EA03-10E6ABCB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İlgili test istatistiğinin (z istatistiği/ t istatistiği/ ki-kare istatistiği/ f istatistiği) ve p değerinin hesaplanması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Kritik test istatistiği, hesaplanan test istatistiği veya p değerinin 0.05 ile karşılaştırılması. Boş hipotezin ret veya kabul edilmesi.</a:t>
            </a:r>
          </a:p>
        </p:txBody>
      </p:sp>
    </p:spTree>
    <p:extLst>
      <p:ext uri="{BB962C8B-B14F-4D97-AF65-F5344CB8AC3E}">
        <p14:creationId xmlns:p14="http://schemas.microsoft.com/office/powerpoint/2010/main" val="4110898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8BE10F-C398-9B94-47B9-6BE01FA3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Sıfır Hipotezi ve Alternatif Hipotez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C53487-FA47-D4CC-C50D-A202272E1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hipotez testinde, boş ve alternatif hipotez olarak bilinen iki ifade oluşturulur.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Boş Hipotez: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tr-T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terimi ile gösterilir ve test edilmesi gereken hipotezdir. Genellikle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varolan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durumda hiçbir değişiklik olmaması ilkesine dayanmaktadır. Eğer incelenen durum için bir değişiklik var ise sıfır hipotezi ret edilir.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47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09F2B3-E47B-329C-D40B-95D1FA0D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Sıfır Hipotezi ve Alternatif Hipotez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79D9C8-08B8-3F49-6A31-E364828CD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Alternatif Hipotez: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tr-T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terimi ile gösterilir ve boş hipotezin geçerli olmaması durumunda kabul edilir.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Alternatif hipotez, çalışmada iddia edilen veya ispatlanmak istenen ifadeyi belirtmektedir.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Boş hipotezin reddedilmesi, alternatif hipotezin doğru olduğunu ispat etmektedir. Bir hipotez testinin sonucu, örneklemin alındığı popülasyonla ilgili araştırılan durumu belirli bir hata oranı ile gösterir.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 sonuçları herhangi bir hipotezi kesin olarak kanıtlamaz veya çürütmez.</a:t>
            </a:r>
          </a:p>
        </p:txBody>
      </p:sp>
    </p:spTree>
    <p:extLst>
      <p:ext uri="{BB962C8B-B14F-4D97-AF65-F5344CB8AC3E}">
        <p14:creationId xmlns:p14="http://schemas.microsoft.com/office/powerpoint/2010/main" val="2244550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A21958-2ABB-B664-681B-52872DFC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43820" cy="1450757"/>
          </a:xfrm>
        </p:spPr>
        <p:txBody>
          <a:bodyPr>
            <a:normAutofit/>
          </a:bodyPr>
          <a:lstStyle/>
          <a:p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Hipotez Testinde Kullanılan Temel Kavramlar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9EAC19C-51A2-E405-19B5-D4A13201CC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tr-TR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Hata Türleri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tr-T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1.Tip Hata (</a:t>
                </a:r>
                <a14:m>
                  <m:oMath xmlns:m="http://schemas.openxmlformats.org/officeDocument/2006/math">
                    <m:r>
                      <a:rPr lang="tr-T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tr-T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tr-T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nem</m:t>
                    </m:r>
                    <m:r>
                      <a:rPr lang="tr-TR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veya</m:t>
                    </m:r>
                    <m:r>
                      <a:rPr lang="tr-TR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Anlam</m:t>
                    </m:r>
                    <m:r>
                      <a:rPr lang="tr-TR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Seviyesi</m:t>
                    </m:r>
                  </m:oMath>
                </a14:m>
                <a:endParaRPr lang="tr-TR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Doğru olduğunda sıfır hipotezini reddetme hatasıdır.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Popülasyon parametresinin güven aralığı dışında kalma olasılığı olarak da tanımlanabilir.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Güven aralığı %95 ise anlamlılık düzeyi 0,05’tir veya popülasyon parametresinin örnekten hesaplanan güven aralığı içinde kalma olasılığı %5’tir.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9EAC19C-51A2-E405-19B5-D4A13201C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 r="-15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14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A21958-2ABB-B664-681B-52872DFC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43820" cy="1450757"/>
          </a:xfrm>
        </p:spPr>
        <p:txBody>
          <a:bodyPr>
            <a:normAutofit/>
          </a:bodyPr>
          <a:lstStyle/>
          <a:p>
            <a:r>
              <a:rPr lang="tr-T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Hipotez Testinde Kullanılan Temel Kavramlar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9EAC19C-51A2-E405-19B5-D4A13201CC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tr-TR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Hata Türleri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tr-T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2.Tip Hata (</a:t>
                </a:r>
                <a14:m>
                  <m:oMath xmlns:m="http://schemas.openxmlformats.org/officeDocument/2006/math">
                    <m:r>
                      <a:rPr lang="tr-T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  <m:r>
                      <a:rPr lang="tr-T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tr-T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Boş hipotez yanlış olduğunda reddedilmediğinde ortaya çıkan hatadır.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tr-T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olasılık değerini göstermek üzere,  1. tip ve 2. tip hata türleri tabloda gösterilmektedir.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9EAC19C-51A2-E405-19B5-D4A13201C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>
            <a:extLst>
              <a:ext uri="{FF2B5EF4-FFF2-40B4-BE49-F238E27FC236}">
                <a16:creationId xmlns:a16="http://schemas.microsoft.com/office/drawing/2014/main" id="{21370FE1-DB29-DA95-E32D-58391A4AD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4216400"/>
            <a:ext cx="6515100" cy="13462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0058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0A07DE-3F33-ACD9-FB93-7166D26D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Yardımcı 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8BF768-B307-2DF7-4006-350FF9540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Sel, A., 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Uygulamalı İstatistiksel Veri Bilimi ve Analizi», Akademisyen Kitabevi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Gayathri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Rajagopalan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Analyst’s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Toolkit_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Python-based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Statistics-Apress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(2021).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37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A72A27-9297-4680-4FBB-0C6C966E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 Normal Dağılım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0326BE-47F6-2E4B-7909-5F1B8517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9801"/>
            <a:ext cx="10058400" cy="3760891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 bir normal dağılımın özellikleri: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Standart normal dağılım, 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ortalama değeri 0 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 sapması 1 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olan bir normal dağılımdır.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2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2A17EB-3196-912D-6DE3-A76E1AD2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 Normal Dağılım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85F4C7-19F7-6F57-D6EC-D62E8803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0461"/>
            <a:ext cx="10058400" cy="2497078"/>
          </a:xfrm>
        </p:spPr>
        <p:txBody>
          <a:bodyPr>
            <a:no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Herhangi bir normal dağılım, aşağıdaki formül kullanılarak standart normal dağılıma dönüştürülebilir: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orijinal normal dağılımın ortalaması ve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varyansıdır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Standart bir normal dağılımda,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Değerlerin %68,2'si ortalamanın 1 standart sapması içinde yer alır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Değerlerin %95,4'ü ortalamanın 2 standart sapması arasında yer alır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%99,7‘si ortalamanın 3 standart sapması içinde yer alır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417CAE5-704F-2856-791B-E59BEB292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50" y="2806700"/>
            <a:ext cx="11049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7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207DF4-E7C2-F4B6-CC8C-E4BC5A97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 Normal Dağılım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9D405C-2268-264B-06FB-2FB77BE2F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386" y="2108201"/>
            <a:ext cx="10058400" cy="3760891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değer dağılımından oluşan standart normal dağılım aşağıdaki gibidir.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FF8D9CA-D96B-106E-6C4C-BE3055403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14" y="2819401"/>
            <a:ext cx="5346013" cy="259423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9A6180C-5403-C8DC-9B54-CC2C6457E454}"/>
              </a:ext>
            </a:extLst>
          </p:cNvPr>
          <p:cNvSpPr txBox="1"/>
          <p:nvPr/>
        </p:nvSpPr>
        <p:spPr>
          <a:xfrm>
            <a:off x="6730253" y="3237413"/>
            <a:ext cx="5334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Ortalama: 25 ve Standart Sapma: 5 olsun; </a:t>
            </a:r>
            <a:endParaRPr lang="tr-TR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Puanların % 68.2’ 20 ile 30 puan arasındadır.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Puanların % 95.4’ü 15 ile 35 puan arasındadır.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Puanların % 99.7’si 10 ile 40 puan arasındadır.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Puanların % 47.7’si 25 ile 35 puan arasındadır.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Puanların % 49.8’i 10 ile 25 arasındadır </a:t>
            </a:r>
          </a:p>
        </p:txBody>
      </p:sp>
    </p:spTree>
    <p:extLst>
      <p:ext uri="{BB962C8B-B14F-4D97-AF65-F5344CB8AC3E}">
        <p14:creationId xmlns:p14="http://schemas.microsoft.com/office/powerpoint/2010/main" val="217340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98604F-B3BA-D3D2-045D-16B8F546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 Normal Dağılım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B7F3F7-63E7-912E-9285-717D3B4AD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1661"/>
            <a:ext cx="10058400" cy="43078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Herhangi iki nokta arasındaki standart normal dağılımın altındaki alan, bu iki nokta arasında kalan değerlerin oranını temsil eder.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Örneğin, ortalamanın her iki tarafında eğrinin altında kalan alan 0,5'tir.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dağılımları içeren iki tür soru vardır: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değişkenin değerine karşılık gelen olasılık hesaplanması: 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z-değeri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Belirli bir olasılığa karşılık gelen değişkenin değerinin hesaplanması: 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değerine karşılık gelen değişkenin (x) değeri 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47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88EDDD-5B35-86C9-6715-DCEFDF77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8203"/>
            <a:ext cx="10058400" cy="1450757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 Normal Dağılım Örnek: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187CBE-1F24-0470-D8A1-F24C649F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sınıfta uygulanan başarı testi sonucunda ortalaması 70 ve standart sapması 5 olarak hesaplanmıştır. Buna göre; </a:t>
            </a:r>
          </a:p>
          <a:p>
            <a:pPr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%68.3, %95.4 ve %99.7 olasılıkla puanlar hangi aralıkta değişmektedir? </a:t>
            </a:r>
          </a:p>
          <a:p>
            <a:pPr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sınıfta bir öğrencinin 60’ın altında not alma olasılığı kaçtır? </a:t>
            </a:r>
          </a:p>
          <a:p>
            <a:pPr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sınıfta bir öğrencinin 75’in üstünde not alma olasılığı kaçtır? </a:t>
            </a:r>
          </a:p>
          <a:p>
            <a:pPr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sınıfta bir öğrencinin 65 ile 75 arasında not alma olasılığı kaçtır? 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5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612EB8-A134-8253-822C-FA6B78F4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Standart Normal Dağılım Örnek: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E2AA8B-4DA2-7D56-4755-2D5FD9D9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%68.3, %95.4 ve %99.7 olasılıkla puanlar hangi aralıkta değişmektedir?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1196122-7F0E-2619-7FDC-391295779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380" y="2752350"/>
            <a:ext cx="6021298" cy="26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40299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12934</TotalTime>
  <Words>1616</Words>
  <Application>Microsoft Macintosh PowerPoint</Application>
  <PresentationFormat>Geniş ekran</PresentationFormat>
  <Paragraphs>181</Paragraphs>
  <Slides>38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38</vt:i4>
      </vt:variant>
    </vt:vector>
  </HeadingPairs>
  <TitlesOfParts>
    <vt:vector size="46" baseType="lpstr">
      <vt:lpstr>Arial</vt:lpstr>
      <vt:lpstr>Calibri</vt:lpstr>
      <vt:lpstr>Cambria Math</vt:lpstr>
      <vt:lpstr>Consolas</vt:lpstr>
      <vt:lpstr>Georgia Pro Cond Light</vt:lpstr>
      <vt:lpstr>Speak Pro</vt:lpstr>
      <vt:lpstr>Times New Roman</vt:lpstr>
      <vt:lpstr>RetrospectVTI</vt:lpstr>
      <vt:lpstr>Veri Bilimi İçin İstatistik</vt:lpstr>
      <vt:lpstr>10.Haftanın Konuları</vt:lpstr>
      <vt:lpstr>Standart Normal Dağılım</vt:lpstr>
      <vt:lpstr>Standart Normal Dağılım</vt:lpstr>
      <vt:lpstr>Standart Normal Dağılım</vt:lpstr>
      <vt:lpstr>Standart Normal Dağılım</vt:lpstr>
      <vt:lpstr>Standart Normal Dağılım</vt:lpstr>
      <vt:lpstr>Standart Normal Dağılım Örnek:</vt:lpstr>
      <vt:lpstr>Standart Normal Dağılım Örnek:</vt:lpstr>
      <vt:lpstr>Standart Normal Dağılım Örnek:</vt:lpstr>
      <vt:lpstr>Standart Normal Dağılım Örnek:</vt:lpstr>
      <vt:lpstr>Standart Normal Dağılım Örnek:</vt:lpstr>
      <vt:lpstr>Standart Normal Dağılım Örnek:</vt:lpstr>
      <vt:lpstr>Standart Normal Dağılım Örnek:</vt:lpstr>
      <vt:lpstr>Standart Normal Dağılım Örnek:</vt:lpstr>
      <vt:lpstr>Standart Normal Dağılım Örnek:</vt:lpstr>
      <vt:lpstr>Standart Normal Dağılım</vt:lpstr>
      <vt:lpstr>Standart Normal Dağılım</vt:lpstr>
      <vt:lpstr>Örnek</vt:lpstr>
      <vt:lpstr>Çözüm</vt:lpstr>
      <vt:lpstr>Çözüm</vt:lpstr>
      <vt:lpstr>Çözüm</vt:lpstr>
      <vt:lpstr>Çözüm</vt:lpstr>
      <vt:lpstr>Merkezi Limit Teoremi</vt:lpstr>
      <vt:lpstr>Merkezi Limit Teoremi</vt:lpstr>
      <vt:lpstr>Tahminler ve Güven Aralıkları</vt:lpstr>
      <vt:lpstr>Güven Aralığı</vt:lpstr>
      <vt:lpstr>Güven Aralığı</vt:lpstr>
      <vt:lpstr>Örnek</vt:lpstr>
      <vt:lpstr>Örnek</vt:lpstr>
      <vt:lpstr>Hipotez Testleri</vt:lpstr>
      <vt:lpstr>Hipotez Testleri</vt:lpstr>
      <vt:lpstr>Hipotez Testleri</vt:lpstr>
      <vt:lpstr>Sıfır Hipotezi ve Alternatif Hipotez</vt:lpstr>
      <vt:lpstr>Sıfır Hipotezi ve Alternatif Hipotez</vt:lpstr>
      <vt:lpstr>Hipotez Testinde Kullanılan Temel Kavramlar</vt:lpstr>
      <vt:lpstr>Hipotez Testinde Kullanılan Temel Kavramlar</vt:lpstr>
      <vt:lpstr>Yardımcı 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Bilimi İçin İstatistik</dc:title>
  <dc:creator>yazar</dc:creator>
  <cp:lastModifiedBy>yazar</cp:lastModifiedBy>
  <cp:revision>93</cp:revision>
  <dcterms:created xsi:type="dcterms:W3CDTF">2023-02-26T09:13:19Z</dcterms:created>
  <dcterms:modified xsi:type="dcterms:W3CDTF">2023-05-05T08:50:26Z</dcterms:modified>
</cp:coreProperties>
</file>