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49"/>
  </p:notesMasterIdLst>
  <p:sldIdLst>
    <p:sldId id="256" r:id="rId2"/>
    <p:sldId id="257" r:id="rId3"/>
    <p:sldId id="309" r:id="rId4"/>
    <p:sldId id="310" r:id="rId5"/>
    <p:sldId id="315" r:id="rId6"/>
    <p:sldId id="345" r:id="rId7"/>
    <p:sldId id="313" r:id="rId8"/>
    <p:sldId id="316" r:id="rId9"/>
    <p:sldId id="319" r:id="rId10"/>
    <p:sldId id="347" r:id="rId11"/>
    <p:sldId id="348" r:id="rId12"/>
    <p:sldId id="349" r:id="rId13"/>
    <p:sldId id="350" r:id="rId14"/>
    <p:sldId id="351" r:id="rId15"/>
    <p:sldId id="321" r:id="rId16"/>
    <p:sldId id="352" r:id="rId17"/>
    <p:sldId id="353" r:id="rId18"/>
    <p:sldId id="354" r:id="rId19"/>
    <p:sldId id="322" r:id="rId20"/>
    <p:sldId id="355" r:id="rId21"/>
    <p:sldId id="356" r:id="rId22"/>
    <p:sldId id="357" r:id="rId23"/>
    <p:sldId id="358" r:id="rId24"/>
    <p:sldId id="359" r:id="rId25"/>
    <p:sldId id="360" r:id="rId26"/>
    <p:sldId id="361" r:id="rId27"/>
    <p:sldId id="362" r:id="rId28"/>
    <p:sldId id="368" r:id="rId29"/>
    <p:sldId id="363" r:id="rId30"/>
    <p:sldId id="364" r:id="rId31"/>
    <p:sldId id="365" r:id="rId32"/>
    <p:sldId id="366" r:id="rId33"/>
    <p:sldId id="367" r:id="rId34"/>
    <p:sldId id="369" r:id="rId35"/>
    <p:sldId id="370" r:id="rId36"/>
    <p:sldId id="371" r:id="rId37"/>
    <p:sldId id="372" r:id="rId38"/>
    <p:sldId id="373" r:id="rId39"/>
    <p:sldId id="374" r:id="rId40"/>
    <p:sldId id="375" r:id="rId41"/>
    <p:sldId id="376" r:id="rId42"/>
    <p:sldId id="377" r:id="rId43"/>
    <p:sldId id="378" r:id="rId44"/>
    <p:sldId id="379" r:id="rId45"/>
    <p:sldId id="380" r:id="rId46"/>
    <p:sldId id="381" r:id="rId47"/>
    <p:sldId id="307" r:id="rId4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Açık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44"/>
    <p:restoredTop sz="95872"/>
  </p:normalViewPr>
  <p:slideViewPr>
    <p:cSldViewPr snapToGrid="0">
      <p:cViewPr varScale="1">
        <p:scale>
          <a:sx n="102" d="100"/>
          <a:sy n="102" d="100"/>
        </p:scale>
        <p:origin x="200" y="432"/>
      </p:cViewPr>
      <p:guideLst/>
    </p:cSldViewPr>
  </p:slideViewPr>
  <p:notesTextViewPr>
    <p:cViewPr>
      <p:scale>
        <a:sx n="55" d="100"/>
        <a:sy n="5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DE68DD-891A-9142-B804-D85BEBA94954}" type="datetimeFigureOut">
              <a:rPr lang="tr-TR" smtClean="0"/>
              <a:t>4.06.2023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C145D-1237-8E4B-8BA8-3900DCC6D541}" type="slidenum">
              <a:rPr lang="tr-TR" smtClean="0"/>
              <a:t>‹#›</a:t>
            </a:fld>
            <a:endParaRPr lang="tr-TR"/>
          </a:p>
        </p:txBody>
      </p:sp>
    </p:spTree>
    <p:extLst>
      <p:ext uri="{BB962C8B-B14F-4D97-AF65-F5344CB8AC3E}">
        <p14:creationId xmlns:p14="http://schemas.microsoft.com/office/powerpoint/2010/main" val="67979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89C145D-1237-8E4B-8BA8-3900DCC6D541}" type="slidenum">
              <a:rPr lang="tr-TR" smtClean="0"/>
              <a:t>7</a:t>
            </a:fld>
            <a:endParaRPr lang="tr-TR"/>
          </a:p>
        </p:txBody>
      </p:sp>
    </p:spTree>
    <p:extLst>
      <p:ext uri="{BB962C8B-B14F-4D97-AF65-F5344CB8AC3E}">
        <p14:creationId xmlns:p14="http://schemas.microsoft.com/office/powerpoint/2010/main" val="2977683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89C145D-1237-8E4B-8BA8-3900DCC6D541}" type="slidenum">
              <a:rPr lang="tr-TR" smtClean="0"/>
              <a:t>8</a:t>
            </a:fld>
            <a:endParaRPr lang="tr-TR"/>
          </a:p>
        </p:txBody>
      </p:sp>
    </p:spTree>
    <p:extLst>
      <p:ext uri="{BB962C8B-B14F-4D97-AF65-F5344CB8AC3E}">
        <p14:creationId xmlns:p14="http://schemas.microsoft.com/office/powerpoint/2010/main" val="3966384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89C145D-1237-8E4B-8BA8-3900DCC6D541}" type="slidenum">
              <a:rPr lang="tr-TR" smtClean="0"/>
              <a:t>13</a:t>
            </a:fld>
            <a:endParaRPr lang="tr-TR"/>
          </a:p>
        </p:txBody>
      </p:sp>
    </p:spTree>
    <p:extLst>
      <p:ext uri="{BB962C8B-B14F-4D97-AF65-F5344CB8AC3E}">
        <p14:creationId xmlns:p14="http://schemas.microsoft.com/office/powerpoint/2010/main" val="119184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89C145D-1237-8E4B-8BA8-3900DCC6D541}" type="slidenum">
              <a:rPr lang="tr-TR" smtClean="0"/>
              <a:t>14</a:t>
            </a:fld>
            <a:endParaRPr lang="tr-TR"/>
          </a:p>
        </p:txBody>
      </p:sp>
    </p:spTree>
    <p:extLst>
      <p:ext uri="{BB962C8B-B14F-4D97-AF65-F5344CB8AC3E}">
        <p14:creationId xmlns:p14="http://schemas.microsoft.com/office/powerpoint/2010/main" val="2991260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89C145D-1237-8E4B-8BA8-3900DCC6D541}" type="slidenum">
              <a:rPr lang="tr-TR" smtClean="0"/>
              <a:t>17</a:t>
            </a:fld>
            <a:endParaRPr lang="tr-TR"/>
          </a:p>
        </p:txBody>
      </p:sp>
    </p:spTree>
    <p:extLst>
      <p:ext uri="{BB962C8B-B14F-4D97-AF65-F5344CB8AC3E}">
        <p14:creationId xmlns:p14="http://schemas.microsoft.com/office/powerpoint/2010/main" val="2152925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89C145D-1237-8E4B-8BA8-3900DCC6D541}" type="slidenum">
              <a:rPr lang="tr-TR" smtClean="0"/>
              <a:t>18</a:t>
            </a:fld>
            <a:endParaRPr lang="tr-TR"/>
          </a:p>
        </p:txBody>
      </p:sp>
    </p:spTree>
    <p:extLst>
      <p:ext uri="{BB962C8B-B14F-4D97-AF65-F5344CB8AC3E}">
        <p14:creationId xmlns:p14="http://schemas.microsoft.com/office/powerpoint/2010/main" val="947973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89C145D-1237-8E4B-8BA8-3900DCC6D541}" type="slidenum">
              <a:rPr lang="tr-TR" smtClean="0"/>
              <a:t>32</a:t>
            </a:fld>
            <a:endParaRPr lang="tr-TR"/>
          </a:p>
        </p:txBody>
      </p:sp>
    </p:spTree>
    <p:extLst>
      <p:ext uri="{BB962C8B-B14F-4D97-AF65-F5344CB8AC3E}">
        <p14:creationId xmlns:p14="http://schemas.microsoft.com/office/powerpoint/2010/main" val="370831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89C145D-1237-8E4B-8BA8-3900DCC6D541}" type="slidenum">
              <a:rPr lang="tr-TR" smtClean="0"/>
              <a:t>33</a:t>
            </a:fld>
            <a:endParaRPr lang="tr-TR"/>
          </a:p>
        </p:txBody>
      </p:sp>
    </p:spTree>
    <p:extLst>
      <p:ext uri="{BB962C8B-B14F-4D97-AF65-F5344CB8AC3E}">
        <p14:creationId xmlns:p14="http://schemas.microsoft.com/office/powerpoint/2010/main" val="264469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6/4/23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3652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6/4/23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815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6/4/23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997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6/4/23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3903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6/4/23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7170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6/4/23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423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6/4/23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6719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6/4/23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984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6/4/23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0178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6/4/23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4624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6/4/23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1726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6/4/23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54921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0.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902DC7C-38C3-3C2F-AF26-60F33B0E9240}"/>
              </a:ext>
            </a:extLst>
          </p:cNvPr>
          <p:cNvPicPr>
            <a:picLocks noChangeAspect="1"/>
          </p:cNvPicPr>
          <p:nvPr/>
        </p:nvPicPr>
        <p:blipFill rotWithShape="1">
          <a:blip r:embed="rId2">
            <a:alphaModFix amt="35000"/>
          </a:blip>
          <a:srcRect t="5858"/>
          <a:stretch/>
        </p:blipFill>
        <p:spPr>
          <a:xfrm>
            <a:off x="20" y="304810"/>
            <a:ext cx="12191980" cy="6857990"/>
          </a:xfrm>
          <a:prstGeom prst="rect">
            <a:avLst/>
          </a:prstGeom>
        </p:spPr>
      </p:pic>
      <p:sp>
        <p:nvSpPr>
          <p:cNvPr id="2" name="Başlık 1">
            <a:extLst>
              <a:ext uri="{FF2B5EF4-FFF2-40B4-BE49-F238E27FC236}">
                <a16:creationId xmlns:a16="http://schemas.microsoft.com/office/drawing/2014/main" id="{E309473C-6160-9318-7FF8-2280C88C821A}"/>
              </a:ext>
            </a:extLst>
          </p:cNvPr>
          <p:cNvSpPr>
            <a:spLocks noGrp="1"/>
          </p:cNvSpPr>
          <p:nvPr>
            <p:ph type="ctrTitle"/>
          </p:nvPr>
        </p:nvSpPr>
        <p:spPr>
          <a:xfrm>
            <a:off x="1097280" y="758952"/>
            <a:ext cx="10058400" cy="3566160"/>
          </a:xfrm>
        </p:spPr>
        <p:txBody>
          <a:bodyPr>
            <a:normAutofit/>
          </a:bodyPr>
          <a:lstStyle/>
          <a:p>
            <a:r>
              <a:rPr lang="tr-TR" sz="7200" dirty="0">
                <a:solidFill>
                  <a:srgbClr val="FFFFFF"/>
                </a:solidFill>
                <a:latin typeface="Times New Roman" panose="02020603050405020304" pitchFamily="18" charset="0"/>
                <a:cs typeface="Times New Roman" panose="02020603050405020304" pitchFamily="18" charset="0"/>
              </a:rPr>
              <a:t>Veri Bilimi İçin İstatistik</a:t>
            </a:r>
          </a:p>
        </p:txBody>
      </p:sp>
      <p:sp>
        <p:nvSpPr>
          <p:cNvPr id="3" name="Alt Başlık 2">
            <a:extLst>
              <a:ext uri="{FF2B5EF4-FFF2-40B4-BE49-F238E27FC236}">
                <a16:creationId xmlns:a16="http://schemas.microsoft.com/office/drawing/2014/main" id="{E9CBD1A9-0535-4231-0B6E-ECA49C6BBE6C}"/>
              </a:ext>
            </a:extLst>
          </p:cNvPr>
          <p:cNvSpPr>
            <a:spLocks noGrp="1"/>
          </p:cNvSpPr>
          <p:nvPr>
            <p:ph type="subTitle" idx="1"/>
          </p:nvPr>
        </p:nvSpPr>
        <p:spPr>
          <a:xfrm>
            <a:off x="1100051" y="4645152"/>
            <a:ext cx="10058400" cy="1143000"/>
          </a:xfrm>
        </p:spPr>
        <p:txBody>
          <a:bodyPr>
            <a:normAutofit fontScale="62500" lnSpcReduction="20000"/>
          </a:bodyPr>
          <a:lstStyle/>
          <a:p>
            <a:r>
              <a:rPr lang="tr-TR" dirty="0">
                <a:solidFill>
                  <a:srgbClr val="FFFFFF"/>
                </a:solidFill>
                <a:latin typeface="Times New Roman" panose="02020603050405020304" pitchFamily="18" charset="0"/>
                <a:cs typeface="Times New Roman" panose="02020603050405020304" pitchFamily="18" charset="0"/>
              </a:rPr>
              <a:t>Doç. Dr. İhsan Hakan SELVİ</a:t>
            </a:r>
          </a:p>
          <a:p>
            <a:r>
              <a:rPr lang="tr-TR" dirty="0" err="1">
                <a:solidFill>
                  <a:srgbClr val="FFFFFF"/>
                </a:solidFill>
                <a:latin typeface="Times New Roman" panose="02020603050405020304" pitchFamily="18" charset="0"/>
                <a:cs typeface="Times New Roman" panose="02020603050405020304" pitchFamily="18" charset="0"/>
              </a:rPr>
              <a:t>Öğr</a:t>
            </a:r>
            <a:r>
              <a:rPr lang="tr-TR" dirty="0">
                <a:solidFill>
                  <a:srgbClr val="FFFFFF"/>
                </a:solidFill>
                <a:latin typeface="Times New Roman" panose="02020603050405020304" pitchFamily="18" charset="0"/>
                <a:cs typeface="Times New Roman" panose="02020603050405020304" pitchFamily="18" charset="0"/>
              </a:rPr>
              <a:t>. gör. Dr. Deniz Demircioğlu diren</a:t>
            </a:r>
          </a:p>
          <a:p>
            <a:r>
              <a:rPr lang="tr-TR" dirty="0">
                <a:solidFill>
                  <a:srgbClr val="FFFFFF"/>
                </a:solidFill>
                <a:latin typeface="Times New Roman" panose="02020603050405020304" pitchFamily="18" charset="0"/>
                <a:cs typeface="Times New Roman" panose="02020603050405020304" pitchFamily="18" charset="0"/>
              </a:rPr>
              <a:t>14.HAFTA</a:t>
            </a:r>
          </a:p>
        </p:txBody>
      </p:sp>
      <p:cxnSp>
        <p:nvCxnSpPr>
          <p:cNvPr id="11"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30157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03572F-1765-A719-89DF-F1ACB716595F}"/>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İki Anakütle Oranının Z Testi</a:t>
            </a:r>
            <a:endParaRPr lang="tr-TR" dirty="0"/>
          </a:p>
        </p:txBody>
      </p:sp>
      <p:sp>
        <p:nvSpPr>
          <p:cNvPr id="3" name="İçerik Yer Tutucusu 2">
            <a:extLst>
              <a:ext uri="{FF2B5EF4-FFF2-40B4-BE49-F238E27FC236}">
                <a16:creationId xmlns:a16="http://schemas.microsoft.com/office/drawing/2014/main" id="{7E687428-87FA-B35B-FBCA-D1E46C2FCD1F}"/>
              </a:ext>
            </a:extLst>
          </p:cNvPr>
          <p:cNvSpPr>
            <a:spLocks noGrp="1"/>
          </p:cNvSpPr>
          <p:nvPr>
            <p:ph idx="1"/>
          </p:nvPr>
        </p:nvSpPr>
        <p:spPr>
          <a:xfrm>
            <a:off x="1097280" y="2108201"/>
            <a:ext cx="10058400" cy="4106619"/>
          </a:xfrm>
        </p:spPr>
        <p:txBody>
          <a:bodyPr>
            <a:normAutofit lnSpcReduction="10000"/>
          </a:bodyPr>
          <a:lstStyle/>
          <a:p>
            <a:r>
              <a:rPr lang="tr-TR" dirty="0">
                <a:latin typeface="Times New Roman" panose="02020603050405020304" pitchFamily="18" charset="0"/>
                <a:cs typeface="Times New Roman" panose="02020603050405020304" pitchFamily="18" charset="0"/>
              </a:rPr>
              <a:t>Bu hipotez testinde iki farklı popülasyona ait iki bağımsız örnekten alınan oranlar karşılaştırılır. Test istatistiği formülü;</a:t>
            </a:r>
          </a:p>
          <a:p>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     Birinci numuneden alınan oran</a:t>
            </a:r>
          </a:p>
          <a:p>
            <a:r>
              <a:rPr lang="tr-TR" dirty="0">
                <a:latin typeface="Times New Roman" panose="02020603050405020304" pitchFamily="18" charset="0"/>
                <a:cs typeface="Times New Roman" panose="02020603050405020304" pitchFamily="18" charset="0"/>
              </a:rPr>
              <a:t>     İkinci numuneden alınan oran</a:t>
            </a:r>
          </a:p>
          <a:p>
            <a:r>
              <a:rPr lang="tr-TR" dirty="0">
                <a:latin typeface="Times New Roman" panose="02020603050405020304" pitchFamily="18" charset="0"/>
                <a:cs typeface="Times New Roman" panose="02020603050405020304" pitchFamily="18" charset="0"/>
              </a:rPr>
              <a:t>     İkinci örneklemin boyutu</a:t>
            </a:r>
          </a:p>
          <a:p>
            <a:r>
              <a:rPr lang="tr-TR" dirty="0">
                <a:latin typeface="Times New Roman" panose="02020603050405020304" pitchFamily="18" charset="0"/>
                <a:cs typeface="Times New Roman" panose="02020603050405020304" pitchFamily="18" charset="0"/>
              </a:rPr>
              <a:t>     İkinci örneklemin boyutu</a:t>
            </a:r>
          </a:p>
        </p:txBody>
      </p:sp>
      <p:pic>
        <p:nvPicPr>
          <p:cNvPr id="4" name="Resim 3">
            <a:extLst>
              <a:ext uri="{FF2B5EF4-FFF2-40B4-BE49-F238E27FC236}">
                <a16:creationId xmlns:a16="http://schemas.microsoft.com/office/drawing/2014/main" id="{7D1A2343-8473-2835-359D-5ABAB07E5D91}"/>
              </a:ext>
            </a:extLst>
          </p:cNvPr>
          <p:cNvPicPr>
            <a:picLocks noChangeAspect="1"/>
          </p:cNvPicPr>
          <p:nvPr/>
        </p:nvPicPr>
        <p:blipFill>
          <a:blip r:embed="rId2"/>
          <a:stretch>
            <a:fillRect/>
          </a:stretch>
        </p:blipFill>
        <p:spPr>
          <a:xfrm>
            <a:off x="3796275" y="2955618"/>
            <a:ext cx="2850331" cy="1245090"/>
          </a:xfrm>
          <a:prstGeom prst="rect">
            <a:avLst/>
          </a:prstGeom>
        </p:spPr>
      </p:pic>
      <p:pic>
        <p:nvPicPr>
          <p:cNvPr id="6" name="Resim 5">
            <a:extLst>
              <a:ext uri="{FF2B5EF4-FFF2-40B4-BE49-F238E27FC236}">
                <a16:creationId xmlns:a16="http://schemas.microsoft.com/office/drawing/2014/main" id="{58B9007B-1801-3B9A-B833-C91869F69EEC}"/>
              </a:ext>
            </a:extLst>
          </p:cNvPr>
          <p:cNvPicPr>
            <a:picLocks noChangeAspect="1"/>
          </p:cNvPicPr>
          <p:nvPr/>
        </p:nvPicPr>
        <p:blipFill>
          <a:blip r:embed="rId3"/>
          <a:stretch>
            <a:fillRect/>
          </a:stretch>
        </p:blipFill>
        <p:spPr>
          <a:xfrm>
            <a:off x="1022555" y="4262658"/>
            <a:ext cx="492228" cy="1968910"/>
          </a:xfrm>
          <a:prstGeom prst="rect">
            <a:avLst/>
          </a:prstGeom>
        </p:spPr>
      </p:pic>
    </p:spTree>
    <p:extLst>
      <p:ext uri="{BB962C8B-B14F-4D97-AF65-F5344CB8AC3E}">
        <p14:creationId xmlns:p14="http://schemas.microsoft.com/office/powerpoint/2010/main" val="641734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03572F-1765-A719-89DF-F1ACB716595F}"/>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İki Anakütle Oranının Z Testi</a:t>
            </a:r>
            <a:endParaRPr lang="tr-TR" dirty="0"/>
          </a:p>
        </p:txBody>
      </p:sp>
      <p:pic>
        <p:nvPicPr>
          <p:cNvPr id="13" name="Resim 12">
            <a:extLst>
              <a:ext uri="{FF2B5EF4-FFF2-40B4-BE49-F238E27FC236}">
                <a16:creationId xmlns:a16="http://schemas.microsoft.com/office/drawing/2014/main" id="{2CB97F77-DAEC-655F-01EF-80412EF54A7B}"/>
              </a:ext>
            </a:extLst>
          </p:cNvPr>
          <p:cNvPicPr>
            <a:picLocks noChangeAspect="1"/>
          </p:cNvPicPr>
          <p:nvPr/>
        </p:nvPicPr>
        <p:blipFill>
          <a:blip r:embed="rId2"/>
          <a:stretch>
            <a:fillRect/>
          </a:stretch>
        </p:blipFill>
        <p:spPr>
          <a:xfrm>
            <a:off x="1562510" y="2250767"/>
            <a:ext cx="7670800" cy="3556000"/>
          </a:xfrm>
          <a:prstGeom prst="rect">
            <a:avLst/>
          </a:prstGeom>
        </p:spPr>
      </p:pic>
    </p:spTree>
    <p:extLst>
      <p:ext uri="{BB962C8B-B14F-4D97-AF65-F5344CB8AC3E}">
        <p14:creationId xmlns:p14="http://schemas.microsoft.com/office/powerpoint/2010/main" val="3758553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84FF82-FBC5-9743-6EF8-35F56B89ADE1}"/>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Örnek Soru</a:t>
            </a:r>
            <a:endParaRPr lang="tr-TR" dirty="0"/>
          </a:p>
        </p:txBody>
      </p:sp>
      <p:sp>
        <p:nvSpPr>
          <p:cNvPr id="3" name="İçerik Yer Tutucusu 2">
            <a:extLst>
              <a:ext uri="{FF2B5EF4-FFF2-40B4-BE49-F238E27FC236}">
                <a16:creationId xmlns:a16="http://schemas.microsoft.com/office/drawing/2014/main" id="{12C55FC5-1952-B499-C59E-954060CF1AEB}"/>
              </a:ext>
            </a:extLst>
          </p:cNvPr>
          <p:cNvSpPr>
            <a:spLocks noGrp="1"/>
          </p:cNvSpPr>
          <p:nvPr>
            <p:ph idx="1"/>
          </p:nvPr>
        </p:nvSpPr>
        <p:spPr/>
        <p:txBody>
          <a:bodyPr/>
          <a:lstStyle/>
          <a:p>
            <a:pPr algn="just">
              <a:lnSpc>
                <a:spcPct val="150000"/>
              </a:lnSpc>
            </a:pPr>
            <a:r>
              <a:rPr lang="tr-TR" dirty="0">
                <a:latin typeface="Times New Roman" panose="02020603050405020304" pitchFamily="18" charset="0"/>
                <a:cs typeface="Times New Roman" panose="02020603050405020304" pitchFamily="18" charset="0"/>
              </a:rPr>
              <a:t>Bir firma, şoförlerin yeni trafik kurallarına uyumu hakkında iki büyük şehirde anketler yürütmektedir ve örnekler bağımsız olarak toplanmaktadır. Toplanan verilerden, B şehri ile A şehrinin birbirinden farklı olup olmadığını %5 anlamlılık düzeyinde test edin. İlgili araştırma sonuçları tabloda gösterilmiştir.</a:t>
            </a:r>
          </a:p>
        </p:txBody>
      </p:sp>
      <p:graphicFrame>
        <p:nvGraphicFramePr>
          <p:cNvPr id="4" name="Tablo 4">
            <a:extLst>
              <a:ext uri="{FF2B5EF4-FFF2-40B4-BE49-F238E27FC236}">
                <a16:creationId xmlns:a16="http://schemas.microsoft.com/office/drawing/2014/main" id="{8A6D1DB3-7461-20B8-A3A5-FAA3A6FC798D}"/>
              </a:ext>
            </a:extLst>
          </p:cNvPr>
          <p:cNvGraphicFramePr>
            <a:graphicFrameLocks noGrp="1"/>
          </p:cNvGraphicFramePr>
          <p:nvPr>
            <p:extLst>
              <p:ext uri="{D42A27DB-BD31-4B8C-83A1-F6EECF244321}">
                <p14:modId xmlns:p14="http://schemas.microsoft.com/office/powerpoint/2010/main" val="2520790355"/>
              </p:ext>
            </p:extLst>
          </p:nvPr>
        </p:nvGraphicFramePr>
        <p:xfrm>
          <a:off x="3364856" y="4206785"/>
          <a:ext cx="5097219" cy="1188720"/>
        </p:xfrm>
        <a:graphic>
          <a:graphicData uri="http://schemas.openxmlformats.org/drawingml/2006/table">
            <a:tbl>
              <a:tblPr firstRow="1" bandRow="1">
                <a:tableStyleId>{5C22544A-7EE6-4342-B048-85BDC9FD1C3A}</a:tableStyleId>
              </a:tblPr>
              <a:tblGrid>
                <a:gridCol w="2679484">
                  <a:extLst>
                    <a:ext uri="{9D8B030D-6E8A-4147-A177-3AD203B41FA5}">
                      <a16:colId xmlns:a16="http://schemas.microsoft.com/office/drawing/2014/main" val="3289607726"/>
                    </a:ext>
                  </a:extLst>
                </a:gridCol>
                <a:gridCol w="1162373">
                  <a:extLst>
                    <a:ext uri="{9D8B030D-6E8A-4147-A177-3AD203B41FA5}">
                      <a16:colId xmlns:a16="http://schemas.microsoft.com/office/drawing/2014/main" val="3548434300"/>
                    </a:ext>
                  </a:extLst>
                </a:gridCol>
                <a:gridCol w="1255362">
                  <a:extLst>
                    <a:ext uri="{9D8B030D-6E8A-4147-A177-3AD203B41FA5}">
                      <a16:colId xmlns:a16="http://schemas.microsoft.com/office/drawing/2014/main" val="2152358032"/>
                    </a:ext>
                  </a:extLst>
                </a:gridCol>
              </a:tblGrid>
              <a:tr h="370840">
                <a:tc>
                  <a:txBody>
                    <a:bodyPr/>
                    <a:lstStyle/>
                    <a:p>
                      <a:endParaRPr lang="tr-TR" dirty="0"/>
                    </a:p>
                  </a:txBody>
                  <a:tcPr>
                    <a:noFill/>
                  </a:tcPr>
                </a:tc>
                <a:tc>
                  <a:txBody>
                    <a:bodyPr/>
                    <a:lstStyle/>
                    <a:p>
                      <a:pPr algn="ctr"/>
                      <a:r>
                        <a:rPr lang="tr-TR" sz="2000" b="0" u="sng"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 Şehri</a:t>
                      </a:r>
                    </a:p>
                  </a:txBody>
                  <a:tcPr>
                    <a:noFill/>
                  </a:tcPr>
                </a:tc>
                <a:tc>
                  <a:txBody>
                    <a:bodyPr/>
                    <a:lstStyle/>
                    <a:p>
                      <a:pPr marL="0" algn="ctr" defTabSz="914400" rtl="0" eaLnBrk="1" latinLnBrk="0" hangingPunct="1"/>
                      <a:r>
                        <a:rPr lang="tr-TR" sz="2000" b="0" u="sng" kern="1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B Şehri</a:t>
                      </a:r>
                    </a:p>
                  </a:txBody>
                  <a:tcPr>
                    <a:noFill/>
                  </a:tcPr>
                </a:tc>
                <a:extLst>
                  <a:ext uri="{0D108BD9-81ED-4DB2-BD59-A6C34878D82A}">
                    <a16:rowId xmlns:a16="http://schemas.microsoft.com/office/drawing/2014/main" val="1372693949"/>
                  </a:ext>
                </a:extLst>
              </a:tr>
              <a:tr h="370840">
                <a:tc>
                  <a:txBody>
                    <a:bodyPr/>
                    <a:lstStyle/>
                    <a:p>
                      <a:pPr marL="0" algn="l" defTabSz="914400" rtl="0" eaLnBrk="1" latinLnBrk="0" hangingPunct="1"/>
                      <a:r>
                        <a:rPr lang="tr-TR" sz="2000" b="0" kern="1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Toplam anket sayısı</a:t>
                      </a:r>
                    </a:p>
                  </a:txBody>
                  <a:tcPr>
                    <a:noFill/>
                  </a:tcPr>
                </a:tc>
                <a:tc>
                  <a:txBody>
                    <a:bodyPr/>
                    <a:lstStyle/>
                    <a:p>
                      <a:pPr marL="0" algn="ctr" defTabSz="914400" rtl="0" eaLnBrk="1" latinLnBrk="0" hangingPunct="1"/>
                      <a:r>
                        <a:rPr lang="tr-TR" sz="2000" b="0" kern="1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200</a:t>
                      </a:r>
                    </a:p>
                  </a:txBody>
                  <a:tcPr>
                    <a:noFill/>
                  </a:tcPr>
                </a:tc>
                <a:tc>
                  <a:txBody>
                    <a:bodyPr/>
                    <a:lstStyle/>
                    <a:p>
                      <a:pPr marL="0" algn="ctr" defTabSz="914400" rtl="0" eaLnBrk="1" latinLnBrk="0" hangingPunct="1"/>
                      <a:r>
                        <a:rPr lang="tr-TR" sz="2000" b="0" kern="1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230</a:t>
                      </a:r>
                    </a:p>
                  </a:txBody>
                  <a:tcPr>
                    <a:noFill/>
                  </a:tcPr>
                </a:tc>
                <a:extLst>
                  <a:ext uri="{0D108BD9-81ED-4DB2-BD59-A6C34878D82A}">
                    <a16:rowId xmlns:a16="http://schemas.microsoft.com/office/drawing/2014/main" val="4257854358"/>
                  </a:ext>
                </a:extLst>
              </a:tr>
              <a:tr h="370840">
                <a:tc>
                  <a:txBody>
                    <a:bodyPr/>
                    <a:lstStyle/>
                    <a:p>
                      <a:pPr marL="0" algn="l" defTabSz="914400" rtl="0" eaLnBrk="1" latinLnBrk="0" hangingPunct="1"/>
                      <a:r>
                        <a:rPr lang="tr-TR" sz="2000" b="0" kern="1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Uyumlu kişi sayısı</a:t>
                      </a:r>
                    </a:p>
                  </a:txBody>
                  <a:tcPr>
                    <a:noFill/>
                  </a:tcPr>
                </a:tc>
                <a:tc>
                  <a:txBody>
                    <a:bodyPr/>
                    <a:lstStyle/>
                    <a:p>
                      <a:pPr marL="0" algn="ctr" defTabSz="914400" rtl="0" eaLnBrk="1" latinLnBrk="0" hangingPunct="1"/>
                      <a:r>
                        <a:rPr lang="tr-TR" sz="2000" b="0" kern="1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110</a:t>
                      </a:r>
                    </a:p>
                  </a:txBody>
                  <a:tcPr>
                    <a:noFill/>
                  </a:tcPr>
                </a:tc>
                <a:tc>
                  <a:txBody>
                    <a:bodyPr/>
                    <a:lstStyle/>
                    <a:p>
                      <a:pPr marL="0" algn="ctr" defTabSz="914400" rtl="0" eaLnBrk="1" latinLnBrk="0" hangingPunct="1"/>
                      <a:r>
                        <a:rPr lang="tr-TR" sz="2000" b="0" kern="1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106</a:t>
                      </a:r>
                    </a:p>
                  </a:txBody>
                  <a:tcPr>
                    <a:noFill/>
                  </a:tcPr>
                </a:tc>
                <a:extLst>
                  <a:ext uri="{0D108BD9-81ED-4DB2-BD59-A6C34878D82A}">
                    <a16:rowId xmlns:a16="http://schemas.microsoft.com/office/drawing/2014/main" val="2660612873"/>
                  </a:ext>
                </a:extLst>
              </a:tr>
            </a:tbl>
          </a:graphicData>
        </a:graphic>
      </p:graphicFrame>
    </p:spTree>
    <p:extLst>
      <p:ext uri="{BB962C8B-B14F-4D97-AF65-F5344CB8AC3E}">
        <p14:creationId xmlns:p14="http://schemas.microsoft.com/office/powerpoint/2010/main" val="2717610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E611E4-8A4B-CAE7-FF86-1359E2693C1F}"/>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Cevap</a:t>
            </a:r>
            <a:endParaRPr lang="tr-TR" dirty="0"/>
          </a:p>
        </p:txBody>
      </p:sp>
      <p:sp>
        <p:nvSpPr>
          <p:cNvPr id="3" name="İçerik Yer Tutucusu 2">
            <a:extLst>
              <a:ext uri="{FF2B5EF4-FFF2-40B4-BE49-F238E27FC236}">
                <a16:creationId xmlns:a16="http://schemas.microsoft.com/office/drawing/2014/main" id="{2E20AB5F-0E8F-334B-136A-4B6978D0A2D9}"/>
              </a:ext>
            </a:extLst>
          </p:cNvPr>
          <p:cNvSpPr>
            <a:spLocks noGrp="1"/>
          </p:cNvSpPr>
          <p:nvPr>
            <p:ph idx="1"/>
          </p:nvPr>
        </p:nvSpPr>
        <p:spPr/>
        <p:txBody>
          <a:bodyPr/>
          <a:lstStyle/>
          <a:p>
            <a:pPr algn="just"/>
            <a:r>
              <a:rPr lang="tr-TR" dirty="0">
                <a:latin typeface="Times New Roman" panose="02020603050405020304" pitchFamily="18" charset="0"/>
                <a:cs typeface="Times New Roman" panose="02020603050405020304" pitchFamily="18" charset="0"/>
              </a:rPr>
              <a:t>       , A şehrindeki ve       , B şehrindeki yeni kurallara uyumlu şoförlerin oranı olsun.</a:t>
            </a:r>
          </a:p>
          <a:p>
            <a:pPr algn="just"/>
            <a:endParaRPr lang="tr-TR"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Boş hipotez: </a:t>
            </a:r>
          </a:p>
          <a:p>
            <a:pPr algn="just"/>
            <a:r>
              <a:rPr lang="tr-TR" dirty="0">
                <a:latin typeface="Times New Roman" panose="02020603050405020304" pitchFamily="18" charset="0"/>
                <a:cs typeface="Times New Roman" panose="02020603050405020304" pitchFamily="18" charset="0"/>
              </a:rPr>
              <a:t>Alternatif hipotez: </a:t>
            </a:r>
          </a:p>
          <a:p>
            <a:pPr algn="just"/>
            <a:endParaRPr lang="tr-TR" dirty="0">
              <a:latin typeface="Times New Roman" panose="02020603050405020304" pitchFamily="18" charset="0"/>
              <a:cs typeface="Times New Roman" panose="02020603050405020304" pitchFamily="18" charset="0"/>
            </a:endParaRPr>
          </a:p>
          <a:p>
            <a:endParaRPr lang="tr-TR" dirty="0"/>
          </a:p>
        </p:txBody>
      </p:sp>
      <p:pic>
        <p:nvPicPr>
          <p:cNvPr id="4" name="Resim 3">
            <a:extLst>
              <a:ext uri="{FF2B5EF4-FFF2-40B4-BE49-F238E27FC236}">
                <a16:creationId xmlns:a16="http://schemas.microsoft.com/office/drawing/2014/main" id="{C72D37DE-9B9D-E496-FFEE-F7EFBC6DC8CC}"/>
              </a:ext>
            </a:extLst>
          </p:cNvPr>
          <p:cNvPicPr>
            <a:picLocks noChangeAspect="1"/>
          </p:cNvPicPr>
          <p:nvPr/>
        </p:nvPicPr>
        <p:blipFill>
          <a:blip r:embed="rId3"/>
          <a:stretch>
            <a:fillRect/>
          </a:stretch>
        </p:blipFill>
        <p:spPr>
          <a:xfrm>
            <a:off x="1225099" y="2108201"/>
            <a:ext cx="377559" cy="444188"/>
          </a:xfrm>
          <a:prstGeom prst="rect">
            <a:avLst/>
          </a:prstGeom>
        </p:spPr>
      </p:pic>
      <p:pic>
        <p:nvPicPr>
          <p:cNvPr id="5" name="Resim 4">
            <a:extLst>
              <a:ext uri="{FF2B5EF4-FFF2-40B4-BE49-F238E27FC236}">
                <a16:creationId xmlns:a16="http://schemas.microsoft.com/office/drawing/2014/main" id="{F2C4CBFB-E092-67A5-3964-8DD027397C50}"/>
              </a:ext>
            </a:extLst>
          </p:cNvPr>
          <p:cNvPicPr>
            <a:picLocks noChangeAspect="1"/>
          </p:cNvPicPr>
          <p:nvPr/>
        </p:nvPicPr>
        <p:blipFill>
          <a:blip r:embed="rId4"/>
          <a:stretch>
            <a:fillRect/>
          </a:stretch>
        </p:blipFill>
        <p:spPr>
          <a:xfrm>
            <a:off x="3431458" y="2124878"/>
            <a:ext cx="363384" cy="427511"/>
          </a:xfrm>
          <a:prstGeom prst="rect">
            <a:avLst/>
          </a:prstGeom>
        </p:spPr>
      </p:pic>
      <p:pic>
        <p:nvPicPr>
          <p:cNvPr id="6" name="Resim 5">
            <a:extLst>
              <a:ext uri="{FF2B5EF4-FFF2-40B4-BE49-F238E27FC236}">
                <a16:creationId xmlns:a16="http://schemas.microsoft.com/office/drawing/2014/main" id="{E5910997-4DCD-1CCC-E13F-AAF2889607B5}"/>
              </a:ext>
            </a:extLst>
          </p:cNvPr>
          <p:cNvPicPr>
            <a:picLocks noChangeAspect="1"/>
          </p:cNvPicPr>
          <p:nvPr/>
        </p:nvPicPr>
        <p:blipFill>
          <a:blip r:embed="rId5"/>
          <a:stretch>
            <a:fillRect/>
          </a:stretch>
        </p:blipFill>
        <p:spPr>
          <a:xfrm>
            <a:off x="2466258" y="3124699"/>
            <a:ext cx="1515806" cy="438786"/>
          </a:xfrm>
          <a:prstGeom prst="rect">
            <a:avLst/>
          </a:prstGeom>
        </p:spPr>
      </p:pic>
      <p:pic>
        <p:nvPicPr>
          <p:cNvPr id="7" name="Resim 6">
            <a:extLst>
              <a:ext uri="{FF2B5EF4-FFF2-40B4-BE49-F238E27FC236}">
                <a16:creationId xmlns:a16="http://schemas.microsoft.com/office/drawing/2014/main" id="{6F460BCC-8672-F7C0-A450-F234823B2F7B}"/>
              </a:ext>
            </a:extLst>
          </p:cNvPr>
          <p:cNvPicPr>
            <a:picLocks noChangeAspect="1"/>
          </p:cNvPicPr>
          <p:nvPr/>
        </p:nvPicPr>
        <p:blipFill>
          <a:blip r:embed="rId6"/>
          <a:stretch>
            <a:fillRect/>
          </a:stretch>
        </p:blipFill>
        <p:spPr>
          <a:xfrm>
            <a:off x="3059675" y="3665683"/>
            <a:ext cx="1630311" cy="362291"/>
          </a:xfrm>
          <a:prstGeom prst="rect">
            <a:avLst/>
          </a:prstGeom>
        </p:spPr>
      </p:pic>
    </p:spTree>
    <p:extLst>
      <p:ext uri="{BB962C8B-B14F-4D97-AF65-F5344CB8AC3E}">
        <p14:creationId xmlns:p14="http://schemas.microsoft.com/office/powerpoint/2010/main" val="1507706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E611E4-8A4B-CAE7-FF86-1359E2693C1F}"/>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Cevap</a:t>
            </a:r>
            <a:endParaRPr lang="tr-TR" dirty="0"/>
          </a:p>
        </p:txBody>
      </p:sp>
      <p:sp>
        <p:nvSpPr>
          <p:cNvPr id="3" name="İçerik Yer Tutucusu 2">
            <a:extLst>
              <a:ext uri="{FF2B5EF4-FFF2-40B4-BE49-F238E27FC236}">
                <a16:creationId xmlns:a16="http://schemas.microsoft.com/office/drawing/2014/main" id="{2E20AB5F-0E8F-334B-136A-4B6978D0A2D9}"/>
              </a:ext>
            </a:extLst>
          </p:cNvPr>
          <p:cNvSpPr>
            <a:spLocks noGrp="1"/>
          </p:cNvSpPr>
          <p:nvPr>
            <p:ph idx="1"/>
          </p:nvPr>
        </p:nvSpPr>
        <p:spPr/>
        <p:txBody>
          <a:bodyPr/>
          <a:lstStyle/>
          <a:p>
            <a:pPr algn="just"/>
            <a:r>
              <a:rPr lang="tr-TR" dirty="0">
                <a:latin typeface="Times New Roman" panose="02020603050405020304" pitchFamily="18" charset="0"/>
                <a:cs typeface="Times New Roman" panose="02020603050405020304" pitchFamily="18" charset="0"/>
              </a:rPr>
              <a:t>Ret bölgesi her iki tarafta da olabileceğinden çift kuyruklu bir testtir. Uygun hipotez testi; örnek sayısı:2, örnek boyutu:   =200 ve     =230, anlamlılık düzeyi       = 0.05 için Z test istatistiği hesaplanır. </a:t>
            </a:r>
          </a:p>
          <a:p>
            <a:pPr algn="just"/>
            <a:endParaRPr lang="tr-TR" dirty="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Z değerine karşılık gelen p değeri "</a:t>
            </a:r>
            <a:r>
              <a:rPr lang="tr-TR" dirty="0" err="1">
                <a:latin typeface="Times New Roman" panose="02020603050405020304" pitchFamily="18" charset="0"/>
                <a:cs typeface="Times New Roman" panose="02020603050405020304" pitchFamily="18" charset="0"/>
              </a:rPr>
              <a:t>stats.norm.cdf</a:t>
            </a:r>
            <a:r>
              <a:rPr lang="tr-TR" dirty="0">
                <a:latin typeface="Times New Roman" panose="02020603050405020304" pitchFamily="18" charset="0"/>
                <a:cs typeface="Times New Roman" panose="02020603050405020304" pitchFamily="18" charset="0"/>
              </a:rPr>
              <a:t>()" modülü ile hesaplanabilir.</a:t>
            </a:r>
          </a:p>
          <a:p>
            <a:pPr algn="just"/>
            <a:endParaRPr lang="tr-TR" dirty="0">
              <a:latin typeface="Times New Roman" panose="02020603050405020304" pitchFamily="18" charset="0"/>
              <a:cs typeface="Times New Roman" panose="02020603050405020304" pitchFamily="18" charset="0"/>
            </a:endParaRPr>
          </a:p>
          <a:p>
            <a:endParaRPr lang="tr-TR" dirty="0"/>
          </a:p>
        </p:txBody>
      </p:sp>
      <p:pic>
        <p:nvPicPr>
          <p:cNvPr id="4" name="Resim 3">
            <a:extLst>
              <a:ext uri="{FF2B5EF4-FFF2-40B4-BE49-F238E27FC236}">
                <a16:creationId xmlns:a16="http://schemas.microsoft.com/office/drawing/2014/main" id="{44A98703-906E-91D4-A351-4AD774DAB370}"/>
              </a:ext>
            </a:extLst>
          </p:cNvPr>
          <p:cNvPicPr>
            <a:picLocks noChangeAspect="1"/>
          </p:cNvPicPr>
          <p:nvPr/>
        </p:nvPicPr>
        <p:blipFill>
          <a:blip r:embed="rId3"/>
          <a:stretch>
            <a:fillRect/>
          </a:stretch>
        </p:blipFill>
        <p:spPr>
          <a:xfrm>
            <a:off x="7836065" y="2517511"/>
            <a:ext cx="365397" cy="295798"/>
          </a:xfrm>
          <a:prstGeom prst="rect">
            <a:avLst/>
          </a:prstGeom>
        </p:spPr>
      </p:pic>
      <p:pic>
        <p:nvPicPr>
          <p:cNvPr id="6" name="Resim 5">
            <a:extLst>
              <a:ext uri="{FF2B5EF4-FFF2-40B4-BE49-F238E27FC236}">
                <a16:creationId xmlns:a16="http://schemas.microsoft.com/office/drawing/2014/main" id="{95BD5DA5-149E-3DA2-C4A9-402733D83BF9}"/>
              </a:ext>
            </a:extLst>
          </p:cNvPr>
          <p:cNvPicPr>
            <a:picLocks noChangeAspect="1"/>
          </p:cNvPicPr>
          <p:nvPr/>
        </p:nvPicPr>
        <p:blipFill>
          <a:blip r:embed="rId4"/>
          <a:stretch>
            <a:fillRect/>
          </a:stretch>
        </p:blipFill>
        <p:spPr>
          <a:xfrm>
            <a:off x="4060108" y="3429000"/>
            <a:ext cx="2776523" cy="1110609"/>
          </a:xfrm>
          <a:prstGeom prst="rect">
            <a:avLst/>
          </a:prstGeom>
        </p:spPr>
      </p:pic>
      <p:pic>
        <p:nvPicPr>
          <p:cNvPr id="7" name="Resim 6">
            <a:extLst>
              <a:ext uri="{FF2B5EF4-FFF2-40B4-BE49-F238E27FC236}">
                <a16:creationId xmlns:a16="http://schemas.microsoft.com/office/drawing/2014/main" id="{38C31ED3-FD07-D218-0372-492A4D2B6F0A}"/>
              </a:ext>
            </a:extLst>
          </p:cNvPr>
          <p:cNvPicPr>
            <a:picLocks noChangeAspect="1"/>
          </p:cNvPicPr>
          <p:nvPr/>
        </p:nvPicPr>
        <p:blipFill>
          <a:blip r:embed="rId5"/>
          <a:stretch>
            <a:fillRect/>
          </a:stretch>
        </p:blipFill>
        <p:spPr>
          <a:xfrm>
            <a:off x="3582219" y="2485362"/>
            <a:ext cx="299837" cy="327947"/>
          </a:xfrm>
          <a:prstGeom prst="rect">
            <a:avLst/>
          </a:prstGeom>
        </p:spPr>
      </p:pic>
      <p:pic>
        <p:nvPicPr>
          <p:cNvPr id="8" name="Resim 7">
            <a:extLst>
              <a:ext uri="{FF2B5EF4-FFF2-40B4-BE49-F238E27FC236}">
                <a16:creationId xmlns:a16="http://schemas.microsoft.com/office/drawing/2014/main" id="{4C7221AB-E503-52A4-4D4F-75402AE7C296}"/>
              </a:ext>
            </a:extLst>
          </p:cNvPr>
          <p:cNvPicPr>
            <a:picLocks noChangeAspect="1"/>
          </p:cNvPicPr>
          <p:nvPr/>
        </p:nvPicPr>
        <p:blipFill>
          <a:blip r:embed="rId6"/>
          <a:stretch>
            <a:fillRect/>
          </a:stretch>
        </p:blipFill>
        <p:spPr>
          <a:xfrm>
            <a:off x="4757713" y="2492116"/>
            <a:ext cx="346587" cy="346587"/>
          </a:xfrm>
          <a:prstGeom prst="rect">
            <a:avLst/>
          </a:prstGeom>
        </p:spPr>
      </p:pic>
    </p:spTree>
    <p:extLst>
      <p:ext uri="{BB962C8B-B14F-4D97-AF65-F5344CB8AC3E}">
        <p14:creationId xmlns:p14="http://schemas.microsoft.com/office/powerpoint/2010/main" val="3962319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38E442-2174-FAC3-8565-FCFC24835557}"/>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Cevap</a:t>
            </a:r>
            <a:endParaRPr lang="tr-TR" dirty="0"/>
          </a:p>
        </p:txBody>
      </p:sp>
      <p:pic>
        <p:nvPicPr>
          <p:cNvPr id="6" name="Resim 5">
            <a:extLst>
              <a:ext uri="{FF2B5EF4-FFF2-40B4-BE49-F238E27FC236}">
                <a16:creationId xmlns:a16="http://schemas.microsoft.com/office/drawing/2014/main" id="{DD25B349-5287-4CBB-3F6A-3D15D160CA40}"/>
              </a:ext>
            </a:extLst>
          </p:cNvPr>
          <p:cNvPicPr>
            <a:picLocks noChangeAspect="1"/>
          </p:cNvPicPr>
          <p:nvPr/>
        </p:nvPicPr>
        <p:blipFill>
          <a:blip r:embed="rId2"/>
          <a:stretch>
            <a:fillRect/>
          </a:stretch>
        </p:blipFill>
        <p:spPr>
          <a:xfrm>
            <a:off x="1193799" y="2186708"/>
            <a:ext cx="4028442" cy="1162051"/>
          </a:xfrm>
          <a:prstGeom prst="rect">
            <a:avLst/>
          </a:prstGeom>
          <a:ln w="19050">
            <a:solidFill>
              <a:schemeClr val="tx1"/>
            </a:solidFill>
          </a:ln>
        </p:spPr>
      </p:pic>
      <p:pic>
        <p:nvPicPr>
          <p:cNvPr id="10" name="Resim 9">
            <a:extLst>
              <a:ext uri="{FF2B5EF4-FFF2-40B4-BE49-F238E27FC236}">
                <a16:creationId xmlns:a16="http://schemas.microsoft.com/office/drawing/2014/main" id="{094F9F49-7DD2-44C1-9EBF-1258D84CA58E}"/>
              </a:ext>
            </a:extLst>
          </p:cNvPr>
          <p:cNvPicPr>
            <a:picLocks noChangeAspect="1"/>
          </p:cNvPicPr>
          <p:nvPr/>
        </p:nvPicPr>
        <p:blipFill>
          <a:blip r:embed="rId3"/>
          <a:stretch>
            <a:fillRect/>
          </a:stretch>
        </p:blipFill>
        <p:spPr>
          <a:xfrm>
            <a:off x="1193799" y="3674800"/>
            <a:ext cx="1914877" cy="246613"/>
          </a:xfrm>
          <a:prstGeom prst="rect">
            <a:avLst/>
          </a:prstGeom>
        </p:spPr>
      </p:pic>
      <p:pic>
        <p:nvPicPr>
          <p:cNvPr id="12" name="Resim 11">
            <a:extLst>
              <a:ext uri="{FF2B5EF4-FFF2-40B4-BE49-F238E27FC236}">
                <a16:creationId xmlns:a16="http://schemas.microsoft.com/office/drawing/2014/main" id="{BB3A439F-F552-4E55-72E1-70ED770AB87B}"/>
              </a:ext>
            </a:extLst>
          </p:cNvPr>
          <p:cNvPicPr>
            <a:picLocks noChangeAspect="1"/>
          </p:cNvPicPr>
          <p:nvPr/>
        </p:nvPicPr>
        <p:blipFill>
          <a:blip r:embed="rId4"/>
          <a:stretch>
            <a:fillRect/>
          </a:stretch>
        </p:blipFill>
        <p:spPr>
          <a:xfrm>
            <a:off x="1193798" y="4247454"/>
            <a:ext cx="2435269" cy="446466"/>
          </a:xfrm>
          <a:prstGeom prst="rect">
            <a:avLst/>
          </a:prstGeom>
          <a:ln w="19050">
            <a:solidFill>
              <a:schemeClr val="tx1"/>
            </a:solidFill>
          </a:ln>
        </p:spPr>
      </p:pic>
      <p:pic>
        <p:nvPicPr>
          <p:cNvPr id="14" name="Resim 13">
            <a:extLst>
              <a:ext uri="{FF2B5EF4-FFF2-40B4-BE49-F238E27FC236}">
                <a16:creationId xmlns:a16="http://schemas.microsoft.com/office/drawing/2014/main" id="{0E337091-8EC9-37CA-A4C9-6937AD4F8C05}"/>
              </a:ext>
            </a:extLst>
          </p:cNvPr>
          <p:cNvPicPr>
            <a:picLocks noChangeAspect="1"/>
          </p:cNvPicPr>
          <p:nvPr/>
        </p:nvPicPr>
        <p:blipFill>
          <a:blip r:embed="rId5"/>
          <a:stretch>
            <a:fillRect/>
          </a:stretch>
        </p:blipFill>
        <p:spPr>
          <a:xfrm>
            <a:off x="1193798" y="5019962"/>
            <a:ext cx="1803402" cy="196022"/>
          </a:xfrm>
          <a:prstGeom prst="rect">
            <a:avLst/>
          </a:prstGeom>
        </p:spPr>
      </p:pic>
      <p:sp>
        <p:nvSpPr>
          <p:cNvPr id="15" name="İçerik Yer Tutucusu 2">
            <a:extLst>
              <a:ext uri="{FF2B5EF4-FFF2-40B4-BE49-F238E27FC236}">
                <a16:creationId xmlns:a16="http://schemas.microsoft.com/office/drawing/2014/main" id="{0D3E9424-B590-CD4A-1FC4-17E11AB73EF5}"/>
              </a:ext>
            </a:extLst>
          </p:cNvPr>
          <p:cNvSpPr txBox="1">
            <a:spLocks/>
          </p:cNvSpPr>
          <p:nvPr/>
        </p:nvSpPr>
        <p:spPr>
          <a:xfrm>
            <a:off x="6012179" y="2495020"/>
            <a:ext cx="5143501" cy="296841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50000"/>
              </a:lnSpc>
              <a:buNone/>
            </a:pPr>
            <a:r>
              <a:rPr lang="tr-TR" dirty="0">
                <a:latin typeface="Times New Roman" panose="02020603050405020304" pitchFamily="18" charset="0"/>
                <a:cs typeface="Times New Roman" panose="02020603050405020304" pitchFamily="18" charset="0"/>
              </a:rPr>
              <a:t>Hesaplanan p değeri (0,065) &gt;   (0.05) olduğundan, sıfır hipotezi ret edilmez. Yani, bu şehirlerde yeni trafik kurallarına uyumlu şoförlerin oranında %5 anlamlılık düzeyinde önemli bir fark yoktur. </a:t>
            </a:r>
          </a:p>
          <a:p>
            <a:pPr algn="just"/>
            <a:endParaRPr lang="tr-TR" dirty="0">
              <a:latin typeface="Times New Roman" panose="02020603050405020304" pitchFamily="18" charset="0"/>
              <a:cs typeface="Times New Roman" panose="02020603050405020304" pitchFamily="18" charset="0"/>
            </a:endParaRPr>
          </a:p>
          <a:p>
            <a:endParaRPr lang="tr-TR" dirty="0"/>
          </a:p>
        </p:txBody>
      </p:sp>
      <p:pic>
        <p:nvPicPr>
          <p:cNvPr id="16" name="Resim 15">
            <a:extLst>
              <a:ext uri="{FF2B5EF4-FFF2-40B4-BE49-F238E27FC236}">
                <a16:creationId xmlns:a16="http://schemas.microsoft.com/office/drawing/2014/main" id="{DDF457EC-6524-920B-1FEE-0C039C6E2544}"/>
              </a:ext>
            </a:extLst>
          </p:cNvPr>
          <p:cNvPicPr>
            <a:picLocks noChangeAspect="1"/>
          </p:cNvPicPr>
          <p:nvPr/>
        </p:nvPicPr>
        <p:blipFill>
          <a:blip r:embed="rId6"/>
          <a:stretch>
            <a:fillRect/>
          </a:stretch>
        </p:blipFill>
        <p:spPr>
          <a:xfrm>
            <a:off x="9867071" y="2638886"/>
            <a:ext cx="318326" cy="257693"/>
          </a:xfrm>
          <a:prstGeom prst="rect">
            <a:avLst/>
          </a:prstGeom>
        </p:spPr>
      </p:pic>
    </p:spTree>
    <p:extLst>
      <p:ext uri="{BB962C8B-B14F-4D97-AF65-F5344CB8AC3E}">
        <p14:creationId xmlns:p14="http://schemas.microsoft.com/office/powerpoint/2010/main" val="2472170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84FF82-FBC5-9743-6EF8-35F56B89ADE1}"/>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Örnek Soru</a:t>
            </a:r>
            <a:endParaRPr lang="tr-TR" dirty="0"/>
          </a:p>
        </p:txBody>
      </p:sp>
      <p:sp>
        <p:nvSpPr>
          <p:cNvPr id="3" name="İçerik Yer Tutucusu 2">
            <a:extLst>
              <a:ext uri="{FF2B5EF4-FFF2-40B4-BE49-F238E27FC236}">
                <a16:creationId xmlns:a16="http://schemas.microsoft.com/office/drawing/2014/main" id="{12C55FC5-1952-B499-C59E-954060CF1AEB}"/>
              </a:ext>
            </a:extLst>
          </p:cNvPr>
          <p:cNvSpPr>
            <a:spLocks noGrp="1"/>
          </p:cNvSpPr>
          <p:nvPr>
            <p:ph idx="1"/>
          </p:nvPr>
        </p:nvSpPr>
        <p:spPr>
          <a:xfrm>
            <a:off x="1097280" y="2022496"/>
            <a:ext cx="10058400" cy="4093169"/>
          </a:xfrm>
        </p:spPr>
        <p:txBody>
          <a:bodyPr>
            <a:normAutofit lnSpcReduction="10000"/>
          </a:bodyPr>
          <a:lstStyle/>
          <a:p>
            <a:pPr algn="just">
              <a:lnSpc>
                <a:spcPct val="150000"/>
              </a:lnSpc>
            </a:pPr>
            <a:r>
              <a:rPr lang="tr-TR" dirty="0">
                <a:latin typeface="Times New Roman" panose="02020603050405020304" pitchFamily="18" charset="0"/>
                <a:cs typeface="Times New Roman" panose="02020603050405020304" pitchFamily="18" charset="0"/>
              </a:rPr>
              <a:t>Sağlıklı ve akciğer kanseri olan bireylerden oluşan iki grup için A grubu akciğer kanserli bireyler ve </a:t>
            </a:r>
            <a:r>
              <a:rPr lang="tr-TR" dirty="0" err="1">
                <a:latin typeface="Times New Roman" panose="02020603050405020304" pitchFamily="18" charset="0"/>
                <a:cs typeface="Times New Roman" panose="02020603050405020304" pitchFamily="18" charset="0"/>
              </a:rPr>
              <a:t>nA</a:t>
            </a:r>
            <a:r>
              <a:rPr lang="tr-TR" dirty="0">
                <a:latin typeface="Times New Roman" panose="02020603050405020304" pitchFamily="18" charset="0"/>
                <a:cs typeface="Times New Roman" panose="02020603050405020304" pitchFamily="18" charset="0"/>
              </a:rPr>
              <a:t>=500, B grubu sağlıklı bireyler ve </a:t>
            </a:r>
            <a:r>
              <a:rPr lang="tr-TR" dirty="0" err="1">
                <a:latin typeface="Times New Roman" panose="02020603050405020304" pitchFamily="18" charset="0"/>
                <a:cs typeface="Times New Roman" panose="02020603050405020304" pitchFamily="18" charset="0"/>
              </a:rPr>
              <a:t>nB</a:t>
            </a:r>
            <a:r>
              <a:rPr lang="tr-TR" dirty="0">
                <a:latin typeface="Times New Roman" panose="02020603050405020304" pitchFamily="18" charset="0"/>
                <a:cs typeface="Times New Roman" panose="02020603050405020304" pitchFamily="18" charset="0"/>
              </a:rPr>
              <a:t>=500’tür. Her bir gruptaki sigara içen sayısı ve oranları:</a:t>
            </a:r>
          </a:p>
          <a:p>
            <a:pPr lvl="1" algn="just">
              <a:lnSpc>
                <a:spcPct val="150000"/>
              </a:lnSpc>
              <a:buFont typeface="Arial" panose="020B0604020202020204" pitchFamily="34" charset="0"/>
              <a:buChar char="•"/>
            </a:pPr>
            <a:r>
              <a:rPr lang="tr-TR" sz="1900" dirty="0">
                <a:latin typeface="Times New Roman" panose="02020603050405020304" pitchFamily="18" charset="0"/>
                <a:cs typeface="Times New Roman" panose="02020603050405020304" pitchFamily="18" charset="0"/>
              </a:rPr>
              <a:t>Grup A’dan 490 birey sigara içiyor: 490/500=%98</a:t>
            </a:r>
          </a:p>
          <a:p>
            <a:pPr lvl="1" algn="just">
              <a:lnSpc>
                <a:spcPct val="150000"/>
              </a:lnSpc>
              <a:buFont typeface="Arial" panose="020B0604020202020204" pitchFamily="34" charset="0"/>
              <a:buChar char="•"/>
            </a:pPr>
            <a:r>
              <a:rPr lang="tr-TR" sz="1900" dirty="0">
                <a:latin typeface="Times New Roman" panose="02020603050405020304" pitchFamily="18" charset="0"/>
                <a:cs typeface="Times New Roman" panose="02020603050405020304" pitchFamily="18" charset="0"/>
              </a:rPr>
              <a:t>Grup B’den 400 birey sigara içiyor: 400/500=%80</a:t>
            </a:r>
          </a:p>
          <a:p>
            <a:pPr algn="just">
              <a:lnSpc>
                <a:spcPct val="150000"/>
              </a:lnSpc>
            </a:pPr>
            <a:r>
              <a:rPr lang="tr-TR" dirty="0">
                <a:latin typeface="Times New Roman" panose="02020603050405020304" pitchFamily="18" charset="0"/>
                <a:cs typeface="Times New Roman" panose="02020603050405020304" pitchFamily="18" charset="0"/>
              </a:rPr>
              <a:t>Toplamda:</a:t>
            </a:r>
          </a:p>
          <a:p>
            <a:pPr lvl="1" algn="just">
              <a:lnSpc>
                <a:spcPct val="150000"/>
              </a:lnSpc>
              <a:buFont typeface="Arial" panose="020B0604020202020204" pitchFamily="34" charset="0"/>
              <a:buChar char="•"/>
            </a:pPr>
            <a:r>
              <a:rPr lang="tr-TR" sz="1900" dirty="0">
                <a:latin typeface="Times New Roman" panose="02020603050405020304" pitchFamily="18" charset="0"/>
                <a:cs typeface="Times New Roman" panose="02020603050405020304" pitchFamily="18" charset="0"/>
              </a:rPr>
              <a:t>Sigara içenlerin oranı: %89</a:t>
            </a:r>
          </a:p>
          <a:p>
            <a:pPr lvl="1" algn="just">
              <a:lnSpc>
                <a:spcPct val="150000"/>
              </a:lnSpc>
              <a:buFont typeface="Arial" panose="020B0604020202020204" pitchFamily="34" charset="0"/>
              <a:buChar char="•"/>
            </a:pPr>
            <a:r>
              <a:rPr lang="tr-TR" sz="1900" dirty="0">
                <a:latin typeface="Times New Roman" panose="02020603050405020304" pitchFamily="18" charset="0"/>
                <a:cs typeface="Times New Roman" panose="02020603050405020304" pitchFamily="18" charset="0"/>
              </a:rPr>
              <a:t>Sigara içmeyenlerin oranı: %11</a:t>
            </a:r>
          </a:p>
          <a:p>
            <a:pPr algn="just">
              <a:lnSpc>
                <a:spcPct val="150000"/>
              </a:lnSpc>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015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84FF82-FBC5-9743-6EF8-35F56B89ADE1}"/>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Örnek Soru</a:t>
            </a:r>
            <a:endParaRPr lang="tr-TR" dirty="0"/>
          </a:p>
        </p:txBody>
      </p:sp>
      <p:sp>
        <p:nvSpPr>
          <p:cNvPr id="3" name="İçerik Yer Tutucusu 2">
            <a:extLst>
              <a:ext uri="{FF2B5EF4-FFF2-40B4-BE49-F238E27FC236}">
                <a16:creationId xmlns:a16="http://schemas.microsoft.com/office/drawing/2014/main" id="{12C55FC5-1952-B499-C59E-954060CF1AEB}"/>
              </a:ext>
            </a:extLst>
          </p:cNvPr>
          <p:cNvSpPr>
            <a:spLocks noGrp="1"/>
          </p:cNvSpPr>
          <p:nvPr>
            <p:ph idx="1"/>
          </p:nvPr>
        </p:nvSpPr>
        <p:spPr>
          <a:xfrm>
            <a:off x="1097280" y="2108201"/>
            <a:ext cx="10058400" cy="4292599"/>
          </a:xfrm>
        </p:spPr>
        <p:txBody>
          <a:bodyPr>
            <a:normAutofit/>
          </a:bodyPr>
          <a:lstStyle/>
          <a:p>
            <a:pPr algn="just">
              <a:lnSpc>
                <a:spcPct val="150000"/>
              </a:lnSpc>
            </a:pPr>
            <a:r>
              <a:rPr lang="tr-TR" dirty="0">
                <a:latin typeface="Times New Roman" panose="02020603050405020304" pitchFamily="18" charset="0"/>
                <a:cs typeface="Times New Roman" panose="02020603050405020304" pitchFamily="18" charset="0"/>
              </a:rPr>
              <a:t>Araştırmada her iki grupta da sigara içenlerin oranı için 3 farklı durum incelenmiştir. Burada dikkat edilmesi gereken 2. ve 3. durum için hipotezlerin ters kurulmasıdır. Uygulamada 2. durum olmaması gerekirken örnek olması adına incelenmiştir.</a:t>
            </a:r>
          </a:p>
          <a:p>
            <a:pPr algn="just">
              <a:lnSpc>
                <a:spcPct val="150000"/>
              </a:lnSpc>
            </a:pPr>
            <a:r>
              <a:rPr lang="tr-TR" sz="1900" dirty="0">
                <a:latin typeface="Times New Roman" panose="02020603050405020304" pitchFamily="18" charset="0"/>
                <a:cs typeface="Times New Roman" panose="02020603050405020304" pitchFamily="18" charset="0"/>
              </a:rPr>
              <a:t>1. Durum: Grup A’daki sigara içenlerin gözlemlenen oranı Grup B’deki sigara içenlerin oranına eşittir.</a:t>
            </a:r>
          </a:p>
          <a:p>
            <a:pPr algn="just">
              <a:lnSpc>
                <a:spcPct val="150000"/>
              </a:lnSpc>
            </a:pPr>
            <a:r>
              <a:rPr lang="tr-TR" sz="1900" dirty="0">
                <a:latin typeface="Times New Roman" panose="02020603050405020304" pitchFamily="18" charset="0"/>
                <a:cs typeface="Times New Roman" panose="02020603050405020304" pitchFamily="18" charset="0"/>
              </a:rPr>
              <a:t>2. Durum: Grup A’daki sigara içenlerin gözlemlenen oranı Grup B’deki sigara içenlerin oranından küçüktür.</a:t>
            </a:r>
          </a:p>
          <a:p>
            <a:pPr algn="just">
              <a:lnSpc>
                <a:spcPct val="150000"/>
              </a:lnSpc>
            </a:pPr>
            <a:r>
              <a:rPr lang="tr-TR" sz="1900" dirty="0">
                <a:latin typeface="Times New Roman" panose="02020603050405020304" pitchFamily="18" charset="0"/>
                <a:cs typeface="Times New Roman" panose="02020603050405020304" pitchFamily="18" charset="0"/>
              </a:rPr>
              <a:t>3. Durum: Grup A’daki sigara içenlerin gözlemlenen oranı Grup B’deki sigara içenlerin oranından büyüktür.</a:t>
            </a:r>
          </a:p>
          <a:p>
            <a:pPr algn="just">
              <a:lnSpc>
                <a:spcPct val="150000"/>
              </a:lnSpc>
            </a:pPr>
            <a:endParaRPr lang="tr-TR" sz="1900" dirty="0">
              <a:latin typeface="Times New Roman" panose="02020603050405020304" pitchFamily="18" charset="0"/>
              <a:cs typeface="Times New Roman" panose="02020603050405020304" pitchFamily="18" charset="0"/>
            </a:endParaRPr>
          </a:p>
          <a:p>
            <a:pPr algn="just">
              <a:lnSpc>
                <a:spcPct val="150000"/>
              </a:lnSpc>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920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E611E4-8A4B-CAE7-FF86-1359E2693C1F}"/>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Cevap</a:t>
            </a:r>
            <a:endParaRPr lang="tr-TR" dirty="0"/>
          </a:p>
        </p:txBody>
      </p:sp>
      <p:sp>
        <p:nvSpPr>
          <p:cNvPr id="3" name="İçerik Yer Tutucusu 2">
            <a:extLst>
              <a:ext uri="{FF2B5EF4-FFF2-40B4-BE49-F238E27FC236}">
                <a16:creationId xmlns:a16="http://schemas.microsoft.com/office/drawing/2014/main" id="{2E20AB5F-0E8F-334B-136A-4B6978D0A2D9}"/>
              </a:ext>
            </a:extLst>
          </p:cNvPr>
          <p:cNvSpPr>
            <a:spLocks noGrp="1"/>
          </p:cNvSpPr>
          <p:nvPr>
            <p:ph idx="1"/>
          </p:nvPr>
        </p:nvSpPr>
        <p:spPr/>
        <p:txBody>
          <a:bodyPr>
            <a:noAutofit/>
          </a:bodyPr>
          <a:lstStyle/>
          <a:p>
            <a:pPr algn="just"/>
            <a:r>
              <a:rPr lang="tr-TR" dirty="0">
                <a:latin typeface="Times New Roman" panose="02020603050405020304" pitchFamily="18" charset="0"/>
                <a:cs typeface="Times New Roman" panose="02020603050405020304" pitchFamily="18" charset="0"/>
              </a:rPr>
              <a:t>Öncelikle incelenecek durumlar için boş ve alternatif hipotezler belirlenmiştir.</a:t>
            </a:r>
          </a:p>
          <a:p>
            <a:pPr algn="just"/>
            <a:r>
              <a:rPr lang="tr-TR" dirty="0">
                <a:latin typeface="Times New Roman" panose="02020603050405020304" pitchFamily="18" charset="0"/>
                <a:cs typeface="Times New Roman" panose="02020603050405020304" pitchFamily="18" charset="0"/>
              </a:rPr>
              <a:t>1. Durum:                                             (Çift yönlü test)</a:t>
            </a:r>
          </a:p>
          <a:p>
            <a:pPr algn="just"/>
            <a:r>
              <a:rPr lang="tr-TR" dirty="0">
                <a:latin typeface="Times New Roman" panose="02020603050405020304" pitchFamily="18" charset="0"/>
                <a:cs typeface="Times New Roman" panose="02020603050405020304" pitchFamily="18" charset="0"/>
              </a:rPr>
              <a:t>2. Durum:                                              (Tek yönlü test)</a:t>
            </a:r>
          </a:p>
          <a:p>
            <a:pPr algn="just"/>
            <a:r>
              <a:rPr lang="tr-TR" dirty="0">
                <a:latin typeface="Times New Roman" panose="02020603050405020304" pitchFamily="18" charset="0"/>
                <a:cs typeface="Times New Roman" panose="02020603050405020304" pitchFamily="18" charset="0"/>
              </a:rPr>
              <a:t>3. Durum:                                              (Tek yönlü test)</a:t>
            </a:r>
          </a:p>
          <a:p>
            <a:pPr algn="just"/>
            <a:endParaRPr lang="tr-TR" dirty="0">
              <a:latin typeface="Times New Roman" panose="02020603050405020304" pitchFamily="18" charset="0"/>
              <a:cs typeface="Times New Roman" panose="02020603050405020304" pitchFamily="18" charset="0"/>
            </a:endParaRPr>
          </a:p>
          <a:p>
            <a:pPr marL="0" indent="0" algn="just">
              <a:buNone/>
            </a:pPr>
            <a:r>
              <a:rPr lang="tr-TR" dirty="0">
                <a:latin typeface="Times New Roman" panose="02020603050405020304" pitchFamily="18" charset="0"/>
                <a:cs typeface="Times New Roman" panose="02020603050405020304" pitchFamily="18" charset="0"/>
              </a:rPr>
              <a:t>Python’da oran testi yapmak için </a:t>
            </a:r>
            <a:r>
              <a:rPr lang="tr-TR" dirty="0" err="1">
                <a:latin typeface="Times New Roman" panose="02020603050405020304" pitchFamily="18" charset="0"/>
                <a:cs typeface="Times New Roman" panose="02020603050405020304" pitchFamily="18" charset="0"/>
              </a:rPr>
              <a:t>statsmodels</a:t>
            </a:r>
            <a:r>
              <a:rPr lang="tr-TR" dirty="0">
                <a:latin typeface="Times New Roman" panose="02020603050405020304" pitchFamily="18" charset="0"/>
                <a:cs typeface="Times New Roman" panose="02020603050405020304" pitchFamily="18" charset="0"/>
              </a:rPr>
              <a:t> kütüphanesi içindeki "</a:t>
            </a:r>
            <a:r>
              <a:rPr lang="tr-TR" dirty="0" err="1">
                <a:latin typeface="Times New Roman" panose="02020603050405020304" pitchFamily="18" charset="0"/>
                <a:cs typeface="Times New Roman" panose="02020603050405020304" pitchFamily="18" charset="0"/>
              </a:rPr>
              <a:t>proportions_ztest</a:t>
            </a:r>
            <a:r>
              <a:rPr lang="tr-TR" dirty="0">
                <a:latin typeface="Times New Roman" panose="02020603050405020304" pitchFamily="18" charset="0"/>
                <a:cs typeface="Times New Roman" panose="02020603050405020304" pitchFamily="18" charset="0"/>
              </a:rPr>
              <a:t>" modülü kullanılmaktadır. Uygulamada öncelikle gerekli kütüphaneler ve "</a:t>
            </a:r>
            <a:r>
              <a:rPr lang="tr-TR" dirty="0" err="1">
                <a:latin typeface="Times New Roman" panose="02020603050405020304" pitchFamily="18" charset="0"/>
                <a:cs typeface="Times New Roman" panose="02020603050405020304" pitchFamily="18" charset="0"/>
              </a:rPr>
              <a:t>proportions_ztest</a:t>
            </a:r>
            <a:r>
              <a:rPr lang="tr-TR" dirty="0">
                <a:latin typeface="Times New Roman" panose="02020603050405020304" pitchFamily="18" charset="0"/>
                <a:cs typeface="Times New Roman" panose="02020603050405020304" pitchFamily="18" charset="0"/>
              </a:rPr>
              <a:t>" modülü içe aktarılmıştır.</a:t>
            </a:r>
          </a:p>
        </p:txBody>
      </p:sp>
      <p:pic>
        <p:nvPicPr>
          <p:cNvPr id="4" name="Resim 3">
            <a:extLst>
              <a:ext uri="{FF2B5EF4-FFF2-40B4-BE49-F238E27FC236}">
                <a16:creationId xmlns:a16="http://schemas.microsoft.com/office/drawing/2014/main" id="{BF5A9C7E-ECD4-0E53-AE32-7A1DE6229D27}"/>
              </a:ext>
            </a:extLst>
          </p:cNvPr>
          <p:cNvPicPr>
            <a:picLocks noChangeAspect="1"/>
          </p:cNvPicPr>
          <p:nvPr/>
        </p:nvPicPr>
        <p:blipFill>
          <a:blip r:embed="rId3"/>
          <a:stretch>
            <a:fillRect/>
          </a:stretch>
        </p:blipFill>
        <p:spPr>
          <a:xfrm>
            <a:off x="2349910" y="2701412"/>
            <a:ext cx="2639962" cy="1319981"/>
          </a:xfrm>
          <a:prstGeom prst="rect">
            <a:avLst/>
          </a:prstGeom>
        </p:spPr>
      </p:pic>
    </p:spTree>
    <p:extLst>
      <p:ext uri="{BB962C8B-B14F-4D97-AF65-F5344CB8AC3E}">
        <p14:creationId xmlns:p14="http://schemas.microsoft.com/office/powerpoint/2010/main" val="2803908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15D2FA-D6A9-9CE6-A321-0658F21699F6}"/>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Cevap</a:t>
            </a:r>
            <a:endParaRPr lang="tr-TR" dirty="0"/>
          </a:p>
        </p:txBody>
      </p:sp>
      <p:sp>
        <p:nvSpPr>
          <p:cNvPr id="3" name="İçerik Yer Tutucusu 2">
            <a:extLst>
              <a:ext uri="{FF2B5EF4-FFF2-40B4-BE49-F238E27FC236}">
                <a16:creationId xmlns:a16="http://schemas.microsoft.com/office/drawing/2014/main" id="{07B48455-820E-DFCF-58EF-2E3703DCC375}"/>
              </a:ext>
            </a:extLst>
          </p:cNvPr>
          <p:cNvSpPr>
            <a:spLocks noGrp="1"/>
          </p:cNvSpPr>
          <p:nvPr>
            <p:ph idx="1"/>
          </p:nvPr>
        </p:nvSpPr>
        <p:spPr>
          <a:xfrm>
            <a:off x="1097280" y="3068664"/>
            <a:ext cx="10058400" cy="2800428"/>
          </a:xfrm>
        </p:spPr>
        <p:txBody>
          <a:bodyPr/>
          <a:lstStyle/>
          <a:p>
            <a:pPr marL="0" indent="0" algn="just">
              <a:lnSpc>
                <a:spcPct val="150000"/>
              </a:lnSpc>
              <a:buNone/>
            </a:pPr>
            <a:r>
              <a:rPr lang="tr-TR" dirty="0">
                <a:latin typeface="Times New Roman" panose="02020603050405020304" pitchFamily="18" charset="0"/>
                <a:cs typeface="Times New Roman" panose="02020603050405020304" pitchFamily="18" charset="0"/>
              </a:rPr>
              <a:t>Uygulamada öncelikle 1. Durum için Grup A’daki sigara içenlerin gözlemlenen oranı Grup B’deki sigara içenlerin oranına eşit olduğu iddiası incelenmiştir. Çift taraflı test yapmak istenildiğinden dolayı modülde «two-</a:t>
            </a:r>
            <a:r>
              <a:rPr lang="tr-TR" dirty="0" err="1">
                <a:latin typeface="Times New Roman" panose="02020603050405020304" pitchFamily="18" charset="0"/>
                <a:cs typeface="Times New Roman" panose="02020603050405020304" pitchFamily="18" charset="0"/>
              </a:rPr>
              <a:t>sided</a:t>
            </a:r>
            <a:r>
              <a:rPr lang="tr-TR" dirty="0">
                <a:latin typeface="Times New Roman" panose="02020603050405020304" pitchFamily="18" charset="0"/>
                <a:cs typeface="Times New Roman" panose="02020603050405020304" pitchFamily="18" charset="0"/>
              </a:rPr>
              <a:t>» değeri girilmiştir.</a:t>
            </a:r>
          </a:p>
        </p:txBody>
      </p:sp>
      <p:pic>
        <p:nvPicPr>
          <p:cNvPr id="7" name="Resim 6">
            <a:extLst>
              <a:ext uri="{FF2B5EF4-FFF2-40B4-BE49-F238E27FC236}">
                <a16:creationId xmlns:a16="http://schemas.microsoft.com/office/drawing/2014/main" id="{8E697CC5-35BF-5879-E93C-2F7217FADD19}"/>
              </a:ext>
            </a:extLst>
          </p:cNvPr>
          <p:cNvPicPr>
            <a:picLocks noChangeAspect="1"/>
          </p:cNvPicPr>
          <p:nvPr/>
        </p:nvPicPr>
        <p:blipFill>
          <a:blip r:embed="rId2"/>
          <a:stretch>
            <a:fillRect/>
          </a:stretch>
        </p:blipFill>
        <p:spPr>
          <a:xfrm>
            <a:off x="1196975" y="2160124"/>
            <a:ext cx="6548504" cy="814570"/>
          </a:xfrm>
          <a:prstGeom prst="rect">
            <a:avLst/>
          </a:prstGeom>
          <a:ln w="19050">
            <a:solidFill>
              <a:schemeClr val="tx1"/>
            </a:solidFill>
          </a:ln>
        </p:spPr>
      </p:pic>
    </p:spTree>
    <p:extLst>
      <p:ext uri="{BB962C8B-B14F-4D97-AF65-F5344CB8AC3E}">
        <p14:creationId xmlns:p14="http://schemas.microsoft.com/office/powerpoint/2010/main" val="4120158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A9B898-296D-EACD-446F-E9831EDE4552}"/>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14.Haftanın Konuları</a:t>
            </a:r>
          </a:p>
        </p:txBody>
      </p:sp>
      <p:sp>
        <p:nvSpPr>
          <p:cNvPr id="3" name="İçerik Yer Tutucusu 2">
            <a:extLst>
              <a:ext uri="{FF2B5EF4-FFF2-40B4-BE49-F238E27FC236}">
                <a16:creationId xmlns:a16="http://schemas.microsoft.com/office/drawing/2014/main" id="{50340758-F3A8-2A6E-E1DB-0375558AE214}"/>
              </a:ext>
            </a:extLst>
          </p:cNvPr>
          <p:cNvSpPr>
            <a:spLocks noGrp="1"/>
          </p:cNvSpPr>
          <p:nvPr>
            <p:ph idx="1"/>
          </p:nvPr>
        </p:nvSpPr>
        <p:spPr/>
        <p:txBody>
          <a:bodyPr>
            <a:normAutofit fontScale="92500" lnSpcReduction="20000"/>
          </a:bodyPr>
          <a:lstStyle/>
          <a:p>
            <a:pPr lvl="1">
              <a:lnSpc>
                <a:spcPct val="150000"/>
              </a:lnSpc>
            </a:pPr>
            <a:r>
              <a:rPr lang="tr-TR" sz="2200" dirty="0">
                <a:latin typeface="Times New Roman" panose="02020603050405020304" pitchFamily="18" charset="0"/>
                <a:cs typeface="Times New Roman" panose="02020603050405020304" pitchFamily="18" charset="0"/>
              </a:rPr>
              <a:t>İki örneklem Z testi</a:t>
            </a:r>
          </a:p>
          <a:p>
            <a:pPr lvl="2">
              <a:lnSpc>
                <a:spcPct val="150000"/>
              </a:lnSpc>
            </a:pPr>
            <a:r>
              <a:rPr lang="tr-TR" sz="1900" dirty="0">
                <a:latin typeface="Times New Roman" panose="02020603050405020304" pitchFamily="18" charset="0"/>
                <a:cs typeface="Times New Roman" panose="02020603050405020304" pitchFamily="18" charset="0"/>
              </a:rPr>
              <a:t>İki ana kütle ortalamasının Z testi</a:t>
            </a:r>
          </a:p>
          <a:p>
            <a:pPr lvl="2">
              <a:lnSpc>
                <a:spcPct val="150000"/>
              </a:lnSpc>
            </a:pPr>
            <a:r>
              <a:rPr lang="tr-TR" sz="1900" dirty="0">
                <a:latin typeface="Times New Roman" panose="02020603050405020304" pitchFamily="18" charset="0"/>
                <a:cs typeface="Times New Roman" panose="02020603050405020304" pitchFamily="18" charset="0"/>
              </a:rPr>
              <a:t>İki ana kütle oranının Z testi</a:t>
            </a:r>
          </a:p>
          <a:p>
            <a:pPr lvl="1">
              <a:lnSpc>
                <a:spcPct val="150000"/>
              </a:lnSpc>
            </a:pPr>
            <a:r>
              <a:rPr lang="tr-TR" sz="2200" dirty="0" err="1">
                <a:latin typeface="Times New Roman" panose="02020603050405020304" pitchFamily="18" charset="0"/>
                <a:cs typeface="Times New Roman" panose="02020603050405020304" pitchFamily="18" charset="0"/>
              </a:rPr>
              <a:t>Student</a:t>
            </a:r>
            <a:r>
              <a:rPr lang="tr-TR" sz="2200" dirty="0">
                <a:latin typeface="Times New Roman" panose="02020603050405020304" pitchFamily="18" charset="0"/>
                <a:cs typeface="Times New Roman" panose="02020603050405020304" pitchFamily="18" charset="0"/>
              </a:rPr>
              <a:t> T Testi</a:t>
            </a:r>
          </a:p>
          <a:p>
            <a:pPr lvl="1">
              <a:lnSpc>
                <a:spcPct val="150000"/>
              </a:lnSpc>
            </a:pPr>
            <a:r>
              <a:rPr lang="tr-TR" sz="2200" dirty="0">
                <a:latin typeface="Times New Roman" panose="02020603050405020304" pitchFamily="18" charset="0"/>
                <a:cs typeface="Times New Roman" panose="02020603050405020304" pitchFamily="18" charset="0"/>
              </a:rPr>
              <a:t>Tek Örneklem T Testi</a:t>
            </a:r>
          </a:p>
          <a:p>
            <a:pPr lvl="1">
              <a:lnSpc>
                <a:spcPct val="150000"/>
              </a:lnSpc>
            </a:pPr>
            <a:r>
              <a:rPr lang="tr-TR" sz="2200" dirty="0">
                <a:latin typeface="Times New Roman" panose="02020603050405020304" pitchFamily="18" charset="0"/>
                <a:cs typeface="Times New Roman" panose="02020603050405020304" pitchFamily="18" charset="0"/>
              </a:rPr>
              <a:t>İki Örneklem T Testi</a:t>
            </a:r>
          </a:p>
          <a:p>
            <a:pPr lvl="2">
              <a:lnSpc>
                <a:spcPct val="150000"/>
              </a:lnSpc>
            </a:pPr>
            <a:r>
              <a:rPr lang="tr-TR" sz="1900" dirty="0">
                <a:latin typeface="Times New Roman" panose="02020603050405020304" pitchFamily="18" charset="0"/>
                <a:cs typeface="Times New Roman" panose="02020603050405020304" pitchFamily="18" charset="0"/>
              </a:rPr>
              <a:t>Örneklerin Bağımsız Olma Hali</a:t>
            </a:r>
          </a:p>
          <a:p>
            <a:pPr lvl="2">
              <a:lnSpc>
                <a:spcPct val="150000"/>
              </a:lnSpc>
            </a:pPr>
            <a:r>
              <a:rPr lang="tr-TR" sz="1900" dirty="0">
                <a:latin typeface="Times New Roman" panose="02020603050405020304" pitchFamily="18" charset="0"/>
                <a:cs typeface="Times New Roman" panose="02020603050405020304" pitchFamily="18" charset="0"/>
              </a:rPr>
              <a:t>Eşlenik-Çift Örnekler Hali</a:t>
            </a:r>
          </a:p>
          <a:p>
            <a:endParaRPr lang="tr-TR" dirty="0"/>
          </a:p>
        </p:txBody>
      </p:sp>
    </p:spTree>
    <p:extLst>
      <p:ext uri="{BB962C8B-B14F-4D97-AF65-F5344CB8AC3E}">
        <p14:creationId xmlns:p14="http://schemas.microsoft.com/office/powerpoint/2010/main" val="473826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15D2FA-D6A9-9CE6-A321-0658F21699F6}"/>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Cevap</a:t>
            </a:r>
            <a:endParaRPr lang="tr-TR" dirty="0"/>
          </a:p>
        </p:txBody>
      </p:sp>
      <p:sp>
        <p:nvSpPr>
          <p:cNvPr id="3" name="İçerik Yer Tutucusu 2">
            <a:extLst>
              <a:ext uri="{FF2B5EF4-FFF2-40B4-BE49-F238E27FC236}">
                <a16:creationId xmlns:a16="http://schemas.microsoft.com/office/drawing/2014/main" id="{07B48455-820E-DFCF-58EF-2E3703DCC375}"/>
              </a:ext>
            </a:extLst>
          </p:cNvPr>
          <p:cNvSpPr>
            <a:spLocks noGrp="1"/>
          </p:cNvSpPr>
          <p:nvPr>
            <p:ph idx="1"/>
          </p:nvPr>
        </p:nvSpPr>
        <p:spPr>
          <a:xfrm>
            <a:off x="1097280" y="4393189"/>
            <a:ext cx="10058400" cy="1199198"/>
          </a:xfrm>
        </p:spPr>
        <p:txBody>
          <a:bodyPr/>
          <a:lstStyle/>
          <a:p>
            <a:pPr algn="just">
              <a:lnSpc>
                <a:spcPct val="150000"/>
              </a:lnSpc>
            </a:pPr>
            <a:r>
              <a:rPr lang="tr-TR" dirty="0">
                <a:latin typeface="Times New Roman" panose="02020603050405020304" pitchFamily="18" charset="0"/>
                <a:cs typeface="Times New Roman" panose="02020603050405020304" pitchFamily="18" charset="0"/>
              </a:rPr>
              <a:t>Buradaki "</a:t>
            </a:r>
            <a:r>
              <a:rPr lang="tr-TR" dirty="0" err="1">
                <a:latin typeface="Times New Roman" panose="02020603050405020304" pitchFamily="18" charset="0"/>
                <a:cs typeface="Times New Roman" panose="02020603050405020304" pitchFamily="18" charset="0"/>
              </a:rPr>
              <a:t>count</a:t>
            </a:r>
            <a:r>
              <a:rPr lang="tr-TR" dirty="0">
                <a:latin typeface="Times New Roman" panose="02020603050405020304" pitchFamily="18" charset="0"/>
                <a:cs typeface="Times New Roman" panose="02020603050405020304" pitchFamily="18" charset="0"/>
              </a:rPr>
              <a:t>" parametresi ile başarılı deneme sayısını, "</a:t>
            </a:r>
            <a:r>
              <a:rPr lang="tr-TR" dirty="0" err="1">
                <a:latin typeface="Times New Roman" panose="02020603050405020304" pitchFamily="18" charset="0"/>
                <a:cs typeface="Times New Roman" panose="02020603050405020304" pitchFamily="18" charset="0"/>
              </a:rPr>
              <a:t>nobs</a:t>
            </a:r>
            <a:r>
              <a:rPr lang="tr-TR" dirty="0">
                <a:latin typeface="Times New Roman" panose="02020603050405020304" pitchFamily="18" charset="0"/>
                <a:cs typeface="Times New Roman" panose="02020603050405020304" pitchFamily="18" charset="0"/>
              </a:rPr>
              <a:t>" parametresi ile gözlem sayısıdır. "</a:t>
            </a:r>
            <a:r>
              <a:rPr lang="tr-TR" dirty="0" err="1">
                <a:latin typeface="Times New Roman" panose="02020603050405020304" pitchFamily="18" charset="0"/>
                <a:cs typeface="Times New Roman" panose="02020603050405020304" pitchFamily="18" charset="0"/>
              </a:rPr>
              <a:t>alternative</a:t>
            </a:r>
            <a:r>
              <a:rPr lang="tr-TR" dirty="0">
                <a:latin typeface="Times New Roman" panose="02020603050405020304" pitchFamily="18" charset="0"/>
                <a:cs typeface="Times New Roman" panose="02020603050405020304" pitchFamily="18" charset="0"/>
              </a:rPr>
              <a:t>" parametresi ile alternatif hipotezin yönü belirtilmektedir.</a:t>
            </a:r>
          </a:p>
          <a:p>
            <a:pPr algn="just">
              <a:lnSpc>
                <a:spcPct val="150000"/>
              </a:lnSpc>
            </a:pPr>
            <a:endParaRPr lang="tr-TR" dirty="0">
              <a:latin typeface="Times New Roman" panose="02020603050405020304" pitchFamily="18" charset="0"/>
              <a:cs typeface="Times New Roman" panose="02020603050405020304" pitchFamily="18" charset="0"/>
            </a:endParaRPr>
          </a:p>
          <a:p>
            <a:pPr algn="just">
              <a:lnSpc>
                <a:spcPct val="150000"/>
              </a:lnSpc>
            </a:pPr>
            <a:endParaRPr lang="tr-TR" dirty="0">
              <a:latin typeface="Times New Roman" panose="02020603050405020304" pitchFamily="18" charset="0"/>
              <a:cs typeface="Times New Roman" panose="02020603050405020304" pitchFamily="18" charset="0"/>
            </a:endParaRPr>
          </a:p>
          <a:p>
            <a:pPr algn="just">
              <a:lnSpc>
                <a:spcPct val="150000"/>
              </a:lnSpc>
            </a:pPr>
            <a:endParaRPr lang="tr-TR" dirty="0">
              <a:latin typeface="Times New Roman" panose="02020603050405020304" pitchFamily="18" charset="0"/>
              <a:cs typeface="Times New Roman" panose="02020603050405020304" pitchFamily="18" charset="0"/>
            </a:endParaRPr>
          </a:p>
        </p:txBody>
      </p:sp>
      <p:pic>
        <p:nvPicPr>
          <p:cNvPr id="8" name="Resim 7">
            <a:extLst>
              <a:ext uri="{FF2B5EF4-FFF2-40B4-BE49-F238E27FC236}">
                <a16:creationId xmlns:a16="http://schemas.microsoft.com/office/drawing/2014/main" id="{5E07CB7B-5300-ED4A-5AC3-B65267F3E559}"/>
              </a:ext>
            </a:extLst>
          </p:cNvPr>
          <p:cNvPicPr>
            <a:picLocks noChangeAspect="1"/>
          </p:cNvPicPr>
          <p:nvPr/>
        </p:nvPicPr>
        <p:blipFill>
          <a:blip r:embed="rId2"/>
          <a:stretch>
            <a:fillRect/>
          </a:stretch>
        </p:blipFill>
        <p:spPr>
          <a:xfrm>
            <a:off x="1097280" y="3567003"/>
            <a:ext cx="4580972" cy="276703"/>
          </a:xfrm>
          <a:prstGeom prst="rect">
            <a:avLst/>
          </a:prstGeom>
        </p:spPr>
      </p:pic>
      <p:pic>
        <p:nvPicPr>
          <p:cNvPr id="10" name="Resim 9">
            <a:extLst>
              <a:ext uri="{FF2B5EF4-FFF2-40B4-BE49-F238E27FC236}">
                <a16:creationId xmlns:a16="http://schemas.microsoft.com/office/drawing/2014/main" id="{DFE3C558-4AF2-CB03-73AA-F0A46C11FF96}"/>
              </a:ext>
            </a:extLst>
          </p:cNvPr>
          <p:cNvPicPr>
            <a:picLocks noChangeAspect="1"/>
          </p:cNvPicPr>
          <p:nvPr/>
        </p:nvPicPr>
        <p:blipFill>
          <a:blip r:embed="rId3"/>
          <a:stretch>
            <a:fillRect/>
          </a:stretch>
        </p:blipFill>
        <p:spPr>
          <a:xfrm>
            <a:off x="1180147" y="2074914"/>
            <a:ext cx="6741423" cy="942606"/>
          </a:xfrm>
          <a:prstGeom prst="rect">
            <a:avLst/>
          </a:prstGeom>
          <a:ln w="19050">
            <a:solidFill>
              <a:schemeClr val="tx1"/>
            </a:solidFill>
          </a:ln>
        </p:spPr>
      </p:pic>
    </p:spTree>
    <p:extLst>
      <p:ext uri="{BB962C8B-B14F-4D97-AF65-F5344CB8AC3E}">
        <p14:creationId xmlns:p14="http://schemas.microsoft.com/office/powerpoint/2010/main" val="3218602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15D2FA-D6A9-9CE6-A321-0658F21699F6}"/>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Cevap</a:t>
            </a:r>
            <a:endParaRPr lang="tr-TR" dirty="0"/>
          </a:p>
        </p:txBody>
      </p:sp>
      <p:sp>
        <p:nvSpPr>
          <p:cNvPr id="3" name="İçerik Yer Tutucusu 2">
            <a:extLst>
              <a:ext uri="{FF2B5EF4-FFF2-40B4-BE49-F238E27FC236}">
                <a16:creationId xmlns:a16="http://schemas.microsoft.com/office/drawing/2014/main" id="{07B48455-820E-DFCF-58EF-2E3703DCC375}"/>
              </a:ext>
            </a:extLst>
          </p:cNvPr>
          <p:cNvSpPr>
            <a:spLocks noGrp="1"/>
          </p:cNvSpPr>
          <p:nvPr>
            <p:ph idx="1"/>
          </p:nvPr>
        </p:nvSpPr>
        <p:spPr>
          <a:xfrm>
            <a:off x="1097280" y="4201691"/>
            <a:ext cx="10058400" cy="1667401"/>
          </a:xfrm>
        </p:spPr>
        <p:txBody>
          <a:bodyPr/>
          <a:lstStyle/>
          <a:p>
            <a:pPr algn="just">
              <a:lnSpc>
                <a:spcPct val="150000"/>
              </a:lnSpc>
            </a:pPr>
            <a:r>
              <a:rPr lang="tr-TR" dirty="0">
                <a:latin typeface="Times New Roman" panose="02020603050405020304" pitchFamily="18" charset="0"/>
                <a:cs typeface="Times New Roman" panose="02020603050405020304" pitchFamily="18" charset="0"/>
              </a:rPr>
              <a:t>1. Durum için boş hipotez ret edilerek alternatif hipotez kabul edilir. Yani Grup A’daki sigara içenlerin gözlemlenen oranı, Grup B’deki sigara içenlerin oranından %5 anlamlılık düzeyinde eşit değildir.</a:t>
            </a:r>
          </a:p>
        </p:txBody>
      </p:sp>
      <p:pic>
        <p:nvPicPr>
          <p:cNvPr id="5" name="Resim 4">
            <a:extLst>
              <a:ext uri="{FF2B5EF4-FFF2-40B4-BE49-F238E27FC236}">
                <a16:creationId xmlns:a16="http://schemas.microsoft.com/office/drawing/2014/main" id="{41E9E0C6-016F-BA82-A9C4-DF8F96F0D238}"/>
              </a:ext>
            </a:extLst>
          </p:cNvPr>
          <p:cNvPicPr>
            <a:picLocks noChangeAspect="1"/>
          </p:cNvPicPr>
          <p:nvPr/>
        </p:nvPicPr>
        <p:blipFill>
          <a:blip r:embed="rId2"/>
          <a:stretch>
            <a:fillRect/>
          </a:stretch>
        </p:blipFill>
        <p:spPr>
          <a:xfrm>
            <a:off x="1215072" y="2188106"/>
            <a:ext cx="3611538" cy="1199198"/>
          </a:xfrm>
          <a:prstGeom prst="rect">
            <a:avLst/>
          </a:prstGeom>
          <a:ln w="19050">
            <a:solidFill>
              <a:schemeClr val="tx1"/>
            </a:solidFill>
          </a:ln>
        </p:spPr>
      </p:pic>
      <p:pic>
        <p:nvPicPr>
          <p:cNvPr id="7" name="Resim 6">
            <a:extLst>
              <a:ext uri="{FF2B5EF4-FFF2-40B4-BE49-F238E27FC236}">
                <a16:creationId xmlns:a16="http://schemas.microsoft.com/office/drawing/2014/main" id="{65A524AA-7633-04F2-5FB1-FB2A55F7E592}"/>
              </a:ext>
            </a:extLst>
          </p:cNvPr>
          <p:cNvPicPr>
            <a:picLocks noChangeAspect="1"/>
          </p:cNvPicPr>
          <p:nvPr/>
        </p:nvPicPr>
        <p:blipFill>
          <a:blip r:embed="rId3"/>
          <a:stretch>
            <a:fillRect/>
          </a:stretch>
        </p:blipFill>
        <p:spPr>
          <a:xfrm>
            <a:off x="1215072" y="3657075"/>
            <a:ext cx="2025174" cy="274845"/>
          </a:xfrm>
          <a:prstGeom prst="rect">
            <a:avLst/>
          </a:prstGeom>
        </p:spPr>
      </p:pic>
    </p:spTree>
    <p:extLst>
      <p:ext uri="{BB962C8B-B14F-4D97-AF65-F5344CB8AC3E}">
        <p14:creationId xmlns:p14="http://schemas.microsoft.com/office/powerpoint/2010/main" val="947072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15D2FA-D6A9-9CE6-A321-0658F21699F6}"/>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Cevap</a:t>
            </a:r>
            <a:endParaRPr lang="tr-TR" dirty="0"/>
          </a:p>
        </p:txBody>
      </p:sp>
      <p:sp>
        <p:nvSpPr>
          <p:cNvPr id="3" name="İçerik Yer Tutucusu 2">
            <a:extLst>
              <a:ext uri="{FF2B5EF4-FFF2-40B4-BE49-F238E27FC236}">
                <a16:creationId xmlns:a16="http://schemas.microsoft.com/office/drawing/2014/main" id="{07B48455-820E-DFCF-58EF-2E3703DCC375}"/>
              </a:ext>
            </a:extLst>
          </p:cNvPr>
          <p:cNvSpPr>
            <a:spLocks noGrp="1"/>
          </p:cNvSpPr>
          <p:nvPr>
            <p:ph idx="1"/>
          </p:nvPr>
        </p:nvSpPr>
        <p:spPr>
          <a:xfrm>
            <a:off x="1097280" y="1969932"/>
            <a:ext cx="10058400" cy="1667401"/>
          </a:xfrm>
        </p:spPr>
        <p:txBody>
          <a:bodyPr/>
          <a:lstStyle/>
          <a:p>
            <a:pPr algn="just">
              <a:lnSpc>
                <a:spcPct val="150000"/>
              </a:lnSpc>
            </a:pPr>
            <a:r>
              <a:rPr lang="tr-TR" dirty="0">
                <a:latin typeface="Times New Roman" panose="02020603050405020304" pitchFamily="18" charset="0"/>
                <a:cs typeface="Times New Roman" panose="02020603050405020304" pitchFamily="18" charset="0"/>
              </a:rPr>
              <a:t>2. Durum için Grup A’daki sigara içenlerin gözlemlenen oranı Grup B’deki sigara içenlerin oranından küçük olduğu iddiası test edilmiştir. Alternatif hipotez küçüktür şeklinde kurulduğundan dolayı modülde </a:t>
            </a:r>
            <a:r>
              <a:rPr lang="tr-TR" dirty="0" err="1">
                <a:latin typeface="Times New Roman" panose="02020603050405020304" pitchFamily="18" charset="0"/>
                <a:cs typeface="Times New Roman" panose="02020603050405020304" pitchFamily="18" charset="0"/>
              </a:rPr>
              <a:t>alternative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smaller</a:t>
            </a:r>
            <a:r>
              <a:rPr lang="tr-TR" dirty="0">
                <a:latin typeface="Times New Roman" panose="02020603050405020304" pitchFamily="18" charset="0"/>
                <a:cs typeface="Times New Roman" panose="02020603050405020304" pitchFamily="18" charset="0"/>
              </a:rPr>
              <a:t>" olarak belirtilmiştir.</a:t>
            </a:r>
          </a:p>
        </p:txBody>
      </p:sp>
      <p:pic>
        <p:nvPicPr>
          <p:cNvPr id="6" name="Resim 5">
            <a:extLst>
              <a:ext uri="{FF2B5EF4-FFF2-40B4-BE49-F238E27FC236}">
                <a16:creationId xmlns:a16="http://schemas.microsoft.com/office/drawing/2014/main" id="{12FEC7D3-265A-5FD4-B42F-948D407EF196}"/>
              </a:ext>
            </a:extLst>
          </p:cNvPr>
          <p:cNvPicPr>
            <a:picLocks noChangeAspect="1"/>
          </p:cNvPicPr>
          <p:nvPr/>
        </p:nvPicPr>
        <p:blipFill>
          <a:blip r:embed="rId2"/>
          <a:stretch>
            <a:fillRect/>
          </a:stretch>
        </p:blipFill>
        <p:spPr>
          <a:xfrm>
            <a:off x="1174770" y="3772244"/>
            <a:ext cx="7547531" cy="671196"/>
          </a:xfrm>
          <a:prstGeom prst="rect">
            <a:avLst/>
          </a:prstGeom>
          <a:ln w="19050">
            <a:solidFill>
              <a:schemeClr val="tx1"/>
            </a:solidFill>
          </a:ln>
        </p:spPr>
      </p:pic>
      <p:pic>
        <p:nvPicPr>
          <p:cNvPr id="9" name="Resim 8">
            <a:extLst>
              <a:ext uri="{FF2B5EF4-FFF2-40B4-BE49-F238E27FC236}">
                <a16:creationId xmlns:a16="http://schemas.microsoft.com/office/drawing/2014/main" id="{4FE295E7-18EB-9543-47EE-57213975CEDE}"/>
              </a:ext>
            </a:extLst>
          </p:cNvPr>
          <p:cNvPicPr>
            <a:picLocks noChangeAspect="1"/>
          </p:cNvPicPr>
          <p:nvPr/>
        </p:nvPicPr>
        <p:blipFill>
          <a:blip r:embed="rId3"/>
          <a:stretch>
            <a:fillRect/>
          </a:stretch>
        </p:blipFill>
        <p:spPr>
          <a:xfrm>
            <a:off x="1174769" y="5006356"/>
            <a:ext cx="2661629" cy="263068"/>
          </a:xfrm>
          <a:prstGeom prst="rect">
            <a:avLst/>
          </a:prstGeom>
        </p:spPr>
      </p:pic>
    </p:spTree>
    <p:extLst>
      <p:ext uri="{BB962C8B-B14F-4D97-AF65-F5344CB8AC3E}">
        <p14:creationId xmlns:p14="http://schemas.microsoft.com/office/powerpoint/2010/main" val="4161458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15D2FA-D6A9-9CE6-A321-0658F21699F6}"/>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Cevap</a:t>
            </a:r>
            <a:endParaRPr lang="tr-TR" dirty="0"/>
          </a:p>
        </p:txBody>
      </p:sp>
      <p:sp>
        <p:nvSpPr>
          <p:cNvPr id="3" name="İçerik Yer Tutucusu 2">
            <a:extLst>
              <a:ext uri="{FF2B5EF4-FFF2-40B4-BE49-F238E27FC236}">
                <a16:creationId xmlns:a16="http://schemas.microsoft.com/office/drawing/2014/main" id="{07B48455-820E-DFCF-58EF-2E3703DCC375}"/>
              </a:ext>
            </a:extLst>
          </p:cNvPr>
          <p:cNvSpPr>
            <a:spLocks noGrp="1"/>
          </p:cNvSpPr>
          <p:nvPr>
            <p:ph idx="1"/>
          </p:nvPr>
        </p:nvSpPr>
        <p:spPr>
          <a:xfrm>
            <a:off x="1097280" y="4429590"/>
            <a:ext cx="10058400" cy="1667401"/>
          </a:xfrm>
        </p:spPr>
        <p:txBody>
          <a:bodyPr>
            <a:normAutofit fontScale="85000" lnSpcReduction="20000"/>
          </a:bodyPr>
          <a:lstStyle/>
          <a:p>
            <a:pPr algn="just">
              <a:lnSpc>
                <a:spcPct val="150000"/>
              </a:lnSpc>
            </a:pPr>
            <a:r>
              <a:rPr lang="tr-TR" dirty="0">
                <a:latin typeface="Times New Roman" panose="02020603050405020304" pitchFamily="18" charset="0"/>
                <a:cs typeface="Times New Roman" panose="02020603050405020304" pitchFamily="18" charset="0"/>
              </a:rPr>
              <a:t>2. Durum için boş hipotez ret edilemez. Yani Grup A’daki sigara içenlerin gözlemlenen oranı Grup B’deki sigara içenlerin oranına %5 anlamlılık düzeyinde eşittir. </a:t>
            </a:r>
          </a:p>
          <a:p>
            <a:pPr algn="just">
              <a:lnSpc>
                <a:spcPct val="150000"/>
              </a:lnSpc>
            </a:pPr>
            <a:r>
              <a:rPr lang="tr-TR" u="sng" dirty="0">
                <a:solidFill>
                  <a:srgbClr val="FF0000"/>
                </a:solidFill>
                <a:latin typeface="Times New Roman" panose="02020603050405020304" pitchFamily="18" charset="0"/>
                <a:cs typeface="Times New Roman" panose="02020603050405020304" pitchFamily="18" charset="0"/>
              </a:rPr>
              <a:t>NOT: </a:t>
            </a:r>
            <a:r>
              <a:rPr lang="tr-TR" dirty="0">
                <a:solidFill>
                  <a:srgbClr val="FF0000"/>
                </a:solidFill>
                <a:latin typeface="Times New Roman" panose="02020603050405020304" pitchFamily="18" charset="0"/>
                <a:cs typeface="Times New Roman" panose="02020603050405020304" pitchFamily="18" charset="0"/>
              </a:rPr>
              <a:t>Bu durum sorunun başında belirtildiği gibi aslında 3.hipotezle çelişmektedir. Böyle bir hipotez kurulmamalıdır. Ancak ‘</a:t>
            </a:r>
            <a:r>
              <a:rPr lang="tr-TR" dirty="0" err="1">
                <a:solidFill>
                  <a:srgbClr val="FF0000"/>
                </a:solidFill>
                <a:latin typeface="Times New Roman" panose="02020603050405020304" pitchFamily="18" charset="0"/>
                <a:cs typeface="Times New Roman" panose="02020603050405020304" pitchFamily="18" charset="0"/>
              </a:rPr>
              <a:t>smaller</a:t>
            </a:r>
            <a:r>
              <a:rPr lang="tr-TR" dirty="0">
                <a:solidFill>
                  <a:srgbClr val="FF0000"/>
                </a:solidFill>
                <a:latin typeface="Times New Roman" panose="02020603050405020304" pitchFamily="18" charset="0"/>
                <a:cs typeface="Times New Roman" panose="02020603050405020304" pitchFamily="18" charset="0"/>
              </a:rPr>
              <a:t>’ alternatif hipotez kodunu gösterebilmek için konulmuştur.</a:t>
            </a:r>
          </a:p>
        </p:txBody>
      </p:sp>
      <p:pic>
        <p:nvPicPr>
          <p:cNvPr id="4" name="Resim 3">
            <a:extLst>
              <a:ext uri="{FF2B5EF4-FFF2-40B4-BE49-F238E27FC236}">
                <a16:creationId xmlns:a16="http://schemas.microsoft.com/office/drawing/2014/main" id="{F53C2183-DC70-EB82-4D3B-A2A7AA1F14AB}"/>
              </a:ext>
            </a:extLst>
          </p:cNvPr>
          <p:cNvPicPr>
            <a:picLocks noChangeAspect="1"/>
          </p:cNvPicPr>
          <p:nvPr/>
        </p:nvPicPr>
        <p:blipFill>
          <a:blip r:embed="rId2"/>
          <a:stretch>
            <a:fillRect/>
          </a:stretch>
        </p:blipFill>
        <p:spPr>
          <a:xfrm>
            <a:off x="1215072" y="2188106"/>
            <a:ext cx="3611538" cy="1199198"/>
          </a:xfrm>
          <a:prstGeom prst="rect">
            <a:avLst/>
          </a:prstGeom>
          <a:ln w="19050">
            <a:solidFill>
              <a:schemeClr val="tx1"/>
            </a:solidFill>
          </a:ln>
        </p:spPr>
      </p:pic>
      <p:pic>
        <p:nvPicPr>
          <p:cNvPr id="7" name="Resim 6">
            <a:extLst>
              <a:ext uri="{FF2B5EF4-FFF2-40B4-BE49-F238E27FC236}">
                <a16:creationId xmlns:a16="http://schemas.microsoft.com/office/drawing/2014/main" id="{92596446-EBE5-CFDE-9667-5D19B12AA8E3}"/>
              </a:ext>
            </a:extLst>
          </p:cNvPr>
          <p:cNvPicPr>
            <a:picLocks noChangeAspect="1"/>
          </p:cNvPicPr>
          <p:nvPr/>
        </p:nvPicPr>
        <p:blipFill>
          <a:blip r:embed="rId3"/>
          <a:stretch>
            <a:fillRect/>
          </a:stretch>
        </p:blipFill>
        <p:spPr>
          <a:xfrm>
            <a:off x="1215071" y="3742799"/>
            <a:ext cx="2929525" cy="348753"/>
          </a:xfrm>
          <a:prstGeom prst="rect">
            <a:avLst/>
          </a:prstGeom>
        </p:spPr>
      </p:pic>
    </p:spTree>
    <p:extLst>
      <p:ext uri="{BB962C8B-B14F-4D97-AF65-F5344CB8AC3E}">
        <p14:creationId xmlns:p14="http://schemas.microsoft.com/office/powerpoint/2010/main" val="2210079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15D2FA-D6A9-9CE6-A321-0658F21699F6}"/>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Cevap</a:t>
            </a:r>
            <a:endParaRPr lang="tr-TR" dirty="0"/>
          </a:p>
        </p:txBody>
      </p:sp>
      <p:sp>
        <p:nvSpPr>
          <p:cNvPr id="3" name="İçerik Yer Tutucusu 2">
            <a:extLst>
              <a:ext uri="{FF2B5EF4-FFF2-40B4-BE49-F238E27FC236}">
                <a16:creationId xmlns:a16="http://schemas.microsoft.com/office/drawing/2014/main" id="{07B48455-820E-DFCF-58EF-2E3703DCC375}"/>
              </a:ext>
            </a:extLst>
          </p:cNvPr>
          <p:cNvSpPr>
            <a:spLocks noGrp="1"/>
          </p:cNvSpPr>
          <p:nvPr>
            <p:ph idx="1"/>
          </p:nvPr>
        </p:nvSpPr>
        <p:spPr>
          <a:xfrm>
            <a:off x="1097280" y="1969932"/>
            <a:ext cx="10058400" cy="1667401"/>
          </a:xfrm>
        </p:spPr>
        <p:txBody>
          <a:bodyPr/>
          <a:lstStyle/>
          <a:p>
            <a:pPr algn="just">
              <a:lnSpc>
                <a:spcPct val="150000"/>
              </a:lnSpc>
            </a:pPr>
            <a:r>
              <a:rPr lang="tr-TR" dirty="0">
                <a:latin typeface="Times New Roman" panose="02020603050405020304" pitchFamily="18" charset="0"/>
                <a:cs typeface="Times New Roman" panose="02020603050405020304" pitchFamily="18" charset="0"/>
              </a:rPr>
              <a:t>3. Durum için Grup A’daki sigara içenlerin gözlemlenen oranı Grup B’deki sigara içenlerin oranından büyük olduğu iddiası test edilmiştir. Alternatif hipotez büyüktür şeklinde kurulduğundan dolayı modülde </a:t>
            </a:r>
            <a:r>
              <a:rPr lang="tr-TR" dirty="0" err="1">
                <a:latin typeface="Times New Roman" panose="02020603050405020304" pitchFamily="18" charset="0"/>
                <a:cs typeface="Times New Roman" panose="02020603050405020304" pitchFamily="18" charset="0"/>
              </a:rPr>
              <a:t>alternative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larger</a:t>
            </a:r>
            <a:r>
              <a:rPr lang="tr-TR" dirty="0">
                <a:latin typeface="Times New Roman" panose="02020603050405020304" pitchFamily="18" charset="0"/>
                <a:cs typeface="Times New Roman" panose="02020603050405020304" pitchFamily="18" charset="0"/>
              </a:rPr>
              <a:t>" olarak belirtilmiştir.</a:t>
            </a:r>
          </a:p>
        </p:txBody>
      </p:sp>
      <p:pic>
        <p:nvPicPr>
          <p:cNvPr id="5" name="Resim 4">
            <a:extLst>
              <a:ext uri="{FF2B5EF4-FFF2-40B4-BE49-F238E27FC236}">
                <a16:creationId xmlns:a16="http://schemas.microsoft.com/office/drawing/2014/main" id="{1C0CFCE2-4F8C-39B5-BF2A-8C5F5807D337}"/>
              </a:ext>
            </a:extLst>
          </p:cNvPr>
          <p:cNvPicPr>
            <a:picLocks noChangeAspect="1"/>
          </p:cNvPicPr>
          <p:nvPr/>
        </p:nvPicPr>
        <p:blipFill>
          <a:blip r:embed="rId2"/>
          <a:stretch>
            <a:fillRect/>
          </a:stretch>
        </p:blipFill>
        <p:spPr>
          <a:xfrm>
            <a:off x="1174769" y="3772244"/>
            <a:ext cx="7387080" cy="691268"/>
          </a:xfrm>
          <a:prstGeom prst="rect">
            <a:avLst/>
          </a:prstGeom>
          <a:ln w="19050">
            <a:solidFill>
              <a:schemeClr val="tx1"/>
            </a:solidFill>
          </a:ln>
        </p:spPr>
      </p:pic>
      <p:pic>
        <p:nvPicPr>
          <p:cNvPr id="8" name="Resim 7">
            <a:extLst>
              <a:ext uri="{FF2B5EF4-FFF2-40B4-BE49-F238E27FC236}">
                <a16:creationId xmlns:a16="http://schemas.microsoft.com/office/drawing/2014/main" id="{9EAE1532-65F8-AFB2-45D2-8467BE034C4D}"/>
              </a:ext>
            </a:extLst>
          </p:cNvPr>
          <p:cNvPicPr>
            <a:picLocks noChangeAspect="1"/>
          </p:cNvPicPr>
          <p:nvPr/>
        </p:nvPicPr>
        <p:blipFill>
          <a:blip r:embed="rId3"/>
          <a:stretch>
            <a:fillRect/>
          </a:stretch>
        </p:blipFill>
        <p:spPr>
          <a:xfrm>
            <a:off x="1174769" y="4831112"/>
            <a:ext cx="4538231" cy="267830"/>
          </a:xfrm>
          <a:prstGeom prst="rect">
            <a:avLst/>
          </a:prstGeom>
        </p:spPr>
      </p:pic>
    </p:spTree>
    <p:extLst>
      <p:ext uri="{BB962C8B-B14F-4D97-AF65-F5344CB8AC3E}">
        <p14:creationId xmlns:p14="http://schemas.microsoft.com/office/powerpoint/2010/main" val="620751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15D2FA-D6A9-9CE6-A321-0658F21699F6}"/>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Cevap</a:t>
            </a:r>
            <a:endParaRPr lang="tr-TR" dirty="0"/>
          </a:p>
        </p:txBody>
      </p:sp>
      <p:sp>
        <p:nvSpPr>
          <p:cNvPr id="3" name="İçerik Yer Tutucusu 2">
            <a:extLst>
              <a:ext uri="{FF2B5EF4-FFF2-40B4-BE49-F238E27FC236}">
                <a16:creationId xmlns:a16="http://schemas.microsoft.com/office/drawing/2014/main" id="{07B48455-820E-DFCF-58EF-2E3703DCC375}"/>
              </a:ext>
            </a:extLst>
          </p:cNvPr>
          <p:cNvSpPr>
            <a:spLocks noGrp="1"/>
          </p:cNvSpPr>
          <p:nvPr>
            <p:ph idx="1"/>
          </p:nvPr>
        </p:nvSpPr>
        <p:spPr>
          <a:xfrm>
            <a:off x="1097280" y="4429590"/>
            <a:ext cx="10058400" cy="1667401"/>
          </a:xfrm>
        </p:spPr>
        <p:txBody>
          <a:bodyPr/>
          <a:lstStyle/>
          <a:p>
            <a:pPr algn="just">
              <a:lnSpc>
                <a:spcPct val="150000"/>
              </a:lnSpc>
            </a:pPr>
            <a:r>
              <a:rPr lang="tr-TR" dirty="0">
                <a:latin typeface="Times New Roman" panose="02020603050405020304" pitchFamily="18" charset="0"/>
                <a:cs typeface="Times New Roman" panose="02020603050405020304" pitchFamily="18" charset="0"/>
              </a:rPr>
              <a:t>3. Durum için boş hipotez ret edilerek alternatif hipotez kabul edilir. Yani Grup A’daki sigara içenlerin gözlemlenen oranı Grup B’deki sigara içenlerin oranından %5 anlamlılık düzeyinde büyüktür.</a:t>
            </a:r>
          </a:p>
        </p:txBody>
      </p:sp>
      <p:pic>
        <p:nvPicPr>
          <p:cNvPr id="4" name="Resim 3">
            <a:extLst>
              <a:ext uri="{FF2B5EF4-FFF2-40B4-BE49-F238E27FC236}">
                <a16:creationId xmlns:a16="http://schemas.microsoft.com/office/drawing/2014/main" id="{F53C2183-DC70-EB82-4D3B-A2A7AA1F14AB}"/>
              </a:ext>
            </a:extLst>
          </p:cNvPr>
          <p:cNvPicPr>
            <a:picLocks noChangeAspect="1"/>
          </p:cNvPicPr>
          <p:nvPr/>
        </p:nvPicPr>
        <p:blipFill>
          <a:blip r:embed="rId2"/>
          <a:stretch>
            <a:fillRect/>
          </a:stretch>
        </p:blipFill>
        <p:spPr>
          <a:xfrm>
            <a:off x="1215072" y="2188106"/>
            <a:ext cx="3611538" cy="1199198"/>
          </a:xfrm>
          <a:prstGeom prst="rect">
            <a:avLst/>
          </a:prstGeom>
          <a:ln w="19050">
            <a:solidFill>
              <a:schemeClr val="tx1"/>
            </a:solidFill>
          </a:ln>
        </p:spPr>
      </p:pic>
      <p:pic>
        <p:nvPicPr>
          <p:cNvPr id="5" name="Resim 4">
            <a:extLst>
              <a:ext uri="{FF2B5EF4-FFF2-40B4-BE49-F238E27FC236}">
                <a16:creationId xmlns:a16="http://schemas.microsoft.com/office/drawing/2014/main" id="{E9AF203C-6F26-6D3E-344F-11A521F1C6C5}"/>
              </a:ext>
            </a:extLst>
          </p:cNvPr>
          <p:cNvPicPr>
            <a:picLocks noChangeAspect="1"/>
          </p:cNvPicPr>
          <p:nvPr/>
        </p:nvPicPr>
        <p:blipFill>
          <a:blip r:embed="rId3"/>
          <a:stretch>
            <a:fillRect/>
          </a:stretch>
        </p:blipFill>
        <p:spPr>
          <a:xfrm>
            <a:off x="1215071" y="3657075"/>
            <a:ext cx="2744619" cy="372484"/>
          </a:xfrm>
          <a:prstGeom prst="rect">
            <a:avLst/>
          </a:prstGeom>
        </p:spPr>
      </p:pic>
    </p:spTree>
    <p:extLst>
      <p:ext uri="{BB962C8B-B14F-4D97-AF65-F5344CB8AC3E}">
        <p14:creationId xmlns:p14="http://schemas.microsoft.com/office/powerpoint/2010/main" val="3102167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03572F-1765-A719-89DF-F1ACB716595F}"/>
              </a:ext>
            </a:extLst>
          </p:cNvPr>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Student</a:t>
            </a:r>
            <a:r>
              <a:rPr lang="tr-TR" dirty="0">
                <a:latin typeface="Times New Roman" panose="02020603050405020304" pitchFamily="18" charset="0"/>
                <a:cs typeface="Times New Roman" panose="02020603050405020304" pitchFamily="18" charset="0"/>
              </a:rPr>
              <a:t> T Testi</a:t>
            </a:r>
            <a:endParaRPr lang="tr-TR" dirty="0"/>
          </a:p>
        </p:txBody>
      </p:sp>
      <p:sp>
        <p:nvSpPr>
          <p:cNvPr id="3" name="İçerik Yer Tutucusu 2">
            <a:extLst>
              <a:ext uri="{FF2B5EF4-FFF2-40B4-BE49-F238E27FC236}">
                <a16:creationId xmlns:a16="http://schemas.microsoft.com/office/drawing/2014/main" id="{7E687428-87FA-B35B-FBCA-D1E46C2FCD1F}"/>
              </a:ext>
            </a:extLst>
          </p:cNvPr>
          <p:cNvSpPr>
            <a:spLocks noGrp="1"/>
          </p:cNvSpPr>
          <p:nvPr>
            <p:ph idx="1"/>
          </p:nvPr>
        </p:nvSpPr>
        <p:spPr>
          <a:xfrm>
            <a:off x="1097280" y="2108201"/>
            <a:ext cx="10058400" cy="4106619"/>
          </a:xfrm>
        </p:spPr>
        <p:txBody>
          <a:bodyPr>
            <a:normAutofit/>
          </a:bodyPr>
          <a:lstStyle/>
          <a:p>
            <a:pPr algn="just"/>
            <a:r>
              <a:rPr lang="tr-TR" dirty="0">
                <a:latin typeface="Times New Roman" panose="02020603050405020304" pitchFamily="18" charset="0"/>
                <a:cs typeface="Times New Roman" panose="02020603050405020304" pitchFamily="18" charset="0"/>
              </a:rPr>
              <a:t>Popülasyonun standart sapması bilinmediği ve örneklem büyüklüğünün küçük olduğu (n&lt;30) durumlarda kullanılabilir. Bu dağılım, </a:t>
            </a:r>
            <a:r>
              <a:rPr lang="tr-TR" dirty="0" err="1">
                <a:latin typeface="Times New Roman" panose="02020603050405020304" pitchFamily="18" charset="0"/>
                <a:cs typeface="Times New Roman" panose="02020603050405020304" pitchFamily="18" charset="0"/>
              </a:rPr>
              <a:t>Student</a:t>
            </a:r>
            <a:r>
              <a:rPr lang="tr-TR" dirty="0">
                <a:latin typeface="Times New Roman" panose="02020603050405020304" pitchFamily="18" charset="0"/>
                <a:cs typeface="Times New Roman" panose="02020603050405020304" pitchFamily="18" charset="0"/>
              </a:rPr>
              <a:t> T dağılımı olarak da adlandırılır. T dağılımının temel özellikleri aşağıdaki gibidir:</a:t>
            </a:r>
          </a:p>
          <a:p>
            <a:pPr algn="just"/>
            <a:endParaRPr lang="tr-TR"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T dağılımı şekil olarak normal dağılıma benzer.</a:t>
            </a:r>
          </a:p>
          <a:p>
            <a:pPr lvl="1" algn="just">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Örnek boyutu küçük olan verilerde kullanılabilir. Genellikle 30’dan azdır. Ancak örnek boyutu 30’dan fazla olan örneklerde de kullanılabilir.</a:t>
            </a:r>
          </a:p>
          <a:p>
            <a:pPr lvl="1" algn="just">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T dağılımında serbestlik derecesi kavramını kullanır. Serbestlik derecesi, bağımsız olarak tahmin edilebilen istatistiksel bir testteki gözlemlerin sayısıdır.</a:t>
            </a:r>
          </a:p>
        </p:txBody>
      </p:sp>
      <p:pic>
        <p:nvPicPr>
          <p:cNvPr id="4" name="Resim 3">
            <a:extLst>
              <a:ext uri="{FF2B5EF4-FFF2-40B4-BE49-F238E27FC236}">
                <a16:creationId xmlns:a16="http://schemas.microsoft.com/office/drawing/2014/main" id="{84D0EDB3-D42A-B0D3-1D18-DC4291C2E4B3}"/>
              </a:ext>
            </a:extLst>
          </p:cNvPr>
          <p:cNvPicPr>
            <a:picLocks noChangeAspect="1"/>
          </p:cNvPicPr>
          <p:nvPr/>
        </p:nvPicPr>
        <p:blipFill>
          <a:blip r:embed="rId2"/>
          <a:stretch>
            <a:fillRect/>
          </a:stretch>
        </p:blipFill>
        <p:spPr>
          <a:xfrm>
            <a:off x="8123820" y="208987"/>
            <a:ext cx="3167363" cy="1605987"/>
          </a:xfrm>
          <a:prstGeom prst="rect">
            <a:avLst/>
          </a:prstGeom>
        </p:spPr>
      </p:pic>
    </p:spTree>
    <p:extLst>
      <p:ext uri="{BB962C8B-B14F-4D97-AF65-F5344CB8AC3E}">
        <p14:creationId xmlns:p14="http://schemas.microsoft.com/office/powerpoint/2010/main" val="2310532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03572F-1765-A719-89DF-F1ACB716595F}"/>
              </a:ext>
            </a:extLst>
          </p:cNvPr>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Student</a:t>
            </a:r>
            <a:r>
              <a:rPr lang="tr-TR" dirty="0">
                <a:latin typeface="Times New Roman" panose="02020603050405020304" pitchFamily="18" charset="0"/>
                <a:cs typeface="Times New Roman" panose="02020603050405020304" pitchFamily="18" charset="0"/>
              </a:rPr>
              <a:t> T Testi</a:t>
            </a:r>
            <a:endParaRPr lang="tr-TR" dirty="0"/>
          </a:p>
        </p:txBody>
      </p:sp>
      <p:sp>
        <p:nvSpPr>
          <p:cNvPr id="3" name="İçerik Yer Tutucusu 2">
            <a:extLst>
              <a:ext uri="{FF2B5EF4-FFF2-40B4-BE49-F238E27FC236}">
                <a16:creationId xmlns:a16="http://schemas.microsoft.com/office/drawing/2014/main" id="{7E687428-87FA-B35B-FBCA-D1E46C2FCD1F}"/>
              </a:ext>
            </a:extLst>
          </p:cNvPr>
          <p:cNvSpPr>
            <a:spLocks noGrp="1"/>
          </p:cNvSpPr>
          <p:nvPr>
            <p:ph idx="1"/>
          </p:nvPr>
        </p:nvSpPr>
        <p:spPr>
          <a:xfrm>
            <a:off x="1097280" y="2108201"/>
            <a:ext cx="10058400" cy="4106619"/>
          </a:xfrm>
        </p:spPr>
        <p:txBody>
          <a:bodyPr>
            <a:normAutofit/>
          </a:bodyPr>
          <a:lstStyle/>
          <a:p>
            <a:pPr algn="just">
              <a:lnSpc>
                <a:spcPct val="150000"/>
              </a:lnSpc>
            </a:pPr>
            <a:r>
              <a:rPr lang="tr-TR" dirty="0">
                <a:latin typeface="Times New Roman" panose="02020603050405020304" pitchFamily="18" charset="0"/>
                <a:cs typeface="Times New Roman" panose="02020603050405020304" pitchFamily="18" charset="0"/>
              </a:rPr>
              <a:t>Serbestlik derecesine bir örnek verirsek; </a:t>
            </a:r>
          </a:p>
          <a:p>
            <a:pPr algn="just">
              <a:lnSpc>
                <a:spcPct val="150000"/>
              </a:lnSpc>
            </a:pPr>
            <a:r>
              <a:rPr lang="tr-TR" dirty="0">
                <a:latin typeface="Times New Roman" panose="02020603050405020304" pitchFamily="18" charset="0"/>
                <a:cs typeface="Times New Roman" panose="02020603050405020304" pitchFamily="18" charset="0"/>
              </a:rPr>
              <a:t>a, b ve c şeklinde üç sayı olmak üzere değerlerini bilmediğimiz bu sayılar için ortalamasının 4 olduğu bilinsin. </a:t>
            </a:r>
          </a:p>
          <a:p>
            <a:pPr algn="just">
              <a:lnSpc>
                <a:spcPct val="150000"/>
              </a:lnSpc>
            </a:pPr>
            <a:r>
              <a:rPr lang="tr-TR" dirty="0">
                <a:latin typeface="Times New Roman" panose="02020603050405020304" pitchFamily="18" charset="0"/>
                <a:cs typeface="Times New Roman" panose="02020603050405020304" pitchFamily="18" charset="0"/>
              </a:rPr>
              <a:t>Bu ortalama değerden, üç sayının toplamı 12’dir (ortalama*değer sayısı; 4*3). </a:t>
            </a:r>
          </a:p>
          <a:p>
            <a:pPr algn="just">
              <a:lnSpc>
                <a:spcPct val="150000"/>
              </a:lnSpc>
            </a:pPr>
            <a:r>
              <a:rPr lang="tr-TR" dirty="0">
                <a:latin typeface="Times New Roman" panose="02020603050405020304" pitchFamily="18" charset="0"/>
                <a:cs typeface="Times New Roman" panose="02020603050405020304" pitchFamily="18" charset="0"/>
              </a:rPr>
              <a:t>Bu üç bilinmeyen sayı için değer ataması yalnızca iki değer için yapılabilir. </a:t>
            </a:r>
          </a:p>
        </p:txBody>
      </p:sp>
    </p:spTree>
    <p:extLst>
      <p:ext uri="{BB962C8B-B14F-4D97-AF65-F5344CB8AC3E}">
        <p14:creationId xmlns:p14="http://schemas.microsoft.com/office/powerpoint/2010/main" val="2543217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8ED773-B539-48F9-CF84-DB9E08C5000C}"/>
              </a:ext>
            </a:extLst>
          </p:cNvPr>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Student</a:t>
            </a:r>
            <a:r>
              <a:rPr lang="tr-TR" dirty="0">
                <a:latin typeface="Times New Roman" panose="02020603050405020304" pitchFamily="18" charset="0"/>
                <a:cs typeface="Times New Roman" panose="02020603050405020304" pitchFamily="18" charset="0"/>
              </a:rPr>
              <a:t> T Testi</a:t>
            </a:r>
            <a:endParaRPr lang="tr-TR" dirty="0"/>
          </a:p>
        </p:txBody>
      </p:sp>
      <p:sp>
        <p:nvSpPr>
          <p:cNvPr id="3" name="İçerik Yer Tutucusu 2">
            <a:extLst>
              <a:ext uri="{FF2B5EF4-FFF2-40B4-BE49-F238E27FC236}">
                <a16:creationId xmlns:a16="http://schemas.microsoft.com/office/drawing/2014/main" id="{CD020FE7-7865-8777-A491-5C899BD900EF}"/>
              </a:ext>
            </a:extLst>
          </p:cNvPr>
          <p:cNvSpPr>
            <a:spLocks noGrp="1"/>
          </p:cNvSpPr>
          <p:nvPr>
            <p:ph idx="1"/>
          </p:nvPr>
        </p:nvSpPr>
        <p:spPr>
          <a:xfrm>
            <a:off x="1097280" y="2019710"/>
            <a:ext cx="10058400" cy="3760891"/>
          </a:xfrm>
        </p:spPr>
        <p:txBody>
          <a:bodyPr>
            <a:normAutofit/>
          </a:bodyPr>
          <a:lstStyle/>
          <a:p>
            <a:pPr algn="just">
              <a:lnSpc>
                <a:spcPct val="150000"/>
              </a:lnSpc>
            </a:pPr>
            <a:r>
              <a:rPr lang="tr-TR" dirty="0">
                <a:latin typeface="Times New Roman" panose="02020603050405020304" pitchFamily="18" charset="0"/>
                <a:cs typeface="Times New Roman" panose="02020603050405020304" pitchFamily="18" charset="0"/>
              </a:rPr>
              <a:t>Örneğin, a=3 ve b=5 değerlerini ya da farklı değerler a ve b için serbest şekilde atanabilir. Ancak, toplamın 12 olması gerektiğinden dolayı c=4 olabilir. Bu nedenle, üç sayımız olmasına rağmen, sadece ikisinin değişmesi serbesttir. Bundan dolayı örnek için serbestlik derecesi 2 olduğu söylenebilir.</a:t>
            </a:r>
            <a:endParaRPr lang="tr-TR" sz="2000" dirty="0">
              <a:latin typeface="Times New Roman" panose="02020603050405020304" pitchFamily="18" charset="0"/>
              <a:cs typeface="Times New Roman" panose="02020603050405020304" pitchFamily="18" charset="0"/>
            </a:endParaRPr>
          </a:p>
          <a:p>
            <a:pPr algn="just">
              <a:lnSpc>
                <a:spcPct val="150000"/>
              </a:lnSpc>
            </a:pPr>
            <a:r>
              <a:rPr lang="tr-TR" sz="2000" dirty="0">
                <a:latin typeface="Times New Roman" panose="02020603050405020304" pitchFamily="18" charset="0"/>
                <a:cs typeface="Times New Roman" panose="02020603050405020304" pitchFamily="18" charset="0"/>
              </a:rPr>
              <a:t>Örneklem boyutu küçüldük</a:t>
            </a:r>
            <a:r>
              <a:rPr lang="tr-TR" dirty="0">
                <a:latin typeface="Times New Roman" panose="02020603050405020304" pitchFamily="18" charset="0"/>
                <a:cs typeface="Times New Roman" panose="02020603050405020304" pitchFamily="18" charset="0"/>
              </a:rPr>
              <a:t>çe, serbestlik derecesi azalır veya başka bir deyişle, örnek parametreden popülasyon parametresinin tahmin edilebileceği kesinlik azalır. T dağılımındaki serbestlik derecesi (df), örneklerin sayısıdır (n-1) veya başka bir deyişle, df=n-1’dir.</a:t>
            </a:r>
            <a:endParaRPr lang="tr-TR" sz="2000" dirty="0">
              <a:latin typeface="Times New Roman" panose="02020603050405020304" pitchFamily="18" charset="0"/>
              <a:cs typeface="Times New Roman" panose="02020603050405020304" pitchFamily="18" charset="0"/>
            </a:endParaRPr>
          </a:p>
          <a:p>
            <a:pPr algn="just">
              <a:lnSpc>
                <a:spcPct val="150000"/>
              </a:lnSpc>
            </a:pPr>
            <a:endParaRPr lang="tr-TR" dirty="0"/>
          </a:p>
        </p:txBody>
      </p:sp>
    </p:spTree>
    <p:extLst>
      <p:ext uri="{BB962C8B-B14F-4D97-AF65-F5344CB8AC3E}">
        <p14:creationId xmlns:p14="http://schemas.microsoft.com/office/powerpoint/2010/main" val="3929762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03572F-1765-A719-89DF-F1ACB716595F}"/>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Tek Örneklem T-Testi</a:t>
            </a:r>
            <a:endParaRPr lang="tr-TR" dirty="0"/>
          </a:p>
        </p:txBody>
      </p:sp>
      <p:sp>
        <p:nvSpPr>
          <p:cNvPr id="3" name="İçerik Yer Tutucusu 2">
            <a:extLst>
              <a:ext uri="{FF2B5EF4-FFF2-40B4-BE49-F238E27FC236}">
                <a16:creationId xmlns:a16="http://schemas.microsoft.com/office/drawing/2014/main" id="{7E687428-87FA-B35B-FBCA-D1E46C2FCD1F}"/>
              </a:ext>
            </a:extLst>
          </p:cNvPr>
          <p:cNvSpPr>
            <a:spLocks noGrp="1"/>
          </p:cNvSpPr>
          <p:nvPr>
            <p:ph idx="1"/>
          </p:nvPr>
        </p:nvSpPr>
        <p:spPr>
          <a:xfrm>
            <a:off x="1097280" y="2108201"/>
            <a:ext cx="10058400" cy="4106619"/>
          </a:xfrm>
        </p:spPr>
        <p:txBody>
          <a:bodyPr>
            <a:normAutofit/>
          </a:bodyPr>
          <a:lstStyle/>
          <a:p>
            <a:r>
              <a:rPr lang="tr-TR" dirty="0">
                <a:latin typeface="Times New Roman" panose="02020603050405020304" pitchFamily="18" charset="0"/>
                <a:cs typeface="Times New Roman" panose="02020603050405020304" pitchFamily="18" charset="0"/>
              </a:rPr>
              <a:t>Tek Örneklem T testi, Z testine benzemesine rağmen aşağıdaki farklılıklar mevcuttur.</a:t>
            </a:r>
          </a:p>
          <a:p>
            <a:r>
              <a:rPr lang="tr-TR" sz="2000" dirty="0">
                <a:latin typeface="Times New Roman" panose="02020603050405020304" pitchFamily="18" charset="0"/>
                <a:cs typeface="Times New Roman" panose="02020603050405020304" pitchFamily="18" charset="0"/>
              </a:rPr>
              <a:t>1. Numunenin boyutu genellikle küçüktür (n&lt;30).</a:t>
            </a:r>
          </a:p>
          <a:p>
            <a:r>
              <a:rPr lang="tr-TR" dirty="0">
                <a:latin typeface="Times New Roman" panose="02020603050405020304" pitchFamily="18" charset="0"/>
                <a:cs typeface="Times New Roman" panose="02020603050405020304" pitchFamily="18" charset="0"/>
              </a:rPr>
              <a:t>2. Popülasyon standart sapması bilinmemektedir. Bundan dolayı standart hatayı hesaplamak için örnek standart sapması kullanılır.</a:t>
            </a:r>
          </a:p>
          <a:p>
            <a:r>
              <a:rPr lang="tr-TR" sz="2000" dirty="0">
                <a:latin typeface="Times New Roman" panose="02020603050405020304" pitchFamily="18" charset="0"/>
                <a:cs typeface="Times New Roman" panose="02020603050405020304" pitchFamily="18" charset="0"/>
              </a:rPr>
              <a:t>3. Test istatistiği aşağıdaki formülle bulunur:</a:t>
            </a:r>
          </a:p>
        </p:txBody>
      </p:sp>
      <p:pic>
        <p:nvPicPr>
          <p:cNvPr id="5" name="Resim 4">
            <a:extLst>
              <a:ext uri="{FF2B5EF4-FFF2-40B4-BE49-F238E27FC236}">
                <a16:creationId xmlns:a16="http://schemas.microsoft.com/office/drawing/2014/main" id="{019154CF-7882-27EA-4C5B-1EB64C4AAEBC}"/>
              </a:ext>
            </a:extLst>
          </p:cNvPr>
          <p:cNvPicPr>
            <a:picLocks noChangeAspect="1"/>
          </p:cNvPicPr>
          <p:nvPr/>
        </p:nvPicPr>
        <p:blipFill>
          <a:blip r:embed="rId2"/>
          <a:stretch>
            <a:fillRect/>
          </a:stretch>
        </p:blipFill>
        <p:spPr>
          <a:xfrm>
            <a:off x="4707270" y="4681869"/>
            <a:ext cx="1778000" cy="1066800"/>
          </a:xfrm>
          <a:prstGeom prst="rect">
            <a:avLst/>
          </a:prstGeom>
        </p:spPr>
      </p:pic>
    </p:spTree>
    <p:extLst>
      <p:ext uri="{BB962C8B-B14F-4D97-AF65-F5344CB8AC3E}">
        <p14:creationId xmlns:p14="http://schemas.microsoft.com/office/powerpoint/2010/main" val="4187403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305310-E025-35EB-994E-41F8A97B9D80}"/>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İki Örneklem Z Testi</a:t>
            </a:r>
          </a:p>
        </p:txBody>
      </p:sp>
      <p:sp>
        <p:nvSpPr>
          <p:cNvPr id="3" name="İçerik Yer Tutucusu 2">
            <a:extLst>
              <a:ext uri="{FF2B5EF4-FFF2-40B4-BE49-F238E27FC236}">
                <a16:creationId xmlns:a16="http://schemas.microsoft.com/office/drawing/2014/main" id="{8BAA607F-C5F8-D78C-9D4B-775445A3DB99}"/>
              </a:ext>
            </a:extLst>
          </p:cNvPr>
          <p:cNvSpPr>
            <a:spLocks noGrp="1"/>
          </p:cNvSpPr>
          <p:nvPr>
            <p:ph idx="1"/>
          </p:nvPr>
        </p:nvSpPr>
        <p:spPr/>
        <p:txBody>
          <a:bodyPr/>
          <a:lstStyle/>
          <a:p>
            <a:pPr algn="just">
              <a:lnSpc>
                <a:spcPct val="150000"/>
              </a:lnSpc>
            </a:pPr>
            <a:r>
              <a:rPr lang="tr-TR" dirty="0">
                <a:latin typeface="Times New Roman" panose="02020603050405020304" pitchFamily="18" charset="0"/>
                <a:cs typeface="Times New Roman" panose="02020603050405020304" pitchFamily="18" charset="0"/>
              </a:rPr>
              <a:t>Bu bölümde iki örneğe ait; </a:t>
            </a:r>
          </a:p>
          <a:p>
            <a:pPr lvl="2" algn="just">
              <a:lnSpc>
                <a:spcPct val="150000"/>
              </a:lnSpc>
              <a:buFont typeface="Wingdings" panose="05000000000000000000" pitchFamily="2" charset="2"/>
              <a:buChar char="Ø"/>
            </a:pPr>
            <a:r>
              <a:rPr lang="tr-TR" sz="2000" dirty="0">
                <a:latin typeface="Times New Roman" panose="02020603050405020304" pitchFamily="18" charset="0"/>
                <a:cs typeface="Times New Roman" panose="02020603050405020304" pitchFamily="18" charset="0"/>
              </a:rPr>
              <a:t>anakütle ortalaması ve </a:t>
            </a:r>
          </a:p>
          <a:p>
            <a:pPr lvl="2" algn="just">
              <a:lnSpc>
                <a:spcPct val="150000"/>
              </a:lnSpc>
              <a:buFont typeface="Wingdings" panose="05000000000000000000" pitchFamily="2" charset="2"/>
              <a:buChar char="Ø"/>
            </a:pPr>
            <a:r>
              <a:rPr lang="tr-TR" sz="2000" dirty="0">
                <a:latin typeface="Times New Roman" panose="02020603050405020304" pitchFamily="18" charset="0"/>
                <a:cs typeface="Times New Roman" panose="02020603050405020304" pitchFamily="18" charset="0"/>
              </a:rPr>
              <a:t>anakütle oranı testleri </a:t>
            </a:r>
          </a:p>
          <a:p>
            <a:pPr algn="just">
              <a:lnSpc>
                <a:spcPct val="150000"/>
              </a:lnSpc>
            </a:pPr>
            <a:r>
              <a:rPr lang="tr-TR" dirty="0">
                <a:latin typeface="Times New Roman" panose="02020603050405020304" pitchFamily="18" charset="0"/>
                <a:cs typeface="Times New Roman" panose="02020603050405020304" pitchFamily="18" charset="0"/>
              </a:rPr>
              <a:t>incelenecektir.</a:t>
            </a:r>
          </a:p>
          <a:p>
            <a:pPr algn="just">
              <a:lnSpc>
                <a:spcPct val="150000"/>
              </a:lnSpc>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173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03572F-1765-A719-89DF-F1ACB716595F}"/>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Tek Örneklem T-Testi</a:t>
            </a:r>
            <a:endParaRPr lang="tr-TR" dirty="0"/>
          </a:p>
        </p:txBody>
      </p:sp>
      <p:sp>
        <p:nvSpPr>
          <p:cNvPr id="3" name="İçerik Yer Tutucusu 2">
            <a:extLst>
              <a:ext uri="{FF2B5EF4-FFF2-40B4-BE49-F238E27FC236}">
                <a16:creationId xmlns:a16="http://schemas.microsoft.com/office/drawing/2014/main" id="{7E687428-87FA-B35B-FBCA-D1E46C2FCD1F}"/>
              </a:ext>
            </a:extLst>
          </p:cNvPr>
          <p:cNvSpPr>
            <a:spLocks noGrp="1"/>
          </p:cNvSpPr>
          <p:nvPr>
            <p:ph idx="1"/>
          </p:nvPr>
        </p:nvSpPr>
        <p:spPr>
          <a:xfrm>
            <a:off x="1097280" y="2108201"/>
            <a:ext cx="10058400" cy="4106619"/>
          </a:xfrm>
        </p:spPr>
        <p:txBody>
          <a:bodyPr>
            <a:normAutofit/>
          </a:bodyPr>
          <a:lstStyle/>
          <a:p>
            <a:r>
              <a:rPr lang="tr-TR" dirty="0">
                <a:latin typeface="Times New Roman" panose="02020603050405020304" pitchFamily="18" charset="0"/>
                <a:cs typeface="Times New Roman" panose="02020603050405020304" pitchFamily="18" charset="0"/>
              </a:rPr>
              <a:t>Burada;</a:t>
            </a:r>
          </a:p>
          <a:p>
            <a:r>
              <a:rPr lang="tr-TR" sz="2000" dirty="0">
                <a:latin typeface="Times New Roman" panose="02020603050405020304" pitchFamily="18" charset="0"/>
                <a:cs typeface="Times New Roman" panose="02020603050405020304" pitchFamily="18" charset="0"/>
              </a:rPr>
              <a:t>     Örneklem ortalaması</a:t>
            </a:r>
          </a:p>
          <a:p>
            <a:r>
              <a:rPr lang="tr-TR" dirty="0">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Popülasyon ortalaması</a:t>
            </a:r>
          </a:p>
          <a:p>
            <a:r>
              <a:rPr lang="tr-TR" dirty="0">
                <a:latin typeface="Times New Roman" panose="02020603050405020304" pitchFamily="18" charset="0"/>
                <a:cs typeface="Times New Roman" panose="02020603050405020304" pitchFamily="18" charset="0"/>
              </a:rPr>
              <a:t>     Örneklem standart sapması</a:t>
            </a:r>
          </a:p>
          <a:p>
            <a:r>
              <a:rPr lang="tr-TR" sz="2000" dirty="0">
                <a:latin typeface="Times New Roman" panose="02020603050405020304" pitchFamily="18" charset="0"/>
                <a:cs typeface="Times New Roman" panose="02020603050405020304" pitchFamily="18" charset="0"/>
              </a:rPr>
              <a:t>      Örneklem boyutudur.</a:t>
            </a:r>
          </a:p>
        </p:txBody>
      </p:sp>
      <p:pic>
        <p:nvPicPr>
          <p:cNvPr id="4" name="Resim 3">
            <a:extLst>
              <a:ext uri="{FF2B5EF4-FFF2-40B4-BE49-F238E27FC236}">
                <a16:creationId xmlns:a16="http://schemas.microsoft.com/office/drawing/2014/main" id="{D1A60845-96CC-1CA3-9BA7-A8FE193F59AF}"/>
              </a:ext>
            </a:extLst>
          </p:cNvPr>
          <p:cNvPicPr>
            <a:picLocks noChangeAspect="1"/>
          </p:cNvPicPr>
          <p:nvPr/>
        </p:nvPicPr>
        <p:blipFill>
          <a:blip r:embed="rId2"/>
          <a:stretch>
            <a:fillRect/>
          </a:stretch>
        </p:blipFill>
        <p:spPr>
          <a:xfrm>
            <a:off x="1199411" y="2585780"/>
            <a:ext cx="289147" cy="1979548"/>
          </a:xfrm>
          <a:prstGeom prst="rect">
            <a:avLst/>
          </a:prstGeom>
        </p:spPr>
      </p:pic>
    </p:spTree>
    <p:extLst>
      <p:ext uri="{BB962C8B-B14F-4D97-AF65-F5344CB8AC3E}">
        <p14:creationId xmlns:p14="http://schemas.microsoft.com/office/powerpoint/2010/main" val="360943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03572F-1765-A719-89DF-F1ACB716595F}"/>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Örnek Soru</a:t>
            </a:r>
            <a:endParaRPr lang="tr-TR" dirty="0"/>
          </a:p>
        </p:txBody>
      </p:sp>
      <p:sp>
        <p:nvSpPr>
          <p:cNvPr id="3" name="İçerik Yer Tutucusu 2">
            <a:extLst>
              <a:ext uri="{FF2B5EF4-FFF2-40B4-BE49-F238E27FC236}">
                <a16:creationId xmlns:a16="http://schemas.microsoft.com/office/drawing/2014/main" id="{7E687428-87FA-B35B-FBCA-D1E46C2FCD1F}"/>
              </a:ext>
            </a:extLst>
          </p:cNvPr>
          <p:cNvSpPr>
            <a:spLocks noGrp="1"/>
          </p:cNvSpPr>
          <p:nvPr>
            <p:ph idx="1"/>
          </p:nvPr>
        </p:nvSpPr>
        <p:spPr>
          <a:xfrm>
            <a:off x="1097280" y="2108201"/>
            <a:ext cx="10058400" cy="4106619"/>
          </a:xfrm>
        </p:spPr>
        <p:txBody>
          <a:bodyPr>
            <a:normAutofit/>
          </a:bodyPr>
          <a:lstStyle/>
          <a:p>
            <a:pPr algn="just"/>
            <a:r>
              <a:rPr lang="tr-TR" dirty="0">
                <a:latin typeface="Times New Roman" panose="02020603050405020304" pitchFamily="18" charset="0"/>
                <a:cs typeface="Times New Roman" panose="02020603050405020304" pitchFamily="18" charset="0"/>
              </a:rPr>
              <a:t>Lise son sınıfta bulunan öğrencilere deneme sınavı yapılmaktadır. 200 öğrenci için sınavlardaki ortalama puan 280’dir. </a:t>
            </a:r>
          </a:p>
          <a:p>
            <a:pPr algn="just"/>
            <a:r>
              <a:rPr lang="tr-TR" dirty="0">
                <a:latin typeface="Times New Roman" panose="02020603050405020304" pitchFamily="18" charset="0"/>
                <a:cs typeface="Times New Roman" panose="02020603050405020304" pitchFamily="18" charset="0"/>
              </a:rPr>
              <a:t>Bir sonraki deneme sınavında sınav puanları 280, 287, 280, 275, 279, 278, 289, 284, 288 olan 9 öğrenciden oluşan bir örneklem alınır. Buna göre deneme sınavı puanı ortalamasında önemli bir artış olduğu iddiasını %5 anlamlılık düzeyinde test ediniz.</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915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E611E4-8A4B-CAE7-FF86-1359E2693C1F}"/>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Cevap</a:t>
            </a:r>
            <a:endParaRPr lang="tr-TR" dirty="0"/>
          </a:p>
        </p:txBody>
      </p:sp>
      <p:sp>
        <p:nvSpPr>
          <p:cNvPr id="3" name="İçerik Yer Tutucusu 2">
            <a:extLst>
              <a:ext uri="{FF2B5EF4-FFF2-40B4-BE49-F238E27FC236}">
                <a16:creationId xmlns:a16="http://schemas.microsoft.com/office/drawing/2014/main" id="{2E20AB5F-0E8F-334B-136A-4B6978D0A2D9}"/>
              </a:ext>
            </a:extLst>
          </p:cNvPr>
          <p:cNvSpPr>
            <a:spLocks noGrp="1"/>
          </p:cNvSpPr>
          <p:nvPr>
            <p:ph idx="1"/>
          </p:nvPr>
        </p:nvSpPr>
        <p:spPr/>
        <p:txBody>
          <a:bodyPr>
            <a:noAutofit/>
          </a:bodyPr>
          <a:lstStyle/>
          <a:p>
            <a:pPr algn="just"/>
            <a:r>
              <a:rPr lang="tr-TR" dirty="0">
                <a:latin typeface="Times New Roman" panose="02020603050405020304" pitchFamily="18" charset="0"/>
                <a:cs typeface="Times New Roman" panose="02020603050405020304" pitchFamily="18" charset="0"/>
              </a:rPr>
              <a:t>Örneklem boyutu küçük olduğundan ve popülasyon standart sapması bilinmediğinden Tek Örneklem T testi kullanılmalıdır. Boş ve alternatif hipotezler aşağıdaki gibi oluşturulur:</a:t>
            </a: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r>
              <a:rPr lang="tr-TR" dirty="0" err="1">
                <a:latin typeface="Times New Roman" panose="02020603050405020304" pitchFamily="18" charset="0"/>
                <a:cs typeface="Times New Roman" panose="02020603050405020304" pitchFamily="18" charset="0"/>
              </a:rPr>
              <a:t>Scipy.stats</a:t>
            </a:r>
            <a:r>
              <a:rPr lang="tr-TR" dirty="0">
                <a:latin typeface="Times New Roman" panose="02020603050405020304" pitchFamily="18" charset="0"/>
                <a:cs typeface="Times New Roman" panose="02020603050405020304" pitchFamily="18" charset="0"/>
              </a:rPr>
              <a:t> kütüphanesinde yer alan "stats.ttest_1samp()" modülü Tek Örneklem T istatistiğini ve p değerini vermektedir.</a:t>
            </a:r>
          </a:p>
        </p:txBody>
      </p:sp>
      <p:pic>
        <p:nvPicPr>
          <p:cNvPr id="7" name="Resim 6">
            <a:extLst>
              <a:ext uri="{FF2B5EF4-FFF2-40B4-BE49-F238E27FC236}">
                <a16:creationId xmlns:a16="http://schemas.microsoft.com/office/drawing/2014/main" id="{897F56C7-44AC-F406-293B-D42567DE4EB5}"/>
              </a:ext>
            </a:extLst>
          </p:cNvPr>
          <p:cNvPicPr>
            <a:picLocks noChangeAspect="1"/>
          </p:cNvPicPr>
          <p:nvPr/>
        </p:nvPicPr>
        <p:blipFill>
          <a:blip r:embed="rId3"/>
          <a:stretch>
            <a:fillRect/>
          </a:stretch>
        </p:blipFill>
        <p:spPr>
          <a:xfrm>
            <a:off x="5118100" y="3101670"/>
            <a:ext cx="1955800" cy="1155700"/>
          </a:xfrm>
          <a:prstGeom prst="rect">
            <a:avLst/>
          </a:prstGeom>
        </p:spPr>
      </p:pic>
    </p:spTree>
    <p:extLst>
      <p:ext uri="{BB962C8B-B14F-4D97-AF65-F5344CB8AC3E}">
        <p14:creationId xmlns:p14="http://schemas.microsoft.com/office/powerpoint/2010/main" val="2893054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E611E4-8A4B-CAE7-FF86-1359E2693C1F}"/>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Cevap</a:t>
            </a:r>
            <a:endParaRPr lang="tr-TR" dirty="0"/>
          </a:p>
        </p:txBody>
      </p:sp>
      <p:sp>
        <p:nvSpPr>
          <p:cNvPr id="3" name="İçerik Yer Tutucusu 2">
            <a:extLst>
              <a:ext uri="{FF2B5EF4-FFF2-40B4-BE49-F238E27FC236}">
                <a16:creationId xmlns:a16="http://schemas.microsoft.com/office/drawing/2014/main" id="{2E20AB5F-0E8F-334B-136A-4B6978D0A2D9}"/>
              </a:ext>
            </a:extLst>
          </p:cNvPr>
          <p:cNvSpPr>
            <a:spLocks noGrp="1"/>
          </p:cNvSpPr>
          <p:nvPr>
            <p:ph idx="1"/>
          </p:nvPr>
        </p:nvSpPr>
        <p:spPr>
          <a:xfrm>
            <a:off x="1097280" y="4029558"/>
            <a:ext cx="10058400" cy="1839533"/>
          </a:xfrm>
        </p:spPr>
        <p:txBody>
          <a:bodyPr>
            <a:noAutofit/>
          </a:bodyPr>
          <a:lstStyle/>
          <a:p>
            <a:pPr algn="just"/>
            <a:r>
              <a:rPr lang="tr-TR" dirty="0">
                <a:latin typeface="Times New Roman" panose="02020603050405020304" pitchFamily="18" charset="0"/>
                <a:cs typeface="Times New Roman" panose="02020603050405020304" pitchFamily="18" charset="0"/>
              </a:rPr>
              <a:t>Elde edilen p değeri 0.05’ten büyük olduğu için boş hipotezi ret edilmez. Bu nedenle, öğrencilerin ortalama puanlarının artış gösterdiği söylenemez.</a:t>
            </a:r>
          </a:p>
        </p:txBody>
      </p:sp>
      <p:pic>
        <p:nvPicPr>
          <p:cNvPr id="5" name="Resim 4">
            <a:extLst>
              <a:ext uri="{FF2B5EF4-FFF2-40B4-BE49-F238E27FC236}">
                <a16:creationId xmlns:a16="http://schemas.microsoft.com/office/drawing/2014/main" id="{3DFB3AA9-9674-A469-2695-C3A0EA35D93A}"/>
              </a:ext>
            </a:extLst>
          </p:cNvPr>
          <p:cNvPicPr>
            <a:picLocks noChangeAspect="1"/>
          </p:cNvPicPr>
          <p:nvPr/>
        </p:nvPicPr>
        <p:blipFill>
          <a:blip r:embed="rId3"/>
          <a:stretch>
            <a:fillRect/>
          </a:stretch>
        </p:blipFill>
        <p:spPr>
          <a:xfrm>
            <a:off x="1097280" y="2082552"/>
            <a:ext cx="5313256" cy="1017109"/>
          </a:xfrm>
          <a:prstGeom prst="rect">
            <a:avLst/>
          </a:prstGeom>
          <a:ln w="19050">
            <a:solidFill>
              <a:schemeClr val="tx1"/>
            </a:solidFill>
          </a:ln>
        </p:spPr>
      </p:pic>
      <p:pic>
        <p:nvPicPr>
          <p:cNvPr id="7" name="Resim 6">
            <a:extLst>
              <a:ext uri="{FF2B5EF4-FFF2-40B4-BE49-F238E27FC236}">
                <a16:creationId xmlns:a16="http://schemas.microsoft.com/office/drawing/2014/main" id="{150BFB26-492B-6884-A94F-AF973135CAEE}"/>
              </a:ext>
            </a:extLst>
          </p:cNvPr>
          <p:cNvPicPr>
            <a:picLocks noChangeAspect="1"/>
          </p:cNvPicPr>
          <p:nvPr/>
        </p:nvPicPr>
        <p:blipFill>
          <a:blip r:embed="rId4"/>
          <a:stretch>
            <a:fillRect/>
          </a:stretch>
        </p:blipFill>
        <p:spPr>
          <a:xfrm>
            <a:off x="1097280" y="3429000"/>
            <a:ext cx="7293334" cy="251977"/>
          </a:xfrm>
          <a:prstGeom prst="rect">
            <a:avLst/>
          </a:prstGeom>
        </p:spPr>
      </p:pic>
    </p:spTree>
    <p:extLst>
      <p:ext uri="{BB962C8B-B14F-4D97-AF65-F5344CB8AC3E}">
        <p14:creationId xmlns:p14="http://schemas.microsoft.com/office/powerpoint/2010/main" val="3684615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BC9DEC-762C-8C38-E7FA-32A7EBBF12E4}"/>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İki Örneklem T-Testi</a:t>
            </a:r>
          </a:p>
        </p:txBody>
      </p:sp>
      <p:sp>
        <p:nvSpPr>
          <p:cNvPr id="3" name="İçerik Yer Tutucusu 2">
            <a:extLst>
              <a:ext uri="{FF2B5EF4-FFF2-40B4-BE49-F238E27FC236}">
                <a16:creationId xmlns:a16="http://schemas.microsoft.com/office/drawing/2014/main" id="{E14D2E87-0E3B-8A6F-46F6-79A1053DC42A}"/>
              </a:ext>
            </a:extLst>
          </p:cNvPr>
          <p:cNvSpPr>
            <a:spLocks noGrp="1"/>
          </p:cNvSpPr>
          <p:nvPr>
            <p:ph idx="1"/>
          </p:nvPr>
        </p:nvSpPr>
        <p:spPr/>
        <p:txBody>
          <a:bodyPr/>
          <a:lstStyle/>
          <a:p>
            <a:pPr algn="just">
              <a:lnSpc>
                <a:spcPct val="150000"/>
              </a:lnSpc>
            </a:pPr>
            <a:r>
              <a:rPr lang="tr-TR" dirty="0">
                <a:latin typeface="Times New Roman" panose="02020603050405020304" pitchFamily="18" charset="0"/>
                <a:cs typeface="Times New Roman" panose="02020603050405020304" pitchFamily="18" charset="0"/>
              </a:rPr>
              <a:t>T Testi uygulamasında eğer iki </a:t>
            </a:r>
            <a:r>
              <a:rPr lang="tr-TR" dirty="0" err="1">
                <a:latin typeface="Times New Roman" panose="02020603050405020304" pitchFamily="18" charset="0"/>
                <a:cs typeface="Times New Roman" panose="02020603050405020304" pitchFamily="18" charset="0"/>
              </a:rPr>
              <a:t>örneklemli</a:t>
            </a:r>
            <a:r>
              <a:rPr lang="tr-TR" dirty="0">
                <a:latin typeface="Times New Roman" panose="02020603050405020304" pitchFamily="18" charset="0"/>
                <a:cs typeface="Times New Roman" panose="02020603050405020304" pitchFamily="18" charset="0"/>
              </a:rPr>
              <a:t> bir süreç yürütülüyorsa örneklemlerin bağımsız olup olmadığına bağlı olarak iki alt grupta T-testi istatistiği hesaplanması farklılaşmaktadır. </a:t>
            </a:r>
          </a:p>
          <a:p>
            <a:pPr algn="just">
              <a:lnSpc>
                <a:spcPct val="150000"/>
              </a:lnSpc>
            </a:pPr>
            <a:r>
              <a:rPr lang="tr-TR" dirty="0">
                <a:latin typeface="Times New Roman" panose="02020603050405020304" pitchFamily="18" charset="0"/>
                <a:cs typeface="Times New Roman" panose="02020603050405020304" pitchFamily="18" charset="0"/>
              </a:rPr>
              <a:t>Bunlar örneklerin bağımsız ve bağımlı (eşlenik-çift) olma durumuna göre iki ayrı grupta incelenir.</a:t>
            </a:r>
          </a:p>
        </p:txBody>
      </p:sp>
    </p:spTree>
    <p:extLst>
      <p:ext uri="{BB962C8B-B14F-4D97-AF65-F5344CB8AC3E}">
        <p14:creationId xmlns:p14="http://schemas.microsoft.com/office/powerpoint/2010/main" val="2689611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44BE25-577B-CDF5-0551-D5E3F78922E9}"/>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Örneklerin Bağımsız Olma Hali</a:t>
            </a:r>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61508D6D-8B89-520C-06F4-BCACEA3A3D52}"/>
                  </a:ext>
                </a:extLst>
              </p:cNvPr>
              <p:cNvSpPr>
                <a:spLocks noGrp="1"/>
              </p:cNvSpPr>
              <p:nvPr>
                <p:ph idx="1"/>
              </p:nvPr>
            </p:nvSpPr>
            <p:spPr/>
            <p:txBody>
              <a:bodyPr/>
              <a:lstStyle/>
              <a:p>
                <a:pPr algn="just">
                  <a:lnSpc>
                    <a:spcPct val="150000"/>
                  </a:lnSpc>
                </a:pPr>
                <a:r>
                  <a:rPr lang="tr-TR" dirty="0">
                    <a:latin typeface="Times New Roman" panose="02020603050405020304" pitchFamily="18" charset="0"/>
                    <a:cs typeface="Times New Roman" panose="02020603050405020304" pitchFamily="18" charset="0"/>
                  </a:rPr>
                  <a:t>İki popülasyondan örnekler aldığımızda iki </a:t>
                </a:r>
                <a:r>
                  <a:rPr lang="tr-TR" dirty="0" err="1">
                    <a:latin typeface="Times New Roman" panose="02020603050405020304" pitchFamily="18" charset="0"/>
                    <a:cs typeface="Times New Roman" panose="02020603050405020304" pitchFamily="18" charset="0"/>
                  </a:rPr>
                  <a:t>örneklemli</a:t>
                </a:r>
                <a:r>
                  <a:rPr lang="tr-TR" dirty="0">
                    <a:latin typeface="Times New Roman" panose="02020603050405020304" pitchFamily="18" charset="0"/>
                    <a:cs typeface="Times New Roman" panose="02020603050405020304" pitchFamily="18" charset="0"/>
                  </a:rPr>
                  <a:t> bir t-testi kullanılır. Burada her iki örnek boyutu 30’dan küçüktür ve her iki popülasyon standart sapması bilinmektedir. </a:t>
                </a:r>
              </a:p>
              <a:p>
                <a:pPr algn="just">
                  <a:lnSpc>
                    <a:spcPct val="150000"/>
                  </a:lnSpc>
                </a:pPr>
                <a:r>
                  <a:rPr lang="tr-TR" dirty="0">
                    <a:latin typeface="Times New Roman" panose="02020603050405020304" pitchFamily="18" charset="0"/>
                    <a:cs typeface="Times New Roman" panose="02020603050405020304" pitchFamily="18" charset="0"/>
                  </a:rPr>
                  <a:t>Formül:</a:t>
                </a:r>
              </a:p>
              <a:p>
                <a:pPr algn="just">
                  <a:lnSpc>
                    <a:spcPct val="150000"/>
                  </a:lnSpc>
                </a:pPr>
                <a:endParaRPr lang="tr-TR" dirty="0">
                  <a:latin typeface="Times New Roman" panose="02020603050405020304" pitchFamily="18" charset="0"/>
                  <a:cs typeface="Times New Roman" panose="02020603050405020304" pitchFamily="18" charset="0"/>
                </a:endParaRPr>
              </a:p>
              <a:p>
                <a:pPr algn="just">
                  <a:lnSpc>
                    <a:spcPct val="150000"/>
                  </a:lnSpc>
                </a:pPr>
                <a:r>
                  <a:rPr lang="tr-TR" dirty="0">
                    <a:latin typeface="Times New Roman" panose="02020603050405020304" pitchFamily="18" charset="0"/>
                    <a:cs typeface="Times New Roman" panose="02020603050405020304" pitchFamily="18" charset="0"/>
                  </a:rPr>
                  <a:t>Burada </a:t>
                </a:r>
                <a14:m>
                  <m:oMath xmlns:m="http://schemas.openxmlformats.org/officeDocument/2006/math">
                    <m:r>
                      <a:rPr lang="tr-TR" i="1" smtClean="0">
                        <a:latin typeface="Cambria Math" panose="02040503050406030204" pitchFamily="18" charset="0"/>
                        <a:cs typeface="Times New Roman" panose="02020603050405020304" pitchFamily="18" charset="0"/>
                      </a:rPr>
                      <m:t> </m:t>
                    </m:r>
                  </m:oMath>
                </a14:m>
                <a:r>
                  <a:rPr lang="tr-TR" dirty="0">
                    <a:latin typeface="Times New Roman" panose="02020603050405020304" pitchFamily="18" charset="0"/>
                    <a:cs typeface="Times New Roman" panose="02020603050405020304" pitchFamily="18" charset="0"/>
                  </a:rPr>
                  <a:t>   ve     örnek ortalamalarıdır. Serbestlik derecesi:                         </a:t>
                </a:r>
                <a:r>
                  <a:rPr lang="tr-TR" dirty="0" err="1">
                    <a:latin typeface="Times New Roman" panose="02020603050405020304" pitchFamily="18" charset="0"/>
                    <a:cs typeface="Times New Roman" panose="02020603050405020304" pitchFamily="18" charset="0"/>
                  </a:rPr>
                  <a:t>dir</a:t>
                </a:r>
                <a:r>
                  <a:rPr lang="tr-TR" dirty="0">
                    <a:latin typeface="Times New Roman" panose="02020603050405020304" pitchFamily="18" charset="0"/>
                    <a:cs typeface="Times New Roman" panose="02020603050405020304" pitchFamily="18" charset="0"/>
                  </a:rPr>
                  <a:t>. Ortak </a:t>
                </a:r>
                <a:r>
                  <a:rPr lang="tr-TR" dirty="0" err="1">
                    <a:latin typeface="Times New Roman" panose="02020603050405020304" pitchFamily="18" charset="0"/>
                    <a:cs typeface="Times New Roman" panose="02020603050405020304" pitchFamily="18" charset="0"/>
                  </a:rPr>
                  <a:t>varyans</a:t>
                </a:r>
                <a:r>
                  <a:rPr lang="tr-TR" dirty="0">
                    <a:latin typeface="Times New Roman" panose="02020603050405020304" pitchFamily="18" charset="0"/>
                    <a:cs typeface="Times New Roman" panose="02020603050405020304" pitchFamily="18" charset="0"/>
                  </a:rPr>
                  <a:t>       ve aşağıdaki gibi hesaplanır:</a:t>
                </a:r>
              </a:p>
            </p:txBody>
          </p:sp>
        </mc:Choice>
        <mc:Fallback xmlns="">
          <p:sp>
            <p:nvSpPr>
              <p:cNvPr id="3" name="İçerik Yer Tutucusu 2">
                <a:extLst>
                  <a:ext uri="{FF2B5EF4-FFF2-40B4-BE49-F238E27FC236}">
                    <a16:creationId xmlns:a16="http://schemas.microsoft.com/office/drawing/2014/main" id="{61508D6D-8B89-520C-06F4-BCACEA3A3D52}"/>
                  </a:ext>
                </a:extLst>
              </p:cNvPr>
              <p:cNvSpPr>
                <a:spLocks noGrp="1" noRot="1" noChangeAspect="1" noMove="1" noResize="1" noEditPoints="1" noAdjustHandles="1" noChangeArrowheads="1" noChangeShapeType="1" noTextEdit="1"/>
              </p:cNvSpPr>
              <p:nvPr>
                <p:ph idx="1"/>
              </p:nvPr>
            </p:nvSpPr>
            <p:spPr>
              <a:blipFill>
                <a:blip r:embed="rId2"/>
                <a:stretch>
                  <a:fillRect l="-631" r="-1513"/>
                </a:stretch>
              </a:blipFill>
            </p:spPr>
            <p:txBody>
              <a:bodyPr/>
              <a:lstStyle/>
              <a:p>
                <a:r>
                  <a:rPr lang="tr-TR">
                    <a:noFill/>
                  </a:rPr>
                  <a:t> </a:t>
                </a:r>
              </a:p>
            </p:txBody>
          </p:sp>
        </mc:Fallback>
      </mc:AlternateContent>
      <p:pic>
        <p:nvPicPr>
          <p:cNvPr id="5" name="Resim 4">
            <a:extLst>
              <a:ext uri="{FF2B5EF4-FFF2-40B4-BE49-F238E27FC236}">
                <a16:creationId xmlns:a16="http://schemas.microsoft.com/office/drawing/2014/main" id="{CF3F2508-2AEF-AFBE-95D0-DE56E413C6EB}"/>
              </a:ext>
            </a:extLst>
          </p:cNvPr>
          <p:cNvPicPr>
            <a:picLocks noChangeAspect="1"/>
          </p:cNvPicPr>
          <p:nvPr/>
        </p:nvPicPr>
        <p:blipFill>
          <a:blip r:embed="rId3">
            <a:biLevel thresh="50000"/>
          </a:blip>
          <a:stretch>
            <a:fillRect/>
          </a:stretch>
        </p:blipFill>
        <p:spPr>
          <a:xfrm rot="21330427">
            <a:off x="2080438" y="3253563"/>
            <a:ext cx="1605716" cy="845434"/>
          </a:xfrm>
          <a:prstGeom prst="rect">
            <a:avLst/>
          </a:prstGeom>
        </p:spPr>
      </p:pic>
      <p:pic>
        <p:nvPicPr>
          <p:cNvPr id="7" name="Resim 6">
            <a:extLst>
              <a:ext uri="{FF2B5EF4-FFF2-40B4-BE49-F238E27FC236}">
                <a16:creationId xmlns:a16="http://schemas.microsoft.com/office/drawing/2014/main" id="{68346D3C-B66F-0011-9A91-89EB702B13AD}"/>
              </a:ext>
            </a:extLst>
          </p:cNvPr>
          <p:cNvPicPr>
            <a:picLocks noChangeAspect="1"/>
          </p:cNvPicPr>
          <p:nvPr/>
        </p:nvPicPr>
        <p:blipFill>
          <a:blip r:embed="rId4"/>
          <a:stretch>
            <a:fillRect/>
          </a:stretch>
        </p:blipFill>
        <p:spPr>
          <a:xfrm>
            <a:off x="1939502" y="4576165"/>
            <a:ext cx="281872" cy="336078"/>
          </a:xfrm>
          <a:prstGeom prst="rect">
            <a:avLst/>
          </a:prstGeom>
        </p:spPr>
      </p:pic>
      <p:pic>
        <p:nvPicPr>
          <p:cNvPr id="8" name="Resim 7">
            <a:extLst>
              <a:ext uri="{FF2B5EF4-FFF2-40B4-BE49-F238E27FC236}">
                <a16:creationId xmlns:a16="http://schemas.microsoft.com/office/drawing/2014/main" id="{9F5F079F-BD5A-6199-80B5-F5E84284C26E}"/>
              </a:ext>
            </a:extLst>
          </p:cNvPr>
          <p:cNvPicPr>
            <a:picLocks noChangeAspect="1"/>
          </p:cNvPicPr>
          <p:nvPr/>
        </p:nvPicPr>
        <p:blipFill>
          <a:blip r:embed="rId4"/>
          <a:stretch>
            <a:fillRect/>
          </a:stretch>
        </p:blipFill>
        <p:spPr>
          <a:xfrm>
            <a:off x="2499931" y="4586798"/>
            <a:ext cx="281872" cy="336078"/>
          </a:xfrm>
          <a:prstGeom prst="rect">
            <a:avLst/>
          </a:prstGeom>
        </p:spPr>
      </p:pic>
      <p:pic>
        <p:nvPicPr>
          <p:cNvPr id="9" name="Resim 8">
            <a:extLst>
              <a:ext uri="{FF2B5EF4-FFF2-40B4-BE49-F238E27FC236}">
                <a16:creationId xmlns:a16="http://schemas.microsoft.com/office/drawing/2014/main" id="{4A9324C7-B1B2-D562-855D-8E29A14021B8}"/>
              </a:ext>
            </a:extLst>
          </p:cNvPr>
          <p:cNvPicPr>
            <a:picLocks noChangeAspect="1"/>
          </p:cNvPicPr>
          <p:nvPr/>
        </p:nvPicPr>
        <p:blipFill>
          <a:blip r:embed="rId5"/>
          <a:stretch>
            <a:fillRect/>
          </a:stretch>
        </p:blipFill>
        <p:spPr>
          <a:xfrm>
            <a:off x="7049092" y="4650595"/>
            <a:ext cx="1510118" cy="258059"/>
          </a:xfrm>
          <a:prstGeom prst="rect">
            <a:avLst/>
          </a:prstGeom>
        </p:spPr>
      </p:pic>
      <p:pic>
        <p:nvPicPr>
          <p:cNvPr id="10" name="Resim 9">
            <a:extLst>
              <a:ext uri="{FF2B5EF4-FFF2-40B4-BE49-F238E27FC236}">
                <a16:creationId xmlns:a16="http://schemas.microsoft.com/office/drawing/2014/main" id="{04AD59B1-BA3D-86E3-A588-56D8A93CD852}"/>
              </a:ext>
            </a:extLst>
          </p:cNvPr>
          <p:cNvPicPr>
            <a:picLocks noChangeAspect="1"/>
          </p:cNvPicPr>
          <p:nvPr/>
        </p:nvPicPr>
        <p:blipFill>
          <a:blip r:embed="rId6"/>
          <a:stretch>
            <a:fillRect/>
          </a:stretch>
        </p:blipFill>
        <p:spPr>
          <a:xfrm>
            <a:off x="10536068" y="4572576"/>
            <a:ext cx="346790" cy="380350"/>
          </a:xfrm>
          <a:prstGeom prst="rect">
            <a:avLst/>
          </a:prstGeom>
        </p:spPr>
      </p:pic>
      <p:pic>
        <p:nvPicPr>
          <p:cNvPr id="11" name="Resim 10">
            <a:extLst>
              <a:ext uri="{FF2B5EF4-FFF2-40B4-BE49-F238E27FC236}">
                <a16:creationId xmlns:a16="http://schemas.microsoft.com/office/drawing/2014/main" id="{30D9846E-F5A8-828E-6229-0B1CD536BADA}"/>
              </a:ext>
            </a:extLst>
          </p:cNvPr>
          <p:cNvPicPr>
            <a:picLocks noChangeAspect="1"/>
          </p:cNvPicPr>
          <p:nvPr/>
        </p:nvPicPr>
        <p:blipFill>
          <a:blip r:embed="rId7">
            <a:biLevel thresh="50000"/>
          </a:blip>
          <a:stretch>
            <a:fillRect/>
          </a:stretch>
        </p:blipFill>
        <p:spPr>
          <a:xfrm>
            <a:off x="4748160" y="5479738"/>
            <a:ext cx="1667010" cy="575876"/>
          </a:xfrm>
          <a:prstGeom prst="rect">
            <a:avLst/>
          </a:prstGeom>
        </p:spPr>
      </p:pic>
    </p:spTree>
    <p:extLst>
      <p:ext uri="{BB962C8B-B14F-4D97-AF65-F5344CB8AC3E}">
        <p14:creationId xmlns:p14="http://schemas.microsoft.com/office/powerpoint/2010/main" val="2413651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24E0B7-D28D-0277-BA76-F154CB9C8730}"/>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Örnek Soru</a:t>
            </a:r>
          </a:p>
        </p:txBody>
      </p:sp>
      <p:sp>
        <p:nvSpPr>
          <p:cNvPr id="3" name="İçerik Yer Tutucusu 2">
            <a:extLst>
              <a:ext uri="{FF2B5EF4-FFF2-40B4-BE49-F238E27FC236}">
                <a16:creationId xmlns:a16="http://schemas.microsoft.com/office/drawing/2014/main" id="{D6F06018-A8FE-5E49-0E33-536686F077AB}"/>
              </a:ext>
            </a:extLst>
          </p:cNvPr>
          <p:cNvSpPr>
            <a:spLocks noGrp="1"/>
          </p:cNvSpPr>
          <p:nvPr>
            <p:ph idx="1"/>
          </p:nvPr>
        </p:nvSpPr>
        <p:spPr/>
        <p:txBody>
          <a:bodyPr/>
          <a:lstStyle/>
          <a:p>
            <a:pPr algn="just">
              <a:lnSpc>
                <a:spcPct val="150000"/>
              </a:lnSpc>
            </a:pPr>
            <a:r>
              <a:rPr lang="tr-TR" dirty="0">
                <a:latin typeface="Times New Roman" panose="02020603050405020304" pitchFamily="18" charset="0"/>
                <a:cs typeface="Times New Roman" panose="02020603050405020304" pitchFamily="18" charset="0"/>
              </a:rPr>
              <a:t>Bir şehirde farklı iki okul için son sınıf öğrencilerine yapılan deneme sınavları puanları karşılaştırılacaktır. Her okuldan 9 öğrenci oluşan birer örnek alınır.</a:t>
            </a:r>
          </a:p>
          <a:p>
            <a:pPr algn="just">
              <a:lnSpc>
                <a:spcPct val="150000"/>
              </a:lnSpc>
            </a:pPr>
            <a:r>
              <a:rPr lang="tr-TR" dirty="0">
                <a:latin typeface="Times New Roman" panose="02020603050405020304" pitchFamily="18" charset="0"/>
                <a:cs typeface="Times New Roman" panose="02020603050405020304" pitchFamily="18" charset="0"/>
              </a:rPr>
              <a:t>Okul A: 280, 287, 280, 275, 279, 278, 289, 284, 288</a:t>
            </a:r>
          </a:p>
          <a:p>
            <a:pPr algn="just">
              <a:lnSpc>
                <a:spcPct val="150000"/>
              </a:lnSpc>
            </a:pPr>
            <a:r>
              <a:rPr lang="tr-TR" dirty="0">
                <a:latin typeface="Times New Roman" panose="02020603050405020304" pitchFamily="18" charset="0"/>
                <a:cs typeface="Times New Roman" panose="02020603050405020304" pitchFamily="18" charset="0"/>
              </a:rPr>
              <a:t>Okul B: 281, 274, 270, 273, 276, 273, 281, 282, 284</a:t>
            </a:r>
          </a:p>
          <a:p>
            <a:pPr algn="just">
              <a:lnSpc>
                <a:spcPct val="150000"/>
              </a:lnSpc>
            </a:pPr>
            <a:r>
              <a:rPr lang="tr-TR" dirty="0">
                <a:latin typeface="Times New Roman" panose="02020603050405020304" pitchFamily="18" charset="0"/>
                <a:cs typeface="Times New Roman" panose="02020603050405020304" pitchFamily="18" charset="0"/>
              </a:rPr>
              <a:t>Bu iki okuldaki öğrencilerin deneme puanları arasında %5 anlamlılık düzeyinde bir fark olup olmadığını kontrol ediniz. </a:t>
            </a:r>
          </a:p>
        </p:txBody>
      </p:sp>
    </p:spTree>
    <p:extLst>
      <p:ext uri="{BB962C8B-B14F-4D97-AF65-F5344CB8AC3E}">
        <p14:creationId xmlns:p14="http://schemas.microsoft.com/office/powerpoint/2010/main" val="42845512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BECB4C-E603-4123-0D09-4D0D0EBAF8A2}"/>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Cevap</a:t>
            </a:r>
          </a:p>
        </p:txBody>
      </p:sp>
      <p:sp>
        <p:nvSpPr>
          <p:cNvPr id="3" name="İçerik Yer Tutucusu 2">
            <a:extLst>
              <a:ext uri="{FF2B5EF4-FFF2-40B4-BE49-F238E27FC236}">
                <a16:creationId xmlns:a16="http://schemas.microsoft.com/office/drawing/2014/main" id="{3ED5F6A8-93ED-F826-C8EC-49F3A26F3A73}"/>
              </a:ext>
            </a:extLst>
          </p:cNvPr>
          <p:cNvSpPr>
            <a:spLocks noGrp="1"/>
          </p:cNvSpPr>
          <p:nvPr>
            <p:ph idx="1"/>
          </p:nvPr>
        </p:nvSpPr>
        <p:spPr/>
        <p:txBody>
          <a:bodyPr/>
          <a:lstStyle/>
          <a:p>
            <a:pPr>
              <a:lnSpc>
                <a:spcPct val="150000"/>
              </a:lnSpc>
            </a:pPr>
            <a:r>
              <a:rPr lang="tr-TR" dirty="0">
                <a:latin typeface="Times New Roman" panose="02020603050405020304" pitchFamily="18" charset="0"/>
                <a:cs typeface="Times New Roman" panose="02020603050405020304" pitchFamily="18" charset="0"/>
              </a:rPr>
              <a:t>İki bağımsız gruptan örnek aldığımız için İki Örneklem T testi kullanılır. Örnek boyutu küçüktür ve popülasyonların standart sapmaları bilinmemektedir. Bu okulların her birindeki öğrencilerin ortalama puanları       ve       olsun. </a:t>
            </a:r>
          </a:p>
          <a:p>
            <a:pPr>
              <a:lnSpc>
                <a:spcPct val="150000"/>
              </a:lnSpc>
            </a:pPr>
            <a:r>
              <a:rPr lang="tr-TR" dirty="0">
                <a:latin typeface="Times New Roman" panose="02020603050405020304" pitchFamily="18" charset="0"/>
                <a:cs typeface="Times New Roman" panose="02020603050405020304" pitchFamily="18" charset="0"/>
              </a:rPr>
              <a:t>Buna göre boş ve alternatif hipotezler;</a:t>
            </a:r>
          </a:p>
          <a:p>
            <a:pPr>
              <a:lnSpc>
                <a:spcPct val="150000"/>
              </a:lnSpc>
            </a:pPr>
            <a:endParaRPr lang="tr-TR"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3E19F4F3-1C46-21BE-5FD2-12347A4D2F59}"/>
              </a:ext>
            </a:extLst>
          </p:cNvPr>
          <p:cNvPicPr>
            <a:picLocks noChangeAspect="1"/>
          </p:cNvPicPr>
          <p:nvPr/>
        </p:nvPicPr>
        <p:blipFill>
          <a:blip r:embed="rId2"/>
          <a:stretch>
            <a:fillRect/>
          </a:stretch>
        </p:blipFill>
        <p:spPr>
          <a:xfrm>
            <a:off x="3032495" y="3151080"/>
            <a:ext cx="342900" cy="406400"/>
          </a:xfrm>
          <a:prstGeom prst="rect">
            <a:avLst/>
          </a:prstGeom>
        </p:spPr>
      </p:pic>
      <p:pic>
        <p:nvPicPr>
          <p:cNvPr id="6" name="Resim 5">
            <a:extLst>
              <a:ext uri="{FF2B5EF4-FFF2-40B4-BE49-F238E27FC236}">
                <a16:creationId xmlns:a16="http://schemas.microsoft.com/office/drawing/2014/main" id="{30D31EE1-8C48-9CC7-04E5-705D75E74AFA}"/>
              </a:ext>
            </a:extLst>
          </p:cNvPr>
          <p:cNvPicPr>
            <a:picLocks noChangeAspect="1"/>
          </p:cNvPicPr>
          <p:nvPr/>
        </p:nvPicPr>
        <p:blipFill>
          <a:blip r:embed="rId3"/>
          <a:stretch>
            <a:fillRect/>
          </a:stretch>
        </p:blipFill>
        <p:spPr>
          <a:xfrm>
            <a:off x="3740594" y="3112980"/>
            <a:ext cx="330200" cy="482600"/>
          </a:xfrm>
          <a:prstGeom prst="rect">
            <a:avLst/>
          </a:prstGeom>
        </p:spPr>
      </p:pic>
      <p:pic>
        <p:nvPicPr>
          <p:cNvPr id="7" name="Resim 6">
            <a:extLst>
              <a:ext uri="{FF2B5EF4-FFF2-40B4-BE49-F238E27FC236}">
                <a16:creationId xmlns:a16="http://schemas.microsoft.com/office/drawing/2014/main" id="{EFE99CF2-0205-18A5-28A1-33C9A70D2AE4}"/>
              </a:ext>
            </a:extLst>
          </p:cNvPr>
          <p:cNvPicPr>
            <a:picLocks noChangeAspect="1"/>
          </p:cNvPicPr>
          <p:nvPr/>
        </p:nvPicPr>
        <p:blipFill>
          <a:blip r:embed="rId4"/>
          <a:stretch>
            <a:fillRect/>
          </a:stretch>
        </p:blipFill>
        <p:spPr>
          <a:xfrm>
            <a:off x="1263534" y="4399227"/>
            <a:ext cx="1352076" cy="948331"/>
          </a:xfrm>
          <a:prstGeom prst="rect">
            <a:avLst/>
          </a:prstGeom>
        </p:spPr>
      </p:pic>
    </p:spTree>
    <p:extLst>
      <p:ext uri="{BB962C8B-B14F-4D97-AF65-F5344CB8AC3E}">
        <p14:creationId xmlns:p14="http://schemas.microsoft.com/office/powerpoint/2010/main" val="29273937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7CED00-8A17-95AB-9C23-8BBF4D852DE5}"/>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Cevap</a:t>
            </a:r>
          </a:p>
        </p:txBody>
      </p:sp>
      <p:sp>
        <p:nvSpPr>
          <p:cNvPr id="3" name="İçerik Yer Tutucusu 2">
            <a:extLst>
              <a:ext uri="{FF2B5EF4-FFF2-40B4-BE49-F238E27FC236}">
                <a16:creationId xmlns:a16="http://schemas.microsoft.com/office/drawing/2014/main" id="{B65DF793-0831-7978-F280-AD913E8103C3}"/>
              </a:ext>
            </a:extLst>
          </p:cNvPr>
          <p:cNvSpPr>
            <a:spLocks noGrp="1"/>
          </p:cNvSpPr>
          <p:nvPr>
            <p:ph idx="1"/>
          </p:nvPr>
        </p:nvSpPr>
        <p:spPr/>
        <p:txBody>
          <a:bodyPr/>
          <a:lstStyle/>
          <a:p>
            <a:pPr algn="just">
              <a:lnSpc>
                <a:spcPct val="150000"/>
              </a:lnSpc>
            </a:pPr>
            <a:r>
              <a:rPr lang="tr-TR" dirty="0" err="1">
                <a:latin typeface="Times New Roman" panose="02020603050405020304" pitchFamily="18" charset="0"/>
                <a:cs typeface="Times New Roman" panose="02020603050405020304" pitchFamily="18" charset="0"/>
              </a:rPr>
              <a:t>Scipy.stats</a:t>
            </a:r>
            <a:r>
              <a:rPr lang="tr-TR" dirty="0">
                <a:latin typeface="Times New Roman" panose="02020603050405020304" pitchFamily="18" charset="0"/>
                <a:cs typeface="Times New Roman" panose="02020603050405020304" pitchFamily="18" charset="0"/>
              </a:rPr>
              <a:t> kütüphanesinde yer alan ‘</a:t>
            </a:r>
            <a:r>
              <a:rPr lang="tr-TR" dirty="0" err="1">
                <a:latin typeface="Times New Roman" panose="02020603050405020304" pitchFamily="18" charset="0"/>
                <a:cs typeface="Times New Roman" panose="02020603050405020304" pitchFamily="18" charset="0"/>
              </a:rPr>
              <a:t>stats.ttest_ind</a:t>
            </a:r>
            <a:r>
              <a:rPr lang="tr-TR" dirty="0">
                <a:latin typeface="Times New Roman" panose="02020603050405020304" pitchFamily="18" charset="0"/>
                <a:cs typeface="Times New Roman" panose="02020603050405020304" pitchFamily="18" charset="0"/>
              </a:rPr>
              <a:t>()’ modülü örneklerin bağımsız olması halinde t istatistiğini ve p değerini vermektedir.</a:t>
            </a:r>
          </a:p>
          <a:p>
            <a:pPr algn="just">
              <a:lnSpc>
                <a:spcPct val="150000"/>
              </a:lnSpc>
            </a:pPr>
            <a:endParaRPr lang="tr-TR" dirty="0">
              <a:latin typeface="Times New Roman" panose="02020603050405020304" pitchFamily="18" charset="0"/>
              <a:cs typeface="Times New Roman" panose="02020603050405020304" pitchFamily="18" charset="0"/>
            </a:endParaRPr>
          </a:p>
          <a:p>
            <a:pPr algn="just">
              <a:lnSpc>
                <a:spcPct val="150000"/>
              </a:lnSpc>
            </a:pPr>
            <a:endParaRPr lang="tr-TR" dirty="0">
              <a:latin typeface="Times New Roman" panose="02020603050405020304" pitchFamily="18" charset="0"/>
              <a:cs typeface="Times New Roman" panose="02020603050405020304" pitchFamily="18" charset="0"/>
            </a:endParaRPr>
          </a:p>
          <a:p>
            <a:pPr algn="just">
              <a:lnSpc>
                <a:spcPct val="150000"/>
              </a:lnSpc>
            </a:pPr>
            <a:endParaRPr lang="tr-TR"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BE246A12-F910-6C68-BE37-CC53BF445E04}"/>
              </a:ext>
            </a:extLst>
          </p:cNvPr>
          <p:cNvPicPr>
            <a:picLocks noChangeAspect="1"/>
          </p:cNvPicPr>
          <p:nvPr/>
        </p:nvPicPr>
        <p:blipFill>
          <a:blip r:embed="rId2"/>
          <a:stretch>
            <a:fillRect/>
          </a:stretch>
        </p:blipFill>
        <p:spPr>
          <a:xfrm>
            <a:off x="1192977" y="3185634"/>
            <a:ext cx="4838700" cy="1422400"/>
          </a:xfrm>
          <a:prstGeom prst="rect">
            <a:avLst/>
          </a:prstGeom>
          <a:solidFill>
            <a:schemeClr val="bg1"/>
          </a:solidFill>
          <a:ln w="19050">
            <a:solidFill>
              <a:schemeClr val="tx1"/>
            </a:solidFill>
          </a:ln>
        </p:spPr>
      </p:pic>
    </p:spTree>
    <p:extLst>
      <p:ext uri="{BB962C8B-B14F-4D97-AF65-F5344CB8AC3E}">
        <p14:creationId xmlns:p14="http://schemas.microsoft.com/office/powerpoint/2010/main" val="4160384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BD4533-D1F0-7AC4-1745-D77124B74917}"/>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Cevap</a:t>
            </a:r>
            <a:endParaRPr lang="tr-TR" dirty="0"/>
          </a:p>
        </p:txBody>
      </p:sp>
      <p:sp>
        <p:nvSpPr>
          <p:cNvPr id="3" name="İçerik Yer Tutucusu 2">
            <a:extLst>
              <a:ext uri="{FF2B5EF4-FFF2-40B4-BE49-F238E27FC236}">
                <a16:creationId xmlns:a16="http://schemas.microsoft.com/office/drawing/2014/main" id="{5F1569C3-A8C5-5672-E140-5A323F32ADC2}"/>
              </a:ext>
            </a:extLst>
          </p:cNvPr>
          <p:cNvSpPr>
            <a:spLocks noGrp="1"/>
          </p:cNvSpPr>
          <p:nvPr>
            <p:ph idx="1"/>
          </p:nvPr>
        </p:nvSpPr>
        <p:spPr/>
        <p:txBody>
          <a:bodyPr/>
          <a:lstStyle/>
          <a:p>
            <a:r>
              <a:rPr lang="tr-TR" dirty="0">
                <a:solidFill>
                  <a:srgbClr val="C00000"/>
                </a:solidFill>
                <a:latin typeface="Consolas" panose="020B0609020204030204" pitchFamily="49" charset="0"/>
                <a:cs typeface="Consolas" panose="020B0609020204030204" pitchFamily="49" charset="0"/>
              </a:rPr>
              <a:t>Çıktı:</a:t>
            </a:r>
          </a:p>
          <a:p>
            <a:endParaRPr lang="tr-TR" dirty="0">
              <a:solidFill>
                <a:srgbClr val="C00000"/>
              </a:solidFill>
              <a:latin typeface="Consolas" panose="020B0609020204030204" pitchFamily="49" charset="0"/>
              <a:cs typeface="Consolas" panose="020B0609020204030204" pitchFamily="49" charset="0"/>
            </a:endParaRPr>
          </a:p>
          <a:p>
            <a:pPr algn="just">
              <a:lnSpc>
                <a:spcPct val="150000"/>
              </a:lnSpc>
            </a:pPr>
            <a:r>
              <a:rPr lang="tr-TR" dirty="0">
                <a:solidFill>
                  <a:schemeClr val="tx1"/>
                </a:solidFill>
                <a:latin typeface="Times New Roman" panose="02020603050405020304" pitchFamily="18" charset="0"/>
                <a:cs typeface="Times New Roman" panose="02020603050405020304" pitchFamily="18" charset="0"/>
              </a:rPr>
              <a:t>P değeri 0,05’ten küçük olduğu için boş hipotez ret edilir. Yani son sınıf öğrencileri için deneme sınavları puanlarında anlamlı bir farklılık yoktur.</a:t>
            </a:r>
          </a:p>
          <a:p>
            <a:endParaRPr lang="tr-TR" dirty="0">
              <a:solidFill>
                <a:srgbClr val="C00000"/>
              </a:solidFill>
              <a:latin typeface="Consolas" panose="020B0609020204030204" pitchFamily="49" charset="0"/>
              <a:cs typeface="Consolas" panose="020B0609020204030204" pitchFamily="49" charset="0"/>
            </a:endParaRPr>
          </a:p>
          <a:p>
            <a:endParaRPr lang="tr-TR" dirty="0"/>
          </a:p>
        </p:txBody>
      </p:sp>
      <p:pic>
        <p:nvPicPr>
          <p:cNvPr id="4" name="Resim 3">
            <a:extLst>
              <a:ext uri="{FF2B5EF4-FFF2-40B4-BE49-F238E27FC236}">
                <a16:creationId xmlns:a16="http://schemas.microsoft.com/office/drawing/2014/main" id="{FAE8FC38-FE9C-AA09-C9ED-D35FB8BA4C09}"/>
              </a:ext>
            </a:extLst>
          </p:cNvPr>
          <p:cNvPicPr>
            <a:picLocks noChangeAspect="1"/>
          </p:cNvPicPr>
          <p:nvPr/>
        </p:nvPicPr>
        <p:blipFill>
          <a:blip r:embed="rId2"/>
          <a:stretch>
            <a:fillRect/>
          </a:stretch>
        </p:blipFill>
        <p:spPr>
          <a:xfrm>
            <a:off x="1203609" y="2607815"/>
            <a:ext cx="8533378" cy="310008"/>
          </a:xfrm>
          <a:prstGeom prst="rect">
            <a:avLst/>
          </a:prstGeom>
        </p:spPr>
      </p:pic>
    </p:spTree>
    <p:extLst>
      <p:ext uri="{BB962C8B-B14F-4D97-AF65-F5344CB8AC3E}">
        <p14:creationId xmlns:p14="http://schemas.microsoft.com/office/powerpoint/2010/main" val="3442395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D20B13-B78F-682E-7186-AB8570A07F70}"/>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İki Anakütle Ortalamasının Z testi</a:t>
            </a:r>
          </a:p>
        </p:txBody>
      </p:sp>
      <p:sp>
        <p:nvSpPr>
          <p:cNvPr id="3" name="İçerik Yer Tutucusu 2">
            <a:extLst>
              <a:ext uri="{FF2B5EF4-FFF2-40B4-BE49-F238E27FC236}">
                <a16:creationId xmlns:a16="http://schemas.microsoft.com/office/drawing/2014/main" id="{85657363-CBE5-6638-CFFD-E8C4511A6436}"/>
              </a:ext>
            </a:extLst>
          </p:cNvPr>
          <p:cNvSpPr>
            <a:spLocks noGrp="1"/>
          </p:cNvSpPr>
          <p:nvPr>
            <p:ph idx="1"/>
          </p:nvPr>
        </p:nvSpPr>
        <p:spPr/>
        <p:txBody>
          <a:bodyPr/>
          <a:lstStyle/>
          <a:p>
            <a:pPr>
              <a:lnSpc>
                <a:spcPct val="150000"/>
              </a:lnSpc>
            </a:pPr>
            <a:r>
              <a:rPr lang="tr-TR" dirty="0">
                <a:latin typeface="Times New Roman" panose="02020603050405020304" pitchFamily="18" charset="0"/>
                <a:cs typeface="Times New Roman" panose="02020603050405020304" pitchFamily="18" charset="0"/>
              </a:rPr>
              <a:t>Çift örneklem Z testi, tek örneklem Z testine benzer ancak aşağıdaki nedenlerden dolayı farklılık göstermektedir:</a:t>
            </a:r>
          </a:p>
          <a:p>
            <a:pPr>
              <a:lnSpc>
                <a:spcPct val="150000"/>
              </a:lnSpc>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İncelenen iki popülasyon var ve her popülasyondan bir örnek alınmaktadır.</a:t>
            </a:r>
          </a:p>
          <a:p>
            <a:pPr>
              <a:lnSpc>
                <a:spcPct val="150000"/>
              </a:lnSpc>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Her iki popülasyonun dağılımı da normaldir.</a:t>
            </a:r>
          </a:p>
          <a:p>
            <a:pPr>
              <a:lnSpc>
                <a:spcPct val="150000"/>
              </a:lnSpc>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Her iki popülasyonun standart sapması (veya varyansı) bilinmektedir.</a:t>
            </a:r>
          </a:p>
        </p:txBody>
      </p:sp>
    </p:spTree>
    <p:extLst>
      <p:ext uri="{BB962C8B-B14F-4D97-AF65-F5344CB8AC3E}">
        <p14:creationId xmlns:p14="http://schemas.microsoft.com/office/powerpoint/2010/main" val="31609369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121497-F498-9732-BA32-6B541527F803}"/>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Eşlenik-Çift Örnekler Hali</a:t>
            </a:r>
          </a:p>
        </p:txBody>
      </p:sp>
      <p:sp>
        <p:nvSpPr>
          <p:cNvPr id="3" name="İçerik Yer Tutucusu 2">
            <a:extLst>
              <a:ext uri="{FF2B5EF4-FFF2-40B4-BE49-F238E27FC236}">
                <a16:creationId xmlns:a16="http://schemas.microsoft.com/office/drawing/2014/main" id="{5169865B-BD2E-7A3D-EEF2-7F082B5E75B7}"/>
              </a:ext>
            </a:extLst>
          </p:cNvPr>
          <p:cNvSpPr>
            <a:spLocks noGrp="1"/>
          </p:cNvSpPr>
          <p:nvPr>
            <p:ph idx="1"/>
          </p:nvPr>
        </p:nvSpPr>
        <p:spPr/>
        <p:txBody>
          <a:bodyPr/>
          <a:lstStyle/>
          <a:p>
            <a:pPr>
              <a:lnSpc>
                <a:spcPct val="150000"/>
              </a:lnSpc>
            </a:pPr>
            <a:r>
              <a:rPr lang="tr-TR" dirty="0">
                <a:latin typeface="Times New Roman" panose="02020603050405020304" pitchFamily="18" charset="0"/>
                <a:cs typeface="Times New Roman" panose="02020603050405020304" pitchFamily="18" charset="0"/>
              </a:rPr>
              <a:t>Bu test, birbirine bağımlı örneklerin popülasyon ortalamalarını karşılaştırmak için kullanılır. Yani örnek değerleri aynı test grubu kullanılarak iki kez ölçülür.</a:t>
            </a:r>
          </a:p>
          <a:p>
            <a:pPr>
              <a:lnSpc>
                <a:spcPct val="150000"/>
              </a:lnSpc>
            </a:pPr>
            <a:r>
              <a:rPr lang="tr-TR" dirty="0">
                <a:latin typeface="Times New Roman" panose="02020603050405020304" pitchFamily="18" charset="0"/>
                <a:cs typeface="Times New Roman" panose="02020603050405020304" pitchFamily="18" charset="0"/>
              </a:rPr>
              <a:t> Eşlenik iki </a:t>
            </a:r>
            <a:r>
              <a:rPr lang="tr-TR" dirty="0" err="1">
                <a:latin typeface="Times New Roman" panose="02020603050405020304" pitchFamily="18" charset="0"/>
                <a:cs typeface="Times New Roman" panose="02020603050405020304" pitchFamily="18" charset="0"/>
              </a:rPr>
              <a:t>örneklemli</a:t>
            </a:r>
            <a:r>
              <a:rPr lang="tr-TR" dirty="0">
                <a:latin typeface="Times New Roman" panose="02020603050405020304" pitchFamily="18" charset="0"/>
                <a:cs typeface="Times New Roman" panose="02020603050405020304" pitchFamily="18" charset="0"/>
              </a:rPr>
              <a:t> T testi için test istatistiğinin kritik değeri aşağıdaki gibidir.</a:t>
            </a:r>
          </a:p>
          <a:p>
            <a:pPr>
              <a:lnSpc>
                <a:spcPct val="150000"/>
              </a:lnSpc>
            </a:pPr>
            <a:endParaRPr lang="tr-TR"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07B6A42B-AD96-B74F-4221-B8939C6877E8}"/>
              </a:ext>
            </a:extLst>
          </p:cNvPr>
          <p:cNvPicPr>
            <a:picLocks noChangeAspect="1"/>
          </p:cNvPicPr>
          <p:nvPr/>
        </p:nvPicPr>
        <p:blipFill>
          <a:blip r:embed="rId2">
            <a:biLevel thresh="50000"/>
          </a:blip>
          <a:stretch>
            <a:fillRect/>
          </a:stretch>
        </p:blipFill>
        <p:spPr>
          <a:xfrm rot="217051">
            <a:off x="3875245" y="4037342"/>
            <a:ext cx="1571925" cy="898243"/>
          </a:xfrm>
          <a:prstGeom prst="rect">
            <a:avLst/>
          </a:prstGeom>
        </p:spPr>
      </p:pic>
    </p:spTree>
    <p:extLst>
      <p:ext uri="{BB962C8B-B14F-4D97-AF65-F5344CB8AC3E}">
        <p14:creationId xmlns:p14="http://schemas.microsoft.com/office/powerpoint/2010/main" val="17577658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C1B26B-CA77-0D5A-7E8E-0E34BC415695}"/>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Eşlenik-Çift Örnekler Hali</a:t>
            </a:r>
            <a:endParaRPr lang="tr-TR" dirty="0"/>
          </a:p>
        </p:txBody>
      </p:sp>
      <p:sp>
        <p:nvSpPr>
          <p:cNvPr id="3" name="İçerik Yer Tutucusu 2">
            <a:extLst>
              <a:ext uri="{FF2B5EF4-FFF2-40B4-BE49-F238E27FC236}">
                <a16:creationId xmlns:a16="http://schemas.microsoft.com/office/drawing/2014/main" id="{5616BE25-10BD-19CD-163F-E2ACE3704801}"/>
              </a:ext>
            </a:extLst>
          </p:cNvPr>
          <p:cNvSpPr>
            <a:spLocks noGrp="1"/>
          </p:cNvSpPr>
          <p:nvPr>
            <p:ph idx="1"/>
          </p:nvPr>
        </p:nvSpPr>
        <p:spPr/>
        <p:txBody>
          <a:bodyPr/>
          <a:lstStyle/>
          <a:p>
            <a:pPr algn="just">
              <a:lnSpc>
                <a:spcPct val="150000"/>
              </a:lnSpc>
            </a:pPr>
            <a:r>
              <a:rPr lang="tr-TR" dirty="0">
                <a:latin typeface="Times New Roman" panose="02020603050405020304" pitchFamily="18" charset="0"/>
                <a:cs typeface="Times New Roman" panose="02020603050405020304" pitchFamily="18" charset="0"/>
              </a:rPr>
              <a:t>Burada d, iki örneğin elemanları arasındaki farkın ortalamasıdır. Her iki örnek de aynı büyüklüktedir (n). s iki numunenin elemanları arasındaki farkların standart sapmasıdır ve aşağıdaki formülle hesaplanır.</a:t>
            </a:r>
          </a:p>
        </p:txBody>
      </p:sp>
      <p:pic>
        <p:nvPicPr>
          <p:cNvPr id="4" name="Resim 3">
            <a:extLst>
              <a:ext uri="{FF2B5EF4-FFF2-40B4-BE49-F238E27FC236}">
                <a16:creationId xmlns:a16="http://schemas.microsoft.com/office/drawing/2014/main" id="{DB0AA3CD-C68E-A287-164D-D432EF5122F8}"/>
              </a:ext>
            </a:extLst>
          </p:cNvPr>
          <p:cNvPicPr>
            <a:picLocks noChangeAspect="1"/>
          </p:cNvPicPr>
          <p:nvPr/>
        </p:nvPicPr>
        <p:blipFill>
          <a:blip r:embed="rId2">
            <a:biLevel thresh="50000"/>
          </a:blip>
          <a:stretch>
            <a:fillRect/>
          </a:stretch>
        </p:blipFill>
        <p:spPr>
          <a:xfrm>
            <a:off x="3413347" y="3988646"/>
            <a:ext cx="2232541" cy="857296"/>
          </a:xfrm>
          <a:prstGeom prst="rect">
            <a:avLst/>
          </a:prstGeom>
        </p:spPr>
      </p:pic>
    </p:spTree>
    <p:extLst>
      <p:ext uri="{BB962C8B-B14F-4D97-AF65-F5344CB8AC3E}">
        <p14:creationId xmlns:p14="http://schemas.microsoft.com/office/powerpoint/2010/main" val="25157402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F17A7E-BEC8-40FC-1C38-E48B03114227}"/>
              </a:ext>
            </a:extLst>
          </p:cNvPr>
          <p:cNvSpPr>
            <a:spLocks noGrp="1"/>
          </p:cNvSpPr>
          <p:nvPr>
            <p:ph type="title"/>
          </p:nvPr>
        </p:nvSpPr>
        <p:spPr/>
        <p:txBody>
          <a:bodyPr/>
          <a:lstStyle/>
          <a:p>
            <a:pPr algn="just"/>
            <a:r>
              <a:rPr lang="tr-TR" dirty="0">
                <a:latin typeface="Times New Roman" panose="02020603050405020304" pitchFamily="18" charset="0"/>
                <a:cs typeface="Times New Roman" panose="02020603050405020304" pitchFamily="18" charset="0"/>
              </a:rPr>
              <a:t>Örnek Soru</a:t>
            </a:r>
          </a:p>
        </p:txBody>
      </p:sp>
      <p:sp>
        <p:nvSpPr>
          <p:cNvPr id="3" name="İçerik Yer Tutucusu 2">
            <a:extLst>
              <a:ext uri="{FF2B5EF4-FFF2-40B4-BE49-F238E27FC236}">
                <a16:creationId xmlns:a16="http://schemas.microsoft.com/office/drawing/2014/main" id="{7740CEEA-5A16-900D-252E-B17CBFEA208B}"/>
              </a:ext>
            </a:extLst>
          </p:cNvPr>
          <p:cNvSpPr>
            <a:spLocks noGrp="1"/>
          </p:cNvSpPr>
          <p:nvPr>
            <p:ph idx="1"/>
          </p:nvPr>
        </p:nvSpPr>
        <p:spPr/>
        <p:txBody>
          <a:bodyPr/>
          <a:lstStyle/>
          <a:p>
            <a:pPr algn="just">
              <a:lnSpc>
                <a:spcPct val="150000"/>
              </a:lnSpc>
            </a:pPr>
            <a:r>
              <a:rPr lang="tr-TR" dirty="0">
                <a:latin typeface="Times New Roman" panose="02020603050405020304" pitchFamily="18" charset="0"/>
                <a:cs typeface="Times New Roman" panose="02020603050405020304" pitchFamily="18" charset="0"/>
              </a:rPr>
              <a:t>Bir okulda öğrencilere yapılan deneme sınavları değerlendirmeye alınıp öğretim yöntemlerinin puanlarda bir artışa neden olup olmadığı araştırılıyor. Aynı öğrenci grubunun puanları, uygulanan eğitim programlarından önce ve sonra karşılaştırılıyor. Bu program sayesinde puanlarda değişiklik olduğu iddiasını %5 anlamlılık düzeyinde inceleyiniz.</a:t>
            </a:r>
          </a:p>
          <a:p>
            <a:pPr algn="just">
              <a:lnSpc>
                <a:spcPct val="150000"/>
              </a:lnSpc>
            </a:pPr>
            <a:r>
              <a:rPr lang="tr-TR" dirty="0">
                <a:latin typeface="Times New Roman" panose="02020603050405020304" pitchFamily="18" charset="0"/>
                <a:cs typeface="Times New Roman" panose="02020603050405020304" pitchFamily="18" charset="0"/>
              </a:rPr>
              <a:t>Eğitimden önce: 280, 287, 280, 275, 279, 278, 289, 284, 288</a:t>
            </a:r>
          </a:p>
          <a:p>
            <a:pPr algn="just">
              <a:lnSpc>
                <a:spcPct val="150000"/>
              </a:lnSpc>
            </a:pPr>
            <a:r>
              <a:rPr lang="tr-TR" dirty="0">
                <a:latin typeface="Times New Roman" panose="02020603050405020304" pitchFamily="18" charset="0"/>
                <a:cs typeface="Times New Roman" panose="02020603050405020304" pitchFamily="18" charset="0"/>
              </a:rPr>
              <a:t>Eğitimden sonra: 281, 274, 270, 273, 276, 273, 281, 282, 284</a:t>
            </a:r>
          </a:p>
        </p:txBody>
      </p:sp>
    </p:spTree>
    <p:extLst>
      <p:ext uri="{BB962C8B-B14F-4D97-AF65-F5344CB8AC3E}">
        <p14:creationId xmlns:p14="http://schemas.microsoft.com/office/powerpoint/2010/main" val="3995770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FE073F-BD52-209D-DA9A-2661DC66A82F}"/>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Cevap</a:t>
            </a:r>
          </a:p>
        </p:txBody>
      </p:sp>
      <p:sp>
        <p:nvSpPr>
          <p:cNvPr id="3" name="İçerik Yer Tutucusu 2">
            <a:extLst>
              <a:ext uri="{FF2B5EF4-FFF2-40B4-BE49-F238E27FC236}">
                <a16:creationId xmlns:a16="http://schemas.microsoft.com/office/drawing/2014/main" id="{42F2F01C-F877-9BCA-1297-5EC35BF07403}"/>
              </a:ext>
            </a:extLst>
          </p:cNvPr>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Bu okuldaki öğrencilerin ortalama puanları eğitimden      önce ve        eğitimden sonra olsun.</a:t>
            </a:r>
          </a:p>
          <a:p>
            <a:r>
              <a:rPr lang="tr-TR" dirty="0">
                <a:latin typeface="Times New Roman" panose="02020603050405020304" pitchFamily="18" charset="0"/>
                <a:cs typeface="Times New Roman" panose="02020603050405020304" pitchFamily="18" charset="0"/>
              </a:rPr>
              <a:t>Boş ve alternatif hipotez aşağıdaki gibidir: </a:t>
            </a:r>
          </a:p>
          <a:p>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r>
              <a:rPr lang="tr-TR" dirty="0" err="1">
                <a:latin typeface="Times New Roman" panose="02020603050405020304" pitchFamily="18" charset="0"/>
                <a:cs typeface="Times New Roman" panose="02020603050405020304" pitchFamily="18" charset="0"/>
              </a:rPr>
              <a:t>Scipy.stats</a:t>
            </a:r>
            <a:r>
              <a:rPr lang="tr-TR" dirty="0">
                <a:latin typeface="Times New Roman" panose="02020603050405020304" pitchFamily="18" charset="0"/>
                <a:cs typeface="Times New Roman" panose="02020603050405020304" pitchFamily="18" charset="0"/>
              </a:rPr>
              <a:t> kütüphanesinde yer alan ‘</a:t>
            </a:r>
            <a:r>
              <a:rPr lang="tr-TR" dirty="0" err="1">
                <a:latin typeface="Times New Roman" panose="02020603050405020304" pitchFamily="18" charset="0"/>
                <a:cs typeface="Times New Roman" panose="02020603050405020304" pitchFamily="18" charset="0"/>
              </a:rPr>
              <a:t>stats.ttest_rel</a:t>
            </a:r>
            <a:r>
              <a:rPr lang="tr-TR" dirty="0">
                <a:latin typeface="Times New Roman" panose="02020603050405020304" pitchFamily="18" charset="0"/>
                <a:cs typeface="Times New Roman" panose="02020603050405020304" pitchFamily="18" charset="0"/>
              </a:rPr>
              <a:t>()’ modülü eşlenik örneklemler için t istatistiğini ve p değerini vermektedir.</a:t>
            </a:r>
          </a:p>
          <a:p>
            <a:endParaRPr lang="tr-TR"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859161F8-2951-F6A7-A0A6-78B28040D19D}"/>
              </a:ext>
            </a:extLst>
          </p:cNvPr>
          <p:cNvPicPr>
            <a:picLocks noChangeAspect="1"/>
          </p:cNvPicPr>
          <p:nvPr/>
        </p:nvPicPr>
        <p:blipFill>
          <a:blip r:embed="rId2"/>
          <a:stretch>
            <a:fillRect/>
          </a:stretch>
        </p:blipFill>
        <p:spPr>
          <a:xfrm>
            <a:off x="6668831" y="2150733"/>
            <a:ext cx="342900" cy="406400"/>
          </a:xfrm>
          <a:prstGeom prst="rect">
            <a:avLst/>
          </a:prstGeom>
        </p:spPr>
      </p:pic>
      <p:pic>
        <p:nvPicPr>
          <p:cNvPr id="5" name="Resim 4">
            <a:extLst>
              <a:ext uri="{FF2B5EF4-FFF2-40B4-BE49-F238E27FC236}">
                <a16:creationId xmlns:a16="http://schemas.microsoft.com/office/drawing/2014/main" id="{A3611D58-799A-F7EC-B335-BB5DF1A23B47}"/>
              </a:ext>
            </a:extLst>
          </p:cNvPr>
          <p:cNvPicPr>
            <a:picLocks noChangeAspect="1"/>
          </p:cNvPicPr>
          <p:nvPr/>
        </p:nvPicPr>
        <p:blipFill>
          <a:blip r:embed="rId3"/>
          <a:stretch>
            <a:fillRect/>
          </a:stretch>
        </p:blipFill>
        <p:spPr>
          <a:xfrm>
            <a:off x="7897924" y="2108201"/>
            <a:ext cx="330200" cy="482600"/>
          </a:xfrm>
          <a:prstGeom prst="rect">
            <a:avLst/>
          </a:prstGeom>
        </p:spPr>
      </p:pic>
      <p:pic>
        <p:nvPicPr>
          <p:cNvPr id="6" name="Resim 5">
            <a:extLst>
              <a:ext uri="{FF2B5EF4-FFF2-40B4-BE49-F238E27FC236}">
                <a16:creationId xmlns:a16="http://schemas.microsoft.com/office/drawing/2014/main" id="{0693A2DA-76B4-9900-8052-6A3255725182}"/>
              </a:ext>
            </a:extLst>
          </p:cNvPr>
          <p:cNvPicPr>
            <a:picLocks noChangeAspect="1"/>
          </p:cNvPicPr>
          <p:nvPr/>
        </p:nvPicPr>
        <p:blipFill>
          <a:blip r:embed="rId4"/>
          <a:stretch>
            <a:fillRect/>
          </a:stretch>
        </p:blipFill>
        <p:spPr>
          <a:xfrm>
            <a:off x="1263534" y="3335971"/>
            <a:ext cx="1352076" cy="948331"/>
          </a:xfrm>
          <a:prstGeom prst="rect">
            <a:avLst/>
          </a:prstGeom>
        </p:spPr>
      </p:pic>
    </p:spTree>
    <p:extLst>
      <p:ext uri="{BB962C8B-B14F-4D97-AF65-F5344CB8AC3E}">
        <p14:creationId xmlns:p14="http://schemas.microsoft.com/office/powerpoint/2010/main" val="32712269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E680B6-45BB-1DCE-346A-6D9A0EED8868}"/>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Cevap</a:t>
            </a:r>
            <a:endParaRPr lang="tr-TR" dirty="0"/>
          </a:p>
        </p:txBody>
      </p:sp>
      <p:sp>
        <p:nvSpPr>
          <p:cNvPr id="3" name="İçerik Yer Tutucusu 2">
            <a:extLst>
              <a:ext uri="{FF2B5EF4-FFF2-40B4-BE49-F238E27FC236}">
                <a16:creationId xmlns:a16="http://schemas.microsoft.com/office/drawing/2014/main" id="{BD8CF374-6A08-6323-20D4-243194D3F289}"/>
              </a:ext>
            </a:extLst>
          </p:cNvPr>
          <p:cNvSpPr>
            <a:spLocks noGrp="1"/>
          </p:cNvSpPr>
          <p:nvPr>
            <p:ph idx="1"/>
          </p:nvPr>
        </p:nvSpPr>
        <p:spPr>
          <a:xfrm>
            <a:off x="1097280" y="4869712"/>
            <a:ext cx="10058400" cy="999380"/>
          </a:xfrm>
        </p:spPr>
        <p:txBody>
          <a:bodyPr>
            <a:normAutofit/>
          </a:bodyPr>
          <a:lstStyle/>
          <a:p>
            <a:pPr algn="just">
              <a:lnSpc>
                <a:spcPct val="150000"/>
              </a:lnSpc>
            </a:pPr>
            <a:r>
              <a:rPr lang="tr-TR" dirty="0">
                <a:latin typeface="Times New Roman" panose="02020603050405020304" pitchFamily="18" charset="0"/>
                <a:cs typeface="Times New Roman" panose="02020603050405020304" pitchFamily="18" charset="0"/>
              </a:rPr>
              <a:t>%5 anlamlılık düzeyinde, p değeri 0,05’ten küçük olduğu için boş hipotez ret edilerek eğitimden önce ve sonra ortalama puanlarda farklılık olduğu kabul edilir.</a:t>
            </a:r>
          </a:p>
        </p:txBody>
      </p:sp>
      <p:pic>
        <p:nvPicPr>
          <p:cNvPr id="4" name="Resim 3">
            <a:extLst>
              <a:ext uri="{FF2B5EF4-FFF2-40B4-BE49-F238E27FC236}">
                <a16:creationId xmlns:a16="http://schemas.microsoft.com/office/drawing/2014/main" id="{EDFA33DC-8E94-D721-FD62-B39A8AD3E85B}"/>
              </a:ext>
            </a:extLst>
          </p:cNvPr>
          <p:cNvPicPr>
            <a:picLocks noChangeAspect="1"/>
          </p:cNvPicPr>
          <p:nvPr/>
        </p:nvPicPr>
        <p:blipFill>
          <a:blip r:embed="rId2"/>
          <a:stretch>
            <a:fillRect/>
          </a:stretch>
        </p:blipFill>
        <p:spPr>
          <a:xfrm>
            <a:off x="1186121" y="2108201"/>
            <a:ext cx="4673600" cy="1435100"/>
          </a:xfrm>
          <a:prstGeom prst="rect">
            <a:avLst/>
          </a:prstGeom>
          <a:ln w="19050">
            <a:solidFill>
              <a:schemeClr val="tx1"/>
            </a:solidFill>
          </a:ln>
        </p:spPr>
      </p:pic>
      <p:pic>
        <p:nvPicPr>
          <p:cNvPr id="5" name="Resim 4">
            <a:extLst>
              <a:ext uri="{FF2B5EF4-FFF2-40B4-BE49-F238E27FC236}">
                <a16:creationId xmlns:a16="http://schemas.microsoft.com/office/drawing/2014/main" id="{6915FA0E-E0F4-DE2A-3737-3D1CC05C6900}"/>
              </a:ext>
            </a:extLst>
          </p:cNvPr>
          <p:cNvPicPr>
            <a:picLocks noChangeAspect="1"/>
          </p:cNvPicPr>
          <p:nvPr/>
        </p:nvPicPr>
        <p:blipFill>
          <a:blip r:embed="rId3"/>
          <a:stretch>
            <a:fillRect/>
          </a:stretch>
        </p:blipFill>
        <p:spPr>
          <a:xfrm>
            <a:off x="1186121" y="4274952"/>
            <a:ext cx="6591300" cy="215900"/>
          </a:xfrm>
          <a:prstGeom prst="rect">
            <a:avLst/>
          </a:prstGeom>
        </p:spPr>
      </p:pic>
      <p:sp>
        <p:nvSpPr>
          <p:cNvPr id="6" name="Metin kutusu 5">
            <a:extLst>
              <a:ext uri="{FF2B5EF4-FFF2-40B4-BE49-F238E27FC236}">
                <a16:creationId xmlns:a16="http://schemas.microsoft.com/office/drawing/2014/main" id="{682D194B-4FBB-500F-E916-786A6DD944D8}"/>
              </a:ext>
            </a:extLst>
          </p:cNvPr>
          <p:cNvSpPr txBox="1"/>
          <p:nvPr/>
        </p:nvSpPr>
        <p:spPr>
          <a:xfrm>
            <a:off x="1097280" y="3711426"/>
            <a:ext cx="1201479" cy="369332"/>
          </a:xfrm>
          <a:prstGeom prst="rect">
            <a:avLst/>
          </a:prstGeom>
          <a:noFill/>
        </p:spPr>
        <p:txBody>
          <a:bodyPr wrap="square" rtlCol="0">
            <a:spAutoFit/>
          </a:bodyPr>
          <a:lstStyle/>
          <a:p>
            <a:r>
              <a:rPr lang="tr-TR" dirty="0">
                <a:solidFill>
                  <a:srgbClr val="C00000"/>
                </a:solidFill>
                <a:latin typeface="Consolas" panose="020B0609020204030204" pitchFamily="49" charset="0"/>
                <a:cs typeface="Consolas" panose="020B0609020204030204" pitchFamily="49" charset="0"/>
              </a:rPr>
              <a:t>Çıktı:</a:t>
            </a:r>
          </a:p>
        </p:txBody>
      </p:sp>
    </p:spTree>
    <p:extLst>
      <p:ext uri="{BB962C8B-B14F-4D97-AF65-F5344CB8AC3E}">
        <p14:creationId xmlns:p14="http://schemas.microsoft.com/office/powerpoint/2010/main" val="16010695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01426F-CEF5-9C84-0443-C3FA7337B24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FBC2435-AE26-1EBF-BA1D-74F4108E10B1}"/>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1809485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1EB0FA-1737-345B-5D25-9C72E32043E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4062A261-1B3D-4460-93C8-4EDB3BD43108}"/>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3690244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0A07DE-3F33-ACD9-FB93-7166D26D36A9}"/>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Yardımcı Kaynaklar</a:t>
            </a:r>
          </a:p>
        </p:txBody>
      </p:sp>
      <p:sp>
        <p:nvSpPr>
          <p:cNvPr id="3" name="İçerik Yer Tutucusu 2">
            <a:extLst>
              <a:ext uri="{FF2B5EF4-FFF2-40B4-BE49-F238E27FC236}">
                <a16:creationId xmlns:a16="http://schemas.microsoft.com/office/drawing/2014/main" id="{6A8BF768-B307-2DF7-4006-350FF954013E}"/>
              </a:ext>
            </a:extLst>
          </p:cNvPr>
          <p:cNvSpPr>
            <a:spLocks noGrp="1"/>
          </p:cNvSpPr>
          <p:nvPr>
            <p:ph idx="1"/>
          </p:nvPr>
        </p:nvSpPr>
        <p:spPr/>
        <p:txBody>
          <a:bodyPr>
            <a:normAutofit/>
          </a:bodyPr>
          <a:lstStyle/>
          <a:p>
            <a:r>
              <a:rPr lang="tr-TR" dirty="0">
                <a:latin typeface="Times New Roman" panose="02020603050405020304" pitchFamily="18" charset="0"/>
                <a:cs typeface="Times New Roman" panose="02020603050405020304" pitchFamily="18" charset="0"/>
              </a:rPr>
              <a:t>Sel, A., «</a:t>
            </a:r>
            <a:r>
              <a:rPr lang="tr-TR" dirty="0" err="1">
                <a:latin typeface="Times New Roman" panose="02020603050405020304" pitchFamily="18" charset="0"/>
                <a:cs typeface="Times New Roman" panose="02020603050405020304" pitchFamily="18" charset="0"/>
              </a:rPr>
              <a:t>Python</a:t>
            </a:r>
            <a:r>
              <a:rPr lang="tr-TR" dirty="0">
                <a:latin typeface="Times New Roman" panose="02020603050405020304" pitchFamily="18" charset="0"/>
                <a:cs typeface="Times New Roman" panose="02020603050405020304" pitchFamily="18" charset="0"/>
              </a:rPr>
              <a:t> Uygulamalı İstatistiksel Veri Bilimi ve Analizi», Akademisyen Kitabevi</a:t>
            </a:r>
          </a:p>
          <a:p>
            <a:r>
              <a:rPr lang="tr-TR" dirty="0" err="1">
                <a:latin typeface="Times New Roman" panose="02020603050405020304" pitchFamily="18" charset="0"/>
                <a:cs typeface="Times New Roman" panose="02020603050405020304" pitchFamily="18" charset="0"/>
              </a:rPr>
              <a:t>Gayathri</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Rajagopalan</a:t>
            </a:r>
            <a:r>
              <a:rPr lang="tr-TR" dirty="0">
                <a:latin typeface="Times New Roman" panose="02020603050405020304" pitchFamily="18" charset="0"/>
                <a:cs typeface="Times New Roman" panose="02020603050405020304" pitchFamily="18" charset="0"/>
              </a:rPr>
              <a:t> - A </a:t>
            </a:r>
            <a:r>
              <a:rPr lang="tr-TR" dirty="0" err="1">
                <a:latin typeface="Times New Roman" panose="02020603050405020304" pitchFamily="18" charset="0"/>
                <a:cs typeface="Times New Roman" panose="02020603050405020304" pitchFamily="18" charset="0"/>
              </a:rPr>
              <a:t>Python</a:t>
            </a:r>
            <a:r>
              <a:rPr lang="tr-TR" dirty="0">
                <a:latin typeface="Times New Roman" panose="02020603050405020304" pitchFamily="18" charset="0"/>
                <a:cs typeface="Times New Roman" panose="02020603050405020304" pitchFamily="18" charset="0"/>
              </a:rPr>
              <a:t> Data </a:t>
            </a:r>
            <a:r>
              <a:rPr lang="tr-TR" dirty="0" err="1">
                <a:latin typeface="Times New Roman" panose="02020603050405020304" pitchFamily="18" charset="0"/>
                <a:cs typeface="Times New Roman" panose="02020603050405020304" pitchFamily="18" charset="0"/>
              </a:rPr>
              <a:t>Analyst’s</a:t>
            </a:r>
            <a:r>
              <a:rPr lang="tr-TR" dirty="0">
                <a:latin typeface="Times New Roman" panose="02020603050405020304" pitchFamily="18" charset="0"/>
                <a:cs typeface="Times New Roman" panose="02020603050405020304" pitchFamily="18" charset="0"/>
              </a:rPr>
              <a:t> Toolkit_ </a:t>
            </a:r>
            <a:r>
              <a:rPr lang="tr-TR" dirty="0" err="1">
                <a:latin typeface="Times New Roman" panose="02020603050405020304" pitchFamily="18" charset="0"/>
                <a:cs typeface="Times New Roman" panose="02020603050405020304" pitchFamily="18" charset="0"/>
              </a:rPr>
              <a:t>Learn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Python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Python-based</a:t>
            </a:r>
            <a:r>
              <a:rPr lang="tr-TR" dirty="0">
                <a:latin typeface="Times New Roman" panose="02020603050405020304" pitchFamily="18" charset="0"/>
                <a:cs typeface="Times New Roman" panose="02020603050405020304" pitchFamily="18" charset="0"/>
              </a:rPr>
              <a:t> Libraries </a:t>
            </a:r>
            <a:r>
              <a:rPr lang="tr-TR" dirty="0" err="1">
                <a:latin typeface="Times New Roman" panose="02020603050405020304" pitchFamily="18" charset="0"/>
                <a:cs typeface="Times New Roman" panose="02020603050405020304" pitchFamily="18" charset="0"/>
              </a:rPr>
              <a:t>With</a:t>
            </a:r>
            <a:r>
              <a:rPr lang="tr-TR" dirty="0">
                <a:latin typeface="Times New Roman" panose="02020603050405020304" pitchFamily="18" charset="0"/>
                <a:cs typeface="Times New Roman" panose="02020603050405020304" pitchFamily="18" charset="0"/>
              </a:rPr>
              <a:t> Applications </a:t>
            </a:r>
            <a:r>
              <a:rPr lang="tr-TR" dirty="0" err="1">
                <a:latin typeface="Times New Roman" panose="02020603050405020304" pitchFamily="18" charset="0"/>
                <a:cs typeface="Times New Roman" panose="02020603050405020304" pitchFamily="18" charset="0"/>
              </a:rPr>
              <a:t>In</a:t>
            </a:r>
            <a:r>
              <a:rPr lang="tr-TR" dirty="0">
                <a:latin typeface="Times New Roman" panose="02020603050405020304" pitchFamily="18" charset="0"/>
                <a:cs typeface="Times New Roman" panose="02020603050405020304" pitchFamily="18" charset="0"/>
              </a:rPr>
              <a:t> Data Analysis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Statistics-Apress</a:t>
            </a:r>
            <a:r>
              <a:rPr lang="tr-TR" dirty="0">
                <a:latin typeface="Times New Roman" panose="02020603050405020304" pitchFamily="18" charset="0"/>
                <a:cs typeface="Times New Roman" panose="02020603050405020304" pitchFamily="18" charset="0"/>
              </a:rPr>
              <a:t> (2021).</a:t>
            </a:r>
            <a:r>
              <a:rPr lang="tr-TR" dirty="0" err="1">
                <a:latin typeface="Times New Roman" panose="02020603050405020304" pitchFamily="18" charset="0"/>
                <a:cs typeface="Times New Roman" panose="02020603050405020304" pitchFamily="18" charset="0"/>
              </a:rPr>
              <a:t>pdf</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637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03572F-1765-A719-89DF-F1ACB716595F}"/>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İki Anakütle Ortalamasının Z testi</a:t>
            </a:r>
          </a:p>
        </p:txBody>
      </p:sp>
      <p:sp>
        <p:nvSpPr>
          <p:cNvPr id="3" name="İçerik Yer Tutucusu 2">
            <a:extLst>
              <a:ext uri="{FF2B5EF4-FFF2-40B4-BE49-F238E27FC236}">
                <a16:creationId xmlns:a16="http://schemas.microsoft.com/office/drawing/2014/main" id="{7E687428-87FA-B35B-FBCA-D1E46C2FCD1F}"/>
              </a:ext>
            </a:extLst>
          </p:cNvPr>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Çift örneklem Z testi için hipotezler aşağıdaki gibi oluşturulabilir:</a:t>
            </a:r>
          </a:p>
          <a:p>
            <a:r>
              <a:rPr lang="tr-TR" dirty="0">
                <a:latin typeface="Times New Roman" panose="02020603050405020304" pitchFamily="18" charset="0"/>
                <a:cs typeface="Times New Roman" panose="02020603050405020304" pitchFamily="18" charset="0"/>
              </a:rPr>
              <a:t>H</a:t>
            </a:r>
            <a:r>
              <a:rPr lang="tr-TR" baseline="-25000" dirty="0">
                <a:latin typeface="Times New Roman" panose="02020603050405020304" pitchFamily="18" charset="0"/>
                <a:cs typeface="Times New Roman" panose="02020603050405020304" pitchFamily="18" charset="0"/>
              </a:rPr>
              <a:t>0</a:t>
            </a:r>
            <a:r>
              <a:rPr lang="tr-TR" dirty="0">
                <a:latin typeface="Times New Roman" panose="02020603050405020304" pitchFamily="18" charset="0"/>
                <a:cs typeface="Times New Roman" panose="02020603050405020304" pitchFamily="18" charset="0"/>
              </a:rPr>
              <a:t>:</a:t>
            </a:r>
          </a:p>
          <a:p>
            <a:r>
              <a:rPr lang="tr-TR" dirty="0">
                <a:latin typeface="Times New Roman" panose="02020603050405020304" pitchFamily="18" charset="0"/>
                <a:cs typeface="Times New Roman" panose="02020603050405020304" pitchFamily="18" charset="0"/>
              </a:rPr>
              <a:t>H</a:t>
            </a:r>
            <a:r>
              <a:rPr lang="tr-TR" baseline="-25000" dirty="0">
                <a:latin typeface="Times New Roman" panose="02020603050405020304" pitchFamily="18" charset="0"/>
                <a:cs typeface="Times New Roman" panose="02020603050405020304" pitchFamily="18" charset="0"/>
              </a:rPr>
              <a:t>1</a:t>
            </a:r>
            <a:r>
              <a:rPr lang="tr-TR" dirty="0">
                <a:latin typeface="Times New Roman" panose="02020603050405020304" pitchFamily="18" charset="0"/>
                <a:cs typeface="Times New Roman" panose="02020603050405020304" pitchFamily="18" charset="0"/>
              </a:rPr>
              <a:t>:</a:t>
            </a:r>
          </a:p>
          <a:p>
            <a:r>
              <a:rPr lang="tr-TR" dirty="0">
                <a:latin typeface="Times New Roman" panose="02020603050405020304" pitchFamily="18" charset="0"/>
                <a:cs typeface="Times New Roman" panose="02020603050405020304" pitchFamily="18" charset="0"/>
              </a:rPr>
              <a:t>veya</a:t>
            </a:r>
          </a:p>
          <a:p>
            <a:r>
              <a:rPr lang="tr-TR" dirty="0">
                <a:latin typeface="Times New Roman" panose="02020603050405020304" pitchFamily="18" charset="0"/>
                <a:cs typeface="Times New Roman" panose="02020603050405020304" pitchFamily="18" charset="0"/>
              </a:rPr>
              <a:t>H</a:t>
            </a:r>
            <a:r>
              <a:rPr lang="tr-TR" baseline="-25000" dirty="0">
                <a:latin typeface="Times New Roman" panose="02020603050405020304" pitchFamily="18" charset="0"/>
                <a:cs typeface="Times New Roman" panose="02020603050405020304" pitchFamily="18" charset="0"/>
              </a:rPr>
              <a:t>1</a:t>
            </a:r>
            <a:r>
              <a:rPr lang="tr-TR" dirty="0">
                <a:latin typeface="Times New Roman" panose="02020603050405020304" pitchFamily="18" charset="0"/>
                <a:cs typeface="Times New Roman" panose="02020603050405020304" pitchFamily="18" charset="0"/>
              </a:rPr>
              <a:t>:</a:t>
            </a:r>
          </a:p>
          <a:p>
            <a:r>
              <a:rPr lang="tr-TR" dirty="0">
                <a:latin typeface="Times New Roman" panose="02020603050405020304" pitchFamily="18" charset="0"/>
                <a:cs typeface="Times New Roman" panose="02020603050405020304" pitchFamily="18" charset="0"/>
              </a:rPr>
              <a:t>veya</a:t>
            </a:r>
          </a:p>
          <a:p>
            <a:r>
              <a:rPr lang="tr-TR" dirty="0">
                <a:latin typeface="Times New Roman" panose="02020603050405020304" pitchFamily="18" charset="0"/>
                <a:cs typeface="Times New Roman" panose="02020603050405020304" pitchFamily="18" charset="0"/>
              </a:rPr>
              <a:t>H</a:t>
            </a:r>
            <a:r>
              <a:rPr lang="tr-TR" baseline="-25000" dirty="0">
                <a:latin typeface="Times New Roman" panose="02020603050405020304" pitchFamily="18" charset="0"/>
                <a:cs typeface="Times New Roman" panose="02020603050405020304" pitchFamily="18" charset="0"/>
              </a:rPr>
              <a:t>1</a:t>
            </a:r>
            <a:r>
              <a:rPr lang="tr-TR" dirty="0">
                <a:latin typeface="Times New Roman" panose="02020603050405020304" pitchFamily="18" charset="0"/>
                <a:cs typeface="Times New Roman" panose="02020603050405020304" pitchFamily="18" charset="0"/>
              </a:rPr>
              <a:t>:                   </a:t>
            </a:r>
          </a:p>
          <a:p>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92A2DF01-EC0A-A6EB-2C93-CC434AAC420D}"/>
              </a:ext>
            </a:extLst>
          </p:cNvPr>
          <p:cNvPicPr>
            <a:picLocks noChangeAspect="1"/>
          </p:cNvPicPr>
          <p:nvPr/>
        </p:nvPicPr>
        <p:blipFill>
          <a:blip r:embed="rId2"/>
          <a:stretch>
            <a:fillRect/>
          </a:stretch>
        </p:blipFill>
        <p:spPr>
          <a:xfrm>
            <a:off x="1605935" y="4136541"/>
            <a:ext cx="3267997" cy="469775"/>
          </a:xfrm>
          <a:prstGeom prst="rect">
            <a:avLst/>
          </a:prstGeom>
        </p:spPr>
      </p:pic>
      <p:pic>
        <p:nvPicPr>
          <p:cNvPr id="6" name="Resim 5">
            <a:extLst>
              <a:ext uri="{FF2B5EF4-FFF2-40B4-BE49-F238E27FC236}">
                <a16:creationId xmlns:a16="http://schemas.microsoft.com/office/drawing/2014/main" id="{CE2383FF-2F49-63CB-BB3B-F11A665EECDB}"/>
              </a:ext>
            </a:extLst>
          </p:cNvPr>
          <p:cNvPicPr>
            <a:picLocks noChangeAspect="1"/>
          </p:cNvPicPr>
          <p:nvPr/>
        </p:nvPicPr>
        <p:blipFill>
          <a:blip r:embed="rId3"/>
          <a:stretch>
            <a:fillRect/>
          </a:stretch>
        </p:blipFill>
        <p:spPr>
          <a:xfrm>
            <a:off x="1524000" y="5226889"/>
            <a:ext cx="3186062" cy="406942"/>
          </a:xfrm>
          <a:prstGeom prst="rect">
            <a:avLst/>
          </a:prstGeom>
        </p:spPr>
      </p:pic>
      <p:pic>
        <p:nvPicPr>
          <p:cNvPr id="7" name="Resim 6">
            <a:extLst>
              <a:ext uri="{FF2B5EF4-FFF2-40B4-BE49-F238E27FC236}">
                <a16:creationId xmlns:a16="http://schemas.microsoft.com/office/drawing/2014/main" id="{6FFB971F-ED8A-6ED7-FE8C-82A0293F0878}"/>
              </a:ext>
            </a:extLst>
          </p:cNvPr>
          <p:cNvPicPr>
            <a:picLocks noChangeAspect="1"/>
          </p:cNvPicPr>
          <p:nvPr/>
        </p:nvPicPr>
        <p:blipFill>
          <a:blip r:embed="rId4"/>
          <a:stretch>
            <a:fillRect/>
          </a:stretch>
        </p:blipFill>
        <p:spPr>
          <a:xfrm>
            <a:off x="1524000" y="2665171"/>
            <a:ext cx="2717800" cy="914400"/>
          </a:xfrm>
          <a:prstGeom prst="rect">
            <a:avLst/>
          </a:prstGeom>
        </p:spPr>
      </p:pic>
    </p:spTree>
    <p:extLst>
      <p:ext uri="{BB962C8B-B14F-4D97-AF65-F5344CB8AC3E}">
        <p14:creationId xmlns:p14="http://schemas.microsoft.com/office/powerpoint/2010/main" val="521183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03572F-1765-A719-89DF-F1ACB716595F}"/>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İki Anakütle Ortalamasının Z testi</a:t>
            </a:r>
          </a:p>
        </p:txBody>
      </p:sp>
      <p:sp>
        <p:nvSpPr>
          <p:cNvPr id="3" name="İçerik Yer Tutucusu 2">
            <a:extLst>
              <a:ext uri="{FF2B5EF4-FFF2-40B4-BE49-F238E27FC236}">
                <a16:creationId xmlns:a16="http://schemas.microsoft.com/office/drawing/2014/main" id="{7E687428-87FA-B35B-FBCA-D1E46C2FCD1F}"/>
              </a:ext>
            </a:extLst>
          </p:cNvPr>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Test istatistiği:</a:t>
            </a:r>
          </a:p>
          <a:p>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Burada, i=1,2 için     örneklem büyüklüğü,      </a:t>
            </a:r>
            <a:r>
              <a:rPr lang="tr-TR" dirty="0" err="1">
                <a:latin typeface="Times New Roman" panose="02020603050405020304" pitchFamily="18" charset="0"/>
                <a:cs typeface="Times New Roman" panose="02020603050405020304" pitchFamily="18" charset="0"/>
              </a:rPr>
              <a:t>anakütle</a:t>
            </a:r>
            <a:r>
              <a:rPr lang="tr-TR" dirty="0">
                <a:latin typeface="Times New Roman" panose="02020603050405020304" pitchFamily="18" charset="0"/>
                <a:cs typeface="Times New Roman" panose="02020603050405020304" pitchFamily="18" charset="0"/>
              </a:rPr>
              <a:t> varyansı ve      </a:t>
            </a:r>
            <a:r>
              <a:rPr lang="tr-TR" dirty="0" err="1">
                <a:latin typeface="Times New Roman" panose="02020603050405020304" pitchFamily="18" charset="0"/>
                <a:cs typeface="Times New Roman" panose="02020603050405020304" pitchFamily="18" charset="0"/>
              </a:rPr>
              <a:t>anakütlelerden</a:t>
            </a:r>
            <a:r>
              <a:rPr lang="tr-TR" dirty="0">
                <a:latin typeface="Times New Roman" panose="02020603050405020304" pitchFamily="18" charset="0"/>
                <a:cs typeface="Times New Roman" panose="02020603050405020304" pitchFamily="18" charset="0"/>
              </a:rPr>
              <a:t> alınan örneklemlerin ortalamasıdır.</a:t>
            </a:r>
          </a:p>
          <a:p>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EA6BD5DE-C368-A76C-812F-4806D884E476}"/>
              </a:ext>
            </a:extLst>
          </p:cNvPr>
          <p:cNvPicPr>
            <a:picLocks noChangeAspect="1"/>
          </p:cNvPicPr>
          <p:nvPr/>
        </p:nvPicPr>
        <p:blipFill>
          <a:blip r:embed="rId2"/>
          <a:stretch>
            <a:fillRect/>
          </a:stretch>
        </p:blipFill>
        <p:spPr>
          <a:xfrm>
            <a:off x="5507958" y="4664710"/>
            <a:ext cx="372051" cy="410210"/>
          </a:xfrm>
          <a:prstGeom prst="rect">
            <a:avLst/>
          </a:prstGeom>
        </p:spPr>
      </p:pic>
      <p:pic>
        <p:nvPicPr>
          <p:cNvPr id="6" name="Resim 5">
            <a:extLst>
              <a:ext uri="{FF2B5EF4-FFF2-40B4-BE49-F238E27FC236}">
                <a16:creationId xmlns:a16="http://schemas.microsoft.com/office/drawing/2014/main" id="{6965825D-FFF9-C399-F7CE-0760319B37AF}"/>
              </a:ext>
            </a:extLst>
          </p:cNvPr>
          <p:cNvPicPr>
            <a:picLocks noChangeAspect="1"/>
          </p:cNvPicPr>
          <p:nvPr/>
        </p:nvPicPr>
        <p:blipFill>
          <a:blip r:embed="rId3"/>
          <a:stretch>
            <a:fillRect/>
          </a:stretch>
        </p:blipFill>
        <p:spPr>
          <a:xfrm>
            <a:off x="8028940" y="4637278"/>
            <a:ext cx="332075" cy="410210"/>
          </a:xfrm>
          <a:prstGeom prst="rect">
            <a:avLst/>
          </a:prstGeom>
        </p:spPr>
      </p:pic>
      <p:pic>
        <p:nvPicPr>
          <p:cNvPr id="7" name="Resim 6">
            <a:extLst>
              <a:ext uri="{FF2B5EF4-FFF2-40B4-BE49-F238E27FC236}">
                <a16:creationId xmlns:a16="http://schemas.microsoft.com/office/drawing/2014/main" id="{97E2C946-C51A-E998-C2A7-2A21671D4486}"/>
              </a:ext>
            </a:extLst>
          </p:cNvPr>
          <p:cNvPicPr>
            <a:picLocks noChangeAspect="1"/>
          </p:cNvPicPr>
          <p:nvPr/>
        </p:nvPicPr>
        <p:blipFill>
          <a:blip r:embed="rId4"/>
          <a:stretch>
            <a:fillRect/>
          </a:stretch>
        </p:blipFill>
        <p:spPr>
          <a:xfrm>
            <a:off x="2946977" y="2718645"/>
            <a:ext cx="2096094" cy="1576263"/>
          </a:xfrm>
          <a:prstGeom prst="rect">
            <a:avLst/>
          </a:prstGeom>
        </p:spPr>
      </p:pic>
      <p:pic>
        <p:nvPicPr>
          <p:cNvPr id="8" name="Resim 7">
            <a:extLst>
              <a:ext uri="{FF2B5EF4-FFF2-40B4-BE49-F238E27FC236}">
                <a16:creationId xmlns:a16="http://schemas.microsoft.com/office/drawing/2014/main" id="{C213B130-A164-F48D-10F7-DEE88B802718}"/>
              </a:ext>
            </a:extLst>
          </p:cNvPr>
          <p:cNvPicPr>
            <a:picLocks noChangeAspect="1"/>
          </p:cNvPicPr>
          <p:nvPr/>
        </p:nvPicPr>
        <p:blipFill>
          <a:blip r:embed="rId5"/>
          <a:stretch>
            <a:fillRect/>
          </a:stretch>
        </p:blipFill>
        <p:spPr>
          <a:xfrm>
            <a:off x="3035304" y="4764320"/>
            <a:ext cx="282063" cy="282063"/>
          </a:xfrm>
          <a:prstGeom prst="rect">
            <a:avLst/>
          </a:prstGeom>
        </p:spPr>
      </p:pic>
    </p:spTree>
    <p:extLst>
      <p:ext uri="{BB962C8B-B14F-4D97-AF65-F5344CB8AC3E}">
        <p14:creationId xmlns:p14="http://schemas.microsoft.com/office/powerpoint/2010/main" val="2617515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06F764-8BF9-0655-B4AF-83E9D98B901E}"/>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Örnek Soru</a:t>
            </a:r>
          </a:p>
        </p:txBody>
      </p:sp>
      <p:sp>
        <p:nvSpPr>
          <p:cNvPr id="3" name="İçerik Yer Tutucusu 2">
            <a:extLst>
              <a:ext uri="{FF2B5EF4-FFF2-40B4-BE49-F238E27FC236}">
                <a16:creationId xmlns:a16="http://schemas.microsoft.com/office/drawing/2014/main" id="{E23841B1-BC9F-F7BB-4575-3F003D9822D2}"/>
              </a:ext>
            </a:extLst>
          </p:cNvPr>
          <p:cNvSpPr>
            <a:spLocks noGrp="1"/>
          </p:cNvSpPr>
          <p:nvPr>
            <p:ph idx="1"/>
          </p:nvPr>
        </p:nvSpPr>
        <p:spPr/>
        <p:txBody>
          <a:bodyPr>
            <a:normAutofit/>
          </a:bodyPr>
          <a:lstStyle/>
          <a:p>
            <a:pPr algn="just">
              <a:lnSpc>
                <a:spcPct val="150000"/>
              </a:lnSpc>
            </a:pPr>
            <a:r>
              <a:rPr lang="tr-TR" dirty="0">
                <a:latin typeface="Times New Roman" panose="02020603050405020304" pitchFamily="18" charset="0"/>
                <a:cs typeface="Times New Roman" panose="02020603050405020304" pitchFamily="18" charset="0"/>
              </a:rPr>
              <a:t>Bir firma A ve B olmak üzere, iki üretim biriminde boya üretmektedir. Kalite kontrol ekibi, A birimindeki üretim kalitesinin B’ninkinden daha iyi olduğuna inanmaktadır. Kalite, bir boyanın ne kadar dayandığı ile ölçülür. Ekip, bunu test etmek için her iki birimden de numune alır. Boyaların A ve B birimlerindeki ortalama ömrü sırasıyla 1001,34 ve 810,47’dir. Örnek büyüklükleri 40 ve 44’tür. Popülasyon varyansları; =48127 ve =59173. Kalite kontrol ekibinin iddiasını doğrulamak için %5 anlamlılık düzeyinde uygun testi gerçekleştirin.</a:t>
            </a:r>
          </a:p>
          <a:p>
            <a:pPr algn="just"/>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97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E611E4-8A4B-CAE7-FF86-1359E2693C1F}"/>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Cevap</a:t>
            </a:r>
            <a:endParaRPr lang="tr-TR" dirty="0"/>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2E20AB5F-0E8F-334B-136A-4B6978D0A2D9}"/>
                  </a:ext>
                </a:extLst>
              </p:cNvPr>
              <p:cNvSpPr>
                <a:spLocks noGrp="1"/>
              </p:cNvSpPr>
              <p:nvPr>
                <p:ph idx="1"/>
              </p:nvPr>
            </p:nvSpPr>
            <p:spPr/>
            <p:txBody>
              <a:bodyPr/>
              <a:lstStyle/>
              <a:p>
                <a:pPr algn="just"/>
                <a:r>
                  <a:rPr lang="tr-TR" dirty="0">
                    <a:latin typeface="Times New Roman" panose="02020603050405020304" pitchFamily="18" charset="0"/>
                    <a:cs typeface="Times New Roman" panose="02020603050405020304" pitchFamily="18" charset="0"/>
                  </a:rPr>
                  <a:t>Soruda yer alan hipotezler tek kuyruklu bir test için A ve B’deki boyaların ortalama ömrü sırasıyla       ve       olmak üzere belirlenir.</a:t>
                </a:r>
              </a:p>
              <a:p>
                <a:pPr algn="just"/>
                <a:r>
                  <a:rPr lang="tr-TR" dirty="0">
                    <a:latin typeface="Times New Roman" panose="02020603050405020304" pitchFamily="18" charset="0"/>
                    <a:cs typeface="Times New Roman" panose="02020603050405020304" pitchFamily="18" charset="0"/>
                  </a:rPr>
                  <a:t>Boş hipotez: </a:t>
                </a:r>
              </a:p>
              <a:p>
                <a:pPr algn="just"/>
                <a:r>
                  <a:rPr lang="tr-TR" dirty="0">
                    <a:latin typeface="Times New Roman" panose="02020603050405020304" pitchFamily="18" charset="0"/>
                    <a:cs typeface="Times New Roman" panose="02020603050405020304" pitchFamily="18" charset="0"/>
                  </a:rPr>
                  <a:t>Alternatif hipotez: </a:t>
                </a:r>
              </a:p>
              <a:p>
                <a:pPr algn="just"/>
                <a:r>
                  <a:rPr lang="tr-TR" dirty="0">
                    <a:latin typeface="Times New Roman" panose="02020603050405020304" pitchFamily="18" charset="0"/>
                    <a:cs typeface="Times New Roman" panose="02020603050405020304" pitchFamily="18" charset="0"/>
                  </a:rPr>
                  <a:t>Anlamlılık düzeyi      = 0.05 için, örnek sayısı:2 (iki farklı popülasyon), örnek boyutu </a:t>
                </a:r>
                <a:r>
                  <a:rPr lang="tr-TR" dirty="0" err="1">
                    <a:latin typeface="Times New Roman" panose="02020603050405020304" pitchFamily="18" charset="0"/>
                    <a:cs typeface="Times New Roman" panose="02020603050405020304" pitchFamily="18" charset="0"/>
                  </a:rPr>
                  <a:t>nA</a:t>
                </a:r>
                <a:r>
                  <a:rPr lang="tr-TR" dirty="0">
                    <a:latin typeface="Times New Roman" panose="02020603050405020304" pitchFamily="18" charset="0"/>
                    <a:cs typeface="Times New Roman" panose="02020603050405020304" pitchFamily="18" charset="0"/>
                  </a:rPr>
                  <a:t>=40, </a:t>
                </a:r>
                <a:r>
                  <a:rPr lang="tr-TR" dirty="0" err="1">
                    <a:latin typeface="Times New Roman" panose="02020603050405020304" pitchFamily="18" charset="0"/>
                    <a:cs typeface="Times New Roman" panose="02020603050405020304" pitchFamily="18" charset="0"/>
                  </a:rPr>
                  <a:t>nB</a:t>
                </a:r>
                <a:r>
                  <a:rPr lang="tr-TR" dirty="0">
                    <a:latin typeface="Times New Roman" panose="02020603050405020304" pitchFamily="18" charset="0"/>
                    <a:cs typeface="Times New Roman" panose="02020603050405020304" pitchFamily="18" charset="0"/>
                  </a:rPr>
                  <a:t>=44 olduğundan çift örneklem Z testi yapılmıştır. =48127 ve =59173 olmak üzere </a:t>
                </a:r>
                <a14:m>
                  <m:oMath xmlns:m="http://schemas.openxmlformats.org/officeDocument/2006/math">
                    <m:r>
                      <a:rPr lang="tr-TR" i="1"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tr-TR" dirty="0">
                    <a:latin typeface="Times New Roman" panose="02020603050405020304" pitchFamily="18" charset="0"/>
                    <a:cs typeface="Times New Roman" panose="02020603050405020304" pitchFamily="18" charset="0"/>
                  </a:rPr>
                  <a:t>A=1001,3 ve        =810,47 formülde yerine yazılırsa;</a:t>
                </a:r>
              </a:p>
              <a:p>
                <a:pPr algn="just"/>
                <a:endParaRPr lang="tr-TR" dirty="0">
                  <a:latin typeface="Times New Roman" panose="02020603050405020304" pitchFamily="18" charset="0"/>
                  <a:cs typeface="Times New Roman" panose="02020603050405020304" pitchFamily="18" charset="0"/>
                </a:endParaRPr>
              </a:p>
              <a:p>
                <a:endParaRPr lang="tr-TR" dirty="0"/>
              </a:p>
            </p:txBody>
          </p:sp>
        </mc:Choice>
        <mc:Fallback xmlns="">
          <p:sp>
            <p:nvSpPr>
              <p:cNvPr id="3" name="İçerik Yer Tutucusu 2">
                <a:extLst>
                  <a:ext uri="{FF2B5EF4-FFF2-40B4-BE49-F238E27FC236}">
                    <a16:creationId xmlns:a16="http://schemas.microsoft.com/office/drawing/2014/main" id="{2E20AB5F-0E8F-334B-136A-4B6978D0A2D9}"/>
                  </a:ext>
                </a:extLst>
              </p:cNvPr>
              <p:cNvSpPr>
                <a:spLocks noGrp="1" noRot="1" noChangeAspect="1" noMove="1" noResize="1" noEditPoints="1" noAdjustHandles="1" noChangeArrowheads="1" noChangeShapeType="1" noTextEdit="1"/>
              </p:cNvSpPr>
              <p:nvPr>
                <p:ph idx="1"/>
              </p:nvPr>
            </p:nvSpPr>
            <p:spPr>
              <a:blipFill>
                <a:blip r:embed="rId3"/>
                <a:stretch>
                  <a:fillRect l="-631" t="-673" r="-1513"/>
                </a:stretch>
              </a:blipFill>
            </p:spPr>
            <p:txBody>
              <a:bodyPr/>
              <a:lstStyle/>
              <a:p>
                <a:r>
                  <a:rPr lang="tr-TR">
                    <a:noFill/>
                  </a:rPr>
                  <a:t> </a:t>
                </a:r>
              </a:p>
            </p:txBody>
          </p:sp>
        </mc:Fallback>
      </mc:AlternateContent>
      <p:pic>
        <p:nvPicPr>
          <p:cNvPr id="5" name="Resim 4">
            <a:extLst>
              <a:ext uri="{FF2B5EF4-FFF2-40B4-BE49-F238E27FC236}">
                <a16:creationId xmlns:a16="http://schemas.microsoft.com/office/drawing/2014/main" id="{2DBB731C-4749-B966-F3C9-6AE308FBBF08}"/>
              </a:ext>
            </a:extLst>
          </p:cNvPr>
          <p:cNvPicPr>
            <a:picLocks noChangeAspect="1"/>
          </p:cNvPicPr>
          <p:nvPr/>
        </p:nvPicPr>
        <p:blipFill>
          <a:blip r:embed="rId4"/>
          <a:stretch>
            <a:fillRect/>
          </a:stretch>
        </p:blipFill>
        <p:spPr>
          <a:xfrm>
            <a:off x="3097638" y="4058127"/>
            <a:ext cx="365397" cy="295798"/>
          </a:xfrm>
          <a:prstGeom prst="rect">
            <a:avLst/>
          </a:prstGeom>
        </p:spPr>
      </p:pic>
      <p:pic>
        <p:nvPicPr>
          <p:cNvPr id="4" name="Resim 3">
            <a:extLst>
              <a:ext uri="{FF2B5EF4-FFF2-40B4-BE49-F238E27FC236}">
                <a16:creationId xmlns:a16="http://schemas.microsoft.com/office/drawing/2014/main" id="{7290B0C2-6400-CA91-78E9-06F43851EB2A}"/>
              </a:ext>
            </a:extLst>
          </p:cNvPr>
          <p:cNvPicPr>
            <a:picLocks noChangeAspect="1"/>
          </p:cNvPicPr>
          <p:nvPr/>
        </p:nvPicPr>
        <p:blipFill>
          <a:blip r:embed="rId5"/>
          <a:stretch>
            <a:fillRect/>
          </a:stretch>
        </p:blipFill>
        <p:spPr>
          <a:xfrm>
            <a:off x="2066413" y="2531806"/>
            <a:ext cx="365979" cy="329381"/>
          </a:xfrm>
          <a:prstGeom prst="rect">
            <a:avLst/>
          </a:prstGeom>
        </p:spPr>
      </p:pic>
      <p:pic>
        <p:nvPicPr>
          <p:cNvPr id="6" name="Resim 5">
            <a:extLst>
              <a:ext uri="{FF2B5EF4-FFF2-40B4-BE49-F238E27FC236}">
                <a16:creationId xmlns:a16="http://schemas.microsoft.com/office/drawing/2014/main" id="{FC886DF6-E84F-4042-3309-B37182F74B6E}"/>
              </a:ext>
            </a:extLst>
          </p:cNvPr>
          <p:cNvPicPr>
            <a:picLocks noChangeAspect="1"/>
          </p:cNvPicPr>
          <p:nvPr/>
        </p:nvPicPr>
        <p:blipFill>
          <a:blip r:embed="rId6"/>
          <a:stretch>
            <a:fillRect/>
          </a:stretch>
        </p:blipFill>
        <p:spPr>
          <a:xfrm>
            <a:off x="2783553" y="2551470"/>
            <a:ext cx="314085" cy="288618"/>
          </a:xfrm>
          <a:prstGeom prst="rect">
            <a:avLst/>
          </a:prstGeom>
        </p:spPr>
      </p:pic>
      <p:pic>
        <p:nvPicPr>
          <p:cNvPr id="7" name="Resim 6">
            <a:extLst>
              <a:ext uri="{FF2B5EF4-FFF2-40B4-BE49-F238E27FC236}">
                <a16:creationId xmlns:a16="http://schemas.microsoft.com/office/drawing/2014/main" id="{DE9E39FB-675C-B506-3AA1-B53A2D4DCABB}"/>
              </a:ext>
            </a:extLst>
          </p:cNvPr>
          <p:cNvPicPr>
            <a:picLocks noChangeAspect="1"/>
          </p:cNvPicPr>
          <p:nvPr/>
        </p:nvPicPr>
        <p:blipFill>
          <a:blip r:embed="rId7"/>
          <a:stretch>
            <a:fillRect/>
          </a:stretch>
        </p:blipFill>
        <p:spPr>
          <a:xfrm>
            <a:off x="2548362" y="3055750"/>
            <a:ext cx="1338416" cy="310357"/>
          </a:xfrm>
          <a:prstGeom prst="rect">
            <a:avLst/>
          </a:prstGeom>
        </p:spPr>
      </p:pic>
      <p:pic>
        <p:nvPicPr>
          <p:cNvPr id="8" name="Resim 7">
            <a:extLst>
              <a:ext uri="{FF2B5EF4-FFF2-40B4-BE49-F238E27FC236}">
                <a16:creationId xmlns:a16="http://schemas.microsoft.com/office/drawing/2014/main" id="{9FD7AB0E-535F-9724-FF22-F9E26A6C43FB}"/>
              </a:ext>
            </a:extLst>
          </p:cNvPr>
          <p:cNvPicPr>
            <a:picLocks noChangeAspect="1"/>
          </p:cNvPicPr>
          <p:nvPr/>
        </p:nvPicPr>
        <p:blipFill>
          <a:blip r:embed="rId8"/>
          <a:stretch>
            <a:fillRect/>
          </a:stretch>
        </p:blipFill>
        <p:spPr>
          <a:xfrm>
            <a:off x="3097638" y="3505696"/>
            <a:ext cx="1262706" cy="387760"/>
          </a:xfrm>
          <a:prstGeom prst="rect">
            <a:avLst/>
          </a:prstGeom>
        </p:spPr>
      </p:pic>
      <p:pic>
        <p:nvPicPr>
          <p:cNvPr id="9" name="Resim 8">
            <a:extLst>
              <a:ext uri="{FF2B5EF4-FFF2-40B4-BE49-F238E27FC236}">
                <a16:creationId xmlns:a16="http://schemas.microsoft.com/office/drawing/2014/main" id="{D1E2BFF7-449C-3741-0DDA-E66FEBEB6A5F}"/>
              </a:ext>
            </a:extLst>
          </p:cNvPr>
          <p:cNvPicPr>
            <a:picLocks noChangeAspect="1"/>
          </p:cNvPicPr>
          <p:nvPr/>
        </p:nvPicPr>
        <p:blipFill>
          <a:blip r:embed="rId6"/>
          <a:stretch>
            <a:fillRect/>
          </a:stretch>
        </p:blipFill>
        <p:spPr>
          <a:xfrm>
            <a:off x="1539769" y="4739148"/>
            <a:ext cx="314085" cy="288618"/>
          </a:xfrm>
          <a:prstGeom prst="rect">
            <a:avLst/>
          </a:prstGeom>
        </p:spPr>
      </p:pic>
    </p:spTree>
    <p:extLst>
      <p:ext uri="{BB962C8B-B14F-4D97-AF65-F5344CB8AC3E}">
        <p14:creationId xmlns:p14="http://schemas.microsoft.com/office/powerpoint/2010/main" val="2502176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3E3DF9-CB9F-7360-08E0-09459A132AF6}"/>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Cevap</a:t>
            </a:r>
            <a:endParaRPr lang="tr-TR" dirty="0"/>
          </a:p>
        </p:txBody>
      </p:sp>
      <p:pic>
        <p:nvPicPr>
          <p:cNvPr id="5" name="Resim 4">
            <a:extLst>
              <a:ext uri="{FF2B5EF4-FFF2-40B4-BE49-F238E27FC236}">
                <a16:creationId xmlns:a16="http://schemas.microsoft.com/office/drawing/2014/main" id="{33D319EE-16CA-19E1-AD26-AD872A082409}"/>
              </a:ext>
            </a:extLst>
          </p:cNvPr>
          <p:cNvPicPr>
            <a:picLocks noChangeAspect="1"/>
          </p:cNvPicPr>
          <p:nvPr/>
        </p:nvPicPr>
        <p:blipFill>
          <a:blip r:embed="rId2"/>
          <a:stretch>
            <a:fillRect/>
          </a:stretch>
        </p:blipFill>
        <p:spPr>
          <a:xfrm>
            <a:off x="1244600" y="2265569"/>
            <a:ext cx="4514042" cy="762111"/>
          </a:xfrm>
          <a:prstGeom prst="rect">
            <a:avLst/>
          </a:prstGeom>
          <a:ln w="19050">
            <a:solidFill>
              <a:schemeClr val="tx1"/>
            </a:solidFill>
          </a:ln>
        </p:spPr>
      </p:pic>
      <p:pic>
        <p:nvPicPr>
          <p:cNvPr id="8" name="Resim 7">
            <a:extLst>
              <a:ext uri="{FF2B5EF4-FFF2-40B4-BE49-F238E27FC236}">
                <a16:creationId xmlns:a16="http://schemas.microsoft.com/office/drawing/2014/main" id="{91910804-5A40-0556-A710-EF0F8DFAFFA0}"/>
              </a:ext>
            </a:extLst>
          </p:cNvPr>
          <p:cNvPicPr>
            <a:picLocks noChangeAspect="1"/>
          </p:cNvPicPr>
          <p:nvPr/>
        </p:nvPicPr>
        <p:blipFill>
          <a:blip r:embed="rId3"/>
          <a:stretch>
            <a:fillRect/>
          </a:stretch>
        </p:blipFill>
        <p:spPr>
          <a:xfrm>
            <a:off x="1244600" y="3328987"/>
            <a:ext cx="2093598" cy="348933"/>
          </a:xfrm>
          <a:prstGeom prst="rect">
            <a:avLst/>
          </a:prstGeom>
        </p:spPr>
      </p:pic>
      <p:pic>
        <p:nvPicPr>
          <p:cNvPr id="10" name="Resim 9">
            <a:extLst>
              <a:ext uri="{FF2B5EF4-FFF2-40B4-BE49-F238E27FC236}">
                <a16:creationId xmlns:a16="http://schemas.microsoft.com/office/drawing/2014/main" id="{229D524C-CBAE-D45D-419F-103B4294A43A}"/>
              </a:ext>
            </a:extLst>
          </p:cNvPr>
          <p:cNvPicPr>
            <a:picLocks noChangeAspect="1"/>
          </p:cNvPicPr>
          <p:nvPr/>
        </p:nvPicPr>
        <p:blipFill>
          <a:blip r:embed="rId4"/>
          <a:stretch>
            <a:fillRect/>
          </a:stretch>
        </p:blipFill>
        <p:spPr>
          <a:xfrm>
            <a:off x="1244599" y="3979227"/>
            <a:ext cx="2652905" cy="602933"/>
          </a:xfrm>
          <a:prstGeom prst="rect">
            <a:avLst/>
          </a:prstGeom>
          <a:ln w="19050">
            <a:solidFill>
              <a:schemeClr val="tx1"/>
            </a:solidFill>
          </a:ln>
        </p:spPr>
      </p:pic>
      <p:pic>
        <p:nvPicPr>
          <p:cNvPr id="12" name="Resim 11">
            <a:extLst>
              <a:ext uri="{FF2B5EF4-FFF2-40B4-BE49-F238E27FC236}">
                <a16:creationId xmlns:a16="http://schemas.microsoft.com/office/drawing/2014/main" id="{B47F35F1-4F4A-7DCD-AEBA-A4D6F55FD5BA}"/>
              </a:ext>
            </a:extLst>
          </p:cNvPr>
          <p:cNvPicPr>
            <a:picLocks noChangeAspect="1"/>
          </p:cNvPicPr>
          <p:nvPr/>
        </p:nvPicPr>
        <p:blipFill>
          <a:blip r:embed="rId5"/>
          <a:stretch>
            <a:fillRect/>
          </a:stretch>
        </p:blipFill>
        <p:spPr>
          <a:xfrm>
            <a:off x="1244599" y="4888547"/>
            <a:ext cx="2425704" cy="303213"/>
          </a:xfrm>
          <a:prstGeom prst="rect">
            <a:avLst/>
          </a:prstGeom>
        </p:spPr>
      </p:pic>
      <p:sp>
        <p:nvSpPr>
          <p:cNvPr id="13" name="İçerik Yer Tutucusu 2">
            <a:extLst>
              <a:ext uri="{FF2B5EF4-FFF2-40B4-BE49-F238E27FC236}">
                <a16:creationId xmlns:a16="http://schemas.microsoft.com/office/drawing/2014/main" id="{F21915E4-9833-553D-16D9-5D9C6B169BF2}"/>
              </a:ext>
            </a:extLst>
          </p:cNvPr>
          <p:cNvSpPr txBox="1">
            <a:spLocks/>
          </p:cNvSpPr>
          <p:nvPr/>
        </p:nvSpPr>
        <p:spPr>
          <a:xfrm>
            <a:off x="6012179" y="2495020"/>
            <a:ext cx="5143501" cy="2968413"/>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50000"/>
              </a:lnSpc>
              <a:buNone/>
            </a:pPr>
            <a:r>
              <a:rPr lang="tr-TR" dirty="0">
                <a:latin typeface="Times New Roman" panose="02020603050405020304" pitchFamily="18" charset="0"/>
                <a:cs typeface="Times New Roman" panose="02020603050405020304" pitchFamily="18" charset="0"/>
              </a:rPr>
              <a:t>Bu tek kuyruk testi olduğu için sağ kuyruktaki değerlerin alanının hesaplanması gerekmektedir. Bu nedenle hesaplanan alan 1’den çıkartılmalıdır. Hesaplanan </a:t>
            </a:r>
            <a:r>
              <a:rPr lang="tr-TR" dirty="0" err="1">
                <a:latin typeface="Times New Roman" panose="02020603050405020304" pitchFamily="18" charset="0"/>
                <a:cs typeface="Times New Roman" panose="02020603050405020304" pitchFamily="18" charset="0"/>
              </a:rPr>
              <a:t>pdeğeri</a:t>
            </a:r>
            <a:r>
              <a:rPr lang="tr-TR" dirty="0">
                <a:latin typeface="Times New Roman" panose="02020603050405020304" pitchFamily="18" charset="0"/>
                <a:cs typeface="Times New Roman" panose="02020603050405020304" pitchFamily="18" charset="0"/>
              </a:rPr>
              <a:t>=0.000078 &lt; 0.05 olduğundan sıfır hipotezi ret edilir. A birimindeki boya kalitesi, %5 düzeyinde B birimindekinden önemli ölçüde daha uzun ömürlüdür.</a:t>
            </a:r>
          </a:p>
          <a:p>
            <a:pPr algn="just"/>
            <a:endParaRPr lang="tr-TR"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318920400"/>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3D3522"/>
      </a:dk2>
      <a:lt2>
        <a:srgbClr val="E2E6E8"/>
      </a:lt2>
      <a:accent1>
        <a:srgbClr val="C89785"/>
      </a:accent1>
      <a:accent2>
        <a:srgbClr val="B59F6F"/>
      </a:accent2>
      <a:accent3>
        <a:srgbClr val="A2A776"/>
      </a:accent3>
      <a:accent4>
        <a:srgbClr val="8AAC6A"/>
      </a:accent4>
      <a:accent5>
        <a:srgbClr val="7CAF78"/>
      </a:accent5>
      <a:accent6>
        <a:srgbClr val="6DB285"/>
      </a:accent6>
      <a:hlink>
        <a:srgbClr val="5D8A9A"/>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20827</TotalTime>
  <Words>2129</Words>
  <Application>Microsoft Macintosh PowerPoint</Application>
  <PresentationFormat>Geniş ekran</PresentationFormat>
  <Paragraphs>204</Paragraphs>
  <Slides>47</Slides>
  <Notes>8</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47</vt:i4>
      </vt:variant>
    </vt:vector>
  </HeadingPairs>
  <TitlesOfParts>
    <vt:vector size="56" baseType="lpstr">
      <vt:lpstr>Arial</vt:lpstr>
      <vt:lpstr>Calibri</vt:lpstr>
      <vt:lpstr>Cambria Math</vt:lpstr>
      <vt:lpstr>Consolas</vt:lpstr>
      <vt:lpstr>Georgia Pro Cond Light</vt:lpstr>
      <vt:lpstr>Speak Pro</vt:lpstr>
      <vt:lpstr>Times New Roman</vt:lpstr>
      <vt:lpstr>Wingdings</vt:lpstr>
      <vt:lpstr>RetrospectVTI</vt:lpstr>
      <vt:lpstr>Veri Bilimi İçin İstatistik</vt:lpstr>
      <vt:lpstr>14.Haftanın Konuları</vt:lpstr>
      <vt:lpstr>İki Örneklem Z Testi</vt:lpstr>
      <vt:lpstr>İki Anakütle Ortalamasının Z testi</vt:lpstr>
      <vt:lpstr>İki Anakütle Ortalamasının Z testi</vt:lpstr>
      <vt:lpstr>İki Anakütle Ortalamasının Z testi</vt:lpstr>
      <vt:lpstr>Örnek Soru</vt:lpstr>
      <vt:lpstr>Cevap</vt:lpstr>
      <vt:lpstr>Cevap</vt:lpstr>
      <vt:lpstr>İki Anakütle Oranının Z Testi</vt:lpstr>
      <vt:lpstr>İki Anakütle Oranının Z Testi</vt:lpstr>
      <vt:lpstr>Örnek Soru</vt:lpstr>
      <vt:lpstr>Cevap</vt:lpstr>
      <vt:lpstr>Cevap</vt:lpstr>
      <vt:lpstr>Cevap</vt:lpstr>
      <vt:lpstr>Örnek Soru</vt:lpstr>
      <vt:lpstr>Örnek Soru</vt:lpstr>
      <vt:lpstr>Cevap</vt:lpstr>
      <vt:lpstr>Cevap</vt:lpstr>
      <vt:lpstr>Cevap</vt:lpstr>
      <vt:lpstr>Cevap</vt:lpstr>
      <vt:lpstr>Cevap</vt:lpstr>
      <vt:lpstr>Cevap</vt:lpstr>
      <vt:lpstr>Cevap</vt:lpstr>
      <vt:lpstr>Cevap</vt:lpstr>
      <vt:lpstr>Student T Testi</vt:lpstr>
      <vt:lpstr>Student T Testi</vt:lpstr>
      <vt:lpstr>Student T Testi</vt:lpstr>
      <vt:lpstr>Tek Örneklem T-Testi</vt:lpstr>
      <vt:lpstr>Tek Örneklem T-Testi</vt:lpstr>
      <vt:lpstr>Örnek Soru</vt:lpstr>
      <vt:lpstr>Cevap</vt:lpstr>
      <vt:lpstr>Cevap</vt:lpstr>
      <vt:lpstr>İki Örneklem T-Testi</vt:lpstr>
      <vt:lpstr>Örneklerin Bağımsız Olma Hali</vt:lpstr>
      <vt:lpstr>Örnek Soru</vt:lpstr>
      <vt:lpstr>Cevap</vt:lpstr>
      <vt:lpstr>Cevap</vt:lpstr>
      <vt:lpstr>Cevap</vt:lpstr>
      <vt:lpstr>Eşlenik-Çift Örnekler Hali</vt:lpstr>
      <vt:lpstr>Eşlenik-Çift Örnekler Hali</vt:lpstr>
      <vt:lpstr>Örnek Soru</vt:lpstr>
      <vt:lpstr>Cevap</vt:lpstr>
      <vt:lpstr>Cevap</vt:lpstr>
      <vt:lpstr>PowerPoint Sunusu</vt:lpstr>
      <vt:lpstr>PowerPoint Sunusu</vt:lpstr>
      <vt:lpstr>Yardımcı 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Bilimi İçin İstatistik</dc:title>
  <dc:creator>yazar</dc:creator>
  <cp:lastModifiedBy>yazar</cp:lastModifiedBy>
  <cp:revision>142</cp:revision>
  <dcterms:created xsi:type="dcterms:W3CDTF">2023-02-26T09:13:19Z</dcterms:created>
  <dcterms:modified xsi:type="dcterms:W3CDTF">2023-06-04T16:57:49Z</dcterms:modified>
</cp:coreProperties>
</file>