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45"/>
  </p:notesMasterIdLst>
  <p:sldIdLst>
    <p:sldId id="256" r:id="rId2"/>
    <p:sldId id="257" r:id="rId3"/>
    <p:sldId id="305" r:id="rId4"/>
    <p:sldId id="274" r:id="rId5"/>
    <p:sldId id="347" r:id="rId6"/>
    <p:sldId id="289" r:id="rId7"/>
    <p:sldId id="270" r:id="rId8"/>
    <p:sldId id="278" r:id="rId9"/>
    <p:sldId id="308" r:id="rId10"/>
    <p:sldId id="271" r:id="rId11"/>
    <p:sldId id="408" r:id="rId12"/>
    <p:sldId id="418" r:id="rId13"/>
    <p:sldId id="284" r:id="rId14"/>
    <p:sldId id="311" r:id="rId15"/>
    <p:sldId id="313" r:id="rId16"/>
    <p:sldId id="290" r:id="rId17"/>
    <p:sldId id="322" r:id="rId18"/>
    <p:sldId id="258" r:id="rId19"/>
    <p:sldId id="259" r:id="rId20"/>
    <p:sldId id="260" r:id="rId21"/>
    <p:sldId id="261" r:id="rId22"/>
    <p:sldId id="262" r:id="rId23"/>
    <p:sldId id="269" r:id="rId24"/>
    <p:sldId id="419" r:id="rId25"/>
    <p:sldId id="420" r:id="rId26"/>
    <p:sldId id="421" r:id="rId27"/>
    <p:sldId id="273" r:id="rId28"/>
    <p:sldId id="422" r:id="rId29"/>
    <p:sldId id="425" r:id="rId30"/>
    <p:sldId id="427" r:id="rId31"/>
    <p:sldId id="275" r:id="rId32"/>
    <p:sldId id="428" r:id="rId33"/>
    <p:sldId id="276" r:id="rId34"/>
    <p:sldId id="429" r:id="rId35"/>
    <p:sldId id="423" r:id="rId36"/>
    <p:sldId id="433" r:id="rId37"/>
    <p:sldId id="430" r:id="rId38"/>
    <p:sldId id="431" r:id="rId39"/>
    <p:sldId id="424" r:id="rId40"/>
    <p:sldId id="434" r:id="rId41"/>
    <p:sldId id="344" r:id="rId42"/>
    <p:sldId id="345" r:id="rId43"/>
    <p:sldId id="307" r:id="rId4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Orta Stil 2 - Vurgu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33"/>
    <p:restoredTop sz="83079"/>
  </p:normalViewPr>
  <p:slideViewPr>
    <p:cSldViewPr snapToGrid="0">
      <p:cViewPr varScale="1">
        <p:scale>
          <a:sx n="77" d="100"/>
          <a:sy n="77" d="100"/>
        </p:scale>
        <p:origin x="132"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DE68DD-891A-9142-B804-D85BEBA94954}" type="datetimeFigureOut">
              <a:rPr lang="tr-TR" smtClean="0"/>
              <a:t>10.03.2023</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9C145D-1237-8E4B-8BA8-3900DCC6D541}" type="slidenum">
              <a:rPr lang="tr-TR" smtClean="0"/>
              <a:t>‹#›</a:t>
            </a:fld>
            <a:endParaRPr lang="tr-TR"/>
          </a:p>
        </p:txBody>
      </p:sp>
    </p:spTree>
    <p:extLst>
      <p:ext uri="{BB962C8B-B14F-4D97-AF65-F5344CB8AC3E}">
        <p14:creationId xmlns:p14="http://schemas.microsoft.com/office/powerpoint/2010/main" val="67979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tr-TR" sz="1600" kern="1200" dirty="0">
              <a:solidFill>
                <a:schemeClr val="tx1"/>
              </a:solidFill>
              <a:effectLst/>
              <a:latin typeface="+mn-lt"/>
              <a:ea typeface="+mn-ea"/>
              <a:cs typeface="+mn-cs"/>
            </a:endParaRPr>
          </a:p>
        </p:txBody>
      </p:sp>
      <p:sp>
        <p:nvSpPr>
          <p:cNvPr id="4" name="Slayt Numarası Yer Tutucusu 3"/>
          <p:cNvSpPr>
            <a:spLocks noGrp="1"/>
          </p:cNvSpPr>
          <p:nvPr>
            <p:ph type="sldNum" sz="quarter" idx="10"/>
          </p:nvPr>
        </p:nvSpPr>
        <p:spPr/>
        <p:txBody>
          <a:bodyPr/>
          <a:lstStyle/>
          <a:p>
            <a:pPr rtl="0"/>
            <a:fld id="{9E11EC53-F507-411E-9ADC-FBCFECE09D3D}" type="slidenum">
              <a:rPr lang="tr-TR" smtClean="0"/>
              <a:t>11</a:t>
            </a:fld>
            <a:endParaRPr lang="tr-TR"/>
          </a:p>
        </p:txBody>
      </p:sp>
    </p:spTree>
    <p:extLst>
      <p:ext uri="{BB962C8B-B14F-4D97-AF65-F5344CB8AC3E}">
        <p14:creationId xmlns:p14="http://schemas.microsoft.com/office/powerpoint/2010/main" val="512171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lang="tr-TR" sz="1600" kern="1200" dirty="0">
              <a:solidFill>
                <a:schemeClr val="tx1"/>
              </a:solidFill>
              <a:effectLst/>
              <a:latin typeface="+mn-lt"/>
              <a:ea typeface="+mn-ea"/>
              <a:cs typeface="+mn-cs"/>
            </a:endParaRPr>
          </a:p>
        </p:txBody>
      </p:sp>
      <p:sp>
        <p:nvSpPr>
          <p:cNvPr id="4" name="Slayt Numarası Yer Tutucusu 3"/>
          <p:cNvSpPr>
            <a:spLocks noGrp="1"/>
          </p:cNvSpPr>
          <p:nvPr>
            <p:ph type="sldNum" sz="quarter" idx="10"/>
          </p:nvPr>
        </p:nvSpPr>
        <p:spPr/>
        <p:txBody>
          <a:bodyPr/>
          <a:lstStyle/>
          <a:p>
            <a:pPr rtl="0"/>
            <a:fld id="{9E11EC53-F507-411E-9ADC-FBCFECE09D3D}" type="slidenum">
              <a:rPr lang="tr-TR" smtClean="0"/>
              <a:t>12</a:t>
            </a:fld>
            <a:endParaRPr lang="tr-TR"/>
          </a:p>
        </p:txBody>
      </p:sp>
    </p:spTree>
    <p:extLst>
      <p:ext uri="{BB962C8B-B14F-4D97-AF65-F5344CB8AC3E}">
        <p14:creationId xmlns:p14="http://schemas.microsoft.com/office/powerpoint/2010/main" val="96146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just" eaLnBrk="1" hangingPunct="1">
              <a:lnSpc>
                <a:spcPct val="140000"/>
              </a:lnSpc>
              <a:spcBef>
                <a:spcPct val="0"/>
              </a:spcBef>
              <a:buSzPct val="175000"/>
              <a:buFont typeface="Wingdings" pitchFamily="2" charset="2"/>
              <a:buChar char="§"/>
            </a:pPr>
            <a:endParaRPr lang="en-US" altLang="en-US" sz="1200" b="0" dirty="0"/>
          </a:p>
        </p:txBody>
      </p:sp>
      <p:sp>
        <p:nvSpPr>
          <p:cNvPr id="4" name="Slayt Numarası Yer Tutucusu 3"/>
          <p:cNvSpPr>
            <a:spLocks noGrp="1"/>
          </p:cNvSpPr>
          <p:nvPr>
            <p:ph type="sldNum" sz="quarter" idx="5"/>
          </p:nvPr>
        </p:nvSpPr>
        <p:spPr/>
        <p:txBody>
          <a:bodyPr/>
          <a:lstStyle/>
          <a:p>
            <a:fld id="{989C145D-1237-8E4B-8BA8-3900DCC6D541}" type="slidenum">
              <a:rPr lang="tr-TR" smtClean="0"/>
              <a:t>18</a:t>
            </a:fld>
            <a:endParaRPr lang="tr-TR"/>
          </a:p>
        </p:txBody>
      </p:sp>
    </p:spTree>
    <p:extLst>
      <p:ext uri="{BB962C8B-B14F-4D97-AF65-F5344CB8AC3E}">
        <p14:creationId xmlns:p14="http://schemas.microsoft.com/office/powerpoint/2010/main" val="2839995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32</a:t>
            </a:fld>
            <a:endParaRPr lang="tr-TR"/>
          </a:p>
        </p:txBody>
      </p:sp>
    </p:spTree>
    <p:extLst>
      <p:ext uri="{BB962C8B-B14F-4D97-AF65-F5344CB8AC3E}">
        <p14:creationId xmlns:p14="http://schemas.microsoft.com/office/powerpoint/2010/main" val="4013635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33</a:t>
            </a:fld>
            <a:endParaRPr lang="tr-TR"/>
          </a:p>
        </p:txBody>
      </p:sp>
    </p:spTree>
    <p:extLst>
      <p:ext uri="{BB962C8B-B14F-4D97-AF65-F5344CB8AC3E}">
        <p14:creationId xmlns:p14="http://schemas.microsoft.com/office/powerpoint/2010/main" val="1964175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34</a:t>
            </a:fld>
            <a:endParaRPr lang="tr-TR"/>
          </a:p>
        </p:txBody>
      </p:sp>
    </p:spTree>
    <p:extLst>
      <p:ext uri="{BB962C8B-B14F-4D97-AF65-F5344CB8AC3E}">
        <p14:creationId xmlns:p14="http://schemas.microsoft.com/office/powerpoint/2010/main" val="117728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35</a:t>
            </a:fld>
            <a:endParaRPr lang="tr-TR"/>
          </a:p>
        </p:txBody>
      </p:sp>
    </p:spTree>
    <p:extLst>
      <p:ext uri="{BB962C8B-B14F-4D97-AF65-F5344CB8AC3E}">
        <p14:creationId xmlns:p14="http://schemas.microsoft.com/office/powerpoint/2010/main" val="1691026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989C145D-1237-8E4B-8BA8-3900DCC6D541}" type="slidenum">
              <a:rPr lang="tr-TR" smtClean="0"/>
              <a:t>37</a:t>
            </a:fld>
            <a:endParaRPr lang="tr-TR"/>
          </a:p>
        </p:txBody>
      </p:sp>
    </p:spTree>
    <p:extLst>
      <p:ext uri="{BB962C8B-B14F-4D97-AF65-F5344CB8AC3E}">
        <p14:creationId xmlns:p14="http://schemas.microsoft.com/office/powerpoint/2010/main" val="2488475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 Yer Tutucusu 2"/>
              <p:cNvSpPr>
                <a:spLocks noGrp="1"/>
              </p:cNvSpPr>
              <p:nvPr>
                <p:ph type="body" idx="1"/>
              </p:nvPr>
            </p:nvSpPr>
            <p:spPr/>
            <p:txBody>
              <a:bodyPr/>
              <a:lstStyle/>
              <a:p>
                <a:endParaRPr lang="tr-TR" sz="2000" dirty="0"/>
              </a:p>
            </p:txBody>
          </p:sp>
        </mc:Choice>
        <mc:Fallback xmlns="">
          <p:sp>
            <p:nvSpPr>
              <p:cNvPr id="3" name="Not Yer Tutucusu 2"/>
              <p:cNvSpPr>
                <a:spLocks noGrp="1"/>
              </p:cNvSpPr>
              <p:nvPr>
                <p:ph type="body" idx="1"/>
              </p:nvPr>
            </p:nvSpPr>
            <p:spPr/>
            <p:txBody>
              <a:bodyPr/>
              <a:lstStyle/>
              <a:p>
                <a:r>
                  <a:rPr lang="tr-TR" dirty="0"/>
                  <a:t>Aslında kabaca şu şekilde yorumlanabilir; yani bir veri dağılımının eğri, sivri ya da basık olup olmadığının ölçüsüdür. Yani belirli bir dağılımın aşırı değerler içerip içermediğini belirleyebilir. Normal dağılımda «0» sivri dağılımda pozitif ve basık dağılımda negatif değer almaktadır. </a:t>
                </a:r>
                <a:r>
                  <a:rPr lang="tr-TR" sz="2000" dirty="0"/>
                  <a:t>Genellikle normal dağılım için basıklığın (-1,+1) aralığında olması istenir. </a:t>
                </a:r>
                <a:r>
                  <a:rPr lang="tr-TR" sz="2000" i="0">
                    <a:latin typeface="Cambria Math" panose="02040503050406030204" pitchFamily="18" charset="0"/>
                  </a:rPr>
                  <a:t>"Denklemi buraya yazın."</a:t>
                </a:r>
                <a:endParaRPr lang="tr-TR" sz="2000" dirty="0"/>
              </a:p>
            </p:txBody>
          </p:sp>
        </mc:Fallback>
      </mc:AlternateContent>
      <p:sp>
        <p:nvSpPr>
          <p:cNvPr id="4" name="Slayt Numarası Yer Tutucusu 3"/>
          <p:cNvSpPr>
            <a:spLocks noGrp="1"/>
          </p:cNvSpPr>
          <p:nvPr>
            <p:ph type="sldNum" sz="quarter" idx="5"/>
          </p:nvPr>
        </p:nvSpPr>
        <p:spPr/>
        <p:txBody>
          <a:bodyPr/>
          <a:lstStyle/>
          <a:p>
            <a:fld id="{989C145D-1237-8E4B-8BA8-3900DCC6D541}" type="slidenum">
              <a:rPr lang="tr-TR" smtClean="0"/>
              <a:t>41</a:t>
            </a:fld>
            <a:endParaRPr lang="tr-TR"/>
          </a:p>
        </p:txBody>
      </p:sp>
    </p:spTree>
    <p:extLst>
      <p:ext uri="{BB962C8B-B14F-4D97-AF65-F5344CB8AC3E}">
        <p14:creationId xmlns:p14="http://schemas.microsoft.com/office/powerpoint/2010/main" val="3246348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365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3/10/2023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815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3/10/2023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997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8390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7170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423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6719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984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0178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64624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01726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854921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F4F2BA-3C03-4E2C-8ABC-0949B61B3C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902DC7C-38C3-3C2F-AF26-60F33B0E9240}"/>
              </a:ext>
            </a:extLst>
          </p:cNvPr>
          <p:cNvPicPr>
            <a:picLocks noChangeAspect="1"/>
          </p:cNvPicPr>
          <p:nvPr/>
        </p:nvPicPr>
        <p:blipFill rotWithShape="1">
          <a:blip r:embed="rId2">
            <a:alphaModFix amt="35000"/>
          </a:blip>
          <a:srcRect t="5858"/>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E309473C-6160-9318-7FF8-2280C88C821A}"/>
              </a:ext>
            </a:extLst>
          </p:cNvPr>
          <p:cNvSpPr>
            <a:spLocks noGrp="1"/>
          </p:cNvSpPr>
          <p:nvPr>
            <p:ph type="ctrTitle"/>
          </p:nvPr>
        </p:nvSpPr>
        <p:spPr>
          <a:xfrm>
            <a:off x="1097280" y="758952"/>
            <a:ext cx="10058400" cy="3566160"/>
          </a:xfrm>
        </p:spPr>
        <p:txBody>
          <a:bodyPr>
            <a:normAutofit/>
          </a:bodyPr>
          <a:lstStyle/>
          <a:p>
            <a:r>
              <a:rPr lang="tr-TR" sz="7200" dirty="0">
                <a:solidFill>
                  <a:srgbClr val="FFFFFF"/>
                </a:solidFill>
                <a:latin typeface="Times New Roman" panose="02020603050405020304" pitchFamily="18" charset="0"/>
                <a:cs typeface="Times New Roman" panose="02020603050405020304" pitchFamily="18" charset="0"/>
              </a:rPr>
              <a:t>Veri Bilimi İçin İstatistik</a:t>
            </a:r>
          </a:p>
        </p:txBody>
      </p:sp>
      <p:sp>
        <p:nvSpPr>
          <p:cNvPr id="3" name="Alt Başlık 2">
            <a:extLst>
              <a:ext uri="{FF2B5EF4-FFF2-40B4-BE49-F238E27FC236}">
                <a16:creationId xmlns:a16="http://schemas.microsoft.com/office/drawing/2014/main" id="{E9CBD1A9-0535-4231-0B6E-ECA49C6BBE6C}"/>
              </a:ext>
            </a:extLst>
          </p:cNvPr>
          <p:cNvSpPr>
            <a:spLocks noGrp="1"/>
          </p:cNvSpPr>
          <p:nvPr>
            <p:ph type="subTitle" idx="1"/>
          </p:nvPr>
        </p:nvSpPr>
        <p:spPr>
          <a:xfrm>
            <a:off x="1100051" y="4645152"/>
            <a:ext cx="10058400" cy="1143000"/>
          </a:xfrm>
        </p:spPr>
        <p:txBody>
          <a:bodyPr>
            <a:normAutofit fontScale="62500" lnSpcReduction="20000"/>
          </a:bodyPr>
          <a:lstStyle/>
          <a:p>
            <a:r>
              <a:rPr lang="tr-TR" dirty="0">
                <a:solidFill>
                  <a:srgbClr val="FFFFFF"/>
                </a:solidFill>
                <a:latin typeface="Times New Roman" panose="02020603050405020304" pitchFamily="18" charset="0"/>
                <a:cs typeface="Times New Roman" panose="02020603050405020304" pitchFamily="18" charset="0"/>
              </a:rPr>
              <a:t>Doç. Dr. İhsan Hakan SELVİ</a:t>
            </a:r>
          </a:p>
          <a:p>
            <a:r>
              <a:rPr lang="tr-TR" dirty="0" err="1">
                <a:solidFill>
                  <a:srgbClr val="FFFFFF"/>
                </a:solidFill>
                <a:latin typeface="Times New Roman" panose="02020603050405020304" pitchFamily="18" charset="0"/>
                <a:cs typeface="Times New Roman" panose="02020603050405020304" pitchFamily="18" charset="0"/>
              </a:rPr>
              <a:t>Öğr</a:t>
            </a:r>
            <a:r>
              <a:rPr lang="tr-TR" dirty="0">
                <a:solidFill>
                  <a:srgbClr val="FFFFFF"/>
                </a:solidFill>
                <a:latin typeface="Times New Roman" panose="02020603050405020304" pitchFamily="18" charset="0"/>
                <a:cs typeface="Times New Roman" panose="02020603050405020304" pitchFamily="18" charset="0"/>
              </a:rPr>
              <a:t>. gör. Dr. Deniz Demircioğlu diren</a:t>
            </a:r>
          </a:p>
          <a:p>
            <a:r>
              <a:rPr lang="tr-TR" dirty="0">
                <a:solidFill>
                  <a:srgbClr val="FFFFFF"/>
                </a:solidFill>
                <a:latin typeface="Times New Roman" panose="02020603050405020304" pitchFamily="18" charset="0"/>
                <a:cs typeface="Times New Roman" panose="02020603050405020304" pitchFamily="18" charset="0"/>
              </a:rPr>
              <a:t>2.HAFTA</a:t>
            </a:r>
          </a:p>
        </p:txBody>
      </p:sp>
      <p:cxnSp>
        <p:nvCxnSpPr>
          <p:cNvPr id="11" name="Straight Connector 10">
            <a:extLst>
              <a:ext uri="{FF2B5EF4-FFF2-40B4-BE49-F238E27FC236}">
                <a16:creationId xmlns:a16="http://schemas.microsoft.com/office/drawing/2014/main" id="{A07787ED-5EDC-4C54-AD87-55B60D0FE3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footer rectangle">
            <a:extLst>
              <a:ext uri="{FF2B5EF4-FFF2-40B4-BE49-F238E27FC236}">
                <a16:creationId xmlns:a16="http://schemas.microsoft.com/office/drawing/2014/main" id="{B40A8CA7-7D5A-43B0-A1A0-B558ECA9E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1301570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06F9C9-B711-B189-4203-B4C9DFE1E068}"/>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Veri Birleştirme</a:t>
            </a:r>
          </a:p>
        </p:txBody>
      </p:sp>
      <p:sp>
        <p:nvSpPr>
          <p:cNvPr id="3" name="İçerik Yer Tutucusu 2">
            <a:extLst>
              <a:ext uri="{FF2B5EF4-FFF2-40B4-BE49-F238E27FC236}">
                <a16:creationId xmlns:a16="http://schemas.microsoft.com/office/drawing/2014/main" id="{EBB51EE3-1EFA-E089-3CFA-C77FDE94F465}"/>
              </a:ext>
            </a:extLst>
          </p:cNvPr>
          <p:cNvSpPr>
            <a:spLocks noGrp="1"/>
          </p:cNvSpPr>
          <p:nvPr>
            <p:ph idx="1"/>
          </p:nvPr>
        </p:nvSpPr>
        <p:spPr/>
        <p:txBody>
          <a:bodyPr>
            <a:normAutofit lnSpcReduction="10000"/>
          </a:bodyPr>
          <a:lstStyle/>
          <a:p>
            <a:pPr algn="l" fontAlgn="base">
              <a:lnSpc>
                <a:spcPct val="150000"/>
              </a:lnSpc>
            </a:pPr>
            <a:r>
              <a:rPr lang="tr-TR" b="0" i="0" u="none" strike="noStrike" dirty="0">
                <a:effectLst/>
                <a:latin typeface="Times New Roman" panose="02020603050405020304" pitchFamily="18" charset="0"/>
                <a:cs typeface="Times New Roman" panose="02020603050405020304" pitchFamily="18" charset="0"/>
              </a:rPr>
              <a:t>Bazı durumlarda farklı veri kaynaklarından</a:t>
            </a:r>
            <a:r>
              <a:rPr lang="tr-TR" dirty="0">
                <a:latin typeface="Times New Roman" panose="02020603050405020304" pitchFamily="18" charset="0"/>
                <a:cs typeface="Times New Roman" panose="02020603050405020304" pitchFamily="18" charset="0"/>
              </a:rPr>
              <a:t> ya da</a:t>
            </a:r>
            <a:r>
              <a:rPr lang="tr-TR" b="0" i="0" u="none" strike="noStrike" dirty="0">
                <a:effectLst/>
                <a:latin typeface="Times New Roman" panose="02020603050405020304" pitchFamily="18" charset="0"/>
                <a:cs typeface="Times New Roman" panose="02020603050405020304" pitchFamily="18" charset="0"/>
              </a:rPr>
              <a:t> veri tabanlarından tek bir yerde toplanarak birleştirilebilir.</a:t>
            </a:r>
          </a:p>
          <a:p>
            <a:pPr algn="l" fontAlgn="base">
              <a:lnSpc>
                <a:spcPct val="150000"/>
              </a:lnSpc>
            </a:pPr>
            <a:r>
              <a:rPr lang="tr-TR" dirty="0">
                <a:latin typeface="Times New Roman" panose="02020603050405020304" pitchFamily="18" charset="0"/>
                <a:cs typeface="Times New Roman" panose="02020603050405020304" pitchFamily="18" charset="0"/>
              </a:rPr>
              <a:t>Bu durumda veri kayıpları, yanlış eşleştirmeler olabilir. Aynı nitelik farklı kodlanmış ya da farklı metrikler kullanılmış olabilir </a:t>
            </a:r>
          </a:p>
          <a:p>
            <a:pPr algn="l" fontAlgn="base">
              <a:lnSpc>
                <a:spcPct val="150000"/>
              </a:lnSpc>
            </a:pPr>
            <a:r>
              <a:rPr lang="tr-TR" dirty="0">
                <a:latin typeface="Times New Roman" panose="02020603050405020304" pitchFamily="18" charset="0"/>
                <a:cs typeface="Times New Roman" panose="02020603050405020304" pitchFamily="18" charset="0"/>
              </a:rPr>
              <a:t>Niteliklerdeki bu gibi tutarsızlıklar  detaylı şekilde incelenerek düzeltilmelidir.</a:t>
            </a:r>
          </a:p>
          <a:p>
            <a:pPr algn="l" fontAlgn="base">
              <a:lnSpc>
                <a:spcPct val="150000"/>
              </a:lnSpc>
            </a:pPr>
            <a:r>
              <a:rPr lang="tr-TR" dirty="0">
                <a:latin typeface="Times New Roman" panose="02020603050405020304" pitchFamily="18" charset="0"/>
                <a:cs typeface="Times New Roman" panose="02020603050405020304" pitchFamily="18" charset="0"/>
              </a:rPr>
              <a:t>Ayrıca farklı veri kaynaklarından verilerin birleştirilmesi gereksiz verilerin kaydedilmesine neden olabilir.</a:t>
            </a:r>
          </a:p>
          <a:p>
            <a:pPr algn="l" fontAlgn="base">
              <a:lnSpc>
                <a:spcPct val="150000"/>
              </a:lnSpc>
            </a:pPr>
            <a:endParaRPr lang="tr-TR" dirty="0">
              <a:latin typeface="Times New Roman" panose="02020603050405020304" pitchFamily="18" charset="0"/>
              <a:cs typeface="Times New Roman" panose="02020603050405020304" pitchFamily="18" charset="0"/>
            </a:endParaRPr>
          </a:p>
          <a:p>
            <a:pPr algn="l" fontAlgn="base">
              <a:lnSpc>
                <a:spcPct val="150000"/>
              </a:lnSpc>
            </a:pPr>
            <a:endParaRPr lang="tr-TR" b="0" i="0" u="none" strike="noStrike" dirty="0">
              <a:effectLst/>
              <a:latin typeface="Times New Roman" panose="02020603050405020304" pitchFamily="18" charset="0"/>
              <a:cs typeface="Times New Roman" panose="02020603050405020304" pitchFamily="18" charset="0"/>
            </a:endParaRPr>
          </a:p>
          <a:p>
            <a:pPr>
              <a:lnSpc>
                <a:spcPct val="150000"/>
              </a:lnSpc>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289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title="Grafikli Başlık ve İçerik Düzeni"/>
          <p:cNvSpPr>
            <a:spLocks noGrp="1"/>
          </p:cNvSpPr>
          <p:nvPr>
            <p:ph type="title"/>
          </p:nvPr>
        </p:nvSpPr>
        <p:spPr>
          <a:xfrm>
            <a:off x="698668" y="173499"/>
            <a:ext cx="10157354" cy="1143000"/>
          </a:xfrm>
        </p:spPr>
        <p:txBody>
          <a:bodyPr rtlCol="0">
            <a:normAutofit/>
          </a:bodyPr>
          <a:lstStyle/>
          <a:p>
            <a:r>
              <a:rPr lang="tr-TR" dirty="0">
                <a:latin typeface="Times New Roman" panose="02020603050405020304" pitchFamily="18" charset="0"/>
                <a:cs typeface="Times New Roman" panose="02020603050405020304" pitchFamily="18" charset="0"/>
              </a:rPr>
              <a:t>Veri Birleştirme</a:t>
            </a:r>
            <a:endParaRPr lang="en-US" b="1" dirty="0"/>
          </a:p>
        </p:txBody>
      </p:sp>
      <mc:AlternateContent xmlns:mc="http://schemas.openxmlformats.org/markup-compatibility/2006" xmlns:a14="http://schemas.microsoft.com/office/drawing/2010/main">
        <mc:Choice Requires="a14">
          <p:graphicFrame>
            <p:nvGraphicFramePr>
              <p:cNvPr id="4" name="Tablo 3"/>
              <p:cNvGraphicFramePr>
                <a:graphicFrameLocks noGrp="1"/>
              </p:cNvGraphicFramePr>
              <p:nvPr>
                <p:extLst>
                  <p:ext uri="{D42A27DB-BD31-4B8C-83A1-F6EECF244321}">
                    <p14:modId xmlns:p14="http://schemas.microsoft.com/office/powerpoint/2010/main" val="2643610266"/>
                  </p:ext>
                </p:extLst>
              </p:nvPr>
            </p:nvGraphicFramePr>
            <p:xfrm>
              <a:off x="1590" y="1898159"/>
              <a:ext cx="5775756" cy="1828800"/>
            </p:xfrm>
            <a:graphic>
              <a:graphicData uri="http://schemas.openxmlformats.org/drawingml/2006/table">
                <a:tbl>
                  <a:tblPr firstRow="1" bandRow="1">
                    <a:tableStyleId>{9D7B26C5-4107-4FEC-AEDC-1716B250A1EF}</a:tableStyleId>
                  </a:tblPr>
                  <a:tblGrid>
                    <a:gridCol w="1048002">
                      <a:extLst>
                        <a:ext uri="{9D8B030D-6E8A-4147-A177-3AD203B41FA5}">
                          <a16:colId xmlns:a16="http://schemas.microsoft.com/office/drawing/2014/main" val="20000"/>
                        </a:ext>
                      </a:extLst>
                    </a:gridCol>
                    <a:gridCol w="1327089">
                      <a:extLst>
                        <a:ext uri="{9D8B030D-6E8A-4147-A177-3AD203B41FA5}">
                          <a16:colId xmlns:a16="http://schemas.microsoft.com/office/drawing/2014/main" val="20001"/>
                        </a:ext>
                      </a:extLst>
                    </a:gridCol>
                    <a:gridCol w="1824747">
                      <a:extLst>
                        <a:ext uri="{9D8B030D-6E8A-4147-A177-3AD203B41FA5}">
                          <a16:colId xmlns:a16="http://schemas.microsoft.com/office/drawing/2014/main" val="20002"/>
                        </a:ext>
                      </a:extLst>
                    </a:gridCol>
                    <a:gridCol w="1575918">
                      <a:extLst>
                        <a:ext uri="{9D8B030D-6E8A-4147-A177-3AD203B41FA5}">
                          <a16:colId xmlns:a16="http://schemas.microsoft.com/office/drawing/2014/main" val="20003"/>
                        </a:ext>
                      </a:extLst>
                    </a:gridCol>
                  </a:tblGrid>
                  <a:tr h="302804">
                    <a:tc>
                      <a:txBody>
                        <a:bodyPr/>
                        <a:lstStyle/>
                        <a:p>
                          <a:pPr algn="ctr"/>
                          <a:r>
                            <a:rPr lang="tr-TR" sz="1800" dirty="0">
                              <a:latin typeface="Times New Roman" panose="02020603050405020304" pitchFamily="18" charset="0"/>
                              <a:cs typeface="Times New Roman" panose="02020603050405020304" pitchFamily="18" charset="0"/>
                            </a:rPr>
                            <a:t>Sıcaklık</a:t>
                          </a:r>
                        </a:p>
                      </a:txBody>
                      <a:tcPr/>
                    </a:tc>
                    <a:tc>
                      <a:txBody>
                        <a:bodyPr/>
                        <a:lstStyle/>
                        <a:p>
                          <a:pPr algn="ctr"/>
                          <a:r>
                            <a:rPr lang="tr-TR" sz="1800" dirty="0">
                              <a:latin typeface="Times New Roman" panose="02020603050405020304" pitchFamily="18" charset="0"/>
                              <a:cs typeface="Times New Roman" panose="02020603050405020304" pitchFamily="18" charset="0"/>
                            </a:rPr>
                            <a:t>Baş Ağrısı</a:t>
                          </a:r>
                        </a:p>
                      </a:txBody>
                      <a:tcPr/>
                    </a:tc>
                    <a:tc>
                      <a:txBody>
                        <a:bodyPr/>
                        <a:lstStyle/>
                        <a:p>
                          <a:pPr algn="ctr"/>
                          <a:r>
                            <a:rPr lang="tr-TR" sz="1800" dirty="0">
                              <a:latin typeface="Times New Roman" panose="02020603050405020304" pitchFamily="18" charset="0"/>
                              <a:cs typeface="Times New Roman" panose="02020603050405020304" pitchFamily="18" charset="0"/>
                            </a:rPr>
                            <a:t>Mide Bulantısı</a:t>
                          </a:r>
                        </a:p>
                      </a:txBody>
                      <a:tcPr/>
                    </a:tc>
                    <a:tc>
                      <a:txBody>
                        <a:bodyPr/>
                        <a:lstStyle/>
                        <a:p>
                          <a:pPr algn="ctr"/>
                          <a:r>
                            <a:rPr lang="tr-TR" sz="1800" dirty="0">
                              <a:latin typeface="Times New Roman" panose="02020603050405020304" pitchFamily="18" charset="0"/>
                              <a:cs typeface="Times New Roman" panose="02020603050405020304" pitchFamily="18" charset="0"/>
                            </a:rPr>
                            <a:t>Nezle</a:t>
                          </a:r>
                        </a:p>
                      </a:txBody>
                      <a:tcPr>
                        <a:solidFill>
                          <a:srgbClr val="FFFF00"/>
                        </a:solidFill>
                      </a:tcPr>
                    </a:tc>
                    <a:extLst>
                      <a:ext uri="{0D108BD9-81ED-4DB2-BD59-A6C34878D82A}">
                        <a16:rowId xmlns:a16="http://schemas.microsoft.com/office/drawing/2014/main" val="10000"/>
                      </a:ext>
                    </a:extLst>
                  </a:tr>
                  <a:tr h="307009">
                    <a:tc>
                      <a:txBody>
                        <a:bodyPr/>
                        <a:lstStyle/>
                        <a:p>
                          <a:pPr algn="ctr"/>
                          <a14:m>
                            <m:oMathPara xmlns:m="http://schemas.openxmlformats.org/officeDocument/2006/math">
                              <m:oMathParaPr>
                                <m:jc m:val="centerGroup"/>
                              </m:oMathParaPr>
                              <m:oMath xmlns:m="http://schemas.openxmlformats.org/officeDocument/2006/math">
                                <m:r>
                                  <m:rPr>
                                    <m:nor/>
                                  </m:rPr>
                                  <a:rPr lang="tr-TR" sz="1800" dirty="0" smtClean="0">
                                    <a:latin typeface="Times New Roman" panose="02020603050405020304" pitchFamily="18" charset="0"/>
                                    <a:cs typeface="Times New Roman" panose="02020603050405020304" pitchFamily="18" charset="0"/>
                                  </a:rPr>
                                  <m:t>100.2</m:t>
                                </m:r>
                              </m:oMath>
                            </m:oMathPara>
                          </a14:m>
                          <a:endParaRPr lang="tr-TR" sz="1800" dirty="0">
                            <a:latin typeface="Times New Roman" panose="02020603050405020304" pitchFamily="18" charset="0"/>
                            <a:cs typeface="Times New Roman" panose="02020603050405020304" pitchFamily="18" charset="0"/>
                          </a:endParaRPr>
                        </a:p>
                      </a:txBody>
                      <a:tcPr>
                        <a:noFill/>
                      </a:tcPr>
                    </a:tc>
                    <a:tc>
                      <a:txBody>
                        <a:bodyPr/>
                        <a:lstStyle/>
                        <a:p>
                          <a:pPr algn="ct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1"/>
                      </a:ext>
                    </a:extLst>
                  </a:tr>
                  <a:tr h="307009">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100.6</m:t>
                                </m:r>
                              </m:oMath>
                            </m:oMathPara>
                          </a14:m>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2"/>
                      </a:ext>
                    </a:extLst>
                  </a:tr>
                  <a:tr h="307009">
                    <a:tc>
                      <a:txBody>
                        <a:bodyPr/>
                        <a:lstStyle/>
                        <a:p>
                          <a:pPr algn="ct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3"/>
                      </a:ext>
                    </a:extLst>
                  </a:tr>
                  <a:tr h="307009">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99.6</m:t>
                                </m:r>
                              </m:oMath>
                            </m:oMathPara>
                          </a14:m>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4"/>
                      </a:ext>
                    </a:extLst>
                  </a:tr>
                </a:tbl>
              </a:graphicData>
            </a:graphic>
          </p:graphicFrame>
        </mc:Choice>
        <mc:Fallback xmlns="">
          <p:graphicFrame>
            <p:nvGraphicFramePr>
              <p:cNvPr id="4" name="Tablo 3"/>
              <p:cNvGraphicFramePr>
                <a:graphicFrameLocks noGrp="1"/>
              </p:cNvGraphicFramePr>
              <p:nvPr>
                <p:extLst>
                  <p:ext uri="{D42A27DB-BD31-4B8C-83A1-F6EECF244321}">
                    <p14:modId xmlns:p14="http://schemas.microsoft.com/office/powerpoint/2010/main" val="2643610266"/>
                  </p:ext>
                </p:extLst>
              </p:nvPr>
            </p:nvGraphicFramePr>
            <p:xfrm>
              <a:off x="1590" y="1898159"/>
              <a:ext cx="5775756" cy="1828800"/>
            </p:xfrm>
            <a:graphic>
              <a:graphicData uri="http://schemas.openxmlformats.org/drawingml/2006/table">
                <a:tbl>
                  <a:tblPr firstRow="1" bandRow="1">
                    <a:tableStyleId>{9D7B26C5-4107-4FEC-AEDC-1716B250A1EF}</a:tableStyleId>
                  </a:tblPr>
                  <a:tblGrid>
                    <a:gridCol w="1048002">
                      <a:extLst>
                        <a:ext uri="{9D8B030D-6E8A-4147-A177-3AD203B41FA5}">
                          <a16:colId xmlns:a16="http://schemas.microsoft.com/office/drawing/2014/main" val="20000"/>
                        </a:ext>
                      </a:extLst>
                    </a:gridCol>
                    <a:gridCol w="1327089">
                      <a:extLst>
                        <a:ext uri="{9D8B030D-6E8A-4147-A177-3AD203B41FA5}">
                          <a16:colId xmlns:a16="http://schemas.microsoft.com/office/drawing/2014/main" val="20001"/>
                        </a:ext>
                      </a:extLst>
                    </a:gridCol>
                    <a:gridCol w="1824747">
                      <a:extLst>
                        <a:ext uri="{9D8B030D-6E8A-4147-A177-3AD203B41FA5}">
                          <a16:colId xmlns:a16="http://schemas.microsoft.com/office/drawing/2014/main" val="20002"/>
                        </a:ext>
                      </a:extLst>
                    </a:gridCol>
                    <a:gridCol w="1575918">
                      <a:extLst>
                        <a:ext uri="{9D8B030D-6E8A-4147-A177-3AD203B41FA5}">
                          <a16:colId xmlns:a16="http://schemas.microsoft.com/office/drawing/2014/main" val="20003"/>
                        </a:ext>
                      </a:extLst>
                    </a:gridCol>
                  </a:tblGrid>
                  <a:tr h="365760">
                    <a:tc>
                      <a:txBody>
                        <a:bodyPr/>
                        <a:lstStyle/>
                        <a:p>
                          <a:pPr algn="ctr"/>
                          <a:r>
                            <a:rPr lang="tr-TR" sz="1800" dirty="0">
                              <a:latin typeface="Times New Roman" panose="02020603050405020304" pitchFamily="18" charset="0"/>
                              <a:cs typeface="Times New Roman" panose="02020603050405020304" pitchFamily="18" charset="0"/>
                            </a:rPr>
                            <a:t>Sıcaklık</a:t>
                          </a:r>
                        </a:p>
                      </a:txBody>
                      <a:tcPr/>
                    </a:tc>
                    <a:tc>
                      <a:txBody>
                        <a:bodyPr/>
                        <a:lstStyle/>
                        <a:p>
                          <a:pPr algn="ctr"/>
                          <a:r>
                            <a:rPr lang="tr-TR" sz="1800" dirty="0">
                              <a:latin typeface="Times New Roman" panose="02020603050405020304" pitchFamily="18" charset="0"/>
                              <a:cs typeface="Times New Roman" panose="02020603050405020304" pitchFamily="18" charset="0"/>
                            </a:rPr>
                            <a:t>Baş Ağrısı</a:t>
                          </a:r>
                        </a:p>
                      </a:txBody>
                      <a:tcPr/>
                    </a:tc>
                    <a:tc>
                      <a:txBody>
                        <a:bodyPr/>
                        <a:lstStyle/>
                        <a:p>
                          <a:pPr algn="ctr"/>
                          <a:r>
                            <a:rPr lang="tr-TR" sz="1800" dirty="0">
                              <a:latin typeface="Times New Roman" panose="02020603050405020304" pitchFamily="18" charset="0"/>
                              <a:cs typeface="Times New Roman" panose="02020603050405020304" pitchFamily="18" charset="0"/>
                            </a:rPr>
                            <a:t>Mide Bulantısı</a:t>
                          </a:r>
                        </a:p>
                      </a:txBody>
                      <a:tcPr/>
                    </a:tc>
                    <a:tc>
                      <a:txBody>
                        <a:bodyPr/>
                        <a:lstStyle/>
                        <a:p>
                          <a:pPr algn="ctr"/>
                          <a:r>
                            <a:rPr lang="tr-TR" sz="1800" dirty="0">
                              <a:latin typeface="Times New Roman" panose="02020603050405020304" pitchFamily="18" charset="0"/>
                              <a:cs typeface="Times New Roman" panose="02020603050405020304" pitchFamily="18" charset="0"/>
                            </a:rPr>
                            <a:t>Nezle</a:t>
                          </a:r>
                        </a:p>
                      </a:txBody>
                      <a:tcPr>
                        <a:solidFill>
                          <a:srgbClr val="FFFF00"/>
                        </a:solidFill>
                      </a:tcPr>
                    </a:tc>
                    <a:extLst>
                      <a:ext uri="{0D108BD9-81ED-4DB2-BD59-A6C34878D82A}">
                        <a16:rowId xmlns:a16="http://schemas.microsoft.com/office/drawing/2014/main" val="10000"/>
                      </a:ext>
                    </a:extLst>
                  </a:tr>
                  <a:tr h="365760">
                    <a:tc>
                      <a:txBody>
                        <a:bodyPr/>
                        <a:lstStyle/>
                        <a:p>
                          <a:endParaRPr lang="tr-TR"/>
                        </a:p>
                      </a:txBody>
                      <a:tcPr>
                        <a:blipFill>
                          <a:blip r:embed="rId3"/>
                          <a:stretch>
                            <a:fillRect t="-106897" r="-449398" b="-324138"/>
                          </a:stretch>
                        </a:blipFill>
                      </a:tcPr>
                    </a:tc>
                    <a:tc>
                      <a:txBody>
                        <a:bodyPr/>
                        <a:lstStyle/>
                        <a:p>
                          <a:endParaRPr lang="tr-TR"/>
                        </a:p>
                      </a:txBody>
                      <a:tcPr>
                        <a:blipFill>
                          <a:blip r:embed="rId3"/>
                          <a:stretch>
                            <a:fillRect l="-79808" t="-106897" r="-258654" b="-324138"/>
                          </a:stretch>
                        </a:blip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1"/>
                      </a:ext>
                    </a:extLst>
                  </a:tr>
                  <a:tr h="365760">
                    <a:tc>
                      <a:txBody>
                        <a:bodyPr/>
                        <a:lstStyle/>
                        <a:p>
                          <a:endParaRPr lang="tr-TR"/>
                        </a:p>
                      </a:txBody>
                      <a:tcPr>
                        <a:blipFill>
                          <a:blip r:embed="rId3"/>
                          <a:stretch>
                            <a:fillRect t="-206897" r="-449398" b="-2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2"/>
                      </a:ext>
                    </a:extLst>
                  </a:tr>
                  <a:tr h="365760">
                    <a:tc>
                      <a:txBody>
                        <a:bodyPr/>
                        <a:lstStyle/>
                        <a:p>
                          <a:endParaRPr lang="tr-TR"/>
                        </a:p>
                      </a:txBody>
                      <a:tcPr>
                        <a:blipFill>
                          <a:blip r:embed="rId3"/>
                          <a:stretch>
                            <a:fillRect t="-306897" r="-449398" b="-124138"/>
                          </a:stretch>
                        </a:blip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3"/>
                      </a:ext>
                    </a:extLst>
                  </a:tr>
                  <a:tr h="365760">
                    <a:tc>
                      <a:txBody>
                        <a:bodyPr/>
                        <a:lstStyle/>
                        <a:p>
                          <a:endParaRPr lang="tr-TR"/>
                        </a:p>
                      </a:txBody>
                      <a:tcPr>
                        <a:blipFill>
                          <a:blip r:embed="rId3"/>
                          <a:stretch>
                            <a:fillRect t="-406897" r="-449398" b="-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5" name="Tablo 4"/>
              <p:cNvGraphicFramePr>
                <a:graphicFrameLocks noGrp="1"/>
              </p:cNvGraphicFramePr>
              <p:nvPr>
                <p:extLst>
                  <p:ext uri="{D42A27DB-BD31-4B8C-83A1-F6EECF244321}">
                    <p14:modId xmlns:p14="http://schemas.microsoft.com/office/powerpoint/2010/main" val="318212178"/>
                  </p:ext>
                </p:extLst>
              </p:nvPr>
            </p:nvGraphicFramePr>
            <p:xfrm>
              <a:off x="41231" y="4239287"/>
              <a:ext cx="5736114" cy="1828800"/>
            </p:xfrm>
            <a:graphic>
              <a:graphicData uri="http://schemas.openxmlformats.org/drawingml/2006/table">
                <a:tbl>
                  <a:tblPr firstRow="1" bandRow="1">
                    <a:tableStyleId>{9D7B26C5-4107-4FEC-AEDC-1716B250A1EF}</a:tableStyleId>
                  </a:tblPr>
                  <a:tblGrid>
                    <a:gridCol w="1147223">
                      <a:extLst>
                        <a:ext uri="{9D8B030D-6E8A-4147-A177-3AD203B41FA5}">
                          <a16:colId xmlns:a16="http://schemas.microsoft.com/office/drawing/2014/main" val="20000"/>
                        </a:ext>
                      </a:extLst>
                    </a:gridCol>
                    <a:gridCol w="1261946">
                      <a:extLst>
                        <a:ext uri="{9D8B030D-6E8A-4147-A177-3AD203B41FA5}">
                          <a16:colId xmlns:a16="http://schemas.microsoft.com/office/drawing/2014/main" val="20001"/>
                        </a:ext>
                      </a:extLst>
                    </a:gridCol>
                    <a:gridCol w="1875640">
                      <a:extLst>
                        <a:ext uri="{9D8B030D-6E8A-4147-A177-3AD203B41FA5}">
                          <a16:colId xmlns:a16="http://schemas.microsoft.com/office/drawing/2014/main" val="20002"/>
                        </a:ext>
                      </a:extLst>
                    </a:gridCol>
                    <a:gridCol w="1451305">
                      <a:extLst>
                        <a:ext uri="{9D8B030D-6E8A-4147-A177-3AD203B41FA5}">
                          <a16:colId xmlns:a16="http://schemas.microsoft.com/office/drawing/2014/main" val="20003"/>
                        </a:ext>
                      </a:extLst>
                    </a:gridCol>
                  </a:tblGrid>
                  <a:tr h="262963">
                    <a:tc>
                      <a:txBody>
                        <a:bodyPr/>
                        <a:lstStyle/>
                        <a:p>
                          <a:pPr algn="ctr"/>
                          <a:r>
                            <a:rPr lang="tr-TR" sz="1800" dirty="0">
                              <a:latin typeface="Times New Roman" panose="02020603050405020304" pitchFamily="18" charset="0"/>
                              <a:cs typeface="Times New Roman" panose="02020603050405020304" pitchFamily="18" charset="0"/>
                            </a:rPr>
                            <a:t>Sıcaklık</a:t>
                          </a:r>
                        </a:p>
                      </a:txBody>
                      <a:tcPr/>
                    </a:tc>
                    <a:tc>
                      <a:txBody>
                        <a:bodyPr/>
                        <a:lstStyle/>
                        <a:p>
                          <a:pPr algn="ctr"/>
                          <a:r>
                            <a:rPr lang="tr-TR" sz="1800" dirty="0">
                              <a:latin typeface="Times New Roman" panose="02020603050405020304" pitchFamily="18" charset="0"/>
                              <a:cs typeface="Times New Roman" panose="02020603050405020304" pitchFamily="18" charset="0"/>
                            </a:rPr>
                            <a:t>Baş Ağrısı</a:t>
                          </a:r>
                        </a:p>
                      </a:txBody>
                      <a:tcPr/>
                    </a:tc>
                    <a:tc>
                      <a:txBody>
                        <a:bodyPr/>
                        <a:lstStyle/>
                        <a:p>
                          <a:pPr algn="ctr"/>
                          <a:r>
                            <a:rPr lang="tr-TR" sz="1800" dirty="0">
                              <a:latin typeface="Times New Roman" panose="02020603050405020304" pitchFamily="18" charset="0"/>
                              <a:cs typeface="Times New Roman" panose="02020603050405020304" pitchFamily="18" charset="0"/>
                            </a:rPr>
                            <a:t>Mide Bulantısı</a:t>
                          </a:r>
                        </a:p>
                      </a:txBody>
                      <a:tcPr/>
                    </a:tc>
                    <a:tc>
                      <a:txBody>
                        <a:bodyPr/>
                        <a:lstStyle/>
                        <a:p>
                          <a:pPr algn="ctr"/>
                          <a:r>
                            <a:rPr lang="tr-TR" sz="1800" dirty="0">
                              <a:latin typeface="Times New Roman" panose="02020603050405020304" pitchFamily="18" charset="0"/>
                              <a:cs typeface="Times New Roman" panose="02020603050405020304" pitchFamily="18" charset="0"/>
                            </a:rPr>
                            <a:t>Nezle</a:t>
                          </a:r>
                        </a:p>
                      </a:txBody>
                      <a:tcPr>
                        <a:solidFill>
                          <a:srgbClr val="FFFF00"/>
                        </a:solidFill>
                      </a:tcPr>
                    </a:tc>
                    <a:extLst>
                      <a:ext uri="{0D108BD9-81ED-4DB2-BD59-A6C34878D82A}">
                        <a16:rowId xmlns:a16="http://schemas.microsoft.com/office/drawing/2014/main" val="10000"/>
                      </a:ext>
                    </a:extLst>
                  </a:tr>
                  <a:tr h="266615">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99.8</m:t>
                                </m:r>
                              </m:oMath>
                            </m:oMathPara>
                          </a14:m>
                          <a:endParaRPr lang="tr-TR" sz="1800" dirty="0">
                            <a:latin typeface="Times New Roman" panose="02020603050405020304" pitchFamily="18" charset="0"/>
                            <a:cs typeface="Times New Roman" panose="02020603050405020304" pitchFamily="18"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1"/>
                      </a:ext>
                    </a:extLst>
                  </a:tr>
                  <a:tr h="266615">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96.4</m:t>
                                </m:r>
                              </m:oMath>
                            </m:oMathPara>
                          </a14:m>
                          <a:endParaRPr lang="tr-TR" sz="1800" dirty="0">
                            <a:latin typeface="Times New Roman" panose="02020603050405020304"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2"/>
                      </a:ext>
                    </a:extLst>
                  </a:tr>
                  <a:tr h="266615">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96.6</m:t>
                                </m:r>
                              </m:oMath>
                            </m:oMathPara>
                          </a14:m>
                          <a:endParaRPr lang="tr-TR" sz="1800" dirty="0">
                            <a:latin typeface="Times New Roman" panose="02020603050405020304"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3"/>
                      </a:ext>
                    </a:extLst>
                  </a:tr>
                  <a:tr h="2666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4"/>
                      </a:ext>
                    </a:extLst>
                  </a:tr>
                </a:tbl>
              </a:graphicData>
            </a:graphic>
          </p:graphicFrame>
        </mc:Choice>
        <mc:Fallback xmlns="">
          <p:graphicFrame>
            <p:nvGraphicFramePr>
              <p:cNvPr id="5" name="Tablo 4"/>
              <p:cNvGraphicFramePr>
                <a:graphicFrameLocks noGrp="1"/>
              </p:cNvGraphicFramePr>
              <p:nvPr>
                <p:extLst>
                  <p:ext uri="{D42A27DB-BD31-4B8C-83A1-F6EECF244321}">
                    <p14:modId xmlns:p14="http://schemas.microsoft.com/office/powerpoint/2010/main" val="318212178"/>
                  </p:ext>
                </p:extLst>
              </p:nvPr>
            </p:nvGraphicFramePr>
            <p:xfrm>
              <a:off x="41231" y="4239287"/>
              <a:ext cx="5736114" cy="1828800"/>
            </p:xfrm>
            <a:graphic>
              <a:graphicData uri="http://schemas.openxmlformats.org/drawingml/2006/table">
                <a:tbl>
                  <a:tblPr firstRow="1" bandRow="1">
                    <a:tableStyleId>{9D7B26C5-4107-4FEC-AEDC-1716B250A1EF}</a:tableStyleId>
                  </a:tblPr>
                  <a:tblGrid>
                    <a:gridCol w="1147223">
                      <a:extLst>
                        <a:ext uri="{9D8B030D-6E8A-4147-A177-3AD203B41FA5}">
                          <a16:colId xmlns:a16="http://schemas.microsoft.com/office/drawing/2014/main" val="20000"/>
                        </a:ext>
                      </a:extLst>
                    </a:gridCol>
                    <a:gridCol w="1261946">
                      <a:extLst>
                        <a:ext uri="{9D8B030D-6E8A-4147-A177-3AD203B41FA5}">
                          <a16:colId xmlns:a16="http://schemas.microsoft.com/office/drawing/2014/main" val="20001"/>
                        </a:ext>
                      </a:extLst>
                    </a:gridCol>
                    <a:gridCol w="1875640">
                      <a:extLst>
                        <a:ext uri="{9D8B030D-6E8A-4147-A177-3AD203B41FA5}">
                          <a16:colId xmlns:a16="http://schemas.microsoft.com/office/drawing/2014/main" val="20002"/>
                        </a:ext>
                      </a:extLst>
                    </a:gridCol>
                    <a:gridCol w="1451305">
                      <a:extLst>
                        <a:ext uri="{9D8B030D-6E8A-4147-A177-3AD203B41FA5}">
                          <a16:colId xmlns:a16="http://schemas.microsoft.com/office/drawing/2014/main" val="20003"/>
                        </a:ext>
                      </a:extLst>
                    </a:gridCol>
                  </a:tblGrid>
                  <a:tr h="365760">
                    <a:tc>
                      <a:txBody>
                        <a:bodyPr/>
                        <a:lstStyle/>
                        <a:p>
                          <a:pPr algn="ctr"/>
                          <a:r>
                            <a:rPr lang="tr-TR" sz="1800" dirty="0">
                              <a:latin typeface="Times New Roman" panose="02020603050405020304" pitchFamily="18" charset="0"/>
                              <a:cs typeface="Times New Roman" panose="02020603050405020304" pitchFamily="18" charset="0"/>
                            </a:rPr>
                            <a:t>Sıcaklık</a:t>
                          </a:r>
                        </a:p>
                      </a:txBody>
                      <a:tcPr/>
                    </a:tc>
                    <a:tc>
                      <a:txBody>
                        <a:bodyPr/>
                        <a:lstStyle/>
                        <a:p>
                          <a:pPr algn="ctr"/>
                          <a:r>
                            <a:rPr lang="tr-TR" sz="1800" dirty="0">
                              <a:latin typeface="Times New Roman" panose="02020603050405020304" pitchFamily="18" charset="0"/>
                              <a:cs typeface="Times New Roman" panose="02020603050405020304" pitchFamily="18" charset="0"/>
                            </a:rPr>
                            <a:t>Baş Ağrısı</a:t>
                          </a:r>
                        </a:p>
                      </a:txBody>
                      <a:tcPr/>
                    </a:tc>
                    <a:tc>
                      <a:txBody>
                        <a:bodyPr/>
                        <a:lstStyle/>
                        <a:p>
                          <a:pPr algn="ctr"/>
                          <a:r>
                            <a:rPr lang="tr-TR" sz="1800" dirty="0">
                              <a:latin typeface="Times New Roman" panose="02020603050405020304" pitchFamily="18" charset="0"/>
                              <a:cs typeface="Times New Roman" panose="02020603050405020304" pitchFamily="18" charset="0"/>
                            </a:rPr>
                            <a:t>Mide Bulantısı</a:t>
                          </a:r>
                        </a:p>
                      </a:txBody>
                      <a:tcPr/>
                    </a:tc>
                    <a:tc>
                      <a:txBody>
                        <a:bodyPr/>
                        <a:lstStyle/>
                        <a:p>
                          <a:pPr algn="ctr"/>
                          <a:r>
                            <a:rPr lang="tr-TR" sz="1800" dirty="0">
                              <a:latin typeface="Times New Roman" panose="02020603050405020304" pitchFamily="18" charset="0"/>
                              <a:cs typeface="Times New Roman" panose="02020603050405020304" pitchFamily="18" charset="0"/>
                            </a:rPr>
                            <a:t>Nezle</a:t>
                          </a:r>
                        </a:p>
                      </a:txBody>
                      <a:tcPr>
                        <a:solidFill>
                          <a:srgbClr val="FFFF00"/>
                        </a:solidFill>
                      </a:tcPr>
                    </a:tc>
                    <a:extLst>
                      <a:ext uri="{0D108BD9-81ED-4DB2-BD59-A6C34878D82A}">
                        <a16:rowId xmlns:a16="http://schemas.microsoft.com/office/drawing/2014/main" val="10000"/>
                      </a:ext>
                    </a:extLst>
                  </a:tr>
                  <a:tr h="365760">
                    <a:tc>
                      <a:txBody>
                        <a:bodyPr/>
                        <a:lstStyle/>
                        <a:p>
                          <a:endParaRPr lang="tr-TR"/>
                        </a:p>
                      </a:txBody>
                      <a:tcPr>
                        <a:blipFill>
                          <a:blip r:embed="rId4"/>
                          <a:stretch>
                            <a:fillRect l="-1111" t="-106897" r="-403333" b="-324138"/>
                          </a:stretch>
                        </a:blipFill>
                      </a:tcPr>
                    </a:tc>
                    <a:tc>
                      <a:txBody>
                        <a:bodyPr/>
                        <a:lstStyle/>
                        <a:p>
                          <a:endParaRPr lang="tr-TR"/>
                        </a:p>
                      </a:txBody>
                      <a:tcPr>
                        <a:blipFill>
                          <a:blip r:embed="rId4"/>
                          <a:stretch>
                            <a:fillRect l="-91000" t="-106897" r="-263000" b="-3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1"/>
                      </a:ext>
                    </a:extLst>
                  </a:tr>
                  <a:tr h="365760">
                    <a:tc>
                      <a:txBody>
                        <a:bodyPr/>
                        <a:lstStyle/>
                        <a:p>
                          <a:endParaRPr lang="tr-TR"/>
                        </a:p>
                      </a:txBody>
                      <a:tcPr>
                        <a:blipFill>
                          <a:blip r:embed="rId4"/>
                          <a:stretch>
                            <a:fillRect l="-1111" t="-206897" r="-403333" b="-2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2"/>
                      </a:ext>
                    </a:extLst>
                  </a:tr>
                  <a:tr h="365760">
                    <a:tc>
                      <a:txBody>
                        <a:bodyPr/>
                        <a:lstStyle/>
                        <a:p>
                          <a:endParaRPr lang="tr-TR"/>
                        </a:p>
                      </a:txBody>
                      <a:tcPr>
                        <a:blipFill>
                          <a:blip r:embed="rId4"/>
                          <a:stretch>
                            <a:fillRect l="-1111" t="-306897" r="-403333" b="-1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3"/>
                      </a:ext>
                    </a:extLst>
                  </a:tr>
                  <a:tr h="365760">
                    <a:tc>
                      <a:txBody>
                        <a:bodyPr/>
                        <a:lstStyle/>
                        <a:p>
                          <a:endParaRPr lang="tr-TR"/>
                        </a:p>
                      </a:txBody>
                      <a:tcPr>
                        <a:blipFill>
                          <a:blip r:embed="rId4"/>
                          <a:stretch>
                            <a:fillRect l="-1111" t="-406897" r="-403333" b="-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endParaRPr lang="tr-TR"/>
                        </a:p>
                      </a:txBody>
                      <a:tcPr>
                        <a:blipFill>
                          <a:blip r:embed="rId4"/>
                          <a:stretch>
                            <a:fillRect l="-129054" t="-406897" r="-77703" b="-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o 5"/>
              <p:cNvGraphicFramePr>
                <a:graphicFrameLocks noGrp="1"/>
              </p:cNvGraphicFramePr>
              <p:nvPr>
                <p:extLst>
                  <p:ext uri="{D42A27DB-BD31-4B8C-83A1-F6EECF244321}">
                    <p14:modId xmlns:p14="http://schemas.microsoft.com/office/powerpoint/2010/main" val="3069595198"/>
                  </p:ext>
                </p:extLst>
              </p:nvPr>
            </p:nvGraphicFramePr>
            <p:xfrm>
              <a:off x="6096001" y="2276872"/>
              <a:ext cx="5478706" cy="3291840"/>
            </p:xfrm>
            <a:graphic>
              <a:graphicData uri="http://schemas.openxmlformats.org/drawingml/2006/table">
                <a:tbl>
                  <a:tblPr firstRow="1" bandRow="1">
                    <a:tableStyleId>{9D7B26C5-4107-4FEC-AEDC-1716B250A1EF}</a:tableStyleId>
                  </a:tblPr>
                  <a:tblGrid>
                    <a:gridCol w="1095741">
                      <a:extLst>
                        <a:ext uri="{9D8B030D-6E8A-4147-A177-3AD203B41FA5}">
                          <a16:colId xmlns:a16="http://schemas.microsoft.com/office/drawing/2014/main" val="20000"/>
                        </a:ext>
                      </a:extLst>
                    </a:gridCol>
                    <a:gridCol w="1205316">
                      <a:extLst>
                        <a:ext uri="{9D8B030D-6E8A-4147-A177-3AD203B41FA5}">
                          <a16:colId xmlns:a16="http://schemas.microsoft.com/office/drawing/2014/main" val="20001"/>
                        </a:ext>
                      </a:extLst>
                    </a:gridCol>
                    <a:gridCol w="1791471">
                      <a:extLst>
                        <a:ext uri="{9D8B030D-6E8A-4147-A177-3AD203B41FA5}">
                          <a16:colId xmlns:a16="http://schemas.microsoft.com/office/drawing/2014/main" val="20002"/>
                        </a:ext>
                      </a:extLst>
                    </a:gridCol>
                    <a:gridCol w="1386178">
                      <a:extLst>
                        <a:ext uri="{9D8B030D-6E8A-4147-A177-3AD203B41FA5}">
                          <a16:colId xmlns:a16="http://schemas.microsoft.com/office/drawing/2014/main" val="20003"/>
                        </a:ext>
                      </a:extLst>
                    </a:gridCol>
                  </a:tblGrid>
                  <a:tr h="245778">
                    <a:tc>
                      <a:txBody>
                        <a:bodyPr/>
                        <a:lstStyle/>
                        <a:p>
                          <a:pPr algn="ctr"/>
                          <a:r>
                            <a:rPr lang="tr-TR" sz="1800" dirty="0">
                              <a:latin typeface="Times New Roman" panose="02020603050405020304" pitchFamily="18" charset="0"/>
                              <a:cs typeface="Times New Roman" panose="02020603050405020304" pitchFamily="18" charset="0"/>
                            </a:rPr>
                            <a:t>Sıcaklık</a:t>
                          </a:r>
                        </a:p>
                      </a:txBody>
                      <a:tcPr/>
                    </a:tc>
                    <a:tc>
                      <a:txBody>
                        <a:bodyPr/>
                        <a:lstStyle/>
                        <a:p>
                          <a:pPr algn="ctr"/>
                          <a:r>
                            <a:rPr lang="tr-TR" sz="1800" dirty="0">
                              <a:latin typeface="Times New Roman" panose="02020603050405020304" pitchFamily="18" charset="0"/>
                              <a:cs typeface="Times New Roman" panose="02020603050405020304" pitchFamily="18" charset="0"/>
                            </a:rPr>
                            <a:t>Baş Ağrısı</a:t>
                          </a:r>
                        </a:p>
                      </a:txBody>
                      <a:tcPr/>
                    </a:tc>
                    <a:tc>
                      <a:txBody>
                        <a:bodyPr/>
                        <a:lstStyle/>
                        <a:p>
                          <a:pPr algn="ctr"/>
                          <a:r>
                            <a:rPr lang="tr-TR" sz="1800" dirty="0">
                              <a:latin typeface="Times New Roman" panose="02020603050405020304" pitchFamily="18" charset="0"/>
                              <a:cs typeface="Times New Roman" panose="02020603050405020304" pitchFamily="18" charset="0"/>
                            </a:rPr>
                            <a:t>Mide Bulantısı</a:t>
                          </a:r>
                        </a:p>
                      </a:txBody>
                      <a:tcPr/>
                    </a:tc>
                    <a:tc>
                      <a:txBody>
                        <a:bodyPr/>
                        <a:lstStyle/>
                        <a:p>
                          <a:pPr algn="ctr"/>
                          <a:r>
                            <a:rPr lang="tr-TR" sz="1800" dirty="0">
                              <a:latin typeface="Times New Roman" panose="02020603050405020304" pitchFamily="18" charset="0"/>
                              <a:cs typeface="Times New Roman" panose="02020603050405020304" pitchFamily="18" charset="0"/>
                            </a:rPr>
                            <a:t>Nezle</a:t>
                          </a:r>
                        </a:p>
                      </a:txBody>
                      <a:tcPr>
                        <a:solidFill>
                          <a:srgbClr val="FFFF00"/>
                        </a:solidFill>
                      </a:tcPr>
                    </a:tc>
                    <a:extLst>
                      <a:ext uri="{0D108BD9-81ED-4DB2-BD59-A6C34878D82A}">
                        <a16:rowId xmlns:a16="http://schemas.microsoft.com/office/drawing/2014/main" val="10000"/>
                      </a:ext>
                    </a:extLst>
                  </a:tr>
                  <a:tr h="245778">
                    <a:tc>
                      <a:txBody>
                        <a:bodyPr/>
                        <a:lstStyle/>
                        <a:p>
                          <a:pPr algn="ctr"/>
                          <a14:m>
                            <m:oMathPara xmlns:m="http://schemas.openxmlformats.org/officeDocument/2006/math">
                              <m:oMathParaPr>
                                <m:jc m:val="centerGroup"/>
                              </m:oMathParaPr>
                              <m:oMath xmlns:m="http://schemas.openxmlformats.org/officeDocument/2006/math">
                                <m:r>
                                  <m:rPr>
                                    <m:nor/>
                                  </m:rPr>
                                  <a:rPr lang="tr-TR" sz="1800" dirty="0" smtClean="0">
                                    <a:latin typeface="Times New Roman" panose="02020603050405020304" pitchFamily="18" charset="0"/>
                                    <a:cs typeface="Times New Roman" panose="02020603050405020304" pitchFamily="18" charset="0"/>
                                  </a:rPr>
                                  <m:t>100.2</m:t>
                                </m:r>
                              </m:oMath>
                            </m:oMathPara>
                          </a14:m>
                          <a:endParaRPr lang="tr-TR" sz="1800" dirty="0">
                            <a:latin typeface="Times New Roman" panose="02020603050405020304" pitchFamily="18" charset="0"/>
                            <a:cs typeface="Times New Roman" panose="02020603050405020304" pitchFamily="18" charset="0"/>
                          </a:endParaRPr>
                        </a:p>
                      </a:txBody>
                      <a:tcPr>
                        <a:noFill/>
                      </a:tcPr>
                    </a:tc>
                    <a:tc>
                      <a:txBody>
                        <a:bodyPr/>
                        <a:lstStyle/>
                        <a:p>
                          <a:pPr algn="ct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1"/>
                      </a:ext>
                    </a:extLst>
                  </a:tr>
                  <a:tr h="245778">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100.6</m:t>
                                </m:r>
                              </m:oMath>
                            </m:oMathPara>
                          </a14:m>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2"/>
                      </a:ext>
                    </a:extLst>
                  </a:tr>
                  <a:tr h="245778">
                    <a:tc>
                      <a:txBody>
                        <a:bodyPr/>
                        <a:lstStyle/>
                        <a:p>
                          <a:pPr algn="ct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3"/>
                      </a:ext>
                    </a:extLst>
                  </a:tr>
                  <a:tr h="245778">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99.6</m:t>
                                </m:r>
                              </m:oMath>
                            </m:oMathPara>
                          </a14:m>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4"/>
                      </a:ext>
                    </a:extLst>
                  </a:tr>
                  <a:tr h="245778">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99.8</m:t>
                                </m:r>
                              </m:oMath>
                            </m:oMathPara>
                          </a14:m>
                          <a:endParaRPr lang="tr-TR" sz="1800" dirty="0">
                            <a:latin typeface="Times New Roman" panose="02020603050405020304" pitchFamily="18" charset="0"/>
                            <a:cs typeface="Times New Roman" panose="02020603050405020304" pitchFamily="18"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5"/>
                      </a:ext>
                    </a:extLst>
                  </a:tr>
                  <a:tr h="245778">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96.4</m:t>
                                </m:r>
                              </m:oMath>
                            </m:oMathPara>
                          </a14:m>
                          <a:endParaRPr lang="tr-TR" sz="1800" dirty="0">
                            <a:latin typeface="Times New Roman" panose="02020603050405020304"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6"/>
                      </a:ext>
                    </a:extLst>
                  </a:tr>
                  <a:tr h="245778">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96.6</m:t>
                                </m:r>
                              </m:oMath>
                            </m:oMathPara>
                          </a14:m>
                          <a:endParaRPr lang="tr-TR" sz="1800" dirty="0">
                            <a:latin typeface="Times New Roman" panose="02020603050405020304"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7"/>
                      </a:ext>
                    </a:extLst>
                  </a:tr>
                  <a:tr h="24577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8"/>
                      </a:ext>
                    </a:extLst>
                  </a:tr>
                </a:tbl>
              </a:graphicData>
            </a:graphic>
          </p:graphicFrame>
        </mc:Choice>
        <mc:Fallback xmlns="">
          <p:graphicFrame>
            <p:nvGraphicFramePr>
              <p:cNvPr id="6" name="Tablo 5"/>
              <p:cNvGraphicFramePr>
                <a:graphicFrameLocks noGrp="1"/>
              </p:cNvGraphicFramePr>
              <p:nvPr>
                <p:extLst>
                  <p:ext uri="{D42A27DB-BD31-4B8C-83A1-F6EECF244321}">
                    <p14:modId xmlns:p14="http://schemas.microsoft.com/office/powerpoint/2010/main" val="3069595198"/>
                  </p:ext>
                </p:extLst>
              </p:nvPr>
            </p:nvGraphicFramePr>
            <p:xfrm>
              <a:off x="6096001" y="2276872"/>
              <a:ext cx="5478706" cy="3291840"/>
            </p:xfrm>
            <a:graphic>
              <a:graphicData uri="http://schemas.openxmlformats.org/drawingml/2006/table">
                <a:tbl>
                  <a:tblPr firstRow="1" bandRow="1">
                    <a:tableStyleId>{9D7B26C5-4107-4FEC-AEDC-1716B250A1EF}</a:tableStyleId>
                  </a:tblPr>
                  <a:tblGrid>
                    <a:gridCol w="1095741">
                      <a:extLst>
                        <a:ext uri="{9D8B030D-6E8A-4147-A177-3AD203B41FA5}">
                          <a16:colId xmlns:a16="http://schemas.microsoft.com/office/drawing/2014/main" val="20000"/>
                        </a:ext>
                      </a:extLst>
                    </a:gridCol>
                    <a:gridCol w="1205316">
                      <a:extLst>
                        <a:ext uri="{9D8B030D-6E8A-4147-A177-3AD203B41FA5}">
                          <a16:colId xmlns:a16="http://schemas.microsoft.com/office/drawing/2014/main" val="20001"/>
                        </a:ext>
                      </a:extLst>
                    </a:gridCol>
                    <a:gridCol w="1791471">
                      <a:extLst>
                        <a:ext uri="{9D8B030D-6E8A-4147-A177-3AD203B41FA5}">
                          <a16:colId xmlns:a16="http://schemas.microsoft.com/office/drawing/2014/main" val="20002"/>
                        </a:ext>
                      </a:extLst>
                    </a:gridCol>
                    <a:gridCol w="1386178">
                      <a:extLst>
                        <a:ext uri="{9D8B030D-6E8A-4147-A177-3AD203B41FA5}">
                          <a16:colId xmlns:a16="http://schemas.microsoft.com/office/drawing/2014/main" val="20003"/>
                        </a:ext>
                      </a:extLst>
                    </a:gridCol>
                  </a:tblGrid>
                  <a:tr h="365760">
                    <a:tc>
                      <a:txBody>
                        <a:bodyPr/>
                        <a:lstStyle/>
                        <a:p>
                          <a:pPr algn="ctr"/>
                          <a:r>
                            <a:rPr lang="tr-TR" sz="1800" dirty="0">
                              <a:latin typeface="Times New Roman" panose="02020603050405020304" pitchFamily="18" charset="0"/>
                              <a:cs typeface="Times New Roman" panose="02020603050405020304" pitchFamily="18" charset="0"/>
                            </a:rPr>
                            <a:t>Sıcaklık</a:t>
                          </a:r>
                        </a:p>
                      </a:txBody>
                      <a:tcPr/>
                    </a:tc>
                    <a:tc>
                      <a:txBody>
                        <a:bodyPr/>
                        <a:lstStyle/>
                        <a:p>
                          <a:pPr algn="ctr"/>
                          <a:r>
                            <a:rPr lang="tr-TR" sz="1800" dirty="0">
                              <a:latin typeface="Times New Roman" panose="02020603050405020304" pitchFamily="18" charset="0"/>
                              <a:cs typeface="Times New Roman" panose="02020603050405020304" pitchFamily="18" charset="0"/>
                            </a:rPr>
                            <a:t>Baş Ağrısı</a:t>
                          </a:r>
                        </a:p>
                      </a:txBody>
                      <a:tcPr/>
                    </a:tc>
                    <a:tc>
                      <a:txBody>
                        <a:bodyPr/>
                        <a:lstStyle/>
                        <a:p>
                          <a:pPr algn="ctr"/>
                          <a:r>
                            <a:rPr lang="tr-TR" sz="1800" dirty="0">
                              <a:latin typeface="Times New Roman" panose="02020603050405020304" pitchFamily="18" charset="0"/>
                              <a:cs typeface="Times New Roman" panose="02020603050405020304" pitchFamily="18" charset="0"/>
                            </a:rPr>
                            <a:t>Mide Bulantısı</a:t>
                          </a:r>
                        </a:p>
                      </a:txBody>
                      <a:tcPr/>
                    </a:tc>
                    <a:tc>
                      <a:txBody>
                        <a:bodyPr/>
                        <a:lstStyle/>
                        <a:p>
                          <a:pPr algn="ctr"/>
                          <a:r>
                            <a:rPr lang="tr-TR" sz="1800" dirty="0">
                              <a:latin typeface="Times New Roman" panose="02020603050405020304" pitchFamily="18" charset="0"/>
                              <a:cs typeface="Times New Roman" panose="02020603050405020304" pitchFamily="18" charset="0"/>
                            </a:rPr>
                            <a:t>Nezle</a:t>
                          </a:r>
                        </a:p>
                      </a:txBody>
                      <a:tcPr>
                        <a:solidFill>
                          <a:srgbClr val="FFFF00"/>
                        </a:solidFill>
                      </a:tcPr>
                    </a:tc>
                    <a:extLst>
                      <a:ext uri="{0D108BD9-81ED-4DB2-BD59-A6C34878D82A}">
                        <a16:rowId xmlns:a16="http://schemas.microsoft.com/office/drawing/2014/main" val="10000"/>
                      </a:ext>
                    </a:extLst>
                  </a:tr>
                  <a:tr h="365760">
                    <a:tc>
                      <a:txBody>
                        <a:bodyPr/>
                        <a:lstStyle/>
                        <a:p>
                          <a:endParaRPr lang="tr-TR"/>
                        </a:p>
                      </a:txBody>
                      <a:tcPr>
                        <a:blipFill>
                          <a:blip r:embed="rId5"/>
                          <a:stretch>
                            <a:fillRect t="-106897" r="-403488" b="-720690"/>
                          </a:stretch>
                        </a:blipFill>
                      </a:tcPr>
                    </a:tc>
                    <a:tc>
                      <a:txBody>
                        <a:bodyPr/>
                        <a:lstStyle/>
                        <a:p>
                          <a:endParaRPr lang="tr-TR"/>
                        </a:p>
                      </a:txBody>
                      <a:tcPr>
                        <a:blipFill>
                          <a:blip r:embed="rId5"/>
                          <a:stretch>
                            <a:fillRect l="-90526" t="-106897" r="-265263" b="-720690"/>
                          </a:stretch>
                        </a:blip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1"/>
                      </a:ext>
                    </a:extLst>
                  </a:tr>
                  <a:tr h="365760">
                    <a:tc>
                      <a:txBody>
                        <a:bodyPr/>
                        <a:lstStyle/>
                        <a:p>
                          <a:endParaRPr lang="tr-TR"/>
                        </a:p>
                      </a:txBody>
                      <a:tcPr>
                        <a:blipFill>
                          <a:blip r:embed="rId5"/>
                          <a:stretch>
                            <a:fillRect t="-206897" r="-403488" b="-620690"/>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2"/>
                      </a:ext>
                    </a:extLst>
                  </a:tr>
                  <a:tr h="365760">
                    <a:tc>
                      <a:txBody>
                        <a:bodyPr/>
                        <a:lstStyle/>
                        <a:p>
                          <a:endParaRPr lang="tr-TR"/>
                        </a:p>
                      </a:txBody>
                      <a:tcPr>
                        <a:blipFill>
                          <a:blip r:embed="rId5"/>
                          <a:stretch>
                            <a:fillRect t="-306897" r="-403488" b="-520690"/>
                          </a:stretch>
                        </a:blip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3"/>
                      </a:ext>
                    </a:extLst>
                  </a:tr>
                  <a:tr h="365760">
                    <a:tc>
                      <a:txBody>
                        <a:bodyPr/>
                        <a:lstStyle/>
                        <a:p>
                          <a:endParaRPr lang="tr-TR"/>
                        </a:p>
                      </a:txBody>
                      <a:tcPr>
                        <a:blipFill>
                          <a:blip r:embed="rId5"/>
                          <a:stretch>
                            <a:fillRect t="-421429" r="-403488" b="-439286"/>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4"/>
                      </a:ext>
                    </a:extLst>
                  </a:tr>
                  <a:tr h="365760">
                    <a:tc>
                      <a:txBody>
                        <a:bodyPr/>
                        <a:lstStyle/>
                        <a:p>
                          <a:endParaRPr lang="tr-TR"/>
                        </a:p>
                      </a:txBody>
                      <a:tcPr>
                        <a:blipFill>
                          <a:blip r:embed="rId5"/>
                          <a:stretch>
                            <a:fillRect t="-503448" r="-403488" b="-324138"/>
                          </a:stretch>
                        </a:blipFill>
                      </a:tcPr>
                    </a:tc>
                    <a:tc>
                      <a:txBody>
                        <a:bodyPr/>
                        <a:lstStyle/>
                        <a:p>
                          <a:endParaRPr lang="tr-TR"/>
                        </a:p>
                      </a:txBody>
                      <a:tcPr>
                        <a:blipFill>
                          <a:blip r:embed="rId5"/>
                          <a:stretch>
                            <a:fillRect l="-90526" t="-503448" r="-265263" b="-3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5"/>
                      </a:ext>
                    </a:extLst>
                  </a:tr>
                  <a:tr h="365760">
                    <a:tc>
                      <a:txBody>
                        <a:bodyPr/>
                        <a:lstStyle/>
                        <a:p>
                          <a:endParaRPr lang="tr-TR"/>
                        </a:p>
                      </a:txBody>
                      <a:tcPr>
                        <a:blipFill>
                          <a:blip r:embed="rId5"/>
                          <a:stretch>
                            <a:fillRect t="-603448" r="-403488" b="-2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6"/>
                      </a:ext>
                    </a:extLst>
                  </a:tr>
                  <a:tr h="365760">
                    <a:tc>
                      <a:txBody>
                        <a:bodyPr/>
                        <a:lstStyle/>
                        <a:p>
                          <a:endParaRPr lang="tr-TR"/>
                        </a:p>
                      </a:txBody>
                      <a:tcPr>
                        <a:blipFill>
                          <a:blip r:embed="rId5"/>
                          <a:stretch>
                            <a:fillRect t="-703448" r="-403488" b="-1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7"/>
                      </a:ext>
                    </a:extLst>
                  </a:tr>
                  <a:tr h="365760">
                    <a:tc>
                      <a:txBody>
                        <a:bodyPr/>
                        <a:lstStyle/>
                        <a:p>
                          <a:endParaRPr lang="tr-TR"/>
                        </a:p>
                      </a:txBody>
                      <a:tcPr>
                        <a:blipFill>
                          <a:blip r:embed="rId5"/>
                          <a:stretch>
                            <a:fillRect t="-803448" r="-403488" b="-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tc>
                      <a:txBody>
                        <a:bodyPr/>
                        <a:lstStyle/>
                        <a:p>
                          <a:endParaRPr lang="tr-TR"/>
                        </a:p>
                      </a:txBody>
                      <a:tcPr>
                        <a:blipFill>
                          <a:blip r:embed="rId5"/>
                          <a:stretch>
                            <a:fillRect l="-127465" t="-803448" r="-77465" b="-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8"/>
                      </a:ext>
                    </a:extLst>
                  </a:tr>
                </a:tbl>
              </a:graphicData>
            </a:graphic>
          </p:graphicFrame>
        </mc:Fallback>
      </mc:AlternateContent>
      <p:sp>
        <p:nvSpPr>
          <p:cNvPr id="7" name="Sağ Ok 6"/>
          <p:cNvSpPr/>
          <p:nvPr/>
        </p:nvSpPr>
        <p:spPr>
          <a:xfrm>
            <a:off x="5519937" y="3747279"/>
            <a:ext cx="576064" cy="492008"/>
          </a:xfrm>
          <a:prstGeom prst="righ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İçerik Yer Tutucusu 2"/>
          <p:cNvSpPr txBox="1">
            <a:spLocks/>
          </p:cNvSpPr>
          <p:nvPr/>
        </p:nvSpPr>
        <p:spPr>
          <a:xfrm>
            <a:off x="6414657" y="5836379"/>
            <a:ext cx="5360240" cy="504056"/>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tr-TR" sz="2800" i="1" dirty="0">
                <a:latin typeface="Times New Roman" panose="02020603050405020304" pitchFamily="18" charset="0"/>
                <a:cs typeface="Times New Roman" panose="02020603050405020304" pitchFamily="18" charset="0"/>
              </a:rPr>
              <a:t>Aynı niteliklere sahip veri kümeleri</a:t>
            </a:r>
          </a:p>
        </p:txBody>
      </p:sp>
    </p:spTree>
    <p:extLst>
      <p:ext uri="{BB962C8B-B14F-4D97-AF65-F5344CB8AC3E}">
        <p14:creationId xmlns:p14="http://schemas.microsoft.com/office/powerpoint/2010/main" val="968863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title="Grafikli Başlık ve İçerik Düzeni"/>
          <p:cNvSpPr>
            <a:spLocks noGrp="1"/>
          </p:cNvSpPr>
          <p:nvPr>
            <p:ph type="title"/>
          </p:nvPr>
        </p:nvSpPr>
        <p:spPr>
          <a:xfrm>
            <a:off x="565239" y="430729"/>
            <a:ext cx="10157354" cy="1143000"/>
          </a:xfrm>
        </p:spPr>
        <p:txBody>
          <a:bodyPr rtlCol="0">
            <a:normAutofit/>
          </a:bodyPr>
          <a:lstStyle/>
          <a:p>
            <a:r>
              <a:rPr lang="tr-TR" b="1" dirty="0"/>
              <a:t> </a:t>
            </a:r>
            <a:r>
              <a:rPr lang="tr-TR" dirty="0">
                <a:latin typeface="Times New Roman" panose="02020603050405020304" pitchFamily="18" charset="0"/>
                <a:cs typeface="Times New Roman" panose="02020603050405020304" pitchFamily="18" charset="0"/>
              </a:rPr>
              <a:t>Veri Birleştirme</a:t>
            </a:r>
            <a:endParaRPr lang="en-US" b="1" dirty="0"/>
          </a:p>
        </p:txBody>
      </p:sp>
      <mc:AlternateContent xmlns:mc="http://schemas.openxmlformats.org/markup-compatibility/2006" xmlns:a14="http://schemas.microsoft.com/office/drawing/2010/main">
        <mc:Choice Requires="a14">
          <p:graphicFrame>
            <p:nvGraphicFramePr>
              <p:cNvPr id="6" name="Tablo 5"/>
              <p:cNvGraphicFramePr>
                <a:graphicFrameLocks noGrp="1"/>
              </p:cNvGraphicFramePr>
              <p:nvPr>
                <p:extLst>
                  <p:ext uri="{D42A27DB-BD31-4B8C-83A1-F6EECF244321}">
                    <p14:modId xmlns:p14="http://schemas.microsoft.com/office/powerpoint/2010/main" val="365421702"/>
                  </p:ext>
                </p:extLst>
              </p:nvPr>
            </p:nvGraphicFramePr>
            <p:xfrm>
              <a:off x="6744072" y="2049800"/>
              <a:ext cx="4246868" cy="3545840"/>
            </p:xfrm>
            <a:graphic>
              <a:graphicData uri="http://schemas.openxmlformats.org/drawingml/2006/table">
                <a:tbl>
                  <a:tblPr firstRow="1" bandRow="1">
                    <a:tableStyleId>{9D7B26C5-4107-4FEC-AEDC-1716B250A1EF}</a:tableStyleId>
                  </a:tblPr>
                  <a:tblGrid>
                    <a:gridCol w="474979">
                      <a:extLst>
                        <a:ext uri="{9D8B030D-6E8A-4147-A177-3AD203B41FA5}">
                          <a16:colId xmlns:a16="http://schemas.microsoft.com/office/drawing/2014/main" val="20000"/>
                        </a:ext>
                      </a:extLst>
                    </a:gridCol>
                    <a:gridCol w="940644">
                      <a:extLst>
                        <a:ext uri="{9D8B030D-6E8A-4147-A177-3AD203B41FA5}">
                          <a16:colId xmlns:a16="http://schemas.microsoft.com/office/drawing/2014/main" val="20001"/>
                        </a:ext>
                      </a:extLst>
                    </a:gridCol>
                    <a:gridCol w="778593">
                      <a:extLst>
                        <a:ext uri="{9D8B030D-6E8A-4147-A177-3AD203B41FA5}">
                          <a16:colId xmlns:a16="http://schemas.microsoft.com/office/drawing/2014/main" val="20002"/>
                        </a:ext>
                      </a:extLst>
                    </a:gridCol>
                    <a:gridCol w="1157228">
                      <a:extLst>
                        <a:ext uri="{9D8B030D-6E8A-4147-A177-3AD203B41FA5}">
                          <a16:colId xmlns:a16="http://schemas.microsoft.com/office/drawing/2014/main" val="20003"/>
                        </a:ext>
                      </a:extLst>
                    </a:gridCol>
                    <a:gridCol w="895424">
                      <a:extLst>
                        <a:ext uri="{9D8B030D-6E8A-4147-A177-3AD203B41FA5}">
                          <a16:colId xmlns:a16="http://schemas.microsoft.com/office/drawing/2014/main" val="20004"/>
                        </a:ext>
                      </a:extLst>
                    </a:gridCol>
                  </a:tblGrid>
                  <a:tr h="298832">
                    <a:tc>
                      <a:txBody>
                        <a:bodyPr/>
                        <a:lstStyle/>
                        <a:p>
                          <a:pPr algn="ctr"/>
                          <a:r>
                            <a:rPr lang="tr-TR" sz="1600" dirty="0" err="1">
                              <a:latin typeface="Times New Roman" panose="02020603050405020304" pitchFamily="18" charset="0"/>
                              <a:cs typeface="Times New Roman" panose="02020603050405020304" pitchFamily="18" charset="0"/>
                            </a:rPr>
                            <a:t>id</a:t>
                          </a:r>
                          <a:endParaRPr lang="tr-TR" sz="1600" dirty="0">
                            <a:latin typeface="Times New Roman" panose="02020603050405020304" pitchFamily="18" charset="0"/>
                            <a:cs typeface="Times New Roman" panose="02020603050405020304" pitchFamily="18" charset="0"/>
                          </a:endParaRPr>
                        </a:p>
                      </a:txBody>
                      <a:tcPr/>
                    </a:tc>
                    <a:tc>
                      <a:txBody>
                        <a:bodyPr/>
                        <a:lstStyle/>
                        <a:p>
                          <a:pPr algn="ctr"/>
                          <a:r>
                            <a:rPr lang="tr-TR" sz="1600" dirty="0">
                              <a:latin typeface="Times New Roman" panose="02020603050405020304" pitchFamily="18" charset="0"/>
                              <a:cs typeface="Times New Roman" panose="02020603050405020304" pitchFamily="18" charset="0"/>
                            </a:rPr>
                            <a:t>Sıcaklık</a:t>
                          </a:r>
                        </a:p>
                      </a:txBody>
                      <a:tcPr/>
                    </a:tc>
                    <a:tc>
                      <a:txBody>
                        <a:bodyPr/>
                        <a:lstStyle/>
                        <a:p>
                          <a:pPr algn="ctr"/>
                          <a:r>
                            <a:rPr lang="tr-TR" sz="1600" dirty="0">
                              <a:latin typeface="Times New Roman" panose="02020603050405020304" pitchFamily="18" charset="0"/>
                              <a:cs typeface="Times New Roman" panose="02020603050405020304" pitchFamily="18" charset="0"/>
                            </a:rPr>
                            <a:t>Baş Ağrısı</a:t>
                          </a:r>
                        </a:p>
                      </a:txBody>
                      <a:tcPr/>
                    </a:tc>
                    <a:tc>
                      <a:txBody>
                        <a:bodyPr/>
                        <a:lstStyle/>
                        <a:p>
                          <a:pPr algn="ctr"/>
                          <a:r>
                            <a:rPr lang="tr-TR" sz="1600" dirty="0">
                              <a:latin typeface="Times New Roman" panose="02020603050405020304" pitchFamily="18" charset="0"/>
                              <a:cs typeface="Times New Roman" panose="02020603050405020304" pitchFamily="18" charset="0"/>
                            </a:rPr>
                            <a:t>Mide Bulantısı</a:t>
                          </a:r>
                        </a:p>
                      </a:txBody>
                      <a:tcPr/>
                    </a:tc>
                    <a:tc>
                      <a:txBody>
                        <a:bodyPr/>
                        <a:lstStyle/>
                        <a:p>
                          <a:pPr algn="ctr"/>
                          <a:r>
                            <a:rPr lang="tr-TR" sz="1600" dirty="0">
                              <a:latin typeface="Times New Roman" panose="02020603050405020304" pitchFamily="18" charset="0"/>
                              <a:cs typeface="Times New Roman" panose="02020603050405020304" pitchFamily="18" charset="0"/>
                            </a:rPr>
                            <a:t>Nezle</a:t>
                          </a:r>
                        </a:p>
                      </a:txBody>
                      <a:tcPr>
                        <a:solidFill>
                          <a:srgbClr val="FFFF00"/>
                        </a:solidFill>
                      </a:tcPr>
                    </a:tc>
                    <a:extLst>
                      <a:ext uri="{0D108BD9-81ED-4DB2-BD59-A6C34878D82A}">
                        <a16:rowId xmlns:a16="http://schemas.microsoft.com/office/drawing/2014/main" val="10000"/>
                      </a:ext>
                    </a:extLst>
                  </a:tr>
                  <a:tr h="370840">
                    <a:tc>
                      <a:txBody>
                        <a:bodyPr/>
                        <a:lstStyle/>
                        <a:p>
                          <a:pPr algn="ctr"/>
                          <a:r>
                            <a:rPr lang="tr-TR" sz="1600" dirty="0">
                              <a:latin typeface="Times New Roman" panose="02020603050405020304" pitchFamily="18" charset="0"/>
                              <a:cs typeface="Times New Roman" panose="02020603050405020304" pitchFamily="18" charset="0"/>
                            </a:rPr>
                            <a:t>1</a:t>
                          </a:r>
                        </a:p>
                      </a:txBody>
                      <a:tcPr>
                        <a:noFill/>
                      </a:tcPr>
                    </a:tc>
                    <a:tc>
                      <a:txBody>
                        <a:bodyPr/>
                        <a:lstStyle/>
                        <a:p>
                          <a:pPr algn="ctr"/>
                          <a14:m>
                            <m:oMathPara xmlns:m="http://schemas.openxmlformats.org/officeDocument/2006/math">
                              <m:oMathParaPr>
                                <m:jc m:val="centerGroup"/>
                              </m:oMathParaPr>
                              <m:oMath xmlns:m="http://schemas.openxmlformats.org/officeDocument/2006/math">
                                <m:r>
                                  <m:rPr>
                                    <m:nor/>
                                  </m:rPr>
                                  <a:rPr lang="tr-TR" sz="1600" dirty="0" smtClean="0">
                                    <a:latin typeface="Times New Roman" panose="02020603050405020304" pitchFamily="18" charset="0"/>
                                    <a:cs typeface="Times New Roman" panose="02020603050405020304" pitchFamily="18" charset="0"/>
                                  </a:rPr>
                                  <m:t>100.2</m:t>
                                </m:r>
                              </m:oMath>
                            </m:oMathPara>
                          </a14:m>
                          <a:endParaRPr lang="tr-TR" sz="1600" dirty="0">
                            <a:latin typeface="Times New Roman" panose="02020603050405020304" pitchFamily="18" charset="0"/>
                            <a:cs typeface="Times New Roman" panose="02020603050405020304" pitchFamily="18" charset="0"/>
                          </a:endParaRPr>
                        </a:p>
                      </a:txBody>
                      <a:tcPr>
                        <a:noFill/>
                      </a:tcPr>
                    </a:tc>
                    <a:tc>
                      <a:txBody>
                        <a:bodyPr/>
                        <a:lstStyle/>
                        <a:p>
                          <a:pPr algn="ctr"/>
                          <a14:m>
                            <m:oMathPara xmlns:m="http://schemas.openxmlformats.org/officeDocument/2006/math">
                              <m:oMathParaPr>
                                <m:jc m:val="centerGroup"/>
                              </m:oMathParaPr>
                              <m:oMath xmlns:m="http://schemas.openxmlformats.org/officeDocument/2006/math">
                                <m:r>
                                  <m:rPr>
                                    <m:nor/>
                                  </m:rPr>
                                  <a:rPr lang="tr-TR" sz="16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6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1"/>
                      </a:ext>
                    </a:extLst>
                  </a:tr>
                  <a:tr h="370840">
                    <a:tc>
                      <a:txBody>
                        <a:bodyPr/>
                        <a:lstStyle/>
                        <a:p>
                          <a:pPr algn="ctr"/>
                          <a:r>
                            <a:rPr lang="tr-TR" sz="1600" dirty="0">
                              <a:latin typeface="Times New Roman" panose="02020603050405020304" pitchFamily="18" charset="0"/>
                              <a:cs typeface="Times New Roman" panose="02020603050405020304" pitchFamily="18" charset="0"/>
                            </a:rPr>
                            <a:t>2</a:t>
                          </a:r>
                        </a:p>
                      </a:txBody>
                      <a:tcPr/>
                    </a:tc>
                    <a:tc>
                      <a:txBody>
                        <a:bodyPr/>
                        <a:lstStyle/>
                        <a:p>
                          <a:pPr algn="ctr"/>
                          <a14:m>
                            <m:oMathPara xmlns:m="http://schemas.openxmlformats.org/officeDocument/2006/math">
                              <m:oMathParaPr>
                                <m:jc m:val="centerGroup"/>
                              </m:oMathParaPr>
                              <m:oMath xmlns:m="http://schemas.openxmlformats.org/officeDocument/2006/math">
                                <m:r>
                                  <a:rPr lang="tr-TR" sz="1600" b="0" i="1" smtClean="0">
                                    <a:latin typeface="Cambria Math"/>
                                  </a:rPr>
                                  <m:t>100.6</m:t>
                                </m:r>
                              </m:oMath>
                            </m:oMathPara>
                          </a14:m>
                          <a:endParaRPr lang="tr-TR" sz="1600" dirty="0">
                            <a:latin typeface="Times New Roman" panose="02020603050405020304" pitchFamily="18" charset="0"/>
                            <a:cs typeface="Times New Roman" panose="02020603050405020304" pitchFamily="18" charset="0"/>
                          </a:endParaRP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2"/>
                      </a:ext>
                    </a:extLst>
                  </a:tr>
                  <a:tr h="370840">
                    <a:tc>
                      <a:txBody>
                        <a:bodyPr/>
                        <a:lstStyle/>
                        <a:p>
                          <a:pPr algn="ctr"/>
                          <a:r>
                            <a:rPr lang="tr-TR" sz="1600" dirty="0">
                              <a:latin typeface="Times New Roman" panose="02020603050405020304" pitchFamily="18" charset="0"/>
                              <a:ea typeface="Cambria Math" pitchFamily="18" charset="0"/>
                              <a:cs typeface="Times New Roman" panose="02020603050405020304" pitchFamily="18" charset="0"/>
                            </a:rPr>
                            <a:t>3</a:t>
                          </a:r>
                        </a:p>
                      </a:txBody>
                      <a:tcPr>
                        <a:noFill/>
                      </a:tcPr>
                    </a:tc>
                    <a:tc>
                      <a:txBody>
                        <a:bodyPr/>
                        <a:lstStyle/>
                        <a:p>
                          <a:pPr algn="ctr"/>
                          <a14:m>
                            <m:oMathPara xmlns:m="http://schemas.openxmlformats.org/officeDocument/2006/math">
                              <m:oMathParaPr>
                                <m:jc m:val="centerGroup"/>
                              </m:oMathParaPr>
                              <m:oMath xmlns:m="http://schemas.openxmlformats.org/officeDocument/2006/math">
                                <m:r>
                                  <m:rPr>
                                    <m:nor/>
                                  </m:rPr>
                                  <a:rPr lang="tr-TR" sz="16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6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3"/>
                      </a:ext>
                    </a:extLst>
                  </a:tr>
                  <a:tr h="370840">
                    <a:tc>
                      <a:txBody>
                        <a:bodyPr/>
                        <a:lstStyle/>
                        <a:p>
                          <a:pPr algn="ctr"/>
                          <a:r>
                            <a:rPr lang="tr-TR" sz="1600" dirty="0">
                              <a:latin typeface="Times New Roman" panose="02020603050405020304" pitchFamily="18" charset="0"/>
                              <a:cs typeface="Times New Roman" panose="02020603050405020304" pitchFamily="18" charset="0"/>
                            </a:rPr>
                            <a:t>4</a:t>
                          </a:r>
                        </a:p>
                      </a:txBody>
                      <a:tcPr/>
                    </a:tc>
                    <a:tc>
                      <a:txBody>
                        <a:bodyPr/>
                        <a:lstStyle/>
                        <a:p>
                          <a:pPr algn="ctr"/>
                          <a14:m>
                            <m:oMathPara xmlns:m="http://schemas.openxmlformats.org/officeDocument/2006/math">
                              <m:oMathParaPr>
                                <m:jc m:val="centerGroup"/>
                              </m:oMathParaPr>
                              <m:oMath xmlns:m="http://schemas.openxmlformats.org/officeDocument/2006/math">
                                <m:r>
                                  <a:rPr lang="tr-TR" sz="1600" b="0" i="1" smtClean="0">
                                    <a:latin typeface="Cambria Math"/>
                                  </a:rPr>
                                  <m:t>99.6</m:t>
                                </m:r>
                              </m:oMath>
                            </m:oMathPara>
                          </a14:m>
                          <a:endParaRPr lang="tr-TR" sz="1600" dirty="0">
                            <a:latin typeface="Times New Roman" panose="02020603050405020304" pitchFamily="18" charset="0"/>
                            <a:cs typeface="Times New Roman" panose="02020603050405020304" pitchFamily="18" charset="0"/>
                          </a:endParaRP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4"/>
                      </a:ext>
                    </a:extLst>
                  </a:tr>
                  <a:tr h="370840">
                    <a:tc>
                      <a:txBody>
                        <a:bodyPr/>
                        <a:lstStyle/>
                        <a:p>
                          <a:pPr algn="ctr"/>
                          <a:r>
                            <a:rPr lang="tr-TR" sz="1600" dirty="0">
                              <a:latin typeface="Times New Roman" panose="02020603050405020304" pitchFamily="18" charset="0"/>
                              <a:cs typeface="Times New Roman" panose="02020603050405020304" pitchFamily="18" charset="0"/>
                            </a:rPr>
                            <a:t>5</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tr-TR" sz="1600" b="0" i="1" smtClean="0">
                                    <a:latin typeface="Cambria Math"/>
                                  </a:rPr>
                                  <m:t>99.8</m:t>
                                </m:r>
                              </m:oMath>
                            </m:oMathPara>
                          </a14:m>
                          <a:endParaRPr lang="tr-TR" sz="1600" dirty="0">
                            <a:latin typeface="Times New Roman" panose="02020603050405020304" pitchFamily="18" charset="0"/>
                            <a:cs typeface="Times New Roman" panose="02020603050405020304" pitchFamily="18"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tr-TR" sz="16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6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5"/>
                      </a:ext>
                    </a:extLst>
                  </a:tr>
                  <a:tr h="370840">
                    <a:tc>
                      <a:txBody>
                        <a:bodyPr/>
                        <a:lstStyle/>
                        <a:p>
                          <a:pPr algn="ctr"/>
                          <a:r>
                            <a:rPr lang="tr-TR" sz="1600" dirty="0">
                              <a:latin typeface="Times New Roman" panose="02020603050405020304" pitchFamily="18" charset="0"/>
                              <a:cs typeface="Times New Roman" panose="02020603050405020304" pitchFamily="18" charset="0"/>
                            </a:rPr>
                            <a:t>6</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tr-TR" sz="1600" b="0" i="1" smtClean="0">
                                    <a:latin typeface="Cambria Math"/>
                                  </a:rPr>
                                  <m:t>96.4</m:t>
                                </m:r>
                              </m:oMath>
                            </m:oMathPara>
                          </a14:m>
                          <a:endParaRPr lang="tr-TR" sz="1600" dirty="0">
                            <a:latin typeface="Times New Roman" panose="02020603050405020304" pitchFamily="18" charset="0"/>
                            <a:cs typeface="Times New Roman" panose="02020603050405020304" pitchFamily="18" charset="0"/>
                          </a:endParaRP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6"/>
                      </a:ext>
                    </a:extLst>
                  </a:tr>
                  <a:tr h="370840">
                    <a:tc>
                      <a:txBody>
                        <a:bodyPr/>
                        <a:lstStyle/>
                        <a:p>
                          <a:pPr algn="ctr"/>
                          <a:r>
                            <a:rPr lang="tr-TR" sz="1600" dirty="0">
                              <a:latin typeface="Times New Roman" panose="02020603050405020304" pitchFamily="18" charset="0"/>
                              <a:cs typeface="Times New Roman" panose="02020603050405020304" pitchFamily="18" charset="0"/>
                            </a:rPr>
                            <a:t>7</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tr-TR" sz="1600" b="0" i="1" smtClean="0">
                                    <a:latin typeface="Cambria Math"/>
                                  </a:rPr>
                                  <m:t>96.6</m:t>
                                </m:r>
                              </m:oMath>
                            </m:oMathPara>
                          </a14:m>
                          <a:endParaRPr lang="tr-TR" sz="1600" dirty="0">
                            <a:latin typeface="Times New Roman" panose="02020603050405020304" pitchFamily="18" charset="0"/>
                            <a:cs typeface="Times New Roman" panose="02020603050405020304" pitchFamily="18" charset="0"/>
                          </a:endParaRP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a:latin typeface="Times New Roman" panose="02020603050405020304" pitchFamily="18" charset="0"/>
                              <a:ea typeface="Cambria Math" pitchFamily="18" charset="0"/>
                              <a:cs typeface="Times New Roman" panose="02020603050405020304" pitchFamily="18" charset="0"/>
                            </a:rPr>
                            <a:t>8</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tr-TR" sz="16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6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pPr algn="ctr"/>
                          <a14:m>
                            <m:oMathPara xmlns:m="http://schemas.openxmlformats.org/officeDocument/2006/math">
                              <m:oMathParaPr>
                                <m:jc m:val="centerGroup"/>
                              </m:oMathParaPr>
                              <m:oMath xmlns:m="http://schemas.openxmlformats.org/officeDocument/2006/math">
                                <m:r>
                                  <m:rPr>
                                    <m:nor/>
                                  </m:rPr>
                                  <a:rPr lang="tr-TR" sz="16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6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8"/>
                      </a:ext>
                    </a:extLst>
                  </a:tr>
                </a:tbl>
              </a:graphicData>
            </a:graphic>
          </p:graphicFrame>
        </mc:Choice>
        <mc:Fallback xmlns="">
          <p:graphicFrame>
            <p:nvGraphicFramePr>
              <p:cNvPr id="6" name="Tablo 5"/>
              <p:cNvGraphicFramePr>
                <a:graphicFrameLocks noGrp="1"/>
              </p:cNvGraphicFramePr>
              <p:nvPr>
                <p:extLst>
                  <p:ext uri="{D42A27DB-BD31-4B8C-83A1-F6EECF244321}">
                    <p14:modId xmlns:p14="http://schemas.microsoft.com/office/powerpoint/2010/main" val="365421702"/>
                  </p:ext>
                </p:extLst>
              </p:nvPr>
            </p:nvGraphicFramePr>
            <p:xfrm>
              <a:off x="6744072" y="2049800"/>
              <a:ext cx="4246868" cy="3545840"/>
            </p:xfrm>
            <a:graphic>
              <a:graphicData uri="http://schemas.openxmlformats.org/drawingml/2006/table">
                <a:tbl>
                  <a:tblPr firstRow="1" bandRow="1">
                    <a:tableStyleId>{9D7B26C5-4107-4FEC-AEDC-1716B250A1EF}</a:tableStyleId>
                  </a:tblPr>
                  <a:tblGrid>
                    <a:gridCol w="474979">
                      <a:extLst>
                        <a:ext uri="{9D8B030D-6E8A-4147-A177-3AD203B41FA5}">
                          <a16:colId xmlns:a16="http://schemas.microsoft.com/office/drawing/2014/main" val="20000"/>
                        </a:ext>
                      </a:extLst>
                    </a:gridCol>
                    <a:gridCol w="940644">
                      <a:extLst>
                        <a:ext uri="{9D8B030D-6E8A-4147-A177-3AD203B41FA5}">
                          <a16:colId xmlns:a16="http://schemas.microsoft.com/office/drawing/2014/main" val="20001"/>
                        </a:ext>
                      </a:extLst>
                    </a:gridCol>
                    <a:gridCol w="778593">
                      <a:extLst>
                        <a:ext uri="{9D8B030D-6E8A-4147-A177-3AD203B41FA5}">
                          <a16:colId xmlns:a16="http://schemas.microsoft.com/office/drawing/2014/main" val="20002"/>
                        </a:ext>
                      </a:extLst>
                    </a:gridCol>
                    <a:gridCol w="1157228">
                      <a:extLst>
                        <a:ext uri="{9D8B030D-6E8A-4147-A177-3AD203B41FA5}">
                          <a16:colId xmlns:a16="http://schemas.microsoft.com/office/drawing/2014/main" val="20003"/>
                        </a:ext>
                      </a:extLst>
                    </a:gridCol>
                    <a:gridCol w="895424">
                      <a:extLst>
                        <a:ext uri="{9D8B030D-6E8A-4147-A177-3AD203B41FA5}">
                          <a16:colId xmlns:a16="http://schemas.microsoft.com/office/drawing/2014/main" val="20004"/>
                        </a:ext>
                      </a:extLst>
                    </a:gridCol>
                  </a:tblGrid>
                  <a:tr h="579120">
                    <a:tc>
                      <a:txBody>
                        <a:bodyPr/>
                        <a:lstStyle/>
                        <a:p>
                          <a:pPr algn="ctr"/>
                          <a:r>
                            <a:rPr lang="tr-TR" sz="1600" dirty="0" err="1">
                              <a:latin typeface="Times New Roman" panose="02020603050405020304" pitchFamily="18" charset="0"/>
                              <a:cs typeface="Times New Roman" panose="02020603050405020304" pitchFamily="18" charset="0"/>
                            </a:rPr>
                            <a:t>id</a:t>
                          </a:r>
                          <a:endParaRPr lang="tr-TR" sz="1600" dirty="0">
                            <a:latin typeface="Times New Roman" panose="02020603050405020304" pitchFamily="18" charset="0"/>
                            <a:cs typeface="Times New Roman" panose="02020603050405020304" pitchFamily="18" charset="0"/>
                          </a:endParaRPr>
                        </a:p>
                      </a:txBody>
                      <a:tcPr/>
                    </a:tc>
                    <a:tc>
                      <a:txBody>
                        <a:bodyPr/>
                        <a:lstStyle/>
                        <a:p>
                          <a:pPr algn="ctr"/>
                          <a:r>
                            <a:rPr lang="tr-TR" sz="1600" dirty="0">
                              <a:latin typeface="Times New Roman" panose="02020603050405020304" pitchFamily="18" charset="0"/>
                              <a:cs typeface="Times New Roman" panose="02020603050405020304" pitchFamily="18" charset="0"/>
                            </a:rPr>
                            <a:t>Sıcaklık</a:t>
                          </a:r>
                        </a:p>
                      </a:txBody>
                      <a:tcPr/>
                    </a:tc>
                    <a:tc>
                      <a:txBody>
                        <a:bodyPr/>
                        <a:lstStyle/>
                        <a:p>
                          <a:pPr algn="ctr"/>
                          <a:r>
                            <a:rPr lang="tr-TR" sz="1600" dirty="0">
                              <a:latin typeface="Times New Roman" panose="02020603050405020304" pitchFamily="18" charset="0"/>
                              <a:cs typeface="Times New Roman" panose="02020603050405020304" pitchFamily="18" charset="0"/>
                            </a:rPr>
                            <a:t>Baş Ağrısı</a:t>
                          </a:r>
                        </a:p>
                      </a:txBody>
                      <a:tcPr/>
                    </a:tc>
                    <a:tc>
                      <a:txBody>
                        <a:bodyPr/>
                        <a:lstStyle/>
                        <a:p>
                          <a:pPr algn="ctr"/>
                          <a:r>
                            <a:rPr lang="tr-TR" sz="1600" dirty="0">
                              <a:latin typeface="Times New Roman" panose="02020603050405020304" pitchFamily="18" charset="0"/>
                              <a:cs typeface="Times New Roman" panose="02020603050405020304" pitchFamily="18" charset="0"/>
                            </a:rPr>
                            <a:t>Mide Bulantısı</a:t>
                          </a:r>
                        </a:p>
                      </a:txBody>
                      <a:tcPr/>
                    </a:tc>
                    <a:tc>
                      <a:txBody>
                        <a:bodyPr/>
                        <a:lstStyle/>
                        <a:p>
                          <a:pPr algn="ctr"/>
                          <a:r>
                            <a:rPr lang="tr-TR" sz="1600" dirty="0">
                              <a:latin typeface="Times New Roman" panose="02020603050405020304" pitchFamily="18" charset="0"/>
                              <a:cs typeface="Times New Roman" panose="02020603050405020304" pitchFamily="18" charset="0"/>
                            </a:rPr>
                            <a:t>Nezle</a:t>
                          </a:r>
                        </a:p>
                      </a:txBody>
                      <a:tcPr>
                        <a:solidFill>
                          <a:srgbClr val="FFFF00"/>
                        </a:solidFill>
                      </a:tcPr>
                    </a:tc>
                    <a:extLst>
                      <a:ext uri="{0D108BD9-81ED-4DB2-BD59-A6C34878D82A}">
                        <a16:rowId xmlns:a16="http://schemas.microsoft.com/office/drawing/2014/main" val="10000"/>
                      </a:ext>
                    </a:extLst>
                  </a:tr>
                  <a:tr h="370840">
                    <a:tc>
                      <a:txBody>
                        <a:bodyPr/>
                        <a:lstStyle/>
                        <a:p>
                          <a:pPr algn="ctr"/>
                          <a:r>
                            <a:rPr lang="tr-TR" sz="1600" dirty="0">
                              <a:latin typeface="Times New Roman" panose="02020603050405020304" pitchFamily="18" charset="0"/>
                              <a:cs typeface="Times New Roman" panose="02020603050405020304" pitchFamily="18" charset="0"/>
                            </a:rPr>
                            <a:t>1</a:t>
                          </a:r>
                        </a:p>
                      </a:txBody>
                      <a:tcPr>
                        <a:noFill/>
                      </a:tcPr>
                    </a:tc>
                    <a:tc>
                      <a:txBody>
                        <a:bodyPr/>
                        <a:lstStyle/>
                        <a:p>
                          <a:endParaRPr lang="tr-TR"/>
                        </a:p>
                      </a:txBody>
                      <a:tcPr>
                        <a:blipFill>
                          <a:blip r:embed="rId3"/>
                          <a:stretch>
                            <a:fillRect l="-50667" t="-165517" r="-298667" b="-717241"/>
                          </a:stretch>
                        </a:blipFill>
                      </a:tcPr>
                    </a:tc>
                    <a:tc>
                      <a:txBody>
                        <a:bodyPr/>
                        <a:lstStyle/>
                        <a:p>
                          <a:endParaRPr lang="tr-TR"/>
                        </a:p>
                      </a:txBody>
                      <a:tcPr>
                        <a:blipFill>
                          <a:blip r:embed="rId3"/>
                          <a:stretch>
                            <a:fillRect l="-185246" t="-165517" r="-267213" b="-717241"/>
                          </a:stretch>
                        </a:blip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1"/>
                      </a:ext>
                    </a:extLst>
                  </a:tr>
                  <a:tr h="370840">
                    <a:tc>
                      <a:txBody>
                        <a:bodyPr/>
                        <a:lstStyle/>
                        <a:p>
                          <a:pPr algn="ctr"/>
                          <a:r>
                            <a:rPr lang="tr-TR" sz="1600" dirty="0">
                              <a:latin typeface="Times New Roman" panose="02020603050405020304" pitchFamily="18" charset="0"/>
                              <a:cs typeface="Times New Roman" panose="02020603050405020304" pitchFamily="18" charset="0"/>
                            </a:rPr>
                            <a:t>2</a:t>
                          </a:r>
                        </a:p>
                      </a:txBody>
                      <a:tcPr/>
                    </a:tc>
                    <a:tc>
                      <a:txBody>
                        <a:bodyPr/>
                        <a:lstStyle/>
                        <a:p>
                          <a:endParaRPr lang="tr-TR"/>
                        </a:p>
                      </a:txBody>
                      <a:tcPr>
                        <a:blipFill>
                          <a:blip r:embed="rId3"/>
                          <a:stretch>
                            <a:fillRect l="-50667" t="-265517" r="-298667" b="-617241"/>
                          </a:stretch>
                        </a:blip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2"/>
                      </a:ext>
                    </a:extLst>
                  </a:tr>
                  <a:tr h="370840">
                    <a:tc>
                      <a:txBody>
                        <a:bodyPr/>
                        <a:lstStyle/>
                        <a:p>
                          <a:pPr algn="ctr"/>
                          <a:r>
                            <a:rPr lang="tr-TR" sz="1600" dirty="0">
                              <a:latin typeface="Times New Roman" panose="02020603050405020304" pitchFamily="18" charset="0"/>
                              <a:ea typeface="Cambria Math" pitchFamily="18" charset="0"/>
                              <a:cs typeface="Times New Roman" panose="02020603050405020304" pitchFamily="18" charset="0"/>
                            </a:rPr>
                            <a:t>3</a:t>
                          </a:r>
                        </a:p>
                      </a:txBody>
                      <a:tcPr>
                        <a:noFill/>
                      </a:tcPr>
                    </a:tc>
                    <a:tc>
                      <a:txBody>
                        <a:bodyPr/>
                        <a:lstStyle/>
                        <a:p>
                          <a:endParaRPr lang="tr-TR"/>
                        </a:p>
                      </a:txBody>
                      <a:tcPr>
                        <a:blipFill>
                          <a:blip r:embed="rId3"/>
                          <a:stretch>
                            <a:fillRect l="-50667" t="-353333" r="-298667" b="-496667"/>
                          </a:stretch>
                        </a:blip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3"/>
                      </a:ext>
                    </a:extLst>
                  </a:tr>
                  <a:tr h="370840">
                    <a:tc>
                      <a:txBody>
                        <a:bodyPr/>
                        <a:lstStyle/>
                        <a:p>
                          <a:pPr algn="ctr"/>
                          <a:r>
                            <a:rPr lang="tr-TR" sz="1600" dirty="0">
                              <a:latin typeface="Times New Roman" panose="02020603050405020304" pitchFamily="18" charset="0"/>
                              <a:cs typeface="Times New Roman" panose="02020603050405020304" pitchFamily="18" charset="0"/>
                            </a:rPr>
                            <a:t>4</a:t>
                          </a:r>
                        </a:p>
                      </a:txBody>
                      <a:tcPr/>
                    </a:tc>
                    <a:tc>
                      <a:txBody>
                        <a:bodyPr/>
                        <a:lstStyle/>
                        <a:p>
                          <a:endParaRPr lang="tr-TR"/>
                        </a:p>
                      </a:txBody>
                      <a:tcPr>
                        <a:blipFill>
                          <a:blip r:embed="rId3"/>
                          <a:stretch>
                            <a:fillRect l="-50667" t="-468966" r="-298667" b="-413793"/>
                          </a:stretch>
                        </a:blip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4"/>
                      </a:ext>
                    </a:extLst>
                  </a:tr>
                  <a:tr h="370840">
                    <a:tc>
                      <a:txBody>
                        <a:bodyPr/>
                        <a:lstStyle/>
                        <a:p>
                          <a:pPr algn="ctr"/>
                          <a:r>
                            <a:rPr lang="tr-TR" sz="1600" dirty="0">
                              <a:latin typeface="Times New Roman" panose="02020603050405020304" pitchFamily="18" charset="0"/>
                              <a:cs typeface="Times New Roman" panose="02020603050405020304" pitchFamily="18" charset="0"/>
                            </a:rPr>
                            <a:t>5</a:t>
                          </a:r>
                        </a:p>
                      </a:txBody>
                      <a:tcPr>
                        <a:noFill/>
                      </a:tcPr>
                    </a:tc>
                    <a:tc>
                      <a:txBody>
                        <a:bodyPr/>
                        <a:lstStyle/>
                        <a:p>
                          <a:endParaRPr lang="tr-TR"/>
                        </a:p>
                      </a:txBody>
                      <a:tcPr>
                        <a:blipFill>
                          <a:blip r:embed="rId3"/>
                          <a:stretch>
                            <a:fillRect l="-50667" t="-568966" r="-298667" b="-313793"/>
                          </a:stretch>
                        </a:blipFill>
                      </a:tcPr>
                    </a:tc>
                    <a:tc>
                      <a:txBody>
                        <a:bodyPr/>
                        <a:lstStyle/>
                        <a:p>
                          <a:endParaRPr lang="tr-TR"/>
                        </a:p>
                      </a:txBody>
                      <a:tcPr>
                        <a:blipFill>
                          <a:blip r:embed="rId3"/>
                          <a:stretch>
                            <a:fillRect l="-185246" t="-568966" r="-267213" b="-313793"/>
                          </a:stretch>
                        </a:blip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5"/>
                      </a:ext>
                    </a:extLst>
                  </a:tr>
                  <a:tr h="370840">
                    <a:tc>
                      <a:txBody>
                        <a:bodyPr/>
                        <a:lstStyle/>
                        <a:p>
                          <a:pPr algn="ctr"/>
                          <a:r>
                            <a:rPr lang="tr-TR" sz="1600" dirty="0">
                              <a:latin typeface="Times New Roman" panose="02020603050405020304" pitchFamily="18" charset="0"/>
                              <a:cs typeface="Times New Roman" panose="02020603050405020304" pitchFamily="18" charset="0"/>
                            </a:rPr>
                            <a:t>6</a:t>
                          </a:r>
                        </a:p>
                      </a:txBody>
                      <a:tcPr>
                        <a:noFill/>
                      </a:tcPr>
                    </a:tc>
                    <a:tc>
                      <a:txBody>
                        <a:bodyPr/>
                        <a:lstStyle/>
                        <a:p>
                          <a:endParaRPr lang="tr-TR"/>
                        </a:p>
                      </a:txBody>
                      <a:tcPr>
                        <a:blipFill>
                          <a:blip r:embed="rId3"/>
                          <a:stretch>
                            <a:fillRect l="-50667" t="-668966" r="-298667" b="-213793"/>
                          </a:stretch>
                        </a:blip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6"/>
                      </a:ext>
                    </a:extLst>
                  </a:tr>
                  <a:tr h="370840">
                    <a:tc>
                      <a:txBody>
                        <a:bodyPr/>
                        <a:lstStyle/>
                        <a:p>
                          <a:pPr algn="ctr"/>
                          <a:r>
                            <a:rPr lang="tr-TR" sz="1600" dirty="0">
                              <a:latin typeface="Times New Roman" panose="02020603050405020304" pitchFamily="18" charset="0"/>
                              <a:cs typeface="Times New Roman" panose="02020603050405020304" pitchFamily="18" charset="0"/>
                            </a:rPr>
                            <a:t>7</a:t>
                          </a:r>
                        </a:p>
                      </a:txBody>
                      <a:tcPr>
                        <a:noFill/>
                      </a:tcPr>
                    </a:tc>
                    <a:tc>
                      <a:txBody>
                        <a:bodyPr/>
                        <a:lstStyle/>
                        <a:p>
                          <a:endParaRPr lang="tr-TR"/>
                        </a:p>
                      </a:txBody>
                      <a:tcPr>
                        <a:blipFill>
                          <a:blip r:embed="rId3"/>
                          <a:stretch>
                            <a:fillRect l="-50667" t="-743333" r="-298667" b="-106667"/>
                          </a:stretch>
                        </a:blip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a:latin typeface="Times New Roman" panose="02020603050405020304" pitchFamily="18" charset="0"/>
                              <a:ea typeface="Cambria Math" pitchFamily="18" charset="0"/>
                              <a:cs typeface="Times New Roman" panose="02020603050405020304" pitchFamily="18" charset="0"/>
                            </a:rPr>
                            <a:t>8</a:t>
                          </a:r>
                        </a:p>
                      </a:txBody>
                      <a:tcPr>
                        <a:noFill/>
                      </a:tcPr>
                    </a:tc>
                    <a:tc>
                      <a:txBody>
                        <a:bodyPr/>
                        <a:lstStyle/>
                        <a:p>
                          <a:endParaRPr lang="tr-TR"/>
                        </a:p>
                      </a:txBody>
                      <a:tcPr>
                        <a:blipFill>
                          <a:blip r:embed="rId3"/>
                          <a:stretch>
                            <a:fillRect l="-50667" t="-872414" r="-298667" b="-10345"/>
                          </a:stretch>
                        </a:blip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endParaRPr lang="tr-TR"/>
                        </a:p>
                      </a:txBody>
                      <a:tcPr>
                        <a:blipFill>
                          <a:blip r:embed="rId3"/>
                          <a:stretch>
                            <a:fillRect l="-191209" t="-872414" r="-79121" b="-10345"/>
                          </a:stretch>
                        </a:blip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o 6"/>
              <p:cNvGraphicFramePr>
                <a:graphicFrameLocks noGrp="1"/>
              </p:cNvGraphicFramePr>
              <p:nvPr>
                <p:extLst>
                  <p:ext uri="{D42A27DB-BD31-4B8C-83A1-F6EECF244321}">
                    <p14:modId xmlns:p14="http://schemas.microsoft.com/office/powerpoint/2010/main" val="2585648175"/>
                  </p:ext>
                </p:extLst>
              </p:nvPr>
            </p:nvGraphicFramePr>
            <p:xfrm>
              <a:off x="191346" y="2029480"/>
              <a:ext cx="2304255" cy="3566160"/>
            </p:xfrm>
            <a:graphic>
              <a:graphicData uri="http://schemas.openxmlformats.org/drawingml/2006/table">
                <a:tbl>
                  <a:tblPr firstRow="1" bandRow="1">
                    <a:tableStyleId>{9D7B26C5-4107-4FEC-AEDC-1716B250A1EF}</a:tableStyleId>
                  </a:tblPr>
                  <a:tblGrid>
                    <a:gridCol w="498799">
                      <a:extLst>
                        <a:ext uri="{9D8B030D-6E8A-4147-A177-3AD203B41FA5}">
                          <a16:colId xmlns:a16="http://schemas.microsoft.com/office/drawing/2014/main" val="20000"/>
                        </a:ext>
                      </a:extLst>
                    </a:gridCol>
                    <a:gridCol w="987817">
                      <a:extLst>
                        <a:ext uri="{9D8B030D-6E8A-4147-A177-3AD203B41FA5}">
                          <a16:colId xmlns:a16="http://schemas.microsoft.com/office/drawing/2014/main" val="20001"/>
                        </a:ext>
                      </a:extLst>
                    </a:gridCol>
                    <a:gridCol w="817639">
                      <a:extLst>
                        <a:ext uri="{9D8B030D-6E8A-4147-A177-3AD203B41FA5}">
                          <a16:colId xmlns:a16="http://schemas.microsoft.com/office/drawing/2014/main" val="20002"/>
                        </a:ext>
                      </a:extLst>
                    </a:gridCol>
                  </a:tblGrid>
                  <a:tr h="629262">
                    <a:tc>
                      <a:txBody>
                        <a:bodyPr/>
                        <a:lstStyle/>
                        <a:p>
                          <a:pPr algn="ctr"/>
                          <a:r>
                            <a:rPr lang="tr-TR" sz="1800" dirty="0" err="1">
                              <a:latin typeface="Times New Roman" panose="02020603050405020304" pitchFamily="18" charset="0"/>
                              <a:cs typeface="Times New Roman" panose="02020603050405020304" pitchFamily="18" charset="0"/>
                            </a:rPr>
                            <a:t>id</a:t>
                          </a:r>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a:latin typeface="Times New Roman" panose="02020603050405020304" pitchFamily="18" charset="0"/>
                              <a:cs typeface="Times New Roman" panose="02020603050405020304" pitchFamily="18" charset="0"/>
                            </a:rPr>
                            <a:t>Sıcaklık</a:t>
                          </a:r>
                        </a:p>
                      </a:txBody>
                      <a:tcPr/>
                    </a:tc>
                    <a:tc>
                      <a:txBody>
                        <a:bodyPr/>
                        <a:lstStyle/>
                        <a:p>
                          <a:pPr algn="ctr"/>
                          <a:r>
                            <a:rPr lang="tr-TR" sz="1800" dirty="0">
                              <a:latin typeface="Times New Roman" panose="02020603050405020304" pitchFamily="18" charset="0"/>
                              <a:cs typeface="Times New Roman" panose="02020603050405020304" pitchFamily="18" charset="0"/>
                            </a:rPr>
                            <a:t>Baş Ağrısı</a:t>
                          </a:r>
                        </a:p>
                      </a:txBody>
                      <a:tcPr/>
                    </a:tc>
                    <a:extLst>
                      <a:ext uri="{0D108BD9-81ED-4DB2-BD59-A6C34878D82A}">
                        <a16:rowId xmlns:a16="http://schemas.microsoft.com/office/drawing/2014/main" val="10000"/>
                      </a:ext>
                    </a:extLst>
                  </a:tr>
                  <a:tr h="364572">
                    <a:tc>
                      <a:txBody>
                        <a:bodyPr/>
                        <a:lstStyle/>
                        <a:p>
                          <a:pPr algn="ctr"/>
                          <a:r>
                            <a:rPr lang="tr-TR" sz="1800" dirty="0">
                              <a:latin typeface="Times New Roman" panose="02020603050405020304" pitchFamily="18" charset="0"/>
                              <a:cs typeface="Times New Roman" panose="02020603050405020304" pitchFamily="18" charset="0"/>
                            </a:rPr>
                            <a:t>1</a:t>
                          </a:r>
                        </a:p>
                      </a:txBody>
                      <a:tcPr>
                        <a:noFill/>
                      </a:tcPr>
                    </a:tc>
                    <a:tc>
                      <a:txBody>
                        <a:bodyPr/>
                        <a:lstStyle/>
                        <a:p>
                          <a:pPr algn="ctr"/>
                          <a14:m>
                            <m:oMathPara xmlns:m="http://schemas.openxmlformats.org/officeDocument/2006/math">
                              <m:oMathParaPr>
                                <m:jc m:val="centerGroup"/>
                              </m:oMathParaPr>
                              <m:oMath xmlns:m="http://schemas.openxmlformats.org/officeDocument/2006/math">
                                <m:r>
                                  <m:rPr>
                                    <m:nor/>
                                  </m:rPr>
                                  <a:rPr lang="tr-TR" sz="1800" dirty="0" smtClean="0">
                                    <a:latin typeface="Times New Roman" panose="02020603050405020304" pitchFamily="18" charset="0"/>
                                    <a:cs typeface="Times New Roman" panose="02020603050405020304" pitchFamily="18" charset="0"/>
                                  </a:rPr>
                                  <m:t>100.2</m:t>
                                </m:r>
                              </m:oMath>
                            </m:oMathPara>
                          </a14:m>
                          <a:endParaRPr lang="tr-TR" sz="1800" dirty="0">
                            <a:latin typeface="Times New Roman" panose="02020603050405020304" pitchFamily="18" charset="0"/>
                            <a:cs typeface="Times New Roman" panose="02020603050405020304" pitchFamily="18" charset="0"/>
                          </a:endParaRPr>
                        </a:p>
                      </a:txBody>
                      <a:tcPr>
                        <a:noFill/>
                      </a:tcPr>
                    </a:tc>
                    <a:tc>
                      <a:txBody>
                        <a:bodyPr/>
                        <a:lstStyle/>
                        <a:p>
                          <a:pPr algn="ct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extLst>
                      <a:ext uri="{0D108BD9-81ED-4DB2-BD59-A6C34878D82A}">
                        <a16:rowId xmlns:a16="http://schemas.microsoft.com/office/drawing/2014/main" val="10001"/>
                      </a:ext>
                    </a:extLst>
                  </a:tr>
                  <a:tr h="364572">
                    <a:tc>
                      <a:txBody>
                        <a:bodyPr/>
                        <a:lstStyle/>
                        <a:p>
                          <a:pPr algn="ctr"/>
                          <a:r>
                            <a:rPr lang="tr-TR" sz="1800" dirty="0">
                              <a:latin typeface="Times New Roman" panose="02020603050405020304" pitchFamily="18" charset="0"/>
                              <a:cs typeface="Times New Roman" panose="02020603050405020304" pitchFamily="18" charset="0"/>
                            </a:rPr>
                            <a:t>2</a:t>
                          </a:r>
                        </a:p>
                      </a:txBody>
                      <a:tcPr/>
                    </a:tc>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100.6</m:t>
                                </m:r>
                              </m:oMath>
                            </m:oMathPara>
                          </a14:m>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extLst>
                      <a:ext uri="{0D108BD9-81ED-4DB2-BD59-A6C34878D82A}">
                        <a16:rowId xmlns:a16="http://schemas.microsoft.com/office/drawing/2014/main" val="10002"/>
                      </a:ext>
                    </a:extLst>
                  </a:tr>
                  <a:tr h="364572">
                    <a:tc>
                      <a:txBody>
                        <a:bodyPr/>
                        <a:lstStyle/>
                        <a:p>
                          <a:pPr algn="ctr"/>
                          <a:r>
                            <a:rPr lang="tr-TR" sz="1800" dirty="0">
                              <a:latin typeface="Times New Roman" panose="02020603050405020304" pitchFamily="18" charset="0"/>
                              <a:ea typeface="Cambria Math" pitchFamily="18" charset="0"/>
                              <a:cs typeface="Times New Roman" panose="02020603050405020304" pitchFamily="18" charset="0"/>
                            </a:rPr>
                            <a:t>3</a:t>
                          </a:r>
                        </a:p>
                      </a:txBody>
                      <a:tcPr>
                        <a:noFill/>
                      </a:tcPr>
                    </a:tc>
                    <a:tc>
                      <a:txBody>
                        <a:bodyPr/>
                        <a:lstStyle/>
                        <a:p>
                          <a:pPr algn="ct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extLst>
                      <a:ext uri="{0D108BD9-81ED-4DB2-BD59-A6C34878D82A}">
                        <a16:rowId xmlns:a16="http://schemas.microsoft.com/office/drawing/2014/main" val="10003"/>
                      </a:ext>
                    </a:extLst>
                  </a:tr>
                  <a:tr h="364572">
                    <a:tc>
                      <a:txBody>
                        <a:bodyPr/>
                        <a:lstStyle/>
                        <a:p>
                          <a:pPr algn="ctr"/>
                          <a:r>
                            <a:rPr lang="tr-TR" sz="1800" dirty="0">
                              <a:latin typeface="Times New Roman" panose="02020603050405020304" pitchFamily="18" charset="0"/>
                              <a:cs typeface="Times New Roman" panose="02020603050405020304" pitchFamily="18" charset="0"/>
                            </a:rPr>
                            <a:t>4</a:t>
                          </a:r>
                        </a:p>
                      </a:txBody>
                      <a:tcPr/>
                    </a:tc>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99.6</m:t>
                                </m:r>
                              </m:oMath>
                            </m:oMathPara>
                          </a14:m>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extLst>
                      <a:ext uri="{0D108BD9-81ED-4DB2-BD59-A6C34878D82A}">
                        <a16:rowId xmlns:a16="http://schemas.microsoft.com/office/drawing/2014/main" val="10004"/>
                      </a:ext>
                    </a:extLst>
                  </a:tr>
                  <a:tr h="364572">
                    <a:tc>
                      <a:txBody>
                        <a:bodyPr/>
                        <a:lstStyle/>
                        <a:p>
                          <a:pPr algn="ctr"/>
                          <a:r>
                            <a:rPr lang="tr-TR" sz="1800" dirty="0">
                              <a:latin typeface="Times New Roman" panose="02020603050405020304" pitchFamily="18" charset="0"/>
                              <a:cs typeface="Times New Roman" panose="02020603050405020304" pitchFamily="18" charset="0"/>
                            </a:rPr>
                            <a:t>5</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99.8</m:t>
                                </m:r>
                              </m:oMath>
                            </m:oMathPara>
                          </a14:m>
                          <a:endParaRPr lang="tr-TR" sz="1800" dirty="0">
                            <a:latin typeface="Times New Roman" panose="02020603050405020304" pitchFamily="18" charset="0"/>
                            <a:cs typeface="Times New Roman" panose="02020603050405020304" pitchFamily="18"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extLst>
                      <a:ext uri="{0D108BD9-81ED-4DB2-BD59-A6C34878D82A}">
                        <a16:rowId xmlns:a16="http://schemas.microsoft.com/office/drawing/2014/main" val="10005"/>
                      </a:ext>
                    </a:extLst>
                  </a:tr>
                  <a:tr h="364572">
                    <a:tc>
                      <a:txBody>
                        <a:bodyPr/>
                        <a:lstStyle/>
                        <a:p>
                          <a:pPr algn="ctr"/>
                          <a:r>
                            <a:rPr lang="tr-TR" sz="1800" dirty="0">
                              <a:latin typeface="Times New Roman" panose="02020603050405020304" pitchFamily="18" charset="0"/>
                              <a:cs typeface="Times New Roman" panose="02020603050405020304" pitchFamily="18" charset="0"/>
                            </a:rPr>
                            <a:t>6</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96.4</m:t>
                                </m:r>
                              </m:oMath>
                            </m:oMathPara>
                          </a14:m>
                          <a:endParaRPr lang="tr-TR" sz="1800" dirty="0">
                            <a:latin typeface="Times New Roman" panose="02020603050405020304"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extLst>
                      <a:ext uri="{0D108BD9-81ED-4DB2-BD59-A6C34878D82A}">
                        <a16:rowId xmlns:a16="http://schemas.microsoft.com/office/drawing/2014/main" val="10006"/>
                      </a:ext>
                    </a:extLst>
                  </a:tr>
                  <a:tr h="364572">
                    <a:tc>
                      <a:txBody>
                        <a:bodyPr/>
                        <a:lstStyle/>
                        <a:p>
                          <a:pPr algn="ctr"/>
                          <a:r>
                            <a:rPr lang="tr-TR" sz="1800" dirty="0">
                              <a:latin typeface="Times New Roman" panose="02020603050405020304" pitchFamily="18" charset="0"/>
                              <a:cs typeface="Times New Roman" panose="02020603050405020304" pitchFamily="18" charset="0"/>
                            </a:rPr>
                            <a:t>7</a:t>
                          </a:r>
                        </a:p>
                      </a:txBody>
                      <a:tcPr>
                        <a:noFill/>
                      </a:tcPr>
                    </a:tc>
                    <a:tc>
                      <a:txBody>
                        <a:bodyPr/>
                        <a:lstStyle/>
                        <a:p>
                          <a:pPr algn="ctr"/>
                          <a14:m>
                            <m:oMathPara xmlns:m="http://schemas.openxmlformats.org/officeDocument/2006/math">
                              <m:oMathParaPr>
                                <m:jc m:val="centerGroup"/>
                              </m:oMathParaPr>
                              <m:oMath xmlns:m="http://schemas.openxmlformats.org/officeDocument/2006/math">
                                <m:r>
                                  <a:rPr lang="tr-TR" sz="1800" b="0" i="1" smtClean="0">
                                    <a:latin typeface="Cambria Math"/>
                                  </a:rPr>
                                  <m:t>96.6</m:t>
                                </m:r>
                              </m:oMath>
                            </m:oMathPara>
                          </a14:m>
                          <a:endParaRPr lang="tr-TR" sz="1800" dirty="0">
                            <a:latin typeface="Times New Roman" panose="02020603050405020304"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extLst>
                      <a:ext uri="{0D108BD9-81ED-4DB2-BD59-A6C34878D82A}">
                        <a16:rowId xmlns:a16="http://schemas.microsoft.com/office/drawing/2014/main" val="10007"/>
                      </a:ext>
                    </a:extLst>
                  </a:tr>
                  <a:tr h="36457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a:latin typeface="Times New Roman" panose="02020603050405020304" pitchFamily="18" charset="0"/>
                              <a:ea typeface="Cambria Math" pitchFamily="18" charset="0"/>
                              <a:cs typeface="Times New Roman" panose="02020603050405020304" pitchFamily="18" charset="0"/>
                            </a:rPr>
                            <a:t>8</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tr-TR" sz="18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8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extLst>
                      <a:ext uri="{0D108BD9-81ED-4DB2-BD59-A6C34878D82A}">
                        <a16:rowId xmlns:a16="http://schemas.microsoft.com/office/drawing/2014/main" val="10008"/>
                      </a:ext>
                    </a:extLst>
                  </a:tr>
                </a:tbl>
              </a:graphicData>
            </a:graphic>
          </p:graphicFrame>
        </mc:Choice>
        <mc:Fallback xmlns="">
          <p:graphicFrame>
            <p:nvGraphicFramePr>
              <p:cNvPr id="7" name="Tablo 6"/>
              <p:cNvGraphicFramePr>
                <a:graphicFrameLocks noGrp="1"/>
              </p:cNvGraphicFramePr>
              <p:nvPr>
                <p:extLst>
                  <p:ext uri="{D42A27DB-BD31-4B8C-83A1-F6EECF244321}">
                    <p14:modId xmlns:p14="http://schemas.microsoft.com/office/powerpoint/2010/main" val="2585648175"/>
                  </p:ext>
                </p:extLst>
              </p:nvPr>
            </p:nvGraphicFramePr>
            <p:xfrm>
              <a:off x="191346" y="2029480"/>
              <a:ext cx="2304255" cy="3566160"/>
            </p:xfrm>
            <a:graphic>
              <a:graphicData uri="http://schemas.openxmlformats.org/drawingml/2006/table">
                <a:tbl>
                  <a:tblPr firstRow="1" bandRow="1">
                    <a:tableStyleId>{9D7B26C5-4107-4FEC-AEDC-1716B250A1EF}</a:tableStyleId>
                  </a:tblPr>
                  <a:tblGrid>
                    <a:gridCol w="498799">
                      <a:extLst>
                        <a:ext uri="{9D8B030D-6E8A-4147-A177-3AD203B41FA5}">
                          <a16:colId xmlns:a16="http://schemas.microsoft.com/office/drawing/2014/main" val="20000"/>
                        </a:ext>
                      </a:extLst>
                    </a:gridCol>
                    <a:gridCol w="987817">
                      <a:extLst>
                        <a:ext uri="{9D8B030D-6E8A-4147-A177-3AD203B41FA5}">
                          <a16:colId xmlns:a16="http://schemas.microsoft.com/office/drawing/2014/main" val="20001"/>
                        </a:ext>
                      </a:extLst>
                    </a:gridCol>
                    <a:gridCol w="817639">
                      <a:extLst>
                        <a:ext uri="{9D8B030D-6E8A-4147-A177-3AD203B41FA5}">
                          <a16:colId xmlns:a16="http://schemas.microsoft.com/office/drawing/2014/main" val="20002"/>
                        </a:ext>
                      </a:extLst>
                    </a:gridCol>
                  </a:tblGrid>
                  <a:tr h="640080">
                    <a:tc>
                      <a:txBody>
                        <a:bodyPr/>
                        <a:lstStyle/>
                        <a:p>
                          <a:pPr algn="ctr"/>
                          <a:r>
                            <a:rPr lang="tr-TR" sz="1800" dirty="0" err="1">
                              <a:latin typeface="Times New Roman" panose="02020603050405020304" pitchFamily="18" charset="0"/>
                              <a:cs typeface="Times New Roman" panose="02020603050405020304" pitchFamily="18" charset="0"/>
                            </a:rPr>
                            <a:t>id</a:t>
                          </a:r>
                          <a:endParaRPr lang="tr-TR" sz="1800" dirty="0">
                            <a:latin typeface="Times New Roman" panose="02020603050405020304" pitchFamily="18" charset="0"/>
                            <a:cs typeface="Times New Roman" panose="02020603050405020304" pitchFamily="18" charset="0"/>
                          </a:endParaRPr>
                        </a:p>
                      </a:txBody>
                      <a:tcPr/>
                    </a:tc>
                    <a:tc>
                      <a:txBody>
                        <a:bodyPr/>
                        <a:lstStyle/>
                        <a:p>
                          <a:pPr algn="ctr"/>
                          <a:r>
                            <a:rPr lang="tr-TR" sz="1800" dirty="0">
                              <a:latin typeface="Times New Roman" panose="02020603050405020304" pitchFamily="18" charset="0"/>
                              <a:cs typeface="Times New Roman" panose="02020603050405020304" pitchFamily="18" charset="0"/>
                            </a:rPr>
                            <a:t>Sıcaklık</a:t>
                          </a:r>
                        </a:p>
                      </a:txBody>
                      <a:tcPr/>
                    </a:tc>
                    <a:tc>
                      <a:txBody>
                        <a:bodyPr/>
                        <a:lstStyle/>
                        <a:p>
                          <a:pPr algn="ctr"/>
                          <a:r>
                            <a:rPr lang="tr-TR" sz="1800" dirty="0">
                              <a:latin typeface="Times New Roman" panose="02020603050405020304" pitchFamily="18" charset="0"/>
                              <a:cs typeface="Times New Roman" panose="02020603050405020304" pitchFamily="18" charset="0"/>
                            </a:rPr>
                            <a:t>Baş Ağrısı</a:t>
                          </a:r>
                        </a:p>
                      </a:txBody>
                      <a:tcPr/>
                    </a:tc>
                    <a:extLst>
                      <a:ext uri="{0D108BD9-81ED-4DB2-BD59-A6C34878D82A}">
                        <a16:rowId xmlns:a16="http://schemas.microsoft.com/office/drawing/2014/main" val="10000"/>
                      </a:ext>
                    </a:extLst>
                  </a:tr>
                  <a:tr h="365760">
                    <a:tc>
                      <a:txBody>
                        <a:bodyPr/>
                        <a:lstStyle/>
                        <a:p>
                          <a:pPr algn="ctr"/>
                          <a:r>
                            <a:rPr lang="tr-TR" sz="1800" dirty="0">
                              <a:latin typeface="Times New Roman" panose="02020603050405020304" pitchFamily="18" charset="0"/>
                              <a:cs typeface="Times New Roman" panose="02020603050405020304" pitchFamily="18" charset="0"/>
                            </a:rPr>
                            <a:t>1</a:t>
                          </a:r>
                        </a:p>
                      </a:txBody>
                      <a:tcPr>
                        <a:noFill/>
                      </a:tcPr>
                    </a:tc>
                    <a:tc>
                      <a:txBody>
                        <a:bodyPr/>
                        <a:lstStyle/>
                        <a:p>
                          <a:endParaRPr lang="tr-TR"/>
                        </a:p>
                      </a:txBody>
                      <a:tcPr>
                        <a:blipFill>
                          <a:blip r:embed="rId4"/>
                          <a:stretch>
                            <a:fillRect l="-51282" t="-182759" r="-84615" b="-720690"/>
                          </a:stretch>
                        </a:blipFill>
                      </a:tcPr>
                    </a:tc>
                    <a:tc>
                      <a:txBody>
                        <a:bodyPr/>
                        <a:lstStyle/>
                        <a:p>
                          <a:endParaRPr lang="tr-TR"/>
                        </a:p>
                      </a:txBody>
                      <a:tcPr>
                        <a:blipFill>
                          <a:blip r:embed="rId4"/>
                          <a:stretch>
                            <a:fillRect l="-181538" t="-182759" r="-1538" b="-720690"/>
                          </a:stretch>
                        </a:blipFill>
                      </a:tcPr>
                    </a:tc>
                    <a:extLst>
                      <a:ext uri="{0D108BD9-81ED-4DB2-BD59-A6C34878D82A}">
                        <a16:rowId xmlns:a16="http://schemas.microsoft.com/office/drawing/2014/main" val="10001"/>
                      </a:ext>
                    </a:extLst>
                  </a:tr>
                  <a:tr h="365760">
                    <a:tc>
                      <a:txBody>
                        <a:bodyPr/>
                        <a:lstStyle/>
                        <a:p>
                          <a:pPr algn="ctr"/>
                          <a:r>
                            <a:rPr lang="tr-TR" sz="1800" dirty="0">
                              <a:latin typeface="Times New Roman" panose="02020603050405020304" pitchFamily="18" charset="0"/>
                              <a:cs typeface="Times New Roman" panose="02020603050405020304" pitchFamily="18" charset="0"/>
                            </a:rPr>
                            <a:t>2</a:t>
                          </a:r>
                        </a:p>
                      </a:txBody>
                      <a:tcPr/>
                    </a:tc>
                    <a:tc>
                      <a:txBody>
                        <a:bodyPr/>
                        <a:lstStyle/>
                        <a:p>
                          <a:endParaRPr lang="tr-TR"/>
                        </a:p>
                      </a:txBody>
                      <a:tcPr>
                        <a:blipFill>
                          <a:blip r:embed="rId4"/>
                          <a:stretch>
                            <a:fillRect l="-51282" t="-292857" r="-84615" b="-646429"/>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extLst>
                      <a:ext uri="{0D108BD9-81ED-4DB2-BD59-A6C34878D82A}">
                        <a16:rowId xmlns:a16="http://schemas.microsoft.com/office/drawing/2014/main" val="10002"/>
                      </a:ext>
                    </a:extLst>
                  </a:tr>
                  <a:tr h="365760">
                    <a:tc>
                      <a:txBody>
                        <a:bodyPr/>
                        <a:lstStyle/>
                        <a:p>
                          <a:pPr algn="ctr"/>
                          <a:r>
                            <a:rPr lang="tr-TR" sz="1800" dirty="0">
                              <a:latin typeface="Times New Roman" panose="02020603050405020304" pitchFamily="18" charset="0"/>
                              <a:ea typeface="Cambria Math" pitchFamily="18" charset="0"/>
                              <a:cs typeface="Times New Roman" panose="02020603050405020304" pitchFamily="18" charset="0"/>
                            </a:rPr>
                            <a:t>3</a:t>
                          </a:r>
                        </a:p>
                      </a:txBody>
                      <a:tcPr>
                        <a:noFill/>
                      </a:tcPr>
                    </a:tc>
                    <a:tc>
                      <a:txBody>
                        <a:bodyPr/>
                        <a:lstStyle/>
                        <a:p>
                          <a:endParaRPr lang="tr-TR"/>
                        </a:p>
                      </a:txBody>
                      <a:tcPr>
                        <a:blipFill>
                          <a:blip r:embed="rId4"/>
                          <a:stretch>
                            <a:fillRect l="-51282" t="-379310" r="-84615" b="-524138"/>
                          </a:stretch>
                        </a:blipFill>
                      </a:tcPr>
                    </a:tc>
                    <a:tc>
                      <a:txBody>
                        <a:bodyPr/>
                        <a:lstStyle/>
                        <a:p>
                          <a:pPr algn="ctr"/>
                          <a:r>
                            <a:rPr lang="tr-TR" sz="1800" dirty="0">
                              <a:latin typeface="Times New Roman" panose="02020603050405020304" pitchFamily="18" charset="0"/>
                              <a:cs typeface="Times New Roman" panose="02020603050405020304" pitchFamily="18" charset="0"/>
                            </a:rPr>
                            <a:t>hayır</a:t>
                          </a:r>
                        </a:p>
                      </a:txBody>
                      <a:tcPr>
                        <a:noFill/>
                      </a:tcPr>
                    </a:tc>
                    <a:extLst>
                      <a:ext uri="{0D108BD9-81ED-4DB2-BD59-A6C34878D82A}">
                        <a16:rowId xmlns:a16="http://schemas.microsoft.com/office/drawing/2014/main" val="10003"/>
                      </a:ext>
                    </a:extLst>
                  </a:tr>
                  <a:tr h="365760">
                    <a:tc>
                      <a:txBody>
                        <a:bodyPr/>
                        <a:lstStyle/>
                        <a:p>
                          <a:pPr algn="ctr"/>
                          <a:r>
                            <a:rPr lang="tr-TR" sz="1800" dirty="0">
                              <a:latin typeface="Times New Roman" panose="02020603050405020304" pitchFamily="18" charset="0"/>
                              <a:cs typeface="Times New Roman" panose="02020603050405020304" pitchFamily="18" charset="0"/>
                            </a:rPr>
                            <a:t>4</a:t>
                          </a:r>
                        </a:p>
                      </a:txBody>
                      <a:tcPr/>
                    </a:tc>
                    <a:tc>
                      <a:txBody>
                        <a:bodyPr/>
                        <a:lstStyle/>
                        <a:p>
                          <a:endParaRPr lang="tr-TR"/>
                        </a:p>
                      </a:txBody>
                      <a:tcPr>
                        <a:blipFill>
                          <a:blip r:embed="rId4"/>
                          <a:stretch>
                            <a:fillRect l="-51282" t="-479310" r="-84615" b="-4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tc>
                    <a:extLst>
                      <a:ext uri="{0D108BD9-81ED-4DB2-BD59-A6C34878D82A}">
                        <a16:rowId xmlns:a16="http://schemas.microsoft.com/office/drawing/2014/main" val="10004"/>
                      </a:ext>
                    </a:extLst>
                  </a:tr>
                  <a:tr h="365760">
                    <a:tc>
                      <a:txBody>
                        <a:bodyPr/>
                        <a:lstStyle/>
                        <a:p>
                          <a:pPr algn="ctr"/>
                          <a:r>
                            <a:rPr lang="tr-TR" sz="1800" dirty="0">
                              <a:latin typeface="Times New Roman" panose="02020603050405020304" pitchFamily="18" charset="0"/>
                              <a:cs typeface="Times New Roman" panose="02020603050405020304" pitchFamily="18" charset="0"/>
                            </a:rPr>
                            <a:t>5</a:t>
                          </a:r>
                        </a:p>
                      </a:txBody>
                      <a:tcPr>
                        <a:noFill/>
                      </a:tcPr>
                    </a:tc>
                    <a:tc>
                      <a:txBody>
                        <a:bodyPr/>
                        <a:lstStyle/>
                        <a:p>
                          <a:endParaRPr lang="tr-TR"/>
                        </a:p>
                      </a:txBody>
                      <a:tcPr>
                        <a:blipFill>
                          <a:blip r:embed="rId4"/>
                          <a:stretch>
                            <a:fillRect l="-51282" t="-579310" r="-84615" b="-324138"/>
                          </a:stretch>
                        </a:blipFill>
                      </a:tcPr>
                    </a:tc>
                    <a:tc>
                      <a:txBody>
                        <a:bodyPr/>
                        <a:lstStyle/>
                        <a:p>
                          <a:endParaRPr lang="tr-TR"/>
                        </a:p>
                      </a:txBody>
                      <a:tcPr>
                        <a:blipFill>
                          <a:blip r:embed="rId4"/>
                          <a:stretch>
                            <a:fillRect l="-181538" t="-579310" r="-1538" b="-324138"/>
                          </a:stretch>
                        </a:blipFill>
                      </a:tcPr>
                    </a:tc>
                    <a:extLst>
                      <a:ext uri="{0D108BD9-81ED-4DB2-BD59-A6C34878D82A}">
                        <a16:rowId xmlns:a16="http://schemas.microsoft.com/office/drawing/2014/main" val="10005"/>
                      </a:ext>
                    </a:extLst>
                  </a:tr>
                  <a:tr h="365760">
                    <a:tc>
                      <a:txBody>
                        <a:bodyPr/>
                        <a:lstStyle/>
                        <a:p>
                          <a:pPr algn="ctr"/>
                          <a:r>
                            <a:rPr lang="tr-TR" sz="1800" dirty="0">
                              <a:latin typeface="Times New Roman" panose="02020603050405020304" pitchFamily="18" charset="0"/>
                              <a:cs typeface="Times New Roman" panose="02020603050405020304" pitchFamily="18" charset="0"/>
                            </a:rPr>
                            <a:t>6</a:t>
                          </a:r>
                        </a:p>
                      </a:txBody>
                      <a:tcPr>
                        <a:noFill/>
                      </a:tcPr>
                    </a:tc>
                    <a:tc>
                      <a:txBody>
                        <a:bodyPr/>
                        <a:lstStyle/>
                        <a:p>
                          <a:endParaRPr lang="tr-TR"/>
                        </a:p>
                      </a:txBody>
                      <a:tcPr>
                        <a:blipFill>
                          <a:blip r:embed="rId4"/>
                          <a:stretch>
                            <a:fillRect l="-51282" t="-679310" r="-84615" b="-2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extLst>
                      <a:ext uri="{0D108BD9-81ED-4DB2-BD59-A6C34878D82A}">
                        <a16:rowId xmlns:a16="http://schemas.microsoft.com/office/drawing/2014/main" val="10006"/>
                      </a:ext>
                    </a:extLst>
                  </a:tr>
                  <a:tr h="365760">
                    <a:tc>
                      <a:txBody>
                        <a:bodyPr/>
                        <a:lstStyle/>
                        <a:p>
                          <a:pPr algn="ctr"/>
                          <a:r>
                            <a:rPr lang="tr-TR" sz="1800" dirty="0">
                              <a:latin typeface="Times New Roman" panose="02020603050405020304" pitchFamily="18" charset="0"/>
                              <a:cs typeface="Times New Roman" panose="02020603050405020304" pitchFamily="18" charset="0"/>
                            </a:rPr>
                            <a:t>7</a:t>
                          </a:r>
                        </a:p>
                      </a:txBody>
                      <a:tcPr>
                        <a:noFill/>
                      </a:tcPr>
                    </a:tc>
                    <a:tc>
                      <a:txBody>
                        <a:bodyPr/>
                        <a:lstStyle/>
                        <a:p>
                          <a:endParaRPr lang="tr-TR"/>
                        </a:p>
                      </a:txBody>
                      <a:tcPr>
                        <a:blipFill>
                          <a:blip r:embed="rId4"/>
                          <a:stretch>
                            <a:fillRect l="-51282" t="-779310" r="-84615" b="-1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extLst>
                      <a:ext uri="{0D108BD9-81ED-4DB2-BD59-A6C34878D82A}">
                        <a16:rowId xmlns:a16="http://schemas.microsoft.com/office/drawing/2014/main" val="10007"/>
                      </a:ext>
                    </a:extLst>
                  </a:tr>
                  <a:tr h="3657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800" dirty="0">
                              <a:latin typeface="Times New Roman" panose="02020603050405020304" pitchFamily="18" charset="0"/>
                              <a:ea typeface="Cambria Math" pitchFamily="18" charset="0"/>
                              <a:cs typeface="Times New Roman" panose="02020603050405020304" pitchFamily="18" charset="0"/>
                            </a:rPr>
                            <a:t>8</a:t>
                          </a:r>
                        </a:p>
                      </a:txBody>
                      <a:tcPr>
                        <a:noFill/>
                      </a:tcPr>
                    </a:tc>
                    <a:tc>
                      <a:txBody>
                        <a:bodyPr/>
                        <a:lstStyle/>
                        <a:p>
                          <a:endParaRPr lang="tr-TR"/>
                        </a:p>
                      </a:txBody>
                      <a:tcPr>
                        <a:blipFill>
                          <a:blip r:embed="rId4"/>
                          <a:stretch>
                            <a:fillRect l="-51282" t="-879310" r="-84615" b="-24138"/>
                          </a:stretch>
                        </a:blipFill>
                      </a:tcPr>
                    </a:tc>
                    <a:tc>
                      <a:txBody>
                        <a:bodyPr/>
                        <a:lstStyle/>
                        <a:p>
                          <a:pPr algn="ctr"/>
                          <a:r>
                            <a:rPr lang="tr-TR" sz="1800" dirty="0">
                              <a:latin typeface="Times New Roman" panose="02020603050405020304" pitchFamily="18" charset="0"/>
                              <a:cs typeface="Times New Roman" panose="02020603050405020304" pitchFamily="18" charset="0"/>
                            </a:rPr>
                            <a:t>evet</a:t>
                          </a:r>
                        </a:p>
                      </a:txBody>
                      <a:tcPr>
                        <a:noFill/>
                      </a:tcPr>
                    </a:tc>
                    <a:extLst>
                      <a:ext uri="{0D108BD9-81ED-4DB2-BD59-A6C34878D82A}">
                        <a16:rowId xmlns:a16="http://schemas.microsoft.com/office/drawing/2014/main" val="100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9" name="Tablo 8"/>
              <p:cNvGraphicFramePr>
                <a:graphicFrameLocks noGrp="1"/>
              </p:cNvGraphicFramePr>
              <p:nvPr>
                <p:extLst>
                  <p:ext uri="{D42A27DB-BD31-4B8C-83A1-F6EECF244321}">
                    <p14:modId xmlns:p14="http://schemas.microsoft.com/office/powerpoint/2010/main" val="468940005"/>
                  </p:ext>
                </p:extLst>
              </p:nvPr>
            </p:nvGraphicFramePr>
            <p:xfrm>
              <a:off x="2783633" y="2029482"/>
              <a:ext cx="2290419" cy="3566159"/>
            </p:xfrm>
            <a:graphic>
              <a:graphicData uri="http://schemas.openxmlformats.org/drawingml/2006/table">
                <a:tbl>
                  <a:tblPr firstRow="1" bandRow="1">
                    <a:tableStyleId>{9D7B26C5-4107-4FEC-AEDC-1716B250A1EF}</a:tableStyleId>
                  </a:tblPr>
                  <a:tblGrid>
                    <a:gridCol w="430403">
                      <a:extLst>
                        <a:ext uri="{9D8B030D-6E8A-4147-A177-3AD203B41FA5}">
                          <a16:colId xmlns:a16="http://schemas.microsoft.com/office/drawing/2014/main" val="20000"/>
                        </a:ext>
                      </a:extLst>
                    </a:gridCol>
                    <a:gridCol w="1048625">
                      <a:extLst>
                        <a:ext uri="{9D8B030D-6E8A-4147-A177-3AD203B41FA5}">
                          <a16:colId xmlns:a16="http://schemas.microsoft.com/office/drawing/2014/main" val="20001"/>
                        </a:ext>
                      </a:extLst>
                    </a:gridCol>
                    <a:gridCol w="811391">
                      <a:extLst>
                        <a:ext uri="{9D8B030D-6E8A-4147-A177-3AD203B41FA5}">
                          <a16:colId xmlns:a16="http://schemas.microsoft.com/office/drawing/2014/main" val="20002"/>
                        </a:ext>
                      </a:extLst>
                    </a:gridCol>
                  </a:tblGrid>
                  <a:tr h="582439">
                    <a:tc>
                      <a:txBody>
                        <a:bodyPr/>
                        <a:lstStyle/>
                        <a:p>
                          <a:pPr algn="ctr"/>
                          <a:r>
                            <a:rPr lang="tr-TR" sz="1600" dirty="0" err="1">
                              <a:latin typeface="Times New Roman" panose="02020603050405020304" pitchFamily="18" charset="0"/>
                              <a:cs typeface="Times New Roman" panose="02020603050405020304" pitchFamily="18" charset="0"/>
                            </a:rPr>
                            <a:t>id</a:t>
                          </a:r>
                          <a:endParaRPr lang="tr-TR" sz="1600" dirty="0">
                            <a:latin typeface="Times New Roman" panose="02020603050405020304" pitchFamily="18" charset="0"/>
                            <a:cs typeface="Times New Roman" panose="02020603050405020304" pitchFamily="18" charset="0"/>
                          </a:endParaRPr>
                        </a:p>
                      </a:txBody>
                      <a:tcPr/>
                    </a:tc>
                    <a:tc>
                      <a:txBody>
                        <a:bodyPr/>
                        <a:lstStyle/>
                        <a:p>
                          <a:pPr algn="ctr"/>
                          <a:r>
                            <a:rPr lang="tr-TR" sz="1600" dirty="0">
                              <a:latin typeface="Times New Roman" panose="02020603050405020304" pitchFamily="18" charset="0"/>
                              <a:cs typeface="Times New Roman" panose="02020603050405020304" pitchFamily="18" charset="0"/>
                            </a:rPr>
                            <a:t>Mide Bulantısı</a:t>
                          </a:r>
                        </a:p>
                      </a:txBody>
                      <a:tcPr/>
                    </a:tc>
                    <a:tc>
                      <a:txBody>
                        <a:bodyPr/>
                        <a:lstStyle/>
                        <a:p>
                          <a:pPr algn="ctr"/>
                          <a:r>
                            <a:rPr lang="tr-TR" sz="1600" dirty="0">
                              <a:latin typeface="Times New Roman" panose="02020603050405020304" pitchFamily="18" charset="0"/>
                              <a:cs typeface="Times New Roman" panose="02020603050405020304" pitchFamily="18" charset="0"/>
                            </a:rPr>
                            <a:t>Nezle</a:t>
                          </a:r>
                        </a:p>
                      </a:txBody>
                      <a:tcPr>
                        <a:solidFill>
                          <a:srgbClr val="FFFF00"/>
                        </a:solidFill>
                      </a:tcPr>
                    </a:tc>
                    <a:extLst>
                      <a:ext uri="{0D108BD9-81ED-4DB2-BD59-A6C34878D82A}">
                        <a16:rowId xmlns:a16="http://schemas.microsoft.com/office/drawing/2014/main" val="10000"/>
                      </a:ext>
                    </a:extLst>
                  </a:tr>
                  <a:tr h="372965">
                    <a:tc>
                      <a:txBody>
                        <a:bodyPr/>
                        <a:lstStyle/>
                        <a:p>
                          <a:pPr algn="ctr"/>
                          <a:r>
                            <a:rPr lang="tr-TR" sz="1600" dirty="0">
                              <a:latin typeface="Times New Roman" panose="02020603050405020304" pitchFamily="18" charset="0"/>
                              <a:cs typeface="Times New Roman" panose="02020603050405020304" pitchFamily="18" charset="0"/>
                            </a:rPr>
                            <a:t>1</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1"/>
                      </a:ext>
                    </a:extLst>
                  </a:tr>
                  <a:tr h="372965">
                    <a:tc>
                      <a:txBody>
                        <a:bodyPr/>
                        <a:lstStyle/>
                        <a:p>
                          <a:pPr algn="ctr"/>
                          <a:r>
                            <a:rPr lang="tr-TR" sz="1600" dirty="0">
                              <a:latin typeface="Times New Roman" panose="02020603050405020304" pitchFamily="18" charset="0"/>
                              <a:cs typeface="Times New Roman" panose="02020603050405020304" pitchFamily="18" charset="0"/>
                            </a:rPr>
                            <a:t>2</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2"/>
                      </a:ext>
                    </a:extLst>
                  </a:tr>
                  <a:tr h="372965">
                    <a:tc>
                      <a:txBody>
                        <a:bodyPr/>
                        <a:lstStyle/>
                        <a:p>
                          <a:pPr algn="ctr"/>
                          <a:r>
                            <a:rPr lang="tr-TR" sz="1600" dirty="0">
                              <a:latin typeface="Times New Roman" panose="02020603050405020304" pitchFamily="18" charset="0"/>
                              <a:ea typeface="Cambria Math" pitchFamily="18" charset="0"/>
                              <a:cs typeface="Times New Roman" panose="02020603050405020304" pitchFamily="18" charset="0"/>
                            </a:rPr>
                            <a:t>3</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3"/>
                      </a:ext>
                    </a:extLst>
                  </a:tr>
                  <a:tr h="372965">
                    <a:tc>
                      <a:txBody>
                        <a:bodyPr/>
                        <a:lstStyle/>
                        <a:p>
                          <a:pPr algn="ctr"/>
                          <a:r>
                            <a:rPr lang="tr-TR" sz="1600" dirty="0">
                              <a:latin typeface="Times New Roman" panose="02020603050405020304" pitchFamily="18" charset="0"/>
                              <a:cs typeface="Times New Roman" panose="02020603050405020304" pitchFamily="18" charset="0"/>
                            </a:rPr>
                            <a:t>4</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4"/>
                      </a:ext>
                    </a:extLst>
                  </a:tr>
                  <a:tr h="372965">
                    <a:tc>
                      <a:txBody>
                        <a:bodyPr/>
                        <a:lstStyle/>
                        <a:p>
                          <a:pPr algn="ctr"/>
                          <a:r>
                            <a:rPr lang="tr-TR" sz="1600" dirty="0">
                              <a:latin typeface="Times New Roman" panose="02020603050405020304" pitchFamily="18" charset="0"/>
                              <a:cs typeface="Times New Roman" panose="02020603050405020304" pitchFamily="18" charset="0"/>
                            </a:rPr>
                            <a:t>5</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5"/>
                      </a:ext>
                    </a:extLst>
                  </a:tr>
                  <a:tr h="372965">
                    <a:tc>
                      <a:txBody>
                        <a:bodyPr/>
                        <a:lstStyle/>
                        <a:p>
                          <a:pPr algn="ctr"/>
                          <a:r>
                            <a:rPr lang="tr-TR" sz="1600" dirty="0">
                              <a:latin typeface="Times New Roman" panose="02020603050405020304" pitchFamily="18" charset="0"/>
                              <a:cs typeface="Times New Roman" panose="02020603050405020304" pitchFamily="18" charset="0"/>
                            </a:rPr>
                            <a:t>6</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6"/>
                      </a:ext>
                    </a:extLst>
                  </a:tr>
                  <a:tr h="372965">
                    <a:tc>
                      <a:txBody>
                        <a:bodyPr/>
                        <a:lstStyle/>
                        <a:p>
                          <a:pPr algn="ctr"/>
                          <a:r>
                            <a:rPr lang="tr-TR" sz="1600" dirty="0">
                              <a:latin typeface="Times New Roman" panose="02020603050405020304" pitchFamily="18" charset="0"/>
                              <a:cs typeface="Times New Roman" panose="02020603050405020304" pitchFamily="18" charset="0"/>
                            </a:rPr>
                            <a:t>7</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7"/>
                      </a:ext>
                    </a:extLst>
                  </a:tr>
                  <a:tr h="3729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a:latin typeface="Times New Roman" panose="02020603050405020304" pitchFamily="18" charset="0"/>
                              <a:ea typeface="Cambria Math" pitchFamily="18" charset="0"/>
                              <a:cs typeface="Times New Roman" panose="02020603050405020304" pitchFamily="18" charset="0"/>
                            </a:rPr>
                            <a:t>8</a:t>
                          </a:r>
                        </a:p>
                      </a:txBody>
                      <a:tcPr>
                        <a:noFill/>
                      </a:tcPr>
                    </a:tc>
                    <a:tc>
                      <a:txBody>
                        <a:bodyPr/>
                        <a:lstStyle/>
                        <a:p>
                          <a:pPr algn="ctr"/>
                          <a14:m>
                            <m:oMathPara xmlns:m="http://schemas.openxmlformats.org/officeDocument/2006/math">
                              <m:oMathParaPr>
                                <m:jc m:val="centerGroup"/>
                              </m:oMathParaPr>
                              <m:oMath xmlns:m="http://schemas.openxmlformats.org/officeDocument/2006/math">
                                <m:r>
                                  <m:rPr>
                                    <m:nor/>
                                  </m:rPr>
                                  <a:rPr lang="tr-TR" sz="1600" b="1" dirty="0" smtClean="0">
                                    <a:solidFill>
                                      <a:srgbClr val="0070C0"/>
                                    </a:solidFill>
                                    <a:latin typeface="Times New Roman" panose="02020603050405020304" pitchFamily="18" charset="0"/>
                                    <a:ea typeface="Cambria Math" pitchFamily="18" charset="0"/>
                                    <a:cs typeface="Times New Roman" panose="02020603050405020304" pitchFamily="18" charset="0"/>
                                  </a:rPr>
                                  <m:t>NA</m:t>
                                </m:r>
                              </m:oMath>
                            </m:oMathPara>
                          </a14:m>
                          <a:endParaRPr lang="tr-TR" sz="1600" dirty="0">
                            <a:latin typeface="Times New Roman" panose="02020603050405020304" pitchFamily="18" charset="0"/>
                            <a:ea typeface="Cambria Math" pitchFamily="18" charset="0"/>
                            <a:cs typeface="Times New Roman" panose="02020603050405020304" pitchFamily="18" charset="0"/>
                          </a:endParaRP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8"/>
                      </a:ext>
                    </a:extLst>
                  </a:tr>
                </a:tbl>
              </a:graphicData>
            </a:graphic>
          </p:graphicFrame>
        </mc:Choice>
        <mc:Fallback xmlns="">
          <p:graphicFrame>
            <p:nvGraphicFramePr>
              <p:cNvPr id="9" name="Tablo 8"/>
              <p:cNvGraphicFramePr>
                <a:graphicFrameLocks noGrp="1"/>
              </p:cNvGraphicFramePr>
              <p:nvPr>
                <p:extLst>
                  <p:ext uri="{D42A27DB-BD31-4B8C-83A1-F6EECF244321}">
                    <p14:modId xmlns:p14="http://schemas.microsoft.com/office/powerpoint/2010/main" val="468940005"/>
                  </p:ext>
                </p:extLst>
              </p:nvPr>
            </p:nvGraphicFramePr>
            <p:xfrm>
              <a:off x="2783633" y="2029482"/>
              <a:ext cx="2290419" cy="3566159"/>
            </p:xfrm>
            <a:graphic>
              <a:graphicData uri="http://schemas.openxmlformats.org/drawingml/2006/table">
                <a:tbl>
                  <a:tblPr firstRow="1" bandRow="1">
                    <a:tableStyleId>{9D7B26C5-4107-4FEC-AEDC-1716B250A1EF}</a:tableStyleId>
                  </a:tblPr>
                  <a:tblGrid>
                    <a:gridCol w="430403">
                      <a:extLst>
                        <a:ext uri="{9D8B030D-6E8A-4147-A177-3AD203B41FA5}">
                          <a16:colId xmlns:a16="http://schemas.microsoft.com/office/drawing/2014/main" val="20000"/>
                        </a:ext>
                      </a:extLst>
                    </a:gridCol>
                    <a:gridCol w="1048625">
                      <a:extLst>
                        <a:ext uri="{9D8B030D-6E8A-4147-A177-3AD203B41FA5}">
                          <a16:colId xmlns:a16="http://schemas.microsoft.com/office/drawing/2014/main" val="20001"/>
                        </a:ext>
                      </a:extLst>
                    </a:gridCol>
                    <a:gridCol w="811391">
                      <a:extLst>
                        <a:ext uri="{9D8B030D-6E8A-4147-A177-3AD203B41FA5}">
                          <a16:colId xmlns:a16="http://schemas.microsoft.com/office/drawing/2014/main" val="20002"/>
                        </a:ext>
                      </a:extLst>
                    </a:gridCol>
                  </a:tblGrid>
                  <a:tr h="582439">
                    <a:tc>
                      <a:txBody>
                        <a:bodyPr/>
                        <a:lstStyle/>
                        <a:p>
                          <a:pPr algn="ctr"/>
                          <a:r>
                            <a:rPr lang="tr-TR" sz="1600" dirty="0" err="1">
                              <a:latin typeface="Times New Roman" panose="02020603050405020304" pitchFamily="18" charset="0"/>
                              <a:cs typeface="Times New Roman" panose="02020603050405020304" pitchFamily="18" charset="0"/>
                            </a:rPr>
                            <a:t>id</a:t>
                          </a:r>
                          <a:endParaRPr lang="tr-TR" sz="1600" dirty="0">
                            <a:latin typeface="Times New Roman" panose="02020603050405020304" pitchFamily="18" charset="0"/>
                            <a:cs typeface="Times New Roman" panose="02020603050405020304" pitchFamily="18" charset="0"/>
                          </a:endParaRPr>
                        </a:p>
                      </a:txBody>
                      <a:tcPr/>
                    </a:tc>
                    <a:tc>
                      <a:txBody>
                        <a:bodyPr/>
                        <a:lstStyle/>
                        <a:p>
                          <a:pPr algn="ctr"/>
                          <a:r>
                            <a:rPr lang="tr-TR" sz="1600" dirty="0">
                              <a:latin typeface="Times New Roman" panose="02020603050405020304" pitchFamily="18" charset="0"/>
                              <a:cs typeface="Times New Roman" panose="02020603050405020304" pitchFamily="18" charset="0"/>
                            </a:rPr>
                            <a:t>Mide Bulantısı</a:t>
                          </a:r>
                        </a:p>
                      </a:txBody>
                      <a:tcPr/>
                    </a:tc>
                    <a:tc>
                      <a:txBody>
                        <a:bodyPr/>
                        <a:lstStyle/>
                        <a:p>
                          <a:pPr algn="ctr"/>
                          <a:r>
                            <a:rPr lang="tr-TR" sz="1600" dirty="0">
                              <a:latin typeface="Times New Roman" panose="02020603050405020304" pitchFamily="18" charset="0"/>
                              <a:cs typeface="Times New Roman" panose="02020603050405020304" pitchFamily="18" charset="0"/>
                            </a:rPr>
                            <a:t>Nezle</a:t>
                          </a:r>
                        </a:p>
                      </a:txBody>
                      <a:tcPr>
                        <a:solidFill>
                          <a:srgbClr val="FFFF00"/>
                        </a:solidFill>
                      </a:tcPr>
                    </a:tc>
                    <a:extLst>
                      <a:ext uri="{0D108BD9-81ED-4DB2-BD59-A6C34878D82A}">
                        <a16:rowId xmlns:a16="http://schemas.microsoft.com/office/drawing/2014/main" val="10000"/>
                      </a:ext>
                    </a:extLst>
                  </a:tr>
                  <a:tr h="372965">
                    <a:tc>
                      <a:txBody>
                        <a:bodyPr/>
                        <a:lstStyle/>
                        <a:p>
                          <a:pPr algn="ctr"/>
                          <a:r>
                            <a:rPr lang="tr-TR" sz="1600" dirty="0">
                              <a:latin typeface="Times New Roman" panose="02020603050405020304" pitchFamily="18" charset="0"/>
                              <a:cs typeface="Times New Roman" panose="02020603050405020304" pitchFamily="18" charset="0"/>
                            </a:rPr>
                            <a:t>1</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1"/>
                      </a:ext>
                    </a:extLst>
                  </a:tr>
                  <a:tr h="372965">
                    <a:tc>
                      <a:txBody>
                        <a:bodyPr/>
                        <a:lstStyle/>
                        <a:p>
                          <a:pPr algn="ctr"/>
                          <a:r>
                            <a:rPr lang="tr-TR" sz="1600" dirty="0">
                              <a:latin typeface="Times New Roman" panose="02020603050405020304" pitchFamily="18" charset="0"/>
                              <a:cs typeface="Times New Roman" panose="02020603050405020304" pitchFamily="18" charset="0"/>
                            </a:rPr>
                            <a:t>2</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2"/>
                      </a:ext>
                    </a:extLst>
                  </a:tr>
                  <a:tr h="372965">
                    <a:tc>
                      <a:txBody>
                        <a:bodyPr/>
                        <a:lstStyle/>
                        <a:p>
                          <a:pPr algn="ctr"/>
                          <a:r>
                            <a:rPr lang="tr-TR" sz="1600" dirty="0">
                              <a:latin typeface="Times New Roman" panose="02020603050405020304" pitchFamily="18" charset="0"/>
                              <a:ea typeface="Cambria Math" pitchFamily="18" charset="0"/>
                              <a:cs typeface="Times New Roman" panose="02020603050405020304" pitchFamily="18" charset="0"/>
                            </a:rPr>
                            <a:t>3</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3"/>
                      </a:ext>
                    </a:extLst>
                  </a:tr>
                  <a:tr h="372965">
                    <a:tc>
                      <a:txBody>
                        <a:bodyPr/>
                        <a:lstStyle/>
                        <a:p>
                          <a:pPr algn="ctr"/>
                          <a:r>
                            <a:rPr lang="tr-TR" sz="1600" dirty="0">
                              <a:latin typeface="Times New Roman" panose="02020603050405020304" pitchFamily="18" charset="0"/>
                              <a:cs typeface="Times New Roman" panose="02020603050405020304" pitchFamily="18" charset="0"/>
                            </a:rPr>
                            <a:t>4</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4"/>
                      </a:ext>
                    </a:extLst>
                  </a:tr>
                  <a:tr h="372965">
                    <a:tc>
                      <a:txBody>
                        <a:bodyPr/>
                        <a:lstStyle/>
                        <a:p>
                          <a:pPr algn="ctr"/>
                          <a:r>
                            <a:rPr lang="tr-TR" sz="1600" dirty="0">
                              <a:latin typeface="Times New Roman" panose="02020603050405020304" pitchFamily="18" charset="0"/>
                              <a:cs typeface="Times New Roman" panose="02020603050405020304" pitchFamily="18" charset="0"/>
                            </a:rPr>
                            <a:t>5</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5"/>
                      </a:ext>
                    </a:extLst>
                  </a:tr>
                  <a:tr h="372965">
                    <a:tc>
                      <a:txBody>
                        <a:bodyPr/>
                        <a:lstStyle/>
                        <a:p>
                          <a:pPr algn="ctr"/>
                          <a:r>
                            <a:rPr lang="tr-TR" sz="1600" dirty="0">
                              <a:latin typeface="Times New Roman" panose="02020603050405020304" pitchFamily="18" charset="0"/>
                              <a:cs typeface="Times New Roman" panose="02020603050405020304" pitchFamily="18" charset="0"/>
                            </a:rPr>
                            <a:t>6</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6"/>
                      </a:ext>
                    </a:extLst>
                  </a:tr>
                  <a:tr h="372965">
                    <a:tc>
                      <a:txBody>
                        <a:bodyPr/>
                        <a:lstStyle/>
                        <a:p>
                          <a:pPr algn="ctr"/>
                          <a:r>
                            <a:rPr lang="tr-TR" sz="1600" dirty="0">
                              <a:latin typeface="Times New Roman" panose="02020603050405020304" pitchFamily="18" charset="0"/>
                              <a:cs typeface="Times New Roman" panose="02020603050405020304" pitchFamily="18" charset="0"/>
                            </a:rPr>
                            <a:t>7</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noFill/>
                      </a:tcPr>
                    </a:tc>
                    <a:tc>
                      <a:txBody>
                        <a:bodyPr/>
                        <a:lstStyle/>
                        <a:p>
                          <a:pPr algn="ctr"/>
                          <a:r>
                            <a:rPr lang="tr-TR" sz="1600" dirty="0">
                              <a:latin typeface="Times New Roman" panose="02020603050405020304" pitchFamily="18" charset="0"/>
                              <a:cs typeface="Times New Roman" panose="02020603050405020304" pitchFamily="18" charset="0"/>
                            </a:rPr>
                            <a:t>hayır</a:t>
                          </a:r>
                        </a:p>
                      </a:txBody>
                      <a:tcPr>
                        <a:solidFill>
                          <a:srgbClr val="FFFF00"/>
                        </a:solidFill>
                      </a:tcPr>
                    </a:tc>
                    <a:extLst>
                      <a:ext uri="{0D108BD9-81ED-4DB2-BD59-A6C34878D82A}">
                        <a16:rowId xmlns:a16="http://schemas.microsoft.com/office/drawing/2014/main" val="10007"/>
                      </a:ext>
                    </a:extLst>
                  </a:tr>
                  <a:tr h="37296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tr-TR" sz="1600" dirty="0">
                              <a:latin typeface="Times New Roman" panose="02020603050405020304" pitchFamily="18" charset="0"/>
                              <a:ea typeface="Cambria Math" pitchFamily="18" charset="0"/>
                              <a:cs typeface="Times New Roman" panose="02020603050405020304" pitchFamily="18" charset="0"/>
                            </a:rPr>
                            <a:t>8</a:t>
                          </a:r>
                        </a:p>
                      </a:txBody>
                      <a:tcPr>
                        <a:noFill/>
                      </a:tcPr>
                    </a:tc>
                    <a:tc>
                      <a:txBody>
                        <a:bodyPr/>
                        <a:lstStyle/>
                        <a:p>
                          <a:endParaRPr lang="tr-TR"/>
                        </a:p>
                      </a:txBody>
                      <a:tcPr>
                        <a:blipFill>
                          <a:blip r:embed="rId5"/>
                          <a:stretch>
                            <a:fillRect l="-42169" t="-875862" r="-78313" b="-10345"/>
                          </a:stretch>
                        </a:blipFill>
                      </a:tcPr>
                    </a:tc>
                    <a:tc>
                      <a:txBody>
                        <a:bodyPr/>
                        <a:lstStyle/>
                        <a:p>
                          <a:pPr algn="ctr"/>
                          <a:r>
                            <a:rPr lang="tr-TR" sz="1600" dirty="0">
                              <a:latin typeface="Times New Roman" panose="02020603050405020304" pitchFamily="18" charset="0"/>
                              <a:cs typeface="Times New Roman" panose="02020603050405020304" pitchFamily="18" charset="0"/>
                            </a:rPr>
                            <a:t>evet</a:t>
                          </a:r>
                        </a:p>
                      </a:txBody>
                      <a:tcPr>
                        <a:solidFill>
                          <a:srgbClr val="FFFF00"/>
                        </a:solidFill>
                      </a:tcPr>
                    </a:tc>
                    <a:extLst>
                      <a:ext uri="{0D108BD9-81ED-4DB2-BD59-A6C34878D82A}">
                        <a16:rowId xmlns:a16="http://schemas.microsoft.com/office/drawing/2014/main" val="10008"/>
                      </a:ext>
                    </a:extLst>
                  </a:tr>
                </a:tbl>
              </a:graphicData>
            </a:graphic>
          </p:graphicFrame>
        </mc:Fallback>
      </mc:AlternateContent>
      <p:sp>
        <p:nvSpPr>
          <p:cNvPr id="10" name="Sağ Ok 9"/>
          <p:cNvSpPr/>
          <p:nvPr/>
        </p:nvSpPr>
        <p:spPr>
          <a:xfrm>
            <a:off x="5486045" y="3566556"/>
            <a:ext cx="576064" cy="492008"/>
          </a:xfrm>
          <a:prstGeom prst="rightArrow">
            <a:avLst/>
          </a:prstGeom>
          <a:solidFill>
            <a:srgbClr val="0070C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1" name="İçerik Yer Tutucusu 2"/>
          <p:cNvSpPr txBox="1">
            <a:spLocks/>
          </p:cNvSpPr>
          <p:nvPr/>
        </p:nvSpPr>
        <p:spPr>
          <a:xfrm>
            <a:off x="3215680" y="5923215"/>
            <a:ext cx="5360240" cy="504056"/>
          </a:xfrm>
          <a:prstGeom prst="rect">
            <a:avLst/>
          </a:prstGeom>
        </p:spPr>
        <p:txBody>
          <a:bodyPr vert="horz" lIns="91440" tIns="45720" rIns="91440" bIns="45720" rtlCol="0">
            <a:normAutofit lnSpcReduction="1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tr-TR" sz="2800" i="1" dirty="0">
                <a:latin typeface="Times New Roman" panose="02020603050405020304" pitchFamily="18" charset="0"/>
                <a:cs typeface="Times New Roman" panose="02020603050405020304" pitchFamily="18" charset="0"/>
              </a:rPr>
              <a:t>Anahtar alan ile veri birleştirme</a:t>
            </a:r>
          </a:p>
        </p:txBody>
      </p:sp>
    </p:spTree>
    <p:extLst>
      <p:ext uri="{BB962C8B-B14F-4D97-AF65-F5344CB8AC3E}">
        <p14:creationId xmlns:p14="http://schemas.microsoft.com/office/powerpoint/2010/main" val="343536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B46A94-DF37-1C0F-C133-09F386611702}"/>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Veri Dönüşümü</a:t>
            </a:r>
          </a:p>
        </p:txBody>
      </p:sp>
      <p:sp>
        <p:nvSpPr>
          <p:cNvPr id="3" name="İçerik Yer Tutucusu 2">
            <a:extLst>
              <a:ext uri="{FF2B5EF4-FFF2-40B4-BE49-F238E27FC236}">
                <a16:creationId xmlns:a16="http://schemas.microsoft.com/office/drawing/2014/main" id="{8AA5DAB5-274E-E918-46DA-B2376EE634D6}"/>
              </a:ext>
            </a:extLst>
          </p:cNvPr>
          <p:cNvSpPr>
            <a:spLocks noGrp="1"/>
          </p:cNvSpPr>
          <p:nvPr>
            <p:ph idx="1"/>
          </p:nvPr>
        </p:nvSpPr>
        <p:spPr/>
        <p:txBody>
          <a:bodyPr>
            <a:normAutofit lnSpcReduction="10000"/>
          </a:bodyPr>
          <a:lstStyle/>
          <a:p>
            <a:pPr algn="just">
              <a:lnSpc>
                <a:spcPct val="150000"/>
              </a:lnSpc>
            </a:pPr>
            <a:r>
              <a:rPr lang="tr-TR" dirty="0">
                <a:latin typeface="Times New Roman" panose="02020603050405020304" pitchFamily="18" charset="0"/>
                <a:cs typeface="Times New Roman" panose="02020603050405020304" pitchFamily="18" charset="0"/>
              </a:rPr>
              <a:t>Veri setinde, analizde ya da sonrasındaki yorumlamalar aşamasında kullanım için anlamlı gözükmeyen nitelikler bulunabilir. Bu durum veri setini ham halinde de olabilir veri birleştirme gibi bir işlem sonucunda da ortaya çıkmış olabilir. </a:t>
            </a:r>
          </a:p>
          <a:p>
            <a:pPr algn="just">
              <a:lnSpc>
                <a:spcPct val="150000"/>
              </a:lnSpc>
            </a:pPr>
            <a:r>
              <a:rPr lang="tr-TR" dirty="0">
                <a:latin typeface="Times New Roman" panose="02020603050405020304" pitchFamily="18" charset="0"/>
                <a:cs typeface="Times New Roman" panose="02020603050405020304" pitchFamily="18" charset="0"/>
              </a:rPr>
              <a:t>Örneğin iki veri seti birleştirilirken bir veri  setinde yaş bilgisi varken diğer veri setinde bu bilgi doğum yılı olarak girilmiş olabilir.</a:t>
            </a:r>
          </a:p>
          <a:p>
            <a:pPr algn="just">
              <a:lnSpc>
                <a:spcPct val="150000"/>
              </a:lnSpc>
            </a:pPr>
            <a:r>
              <a:rPr lang="tr-TR" dirty="0">
                <a:latin typeface="Times New Roman" panose="02020603050405020304" pitchFamily="18" charset="0"/>
                <a:cs typeface="Times New Roman" panose="02020603050405020304" pitchFamily="18" charset="0"/>
              </a:rPr>
              <a:t>Ya da bir nitelik veri tip açsından kullanılacak analiz yöntemine uygun olmayabilir.</a:t>
            </a:r>
          </a:p>
          <a:p>
            <a:pPr algn="just">
              <a:lnSpc>
                <a:spcPct val="150000"/>
              </a:lnSpc>
            </a:pPr>
            <a:r>
              <a:rPr lang="tr-TR" dirty="0">
                <a:latin typeface="Times New Roman" panose="02020603050405020304" pitchFamily="18" charset="0"/>
                <a:cs typeface="Times New Roman" panose="02020603050405020304" pitchFamily="18" charset="0"/>
              </a:rPr>
              <a:t>Bunun gibi durumlarda veriler üzerinde uygun Dönüşümü işlemi yapılmalıdır.</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40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D81095-1765-4C5D-9B5C-CAD42A9C294D}"/>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Veri Dönüşümü</a:t>
            </a:r>
          </a:p>
        </p:txBody>
      </p:sp>
      <p:sp>
        <p:nvSpPr>
          <p:cNvPr id="3" name="İçerik Yer Tutucusu 2">
            <a:extLst>
              <a:ext uri="{FF2B5EF4-FFF2-40B4-BE49-F238E27FC236}">
                <a16:creationId xmlns:a16="http://schemas.microsoft.com/office/drawing/2014/main" id="{16EA47F5-9DCE-F000-1745-D5D9ED1C8DBB}"/>
              </a:ext>
            </a:extLst>
          </p:cNvPr>
          <p:cNvSpPr>
            <a:spLocks noGrp="1"/>
          </p:cNvSpPr>
          <p:nvPr>
            <p:ph idx="1"/>
          </p:nvPr>
        </p:nvSpPr>
        <p:spPr/>
        <p:txBody>
          <a:bodyPr>
            <a:normAutofit/>
          </a:bodyPr>
          <a:lstStyle/>
          <a:p>
            <a:pPr marL="0" indent="0">
              <a:buNone/>
            </a:pPr>
            <a:r>
              <a:rPr lang="tr-TR" sz="2000" dirty="0">
                <a:effectLst/>
                <a:latin typeface="Times New Roman" panose="02020603050405020304" pitchFamily="18" charset="0"/>
                <a:cs typeface="Times New Roman" panose="02020603050405020304" pitchFamily="18" charset="0"/>
              </a:rPr>
              <a:t>Veri Dönüşümü için kullanılabilecek çözümler;</a:t>
            </a:r>
          </a:p>
          <a:p>
            <a:pPr>
              <a:buFont typeface="Wingdings" pitchFamily="2" charset="2"/>
              <a:buChar char="Ø"/>
            </a:pPr>
            <a:r>
              <a:rPr lang="tr-TR" sz="2000" dirty="0">
                <a:effectLst/>
                <a:latin typeface="Times New Roman" panose="02020603050405020304" pitchFamily="18" charset="0"/>
                <a:cs typeface="Times New Roman" panose="02020603050405020304" pitchFamily="18" charset="0"/>
              </a:rPr>
              <a:t>Veri </a:t>
            </a:r>
            <a:r>
              <a:rPr lang="tr-TR" sz="2000" dirty="0" err="1">
                <a:effectLst/>
                <a:latin typeface="Times New Roman" panose="02020603050405020304" pitchFamily="18" charset="0"/>
                <a:cs typeface="Times New Roman" panose="02020603050405020304" pitchFamily="18" charset="0"/>
              </a:rPr>
              <a:t>düzeltme</a:t>
            </a:r>
            <a:r>
              <a:rPr lang="tr-TR" sz="2000" dirty="0">
                <a:effectLst/>
                <a:latin typeface="Times New Roman" panose="02020603050405020304" pitchFamily="18" charset="0"/>
                <a:cs typeface="Times New Roman" panose="02020603050405020304" pitchFamily="18" charset="0"/>
              </a:rPr>
              <a:t> </a:t>
            </a:r>
          </a:p>
          <a:p>
            <a:pPr marL="578358" lvl="1" indent="-285750">
              <a:buFont typeface="Arial" panose="020B0604020202020204" pitchFamily="34" charset="0"/>
              <a:buChar char="•"/>
            </a:pPr>
            <a:r>
              <a:rPr lang="tr-TR" dirty="0">
                <a:effectLst/>
                <a:latin typeface="Times New Roman" panose="02020603050405020304" pitchFamily="18" charset="0"/>
                <a:cs typeface="Times New Roman" panose="02020603050405020304" pitchFamily="18" charset="0"/>
              </a:rPr>
              <a:t>Kutulama</a:t>
            </a:r>
            <a:endParaRPr lang="tr-TR" dirty="0">
              <a:latin typeface="Times New Roman" panose="02020603050405020304" pitchFamily="18" charset="0"/>
              <a:cs typeface="Times New Roman" panose="02020603050405020304" pitchFamily="18" charset="0"/>
            </a:endParaRPr>
          </a:p>
          <a:p>
            <a:pPr marL="578358" lvl="1" indent="-285750">
              <a:buFont typeface="Arial" panose="020B0604020202020204" pitchFamily="34" charset="0"/>
              <a:buChar char="•"/>
            </a:pPr>
            <a:r>
              <a:rPr lang="tr-TR" dirty="0">
                <a:effectLst/>
                <a:latin typeface="Times New Roman" panose="02020603050405020304" pitchFamily="18" charset="0"/>
                <a:cs typeface="Times New Roman" panose="02020603050405020304" pitchFamily="18" charset="0"/>
              </a:rPr>
              <a:t>Kümeleme</a:t>
            </a:r>
          </a:p>
          <a:p>
            <a:pPr marL="578358" lvl="1" indent="-285750">
              <a:buFont typeface="Arial" panose="020B0604020202020204" pitchFamily="34" charset="0"/>
              <a:buChar char="•"/>
            </a:pPr>
            <a:r>
              <a:rPr lang="tr-TR" dirty="0" err="1">
                <a:effectLst/>
                <a:latin typeface="Times New Roman" panose="02020603050405020304" pitchFamily="18" charset="0"/>
                <a:cs typeface="Times New Roman" panose="02020603050405020304" pitchFamily="18" charset="0"/>
              </a:rPr>
              <a:t>Eğri</a:t>
            </a:r>
            <a:r>
              <a:rPr lang="tr-TR" dirty="0">
                <a:effectLst/>
                <a:latin typeface="Times New Roman" panose="02020603050405020304" pitchFamily="18" charset="0"/>
                <a:cs typeface="Times New Roman" panose="02020603050405020304" pitchFamily="18" charset="0"/>
              </a:rPr>
              <a:t> Uydurma </a:t>
            </a:r>
          </a:p>
          <a:p>
            <a:pPr>
              <a:buFont typeface="Wingdings" pitchFamily="2" charset="2"/>
              <a:buChar char="Ø"/>
            </a:pPr>
            <a:r>
              <a:rPr lang="tr-TR" sz="2000" dirty="0" err="1">
                <a:effectLst/>
                <a:latin typeface="Times New Roman" panose="02020603050405020304" pitchFamily="18" charset="0"/>
                <a:cs typeface="Times New Roman" panose="02020603050405020304" pitchFamily="18" charset="0"/>
              </a:rPr>
              <a:t>Normalizasyon</a:t>
            </a:r>
            <a:endParaRPr lang="tr-TR" dirty="0">
              <a:latin typeface="Times New Roman" panose="02020603050405020304" pitchFamily="18" charset="0"/>
              <a:cs typeface="Times New Roman" panose="02020603050405020304" pitchFamily="18" charset="0"/>
            </a:endParaRPr>
          </a:p>
          <a:p>
            <a:pPr>
              <a:buFont typeface="Wingdings" pitchFamily="2" charset="2"/>
              <a:buChar char="Ø"/>
            </a:pPr>
            <a:r>
              <a:rPr lang="tr-TR" sz="2000" dirty="0">
                <a:effectLst/>
                <a:latin typeface="Times New Roman" panose="02020603050405020304" pitchFamily="18" charset="0"/>
                <a:cs typeface="Times New Roman" panose="02020603050405020304" pitchFamily="18" charset="0"/>
              </a:rPr>
              <a:t>Nitelik </a:t>
            </a:r>
            <a:r>
              <a:rPr lang="tr-TR" sz="2000" dirty="0" err="1">
                <a:effectLst/>
                <a:latin typeface="Times New Roman" panose="02020603050405020304" pitchFamily="18" charset="0"/>
                <a:cs typeface="Times New Roman" panose="02020603050405020304" pitchFamily="18" charset="0"/>
              </a:rPr>
              <a:t>oluşturma</a:t>
            </a:r>
            <a:r>
              <a:rPr lang="tr-TR" sz="2000" dirty="0">
                <a:effectLst/>
                <a:latin typeface="Times New Roman" panose="02020603050405020304" pitchFamily="18" charset="0"/>
                <a:cs typeface="Times New Roman" panose="02020603050405020304" pitchFamily="18" charset="0"/>
              </a:rPr>
              <a:t> </a:t>
            </a:r>
            <a:endParaRPr lang="tr-TR" dirty="0">
              <a:effectLst/>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81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50E6D4-273F-D2D1-F87D-AA2CF815A994}"/>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Veri Dönüşümü</a:t>
            </a:r>
          </a:p>
        </p:txBody>
      </p:sp>
      <p:sp>
        <p:nvSpPr>
          <p:cNvPr id="3" name="İçerik Yer Tutucusu 2">
            <a:extLst>
              <a:ext uri="{FF2B5EF4-FFF2-40B4-BE49-F238E27FC236}">
                <a16:creationId xmlns:a16="http://schemas.microsoft.com/office/drawing/2014/main" id="{53002C6B-5DEB-E3B6-B432-49D04A05ACD4}"/>
              </a:ext>
            </a:extLst>
          </p:cNvPr>
          <p:cNvSpPr>
            <a:spLocks noGrp="1"/>
          </p:cNvSpPr>
          <p:nvPr>
            <p:ph idx="1"/>
          </p:nvPr>
        </p:nvSpPr>
        <p:spPr/>
        <p:txBody>
          <a:bodyPr/>
          <a:lstStyle/>
          <a:p>
            <a:pPr>
              <a:lnSpc>
                <a:spcPct val="150000"/>
              </a:lnSpc>
            </a:pPr>
            <a:r>
              <a:rPr lang="tr-TR" u="sng" dirty="0">
                <a:latin typeface="Times New Roman" panose="02020603050405020304" pitchFamily="18" charset="0"/>
                <a:cs typeface="Times New Roman" panose="02020603050405020304" pitchFamily="18" charset="0"/>
              </a:rPr>
              <a:t>Nitelik Oluşturma</a:t>
            </a:r>
            <a:endParaRPr lang="tr-TR" dirty="0">
              <a:latin typeface="Times New Roman" panose="02020603050405020304" pitchFamily="18" charset="0"/>
              <a:cs typeface="Times New Roman" panose="02020603050405020304" pitchFamily="18" charset="0"/>
            </a:endParaRPr>
          </a:p>
          <a:p>
            <a:pPr>
              <a:lnSpc>
                <a:spcPct val="150000"/>
              </a:lnSpc>
            </a:pPr>
            <a:r>
              <a:rPr lang="tr-TR" dirty="0">
                <a:latin typeface="Times New Roman" panose="02020603050405020304" pitchFamily="18" charset="0"/>
                <a:cs typeface="Times New Roman" panose="02020603050405020304" pitchFamily="18" charset="0"/>
              </a:rPr>
              <a:t>Bu yöntem yeni nitelikler oluşturarak veri setine ekleme temeline dayanmaktadır.</a:t>
            </a:r>
          </a:p>
          <a:p>
            <a:pPr>
              <a:lnSpc>
                <a:spcPct val="150000"/>
              </a:lnSpc>
            </a:pPr>
            <a:r>
              <a:rPr lang="tr-TR" dirty="0">
                <a:latin typeface="Times New Roman" panose="02020603050405020304" pitchFamily="18" charset="0"/>
                <a:cs typeface="Times New Roman" panose="02020603050405020304" pitchFamily="18" charset="0"/>
              </a:rPr>
              <a:t>Ancak bu yöntemi kullanırken dikkat edilmesi gereken hususlar vardır.</a:t>
            </a:r>
          </a:p>
          <a:p>
            <a:pPr lvl="1">
              <a:lnSpc>
                <a:spcPct val="150000"/>
              </a:lnSpc>
            </a:pPr>
            <a:r>
              <a:rPr lang="tr-TR" dirty="0">
                <a:latin typeface="Times New Roman" panose="02020603050405020304" pitchFamily="18" charset="0"/>
                <a:cs typeface="Times New Roman" panose="02020603050405020304" pitchFamily="18" charset="0"/>
              </a:rPr>
              <a:t>1. Oluşturulan yeni nitelik mevcut niteliklerden daha önemli bilgiler içermeli</a:t>
            </a:r>
          </a:p>
          <a:p>
            <a:pPr lvl="1">
              <a:lnSpc>
                <a:spcPct val="150000"/>
              </a:lnSpc>
            </a:pPr>
            <a:r>
              <a:rPr lang="tr-TR" dirty="0">
                <a:latin typeface="Times New Roman" panose="02020603050405020304" pitchFamily="18" charset="0"/>
                <a:cs typeface="Times New Roman" panose="02020603050405020304" pitchFamily="18" charset="0"/>
              </a:rPr>
              <a:t>2. Analiz sonuçlarındaki başarıyı olumlu yönde etkilemeli</a:t>
            </a:r>
          </a:p>
        </p:txBody>
      </p:sp>
    </p:spTree>
    <p:extLst>
      <p:ext uri="{BB962C8B-B14F-4D97-AF65-F5344CB8AC3E}">
        <p14:creationId xmlns:p14="http://schemas.microsoft.com/office/powerpoint/2010/main" val="4045748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170155-B319-378B-144C-EFD3A79AA54C}"/>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Veri Azaltma</a:t>
            </a:r>
          </a:p>
        </p:txBody>
      </p:sp>
      <p:sp>
        <p:nvSpPr>
          <p:cNvPr id="3" name="İçerik Yer Tutucusu 2">
            <a:extLst>
              <a:ext uri="{FF2B5EF4-FFF2-40B4-BE49-F238E27FC236}">
                <a16:creationId xmlns:a16="http://schemas.microsoft.com/office/drawing/2014/main" id="{AA3006AC-524A-3CBA-C8A8-DC8307C4DA49}"/>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Veri miktarı gereğinden fazla olduğunda analiz için kullanılan istatistiksel yöntemlerin </a:t>
            </a:r>
            <a:r>
              <a:rPr lang="tr-TR">
                <a:latin typeface="Times New Roman" panose="02020603050405020304" pitchFamily="18" charset="0"/>
                <a:cs typeface="Times New Roman" panose="02020603050405020304" pitchFamily="18" charset="0"/>
              </a:rPr>
              <a:t>ya da makine </a:t>
            </a:r>
            <a:r>
              <a:rPr lang="tr-TR" dirty="0">
                <a:latin typeface="Times New Roman" panose="02020603050405020304" pitchFamily="18" charset="0"/>
                <a:cs typeface="Times New Roman" panose="02020603050405020304" pitchFamily="18" charset="0"/>
              </a:rPr>
              <a:t>öğrenme algoritmalarının çözüm üretme süresi uzamaktadır.</a:t>
            </a:r>
          </a:p>
          <a:p>
            <a:pPr algn="just">
              <a:lnSpc>
                <a:spcPct val="150000"/>
              </a:lnSpc>
            </a:pPr>
            <a:r>
              <a:rPr lang="tr-TR" dirty="0">
                <a:latin typeface="Times New Roman" panose="02020603050405020304" pitchFamily="18" charset="0"/>
                <a:cs typeface="Times New Roman" panose="02020603050405020304" pitchFamily="18" charset="0"/>
              </a:rPr>
              <a:t>Gereksiz verileri veri setinde azaltarak temizlemek bazen başarı üzerinde de olumlu etkilere neden olmaktadır.</a:t>
            </a:r>
          </a:p>
          <a:p>
            <a:pPr algn="just">
              <a:lnSpc>
                <a:spcPct val="150000"/>
              </a:lnSpc>
            </a:pPr>
            <a:r>
              <a:rPr lang="tr-TR" dirty="0">
                <a:latin typeface="Times New Roman" panose="02020603050405020304" pitchFamily="18" charset="0"/>
                <a:cs typeface="Times New Roman" panose="02020603050405020304" pitchFamily="18" charset="0"/>
              </a:rPr>
              <a:t>Kısacası, veri setinin özet forma sokulduğu veri azaltma ve indirgeme işlemleri hem başarı hem de çalışma süresi açısından fayda sağlamaktadır.</a:t>
            </a:r>
          </a:p>
          <a:p>
            <a:pPr algn="just">
              <a:lnSpc>
                <a:spcPct val="150000"/>
              </a:lnSpc>
            </a:pPr>
            <a:endParaRPr lang="tr-TR" dirty="0">
              <a:latin typeface="Times New Roman" panose="02020603050405020304" pitchFamily="18" charset="0"/>
              <a:cs typeface="Times New Roman" panose="02020603050405020304" pitchFamily="18" charset="0"/>
            </a:endParaRPr>
          </a:p>
          <a:p>
            <a:pPr algn="just">
              <a:lnSpc>
                <a:spcPct val="150000"/>
              </a:lnSpc>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214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3170155-B319-378B-144C-EFD3A79AA54C}"/>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Veri Azaltma</a:t>
            </a:r>
          </a:p>
        </p:txBody>
      </p:sp>
      <p:sp>
        <p:nvSpPr>
          <p:cNvPr id="3" name="İçerik Yer Tutucusu 2">
            <a:extLst>
              <a:ext uri="{FF2B5EF4-FFF2-40B4-BE49-F238E27FC236}">
                <a16:creationId xmlns:a16="http://schemas.microsoft.com/office/drawing/2014/main" id="{AA3006AC-524A-3CBA-C8A8-DC8307C4DA49}"/>
              </a:ext>
            </a:extLst>
          </p:cNvPr>
          <p:cNvSpPr>
            <a:spLocks noGrp="1"/>
          </p:cNvSpPr>
          <p:nvPr>
            <p:ph idx="1"/>
          </p:nvPr>
        </p:nvSpPr>
        <p:spPr/>
        <p:txBody>
          <a:bodyPr/>
          <a:lstStyle/>
          <a:p>
            <a:pPr algn="just">
              <a:lnSpc>
                <a:spcPct val="200000"/>
              </a:lnSpc>
            </a:pPr>
            <a:r>
              <a:rPr lang="tr-TR" dirty="0">
                <a:latin typeface="Times New Roman" panose="02020603050405020304" pitchFamily="18" charset="0"/>
                <a:cs typeface="Times New Roman" panose="02020603050405020304" pitchFamily="18" charset="0"/>
              </a:rPr>
              <a:t>Veri azaltma için kullanılan bazı yöntemler bulunmaktadır;</a:t>
            </a:r>
          </a:p>
          <a:p>
            <a:pPr lvl="1" algn="just">
              <a:lnSpc>
                <a:spcPct val="200000"/>
              </a:lnSpc>
            </a:pPr>
            <a:r>
              <a:rPr lang="tr-TR" dirty="0">
                <a:latin typeface="Times New Roman" panose="02020603050405020304" pitchFamily="18" charset="0"/>
                <a:cs typeface="Times New Roman" panose="02020603050405020304" pitchFamily="18" charset="0"/>
              </a:rPr>
              <a:t>Nitelik birleştirme</a:t>
            </a:r>
          </a:p>
          <a:p>
            <a:pPr lvl="1" algn="just">
              <a:lnSpc>
                <a:spcPct val="200000"/>
              </a:lnSpc>
            </a:pPr>
            <a:r>
              <a:rPr lang="tr-TR" dirty="0">
                <a:latin typeface="Times New Roman" panose="02020603050405020304" pitchFamily="18" charset="0"/>
                <a:cs typeface="Times New Roman" panose="02020603050405020304" pitchFamily="18" charset="0"/>
              </a:rPr>
              <a:t>Nitelik azaltma</a:t>
            </a:r>
          </a:p>
          <a:p>
            <a:pPr lvl="1" algn="just">
              <a:lnSpc>
                <a:spcPct val="200000"/>
              </a:lnSpc>
            </a:pPr>
            <a:r>
              <a:rPr lang="tr-TR" dirty="0">
                <a:latin typeface="Times New Roman" panose="02020603050405020304" pitchFamily="18" charset="0"/>
                <a:cs typeface="Times New Roman" panose="02020603050405020304" pitchFamily="18" charset="0"/>
              </a:rPr>
              <a:t>Veri sıkıştırma</a:t>
            </a:r>
          </a:p>
          <a:p>
            <a:pPr lvl="1" algn="just">
              <a:lnSpc>
                <a:spcPct val="200000"/>
              </a:lnSpc>
            </a:pPr>
            <a:r>
              <a:rPr lang="tr-TR" dirty="0">
                <a:latin typeface="Times New Roman" panose="02020603050405020304" pitchFamily="18" charset="0"/>
                <a:cs typeface="Times New Roman" panose="02020603050405020304" pitchFamily="18" charset="0"/>
              </a:rPr>
              <a:t>Veri ayrıştırma</a:t>
            </a:r>
          </a:p>
          <a:p>
            <a:pPr lvl="1" algn="just">
              <a:lnSpc>
                <a:spcPct val="200000"/>
              </a:lnSpc>
            </a:pPr>
            <a:r>
              <a:rPr lang="tr-TR" dirty="0">
                <a:latin typeface="Times New Roman" panose="02020603050405020304" pitchFamily="18" charset="0"/>
                <a:cs typeface="Times New Roman" panose="02020603050405020304" pitchFamily="18" charset="0"/>
              </a:rPr>
              <a:t>Veri küçültme</a:t>
            </a:r>
          </a:p>
        </p:txBody>
      </p:sp>
    </p:spTree>
    <p:extLst>
      <p:ext uri="{BB962C8B-B14F-4D97-AF65-F5344CB8AC3E}">
        <p14:creationId xmlns:p14="http://schemas.microsoft.com/office/powerpoint/2010/main" val="3657226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Merkezi Eğilim Ölçüleri</a:t>
            </a:r>
          </a:p>
        </p:txBody>
      </p:sp>
      <p:sp>
        <p:nvSpPr>
          <p:cNvPr id="3" name="İçerik Yer Tutucusu 2"/>
          <p:cNvSpPr>
            <a:spLocks noGrp="1"/>
          </p:cNvSpPr>
          <p:nvPr>
            <p:ph idx="1"/>
          </p:nvPr>
        </p:nvSpPr>
        <p:spPr>
          <a:xfrm>
            <a:off x="1097280" y="2108202"/>
            <a:ext cx="10058400" cy="3429448"/>
          </a:xfrm>
        </p:spPr>
        <p:txBody>
          <a:bodyPr>
            <a:normAutofit/>
          </a:bodyPr>
          <a:lstStyle/>
          <a:p>
            <a:r>
              <a:rPr lang="tr-TR" dirty="0">
                <a:latin typeface="Times New Roman" panose="02020603050405020304" pitchFamily="18" charset="0"/>
                <a:cs typeface="Times New Roman" panose="02020603050405020304" pitchFamily="18" charset="0"/>
              </a:rPr>
              <a:t>Ortalama</a:t>
            </a:r>
          </a:p>
          <a:p>
            <a:pPr lvl="1"/>
            <a:r>
              <a:rPr lang="tr-TR" sz="2000" dirty="0">
                <a:latin typeface="Times New Roman" panose="02020603050405020304" pitchFamily="18" charset="0"/>
                <a:cs typeface="Times New Roman" panose="02020603050405020304" pitchFamily="18" charset="0"/>
              </a:rPr>
              <a:t>Aritmetik ortalama</a:t>
            </a:r>
          </a:p>
          <a:p>
            <a:pPr lvl="1"/>
            <a:r>
              <a:rPr lang="tr-TR" sz="2000" dirty="0">
                <a:latin typeface="Times New Roman" panose="02020603050405020304" pitchFamily="18" charset="0"/>
                <a:cs typeface="Times New Roman" panose="02020603050405020304" pitchFamily="18" charset="0"/>
              </a:rPr>
              <a:t>Geometrik ortalama</a:t>
            </a:r>
          </a:p>
          <a:p>
            <a:pPr lvl="1"/>
            <a:r>
              <a:rPr lang="tr-TR" sz="2000" dirty="0" err="1">
                <a:latin typeface="Times New Roman" panose="02020603050405020304" pitchFamily="18" charset="0"/>
                <a:cs typeface="Times New Roman" panose="02020603050405020304" pitchFamily="18" charset="0"/>
              </a:rPr>
              <a:t>Harmonik</a:t>
            </a:r>
            <a:r>
              <a:rPr lang="tr-TR" sz="2000" dirty="0">
                <a:latin typeface="Times New Roman" panose="02020603050405020304" pitchFamily="18" charset="0"/>
                <a:cs typeface="Times New Roman" panose="02020603050405020304" pitchFamily="18" charset="0"/>
              </a:rPr>
              <a:t> ortalama</a:t>
            </a:r>
          </a:p>
          <a:p>
            <a:r>
              <a:rPr lang="tr-TR" dirty="0" err="1">
                <a:latin typeface="Times New Roman" panose="02020603050405020304" pitchFamily="18" charset="0"/>
                <a:cs typeface="Times New Roman" panose="02020603050405020304" pitchFamily="18" charset="0"/>
              </a:rPr>
              <a:t>Mod</a:t>
            </a:r>
            <a:r>
              <a:rPr lang="tr-TR" dirty="0">
                <a:latin typeface="Times New Roman" panose="02020603050405020304" pitchFamily="18" charset="0"/>
                <a:cs typeface="Times New Roman" panose="02020603050405020304" pitchFamily="18" charset="0"/>
              </a:rPr>
              <a:t> </a:t>
            </a:r>
          </a:p>
          <a:p>
            <a:r>
              <a:rPr lang="tr-TR" dirty="0">
                <a:latin typeface="Times New Roman" panose="02020603050405020304" pitchFamily="18" charset="0"/>
                <a:cs typeface="Times New Roman" panose="02020603050405020304" pitchFamily="18" charset="0"/>
              </a:rPr>
              <a:t>Medyan</a:t>
            </a:r>
          </a:p>
          <a:p>
            <a:pPr marL="0" indent="0">
              <a:buNone/>
            </a:pPr>
            <a:endParaRPr lang="tr-TR" dirty="0">
              <a:latin typeface="Times New Roman" panose="02020603050405020304" pitchFamily="18" charset="0"/>
              <a:cs typeface="Times New Roman" panose="02020603050405020304" pitchFamily="18" charset="0"/>
            </a:endParaRPr>
          </a:p>
        </p:txBody>
      </p:sp>
      <p:sp>
        <p:nvSpPr>
          <p:cNvPr id="5" name="Metin kutusu 4">
            <a:extLst>
              <a:ext uri="{FF2B5EF4-FFF2-40B4-BE49-F238E27FC236}">
                <a16:creationId xmlns:a16="http://schemas.microsoft.com/office/drawing/2014/main" id="{75FE8D8C-5BC3-78F6-4E19-9BB6AF1D69CD}"/>
              </a:ext>
            </a:extLst>
          </p:cNvPr>
          <p:cNvSpPr txBox="1"/>
          <p:nvPr/>
        </p:nvSpPr>
        <p:spPr>
          <a:xfrm>
            <a:off x="1097280" y="5454755"/>
            <a:ext cx="10596489" cy="400110"/>
          </a:xfrm>
          <a:prstGeom prst="rect">
            <a:avLst/>
          </a:prstGeom>
          <a:noFill/>
        </p:spPr>
        <p:txBody>
          <a:bodyPr wrap="square">
            <a:spAutoFit/>
          </a:bodyPr>
          <a:lstStyle/>
          <a:p>
            <a:r>
              <a:rPr lang="tr-TR" sz="2000" dirty="0">
                <a:latin typeface="Times New Roman" panose="02020603050405020304" pitchFamily="18" charset="0"/>
                <a:cs typeface="Times New Roman" panose="02020603050405020304" pitchFamily="18" charset="0"/>
              </a:rPr>
              <a:t>Ortalama; Bir veri kümesindeki tüm gözlem değerlerini temsil eden tek bir rakama denilmektedir.</a:t>
            </a:r>
          </a:p>
        </p:txBody>
      </p:sp>
      <p:sp>
        <p:nvSpPr>
          <p:cNvPr id="7" name="Sağ Küme Ayracı 6">
            <a:extLst>
              <a:ext uri="{FF2B5EF4-FFF2-40B4-BE49-F238E27FC236}">
                <a16:creationId xmlns:a16="http://schemas.microsoft.com/office/drawing/2014/main" id="{78F7E1BF-02A2-9B2E-3CB6-34735EF216E5}"/>
              </a:ext>
            </a:extLst>
          </p:cNvPr>
          <p:cNvSpPr/>
          <p:nvPr/>
        </p:nvSpPr>
        <p:spPr>
          <a:xfrm>
            <a:off x="3797300" y="2108202"/>
            <a:ext cx="495300" cy="15874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8" name="Metin kutusu 7">
            <a:extLst>
              <a:ext uri="{FF2B5EF4-FFF2-40B4-BE49-F238E27FC236}">
                <a16:creationId xmlns:a16="http://schemas.microsoft.com/office/drawing/2014/main" id="{63342937-3F7E-F0DB-09F1-878BE9738893}"/>
              </a:ext>
            </a:extLst>
          </p:cNvPr>
          <p:cNvSpPr txBox="1"/>
          <p:nvPr/>
        </p:nvSpPr>
        <p:spPr>
          <a:xfrm>
            <a:off x="4292600" y="2697194"/>
            <a:ext cx="1663700"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Analitik</a:t>
            </a:r>
          </a:p>
        </p:txBody>
      </p:sp>
      <p:sp>
        <p:nvSpPr>
          <p:cNvPr id="9" name="Sağ Küme Ayracı 8">
            <a:extLst>
              <a:ext uri="{FF2B5EF4-FFF2-40B4-BE49-F238E27FC236}">
                <a16:creationId xmlns:a16="http://schemas.microsoft.com/office/drawing/2014/main" id="{90021C51-081F-EDB0-C587-B3285CC1E8E0}"/>
              </a:ext>
            </a:extLst>
          </p:cNvPr>
          <p:cNvSpPr/>
          <p:nvPr/>
        </p:nvSpPr>
        <p:spPr>
          <a:xfrm>
            <a:off x="2197100" y="3859179"/>
            <a:ext cx="368300" cy="9556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1" name="Metin kutusu 10">
            <a:extLst>
              <a:ext uri="{FF2B5EF4-FFF2-40B4-BE49-F238E27FC236}">
                <a16:creationId xmlns:a16="http://schemas.microsoft.com/office/drawing/2014/main" id="{4B912C21-F121-A2BC-B8F3-95C24FB6B7C0}"/>
              </a:ext>
            </a:extLst>
          </p:cNvPr>
          <p:cNvSpPr txBox="1"/>
          <p:nvPr/>
        </p:nvSpPr>
        <p:spPr>
          <a:xfrm>
            <a:off x="2590800" y="4125589"/>
            <a:ext cx="2019300"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Analitik olmayan</a:t>
            </a:r>
          </a:p>
        </p:txBody>
      </p:sp>
    </p:spTree>
    <p:extLst>
      <p:ext uri="{BB962C8B-B14F-4D97-AF65-F5344CB8AC3E}">
        <p14:creationId xmlns:p14="http://schemas.microsoft.com/office/powerpoint/2010/main" val="4183271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Artimetik</a:t>
            </a:r>
            <a:r>
              <a:rPr lang="tr-TR" dirty="0">
                <a:latin typeface="Times New Roman" panose="02020603050405020304" pitchFamily="18" charset="0"/>
                <a:cs typeface="Times New Roman" panose="02020603050405020304" pitchFamily="18" charset="0"/>
              </a:rPr>
              <a:t> Ortalama</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97280" y="2108201"/>
                <a:ext cx="10058400" cy="3600621"/>
              </a:xfrm>
            </p:spPr>
            <p:txBody>
              <a:bodyPr>
                <a:normAutofit/>
              </a:bodyPr>
              <a:lstStyle/>
              <a:p>
                <a:r>
                  <a:rPr lang="tr-TR" dirty="0">
                    <a:latin typeface="Times New Roman" panose="02020603050405020304" pitchFamily="18" charset="0"/>
                    <a:cs typeface="Times New Roman" panose="02020603050405020304" pitchFamily="18" charset="0"/>
                  </a:rPr>
                  <a:t>Tüm öğelerin toplamının veri kümesindeki öğe sayısına bölünmesi ile elde edilir.</a:t>
                </a:r>
              </a:p>
              <a:p>
                <a:pPr marL="0" indent="0">
                  <a:buNone/>
                </a:pPr>
                <a:endParaRPr lang="tr-TR" dirty="0">
                  <a:latin typeface="Times New Roman" panose="02020603050405020304" pitchFamily="18" charset="0"/>
                  <a:cs typeface="Times New Roman" panose="02020603050405020304" pitchFamily="18" charset="0"/>
                </a:endParaRPr>
              </a:p>
              <a:p>
                <a:pPr marL="0" indent="0" algn="ctr">
                  <a:buNone/>
                </a:pPr>
                <a:r>
                  <a:rPr lang="tr-TR" dirty="0">
                    <a:latin typeface="Times New Roman" panose="02020603050405020304" pitchFamily="18" charset="0"/>
                    <a:cs typeface="Times New Roman" panose="02020603050405020304" pitchFamily="18" charset="0"/>
                  </a:rPr>
                  <a:t>Aritmetik Ortalama= </a:t>
                </a:r>
                <a14:m>
                  <m:oMath xmlns:m="http://schemas.openxmlformats.org/officeDocument/2006/math">
                    <m:f>
                      <m:fPr>
                        <m:ctrlPr>
                          <a:rPr lang="tr-TR" i="1" smtClean="0">
                            <a:latin typeface="Cambria Math" panose="02040503050406030204" pitchFamily="18" charset="0"/>
                            <a:cs typeface="Times New Roman" panose="02020603050405020304" pitchFamily="18" charset="0"/>
                          </a:rPr>
                        </m:ctrlPr>
                      </m:fPr>
                      <m:num>
                        <m:nary>
                          <m:naryPr>
                            <m:chr m:val="∑"/>
                            <m:supHide m:val="on"/>
                            <m:ctrlPr>
                              <a:rPr lang="tr-TR" i="1">
                                <a:latin typeface="Cambria Math" panose="02040503050406030204" pitchFamily="18" charset="0"/>
                                <a:cs typeface="Times New Roman" panose="02020603050405020304" pitchFamily="18" charset="0"/>
                              </a:rPr>
                            </m:ctrlPr>
                          </m:naryPr>
                          <m:sub>
                            <m:r>
                              <m:rPr>
                                <m:brk m:alnAt="7"/>
                              </m:rPr>
                              <a:rPr lang="tr-TR" i="1">
                                <a:latin typeface="Cambria Math" panose="02040503050406030204" pitchFamily="18" charset="0"/>
                                <a:cs typeface="Times New Roman" panose="02020603050405020304" pitchFamily="18" charset="0"/>
                              </a:rPr>
                              <m:t>𝑖</m:t>
                            </m:r>
                          </m:sub>
                          <m:sup/>
                          <m:e>
                            <m:sSub>
                              <m:sSubPr>
                                <m:ctrlPr>
                                  <a:rPr lang="tr-TR" i="1">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e>
                        </m:nary>
                      </m:num>
                      <m:den>
                        <m:r>
                          <a:rPr lang="tr-TR" b="0" i="1" smtClean="0">
                            <a:latin typeface="Cambria Math" panose="02040503050406030204" pitchFamily="18" charset="0"/>
                            <a:cs typeface="Times New Roman" panose="02020603050405020304" pitchFamily="18" charset="0"/>
                          </a:rPr>
                          <m:t>𝑛</m:t>
                        </m:r>
                      </m:den>
                    </m:f>
                  </m:oMath>
                </a14:m>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Burada </a:t>
                </a:r>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her bir veri</a:t>
                </a:r>
              </a:p>
              <a:p>
                <a:r>
                  <a:rPr lang="tr-TR" dirty="0">
                    <a:latin typeface="Times New Roman" panose="02020603050405020304" pitchFamily="18" charset="0"/>
                    <a:cs typeface="Times New Roman" panose="02020603050405020304" pitchFamily="18" charset="0"/>
                  </a:rPr>
                  <a:t>i=1,2,…,n</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97280" y="2108201"/>
                <a:ext cx="10058400" cy="3600621"/>
              </a:xfrm>
              <a:blipFill>
                <a:blip r:embed="rId2"/>
                <a:stretch>
                  <a:fillRect l="-631" t="-704"/>
                </a:stretch>
              </a:blipFill>
            </p:spPr>
            <p:txBody>
              <a:bodyPr/>
              <a:lstStyle/>
              <a:p>
                <a:r>
                  <a:rPr lang="tr-TR">
                    <a:noFill/>
                  </a:rPr>
                  <a:t> </a:t>
                </a:r>
              </a:p>
            </p:txBody>
          </p:sp>
        </mc:Fallback>
      </mc:AlternateContent>
    </p:spTree>
    <p:extLst>
      <p:ext uri="{BB962C8B-B14F-4D97-AF65-F5344CB8AC3E}">
        <p14:creationId xmlns:p14="http://schemas.microsoft.com/office/powerpoint/2010/main" val="3533420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A9B898-296D-EACD-446F-E9831EDE4552}"/>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2.Haftanın Konuları</a:t>
            </a:r>
          </a:p>
        </p:txBody>
      </p:sp>
      <p:sp>
        <p:nvSpPr>
          <p:cNvPr id="3" name="İçerik Yer Tutucusu 2">
            <a:extLst>
              <a:ext uri="{FF2B5EF4-FFF2-40B4-BE49-F238E27FC236}">
                <a16:creationId xmlns:a16="http://schemas.microsoft.com/office/drawing/2014/main" id="{50340758-F3A8-2A6E-E1DB-0375558AE214}"/>
              </a:ext>
            </a:extLst>
          </p:cNvPr>
          <p:cNvSpPr>
            <a:spLocks noGrp="1"/>
          </p:cNvSpPr>
          <p:nvPr>
            <p:ph idx="1"/>
          </p:nvPr>
        </p:nvSpPr>
        <p:spPr/>
        <p:txBody>
          <a:bodyPr>
            <a:normAutofit/>
          </a:bodyPr>
          <a:lstStyle/>
          <a:p>
            <a:pPr lvl="1">
              <a:lnSpc>
                <a:spcPct val="150000"/>
              </a:lnSpc>
            </a:pPr>
            <a:r>
              <a:rPr lang="tr-TR" sz="2400" dirty="0">
                <a:latin typeface="Times New Roman" panose="02020603050405020304" pitchFamily="18" charset="0"/>
                <a:cs typeface="Times New Roman" panose="02020603050405020304" pitchFamily="18" charset="0"/>
              </a:rPr>
              <a:t>Veri Hazırlama ve Önişleme</a:t>
            </a:r>
          </a:p>
          <a:p>
            <a:pPr lvl="1">
              <a:lnSpc>
                <a:spcPct val="150000"/>
              </a:lnSpc>
            </a:pPr>
            <a:r>
              <a:rPr lang="tr-TR" sz="2400" dirty="0">
                <a:latin typeface="Times New Roman" panose="02020603050405020304" pitchFamily="18" charset="0"/>
                <a:cs typeface="Times New Roman" panose="02020603050405020304" pitchFamily="18" charset="0"/>
              </a:rPr>
              <a:t>Merkezi Eğilim Ölçüleri</a:t>
            </a:r>
          </a:p>
          <a:p>
            <a:pPr lvl="1">
              <a:lnSpc>
                <a:spcPct val="150000"/>
              </a:lnSpc>
            </a:pPr>
            <a:r>
              <a:rPr lang="tr-TR" sz="2400" dirty="0">
                <a:latin typeface="Times New Roman" panose="02020603050405020304" pitchFamily="18" charset="0"/>
                <a:cs typeface="Times New Roman" panose="02020603050405020304" pitchFamily="18" charset="0"/>
              </a:rPr>
              <a:t>Değişkenlik Ölçüleri</a:t>
            </a:r>
          </a:p>
          <a:p>
            <a:endParaRPr lang="tr-TR" dirty="0"/>
          </a:p>
          <a:p>
            <a:endParaRPr lang="tr-TR" dirty="0"/>
          </a:p>
        </p:txBody>
      </p:sp>
    </p:spTree>
    <p:extLst>
      <p:ext uri="{BB962C8B-B14F-4D97-AF65-F5344CB8AC3E}">
        <p14:creationId xmlns:p14="http://schemas.microsoft.com/office/powerpoint/2010/main" val="47382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Artimetik</a:t>
            </a:r>
            <a:r>
              <a:rPr lang="tr-TR" dirty="0">
                <a:latin typeface="Times New Roman" panose="02020603050405020304" pitchFamily="18" charset="0"/>
                <a:cs typeface="Times New Roman" panose="02020603050405020304" pitchFamily="18" charset="0"/>
              </a:rPr>
              <a:t> Ortalama</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r>
                  <a:rPr lang="tr-TR" dirty="0">
                    <a:solidFill>
                      <a:srgbClr val="FF0000"/>
                    </a:solidFill>
                    <a:latin typeface="Times New Roman" panose="02020603050405020304" pitchFamily="18" charset="0"/>
                    <a:cs typeface="Times New Roman" panose="02020603050405020304" pitchFamily="18" charset="0"/>
                  </a:rPr>
                  <a:t>Ör:</a:t>
                </a:r>
              </a:p>
              <a:p>
                <a:r>
                  <a:rPr lang="tr-TR"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3, 5, 12, 6, -1</a:t>
                </a:r>
              </a:p>
              <a:p>
                <a:r>
                  <a:rPr lang="tr-TR" dirty="0">
                    <a:latin typeface="Times New Roman" panose="02020603050405020304" pitchFamily="18" charset="0"/>
                    <a:cs typeface="Times New Roman" panose="02020603050405020304" pitchFamily="18" charset="0"/>
                  </a:rPr>
                  <a:t>Yukarıdaki veri setinin aritmetik ortalaması nedir?</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a:blip r:embed="rId2"/>
                <a:stretch>
                  <a:fillRect l="-631" t="-673"/>
                </a:stretch>
              </a:blipFill>
            </p:spPr>
            <p:txBody>
              <a:bodyPr/>
              <a:lstStyle/>
              <a:p>
                <a:r>
                  <a:rPr lang="tr-TR">
                    <a:noFill/>
                  </a:rPr>
                  <a:t> </a:t>
                </a:r>
              </a:p>
            </p:txBody>
          </p:sp>
        </mc:Fallback>
      </mc:AlternateContent>
    </p:spTree>
    <p:extLst>
      <p:ext uri="{BB962C8B-B14F-4D97-AF65-F5344CB8AC3E}">
        <p14:creationId xmlns:p14="http://schemas.microsoft.com/office/powerpoint/2010/main" val="3984293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Ağırlıklı Ortalama</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97280" y="2108201"/>
                <a:ext cx="10058400" cy="3983680"/>
              </a:xfrm>
            </p:spPr>
            <p:txBody>
              <a:bodyPr>
                <a:normAutofit/>
              </a:bodyPr>
              <a:lstStyle/>
              <a:p>
                <a:pPr algn="just">
                  <a:lnSpc>
                    <a:spcPct val="150000"/>
                  </a:lnSpc>
                </a:pPr>
                <a:r>
                  <a:rPr lang="tr-TR" dirty="0">
                    <a:latin typeface="Times New Roman" panose="02020603050405020304" pitchFamily="18" charset="0"/>
                    <a:cs typeface="Times New Roman" panose="02020603050405020304" pitchFamily="18" charset="0"/>
                  </a:rPr>
                  <a:t>Veri kümesinde bulunan her bir gözlemin göreli katsayısı ile hesaplanan ortalamadır. </a:t>
                </a:r>
              </a:p>
              <a:p>
                <a:pPr algn="just">
                  <a:lnSpc>
                    <a:spcPct val="150000"/>
                  </a:lnSpc>
                </a:pPr>
                <a:r>
                  <a:rPr lang="tr-TR" dirty="0">
                    <a:latin typeface="Times New Roman" panose="02020603050405020304" pitchFamily="18" charset="0"/>
                    <a:cs typeface="Times New Roman" panose="02020603050405020304" pitchFamily="18" charset="0"/>
                  </a:rPr>
                  <a:t>Ağırlıklı ortalama = </a:t>
                </a:r>
                <a14:m>
                  <m:oMath xmlns:m="http://schemas.openxmlformats.org/officeDocument/2006/math">
                    <m:f>
                      <m:fPr>
                        <m:ctrlPr>
                          <a:rPr lang="tr-TR" i="1" smtClean="0">
                            <a:latin typeface="Cambria Math" panose="02040503050406030204" pitchFamily="18" charset="0"/>
                            <a:cs typeface="Times New Roman" panose="02020603050405020304" pitchFamily="18" charset="0"/>
                          </a:rPr>
                        </m:ctrlPr>
                      </m:fPr>
                      <m:num>
                        <m:nary>
                          <m:naryPr>
                            <m:chr m:val="∑"/>
                            <m:limLoc m:val="subSup"/>
                            <m:supHide m:val="on"/>
                            <m:ctrlPr>
                              <a:rPr lang="tr-TR" i="1" smtClean="0">
                                <a:latin typeface="Cambria Math" panose="02040503050406030204" pitchFamily="18" charset="0"/>
                                <a:cs typeface="Times New Roman" panose="02020603050405020304" pitchFamily="18" charset="0"/>
                              </a:rPr>
                            </m:ctrlPr>
                          </m:naryPr>
                          <m:sub>
                            <m:r>
                              <m:rPr>
                                <m:brk m:alnAt="9"/>
                              </m:rPr>
                              <a:rPr lang="tr-TR" b="0" i="1" smtClean="0">
                                <a:latin typeface="Cambria Math" panose="02040503050406030204" pitchFamily="18" charset="0"/>
                                <a:cs typeface="Times New Roman" panose="02020603050405020304" pitchFamily="18" charset="0"/>
                              </a:rPr>
                              <m:t>𝑖</m:t>
                            </m:r>
                          </m:sub>
                          <m:sup/>
                          <m:e>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𝑤</m:t>
                                </m:r>
                              </m:e>
                              <m:sub>
                                <m:r>
                                  <a:rPr lang="tr-TR" b="0" i="1" smtClean="0">
                                    <a:latin typeface="Cambria Math" panose="02040503050406030204" pitchFamily="18" charset="0"/>
                                    <a:cs typeface="Times New Roman" panose="02020603050405020304" pitchFamily="18" charset="0"/>
                                  </a:rPr>
                                  <m:t>𝑖</m:t>
                                </m:r>
                              </m:sub>
                            </m:sSub>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e>
                        </m:nary>
                      </m:num>
                      <m:den>
                        <m:nary>
                          <m:naryPr>
                            <m:chr m:val="∑"/>
                            <m:limLoc m:val="subSup"/>
                            <m:supHide m:val="on"/>
                            <m:ctrlPr>
                              <a:rPr lang="tr-TR" i="1">
                                <a:latin typeface="Cambria Math" panose="02040503050406030204" pitchFamily="18" charset="0"/>
                                <a:cs typeface="Times New Roman" panose="02020603050405020304" pitchFamily="18" charset="0"/>
                              </a:rPr>
                            </m:ctrlPr>
                          </m:naryPr>
                          <m:sub>
                            <m:r>
                              <m:rPr>
                                <m:brk m:alnAt="9"/>
                              </m:rPr>
                              <a:rPr lang="tr-TR" i="1">
                                <a:latin typeface="Cambria Math" panose="02040503050406030204" pitchFamily="18" charset="0"/>
                                <a:cs typeface="Times New Roman" panose="02020603050405020304" pitchFamily="18" charset="0"/>
                              </a:rPr>
                              <m:t>𝑖</m:t>
                            </m:r>
                          </m:sub>
                          <m:sup/>
                          <m:e>
                            <m:sSub>
                              <m:sSubPr>
                                <m:ctrlPr>
                                  <a:rPr lang="tr-TR" i="1" smtClean="0">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𝑤</m:t>
                                </m:r>
                              </m:e>
                              <m:sub>
                                <m:r>
                                  <a:rPr lang="tr-TR" i="1">
                                    <a:latin typeface="Cambria Math" panose="02040503050406030204" pitchFamily="18" charset="0"/>
                                    <a:cs typeface="Times New Roman" panose="02020603050405020304" pitchFamily="18" charset="0"/>
                                  </a:rPr>
                                  <m:t>𝑖</m:t>
                                </m:r>
                              </m:sub>
                            </m:sSub>
                          </m:e>
                        </m:nary>
                      </m:den>
                    </m:f>
                  </m:oMath>
                </a14:m>
                <a:endParaRPr lang="tr-TR" dirty="0">
                  <a:latin typeface="Times New Roman" panose="02020603050405020304" pitchFamily="18" charset="0"/>
                  <a:cs typeface="Times New Roman" panose="02020603050405020304" pitchFamily="18" charset="0"/>
                </a:endParaRPr>
              </a:p>
              <a:p>
                <a:pPr algn="just">
                  <a:lnSpc>
                    <a:spcPct val="150000"/>
                  </a:lnSpc>
                </a:pPr>
                <a:r>
                  <a:rPr lang="tr-TR" dirty="0">
                    <a:latin typeface="Times New Roman" panose="02020603050405020304" pitchFamily="18" charset="0"/>
                    <a:cs typeface="Times New Roman" panose="02020603050405020304" pitchFamily="18" charset="0"/>
                  </a:rPr>
                  <a:t>Burada </a:t>
                </a:r>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r>
                      <a:rPr lang="tr-TR" b="0" i="1" smtClean="0">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veri setindeki her bir örnek, </a:t>
                </a:r>
                <a14:m>
                  <m:oMath xmlns:m="http://schemas.openxmlformats.org/officeDocument/2006/math">
                    <m:r>
                      <a:rPr lang="tr-TR" i="1">
                        <a:latin typeface="Cambria Math" panose="02040503050406030204" pitchFamily="18" charset="0"/>
                        <a:cs typeface="Times New Roman" panose="02020603050405020304" pitchFamily="18" charset="0"/>
                      </a:rPr>
                      <m:t>𝑖</m:t>
                    </m:r>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1,2,…, n,</a:t>
                </a:r>
                <a14:m>
                  <m:oMath xmlns:m="http://schemas.openxmlformats.org/officeDocument/2006/math">
                    <m:sSub>
                      <m:sSubPr>
                        <m:ctrlPr>
                          <a:rPr lang="tr-TR" i="1">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 </m:t>
                        </m:r>
                        <m:r>
                          <a:rPr lang="tr-TR" i="1">
                            <a:latin typeface="Cambria Math" panose="02040503050406030204" pitchFamily="18" charset="0"/>
                            <a:cs typeface="Times New Roman" panose="02020603050405020304" pitchFamily="18" charset="0"/>
                          </a:rPr>
                          <m:t>𝑤</m:t>
                        </m:r>
                      </m:e>
                      <m:sub>
                        <m:r>
                          <a:rPr lang="tr-TR" i="1">
                            <a:latin typeface="Cambria Math" panose="02040503050406030204" pitchFamily="18" charset="0"/>
                            <a:cs typeface="Times New Roman" panose="02020603050405020304" pitchFamily="18" charset="0"/>
                          </a:rPr>
                          <m:t>𝑖</m:t>
                        </m:r>
                      </m:sub>
                    </m:sSub>
                  </m:oMath>
                </a14:m>
                <a:r>
                  <a:rPr lang="tr-TR" dirty="0">
                    <a:latin typeface="Times New Roman" panose="02020603050405020304" pitchFamily="18" charset="0"/>
                    <a:cs typeface="Times New Roman" panose="02020603050405020304" pitchFamily="18" charset="0"/>
                  </a:rPr>
                  <a:t>: ağırlıklar</a:t>
                </a:r>
              </a:p>
              <a:p>
                <a:pPr algn="just">
                  <a:lnSpc>
                    <a:spcPct val="150000"/>
                  </a:lnSpc>
                </a:pPr>
                <a:r>
                  <a:rPr lang="tr-TR" dirty="0">
                    <a:latin typeface="Times New Roman" panose="02020603050405020304" pitchFamily="18" charset="0"/>
                    <a:cs typeface="Times New Roman" panose="02020603050405020304" pitchFamily="18" charset="0"/>
                  </a:rPr>
                  <a:t>Ağırlıklı ortalama, verilerin belirli alt kümelerde sıklaştığı durumlarda veri kümesinin ortalamasının hesaplanmasında kullanışlıdır.</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97280" y="2108201"/>
                <a:ext cx="10058400" cy="3983680"/>
              </a:xfrm>
              <a:blipFill>
                <a:blip r:embed="rId2"/>
                <a:stretch>
                  <a:fillRect l="-631" r="-1513"/>
                </a:stretch>
              </a:blipFill>
            </p:spPr>
            <p:txBody>
              <a:bodyPr/>
              <a:lstStyle/>
              <a:p>
                <a:r>
                  <a:rPr lang="tr-TR">
                    <a:noFill/>
                  </a:rPr>
                  <a:t> </a:t>
                </a:r>
              </a:p>
            </p:txBody>
          </p:sp>
        </mc:Fallback>
      </mc:AlternateContent>
    </p:spTree>
    <p:extLst>
      <p:ext uri="{BB962C8B-B14F-4D97-AF65-F5344CB8AC3E}">
        <p14:creationId xmlns:p14="http://schemas.microsoft.com/office/powerpoint/2010/main" val="3881881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Ağırlıklı ortalama</a:t>
            </a:r>
          </a:p>
        </p:txBody>
      </p:sp>
      <p:sp>
        <p:nvSpPr>
          <p:cNvPr id="3" name="İçerik Yer Tutucusu 2"/>
          <p:cNvSpPr>
            <a:spLocks noGrp="1"/>
          </p:cNvSpPr>
          <p:nvPr>
            <p:ph idx="1"/>
          </p:nvPr>
        </p:nvSpPr>
        <p:spPr>
          <a:xfrm>
            <a:off x="1097280" y="2108201"/>
            <a:ext cx="10058400" cy="526763"/>
          </a:xfrm>
        </p:spPr>
        <p:txBody>
          <a:bodyPr/>
          <a:lstStyle/>
          <a:p>
            <a:r>
              <a:rPr lang="tr-TR" dirty="0">
                <a:solidFill>
                  <a:srgbClr val="FF0000"/>
                </a:solidFill>
                <a:latin typeface="Times New Roman" panose="02020603050405020304" pitchFamily="18" charset="0"/>
                <a:cs typeface="Times New Roman" panose="02020603050405020304" pitchFamily="18" charset="0"/>
              </a:rPr>
              <a:t>Ör:</a:t>
            </a: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Tablo 4">
                <a:extLst>
                  <a:ext uri="{FF2B5EF4-FFF2-40B4-BE49-F238E27FC236}">
                    <a16:creationId xmlns:a16="http://schemas.microsoft.com/office/drawing/2014/main" id="{618851CA-F941-FFA8-9D0F-CADACE14BFD3}"/>
                  </a:ext>
                </a:extLst>
              </p:cNvPr>
              <p:cNvGraphicFramePr>
                <a:graphicFrameLocks noGrp="1"/>
              </p:cNvGraphicFramePr>
              <p:nvPr>
                <p:extLst>
                  <p:ext uri="{D42A27DB-BD31-4B8C-83A1-F6EECF244321}">
                    <p14:modId xmlns:p14="http://schemas.microsoft.com/office/powerpoint/2010/main" val="2937257663"/>
                  </p:ext>
                </p:extLst>
              </p:nvPr>
            </p:nvGraphicFramePr>
            <p:xfrm>
              <a:off x="1101399" y="2634964"/>
              <a:ext cx="1777726" cy="1828800"/>
            </p:xfrm>
            <a:graphic>
              <a:graphicData uri="http://schemas.openxmlformats.org/drawingml/2006/table">
                <a:tbl>
                  <a:tblPr firstRow="1" bandRow="1">
                    <a:tableStyleId>{3B4B98B0-60AC-42C2-AFA5-B58CD77FA1E5}</a:tableStyleId>
                  </a:tblPr>
                  <a:tblGrid>
                    <a:gridCol w="888863">
                      <a:extLst>
                        <a:ext uri="{9D8B030D-6E8A-4147-A177-3AD203B41FA5}">
                          <a16:colId xmlns:a16="http://schemas.microsoft.com/office/drawing/2014/main" val="4091178541"/>
                        </a:ext>
                      </a:extLst>
                    </a:gridCol>
                    <a:gridCol w="888863">
                      <a:extLst>
                        <a:ext uri="{9D8B030D-6E8A-4147-A177-3AD203B41FA5}">
                          <a16:colId xmlns:a16="http://schemas.microsoft.com/office/drawing/2014/main" val="1826442410"/>
                        </a:ext>
                      </a:extLst>
                    </a:gridCol>
                  </a:tblGrid>
                  <a:tr h="357751">
                    <a:tc>
                      <a:txBody>
                        <a:bodyPr/>
                        <a:lstStyle/>
                        <a:p>
                          <a:pPr algn="ctr"/>
                          <a14:m>
                            <m:oMathPara xmlns:m="http://schemas.openxmlformats.org/officeDocument/2006/math">
                              <m:oMathParaPr>
                                <m:jc m:val="centerGroup"/>
                              </m:oMathParaPr>
                              <m:oMath xmlns:m="http://schemas.openxmlformats.org/officeDocument/2006/math">
                                <m:sSub>
                                  <m:sSubPr>
                                    <m:ctrlPr>
                                      <a:rPr lang="tr-TR" b="0" i="1" smtClean="0">
                                        <a:latin typeface="Cambria Math" panose="02040503050406030204" pitchFamily="18" charset="0"/>
                                      </a:rPr>
                                    </m:ctrlPr>
                                  </m:sSubPr>
                                  <m:e>
                                    <m:r>
                                      <m:rPr>
                                        <m:sty m:val="p"/>
                                      </m:rPr>
                                      <a:rPr lang="tr-TR" b="0" i="1" smtClean="0">
                                        <a:latin typeface="Cambria Math" panose="02040503050406030204" pitchFamily="18" charset="0"/>
                                      </a:rPr>
                                      <m:t>x</m:t>
                                    </m:r>
                                  </m:e>
                                  <m:sub>
                                    <m:r>
                                      <m:rPr>
                                        <m:sty m:val="p"/>
                                      </m:rPr>
                                      <a:rPr lang="tr-TR" b="0" i="1" smtClean="0">
                                        <a:latin typeface="Cambria Math" panose="02040503050406030204" pitchFamily="18" charset="0"/>
                                      </a:rPr>
                                      <m:t>i</m:t>
                                    </m:r>
                                  </m:sub>
                                </m:sSub>
                              </m:oMath>
                            </m:oMathPara>
                          </a14:m>
                          <a:endParaRPr lang="tr-TR" b="0" dirty="0">
                            <a:latin typeface="Times New Roman" panose="02020603050405020304" pitchFamily="18" charset="0"/>
                            <a:cs typeface="Times New Roman" panose="02020603050405020304" pitchFamily="18" charset="0"/>
                          </a:endParaRPr>
                        </a:p>
                      </a:txBody>
                      <a:tcPr/>
                    </a:tc>
                    <a:tc>
                      <a:txBody>
                        <a:bodyPr/>
                        <a:lstStyle/>
                        <a:p>
                          <a:pPr algn="ctr"/>
                          <a:r>
                            <a:rPr lang="tr-TR" b="0" dirty="0">
                              <a:latin typeface="Times New Roman" panose="02020603050405020304" pitchFamily="18" charset="0"/>
                              <a:cs typeface="Times New Roman" panose="02020603050405020304" pitchFamily="18" charset="0"/>
                            </a:rPr>
                            <a:t>Ağırlık</a:t>
                          </a:r>
                        </a:p>
                      </a:txBody>
                      <a:tcPr/>
                    </a:tc>
                    <a:extLst>
                      <a:ext uri="{0D108BD9-81ED-4DB2-BD59-A6C34878D82A}">
                        <a16:rowId xmlns:a16="http://schemas.microsoft.com/office/drawing/2014/main" val="688948373"/>
                      </a:ext>
                    </a:extLst>
                  </a:tr>
                  <a:tr h="357751">
                    <a:tc>
                      <a:txBody>
                        <a:bodyPr/>
                        <a:lstStyle/>
                        <a:p>
                          <a:pPr algn="ctr"/>
                          <a:r>
                            <a:rPr lang="tr-TR" dirty="0">
                              <a:latin typeface="Times New Roman" panose="02020603050405020304" pitchFamily="18" charset="0"/>
                              <a:cs typeface="Times New Roman" panose="02020603050405020304" pitchFamily="18" charset="0"/>
                            </a:rPr>
                            <a:t>3</a:t>
                          </a:r>
                        </a:p>
                      </a:txBody>
                      <a:tcPr/>
                    </a:tc>
                    <a:tc>
                      <a:txBody>
                        <a:bodyPr/>
                        <a:lstStyle/>
                        <a:p>
                          <a:pPr algn="ctr"/>
                          <a:r>
                            <a:rPr lang="tr-TR"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2935857193"/>
                      </a:ext>
                    </a:extLst>
                  </a:tr>
                  <a:tr h="357751">
                    <a:tc>
                      <a:txBody>
                        <a:bodyPr/>
                        <a:lstStyle/>
                        <a:p>
                          <a:pPr algn="ctr"/>
                          <a:r>
                            <a:rPr lang="tr-TR" dirty="0">
                              <a:latin typeface="Times New Roman" panose="02020603050405020304" pitchFamily="18" charset="0"/>
                              <a:cs typeface="Times New Roman" panose="02020603050405020304" pitchFamily="18" charset="0"/>
                            </a:rPr>
                            <a:t>4</a:t>
                          </a:r>
                        </a:p>
                      </a:txBody>
                      <a:tcPr/>
                    </a:tc>
                    <a:tc>
                      <a:txBody>
                        <a:bodyPr/>
                        <a:lstStyle/>
                        <a:p>
                          <a:pPr algn="ctr"/>
                          <a:r>
                            <a:rPr lang="tr-TR"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3495808736"/>
                      </a:ext>
                    </a:extLst>
                  </a:tr>
                  <a:tr h="357751">
                    <a:tc>
                      <a:txBody>
                        <a:bodyPr/>
                        <a:lstStyle/>
                        <a:p>
                          <a:pPr algn="ctr"/>
                          <a:r>
                            <a:rPr lang="tr-TR" dirty="0">
                              <a:latin typeface="Times New Roman" panose="02020603050405020304" pitchFamily="18" charset="0"/>
                              <a:cs typeface="Times New Roman" panose="02020603050405020304" pitchFamily="18" charset="0"/>
                            </a:rPr>
                            <a:t>2</a:t>
                          </a:r>
                        </a:p>
                      </a:txBody>
                      <a:tcPr/>
                    </a:tc>
                    <a:tc>
                      <a:txBody>
                        <a:bodyPr/>
                        <a:lstStyle/>
                        <a:p>
                          <a:pPr algn="ctr"/>
                          <a:r>
                            <a:rPr lang="tr-TR"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301645966"/>
                      </a:ext>
                    </a:extLst>
                  </a:tr>
                  <a:tr h="357751">
                    <a:tc>
                      <a:txBody>
                        <a:bodyPr/>
                        <a:lstStyle/>
                        <a:p>
                          <a:pPr algn="ctr"/>
                          <a:r>
                            <a:rPr lang="tr-TR" dirty="0">
                              <a:latin typeface="Times New Roman" panose="02020603050405020304" pitchFamily="18" charset="0"/>
                              <a:cs typeface="Times New Roman" panose="02020603050405020304" pitchFamily="18" charset="0"/>
                            </a:rPr>
                            <a:t>5</a:t>
                          </a:r>
                        </a:p>
                      </a:txBody>
                      <a:tcPr/>
                    </a:tc>
                    <a:tc>
                      <a:txBody>
                        <a:bodyPr/>
                        <a:lstStyle/>
                        <a:p>
                          <a:pPr algn="ctr"/>
                          <a:r>
                            <a:rPr lang="tr-TR"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3344117249"/>
                      </a:ext>
                    </a:extLst>
                  </a:tr>
                </a:tbl>
              </a:graphicData>
            </a:graphic>
          </p:graphicFrame>
        </mc:Choice>
        <mc:Fallback xmlns="">
          <p:graphicFrame>
            <p:nvGraphicFramePr>
              <p:cNvPr id="4" name="Tablo 4">
                <a:extLst>
                  <a:ext uri="{FF2B5EF4-FFF2-40B4-BE49-F238E27FC236}">
                    <a16:creationId xmlns:a16="http://schemas.microsoft.com/office/drawing/2014/main" id="{618851CA-F941-FFA8-9D0F-CADACE14BFD3}"/>
                  </a:ext>
                </a:extLst>
              </p:cNvPr>
              <p:cNvGraphicFramePr>
                <a:graphicFrameLocks noGrp="1"/>
              </p:cNvGraphicFramePr>
              <p:nvPr>
                <p:extLst>
                  <p:ext uri="{D42A27DB-BD31-4B8C-83A1-F6EECF244321}">
                    <p14:modId xmlns:p14="http://schemas.microsoft.com/office/powerpoint/2010/main" val="2937257663"/>
                  </p:ext>
                </p:extLst>
              </p:nvPr>
            </p:nvGraphicFramePr>
            <p:xfrm>
              <a:off x="1101399" y="2634964"/>
              <a:ext cx="1777726" cy="1828800"/>
            </p:xfrm>
            <a:graphic>
              <a:graphicData uri="http://schemas.openxmlformats.org/drawingml/2006/table">
                <a:tbl>
                  <a:tblPr firstRow="1" bandRow="1">
                    <a:tableStyleId>{3B4B98B0-60AC-42C2-AFA5-B58CD77FA1E5}</a:tableStyleId>
                  </a:tblPr>
                  <a:tblGrid>
                    <a:gridCol w="888863">
                      <a:extLst>
                        <a:ext uri="{9D8B030D-6E8A-4147-A177-3AD203B41FA5}">
                          <a16:colId xmlns:a16="http://schemas.microsoft.com/office/drawing/2014/main" val="4091178541"/>
                        </a:ext>
                      </a:extLst>
                    </a:gridCol>
                    <a:gridCol w="888863">
                      <a:extLst>
                        <a:ext uri="{9D8B030D-6E8A-4147-A177-3AD203B41FA5}">
                          <a16:colId xmlns:a16="http://schemas.microsoft.com/office/drawing/2014/main" val="1826442410"/>
                        </a:ext>
                      </a:extLst>
                    </a:gridCol>
                  </a:tblGrid>
                  <a:tr h="365760">
                    <a:tc>
                      <a:txBody>
                        <a:bodyPr/>
                        <a:lstStyle/>
                        <a:p>
                          <a:endParaRPr lang="tr-TR"/>
                        </a:p>
                      </a:txBody>
                      <a:tcPr>
                        <a:blipFill>
                          <a:blip r:embed="rId2"/>
                          <a:stretch>
                            <a:fillRect t="-6897" r="-100000" b="-424138"/>
                          </a:stretch>
                        </a:blipFill>
                      </a:tcPr>
                    </a:tc>
                    <a:tc>
                      <a:txBody>
                        <a:bodyPr/>
                        <a:lstStyle/>
                        <a:p>
                          <a:pPr algn="ctr"/>
                          <a:r>
                            <a:rPr lang="tr-TR" b="0" dirty="0">
                              <a:latin typeface="Times New Roman" panose="02020603050405020304" pitchFamily="18" charset="0"/>
                              <a:cs typeface="Times New Roman" panose="02020603050405020304" pitchFamily="18" charset="0"/>
                            </a:rPr>
                            <a:t>Ağırlık</a:t>
                          </a:r>
                        </a:p>
                      </a:txBody>
                      <a:tcPr/>
                    </a:tc>
                    <a:extLst>
                      <a:ext uri="{0D108BD9-81ED-4DB2-BD59-A6C34878D82A}">
                        <a16:rowId xmlns:a16="http://schemas.microsoft.com/office/drawing/2014/main" val="688948373"/>
                      </a:ext>
                    </a:extLst>
                  </a:tr>
                  <a:tr h="365760">
                    <a:tc>
                      <a:txBody>
                        <a:bodyPr/>
                        <a:lstStyle/>
                        <a:p>
                          <a:pPr algn="ctr"/>
                          <a:r>
                            <a:rPr lang="tr-TR" dirty="0">
                              <a:latin typeface="Times New Roman" panose="02020603050405020304" pitchFamily="18" charset="0"/>
                              <a:cs typeface="Times New Roman" panose="02020603050405020304" pitchFamily="18" charset="0"/>
                            </a:rPr>
                            <a:t>3</a:t>
                          </a:r>
                        </a:p>
                      </a:txBody>
                      <a:tcPr/>
                    </a:tc>
                    <a:tc>
                      <a:txBody>
                        <a:bodyPr/>
                        <a:lstStyle/>
                        <a:p>
                          <a:pPr algn="ctr"/>
                          <a:r>
                            <a:rPr lang="tr-TR" dirty="0">
                              <a:latin typeface="Times New Roman" panose="02020603050405020304" pitchFamily="18" charset="0"/>
                              <a:cs typeface="Times New Roman" panose="02020603050405020304" pitchFamily="18" charset="0"/>
                            </a:rPr>
                            <a:t>5</a:t>
                          </a:r>
                        </a:p>
                      </a:txBody>
                      <a:tcPr/>
                    </a:tc>
                    <a:extLst>
                      <a:ext uri="{0D108BD9-81ED-4DB2-BD59-A6C34878D82A}">
                        <a16:rowId xmlns:a16="http://schemas.microsoft.com/office/drawing/2014/main" val="2935857193"/>
                      </a:ext>
                    </a:extLst>
                  </a:tr>
                  <a:tr h="365760">
                    <a:tc>
                      <a:txBody>
                        <a:bodyPr/>
                        <a:lstStyle/>
                        <a:p>
                          <a:pPr algn="ctr"/>
                          <a:r>
                            <a:rPr lang="tr-TR" dirty="0">
                              <a:latin typeface="Times New Roman" panose="02020603050405020304" pitchFamily="18" charset="0"/>
                              <a:cs typeface="Times New Roman" panose="02020603050405020304" pitchFamily="18" charset="0"/>
                            </a:rPr>
                            <a:t>4</a:t>
                          </a:r>
                        </a:p>
                      </a:txBody>
                      <a:tcPr/>
                    </a:tc>
                    <a:tc>
                      <a:txBody>
                        <a:bodyPr/>
                        <a:lstStyle/>
                        <a:p>
                          <a:pPr algn="ctr"/>
                          <a:r>
                            <a:rPr lang="tr-TR"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3495808736"/>
                      </a:ext>
                    </a:extLst>
                  </a:tr>
                  <a:tr h="365760">
                    <a:tc>
                      <a:txBody>
                        <a:bodyPr/>
                        <a:lstStyle/>
                        <a:p>
                          <a:pPr algn="ctr"/>
                          <a:r>
                            <a:rPr lang="tr-TR" dirty="0">
                              <a:latin typeface="Times New Roman" panose="02020603050405020304" pitchFamily="18" charset="0"/>
                              <a:cs typeface="Times New Roman" panose="02020603050405020304" pitchFamily="18" charset="0"/>
                            </a:rPr>
                            <a:t>2</a:t>
                          </a:r>
                        </a:p>
                      </a:txBody>
                      <a:tcPr/>
                    </a:tc>
                    <a:tc>
                      <a:txBody>
                        <a:bodyPr/>
                        <a:lstStyle/>
                        <a:p>
                          <a:pPr algn="ctr"/>
                          <a:r>
                            <a:rPr lang="tr-TR" dirty="0">
                              <a:latin typeface="Times New Roman" panose="02020603050405020304" pitchFamily="18" charset="0"/>
                              <a:cs typeface="Times New Roman" panose="02020603050405020304" pitchFamily="18" charset="0"/>
                            </a:rPr>
                            <a:t>4</a:t>
                          </a:r>
                        </a:p>
                      </a:txBody>
                      <a:tcPr/>
                    </a:tc>
                    <a:extLst>
                      <a:ext uri="{0D108BD9-81ED-4DB2-BD59-A6C34878D82A}">
                        <a16:rowId xmlns:a16="http://schemas.microsoft.com/office/drawing/2014/main" val="301645966"/>
                      </a:ext>
                    </a:extLst>
                  </a:tr>
                  <a:tr h="365760">
                    <a:tc>
                      <a:txBody>
                        <a:bodyPr/>
                        <a:lstStyle/>
                        <a:p>
                          <a:pPr algn="ctr"/>
                          <a:r>
                            <a:rPr lang="tr-TR" dirty="0">
                              <a:latin typeface="Times New Roman" panose="02020603050405020304" pitchFamily="18" charset="0"/>
                              <a:cs typeface="Times New Roman" panose="02020603050405020304" pitchFamily="18" charset="0"/>
                            </a:rPr>
                            <a:t>5</a:t>
                          </a:r>
                        </a:p>
                      </a:txBody>
                      <a:tcPr/>
                    </a:tc>
                    <a:tc>
                      <a:txBody>
                        <a:bodyPr/>
                        <a:lstStyle/>
                        <a:p>
                          <a:pPr algn="ctr"/>
                          <a:r>
                            <a:rPr lang="tr-TR" dirty="0">
                              <a:latin typeface="Times New Roman" panose="02020603050405020304" pitchFamily="18" charset="0"/>
                              <a:cs typeface="Times New Roman" panose="02020603050405020304" pitchFamily="18" charset="0"/>
                            </a:rPr>
                            <a:t>3</a:t>
                          </a:r>
                        </a:p>
                      </a:txBody>
                      <a:tcPr/>
                    </a:tc>
                    <a:extLst>
                      <a:ext uri="{0D108BD9-81ED-4DB2-BD59-A6C34878D82A}">
                        <a16:rowId xmlns:a16="http://schemas.microsoft.com/office/drawing/2014/main" val="3344117249"/>
                      </a:ext>
                    </a:extLst>
                  </a:tr>
                </a:tbl>
              </a:graphicData>
            </a:graphic>
          </p:graphicFrame>
        </mc:Fallback>
      </mc:AlternateContent>
      <p:sp>
        <p:nvSpPr>
          <p:cNvPr id="5" name="İçerik Yer Tutucusu 2">
            <a:extLst>
              <a:ext uri="{FF2B5EF4-FFF2-40B4-BE49-F238E27FC236}">
                <a16:creationId xmlns:a16="http://schemas.microsoft.com/office/drawing/2014/main" id="{50A77639-C3E4-BC75-0106-A9FFEA8E01C7}"/>
              </a:ext>
            </a:extLst>
          </p:cNvPr>
          <p:cNvSpPr txBox="1">
            <a:spLocks/>
          </p:cNvSpPr>
          <p:nvPr/>
        </p:nvSpPr>
        <p:spPr>
          <a:xfrm>
            <a:off x="1097280" y="4727145"/>
            <a:ext cx="10058400" cy="124116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
        <p:nvSpPr>
          <p:cNvPr id="7" name="Metin kutusu 6">
            <a:extLst>
              <a:ext uri="{FF2B5EF4-FFF2-40B4-BE49-F238E27FC236}">
                <a16:creationId xmlns:a16="http://schemas.microsoft.com/office/drawing/2014/main" id="{2A757FD7-AB69-7646-AEBA-E27D81AFD522}"/>
              </a:ext>
            </a:extLst>
          </p:cNvPr>
          <p:cNvSpPr txBox="1"/>
          <p:nvPr/>
        </p:nvSpPr>
        <p:spPr>
          <a:xfrm>
            <a:off x="1036320" y="4727145"/>
            <a:ext cx="6096000" cy="1289007"/>
          </a:xfrm>
          <a:prstGeom prst="rect">
            <a:avLst/>
          </a:prstGeom>
          <a:noFill/>
        </p:spPr>
        <p:txBody>
          <a:bodyPr wrap="square">
            <a:spAutoFit/>
          </a:bodyPr>
          <a:lstStyle/>
          <a:p>
            <a:pPr>
              <a:lnSpc>
                <a:spcPct val="150000"/>
              </a:lnSpc>
            </a:pPr>
            <a:r>
              <a:rPr lang="tr-TR" dirty="0">
                <a:solidFill>
                  <a:schemeClr val="tx1"/>
                </a:solidFill>
                <a:latin typeface="Times New Roman" panose="02020603050405020304" pitchFamily="18" charset="0"/>
                <a:cs typeface="Times New Roman" panose="02020603050405020304" pitchFamily="18" charset="0"/>
              </a:rPr>
              <a:t>(3*5) +(4*8) + (2*4) + (5*3) = 70</a:t>
            </a:r>
          </a:p>
          <a:p>
            <a:pPr>
              <a:lnSpc>
                <a:spcPct val="150000"/>
              </a:lnSpc>
            </a:pPr>
            <a:r>
              <a:rPr lang="tr-TR" dirty="0">
                <a:solidFill>
                  <a:schemeClr val="tx1"/>
                </a:solidFill>
                <a:latin typeface="Times New Roman" panose="02020603050405020304" pitchFamily="18" charset="0"/>
                <a:cs typeface="Times New Roman" panose="02020603050405020304" pitchFamily="18" charset="0"/>
              </a:rPr>
              <a:t>5 + 8 + 4 + 3 = 20</a:t>
            </a:r>
          </a:p>
          <a:p>
            <a:pPr>
              <a:lnSpc>
                <a:spcPct val="150000"/>
              </a:lnSpc>
            </a:pPr>
            <a:r>
              <a:rPr lang="tr-TR" dirty="0">
                <a:solidFill>
                  <a:schemeClr val="tx1"/>
                </a:solidFill>
                <a:latin typeface="Times New Roman" panose="02020603050405020304" pitchFamily="18" charset="0"/>
                <a:cs typeface="Times New Roman" panose="02020603050405020304" pitchFamily="18" charset="0"/>
              </a:rPr>
              <a:t>70 / 20 = 3,5 </a:t>
            </a:r>
          </a:p>
        </p:txBody>
      </p:sp>
    </p:spTree>
    <p:extLst>
      <p:ext uri="{BB962C8B-B14F-4D97-AF65-F5344CB8AC3E}">
        <p14:creationId xmlns:p14="http://schemas.microsoft.com/office/powerpoint/2010/main" val="648163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Harmonik</a:t>
            </a:r>
            <a:r>
              <a:rPr lang="tr-TR" dirty="0">
                <a:latin typeface="Times New Roman" panose="02020603050405020304" pitchFamily="18" charset="0"/>
                <a:cs typeface="Times New Roman" panose="02020603050405020304" pitchFamily="18" charset="0"/>
              </a:rPr>
              <a:t> Ortalama</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pPr>
                  <a:lnSpc>
                    <a:spcPct val="150000"/>
                  </a:lnSpc>
                </a:pPr>
                <a:r>
                  <a:rPr lang="tr-TR" dirty="0">
                    <a:latin typeface="Times New Roman" panose="02020603050405020304" pitchFamily="18" charset="0"/>
                    <a:cs typeface="Times New Roman" panose="02020603050405020304" pitchFamily="18" charset="0"/>
                  </a:rPr>
                  <a:t>Veri kümesindeki tüm öğelerin tersinin ortalama tersidir. </a:t>
                </a:r>
              </a:p>
              <a:p>
                <a:pPr>
                  <a:lnSpc>
                    <a:spcPct val="150000"/>
                  </a:lnSpc>
                </a:pPr>
                <a:r>
                  <a:rPr lang="tr-TR" dirty="0" err="1">
                    <a:latin typeface="Times New Roman" panose="02020603050405020304" pitchFamily="18" charset="0"/>
                    <a:cs typeface="Times New Roman" panose="02020603050405020304" pitchFamily="18" charset="0"/>
                  </a:rPr>
                  <a:t>Harmonik</a:t>
                </a:r>
                <a:r>
                  <a:rPr lang="tr-TR" dirty="0">
                    <a:latin typeface="Times New Roman" panose="02020603050405020304" pitchFamily="18" charset="0"/>
                    <a:cs typeface="Times New Roman" panose="02020603050405020304" pitchFamily="18" charset="0"/>
                  </a:rPr>
                  <a:t> Ortalama: </a:t>
                </a:r>
                <a14:m>
                  <m:oMath xmlns:m="http://schemas.openxmlformats.org/officeDocument/2006/math">
                    <m:f>
                      <m:fPr>
                        <m:ctrlPr>
                          <a:rPr lang="tr-TR" i="1" smtClean="0">
                            <a:latin typeface="Cambria Math" panose="02040503050406030204" pitchFamily="18" charset="0"/>
                            <a:cs typeface="Times New Roman" panose="02020603050405020304" pitchFamily="18" charset="0"/>
                          </a:rPr>
                        </m:ctrlPr>
                      </m:fPr>
                      <m:num>
                        <m:r>
                          <a:rPr lang="tr-TR" b="0" i="1" smtClean="0">
                            <a:latin typeface="Cambria Math" panose="02040503050406030204" pitchFamily="18" charset="0"/>
                            <a:cs typeface="Times New Roman" panose="02020603050405020304" pitchFamily="18" charset="0"/>
                          </a:rPr>
                          <m:t>𝑛</m:t>
                        </m:r>
                      </m:num>
                      <m:den>
                        <m:nary>
                          <m:naryPr>
                            <m:chr m:val="∑"/>
                            <m:supHide m:val="on"/>
                            <m:ctrlPr>
                              <a:rPr lang="tr-TR" i="1" smtClean="0">
                                <a:latin typeface="Cambria Math" panose="02040503050406030204" pitchFamily="18" charset="0"/>
                                <a:cs typeface="Times New Roman" panose="02020603050405020304" pitchFamily="18" charset="0"/>
                              </a:rPr>
                            </m:ctrlPr>
                          </m:naryPr>
                          <m:sub>
                            <m:r>
                              <m:rPr>
                                <m:brk m:alnAt="7"/>
                              </m:rPr>
                              <a:rPr lang="tr-TR" b="0" i="1" smtClean="0">
                                <a:latin typeface="Cambria Math" panose="02040503050406030204" pitchFamily="18" charset="0"/>
                                <a:cs typeface="Times New Roman" panose="02020603050405020304" pitchFamily="18" charset="0"/>
                              </a:rPr>
                              <m:t>𝑖</m:t>
                            </m:r>
                          </m:sub>
                          <m:sup/>
                          <m:e>
                            <m:r>
                              <a:rPr lang="tr-TR" b="0" i="1" smtClean="0">
                                <a:latin typeface="Cambria Math" panose="02040503050406030204" pitchFamily="18" charset="0"/>
                                <a:cs typeface="Times New Roman" panose="02020603050405020304" pitchFamily="18" charset="0"/>
                              </a:rPr>
                              <m:t>(</m:t>
                            </m:r>
                            <m:f>
                              <m:fPr>
                                <m:ctrlPr>
                                  <a:rPr lang="tr-TR" i="1" smtClean="0">
                                    <a:latin typeface="Cambria Math" panose="02040503050406030204" pitchFamily="18" charset="0"/>
                                    <a:cs typeface="Times New Roman" panose="02020603050405020304" pitchFamily="18" charset="0"/>
                                  </a:rPr>
                                </m:ctrlPr>
                              </m:fPr>
                              <m:num>
                                <m:r>
                                  <a:rPr lang="tr-TR" b="0" i="1" smtClean="0">
                                    <a:latin typeface="Cambria Math" panose="02040503050406030204" pitchFamily="18" charset="0"/>
                                    <a:cs typeface="Times New Roman" panose="02020603050405020304" pitchFamily="18" charset="0"/>
                                  </a:rPr>
                                  <m:t>1</m:t>
                                </m:r>
                              </m:num>
                              <m:den>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den>
                            </m:f>
                            <m:r>
                              <a:rPr lang="tr-TR" b="0" i="1" smtClean="0">
                                <a:latin typeface="Cambria Math" panose="02040503050406030204" pitchFamily="18" charset="0"/>
                                <a:cs typeface="Times New Roman" panose="02020603050405020304" pitchFamily="18" charset="0"/>
                              </a:rPr>
                              <m:t>)</m:t>
                            </m:r>
                          </m:e>
                        </m:nary>
                      </m:den>
                    </m:f>
                  </m:oMath>
                </a14:m>
                <a:r>
                  <a:rPr lang="tr-TR" dirty="0">
                    <a:latin typeface="Times New Roman" panose="02020603050405020304" pitchFamily="18" charset="0"/>
                    <a:cs typeface="Times New Roman" panose="02020603050405020304" pitchFamily="18" charset="0"/>
                  </a:rPr>
                  <a:t>  </a:t>
                </a:r>
              </a:p>
              <a:p>
                <a:pPr>
                  <a:lnSpc>
                    <a:spcPct val="150000"/>
                  </a:lnSpc>
                </a:pPr>
                <a:r>
                  <a:rPr lang="tr-TR" dirty="0">
                    <a:latin typeface="Times New Roman" panose="02020603050405020304" pitchFamily="18" charset="0"/>
                    <a:cs typeface="Times New Roman" panose="02020603050405020304" pitchFamily="18" charset="0"/>
                  </a:rPr>
                  <a:t>Burada; </a:t>
                </a:r>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r>
                      <a:rPr lang="tr-TR" b="0" i="1" smtClean="0">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veri setindeki her bir örnek, </a:t>
                </a:r>
                <a14:m>
                  <m:oMath xmlns:m="http://schemas.openxmlformats.org/officeDocument/2006/math">
                    <m:r>
                      <a:rPr lang="tr-TR" i="1">
                        <a:latin typeface="Cambria Math" panose="02040503050406030204" pitchFamily="18" charset="0"/>
                        <a:cs typeface="Times New Roman" panose="02020603050405020304" pitchFamily="18" charset="0"/>
                      </a:rPr>
                      <m:t>𝑖</m:t>
                    </m:r>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1,2,…, n</a:t>
                </a:r>
              </a:p>
              <a:p>
                <a:pPr>
                  <a:lnSpc>
                    <a:spcPct val="150000"/>
                  </a:lnSpc>
                </a:pPr>
                <a:r>
                  <a:rPr lang="tr-TR" dirty="0">
                    <a:latin typeface="Times New Roman" panose="02020603050405020304" pitchFamily="18" charset="0"/>
                    <a:cs typeface="Times New Roman" panose="02020603050405020304" pitchFamily="18" charset="0"/>
                  </a:rPr>
                  <a:t>Özellikle oran şeklinde ortaya çıkan gözlemlerin ortalama hesabında kullanılmaktadır.</a:t>
                </a: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a:blip r:embed="rId2"/>
                <a:stretch>
                  <a:fillRect l="-631"/>
                </a:stretch>
              </a:blipFill>
            </p:spPr>
            <p:txBody>
              <a:bodyPr/>
              <a:lstStyle/>
              <a:p>
                <a:r>
                  <a:rPr lang="tr-TR">
                    <a:noFill/>
                  </a:rPr>
                  <a:t> </a:t>
                </a:r>
              </a:p>
            </p:txBody>
          </p:sp>
        </mc:Fallback>
      </mc:AlternateContent>
    </p:spTree>
    <p:extLst>
      <p:ext uri="{BB962C8B-B14F-4D97-AF65-F5344CB8AC3E}">
        <p14:creationId xmlns:p14="http://schemas.microsoft.com/office/powerpoint/2010/main" val="376879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Harmonik</a:t>
            </a:r>
            <a:r>
              <a:rPr lang="tr-TR" dirty="0">
                <a:latin typeface="Times New Roman" panose="02020603050405020304" pitchFamily="18" charset="0"/>
                <a:cs typeface="Times New Roman" panose="02020603050405020304" pitchFamily="18" charset="0"/>
              </a:rPr>
              <a:t> Ortalama</a:t>
            </a:r>
          </a:p>
        </p:txBody>
      </p:sp>
      <p:sp>
        <p:nvSpPr>
          <p:cNvPr id="3" name="İçerik Yer Tutucusu 2"/>
          <p:cNvSpPr>
            <a:spLocks noGrp="1"/>
          </p:cNvSpPr>
          <p:nvPr>
            <p:ph idx="1"/>
          </p:nvPr>
        </p:nvSpPr>
        <p:spPr/>
        <p:txBody>
          <a:bodyPr/>
          <a:lstStyle/>
          <a:p>
            <a:r>
              <a:rPr lang="tr-TR" dirty="0">
                <a:solidFill>
                  <a:srgbClr val="FF0000"/>
                </a:solidFill>
                <a:latin typeface="Times New Roman" panose="02020603050405020304" pitchFamily="18" charset="0"/>
                <a:cs typeface="Times New Roman" panose="02020603050405020304" pitchFamily="18" charset="0"/>
              </a:rPr>
              <a:t>Ör:</a:t>
            </a:r>
          </a:p>
          <a:p>
            <a:endParaRPr lang="tr-TR" dirty="0">
              <a:solidFill>
                <a:srgbClr val="FF0000"/>
              </a:solidFill>
              <a:latin typeface="Times New Roman" panose="02020603050405020304" pitchFamily="18" charset="0"/>
              <a:cs typeface="Times New Roman" panose="02020603050405020304" pitchFamily="18" charset="0"/>
            </a:endParaRPr>
          </a:p>
          <a:p>
            <a:endParaRPr lang="tr-TR" dirty="0">
              <a:solidFill>
                <a:srgbClr val="FF0000"/>
              </a:solidFill>
              <a:latin typeface="Times New Roman" panose="02020603050405020304" pitchFamily="18" charset="0"/>
              <a:cs typeface="Times New Roman" panose="02020603050405020304" pitchFamily="18" charset="0"/>
            </a:endParaRPr>
          </a:p>
          <a:p>
            <a:endParaRPr lang="tr-TR" dirty="0">
              <a:solidFill>
                <a:srgbClr val="FF0000"/>
              </a:solidFill>
              <a:latin typeface="Times New Roman" panose="02020603050405020304" pitchFamily="18" charset="0"/>
              <a:cs typeface="Times New Roman" panose="02020603050405020304" pitchFamily="18" charset="0"/>
            </a:endParaRPr>
          </a:p>
          <a:p>
            <a:endParaRPr lang="tr-TR" dirty="0">
              <a:solidFill>
                <a:srgbClr val="FF0000"/>
              </a:solidFill>
              <a:latin typeface="Times New Roman" panose="02020603050405020304" pitchFamily="18" charset="0"/>
              <a:cs typeface="Times New Roman" panose="02020603050405020304" pitchFamily="18" charset="0"/>
            </a:endParaRPr>
          </a:p>
          <a:p>
            <a:r>
              <a:rPr lang="tr-TR" dirty="0">
                <a:solidFill>
                  <a:schemeClr val="tx1"/>
                </a:solidFill>
                <a:latin typeface="Times New Roman" panose="02020603050405020304" pitchFamily="18" charset="0"/>
                <a:cs typeface="Times New Roman" panose="02020603050405020304" pitchFamily="18" charset="0"/>
              </a:rPr>
              <a:t>H.O. = 4 / 1,05 =  3,809</a:t>
            </a:r>
          </a:p>
          <a:p>
            <a:endParaRPr lang="tr-TR" dirty="0">
              <a:solidFill>
                <a:srgbClr val="FF0000"/>
              </a:solidFill>
              <a:latin typeface="Times New Roman" panose="02020603050405020304" pitchFamily="18" charset="0"/>
              <a:cs typeface="Times New Roman" panose="02020603050405020304" pitchFamily="18" charset="0"/>
            </a:endParaRPr>
          </a:p>
          <a:p>
            <a:endParaRPr lang="tr-TR" dirty="0">
              <a:solidFill>
                <a:srgbClr val="FF0000"/>
              </a:solidFill>
              <a:latin typeface="Times New Roman" panose="02020603050405020304" pitchFamily="18" charset="0"/>
              <a:cs typeface="Times New Roman" panose="02020603050405020304" pitchFamily="18" charset="0"/>
            </a:endParaRPr>
          </a:p>
          <a:p>
            <a:endParaRPr lang="tr-TR" dirty="0">
              <a:solidFill>
                <a:srgbClr val="FF0000"/>
              </a:solidFill>
              <a:latin typeface="Times New Roman" panose="02020603050405020304" pitchFamily="18" charset="0"/>
              <a:cs typeface="Times New Roman" panose="02020603050405020304" pitchFamily="18" charset="0"/>
            </a:endParaRPr>
          </a:p>
          <a:p>
            <a:endParaRPr lang="tr-TR" dirty="0">
              <a:solidFill>
                <a:srgbClr val="FF0000"/>
              </a:solidFill>
              <a:latin typeface="Times New Roman" panose="02020603050405020304" pitchFamily="18" charset="0"/>
              <a:cs typeface="Times New Roman" panose="02020603050405020304" pitchFamily="18" charset="0"/>
            </a:endParaRPr>
          </a:p>
          <a:p>
            <a:endParaRPr lang="tr-TR" dirty="0">
              <a:solidFill>
                <a:srgbClr val="FF000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4" name="Tablo 4">
                <a:extLst>
                  <a:ext uri="{FF2B5EF4-FFF2-40B4-BE49-F238E27FC236}">
                    <a16:creationId xmlns:a16="http://schemas.microsoft.com/office/drawing/2014/main" id="{E8D0395B-3A86-71ED-D23F-9D191F9EFC91}"/>
                  </a:ext>
                </a:extLst>
              </p:cNvPr>
              <p:cNvGraphicFramePr>
                <a:graphicFrameLocks noGrp="1"/>
              </p:cNvGraphicFramePr>
              <p:nvPr>
                <p:extLst>
                  <p:ext uri="{D42A27DB-BD31-4B8C-83A1-F6EECF244321}">
                    <p14:modId xmlns:p14="http://schemas.microsoft.com/office/powerpoint/2010/main" val="392358358"/>
                  </p:ext>
                </p:extLst>
              </p:nvPr>
            </p:nvGraphicFramePr>
            <p:xfrm>
              <a:off x="1803401" y="2230120"/>
              <a:ext cx="1905000" cy="185420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051029958"/>
                        </a:ext>
                      </a:extLst>
                    </a:gridCol>
                    <a:gridCol w="952500">
                      <a:extLst>
                        <a:ext uri="{9D8B030D-6E8A-4147-A177-3AD203B41FA5}">
                          <a16:colId xmlns:a16="http://schemas.microsoft.com/office/drawing/2014/main" val="226024357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oMath>
                            </m:oMathPara>
                          </a14:m>
                          <a:endParaRPr lang="tr-TR" dirty="0"/>
                        </a:p>
                      </a:txBody>
                      <a:tcPr/>
                    </a:tc>
                    <a:tc>
                      <a:txBody>
                        <a:bodyPr/>
                        <a:lstStyle/>
                        <a:p>
                          <a:pPr algn="ctr"/>
                          <a:r>
                            <a:rPr lang="tr-TR" dirty="0">
                              <a:latin typeface="Times New Roman" panose="02020603050405020304" pitchFamily="18" charset="0"/>
                              <a:cs typeface="Times New Roman" panose="02020603050405020304" pitchFamily="18" charset="0"/>
                            </a:rPr>
                            <a:t>1/</a:t>
                          </a:r>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oMath>
                          </a14:m>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4040070"/>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tc>
                      <a:txBody>
                        <a:bodyPr/>
                        <a:lstStyle/>
                        <a:p>
                          <a:pPr algn="ctr"/>
                          <a:r>
                            <a:rPr lang="tr-TR" dirty="0">
                              <a:latin typeface="Times New Roman" panose="02020603050405020304" pitchFamily="18" charset="0"/>
                              <a:cs typeface="Times New Roman" panose="02020603050405020304" pitchFamily="18" charset="0"/>
                            </a:rPr>
                            <a:t>1/10</a:t>
                          </a:r>
                        </a:p>
                      </a:txBody>
                      <a:tcPr/>
                    </a:tc>
                    <a:extLst>
                      <a:ext uri="{0D108BD9-81ED-4DB2-BD59-A6C34878D82A}">
                        <a16:rowId xmlns:a16="http://schemas.microsoft.com/office/drawing/2014/main" val="2705382959"/>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tc>
                      <a:txBody>
                        <a:bodyPr/>
                        <a:lstStyle/>
                        <a:p>
                          <a:pPr algn="ctr"/>
                          <a:r>
                            <a:rPr lang="tr-TR" dirty="0">
                              <a:latin typeface="Times New Roman" panose="02020603050405020304" pitchFamily="18" charset="0"/>
                              <a:cs typeface="Times New Roman" panose="02020603050405020304" pitchFamily="18" charset="0"/>
                            </a:rPr>
                            <a:t>1/20</a:t>
                          </a:r>
                        </a:p>
                      </a:txBody>
                      <a:tcPr/>
                    </a:tc>
                    <a:extLst>
                      <a:ext uri="{0D108BD9-81ED-4DB2-BD59-A6C34878D82A}">
                        <a16:rowId xmlns:a16="http://schemas.microsoft.com/office/drawing/2014/main" val="2347959946"/>
                      </a:ext>
                    </a:extLst>
                  </a:tr>
                  <a:tr h="370840">
                    <a:tc>
                      <a:txBody>
                        <a:bodyPr/>
                        <a:lstStyle/>
                        <a:p>
                          <a:pPr algn="ctr"/>
                          <a:r>
                            <a:rPr lang="tr-TR" dirty="0">
                              <a:latin typeface="Times New Roman" panose="02020603050405020304" pitchFamily="18" charset="0"/>
                              <a:cs typeface="Times New Roman" panose="02020603050405020304" pitchFamily="18" charset="0"/>
                            </a:rPr>
                            <a:t>40</a:t>
                          </a:r>
                        </a:p>
                      </a:txBody>
                      <a:tcPr/>
                    </a:tc>
                    <a:tc>
                      <a:txBody>
                        <a:bodyPr/>
                        <a:lstStyle/>
                        <a:p>
                          <a:pPr algn="ctr"/>
                          <a:r>
                            <a:rPr lang="tr-TR" dirty="0">
                              <a:latin typeface="Times New Roman" panose="02020603050405020304" pitchFamily="18" charset="0"/>
                              <a:cs typeface="Times New Roman" panose="02020603050405020304" pitchFamily="18" charset="0"/>
                            </a:rPr>
                            <a:t>1/40</a:t>
                          </a:r>
                        </a:p>
                      </a:txBody>
                      <a:tcPr/>
                    </a:tc>
                    <a:extLst>
                      <a:ext uri="{0D108BD9-81ED-4DB2-BD59-A6C34878D82A}">
                        <a16:rowId xmlns:a16="http://schemas.microsoft.com/office/drawing/2014/main" val="1298604728"/>
                      </a:ext>
                    </a:extLst>
                  </a:tr>
                  <a:tr h="370840">
                    <a:tc>
                      <a:txBody>
                        <a:bodyPr/>
                        <a:lstStyle/>
                        <a:p>
                          <a:pPr algn="ctr"/>
                          <a:r>
                            <a:rPr lang="tr-TR" dirty="0">
                              <a:latin typeface="Times New Roman" panose="02020603050405020304" pitchFamily="18" charset="0"/>
                              <a:cs typeface="Times New Roman" panose="02020603050405020304" pitchFamily="18" charset="0"/>
                            </a:rPr>
                            <a:t>50</a:t>
                          </a:r>
                        </a:p>
                      </a:txBody>
                      <a:tcPr/>
                    </a:tc>
                    <a:tc>
                      <a:txBody>
                        <a:bodyPr/>
                        <a:lstStyle/>
                        <a:p>
                          <a:pPr algn="ctr"/>
                          <a:r>
                            <a:rPr lang="tr-TR" dirty="0">
                              <a:latin typeface="Times New Roman" panose="02020603050405020304" pitchFamily="18" charset="0"/>
                              <a:cs typeface="Times New Roman" panose="02020603050405020304" pitchFamily="18" charset="0"/>
                            </a:rPr>
                            <a:t>1/50</a:t>
                          </a:r>
                        </a:p>
                      </a:txBody>
                      <a:tcPr/>
                    </a:tc>
                    <a:extLst>
                      <a:ext uri="{0D108BD9-81ED-4DB2-BD59-A6C34878D82A}">
                        <a16:rowId xmlns:a16="http://schemas.microsoft.com/office/drawing/2014/main" val="834741880"/>
                      </a:ext>
                    </a:extLst>
                  </a:tr>
                </a:tbl>
              </a:graphicData>
            </a:graphic>
          </p:graphicFrame>
        </mc:Choice>
        <mc:Fallback xmlns="">
          <p:graphicFrame>
            <p:nvGraphicFramePr>
              <p:cNvPr id="4" name="Tablo 4">
                <a:extLst>
                  <a:ext uri="{FF2B5EF4-FFF2-40B4-BE49-F238E27FC236}">
                    <a16:creationId xmlns:a16="http://schemas.microsoft.com/office/drawing/2014/main" id="{E8D0395B-3A86-71ED-D23F-9D191F9EFC91}"/>
                  </a:ext>
                </a:extLst>
              </p:cNvPr>
              <p:cNvGraphicFramePr>
                <a:graphicFrameLocks noGrp="1"/>
              </p:cNvGraphicFramePr>
              <p:nvPr>
                <p:extLst>
                  <p:ext uri="{D42A27DB-BD31-4B8C-83A1-F6EECF244321}">
                    <p14:modId xmlns:p14="http://schemas.microsoft.com/office/powerpoint/2010/main" val="392358358"/>
                  </p:ext>
                </p:extLst>
              </p:nvPr>
            </p:nvGraphicFramePr>
            <p:xfrm>
              <a:off x="1803401" y="2230120"/>
              <a:ext cx="1905000" cy="185420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051029958"/>
                        </a:ext>
                      </a:extLst>
                    </a:gridCol>
                    <a:gridCol w="952500">
                      <a:extLst>
                        <a:ext uri="{9D8B030D-6E8A-4147-A177-3AD203B41FA5}">
                          <a16:colId xmlns:a16="http://schemas.microsoft.com/office/drawing/2014/main" val="2260243573"/>
                        </a:ext>
                      </a:extLst>
                    </a:gridCol>
                  </a:tblGrid>
                  <a:tr h="370840">
                    <a:tc>
                      <a:txBody>
                        <a:bodyPr/>
                        <a:lstStyle/>
                        <a:p>
                          <a:endParaRPr lang="tr-TR"/>
                        </a:p>
                      </a:txBody>
                      <a:tcPr>
                        <a:blipFill>
                          <a:blip r:embed="rId2"/>
                          <a:stretch>
                            <a:fillRect l="-1316" t="-6897" r="-101316" b="-431034"/>
                          </a:stretch>
                        </a:blipFill>
                      </a:tcPr>
                    </a:tc>
                    <a:tc>
                      <a:txBody>
                        <a:bodyPr/>
                        <a:lstStyle/>
                        <a:p>
                          <a:endParaRPr lang="tr-TR"/>
                        </a:p>
                      </a:txBody>
                      <a:tcPr>
                        <a:blipFill>
                          <a:blip r:embed="rId2"/>
                          <a:stretch>
                            <a:fillRect l="-102667" t="-6897" r="-2667" b="-431034"/>
                          </a:stretch>
                        </a:blipFill>
                      </a:tcPr>
                    </a:tc>
                    <a:extLst>
                      <a:ext uri="{0D108BD9-81ED-4DB2-BD59-A6C34878D82A}">
                        <a16:rowId xmlns:a16="http://schemas.microsoft.com/office/drawing/2014/main" val="2634040070"/>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tc>
                      <a:txBody>
                        <a:bodyPr/>
                        <a:lstStyle/>
                        <a:p>
                          <a:pPr algn="ctr"/>
                          <a:r>
                            <a:rPr lang="tr-TR" dirty="0">
                              <a:latin typeface="Times New Roman" panose="02020603050405020304" pitchFamily="18" charset="0"/>
                              <a:cs typeface="Times New Roman" panose="02020603050405020304" pitchFamily="18" charset="0"/>
                            </a:rPr>
                            <a:t>1/10</a:t>
                          </a:r>
                        </a:p>
                      </a:txBody>
                      <a:tcPr/>
                    </a:tc>
                    <a:extLst>
                      <a:ext uri="{0D108BD9-81ED-4DB2-BD59-A6C34878D82A}">
                        <a16:rowId xmlns:a16="http://schemas.microsoft.com/office/drawing/2014/main" val="2705382959"/>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tc>
                      <a:txBody>
                        <a:bodyPr/>
                        <a:lstStyle/>
                        <a:p>
                          <a:pPr algn="ctr"/>
                          <a:r>
                            <a:rPr lang="tr-TR" dirty="0">
                              <a:latin typeface="Times New Roman" panose="02020603050405020304" pitchFamily="18" charset="0"/>
                              <a:cs typeface="Times New Roman" panose="02020603050405020304" pitchFamily="18" charset="0"/>
                            </a:rPr>
                            <a:t>1/20</a:t>
                          </a:r>
                        </a:p>
                      </a:txBody>
                      <a:tcPr/>
                    </a:tc>
                    <a:extLst>
                      <a:ext uri="{0D108BD9-81ED-4DB2-BD59-A6C34878D82A}">
                        <a16:rowId xmlns:a16="http://schemas.microsoft.com/office/drawing/2014/main" val="2347959946"/>
                      </a:ext>
                    </a:extLst>
                  </a:tr>
                  <a:tr h="370840">
                    <a:tc>
                      <a:txBody>
                        <a:bodyPr/>
                        <a:lstStyle/>
                        <a:p>
                          <a:pPr algn="ctr"/>
                          <a:r>
                            <a:rPr lang="tr-TR" dirty="0">
                              <a:latin typeface="Times New Roman" panose="02020603050405020304" pitchFamily="18" charset="0"/>
                              <a:cs typeface="Times New Roman" panose="02020603050405020304" pitchFamily="18" charset="0"/>
                            </a:rPr>
                            <a:t>40</a:t>
                          </a:r>
                        </a:p>
                      </a:txBody>
                      <a:tcPr/>
                    </a:tc>
                    <a:tc>
                      <a:txBody>
                        <a:bodyPr/>
                        <a:lstStyle/>
                        <a:p>
                          <a:pPr algn="ctr"/>
                          <a:r>
                            <a:rPr lang="tr-TR" dirty="0">
                              <a:latin typeface="Times New Roman" panose="02020603050405020304" pitchFamily="18" charset="0"/>
                              <a:cs typeface="Times New Roman" panose="02020603050405020304" pitchFamily="18" charset="0"/>
                            </a:rPr>
                            <a:t>1/40</a:t>
                          </a:r>
                        </a:p>
                      </a:txBody>
                      <a:tcPr/>
                    </a:tc>
                    <a:extLst>
                      <a:ext uri="{0D108BD9-81ED-4DB2-BD59-A6C34878D82A}">
                        <a16:rowId xmlns:a16="http://schemas.microsoft.com/office/drawing/2014/main" val="1298604728"/>
                      </a:ext>
                    </a:extLst>
                  </a:tr>
                  <a:tr h="370840">
                    <a:tc>
                      <a:txBody>
                        <a:bodyPr/>
                        <a:lstStyle/>
                        <a:p>
                          <a:pPr algn="ctr"/>
                          <a:r>
                            <a:rPr lang="tr-TR" dirty="0">
                              <a:latin typeface="Times New Roman" panose="02020603050405020304" pitchFamily="18" charset="0"/>
                              <a:cs typeface="Times New Roman" panose="02020603050405020304" pitchFamily="18" charset="0"/>
                            </a:rPr>
                            <a:t>50</a:t>
                          </a:r>
                        </a:p>
                      </a:txBody>
                      <a:tcPr/>
                    </a:tc>
                    <a:tc>
                      <a:txBody>
                        <a:bodyPr/>
                        <a:lstStyle/>
                        <a:p>
                          <a:pPr algn="ctr"/>
                          <a:r>
                            <a:rPr lang="tr-TR" dirty="0">
                              <a:latin typeface="Times New Roman" panose="02020603050405020304" pitchFamily="18" charset="0"/>
                              <a:cs typeface="Times New Roman" panose="02020603050405020304" pitchFamily="18" charset="0"/>
                            </a:rPr>
                            <a:t>1/50</a:t>
                          </a:r>
                        </a:p>
                      </a:txBody>
                      <a:tcPr/>
                    </a:tc>
                    <a:extLst>
                      <a:ext uri="{0D108BD9-81ED-4DB2-BD59-A6C34878D82A}">
                        <a16:rowId xmlns:a16="http://schemas.microsoft.com/office/drawing/2014/main" val="834741880"/>
                      </a:ext>
                    </a:extLst>
                  </a:tr>
                </a:tbl>
              </a:graphicData>
            </a:graphic>
          </p:graphicFrame>
        </mc:Fallback>
      </mc:AlternateContent>
    </p:spTree>
    <p:extLst>
      <p:ext uri="{BB962C8B-B14F-4D97-AF65-F5344CB8AC3E}">
        <p14:creationId xmlns:p14="http://schemas.microsoft.com/office/powerpoint/2010/main" val="565568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Geometrik Ortalama</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97280" y="2108201"/>
                <a:ext cx="10058400" cy="4361872"/>
              </a:xfrm>
            </p:spPr>
            <p:txBody>
              <a:bodyPr>
                <a:normAutofit/>
              </a:bodyPr>
              <a:lstStyle/>
              <a:p>
                <a:pPr algn="just">
                  <a:lnSpc>
                    <a:spcPct val="160000"/>
                  </a:lnSpc>
                </a:pPr>
                <a:r>
                  <a:rPr lang="tr-TR" dirty="0">
                    <a:latin typeface="Times New Roman" panose="02020603050405020304" pitchFamily="18" charset="0"/>
                    <a:cs typeface="Times New Roman" panose="02020603050405020304" pitchFamily="18" charset="0"/>
                  </a:rPr>
                  <a:t>Veri kümesindeki n adet gözlemin çarpımını n-inci köküdür </a:t>
                </a:r>
              </a:p>
              <a:p>
                <a:pPr algn="just">
                  <a:lnSpc>
                    <a:spcPct val="160000"/>
                  </a:lnSpc>
                </a:pPr>
                <a:r>
                  <a:rPr lang="tr-TR" dirty="0">
                    <a:latin typeface="Times New Roman" panose="02020603050405020304" pitchFamily="18" charset="0"/>
                    <a:cs typeface="Times New Roman" panose="02020603050405020304" pitchFamily="18" charset="0"/>
                  </a:rPr>
                  <a:t>Geometrik ortalama= </a:t>
                </a:r>
                <a14:m>
                  <m:oMath xmlns:m="http://schemas.openxmlformats.org/officeDocument/2006/math">
                    <m:rad>
                      <m:radPr>
                        <m:ctrlPr>
                          <a:rPr lang="tr-TR" i="1" smtClean="0">
                            <a:latin typeface="Cambria Math" panose="02040503050406030204" pitchFamily="18" charset="0"/>
                            <a:cs typeface="Times New Roman" panose="02020603050405020304" pitchFamily="18" charset="0"/>
                          </a:rPr>
                        </m:ctrlPr>
                      </m:radPr>
                      <m:deg>
                        <m:r>
                          <m:rPr>
                            <m:brk m:alnAt="7"/>
                          </m:rPr>
                          <a:rPr lang="tr-TR" b="0" i="1" smtClean="0">
                            <a:latin typeface="Cambria Math" panose="02040503050406030204" pitchFamily="18" charset="0"/>
                            <a:cs typeface="Times New Roman" panose="02020603050405020304" pitchFamily="18" charset="0"/>
                          </a:rPr>
                          <m:t>𝑛</m:t>
                        </m:r>
                      </m:deg>
                      <m:e>
                        <m:nary>
                          <m:naryPr>
                            <m:chr m:val="∏"/>
                            <m:ctrlPr>
                              <a:rPr lang="tr-TR" i="1" smtClean="0">
                                <a:latin typeface="Cambria Math" panose="02040503050406030204" pitchFamily="18" charset="0"/>
                                <a:cs typeface="Times New Roman" panose="02020603050405020304" pitchFamily="18" charset="0"/>
                              </a:rPr>
                            </m:ctrlPr>
                          </m:naryPr>
                          <m:sub>
                            <m:r>
                              <m:rPr>
                                <m:brk m:alnAt="23"/>
                              </m:rPr>
                              <a:rPr lang="tr-TR" b="0" i="1" smtClean="0">
                                <a:latin typeface="Cambria Math" panose="02040503050406030204" pitchFamily="18" charset="0"/>
                                <a:cs typeface="Times New Roman" panose="02020603050405020304" pitchFamily="18" charset="0"/>
                              </a:rPr>
                              <m:t>𝑖</m:t>
                            </m:r>
                            <m:r>
                              <a:rPr lang="tr-TR" b="0" i="1" smtClean="0">
                                <a:latin typeface="Cambria Math" panose="02040503050406030204" pitchFamily="18" charset="0"/>
                                <a:cs typeface="Times New Roman" panose="02020603050405020304" pitchFamily="18" charset="0"/>
                              </a:rPr>
                              <m:t>=1</m:t>
                            </m:r>
                          </m:sub>
                          <m:sup>
                            <m:r>
                              <a:rPr lang="tr-TR" b="0" i="1" smtClean="0">
                                <a:latin typeface="Cambria Math" panose="02040503050406030204" pitchFamily="18" charset="0"/>
                                <a:cs typeface="Times New Roman" panose="02020603050405020304" pitchFamily="18" charset="0"/>
                              </a:rPr>
                              <m:t>𝑛</m:t>
                            </m:r>
                          </m:sup>
                          <m:e>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e>
                        </m:nary>
                      </m:e>
                    </m:rad>
                  </m:oMath>
                </a14:m>
                <a:r>
                  <a:rPr lang="tr-TR" dirty="0">
                    <a:latin typeface="Times New Roman" panose="02020603050405020304" pitchFamily="18" charset="0"/>
                    <a:cs typeface="Times New Roman" panose="02020603050405020304" pitchFamily="18" charset="0"/>
                  </a:rPr>
                  <a:t>  = </a:t>
                </a:r>
                <a14:m>
                  <m:oMath xmlns:m="http://schemas.openxmlformats.org/officeDocument/2006/math">
                    <m:rad>
                      <m:radPr>
                        <m:ctrlPr>
                          <a:rPr lang="tr-TR" i="1" smtClean="0">
                            <a:latin typeface="Cambria Math" panose="02040503050406030204" pitchFamily="18" charset="0"/>
                            <a:cs typeface="Times New Roman" panose="02020603050405020304" pitchFamily="18" charset="0"/>
                          </a:rPr>
                        </m:ctrlPr>
                      </m:radPr>
                      <m:deg>
                        <m:r>
                          <m:rPr>
                            <m:brk m:alnAt="7"/>
                          </m:rPr>
                          <a:rPr lang="tr-TR" b="0" i="1" smtClean="0">
                            <a:latin typeface="Cambria Math" panose="02040503050406030204" pitchFamily="18" charset="0"/>
                            <a:cs typeface="Times New Roman" panose="02020603050405020304" pitchFamily="18" charset="0"/>
                          </a:rPr>
                          <m:t>𝑛</m:t>
                        </m:r>
                      </m:deg>
                      <m:e>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1</m:t>
                            </m:r>
                          </m:sub>
                        </m:sSub>
                        <m:sSub>
                          <m:sSubPr>
                            <m:ctrlPr>
                              <a:rPr lang="tr-TR" i="1" smtClean="0">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2</m:t>
                            </m:r>
                          </m:sub>
                        </m:sSub>
                        <m:r>
                          <a:rPr lang="tr-TR" b="0" i="1" smtClean="0">
                            <a:latin typeface="Cambria Math" panose="02040503050406030204" pitchFamily="18" charset="0"/>
                            <a:cs typeface="Times New Roman" panose="02020603050405020304" pitchFamily="18" charset="0"/>
                          </a:rPr>
                          <m:t>∗</m:t>
                        </m:r>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3</m:t>
                            </m:r>
                          </m:sub>
                        </m:sSub>
                        <m:r>
                          <a:rPr lang="tr-TR" i="1">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m:t>
                        </m:r>
                        <m:sSub>
                          <m:sSubPr>
                            <m:ctrlPr>
                              <a:rPr lang="tr-TR" i="1">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𝑛</m:t>
                            </m:r>
                          </m:sub>
                        </m:sSub>
                      </m:e>
                    </m:rad>
                  </m:oMath>
                </a14:m>
                <a:endParaRPr lang="tr-TR" dirty="0">
                  <a:latin typeface="Times New Roman" panose="02020603050405020304" pitchFamily="18" charset="0"/>
                  <a:cs typeface="Times New Roman" panose="02020603050405020304" pitchFamily="18" charset="0"/>
                </a:endParaRPr>
              </a:p>
              <a:p>
                <a:pPr algn="just">
                  <a:lnSpc>
                    <a:spcPct val="160000"/>
                  </a:lnSpc>
                </a:pPr>
                <a:r>
                  <a:rPr lang="tr-TR" dirty="0">
                    <a:latin typeface="Times New Roman" panose="02020603050405020304" pitchFamily="18" charset="0"/>
                    <a:cs typeface="Times New Roman" panose="02020603050405020304" pitchFamily="18" charset="0"/>
                  </a:rPr>
                  <a:t>Burada; </a:t>
                </a:r>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r>
                      <a:rPr lang="tr-TR" b="0" i="1" smtClean="0">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veri setindeki her bir örnek, </a:t>
                </a:r>
                <a14:m>
                  <m:oMath xmlns:m="http://schemas.openxmlformats.org/officeDocument/2006/math">
                    <m:r>
                      <a:rPr lang="tr-TR" i="1">
                        <a:latin typeface="Cambria Math" panose="02040503050406030204" pitchFamily="18" charset="0"/>
                        <a:cs typeface="Times New Roman" panose="02020603050405020304" pitchFamily="18" charset="0"/>
                      </a:rPr>
                      <m:t>𝑖</m:t>
                    </m:r>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1,2,…, n</a:t>
                </a:r>
              </a:p>
              <a:p>
                <a:pPr algn="just">
                  <a:lnSpc>
                    <a:spcPct val="160000"/>
                  </a:lnSpc>
                </a:pPr>
                <a:r>
                  <a:rPr lang="tr-TR" dirty="0">
                    <a:latin typeface="Times New Roman" panose="02020603050405020304" pitchFamily="18" charset="0"/>
                    <a:cs typeface="Times New Roman" panose="02020603050405020304" pitchFamily="18" charset="0"/>
                  </a:rPr>
                  <a:t>Bu yöntemi kullanmak için gözlem sayısının az olması gerekir çok olduğu takdirde logaritmik dönüşüm uygulanması tercih edilmelidir.</a:t>
                </a:r>
              </a:p>
              <a:p>
                <a14:m>
                  <m:oMath xmlns:m="http://schemas.openxmlformats.org/officeDocument/2006/math">
                    <m:r>
                      <a:rPr lang="tr-TR" b="0" i="1" smtClean="0">
                        <a:latin typeface="Cambria Math" panose="02040503050406030204" pitchFamily="18" charset="0"/>
                      </a:rPr>
                      <m:t>𝑙𝑜𝑔𝐺</m:t>
                    </m:r>
                    <m:r>
                      <a:rPr lang="tr-TR" b="0" i="1" smtClean="0">
                        <a:latin typeface="Cambria Math" panose="02040503050406030204" pitchFamily="18" charset="0"/>
                      </a:rPr>
                      <m:t>=</m:t>
                    </m:r>
                    <m:f>
                      <m:fPr>
                        <m:ctrlPr>
                          <a:rPr lang="tr-TR" b="0" i="1" smtClean="0">
                            <a:latin typeface="Cambria Math" panose="02040503050406030204" pitchFamily="18" charset="0"/>
                          </a:rPr>
                        </m:ctrlPr>
                      </m:fPr>
                      <m:num>
                        <m:nary>
                          <m:naryPr>
                            <m:chr m:val="∑"/>
                            <m:ctrlPr>
                              <a:rPr lang="tr-TR" b="0" i="1" smtClean="0">
                                <a:latin typeface="Cambria Math" panose="02040503050406030204" pitchFamily="18" charset="0"/>
                              </a:rPr>
                            </m:ctrlPr>
                          </m:naryPr>
                          <m:sub>
                            <m:r>
                              <m:rPr>
                                <m:brk m:alnAt="23"/>
                              </m:rPr>
                              <a:rPr lang="tr-TR" b="0" i="1" smtClean="0">
                                <a:latin typeface="Cambria Math" panose="02040503050406030204" pitchFamily="18" charset="0"/>
                              </a:rPr>
                              <m:t>𝑖</m:t>
                            </m:r>
                            <m:r>
                              <a:rPr lang="tr-TR" b="0" i="1" smtClean="0">
                                <a:latin typeface="Cambria Math" panose="02040503050406030204" pitchFamily="18" charset="0"/>
                              </a:rPr>
                              <m:t>=1</m:t>
                            </m:r>
                          </m:sub>
                          <m:sup>
                            <m:r>
                              <a:rPr lang="tr-TR" b="0" i="1" smtClean="0">
                                <a:latin typeface="Cambria Math" panose="02040503050406030204" pitchFamily="18" charset="0"/>
                              </a:rPr>
                              <m:t>𝑁</m:t>
                            </m:r>
                          </m:sup>
                          <m:e>
                            <m:sSub>
                              <m:sSubPr>
                                <m:ctrlPr>
                                  <a:rPr lang="tr-TR" i="1">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e>
                        </m:nary>
                      </m:num>
                      <m:den>
                        <m:r>
                          <a:rPr lang="tr-TR" b="0" i="1" smtClean="0">
                            <a:latin typeface="Cambria Math" panose="02040503050406030204" pitchFamily="18" charset="0"/>
                          </a:rPr>
                          <m:t>𝑁</m:t>
                        </m:r>
                      </m:den>
                    </m:f>
                  </m:oMath>
                </a14:m>
                <a:endParaRPr lang="tr-TR"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97280" y="2108201"/>
                <a:ext cx="10058400" cy="4361872"/>
              </a:xfrm>
              <a:blipFill>
                <a:blip r:embed="rId2"/>
                <a:stretch>
                  <a:fillRect l="-1513" r="-1513"/>
                </a:stretch>
              </a:blipFill>
            </p:spPr>
            <p:txBody>
              <a:bodyPr/>
              <a:lstStyle/>
              <a:p>
                <a:r>
                  <a:rPr lang="tr-TR">
                    <a:noFill/>
                  </a:rPr>
                  <a:t> </a:t>
                </a:r>
              </a:p>
            </p:txBody>
          </p:sp>
        </mc:Fallback>
      </mc:AlternateContent>
    </p:spTree>
    <p:extLst>
      <p:ext uri="{BB962C8B-B14F-4D97-AF65-F5344CB8AC3E}">
        <p14:creationId xmlns:p14="http://schemas.microsoft.com/office/powerpoint/2010/main" val="3994817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Geometrik Ortalama</a:t>
            </a:r>
          </a:p>
        </p:txBody>
      </p:sp>
      <p:sp>
        <p:nvSpPr>
          <p:cNvPr id="3" name="İçerik Yer Tutucusu 2"/>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Örnek: Aşağıdaki veri setinin geometrik ortalaması nedir?</a:t>
            </a:r>
          </a:p>
        </p:txBody>
      </p:sp>
      <mc:AlternateContent xmlns:mc="http://schemas.openxmlformats.org/markup-compatibility/2006" xmlns:a14="http://schemas.microsoft.com/office/drawing/2010/main">
        <mc:Choice Requires="a14">
          <p:graphicFrame>
            <p:nvGraphicFramePr>
              <p:cNvPr id="4" name="Tablo 4">
                <a:extLst>
                  <a:ext uri="{FF2B5EF4-FFF2-40B4-BE49-F238E27FC236}">
                    <a16:creationId xmlns:a16="http://schemas.microsoft.com/office/drawing/2014/main" id="{281F7AF7-F57F-DEA1-D3E4-31058883A684}"/>
                  </a:ext>
                </a:extLst>
              </p:cNvPr>
              <p:cNvGraphicFramePr>
                <a:graphicFrameLocks noGrp="1"/>
              </p:cNvGraphicFramePr>
              <p:nvPr>
                <p:extLst>
                  <p:ext uri="{D42A27DB-BD31-4B8C-83A1-F6EECF244321}">
                    <p14:modId xmlns:p14="http://schemas.microsoft.com/office/powerpoint/2010/main" val="87299318"/>
                  </p:ext>
                </p:extLst>
              </p:nvPr>
            </p:nvGraphicFramePr>
            <p:xfrm>
              <a:off x="1097280" y="2631604"/>
              <a:ext cx="952500" cy="184912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051029958"/>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oMath>
                            </m:oMathPara>
                          </a14:m>
                          <a:endParaRPr lang="tr-TR" dirty="0"/>
                        </a:p>
                      </a:txBody>
                      <a:tcPr/>
                    </a:tc>
                    <a:extLst>
                      <a:ext uri="{0D108BD9-81ED-4DB2-BD59-A6C34878D82A}">
                        <a16:rowId xmlns:a16="http://schemas.microsoft.com/office/drawing/2014/main" val="2634040070"/>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705382959"/>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2347959946"/>
                      </a:ext>
                    </a:extLst>
                  </a:tr>
                  <a:tr h="370840">
                    <a:tc>
                      <a:txBody>
                        <a:bodyPr/>
                        <a:lstStyle/>
                        <a:p>
                          <a:pPr algn="ctr"/>
                          <a:r>
                            <a:rPr lang="tr-TR"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298604728"/>
                      </a:ext>
                    </a:extLst>
                  </a:tr>
                  <a:tr h="370840">
                    <a:tc>
                      <a:txBody>
                        <a:bodyPr/>
                        <a:lstStyle/>
                        <a:p>
                          <a:pPr algn="ctr"/>
                          <a:r>
                            <a:rPr lang="tr-TR"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834741880"/>
                      </a:ext>
                    </a:extLst>
                  </a:tr>
                </a:tbl>
              </a:graphicData>
            </a:graphic>
          </p:graphicFrame>
        </mc:Choice>
        <mc:Fallback xmlns="">
          <p:graphicFrame>
            <p:nvGraphicFramePr>
              <p:cNvPr id="4" name="Tablo 4">
                <a:extLst>
                  <a:ext uri="{FF2B5EF4-FFF2-40B4-BE49-F238E27FC236}">
                    <a16:creationId xmlns:a16="http://schemas.microsoft.com/office/drawing/2014/main" id="{281F7AF7-F57F-DEA1-D3E4-31058883A684}"/>
                  </a:ext>
                </a:extLst>
              </p:cNvPr>
              <p:cNvGraphicFramePr>
                <a:graphicFrameLocks noGrp="1"/>
              </p:cNvGraphicFramePr>
              <p:nvPr>
                <p:extLst>
                  <p:ext uri="{D42A27DB-BD31-4B8C-83A1-F6EECF244321}">
                    <p14:modId xmlns:p14="http://schemas.microsoft.com/office/powerpoint/2010/main" val="87299318"/>
                  </p:ext>
                </p:extLst>
              </p:nvPr>
            </p:nvGraphicFramePr>
            <p:xfrm>
              <a:off x="1097280" y="2631604"/>
              <a:ext cx="952500" cy="184912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051029958"/>
                        </a:ext>
                      </a:extLst>
                    </a:gridCol>
                  </a:tblGrid>
                  <a:tr h="365760">
                    <a:tc>
                      <a:txBody>
                        <a:bodyPr/>
                        <a:lstStyle/>
                        <a:p>
                          <a:endParaRPr lang="tr-TR"/>
                        </a:p>
                      </a:txBody>
                      <a:tcPr>
                        <a:blipFill>
                          <a:blip r:embed="rId2"/>
                          <a:stretch>
                            <a:fillRect l="-1316" t="-3448" r="-2632" b="-427586"/>
                          </a:stretch>
                        </a:blipFill>
                      </a:tcPr>
                    </a:tc>
                    <a:extLst>
                      <a:ext uri="{0D108BD9-81ED-4DB2-BD59-A6C34878D82A}">
                        <a16:rowId xmlns:a16="http://schemas.microsoft.com/office/drawing/2014/main" val="2634040070"/>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705382959"/>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2347959946"/>
                      </a:ext>
                    </a:extLst>
                  </a:tr>
                  <a:tr h="370840">
                    <a:tc>
                      <a:txBody>
                        <a:bodyPr/>
                        <a:lstStyle/>
                        <a:p>
                          <a:pPr algn="ctr"/>
                          <a:r>
                            <a:rPr lang="tr-TR"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298604728"/>
                      </a:ext>
                    </a:extLst>
                  </a:tr>
                  <a:tr h="370840">
                    <a:tc>
                      <a:txBody>
                        <a:bodyPr/>
                        <a:lstStyle/>
                        <a:p>
                          <a:pPr algn="ctr"/>
                          <a:r>
                            <a:rPr lang="tr-TR"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834741880"/>
                      </a:ext>
                    </a:extLst>
                  </a:tr>
                </a:tbl>
              </a:graphicData>
            </a:graphic>
          </p:graphicFrame>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3F7F4775-8142-5450-0528-11AA522D386B}"/>
                  </a:ext>
                </a:extLst>
              </p:cNvPr>
              <p:cNvSpPr txBox="1"/>
              <p:nvPr/>
            </p:nvSpPr>
            <p:spPr>
              <a:xfrm>
                <a:off x="1386348" y="4876800"/>
                <a:ext cx="3342968" cy="398186"/>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G.O.</a:t>
                </a:r>
                <a:r>
                  <a:rPr lang="tr-TR" dirty="0"/>
                  <a:t> = </a:t>
                </a:r>
                <a14:m>
                  <m:oMath xmlns:m="http://schemas.openxmlformats.org/officeDocument/2006/math">
                    <m:rad>
                      <m:radPr>
                        <m:ctrlPr>
                          <a:rPr lang="tr-TR" i="1" smtClean="0">
                            <a:latin typeface="Cambria Math" panose="02040503050406030204" pitchFamily="18" charset="0"/>
                            <a:cs typeface="Times New Roman" panose="02020603050405020304" pitchFamily="18" charset="0"/>
                          </a:rPr>
                        </m:ctrlPr>
                      </m:radPr>
                      <m:deg>
                        <m:r>
                          <a:rPr lang="tr-TR" b="0" i="1" smtClean="0">
                            <a:latin typeface="Cambria Math" panose="02040503050406030204" pitchFamily="18" charset="0"/>
                            <a:cs typeface="Times New Roman" panose="02020603050405020304" pitchFamily="18" charset="0"/>
                          </a:rPr>
                          <m:t>4</m:t>
                        </m:r>
                      </m:deg>
                      <m:e>
                        <m:r>
                          <a:rPr lang="tr-TR" i="1" smtClean="0">
                            <a:latin typeface="Cambria Math" panose="02040503050406030204" pitchFamily="18" charset="0"/>
                            <a:cs typeface="Times New Roman" panose="02020603050405020304" pitchFamily="18" charset="0"/>
                          </a:rPr>
                          <m:t>1</m:t>
                        </m:r>
                        <m:r>
                          <a:rPr lang="tr-TR" b="0" i="1" smtClean="0">
                            <a:latin typeface="Cambria Math" panose="02040503050406030204" pitchFamily="18" charset="0"/>
                            <a:cs typeface="Times New Roman" panose="02020603050405020304" pitchFamily="18" charset="0"/>
                          </a:rPr>
                          <m:t>0∗20∗40∗5</m:t>
                        </m:r>
                      </m:e>
                    </m:rad>
                  </m:oMath>
                </a14:m>
                <a:endParaRPr lang="tr-TR" dirty="0"/>
              </a:p>
            </p:txBody>
          </p:sp>
        </mc:Choice>
        <mc:Fallback xmlns="">
          <p:sp>
            <p:nvSpPr>
              <p:cNvPr id="7" name="Metin kutusu 6">
                <a:extLst>
                  <a:ext uri="{FF2B5EF4-FFF2-40B4-BE49-F238E27FC236}">
                    <a16:creationId xmlns:a16="http://schemas.microsoft.com/office/drawing/2014/main" id="{3F7F4775-8142-5450-0528-11AA522D386B}"/>
                  </a:ext>
                </a:extLst>
              </p:cNvPr>
              <p:cNvSpPr txBox="1">
                <a:spLocks noRot="1" noChangeAspect="1" noMove="1" noResize="1" noEditPoints="1" noAdjustHandles="1" noChangeArrowheads="1" noChangeShapeType="1" noTextEdit="1"/>
              </p:cNvSpPr>
              <p:nvPr/>
            </p:nvSpPr>
            <p:spPr>
              <a:xfrm>
                <a:off x="1386348" y="4876800"/>
                <a:ext cx="3342968" cy="398186"/>
              </a:xfrm>
              <a:prstGeom prst="rect">
                <a:avLst/>
              </a:prstGeom>
              <a:blipFill>
                <a:blip r:embed="rId3"/>
                <a:stretch>
                  <a:fillRect l="-1132" b="-21875"/>
                </a:stretch>
              </a:blipFill>
            </p:spPr>
            <p:txBody>
              <a:bodyPr/>
              <a:lstStyle/>
              <a:p>
                <a:r>
                  <a:rPr lang="tr-TR">
                    <a:noFill/>
                  </a:rPr>
                  <a:t> </a:t>
                </a:r>
              </a:p>
            </p:txBody>
          </p:sp>
        </mc:Fallback>
      </mc:AlternateContent>
    </p:spTree>
    <p:extLst>
      <p:ext uri="{BB962C8B-B14F-4D97-AF65-F5344CB8AC3E}">
        <p14:creationId xmlns:p14="http://schemas.microsoft.com/office/powerpoint/2010/main" val="3338521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Mod</a:t>
            </a:r>
            <a:endParaRPr lang="tr-TR"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Veri kümesinde en sık görülen değerdir.</a:t>
                </a:r>
              </a:p>
              <a:p>
                <a:r>
                  <a:rPr lang="tr-TR" dirty="0">
                    <a:latin typeface="Times New Roman" panose="02020603050405020304" pitchFamily="18" charset="0"/>
                    <a:cs typeface="Times New Roman" panose="02020603050405020304" pitchFamily="18" charset="0"/>
                  </a:rPr>
                  <a:t>Eğer veri kümesinde birden çok sık görülen değer varsa o zaman veri çok </a:t>
                </a:r>
                <a:r>
                  <a:rPr lang="tr-TR" dirty="0" err="1">
                    <a:latin typeface="Times New Roman" panose="02020603050405020304" pitchFamily="18" charset="0"/>
                    <a:cs typeface="Times New Roman" panose="02020603050405020304" pitchFamily="18" charset="0"/>
                  </a:rPr>
                  <a:t>modludur</a:t>
                </a:r>
                <a:r>
                  <a:rPr lang="tr-TR" dirty="0">
                    <a:latin typeface="Times New Roman" panose="02020603050405020304" pitchFamily="18" charset="0"/>
                    <a:cs typeface="Times New Roman" panose="02020603050405020304" pitchFamily="18" charset="0"/>
                  </a:rPr>
                  <a:t> denilir.</a:t>
                </a:r>
              </a:p>
              <a:p>
                <a:r>
                  <a:rPr lang="tr-TR" dirty="0">
                    <a:solidFill>
                      <a:srgbClr val="FF0000"/>
                    </a:solidFill>
                    <a:latin typeface="Times New Roman" panose="02020603050405020304" pitchFamily="18" charset="0"/>
                    <a:cs typeface="Times New Roman" panose="02020603050405020304" pitchFamily="18" charset="0"/>
                  </a:rPr>
                  <a:t>Ör:</a:t>
                </a:r>
              </a:p>
              <a:p>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3, 5, 12, 6, 2, 3, 8, 9, 14, 3, 6, 5, 3, 7, 1</a:t>
                </a:r>
              </a:p>
              <a:p>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a:t>
                </a:r>
                <a:r>
                  <a:rPr lang="tr-TR" dirty="0">
                    <a:solidFill>
                      <a:srgbClr val="FF0000"/>
                    </a:solidFill>
                    <a:latin typeface="Times New Roman" panose="02020603050405020304" pitchFamily="18" charset="0"/>
                    <a:cs typeface="Times New Roman" panose="02020603050405020304" pitchFamily="18" charset="0"/>
                  </a:rPr>
                  <a:t>3</a:t>
                </a:r>
                <a:r>
                  <a:rPr lang="tr-TR" dirty="0">
                    <a:latin typeface="Times New Roman" panose="02020603050405020304" pitchFamily="18" charset="0"/>
                    <a:cs typeface="Times New Roman" panose="02020603050405020304" pitchFamily="18" charset="0"/>
                  </a:rPr>
                  <a:t>, 5, 12, 6, 2, </a:t>
                </a:r>
                <a:r>
                  <a:rPr lang="tr-TR" dirty="0">
                    <a:solidFill>
                      <a:srgbClr val="FF0000"/>
                    </a:solidFill>
                    <a:latin typeface="Times New Roman" panose="02020603050405020304" pitchFamily="18" charset="0"/>
                    <a:cs typeface="Times New Roman" panose="02020603050405020304" pitchFamily="18" charset="0"/>
                  </a:rPr>
                  <a:t>3</a:t>
                </a:r>
                <a:r>
                  <a:rPr lang="tr-TR" dirty="0">
                    <a:latin typeface="Times New Roman" panose="02020603050405020304" pitchFamily="18" charset="0"/>
                    <a:cs typeface="Times New Roman" panose="02020603050405020304" pitchFamily="18" charset="0"/>
                  </a:rPr>
                  <a:t>, 8, 9, 14, </a:t>
                </a:r>
                <a:r>
                  <a:rPr lang="tr-TR" dirty="0">
                    <a:solidFill>
                      <a:srgbClr val="FF0000"/>
                    </a:solidFill>
                    <a:latin typeface="Times New Roman" panose="02020603050405020304" pitchFamily="18" charset="0"/>
                    <a:cs typeface="Times New Roman" panose="02020603050405020304" pitchFamily="18" charset="0"/>
                  </a:rPr>
                  <a:t>3</a:t>
                </a:r>
                <a:r>
                  <a:rPr lang="tr-TR" dirty="0">
                    <a:latin typeface="Times New Roman" panose="02020603050405020304" pitchFamily="18" charset="0"/>
                    <a:cs typeface="Times New Roman" panose="02020603050405020304" pitchFamily="18" charset="0"/>
                  </a:rPr>
                  <a:t>, 6, 5, </a:t>
                </a:r>
                <a:r>
                  <a:rPr lang="tr-TR" dirty="0">
                    <a:solidFill>
                      <a:srgbClr val="FF0000"/>
                    </a:solidFill>
                    <a:latin typeface="Times New Roman" panose="02020603050405020304" pitchFamily="18" charset="0"/>
                    <a:cs typeface="Times New Roman" panose="02020603050405020304" pitchFamily="18" charset="0"/>
                  </a:rPr>
                  <a:t>3</a:t>
                </a:r>
                <a:r>
                  <a:rPr lang="tr-TR" dirty="0">
                    <a:latin typeface="Times New Roman" panose="02020603050405020304" pitchFamily="18" charset="0"/>
                    <a:cs typeface="Times New Roman" panose="02020603050405020304" pitchFamily="18" charset="0"/>
                  </a:rPr>
                  <a:t>, 7, 1</a:t>
                </a:r>
              </a:p>
              <a:p>
                <a:r>
                  <a:rPr lang="tr-TR" dirty="0" err="1">
                    <a:latin typeface="Times New Roman" panose="02020603050405020304" pitchFamily="18" charset="0"/>
                    <a:cs typeface="Times New Roman" panose="02020603050405020304" pitchFamily="18" charset="0"/>
                  </a:rPr>
                  <a:t>Mod</a:t>
                </a:r>
                <a:r>
                  <a:rPr lang="tr-TR" dirty="0">
                    <a:latin typeface="Times New Roman" panose="02020603050405020304" pitchFamily="18" charset="0"/>
                    <a:cs typeface="Times New Roman" panose="02020603050405020304" pitchFamily="18" charset="0"/>
                  </a:rPr>
                  <a:t>: 3</a:t>
                </a:r>
              </a:p>
              <a:p>
                <a:endParaRPr lang="tr-TR" dirty="0">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a:p>
                <a:endParaRPr lang="tr-TR"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a:blip r:embed="rId2"/>
                <a:stretch>
                  <a:fillRect l="-1513" t="-673"/>
                </a:stretch>
              </a:blipFill>
            </p:spPr>
            <p:txBody>
              <a:bodyPr/>
              <a:lstStyle/>
              <a:p>
                <a:r>
                  <a:rPr lang="tr-TR">
                    <a:noFill/>
                  </a:rPr>
                  <a:t> </a:t>
                </a:r>
              </a:p>
            </p:txBody>
          </p:sp>
        </mc:Fallback>
      </mc:AlternateContent>
    </p:spTree>
    <p:extLst>
      <p:ext uri="{BB962C8B-B14F-4D97-AF65-F5344CB8AC3E}">
        <p14:creationId xmlns:p14="http://schemas.microsoft.com/office/powerpoint/2010/main" val="3234048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Medyan</a:t>
            </a:r>
          </a:p>
        </p:txBody>
      </p:sp>
      <p:sp>
        <p:nvSpPr>
          <p:cNvPr id="3" name="İçerik Yer Tutucusu 2"/>
          <p:cNvSpPr>
            <a:spLocks noGrp="1"/>
          </p:cNvSpPr>
          <p:nvPr>
            <p:ph idx="1"/>
          </p:nvPr>
        </p:nvSpPr>
        <p:spPr/>
        <p:txBody>
          <a:bodyPr>
            <a:normAutofit/>
          </a:bodyPr>
          <a:lstStyle/>
          <a:p>
            <a:pPr algn="just">
              <a:lnSpc>
                <a:spcPct val="150000"/>
              </a:lnSpc>
            </a:pPr>
            <a:r>
              <a:rPr lang="tr-TR" dirty="0">
                <a:latin typeface="Times New Roman" panose="02020603050405020304" pitchFamily="18" charset="0"/>
                <a:cs typeface="Times New Roman" panose="02020603050405020304" pitchFamily="18" charset="0"/>
              </a:rPr>
              <a:t>Sınırlanmış veri kümesinde ortada yer alan eleman ya da temsil ettiği tek değerdir.</a:t>
            </a:r>
          </a:p>
          <a:p>
            <a:pPr algn="just">
              <a:lnSpc>
                <a:spcPct val="150000"/>
              </a:lnSpc>
            </a:pPr>
            <a:r>
              <a:rPr lang="tr-TR" dirty="0">
                <a:latin typeface="Times New Roman" panose="02020603050405020304" pitchFamily="18" charset="0"/>
                <a:cs typeface="Times New Roman" panose="02020603050405020304" pitchFamily="18" charset="0"/>
              </a:rPr>
              <a:t>Veri kümesi artan ya da azalan yönde sıralanabilir.</a:t>
            </a:r>
          </a:p>
          <a:p>
            <a:pPr algn="just">
              <a:lnSpc>
                <a:spcPct val="150000"/>
              </a:lnSpc>
            </a:pPr>
            <a:r>
              <a:rPr lang="tr-TR" dirty="0">
                <a:latin typeface="Times New Roman" panose="02020603050405020304" pitchFamily="18" charset="0"/>
                <a:cs typeface="Times New Roman" panose="02020603050405020304" pitchFamily="18" charset="0"/>
              </a:rPr>
              <a:t>Veri kümesinin eleman sayısını ifade eden </a:t>
            </a:r>
          </a:p>
          <a:p>
            <a:pPr algn="just">
              <a:lnSpc>
                <a:spcPct val="150000"/>
              </a:lnSpc>
            </a:pPr>
            <a:r>
              <a:rPr lang="tr-TR" dirty="0">
                <a:solidFill>
                  <a:srgbClr val="FF0000"/>
                </a:solidFill>
                <a:latin typeface="Times New Roman" panose="02020603050405020304" pitchFamily="18" charset="0"/>
                <a:cs typeface="Times New Roman" panose="02020603050405020304" pitchFamily="18" charset="0"/>
              </a:rPr>
              <a:t>n değeri tek ise, </a:t>
            </a:r>
            <a:r>
              <a:rPr lang="tr-TR" dirty="0">
                <a:latin typeface="Times New Roman" panose="02020603050405020304" pitchFamily="18" charset="0"/>
                <a:cs typeface="Times New Roman" panose="02020603050405020304" pitchFamily="18" charset="0"/>
              </a:rPr>
              <a:t>medyan orta konumdaki terimdir. 0,5 (n+1) formülü ile hesaplanabilir.</a:t>
            </a:r>
          </a:p>
          <a:p>
            <a:pPr algn="just">
              <a:lnSpc>
                <a:spcPct val="150000"/>
              </a:lnSpc>
            </a:pPr>
            <a:r>
              <a:rPr lang="tr-TR" dirty="0">
                <a:solidFill>
                  <a:srgbClr val="FF0000"/>
                </a:solidFill>
                <a:latin typeface="Times New Roman" panose="02020603050405020304" pitchFamily="18" charset="0"/>
                <a:cs typeface="Times New Roman" panose="02020603050405020304" pitchFamily="18" charset="0"/>
              </a:rPr>
              <a:t>n çift ise, </a:t>
            </a:r>
            <a:r>
              <a:rPr lang="tr-TR" dirty="0">
                <a:latin typeface="Times New Roman" panose="02020603050405020304" pitchFamily="18" charset="0"/>
                <a:cs typeface="Times New Roman" panose="02020603050405020304" pitchFamily="18" charset="0"/>
              </a:rPr>
              <a:t>medyan ortadaki iki değerin, yani 0,5 ve 0,5 (n+1) konumlarındaki terimlerin aritmetik ortalamasıdır. </a:t>
            </a:r>
          </a:p>
        </p:txBody>
      </p:sp>
    </p:spTree>
    <p:extLst>
      <p:ext uri="{BB962C8B-B14F-4D97-AF65-F5344CB8AC3E}">
        <p14:creationId xmlns:p14="http://schemas.microsoft.com/office/powerpoint/2010/main" val="3233982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890804-F577-341D-D613-056AB511E9F7}"/>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Medyan</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D8299D9D-2B82-BA96-12F8-170C3F05D477}"/>
                  </a:ext>
                </a:extLst>
              </p:cNvPr>
              <p:cNvSpPr>
                <a:spLocks noGrp="1"/>
              </p:cNvSpPr>
              <p:nvPr>
                <p:ph idx="1"/>
              </p:nvPr>
            </p:nvSpPr>
            <p:spPr/>
            <p:txBody>
              <a:bodyPr/>
              <a:lstStyle/>
              <a:p>
                <a:r>
                  <a:rPr lang="tr-TR" dirty="0">
                    <a:solidFill>
                      <a:srgbClr val="FF0000"/>
                    </a:solidFill>
                    <a:latin typeface="Times New Roman" panose="02020603050405020304" pitchFamily="18" charset="0"/>
                    <a:cs typeface="Times New Roman" panose="02020603050405020304" pitchFamily="18" charset="0"/>
                  </a:rPr>
                  <a:t>Ör</a:t>
                </a:r>
              </a:p>
              <a:p>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3, 5, 12, 6, 2, 3, 8, 9, 14, 3, 6, 5, 3, 7, 1</a:t>
                </a:r>
              </a:p>
              <a:p>
                <a:r>
                  <a:rPr lang="tr-TR" dirty="0">
                    <a:latin typeface="Times New Roman" panose="02020603050405020304" pitchFamily="18" charset="0"/>
                    <a:cs typeface="Times New Roman" panose="02020603050405020304" pitchFamily="18" charset="0"/>
                  </a:rPr>
                  <a:t>n tek ise;</a:t>
                </a:r>
              </a:p>
              <a:p>
                <a:r>
                  <a:rPr lang="tr-TR" dirty="0">
                    <a:latin typeface="Times New Roman" panose="02020603050405020304" pitchFamily="18" charset="0"/>
                    <a:cs typeface="Times New Roman" panose="02020603050405020304" pitchFamily="18" charset="0"/>
                  </a:rPr>
                  <a:t>(15+1)/2= 8. terim</a:t>
                </a:r>
              </a:p>
              <a:p>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1, 2, 3, 3, 3, 3, 5, </a:t>
                </a:r>
                <a:r>
                  <a:rPr lang="tr-TR" dirty="0">
                    <a:solidFill>
                      <a:srgbClr val="FF0000"/>
                    </a:solidFill>
                    <a:latin typeface="Times New Roman" panose="02020603050405020304" pitchFamily="18" charset="0"/>
                    <a:cs typeface="Times New Roman" panose="02020603050405020304" pitchFamily="18" charset="0"/>
                  </a:rPr>
                  <a:t>5</a:t>
                </a:r>
                <a:r>
                  <a:rPr lang="tr-TR" dirty="0">
                    <a:latin typeface="Times New Roman" panose="02020603050405020304" pitchFamily="18" charset="0"/>
                    <a:cs typeface="Times New Roman" panose="02020603050405020304" pitchFamily="18" charset="0"/>
                  </a:rPr>
                  <a:t>, 6, 6, 7, 8, 9, 12, 14 </a:t>
                </a:r>
              </a:p>
              <a:p>
                <a:endParaRPr lang="tr-TR" dirty="0">
                  <a:latin typeface="Times New Roman" panose="02020603050405020304" pitchFamily="18" charset="0"/>
                  <a:cs typeface="Times New Roman" panose="02020603050405020304" pitchFamily="18" charset="0"/>
                </a:endParaRPr>
              </a:p>
              <a:p>
                <a:endParaRPr lang="tr-TR" dirty="0"/>
              </a:p>
              <a:p>
                <a:endParaRPr lang="tr-TR" dirty="0"/>
              </a:p>
            </p:txBody>
          </p:sp>
        </mc:Choice>
        <mc:Fallback xmlns="">
          <p:sp>
            <p:nvSpPr>
              <p:cNvPr id="3" name="İçerik Yer Tutucusu 2">
                <a:extLst>
                  <a:ext uri="{FF2B5EF4-FFF2-40B4-BE49-F238E27FC236}">
                    <a16:creationId xmlns:a16="http://schemas.microsoft.com/office/drawing/2014/main" id="{D8299D9D-2B82-BA96-12F8-170C3F05D477}"/>
                  </a:ext>
                </a:extLst>
              </p:cNvPr>
              <p:cNvSpPr>
                <a:spLocks noGrp="1" noRot="1" noChangeAspect="1" noMove="1" noResize="1" noEditPoints="1" noAdjustHandles="1" noChangeArrowheads="1" noChangeShapeType="1" noTextEdit="1"/>
              </p:cNvSpPr>
              <p:nvPr>
                <p:ph idx="1"/>
              </p:nvPr>
            </p:nvSpPr>
            <p:spPr>
              <a:blipFill>
                <a:blip r:embed="rId2"/>
                <a:stretch>
                  <a:fillRect l="-1513" t="-673"/>
                </a:stretch>
              </a:blipFill>
            </p:spPr>
            <p:txBody>
              <a:bodyPr/>
              <a:lstStyle/>
              <a:p>
                <a:r>
                  <a:rPr lang="tr-TR">
                    <a:noFill/>
                  </a:rPr>
                  <a:t> </a:t>
                </a:r>
              </a:p>
            </p:txBody>
          </p:sp>
        </mc:Fallback>
      </mc:AlternateContent>
    </p:spTree>
    <p:extLst>
      <p:ext uri="{BB962C8B-B14F-4D97-AF65-F5344CB8AC3E}">
        <p14:creationId xmlns:p14="http://schemas.microsoft.com/office/powerpoint/2010/main" val="1290983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DA4AF1-71C0-138A-EF5A-CD77B9D04AB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Veri Hazırlama ve Önişleme</a:t>
            </a:r>
          </a:p>
        </p:txBody>
      </p:sp>
      <p:sp>
        <p:nvSpPr>
          <p:cNvPr id="3" name="İçerik Yer Tutucusu 2">
            <a:extLst>
              <a:ext uri="{FF2B5EF4-FFF2-40B4-BE49-F238E27FC236}">
                <a16:creationId xmlns:a16="http://schemas.microsoft.com/office/drawing/2014/main" id="{48517436-7A44-C59F-0649-27D0536AF17D}"/>
              </a:ext>
            </a:extLst>
          </p:cNvPr>
          <p:cNvSpPr>
            <a:spLocks noGrp="1"/>
          </p:cNvSpPr>
          <p:nvPr>
            <p:ph idx="1"/>
          </p:nvPr>
        </p:nvSpPr>
        <p:spPr/>
        <p:txBody>
          <a:bodyPr>
            <a:normAutofit/>
          </a:bodyPr>
          <a:lstStyle/>
          <a:p>
            <a:pPr>
              <a:lnSpc>
                <a:spcPct val="150000"/>
              </a:lnSpc>
            </a:pPr>
            <a:r>
              <a:rPr lang="tr-TR" dirty="0">
                <a:latin typeface="Times New Roman" panose="02020603050405020304" pitchFamily="18" charset="0"/>
                <a:cs typeface="Times New Roman" panose="02020603050405020304" pitchFamily="18" charset="0"/>
              </a:rPr>
              <a:t>Veri ile çalışırken yapılan analiz sonuçlarının kaliteli ve güvenilir olması için verinin de kaliteli olması gereklidir.</a:t>
            </a:r>
          </a:p>
          <a:p>
            <a:pPr>
              <a:lnSpc>
                <a:spcPct val="150000"/>
              </a:lnSpc>
            </a:pPr>
            <a:r>
              <a:rPr lang="tr-TR" dirty="0">
                <a:latin typeface="Times New Roman" panose="02020603050405020304" pitchFamily="18" charset="0"/>
                <a:cs typeface="Times New Roman" panose="02020603050405020304" pitchFamily="18" charset="0"/>
              </a:rPr>
              <a:t>Çoğunlukla veri elde edildiği ilk ham hali ile kullanım ve analiz için uygun değildir. </a:t>
            </a:r>
          </a:p>
          <a:p>
            <a:pPr>
              <a:lnSpc>
                <a:spcPct val="150000"/>
              </a:lnSpc>
            </a:pPr>
            <a:r>
              <a:rPr lang="tr-TR" dirty="0">
                <a:latin typeface="Times New Roman" panose="02020603050405020304" pitchFamily="18" charset="0"/>
                <a:cs typeface="Times New Roman" panose="02020603050405020304" pitchFamily="18" charset="0"/>
              </a:rPr>
              <a:t>Bu nedenle öncelikle veri hazırlanarak analiz için uygun hale getirilmelidir.</a:t>
            </a:r>
          </a:p>
          <a:p>
            <a:pPr>
              <a:lnSpc>
                <a:spcPct val="150000"/>
              </a:lnSpc>
            </a:pPr>
            <a:r>
              <a:rPr lang="tr-TR" dirty="0">
                <a:latin typeface="Times New Roman" panose="02020603050405020304" pitchFamily="18" charset="0"/>
                <a:cs typeface="Times New Roman" panose="02020603050405020304" pitchFamily="18" charset="0"/>
              </a:rPr>
              <a:t>Hazırlık işlemlerini kapsayan sürece de </a:t>
            </a:r>
            <a:r>
              <a:rPr lang="tr-TR" dirty="0">
                <a:solidFill>
                  <a:srgbClr val="FF0000"/>
                </a:solidFill>
                <a:latin typeface="Times New Roman" panose="02020603050405020304" pitchFamily="18" charset="0"/>
                <a:cs typeface="Times New Roman" panose="02020603050405020304" pitchFamily="18" charset="0"/>
              </a:rPr>
              <a:t>veri önişleme </a:t>
            </a:r>
            <a:r>
              <a:rPr lang="tr-TR" dirty="0">
                <a:latin typeface="Times New Roman" panose="02020603050405020304" pitchFamily="18" charset="0"/>
                <a:cs typeface="Times New Roman" panose="02020603050405020304" pitchFamily="18" charset="0"/>
              </a:rPr>
              <a:t>adı verilmektedir.</a:t>
            </a:r>
          </a:p>
          <a:p>
            <a:pPr>
              <a:lnSpc>
                <a:spcPct val="150000"/>
              </a:lnSpc>
            </a:pPr>
            <a:endParaRPr lang="tr-TR" dirty="0">
              <a:latin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1700217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9890804-F577-341D-D613-056AB511E9F7}"/>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Medyan</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D8299D9D-2B82-BA96-12F8-170C3F05D477}"/>
                  </a:ext>
                </a:extLst>
              </p:cNvPr>
              <p:cNvSpPr>
                <a:spLocks noGrp="1"/>
              </p:cNvSpPr>
              <p:nvPr>
                <p:ph idx="1"/>
              </p:nvPr>
            </p:nvSpPr>
            <p:spPr/>
            <p:txBody>
              <a:bodyPr>
                <a:normAutofit/>
              </a:bodyPr>
              <a:lstStyle/>
              <a:p>
                <a:r>
                  <a:rPr lang="tr-TR" dirty="0">
                    <a:solidFill>
                      <a:srgbClr val="FF0000"/>
                    </a:solidFill>
                    <a:latin typeface="Times New Roman" panose="02020603050405020304" pitchFamily="18" charset="0"/>
                    <a:cs typeface="Times New Roman" panose="02020603050405020304" pitchFamily="18" charset="0"/>
                  </a:rPr>
                  <a:t>Ör</a:t>
                </a:r>
              </a:p>
              <a:p>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3, 5, 12, 6, 2, 3, 8, 9, 14, 3, 6, 5, 3, 7</a:t>
                </a:r>
              </a:p>
              <a:p>
                <a:r>
                  <a:rPr lang="tr-TR" dirty="0">
                    <a:latin typeface="Times New Roman" panose="02020603050405020304" pitchFamily="18" charset="0"/>
                    <a:cs typeface="Times New Roman" panose="02020603050405020304" pitchFamily="18" charset="0"/>
                  </a:rPr>
                  <a:t>n çift ise;</a:t>
                </a:r>
              </a:p>
              <a:p>
                <a:pPr marL="0" indent="0">
                  <a:buNone/>
                </a:pPr>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2, 3, 3, 3, 3, 5, </a:t>
                </a:r>
                <a:r>
                  <a:rPr lang="tr-TR" dirty="0">
                    <a:solidFill>
                      <a:srgbClr val="FF0000"/>
                    </a:solidFill>
                    <a:latin typeface="Times New Roman" panose="02020603050405020304" pitchFamily="18" charset="0"/>
                    <a:cs typeface="Times New Roman" panose="02020603050405020304" pitchFamily="18" charset="0"/>
                  </a:rPr>
                  <a:t>5</a:t>
                </a:r>
                <a:r>
                  <a:rPr lang="tr-TR" dirty="0">
                    <a:latin typeface="Times New Roman" panose="02020603050405020304" pitchFamily="18" charset="0"/>
                    <a:cs typeface="Times New Roman" panose="02020603050405020304" pitchFamily="18" charset="0"/>
                  </a:rPr>
                  <a:t>, </a:t>
                </a:r>
                <a:r>
                  <a:rPr lang="tr-TR" dirty="0">
                    <a:solidFill>
                      <a:srgbClr val="FF0000"/>
                    </a:solidFill>
                    <a:latin typeface="Times New Roman" panose="02020603050405020304" pitchFamily="18" charset="0"/>
                    <a:cs typeface="Times New Roman" panose="02020603050405020304" pitchFamily="18" charset="0"/>
                  </a:rPr>
                  <a:t>6</a:t>
                </a:r>
                <a:r>
                  <a:rPr lang="tr-TR" dirty="0">
                    <a:latin typeface="Times New Roman" panose="02020603050405020304" pitchFamily="18" charset="0"/>
                    <a:cs typeface="Times New Roman" panose="02020603050405020304" pitchFamily="18" charset="0"/>
                  </a:rPr>
                  <a:t>, 6, 7, 8, 9, 12, 14</a:t>
                </a:r>
              </a:p>
              <a:p>
                <a:r>
                  <a:rPr lang="tr-TR" dirty="0">
                    <a:latin typeface="Times New Roman" panose="02020603050405020304" pitchFamily="18" charset="0"/>
                    <a:cs typeface="Times New Roman" panose="02020603050405020304" pitchFamily="18" charset="0"/>
                  </a:rPr>
                  <a:t>(14/2). terim=7.terim= 5</a:t>
                </a:r>
              </a:p>
              <a:p>
                <a:r>
                  <a:rPr lang="tr-TR" dirty="0">
                    <a:latin typeface="Times New Roman" panose="02020603050405020304" pitchFamily="18" charset="0"/>
                    <a:cs typeface="Times New Roman" panose="02020603050405020304" pitchFamily="18" charset="0"/>
                  </a:rPr>
                  <a:t>(14/2+1)= 8. terim= 6</a:t>
                </a:r>
              </a:p>
              <a:p>
                <a:r>
                  <a:rPr lang="tr-TR" dirty="0">
                    <a:latin typeface="Times New Roman" panose="02020603050405020304" pitchFamily="18" charset="0"/>
                    <a:cs typeface="Times New Roman" panose="02020603050405020304" pitchFamily="18" charset="0"/>
                  </a:rPr>
                  <a:t>(5+6) / 2 = 5,5</a:t>
                </a:r>
              </a:p>
              <a:p>
                <a:endParaRPr lang="tr-TR" dirty="0"/>
              </a:p>
              <a:p>
                <a:endParaRPr lang="tr-TR" dirty="0"/>
              </a:p>
            </p:txBody>
          </p:sp>
        </mc:Choice>
        <mc:Fallback xmlns="">
          <p:sp>
            <p:nvSpPr>
              <p:cNvPr id="3" name="İçerik Yer Tutucusu 2">
                <a:extLst>
                  <a:ext uri="{FF2B5EF4-FFF2-40B4-BE49-F238E27FC236}">
                    <a16:creationId xmlns:a16="http://schemas.microsoft.com/office/drawing/2014/main" id="{D8299D9D-2B82-BA96-12F8-170C3F05D477}"/>
                  </a:ext>
                </a:extLst>
              </p:cNvPr>
              <p:cNvSpPr>
                <a:spLocks noGrp="1" noRot="1" noChangeAspect="1" noMove="1" noResize="1" noEditPoints="1" noAdjustHandles="1" noChangeArrowheads="1" noChangeShapeType="1" noTextEdit="1"/>
              </p:cNvSpPr>
              <p:nvPr>
                <p:ph idx="1"/>
              </p:nvPr>
            </p:nvSpPr>
            <p:spPr>
              <a:blipFill>
                <a:blip r:embed="rId2"/>
                <a:stretch>
                  <a:fillRect l="-1513" t="-673"/>
                </a:stretch>
              </a:blipFill>
            </p:spPr>
            <p:txBody>
              <a:bodyPr/>
              <a:lstStyle/>
              <a:p>
                <a:r>
                  <a:rPr lang="tr-TR">
                    <a:noFill/>
                  </a:rPr>
                  <a:t> </a:t>
                </a:r>
              </a:p>
            </p:txBody>
          </p:sp>
        </mc:Fallback>
      </mc:AlternateContent>
    </p:spTree>
    <p:extLst>
      <p:ext uri="{BB962C8B-B14F-4D97-AF65-F5344CB8AC3E}">
        <p14:creationId xmlns:p14="http://schemas.microsoft.com/office/powerpoint/2010/main" val="273108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097280" y="339766"/>
            <a:ext cx="10058400" cy="1450757"/>
          </a:xfrm>
        </p:spPr>
        <p:txBody>
          <a:bodyPr/>
          <a:lstStyle/>
          <a:p>
            <a:r>
              <a:rPr lang="tr-TR" dirty="0">
                <a:latin typeface="Times New Roman" panose="02020603050405020304" pitchFamily="18" charset="0"/>
                <a:cs typeface="Times New Roman" panose="02020603050405020304" pitchFamily="18" charset="0"/>
              </a:rPr>
              <a:t>Medyan ve Ortalama Farkı</a:t>
            </a:r>
          </a:p>
        </p:txBody>
      </p:sp>
      <p:sp>
        <p:nvSpPr>
          <p:cNvPr id="3" name="İçerik Yer Tutucusu 2"/>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Ortalama ve medyan davranışı arasındaki </a:t>
            </a:r>
            <a:r>
              <a:rPr lang="tr-TR" dirty="0">
                <a:solidFill>
                  <a:srgbClr val="FF0000"/>
                </a:solidFill>
                <a:latin typeface="Times New Roman" panose="02020603050405020304" pitchFamily="18" charset="0"/>
                <a:cs typeface="Times New Roman" panose="02020603050405020304" pitchFamily="18" charset="0"/>
              </a:rPr>
              <a:t>temel fark, </a:t>
            </a:r>
            <a:r>
              <a:rPr lang="tr-TR" dirty="0">
                <a:latin typeface="Times New Roman" panose="02020603050405020304" pitchFamily="18" charset="0"/>
                <a:cs typeface="Times New Roman" panose="02020603050405020304" pitchFamily="18" charset="0"/>
              </a:rPr>
              <a:t>veri kümesi aykırı değerleri veya aşırılıkları ile ilgilidir.</a:t>
            </a:r>
          </a:p>
          <a:p>
            <a:pPr algn="just">
              <a:lnSpc>
                <a:spcPct val="150000"/>
              </a:lnSpc>
            </a:pPr>
            <a:r>
              <a:rPr lang="tr-TR" dirty="0">
                <a:latin typeface="Times New Roman" panose="02020603050405020304" pitchFamily="18" charset="0"/>
                <a:cs typeface="Times New Roman" panose="02020603050405020304" pitchFamily="18" charset="0"/>
              </a:rPr>
              <a:t>Ortalama, aykırı değerden büyük ölçüde etkilenir. Ancak medyan ortalamaya göre daha az etkilenir.</a:t>
            </a:r>
          </a:p>
          <a:p>
            <a:pPr algn="just">
              <a:lnSpc>
                <a:spcPct val="150000"/>
              </a:lnSpc>
            </a:pPr>
            <a:r>
              <a:rPr lang="tr-TR" dirty="0">
                <a:latin typeface="Times New Roman" panose="02020603050405020304" pitchFamily="18" charset="0"/>
                <a:cs typeface="Times New Roman" panose="02020603050405020304" pitchFamily="18" charset="0"/>
              </a:rPr>
              <a:t>Yani veri seti </a:t>
            </a:r>
            <a:r>
              <a:rPr lang="tr-TR" dirty="0">
                <a:solidFill>
                  <a:srgbClr val="FF0000"/>
                </a:solidFill>
                <a:latin typeface="Times New Roman" panose="02020603050405020304" pitchFamily="18" charset="0"/>
                <a:cs typeface="Times New Roman" panose="02020603050405020304" pitchFamily="18" charset="0"/>
              </a:rPr>
              <a:t>simetrik değilse </a:t>
            </a:r>
            <a:r>
              <a:rPr lang="tr-TR" u="sng" dirty="0">
                <a:latin typeface="Times New Roman" panose="02020603050405020304" pitchFamily="18" charset="0"/>
                <a:cs typeface="Times New Roman" panose="02020603050405020304" pitchFamily="18" charset="0"/>
              </a:rPr>
              <a:t>medyan</a:t>
            </a:r>
            <a:r>
              <a:rPr lang="tr-TR" dirty="0">
                <a:latin typeface="Times New Roman" panose="02020603050405020304" pitchFamily="18" charset="0"/>
                <a:cs typeface="Times New Roman" panose="02020603050405020304" pitchFamily="18" charset="0"/>
              </a:rPr>
              <a:t>, </a:t>
            </a:r>
            <a:r>
              <a:rPr lang="tr-TR" dirty="0">
                <a:solidFill>
                  <a:srgbClr val="FF0000"/>
                </a:solidFill>
                <a:latin typeface="Times New Roman" panose="02020603050405020304" pitchFamily="18" charset="0"/>
                <a:cs typeface="Times New Roman" panose="02020603050405020304" pitchFamily="18" charset="0"/>
              </a:rPr>
              <a:t>simetrikse </a:t>
            </a:r>
            <a:r>
              <a:rPr lang="tr-TR" u="sng" dirty="0">
                <a:latin typeface="Times New Roman" panose="02020603050405020304" pitchFamily="18" charset="0"/>
                <a:cs typeface="Times New Roman" panose="02020603050405020304" pitchFamily="18" charset="0"/>
              </a:rPr>
              <a:t>ortalama </a:t>
            </a:r>
            <a:r>
              <a:rPr lang="tr-TR" dirty="0">
                <a:latin typeface="Times New Roman" panose="02020603050405020304" pitchFamily="18" charset="0"/>
                <a:cs typeface="Times New Roman" panose="02020603050405020304" pitchFamily="18" charset="0"/>
              </a:rPr>
              <a:t>kullanılmalıdır.</a:t>
            </a:r>
          </a:p>
          <a:p>
            <a:endParaRPr lang="tr-TR" dirty="0"/>
          </a:p>
          <a:p>
            <a:endParaRPr lang="tr-TR" dirty="0"/>
          </a:p>
        </p:txBody>
      </p:sp>
    </p:spTree>
    <p:extLst>
      <p:ext uri="{BB962C8B-B14F-4D97-AF65-F5344CB8AC3E}">
        <p14:creationId xmlns:p14="http://schemas.microsoft.com/office/powerpoint/2010/main" val="30693009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FEC433-8D8C-400C-921F-1C47DE65EE66}"/>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Medyan ve Ortalama Farkı</a:t>
            </a:r>
            <a:endParaRPr lang="tr-TR" dirty="0"/>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48AE78FE-2167-E911-7D1D-5C4D9AD3FC3D}"/>
                  </a:ext>
                </a:extLst>
              </p:cNvPr>
              <p:cNvSpPr>
                <a:spLocks noGrp="1"/>
              </p:cNvSpPr>
              <p:nvPr>
                <p:ph idx="1"/>
              </p:nvPr>
            </p:nvSpPr>
            <p:spPr/>
            <p:txBody>
              <a:bodyPr/>
              <a:lstStyle/>
              <a:p>
                <a:r>
                  <a:rPr lang="tr-TR" dirty="0">
                    <a:solidFill>
                      <a:srgbClr val="FF0000"/>
                    </a:solidFill>
                    <a:latin typeface="Times New Roman" panose="02020603050405020304" pitchFamily="18" charset="0"/>
                    <a:cs typeface="Times New Roman" panose="02020603050405020304" pitchFamily="18" charset="0"/>
                  </a:rPr>
                  <a:t>Ör</a:t>
                </a:r>
              </a:p>
              <a:p>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3, 5, 6, 2, 3, 8, 9, 8, 6, 5, 7, 189</a:t>
                </a:r>
              </a:p>
              <a:p>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2, 3, 3, 5, </a:t>
                </a:r>
                <a:r>
                  <a:rPr lang="tr-TR" dirty="0">
                    <a:solidFill>
                      <a:schemeClr val="tx1"/>
                    </a:solidFill>
                    <a:latin typeface="Times New Roman" panose="02020603050405020304" pitchFamily="18" charset="0"/>
                    <a:cs typeface="Times New Roman" panose="02020603050405020304" pitchFamily="18" charset="0"/>
                  </a:rPr>
                  <a:t>5, 6</a:t>
                </a:r>
                <a:r>
                  <a:rPr lang="tr-TR" dirty="0">
                    <a:latin typeface="Times New Roman" panose="02020603050405020304" pitchFamily="18" charset="0"/>
                    <a:cs typeface="Times New Roman" panose="02020603050405020304" pitchFamily="18" charset="0"/>
                  </a:rPr>
                  <a:t>, 6, 7, 8, 8, 9, 189</a:t>
                </a: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Medyan: 6</a:t>
                </a:r>
              </a:p>
              <a:p>
                <a:r>
                  <a:rPr lang="tr-TR" dirty="0">
                    <a:latin typeface="Times New Roman" panose="02020603050405020304" pitchFamily="18" charset="0"/>
                    <a:cs typeface="Times New Roman" panose="02020603050405020304" pitchFamily="18" charset="0"/>
                  </a:rPr>
                  <a:t>Ortalama: 20,92</a:t>
                </a:r>
                <a:endParaRPr lang="tr-TR" b="1" dirty="0">
                  <a:solidFill>
                    <a:srgbClr val="FF0000"/>
                  </a:solidFill>
                  <a:latin typeface="Times New Roman" panose="02020603050405020304" pitchFamily="18" charset="0"/>
                  <a:cs typeface="Times New Roman" panose="02020603050405020304" pitchFamily="18" charset="0"/>
                </a:endParaRPr>
              </a:p>
              <a:p>
                <a:endParaRPr lang="tr-TR" dirty="0"/>
              </a:p>
            </p:txBody>
          </p:sp>
        </mc:Choice>
        <mc:Fallback xmlns="">
          <p:sp>
            <p:nvSpPr>
              <p:cNvPr id="3" name="İçerik Yer Tutucusu 2">
                <a:extLst>
                  <a:ext uri="{FF2B5EF4-FFF2-40B4-BE49-F238E27FC236}">
                    <a16:creationId xmlns:a16="http://schemas.microsoft.com/office/drawing/2014/main" id="{48AE78FE-2167-E911-7D1D-5C4D9AD3FC3D}"/>
                  </a:ext>
                </a:extLst>
              </p:cNvPr>
              <p:cNvSpPr>
                <a:spLocks noGrp="1" noRot="1" noChangeAspect="1" noMove="1" noResize="1" noEditPoints="1" noAdjustHandles="1" noChangeArrowheads="1" noChangeShapeType="1" noTextEdit="1"/>
              </p:cNvSpPr>
              <p:nvPr>
                <p:ph idx="1"/>
              </p:nvPr>
            </p:nvSpPr>
            <p:spPr>
              <a:blipFill>
                <a:blip r:embed="rId3"/>
                <a:stretch>
                  <a:fillRect l="-1513" t="-673"/>
                </a:stretch>
              </a:blipFill>
            </p:spPr>
            <p:txBody>
              <a:bodyPr/>
              <a:lstStyle/>
              <a:p>
                <a:r>
                  <a:rPr lang="tr-TR">
                    <a:noFill/>
                  </a:rPr>
                  <a:t> </a:t>
                </a:r>
              </a:p>
            </p:txBody>
          </p:sp>
        </mc:Fallback>
      </mc:AlternateContent>
    </p:spTree>
    <p:extLst>
      <p:ext uri="{BB962C8B-B14F-4D97-AF65-F5344CB8AC3E}">
        <p14:creationId xmlns:p14="http://schemas.microsoft.com/office/powerpoint/2010/main" val="2250401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Değişkenlik Ölçüleri</a:t>
            </a:r>
          </a:p>
        </p:txBody>
      </p:sp>
      <p:sp>
        <p:nvSpPr>
          <p:cNvPr id="3" name="İçerik Yer Tutucusu 2"/>
          <p:cNvSpPr>
            <a:spLocks noGrp="1"/>
          </p:cNvSpPr>
          <p:nvPr>
            <p:ph idx="1"/>
          </p:nvPr>
        </p:nvSpPr>
        <p:spPr/>
        <p:txBody>
          <a:bodyPr>
            <a:normAutofit/>
          </a:bodyPr>
          <a:lstStyle/>
          <a:p>
            <a:pPr>
              <a:lnSpc>
                <a:spcPct val="150000"/>
              </a:lnSpc>
            </a:pPr>
            <a:r>
              <a:rPr lang="tr-TR" dirty="0">
                <a:solidFill>
                  <a:srgbClr val="FF0000"/>
                </a:solidFill>
                <a:latin typeface="Times New Roman" panose="02020603050405020304" pitchFamily="18" charset="0"/>
                <a:cs typeface="Times New Roman" panose="02020603050405020304" pitchFamily="18" charset="0"/>
              </a:rPr>
              <a:t>Değişkenlik Ölçüleri:</a:t>
            </a:r>
          </a:p>
          <a:p>
            <a:pPr lvl="1">
              <a:lnSpc>
                <a:spcPct val="150000"/>
              </a:lnSpc>
            </a:pPr>
            <a:r>
              <a:rPr lang="tr-TR" dirty="0">
                <a:latin typeface="Times New Roman" panose="02020603050405020304" pitchFamily="18" charset="0"/>
                <a:cs typeface="Times New Roman" panose="02020603050405020304" pitchFamily="18" charset="0"/>
              </a:rPr>
              <a:t>Değişim Aralığı</a:t>
            </a:r>
          </a:p>
          <a:p>
            <a:pPr lvl="1">
              <a:lnSpc>
                <a:spcPct val="150000"/>
              </a:lnSpc>
            </a:pPr>
            <a:r>
              <a:rPr lang="tr-TR" sz="2000" dirty="0" err="1">
                <a:latin typeface="Times New Roman" panose="02020603050405020304" pitchFamily="18" charset="0"/>
                <a:cs typeface="Times New Roman" panose="02020603050405020304" pitchFamily="18" charset="0"/>
              </a:rPr>
              <a:t>Varyans</a:t>
            </a:r>
            <a:endParaRPr lang="tr-TR" sz="2000" dirty="0">
              <a:latin typeface="Times New Roman" panose="02020603050405020304" pitchFamily="18" charset="0"/>
              <a:cs typeface="Times New Roman" panose="02020603050405020304" pitchFamily="18" charset="0"/>
            </a:endParaRPr>
          </a:p>
          <a:p>
            <a:pPr lvl="1">
              <a:lnSpc>
                <a:spcPct val="150000"/>
              </a:lnSpc>
            </a:pPr>
            <a:r>
              <a:rPr lang="tr-TR" sz="2000" dirty="0">
                <a:latin typeface="Times New Roman" panose="02020603050405020304" pitchFamily="18" charset="0"/>
                <a:cs typeface="Times New Roman" panose="02020603050405020304" pitchFamily="18" charset="0"/>
              </a:rPr>
              <a:t>Standart sapma</a:t>
            </a:r>
          </a:p>
          <a:p>
            <a:pPr lvl="1">
              <a:lnSpc>
                <a:spcPct val="150000"/>
              </a:lnSpc>
            </a:pPr>
            <a:r>
              <a:rPr lang="tr-TR" sz="2000" dirty="0">
                <a:latin typeface="Times New Roman" panose="02020603050405020304" pitchFamily="18" charset="0"/>
                <a:cs typeface="Times New Roman" panose="02020603050405020304" pitchFamily="18" charset="0"/>
              </a:rPr>
              <a:t>Çarpıklık</a:t>
            </a:r>
          </a:p>
          <a:p>
            <a:pPr lvl="1">
              <a:lnSpc>
                <a:spcPct val="150000"/>
              </a:lnSpc>
            </a:pPr>
            <a:r>
              <a:rPr lang="tr-TR" sz="2000" dirty="0">
                <a:latin typeface="Times New Roman" panose="02020603050405020304" pitchFamily="18" charset="0"/>
                <a:cs typeface="Times New Roman" panose="02020603050405020304" pitchFamily="18" charset="0"/>
              </a:rPr>
              <a:t>Basıklık</a:t>
            </a:r>
          </a:p>
          <a:p>
            <a:pPr lvl="1">
              <a:lnSpc>
                <a:spcPct val="150000"/>
              </a:lnSpc>
            </a:pPr>
            <a:r>
              <a:rPr lang="tr-TR" sz="2000" dirty="0">
                <a:latin typeface="Times New Roman" panose="02020603050405020304" pitchFamily="18" charset="0"/>
                <a:cs typeface="Times New Roman" panose="02020603050405020304" pitchFamily="18" charset="0"/>
              </a:rPr>
              <a:t>Yüzdelikler</a:t>
            </a:r>
          </a:p>
        </p:txBody>
      </p:sp>
    </p:spTree>
    <p:extLst>
      <p:ext uri="{BB962C8B-B14F-4D97-AF65-F5344CB8AC3E}">
        <p14:creationId xmlns:p14="http://schemas.microsoft.com/office/powerpoint/2010/main" val="166596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2A34E8-2C51-F2F5-0216-12F59D57BDCF}"/>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Değişim Aralığı</a:t>
            </a:r>
          </a:p>
        </p:txBody>
      </p:sp>
      <p:sp>
        <p:nvSpPr>
          <p:cNvPr id="3" name="İçerik Yer Tutucusu 2">
            <a:extLst>
              <a:ext uri="{FF2B5EF4-FFF2-40B4-BE49-F238E27FC236}">
                <a16:creationId xmlns:a16="http://schemas.microsoft.com/office/drawing/2014/main" id="{B2A269E5-7FD0-66FC-6CE6-F3FBEBAEE881}"/>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Veri kümesinde ki maksimum ve minimum öğe arasındaki farktır.</a:t>
            </a:r>
          </a:p>
          <a:p>
            <a:endParaRPr lang="tr-TR" dirty="0">
              <a:latin typeface="Times New Roman" panose="02020603050405020304" pitchFamily="18" charset="0"/>
              <a:cs typeface="Times New Roman" panose="02020603050405020304" pitchFamily="18" charset="0"/>
            </a:endParaRPr>
          </a:p>
          <a:p>
            <a:r>
              <a:rPr lang="tr-TR" dirty="0">
                <a:solidFill>
                  <a:srgbClr val="FF0000"/>
                </a:solidFill>
                <a:latin typeface="Times New Roman" panose="02020603050405020304" pitchFamily="18" charset="0"/>
                <a:cs typeface="Times New Roman" panose="02020603050405020304" pitchFamily="18" charset="0"/>
              </a:rPr>
              <a:t>Ör</a:t>
            </a:r>
          </a:p>
          <a:p>
            <a:r>
              <a:rPr lang="tr-TR" dirty="0">
                <a:latin typeface="Times New Roman" panose="02020603050405020304" pitchFamily="18" charset="0"/>
                <a:cs typeface="Times New Roman" panose="02020603050405020304" pitchFamily="18" charset="0"/>
              </a:rPr>
              <a:t>3, 5, 8, 1,2</a:t>
            </a:r>
          </a:p>
          <a:p>
            <a:r>
              <a:rPr lang="tr-TR" dirty="0">
                <a:latin typeface="Times New Roman" panose="02020603050405020304" pitchFamily="18" charset="0"/>
                <a:cs typeface="Times New Roman" panose="02020603050405020304" pitchFamily="18" charset="0"/>
              </a:rPr>
              <a:t>Değişim Aralığı: 8-1=6</a:t>
            </a:r>
          </a:p>
        </p:txBody>
      </p:sp>
    </p:spTree>
    <p:extLst>
      <p:ext uri="{BB962C8B-B14F-4D97-AF65-F5344CB8AC3E}">
        <p14:creationId xmlns:p14="http://schemas.microsoft.com/office/powerpoint/2010/main" val="4173097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Varyans</a:t>
            </a:r>
            <a:endParaRPr lang="tr-TR"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1097280" y="2108201"/>
                <a:ext cx="10058400" cy="4154376"/>
              </a:xfrm>
            </p:spPr>
            <p:txBody>
              <a:bodyPr>
                <a:normAutofit/>
              </a:bodyPr>
              <a:lstStyle/>
              <a:p>
                <a:pPr algn="just">
                  <a:lnSpc>
                    <a:spcPct val="150000"/>
                  </a:lnSpc>
                </a:pPr>
                <a:r>
                  <a:rPr lang="tr-TR" dirty="0" err="1">
                    <a:latin typeface="Times New Roman" panose="02020603050405020304" pitchFamily="18" charset="0"/>
                    <a:cs typeface="Times New Roman" panose="02020603050405020304" pitchFamily="18" charset="0"/>
                  </a:rPr>
                  <a:t>Varyans</a:t>
                </a:r>
                <a:r>
                  <a:rPr lang="tr-TR" dirty="0">
                    <a:latin typeface="Times New Roman" panose="02020603050405020304" pitchFamily="18" charset="0"/>
                    <a:cs typeface="Times New Roman" panose="02020603050405020304" pitchFamily="18" charset="0"/>
                  </a:rPr>
                  <a:t> değeri, ortalamanın örnek veri kümesindeki değerleri temsil edip etmediğinin iyi bir göstergesidir.</a:t>
                </a:r>
              </a:p>
              <a:p>
                <a:pPr algn="just">
                  <a:lnSpc>
                    <a:spcPct val="150000"/>
                  </a:lnSpc>
                </a:pPr>
                <a:r>
                  <a:rPr lang="tr-TR" dirty="0" err="1">
                    <a:latin typeface="Times New Roman" panose="02020603050405020304" pitchFamily="18" charset="0"/>
                    <a:cs typeface="Times New Roman" panose="02020603050405020304" pitchFamily="18" charset="0"/>
                  </a:rPr>
                  <a:t>Varyansın</a:t>
                </a:r>
                <a:r>
                  <a:rPr lang="tr-TR" dirty="0">
                    <a:latin typeface="Times New Roman" panose="02020603050405020304" pitchFamily="18" charset="0"/>
                    <a:cs typeface="Times New Roman" panose="02020603050405020304" pitchFamily="18" charset="0"/>
                  </a:rPr>
                  <a:t> küçük olması, ortalamanın verileri temsil eden uygun bir ölçü olduğunu göstermektedir.</a:t>
                </a:r>
              </a:p>
              <a:p>
                <a:pPr algn="just">
                  <a:lnSpc>
                    <a:spcPct val="150000"/>
                  </a:lnSpc>
                </a:pPr>
                <a14:m>
                  <m:oMath xmlns:m="http://schemas.openxmlformats.org/officeDocument/2006/math">
                    <m:sSup>
                      <m:sSupPr>
                        <m:ctrlPr>
                          <a:rPr lang="tr-TR" i="1" smtClean="0">
                            <a:latin typeface="Cambria Math" panose="02040503050406030204" pitchFamily="18" charset="0"/>
                            <a:cs typeface="Times New Roman" panose="02020603050405020304" pitchFamily="18" charset="0"/>
                          </a:rPr>
                        </m:ctrlPr>
                      </m:sSupPr>
                      <m:e>
                        <m:r>
                          <a:rPr lang="tr-TR" b="0" i="1" smtClean="0">
                            <a:latin typeface="Cambria Math" panose="02040503050406030204" pitchFamily="18" charset="0"/>
                            <a:cs typeface="Times New Roman" panose="02020603050405020304" pitchFamily="18" charset="0"/>
                          </a:rPr>
                          <m:t>𝑠</m:t>
                        </m:r>
                      </m:e>
                      <m:sup>
                        <m:r>
                          <a:rPr lang="tr-TR" b="0" i="1" smtClean="0">
                            <a:latin typeface="Cambria Math" panose="02040503050406030204" pitchFamily="18" charset="0"/>
                            <a:cs typeface="Times New Roman" panose="02020603050405020304" pitchFamily="18" charset="0"/>
                          </a:rPr>
                          <m:t>2</m:t>
                        </m:r>
                      </m:sup>
                    </m:sSup>
                  </m:oMath>
                </a14:m>
                <a:r>
                  <a:rPr lang="tr-TR" dirty="0">
                    <a:latin typeface="Times New Roman" panose="02020603050405020304" pitchFamily="18" charset="0"/>
                    <a:cs typeface="Times New Roman" panose="02020603050405020304" pitchFamily="18" charset="0"/>
                  </a:rPr>
                  <a:t>= </a:t>
                </a:r>
                <a14:m>
                  <m:oMath xmlns:m="http://schemas.openxmlformats.org/officeDocument/2006/math">
                    <m:nary>
                      <m:naryPr>
                        <m:chr m:val="∑"/>
                        <m:supHide m:val="on"/>
                        <m:ctrlPr>
                          <a:rPr lang="tr-TR" i="1" smtClean="0">
                            <a:latin typeface="Cambria Math" panose="02040503050406030204" pitchFamily="18" charset="0"/>
                            <a:cs typeface="Times New Roman" panose="02020603050405020304" pitchFamily="18" charset="0"/>
                          </a:rPr>
                        </m:ctrlPr>
                      </m:naryPr>
                      <m:sub>
                        <m:r>
                          <m:rPr>
                            <m:brk m:alnAt="7"/>
                          </m:rPr>
                          <a:rPr lang="tr-TR" b="0" i="1" smtClean="0">
                            <a:latin typeface="Cambria Math" panose="02040503050406030204" pitchFamily="18" charset="0"/>
                            <a:cs typeface="Times New Roman" panose="02020603050405020304" pitchFamily="18" charset="0"/>
                          </a:rPr>
                          <m:t>𝑖</m:t>
                        </m:r>
                      </m:sub>
                      <m:sup/>
                      <m:e>
                        <m:sSup>
                          <m:sSupPr>
                            <m:ctrlPr>
                              <a:rPr lang="tr-TR" i="1">
                                <a:latin typeface="Cambria Math" panose="02040503050406030204" pitchFamily="18" charset="0"/>
                                <a:cs typeface="Times New Roman" panose="02020603050405020304" pitchFamily="18" charset="0"/>
                              </a:rPr>
                            </m:ctrlPr>
                          </m:sSupPr>
                          <m:e>
                            <m:d>
                              <m:dPr>
                                <m:ctrlPr>
                                  <a:rPr lang="tr-TR" i="1">
                                    <a:latin typeface="Cambria Math" panose="02040503050406030204" pitchFamily="18" charset="0"/>
                                    <a:cs typeface="Times New Roman" panose="02020603050405020304" pitchFamily="18" charset="0"/>
                                  </a:rPr>
                                </m:ctrlPr>
                              </m:dPr>
                              <m:e>
                                <m:sSub>
                                  <m:sSubPr>
                                    <m:ctrlPr>
                                      <a:rPr lang="tr-TR" i="1">
                                        <a:latin typeface="Cambria Math" panose="02040503050406030204" pitchFamily="18" charset="0"/>
                                        <a:cs typeface="Times New Roman" panose="02020603050405020304" pitchFamily="18" charset="0"/>
                                      </a:rPr>
                                    </m:ctrlPr>
                                  </m:sSubPr>
                                  <m:e>
                                    <m:r>
                                      <a:rPr lang="tr-TR" i="1">
                                        <a:latin typeface="Cambria Math" panose="02040503050406030204" pitchFamily="18" charset="0"/>
                                        <a:cs typeface="Times New Roman" panose="02020603050405020304" pitchFamily="18" charset="0"/>
                                      </a:rPr>
                                      <m:t>𝑥</m:t>
                                    </m:r>
                                  </m:e>
                                  <m:sub>
                                    <m:r>
                                      <a:rPr lang="tr-TR" i="1">
                                        <a:latin typeface="Cambria Math" panose="02040503050406030204" pitchFamily="18" charset="0"/>
                                        <a:cs typeface="Times New Roman" panose="02020603050405020304" pitchFamily="18" charset="0"/>
                                      </a:rPr>
                                      <m:t>𝑖</m:t>
                                    </m:r>
                                  </m:sub>
                                </m:sSub>
                                <m:r>
                                  <a:rPr lang="tr-TR" i="1">
                                    <a:latin typeface="Cambria Math" panose="02040503050406030204" pitchFamily="18" charset="0"/>
                                    <a:cs typeface="Times New Roman" panose="02020603050405020304" pitchFamily="18" charset="0"/>
                                  </a:rPr>
                                  <m:t>−</m:t>
                                </m:r>
                                <m:r>
                                  <a:rPr lang="tr-TR" i="1">
                                    <a:latin typeface="Cambria Math" panose="02040503050406030204" pitchFamily="18" charset="0"/>
                                    <a:cs typeface="Times New Roman" panose="02020603050405020304" pitchFamily="18" charset="0"/>
                                  </a:rPr>
                                  <m:t>𝑜𝑟𝑡</m:t>
                                </m:r>
                                <m:d>
                                  <m:dPr>
                                    <m:ctrlPr>
                                      <a:rPr lang="tr-TR" i="1">
                                        <a:latin typeface="Cambria Math" panose="02040503050406030204" pitchFamily="18" charset="0"/>
                                        <a:cs typeface="Times New Roman" panose="02020603050405020304" pitchFamily="18" charset="0"/>
                                      </a:rPr>
                                    </m:ctrlPr>
                                  </m:dPr>
                                  <m:e>
                                    <m:r>
                                      <a:rPr lang="tr-TR" i="1">
                                        <a:latin typeface="Cambria Math" panose="02040503050406030204" pitchFamily="18" charset="0"/>
                                        <a:cs typeface="Times New Roman" panose="02020603050405020304" pitchFamily="18" charset="0"/>
                                      </a:rPr>
                                      <m:t>𝑥</m:t>
                                    </m:r>
                                  </m:e>
                                </m:d>
                              </m:e>
                            </m:d>
                          </m:e>
                          <m:sup>
                            <m:r>
                              <a:rPr lang="tr-TR" i="1">
                                <a:latin typeface="Cambria Math" panose="02040503050406030204" pitchFamily="18" charset="0"/>
                                <a:cs typeface="Times New Roman" panose="02020603050405020304" pitchFamily="18" charset="0"/>
                              </a:rPr>
                              <m:t>2</m:t>
                            </m:r>
                          </m:sup>
                        </m:sSup>
                        <m:r>
                          <a:rPr lang="tr-TR" b="0" i="1" smtClean="0">
                            <a:latin typeface="Cambria Math" panose="02040503050406030204" pitchFamily="18" charset="0"/>
                            <a:cs typeface="Times New Roman" panose="02020603050405020304" pitchFamily="18" charset="0"/>
                          </a:rPr>
                          <m:t>/(</m:t>
                        </m:r>
                        <m:r>
                          <a:rPr lang="tr-TR" b="0" i="1" smtClean="0">
                            <a:latin typeface="Cambria Math" panose="02040503050406030204" pitchFamily="18" charset="0"/>
                            <a:cs typeface="Times New Roman" panose="02020603050405020304" pitchFamily="18" charset="0"/>
                          </a:rPr>
                          <m:t>𝑛</m:t>
                        </m:r>
                        <m:r>
                          <a:rPr lang="tr-TR" b="0" i="1" smtClean="0">
                            <a:latin typeface="Cambria Math" panose="02040503050406030204" pitchFamily="18" charset="0"/>
                            <a:cs typeface="Times New Roman" panose="02020603050405020304" pitchFamily="18" charset="0"/>
                          </a:rPr>
                          <m:t>−1)</m:t>
                        </m:r>
                      </m:e>
                    </m:nary>
                  </m:oMath>
                </a14:m>
                <a:endParaRPr lang="tr-TR" dirty="0">
                  <a:latin typeface="Times New Roman" panose="02020603050405020304" pitchFamily="18" charset="0"/>
                  <a:cs typeface="Times New Roman" panose="02020603050405020304" pitchFamily="18" charset="0"/>
                </a:endParaRPr>
              </a:p>
              <a:p>
                <a:pPr algn="just">
                  <a:lnSpc>
                    <a:spcPct val="150000"/>
                  </a:lnSpc>
                </a:pPr>
                <a14:m>
                  <m:oMath xmlns:m="http://schemas.openxmlformats.org/officeDocument/2006/math">
                    <m:r>
                      <a:rPr lang="tr-TR" i="1" smtClean="0">
                        <a:latin typeface="Cambria Math" panose="02040503050406030204" pitchFamily="18" charset="0"/>
                        <a:cs typeface="Times New Roman" panose="02020603050405020304" pitchFamily="18" charset="0"/>
                      </a:rPr>
                      <m:t>𝑛</m:t>
                    </m:r>
                  </m:oMath>
                </a14:m>
                <a:r>
                  <a:rPr lang="tr-TR" dirty="0">
                    <a:latin typeface="Times New Roman" panose="02020603050405020304" pitchFamily="18" charset="0"/>
                    <a:cs typeface="Times New Roman" panose="02020603050405020304" pitchFamily="18" charset="0"/>
                  </a:rPr>
                  <a:t>: eleman sayısı, </a:t>
                </a:r>
                <a14:m>
                  <m:oMath xmlns:m="http://schemas.openxmlformats.org/officeDocument/2006/math">
                    <m:r>
                      <a:rPr lang="tr-TR" i="1">
                        <a:latin typeface="Cambria Math" panose="02040503050406030204" pitchFamily="18" charset="0"/>
                        <a:cs typeface="Times New Roman" panose="02020603050405020304" pitchFamily="18" charset="0"/>
                      </a:rPr>
                      <m:t>𝑖</m:t>
                    </m:r>
                    <m:r>
                      <a:rPr lang="tr-TR" i="1">
                        <a:latin typeface="Cambria Math" panose="02040503050406030204" pitchFamily="18" charset="0"/>
                        <a:cs typeface="Times New Roman" panose="02020603050405020304" pitchFamily="18" charset="0"/>
                      </a:rPr>
                      <m:t> </m:t>
                    </m:r>
                  </m:oMath>
                </a14:m>
                <a:r>
                  <a:rPr lang="tr-TR" dirty="0">
                    <a:latin typeface="Times New Roman" panose="02020603050405020304" pitchFamily="18" charset="0"/>
                    <a:cs typeface="Times New Roman" panose="02020603050405020304" pitchFamily="18" charset="0"/>
                  </a:rPr>
                  <a:t>: 1,2,…, n</a:t>
                </a:r>
              </a:p>
              <a:p>
                <a:pPr algn="just">
                  <a:lnSpc>
                    <a:spcPct val="150000"/>
                  </a:lnSpc>
                </a:pPr>
                <a:endParaRPr lang="tr-TR" dirty="0">
                  <a:latin typeface="Times New Roman" panose="02020603050405020304" pitchFamily="18" charset="0"/>
                  <a:cs typeface="Times New Roman" panose="02020603050405020304" pitchFamily="18" charset="0"/>
                </a:endParaRP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1097280" y="2108201"/>
                <a:ext cx="10058400" cy="4154376"/>
              </a:xfrm>
              <a:blipFill>
                <a:blip r:embed="rId3"/>
                <a:stretch>
                  <a:fillRect l="-1513" r="-1513"/>
                </a:stretch>
              </a:blipFill>
            </p:spPr>
            <p:txBody>
              <a:bodyPr/>
              <a:lstStyle/>
              <a:p>
                <a:r>
                  <a:rPr lang="tr-TR">
                    <a:noFill/>
                  </a:rPr>
                  <a:t> </a:t>
                </a:r>
              </a:p>
            </p:txBody>
          </p:sp>
        </mc:Fallback>
      </mc:AlternateContent>
    </p:spTree>
    <p:extLst>
      <p:ext uri="{BB962C8B-B14F-4D97-AF65-F5344CB8AC3E}">
        <p14:creationId xmlns:p14="http://schemas.microsoft.com/office/powerpoint/2010/main" val="2149227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CEB1FB-7F57-9DBB-1D90-ED4B3D14893D}"/>
              </a:ext>
            </a:extLst>
          </p:cNvPr>
          <p:cNvSpPr>
            <a:spLocks noGrp="1"/>
          </p:cNvSpPr>
          <p:nvPr>
            <p:ph type="title"/>
          </p:nvPr>
        </p:nvSpPr>
        <p:spPr/>
        <p:txBody>
          <a:bodyPr/>
          <a:lstStyle/>
          <a:p>
            <a:r>
              <a:rPr lang="tr-TR" dirty="0" err="1">
                <a:latin typeface="Times New Roman" panose="02020603050405020304" pitchFamily="18" charset="0"/>
                <a:cs typeface="Times New Roman" panose="02020603050405020304" pitchFamily="18" charset="0"/>
              </a:rPr>
              <a:t>Varyans</a:t>
            </a:r>
            <a:endParaRPr lang="tr-TR" dirty="0">
              <a:latin typeface="Times New Roman" panose="02020603050405020304" pitchFamily="18" charset="0"/>
              <a:cs typeface="Times New Roman" panose="02020603050405020304" pitchFamily="18" charset="0"/>
            </a:endParaRPr>
          </a:p>
        </p:txBody>
      </p:sp>
      <p:sp>
        <p:nvSpPr>
          <p:cNvPr id="3" name="İçerik Yer Tutucusu 2">
            <a:extLst>
              <a:ext uri="{FF2B5EF4-FFF2-40B4-BE49-F238E27FC236}">
                <a16:creationId xmlns:a16="http://schemas.microsoft.com/office/drawing/2014/main" id="{0B294406-515C-BCF0-8DCA-F4ED32C9FF2F}"/>
              </a:ext>
            </a:extLst>
          </p:cNvPr>
          <p:cNvSpPr>
            <a:spLocks noGrp="1"/>
          </p:cNvSpPr>
          <p:nvPr>
            <p:ph idx="1"/>
          </p:nvPr>
        </p:nvSpPr>
        <p:spPr>
          <a:xfrm>
            <a:off x="1143354" y="2038773"/>
            <a:ext cx="2078311" cy="1544399"/>
          </a:xfrm>
        </p:spPr>
        <p:txBody>
          <a:bodyPr/>
          <a:lstStyle/>
          <a:p>
            <a:r>
              <a:rPr lang="tr-TR" dirty="0">
                <a:solidFill>
                  <a:srgbClr val="FF0000"/>
                </a:solidFill>
                <a:latin typeface="Times New Roman" panose="02020603050405020304" pitchFamily="18" charset="0"/>
                <a:cs typeface="Times New Roman" panose="02020603050405020304" pitchFamily="18" charset="0"/>
              </a:rPr>
              <a:t>Ör:</a:t>
            </a:r>
          </a:p>
          <a:p>
            <a:endParaRPr lang="tr-TR" dirty="0"/>
          </a:p>
        </p:txBody>
      </p:sp>
      <mc:AlternateContent xmlns:mc="http://schemas.openxmlformats.org/markup-compatibility/2006" xmlns:a14="http://schemas.microsoft.com/office/drawing/2010/main">
        <mc:Choice Requires="a14">
          <p:graphicFrame>
            <p:nvGraphicFramePr>
              <p:cNvPr id="4" name="Tablo 4">
                <a:extLst>
                  <a:ext uri="{FF2B5EF4-FFF2-40B4-BE49-F238E27FC236}">
                    <a16:creationId xmlns:a16="http://schemas.microsoft.com/office/drawing/2014/main" id="{6B7EE8FB-77C9-09E3-9005-A994B6D3B6DD}"/>
                  </a:ext>
                </a:extLst>
              </p:cNvPr>
              <p:cNvGraphicFramePr>
                <a:graphicFrameLocks noGrp="1"/>
              </p:cNvGraphicFramePr>
              <p:nvPr/>
            </p:nvGraphicFramePr>
            <p:xfrm>
              <a:off x="1803401" y="2230120"/>
              <a:ext cx="952500" cy="185420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05102995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oMath>
                            </m:oMathPara>
                          </a14:m>
                          <a:endParaRPr lang="tr-TR" dirty="0"/>
                        </a:p>
                      </a:txBody>
                      <a:tcPr/>
                    </a:tc>
                    <a:extLst>
                      <a:ext uri="{0D108BD9-81ED-4DB2-BD59-A6C34878D82A}">
                        <a16:rowId xmlns:a16="http://schemas.microsoft.com/office/drawing/2014/main" val="2634040070"/>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705382959"/>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2347959946"/>
                      </a:ext>
                    </a:extLst>
                  </a:tr>
                  <a:tr h="370840">
                    <a:tc>
                      <a:txBody>
                        <a:bodyPr/>
                        <a:lstStyle/>
                        <a:p>
                          <a:pPr algn="ctr"/>
                          <a:r>
                            <a:rPr lang="tr-TR"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298604728"/>
                      </a:ext>
                    </a:extLst>
                  </a:tr>
                  <a:tr h="370840">
                    <a:tc>
                      <a:txBody>
                        <a:bodyPr/>
                        <a:lstStyle/>
                        <a:p>
                          <a:pPr algn="ctr"/>
                          <a:r>
                            <a:rPr lang="tr-TR"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834741880"/>
                      </a:ext>
                    </a:extLst>
                  </a:tr>
                </a:tbl>
              </a:graphicData>
            </a:graphic>
          </p:graphicFrame>
        </mc:Choice>
        <mc:Fallback xmlns="">
          <p:graphicFrame>
            <p:nvGraphicFramePr>
              <p:cNvPr id="4" name="Tablo 4">
                <a:extLst>
                  <a:ext uri="{FF2B5EF4-FFF2-40B4-BE49-F238E27FC236}">
                    <a16:creationId xmlns:a16="http://schemas.microsoft.com/office/drawing/2014/main" id="{6B7EE8FB-77C9-09E3-9005-A994B6D3B6DD}"/>
                  </a:ext>
                </a:extLst>
              </p:cNvPr>
              <p:cNvGraphicFramePr>
                <a:graphicFrameLocks noGrp="1"/>
              </p:cNvGraphicFramePr>
              <p:nvPr/>
            </p:nvGraphicFramePr>
            <p:xfrm>
              <a:off x="1803401" y="2230120"/>
              <a:ext cx="952500" cy="185420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051029958"/>
                        </a:ext>
                      </a:extLst>
                    </a:gridCol>
                  </a:tblGrid>
                  <a:tr h="370840">
                    <a:tc>
                      <a:txBody>
                        <a:bodyPr/>
                        <a:lstStyle/>
                        <a:p>
                          <a:endParaRPr lang="tr-TR"/>
                        </a:p>
                      </a:txBody>
                      <a:tcPr>
                        <a:blipFill>
                          <a:blip r:embed="rId2"/>
                          <a:stretch>
                            <a:fillRect l="-1316" t="-3448" r="-2632" b="-431034"/>
                          </a:stretch>
                        </a:blipFill>
                      </a:tcPr>
                    </a:tc>
                    <a:extLst>
                      <a:ext uri="{0D108BD9-81ED-4DB2-BD59-A6C34878D82A}">
                        <a16:rowId xmlns:a16="http://schemas.microsoft.com/office/drawing/2014/main" val="2634040070"/>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705382959"/>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2347959946"/>
                      </a:ext>
                    </a:extLst>
                  </a:tr>
                  <a:tr h="370840">
                    <a:tc>
                      <a:txBody>
                        <a:bodyPr/>
                        <a:lstStyle/>
                        <a:p>
                          <a:pPr algn="ctr"/>
                          <a:r>
                            <a:rPr lang="tr-TR"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298604728"/>
                      </a:ext>
                    </a:extLst>
                  </a:tr>
                  <a:tr h="370840">
                    <a:tc>
                      <a:txBody>
                        <a:bodyPr/>
                        <a:lstStyle/>
                        <a:p>
                          <a:pPr algn="ctr"/>
                          <a:r>
                            <a:rPr lang="tr-TR"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83474188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o 4">
                <a:extLst>
                  <a:ext uri="{FF2B5EF4-FFF2-40B4-BE49-F238E27FC236}">
                    <a16:creationId xmlns:a16="http://schemas.microsoft.com/office/drawing/2014/main" id="{91F513DD-F91E-0877-6C30-887C2A8A051D}"/>
                  </a:ext>
                </a:extLst>
              </p:cNvPr>
              <p:cNvGraphicFramePr>
                <a:graphicFrameLocks noGrp="1"/>
              </p:cNvGraphicFramePr>
              <p:nvPr/>
            </p:nvGraphicFramePr>
            <p:xfrm>
              <a:off x="1803401" y="4385733"/>
              <a:ext cx="1905000" cy="185528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051029958"/>
                        </a:ext>
                      </a:extLst>
                    </a:gridCol>
                    <a:gridCol w="952500">
                      <a:extLst>
                        <a:ext uri="{9D8B030D-6E8A-4147-A177-3AD203B41FA5}">
                          <a16:colId xmlns:a16="http://schemas.microsoft.com/office/drawing/2014/main" val="2260243573"/>
                        </a:ext>
                      </a:extLst>
                    </a:gridCol>
                  </a:tblGrid>
                  <a:tr h="370840">
                    <a:tc>
                      <a:txBody>
                        <a:bodyPr/>
                        <a:lstStyle/>
                        <a:p>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oMath>
                          </a14:m>
                          <a:r>
                            <a:rPr lang="tr-TR" dirty="0"/>
                            <a:t>- </a:t>
                          </a:r>
                          <a14:m>
                            <m:oMath xmlns:m="http://schemas.openxmlformats.org/officeDocument/2006/math">
                              <m:acc>
                                <m:accPr>
                                  <m:chr m:val="̅"/>
                                  <m:ctrlPr>
                                    <a:rPr lang="tr-TR" i="1" smtClean="0">
                                      <a:latin typeface="Cambria Math" panose="02040503050406030204" pitchFamily="18" charset="0"/>
                                    </a:rPr>
                                  </m:ctrlPr>
                                </m:accPr>
                                <m:e>
                                  <m:r>
                                    <a:rPr lang="tr-TR" b="0" i="1" smtClean="0">
                                      <a:latin typeface="Cambria Math" panose="02040503050406030204" pitchFamily="18" charset="0"/>
                                    </a:rPr>
                                    <m:t>𝑥</m:t>
                                  </m:r>
                                </m:e>
                              </m:acc>
                            </m:oMath>
                          </a14:m>
                          <a:endParaRPr lang="tr-T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tr-TR" i="1" smtClean="0">
                                        <a:latin typeface="Cambria Math" panose="02040503050406030204" pitchFamily="18" charset="0"/>
                                        <a:cs typeface="Times New Roman" panose="02020603050405020304" pitchFamily="18" charset="0"/>
                                      </a:rPr>
                                    </m:ctrlPr>
                                  </m:sSupPr>
                                  <m:e>
                                    <m:r>
                                      <a:rPr lang="tr-TR" b="1" i="1" smtClean="0">
                                        <a:latin typeface="Cambria Math" panose="02040503050406030204" pitchFamily="18" charset="0"/>
                                        <a:cs typeface="Times New Roman" panose="02020603050405020304" pitchFamily="18" charset="0"/>
                                      </a:rPr>
                                      <m:t>(</m:t>
                                    </m:r>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r>
                                      <m:rPr>
                                        <m:nor/>
                                      </m:rPr>
                                      <a:rPr lang="tr-TR" dirty="0"/>
                                      <m:t>− </m:t>
                                    </m:r>
                                    <m:acc>
                                      <m:accPr>
                                        <m:chr m:val="̅"/>
                                        <m:ctrlPr>
                                          <a:rPr lang="tr-TR" i="1" smtClean="0">
                                            <a:latin typeface="Cambria Math" panose="02040503050406030204" pitchFamily="18" charset="0"/>
                                          </a:rPr>
                                        </m:ctrlPr>
                                      </m:accPr>
                                      <m:e>
                                        <m:r>
                                          <a:rPr lang="tr-TR" b="0" i="1" smtClean="0">
                                            <a:latin typeface="Cambria Math" panose="02040503050406030204" pitchFamily="18" charset="0"/>
                                          </a:rPr>
                                          <m:t>𝑥</m:t>
                                        </m:r>
                                      </m:e>
                                    </m:acc>
                                    <m:r>
                                      <a:rPr lang="tr-TR" b="1" i="1" smtClean="0">
                                        <a:latin typeface="Cambria Math" panose="02040503050406030204" pitchFamily="18" charset="0"/>
                                      </a:rPr>
                                      <m:t>)</m:t>
                                    </m:r>
                                  </m:e>
                                  <m:sup>
                                    <m:r>
                                      <a:rPr lang="tr-TR" b="1" i="1" smtClean="0">
                                        <a:latin typeface="Cambria Math" panose="02040503050406030204" pitchFamily="18" charset="0"/>
                                        <a:cs typeface="Times New Roman" panose="02020603050405020304" pitchFamily="18" charset="0"/>
                                      </a:rPr>
                                      <m:t>𝟐</m:t>
                                    </m:r>
                                  </m:sup>
                                </m:sSup>
                              </m:oMath>
                            </m:oMathPara>
                          </a14:m>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4040070"/>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tc>
                      <a:txBody>
                        <a:bodyPr/>
                        <a:lstStyle/>
                        <a:p>
                          <a:pPr algn="ctr"/>
                          <a:r>
                            <a:rPr lang="tr-TR" dirty="0">
                              <a:latin typeface="Times New Roman" panose="02020603050405020304" pitchFamily="18" charset="0"/>
                              <a:cs typeface="Times New Roman" panose="02020603050405020304" pitchFamily="18" charset="0"/>
                            </a:rPr>
                            <a:t>400</a:t>
                          </a:r>
                        </a:p>
                      </a:txBody>
                      <a:tcPr/>
                    </a:tc>
                    <a:extLst>
                      <a:ext uri="{0D108BD9-81ED-4DB2-BD59-A6C34878D82A}">
                        <a16:rowId xmlns:a16="http://schemas.microsoft.com/office/drawing/2014/main" val="2705382959"/>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tc>
                      <a:txBody>
                        <a:bodyPr/>
                        <a:lstStyle/>
                        <a:p>
                          <a:pPr algn="ctr"/>
                          <a:r>
                            <a:rPr lang="tr-TR"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2347959946"/>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tc>
                      <a:txBody>
                        <a:bodyPr/>
                        <a:lstStyle/>
                        <a:p>
                          <a:pPr algn="ctr"/>
                          <a:r>
                            <a:rPr lang="tr-TR"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298604728"/>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tc>
                      <a:txBody>
                        <a:bodyPr/>
                        <a:lstStyle/>
                        <a:p>
                          <a:pPr algn="ctr"/>
                          <a:r>
                            <a:rPr lang="tr-TR" dirty="0">
                              <a:latin typeface="Times New Roman" panose="02020603050405020304" pitchFamily="18" charset="0"/>
                              <a:cs typeface="Times New Roman" panose="02020603050405020304" pitchFamily="18" charset="0"/>
                            </a:rPr>
                            <a:t>400</a:t>
                          </a:r>
                        </a:p>
                      </a:txBody>
                      <a:tcPr/>
                    </a:tc>
                    <a:extLst>
                      <a:ext uri="{0D108BD9-81ED-4DB2-BD59-A6C34878D82A}">
                        <a16:rowId xmlns:a16="http://schemas.microsoft.com/office/drawing/2014/main" val="834741880"/>
                      </a:ext>
                    </a:extLst>
                  </a:tr>
                </a:tbl>
              </a:graphicData>
            </a:graphic>
          </p:graphicFrame>
        </mc:Choice>
        <mc:Fallback xmlns="">
          <p:graphicFrame>
            <p:nvGraphicFramePr>
              <p:cNvPr id="6" name="Tablo 4">
                <a:extLst>
                  <a:ext uri="{FF2B5EF4-FFF2-40B4-BE49-F238E27FC236}">
                    <a16:creationId xmlns:a16="http://schemas.microsoft.com/office/drawing/2014/main" id="{91F513DD-F91E-0877-6C30-887C2A8A051D}"/>
                  </a:ext>
                </a:extLst>
              </p:cNvPr>
              <p:cNvGraphicFramePr>
                <a:graphicFrameLocks noGrp="1"/>
              </p:cNvGraphicFramePr>
              <p:nvPr/>
            </p:nvGraphicFramePr>
            <p:xfrm>
              <a:off x="1803401" y="4385733"/>
              <a:ext cx="1905000" cy="185528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051029958"/>
                        </a:ext>
                      </a:extLst>
                    </a:gridCol>
                    <a:gridCol w="952500">
                      <a:extLst>
                        <a:ext uri="{9D8B030D-6E8A-4147-A177-3AD203B41FA5}">
                          <a16:colId xmlns:a16="http://schemas.microsoft.com/office/drawing/2014/main" val="2260243573"/>
                        </a:ext>
                      </a:extLst>
                    </a:gridCol>
                  </a:tblGrid>
                  <a:tr h="371920">
                    <a:tc>
                      <a:txBody>
                        <a:bodyPr/>
                        <a:lstStyle/>
                        <a:p>
                          <a:endParaRPr lang="tr-TR"/>
                        </a:p>
                      </a:txBody>
                      <a:tcPr>
                        <a:blipFill>
                          <a:blip r:embed="rId3"/>
                          <a:stretch>
                            <a:fillRect l="-1316" t="-6897" r="-101316" b="-431034"/>
                          </a:stretch>
                        </a:blipFill>
                      </a:tcPr>
                    </a:tc>
                    <a:tc>
                      <a:txBody>
                        <a:bodyPr/>
                        <a:lstStyle/>
                        <a:p>
                          <a:endParaRPr lang="tr-TR"/>
                        </a:p>
                      </a:txBody>
                      <a:tcPr>
                        <a:blipFill>
                          <a:blip r:embed="rId3"/>
                          <a:stretch>
                            <a:fillRect l="-102667" t="-6897" r="-2667" b="-431034"/>
                          </a:stretch>
                        </a:blipFill>
                      </a:tcPr>
                    </a:tc>
                    <a:extLst>
                      <a:ext uri="{0D108BD9-81ED-4DB2-BD59-A6C34878D82A}">
                        <a16:rowId xmlns:a16="http://schemas.microsoft.com/office/drawing/2014/main" val="2634040070"/>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tc>
                      <a:txBody>
                        <a:bodyPr/>
                        <a:lstStyle/>
                        <a:p>
                          <a:pPr algn="ctr"/>
                          <a:r>
                            <a:rPr lang="tr-TR" dirty="0">
                              <a:latin typeface="Times New Roman" panose="02020603050405020304" pitchFamily="18" charset="0"/>
                              <a:cs typeface="Times New Roman" panose="02020603050405020304" pitchFamily="18" charset="0"/>
                            </a:rPr>
                            <a:t>400</a:t>
                          </a:r>
                        </a:p>
                      </a:txBody>
                      <a:tcPr/>
                    </a:tc>
                    <a:extLst>
                      <a:ext uri="{0D108BD9-81ED-4DB2-BD59-A6C34878D82A}">
                        <a16:rowId xmlns:a16="http://schemas.microsoft.com/office/drawing/2014/main" val="2705382959"/>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tc>
                      <a:txBody>
                        <a:bodyPr/>
                        <a:lstStyle/>
                        <a:p>
                          <a:pPr algn="ctr"/>
                          <a:r>
                            <a:rPr lang="tr-TR"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2347959946"/>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tc>
                      <a:txBody>
                        <a:bodyPr/>
                        <a:lstStyle/>
                        <a:p>
                          <a:pPr algn="ctr"/>
                          <a:r>
                            <a:rPr lang="tr-TR"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298604728"/>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tc>
                      <a:txBody>
                        <a:bodyPr/>
                        <a:lstStyle/>
                        <a:p>
                          <a:pPr algn="ctr"/>
                          <a:r>
                            <a:rPr lang="tr-TR" dirty="0">
                              <a:latin typeface="Times New Roman" panose="02020603050405020304" pitchFamily="18" charset="0"/>
                              <a:cs typeface="Times New Roman" panose="02020603050405020304" pitchFamily="18" charset="0"/>
                            </a:rPr>
                            <a:t>400</a:t>
                          </a:r>
                        </a:p>
                      </a:txBody>
                      <a:tcPr/>
                    </a:tc>
                    <a:extLst>
                      <a:ext uri="{0D108BD9-81ED-4DB2-BD59-A6C34878D82A}">
                        <a16:rowId xmlns:a16="http://schemas.microsoft.com/office/drawing/2014/main" val="834741880"/>
                      </a:ext>
                    </a:extLst>
                  </a:tr>
                </a:tbl>
              </a:graphicData>
            </a:graphic>
          </p:graphicFrame>
        </mc:Fallback>
      </mc:AlternateContent>
      <mc:AlternateContent xmlns:mc="http://schemas.openxmlformats.org/markup-compatibility/2006" xmlns:a14="http://schemas.microsoft.com/office/drawing/2010/main">
        <mc:Choice Requires="a14">
          <p:sp>
            <p:nvSpPr>
              <p:cNvPr id="7" name="İçerik Yer Tutucusu 2">
                <a:extLst>
                  <a:ext uri="{FF2B5EF4-FFF2-40B4-BE49-F238E27FC236}">
                    <a16:creationId xmlns:a16="http://schemas.microsoft.com/office/drawing/2014/main" id="{871D1541-5477-BA01-52B4-628DB4FF2739}"/>
                  </a:ext>
                </a:extLst>
              </p:cNvPr>
              <p:cNvSpPr txBox="1">
                <a:spLocks/>
              </p:cNvSpPr>
              <p:nvPr/>
            </p:nvSpPr>
            <p:spPr>
              <a:xfrm>
                <a:off x="4389829" y="2038773"/>
                <a:ext cx="3382571" cy="154439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tr-TR" dirty="0">
                  <a:solidFill>
                    <a:srgbClr val="FF0000"/>
                  </a:solidFill>
                  <a:latin typeface="Times New Roman" panose="02020603050405020304" pitchFamily="18" charset="0"/>
                  <a:cs typeface="Times New Roman" panose="02020603050405020304" pitchFamily="18" charset="0"/>
                </a:endParaRPr>
              </a:p>
              <a:p>
                <a14:m>
                  <m:oMath xmlns:m="http://schemas.openxmlformats.org/officeDocument/2006/math">
                    <m:acc>
                      <m:accPr>
                        <m:chr m:val="̅"/>
                        <m:ctrlPr>
                          <a:rPr lang="tr-TR" i="1">
                            <a:latin typeface="Cambria Math" panose="02040503050406030204" pitchFamily="18" charset="0"/>
                          </a:rPr>
                        </m:ctrlPr>
                      </m:accPr>
                      <m:e>
                        <m:r>
                          <a:rPr lang="tr-TR" i="1">
                            <a:latin typeface="Cambria Math" panose="02040503050406030204" pitchFamily="18" charset="0"/>
                          </a:rPr>
                          <m:t>𝑥</m:t>
                        </m:r>
                      </m:e>
                    </m:acc>
                    <m:r>
                      <a:rPr lang="tr-TR" b="0" i="1" smtClean="0">
                        <a:latin typeface="Cambria Math" panose="02040503050406030204" pitchFamily="18" charset="0"/>
                      </a:rPr>
                      <m:t>= </m:t>
                    </m:r>
                    <m:f>
                      <m:fPr>
                        <m:ctrlPr>
                          <a:rPr lang="tr-TR" b="0" i="1" smtClean="0">
                            <a:latin typeface="Cambria Math" panose="02040503050406030204" pitchFamily="18" charset="0"/>
                          </a:rPr>
                        </m:ctrlPr>
                      </m:fPr>
                      <m:num>
                        <m:r>
                          <a:rPr lang="tr-TR" b="0" i="1" smtClean="0">
                            <a:latin typeface="Cambria Math" panose="02040503050406030204" pitchFamily="18" charset="0"/>
                          </a:rPr>
                          <m:t>10+20+40+50</m:t>
                        </m:r>
                      </m:num>
                      <m:den>
                        <m:r>
                          <a:rPr lang="tr-TR" b="0" i="1" smtClean="0">
                            <a:latin typeface="Cambria Math" panose="02040503050406030204" pitchFamily="18" charset="0"/>
                          </a:rPr>
                          <m:t>4</m:t>
                        </m:r>
                      </m:den>
                    </m:f>
                    <m:r>
                      <a:rPr lang="tr-TR" b="0" i="1" smtClean="0">
                        <a:latin typeface="Cambria Math" panose="02040503050406030204" pitchFamily="18" charset="0"/>
                      </a:rPr>
                      <m:t>=30</m:t>
                    </m:r>
                  </m:oMath>
                </a14:m>
                <a:endParaRPr lang="tr-TR" b="0" dirty="0"/>
              </a:p>
              <a:p>
                <a:endParaRPr lang="tr-TR" dirty="0"/>
              </a:p>
            </p:txBody>
          </p:sp>
        </mc:Choice>
        <mc:Fallback xmlns="">
          <p:sp>
            <p:nvSpPr>
              <p:cNvPr id="7" name="İçerik Yer Tutucusu 2">
                <a:extLst>
                  <a:ext uri="{FF2B5EF4-FFF2-40B4-BE49-F238E27FC236}">
                    <a16:creationId xmlns:a16="http://schemas.microsoft.com/office/drawing/2014/main" id="{871D1541-5477-BA01-52B4-628DB4FF2739}"/>
                  </a:ext>
                </a:extLst>
              </p:cNvPr>
              <p:cNvSpPr txBox="1">
                <a:spLocks noRot="1" noChangeAspect="1" noMove="1" noResize="1" noEditPoints="1" noAdjustHandles="1" noChangeArrowheads="1" noChangeShapeType="1" noTextEdit="1"/>
              </p:cNvSpPr>
              <p:nvPr/>
            </p:nvSpPr>
            <p:spPr>
              <a:xfrm>
                <a:off x="4389829" y="2038773"/>
                <a:ext cx="3382571" cy="1544399"/>
              </a:xfrm>
              <a:prstGeom prst="rect">
                <a:avLst/>
              </a:prstGeom>
              <a:blipFill>
                <a:blip r:embed="rId4"/>
                <a:stretch>
                  <a:fillRect l="-449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8" name="Metin kutusu 7">
                <a:extLst>
                  <a:ext uri="{FF2B5EF4-FFF2-40B4-BE49-F238E27FC236}">
                    <a16:creationId xmlns:a16="http://schemas.microsoft.com/office/drawing/2014/main" id="{6C1AAA3B-8845-DFF4-9A36-C23BC03845B2}"/>
                  </a:ext>
                </a:extLst>
              </p:cNvPr>
              <p:cNvSpPr txBox="1"/>
              <p:nvPr/>
            </p:nvSpPr>
            <p:spPr>
              <a:xfrm>
                <a:off x="7281829" y="2421029"/>
                <a:ext cx="2277547" cy="75623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𝑠</m:t>
                      </m:r>
                      <m:r>
                        <a:rPr lang="tr-TR" b="0" i="1" smtClean="0">
                          <a:latin typeface="Cambria Math" panose="02040503050406030204" pitchFamily="18" charset="0"/>
                        </a:rPr>
                        <m:t>=</m:t>
                      </m:r>
                      <m:f>
                        <m:fPr>
                          <m:ctrlPr>
                            <a:rPr lang="tr-TR" i="1">
                              <a:latin typeface="Cambria Math" panose="02040503050406030204" pitchFamily="18" charset="0"/>
                            </a:rPr>
                          </m:ctrlPr>
                        </m:fPr>
                        <m:num>
                          <m:r>
                            <a:rPr lang="tr-TR" i="1">
                              <a:latin typeface="Cambria Math" panose="02040503050406030204" pitchFamily="18" charset="0"/>
                            </a:rPr>
                            <m:t>1</m:t>
                          </m:r>
                        </m:num>
                        <m:den>
                          <m:r>
                            <a:rPr lang="tr-TR" i="1">
                              <a:latin typeface="Cambria Math" panose="02040503050406030204" pitchFamily="18" charset="0"/>
                            </a:rPr>
                            <m:t>𝑛</m:t>
                          </m:r>
                          <m:r>
                            <a:rPr lang="tr-TR" i="1">
                              <a:latin typeface="Cambria Math" panose="02040503050406030204" pitchFamily="18" charset="0"/>
                            </a:rPr>
                            <m:t>−1</m:t>
                          </m:r>
                        </m:den>
                      </m:f>
                      <m:nary>
                        <m:naryPr>
                          <m:chr m:val="∑"/>
                          <m:ctrlPr>
                            <a:rPr lang="tr-TR" i="1">
                              <a:latin typeface="Cambria Math" panose="02040503050406030204" pitchFamily="18" charset="0"/>
                            </a:rPr>
                          </m:ctrlPr>
                        </m:naryPr>
                        <m:sub>
                          <m:r>
                            <m:rPr>
                              <m:brk m:alnAt="23"/>
                            </m:rPr>
                            <a:rPr lang="tr-TR" i="1">
                              <a:latin typeface="Cambria Math" panose="02040503050406030204" pitchFamily="18" charset="0"/>
                            </a:rPr>
                            <m:t>𝑖</m:t>
                          </m:r>
                          <m:r>
                            <a:rPr lang="tr-TR" i="1">
                              <a:latin typeface="Cambria Math" panose="02040503050406030204" pitchFamily="18" charset="0"/>
                            </a:rPr>
                            <m:t>=1</m:t>
                          </m:r>
                        </m:sub>
                        <m:sup>
                          <m:r>
                            <a:rPr lang="tr-TR" i="1">
                              <a:latin typeface="Cambria Math" panose="02040503050406030204" pitchFamily="18" charset="0"/>
                            </a:rPr>
                            <m:t>𝑛</m:t>
                          </m:r>
                        </m:sup>
                        <m:e>
                          <m:sSup>
                            <m:sSupPr>
                              <m:ctrlPr>
                                <a:rPr lang="tr-TR" i="1">
                                  <a:latin typeface="Cambria Math" panose="02040503050406030204" pitchFamily="18" charset="0"/>
                                </a:rPr>
                              </m:ctrlPr>
                            </m:sSupPr>
                            <m:e>
                              <m:r>
                                <a:rPr lang="tr-TR" i="1">
                                  <a:latin typeface="Cambria Math" panose="02040503050406030204" pitchFamily="18" charset="0"/>
                                </a:rPr>
                                <m:t>(</m:t>
                              </m:r>
                              <m:sSub>
                                <m:sSubPr>
                                  <m:ctrlPr>
                                    <a:rPr lang="tr-TR" i="1">
                                      <a:latin typeface="Cambria Math" panose="02040503050406030204" pitchFamily="18" charset="0"/>
                                    </a:rPr>
                                  </m:ctrlPr>
                                </m:sSubPr>
                                <m:e>
                                  <m:r>
                                    <a:rPr lang="tr-TR" i="1">
                                      <a:latin typeface="Cambria Math" panose="02040503050406030204" pitchFamily="18" charset="0"/>
                                    </a:rPr>
                                    <m:t>𝑥</m:t>
                                  </m:r>
                                </m:e>
                                <m:sub>
                                  <m:r>
                                    <a:rPr lang="tr-TR" i="1">
                                      <a:latin typeface="Cambria Math" panose="02040503050406030204" pitchFamily="18" charset="0"/>
                                    </a:rPr>
                                    <m:t>𝑖</m:t>
                                  </m:r>
                                </m:sub>
                              </m:sSub>
                              <m:r>
                                <a:rPr lang="tr-TR" i="1">
                                  <a:latin typeface="Cambria Math" panose="02040503050406030204" pitchFamily="18" charset="0"/>
                                </a:rPr>
                                <m:t>−</m:t>
                              </m:r>
                              <m:acc>
                                <m:accPr>
                                  <m:chr m:val="̅"/>
                                  <m:ctrlPr>
                                    <a:rPr lang="tr-TR" i="1">
                                      <a:latin typeface="Cambria Math" panose="02040503050406030204" pitchFamily="18" charset="0"/>
                                    </a:rPr>
                                  </m:ctrlPr>
                                </m:accPr>
                                <m:e>
                                  <m:r>
                                    <a:rPr lang="tr-TR" i="1">
                                      <a:latin typeface="Cambria Math" panose="02040503050406030204" pitchFamily="18" charset="0"/>
                                    </a:rPr>
                                    <m:t>𝑥</m:t>
                                  </m:r>
                                </m:e>
                              </m:acc>
                              <m:r>
                                <a:rPr lang="tr-TR" i="1">
                                  <a:latin typeface="Cambria Math" panose="02040503050406030204" pitchFamily="18" charset="0"/>
                                </a:rPr>
                                <m:t>)</m:t>
                              </m:r>
                            </m:e>
                            <m:sup>
                              <m:r>
                                <a:rPr lang="tr-TR" i="1">
                                  <a:latin typeface="Cambria Math" panose="02040503050406030204" pitchFamily="18" charset="0"/>
                                </a:rPr>
                                <m:t>2</m:t>
                              </m:r>
                            </m:sup>
                          </m:sSup>
                        </m:e>
                      </m:nary>
                    </m:oMath>
                  </m:oMathPara>
                </a14:m>
                <a:endParaRPr lang="tr-TR" dirty="0"/>
              </a:p>
            </p:txBody>
          </p:sp>
        </mc:Choice>
        <mc:Fallback xmlns="">
          <p:sp>
            <p:nvSpPr>
              <p:cNvPr id="8" name="Metin kutusu 7">
                <a:extLst>
                  <a:ext uri="{FF2B5EF4-FFF2-40B4-BE49-F238E27FC236}">
                    <a16:creationId xmlns:a16="http://schemas.microsoft.com/office/drawing/2014/main" id="{6C1AAA3B-8845-DFF4-9A36-C23BC03845B2}"/>
                  </a:ext>
                </a:extLst>
              </p:cNvPr>
              <p:cNvSpPr txBox="1">
                <a:spLocks noRot="1" noChangeAspect="1" noMove="1" noResize="1" noEditPoints="1" noAdjustHandles="1" noChangeArrowheads="1" noChangeShapeType="1" noTextEdit="1"/>
              </p:cNvSpPr>
              <p:nvPr/>
            </p:nvSpPr>
            <p:spPr>
              <a:xfrm>
                <a:off x="7281829" y="2421029"/>
                <a:ext cx="2277547" cy="756233"/>
              </a:xfrm>
              <a:prstGeom prst="rect">
                <a:avLst/>
              </a:prstGeom>
              <a:blipFill>
                <a:blip r:embed="rId5"/>
                <a:stretch>
                  <a:fillRect l="-556" t="-116393" b="-177049"/>
                </a:stretch>
              </a:blipFill>
            </p:spPr>
            <p:txBody>
              <a:bodyPr/>
              <a:lstStyle/>
              <a:p>
                <a:r>
                  <a:rPr lang="tr-TR">
                    <a:noFill/>
                  </a:rPr>
                  <a:t> </a:t>
                </a:r>
              </a:p>
            </p:txBody>
          </p:sp>
        </mc:Fallback>
      </mc:AlternateContent>
      <p:sp>
        <p:nvSpPr>
          <p:cNvPr id="9" name="Sağ Küme Ayracı 8">
            <a:extLst>
              <a:ext uri="{FF2B5EF4-FFF2-40B4-BE49-F238E27FC236}">
                <a16:creationId xmlns:a16="http://schemas.microsoft.com/office/drawing/2014/main" id="{09BDC889-ED41-73C4-8733-D1633FA7E0F5}"/>
              </a:ext>
            </a:extLst>
          </p:cNvPr>
          <p:cNvSpPr/>
          <p:nvPr/>
        </p:nvSpPr>
        <p:spPr>
          <a:xfrm>
            <a:off x="3729666" y="4869712"/>
            <a:ext cx="127590" cy="13713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0" name="Metin kutusu 9">
            <a:extLst>
              <a:ext uri="{FF2B5EF4-FFF2-40B4-BE49-F238E27FC236}">
                <a16:creationId xmlns:a16="http://schemas.microsoft.com/office/drawing/2014/main" id="{62A3C5A4-426D-0258-8CCF-138C4C5C1AEB}"/>
              </a:ext>
            </a:extLst>
          </p:cNvPr>
          <p:cNvSpPr txBox="1"/>
          <p:nvPr/>
        </p:nvSpPr>
        <p:spPr>
          <a:xfrm>
            <a:off x="3857256" y="5370696"/>
            <a:ext cx="1531089"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Toplam: 1000</a:t>
            </a:r>
          </a:p>
        </p:txBody>
      </p:sp>
      <p:sp>
        <p:nvSpPr>
          <p:cNvPr id="11" name="Sol Ayraç 10">
            <a:extLst>
              <a:ext uri="{FF2B5EF4-FFF2-40B4-BE49-F238E27FC236}">
                <a16:creationId xmlns:a16="http://schemas.microsoft.com/office/drawing/2014/main" id="{6A29804D-8EFE-1079-F1A2-1DAB51080F02}"/>
              </a:ext>
            </a:extLst>
          </p:cNvPr>
          <p:cNvSpPr/>
          <p:nvPr/>
        </p:nvSpPr>
        <p:spPr>
          <a:xfrm>
            <a:off x="1594884" y="4869712"/>
            <a:ext cx="110463" cy="13713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2" name="Metin kutusu 11">
            <a:extLst>
              <a:ext uri="{FF2B5EF4-FFF2-40B4-BE49-F238E27FC236}">
                <a16:creationId xmlns:a16="http://schemas.microsoft.com/office/drawing/2014/main" id="{FCCB85D8-8326-BB8D-EAE2-45F3CD6E87B1}"/>
              </a:ext>
            </a:extLst>
          </p:cNvPr>
          <p:cNvSpPr txBox="1"/>
          <p:nvPr/>
        </p:nvSpPr>
        <p:spPr>
          <a:xfrm>
            <a:off x="482068" y="5370860"/>
            <a:ext cx="1322572"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Toplam: 0</a:t>
            </a:r>
          </a:p>
        </p:txBody>
      </p:sp>
      <mc:AlternateContent xmlns:mc="http://schemas.openxmlformats.org/markup-compatibility/2006" xmlns:a14="http://schemas.microsoft.com/office/drawing/2010/main">
        <mc:Choice Requires="a14">
          <p:sp>
            <p:nvSpPr>
              <p:cNvPr id="13" name="Metin kutusu 12">
                <a:extLst>
                  <a:ext uri="{FF2B5EF4-FFF2-40B4-BE49-F238E27FC236}">
                    <a16:creationId xmlns:a16="http://schemas.microsoft.com/office/drawing/2014/main" id="{CD6B8712-3FC5-8EE2-9102-01421A162158}"/>
                  </a:ext>
                </a:extLst>
              </p:cNvPr>
              <p:cNvSpPr txBox="1"/>
              <p:nvPr/>
            </p:nvSpPr>
            <p:spPr>
              <a:xfrm>
                <a:off x="6081114" y="3792109"/>
                <a:ext cx="192353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𝑠</m:t>
                      </m:r>
                      <m:r>
                        <a:rPr lang="tr-TR" b="0" i="1" smtClean="0">
                          <a:latin typeface="Cambria Math" panose="02040503050406030204" pitchFamily="18" charset="0"/>
                        </a:rPr>
                        <m:t>=</m:t>
                      </m:r>
                      <m:f>
                        <m:fPr>
                          <m:ctrlPr>
                            <a:rPr lang="tr-TR" i="1">
                              <a:latin typeface="Cambria Math" panose="02040503050406030204" pitchFamily="18" charset="0"/>
                            </a:rPr>
                          </m:ctrlPr>
                        </m:fPr>
                        <m:num>
                          <m:r>
                            <a:rPr lang="tr-TR" i="1">
                              <a:latin typeface="Cambria Math" panose="02040503050406030204" pitchFamily="18" charset="0"/>
                            </a:rPr>
                            <m:t>1</m:t>
                          </m:r>
                        </m:num>
                        <m:den>
                          <m:r>
                            <a:rPr lang="tr-TR" i="1">
                              <a:latin typeface="Cambria Math" panose="02040503050406030204" pitchFamily="18" charset="0"/>
                            </a:rPr>
                            <m:t>4</m:t>
                          </m:r>
                        </m:den>
                      </m:f>
                      <m:r>
                        <a:rPr lang="tr-TR" i="1">
                          <a:latin typeface="Cambria Math" panose="02040503050406030204" pitchFamily="18" charset="0"/>
                        </a:rPr>
                        <m:t>.1000</m:t>
                      </m:r>
                      <m:r>
                        <a:rPr lang="tr-TR" b="0" i="1" smtClean="0">
                          <a:latin typeface="Cambria Math" panose="02040503050406030204" pitchFamily="18" charset="0"/>
                        </a:rPr>
                        <m:t>=250</m:t>
                      </m:r>
                    </m:oMath>
                  </m:oMathPara>
                </a14:m>
                <a:endParaRPr lang="tr-TR" dirty="0">
                  <a:latin typeface="Times New Roman" panose="02020603050405020304" pitchFamily="18" charset="0"/>
                  <a:cs typeface="Times New Roman" panose="02020603050405020304" pitchFamily="18" charset="0"/>
                </a:endParaRPr>
              </a:p>
            </p:txBody>
          </p:sp>
        </mc:Choice>
        <mc:Fallback xmlns="">
          <p:sp>
            <p:nvSpPr>
              <p:cNvPr id="13" name="Metin kutusu 12">
                <a:extLst>
                  <a:ext uri="{FF2B5EF4-FFF2-40B4-BE49-F238E27FC236}">
                    <a16:creationId xmlns:a16="http://schemas.microsoft.com/office/drawing/2014/main" id="{CD6B8712-3FC5-8EE2-9102-01421A162158}"/>
                  </a:ext>
                </a:extLst>
              </p:cNvPr>
              <p:cNvSpPr txBox="1">
                <a:spLocks noRot="1" noChangeAspect="1" noMove="1" noResize="1" noEditPoints="1" noAdjustHandles="1" noChangeArrowheads="1" noChangeShapeType="1" noTextEdit="1"/>
              </p:cNvSpPr>
              <p:nvPr/>
            </p:nvSpPr>
            <p:spPr>
              <a:xfrm>
                <a:off x="6081114" y="3792109"/>
                <a:ext cx="1923539" cy="518604"/>
              </a:xfrm>
              <a:prstGeom prst="rect">
                <a:avLst/>
              </a:prstGeom>
              <a:blipFill>
                <a:blip r:embed="rId6"/>
                <a:stretch>
                  <a:fillRect l="-1316" t="-4762" r="-2632" b="-11905"/>
                </a:stretch>
              </a:blipFill>
            </p:spPr>
            <p:txBody>
              <a:bodyPr/>
              <a:lstStyle/>
              <a:p>
                <a:r>
                  <a:rPr lang="tr-TR">
                    <a:noFill/>
                  </a:rPr>
                  <a:t> </a:t>
                </a:r>
              </a:p>
            </p:txBody>
          </p:sp>
        </mc:Fallback>
      </mc:AlternateContent>
    </p:spTree>
    <p:extLst>
      <p:ext uri="{BB962C8B-B14F-4D97-AF65-F5344CB8AC3E}">
        <p14:creationId xmlns:p14="http://schemas.microsoft.com/office/powerpoint/2010/main" val="25128715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9C7048D-555E-30C5-4417-E4FA85343168}"/>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Standart Sapma</a:t>
            </a:r>
          </a:p>
        </p:txBody>
      </p:sp>
      <p:sp>
        <p:nvSpPr>
          <p:cNvPr id="3" name="İçerik Yer Tutucusu 2">
            <a:extLst>
              <a:ext uri="{FF2B5EF4-FFF2-40B4-BE49-F238E27FC236}">
                <a16:creationId xmlns:a16="http://schemas.microsoft.com/office/drawing/2014/main" id="{ACF7BEE6-B478-D299-594B-A9C690EA7116}"/>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Ortalamadan olan sapmaların genel ölçüsüdür.</a:t>
            </a:r>
          </a:p>
        </p:txBody>
      </p:sp>
      <p:pic>
        <p:nvPicPr>
          <p:cNvPr id="4" name="Resim 3">
            <a:extLst>
              <a:ext uri="{FF2B5EF4-FFF2-40B4-BE49-F238E27FC236}">
                <a16:creationId xmlns:a16="http://schemas.microsoft.com/office/drawing/2014/main" id="{70616CC9-2C62-EEA0-7C98-75CA8DB7B943}"/>
              </a:ext>
            </a:extLst>
          </p:cNvPr>
          <p:cNvPicPr>
            <a:picLocks noChangeAspect="1"/>
          </p:cNvPicPr>
          <p:nvPr/>
        </p:nvPicPr>
        <p:blipFill>
          <a:blip r:embed="rId3"/>
          <a:stretch>
            <a:fillRect/>
          </a:stretch>
        </p:blipFill>
        <p:spPr>
          <a:xfrm>
            <a:off x="4485464" y="2714438"/>
            <a:ext cx="1957868" cy="1666430"/>
          </a:xfrm>
          <a:prstGeom prst="rect">
            <a:avLst/>
          </a:prstGeom>
        </p:spPr>
      </p:pic>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D8FE30A1-820B-9E7E-AB12-D79B701DB080}"/>
                  </a:ext>
                </a:extLst>
              </p:cNvPr>
              <p:cNvSpPr txBox="1"/>
              <p:nvPr/>
            </p:nvSpPr>
            <p:spPr>
              <a:xfrm>
                <a:off x="1348859" y="3008851"/>
                <a:ext cx="2102049" cy="1077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𝑠</m:t>
                      </m:r>
                      <m:r>
                        <a:rPr lang="tr-TR" b="0" i="1" smtClean="0">
                          <a:latin typeface="Cambria Math" panose="02040503050406030204" pitchFamily="18" charset="0"/>
                        </a:rPr>
                        <m:t>=</m:t>
                      </m:r>
                      <m:r>
                        <a:rPr lang="tr-TR" b="0" i="0" smtClean="0">
                          <a:latin typeface="Cambria Math" panose="02040503050406030204" pitchFamily="18" charset="0"/>
                        </a:rPr>
                        <m:t> </m:t>
                      </m:r>
                      <m:rad>
                        <m:radPr>
                          <m:degHide m:val="on"/>
                          <m:ctrlPr>
                            <a:rPr lang="tr-TR" b="0" i="1" smtClean="0">
                              <a:latin typeface="Cambria Math" panose="02040503050406030204" pitchFamily="18" charset="0"/>
                            </a:rPr>
                          </m:ctrlPr>
                        </m:radPr>
                        <m:deg/>
                        <m:e>
                          <m:f>
                            <m:fPr>
                              <m:ctrlPr>
                                <a:rPr lang="tr-TR" b="0" i="1" smtClean="0">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𝑛</m:t>
                              </m:r>
                            </m:den>
                          </m:f>
                          <m:nary>
                            <m:naryPr>
                              <m:chr m:val="∑"/>
                              <m:ctrlPr>
                                <a:rPr lang="tr-TR" b="0" i="1" smtClean="0">
                                  <a:latin typeface="Cambria Math" panose="02040503050406030204" pitchFamily="18" charset="0"/>
                                </a:rPr>
                              </m:ctrlPr>
                            </m:naryPr>
                            <m:sub>
                              <m:r>
                                <m:rPr>
                                  <m:brk m:alnAt="23"/>
                                </m:rPr>
                                <a:rPr lang="tr-TR" b="0" i="1" smtClean="0">
                                  <a:latin typeface="Cambria Math" panose="02040503050406030204" pitchFamily="18" charset="0"/>
                                </a:rPr>
                                <m:t>𝑖</m:t>
                              </m:r>
                              <m:r>
                                <a:rPr lang="tr-TR" b="0" i="1" smtClean="0">
                                  <a:latin typeface="Cambria Math" panose="02040503050406030204" pitchFamily="18" charset="0"/>
                                </a:rPr>
                                <m:t>=1</m:t>
                              </m:r>
                            </m:sub>
                            <m:sup>
                              <m:r>
                                <a:rPr lang="tr-TR" b="0" i="1" smtClean="0">
                                  <a:latin typeface="Cambria Math" panose="02040503050406030204" pitchFamily="18" charset="0"/>
                                </a:rPr>
                                <m:t>𝑛</m:t>
                              </m:r>
                            </m:sup>
                            <m:e>
                              <m:sSup>
                                <m:sSupPr>
                                  <m:ctrlPr>
                                    <a:rPr lang="tr-TR" b="0" i="1" smtClean="0">
                                      <a:latin typeface="Cambria Math" panose="02040503050406030204" pitchFamily="18" charset="0"/>
                                    </a:rPr>
                                  </m:ctrlPr>
                                </m:sSupPr>
                                <m:e>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𝑖</m:t>
                                      </m:r>
                                    </m:sub>
                                  </m:sSub>
                                  <m:r>
                                    <a:rPr lang="tr-TR" b="0" i="1" smtClean="0">
                                      <a:latin typeface="Cambria Math" panose="02040503050406030204" pitchFamily="18" charset="0"/>
                                    </a:rPr>
                                    <m:t>−</m:t>
                                  </m:r>
                                  <m:acc>
                                    <m:accPr>
                                      <m:chr m:val="̅"/>
                                      <m:ctrlPr>
                                        <a:rPr lang="tr-TR" b="0" i="1" smtClean="0">
                                          <a:latin typeface="Cambria Math" panose="02040503050406030204" pitchFamily="18" charset="0"/>
                                        </a:rPr>
                                      </m:ctrlPr>
                                    </m:accPr>
                                    <m:e>
                                      <m:r>
                                        <a:rPr lang="tr-TR" b="0" i="1" smtClean="0">
                                          <a:latin typeface="Cambria Math" panose="02040503050406030204" pitchFamily="18" charset="0"/>
                                        </a:rPr>
                                        <m:t>𝑥</m:t>
                                      </m:r>
                                    </m:e>
                                  </m:acc>
                                  <m:r>
                                    <a:rPr lang="tr-TR" b="0" i="1" smtClean="0">
                                      <a:latin typeface="Cambria Math" panose="02040503050406030204" pitchFamily="18" charset="0"/>
                                    </a:rPr>
                                    <m:t>)</m:t>
                                  </m:r>
                                </m:e>
                                <m:sup>
                                  <m:r>
                                    <a:rPr lang="tr-TR" b="0" i="1" smtClean="0">
                                      <a:latin typeface="Cambria Math" panose="02040503050406030204" pitchFamily="18" charset="0"/>
                                    </a:rPr>
                                    <m:t>2</m:t>
                                  </m:r>
                                </m:sup>
                              </m:sSup>
                            </m:e>
                          </m:nary>
                        </m:e>
                      </m:rad>
                    </m:oMath>
                  </m:oMathPara>
                </a14:m>
                <a:endParaRPr lang="tr-TR" dirty="0"/>
              </a:p>
            </p:txBody>
          </p:sp>
        </mc:Choice>
        <mc:Fallback xmlns="">
          <p:sp>
            <p:nvSpPr>
              <p:cNvPr id="5" name="Metin kutusu 4">
                <a:extLst>
                  <a:ext uri="{FF2B5EF4-FFF2-40B4-BE49-F238E27FC236}">
                    <a16:creationId xmlns:a16="http://schemas.microsoft.com/office/drawing/2014/main" id="{D8FE30A1-820B-9E7E-AB12-D79B701DB080}"/>
                  </a:ext>
                </a:extLst>
              </p:cNvPr>
              <p:cNvSpPr txBox="1">
                <a:spLocks noRot="1" noChangeAspect="1" noMove="1" noResize="1" noEditPoints="1" noAdjustHandles="1" noChangeArrowheads="1" noChangeShapeType="1" noTextEdit="1"/>
              </p:cNvSpPr>
              <p:nvPr/>
            </p:nvSpPr>
            <p:spPr>
              <a:xfrm>
                <a:off x="1348859" y="3008851"/>
                <a:ext cx="2102049" cy="1077603"/>
              </a:xfrm>
              <a:prstGeom prst="rect">
                <a:avLst/>
              </a:prstGeom>
              <a:blipFill>
                <a:blip r:embed="rId4"/>
                <a:stretch>
                  <a:fillRect l="-602" t="-68235" b="-114118"/>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graphicFrame>
            <p:nvGraphicFramePr>
              <p:cNvPr id="6" name="Tablo 6">
                <a:extLst>
                  <a:ext uri="{FF2B5EF4-FFF2-40B4-BE49-F238E27FC236}">
                    <a16:creationId xmlns:a16="http://schemas.microsoft.com/office/drawing/2014/main" id="{CDF7F377-85C6-B213-55A7-9FBE7B4B649A}"/>
                  </a:ext>
                </a:extLst>
              </p:cNvPr>
              <p:cNvGraphicFramePr>
                <a:graphicFrameLocks noGrp="1"/>
              </p:cNvGraphicFramePr>
              <p:nvPr>
                <p:extLst>
                  <p:ext uri="{D42A27DB-BD31-4B8C-83A1-F6EECF244321}">
                    <p14:modId xmlns:p14="http://schemas.microsoft.com/office/powerpoint/2010/main" val="2251169942"/>
                  </p:ext>
                </p:extLst>
              </p:nvPr>
            </p:nvGraphicFramePr>
            <p:xfrm>
              <a:off x="1766186" y="4524752"/>
              <a:ext cx="6096000" cy="1107440"/>
            </p:xfrm>
            <a:graphic>
              <a:graphicData uri="http://schemas.openxmlformats.org/drawingml/2006/table">
                <a:tbl>
                  <a:tblPr firstRow="1" bandRow="1">
                    <a:tableStyleId>{5C22544A-7EE6-4342-B048-85BDC9FD1C3A}</a:tableStyleId>
                  </a:tblPr>
                  <a:tblGrid>
                    <a:gridCol w="2050902">
                      <a:extLst>
                        <a:ext uri="{9D8B030D-6E8A-4147-A177-3AD203B41FA5}">
                          <a16:colId xmlns:a16="http://schemas.microsoft.com/office/drawing/2014/main" val="2485081443"/>
                        </a:ext>
                      </a:extLst>
                    </a:gridCol>
                    <a:gridCol w="2013098">
                      <a:extLst>
                        <a:ext uri="{9D8B030D-6E8A-4147-A177-3AD203B41FA5}">
                          <a16:colId xmlns:a16="http://schemas.microsoft.com/office/drawing/2014/main" val="1271449006"/>
                        </a:ext>
                      </a:extLst>
                    </a:gridCol>
                    <a:gridCol w="2032000">
                      <a:extLst>
                        <a:ext uri="{9D8B030D-6E8A-4147-A177-3AD203B41FA5}">
                          <a16:colId xmlns:a16="http://schemas.microsoft.com/office/drawing/2014/main" val="729451822"/>
                        </a:ext>
                      </a:extLst>
                    </a:gridCol>
                  </a:tblGrid>
                  <a:tr h="0">
                    <a:tc>
                      <a:txBody>
                        <a:bodyPr/>
                        <a:lstStyle/>
                        <a:p>
                          <a:endParaRPr lang="tr-TR">
                            <a:latin typeface="Times New Roman" panose="02020603050405020304" pitchFamily="18" charset="0"/>
                            <a:cs typeface="Times New Roman" panose="02020603050405020304" pitchFamily="18" charset="0"/>
                          </a:endParaRPr>
                        </a:p>
                      </a:txBody>
                      <a:tcPr/>
                    </a:tc>
                    <a:tc>
                      <a:txBody>
                        <a:bodyPr/>
                        <a:lstStyle/>
                        <a:p>
                          <a:pPr algn="ctr"/>
                          <a:r>
                            <a:rPr lang="tr-TR" dirty="0">
                              <a:latin typeface="Times New Roman" panose="02020603050405020304" pitchFamily="18" charset="0"/>
                              <a:cs typeface="Times New Roman" panose="02020603050405020304" pitchFamily="18" charset="0"/>
                            </a:rPr>
                            <a:t>Popülasyon</a:t>
                          </a:r>
                        </a:p>
                      </a:txBody>
                      <a:tcPr/>
                    </a:tc>
                    <a:tc>
                      <a:txBody>
                        <a:bodyPr/>
                        <a:lstStyle/>
                        <a:p>
                          <a:pPr algn="ctr"/>
                          <a:r>
                            <a:rPr lang="tr-TR" dirty="0">
                              <a:latin typeface="Times New Roman" panose="02020603050405020304" pitchFamily="18" charset="0"/>
                              <a:cs typeface="Times New Roman" panose="02020603050405020304" pitchFamily="18" charset="0"/>
                            </a:rPr>
                            <a:t>Örneklem</a:t>
                          </a:r>
                        </a:p>
                      </a:txBody>
                      <a:tcPr/>
                    </a:tc>
                    <a:extLst>
                      <a:ext uri="{0D108BD9-81ED-4DB2-BD59-A6C34878D82A}">
                        <a16:rowId xmlns:a16="http://schemas.microsoft.com/office/drawing/2014/main" val="3912593214"/>
                      </a:ext>
                    </a:extLst>
                  </a:tr>
                  <a:tr h="370840">
                    <a:tc>
                      <a:txBody>
                        <a:bodyPr/>
                        <a:lstStyle/>
                        <a:p>
                          <a:r>
                            <a:rPr lang="tr-TR" dirty="0">
                              <a:latin typeface="Times New Roman" panose="02020603050405020304" pitchFamily="18" charset="0"/>
                              <a:cs typeface="Times New Roman" panose="02020603050405020304" pitchFamily="18" charset="0"/>
                            </a:rPr>
                            <a:t>Ortalama</a:t>
                          </a:r>
                        </a:p>
                      </a:txBody>
                      <a:tcPr/>
                    </a:tc>
                    <a:tc>
                      <a:txBody>
                        <a:bodyPr/>
                        <a:lstStyle/>
                        <a:p>
                          <a:pPr algn="ct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ea typeface="Cambria Math" panose="02040503050406030204" pitchFamily="18" charset="0"/>
                                  </a:rPr>
                                  <m:t>𝜇</m:t>
                                </m:r>
                              </m:oMath>
                            </m:oMathPara>
                          </a14:m>
                          <a:endParaRPr lang="tr-TR"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acc>
                                  <m:accPr>
                                    <m:chr m:val="̅"/>
                                    <m:ctrlPr>
                                      <a:rPr lang="tr-TR" i="1" smtClean="0">
                                        <a:latin typeface="Cambria Math" panose="02040503050406030204" pitchFamily="18" charset="0"/>
                                      </a:rPr>
                                    </m:ctrlPr>
                                  </m:accPr>
                                  <m:e>
                                    <m:r>
                                      <a:rPr lang="tr-TR" b="0" i="1" smtClean="0">
                                        <a:latin typeface="Cambria Math" panose="02040503050406030204" pitchFamily="18" charset="0"/>
                                      </a:rPr>
                                      <m:t>𝑥</m:t>
                                    </m:r>
                                  </m:e>
                                </m:acc>
                              </m:oMath>
                            </m:oMathPara>
                          </a14:m>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11558573"/>
                      </a:ext>
                    </a:extLst>
                  </a:tr>
                  <a:tr h="370840">
                    <a:tc>
                      <a:txBody>
                        <a:bodyPr/>
                        <a:lstStyle/>
                        <a:p>
                          <a:r>
                            <a:rPr lang="tr-TR" dirty="0">
                              <a:latin typeface="Times New Roman" panose="02020603050405020304" pitchFamily="18" charset="0"/>
                              <a:cs typeface="Times New Roman" panose="02020603050405020304" pitchFamily="18" charset="0"/>
                            </a:rPr>
                            <a:t>Standart Sapma</a:t>
                          </a:r>
                        </a:p>
                      </a:txBody>
                      <a:tcPr/>
                    </a:tc>
                    <a:tc>
                      <a:txBody>
                        <a:bodyPr/>
                        <a:lstStyle/>
                        <a:p>
                          <a:pPr algn="ctr"/>
                          <a14:m>
                            <m:oMathPara xmlns:m="http://schemas.openxmlformats.org/officeDocument/2006/math">
                              <m:oMathParaPr>
                                <m:jc m:val="centerGroup"/>
                              </m:oMathParaPr>
                              <m:oMath xmlns:m="http://schemas.openxmlformats.org/officeDocument/2006/math">
                                <m:r>
                                  <a:rPr lang="tr-TR" i="1" smtClean="0">
                                    <a:latin typeface="Cambria Math" panose="02040503050406030204" pitchFamily="18" charset="0"/>
                                    <a:ea typeface="Cambria Math" panose="02040503050406030204" pitchFamily="18" charset="0"/>
                                  </a:rPr>
                                  <m:t>𝜎</m:t>
                                </m:r>
                              </m:oMath>
                            </m:oMathPara>
                          </a14:m>
                          <a:endParaRPr lang="tr-TR" dirty="0">
                            <a:latin typeface="Times New Roman" panose="02020603050405020304" pitchFamily="18" charset="0"/>
                            <a:cs typeface="Times New Roman" panose="02020603050405020304" pitchFamily="18" charset="0"/>
                          </a:endParaRPr>
                        </a:p>
                      </a:txBody>
                      <a:tcPr/>
                    </a:tc>
                    <a:tc>
                      <a:txBody>
                        <a:bodyPr/>
                        <a:lstStyle/>
                        <a:p>
                          <a:pPr algn="ct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𝑠</m:t>
                                </m:r>
                              </m:oMath>
                            </m:oMathPara>
                          </a14:m>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1231955"/>
                      </a:ext>
                    </a:extLst>
                  </a:tr>
                </a:tbl>
              </a:graphicData>
            </a:graphic>
          </p:graphicFrame>
        </mc:Choice>
        <mc:Fallback xmlns="">
          <p:graphicFrame>
            <p:nvGraphicFramePr>
              <p:cNvPr id="6" name="Tablo 6">
                <a:extLst>
                  <a:ext uri="{FF2B5EF4-FFF2-40B4-BE49-F238E27FC236}">
                    <a16:creationId xmlns:a16="http://schemas.microsoft.com/office/drawing/2014/main" id="{CDF7F377-85C6-B213-55A7-9FBE7B4B649A}"/>
                  </a:ext>
                </a:extLst>
              </p:cNvPr>
              <p:cNvGraphicFramePr>
                <a:graphicFrameLocks noGrp="1"/>
              </p:cNvGraphicFramePr>
              <p:nvPr>
                <p:extLst>
                  <p:ext uri="{D42A27DB-BD31-4B8C-83A1-F6EECF244321}">
                    <p14:modId xmlns:p14="http://schemas.microsoft.com/office/powerpoint/2010/main" val="2251169942"/>
                  </p:ext>
                </p:extLst>
              </p:nvPr>
            </p:nvGraphicFramePr>
            <p:xfrm>
              <a:off x="1766186" y="4524752"/>
              <a:ext cx="6096000" cy="1107440"/>
            </p:xfrm>
            <a:graphic>
              <a:graphicData uri="http://schemas.openxmlformats.org/drawingml/2006/table">
                <a:tbl>
                  <a:tblPr firstRow="1" bandRow="1">
                    <a:tableStyleId>{5C22544A-7EE6-4342-B048-85BDC9FD1C3A}</a:tableStyleId>
                  </a:tblPr>
                  <a:tblGrid>
                    <a:gridCol w="2050902">
                      <a:extLst>
                        <a:ext uri="{9D8B030D-6E8A-4147-A177-3AD203B41FA5}">
                          <a16:colId xmlns:a16="http://schemas.microsoft.com/office/drawing/2014/main" val="2485081443"/>
                        </a:ext>
                      </a:extLst>
                    </a:gridCol>
                    <a:gridCol w="2013098">
                      <a:extLst>
                        <a:ext uri="{9D8B030D-6E8A-4147-A177-3AD203B41FA5}">
                          <a16:colId xmlns:a16="http://schemas.microsoft.com/office/drawing/2014/main" val="1271449006"/>
                        </a:ext>
                      </a:extLst>
                    </a:gridCol>
                    <a:gridCol w="2032000">
                      <a:extLst>
                        <a:ext uri="{9D8B030D-6E8A-4147-A177-3AD203B41FA5}">
                          <a16:colId xmlns:a16="http://schemas.microsoft.com/office/drawing/2014/main" val="729451822"/>
                        </a:ext>
                      </a:extLst>
                    </a:gridCol>
                  </a:tblGrid>
                  <a:tr h="365760">
                    <a:tc>
                      <a:txBody>
                        <a:bodyPr/>
                        <a:lstStyle/>
                        <a:p>
                          <a:endParaRPr lang="tr-TR">
                            <a:latin typeface="Times New Roman" panose="02020603050405020304" pitchFamily="18" charset="0"/>
                            <a:cs typeface="Times New Roman" panose="02020603050405020304" pitchFamily="18" charset="0"/>
                          </a:endParaRPr>
                        </a:p>
                      </a:txBody>
                      <a:tcPr/>
                    </a:tc>
                    <a:tc>
                      <a:txBody>
                        <a:bodyPr/>
                        <a:lstStyle/>
                        <a:p>
                          <a:pPr algn="ctr"/>
                          <a:r>
                            <a:rPr lang="tr-TR" dirty="0">
                              <a:latin typeface="Times New Roman" panose="02020603050405020304" pitchFamily="18" charset="0"/>
                              <a:cs typeface="Times New Roman" panose="02020603050405020304" pitchFamily="18" charset="0"/>
                            </a:rPr>
                            <a:t>Popülasyon</a:t>
                          </a:r>
                        </a:p>
                      </a:txBody>
                      <a:tcPr/>
                    </a:tc>
                    <a:tc>
                      <a:txBody>
                        <a:bodyPr/>
                        <a:lstStyle/>
                        <a:p>
                          <a:pPr algn="ctr"/>
                          <a:r>
                            <a:rPr lang="tr-TR" dirty="0">
                              <a:latin typeface="Times New Roman" panose="02020603050405020304" pitchFamily="18" charset="0"/>
                              <a:cs typeface="Times New Roman" panose="02020603050405020304" pitchFamily="18" charset="0"/>
                            </a:rPr>
                            <a:t>Örneklem</a:t>
                          </a:r>
                        </a:p>
                      </a:txBody>
                      <a:tcPr/>
                    </a:tc>
                    <a:extLst>
                      <a:ext uri="{0D108BD9-81ED-4DB2-BD59-A6C34878D82A}">
                        <a16:rowId xmlns:a16="http://schemas.microsoft.com/office/drawing/2014/main" val="3912593214"/>
                      </a:ext>
                    </a:extLst>
                  </a:tr>
                  <a:tr h="370840">
                    <a:tc>
                      <a:txBody>
                        <a:bodyPr/>
                        <a:lstStyle/>
                        <a:p>
                          <a:r>
                            <a:rPr lang="tr-TR" dirty="0">
                              <a:latin typeface="Times New Roman" panose="02020603050405020304" pitchFamily="18" charset="0"/>
                              <a:cs typeface="Times New Roman" panose="02020603050405020304" pitchFamily="18" charset="0"/>
                            </a:rPr>
                            <a:t>Ortalama</a:t>
                          </a:r>
                        </a:p>
                      </a:txBody>
                      <a:tcPr/>
                    </a:tc>
                    <a:tc>
                      <a:txBody>
                        <a:bodyPr/>
                        <a:lstStyle/>
                        <a:p>
                          <a:endParaRPr lang="tr-TR"/>
                        </a:p>
                      </a:txBody>
                      <a:tcPr>
                        <a:blipFill>
                          <a:blip r:embed="rId5"/>
                          <a:stretch>
                            <a:fillRect l="-102516" t="-103333" r="-101887" b="-120000"/>
                          </a:stretch>
                        </a:blipFill>
                      </a:tcPr>
                    </a:tc>
                    <a:tc>
                      <a:txBody>
                        <a:bodyPr/>
                        <a:lstStyle/>
                        <a:p>
                          <a:endParaRPr lang="tr-TR"/>
                        </a:p>
                      </a:txBody>
                      <a:tcPr>
                        <a:blipFill>
                          <a:blip r:embed="rId5"/>
                          <a:stretch>
                            <a:fillRect l="-201250" t="-103333" r="-1250" b="-120000"/>
                          </a:stretch>
                        </a:blipFill>
                      </a:tcPr>
                    </a:tc>
                    <a:extLst>
                      <a:ext uri="{0D108BD9-81ED-4DB2-BD59-A6C34878D82A}">
                        <a16:rowId xmlns:a16="http://schemas.microsoft.com/office/drawing/2014/main" val="2111558573"/>
                      </a:ext>
                    </a:extLst>
                  </a:tr>
                  <a:tr h="370840">
                    <a:tc>
                      <a:txBody>
                        <a:bodyPr/>
                        <a:lstStyle/>
                        <a:p>
                          <a:r>
                            <a:rPr lang="tr-TR" dirty="0">
                              <a:latin typeface="Times New Roman" panose="02020603050405020304" pitchFamily="18" charset="0"/>
                              <a:cs typeface="Times New Roman" panose="02020603050405020304" pitchFamily="18" charset="0"/>
                            </a:rPr>
                            <a:t>Standart Sapma</a:t>
                          </a:r>
                        </a:p>
                      </a:txBody>
                      <a:tcPr/>
                    </a:tc>
                    <a:tc>
                      <a:txBody>
                        <a:bodyPr/>
                        <a:lstStyle/>
                        <a:p>
                          <a:endParaRPr lang="tr-TR"/>
                        </a:p>
                      </a:txBody>
                      <a:tcPr>
                        <a:blipFill>
                          <a:blip r:embed="rId5"/>
                          <a:stretch>
                            <a:fillRect l="-102516" t="-210345" r="-101887" b="-24138"/>
                          </a:stretch>
                        </a:blipFill>
                      </a:tcPr>
                    </a:tc>
                    <a:tc>
                      <a:txBody>
                        <a:bodyPr/>
                        <a:lstStyle/>
                        <a:p>
                          <a:endParaRPr lang="tr-TR"/>
                        </a:p>
                      </a:txBody>
                      <a:tcPr>
                        <a:blipFill>
                          <a:blip r:embed="rId5"/>
                          <a:stretch>
                            <a:fillRect l="-201250" t="-210345" r="-1250" b="-24138"/>
                          </a:stretch>
                        </a:blipFill>
                      </a:tcPr>
                    </a:tc>
                    <a:extLst>
                      <a:ext uri="{0D108BD9-81ED-4DB2-BD59-A6C34878D82A}">
                        <a16:rowId xmlns:a16="http://schemas.microsoft.com/office/drawing/2014/main" val="721231955"/>
                      </a:ext>
                    </a:extLst>
                  </a:tr>
                </a:tbl>
              </a:graphicData>
            </a:graphic>
          </p:graphicFrame>
        </mc:Fallback>
      </mc:AlternateContent>
    </p:spTree>
    <p:extLst>
      <p:ext uri="{BB962C8B-B14F-4D97-AF65-F5344CB8AC3E}">
        <p14:creationId xmlns:p14="http://schemas.microsoft.com/office/powerpoint/2010/main" val="30129197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CEB1FB-7F57-9DBB-1D90-ED4B3D14893D}"/>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Standart Sapma</a:t>
            </a:r>
          </a:p>
        </p:txBody>
      </p:sp>
      <p:sp>
        <p:nvSpPr>
          <p:cNvPr id="3" name="İçerik Yer Tutucusu 2">
            <a:extLst>
              <a:ext uri="{FF2B5EF4-FFF2-40B4-BE49-F238E27FC236}">
                <a16:creationId xmlns:a16="http://schemas.microsoft.com/office/drawing/2014/main" id="{0B294406-515C-BCF0-8DCA-F4ED32C9FF2F}"/>
              </a:ext>
            </a:extLst>
          </p:cNvPr>
          <p:cNvSpPr>
            <a:spLocks noGrp="1"/>
          </p:cNvSpPr>
          <p:nvPr>
            <p:ph idx="1"/>
          </p:nvPr>
        </p:nvSpPr>
        <p:spPr>
          <a:xfrm>
            <a:off x="1143354" y="2038773"/>
            <a:ext cx="2078311" cy="1544399"/>
          </a:xfrm>
        </p:spPr>
        <p:txBody>
          <a:bodyPr/>
          <a:lstStyle/>
          <a:p>
            <a:r>
              <a:rPr lang="tr-TR" dirty="0">
                <a:solidFill>
                  <a:srgbClr val="FF0000"/>
                </a:solidFill>
                <a:latin typeface="Times New Roman" panose="02020603050405020304" pitchFamily="18" charset="0"/>
                <a:cs typeface="Times New Roman" panose="02020603050405020304" pitchFamily="18" charset="0"/>
              </a:rPr>
              <a:t>Ör:</a:t>
            </a:r>
          </a:p>
          <a:p>
            <a:endParaRPr lang="tr-TR" dirty="0"/>
          </a:p>
        </p:txBody>
      </p:sp>
      <mc:AlternateContent xmlns:mc="http://schemas.openxmlformats.org/markup-compatibility/2006" xmlns:a14="http://schemas.microsoft.com/office/drawing/2010/main">
        <mc:Choice Requires="a14">
          <p:graphicFrame>
            <p:nvGraphicFramePr>
              <p:cNvPr id="4" name="Tablo 4">
                <a:extLst>
                  <a:ext uri="{FF2B5EF4-FFF2-40B4-BE49-F238E27FC236}">
                    <a16:creationId xmlns:a16="http://schemas.microsoft.com/office/drawing/2014/main" id="{6B7EE8FB-77C9-09E3-9005-A994B6D3B6DD}"/>
                  </a:ext>
                </a:extLst>
              </p:cNvPr>
              <p:cNvGraphicFramePr>
                <a:graphicFrameLocks noGrp="1"/>
              </p:cNvGraphicFramePr>
              <p:nvPr>
                <p:extLst>
                  <p:ext uri="{D42A27DB-BD31-4B8C-83A1-F6EECF244321}">
                    <p14:modId xmlns:p14="http://schemas.microsoft.com/office/powerpoint/2010/main" val="34403436"/>
                  </p:ext>
                </p:extLst>
              </p:nvPr>
            </p:nvGraphicFramePr>
            <p:xfrm>
              <a:off x="1803401" y="2230120"/>
              <a:ext cx="952500" cy="185420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051029958"/>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oMath>
                            </m:oMathPara>
                          </a14:m>
                          <a:endParaRPr lang="tr-TR" dirty="0"/>
                        </a:p>
                      </a:txBody>
                      <a:tcPr/>
                    </a:tc>
                    <a:extLst>
                      <a:ext uri="{0D108BD9-81ED-4DB2-BD59-A6C34878D82A}">
                        <a16:rowId xmlns:a16="http://schemas.microsoft.com/office/drawing/2014/main" val="2634040070"/>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705382959"/>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2347959946"/>
                      </a:ext>
                    </a:extLst>
                  </a:tr>
                  <a:tr h="370840">
                    <a:tc>
                      <a:txBody>
                        <a:bodyPr/>
                        <a:lstStyle/>
                        <a:p>
                          <a:pPr algn="ctr"/>
                          <a:r>
                            <a:rPr lang="tr-TR"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298604728"/>
                      </a:ext>
                    </a:extLst>
                  </a:tr>
                  <a:tr h="370840">
                    <a:tc>
                      <a:txBody>
                        <a:bodyPr/>
                        <a:lstStyle/>
                        <a:p>
                          <a:pPr algn="ctr"/>
                          <a:r>
                            <a:rPr lang="tr-TR"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834741880"/>
                      </a:ext>
                    </a:extLst>
                  </a:tr>
                </a:tbl>
              </a:graphicData>
            </a:graphic>
          </p:graphicFrame>
        </mc:Choice>
        <mc:Fallback xmlns="">
          <p:graphicFrame>
            <p:nvGraphicFramePr>
              <p:cNvPr id="4" name="Tablo 4">
                <a:extLst>
                  <a:ext uri="{FF2B5EF4-FFF2-40B4-BE49-F238E27FC236}">
                    <a16:creationId xmlns:a16="http://schemas.microsoft.com/office/drawing/2014/main" id="{6B7EE8FB-77C9-09E3-9005-A994B6D3B6DD}"/>
                  </a:ext>
                </a:extLst>
              </p:cNvPr>
              <p:cNvGraphicFramePr>
                <a:graphicFrameLocks noGrp="1"/>
              </p:cNvGraphicFramePr>
              <p:nvPr>
                <p:extLst>
                  <p:ext uri="{D42A27DB-BD31-4B8C-83A1-F6EECF244321}">
                    <p14:modId xmlns:p14="http://schemas.microsoft.com/office/powerpoint/2010/main" val="34403436"/>
                  </p:ext>
                </p:extLst>
              </p:nvPr>
            </p:nvGraphicFramePr>
            <p:xfrm>
              <a:off x="1803401" y="2230120"/>
              <a:ext cx="952500" cy="185420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051029958"/>
                        </a:ext>
                      </a:extLst>
                    </a:gridCol>
                  </a:tblGrid>
                  <a:tr h="370840">
                    <a:tc>
                      <a:txBody>
                        <a:bodyPr/>
                        <a:lstStyle/>
                        <a:p>
                          <a:endParaRPr lang="tr-TR"/>
                        </a:p>
                      </a:txBody>
                      <a:tcPr>
                        <a:blipFill>
                          <a:blip r:embed="rId2"/>
                          <a:stretch>
                            <a:fillRect l="-1316" t="-3448" r="-2632" b="-431034"/>
                          </a:stretch>
                        </a:blipFill>
                      </a:tcPr>
                    </a:tc>
                    <a:extLst>
                      <a:ext uri="{0D108BD9-81ED-4DB2-BD59-A6C34878D82A}">
                        <a16:rowId xmlns:a16="http://schemas.microsoft.com/office/drawing/2014/main" val="2634040070"/>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extLst>
                      <a:ext uri="{0D108BD9-81ED-4DB2-BD59-A6C34878D82A}">
                        <a16:rowId xmlns:a16="http://schemas.microsoft.com/office/drawing/2014/main" val="2705382959"/>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extLst>
                      <a:ext uri="{0D108BD9-81ED-4DB2-BD59-A6C34878D82A}">
                        <a16:rowId xmlns:a16="http://schemas.microsoft.com/office/drawing/2014/main" val="2347959946"/>
                      </a:ext>
                    </a:extLst>
                  </a:tr>
                  <a:tr h="370840">
                    <a:tc>
                      <a:txBody>
                        <a:bodyPr/>
                        <a:lstStyle/>
                        <a:p>
                          <a:pPr algn="ctr"/>
                          <a:r>
                            <a:rPr lang="tr-TR" dirty="0">
                              <a:latin typeface="Times New Roman" panose="02020603050405020304" pitchFamily="18" charset="0"/>
                              <a:cs typeface="Times New Roman" panose="02020603050405020304" pitchFamily="18" charset="0"/>
                            </a:rPr>
                            <a:t>40</a:t>
                          </a:r>
                        </a:p>
                      </a:txBody>
                      <a:tcPr/>
                    </a:tc>
                    <a:extLst>
                      <a:ext uri="{0D108BD9-81ED-4DB2-BD59-A6C34878D82A}">
                        <a16:rowId xmlns:a16="http://schemas.microsoft.com/office/drawing/2014/main" val="1298604728"/>
                      </a:ext>
                    </a:extLst>
                  </a:tr>
                  <a:tr h="370840">
                    <a:tc>
                      <a:txBody>
                        <a:bodyPr/>
                        <a:lstStyle/>
                        <a:p>
                          <a:pPr algn="ctr"/>
                          <a:r>
                            <a:rPr lang="tr-TR" dirty="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834741880"/>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o 4">
                <a:extLst>
                  <a:ext uri="{FF2B5EF4-FFF2-40B4-BE49-F238E27FC236}">
                    <a16:creationId xmlns:a16="http://schemas.microsoft.com/office/drawing/2014/main" id="{91F513DD-F91E-0877-6C30-887C2A8A051D}"/>
                  </a:ext>
                </a:extLst>
              </p:cNvPr>
              <p:cNvGraphicFramePr>
                <a:graphicFrameLocks noGrp="1"/>
              </p:cNvGraphicFramePr>
              <p:nvPr>
                <p:extLst>
                  <p:ext uri="{D42A27DB-BD31-4B8C-83A1-F6EECF244321}">
                    <p14:modId xmlns:p14="http://schemas.microsoft.com/office/powerpoint/2010/main" val="2326258139"/>
                  </p:ext>
                </p:extLst>
              </p:nvPr>
            </p:nvGraphicFramePr>
            <p:xfrm>
              <a:off x="1803401" y="4385733"/>
              <a:ext cx="1905000" cy="185528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051029958"/>
                        </a:ext>
                      </a:extLst>
                    </a:gridCol>
                    <a:gridCol w="952500">
                      <a:extLst>
                        <a:ext uri="{9D8B030D-6E8A-4147-A177-3AD203B41FA5}">
                          <a16:colId xmlns:a16="http://schemas.microsoft.com/office/drawing/2014/main" val="2260243573"/>
                        </a:ext>
                      </a:extLst>
                    </a:gridCol>
                  </a:tblGrid>
                  <a:tr h="370840">
                    <a:tc>
                      <a:txBody>
                        <a:bodyPr/>
                        <a:lstStyle/>
                        <a:p>
                          <a14:m>
                            <m:oMath xmlns:m="http://schemas.openxmlformats.org/officeDocument/2006/math">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oMath>
                          </a14:m>
                          <a:r>
                            <a:rPr lang="tr-TR" dirty="0"/>
                            <a:t>- </a:t>
                          </a:r>
                          <a14:m>
                            <m:oMath xmlns:m="http://schemas.openxmlformats.org/officeDocument/2006/math">
                              <m:acc>
                                <m:accPr>
                                  <m:chr m:val="̅"/>
                                  <m:ctrlPr>
                                    <a:rPr lang="tr-TR" i="1" smtClean="0">
                                      <a:latin typeface="Cambria Math" panose="02040503050406030204" pitchFamily="18" charset="0"/>
                                    </a:rPr>
                                  </m:ctrlPr>
                                </m:accPr>
                                <m:e>
                                  <m:r>
                                    <a:rPr lang="tr-TR" b="0" i="1" smtClean="0">
                                      <a:latin typeface="Cambria Math" panose="02040503050406030204" pitchFamily="18" charset="0"/>
                                    </a:rPr>
                                    <m:t>𝑥</m:t>
                                  </m:r>
                                </m:e>
                              </m:acc>
                            </m:oMath>
                          </a14:m>
                          <a:endParaRPr lang="tr-T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tr-TR" i="1" smtClean="0">
                                        <a:latin typeface="Cambria Math" panose="02040503050406030204" pitchFamily="18" charset="0"/>
                                        <a:cs typeface="Times New Roman" panose="02020603050405020304" pitchFamily="18" charset="0"/>
                                      </a:rPr>
                                    </m:ctrlPr>
                                  </m:sSupPr>
                                  <m:e>
                                    <m:r>
                                      <a:rPr lang="tr-TR" b="1" i="1" smtClean="0">
                                        <a:latin typeface="Cambria Math" panose="02040503050406030204" pitchFamily="18" charset="0"/>
                                        <a:cs typeface="Times New Roman" panose="02020603050405020304" pitchFamily="18" charset="0"/>
                                      </a:rPr>
                                      <m:t>(</m:t>
                                    </m:r>
                                    <m:sSub>
                                      <m:sSubPr>
                                        <m:ctrlPr>
                                          <a:rPr lang="tr-TR" i="1" smtClean="0">
                                            <a:latin typeface="Cambria Math" panose="02040503050406030204" pitchFamily="18" charset="0"/>
                                            <a:cs typeface="Times New Roman" panose="02020603050405020304" pitchFamily="18" charset="0"/>
                                          </a:rPr>
                                        </m:ctrlPr>
                                      </m:sSubPr>
                                      <m:e>
                                        <m:r>
                                          <a:rPr lang="tr-TR" b="0" i="1" smtClean="0">
                                            <a:latin typeface="Cambria Math" panose="02040503050406030204" pitchFamily="18" charset="0"/>
                                            <a:cs typeface="Times New Roman" panose="02020603050405020304" pitchFamily="18" charset="0"/>
                                          </a:rPr>
                                          <m:t>𝑥</m:t>
                                        </m:r>
                                      </m:e>
                                      <m:sub>
                                        <m:r>
                                          <a:rPr lang="tr-TR" b="0" i="1" smtClean="0">
                                            <a:latin typeface="Cambria Math" panose="02040503050406030204" pitchFamily="18" charset="0"/>
                                            <a:cs typeface="Times New Roman" panose="02020603050405020304" pitchFamily="18" charset="0"/>
                                          </a:rPr>
                                          <m:t>𝑖</m:t>
                                        </m:r>
                                      </m:sub>
                                    </m:sSub>
                                    <m:r>
                                      <m:rPr>
                                        <m:nor/>
                                      </m:rPr>
                                      <a:rPr lang="tr-TR" dirty="0"/>
                                      <m:t>− </m:t>
                                    </m:r>
                                    <m:acc>
                                      <m:accPr>
                                        <m:chr m:val="̅"/>
                                        <m:ctrlPr>
                                          <a:rPr lang="tr-TR" i="1" smtClean="0">
                                            <a:latin typeface="Cambria Math" panose="02040503050406030204" pitchFamily="18" charset="0"/>
                                          </a:rPr>
                                        </m:ctrlPr>
                                      </m:accPr>
                                      <m:e>
                                        <m:r>
                                          <a:rPr lang="tr-TR" b="0" i="1" smtClean="0">
                                            <a:latin typeface="Cambria Math" panose="02040503050406030204" pitchFamily="18" charset="0"/>
                                          </a:rPr>
                                          <m:t>𝑥</m:t>
                                        </m:r>
                                      </m:e>
                                    </m:acc>
                                    <m:r>
                                      <a:rPr lang="tr-TR" b="1" i="1" smtClean="0">
                                        <a:latin typeface="Cambria Math" panose="02040503050406030204" pitchFamily="18" charset="0"/>
                                      </a:rPr>
                                      <m:t>)</m:t>
                                    </m:r>
                                  </m:e>
                                  <m:sup>
                                    <m:r>
                                      <a:rPr lang="tr-TR" b="1" i="1" smtClean="0">
                                        <a:latin typeface="Cambria Math" panose="02040503050406030204" pitchFamily="18" charset="0"/>
                                        <a:cs typeface="Times New Roman" panose="02020603050405020304" pitchFamily="18" charset="0"/>
                                      </a:rPr>
                                      <m:t>𝟐</m:t>
                                    </m:r>
                                  </m:sup>
                                </m:sSup>
                              </m:oMath>
                            </m:oMathPara>
                          </a14:m>
                          <a:endParaRPr lang="tr-TR"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34040070"/>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tc>
                      <a:txBody>
                        <a:bodyPr/>
                        <a:lstStyle/>
                        <a:p>
                          <a:pPr algn="ctr"/>
                          <a:r>
                            <a:rPr lang="tr-TR" dirty="0">
                              <a:latin typeface="Times New Roman" panose="02020603050405020304" pitchFamily="18" charset="0"/>
                              <a:cs typeface="Times New Roman" panose="02020603050405020304" pitchFamily="18" charset="0"/>
                            </a:rPr>
                            <a:t>400</a:t>
                          </a:r>
                        </a:p>
                      </a:txBody>
                      <a:tcPr/>
                    </a:tc>
                    <a:extLst>
                      <a:ext uri="{0D108BD9-81ED-4DB2-BD59-A6C34878D82A}">
                        <a16:rowId xmlns:a16="http://schemas.microsoft.com/office/drawing/2014/main" val="2705382959"/>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tc>
                      <a:txBody>
                        <a:bodyPr/>
                        <a:lstStyle/>
                        <a:p>
                          <a:pPr algn="ctr"/>
                          <a:r>
                            <a:rPr lang="tr-TR"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2347959946"/>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tc>
                      <a:txBody>
                        <a:bodyPr/>
                        <a:lstStyle/>
                        <a:p>
                          <a:pPr algn="ctr"/>
                          <a:r>
                            <a:rPr lang="tr-TR"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298604728"/>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tc>
                      <a:txBody>
                        <a:bodyPr/>
                        <a:lstStyle/>
                        <a:p>
                          <a:pPr algn="ctr"/>
                          <a:r>
                            <a:rPr lang="tr-TR" dirty="0">
                              <a:latin typeface="Times New Roman" panose="02020603050405020304" pitchFamily="18" charset="0"/>
                              <a:cs typeface="Times New Roman" panose="02020603050405020304" pitchFamily="18" charset="0"/>
                            </a:rPr>
                            <a:t>400</a:t>
                          </a:r>
                        </a:p>
                      </a:txBody>
                      <a:tcPr/>
                    </a:tc>
                    <a:extLst>
                      <a:ext uri="{0D108BD9-81ED-4DB2-BD59-A6C34878D82A}">
                        <a16:rowId xmlns:a16="http://schemas.microsoft.com/office/drawing/2014/main" val="834741880"/>
                      </a:ext>
                    </a:extLst>
                  </a:tr>
                </a:tbl>
              </a:graphicData>
            </a:graphic>
          </p:graphicFrame>
        </mc:Choice>
        <mc:Fallback xmlns="">
          <p:graphicFrame>
            <p:nvGraphicFramePr>
              <p:cNvPr id="6" name="Tablo 4">
                <a:extLst>
                  <a:ext uri="{FF2B5EF4-FFF2-40B4-BE49-F238E27FC236}">
                    <a16:creationId xmlns:a16="http://schemas.microsoft.com/office/drawing/2014/main" id="{91F513DD-F91E-0877-6C30-887C2A8A051D}"/>
                  </a:ext>
                </a:extLst>
              </p:cNvPr>
              <p:cNvGraphicFramePr>
                <a:graphicFrameLocks noGrp="1"/>
              </p:cNvGraphicFramePr>
              <p:nvPr>
                <p:extLst>
                  <p:ext uri="{D42A27DB-BD31-4B8C-83A1-F6EECF244321}">
                    <p14:modId xmlns:p14="http://schemas.microsoft.com/office/powerpoint/2010/main" val="2326258139"/>
                  </p:ext>
                </p:extLst>
              </p:nvPr>
            </p:nvGraphicFramePr>
            <p:xfrm>
              <a:off x="1803401" y="4385733"/>
              <a:ext cx="1905000" cy="1855280"/>
            </p:xfrm>
            <a:graphic>
              <a:graphicData uri="http://schemas.openxmlformats.org/drawingml/2006/table">
                <a:tbl>
                  <a:tblPr firstRow="1" bandRow="1">
                    <a:tableStyleId>{5C22544A-7EE6-4342-B048-85BDC9FD1C3A}</a:tableStyleId>
                  </a:tblPr>
                  <a:tblGrid>
                    <a:gridCol w="952500">
                      <a:extLst>
                        <a:ext uri="{9D8B030D-6E8A-4147-A177-3AD203B41FA5}">
                          <a16:colId xmlns:a16="http://schemas.microsoft.com/office/drawing/2014/main" val="1051029958"/>
                        </a:ext>
                      </a:extLst>
                    </a:gridCol>
                    <a:gridCol w="952500">
                      <a:extLst>
                        <a:ext uri="{9D8B030D-6E8A-4147-A177-3AD203B41FA5}">
                          <a16:colId xmlns:a16="http://schemas.microsoft.com/office/drawing/2014/main" val="2260243573"/>
                        </a:ext>
                      </a:extLst>
                    </a:gridCol>
                  </a:tblGrid>
                  <a:tr h="371920">
                    <a:tc>
                      <a:txBody>
                        <a:bodyPr/>
                        <a:lstStyle/>
                        <a:p>
                          <a:endParaRPr lang="tr-TR"/>
                        </a:p>
                      </a:txBody>
                      <a:tcPr>
                        <a:blipFill>
                          <a:blip r:embed="rId3"/>
                          <a:stretch>
                            <a:fillRect l="-1316" t="-6897" r="-101316" b="-431034"/>
                          </a:stretch>
                        </a:blipFill>
                      </a:tcPr>
                    </a:tc>
                    <a:tc>
                      <a:txBody>
                        <a:bodyPr/>
                        <a:lstStyle/>
                        <a:p>
                          <a:endParaRPr lang="tr-TR"/>
                        </a:p>
                      </a:txBody>
                      <a:tcPr>
                        <a:blipFill>
                          <a:blip r:embed="rId3"/>
                          <a:stretch>
                            <a:fillRect l="-102667" t="-6897" r="-2667" b="-431034"/>
                          </a:stretch>
                        </a:blipFill>
                      </a:tcPr>
                    </a:tc>
                    <a:extLst>
                      <a:ext uri="{0D108BD9-81ED-4DB2-BD59-A6C34878D82A}">
                        <a16:rowId xmlns:a16="http://schemas.microsoft.com/office/drawing/2014/main" val="2634040070"/>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tc>
                      <a:txBody>
                        <a:bodyPr/>
                        <a:lstStyle/>
                        <a:p>
                          <a:pPr algn="ctr"/>
                          <a:r>
                            <a:rPr lang="tr-TR" dirty="0">
                              <a:latin typeface="Times New Roman" panose="02020603050405020304" pitchFamily="18" charset="0"/>
                              <a:cs typeface="Times New Roman" panose="02020603050405020304" pitchFamily="18" charset="0"/>
                            </a:rPr>
                            <a:t>400</a:t>
                          </a:r>
                        </a:p>
                      </a:txBody>
                      <a:tcPr/>
                    </a:tc>
                    <a:extLst>
                      <a:ext uri="{0D108BD9-81ED-4DB2-BD59-A6C34878D82A}">
                        <a16:rowId xmlns:a16="http://schemas.microsoft.com/office/drawing/2014/main" val="2705382959"/>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tc>
                      <a:txBody>
                        <a:bodyPr/>
                        <a:lstStyle/>
                        <a:p>
                          <a:pPr algn="ctr"/>
                          <a:r>
                            <a:rPr lang="tr-TR"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2347959946"/>
                      </a:ext>
                    </a:extLst>
                  </a:tr>
                  <a:tr h="370840">
                    <a:tc>
                      <a:txBody>
                        <a:bodyPr/>
                        <a:lstStyle/>
                        <a:p>
                          <a:pPr algn="ctr"/>
                          <a:r>
                            <a:rPr lang="tr-TR" dirty="0">
                              <a:latin typeface="Times New Roman" panose="02020603050405020304" pitchFamily="18" charset="0"/>
                              <a:cs typeface="Times New Roman" panose="02020603050405020304" pitchFamily="18" charset="0"/>
                            </a:rPr>
                            <a:t>10</a:t>
                          </a:r>
                        </a:p>
                      </a:txBody>
                      <a:tcPr/>
                    </a:tc>
                    <a:tc>
                      <a:txBody>
                        <a:bodyPr/>
                        <a:lstStyle/>
                        <a:p>
                          <a:pPr algn="ctr"/>
                          <a:r>
                            <a:rPr lang="tr-TR" dirty="0">
                              <a:latin typeface="Times New Roman" panose="02020603050405020304" pitchFamily="18" charset="0"/>
                              <a:cs typeface="Times New Roman" panose="02020603050405020304" pitchFamily="18" charset="0"/>
                            </a:rPr>
                            <a:t>100</a:t>
                          </a:r>
                        </a:p>
                      </a:txBody>
                      <a:tcPr/>
                    </a:tc>
                    <a:extLst>
                      <a:ext uri="{0D108BD9-81ED-4DB2-BD59-A6C34878D82A}">
                        <a16:rowId xmlns:a16="http://schemas.microsoft.com/office/drawing/2014/main" val="1298604728"/>
                      </a:ext>
                    </a:extLst>
                  </a:tr>
                  <a:tr h="370840">
                    <a:tc>
                      <a:txBody>
                        <a:bodyPr/>
                        <a:lstStyle/>
                        <a:p>
                          <a:pPr algn="ctr"/>
                          <a:r>
                            <a:rPr lang="tr-TR" dirty="0">
                              <a:latin typeface="Times New Roman" panose="02020603050405020304" pitchFamily="18" charset="0"/>
                              <a:cs typeface="Times New Roman" panose="02020603050405020304" pitchFamily="18" charset="0"/>
                            </a:rPr>
                            <a:t>20</a:t>
                          </a:r>
                        </a:p>
                      </a:txBody>
                      <a:tcPr/>
                    </a:tc>
                    <a:tc>
                      <a:txBody>
                        <a:bodyPr/>
                        <a:lstStyle/>
                        <a:p>
                          <a:pPr algn="ctr"/>
                          <a:r>
                            <a:rPr lang="tr-TR" dirty="0">
                              <a:latin typeface="Times New Roman" panose="02020603050405020304" pitchFamily="18" charset="0"/>
                              <a:cs typeface="Times New Roman" panose="02020603050405020304" pitchFamily="18" charset="0"/>
                            </a:rPr>
                            <a:t>400</a:t>
                          </a:r>
                        </a:p>
                      </a:txBody>
                      <a:tcPr/>
                    </a:tc>
                    <a:extLst>
                      <a:ext uri="{0D108BD9-81ED-4DB2-BD59-A6C34878D82A}">
                        <a16:rowId xmlns:a16="http://schemas.microsoft.com/office/drawing/2014/main" val="834741880"/>
                      </a:ext>
                    </a:extLst>
                  </a:tr>
                </a:tbl>
              </a:graphicData>
            </a:graphic>
          </p:graphicFrame>
        </mc:Fallback>
      </mc:AlternateContent>
      <mc:AlternateContent xmlns:mc="http://schemas.openxmlformats.org/markup-compatibility/2006" xmlns:a14="http://schemas.microsoft.com/office/drawing/2010/main">
        <mc:Choice Requires="a14">
          <p:sp>
            <p:nvSpPr>
              <p:cNvPr id="7" name="İçerik Yer Tutucusu 2">
                <a:extLst>
                  <a:ext uri="{FF2B5EF4-FFF2-40B4-BE49-F238E27FC236}">
                    <a16:creationId xmlns:a16="http://schemas.microsoft.com/office/drawing/2014/main" id="{871D1541-5477-BA01-52B4-628DB4FF2739}"/>
                  </a:ext>
                </a:extLst>
              </p:cNvPr>
              <p:cNvSpPr txBox="1">
                <a:spLocks/>
              </p:cNvSpPr>
              <p:nvPr/>
            </p:nvSpPr>
            <p:spPr>
              <a:xfrm>
                <a:off x="4389829" y="2038773"/>
                <a:ext cx="3382571" cy="1544399"/>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tr-TR" dirty="0">
                  <a:solidFill>
                    <a:srgbClr val="FF0000"/>
                  </a:solidFill>
                  <a:latin typeface="Times New Roman" panose="02020603050405020304" pitchFamily="18" charset="0"/>
                  <a:cs typeface="Times New Roman" panose="02020603050405020304" pitchFamily="18" charset="0"/>
                </a:endParaRPr>
              </a:p>
              <a:p>
                <a14:m>
                  <m:oMath xmlns:m="http://schemas.openxmlformats.org/officeDocument/2006/math">
                    <m:acc>
                      <m:accPr>
                        <m:chr m:val="̅"/>
                        <m:ctrlPr>
                          <a:rPr lang="tr-TR" i="1">
                            <a:latin typeface="Cambria Math" panose="02040503050406030204" pitchFamily="18" charset="0"/>
                          </a:rPr>
                        </m:ctrlPr>
                      </m:accPr>
                      <m:e>
                        <m:r>
                          <a:rPr lang="tr-TR" i="1">
                            <a:latin typeface="Cambria Math" panose="02040503050406030204" pitchFamily="18" charset="0"/>
                          </a:rPr>
                          <m:t>𝑥</m:t>
                        </m:r>
                      </m:e>
                    </m:acc>
                    <m:r>
                      <a:rPr lang="tr-TR" b="0" i="1" smtClean="0">
                        <a:latin typeface="Cambria Math" panose="02040503050406030204" pitchFamily="18" charset="0"/>
                      </a:rPr>
                      <m:t>= </m:t>
                    </m:r>
                    <m:f>
                      <m:fPr>
                        <m:ctrlPr>
                          <a:rPr lang="tr-TR" b="0" i="1" smtClean="0">
                            <a:latin typeface="Cambria Math" panose="02040503050406030204" pitchFamily="18" charset="0"/>
                          </a:rPr>
                        </m:ctrlPr>
                      </m:fPr>
                      <m:num>
                        <m:r>
                          <a:rPr lang="tr-TR" b="0" i="1" smtClean="0">
                            <a:latin typeface="Cambria Math" panose="02040503050406030204" pitchFamily="18" charset="0"/>
                          </a:rPr>
                          <m:t>10</m:t>
                        </m:r>
                        <m:r>
                          <a:rPr lang="tr-TR" b="0" i="1" smtClean="0">
                            <a:latin typeface="Cambria Math" panose="02040503050406030204" pitchFamily="18" charset="0"/>
                          </a:rPr>
                          <m:t>+</m:t>
                        </m:r>
                        <m:r>
                          <a:rPr lang="tr-TR" b="0" i="1" smtClean="0">
                            <a:latin typeface="Cambria Math" panose="02040503050406030204" pitchFamily="18" charset="0"/>
                          </a:rPr>
                          <m:t>20</m:t>
                        </m:r>
                        <m:r>
                          <a:rPr lang="tr-TR" b="0" i="1" smtClean="0">
                            <a:latin typeface="Cambria Math" panose="02040503050406030204" pitchFamily="18" charset="0"/>
                          </a:rPr>
                          <m:t>+</m:t>
                        </m:r>
                        <m:r>
                          <a:rPr lang="tr-TR" b="0" i="1" smtClean="0">
                            <a:latin typeface="Cambria Math" panose="02040503050406030204" pitchFamily="18" charset="0"/>
                          </a:rPr>
                          <m:t>40</m:t>
                        </m:r>
                        <m:r>
                          <a:rPr lang="tr-TR" b="0" i="1" smtClean="0">
                            <a:latin typeface="Cambria Math" panose="02040503050406030204" pitchFamily="18" charset="0"/>
                          </a:rPr>
                          <m:t>+</m:t>
                        </m:r>
                        <m:r>
                          <a:rPr lang="tr-TR" b="0" i="1" smtClean="0">
                            <a:latin typeface="Cambria Math" panose="02040503050406030204" pitchFamily="18" charset="0"/>
                          </a:rPr>
                          <m:t>50</m:t>
                        </m:r>
                      </m:num>
                      <m:den>
                        <m:r>
                          <a:rPr lang="tr-TR" b="0" i="1" smtClean="0">
                            <a:latin typeface="Cambria Math" panose="02040503050406030204" pitchFamily="18" charset="0"/>
                          </a:rPr>
                          <m:t>4</m:t>
                        </m:r>
                      </m:den>
                    </m:f>
                    <m:r>
                      <a:rPr lang="tr-TR" b="0" i="1" smtClean="0">
                        <a:latin typeface="Cambria Math" panose="02040503050406030204" pitchFamily="18" charset="0"/>
                      </a:rPr>
                      <m:t>=</m:t>
                    </m:r>
                    <m:r>
                      <a:rPr lang="tr-TR" b="0" i="1" smtClean="0">
                        <a:latin typeface="Cambria Math" panose="02040503050406030204" pitchFamily="18" charset="0"/>
                      </a:rPr>
                      <m:t>30</m:t>
                    </m:r>
                  </m:oMath>
                </a14:m>
                <a:endParaRPr lang="tr-TR" b="0" dirty="0"/>
              </a:p>
              <a:p>
                <a:endParaRPr lang="tr-TR" dirty="0"/>
              </a:p>
            </p:txBody>
          </p:sp>
        </mc:Choice>
        <mc:Fallback xmlns="">
          <p:sp>
            <p:nvSpPr>
              <p:cNvPr id="7" name="İçerik Yer Tutucusu 2">
                <a:extLst>
                  <a:ext uri="{FF2B5EF4-FFF2-40B4-BE49-F238E27FC236}">
                    <a16:creationId xmlns:a16="http://schemas.microsoft.com/office/drawing/2014/main" id="{871D1541-5477-BA01-52B4-628DB4FF2739}"/>
                  </a:ext>
                </a:extLst>
              </p:cNvPr>
              <p:cNvSpPr txBox="1">
                <a:spLocks noRot="1" noChangeAspect="1" noMove="1" noResize="1" noEditPoints="1" noAdjustHandles="1" noChangeArrowheads="1" noChangeShapeType="1" noTextEdit="1"/>
              </p:cNvSpPr>
              <p:nvPr/>
            </p:nvSpPr>
            <p:spPr>
              <a:xfrm>
                <a:off x="4389829" y="2038773"/>
                <a:ext cx="3382571" cy="1544399"/>
              </a:xfrm>
              <a:prstGeom prst="rect">
                <a:avLst/>
              </a:prstGeom>
              <a:blipFill>
                <a:blip r:embed="rId4"/>
                <a:stretch>
                  <a:fillRect l="-4494"/>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8" name="Metin kutusu 7">
                <a:extLst>
                  <a:ext uri="{FF2B5EF4-FFF2-40B4-BE49-F238E27FC236}">
                    <a16:creationId xmlns:a16="http://schemas.microsoft.com/office/drawing/2014/main" id="{6C1AAA3B-8845-DFF4-9A36-C23BC03845B2}"/>
                  </a:ext>
                </a:extLst>
              </p:cNvPr>
              <p:cNvSpPr txBox="1"/>
              <p:nvPr/>
            </p:nvSpPr>
            <p:spPr>
              <a:xfrm>
                <a:off x="7281829" y="2272170"/>
                <a:ext cx="2506007" cy="10776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b="0" i="1" smtClean="0">
                          <a:latin typeface="Cambria Math" panose="02040503050406030204" pitchFamily="18" charset="0"/>
                        </a:rPr>
                        <m:t>𝑠</m:t>
                      </m:r>
                      <m:r>
                        <a:rPr lang="tr-TR" b="0" i="1" smtClean="0">
                          <a:latin typeface="Cambria Math" panose="02040503050406030204" pitchFamily="18" charset="0"/>
                        </a:rPr>
                        <m:t>=</m:t>
                      </m:r>
                      <m:r>
                        <a:rPr lang="tr-TR" b="0" i="0" smtClean="0">
                          <a:latin typeface="Cambria Math" panose="02040503050406030204" pitchFamily="18" charset="0"/>
                        </a:rPr>
                        <m:t> </m:t>
                      </m:r>
                      <m:rad>
                        <m:radPr>
                          <m:degHide m:val="on"/>
                          <m:ctrlPr>
                            <a:rPr lang="tr-TR" b="0" i="1" smtClean="0">
                              <a:latin typeface="Cambria Math" panose="02040503050406030204" pitchFamily="18" charset="0"/>
                            </a:rPr>
                          </m:ctrlPr>
                        </m:radPr>
                        <m:deg/>
                        <m:e>
                          <m:f>
                            <m:fPr>
                              <m:ctrlPr>
                                <a:rPr lang="tr-TR" b="0" i="1" smtClean="0">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𝑛</m:t>
                              </m:r>
                              <m:r>
                                <a:rPr lang="tr-TR" b="0" i="1" smtClean="0">
                                  <a:latin typeface="Cambria Math" panose="02040503050406030204" pitchFamily="18" charset="0"/>
                                </a:rPr>
                                <m:t>−</m:t>
                              </m:r>
                              <m:r>
                                <a:rPr lang="tr-TR" b="0" i="1" smtClean="0">
                                  <a:latin typeface="Cambria Math" panose="02040503050406030204" pitchFamily="18" charset="0"/>
                                </a:rPr>
                                <m:t>1</m:t>
                              </m:r>
                            </m:den>
                          </m:f>
                          <m:nary>
                            <m:naryPr>
                              <m:chr m:val="∑"/>
                              <m:ctrlPr>
                                <a:rPr lang="tr-TR" b="0" i="1" smtClean="0">
                                  <a:latin typeface="Cambria Math" panose="02040503050406030204" pitchFamily="18" charset="0"/>
                                </a:rPr>
                              </m:ctrlPr>
                            </m:naryPr>
                            <m:sub>
                              <m:r>
                                <m:rPr>
                                  <m:brk m:alnAt="23"/>
                                </m:rPr>
                                <a:rPr lang="tr-TR" b="0" i="1" smtClean="0">
                                  <a:latin typeface="Cambria Math" panose="02040503050406030204" pitchFamily="18" charset="0"/>
                                </a:rPr>
                                <m:t>𝑖</m:t>
                              </m:r>
                              <m:r>
                                <a:rPr lang="tr-TR" b="0" i="1" smtClean="0">
                                  <a:latin typeface="Cambria Math" panose="02040503050406030204" pitchFamily="18" charset="0"/>
                                </a:rPr>
                                <m:t>=</m:t>
                              </m:r>
                              <m:r>
                                <a:rPr lang="tr-TR" b="0" i="1" smtClean="0">
                                  <a:latin typeface="Cambria Math" panose="02040503050406030204" pitchFamily="18" charset="0"/>
                                </a:rPr>
                                <m:t>1</m:t>
                              </m:r>
                            </m:sub>
                            <m:sup>
                              <m:r>
                                <a:rPr lang="tr-TR" b="0" i="1" smtClean="0">
                                  <a:latin typeface="Cambria Math" panose="02040503050406030204" pitchFamily="18" charset="0"/>
                                </a:rPr>
                                <m:t>𝑛</m:t>
                              </m:r>
                            </m:sup>
                            <m:e>
                              <m:sSup>
                                <m:sSupPr>
                                  <m:ctrlPr>
                                    <a:rPr lang="tr-TR" b="0" i="1" smtClean="0">
                                      <a:latin typeface="Cambria Math" panose="02040503050406030204" pitchFamily="18" charset="0"/>
                                    </a:rPr>
                                  </m:ctrlPr>
                                </m:sSupPr>
                                <m:e>
                                  <m:r>
                                    <a:rPr lang="tr-TR" b="0" i="1" smtClean="0">
                                      <a:latin typeface="Cambria Math" panose="02040503050406030204" pitchFamily="18" charset="0"/>
                                    </a:rPr>
                                    <m:t>(</m:t>
                                  </m:r>
                                  <m:sSub>
                                    <m:sSubPr>
                                      <m:ctrlPr>
                                        <a:rPr lang="tr-TR" b="0" i="1" smtClean="0">
                                          <a:latin typeface="Cambria Math" panose="02040503050406030204" pitchFamily="18" charset="0"/>
                                        </a:rPr>
                                      </m:ctrlPr>
                                    </m:sSubPr>
                                    <m:e>
                                      <m:r>
                                        <a:rPr lang="tr-TR" b="0" i="1" smtClean="0">
                                          <a:latin typeface="Cambria Math" panose="02040503050406030204" pitchFamily="18" charset="0"/>
                                        </a:rPr>
                                        <m:t>𝑥</m:t>
                                      </m:r>
                                    </m:e>
                                    <m:sub>
                                      <m:r>
                                        <a:rPr lang="tr-TR" b="0" i="1" smtClean="0">
                                          <a:latin typeface="Cambria Math" panose="02040503050406030204" pitchFamily="18" charset="0"/>
                                        </a:rPr>
                                        <m:t>𝑖</m:t>
                                      </m:r>
                                    </m:sub>
                                  </m:sSub>
                                  <m:r>
                                    <a:rPr lang="tr-TR" b="0" i="1" smtClean="0">
                                      <a:latin typeface="Cambria Math" panose="02040503050406030204" pitchFamily="18" charset="0"/>
                                    </a:rPr>
                                    <m:t>−</m:t>
                                  </m:r>
                                  <m:acc>
                                    <m:accPr>
                                      <m:chr m:val="̅"/>
                                      <m:ctrlPr>
                                        <a:rPr lang="tr-TR" b="0" i="1" smtClean="0">
                                          <a:latin typeface="Cambria Math" panose="02040503050406030204" pitchFamily="18" charset="0"/>
                                        </a:rPr>
                                      </m:ctrlPr>
                                    </m:accPr>
                                    <m:e>
                                      <m:r>
                                        <a:rPr lang="tr-TR" b="0" i="1" smtClean="0">
                                          <a:latin typeface="Cambria Math" panose="02040503050406030204" pitchFamily="18" charset="0"/>
                                        </a:rPr>
                                        <m:t>𝑥</m:t>
                                      </m:r>
                                    </m:e>
                                  </m:acc>
                                  <m:r>
                                    <a:rPr lang="tr-TR" b="0" i="1" smtClean="0">
                                      <a:latin typeface="Cambria Math" panose="02040503050406030204" pitchFamily="18" charset="0"/>
                                    </a:rPr>
                                    <m:t>)</m:t>
                                  </m:r>
                                </m:e>
                                <m:sup>
                                  <m:r>
                                    <a:rPr lang="tr-TR" b="0" i="1" smtClean="0">
                                      <a:latin typeface="Cambria Math" panose="02040503050406030204" pitchFamily="18" charset="0"/>
                                    </a:rPr>
                                    <m:t>2</m:t>
                                  </m:r>
                                </m:sup>
                              </m:sSup>
                            </m:e>
                          </m:nary>
                        </m:e>
                      </m:rad>
                    </m:oMath>
                  </m:oMathPara>
                </a14:m>
                <a:endParaRPr lang="tr-TR" dirty="0"/>
              </a:p>
            </p:txBody>
          </p:sp>
        </mc:Choice>
        <mc:Fallback xmlns="">
          <p:sp>
            <p:nvSpPr>
              <p:cNvPr id="8" name="Metin kutusu 7">
                <a:extLst>
                  <a:ext uri="{FF2B5EF4-FFF2-40B4-BE49-F238E27FC236}">
                    <a16:creationId xmlns:a16="http://schemas.microsoft.com/office/drawing/2014/main" id="{6C1AAA3B-8845-DFF4-9A36-C23BC03845B2}"/>
                  </a:ext>
                </a:extLst>
              </p:cNvPr>
              <p:cNvSpPr txBox="1">
                <a:spLocks noRot="1" noChangeAspect="1" noMove="1" noResize="1" noEditPoints="1" noAdjustHandles="1" noChangeArrowheads="1" noChangeShapeType="1" noTextEdit="1"/>
              </p:cNvSpPr>
              <p:nvPr/>
            </p:nvSpPr>
            <p:spPr>
              <a:xfrm>
                <a:off x="7281829" y="2272170"/>
                <a:ext cx="2506007" cy="1077603"/>
              </a:xfrm>
              <a:prstGeom prst="rect">
                <a:avLst/>
              </a:prstGeom>
              <a:blipFill>
                <a:blip r:embed="rId5"/>
                <a:stretch>
                  <a:fillRect l="-505" t="-68235" b="-112941"/>
                </a:stretch>
              </a:blipFill>
            </p:spPr>
            <p:txBody>
              <a:bodyPr/>
              <a:lstStyle/>
              <a:p>
                <a:r>
                  <a:rPr lang="tr-TR">
                    <a:noFill/>
                  </a:rPr>
                  <a:t> </a:t>
                </a:r>
              </a:p>
            </p:txBody>
          </p:sp>
        </mc:Fallback>
      </mc:AlternateContent>
      <p:sp>
        <p:nvSpPr>
          <p:cNvPr id="9" name="Sağ Küme Ayracı 8">
            <a:extLst>
              <a:ext uri="{FF2B5EF4-FFF2-40B4-BE49-F238E27FC236}">
                <a16:creationId xmlns:a16="http://schemas.microsoft.com/office/drawing/2014/main" id="{09BDC889-ED41-73C4-8733-D1633FA7E0F5}"/>
              </a:ext>
            </a:extLst>
          </p:cNvPr>
          <p:cNvSpPr/>
          <p:nvPr/>
        </p:nvSpPr>
        <p:spPr>
          <a:xfrm>
            <a:off x="3729666" y="4869712"/>
            <a:ext cx="127590" cy="13713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0" name="Metin kutusu 9">
            <a:extLst>
              <a:ext uri="{FF2B5EF4-FFF2-40B4-BE49-F238E27FC236}">
                <a16:creationId xmlns:a16="http://schemas.microsoft.com/office/drawing/2014/main" id="{62A3C5A4-426D-0258-8CCF-138C4C5C1AEB}"/>
              </a:ext>
            </a:extLst>
          </p:cNvPr>
          <p:cNvSpPr txBox="1"/>
          <p:nvPr/>
        </p:nvSpPr>
        <p:spPr>
          <a:xfrm>
            <a:off x="3857256" y="5370696"/>
            <a:ext cx="1531089"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Toplam: 1000</a:t>
            </a:r>
          </a:p>
        </p:txBody>
      </p:sp>
      <p:sp>
        <p:nvSpPr>
          <p:cNvPr id="11" name="Sol Ayraç 10">
            <a:extLst>
              <a:ext uri="{FF2B5EF4-FFF2-40B4-BE49-F238E27FC236}">
                <a16:creationId xmlns:a16="http://schemas.microsoft.com/office/drawing/2014/main" id="{6A29804D-8EFE-1079-F1A2-1DAB51080F02}"/>
              </a:ext>
            </a:extLst>
          </p:cNvPr>
          <p:cNvSpPr/>
          <p:nvPr/>
        </p:nvSpPr>
        <p:spPr>
          <a:xfrm>
            <a:off x="1594884" y="4869712"/>
            <a:ext cx="110463" cy="13713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12" name="Metin kutusu 11">
            <a:extLst>
              <a:ext uri="{FF2B5EF4-FFF2-40B4-BE49-F238E27FC236}">
                <a16:creationId xmlns:a16="http://schemas.microsoft.com/office/drawing/2014/main" id="{FCCB85D8-8326-BB8D-EAE2-45F3CD6E87B1}"/>
              </a:ext>
            </a:extLst>
          </p:cNvPr>
          <p:cNvSpPr txBox="1"/>
          <p:nvPr/>
        </p:nvSpPr>
        <p:spPr>
          <a:xfrm>
            <a:off x="482068" y="5370860"/>
            <a:ext cx="1322572" cy="369332"/>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Toplam: 0</a:t>
            </a:r>
          </a:p>
        </p:txBody>
      </p:sp>
      <mc:AlternateContent xmlns:mc="http://schemas.openxmlformats.org/markup-compatibility/2006" xmlns:a14="http://schemas.microsoft.com/office/drawing/2010/main">
        <mc:Choice Requires="a14">
          <p:sp>
            <p:nvSpPr>
              <p:cNvPr id="13" name="Metin kutusu 12">
                <a:extLst>
                  <a:ext uri="{FF2B5EF4-FFF2-40B4-BE49-F238E27FC236}">
                    <a16:creationId xmlns:a16="http://schemas.microsoft.com/office/drawing/2014/main" id="{CD6B8712-3FC5-8EE2-9102-01421A162158}"/>
                  </a:ext>
                </a:extLst>
              </p:cNvPr>
              <p:cNvSpPr txBox="1"/>
              <p:nvPr/>
            </p:nvSpPr>
            <p:spPr>
              <a:xfrm>
                <a:off x="6081114" y="3792109"/>
                <a:ext cx="2080762" cy="563680"/>
              </a:xfrm>
              <a:prstGeom prst="rect">
                <a:avLst/>
              </a:prstGeom>
              <a:noFill/>
            </p:spPr>
            <p:txBody>
              <a:bodyPr wrap="none" lIns="0" tIns="0" rIns="0" bIns="0" rtlCol="0">
                <a:spAutoFit/>
              </a:bodyPr>
              <a:lstStyle/>
              <a:p>
                <a14:m>
                  <m:oMath xmlns:m="http://schemas.openxmlformats.org/officeDocument/2006/math">
                    <m:r>
                      <a:rPr lang="tr-TR" b="0" i="1" smtClean="0">
                        <a:latin typeface="Cambria Math" panose="02040503050406030204" pitchFamily="18" charset="0"/>
                      </a:rPr>
                      <m:t>𝑠</m:t>
                    </m:r>
                    <m:r>
                      <a:rPr lang="tr-TR" b="0" i="1" smtClean="0">
                        <a:latin typeface="Cambria Math" panose="02040503050406030204" pitchFamily="18" charset="0"/>
                      </a:rPr>
                      <m:t>=</m:t>
                    </m:r>
                    <m:r>
                      <a:rPr lang="tr-TR" b="0" i="0" smtClean="0">
                        <a:latin typeface="Cambria Math" panose="02040503050406030204" pitchFamily="18" charset="0"/>
                      </a:rPr>
                      <m:t> </m:t>
                    </m:r>
                    <m:rad>
                      <m:radPr>
                        <m:degHide m:val="on"/>
                        <m:ctrlPr>
                          <a:rPr lang="tr-TR" b="0" i="1" smtClean="0">
                            <a:latin typeface="Cambria Math" panose="02040503050406030204" pitchFamily="18" charset="0"/>
                          </a:rPr>
                        </m:ctrlPr>
                      </m:radPr>
                      <m:deg/>
                      <m:e>
                        <m:f>
                          <m:fPr>
                            <m:ctrlPr>
                              <a:rPr lang="tr-TR" b="0" i="1" smtClean="0">
                                <a:latin typeface="Cambria Math" panose="02040503050406030204" pitchFamily="18" charset="0"/>
                              </a:rPr>
                            </m:ctrlPr>
                          </m:fPr>
                          <m:num>
                            <m:r>
                              <a:rPr lang="tr-TR" b="0" i="1" smtClean="0">
                                <a:latin typeface="Cambria Math" panose="02040503050406030204" pitchFamily="18" charset="0"/>
                              </a:rPr>
                              <m:t>1</m:t>
                            </m:r>
                          </m:num>
                          <m:den>
                            <m:r>
                              <a:rPr lang="tr-TR" b="0" i="1" smtClean="0">
                                <a:latin typeface="Cambria Math" panose="02040503050406030204" pitchFamily="18" charset="0"/>
                              </a:rPr>
                              <m:t>4</m:t>
                            </m:r>
                          </m:den>
                        </m:f>
                        <m:r>
                          <a:rPr lang="tr-TR" b="0" i="1" smtClean="0">
                            <a:latin typeface="Cambria Math" panose="02040503050406030204" pitchFamily="18" charset="0"/>
                          </a:rPr>
                          <m:t>.</m:t>
                        </m:r>
                        <m:r>
                          <a:rPr lang="tr-TR" b="0" i="1" smtClean="0">
                            <a:latin typeface="Cambria Math" panose="02040503050406030204" pitchFamily="18" charset="0"/>
                          </a:rPr>
                          <m:t>1000</m:t>
                        </m:r>
                      </m:e>
                    </m:rad>
                  </m:oMath>
                </a14:m>
                <a:r>
                  <a:rPr lang="tr-TR" dirty="0">
                    <a:latin typeface="Times New Roman" panose="02020603050405020304" pitchFamily="18" charset="0"/>
                    <a:cs typeface="Times New Roman" panose="02020603050405020304" pitchFamily="18" charset="0"/>
                  </a:rPr>
                  <a:t> =15,81</a:t>
                </a:r>
              </a:p>
            </p:txBody>
          </p:sp>
        </mc:Choice>
        <mc:Fallback xmlns="">
          <p:sp>
            <p:nvSpPr>
              <p:cNvPr id="13" name="Metin kutusu 12">
                <a:extLst>
                  <a:ext uri="{FF2B5EF4-FFF2-40B4-BE49-F238E27FC236}">
                    <a16:creationId xmlns:a16="http://schemas.microsoft.com/office/drawing/2014/main" id="{CD6B8712-3FC5-8EE2-9102-01421A162158}"/>
                  </a:ext>
                </a:extLst>
              </p:cNvPr>
              <p:cNvSpPr txBox="1">
                <a:spLocks noRot="1" noChangeAspect="1" noMove="1" noResize="1" noEditPoints="1" noAdjustHandles="1" noChangeArrowheads="1" noChangeShapeType="1" noTextEdit="1"/>
              </p:cNvSpPr>
              <p:nvPr/>
            </p:nvSpPr>
            <p:spPr>
              <a:xfrm>
                <a:off x="6081114" y="3792109"/>
                <a:ext cx="2080762" cy="563680"/>
              </a:xfrm>
              <a:prstGeom prst="rect">
                <a:avLst/>
              </a:prstGeom>
              <a:blipFill>
                <a:blip r:embed="rId6"/>
                <a:stretch>
                  <a:fillRect l="-3049" r="-6098"/>
                </a:stretch>
              </a:blipFill>
            </p:spPr>
            <p:txBody>
              <a:bodyPr/>
              <a:lstStyle/>
              <a:p>
                <a:r>
                  <a:rPr lang="tr-TR">
                    <a:noFill/>
                  </a:rPr>
                  <a:t> </a:t>
                </a:r>
              </a:p>
            </p:txBody>
          </p:sp>
        </mc:Fallback>
      </mc:AlternateContent>
    </p:spTree>
    <p:extLst>
      <p:ext uri="{BB962C8B-B14F-4D97-AF65-F5344CB8AC3E}">
        <p14:creationId xmlns:p14="http://schemas.microsoft.com/office/powerpoint/2010/main" val="2344251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Çarpıklık</a:t>
            </a:r>
          </a:p>
        </p:txBody>
      </p:sp>
      <p:sp>
        <p:nvSpPr>
          <p:cNvPr id="3" name="İçerik Yer Tutucusu 2"/>
          <p:cNvSpPr>
            <a:spLocks noGrp="1"/>
          </p:cNvSpPr>
          <p:nvPr>
            <p:ph idx="1"/>
          </p:nvPr>
        </p:nvSpPr>
        <p:spPr>
          <a:xfrm>
            <a:off x="1097280" y="2108201"/>
            <a:ext cx="10058400" cy="1113464"/>
          </a:xfrm>
        </p:spPr>
        <p:txBody>
          <a:bodyPr>
            <a:normAutofit/>
          </a:bodyPr>
          <a:lstStyle/>
          <a:p>
            <a:r>
              <a:rPr lang="tr-TR" dirty="0">
                <a:latin typeface="Times New Roman" panose="02020603050405020304" pitchFamily="18" charset="0"/>
                <a:cs typeface="Times New Roman" panose="02020603050405020304" pitchFamily="18" charset="0"/>
              </a:rPr>
              <a:t>Çarpıklık değişkenin asimetrisini ölçen bir kavramdır. Çarpıklık durumuna göre merkezi eğilim ölçüleri aşağıdaki gibidir.</a:t>
            </a:r>
            <a:endParaRPr lang="tr-TR" dirty="0"/>
          </a:p>
          <a:p>
            <a:endParaRPr lang="tr-TR" dirty="0">
              <a:latin typeface="Times New Roman" panose="02020603050405020304" pitchFamily="18" charset="0"/>
              <a:cs typeface="Times New Roman" panose="02020603050405020304" pitchFamily="18" charset="0"/>
            </a:endParaRPr>
          </a:p>
          <a:p>
            <a:endParaRPr lang="tr-TR" dirty="0"/>
          </a:p>
          <a:p>
            <a:endParaRPr lang="tr-TR" dirty="0"/>
          </a:p>
        </p:txBody>
      </p:sp>
      <p:pic>
        <p:nvPicPr>
          <p:cNvPr id="7" name="Resim 6">
            <a:extLst>
              <a:ext uri="{FF2B5EF4-FFF2-40B4-BE49-F238E27FC236}">
                <a16:creationId xmlns:a16="http://schemas.microsoft.com/office/drawing/2014/main" id="{6E95B0D5-EC9E-3B41-2104-4D8FEF2EAFA9}"/>
              </a:ext>
            </a:extLst>
          </p:cNvPr>
          <p:cNvPicPr>
            <a:picLocks noChangeAspect="1"/>
          </p:cNvPicPr>
          <p:nvPr/>
        </p:nvPicPr>
        <p:blipFill>
          <a:blip r:embed="rId2"/>
          <a:stretch>
            <a:fillRect/>
          </a:stretch>
        </p:blipFill>
        <p:spPr>
          <a:xfrm>
            <a:off x="2582531" y="3090843"/>
            <a:ext cx="6197600" cy="1917700"/>
          </a:xfrm>
          <a:prstGeom prst="rect">
            <a:avLst/>
          </a:prstGeom>
        </p:spPr>
      </p:pic>
      <p:sp>
        <p:nvSpPr>
          <p:cNvPr id="8" name="Metin kutusu 7">
            <a:extLst>
              <a:ext uri="{FF2B5EF4-FFF2-40B4-BE49-F238E27FC236}">
                <a16:creationId xmlns:a16="http://schemas.microsoft.com/office/drawing/2014/main" id="{9855ABD0-6118-84F1-3423-23938F61DFA6}"/>
              </a:ext>
            </a:extLst>
          </p:cNvPr>
          <p:cNvSpPr txBox="1"/>
          <p:nvPr/>
        </p:nvSpPr>
        <p:spPr>
          <a:xfrm>
            <a:off x="2711303" y="5008545"/>
            <a:ext cx="1233377" cy="276999"/>
          </a:xfrm>
          <a:prstGeom prst="rect">
            <a:avLst/>
          </a:prstGeom>
          <a:noFill/>
        </p:spPr>
        <p:txBody>
          <a:bodyPr wrap="square" rtlCol="0">
            <a:spAutoFit/>
          </a:bodyPr>
          <a:lstStyle/>
          <a:p>
            <a:r>
              <a:rPr lang="tr-TR" sz="1200" dirty="0">
                <a:latin typeface="Times New Roman" panose="02020603050405020304" pitchFamily="18" charset="0"/>
                <a:cs typeface="Times New Roman" panose="02020603050405020304" pitchFamily="18" charset="0"/>
              </a:rPr>
              <a:t>Pozitif Çarpıklık</a:t>
            </a:r>
          </a:p>
        </p:txBody>
      </p:sp>
      <p:sp>
        <p:nvSpPr>
          <p:cNvPr id="9" name="Metin kutusu 8">
            <a:extLst>
              <a:ext uri="{FF2B5EF4-FFF2-40B4-BE49-F238E27FC236}">
                <a16:creationId xmlns:a16="http://schemas.microsoft.com/office/drawing/2014/main" id="{A6C7F238-6DAB-FAD7-9F54-D738C1919CAB}"/>
              </a:ext>
            </a:extLst>
          </p:cNvPr>
          <p:cNvSpPr txBox="1"/>
          <p:nvPr/>
        </p:nvSpPr>
        <p:spPr>
          <a:xfrm>
            <a:off x="7311657" y="5008543"/>
            <a:ext cx="1468474" cy="276999"/>
          </a:xfrm>
          <a:prstGeom prst="rect">
            <a:avLst/>
          </a:prstGeom>
          <a:noFill/>
        </p:spPr>
        <p:txBody>
          <a:bodyPr wrap="square" rtlCol="0">
            <a:spAutoFit/>
          </a:bodyPr>
          <a:lstStyle/>
          <a:p>
            <a:r>
              <a:rPr lang="tr-TR" sz="1200" dirty="0">
                <a:latin typeface="Times New Roman" panose="02020603050405020304" pitchFamily="18" charset="0"/>
                <a:cs typeface="Times New Roman" panose="02020603050405020304" pitchFamily="18" charset="0"/>
              </a:rPr>
              <a:t>Negatif Çarpıklık</a:t>
            </a:r>
          </a:p>
        </p:txBody>
      </p:sp>
      <p:sp>
        <p:nvSpPr>
          <p:cNvPr id="10" name="Metin kutusu 9">
            <a:extLst>
              <a:ext uri="{FF2B5EF4-FFF2-40B4-BE49-F238E27FC236}">
                <a16:creationId xmlns:a16="http://schemas.microsoft.com/office/drawing/2014/main" id="{1B2DC3C0-839B-0AC9-BB0E-26E4DF627575}"/>
              </a:ext>
            </a:extLst>
          </p:cNvPr>
          <p:cNvSpPr txBox="1"/>
          <p:nvPr/>
        </p:nvSpPr>
        <p:spPr>
          <a:xfrm>
            <a:off x="5002619" y="5008544"/>
            <a:ext cx="1357423" cy="276999"/>
          </a:xfrm>
          <a:prstGeom prst="rect">
            <a:avLst/>
          </a:prstGeom>
          <a:noFill/>
        </p:spPr>
        <p:txBody>
          <a:bodyPr wrap="square" rtlCol="0">
            <a:spAutoFit/>
          </a:bodyPr>
          <a:lstStyle/>
          <a:p>
            <a:r>
              <a:rPr lang="tr-TR" sz="1200" dirty="0">
                <a:latin typeface="Times New Roman" panose="02020603050405020304" pitchFamily="18" charset="0"/>
                <a:cs typeface="Times New Roman" panose="02020603050405020304" pitchFamily="18" charset="0"/>
              </a:rPr>
              <a:t>Simetrik Dağılım</a:t>
            </a:r>
          </a:p>
        </p:txBody>
      </p:sp>
      <p:sp>
        <p:nvSpPr>
          <p:cNvPr id="12" name="İçerik Yer Tutucusu 2">
            <a:extLst>
              <a:ext uri="{FF2B5EF4-FFF2-40B4-BE49-F238E27FC236}">
                <a16:creationId xmlns:a16="http://schemas.microsoft.com/office/drawing/2014/main" id="{EAFC3A65-DEE4-598B-50BD-4525DF4675E3}"/>
              </a:ext>
            </a:extLst>
          </p:cNvPr>
          <p:cNvSpPr txBox="1">
            <a:spLocks/>
          </p:cNvSpPr>
          <p:nvPr/>
        </p:nvSpPr>
        <p:spPr>
          <a:xfrm>
            <a:off x="1097280" y="5434453"/>
            <a:ext cx="4793157" cy="1113464"/>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dirty="0">
                <a:latin typeface="Times New Roman" panose="02020603050405020304" pitchFamily="18" charset="0"/>
                <a:cs typeface="Times New Roman" panose="02020603050405020304" pitchFamily="18" charset="0"/>
              </a:rPr>
              <a:t>Pozitif çarpıklık; </a:t>
            </a:r>
            <a:r>
              <a:rPr lang="tr-TR" dirty="0" err="1">
                <a:latin typeface="Times New Roman" panose="02020603050405020304" pitchFamily="18" charset="0"/>
                <a:cs typeface="Times New Roman" panose="02020603050405020304" pitchFamily="18" charset="0"/>
              </a:rPr>
              <a:t>mod</a:t>
            </a:r>
            <a:r>
              <a:rPr lang="tr-TR" dirty="0">
                <a:latin typeface="Times New Roman" panose="02020603050405020304" pitchFamily="18" charset="0"/>
                <a:cs typeface="Times New Roman" panose="02020603050405020304" pitchFamily="18" charset="0"/>
              </a:rPr>
              <a:t>&lt;medyan&lt;ortalama</a:t>
            </a:r>
          </a:p>
          <a:p>
            <a:r>
              <a:rPr lang="tr-TR" dirty="0">
                <a:latin typeface="Times New Roman" panose="02020603050405020304" pitchFamily="18" charset="0"/>
                <a:cs typeface="Times New Roman" panose="02020603050405020304" pitchFamily="18" charset="0"/>
              </a:rPr>
              <a:t>Negatif çarpıklık; ortalama&lt;medyan&lt;</a:t>
            </a:r>
            <a:r>
              <a:rPr lang="tr-TR" dirty="0" err="1">
                <a:latin typeface="Times New Roman" panose="02020603050405020304" pitchFamily="18" charset="0"/>
                <a:cs typeface="Times New Roman" panose="02020603050405020304" pitchFamily="18" charset="0"/>
              </a:rPr>
              <a:t>mod</a:t>
            </a:r>
            <a:endParaRPr lang="tr-TR" dirty="0"/>
          </a:p>
          <a:p>
            <a:endParaRPr lang="tr-TR" dirty="0">
              <a:latin typeface="Times New Roman" panose="02020603050405020304" pitchFamily="18" charset="0"/>
              <a:cs typeface="Times New Roman" panose="02020603050405020304" pitchFamily="18" charset="0"/>
            </a:endParaRPr>
          </a:p>
          <a:p>
            <a:endParaRPr lang="tr-TR" dirty="0"/>
          </a:p>
          <a:p>
            <a:endParaRPr lang="tr-TR" dirty="0"/>
          </a:p>
        </p:txBody>
      </p:sp>
      <p:sp>
        <p:nvSpPr>
          <p:cNvPr id="13" name="İçerik Yer Tutucusu 2">
            <a:extLst>
              <a:ext uri="{FF2B5EF4-FFF2-40B4-BE49-F238E27FC236}">
                <a16:creationId xmlns:a16="http://schemas.microsoft.com/office/drawing/2014/main" id="{75B0B922-F26A-C75A-3589-079EFF357E3B}"/>
              </a:ext>
            </a:extLst>
          </p:cNvPr>
          <p:cNvSpPr txBox="1">
            <a:spLocks/>
          </p:cNvSpPr>
          <p:nvPr/>
        </p:nvSpPr>
        <p:spPr>
          <a:xfrm>
            <a:off x="5681330" y="5663291"/>
            <a:ext cx="4793157" cy="655788"/>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tr-TR" dirty="0">
                <a:latin typeface="Times New Roman" panose="02020603050405020304" pitchFamily="18" charset="0"/>
                <a:cs typeface="Times New Roman" panose="02020603050405020304" pitchFamily="18" charset="0"/>
              </a:rPr>
              <a:t>Simetrik dağılım; </a:t>
            </a:r>
            <a:r>
              <a:rPr lang="tr-TR" dirty="0" err="1">
                <a:latin typeface="Times New Roman" panose="02020603050405020304" pitchFamily="18" charset="0"/>
                <a:cs typeface="Times New Roman" panose="02020603050405020304" pitchFamily="18" charset="0"/>
              </a:rPr>
              <a:t>mod</a:t>
            </a:r>
            <a:r>
              <a:rPr lang="tr-TR" dirty="0">
                <a:latin typeface="Times New Roman" panose="02020603050405020304" pitchFamily="18" charset="0"/>
                <a:cs typeface="Times New Roman" panose="02020603050405020304" pitchFamily="18" charset="0"/>
              </a:rPr>
              <a:t>=medyan=ortalama</a:t>
            </a:r>
            <a:endParaRPr lang="tr-TR" dirty="0"/>
          </a:p>
          <a:p>
            <a:endParaRPr lang="tr-TR" dirty="0">
              <a:latin typeface="Times New Roman" panose="02020603050405020304" pitchFamily="18" charset="0"/>
              <a:cs typeface="Times New Roman" panose="02020603050405020304" pitchFamily="18" charset="0"/>
            </a:endParaRPr>
          </a:p>
          <a:p>
            <a:endParaRPr lang="tr-TR" dirty="0"/>
          </a:p>
          <a:p>
            <a:endParaRPr lang="tr-TR" dirty="0"/>
          </a:p>
        </p:txBody>
      </p:sp>
    </p:spTree>
    <p:extLst>
      <p:ext uri="{BB962C8B-B14F-4D97-AF65-F5344CB8AC3E}">
        <p14:creationId xmlns:p14="http://schemas.microsoft.com/office/powerpoint/2010/main" val="279482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4441D1-E1DC-F54F-D80F-46B971AA3505}"/>
              </a:ext>
            </a:extLst>
          </p:cNvPr>
          <p:cNvSpPr>
            <a:spLocks noGrp="1"/>
          </p:cNvSpPr>
          <p:nvPr>
            <p:ph type="title"/>
          </p:nvPr>
        </p:nvSpPr>
        <p:spPr>
          <a:xfrm>
            <a:off x="875212" y="341905"/>
            <a:ext cx="10946675" cy="1450757"/>
          </a:xfrm>
        </p:spPr>
        <p:txBody>
          <a:bodyPr/>
          <a:lstStyle/>
          <a:p>
            <a:r>
              <a:rPr lang="tr-TR" dirty="0">
                <a:latin typeface="Times New Roman" panose="02020603050405020304" pitchFamily="18" charset="0"/>
                <a:cs typeface="Times New Roman" panose="02020603050405020304" pitchFamily="18" charset="0"/>
              </a:rPr>
              <a:t>Veri Ön </a:t>
            </a:r>
            <a:r>
              <a:rPr lang="tr-TR" sz="4600" dirty="0">
                <a:latin typeface="Times New Roman" panose="02020603050405020304" pitchFamily="18" charset="0"/>
                <a:cs typeface="Times New Roman" panose="02020603050405020304" pitchFamily="18" charset="0"/>
              </a:rPr>
              <a:t>İşlemede</a:t>
            </a:r>
            <a:r>
              <a:rPr lang="tr-TR" dirty="0">
                <a:latin typeface="Times New Roman" panose="02020603050405020304" pitchFamily="18" charset="0"/>
                <a:cs typeface="Times New Roman" panose="02020603050405020304" pitchFamily="18" charset="0"/>
              </a:rPr>
              <a:t> Kontrol Edilecek Hususlar</a:t>
            </a:r>
          </a:p>
        </p:txBody>
      </p:sp>
      <p:sp>
        <p:nvSpPr>
          <p:cNvPr id="3" name="İçerik Yer Tutucusu 2">
            <a:extLst>
              <a:ext uri="{FF2B5EF4-FFF2-40B4-BE49-F238E27FC236}">
                <a16:creationId xmlns:a16="http://schemas.microsoft.com/office/drawing/2014/main" id="{13B58361-3E5C-635B-D59B-2A53D7C8EE5B}"/>
              </a:ext>
            </a:extLst>
          </p:cNvPr>
          <p:cNvSpPr>
            <a:spLocks noGrp="1"/>
          </p:cNvSpPr>
          <p:nvPr>
            <p:ph idx="1"/>
          </p:nvPr>
        </p:nvSpPr>
        <p:spPr/>
        <p:txBody>
          <a:bodyPr>
            <a:normAutofit/>
          </a:bodyPr>
          <a:lstStyle/>
          <a:p>
            <a:pPr algn="just">
              <a:lnSpc>
                <a:spcPct val="200000"/>
              </a:lnSpc>
              <a:buFont typeface="Courier New" panose="02070309020205020404" pitchFamily="49" charset="0"/>
              <a:buChar char="o"/>
            </a:pPr>
            <a:r>
              <a:rPr lang="tr-TR" dirty="0">
                <a:solidFill>
                  <a:srgbClr val="FF0000"/>
                </a:solidFill>
                <a:latin typeface="Times New Roman" panose="02020603050405020304" pitchFamily="18" charset="0"/>
                <a:cs typeface="Times New Roman" panose="02020603050405020304" pitchFamily="18" charset="0"/>
              </a:rPr>
              <a:t>Kesinlik: </a:t>
            </a:r>
            <a:r>
              <a:rPr lang="tr-TR" dirty="0">
                <a:latin typeface="Times New Roman" panose="02020603050405020304" pitchFamily="18" charset="0"/>
                <a:cs typeface="Times New Roman" panose="02020603050405020304" pitchFamily="18" charset="0"/>
              </a:rPr>
              <a:t>Veride belirsizlik olup olmadığı, verilerin net şekilde belirtilip belirtilmediğidir</a:t>
            </a:r>
          </a:p>
          <a:p>
            <a:pPr algn="just">
              <a:lnSpc>
                <a:spcPct val="200000"/>
              </a:lnSpc>
              <a:buFont typeface="Courier New" panose="02070309020205020404" pitchFamily="49" charset="0"/>
              <a:buChar char="o"/>
            </a:pPr>
            <a:r>
              <a:rPr lang="tr-TR" dirty="0" err="1">
                <a:solidFill>
                  <a:srgbClr val="FF0000"/>
                </a:solidFill>
                <a:latin typeface="Times New Roman" panose="02020603050405020304" pitchFamily="18" charset="0"/>
                <a:cs typeface="Times New Roman" panose="02020603050405020304" pitchFamily="18" charset="0"/>
              </a:rPr>
              <a:t>Tamamlık</a:t>
            </a:r>
            <a:r>
              <a:rPr lang="tr-TR" dirty="0">
                <a:solidFill>
                  <a:srgbClr val="FF0000"/>
                </a:solidFill>
                <a:latin typeface="Times New Roman" panose="02020603050405020304" pitchFamily="18" charset="0"/>
                <a:cs typeface="Times New Roman" panose="02020603050405020304" pitchFamily="18" charset="0"/>
              </a:rPr>
              <a:t>: </a:t>
            </a:r>
            <a:r>
              <a:rPr lang="tr-TR" dirty="0">
                <a:latin typeface="Times New Roman" panose="02020603050405020304" pitchFamily="18" charset="0"/>
                <a:cs typeface="Times New Roman" panose="02020603050405020304" pitchFamily="18" charset="0"/>
              </a:rPr>
              <a:t>Tüm niteliklerde tüm değerlerin eksiksiz olarak girilip girilmediğidir. </a:t>
            </a:r>
          </a:p>
          <a:p>
            <a:pPr algn="just">
              <a:lnSpc>
                <a:spcPct val="200000"/>
              </a:lnSpc>
              <a:buFont typeface="Courier New" panose="02070309020205020404" pitchFamily="49" charset="0"/>
              <a:buChar char="o"/>
            </a:pPr>
            <a:r>
              <a:rPr lang="tr-TR" dirty="0">
                <a:solidFill>
                  <a:srgbClr val="FF0000"/>
                </a:solidFill>
                <a:latin typeface="Times New Roman" panose="02020603050405020304" pitchFamily="18" charset="0"/>
                <a:cs typeface="Times New Roman" panose="02020603050405020304" pitchFamily="18" charset="0"/>
              </a:rPr>
              <a:t>Tutarlılık: </a:t>
            </a:r>
            <a:r>
              <a:rPr lang="tr-TR" dirty="0">
                <a:latin typeface="Times New Roman" panose="02020603050405020304" pitchFamily="18" charset="0"/>
                <a:cs typeface="Times New Roman" panose="02020603050405020304" pitchFamily="18" charset="0"/>
              </a:rPr>
              <a:t>Çelişkili verilerin olup olmaması. Farklı veri kaynaklarından veriler birleştirildiğinde bu konuya dikkat edilmelidir.</a:t>
            </a:r>
          </a:p>
        </p:txBody>
      </p:sp>
    </p:spTree>
    <p:extLst>
      <p:ext uri="{BB962C8B-B14F-4D97-AF65-F5344CB8AC3E}">
        <p14:creationId xmlns:p14="http://schemas.microsoft.com/office/powerpoint/2010/main" val="23193873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7E92EB-B257-60BB-B14B-8C4B67CBECA5}"/>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Çarpıklık</a:t>
            </a:r>
          </a:p>
        </p:txBody>
      </p:sp>
      <mc:AlternateContent xmlns:mc="http://schemas.openxmlformats.org/markup-compatibility/2006" xmlns:a14="http://schemas.microsoft.com/office/drawing/2010/main">
        <mc:Choice Requires="a14">
          <p:sp>
            <p:nvSpPr>
              <p:cNvPr id="3" name="İçerik Yer Tutucusu 2">
                <a:extLst>
                  <a:ext uri="{FF2B5EF4-FFF2-40B4-BE49-F238E27FC236}">
                    <a16:creationId xmlns:a16="http://schemas.microsoft.com/office/drawing/2014/main" id="{11E67F68-0F46-01C4-4D93-0A334FE9899C}"/>
                  </a:ext>
                </a:extLst>
              </p:cNvPr>
              <p:cNvSpPr>
                <a:spLocks noGrp="1"/>
              </p:cNvSpPr>
              <p:nvPr>
                <p:ph idx="1"/>
              </p:nvPr>
            </p:nvSpPr>
            <p:spPr/>
            <p:txBody>
              <a:bodyPr/>
              <a:lstStyle/>
              <a:p>
                <a:r>
                  <a:rPr lang="tr-TR" dirty="0">
                    <a:latin typeface="Times New Roman" panose="02020603050405020304" pitchFamily="18" charset="0"/>
                    <a:cs typeface="Times New Roman" panose="02020603050405020304" pitchFamily="18" charset="0"/>
                  </a:rPr>
                  <a:t>Matematiksel olarak çarpıklık aşağıdaki formül ile hesaplanmaktadır.</a:t>
                </a:r>
              </a:p>
              <a:p>
                <a:endParaRPr lang="tr-TR" dirty="0">
                  <a:latin typeface="Times New Roman" panose="02020603050405020304" pitchFamily="18" charset="0"/>
                  <a:cs typeface="Times New Roman" panose="02020603050405020304" pitchFamily="18" charset="0"/>
                </a:endParaRPr>
              </a:p>
              <a:p>
                <a:r>
                  <a:rPr lang="tr-TR" dirty="0">
                    <a:latin typeface="Times New Roman" panose="02020603050405020304" pitchFamily="18" charset="0"/>
                    <a:cs typeface="Times New Roman" panose="02020603050405020304" pitchFamily="18" charset="0"/>
                  </a:rPr>
                  <a:t>Pearson Çarpıklık Katsayısı: </a:t>
                </a:r>
                <a14:m>
                  <m:oMath xmlns:m="http://schemas.openxmlformats.org/officeDocument/2006/math">
                    <m:f>
                      <m:fPr>
                        <m:ctrlPr>
                          <a:rPr lang="tr-TR" i="1" smtClean="0">
                            <a:latin typeface="Cambria Math" panose="02040503050406030204" pitchFamily="18" charset="0"/>
                          </a:rPr>
                        </m:ctrlPr>
                      </m:fPr>
                      <m:num>
                        <m:r>
                          <a:rPr lang="tr-TR" b="0" i="1" smtClean="0">
                            <a:latin typeface="Cambria Math" panose="02040503050406030204" pitchFamily="18" charset="0"/>
                          </a:rPr>
                          <m:t>3</m:t>
                        </m:r>
                        <m:d>
                          <m:dPr>
                            <m:ctrlPr>
                              <a:rPr lang="tr-TR" i="1" smtClean="0">
                                <a:latin typeface="Cambria Math" panose="02040503050406030204" pitchFamily="18" charset="0"/>
                              </a:rPr>
                            </m:ctrlPr>
                          </m:dPr>
                          <m:e>
                            <m:acc>
                              <m:accPr>
                                <m:chr m:val="̅"/>
                                <m:ctrlPr>
                                  <a:rPr lang="tr-TR" i="1" smtClean="0">
                                    <a:latin typeface="Cambria Math" panose="02040503050406030204" pitchFamily="18" charset="0"/>
                                  </a:rPr>
                                </m:ctrlPr>
                              </m:accPr>
                              <m:e>
                                <m:r>
                                  <a:rPr lang="tr-TR" b="0" i="1" smtClean="0">
                                    <a:latin typeface="Cambria Math" panose="02040503050406030204" pitchFamily="18" charset="0"/>
                                  </a:rPr>
                                  <m:t>𝑥</m:t>
                                </m:r>
                              </m:e>
                            </m:acc>
                            <m:r>
                              <a:rPr lang="tr-TR" b="0" i="1" smtClean="0">
                                <a:latin typeface="Cambria Math" panose="02040503050406030204" pitchFamily="18" charset="0"/>
                              </a:rPr>
                              <m:t>−</m:t>
                            </m:r>
                            <m:r>
                              <a:rPr lang="tr-TR" b="0" i="1" smtClean="0">
                                <a:latin typeface="Cambria Math" panose="02040503050406030204" pitchFamily="18" charset="0"/>
                              </a:rPr>
                              <m:t>𝑚𝑒𝑑𝑦𝑎𝑛</m:t>
                            </m:r>
                          </m:e>
                        </m:d>
                      </m:num>
                      <m:den>
                        <m:r>
                          <a:rPr lang="tr-TR" b="0" i="1" smtClean="0">
                            <a:latin typeface="Cambria Math" panose="02040503050406030204" pitchFamily="18" charset="0"/>
                          </a:rPr>
                          <m:t>𝑠𝑡𝑎𝑛𝑑𝑎𝑟𝑡</m:t>
                        </m:r>
                        <m:r>
                          <a:rPr lang="tr-TR" b="0" i="1" smtClean="0">
                            <a:latin typeface="Cambria Math" panose="02040503050406030204" pitchFamily="18" charset="0"/>
                          </a:rPr>
                          <m:t> </m:t>
                        </m:r>
                        <m:r>
                          <a:rPr lang="tr-TR" b="0" i="1" smtClean="0">
                            <a:latin typeface="Cambria Math" panose="02040503050406030204" pitchFamily="18" charset="0"/>
                          </a:rPr>
                          <m:t>𝑠𝑎𝑝𝑚𝑎</m:t>
                        </m:r>
                      </m:den>
                    </m:f>
                  </m:oMath>
                </a14:m>
                <a:endParaRPr lang="tr-TR" dirty="0"/>
              </a:p>
              <a:p>
                <a:endParaRPr lang="tr-TR" dirty="0">
                  <a:latin typeface="Times New Roman" panose="02020603050405020304" pitchFamily="18" charset="0"/>
                  <a:cs typeface="Times New Roman" panose="02020603050405020304" pitchFamily="18" charset="0"/>
                </a:endParaRPr>
              </a:p>
            </p:txBody>
          </p:sp>
        </mc:Choice>
        <mc:Fallback xmlns="">
          <p:sp>
            <p:nvSpPr>
              <p:cNvPr id="3" name="İçerik Yer Tutucusu 2">
                <a:extLst>
                  <a:ext uri="{FF2B5EF4-FFF2-40B4-BE49-F238E27FC236}">
                    <a16:creationId xmlns:a16="http://schemas.microsoft.com/office/drawing/2014/main" id="{11E67F68-0F46-01C4-4D93-0A334FE9899C}"/>
                  </a:ext>
                </a:extLst>
              </p:cNvPr>
              <p:cNvSpPr>
                <a:spLocks noGrp="1" noRot="1" noChangeAspect="1" noMove="1" noResize="1" noEditPoints="1" noAdjustHandles="1" noChangeArrowheads="1" noChangeShapeType="1" noTextEdit="1"/>
              </p:cNvSpPr>
              <p:nvPr>
                <p:ph idx="1"/>
              </p:nvPr>
            </p:nvSpPr>
            <p:spPr>
              <a:blipFill>
                <a:blip r:embed="rId2"/>
                <a:stretch>
                  <a:fillRect l="-631" t="-673"/>
                </a:stretch>
              </a:blipFill>
            </p:spPr>
            <p:txBody>
              <a:bodyPr/>
              <a:lstStyle/>
              <a:p>
                <a:r>
                  <a:rPr lang="tr-TR">
                    <a:noFill/>
                  </a:rPr>
                  <a:t> </a:t>
                </a:r>
              </a:p>
            </p:txBody>
          </p:sp>
        </mc:Fallback>
      </mc:AlternateContent>
    </p:spTree>
    <p:extLst>
      <p:ext uri="{BB962C8B-B14F-4D97-AF65-F5344CB8AC3E}">
        <p14:creationId xmlns:p14="http://schemas.microsoft.com/office/powerpoint/2010/main" val="503579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870108-9E13-5ED5-3D2B-0EAFCF28F97E}"/>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Basıklık</a:t>
            </a:r>
          </a:p>
        </p:txBody>
      </p:sp>
      <p:sp>
        <p:nvSpPr>
          <p:cNvPr id="3" name="İçerik Yer Tutucusu 2">
            <a:extLst>
              <a:ext uri="{FF2B5EF4-FFF2-40B4-BE49-F238E27FC236}">
                <a16:creationId xmlns:a16="http://schemas.microsoft.com/office/drawing/2014/main" id="{9BDE055B-F400-F930-A536-5E432E5FBBFF}"/>
              </a:ext>
            </a:extLst>
          </p:cNvPr>
          <p:cNvSpPr>
            <a:spLocks noGrp="1"/>
          </p:cNvSpPr>
          <p:nvPr>
            <p:ph idx="1"/>
          </p:nvPr>
        </p:nvSpPr>
        <p:spPr/>
        <p:txBody>
          <a:bodyPr/>
          <a:lstStyle/>
          <a:p>
            <a:pPr algn="just">
              <a:lnSpc>
                <a:spcPct val="150000"/>
              </a:lnSpc>
            </a:pPr>
            <a:r>
              <a:rPr lang="tr-TR" dirty="0">
                <a:latin typeface="Times New Roman" panose="02020603050405020304" pitchFamily="18" charset="0"/>
                <a:cs typeface="Times New Roman" panose="02020603050405020304" pitchFamily="18" charset="0"/>
              </a:rPr>
              <a:t>Basıklık, verilerin dağılımlarının normal dağılımdan ne kadar farklı olduğunu gösteren istatistiksel bir ölçüdür. Basıklık değerine göre verilerin dağılımı aşağıdaki gibidir.</a:t>
            </a:r>
          </a:p>
        </p:txBody>
      </p:sp>
      <p:pic>
        <p:nvPicPr>
          <p:cNvPr id="5" name="Resim 4">
            <a:extLst>
              <a:ext uri="{FF2B5EF4-FFF2-40B4-BE49-F238E27FC236}">
                <a16:creationId xmlns:a16="http://schemas.microsoft.com/office/drawing/2014/main" id="{78645708-1E72-69F7-9F4F-C3331918447E}"/>
              </a:ext>
            </a:extLst>
          </p:cNvPr>
          <p:cNvPicPr>
            <a:picLocks noChangeAspect="1"/>
          </p:cNvPicPr>
          <p:nvPr/>
        </p:nvPicPr>
        <p:blipFill>
          <a:blip r:embed="rId3"/>
          <a:stretch>
            <a:fillRect/>
          </a:stretch>
        </p:blipFill>
        <p:spPr>
          <a:xfrm>
            <a:off x="1097280" y="3236728"/>
            <a:ext cx="2844800" cy="2362200"/>
          </a:xfrm>
          <a:prstGeom prst="rect">
            <a:avLst/>
          </a:prstGeom>
        </p:spPr>
      </p:pic>
      <p:sp>
        <p:nvSpPr>
          <p:cNvPr id="4" name="Metin kutusu 3">
            <a:extLst>
              <a:ext uri="{FF2B5EF4-FFF2-40B4-BE49-F238E27FC236}">
                <a16:creationId xmlns:a16="http://schemas.microsoft.com/office/drawing/2014/main" id="{9318B3FB-BAE0-44D2-DAC7-F22A456676A3}"/>
              </a:ext>
            </a:extLst>
          </p:cNvPr>
          <p:cNvSpPr txBox="1"/>
          <p:nvPr/>
        </p:nvSpPr>
        <p:spPr>
          <a:xfrm>
            <a:off x="3811450" y="3236728"/>
            <a:ext cx="1211812" cy="400110"/>
          </a:xfrm>
          <a:prstGeom prst="rect">
            <a:avLst/>
          </a:prstGeom>
          <a:noFill/>
        </p:spPr>
        <p:txBody>
          <a:bodyPr wrap="square" rtlCol="0">
            <a:spAutoFit/>
          </a:bodyPr>
          <a:lstStyle/>
          <a:p>
            <a:r>
              <a:rPr lang="tr-TR" sz="2000" b="1" dirty="0">
                <a:latin typeface="Times New Roman" panose="02020603050405020304" pitchFamily="18" charset="0"/>
                <a:cs typeface="Times New Roman" panose="02020603050405020304" pitchFamily="18" charset="0"/>
              </a:rPr>
              <a:t>&gt;0 Sivri</a:t>
            </a:r>
          </a:p>
        </p:txBody>
      </p:sp>
      <p:sp>
        <p:nvSpPr>
          <p:cNvPr id="6" name="Metin kutusu 5">
            <a:extLst>
              <a:ext uri="{FF2B5EF4-FFF2-40B4-BE49-F238E27FC236}">
                <a16:creationId xmlns:a16="http://schemas.microsoft.com/office/drawing/2014/main" id="{96682C51-A437-F253-67B1-54C7B2AD1FE3}"/>
              </a:ext>
            </a:extLst>
          </p:cNvPr>
          <p:cNvSpPr txBox="1"/>
          <p:nvPr/>
        </p:nvSpPr>
        <p:spPr>
          <a:xfrm>
            <a:off x="3876764" y="3899767"/>
            <a:ext cx="1431505" cy="400110"/>
          </a:xfrm>
          <a:prstGeom prst="rect">
            <a:avLst/>
          </a:prstGeom>
          <a:noFill/>
        </p:spPr>
        <p:txBody>
          <a:bodyPr wrap="square" rtlCol="0">
            <a:spAutoFit/>
          </a:bodyPr>
          <a:lstStyle/>
          <a:p>
            <a:r>
              <a:rPr lang="tr-TR" sz="2000" b="1" dirty="0">
                <a:latin typeface="Times New Roman" panose="02020603050405020304" pitchFamily="18" charset="0"/>
                <a:cs typeface="Times New Roman" panose="02020603050405020304" pitchFamily="18" charset="0"/>
              </a:rPr>
              <a:t>= 0 Normal</a:t>
            </a:r>
          </a:p>
        </p:txBody>
      </p:sp>
      <p:sp>
        <p:nvSpPr>
          <p:cNvPr id="7" name="Metin kutusu 6">
            <a:extLst>
              <a:ext uri="{FF2B5EF4-FFF2-40B4-BE49-F238E27FC236}">
                <a16:creationId xmlns:a16="http://schemas.microsoft.com/office/drawing/2014/main" id="{DAFF9F6D-33C9-A0F3-6F9D-05DEC1B600B7}"/>
              </a:ext>
            </a:extLst>
          </p:cNvPr>
          <p:cNvSpPr txBox="1"/>
          <p:nvPr/>
        </p:nvSpPr>
        <p:spPr>
          <a:xfrm>
            <a:off x="3876763" y="4451374"/>
            <a:ext cx="1431505" cy="400110"/>
          </a:xfrm>
          <a:prstGeom prst="rect">
            <a:avLst/>
          </a:prstGeom>
          <a:noFill/>
        </p:spPr>
        <p:txBody>
          <a:bodyPr wrap="square" rtlCol="0">
            <a:spAutoFit/>
          </a:bodyPr>
          <a:lstStyle/>
          <a:p>
            <a:r>
              <a:rPr lang="tr-TR" sz="2000" b="1" dirty="0">
                <a:latin typeface="Times New Roman" panose="02020603050405020304" pitchFamily="18" charset="0"/>
                <a:cs typeface="Times New Roman" panose="02020603050405020304" pitchFamily="18" charset="0"/>
              </a:rPr>
              <a:t>&lt; 0 Basık</a:t>
            </a:r>
          </a:p>
        </p:txBody>
      </p:sp>
      <mc:AlternateContent xmlns:mc="http://schemas.openxmlformats.org/markup-compatibility/2006" xmlns:a14="http://schemas.microsoft.com/office/drawing/2010/main">
        <mc:Choice Requires="a14">
          <p:sp>
            <p:nvSpPr>
              <p:cNvPr id="8" name="Metin kutusu 7">
                <a:extLst>
                  <a:ext uri="{FF2B5EF4-FFF2-40B4-BE49-F238E27FC236}">
                    <a16:creationId xmlns:a16="http://schemas.microsoft.com/office/drawing/2014/main" id="{60C9F38A-EAEE-0EDF-2BAE-D7EBAB1F208F}"/>
                  </a:ext>
                </a:extLst>
              </p:cNvPr>
              <p:cNvSpPr txBox="1"/>
              <p:nvPr/>
            </p:nvSpPr>
            <p:spPr>
              <a:xfrm>
                <a:off x="6426532" y="3899767"/>
                <a:ext cx="4449285" cy="777649"/>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Basıklık Ölçüsü= </a:t>
                </a:r>
                <a14:m>
                  <m:oMath xmlns:m="http://schemas.openxmlformats.org/officeDocument/2006/math">
                    <m:f>
                      <m:fPr>
                        <m:ctrlPr>
                          <a:rPr lang="tr-TR" sz="2400" i="1" smtClean="0">
                            <a:latin typeface="Cambria Math" panose="02040503050406030204" pitchFamily="18" charset="0"/>
                          </a:rPr>
                        </m:ctrlPr>
                      </m:fPr>
                      <m:num>
                        <m:sSup>
                          <m:sSupPr>
                            <m:ctrlPr>
                              <a:rPr lang="tr-TR" sz="2400" i="1" smtClean="0">
                                <a:latin typeface="Cambria Math" panose="02040503050406030204" pitchFamily="18" charset="0"/>
                              </a:rPr>
                            </m:ctrlPr>
                          </m:sSupPr>
                          <m:e>
                            <m:r>
                              <a:rPr lang="tr-TR" sz="2400" i="1">
                                <a:latin typeface="Cambria Math" panose="02040503050406030204" pitchFamily="18" charset="0"/>
                              </a:rPr>
                              <m:t>(</m:t>
                            </m:r>
                            <m:r>
                              <a:rPr lang="tr-TR" sz="2400" i="1">
                                <a:latin typeface="Cambria Math" panose="02040503050406030204" pitchFamily="18" charset="0"/>
                              </a:rPr>
                              <m:t>𝑛</m:t>
                            </m:r>
                            <m:nary>
                              <m:naryPr>
                                <m:chr m:val="∑"/>
                                <m:supHide m:val="on"/>
                                <m:ctrlPr>
                                  <a:rPr lang="tr-TR" sz="2400" i="1">
                                    <a:latin typeface="Cambria Math" panose="02040503050406030204" pitchFamily="18" charset="0"/>
                                  </a:rPr>
                                </m:ctrlPr>
                              </m:naryPr>
                              <m:sub>
                                <m:r>
                                  <m:rPr>
                                    <m:brk m:alnAt="7"/>
                                  </m:rPr>
                                  <a:rPr lang="tr-TR" sz="2400" i="1">
                                    <a:latin typeface="Cambria Math" panose="02040503050406030204" pitchFamily="18" charset="0"/>
                                  </a:rPr>
                                  <m:t>𝑖</m:t>
                                </m:r>
                              </m:sub>
                              <m:sup/>
                              <m:e>
                                <m:r>
                                  <a:rPr lang="tr-TR" sz="2400" i="1">
                                    <a:latin typeface="Cambria Math" panose="02040503050406030204" pitchFamily="18" charset="0"/>
                                  </a:rPr>
                                  <m:t>(</m:t>
                                </m:r>
                                <m:sSub>
                                  <m:sSubPr>
                                    <m:ctrlPr>
                                      <a:rPr lang="tr-TR" sz="2400" i="1" smtClean="0">
                                        <a:latin typeface="Cambria Math" panose="02040503050406030204" pitchFamily="18" charset="0"/>
                                      </a:rPr>
                                    </m:ctrlPr>
                                  </m:sSubPr>
                                  <m:e>
                                    <m:r>
                                      <a:rPr lang="tr-TR" sz="2400" i="1">
                                        <a:latin typeface="Cambria Math" panose="02040503050406030204" pitchFamily="18" charset="0"/>
                                      </a:rPr>
                                      <m:t>𝑥</m:t>
                                    </m:r>
                                  </m:e>
                                  <m:sub>
                                    <m:r>
                                      <a:rPr lang="tr-TR" sz="2400" i="1">
                                        <a:latin typeface="Cambria Math" panose="02040503050406030204" pitchFamily="18" charset="0"/>
                                      </a:rPr>
                                      <m:t>𝑖</m:t>
                                    </m:r>
                                  </m:sub>
                                </m:sSub>
                                <m:r>
                                  <a:rPr lang="tr-TR" sz="2400" i="1">
                                    <a:latin typeface="Cambria Math" panose="02040503050406030204" pitchFamily="18" charset="0"/>
                                  </a:rPr>
                                  <m:t>−</m:t>
                                </m:r>
                                <m:acc>
                                  <m:accPr>
                                    <m:chr m:val="̅"/>
                                    <m:ctrlPr>
                                      <a:rPr lang="tr-TR" sz="2400" i="1">
                                        <a:latin typeface="Cambria Math" panose="02040503050406030204" pitchFamily="18" charset="0"/>
                                      </a:rPr>
                                    </m:ctrlPr>
                                  </m:accPr>
                                  <m:e>
                                    <m:r>
                                      <a:rPr lang="tr-TR" sz="2400" i="1">
                                        <a:latin typeface="Cambria Math" panose="02040503050406030204" pitchFamily="18" charset="0"/>
                                      </a:rPr>
                                      <m:t>𝑥</m:t>
                                    </m:r>
                                  </m:e>
                                </m:acc>
                                <m:r>
                                  <a:rPr lang="tr-TR" sz="2400" i="1">
                                    <a:latin typeface="Cambria Math" panose="02040503050406030204" pitchFamily="18" charset="0"/>
                                  </a:rPr>
                                  <m:t>))</m:t>
                                </m:r>
                              </m:e>
                            </m:nary>
                          </m:e>
                          <m:sup>
                            <m:r>
                              <a:rPr lang="tr-TR" sz="2400" b="0" i="1" smtClean="0">
                                <a:latin typeface="Cambria Math" panose="02040503050406030204" pitchFamily="18" charset="0"/>
                              </a:rPr>
                              <m:t>4</m:t>
                            </m:r>
                          </m:sup>
                        </m:sSup>
                      </m:num>
                      <m:den>
                        <m:nary>
                          <m:naryPr>
                            <m:chr m:val="∑"/>
                            <m:supHide m:val="on"/>
                            <m:ctrlPr>
                              <a:rPr lang="tr-TR" sz="2400" i="1" smtClean="0">
                                <a:latin typeface="Cambria Math" panose="02040503050406030204" pitchFamily="18" charset="0"/>
                              </a:rPr>
                            </m:ctrlPr>
                          </m:naryPr>
                          <m:sub>
                            <m:r>
                              <m:rPr>
                                <m:brk m:alnAt="7"/>
                              </m:rPr>
                              <a:rPr lang="tr-TR" sz="2400" b="0" i="1" smtClean="0">
                                <a:latin typeface="Cambria Math" panose="02040503050406030204" pitchFamily="18" charset="0"/>
                              </a:rPr>
                              <m:t>𝑖</m:t>
                            </m:r>
                          </m:sub>
                          <m:sup/>
                          <m:e>
                            <m:r>
                              <a:rPr lang="tr-TR" sz="2400" b="0" i="1" smtClean="0">
                                <a:latin typeface="Cambria Math" panose="02040503050406030204" pitchFamily="18" charset="0"/>
                              </a:rPr>
                              <m:t>((</m:t>
                            </m:r>
                          </m:e>
                        </m:nary>
                        <m:sSup>
                          <m:sSupPr>
                            <m:ctrlPr>
                              <a:rPr lang="tr-TR" sz="2400" i="1" smtClean="0">
                                <a:latin typeface="Cambria Math" panose="02040503050406030204" pitchFamily="18" charset="0"/>
                              </a:rPr>
                            </m:ctrlPr>
                          </m:sSupPr>
                          <m:e>
                            <m:sSup>
                              <m:sSupPr>
                                <m:ctrlPr>
                                  <a:rPr lang="tr-TR" sz="2400" i="1">
                                    <a:latin typeface="Cambria Math" panose="02040503050406030204" pitchFamily="18" charset="0"/>
                                  </a:rPr>
                                </m:ctrlPr>
                              </m:sSupPr>
                              <m:e>
                                <m:sSub>
                                  <m:sSubPr>
                                    <m:ctrlPr>
                                      <a:rPr lang="tr-TR" sz="2400" i="1">
                                        <a:latin typeface="Cambria Math" panose="02040503050406030204" pitchFamily="18" charset="0"/>
                                      </a:rPr>
                                    </m:ctrlPr>
                                  </m:sSubPr>
                                  <m:e>
                                    <m:r>
                                      <a:rPr lang="tr-TR" sz="2400" i="1">
                                        <a:latin typeface="Cambria Math" panose="02040503050406030204" pitchFamily="18" charset="0"/>
                                      </a:rPr>
                                      <m:t>𝑥</m:t>
                                    </m:r>
                                  </m:e>
                                  <m:sub>
                                    <m:r>
                                      <a:rPr lang="tr-TR" sz="2400" i="1">
                                        <a:latin typeface="Cambria Math" panose="02040503050406030204" pitchFamily="18" charset="0"/>
                                      </a:rPr>
                                      <m:t>𝑖</m:t>
                                    </m:r>
                                  </m:sub>
                                </m:sSub>
                                <m:r>
                                  <a:rPr lang="tr-TR" sz="2400" i="1">
                                    <a:latin typeface="Cambria Math" panose="02040503050406030204" pitchFamily="18" charset="0"/>
                                  </a:rPr>
                                  <m:t>−</m:t>
                                </m:r>
                                <m:acc>
                                  <m:accPr>
                                    <m:chr m:val="̅"/>
                                    <m:ctrlPr>
                                      <a:rPr lang="tr-TR" sz="2400" i="1">
                                        <a:latin typeface="Cambria Math" panose="02040503050406030204" pitchFamily="18" charset="0"/>
                                      </a:rPr>
                                    </m:ctrlPr>
                                  </m:accPr>
                                  <m:e>
                                    <m:r>
                                      <a:rPr lang="tr-TR" sz="2400" i="1">
                                        <a:latin typeface="Cambria Math" panose="02040503050406030204" pitchFamily="18" charset="0"/>
                                      </a:rPr>
                                      <m:t>𝑥</m:t>
                                    </m:r>
                                  </m:e>
                                </m:acc>
                                <m:r>
                                  <a:rPr lang="tr-TR" sz="2400" i="1">
                                    <a:latin typeface="Cambria Math" panose="02040503050406030204" pitchFamily="18" charset="0"/>
                                  </a:rPr>
                                  <m:t>)</m:t>
                                </m:r>
                              </m:e>
                              <m:sup>
                                <m:r>
                                  <a:rPr lang="tr-TR" sz="2400" i="1">
                                    <a:latin typeface="Cambria Math" panose="02040503050406030204" pitchFamily="18" charset="0"/>
                                  </a:rPr>
                                  <m:t>2</m:t>
                                </m:r>
                              </m:sup>
                            </m:sSup>
                            <m:r>
                              <a:rPr lang="tr-TR" sz="2400" b="0" i="1" smtClean="0">
                                <a:latin typeface="Cambria Math" panose="02040503050406030204" pitchFamily="18" charset="0"/>
                              </a:rPr>
                              <m:t>)</m:t>
                            </m:r>
                          </m:e>
                          <m:sup>
                            <m:r>
                              <a:rPr lang="tr-TR" sz="2400" b="0" i="1" smtClean="0">
                                <a:latin typeface="Cambria Math" panose="02040503050406030204" pitchFamily="18" charset="0"/>
                              </a:rPr>
                              <m:t>2</m:t>
                            </m:r>
                          </m:sup>
                        </m:sSup>
                      </m:den>
                    </m:f>
                  </m:oMath>
                </a14:m>
                <a:r>
                  <a:rPr lang="tr-TR" sz="2400" dirty="0">
                    <a:latin typeface="Cambria Math" panose="02040503050406030204" pitchFamily="18" charset="0"/>
                    <a:ea typeface="Cambria Math" panose="02040503050406030204" pitchFamily="18" charset="0"/>
                  </a:rPr>
                  <a:t> </a:t>
                </a:r>
                <a:r>
                  <a:rPr lang="tr-TR" sz="2000" dirty="0">
                    <a:latin typeface="Cambria Math" panose="02040503050406030204" pitchFamily="18" charset="0"/>
                    <a:ea typeface="Cambria Math" panose="02040503050406030204" pitchFamily="18" charset="0"/>
                  </a:rPr>
                  <a:t>-3</a:t>
                </a:r>
              </a:p>
            </p:txBody>
          </p:sp>
        </mc:Choice>
        <mc:Fallback xmlns="">
          <p:sp>
            <p:nvSpPr>
              <p:cNvPr id="8" name="Metin kutusu 7">
                <a:extLst>
                  <a:ext uri="{FF2B5EF4-FFF2-40B4-BE49-F238E27FC236}">
                    <a16:creationId xmlns:a16="http://schemas.microsoft.com/office/drawing/2014/main" id="{60C9F38A-EAEE-0EDF-2BAE-D7EBAB1F208F}"/>
                  </a:ext>
                </a:extLst>
              </p:cNvPr>
              <p:cNvSpPr txBox="1">
                <a:spLocks noRot="1" noChangeAspect="1" noMove="1" noResize="1" noEditPoints="1" noAdjustHandles="1" noChangeArrowheads="1" noChangeShapeType="1" noTextEdit="1"/>
              </p:cNvSpPr>
              <p:nvPr/>
            </p:nvSpPr>
            <p:spPr>
              <a:xfrm>
                <a:off x="6426532" y="3899767"/>
                <a:ext cx="4449285" cy="777649"/>
              </a:xfrm>
              <a:prstGeom prst="rect">
                <a:avLst/>
              </a:prstGeom>
              <a:blipFill>
                <a:blip r:embed="rId4"/>
                <a:stretch>
                  <a:fillRect l="-1136" t="-46774" b="-79032"/>
                </a:stretch>
              </a:blipFill>
            </p:spPr>
            <p:txBody>
              <a:bodyPr/>
              <a:lstStyle/>
              <a:p>
                <a:r>
                  <a:rPr lang="tr-TR">
                    <a:noFill/>
                  </a:rPr>
                  <a:t> </a:t>
                </a:r>
              </a:p>
            </p:txBody>
          </p:sp>
        </mc:Fallback>
      </mc:AlternateContent>
    </p:spTree>
    <p:extLst>
      <p:ext uri="{BB962C8B-B14F-4D97-AF65-F5344CB8AC3E}">
        <p14:creationId xmlns:p14="http://schemas.microsoft.com/office/powerpoint/2010/main" val="1170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45B336F-9A08-6F10-0486-0F2433067F20}"/>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Yüzdelikler</a:t>
            </a:r>
          </a:p>
        </p:txBody>
      </p:sp>
      <p:sp>
        <p:nvSpPr>
          <p:cNvPr id="3" name="İçerik Yer Tutucusu 2">
            <a:extLst>
              <a:ext uri="{FF2B5EF4-FFF2-40B4-BE49-F238E27FC236}">
                <a16:creationId xmlns:a16="http://schemas.microsoft.com/office/drawing/2014/main" id="{718B3CFD-D891-CAD4-238E-002876A84939}"/>
              </a:ext>
            </a:extLst>
          </p:cNvPr>
          <p:cNvSpPr>
            <a:spLocks noGrp="1"/>
          </p:cNvSpPr>
          <p:nvPr>
            <p:ph idx="1"/>
          </p:nvPr>
        </p:nvSpPr>
        <p:spPr>
          <a:xfrm>
            <a:off x="1097280" y="2108201"/>
            <a:ext cx="10058400" cy="4094479"/>
          </a:xfrm>
        </p:spPr>
        <p:txBody>
          <a:bodyPr>
            <a:normAutofit lnSpcReduction="10000"/>
          </a:bodyPr>
          <a:lstStyle/>
          <a:p>
            <a:pPr>
              <a:lnSpc>
                <a:spcPct val="150000"/>
              </a:lnSpc>
            </a:pPr>
            <a:r>
              <a:rPr lang="tr-TR" dirty="0">
                <a:latin typeface="Times New Roman" panose="02020603050405020304" pitchFamily="18" charset="0"/>
                <a:cs typeface="Times New Roman" panose="02020603050405020304" pitchFamily="18" charset="0"/>
              </a:rPr>
              <a:t>Yüzdelik dilim olarak p, veri kümesindeki değerlerdir. Yani veri kümesindeki değerlerin %p’si bu değere eşit veya ondan küçüktür. </a:t>
            </a:r>
          </a:p>
          <a:p>
            <a:pPr>
              <a:lnSpc>
                <a:spcPct val="150000"/>
              </a:lnSpc>
            </a:pPr>
            <a:r>
              <a:rPr lang="tr-TR" dirty="0">
                <a:latin typeface="Times New Roman" panose="02020603050405020304" pitchFamily="18" charset="0"/>
                <a:cs typeface="Times New Roman" panose="02020603050405020304" pitchFamily="18" charset="0"/>
              </a:rPr>
              <a:t>Ayrıca elemanların yüzdesi bu değerden büyük veya ona eşittir.</a:t>
            </a:r>
          </a:p>
          <a:p>
            <a:pPr>
              <a:lnSpc>
                <a:spcPct val="150000"/>
              </a:lnSpc>
            </a:pPr>
            <a:r>
              <a:rPr lang="tr-TR" dirty="0">
                <a:latin typeface="Times New Roman" panose="02020603050405020304" pitchFamily="18" charset="0"/>
                <a:cs typeface="Times New Roman" panose="02020603050405020304" pitchFamily="18" charset="0"/>
              </a:rPr>
              <a:t>Her veri kümesinin veri kümesinin, veri kümesini dört bölüme ayıran yüzdelik dilimlerin üç çeyreği vardır. Bunlar:</a:t>
            </a:r>
          </a:p>
          <a:p>
            <a:pPr lvl="1">
              <a:lnSpc>
                <a:spcPct val="150000"/>
              </a:lnSpc>
            </a:pPr>
            <a:r>
              <a:rPr lang="tr-TR" dirty="0">
                <a:latin typeface="Times New Roman" panose="02020603050405020304" pitchFamily="18" charset="0"/>
                <a:cs typeface="Times New Roman" panose="02020603050405020304" pitchFamily="18" charset="0"/>
              </a:rPr>
              <a:t>İlk çeyreğin %25’lik dilimidir.</a:t>
            </a:r>
          </a:p>
          <a:p>
            <a:pPr lvl="1">
              <a:lnSpc>
                <a:spcPct val="150000"/>
              </a:lnSpc>
            </a:pPr>
            <a:r>
              <a:rPr lang="tr-TR" dirty="0">
                <a:latin typeface="Times New Roman" panose="02020603050405020304" pitchFamily="18" charset="0"/>
                <a:cs typeface="Times New Roman" panose="02020603050405020304" pitchFamily="18" charset="0"/>
              </a:rPr>
              <a:t>İkinci çeyreğin %50’lik Dilim veya medyandır.</a:t>
            </a:r>
          </a:p>
          <a:p>
            <a:pPr lvl="1">
              <a:lnSpc>
                <a:spcPct val="150000"/>
              </a:lnSpc>
            </a:pPr>
            <a:r>
              <a:rPr lang="tr-TR" dirty="0">
                <a:latin typeface="Times New Roman" panose="02020603050405020304" pitchFamily="18" charset="0"/>
                <a:cs typeface="Times New Roman" panose="02020603050405020304" pitchFamily="18" charset="0"/>
              </a:rPr>
              <a:t>Üçüncü çeyrek örnek %75’lik yüzdelik dilimdir. </a:t>
            </a:r>
          </a:p>
        </p:txBody>
      </p:sp>
    </p:spTree>
    <p:extLst>
      <p:ext uri="{BB962C8B-B14F-4D97-AF65-F5344CB8AC3E}">
        <p14:creationId xmlns:p14="http://schemas.microsoft.com/office/powerpoint/2010/main" val="37036747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30A07DE-3F33-ACD9-FB93-7166D26D36A9}"/>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Yardımcı Kaynaklar</a:t>
            </a:r>
          </a:p>
        </p:txBody>
      </p:sp>
      <p:sp>
        <p:nvSpPr>
          <p:cNvPr id="3" name="İçerik Yer Tutucusu 2">
            <a:extLst>
              <a:ext uri="{FF2B5EF4-FFF2-40B4-BE49-F238E27FC236}">
                <a16:creationId xmlns:a16="http://schemas.microsoft.com/office/drawing/2014/main" id="{6A8BF768-B307-2DF7-4006-350FF954013E}"/>
              </a:ext>
            </a:extLst>
          </p:cNvPr>
          <p:cNvSpPr>
            <a:spLocks noGrp="1"/>
          </p:cNvSpPr>
          <p:nvPr>
            <p:ph idx="1"/>
          </p:nvPr>
        </p:nvSpPr>
        <p:spPr/>
        <p:txBody>
          <a:bodyPr>
            <a:normAutofit/>
          </a:bodyPr>
          <a:lstStyle/>
          <a:p>
            <a:r>
              <a:rPr lang="tr-TR" dirty="0">
                <a:latin typeface="Times New Roman" panose="02020603050405020304" pitchFamily="18" charset="0"/>
                <a:cs typeface="Times New Roman" panose="02020603050405020304" pitchFamily="18" charset="0"/>
              </a:rPr>
              <a:t>Sel, A., «</a:t>
            </a:r>
            <a:r>
              <a:rPr lang="tr-TR" dirty="0" err="1">
                <a:latin typeface="Times New Roman" panose="02020603050405020304" pitchFamily="18" charset="0"/>
                <a:cs typeface="Times New Roman" panose="02020603050405020304" pitchFamily="18" charset="0"/>
              </a:rPr>
              <a:t>Python</a:t>
            </a:r>
            <a:r>
              <a:rPr lang="tr-TR" dirty="0">
                <a:latin typeface="Times New Roman" panose="02020603050405020304" pitchFamily="18" charset="0"/>
                <a:cs typeface="Times New Roman" panose="02020603050405020304" pitchFamily="18" charset="0"/>
              </a:rPr>
              <a:t> Uygulamalı İstatistiksel Veri Bilimi ve Analizi», akademisyen Kitabevi</a:t>
            </a:r>
          </a:p>
        </p:txBody>
      </p:sp>
    </p:spTree>
    <p:extLst>
      <p:ext uri="{BB962C8B-B14F-4D97-AF65-F5344CB8AC3E}">
        <p14:creationId xmlns:p14="http://schemas.microsoft.com/office/powerpoint/2010/main" val="133637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54441D1-E1DC-F54F-D80F-46B971AA3505}"/>
              </a:ext>
            </a:extLst>
          </p:cNvPr>
          <p:cNvSpPr>
            <a:spLocks noGrp="1"/>
          </p:cNvSpPr>
          <p:nvPr>
            <p:ph type="title"/>
          </p:nvPr>
        </p:nvSpPr>
        <p:spPr>
          <a:xfrm>
            <a:off x="875212" y="341905"/>
            <a:ext cx="10946675" cy="1450757"/>
          </a:xfrm>
        </p:spPr>
        <p:txBody>
          <a:bodyPr/>
          <a:lstStyle/>
          <a:p>
            <a:r>
              <a:rPr lang="tr-TR" dirty="0">
                <a:latin typeface="Times New Roman" panose="02020603050405020304" pitchFamily="18" charset="0"/>
                <a:cs typeface="Times New Roman" panose="02020603050405020304" pitchFamily="18" charset="0"/>
              </a:rPr>
              <a:t>Veri Ön </a:t>
            </a:r>
            <a:r>
              <a:rPr lang="tr-TR" sz="4600" dirty="0">
                <a:latin typeface="Times New Roman" panose="02020603050405020304" pitchFamily="18" charset="0"/>
                <a:cs typeface="Times New Roman" panose="02020603050405020304" pitchFamily="18" charset="0"/>
              </a:rPr>
              <a:t>İşlemede</a:t>
            </a:r>
            <a:r>
              <a:rPr lang="tr-TR" dirty="0">
                <a:latin typeface="Times New Roman" panose="02020603050405020304" pitchFamily="18" charset="0"/>
                <a:cs typeface="Times New Roman" panose="02020603050405020304" pitchFamily="18" charset="0"/>
              </a:rPr>
              <a:t> Kontrol Edilecek Hususlar</a:t>
            </a:r>
          </a:p>
        </p:txBody>
      </p:sp>
      <p:sp>
        <p:nvSpPr>
          <p:cNvPr id="3" name="İçerik Yer Tutucusu 2">
            <a:extLst>
              <a:ext uri="{FF2B5EF4-FFF2-40B4-BE49-F238E27FC236}">
                <a16:creationId xmlns:a16="http://schemas.microsoft.com/office/drawing/2014/main" id="{13B58361-3E5C-635B-D59B-2A53D7C8EE5B}"/>
              </a:ext>
            </a:extLst>
          </p:cNvPr>
          <p:cNvSpPr>
            <a:spLocks noGrp="1"/>
          </p:cNvSpPr>
          <p:nvPr>
            <p:ph idx="1"/>
          </p:nvPr>
        </p:nvSpPr>
        <p:spPr/>
        <p:txBody>
          <a:bodyPr>
            <a:normAutofit/>
          </a:bodyPr>
          <a:lstStyle/>
          <a:p>
            <a:pPr algn="just">
              <a:lnSpc>
                <a:spcPct val="200000"/>
              </a:lnSpc>
              <a:buFont typeface="Courier New" panose="02070309020205020404" pitchFamily="49" charset="0"/>
              <a:buChar char="o"/>
            </a:pPr>
            <a:r>
              <a:rPr lang="tr-TR" dirty="0">
                <a:solidFill>
                  <a:srgbClr val="FF0000"/>
                </a:solidFill>
                <a:latin typeface="Times New Roman" panose="02020603050405020304" pitchFamily="18" charset="0"/>
                <a:cs typeface="Times New Roman" panose="02020603050405020304" pitchFamily="18" charset="0"/>
              </a:rPr>
              <a:t>Güncellik: </a:t>
            </a:r>
            <a:r>
              <a:rPr lang="tr-TR" dirty="0">
                <a:latin typeface="Times New Roman" panose="02020603050405020304" pitchFamily="18" charset="0"/>
                <a:cs typeface="Times New Roman" panose="02020603050405020304" pitchFamily="18" charset="0"/>
              </a:rPr>
              <a:t>Veriler güncel olmalıdır. </a:t>
            </a:r>
          </a:p>
          <a:p>
            <a:pPr algn="just">
              <a:lnSpc>
                <a:spcPct val="200000"/>
              </a:lnSpc>
              <a:buFont typeface="Courier New" panose="02070309020205020404" pitchFamily="49" charset="0"/>
              <a:buChar char="o"/>
            </a:pPr>
            <a:r>
              <a:rPr lang="tr-TR" dirty="0">
                <a:solidFill>
                  <a:srgbClr val="FF0000"/>
                </a:solidFill>
                <a:latin typeface="Times New Roman" panose="02020603050405020304" pitchFamily="18" charset="0"/>
                <a:cs typeface="Times New Roman" panose="02020603050405020304" pitchFamily="18" charset="0"/>
              </a:rPr>
              <a:t>İnandırıcılık: </a:t>
            </a:r>
            <a:r>
              <a:rPr lang="tr-TR" dirty="0">
                <a:latin typeface="Times New Roman" panose="02020603050405020304" pitchFamily="18" charset="0"/>
                <a:cs typeface="Times New Roman" panose="02020603050405020304" pitchFamily="18" charset="0"/>
              </a:rPr>
              <a:t>Verilerde şüpheye neden olacak bir durum yani diğer verilerden ya da geçmiş verilerden çok farklı olmamalıdır.</a:t>
            </a:r>
          </a:p>
          <a:p>
            <a:pPr algn="just">
              <a:lnSpc>
                <a:spcPct val="200000"/>
              </a:lnSpc>
              <a:buFont typeface="Courier New" panose="02070309020205020404" pitchFamily="49" charset="0"/>
              <a:buChar char="o"/>
            </a:pPr>
            <a:r>
              <a:rPr lang="tr-TR" dirty="0" err="1">
                <a:solidFill>
                  <a:srgbClr val="FF0000"/>
                </a:solidFill>
                <a:latin typeface="Times New Roman" panose="02020603050405020304" pitchFamily="18" charset="0"/>
                <a:cs typeface="Times New Roman" panose="02020603050405020304" pitchFamily="18" charset="0"/>
              </a:rPr>
              <a:t>Yorumlanabilirlik</a:t>
            </a:r>
            <a:r>
              <a:rPr lang="tr-TR" dirty="0">
                <a:solidFill>
                  <a:srgbClr val="FF0000"/>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Veriler kolayca anlaşılabilir olmalıdır.</a:t>
            </a:r>
          </a:p>
        </p:txBody>
      </p:sp>
    </p:spTree>
    <p:extLst>
      <p:ext uri="{BB962C8B-B14F-4D97-AF65-F5344CB8AC3E}">
        <p14:creationId xmlns:p14="http://schemas.microsoft.com/office/powerpoint/2010/main" val="183682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D89F46B-5196-FC24-9532-AE7E6A6616C3}"/>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Veri Hazırlama ve Önişleme Adımları</a:t>
            </a:r>
          </a:p>
        </p:txBody>
      </p:sp>
      <p:sp>
        <p:nvSpPr>
          <p:cNvPr id="3" name="İçerik Yer Tutucusu 2">
            <a:extLst>
              <a:ext uri="{FF2B5EF4-FFF2-40B4-BE49-F238E27FC236}">
                <a16:creationId xmlns:a16="http://schemas.microsoft.com/office/drawing/2014/main" id="{02B507B4-AA40-9D57-F0D6-192A7850D820}"/>
              </a:ext>
            </a:extLst>
          </p:cNvPr>
          <p:cNvSpPr>
            <a:spLocks noGrp="1"/>
          </p:cNvSpPr>
          <p:nvPr>
            <p:ph idx="1"/>
          </p:nvPr>
        </p:nvSpPr>
        <p:spPr/>
        <p:txBody>
          <a:bodyPr/>
          <a:lstStyle/>
          <a:p>
            <a:pPr marL="578358" lvl="1" indent="-285750">
              <a:lnSpc>
                <a:spcPct val="200000"/>
              </a:lnSpc>
            </a:pPr>
            <a:r>
              <a:rPr lang="tr-TR" sz="2400" dirty="0">
                <a:effectLst/>
                <a:latin typeface="Times New Roman" panose="02020603050405020304" pitchFamily="18" charset="0"/>
                <a:cs typeface="Times New Roman" panose="02020603050405020304" pitchFamily="18" charset="0"/>
              </a:rPr>
              <a:t>Veri Temizleme </a:t>
            </a:r>
            <a:endParaRPr lang="tr-TR" sz="2400" dirty="0">
              <a:latin typeface="Times New Roman" panose="02020603050405020304" pitchFamily="18" charset="0"/>
              <a:cs typeface="Times New Roman" panose="02020603050405020304" pitchFamily="18" charset="0"/>
            </a:endParaRPr>
          </a:p>
          <a:p>
            <a:pPr marL="578358" lvl="1" indent="-285750">
              <a:lnSpc>
                <a:spcPct val="200000"/>
              </a:lnSpc>
            </a:pPr>
            <a:r>
              <a:rPr lang="tr-TR" sz="2400" dirty="0">
                <a:effectLst/>
                <a:latin typeface="Times New Roman" panose="02020603050405020304" pitchFamily="18" charset="0"/>
                <a:cs typeface="Times New Roman" panose="02020603050405020304" pitchFamily="18" charset="0"/>
              </a:rPr>
              <a:t>Veri Birleştirme</a:t>
            </a:r>
            <a:endParaRPr lang="tr-TR" sz="2400" dirty="0">
              <a:latin typeface="Times New Roman" panose="02020603050405020304" pitchFamily="18" charset="0"/>
              <a:cs typeface="Times New Roman" panose="02020603050405020304" pitchFamily="18" charset="0"/>
            </a:endParaRPr>
          </a:p>
          <a:p>
            <a:pPr marL="578358" lvl="1" indent="-285750">
              <a:lnSpc>
                <a:spcPct val="200000"/>
              </a:lnSpc>
            </a:pPr>
            <a:r>
              <a:rPr lang="tr-TR" sz="2400" dirty="0">
                <a:effectLst/>
                <a:latin typeface="Times New Roman" panose="02020603050405020304" pitchFamily="18" charset="0"/>
                <a:cs typeface="Times New Roman" panose="02020603050405020304" pitchFamily="18" charset="0"/>
              </a:rPr>
              <a:t>Veri </a:t>
            </a:r>
            <a:r>
              <a:rPr lang="tr-TR" sz="2400" dirty="0" err="1">
                <a:latin typeface="Times New Roman" panose="02020603050405020304" pitchFamily="18" charset="0"/>
                <a:cs typeface="Times New Roman" panose="02020603050405020304" pitchFamily="18" charset="0"/>
              </a:rPr>
              <a:t>D</a:t>
            </a:r>
            <a:r>
              <a:rPr lang="tr-TR" sz="2400" dirty="0" err="1">
                <a:effectLst/>
                <a:latin typeface="Times New Roman" panose="02020603050405020304" pitchFamily="18" charset="0"/>
                <a:cs typeface="Times New Roman" panose="02020603050405020304" pitchFamily="18" charset="0"/>
              </a:rPr>
              <a:t>önüş</a:t>
            </a:r>
            <a:r>
              <a:rPr lang="tr-TR" sz="2400" dirty="0" err="1">
                <a:latin typeface="Times New Roman" panose="02020603050405020304" pitchFamily="18" charset="0"/>
                <a:cs typeface="Times New Roman" panose="02020603050405020304" pitchFamily="18" charset="0"/>
              </a:rPr>
              <a:t>türme</a:t>
            </a:r>
            <a:endParaRPr lang="tr-TR" sz="2400" dirty="0">
              <a:effectLst/>
              <a:latin typeface="Times New Roman" panose="02020603050405020304" pitchFamily="18" charset="0"/>
              <a:cs typeface="Times New Roman" panose="02020603050405020304" pitchFamily="18" charset="0"/>
            </a:endParaRPr>
          </a:p>
          <a:p>
            <a:pPr marL="578358" lvl="1" indent="-285750">
              <a:lnSpc>
                <a:spcPct val="200000"/>
              </a:lnSpc>
            </a:pPr>
            <a:r>
              <a:rPr lang="tr-TR" sz="2400" dirty="0">
                <a:effectLst/>
                <a:latin typeface="Times New Roman" panose="02020603050405020304" pitchFamily="18" charset="0"/>
                <a:cs typeface="Times New Roman" panose="02020603050405020304" pitchFamily="18" charset="0"/>
              </a:rPr>
              <a:t>Veri Azaltma </a:t>
            </a:r>
            <a:endParaRPr lang="tr-TR" sz="2400" dirty="0">
              <a:latin typeface="Times New Roman" panose="02020603050405020304" pitchFamily="18" charset="0"/>
              <a:cs typeface="Times New Roman" panose="02020603050405020304" pitchFamily="18" charset="0"/>
            </a:endParaRPr>
          </a:p>
          <a:p>
            <a:pPr marL="0" indent="0">
              <a:buNone/>
            </a:pPr>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4548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B58CF4-BD3A-85AB-B39A-A56713CDAE97}"/>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Veri Temizleme</a:t>
            </a:r>
          </a:p>
        </p:txBody>
      </p:sp>
      <p:sp>
        <p:nvSpPr>
          <p:cNvPr id="3" name="İçerik Yer Tutucusu 2">
            <a:extLst>
              <a:ext uri="{FF2B5EF4-FFF2-40B4-BE49-F238E27FC236}">
                <a16:creationId xmlns:a16="http://schemas.microsoft.com/office/drawing/2014/main" id="{D774BD5F-03E9-ADC0-40EF-B47A79912488}"/>
              </a:ext>
            </a:extLst>
          </p:cNvPr>
          <p:cNvSpPr>
            <a:spLocks noGrp="1"/>
          </p:cNvSpPr>
          <p:nvPr>
            <p:ph idx="1"/>
          </p:nvPr>
        </p:nvSpPr>
        <p:spPr>
          <a:xfrm>
            <a:off x="1208117" y="1983510"/>
            <a:ext cx="10058400" cy="4292599"/>
          </a:xfrm>
        </p:spPr>
        <p:txBody>
          <a:bodyPr>
            <a:normAutofit/>
          </a:bodyPr>
          <a:lstStyle/>
          <a:p>
            <a:pPr>
              <a:lnSpc>
                <a:spcPct val="150000"/>
              </a:lnSpc>
            </a:pPr>
            <a:r>
              <a:rPr lang="tr-TR" sz="2200" b="0" i="0" u="none" strike="noStrike" dirty="0">
                <a:effectLst/>
                <a:latin typeface="Times New Roman" panose="02020603050405020304" pitchFamily="18" charset="0"/>
                <a:cs typeface="Times New Roman" panose="02020603050405020304" pitchFamily="18" charset="0"/>
              </a:rPr>
              <a:t>Veri seti içerisindeki,</a:t>
            </a:r>
          </a:p>
          <a:p>
            <a:pPr marL="749808" lvl="1" indent="-457200">
              <a:lnSpc>
                <a:spcPct val="150000"/>
              </a:lnSpc>
              <a:buFont typeface="+mj-lt"/>
              <a:buAutoNum type="arabicPeriod"/>
            </a:pPr>
            <a:r>
              <a:rPr lang="tr-TR" sz="2200" b="0" i="0" u="none" strike="noStrike" dirty="0">
                <a:effectLst/>
                <a:latin typeface="Times New Roman" panose="02020603050405020304" pitchFamily="18" charset="0"/>
                <a:cs typeface="Times New Roman" panose="02020603050405020304" pitchFamily="18" charset="0"/>
              </a:rPr>
              <a:t>Aykırı değerlerin tespit edilmesi</a:t>
            </a:r>
          </a:p>
          <a:p>
            <a:pPr marL="749808" lvl="1" indent="-457200">
              <a:buFont typeface="+mj-lt"/>
              <a:buAutoNum type="arabicPeriod"/>
            </a:pPr>
            <a:r>
              <a:rPr lang="tr-TR" sz="2200" dirty="0">
                <a:latin typeface="Times New Roman" panose="02020603050405020304" pitchFamily="18" charset="0"/>
                <a:cs typeface="Times New Roman" panose="02020603050405020304" pitchFamily="18" charset="0"/>
              </a:rPr>
              <a:t>Hatalı verinin düzeltilmesi</a:t>
            </a:r>
            <a:endParaRPr lang="tr-TR" sz="2200" b="0" i="0" u="none" strike="noStrike" dirty="0">
              <a:effectLst/>
              <a:latin typeface="Times New Roman" panose="02020603050405020304" pitchFamily="18" charset="0"/>
              <a:cs typeface="Times New Roman" panose="02020603050405020304" pitchFamily="18" charset="0"/>
            </a:endParaRPr>
          </a:p>
          <a:p>
            <a:pPr marL="749808" lvl="1" indent="-457200">
              <a:buFont typeface="+mj-lt"/>
              <a:buAutoNum type="arabicPeriod"/>
            </a:pPr>
            <a:r>
              <a:rPr lang="tr-TR" sz="2200" b="0" i="0" u="none" strike="noStrike" dirty="0">
                <a:effectLst/>
                <a:latin typeface="Times New Roman" panose="02020603050405020304" pitchFamily="18" charset="0"/>
                <a:cs typeface="Times New Roman" panose="02020603050405020304" pitchFamily="18" charset="0"/>
              </a:rPr>
              <a:t>Eksik verilerin ortadan kaldırılması veya tamamlanması</a:t>
            </a:r>
          </a:p>
          <a:p>
            <a:pPr marL="749808" lvl="1" indent="-457200">
              <a:buFont typeface="+mj-lt"/>
              <a:buAutoNum type="arabicPeriod"/>
            </a:pPr>
            <a:r>
              <a:rPr lang="tr-TR" sz="2200" b="0" i="0" u="none" strike="noStrike" dirty="0">
                <a:effectLst/>
                <a:latin typeface="Times New Roman" panose="02020603050405020304" pitchFamily="18" charset="0"/>
                <a:cs typeface="Times New Roman" panose="02020603050405020304" pitchFamily="18" charset="0"/>
              </a:rPr>
              <a:t>Tutarsızlıkları giderme</a:t>
            </a:r>
          </a:p>
          <a:p>
            <a:pPr marL="0" indent="0">
              <a:lnSpc>
                <a:spcPct val="160000"/>
              </a:lnSpc>
              <a:buNone/>
            </a:pPr>
            <a:r>
              <a:rPr lang="tr-TR" sz="2200" b="0" i="0" u="none" strike="noStrike" dirty="0">
                <a:effectLst/>
                <a:latin typeface="Times New Roman" panose="02020603050405020304" pitchFamily="18" charset="0"/>
                <a:cs typeface="Times New Roman" panose="02020603050405020304" pitchFamily="18" charset="0"/>
              </a:rPr>
              <a:t>işlemleridir.</a:t>
            </a:r>
          </a:p>
          <a:p>
            <a:pPr marL="0" indent="0">
              <a:lnSpc>
                <a:spcPct val="160000"/>
              </a:lnSpc>
              <a:buNone/>
            </a:pPr>
            <a:r>
              <a:rPr lang="tr-TR" sz="2200" dirty="0">
                <a:latin typeface="Times New Roman" panose="02020603050405020304" pitchFamily="18" charset="0"/>
                <a:cs typeface="Times New Roman" panose="02020603050405020304" pitchFamily="18" charset="0"/>
              </a:rPr>
              <a:t>Veri temizleme işlemleri sayesinde verideki gürültü azaltılmış olur.</a:t>
            </a:r>
            <a:endParaRPr lang="tr-TR" sz="2200" b="0" i="0" u="none" strike="noStrike" dirty="0">
              <a:effectLst/>
              <a:latin typeface="Times New Roman" panose="02020603050405020304" pitchFamily="18" charset="0"/>
              <a:cs typeface="Times New Roman" panose="02020603050405020304" pitchFamily="18" charset="0"/>
            </a:endParaRP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448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0035703-A491-F09D-D2C7-486B7991778A}"/>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Veri Temizleme</a:t>
            </a:r>
          </a:p>
        </p:txBody>
      </p:sp>
      <p:sp>
        <p:nvSpPr>
          <p:cNvPr id="3" name="İçerik Yer Tutucusu 2">
            <a:extLst>
              <a:ext uri="{FF2B5EF4-FFF2-40B4-BE49-F238E27FC236}">
                <a16:creationId xmlns:a16="http://schemas.microsoft.com/office/drawing/2014/main" id="{3ED2FC3F-E37F-76F9-CCFF-F4C9187C6B64}"/>
              </a:ext>
            </a:extLst>
          </p:cNvPr>
          <p:cNvSpPr>
            <a:spLocks noGrp="1"/>
          </p:cNvSpPr>
          <p:nvPr>
            <p:ph idx="1"/>
          </p:nvPr>
        </p:nvSpPr>
        <p:spPr>
          <a:xfrm>
            <a:off x="1305098" y="2052783"/>
            <a:ext cx="10058400" cy="4237181"/>
          </a:xfrm>
        </p:spPr>
        <p:txBody>
          <a:bodyPr>
            <a:normAutofit/>
          </a:bodyPr>
          <a:lstStyle/>
          <a:p>
            <a:pPr>
              <a:lnSpc>
                <a:spcPct val="150000"/>
              </a:lnSpc>
              <a:buFont typeface="Courier New" panose="02070309020205020404" pitchFamily="49" charset="0"/>
              <a:buChar char="o"/>
            </a:pPr>
            <a:r>
              <a:rPr lang="tr-TR" dirty="0">
                <a:solidFill>
                  <a:srgbClr val="FF0000"/>
                </a:solidFill>
                <a:latin typeface="Times New Roman" panose="02020603050405020304" pitchFamily="18" charset="0"/>
                <a:cs typeface="Times New Roman" panose="02020603050405020304" pitchFamily="18" charset="0"/>
              </a:rPr>
              <a:t>Verinin eksik olması: </a:t>
            </a:r>
            <a:r>
              <a:rPr lang="tr-TR" dirty="0">
                <a:latin typeface="Times New Roman" panose="02020603050405020304" pitchFamily="18" charset="0"/>
                <a:cs typeface="Times New Roman" panose="02020603050405020304" pitchFamily="18" charset="0"/>
              </a:rPr>
              <a:t>Ör: Bir örneğin yaş değerinin girilmemiş olması</a:t>
            </a:r>
          </a:p>
          <a:p>
            <a:pPr>
              <a:lnSpc>
                <a:spcPct val="150000"/>
              </a:lnSpc>
              <a:buFont typeface="Courier New" panose="02070309020205020404" pitchFamily="49" charset="0"/>
              <a:buChar char="o"/>
            </a:pPr>
            <a:r>
              <a:rPr lang="tr-TR" dirty="0">
                <a:solidFill>
                  <a:srgbClr val="FF0000"/>
                </a:solidFill>
                <a:latin typeface="Times New Roman" panose="02020603050405020304" pitchFamily="18" charset="0"/>
                <a:cs typeface="Times New Roman" panose="02020603050405020304" pitchFamily="18" charset="0"/>
              </a:rPr>
              <a:t>Verinin gürültülü olması: </a:t>
            </a:r>
            <a:r>
              <a:rPr lang="tr-TR" dirty="0">
                <a:latin typeface="Times New Roman" panose="02020603050405020304" pitchFamily="18" charset="0"/>
                <a:cs typeface="Times New Roman" panose="02020603050405020304" pitchFamily="18" charset="0"/>
              </a:rPr>
              <a:t>Ör: Yaşın negatif ya da 500 gibi bir değer girilmesi</a:t>
            </a:r>
          </a:p>
          <a:p>
            <a:pPr>
              <a:lnSpc>
                <a:spcPct val="150000"/>
              </a:lnSpc>
              <a:buFont typeface="Courier New" panose="02070309020205020404" pitchFamily="49" charset="0"/>
              <a:buChar char="o"/>
            </a:pPr>
            <a:r>
              <a:rPr lang="tr-TR" dirty="0">
                <a:solidFill>
                  <a:srgbClr val="FF0000"/>
                </a:solidFill>
                <a:latin typeface="Times New Roman" panose="02020603050405020304" pitchFamily="18" charset="0"/>
                <a:cs typeface="Times New Roman" panose="02020603050405020304" pitchFamily="18" charset="0"/>
              </a:rPr>
              <a:t>Tutarsız veri: </a:t>
            </a:r>
            <a:r>
              <a:rPr lang="tr-TR" dirty="0">
                <a:latin typeface="Times New Roman" panose="02020603050405020304" pitchFamily="18" charset="0"/>
                <a:cs typeface="Times New Roman" panose="02020603050405020304" pitchFamily="18" charset="0"/>
              </a:rPr>
              <a:t>Ör: Doğum tarihi ile yaş verisi birbirine uygun değil</a:t>
            </a:r>
          </a:p>
          <a:p>
            <a:pPr>
              <a:lnSpc>
                <a:spcPct val="150000"/>
              </a:lnSpc>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Ya da kasıtlı olarak boş da bırakılmış olabilir.</a:t>
            </a:r>
          </a:p>
          <a:p>
            <a:pPr>
              <a:lnSpc>
                <a:spcPct val="150000"/>
              </a:lnSpc>
            </a:pPr>
            <a:r>
              <a:rPr lang="tr-TR" dirty="0">
                <a:latin typeface="Times New Roman" panose="02020603050405020304" pitchFamily="18" charset="0"/>
                <a:cs typeface="Times New Roman" panose="02020603050405020304" pitchFamily="18" charset="0"/>
              </a:rPr>
              <a:t>Bu durumların çözülmesi gerekmektedir.</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33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3CD053-1BCD-A030-F593-B30505CF501C}"/>
              </a:ext>
            </a:extLst>
          </p:cNvPr>
          <p:cNvSpPr>
            <a:spLocks noGrp="1"/>
          </p:cNvSpPr>
          <p:nvPr>
            <p:ph type="title"/>
          </p:nvPr>
        </p:nvSpPr>
        <p:spPr/>
        <p:txBody>
          <a:bodyPr/>
          <a:lstStyle/>
          <a:p>
            <a:r>
              <a:rPr lang="tr-TR" dirty="0">
                <a:latin typeface="Times New Roman" panose="02020603050405020304" pitchFamily="18" charset="0"/>
                <a:cs typeface="Times New Roman" panose="02020603050405020304" pitchFamily="18" charset="0"/>
              </a:rPr>
              <a:t>Veri Temizleme</a:t>
            </a:r>
          </a:p>
        </p:txBody>
      </p:sp>
      <p:sp>
        <p:nvSpPr>
          <p:cNvPr id="3" name="İçerik Yer Tutucusu 2">
            <a:extLst>
              <a:ext uri="{FF2B5EF4-FFF2-40B4-BE49-F238E27FC236}">
                <a16:creationId xmlns:a16="http://schemas.microsoft.com/office/drawing/2014/main" id="{8E55435B-F999-B1DA-2EDA-47E7E2F81FD1}"/>
              </a:ext>
            </a:extLst>
          </p:cNvPr>
          <p:cNvSpPr>
            <a:spLocks noGrp="1"/>
          </p:cNvSpPr>
          <p:nvPr>
            <p:ph idx="1"/>
          </p:nvPr>
        </p:nvSpPr>
        <p:spPr/>
        <p:txBody>
          <a:bodyPr/>
          <a:lstStyle/>
          <a:p>
            <a:pPr marL="0" indent="0">
              <a:buNone/>
            </a:pPr>
            <a:r>
              <a:rPr lang="tr-TR" dirty="0">
                <a:latin typeface="Times New Roman" panose="02020603050405020304" pitchFamily="18" charset="0"/>
                <a:cs typeface="Times New Roman" panose="02020603050405020304" pitchFamily="18" charset="0"/>
              </a:rPr>
              <a:t>Veri temizleme için ayrı ayrı yöntem ve teknikler geliştirilmiştir. Bunlar;</a:t>
            </a:r>
          </a:p>
          <a:p>
            <a:pPr marL="0" indent="0">
              <a:buNone/>
            </a:pPr>
            <a:endParaRPr lang="tr-TR" dirty="0">
              <a:latin typeface="Times New Roman" panose="02020603050405020304" pitchFamily="18" charset="0"/>
              <a:cs typeface="Times New Roman" panose="02020603050405020304" pitchFamily="18" charset="0"/>
            </a:endParaRPr>
          </a:p>
          <a:p>
            <a:pPr lvl="1">
              <a:buFont typeface="Courier New" panose="02070309020205020404" pitchFamily="49" charset="0"/>
              <a:buChar char="o"/>
            </a:pPr>
            <a:r>
              <a:rPr lang="tr-TR" b="0" i="0" u="none" strike="noStrike" dirty="0">
                <a:effectLst/>
                <a:latin typeface="Times New Roman" panose="02020603050405020304" pitchFamily="18" charset="0"/>
                <a:cs typeface="Times New Roman" panose="02020603050405020304" pitchFamily="18" charset="0"/>
              </a:rPr>
              <a:t>İstatistiksel yöntemler</a:t>
            </a:r>
          </a:p>
          <a:p>
            <a:pPr lvl="1">
              <a:buFont typeface="Courier New" panose="02070309020205020404" pitchFamily="49" charset="0"/>
              <a:buChar char="o"/>
            </a:pPr>
            <a:r>
              <a:rPr lang="tr-TR" b="0" i="0" u="none" strike="noStrike" dirty="0">
                <a:effectLst/>
                <a:latin typeface="Times New Roman" panose="02020603050405020304" pitchFamily="18" charset="0"/>
                <a:cs typeface="Times New Roman" panose="02020603050405020304" pitchFamily="18" charset="0"/>
              </a:rPr>
              <a:t>Kümeleme</a:t>
            </a:r>
          </a:p>
          <a:p>
            <a:pPr lvl="1">
              <a:buFont typeface="Courier New" panose="02070309020205020404" pitchFamily="49" charset="0"/>
              <a:buChar char="o"/>
            </a:pPr>
            <a:r>
              <a:rPr lang="tr-TR" dirty="0">
                <a:latin typeface="Times New Roman" panose="02020603050405020304" pitchFamily="18" charset="0"/>
                <a:cs typeface="Times New Roman" panose="02020603050405020304" pitchFamily="18" charset="0"/>
              </a:rPr>
              <a:t>Optimizasyon</a:t>
            </a:r>
          </a:p>
          <a:p>
            <a:pPr lvl="1">
              <a:buFont typeface="Courier New" panose="02070309020205020404" pitchFamily="49" charset="0"/>
              <a:buChar char="o"/>
            </a:pPr>
            <a:r>
              <a:rPr lang="tr-TR" b="0" i="0" u="none" strike="noStrike" dirty="0">
                <a:effectLst/>
                <a:latin typeface="Times New Roman" panose="02020603050405020304" pitchFamily="18" charset="0"/>
                <a:cs typeface="Times New Roman" panose="02020603050405020304" pitchFamily="18" charset="0"/>
              </a:rPr>
              <a:t>Regresyon</a:t>
            </a:r>
          </a:p>
          <a:p>
            <a:pPr lvl="1">
              <a:buFont typeface="Courier New" panose="02070309020205020404" pitchFamily="49" charset="0"/>
              <a:buChar char="o"/>
            </a:pPr>
            <a:endParaRPr lang="tr-TR" b="0" i="0" u="none" strike="noStrike" dirty="0">
              <a:effectLst/>
              <a:latin typeface="Times New Roman" panose="02020603050405020304" pitchFamily="18" charset="0"/>
              <a:cs typeface="Times New Roman" panose="02020603050405020304" pitchFamily="18" charset="0"/>
            </a:endParaRPr>
          </a:p>
          <a:p>
            <a:pPr marL="0" indent="0">
              <a:buNone/>
            </a:pPr>
            <a:r>
              <a:rPr lang="tr-TR" dirty="0">
                <a:latin typeface="Times New Roman" panose="02020603050405020304" pitchFamily="18" charset="0"/>
                <a:cs typeface="Times New Roman" panose="02020603050405020304" pitchFamily="18" charset="0"/>
              </a:rPr>
              <a:t>o</a:t>
            </a:r>
            <a:r>
              <a:rPr lang="tr-TR" b="0" i="0" u="none" strike="noStrike" dirty="0">
                <a:effectLst/>
                <a:latin typeface="Times New Roman" panose="02020603050405020304" pitchFamily="18" charset="0"/>
                <a:cs typeface="Times New Roman" panose="02020603050405020304" pitchFamily="18" charset="0"/>
              </a:rPr>
              <a:t>labilir.</a:t>
            </a:r>
          </a:p>
          <a:p>
            <a:endParaRPr lang="tr-T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808338"/>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3D3522"/>
      </a:dk2>
      <a:lt2>
        <a:srgbClr val="E2E6E8"/>
      </a:lt2>
      <a:accent1>
        <a:srgbClr val="C89785"/>
      </a:accent1>
      <a:accent2>
        <a:srgbClr val="B59F6F"/>
      </a:accent2>
      <a:accent3>
        <a:srgbClr val="A2A776"/>
      </a:accent3>
      <a:accent4>
        <a:srgbClr val="8AAC6A"/>
      </a:accent4>
      <a:accent5>
        <a:srgbClr val="7CAF78"/>
      </a:accent5>
      <a:accent6>
        <a:srgbClr val="6DB285"/>
      </a:accent6>
      <a:hlink>
        <a:srgbClr val="5D8A9A"/>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3434</TotalTime>
  <Words>1929</Words>
  <Application>Microsoft Office PowerPoint</Application>
  <PresentationFormat>Geniş ekran</PresentationFormat>
  <Paragraphs>499</Paragraphs>
  <Slides>43</Slides>
  <Notes>9</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43</vt:i4>
      </vt:variant>
    </vt:vector>
  </HeadingPairs>
  <TitlesOfParts>
    <vt:vector size="52" baseType="lpstr">
      <vt:lpstr>Arial</vt:lpstr>
      <vt:lpstr>Calibri</vt:lpstr>
      <vt:lpstr>Cambria Math</vt:lpstr>
      <vt:lpstr>Courier New</vt:lpstr>
      <vt:lpstr>Georgia Pro Cond Light</vt:lpstr>
      <vt:lpstr>Speak Pro</vt:lpstr>
      <vt:lpstr>Times New Roman</vt:lpstr>
      <vt:lpstr>Wingdings</vt:lpstr>
      <vt:lpstr>RetrospectVTI</vt:lpstr>
      <vt:lpstr>Veri Bilimi İçin İstatistik</vt:lpstr>
      <vt:lpstr>2.Haftanın Konuları</vt:lpstr>
      <vt:lpstr>Veri Hazırlama ve Önişleme</vt:lpstr>
      <vt:lpstr>Veri Ön İşlemede Kontrol Edilecek Hususlar</vt:lpstr>
      <vt:lpstr>Veri Ön İşlemede Kontrol Edilecek Hususlar</vt:lpstr>
      <vt:lpstr>Veri Hazırlama ve Önişleme Adımları</vt:lpstr>
      <vt:lpstr>Veri Temizleme</vt:lpstr>
      <vt:lpstr>Veri Temizleme</vt:lpstr>
      <vt:lpstr>Veri Temizleme</vt:lpstr>
      <vt:lpstr>Veri Birleştirme</vt:lpstr>
      <vt:lpstr>Veri Birleştirme</vt:lpstr>
      <vt:lpstr> Veri Birleştirme</vt:lpstr>
      <vt:lpstr>Veri Dönüşümü</vt:lpstr>
      <vt:lpstr>Veri Dönüşümü</vt:lpstr>
      <vt:lpstr>Veri Dönüşümü</vt:lpstr>
      <vt:lpstr>Veri Azaltma</vt:lpstr>
      <vt:lpstr>Veri Azaltma</vt:lpstr>
      <vt:lpstr>Merkezi Eğilim Ölçüleri</vt:lpstr>
      <vt:lpstr>Artimetik Ortalama</vt:lpstr>
      <vt:lpstr>Artimetik Ortalama</vt:lpstr>
      <vt:lpstr>Ağırlıklı Ortalama</vt:lpstr>
      <vt:lpstr>Ağırlıklı ortalama</vt:lpstr>
      <vt:lpstr>Harmonik Ortalama</vt:lpstr>
      <vt:lpstr>Harmonik Ortalama</vt:lpstr>
      <vt:lpstr>Geometrik Ortalama</vt:lpstr>
      <vt:lpstr>Geometrik Ortalama</vt:lpstr>
      <vt:lpstr>Mod</vt:lpstr>
      <vt:lpstr>Medyan</vt:lpstr>
      <vt:lpstr>Medyan</vt:lpstr>
      <vt:lpstr>Medyan</vt:lpstr>
      <vt:lpstr>Medyan ve Ortalama Farkı</vt:lpstr>
      <vt:lpstr>Medyan ve Ortalama Farkı</vt:lpstr>
      <vt:lpstr>Değişkenlik Ölçüleri</vt:lpstr>
      <vt:lpstr>Değişim Aralığı</vt:lpstr>
      <vt:lpstr>Varyans</vt:lpstr>
      <vt:lpstr>Varyans</vt:lpstr>
      <vt:lpstr>Standart Sapma</vt:lpstr>
      <vt:lpstr>Standart Sapma</vt:lpstr>
      <vt:lpstr>Çarpıklık</vt:lpstr>
      <vt:lpstr>Çarpıklık</vt:lpstr>
      <vt:lpstr>Basıklık</vt:lpstr>
      <vt:lpstr>Yüzdelikler</vt:lpstr>
      <vt:lpstr>Yardımcı Kaynaklar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Bilimi İçin İstatistik</dc:title>
  <dc:creator>yazar</dc:creator>
  <cp:lastModifiedBy>Deniz Demircioğlu Diren</cp:lastModifiedBy>
  <cp:revision>15</cp:revision>
  <dcterms:created xsi:type="dcterms:W3CDTF">2023-02-26T09:13:19Z</dcterms:created>
  <dcterms:modified xsi:type="dcterms:W3CDTF">2023-03-10T06:42:16Z</dcterms:modified>
</cp:coreProperties>
</file>