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38"/>
  </p:notesMasterIdLst>
  <p:sldIdLst>
    <p:sldId id="256" r:id="rId2"/>
    <p:sldId id="257" r:id="rId3"/>
    <p:sldId id="435" r:id="rId4"/>
    <p:sldId id="439" r:id="rId5"/>
    <p:sldId id="452" r:id="rId6"/>
    <p:sldId id="440" r:id="rId7"/>
    <p:sldId id="458" r:id="rId8"/>
    <p:sldId id="441" r:id="rId9"/>
    <p:sldId id="469" r:id="rId10"/>
    <p:sldId id="462" r:id="rId11"/>
    <p:sldId id="461" r:id="rId12"/>
    <p:sldId id="454" r:id="rId13"/>
    <p:sldId id="465" r:id="rId14"/>
    <p:sldId id="456" r:id="rId15"/>
    <p:sldId id="463" r:id="rId16"/>
    <p:sldId id="466" r:id="rId17"/>
    <p:sldId id="464" r:id="rId18"/>
    <p:sldId id="477" r:id="rId19"/>
    <p:sldId id="467" r:id="rId20"/>
    <p:sldId id="470" r:id="rId21"/>
    <p:sldId id="471" r:id="rId22"/>
    <p:sldId id="476" r:id="rId23"/>
    <p:sldId id="472" r:id="rId24"/>
    <p:sldId id="473" r:id="rId25"/>
    <p:sldId id="478" r:id="rId26"/>
    <p:sldId id="479" r:id="rId27"/>
    <p:sldId id="480" r:id="rId28"/>
    <p:sldId id="481" r:id="rId29"/>
    <p:sldId id="474" r:id="rId30"/>
    <p:sldId id="482" r:id="rId31"/>
    <p:sldId id="484" r:id="rId32"/>
    <p:sldId id="485" r:id="rId33"/>
    <p:sldId id="487" r:id="rId34"/>
    <p:sldId id="488" r:id="rId35"/>
    <p:sldId id="486" r:id="rId36"/>
    <p:sldId id="307" r:id="rId3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16"/>
    <p:restoredTop sz="83105"/>
  </p:normalViewPr>
  <p:slideViewPr>
    <p:cSldViewPr snapToGrid="0">
      <p:cViewPr varScale="1">
        <p:scale>
          <a:sx n="93" d="100"/>
          <a:sy n="93" d="100"/>
        </p:scale>
        <p:origin x="648" y="208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E68DD-891A-9142-B804-D85BEBA94954}" type="datetimeFigureOut">
              <a:rPr lang="tr-TR" smtClean="0"/>
              <a:t>23.03.2023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C145D-1237-8E4B-8BA8-3900DCC6D54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979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C145D-1237-8E4B-8BA8-3900DCC6D541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009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C145D-1237-8E4B-8BA8-3900DCC6D541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199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C145D-1237-8E4B-8BA8-3900DCC6D541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906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5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5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7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0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3/23/23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7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3/23/23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3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3/23/23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1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3/23/23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4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3/23/23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7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2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54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2DC7C-38C3-3C2F-AF26-60F33B0E9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8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E309473C-6160-9318-7FF8-2280C88C8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tr-TR" sz="7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Bilimi İçin İstatistik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9CBD1A9-0535-4231-0B6E-ECA49C6BB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 fontScale="62500" lnSpcReduction="20000"/>
          </a:bodyPr>
          <a:lstStyle/>
          <a:p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Doç. Dr. İhsan Hakan SELVİ</a:t>
            </a:r>
          </a:p>
          <a:p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Öğr</a:t>
            </a:r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gör. Dr. Deniz Demircioğlu diren</a:t>
            </a:r>
          </a:p>
          <a:p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3.HAFTA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3015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ADFB18-8CEC-9088-F641-5DDD9262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Veri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02142B-4339-7797-C775-E07EEDFE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265" y="1900376"/>
            <a:ext cx="10058400" cy="4306454"/>
          </a:xfrm>
        </p:spPr>
        <p:txBody>
          <a:bodyPr>
            <a:normAutofit fontScale="92500" lnSpcReduction="20000"/>
          </a:bodyPr>
          <a:lstStyle/>
          <a:p>
            <a:r>
              <a:rPr lang="tr-TR" sz="22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tr-TR" sz="2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(Liste) Veriler</a:t>
            </a:r>
          </a:p>
          <a:p>
            <a:pPr>
              <a:lnSpc>
                <a:spcPct val="1700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Aynı ya da farklı türdeki nesneler gruplanabilir. </a:t>
            </a:r>
          </a:p>
          <a:p>
            <a:pPr>
              <a:lnSpc>
                <a:spcPct val="1700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Nesneler sıralıdır.</a:t>
            </a:r>
          </a:p>
          <a:p>
            <a:pPr>
              <a:lnSpc>
                <a:spcPct val="1700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Nesneler değiştirilebilir.</a:t>
            </a:r>
          </a:p>
          <a:p>
            <a:pPr>
              <a:lnSpc>
                <a:spcPct val="1700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 işareti kullanılarak oluşturulur.</a:t>
            </a:r>
          </a:p>
          <a:p>
            <a:pPr>
              <a:lnSpc>
                <a:spcPct val="1700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Listeye yeni bir eleman eklemek için ‘</a:t>
            </a:r>
            <a:r>
              <a:rPr lang="tr-TR" sz="22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listeadı</a:t>
            </a:r>
            <a:r>
              <a:rPr lang="tr-T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.append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()’ komutu kullanılır.</a:t>
            </a:r>
          </a:p>
          <a:p>
            <a:pPr>
              <a:lnSpc>
                <a:spcPct val="170000"/>
              </a:lnSpc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iki liste birleştirmek için ‘+’ işareti kullanılır.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46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9D2533-C472-3A63-19BB-287BE82C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Veri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6C76A8-1F51-C6EF-730E-DB9508DA3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sz="20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tr-TR" sz="20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(Liste) Veriler</a:t>
            </a:r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endParaRPr lang="tr-TR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tr-TR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pPr marL="0" indent="0">
              <a:buNone/>
            </a:pPr>
            <a:r>
              <a:rPr lang="tr-TR" sz="21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6B76707-7040-2C96-43C2-49316D0FC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524785"/>
            <a:ext cx="2449704" cy="11466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2B706FF-72BD-59D0-81D1-E4EF87A90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699" y="4042296"/>
            <a:ext cx="3199374" cy="381743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0FA796B-27EB-4C3B-AFA8-3EC1D1D6EC0D}"/>
              </a:ext>
            </a:extLst>
          </p:cNvPr>
          <p:cNvSpPr txBox="1"/>
          <p:nvPr/>
        </p:nvSpPr>
        <p:spPr>
          <a:xfrm>
            <a:off x="5043055" y="24616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7DC7982-4CAA-DA07-F97F-9BFF55EAD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393" y="5789173"/>
            <a:ext cx="4508725" cy="33261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AB15C67-6BC0-527F-F151-6FDBEAE29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588" y="4722370"/>
            <a:ext cx="2222168" cy="6806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7482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BE97FF-2209-5860-628F-A23D41A9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Veri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189A80-BD45-BCA5-0815-7C2BB971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tr-TR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(Dizi) Veriler</a:t>
            </a:r>
          </a:p>
          <a:p>
            <a:pPr lvl="0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Aynı</a:t>
            </a:r>
            <a:r>
              <a:rPr lang="tr-TR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türdeki nesneler gruplanabilir. </a:t>
            </a:r>
            <a:endParaRPr lang="tr-TR" dirty="0"/>
          </a:p>
          <a:p>
            <a:pPr lvl="0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Nesneler sıralıdır.</a:t>
            </a:r>
          </a:p>
          <a:p>
            <a:pPr lvl="0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Nesneler değiştirilebilir.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 işareti ile oluşturulmaktadır.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Vektör ve matrislerin yazımında kullanılmaktadır.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‘+’ işareti ile sıralı toplama ve ’.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()’ işareti ile de iki dizinin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skaler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çarpımı gerçekleştirilmektedir.</a:t>
            </a: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13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3166C6-F5B0-1360-AAC2-29F45479E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Veri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AFDD7E-4A51-9262-21BA-F0B51C0FA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361872"/>
          </a:xfrm>
        </p:spPr>
        <p:txBody>
          <a:bodyPr>
            <a:normAutofit fontScale="92500" lnSpcReduction="20000"/>
          </a:bodyPr>
          <a:lstStyle/>
          <a:p>
            <a:r>
              <a:rPr lang="tr-TR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(Dizi) Veriler</a:t>
            </a:r>
          </a:p>
          <a:p>
            <a:endParaRPr lang="tr-TR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tr-TR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tr-TR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([5,9])</a:t>
            </a:r>
          </a:p>
          <a:p>
            <a:endParaRPr lang="tr-TR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tr-TR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tr-TR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26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F149082-F1CE-44E8-6B5D-6EF488841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30" y="2628899"/>
            <a:ext cx="2206885" cy="10148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8174D68-73A7-BD06-EEC7-062DE16D5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230" y="4952390"/>
            <a:ext cx="1470791" cy="43932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212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C33D94-FA6A-A91E-C4C5-8E69E573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Veri Girişi 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44B693-B296-A482-2D5A-8E4B4FF3D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(Sözlük) Veriler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Aynı ya da farklı türdeki nesneler gruplanabilir. 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Nesneler sırasızdır.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Nesneler değiştirilebilir.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Yapılandırılmış veri kümeleri için kullanılan bir veri yapısıdır.</a:t>
            </a:r>
          </a:p>
        </p:txBody>
      </p:sp>
    </p:spTree>
    <p:extLst>
      <p:ext uri="{BB962C8B-B14F-4D97-AF65-F5344CB8AC3E}">
        <p14:creationId xmlns:p14="http://schemas.microsoft.com/office/powerpoint/2010/main" val="318765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C33D94-FA6A-A91E-C4C5-8E69E573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Veri Girişi 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44B693-B296-A482-2D5A-8E4B4FF3D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(Sözlük) Veriler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Sözlük, anahtar kelime ve buna ait bir değerim verilmesi ile oluşmaktadır.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Farklı tipleri barındırabilir, sırasızdır, değiştirilebilir.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()’ ya da ’{}’ işaretleri ile oluşturulabilir.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sozluk.key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()’ komutu ise sözlükte bulunan anahtar nesneleri vermektedir.</a:t>
            </a: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745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C6921A-8A03-655C-6AA7-3F7607445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Veri Girişi 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915EFC-843F-F612-49EA-394AA11A2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 (Sözlük) Veriler</a:t>
            </a:r>
          </a:p>
          <a:p>
            <a:endParaRPr lang="tr-TR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</a:t>
            </a:r>
            <a:endParaRPr lang="tr-TR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tr-T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6D74340-0065-43C3-5FEB-40C780BAA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49" y="2660650"/>
            <a:ext cx="2681385" cy="7683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503B222-1EE0-612C-1D7D-26D683285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060" y="4436320"/>
            <a:ext cx="2956215" cy="55627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399FB3A-CBB9-4EBC-3106-5C622C43A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5723021"/>
            <a:ext cx="3007995" cy="29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40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B0E7BD-36EC-8AAD-BC4B-91FBDB28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Veri Girişi 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7F8FE9-5A56-A337-DFB2-E835DA62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(Küme) Veriler</a:t>
            </a:r>
          </a:p>
          <a:p>
            <a:pPr lvl="0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Aynı</a:t>
            </a:r>
            <a:r>
              <a:rPr lang="tr-TR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 da farklı türdeki nesneler gruplanabilir. </a:t>
            </a:r>
            <a:endParaRPr lang="tr-TR" sz="2000" dirty="0"/>
          </a:p>
          <a:p>
            <a:pPr lvl="0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Nesneler sırasızdır.</a:t>
            </a:r>
          </a:p>
          <a:p>
            <a:pPr lvl="0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Nesneler değiştirilebilir.</a:t>
            </a:r>
          </a:p>
          <a:p>
            <a:pPr lvl="0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Değerler eşsizdir.</a:t>
            </a:r>
          </a:p>
          <a:p>
            <a:pPr lvl="0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Performans odaklıdır. </a:t>
            </a:r>
          </a:p>
          <a:p>
            <a:pPr lvl="0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Matematiksel anlamda küme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lere benzerler.</a:t>
            </a: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0020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7E0AF0-3F30-D6E9-D5DC-01D189E4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582F028-8C74-A229-D287-B0BD982E6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(Küme) Veriler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{2, '</a:t>
            </a:r>
            <a:r>
              <a:rPr lang="tr-TR" dirty="0" err="1"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’}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DEB2CC7-A683-80FD-FBB5-6BF1331A3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43" y="2694708"/>
            <a:ext cx="1759239" cy="73429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3197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90310F-98E5-EA32-3B40-FB58BD4A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Veri Girişi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CD7A01-651F-1064-8680-F3F9EA9D0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tr-TR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(Veri Şablonu)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İstatistiksel veri analiz için veri şablonu şeklinde adlandırılarak kullanılır.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şablonu, farklı türlerdeki sütun ve satırlara sahip iki boyutlu etiketli veri yapısıdır.</a:t>
            </a:r>
          </a:p>
          <a:p>
            <a:pPr algn="just">
              <a:lnSpc>
                <a:spcPct val="150000"/>
              </a:lnSpc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Pythonda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etiketli verileri işlemek için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 şablonu olarak adlandırılan yapıları sunmaktadır.</a:t>
            </a: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36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A9B898-296D-EACD-446F-E9831EDE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3.Haftanın Konuları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340758-F3A8-2A6E-E1DB-0375558AE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Kurulum ve Kütüphaneler</a:t>
            </a:r>
          </a:p>
          <a:p>
            <a:pPr lvl="1">
              <a:lnSpc>
                <a:spcPct val="150000"/>
              </a:lnSpc>
            </a:pPr>
            <a:r>
              <a:rPr lang="tr-T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Python’da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 Türleri ve Veri Girişi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3826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F9BFBC-D183-6F9E-3649-B00C7F00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Veri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164CD2A-5FF2-859A-7EBF-8EC638D97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tr-TR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(Veri Şablonu)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                          </a:t>
            </a:r>
          </a:p>
          <a:p>
            <a:pPr algn="just">
              <a:lnSpc>
                <a:spcPct val="150000"/>
              </a:lnSpc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Çıktı: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DB5C6B5-467C-5957-8BDD-2C7E8D368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116" y="3164031"/>
            <a:ext cx="3327400" cy="10287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3B0AC3D7-2206-58D4-9266-F12163116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098" y="2983922"/>
            <a:ext cx="14605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264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9FFDA5-A325-D3F9-E836-CCFE9133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Veri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51CEC2-E98A-0D4B-77DF-4B098B5A8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tr-TR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(Veri Şablonu)</a:t>
            </a:r>
          </a:p>
          <a:p>
            <a:pPr algn="just">
              <a:lnSpc>
                <a:spcPct val="150000"/>
              </a:lnSpc>
            </a:pPr>
            <a:r>
              <a:rPr lang="tr-TR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olarak tanımlanan veri şablonu;</a:t>
            </a:r>
          </a:p>
          <a:p>
            <a:pPr algn="just">
              <a:lnSpc>
                <a:spcPct val="150000"/>
              </a:lnSpc>
            </a:pPr>
            <a:r>
              <a:rPr lang="tr-TR" dirty="0" err="1">
                <a:latin typeface="Consolas" panose="020B0609020204030204" pitchFamily="49" charset="0"/>
                <a:cs typeface="Consolas" panose="020B0609020204030204" pitchFamily="49" charset="0"/>
              </a:rPr>
              <a:t>df.head</a:t>
            </a:r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komutu; veri şablonun parantez içerisine yazılan sayı kadar satırının çıktısını vermektedir. </a:t>
            </a:r>
          </a:p>
          <a:p>
            <a:pPr algn="just">
              <a:lnSpc>
                <a:spcPct val="150000"/>
              </a:lnSpc>
            </a:pPr>
            <a:r>
              <a:rPr lang="tr-TR" dirty="0" err="1">
                <a:latin typeface="Consolas" panose="020B0609020204030204" pitchFamily="49" charset="0"/>
                <a:cs typeface="Consolas" panose="020B0609020204030204" pitchFamily="49" charset="0"/>
              </a:rPr>
              <a:t>df.</a:t>
            </a:r>
            <a:r>
              <a:rPr lang="tr-TR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sütunadı</a:t>
            </a:r>
            <a:r>
              <a:rPr lang="tr-TR" dirty="0" err="1">
                <a:latin typeface="Consolas" panose="020B0609020204030204" pitchFamily="49" charset="0"/>
                <a:cs typeface="Consolas" panose="020B0609020204030204" pitchFamily="49" charset="0"/>
              </a:rPr>
              <a:t>.head</a:t>
            </a:r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komutu;  ilgili sütunun ilk 5 satırın çıktısını vermektedir.</a:t>
            </a:r>
          </a:p>
          <a:p>
            <a:pPr algn="just">
              <a:lnSpc>
                <a:spcPct val="150000"/>
              </a:lnSpc>
            </a:pPr>
            <a:r>
              <a:rPr lang="tr-TR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Verişablonuadı</a:t>
            </a:r>
            <a:r>
              <a:rPr lang="tr-TR" dirty="0" err="1">
                <a:latin typeface="Consolas" panose="020B0609020204030204" pitchFamily="49" charset="0"/>
                <a:cs typeface="Consolas" panose="020B0609020204030204" pitchFamily="49" charset="0"/>
              </a:rPr>
              <a:t>.tail</a:t>
            </a:r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komutu; son 5 satırın çıktısını vermektedir. </a:t>
            </a:r>
            <a:endParaRPr lang="tr-TR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highlight>
                  <a:srgbClr val="FFFF00"/>
                </a:highlight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31693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CD01DE-562A-811F-B9A1-2D479688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Veri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265FC0-962A-DF27-0E41-672DC9AC5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tr-TR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(Veri Şablonu)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D9BC285-54D1-D557-9E64-CA561F7F2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61" y="3712421"/>
            <a:ext cx="3975100" cy="15621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D700A86F-D188-7BE3-F7BA-2549681EB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640" y="2178050"/>
            <a:ext cx="2171700" cy="406400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81556203-8B64-4E30-83FC-875B1A38419C}"/>
              </a:ext>
            </a:extLst>
          </p:cNvPr>
          <p:cNvSpPr txBox="1"/>
          <p:nvPr/>
        </p:nvSpPr>
        <p:spPr>
          <a:xfrm>
            <a:off x="6096000" y="3619314"/>
            <a:ext cx="1801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  <a:endParaRPr lang="tr-TR" dirty="0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DB5A443F-07E7-7C37-2B6F-CCD22D315599}"/>
              </a:ext>
            </a:extLst>
          </p:cNvPr>
          <p:cNvSpPr txBox="1">
            <a:spLocks/>
          </p:cNvSpPr>
          <p:nvPr/>
        </p:nvSpPr>
        <p:spPr>
          <a:xfrm>
            <a:off x="1101321" y="2648076"/>
            <a:ext cx="4160290" cy="95904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'a’, ’b’ ve ‘Zaman’ isimli üç sütunlu bir veri şablonu oluşturalım.</a:t>
            </a:r>
          </a:p>
          <a:p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427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F393A5-3328-E65F-C9E7-AC61A389C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Veri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47CC62-F3E6-4CE9-B741-70463713F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tr-TR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(Veri Şablonu)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70F3B24-2D78-138D-3EA1-3C9471494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83" y="4491718"/>
            <a:ext cx="2902853" cy="1377374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54CE83E-3F8C-B096-BE4F-0BFB2ADE6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883" y="3361417"/>
            <a:ext cx="2043252" cy="4122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2D48295C-0C04-5D93-40AA-832FF3B680F1}"/>
              </a:ext>
            </a:extLst>
          </p:cNvPr>
          <p:cNvSpPr txBox="1"/>
          <p:nvPr/>
        </p:nvSpPr>
        <p:spPr>
          <a:xfrm>
            <a:off x="1097280" y="3889897"/>
            <a:ext cx="2643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  <a:endParaRPr lang="tr-TR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3D66AD1D-6BCC-40D6-E590-D5D20CF5C643}"/>
              </a:ext>
            </a:extLst>
          </p:cNvPr>
          <p:cNvSpPr txBox="1"/>
          <p:nvPr/>
        </p:nvSpPr>
        <p:spPr>
          <a:xfrm>
            <a:off x="1097279" y="2662286"/>
            <a:ext cx="48186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şablonunun ilk 5 satırın çıktısı bulalım. </a:t>
            </a:r>
          </a:p>
        </p:txBody>
      </p:sp>
    </p:spTree>
    <p:extLst>
      <p:ext uri="{BB962C8B-B14F-4D97-AF65-F5344CB8AC3E}">
        <p14:creationId xmlns:p14="http://schemas.microsoft.com/office/powerpoint/2010/main" val="2565668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392B26-DB23-F931-21D6-31683B91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Veri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4C0C72-E7BA-CB60-8683-DC7362E4F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tr-TR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(Veri Şablonu)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‘a’ ve ‘b’ sütunu içeren V adı ile bir alt veri şablonu oluşturalım. Ardından ilk 5 satırının çıktısını elde edelim.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4888124-77AC-4BDF-4B44-FFDA8A6A6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531446"/>
            <a:ext cx="2360801" cy="6249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0ADBF63-992F-EE68-B3B1-A4BEA7315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572" y="4758782"/>
            <a:ext cx="1305450" cy="1426887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E0AAA798-646F-B5AE-9A0A-2987C0CC40BB}"/>
              </a:ext>
            </a:extLst>
          </p:cNvPr>
          <p:cNvSpPr txBox="1"/>
          <p:nvPr/>
        </p:nvSpPr>
        <p:spPr>
          <a:xfrm>
            <a:off x="1036320" y="4389450"/>
            <a:ext cx="1801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4724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392B26-DB23-F931-21D6-31683B91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Veri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4C0C72-E7BA-CB60-8683-DC7362E4F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tr-TR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(Veri Şablonu)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veri şablonunun son 5 satırının çıktısını elde edelim.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0AAA798-646F-B5AE-9A0A-2987C0CC40BB}"/>
              </a:ext>
            </a:extLst>
          </p:cNvPr>
          <p:cNvSpPr txBox="1"/>
          <p:nvPr/>
        </p:nvSpPr>
        <p:spPr>
          <a:xfrm>
            <a:off x="1036320" y="3988646"/>
            <a:ext cx="1801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6B8650B-C6C7-5714-7F62-2E78679FC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447940"/>
            <a:ext cx="1376274" cy="142115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B0ED4C8-EBEB-BF64-9F6F-086585D10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252150"/>
            <a:ext cx="1229360" cy="4610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9940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392B26-DB23-F931-21D6-31683B91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Veri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4C0C72-E7BA-CB60-8683-DC7362E4F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tr-TR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(Veri Şablonu)</a:t>
            </a:r>
          </a:p>
          <a:p>
            <a:pPr marL="0" indent="0">
              <a:buNone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veri şablonu içerisinde belirli aralıktaki satırların çıktısını elde edelim. 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Örneğin;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3,4 ve 5. satırları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0AAA798-646F-B5AE-9A0A-2987C0CC40BB}"/>
              </a:ext>
            </a:extLst>
          </p:cNvPr>
          <p:cNvSpPr txBox="1"/>
          <p:nvPr/>
        </p:nvSpPr>
        <p:spPr>
          <a:xfrm>
            <a:off x="1036320" y="4146586"/>
            <a:ext cx="1801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CE58074-D566-F27A-DEF7-49B6C5405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659415"/>
            <a:ext cx="899243" cy="3693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CD6A240-DC12-630C-0EB0-1758607F8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532745"/>
            <a:ext cx="1344754" cy="96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21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5DDCE0-9476-9853-9F52-FDDBCC99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Veri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A5D27D-50E7-E9A0-CAB0-4EA2EEE6A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tr-TR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(Veri Şablonu)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Hem satır hem de sütun seçerek çıktı elde edilmek istenirse;</a:t>
            </a:r>
          </a:p>
          <a:p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Örneğin,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ve 2. sütun ile 2,3 ve 4. satırların çıktısını alalım.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23FA46F-1685-7109-1327-00DB77FF3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395" y="4885460"/>
            <a:ext cx="1968812" cy="90536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FF1AAD6-E51C-EE18-34BB-E06F6B427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395" y="3764774"/>
            <a:ext cx="2003714" cy="36947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60F6E8F4-D5A4-24A4-D0F4-519FA40DB2A0}"/>
              </a:ext>
            </a:extLst>
          </p:cNvPr>
          <p:cNvSpPr txBox="1"/>
          <p:nvPr/>
        </p:nvSpPr>
        <p:spPr>
          <a:xfrm>
            <a:off x="1193799" y="4344987"/>
            <a:ext cx="1801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05861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5DDCE0-9476-9853-9F52-FDDBCC99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Veri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A5D27D-50E7-E9A0-CAB0-4EA2EEE6A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tr-TR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(Veri Şablonu)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Verileri birer dizi haline getirelim.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  <a:p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0F6E8F4-D5A4-24A4-D0F4-519FA40DB2A0}"/>
              </a:ext>
            </a:extLst>
          </p:cNvPr>
          <p:cNvSpPr txBox="1"/>
          <p:nvPr/>
        </p:nvSpPr>
        <p:spPr>
          <a:xfrm>
            <a:off x="5225934" y="3803980"/>
            <a:ext cx="1801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FE9B024-4432-DCA2-905C-60233330B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799" y="3295649"/>
            <a:ext cx="1354214" cy="3693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B715712-C4E1-691F-000E-148A127B7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88719"/>
            <a:ext cx="1801090" cy="400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91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C06BD8-E557-35FD-7458-10651C5B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Veri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6BE9CF-4210-3398-6040-16CF0F381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 (Seri) Veriler</a:t>
            </a: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kütüphanesinde tablodaki bir sütun gibidir ve seri olarak adlandırılır.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 türden veride uygulanabilen tek boyutlu bir dizidir.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listeden basit bir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serisi oluşturalım.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AAC83EC-6712-2D2A-A5BB-B3D17241F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40" y="4592223"/>
            <a:ext cx="2258679" cy="108985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BC94B5A-021C-AE7D-AE2D-D9BDFFEC3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784" y="4728771"/>
            <a:ext cx="1562793" cy="953304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49D3FCC-1C40-3546-E56F-9D72D4CA0232}"/>
              </a:ext>
            </a:extLst>
          </p:cNvPr>
          <p:cNvSpPr txBox="1"/>
          <p:nvPr/>
        </p:nvSpPr>
        <p:spPr>
          <a:xfrm>
            <a:off x="4112029" y="4952483"/>
            <a:ext cx="1801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363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BA53C6-BEC8-DAEA-4B5F-7D6541914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Neden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9C9D11-17CF-B2C4-81DD-5C9DB0859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40199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bilimi alanında çok yaygın olarak kullanılan bir programlama dilidir.</a:t>
            </a:r>
          </a:p>
          <a:p>
            <a:pPr lvl="1">
              <a:lnSpc>
                <a:spcPct val="150000"/>
              </a:lnSpc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Etkileşimlidir. </a:t>
            </a:r>
          </a:p>
          <a:p>
            <a:pPr lvl="1">
              <a:lnSpc>
                <a:spcPct val="150000"/>
              </a:lnSpc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Nesne yönelimli bir dildir.</a:t>
            </a:r>
          </a:p>
          <a:p>
            <a:pPr lvl="1">
              <a:lnSpc>
                <a:spcPct val="150000"/>
              </a:lnSpc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Ücretsizdir</a:t>
            </a:r>
          </a:p>
          <a:p>
            <a:pPr lvl="1">
              <a:lnSpc>
                <a:spcPct val="150000"/>
              </a:lnSpc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Derlemeye gerek yoktur. Yorumlanan bir dildir. </a:t>
            </a:r>
          </a:p>
          <a:p>
            <a:pPr lvl="1">
              <a:lnSpc>
                <a:spcPct val="150000"/>
              </a:lnSpc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Öğrenmesi kolay bir dildir.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5792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C06BD8-E557-35FD-7458-10651C5B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Veri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6BE9CF-4210-3398-6040-16CF0F381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 (Seri) Veriler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Serilerde etiketler başka bir şey belirtilmezse, değerler dizin numaralarıyla etiketlenir.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İlk değerin indeksi 0, ikinci değerin indeksi 1 gibi belirlenir.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etiket, seride bulunan belirli bir değere erişmek için kullanılabilir.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A9DC10C-9251-6112-1346-9B7290669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675908"/>
            <a:ext cx="2109358" cy="43641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61BC4EF5-9C07-DFF9-A5FC-B946D174FD36}"/>
              </a:ext>
            </a:extLst>
          </p:cNvPr>
          <p:cNvSpPr txBox="1"/>
          <p:nvPr/>
        </p:nvSpPr>
        <p:spPr>
          <a:xfrm>
            <a:off x="1097280" y="5306043"/>
            <a:ext cx="1801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 </a:t>
            </a:r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17114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C06BD8-E557-35FD-7458-10651C5B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Veri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6BE9CF-4210-3398-6040-16CF0F381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 (Seri) Veriler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Serilerde etiket oluşturmak için ‘indeks öğesi kullanılabilir.</a:t>
            </a:r>
          </a:p>
          <a:p>
            <a:pPr>
              <a:lnSpc>
                <a:spcPct val="150000"/>
              </a:lnSpc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19CABBC-B058-95F1-7A1B-7D176C7A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315545"/>
            <a:ext cx="5186597" cy="78539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F918B1CF-4D44-3920-DAC1-1792708BCA14}"/>
              </a:ext>
            </a:extLst>
          </p:cNvPr>
          <p:cNvSpPr txBox="1"/>
          <p:nvPr/>
        </p:nvSpPr>
        <p:spPr>
          <a:xfrm>
            <a:off x="1097279" y="4431020"/>
            <a:ext cx="1801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  <a:endParaRPr lang="tr-TR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32F94DD-267A-C96A-196D-0B2C31C51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036" y="4853092"/>
            <a:ext cx="1358194" cy="118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14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C06BD8-E557-35FD-7458-10651C5B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Veri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6BE9CF-4210-3398-6040-16CF0F381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 (Seri) Veriler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Etiketler oluşturulduğunda bir öğeye etiketini kullanarak erişilebilir.</a:t>
            </a:r>
          </a:p>
          <a:p>
            <a:pPr>
              <a:lnSpc>
                <a:spcPct val="150000"/>
              </a:lnSpc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918B1CF-4D44-3920-DAC1-1792708BCA14}"/>
              </a:ext>
            </a:extLst>
          </p:cNvPr>
          <p:cNvSpPr txBox="1"/>
          <p:nvPr/>
        </p:nvSpPr>
        <p:spPr>
          <a:xfrm>
            <a:off x="1036320" y="4008190"/>
            <a:ext cx="18010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</a:p>
          <a:p>
            <a:endParaRPr lang="tr-T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83758C5-58EF-6F9C-3F2E-4A6172ED8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3362281"/>
            <a:ext cx="2338648" cy="45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C06BD8-E557-35FD-7458-10651C5B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Veri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6BE9CF-4210-3398-6040-16CF0F381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 (Seri) Veriler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Serilerde anahtar ve buna ait değerleri içeren seri oluştururken sözlük kullanımına benzer olarak anahtar nesnesi kullanılabilir.</a:t>
            </a:r>
          </a:p>
          <a:p>
            <a:pPr>
              <a:lnSpc>
                <a:spcPct val="150000"/>
              </a:lnSpc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918B1CF-4D44-3920-DAC1-1792708BCA14}"/>
              </a:ext>
            </a:extLst>
          </p:cNvPr>
          <p:cNvSpPr txBox="1"/>
          <p:nvPr/>
        </p:nvSpPr>
        <p:spPr>
          <a:xfrm>
            <a:off x="1097280" y="4649367"/>
            <a:ext cx="1801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1CC358A-65CA-FBA1-E92D-BF443E19B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255" y="3699439"/>
            <a:ext cx="4254500" cy="838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4E33627-C3A9-1479-4303-CD0F66139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29" y="5109825"/>
            <a:ext cx="1685564" cy="114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39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C06BD8-E557-35FD-7458-10651C5BC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Veri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6BE9CF-4210-3398-6040-16CF0F381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Series (Seri) Veriler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Sözlükteki sadece bazı öğeleri seçmek için ‘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öğesi düzenlenir ve yalnızca seriye dahil etmek istenen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öğreler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belirtilir. </a:t>
            </a:r>
          </a:p>
          <a:p>
            <a:pPr>
              <a:lnSpc>
                <a:spcPct val="150000"/>
              </a:lnSpc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Örneğin; ‘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pzt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ve ‘car’</a:t>
            </a:r>
          </a:p>
          <a:p>
            <a:pPr>
              <a:lnSpc>
                <a:spcPct val="150000"/>
              </a:lnSpc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F918B1CF-4D44-3920-DAC1-1792708BCA14}"/>
              </a:ext>
            </a:extLst>
          </p:cNvPr>
          <p:cNvSpPr txBox="1"/>
          <p:nvPr/>
        </p:nvSpPr>
        <p:spPr>
          <a:xfrm>
            <a:off x="1097280" y="5056292"/>
            <a:ext cx="1801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BC405A2-9A01-73E3-B0AE-AB38D45BF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492648"/>
            <a:ext cx="1193800" cy="8128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3068E4B-CFF5-087A-424E-C7F794618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304722"/>
            <a:ext cx="7000762" cy="61620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8271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C51047-4566-BC66-8973-6A3D4502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Rasgele Sayı Üretimi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1A3259-1F23-F7E4-FC67-56B91930C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262" y="1737360"/>
            <a:ext cx="10058400" cy="376089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Rastgele sayı üretmek için;</a:t>
            </a:r>
          </a:p>
          <a:p>
            <a:pPr algn="just">
              <a:lnSpc>
                <a:spcPct val="150000"/>
              </a:lnSpc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kütüphanesindeki ‘</a:t>
            </a:r>
            <a:r>
              <a:rPr lang="tr-TR" dirty="0" err="1">
                <a:latin typeface="Consolas" panose="020B0609020204030204" pitchFamily="49" charset="0"/>
                <a:cs typeface="Consolas" panose="020B0609020204030204" pitchFamily="49" charset="0"/>
              </a:rPr>
              <a:t>np.random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modülü kullanılır ve sözde rastgele sayı dizileri oluşturulabilir.</a:t>
            </a:r>
          </a:p>
          <a:p>
            <a:pPr lvl="1" algn="just">
              <a:lnSpc>
                <a:spcPct val="100000"/>
              </a:lnSpc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()’ modülü ile normal dağılan sayılar oluşturulur.</a:t>
            </a:r>
          </a:p>
          <a:p>
            <a:pPr lvl="1" algn="just">
              <a:lnSpc>
                <a:spcPct val="100000"/>
              </a:lnSpc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np.random.randint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()’ modülü ile düzgün dağıtılmış tamsayılar oluşturulur.</a:t>
            </a:r>
          </a:p>
          <a:p>
            <a:pPr algn="just">
              <a:lnSpc>
                <a:spcPct val="150000"/>
              </a:lnSpc>
            </a:pPr>
            <a:endParaRPr lang="tr-T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480956E-A116-37C3-EA10-9549C8F2F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441" y="4322618"/>
            <a:ext cx="2514168" cy="203661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0161383A-DB5B-BD3E-C1E7-D73B5ADB25DB}"/>
              </a:ext>
            </a:extLst>
          </p:cNvPr>
          <p:cNvSpPr txBox="1">
            <a:spLocks/>
          </p:cNvSpPr>
          <p:nvPr/>
        </p:nvSpPr>
        <p:spPr>
          <a:xfrm>
            <a:off x="4741402" y="4311535"/>
            <a:ext cx="6024157" cy="203661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()’ ifadesi kodun her çalıştırıldığında aynı sonucu vermesini sağlar. Bu değer belirtilmezse her seferinde farklı sonular elde edilerek çalışmanın tutarlılığı bozulabilir.</a:t>
            </a:r>
          </a:p>
        </p:txBody>
      </p:sp>
    </p:spTree>
    <p:extLst>
      <p:ext uri="{BB962C8B-B14F-4D97-AF65-F5344CB8AC3E}">
        <p14:creationId xmlns:p14="http://schemas.microsoft.com/office/powerpoint/2010/main" val="2816204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30A07DE-3F33-ACD9-FB93-7166D26D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Yardımcı 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8BF768-B307-2DF7-4006-350FF9540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Sel, A., «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Uygulamalı İstatistiksel Veri Bilimi ve Analizi», akademisyen Kitabevi</a:t>
            </a:r>
          </a:p>
        </p:txBody>
      </p:sp>
    </p:spTree>
    <p:extLst>
      <p:ext uri="{BB962C8B-B14F-4D97-AF65-F5344CB8AC3E}">
        <p14:creationId xmlns:p14="http://schemas.microsoft.com/office/powerpoint/2010/main" val="133637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67AD36-1148-18A9-42EA-54AF48B1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İstatistik Kütüphaneleri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BD8D9F-3DE6-EC5E-117A-D6EEA1610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tr-TR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Küçük bir veri seti üzerinde çalışırken herhangi bir kütüphane eklenmeden, kendi içerisinde mevcut olan açıklayıcı istatistiklerle işlem yapılabilmektedir.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tr-TR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tr-T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 ve çok boyutlu dizilerle çalışmak için kullanılan kütüphanedir. Büyük ve çok boyutlu dizilerle matrisler kullanılacağı zaman ihtiyaç duyulmaktadır.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tr-TR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tr-T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Optimizasyon, Doğrusal cebir, Özel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fonksiyolar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Sinyal ve görüntü işleme gibi mühendislikte sıklıkla kullanılan uygulamalar için kullanılan kütüphanedir.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969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67AD36-1148-18A9-42EA-54AF48B1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İstatistik Kütüphaneleri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2BD8D9F-3DE6-EC5E-117A-D6EEA1610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tr-TR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tr-T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tabanlıdır. Tek ve iki boyutlu verileri işlemek için kullanılmaktadır. Sayısal tabloları ve zaman serilerini işlemek için kullanılan kütüphanedir.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tr-TR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tr-T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görselleştirme için kullanılan kütüphanedir.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tr-TR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tr-TR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tabanlı bir veri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görselleştime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kitaplığıdır. İstatistiksel grafikler çizmek için üst düzey bir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arayüz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sağlamaktadır.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42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A1741B-D5FA-0F6A-21EC-3F7CB1200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Türleri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F2468A-AB47-9525-F7E7-E42CF7BAF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3375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Probleme uygun istatistiksel analizin çeşidinin kararında veri türü önemli bir etkendir.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Veriler sayısal ya da kategorik olabilir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Ayrıca tek, iki ya da çok değişkenli olabilir. </a:t>
            </a:r>
          </a:p>
          <a:p>
            <a:pPr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Ör:</a:t>
            </a:r>
          </a:p>
          <a:p>
            <a:pPr lvl="1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Tek değişkenli veri: boy</a:t>
            </a:r>
          </a:p>
          <a:p>
            <a:pPr lvl="1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 değişkenli veri: boy ve kilo</a:t>
            </a:r>
          </a:p>
          <a:p>
            <a:pPr lvl="1">
              <a:lnSpc>
                <a:spcPct val="150000"/>
              </a:lnSpc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Çok değişkenli veri: Boy, kilo, saç rengi……</a:t>
            </a:r>
          </a:p>
        </p:txBody>
      </p:sp>
    </p:spTree>
    <p:extLst>
      <p:ext uri="{BB962C8B-B14F-4D97-AF65-F5344CB8AC3E}">
        <p14:creationId xmlns:p14="http://schemas.microsoft.com/office/powerpoint/2010/main" val="108531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0CDD998-F78F-E8F4-5CFF-2219E654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Veri Yapısı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6BF25C-B15E-A51A-E7B1-BB330312D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(Demet) Veriler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(Listeler)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Diziler Veriler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(Sözlük) Veriler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(Küme) Veriler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121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5DF931-9F67-13B7-0302-7918086C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Veri Girişi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C42F5F-20DA-3ED9-D0B5-87E14237F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Tupple</a:t>
            </a:r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(Demet) Veriler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Aynı ya da farklı türdeki nesneler gruplanabilir. 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Nesneler sıralıdır.</a:t>
            </a:r>
          </a:p>
          <a:p>
            <a:pPr>
              <a:lnSpc>
                <a:spcPct val="150000"/>
              </a:lnSpc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Nesneler değiştirilemez.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işareti kullanılarak oluşturulur.</a:t>
            </a:r>
          </a:p>
          <a:p>
            <a:pPr marL="0" indent="0">
              <a:lnSpc>
                <a:spcPct val="150000"/>
              </a:lnSpc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348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118A0D-6C8C-A3BD-D39C-9232A7D0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da Veri Girişi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D64D62-3263-E0E4-EF98-4686274F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5783"/>
            <a:ext cx="10058400" cy="4516582"/>
          </a:xfrm>
        </p:spPr>
        <p:txBody>
          <a:bodyPr/>
          <a:lstStyle/>
          <a:p>
            <a:pPr marL="0">
              <a:lnSpc>
                <a:spcPct val="100000"/>
              </a:lnSpc>
            </a:pPr>
            <a:r>
              <a:rPr lang="tr-TR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Tupple</a:t>
            </a:r>
            <a:r>
              <a:rPr lang="tr-TR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(Demet) Veriler</a:t>
            </a:r>
          </a:p>
          <a:p>
            <a:pPr marL="0">
              <a:lnSpc>
                <a:spcPct val="100000"/>
              </a:lnSpc>
            </a:pPr>
            <a:endParaRPr lang="tr-TR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tr-TR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tr-TR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2.5</a:t>
            </a:r>
          </a:p>
          <a:p>
            <a:pPr marL="0" indent="0">
              <a:lnSpc>
                <a:spcPct val="100000"/>
              </a:lnSpc>
              <a:buNone/>
            </a:pPr>
            <a:endParaRPr lang="tr-TR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 </a:t>
            </a:r>
            <a:r>
              <a:rPr lang="tr-TR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</a:t>
            </a:r>
            <a:r>
              <a:rPr lang="tr-TR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([1, 1.5])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 da</a:t>
            </a:r>
          </a:p>
          <a:p>
            <a:pPr marL="0" indent="0">
              <a:lnSpc>
                <a:spcPct val="100000"/>
              </a:lnSpc>
              <a:buNone/>
            </a:pPr>
            <a:endParaRPr lang="tr-TR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Çıktı: </a:t>
            </a:r>
            <a:r>
              <a:rPr lang="tr-TR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 1.5]</a:t>
            </a:r>
            <a:endParaRPr lang="tr-TR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EF4AED2-C1EE-7FDE-8119-9AAF98B0B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85092"/>
            <a:ext cx="6432146" cy="100859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67FC399-1942-FFC3-1D06-B2A50717A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175" y="3880702"/>
            <a:ext cx="2048897" cy="5178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3A88B91-262C-7E7A-C9CA-72E9147EB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5194435"/>
            <a:ext cx="805549" cy="51785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3464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7975</TotalTime>
  <Words>1251</Words>
  <Application>Microsoft Macintosh PowerPoint</Application>
  <PresentationFormat>Geniş ekran</PresentationFormat>
  <Paragraphs>226</Paragraphs>
  <Slides>36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36</vt:i4>
      </vt:variant>
    </vt:vector>
  </HeadingPairs>
  <TitlesOfParts>
    <vt:vector size="42" baseType="lpstr">
      <vt:lpstr>Calibri</vt:lpstr>
      <vt:lpstr>Consolas</vt:lpstr>
      <vt:lpstr>Georgia Pro Cond Light</vt:lpstr>
      <vt:lpstr>Speak Pro</vt:lpstr>
      <vt:lpstr>Times New Roman</vt:lpstr>
      <vt:lpstr>RetrospectVTI</vt:lpstr>
      <vt:lpstr>Veri Bilimi İçin İstatistik</vt:lpstr>
      <vt:lpstr>3.Haftanın Konuları</vt:lpstr>
      <vt:lpstr>Neden Python?</vt:lpstr>
      <vt:lpstr>Python İstatistik Kütüphaneleri</vt:lpstr>
      <vt:lpstr>Python İstatistik Kütüphaneleri</vt:lpstr>
      <vt:lpstr>Veri Türleri</vt:lpstr>
      <vt:lpstr>Python Veri Yapısı</vt:lpstr>
      <vt:lpstr>Python’ da Veri Girişi</vt:lpstr>
      <vt:lpstr>Python’ da Veri Girişi</vt:lpstr>
      <vt:lpstr>Python’ da Veri Girişi</vt:lpstr>
      <vt:lpstr>Python’ da Veri Girişi</vt:lpstr>
      <vt:lpstr>Python’ da Veri Girişi</vt:lpstr>
      <vt:lpstr>Python’ da Veri Girişi</vt:lpstr>
      <vt:lpstr>Python’ da Veri Girişi </vt:lpstr>
      <vt:lpstr>Python’ da Veri Girişi </vt:lpstr>
      <vt:lpstr>Python’ da Veri Girişi </vt:lpstr>
      <vt:lpstr>Python’ da Veri Girişi </vt:lpstr>
      <vt:lpstr>PowerPoint Sunusu</vt:lpstr>
      <vt:lpstr>Python’ da Veri Girişi</vt:lpstr>
      <vt:lpstr>Python’ da Veri Girişi</vt:lpstr>
      <vt:lpstr>Python’ da Veri Girişi</vt:lpstr>
      <vt:lpstr>Python’ da Veri Girişi</vt:lpstr>
      <vt:lpstr>Python’ da Veri Girişi</vt:lpstr>
      <vt:lpstr>Python’ da Veri Girişi</vt:lpstr>
      <vt:lpstr>Python’ da Veri Girişi</vt:lpstr>
      <vt:lpstr>Python’ da Veri Girişi</vt:lpstr>
      <vt:lpstr>Python’ da Veri Girişi</vt:lpstr>
      <vt:lpstr>Python’ da Veri Girişi</vt:lpstr>
      <vt:lpstr>Python’ da Veri Girişi</vt:lpstr>
      <vt:lpstr>Python’ da Veri Girişi</vt:lpstr>
      <vt:lpstr>Python’ da Veri Girişi</vt:lpstr>
      <vt:lpstr>Python’ da Veri Girişi</vt:lpstr>
      <vt:lpstr>Python’ da Veri Girişi</vt:lpstr>
      <vt:lpstr>Python’ da Veri Girişi</vt:lpstr>
      <vt:lpstr>Rasgele Sayı Üretimi</vt:lpstr>
      <vt:lpstr>Yardımcı 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Bilimi İçin İstatistik</dc:title>
  <dc:creator>yazar</dc:creator>
  <cp:lastModifiedBy>yazar</cp:lastModifiedBy>
  <cp:revision>28</cp:revision>
  <dcterms:created xsi:type="dcterms:W3CDTF">2023-02-26T09:13:19Z</dcterms:created>
  <dcterms:modified xsi:type="dcterms:W3CDTF">2023-03-24T01:32:09Z</dcterms:modified>
</cp:coreProperties>
</file>