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8"/>
  </p:notesMasterIdLst>
  <p:sldIdLst>
    <p:sldId id="256" r:id="rId2"/>
    <p:sldId id="257" r:id="rId3"/>
    <p:sldId id="487" r:id="rId4"/>
    <p:sldId id="502" r:id="rId5"/>
    <p:sldId id="515" r:id="rId6"/>
    <p:sldId id="493" r:id="rId7"/>
    <p:sldId id="489" r:id="rId8"/>
    <p:sldId id="490" r:id="rId9"/>
    <p:sldId id="491" r:id="rId10"/>
    <p:sldId id="492" r:id="rId11"/>
    <p:sldId id="496" r:id="rId12"/>
    <p:sldId id="494" r:id="rId13"/>
    <p:sldId id="498" r:id="rId14"/>
    <p:sldId id="499" r:id="rId15"/>
    <p:sldId id="497" r:id="rId16"/>
    <p:sldId id="500" r:id="rId17"/>
    <p:sldId id="501" r:id="rId18"/>
    <p:sldId id="503" r:id="rId19"/>
    <p:sldId id="504" r:id="rId20"/>
    <p:sldId id="505" r:id="rId21"/>
    <p:sldId id="506" r:id="rId22"/>
    <p:sldId id="507" r:id="rId23"/>
    <p:sldId id="508" r:id="rId24"/>
    <p:sldId id="516" r:id="rId25"/>
    <p:sldId id="509" r:id="rId26"/>
    <p:sldId id="307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/>
    <p:restoredTop sz="83105"/>
  </p:normalViewPr>
  <p:slideViewPr>
    <p:cSldViewPr snapToGrid="0">
      <p:cViewPr varScale="1">
        <p:scale>
          <a:sx n="78" d="100"/>
          <a:sy n="78" d="100"/>
        </p:scale>
        <p:origin x="132" y="14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68DD-891A-9142-B804-D85BEBA94954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145D-1237-8E4B-8BA8-3900DCC6D5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7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40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29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016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DC7C-38C3-3C2F-AF26-60F33B0E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309473C-6160-9318-7FF8-2280C88C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Bilimi İçin İstatistik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CBD1A9-0535-4231-0B6E-ECA49C6B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Dr. İhsan Hakan SELVİ</a:t>
            </a:r>
          </a:p>
          <a:p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gör. Dr. Deniz Demircioğlu diren</a:t>
            </a:r>
          </a:p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5.HAFTA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0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72FAE-2DB0-5608-CA7B-6D794D46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Global Değişken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259127-451F-4B93-7F04-EE1A33BD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 içinde etki alanında tanımlanan değişkenlerdir.</a:t>
            </a:r>
          </a:p>
          <a:p>
            <a:pPr algn="just"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Global: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olarak tanımlanan değişkenlerdir.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5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F31E8D-83EC-8308-21F8-171B19F7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 Koşul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99BEA3-4AB3-69A3-05B8-E42A3542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38381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sorgulamalar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yapı, bir olay gerçekleştiyse diğer olayın gerçekleşeceği gibi düşünülebilir.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D006BB1-A61D-3CC4-D70B-71703DFC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5" y="3392059"/>
            <a:ext cx="1199367" cy="11383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50A3B2C-FE17-E759-9407-60FD7738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41" y="3392059"/>
            <a:ext cx="1199366" cy="11383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5EB12D9-EA3E-21F1-4A23-19D202C61B75}"/>
              </a:ext>
            </a:extLst>
          </p:cNvPr>
          <p:cNvSpPr txBox="1"/>
          <p:nvPr/>
        </p:nvSpPr>
        <p:spPr>
          <a:xfrm>
            <a:off x="1287895" y="4835449"/>
            <a:ext cx="11993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3818C84-D4BB-388D-A6DC-C77D1A8A67F4}"/>
              </a:ext>
            </a:extLst>
          </p:cNvPr>
          <p:cNvSpPr txBox="1"/>
          <p:nvPr/>
        </p:nvSpPr>
        <p:spPr>
          <a:xfrm>
            <a:off x="3255240" y="4807953"/>
            <a:ext cx="11993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endParaRPr lang="tr-TR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75900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630071-BB6F-5E2B-E018-D6BC0560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İfadeler ve Döngüler</a:t>
            </a:r>
            <a:endParaRPr lang="tr-TR" sz="4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107F79-63B1-78D9-01D4-D98650C8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787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Koşullu İfadeler</a:t>
            </a:r>
          </a:p>
          <a:p>
            <a:pPr lvl="1"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</a:p>
          <a:p>
            <a:pPr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Döngüler</a:t>
            </a:r>
          </a:p>
          <a:p>
            <a:pPr lvl="1"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5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D0C83D-1630-9739-4067-066EC82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İfadesi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11A077-CA26-2E40-BDBE-DAB47B68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koşullu ifadeler için bir koşulu veya bir grup koşulunu değerlendirir.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Koşullu ifadeler,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anahtar sözcüğü ve değerlendirilecek ifade veya koşulla başlar.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 yalnızca koşul doğru olarak değerlendirildiğinde yürütülen bir kod bloğu izler, aksi takdirde atlanır.</a:t>
            </a: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0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57210A-2AA3-E259-F218-B5BA82E2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İfadesi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7B563C-FE1C-9A61-D634-BE3C4D466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‘else’ ifadesi,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ifadesinde belirtilen koşul yerine getirilmediğinde bir kod bloğu yürütmek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16970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D44693-C3A4-C14B-8DF2-3581FE14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elif ifadesi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D6DD39-720C-3759-37AE-AFCC893A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‘elif’ ifadesi ise belirli koşulları değerlendirmek için kullanılır.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‘elif’ ifadelerinin sırası önemlidir.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‘elif’ ifadelerinden biri doğru olarak değerlendirilirse, onu izleyen diğer ‘elif’ ifadeleri çalıştırılamaz.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NOT: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ifadesi, ‘else’ veya ‘elif’ ifadeleri olmadan tek başına da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281134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25B519-1843-0FF3-8498-513DC667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-elif-else’ Koşul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BEFFF3-265D-AB0B-5297-9248B6C3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662" y="4655125"/>
            <a:ext cx="3003665" cy="498765"/>
          </a:xfrm>
        </p:spPr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9D90F1F-7031-55EB-9670-1425F73E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3" y="5205269"/>
            <a:ext cx="5802283" cy="35706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0C0526D-BBAA-0EA5-9677-FCF31C7B2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27" y="2300891"/>
            <a:ext cx="7044988" cy="21879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649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CAA562-A6FF-A691-E550-248A0BFA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 içe Koşul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9CF9A6-33FB-4DA9-DF0E-2AFE1C6A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3207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Koşullu ifadeler iç içe de olabilir.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tür koşul yapısı yazılırken girintilerin hizalanmasına dikkat edilmelidir.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20ADAAEF-367A-DC62-FB06-E9DC541C115B}"/>
              </a:ext>
            </a:extLst>
          </p:cNvPr>
          <p:cNvSpPr txBox="1">
            <a:spLocks/>
          </p:cNvSpPr>
          <p:nvPr/>
        </p:nvSpPr>
        <p:spPr>
          <a:xfrm>
            <a:off x="1206500" y="5145572"/>
            <a:ext cx="10058400" cy="11721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pPr algn="just">
              <a:lnSpc>
                <a:spcPct val="150000"/>
              </a:lnSpc>
            </a:pPr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40dan büyük sayı</a:t>
            </a:r>
          </a:p>
          <a:p>
            <a:pPr algn="just">
              <a:lnSpc>
                <a:spcPct val="150000"/>
              </a:lnSpc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C63CB76-39B6-069B-88BF-A47706CF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429000"/>
            <a:ext cx="3318700" cy="17416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234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0828B7-1ECA-19F8-0AE1-77B3CE4D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Koşullar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FE8B2-2091-3415-EAC5-F0203B10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Eşittir: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= b</a:t>
            </a: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Eşit Değil: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a! = b</a:t>
            </a: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Küçüktür: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b</a:t>
            </a: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Küçüktür veya eşittir: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&lt;= b</a:t>
            </a: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Büyüktür: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 b</a:t>
            </a: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Büyük veya eşittir: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&gt;= b</a:t>
            </a:r>
          </a:p>
        </p:txBody>
      </p:sp>
    </p:spTree>
    <p:extLst>
      <p:ext uri="{BB962C8B-B14F-4D97-AF65-F5344CB8AC3E}">
        <p14:creationId xmlns:p14="http://schemas.microsoft.com/office/powerpoint/2010/main" val="1743603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D0D6C4-30C8-34DF-AAD3-C18A7B8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-elif-else’ Koşul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44BE1-E98E-4246-63E0-6D51DE17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82599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ifadelerle koşul yapısı;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B6EA7C4-8320-DA04-ABC5-2944A2F3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83" y="2738699"/>
            <a:ext cx="3961758" cy="1949684"/>
          </a:xfrm>
          <a:prstGeom prst="rect">
            <a:avLst/>
          </a:prstGeom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96555315-1565-B375-ABDE-DA72908C681B}"/>
              </a:ext>
            </a:extLst>
          </p:cNvPr>
          <p:cNvSpPr txBox="1">
            <a:spLocks/>
          </p:cNvSpPr>
          <p:nvPr/>
        </p:nvSpPr>
        <p:spPr>
          <a:xfrm>
            <a:off x="1097280" y="4836282"/>
            <a:ext cx="10058400" cy="9430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r>
              <a:rPr lang="tr-TR" sz="1800" dirty="0">
                <a:latin typeface="Consolas" panose="020B0609020204030204" pitchFamily="49" charset="0"/>
                <a:cs typeface="Consolas" panose="020B0609020204030204" pitchFamily="49" charset="0"/>
              </a:rPr>
              <a:t>a, b’den büyüktür.</a:t>
            </a: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7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9B898-296D-EACD-446F-E9831EDE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Haftanın Konuları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40758-F3A8-2A6E-E1DB-0375558A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Lokal ve Global Değişkenler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Python’da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Kullanılan Temel İfadeler ve Döngüler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82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63C8D6-A2CE-EEC8-4E1A-05839545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İfadesi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63B88A-76B5-97E3-326E-A3144535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967507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bir ifade olan 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koşullu ifadeleri birleştirmek için kullanılır.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Koşulların tümü doğru olmalıdır.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6A4A43-6578-14CE-931B-927B2BD9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31" y="3332019"/>
            <a:ext cx="4190238" cy="13369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FD8FF46-31A5-0310-8F96-1B57C4166599}"/>
              </a:ext>
            </a:extLst>
          </p:cNvPr>
          <p:cNvSpPr txBox="1"/>
          <p:nvPr/>
        </p:nvSpPr>
        <p:spPr>
          <a:xfrm>
            <a:off x="1208231" y="5084619"/>
            <a:ext cx="479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Her iki koşul da Doğru</a:t>
            </a:r>
          </a:p>
        </p:txBody>
      </p:sp>
    </p:spTree>
    <p:extLst>
      <p:ext uri="{BB962C8B-B14F-4D97-AF65-F5344CB8AC3E}">
        <p14:creationId xmlns:p14="http://schemas.microsoft.com/office/powerpoint/2010/main" val="131243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68C2EB-8C80-F6BB-A6A9-FBCF5CD3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İfadesi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17ADF8-CAB2-A894-2DE7-9BF8EA30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1212274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bir operatördür ve koşullu ifadeleri birleştirir.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Koşullardan herhangi birinin doğru olması yeterlidir.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AF6A0E8-E36F-FE69-2957-A20E9407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77" y="3428999"/>
            <a:ext cx="4504866" cy="12122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CCC3B10-81A2-B8CC-65E7-E83BD33BA009}"/>
              </a:ext>
            </a:extLst>
          </p:cNvPr>
          <p:cNvSpPr txBox="1"/>
          <p:nvPr/>
        </p:nvSpPr>
        <p:spPr>
          <a:xfrm>
            <a:off x="1208231" y="5084619"/>
            <a:ext cx="479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Koşullardan en az biri Doğru</a:t>
            </a:r>
          </a:p>
        </p:txBody>
      </p:sp>
    </p:spTree>
    <p:extLst>
      <p:ext uri="{BB962C8B-B14F-4D97-AF65-F5344CB8AC3E}">
        <p14:creationId xmlns:p14="http://schemas.microsoft.com/office/powerpoint/2010/main" val="99581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56FBA-FB13-ACB2-2322-32A039D7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190A91-6841-0E5D-1AC6-6A57FD8B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0124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döngüsü herhangi bir dizinin (liste, demet, sözlük ya da küme) öğeleri üzerinde sırasıyla yinelenerek tanımlanan işlemi uygular.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D2277EB-3F20-014D-3346-80EC58C6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428999"/>
            <a:ext cx="4213799" cy="85205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C93328D-75EE-C3DD-2E07-34236FFAD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5175824"/>
            <a:ext cx="817973" cy="8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10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BDF9B7-4748-7C5D-6020-46D8FDC6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Döngüsü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B4FB6C-FCA2-263D-102D-02600295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döngüsü bir dizi kodda belirli sayıda döngü yapmak için kullanılabilir.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Varsayılan başlangıç değeri olarak bir değer girilmezse, 0’dan başlayıp 1 arttırarak belirtilen sayıya kadar olan sayıların bir dizisini döndürür.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parametre ekleyerek başlangıç değerini belirtmek de mümkündür.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5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BDF9B7-4748-7C5D-6020-46D8FDC6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Döngüsü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B4FB6C-FCA2-263D-102D-02600295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779520" cy="37608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Ör:</a:t>
            </a:r>
          </a:p>
          <a:p>
            <a:pPr algn="just">
              <a:lnSpc>
                <a:spcPct val="150000"/>
              </a:lnSpc>
            </a:pP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3481C44-BE13-CDC9-EEFE-0D9C7145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08300"/>
            <a:ext cx="2832720" cy="749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5863439-16C6-A401-AE07-173EE8D6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40" y="4215287"/>
            <a:ext cx="362908" cy="2024646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46FAB2B1-05C5-543A-0F50-FA3DFAB1B69A}"/>
              </a:ext>
            </a:extLst>
          </p:cNvPr>
          <p:cNvSpPr txBox="1">
            <a:spLocks/>
          </p:cNvSpPr>
          <p:nvPr/>
        </p:nvSpPr>
        <p:spPr>
          <a:xfrm>
            <a:off x="6616933" y="2205186"/>
            <a:ext cx="377952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tr-TR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Ör:</a:t>
            </a:r>
          </a:p>
          <a:p>
            <a:pPr algn="just">
              <a:lnSpc>
                <a:spcPct val="150000"/>
              </a:lnSpc>
            </a:pP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87FE779-A7E2-2FFD-4F46-079CEE331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933" y="2880591"/>
            <a:ext cx="2984267" cy="8154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29E1554-0F81-50DE-F1BE-60F3B88A1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16" y="4615872"/>
            <a:ext cx="438150" cy="8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AC218B-C604-0C92-1A65-BC7BE088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A098A8-5DD4-1019-6982-2E87C817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döngüsü bir koşul doğru olduğu sürece belirtilen komutları çalıştırmak için kullanılır.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 doğru olduğu sürece de çalışmaya devam eder.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A3BF1BF-C801-2CA2-9A9C-705BA8B6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59" y="3298804"/>
            <a:ext cx="1577338" cy="10792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39A2820-6895-C11D-839E-3F457AE8454C}"/>
              </a:ext>
            </a:extLst>
          </p:cNvPr>
          <p:cNvSpPr txBox="1"/>
          <p:nvPr/>
        </p:nvSpPr>
        <p:spPr>
          <a:xfrm>
            <a:off x="2833262" y="4922307"/>
            <a:ext cx="115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404424C-EFD3-4334-67FD-A2F5BD453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59" y="4301406"/>
            <a:ext cx="318077" cy="205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A07DE-3F33-ACD9-FB93-7166D26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BF768-B307-2DF7-4006-350FF954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Sel, A.,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Uygulamalı İstatistiksel Veri Bilimi ve Analizi», akademisyen Kitabevi</a:t>
            </a:r>
          </a:p>
        </p:txBody>
      </p:sp>
    </p:spTree>
    <p:extLst>
      <p:ext uri="{BB962C8B-B14F-4D97-AF65-F5344CB8AC3E}">
        <p14:creationId xmlns:p14="http://schemas.microsoft.com/office/powerpoint/2010/main" val="133637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63C79B-1784-9AA0-D9CB-DB39349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33A5F1-A735-A1FF-18E5-44852AAC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24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görevleri yerine getirmek üzere genel amaçlar taşıyan işleçler.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 ve dokümanları okuyabilmek oldukça önemlidir.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 ihtiyacımıza göre biçimlendirebiliriz.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İşlemleri özelleştirebilmek için oldukça önemlidir.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7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63C79B-1784-9AA0-D9CB-DB393490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33A5F1-A735-A1FF-18E5-44852AAC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24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 sık tekrar eden ya da uzun işlemlerden arınmak için kullanılır.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o kodu yazan yazılımcı dışında biri baktığında anlamasını kolaylaştırır.</a:t>
            </a:r>
          </a:p>
          <a:p>
            <a:pPr algn="just"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Argüman: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 genel amaçlarını özelleştirip o genel amaçları farklı şekillerde biçimlendirmeye yarayan işleçlerdir.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B60302-1126-8593-024A-98F2EBF1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Python’da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 Dokümantasyonu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DDFD40-98DA-F60A-497C-72E2F41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4559300" cy="474922"/>
          </a:xfrm>
        </p:spPr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Dokümantasyon: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3633B17-7663-EB2A-9358-14E8B17A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1" y="2181707"/>
            <a:ext cx="967047" cy="4014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15394C-F788-4BB2-AAB4-114622885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699" y="2583123"/>
            <a:ext cx="4559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C75A4A-FEF3-4974-0612-E0F2D4E0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966EF2-5152-A6E8-A237-D56A3815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Ekrana bir şeyler yazdırmak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d/e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650B35-14F5-3D66-1481-F0C22CB1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60041"/>
            <a:ext cx="3453246" cy="4689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61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4EEA18-78DA-A67E-435A-CAF85AE5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ECC373-2115-D437-1B7C-A172EA1A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Amacı: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ifadenin uzunluğunu yani karakter sayısını belirlemektir.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C4C8DD0-4922-4D64-DE83-B6345276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2" y="2818246"/>
            <a:ext cx="2137850" cy="4237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792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FBBB6D-DE33-6DBD-EE64-FA05E447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F36A5F-BB9D-0FBA-6413-A198D7D4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 tanımlamak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FF3682-57BD-8C23-DFD0-AF1209CB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16" y="2766579"/>
            <a:ext cx="2150918" cy="10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9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9EE0C-0292-342B-675C-4C489947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Fonksiyonu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EBD16C-EBA6-AF4C-58A0-0C1DD419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Amaç 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 çıktısını girdi olarak ele almaktır.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Fonksiyonların çıktıları direk kullanılamaz.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Ekrana çıktı almak direk kullanılabileceği anlamına gelmez.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4D440A2-DEEE-5752-288C-9A176066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85" y="4197927"/>
            <a:ext cx="2392766" cy="16146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7BD7309-0210-1C30-C8A5-401AB4926519}"/>
              </a:ext>
            </a:extLst>
          </p:cNvPr>
          <p:cNvSpPr txBox="1"/>
          <p:nvPr/>
        </p:nvSpPr>
        <p:spPr>
          <a:xfrm>
            <a:off x="4281057" y="4652789"/>
            <a:ext cx="1246909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pPr algn="just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907075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9158</TotalTime>
  <Words>640</Words>
  <Application>Microsoft Office PowerPoint</Application>
  <PresentationFormat>Geniş ekran</PresentationFormat>
  <Paragraphs>145</Paragraphs>
  <Slides>26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Calibri</vt:lpstr>
      <vt:lpstr>Consolas</vt:lpstr>
      <vt:lpstr>Georgia Pro Cond Light</vt:lpstr>
      <vt:lpstr>Speak Pro</vt:lpstr>
      <vt:lpstr>Times New Roman</vt:lpstr>
      <vt:lpstr>RetrospectVTI</vt:lpstr>
      <vt:lpstr>Veri Bilimi İçin İstatistik</vt:lpstr>
      <vt:lpstr>5.Haftanın Konuları</vt:lpstr>
      <vt:lpstr>Fonksiyonlar</vt:lpstr>
      <vt:lpstr>Fonksiyonlar</vt:lpstr>
      <vt:lpstr>Python’da Fonksiyon Dokümantasyonu</vt:lpstr>
      <vt:lpstr>Print Fonksiyonu</vt:lpstr>
      <vt:lpstr>Len Fonksiyonu</vt:lpstr>
      <vt:lpstr>def Fonksiyonu</vt:lpstr>
      <vt:lpstr>Return Fonksiyonu</vt:lpstr>
      <vt:lpstr>Local ve Global Değişken</vt:lpstr>
      <vt:lpstr>Karar Koşul Yapısı</vt:lpstr>
      <vt:lpstr>Temel İfadeler ve Döngüler</vt:lpstr>
      <vt:lpstr>if İfadesi</vt:lpstr>
      <vt:lpstr>else İfadesi</vt:lpstr>
      <vt:lpstr>elif ifadesi</vt:lpstr>
      <vt:lpstr>‘if-elif-else’ Koşul Yapısı</vt:lpstr>
      <vt:lpstr>İç içe Koşul Yapısı</vt:lpstr>
      <vt:lpstr>Mantıksal Koşullar</vt:lpstr>
      <vt:lpstr>‘if-elif-else’ Koşul Yapısı</vt:lpstr>
      <vt:lpstr>‘And’ İfadesi</vt:lpstr>
      <vt:lpstr>‘Or’ İfadesi </vt:lpstr>
      <vt:lpstr>‘for’ Döngüsü</vt:lpstr>
      <vt:lpstr>‘range’ Döngüsü</vt:lpstr>
      <vt:lpstr>‘range’ Döngüsü</vt:lpstr>
      <vt:lpstr>‘while’ Döngüsü</vt:lpstr>
      <vt:lpstr>Yardımcı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İçin İstatistik</dc:title>
  <dc:creator>yazar</dc:creator>
  <cp:lastModifiedBy>Deniz Demircioğlu Diren</cp:lastModifiedBy>
  <cp:revision>35</cp:revision>
  <dcterms:created xsi:type="dcterms:W3CDTF">2023-02-26T09:13:19Z</dcterms:created>
  <dcterms:modified xsi:type="dcterms:W3CDTF">2023-03-31T06:03:55Z</dcterms:modified>
</cp:coreProperties>
</file>