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68"/>
  </p:notesMasterIdLst>
  <p:sldIdLst>
    <p:sldId id="256" r:id="rId2"/>
    <p:sldId id="257" r:id="rId3"/>
    <p:sldId id="308" r:id="rId4"/>
    <p:sldId id="309" r:id="rId5"/>
    <p:sldId id="313" r:id="rId6"/>
    <p:sldId id="310" r:id="rId7"/>
    <p:sldId id="311" r:id="rId8"/>
    <p:sldId id="312" r:id="rId9"/>
    <p:sldId id="314" r:id="rId10"/>
    <p:sldId id="315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55" r:id="rId21"/>
    <p:sldId id="329" r:id="rId22"/>
    <p:sldId id="330" r:id="rId23"/>
    <p:sldId id="331" r:id="rId24"/>
    <p:sldId id="332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3" r:id="rId42"/>
    <p:sldId id="374" r:id="rId43"/>
    <p:sldId id="375" r:id="rId44"/>
    <p:sldId id="377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16" r:id="rId54"/>
    <p:sldId id="317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3" r:id="rId65"/>
    <p:sldId id="354" r:id="rId66"/>
    <p:sldId id="307" r:id="rId6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83156"/>
  </p:normalViewPr>
  <p:slideViewPr>
    <p:cSldViewPr snapToGrid="0">
      <p:cViewPr varScale="1">
        <p:scale>
          <a:sx n="77" d="100"/>
          <a:sy n="77" d="100"/>
        </p:scale>
        <p:origin x="208" y="54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8DD-891A-9142-B804-D85BEBA94954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145D-1237-8E4B-8BA8-3900DCC6D5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ImportError</a:t>
            </a:r>
            <a:r>
              <a:rPr lang="en-US" dirty="0"/>
              <a:t>: Missing optional dependency '</a:t>
            </a:r>
            <a:r>
              <a:rPr lang="en-US" dirty="0" err="1"/>
              <a:t>openpyxl</a:t>
            </a:r>
            <a:r>
              <a:rPr lang="en-US" dirty="0"/>
              <a:t>'.  Use pip or </a:t>
            </a:r>
            <a:r>
              <a:rPr lang="en-US" dirty="0" err="1"/>
              <a:t>conda</a:t>
            </a:r>
            <a:r>
              <a:rPr lang="en-US" dirty="0"/>
              <a:t> to install </a:t>
            </a:r>
            <a:r>
              <a:rPr lang="en-US" dirty="0" err="1"/>
              <a:t>openpyxl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pip install </a:t>
            </a:r>
            <a:r>
              <a:rPr lang="en-US" dirty="0" err="1"/>
              <a:t>openpyxl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8968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63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636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79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51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428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88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2995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173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28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48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68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4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430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165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0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85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6.HAFTA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‘txt’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 Python programının kayıt dosyalarının içine oluşturulursa dosya konumu verilmesine gerek kalmamaktadır. Veride herhangi bir başlık bulunmuyorsa dosya okuma komutuna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eklenir. Bu komut kullanılmazsa sistem otomatik olarak birinci satırı başlıklar satırı olarak kabul edecektir.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B734C6C-1F4C-220C-FC81-F65D42D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94" y="3765550"/>
            <a:ext cx="3117254" cy="1304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ECEC859-4B7E-F47F-69D5-178643E93C4E}"/>
              </a:ext>
            </a:extLst>
          </p:cNvPr>
          <p:cNvSpPr txBox="1"/>
          <p:nvPr/>
        </p:nvSpPr>
        <p:spPr>
          <a:xfrm>
            <a:off x="4848506" y="36639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749B3CB-1E3F-BE39-647E-FD420FE1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950"/>
            <a:ext cx="2516962" cy="18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Kaynak: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https://archive.ics.uci.edu/ml/datasets/Iris</a:t>
            </a: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iris.csv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EBFA488-20F2-A9C5-BF7F-F604E17F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2647694"/>
            <a:ext cx="8360410" cy="36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uzantılı dosyanın okutulma kodları aşağıdaki gibidir: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F576DC-32F8-4555-2F1A-AE062374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72" y="2845593"/>
            <a:ext cx="2807283" cy="1166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07262D0-B62A-1A3E-48E6-4FBB7B43C20F}"/>
              </a:ext>
            </a:extLst>
          </p:cNvPr>
          <p:cNvSpPr txBox="1"/>
          <p:nvPr/>
        </p:nvSpPr>
        <p:spPr>
          <a:xfrm>
            <a:off x="1097280" y="4198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71FE7F0-B401-BC6D-F325-A02FA148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72" y="4634394"/>
            <a:ext cx="6888076" cy="13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9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CEBBAF5-AFCF-825E-FC35-85181C166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792" y="3093952"/>
            <a:ext cx="4540568" cy="374355"/>
          </a:xfr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07262D0-B62A-1A3E-48E6-4FBB7B43C20F}"/>
              </a:ext>
            </a:extLst>
          </p:cNvPr>
          <p:cNvSpPr txBox="1"/>
          <p:nvPr/>
        </p:nvSpPr>
        <p:spPr>
          <a:xfrm>
            <a:off x="1178560" y="3599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9ECF2FF-4413-6822-3810-EFC9D5960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92" y="4191000"/>
            <a:ext cx="3280728" cy="1458101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7E9E763E-A34B-EA6A-3385-4595904B1B8B}"/>
              </a:ext>
            </a:extLst>
          </p:cNvPr>
          <p:cNvSpPr txBox="1">
            <a:spLocks/>
          </p:cNvSpPr>
          <p:nvPr/>
        </p:nvSpPr>
        <p:spPr>
          <a:xfrm>
            <a:off x="1178560" y="2088527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sorguda veri şablonu olarak okutulan veriler içerisinden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sepal_width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başlıkları seçilerek yazılması istenmiştir.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13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7A97F-A0B7-B636-A2D3-A223B64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53EB8D-4DC6-5450-1502-873696E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read_table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komutları için ek işlevler aşağıda verilmektedir: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Dosyanın konumunu veya URL’yi gösteren işlevdir.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satırdaki alanları bölmek için kullanılan karakter dizisi veya ifadedir.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 adları olarak kullanılacak satır numarasıdır. Varsayılan olarak 0’dır (ilk satır), ancak yoksa 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olmalıdır.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index_col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 dizini olarak kullanılacak sütun numaraları veya adlarıdır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‘ID’). Tek bir isim/numara veya hiyerarşik bir indeks için bunların bir listesi olabilir.</a:t>
            </a:r>
          </a:p>
        </p:txBody>
      </p:sp>
    </p:spTree>
    <p:extLst>
      <p:ext uri="{BB962C8B-B14F-4D97-AF65-F5344CB8AC3E}">
        <p14:creationId xmlns:p14="http://schemas.microsoft.com/office/powerpoint/2010/main" val="125381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7A97F-A0B7-B636-A2D3-A223B64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53EB8D-4DC6-5450-1502-873696E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Sütun isimlerinin listesidir. Eğer, sütunlar başlıkların bir listesini içeriyorsa 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kullanılır.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skiprows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Dosyanın başlangıcındaki göz ardı edilecek satır sayısı veya atlanacak satır numaraları listesidir (0’dan başlayarak).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na_values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‘NA’ yani boş olan dizi ile değiştirilecek değer dizisidir.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Yorumları satırların sonundan ayırmak için kullanılan karakterdir.</a:t>
            </a:r>
          </a:p>
        </p:txBody>
      </p:sp>
    </p:spTree>
    <p:extLst>
      <p:ext uri="{BB962C8B-B14F-4D97-AF65-F5344CB8AC3E}">
        <p14:creationId xmlns:p14="http://schemas.microsoft.com/office/powerpoint/2010/main" val="90185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7A97F-A0B7-B636-A2D3-A223B64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53EB8D-4DC6-5450-1502-873696E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parse_dates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 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olarak ayrıştırmaya çalışılır. ‘True’ ise, tüm sütunları çözümlemeye çalışır. Ayrıca, ayrıştırılacak sütun numaraları veya adlardan oluşan bir liste belirtebilir. Listenin ögesi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ise, birden çok sütunu bir araya getirir ve tarihe göre ayrıştırır.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nrows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Dosyanın başından itibaren okunacak satır sayısıdır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skip_footer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 sonunda yok sayılacak satır sayısıdır.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için metin kodlamasıdır. Türkçe yazılmış metinler için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=‘utf8’ kullanılmalıdır.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Binler için bölüm ayıracıdır (Ör:‘,’ veya ‘.’)</a:t>
            </a:r>
          </a:p>
        </p:txBody>
      </p:sp>
    </p:spTree>
    <p:extLst>
      <p:ext uri="{BB962C8B-B14F-4D97-AF65-F5344CB8AC3E}">
        <p14:creationId xmlns:p14="http://schemas.microsoft.com/office/powerpoint/2010/main" val="279051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veya 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veri.xlsx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CA95669-AA85-43B7-6DF9-DF5CB42A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70" y="1942247"/>
            <a:ext cx="6333490" cy="44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veya ‘</a:t>
            </a:r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Dosyanın Python ile okutulmasında aşağıdaki kod kullanılır: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7262D0-B62A-1A3E-48E6-4FBB7B43C20F}"/>
              </a:ext>
            </a:extLst>
          </p:cNvPr>
          <p:cNvSpPr txBox="1"/>
          <p:nvPr/>
        </p:nvSpPr>
        <p:spPr>
          <a:xfrm>
            <a:off x="1097280" y="4198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56928F1-20FA-4B23-2214-DD4231BF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71" y="2638425"/>
            <a:ext cx="6582203" cy="128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90CAED5-48E0-C7BC-0C82-AA29C72F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70" y="4743455"/>
            <a:ext cx="1920367" cy="14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0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Dizi </a:t>
            </a:r>
            <a:r>
              <a:rPr lang="tr-TR" sz="4800">
                <a:latin typeface="Times New Roman" panose="02020603050405020304" pitchFamily="18" charset="0"/>
                <a:cs typeface="Times New Roman" panose="02020603050405020304" pitchFamily="18" charset="0"/>
              </a:rPr>
              <a:t>Olarak Okutulması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kütüphanesini kullanarak verinin bir dizi olarak okutulmasını sağlayabiliriz: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7262D0-B62A-1A3E-48E6-4FBB7B43C20F}"/>
              </a:ext>
            </a:extLst>
          </p:cNvPr>
          <p:cNvSpPr txBox="1"/>
          <p:nvPr/>
        </p:nvSpPr>
        <p:spPr>
          <a:xfrm>
            <a:off x="1097280" y="41985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1ECC5F-20A0-7154-1989-4D7823C9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69" y="2772391"/>
            <a:ext cx="6402787" cy="1148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7190F2E-CF01-F481-B475-5FC620A20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69" y="4776860"/>
            <a:ext cx="2823531" cy="1322000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6C0ED122-CF80-1DCB-4AB5-2CDB09D248AF}"/>
              </a:ext>
            </a:extLst>
          </p:cNvPr>
          <p:cNvSpPr txBox="1">
            <a:spLocks/>
          </p:cNvSpPr>
          <p:nvPr/>
        </p:nvSpPr>
        <p:spPr>
          <a:xfrm>
            <a:off x="6349999" y="4182969"/>
            <a:ext cx="5409005" cy="18249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=‘,’ olarak tanımlanan komut asıl txt dosyasında verilerin arasında bulunan ayırma işaretini belirtir. Bu komut eklenmezse dosya yanlış okunabilir veya hata verebilir.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8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9B898-296D-EACD-446F-E9831EDE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6.Haftanın Konuları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40758-F3A8-2A6E-E1DB-0375558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Dosya ile Veri Girişi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Temizlenmesi ve Hazırlanması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2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Temizlenmesi ve Hazırlanması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bölümde;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yinelenen veriler,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 bazı analitik veri dönüşümleri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araçlar ve uygulamaları gösterilecektir.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3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açıklayıcı istatistiklerde eksik verileri hariç tutmaktadır.</a:t>
            </a:r>
          </a:p>
          <a:p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çıktılarında eksik veriler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olarak gösterilir.</a:t>
            </a:r>
          </a:p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dosya.isnull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sorgusuyla eksik olan verilerin dosyada taranması sağlanır.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5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veri3.xlsx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A2F704-F0CA-EF4D-64A0-C9216395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101" y="2001394"/>
            <a:ext cx="5974758" cy="42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0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9AC04CA8-081E-4FB1-9FC0-E0FDEE46B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260" y="2201386"/>
            <a:ext cx="5577928" cy="1049814"/>
          </a:xfr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F59239F-0767-11BA-F5F9-A282E7010964}"/>
              </a:ext>
            </a:extLst>
          </p:cNvPr>
          <p:cNvSpPr txBox="1"/>
          <p:nvPr/>
        </p:nvSpPr>
        <p:spPr>
          <a:xfrm>
            <a:off x="1191260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9140A1B-3728-D1E8-274A-17D8641F1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37" y="4051935"/>
            <a:ext cx="3765448" cy="15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42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F59239F-0767-11BA-F5F9-A282E7010964}"/>
              </a:ext>
            </a:extLst>
          </p:cNvPr>
          <p:cNvSpPr txBox="1"/>
          <p:nvPr/>
        </p:nvSpPr>
        <p:spPr>
          <a:xfrm>
            <a:off x="1191260" y="2899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EBA4F00-3FA5-E5C4-B16C-D8AA56DA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59" y="2091371"/>
            <a:ext cx="2391349" cy="6208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B2FEA67-890D-4ACA-1407-36C7FF74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20" y="3607195"/>
            <a:ext cx="2389882" cy="17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4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bulunduğu satırları çıkartır. Bir önceki uygulamada eksik veriler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kullanılarak 1, 2 ve 3 numaralı satırlar çıkartılmıştır.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CF7A03-C5B4-2639-62A7-A3CA74C9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060064"/>
            <a:ext cx="1693747" cy="368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04C7558-BFFE-BC8D-00AC-123E53C34D7D}"/>
              </a:ext>
            </a:extLst>
          </p:cNvPr>
          <p:cNvSpPr txBox="1"/>
          <p:nvPr/>
        </p:nvSpPr>
        <p:spPr>
          <a:xfrm>
            <a:off x="1097280" y="3615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721E046-EBC5-88F9-C285-5B77D420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86" y="4170681"/>
            <a:ext cx="3209681" cy="132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belirtilen bir değerle doldurulmasını sağlar. ‘veri’ dosyası için eksik verilerin ‘0’ değeri ile doldurulması için kod satırı aşağıdaki gibidir: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4C7558-BFFE-BC8D-00AC-123E53C34D7D}"/>
              </a:ext>
            </a:extLst>
          </p:cNvPr>
          <p:cNvSpPr txBox="1"/>
          <p:nvPr/>
        </p:nvSpPr>
        <p:spPr>
          <a:xfrm>
            <a:off x="1097280" y="3615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C9752D-7F17-261F-D70B-5F7E43FE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0" y="2995176"/>
            <a:ext cx="1735296" cy="433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754DC9A-F074-8BAF-F824-FA5FD87D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39" y="4170679"/>
            <a:ext cx="3737719" cy="22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farklı sütunlar için farklı değerler ile eksik verilerin doldurulması sağlanabilir: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4C7558-BFFE-BC8D-00AC-123E53C34D7D}"/>
              </a:ext>
            </a:extLst>
          </p:cNvPr>
          <p:cNvSpPr txBox="1"/>
          <p:nvPr/>
        </p:nvSpPr>
        <p:spPr>
          <a:xfrm>
            <a:off x="1097280" y="3454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9C1709-533E-01D3-5BF9-AFC4E738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47" y="2761675"/>
            <a:ext cx="4757553" cy="326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91CE36B-A6DF-0FDB-9921-7388AFF3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047" y="3988646"/>
            <a:ext cx="3322165" cy="20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4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02462" cy="3760891"/>
          </a:xfrm>
        </p:spPr>
        <p:txBody>
          <a:bodyPr/>
          <a:lstStyle/>
          <a:p>
            <a:pPr algn="just"/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işlemler var olan ana dosya üzerinde herhangi bir değişim yapmamaktadır. Ancak modülde ‘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=True’ komutu eklenirse asıl dosya üzerinde de yapılan işlemler uygulanacaktır.</a:t>
            </a:r>
          </a:p>
          <a:p>
            <a:pPr algn="just"/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04C7558-BFFE-BC8D-00AC-123E53C34D7D}"/>
              </a:ext>
            </a:extLst>
          </p:cNvPr>
          <p:cNvSpPr txBox="1"/>
          <p:nvPr/>
        </p:nvSpPr>
        <p:spPr>
          <a:xfrm>
            <a:off x="1097280" y="36583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D91E1EA-7C7E-A75B-2674-F8D5BF2E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06" y="2962275"/>
            <a:ext cx="5710673" cy="6960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3A2E0C4-277D-A961-7B56-A5A2E0EC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206" y="4138350"/>
            <a:ext cx="3453286" cy="21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ffill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Doldurma veya ileri doldurma, gözlenen son boş olmayan değeri, boş olmayan başka bir değerle karşılaşana kadar ileriye doğru yayar.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7">
            <a:extLst>
              <a:ext uri="{FF2B5EF4-FFF2-40B4-BE49-F238E27FC236}">
                <a16:creationId xmlns:a16="http://schemas.microsoft.com/office/drawing/2014/main" id="{C6E7CC71-320F-E6EE-2638-56CD2D61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8" y="2972484"/>
            <a:ext cx="5577928" cy="10498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DBA42F6-67DC-6D51-CE16-5E8C2AC1F728}"/>
              </a:ext>
            </a:extLst>
          </p:cNvPr>
          <p:cNvSpPr txBox="1"/>
          <p:nvPr/>
        </p:nvSpPr>
        <p:spPr>
          <a:xfrm>
            <a:off x="1205768" y="4200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63AE635-A0E5-4BEB-FFC9-8A0D7E613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45" y="4569431"/>
            <a:ext cx="4379004" cy="18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27A97F-A0B7-B636-A2D3-A223B64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Dosya ile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53EB8D-4DC6-5450-1502-873696EB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gibi okutulabilen dosya formatları bulunmaktadır. Bunların okunabilmesi için kullanılan modüller şu şekildedir: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Varsayılan ayırıcı virgül olarak kullanılan ve dosyada, URL’den veya dosya benzeri nesneden ayrılmış verileri okur.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read_table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Varsayılan ayırıcı boşluk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(‘\t’) olarak kullanılan ve dosyadan, URL’den veya dosya benzeri nesneden ayrılmış verileri okur.</a:t>
            </a:r>
          </a:p>
          <a:p>
            <a:pPr lvl="1">
              <a:lnSpc>
                <a:spcPct val="150000"/>
              </a:lnSpc>
            </a:pP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read_fwf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 sabit genişlikli yani herhangi bir sınırlayıcısı olmadan sütun biçiminde okur.</a:t>
            </a:r>
          </a:p>
        </p:txBody>
      </p:sp>
    </p:spTree>
    <p:extLst>
      <p:ext uri="{BB962C8B-B14F-4D97-AF65-F5344CB8AC3E}">
        <p14:creationId xmlns:p14="http://schemas.microsoft.com/office/powerpoint/2010/main" val="15691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DBA42F6-67DC-6D51-CE16-5E8C2AC1F728}"/>
              </a:ext>
            </a:extLst>
          </p:cNvPr>
          <p:cNvSpPr txBox="1"/>
          <p:nvPr/>
        </p:nvSpPr>
        <p:spPr>
          <a:xfrm>
            <a:off x="1205768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59EF167-A86C-B054-5102-D3F3EEF7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8" y="2374734"/>
            <a:ext cx="3256828" cy="369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D16F469-FDDF-9E38-37DF-D867E160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67" y="3744603"/>
            <a:ext cx="3858689" cy="23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3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9C91B3-33DC-9DC8-9BFA-373956D5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Düzenlenmesi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5F49A4-EBDC-ACC5-0423-158A6D17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tr-TR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bfill</a:t>
            </a:r>
            <a:r>
              <a:rPr lang="tr-TR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Bfill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backward-fill</a:t>
            </a:r>
            <a:r>
              <a:rPr lang="tr-T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gözlenen ilk boş olmayan değeri geriye doğru başka bir boş olmayan değerle karşılaşana kadar yayar.</a:t>
            </a:r>
          </a:p>
          <a:p>
            <a:endParaRPr lang="tr-T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DBA42F6-67DC-6D51-CE16-5E8C2AC1F728}"/>
              </a:ext>
            </a:extLst>
          </p:cNvPr>
          <p:cNvSpPr txBox="1"/>
          <p:nvPr/>
        </p:nvSpPr>
        <p:spPr>
          <a:xfrm>
            <a:off x="1205768" y="3756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88A91FE-A337-C074-83E3-97DA4E2E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8" y="3063985"/>
            <a:ext cx="3094692" cy="365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06ACAF6-7C7A-3636-7A7B-0B9F8034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768" y="4127690"/>
            <a:ext cx="3443724" cy="21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7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CFABF-B426-A6CF-1D86-80664C3C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Yinelemelerin Kaldırılması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BC44DC-1C2E-FC83-183B-B2D20553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durumlarda yinelenen değerlerin dosya içerisinde yer almaması gerekebilir.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bir kümeleme işlemi sonucunda küme elemanları içerisinde yinelemeler yer almamalıdır.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dosya.dublicated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modülü ile dosyada var olan yinelemeler tespit edilebilir.</a:t>
            </a:r>
          </a:p>
        </p:txBody>
      </p:sp>
    </p:spTree>
    <p:extLst>
      <p:ext uri="{BB962C8B-B14F-4D97-AF65-F5344CB8AC3E}">
        <p14:creationId xmlns:p14="http://schemas.microsoft.com/office/powerpoint/2010/main" val="2641300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CFABF-B426-A6CF-1D86-80664C3C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Yinelemelerin Kaldırılması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3AC190E-56EC-49DA-EF37-C3750FCA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08" y="2254818"/>
            <a:ext cx="4462893" cy="9660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5DF73BCB-5B46-AA32-7037-70D5CCA3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260"/>
              </p:ext>
            </p:extLst>
          </p:nvPr>
        </p:nvGraphicFramePr>
        <p:xfrm>
          <a:off x="2316328" y="3429000"/>
          <a:ext cx="229661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520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545911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344688">
                <a:tc>
                  <a:txBody>
                    <a:bodyPr/>
                    <a:lstStyle/>
                    <a:p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838DAE83-C7E6-C80F-6C1A-DBD329FEC33C}"/>
              </a:ext>
            </a:extLst>
          </p:cNvPr>
          <p:cNvSpPr txBox="1"/>
          <p:nvPr/>
        </p:nvSpPr>
        <p:spPr>
          <a:xfrm>
            <a:off x="1225417" y="3702903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9D44B53-5D43-2945-DBC3-966DCE4A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55" y="3702903"/>
            <a:ext cx="2296616" cy="547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8" name="Tablo 6">
            <a:extLst>
              <a:ext uri="{FF2B5EF4-FFF2-40B4-BE49-F238E27FC236}">
                <a16:creationId xmlns:a16="http://schemas.microsoft.com/office/drawing/2014/main" id="{3CC4C212-8C19-25F2-A16C-41DD521F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65926"/>
              </p:ext>
            </p:extLst>
          </p:nvPr>
        </p:nvGraphicFramePr>
        <p:xfrm>
          <a:off x="9415439" y="3429000"/>
          <a:ext cx="112290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520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682388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</a:tblGrid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589912B9-A608-529E-F6FC-9EB84631076F}"/>
              </a:ext>
            </a:extLst>
          </p:cNvPr>
          <p:cNvSpPr txBox="1"/>
          <p:nvPr/>
        </p:nvSpPr>
        <p:spPr>
          <a:xfrm>
            <a:off x="8485599" y="3481548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185599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219A85-AC5B-50DF-9130-47FEF1ED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Yinelemelerin Kaldırılması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494A6D-03A5-71BB-BBD4-F6042324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satırda yer alan verinin yinelendiği belirlenmiştir.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dosya.drop_duplicates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yardımıyla yenilenen değerler kaldırılır.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DF45ED-452A-8CF0-48C1-F461708F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56" y="3206749"/>
            <a:ext cx="2391392" cy="4755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86135BA3-3CB2-9941-30D6-740DFC5E1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85219"/>
              </p:ext>
            </p:extLst>
          </p:nvPr>
        </p:nvGraphicFramePr>
        <p:xfrm>
          <a:off x="2207146" y="3822285"/>
          <a:ext cx="1846239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132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548569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504683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438855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334096">
                <a:tc>
                  <a:txBody>
                    <a:bodyPr/>
                    <a:lstStyle/>
                    <a:p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334096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6770D5E1-7E55-4192-6E76-7CC948BEA511}"/>
              </a:ext>
            </a:extLst>
          </p:cNvPr>
          <p:cNvSpPr txBox="1"/>
          <p:nvPr/>
        </p:nvSpPr>
        <p:spPr>
          <a:xfrm>
            <a:off x="1279856" y="4591035"/>
            <a:ext cx="134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2442950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A76B8-F5D1-168C-FC17-C4A9DFEE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Değiştirilmesi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187D3D-0AAA-E7D6-417D-8A8C5CCD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Eksik verilerin değiştirilmesi haricinde veride var olan bazı değerler yanlış yazılmış olabilir.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durumda var olan dosya üzerinde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dosya.replace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eskideğer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yenideğer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modülü yardımıyla istenilen değişimler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150703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71726-A78C-6CEF-7574-CAF887F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Değiştirilmesi</a:t>
            </a:r>
            <a:endParaRPr lang="tr-TR" dirty="0"/>
          </a:p>
        </p:txBody>
      </p:sp>
      <p:graphicFrame>
        <p:nvGraphicFramePr>
          <p:cNvPr id="4" name="Tablo 6">
            <a:extLst>
              <a:ext uri="{FF2B5EF4-FFF2-40B4-BE49-F238E27FC236}">
                <a16:creationId xmlns:a16="http://schemas.microsoft.com/office/drawing/2014/main" id="{3B9B8E70-145B-2E68-7F85-A79E335A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46480"/>
              </p:ext>
            </p:extLst>
          </p:nvPr>
        </p:nvGraphicFramePr>
        <p:xfrm>
          <a:off x="6590540" y="2456292"/>
          <a:ext cx="374081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8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83019">
                  <a:extLst>
                    <a:ext uri="{9D8B030D-6E8A-4147-A177-3AD203B41FA5}">
                      <a16:colId xmlns:a16="http://schemas.microsoft.com/office/drawing/2014/main" val="1000714865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436729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2796"/>
                  </a:ext>
                </a:extLst>
              </a:tr>
            </a:tbl>
          </a:graphicData>
        </a:graphic>
      </p:graphicFrame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8AA608-8C3A-FA30-EDF5-653C1228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82" y="2145788"/>
            <a:ext cx="4737100" cy="8509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05854EA-EF3B-74A4-E8B4-04F8B8BB892C}"/>
              </a:ext>
            </a:extLst>
          </p:cNvPr>
          <p:cNvSpPr txBox="1"/>
          <p:nvPr/>
        </p:nvSpPr>
        <p:spPr>
          <a:xfrm>
            <a:off x="5425743" y="3773563"/>
            <a:ext cx="134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1324557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71726-A78C-6CEF-7574-CAF887F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Değiştirilmesi</a:t>
            </a:r>
            <a:endParaRPr lang="tr-TR" dirty="0"/>
          </a:p>
        </p:txBody>
      </p:sp>
      <p:graphicFrame>
        <p:nvGraphicFramePr>
          <p:cNvPr id="4" name="Tablo 6">
            <a:extLst>
              <a:ext uri="{FF2B5EF4-FFF2-40B4-BE49-F238E27FC236}">
                <a16:creationId xmlns:a16="http://schemas.microsoft.com/office/drawing/2014/main" id="{3B9B8E70-145B-2E68-7F85-A79E335A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6928"/>
              </p:ext>
            </p:extLst>
          </p:nvPr>
        </p:nvGraphicFramePr>
        <p:xfrm>
          <a:off x="6590540" y="2456292"/>
          <a:ext cx="374081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8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83019">
                  <a:extLst>
                    <a:ext uri="{9D8B030D-6E8A-4147-A177-3AD203B41FA5}">
                      <a16:colId xmlns:a16="http://schemas.microsoft.com/office/drawing/2014/main" val="1000714865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436729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2796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C05854EA-EF3B-74A4-E8B4-04F8B8BB892C}"/>
              </a:ext>
            </a:extLst>
          </p:cNvPr>
          <p:cNvSpPr txBox="1"/>
          <p:nvPr/>
        </p:nvSpPr>
        <p:spPr>
          <a:xfrm>
            <a:off x="5425743" y="3773563"/>
            <a:ext cx="134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BDF46DC-0F32-1962-D9B4-1B5A1602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9234075" cy="3760891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Veride ilk önce sözel ifadeler için değişiklik yapılmıştır.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6FCBECE-80FE-BABB-1BB1-CD1D8CB5C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24" y="3022220"/>
            <a:ext cx="3065370" cy="4067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120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71726-A78C-6CEF-7574-CAF887F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Değiştirilmesi</a:t>
            </a:r>
            <a:endParaRPr lang="tr-TR" dirty="0"/>
          </a:p>
        </p:txBody>
      </p:sp>
      <p:graphicFrame>
        <p:nvGraphicFramePr>
          <p:cNvPr id="4" name="Tablo 6">
            <a:extLst>
              <a:ext uri="{FF2B5EF4-FFF2-40B4-BE49-F238E27FC236}">
                <a16:creationId xmlns:a16="http://schemas.microsoft.com/office/drawing/2014/main" id="{3B9B8E70-145B-2E68-7F85-A79E335A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48851"/>
              </p:ext>
            </p:extLst>
          </p:nvPr>
        </p:nvGraphicFramePr>
        <p:xfrm>
          <a:off x="6590540" y="2456292"/>
          <a:ext cx="374081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8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83019">
                  <a:extLst>
                    <a:ext uri="{9D8B030D-6E8A-4147-A177-3AD203B41FA5}">
                      <a16:colId xmlns:a16="http://schemas.microsoft.com/office/drawing/2014/main" val="1000714865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436729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2796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C05854EA-EF3B-74A4-E8B4-04F8B8BB892C}"/>
              </a:ext>
            </a:extLst>
          </p:cNvPr>
          <p:cNvSpPr txBox="1"/>
          <p:nvPr/>
        </p:nvSpPr>
        <p:spPr>
          <a:xfrm>
            <a:off x="5425743" y="3773563"/>
            <a:ext cx="134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BDF46DC-0F32-1962-D9B4-1B5A1602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9779987" cy="3760891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işlem cinsiyet için erkek ve kadın verileri için sözel ifadelerden sayısala çevrilmiştir.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138C7C1-0841-5590-B214-BD0653F8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05" y="2794487"/>
            <a:ext cx="4382356" cy="793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070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71726-A78C-6CEF-7574-CAF887F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Değiştirilmesi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5854EA-EF3B-74A4-E8B4-04F8B8BB892C}"/>
              </a:ext>
            </a:extLst>
          </p:cNvPr>
          <p:cNvSpPr txBox="1"/>
          <p:nvPr/>
        </p:nvSpPr>
        <p:spPr>
          <a:xfrm>
            <a:off x="6374654" y="4464145"/>
            <a:ext cx="134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BDF46DC-0F32-1962-D9B4-1B5A1602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6735207" cy="3760891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veriler üzerinde değişim işlemi ‘k2’ sütunu için yapılmıştır. ‘k2’ sütunu için yapılmıştır.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=True’ komutu ile veri çerçevesi üzerinde uygulama boyunca değişikliğin kalıcı olması sağlanmıştır.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B4974B2-87B9-B604-215C-5C22463B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28" y="4442462"/>
            <a:ext cx="4086028" cy="6781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9" name="Tablo 6">
            <a:extLst>
              <a:ext uri="{FF2B5EF4-FFF2-40B4-BE49-F238E27FC236}">
                <a16:creationId xmlns:a16="http://schemas.microsoft.com/office/drawing/2014/main" id="{A47FDDAF-D075-BABD-E186-787D1CD20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57002"/>
              </p:ext>
            </p:extLst>
          </p:nvPr>
        </p:nvGraphicFramePr>
        <p:xfrm>
          <a:off x="8214624" y="2469940"/>
          <a:ext cx="3740815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8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83019">
                  <a:extLst>
                    <a:ext uri="{9D8B030D-6E8A-4147-A177-3AD203B41FA5}">
                      <a16:colId xmlns:a16="http://schemas.microsoft.com/office/drawing/2014/main" val="1000714865"/>
                    </a:ext>
                  </a:extLst>
                </a:gridCol>
                <a:gridCol w="668740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436729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736979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sekiz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D5E44B-1D95-26B9-586A-1FAE1D6F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Dosya ile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0C9CCC-E029-845E-46B4-BDCA573E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XLS veya XLSX dosya tipindeki verileri tablo şeklinde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read_hdf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yazılan HDF% dosyalarını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read_html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belgesinde bulunan tüm tabloları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JSON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dize gösteriminden verileri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read_msgpack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MessagePack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ikili biçimi kullanılarak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kodalanmış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verileri okur.</a:t>
            </a:r>
          </a:p>
          <a:p>
            <a:pPr algn="just">
              <a:lnSpc>
                <a:spcPct val="16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96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EBBAE-D136-62E0-666B-99BB1F5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 Sütun İsimlerinin Değiştirilmesi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E41F5F-62C0-F6A0-D307-01F8B81E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Uygulamanın yapıldığı dosya çıktısının üzerinde satır ve sütun isimleri değiştirilmek istenebilir. Bu durumda yeni bir veri yapısı oluşturmadan istenilen değişimler yapılabilir.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dosya.rename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eskiadı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yeniadı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eskiadı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yeniadı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’})’ modülü ile değişim gerçekleştirilir.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modüle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=True’ eklenirse değişim dosya üzerine işlenir.</a:t>
            </a:r>
          </a:p>
        </p:txBody>
      </p:sp>
    </p:spTree>
    <p:extLst>
      <p:ext uri="{BB962C8B-B14F-4D97-AF65-F5344CB8AC3E}">
        <p14:creationId xmlns:p14="http://schemas.microsoft.com/office/powerpoint/2010/main" val="43534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7EBBAE-D136-62E0-666B-99BB1F5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 Sütun İsimlerinin Değiştirilmesi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787941-5C94-9906-31C6-472AB64E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08" y="2254818"/>
            <a:ext cx="4462893" cy="9660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D20174D-63CE-0617-FCAC-8FEF5D65DF54}"/>
              </a:ext>
            </a:extLst>
          </p:cNvPr>
          <p:cNvSpPr txBox="1"/>
          <p:nvPr/>
        </p:nvSpPr>
        <p:spPr>
          <a:xfrm>
            <a:off x="1225417" y="3702903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D910116-0182-80AB-D1A3-9DC237D8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967" y="4108389"/>
            <a:ext cx="6669004" cy="5743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1" name="Tablo 6">
            <a:extLst>
              <a:ext uri="{FF2B5EF4-FFF2-40B4-BE49-F238E27FC236}">
                <a16:creationId xmlns:a16="http://schemas.microsoft.com/office/drawing/2014/main" id="{70EF6162-F991-8922-A5CB-3D89F6084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79180"/>
              </p:ext>
            </p:extLst>
          </p:nvPr>
        </p:nvGraphicFramePr>
        <p:xfrm>
          <a:off x="2153283" y="3429000"/>
          <a:ext cx="3029296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854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712656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465409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785377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</a:tbl>
          </a:graphicData>
        </a:graphic>
      </p:graphicFrame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BB56C556-5357-1E19-A253-F30FC4B2D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6110"/>
              </p:ext>
            </p:extLst>
          </p:nvPr>
        </p:nvGraphicFramePr>
        <p:xfrm>
          <a:off x="8218602" y="4892040"/>
          <a:ext cx="302929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5854">
                  <a:extLst>
                    <a:ext uri="{9D8B030D-6E8A-4147-A177-3AD203B41FA5}">
                      <a16:colId xmlns:a16="http://schemas.microsoft.com/office/drawing/2014/main" val="2051993703"/>
                    </a:ext>
                  </a:extLst>
                </a:gridCol>
                <a:gridCol w="712656">
                  <a:extLst>
                    <a:ext uri="{9D8B030D-6E8A-4147-A177-3AD203B41FA5}">
                      <a16:colId xmlns:a16="http://schemas.microsoft.com/office/drawing/2014/main" val="1361436834"/>
                    </a:ext>
                  </a:extLst>
                </a:gridCol>
                <a:gridCol w="465409">
                  <a:extLst>
                    <a:ext uri="{9D8B030D-6E8A-4147-A177-3AD203B41FA5}">
                      <a16:colId xmlns:a16="http://schemas.microsoft.com/office/drawing/2014/main" val="2607742513"/>
                    </a:ext>
                  </a:extLst>
                </a:gridCol>
                <a:gridCol w="785377">
                  <a:extLst>
                    <a:ext uri="{9D8B030D-6E8A-4147-A177-3AD203B41FA5}">
                      <a16:colId xmlns:a16="http://schemas.microsoft.com/office/drawing/2014/main" val="184523108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sınav</a:t>
                      </a:r>
                      <a:endParaRPr lang="tr-TR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9890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94185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14475"/>
                  </a:ext>
                </a:extLst>
              </a:tr>
            </a:tbl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BDBC1618-FE43-53D0-44EC-F684DBBACF0D}"/>
              </a:ext>
            </a:extLst>
          </p:cNvPr>
          <p:cNvSpPr txBox="1"/>
          <p:nvPr/>
        </p:nvSpPr>
        <p:spPr>
          <a:xfrm>
            <a:off x="6065479" y="5200939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1455160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3EC09-DC13-2FD9-E5C5-A00ABC0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Kukla Değişken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A50F2F-B186-D499-642C-A52BAEAF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modelleme veya makine öğrenimi uygulamalarında kategorik değişkenlerin analize uygun yapıya getirilmesi için kukla değişken tanımlanır. Pandan kütüphanesinde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get_dummies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komutu ile kategorik verilere kukla değişkenler atanır.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6243D6-519F-C87C-7F99-2C349F23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61" y="3988646"/>
            <a:ext cx="2857500" cy="889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B49C96A4-8304-0AD1-54D6-35941B1D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2818"/>
              </p:ext>
            </p:extLst>
          </p:nvPr>
        </p:nvGraphicFramePr>
        <p:xfrm>
          <a:off x="6820817" y="3429000"/>
          <a:ext cx="447924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589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61348">
                  <a:extLst>
                    <a:ext uri="{9D8B030D-6E8A-4147-A177-3AD203B41FA5}">
                      <a16:colId xmlns:a16="http://schemas.microsoft.com/office/drawing/2014/main" val="471870222"/>
                    </a:ext>
                  </a:extLst>
                </a:gridCol>
                <a:gridCol w="853073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  <a:gridCol w="557111">
                  <a:extLst>
                    <a:ext uri="{9D8B030D-6E8A-4147-A177-3AD203B41FA5}">
                      <a16:colId xmlns:a16="http://schemas.microsoft.com/office/drawing/2014/main" val="714257927"/>
                    </a:ext>
                  </a:extLst>
                </a:gridCol>
                <a:gridCol w="940123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tr-TR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41D5F0A8-383D-24D8-1CF0-028AFB74D528}"/>
              </a:ext>
            </a:extLst>
          </p:cNvPr>
          <p:cNvSpPr txBox="1"/>
          <p:nvPr/>
        </p:nvSpPr>
        <p:spPr>
          <a:xfrm>
            <a:off x="5219319" y="5200939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1392046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3EC09-DC13-2FD9-E5C5-A00ABC0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Kukla Değişken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A50F2F-B186-D499-642C-A52BAEAF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 dosyasında yer alan ‘Cinsiyet’ sütununa kukla değişkenlerin ataması yapılarak yeni değerler var olan veri üzerinde sütun olarak aşağıdaki gibi belirtilir.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D5F0A8-383D-24D8-1CF0-028AFB74D528}"/>
              </a:ext>
            </a:extLst>
          </p:cNvPr>
          <p:cNvSpPr txBox="1"/>
          <p:nvPr/>
        </p:nvSpPr>
        <p:spPr>
          <a:xfrm>
            <a:off x="6816107" y="4715170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2B4AC0-3149-64ED-E5B7-4B88AE49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77" y="3331710"/>
            <a:ext cx="5974094" cy="598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9" name="Tablo 6">
            <a:extLst>
              <a:ext uri="{FF2B5EF4-FFF2-40B4-BE49-F238E27FC236}">
                <a16:creationId xmlns:a16="http://schemas.microsoft.com/office/drawing/2014/main" id="{01016EEB-C1B3-A973-96B5-CD1DD225E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26690"/>
              </p:ext>
            </p:extLst>
          </p:nvPr>
        </p:nvGraphicFramePr>
        <p:xfrm>
          <a:off x="7803456" y="3252130"/>
          <a:ext cx="39882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20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379210">
                  <a:extLst>
                    <a:ext uri="{9D8B030D-6E8A-4147-A177-3AD203B41FA5}">
                      <a16:colId xmlns:a16="http://schemas.microsoft.com/office/drawing/2014/main" val="471870222"/>
                    </a:ext>
                  </a:extLst>
                </a:gridCol>
                <a:gridCol w="1221680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361697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Cinsiyet_e</a:t>
                      </a:r>
                      <a:endParaRPr lang="tr-TR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Cinsiyet_k</a:t>
                      </a:r>
                      <a:endParaRPr lang="tr-TR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40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3EC09-DC13-2FD9-E5C5-A00ABC0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Kukla Değişken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B49C96A4-8304-0AD1-54D6-35941B1D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61758"/>
              </p:ext>
            </p:extLst>
          </p:nvPr>
        </p:nvGraphicFramePr>
        <p:xfrm>
          <a:off x="2425887" y="3265777"/>
          <a:ext cx="4763068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112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020768">
                  <a:extLst>
                    <a:ext uri="{9D8B030D-6E8A-4147-A177-3AD203B41FA5}">
                      <a16:colId xmlns:a16="http://schemas.microsoft.com/office/drawing/2014/main" val="1653415908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471870222"/>
                    </a:ext>
                  </a:extLst>
                </a:gridCol>
                <a:gridCol w="1241946">
                  <a:extLst>
                    <a:ext uri="{9D8B030D-6E8A-4147-A177-3AD203B41FA5}">
                      <a16:colId xmlns:a16="http://schemas.microsoft.com/office/drawing/2014/main" val="2448865593"/>
                    </a:ext>
                  </a:extLst>
                </a:gridCol>
              </a:tblGrid>
              <a:tr h="259338">
                <a:tc>
                  <a:txBody>
                    <a:bodyPr/>
                    <a:lstStyle/>
                    <a:p>
                      <a:pPr algn="ctr"/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Cinsiyet_e</a:t>
                      </a:r>
                      <a:endParaRPr lang="tr-TR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Cinsiyet_k</a:t>
                      </a:r>
                      <a:endParaRPr lang="tr-TR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1304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Mehmet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6887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309950"/>
                  </a:ext>
                </a:extLst>
              </a:tr>
              <a:tr h="259338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48274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41D5F0A8-383D-24D8-1CF0-028AFB74D528}"/>
              </a:ext>
            </a:extLst>
          </p:cNvPr>
          <p:cNvSpPr txBox="1"/>
          <p:nvPr/>
        </p:nvSpPr>
        <p:spPr>
          <a:xfrm>
            <a:off x="1204630" y="3725420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636146F-1AB6-55A4-1E52-C8B97555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30" y="2250232"/>
            <a:ext cx="4587266" cy="6976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956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5559A-307F-B788-7B05-D6BEE90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5B74D-66F6-1E6A-AB6A-AD317295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ve Örneklem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Merkezi Eğilim Ölçüleri</a:t>
            </a:r>
          </a:p>
          <a:p>
            <a:pPr lvl="2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</a:p>
          <a:p>
            <a:pPr lvl="2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Medyan</a:t>
            </a:r>
          </a:p>
          <a:p>
            <a:pPr lvl="2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48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47A50-717B-0E98-889D-2BABC09D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6EFF8F5-AA4C-BBD6-5D37-79275196C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Aritmetik Ortalama</a:t>
                </a:r>
              </a:p>
              <a:p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Aritmetik Ortalama=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uygulamasında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()’ ve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()’ modülleri kullanılarak, kitaplıkları içe aktarmadan ortalama hesaplanabilir.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()’ : toplam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()’ : terim sayısı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6EFF8F5-AA4C-BBD6-5D37-79275196C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3" t="-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58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D9368C-E1ED-209F-77B8-81404CF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6368C3-E5C3-ADAC-803F-D2D042E5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9134"/>
            <a:ext cx="10058400" cy="12879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İlgili tarihler arasında endeks değerlerini gösteren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formatlı dosya için verinin okutulması ve ortalama hesaplamalarını yapalım.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53DA0BA-C59F-F8DC-CC3B-F390267E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87" y="4654125"/>
            <a:ext cx="4411430" cy="158580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40AA3EA-1363-ED07-E88E-6820668EF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36" y="2909088"/>
            <a:ext cx="3124010" cy="15036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03D4F4F-5191-08A3-1454-F6B6EFD498E1}"/>
              </a:ext>
            </a:extLst>
          </p:cNvPr>
          <p:cNvSpPr txBox="1"/>
          <p:nvPr/>
        </p:nvSpPr>
        <p:spPr>
          <a:xfrm>
            <a:off x="1196736" y="4654125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171268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FB2679-1C07-D82B-E6F4-0DA7615B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ABA4D-25FD-9716-9204-B0090F62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İlgili verinin okutulması sonrasında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Bovespa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endeksi için ortalama hesabı: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0BCF7E-A881-17CA-FA6C-5E228E37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45" y="2745190"/>
            <a:ext cx="2237924" cy="6838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7F73822D-D4FF-44DB-D49D-F228120DB639}"/>
              </a:ext>
            </a:extLst>
          </p:cNvPr>
          <p:cNvGraphicFramePr>
            <a:graphicFrameLocks noGrp="1"/>
          </p:cNvGraphicFramePr>
          <p:nvPr/>
        </p:nvGraphicFramePr>
        <p:xfrm>
          <a:off x="1225416" y="4149222"/>
          <a:ext cx="168701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798">
                  <a:extLst>
                    <a:ext uri="{9D8B030D-6E8A-4147-A177-3AD203B41FA5}">
                      <a16:colId xmlns:a16="http://schemas.microsoft.com/office/drawing/2014/main" val="3374480495"/>
                    </a:ext>
                  </a:extLst>
                </a:gridCol>
                <a:gridCol w="1286218">
                  <a:extLst>
                    <a:ext uri="{9D8B030D-6E8A-4147-A177-3AD203B41FA5}">
                      <a16:colId xmlns:a16="http://schemas.microsoft.com/office/drawing/2014/main" val="2957478531"/>
                    </a:ext>
                  </a:extLst>
                </a:gridCol>
              </a:tblGrid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4.845378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15254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4.846583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14330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79606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4.847888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76542"/>
                  </a:ext>
                </a:extLst>
              </a:tr>
              <a:tr h="344688"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4.846725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79927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106DBC83-53E1-92BE-EC7A-2FAA4E0407B3}"/>
              </a:ext>
            </a:extLst>
          </p:cNvPr>
          <p:cNvSpPr txBox="1"/>
          <p:nvPr/>
        </p:nvSpPr>
        <p:spPr>
          <a:xfrm>
            <a:off x="1225417" y="3702903"/>
            <a:ext cx="244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</p:spTree>
    <p:extLst>
      <p:ext uri="{BB962C8B-B14F-4D97-AF65-F5344CB8AC3E}">
        <p14:creationId xmlns:p14="http://schemas.microsoft.com/office/powerpoint/2010/main" val="961264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03FDC9-BA2C-504E-7188-D480BC9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B0C7FD-C146-3B50-E847-5952078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6773"/>
            <a:ext cx="3484130" cy="6924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22603A3-8634-9ECA-F68B-C576B8882637}"/>
              </a:ext>
            </a:extLst>
          </p:cNvPr>
          <p:cNvSpPr txBox="1"/>
          <p:nvPr/>
        </p:nvSpPr>
        <p:spPr>
          <a:xfrm>
            <a:off x="1097280" y="3784853"/>
            <a:ext cx="32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4.800086540319896</a:t>
            </a:r>
          </a:p>
        </p:txBody>
      </p:sp>
    </p:spTree>
    <p:extLst>
      <p:ext uri="{BB962C8B-B14F-4D97-AF65-F5344CB8AC3E}">
        <p14:creationId xmlns:p14="http://schemas.microsoft.com/office/powerpoint/2010/main" val="196527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D5E44B-1D95-26B9-586A-1FAE1D6F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Dosya ile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0C9CCC-E029-845E-46B4-BDCA573E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read_sas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 sisteminin özel depolama biçimlerinden birinde depolanan bir SAS veri kümesini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read_sql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sorgusunun sonuçlarını veri şablonu olarak okur.</a:t>
            </a:r>
          </a:p>
          <a:p>
            <a:pPr algn="just">
              <a:lnSpc>
                <a:spcPct val="160000"/>
              </a:lnSpc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read_stata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dosya biçiminden bir veri kümesini okur. </a:t>
            </a:r>
          </a:p>
          <a:p>
            <a:pPr algn="just">
              <a:lnSpc>
                <a:spcPct val="16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1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F4717-0800-7E9F-ED4C-F71E9C92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FFA0116-8338-F4AC-7A17-FBF7F01CAB6B}"/>
              </a:ext>
            </a:extLst>
          </p:cNvPr>
          <p:cNvSpPr txBox="1"/>
          <p:nvPr/>
        </p:nvSpPr>
        <p:spPr>
          <a:xfrm>
            <a:off x="1047807" y="2102656"/>
            <a:ext cx="1073533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Aritmetik ortalama yukarıdaki çözüme alternatif olarak kütüphaneler de kullanılarak da hesaplanabilir.</a:t>
            </a:r>
          </a:p>
          <a:p>
            <a:pPr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kullanılarak;</a:t>
            </a:r>
          </a:p>
          <a:p>
            <a:pPr>
              <a:lnSpc>
                <a:spcPct val="150000"/>
              </a:lnSpc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B6FDD2-374A-DBD8-2270-65D9ED51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25" y="3507807"/>
            <a:ext cx="3496142" cy="764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02B1917-0C50-5FC7-4A64-293E77957308}"/>
              </a:ext>
            </a:extLst>
          </p:cNvPr>
          <p:cNvSpPr txBox="1"/>
          <p:nvPr/>
        </p:nvSpPr>
        <p:spPr>
          <a:xfrm>
            <a:off x="1136725" y="4725103"/>
            <a:ext cx="320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4.800086540319896</a:t>
            </a:r>
          </a:p>
        </p:txBody>
      </p:sp>
    </p:spTree>
    <p:extLst>
      <p:ext uri="{BB962C8B-B14F-4D97-AF65-F5344CB8AC3E}">
        <p14:creationId xmlns:p14="http://schemas.microsoft.com/office/powerpoint/2010/main" val="3394773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D3D7B9-1A95-C8C2-EFFB-7ECBA4F0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CA2C23-2526-CCB4-8CEB-9B6B05A932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kullanılarak;</a:t>
            </a:r>
          </a:p>
          <a:p>
            <a:pPr>
              <a:lnSpc>
                <a:spcPct val="150000"/>
              </a:lnSpc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CD8AA08-648E-1CA5-A8F3-071B79B8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10" y="2734291"/>
            <a:ext cx="2575507" cy="6947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CD6D600-C426-9D50-9BED-A7D695227FD4}"/>
              </a:ext>
            </a:extLst>
          </p:cNvPr>
          <p:cNvSpPr txBox="1"/>
          <p:nvPr/>
        </p:nvSpPr>
        <p:spPr>
          <a:xfrm>
            <a:off x="1097279" y="3619314"/>
            <a:ext cx="10058399" cy="179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4.800086540319896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Veride bulunan eksik değerleri (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göz ardı ederek ortalamanın hesaplanması için 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np.nanmean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kullanılabilir. </a:t>
            </a:r>
          </a:p>
        </p:txBody>
      </p:sp>
    </p:spTree>
    <p:extLst>
      <p:ext uri="{BB962C8B-B14F-4D97-AF65-F5344CB8AC3E}">
        <p14:creationId xmlns:p14="http://schemas.microsoft.com/office/powerpoint/2010/main" val="2428511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73388F-B0E9-0F7F-5A6B-C65FEA38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7308D4-0388-B925-7371-4C55DFAE7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Ağırlıklı Ortalama</a:t>
                </a:r>
              </a:p>
              <a:p>
                <a:pPr marL="0" indent="0">
                  <a:buNone/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Ağırlıklı ortalama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uygulamasında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()’ ve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döngüsü birleştirilerek uygulanabilir.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(x))’ modülünde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(x)’ veri sayısını belirlerken ‘</a:t>
                </a:r>
                <a:r>
                  <a:rPr lang="tr-TR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()’ veri sayısı yardımıyla döngünün gerçekleşeceği aralığı tanımlamaktadır.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17308D4-0388-B925-7371-4C55DFAE7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3" t="-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288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7B7F7A-080D-DD4A-09C6-1DA36F00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10538C-9466-2936-0FFF-66808843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62" y="2045464"/>
            <a:ext cx="6834334" cy="13835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100C653-37FB-789C-EB3D-FDA10ACD4BE2}"/>
              </a:ext>
            </a:extLst>
          </p:cNvPr>
          <p:cNvSpPr txBox="1"/>
          <p:nvPr/>
        </p:nvSpPr>
        <p:spPr>
          <a:xfrm>
            <a:off x="1097281" y="3680130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6.3769230769230765</a:t>
            </a:r>
          </a:p>
        </p:txBody>
      </p:sp>
    </p:spTree>
    <p:extLst>
      <p:ext uri="{BB962C8B-B14F-4D97-AF65-F5344CB8AC3E}">
        <p14:creationId xmlns:p14="http://schemas.microsoft.com/office/powerpoint/2010/main" val="9589843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2FA937-2EC6-5AD1-22E3-6AF73C6D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F6C1C4-2137-921B-6F89-9AF2AB0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Uygulamada büyük veri kümeleri bulunuyorsa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yardımıyla </a:t>
            </a:r>
            <a:r>
              <a:rPr lang="tr-T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np.average</a:t>
            </a:r>
            <a:r>
              <a:rPr lang="tr-T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modülü ağırlıklı ortalama hesaplanmasında kolaylık sağlayacaktır.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03D449D-A0C9-2D96-CFDC-C49BDECA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57" y="3229496"/>
            <a:ext cx="3688409" cy="12196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A257692-2F42-8478-39B9-B9DF9E1E5578}"/>
              </a:ext>
            </a:extLst>
          </p:cNvPr>
          <p:cNvSpPr txBox="1"/>
          <p:nvPr/>
        </p:nvSpPr>
        <p:spPr>
          <a:xfrm>
            <a:off x="1097280" y="4635344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6.3769230769230765</a:t>
            </a:r>
          </a:p>
        </p:txBody>
      </p:sp>
    </p:spTree>
    <p:extLst>
      <p:ext uri="{BB962C8B-B14F-4D97-AF65-F5344CB8AC3E}">
        <p14:creationId xmlns:p14="http://schemas.microsoft.com/office/powerpoint/2010/main" val="1095262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525D43-9006-EBFE-6609-6D80D55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9A74D7-DCCA-D64A-7458-B5869290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Ağırlıklı ortalama diğer bir alternatif olarak da aşağıdaki gibi hesaplanabilir;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AD68F79-0D1D-B6E5-5CAE-90C5F2AD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91" y="2711306"/>
            <a:ext cx="4273937" cy="128506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0C32B7A8-E822-2873-4F4B-9C4FA8A10909}"/>
              </a:ext>
            </a:extLst>
          </p:cNvPr>
          <p:cNvSpPr txBox="1"/>
          <p:nvPr/>
        </p:nvSpPr>
        <p:spPr>
          <a:xfrm>
            <a:off x="1213891" y="4146694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6.3769230769230765</a:t>
            </a:r>
          </a:p>
        </p:txBody>
      </p:sp>
    </p:spTree>
    <p:extLst>
      <p:ext uri="{BB962C8B-B14F-4D97-AF65-F5344CB8AC3E}">
        <p14:creationId xmlns:p14="http://schemas.microsoft.com/office/powerpoint/2010/main" val="158320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EBFDE-4485-DB6E-E6B5-FFF5E189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E6DA4DE-1EB7-6605-CECD-F2CA86458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1836002"/>
              </a:xfrm>
            </p:spPr>
            <p:txBody>
              <a:bodyPr/>
              <a:lstStyle/>
              <a:p>
                <a:r>
                  <a:rPr lang="tr-TR" b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Harmonik</a:t>
                </a:r>
                <a:r>
                  <a:rPr lang="tr-TR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Ortalama</a:t>
                </a:r>
              </a:p>
              <a:p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Harmonik Ortalama: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tr-T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uygulaması aşağıdaki gibidir.</a:t>
                </a: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5E6DA4DE-1EB7-6605-CECD-F2CA86458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1836002"/>
              </a:xfrm>
              <a:blipFill>
                <a:blip r:embed="rId2"/>
                <a:stretch>
                  <a:fillRect l="-631" t="-1379" b="-6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BC9E873C-D0A4-8490-A951-96D4F41A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92" y="4123976"/>
            <a:ext cx="4895908" cy="8028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3C2A195-D4B6-6A2E-D205-1124CBFE64BD}"/>
              </a:ext>
            </a:extLst>
          </p:cNvPr>
          <p:cNvSpPr txBox="1"/>
          <p:nvPr/>
        </p:nvSpPr>
        <p:spPr>
          <a:xfrm>
            <a:off x="1200092" y="5106615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3.744427934621099</a:t>
            </a:r>
          </a:p>
        </p:txBody>
      </p:sp>
    </p:spTree>
    <p:extLst>
      <p:ext uri="{BB962C8B-B14F-4D97-AF65-F5344CB8AC3E}">
        <p14:creationId xmlns:p14="http://schemas.microsoft.com/office/powerpoint/2010/main" val="41033953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52B1E1-4333-8F51-3805-38D2D6DA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48E4F2-5BAF-B230-C9BD-47357449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399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statistics.harmonic_mean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 hesaplanabilir.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440F627-3BAA-9A95-ABAA-778A9CB9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25" y="3429000"/>
            <a:ext cx="3684097" cy="924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0ECAF63-2483-606A-2B83-F1199B28735B}"/>
              </a:ext>
            </a:extLst>
          </p:cNvPr>
          <p:cNvSpPr txBox="1"/>
          <p:nvPr/>
        </p:nvSpPr>
        <p:spPr>
          <a:xfrm>
            <a:off x="1097280" y="4683534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3.744427934621099</a:t>
            </a:r>
          </a:p>
        </p:txBody>
      </p:sp>
    </p:spTree>
    <p:extLst>
      <p:ext uri="{BB962C8B-B14F-4D97-AF65-F5344CB8AC3E}">
        <p14:creationId xmlns:p14="http://schemas.microsoft.com/office/powerpoint/2010/main" val="683371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3AFD2D-F352-F8AF-E4AA-B0B02711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1EE9AE-9248-A88A-9289-D5595726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3128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Yukarıdaki örnekte eksik veri bulunduğu takdirde yani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bir değer varsa hesaplama gerçekleşmez. Bu durumda eksik veriler atılabilir ya da değiştirilebilir.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Harmonik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ortalamayı hesaplamanın bir diğer yolu ise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scipy.stats.hmean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modülüdür.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A61CEA-C530-6F62-2E44-0EEAB23B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00" y="3739487"/>
            <a:ext cx="2811435" cy="10099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6D2A7FC-C924-B66D-094A-6BEF97E091A6}"/>
              </a:ext>
            </a:extLst>
          </p:cNvPr>
          <p:cNvSpPr txBox="1"/>
          <p:nvPr/>
        </p:nvSpPr>
        <p:spPr>
          <a:xfrm>
            <a:off x="1274701" y="5001442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3.744427934621099</a:t>
            </a:r>
          </a:p>
        </p:txBody>
      </p:sp>
    </p:spTree>
    <p:extLst>
      <p:ext uri="{BB962C8B-B14F-4D97-AF65-F5344CB8AC3E}">
        <p14:creationId xmlns:p14="http://schemas.microsoft.com/office/powerpoint/2010/main" val="1208006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5BA0F5-6DE9-820B-5C31-B4E8D3B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B82CD89-75DF-ABED-6C53-4988DA771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Geometrik Ortalama</a:t>
                </a:r>
              </a:p>
              <a:p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Geometrik ortalama=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tr-T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nary>
                          <m:naryPr>
                            <m:chr m:val="∏"/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tr-T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Herhangi bir kütüphane eklenmeden geometrik ortalama aşağıdaki gibi hesaplanabilir.</a:t>
                </a:r>
              </a:p>
              <a:p>
                <a:endParaRPr lang="tr-T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B82CD89-75DF-ABED-6C53-4988DA771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t="-67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04DFDC66-65BA-BA41-67F7-99398AF0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78" y="3988646"/>
            <a:ext cx="2717800" cy="1435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D0146B4-5D05-5D2C-5585-C54F0BB8E4C2}"/>
              </a:ext>
            </a:extLst>
          </p:cNvPr>
          <p:cNvSpPr txBox="1"/>
          <p:nvPr/>
        </p:nvSpPr>
        <p:spPr>
          <a:xfrm>
            <a:off x="1215978" y="5684426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4.926864336893227</a:t>
            </a:r>
          </a:p>
        </p:txBody>
      </p:sp>
    </p:spTree>
    <p:extLst>
      <p:ext uri="{BB962C8B-B14F-4D97-AF65-F5344CB8AC3E}">
        <p14:creationId xmlns:p14="http://schemas.microsoft.com/office/powerpoint/2010/main" val="237685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76843-87F2-F597-30A0-12EFC58A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Dosya ile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F5C5D-B57C-0B3B-4731-730FFEB8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uzantılı dosya girişi: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programının kullanıldığı kütüphanenin bilgisayarınızda dosyaların kaydedildiği alanda (C:\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\...) dosyaların oluşturulması işlemleri için kolaylık sağlamaktadır.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bu alanda dosyalar kayıtlı değil ise dosya yolu dosya adının önüne eklenmelidir.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olarak ‘veri’ adında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uzantılı ve başlıkları ‘No’, ‘A’, ‘B’ olacak şekilde bir dosya oluşturulsun.</a:t>
            </a:r>
          </a:p>
        </p:txBody>
      </p:sp>
    </p:spTree>
    <p:extLst>
      <p:ext uri="{BB962C8B-B14F-4D97-AF65-F5344CB8AC3E}">
        <p14:creationId xmlns:p14="http://schemas.microsoft.com/office/powerpoint/2010/main" val="3659193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17A987-B26B-582A-07F0-FE016CF0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BEDC95-1833-3897-8B87-A7431636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kullanılarak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statistics.geometric_mean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yardımıyla hesaplanabilir.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BA979D-E247-B035-B000-C5FD5FCE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5" y="3225705"/>
            <a:ext cx="3477330" cy="10187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5DE7E70-1735-302B-0ED3-0D4544A7A39C}"/>
              </a:ext>
            </a:extLst>
          </p:cNvPr>
          <p:cNvSpPr txBox="1"/>
          <p:nvPr/>
        </p:nvSpPr>
        <p:spPr>
          <a:xfrm>
            <a:off x="1097280" y="4451519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4.926864336893227</a:t>
            </a:r>
          </a:p>
        </p:txBody>
      </p:sp>
    </p:spTree>
    <p:extLst>
      <p:ext uri="{BB962C8B-B14F-4D97-AF65-F5344CB8AC3E}">
        <p14:creationId xmlns:p14="http://schemas.microsoft.com/office/powerpoint/2010/main" val="39564816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D35A1-8D3F-4823-201C-944F4026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E29B87-D801-7C6A-8F67-58DA1D60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bir veri için herhangi bir kütüphane eklemeden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bulunabilir.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33D071-5C1F-DF15-E119-B1EF09B6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30" y="3429000"/>
            <a:ext cx="3988361" cy="5561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7DC1603-F2EE-0530-5CA9-D98C8786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0" y="4943615"/>
            <a:ext cx="5208773" cy="5561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4FF1B432-2127-0428-10E6-7CD55918FDB5}"/>
              </a:ext>
            </a:extLst>
          </p:cNvPr>
          <p:cNvSpPr txBox="1"/>
          <p:nvPr/>
        </p:nvSpPr>
        <p:spPr>
          <a:xfrm>
            <a:off x="1267630" y="5630598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01F6B56-5323-63B9-484B-D61035B20312}"/>
              </a:ext>
            </a:extLst>
          </p:cNvPr>
          <p:cNvSpPr txBox="1"/>
          <p:nvPr/>
        </p:nvSpPr>
        <p:spPr>
          <a:xfrm>
            <a:off x="1267629" y="4203442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3, 2, 8, 12, 5, 6, 5, 2, 3]</a:t>
            </a:r>
          </a:p>
        </p:txBody>
      </p:sp>
    </p:spTree>
    <p:extLst>
      <p:ext uri="{BB962C8B-B14F-4D97-AF65-F5344CB8AC3E}">
        <p14:creationId xmlns:p14="http://schemas.microsoft.com/office/powerpoint/2010/main" val="360842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08CCB-E8BC-D86A-BC49-647D9E3D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E9769-E2B4-AD95-FB23-5E9F9E7F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 eklendiğinde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statistics.mode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ve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statistics.multimode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modülleri ile bulunabilir. İkinci modül birden fazla moda sahip ise var olan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modların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tamamını gösterir.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8B018CA-25FB-5F52-3637-D3789A1B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27" y="3484549"/>
            <a:ext cx="3036248" cy="7590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0FF29E1-AD47-924E-31EE-75FD97F5A771}"/>
              </a:ext>
            </a:extLst>
          </p:cNvPr>
          <p:cNvSpPr txBox="1"/>
          <p:nvPr/>
        </p:nvSpPr>
        <p:spPr>
          <a:xfrm>
            <a:off x="1217598" y="4411740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2605FE8-BCDE-8D41-EFF8-CD9C7238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30" y="5014238"/>
            <a:ext cx="3383732" cy="5749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73B46B2-7559-2AFD-3545-09A1F8B98E95}"/>
              </a:ext>
            </a:extLst>
          </p:cNvPr>
          <p:cNvSpPr txBox="1"/>
          <p:nvPr/>
        </p:nvSpPr>
        <p:spPr>
          <a:xfrm>
            <a:off x="1217599" y="5672532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8647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E5772F-1F0F-37EB-E9D4-69F1A403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4F1232-CCED-A554-D2D5-7B16C100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kümesine bir tane daha ‘3’ eklendiğinde çift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modlu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olacağı için 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statistics.multimode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kullanılmalıdır.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3E2C61-F2AD-DCF5-35A9-44FCF481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629" y="3315546"/>
            <a:ext cx="4472986" cy="8878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E0E54B1-8A53-911E-BF3A-7CDF514DE7CF}"/>
              </a:ext>
            </a:extLst>
          </p:cNvPr>
          <p:cNvSpPr txBox="1"/>
          <p:nvPr/>
        </p:nvSpPr>
        <p:spPr>
          <a:xfrm>
            <a:off x="1267629" y="4353570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3, 2, 8, 12, 5, 6, 5, 2, 3, 3]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3E1B304-0F3E-D740-3E07-0C196D99E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28" y="4902109"/>
            <a:ext cx="3645409" cy="6724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2917DEA-4C37-72F5-C99F-276F8E18E1C4}"/>
              </a:ext>
            </a:extLst>
          </p:cNvPr>
          <p:cNvSpPr txBox="1"/>
          <p:nvPr/>
        </p:nvSpPr>
        <p:spPr>
          <a:xfrm>
            <a:off x="1267628" y="5665319"/>
            <a:ext cx="617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 3]</a:t>
            </a:r>
          </a:p>
        </p:txBody>
      </p:sp>
    </p:spTree>
    <p:extLst>
      <p:ext uri="{BB962C8B-B14F-4D97-AF65-F5344CB8AC3E}">
        <p14:creationId xmlns:p14="http://schemas.microsoft.com/office/powerpoint/2010/main" val="1626618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D35A1-8D3F-4823-201C-944F4026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E29B87-D801-7C6A-8F67-58DA1D60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068"/>
            <a:ext cx="10058400" cy="219170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Medyan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değeri tek ise,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medyan orta konumdaki terimdir. 0,5 (n+1) formülü ile hesaplanabilir.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çift ise,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medyan ortadaki iki değerin, yani 0,5 ve 0,5 (n+1) konumlarındaki terimlerin aritmetik ortalamasıdır. 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FF1B432-2127-0428-10E6-7CD55918FDB5}"/>
              </a:ext>
            </a:extLst>
          </p:cNvPr>
          <p:cNvSpPr txBox="1"/>
          <p:nvPr/>
        </p:nvSpPr>
        <p:spPr>
          <a:xfrm>
            <a:off x="6672144" y="4935975"/>
            <a:ext cx="198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327FF80-DD6D-732D-8E95-FD253E77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1" y="4568776"/>
            <a:ext cx="4995558" cy="17939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1D5EF7D-2BFD-893A-CE03-1E12D6C7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52" y="4038422"/>
            <a:ext cx="5878963" cy="4078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327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FD35A1-8D3F-4823-201C-944F4026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İstatistiklerin Hesaplanması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E29B87-D801-7C6A-8F67-58DA1D60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Medyan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kütüphanesinde ‘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statistics.median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ile medyan bulunabilir.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FF1B432-2127-0428-10E6-7CD55918FDB5}"/>
              </a:ext>
            </a:extLst>
          </p:cNvPr>
          <p:cNvSpPr txBox="1"/>
          <p:nvPr/>
        </p:nvSpPr>
        <p:spPr>
          <a:xfrm>
            <a:off x="1192311" y="5372324"/>
            <a:ext cx="198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5.0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9B07F6D-B14D-EEB1-9AD3-D381AF3B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11" y="3462775"/>
            <a:ext cx="6299229" cy="17233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5545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DCEC45-34F4-FFB8-B247-D9B028F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‘txt’ Uzantılı Dosya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3DC66-7408-24EB-BE37-80F9D7CD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veri.txt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bulunduğu dosya konumu: C:\Users\Hp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slash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(\) işaretinin ters yönlü (/) girilmesi gerekmektedir. Diğer türlü dosyanın okutulmasında hata alınabilir.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312FE28-EE12-E2DE-3137-8200B87C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22" y="2108200"/>
            <a:ext cx="3799486" cy="23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7462AB-76B3-78D0-76F5-A357E974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‘txt’ Uzantılı Dosya Girişi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806BC3F-928C-BD4E-97A7-840F1104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203213"/>
            <a:ext cx="4110871" cy="1225787"/>
          </a:xfrm>
          <a:ln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E3E7670-A815-1D48-A161-271D3758C0B5}"/>
              </a:ext>
            </a:extLst>
          </p:cNvPr>
          <p:cNvSpPr txBox="1"/>
          <p:nvPr/>
        </p:nvSpPr>
        <p:spPr>
          <a:xfrm>
            <a:off x="1016000" y="3543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B640F84-9F2F-3C2F-9399-9ED34852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34" y="3636920"/>
            <a:ext cx="2516962" cy="18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BF6DC9-C652-F49D-E2C0-9F71CD97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‘txt’ Uzantılı Dosya Girişi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BC36DF9-9BF4-121D-72C3-4111B978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2" y="2175351"/>
            <a:ext cx="976947" cy="537321"/>
          </a:xfrm>
          <a:ln>
            <a:solidFill>
              <a:schemeClr val="tx1"/>
            </a:solidFill>
          </a:ln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6D1D4BC-91C6-2185-A431-950879142E36}"/>
              </a:ext>
            </a:extLst>
          </p:cNvPr>
          <p:cNvSpPr txBox="1"/>
          <p:nvPr/>
        </p:nvSpPr>
        <p:spPr>
          <a:xfrm>
            <a:off x="121761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58EC573-D4FE-347C-0E00-00F8A365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35" y="3596830"/>
            <a:ext cx="2414874" cy="13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578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10178</TotalTime>
  <Words>2497</Words>
  <Application>Microsoft Macintosh PowerPoint</Application>
  <PresentationFormat>Geniş ekran</PresentationFormat>
  <Paragraphs>675</Paragraphs>
  <Slides>66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66</vt:i4>
      </vt:variant>
    </vt:vector>
  </HeadingPairs>
  <TitlesOfParts>
    <vt:vector size="74" baseType="lpstr">
      <vt:lpstr>Calibri</vt:lpstr>
      <vt:lpstr>Cambria Math</vt:lpstr>
      <vt:lpstr>Consolas</vt:lpstr>
      <vt:lpstr>Georgia Pro Cond Light</vt:lpstr>
      <vt:lpstr>Speak Pro</vt:lpstr>
      <vt:lpstr>Times New Roman</vt:lpstr>
      <vt:lpstr>Wingdings</vt:lpstr>
      <vt:lpstr>RetrospectVTI</vt:lpstr>
      <vt:lpstr>Veri Bilimi İçin İstatistik</vt:lpstr>
      <vt:lpstr>6.Haftanın Konuları</vt:lpstr>
      <vt:lpstr>Python’ da Dosya ile Veri Girişi</vt:lpstr>
      <vt:lpstr>Python’ da Dosya ile Veri Girişi</vt:lpstr>
      <vt:lpstr>Python’ da Dosya ile Veri Girişi</vt:lpstr>
      <vt:lpstr>Python’ da Dosya ile Veri Girişi</vt:lpstr>
      <vt:lpstr>‘txt’ Uzantılı Dosya Girişi</vt:lpstr>
      <vt:lpstr>‘txt’ Uzantılı Dosya Girişi</vt:lpstr>
      <vt:lpstr>‘txt’ Uzantılı Dosya Girişi</vt:lpstr>
      <vt:lpstr>‘txt’ Uzantılı Dosya Girişi</vt:lpstr>
      <vt:lpstr>‘csv’ Uzantılı Dosya Girişi</vt:lpstr>
      <vt:lpstr>‘csv’ Uzantılı Dosya Girişi</vt:lpstr>
      <vt:lpstr>‘csv’ Uzantılı Dosya Girişi</vt:lpstr>
      <vt:lpstr>‘csv’ Uzantılı Dosya Girişi</vt:lpstr>
      <vt:lpstr>‘csv’ Uzantılı Dosya Girişi</vt:lpstr>
      <vt:lpstr>‘csv’ Uzantılı Dosya Girişi</vt:lpstr>
      <vt:lpstr>‘xls’ veya ‘xlsx’ Uzantılı Dosya Girişi</vt:lpstr>
      <vt:lpstr>‘xls’ veya ‘xlsx’ Uzantılı Dosya Girişi</vt:lpstr>
      <vt:lpstr>Verinin Dizi Olarak Okutulması</vt:lpstr>
      <vt:lpstr>Verilerin Temizlenmesi ve Hazırlanması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Eksik Verilerin Düzenlenmesi</vt:lpstr>
      <vt:lpstr>Yinelemelerin Kaldırılması</vt:lpstr>
      <vt:lpstr>Yinelemelerin Kaldırılması</vt:lpstr>
      <vt:lpstr>Yinelemelerin Kaldırılması</vt:lpstr>
      <vt:lpstr>Verilerin Değiştirilmesi</vt:lpstr>
      <vt:lpstr>Verilerin Değiştirilmesi</vt:lpstr>
      <vt:lpstr>Verilerin Değiştirilmesi</vt:lpstr>
      <vt:lpstr>Verilerin Değiştirilmesi</vt:lpstr>
      <vt:lpstr>Verilerin Değiştirilmesi</vt:lpstr>
      <vt:lpstr>Satır Sütun İsimlerinin Değiştirilmesi</vt:lpstr>
      <vt:lpstr>Satır Sütun İsimlerinin Değiştirilmesi</vt:lpstr>
      <vt:lpstr>Kukla Değişken</vt:lpstr>
      <vt:lpstr>Kukla Değişken</vt:lpstr>
      <vt:lpstr>Kukla Değişken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Tanımlayıcı İstatistiklerin Hesaplanması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yazar</cp:lastModifiedBy>
  <cp:revision>64</cp:revision>
  <dcterms:created xsi:type="dcterms:W3CDTF">2023-02-26T09:13:19Z</dcterms:created>
  <dcterms:modified xsi:type="dcterms:W3CDTF">2023-04-07T06:03:46Z</dcterms:modified>
</cp:coreProperties>
</file>