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9"/>
  </p:notesMasterIdLst>
  <p:sldIdLst>
    <p:sldId id="256" r:id="rId2"/>
    <p:sldId id="257" r:id="rId3"/>
    <p:sldId id="318" r:id="rId4"/>
    <p:sldId id="315" r:id="rId5"/>
    <p:sldId id="313" r:id="rId6"/>
    <p:sldId id="314" r:id="rId7"/>
    <p:sldId id="316" r:id="rId8"/>
    <p:sldId id="319" r:id="rId9"/>
    <p:sldId id="317" r:id="rId10"/>
    <p:sldId id="320" r:id="rId11"/>
    <p:sldId id="321" r:id="rId12"/>
    <p:sldId id="322" r:id="rId13"/>
    <p:sldId id="325" r:id="rId14"/>
    <p:sldId id="326" r:id="rId15"/>
    <p:sldId id="331" r:id="rId16"/>
    <p:sldId id="327" r:id="rId17"/>
    <p:sldId id="329" r:id="rId18"/>
    <p:sldId id="328" r:id="rId19"/>
    <p:sldId id="330" r:id="rId20"/>
    <p:sldId id="332" r:id="rId21"/>
    <p:sldId id="333" r:id="rId22"/>
    <p:sldId id="334" r:id="rId23"/>
    <p:sldId id="335" r:id="rId24"/>
    <p:sldId id="424" r:id="rId25"/>
    <p:sldId id="425" r:id="rId26"/>
    <p:sldId id="426" r:id="rId27"/>
    <p:sldId id="427" r:id="rId28"/>
    <p:sldId id="344" r:id="rId29"/>
    <p:sldId id="428" r:id="rId30"/>
    <p:sldId id="429" r:id="rId31"/>
    <p:sldId id="345"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1" r:id="rId52"/>
    <p:sldId id="450" r:id="rId53"/>
    <p:sldId id="452" r:id="rId54"/>
    <p:sldId id="453" r:id="rId55"/>
    <p:sldId id="454" r:id="rId56"/>
    <p:sldId id="455" r:id="rId57"/>
    <p:sldId id="307" r:id="rId5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3181"/>
  </p:normalViewPr>
  <p:slideViewPr>
    <p:cSldViewPr snapToGrid="0">
      <p:cViewPr varScale="1">
        <p:scale>
          <a:sx n="93" d="100"/>
          <a:sy n="93" d="100"/>
        </p:scale>
        <p:origin x="1880" y="208"/>
      </p:cViewPr>
      <p:guideLst/>
    </p:cSldViewPr>
  </p:slideViewPr>
  <p:notesTextViewPr>
    <p:cViewPr>
      <p:scale>
        <a:sx n="55" d="100"/>
        <a:sy n="5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E68DD-891A-9142-B804-D85BEBA94954}" type="datetimeFigureOut">
              <a:rPr lang="tr-TR" smtClean="0"/>
              <a:t>17.04.2023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C145D-1237-8E4B-8BA8-3900DCC6D541}" type="slidenum">
              <a:rPr lang="tr-TR" smtClean="0"/>
              <a:t>‹#›</a:t>
            </a:fld>
            <a:endParaRPr lang="tr-TR"/>
          </a:p>
        </p:txBody>
      </p:sp>
    </p:spTree>
    <p:extLst>
      <p:ext uri="{BB962C8B-B14F-4D97-AF65-F5344CB8AC3E}">
        <p14:creationId xmlns:p14="http://schemas.microsoft.com/office/powerpoint/2010/main" val="67979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21</a:t>
            </a:fld>
            <a:endParaRPr lang="tr-TR"/>
          </a:p>
        </p:txBody>
      </p:sp>
    </p:spTree>
    <p:extLst>
      <p:ext uri="{BB962C8B-B14F-4D97-AF65-F5344CB8AC3E}">
        <p14:creationId xmlns:p14="http://schemas.microsoft.com/office/powerpoint/2010/main" val="171213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endParaRPr lang="tr-TR" sz="2000" dirty="0"/>
              </a:p>
            </p:txBody>
          </p:sp>
        </mc:Choice>
        <mc:Fallback xmlns="">
          <p:sp>
            <p:nvSpPr>
              <p:cNvPr id="3" name="Not Yer Tutucusu 2"/>
              <p:cNvSpPr>
                <a:spLocks noGrp="1"/>
              </p:cNvSpPr>
              <p:nvPr>
                <p:ph type="body" idx="1"/>
              </p:nvPr>
            </p:nvSpPr>
            <p:spPr/>
            <p:txBody>
              <a:bodyPr/>
              <a:lstStyle/>
              <a:p>
                <a:r>
                  <a:rPr lang="tr-TR" dirty="0"/>
                  <a:t>Aslında kabaca şu şekilde yorumlanabilir; yani bir veri dağılımının eğri, sivri ya da basık olup olmadığının ölçüsüdür. Yani belirli bir dağılımın aşırı değerler içerip içermediğini belirleyebilir. Normal dağılımda «0» sivri dağılımda pozitif ve basık dağılımda negatif değer almaktadır. </a:t>
                </a:r>
                <a:r>
                  <a:rPr lang="tr-TR" sz="2000" dirty="0"/>
                  <a:t>Genellikle normal dağılım için basıklığın (-1,+1) aralığında olması istenir. </a:t>
                </a:r>
                <a:r>
                  <a:rPr lang="tr-TR" sz="2000" i="0">
                    <a:latin typeface="Cambria Math" panose="02040503050406030204" pitchFamily="18" charset="0"/>
                  </a:rPr>
                  <a:t>"Denklemi buraya yazın."</a:t>
                </a:r>
                <a:endParaRPr lang="tr-TR" sz="2000" dirty="0"/>
              </a:p>
            </p:txBody>
          </p:sp>
        </mc:Fallback>
      </mc:AlternateContent>
      <p:sp>
        <p:nvSpPr>
          <p:cNvPr id="4" name="Slayt Numarası Yer Tutucusu 3"/>
          <p:cNvSpPr>
            <a:spLocks noGrp="1"/>
          </p:cNvSpPr>
          <p:nvPr>
            <p:ph type="sldNum" sz="quarter" idx="5"/>
          </p:nvPr>
        </p:nvSpPr>
        <p:spPr/>
        <p:txBody>
          <a:bodyPr/>
          <a:lstStyle/>
          <a:p>
            <a:fld id="{989C145D-1237-8E4B-8BA8-3900DCC6D541}" type="slidenum">
              <a:rPr lang="tr-TR" smtClean="0"/>
              <a:t>28</a:t>
            </a:fld>
            <a:endParaRPr lang="tr-TR"/>
          </a:p>
        </p:txBody>
      </p:sp>
    </p:spTree>
    <p:extLst>
      <p:ext uri="{BB962C8B-B14F-4D97-AF65-F5344CB8AC3E}">
        <p14:creationId xmlns:p14="http://schemas.microsoft.com/office/powerpoint/2010/main" val="324634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45</a:t>
            </a:fld>
            <a:endParaRPr lang="tr-TR"/>
          </a:p>
        </p:txBody>
      </p:sp>
    </p:spTree>
    <p:extLst>
      <p:ext uri="{BB962C8B-B14F-4D97-AF65-F5344CB8AC3E}">
        <p14:creationId xmlns:p14="http://schemas.microsoft.com/office/powerpoint/2010/main" val="360210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4/17/23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365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4/17/23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815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4/17/23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97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4/17/23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390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4/17/23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17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4/17/23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42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4/17/23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671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4/17/23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984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4/17/23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017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4/17/23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62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4/17/23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172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4/17/23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54921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902DC7C-38C3-3C2F-AF26-60F33B0E9240}"/>
              </a:ext>
            </a:extLst>
          </p:cNvPr>
          <p:cNvPicPr>
            <a:picLocks noChangeAspect="1"/>
          </p:cNvPicPr>
          <p:nvPr/>
        </p:nvPicPr>
        <p:blipFill rotWithShape="1">
          <a:blip r:embed="rId2">
            <a:alphaModFix amt="35000"/>
          </a:blip>
          <a:srcRect t="5858"/>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E309473C-6160-9318-7FF8-2280C88C821A}"/>
              </a:ext>
            </a:extLst>
          </p:cNvPr>
          <p:cNvSpPr>
            <a:spLocks noGrp="1"/>
          </p:cNvSpPr>
          <p:nvPr>
            <p:ph type="ctrTitle"/>
          </p:nvPr>
        </p:nvSpPr>
        <p:spPr>
          <a:xfrm>
            <a:off x="1097280" y="758952"/>
            <a:ext cx="10058400" cy="3566160"/>
          </a:xfrm>
        </p:spPr>
        <p:txBody>
          <a:bodyPr>
            <a:normAutofit/>
          </a:bodyPr>
          <a:lstStyle/>
          <a:p>
            <a:r>
              <a:rPr lang="tr-TR" sz="7200" dirty="0">
                <a:solidFill>
                  <a:srgbClr val="FFFFFF"/>
                </a:solidFill>
                <a:latin typeface="Times New Roman" panose="02020603050405020304" pitchFamily="18" charset="0"/>
                <a:cs typeface="Times New Roman" panose="02020603050405020304" pitchFamily="18" charset="0"/>
              </a:rPr>
              <a:t>Veri Bilimi İçin İstatistik</a:t>
            </a:r>
          </a:p>
        </p:txBody>
      </p:sp>
      <p:sp>
        <p:nvSpPr>
          <p:cNvPr id="3" name="Alt Başlık 2">
            <a:extLst>
              <a:ext uri="{FF2B5EF4-FFF2-40B4-BE49-F238E27FC236}">
                <a16:creationId xmlns:a16="http://schemas.microsoft.com/office/drawing/2014/main" id="{E9CBD1A9-0535-4231-0B6E-ECA49C6BBE6C}"/>
              </a:ext>
            </a:extLst>
          </p:cNvPr>
          <p:cNvSpPr>
            <a:spLocks noGrp="1"/>
          </p:cNvSpPr>
          <p:nvPr>
            <p:ph type="subTitle" idx="1"/>
          </p:nvPr>
        </p:nvSpPr>
        <p:spPr>
          <a:xfrm>
            <a:off x="1100051" y="4645152"/>
            <a:ext cx="10058400" cy="1143000"/>
          </a:xfrm>
        </p:spPr>
        <p:txBody>
          <a:bodyPr>
            <a:normAutofit fontScale="62500" lnSpcReduction="20000"/>
          </a:bodyPr>
          <a:lstStyle/>
          <a:p>
            <a:r>
              <a:rPr lang="tr-TR" dirty="0">
                <a:solidFill>
                  <a:srgbClr val="FFFFFF"/>
                </a:solidFill>
                <a:latin typeface="Times New Roman" panose="02020603050405020304" pitchFamily="18" charset="0"/>
                <a:cs typeface="Times New Roman" panose="02020603050405020304" pitchFamily="18" charset="0"/>
              </a:rPr>
              <a:t>Doç. Dr. İhsan Hakan SELVİ</a:t>
            </a:r>
          </a:p>
          <a:p>
            <a:r>
              <a:rPr lang="tr-TR" dirty="0" err="1">
                <a:solidFill>
                  <a:srgbClr val="FFFFFF"/>
                </a:solidFill>
                <a:latin typeface="Times New Roman" panose="02020603050405020304" pitchFamily="18" charset="0"/>
                <a:cs typeface="Times New Roman" panose="02020603050405020304" pitchFamily="18" charset="0"/>
              </a:rPr>
              <a:t>Öğr</a:t>
            </a:r>
            <a:r>
              <a:rPr lang="tr-TR" dirty="0">
                <a:solidFill>
                  <a:srgbClr val="FFFFFF"/>
                </a:solidFill>
                <a:latin typeface="Times New Roman" panose="02020603050405020304" pitchFamily="18" charset="0"/>
                <a:cs typeface="Times New Roman" panose="02020603050405020304" pitchFamily="18" charset="0"/>
              </a:rPr>
              <a:t>. gör. Dr. Deniz Demircioğlu diren</a:t>
            </a:r>
          </a:p>
          <a:p>
            <a:r>
              <a:rPr lang="tr-TR" dirty="0">
                <a:solidFill>
                  <a:srgbClr val="FFFFFF"/>
                </a:solidFill>
                <a:latin typeface="Times New Roman" panose="02020603050405020304" pitchFamily="18" charset="0"/>
                <a:cs typeface="Times New Roman" panose="02020603050405020304" pitchFamily="18" charset="0"/>
              </a:rPr>
              <a:t>7.HAFTA</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30157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A9DEC4-017D-846B-8805-BB381007FC1E}"/>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sp>
        <p:nvSpPr>
          <p:cNvPr id="3" name="İçerik Yer Tutucusu 2">
            <a:extLst>
              <a:ext uri="{FF2B5EF4-FFF2-40B4-BE49-F238E27FC236}">
                <a16:creationId xmlns:a16="http://schemas.microsoft.com/office/drawing/2014/main" id="{A84A0A38-FB49-BE60-056C-A9B9EBB3FD9F}"/>
              </a:ext>
            </a:extLst>
          </p:cNvPr>
          <p:cNvSpPr>
            <a:spLocks noGrp="1"/>
          </p:cNvSpPr>
          <p:nvPr>
            <p:ph idx="1"/>
          </p:nvPr>
        </p:nvSpPr>
        <p:spPr>
          <a:xfrm>
            <a:off x="1097280" y="2108201"/>
            <a:ext cx="10058400" cy="623861"/>
          </a:xfrm>
        </p:spPr>
        <p:txBody>
          <a:bodyPr/>
          <a:lstStyle/>
          <a:p>
            <a:r>
              <a:rPr lang="tr-TR" dirty="0">
                <a:latin typeface="Times New Roman" panose="02020603050405020304" pitchFamily="18" charset="0"/>
                <a:cs typeface="Times New Roman" panose="02020603050405020304" pitchFamily="18" charset="0"/>
              </a:rPr>
              <a:t>Veri Şablonu türündeki veriler için tanımlayıcı istatistikler aşağıdaki gibi bulunabilir.</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9C5EB044-9016-1806-7E9B-FA076E14B1B0}"/>
              </a:ext>
            </a:extLst>
          </p:cNvPr>
          <p:cNvPicPr>
            <a:picLocks noChangeAspect="1"/>
          </p:cNvPicPr>
          <p:nvPr/>
        </p:nvPicPr>
        <p:blipFill>
          <a:blip r:embed="rId2"/>
          <a:stretch>
            <a:fillRect/>
          </a:stretch>
        </p:blipFill>
        <p:spPr>
          <a:xfrm>
            <a:off x="1206292" y="2732061"/>
            <a:ext cx="1614798" cy="552431"/>
          </a:xfrm>
          <a:prstGeom prst="rect">
            <a:avLst/>
          </a:prstGeom>
          <a:ln w="19050">
            <a:solidFill>
              <a:schemeClr val="tx1"/>
            </a:solidFill>
          </a:ln>
        </p:spPr>
      </p:pic>
      <p:sp>
        <p:nvSpPr>
          <p:cNvPr id="6" name="Metin kutusu 5">
            <a:extLst>
              <a:ext uri="{FF2B5EF4-FFF2-40B4-BE49-F238E27FC236}">
                <a16:creationId xmlns:a16="http://schemas.microsoft.com/office/drawing/2014/main" id="{2D57D9A5-3FED-4229-34F9-D28794EA1FBD}"/>
              </a:ext>
            </a:extLst>
          </p:cNvPr>
          <p:cNvSpPr txBox="1"/>
          <p:nvPr/>
        </p:nvSpPr>
        <p:spPr>
          <a:xfrm>
            <a:off x="1097280" y="3466642"/>
            <a:ext cx="3201194" cy="400110"/>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 </a:t>
            </a:r>
          </a:p>
        </p:txBody>
      </p:sp>
      <p:sp>
        <p:nvSpPr>
          <p:cNvPr id="7" name="Metin kutusu 6">
            <a:extLst>
              <a:ext uri="{FF2B5EF4-FFF2-40B4-BE49-F238E27FC236}">
                <a16:creationId xmlns:a16="http://schemas.microsoft.com/office/drawing/2014/main" id="{3D561D83-B8A1-3516-D61C-2737362CEBE2}"/>
              </a:ext>
            </a:extLst>
          </p:cNvPr>
          <p:cNvSpPr txBox="1"/>
          <p:nvPr/>
        </p:nvSpPr>
        <p:spPr>
          <a:xfrm>
            <a:off x="5676391" y="3443196"/>
            <a:ext cx="3201194" cy="400110"/>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r>
              <a:rPr lang="tr-TR" sz="2000" dirty="0">
                <a:latin typeface="Consolas" panose="020B0609020204030204" pitchFamily="49" charset="0"/>
                <a:cs typeface="Consolas" panose="020B0609020204030204" pitchFamily="49" charset="0"/>
              </a:rPr>
              <a:t> </a:t>
            </a:r>
          </a:p>
        </p:txBody>
      </p:sp>
      <p:pic>
        <p:nvPicPr>
          <p:cNvPr id="8" name="Resim 7">
            <a:extLst>
              <a:ext uri="{FF2B5EF4-FFF2-40B4-BE49-F238E27FC236}">
                <a16:creationId xmlns:a16="http://schemas.microsoft.com/office/drawing/2014/main" id="{677F7EDD-2D4A-4681-ACAE-037039CA1935}"/>
              </a:ext>
            </a:extLst>
          </p:cNvPr>
          <p:cNvPicPr>
            <a:picLocks noChangeAspect="1"/>
          </p:cNvPicPr>
          <p:nvPr/>
        </p:nvPicPr>
        <p:blipFill>
          <a:blip r:embed="rId3"/>
          <a:stretch>
            <a:fillRect/>
          </a:stretch>
        </p:blipFill>
        <p:spPr>
          <a:xfrm>
            <a:off x="5746729" y="2740527"/>
            <a:ext cx="1458419" cy="552431"/>
          </a:xfrm>
          <a:prstGeom prst="rect">
            <a:avLst/>
          </a:prstGeom>
          <a:ln w="19050">
            <a:solidFill>
              <a:schemeClr val="tx1"/>
            </a:solidFill>
          </a:ln>
        </p:spPr>
      </p:pic>
      <p:pic>
        <p:nvPicPr>
          <p:cNvPr id="9" name="Resim 8">
            <a:extLst>
              <a:ext uri="{FF2B5EF4-FFF2-40B4-BE49-F238E27FC236}">
                <a16:creationId xmlns:a16="http://schemas.microsoft.com/office/drawing/2014/main" id="{E285AD6C-C855-D093-DDF0-008CB8072189}"/>
              </a:ext>
            </a:extLst>
          </p:cNvPr>
          <p:cNvPicPr>
            <a:picLocks noChangeAspect="1"/>
          </p:cNvPicPr>
          <p:nvPr/>
        </p:nvPicPr>
        <p:blipFill>
          <a:blip r:embed="rId4"/>
          <a:stretch>
            <a:fillRect/>
          </a:stretch>
        </p:blipFill>
        <p:spPr>
          <a:xfrm>
            <a:off x="5746729" y="3963099"/>
            <a:ext cx="2364047" cy="1373399"/>
          </a:xfrm>
          <a:prstGeom prst="rect">
            <a:avLst/>
          </a:prstGeom>
        </p:spPr>
      </p:pic>
      <p:pic>
        <p:nvPicPr>
          <p:cNvPr id="10" name="Resim 9">
            <a:extLst>
              <a:ext uri="{FF2B5EF4-FFF2-40B4-BE49-F238E27FC236}">
                <a16:creationId xmlns:a16="http://schemas.microsoft.com/office/drawing/2014/main" id="{6E2677D2-158F-31CC-66BF-54152B29B19E}"/>
              </a:ext>
            </a:extLst>
          </p:cNvPr>
          <p:cNvPicPr>
            <a:picLocks noChangeAspect="1"/>
          </p:cNvPicPr>
          <p:nvPr/>
        </p:nvPicPr>
        <p:blipFill>
          <a:blip r:embed="rId5"/>
          <a:stretch>
            <a:fillRect/>
          </a:stretch>
        </p:blipFill>
        <p:spPr>
          <a:xfrm>
            <a:off x="1206292" y="3963100"/>
            <a:ext cx="2542899" cy="1506903"/>
          </a:xfrm>
          <a:prstGeom prst="rect">
            <a:avLst/>
          </a:prstGeom>
        </p:spPr>
      </p:pic>
    </p:spTree>
    <p:extLst>
      <p:ext uri="{BB962C8B-B14F-4D97-AF65-F5344CB8AC3E}">
        <p14:creationId xmlns:p14="http://schemas.microsoft.com/office/powerpoint/2010/main" val="191305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C6A6ED-39F2-06C4-FE99-C8C07BF741B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sp>
        <p:nvSpPr>
          <p:cNvPr id="3" name="İçerik Yer Tutucusu 2">
            <a:extLst>
              <a:ext uri="{FF2B5EF4-FFF2-40B4-BE49-F238E27FC236}">
                <a16:creationId xmlns:a16="http://schemas.microsoft.com/office/drawing/2014/main" id="{67E8BC28-A0FC-9F48-05A5-444A4B526A5D}"/>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Önce elde edilen sonuçlar sütunlara bağlıydı. Eğer satırlar için istenirse ’</a:t>
            </a:r>
            <a:r>
              <a:rPr lang="tr-TR" dirty="0" err="1">
                <a:latin typeface="Times New Roman" panose="02020603050405020304" pitchFamily="18" charset="0"/>
                <a:cs typeface="Times New Roman" panose="02020603050405020304" pitchFamily="18" charset="0"/>
              </a:rPr>
              <a:t>axis</a:t>
            </a:r>
            <a:r>
              <a:rPr lang="tr-TR" dirty="0">
                <a:latin typeface="Times New Roman" panose="02020603050405020304" pitchFamily="18" charset="0"/>
                <a:cs typeface="Times New Roman" panose="02020603050405020304" pitchFamily="18" charset="0"/>
              </a:rPr>
              <a:t>=1’ modülünü eklemek gereklidir.</a:t>
            </a:r>
          </a:p>
          <a:p>
            <a:pPr algn="just">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DF5AA57A-9E23-FAA6-BC25-B1C7E6D288CE}"/>
              </a:ext>
            </a:extLst>
          </p:cNvPr>
          <p:cNvPicPr>
            <a:picLocks noChangeAspect="1"/>
          </p:cNvPicPr>
          <p:nvPr/>
        </p:nvPicPr>
        <p:blipFill>
          <a:blip r:embed="rId2"/>
          <a:stretch>
            <a:fillRect/>
          </a:stretch>
        </p:blipFill>
        <p:spPr>
          <a:xfrm>
            <a:off x="1232192" y="4531783"/>
            <a:ext cx="2034426" cy="1708150"/>
          </a:xfrm>
          <a:prstGeom prst="rect">
            <a:avLst/>
          </a:prstGeom>
        </p:spPr>
      </p:pic>
      <p:pic>
        <p:nvPicPr>
          <p:cNvPr id="5" name="Resim 4">
            <a:extLst>
              <a:ext uri="{FF2B5EF4-FFF2-40B4-BE49-F238E27FC236}">
                <a16:creationId xmlns:a16="http://schemas.microsoft.com/office/drawing/2014/main" id="{EB2B3A44-EB18-C440-DF99-B2E31F409D58}"/>
              </a:ext>
            </a:extLst>
          </p:cNvPr>
          <p:cNvPicPr>
            <a:picLocks noChangeAspect="1"/>
          </p:cNvPicPr>
          <p:nvPr/>
        </p:nvPicPr>
        <p:blipFill>
          <a:blip r:embed="rId3"/>
          <a:stretch>
            <a:fillRect/>
          </a:stretch>
        </p:blipFill>
        <p:spPr>
          <a:xfrm>
            <a:off x="1232192" y="3387278"/>
            <a:ext cx="2607212" cy="512529"/>
          </a:xfrm>
          <a:prstGeom prst="rect">
            <a:avLst/>
          </a:prstGeom>
          <a:ln w="19050">
            <a:solidFill>
              <a:schemeClr val="tx1"/>
            </a:solidFill>
          </a:ln>
        </p:spPr>
      </p:pic>
      <p:sp>
        <p:nvSpPr>
          <p:cNvPr id="6" name="Metin kutusu 5">
            <a:extLst>
              <a:ext uri="{FF2B5EF4-FFF2-40B4-BE49-F238E27FC236}">
                <a16:creationId xmlns:a16="http://schemas.microsoft.com/office/drawing/2014/main" id="{17F70C60-B393-E877-8641-DDD8A95A1BF7}"/>
              </a:ext>
            </a:extLst>
          </p:cNvPr>
          <p:cNvSpPr txBox="1"/>
          <p:nvPr/>
        </p:nvSpPr>
        <p:spPr>
          <a:xfrm>
            <a:off x="1142252" y="4015740"/>
            <a:ext cx="3201194" cy="400110"/>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r>
              <a:rPr lang="tr-TR" sz="2000" dirty="0">
                <a:latin typeface="Consolas" panose="020B0609020204030204" pitchFamily="49" charset="0"/>
                <a:cs typeface="Consolas" panose="020B0609020204030204" pitchFamily="49" charset="0"/>
              </a:rPr>
              <a:t> </a:t>
            </a:r>
          </a:p>
        </p:txBody>
      </p:sp>
      <p:pic>
        <p:nvPicPr>
          <p:cNvPr id="9" name="Resim 8">
            <a:extLst>
              <a:ext uri="{FF2B5EF4-FFF2-40B4-BE49-F238E27FC236}">
                <a16:creationId xmlns:a16="http://schemas.microsoft.com/office/drawing/2014/main" id="{76E3347D-A6D8-BA5F-6ACB-6268C224796C}"/>
              </a:ext>
            </a:extLst>
          </p:cNvPr>
          <p:cNvPicPr>
            <a:picLocks noChangeAspect="1"/>
          </p:cNvPicPr>
          <p:nvPr/>
        </p:nvPicPr>
        <p:blipFill>
          <a:blip r:embed="rId4"/>
          <a:stretch>
            <a:fillRect/>
          </a:stretch>
        </p:blipFill>
        <p:spPr>
          <a:xfrm>
            <a:off x="5827633" y="4531783"/>
            <a:ext cx="2034426" cy="1765728"/>
          </a:xfrm>
          <a:prstGeom prst="rect">
            <a:avLst/>
          </a:prstGeom>
        </p:spPr>
      </p:pic>
      <p:sp>
        <p:nvSpPr>
          <p:cNvPr id="10" name="Metin kutusu 9">
            <a:extLst>
              <a:ext uri="{FF2B5EF4-FFF2-40B4-BE49-F238E27FC236}">
                <a16:creationId xmlns:a16="http://schemas.microsoft.com/office/drawing/2014/main" id="{E9C5B865-8EDD-07D6-C1C1-92DCF3998891}"/>
              </a:ext>
            </a:extLst>
          </p:cNvPr>
          <p:cNvSpPr txBox="1"/>
          <p:nvPr/>
        </p:nvSpPr>
        <p:spPr>
          <a:xfrm>
            <a:off x="5758675" y="4067156"/>
            <a:ext cx="3201194" cy="400110"/>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r>
              <a:rPr lang="tr-TR" sz="2000" dirty="0">
                <a:latin typeface="Consolas" panose="020B0609020204030204" pitchFamily="49" charset="0"/>
                <a:cs typeface="Consolas" panose="020B0609020204030204" pitchFamily="49" charset="0"/>
              </a:rPr>
              <a:t> </a:t>
            </a:r>
          </a:p>
        </p:txBody>
      </p:sp>
      <p:pic>
        <p:nvPicPr>
          <p:cNvPr id="11" name="Resim 10">
            <a:extLst>
              <a:ext uri="{FF2B5EF4-FFF2-40B4-BE49-F238E27FC236}">
                <a16:creationId xmlns:a16="http://schemas.microsoft.com/office/drawing/2014/main" id="{CC58C233-8D46-D69B-729E-8AC36046DC0F}"/>
              </a:ext>
            </a:extLst>
          </p:cNvPr>
          <p:cNvPicPr>
            <a:picLocks noChangeAspect="1"/>
          </p:cNvPicPr>
          <p:nvPr/>
        </p:nvPicPr>
        <p:blipFill>
          <a:blip r:embed="rId5"/>
          <a:stretch>
            <a:fillRect/>
          </a:stretch>
        </p:blipFill>
        <p:spPr>
          <a:xfrm>
            <a:off x="5758675" y="3330583"/>
            <a:ext cx="2410964" cy="625065"/>
          </a:xfrm>
          <a:prstGeom prst="rect">
            <a:avLst/>
          </a:prstGeom>
          <a:ln w="19050">
            <a:solidFill>
              <a:schemeClr val="tx1"/>
            </a:solidFill>
          </a:ln>
        </p:spPr>
      </p:pic>
    </p:spTree>
    <p:extLst>
      <p:ext uri="{BB962C8B-B14F-4D97-AF65-F5344CB8AC3E}">
        <p14:creationId xmlns:p14="http://schemas.microsoft.com/office/powerpoint/2010/main" val="251945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C0048E-94FF-9F1B-882B-8BA5C31AFCC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sp>
        <p:nvSpPr>
          <p:cNvPr id="3" name="İçerik Yer Tutucusu 2">
            <a:extLst>
              <a:ext uri="{FF2B5EF4-FFF2-40B4-BE49-F238E27FC236}">
                <a16:creationId xmlns:a16="http://schemas.microsoft.com/office/drawing/2014/main" id="{F97DB67E-CB68-BCE2-D4AC-38ABBEF3364C}"/>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Sadece belirli bir satır için sonuçlar isteniyorsa aşağıdaki gibi belirtilmelidir.</a:t>
            </a:r>
          </a:p>
        </p:txBody>
      </p:sp>
      <p:pic>
        <p:nvPicPr>
          <p:cNvPr id="5" name="Resim 4">
            <a:extLst>
              <a:ext uri="{FF2B5EF4-FFF2-40B4-BE49-F238E27FC236}">
                <a16:creationId xmlns:a16="http://schemas.microsoft.com/office/drawing/2014/main" id="{544A851D-A10E-4BA0-530F-4DC7479FA357}"/>
              </a:ext>
            </a:extLst>
          </p:cNvPr>
          <p:cNvPicPr>
            <a:picLocks noChangeAspect="1"/>
          </p:cNvPicPr>
          <p:nvPr/>
        </p:nvPicPr>
        <p:blipFill>
          <a:blip r:embed="rId2"/>
          <a:stretch>
            <a:fillRect/>
          </a:stretch>
        </p:blipFill>
        <p:spPr>
          <a:xfrm>
            <a:off x="1142252" y="2609964"/>
            <a:ext cx="2181558" cy="464591"/>
          </a:xfrm>
          <a:prstGeom prst="rect">
            <a:avLst/>
          </a:prstGeom>
          <a:noFill/>
          <a:ln w="19050">
            <a:solidFill>
              <a:schemeClr val="tx1"/>
            </a:solidFill>
          </a:ln>
        </p:spPr>
      </p:pic>
      <p:sp>
        <p:nvSpPr>
          <p:cNvPr id="6" name="Metin kutusu 5">
            <a:extLst>
              <a:ext uri="{FF2B5EF4-FFF2-40B4-BE49-F238E27FC236}">
                <a16:creationId xmlns:a16="http://schemas.microsoft.com/office/drawing/2014/main" id="{DA0EB781-CB4D-4C80-B056-664395570628}"/>
              </a:ext>
            </a:extLst>
          </p:cNvPr>
          <p:cNvSpPr txBox="1"/>
          <p:nvPr/>
        </p:nvSpPr>
        <p:spPr>
          <a:xfrm>
            <a:off x="1036320" y="4886720"/>
            <a:ext cx="3201194" cy="707886"/>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endParaRPr lang="tr-TR" sz="2000" dirty="0">
              <a:latin typeface="Consolas" panose="020B0609020204030204" pitchFamily="49" charset="0"/>
              <a:cs typeface="Consolas" panose="020B0609020204030204" pitchFamily="49" charset="0"/>
            </a:endParaRPr>
          </a:p>
          <a:p>
            <a:r>
              <a:rPr lang="tr-TR" sz="2000" dirty="0">
                <a:latin typeface="Times New Roman" panose="02020603050405020304" pitchFamily="18" charset="0"/>
                <a:cs typeface="Times New Roman" panose="02020603050405020304" pitchFamily="18" charset="0"/>
              </a:rPr>
              <a:t>121.2</a:t>
            </a:r>
          </a:p>
        </p:txBody>
      </p:sp>
      <p:pic>
        <p:nvPicPr>
          <p:cNvPr id="7" name="Resim 6">
            <a:extLst>
              <a:ext uri="{FF2B5EF4-FFF2-40B4-BE49-F238E27FC236}">
                <a16:creationId xmlns:a16="http://schemas.microsoft.com/office/drawing/2014/main" id="{5343C784-6486-DDCD-9AA3-678FEBCA53C6}"/>
              </a:ext>
            </a:extLst>
          </p:cNvPr>
          <p:cNvPicPr>
            <a:picLocks noChangeAspect="1"/>
          </p:cNvPicPr>
          <p:nvPr/>
        </p:nvPicPr>
        <p:blipFill>
          <a:blip r:embed="rId3"/>
          <a:stretch>
            <a:fillRect/>
          </a:stretch>
        </p:blipFill>
        <p:spPr>
          <a:xfrm>
            <a:off x="1142252" y="4347708"/>
            <a:ext cx="1842802" cy="455951"/>
          </a:xfrm>
          <a:prstGeom prst="rect">
            <a:avLst/>
          </a:prstGeom>
          <a:ln w="19050">
            <a:solidFill>
              <a:schemeClr val="tx1"/>
            </a:solidFill>
          </a:ln>
        </p:spPr>
      </p:pic>
      <p:sp>
        <p:nvSpPr>
          <p:cNvPr id="8" name="Metin kutusu 7">
            <a:extLst>
              <a:ext uri="{FF2B5EF4-FFF2-40B4-BE49-F238E27FC236}">
                <a16:creationId xmlns:a16="http://schemas.microsoft.com/office/drawing/2014/main" id="{D3FDE4B3-B2BE-EE30-B2C7-D9516C85EA11}"/>
              </a:ext>
            </a:extLst>
          </p:cNvPr>
          <p:cNvSpPr txBox="1"/>
          <p:nvPr/>
        </p:nvSpPr>
        <p:spPr>
          <a:xfrm>
            <a:off x="1142252" y="3243545"/>
            <a:ext cx="3201194" cy="707886"/>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endParaRPr lang="tr-TR" sz="2000" dirty="0">
              <a:latin typeface="Consolas" panose="020B0609020204030204" pitchFamily="49" charset="0"/>
              <a:cs typeface="Consolas" panose="020B0609020204030204" pitchFamily="49" charset="0"/>
            </a:endParaRPr>
          </a:p>
          <a:p>
            <a:r>
              <a:rPr lang="tr-TR" sz="2000" dirty="0">
                <a:latin typeface="Times New Roman" panose="02020603050405020304" pitchFamily="18" charset="0"/>
                <a:cs typeface="Times New Roman" panose="02020603050405020304" pitchFamily="18" charset="0"/>
              </a:rPr>
              <a:t>6.2 </a:t>
            </a:r>
          </a:p>
        </p:txBody>
      </p:sp>
    </p:spTree>
    <p:extLst>
      <p:ext uri="{BB962C8B-B14F-4D97-AF65-F5344CB8AC3E}">
        <p14:creationId xmlns:p14="http://schemas.microsoft.com/office/powerpoint/2010/main" val="117357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87555C-7250-149A-1B88-9C9B12369F7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p>
        </p:txBody>
      </p:sp>
      <p:sp>
        <p:nvSpPr>
          <p:cNvPr id="3" name="İçerik Yer Tutucusu 2">
            <a:extLst>
              <a:ext uri="{FF2B5EF4-FFF2-40B4-BE49-F238E27FC236}">
                <a16:creationId xmlns:a16="http://schemas.microsoft.com/office/drawing/2014/main" id="{D12D5E5F-7AB3-2138-2C0A-285E8CF98E4F}"/>
              </a:ext>
            </a:extLst>
          </p:cNvPr>
          <p:cNvSpPr>
            <a:spLocks noGrp="1"/>
          </p:cNvSpPr>
          <p:nvPr>
            <p:ph idx="1"/>
          </p:nvPr>
        </p:nvSpPr>
        <p:spPr/>
        <p:txBody>
          <a:bodyPr>
            <a:normAutofit/>
          </a:bodyPr>
          <a:lstStyle/>
          <a:p>
            <a:pPr lvl="1">
              <a:lnSpc>
                <a:spcPct val="150000"/>
              </a:lnSpc>
            </a:pPr>
            <a:r>
              <a:rPr lang="tr-TR" sz="2000" dirty="0" err="1">
                <a:latin typeface="Times New Roman" panose="02020603050405020304" pitchFamily="18" charset="0"/>
                <a:cs typeface="Times New Roman" panose="02020603050405020304" pitchFamily="18" charset="0"/>
              </a:rPr>
              <a:t>Varyans</a:t>
            </a:r>
            <a:endParaRPr lang="tr-TR" sz="2000" dirty="0">
              <a:latin typeface="Times New Roman" panose="02020603050405020304" pitchFamily="18" charset="0"/>
              <a:cs typeface="Times New Roman" panose="02020603050405020304" pitchFamily="18" charset="0"/>
            </a:endParaRPr>
          </a:p>
          <a:p>
            <a:pPr lvl="1">
              <a:lnSpc>
                <a:spcPct val="150000"/>
              </a:lnSpc>
            </a:pPr>
            <a:r>
              <a:rPr lang="tr-TR" sz="2000" dirty="0">
                <a:latin typeface="Times New Roman" panose="02020603050405020304" pitchFamily="18" charset="0"/>
                <a:cs typeface="Times New Roman" panose="02020603050405020304" pitchFamily="18" charset="0"/>
              </a:rPr>
              <a:t>Standart Sapma</a:t>
            </a:r>
          </a:p>
          <a:p>
            <a:pPr lvl="1">
              <a:lnSpc>
                <a:spcPct val="150000"/>
              </a:lnSpc>
            </a:pPr>
            <a:r>
              <a:rPr lang="tr-TR" sz="2000" dirty="0">
                <a:latin typeface="Times New Roman" panose="02020603050405020304" pitchFamily="18" charset="0"/>
                <a:cs typeface="Times New Roman" panose="02020603050405020304" pitchFamily="18" charset="0"/>
              </a:rPr>
              <a:t>Çarpıklık</a:t>
            </a:r>
          </a:p>
          <a:p>
            <a:pPr lvl="1">
              <a:lnSpc>
                <a:spcPct val="150000"/>
              </a:lnSpc>
            </a:pPr>
            <a:r>
              <a:rPr lang="tr-TR" sz="2000" dirty="0">
                <a:latin typeface="Times New Roman" panose="02020603050405020304" pitchFamily="18" charset="0"/>
                <a:cs typeface="Times New Roman" panose="02020603050405020304" pitchFamily="18" charset="0"/>
              </a:rPr>
              <a:t>Basıklık</a:t>
            </a:r>
          </a:p>
          <a:p>
            <a:pPr lvl="1">
              <a:lnSpc>
                <a:spcPct val="150000"/>
              </a:lnSpc>
            </a:pPr>
            <a:r>
              <a:rPr lang="tr-TR" sz="2000" dirty="0">
                <a:latin typeface="Times New Roman" panose="02020603050405020304" pitchFamily="18" charset="0"/>
                <a:cs typeface="Times New Roman" panose="02020603050405020304" pitchFamily="18" charset="0"/>
              </a:rPr>
              <a:t>Yüzdelikler</a:t>
            </a:r>
          </a:p>
          <a:p>
            <a:pPr lvl="1">
              <a:lnSpc>
                <a:spcPct val="150000"/>
              </a:lnSpc>
            </a:pPr>
            <a:r>
              <a:rPr lang="tr-TR" sz="2000" dirty="0">
                <a:latin typeface="Times New Roman" panose="02020603050405020304" pitchFamily="18" charset="0"/>
                <a:cs typeface="Times New Roman" panose="02020603050405020304" pitchFamily="18" charset="0"/>
              </a:rPr>
              <a:t>Aralıklar</a:t>
            </a:r>
          </a:p>
        </p:txBody>
      </p:sp>
    </p:spTree>
    <p:extLst>
      <p:ext uri="{BB962C8B-B14F-4D97-AF65-F5344CB8AC3E}">
        <p14:creationId xmlns:p14="http://schemas.microsoft.com/office/powerpoint/2010/main" val="337786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89E35E-24E0-AB71-D637-8D518091E4F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661DEEC3-46D9-3F1B-A646-8746AA2A1CD5}"/>
                  </a:ext>
                </a:extLst>
              </p:cNvPr>
              <p:cNvSpPr>
                <a:spLocks noGrp="1"/>
              </p:cNvSpPr>
              <p:nvPr>
                <p:ph idx="1"/>
              </p:nvPr>
            </p:nvSpPr>
            <p:spPr/>
            <p:txBody>
              <a:bodyPr/>
              <a:lstStyle/>
              <a:p>
                <a:r>
                  <a:rPr lang="tr-TR" b="1" u="sng" dirty="0" err="1">
                    <a:solidFill>
                      <a:srgbClr val="FF0000"/>
                    </a:solidFill>
                    <a:latin typeface="Times New Roman" panose="02020603050405020304" pitchFamily="18" charset="0"/>
                    <a:cs typeface="Times New Roman" panose="02020603050405020304" pitchFamily="18" charset="0"/>
                  </a:rPr>
                  <a:t>Varyans</a:t>
                </a:r>
                <a:r>
                  <a:rPr lang="tr-TR" b="1" dirty="0">
                    <a:solidFill>
                      <a:srgbClr val="FF0000"/>
                    </a:solidFill>
                    <a:latin typeface="Times New Roman" panose="02020603050405020304" pitchFamily="18" charset="0"/>
                    <a:cs typeface="Times New Roman" panose="02020603050405020304" pitchFamily="18" charset="0"/>
                  </a:rPr>
                  <a:t>:</a:t>
                </a:r>
              </a:p>
              <a:p>
                <a:pPr>
                  <a:lnSpc>
                    <a:spcPct val="150000"/>
                  </a:lnSpc>
                </a:pPr>
                <a:r>
                  <a:rPr lang="tr-TR" dirty="0">
                    <a:solidFill>
                      <a:schemeClr val="tx1"/>
                    </a:solidFill>
                    <a:latin typeface="Times New Roman" panose="02020603050405020304" pitchFamily="18" charset="0"/>
                    <a:cs typeface="Times New Roman" panose="02020603050405020304" pitchFamily="18" charset="0"/>
                  </a:rPr>
                  <a:t>Değişkenlik verilerin dağılımı hakkında bilgi vermektedir.</a:t>
                </a:r>
              </a:p>
              <a:p>
                <a:pPr>
                  <a:lnSpc>
                    <a:spcPct val="150000"/>
                  </a:lnSpc>
                </a:pPr>
                <a:r>
                  <a:rPr lang="tr-TR" dirty="0" err="1">
                    <a:solidFill>
                      <a:schemeClr val="tx1"/>
                    </a:solidFill>
                    <a:latin typeface="Times New Roman" panose="02020603050405020304" pitchFamily="18" charset="0"/>
                    <a:cs typeface="Times New Roman" panose="02020603050405020304" pitchFamily="18" charset="0"/>
                  </a:rPr>
                  <a:t>Varyans</a:t>
                </a:r>
                <a:r>
                  <a:rPr lang="tr-TR" dirty="0">
                    <a:solidFill>
                      <a:schemeClr val="tx1"/>
                    </a:solidFill>
                    <a:latin typeface="Times New Roman" panose="02020603050405020304" pitchFamily="18" charset="0"/>
                    <a:cs typeface="Times New Roman" panose="02020603050405020304" pitchFamily="18" charset="0"/>
                  </a:rPr>
                  <a:t>; örnek verilerinin ortalamadan ne kadar uzakta olduğunu sayısal olarak gösterir.</a:t>
                </a:r>
              </a:p>
              <a:p>
                <a:r>
                  <a:rPr lang="tr-TR" b="1"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tr-TR" i="1" smtClean="0">
                            <a:latin typeface="Cambria Math" panose="02040503050406030204" pitchFamily="18" charset="0"/>
                            <a:cs typeface="Times New Roman" panose="02020603050405020304" pitchFamily="18" charset="0"/>
                          </a:rPr>
                        </m:ctrlPr>
                      </m:sSupPr>
                      <m:e>
                        <m:r>
                          <a:rPr lang="tr-TR" b="0" i="1" smtClean="0">
                            <a:latin typeface="Cambria Math" panose="02040503050406030204" pitchFamily="18" charset="0"/>
                            <a:cs typeface="Times New Roman" panose="02020603050405020304" pitchFamily="18" charset="0"/>
                          </a:rPr>
                          <m:t>𝑠</m:t>
                        </m:r>
                      </m:e>
                      <m:sup>
                        <m:r>
                          <a:rPr lang="tr-TR" b="0" i="1" smtClean="0">
                            <a:latin typeface="Cambria Math" panose="02040503050406030204" pitchFamily="18" charset="0"/>
                            <a:cs typeface="Times New Roman" panose="02020603050405020304" pitchFamily="18" charset="0"/>
                          </a:rPr>
                          <m:t>2</m:t>
                        </m:r>
                      </m:sup>
                    </m:sSup>
                  </m:oMath>
                </a14:m>
                <a:r>
                  <a:rPr lang="tr-TR" dirty="0">
                    <a:latin typeface="Times New Roman" panose="02020603050405020304" pitchFamily="18" charset="0"/>
                    <a:cs typeface="Times New Roman" panose="02020603050405020304" pitchFamily="18" charset="0"/>
                  </a:rPr>
                  <a:t>= </a:t>
                </a:r>
                <a14:m>
                  <m:oMath xmlns:m="http://schemas.openxmlformats.org/officeDocument/2006/math">
                    <m:nary>
                      <m:naryPr>
                        <m:chr m:val="∑"/>
                        <m:supHide m:val="on"/>
                        <m:ctrlPr>
                          <a:rPr lang="tr-TR" i="1" smtClean="0">
                            <a:latin typeface="Cambria Math" panose="02040503050406030204" pitchFamily="18" charset="0"/>
                            <a:cs typeface="Times New Roman" panose="02020603050405020304" pitchFamily="18" charset="0"/>
                          </a:rPr>
                        </m:ctrlPr>
                      </m:naryPr>
                      <m:sub>
                        <m:r>
                          <m:rPr>
                            <m:brk m:alnAt="7"/>
                          </m:rPr>
                          <a:rPr lang="tr-TR" b="0" i="1" smtClean="0">
                            <a:latin typeface="Cambria Math" panose="02040503050406030204" pitchFamily="18" charset="0"/>
                            <a:cs typeface="Times New Roman" panose="02020603050405020304" pitchFamily="18" charset="0"/>
                          </a:rPr>
                          <m:t>𝑖</m:t>
                        </m:r>
                      </m:sub>
                      <m:sup/>
                      <m:e>
                        <m:sSup>
                          <m:sSupPr>
                            <m:ctrlPr>
                              <a:rPr lang="tr-TR" i="1">
                                <a:latin typeface="Cambria Math" panose="02040503050406030204" pitchFamily="18" charset="0"/>
                                <a:cs typeface="Times New Roman" panose="02020603050405020304" pitchFamily="18" charset="0"/>
                              </a:rPr>
                            </m:ctrlPr>
                          </m:sSupPr>
                          <m:e>
                            <m:d>
                              <m:dPr>
                                <m:ctrlPr>
                                  <a:rPr lang="tr-TR" i="1">
                                    <a:latin typeface="Cambria Math" panose="02040503050406030204" pitchFamily="18" charset="0"/>
                                    <a:cs typeface="Times New Roman" panose="02020603050405020304" pitchFamily="18" charset="0"/>
                                  </a:rPr>
                                </m:ctrlPr>
                              </m:dPr>
                              <m:e>
                                <m:sSub>
                                  <m:sSubPr>
                                    <m:ctrlPr>
                                      <a:rPr lang="tr-TR" i="1">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m:t>
                                </m:r>
                                <m:r>
                                  <a:rPr lang="tr-TR" i="1">
                                    <a:latin typeface="Cambria Math" panose="02040503050406030204" pitchFamily="18" charset="0"/>
                                    <a:cs typeface="Times New Roman" panose="02020603050405020304" pitchFamily="18" charset="0"/>
                                  </a:rPr>
                                  <m:t>𝑜𝑟𝑡</m:t>
                                </m:r>
                                <m:d>
                                  <m:dPr>
                                    <m:ctrlPr>
                                      <a:rPr lang="tr-TR" i="1">
                                        <a:latin typeface="Cambria Math" panose="02040503050406030204" pitchFamily="18" charset="0"/>
                                        <a:cs typeface="Times New Roman" panose="02020603050405020304" pitchFamily="18" charset="0"/>
                                      </a:rPr>
                                    </m:ctrlPr>
                                  </m:dPr>
                                  <m:e>
                                    <m:r>
                                      <a:rPr lang="tr-TR" i="1">
                                        <a:latin typeface="Cambria Math" panose="02040503050406030204" pitchFamily="18" charset="0"/>
                                        <a:cs typeface="Times New Roman" panose="02020603050405020304" pitchFamily="18" charset="0"/>
                                      </a:rPr>
                                      <m:t>𝑥</m:t>
                                    </m:r>
                                  </m:e>
                                </m:d>
                              </m:e>
                            </m:d>
                          </m:e>
                          <m:sup>
                            <m:r>
                              <a:rPr lang="tr-TR" i="1">
                                <a:latin typeface="Cambria Math" panose="02040503050406030204" pitchFamily="18" charset="0"/>
                                <a:cs typeface="Times New Roman" panose="02020603050405020304" pitchFamily="18" charset="0"/>
                              </a:rPr>
                              <m:t>2</m:t>
                            </m:r>
                          </m:sup>
                        </m:sSup>
                        <m:r>
                          <a:rPr lang="tr-TR"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𝑛</m:t>
                        </m:r>
                        <m:r>
                          <a:rPr lang="tr-TR" b="0" i="1" smtClean="0">
                            <a:latin typeface="Cambria Math" panose="02040503050406030204" pitchFamily="18" charset="0"/>
                            <a:cs typeface="Times New Roman" panose="02020603050405020304" pitchFamily="18" charset="0"/>
                          </a:rPr>
                          <m:t>−1)</m:t>
                        </m:r>
                      </m:e>
                    </m:nary>
                  </m:oMath>
                </a14:m>
                <a:endParaRPr lang="tr-TR" dirty="0"/>
              </a:p>
              <a:p>
                <a:pPr algn="just"/>
                <a:endParaRPr lang="tr-TR" dirty="0"/>
              </a:p>
              <a:p>
                <a:endParaRPr lang="tr-TR" dirty="0"/>
              </a:p>
            </p:txBody>
          </p:sp>
        </mc:Choice>
        <mc:Fallback xmlns="">
          <p:sp>
            <p:nvSpPr>
              <p:cNvPr id="3" name="İçerik Yer Tutucusu 2">
                <a:extLst>
                  <a:ext uri="{FF2B5EF4-FFF2-40B4-BE49-F238E27FC236}">
                    <a16:creationId xmlns:a16="http://schemas.microsoft.com/office/drawing/2014/main" id="{661DEEC3-46D9-3F1B-A646-8746AA2A1CD5}"/>
                  </a:ext>
                </a:extLst>
              </p:cNvPr>
              <p:cNvSpPr>
                <a:spLocks noGrp="1" noRot="1" noChangeAspect="1" noMove="1" noResize="1" noEditPoints="1" noAdjustHandles="1" noChangeArrowheads="1" noChangeShapeType="1" noTextEdit="1"/>
              </p:cNvSpPr>
              <p:nvPr>
                <p:ph idx="1"/>
              </p:nvPr>
            </p:nvSpPr>
            <p:spPr>
              <a:blipFill>
                <a:blip r:embed="rId2"/>
                <a:stretch>
                  <a:fillRect l="-631" t="-673"/>
                </a:stretch>
              </a:blipFill>
            </p:spPr>
            <p:txBody>
              <a:bodyPr/>
              <a:lstStyle/>
              <a:p>
                <a:r>
                  <a:rPr lang="tr-TR">
                    <a:noFill/>
                  </a:rPr>
                  <a:t> </a:t>
                </a:r>
              </a:p>
            </p:txBody>
          </p:sp>
        </mc:Fallback>
      </mc:AlternateContent>
    </p:spTree>
    <p:extLst>
      <p:ext uri="{BB962C8B-B14F-4D97-AF65-F5344CB8AC3E}">
        <p14:creationId xmlns:p14="http://schemas.microsoft.com/office/powerpoint/2010/main" val="3369446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89E35E-24E0-AB71-D637-8D518091E4F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661DEEC3-46D9-3F1B-A646-8746AA2A1CD5}"/>
              </a:ext>
            </a:extLst>
          </p:cNvPr>
          <p:cNvSpPr>
            <a:spLocks noGrp="1"/>
          </p:cNvSpPr>
          <p:nvPr>
            <p:ph idx="1"/>
          </p:nvPr>
        </p:nvSpPr>
        <p:spPr/>
        <p:txBody>
          <a:bodyPr/>
          <a:lstStyle/>
          <a:p>
            <a:pPr algn="just"/>
            <a:endParaRPr lang="tr-TR" dirty="0"/>
          </a:p>
          <a:p>
            <a:endParaRPr lang="tr-TR" dirty="0"/>
          </a:p>
        </p:txBody>
      </p:sp>
      <p:pic>
        <p:nvPicPr>
          <p:cNvPr id="8" name="Resim 7">
            <a:extLst>
              <a:ext uri="{FF2B5EF4-FFF2-40B4-BE49-F238E27FC236}">
                <a16:creationId xmlns:a16="http://schemas.microsoft.com/office/drawing/2014/main" id="{69E2ED12-67C6-E6CE-2C1A-55AB2B3E6F45}"/>
              </a:ext>
            </a:extLst>
          </p:cNvPr>
          <p:cNvPicPr>
            <a:picLocks noChangeAspect="1"/>
          </p:cNvPicPr>
          <p:nvPr/>
        </p:nvPicPr>
        <p:blipFill>
          <a:blip r:embed="rId2"/>
          <a:stretch>
            <a:fillRect/>
          </a:stretch>
        </p:blipFill>
        <p:spPr>
          <a:xfrm>
            <a:off x="1267994" y="2108201"/>
            <a:ext cx="6517057" cy="2386970"/>
          </a:xfrm>
          <a:prstGeom prst="rect">
            <a:avLst/>
          </a:prstGeom>
          <a:ln w="19050">
            <a:solidFill>
              <a:schemeClr val="tx1"/>
            </a:solidFill>
          </a:ln>
        </p:spPr>
      </p:pic>
      <p:sp>
        <p:nvSpPr>
          <p:cNvPr id="9" name="Metin kutusu 8">
            <a:extLst>
              <a:ext uri="{FF2B5EF4-FFF2-40B4-BE49-F238E27FC236}">
                <a16:creationId xmlns:a16="http://schemas.microsoft.com/office/drawing/2014/main" id="{49463516-2D71-F258-08E9-81F4A1B2B7F7}"/>
              </a:ext>
            </a:extLst>
          </p:cNvPr>
          <p:cNvSpPr txBox="1"/>
          <p:nvPr/>
        </p:nvSpPr>
        <p:spPr>
          <a:xfrm>
            <a:off x="1325328" y="4828188"/>
            <a:ext cx="3201194" cy="707886"/>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endParaRPr lang="tr-TR" sz="2000" dirty="0">
              <a:latin typeface="Consolas" panose="020B0609020204030204" pitchFamily="49" charset="0"/>
              <a:cs typeface="Consolas" panose="020B0609020204030204" pitchFamily="49" charset="0"/>
            </a:endParaRPr>
          </a:p>
          <a:p>
            <a:r>
              <a:rPr lang="tr-TR" sz="2000" dirty="0">
                <a:latin typeface="Times New Roman" panose="02020603050405020304" pitchFamily="18" charset="0"/>
                <a:cs typeface="Times New Roman" panose="02020603050405020304" pitchFamily="18" charset="0"/>
              </a:rPr>
              <a:t>7.712418300</a:t>
            </a:r>
          </a:p>
        </p:txBody>
      </p:sp>
    </p:spTree>
    <p:extLst>
      <p:ext uri="{BB962C8B-B14F-4D97-AF65-F5344CB8AC3E}">
        <p14:creationId xmlns:p14="http://schemas.microsoft.com/office/powerpoint/2010/main" val="48971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BE3D58-9B50-DFA4-358A-5AC7F7FA15C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5F7EA5B0-CC26-431A-936F-D697722B90E8}"/>
              </a:ext>
            </a:extLst>
          </p:cNvPr>
          <p:cNvSpPr>
            <a:spLocks noGrp="1"/>
          </p:cNvSpPr>
          <p:nvPr>
            <p:ph idx="1"/>
          </p:nvPr>
        </p:nvSpPr>
        <p:spPr/>
        <p:txBody>
          <a:bodyPr/>
          <a:lstStyle/>
          <a:p>
            <a:r>
              <a:rPr lang="tr-TR" dirty="0" err="1">
                <a:latin typeface="Times New Roman" panose="02020603050405020304" pitchFamily="18" charset="0"/>
                <a:cs typeface="Times New Roman" panose="02020603050405020304" pitchFamily="18" charset="0"/>
              </a:rPr>
              <a:t>Statistics</a:t>
            </a:r>
            <a:r>
              <a:rPr lang="tr-TR" dirty="0">
                <a:latin typeface="Times New Roman" panose="02020603050405020304" pitchFamily="18" charset="0"/>
                <a:cs typeface="Times New Roman" panose="02020603050405020304" pitchFamily="18" charset="0"/>
              </a:rPr>
              <a:t> kütüphanesinde ‘</a:t>
            </a:r>
            <a:r>
              <a:rPr lang="tr-TR" dirty="0" err="1">
                <a:latin typeface="Times New Roman" panose="02020603050405020304" pitchFamily="18" charset="0"/>
                <a:cs typeface="Times New Roman" panose="02020603050405020304" pitchFamily="18" charset="0"/>
              </a:rPr>
              <a:t>statistics.variance</a:t>
            </a:r>
            <a:r>
              <a:rPr lang="tr-TR" dirty="0">
                <a:latin typeface="Times New Roman" panose="02020603050405020304" pitchFamily="18" charset="0"/>
                <a:cs typeface="Times New Roman" panose="02020603050405020304" pitchFamily="18" charset="0"/>
              </a:rPr>
              <a:t> ()’ modülü kullanılarak da </a:t>
            </a:r>
            <a:r>
              <a:rPr lang="tr-TR" dirty="0" err="1">
                <a:latin typeface="Times New Roman" panose="02020603050405020304" pitchFamily="18" charset="0"/>
                <a:cs typeface="Times New Roman" panose="02020603050405020304" pitchFamily="18" charset="0"/>
              </a:rPr>
              <a:t>varyans</a:t>
            </a:r>
            <a:r>
              <a:rPr lang="tr-TR" dirty="0">
                <a:latin typeface="Times New Roman" panose="02020603050405020304" pitchFamily="18" charset="0"/>
                <a:cs typeface="Times New Roman" panose="02020603050405020304" pitchFamily="18" charset="0"/>
              </a:rPr>
              <a:t> hesaplanabilir.</a:t>
            </a:r>
          </a:p>
          <a:p>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BD22B473-93EF-4ED6-A301-DA99B876C9CD}"/>
              </a:ext>
            </a:extLst>
          </p:cNvPr>
          <p:cNvPicPr>
            <a:picLocks noChangeAspect="1"/>
          </p:cNvPicPr>
          <p:nvPr/>
        </p:nvPicPr>
        <p:blipFill>
          <a:blip r:embed="rId2"/>
          <a:stretch>
            <a:fillRect/>
          </a:stretch>
        </p:blipFill>
        <p:spPr>
          <a:xfrm>
            <a:off x="1232545" y="2870324"/>
            <a:ext cx="6664415" cy="1035249"/>
          </a:xfrm>
          <a:prstGeom prst="rect">
            <a:avLst/>
          </a:prstGeom>
          <a:ln w="19050">
            <a:solidFill>
              <a:schemeClr val="tx1"/>
            </a:solidFill>
          </a:ln>
        </p:spPr>
      </p:pic>
      <p:sp>
        <p:nvSpPr>
          <p:cNvPr id="5" name="Metin kutusu 4">
            <a:extLst>
              <a:ext uri="{FF2B5EF4-FFF2-40B4-BE49-F238E27FC236}">
                <a16:creationId xmlns:a16="http://schemas.microsoft.com/office/drawing/2014/main" id="{505BCE6A-6D1B-7828-FDBF-1DFFED0D5066}"/>
              </a:ext>
            </a:extLst>
          </p:cNvPr>
          <p:cNvSpPr txBox="1"/>
          <p:nvPr/>
        </p:nvSpPr>
        <p:spPr>
          <a:xfrm>
            <a:off x="1221264" y="4276414"/>
            <a:ext cx="3201194" cy="707886"/>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endParaRPr lang="tr-TR" sz="2000" dirty="0">
              <a:latin typeface="Consolas" panose="020B0609020204030204" pitchFamily="49" charset="0"/>
              <a:cs typeface="Consolas" panose="020B0609020204030204" pitchFamily="49" charset="0"/>
            </a:endParaRPr>
          </a:p>
          <a:p>
            <a:r>
              <a:rPr lang="tr-TR" sz="2000" dirty="0">
                <a:latin typeface="Times New Roman" panose="02020603050405020304" pitchFamily="18" charset="0"/>
                <a:cs typeface="Times New Roman" panose="02020603050405020304" pitchFamily="18" charset="0"/>
              </a:rPr>
              <a:t>7.712418300</a:t>
            </a:r>
          </a:p>
        </p:txBody>
      </p:sp>
    </p:spTree>
    <p:extLst>
      <p:ext uri="{BB962C8B-B14F-4D97-AF65-F5344CB8AC3E}">
        <p14:creationId xmlns:p14="http://schemas.microsoft.com/office/powerpoint/2010/main" val="273901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3F409C-EBA9-2D5B-A9A6-113DBA7A6AA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DD8CDD17-119D-8803-A868-05634935D38B}"/>
              </a:ext>
            </a:extLst>
          </p:cNvPr>
          <p:cNvSpPr>
            <a:spLocks noGrp="1"/>
          </p:cNvSpPr>
          <p:nvPr>
            <p:ph idx="1"/>
          </p:nvPr>
        </p:nvSpPr>
        <p:spPr/>
        <p:txBody>
          <a:bodyPr/>
          <a:lstStyle/>
          <a:p>
            <a:pPr algn="just">
              <a:lnSpc>
                <a:spcPct val="150000"/>
              </a:lnSpc>
            </a:pP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kütüphanesi kullanılarak ‘</a:t>
            </a:r>
            <a:r>
              <a:rPr lang="tr-TR" dirty="0" err="1">
                <a:latin typeface="Times New Roman" panose="02020603050405020304" pitchFamily="18" charset="0"/>
                <a:cs typeface="Times New Roman" panose="02020603050405020304" pitchFamily="18" charset="0"/>
              </a:rPr>
              <a:t>np.var</a:t>
            </a:r>
            <a:r>
              <a:rPr lang="tr-TR" dirty="0">
                <a:latin typeface="Times New Roman" panose="02020603050405020304" pitchFamily="18" charset="0"/>
                <a:cs typeface="Times New Roman" panose="02020603050405020304" pitchFamily="18" charset="0"/>
              </a:rPr>
              <a:t>()’ modülü ile örnek </a:t>
            </a:r>
            <a:r>
              <a:rPr lang="tr-TR" dirty="0" err="1">
                <a:latin typeface="Times New Roman" panose="02020603050405020304" pitchFamily="18" charset="0"/>
                <a:cs typeface="Times New Roman" panose="02020603050405020304" pitchFamily="18" charset="0"/>
              </a:rPr>
              <a:t>varyansı</a:t>
            </a:r>
            <a:r>
              <a:rPr lang="tr-TR" dirty="0">
                <a:latin typeface="Times New Roman" panose="02020603050405020304" pitchFamily="18" charset="0"/>
                <a:cs typeface="Times New Roman" panose="02020603050405020304" pitchFamily="18" charset="0"/>
              </a:rPr>
              <a:t> aşağıdaki gibi hesaplanabilir. Burada ‘</a:t>
            </a:r>
            <a:r>
              <a:rPr lang="tr-TR" dirty="0" err="1">
                <a:latin typeface="Times New Roman" panose="02020603050405020304" pitchFamily="18" charset="0"/>
                <a:cs typeface="Times New Roman" panose="02020603050405020304" pitchFamily="18" charset="0"/>
              </a:rPr>
              <a:t>ddof</a:t>
            </a:r>
            <a:r>
              <a:rPr lang="tr-TR" dirty="0">
                <a:latin typeface="Times New Roman" panose="02020603050405020304" pitchFamily="18" charset="0"/>
                <a:cs typeface="Times New Roman" panose="02020603050405020304" pitchFamily="18" charset="0"/>
              </a:rPr>
              <a:t>=1’ parametresi örnek </a:t>
            </a:r>
            <a:r>
              <a:rPr lang="tr-TR" dirty="0" err="1">
                <a:latin typeface="Times New Roman" panose="02020603050405020304" pitchFamily="18" charset="0"/>
                <a:cs typeface="Times New Roman" panose="02020603050405020304" pitchFamily="18" charset="0"/>
              </a:rPr>
              <a:t>varyansı</a:t>
            </a:r>
            <a:r>
              <a:rPr lang="tr-TR" dirty="0">
                <a:latin typeface="Times New Roman" panose="02020603050405020304" pitchFamily="18" charset="0"/>
                <a:cs typeface="Times New Roman" panose="02020603050405020304" pitchFamily="18" charset="0"/>
              </a:rPr>
              <a:t> olduğunun belirtilmesi için </a:t>
            </a:r>
            <a:r>
              <a:rPr lang="tr-TR" dirty="0" err="1">
                <a:latin typeface="Times New Roman" panose="02020603050405020304" pitchFamily="18" charset="0"/>
                <a:cs typeface="Times New Roman" panose="02020603050405020304" pitchFamily="18" charset="0"/>
              </a:rPr>
              <a:t>kullanılr</a:t>
            </a:r>
            <a:r>
              <a:rPr lang="tr-TR" dirty="0">
                <a:latin typeface="Times New Roman" panose="02020603050405020304" pitchFamily="18" charset="0"/>
                <a:cs typeface="Times New Roman" panose="02020603050405020304" pitchFamily="18" charset="0"/>
              </a:rPr>
              <a:t>.</a:t>
            </a:r>
          </a:p>
        </p:txBody>
      </p:sp>
      <p:pic>
        <p:nvPicPr>
          <p:cNvPr id="4" name="Resim 3">
            <a:extLst>
              <a:ext uri="{FF2B5EF4-FFF2-40B4-BE49-F238E27FC236}">
                <a16:creationId xmlns:a16="http://schemas.microsoft.com/office/drawing/2014/main" id="{61394BA8-77B2-1CFF-7BEA-F7C6B6E54B30}"/>
              </a:ext>
            </a:extLst>
          </p:cNvPr>
          <p:cNvPicPr>
            <a:picLocks noChangeAspect="1"/>
          </p:cNvPicPr>
          <p:nvPr/>
        </p:nvPicPr>
        <p:blipFill>
          <a:blip r:embed="rId2"/>
          <a:stretch>
            <a:fillRect/>
          </a:stretch>
        </p:blipFill>
        <p:spPr>
          <a:xfrm>
            <a:off x="1236763" y="3429000"/>
            <a:ext cx="7086601" cy="1081007"/>
          </a:xfrm>
          <a:prstGeom prst="rect">
            <a:avLst/>
          </a:prstGeom>
          <a:ln w="19050">
            <a:solidFill>
              <a:schemeClr val="tx1"/>
            </a:solidFill>
          </a:ln>
        </p:spPr>
      </p:pic>
      <p:sp>
        <p:nvSpPr>
          <p:cNvPr id="5" name="Metin kutusu 4">
            <a:extLst>
              <a:ext uri="{FF2B5EF4-FFF2-40B4-BE49-F238E27FC236}">
                <a16:creationId xmlns:a16="http://schemas.microsoft.com/office/drawing/2014/main" id="{C6C7DE96-7E99-A218-475C-FB7DD4CCD2C4}"/>
              </a:ext>
            </a:extLst>
          </p:cNvPr>
          <p:cNvSpPr txBox="1"/>
          <p:nvPr/>
        </p:nvSpPr>
        <p:spPr>
          <a:xfrm>
            <a:off x="1236763" y="4880848"/>
            <a:ext cx="3201194" cy="707886"/>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endParaRPr lang="tr-TR" sz="2000" dirty="0">
              <a:latin typeface="Consolas" panose="020B0609020204030204" pitchFamily="49" charset="0"/>
              <a:cs typeface="Consolas" panose="020B0609020204030204" pitchFamily="49" charset="0"/>
            </a:endParaRPr>
          </a:p>
          <a:p>
            <a:r>
              <a:rPr lang="tr-TR" sz="2000" dirty="0">
                <a:latin typeface="Times New Roman" panose="02020603050405020304" pitchFamily="18" charset="0"/>
                <a:cs typeface="Times New Roman" panose="02020603050405020304" pitchFamily="18" charset="0"/>
              </a:rPr>
              <a:t>7.712418300</a:t>
            </a:r>
          </a:p>
        </p:txBody>
      </p:sp>
    </p:spTree>
    <p:extLst>
      <p:ext uri="{BB962C8B-B14F-4D97-AF65-F5344CB8AC3E}">
        <p14:creationId xmlns:p14="http://schemas.microsoft.com/office/powerpoint/2010/main" val="178526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711A1E-FF83-EDF1-C4A3-F3343EF73F34}"/>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74879250-2B06-B1FE-824E-03191BB990E2}"/>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Popülasyon </a:t>
            </a:r>
            <a:r>
              <a:rPr lang="tr-TR" dirty="0" err="1">
                <a:latin typeface="Times New Roman" panose="02020603050405020304" pitchFamily="18" charset="0"/>
                <a:cs typeface="Times New Roman" panose="02020603050405020304" pitchFamily="18" charset="0"/>
              </a:rPr>
              <a:t>varyansı</a:t>
            </a:r>
            <a:r>
              <a:rPr lang="tr-TR" dirty="0">
                <a:latin typeface="Times New Roman" panose="02020603050405020304" pitchFamily="18" charset="0"/>
                <a:cs typeface="Times New Roman" panose="02020603050405020304" pitchFamily="18" charset="0"/>
              </a:rPr>
              <a:t> örnek </a:t>
            </a:r>
            <a:r>
              <a:rPr lang="tr-TR" dirty="0" err="1">
                <a:latin typeface="Times New Roman" panose="02020603050405020304" pitchFamily="18" charset="0"/>
                <a:cs typeface="Times New Roman" panose="02020603050405020304" pitchFamily="18" charset="0"/>
              </a:rPr>
              <a:t>varyansa</a:t>
            </a:r>
            <a:r>
              <a:rPr lang="tr-TR" dirty="0">
                <a:latin typeface="Times New Roman" panose="02020603050405020304" pitchFamily="18" charset="0"/>
                <a:cs typeface="Times New Roman" panose="02020603050405020304" pitchFamily="18" charset="0"/>
              </a:rPr>
              <a:t> benzer şekilde paydaya n-1 yerine n kullanılarak hesaplanabilir. Bu durumda, n tüm popülasyondaki öğe sayısıdır.</a:t>
            </a:r>
          </a:p>
          <a:p>
            <a:pPr algn="just">
              <a:lnSpc>
                <a:spcPct val="150000"/>
              </a:lnSpc>
            </a:pPr>
            <a:r>
              <a:rPr lang="tr-TR" dirty="0">
                <a:latin typeface="Times New Roman" panose="02020603050405020304" pitchFamily="18" charset="0"/>
                <a:cs typeface="Times New Roman" panose="02020603050405020304" pitchFamily="18" charset="0"/>
              </a:rPr>
              <a:t>Aşağıdaki farklarla, örnek </a:t>
            </a:r>
            <a:r>
              <a:rPr lang="tr-TR" dirty="0" err="1">
                <a:latin typeface="Times New Roman" panose="02020603050405020304" pitchFamily="18" charset="0"/>
                <a:cs typeface="Times New Roman" panose="02020603050405020304" pitchFamily="18" charset="0"/>
              </a:rPr>
              <a:t>varyansına</a:t>
            </a:r>
            <a:r>
              <a:rPr lang="tr-TR" dirty="0">
                <a:latin typeface="Times New Roman" panose="02020603050405020304" pitchFamily="18" charset="0"/>
                <a:cs typeface="Times New Roman" panose="02020603050405020304" pitchFamily="18" charset="0"/>
              </a:rPr>
              <a:t> benzer popülasyon </a:t>
            </a:r>
            <a:r>
              <a:rPr lang="tr-TR" dirty="0" err="1">
                <a:latin typeface="Times New Roman" panose="02020603050405020304" pitchFamily="18" charset="0"/>
                <a:cs typeface="Times New Roman" panose="02020603050405020304" pitchFamily="18" charset="0"/>
              </a:rPr>
              <a:t>varyansı</a:t>
            </a:r>
            <a:r>
              <a:rPr lang="tr-TR" dirty="0">
                <a:latin typeface="Times New Roman" panose="02020603050405020304" pitchFamily="18" charset="0"/>
                <a:cs typeface="Times New Roman" panose="02020603050405020304" pitchFamily="18" charset="0"/>
              </a:rPr>
              <a:t> hesaplanabilir.</a:t>
            </a:r>
          </a:p>
          <a:p>
            <a:pPr lvl="1" algn="just">
              <a:lnSpc>
                <a:spcPct val="150000"/>
              </a:lnSpc>
            </a:pPr>
            <a:r>
              <a:rPr lang="tr-TR" dirty="0" err="1">
                <a:latin typeface="Times New Roman" panose="02020603050405020304" pitchFamily="18" charset="0"/>
                <a:cs typeface="Times New Roman" panose="02020603050405020304" pitchFamily="18" charset="0"/>
              </a:rPr>
              <a:t>Python</a:t>
            </a:r>
            <a:r>
              <a:rPr lang="tr-TR" dirty="0">
                <a:latin typeface="Times New Roman" panose="02020603050405020304" pitchFamily="18" charset="0"/>
                <a:cs typeface="Times New Roman" panose="02020603050405020304" pitchFamily="18" charset="0"/>
              </a:rPr>
              <a:t> uygulamasında (n-1) yerine n yazılması.</a:t>
            </a:r>
          </a:p>
          <a:p>
            <a:pPr lvl="1" algn="just">
              <a:lnSpc>
                <a:spcPct val="150000"/>
              </a:lnSpc>
            </a:pPr>
            <a:r>
              <a:rPr lang="tr-TR" dirty="0" err="1">
                <a:latin typeface="Times New Roman" panose="02020603050405020304" pitchFamily="18" charset="0"/>
                <a:cs typeface="Times New Roman" panose="02020603050405020304" pitchFamily="18" charset="0"/>
              </a:rPr>
              <a:t>Statistics</a:t>
            </a:r>
            <a:r>
              <a:rPr lang="tr-TR" dirty="0">
                <a:latin typeface="Times New Roman" panose="02020603050405020304" pitchFamily="18" charset="0"/>
                <a:cs typeface="Times New Roman" panose="02020603050405020304" pitchFamily="18" charset="0"/>
              </a:rPr>
              <a:t> kütüphanesinde ’</a:t>
            </a:r>
            <a:r>
              <a:rPr lang="tr-TR" dirty="0" err="1">
                <a:latin typeface="Times New Roman" panose="02020603050405020304" pitchFamily="18" charset="0"/>
                <a:cs typeface="Times New Roman" panose="02020603050405020304" pitchFamily="18" charset="0"/>
              </a:rPr>
              <a:t>statistics.variance</a:t>
            </a:r>
            <a:r>
              <a:rPr lang="tr-TR" dirty="0">
                <a:latin typeface="Times New Roman" panose="02020603050405020304" pitchFamily="18" charset="0"/>
                <a:cs typeface="Times New Roman" panose="02020603050405020304" pitchFamily="18" charset="0"/>
              </a:rPr>
              <a:t> ()’ yerine ‘</a:t>
            </a:r>
            <a:r>
              <a:rPr lang="tr-TR" dirty="0" err="1">
                <a:latin typeface="Times New Roman" panose="02020603050405020304" pitchFamily="18" charset="0"/>
                <a:cs typeface="Times New Roman" panose="02020603050405020304" pitchFamily="18" charset="0"/>
              </a:rPr>
              <a:t>statistics.pvariance</a:t>
            </a:r>
            <a:r>
              <a:rPr lang="tr-TR" dirty="0">
                <a:latin typeface="Times New Roman" panose="02020603050405020304" pitchFamily="18" charset="0"/>
                <a:cs typeface="Times New Roman" panose="02020603050405020304" pitchFamily="18" charset="0"/>
              </a:rPr>
              <a:t> ()’ yazılması.</a:t>
            </a:r>
          </a:p>
          <a:p>
            <a:pPr lvl="1" algn="just">
              <a:lnSpc>
                <a:spcPct val="150000"/>
              </a:lnSpc>
            </a:pP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veya </a:t>
            </a:r>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kütüphanelerinde ‘</a:t>
            </a:r>
            <a:r>
              <a:rPr lang="tr-TR" dirty="0" err="1">
                <a:latin typeface="Times New Roman" panose="02020603050405020304" pitchFamily="18" charset="0"/>
                <a:cs typeface="Times New Roman" panose="02020603050405020304" pitchFamily="18" charset="0"/>
              </a:rPr>
              <a:t>ddof</a:t>
            </a:r>
            <a:r>
              <a:rPr lang="tr-TR" dirty="0">
                <a:latin typeface="Times New Roman" panose="02020603050405020304" pitchFamily="18" charset="0"/>
                <a:cs typeface="Times New Roman" panose="02020603050405020304" pitchFamily="18" charset="0"/>
              </a:rPr>
              <a:t>=1’ yerine ‘</a:t>
            </a:r>
            <a:r>
              <a:rPr lang="tr-TR" dirty="0" err="1">
                <a:latin typeface="Times New Roman" panose="02020603050405020304" pitchFamily="18" charset="0"/>
                <a:cs typeface="Times New Roman" panose="02020603050405020304" pitchFamily="18" charset="0"/>
              </a:rPr>
              <a:t>ddof</a:t>
            </a:r>
            <a:r>
              <a:rPr lang="tr-TR" dirty="0">
                <a:latin typeface="Times New Roman" panose="02020603050405020304" pitchFamily="18" charset="0"/>
                <a:cs typeface="Times New Roman" panose="02020603050405020304" pitchFamily="18" charset="0"/>
              </a:rPr>
              <a:t>=0’ yazılması</a:t>
            </a: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292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605FB4-7820-AD74-2FED-1AE82B147D24}"/>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C54E78D5-F604-470F-6FE2-865CEED0F2AC}"/>
              </a:ext>
            </a:extLst>
          </p:cNvPr>
          <p:cNvSpPr>
            <a:spLocks noGrp="1"/>
          </p:cNvSpPr>
          <p:nvPr>
            <p:ph idx="1"/>
          </p:nvPr>
        </p:nvSpPr>
        <p:spPr/>
        <p:txBody>
          <a:bodyPr/>
          <a:lstStyle/>
          <a:p>
            <a:pPr algn="just">
              <a:lnSpc>
                <a:spcPct val="150000"/>
              </a:lnSpc>
            </a:pPr>
            <a:r>
              <a:rPr lang="tr-TR" b="1" u="sng" dirty="0">
                <a:solidFill>
                  <a:srgbClr val="FF0000"/>
                </a:solidFill>
                <a:latin typeface="Times New Roman" panose="02020603050405020304" pitchFamily="18" charset="0"/>
                <a:cs typeface="Times New Roman" panose="02020603050405020304" pitchFamily="18" charset="0"/>
              </a:rPr>
              <a:t>Standart Sapma: </a:t>
            </a:r>
            <a:r>
              <a:rPr lang="tr-TR" dirty="0">
                <a:latin typeface="Times New Roman" panose="02020603050405020304" pitchFamily="18" charset="0"/>
                <a:cs typeface="Times New Roman" panose="02020603050405020304" pitchFamily="18" charset="0"/>
              </a:rPr>
              <a:t>Standart sapma </a:t>
            </a:r>
            <a:r>
              <a:rPr lang="tr-TR" dirty="0" err="1">
                <a:latin typeface="Times New Roman" panose="02020603050405020304" pitchFamily="18" charset="0"/>
                <a:cs typeface="Times New Roman" panose="02020603050405020304" pitchFamily="18" charset="0"/>
              </a:rPr>
              <a:t>varyansın</a:t>
            </a:r>
            <a:r>
              <a:rPr lang="tr-TR" dirty="0">
                <a:latin typeface="Times New Roman" panose="02020603050405020304" pitchFamily="18" charset="0"/>
                <a:cs typeface="Times New Roman" panose="02020603050405020304" pitchFamily="18" charset="0"/>
              </a:rPr>
              <a:t> kareköküdür. </a:t>
            </a:r>
          </a:p>
          <a:p>
            <a:pPr algn="just">
              <a:lnSpc>
                <a:spcPct val="150000"/>
              </a:lnSpc>
            </a:pPr>
            <a:r>
              <a:rPr lang="tr-TR" dirty="0">
                <a:latin typeface="Times New Roman" panose="02020603050405020304" pitchFamily="18" charset="0"/>
                <a:cs typeface="Times New Roman" panose="02020603050405020304" pitchFamily="18" charset="0"/>
              </a:rPr>
              <a:t>Standart sapma veri noktalarıyla aynı birime sahip olduğu için genellikle </a:t>
            </a:r>
            <a:r>
              <a:rPr lang="tr-TR" dirty="0" err="1">
                <a:latin typeface="Times New Roman" panose="02020603050405020304" pitchFamily="18" charset="0"/>
                <a:cs typeface="Times New Roman" panose="02020603050405020304" pitchFamily="18" charset="0"/>
              </a:rPr>
              <a:t>varyanstan</a:t>
            </a:r>
            <a:r>
              <a:rPr lang="tr-TR" dirty="0">
                <a:latin typeface="Times New Roman" panose="02020603050405020304" pitchFamily="18" charset="0"/>
                <a:cs typeface="Times New Roman" panose="02020603050405020304" pitchFamily="18" charset="0"/>
              </a:rPr>
              <a:t> daha uygundur.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4586A4C2-5B42-5E6D-D731-4B72BE5C3F87}"/>
              </a:ext>
            </a:extLst>
          </p:cNvPr>
          <p:cNvPicPr>
            <a:picLocks noChangeAspect="1"/>
          </p:cNvPicPr>
          <p:nvPr/>
        </p:nvPicPr>
        <p:blipFill>
          <a:blip r:embed="rId2"/>
          <a:stretch>
            <a:fillRect/>
          </a:stretch>
        </p:blipFill>
        <p:spPr>
          <a:xfrm>
            <a:off x="1298757" y="3988646"/>
            <a:ext cx="6004821" cy="1621740"/>
          </a:xfrm>
          <a:prstGeom prst="rect">
            <a:avLst/>
          </a:prstGeom>
          <a:ln w="19050">
            <a:solidFill>
              <a:schemeClr val="tx1"/>
            </a:solidFill>
          </a:ln>
        </p:spPr>
      </p:pic>
      <p:sp>
        <p:nvSpPr>
          <p:cNvPr id="5" name="Metin kutusu 4">
            <a:extLst>
              <a:ext uri="{FF2B5EF4-FFF2-40B4-BE49-F238E27FC236}">
                <a16:creationId xmlns:a16="http://schemas.microsoft.com/office/drawing/2014/main" id="{95983E82-7145-4F43-BF69-E03C5E334110}"/>
              </a:ext>
            </a:extLst>
          </p:cNvPr>
          <p:cNvSpPr txBox="1"/>
          <p:nvPr/>
        </p:nvSpPr>
        <p:spPr>
          <a:xfrm>
            <a:off x="8279940" y="4445573"/>
            <a:ext cx="3201194" cy="1015663"/>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p>
          <a:p>
            <a:endParaRPr lang="tr-TR" sz="2000" dirty="0">
              <a:solidFill>
                <a:srgbClr val="C00000"/>
              </a:solidFill>
              <a:latin typeface="Consolas" panose="020B0609020204030204" pitchFamily="49" charset="0"/>
              <a:cs typeface="Consolas" panose="020B0609020204030204" pitchFamily="49" charset="0"/>
            </a:endParaRPr>
          </a:p>
          <a:p>
            <a:r>
              <a:rPr lang="tr-TR" sz="2000" dirty="0">
                <a:latin typeface="Times New Roman" panose="02020603050405020304" pitchFamily="18" charset="0"/>
                <a:cs typeface="Times New Roman" panose="02020603050405020304" pitchFamily="18" charset="0"/>
              </a:rPr>
              <a:t>2.7771241060</a:t>
            </a:r>
          </a:p>
        </p:txBody>
      </p:sp>
    </p:spTree>
    <p:extLst>
      <p:ext uri="{BB962C8B-B14F-4D97-AF65-F5344CB8AC3E}">
        <p14:creationId xmlns:p14="http://schemas.microsoft.com/office/powerpoint/2010/main" val="179579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A9B898-296D-EACD-446F-E9831EDE4552}"/>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7.Haftanın Konuları</a:t>
            </a:r>
          </a:p>
        </p:txBody>
      </p:sp>
      <p:sp>
        <p:nvSpPr>
          <p:cNvPr id="3" name="İçerik Yer Tutucusu 2">
            <a:extLst>
              <a:ext uri="{FF2B5EF4-FFF2-40B4-BE49-F238E27FC236}">
                <a16:creationId xmlns:a16="http://schemas.microsoft.com/office/drawing/2014/main" id="{50340758-F3A8-2A6E-E1DB-0375558AE214}"/>
              </a:ext>
            </a:extLst>
          </p:cNvPr>
          <p:cNvSpPr>
            <a:spLocks noGrp="1"/>
          </p:cNvSpPr>
          <p:nvPr>
            <p:ph idx="1"/>
          </p:nvPr>
        </p:nvSpPr>
        <p:spPr/>
        <p:txBody>
          <a:bodyPr>
            <a:normAutofit/>
          </a:bodyPr>
          <a:lstStyle/>
          <a:p>
            <a:pPr lvl="1">
              <a:lnSpc>
                <a:spcPct val="150000"/>
              </a:lnSpc>
            </a:pPr>
            <a:r>
              <a:rPr lang="tr-TR" sz="2400" dirty="0">
                <a:latin typeface="Times New Roman" panose="02020603050405020304" pitchFamily="18" charset="0"/>
                <a:cs typeface="Times New Roman" panose="02020603050405020304" pitchFamily="18" charset="0"/>
              </a:rPr>
              <a:t>Tanımlayıcı İstatistiklerin Hesaplanması</a:t>
            </a:r>
          </a:p>
          <a:p>
            <a:pPr lvl="2">
              <a:lnSpc>
                <a:spcPct val="150000"/>
              </a:lnSpc>
            </a:pPr>
            <a:r>
              <a:rPr lang="tr-TR" sz="2000" dirty="0">
                <a:latin typeface="Times New Roman" panose="02020603050405020304" pitchFamily="18" charset="0"/>
                <a:cs typeface="Times New Roman" panose="02020603050405020304" pitchFamily="18" charset="0"/>
              </a:rPr>
              <a:t>İki Boyutlu Veriler</a:t>
            </a:r>
          </a:p>
          <a:p>
            <a:pPr lvl="2">
              <a:lnSpc>
                <a:spcPct val="150000"/>
              </a:lnSpc>
            </a:pPr>
            <a:r>
              <a:rPr lang="tr-TR" sz="2000" dirty="0">
                <a:latin typeface="Times New Roman" panose="02020603050405020304" pitchFamily="18" charset="0"/>
                <a:cs typeface="Times New Roman" panose="02020603050405020304" pitchFamily="18" charset="0"/>
              </a:rPr>
              <a:t>Değişkenlik Ölçüleri</a:t>
            </a:r>
          </a:p>
          <a:p>
            <a:pPr lvl="1">
              <a:lnSpc>
                <a:spcPct val="150000"/>
              </a:lnSpc>
            </a:pPr>
            <a:r>
              <a:rPr lang="tr-TR" sz="2400" dirty="0">
                <a:latin typeface="Times New Roman" panose="02020603050405020304" pitchFamily="18" charset="0"/>
                <a:cs typeface="Times New Roman" panose="02020603050405020304" pitchFamily="18" charset="0"/>
              </a:rPr>
              <a:t>Olasılık Dağılımları</a:t>
            </a:r>
          </a:p>
          <a:p>
            <a:endParaRPr lang="tr-TR" dirty="0"/>
          </a:p>
          <a:p>
            <a:endParaRPr lang="tr-TR" dirty="0"/>
          </a:p>
        </p:txBody>
      </p:sp>
    </p:spTree>
    <p:extLst>
      <p:ext uri="{BB962C8B-B14F-4D97-AF65-F5344CB8AC3E}">
        <p14:creationId xmlns:p14="http://schemas.microsoft.com/office/powerpoint/2010/main" val="47382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46A9C-5338-612D-1F02-04C15FBBD84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A5967B95-9CEB-FAF8-F917-FC4A5AAC9A28}"/>
              </a:ext>
            </a:extLst>
          </p:cNvPr>
          <p:cNvSpPr>
            <a:spLocks noGrp="1"/>
          </p:cNvSpPr>
          <p:nvPr>
            <p:ph idx="1"/>
          </p:nvPr>
        </p:nvSpPr>
        <p:spPr/>
        <p:txBody>
          <a:bodyPr/>
          <a:lstStyle/>
          <a:p>
            <a:pPr algn="just">
              <a:lnSpc>
                <a:spcPct val="150000"/>
              </a:lnSpc>
            </a:pPr>
            <a:r>
              <a:rPr lang="tr-TR" dirty="0" err="1">
                <a:latin typeface="Times New Roman" panose="02020603050405020304" pitchFamily="18" charset="0"/>
                <a:cs typeface="Times New Roman" panose="02020603050405020304" pitchFamily="18" charset="0"/>
              </a:rPr>
              <a:t>Statistics</a:t>
            </a:r>
            <a:r>
              <a:rPr lang="tr-TR" dirty="0">
                <a:latin typeface="Times New Roman" panose="02020603050405020304" pitchFamily="18" charset="0"/>
                <a:cs typeface="Times New Roman" panose="02020603050405020304" pitchFamily="18" charset="0"/>
              </a:rPr>
              <a:t> kütüphanesini kullanarak ‘</a:t>
            </a:r>
            <a:r>
              <a:rPr lang="tr-TR" dirty="0" err="1">
                <a:latin typeface="Times New Roman" panose="02020603050405020304" pitchFamily="18" charset="0"/>
                <a:cs typeface="Times New Roman" panose="02020603050405020304" pitchFamily="18" charset="0"/>
              </a:rPr>
              <a:t>statistics.stdev</a:t>
            </a:r>
            <a:r>
              <a:rPr lang="tr-TR" dirty="0">
                <a:latin typeface="Times New Roman" panose="02020603050405020304" pitchFamily="18" charset="0"/>
                <a:cs typeface="Times New Roman" panose="02020603050405020304" pitchFamily="18" charset="0"/>
              </a:rPr>
              <a:t> ()’ modülü yardımıyla standart sapma aşağıdaki gibi hesaplanabilir.</a:t>
            </a:r>
          </a:p>
        </p:txBody>
      </p:sp>
      <p:pic>
        <p:nvPicPr>
          <p:cNvPr id="4" name="Resim 3">
            <a:extLst>
              <a:ext uri="{FF2B5EF4-FFF2-40B4-BE49-F238E27FC236}">
                <a16:creationId xmlns:a16="http://schemas.microsoft.com/office/drawing/2014/main" id="{0E5A2F55-C745-1F6C-DCDF-76DF0CA5087C}"/>
              </a:ext>
            </a:extLst>
          </p:cNvPr>
          <p:cNvPicPr>
            <a:picLocks noChangeAspect="1"/>
          </p:cNvPicPr>
          <p:nvPr/>
        </p:nvPicPr>
        <p:blipFill>
          <a:blip r:embed="rId2"/>
          <a:stretch>
            <a:fillRect/>
          </a:stretch>
        </p:blipFill>
        <p:spPr>
          <a:xfrm>
            <a:off x="1276241" y="3279720"/>
            <a:ext cx="6293885" cy="997811"/>
          </a:xfrm>
          <a:prstGeom prst="rect">
            <a:avLst/>
          </a:prstGeom>
          <a:ln w="19050">
            <a:solidFill>
              <a:schemeClr val="tx1"/>
            </a:solidFill>
          </a:ln>
        </p:spPr>
      </p:pic>
      <p:sp>
        <p:nvSpPr>
          <p:cNvPr id="5" name="Metin kutusu 4">
            <a:extLst>
              <a:ext uri="{FF2B5EF4-FFF2-40B4-BE49-F238E27FC236}">
                <a16:creationId xmlns:a16="http://schemas.microsoft.com/office/drawing/2014/main" id="{69AD0E1A-A7EC-0022-7ED3-C4C1778F48E4}"/>
              </a:ext>
            </a:extLst>
          </p:cNvPr>
          <p:cNvSpPr txBox="1"/>
          <p:nvPr/>
        </p:nvSpPr>
        <p:spPr>
          <a:xfrm>
            <a:off x="1276241" y="4740041"/>
            <a:ext cx="3201194" cy="1015663"/>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p>
          <a:p>
            <a:endParaRPr lang="tr-TR" sz="2000" dirty="0">
              <a:solidFill>
                <a:srgbClr val="C00000"/>
              </a:solidFill>
              <a:latin typeface="Consolas" panose="020B0609020204030204" pitchFamily="49" charset="0"/>
              <a:cs typeface="Consolas" panose="020B0609020204030204" pitchFamily="49" charset="0"/>
            </a:endParaRPr>
          </a:p>
          <a:p>
            <a:r>
              <a:rPr lang="tr-TR" sz="2000" dirty="0">
                <a:latin typeface="Times New Roman" panose="02020603050405020304" pitchFamily="18" charset="0"/>
                <a:cs typeface="Times New Roman" panose="02020603050405020304" pitchFamily="18" charset="0"/>
              </a:rPr>
              <a:t>2.7771241060</a:t>
            </a:r>
          </a:p>
        </p:txBody>
      </p:sp>
    </p:spTree>
    <p:extLst>
      <p:ext uri="{BB962C8B-B14F-4D97-AF65-F5344CB8AC3E}">
        <p14:creationId xmlns:p14="http://schemas.microsoft.com/office/powerpoint/2010/main" val="120459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A04C5F-7614-BCF1-B342-CCB738D2434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1793BB49-BF5C-8090-C93F-CFB23539C944}"/>
              </a:ext>
            </a:extLst>
          </p:cNvPr>
          <p:cNvSpPr>
            <a:spLocks noGrp="1"/>
          </p:cNvSpPr>
          <p:nvPr>
            <p:ph idx="1"/>
          </p:nvPr>
        </p:nvSpPr>
        <p:spPr/>
        <p:txBody>
          <a:bodyPr/>
          <a:lstStyle/>
          <a:p>
            <a:pPr algn="just">
              <a:lnSpc>
                <a:spcPct val="150000"/>
              </a:lnSpc>
            </a:pP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kütüphanesi kullanılarak ‘</a:t>
            </a:r>
            <a:r>
              <a:rPr lang="tr-TR" dirty="0" err="1">
                <a:latin typeface="Times New Roman" panose="02020603050405020304" pitchFamily="18" charset="0"/>
                <a:cs typeface="Times New Roman" panose="02020603050405020304" pitchFamily="18" charset="0"/>
              </a:rPr>
              <a:t>np.std</a:t>
            </a:r>
            <a:r>
              <a:rPr lang="tr-TR" dirty="0">
                <a:latin typeface="Times New Roman" panose="02020603050405020304" pitchFamily="18" charset="0"/>
                <a:cs typeface="Times New Roman" panose="02020603050405020304" pitchFamily="18" charset="0"/>
              </a:rPr>
              <a:t>()’ modülü ile standart sapma aşağıdaki gibi hesaplanabilir.</a:t>
            </a:r>
          </a:p>
        </p:txBody>
      </p:sp>
      <p:pic>
        <p:nvPicPr>
          <p:cNvPr id="6" name="Resim 5">
            <a:extLst>
              <a:ext uri="{FF2B5EF4-FFF2-40B4-BE49-F238E27FC236}">
                <a16:creationId xmlns:a16="http://schemas.microsoft.com/office/drawing/2014/main" id="{02A8A5DD-6C2A-8ADA-5B46-A9968BBC2B5E}"/>
              </a:ext>
            </a:extLst>
          </p:cNvPr>
          <p:cNvPicPr>
            <a:picLocks noChangeAspect="1"/>
          </p:cNvPicPr>
          <p:nvPr/>
        </p:nvPicPr>
        <p:blipFill>
          <a:blip r:embed="rId3"/>
          <a:stretch>
            <a:fillRect/>
          </a:stretch>
        </p:blipFill>
        <p:spPr>
          <a:xfrm>
            <a:off x="1232544" y="3429000"/>
            <a:ext cx="7384514" cy="1415963"/>
          </a:xfrm>
          <a:prstGeom prst="rect">
            <a:avLst/>
          </a:prstGeom>
          <a:ln w="19050">
            <a:solidFill>
              <a:schemeClr val="tx1"/>
            </a:solidFill>
          </a:ln>
        </p:spPr>
      </p:pic>
      <p:sp>
        <p:nvSpPr>
          <p:cNvPr id="7" name="Metin kutusu 6">
            <a:extLst>
              <a:ext uri="{FF2B5EF4-FFF2-40B4-BE49-F238E27FC236}">
                <a16:creationId xmlns:a16="http://schemas.microsoft.com/office/drawing/2014/main" id="{919A374E-359F-6E27-F582-9CF50BA55719}"/>
              </a:ext>
            </a:extLst>
          </p:cNvPr>
          <p:cNvSpPr txBox="1"/>
          <p:nvPr/>
        </p:nvSpPr>
        <p:spPr>
          <a:xfrm>
            <a:off x="1232544" y="5017391"/>
            <a:ext cx="3201194" cy="1015663"/>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p>
          <a:p>
            <a:endParaRPr lang="tr-TR" sz="2000" dirty="0">
              <a:solidFill>
                <a:srgbClr val="C00000"/>
              </a:solidFill>
              <a:latin typeface="Consolas" panose="020B0609020204030204" pitchFamily="49" charset="0"/>
              <a:cs typeface="Consolas" panose="020B0609020204030204" pitchFamily="49" charset="0"/>
            </a:endParaRPr>
          </a:p>
          <a:p>
            <a:r>
              <a:rPr lang="tr-TR" sz="2000" dirty="0">
                <a:latin typeface="Times New Roman" panose="02020603050405020304" pitchFamily="18" charset="0"/>
                <a:cs typeface="Times New Roman" panose="02020603050405020304" pitchFamily="18" charset="0"/>
              </a:rPr>
              <a:t>2.7771241060</a:t>
            </a:r>
          </a:p>
        </p:txBody>
      </p:sp>
    </p:spTree>
    <p:extLst>
      <p:ext uri="{BB962C8B-B14F-4D97-AF65-F5344CB8AC3E}">
        <p14:creationId xmlns:p14="http://schemas.microsoft.com/office/powerpoint/2010/main" val="2533606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C00C3-1482-F1A6-443D-ADA7B820D7E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B13DECA6-43E4-F6E0-4EC5-87B5E37B7B5F}"/>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Popülasyon standart </a:t>
            </a:r>
            <a:r>
              <a:rPr lang="tr-TR" dirty="0" err="1">
                <a:latin typeface="Times New Roman" panose="02020603050405020304" pitchFamily="18" charset="0"/>
                <a:cs typeface="Times New Roman" panose="02020603050405020304" pitchFamily="18" charset="0"/>
              </a:rPr>
              <a:t>sapmasınn</a:t>
            </a:r>
            <a:r>
              <a:rPr lang="tr-TR" dirty="0">
                <a:latin typeface="Times New Roman" panose="02020603050405020304" pitchFamily="18" charset="0"/>
                <a:cs typeface="Times New Roman" panose="02020603050405020304" pitchFamily="18" charset="0"/>
              </a:rPr>
              <a:t> hesaplanması için aşağıdaki işlemlerin yapılması gerekmektedir. </a:t>
            </a:r>
          </a:p>
          <a:p>
            <a:pPr algn="just">
              <a:lnSpc>
                <a:spcPct val="150000"/>
              </a:lnSpc>
            </a:pPr>
            <a:r>
              <a:rPr lang="tr-TR" dirty="0" err="1">
                <a:latin typeface="Times New Roman" panose="02020603050405020304" pitchFamily="18" charset="0"/>
                <a:cs typeface="Times New Roman" panose="02020603050405020304" pitchFamily="18" charset="0"/>
              </a:rPr>
              <a:t>Python</a:t>
            </a:r>
            <a:r>
              <a:rPr lang="tr-TR" dirty="0">
                <a:latin typeface="Times New Roman" panose="02020603050405020304" pitchFamily="18" charset="0"/>
                <a:cs typeface="Times New Roman" panose="02020603050405020304" pitchFamily="18" charset="0"/>
              </a:rPr>
              <a:t> uygulamasında popülasyon </a:t>
            </a:r>
            <a:r>
              <a:rPr lang="tr-TR" dirty="0" err="1">
                <a:latin typeface="Times New Roman" panose="02020603050405020304" pitchFamily="18" charset="0"/>
                <a:cs typeface="Times New Roman" panose="02020603050405020304" pitchFamily="18" charset="0"/>
              </a:rPr>
              <a:t>varyansının</a:t>
            </a:r>
            <a:r>
              <a:rPr lang="tr-TR" dirty="0">
                <a:latin typeface="Times New Roman" panose="02020603050405020304" pitchFamily="18" charset="0"/>
                <a:cs typeface="Times New Roman" panose="02020603050405020304" pitchFamily="18" charset="0"/>
              </a:rPr>
              <a:t> karekökünün alınması</a:t>
            </a:r>
          </a:p>
          <a:p>
            <a:pPr algn="just">
              <a:lnSpc>
                <a:spcPct val="150000"/>
              </a:lnSpc>
            </a:pPr>
            <a:r>
              <a:rPr lang="tr-TR" dirty="0" err="1">
                <a:latin typeface="Times New Roman" panose="02020603050405020304" pitchFamily="18" charset="0"/>
                <a:cs typeface="Times New Roman" panose="02020603050405020304" pitchFamily="18" charset="0"/>
              </a:rPr>
              <a:t>Statistics</a:t>
            </a:r>
            <a:r>
              <a:rPr lang="tr-TR" dirty="0">
                <a:latin typeface="Times New Roman" panose="02020603050405020304" pitchFamily="18" charset="0"/>
                <a:cs typeface="Times New Roman" panose="02020603050405020304" pitchFamily="18" charset="0"/>
              </a:rPr>
              <a:t> kütüphanesinde ‘</a:t>
            </a:r>
            <a:r>
              <a:rPr lang="tr-TR" dirty="0" err="1">
                <a:latin typeface="Times New Roman" panose="02020603050405020304" pitchFamily="18" charset="0"/>
                <a:cs typeface="Times New Roman" panose="02020603050405020304" pitchFamily="18" charset="0"/>
              </a:rPr>
              <a:t>statistics.stdev</a:t>
            </a:r>
            <a:r>
              <a:rPr lang="tr-TR" dirty="0">
                <a:latin typeface="Times New Roman" panose="02020603050405020304" pitchFamily="18" charset="0"/>
                <a:cs typeface="Times New Roman" panose="02020603050405020304" pitchFamily="18" charset="0"/>
              </a:rPr>
              <a:t> ()’ modülü yerine ‘</a:t>
            </a:r>
            <a:r>
              <a:rPr lang="tr-TR" dirty="0" err="1">
                <a:latin typeface="Times New Roman" panose="02020603050405020304" pitchFamily="18" charset="0"/>
                <a:cs typeface="Times New Roman" panose="02020603050405020304" pitchFamily="18" charset="0"/>
              </a:rPr>
              <a:t>statistics.pstdev</a:t>
            </a:r>
            <a:r>
              <a:rPr lang="tr-TR" dirty="0">
                <a:latin typeface="Times New Roman" panose="02020603050405020304" pitchFamily="18" charset="0"/>
                <a:cs typeface="Times New Roman" panose="02020603050405020304" pitchFamily="18" charset="0"/>
              </a:rPr>
              <a:t> ()’ kullanılması</a:t>
            </a:r>
          </a:p>
          <a:p>
            <a:pPr algn="just">
              <a:lnSpc>
                <a:spcPct val="150000"/>
              </a:lnSpc>
            </a:pP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veya </a:t>
            </a:r>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kütüphanelerinde ‘</a:t>
            </a:r>
            <a:r>
              <a:rPr lang="tr-TR" dirty="0" err="1">
                <a:latin typeface="Times New Roman" panose="02020603050405020304" pitchFamily="18" charset="0"/>
                <a:cs typeface="Times New Roman" panose="02020603050405020304" pitchFamily="18" charset="0"/>
              </a:rPr>
              <a:t>ddof</a:t>
            </a:r>
            <a:r>
              <a:rPr lang="tr-TR" dirty="0">
                <a:latin typeface="Times New Roman" panose="02020603050405020304" pitchFamily="18" charset="0"/>
                <a:cs typeface="Times New Roman" panose="02020603050405020304" pitchFamily="18" charset="0"/>
              </a:rPr>
              <a:t>=1’ yerine ‘</a:t>
            </a:r>
            <a:r>
              <a:rPr lang="tr-TR" dirty="0" err="1">
                <a:latin typeface="Times New Roman" panose="02020603050405020304" pitchFamily="18" charset="0"/>
                <a:cs typeface="Times New Roman" panose="02020603050405020304" pitchFamily="18" charset="0"/>
              </a:rPr>
              <a:t>ddof</a:t>
            </a:r>
            <a:r>
              <a:rPr lang="tr-TR" dirty="0">
                <a:latin typeface="Times New Roman" panose="02020603050405020304" pitchFamily="18" charset="0"/>
                <a:cs typeface="Times New Roman" panose="02020603050405020304" pitchFamily="18" charset="0"/>
              </a:rPr>
              <a:t>=0’ yazılması</a:t>
            </a:r>
          </a:p>
        </p:txBody>
      </p:sp>
    </p:spTree>
    <p:extLst>
      <p:ext uri="{BB962C8B-B14F-4D97-AF65-F5344CB8AC3E}">
        <p14:creationId xmlns:p14="http://schemas.microsoft.com/office/powerpoint/2010/main" val="156133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D46A20-40B3-01BF-F179-1F20A759551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9A100395-0013-6A20-E1EF-BE5A3FA5193C}"/>
                  </a:ext>
                </a:extLst>
              </p:cNvPr>
              <p:cNvSpPr>
                <a:spLocks noGrp="1"/>
              </p:cNvSpPr>
              <p:nvPr>
                <p:ph idx="1"/>
              </p:nvPr>
            </p:nvSpPr>
            <p:spPr/>
            <p:txBody>
              <a:bodyPr/>
              <a:lstStyle/>
              <a:p>
                <a:pPr>
                  <a:lnSpc>
                    <a:spcPct val="150000"/>
                  </a:lnSpc>
                </a:pPr>
                <a:r>
                  <a:rPr lang="tr-TR" b="1" u="sng" dirty="0">
                    <a:solidFill>
                      <a:srgbClr val="FF0000"/>
                    </a:solidFill>
                    <a:latin typeface="Times New Roman" panose="02020603050405020304" pitchFamily="18" charset="0"/>
                    <a:cs typeface="Times New Roman" panose="02020603050405020304" pitchFamily="18" charset="0"/>
                  </a:rPr>
                  <a:t>Çarpıklık:</a:t>
                </a:r>
                <a:r>
                  <a:rPr lang="tr-TR" b="1" dirty="0">
                    <a:solidFill>
                      <a:srgbClr val="FF0000"/>
                    </a:solidFill>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Örnek verisinin çarpıklığı, örneğin asimetrisini ölçer.</a:t>
                </a:r>
              </a:p>
              <a:p>
                <a:pPr>
                  <a:lnSpc>
                    <a:spcPct val="150000"/>
                  </a:lnSpc>
                </a:pPr>
                <a:r>
                  <a:rPr lang="tr-TR" dirty="0">
                    <a:latin typeface="Times New Roman" panose="02020603050405020304" pitchFamily="18" charset="0"/>
                    <a:cs typeface="Times New Roman" panose="02020603050405020304" pitchFamily="18" charset="0"/>
                  </a:rPr>
                  <a:t>Çarpıklığın birkaç matematiksel tanımı vardır. </a:t>
                </a:r>
              </a:p>
              <a:p>
                <a:pPr>
                  <a:lnSpc>
                    <a:spcPct val="150000"/>
                  </a:lnSpc>
                </a:pPr>
                <a:r>
                  <a:rPr lang="tr-TR" dirty="0">
                    <a:latin typeface="Times New Roman" panose="02020603050405020304" pitchFamily="18" charset="0"/>
                    <a:cs typeface="Times New Roman" panose="02020603050405020304" pitchFamily="18" charset="0"/>
                  </a:rPr>
                  <a:t>n elemanlı bir veri setinin çarpıklığını hesaplamak için yaygın bir ifade aşağıdaki gibidir;</a:t>
                </a:r>
              </a:p>
              <a:p>
                <a:pPr>
                  <a:lnSpc>
                    <a:spcPct val="150000"/>
                  </a:lnSpc>
                </a:pPr>
                <a:r>
                  <a:rPr lang="tr-TR" u="sng" dirty="0" err="1">
                    <a:latin typeface="Times New Roman" panose="02020603050405020304" pitchFamily="18" charset="0"/>
                    <a:cs typeface="Times New Roman" panose="02020603050405020304" pitchFamily="18" charset="0"/>
                  </a:rPr>
                  <a:t>Fisher</a:t>
                </a:r>
                <a:r>
                  <a:rPr lang="tr-TR" u="sng" dirty="0">
                    <a:latin typeface="Times New Roman" panose="02020603050405020304" pitchFamily="18" charset="0"/>
                    <a:cs typeface="Times New Roman" panose="02020603050405020304" pitchFamily="18" charset="0"/>
                  </a:rPr>
                  <a:t>- </a:t>
                </a:r>
                <a:r>
                  <a:rPr lang="tr-TR" u="sng" dirty="0" err="1">
                    <a:latin typeface="Times New Roman" panose="02020603050405020304" pitchFamily="18" charset="0"/>
                    <a:cs typeface="Times New Roman" panose="02020603050405020304" pitchFamily="18" charset="0"/>
                  </a:rPr>
                  <a:t>Pearson</a:t>
                </a:r>
                <a:r>
                  <a:rPr lang="tr-TR" u="sng" dirty="0">
                    <a:latin typeface="Times New Roman" panose="02020603050405020304" pitchFamily="18" charset="0"/>
                    <a:cs typeface="Times New Roman" panose="02020603050405020304" pitchFamily="18" charset="0"/>
                  </a:rPr>
                  <a:t> standartlaştırılmış moment katsayısı </a:t>
                </a:r>
                <a14:m>
                  <m:oMath xmlns:m="http://schemas.openxmlformats.org/officeDocument/2006/math">
                    <m:r>
                      <a:rPr lang="tr-TR" sz="2400" b="0" i="0" smtClean="0">
                        <a:latin typeface="Cambria Math" panose="02040503050406030204" pitchFamily="18" charset="0"/>
                      </a:rPr>
                      <m:t>:</m:t>
                    </m:r>
                    <m:f>
                      <m:fPr>
                        <m:ctrlPr>
                          <a:rPr lang="tr-TR" sz="2400" i="1" smtClean="0">
                            <a:latin typeface="Cambria Math" panose="02040503050406030204" pitchFamily="18" charset="0"/>
                          </a:rPr>
                        </m:ctrlPr>
                      </m:fPr>
                      <m:num>
                        <m:nary>
                          <m:naryPr>
                            <m:chr m:val="∑"/>
                            <m:limLoc m:val="subSup"/>
                            <m:supHide m:val="on"/>
                            <m:ctrlPr>
                              <a:rPr lang="tr-TR" sz="2400" i="1" smtClean="0">
                                <a:latin typeface="Cambria Math" panose="02040503050406030204" pitchFamily="18" charset="0"/>
                              </a:rPr>
                            </m:ctrlPr>
                          </m:naryPr>
                          <m:sub>
                            <m:r>
                              <m:rPr>
                                <m:brk m:alnAt="9"/>
                              </m:rPr>
                              <a:rPr lang="tr-TR" sz="2400" b="0" i="1" smtClean="0">
                                <a:latin typeface="Cambria Math" panose="02040503050406030204" pitchFamily="18" charset="0"/>
                              </a:rPr>
                              <m:t>𝑖</m:t>
                            </m:r>
                          </m:sub>
                          <m:sup/>
                          <m:e>
                            <m:sSup>
                              <m:sSupPr>
                                <m:ctrlPr>
                                  <a:rPr lang="tr-TR" sz="2400" i="1" smtClean="0">
                                    <a:latin typeface="Cambria Math" panose="02040503050406030204" pitchFamily="18" charset="0"/>
                                  </a:rPr>
                                </m:ctrlPr>
                              </m:sSupPr>
                              <m:e>
                                <m:d>
                                  <m:dPr>
                                    <m:ctrlPr>
                                      <a:rPr lang="tr-TR" sz="2400" i="1">
                                        <a:latin typeface="Cambria Math" panose="02040503050406030204" pitchFamily="18" charset="0"/>
                                      </a:rPr>
                                    </m:ctrlPr>
                                  </m:dPr>
                                  <m:e>
                                    <m:sSub>
                                      <m:sSubPr>
                                        <m:ctrlPr>
                                          <a:rPr lang="tr-TR" sz="2400" i="1">
                                            <a:latin typeface="Cambria Math" panose="02040503050406030204" pitchFamily="18" charset="0"/>
                                          </a:rPr>
                                        </m:ctrlPr>
                                      </m:sSubPr>
                                      <m:e>
                                        <m:r>
                                          <a:rPr lang="tr-TR" sz="2400" i="1">
                                            <a:latin typeface="Cambria Math" panose="02040503050406030204" pitchFamily="18" charset="0"/>
                                          </a:rPr>
                                          <m:t>𝑥</m:t>
                                        </m:r>
                                      </m:e>
                                      <m:sub>
                                        <m:r>
                                          <a:rPr lang="tr-TR" sz="2400" i="1">
                                            <a:latin typeface="Cambria Math" panose="02040503050406030204" pitchFamily="18" charset="0"/>
                                          </a:rPr>
                                          <m:t>𝑖</m:t>
                                        </m:r>
                                      </m:sub>
                                    </m:sSub>
                                    <m:r>
                                      <a:rPr lang="tr-TR" sz="2400" i="1">
                                        <a:latin typeface="Cambria Math" panose="02040503050406030204" pitchFamily="18" charset="0"/>
                                      </a:rPr>
                                      <m:t>−</m:t>
                                    </m:r>
                                    <m:r>
                                      <a:rPr lang="tr-TR" sz="2400" i="1">
                                        <a:latin typeface="Cambria Math" panose="02040503050406030204" pitchFamily="18" charset="0"/>
                                      </a:rPr>
                                      <m:t>𝑜𝑟𝑡𝑎𝑙𝑎𝑚𝑎</m:t>
                                    </m:r>
                                    <m:r>
                                      <a:rPr lang="tr-TR" sz="2400" i="1">
                                        <a:latin typeface="Cambria Math" panose="02040503050406030204" pitchFamily="18" charset="0"/>
                                      </a:rPr>
                                      <m:t>(</m:t>
                                    </m:r>
                                    <m:r>
                                      <a:rPr lang="tr-TR" sz="2400" i="1">
                                        <a:latin typeface="Cambria Math" panose="02040503050406030204" pitchFamily="18" charset="0"/>
                                      </a:rPr>
                                      <m:t>𝑥</m:t>
                                    </m:r>
                                    <m:r>
                                      <a:rPr lang="tr-TR" sz="2400" i="1">
                                        <a:latin typeface="Cambria Math" panose="02040503050406030204" pitchFamily="18" charset="0"/>
                                      </a:rPr>
                                      <m:t>)</m:t>
                                    </m:r>
                                  </m:e>
                                </m:d>
                              </m:e>
                              <m:sup>
                                <m:r>
                                  <a:rPr lang="tr-TR" sz="2400" b="0" i="1" smtClean="0">
                                    <a:latin typeface="Cambria Math" panose="02040503050406030204" pitchFamily="18" charset="0"/>
                                  </a:rPr>
                                  <m:t>3</m:t>
                                </m:r>
                              </m:sup>
                            </m:sSup>
                            <m:r>
                              <a:rPr lang="tr-TR" sz="2400" b="0" i="1" smtClean="0">
                                <a:latin typeface="Cambria Math" panose="02040503050406030204" pitchFamily="18" charset="0"/>
                              </a:rPr>
                              <m:t>∗</m:t>
                            </m:r>
                            <m:r>
                              <a:rPr lang="tr-TR" sz="2400" b="0" i="1" smtClean="0">
                                <a:latin typeface="Cambria Math" panose="02040503050406030204" pitchFamily="18" charset="0"/>
                              </a:rPr>
                              <m:t>𝑛</m:t>
                            </m:r>
                          </m:e>
                        </m:nary>
                      </m:num>
                      <m:den>
                        <m:r>
                          <a:rPr lang="tr-TR" sz="2400" b="0" i="1" smtClean="0">
                            <a:latin typeface="Cambria Math" panose="02040503050406030204" pitchFamily="18" charset="0"/>
                          </a:rPr>
                          <m:t>(</m:t>
                        </m:r>
                        <m:d>
                          <m:dPr>
                            <m:ctrlPr>
                              <a:rPr lang="tr-TR" sz="2400" b="0" i="1" smtClean="0">
                                <a:latin typeface="Cambria Math" panose="02040503050406030204" pitchFamily="18" charset="0"/>
                              </a:rPr>
                            </m:ctrlPr>
                          </m:dPr>
                          <m:e>
                            <m:r>
                              <a:rPr lang="tr-TR" sz="2400" b="0" i="1" smtClean="0">
                                <a:latin typeface="Cambria Math" panose="02040503050406030204" pitchFamily="18" charset="0"/>
                              </a:rPr>
                              <m:t>𝑛</m:t>
                            </m:r>
                            <m:r>
                              <a:rPr lang="tr-TR" sz="2400" b="0" i="1" smtClean="0">
                                <a:latin typeface="Cambria Math" panose="02040503050406030204" pitchFamily="18" charset="0"/>
                              </a:rPr>
                              <m:t>−1</m:t>
                            </m:r>
                          </m:e>
                        </m:d>
                        <m:r>
                          <a:rPr lang="tr-TR" sz="2400" b="0" i="1" smtClean="0">
                            <a:latin typeface="Cambria Math" panose="02040503050406030204" pitchFamily="18" charset="0"/>
                          </a:rPr>
                          <m:t>∗</m:t>
                        </m:r>
                        <m:d>
                          <m:dPr>
                            <m:ctrlPr>
                              <a:rPr lang="tr-TR" sz="2400" b="0" i="1" smtClean="0">
                                <a:latin typeface="Cambria Math" panose="02040503050406030204" pitchFamily="18" charset="0"/>
                              </a:rPr>
                            </m:ctrlPr>
                          </m:dPr>
                          <m:e>
                            <m:r>
                              <a:rPr lang="tr-TR" sz="2400" b="0" i="1" smtClean="0">
                                <a:latin typeface="Cambria Math" panose="02040503050406030204" pitchFamily="18" charset="0"/>
                              </a:rPr>
                              <m:t>𝑛</m:t>
                            </m:r>
                            <m:r>
                              <a:rPr lang="tr-TR" sz="2400" b="0" i="1" smtClean="0">
                                <a:latin typeface="Cambria Math" panose="02040503050406030204" pitchFamily="18" charset="0"/>
                              </a:rPr>
                              <m:t>−2</m:t>
                            </m:r>
                          </m:e>
                        </m:d>
                        <m:r>
                          <a:rPr lang="tr-TR" sz="2400" b="0" i="1" smtClean="0">
                            <a:latin typeface="Cambria Math" panose="02040503050406030204" pitchFamily="18" charset="0"/>
                          </a:rPr>
                          <m:t>∗</m:t>
                        </m:r>
                        <m:sSup>
                          <m:sSupPr>
                            <m:ctrlPr>
                              <a:rPr lang="tr-TR" sz="2400" b="0" i="1" smtClean="0">
                                <a:latin typeface="Cambria Math" panose="02040503050406030204" pitchFamily="18" charset="0"/>
                              </a:rPr>
                            </m:ctrlPr>
                          </m:sSupPr>
                          <m:e>
                            <m:r>
                              <a:rPr lang="tr-TR" sz="2400" b="0" i="1" smtClean="0">
                                <a:latin typeface="Cambria Math" panose="02040503050406030204" pitchFamily="18" charset="0"/>
                              </a:rPr>
                              <m:t>𝑠</m:t>
                            </m:r>
                          </m:e>
                          <m:sup>
                            <m:r>
                              <a:rPr lang="tr-TR" sz="2400" b="0" i="1" smtClean="0">
                                <a:latin typeface="Cambria Math" panose="02040503050406030204" pitchFamily="18" charset="0"/>
                              </a:rPr>
                              <m:t>3</m:t>
                            </m:r>
                          </m:sup>
                        </m:sSup>
                      </m:den>
                    </m:f>
                  </m:oMath>
                </a14:m>
                <a:r>
                  <a:rPr lang="tr-TR" sz="2400" dirty="0">
                    <a:latin typeface="Times New Roman" panose="02020603050405020304" pitchFamily="18" charset="0"/>
                    <a:cs typeface="Times New Roman" panose="02020603050405020304" pitchFamily="18" charset="0"/>
                  </a:rPr>
                  <a:t> </a:t>
                </a:r>
              </a:p>
              <a:p>
                <a:pPr algn="just"/>
                <a:endParaRPr lang="tr-TR" dirty="0">
                  <a:latin typeface="Times New Roman" panose="02020603050405020304" pitchFamily="18" charset="0"/>
                  <a:cs typeface="Times New Roman" panose="02020603050405020304" pitchFamily="18" charset="0"/>
                </a:endParaRPr>
              </a:p>
            </p:txBody>
          </p:sp>
        </mc:Choice>
        <mc:Fallback xmlns="">
          <p:sp>
            <p:nvSpPr>
              <p:cNvPr id="3" name="İçerik Yer Tutucusu 2">
                <a:extLst>
                  <a:ext uri="{FF2B5EF4-FFF2-40B4-BE49-F238E27FC236}">
                    <a16:creationId xmlns:a16="http://schemas.microsoft.com/office/drawing/2014/main" id="{9A100395-0013-6A20-E1EF-BE5A3FA5193C}"/>
                  </a:ext>
                </a:extLst>
              </p:cNvPr>
              <p:cNvSpPr>
                <a:spLocks noGrp="1" noRot="1" noChangeAspect="1" noMove="1" noResize="1" noEditPoints="1" noAdjustHandles="1" noChangeArrowheads="1" noChangeShapeType="1" noTextEdit="1"/>
              </p:cNvSpPr>
              <p:nvPr>
                <p:ph idx="1"/>
              </p:nvPr>
            </p:nvSpPr>
            <p:spPr>
              <a:blipFill>
                <a:blip r:embed="rId2"/>
                <a:stretch>
                  <a:fillRect l="-631"/>
                </a:stretch>
              </a:blipFill>
            </p:spPr>
            <p:txBody>
              <a:bodyPr/>
              <a:lstStyle/>
              <a:p>
                <a:r>
                  <a:rPr lang="tr-TR">
                    <a:noFill/>
                  </a:rPr>
                  <a:t> </a:t>
                </a:r>
              </a:p>
            </p:txBody>
          </p:sp>
        </mc:Fallback>
      </mc:AlternateContent>
    </p:spTree>
    <p:extLst>
      <p:ext uri="{BB962C8B-B14F-4D97-AF65-F5344CB8AC3E}">
        <p14:creationId xmlns:p14="http://schemas.microsoft.com/office/powerpoint/2010/main" val="2797820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p>
        </p:txBody>
      </p:sp>
      <p:sp>
        <p:nvSpPr>
          <p:cNvPr id="3" name="İçerik Yer Tutucusu 2"/>
          <p:cNvSpPr>
            <a:spLocks noGrp="1"/>
          </p:cNvSpPr>
          <p:nvPr>
            <p:ph idx="1"/>
          </p:nvPr>
        </p:nvSpPr>
        <p:spPr>
          <a:xfrm>
            <a:off x="1097280" y="2108201"/>
            <a:ext cx="10058400" cy="1113464"/>
          </a:xfrm>
        </p:spPr>
        <p:txBody>
          <a:bodyPr>
            <a:normAutofit/>
          </a:bodyPr>
          <a:lstStyle/>
          <a:p>
            <a:r>
              <a:rPr lang="tr-TR" dirty="0">
                <a:latin typeface="Times New Roman" panose="02020603050405020304" pitchFamily="18" charset="0"/>
                <a:cs typeface="Times New Roman" panose="02020603050405020304" pitchFamily="18" charset="0"/>
              </a:rPr>
              <a:t>Çarpıklık durumuna göre merkezi eğilim ölçüleri aşağıdaki gibidir.</a:t>
            </a:r>
            <a:endParaRPr lang="tr-TR" dirty="0"/>
          </a:p>
          <a:p>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p:pic>
        <p:nvPicPr>
          <p:cNvPr id="7" name="Resim 6">
            <a:extLst>
              <a:ext uri="{FF2B5EF4-FFF2-40B4-BE49-F238E27FC236}">
                <a16:creationId xmlns:a16="http://schemas.microsoft.com/office/drawing/2014/main" id="{6E95B0D5-EC9E-3B41-2104-4D8FEF2EAFA9}"/>
              </a:ext>
            </a:extLst>
          </p:cNvPr>
          <p:cNvPicPr>
            <a:picLocks noChangeAspect="1"/>
          </p:cNvPicPr>
          <p:nvPr/>
        </p:nvPicPr>
        <p:blipFill>
          <a:blip r:embed="rId2"/>
          <a:stretch>
            <a:fillRect/>
          </a:stretch>
        </p:blipFill>
        <p:spPr>
          <a:xfrm>
            <a:off x="2582531" y="3090843"/>
            <a:ext cx="6197600" cy="1917700"/>
          </a:xfrm>
          <a:prstGeom prst="rect">
            <a:avLst/>
          </a:prstGeom>
        </p:spPr>
      </p:pic>
      <p:sp>
        <p:nvSpPr>
          <p:cNvPr id="8" name="Metin kutusu 7">
            <a:extLst>
              <a:ext uri="{FF2B5EF4-FFF2-40B4-BE49-F238E27FC236}">
                <a16:creationId xmlns:a16="http://schemas.microsoft.com/office/drawing/2014/main" id="{9855ABD0-6118-84F1-3423-23938F61DFA6}"/>
              </a:ext>
            </a:extLst>
          </p:cNvPr>
          <p:cNvSpPr txBox="1"/>
          <p:nvPr/>
        </p:nvSpPr>
        <p:spPr>
          <a:xfrm>
            <a:off x="2711303" y="5008545"/>
            <a:ext cx="1233377" cy="276999"/>
          </a:xfrm>
          <a:prstGeom prst="rect">
            <a:avLst/>
          </a:prstGeom>
          <a:noFill/>
        </p:spPr>
        <p:txBody>
          <a:bodyPr wrap="square" rtlCol="0">
            <a:spAutoFit/>
          </a:bodyPr>
          <a:lstStyle/>
          <a:p>
            <a:r>
              <a:rPr lang="tr-TR" sz="1200" dirty="0">
                <a:latin typeface="Times New Roman" panose="02020603050405020304" pitchFamily="18" charset="0"/>
                <a:cs typeface="Times New Roman" panose="02020603050405020304" pitchFamily="18" charset="0"/>
              </a:rPr>
              <a:t>Pozitif Çarpıklık</a:t>
            </a:r>
          </a:p>
        </p:txBody>
      </p:sp>
      <p:sp>
        <p:nvSpPr>
          <p:cNvPr id="9" name="Metin kutusu 8">
            <a:extLst>
              <a:ext uri="{FF2B5EF4-FFF2-40B4-BE49-F238E27FC236}">
                <a16:creationId xmlns:a16="http://schemas.microsoft.com/office/drawing/2014/main" id="{A6C7F238-6DAB-FAD7-9F54-D738C1919CAB}"/>
              </a:ext>
            </a:extLst>
          </p:cNvPr>
          <p:cNvSpPr txBox="1"/>
          <p:nvPr/>
        </p:nvSpPr>
        <p:spPr>
          <a:xfrm>
            <a:off x="7311657" y="5008543"/>
            <a:ext cx="1468474" cy="276999"/>
          </a:xfrm>
          <a:prstGeom prst="rect">
            <a:avLst/>
          </a:prstGeom>
          <a:noFill/>
        </p:spPr>
        <p:txBody>
          <a:bodyPr wrap="square" rtlCol="0">
            <a:spAutoFit/>
          </a:bodyPr>
          <a:lstStyle/>
          <a:p>
            <a:r>
              <a:rPr lang="tr-TR" sz="1200" dirty="0">
                <a:latin typeface="Times New Roman" panose="02020603050405020304" pitchFamily="18" charset="0"/>
                <a:cs typeface="Times New Roman" panose="02020603050405020304" pitchFamily="18" charset="0"/>
              </a:rPr>
              <a:t>Negatif Çarpıklık</a:t>
            </a:r>
          </a:p>
        </p:txBody>
      </p:sp>
      <p:sp>
        <p:nvSpPr>
          <p:cNvPr id="10" name="Metin kutusu 9">
            <a:extLst>
              <a:ext uri="{FF2B5EF4-FFF2-40B4-BE49-F238E27FC236}">
                <a16:creationId xmlns:a16="http://schemas.microsoft.com/office/drawing/2014/main" id="{1B2DC3C0-839B-0AC9-BB0E-26E4DF627575}"/>
              </a:ext>
            </a:extLst>
          </p:cNvPr>
          <p:cNvSpPr txBox="1"/>
          <p:nvPr/>
        </p:nvSpPr>
        <p:spPr>
          <a:xfrm>
            <a:off x="5002619" y="5008544"/>
            <a:ext cx="1357423" cy="276999"/>
          </a:xfrm>
          <a:prstGeom prst="rect">
            <a:avLst/>
          </a:prstGeom>
          <a:noFill/>
        </p:spPr>
        <p:txBody>
          <a:bodyPr wrap="square" rtlCol="0">
            <a:spAutoFit/>
          </a:bodyPr>
          <a:lstStyle/>
          <a:p>
            <a:r>
              <a:rPr lang="tr-TR" sz="1200" dirty="0">
                <a:latin typeface="Times New Roman" panose="02020603050405020304" pitchFamily="18" charset="0"/>
                <a:cs typeface="Times New Roman" panose="02020603050405020304" pitchFamily="18" charset="0"/>
              </a:rPr>
              <a:t>Simetrik Dağılım</a:t>
            </a:r>
          </a:p>
        </p:txBody>
      </p:sp>
      <p:sp>
        <p:nvSpPr>
          <p:cNvPr id="12" name="İçerik Yer Tutucusu 2">
            <a:extLst>
              <a:ext uri="{FF2B5EF4-FFF2-40B4-BE49-F238E27FC236}">
                <a16:creationId xmlns:a16="http://schemas.microsoft.com/office/drawing/2014/main" id="{EAFC3A65-DEE4-598B-50BD-4525DF4675E3}"/>
              </a:ext>
            </a:extLst>
          </p:cNvPr>
          <p:cNvSpPr txBox="1">
            <a:spLocks/>
          </p:cNvSpPr>
          <p:nvPr/>
        </p:nvSpPr>
        <p:spPr>
          <a:xfrm>
            <a:off x="1097280" y="5434453"/>
            <a:ext cx="4793157" cy="111346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Pozitif çarpıklık; </a:t>
            </a:r>
            <a:r>
              <a:rPr lang="tr-TR" dirty="0" err="1">
                <a:latin typeface="Times New Roman" panose="02020603050405020304" pitchFamily="18" charset="0"/>
                <a:cs typeface="Times New Roman" panose="02020603050405020304" pitchFamily="18" charset="0"/>
              </a:rPr>
              <a:t>mod</a:t>
            </a:r>
            <a:r>
              <a:rPr lang="tr-TR" dirty="0">
                <a:latin typeface="Times New Roman" panose="02020603050405020304" pitchFamily="18" charset="0"/>
                <a:cs typeface="Times New Roman" panose="02020603050405020304" pitchFamily="18" charset="0"/>
              </a:rPr>
              <a:t>&lt;medyan&lt;ortalama</a:t>
            </a:r>
          </a:p>
          <a:p>
            <a:r>
              <a:rPr lang="tr-TR" dirty="0">
                <a:latin typeface="Times New Roman" panose="02020603050405020304" pitchFamily="18" charset="0"/>
                <a:cs typeface="Times New Roman" panose="02020603050405020304" pitchFamily="18" charset="0"/>
              </a:rPr>
              <a:t>Negatif çarpıklık; ortalama&lt;medyan&lt;</a:t>
            </a:r>
            <a:r>
              <a:rPr lang="tr-TR" dirty="0" err="1">
                <a:latin typeface="Times New Roman" panose="02020603050405020304" pitchFamily="18" charset="0"/>
                <a:cs typeface="Times New Roman" panose="02020603050405020304" pitchFamily="18" charset="0"/>
              </a:rPr>
              <a:t>mod</a:t>
            </a:r>
            <a:endParaRPr lang="tr-TR" dirty="0"/>
          </a:p>
          <a:p>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p:sp>
        <p:nvSpPr>
          <p:cNvPr id="13" name="İçerik Yer Tutucusu 2">
            <a:extLst>
              <a:ext uri="{FF2B5EF4-FFF2-40B4-BE49-F238E27FC236}">
                <a16:creationId xmlns:a16="http://schemas.microsoft.com/office/drawing/2014/main" id="{75B0B922-F26A-C75A-3589-079EFF357E3B}"/>
              </a:ext>
            </a:extLst>
          </p:cNvPr>
          <p:cNvSpPr txBox="1">
            <a:spLocks/>
          </p:cNvSpPr>
          <p:nvPr/>
        </p:nvSpPr>
        <p:spPr>
          <a:xfrm>
            <a:off x="5681330" y="5663291"/>
            <a:ext cx="4793157" cy="65578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Simetrik dağılım; </a:t>
            </a:r>
            <a:r>
              <a:rPr lang="tr-TR" dirty="0" err="1">
                <a:latin typeface="Times New Roman" panose="02020603050405020304" pitchFamily="18" charset="0"/>
                <a:cs typeface="Times New Roman" panose="02020603050405020304" pitchFamily="18" charset="0"/>
              </a:rPr>
              <a:t>mod</a:t>
            </a:r>
            <a:r>
              <a:rPr lang="tr-TR" dirty="0">
                <a:latin typeface="Times New Roman" panose="02020603050405020304" pitchFamily="18" charset="0"/>
                <a:cs typeface="Times New Roman" panose="02020603050405020304" pitchFamily="18" charset="0"/>
              </a:rPr>
              <a:t>=medyan=ortalama</a:t>
            </a:r>
            <a:endParaRPr lang="tr-TR" dirty="0"/>
          </a:p>
          <a:p>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p:spTree>
    <p:extLst>
      <p:ext uri="{BB962C8B-B14F-4D97-AF65-F5344CB8AC3E}">
        <p14:creationId xmlns:p14="http://schemas.microsoft.com/office/powerpoint/2010/main" val="2794825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C22716-4F96-BF37-7046-B712A5A4503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9EC5DE20-483A-BC37-33CD-03B26505C186}"/>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Örnek çarpıklığı kütüphane kullanmadan;</a:t>
            </a:r>
          </a:p>
          <a:p>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89F76337-6520-0E81-8909-94A5D481731A}"/>
              </a:ext>
            </a:extLst>
          </p:cNvPr>
          <p:cNvPicPr>
            <a:picLocks noChangeAspect="1"/>
          </p:cNvPicPr>
          <p:nvPr/>
        </p:nvPicPr>
        <p:blipFill>
          <a:blip r:embed="rId2"/>
          <a:stretch>
            <a:fillRect/>
          </a:stretch>
        </p:blipFill>
        <p:spPr>
          <a:xfrm>
            <a:off x="1205766" y="2540896"/>
            <a:ext cx="7426789" cy="2312533"/>
          </a:xfrm>
          <a:prstGeom prst="rect">
            <a:avLst/>
          </a:prstGeom>
          <a:ln w="19050">
            <a:solidFill>
              <a:schemeClr val="tx1"/>
            </a:solidFill>
          </a:ln>
        </p:spPr>
      </p:pic>
      <p:sp>
        <p:nvSpPr>
          <p:cNvPr id="5" name="Metin kutusu 4">
            <a:extLst>
              <a:ext uri="{FF2B5EF4-FFF2-40B4-BE49-F238E27FC236}">
                <a16:creationId xmlns:a16="http://schemas.microsoft.com/office/drawing/2014/main" id="{23ACB825-3C23-D09C-8693-56CBDD6517EE}"/>
              </a:ext>
            </a:extLst>
          </p:cNvPr>
          <p:cNvSpPr txBox="1"/>
          <p:nvPr/>
        </p:nvSpPr>
        <p:spPr>
          <a:xfrm>
            <a:off x="1213515" y="5007290"/>
            <a:ext cx="9764969" cy="1015663"/>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p>
          <a:p>
            <a:r>
              <a:rPr lang="tr-TR" sz="2000" dirty="0">
                <a:latin typeface="Times New Roman" panose="02020603050405020304" pitchFamily="18" charset="0"/>
                <a:cs typeface="Times New Roman" panose="02020603050405020304" pitchFamily="18" charset="0"/>
              </a:rPr>
              <a:t>0.31637105917844743</a:t>
            </a:r>
          </a:p>
          <a:p>
            <a:r>
              <a:rPr lang="tr-TR" sz="2000" dirty="0">
                <a:latin typeface="Times New Roman" panose="02020603050405020304" pitchFamily="18" charset="0"/>
                <a:cs typeface="Times New Roman" panose="02020603050405020304" pitchFamily="18" charset="0"/>
              </a:rPr>
              <a:t>Çarpıklık pozitiftir. Bu yüzden verinin sağ tarafta bir kuyruğu vardır.</a:t>
            </a:r>
          </a:p>
        </p:txBody>
      </p:sp>
    </p:spTree>
    <p:extLst>
      <p:ext uri="{BB962C8B-B14F-4D97-AF65-F5344CB8AC3E}">
        <p14:creationId xmlns:p14="http://schemas.microsoft.com/office/powerpoint/2010/main" val="159238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633B3F-6D2E-F8CF-5B7D-2AEA38A79C17}"/>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EE39D25A-B559-A3BB-D402-D0CC00B6F73D}"/>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Örnek verilerinin çarpıklığı </a:t>
            </a:r>
            <a:r>
              <a:rPr lang="tr-TR" dirty="0" err="1">
                <a:latin typeface="Times New Roman" panose="02020603050405020304" pitchFamily="18" charset="0"/>
                <a:cs typeface="Times New Roman" panose="02020603050405020304" pitchFamily="18" charset="0"/>
              </a:rPr>
              <a:t>Scipy.stats</a:t>
            </a:r>
            <a:r>
              <a:rPr lang="tr-TR" dirty="0">
                <a:latin typeface="Times New Roman" panose="02020603050405020304" pitchFamily="18" charset="0"/>
                <a:cs typeface="Times New Roman" panose="02020603050405020304" pitchFamily="18" charset="0"/>
              </a:rPr>
              <a:t> kütüphanesi kullanılarak ‘</a:t>
            </a:r>
            <a:r>
              <a:rPr lang="tr-TR" dirty="0" err="1">
                <a:latin typeface="Times New Roman" panose="02020603050405020304" pitchFamily="18" charset="0"/>
                <a:cs typeface="Times New Roman" panose="02020603050405020304" pitchFamily="18" charset="0"/>
              </a:rPr>
              <a:t>scipy.stats.skew</a:t>
            </a:r>
            <a:r>
              <a:rPr lang="tr-TR" dirty="0">
                <a:latin typeface="Times New Roman" panose="02020603050405020304" pitchFamily="18" charset="0"/>
                <a:cs typeface="Times New Roman" panose="02020603050405020304" pitchFamily="18" charset="0"/>
              </a:rPr>
              <a:t>()’ modülü ile aşağıdaki gibi hesaplanabilir.</a:t>
            </a:r>
          </a:p>
        </p:txBody>
      </p:sp>
      <p:pic>
        <p:nvPicPr>
          <p:cNvPr id="4" name="Resim 3">
            <a:extLst>
              <a:ext uri="{FF2B5EF4-FFF2-40B4-BE49-F238E27FC236}">
                <a16:creationId xmlns:a16="http://schemas.microsoft.com/office/drawing/2014/main" id="{4425E7F2-19F7-AF52-645C-24B3C9593BC7}"/>
              </a:ext>
            </a:extLst>
          </p:cNvPr>
          <p:cNvPicPr>
            <a:picLocks noChangeAspect="1"/>
          </p:cNvPicPr>
          <p:nvPr/>
        </p:nvPicPr>
        <p:blipFill>
          <a:blip r:embed="rId2"/>
          <a:stretch>
            <a:fillRect/>
          </a:stretch>
        </p:blipFill>
        <p:spPr>
          <a:xfrm>
            <a:off x="1207898" y="3324386"/>
            <a:ext cx="6688297" cy="1139126"/>
          </a:xfrm>
          <a:prstGeom prst="rect">
            <a:avLst/>
          </a:prstGeom>
          <a:ln w="19050">
            <a:solidFill>
              <a:schemeClr val="tx1"/>
            </a:solidFill>
          </a:ln>
        </p:spPr>
      </p:pic>
      <p:sp>
        <p:nvSpPr>
          <p:cNvPr id="5" name="Metin kutusu 4">
            <a:extLst>
              <a:ext uri="{FF2B5EF4-FFF2-40B4-BE49-F238E27FC236}">
                <a16:creationId xmlns:a16="http://schemas.microsoft.com/office/drawing/2014/main" id="{CA000EDB-B5B6-C04F-C229-815B9CE99369}"/>
              </a:ext>
            </a:extLst>
          </p:cNvPr>
          <p:cNvSpPr txBox="1"/>
          <p:nvPr/>
        </p:nvSpPr>
        <p:spPr>
          <a:xfrm>
            <a:off x="1207898" y="4834353"/>
            <a:ext cx="9764969" cy="707886"/>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p>
          <a:p>
            <a:r>
              <a:rPr lang="tr-TR" sz="2000" dirty="0">
                <a:latin typeface="Times New Roman" panose="02020603050405020304" pitchFamily="18" charset="0"/>
                <a:cs typeface="Times New Roman" panose="02020603050405020304" pitchFamily="18" charset="0"/>
              </a:rPr>
              <a:t>0.31637105917844743</a:t>
            </a:r>
          </a:p>
        </p:txBody>
      </p:sp>
    </p:spTree>
    <p:extLst>
      <p:ext uri="{BB962C8B-B14F-4D97-AF65-F5344CB8AC3E}">
        <p14:creationId xmlns:p14="http://schemas.microsoft.com/office/powerpoint/2010/main" val="2645362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B80FA5-6486-5400-60D7-802523DBB4AE}"/>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AE51DEE6-F26A-A31A-8337-75C0539C26F0}"/>
              </a:ext>
            </a:extLst>
          </p:cNvPr>
          <p:cNvSpPr>
            <a:spLocks noGrp="1"/>
          </p:cNvSpPr>
          <p:nvPr>
            <p:ph idx="1"/>
          </p:nvPr>
        </p:nvSpPr>
        <p:spPr/>
        <p:txBody>
          <a:bodyPr/>
          <a:lstStyle/>
          <a:p>
            <a:pPr algn="just"/>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kütüphanesi kullanılarak çarpıklık hesaplanırken ‘.</a:t>
            </a:r>
            <a:r>
              <a:rPr lang="tr-TR" dirty="0" err="1">
                <a:latin typeface="Times New Roman" panose="02020603050405020304" pitchFamily="18" charset="0"/>
                <a:cs typeface="Times New Roman" panose="02020603050405020304" pitchFamily="18" charset="0"/>
              </a:rPr>
              <a:t>skew</a:t>
            </a:r>
            <a:r>
              <a:rPr lang="tr-TR" dirty="0">
                <a:latin typeface="Times New Roman" panose="02020603050405020304" pitchFamily="18" charset="0"/>
                <a:cs typeface="Times New Roman" panose="02020603050405020304" pitchFamily="18" charset="0"/>
              </a:rPr>
              <a:t>()’ modülünden yararlanılır.</a:t>
            </a:r>
          </a:p>
        </p:txBody>
      </p:sp>
      <p:pic>
        <p:nvPicPr>
          <p:cNvPr id="7" name="Resim 6">
            <a:extLst>
              <a:ext uri="{FF2B5EF4-FFF2-40B4-BE49-F238E27FC236}">
                <a16:creationId xmlns:a16="http://schemas.microsoft.com/office/drawing/2014/main" id="{6F9AA262-EE50-EAA9-82B2-3203748F941F}"/>
              </a:ext>
            </a:extLst>
          </p:cNvPr>
          <p:cNvPicPr>
            <a:picLocks noChangeAspect="1"/>
          </p:cNvPicPr>
          <p:nvPr/>
        </p:nvPicPr>
        <p:blipFill>
          <a:blip r:embed="rId2"/>
          <a:stretch>
            <a:fillRect/>
          </a:stretch>
        </p:blipFill>
        <p:spPr>
          <a:xfrm>
            <a:off x="1235344" y="2896837"/>
            <a:ext cx="6953993" cy="1595723"/>
          </a:xfrm>
          <a:prstGeom prst="rect">
            <a:avLst/>
          </a:prstGeom>
          <a:ln w="19050">
            <a:solidFill>
              <a:schemeClr val="tx1"/>
            </a:solidFill>
          </a:ln>
        </p:spPr>
      </p:pic>
      <p:sp>
        <p:nvSpPr>
          <p:cNvPr id="8" name="Metin kutusu 7">
            <a:extLst>
              <a:ext uri="{FF2B5EF4-FFF2-40B4-BE49-F238E27FC236}">
                <a16:creationId xmlns:a16="http://schemas.microsoft.com/office/drawing/2014/main" id="{B55B7A50-A97C-7CD1-F762-60D64AF93321}"/>
              </a:ext>
            </a:extLst>
          </p:cNvPr>
          <p:cNvSpPr txBox="1"/>
          <p:nvPr/>
        </p:nvSpPr>
        <p:spPr>
          <a:xfrm>
            <a:off x="1235344" y="4661923"/>
            <a:ext cx="9764969" cy="707886"/>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p>
          <a:p>
            <a:r>
              <a:rPr lang="tr-TR" sz="2000" dirty="0">
                <a:latin typeface="Times New Roman" panose="02020603050405020304" pitchFamily="18" charset="0"/>
                <a:cs typeface="Times New Roman" panose="02020603050405020304" pitchFamily="18" charset="0"/>
              </a:rPr>
              <a:t>0.31637105917844743</a:t>
            </a:r>
          </a:p>
        </p:txBody>
      </p:sp>
    </p:spTree>
    <p:extLst>
      <p:ext uri="{BB962C8B-B14F-4D97-AF65-F5344CB8AC3E}">
        <p14:creationId xmlns:p14="http://schemas.microsoft.com/office/powerpoint/2010/main" val="3924455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870108-9E13-5ED5-3D2B-0EAFCF28F97E}"/>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p>
        </p:txBody>
      </p:sp>
      <p:sp>
        <p:nvSpPr>
          <p:cNvPr id="3" name="İçerik Yer Tutucusu 2">
            <a:extLst>
              <a:ext uri="{FF2B5EF4-FFF2-40B4-BE49-F238E27FC236}">
                <a16:creationId xmlns:a16="http://schemas.microsoft.com/office/drawing/2014/main" id="{9BDE055B-F400-F930-A536-5E432E5FBBFF}"/>
              </a:ext>
            </a:extLst>
          </p:cNvPr>
          <p:cNvSpPr>
            <a:spLocks noGrp="1"/>
          </p:cNvSpPr>
          <p:nvPr>
            <p:ph idx="1"/>
          </p:nvPr>
        </p:nvSpPr>
        <p:spPr/>
        <p:txBody>
          <a:bodyPr/>
          <a:lstStyle/>
          <a:p>
            <a:pPr algn="just">
              <a:lnSpc>
                <a:spcPct val="150000"/>
              </a:lnSpc>
            </a:pPr>
            <a:r>
              <a:rPr lang="tr-TR" b="1" u="sng" dirty="0">
                <a:solidFill>
                  <a:srgbClr val="FF0000"/>
                </a:solidFill>
                <a:latin typeface="Times New Roman" panose="02020603050405020304" pitchFamily="18" charset="0"/>
                <a:cs typeface="Times New Roman" panose="02020603050405020304" pitchFamily="18" charset="0"/>
              </a:rPr>
              <a:t>Basıklık: </a:t>
            </a:r>
            <a:r>
              <a:rPr lang="tr-TR" dirty="0">
                <a:latin typeface="Times New Roman" panose="02020603050405020304" pitchFamily="18" charset="0"/>
                <a:cs typeface="Times New Roman" panose="02020603050405020304" pitchFamily="18" charset="0"/>
              </a:rPr>
              <a:t>Verilerin dağılımlarının normal dağılımdan ne kadar farklı olduğunu gösteren istatistiksel bir ölçüdür. Basıklık değerine göre verilerin dağılımı aşağıdaki gibidir.</a:t>
            </a:r>
          </a:p>
        </p:txBody>
      </p:sp>
      <p:pic>
        <p:nvPicPr>
          <p:cNvPr id="5" name="Resim 4">
            <a:extLst>
              <a:ext uri="{FF2B5EF4-FFF2-40B4-BE49-F238E27FC236}">
                <a16:creationId xmlns:a16="http://schemas.microsoft.com/office/drawing/2014/main" id="{78645708-1E72-69F7-9F4F-C3331918447E}"/>
              </a:ext>
            </a:extLst>
          </p:cNvPr>
          <p:cNvPicPr>
            <a:picLocks noChangeAspect="1"/>
          </p:cNvPicPr>
          <p:nvPr/>
        </p:nvPicPr>
        <p:blipFill>
          <a:blip r:embed="rId3"/>
          <a:stretch>
            <a:fillRect/>
          </a:stretch>
        </p:blipFill>
        <p:spPr>
          <a:xfrm>
            <a:off x="1097280" y="3236728"/>
            <a:ext cx="2844800" cy="2362200"/>
          </a:xfrm>
          <a:prstGeom prst="rect">
            <a:avLst/>
          </a:prstGeom>
        </p:spPr>
      </p:pic>
      <p:sp>
        <p:nvSpPr>
          <p:cNvPr id="4" name="Metin kutusu 3">
            <a:extLst>
              <a:ext uri="{FF2B5EF4-FFF2-40B4-BE49-F238E27FC236}">
                <a16:creationId xmlns:a16="http://schemas.microsoft.com/office/drawing/2014/main" id="{9318B3FB-BAE0-44D2-DAC7-F22A456676A3}"/>
              </a:ext>
            </a:extLst>
          </p:cNvPr>
          <p:cNvSpPr txBox="1"/>
          <p:nvPr/>
        </p:nvSpPr>
        <p:spPr>
          <a:xfrm>
            <a:off x="3811449" y="3236728"/>
            <a:ext cx="2335220" cy="400110"/>
          </a:xfrm>
          <a:prstGeom prst="rect">
            <a:avLst/>
          </a:prstGeom>
          <a:noFill/>
        </p:spPr>
        <p:txBody>
          <a:bodyPr wrap="square" rtlCol="0">
            <a:spAutoFit/>
          </a:bodyPr>
          <a:lstStyle/>
          <a:p>
            <a:r>
              <a:rPr lang="tr-TR" sz="2000" b="1" dirty="0">
                <a:latin typeface="Times New Roman" panose="02020603050405020304" pitchFamily="18" charset="0"/>
                <a:cs typeface="Times New Roman" panose="02020603050405020304" pitchFamily="18" charset="0"/>
              </a:rPr>
              <a:t>&gt;0 Sivri (pozitif)</a:t>
            </a:r>
          </a:p>
        </p:txBody>
      </p:sp>
      <p:sp>
        <p:nvSpPr>
          <p:cNvPr id="6" name="Metin kutusu 5">
            <a:extLst>
              <a:ext uri="{FF2B5EF4-FFF2-40B4-BE49-F238E27FC236}">
                <a16:creationId xmlns:a16="http://schemas.microsoft.com/office/drawing/2014/main" id="{96682C51-A437-F253-67B1-54C7B2AD1FE3}"/>
              </a:ext>
            </a:extLst>
          </p:cNvPr>
          <p:cNvSpPr txBox="1"/>
          <p:nvPr/>
        </p:nvSpPr>
        <p:spPr>
          <a:xfrm>
            <a:off x="3876764" y="3899767"/>
            <a:ext cx="1431505" cy="400110"/>
          </a:xfrm>
          <a:prstGeom prst="rect">
            <a:avLst/>
          </a:prstGeom>
          <a:noFill/>
        </p:spPr>
        <p:txBody>
          <a:bodyPr wrap="square" rtlCol="0">
            <a:spAutoFit/>
          </a:bodyPr>
          <a:lstStyle/>
          <a:p>
            <a:r>
              <a:rPr lang="tr-TR" sz="2000" b="1" dirty="0">
                <a:latin typeface="Times New Roman" panose="02020603050405020304" pitchFamily="18" charset="0"/>
                <a:cs typeface="Times New Roman" panose="02020603050405020304" pitchFamily="18" charset="0"/>
              </a:rPr>
              <a:t>= 0 Normal</a:t>
            </a:r>
          </a:p>
        </p:txBody>
      </p:sp>
      <p:sp>
        <p:nvSpPr>
          <p:cNvPr id="7" name="Metin kutusu 6">
            <a:extLst>
              <a:ext uri="{FF2B5EF4-FFF2-40B4-BE49-F238E27FC236}">
                <a16:creationId xmlns:a16="http://schemas.microsoft.com/office/drawing/2014/main" id="{DAFF9F6D-33C9-A0F3-6F9D-05DEC1B600B7}"/>
              </a:ext>
            </a:extLst>
          </p:cNvPr>
          <p:cNvSpPr txBox="1"/>
          <p:nvPr/>
        </p:nvSpPr>
        <p:spPr>
          <a:xfrm>
            <a:off x="3876763" y="4451374"/>
            <a:ext cx="2269906" cy="400110"/>
          </a:xfrm>
          <a:prstGeom prst="rect">
            <a:avLst/>
          </a:prstGeom>
          <a:noFill/>
        </p:spPr>
        <p:txBody>
          <a:bodyPr wrap="square" rtlCol="0">
            <a:spAutoFit/>
          </a:bodyPr>
          <a:lstStyle/>
          <a:p>
            <a:r>
              <a:rPr lang="tr-TR" sz="2000" b="1" dirty="0">
                <a:latin typeface="Times New Roman" panose="02020603050405020304" pitchFamily="18" charset="0"/>
                <a:cs typeface="Times New Roman" panose="02020603050405020304" pitchFamily="18" charset="0"/>
              </a:rPr>
              <a:t>&lt; 0 Basık (negatif)</a:t>
            </a:r>
          </a:p>
        </p:txBody>
      </p:sp>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60C9F38A-EAEE-0EDF-2BAE-D7EBAB1F208F}"/>
                  </a:ext>
                </a:extLst>
              </p:cNvPr>
              <p:cNvSpPr txBox="1"/>
              <p:nvPr/>
            </p:nvSpPr>
            <p:spPr>
              <a:xfrm>
                <a:off x="6426532" y="3899767"/>
                <a:ext cx="4449285" cy="777649"/>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Basıklık Ölçüsü= </a:t>
                </a:r>
                <a14:m>
                  <m:oMath xmlns:m="http://schemas.openxmlformats.org/officeDocument/2006/math">
                    <m:f>
                      <m:fPr>
                        <m:ctrlPr>
                          <a:rPr lang="tr-TR" sz="2400" i="1" smtClean="0">
                            <a:latin typeface="Cambria Math" panose="02040503050406030204" pitchFamily="18" charset="0"/>
                          </a:rPr>
                        </m:ctrlPr>
                      </m:fPr>
                      <m:num>
                        <m:sSup>
                          <m:sSupPr>
                            <m:ctrlPr>
                              <a:rPr lang="tr-TR" sz="2400" i="1" smtClean="0">
                                <a:latin typeface="Cambria Math" panose="02040503050406030204" pitchFamily="18" charset="0"/>
                              </a:rPr>
                            </m:ctrlPr>
                          </m:sSupPr>
                          <m:e>
                            <m:r>
                              <a:rPr lang="tr-TR" sz="2400" i="1">
                                <a:latin typeface="Cambria Math" panose="02040503050406030204" pitchFamily="18" charset="0"/>
                              </a:rPr>
                              <m:t>(</m:t>
                            </m:r>
                            <m:r>
                              <a:rPr lang="tr-TR" sz="2400" i="1">
                                <a:latin typeface="Cambria Math" panose="02040503050406030204" pitchFamily="18" charset="0"/>
                              </a:rPr>
                              <m:t>𝑛</m:t>
                            </m:r>
                            <m:nary>
                              <m:naryPr>
                                <m:chr m:val="∑"/>
                                <m:supHide m:val="on"/>
                                <m:ctrlPr>
                                  <a:rPr lang="tr-TR" sz="2400" i="1">
                                    <a:latin typeface="Cambria Math" panose="02040503050406030204" pitchFamily="18" charset="0"/>
                                  </a:rPr>
                                </m:ctrlPr>
                              </m:naryPr>
                              <m:sub>
                                <m:r>
                                  <m:rPr>
                                    <m:brk m:alnAt="7"/>
                                  </m:rPr>
                                  <a:rPr lang="tr-TR" sz="2400" i="1">
                                    <a:latin typeface="Cambria Math" panose="02040503050406030204" pitchFamily="18" charset="0"/>
                                  </a:rPr>
                                  <m:t>𝑖</m:t>
                                </m:r>
                              </m:sub>
                              <m:sup/>
                              <m:e>
                                <m:r>
                                  <a:rPr lang="tr-TR" sz="2400" i="1">
                                    <a:latin typeface="Cambria Math" panose="02040503050406030204" pitchFamily="18" charset="0"/>
                                  </a:rPr>
                                  <m:t>(</m:t>
                                </m:r>
                                <m:sSub>
                                  <m:sSubPr>
                                    <m:ctrlPr>
                                      <a:rPr lang="tr-TR" sz="2400" i="1" smtClean="0">
                                        <a:latin typeface="Cambria Math" panose="02040503050406030204" pitchFamily="18" charset="0"/>
                                      </a:rPr>
                                    </m:ctrlPr>
                                  </m:sSubPr>
                                  <m:e>
                                    <m:r>
                                      <a:rPr lang="tr-TR" sz="2400" i="1">
                                        <a:latin typeface="Cambria Math" panose="02040503050406030204" pitchFamily="18" charset="0"/>
                                      </a:rPr>
                                      <m:t>𝑥</m:t>
                                    </m:r>
                                  </m:e>
                                  <m:sub>
                                    <m:r>
                                      <a:rPr lang="tr-TR" sz="2400" i="1">
                                        <a:latin typeface="Cambria Math" panose="02040503050406030204" pitchFamily="18" charset="0"/>
                                      </a:rPr>
                                      <m:t>𝑖</m:t>
                                    </m:r>
                                  </m:sub>
                                </m:sSub>
                                <m:r>
                                  <a:rPr lang="tr-TR" sz="2400" i="1">
                                    <a:latin typeface="Cambria Math" panose="02040503050406030204" pitchFamily="18" charset="0"/>
                                  </a:rPr>
                                  <m:t>−</m:t>
                                </m:r>
                                <m:acc>
                                  <m:accPr>
                                    <m:chr m:val="̅"/>
                                    <m:ctrlPr>
                                      <a:rPr lang="tr-TR" sz="2400" i="1">
                                        <a:latin typeface="Cambria Math" panose="02040503050406030204" pitchFamily="18" charset="0"/>
                                      </a:rPr>
                                    </m:ctrlPr>
                                  </m:accPr>
                                  <m:e>
                                    <m:r>
                                      <a:rPr lang="tr-TR" sz="2400" i="1">
                                        <a:latin typeface="Cambria Math" panose="02040503050406030204" pitchFamily="18" charset="0"/>
                                      </a:rPr>
                                      <m:t>𝑥</m:t>
                                    </m:r>
                                  </m:e>
                                </m:acc>
                                <m:r>
                                  <a:rPr lang="tr-TR" sz="2400" i="1">
                                    <a:latin typeface="Cambria Math" panose="02040503050406030204" pitchFamily="18" charset="0"/>
                                  </a:rPr>
                                  <m:t>))</m:t>
                                </m:r>
                              </m:e>
                            </m:nary>
                          </m:e>
                          <m:sup>
                            <m:r>
                              <a:rPr lang="tr-TR" sz="2400" b="0" i="1" smtClean="0">
                                <a:latin typeface="Cambria Math" panose="02040503050406030204" pitchFamily="18" charset="0"/>
                              </a:rPr>
                              <m:t>4</m:t>
                            </m:r>
                          </m:sup>
                        </m:sSup>
                      </m:num>
                      <m:den>
                        <m:nary>
                          <m:naryPr>
                            <m:chr m:val="∑"/>
                            <m:supHide m:val="on"/>
                            <m:ctrlPr>
                              <a:rPr lang="tr-TR" sz="2400" i="1" smtClean="0">
                                <a:latin typeface="Cambria Math" panose="02040503050406030204" pitchFamily="18" charset="0"/>
                              </a:rPr>
                            </m:ctrlPr>
                          </m:naryPr>
                          <m:sub>
                            <m:r>
                              <m:rPr>
                                <m:brk m:alnAt="7"/>
                              </m:rPr>
                              <a:rPr lang="tr-TR" sz="2400" b="0" i="1" smtClean="0">
                                <a:latin typeface="Cambria Math" panose="02040503050406030204" pitchFamily="18" charset="0"/>
                              </a:rPr>
                              <m:t>𝑖</m:t>
                            </m:r>
                          </m:sub>
                          <m:sup/>
                          <m:e>
                            <m:r>
                              <a:rPr lang="tr-TR" sz="2400" b="0" i="1" smtClean="0">
                                <a:latin typeface="Cambria Math" panose="02040503050406030204" pitchFamily="18" charset="0"/>
                              </a:rPr>
                              <m:t>((</m:t>
                            </m:r>
                          </m:e>
                        </m:nary>
                        <m:sSup>
                          <m:sSupPr>
                            <m:ctrlPr>
                              <a:rPr lang="tr-TR" sz="2400" i="1" smtClean="0">
                                <a:latin typeface="Cambria Math" panose="02040503050406030204" pitchFamily="18" charset="0"/>
                              </a:rPr>
                            </m:ctrlPr>
                          </m:sSupPr>
                          <m:e>
                            <m:sSup>
                              <m:sSupPr>
                                <m:ctrlPr>
                                  <a:rPr lang="tr-TR" sz="2400" i="1">
                                    <a:latin typeface="Cambria Math" panose="02040503050406030204" pitchFamily="18" charset="0"/>
                                  </a:rPr>
                                </m:ctrlPr>
                              </m:sSupPr>
                              <m:e>
                                <m:sSub>
                                  <m:sSubPr>
                                    <m:ctrlPr>
                                      <a:rPr lang="tr-TR" sz="2400" i="1">
                                        <a:latin typeface="Cambria Math" panose="02040503050406030204" pitchFamily="18" charset="0"/>
                                      </a:rPr>
                                    </m:ctrlPr>
                                  </m:sSubPr>
                                  <m:e>
                                    <m:r>
                                      <a:rPr lang="tr-TR" sz="2400" i="1">
                                        <a:latin typeface="Cambria Math" panose="02040503050406030204" pitchFamily="18" charset="0"/>
                                      </a:rPr>
                                      <m:t>𝑥</m:t>
                                    </m:r>
                                  </m:e>
                                  <m:sub>
                                    <m:r>
                                      <a:rPr lang="tr-TR" sz="2400" i="1">
                                        <a:latin typeface="Cambria Math" panose="02040503050406030204" pitchFamily="18" charset="0"/>
                                      </a:rPr>
                                      <m:t>𝑖</m:t>
                                    </m:r>
                                  </m:sub>
                                </m:sSub>
                                <m:r>
                                  <a:rPr lang="tr-TR" sz="2400" i="1">
                                    <a:latin typeface="Cambria Math" panose="02040503050406030204" pitchFamily="18" charset="0"/>
                                  </a:rPr>
                                  <m:t>−</m:t>
                                </m:r>
                                <m:acc>
                                  <m:accPr>
                                    <m:chr m:val="̅"/>
                                    <m:ctrlPr>
                                      <a:rPr lang="tr-TR" sz="2400" i="1">
                                        <a:latin typeface="Cambria Math" panose="02040503050406030204" pitchFamily="18" charset="0"/>
                                      </a:rPr>
                                    </m:ctrlPr>
                                  </m:accPr>
                                  <m:e>
                                    <m:r>
                                      <a:rPr lang="tr-TR" sz="2400" i="1">
                                        <a:latin typeface="Cambria Math" panose="02040503050406030204" pitchFamily="18" charset="0"/>
                                      </a:rPr>
                                      <m:t>𝑥</m:t>
                                    </m:r>
                                  </m:e>
                                </m:acc>
                                <m:r>
                                  <a:rPr lang="tr-TR" sz="2400" i="1">
                                    <a:latin typeface="Cambria Math" panose="02040503050406030204" pitchFamily="18" charset="0"/>
                                  </a:rPr>
                                  <m:t>)</m:t>
                                </m:r>
                              </m:e>
                              <m:sup>
                                <m:r>
                                  <a:rPr lang="tr-TR" sz="2400" i="1">
                                    <a:latin typeface="Cambria Math" panose="02040503050406030204" pitchFamily="18" charset="0"/>
                                  </a:rPr>
                                  <m:t>2</m:t>
                                </m:r>
                              </m:sup>
                            </m:sSup>
                            <m:r>
                              <a:rPr lang="tr-TR" sz="2400" b="0" i="1" smtClean="0">
                                <a:latin typeface="Cambria Math" panose="02040503050406030204" pitchFamily="18" charset="0"/>
                              </a:rPr>
                              <m:t>)</m:t>
                            </m:r>
                          </m:e>
                          <m:sup>
                            <m:r>
                              <a:rPr lang="tr-TR" sz="2400" b="0" i="1" smtClean="0">
                                <a:latin typeface="Cambria Math" panose="02040503050406030204" pitchFamily="18" charset="0"/>
                              </a:rPr>
                              <m:t>2</m:t>
                            </m:r>
                          </m:sup>
                        </m:sSup>
                      </m:den>
                    </m:f>
                  </m:oMath>
                </a14:m>
                <a:r>
                  <a:rPr lang="tr-TR" sz="2400" dirty="0">
                    <a:latin typeface="Cambria Math" panose="02040503050406030204" pitchFamily="18" charset="0"/>
                    <a:ea typeface="Cambria Math" panose="02040503050406030204" pitchFamily="18" charset="0"/>
                  </a:rPr>
                  <a:t> </a:t>
                </a:r>
                <a:r>
                  <a:rPr lang="tr-TR" sz="2000" dirty="0">
                    <a:latin typeface="Cambria Math" panose="02040503050406030204" pitchFamily="18" charset="0"/>
                    <a:ea typeface="Cambria Math" panose="02040503050406030204" pitchFamily="18" charset="0"/>
                  </a:rPr>
                  <a:t>-3</a:t>
                </a:r>
              </a:p>
            </p:txBody>
          </p:sp>
        </mc:Choice>
        <mc:Fallback xmlns="">
          <p:sp>
            <p:nvSpPr>
              <p:cNvPr id="8" name="Metin kutusu 7">
                <a:extLst>
                  <a:ext uri="{FF2B5EF4-FFF2-40B4-BE49-F238E27FC236}">
                    <a16:creationId xmlns:a16="http://schemas.microsoft.com/office/drawing/2014/main" id="{60C9F38A-EAEE-0EDF-2BAE-D7EBAB1F208F}"/>
                  </a:ext>
                </a:extLst>
              </p:cNvPr>
              <p:cNvSpPr txBox="1">
                <a:spLocks noRot="1" noChangeAspect="1" noMove="1" noResize="1" noEditPoints="1" noAdjustHandles="1" noChangeArrowheads="1" noChangeShapeType="1" noTextEdit="1"/>
              </p:cNvSpPr>
              <p:nvPr/>
            </p:nvSpPr>
            <p:spPr>
              <a:xfrm>
                <a:off x="6426532" y="3899767"/>
                <a:ext cx="4449285" cy="777649"/>
              </a:xfrm>
              <a:prstGeom prst="rect">
                <a:avLst/>
              </a:prstGeom>
              <a:blipFill>
                <a:blip r:embed="rId4"/>
                <a:stretch>
                  <a:fillRect l="-1136" t="-46774" b="-79032"/>
                </a:stretch>
              </a:blipFill>
            </p:spPr>
            <p:txBody>
              <a:bodyPr/>
              <a:lstStyle/>
              <a:p>
                <a:r>
                  <a:rPr lang="tr-TR">
                    <a:noFill/>
                  </a:rPr>
                  <a:t> </a:t>
                </a:r>
              </a:p>
            </p:txBody>
          </p:sp>
        </mc:Fallback>
      </mc:AlternateContent>
    </p:spTree>
    <p:extLst>
      <p:ext uri="{BB962C8B-B14F-4D97-AF65-F5344CB8AC3E}">
        <p14:creationId xmlns:p14="http://schemas.microsoft.com/office/powerpoint/2010/main" val="1170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A75693-9764-3AE5-4209-9188DB84ECA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D6347F74-1FFA-40FF-7CCD-5D7A3783BB8C}"/>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Basıklık değeri herhangi bir kütüphane eklenmeden;</a:t>
            </a:r>
          </a:p>
        </p:txBody>
      </p:sp>
      <p:pic>
        <p:nvPicPr>
          <p:cNvPr id="4" name="Resim 3">
            <a:extLst>
              <a:ext uri="{FF2B5EF4-FFF2-40B4-BE49-F238E27FC236}">
                <a16:creationId xmlns:a16="http://schemas.microsoft.com/office/drawing/2014/main" id="{4A385CCE-EA0F-7139-E197-82535EA9A304}"/>
              </a:ext>
            </a:extLst>
          </p:cNvPr>
          <p:cNvPicPr>
            <a:picLocks noChangeAspect="1"/>
          </p:cNvPicPr>
          <p:nvPr/>
        </p:nvPicPr>
        <p:blipFill>
          <a:blip r:embed="rId2"/>
          <a:stretch>
            <a:fillRect/>
          </a:stretch>
        </p:blipFill>
        <p:spPr>
          <a:xfrm>
            <a:off x="1213515" y="2810340"/>
            <a:ext cx="9194969" cy="1509621"/>
          </a:xfrm>
          <a:prstGeom prst="rect">
            <a:avLst/>
          </a:prstGeom>
          <a:ln w="19050">
            <a:solidFill>
              <a:schemeClr val="tx1"/>
            </a:solidFill>
          </a:ln>
        </p:spPr>
      </p:pic>
      <p:sp>
        <p:nvSpPr>
          <p:cNvPr id="7" name="Metin kutusu 6">
            <a:extLst>
              <a:ext uri="{FF2B5EF4-FFF2-40B4-BE49-F238E27FC236}">
                <a16:creationId xmlns:a16="http://schemas.microsoft.com/office/drawing/2014/main" id="{B088FD1C-C9AD-25E8-831F-B5364E0562AD}"/>
              </a:ext>
            </a:extLst>
          </p:cNvPr>
          <p:cNvSpPr txBox="1"/>
          <p:nvPr/>
        </p:nvSpPr>
        <p:spPr>
          <a:xfrm>
            <a:off x="1213515" y="4690802"/>
            <a:ext cx="9764969" cy="1421992"/>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nSpc>
                <a:spcPct val="150000"/>
              </a:lnSpc>
            </a:pPr>
            <a:r>
              <a:rPr lang="tr-TR" sz="2000" dirty="0">
                <a:latin typeface="Times New Roman" panose="02020603050405020304" pitchFamily="18" charset="0"/>
                <a:cs typeface="Times New Roman" panose="02020603050405020304" pitchFamily="18" charset="0"/>
              </a:rPr>
              <a:t>-1.3517494972708988</a:t>
            </a:r>
          </a:p>
          <a:p>
            <a:pPr>
              <a:lnSpc>
                <a:spcPct val="150000"/>
              </a:lnSpc>
            </a:pPr>
            <a:r>
              <a:rPr lang="tr-TR" sz="2000" dirty="0">
                <a:latin typeface="Times New Roman" panose="02020603050405020304" pitchFamily="18" charset="0"/>
                <a:cs typeface="Times New Roman" panose="02020603050405020304" pitchFamily="18" charset="0"/>
              </a:rPr>
              <a:t>Basıklık negatiftir bu yüzden veriler basıktır. </a:t>
            </a:r>
          </a:p>
        </p:txBody>
      </p:sp>
    </p:spTree>
    <p:extLst>
      <p:ext uri="{BB962C8B-B14F-4D97-AF65-F5344CB8AC3E}">
        <p14:creationId xmlns:p14="http://schemas.microsoft.com/office/powerpoint/2010/main" val="231979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A96915-B607-D19C-FCAE-1BD1240D6F3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p>
        </p:txBody>
      </p:sp>
      <p:sp>
        <p:nvSpPr>
          <p:cNvPr id="3" name="İçerik Yer Tutucusu 2">
            <a:extLst>
              <a:ext uri="{FF2B5EF4-FFF2-40B4-BE49-F238E27FC236}">
                <a16:creationId xmlns:a16="http://schemas.microsoft.com/office/drawing/2014/main" id="{948CD746-7C72-2A4E-88DF-5A9CF90B65FB}"/>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Analizlerde genellikle özellikler ve değişkenler için 2 boyutlu veriler kullanılır.</a:t>
            </a:r>
          </a:p>
          <a:p>
            <a:r>
              <a:rPr lang="tr-TR" dirty="0"/>
              <a:t> </a:t>
            </a:r>
          </a:p>
          <a:p>
            <a:endParaRPr lang="tr-TR" dirty="0"/>
          </a:p>
          <a:p>
            <a:pPr marL="0" indent="0">
              <a:buNone/>
            </a:pPr>
            <a:endParaRPr lang="tr-TR" dirty="0"/>
          </a:p>
          <a:p>
            <a:endParaRPr lang="tr-TR" dirty="0">
              <a:solidFill>
                <a:srgbClr val="C00000"/>
              </a:solidFill>
              <a:latin typeface="Consolas" panose="020B0609020204030204" pitchFamily="49" charset="0"/>
              <a:cs typeface="Consolas" panose="020B0609020204030204" pitchFamily="49" charset="0"/>
            </a:endParaRPr>
          </a:p>
          <a:p>
            <a:r>
              <a:rPr lang="tr-TR" dirty="0">
                <a:solidFill>
                  <a:srgbClr val="C00000"/>
                </a:solidFill>
                <a:latin typeface="Consolas" panose="020B0609020204030204" pitchFamily="49" charset="0"/>
                <a:cs typeface="Consolas" panose="020B0609020204030204" pitchFamily="49" charset="0"/>
              </a:rPr>
              <a:t>Çıktı: </a:t>
            </a:r>
          </a:p>
          <a:p>
            <a:r>
              <a:rPr lang="tr-TR" dirty="0">
                <a:solidFill>
                  <a:schemeClr val="tx1"/>
                </a:solidFill>
                <a:latin typeface="Consolas" panose="020B0609020204030204" pitchFamily="49" charset="0"/>
                <a:cs typeface="Consolas" panose="020B0609020204030204" pitchFamily="49" charset="0"/>
              </a:rPr>
              <a:t>5.4</a:t>
            </a:r>
          </a:p>
          <a:p>
            <a:endParaRPr lang="tr-TR" dirty="0"/>
          </a:p>
          <a:p>
            <a:pPr marL="0" indent="0">
              <a:buNone/>
            </a:pPr>
            <a:endParaRPr lang="tr-TR" dirty="0"/>
          </a:p>
        </p:txBody>
      </p:sp>
      <p:pic>
        <p:nvPicPr>
          <p:cNvPr id="5" name="Resim 4">
            <a:extLst>
              <a:ext uri="{FF2B5EF4-FFF2-40B4-BE49-F238E27FC236}">
                <a16:creationId xmlns:a16="http://schemas.microsoft.com/office/drawing/2014/main" id="{DCB6EF30-06FC-B569-61E2-F1DCB6D8E739}"/>
              </a:ext>
            </a:extLst>
          </p:cNvPr>
          <p:cNvPicPr>
            <a:picLocks noChangeAspect="1"/>
          </p:cNvPicPr>
          <p:nvPr/>
        </p:nvPicPr>
        <p:blipFill>
          <a:blip r:embed="rId2"/>
          <a:stretch>
            <a:fillRect/>
          </a:stretch>
        </p:blipFill>
        <p:spPr>
          <a:xfrm>
            <a:off x="1203605" y="2747630"/>
            <a:ext cx="2776792" cy="1739309"/>
          </a:xfrm>
          <a:prstGeom prst="rect">
            <a:avLst/>
          </a:prstGeom>
          <a:ln w="19050">
            <a:solidFill>
              <a:schemeClr val="tx1"/>
            </a:solidFill>
          </a:ln>
        </p:spPr>
      </p:pic>
    </p:spTree>
    <p:extLst>
      <p:ext uri="{BB962C8B-B14F-4D97-AF65-F5344CB8AC3E}">
        <p14:creationId xmlns:p14="http://schemas.microsoft.com/office/powerpoint/2010/main" val="810930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3001C5-A6F8-2823-D6BB-9BD7E026FFFA}"/>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endParaRPr lang="tr-TR" dirty="0"/>
          </a:p>
        </p:txBody>
      </p:sp>
      <p:sp>
        <p:nvSpPr>
          <p:cNvPr id="3" name="İçerik Yer Tutucusu 2">
            <a:extLst>
              <a:ext uri="{FF2B5EF4-FFF2-40B4-BE49-F238E27FC236}">
                <a16:creationId xmlns:a16="http://schemas.microsoft.com/office/drawing/2014/main" id="{7E373ABF-9BE8-4D98-C9FB-B1B8CF679DA3}"/>
              </a:ext>
            </a:extLst>
          </p:cNvPr>
          <p:cNvSpPr>
            <a:spLocks noGrp="1"/>
          </p:cNvSpPr>
          <p:nvPr>
            <p:ph idx="1"/>
          </p:nvPr>
        </p:nvSpPr>
        <p:spPr/>
        <p:txBody>
          <a:bodyPr/>
          <a:lstStyle/>
          <a:p>
            <a:pPr>
              <a:lnSpc>
                <a:spcPct val="150000"/>
              </a:lnSpc>
            </a:pPr>
            <a:r>
              <a:rPr lang="tr-TR" dirty="0">
                <a:latin typeface="Times New Roman" panose="02020603050405020304" pitchFamily="18" charset="0"/>
                <a:cs typeface="Times New Roman" panose="02020603050405020304" pitchFamily="18" charset="0"/>
              </a:rPr>
              <a:t>Basıklık, </a:t>
            </a:r>
            <a:r>
              <a:rPr lang="tr-TR" dirty="0" err="1">
                <a:latin typeface="Times New Roman" panose="02020603050405020304" pitchFamily="18" charset="0"/>
                <a:cs typeface="Times New Roman" panose="02020603050405020304" pitchFamily="18" charset="0"/>
              </a:rPr>
              <a:t>Scipy.stats</a:t>
            </a:r>
            <a:r>
              <a:rPr lang="tr-TR" dirty="0">
                <a:latin typeface="Times New Roman" panose="02020603050405020304" pitchFamily="18" charset="0"/>
                <a:cs typeface="Times New Roman" panose="02020603050405020304" pitchFamily="18" charset="0"/>
              </a:rPr>
              <a:t> kütüphanesi kullanılarak, ‘</a:t>
            </a:r>
            <a:r>
              <a:rPr lang="tr-TR" dirty="0" err="1">
                <a:latin typeface="Times New Roman" panose="02020603050405020304" pitchFamily="18" charset="0"/>
                <a:cs typeface="Times New Roman" panose="02020603050405020304" pitchFamily="18" charset="0"/>
              </a:rPr>
              <a:t>scipy.stats.kurtosis</a:t>
            </a:r>
            <a:r>
              <a:rPr lang="tr-TR" dirty="0">
                <a:latin typeface="Times New Roman" panose="02020603050405020304" pitchFamily="18" charset="0"/>
                <a:cs typeface="Times New Roman" panose="02020603050405020304" pitchFamily="18" charset="0"/>
              </a:rPr>
              <a:t>()’ modülü ile aşağıdaki gibi hesaplanabilir.</a:t>
            </a:r>
          </a:p>
        </p:txBody>
      </p:sp>
      <p:pic>
        <p:nvPicPr>
          <p:cNvPr id="4" name="Resim 3">
            <a:extLst>
              <a:ext uri="{FF2B5EF4-FFF2-40B4-BE49-F238E27FC236}">
                <a16:creationId xmlns:a16="http://schemas.microsoft.com/office/drawing/2014/main" id="{6198B3B0-2914-9FD1-2F74-20E11BBF5F7F}"/>
              </a:ext>
            </a:extLst>
          </p:cNvPr>
          <p:cNvPicPr>
            <a:picLocks noChangeAspect="1"/>
          </p:cNvPicPr>
          <p:nvPr/>
        </p:nvPicPr>
        <p:blipFill>
          <a:blip r:embed="rId2"/>
          <a:stretch>
            <a:fillRect/>
          </a:stretch>
        </p:blipFill>
        <p:spPr>
          <a:xfrm>
            <a:off x="1097280" y="3428999"/>
            <a:ext cx="5758166" cy="879529"/>
          </a:xfrm>
          <a:prstGeom prst="rect">
            <a:avLst/>
          </a:prstGeom>
          <a:ln w="19050">
            <a:solidFill>
              <a:schemeClr val="tx1"/>
            </a:solidFill>
          </a:ln>
        </p:spPr>
      </p:pic>
      <p:sp>
        <p:nvSpPr>
          <p:cNvPr id="5" name="Metin kutusu 4">
            <a:extLst>
              <a:ext uri="{FF2B5EF4-FFF2-40B4-BE49-F238E27FC236}">
                <a16:creationId xmlns:a16="http://schemas.microsoft.com/office/drawing/2014/main" id="{9063E0D3-B2EA-1AA2-EEA9-727F0DED8104}"/>
              </a:ext>
            </a:extLst>
          </p:cNvPr>
          <p:cNvSpPr txBox="1"/>
          <p:nvPr/>
        </p:nvSpPr>
        <p:spPr>
          <a:xfrm>
            <a:off x="1213515" y="4690802"/>
            <a:ext cx="9764969" cy="960328"/>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nSpc>
                <a:spcPct val="150000"/>
              </a:lnSpc>
            </a:pPr>
            <a:r>
              <a:rPr lang="tr-TR" sz="2000" dirty="0">
                <a:latin typeface="Times New Roman" panose="02020603050405020304" pitchFamily="18" charset="0"/>
                <a:cs typeface="Times New Roman" panose="02020603050405020304" pitchFamily="18" charset="0"/>
              </a:rPr>
              <a:t>-1.3517494972708988</a:t>
            </a:r>
          </a:p>
        </p:txBody>
      </p:sp>
    </p:spTree>
    <p:extLst>
      <p:ext uri="{BB962C8B-B14F-4D97-AF65-F5344CB8AC3E}">
        <p14:creationId xmlns:p14="http://schemas.microsoft.com/office/powerpoint/2010/main" val="3418023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5B336F-9A08-6F10-0486-0F2433067F2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Yüzdelikler</a:t>
            </a:r>
          </a:p>
        </p:txBody>
      </p:sp>
      <p:sp>
        <p:nvSpPr>
          <p:cNvPr id="3" name="İçerik Yer Tutucusu 2">
            <a:extLst>
              <a:ext uri="{FF2B5EF4-FFF2-40B4-BE49-F238E27FC236}">
                <a16:creationId xmlns:a16="http://schemas.microsoft.com/office/drawing/2014/main" id="{718B3CFD-D891-CAD4-238E-002876A84939}"/>
              </a:ext>
            </a:extLst>
          </p:cNvPr>
          <p:cNvSpPr>
            <a:spLocks noGrp="1"/>
          </p:cNvSpPr>
          <p:nvPr>
            <p:ph idx="1"/>
          </p:nvPr>
        </p:nvSpPr>
        <p:spPr>
          <a:xfrm>
            <a:off x="1097280" y="2108201"/>
            <a:ext cx="10058400" cy="4094479"/>
          </a:xfrm>
        </p:spPr>
        <p:txBody>
          <a:bodyPr>
            <a:normAutofit lnSpcReduction="10000"/>
          </a:bodyPr>
          <a:lstStyle/>
          <a:p>
            <a:pPr>
              <a:lnSpc>
                <a:spcPct val="150000"/>
              </a:lnSpc>
            </a:pPr>
            <a:r>
              <a:rPr lang="tr-TR" dirty="0">
                <a:latin typeface="Times New Roman" panose="02020603050405020304" pitchFamily="18" charset="0"/>
                <a:cs typeface="Times New Roman" panose="02020603050405020304" pitchFamily="18" charset="0"/>
              </a:rPr>
              <a:t>Yüzdelik dilim olarak p, veri kümesindeki değerlerdir. Yani veri kümesindeki değerlerin %p’si bu değere eşit veya ondan küçüktür. </a:t>
            </a:r>
          </a:p>
          <a:p>
            <a:pPr>
              <a:lnSpc>
                <a:spcPct val="150000"/>
              </a:lnSpc>
            </a:pPr>
            <a:r>
              <a:rPr lang="tr-TR" dirty="0">
                <a:latin typeface="Times New Roman" panose="02020603050405020304" pitchFamily="18" charset="0"/>
                <a:cs typeface="Times New Roman" panose="02020603050405020304" pitchFamily="18" charset="0"/>
              </a:rPr>
              <a:t>Ayrıca elemanların yüzdesi bu değerden büyük veya ona eşittir.</a:t>
            </a:r>
          </a:p>
          <a:p>
            <a:pPr>
              <a:lnSpc>
                <a:spcPct val="150000"/>
              </a:lnSpc>
            </a:pPr>
            <a:r>
              <a:rPr lang="tr-TR" dirty="0">
                <a:latin typeface="Times New Roman" panose="02020603050405020304" pitchFamily="18" charset="0"/>
                <a:cs typeface="Times New Roman" panose="02020603050405020304" pitchFamily="18" charset="0"/>
              </a:rPr>
              <a:t>Her veri kümesinin veri kümesinin, veri kümesini dört bölüme ayıran yüzdelik dilimlerin üç çeyreği vardır. Bunlar:</a:t>
            </a:r>
          </a:p>
          <a:p>
            <a:pPr lvl="1">
              <a:lnSpc>
                <a:spcPct val="150000"/>
              </a:lnSpc>
            </a:pPr>
            <a:r>
              <a:rPr lang="tr-TR" dirty="0">
                <a:latin typeface="Times New Roman" panose="02020603050405020304" pitchFamily="18" charset="0"/>
                <a:cs typeface="Times New Roman" panose="02020603050405020304" pitchFamily="18" charset="0"/>
              </a:rPr>
              <a:t>İlk çeyreğin %25’lik dilimidir.</a:t>
            </a:r>
          </a:p>
          <a:p>
            <a:pPr lvl="1">
              <a:lnSpc>
                <a:spcPct val="150000"/>
              </a:lnSpc>
            </a:pPr>
            <a:r>
              <a:rPr lang="tr-TR" dirty="0">
                <a:latin typeface="Times New Roman" panose="02020603050405020304" pitchFamily="18" charset="0"/>
                <a:cs typeface="Times New Roman" panose="02020603050405020304" pitchFamily="18" charset="0"/>
              </a:rPr>
              <a:t>İkinci çeyreğin %50’lik Dilim veya medyandır.</a:t>
            </a:r>
          </a:p>
          <a:p>
            <a:pPr lvl="1">
              <a:lnSpc>
                <a:spcPct val="150000"/>
              </a:lnSpc>
            </a:pPr>
            <a:r>
              <a:rPr lang="tr-TR" dirty="0">
                <a:latin typeface="Times New Roman" panose="02020603050405020304" pitchFamily="18" charset="0"/>
                <a:cs typeface="Times New Roman" panose="02020603050405020304" pitchFamily="18" charset="0"/>
              </a:rPr>
              <a:t>Üçüncü çeyrek örnek %75’lik yüzdelik dilimdir. </a:t>
            </a:r>
          </a:p>
        </p:txBody>
      </p:sp>
    </p:spTree>
    <p:extLst>
      <p:ext uri="{BB962C8B-B14F-4D97-AF65-F5344CB8AC3E}">
        <p14:creationId xmlns:p14="http://schemas.microsoft.com/office/powerpoint/2010/main" val="3703674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16B16A-31B3-B545-D721-AB1E7AE9151D}"/>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Yüzdelikler</a:t>
            </a:r>
            <a:endParaRPr lang="tr-TR" dirty="0"/>
          </a:p>
        </p:txBody>
      </p:sp>
      <p:sp>
        <p:nvSpPr>
          <p:cNvPr id="3" name="İçerik Yer Tutucusu 2">
            <a:extLst>
              <a:ext uri="{FF2B5EF4-FFF2-40B4-BE49-F238E27FC236}">
                <a16:creationId xmlns:a16="http://schemas.microsoft.com/office/drawing/2014/main" id="{49B88668-E882-5BF0-DC2F-6465E732A97F}"/>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Her parça yaklaşık olarak aynı sayıda maddeye sahiptir. Verileri birkaç aralığa bölmek için </a:t>
            </a:r>
            <a:r>
              <a:rPr lang="tr-TR" dirty="0" err="1">
                <a:latin typeface="Times New Roman" panose="02020603050405020304" pitchFamily="18" charset="0"/>
                <a:cs typeface="Times New Roman" panose="02020603050405020304" pitchFamily="18" charset="0"/>
              </a:rPr>
              <a:t>Statistics</a:t>
            </a:r>
            <a:r>
              <a:rPr lang="tr-TR" dirty="0">
                <a:latin typeface="Times New Roman" panose="02020603050405020304" pitchFamily="18" charset="0"/>
                <a:cs typeface="Times New Roman" panose="02020603050405020304" pitchFamily="18" charset="0"/>
              </a:rPr>
              <a:t> kütüphanesinden ‘</a:t>
            </a:r>
            <a:r>
              <a:rPr lang="tr-TR" dirty="0" err="1">
                <a:latin typeface="Times New Roman" panose="02020603050405020304" pitchFamily="18" charset="0"/>
                <a:cs typeface="Times New Roman" panose="02020603050405020304" pitchFamily="18" charset="0"/>
              </a:rPr>
              <a:t>statistics.quantiles</a:t>
            </a:r>
            <a:r>
              <a:rPr lang="tr-TR" dirty="0">
                <a:latin typeface="Times New Roman" panose="02020603050405020304" pitchFamily="18" charset="0"/>
                <a:cs typeface="Times New Roman" panose="02020603050405020304" pitchFamily="18" charset="0"/>
              </a:rPr>
              <a:t>()’ modülü kullanılabilir.</a:t>
            </a:r>
          </a:p>
          <a:p>
            <a:pPr algn="just">
              <a:lnSpc>
                <a:spcPct val="150000"/>
              </a:lnSpc>
            </a:pPr>
            <a:endParaRPr lang="tr-TR" dirty="0">
              <a:latin typeface="Times New Roman" panose="02020603050405020304" pitchFamily="18" charset="0"/>
              <a:cs typeface="Times New Roman" panose="02020603050405020304" pitchFamily="18" charset="0"/>
            </a:endParaRPr>
          </a:p>
        </p:txBody>
      </p:sp>
      <p:sp>
        <p:nvSpPr>
          <p:cNvPr id="5" name="Metin kutusu 4">
            <a:extLst>
              <a:ext uri="{FF2B5EF4-FFF2-40B4-BE49-F238E27FC236}">
                <a16:creationId xmlns:a16="http://schemas.microsoft.com/office/drawing/2014/main" id="{85E8C650-17E3-30ED-0942-2DC199E12452}"/>
              </a:ext>
            </a:extLst>
          </p:cNvPr>
          <p:cNvSpPr txBox="1"/>
          <p:nvPr/>
        </p:nvSpPr>
        <p:spPr>
          <a:xfrm>
            <a:off x="1213515" y="4613312"/>
            <a:ext cx="9764969" cy="960328"/>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nSpc>
                <a:spcPct val="150000"/>
              </a:lnSpc>
            </a:pPr>
            <a:r>
              <a:rPr lang="tr-TR" sz="2000" dirty="0">
                <a:latin typeface="Times New Roman" panose="02020603050405020304" pitchFamily="18" charset="0"/>
                <a:cs typeface="Times New Roman" panose="02020603050405020304" pitchFamily="18" charset="0"/>
              </a:rPr>
              <a:t>4.0</a:t>
            </a:r>
          </a:p>
        </p:txBody>
      </p:sp>
      <p:pic>
        <p:nvPicPr>
          <p:cNvPr id="7" name="Resim 6">
            <a:extLst>
              <a:ext uri="{FF2B5EF4-FFF2-40B4-BE49-F238E27FC236}">
                <a16:creationId xmlns:a16="http://schemas.microsoft.com/office/drawing/2014/main" id="{36D3D585-ADF5-6094-06EE-9CD5CDCD5E50}"/>
              </a:ext>
            </a:extLst>
          </p:cNvPr>
          <p:cNvPicPr>
            <a:picLocks noChangeAspect="1"/>
          </p:cNvPicPr>
          <p:nvPr/>
        </p:nvPicPr>
        <p:blipFill>
          <a:blip r:embed="rId2"/>
          <a:stretch>
            <a:fillRect/>
          </a:stretch>
        </p:blipFill>
        <p:spPr>
          <a:xfrm>
            <a:off x="1213514" y="3373119"/>
            <a:ext cx="3947765" cy="1044997"/>
          </a:xfrm>
          <a:prstGeom prst="rect">
            <a:avLst/>
          </a:prstGeom>
          <a:ln>
            <a:solidFill>
              <a:schemeClr val="tx1"/>
            </a:solidFill>
          </a:ln>
        </p:spPr>
      </p:pic>
    </p:spTree>
    <p:extLst>
      <p:ext uri="{BB962C8B-B14F-4D97-AF65-F5344CB8AC3E}">
        <p14:creationId xmlns:p14="http://schemas.microsoft.com/office/powerpoint/2010/main" val="3217342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75C57B-BA05-4251-60CA-6B8D4592DB9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Yüzdelikler</a:t>
            </a:r>
            <a:endParaRPr lang="tr-TR" dirty="0"/>
          </a:p>
        </p:txBody>
      </p:sp>
      <p:sp>
        <p:nvSpPr>
          <p:cNvPr id="3" name="İçerik Yer Tutucusu 2">
            <a:extLst>
              <a:ext uri="{FF2B5EF4-FFF2-40B4-BE49-F238E27FC236}">
                <a16:creationId xmlns:a16="http://schemas.microsoft.com/office/drawing/2014/main" id="{204C334C-3606-23FE-6581-1F4842667E2A}"/>
              </a:ext>
            </a:extLst>
          </p:cNvPr>
          <p:cNvSpPr>
            <a:spLocks noGrp="1"/>
          </p:cNvSpPr>
          <p:nvPr>
            <p:ph idx="1"/>
          </p:nvPr>
        </p:nvSpPr>
        <p:spPr>
          <a:xfrm>
            <a:off x="1213515" y="4549338"/>
            <a:ext cx="10058400" cy="1603514"/>
          </a:xfrm>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4 medyan değeri olmak üzere sırasıyla 25 ve 75 yüzdelik dilimler 1 ve 7 örneklemdir. Modülde bulunan ‘n’ parametresi, elde edilen yüzdeliklerinin sayısını tanımlar ve ‘</a:t>
            </a:r>
            <a:r>
              <a:rPr lang="tr-TR" dirty="0" err="1">
                <a:latin typeface="Times New Roman" panose="02020603050405020304" pitchFamily="18" charset="0"/>
                <a:cs typeface="Times New Roman" panose="02020603050405020304" pitchFamily="18" charset="0"/>
              </a:rPr>
              <a:t>method</a:t>
            </a:r>
            <a:r>
              <a:rPr lang="tr-TR" dirty="0">
                <a:latin typeface="Times New Roman" panose="02020603050405020304" pitchFamily="18" charset="0"/>
                <a:cs typeface="Times New Roman" panose="02020603050405020304" pitchFamily="18" charset="0"/>
              </a:rPr>
              <a:t>’ bunların nasıl hesaplanacağını belirler.</a:t>
            </a:r>
          </a:p>
        </p:txBody>
      </p:sp>
      <p:sp>
        <p:nvSpPr>
          <p:cNvPr id="5" name="Metin kutusu 4">
            <a:extLst>
              <a:ext uri="{FF2B5EF4-FFF2-40B4-BE49-F238E27FC236}">
                <a16:creationId xmlns:a16="http://schemas.microsoft.com/office/drawing/2014/main" id="{AA269875-871B-A32D-AA10-17F2AE08BFA8}"/>
              </a:ext>
            </a:extLst>
          </p:cNvPr>
          <p:cNvSpPr txBox="1"/>
          <p:nvPr/>
        </p:nvSpPr>
        <p:spPr>
          <a:xfrm>
            <a:off x="1213515" y="3373730"/>
            <a:ext cx="9764969" cy="960328"/>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nSpc>
                <a:spcPct val="150000"/>
              </a:lnSpc>
            </a:pPr>
            <a:r>
              <a:rPr lang="tr-TR" sz="2000" dirty="0">
                <a:latin typeface="Times New Roman" panose="02020603050405020304" pitchFamily="18" charset="0"/>
                <a:cs typeface="Times New Roman" panose="02020603050405020304" pitchFamily="18" charset="0"/>
              </a:rPr>
              <a:t>[1.0, 4.0, 7.0]</a:t>
            </a:r>
          </a:p>
        </p:txBody>
      </p:sp>
      <p:pic>
        <p:nvPicPr>
          <p:cNvPr id="7" name="Resim 6">
            <a:extLst>
              <a:ext uri="{FF2B5EF4-FFF2-40B4-BE49-F238E27FC236}">
                <a16:creationId xmlns:a16="http://schemas.microsoft.com/office/drawing/2014/main" id="{EE11C846-F2C5-A43F-C83B-28C6C67C60A2}"/>
              </a:ext>
            </a:extLst>
          </p:cNvPr>
          <p:cNvPicPr>
            <a:picLocks noChangeAspect="1"/>
          </p:cNvPicPr>
          <p:nvPr/>
        </p:nvPicPr>
        <p:blipFill>
          <a:blip r:embed="rId2"/>
          <a:stretch>
            <a:fillRect/>
          </a:stretch>
        </p:blipFill>
        <p:spPr>
          <a:xfrm>
            <a:off x="1213515" y="2180272"/>
            <a:ext cx="3413457" cy="857568"/>
          </a:xfrm>
          <a:prstGeom prst="rect">
            <a:avLst/>
          </a:prstGeom>
          <a:ln>
            <a:solidFill>
              <a:schemeClr val="tx1"/>
            </a:solidFill>
          </a:ln>
        </p:spPr>
      </p:pic>
    </p:spTree>
    <p:extLst>
      <p:ext uri="{BB962C8B-B14F-4D97-AF65-F5344CB8AC3E}">
        <p14:creationId xmlns:p14="http://schemas.microsoft.com/office/powerpoint/2010/main" val="2333598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43761C-A07B-C61E-0511-667E25BEA42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Yüzdelikler</a:t>
            </a:r>
            <a:endParaRPr lang="tr-TR" dirty="0"/>
          </a:p>
        </p:txBody>
      </p:sp>
      <p:sp>
        <p:nvSpPr>
          <p:cNvPr id="3" name="İçerik Yer Tutucusu 2">
            <a:extLst>
              <a:ext uri="{FF2B5EF4-FFF2-40B4-BE49-F238E27FC236}">
                <a16:creationId xmlns:a16="http://schemas.microsoft.com/office/drawing/2014/main" id="{9A4C186A-93E5-AF71-9DE9-8FB8071810EA}"/>
              </a:ext>
            </a:extLst>
          </p:cNvPr>
          <p:cNvSpPr>
            <a:spLocks noGrp="1"/>
          </p:cNvSpPr>
          <p:nvPr>
            <p:ph idx="1"/>
          </p:nvPr>
        </p:nvSpPr>
        <p:spPr/>
        <p:txBody>
          <a:bodyPr/>
          <a:lstStyle/>
          <a:p>
            <a:pPr algn="just">
              <a:lnSpc>
                <a:spcPct val="150000"/>
              </a:lnSpc>
            </a:pP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kütüphanesinde ‘</a:t>
            </a:r>
            <a:r>
              <a:rPr lang="tr-TR" dirty="0" err="1">
                <a:latin typeface="Times New Roman" panose="02020603050405020304" pitchFamily="18" charset="0"/>
                <a:cs typeface="Times New Roman" panose="02020603050405020304" pitchFamily="18" charset="0"/>
              </a:rPr>
              <a:t>np.percentile</a:t>
            </a:r>
            <a:r>
              <a:rPr lang="tr-TR" dirty="0">
                <a:latin typeface="Times New Roman" panose="02020603050405020304" pitchFamily="18" charset="0"/>
                <a:cs typeface="Times New Roman" panose="02020603050405020304" pitchFamily="18" charset="0"/>
              </a:rPr>
              <a:t>()’ modülü, veri kümesindeki herhangi bir örnek yüzdeyi belirlemek için kullanılabilir. Örneğin, 10 ve 90 yüzdelik dilimler bulunabilir.</a:t>
            </a:r>
          </a:p>
        </p:txBody>
      </p:sp>
      <p:pic>
        <p:nvPicPr>
          <p:cNvPr id="4" name="Resim 3">
            <a:extLst>
              <a:ext uri="{FF2B5EF4-FFF2-40B4-BE49-F238E27FC236}">
                <a16:creationId xmlns:a16="http://schemas.microsoft.com/office/drawing/2014/main" id="{95D8B47D-2743-CE3D-91A6-79B50FB3DD40}"/>
              </a:ext>
            </a:extLst>
          </p:cNvPr>
          <p:cNvPicPr>
            <a:picLocks noChangeAspect="1"/>
          </p:cNvPicPr>
          <p:nvPr/>
        </p:nvPicPr>
        <p:blipFill>
          <a:blip r:embed="rId2"/>
          <a:stretch>
            <a:fillRect/>
          </a:stretch>
        </p:blipFill>
        <p:spPr>
          <a:xfrm>
            <a:off x="1221264" y="3428393"/>
            <a:ext cx="7741678" cy="1120506"/>
          </a:xfrm>
          <a:prstGeom prst="rect">
            <a:avLst/>
          </a:prstGeom>
          <a:ln w="19050">
            <a:solidFill>
              <a:schemeClr val="tx1"/>
            </a:solidFill>
          </a:ln>
        </p:spPr>
      </p:pic>
      <p:sp>
        <p:nvSpPr>
          <p:cNvPr id="5" name="Metin kutusu 4">
            <a:extLst>
              <a:ext uri="{FF2B5EF4-FFF2-40B4-BE49-F238E27FC236}">
                <a16:creationId xmlns:a16="http://schemas.microsoft.com/office/drawing/2014/main" id="{60C739AD-3DDA-A392-88AB-35E9F445F136}"/>
              </a:ext>
            </a:extLst>
          </p:cNvPr>
          <p:cNvSpPr txBox="1"/>
          <p:nvPr/>
        </p:nvSpPr>
        <p:spPr>
          <a:xfrm>
            <a:off x="1213515" y="4614160"/>
            <a:ext cx="9764969" cy="960328"/>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nSpc>
                <a:spcPct val="150000"/>
              </a:lnSpc>
            </a:pPr>
            <a:r>
              <a:rPr lang="tr-TR" sz="2000" dirty="0">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591024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4F1675-50C2-7344-72BD-250BE906D65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Yüzdelikler</a:t>
            </a:r>
            <a:endParaRPr lang="tr-TR" dirty="0"/>
          </a:p>
        </p:txBody>
      </p:sp>
      <p:pic>
        <p:nvPicPr>
          <p:cNvPr id="4" name="Resim 3">
            <a:extLst>
              <a:ext uri="{FF2B5EF4-FFF2-40B4-BE49-F238E27FC236}">
                <a16:creationId xmlns:a16="http://schemas.microsoft.com/office/drawing/2014/main" id="{113F872C-1794-CB76-D185-74C4A6ABE555}"/>
              </a:ext>
            </a:extLst>
          </p:cNvPr>
          <p:cNvPicPr>
            <a:picLocks noChangeAspect="1"/>
          </p:cNvPicPr>
          <p:nvPr/>
        </p:nvPicPr>
        <p:blipFill>
          <a:blip r:embed="rId2"/>
          <a:stretch>
            <a:fillRect/>
          </a:stretch>
        </p:blipFill>
        <p:spPr>
          <a:xfrm>
            <a:off x="1205768" y="2266627"/>
            <a:ext cx="8049985" cy="1273444"/>
          </a:xfrm>
          <a:prstGeom prst="rect">
            <a:avLst/>
          </a:prstGeom>
          <a:ln w="19050">
            <a:solidFill>
              <a:schemeClr val="tx1"/>
            </a:solidFill>
          </a:ln>
        </p:spPr>
      </p:pic>
      <p:sp>
        <p:nvSpPr>
          <p:cNvPr id="7" name="Metin kutusu 6">
            <a:extLst>
              <a:ext uri="{FF2B5EF4-FFF2-40B4-BE49-F238E27FC236}">
                <a16:creationId xmlns:a16="http://schemas.microsoft.com/office/drawing/2014/main" id="{E640DD37-8D1D-75C3-D5DD-EE0113DE36E8}"/>
              </a:ext>
            </a:extLst>
          </p:cNvPr>
          <p:cNvSpPr txBox="1"/>
          <p:nvPr/>
        </p:nvSpPr>
        <p:spPr>
          <a:xfrm>
            <a:off x="1205768" y="3885740"/>
            <a:ext cx="9764969" cy="960328"/>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nSpc>
                <a:spcPct val="150000"/>
              </a:lnSpc>
            </a:pPr>
            <a:r>
              <a:rPr lang="tr-TR" sz="2000" dirty="0">
                <a:latin typeface="Times New Roman" panose="02020603050405020304" pitchFamily="18" charset="0"/>
                <a:cs typeface="Times New Roman" panose="02020603050405020304" pitchFamily="18" charset="0"/>
              </a:rPr>
              <a:t>9.0</a:t>
            </a:r>
          </a:p>
        </p:txBody>
      </p:sp>
    </p:spTree>
    <p:extLst>
      <p:ext uri="{BB962C8B-B14F-4D97-AF65-F5344CB8AC3E}">
        <p14:creationId xmlns:p14="http://schemas.microsoft.com/office/powerpoint/2010/main" val="2672639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1A2706-655D-BD88-86EF-63ED10AA17F2}"/>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Yüzdelikler</a:t>
            </a:r>
            <a:endParaRPr lang="tr-TR" dirty="0"/>
          </a:p>
        </p:txBody>
      </p:sp>
      <p:sp>
        <p:nvSpPr>
          <p:cNvPr id="3" name="İçerik Yer Tutucusu 2">
            <a:extLst>
              <a:ext uri="{FF2B5EF4-FFF2-40B4-BE49-F238E27FC236}">
                <a16:creationId xmlns:a16="http://schemas.microsoft.com/office/drawing/2014/main" id="{0DD3D3AA-1948-B7CC-6EA2-867C47583BF7}"/>
              </a:ext>
            </a:extLst>
          </p:cNvPr>
          <p:cNvSpPr>
            <a:spLocks noGrp="1"/>
          </p:cNvSpPr>
          <p:nvPr>
            <p:ph idx="1"/>
          </p:nvPr>
        </p:nvSpPr>
        <p:spPr/>
        <p:txBody>
          <a:bodyPr/>
          <a:lstStyle/>
          <a:p>
            <a:pPr algn="just"/>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kütüphanesinde ‘</a:t>
            </a:r>
            <a:r>
              <a:rPr lang="tr-TR" dirty="0" err="1">
                <a:latin typeface="Times New Roman" panose="02020603050405020304" pitchFamily="18" charset="0"/>
                <a:cs typeface="Times New Roman" panose="02020603050405020304" pitchFamily="18" charset="0"/>
              </a:rPr>
              <a:t>pd.Series</a:t>
            </a:r>
            <a:r>
              <a:rPr lang="tr-TR" dirty="0">
                <a:latin typeface="Times New Roman" panose="02020603050405020304" pitchFamily="18" charset="0"/>
                <a:cs typeface="Times New Roman" panose="02020603050405020304" pitchFamily="18" charset="0"/>
              </a:rPr>
              <a:t>’ nesneleri için ‘.</a:t>
            </a:r>
            <a:r>
              <a:rPr lang="tr-TR" dirty="0" err="1">
                <a:latin typeface="Times New Roman" panose="02020603050405020304" pitchFamily="18" charset="0"/>
                <a:cs typeface="Times New Roman" panose="02020603050405020304" pitchFamily="18" charset="0"/>
              </a:rPr>
              <a:t>quantile</a:t>
            </a:r>
            <a:r>
              <a:rPr lang="tr-TR" dirty="0">
                <a:latin typeface="Times New Roman" panose="02020603050405020304" pitchFamily="18" charset="0"/>
                <a:cs typeface="Times New Roman" panose="02020603050405020304" pitchFamily="18" charset="0"/>
              </a:rPr>
              <a:t>()’ modülü kullanılabilir.</a:t>
            </a:r>
          </a:p>
          <a:p>
            <a:pPr algn="just"/>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CFE1D57B-3155-6A34-B8E0-2D1559412C62}"/>
              </a:ext>
            </a:extLst>
          </p:cNvPr>
          <p:cNvPicPr>
            <a:picLocks noChangeAspect="1"/>
          </p:cNvPicPr>
          <p:nvPr/>
        </p:nvPicPr>
        <p:blipFill>
          <a:blip r:embed="rId2"/>
          <a:stretch>
            <a:fillRect/>
          </a:stretch>
        </p:blipFill>
        <p:spPr>
          <a:xfrm>
            <a:off x="1174770" y="2626751"/>
            <a:ext cx="7930223" cy="1201549"/>
          </a:xfrm>
          <a:prstGeom prst="rect">
            <a:avLst/>
          </a:prstGeom>
          <a:ln w="19050">
            <a:solidFill>
              <a:schemeClr val="tx1"/>
            </a:solidFill>
          </a:ln>
        </p:spPr>
      </p:pic>
      <p:sp>
        <p:nvSpPr>
          <p:cNvPr id="5" name="Metin kutusu 4">
            <a:extLst>
              <a:ext uri="{FF2B5EF4-FFF2-40B4-BE49-F238E27FC236}">
                <a16:creationId xmlns:a16="http://schemas.microsoft.com/office/drawing/2014/main" id="{5A2519D7-D248-0DB5-2103-F52399791C53}"/>
              </a:ext>
            </a:extLst>
          </p:cNvPr>
          <p:cNvSpPr txBox="1"/>
          <p:nvPr/>
        </p:nvSpPr>
        <p:spPr>
          <a:xfrm>
            <a:off x="1205768" y="3885740"/>
            <a:ext cx="9764969" cy="503279"/>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 </a:t>
            </a:r>
            <a:r>
              <a:rPr lang="tr-TR" sz="2000" dirty="0">
                <a:latin typeface="Times New Roman" panose="02020603050405020304" pitchFamily="18" charset="0"/>
                <a:cs typeface="Times New Roman" panose="02020603050405020304" pitchFamily="18" charset="0"/>
              </a:rPr>
              <a:t>2.0</a:t>
            </a:r>
          </a:p>
        </p:txBody>
      </p:sp>
      <p:pic>
        <p:nvPicPr>
          <p:cNvPr id="6" name="Resim 5">
            <a:extLst>
              <a:ext uri="{FF2B5EF4-FFF2-40B4-BE49-F238E27FC236}">
                <a16:creationId xmlns:a16="http://schemas.microsoft.com/office/drawing/2014/main" id="{134AB75A-840C-7896-8465-07BDABF873F1}"/>
              </a:ext>
            </a:extLst>
          </p:cNvPr>
          <p:cNvPicPr>
            <a:picLocks noChangeAspect="1"/>
          </p:cNvPicPr>
          <p:nvPr/>
        </p:nvPicPr>
        <p:blipFill>
          <a:blip r:embed="rId3"/>
          <a:stretch>
            <a:fillRect/>
          </a:stretch>
        </p:blipFill>
        <p:spPr>
          <a:xfrm>
            <a:off x="1174770" y="4420015"/>
            <a:ext cx="7970304" cy="1244434"/>
          </a:xfrm>
          <a:prstGeom prst="rect">
            <a:avLst/>
          </a:prstGeom>
          <a:ln w="19050">
            <a:solidFill>
              <a:schemeClr val="tx1"/>
            </a:solidFill>
          </a:ln>
        </p:spPr>
      </p:pic>
      <p:sp>
        <p:nvSpPr>
          <p:cNvPr id="7" name="Metin kutusu 6">
            <a:extLst>
              <a:ext uri="{FF2B5EF4-FFF2-40B4-BE49-F238E27FC236}">
                <a16:creationId xmlns:a16="http://schemas.microsoft.com/office/drawing/2014/main" id="{3AC91FDF-A2D3-020C-937F-AADB0645FAD2}"/>
              </a:ext>
            </a:extLst>
          </p:cNvPr>
          <p:cNvSpPr txBox="1"/>
          <p:nvPr/>
        </p:nvSpPr>
        <p:spPr>
          <a:xfrm>
            <a:off x="1243995" y="5674892"/>
            <a:ext cx="9764969" cy="503279"/>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 </a:t>
            </a:r>
            <a:r>
              <a:rPr lang="tr-TR" sz="2000" dirty="0">
                <a:latin typeface="Times New Roman" panose="02020603050405020304" pitchFamily="18" charset="0"/>
                <a:cs typeface="Times New Roman" panose="02020603050405020304" pitchFamily="18" charset="0"/>
              </a:rPr>
              <a:t>9.0</a:t>
            </a:r>
          </a:p>
        </p:txBody>
      </p:sp>
    </p:spTree>
    <p:extLst>
      <p:ext uri="{BB962C8B-B14F-4D97-AF65-F5344CB8AC3E}">
        <p14:creationId xmlns:p14="http://schemas.microsoft.com/office/powerpoint/2010/main" val="860018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2201F3-17C1-854B-453C-54B8620DE50D}"/>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Aralıklar</a:t>
            </a:r>
          </a:p>
        </p:txBody>
      </p:sp>
      <p:sp>
        <p:nvSpPr>
          <p:cNvPr id="3" name="İçerik Yer Tutucusu 2">
            <a:extLst>
              <a:ext uri="{FF2B5EF4-FFF2-40B4-BE49-F238E27FC236}">
                <a16:creationId xmlns:a16="http://schemas.microsoft.com/office/drawing/2014/main" id="{6CB65CBA-FED9-8B16-F218-91B92D866140}"/>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Veri aralığı, veri kümesindeki maksimum ve minimum öğe arasındaki farktır. Veri üzerinde direk bulunabileceği gibi </a:t>
            </a: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kütüphanesi kullanılarak ‘</a:t>
            </a:r>
            <a:r>
              <a:rPr lang="tr-TR" dirty="0" err="1">
                <a:latin typeface="Times New Roman" panose="02020603050405020304" pitchFamily="18" charset="0"/>
                <a:cs typeface="Times New Roman" panose="02020603050405020304" pitchFamily="18" charset="0"/>
              </a:rPr>
              <a:t>np.ptp</a:t>
            </a:r>
            <a:r>
              <a:rPr lang="tr-TR" dirty="0">
                <a:latin typeface="Times New Roman" panose="02020603050405020304" pitchFamily="18" charset="0"/>
                <a:cs typeface="Times New Roman" panose="02020603050405020304" pitchFamily="18" charset="0"/>
              </a:rPr>
              <a:t>()’ modülü ile aralık aşağıdaki gibi bulunabilir.</a:t>
            </a:r>
          </a:p>
          <a:p>
            <a:pPr algn="just">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4B8895C9-E5E2-E758-2450-F8F9B8A937D0}"/>
              </a:ext>
            </a:extLst>
          </p:cNvPr>
          <p:cNvPicPr>
            <a:picLocks noChangeAspect="1"/>
          </p:cNvPicPr>
          <p:nvPr/>
        </p:nvPicPr>
        <p:blipFill>
          <a:blip r:embed="rId2"/>
          <a:stretch>
            <a:fillRect/>
          </a:stretch>
        </p:blipFill>
        <p:spPr>
          <a:xfrm>
            <a:off x="1220814" y="3831310"/>
            <a:ext cx="7442739" cy="925086"/>
          </a:xfrm>
          <a:prstGeom prst="rect">
            <a:avLst/>
          </a:prstGeom>
          <a:ln w="19050">
            <a:solidFill>
              <a:schemeClr val="tx1"/>
            </a:solidFill>
          </a:ln>
        </p:spPr>
      </p:pic>
      <p:sp>
        <p:nvSpPr>
          <p:cNvPr id="5" name="Metin kutusu 4">
            <a:extLst>
              <a:ext uri="{FF2B5EF4-FFF2-40B4-BE49-F238E27FC236}">
                <a16:creationId xmlns:a16="http://schemas.microsoft.com/office/drawing/2014/main" id="{9186180A-9E4E-825C-0A3F-B220B35AE7CC}"/>
              </a:ext>
            </a:extLst>
          </p:cNvPr>
          <p:cNvSpPr txBox="1"/>
          <p:nvPr/>
        </p:nvSpPr>
        <p:spPr>
          <a:xfrm>
            <a:off x="1174771" y="4875597"/>
            <a:ext cx="7039332" cy="503279"/>
          </a:xfrm>
          <a:prstGeom prst="rect">
            <a:avLst/>
          </a:prstGeom>
          <a:noFill/>
        </p:spPr>
        <p:txBody>
          <a:bodyPr wrap="square">
            <a:spAutoFit/>
          </a:bodyPr>
          <a:lstStyle/>
          <a:p>
            <a:pPr>
              <a:lnSpc>
                <a:spcPct val="150000"/>
              </a:lnSpc>
            </a:pPr>
            <a:r>
              <a:rPr lang="tr-TR" sz="2000" dirty="0">
                <a:solidFill>
                  <a:srgbClr val="C00000"/>
                </a:solidFill>
                <a:latin typeface="Consolas" panose="020B0609020204030204" pitchFamily="49" charset="0"/>
                <a:cs typeface="Consolas" panose="020B0609020204030204" pitchFamily="49" charset="0"/>
              </a:rPr>
              <a:t>Çıktı : </a:t>
            </a:r>
            <a:r>
              <a:rPr lang="tr-TR" sz="2000"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819812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5B972BE-0D7E-A5FD-D3FB-BC7251330833}"/>
              </a:ext>
            </a:extLst>
          </p:cNvPr>
          <p:cNvSpPr>
            <a:spLocks noGrp="1"/>
          </p:cNvSpPr>
          <p:nvPr>
            <p:ph idx="1"/>
          </p:nvPr>
        </p:nvSpPr>
        <p:spPr/>
        <p:txBody>
          <a:bodyPr/>
          <a:lstStyle/>
          <a:p>
            <a:pPr algn="just">
              <a:lnSpc>
                <a:spcPct val="150000"/>
              </a:lnSpc>
            </a:pPr>
            <a:r>
              <a:rPr lang="tr-TR" dirty="0" err="1">
                <a:latin typeface="Times New Roman" panose="02020603050405020304" pitchFamily="18" charset="0"/>
                <a:cs typeface="Times New Roman" panose="02020603050405020304" pitchFamily="18" charset="0"/>
              </a:rPr>
              <a:t>SciPy</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tek bir işlev veya modül ile tanımlayıcı istatistikler hakkında bilgi verebilir. Örneğin; ‘</a:t>
            </a:r>
            <a:r>
              <a:rPr lang="tr-TR" dirty="0" err="1">
                <a:latin typeface="Times New Roman" panose="02020603050405020304" pitchFamily="18" charset="0"/>
                <a:cs typeface="Times New Roman" panose="02020603050405020304" pitchFamily="18" charset="0"/>
              </a:rPr>
              <a:t>scipy.stats.describe</a:t>
            </a:r>
            <a:r>
              <a:rPr lang="tr-TR" dirty="0">
                <a:latin typeface="Times New Roman" panose="02020603050405020304" pitchFamily="18" charset="0"/>
                <a:cs typeface="Times New Roman" panose="02020603050405020304" pitchFamily="18" charset="0"/>
              </a:rPr>
              <a:t>()’ işlevi ile özet istatistikler aşağıdaki gibidir.</a:t>
            </a:r>
          </a:p>
          <a:p>
            <a:pPr algn="just">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D5D60DC6-8771-CF4A-0150-A5F16F798436}"/>
              </a:ext>
            </a:extLst>
          </p:cNvPr>
          <p:cNvPicPr>
            <a:picLocks noChangeAspect="1"/>
          </p:cNvPicPr>
          <p:nvPr/>
        </p:nvPicPr>
        <p:blipFill>
          <a:blip r:embed="rId2"/>
          <a:stretch>
            <a:fillRect/>
          </a:stretch>
        </p:blipFill>
        <p:spPr>
          <a:xfrm>
            <a:off x="1228671" y="3203556"/>
            <a:ext cx="7314190" cy="900208"/>
          </a:xfrm>
          <a:prstGeom prst="rect">
            <a:avLst/>
          </a:prstGeom>
          <a:ln w="19050">
            <a:solidFill>
              <a:schemeClr val="tx1"/>
            </a:solidFill>
          </a:ln>
        </p:spPr>
      </p:pic>
      <p:sp>
        <p:nvSpPr>
          <p:cNvPr id="5" name="Metin kutusu 4">
            <a:extLst>
              <a:ext uri="{FF2B5EF4-FFF2-40B4-BE49-F238E27FC236}">
                <a16:creationId xmlns:a16="http://schemas.microsoft.com/office/drawing/2014/main" id="{5CDAFD2A-EF5B-B367-2D80-5A1D75E0AA6D}"/>
              </a:ext>
            </a:extLst>
          </p:cNvPr>
          <p:cNvSpPr txBox="1"/>
          <p:nvPr/>
        </p:nvSpPr>
        <p:spPr>
          <a:xfrm>
            <a:off x="1228670" y="4231509"/>
            <a:ext cx="9927009" cy="1421992"/>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gn="just">
              <a:lnSpc>
                <a:spcPct val="150000"/>
              </a:lnSpc>
            </a:pPr>
            <a:r>
              <a:rPr lang="tr-TR" sz="2000" dirty="0" err="1">
                <a:latin typeface="Times New Roman" panose="02020603050405020304" pitchFamily="18" charset="0"/>
                <a:cs typeface="Times New Roman" panose="02020603050405020304" pitchFamily="18" charset="0"/>
              </a:rPr>
              <a:t>Describe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Result</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nobs</a:t>
            </a:r>
            <a:r>
              <a:rPr lang="tr-TR" sz="2000" dirty="0">
                <a:latin typeface="Times New Roman" panose="02020603050405020304" pitchFamily="18" charset="0"/>
                <a:cs typeface="Times New Roman" panose="02020603050405020304" pitchFamily="18" charset="0"/>
              </a:rPr>
              <a:t> =18, </a:t>
            </a:r>
            <a:r>
              <a:rPr lang="tr-TR" sz="2000" dirty="0" err="1">
                <a:latin typeface="Times New Roman" panose="02020603050405020304" pitchFamily="18" charset="0"/>
                <a:cs typeface="Times New Roman" panose="02020603050405020304" pitchFamily="18" charset="0"/>
              </a:rPr>
              <a:t>minmax</a:t>
            </a:r>
            <a:r>
              <a:rPr lang="tr-TR" sz="2000" dirty="0">
                <a:latin typeface="Times New Roman" panose="02020603050405020304" pitchFamily="18" charset="0"/>
                <a:cs typeface="Times New Roman" panose="02020603050405020304" pitchFamily="18" charset="0"/>
              </a:rPr>
              <a:t> = (2, 9), </a:t>
            </a:r>
            <a:r>
              <a:rPr lang="tr-TR" sz="2000" dirty="0" err="1">
                <a:latin typeface="Times New Roman" panose="02020603050405020304" pitchFamily="18" charset="0"/>
                <a:cs typeface="Times New Roman" panose="02020603050405020304" pitchFamily="18" charset="0"/>
              </a:rPr>
              <a:t>mean</a:t>
            </a:r>
            <a:r>
              <a:rPr lang="tr-TR" sz="2000" dirty="0">
                <a:latin typeface="Times New Roman" panose="02020603050405020304" pitchFamily="18" charset="0"/>
                <a:cs typeface="Times New Roman" panose="02020603050405020304" pitchFamily="18" charset="0"/>
              </a:rPr>
              <a:t> = 5.222222222222222, </a:t>
            </a:r>
            <a:r>
              <a:rPr lang="tr-TR" sz="2000" dirty="0" err="1">
                <a:latin typeface="Times New Roman" panose="02020603050405020304" pitchFamily="18" charset="0"/>
                <a:cs typeface="Times New Roman" panose="02020603050405020304" pitchFamily="18" charset="0"/>
              </a:rPr>
              <a:t>variance</a:t>
            </a:r>
            <a:r>
              <a:rPr lang="tr-TR" sz="2000" dirty="0">
                <a:latin typeface="Times New Roman" panose="02020603050405020304" pitchFamily="18" charset="0"/>
                <a:cs typeface="Times New Roman" panose="02020603050405020304" pitchFamily="18" charset="0"/>
              </a:rPr>
              <a:t> = 7.712418300653595, </a:t>
            </a:r>
            <a:r>
              <a:rPr lang="tr-TR" sz="2000" dirty="0" err="1">
                <a:latin typeface="Times New Roman" panose="02020603050405020304" pitchFamily="18" charset="0"/>
                <a:cs typeface="Times New Roman" panose="02020603050405020304" pitchFamily="18" charset="0"/>
              </a:rPr>
              <a:t>skewness</a:t>
            </a:r>
            <a:r>
              <a:rPr lang="tr-TR" sz="2000" dirty="0">
                <a:latin typeface="Times New Roman" panose="02020603050405020304" pitchFamily="18" charset="0"/>
                <a:cs typeface="Times New Roman" panose="02020603050405020304" pitchFamily="18" charset="0"/>
              </a:rPr>
              <a:t> = 0.2893716748220836, </a:t>
            </a:r>
            <a:r>
              <a:rPr lang="tr-TR" sz="2000" dirty="0" err="1">
                <a:latin typeface="Times New Roman" panose="02020603050405020304" pitchFamily="18" charset="0"/>
                <a:cs typeface="Times New Roman" panose="02020603050405020304" pitchFamily="18" charset="0"/>
              </a:rPr>
              <a:t>kurtosis</a:t>
            </a:r>
            <a:r>
              <a:rPr lang="tr-TR" sz="2000" dirty="0">
                <a:latin typeface="Times New Roman" panose="02020603050405020304" pitchFamily="18" charset="0"/>
                <a:cs typeface="Times New Roman" panose="02020603050405020304" pitchFamily="18" charset="0"/>
              </a:rPr>
              <a:t> = -1.3517494972708992)</a:t>
            </a:r>
          </a:p>
        </p:txBody>
      </p:sp>
      <p:sp>
        <p:nvSpPr>
          <p:cNvPr id="8" name="Başlık 7">
            <a:extLst>
              <a:ext uri="{FF2B5EF4-FFF2-40B4-BE49-F238E27FC236}">
                <a16:creationId xmlns:a16="http://schemas.microsoft.com/office/drawing/2014/main" id="{9C7CCCEB-BA99-3044-17D9-C08D4F064FCB}"/>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Tanımlayıcı İstatistiklerin Özeti</a:t>
            </a:r>
          </a:p>
        </p:txBody>
      </p:sp>
    </p:spTree>
    <p:extLst>
      <p:ext uri="{BB962C8B-B14F-4D97-AF65-F5344CB8AC3E}">
        <p14:creationId xmlns:p14="http://schemas.microsoft.com/office/powerpoint/2010/main" val="3607619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6D27A4-4E4B-8D00-AFDD-DC8FC38692A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Tanımlayıcı İstatistiklerin Özeti</a:t>
            </a:r>
            <a:endParaRPr lang="tr-TR" dirty="0"/>
          </a:p>
        </p:txBody>
      </p:sp>
      <p:sp>
        <p:nvSpPr>
          <p:cNvPr id="3" name="İçerik Yer Tutucusu 2">
            <a:extLst>
              <a:ext uri="{FF2B5EF4-FFF2-40B4-BE49-F238E27FC236}">
                <a16:creationId xmlns:a16="http://schemas.microsoft.com/office/drawing/2014/main" id="{EB266289-22C3-A7ED-3D73-D70011C744CE}"/>
              </a:ext>
            </a:extLst>
          </p:cNvPr>
          <p:cNvSpPr>
            <a:spLocks noGrp="1"/>
          </p:cNvSpPr>
          <p:nvPr>
            <p:ph idx="1"/>
          </p:nvPr>
        </p:nvSpPr>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Buradan elde edilen sonuçlar istenirse ‘</a:t>
            </a:r>
            <a:r>
              <a:rPr lang="tr-TR" dirty="0" err="1">
                <a:latin typeface="Times New Roman" panose="02020603050405020304" pitchFamily="18" charset="0"/>
                <a:cs typeface="Times New Roman" panose="02020603050405020304" pitchFamily="18" charset="0"/>
              </a:rPr>
              <a:t>describe</a:t>
            </a:r>
            <a:r>
              <a:rPr lang="tr-TR" dirty="0">
                <a:latin typeface="Times New Roman" panose="02020603050405020304" pitchFamily="18" charset="0"/>
                <a:cs typeface="Times New Roman" panose="02020603050405020304" pitchFamily="18" charset="0"/>
              </a:rPr>
              <a:t>()’ modülü kullanılarak aşağıdaki tanımlayıcı istatistikler için ayrı ayrı elde edilebilir.</a:t>
            </a:r>
          </a:p>
          <a:p>
            <a:pPr lvl="1" algn="just"/>
            <a:r>
              <a:rPr lang="tr-TR" dirty="0" err="1">
                <a:latin typeface="Times New Roman" panose="02020603050405020304" pitchFamily="18" charset="0"/>
                <a:cs typeface="Times New Roman" panose="02020603050405020304" pitchFamily="18" charset="0"/>
              </a:rPr>
              <a:t>nobs</a:t>
            </a:r>
            <a:r>
              <a:rPr lang="tr-TR" dirty="0">
                <a:latin typeface="Times New Roman" panose="02020603050405020304" pitchFamily="18" charset="0"/>
                <a:cs typeface="Times New Roman" panose="02020603050405020304" pitchFamily="18" charset="0"/>
              </a:rPr>
              <a:t>: veri kümesindeki gözlemlerin veya öğelerin sayısı</a:t>
            </a:r>
          </a:p>
          <a:p>
            <a:pPr lvl="1" algn="just"/>
            <a:r>
              <a:rPr lang="tr-TR" dirty="0" err="1">
                <a:latin typeface="Times New Roman" panose="02020603050405020304" pitchFamily="18" charset="0"/>
                <a:cs typeface="Times New Roman" panose="02020603050405020304" pitchFamily="18" charset="0"/>
              </a:rPr>
              <a:t>minmax</a:t>
            </a:r>
            <a:r>
              <a:rPr lang="tr-TR" dirty="0">
                <a:latin typeface="Times New Roman" panose="02020603050405020304" pitchFamily="18" charset="0"/>
                <a:cs typeface="Times New Roman" panose="02020603050405020304" pitchFamily="18" charset="0"/>
              </a:rPr>
              <a:t>: veri kümesindeki minimum ve maksimum değerlerini içeren demet</a:t>
            </a:r>
          </a:p>
          <a:p>
            <a:pPr lvl="1" algn="just"/>
            <a:r>
              <a:rPr lang="tr-TR" dirty="0" err="1">
                <a:latin typeface="Times New Roman" panose="02020603050405020304" pitchFamily="18" charset="0"/>
                <a:cs typeface="Times New Roman" panose="02020603050405020304" pitchFamily="18" charset="0"/>
              </a:rPr>
              <a:t>mean</a:t>
            </a:r>
            <a:r>
              <a:rPr lang="tr-TR" dirty="0">
                <a:latin typeface="Times New Roman" panose="02020603050405020304" pitchFamily="18" charset="0"/>
                <a:cs typeface="Times New Roman" panose="02020603050405020304" pitchFamily="18" charset="0"/>
              </a:rPr>
              <a:t>: veri kümesindeki ortalama</a:t>
            </a:r>
          </a:p>
          <a:p>
            <a:pPr lvl="1" algn="just"/>
            <a:r>
              <a:rPr lang="tr-TR" dirty="0" err="1">
                <a:latin typeface="Times New Roman" panose="02020603050405020304" pitchFamily="18" charset="0"/>
                <a:cs typeface="Times New Roman" panose="02020603050405020304" pitchFamily="18" charset="0"/>
              </a:rPr>
              <a:t>variance</a:t>
            </a:r>
            <a:r>
              <a:rPr lang="tr-TR" dirty="0">
                <a:latin typeface="Times New Roman" panose="02020603050405020304" pitchFamily="18" charset="0"/>
                <a:cs typeface="Times New Roman" panose="02020603050405020304" pitchFamily="18" charset="0"/>
              </a:rPr>
              <a:t>: veri kümesindeki </a:t>
            </a:r>
            <a:r>
              <a:rPr lang="tr-TR" dirty="0" err="1">
                <a:latin typeface="Times New Roman" panose="02020603050405020304" pitchFamily="18" charset="0"/>
                <a:cs typeface="Times New Roman" panose="02020603050405020304" pitchFamily="18" charset="0"/>
              </a:rPr>
              <a:t>varyansı</a:t>
            </a:r>
            <a:endParaRPr lang="tr-TR" dirty="0">
              <a:latin typeface="Times New Roman" panose="02020603050405020304" pitchFamily="18" charset="0"/>
              <a:cs typeface="Times New Roman" panose="02020603050405020304" pitchFamily="18" charset="0"/>
            </a:endParaRPr>
          </a:p>
          <a:p>
            <a:pPr lvl="1" algn="just"/>
            <a:r>
              <a:rPr lang="tr-TR" dirty="0" err="1">
                <a:latin typeface="Times New Roman" panose="02020603050405020304" pitchFamily="18" charset="0"/>
                <a:cs typeface="Times New Roman" panose="02020603050405020304" pitchFamily="18" charset="0"/>
              </a:rPr>
              <a:t>skewness</a:t>
            </a:r>
            <a:r>
              <a:rPr lang="tr-TR" dirty="0">
                <a:latin typeface="Times New Roman" panose="02020603050405020304" pitchFamily="18" charset="0"/>
                <a:cs typeface="Times New Roman" panose="02020603050405020304" pitchFamily="18" charset="0"/>
              </a:rPr>
              <a:t>: veri kümesindeki çarpıklığı</a:t>
            </a:r>
          </a:p>
          <a:p>
            <a:pPr lvl="1" algn="just"/>
            <a:r>
              <a:rPr lang="tr-TR" dirty="0" err="1">
                <a:latin typeface="Times New Roman" panose="02020603050405020304" pitchFamily="18" charset="0"/>
                <a:cs typeface="Times New Roman" panose="02020603050405020304" pitchFamily="18" charset="0"/>
              </a:rPr>
              <a:t>kurtosis</a:t>
            </a:r>
            <a:r>
              <a:rPr lang="tr-TR" dirty="0">
                <a:latin typeface="Times New Roman" panose="02020603050405020304" pitchFamily="18" charset="0"/>
                <a:cs typeface="Times New Roman" panose="02020603050405020304" pitchFamily="18" charset="0"/>
              </a:rPr>
              <a:t>: veri kümesindeki basıklığı</a:t>
            </a:r>
          </a:p>
        </p:txBody>
      </p:sp>
    </p:spTree>
    <p:extLst>
      <p:ext uri="{BB962C8B-B14F-4D97-AF65-F5344CB8AC3E}">
        <p14:creationId xmlns:p14="http://schemas.microsoft.com/office/powerpoint/2010/main" val="328463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B78AD8-7F0E-407C-4017-07BC08F0824E}"/>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sp>
        <p:nvSpPr>
          <p:cNvPr id="3" name="İçerik Yer Tutucusu 2">
            <a:extLst>
              <a:ext uri="{FF2B5EF4-FFF2-40B4-BE49-F238E27FC236}">
                <a16:creationId xmlns:a16="http://schemas.microsoft.com/office/drawing/2014/main" id="{C8EE44FC-862C-1AC0-15E8-9DA845121A6D}"/>
              </a:ext>
            </a:extLst>
          </p:cNvPr>
          <p:cNvSpPr>
            <a:spLocks noGrp="1"/>
          </p:cNvSpPr>
          <p:nvPr>
            <p:ph idx="1"/>
          </p:nvPr>
        </p:nvSpPr>
        <p:spPr/>
        <p:txBody>
          <a:bodyPr>
            <a:normAutofit/>
          </a:bodyPr>
          <a:lstStyle/>
          <a:p>
            <a:r>
              <a:rPr lang="tr-TR" sz="2200" b="1" dirty="0">
                <a:latin typeface="Times New Roman" panose="02020603050405020304" pitchFamily="18" charset="0"/>
                <a:cs typeface="Times New Roman" panose="02020603050405020304" pitchFamily="18" charset="0"/>
              </a:rPr>
              <a:t>‘</a:t>
            </a:r>
            <a:r>
              <a:rPr lang="tr-TR" sz="2200" b="1" dirty="0" err="1">
                <a:latin typeface="Times New Roman" panose="02020603050405020304" pitchFamily="18" charset="0"/>
                <a:cs typeface="Times New Roman" panose="02020603050405020304" pitchFamily="18" charset="0"/>
              </a:rPr>
              <a:t>axis</a:t>
            </a:r>
            <a:r>
              <a:rPr lang="tr-TR" sz="2200" b="1" dirty="0">
                <a:latin typeface="Times New Roman" panose="02020603050405020304" pitchFamily="18" charset="0"/>
                <a:cs typeface="Times New Roman" panose="02020603050405020304" pitchFamily="18" charset="0"/>
              </a:rPr>
              <a:t> = </a:t>
            </a:r>
            <a:r>
              <a:rPr lang="tr-TR" sz="2200" b="1" dirty="0" err="1">
                <a:latin typeface="Times New Roman" panose="02020603050405020304" pitchFamily="18" charset="0"/>
                <a:cs typeface="Times New Roman" panose="02020603050405020304" pitchFamily="18" charset="0"/>
              </a:rPr>
              <a:t>None</a:t>
            </a:r>
            <a:r>
              <a:rPr lang="tr-TR" sz="2200" b="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Tüm verilerin ortalamasını alır.</a:t>
            </a:r>
          </a:p>
          <a:p>
            <a:r>
              <a:rPr lang="tr-TR" sz="2200" b="1" dirty="0">
                <a:latin typeface="Times New Roman" panose="02020603050405020304" pitchFamily="18" charset="0"/>
                <a:cs typeface="Times New Roman" panose="02020603050405020304" pitchFamily="18" charset="0"/>
              </a:rPr>
              <a:t>‘</a:t>
            </a:r>
            <a:r>
              <a:rPr lang="tr-TR" sz="2200" b="1" dirty="0" err="1">
                <a:latin typeface="Times New Roman" panose="02020603050405020304" pitchFamily="18" charset="0"/>
                <a:cs typeface="Times New Roman" panose="02020603050405020304" pitchFamily="18" charset="0"/>
              </a:rPr>
              <a:t>axis</a:t>
            </a:r>
            <a:r>
              <a:rPr lang="tr-TR" sz="2200" b="1" dirty="0">
                <a:latin typeface="Times New Roman" panose="02020603050405020304" pitchFamily="18" charset="0"/>
                <a:cs typeface="Times New Roman" panose="02020603050405020304" pitchFamily="18" charset="0"/>
              </a:rPr>
              <a:t> = 0’: </a:t>
            </a:r>
            <a:r>
              <a:rPr lang="tr-TR" sz="2200" dirty="0">
                <a:latin typeface="Times New Roman" panose="02020603050405020304" pitchFamily="18" charset="0"/>
                <a:cs typeface="Times New Roman" panose="02020603050405020304" pitchFamily="18" charset="0"/>
              </a:rPr>
              <a:t>Sütunların ortalamasını alır.</a:t>
            </a:r>
          </a:p>
          <a:p>
            <a:r>
              <a:rPr lang="tr-TR" sz="2200" b="1" dirty="0">
                <a:latin typeface="Times New Roman" panose="02020603050405020304" pitchFamily="18" charset="0"/>
                <a:cs typeface="Times New Roman" panose="02020603050405020304" pitchFamily="18" charset="0"/>
              </a:rPr>
              <a:t>‘</a:t>
            </a:r>
            <a:r>
              <a:rPr lang="tr-TR" sz="2200" b="1" dirty="0" err="1">
                <a:latin typeface="Times New Roman" panose="02020603050405020304" pitchFamily="18" charset="0"/>
                <a:cs typeface="Times New Roman" panose="02020603050405020304" pitchFamily="18" charset="0"/>
              </a:rPr>
              <a:t>axis</a:t>
            </a:r>
            <a:r>
              <a:rPr lang="tr-TR" sz="2200" b="1" dirty="0">
                <a:latin typeface="Times New Roman" panose="02020603050405020304" pitchFamily="18" charset="0"/>
                <a:cs typeface="Times New Roman" panose="02020603050405020304" pitchFamily="18" charset="0"/>
              </a:rPr>
              <a:t> = 1’: </a:t>
            </a:r>
            <a:r>
              <a:rPr lang="tr-TR" sz="2200" dirty="0">
                <a:latin typeface="Times New Roman" panose="02020603050405020304" pitchFamily="18" charset="0"/>
                <a:cs typeface="Times New Roman" panose="02020603050405020304" pitchFamily="18" charset="0"/>
              </a:rPr>
              <a:t>Satırların ortalamasını alır.</a:t>
            </a:r>
          </a:p>
        </p:txBody>
      </p:sp>
    </p:spTree>
    <p:extLst>
      <p:ext uri="{BB962C8B-B14F-4D97-AF65-F5344CB8AC3E}">
        <p14:creationId xmlns:p14="http://schemas.microsoft.com/office/powerpoint/2010/main" val="1410118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DDDC56-6E19-0C33-908F-B226A2F8355C}"/>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Tanımlayıcı İstatistiklerin Özeti</a:t>
            </a:r>
            <a:endParaRPr lang="tr-TR" dirty="0"/>
          </a:p>
        </p:txBody>
      </p:sp>
      <p:pic>
        <p:nvPicPr>
          <p:cNvPr id="4" name="İçerik Yer Tutucusu 3">
            <a:extLst>
              <a:ext uri="{FF2B5EF4-FFF2-40B4-BE49-F238E27FC236}">
                <a16:creationId xmlns:a16="http://schemas.microsoft.com/office/drawing/2014/main" id="{9174D6BA-80B5-8D11-AC51-E4F776A7C42C}"/>
              </a:ext>
            </a:extLst>
          </p:cNvPr>
          <p:cNvPicPr>
            <a:picLocks noGrp="1" noChangeAspect="1"/>
          </p:cNvPicPr>
          <p:nvPr>
            <p:ph idx="1"/>
          </p:nvPr>
        </p:nvPicPr>
        <p:blipFill>
          <a:blip r:embed="rId2"/>
          <a:stretch>
            <a:fillRect/>
          </a:stretch>
        </p:blipFill>
        <p:spPr>
          <a:xfrm>
            <a:off x="1279957" y="2052420"/>
            <a:ext cx="8136904" cy="1218193"/>
          </a:xfrm>
          <a:prstGeom prst="rect">
            <a:avLst/>
          </a:prstGeom>
          <a:ln w="19050">
            <a:solidFill>
              <a:schemeClr val="tx1"/>
            </a:solidFill>
          </a:ln>
        </p:spPr>
      </p:pic>
      <p:sp>
        <p:nvSpPr>
          <p:cNvPr id="5" name="Metin kutusu 4">
            <a:extLst>
              <a:ext uri="{FF2B5EF4-FFF2-40B4-BE49-F238E27FC236}">
                <a16:creationId xmlns:a16="http://schemas.microsoft.com/office/drawing/2014/main" id="{7F9B74E1-3664-5080-AD29-6838BB6F9E8B}"/>
              </a:ext>
            </a:extLst>
          </p:cNvPr>
          <p:cNvSpPr txBox="1"/>
          <p:nvPr/>
        </p:nvSpPr>
        <p:spPr>
          <a:xfrm>
            <a:off x="1228671" y="3307719"/>
            <a:ext cx="9927009" cy="1421992"/>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gn="just">
              <a:lnSpc>
                <a:spcPct val="150000"/>
              </a:lnSpc>
            </a:pPr>
            <a:r>
              <a:rPr lang="tr-TR" sz="2000" dirty="0" err="1">
                <a:latin typeface="Times New Roman" panose="02020603050405020304" pitchFamily="18" charset="0"/>
                <a:cs typeface="Times New Roman" panose="02020603050405020304" pitchFamily="18" charset="0"/>
              </a:rPr>
              <a:t>Describe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Result</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nobs</a:t>
            </a:r>
            <a:r>
              <a:rPr lang="tr-TR" sz="2000" dirty="0">
                <a:latin typeface="Times New Roman" panose="02020603050405020304" pitchFamily="18" charset="0"/>
                <a:cs typeface="Times New Roman" panose="02020603050405020304" pitchFamily="18" charset="0"/>
              </a:rPr>
              <a:t> =18, </a:t>
            </a:r>
            <a:r>
              <a:rPr lang="tr-TR" sz="2000" dirty="0" err="1">
                <a:latin typeface="Times New Roman" panose="02020603050405020304" pitchFamily="18" charset="0"/>
                <a:cs typeface="Times New Roman" panose="02020603050405020304" pitchFamily="18" charset="0"/>
              </a:rPr>
              <a:t>minmax</a:t>
            </a:r>
            <a:r>
              <a:rPr lang="tr-TR" sz="2000" dirty="0">
                <a:latin typeface="Times New Roman" panose="02020603050405020304" pitchFamily="18" charset="0"/>
                <a:cs typeface="Times New Roman" panose="02020603050405020304" pitchFamily="18" charset="0"/>
              </a:rPr>
              <a:t> = (2, 9), </a:t>
            </a:r>
            <a:r>
              <a:rPr lang="tr-TR" sz="2000" dirty="0" err="1">
                <a:latin typeface="Times New Roman" panose="02020603050405020304" pitchFamily="18" charset="0"/>
                <a:cs typeface="Times New Roman" panose="02020603050405020304" pitchFamily="18" charset="0"/>
              </a:rPr>
              <a:t>mean</a:t>
            </a:r>
            <a:r>
              <a:rPr lang="tr-TR" sz="2000" dirty="0">
                <a:latin typeface="Times New Roman" panose="02020603050405020304" pitchFamily="18" charset="0"/>
                <a:cs typeface="Times New Roman" panose="02020603050405020304" pitchFamily="18" charset="0"/>
              </a:rPr>
              <a:t> = 5.222222222222222, </a:t>
            </a:r>
            <a:r>
              <a:rPr lang="tr-TR" sz="2000" dirty="0" err="1">
                <a:latin typeface="Times New Roman" panose="02020603050405020304" pitchFamily="18" charset="0"/>
                <a:cs typeface="Times New Roman" panose="02020603050405020304" pitchFamily="18" charset="0"/>
              </a:rPr>
              <a:t>variance</a:t>
            </a:r>
            <a:r>
              <a:rPr lang="tr-TR" sz="2000" dirty="0">
                <a:latin typeface="Times New Roman" panose="02020603050405020304" pitchFamily="18" charset="0"/>
                <a:cs typeface="Times New Roman" panose="02020603050405020304" pitchFamily="18" charset="0"/>
              </a:rPr>
              <a:t> = 7.712418300653595, </a:t>
            </a:r>
            <a:r>
              <a:rPr lang="tr-TR" sz="2000" dirty="0" err="1">
                <a:latin typeface="Times New Roman" panose="02020603050405020304" pitchFamily="18" charset="0"/>
                <a:cs typeface="Times New Roman" panose="02020603050405020304" pitchFamily="18" charset="0"/>
              </a:rPr>
              <a:t>skewness</a:t>
            </a:r>
            <a:r>
              <a:rPr lang="tr-TR" sz="2000" dirty="0">
                <a:latin typeface="Times New Roman" panose="02020603050405020304" pitchFamily="18" charset="0"/>
                <a:cs typeface="Times New Roman" panose="02020603050405020304" pitchFamily="18" charset="0"/>
              </a:rPr>
              <a:t> = 0.2893716748220836, </a:t>
            </a:r>
            <a:r>
              <a:rPr lang="tr-TR" sz="2000" dirty="0" err="1">
                <a:latin typeface="Times New Roman" panose="02020603050405020304" pitchFamily="18" charset="0"/>
                <a:cs typeface="Times New Roman" panose="02020603050405020304" pitchFamily="18" charset="0"/>
              </a:rPr>
              <a:t>kurtosis</a:t>
            </a:r>
            <a:r>
              <a:rPr lang="tr-TR" sz="2000" dirty="0">
                <a:latin typeface="Times New Roman" panose="02020603050405020304" pitchFamily="18" charset="0"/>
                <a:cs typeface="Times New Roman" panose="02020603050405020304" pitchFamily="18" charset="0"/>
              </a:rPr>
              <a:t> = -1.3517494972708992)</a:t>
            </a:r>
          </a:p>
        </p:txBody>
      </p:sp>
    </p:spTree>
    <p:extLst>
      <p:ext uri="{BB962C8B-B14F-4D97-AF65-F5344CB8AC3E}">
        <p14:creationId xmlns:p14="http://schemas.microsoft.com/office/powerpoint/2010/main" val="392944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A83C6-8E82-374C-0A57-5D31C93464AB}"/>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Tanımlayıcı İstatistiklerin Özeti</a:t>
            </a:r>
            <a:endParaRPr lang="tr-TR" dirty="0"/>
          </a:p>
        </p:txBody>
      </p:sp>
      <p:pic>
        <p:nvPicPr>
          <p:cNvPr id="4" name="Resim 3">
            <a:extLst>
              <a:ext uri="{FF2B5EF4-FFF2-40B4-BE49-F238E27FC236}">
                <a16:creationId xmlns:a16="http://schemas.microsoft.com/office/drawing/2014/main" id="{1AF1101D-C808-BEC7-0CD3-7BDD87385EB7}"/>
              </a:ext>
            </a:extLst>
          </p:cNvPr>
          <p:cNvPicPr>
            <a:picLocks noChangeAspect="1"/>
          </p:cNvPicPr>
          <p:nvPr/>
        </p:nvPicPr>
        <p:blipFill>
          <a:blip r:embed="rId2"/>
          <a:stretch>
            <a:fillRect/>
          </a:stretch>
        </p:blipFill>
        <p:spPr>
          <a:xfrm>
            <a:off x="1259667" y="2108201"/>
            <a:ext cx="1719206" cy="456116"/>
          </a:xfrm>
          <a:prstGeom prst="rect">
            <a:avLst/>
          </a:prstGeom>
          <a:ln w="19050">
            <a:solidFill>
              <a:schemeClr val="tx1"/>
            </a:solidFill>
          </a:ln>
        </p:spPr>
      </p:pic>
      <p:sp>
        <p:nvSpPr>
          <p:cNvPr id="5" name="Metin kutusu 4">
            <a:extLst>
              <a:ext uri="{FF2B5EF4-FFF2-40B4-BE49-F238E27FC236}">
                <a16:creationId xmlns:a16="http://schemas.microsoft.com/office/drawing/2014/main" id="{6743CA6A-7109-B0CE-B354-A2348D576330}"/>
              </a:ext>
            </a:extLst>
          </p:cNvPr>
          <p:cNvSpPr txBox="1"/>
          <p:nvPr/>
        </p:nvSpPr>
        <p:spPr>
          <a:xfrm>
            <a:off x="1228671" y="3909488"/>
            <a:ext cx="6009037" cy="966162"/>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p>
          <a:p>
            <a:pPr algn="just">
              <a:lnSpc>
                <a:spcPct val="150000"/>
              </a:lnSpc>
            </a:pPr>
            <a:r>
              <a:rPr lang="tr-TR" sz="2000" dirty="0">
                <a:latin typeface="Times New Roman" panose="02020603050405020304" pitchFamily="18" charset="0"/>
                <a:cs typeface="Times New Roman" panose="02020603050405020304" pitchFamily="18" charset="0"/>
              </a:rPr>
              <a:t>5.222222222222222</a:t>
            </a:r>
          </a:p>
        </p:txBody>
      </p:sp>
      <p:pic>
        <p:nvPicPr>
          <p:cNvPr id="6" name="Resim 5">
            <a:extLst>
              <a:ext uri="{FF2B5EF4-FFF2-40B4-BE49-F238E27FC236}">
                <a16:creationId xmlns:a16="http://schemas.microsoft.com/office/drawing/2014/main" id="{588C6CF1-4603-B829-E83A-CA3C99616963}"/>
              </a:ext>
            </a:extLst>
          </p:cNvPr>
          <p:cNvPicPr>
            <a:picLocks noChangeAspect="1"/>
          </p:cNvPicPr>
          <p:nvPr/>
        </p:nvPicPr>
        <p:blipFill>
          <a:blip r:embed="rId3"/>
          <a:stretch>
            <a:fillRect/>
          </a:stretch>
        </p:blipFill>
        <p:spPr>
          <a:xfrm>
            <a:off x="1259667" y="3500435"/>
            <a:ext cx="1889877" cy="374233"/>
          </a:xfrm>
          <a:prstGeom prst="rect">
            <a:avLst/>
          </a:prstGeom>
          <a:ln w="19050">
            <a:solidFill>
              <a:schemeClr val="tx1"/>
            </a:solidFill>
          </a:ln>
        </p:spPr>
      </p:pic>
      <p:sp>
        <p:nvSpPr>
          <p:cNvPr id="7" name="Metin kutusu 6">
            <a:extLst>
              <a:ext uri="{FF2B5EF4-FFF2-40B4-BE49-F238E27FC236}">
                <a16:creationId xmlns:a16="http://schemas.microsoft.com/office/drawing/2014/main" id="{4B501956-0E45-C9F4-88C2-E7C829558A55}"/>
              </a:ext>
            </a:extLst>
          </p:cNvPr>
          <p:cNvSpPr txBox="1"/>
          <p:nvPr/>
        </p:nvSpPr>
        <p:spPr>
          <a:xfrm>
            <a:off x="1259668" y="2506639"/>
            <a:ext cx="4505702" cy="966162"/>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p>
          <a:p>
            <a:pPr algn="just">
              <a:lnSpc>
                <a:spcPct val="150000"/>
              </a:lnSpc>
            </a:pPr>
            <a:r>
              <a:rPr lang="tr-TR" sz="2000" dirty="0">
                <a:latin typeface="Times New Roman" panose="02020603050405020304" pitchFamily="18" charset="0"/>
                <a:cs typeface="Times New Roman" panose="02020603050405020304" pitchFamily="18" charset="0"/>
              </a:rPr>
              <a:t>18</a:t>
            </a:r>
          </a:p>
        </p:txBody>
      </p:sp>
      <p:pic>
        <p:nvPicPr>
          <p:cNvPr id="8" name="Resim 7">
            <a:extLst>
              <a:ext uri="{FF2B5EF4-FFF2-40B4-BE49-F238E27FC236}">
                <a16:creationId xmlns:a16="http://schemas.microsoft.com/office/drawing/2014/main" id="{298CA81A-4ACD-9DB9-B0AF-F97ECFEC4D85}"/>
              </a:ext>
            </a:extLst>
          </p:cNvPr>
          <p:cNvPicPr>
            <a:picLocks noChangeAspect="1"/>
          </p:cNvPicPr>
          <p:nvPr/>
        </p:nvPicPr>
        <p:blipFill>
          <a:blip r:embed="rId4"/>
          <a:stretch>
            <a:fillRect/>
          </a:stretch>
        </p:blipFill>
        <p:spPr>
          <a:xfrm>
            <a:off x="1228671" y="4933258"/>
            <a:ext cx="2344126" cy="503553"/>
          </a:xfrm>
          <a:prstGeom prst="rect">
            <a:avLst/>
          </a:prstGeom>
          <a:ln w="19050">
            <a:solidFill>
              <a:schemeClr val="tx1"/>
            </a:solidFill>
          </a:ln>
        </p:spPr>
      </p:pic>
      <p:sp>
        <p:nvSpPr>
          <p:cNvPr id="9" name="Metin kutusu 8">
            <a:extLst>
              <a:ext uri="{FF2B5EF4-FFF2-40B4-BE49-F238E27FC236}">
                <a16:creationId xmlns:a16="http://schemas.microsoft.com/office/drawing/2014/main" id="{7542FE91-0411-7ED3-31D8-9499B672BC23}"/>
              </a:ext>
            </a:extLst>
          </p:cNvPr>
          <p:cNvSpPr txBox="1"/>
          <p:nvPr/>
        </p:nvSpPr>
        <p:spPr>
          <a:xfrm>
            <a:off x="1209469" y="5436321"/>
            <a:ext cx="4276931" cy="966162"/>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p>
          <a:p>
            <a:pPr algn="just">
              <a:lnSpc>
                <a:spcPct val="150000"/>
              </a:lnSpc>
            </a:pPr>
            <a:r>
              <a:rPr lang="tr-TR" sz="2000" dirty="0">
                <a:latin typeface="Times New Roman" panose="02020603050405020304" pitchFamily="18" charset="0"/>
                <a:cs typeface="Times New Roman" panose="02020603050405020304" pitchFamily="18" charset="0"/>
              </a:rPr>
              <a:t>-1.3517494972708992</a:t>
            </a:r>
          </a:p>
        </p:txBody>
      </p:sp>
    </p:spTree>
    <p:extLst>
      <p:ext uri="{BB962C8B-B14F-4D97-AF65-F5344CB8AC3E}">
        <p14:creationId xmlns:p14="http://schemas.microsoft.com/office/powerpoint/2010/main" val="4079006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E8DDE2-13C2-BDA4-C9DB-728CDFE8481A}"/>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Tanımlayıcı İstatistiklerin Özeti</a:t>
            </a:r>
            <a:endParaRPr lang="tr-TR" dirty="0"/>
          </a:p>
        </p:txBody>
      </p:sp>
      <p:sp>
        <p:nvSpPr>
          <p:cNvPr id="3" name="İçerik Yer Tutucusu 2">
            <a:extLst>
              <a:ext uri="{FF2B5EF4-FFF2-40B4-BE49-F238E27FC236}">
                <a16:creationId xmlns:a16="http://schemas.microsoft.com/office/drawing/2014/main" id="{70FADC0A-5909-A774-DFC2-004942BD9E50}"/>
              </a:ext>
            </a:extLst>
          </p:cNvPr>
          <p:cNvSpPr>
            <a:spLocks noGrp="1"/>
          </p:cNvSpPr>
          <p:nvPr>
            <p:ph idx="1"/>
          </p:nvPr>
        </p:nvSpPr>
        <p:spPr/>
        <p:txBody>
          <a:bodyPr/>
          <a:lstStyle/>
          <a:p>
            <a:pPr algn="just">
              <a:lnSpc>
                <a:spcPct val="150000"/>
              </a:lnSpc>
            </a:pPr>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kütüphanesi kullanılarak seri verileri için tanımlayıcı istatistikler ‘.</a:t>
            </a:r>
            <a:r>
              <a:rPr lang="tr-TR" dirty="0" err="1">
                <a:latin typeface="Times New Roman" panose="02020603050405020304" pitchFamily="18" charset="0"/>
                <a:cs typeface="Times New Roman" panose="02020603050405020304" pitchFamily="18" charset="0"/>
              </a:rPr>
              <a:t>describe</a:t>
            </a:r>
            <a:r>
              <a:rPr lang="tr-TR" dirty="0">
                <a:latin typeface="Times New Roman" panose="02020603050405020304" pitchFamily="18" charset="0"/>
                <a:cs typeface="Times New Roman" panose="02020603050405020304" pitchFamily="18" charset="0"/>
              </a:rPr>
              <a:t>()’ modülü ile bulunabilir.</a:t>
            </a:r>
          </a:p>
          <a:p>
            <a:pPr algn="just">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0142E3F1-0437-6408-C22A-25BF745F079C}"/>
              </a:ext>
            </a:extLst>
          </p:cNvPr>
          <p:cNvPicPr>
            <a:picLocks noChangeAspect="1"/>
          </p:cNvPicPr>
          <p:nvPr/>
        </p:nvPicPr>
        <p:blipFill>
          <a:blip r:embed="rId2"/>
          <a:stretch>
            <a:fillRect/>
          </a:stretch>
        </p:blipFill>
        <p:spPr>
          <a:xfrm>
            <a:off x="1238573" y="3299310"/>
            <a:ext cx="7705382" cy="1179700"/>
          </a:xfrm>
          <a:prstGeom prst="rect">
            <a:avLst/>
          </a:prstGeom>
          <a:ln w="19050">
            <a:solidFill>
              <a:schemeClr val="tx1"/>
            </a:solidFill>
          </a:ln>
        </p:spPr>
      </p:pic>
      <p:sp>
        <p:nvSpPr>
          <p:cNvPr id="5" name="Metin kutusu 4">
            <a:extLst>
              <a:ext uri="{FF2B5EF4-FFF2-40B4-BE49-F238E27FC236}">
                <a16:creationId xmlns:a16="http://schemas.microsoft.com/office/drawing/2014/main" id="{7A93D824-A07A-66B1-3F86-0D173E84CAA0}"/>
              </a:ext>
            </a:extLst>
          </p:cNvPr>
          <p:cNvSpPr txBox="1"/>
          <p:nvPr/>
        </p:nvSpPr>
        <p:spPr>
          <a:xfrm>
            <a:off x="1238573" y="4849851"/>
            <a:ext cx="6009037" cy="504497"/>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p>
        </p:txBody>
      </p:sp>
      <p:pic>
        <p:nvPicPr>
          <p:cNvPr id="6" name="Resim 5">
            <a:extLst>
              <a:ext uri="{FF2B5EF4-FFF2-40B4-BE49-F238E27FC236}">
                <a16:creationId xmlns:a16="http://schemas.microsoft.com/office/drawing/2014/main" id="{D4F85626-5809-05D6-F8B0-CD2CAF7D4532}"/>
              </a:ext>
            </a:extLst>
          </p:cNvPr>
          <p:cNvPicPr>
            <a:picLocks noChangeAspect="1"/>
          </p:cNvPicPr>
          <p:nvPr/>
        </p:nvPicPr>
        <p:blipFill>
          <a:blip r:embed="rId3"/>
          <a:stretch>
            <a:fillRect/>
          </a:stretch>
        </p:blipFill>
        <p:spPr>
          <a:xfrm>
            <a:off x="2408587" y="4706949"/>
            <a:ext cx="1600368" cy="1532984"/>
          </a:xfrm>
          <a:prstGeom prst="rect">
            <a:avLst/>
          </a:prstGeom>
        </p:spPr>
      </p:pic>
    </p:spTree>
    <p:extLst>
      <p:ext uri="{BB962C8B-B14F-4D97-AF65-F5344CB8AC3E}">
        <p14:creationId xmlns:p14="http://schemas.microsoft.com/office/powerpoint/2010/main" val="1522236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04F509-41D8-1579-9C9D-386B0931EDBE}"/>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Tanımlayıcı İstatistiklerin Özeti</a:t>
            </a:r>
            <a:endParaRPr lang="tr-TR" dirty="0"/>
          </a:p>
        </p:txBody>
      </p:sp>
      <p:pic>
        <p:nvPicPr>
          <p:cNvPr id="4" name="Resim 3">
            <a:extLst>
              <a:ext uri="{FF2B5EF4-FFF2-40B4-BE49-F238E27FC236}">
                <a16:creationId xmlns:a16="http://schemas.microsoft.com/office/drawing/2014/main" id="{2C0400EF-E611-F396-AEAD-3E0B6289A134}"/>
              </a:ext>
            </a:extLst>
          </p:cNvPr>
          <p:cNvPicPr>
            <a:picLocks noChangeAspect="1"/>
          </p:cNvPicPr>
          <p:nvPr/>
        </p:nvPicPr>
        <p:blipFill>
          <a:blip r:embed="rId2"/>
          <a:stretch>
            <a:fillRect/>
          </a:stretch>
        </p:blipFill>
        <p:spPr>
          <a:xfrm>
            <a:off x="1267760" y="2123699"/>
            <a:ext cx="2545401" cy="662708"/>
          </a:xfrm>
          <a:prstGeom prst="rect">
            <a:avLst/>
          </a:prstGeom>
          <a:ln w="19050">
            <a:solidFill>
              <a:schemeClr val="tx1"/>
            </a:solidFill>
          </a:ln>
        </p:spPr>
      </p:pic>
      <p:sp>
        <p:nvSpPr>
          <p:cNvPr id="5" name="Metin kutusu 4">
            <a:extLst>
              <a:ext uri="{FF2B5EF4-FFF2-40B4-BE49-F238E27FC236}">
                <a16:creationId xmlns:a16="http://schemas.microsoft.com/office/drawing/2014/main" id="{EA1F3EC5-0EF9-0DF7-113B-2517D4D768EF}"/>
              </a:ext>
            </a:extLst>
          </p:cNvPr>
          <p:cNvSpPr txBox="1"/>
          <p:nvPr/>
        </p:nvSpPr>
        <p:spPr>
          <a:xfrm>
            <a:off x="1267760" y="2874003"/>
            <a:ext cx="6009037" cy="504497"/>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p>
        </p:txBody>
      </p:sp>
      <p:pic>
        <p:nvPicPr>
          <p:cNvPr id="6" name="Resim 5">
            <a:extLst>
              <a:ext uri="{FF2B5EF4-FFF2-40B4-BE49-F238E27FC236}">
                <a16:creationId xmlns:a16="http://schemas.microsoft.com/office/drawing/2014/main" id="{64CF7E23-E12A-7506-35A1-447AA9BA4F80}"/>
              </a:ext>
            </a:extLst>
          </p:cNvPr>
          <p:cNvPicPr>
            <a:picLocks noChangeAspect="1"/>
          </p:cNvPicPr>
          <p:nvPr/>
        </p:nvPicPr>
        <p:blipFill>
          <a:blip r:embed="rId3"/>
          <a:stretch>
            <a:fillRect/>
          </a:stretch>
        </p:blipFill>
        <p:spPr>
          <a:xfrm>
            <a:off x="1267760" y="3527969"/>
            <a:ext cx="2112670" cy="2160324"/>
          </a:xfrm>
          <a:prstGeom prst="rect">
            <a:avLst/>
          </a:prstGeom>
        </p:spPr>
      </p:pic>
    </p:spTree>
    <p:extLst>
      <p:ext uri="{BB962C8B-B14F-4D97-AF65-F5344CB8AC3E}">
        <p14:creationId xmlns:p14="http://schemas.microsoft.com/office/powerpoint/2010/main" val="429165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D0EEA-6DEF-B6B9-1F6C-03F36B8B79FD}"/>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Tanımlayıcı İstatistiklerin Özeti</a:t>
            </a:r>
            <a:endParaRPr lang="tr-TR" dirty="0"/>
          </a:p>
        </p:txBody>
      </p:sp>
      <p:sp>
        <p:nvSpPr>
          <p:cNvPr id="3" name="İçerik Yer Tutucusu 2">
            <a:extLst>
              <a:ext uri="{FF2B5EF4-FFF2-40B4-BE49-F238E27FC236}">
                <a16:creationId xmlns:a16="http://schemas.microsoft.com/office/drawing/2014/main" id="{6A138019-D8BE-1F31-5BCB-41D0EF5B4D91}"/>
              </a:ext>
            </a:extLst>
          </p:cNvPr>
          <p:cNvSpPr>
            <a:spLocks noGrp="1"/>
          </p:cNvSpPr>
          <p:nvPr>
            <p:ph idx="1"/>
          </p:nvPr>
        </p:nvSpPr>
        <p:spPr/>
        <p:txBody>
          <a:bodyPr>
            <a:normAutofit/>
          </a:bodyPr>
          <a:lstStyle/>
          <a:p>
            <a:pPr>
              <a:lnSpc>
                <a:spcPct val="150000"/>
              </a:lnSpc>
            </a:pPr>
            <a:r>
              <a:rPr lang="tr-TR" sz="2200" dirty="0" err="1">
                <a:latin typeface="Times New Roman" panose="02020603050405020304" pitchFamily="18" charset="0"/>
                <a:cs typeface="Times New Roman" panose="02020603050405020304" pitchFamily="18" charset="0"/>
              </a:rPr>
              <a:t>count</a:t>
            </a:r>
            <a:r>
              <a:rPr lang="tr-TR" sz="2200" dirty="0">
                <a:latin typeface="Times New Roman" panose="02020603050405020304" pitchFamily="18" charset="0"/>
                <a:cs typeface="Times New Roman" panose="02020603050405020304" pitchFamily="18" charset="0"/>
              </a:rPr>
              <a:t>: veri kümesindeki öğe sayısı</a:t>
            </a:r>
          </a:p>
          <a:p>
            <a:pPr>
              <a:lnSpc>
                <a:spcPct val="150000"/>
              </a:lnSpc>
            </a:pPr>
            <a:r>
              <a:rPr lang="tr-TR" sz="2200" dirty="0" err="1">
                <a:latin typeface="Times New Roman" panose="02020603050405020304" pitchFamily="18" charset="0"/>
                <a:cs typeface="Times New Roman" panose="02020603050405020304" pitchFamily="18" charset="0"/>
              </a:rPr>
              <a:t>mean</a:t>
            </a:r>
            <a:r>
              <a:rPr lang="tr-TR" sz="2200" dirty="0">
                <a:latin typeface="Times New Roman" panose="02020603050405020304" pitchFamily="18" charset="0"/>
                <a:cs typeface="Times New Roman" panose="02020603050405020304" pitchFamily="18" charset="0"/>
              </a:rPr>
              <a:t>: veri kümesindeki ortalaması</a:t>
            </a:r>
          </a:p>
          <a:p>
            <a:pPr>
              <a:lnSpc>
                <a:spcPct val="150000"/>
              </a:lnSpc>
            </a:pPr>
            <a:r>
              <a:rPr lang="tr-TR" sz="2200" dirty="0" err="1">
                <a:latin typeface="Times New Roman" panose="02020603050405020304" pitchFamily="18" charset="0"/>
                <a:cs typeface="Times New Roman" panose="02020603050405020304" pitchFamily="18" charset="0"/>
              </a:rPr>
              <a:t>std</a:t>
            </a:r>
            <a:r>
              <a:rPr lang="tr-TR" sz="2200" dirty="0">
                <a:latin typeface="Times New Roman" panose="02020603050405020304" pitchFamily="18" charset="0"/>
                <a:cs typeface="Times New Roman" panose="02020603050405020304" pitchFamily="18" charset="0"/>
              </a:rPr>
              <a:t>: veri kümesinin standart sapması</a:t>
            </a:r>
          </a:p>
          <a:p>
            <a:pPr>
              <a:lnSpc>
                <a:spcPct val="150000"/>
              </a:lnSpc>
            </a:pPr>
            <a:r>
              <a:rPr lang="tr-TR" sz="2200" dirty="0" err="1">
                <a:latin typeface="Times New Roman" panose="02020603050405020304" pitchFamily="18" charset="0"/>
                <a:cs typeface="Times New Roman" panose="02020603050405020304" pitchFamily="18" charset="0"/>
              </a:rPr>
              <a:t>min</a:t>
            </a:r>
            <a:r>
              <a:rPr lang="tr-TR" sz="2200" dirty="0">
                <a:latin typeface="Times New Roman" panose="02020603050405020304" pitchFamily="18" charset="0"/>
                <a:cs typeface="Times New Roman" panose="02020603050405020304" pitchFamily="18" charset="0"/>
              </a:rPr>
              <a:t> ve </a:t>
            </a:r>
            <a:r>
              <a:rPr lang="tr-TR" sz="2200" dirty="0" err="1">
                <a:latin typeface="Times New Roman" panose="02020603050405020304" pitchFamily="18" charset="0"/>
                <a:cs typeface="Times New Roman" panose="02020603050405020304" pitchFamily="18" charset="0"/>
              </a:rPr>
              <a:t>max</a:t>
            </a:r>
            <a:r>
              <a:rPr lang="tr-TR" sz="2200" dirty="0">
                <a:latin typeface="Times New Roman" panose="02020603050405020304" pitchFamily="18" charset="0"/>
                <a:cs typeface="Times New Roman" panose="02020603050405020304" pitchFamily="18" charset="0"/>
              </a:rPr>
              <a:t>: veri kümesinin minimum ve maksimum değerleri</a:t>
            </a:r>
          </a:p>
          <a:p>
            <a:pPr>
              <a:lnSpc>
                <a:spcPct val="150000"/>
              </a:lnSpc>
            </a:pPr>
            <a:r>
              <a:rPr lang="tr-TR" sz="2200" dirty="0">
                <a:latin typeface="Times New Roman" panose="02020603050405020304" pitchFamily="18" charset="0"/>
                <a:cs typeface="Times New Roman" panose="02020603050405020304" pitchFamily="18" charset="0"/>
              </a:rPr>
              <a:t>25 %, 50 %, 75 %: veri kümesinin dörtte birlik kısımları</a:t>
            </a:r>
          </a:p>
        </p:txBody>
      </p:sp>
    </p:spTree>
    <p:extLst>
      <p:ext uri="{BB962C8B-B14F-4D97-AF65-F5344CB8AC3E}">
        <p14:creationId xmlns:p14="http://schemas.microsoft.com/office/powerpoint/2010/main" val="598282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0D377C-135D-2E27-3A4E-A6659146AB8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Tanımlayıcı İstatistiklerin Özeti</a:t>
            </a:r>
            <a:endParaRPr lang="tr-TR" dirty="0"/>
          </a:p>
        </p:txBody>
      </p:sp>
      <p:sp>
        <p:nvSpPr>
          <p:cNvPr id="5" name="Metin kutusu 4">
            <a:extLst>
              <a:ext uri="{FF2B5EF4-FFF2-40B4-BE49-F238E27FC236}">
                <a16:creationId xmlns:a16="http://schemas.microsoft.com/office/drawing/2014/main" id="{03B81956-395F-0497-1F2E-090FB4300E58}"/>
              </a:ext>
            </a:extLst>
          </p:cNvPr>
          <p:cNvSpPr txBox="1"/>
          <p:nvPr/>
        </p:nvSpPr>
        <p:spPr>
          <a:xfrm>
            <a:off x="1330809" y="3637524"/>
            <a:ext cx="6009037" cy="966162"/>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gn="just">
              <a:lnSpc>
                <a:spcPct val="150000"/>
              </a:lnSpc>
            </a:pPr>
            <a:r>
              <a:rPr lang="tr-TR" sz="2000" dirty="0">
                <a:latin typeface="Times New Roman" panose="02020603050405020304" pitchFamily="18" charset="0"/>
                <a:cs typeface="Times New Roman" panose="02020603050405020304" pitchFamily="18" charset="0"/>
              </a:rPr>
              <a:t>4.0</a:t>
            </a:r>
            <a:r>
              <a:rPr lang="tr-TR" sz="2000" dirty="0">
                <a:solidFill>
                  <a:srgbClr val="C00000"/>
                </a:solidFill>
                <a:latin typeface="Consolas" panose="020B0609020204030204" pitchFamily="49" charset="0"/>
                <a:cs typeface="Consolas" panose="020B0609020204030204" pitchFamily="49" charset="0"/>
              </a:rPr>
              <a:t> </a:t>
            </a:r>
          </a:p>
        </p:txBody>
      </p:sp>
      <p:sp>
        <p:nvSpPr>
          <p:cNvPr id="7" name="Metin kutusu 6">
            <a:extLst>
              <a:ext uri="{FF2B5EF4-FFF2-40B4-BE49-F238E27FC236}">
                <a16:creationId xmlns:a16="http://schemas.microsoft.com/office/drawing/2014/main" id="{4ED0EB40-E7A5-0811-1D60-5D321E5FFD80}"/>
              </a:ext>
            </a:extLst>
          </p:cNvPr>
          <p:cNvSpPr txBox="1"/>
          <p:nvPr/>
        </p:nvSpPr>
        <p:spPr>
          <a:xfrm>
            <a:off x="1316572" y="5275276"/>
            <a:ext cx="6009037" cy="966162"/>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a:t>
            </a:r>
          </a:p>
          <a:p>
            <a:pPr algn="just">
              <a:lnSpc>
                <a:spcPct val="150000"/>
              </a:lnSpc>
            </a:pPr>
            <a:r>
              <a:rPr lang="tr-TR" sz="2000" dirty="0">
                <a:latin typeface="Times New Roman" panose="02020603050405020304" pitchFamily="18" charset="0"/>
                <a:cs typeface="Times New Roman" panose="02020603050405020304" pitchFamily="18" charset="0"/>
              </a:rPr>
              <a:t>8.0</a:t>
            </a:r>
            <a:endParaRPr lang="tr-TR" sz="2000" dirty="0">
              <a:solidFill>
                <a:srgbClr val="C00000"/>
              </a:solidFill>
              <a:latin typeface="Consolas" panose="020B0609020204030204" pitchFamily="49" charset="0"/>
              <a:cs typeface="Consolas" panose="020B0609020204030204" pitchFamily="49" charset="0"/>
            </a:endParaRPr>
          </a:p>
        </p:txBody>
      </p:sp>
      <p:pic>
        <p:nvPicPr>
          <p:cNvPr id="8" name="Resim 7">
            <a:extLst>
              <a:ext uri="{FF2B5EF4-FFF2-40B4-BE49-F238E27FC236}">
                <a16:creationId xmlns:a16="http://schemas.microsoft.com/office/drawing/2014/main" id="{5CA72451-7046-B1D5-9259-B93C8ED518FA}"/>
              </a:ext>
            </a:extLst>
          </p:cNvPr>
          <p:cNvPicPr>
            <a:picLocks noChangeAspect="1"/>
          </p:cNvPicPr>
          <p:nvPr/>
        </p:nvPicPr>
        <p:blipFill>
          <a:blip r:embed="rId3"/>
          <a:stretch>
            <a:fillRect/>
          </a:stretch>
        </p:blipFill>
        <p:spPr>
          <a:xfrm>
            <a:off x="1190307" y="2173305"/>
            <a:ext cx="2361046" cy="1299368"/>
          </a:xfrm>
          <a:prstGeom prst="rect">
            <a:avLst/>
          </a:prstGeom>
          <a:ln>
            <a:solidFill>
              <a:schemeClr val="tx1"/>
            </a:solidFill>
          </a:ln>
        </p:spPr>
      </p:pic>
      <p:pic>
        <p:nvPicPr>
          <p:cNvPr id="10" name="Resim 9">
            <a:extLst>
              <a:ext uri="{FF2B5EF4-FFF2-40B4-BE49-F238E27FC236}">
                <a16:creationId xmlns:a16="http://schemas.microsoft.com/office/drawing/2014/main" id="{D80F5CC0-AD65-8315-0C80-90FA38743B25}"/>
              </a:ext>
            </a:extLst>
          </p:cNvPr>
          <p:cNvPicPr>
            <a:picLocks noChangeAspect="1"/>
          </p:cNvPicPr>
          <p:nvPr/>
        </p:nvPicPr>
        <p:blipFill>
          <a:blip r:embed="rId4"/>
          <a:stretch>
            <a:fillRect/>
          </a:stretch>
        </p:blipFill>
        <p:spPr>
          <a:xfrm>
            <a:off x="1190307" y="4819449"/>
            <a:ext cx="1817053" cy="502589"/>
          </a:xfrm>
          <a:prstGeom prst="rect">
            <a:avLst/>
          </a:prstGeom>
          <a:ln>
            <a:solidFill>
              <a:schemeClr val="tx1"/>
            </a:solidFill>
          </a:ln>
        </p:spPr>
      </p:pic>
    </p:spTree>
    <p:extLst>
      <p:ext uri="{BB962C8B-B14F-4D97-AF65-F5344CB8AC3E}">
        <p14:creationId xmlns:p14="http://schemas.microsoft.com/office/powerpoint/2010/main" val="2658427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41A2B7-61A5-13E0-DBF6-6D6EBAAB221C}"/>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Olasılık Dağılımları </a:t>
            </a:r>
          </a:p>
        </p:txBody>
      </p:sp>
      <p:sp>
        <p:nvSpPr>
          <p:cNvPr id="3" name="İçerik Yer Tutucusu 2">
            <a:extLst>
              <a:ext uri="{FF2B5EF4-FFF2-40B4-BE49-F238E27FC236}">
                <a16:creationId xmlns:a16="http://schemas.microsoft.com/office/drawing/2014/main" id="{904AA318-36AA-31DD-8FCB-01B547EE7B3D}"/>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Olasılık; olayların olabilirliğinin sayısal karşılığıdır.</a:t>
            </a:r>
          </a:p>
          <a:p>
            <a:pPr algn="just">
              <a:lnSpc>
                <a:spcPct val="150000"/>
              </a:lnSpc>
            </a:pPr>
            <a:r>
              <a:rPr lang="tr-TR" dirty="0">
                <a:latin typeface="Times New Roman" panose="02020603050405020304" pitchFamily="18" charset="0"/>
                <a:cs typeface="Times New Roman" panose="02020603050405020304" pitchFamily="18" charset="0"/>
              </a:rPr>
              <a:t>Dağılım; olayların sayısal karşılıklarının yapısı.</a:t>
            </a:r>
          </a:p>
          <a:p>
            <a:pPr algn="just">
              <a:lnSpc>
                <a:spcPct val="150000"/>
              </a:lnSpc>
            </a:pPr>
            <a:r>
              <a:rPr lang="tr-TR" dirty="0">
                <a:latin typeface="Times New Roman" panose="02020603050405020304" pitchFamily="18" charset="0"/>
                <a:cs typeface="Times New Roman" panose="02020603050405020304" pitchFamily="18" charset="0"/>
              </a:rPr>
              <a:t>Olasılık dağılımı, rastgele meydana gelen bir olay sonucunda elde edilecek değerleri ve bunların olasılıklarını gösterir.  Tüm mümkün olan olaylara ait olasılık toplamları bire eşittir. Örneğin; zarın atılması</a:t>
            </a:r>
          </a:p>
          <a:p>
            <a:pPr algn="just">
              <a:lnSpc>
                <a:spcPct val="150000"/>
              </a:lnSpc>
            </a:pPr>
            <a:r>
              <a:rPr lang="tr-TR" dirty="0">
                <a:latin typeface="Times New Roman" panose="02020603050405020304" pitchFamily="18" charset="0"/>
                <a:cs typeface="Times New Roman" panose="02020603050405020304" pitchFamily="18" charset="0"/>
              </a:rPr>
              <a:t>Olasılık fonksiyonu; olasılık için hesap yapmak için kullanılan fonksiyon.</a:t>
            </a: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813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639F2D-27E6-A6EC-83CF-18264D24086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Olasılık Dağılımları </a:t>
            </a:r>
            <a:endParaRPr lang="tr-TR" dirty="0"/>
          </a:p>
        </p:txBody>
      </p:sp>
      <p:sp>
        <p:nvSpPr>
          <p:cNvPr id="3" name="İçerik Yer Tutucusu 2">
            <a:extLst>
              <a:ext uri="{FF2B5EF4-FFF2-40B4-BE49-F238E27FC236}">
                <a16:creationId xmlns:a16="http://schemas.microsoft.com/office/drawing/2014/main" id="{A6672052-6A1A-C9CC-E80F-57DD79463A2D}"/>
              </a:ext>
            </a:extLst>
          </p:cNvPr>
          <p:cNvSpPr>
            <a:spLocks noGrp="1"/>
          </p:cNvSpPr>
          <p:nvPr>
            <p:ph idx="1"/>
          </p:nvPr>
        </p:nvSpPr>
        <p:spPr/>
        <p:txBody>
          <a:bodyPr>
            <a:normAutofit fontScale="92500" lnSpcReduction="10000"/>
          </a:bodyPr>
          <a:lstStyle/>
          <a:p>
            <a:pPr>
              <a:lnSpc>
                <a:spcPct val="150000"/>
              </a:lnSpc>
            </a:pPr>
            <a:r>
              <a:rPr lang="tr-TR" u="sng" dirty="0">
                <a:latin typeface="Times New Roman" panose="02020603050405020304" pitchFamily="18" charset="0"/>
                <a:cs typeface="Times New Roman" panose="02020603050405020304" pitchFamily="18" charset="0"/>
              </a:rPr>
              <a:t>Kesikli olasılık dağılımları;</a:t>
            </a:r>
          </a:p>
          <a:p>
            <a:pPr lvl="1">
              <a:lnSpc>
                <a:spcPct val="150000"/>
              </a:lnSpc>
            </a:pPr>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olasılık dağılımı</a:t>
            </a:r>
          </a:p>
          <a:p>
            <a:pPr lvl="1">
              <a:lnSpc>
                <a:spcPct val="150000"/>
              </a:lnSpc>
            </a:pPr>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olasılık dağılımı</a:t>
            </a:r>
          </a:p>
          <a:p>
            <a:pPr lvl="1">
              <a:lnSpc>
                <a:spcPct val="150000"/>
              </a:lnSpc>
            </a:pPr>
            <a:r>
              <a:rPr lang="tr-TR" dirty="0" err="1">
                <a:latin typeface="Times New Roman" panose="02020603050405020304" pitchFamily="18" charset="0"/>
                <a:cs typeface="Times New Roman" panose="02020603050405020304" pitchFamily="18" charset="0"/>
              </a:rPr>
              <a:t>Poisson</a:t>
            </a:r>
            <a:r>
              <a:rPr lang="tr-TR" dirty="0">
                <a:latin typeface="Times New Roman" panose="02020603050405020304" pitchFamily="18" charset="0"/>
                <a:cs typeface="Times New Roman" panose="02020603050405020304" pitchFamily="18" charset="0"/>
              </a:rPr>
              <a:t> olasılık dağılımı</a:t>
            </a:r>
          </a:p>
          <a:p>
            <a:pPr>
              <a:lnSpc>
                <a:spcPct val="150000"/>
              </a:lnSpc>
            </a:pPr>
            <a:r>
              <a:rPr lang="tr-TR" u="sng" dirty="0">
                <a:latin typeface="Times New Roman" panose="02020603050405020304" pitchFamily="18" charset="0"/>
                <a:cs typeface="Times New Roman" panose="02020603050405020304" pitchFamily="18" charset="0"/>
              </a:rPr>
              <a:t>Sürekli olasılık dağılımları;</a:t>
            </a:r>
          </a:p>
          <a:p>
            <a:pPr lvl="1">
              <a:lnSpc>
                <a:spcPct val="150000"/>
              </a:lnSpc>
            </a:pPr>
            <a:r>
              <a:rPr lang="tr-TR" dirty="0">
                <a:latin typeface="Times New Roman" panose="02020603050405020304" pitchFamily="18" charset="0"/>
                <a:cs typeface="Times New Roman" panose="02020603050405020304" pitchFamily="18" charset="0"/>
              </a:rPr>
              <a:t>Normal olasılık dağılımı</a:t>
            </a:r>
          </a:p>
          <a:p>
            <a:pPr lvl="1">
              <a:lnSpc>
                <a:spcPct val="150000"/>
              </a:lnSpc>
            </a:pPr>
            <a:r>
              <a:rPr lang="tr-TR" dirty="0" err="1">
                <a:latin typeface="Times New Roman" panose="02020603050405020304" pitchFamily="18" charset="0"/>
                <a:cs typeface="Times New Roman" panose="02020603050405020304" pitchFamily="18" charset="0"/>
              </a:rPr>
              <a:t>Üniform</a:t>
            </a:r>
            <a:endParaRPr lang="tr-TR" dirty="0">
              <a:latin typeface="Times New Roman" panose="02020603050405020304" pitchFamily="18" charset="0"/>
              <a:cs typeface="Times New Roman" panose="02020603050405020304" pitchFamily="18" charset="0"/>
            </a:endParaRPr>
          </a:p>
          <a:p>
            <a:pPr lvl="1">
              <a:lnSpc>
                <a:spcPct val="150000"/>
              </a:lnSpc>
            </a:pPr>
            <a:r>
              <a:rPr lang="tr-TR" dirty="0">
                <a:latin typeface="Times New Roman" panose="02020603050405020304" pitchFamily="18" charset="0"/>
                <a:cs typeface="Times New Roman" panose="02020603050405020304" pitchFamily="18" charset="0"/>
              </a:rPr>
              <a:t>Üstel</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20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11A725-23F3-B742-F548-73ACDB85E61F}"/>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Dağılımı</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E8E8BE11-4C49-ABF1-5569-C5A0477B5283}"/>
                  </a:ext>
                </a:extLst>
              </p:cNvPr>
              <p:cNvSpPr>
                <a:spLocks noGrp="1"/>
              </p:cNvSpPr>
              <p:nvPr>
                <p:ph idx="1"/>
              </p:nvPr>
            </p:nvSpPr>
            <p:spPr>
              <a:xfrm>
                <a:off x="1097280" y="1871003"/>
                <a:ext cx="10058400" cy="4346917"/>
              </a:xfrm>
            </p:spPr>
            <p:txBody>
              <a:bodyPr>
                <a:normAutofit/>
              </a:bodyPr>
              <a:lstStyle/>
              <a:p>
                <a:pPr>
                  <a:lnSpc>
                    <a:spcPct val="150000"/>
                  </a:lnSpc>
                </a:pPr>
                <a:r>
                  <a:rPr lang="tr-TR" dirty="0">
                    <a:latin typeface="Times New Roman" panose="02020603050405020304" pitchFamily="18" charset="0"/>
                    <a:cs typeface="Times New Roman" panose="02020603050405020304" pitchFamily="18" charset="0"/>
                  </a:rPr>
                  <a:t>Bu dağılım türü tek değişkenli dağılımın en basit halidir.</a:t>
                </a:r>
              </a:p>
              <a:p>
                <a:pPr>
                  <a:lnSpc>
                    <a:spcPct val="150000"/>
                  </a:lnSpc>
                </a:pPr>
                <a:r>
                  <a:rPr lang="tr-TR" dirty="0">
                    <a:latin typeface="Times New Roman" panose="02020603050405020304" pitchFamily="18" charset="0"/>
                    <a:cs typeface="Times New Roman" panose="02020603050405020304" pitchFamily="18" charset="0"/>
                  </a:rPr>
                  <a:t>İki terimli dağılımın temelini oluşturmaktadır.</a:t>
                </a:r>
              </a:p>
              <a:p>
                <a:pPr>
                  <a:lnSpc>
                    <a:spcPct val="150000"/>
                  </a:lnSpc>
                </a:pPr>
                <a:r>
                  <a:rPr lang="tr-TR" dirty="0">
                    <a:latin typeface="Times New Roman" panose="02020603050405020304" pitchFamily="18" charset="0"/>
                    <a:cs typeface="Times New Roman" panose="02020603050405020304" pitchFamily="18" charset="0"/>
                  </a:rPr>
                  <a:t>İki olasılığa sahip olan durumlar incelenir.</a:t>
                </a:r>
              </a:p>
              <a:p>
                <a:pPr>
                  <a:lnSpc>
                    <a:spcPct val="150000"/>
                  </a:lnSpc>
                </a:pPr>
                <a:r>
                  <a:rPr lang="tr-TR" dirty="0">
                    <a:latin typeface="Times New Roman" panose="02020603050405020304" pitchFamily="18" charset="0"/>
                    <a:cs typeface="Times New Roman" panose="02020603050405020304" pitchFamily="18" charset="0"/>
                  </a:rPr>
                  <a:t>Ör: Yazı tura atmak </a:t>
                </a:r>
              </a:p>
              <a:p>
                <a:pPr>
                  <a:lnSpc>
                    <a:spcPct val="150000"/>
                  </a:lnSpc>
                </a:pPr>
                <a:r>
                  <a:rPr lang="tr-TR" dirty="0">
                    <a:latin typeface="Times New Roman" panose="02020603050405020304" pitchFamily="18" charset="0"/>
                    <a:cs typeface="Times New Roman" panose="02020603050405020304" pitchFamily="18" charset="0"/>
                  </a:rPr>
                  <a:t>x </a:t>
                </a:r>
                <a:r>
                  <a:rPr lang="tr-TR" dirty="0" err="1">
                    <a:latin typeface="Times New Roman" panose="02020603050405020304" pitchFamily="18" charset="0"/>
                    <a:cs typeface="Times New Roman" panose="02020603050405020304" pitchFamily="18" charset="0"/>
                  </a:rPr>
                  <a:t>rassal</a:t>
                </a:r>
                <a:r>
                  <a:rPr lang="tr-TR" dirty="0">
                    <a:latin typeface="Times New Roman" panose="02020603050405020304" pitchFamily="18" charset="0"/>
                    <a:cs typeface="Times New Roman" panose="02020603050405020304" pitchFamily="18" charset="0"/>
                  </a:rPr>
                  <a:t> değişkeni için bir deneyin sonucu olumlu ise ‘1’ değilse ‘0’ şeklinde tanımlandığında, bir deneyin başarılı sonuçlanma olasılığı p iken, </a:t>
                </a:r>
                <a:r>
                  <a:rPr lang="tr-TR" dirty="0" err="1">
                    <a:latin typeface="Times New Roman" panose="02020603050405020304" pitchFamily="18" charset="0"/>
                    <a:cs typeface="Times New Roman" panose="02020603050405020304" pitchFamily="18" charset="0"/>
                  </a:rPr>
                  <a:t>x’in</a:t>
                </a:r>
                <a:r>
                  <a:rPr lang="tr-TR" dirty="0">
                    <a:latin typeface="Times New Roman" panose="02020603050405020304" pitchFamily="18" charset="0"/>
                    <a:cs typeface="Times New Roman" panose="02020603050405020304" pitchFamily="18" charset="0"/>
                  </a:rPr>
                  <a:t> olasılık fonksiyonu x=0,1 için;</a:t>
                </a:r>
              </a:p>
              <a:p>
                <a:r>
                  <a:rPr lang="tr-TR" dirty="0"/>
                  <a:t>                                   </a:t>
                </a:r>
                <a14:m>
                  <m:oMath xmlns:m="http://schemas.openxmlformats.org/officeDocument/2006/math">
                    <m:sSup>
                      <m:sSupPr>
                        <m:ctrlPr>
                          <a:rPr lang="tr-TR" i="1" smtClean="0">
                            <a:latin typeface="Cambria Math" panose="02040503050406030204" pitchFamily="18" charset="0"/>
                          </a:rPr>
                        </m:ctrlPr>
                      </m:sSupPr>
                      <m:e>
                        <m:r>
                          <a:rPr lang="tr-TR" b="0" i="1" smtClean="0">
                            <a:latin typeface="Cambria Math" panose="02040503050406030204" pitchFamily="18" charset="0"/>
                          </a:rPr>
                          <m:t>𝑝</m:t>
                        </m:r>
                        <m:r>
                          <a:rPr lang="tr-TR" b="0" i="1" smtClean="0">
                            <a:latin typeface="Cambria Math" panose="02040503050406030204" pitchFamily="18" charset="0"/>
                          </a:rPr>
                          <m:t>(</m:t>
                        </m:r>
                        <m:r>
                          <a:rPr lang="tr-TR" b="0" i="1" smtClean="0">
                            <a:latin typeface="Cambria Math" panose="02040503050406030204" pitchFamily="18" charset="0"/>
                          </a:rPr>
                          <m:t>𝑥</m:t>
                        </m:r>
                        <m:r>
                          <a:rPr lang="tr-TR" b="0" i="1" smtClean="0">
                            <a:latin typeface="Cambria Math" panose="02040503050406030204" pitchFamily="18" charset="0"/>
                          </a:rPr>
                          <m:t>)=</m:t>
                        </m:r>
                        <m:r>
                          <a:rPr lang="tr-TR" b="0" i="1" smtClean="0">
                            <a:latin typeface="Cambria Math" panose="02040503050406030204" pitchFamily="18" charset="0"/>
                          </a:rPr>
                          <m:t>𝑝</m:t>
                        </m:r>
                      </m:e>
                      <m:sup>
                        <m:r>
                          <a:rPr lang="tr-TR" b="0" i="1" smtClean="0">
                            <a:latin typeface="Cambria Math" panose="02040503050406030204" pitchFamily="18" charset="0"/>
                          </a:rPr>
                          <m:t>𝑥</m:t>
                        </m:r>
                      </m:sup>
                    </m:sSup>
                    <m:sSup>
                      <m:sSupPr>
                        <m:ctrlPr>
                          <a:rPr lang="tr-TR" i="1" smtClean="0">
                            <a:latin typeface="Cambria Math" panose="02040503050406030204" pitchFamily="18" charset="0"/>
                          </a:rPr>
                        </m:ctrlPr>
                      </m:sSupPr>
                      <m:e>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m:t>
                        </m:r>
                      </m:e>
                      <m:sup>
                        <m:r>
                          <a:rPr lang="tr-TR" b="0" i="1" smtClean="0">
                            <a:latin typeface="Cambria Math" panose="02040503050406030204" pitchFamily="18" charset="0"/>
                          </a:rPr>
                          <m:t>1−</m:t>
                        </m:r>
                        <m:r>
                          <a:rPr lang="tr-TR" b="0" i="1" smtClean="0">
                            <a:latin typeface="Cambria Math" panose="02040503050406030204" pitchFamily="18" charset="0"/>
                          </a:rPr>
                          <m:t>𝑥</m:t>
                        </m:r>
                      </m:sup>
                    </m:sSup>
                  </m:oMath>
                </a14:m>
                <a:endParaRPr lang="tr-TR" dirty="0"/>
              </a:p>
              <a:p>
                <a:endParaRPr lang="tr-TR" dirty="0"/>
              </a:p>
            </p:txBody>
          </p:sp>
        </mc:Choice>
        <mc:Fallback xmlns="">
          <p:sp>
            <p:nvSpPr>
              <p:cNvPr id="3" name="İçerik Yer Tutucusu 2">
                <a:extLst>
                  <a:ext uri="{FF2B5EF4-FFF2-40B4-BE49-F238E27FC236}">
                    <a16:creationId xmlns:a16="http://schemas.microsoft.com/office/drawing/2014/main" id="{E8E8BE11-4C49-ABF1-5569-C5A0477B5283}"/>
                  </a:ext>
                </a:extLst>
              </p:cNvPr>
              <p:cNvSpPr>
                <a:spLocks noGrp="1" noRot="1" noChangeAspect="1" noMove="1" noResize="1" noEditPoints="1" noAdjustHandles="1" noChangeArrowheads="1" noChangeShapeType="1" noTextEdit="1"/>
              </p:cNvSpPr>
              <p:nvPr>
                <p:ph idx="1"/>
              </p:nvPr>
            </p:nvSpPr>
            <p:spPr>
              <a:xfrm>
                <a:off x="1097280" y="1871003"/>
                <a:ext cx="10058400" cy="4346917"/>
              </a:xfrm>
              <a:blipFill>
                <a:blip r:embed="rId2"/>
                <a:stretch>
                  <a:fillRect l="-631" r="-1009"/>
                </a:stretch>
              </a:blipFill>
            </p:spPr>
            <p:txBody>
              <a:bodyPr/>
              <a:lstStyle/>
              <a:p>
                <a:r>
                  <a:rPr lang="tr-TR">
                    <a:noFill/>
                  </a:rPr>
                  <a:t> </a:t>
                </a:r>
              </a:p>
            </p:txBody>
          </p:sp>
        </mc:Fallback>
      </mc:AlternateContent>
    </p:spTree>
    <p:extLst>
      <p:ext uri="{BB962C8B-B14F-4D97-AF65-F5344CB8AC3E}">
        <p14:creationId xmlns:p14="http://schemas.microsoft.com/office/powerpoint/2010/main" val="3186664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886707-A815-FAF2-9E95-DDAF4476DB47}"/>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Dağılımı</a:t>
            </a:r>
            <a:endParaRPr lang="tr-TR" dirty="0"/>
          </a:p>
        </p:txBody>
      </p:sp>
      <mc:AlternateContent xmlns:mc="http://schemas.openxmlformats.org/markup-compatibility/2006">
        <mc:Choice xmlns:a14="http://schemas.microsoft.com/office/drawing/2010/main" Requires="a14">
          <p:sp>
            <p:nvSpPr>
              <p:cNvPr id="3" name="İçerik Yer Tutucusu 2">
                <a:extLst>
                  <a:ext uri="{FF2B5EF4-FFF2-40B4-BE49-F238E27FC236}">
                    <a16:creationId xmlns:a16="http://schemas.microsoft.com/office/drawing/2014/main" id="{D3A988E5-5E95-4D5A-B79E-66E2726CECA3}"/>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Bernoull, dağılımının ortalaması p iken </a:t>
                </a:r>
                <a:r>
                  <a:rPr lang="tr-TR" dirty="0" err="1">
                    <a:latin typeface="Times New Roman" panose="02020603050405020304" pitchFamily="18" charset="0"/>
                    <a:cs typeface="Times New Roman" panose="02020603050405020304" pitchFamily="18" charset="0"/>
                  </a:rPr>
                  <a:t>varyansı</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p.q</a:t>
                </a:r>
                <a:r>
                  <a:rPr lang="tr-TR" dirty="0">
                    <a:latin typeface="Times New Roman" panose="02020603050405020304" pitchFamily="18" charset="0"/>
                    <a:cs typeface="Times New Roman" panose="02020603050405020304" pitchFamily="18" charset="0"/>
                  </a:rPr>
                  <a:t>’ dur.</a:t>
                </a:r>
              </a:p>
              <a:p>
                <a:r>
                  <a:rPr lang="tr-TR" dirty="0">
                    <a:latin typeface="Times New Roman" panose="02020603050405020304" pitchFamily="18" charset="0"/>
                    <a:cs typeface="Times New Roman" panose="02020603050405020304" pitchFamily="18" charset="0"/>
                  </a:rPr>
                  <a:t>Para atılma olayında ‘tura’ çıkma olasılığı </a:t>
                </a: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𝑝</m:t>
                        </m:r>
                      </m:e>
                      <m:sub>
                        <m:r>
                          <a:rPr lang="tr-TR" b="0" i="1" smtClean="0">
                            <a:latin typeface="Cambria Math" panose="02040503050406030204" pitchFamily="18" charset="0"/>
                            <a:cs typeface="Times New Roman" panose="02020603050405020304" pitchFamily="18" charset="0"/>
                          </a:rPr>
                          <m:t>𝑡𝑢𝑟𝑎</m:t>
                        </m:r>
                      </m:sub>
                    </m:sSub>
                  </m:oMath>
                </a14:m>
                <a:r>
                  <a:rPr lang="tr-TR" dirty="0">
                    <a:latin typeface="Times New Roman" panose="02020603050405020304" pitchFamily="18" charset="0"/>
                    <a:cs typeface="Times New Roman" panose="02020603050405020304" pitchFamily="18" charset="0"/>
                  </a:rPr>
                  <a:t>= 0.5’ </a:t>
                </a:r>
                <a:r>
                  <a:rPr lang="tr-TR" dirty="0" err="1">
                    <a:latin typeface="Times New Roman" panose="02020603050405020304" pitchFamily="18" charset="0"/>
                    <a:cs typeface="Times New Roman" panose="02020603050405020304" pitchFamily="18" charset="0"/>
                  </a:rPr>
                  <a:t>dir</a:t>
                </a:r>
                <a:r>
                  <a:rPr lang="tr-TR" dirty="0">
                    <a:latin typeface="Times New Roman" panose="02020603050405020304" pitchFamily="18" charset="0"/>
                    <a:cs typeface="Times New Roman" panose="02020603050405020304" pitchFamily="18" charset="0"/>
                  </a:rPr>
                  <a:t>.</a:t>
                </a:r>
              </a:p>
              <a:p>
                <a:r>
                  <a:rPr lang="tr-TR" dirty="0">
                    <a:latin typeface="Times New Roman" panose="02020603050405020304" pitchFamily="18" charset="0"/>
                    <a:cs typeface="Times New Roman" panose="02020603050405020304" pitchFamily="18" charset="0"/>
                  </a:rPr>
                  <a:t>Yazı atma durumu da aynı olasılığı içerdiğinden toplam olasılık değeri 1’dir.</a:t>
                </a:r>
              </a:p>
              <a:p>
                <a:pPr algn="ct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𝑝</m:t>
                        </m:r>
                      </m:e>
                      <m:sub>
                        <m:r>
                          <a:rPr lang="tr-TR" b="0" i="1" smtClean="0">
                            <a:latin typeface="Cambria Math" panose="02040503050406030204" pitchFamily="18" charset="0"/>
                            <a:cs typeface="Times New Roman" panose="02020603050405020304" pitchFamily="18" charset="0"/>
                          </a:rPr>
                          <m:t>𝑡𝑢𝑟𝑎</m:t>
                        </m:r>
                      </m:sub>
                    </m:sSub>
                    <m:r>
                      <a:rPr lang="tr-TR" b="0" i="0" smtClean="0">
                        <a:latin typeface="Cambria Math" panose="02040503050406030204" pitchFamily="18" charset="0"/>
                        <a:cs typeface="Times New Roman" panose="02020603050405020304" pitchFamily="18" charset="0"/>
                      </a:rPr>
                      <m:t>+</m:t>
                    </m:r>
                    <m:sSub>
                      <m:sSubPr>
                        <m:ctrlPr>
                          <a:rPr lang="tr-TR" i="1">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𝑝</m:t>
                        </m:r>
                      </m:e>
                      <m:sub>
                        <m:r>
                          <a:rPr lang="tr-TR" b="0" i="1" smtClean="0">
                            <a:latin typeface="Cambria Math" panose="02040503050406030204" pitchFamily="18" charset="0"/>
                            <a:cs typeface="Times New Roman" panose="02020603050405020304" pitchFamily="18" charset="0"/>
                          </a:rPr>
                          <m:t>𝑦</m:t>
                        </m:r>
                        <m:r>
                          <a:rPr lang="tr-TR" i="1">
                            <a:latin typeface="Cambria Math" panose="02040503050406030204" pitchFamily="18" charset="0"/>
                            <a:cs typeface="Times New Roman" panose="02020603050405020304" pitchFamily="18" charset="0"/>
                          </a:rPr>
                          <m:t>𝑎</m:t>
                        </m:r>
                        <m:r>
                          <a:rPr lang="tr-TR" b="0" i="1" smtClean="0">
                            <a:latin typeface="Cambria Math" panose="02040503050406030204" pitchFamily="18" charset="0"/>
                            <a:cs typeface="Times New Roman" panose="02020603050405020304" pitchFamily="18" charset="0"/>
                          </a:rPr>
                          <m:t>𝑧𝚤</m:t>
                        </m:r>
                      </m:sub>
                    </m:sSub>
                  </m:oMath>
                </a14:m>
                <a:r>
                  <a:rPr lang="tr-TR" dirty="0">
                    <a:latin typeface="Times New Roman" panose="02020603050405020304" pitchFamily="18" charset="0"/>
                    <a:cs typeface="Times New Roman" panose="02020603050405020304" pitchFamily="18" charset="0"/>
                  </a:rPr>
                  <a:t>=1</a:t>
                </a:r>
              </a:p>
              <a:p>
                <a:pPr algn="just"/>
                <a:r>
                  <a:rPr lang="tr-TR" dirty="0">
                    <a:latin typeface="Times New Roman" panose="02020603050405020304" pitchFamily="18" charset="0"/>
                    <a:cs typeface="Times New Roman" panose="02020603050405020304" pitchFamily="18" charset="0"/>
                  </a:rPr>
                  <a:t>Bu durumda </a:t>
                </a: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𝑝</m:t>
                        </m:r>
                      </m:e>
                      <m:sub>
                        <m:r>
                          <a:rPr lang="tr-TR" b="0" i="1" smtClean="0">
                            <a:latin typeface="Cambria Math" panose="02040503050406030204" pitchFamily="18" charset="0"/>
                            <a:cs typeface="Times New Roman" panose="02020603050405020304" pitchFamily="18" charset="0"/>
                          </a:rPr>
                          <m:t>𝑦</m:t>
                        </m:r>
                        <m:r>
                          <a:rPr lang="tr-TR" i="1">
                            <a:latin typeface="Cambria Math" panose="02040503050406030204" pitchFamily="18" charset="0"/>
                            <a:cs typeface="Times New Roman" panose="02020603050405020304" pitchFamily="18" charset="0"/>
                          </a:rPr>
                          <m:t>𝑎</m:t>
                        </m:r>
                        <m:r>
                          <a:rPr lang="tr-TR" b="0" i="1" smtClean="0">
                            <a:latin typeface="Cambria Math" panose="02040503050406030204" pitchFamily="18" charset="0"/>
                            <a:cs typeface="Times New Roman" panose="02020603050405020304" pitchFamily="18" charset="0"/>
                          </a:rPr>
                          <m:t>𝑧𝚤</m:t>
                        </m:r>
                      </m:sub>
                    </m:sSub>
                  </m:oMath>
                </a14:m>
                <a:r>
                  <a:rPr lang="tr-TR" dirty="0">
                    <a:latin typeface="Times New Roman" panose="02020603050405020304" pitchFamily="18" charset="0"/>
                    <a:cs typeface="Times New Roman" panose="02020603050405020304" pitchFamily="18" charset="0"/>
                  </a:rPr>
                  <a:t>= 1- </a:t>
                </a:r>
                <a14:m>
                  <m:oMath xmlns:m="http://schemas.openxmlformats.org/officeDocument/2006/math">
                    <m:sSub>
                      <m:sSubPr>
                        <m:ctrlPr>
                          <a:rPr lang="tr-TR" i="1">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𝑝</m:t>
                        </m:r>
                      </m:e>
                      <m:sub>
                        <m:r>
                          <a:rPr lang="tr-TR" i="1">
                            <a:latin typeface="Cambria Math" panose="02040503050406030204" pitchFamily="18" charset="0"/>
                            <a:cs typeface="Times New Roman" panose="02020603050405020304" pitchFamily="18" charset="0"/>
                          </a:rPr>
                          <m:t>𝑡𝑢𝑟𝑎</m:t>
                        </m:r>
                      </m:sub>
                    </m:sSub>
                  </m:oMath>
                </a14:m>
                <a:r>
                  <a:rPr lang="tr-TR" dirty="0">
                    <a:latin typeface="Times New Roman" panose="02020603050405020304" pitchFamily="18" charset="0"/>
                    <a:cs typeface="Times New Roman" panose="02020603050405020304" pitchFamily="18" charset="0"/>
                  </a:rPr>
                  <a:t> şeklinde hesaplanabileceği için iki parametre tek parametreye dönüşerek </a:t>
                </a:r>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dağılımı kullanılabilir.</a:t>
                </a:r>
              </a:p>
              <a:p>
                <a:pPr algn="just"/>
                <a:r>
                  <a:rPr lang="tr-TR" dirty="0">
                    <a:latin typeface="Times New Roman" panose="02020603050405020304" pitchFamily="18" charset="0"/>
                    <a:cs typeface="Times New Roman" panose="02020603050405020304" pitchFamily="18" charset="0"/>
                  </a:rPr>
                  <a:t>Yazı atma olasılığı; P</a:t>
                </a:r>
              </a:p>
            </p:txBody>
          </p:sp>
        </mc:Choice>
        <mc:Fallback>
          <p:sp>
            <p:nvSpPr>
              <p:cNvPr id="3" name="İçerik Yer Tutucusu 2">
                <a:extLst>
                  <a:ext uri="{FF2B5EF4-FFF2-40B4-BE49-F238E27FC236}">
                    <a16:creationId xmlns:a16="http://schemas.microsoft.com/office/drawing/2014/main" id="{D3A988E5-5E95-4D5A-B79E-66E2726CECA3}"/>
                  </a:ext>
                </a:extLst>
              </p:cNvPr>
              <p:cNvSpPr>
                <a:spLocks noGrp="1" noRot="1" noChangeAspect="1" noMove="1" noResize="1" noEditPoints="1" noAdjustHandles="1" noChangeArrowheads="1" noChangeShapeType="1" noTextEdit="1"/>
              </p:cNvSpPr>
              <p:nvPr>
                <p:ph idx="1"/>
              </p:nvPr>
            </p:nvSpPr>
            <p:spPr>
              <a:blipFill>
                <a:blip r:embed="rId2"/>
                <a:stretch>
                  <a:fillRect l="-631" t="-673" r="-1513"/>
                </a:stretch>
              </a:blipFill>
            </p:spPr>
            <p:txBody>
              <a:bodyPr/>
              <a:lstStyle/>
              <a:p>
                <a:r>
                  <a:rPr lang="tr-TR">
                    <a:noFill/>
                  </a:rPr>
                  <a:t> </a:t>
                </a:r>
              </a:p>
            </p:txBody>
          </p:sp>
        </mc:Fallback>
      </mc:AlternateContent>
    </p:spTree>
    <p:extLst>
      <p:ext uri="{BB962C8B-B14F-4D97-AF65-F5344CB8AC3E}">
        <p14:creationId xmlns:p14="http://schemas.microsoft.com/office/powerpoint/2010/main" val="203667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565079-093D-B65A-5D56-4DD13C240101}"/>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sp>
        <p:nvSpPr>
          <p:cNvPr id="3" name="İçerik Yer Tutucusu 2">
            <a:extLst>
              <a:ext uri="{FF2B5EF4-FFF2-40B4-BE49-F238E27FC236}">
                <a16:creationId xmlns:a16="http://schemas.microsoft.com/office/drawing/2014/main" id="{EC6488EB-2EAE-42AA-A142-C2BB01B1ED17}"/>
              </a:ext>
            </a:extLst>
          </p:cNvPr>
          <p:cNvSpPr>
            <a:spLocks noGrp="1"/>
          </p:cNvSpPr>
          <p:nvPr>
            <p:ph idx="1"/>
          </p:nvPr>
        </p:nvSpPr>
        <p:spPr>
          <a:xfrm>
            <a:off x="1097280" y="2108201"/>
            <a:ext cx="10058400" cy="4228804"/>
          </a:xfrm>
        </p:spPr>
        <p:txBody>
          <a:bodyPr>
            <a:normAutofit fontScale="92500" lnSpcReduction="20000"/>
          </a:bodyPr>
          <a:lstStyle/>
          <a:p>
            <a:pPr algn="just">
              <a:lnSpc>
                <a:spcPct val="160000"/>
              </a:lnSpc>
            </a:pPr>
            <a:r>
              <a:rPr lang="tr-TR" dirty="0">
                <a:latin typeface="Times New Roman" panose="02020603050405020304" pitchFamily="18" charset="0"/>
                <a:cs typeface="Times New Roman" panose="02020603050405020304" pitchFamily="18" charset="0"/>
              </a:rPr>
              <a:t>Satır ve sütunlar için ortalama hesaplanması için ‘</a:t>
            </a:r>
            <a:r>
              <a:rPr lang="tr-TR" dirty="0" err="1">
                <a:latin typeface="Times New Roman" panose="02020603050405020304" pitchFamily="18" charset="0"/>
                <a:cs typeface="Times New Roman" panose="02020603050405020304" pitchFamily="18" charset="0"/>
              </a:rPr>
              <a:t>axis</a:t>
            </a:r>
            <a:r>
              <a:rPr lang="tr-TR" dirty="0">
                <a:latin typeface="Times New Roman" panose="02020603050405020304" pitchFamily="18" charset="0"/>
                <a:cs typeface="Times New Roman" panose="02020603050405020304" pitchFamily="18" charset="0"/>
              </a:rPr>
              <a:t>’ modülü kullanılmaktadır. </a:t>
            </a:r>
            <a:r>
              <a:rPr lang="tr-TR" sz="2000" dirty="0">
                <a:latin typeface="Times New Roman" panose="02020603050405020304" pitchFamily="18" charset="0"/>
                <a:cs typeface="Times New Roman" panose="02020603050405020304" pitchFamily="18" charset="0"/>
              </a:rPr>
              <a:t>Diğer istatistikler içinde ‘</a:t>
            </a:r>
            <a:r>
              <a:rPr lang="tr-TR" sz="2000" dirty="0" err="1">
                <a:latin typeface="Times New Roman" panose="02020603050405020304" pitchFamily="18" charset="0"/>
                <a:cs typeface="Times New Roman" panose="02020603050405020304" pitchFamily="18" charset="0"/>
              </a:rPr>
              <a:t>axis</a:t>
            </a:r>
            <a:r>
              <a:rPr lang="tr-TR" sz="2000" dirty="0">
                <a:latin typeface="Times New Roman" panose="02020603050405020304" pitchFamily="18" charset="0"/>
                <a:cs typeface="Times New Roman" panose="02020603050405020304" pitchFamily="18" charset="0"/>
              </a:rPr>
              <a:t>’ modülü kullanılabilir.</a:t>
            </a:r>
          </a:p>
          <a:p>
            <a:endParaRPr lang="tr-TR" dirty="0">
              <a:latin typeface="Times New Roman" panose="02020603050405020304" pitchFamily="18" charset="0"/>
              <a:cs typeface="Times New Roman" panose="02020603050405020304" pitchFamily="18" charset="0"/>
            </a:endParaRPr>
          </a:p>
          <a:p>
            <a:endParaRPr lang="tr-TR" dirty="0"/>
          </a:p>
          <a:p>
            <a:endParaRPr lang="tr-TR" dirty="0"/>
          </a:p>
          <a:p>
            <a:endParaRPr lang="tr-TR" dirty="0"/>
          </a:p>
          <a:p>
            <a:pPr marL="0" indent="0">
              <a:buNone/>
            </a:pPr>
            <a:endParaRPr lang="tr-TR" dirty="0"/>
          </a:p>
          <a:p>
            <a:endParaRPr lang="tr-TR" dirty="0">
              <a:solidFill>
                <a:srgbClr val="C00000"/>
              </a:solidFill>
            </a:endParaRPr>
          </a:p>
          <a:p>
            <a:r>
              <a:rPr lang="tr-TR" dirty="0">
                <a:solidFill>
                  <a:srgbClr val="C00000"/>
                </a:solidFill>
              </a:rPr>
              <a:t>Çıktı </a:t>
            </a:r>
            <a:r>
              <a:rPr lang="tr-TR" dirty="0"/>
              <a:t>: </a:t>
            </a:r>
            <a:r>
              <a:rPr lang="tr-TR" dirty="0">
                <a:latin typeface="Times New Roman" panose="02020603050405020304" pitchFamily="18" charset="0"/>
                <a:cs typeface="Times New Roman" panose="02020603050405020304" pitchFamily="18" charset="0"/>
              </a:rPr>
              <a:t>5.4</a:t>
            </a:r>
          </a:p>
          <a:p>
            <a:endParaRPr lang="tr-TR" dirty="0"/>
          </a:p>
        </p:txBody>
      </p:sp>
      <p:pic>
        <p:nvPicPr>
          <p:cNvPr id="4" name="Resim 3">
            <a:extLst>
              <a:ext uri="{FF2B5EF4-FFF2-40B4-BE49-F238E27FC236}">
                <a16:creationId xmlns:a16="http://schemas.microsoft.com/office/drawing/2014/main" id="{5C4BBC50-FC02-BCD5-4504-6D59B962FCC9}"/>
              </a:ext>
            </a:extLst>
          </p:cNvPr>
          <p:cNvPicPr>
            <a:picLocks noChangeAspect="1"/>
          </p:cNvPicPr>
          <p:nvPr/>
        </p:nvPicPr>
        <p:blipFill>
          <a:blip r:embed="rId2"/>
          <a:stretch>
            <a:fillRect/>
          </a:stretch>
        </p:blipFill>
        <p:spPr>
          <a:xfrm>
            <a:off x="1202639" y="3429000"/>
            <a:ext cx="2815502" cy="1902784"/>
          </a:xfrm>
          <a:prstGeom prst="rect">
            <a:avLst/>
          </a:prstGeom>
          <a:ln w="19050">
            <a:solidFill>
              <a:schemeClr val="tx1"/>
            </a:solidFill>
          </a:ln>
        </p:spPr>
      </p:pic>
    </p:spTree>
    <p:extLst>
      <p:ext uri="{BB962C8B-B14F-4D97-AF65-F5344CB8AC3E}">
        <p14:creationId xmlns:p14="http://schemas.microsoft.com/office/powerpoint/2010/main" val="3611252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1DA3FE-3929-77E7-924F-C47028EC2345}"/>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Dağılımı</a:t>
            </a:r>
            <a:endParaRPr lang="tr-TR" dirty="0"/>
          </a:p>
        </p:txBody>
      </p:sp>
      <p:sp>
        <p:nvSpPr>
          <p:cNvPr id="3" name="İçerik Yer Tutucusu 2">
            <a:extLst>
              <a:ext uri="{FF2B5EF4-FFF2-40B4-BE49-F238E27FC236}">
                <a16:creationId xmlns:a16="http://schemas.microsoft.com/office/drawing/2014/main" id="{0D522068-C5DF-9BDF-3967-06C2490536D2}"/>
              </a:ext>
            </a:extLst>
          </p:cNvPr>
          <p:cNvSpPr>
            <a:spLocks noGrp="1"/>
          </p:cNvSpPr>
          <p:nvPr>
            <p:ph idx="1"/>
          </p:nvPr>
        </p:nvSpPr>
        <p:spPr>
          <a:xfrm>
            <a:off x="1097279" y="4000352"/>
            <a:ext cx="10058400" cy="1747781"/>
          </a:xfrm>
        </p:spPr>
        <p:txBody>
          <a:bodyPr>
            <a:normAutofit/>
          </a:bodyPr>
          <a:lstStyle/>
          <a:p>
            <a:pPr>
              <a:lnSpc>
                <a:spcPct val="150000"/>
              </a:lnSpc>
            </a:pPr>
            <a:r>
              <a:rPr lang="tr-TR" dirty="0">
                <a:latin typeface="Times New Roman" panose="02020603050405020304" pitchFamily="18" charset="0"/>
                <a:cs typeface="Times New Roman" panose="02020603050405020304" pitchFamily="18" charset="0"/>
              </a:rPr>
              <a:t>Elde edilen dağılım için yazının hiç çıkmaması ‘0’ veya turanın hiç çıkmaması ‘1’ olasılığı, olasılık kütle fonksiyonu (</a:t>
            </a:r>
            <a:r>
              <a:rPr lang="tr-TR" dirty="0" err="1">
                <a:latin typeface="Times New Roman" panose="02020603050405020304" pitchFamily="18" charset="0"/>
                <a:cs typeface="Times New Roman" panose="02020603050405020304" pitchFamily="18" charset="0"/>
              </a:rPr>
              <a:t>pmf</a:t>
            </a:r>
            <a:r>
              <a:rPr lang="tr-TR" dirty="0">
                <a:latin typeface="Times New Roman" panose="02020603050405020304" pitchFamily="18" charset="0"/>
                <a:cs typeface="Times New Roman" panose="02020603050405020304" pitchFamily="18" charset="0"/>
              </a:rPr>
              <a:t>) olmak üzere aşağıdaki gibi hesaplanmaktadır.</a:t>
            </a:r>
          </a:p>
          <a:p>
            <a:pPr>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D59FD29F-A990-2BA0-30B1-50C60E3551F5}"/>
              </a:ext>
            </a:extLst>
          </p:cNvPr>
          <p:cNvPicPr>
            <a:picLocks noChangeAspect="1"/>
          </p:cNvPicPr>
          <p:nvPr/>
        </p:nvPicPr>
        <p:blipFill>
          <a:blip r:embed="rId2"/>
          <a:stretch>
            <a:fillRect/>
          </a:stretch>
        </p:blipFill>
        <p:spPr>
          <a:xfrm>
            <a:off x="1097279" y="2347296"/>
            <a:ext cx="6898857" cy="1228859"/>
          </a:xfrm>
          <a:prstGeom prst="rect">
            <a:avLst/>
          </a:prstGeom>
          <a:ln w="19050">
            <a:solidFill>
              <a:schemeClr val="tx1"/>
            </a:solidFill>
          </a:ln>
        </p:spPr>
      </p:pic>
    </p:spTree>
    <p:extLst>
      <p:ext uri="{BB962C8B-B14F-4D97-AF65-F5344CB8AC3E}">
        <p14:creationId xmlns:p14="http://schemas.microsoft.com/office/powerpoint/2010/main" val="616053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1DA3FE-3929-77E7-924F-C47028EC2345}"/>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Dağılımı</a:t>
            </a:r>
            <a:endParaRPr lang="tr-TR" dirty="0"/>
          </a:p>
        </p:txBody>
      </p:sp>
      <p:pic>
        <p:nvPicPr>
          <p:cNvPr id="5" name="Resim 4">
            <a:extLst>
              <a:ext uri="{FF2B5EF4-FFF2-40B4-BE49-F238E27FC236}">
                <a16:creationId xmlns:a16="http://schemas.microsoft.com/office/drawing/2014/main" id="{4D637F41-9631-F1ED-1EE6-AAD84B267462}"/>
              </a:ext>
            </a:extLst>
          </p:cNvPr>
          <p:cNvPicPr>
            <a:picLocks noChangeAspect="1"/>
          </p:cNvPicPr>
          <p:nvPr/>
        </p:nvPicPr>
        <p:blipFill>
          <a:blip r:embed="rId2"/>
          <a:stretch>
            <a:fillRect/>
          </a:stretch>
        </p:blipFill>
        <p:spPr>
          <a:xfrm>
            <a:off x="1336101" y="2234994"/>
            <a:ext cx="4494104" cy="737033"/>
          </a:xfrm>
          <a:prstGeom prst="rect">
            <a:avLst/>
          </a:prstGeom>
          <a:ln w="19050">
            <a:solidFill>
              <a:schemeClr val="tx1"/>
            </a:solidFill>
          </a:ln>
        </p:spPr>
      </p:pic>
      <p:sp>
        <p:nvSpPr>
          <p:cNvPr id="6" name="Metin kutusu 5">
            <a:extLst>
              <a:ext uri="{FF2B5EF4-FFF2-40B4-BE49-F238E27FC236}">
                <a16:creationId xmlns:a16="http://schemas.microsoft.com/office/drawing/2014/main" id="{9C6C12CB-4CF3-8080-63E8-CDE412F6C928}"/>
              </a:ext>
            </a:extLst>
          </p:cNvPr>
          <p:cNvSpPr txBox="1"/>
          <p:nvPr/>
        </p:nvSpPr>
        <p:spPr>
          <a:xfrm>
            <a:off x="1336101" y="3429000"/>
            <a:ext cx="6009037" cy="504497"/>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r>
              <a:rPr lang="tr-TR" sz="2000" dirty="0">
                <a:latin typeface="Times New Roman" panose="02020603050405020304" pitchFamily="18" charset="0"/>
                <a:cs typeface="Times New Roman" panose="02020603050405020304" pitchFamily="18" charset="0"/>
              </a:rPr>
              <a:t>0.5</a:t>
            </a:r>
          </a:p>
        </p:txBody>
      </p:sp>
      <p:pic>
        <p:nvPicPr>
          <p:cNvPr id="7" name="Resim 6">
            <a:extLst>
              <a:ext uri="{FF2B5EF4-FFF2-40B4-BE49-F238E27FC236}">
                <a16:creationId xmlns:a16="http://schemas.microsoft.com/office/drawing/2014/main" id="{2D133F11-94F7-2FA3-D0A1-FC5D3E81045A}"/>
              </a:ext>
            </a:extLst>
          </p:cNvPr>
          <p:cNvPicPr>
            <a:picLocks noChangeAspect="1"/>
          </p:cNvPicPr>
          <p:nvPr/>
        </p:nvPicPr>
        <p:blipFill>
          <a:blip r:embed="rId3"/>
          <a:stretch>
            <a:fillRect/>
          </a:stretch>
        </p:blipFill>
        <p:spPr>
          <a:xfrm>
            <a:off x="1336101" y="4518542"/>
            <a:ext cx="4494104" cy="746057"/>
          </a:xfrm>
          <a:prstGeom prst="rect">
            <a:avLst/>
          </a:prstGeom>
          <a:ln w="19050">
            <a:solidFill>
              <a:schemeClr val="tx1"/>
            </a:solidFill>
          </a:ln>
        </p:spPr>
      </p:pic>
      <p:sp>
        <p:nvSpPr>
          <p:cNvPr id="8" name="Metin kutusu 7">
            <a:extLst>
              <a:ext uri="{FF2B5EF4-FFF2-40B4-BE49-F238E27FC236}">
                <a16:creationId xmlns:a16="http://schemas.microsoft.com/office/drawing/2014/main" id="{379DDA28-6AE0-9B68-3CF0-8AA9EDFB24D9}"/>
              </a:ext>
            </a:extLst>
          </p:cNvPr>
          <p:cNvSpPr txBox="1"/>
          <p:nvPr/>
        </p:nvSpPr>
        <p:spPr>
          <a:xfrm>
            <a:off x="1336101" y="5625137"/>
            <a:ext cx="6009037" cy="504497"/>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r>
              <a:rPr lang="tr-TR" sz="2000" dirty="0">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1957309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56E91C-6B05-44E4-14B5-7B272C8423DE}"/>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Dağılımı</a:t>
            </a:r>
            <a:endParaRPr lang="tr-TR" dirty="0"/>
          </a:p>
        </p:txBody>
      </p:sp>
      <p:sp>
        <p:nvSpPr>
          <p:cNvPr id="3" name="İçerik Yer Tutucusu 2">
            <a:extLst>
              <a:ext uri="{FF2B5EF4-FFF2-40B4-BE49-F238E27FC236}">
                <a16:creationId xmlns:a16="http://schemas.microsoft.com/office/drawing/2014/main" id="{9C312DEC-B3E3-415B-F434-DC18CD6A3B04}"/>
              </a:ext>
            </a:extLst>
          </p:cNvPr>
          <p:cNvSpPr>
            <a:spLocks noGrp="1"/>
          </p:cNvSpPr>
          <p:nvPr>
            <p:ph idx="1"/>
          </p:nvPr>
        </p:nvSpPr>
        <p:spPr/>
        <p:txBody>
          <a:bodyPr/>
          <a:lstStyle/>
          <a:p>
            <a:pPr algn="just"/>
            <a:r>
              <a:rPr lang="tr-TR" dirty="0">
                <a:latin typeface="Times New Roman" panose="02020603050405020304" pitchFamily="18" charset="0"/>
                <a:cs typeface="Times New Roman" panose="02020603050405020304" pitchFamily="18" charset="0"/>
              </a:rPr>
              <a:t>Elde edilen </a:t>
            </a:r>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dağılımı sayesinde paranın 10 kez atılması olayı </a:t>
            </a:r>
            <a:r>
              <a:rPr lang="tr-TR" dirty="0" err="1">
                <a:latin typeface="Times New Roman" panose="02020603050405020304" pitchFamily="18" charset="0"/>
                <a:cs typeface="Times New Roman" panose="02020603050405020304" pitchFamily="18" charset="0"/>
              </a:rPr>
              <a:t>simüle</a:t>
            </a:r>
            <a:r>
              <a:rPr lang="tr-TR" dirty="0">
                <a:latin typeface="Times New Roman" panose="02020603050405020304" pitchFamily="18" charset="0"/>
                <a:cs typeface="Times New Roman" panose="02020603050405020304" pitchFamily="18" charset="0"/>
              </a:rPr>
              <a:t> edilebilir.</a:t>
            </a:r>
          </a:p>
          <a:p>
            <a:r>
              <a:rPr lang="tr-TR" dirty="0">
                <a:latin typeface="Times New Roman" panose="02020603050405020304" pitchFamily="18" charset="0"/>
                <a:cs typeface="Times New Roman" panose="02020603050405020304" pitchFamily="18" charset="0"/>
              </a:rPr>
              <a:t>Modülde ‘.</a:t>
            </a:r>
            <a:r>
              <a:rPr lang="tr-TR" dirty="0" err="1">
                <a:latin typeface="Times New Roman" panose="02020603050405020304" pitchFamily="18" charset="0"/>
                <a:cs typeface="Times New Roman" panose="02020603050405020304" pitchFamily="18" charset="0"/>
              </a:rPr>
              <a:t>rvs</a:t>
            </a:r>
            <a:r>
              <a:rPr lang="tr-TR" dirty="0">
                <a:latin typeface="Times New Roman" panose="02020603050405020304" pitchFamily="18" charset="0"/>
                <a:cs typeface="Times New Roman" panose="02020603050405020304" pitchFamily="18" charset="0"/>
              </a:rPr>
              <a:t>’ rastgele değişkenler anlamına gelir.</a:t>
            </a:r>
          </a:p>
        </p:txBody>
      </p:sp>
      <p:pic>
        <p:nvPicPr>
          <p:cNvPr id="4" name="Resim 3">
            <a:extLst>
              <a:ext uri="{FF2B5EF4-FFF2-40B4-BE49-F238E27FC236}">
                <a16:creationId xmlns:a16="http://schemas.microsoft.com/office/drawing/2014/main" id="{ACEB1C2B-D48D-B288-B002-3315FF1D5C6E}"/>
              </a:ext>
            </a:extLst>
          </p:cNvPr>
          <p:cNvPicPr>
            <a:picLocks noChangeAspect="1"/>
          </p:cNvPicPr>
          <p:nvPr/>
        </p:nvPicPr>
        <p:blipFill>
          <a:blip r:embed="rId2"/>
          <a:stretch>
            <a:fillRect/>
          </a:stretch>
        </p:blipFill>
        <p:spPr>
          <a:xfrm>
            <a:off x="1240154" y="3326658"/>
            <a:ext cx="4328383" cy="661988"/>
          </a:xfrm>
          <a:prstGeom prst="rect">
            <a:avLst/>
          </a:prstGeom>
          <a:ln w="19050">
            <a:solidFill>
              <a:schemeClr val="tx1"/>
            </a:solidFill>
          </a:ln>
        </p:spPr>
      </p:pic>
      <p:sp>
        <p:nvSpPr>
          <p:cNvPr id="7" name="Metin kutusu 6">
            <a:extLst>
              <a:ext uri="{FF2B5EF4-FFF2-40B4-BE49-F238E27FC236}">
                <a16:creationId xmlns:a16="http://schemas.microsoft.com/office/drawing/2014/main" id="{D00FD89F-D523-BE7E-740A-255F18DD73DC}"/>
              </a:ext>
            </a:extLst>
          </p:cNvPr>
          <p:cNvSpPr txBox="1"/>
          <p:nvPr/>
        </p:nvSpPr>
        <p:spPr>
          <a:xfrm>
            <a:off x="1240154" y="4034442"/>
            <a:ext cx="10161271" cy="2345322"/>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p>
          <a:p>
            <a:pPr algn="just">
              <a:lnSpc>
                <a:spcPct val="150000"/>
              </a:lnSpc>
            </a:pPr>
            <a:r>
              <a:rPr lang="tr-TR" sz="2000" dirty="0" err="1">
                <a:latin typeface="Times New Roman" panose="02020603050405020304" pitchFamily="18" charset="0"/>
                <a:cs typeface="Times New Roman" panose="02020603050405020304" pitchFamily="18" charset="0"/>
              </a:rPr>
              <a:t>array</a:t>
            </a:r>
            <a:r>
              <a:rPr lang="tr-TR" sz="2000" dirty="0">
                <a:latin typeface="Times New Roman" panose="02020603050405020304" pitchFamily="18" charset="0"/>
                <a:cs typeface="Times New Roman" panose="02020603050405020304" pitchFamily="18" charset="0"/>
              </a:rPr>
              <a:t> ([1, 1, 0, 1, 0, 1, 1, 0, 1, 0], </a:t>
            </a:r>
            <a:r>
              <a:rPr lang="tr-TR" sz="2000" dirty="0" err="1">
                <a:latin typeface="Times New Roman" panose="02020603050405020304" pitchFamily="18" charset="0"/>
                <a:cs typeface="Times New Roman" panose="02020603050405020304" pitchFamily="18" charset="0"/>
              </a:rPr>
              <a:t>dtype</a:t>
            </a:r>
            <a:r>
              <a:rPr lang="tr-TR" sz="2000" dirty="0">
                <a:latin typeface="Times New Roman" panose="02020603050405020304" pitchFamily="18" charset="0"/>
                <a:cs typeface="Times New Roman" panose="02020603050405020304" pitchFamily="18" charset="0"/>
              </a:rPr>
              <a:t>=int64)</a:t>
            </a:r>
          </a:p>
          <a:p>
            <a:pPr algn="just">
              <a:lnSpc>
                <a:spcPct val="150000"/>
              </a:lnSpc>
            </a:pP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a:latin typeface="Times New Roman" panose="02020603050405020304" pitchFamily="18" charset="0"/>
                <a:cs typeface="Times New Roman" panose="02020603050405020304" pitchFamily="18" charset="0"/>
              </a:rPr>
              <a:t>Burada, p tura gelme olasılığı olmak üzere, ‘1’ gerçekleşme, ‘0’ ise gerçekleşmeme durumunu gösterir. Örneğin sonucuna göre, 10 kez para atılmış, 7 kez tura 3 kez de yazı gelmiştir.</a:t>
            </a:r>
          </a:p>
        </p:txBody>
      </p:sp>
    </p:spTree>
    <p:extLst>
      <p:ext uri="{BB962C8B-B14F-4D97-AF65-F5344CB8AC3E}">
        <p14:creationId xmlns:p14="http://schemas.microsoft.com/office/powerpoint/2010/main" val="3868280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2DD45C-E965-09A5-D1AC-5E1C80563D59}"/>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Dağılımı</a:t>
            </a:r>
          </a:p>
        </p:txBody>
      </p:sp>
      <p:sp>
        <p:nvSpPr>
          <p:cNvPr id="3" name="İçerik Yer Tutucusu 2">
            <a:extLst>
              <a:ext uri="{FF2B5EF4-FFF2-40B4-BE49-F238E27FC236}">
                <a16:creationId xmlns:a16="http://schemas.microsoft.com/office/drawing/2014/main" id="{ADB5CF31-B232-B89F-E2D1-59F6D3B0BA03}"/>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Bir paranın havaya birden çok kez atılması olayı sonuçları </a:t>
            </a:r>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dağılımına uygundur. </a:t>
            </a:r>
          </a:p>
          <a:p>
            <a:pPr algn="just">
              <a:lnSpc>
                <a:spcPct val="150000"/>
              </a:lnSpc>
            </a:pPr>
            <a:r>
              <a:rPr lang="tr-TR" dirty="0">
                <a:latin typeface="Times New Roman" panose="02020603050405020304" pitchFamily="18" charset="0"/>
                <a:cs typeface="Times New Roman" panose="02020603050405020304" pitchFamily="18" charset="0"/>
              </a:rPr>
              <a:t>Genel olarak iki terimli dağılım için sabit sayıda deneme sonucunda elde edilen başarı durumudur.</a:t>
            </a:r>
          </a:p>
          <a:p>
            <a:pPr algn="just">
              <a:lnSpc>
                <a:spcPct val="150000"/>
              </a:lnSpc>
            </a:pPr>
            <a:r>
              <a:rPr lang="tr-TR" dirty="0">
                <a:latin typeface="Times New Roman" panose="02020603050405020304" pitchFamily="18" charset="0"/>
                <a:cs typeface="Times New Roman" panose="02020603050405020304" pitchFamily="18" charset="0"/>
              </a:rPr>
              <a:t>Çeşitli başarı olasılık değeri (p) ve deneme sayıları (n) için </a:t>
            </a:r>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dağılımı Grafik 1’de gösterilmiştir. </a:t>
            </a:r>
          </a:p>
        </p:txBody>
      </p:sp>
      <p:pic>
        <p:nvPicPr>
          <p:cNvPr id="4" name="Resim 3">
            <a:extLst>
              <a:ext uri="{FF2B5EF4-FFF2-40B4-BE49-F238E27FC236}">
                <a16:creationId xmlns:a16="http://schemas.microsoft.com/office/drawing/2014/main" id="{A0FFBDA7-639B-3C27-2842-6B30110A0633}"/>
              </a:ext>
            </a:extLst>
          </p:cNvPr>
          <p:cNvPicPr>
            <a:picLocks noChangeAspect="1"/>
          </p:cNvPicPr>
          <p:nvPr/>
        </p:nvPicPr>
        <p:blipFill>
          <a:blip r:embed="rId2"/>
          <a:stretch>
            <a:fillRect/>
          </a:stretch>
        </p:blipFill>
        <p:spPr>
          <a:xfrm>
            <a:off x="4515280" y="4388139"/>
            <a:ext cx="2998880" cy="1983874"/>
          </a:xfrm>
          <a:prstGeom prst="rect">
            <a:avLst/>
          </a:prstGeom>
        </p:spPr>
      </p:pic>
    </p:spTree>
    <p:extLst>
      <p:ext uri="{BB962C8B-B14F-4D97-AF65-F5344CB8AC3E}">
        <p14:creationId xmlns:p14="http://schemas.microsoft.com/office/powerpoint/2010/main" val="3273536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0452CF-AE83-35A5-D347-3366E5525E47}"/>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Dağılımı</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E2BBD74A-3B04-9471-8F8D-5F8366090D3D}"/>
                  </a:ext>
                </a:extLst>
              </p:cNvPr>
              <p:cNvSpPr>
                <a:spLocks noGrp="1"/>
              </p:cNvSpPr>
              <p:nvPr>
                <p:ph idx="1"/>
              </p:nvPr>
            </p:nvSpPr>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Bu başarı sayısı rasgele değişken X ile temsil edilir. O zaman </a:t>
                </a:r>
                <a:r>
                  <a:rPr lang="tr-TR" dirty="0" err="1">
                    <a:latin typeface="Times New Roman" panose="02020603050405020304" pitchFamily="18" charset="0"/>
                    <a:cs typeface="Times New Roman" panose="02020603050405020304" pitchFamily="18" charset="0"/>
                  </a:rPr>
                  <a:t>X’in</a:t>
                </a:r>
                <a:r>
                  <a:rPr lang="tr-TR" dirty="0">
                    <a:latin typeface="Times New Roman" panose="02020603050405020304" pitchFamily="18" charset="0"/>
                    <a:cs typeface="Times New Roman" panose="02020603050405020304" pitchFamily="18" charset="0"/>
                  </a:rPr>
                  <a:t> değeri 0 ile n arasındadır.</a:t>
                </a:r>
              </a:p>
              <a:p>
                <a:pPr algn="just">
                  <a:lnSpc>
                    <a:spcPct val="150000"/>
                  </a:lnSpc>
                </a:pPr>
                <a:r>
                  <a:rPr lang="tr-TR" dirty="0">
                    <a:latin typeface="Times New Roman" panose="02020603050405020304" pitchFamily="18" charset="0"/>
                    <a:cs typeface="Times New Roman" panose="02020603050405020304" pitchFamily="18" charset="0"/>
                  </a:rPr>
                  <a:t>Bu durumda </a:t>
                </a:r>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dağılımının ortalaması </a:t>
                </a:r>
                <a:r>
                  <a:rPr lang="tr-TR" dirty="0" err="1">
                    <a:latin typeface="Times New Roman" panose="02020603050405020304" pitchFamily="18" charset="0"/>
                    <a:cs typeface="Times New Roman" panose="02020603050405020304" pitchFamily="18" charset="0"/>
                  </a:rPr>
                  <a:t>n.p</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varyansı</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n.p</a:t>
                </a:r>
                <a:r>
                  <a:rPr lang="tr-TR" dirty="0">
                    <a:latin typeface="Times New Roman" panose="02020603050405020304" pitchFamily="18" charset="0"/>
                    <a:cs typeface="Times New Roman" panose="02020603050405020304" pitchFamily="18" charset="0"/>
                  </a:rPr>
                  <a:t>(1-p)’</a:t>
                </a:r>
                <a:r>
                  <a:rPr lang="tr-TR" dirty="0" err="1">
                    <a:latin typeface="Times New Roman" panose="02020603050405020304" pitchFamily="18" charset="0"/>
                    <a:cs typeface="Times New Roman" panose="02020603050405020304" pitchFamily="18" charset="0"/>
                  </a:rPr>
                  <a:t>dir</a:t>
                </a:r>
                <a:r>
                  <a:rPr lang="tr-TR" dirty="0">
                    <a:latin typeface="Times New Roman" panose="02020603050405020304" pitchFamily="18" charset="0"/>
                    <a:cs typeface="Times New Roman" panose="02020603050405020304" pitchFamily="18" charset="0"/>
                  </a:rPr>
                  <a:t>.</a:t>
                </a:r>
              </a:p>
              <a:p>
                <a:pPr algn="just">
                  <a:lnSpc>
                    <a:spcPct val="150000"/>
                  </a:lnSpc>
                </a:pPr>
                <a:r>
                  <a:rPr lang="tr-TR" dirty="0">
                    <a:latin typeface="Times New Roman" panose="02020603050405020304" pitchFamily="18" charset="0"/>
                    <a:cs typeface="Times New Roman" panose="02020603050405020304" pitchFamily="18" charset="0"/>
                  </a:rPr>
                  <a:t>Rastgele </a:t>
                </a:r>
                <a:r>
                  <a:rPr lang="tr-TR" dirty="0" err="1">
                    <a:latin typeface="Times New Roman" panose="02020603050405020304" pitchFamily="18" charset="0"/>
                    <a:cs typeface="Times New Roman" panose="02020603050405020304" pitchFamily="18" charset="0"/>
                  </a:rPr>
                  <a:t>bi</a:t>
                </a:r>
                <a:r>
                  <a:rPr lang="tr-TR" dirty="0">
                    <a:latin typeface="Times New Roman" panose="02020603050405020304" pitchFamily="18" charset="0"/>
                    <a:cs typeface="Times New Roman" panose="02020603050405020304" pitchFamily="18" charset="0"/>
                  </a:rPr>
                  <a:t> değişken </a:t>
                </a:r>
                <a:r>
                  <a:rPr lang="tr-TR" dirty="0" err="1">
                    <a:latin typeface="Times New Roman" panose="02020603050405020304" pitchFamily="18" charset="0"/>
                    <a:cs typeface="Times New Roman" panose="02020603050405020304" pitchFamily="18" charset="0"/>
                  </a:rPr>
                  <a:t>X,p,n</a:t>
                </a:r>
                <a:r>
                  <a:rPr lang="tr-TR" dirty="0">
                    <a:latin typeface="Times New Roman" panose="02020603050405020304" pitchFamily="18" charset="0"/>
                    <a:cs typeface="Times New Roman" panose="02020603050405020304" pitchFamily="18" charset="0"/>
                  </a:rPr>
                  <a:t> parametreli bir </a:t>
                </a:r>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dağılımına sahip olduğundan X B (</a:t>
                </a:r>
                <a:r>
                  <a:rPr lang="tr-TR" dirty="0" err="1">
                    <a:latin typeface="Times New Roman" panose="02020603050405020304" pitchFamily="18" charset="0"/>
                    <a:cs typeface="Times New Roman" panose="02020603050405020304" pitchFamily="18" charset="0"/>
                  </a:rPr>
                  <a:t>n,p</a:t>
                </a:r>
                <a:r>
                  <a:rPr lang="tr-TR" dirty="0">
                    <a:latin typeface="Times New Roman" panose="02020603050405020304" pitchFamily="18" charset="0"/>
                    <a:cs typeface="Times New Roman" panose="02020603050405020304" pitchFamily="18" charset="0"/>
                  </a:rPr>
                  <a:t>) şeklinde yazılır. k sayıda başarı elde etmek için olasılık değeri olasılık kütle fonksiyonu aşağıdaki gibidir.</a:t>
                </a:r>
              </a:p>
              <a:p>
                <a:pPr algn="just">
                  <a:lnSpc>
                    <a:spcPct val="150000"/>
                  </a:lnSpc>
                </a:pPr>
                <a14:m>
                  <m:oMath xmlns:m="http://schemas.openxmlformats.org/officeDocument/2006/math">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𝑋</m:t>
                    </m:r>
                    <m:r>
                      <a:rPr lang="tr-TR" b="0" i="1" smtClean="0">
                        <a:latin typeface="Cambria Math" panose="02040503050406030204" pitchFamily="18" charset="0"/>
                      </a:rPr>
                      <m:t>=</m:t>
                    </m:r>
                    <m:r>
                      <a:rPr lang="tr-TR" b="0" i="1" smtClean="0">
                        <a:latin typeface="Cambria Math" panose="02040503050406030204" pitchFamily="18" charset="0"/>
                      </a:rPr>
                      <m:t>𝑘</m:t>
                    </m:r>
                    <m:r>
                      <a:rPr lang="tr-TR" b="0" i="1" smtClean="0">
                        <a:latin typeface="Cambria Math" panose="02040503050406030204" pitchFamily="18" charset="0"/>
                      </a:rPr>
                      <m:t>](</m:t>
                    </m:r>
                    <m:r>
                      <a:rPr lang="tr-TR" b="0" i="1" smtClean="0">
                        <a:latin typeface="Cambria Math" panose="02040503050406030204" pitchFamily="18" charset="0"/>
                      </a:rPr>
                      <m:t>𝑓</m:t>
                    </m:r>
                    <m:d>
                      <m:dPr>
                        <m:ctrlPr>
                          <a:rPr lang="tr-TR" b="0" i="1" smtClean="0">
                            <a:latin typeface="Cambria Math" panose="02040503050406030204" pitchFamily="18" charset="0"/>
                          </a:rPr>
                        </m:ctrlPr>
                      </m:dPr>
                      <m:e>
                        <m:r>
                          <a:rPr lang="tr-TR" b="0" i="1" smtClean="0">
                            <a:latin typeface="Cambria Math" panose="02040503050406030204" pitchFamily="18" charset="0"/>
                          </a:rPr>
                          <m:t>𝑘</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m:t>
                        </m:r>
                        <m:r>
                          <a:rPr lang="tr-TR" b="0" i="1" smtClean="0">
                            <a:latin typeface="Cambria Math" panose="02040503050406030204" pitchFamily="18" charset="0"/>
                          </a:rPr>
                          <m:t>𝑝</m:t>
                        </m:r>
                      </m:e>
                    </m:d>
                    <m:r>
                      <a:rPr lang="tr-TR" b="0" i="1" smtClean="0">
                        <a:latin typeface="Cambria Math" panose="02040503050406030204" pitchFamily="18" charset="0"/>
                      </a:rPr>
                      <m:t>=</m:t>
                    </m:r>
                    <m:r>
                      <a:rPr lang="tr-TR" b="0" i="1" smtClean="0">
                        <a:latin typeface="Cambria Math" panose="02040503050406030204" pitchFamily="18" charset="0"/>
                      </a:rPr>
                      <m:t>𝑓</m:t>
                    </m:r>
                    <m:d>
                      <m:dPr>
                        <m:ctrlPr>
                          <a:rPr lang="tr-TR" b="0" i="1" smtClean="0">
                            <a:latin typeface="Cambria Math" panose="02040503050406030204" pitchFamily="18" charset="0"/>
                          </a:rPr>
                        </m:ctrlPr>
                      </m:dPr>
                      <m:e>
                        <m:r>
                          <a:rPr lang="tr-TR" b="0" i="1" smtClean="0">
                            <a:latin typeface="Cambria Math" panose="02040503050406030204" pitchFamily="18" charset="0"/>
                          </a:rPr>
                          <m:t>𝑘</m:t>
                        </m:r>
                        <m:r>
                          <a:rPr lang="tr-TR" b="0" i="1" smtClean="0">
                            <a:latin typeface="Cambria Math" panose="02040503050406030204" pitchFamily="18" charset="0"/>
                          </a:rPr>
                          <m:t>;</m:t>
                        </m:r>
                        <m:r>
                          <a:rPr lang="tr-TR" b="0" i="1" smtClean="0">
                            <a:latin typeface="Cambria Math" panose="02040503050406030204" pitchFamily="18" charset="0"/>
                          </a:rPr>
                          <m:t>𝑛</m:t>
                        </m:r>
                        <m:r>
                          <a:rPr lang="tr-TR" b="0" i="1" smtClean="0">
                            <a:latin typeface="Cambria Math" panose="02040503050406030204" pitchFamily="18" charset="0"/>
                          </a:rPr>
                          <m:t>;</m:t>
                        </m:r>
                        <m:r>
                          <a:rPr lang="tr-TR" b="0" i="1" smtClean="0">
                            <a:latin typeface="Cambria Math" panose="02040503050406030204" pitchFamily="18" charset="0"/>
                          </a:rPr>
                          <m:t>𝑝</m:t>
                        </m:r>
                      </m:e>
                    </m:d>
                    <m:r>
                      <a:rPr lang="tr-TR" b="0" i="1" smtClean="0">
                        <a:latin typeface="Cambria Math" panose="02040503050406030204" pitchFamily="18" charset="0"/>
                      </a:rPr>
                      <m:t>=(</m:t>
                    </m:r>
                    <m:m>
                      <m:mPr>
                        <m:mcs>
                          <m:mc>
                            <m:mcPr>
                              <m:count m:val="1"/>
                              <m:mcJc m:val="center"/>
                            </m:mcPr>
                          </m:mc>
                        </m:mcs>
                        <m:ctrlPr>
                          <a:rPr lang="tr-TR" b="0" i="1" smtClean="0">
                            <a:latin typeface="Cambria Math" panose="02040503050406030204" pitchFamily="18" charset="0"/>
                          </a:rPr>
                        </m:ctrlPr>
                      </m:mPr>
                      <m:mr>
                        <m:e>
                          <m:r>
                            <m:rPr>
                              <m:brk m:alnAt="7"/>
                            </m:rPr>
                            <a:rPr lang="tr-TR" b="0" i="1" smtClean="0">
                              <a:latin typeface="Cambria Math" panose="02040503050406030204" pitchFamily="18" charset="0"/>
                            </a:rPr>
                            <m:t>𝑛</m:t>
                          </m:r>
                        </m:e>
                      </m:mr>
                      <m:mr>
                        <m:e>
                          <m:r>
                            <a:rPr lang="tr-TR" b="0" i="1" smtClean="0">
                              <a:latin typeface="Cambria Math" panose="02040503050406030204" pitchFamily="18" charset="0"/>
                            </a:rPr>
                            <m:t>𝑘</m:t>
                          </m:r>
                        </m:e>
                      </m:mr>
                    </m:m>
                    <m:r>
                      <a:rPr lang="tr-TR" b="0" i="1" smtClean="0">
                        <a:latin typeface="Cambria Math" panose="02040503050406030204" pitchFamily="18" charset="0"/>
                      </a:rPr>
                      <m:t>)</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𝑝</m:t>
                        </m:r>
                      </m:e>
                      <m:sup>
                        <m:r>
                          <a:rPr lang="tr-TR" b="0" i="1" smtClean="0">
                            <a:latin typeface="Cambria Math" panose="02040503050406030204" pitchFamily="18" charset="0"/>
                          </a:rPr>
                          <m:t>𝑘</m:t>
                        </m:r>
                      </m:sup>
                    </m:sSup>
                    <m:sSup>
                      <m:sSupPr>
                        <m:ctrlPr>
                          <a:rPr lang="tr-TR" b="0" i="1" smtClean="0">
                            <a:latin typeface="Cambria Math" panose="02040503050406030204" pitchFamily="18" charset="0"/>
                          </a:rPr>
                        </m:ctrlPr>
                      </m:sSupPr>
                      <m:e>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m:t>
                        </m:r>
                      </m:e>
                      <m:sup>
                        <m:r>
                          <a:rPr lang="tr-TR" b="0" i="1" smtClean="0">
                            <a:latin typeface="Cambria Math" panose="02040503050406030204" pitchFamily="18" charset="0"/>
                          </a:rPr>
                          <m:t>𝑛</m:t>
                        </m:r>
                        <m:r>
                          <a:rPr lang="tr-TR" b="0" i="1" smtClean="0">
                            <a:latin typeface="Cambria Math" panose="02040503050406030204" pitchFamily="18" charset="0"/>
                          </a:rPr>
                          <m:t>−</m:t>
                        </m:r>
                        <m:r>
                          <a:rPr lang="tr-TR" b="0" i="1" smtClean="0">
                            <a:latin typeface="Cambria Math" panose="02040503050406030204" pitchFamily="18" charset="0"/>
                          </a:rPr>
                          <m:t>𝑘</m:t>
                        </m:r>
                      </m:sup>
                    </m:sSup>
                  </m:oMath>
                </a14:m>
                <a:endParaRPr lang="tr-TR" dirty="0">
                  <a:latin typeface="Times New Roman" panose="02020603050405020304" pitchFamily="18" charset="0"/>
                  <a:cs typeface="Times New Roman" panose="02020603050405020304" pitchFamily="18" charset="0"/>
                </a:endParaRPr>
              </a:p>
              <a:p>
                <a:pPr>
                  <a:lnSpc>
                    <a:spcPct val="150000"/>
                  </a:lnSpc>
                </a:pPr>
                <a:endParaRPr lang="tr-TR" dirty="0"/>
              </a:p>
              <a:p>
                <a:pPr>
                  <a:lnSpc>
                    <a:spcPct val="150000"/>
                  </a:lnSpc>
                </a:pPr>
                <a:endParaRPr lang="tr-TR" dirty="0"/>
              </a:p>
            </p:txBody>
          </p:sp>
        </mc:Choice>
        <mc:Fallback xmlns="">
          <p:sp>
            <p:nvSpPr>
              <p:cNvPr id="3" name="İçerik Yer Tutucusu 2">
                <a:extLst>
                  <a:ext uri="{FF2B5EF4-FFF2-40B4-BE49-F238E27FC236}">
                    <a16:creationId xmlns:a16="http://schemas.microsoft.com/office/drawing/2014/main" id="{E2BBD74A-3B04-9471-8F8D-5F8366090D3D}"/>
                  </a:ext>
                </a:extLst>
              </p:cNvPr>
              <p:cNvSpPr>
                <a:spLocks noGrp="1" noRot="1" noChangeAspect="1" noMove="1" noResize="1" noEditPoints="1" noAdjustHandles="1" noChangeArrowheads="1" noChangeShapeType="1" noTextEdit="1"/>
              </p:cNvSpPr>
              <p:nvPr>
                <p:ph idx="1"/>
              </p:nvPr>
            </p:nvSpPr>
            <p:spPr>
              <a:blipFill>
                <a:blip r:embed="rId2"/>
                <a:stretch>
                  <a:fillRect l="-1513" r="-1513"/>
                </a:stretch>
              </a:blipFill>
            </p:spPr>
            <p:txBody>
              <a:bodyPr/>
              <a:lstStyle/>
              <a:p>
                <a:r>
                  <a:rPr lang="tr-TR">
                    <a:noFill/>
                  </a:rPr>
                  <a:t> </a:t>
                </a:r>
              </a:p>
            </p:txBody>
          </p:sp>
        </mc:Fallback>
      </mc:AlternateContent>
    </p:spTree>
    <p:extLst>
      <p:ext uri="{BB962C8B-B14F-4D97-AF65-F5344CB8AC3E}">
        <p14:creationId xmlns:p14="http://schemas.microsoft.com/office/powerpoint/2010/main" val="807531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737F39-622C-80A5-6798-2EF097EDB9AE}"/>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Dağılımı</a:t>
            </a:r>
            <a:endParaRPr lang="tr-TR" dirty="0"/>
          </a:p>
        </p:txBody>
      </p:sp>
      <p:sp>
        <p:nvSpPr>
          <p:cNvPr id="3" name="İçerik Yer Tutucusu 2">
            <a:extLst>
              <a:ext uri="{FF2B5EF4-FFF2-40B4-BE49-F238E27FC236}">
                <a16:creationId xmlns:a16="http://schemas.microsoft.com/office/drawing/2014/main" id="{02093EE1-0D9F-758B-CF9D-23B27C040150}"/>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Python’da, </a:t>
            </a:r>
            <a:r>
              <a:rPr lang="tr-TR" dirty="0" err="1">
                <a:latin typeface="Times New Roman" panose="02020603050405020304" pitchFamily="18" charset="0"/>
                <a:cs typeface="Times New Roman" panose="02020603050405020304" pitchFamily="18" charset="0"/>
              </a:rPr>
              <a:t>Bernoulli</a:t>
            </a:r>
            <a:r>
              <a:rPr lang="tr-TR" dirty="0">
                <a:latin typeface="Times New Roman" panose="02020603050405020304" pitchFamily="18" charset="0"/>
                <a:cs typeface="Times New Roman" panose="02020603050405020304" pitchFamily="18" charset="0"/>
              </a:rPr>
              <a:t> dağılımı için benzemekle birlikte ek bir parametre olan yazı tura atma sayısı modüle eklenir. p tura gelme olasılığı olmak üzere dört kez atılan para için binom dağılımı aşağıdaki gibi tanımlanır.</a:t>
            </a:r>
          </a:p>
        </p:txBody>
      </p:sp>
      <p:pic>
        <p:nvPicPr>
          <p:cNvPr id="5" name="Resim 4">
            <a:extLst>
              <a:ext uri="{FF2B5EF4-FFF2-40B4-BE49-F238E27FC236}">
                <a16:creationId xmlns:a16="http://schemas.microsoft.com/office/drawing/2014/main" id="{E58BA74C-9CBA-0433-8DA5-133284F71D3C}"/>
              </a:ext>
            </a:extLst>
          </p:cNvPr>
          <p:cNvPicPr>
            <a:picLocks noChangeAspect="1"/>
          </p:cNvPicPr>
          <p:nvPr/>
        </p:nvPicPr>
        <p:blipFill>
          <a:blip r:embed="rId2"/>
          <a:stretch>
            <a:fillRect/>
          </a:stretch>
        </p:blipFill>
        <p:spPr>
          <a:xfrm>
            <a:off x="1208405" y="3664531"/>
            <a:ext cx="3549476" cy="1518920"/>
          </a:xfrm>
          <a:prstGeom prst="rect">
            <a:avLst/>
          </a:prstGeom>
          <a:ln w="19050">
            <a:solidFill>
              <a:schemeClr val="tx1"/>
            </a:solidFill>
          </a:ln>
        </p:spPr>
      </p:pic>
    </p:spTree>
    <p:extLst>
      <p:ext uri="{BB962C8B-B14F-4D97-AF65-F5344CB8AC3E}">
        <p14:creationId xmlns:p14="http://schemas.microsoft.com/office/powerpoint/2010/main" val="4111119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737F39-622C-80A5-6798-2EF097EDB9AE}"/>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Binom</a:t>
            </a:r>
            <a:r>
              <a:rPr lang="tr-TR" dirty="0">
                <a:latin typeface="Times New Roman" panose="02020603050405020304" pitchFamily="18" charset="0"/>
                <a:cs typeface="Times New Roman" panose="02020603050405020304" pitchFamily="18" charset="0"/>
              </a:rPr>
              <a:t> Dağılımı</a:t>
            </a:r>
            <a:endParaRPr lang="tr-TR" dirty="0"/>
          </a:p>
        </p:txBody>
      </p:sp>
      <p:sp>
        <p:nvSpPr>
          <p:cNvPr id="3" name="İçerik Yer Tutucusu 2">
            <a:extLst>
              <a:ext uri="{FF2B5EF4-FFF2-40B4-BE49-F238E27FC236}">
                <a16:creationId xmlns:a16="http://schemas.microsoft.com/office/drawing/2014/main" id="{02093EE1-0D9F-758B-CF9D-23B27C040150}"/>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Bu işlemden sonra sıfırdan dörde kadar değerler için olasılık kütle fonksiyonu (PMF) dört atış sırasında turanın ne sıklıkla ortaya çıktığının olasılıklarını verir.</a:t>
            </a: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Bu durumda bir kez tura gelme olasılığı %25’tir.</a:t>
            </a:r>
          </a:p>
        </p:txBody>
      </p:sp>
      <p:sp>
        <p:nvSpPr>
          <p:cNvPr id="7" name="Metin kutusu 6">
            <a:extLst>
              <a:ext uri="{FF2B5EF4-FFF2-40B4-BE49-F238E27FC236}">
                <a16:creationId xmlns:a16="http://schemas.microsoft.com/office/drawing/2014/main" id="{4B49BE2A-E11A-1348-A8B6-A1A4B5B86C1E}"/>
              </a:ext>
            </a:extLst>
          </p:cNvPr>
          <p:cNvSpPr txBox="1"/>
          <p:nvPr/>
        </p:nvSpPr>
        <p:spPr>
          <a:xfrm>
            <a:off x="1097280" y="3825240"/>
            <a:ext cx="6009037" cy="504497"/>
          </a:xfrm>
          <a:prstGeom prst="rect">
            <a:avLst/>
          </a:prstGeom>
          <a:noFill/>
        </p:spPr>
        <p:txBody>
          <a:bodyPr wrap="square">
            <a:spAutoFit/>
          </a:bodyPr>
          <a:lstStyle/>
          <a:p>
            <a:pPr algn="just">
              <a:lnSpc>
                <a:spcPct val="150000"/>
              </a:lnSpc>
            </a:pPr>
            <a:r>
              <a:rPr lang="tr-TR" sz="2000" dirty="0">
                <a:solidFill>
                  <a:srgbClr val="C00000"/>
                </a:solidFill>
                <a:latin typeface="Consolas" panose="020B0609020204030204" pitchFamily="49" charset="0"/>
                <a:cs typeface="Consolas" panose="020B0609020204030204" pitchFamily="49" charset="0"/>
              </a:rPr>
              <a:t>Çıktı : </a:t>
            </a:r>
            <a:r>
              <a:rPr lang="en-US" sz="2000" dirty="0">
                <a:latin typeface="Times New Roman" panose="02020603050405020304" pitchFamily="18" charset="0"/>
                <a:cs typeface="Times New Roman" panose="02020603050405020304" pitchFamily="18" charset="0"/>
              </a:rPr>
              <a:t>array([0.0625, 0.25  , 0.375 , 0.25  , 0.0625])</a:t>
            </a:r>
            <a:endParaRPr lang="tr-TR" sz="2000" dirty="0">
              <a:latin typeface="Times New Roman" panose="02020603050405020304" pitchFamily="18" charset="0"/>
              <a:cs typeface="Times New Roman" panose="02020603050405020304" pitchFamily="18" charset="0"/>
            </a:endParaRPr>
          </a:p>
        </p:txBody>
      </p:sp>
      <p:pic>
        <p:nvPicPr>
          <p:cNvPr id="9" name="Resim 8">
            <a:extLst>
              <a:ext uri="{FF2B5EF4-FFF2-40B4-BE49-F238E27FC236}">
                <a16:creationId xmlns:a16="http://schemas.microsoft.com/office/drawing/2014/main" id="{69755939-0BB1-EE2F-AC5E-400A2EC8CB49}"/>
              </a:ext>
            </a:extLst>
          </p:cNvPr>
          <p:cNvPicPr>
            <a:picLocks noChangeAspect="1"/>
          </p:cNvPicPr>
          <p:nvPr/>
        </p:nvPicPr>
        <p:blipFill>
          <a:blip r:embed="rId2"/>
          <a:stretch>
            <a:fillRect/>
          </a:stretch>
        </p:blipFill>
        <p:spPr>
          <a:xfrm>
            <a:off x="1179829" y="3209925"/>
            <a:ext cx="3208903" cy="376555"/>
          </a:xfrm>
          <a:prstGeom prst="rect">
            <a:avLst/>
          </a:prstGeom>
          <a:ln>
            <a:solidFill>
              <a:schemeClr val="tx1"/>
            </a:solidFill>
          </a:ln>
        </p:spPr>
      </p:pic>
    </p:spTree>
    <p:extLst>
      <p:ext uri="{BB962C8B-B14F-4D97-AF65-F5344CB8AC3E}">
        <p14:creationId xmlns:p14="http://schemas.microsoft.com/office/powerpoint/2010/main" val="2434284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0A07DE-3F33-ACD9-FB93-7166D26D36A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Yardımcı Kaynaklar</a:t>
            </a:r>
          </a:p>
        </p:txBody>
      </p:sp>
      <p:sp>
        <p:nvSpPr>
          <p:cNvPr id="3" name="İçerik Yer Tutucusu 2">
            <a:extLst>
              <a:ext uri="{FF2B5EF4-FFF2-40B4-BE49-F238E27FC236}">
                <a16:creationId xmlns:a16="http://schemas.microsoft.com/office/drawing/2014/main" id="{6A8BF768-B307-2DF7-4006-350FF954013E}"/>
              </a:ext>
            </a:extLst>
          </p:cNvPr>
          <p:cNvSpPr>
            <a:spLocks noGrp="1"/>
          </p:cNvSpPr>
          <p:nvPr>
            <p:ph idx="1"/>
          </p:nvPr>
        </p:nvSpPr>
        <p:spPr/>
        <p:txBody>
          <a:bodyPr>
            <a:normAutofit/>
          </a:bodyPr>
          <a:lstStyle/>
          <a:p>
            <a:r>
              <a:rPr lang="tr-TR" dirty="0">
                <a:latin typeface="Times New Roman" panose="02020603050405020304" pitchFamily="18" charset="0"/>
                <a:cs typeface="Times New Roman" panose="02020603050405020304" pitchFamily="18" charset="0"/>
              </a:rPr>
              <a:t>Sel, A., «</a:t>
            </a:r>
            <a:r>
              <a:rPr lang="tr-TR" dirty="0" err="1">
                <a:latin typeface="Times New Roman" panose="02020603050405020304" pitchFamily="18" charset="0"/>
                <a:cs typeface="Times New Roman" panose="02020603050405020304" pitchFamily="18" charset="0"/>
              </a:rPr>
              <a:t>Python</a:t>
            </a:r>
            <a:r>
              <a:rPr lang="tr-TR" dirty="0">
                <a:latin typeface="Times New Roman" panose="02020603050405020304" pitchFamily="18" charset="0"/>
                <a:cs typeface="Times New Roman" panose="02020603050405020304" pitchFamily="18" charset="0"/>
              </a:rPr>
              <a:t> Uygulamalı İstatistiksel Veri Bilimi ve Analizi</a:t>
            </a:r>
            <a:r>
              <a:rPr lang="tr-TR">
                <a:latin typeface="Times New Roman" panose="02020603050405020304" pitchFamily="18" charset="0"/>
                <a:cs typeface="Times New Roman" panose="02020603050405020304" pitchFamily="18" charset="0"/>
              </a:rPr>
              <a:t>», Akademisyen </a:t>
            </a:r>
            <a:r>
              <a:rPr lang="tr-TR" dirty="0">
                <a:latin typeface="Times New Roman" panose="02020603050405020304" pitchFamily="18" charset="0"/>
                <a:cs typeface="Times New Roman" panose="02020603050405020304" pitchFamily="18" charset="0"/>
              </a:rPr>
              <a:t>Kitabevi</a:t>
            </a:r>
          </a:p>
        </p:txBody>
      </p:sp>
    </p:spTree>
    <p:extLst>
      <p:ext uri="{BB962C8B-B14F-4D97-AF65-F5344CB8AC3E}">
        <p14:creationId xmlns:p14="http://schemas.microsoft.com/office/powerpoint/2010/main" val="133637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267BFA-A65B-13D2-7089-A7A2526EF1D4}"/>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pic>
        <p:nvPicPr>
          <p:cNvPr id="4" name="Resim 3">
            <a:extLst>
              <a:ext uri="{FF2B5EF4-FFF2-40B4-BE49-F238E27FC236}">
                <a16:creationId xmlns:a16="http://schemas.microsoft.com/office/drawing/2014/main" id="{0B7E74A6-7D93-D821-AA55-4CBBC65F4270}"/>
              </a:ext>
            </a:extLst>
          </p:cNvPr>
          <p:cNvPicPr>
            <a:picLocks noChangeAspect="1"/>
          </p:cNvPicPr>
          <p:nvPr/>
        </p:nvPicPr>
        <p:blipFill>
          <a:blip r:embed="rId2"/>
          <a:stretch>
            <a:fillRect/>
          </a:stretch>
        </p:blipFill>
        <p:spPr>
          <a:xfrm>
            <a:off x="1257300" y="2223654"/>
            <a:ext cx="3201194" cy="544884"/>
          </a:xfrm>
          <a:prstGeom prst="rect">
            <a:avLst/>
          </a:prstGeom>
          <a:ln w="19050">
            <a:solidFill>
              <a:schemeClr val="tx1"/>
            </a:solidFill>
          </a:ln>
        </p:spPr>
      </p:pic>
      <p:sp>
        <p:nvSpPr>
          <p:cNvPr id="6" name="Metin kutusu 5">
            <a:extLst>
              <a:ext uri="{FF2B5EF4-FFF2-40B4-BE49-F238E27FC236}">
                <a16:creationId xmlns:a16="http://schemas.microsoft.com/office/drawing/2014/main" id="{E4E81712-026A-555D-C84D-998E4E8FA3A4}"/>
              </a:ext>
            </a:extLst>
          </p:cNvPr>
          <p:cNvSpPr txBox="1"/>
          <p:nvPr/>
        </p:nvSpPr>
        <p:spPr>
          <a:xfrm>
            <a:off x="1172240" y="3013848"/>
            <a:ext cx="3201194" cy="415152"/>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r>
              <a:rPr lang="tr-TR" sz="2000" dirty="0">
                <a:latin typeface="Consolas" panose="020B0609020204030204" pitchFamily="49" charset="0"/>
                <a:cs typeface="Consolas" panose="020B0609020204030204" pitchFamily="49" charset="0"/>
              </a:rPr>
              <a:t>: </a:t>
            </a:r>
          </a:p>
        </p:txBody>
      </p:sp>
      <p:sp>
        <p:nvSpPr>
          <p:cNvPr id="8" name="Metin kutusu 7">
            <a:extLst>
              <a:ext uri="{FF2B5EF4-FFF2-40B4-BE49-F238E27FC236}">
                <a16:creationId xmlns:a16="http://schemas.microsoft.com/office/drawing/2014/main" id="{BD2F990F-E64A-9164-3359-93185ED91581}"/>
              </a:ext>
            </a:extLst>
          </p:cNvPr>
          <p:cNvSpPr txBox="1"/>
          <p:nvPr/>
        </p:nvSpPr>
        <p:spPr>
          <a:xfrm>
            <a:off x="1172240" y="3538024"/>
            <a:ext cx="6103088" cy="430887"/>
          </a:xfrm>
          <a:prstGeom prst="rect">
            <a:avLst/>
          </a:prstGeom>
          <a:noFill/>
        </p:spPr>
        <p:txBody>
          <a:bodyPr wrap="square">
            <a:spAutoFit/>
          </a:bodyPr>
          <a:lstStyle/>
          <a:p>
            <a:r>
              <a:rPr lang="tr-TR" sz="2200" dirty="0" err="1">
                <a:latin typeface="Times New Roman" panose="02020603050405020304" pitchFamily="18" charset="0"/>
                <a:cs typeface="Times New Roman" panose="02020603050405020304" pitchFamily="18" charset="0"/>
              </a:rPr>
              <a:t>array</a:t>
            </a:r>
            <a:r>
              <a:rPr lang="tr-TR" sz="2200" dirty="0">
                <a:latin typeface="Times New Roman" panose="02020603050405020304" pitchFamily="18" charset="0"/>
                <a:cs typeface="Times New Roman" panose="02020603050405020304" pitchFamily="18" charset="0"/>
              </a:rPr>
              <a:t> ( [ 6.2, 8.2, 1.8 ] )</a:t>
            </a:r>
          </a:p>
        </p:txBody>
      </p:sp>
      <p:pic>
        <p:nvPicPr>
          <p:cNvPr id="10" name="Resim 9">
            <a:extLst>
              <a:ext uri="{FF2B5EF4-FFF2-40B4-BE49-F238E27FC236}">
                <a16:creationId xmlns:a16="http://schemas.microsoft.com/office/drawing/2014/main" id="{F89A3A25-091C-774F-A0D3-EE7D529172AD}"/>
              </a:ext>
            </a:extLst>
          </p:cNvPr>
          <p:cNvPicPr>
            <a:picLocks noChangeAspect="1"/>
          </p:cNvPicPr>
          <p:nvPr/>
        </p:nvPicPr>
        <p:blipFill>
          <a:blip r:embed="rId3"/>
          <a:stretch>
            <a:fillRect/>
          </a:stretch>
        </p:blipFill>
        <p:spPr>
          <a:xfrm>
            <a:off x="1257300" y="4226391"/>
            <a:ext cx="3201194" cy="529853"/>
          </a:xfrm>
          <a:prstGeom prst="rect">
            <a:avLst/>
          </a:prstGeom>
          <a:ln w="19050">
            <a:solidFill>
              <a:schemeClr val="tx1"/>
            </a:solidFill>
          </a:ln>
        </p:spPr>
      </p:pic>
      <p:sp>
        <p:nvSpPr>
          <p:cNvPr id="11" name="Metin kutusu 10">
            <a:extLst>
              <a:ext uri="{FF2B5EF4-FFF2-40B4-BE49-F238E27FC236}">
                <a16:creationId xmlns:a16="http://schemas.microsoft.com/office/drawing/2014/main" id="{56F4B963-5EE6-2817-839D-A74B4914B4D9}"/>
              </a:ext>
            </a:extLst>
          </p:cNvPr>
          <p:cNvSpPr txBox="1"/>
          <p:nvPr/>
        </p:nvSpPr>
        <p:spPr>
          <a:xfrm>
            <a:off x="1257300" y="4975091"/>
            <a:ext cx="3201194" cy="415152"/>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r>
              <a:rPr lang="tr-TR" sz="2000" dirty="0">
                <a:latin typeface="Consolas" panose="020B0609020204030204" pitchFamily="49" charset="0"/>
                <a:cs typeface="Consolas" panose="020B0609020204030204" pitchFamily="49" charset="0"/>
              </a:rPr>
              <a:t>: </a:t>
            </a:r>
          </a:p>
        </p:txBody>
      </p:sp>
      <p:sp>
        <p:nvSpPr>
          <p:cNvPr id="14" name="Metin kutusu 13">
            <a:extLst>
              <a:ext uri="{FF2B5EF4-FFF2-40B4-BE49-F238E27FC236}">
                <a16:creationId xmlns:a16="http://schemas.microsoft.com/office/drawing/2014/main" id="{7C835A2D-5ED1-808F-4B35-2A545A26F022}"/>
              </a:ext>
            </a:extLst>
          </p:cNvPr>
          <p:cNvSpPr txBox="1"/>
          <p:nvPr/>
        </p:nvSpPr>
        <p:spPr>
          <a:xfrm>
            <a:off x="1257300" y="5431900"/>
            <a:ext cx="6103088" cy="430887"/>
          </a:xfrm>
          <a:prstGeom prst="rect">
            <a:avLst/>
          </a:prstGeom>
          <a:noFill/>
        </p:spPr>
        <p:txBody>
          <a:bodyPr wrap="square">
            <a:spAutoFit/>
          </a:bodyPr>
          <a:lstStyle/>
          <a:p>
            <a:r>
              <a:rPr lang="tr-TR" sz="2200" dirty="0" err="1">
                <a:latin typeface="Times New Roman" panose="02020603050405020304" pitchFamily="18" charset="0"/>
                <a:cs typeface="Times New Roman" panose="02020603050405020304" pitchFamily="18" charset="0"/>
              </a:rPr>
              <a:t>array</a:t>
            </a:r>
            <a:r>
              <a:rPr lang="tr-TR" sz="2200" dirty="0">
                <a:latin typeface="Times New Roman" panose="02020603050405020304" pitchFamily="18" charset="0"/>
                <a:cs typeface="Times New Roman" panose="02020603050405020304" pitchFamily="18" charset="0"/>
              </a:rPr>
              <a:t> ( [ 1.,  2.,  5., 13.,  6. ] )</a:t>
            </a:r>
          </a:p>
        </p:txBody>
      </p:sp>
    </p:spTree>
    <p:extLst>
      <p:ext uri="{BB962C8B-B14F-4D97-AF65-F5344CB8AC3E}">
        <p14:creationId xmlns:p14="http://schemas.microsoft.com/office/powerpoint/2010/main" val="117253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044B6A-B80F-A241-8213-FE39F9F0122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pic>
        <p:nvPicPr>
          <p:cNvPr id="4" name="Resim 3">
            <a:extLst>
              <a:ext uri="{FF2B5EF4-FFF2-40B4-BE49-F238E27FC236}">
                <a16:creationId xmlns:a16="http://schemas.microsoft.com/office/drawing/2014/main" id="{1E888F7E-FCEC-2BC0-D8DC-9AFF87D07D52}"/>
              </a:ext>
            </a:extLst>
          </p:cNvPr>
          <p:cNvPicPr>
            <a:picLocks noChangeAspect="1"/>
          </p:cNvPicPr>
          <p:nvPr/>
        </p:nvPicPr>
        <p:blipFill>
          <a:blip r:embed="rId2"/>
          <a:stretch>
            <a:fillRect/>
          </a:stretch>
        </p:blipFill>
        <p:spPr>
          <a:xfrm>
            <a:off x="1190672" y="2031496"/>
            <a:ext cx="3658953" cy="2510664"/>
          </a:xfrm>
          <a:prstGeom prst="rect">
            <a:avLst/>
          </a:prstGeom>
          <a:ln w="19050">
            <a:solidFill>
              <a:schemeClr val="tx1"/>
            </a:solidFill>
          </a:ln>
        </p:spPr>
      </p:pic>
      <p:sp>
        <p:nvSpPr>
          <p:cNvPr id="5" name="Metin kutusu 4">
            <a:extLst>
              <a:ext uri="{FF2B5EF4-FFF2-40B4-BE49-F238E27FC236}">
                <a16:creationId xmlns:a16="http://schemas.microsoft.com/office/drawing/2014/main" id="{5DF2389A-98DF-EB12-BF41-10F7F99C4933}"/>
              </a:ext>
            </a:extLst>
          </p:cNvPr>
          <p:cNvSpPr txBox="1"/>
          <p:nvPr/>
        </p:nvSpPr>
        <p:spPr>
          <a:xfrm>
            <a:off x="1190672" y="4705489"/>
            <a:ext cx="3201194" cy="415152"/>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r>
              <a:rPr lang="tr-TR" sz="2000" dirty="0">
                <a:latin typeface="Consolas" panose="020B0609020204030204" pitchFamily="49" charset="0"/>
                <a:cs typeface="Consolas" panose="020B0609020204030204" pitchFamily="49" charset="0"/>
              </a:rPr>
              <a:t>: </a:t>
            </a:r>
          </a:p>
        </p:txBody>
      </p:sp>
      <p:sp>
        <p:nvSpPr>
          <p:cNvPr id="6" name="Metin kutusu 5">
            <a:extLst>
              <a:ext uri="{FF2B5EF4-FFF2-40B4-BE49-F238E27FC236}">
                <a16:creationId xmlns:a16="http://schemas.microsoft.com/office/drawing/2014/main" id="{5FD6A383-E35B-165C-481D-516875C3659A}"/>
              </a:ext>
            </a:extLst>
          </p:cNvPr>
          <p:cNvSpPr txBox="1"/>
          <p:nvPr/>
        </p:nvSpPr>
        <p:spPr>
          <a:xfrm>
            <a:off x="1190672" y="5120641"/>
            <a:ext cx="6103088" cy="430887"/>
          </a:xfrm>
          <a:prstGeom prst="rect">
            <a:avLst/>
          </a:prstGeom>
          <a:noFill/>
        </p:spPr>
        <p:txBody>
          <a:bodyPr wrap="square">
            <a:spAutoFit/>
          </a:bodyPr>
          <a:lstStyle/>
          <a:p>
            <a:r>
              <a:rPr lang="tr-TR" sz="2200" dirty="0" err="1">
                <a:latin typeface="Times New Roman" panose="02020603050405020304" pitchFamily="18" charset="0"/>
                <a:cs typeface="Times New Roman" panose="02020603050405020304" pitchFamily="18" charset="0"/>
              </a:rPr>
              <a:t>array</a:t>
            </a:r>
            <a:r>
              <a:rPr lang="tr-TR" sz="2200" dirty="0">
                <a:latin typeface="Times New Roman" panose="02020603050405020304" pitchFamily="18" charset="0"/>
                <a:cs typeface="Times New Roman" panose="02020603050405020304" pitchFamily="18" charset="0"/>
              </a:rPr>
              <a:t> ( [ 4., 3., 1. ] )</a:t>
            </a:r>
          </a:p>
        </p:txBody>
      </p:sp>
    </p:spTree>
    <p:extLst>
      <p:ext uri="{BB962C8B-B14F-4D97-AF65-F5344CB8AC3E}">
        <p14:creationId xmlns:p14="http://schemas.microsoft.com/office/powerpoint/2010/main" val="336904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70A804-0783-14C2-0DC1-B8C46CBAD22B}"/>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pic>
        <p:nvPicPr>
          <p:cNvPr id="4" name="İçerik Yer Tutucusu 3">
            <a:extLst>
              <a:ext uri="{FF2B5EF4-FFF2-40B4-BE49-F238E27FC236}">
                <a16:creationId xmlns:a16="http://schemas.microsoft.com/office/drawing/2014/main" id="{727BBFDD-8A6E-8FB5-4B5A-C3F248E243A8}"/>
              </a:ext>
            </a:extLst>
          </p:cNvPr>
          <p:cNvPicPr>
            <a:picLocks noGrp="1" noChangeAspect="1"/>
          </p:cNvPicPr>
          <p:nvPr>
            <p:ph idx="1"/>
          </p:nvPr>
        </p:nvPicPr>
        <p:blipFill>
          <a:blip r:embed="rId2"/>
          <a:stretch>
            <a:fillRect/>
          </a:stretch>
        </p:blipFill>
        <p:spPr>
          <a:xfrm>
            <a:off x="1190672" y="2152510"/>
            <a:ext cx="3936921" cy="605680"/>
          </a:xfrm>
          <a:prstGeom prst="rect">
            <a:avLst/>
          </a:prstGeom>
          <a:ln w="15875">
            <a:solidFill>
              <a:schemeClr val="tx1"/>
            </a:solidFill>
          </a:ln>
        </p:spPr>
      </p:pic>
      <p:sp>
        <p:nvSpPr>
          <p:cNvPr id="5" name="Metin kutusu 4">
            <a:extLst>
              <a:ext uri="{FF2B5EF4-FFF2-40B4-BE49-F238E27FC236}">
                <a16:creationId xmlns:a16="http://schemas.microsoft.com/office/drawing/2014/main" id="{901513B6-5935-8F5B-AB77-EC52E726DFED}"/>
              </a:ext>
            </a:extLst>
          </p:cNvPr>
          <p:cNvSpPr txBox="1"/>
          <p:nvPr/>
        </p:nvSpPr>
        <p:spPr>
          <a:xfrm>
            <a:off x="1172230" y="2951604"/>
            <a:ext cx="3201194" cy="400110"/>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r>
              <a:rPr lang="tr-TR" sz="2000" dirty="0">
                <a:latin typeface="Consolas" panose="020B0609020204030204" pitchFamily="49" charset="0"/>
                <a:cs typeface="Consolas" panose="020B0609020204030204" pitchFamily="49" charset="0"/>
              </a:rPr>
              <a:t>: </a:t>
            </a:r>
          </a:p>
        </p:txBody>
      </p:sp>
      <p:sp>
        <p:nvSpPr>
          <p:cNvPr id="9" name="Metin kutusu 8">
            <a:extLst>
              <a:ext uri="{FF2B5EF4-FFF2-40B4-BE49-F238E27FC236}">
                <a16:creationId xmlns:a16="http://schemas.microsoft.com/office/drawing/2014/main" id="{FFB680AF-F78A-1869-1E7A-A26C74E08330}"/>
              </a:ext>
            </a:extLst>
          </p:cNvPr>
          <p:cNvSpPr txBox="1"/>
          <p:nvPr/>
        </p:nvSpPr>
        <p:spPr>
          <a:xfrm>
            <a:off x="1112270" y="3432130"/>
            <a:ext cx="6100996" cy="400110"/>
          </a:xfrm>
          <a:prstGeom prst="rect">
            <a:avLst/>
          </a:prstGeom>
          <a:noFill/>
        </p:spPr>
        <p:txBody>
          <a:bodyPr wrap="square">
            <a:spAutoFit/>
          </a:bodyPr>
          <a:lstStyle/>
          <a:p>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array</a:t>
            </a:r>
            <a:r>
              <a:rPr lang="tr-TR" sz="2000" dirty="0">
                <a:latin typeface="Times New Roman" panose="02020603050405020304" pitchFamily="18" charset="0"/>
                <a:cs typeface="Times New Roman" panose="02020603050405020304" pitchFamily="18" charset="0"/>
              </a:rPr>
              <a:t> ( [1., 2., 4., 8., 1.] )</a:t>
            </a:r>
          </a:p>
        </p:txBody>
      </p:sp>
    </p:spTree>
    <p:extLst>
      <p:ext uri="{BB962C8B-B14F-4D97-AF65-F5344CB8AC3E}">
        <p14:creationId xmlns:p14="http://schemas.microsoft.com/office/powerpoint/2010/main" val="272417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FF7E23-7963-928F-6AA4-1382CEDBB7F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Boyutlu Veriler</a:t>
            </a:r>
            <a:endParaRPr lang="tr-TR" dirty="0"/>
          </a:p>
        </p:txBody>
      </p:sp>
      <p:sp>
        <p:nvSpPr>
          <p:cNvPr id="3" name="İçerik Yer Tutucusu 2">
            <a:extLst>
              <a:ext uri="{FF2B5EF4-FFF2-40B4-BE49-F238E27FC236}">
                <a16:creationId xmlns:a16="http://schemas.microsoft.com/office/drawing/2014/main" id="{C249D450-EC79-169D-502D-831306AB4BEB}"/>
              </a:ext>
            </a:extLst>
          </p:cNvPr>
          <p:cNvSpPr>
            <a:spLocks noGrp="1"/>
          </p:cNvSpPr>
          <p:nvPr>
            <p:ph idx="1"/>
          </p:nvPr>
        </p:nvSpPr>
        <p:spPr>
          <a:xfrm>
            <a:off x="1097280" y="1973029"/>
            <a:ext cx="10058400" cy="1316086"/>
          </a:xfrm>
        </p:spPr>
        <p:txBody>
          <a:bodyPr/>
          <a:lstStyle/>
          <a:p>
            <a:pPr>
              <a:lnSpc>
                <a:spcPct val="150000"/>
              </a:lnSpc>
            </a:pP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dizileri için </a:t>
            </a:r>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kütüphanesinde yer alan veri şablonu dosyaları satır ve sütunlar için tanımlanarak aşağıdaki gibi oluşturulabilir.</a:t>
            </a:r>
          </a:p>
          <a:p>
            <a:pPr>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554DFD70-1E64-B44E-41B6-9ED64D74F235}"/>
              </a:ext>
            </a:extLst>
          </p:cNvPr>
          <p:cNvPicPr>
            <a:picLocks noChangeAspect="1"/>
          </p:cNvPicPr>
          <p:nvPr/>
        </p:nvPicPr>
        <p:blipFill>
          <a:blip r:embed="rId2"/>
          <a:stretch>
            <a:fillRect/>
          </a:stretch>
        </p:blipFill>
        <p:spPr>
          <a:xfrm>
            <a:off x="1244184" y="3159389"/>
            <a:ext cx="5521065" cy="2634753"/>
          </a:xfrm>
          <a:prstGeom prst="rect">
            <a:avLst/>
          </a:prstGeom>
          <a:ln w="19050">
            <a:solidFill>
              <a:schemeClr val="tx1"/>
            </a:solidFill>
          </a:ln>
        </p:spPr>
      </p:pic>
      <p:sp>
        <p:nvSpPr>
          <p:cNvPr id="5" name="Metin kutusu 4">
            <a:extLst>
              <a:ext uri="{FF2B5EF4-FFF2-40B4-BE49-F238E27FC236}">
                <a16:creationId xmlns:a16="http://schemas.microsoft.com/office/drawing/2014/main" id="{C1184C94-FE0E-281A-70E7-002AC8BCB79A}"/>
              </a:ext>
            </a:extLst>
          </p:cNvPr>
          <p:cNvSpPr txBox="1"/>
          <p:nvPr/>
        </p:nvSpPr>
        <p:spPr>
          <a:xfrm>
            <a:off x="7363170" y="3199174"/>
            <a:ext cx="3201194" cy="400110"/>
          </a:xfrm>
          <a:prstGeom prst="rect">
            <a:avLst/>
          </a:prstGeom>
          <a:noFill/>
        </p:spPr>
        <p:txBody>
          <a:bodyPr wrap="square">
            <a:spAutoFit/>
          </a:bodyPr>
          <a:lstStyle/>
          <a:p>
            <a:r>
              <a:rPr lang="tr-TR" sz="2000" dirty="0">
                <a:solidFill>
                  <a:srgbClr val="C00000"/>
                </a:solidFill>
                <a:latin typeface="Consolas" panose="020B0609020204030204" pitchFamily="49" charset="0"/>
                <a:cs typeface="Consolas" panose="020B0609020204030204" pitchFamily="49" charset="0"/>
              </a:rPr>
              <a:t>Çıktı </a:t>
            </a:r>
            <a:r>
              <a:rPr lang="tr-TR" sz="2000" dirty="0">
                <a:latin typeface="Consolas" panose="020B0609020204030204" pitchFamily="49" charset="0"/>
                <a:cs typeface="Consolas" panose="020B0609020204030204" pitchFamily="49" charset="0"/>
              </a:rPr>
              <a:t>: </a:t>
            </a:r>
          </a:p>
        </p:txBody>
      </p:sp>
      <p:pic>
        <p:nvPicPr>
          <p:cNvPr id="6" name="Resim 5">
            <a:extLst>
              <a:ext uri="{FF2B5EF4-FFF2-40B4-BE49-F238E27FC236}">
                <a16:creationId xmlns:a16="http://schemas.microsoft.com/office/drawing/2014/main" id="{E2144B50-0658-1239-26BB-9CA38F243875}"/>
              </a:ext>
            </a:extLst>
          </p:cNvPr>
          <p:cNvPicPr>
            <a:picLocks noChangeAspect="1"/>
          </p:cNvPicPr>
          <p:nvPr/>
        </p:nvPicPr>
        <p:blipFill>
          <a:blip r:embed="rId3"/>
          <a:stretch>
            <a:fillRect/>
          </a:stretch>
        </p:blipFill>
        <p:spPr>
          <a:xfrm>
            <a:off x="7814456" y="3763534"/>
            <a:ext cx="1659328" cy="1576362"/>
          </a:xfrm>
          <a:prstGeom prst="rect">
            <a:avLst/>
          </a:prstGeom>
        </p:spPr>
      </p:pic>
    </p:spTree>
    <p:extLst>
      <p:ext uri="{BB962C8B-B14F-4D97-AF65-F5344CB8AC3E}">
        <p14:creationId xmlns:p14="http://schemas.microsoft.com/office/powerpoint/2010/main" val="4173036503"/>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12247</TotalTime>
  <Words>1891</Words>
  <Application>Microsoft Macintosh PowerPoint</Application>
  <PresentationFormat>Geniş ekran</PresentationFormat>
  <Paragraphs>282</Paragraphs>
  <Slides>57</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57</vt:i4>
      </vt:variant>
    </vt:vector>
  </HeadingPairs>
  <TitlesOfParts>
    <vt:vector size="64" baseType="lpstr">
      <vt:lpstr>Calibri</vt:lpstr>
      <vt:lpstr>Cambria Math</vt:lpstr>
      <vt:lpstr>Consolas</vt:lpstr>
      <vt:lpstr>Georgia Pro Cond Light</vt:lpstr>
      <vt:lpstr>Speak Pro</vt:lpstr>
      <vt:lpstr>Times New Roman</vt:lpstr>
      <vt:lpstr>RetrospectVTI</vt:lpstr>
      <vt:lpstr>Veri Bilimi İçin İstatistik</vt:lpstr>
      <vt:lpstr>7.Haftanın Konuları</vt:lpstr>
      <vt:lpstr>İki Boyutlu Veriler</vt:lpstr>
      <vt:lpstr>İki Boyutlu Veriler</vt:lpstr>
      <vt:lpstr>İki Boyutlu Veriler</vt:lpstr>
      <vt:lpstr>İki Boyutlu Veriler</vt:lpstr>
      <vt:lpstr>İki Boyutlu Veriler</vt:lpstr>
      <vt:lpstr>İki Boyutlu Veriler</vt:lpstr>
      <vt:lpstr>İki Boyutlu Veriler</vt:lpstr>
      <vt:lpstr>İki Boyutlu Veriler</vt:lpstr>
      <vt:lpstr>İki Boyutlu Veriler</vt:lpstr>
      <vt:lpstr>İki Boyutlu Veriler</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Değişkenlik Ölçüleri</vt:lpstr>
      <vt:lpstr>Yüzdelikler</vt:lpstr>
      <vt:lpstr>Yüzdelikler</vt:lpstr>
      <vt:lpstr>Yüzdelikler</vt:lpstr>
      <vt:lpstr>Yüzdelikler</vt:lpstr>
      <vt:lpstr>Yüzdelikler</vt:lpstr>
      <vt:lpstr>Yüzdelikler</vt:lpstr>
      <vt:lpstr>Aralıklar</vt:lpstr>
      <vt:lpstr>Tanımlayıcı İstatistiklerin Özeti</vt:lpstr>
      <vt:lpstr>Tanımlayıcı İstatistiklerin Özeti</vt:lpstr>
      <vt:lpstr>Tanımlayıcı İstatistiklerin Özeti</vt:lpstr>
      <vt:lpstr>Tanımlayıcı İstatistiklerin Özeti</vt:lpstr>
      <vt:lpstr>Tanımlayıcı İstatistiklerin Özeti</vt:lpstr>
      <vt:lpstr>Tanımlayıcı İstatistiklerin Özeti</vt:lpstr>
      <vt:lpstr>Tanımlayıcı İstatistiklerin Özeti</vt:lpstr>
      <vt:lpstr>Tanımlayıcı İstatistiklerin Özeti</vt:lpstr>
      <vt:lpstr>Olasılık Dağılımları </vt:lpstr>
      <vt:lpstr>Olasılık Dağılımları </vt:lpstr>
      <vt:lpstr>Bernoulli Dağılımı</vt:lpstr>
      <vt:lpstr>Bernoulli Dağılımı</vt:lpstr>
      <vt:lpstr>Bernoulli Dağılımı</vt:lpstr>
      <vt:lpstr>Bernoulli Dağılımı</vt:lpstr>
      <vt:lpstr>Bernoulli Dağılımı</vt:lpstr>
      <vt:lpstr>Binom Dağılımı</vt:lpstr>
      <vt:lpstr>Binom Dağılımı</vt:lpstr>
      <vt:lpstr>Binom Dağılımı</vt:lpstr>
      <vt:lpstr>Binom Dağılımı</vt:lpstr>
      <vt:lpstr>Yardımcı 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Bilimi İçin İstatistik</dc:title>
  <dc:creator>yazar</dc:creator>
  <cp:lastModifiedBy>yazar</cp:lastModifiedBy>
  <cp:revision>82</cp:revision>
  <dcterms:created xsi:type="dcterms:W3CDTF">2023-02-26T09:13:19Z</dcterms:created>
  <dcterms:modified xsi:type="dcterms:W3CDTF">2023-04-17T07:28:18Z</dcterms:modified>
</cp:coreProperties>
</file>