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36"/>
  </p:notesMasterIdLst>
  <p:sldIdLst>
    <p:sldId id="492" r:id="rId2"/>
    <p:sldId id="446" r:id="rId3"/>
    <p:sldId id="456" r:id="rId4"/>
    <p:sldId id="481" r:id="rId5"/>
    <p:sldId id="482" r:id="rId6"/>
    <p:sldId id="485" r:id="rId7"/>
    <p:sldId id="483" r:id="rId8"/>
    <p:sldId id="486" r:id="rId9"/>
    <p:sldId id="484" r:id="rId10"/>
    <p:sldId id="487" r:id="rId11"/>
    <p:sldId id="488" r:id="rId12"/>
    <p:sldId id="489" r:id="rId13"/>
    <p:sldId id="457" r:id="rId14"/>
    <p:sldId id="490" r:id="rId15"/>
    <p:sldId id="491" r:id="rId16"/>
    <p:sldId id="480" r:id="rId17"/>
    <p:sldId id="458" r:id="rId18"/>
    <p:sldId id="459" r:id="rId19"/>
    <p:sldId id="460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3" r:id="rId33"/>
    <p:sldId id="474" r:id="rId34"/>
    <p:sldId id="307" r:id="rId3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5"/>
    <p:restoredTop sz="83079"/>
  </p:normalViewPr>
  <p:slideViewPr>
    <p:cSldViewPr snapToGrid="0">
      <p:cViewPr varScale="1">
        <p:scale>
          <a:sx n="93" d="100"/>
          <a:sy n="93" d="100"/>
        </p:scale>
        <p:origin x="264" y="200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E68DD-891A-9142-B804-D85BEBA94954}" type="datetimeFigureOut">
              <a:rPr lang="tr-TR" smtClean="0"/>
              <a:t>20.04.2023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C145D-1237-8E4B-8BA8-3900DCC6D5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979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8330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833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Veriseti</a:t>
            </a:r>
            <a:r>
              <a:rPr lang="tr-TR" dirty="0"/>
              <a:t> : https://doi.org/10.6084/m9.figshare.17306285.v1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06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pip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statsmodels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0210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pip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statsmodels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062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5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5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7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0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7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3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1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4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7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2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54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02DC7C-38C3-3C2F-AF26-60F33B0E9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858"/>
          <a:stretch/>
        </p:blipFill>
        <p:spPr>
          <a:xfrm>
            <a:off x="20" y="346374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E309473C-6160-9318-7FF8-2280C88C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tr-TR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Bilimi İçin İstatistik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9CBD1A9-0535-4231-0B6E-ECA49C6BB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 fontScale="62500" lnSpcReduction="20000"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Doç. Dr. İhsan Hakan SELVİ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Öğr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gör. Dr. Deniz Demircioğlu diren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7.HAFTA</a:t>
            </a:r>
          </a:p>
        </p:txBody>
      </p:sp>
    </p:spTree>
    <p:extLst>
      <p:ext uri="{BB962C8B-B14F-4D97-AF65-F5344CB8AC3E}">
        <p14:creationId xmlns:p14="http://schemas.microsoft.com/office/powerpoint/2010/main" val="267918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DC264F-6D63-B217-40FC-45ED222A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Dağılım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A9A17D-651A-FDB9-0F31-20563ED0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girişi gerçekleştiriliyor ve hatalar ortaya çıkıyor. Bununla ilgili olasılıklar hesaplanmak isteniyor.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yıl süresince ölçümler yapılıyor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Dağılımın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olduğu biliniyor ve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0,1 (ortalama hata sayısı)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Hiç hata olmaması, 3 hata olması ve 5 hata olması olasılıkları nelerdir?</a:t>
            </a:r>
          </a:p>
        </p:txBody>
      </p:sp>
    </p:spTree>
    <p:extLst>
      <p:ext uri="{BB962C8B-B14F-4D97-AF65-F5344CB8AC3E}">
        <p14:creationId xmlns:p14="http://schemas.microsoft.com/office/powerpoint/2010/main" val="325742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661042-C336-9A99-94BD-67B1A92E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Dağılım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C68D79-F9D7-21FA-3A25-8748DCB4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Çözüm;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E3FC289-87B3-1BCC-34A8-47FCBE554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29270"/>
            <a:ext cx="5461462" cy="27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1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0F67AB-AAA2-E6BD-6301-B3C3081A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Dağılım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ECBB528-9CC1-6F0A-C687-3DF51D107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1281" y="2369586"/>
            <a:ext cx="3005697" cy="9043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75777D3-1D4B-B34D-BECC-F4A1F193FAC7}"/>
              </a:ext>
            </a:extLst>
          </p:cNvPr>
          <p:cNvSpPr txBox="1"/>
          <p:nvPr/>
        </p:nvSpPr>
        <p:spPr>
          <a:xfrm>
            <a:off x="1198978" y="34176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F7C0D4A-F9BB-CB45-5E3E-6D65D61BB277}"/>
              </a:ext>
            </a:extLst>
          </p:cNvPr>
          <p:cNvSpPr txBox="1"/>
          <p:nvPr/>
        </p:nvSpPr>
        <p:spPr>
          <a:xfrm>
            <a:off x="1241281" y="1910393"/>
            <a:ext cx="414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uygulaması;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B0F76A1-1599-E8C2-0775-68A07057D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281" y="3844908"/>
            <a:ext cx="2305484" cy="20801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B13A177-6A79-DA4F-4CBD-C35868E4C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281" y="4419825"/>
            <a:ext cx="1487055" cy="3886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DCFFDA3-886C-C233-45BE-4F3510AE41A0}"/>
              </a:ext>
            </a:extLst>
          </p:cNvPr>
          <p:cNvSpPr txBox="1"/>
          <p:nvPr/>
        </p:nvSpPr>
        <p:spPr>
          <a:xfrm>
            <a:off x="1188731" y="4934598"/>
            <a:ext cx="2305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C910E62-749B-A15B-AE32-C54137486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281" y="5345907"/>
            <a:ext cx="2621269" cy="24271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5C508A0-9D06-EA6F-EC12-2E24C03843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3375" y="4440229"/>
            <a:ext cx="1691147" cy="3693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B1FEFC81-482A-1DC8-B506-4C1F4A0A8D7A}"/>
              </a:ext>
            </a:extLst>
          </p:cNvPr>
          <p:cNvSpPr txBox="1"/>
          <p:nvPr/>
        </p:nvSpPr>
        <p:spPr>
          <a:xfrm>
            <a:off x="5556393" y="4954699"/>
            <a:ext cx="2164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0E98BF90-DF8B-59B0-7317-EFB84BA191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3375" y="5298156"/>
            <a:ext cx="2777533" cy="29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61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37F39-622C-80A5-6798-2EF097E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Dağılım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47B076C-EA00-3D3E-8A5F-AC180FBE888F}"/>
              </a:ext>
            </a:extLst>
          </p:cNvPr>
          <p:cNvSpPr txBox="1"/>
          <p:nvPr/>
        </p:nvSpPr>
        <p:spPr>
          <a:xfrm>
            <a:off x="1169323" y="2159093"/>
            <a:ext cx="100584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ya da Gauss dağılımı, tüm dağılım fonksiyonlarının en önemlisidir.</a:t>
            </a:r>
          </a:p>
          <a:p>
            <a:pPr algn="just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dağılım aşağıdaki gibi, bir ortalama değer (  ) ve bir standart sapma (   )ile karakterize edilmektedir.</a:t>
            </a:r>
          </a:p>
          <a:p>
            <a:pPr algn="just">
              <a:lnSpc>
                <a:spcPct val="150000"/>
              </a:lnSpc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DFEF383-17C4-299D-0794-420E5AF8D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1" y="3775353"/>
            <a:ext cx="4409209" cy="95042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CFEEF76-05D8-2729-50A4-5DF47E3FB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310" y="2758021"/>
            <a:ext cx="190500" cy="3429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524635C-4690-C3BA-CB12-0CB66129E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2821521"/>
            <a:ext cx="2032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5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3A6206-6E4B-7F8C-57D1-EBE4AE99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Dağılım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7EDFB03-E416-5933-CA8B-A97FC0978C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Burada, </a:t>
                </a:r>
                <a14:m>
                  <m:oMath xmlns:m="http://schemas.openxmlformats.org/officeDocument/2006/math">
                    <m: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normal dağılımın olasılık yoğunluk fonksiyonudur (PDF). Standart normal dağılım, ortalaması 0 ve standart sapması 1 olan normal bir dağılımdır ve z dağılımı olarak isimlendirilir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7EDFB03-E416-5933-CA8B-A97FC0978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r="-15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>
            <a:extLst>
              <a:ext uri="{FF2B5EF4-FFF2-40B4-BE49-F238E27FC236}">
                <a16:creationId xmlns:a16="http://schemas.microsoft.com/office/drawing/2014/main" id="{A396E01B-CCAD-7DD9-D1D9-4AD44E96F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325" y="3429000"/>
            <a:ext cx="3435350" cy="282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1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3A82B9-7517-F846-A7C2-BB075E4B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Dağılım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EB25BF-C801-FF4A-7E2C-F81C5BD14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Verinin normal dağılıp dağılmadığını tespit etmek için bazı yöntemler vardır;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Görsel testler(Q-Q grafiği):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=medyan=ortalama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İstatistiksel normallik testleri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n&lt;50 ise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Shapiro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Wilk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n&gt;50 ise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Kolmogorov-Smirnov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Çarpıklık/Basıklık testi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2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37F39-622C-80A5-6798-2EF097E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Görsel Normallik Kontrolleri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093EE1-0D9F-758B-CF9D-23B27C04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Verinin dağılımının normal olup olmadığını kontrol etmek için verilerin grafikleri çizilebilir.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kontroller genellikle yorumlamaya bağlı olduğundan dolayı istatistiksel yöntemler kadar doğru sonuç veremeyebilir.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Verinin normalliğini kontrol etmek için görsel olarak histogram ve Q-Q grafiği şeklinde iki yaygın yöntem vardır.</a:t>
            </a:r>
          </a:p>
        </p:txBody>
      </p:sp>
    </p:spTree>
    <p:extLst>
      <p:ext uri="{BB962C8B-B14F-4D97-AF65-F5344CB8AC3E}">
        <p14:creationId xmlns:p14="http://schemas.microsoft.com/office/powerpoint/2010/main" val="394231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37F39-622C-80A5-6798-2EF097E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Grafiği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093EE1-0D9F-758B-CF9D-23B27C04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grafiği bir veri örneğinin dağılımını hızlı bir şekilde kontrol etmek için kullanılan basit ve yaygın bir yöntemdir.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Histogramda veriler önceden belirlenmiş sayıda gruba bölünür ve her bölmede gözlem sayısını gösterecek şekilde çizilir.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Eğer verinin histogram görseli Grafikteki gibi çan şekline sahipse normal dağılım gösterdiği kabul edilir.</a:t>
            </a:r>
          </a:p>
        </p:txBody>
      </p:sp>
    </p:spTree>
    <p:extLst>
      <p:ext uri="{BB962C8B-B14F-4D97-AF65-F5344CB8AC3E}">
        <p14:creationId xmlns:p14="http://schemas.microsoft.com/office/powerpoint/2010/main" val="1877923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37F39-622C-80A5-6798-2EF097E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Grafiği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093EE1-0D9F-758B-CF9D-23B27C04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6200" y="4536440"/>
            <a:ext cx="6959600" cy="579120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Normal Dağılım Grafiği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EFCA26DA-4E1C-EE75-8C0F-754CFBE22E93}"/>
              </a:ext>
            </a:extLst>
          </p:cNvPr>
          <p:cNvSpPr txBox="1">
            <a:spLocks/>
          </p:cNvSpPr>
          <p:nvPr/>
        </p:nvSpPr>
        <p:spPr>
          <a:xfrm>
            <a:off x="1097280" y="4993640"/>
            <a:ext cx="10058400" cy="1168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grafiği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 için "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()" modülü kullanılarak oluşturulabilir. Varsayılan olarak, bölme sayısı veri örneğinden otomatik olarak tahmin edilir.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E95B507-B75D-FBE7-6E63-D35094EA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2070100"/>
            <a:ext cx="4940300" cy="236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6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37F39-622C-80A5-6798-2EF097E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Grafiği</a:t>
            </a: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083C79A-8E79-B029-FFBF-F3D1B318618A}"/>
              </a:ext>
            </a:extLst>
          </p:cNvPr>
          <p:cNvSpPr txBox="1"/>
          <p:nvPr/>
        </p:nvSpPr>
        <p:spPr>
          <a:xfrm>
            <a:off x="1097280" y="3825240"/>
            <a:ext cx="6009037" cy="504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7B5B13E-83F5-129E-567F-24B371B65B7A}"/>
              </a:ext>
            </a:extLst>
          </p:cNvPr>
          <p:cNvSpPr txBox="1"/>
          <p:nvPr/>
        </p:nvSpPr>
        <p:spPr>
          <a:xfrm>
            <a:off x="6662417" y="60482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Veriseti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https://doi.org/10.6084/m9.figshare.17306285.v1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B21F017-125F-A3A3-D6D2-F2669D1D5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07" y="2085658"/>
            <a:ext cx="5472110" cy="10944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933FD6B-A85F-8384-8EF1-DA73C4DEF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285" y="4560127"/>
            <a:ext cx="3480216" cy="13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6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639F2D-27E6-A6EC-83CF-18264D24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Olasılık Dağılımları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672052-6A1A-C9CC-E80F-57DD79463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Kesikli olasılık dağılımları;</a:t>
            </a:r>
          </a:p>
          <a:p>
            <a:pPr lvl="1">
              <a:lnSpc>
                <a:spcPct val="150000"/>
              </a:lnSpc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Bernoulli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olasılık dağılımı</a:t>
            </a:r>
          </a:p>
          <a:p>
            <a:pPr lvl="1">
              <a:lnSpc>
                <a:spcPct val="150000"/>
              </a:lnSpc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olasılık dağılımı</a:t>
            </a:r>
          </a:p>
          <a:p>
            <a:pPr lvl="1">
              <a:lnSpc>
                <a:spcPct val="150000"/>
              </a:lnSpc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olasılık dağılımı</a:t>
            </a:r>
          </a:p>
          <a:p>
            <a:pPr>
              <a:lnSpc>
                <a:spcPct val="150000"/>
              </a:lnSpc>
            </a:pPr>
            <a:r>
              <a:rPr lang="tr-T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Sürekli olasılık dağılımları;</a:t>
            </a:r>
          </a:p>
          <a:p>
            <a:pPr lvl="1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olasılık dağılımı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37F39-622C-80A5-6798-2EF097E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Grafiği</a:t>
            </a: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083C79A-8E79-B029-FFBF-F3D1B318618A}"/>
              </a:ext>
            </a:extLst>
          </p:cNvPr>
          <p:cNvSpPr txBox="1"/>
          <p:nvPr/>
        </p:nvSpPr>
        <p:spPr>
          <a:xfrm>
            <a:off x="1172844" y="2670514"/>
            <a:ext cx="10876916" cy="2350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(array([ 1.,  6., 15., 22., 49., 54., 53., 29., 20.,  7.]),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array([-3.14316241, -2.58026968, -2.01737696, -1.45448423, -0.89159151,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-0.32869878,  0.23419395,  0.79708667,  1.3599794 ,  1.92287212,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2.48576485]),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BarContainer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object of 10 artists&gt;)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A4046D7-25D0-D63D-43C2-7D33E14B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44" y="2058204"/>
            <a:ext cx="4219563" cy="3903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7851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37F39-622C-80A5-6798-2EF097E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Grafiği</a:t>
            </a: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083C79A-8E79-B029-FFBF-F3D1B318618A}"/>
              </a:ext>
            </a:extLst>
          </p:cNvPr>
          <p:cNvSpPr txBox="1"/>
          <p:nvPr/>
        </p:nvSpPr>
        <p:spPr>
          <a:xfrm>
            <a:off x="1097280" y="2081234"/>
            <a:ext cx="10876916" cy="503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62A8224F-6F94-021E-1D9A-C79D30CB77C4}"/>
              </a:ext>
            </a:extLst>
          </p:cNvPr>
          <p:cNvSpPr txBox="1">
            <a:spLocks/>
          </p:cNvSpPr>
          <p:nvPr/>
        </p:nvSpPr>
        <p:spPr>
          <a:xfrm>
            <a:off x="1097280" y="5176520"/>
            <a:ext cx="10058400" cy="1168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 edilen grafik incelendiğinde, verilerin dağılımının normal dağılım eğrisine uygun olduğu görülmektedir.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BEF08BF-BB4D-2869-B325-56B80D234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95" y="2002790"/>
            <a:ext cx="4416288" cy="29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62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37F39-622C-80A5-6798-2EF097E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Q-Q Grafiği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A86C04-E75C-11F9-DA4C-916E12FC1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14799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veri örneğinin dağılımını kontrol etmek için diğer yöntem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kuantil-kuantil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grafiği olan Q-Q grafiğidir.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Q-Q grafiği örneklemin normal dağılımdan gelip gelmediğini belirlemek için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kantilleri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kullanır.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Dağılımın yorumlanmasında sol altından sağ üst köşesine 45 derecelik bir açı ile oluşturulan doğru kullanılır.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Veride bulunan noktaların doğrudan sapması, beklenen dağılımdan sapmayı gösterir.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23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37F39-622C-80A5-6798-2EF097E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Q-Q Grafiği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8199D91-2F2C-25B5-79AE-F3F6B1AC4D81}"/>
              </a:ext>
            </a:extLst>
          </p:cNvPr>
          <p:cNvSpPr txBox="1"/>
          <p:nvPr/>
        </p:nvSpPr>
        <p:spPr>
          <a:xfrm>
            <a:off x="1097280" y="4516919"/>
            <a:ext cx="6009037" cy="504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DAAEF7A-2C10-56DA-7FDD-1FCB1FEEB5D2}"/>
              </a:ext>
            </a:extLst>
          </p:cNvPr>
          <p:cNvSpPr txBox="1"/>
          <p:nvPr/>
        </p:nvSpPr>
        <p:spPr>
          <a:xfrm>
            <a:off x="8366344" y="5679440"/>
            <a:ext cx="3480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statsmodels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50F280-54A1-6BDF-0C10-C906A635A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8528"/>
            <a:ext cx="10058400" cy="141047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Python’da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statsmodels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 kullanılarak "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qqpolt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()" modülü ile QQ grafiği çizilebilir.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Modülde "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=‘s’" olarak eklenmesi standart doğrunun çizilmesini sağlar.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4F8EBFA-C509-4CB9-BF93-FB24E4CB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85" y="3412638"/>
            <a:ext cx="5366826" cy="1041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2BCC214-BEEE-1007-BF46-09342592D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085" y="5040871"/>
            <a:ext cx="3480216" cy="13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22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37F39-622C-80A5-6798-2EF097E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Q-Q Grafiği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8199D91-2F2C-25B5-79AE-F3F6B1AC4D81}"/>
              </a:ext>
            </a:extLst>
          </p:cNvPr>
          <p:cNvSpPr txBox="1"/>
          <p:nvPr/>
        </p:nvSpPr>
        <p:spPr>
          <a:xfrm>
            <a:off x="5527040" y="2135351"/>
            <a:ext cx="6009037" cy="504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B2248F-F50F-77D0-8D45-A8DF7AAA2A8B}"/>
              </a:ext>
            </a:extLst>
          </p:cNvPr>
          <p:cNvSpPr txBox="1">
            <a:spLocks/>
          </p:cNvSpPr>
          <p:nvPr/>
        </p:nvSpPr>
        <p:spPr>
          <a:xfrm>
            <a:off x="1097280" y="5176520"/>
            <a:ext cx="10058400" cy="1168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Calibri" panose="020F0502020204030204" pitchFamily="34" charset="0"/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 edilen QQ grafiği incelendiğinde, verilerin standart doğruya (kırmızı doğru) yakın oldukları görülebilir. Grafiğin alt ve üst bölmesi incelendiğinde az da olsa ufak sapmaların olduğu görülebilir.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96539D2-0CEE-96F6-C6EF-2099B810C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765" y="2226183"/>
            <a:ext cx="4318635" cy="294017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85A6443-F4A1-9864-EDBC-E07CA2B3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909" y="2352532"/>
            <a:ext cx="3744507" cy="3262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773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37F39-622C-80A5-6798-2EF097E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İstatistiksel Normallik Testleri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A86C04-E75C-11F9-DA4C-916E12FC1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02099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veri setinin dağılımının normalliğini değerlendirmek için kullanılabilecek birçok istatistiksel test vardır.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test farklı varsayımlar yapar ve verilerin farklı yönlerini dikkate alır.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Ancak genel olarak test sonuçlarında test istatistiği ve p(olasılık) değeri elde edilir.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istatistiği, test tarafından hesaplanan değer olmak üzere p-değeri, testi yorumlamak için kullanılır.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Uygulamaların hızlı ve doğru bir şekilde yorumlanması için genellikle p-değeri tercih edilmektedir.</a:t>
            </a:r>
          </a:p>
        </p:txBody>
      </p:sp>
    </p:spTree>
    <p:extLst>
      <p:ext uri="{BB962C8B-B14F-4D97-AF65-F5344CB8AC3E}">
        <p14:creationId xmlns:p14="http://schemas.microsoft.com/office/powerpoint/2010/main" val="3010055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37F39-622C-80A5-6798-2EF097E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İstatistiksel Normallik Testleri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A86C04-E75C-11F9-DA4C-916E12FC1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İstatistiksel normallik testleri için boş ve alternatif hipotezler aşağıdaki gibi oluşturulur.</a:t>
            </a:r>
          </a:p>
          <a:p>
            <a:pPr marL="475488" lvl="2" indent="0" algn="just">
              <a:lnSpc>
                <a:spcPct val="150000"/>
              </a:lnSpc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H0: Verinin dağılımı normal dağılıma uygundur.</a:t>
            </a:r>
          </a:p>
          <a:p>
            <a:pPr marL="475488" lvl="2" indent="0" algn="just">
              <a:lnSpc>
                <a:spcPct val="150000"/>
              </a:lnSpc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H1: Verinin dağılımı normal dağılıma uygun değildir.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p&lt;0.05 ise boş hipotez ret edilerek verilerin normal dağılmadığı veya p&gt;0.05 ise boş hipotez kabul edilerek verilerin normal dağıldığı kabul edilir.</a:t>
            </a:r>
          </a:p>
        </p:txBody>
      </p:sp>
    </p:spTree>
    <p:extLst>
      <p:ext uri="{BB962C8B-B14F-4D97-AF65-F5344CB8AC3E}">
        <p14:creationId xmlns:p14="http://schemas.microsoft.com/office/powerpoint/2010/main" val="4041890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37F39-622C-80A5-6798-2EF097E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Shapiro-Wilk Testi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A86C04-E75C-11F9-DA4C-916E12FC1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Shapiro-Wilk testi, bir veri örneğini değerlendirir ve verilerin Samuel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Shapiro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Martin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adlandırılan bir Gauss dağılımından alınma olasılığının miktarını belirler.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Uygulamada, Shapiro-Wilk testinin güvenilir bir normallik testi olduğu bilinmektedir.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 için "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Shapiro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()" modülü kullanılarak test sonuçları elde edilebilir.</a:t>
            </a:r>
          </a:p>
          <a:p>
            <a:pPr marL="475488" lvl="2" indent="0" algn="just">
              <a:lnSpc>
                <a:spcPct val="150000"/>
              </a:lnSpc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H0: Veriler normal dağılıma uygundur.</a:t>
            </a:r>
          </a:p>
          <a:p>
            <a:pPr marL="475488" lvl="2" indent="0" algn="just">
              <a:lnSpc>
                <a:spcPct val="150000"/>
              </a:lnSpc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H1: Veriler normal dağılıma uygun değildir.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78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37F39-622C-80A5-6798-2EF097E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Shapiro-Wilk Testi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862197C-2128-64DF-1A5F-67170A7414CC}"/>
              </a:ext>
            </a:extLst>
          </p:cNvPr>
          <p:cNvSpPr txBox="1"/>
          <p:nvPr/>
        </p:nvSpPr>
        <p:spPr>
          <a:xfrm>
            <a:off x="1097280" y="3601720"/>
            <a:ext cx="6009037" cy="504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194B3EF-6C20-F579-0834-86110AC18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47" y="2088197"/>
            <a:ext cx="5840415" cy="11680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AB94B5B-0CEF-3798-0D3C-E3BD5A65E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85" y="4322752"/>
            <a:ext cx="3480216" cy="13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66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37F39-622C-80A5-6798-2EF097E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Shapiro-Wilk Testi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862197C-2128-64DF-1A5F-67170A7414CC}"/>
              </a:ext>
            </a:extLst>
          </p:cNvPr>
          <p:cNvSpPr txBox="1"/>
          <p:nvPr/>
        </p:nvSpPr>
        <p:spPr>
          <a:xfrm>
            <a:off x="1097280" y="2423004"/>
            <a:ext cx="10454640" cy="50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ShapiroResult(statistic=0.9953672885894775,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pvalue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=0.639428436756134)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E68D9FF-6586-F480-339C-79C07FA78D72}"/>
              </a:ext>
            </a:extLst>
          </p:cNvPr>
          <p:cNvSpPr txBox="1"/>
          <p:nvPr/>
        </p:nvSpPr>
        <p:spPr>
          <a:xfrm>
            <a:off x="1097280" y="3610082"/>
            <a:ext cx="10454640" cy="50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ShapiroResult(statistic=0.6217828989028931,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pvalue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=2.1340733791416513e-23)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D10728E0-6364-93DE-84CE-97461AD6E8CB}"/>
              </a:ext>
            </a:extLst>
          </p:cNvPr>
          <p:cNvSpPr txBox="1">
            <a:spLocks/>
          </p:cNvSpPr>
          <p:nvPr/>
        </p:nvSpPr>
        <p:spPr>
          <a:xfrm>
            <a:off x="1193165" y="4250786"/>
            <a:ext cx="10058400" cy="19468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sonuçları incelendiğinde, "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normal_example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için p= 0.639428436756134&gt;0.05 elde edildiğinden bu nitelik için boş hipotez reddedilmez. Yani bu niteliğe ait verilerin normal dağılım gösterdiği söylenebilmektedir.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Fakat 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skewed_example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için p= 2.1340733791416513e-23&lt;0.05 elde edildiğinden bu niteliğe ait verilerin normal dağılım göstermediği söylenebilmektedir.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1DAE827-9FAC-08B4-9AC9-3B030F72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65" y="2035174"/>
            <a:ext cx="2983308" cy="3878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22DD089-30F2-E2E8-4BD4-7BB14DAD6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65" y="3247918"/>
            <a:ext cx="2983308" cy="3233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669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37F39-622C-80A5-6798-2EF097E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Dağılımı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752646-73AD-9BEE-FD90-C5A3213A8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dağılımı,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dağılıma çok benzerdir. Bir olayın kaç kez gerçekleştiği incelenir.</a:t>
            </a:r>
          </a:p>
          <a:p>
            <a:pPr algn="just">
              <a:lnSpc>
                <a:spcPct val="150000"/>
              </a:lnSpc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Binom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dağılımı, sabit bir toplam deneme sayısındaki başarı durumunu incelerken,</a:t>
            </a:r>
          </a:p>
          <a:p>
            <a:pPr algn="just">
              <a:lnSpc>
                <a:spcPct val="150000"/>
              </a:lnSpc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dağılımı, sürekli bir uzay ve zaman periyodu boyunca bir olayın kaç kez meyana geldiğini ölçmektedir.</a:t>
            </a:r>
          </a:p>
          <a:p>
            <a:pPr algn="just">
              <a:lnSpc>
                <a:spcPct val="150000"/>
              </a:lnSpc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dağılımı tek bir parametre ile tanımlanır.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754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37F39-622C-80A5-6798-2EF097E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D’Agostino’nun K^2 Testi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A86C04-E75C-11F9-DA4C-916E12FC1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8243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D’Agostino’nun K^2 Testi, veri dağılımının normal dağılımdan farklı olup olmadığını belirlemek için verilerin basıklık ve çarpıklık istatistikleri hesaplar.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Çarpıklık, bir dağılımın ne kadar sola veya sağa eğiliminin veya dağılımdaki asimetrinin bir ölçüsüdür.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Basıklık, dağılımın ne kadarının kuyruk kısmında yoğunlaştığını göstermektedir.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Normallik için basit ve yaygın olarak kullanılan istatistiksel bir testtir.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 için "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normaltest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()" modülü kullanılarak test sonuçları elde edilebilir.</a:t>
            </a:r>
          </a:p>
          <a:p>
            <a:pPr marL="475488" lvl="2" indent="0" algn="just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H0: Veriler normal dağılıma uygundur.</a:t>
            </a:r>
          </a:p>
          <a:p>
            <a:pPr marL="475488" lvl="2" indent="0" algn="just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H1: Veriler normal dağılıma uygun değildir.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814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37F39-622C-80A5-6798-2EF097E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D’Agostino’nun K^2 Testi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1BABDC0-6FAD-2259-F4EC-C42B7D2D0033}"/>
              </a:ext>
            </a:extLst>
          </p:cNvPr>
          <p:cNvSpPr txBox="1"/>
          <p:nvPr/>
        </p:nvSpPr>
        <p:spPr>
          <a:xfrm>
            <a:off x="1097280" y="3601720"/>
            <a:ext cx="6009037" cy="504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5805CA6-11DC-B649-59CA-02610E92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70" y="2113280"/>
            <a:ext cx="577215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2058536D-3EC4-31C1-301C-9963F143F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85" y="4322752"/>
            <a:ext cx="3480216" cy="13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28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37F39-622C-80A5-6798-2EF097E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D’Agostino’nun K^2 Testi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EC46B2E-4530-9E54-5728-E0C986197A55}"/>
              </a:ext>
            </a:extLst>
          </p:cNvPr>
          <p:cNvSpPr txBox="1"/>
          <p:nvPr/>
        </p:nvSpPr>
        <p:spPr>
          <a:xfrm>
            <a:off x="1097280" y="2423004"/>
            <a:ext cx="10454640" cy="50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NormaltestResult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(statistic=1.0525315109895192,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pvalue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=0.5908070735903996)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C752FD6A-0BC3-3364-E804-AB96110C1413}"/>
              </a:ext>
            </a:extLst>
          </p:cNvPr>
          <p:cNvSpPr txBox="1"/>
          <p:nvPr/>
        </p:nvSpPr>
        <p:spPr>
          <a:xfrm>
            <a:off x="1097280" y="3360929"/>
            <a:ext cx="10454640" cy="50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NormaltestResult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(statistic=253.089550194919,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pvalue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=1.102306736424871e-55)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D1C3EBEC-BB60-EE44-4F54-ED9D1FA32763}"/>
              </a:ext>
            </a:extLst>
          </p:cNvPr>
          <p:cNvSpPr txBox="1">
            <a:spLocks/>
          </p:cNvSpPr>
          <p:nvPr/>
        </p:nvSpPr>
        <p:spPr>
          <a:xfrm>
            <a:off x="1193165" y="4250786"/>
            <a:ext cx="10058400" cy="19468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sonuçları incelendiğinde, "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normal_example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için p= 0.5908070735903996&gt;0.05 elde edildiğinden bu nitelik için boş hipotez reddedilmez. Yani bu niteliğe ait verilerin normal dağılım gösterdiği söylenebilmektedir.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Fakat "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skewed_example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için p= 1.102306736424871e-55&lt;0.05 elde edildiğinden bu niteliğe ait verilerin normal dağılım göstermediği söylenebilmektedir.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7E01B04-5F4B-4EB0-5D4E-E35815F8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47" y="2124710"/>
            <a:ext cx="3354007" cy="303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BF13267-A41D-06E8-D615-6FED11859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47" y="3052924"/>
            <a:ext cx="3463388" cy="2795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901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37F39-622C-80A5-6798-2EF097ED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D’Agostino’nun K^2 Testi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EC46B2E-4530-9E54-5728-E0C986197A55}"/>
              </a:ext>
            </a:extLst>
          </p:cNvPr>
          <p:cNvSpPr txBox="1"/>
          <p:nvPr/>
        </p:nvSpPr>
        <p:spPr>
          <a:xfrm>
            <a:off x="1097280" y="3484724"/>
            <a:ext cx="10454640" cy="882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NormaltestResult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(statistic=array([  1.05253151, 253.08955019]),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pvalue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=array([5.90807074e-01, 1.10230674e-55]))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D1C3EBEC-BB60-EE44-4F54-ED9D1FA32763}"/>
              </a:ext>
            </a:extLst>
          </p:cNvPr>
          <p:cNvSpPr txBox="1">
            <a:spLocks/>
          </p:cNvSpPr>
          <p:nvPr/>
        </p:nvSpPr>
        <p:spPr>
          <a:xfrm>
            <a:off x="1192847" y="2042472"/>
            <a:ext cx="10058400" cy="19468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setinde bulunan tüm veriler için normallik testi yapılırken "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normaltest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(veri)" şeklinde tanımlanması yeterlidir.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AD88996-6077-5A35-C354-F5C7002F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47" y="2992922"/>
            <a:ext cx="1942967" cy="298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7677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0A07DE-3F33-ACD9-FB93-7166D26D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Yardımcı 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8BF768-B307-2DF7-4006-350FF9540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Sel, A., 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Uygulamalı İstatistiksel Veri Bilimi ve Analizi», akademisyen Kitabevi</a:t>
            </a:r>
          </a:p>
        </p:txBody>
      </p:sp>
    </p:spTree>
    <p:extLst>
      <p:ext uri="{BB962C8B-B14F-4D97-AF65-F5344CB8AC3E}">
        <p14:creationId xmlns:p14="http://schemas.microsoft.com/office/powerpoint/2010/main" val="133637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3CC0CC-A280-6811-CDEF-C740F4B6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Dağılımı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103958-D35E-9FD5-7873-ED848486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Nadir rastlanan olayların olasılıkları için kullanılır. Bu dağılıma örnek olarak aşağıdaki olaylar verilebilir;</a:t>
            </a:r>
          </a:p>
          <a:p>
            <a:pPr lvl="1"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saat içerisinde oto yıkamaya gelen araç sayısı</a:t>
            </a:r>
          </a:p>
          <a:p>
            <a:pPr lvl="1"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Üretilen 1000 m kumaş başına kusur sayısı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9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67A432-7229-3B88-0E36-D7A082DE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Dağılımı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DFA780-9C5F-3638-6066-C213058F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dağılımı, ‘ortalama veya beklenen’ olay sayısını temsil eden     parametresi kullanılarak aşağıdaki gibi hesaplanabilir.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dağılımda olayların sayısını sayan rastgele x değişkeni negatif olmayan herhangi bir tam sayı değerini alabilir.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947DBCA-D99D-05C0-3DF9-2B3BA368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09" y="3218274"/>
            <a:ext cx="2025073" cy="67762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78A00D6-F752-1E9A-4B1C-BCB91B0CB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70" y="3399193"/>
            <a:ext cx="1704109" cy="26035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550D613-553B-0DF5-3C5D-0D8124174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546" y="4128186"/>
            <a:ext cx="2411845" cy="34232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F5C1914-BFFE-2FFD-E6EC-4833FFCE2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677" y="2249054"/>
            <a:ext cx="267855" cy="33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C131A4-4C7F-C28C-BA92-3200C17F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Dağılımı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F873DD-D8D0-4A55-1F29-6A55D7C4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Örnek;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okulda 5000 öğrenciye ait not girişinde 5 öğrencinin notunun hatalı girilmesi olasılığı nedir?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Dağılımın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olduğu biliniyor ve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değeri 0,2 ise;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604A86-DF4C-D6B2-F230-150E12CA5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23" y="3794682"/>
            <a:ext cx="5067877" cy="60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7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DB5AF6-B4C7-579E-C9A0-86630E16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Dağılım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261E07-DB23-1B33-8939-EB15AA597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dağılımın özellikleri;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Olaylar birbirinden bağımsızdır. </a:t>
            </a:r>
            <a:r>
              <a:rPr lang="tr-TR" b="0" i="0" u="none" strike="noStrike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olayın meydana gelmesi, başka bir olayın meydana gelme olasılığını etkilemez.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0" i="0" u="none" strike="noStrike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Ortalama oran (yani belli bir zaman periyodu başına olay) sabittir.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0" i="0" u="none" strike="noStrike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Aynı anda iki olay gerçekleşemez.</a:t>
            </a:r>
          </a:p>
          <a:p>
            <a:pPr algn="just">
              <a:lnSpc>
                <a:spcPct val="150000"/>
              </a:lnSpc>
            </a:pPr>
            <a:endParaRPr lang="tr-TR" dirty="0"/>
          </a:p>
          <a:p>
            <a:pPr algn="just"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063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485026-D22F-8229-FF12-006DFED4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Dağılım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770362-2E40-13DF-499B-C2762E61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dağılımının ortalaması ve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varyansı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olmak üzere olasılık kütle fonksiyonu (PMF) şekilde sunulmaktadır.       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EE49B8D-3449-5767-5C4B-37E37CEB8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045" y="2246751"/>
            <a:ext cx="267855" cy="33481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CA5894F-2FFF-229F-E597-38B6197E5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694" y="3046233"/>
            <a:ext cx="3582555" cy="268207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89FE429-8260-1DFD-5A23-3468424DCAF1}"/>
              </a:ext>
            </a:extLst>
          </p:cNvPr>
          <p:cNvSpPr txBox="1"/>
          <p:nvPr/>
        </p:nvSpPr>
        <p:spPr>
          <a:xfrm>
            <a:off x="3720207" y="5896802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     parametreleri ile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Dağılımı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36DE4A8-AE90-C7C6-C897-D8BCD573B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90" y="5905114"/>
            <a:ext cx="267855" cy="33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1BC565-568B-10CA-3E05-45A0221A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Dağılım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1D3FB1-BDD2-E0F5-6F3A-FFF22BAF9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tr-TR" b="0" i="0" u="none" strike="noStrike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tr-TR" b="0" i="0" u="none" strike="noStrike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dağılımı almak için </a:t>
            </a:r>
            <a:r>
              <a:rPr lang="tr-TR" b="1" i="0" u="none" strike="noStrike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random.poisson</a:t>
            </a:r>
            <a:r>
              <a:rPr lang="tr-TR" b="1" i="0" u="none" strike="noStrike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r-TR" b="0" i="0" u="none" strike="noStrike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yöntemi kullanılır. İki parametresi vardır:</a:t>
            </a:r>
          </a:p>
          <a:p>
            <a:pPr algn="l"/>
            <a:r>
              <a:rPr lang="tr-TR" b="1" i="0" u="none" strike="noStrike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</a:t>
            </a:r>
            <a:r>
              <a:rPr lang="tr-TR" b="0" i="0" u="none" strike="noStrike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oranı veya bilinen oluşum sayısı</a:t>
            </a:r>
          </a:p>
          <a:p>
            <a:pPr algn="l"/>
            <a:r>
              <a:rPr lang="tr-TR" b="1" i="0" u="none" strike="noStrike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tr-TR" b="0" i="0" u="none" strike="noStrike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döndürülen dizinin şekli.</a:t>
            </a:r>
          </a:p>
          <a:p>
            <a:pPr algn="l"/>
            <a:endParaRPr lang="tr-TR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tr-TR" b="0" i="0" u="none" strike="noStrike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tr-TR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</a:p>
          <a:p>
            <a:pPr algn="l"/>
            <a:endParaRPr lang="tr-TR" b="0" i="0" u="none" strike="noStrike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1401DF8-E89C-3BD6-C397-E0B24A614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76" y="3543300"/>
            <a:ext cx="3644211" cy="5859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735BB02-81D2-5049-1ACA-4A8E023D0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76" y="4770561"/>
            <a:ext cx="1512034" cy="32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345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12823</TotalTime>
  <Words>1385</Words>
  <Application>Microsoft Macintosh PowerPoint</Application>
  <PresentationFormat>Geniş ekran</PresentationFormat>
  <Paragraphs>160</Paragraphs>
  <Slides>34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3" baseType="lpstr">
      <vt:lpstr>Arial</vt:lpstr>
      <vt:lpstr>Calibri</vt:lpstr>
      <vt:lpstr>Cambria Math</vt:lpstr>
      <vt:lpstr>Consolas</vt:lpstr>
      <vt:lpstr>Georgia Pro Cond Light</vt:lpstr>
      <vt:lpstr>Speak Pro</vt:lpstr>
      <vt:lpstr>Times New Roman</vt:lpstr>
      <vt:lpstr>Wingdings</vt:lpstr>
      <vt:lpstr>RetrospectVTI</vt:lpstr>
      <vt:lpstr>Veri Bilimi İçin İstatistik</vt:lpstr>
      <vt:lpstr>Olasılık Dağılımları </vt:lpstr>
      <vt:lpstr>Poisson Dağılımı</vt:lpstr>
      <vt:lpstr>Poisson Dağılımı</vt:lpstr>
      <vt:lpstr>Poisson Dağılımı</vt:lpstr>
      <vt:lpstr>Poisson Dağılımı</vt:lpstr>
      <vt:lpstr>Poisson Dağılım</vt:lpstr>
      <vt:lpstr>Poisson Dağılım</vt:lpstr>
      <vt:lpstr>Poisson Dağılım</vt:lpstr>
      <vt:lpstr>Poisson Dağılım</vt:lpstr>
      <vt:lpstr>Poisson Dağılım</vt:lpstr>
      <vt:lpstr>Poisson Dağılım</vt:lpstr>
      <vt:lpstr>Normal Dağılım</vt:lpstr>
      <vt:lpstr>Normal Dağılım</vt:lpstr>
      <vt:lpstr>Normal Dağılım</vt:lpstr>
      <vt:lpstr>Görsel Normallik Kontrolleri</vt:lpstr>
      <vt:lpstr>Histogram Grafiği</vt:lpstr>
      <vt:lpstr>Histogram Grafiği</vt:lpstr>
      <vt:lpstr>Histogram Grafiği</vt:lpstr>
      <vt:lpstr>Histogram Grafiği</vt:lpstr>
      <vt:lpstr>Histogram Grafiği</vt:lpstr>
      <vt:lpstr>Q-Q Grafiği</vt:lpstr>
      <vt:lpstr>Q-Q Grafiği</vt:lpstr>
      <vt:lpstr>Q-Q Grafiği</vt:lpstr>
      <vt:lpstr>İstatistiksel Normallik Testleri</vt:lpstr>
      <vt:lpstr>İstatistiksel Normallik Testleri</vt:lpstr>
      <vt:lpstr>Shapiro-Wilk Testi</vt:lpstr>
      <vt:lpstr>Shapiro-Wilk Testi</vt:lpstr>
      <vt:lpstr>Shapiro-Wilk Testi</vt:lpstr>
      <vt:lpstr>D’Agostino’nun K^2 Testi</vt:lpstr>
      <vt:lpstr>D’Agostino’nun K^2 Testi</vt:lpstr>
      <vt:lpstr>D’Agostino’nun K^2 Testi</vt:lpstr>
      <vt:lpstr>D’Agostino’nun K^2 Testi</vt:lpstr>
      <vt:lpstr>Yardımcı 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Bilimi İçin İstatistik</dc:title>
  <dc:creator>yazar</dc:creator>
  <cp:lastModifiedBy>yazar</cp:lastModifiedBy>
  <cp:revision>114</cp:revision>
  <dcterms:created xsi:type="dcterms:W3CDTF">2023-02-26T09:13:19Z</dcterms:created>
  <dcterms:modified xsi:type="dcterms:W3CDTF">2023-04-20T06:42:01Z</dcterms:modified>
</cp:coreProperties>
</file>