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75" r:id="rId3"/>
    <p:sldId id="332" r:id="rId4"/>
    <p:sldId id="276" r:id="rId5"/>
    <p:sldId id="277" r:id="rId6"/>
    <p:sldId id="333" r:id="rId7"/>
    <p:sldId id="334" r:id="rId8"/>
    <p:sldId id="329" r:id="rId9"/>
    <p:sldId id="330" r:id="rId10"/>
    <p:sldId id="331" r:id="rId11"/>
    <p:sldId id="278" r:id="rId12"/>
    <p:sldId id="279" r:id="rId13"/>
    <p:sldId id="280" r:id="rId14"/>
    <p:sldId id="335" r:id="rId15"/>
    <p:sldId id="281" r:id="rId16"/>
    <p:sldId id="282" r:id="rId17"/>
    <p:sldId id="283" r:id="rId18"/>
    <p:sldId id="284" r:id="rId19"/>
    <p:sldId id="285" r:id="rId20"/>
    <p:sldId id="336" r:id="rId21"/>
    <p:sldId id="337" r:id="rId22"/>
    <p:sldId id="33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1BB577-4845-47AD-9B2E-F25B24352F6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ABB2234-8D28-4753-8F96-7C536ED609D6}">
      <dgm:prSet/>
      <dgm:spPr/>
      <dgm:t>
        <a:bodyPr/>
        <a:lstStyle/>
        <a:p>
          <a:r>
            <a:rPr lang="tr-TR"/>
            <a:t>Birliktelik kuralları, veri seti içindeki kayıtlara ait birlikte bulunma ve/veya bulunmama sıklığı ve/veya olasılığı gibi çeşitli istatistiki ölçü değerlerini hesaplayıp bunlar arasında oransal bir ilişki kuran çeşitli algoritma ve yöntemler ile oluşturulur. </a:t>
          </a:r>
          <a:endParaRPr lang="en-US"/>
        </a:p>
      </dgm:t>
    </dgm:pt>
    <dgm:pt modelId="{8FC45220-DDCF-4514-9874-85A19FD0F9D7}" type="parTrans" cxnId="{CAE1ED90-FA80-47B4-9FBD-2E5B83CECA70}">
      <dgm:prSet/>
      <dgm:spPr/>
      <dgm:t>
        <a:bodyPr/>
        <a:lstStyle/>
        <a:p>
          <a:endParaRPr lang="en-US"/>
        </a:p>
      </dgm:t>
    </dgm:pt>
    <dgm:pt modelId="{9A5E278A-9075-4B33-AEE4-D61F62A78222}" type="sibTrans" cxnId="{CAE1ED90-FA80-47B4-9FBD-2E5B83CECA70}">
      <dgm:prSet/>
      <dgm:spPr/>
      <dgm:t>
        <a:bodyPr/>
        <a:lstStyle/>
        <a:p>
          <a:endParaRPr lang="en-US"/>
        </a:p>
      </dgm:t>
    </dgm:pt>
    <dgm:pt modelId="{F85AF4E8-C366-428B-AF06-C322760BC793}">
      <dgm:prSet/>
      <dgm:spPr/>
      <dgm:t>
        <a:bodyPr/>
        <a:lstStyle/>
        <a:p>
          <a:r>
            <a:rPr lang="tr-TR" dirty="0"/>
            <a:t>Birliktelik kuralları oluşturmada en çok kullanılan ölçüler Destek (</a:t>
          </a:r>
          <a:r>
            <a:rPr lang="tr-TR" dirty="0" err="1"/>
            <a:t>Support</a:t>
          </a:r>
          <a:r>
            <a:rPr lang="tr-TR" dirty="0"/>
            <a:t>) ve Güven (</a:t>
          </a:r>
          <a:r>
            <a:rPr lang="tr-TR" dirty="0" err="1"/>
            <a:t>Confidence</a:t>
          </a:r>
          <a:r>
            <a:rPr lang="tr-TR" dirty="0"/>
            <a:t>)ölçüleridir. </a:t>
          </a:r>
          <a:endParaRPr lang="en-US" dirty="0"/>
        </a:p>
      </dgm:t>
    </dgm:pt>
    <dgm:pt modelId="{1F67EF12-24AC-45C6-84A1-9E7256A36544}" type="parTrans" cxnId="{B198C99D-2250-415B-859B-A8BE03CC1232}">
      <dgm:prSet/>
      <dgm:spPr/>
      <dgm:t>
        <a:bodyPr/>
        <a:lstStyle/>
        <a:p>
          <a:endParaRPr lang="en-US"/>
        </a:p>
      </dgm:t>
    </dgm:pt>
    <dgm:pt modelId="{2B86272E-448B-48C7-84C2-038E9F119BC3}" type="sibTrans" cxnId="{B198C99D-2250-415B-859B-A8BE03CC1232}">
      <dgm:prSet/>
      <dgm:spPr/>
      <dgm:t>
        <a:bodyPr/>
        <a:lstStyle/>
        <a:p>
          <a:endParaRPr lang="en-US"/>
        </a:p>
      </dgm:t>
    </dgm:pt>
    <dgm:pt modelId="{E9A793AF-EDEC-4A07-A8EA-482119C675E4}">
      <dgm:prSet/>
      <dgm:spPr/>
      <dgm:t>
        <a:bodyPr/>
        <a:lstStyle/>
        <a:p>
          <a:r>
            <a:rPr lang="tr-TR"/>
            <a:t>Destek, bir ilişkinin tüm veri seti içinde hangi oranda tekrarlandığını belirler. </a:t>
          </a:r>
          <a:endParaRPr lang="en-US"/>
        </a:p>
      </dgm:t>
    </dgm:pt>
    <dgm:pt modelId="{599DE9C4-51CF-4E07-92FD-F5FFE65D5119}" type="parTrans" cxnId="{5CE6E45C-DCC4-44C5-A2C7-B8DA5E58855F}">
      <dgm:prSet/>
      <dgm:spPr/>
      <dgm:t>
        <a:bodyPr/>
        <a:lstStyle/>
        <a:p>
          <a:endParaRPr lang="en-US"/>
        </a:p>
      </dgm:t>
    </dgm:pt>
    <dgm:pt modelId="{36C648AD-41F4-4847-8FD8-25321B28488C}" type="sibTrans" cxnId="{5CE6E45C-DCC4-44C5-A2C7-B8DA5E58855F}">
      <dgm:prSet/>
      <dgm:spPr/>
      <dgm:t>
        <a:bodyPr/>
        <a:lstStyle/>
        <a:p>
          <a:endParaRPr lang="en-US"/>
        </a:p>
      </dgm:t>
    </dgm:pt>
    <dgm:pt modelId="{BE9A7763-7870-4F46-BDE4-CF281D0EA172}">
      <dgm:prSet/>
      <dgm:spPr/>
      <dgm:t>
        <a:bodyPr/>
        <a:lstStyle/>
        <a:p>
          <a:r>
            <a:rPr lang="tr-TR"/>
            <a:t>Güven, X değişkeninin Y değişkeni ile birlikte bulunma olasılığını ortaya koyar. </a:t>
          </a:r>
          <a:endParaRPr lang="en-US"/>
        </a:p>
      </dgm:t>
    </dgm:pt>
    <dgm:pt modelId="{40C69AF0-705E-4D52-88A6-4D5AFCE55833}" type="parTrans" cxnId="{2AB36073-7A49-4B27-87B2-1431655947B8}">
      <dgm:prSet/>
      <dgm:spPr/>
      <dgm:t>
        <a:bodyPr/>
        <a:lstStyle/>
        <a:p>
          <a:endParaRPr lang="en-US"/>
        </a:p>
      </dgm:t>
    </dgm:pt>
    <dgm:pt modelId="{5CA31631-B932-401A-9091-95F7DA0C7C00}" type="sibTrans" cxnId="{2AB36073-7A49-4B27-87B2-1431655947B8}">
      <dgm:prSet/>
      <dgm:spPr/>
      <dgm:t>
        <a:bodyPr/>
        <a:lstStyle/>
        <a:p>
          <a:endParaRPr lang="en-US"/>
        </a:p>
      </dgm:t>
    </dgm:pt>
    <dgm:pt modelId="{346F9F43-ADC5-44A2-AF24-B374CD226BD2}">
      <dgm:prSet/>
      <dgm:spPr/>
      <dgm:t>
        <a:bodyPr/>
        <a:lstStyle/>
        <a:p>
          <a:r>
            <a:rPr lang="tr-TR"/>
            <a:t>Birliktelik kurallarının geçerli olabilmesi için minimum destek ve güven (eşik) değerlerini sağlaması gereklidir. </a:t>
          </a:r>
          <a:endParaRPr lang="en-US"/>
        </a:p>
      </dgm:t>
    </dgm:pt>
    <dgm:pt modelId="{FE72AA79-18F8-46FC-BB9E-8B3EE2066DBC}" type="parTrans" cxnId="{F88FCD61-41A4-409E-9075-285CD5C798B7}">
      <dgm:prSet/>
      <dgm:spPr/>
      <dgm:t>
        <a:bodyPr/>
        <a:lstStyle/>
        <a:p>
          <a:endParaRPr lang="en-US"/>
        </a:p>
      </dgm:t>
    </dgm:pt>
    <dgm:pt modelId="{F46CC726-3E38-4CF0-9A51-028D7EFBC4B8}" type="sibTrans" cxnId="{F88FCD61-41A4-409E-9075-285CD5C798B7}">
      <dgm:prSet/>
      <dgm:spPr/>
      <dgm:t>
        <a:bodyPr/>
        <a:lstStyle/>
        <a:p>
          <a:endParaRPr lang="en-US"/>
        </a:p>
      </dgm:t>
    </dgm:pt>
    <dgm:pt modelId="{E569C7C3-EA80-414F-A998-E15CA776E295}">
      <dgm:prSet/>
      <dgm:spPr/>
      <dgm:t>
        <a:bodyPr/>
        <a:lstStyle/>
        <a:p>
          <a:r>
            <a:rPr lang="tr-TR"/>
            <a:t>Birliktelik kurallarının oluşturulmasında destek ve güven dışında çok sayıda farklı istatistiki ölçüler de kullanılır. Bu ölçülerin çoğu destek ve güvene dayalı olarak hesaplanır. </a:t>
          </a:r>
          <a:endParaRPr lang="en-US"/>
        </a:p>
      </dgm:t>
    </dgm:pt>
    <dgm:pt modelId="{585FD2A1-E652-4515-BD11-552BA42F768A}" type="parTrans" cxnId="{2DB5C11D-ED1F-4026-9671-A85D4DFB3C72}">
      <dgm:prSet/>
      <dgm:spPr/>
      <dgm:t>
        <a:bodyPr/>
        <a:lstStyle/>
        <a:p>
          <a:endParaRPr lang="en-US"/>
        </a:p>
      </dgm:t>
    </dgm:pt>
    <dgm:pt modelId="{B933C3C0-BC12-49BC-95C6-5DF80D98D95D}" type="sibTrans" cxnId="{2DB5C11D-ED1F-4026-9671-A85D4DFB3C72}">
      <dgm:prSet/>
      <dgm:spPr/>
      <dgm:t>
        <a:bodyPr/>
        <a:lstStyle/>
        <a:p>
          <a:endParaRPr lang="en-US"/>
        </a:p>
      </dgm:t>
    </dgm:pt>
    <dgm:pt modelId="{1F3EC016-87F8-43FF-827C-D29976A7D8AE}" type="pres">
      <dgm:prSet presAssocID="{3B1BB577-4845-47AD-9B2E-F25B24352F69}" presName="linear" presStyleCnt="0">
        <dgm:presLayoutVars>
          <dgm:animLvl val="lvl"/>
          <dgm:resizeHandles val="exact"/>
        </dgm:presLayoutVars>
      </dgm:prSet>
      <dgm:spPr/>
    </dgm:pt>
    <dgm:pt modelId="{9EA6C7EB-5E91-4D37-ABBD-3116755E314D}" type="pres">
      <dgm:prSet presAssocID="{CABB2234-8D28-4753-8F96-7C536ED609D6}" presName="parentText" presStyleLbl="node1" presStyleIdx="0" presStyleCnt="6">
        <dgm:presLayoutVars>
          <dgm:chMax val="0"/>
          <dgm:bulletEnabled val="1"/>
        </dgm:presLayoutVars>
      </dgm:prSet>
      <dgm:spPr/>
    </dgm:pt>
    <dgm:pt modelId="{09C1F3C1-2C79-43C5-ACFD-4AAF9EF0A1C9}" type="pres">
      <dgm:prSet presAssocID="{9A5E278A-9075-4B33-AEE4-D61F62A78222}" presName="spacer" presStyleCnt="0"/>
      <dgm:spPr/>
    </dgm:pt>
    <dgm:pt modelId="{081E7147-881D-457A-8800-812B1C5FE004}" type="pres">
      <dgm:prSet presAssocID="{F85AF4E8-C366-428B-AF06-C322760BC793}" presName="parentText" presStyleLbl="node1" presStyleIdx="1" presStyleCnt="6">
        <dgm:presLayoutVars>
          <dgm:chMax val="0"/>
          <dgm:bulletEnabled val="1"/>
        </dgm:presLayoutVars>
      </dgm:prSet>
      <dgm:spPr/>
    </dgm:pt>
    <dgm:pt modelId="{5CE26FAA-CF1F-4EC8-AC1E-5D53D71F302A}" type="pres">
      <dgm:prSet presAssocID="{2B86272E-448B-48C7-84C2-038E9F119BC3}" presName="spacer" presStyleCnt="0"/>
      <dgm:spPr/>
    </dgm:pt>
    <dgm:pt modelId="{DC1DB791-913A-41EE-92EF-7B96D92E3394}" type="pres">
      <dgm:prSet presAssocID="{E9A793AF-EDEC-4A07-A8EA-482119C675E4}" presName="parentText" presStyleLbl="node1" presStyleIdx="2" presStyleCnt="6">
        <dgm:presLayoutVars>
          <dgm:chMax val="0"/>
          <dgm:bulletEnabled val="1"/>
        </dgm:presLayoutVars>
      </dgm:prSet>
      <dgm:spPr/>
    </dgm:pt>
    <dgm:pt modelId="{3C7E62CE-853A-4E60-96BC-CEF8A458FCB3}" type="pres">
      <dgm:prSet presAssocID="{36C648AD-41F4-4847-8FD8-25321B28488C}" presName="spacer" presStyleCnt="0"/>
      <dgm:spPr/>
    </dgm:pt>
    <dgm:pt modelId="{45731FE9-0CC9-41E0-B9AE-B631F31AE4C1}" type="pres">
      <dgm:prSet presAssocID="{BE9A7763-7870-4F46-BDE4-CF281D0EA172}" presName="parentText" presStyleLbl="node1" presStyleIdx="3" presStyleCnt="6">
        <dgm:presLayoutVars>
          <dgm:chMax val="0"/>
          <dgm:bulletEnabled val="1"/>
        </dgm:presLayoutVars>
      </dgm:prSet>
      <dgm:spPr/>
    </dgm:pt>
    <dgm:pt modelId="{8B5BB88D-4DB1-467F-8275-4D8EDD7E681A}" type="pres">
      <dgm:prSet presAssocID="{5CA31631-B932-401A-9091-95F7DA0C7C00}" presName="spacer" presStyleCnt="0"/>
      <dgm:spPr/>
    </dgm:pt>
    <dgm:pt modelId="{BF1CF96F-A1AF-4276-960B-823DA57EE065}" type="pres">
      <dgm:prSet presAssocID="{346F9F43-ADC5-44A2-AF24-B374CD226BD2}" presName="parentText" presStyleLbl="node1" presStyleIdx="4" presStyleCnt="6">
        <dgm:presLayoutVars>
          <dgm:chMax val="0"/>
          <dgm:bulletEnabled val="1"/>
        </dgm:presLayoutVars>
      </dgm:prSet>
      <dgm:spPr/>
    </dgm:pt>
    <dgm:pt modelId="{C7B39BCA-AC74-410F-A8B8-C765712ECF5F}" type="pres">
      <dgm:prSet presAssocID="{F46CC726-3E38-4CF0-9A51-028D7EFBC4B8}" presName="spacer" presStyleCnt="0"/>
      <dgm:spPr/>
    </dgm:pt>
    <dgm:pt modelId="{AF0C0EB6-D893-4851-AECC-789CF4D376D6}" type="pres">
      <dgm:prSet presAssocID="{E569C7C3-EA80-414F-A998-E15CA776E295}" presName="parentText" presStyleLbl="node1" presStyleIdx="5" presStyleCnt="6">
        <dgm:presLayoutVars>
          <dgm:chMax val="0"/>
          <dgm:bulletEnabled val="1"/>
        </dgm:presLayoutVars>
      </dgm:prSet>
      <dgm:spPr/>
    </dgm:pt>
  </dgm:ptLst>
  <dgm:cxnLst>
    <dgm:cxn modelId="{2DB5C11D-ED1F-4026-9671-A85D4DFB3C72}" srcId="{3B1BB577-4845-47AD-9B2E-F25B24352F69}" destId="{E569C7C3-EA80-414F-A998-E15CA776E295}" srcOrd="5" destOrd="0" parTransId="{585FD2A1-E652-4515-BD11-552BA42F768A}" sibTransId="{B933C3C0-BC12-49BC-95C6-5DF80D98D95D}"/>
    <dgm:cxn modelId="{DDD69F39-8877-48BD-B278-8D61E0251EEC}" type="presOf" srcId="{CABB2234-8D28-4753-8F96-7C536ED609D6}" destId="{9EA6C7EB-5E91-4D37-ABBD-3116755E314D}" srcOrd="0" destOrd="0" presId="urn:microsoft.com/office/officeart/2005/8/layout/vList2"/>
    <dgm:cxn modelId="{57EC5C5C-4FED-4A59-814B-616F26A3E39F}" type="presOf" srcId="{E9A793AF-EDEC-4A07-A8EA-482119C675E4}" destId="{DC1DB791-913A-41EE-92EF-7B96D92E3394}" srcOrd="0" destOrd="0" presId="urn:microsoft.com/office/officeart/2005/8/layout/vList2"/>
    <dgm:cxn modelId="{5CE6E45C-DCC4-44C5-A2C7-B8DA5E58855F}" srcId="{3B1BB577-4845-47AD-9B2E-F25B24352F69}" destId="{E9A793AF-EDEC-4A07-A8EA-482119C675E4}" srcOrd="2" destOrd="0" parTransId="{599DE9C4-51CF-4E07-92FD-F5FFE65D5119}" sibTransId="{36C648AD-41F4-4847-8FD8-25321B28488C}"/>
    <dgm:cxn modelId="{F88FCD61-41A4-409E-9075-285CD5C798B7}" srcId="{3B1BB577-4845-47AD-9B2E-F25B24352F69}" destId="{346F9F43-ADC5-44A2-AF24-B374CD226BD2}" srcOrd="4" destOrd="0" parTransId="{FE72AA79-18F8-46FC-BB9E-8B3EE2066DBC}" sibTransId="{F46CC726-3E38-4CF0-9A51-028D7EFBC4B8}"/>
    <dgm:cxn modelId="{53B6BE49-60DA-4AD8-8B9A-E93C07B9EF5B}" type="presOf" srcId="{3B1BB577-4845-47AD-9B2E-F25B24352F69}" destId="{1F3EC016-87F8-43FF-827C-D29976A7D8AE}" srcOrd="0" destOrd="0" presId="urn:microsoft.com/office/officeart/2005/8/layout/vList2"/>
    <dgm:cxn modelId="{A5EECC6D-A7FE-49B3-8B16-AB3786FDDD2D}" type="presOf" srcId="{346F9F43-ADC5-44A2-AF24-B374CD226BD2}" destId="{BF1CF96F-A1AF-4276-960B-823DA57EE065}" srcOrd="0" destOrd="0" presId="urn:microsoft.com/office/officeart/2005/8/layout/vList2"/>
    <dgm:cxn modelId="{7ACE1D71-7C8B-4973-80E3-216608A94E3C}" type="presOf" srcId="{BE9A7763-7870-4F46-BDE4-CF281D0EA172}" destId="{45731FE9-0CC9-41E0-B9AE-B631F31AE4C1}" srcOrd="0" destOrd="0" presId="urn:microsoft.com/office/officeart/2005/8/layout/vList2"/>
    <dgm:cxn modelId="{2AB36073-7A49-4B27-87B2-1431655947B8}" srcId="{3B1BB577-4845-47AD-9B2E-F25B24352F69}" destId="{BE9A7763-7870-4F46-BDE4-CF281D0EA172}" srcOrd="3" destOrd="0" parTransId="{40C69AF0-705E-4D52-88A6-4D5AFCE55833}" sibTransId="{5CA31631-B932-401A-9091-95F7DA0C7C00}"/>
    <dgm:cxn modelId="{26175B59-F167-4D41-9BD0-6E8251B83629}" type="presOf" srcId="{F85AF4E8-C366-428B-AF06-C322760BC793}" destId="{081E7147-881D-457A-8800-812B1C5FE004}" srcOrd="0" destOrd="0" presId="urn:microsoft.com/office/officeart/2005/8/layout/vList2"/>
    <dgm:cxn modelId="{CAE1ED90-FA80-47B4-9FBD-2E5B83CECA70}" srcId="{3B1BB577-4845-47AD-9B2E-F25B24352F69}" destId="{CABB2234-8D28-4753-8F96-7C536ED609D6}" srcOrd="0" destOrd="0" parTransId="{8FC45220-DDCF-4514-9874-85A19FD0F9D7}" sibTransId="{9A5E278A-9075-4B33-AEE4-D61F62A78222}"/>
    <dgm:cxn modelId="{B198C99D-2250-415B-859B-A8BE03CC1232}" srcId="{3B1BB577-4845-47AD-9B2E-F25B24352F69}" destId="{F85AF4E8-C366-428B-AF06-C322760BC793}" srcOrd="1" destOrd="0" parTransId="{1F67EF12-24AC-45C6-84A1-9E7256A36544}" sibTransId="{2B86272E-448B-48C7-84C2-038E9F119BC3}"/>
    <dgm:cxn modelId="{64902DB4-7EBF-4638-839F-E979E236A8ED}" type="presOf" srcId="{E569C7C3-EA80-414F-A998-E15CA776E295}" destId="{AF0C0EB6-D893-4851-AECC-789CF4D376D6}" srcOrd="0" destOrd="0" presId="urn:microsoft.com/office/officeart/2005/8/layout/vList2"/>
    <dgm:cxn modelId="{E3F97BDE-E590-406A-87EB-38DD9D8C939E}" type="presParOf" srcId="{1F3EC016-87F8-43FF-827C-D29976A7D8AE}" destId="{9EA6C7EB-5E91-4D37-ABBD-3116755E314D}" srcOrd="0" destOrd="0" presId="urn:microsoft.com/office/officeart/2005/8/layout/vList2"/>
    <dgm:cxn modelId="{FDAF8318-7C39-46FB-87E9-898855485CB4}" type="presParOf" srcId="{1F3EC016-87F8-43FF-827C-D29976A7D8AE}" destId="{09C1F3C1-2C79-43C5-ACFD-4AAF9EF0A1C9}" srcOrd="1" destOrd="0" presId="urn:microsoft.com/office/officeart/2005/8/layout/vList2"/>
    <dgm:cxn modelId="{E8614549-C006-43B2-B4F6-0E1A2A02BF9E}" type="presParOf" srcId="{1F3EC016-87F8-43FF-827C-D29976A7D8AE}" destId="{081E7147-881D-457A-8800-812B1C5FE004}" srcOrd="2" destOrd="0" presId="urn:microsoft.com/office/officeart/2005/8/layout/vList2"/>
    <dgm:cxn modelId="{08DEA15E-E630-4FCF-89AA-CAF8B064D1B4}" type="presParOf" srcId="{1F3EC016-87F8-43FF-827C-D29976A7D8AE}" destId="{5CE26FAA-CF1F-4EC8-AC1E-5D53D71F302A}" srcOrd="3" destOrd="0" presId="urn:microsoft.com/office/officeart/2005/8/layout/vList2"/>
    <dgm:cxn modelId="{9EB16644-5ECC-42A8-A6DD-245A2B90A55D}" type="presParOf" srcId="{1F3EC016-87F8-43FF-827C-D29976A7D8AE}" destId="{DC1DB791-913A-41EE-92EF-7B96D92E3394}" srcOrd="4" destOrd="0" presId="urn:microsoft.com/office/officeart/2005/8/layout/vList2"/>
    <dgm:cxn modelId="{7D83DFEB-A524-44C1-A390-07C196C387F1}" type="presParOf" srcId="{1F3EC016-87F8-43FF-827C-D29976A7D8AE}" destId="{3C7E62CE-853A-4E60-96BC-CEF8A458FCB3}" srcOrd="5" destOrd="0" presId="urn:microsoft.com/office/officeart/2005/8/layout/vList2"/>
    <dgm:cxn modelId="{B7563611-9610-4D1A-95E4-910EE137F3B6}" type="presParOf" srcId="{1F3EC016-87F8-43FF-827C-D29976A7D8AE}" destId="{45731FE9-0CC9-41E0-B9AE-B631F31AE4C1}" srcOrd="6" destOrd="0" presId="urn:microsoft.com/office/officeart/2005/8/layout/vList2"/>
    <dgm:cxn modelId="{0BC4D305-75A8-4B60-A13A-B8EDC2FF4CF7}" type="presParOf" srcId="{1F3EC016-87F8-43FF-827C-D29976A7D8AE}" destId="{8B5BB88D-4DB1-467F-8275-4D8EDD7E681A}" srcOrd="7" destOrd="0" presId="urn:microsoft.com/office/officeart/2005/8/layout/vList2"/>
    <dgm:cxn modelId="{0C522879-5CE5-4E55-AB96-646BE045066A}" type="presParOf" srcId="{1F3EC016-87F8-43FF-827C-D29976A7D8AE}" destId="{BF1CF96F-A1AF-4276-960B-823DA57EE065}" srcOrd="8" destOrd="0" presId="urn:microsoft.com/office/officeart/2005/8/layout/vList2"/>
    <dgm:cxn modelId="{F2D7AE37-B8D5-4D51-8480-D77108CCECB2}" type="presParOf" srcId="{1F3EC016-87F8-43FF-827C-D29976A7D8AE}" destId="{C7B39BCA-AC74-410F-A8B8-C765712ECF5F}" srcOrd="9" destOrd="0" presId="urn:microsoft.com/office/officeart/2005/8/layout/vList2"/>
    <dgm:cxn modelId="{BA90B8A1-3D25-4706-9C38-9EE59D02EAE5}" type="presParOf" srcId="{1F3EC016-87F8-43FF-827C-D29976A7D8AE}" destId="{AF0C0EB6-D893-4851-AECC-789CF4D376D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E549A7-15B9-494D-8843-10B8177596C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AE37B99-2DD4-45EF-A100-52013B41398E}">
      <dgm:prSet/>
      <dgm:spPr/>
      <dgm:t>
        <a:bodyPr/>
        <a:lstStyle/>
        <a:p>
          <a:r>
            <a:rPr lang="tr-TR" b="1" i="0" dirty="0"/>
            <a:t>Veri Hazırlığı</a:t>
          </a:r>
          <a:r>
            <a:rPr lang="tr-TR" b="0" i="0" dirty="0"/>
            <a:t>: İlk adım, analiz için uygun bir veri kümesinin hazırlanmasıdır. Bu veri genellikle birlikte görülen öğeleri içeren bir tablo veya veri seti olabilir. </a:t>
          </a:r>
        </a:p>
        <a:p>
          <a:r>
            <a:rPr lang="tr-TR" b="0" i="0" dirty="0"/>
            <a:t>Örneğin, bir markette yapılan alışverişlerin kaydedildiği bir veri seti, birliktelik analizi için kullanılabilir.</a:t>
          </a:r>
          <a:endParaRPr lang="en-US" dirty="0"/>
        </a:p>
      </dgm:t>
    </dgm:pt>
    <dgm:pt modelId="{BF5D92CE-62BE-4DCB-AF64-D0AB0AF3271C}" type="parTrans" cxnId="{9482B783-FB05-4053-B9E9-647E0221775A}">
      <dgm:prSet/>
      <dgm:spPr/>
      <dgm:t>
        <a:bodyPr/>
        <a:lstStyle/>
        <a:p>
          <a:endParaRPr lang="en-US"/>
        </a:p>
      </dgm:t>
    </dgm:pt>
    <dgm:pt modelId="{F7E09931-B4A2-418B-A757-A32638E0111B}" type="sibTrans" cxnId="{9482B783-FB05-4053-B9E9-647E0221775A}">
      <dgm:prSet/>
      <dgm:spPr/>
      <dgm:t>
        <a:bodyPr/>
        <a:lstStyle/>
        <a:p>
          <a:endParaRPr lang="en-US"/>
        </a:p>
      </dgm:t>
    </dgm:pt>
    <dgm:pt modelId="{229DBEDB-7383-4DFA-B4E0-A0F3247EC0B9}">
      <dgm:prSet/>
      <dgm:spPr/>
      <dgm:t>
        <a:bodyPr/>
        <a:lstStyle/>
        <a:p>
          <a:r>
            <a:rPr lang="tr-TR" b="1" i="0" dirty="0"/>
            <a:t>Destek ve Güven Değerlerinin Belirlenmesi</a:t>
          </a:r>
          <a:r>
            <a:rPr lang="tr-TR" b="0" i="0" dirty="0"/>
            <a:t>: Analize başlamadan önce, analizin ne kadar sık görülen öğeleri içereceğini belirlemek için bir destek değeri ve birliktelik kuralının ne kadar güvenilir olması gerektiğini belirlemek için bir güven değeri belirlenmelidir. Bu değerler, analizin doğruluğunu ve anlamlılığını belirler.</a:t>
          </a:r>
          <a:endParaRPr lang="en-US" dirty="0"/>
        </a:p>
      </dgm:t>
    </dgm:pt>
    <dgm:pt modelId="{B10B53B8-F50C-473D-A31D-45359A110488}" type="parTrans" cxnId="{DD5C2578-8DDD-47C8-94AF-7C5C66E38468}">
      <dgm:prSet/>
      <dgm:spPr/>
      <dgm:t>
        <a:bodyPr/>
        <a:lstStyle/>
        <a:p>
          <a:endParaRPr lang="en-US"/>
        </a:p>
      </dgm:t>
    </dgm:pt>
    <dgm:pt modelId="{873AD554-68C5-4F9B-8546-CA9837DA7899}" type="sibTrans" cxnId="{DD5C2578-8DDD-47C8-94AF-7C5C66E38468}">
      <dgm:prSet/>
      <dgm:spPr/>
      <dgm:t>
        <a:bodyPr/>
        <a:lstStyle/>
        <a:p>
          <a:endParaRPr lang="en-US"/>
        </a:p>
      </dgm:t>
    </dgm:pt>
    <dgm:pt modelId="{113BF145-C7D6-4127-BA88-E9676FBA92C1}">
      <dgm:prSet/>
      <dgm:spPr/>
      <dgm:t>
        <a:bodyPr/>
        <a:lstStyle/>
        <a:p>
          <a:r>
            <a:rPr lang="tr-TR" b="1" i="0"/>
            <a:t>Algoritması</a:t>
          </a:r>
          <a:r>
            <a:rPr lang="tr-TR"/>
            <a:t> </a:t>
          </a:r>
          <a:r>
            <a:rPr lang="tr-TR" b="1"/>
            <a:t>Belirlenmesi</a:t>
          </a:r>
          <a:r>
            <a:rPr lang="tr-TR"/>
            <a:t> : </a:t>
          </a:r>
          <a:r>
            <a:rPr lang="tr-TR" b="0" i="0"/>
            <a:t>Algoritma, önceden belirlenen bir destek değerinden daha az sıklıkta görülen öğeleri eleyerek başlar ve ardından bu öğelerin birlikte bulunduğu kuralları belirler.</a:t>
          </a:r>
          <a:endParaRPr lang="en-US"/>
        </a:p>
      </dgm:t>
    </dgm:pt>
    <dgm:pt modelId="{79AA5123-BBF1-4063-8755-2CA19CDE27FB}" type="parTrans" cxnId="{E4D81679-C21E-4F23-AEC3-BA4B55A87071}">
      <dgm:prSet/>
      <dgm:spPr/>
      <dgm:t>
        <a:bodyPr/>
        <a:lstStyle/>
        <a:p>
          <a:endParaRPr lang="en-US"/>
        </a:p>
      </dgm:t>
    </dgm:pt>
    <dgm:pt modelId="{E184DD96-88A0-4D4C-AB04-5B64F8272717}" type="sibTrans" cxnId="{E4D81679-C21E-4F23-AEC3-BA4B55A87071}">
      <dgm:prSet/>
      <dgm:spPr/>
      <dgm:t>
        <a:bodyPr/>
        <a:lstStyle/>
        <a:p>
          <a:endParaRPr lang="en-US"/>
        </a:p>
      </dgm:t>
    </dgm:pt>
    <dgm:pt modelId="{00D415C5-05C5-408C-8EC2-3E6934E678D4}" type="pres">
      <dgm:prSet presAssocID="{7CE549A7-15B9-494D-8843-10B8177596C7}" presName="vert0" presStyleCnt="0">
        <dgm:presLayoutVars>
          <dgm:dir/>
          <dgm:animOne val="branch"/>
          <dgm:animLvl val="lvl"/>
        </dgm:presLayoutVars>
      </dgm:prSet>
      <dgm:spPr/>
    </dgm:pt>
    <dgm:pt modelId="{3A0FBEE7-CCF0-45FA-BB06-90714D79C27F}" type="pres">
      <dgm:prSet presAssocID="{2AE37B99-2DD4-45EF-A100-52013B41398E}" presName="thickLine" presStyleLbl="alignNode1" presStyleIdx="0" presStyleCnt="3"/>
      <dgm:spPr/>
    </dgm:pt>
    <dgm:pt modelId="{DF52EF8A-713E-4C79-A5A2-0834EE98E4B8}" type="pres">
      <dgm:prSet presAssocID="{2AE37B99-2DD4-45EF-A100-52013B41398E}" presName="horz1" presStyleCnt="0"/>
      <dgm:spPr/>
    </dgm:pt>
    <dgm:pt modelId="{C82808AD-777E-4646-AE25-C20D419E9F55}" type="pres">
      <dgm:prSet presAssocID="{2AE37B99-2DD4-45EF-A100-52013B41398E}" presName="tx1" presStyleLbl="revTx" presStyleIdx="0" presStyleCnt="3"/>
      <dgm:spPr/>
    </dgm:pt>
    <dgm:pt modelId="{6BC6C80D-3909-4AE2-8707-46EA6F8EC6ED}" type="pres">
      <dgm:prSet presAssocID="{2AE37B99-2DD4-45EF-A100-52013B41398E}" presName="vert1" presStyleCnt="0"/>
      <dgm:spPr/>
    </dgm:pt>
    <dgm:pt modelId="{BC8D11C9-97A5-4C85-9EFB-723D38B79054}" type="pres">
      <dgm:prSet presAssocID="{229DBEDB-7383-4DFA-B4E0-A0F3247EC0B9}" presName="thickLine" presStyleLbl="alignNode1" presStyleIdx="1" presStyleCnt="3"/>
      <dgm:spPr/>
    </dgm:pt>
    <dgm:pt modelId="{094D7401-71D3-4301-8D3A-06AEC7772937}" type="pres">
      <dgm:prSet presAssocID="{229DBEDB-7383-4DFA-B4E0-A0F3247EC0B9}" presName="horz1" presStyleCnt="0"/>
      <dgm:spPr/>
    </dgm:pt>
    <dgm:pt modelId="{B410E409-0C02-41AE-B904-66CF6273DBE3}" type="pres">
      <dgm:prSet presAssocID="{229DBEDB-7383-4DFA-B4E0-A0F3247EC0B9}" presName="tx1" presStyleLbl="revTx" presStyleIdx="1" presStyleCnt="3"/>
      <dgm:spPr/>
    </dgm:pt>
    <dgm:pt modelId="{2F7AE111-BA34-49DF-B04E-FA86B4AF6232}" type="pres">
      <dgm:prSet presAssocID="{229DBEDB-7383-4DFA-B4E0-A0F3247EC0B9}" presName="vert1" presStyleCnt="0"/>
      <dgm:spPr/>
    </dgm:pt>
    <dgm:pt modelId="{C41074BC-9DAC-4BC2-9B41-09BF536C4F9D}" type="pres">
      <dgm:prSet presAssocID="{113BF145-C7D6-4127-BA88-E9676FBA92C1}" presName="thickLine" presStyleLbl="alignNode1" presStyleIdx="2" presStyleCnt="3"/>
      <dgm:spPr/>
    </dgm:pt>
    <dgm:pt modelId="{C465099E-3C8F-4C0D-A605-BE362A4742F3}" type="pres">
      <dgm:prSet presAssocID="{113BF145-C7D6-4127-BA88-E9676FBA92C1}" presName="horz1" presStyleCnt="0"/>
      <dgm:spPr/>
    </dgm:pt>
    <dgm:pt modelId="{E50F2AF6-2FED-4906-B876-0BE11930CFBF}" type="pres">
      <dgm:prSet presAssocID="{113BF145-C7D6-4127-BA88-E9676FBA92C1}" presName="tx1" presStyleLbl="revTx" presStyleIdx="2" presStyleCnt="3"/>
      <dgm:spPr/>
    </dgm:pt>
    <dgm:pt modelId="{DE1EE24E-3105-4008-94B5-F59C7E7BD0B3}" type="pres">
      <dgm:prSet presAssocID="{113BF145-C7D6-4127-BA88-E9676FBA92C1}" presName="vert1" presStyleCnt="0"/>
      <dgm:spPr/>
    </dgm:pt>
  </dgm:ptLst>
  <dgm:cxnLst>
    <dgm:cxn modelId="{2CFFCA02-EDC9-4F5C-9AF6-0B6D9328C06A}" type="presOf" srcId="{229DBEDB-7383-4DFA-B4E0-A0F3247EC0B9}" destId="{B410E409-0C02-41AE-B904-66CF6273DBE3}" srcOrd="0" destOrd="0" presId="urn:microsoft.com/office/officeart/2008/layout/LinedList"/>
    <dgm:cxn modelId="{B6E95633-8354-4ECD-8167-29B1785DBC43}" type="presOf" srcId="{2AE37B99-2DD4-45EF-A100-52013B41398E}" destId="{C82808AD-777E-4646-AE25-C20D419E9F55}" srcOrd="0" destOrd="0" presId="urn:microsoft.com/office/officeart/2008/layout/LinedList"/>
    <dgm:cxn modelId="{8F6C2754-0559-4FBB-AD3E-093ABF5DCFC2}" type="presOf" srcId="{7CE549A7-15B9-494D-8843-10B8177596C7}" destId="{00D415C5-05C5-408C-8EC2-3E6934E678D4}" srcOrd="0" destOrd="0" presId="urn:microsoft.com/office/officeart/2008/layout/LinedList"/>
    <dgm:cxn modelId="{DD5C2578-8DDD-47C8-94AF-7C5C66E38468}" srcId="{7CE549A7-15B9-494D-8843-10B8177596C7}" destId="{229DBEDB-7383-4DFA-B4E0-A0F3247EC0B9}" srcOrd="1" destOrd="0" parTransId="{B10B53B8-F50C-473D-A31D-45359A110488}" sibTransId="{873AD554-68C5-4F9B-8546-CA9837DA7899}"/>
    <dgm:cxn modelId="{E4D81679-C21E-4F23-AEC3-BA4B55A87071}" srcId="{7CE549A7-15B9-494D-8843-10B8177596C7}" destId="{113BF145-C7D6-4127-BA88-E9676FBA92C1}" srcOrd="2" destOrd="0" parTransId="{79AA5123-BBF1-4063-8755-2CA19CDE27FB}" sibTransId="{E184DD96-88A0-4D4C-AB04-5B64F8272717}"/>
    <dgm:cxn modelId="{9482B783-FB05-4053-B9E9-647E0221775A}" srcId="{7CE549A7-15B9-494D-8843-10B8177596C7}" destId="{2AE37B99-2DD4-45EF-A100-52013B41398E}" srcOrd="0" destOrd="0" parTransId="{BF5D92CE-62BE-4DCB-AF64-D0AB0AF3271C}" sibTransId="{F7E09931-B4A2-418B-A757-A32638E0111B}"/>
    <dgm:cxn modelId="{828FBA92-1DEE-457C-ADFB-98B0CBE770BF}" type="presOf" srcId="{113BF145-C7D6-4127-BA88-E9676FBA92C1}" destId="{E50F2AF6-2FED-4906-B876-0BE11930CFBF}" srcOrd="0" destOrd="0" presId="urn:microsoft.com/office/officeart/2008/layout/LinedList"/>
    <dgm:cxn modelId="{92F6BAAE-E824-42CD-8532-01CB2C88155D}" type="presParOf" srcId="{00D415C5-05C5-408C-8EC2-3E6934E678D4}" destId="{3A0FBEE7-CCF0-45FA-BB06-90714D79C27F}" srcOrd="0" destOrd="0" presId="urn:microsoft.com/office/officeart/2008/layout/LinedList"/>
    <dgm:cxn modelId="{B3897101-9421-447D-A276-CAE311B29609}" type="presParOf" srcId="{00D415C5-05C5-408C-8EC2-3E6934E678D4}" destId="{DF52EF8A-713E-4C79-A5A2-0834EE98E4B8}" srcOrd="1" destOrd="0" presId="urn:microsoft.com/office/officeart/2008/layout/LinedList"/>
    <dgm:cxn modelId="{8868F61A-D6B1-46AA-ADDF-7933410D785B}" type="presParOf" srcId="{DF52EF8A-713E-4C79-A5A2-0834EE98E4B8}" destId="{C82808AD-777E-4646-AE25-C20D419E9F55}" srcOrd="0" destOrd="0" presId="urn:microsoft.com/office/officeart/2008/layout/LinedList"/>
    <dgm:cxn modelId="{48442730-D352-44BC-97C1-AE26C5419314}" type="presParOf" srcId="{DF52EF8A-713E-4C79-A5A2-0834EE98E4B8}" destId="{6BC6C80D-3909-4AE2-8707-46EA6F8EC6ED}" srcOrd="1" destOrd="0" presId="urn:microsoft.com/office/officeart/2008/layout/LinedList"/>
    <dgm:cxn modelId="{F8D71F15-98D5-4B06-A05E-6F38E2353D98}" type="presParOf" srcId="{00D415C5-05C5-408C-8EC2-3E6934E678D4}" destId="{BC8D11C9-97A5-4C85-9EFB-723D38B79054}" srcOrd="2" destOrd="0" presId="urn:microsoft.com/office/officeart/2008/layout/LinedList"/>
    <dgm:cxn modelId="{9E8BA682-19F3-4172-92E3-5B370DCA6F93}" type="presParOf" srcId="{00D415C5-05C5-408C-8EC2-3E6934E678D4}" destId="{094D7401-71D3-4301-8D3A-06AEC7772937}" srcOrd="3" destOrd="0" presId="urn:microsoft.com/office/officeart/2008/layout/LinedList"/>
    <dgm:cxn modelId="{02720A42-BC23-45F0-B23E-4BEE9373C74F}" type="presParOf" srcId="{094D7401-71D3-4301-8D3A-06AEC7772937}" destId="{B410E409-0C02-41AE-B904-66CF6273DBE3}" srcOrd="0" destOrd="0" presId="urn:microsoft.com/office/officeart/2008/layout/LinedList"/>
    <dgm:cxn modelId="{E4243A89-5300-49B6-B130-C75CB96CA014}" type="presParOf" srcId="{094D7401-71D3-4301-8D3A-06AEC7772937}" destId="{2F7AE111-BA34-49DF-B04E-FA86B4AF6232}" srcOrd="1" destOrd="0" presId="urn:microsoft.com/office/officeart/2008/layout/LinedList"/>
    <dgm:cxn modelId="{8637DD68-1FE8-4630-8BF7-61C0F5EF19A0}" type="presParOf" srcId="{00D415C5-05C5-408C-8EC2-3E6934E678D4}" destId="{C41074BC-9DAC-4BC2-9B41-09BF536C4F9D}" srcOrd="4" destOrd="0" presId="urn:microsoft.com/office/officeart/2008/layout/LinedList"/>
    <dgm:cxn modelId="{BEC00A88-BBF6-459A-818D-30F8FD0322D2}" type="presParOf" srcId="{00D415C5-05C5-408C-8EC2-3E6934E678D4}" destId="{C465099E-3C8F-4C0D-A605-BE362A4742F3}" srcOrd="5" destOrd="0" presId="urn:microsoft.com/office/officeart/2008/layout/LinedList"/>
    <dgm:cxn modelId="{67879F06-10F2-4CF9-9CB4-95C268DE9E62}" type="presParOf" srcId="{C465099E-3C8F-4C0D-A605-BE362A4742F3}" destId="{E50F2AF6-2FED-4906-B876-0BE11930CFBF}" srcOrd="0" destOrd="0" presId="urn:microsoft.com/office/officeart/2008/layout/LinedList"/>
    <dgm:cxn modelId="{EF96DEA0-D24F-4829-9CC4-4C95EBADC258}" type="presParOf" srcId="{C465099E-3C8F-4C0D-A605-BE362A4742F3}" destId="{DE1EE24E-3105-4008-94B5-F59C7E7BD0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6C7EB-5E91-4D37-ABBD-3116755E314D}">
      <dsp:nvSpPr>
        <dsp:cNvPr id="0" name=""/>
        <dsp:cNvSpPr/>
      </dsp:nvSpPr>
      <dsp:spPr>
        <a:xfrm>
          <a:off x="0" y="242405"/>
          <a:ext cx="6797675" cy="8248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Birliktelik kuralları, veri seti içindeki kayıtlara ait birlikte bulunma ve/veya bulunmama sıklığı ve/veya olasılığı gibi çeşitli istatistiki ölçü değerlerini hesaplayıp bunlar arasında oransal bir ilişki kuran çeşitli algoritma ve yöntemler ile oluşturulur. </a:t>
          </a:r>
          <a:endParaRPr lang="en-US" sz="1500" kern="1200"/>
        </a:p>
      </dsp:txBody>
      <dsp:txXfrm>
        <a:off x="40266" y="282671"/>
        <a:ext cx="6717143" cy="744318"/>
      </dsp:txXfrm>
    </dsp:sp>
    <dsp:sp modelId="{081E7147-881D-457A-8800-812B1C5FE004}">
      <dsp:nvSpPr>
        <dsp:cNvPr id="0" name=""/>
        <dsp:cNvSpPr/>
      </dsp:nvSpPr>
      <dsp:spPr>
        <a:xfrm>
          <a:off x="0" y="1110455"/>
          <a:ext cx="6797675" cy="824850"/>
        </a:xfrm>
        <a:prstGeom prst="roundRect">
          <a:avLst/>
        </a:prstGeom>
        <a:solidFill>
          <a:schemeClr val="accent2">
            <a:hueOff val="7808"/>
            <a:satOff val="-537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dirty="0"/>
            <a:t>Birliktelik kuralları oluşturmada en çok kullanılan ölçüler Destek (</a:t>
          </a:r>
          <a:r>
            <a:rPr lang="tr-TR" sz="1500" kern="1200" dirty="0" err="1"/>
            <a:t>Support</a:t>
          </a:r>
          <a:r>
            <a:rPr lang="tr-TR" sz="1500" kern="1200" dirty="0"/>
            <a:t>) ve Güven (</a:t>
          </a:r>
          <a:r>
            <a:rPr lang="tr-TR" sz="1500" kern="1200" dirty="0" err="1"/>
            <a:t>Confidence</a:t>
          </a:r>
          <a:r>
            <a:rPr lang="tr-TR" sz="1500" kern="1200" dirty="0"/>
            <a:t>)ölçüleridir. </a:t>
          </a:r>
          <a:endParaRPr lang="en-US" sz="1500" kern="1200" dirty="0"/>
        </a:p>
      </dsp:txBody>
      <dsp:txXfrm>
        <a:off x="40266" y="1150721"/>
        <a:ext cx="6717143" cy="744318"/>
      </dsp:txXfrm>
    </dsp:sp>
    <dsp:sp modelId="{DC1DB791-913A-41EE-92EF-7B96D92E3394}">
      <dsp:nvSpPr>
        <dsp:cNvPr id="0" name=""/>
        <dsp:cNvSpPr/>
      </dsp:nvSpPr>
      <dsp:spPr>
        <a:xfrm>
          <a:off x="0" y="1978505"/>
          <a:ext cx="6797675" cy="824850"/>
        </a:xfrm>
        <a:prstGeom prst="roundRect">
          <a:avLst/>
        </a:prstGeom>
        <a:solidFill>
          <a:schemeClr val="accent2">
            <a:hueOff val="15615"/>
            <a:satOff val="-10750"/>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Destek, bir ilişkinin tüm veri seti içinde hangi oranda tekrarlandığını belirler. </a:t>
          </a:r>
          <a:endParaRPr lang="en-US" sz="1500" kern="1200"/>
        </a:p>
      </dsp:txBody>
      <dsp:txXfrm>
        <a:off x="40266" y="2018771"/>
        <a:ext cx="6717143" cy="744318"/>
      </dsp:txXfrm>
    </dsp:sp>
    <dsp:sp modelId="{45731FE9-0CC9-41E0-B9AE-B631F31AE4C1}">
      <dsp:nvSpPr>
        <dsp:cNvPr id="0" name=""/>
        <dsp:cNvSpPr/>
      </dsp:nvSpPr>
      <dsp:spPr>
        <a:xfrm>
          <a:off x="0" y="2846556"/>
          <a:ext cx="6797675" cy="824850"/>
        </a:xfrm>
        <a:prstGeom prst="roundRect">
          <a:avLst/>
        </a:prstGeom>
        <a:solidFill>
          <a:schemeClr val="accent2">
            <a:hueOff val="23423"/>
            <a:satOff val="-16126"/>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Güven, X değişkeninin Y değişkeni ile birlikte bulunma olasılığını ortaya koyar. </a:t>
          </a:r>
          <a:endParaRPr lang="en-US" sz="1500" kern="1200"/>
        </a:p>
      </dsp:txBody>
      <dsp:txXfrm>
        <a:off x="40266" y="2886822"/>
        <a:ext cx="6717143" cy="744318"/>
      </dsp:txXfrm>
    </dsp:sp>
    <dsp:sp modelId="{BF1CF96F-A1AF-4276-960B-823DA57EE065}">
      <dsp:nvSpPr>
        <dsp:cNvPr id="0" name=""/>
        <dsp:cNvSpPr/>
      </dsp:nvSpPr>
      <dsp:spPr>
        <a:xfrm>
          <a:off x="0" y="3714606"/>
          <a:ext cx="6797675" cy="824850"/>
        </a:xfrm>
        <a:prstGeom prst="roundRect">
          <a:avLst/>
        </a:prstGeom>
        <a:solidFill>
          <a:schemeClr val="accent2">
            <a:hueOff val="31230"/>
            <a:satOff val="-21501"/>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Birliktelik kurallarının geçerli olabilmesi için minimum destek ve güven (eşik) değerlerini sağlaması gereklidir. </a:t>
          </a:r>
          <a:endParaRPr lang="en-US" sz="1500" kern="1200"/>
        </a:p>
      </dsp:txBody>
      <dsp:txXfrm>
        <a:off x="40266" y="3754872"/>
        <a:ext cx="6717143" cy="744318"/>
      </dsp:txXfrm>
    </dsp:sp>
    <dsp:sp modelId="{AF0C0EB6-D893-4851-AECC-789CF4D376D6}">
      <dsp:nvSpPr>
        <dsp:cNvPr id="0" name=""/>
        <dsp:cNvSpPr/>
      </dsp:nvSpPr>
      <dsp:spPr>
        <a:xfrm>
          <a:off x="0" y="4582656"/>
          <a:ext cx="6797675" cy="82485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Birliktelik kurallarının oluşturulmasında destek ve güven dışında çok sayıda farklı istatistiki ölçüler de kullanılır. Bu ölçülerin çoğu destek ve güvene dayalı olarak hesaplanır. </a:t>
          </a:r>
          <a:endParaRPr lang="en-US" sz="1500" kern="1200"/>
        </a:p>
      </dsp:txBody>
      <dsp:txXfrm>
        <a:off x="40266" y="4622922"/>
        <a:ext cx="6717143" cy="744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FBEE7-CCF0-45FA-BB06-90714D79C27F}">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808AD-777E-4646-AE25-C20D419E9F55}">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tr-TR" sz="2000" b="1" i="0" kern="1200" dirty="0"/>
            <a:t>Veri Hazırlığı</a:t>
          </a:r>
          <a:r>
            <a:rPr lang="tr-TR" sz="2000" b="0" i="0" kern="1200" dirty="0"/>
            <a:t>: İlk adım, analiz için uygun bir veri kümesinin hazırlanmasıdır. Bu veri genellikle birlikte görülen öğeleri içeren bir tablo veya veri seti olabilir. </a:t>
          </a:r>
        </a:p>
        <a:p>
          <a:pPr marL="0" lvl="0" indent="0" algn="l" defTabSz="889000">
            <a:lnSpc>
              <a:spcPct val="90000"/>
            </a:lnSpc>
            <a:spcBef>
              <a:spcPct val="0"/>
            </a:spcBef>
            <a:spcAft>
              <a:spcPct val="35000"/>
            </a:spcAft>
            <a:buNone/>
          </a:pPr>
          <a:r>
            <a:rPr lang="tr-TR" sz="2000" b="0" i="0" kern="1200" dirty="0"/>
            <a:t>Örneğin, bir markette yapılan alışverişlerin kaydedildiği bir veri seti, birliktelik analizi için kullanılabilir.</a:t>
          </a:r>
          <a:endParaRPr lang="en-US" sz="2000" kern="1200" dirty="0"/>
        </a:p>
      </dsp:txBody>
      <dsp:txXfrm>
        <a:off x="0" y="2758"/>
        <a:ext cx="6797675" cy="1881464"/>
      </dsp:txXfrm>
    </dsp:sp>
    <dsp:sp modelId="{BC8D11C9-97A5-4C85-9EFB-723D38B79054}">
      <dsp:nvSpPr>
        <dsp:cNvPr id="0" name=""/>
        <dsp:cNvSpPr/>
      </dsp:nvSpPr>
      <dsp:spPr>
        <a:xfrm>
          <a:off x="0" y="1884223"/>
          <a:ext cx="6797675" cy="0"/>
        </a:xfrm>
        <a:prstGeom prst="line">
          <a:avLst/>
        </a:prstGeom>
        <a:solidFill>
          <a:schemeClr val="accent2">
            <a:hueOff val="19519"/>
            <a:satOff val="-13438"/>
            <a:lumOff val="-3431"/>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10E409-0C02-41AE-B904-66CF6273DBE3}">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tr-TR" sz="2000" b="1" i="0" kern="1200" dirty="0"/>
            <a:t>Destek ve Güven Değerlerinin Belirlenmesi</a:t>
          </a:r>
          <a:r>
            <a:rPr lang="tr-TR" sz="2000" b="0" i="0" kern="1200" dirty="0"/>
            <a:t>: Analize başlamadan önce, analizin ne kadar sık görülen öğeleri içereceğini belirlemek için bir destek değeri ve birliktelik kuralının ne kadar güvenilir olması gerektiğini belirlemek için bir güven değeri belirlenmelidir. Bu değerler, analizin doğruluğunu ve anlamlılığını belirler.</a:t>
          </a:r>
          <a:endParaRPr lang="en-US" sz="2000" kern="1200" dirty="0"/>
        </a:p>
      </dsp:txBody>
      <dsp:txXfrm>
        <a:off x="0" y="1884223"/>
        <a:ext cx="6797675" cy="1881464"/>
      </dsp:txXfrm>
    </dsp:sp>
    <dsp:sp modelId="{C41074BC-9DAC-4BC2-9B41-09BF536C4F9D}">
      <dsp:nvSpPr>
        <dsp:cNvPr id="0" name=""/>
        <dsp:cNvSpPr/>
      </dsp:nvSpPr>
      <dsp:spPr>
        <a:xfrm>
          <a:off x="0" y="3765688"/>
          <a:ext cx="6797675"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0F2AF6-2FED-4906-B876-0BE11930CFBF}">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tr-TR" sz="2000" b="1" i="0" kern="1200"/>
            <a:t>Algoritması</a:t>
          </a:r>
          <a:r>
            <a:rPr lang="tr-TR" sz="2000" kern="1200"/>
            <a:t> </a:t>
          </a:r>
          <a:r>
            <a:rPr lang="tr-TR" sz="2000" b="1" kern="1200"/>
            <a:t>Belirlenmesi</a:t>
          </a:r>
          <a:r>
            <a:rPr lang="tr-TR" sz="2000" kern="1200"/>
            <a:t> : </a:t>
          </a:r>
          <a:r>
            <a:rPr lang="tr-TR" sz="2000" b="0" i="0" kern="1200"/>
            <a:t>Algoritma, önceden belirlenen bir destek değerinden daha az sıklıkta görülen öğeleri eleyerek başlar ve ardından bu öğelerin birlikte bulunduğu kuralları belirler.</a:t>
          </a:r>
          <a:endParaRPr lang="en-US" sz="2000" kern="1200"/>
        </a:p>
      </dsp:txBody>
      <dsp:txXfrm>
        <a:off x="0" y="3765688"/>
        <a:ext cx="6797675" cy="18814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CEB68-160B-44A4-81EE-5A0159490A19}" type="datetimeFigureOut">
              <a:rPr lang="tr-TR" smtClean="0"/>
              <a:t>19.03.2024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B5448-6892-427C-84ED-419C04F479B0}" type="slidenum">
              <a:rPr lang="tr-TR" smtClean="0"/>
              <a:t>‹#›</a:t>
            </a:fld>
            <a:endParaRPr lang="tr-TR"/>
          </a:p>
        </p:txBody>
      </p:sp>
    </p:spTree>
    <p:extLst>
      <p:ext uri="{BB962C8B-B14F-4D97-AF65-F5344CB8AC3E}">
        <p14:creationId xmlns:p14="http://schemas.microsoft.com/office/powerpoint/2010/main" val="39851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1AB6503-8D66-4CBE-A70D-A95BD75661C1}" type="datetime1">
              <a:rPr lang="tr-TR" smtClean="0"/>
              <a:t>19.03.2024</a:t>
            </a:fld>
            <a:endParaRPr lang="tr-TR"/>
          </a:p>
        </p:txBody>
      </p:sp>
      <p:sp>
        <p:nvSpPr>
          <p:cNvPr id="5" name="Footer Placeholder 4"/>
          <p:cNvSpPr>
            <a:spLocks noGrp="1"/>
          </p:cNvSpPr>
          <p:nvPr>
            <p:ph type="ftr" sz="quarter" idx="11"/>
          </p:nvPr>
        </p:nvSpPr>
        <p:spPr/>
        <p:txBody>
          <a:bodyPr/>
          <a:lstStyle/>
          <a:p>
            <a:r>
              <a:rPr lang="tr-TR"/>
              <a:t>ISE 216 VERİ BİLİMİ İÇİN İSTATİSTİK</a:t>
            </a:r>
          </a:p>
        </p:txBody>
      </p:sp>
      <p:sp>
        <p:nvSpPr>
          <p:cNvPr id="6" name="Slide Number Placeholder 5"/>
          <p:cNvSpPr>
            <a:spLocks noGrp="1"/>
          </p:cNvSpPr>
          <p:nvPr>
            <p:ph type="sldNum" sz="quarter" idx="12"/>
          </p:nvPr>
        </p:nvSpPr>
        <p:spPr/>
        <p:txBody>
          <a:bodyPr/>
          <a:lstStyle/>
          <a:p>
            <a:fld id="{CAD58A22-19B7-4B53-A5D7-CAF60E6DE0A4}"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53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C0B9F73-C18A-4F13-9E6C-8CEFD86A1197}" type="datetime1">
              <a:rPr lang="tr-TR" smtClean="0"/>
              <a:t>19.03.2024</a:t>
            </a:fld>
            <a:endParaRPr lang="tr-TR"/>
          </a:p>
        </p:txBody>
      </p:sp>
      <p:sp>
        <p:nvSpPr>
          <p:cNvPr id="5" name="Footer Placeholder 4"/>
          <p:cNvSpPr>
            <a:spLocks noGrp="1"/>
          </p:cNvSpPr>
          <p:nvPr>
            <p:ph type="ftr" sz="quarter" idx="11"/>
          </p:nvPr>
        </p:nvSpPr>
        <p:spPr/>
        <p:txBody>
          <a:bodyPr/>
          <a:lstStyle/>
          <a:p>
            <a:r>
              <a:rPr lang="tr-TR"/>
              <a:t>ISE 216 VERİ BİLİMİ İÇİN İSTATİSTİK</a:t>
            </a:r>
          </a:p>
        </p:txBody>
      </p:sp>
      <p:sp>
        <p:nvSpPr>
          <p:cNvPr id="6" name="Slide Number Placeholder 5"/>
          <p:cNvSpPr>
            <a:spLocks noGrp="1"/>
          </p:cNvSpPr>
          <p:nvPr>
            <p:ph type="sldNum" sz="quarter" idx="12"/>
          </p:nvPr>
        </p:nvSpPr>
        <p:spPr/>
        <p:txBody>
          <a:bodyPr/>
          <a:lstStyle/>
          <a:p>
            <a:fld id="{CAD58A22-19B7-4B53-A5D7-CAF60E6DE0A4}" type="slidenum">
              <a:rPr lang="tr-TR" smtClean="0"/>
              <a:t>‹#›</a:t>
            </a:fld>
            <a:endParaRPr lang="tr-TR"/>
          </a:p>
        </p:txBody>
      </p:sp>
    </p:spTree>
    <p:extLst>
      <p:ext uri="{BB962C8B-B14F-4D97-AF65-F5344CB8AC3E}">
        <p14:creationId xmlns:p14="http://schemas.microsoft.com/office/powerpoint/2010/main" val="2014528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1BD155A-F2FC-4CEE-90CC-FCB7610511B1}" type="datetime1">
              <a:rPr lang="tr-TR" smtClean="0"/>
              <a:t>19.03.2024</a:t>
            </a:fld>
            <a:endParaRPr lang="tr-TR"/>
          </a:p>
        </p:txBody>
      </p:sp>
      <p:sp>
        <p:nvSpPr>
          <p:cNvPr id="5" name="Footer Placeholder 4"/>
          <p:cNvSpPr>
            <a:spLocks noGrp="1"/>
          </p:cNvSpPr>
          <p:nvPr>
            <p:ph type="ftr" sz="quarter" idx="11"/>
          </p:nvPr>
        </p:nvSpPr>
        <p:spPr/>
        <p:txBody>
          <a:bodyPr/>
          <a:lstStyle/>
          <a:p>
            <a:r>
              <a:rPr lang="tr-TR"/>
              <a:t>ISE 216 VERİ BİLİMİ İÇİN İSTATİSTİK</a:t>
            </a:r>
          </a:p>
        </p:txBody>
      </p:sp>
      <p:sp>
        <p:nvSpPr>
          <p:cNvPr id="6" name="Slide Number Placeholder 5"/>
          <p:cNvSpPr>
            <a:spLocks noGrp="1"/>
          </p:cNvSpPr>
          <p:nvPr>
            <p:ph type="sldNum" sz="quarter" idx="12"/>
          </p:nvPr>
        </p:nvSpPr>
        <p:spPr/>
        <p:txBody>
          <a:bodyPr/>
          <a:lstStyle/>
          <a:p>
            <a:fld id="{CAD58A22-19B7-4B53-A5D7-CAF60E6DE0A4}" type="slidenum">
              <a:rPr lang="tr-TR" smtClean="0"/>
              <a:t>‹#›</a:t>
            </a:fld>
            <a:endParaRPr lang="tr-TR"/>
          </a:p>
        </p:txBody>
      </p:sp>
    </p:spTree>
    <p:extLst>
      <p:ext uri="{BB962C8B-B14F-4D97-AF65-F5344CB8AC3E}">
        <p14:creationId xmlns:p14="http://schemas.microsoft.com/office/powerpoint/2010/main" val="273447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3A90BE2-43A8-476D-B611-1CE8BE3F12FD}" type="datetime1">
              <a:rPr lang="tr-TR" smtClean="0"/>
              <a:t>19.03.2024</a:t>
            </a:fld>
            <a:endParaRPr lang="tr-TR"/>
          </a:p>
        </p:txBody>
      </p:sp>
      <p:sp>
        <p:nvSpPr>
          <p:cNvPr id="5" name="Footer Placeholder 4"/>
          <p:cNvSpPr>
            <a:spLocks noGrp="1"/>
          </p:cNvSpPr>
          <p:nvPr>
            <p:ph type="ftr" sz="quarter" idx="11"/>
          </p:nvPr>
        </p:nvSpPr>
        <p:spPr/>
        <p:txBody>
          <a:bodyPr/>
          <a:lstStyle/>
          <a:p>
            <a:r>
              <a:rPr lang="tr-TR"/>
              <a:t>ISE 216 VERİ BİLİMİ İÇİN İSTATİSTİK</a:t>
            </a:r>
          </a:p>
        </p:txBody>
      </p:sp>
      <p:sp>
        <p:nvSpPr>
          <p:cNvPr id="6" name="Slide Number Placeholder 5"/>
          <p:cNvSpPr>
            <a:spLocks noGrp="1"/>
          </p:cNvSpPr>
          <p:nvPr>
            <p:ph type="sldNum" sz="quarter" idx="12"/>
          </p:nvPr>
        </p:nvSpPr>
        <p:spPr/>
        <p:txBody>
          <a:bodyPr/>
          <a:lstStyle/>
          <a:p>
            <a:fld id="{CAD58A22-19B7-4B53-A5D7-CAF60E6DE0A4}" type="slidenum">
              <a:rPr lang="tr-TR" smtClean="0"/>
              <a:t>‹#›</a:t>
            </a:fld>
            <a:endParaRPr lang="tr-TR"/>
          </a:p>
        </p:txBody>
      </p:sp>
    </p:spTree>
    <p:extLst>
      <p:ext uri="{BB962C8B-B14F-4D97-AF65-F5344CB8AC3E}">
        <p14:creationId xmlns:p14="http://schemas.microsoft.com/office/powerpoint/2010/main" val="7775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E279CFA-8713-4377-AA1A-301FAB700091}" type="datetime1">
              <a:rPr lang="tr-TR" smtClean="0"/>
              <a:t>19.03.2024</a:t>
            </a:fld>
            <a:endParaRPr lang="tr-TR"/>
          </a:p>
        </p:txBody>
      </p:sp>
      <p:sp>
        <p:nvSpPr>
          <p:cNvPr id="5" name="Footer Placeholder 4"/>
          <p:cNvSpPr>
            <a:spLocks noGrp="1"/>
          </p:cNvSpPr>
          <p:nvPr>
            <p:ph type="ftr" sz="quarter" idx="11"/>
          </p:nvPr>
        </p:nvSpPr>
        <p:spPr/>
        <p:txBody>
          <a:bodyPr/>
          <a:lstStyle/>
          <a:p>
            <a:r>
              <a:rPr lang="tr-TR"/>
              <a:t>ISE 216 VERİ BİLİMİ İÇİN İSTATİSTİK</a:t>
            </a:r>
          </a:p>
        </p:txBody>
      </p:sp>
      <p:sp>
        <p:nvSpPr>
          <p:cNvPr id="6" name="Slide Number Placeholder 5"/>
          <p:cNvSpPr>
            <a:spLocks noGrp="1"/>
          </p:cNvSpPr>
          <p:nvPr>
            <p:ph type="sldNum" sz="quarter" idx="12"/>
          </p:nvPr>
        </p:nvSpPr>
        <p:spPr/>
        <p:txBody>
          <a:bodyPr/>
          <a:lstStyle/>
          <a:p>
            <a:fld id="{CAD58A22-19B7-4B53-A5D7-CAF60E6DE0A4}"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28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0AB0315-837B-481E-8D3D-4BA580A19C24}" type="datetime1">
              <a:rPr lang="tr-TR" smtClean="0"/>
              <a:t>19.03.2024</a:t>
            </a:fld>
            <a:endParaRPr lang="tr-TR"/>
          </a:p>
        </p:txBody>
      </p:sp>
      <p:sp>
        <p:nvSpPr>
          <p:cNvPr id="6" name="Footer Placeholder 5"/>
          <p:cNvSpPr>
            <a:spLocks noGrp="1"/>
          </p:cNvSpPr>
          <p:nvPr>
            <p:ph type="ftr" sz="quarter" idx="11"/>
          </p:nvPr>
        </p:nvSpPr>
        <p:spPr/>
        <p:txBody>
          <a:bodyPr/>
          <a:lstStyle/>
          <a:p>
            <a:r>
              <a:rPr lang="tr-TR"/>
              <a:t>ISE 216 VERİ BİLİMİ İÇİN İSTATİSTİK</a:t>
            </a:r>
          </a:p>
        </p:txBody>
      </p:sp>
      <p:sp>
        <p:nvSpPr>
          <p:cNvPr id="7" name="Slide Number Placeholder 6"/>
          <p:cNvSpPr>
            <a:spLocks noGrp="1"/>
          </p:cNvSpPr>
          <p:nvPr>
            <p:ph type="sldNum" sz="quarter" idx="12"/>
          </p:nvPr>
        </p:nvSpPr>
        <p:spPr/>
        <p:txBody>
          <a:bodyPr/>
          <a:lstStyle/>
          <a:p>
            <a:fld id="{CAD58A22-19B7-4B53-A5D7-CAF60E6DE0A4}" type="slidenum">
              <a:rPr lang="tr-TR" smtClean="0"/>
              <a:t>‹#›</a:t>
            </a:fld>
            <a:endParaRPr lang="tr-TR"/>
          </a:p>
        </p:txBody>
      </p:sp>
    </p:spTree>
    <p:extLst>
      <p:ext uri="{BB962C8B-B14F-4D97-AF65-F5344CB8AC3E}">
        <p14:creationId xmlns:p14="http://schemas.microsoft.com/office/powerpoint/2010/main" val="1243289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5C07CC7-C5DC-4615-8142-B0A55B772722}" type="datetime1">
              <a:rPr lang="tr-TR" smtClean="0"/>
              <a:t>19.03.2024</a:t>
            </a:fld>
            <a:endParaRPr lang="tr-TR"/>
          </a:p>
        </p:txBody>
      </p:sp>
      <p:sp>
        <p:nvSpPr>
          <p:cNvPr id="8" name="Footer Placeholder 7"/>
          <p:cNvSpPr>
            <a:spLocks noGrp="1"/>
          </p:cNvSpPr>
          <p:nvPr>
            <p:ph type="ftr" sz="quarter" idx="11"/>
          </p:nvPr>
        </p:nvSpPr>
        <p:spPr/>
        <p:txBody>
          <a:bodyPr/>
          <a:lstStyle/>
          <a:p>
            <a:r>
              <a:rPr lang="tr-TR"/>
              <a:t>ISE 216 VERİ BİLİMİ İÇİN İSTATİSTİK</a:t>
            </a:r>
          </a:p>
        </p:txBody>
      </p:sp>
      <p:sp>
        <p:nvSpPr>
          <p:cNvPr id="9" name="Slide Number Placeholder 8"/>
          <p:cNvSpPr>
            <a:spLocks noGrp="1"/>
          </p:cNvSpPr>
          <p:nvPr>
            <p:ph type="sldNum" sz="quarter" idx="12"/>
          </p:nvPr>
        </p:nvSpPr>
        <p:spPr/>
        <p:txBody>
          <a:bodyPr/>
          <a:lstStyle/>
          <a:p>
            <a:fld id="{CAD58A22-19B7-4B53-A5D7-CAF60E6DE0A4}" type="slidenum">
              <a:rPr lang="tr-TR" smtClean="0"/>
              <a:t>‹#›</a:t>
            </a:fld>
            <a:endParaRPr lang="tr-TR"/>
          </a:p>
        </p:txBody>
      </p:sp>
    </p:spTree>
    <p:extLst>
      <p:ext uri="{BB962C8B-B14F-4D97-AF65-F5344CB8AC3E}">
        <p14:creationId xmlns:p14="http://schemas.microsoft.com/office/powerpoint/2010/main" val="333000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FEE9F30-F76C-42AD-B150-9CAA45BBBAB7}" type="datetime1">
              <a:rPr lang="tr-TR" smtClean="0"/>
              <a:t>19.03.2024</a:t>
            </a:fld>
            <a:endParaRPr lang="tr-TR"/>
          </a:p>
        </p:txBody>
      </p:sp>
      <p:sp>
        <p:nvSpPr>
          <p:cNvPr id="4" name="Footer Placeholder 3"/>
          <p:cNvSpPr>
            <a:spLocks noGrp="1"/>
          </p:cNvSpPr>
          <p:nvPr>
            <p:ph type="ftr" sz="quarter" idx="11"/>
          </p:nvPr>
        </p:nvSpPr>
        <p:spPr/>
        <p:txBody>
          <a:bodyPr/>
          <a:lstStyle/>
          <a:p>
            <a:r>
              <a:rPr lang="tr-TR"/>
              <a:t>ISE 216 VERİ BİLİMİ İÇİN İSTATİSTİK</a:t>
            </a:r>
          </a:p>
        </p:txBody>
      </p:sp>
      <p:sp>
        <p:nvSpPr>
          <p:cNvPr id="5" name="Slide Number Placeholder 4"/>
          <p:cNvSpPr>
            <a:spLocks noGrp="1"/>
          </p:cNvSpPr>
          <p:nvPr>
            <p:ph type="sldNum" sz="quarter" idx="12"/>
          </p:nvPr>
        </p:nvSpPr>
        <p:spPr/>
        <p:txBody>
          <a:bodyPr/>
          <a:lstStyle/>
          <a:p>
            <a:fld id="{CAD58A22-19B7-4B53-A5D7-CAF60E6DE0A4}" type="slidenum">
              <a:rPr lang="tr-TR" smtClean="0"/>
              <a:t>‹#›</a:t>
            </a:fld>
            <a:endParaRPr lang="tr-TR"/>
          </a:p>
        </p:txBody>
      </p:sp>
    </p:spTree>
    <p:extLst>
      <p:ext uri="{BB962C8B-B14F-4D97-AF65-F5344CB8AC3E}">
        <p14:creationId xmlns:p14="http://schemas.microsoft.com/office/powerpoint/2010/main" val="164113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99F2E7-610C-4056-842B-7FC95F757C29}" type="datetime1">
              <a:rPr lang="tr-TR" smtClean="0"/>
              <a:t>19.03.2024</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a:t>ISE 216 VERİ BİLİMİ İÇİN İSTATİSTİK</a:t>
            </a:r>
          </a:p>
        </p:txBody>
      </p:sp>
      <p:sp>
        <p:nvSpPr>
          <p:cNvPr id="9" name="Slide Number Placeholder 8"/>
          <p:cNvSpPr>
            <a:spLocks noGrp="1"/>
          </p:cNvSpPr>
          <p:nvPr>
            <p:ph type="sldNum" sz="quarter" idx="12"/>
          </p:nvPr>
        </p:nvSpPr>
        <p:spPr/>
        <p:txBody>
          <a:bodyPr/>
          <a:lstStyle/>
          <a:p>
            <a:fld id="{CAD58A22-19B7-4B53-A5D7-CAF60E6DE0A4}" type="slidenum">
              <a:rPr lang="tr-TR" smtClean="0"/>
              <a:t>‹#›</a:t>
            </a:fld>
            <a:endParaRPr lang="tr-TR"/>
          </a:p>
        </p:txBody>
      </p:sp>
    </p:spTree>
    <p:extLst>
      <p:ext uri="{BB962C8B-B14F-4D97-AF65-F5344CB8AC3E}">
        <p14:creationId xmlns:p14="http://schemas.microsoft.com/office/powerpoint/2010/main" val="427438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CDDD57-1181-4A70-B664-65EBCA8DF3BD}" type="datetime1">
              <a:rPr lang="tr-TR" smtClean="0"/>
              <a:t>19.03.2024</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tr-TR"/>
              <a:t>ISE 216 VERİ BİLİMİ İÇİN İSTATİSTİK</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D58A22-19B7-4B53-A5D7-CAF60E6DE0A4}" type="slidenum">
              <a:rPr lang="tr-TR" smtClean="0"/>
              <a:t>‹#›</a:t>
            </a:fld>
            <a:endParaRPr lang="tr-TR"/>
          </a:p>
        </p:txBody>
      </p:sp>
    </p:spTree>
    <p:extLst>
      <p:ext uri="{BB962C8B-B14F-4D97-AF65-F5344CB8AC3E}">
        <p14:creationId xmlns:p14="http://schemas.microsoft.com/office/powerpoint/2010/main" val="403007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5F025D9-FE9D-4CB2-9529-C6921EBE8CAC}" type="datetime1">
              <a:rPr lang="tr-TR" smtClean="0"/>
              <a:t>19.03.2024</a:t>
            </a:fld>
            <a:endParaRPr lang="tr-TR"/>
          </a:p>
        </p:txBody>
      </p:sp>
      <p:sp>
        <p:nvSpPr>
          <p:cNvPr id="6" name="Footer Placeholder 5"/>
          <p:cNvSpPr>
            <a:spLocks noGrp="1"/>
          </p:cNvSpPr>
          <p:nvPr>
            <p:ph type="ftr" sz="quarter" idx="11"/>
          </p:nvPr>
        </p:nvSpPr>
        <p:spPr/>
        <p:txBody>
          <a:bodyPr/>
          <a:lstStyle/>
          <a:p>
            <a:r>
              <a:rPr lang="tr-TR"/>
              <a:t>ISE 216 VERİ BİLİMİ İÇİN İSTATİSTİK</a:t>
            </a:r>
          </a:p>
        </p:txBody>
      </p:sp>
      <p:sp>
        <p:nvSpPr>
          <p:cNvPr id="7" name="Slide Number Placeholder 6"/>
          <p:cNvSpPr>
            <a:spLocks noGrp="1"/>
          </p:cNvSpPr>
          <p:nvPr>
            <p:ph type="sldNum" sz="quarter" idx="12"/>
          </p:nvPr>
        </p:nvSpPr>
        <p:spPr/>
        <p:txBody>
          <a:bodyPr/>
          <a:lstStyle/>
          <a:p>
            <a:fld id="{CAD58A22-19B7-4B53-A5D7-CAF60E6DE0A4}" type="slidenum">
              <a:rPr lang="tr-TR" smtClean="0"/>
              <a:t>‹#›</a:t>
            </a:fld>
            <a:endParaRPr lang="tr-TR"/>
          </a:p>
        </p:txBody>
      </p:sp>
    </p:spTree>
    <p:extLst>
      <p:ext uri="{BB962C8B-B14F-4D97-AF65-F5344CB8AC3E}">
        <p14:creationId xmlns:p14="http://schemas.microsoft.com/office/powerpoint/2010/main" val="344909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B173CC-599F-4EA8-AF90-427A1588B523}" type="datetime1">
              <a:rPr lang="tr-TR" smtClean="0"/>
              <a:t>19.03.2024</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a:t>ISE 216 VERİ BİLİMİ İÇİN İSTATİSTİK</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D58A22-19B7-4B53-A5D7-CAF60E6DE0A4}"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685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 Id="rId9"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299D9D-E647-2AA8-097D-36E354F2441E}"/>
              </a:ext>
            </a:extLst>
          </p:cNvPr>
          <p:cNvSpPr>
            <a:spLocks noGrp="1"/>
          </p:cNvSpPr>
          <p:nvPr>
            <p:ph type="ctrTitle"/>
          </p:nvPr>
        </p:nvSpPr>
        <p:spPr>
          <a:xfrm>
            <a:off x="3345522" y="4459342"/>
            <a:ext cx="5132786" cy="598243"/>
          </a:xfrm>
        </p:spPr>
        <p:txBody>
          <a:bodyPr>
            <a:noAutofit/>
          </a:bodyPr>
          <a:lstStyle/>
          <a:p>
            <a:pPr algn="ctr"/>
            <a:r>
              <a:rPr lang="tr-TR" sz="4000" b="1" dirty="0"/>
              <a:t>ISE 302 –Veri Madenciliği</a:t>
            </a:r>
          </a:p>
        </p:txBody>
      </p:sp>
      <p:sp>
        <p:nvSpPr>
          <p:cNvPr id="3" name="Alt Başlık 2">
            <a:extLst>
              <a:ext uri="{FF2B5EF4-FFF2-40B4-BE49-F238E27FC236}">
                <a16:creationId xmlns:a16="http://schemas.microsoft.com/office/drawing/2014/main" id="{77F7F0EC-8421-0BC4-7116-CFEE4E4446A7}"/>
              </a:ext>
            </a:extLst>
          </p:cNvPr>
          <p:cNvSpPr>
            <a:spLocks noGrp="1"/>
          </p:cNvSpPr>
          <p:nvPr>
            <p:ph type="subTitle" idx="1"/>
          </p:nvPr>
        </p:nvSpPr>
        <p:spPr>
          <a:xfrm>
            <a:off x="2820458" y="5057585"/>
            <a:ext cx="6182914" cy="974007"/>
          </a:xfrm>
        </p:spPr>
        <p:txBody>
          <a:bodyPr>
            <a:normAutofit/>
          </a:bodyPr>
          <a:lstStyle/>
          <a:p>
            <a:pPr algn="ctr"/>
            <a:r>
              <a:rPr lang="tr-TR" b="1" dirty="0">
                <a:solidFill>
                  <a:schemeClr val="tx2"/>
                </a:solidFill>
              </a:rPr>
              <a:t>Dr. Öğr. Üyesi Esin Ayşe ZAİMOĞLU</a:t>
            </a:r>
          </a:p>
          <a:p>
            <a:pPr algn="ctr"/>
            <a:r>
              <a:rPr lang="tr-TR" dirty="0">
                <a:solidFill>
                  <a:schemeClr val="tx2"/>
                </a:solidFill>
              </a:rPr>
              <a:t>    </a:t>
            </a:r>
            <a:r>
              <a:rPr lang="tr-TR" cap="none" dirty="0">
                <a:solidFill>
                  <a:schemeClr val="tx2"/>
                </a:solidFill>
              </a:rPr>
              <a:t>esinzaimoglu@sakarya.edu.tr</a:t>
            </a:r>
          </a:p>
          <a:p>
            <a:endParaRPr lang="tr-TR" dirty="0">
              <a:solidFill>
                <a:schemeClr val="tx2"/>
              </a:solidFill>
            </a:endParaRPr>
          </a:p>
          <a:p>
            <a:endParaRPr lang="tr-TR" dirty="0">
              <a:solidFill>
                <a:schemeClr val="tx2"/>
              </a:solidFill>
            </a:endParaRPr>
          </a:p>
        </p:txBody>
      </p:sp>
      <p:pic>
        <p:nvPicPr>
          <p:cNvPr id="6" name="Graphic 6" descr="Zarf">
            <a:extLst>
              <a:ext uri="{FF2B5EF4-FFF2-40B4-BE49-F238E27FC236}">
                <a16:creationId xmlns:a16="http://schemas.microsoft.com/office/drawing/2014/main" id="{45E21DB9-45AF-487F-1EA4-8766E756EB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7478" y="5454678"/>
            <a:ext cx="598243" cy="598243"/>
          </a:xfrm>
          <a:prstGeom prst="rect">
            <a:avLst/>
          </a:prstGeom>
        </p:spPr>
      </p:pic>
      <p:pic>
        <p:nvPicPr>
          <p:cNvPr id="5" name="Resim 4">
            <a:extLst>
              <a:ext uri="{FF2B5EF4-FFF2-40B4-BE49-F238E27FC236}">
                <a16:creationId xmlns:a16="http://schemas.microsoft.com/office/drawing/2014/main" id="{9C378559-B641-FAEC-9F01-CC057A6AD520}"/>
              </a:ext>
            </a:extLst>
          </p:cNvPr>
          <p:cNvPicPr>
            <a:picLocks noChangeAspect="1"/>
          </p:cNvPicPr>
          <p:nvPr/>
        </p:nvPicPr>
        <p:blipFill>
          <a:blip r:embed="rId4"/>
          <a:stretch>
            <a:fillRect/>
          </a:stretch>
        </p:blipFill>
        <p:spPr>
          <a:xfrm>
            <a:off x="917348" y="638885"/>
            <a:ext cx="10649511" cy="3722485"/>
          </a:xfrm>
          <a:prstGeom prst="rect">
            <a:avLst/>
          </a:prstGeom>
        </p:spPr>
      </p:pic>
    </p:spTree>
    <p:extLst>
      <p:ext uri="{BB962C8B-B14F-4D97-AF65-F5344CB8AC3E}">
        <p14:creationId xmlns:p14="http://schemas.microsoft.com/office/powerpoint/2010/main" val="323931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11A62C-072B-AEC2-1533-68C8262E7228}"/>
              </a:ext>
            </a:extLst>
          </p:cNvPr>
          <p:cNvSpPr>
            <a:spLocks noGrp="1"/>
          </p:cNvSpPr>
          <p:nvPr>
            <p:ph type="title"/>
          </p:nvPr>
        </p:nvSpPr>
        <p:spPr/>
        <p:txBody>
          <a:bodyPr/>
          <a:lstStyle/>
          <a:p>
            <a:r>
              <a:rPr lang="tr-TR" dirty="0"/>
              <a:t>Destek ve Güven Kriterleri</a:t>
            </a:r>
          </a:p>
        </p:txBody>
      </p:sp>
      <p:sp>
        <p:nvSpPr>
          <p:cNvPr id="3" name="İçerik Yer Tutucusu 2">
            <a:extLst>
              <a:ext uri="{FF2B5EF4-FFF2-40B4-BE49-F238E27FC236}">
                <a16:creationId xmlns:a16="http://schemas.microsoft.com/office/drawing/2014/main" id="{6DCAE107-6C72-1B57-E06C-87ADCFBC9065}"/>
              </a:ext>
            </a:extLst>
          </p:cNvPr>
          <p:cNvSpPr>
            <a:spLocks noGrp="1"/>
          </p:cNvSpPr>
          <p:nvPr>
            <p:ph idx="1"/>
          </p:nvPr>
        </p:nvSpPr>
        <p:spPr/>
        <p:txBody>
          <a:bodyPr>
            <a:normAutofit lnSpcReduction="10000"/>
          </a:bodyPr>
          <a:lstStyle/>
          <a:p>
            <a:r>
              <a:rPr lang="tr-TR" sz="3200" dirty="0"/>
              <a:t>Her kural bir destek ve güven değeri ile ifade edilir. </a:t>
            </a:r>
          </a:p>
          <a:p>
            <a:pPr algn="ctr"/>
            <a:r>
              <a:rPr lang="tr-TR" sz="3200" dirty="0"/>
              <a:t>A⇒B [destek = 2%, güven = 60%]</a:t>
            </a:r>
          </a:p>
          <a:p>
            <a:pPr>
              <a:buFont typeface="Wingdings" panose="05000000000000000000" pitchFamily="2" charset="2"/>
              <a:buChar char="q"/>
            </a:pPr>
            <a:r>
              <a:rPr lang="tr-TR" sz="3200" dirty="0"/>
              <a:t>Birliktelik kuralı için 2% destek değeri, analiz edilen tüm alışverişlerden 2%’sinde A ile B ürünlerinin birlikte satıldığını belirtir. </a:t>
            </a:r>
          </a:p>
          <a:p>
            <a:pPr>
              <a:buFont typeface="Wingdings" panose="05000000000000000000" pitchFamily="2" charset="2"/>
              <a:buChar char="q"/>
            </a:pPr>
            <a:r>
              <a:rPr lang="tr-TR" sz="3200" dirty="0"/>
              <a:t>60% oranındaki güven değeri ise A ürününü satın alan müşterilerin 60%’ </a:t>
            </a:r>
            <a:r>
              <a:rPr lang="tr-TR" sz="3200" dirty="0" err="1"/>
              <a:t>ının</a:t>
            </a:r>
            <a:r>
              <a:rPr lang="tr-TR" sz="3200" dirty="0"/>
              <a:t> aynı alışverişte B ürününü de satın aldığını gösterir. </a:t>
            </a:r>
          </a:p>
        </p:txBody>
      </p:sp>
      <p:sp>
        <p:nvSpPr>
          <p:cNvPr id="4" name="Alt Bilgi Yer Tutucusu 3">
            <a:extLst>
              <a:ext uri="{FF2B5EF4-FFF2-40B4-BE49-F238E27FC236}">
                <a16:creationId xmlns:a16="http://schemas.microsoft.com/office/drawing/2014/main" id="{EDBECFE3-9277-4A0E-DB71-61C46759529B}"/>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5284E375-4E41-5650-3B76-6AF4A1B90AD8}"/>
              </a:ext>
            </a:extLst>
          </p:cNvPr>
          <p:cNvSpPr>
            <a:spLocks noGrp="1"/>
          </p:cNvSpPr>
          <p:nvPr>
            <p:ph type="sldNum" sz="quarter" idx="12"/>
          </p:nvPr>
        </p:nvSpPr>
        <p:spPr/>
        <p:txBody>
          <a:bodyPr/>
          <a:lstStyle/>
          <a:p>
            <a:fld id="{CAD58A22-19B7-4B53-A5D7-CAF60E6DE0A4}" type="slidenum">
              <a:rPr lang="tr-TR" smtClean="0"/>
              <a:t>10</a:t>
            </a:fld>
            <a:endParaRPr lang="tr-TR"/>
          </a:p>
        </p:txBody>
      </p:sp>
    </p:spTree>
    <p:extLst>
      <p:ext uri="{BB962C8B-B14F-4D97-AF65-F5344CB8AC3E}">
        <p14:creationId xmlns:p14="http://schemas.microsoft.com/office/powerpoint/2010/main" val="277662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BF05D-72F7-935F-6057-6801B1CE0E76}"/>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28AF425-3034-6C6F-1DDA-F21A8415D7A7}"/>
              </a:ext>
            </a:extLst>
          </p:cNvPr>
          <p:cNvSpPr>
            <a:spLocks noGrp="1"/>
          </p:cNvSpPr>
          <p:nvPr>
            <p:ph type="title"/>
          </p:nvPr>
        </p:nvSpPr>
        <p:spPr/>
        <p:txBody>
          <a:bodyPr/>
          <a:lstStyle/>
          <a:p>
            <a:r>
              <a:rPr lang="tr-TR" dirty="0"/>
              <a:t>Birliktelik Kuralları</a:t>
            </a:r>
          </a:p>
        </p:txBody>
      </p:sp>
      <p:sp>
        <p:nvSpPr>
          <p:cNvPr id="4" name="Alt Bilgi Yer Tutucusu 3">
            <a:extLst>
              <a:ext uri="{FF2B5EF4-FFF2-40B4-BE49-F238E27FC236}">
                <a16:creationId xmlns:a16="http://schemas.microsoft.com/office/drawing/2014/main" id="{9F484203-D34F-1A57-8721-4960DC95921D}"/>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194ACCF1-A164-8435-9B10-7F192A4DC102}"/>
              </a:ext>
            </a:extLst>
          </p:cNvPr>
          <p:cNvSpPr>
            <a:spLocks noGrp="1"/>
          </p:cNvSpPr>
          <p:nvPr>
            <p:ph type="sldNum" sz="quarter" idx="12"/>
          </p:nvPr>
        </p:nvSpPr>
        <p:spPr/>
        <p:txBody>
          <a:bodyPr/>
          <a:lstStyle/>
          <a:p>
            <a:fld id="{CAD58A22-19B7-4B53-A5D7-CAF60E6DE0A4}" type="slidenum">
              <a:rPr lang="tr-TR" smtClean="0"/>
              <a:t>11</a:t>
            </a:fld>
            <a:endParaRPr lang="tr-TR"/>
          </a:p>
        </p:txBody>
      </p:sp>
      <p:graphicFrame>
        <p:nvGraphicFramePr>
          <p:cNvPr id="6" name="Object 6">
            <a:extLst>
              <a:ext uri="{FF2B5EF4-FFF2-40B4-BE49-F238E27FC236}">
                <a16:creationId xmlns:a16="http://schemas.microsoft.com/office/drawing/2014/main" id="{69732863-0C59-0902-8AD4-DB5B14732E33}"/>
              </a:ext>
            </a:extLst>
          </p:cNvPr>
          <p:cNvGraphicFramePr>
            <a:graphicFrameLocks noGrp="1" noChangeAspect="1"/>
          </p:cNvGraphicFramePr>
          <p:nvPr>
            <p:ph idx="1"/>
            <p:extLst>
              <p:ext uri="{D42A27DB-BD31-4B8C-83A1-F6EECF244321}">
                <p14:modId xmlns:p14="http://schemas.microsoft.com/office/powerpoint/2010/main" val="4111810133"/>
              </p:ext>
            </p:extLst>
          </p:nvPr>
        </p:nvGraphicFramePr>
        <p:xfrm>
          <a:off x="1190123" y="1947721"/>
          <a:ext cx="4683928" cy="1015397"/>
        </p:xfrm>
        <a:graphic>
          <a:graphicData uri="http://schemas.openxmlformats.org/presentationml/2006/ole">
            <mc:AlternateContent xmlns:mc="http://schemas.openxmlformats.org/markup-compatibility/2006">
              <mc:Choice xmlns:v="urn:schemas-microsoft-com:vml" Requires="v">
                <p:oleObj name="Denklem" r:id="rId2" imgW="1815312" imgH="393529" progId="Equation.3">
                  <p:embed/>
                </p:oleObj>
              </mc:Choice>
              <mc:Fallback>
                <p:oleObj name="Denklem" r:id="rId2" imgW="1815312" imgH="393529" progId="Equation.3">
                  <p:embed/>
                  <p:pic>
                    <p:nvPicPr>
                      <p:cNvPr id="6" name="Object 6">
                        <a:extLst>
                          <a:ext uri="{FF2B5EF4-FFF2-40B4-BE49-F238E27FC236}">
                            <a16:creationId xmlns:a16="http://schemas.microsoft.com/office/drawing/2014/main" id="{69732863-0C59-0902-8AD4-DB5B14732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123" y="1947721"/>
                        <a:ext cx="4683928" cy="1015397"/>
                      </a:xfrm>
                      <a:prstGeom prst="rect">
                        <a:avLst/>
                      </a:prstGeom>
                      <a:noFill/>
                    </p:spPr>
                  </p:pic>
                </p:oleObj>
              </mc:Fallback>
            </mc:AlternateContent>
          </a:graphicData>
        </a:graphic>
      </p:graphicFrame>
      <p:graphicFrame>
        <p:nvGraphicFramePr>
          <p:cNvPr id="7" name="Object 8">
            <a:extLst>
              <a:ext uri="{FF2B5EF4-FFF2-40B4-BE49-F238E27FC236}">
                <a16:creationId xmlns:a16="http://schemas.microsoft.com/office/drawing/2014/main" id="{926C95F1-17AB-079F-DD2F-BA78150F138E}"/>
              </a:ext>
            </a:extLst>
          </p:cNvPr>
          <p:cNvGraphicFramePr>
            <a:graphicFrameLocks noChangeAspect="1"/>
          </p:cNvGraphicFramePr>
          <p:nvPr>
            <p:extLst>
              <p:ext uri="{D42A27DB-BD31-4B8C-83A1-F6EECF244321}">
                <p14:modId xmlns:p14="http://schemas.microsoft.com/office/powerpoint/2010/main" val="3449339211"/>
              </p:ext>
            </p:extLst>
          </p:nvPr>
        </p:nvGraphicFramePr>
        <p:xfrm>
          <a:off x="7293483" y="1947721"/>
          <a:ext cx="3862197" cy="899051"/>
        </p:xfrm>
        <a:graphic>
          <a:graphicData uri="http://schemas.openxmlformats.org/presentationml/2006/ole">
            <mc:AlternateContent xmlns:mc="http://schemas.openxmlformats.org/markup-compatibility/2006">
              <mc:Choice xmlns:v="urn:schemas-microsoft-com:vml" Requires="v">
                <p:oleObj name="Denklem" r:id="rId4" imgW="1803400" imgH="419100" progId="Equation.3">
                  <p:embed/>
                </p:oleObj>
              </mc:Choice>
              <mc:Fallback>
                <p:oleObj name="Denklem" r:id="rId4" imgW="1803400" imgH="419100" progId="Equation.3">
                  <p:embed/>
                  <p:pic>
                    <p:nvPicPr>
                      <p:cNvPr id="7" name="Object 8">
                        <a:extLst>
                          <a:ext uri="{FF2B5EF4-FFF2-40B4-BE49-F238E27FC236}">
                            <a16:creationId xmlns:a16="http://schemas.microsoft.com/office/drawing/2014/main" id="{926C95F1-17AB-079F-DD2F-BA78150F13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3483" y="1947721"/>
                        <a:ext cx="3862197" cy="899051"/>
                      </a:xfrm>
                      <a:prstGeom prst="rect">
                        <a:avLst/>
                      </a:prstGeom>
                      <a:noFill/>
                    </p:spPr>
                  </p:pic>
                </p:oleObj>
              </mc:Fallback>
            </mc:AlternateContent>
          </a:graphicData>
        </a:graphic>
      </p:graphicFrame>
      <p:sp>
        <p:nvSpPr>
          <p:cNvPr id="8" name="Rectangle 10">
            <a:extLst>
              <a:ext uri="{FF2B5EF4-FFF2-40B4-BE49-F238E27FC236}">
                <a16:creationId xmlns:a16="http://schemas.microsoft.com/office/drawing/2014/main" id="{3802899D-7E8F-D79F-1E9F-AA551A279439}"/>
              </a:ext>
            </a:extLst>
          </p:cNvPr>
          <p:cNvSpPr>
            <a:spLocks noChangeArrowheads="1"/>
          </p:cNvSpPr>
          <p:nvPr/>
        </p:nvSpPr>
        <p:spPr bwMode="auto">
          <a:xfrm>
            <a:off x="1097280" y="3327430"/>
            <a:ext cx="9806072" cy="646331"/>
          </a:xfrm>
          <a:prstGeom prst="rect">
            <a:avLst/>
          </a:prstGeom>
          <a:noFill/>
          <a:ln w="9525">
            <a:noFill/>
            <a:miter lim="800000"/>
            <a:headEnd/>
            <a:tailEnd/>
          </a:ln>
          <a:effectLst/>
        </p:spPr>
        <p:txBody>
          <a:bodyPr wrap="square" anchor="ctr">
            <a:spAutoFit/>
          </a:bodyPr>
          <a:lstStyle/>
          <a:p>
            <a:pPr>
              <a:buFontTx/>
              <a:buChar char="•"/>
              <a:tabLst>
                <a:tab pos="449263" algn="l"/>
                <a:tab pos="503238" algn="l"/>
              </a:tabLst>
            </a:pPr>
            <a:r>
              <a:rPr lang="tr-TR" dirty="0">
                <a:latin typeface="Times New Roman" panose="02020603050405020304" pitchFamily="18" charset="0"/>
                <a:cs typeface="Times New Roman" panose="02020603050405020304" pitchFamily="18" charset="0"/>
              </a:rPr>
              <a:t>Örneğin 25 tane müşterinin bir defada aldığı ürün bilgilerinden yola çıkarak birliktelik kuralı şu şekilde bulunmuş olsun:</a:t>
            </a:r>
          </a:p>
        </p:txBody>
      </p:sp>
      <p:sp>
        <p:nvSpPr>
          <p:cNvPr id="17" name="Metin kutusu 16">
            <a:extLst>
              <a:ext uri="{FF2B5EF4-FFF2-40B4-BE49-F238E27FC236}">
                <a16:creationId xmlns:a16="http://schemas.microsoft.com/office/drawing/2014/main" id="{44D60E00-7826-9E3E-FE0D-FCA0B2A34291}"/>
              </a:ext>
            </a:extLst>
          </p:cNvPr>
          <p:cNvSpPr txBox="1"/>
          <p:nvPr/>
        </p:nvSpPr>
        <p:spPr>
          <a:xfrm>
            <a:off x="1190123" y="5241224"/>
            <a:ext cx="9833206" cy="923330"/>
          </a:xfrm>
          <a:prstGeom prst="rect">
            <a:avLst/>
          </a:prstGeom>
          <a:noFill/>
        </p:spPr>
        <p:txBody>
          <a:bodyPr wrap="square">
            <a:spAutoFit/>
          </a:bodyPr>
          <a:lstStyle/>
          <a:p>
            <a:r>
              <a:rPr lang="tr-TR" sz="1800" dirty="0">
                <a:latin typeface="Times New Roman" panose="02020603050405020304" pitchFamily="18" charset="0"/>
                <a:cs typeface="Times New Roman" panose="02020603050405020304" pitchFamily="18" charset="0"/>
              </a:rPr>
              <a:t>değerleri için pantolon ve kazak alan müşterilerin bunların yanında çorap da satın alama olasılığını ifade eder.</a:t>
            </a:r>
          </a:p>
          <a:p>
            <a:endParaRPr lang="tr-TR" dirty="0">
              <a:cs typeface="Times New Roman" pitchFamily="18" charset="0"/>
            </a:endParaRPr>
          </a:p>
        </p:txBody>
      </p:sp>
      <p:graphicFrame>
        <p:nvGraphicFramePr>
          <p:cNvPr id="18" name="Object 14">
            <a:extLst>
              <a:ext uri="{FF2B5EF4-FFF2-40B4-BE49-F238E27FC236}">
                <a16:creationId xmlns:a16="http://schemas.microsoft.com/office/drawing/2014/main" id="{243D6E59-D5CE-7E85-8F70-C3F02C20BA53}"/>
              </a:ext>
            </a:extLst>
          </p:cNvPr>
          <p:cNvGraphicFramePr>
            <a:graphicFrameLocks noChangeAspect="1"/>
          </p:cNvGraphicFramePr>
          <p:nvPr>
            <p:extLst>
              <p:ext uri="{D42A27DB-BD31-4B8C-83A1-F6EECF244321}">
                <p14:modId xmlns:p14="http://schemas.microsoft.com/office/powerpoint/2010/main" val="3433963161"/>
              </p:ext>
            </p:extLst>
          </p:nvPr>
        </p:nvGraphicFramePr>
        <p:xfrm>
          <a:off x="1373709" y="4347178"/>
          <a:ext cx="3460899" cy="468895"/>
        </p:xfrm>
        <a:graphic>
          <a:graphicData uri="http://schemas.openxmlformats.org/presentationml/2006/ole">
            <mc:AlternateContent xmlns:mc="http://schemas.openxmlformats.org/markup-compatibility/2006">
              <mc:Choice xmlns:v="urn:schemas-microsoft-com:vml" Requires="v">
                <p:oleObj name="Denklem" r:id="rId6" imgW="1473200" imgH="203200" progId="Equation.3">
                  <p:embed/>
                </p:oleObj>
              </mc:Choice>
              <mc:Fallback>
                <p:oleObj name="Denklem" r:id="rId6" imgW="1473200" imgH="203200" progId="Equation.3">
                  <p:embed/>
                  <p:pic>
                    <p:nvPicPr>
                      <p:cNvPr id="18" name="Object 14">
                        <a:extLst>
                          <a:ext uri="{FF2B5EF4-FFF2-40B4-BE49-F238E27FC236}">
                            <a16:creationId xmlns:a16="http://schemas.microsoft.com/office/drawing/2014/main" id="{243D6E59-D5CE-7E85-8F70-C3F02C20BA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3709" y="4347178"/>
                        <a:ext cx="3460899" cy="468895"/>
                      </a:xfrm>
                      <a:prstGeom prst="rect">
                        <a:avLst/>
                      </a:prstGeom>
                      <a:noFill/>
                    </p:spPr>
                  </p:pic>
                </p:oleObj>
              </mc:Fallback>
            </mc:AlternateContent>
          </a:graphicData>
        </a:graphic>
      </p:graphicFrame>
      <p:graphicFrame>
        <p:nvGraphicFramePr>
          <p:cNvPr id="19" name="Object 13">
            <a:extLst>
              <a:ext uri="{FF2B5EF4-FFF2-40B4-BE49-F238E27FC236}">
                <a16:creationId xmlns:a16="http://schemas.microsoft.com/office/drawing/2014/main" id="{033F3BEA-395B-0DDE-7AF0-0ABA51FDCF34}"/>
              </a:ext>
            </a:extLst>
          </p:cNvPr>
          <p:cNvGraphicFramePr>
            <a:graphicFrameLocks noChangeAspect="1"/>
          </p:cNvGraphicFramePr>
          <p:nvPr>
            <p:extLst>
              <p:ext uri="{D42A27DB-BD31-4B8C-83A1-F6EECF244321}">
                <p14:modId xmlns:p14="http://schemas.microsoft.com/office/powerpoint/2010/main" val="2993562470"/>
              </p:ext>
            </p:extLst>
          </p:nvPr>
        </p:nvGraphicFramePr>
        <p:xfrm>
          <a:off x="6930587" y="4347178"/>
          <a:ext cx="2523332" cy="397871"/>
        </p:xfrm>
        <a:graphic>
          <a:graphicData uri="http://schemas.openxmlformats.org/presentationml/2006/ole">
            <mc:AlternateContent xmlns:mc="http://schemas.openxmlformats.org/markup-compatibility/2006">
              <mc:Choice xmlns:v="urn:schemas-microsoft-com:vml" Requires="v">
                <p:oleObj name="Denklem" r:id="rId8" imgW="799920" imgH="203040" progId="Equation.3">
                  <p:embed/>
                </p:oleObj>
              </mc:Choice>
              <mc:Fallback>
                <p:oleObj name="Denklem" r:id="rId8" imgW="799920" imgH="203040" progId="Equation.3">
                  <p:embed/>
                  <p:pic>
                    <p:nvPicPr>
                      <p:cNvPr id="19" name="Object 13">
                        <a:extLst>
                          <a:ext uri="{FF2B5EF4-FFF2-40B4-BE49-F238E27FC236}">
                            <a16:creationId xmlns:a16="http://schemas.microsoft.com/office/drawing/2014/main" id="{033F3BEA-395B-0DDE-7AF0-0ABA51FDCF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0587" y="4347178"/>
                        <a:ext cx="2523332" cy="397871"/>
                      </a:xfrm>
                      <a:prstGeom prst="rect">
                        <a:avLst/>
                      </a:prstGeom>
                      <a:noFill/>
                    </p:spPr>
                  </p:pic>
                </p:oleObj>
              </mc:Fallback>
            </mc:AlternateContent>
          </a:graphicData>
        </a:graphic>
      </p:graphicFrame>
    </p:spTree>
    <p:extLst>
      <p:ext uri="{BB962C8B-B14F-4D97-AF65-F5344CB8AC3E}">
        <p14:creationId xmlns:p14="http://schemas.microsoft.com/office/powerpoint/2010/main" val="160910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heckerboard(across)">
                                      <p:cBhvr>
                                        <p:cTn id="18" dur="500"/>
                                        <p:tgtEl>
                                          <p:spTgt spid="18"/>
                                        </p:tgtEl>
                                      </p:cBhvr>
                                    </p:animEffect>
                                  </p:childTnLst>
                                </p:cTn>
                              </p:par>
                              <p:par>
                                <p:cTn id="19" presetID="5" presetClass="entr" presetSubtype="1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checkerboard(across)">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0ED93-2346-27B9-1389-C65C8DA587D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B29F943-4024-782E-8748-2D02F5B275D6}"/>
              </a:ext>
            </a:extLst>
          </p:cNvPr>
          <p:cNvSpPr>
            <a:spLocks noGrp="1"/>
          </p:cNvSpPr>
          <p:nvPr>
            <p:ph type="title"/>
          </p:nvPr>
        </p:nvSpPr>
        <p:spPr/>
        <p:txBody>
          <a:bodyPr/>
          <a:lstStyle/>
          <a:p>
            <a:r>
              <a:rPr lang="tr-TR" dirty="0"/>
              <a:t>Birliktelik Kuralları</a:t>
            </a:r>
          </a:p>
        </p:txBody>
      </p:sp>
      <p:sp>
        <p:nvSpPr>
          <p:cNvPr id="3" name="İçerik Yer Tutucusu 2">
            <a:extLst>
              <a:ext uri="{FF2B5EF4-FFF2-40B4-BE49-F238E27FC236}">
                <a16:creationId xmlns:a16="http://schemas.microsoft.com/office/drawing/2014/main" id="{862CDAE5-F453-7E49-71D7-54EA78352E9D}"/>
              </a:ext>
            </a:extLst>
          </p:cNvPr>
          <p:cNvSpPr>
            <a:spLocks noGrp="1"/>
          </p:cNvSpPr>
          <p:nvPr>
            <p:ph idx="1"/>
          </p:nvPr>
        </p:nvSpPr>
        <p:spPr/>
        <p:txBody>
          <a:bodyPr/>
          <a:lstStyle/>
          <a:p>
            <a:r>
              <a:rPr lang="tr-TR" sz="2000" dirty="0">
                <a:solidFill>
                  <a:schemeClr val="tx1"/>
                </a:solidFill>
                <a:cs typeface="Times New Roman" pitchFamily="18" charset="0"/>
              </a:rPr>
              <a:t>Müşterinin bu 3 ürünü birlikte satın alma sayısı 7  ve müşteri sayısı 25 ise belirttiğimiz bu kuralın destek ölçütü şöyle olacaktır:</a:t>
            </a:r>
          </a:p>
          <a:p>
            <a:endParaRPr lang="tr-TR" dirty="0"/>
          </a:p>
          <a:p>
            <a:endParaRPr lang="tr-TR" dirty="0"/>
          </a:p>
        </p:txBody>
      </p:sp>
      <p:sp>
        <p:nvSpPr>
          <p:cNvPr id="4" name="Alt Bilgi Yer Tutucusu 3">
            <a:extLst>
              <a:ext uri="{FF2B5EF4-FFF2-40B4-BE49-F238E27FC236}">
                <a16:creationId xmlns:a16="http://schemas.microsoft.com/office/drawing/2014/main" id="{8A49AC7E-C4AC-E032-FCF7-5674020D930C}"/>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5A5C63F5-2FBC-2E2B-1090-4486F69E4B25}"/>
              </a:ext>
            </a:extLst>
          </p:cNvPr>
          <p:cNvSpPr>
            <a:spLocks noGrp="1"/>
          </p:cNvSpPr>
          <p:nvPr>
            <p:ph type="sldNum" sz="quarter" idx="12"/>
          </p:nvPr>
        </p:nvSpPr>
        <p:spPr/>
        <p:txBody>
          <a:bodyPr/>
          <a:lstStyle/>
          <a:p>
            <a:fld id="{CAD58A22-19B7-4B53-A5D7-CAF60E6DE0A4}" type="slidenum">
              <a:rPr lang="tr-TR" smtClean="0"/>
              <a:t>12</a:t>
            </a:fld>
            <a:endParaRPr lang="tr-TR"/>
          </a:p>
        </p:txBody>
      </p:sp>
      <p:graphicFrame>
        <p:nvGraphicFramePr>
          <p:cNvPr id="20" name="Object 18">
            <a:extLst>
              <a:ext uri="{FF2B5EF4-FFF2-40B4-BE49-F238E27FC236}">
                <a16:creationId xmlns:a16="http://schemas.microsoft.com/office/drawing/2014/main" id="{42CFB4AB-E303-A7A7-E612-725A63D11FAF}"/>
              </a:ext>
            </a:extLst>
          </p:cNvPr>
          <p:cNvGraphicFramePr>
            <a:graphicFrameLocks noChangeAspect="1"/>
          </p:cNvGraphicFramePr>
          <p:nvPr>
            <p:extLst>
              <p:ext uri="{D42A27DB-BD31-4B8C-83A1-F6EECF244321}">
                <p14:modId xmlns:p14="http://schemas.microsoft.com/office/powerpoint/2010/main" val="2570320594"/>
              </p:ext>
            </p:extLst>
          </p:nvPr>
        </p:nvGraphicFramePr>
        <p:xfrm>
          <a:off x="1617941" y="2569594"/>
          <a:ext cx="8733969" cy="738888"/>
        </p:xfrm>
        <a:graphic>
          <a:graphicData uri="http://schemas.openxmlformats.org/presentationml/2006/ole">
            <mc:AlternateContent xmlns:mc="http://schemas.openxmlformats.org/markup-compatibility/2006">
              <mc:Choice xmlns:v="urn:schemas-microsoft-com:vml" Requires="v">
                <p:oleObj name="Denklem" r:id="rId2" imgW="4953000" imgH="419100" progId="Equation.3">
                  <p:embed/>
                </p:oleObj>
              </mc:Choice>
              <mc:Fallback>
                <p:oleObj name="Denklem" r:id="rId2" imgW="4953000" imgH="419100" progId="Equation.3">
                  <p:embed/>
                  <p:pic>
                    <p:nvPicPr>
                      <p:cNvPr id="20" name="Object 18">
                        <a:extLst>
                          <a:ext uri="{FF2B5EF4-FFF2-40B4-BE49-F238E27FC236}">
                            <a16:creationId xmlns:a16="http://schemas.microsoft.com/office/drawing/2014/main" id="{42CFB4AB-E303-A7A7-E612-725A63D11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941" y="2569594"/>
                        <a:ext cx="8733969" cy="738888"/>
                      </a:xfrm>
                      <a:prstGeom prst="rect">
                        <a:avLst/>
                      </a:prstGeom>
                      <a:noFill/>
                    </p:spPr>
                  </p:pic>
                </p:oleObj>
              </mc:Fallback>
            </mc:AlternateContent>
          </a:graphicData>
        </a:graphic>
      </p:graphicFrame>
      <p:sp>
        <p:nvSpPr>
          <p:cNvPr id="7" name="Metin kutusu 6">
            <a:extLst>
              <a:ext uri="{FF2B5EF4-FFF2-40B4-BE49-F238E27FC236}">
                <a16:creationId xmlns:a16="http://schemas.microsoft.com/office/drawing/2014/main" id="{5FD660DD-E161-5152-96BC-C6A75E328C75}"/>
              </a:ext>
            </a:extLst>
          </p:cNvPr>
          <p:cNvSpPr txBox="1"/>
          <p:nvPr/>
        </p:nvSpPr>
        <p:spPr>
          <a:xfrm>
            <a:off x="1097280" y="3485426"/>
            <a:ext cx="8103164" cy="1282402"/>
          </a:xfrm>
          <a:prstGeom prst="rect">
            <a:avLst/>
          </a:prstGeom>
          <a:noFill/>
        </p:spPr>
        <p:txBody>
          <a:bodyPr wrap="square">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tabLst>
                <a:tab pos="449263" algn="l"/>
                <a:tab pos="503238" algn="l"/>
              </a:tabLst>
            </a:pPr>
            <a:r>
              <a:rPr lang="tr-TR" sz="2000" dirty="0">
                <a:cs typeface="Times New Roman" pitchFamily="18" charset="0"/>
              </a:rPr>
              <a:t>Eğer pantolon ve kazak alanların sayısının 9 ise </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tabLst>
                <a:tab pos="449263" algn="l"/>
                <a:tab pos="503238" algn="l"/>
              </a:tabLst>
            </a:pPr>
            <a:endParaRPr lang="tr-TR" sz="2000" dirty="0">
              <a:cs typeface="Times New Roman" pitchFamily="18" charset="0"/>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tabLst>
                <a:tab pos="449263" algn="l"/>
                <a:tab pos="503238" algn="l"/>
              </a:tabLst>
            </a:pPr>
            <a:r>
              <a:rPr lang="tr-TR" sz="2000" dirty="0">
                <a:cs typeface="Times New Roman" pitchFamily="18" charset="0"/>
              </a:rPr>
              <a:t>  Güven ölçütü :</a:t>
            </a:r>
          </a:p>
        </p:txBody>
      </p:sp>
      <p:graphicFrame>
        <p:nvGraphicFramePr>
          <p:cNvPr id="8" name="Object 20">
            <a:extLst>
              <a:ext uri="{FF2B5EF4-FFF2-40B4-BE49-F238E27FC236}">
                <a16:creationId xmlns:a16="http://schemas.microsoft.com/office/drawing/2014/main" id="{6799E6BE-3018-0BEA-A72F-E1FE1059B07B}"/>
              </a:ext>
            </a:extLst>
          </p:cNvPr>
          <p:cNvGraphicFramePr>
            <a:graphicFrameLocks noChangeAspect="1"/>
          </p:cNvGraphicFramePr>
          <p:nvPr>
            <p:extLst>
              <p:ext uri="{D42A27DB-BD31-4B8C-83A1-F6EECF244321}">
                <p14:modId xmlns:p14="http://schemas.microsoft.com/office/powerpoint/2010/main" val="1497497505"/>
              </p:ext>
            </p:extLst>
          </p:nvPr>
        </p:nvGraphicFramePr>
        <p:xfrm>
          <a:off x="1797294" y="4699528"/>
          <a:ext cx="8103164" cy="1105729"/>
        </p:xfrm>
        <a:graphic>
          <a:graphicData uri="http://schemas.openxmlformats.org/presentationml/2006/ole">
            <mc:AlternateContent xmlns:mc="http://schemas.openxmlformats.org/markup-compatibility/2006">
              <mc:Choice xmlns:v="urn:schemas-microsoft-com:vml" Requires="v">
                <p:oleObj name="Denklem" r:id="rId4" imgW="4825800" imgH="660240" progId="Equation.3">
                  <p:embed/>
                </p:oleObj>
              </mc:Choice>
              <mc:Fallback>
                <p:oleObj name="Denklem" r:id="rId4" imgW="4825800" imgH="660240" progId="Equation.3">
                  <p:embed/>
                  <p:pic>
                    <p:nvPicPr>
                      <p:cNvPr id="8" name="Object 20">
                        <a:extLst>
                          <a:ext uri="{FF2B5EF4-FFF2-40B4-BE49-F238E27FC236}">
                            <a16:creationId xmlns:a16="http://schemas.microsoft.com/office/drawing/2014/main" id="{6799E6BE-3018-0BEA-A72F-E1FE1059B07B}"/>
                          </a:ext>
                        </a:extLst>
                      </p:cNvPr>
                      <p:cNvPicPr>
                        <a:picLocks noChangeAspect="1" noChangeArrowheads="1"/>
                      </p:cNvPicPr>
                      <p:nvPr/>
                    </p:nvPicPr>
                    <p:blipFill>
                      <a:blip r:embed="rId5"/>
                      <a:srcRect/>
                      <a:stretch>
                        <a:fillRect/>
                      </a:stretch>
                    </p:blipFill>
                    <p:spPr bwMode="auto">
                      <a:xfrm>
                        <a:off x="1797294" y="4699528"/>
                        <a:ext cx="8103164" cy="1105729"/>
                      </a:xfrm>
                      <a:prstGeom prst="rect">
                        <a:avLst/>
                      </a:prstGeom>
                      <a:noFill/>
                    </p:spPr>
                  </p:pic>
                </p:oleObj>
              </mc:Fallback>
            </mc:AlternateContent>
          </a:graphicData>
        </a:graphic>
      </p:graphicFrame>
    </p:spTree>
    <p:extLst>
      <p:ext uri="{BB962C8B-B14F-4D97-AF65-F5344CB8AC3E}">
        <p14:creationId xmlns:p14="http://schemas.microsoft.com/office/powerpoint/2010/main" val="360348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34565-C677-2439-291D-5070FA2C8D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43DBEADD-6BC0-1896-F4DC-DBF3AA062DB9}"/>
              </a:ext>
            </a:extLst>
          </p:cNvPr>
          <p:cNvSpPr>
            <a:spLocks noGrp="1"/>
          </p:cNvSpPr>
          <p:nvPr>
            <p:ph type="title"/>
          </p:nvPr>
        </p:nvSpPr>
        <p:spPr/>
        <p:txBody>
          <a:bodyPr/>
          <a:lstStyle/>
          <a:p>
            <a:r>
              <a:rPr lang="tr-TR" dirty="0"/>
              <a:t>Apriori Algoritması</a:t>
            </a:r>
          </a:p>
        </p:txBody>
      </p:sp>
      <p:sp>
        <p:nvSpPr>
          <p:cNvPr id="4" name="Alt Bilgi Yer Tutucusu 3">
            <a:extLst>
              <a:ext uri="{FF2B5EF4-FFF2-40B4-BE49-F238E27FC236}">
                <a16:creationId xmlns:a16="http://schemas.microsoft.com/office/drawing/2014/main" id="{08CA0E5A-1937-93B5-458F-B82B09CD7D5D}"/>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335BE94C-8F8D-9D43-FA46-7BCF779EC9FD}"/>
              </a:ext>
            </a:extLst>
          </p:cNvPr>
          <p:cNvSpPr>
            <a:spLocks noGrp="1"/>
          </p:cNvSpPr>
          <p:nvPr>
            <p:ph type="sldNum" sz="quarter" idx="12"/>
          </p:nvPr>
        </p:nvSpPr>
        <p:spPr/>
        <p:txBody>
          <a:bodyPr/>
          <a:lstStyle/>
          <a:p>
            <a:fld id="{CAD58A22-19B7-4B53-A5D7-CAF60E6DE0A4}" type="slidenum">
              <a:rPr lang="tr-TR" smtClean="0"/>
              <a:t>13</a:t>
            </a:fld>
            <a:endParaRPr lang="tr-TR"/>
          </a:p>
        </p:txBody>
      </p:sp>
      <p:sp>
        <p:nvSpPr>
          <p:cNvPr id="8" name="İçerik Yer Tutucusu 7">
            <a:extLst>
              <a:ext uri="{FF2B5EF4-FFF2-40B4-BE49-F238E27FC236}">
                <a16:creationId xmlns:a16="http://schemas.microsoft.com/office/drawing/2014/main" id="{6C806B20-C2EF-8490-E302-995EEB8C29EF}"/>
              </a:ext>
            </a:extLst>
          </p:cNvPr>
          <p:cNvSpPr>
            <a:spLocks noGrp="1"/>
          </p:cNvSpPr>
          <p:nvPr>
            <p:ph idx="1"/>
          </p:nvPr>
        </p:nvSpPr>
        <p:spPr/>
        <p:txBody>
          <a:bodyPr>
            <a:normAutofit/>
          </a:bodyPr>
          <a:lstStyle/>
          <a:p>
            <a:r>
              <a:rPr lang="tr-TR" sz="2400" b="0" i="0" dirty="0">
                <a:solidFill>
                  <a:srgbClr val="374151"/>
                </a:solidFill>
                <a:effectLst/>
                <a:latin typeface="Times New Roman" panose="02020603050405020304" pitchFamily="18" charset="0"/>
                <a:cs typeface="Times New Roman" panose="02020603050405020304" pitchFamily="18" charset="0"/>
              </a:rPr>
              <a:t>Apriori algoritması, "</a:t>
            </a:r>
            <a:r>
              <a:rPr lang="tr-TR" sz="2400" dirty="0" err="1">
                <a:latin typeface="Times New Roman" panose="02020603050405020304" pitchFamily="18" charset="0"/>
                <a:cs typeface="Times New Roman" panose="02020603050405020304" pitchFamily="18" charset="0"/>
              </a:rPr>
              <a:t>Agrawal</a:t>
            </a:r>
            <a:r>
              <a:rPr lang="tr-TR" sz="2400" dirty="0">
                <a:latin typeface="Times New Roman" panose="02020603050405020304" pitchFamily="18" charset="0"/>
                <a:cs typeface="Times New Roman" panose="02020603050405020304" pitchFamily="18" charset="0"/>
              </a:rPr>
              <a:t> ve </a:t>
            </a:r>
            <a:r>
              <a:rPr lang="tr-TR" sz="2400" dirty="0" err="1">
                <a:latin typeface="Times New Roman" panose="02020603050405020304" pitchFamily="18" charset="0"/>
                <a:cs typeface="Times New Roman" panose="02020603050405020304" pitchFamily="18" charset="0"/>
              </a:rPr>
              <a:t>Srikant</a:t>
            </a:r>
            <a:r>
              <a:rPr lang="tr-TR" sz="2400" dirty="0">
                <a:latin typeface="Times New Roman" panose="02020603050405020304" pitchFamily="18" charset="0"/>
                <a:cs typeface="Times New Roman" panose="02020603050405020304" pitchFamily="18" charset="0"/>
              </a:rPr>
              <a:t> tarafından 1994 yılında geliştirilmiştir.</a:t>
            </a:r>
          </a:p>
          <a:p>
            <a:r>
              <a:rPr lang="tr-TR" sz="2400" dirty="0">
                <a:solidFill>
                  <a:srgbClr val="374151"/>
                </a:solidFill>
                <a:latin typeface="Times New Roman" panose="02020603050405020304" pitchFamily="18" charset="0"/>
                <a:cs typeface="Times New Roman" panose="02020603050405020304" pitchFamily="18" charset="0"/>
              </a:rPr>
              <a:t>Apriori algoritması adını, "herhangi bir kümeyi içeren daha büyük kümelerin de bu kümeyi içerme eğiliminde olacağı" varsayımından alır.</a:t>
            </a:r>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Bu algoritmada temel yaklaşım, </a:t>
            </a:r>
          </a:p>
          <a:p>
            <a:r>
              <a:rPr lang="tr-TR" sz="2400" i="1" u="sng" dirty="0">
                <a:latin typeface="Times New Roman" panose="02020603050405020304" pitchFamily="18" charset="0"/>
                <a:cs typeface="Times New Roman" panose="02020603050405020304" pitchFamily="18" charset="0"/>
              </a:rPr>
              <a:t>“eğer k-öğe kümesi minimum destek kriterini sağlıyorsa, bu kümenin alt kümeleri de minimum destek kriterini sağlar.”  </a:t>
            </a:r>
            <a:r>
              <a:rPr lang="tr-TR" sz="2400" dirty="0">
                <a:latin typeface="Times New Roman" panose="02020603050405020304" pitchFamily="18" charset="0"/>
                <a:cs typeface="Times New Roman" panose="02020603050405020304" pitchFamily="18" charset="0"/>
              </a:rPr>
              <a:t>şeklindedir.</a:t>
            </a:r>
          </a:p>
          <a:p>
            <a:pPr marL="0" indent="0" algn="l">
              <a:buNone/>
            </a:pPr>
            <a:r>
              <a:rPr lang="tr-TR" sz="2400" dirty="0">
                <a:solidFill>
                  <a:srgbClr val="374151"/>
                </a:solidFill>
                <a:latin typeface="Times New Roman" panose="02020603050405020304" pitchFamily="18" charset="0"/>
                <a:cs typeface="Times New Roman" panose="02020603050405020304" pitchFamily="18" charset="0"/>
              </a:rPr>
              <a:t>Market Sepeti Analizi, Web Sayfası Gezinti Analizi, Tıbbi Teşhisler, Müşteri Segmentasyonu, Haber Önerileri</a:t>
            </a:r>
          </a:p>
          <a:p>
            <a:endParaRPr lang="tr-TR" dirty="0"/>
          </a:p>
        </p:txBody>
      </p:sp>
    </p:spTree>
    <p:extLst>
      <p:ext uri="{BB962C8B-B14F-4D97-AF65-F5344CB8AC3E}">
        <p14:creationId xmlns:p14="http://schemas.microsoft.com/office/powerpoint/2010/main" val="373143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10F6FD-D2CD-EC23-64E2-2BB668C7D26F}"/>
              </a:ext>
            </a:extLst>
          </p:cNvPr>
          <p:cNvSpPr>
            <a:spLocks noGrp="1"/>
          </p:cNvSpPr>
          <p:nvPr>
            <p:ph type="title"/>
          </p:nvPr>
        </p:nvSpPr>
        <p:spPr/>
        <p:txBody>
          <a:bodyPr/>
          <a:lstStyle/>
          <a:p>
            <a:r>
              <a:rPr lang="tr-TR" dirty="0"/>
              <a:t>Apriori Algoritması</a:t>
            </a:r>
          </a:p>
        </p:txBody>
      </p:sp>
      <p:sp>
        <p:nvSpPr>
          <p:cNvPr id="3" name="İçerik Yer Tutucusu 2">
            <a:extLst>
              <a:ext uri="{FF2B5EF4-FFF2-40B4-BE49-F238E27FC236}">
                <a16:creationId xmlns:a16="http://schemas.microsoft.com/office/drawing/2014/main" id="{ED616099-FCE6-0848-8646-8C6BD2D03875}"/>
              </a:ext>
            </a:extLst>
          </p:cNvPr>
          <p:cNvSpPr>
            <a:spLocks noGrp="1"/>
          </p:cNvSpPr>
          <p:nvPr>
            <p:ph idx="1"/>
          </p:nvPr>
        </p:nvSpPr>
        <p:spPr/>
        <p:txBody>
          <a:bodyPr/>
          <a:lstStyle/>
          <a:p>
            <a:pPr algn="l"/>
            <a:r>
              <a:rPr lang="tr-TR" b="0" i="0" dirty="0">
                <a:solidFill>
                  <a:srgbClr val="374151"/>
                </a:solidFill>
                <a:effectLst/>
                <a:latin typeface="Söhne"/>
              </a:rPr>
              <a:t>Apriori algoritmasının çalışma mantığı genellikle aşağıdaki adımları içerir:</a:t>
            </a:r>
          </a:p>
          <a:p>
            <a:pPr lvl="1">
              <a:buFont typeface="+mj-lt"/>
              <a:buAutoNum type="arabicPeriod"/>
            </a:pPr>
            <a:r>
              <a:rPr lang="tr-TR" dirty="0"/>
              <a:t> Minimum destek sayısı (</a:t>
            </a:r>
            <a:r>
              <a:rPr lang="tr-TR" dirty="0" err="1"/>
              <a:t>min.support</a:t>
            </a:r>
            <a:r>
              <a:rPr lang="tr-TR" dirty="0"/>
              <a:t>) ve minimum güven değerinin (</a:t>
            </a:r>
            <a:r>
              <a:rPr lang="tr-TR" dirty="0" err="1"/>
              <a:t>min.confidence</a:t>
            </a:r>
            <a:r>
              <a:rPr lang="tr-TR" dirty="0"/>
              <a:t>) belirlenmesi </a:t>
            </a:r>
          </a:p>
          <a:p>
            <a:pPr lvl="1">
              <a:buFont typeface="+mj-lt"/>
              <a:buAutoNum type="arabicPeriod"/>
            </a:pPr>
            <a:r>
              <a:rPr lang="tr-TR" dirty="0"/>
              <a:t> Öğe kümeler içerisindeki her bir öğenin destek değerinin bulunması </a:t>
            </a:r>
          </a:p>
          <a:p>
            <a:pPr lvl="1">
              <a:buFont typeface="+mj-lt"/>
              <a:buAutoNum type="arabicPeriod"/>
            </a:pPr>
            <a:r>
              <a:rPr lang="tr-TR" dirty="0"/>
              <a:t> Minimum destek değerinden daha düşük desteğe sahip olan öğelerin devre dışı bırakılması </a:t>
            </a:r>
          </a:p>
          <a:p>
            <a:pPr lvl="1">
              <a:buFont typeface="+mj-lt"/>
              <a:buAutoNum type="arabicPeriod"/>
            </a:pPr>
            <a:r>
              <a:rPr lang="tr-TR" dirty="0"/>
              <a:t> Elde edilen tekli birliktelikler dikkate alınarak ikili birlikteliklerin oluşturulması </a:t>
            </a:r>
          </a:p>
          <a:p>
            <a:pPr lvl="1">
              <a:buFont typeface="+mj-lt"/>
              <a:buAutoNum type="arabicPeriod"/>
            </a:pPr>
            <a:r>
              <a:rPr lang="tr-TR" dirty="0"/>
              <a:t> Minimum destek değerinden düşük olan öğe kümelerin çıkartılması </a:t>
            </a:r>
          </a:p>
          <a:p>
            <a:pPr lvl="1">
              <a:buFont typeface="+mj-lt"/>
              <a:buAutoNum type="arabicPeriod"/>
            </a:pPr>
            <a:r>
              <a:rPr lang="tr-TR" dirty="0"/>
              <a:t> Üçlü birlikteliklerin oluşturulması </a:t>
            </a:r>
          </a:p>
          <a:p>
            <a:pPr lvl="1">
              <a:buFont typeface="+mj-lt"/>
              <a:buAutoNum type="arabicPeriod"/>
            </a:pPr>
            <a:r>
              <a:rPr lang="tr-TR" dirty="0"/>
              <a:t> Üçlü birlikteliklerden minimum destek değerini geçenlerin dışındakilerin çıkarılması</a:t>
            </a:r>
          </a:p>
          <a:p>
            <a:pPr lvl="1">
              <a:buFont typeface="+mj-lt"/>
              <a:buAutoNum type="arabicPeriod"/>
            </a:pPr>
            <a:r>
              <a:rPr lang="tr-TR" b="0" i="0" dirty="0">
                <a:solidFill>
                  <a:srgbClr val="374151"/>
                </a:solidFill>
                <a:effectLst/>
                <a:latin typeface="Söhne"/>
              </a:rPr>
              <a:t> Üç veya daha fazla öğe içeren öğe kümelerini oluştur ve destek seviyelerini hesapla.</a:t>
            </a:r>
          </a:p>
          <a:p>
            <a:pPr lvl="1">
              <a:buFont typeface="+mj-lt"/>
              <a:buAutoNum type="arabicPeriod"/>
            </a:pPr>
            <a:r>
              <a:rPr lang="tr-TR" b="0" i="0" dirty="0">
                <a:solidFill>
                  <a:srgbClr val="374151"/>
                </a:solidFill>
                <a:effectLst/>
                <a:latin typeface="Söhne"/>
              </a:rPr>
              <a:t>Destek seviyesi minimum eşiği aşan tüm öğe kümelerini bulana kadar adımları tekrarla.</a:t>
            </a:r>
          </a:p>
          <a:p>
            <a:pPr lvl="1">
              <a:buFont typeface="+mj-lt"/>
              <a:buAutoNum type="arabicPeriod"/>
            </a:pPr>
            <a:r>
              <a:rPr lang="tr-TR" dirty="0"/>
              <a:t> Birlikteliklerden birliktelik kurallarının çıkarılması</a:t>
            </a:r>
          </a:p>
          <a:p>
            <a:endParaRPr lang="tr-TR" dirty="0"/>
          </a:p>
        </p:txBody>
      </p:sp>
      <p:sp>
        <p:nvSpPr>
          <p:cNvPr id="4" name="Alt Bilgi Yer Tutucusu 3">
            <a:extLst>
              <a:ext uri="{FF2B5EF4-FFF2-40B4-BE49-F238E27FC236}">
                <a16:creationId xmlns:a16="http://schemas.microsoft.com/office/drawing/2014/main" id="{9077046E-7C73-1CA4-28D0-80EC44ABAC3D}"/>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3BC8D6C7-64BA-343D-79AB-8917586AB157}"/>
              </a:ext>
            </a:extLst>
          </p:cNvPr>
          <p:cNvSpPr>
            <a:spLocks noGrp="1"/>
          </p:cNvSpPr>
          <p:nvPr>
            <p:ph type="sldNum" sz="quarter" idx="12"/>
          </p:nvPr>
        </p:nvSpPr>
        <p:spPr/>
        <p:txBody>
          <a:bodyPr/>
          <a:lstStyle/>
          <a:p>
            <a:fld id="{CAD58A22-19B7-4B53-A5D7-CAF60E6DE0A4}" type="slidenum">
              <a:rPr lang="tr-TR" smtClean="0"/>
              <a:t>14</a:t>
            </a:fld>
            <a:endParaRPr lang="tr-TR"/>
          </a:p>
        </p:txBody>
      </p:sp>
    </p:spTree>
    <p:extLst>
      <p:ext uri="{BB962C8B-B14F-4D97-AF65-F5344CB8AC3E}">
        <p14:creationId xmlns:p14="http://schemas.microsoft.com/office/powerpoint/2010/main" val="286043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05313-1F43-E208-1665-E601B8C669E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D567748-1917-2DDA-92CD-F7A48D00F841}"/>
              </a:ext>
            </a:extLst>
          </p:cNvPr>
          <p:cNvSpPr>
            <a:spLocks noGrp="1"/>
          </p:cNvSpPr>
          <p:nvPr>
            <p:ph type="title"/>
          </p:nvPr>
        </p:nvSpPr>
        <p:spPr/>
        <p:txBody>
          <a:bodyPr/>
          <a:lstStyle/>
          <a:p>
            <a:r>
              <a:rPr lang="tr-TR" dirty="0"/>
              <a:t>Apriori Algoritması</a:t>
            </a:r>
          </a:p>
        </p:txBody>
      </p:sp>
      <p:pic>
        <p:nvPicPr>
          <p:cNvPr id="7" name="İçerik Yer Tutucusu 6">
            <a:extLst>
              <a:ext uri="{FF2B5EF4-FFF2-40B4-BE49-F238E27FC236}">
                <a16:creationId xmlns:a16="http://schemas.microsoft.com/office/drawing/2014/main" id="{C4B58081-8A27-1B71-6AE2-13BADE529D06}"/>
              </a:ext>
            </a:extLst>
          </p:cNvPr>
          <p:cNvPicPr>
            <a:picLocks noGrp="1" noChangeAspect="1"/>
          </p:cNvPicPr>
          <p:nvPr>
            <p:ph idx="1"/>
          </p:nvPr>
        </p:nvPicPr>
        <p:blipFill>
          <a:blip r:embed="rId2"/>
          <a:stretch>
            <a:fillRect/>
          </a:stretch>
        </p:blipFill>
        <p:spPr>
          <a:xfrm>
            <a:off x="1097280" y="1840971"/>
            <a:ext cx="5229092" cy="3816124"/>
          </a:xfrm>
        </p:spPr>
      </p:pic>
      <p:sp>
        <p:nvSpPr>
          <p:cNvPr id="4" name="Alt Bilgi Yer Tutucusu 3">
            <a:extLst>
              <a:ext uri="{FF2B5EF4-FFF2-40B4-BE49-F238E27FC236}">
                <a16:creationId xmlns:a16="http://schemas.microsoft.com/office/drawing/2014/main" id="{14BA2FFB-711A-8C72-52AC-CEC7C58D49E8}"/>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A599F782-F43C-B7D4-A42A-B398DAB73E7A}"/>
              </a:ext>
            </a:extLst>
          </p:cNvPr>
          <p:cNvSpPr>
            <a:spLocks noGrp="1"/>
          </p:cNvSpPr>
          <p:nvPr>
            <p:ph type="sldNum" sz="quarter" idx="12"/>
          </p:nvPr>
        </p:nvSpPr>
        <p:spPr/>
        <p:txBody>
          <a:bodyPr/>
          <a:lstStyle/>
          <a:p>
            <a:fld id="{CAD58A22-19B7-4B53-A5D7-CAF60E6DE0A4}" type="slidenum">
              <a:rPr lang="tr-TR" smtClean="0"/>
              <a:t>15</a:t>
            </a:fld>
            <a:endParaRPr lang="tr-TR"/>
          </a:p>
        </p:txBody>
      </p:sp>
      <p:sp>
        <p:nvSpPr>
          <p:cNvPr id="9" name="Metin kutusu 8">
            <a:extLst>
              <a:ext uri="{FF2B5EF4-FFF2-40B4-BE49-F238E27FC236}">
                <a16:creationId xmlns:a16="http://schemas.microsoft.com/office/drawing/2014/main" id="{CF13FCC3-88A0-068E-C2C6-0F5E382E00F3}"/>
              </a:ext>
            </a:extLst>
          </p:cNvPr>
          <p:cNvSpPr txBox="1"/>
          <p:nvPr/>
        </p:nvSpPr>
        <p:spPr>
          <a:xfrm>
            <a:off x="6326372" y="1737360"/>
            <a:ext cx="4230098" cy="1815882"/>
          </a:xfrm>
          <a:prstGeom prst="rect">
            <a:avLst/>
          </a:prstGeom>
          <a:noFill/>
        </p:spPr>
        <p:txBody>
          <a:bodyPr wrap="square">
            <a:spAutoFit/>
          </a:bodyPr>
          <a:lstStyle/>
          <a:p>
            <a:r>
              <a:rPr lang="tr-TR" sz="2800" dirty="0"/>
              <a:t>Yandaki verilere minimum destek %30 ve güven %60 olacak şekilde Apriori algoritmasını uygulayalım.</a:t>
            </a:r>
          </a:p>
        </p:txBody>
      </p:sp>
    </p:spTree>
    <p:extLst>
      <p:ext uri="{BB962C8B-B14F-4D97-AF65-F5344CB8AC3E}">
        <p14:creationId xmlns:p14="http://schemas.microsoft.com/office/powerpoint/2010/main" val="203764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346D1-2537-79B1-D7FF-FED70F17EB9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D81FD5DF-E9C8-BDA4-2CDF-1A05E77A4BD8}"/>
              </a:ext>
            </a:extLst>
          </p:cNvPr>
          <p:cNvSpPr>
            <a:spLocks noGrp="1"/>
          </p:cNvSpPr>
          <p:nvPr>
            <p:ph type="title"/>
          </p:nvPr>
        </p:nvSpPr>
        <p:spPr/>
        <p:txBody>
          <a:bodyPr/>
          <a:lstStyle/>
          <a:p>
            <a:r>
              <a:rPr lang="tr-TR" dirty="0"/>
              <a:t>Apriori Algoritması</a:t>
            </a:r>
          </a:p>
        </p:txBody>
      </p:sp>
      <p:sp>
        <p:nvSpPr>
          <p:cNvPr id="4" name="Alt Bilgi Yer Tutucusu 3">
            <a:extLst>
              <a:ext uri="{FF2B5EF4-FFF2-40B4-BE49-F238E27FC236}">
                <a16:creationId xmlns:a16="http://schemas.microsoft.com/office/drawing/2014/main" id="{C29FF275-A3B8-B8DC-5475-C8AE5D1831B0}"/>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D8B4E861-87DC-5650-0903-2A5AA9AF214A}"/>
              </a:ext>
            </a:extLst>
          </p:cNvPr>
          <p:cNvSpPr>
            <a:spLocks noGrp="1"/>
          </p:cNvSpPr>
          <p:nvPr>
            <p:ph type="sldNum" sz="quarter" idx="12"/>
          </p:nvPr>
        </p:nvSpPr>
        <p:spPr/>
        <p:txBody>
          <a:bodyPr/>
          <a:lstStyle/>
          <a:p>
            <a:fld id="{CAD58A22-19B7-4B53-A5D7-CAF60E6DE0A4}" type="slidenum">
              <a:rPr lang="tr-TR" smtClean="0"/>
              <a:t>16</a:t>
            </a:fld>
            <a:endParaRPr lang="tr-TR"/>
          </a:p>
        </p:txBody>
      </p:sp>
      <p:pic>
        <p:nvPicPr>
          <p:cNvPr id="11" name="İçerik Yer Tutucusu 10">
            <a:extLst>
              <a:ext uri="{FF2B5EF4-FFF2-40B4-BE49-F238E27FC236}">
                <a16:creationId xmlns:a16="http://schemas.microsoft.com/office/drawing/2014/main" id="{13F4AECF-B0C6-6172-3D29-9069A12533BC}"/>
              </a:ext>
            </a:extLst>
          </p:cNvPr>
          <p:cNvPicPr>
            <a:picLocks noGrp="1" noChangeAspect="1"/>
          </p:cNvPicPr>
          <p:nvPr>
            <p:ph idx="1"/>
          </p:nvPr>
        </p:nvPicPr>
        <p:blipFill>
          <a:blip r:embed="rId2"/>
          <a:stretch>
            <a:fillRect/>
          </a:stretch>
        </p:blipFill>
        <p:spPr>
          <a:xfrm>
            <a:off x="1224601" y="2085331"/>
            <a:ext cx="4250224" cy="2352066"/>
          </a:xfrm>
          <a:prstGeom prst="rect">
            <a:avLst/>
          </a:prstGeom>
        </p:spPr>
      </p:pic>
      <p:pic>
        <p:nvPicPr>
          <p:cNvPr id="13" name="Resim 12">
            <a:extLst>
              <a:ext uri="{FF2B5EF4-FFF2-40B4-BE49-F238E27FC236}">
                <a16:creationId xmlns:a16="http://schemas.microsoft.com/office/drawing/2014/main" id="{36AE2626-67A6-AD29-B1D9-69DF39EDAA79}"/>
              </a:ext>
            </a:extLst>
          </p:cNvPr>
          <p:cNvPicPr>
            <a:picLocks noChangeAspect="1"/>
          </p:cNvPicPr>
          <p:nvPr/>
        </p:nvPicPr>
        <p:blipFill>
          <a:blip r:embed="rId3"/>
          <a:stretch>
            <a:fillRect/>
          </a:stretch>
        </p:blipFill>
        <p:spPr>
          <a:xfrm>
            <a:off x="6934183" y="2075744"/>
            <a:ext cx="4304391" cy="2371240"/>
          </a:xfrm>
          <a:prstGeom prst="rect">
            <a:avLst/>
          </a:prstGeom>
        </p:spPr>
      </p:pic>
      <p:pic>
        <p:nvPicPr>
          <p:cNvPr id="7" name="Resim 6">
            <a:extLst>
              <a:ext uri="{FF2B5EF4-FFF2-40B4-BE49-F238E27FC236}">
                <a16:creationId xmlns:a16="http://schemas.microsoft.com/office/drawing/2014/main" id="{F37D56D5-F3ED-68F0-D1F4-FD5B1E12C5FA}"/>
              </a:ext>
            </a:extLst>
          </p:cNvPr>
          <p:cNvPicPr>
            <a:picLocks noChangeAspect="1"/>
          </p:cNvPicPr>
          <p:nvPr/>
        </p:nvPicPr>
        <p:blipFill>
          <a:blip r:embed="rId4"/>
          <a:stretch>
            <a:fillRect/>
          </a:stretch>
        </p:blipFill>
        <p:spPr>
          <a:xfrm>
            <a:off x="3257116" y="4972403"/>
            <a:ext cx="5924550" cy="971550"/>
          </a:xfrm>
          <a:prstGeom prst="rect">
            <a:avLst/>
          </a:prstGeom>
        </p:spPr>
      </p:pic>
      <p:pic>
        <p:nvPicPr>
          <p:cNvPr id="3" name="İçerik Yer Tutucusu 6">
            <a:extLst>
              <a:ext uri="{FF2B5EF4-FFF2-40B4-BE49-F238E27FC236}">
                <a16:creationId xmlns:a16="http://schemas.microsoft.com/office/drawing/2014/main" id="{53AA72ED-7A62-6376-7C2E-A1B574C23064}"/>
              </a:ext>
            </a:extLst>
          </p:cNvPr>
          <p:cNvPicPr>
            <a:picLocks noChangeAspect="1"/>
          </p:cNvPicPr>
          <p:nvPr/>
        </p:nvPicPr>
        <p:blipFill>
          <a:blip r:embed="rId5"/>
          <a:stretch>
            <a:fillRect/>
          </a:stretch>
        </p:blipFill>
        <p:spPr>
          <a:xfrm>
            <a:off x="8471610" y="0"/>
            <a:ext cx="2677278" cy="1953843"/>
          </a:xfrm>
          <a:prstGeom prst="rect">
            <a:avLst/>
          </a:prstGeom>
        </p:spPr>
      </p:pic>
    </p:spTree>
    <p:extLst>
      <p:ext uri="{BB962C8B-B14F-4D97-AF65-F5344CB8AC3E}">
        <p14:creationId xmlns:p14="http://schemas.microsoft.com/office/powerpoint/2010/main" val="517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370B5-F4B5-5969-E6C2-9E27F00F321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A84A34E-FA85-AD3E-28B7-9368CA2741AF}"/>
              </a:ext>
            </a:extLst>
          </p:cNvPr>
          <p:cNvSpPr>
            <a:spLocks noGrp="1"/>
          </p:cNvSpPr>
          <p:nvPr>
            <p:ph type="title"/>
          </p:nvPr>
        </p:nvSpPr>
        <p:spPr/>
        <p:txBody>
          <a:bodyPr/>
          <a:lstStyle/>
          <a:p>
            <a:r>
              <a:rPr lang="tr-TR" dirty="0"/>
              <a:t>Apriori Algoritması</a:t>
            </a:r>
          </a:p>
        </p:txBody>
      </p:sp>
      <p:sp>
        <p:nvSpPr>
          <p:cNvPr id="3" name="İçerik Yer Tutucusu 2">
            <a:extLst>
              <a:ext uri="{FF2B5EF4-FFF2-40B4-BE49-F238E27FC236}">
                <a16:creationId xmlns:a16="http://schemas.microsoft.com/office/drawing/2014/main" id="{6E580DB9-7462-643C-735A-DEFB746AEC72}"/>
              </a:ext>
            </a:extLst>
          </p:cNvPr>
          <p:cNvSpPr>
            <a:spLocks noGrp="1"/>
          </p:cNvSpPr>
          <p:nvPr>
            <p:ph idx="1"/>
          </p:nvPr>
        </p:nvSpPr>
        <p:spPr>
          <a:xfrm>
            <a:off x="1097280" y="1845733"/>
            <a:ext cx="10058400" cy="4261555"/>
          </a:xfrm>
        </p:spPr>
        <p:txBody>
          <a:bodyPr/>
          <a:lstStyle/>
          <a:p>
            <a:r>
              <a:rPr lang="tr-TR" dirty="0"/>
              <a:t>Elma alanlar (4 kayıt), Muz ve Simit alır (2 Kayıt) [Destek %33, Güven = %50] </a:t>
            </a:r>
          </a:p>
          <a:p>
            <a:r>
              <a:rPr lang="tr-TR" dirty="0"/>
              <a:t>Muz alanlar (4 kayıt), Elma ve Simit alır (2 Kayıt) [Destek %33, Güven = %50] </a:t>
            </a:r>
          </a:p>
          <a:p>
            <a:r>
              <a:rPr lang="tr-TR" dirty="0"/>
              <a:t>Simit alanlar (3 kayıt), Elma ve Muz alır (2 Kayıt) [Destek %33, Güven = %67]</a:t>
            </a:r>
          </a:p>
          <a:p>
            <a:r>
              <a:rPr lang="tr-TR" dirty="0"/>
              <a:t>Elma ve Muz alanlar (4 kayıt), Simit alır (2 Kayıt) [Destek %33, Güven = %50]</a:t>
            </a:r>
          </a:p>
          <a:p>
            <a:r>
              <a:rPr lang="tr-TR" dirty="0"/>
              <a:t>Elma ve Simit alanlar (2 kayıt), Muz alır (2 Kayıt) [Destek %33, Güven = %100] </a:t>
            </a:r>
          </a:p>
          <a:p>
            <a:r>
              <a:rPr lang="tr-TR" dirty="0">
                <a:solidFill>
                  <a:srgbClr val="C00000"/>
                </a:solidFill>
              </a:rPr>
              <a:t>Yukarıdaki sonuçlara göre minimum destek %30 ve güven %60 şartını sağlayan sadece iki adet birliktelik kuralı elde edilmiştir. </a:t>
            </a:r>
          </a:p>
          <a:p>
            <a:r>
              <a:rPr lang="tr-TR" dirty="0"/>
              <a:t>Simit alanlar (3 kayıt), Elma ve Muz alır (2 Kayıt) [Destek %33, Güven = %67] </a:t>
            </a:r>
          </a:p>
          <a:p>
            <a:r>
              <a:rPr lang="tr-TR" dirty="0"/>
              <a:t>Elma ve Simit alanlar (2 kayıt), Muz alır (2 Kayıt) [Destek %33, Güven = %100]</a:t>
            </a:r>
          </a:p>
        </p:txBody>
      </p:sp>
      <p:sp>
        <p:nvSpPr>
          <p:cNvPr id="4" name="Alt Bilgi Yer Tutucusu 3">
            <a:extLst>
              <a:ext uri="{FF2B5EF4-FFF2-40B4-BE49-F238E27FC236}">
                <a16:creationId xmlns:a16="http://schemas.microsoft.com/office/drawing/2014/main" id="{31A6C649-C5A3-5E05-AF95-76B5AC65DB5E}"/>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A9870C62-818E-BFE9-56E6-5E2C9FB26418}"/>
              </a:ext>
            </a:extLst>
          </p:cNvPr>
          <p:cNvSpPr>
            <a:spLocks noGrp="1"/>
          </p:cNvSpPr>
          <p:nvPr>
            <p:ph type="sldNum" sz="quarter" idx="12"/>
          </p:nvPr>
        </p:nvSpPr>
        <p:spPr/>
        <p:txBody>
          <a:bodyPr/>
          <a:lstStyle/>
          <a:p>
            <a:fld id="{CAD58A22-19B7-4B53-A5D7-CAF60E6DE0A4}" type="slidenum">
              <a:rPr lang="tr-TR" smtClean="0"/>
              <a:t>17</a:t>
            </a:fld>
            <a:endParaRPr lang="tr-TR"/>
          </a:p>
        </p:txBody>
      </p:sp>
      <p:graphicFrame>
        <p:nvGraphicFramePr>
          <p:cNvPr id="6" name="Object 6">
            <a:extLst>
              <a:ext uri="{FF2B5EF4-FFF2-40B4-BE49-F238E27FC236}">
                <a16:creationId xmlns:a16="http://schemas.microsoft.com/office/drawing/2014/main" id="{E8349EE6-BE7C-9EB0-B9D0-7F81E11CE594}"/>
              </a:ext>
            </a:extLst>
          </p:cNvPr>
          <p:cNvGraphicFramePr>
            <a:graphicFrameLocks noChangeAspect="1"/>
          </p:cNvGraphicFramePr>
          <p:nvPr>
            <p:extLst>
              <p:ext uri="{D42A27DB-BD31-4B8C-83A1-F6EECF244321}">
                <p14:modId xmlns:p14="http://schemas.microsoft.com/office/powerpoint/2010/main" val="1723563321"/>
              </p:ext>
            </p:extLst>
          </p:nvPr>
        </p:nvGraphicFramePr>
        <p:xfrm>
          <a:off x="8508989" y="171378"/>
          <a:ext cx="3218244" cy="697661"/>
        </p:xfrm>
        <a:graphic>
          <a:graphicData uri="http://schemas.openxmlformats.org/presentationml/2006/ole">
            <mc:AlternateContent xmlns:mc="http://schemas.openxmlformats.org/markup-compatibility/2006">
              <mc:Choice xmlns:v="urn:schemas-microsoft-com:vml" Requires="v">
                <p:oleObj name="Denklem" r:id="rId2" imgW="1815312" imgH="393529" progId="Equation.3">
                  <p:embed/>
                </p:oleObj>
              </mc:Choice>
              <mc:Fallback>
                <p:oleObj name="Denklem" r:id="rId2" imgW="1815312" imgH="393529" progId="Equation.3">
                  <p:embed/>
                  <p:pic>
                    <p:nvPicPr>
                      <p:cNvPr id="6" name="Object 6">
                        <a:extLst>
                          <a:ext uri="{FF2B5EF4-FFF2-40B4-BE49-F238E27FC236}">
                            <a16:creationId xmlns:a16="http://schemas.microsoft.com/office/drawing/2014/main" id="{69732863-0C59-0902-8AD4-DB5B14732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8989" y="171378"/>
                        <a:ext cx="3218244" cy="697661"/>
                      </a:xfrm>
                      <a:prstGeom prst="rect">
                        <a:avLst/>
                      </a:prstGeom>
                      <a:noFill/>
                    </p:spPr>
                  </p:pic>
                </p:oleObj>
              </mc:Fallback>
            </mc:AlternateContent>
          </a:graphicData>
        </a:graphic>
      </p:graphicFrame>
      <p:graphicFrame>
        <p:nvGraphicFramePr>
          <p:cNvPr id="7" name="Object 8">
            <a:extLst>
              <a:ext uri="{FF2B5EF4-FFF2-40B4-BE49-F238E27FC236}">
                <a16:creationId xmlns:a16="http://schemas.microsoft.com/office/drawing/2014/main" id="{125A129E-C8F1-B41A-738F-0F0D7ABEDA0B}"/>
              </a:ext>
            </a:extLst>
          </p:cNvPr>
          <p:cNvGraphicFramePr>
            <a:graphicFrameLocks noChangeAspect="1"/>
          </p:cNvGraphicFramePr>
          <p:nvPr>
            <p:extLst>
              <p:ext uri="{D42A27DB-BD31-4B8C-83A1-F6EECF244321}">
                <p14:modId xmlns:p14="http://schemas.microsoft.com/office/powerpoint/2010/main" val="803222959"/>
              </p:ext>
            </p:extLst>
          </p:nvPr>
        </p:nvGraphicFramePr>
        <p:xfrm>
          <a:off x="8812277" y="999007"/>
          <a:ext cx="2880275" cy="670477"/>
        </p:xfrm>
        <a:graphic>
          <a:graphicData uri="http://schemas.openxmlformats.org/presentationml/2006/ole">
            <mc:AlternateContent xmlns:mc="http://schemas.openxmlformats.org/markup-compatibility/2006">
              <mc:Choice xmlns:v="urn:schemas-microsoft-com:vml" Requires="v">
                <p:oleObj name="Denklem" r:id="rId4" imgW="1803400" imgH="419100" progId="Equation.3">
                  <p:embed/>
                </p:oleObj>
              </mc:Choice>
              <mc:Fallback>
                <p:oleObj name="Denklem" r:id="rId4" imgW="1803400" imgH="419100" progId="Equation.3">
                  <p:embed/>
                  <p:pic>
                    <p:nvPicPr>
                      <p:cNvPr id="7" name="Object 8">
                        <a:extLst>
                          <a:ext uri="{FF2B5EF4-FFF2-40B4-BE49-F238E27FC236}">
                            <a16:creationId xmlns:a16="http://schemas.microsoft.com/office/drawing/2014/main" id="{926C95F1-17AB-079F-DD2F-BA78150F13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2277" y="999007"/>
                        <a:ext cx="2880275" cy="670477"/>
                      </a:xfrm>
                      <a:prstGeom prst="rect">
                        <a:avLst/>
                      </a:prstGeom>
                      <a:noFill/>
                    </p:spPr>
                  </p:pic>
                </p:oleObj>
              </mc:Fallback>
            </mc:AlternateContent>
          </a:graphicData>
        </a:graphic>
      </p:graphicFrame>
    </p:spTree>
    <p:extLst>
      <p:ext uri="{BB962C8B-B14F-4D97-AF65-F5344CB8AC3E}">
        <p14:creationId xmlns:p14="http://schemas.microsoft.com/office/powerpoint/2010/main" val="35950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BF3AE-5F8E-FE1D-211F-D4F061323D1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C97676F5-AB1C-1E3C-92AF-4B7DFD6D3EDC}"/>
              </a:ext>
            </a:extLst>
          </p:cNvPr>
          <p:cNvSpPr>
            <a:spLocks noGrp="1"/>
          </p:cNvSpPr>
          <p:nvPr>
            <p:ph type="title"/>
          </p:nvPr>
        </p:nvSpPr>
        <p:spPr/>
        <p:txBody>
          <a:bodyPr/>
          <a:lstStyle/>
          <a:p>
            <a:r>
              <a:rPr lang="tr-TR" dirty="0"/>
              <a:t>Apriori Algoritması</a:t>
            </a:r>
          </a:p>
        </p:txBody>
      </p:sp>
      <p:pic>
        <p:nvPicPr>
          <p:cNvPr id="7" name="İçerik Yer Tutucusu 6">
            <a:extLst>
              <a:ext uri="{FF2B5EF4-FFF2-40B4-BE49-F238E27FC236}">
                <a16:creationId xmlns:a16="http://schemas.microsoft.com/office/drawing/2014/main" id="{177D73F6-FC9D-724E-CC4E-BD42827C3ECD}"/>
              </a:ext>
            </a:extLst>
          </p:cNvPr>
          <p:cNvPicPr>
            <a:picLocks noGrp="1" noChangeAspect="1"/>
          </p:cNvPicPr>
          <p:nvPr>
            <p:ph idx="1"/>
          </p:nvPr>
        </p:nvPicPr>
        <p:blipFill>
          <a:blip r:embed="rId2"/>
          <a:stretch>
            <a:fillRect/>
          </a:stretch>
        </p:blipFill>
        <p:spPr>
          <a:xfrm>
            <a:off x="2881136" y="2947987"/>
            <a:ext cx="5857875" cy="962025"/>
          </a:xfrm>
        </p:spPr>
      </p:pic>
      <p:sp>
        <p:nvSpPr>
          <p:cNvPr id="4" name="Alt Bilgi Yer Tutucusu 3">
            <a:extLst>
              <a:ext uri="{FF2B5EF4-FFF2-40B4-BE49-F238E27FC236}">
                <a16:creationId xmlns:a16="http://schemas.microsoft.com/office/drawing/2014/main" id="{EA873580-61EE-3DED-48F5-F176AD4FF5B3}"/>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FE063ABC-C48F-2CE0-8577-76E614A54559}"/>
              </a:ext>
            </a:extLst>
          </p:cNvPr>
          <p:cNvSpPr>
            <a:spLocks noGrp="1"/>
          </p:cNvSpPr>
          <p:nvPr>
            <p:ph type="sldNum" sz="quarter" idx="12"/>
          </p:nvPr>
        </p:nvSpPr>
        <p:spPr/>
        <p:txBody>
          <a:bodyPr/>
          <a:lstStyle/>
          <a:p>
            <a:fld id="{CAD58A22-19B7-4B53-A5D7-CAF60E6DE0A4}" type="slidenum">
              <a:rPr lang="tr-TR" smtClean="0"/>
              <a:t>18</a:t>
            </a:fld>
            <a:endParaRPr lang="tr-TR"/>
          </a:p>
        </p:txBody>
      </p:sp>
      <p:sp>
        <p:nvSpPr>
          <p:cNvPr id="11" name="Metin kutusu 10">
            <a:extLst>
              <a:ext uri="{FF2B5EF4-FFF2-40B4-BE49-F238E27FC236}">
                <a16:creationId xmlns:a16="http://schemas.microsoft.com/office/drawing/2014/main" id="{2B9CFFF3-CEE0-B98C-E0C4-6C165544332F}"/>
              </a:ext>
            </a:extLst>
          </p:cNvPr>
          <p:cNvSpPr txBox="1"/>
          <p:nvPr/>
        </p:nvSpPr>
        <p:spPr>
          <a:xfrm>
            <a:off x="1097280" y="4348825"/>
            <a:ext cx="10115203" cy="923330"/>
          </a:xfrm>
          <a:prstGeom prst="rect">
            <a:avLst/>
          </a:prstGeom>
          <a:noFill/>
        </p:spPr>
        <p:txBody>
          <a:bodyPr wrap="square">
            <a:spAutoFit/>
          </a:bodyPr>
          <a:lstStyle/>
          <a:p>
            <a:r>
              <a:rPr lang="tr-TR" dirty="0"/>
              <a:t>Elimizdeki veri tabanına göre Elma – Muz – Simit en geniş nesne kümesidir. </a:t>
            </a:r>
          </a:p>
          <a:p>
            <a:r>
              <a:rPr lang="tr-TR" dirty="0"/>
              <a:t>Güven seviyesi ise bakış açısına göre değişmektedir. Örneğin her elma ve simit alan, mutlaka muz da satın almıştır; bununla beraber her elma ve muz alan, mutlaka simit almıştır diyemiyoruz.</a:t>
            </a:r>
          </a:p>
        </p:txBody>
      </p:sp>
      <p:sp>
        <p:nvSpPr>
          <p:cNvPr id="13" name="Metin kutusu 12">
            <a:extLst>
              <a:ext uri="{FF2B5EF4-FFF2-40B4-BE49-F238E27FC236}">
                <a16:creationId xmlns:a16="http://schemas.microsoft.com/office/drawing/2014/main" id="{22131128-56BE-86B8-5000-9400799440DA}"/>
              </a:ext>
            </a:extLst>
          </p:cNvPr>
          <p:cNvSpPr txBox="1"/>
          <p:nvPr/>
        </p:nvSpPr>
        <p:spPr>
          <a:xfrm>
            <a:off x="1097278" y="1862843"/>
            <a:ext cx="9593299" cy="646331"/>
          </a:xfrm>
          <a:prstGeom prst="rect">
            <a:avLst/>
          </a:prstGeom>
          <a:noFill/>
        </p:spPr>
        <p:txBody>
          <a:bodyPr wrap="square">
            <a:spAutoFit/>
          </a:bodyPr>
          <a:lstStyle/>
          <a:p>
            <a:r>
              <a:rPr lang="tr-TR" dirty="0"/>
              <a:t>Simit alanlar (3 kayıt), Elma ve Muz alır (2 Kayıt) [Destek %33, Güven = %67] </a:t>
            </a:r>
          </a:p>
          <a:p>
            <a:r>
              <a:rPr lang="tr-TR" dirty="0"/>
              <a:t>Elma ve Simit alanlar (2 kayıt), Muz alır (2 Kayıt) [Destek %33, Güven = %100]</a:t>
            </a:r>
          </a:p>
        </p:txBody>
      </p:sp>
    </p:spTree>
    <p:extLst>
      <p:ext uri="{BB962C8B-B14F-4D97-AF65-F5344CB8AC3E}">
        <p14:creationId xmlns:p14="http://schemas.microsoft.com/office/powerpoint/2010/main" val="3280365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B0EC6-31C6-418F-D2D3-7467E8EB6261}"/>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CF0518E9-E0A8-999F-E5C9-0D28592B4219}"/>
              </a:ext>
            </a:extLst>
          </p:cNvPr>
          <p:cNvSpPr>
            <a:spLocks noGrp="1"/>
          </p:cNvSpPr>
          <p:nvPr>
            <p:ph type="title"/>
          </p:nvPr>
        </p:nvSpPr>
        <p:spPr/>
        <p:txBody>
          <a:bodyPr/>
          <a:lstStyle/>
          <a:p>
            <a:r>
              <a:rPr lang="tr-TR" dirty="0"/>
              <a:t>Apriori Algoritması</a:t>
            </a:r>
          </a:p>
        </p:txBody>
      </p:sp>
      <p:sp>
        <p:nvSpPr>
          <p:cNvPr id="3" name="İçerik Yer Tutucusu 2">
            <a:extLst>
              <a:ext uri="{FF2B5EF4-FFF2-40B4-BE49-F238E27FC236}">
                <a16:creationId xmlns:a16="http://schemas.microsoft.com/office/drawing/2014/main" id="{A311CBF0-6B26-2B08-0E9D-E6795556F8DD}"/>
              </a:ext>
            </a:extLst>
          </p:cNvPr>
          <p:cNvSpPr>
            <a:spLocks noGrp="1"/>
          </p:cNvSpPr>
          <p:nvPr>
            <p:ph idx="1"/>
          </p:nvPr>
        </p:nvSpPr>
        <p:spPr/>
        <p:txBody>
          <a:bodyPr/>
          <a:lstStyle/>
          <a:p>
            <a:r>
              <a:rPr lang="tr-TR" sz="2800" b="0" i="0" dirty="0">
                <a:solidFill>
                  <a:srgbClr val="0D0D0D"/>
                </a:solidFill>
                <a:effectLst/>
                <a:latin typeface="Times New Roman" panose="02020603050405020304" pitchFamily="18" charset="0"/>
                <a:cs typeface="Times New Roman" panose="02020603050405020304" pitchFamily="18" charset="0"/>
              </a:rPr>
              <a:t>Apriori algoritmasını Python'da uygulamak için  </a:t>
            </a:r>
            <a:r>
              <a:rPr lang="tr-TR" sz="2800" b="0" i="0" dirty="0" err="1">
                <a:solidFill>
                  <a:srgbClr val="0D0D0D"/>
                </a:solidFill>
                <a:effectLst/>
                <a:latin typeface="Times New Roman" panose="02020603050405020304" pitchFamily="18" charset="0"/>
                <a:cs typeface="Times New Roman" panose="02020603050405020304" pitchFamily="18" charset="0"/>
              </a:rPr>
              <a:t>mlxtend</a:t>
            </a:r>
            <a:r>
              <a:rPr lang="tr-TR" sz="2800" b="0" i="0" dirty="0">
                <a:solidFill>
                  <a:srgbClr val="0D0D0D"/>
                </a:solidFill>
                <a:effectLst/>
                <a:latin typeface="Times New Roman" panose="02020603050405020304" pitchFamily="18" charset="0"/>
                <a:cs typeface="Times New Roman" panose="02020603050405020304" pitchFamily="18" charset="0"/>
              </a:rPr>
              <a:t> kütüphanesini kullanırız.</a:t>
            </a:r>
          </a:p>
          <a:p>
            <a:r>
              <a:rPr lang="tr-TR" sz="2800" dirty="0">
                <a:solidFill>
                  <a:srgbClr val="0D0D0D"/>
                </a:solidFill>
                <a:latin typeface="Times New Roman" panose="02020603050405020304" pitchFamily="18" charset="0"/>
                <a:cs typeface="Times New Roman" panose="02020603050405020304" pitchFamily="18" charset="0"/>
              </a:rPr>
              <a:t>--  </a:t>
            </a:r>
            <a:r>
              <a:rPr lang="tr-TR" sz="2800" dirty="0" err="1">
                <a:solidFill>
                  <a:srgbClr val="0D0D0D"/>
                </a:solidFill>
                <a:latin typeface="Times New Roman" panose="02020603050405020304" pitchFamily="18" charset="0"/>
                <a:cs typeface="Times New Roman" panose="02020603050405020304" pitchFamily="18" charset="0"/>
              </a:rPr>
              <a:t>pip</a:t>
            </a:r>
            <a:r>
              <a:rPr lang="tr-TR" sz="2800" dirty="0">
                <a:solidFill>
                  <a:srgbClr val="0D0D0D"/>
                </a:solidFill>
                <a:latin typeface="Times New Roman" panose="02020603050405020304" pitchFamily="18" charset="0"/>
                <a:cs typeface="Times New Roman" panose="02020603050405020304" pitchFamily="18" charset="0"/>
              </a:rPr>
              <a:t> </a:t>
            </a:r>
            <a:r>
              <a:rPr lang="tr-TR" sz="2800" dirty="0" err="1">
                <a:solidFill>
                  <a:srgbClr val="0D0D0D"/>
                </a:solidFill>
                <a:latin typeface="Times New Roman" panose="02020603050405020304" pitchFamily="18" charset="0"/>
                <a:cs typeface="Times New Roman" panose="02020603050405020304" pitchFamily="18" charset="0"/>
              </a:rPr>
              <a:t>install</a:t>
            </a:r>
            <a:r>
              <a:rPr lang="tr-TR" sz="2800" dirty="0">
                <a:solidFill>
                  <a:srgbClr val="0D0D0D"/>
                </a:solidFill>
                <a:latin typeface="Times New Roman" panose="02020603050405020304" pitchFamily="18" charset="0"/>
                <a:cs typeface="Times New Roman" panose="02020603050405020304" pitchFamily="18" charset="0"/>
              </a:rPr>
              <a:t> </a:t>
            </a:r>
            <a:r>
              <a:rPr lang="tr-TR" sz="2800" dirty="0" err="1">
                <a:solidFill>
                  <a:srgbClr val="0D0D0D"/>
                </a:solidFill>
                <a:latin typeface="Times New Roman" panose="02020603050405020304" pitchFamily="18" charset="0"/>
                <a:cs typeface="Times New Roman" panose="02020603050405020304" pitchFamily="18" charset="0"/>
              </a:rPr>
              <a:t>mlxtend</a:t>
            </a:r>
            <a:endParaRPr lang="tr-TR" sz="2800" dirty="0">
              <a:solidFill>
                <a:srgbClr val="0D0D0D"/>
              </a:solidFill>
              <a:latin typeface="Times New Roman" panose="02020603050405020304" pitchFamily="18" charset="0"/>
              <a:cs typeface="Times New Roman" panose="02020603050405020304" pitchFamily="18" charset="0"/>
            </a:endParaRPr>
          </a:p>
          <a:p>
            <a:r>
              <a:rPr lang="tr-TR" sz="2800" b="1" dirty="0" err="1">
                <a:solidFill>
                  <a:srgbClr val="0D0D0D"/>
                </a:solidFill>
                <a:latin typeface="Times New Roman" panose="02020603050405020304" pitchFamily="18" charset="0"/>
                <a:cs typeface="Times New Roman" panose="02020603050405020304" pitchFamily="18" charset="0"/>
              </a:rPr>
              <a:t>antecedent</a:t>
            </a:r>
            <a:r>
              <a:rPr lang="tr-TR" sz="2800" b="1" dirty="0">
                <a:solidFill>
                  <a:srgbClr val="0D0D0D"/>
                </a:solidFill>
                <a:latin typeface="Times New Roman" panose="02020603050405020304" pitchFamily="18" charset="0"/>
                <a:cs typeface="Times New Roman" panose="02020603050405020304" pitchFamily="18" charset="0"/>
              </a:rPr>
              <a:t> </a:t>
            </a:r>
            <a:r>
              <a:rPr lang="tr-TR" sz="2800" b="1" dirty="0" err="1">
                <a:solidFill>
                  <a:srgbClr val="0D0D0D"/>
                </a:solidFill>
                <a:latin typeface="Times New Roman" panose="02020603050405020304" pitchFamily="18" charset="0"/>
                <a:cs typeface="Times New Roman" panose="02020603050405020304" pitchFamily="18" charset="0"/>
              </a:rPr>
              <a:t>support</a:t>
            </a:r>
            <a:r>
              <a:rPr lang="tr-TR" sz="2800" b="1" dirty="0">
                <a:solidFill>
                  <a:srgbClr val="0D0D0D"/>
                </a:solidFill>
                <a:latin typeface="Times New Roman" panose="02020603050405020304" pitchFamily="18" charset="0"/>
                <a:cs typeface="Times New Roman" panose="02020603050405020304" pitchFamily="18" charset="0"/>
              </a:rPr>
              <a:t> ; </a:t>
            </a:r>
            <a:r>
              <a:rPr lang="tr-TR" sz="2800" dirty="0">
                <a:solidFill>
                  <a:srgbClr val="0D0D0D"/>
                </a:solidFill>
                <a:latin typeface="Times New Roman" panose="02020603050405020304" pitchFamily="18" charset="0"/>
                <a:cs typeface="Times New Roman" panose="02020603050405020304" pitchFamily="18" charset="0"/>
              </a:rPr>
              <a:t>Birincinin tek başına görülme olasılığı,</a:t>
            </a:r>
            <a:br>
              <a:rPr lang="tr-TR" sz="2800" dirty="0">
                <a:solidFill>
                  <a:srgbClr val="0D0D0D"/>
                </a:solidFill>
                <a:latin typeface="Times New Roman" panose="02020603050405020304" pitchFamily="18" charset="0"/>
                <a:cs typeface="Times New Roman" panose="02020603050405020304" pitchFamily="18" charset="0"/>
              </a:rPr>
            </a:br>
            <a:r>
              <a:rPr lang="tr-TR" sz="2800" b="1" dirty="0" err="1">
                <a:solidFill>
                  <a:srgbClr val="0D0D0D"/>
                </a:solidFill>
                <a:latin typeface="Times New Roman" panose="02020603050405020304" pitchFamily="18" charset="0"/>
                <a:cs typeface="Times New Roman" panose="02020603050405020304" pitchFamily="18" charset="0"/>
              </a:rPr>
              <a:t>consequent</a:t>
            </a:r>
            <a:r>
              <a:rPr lang="tr-TR" sz="2800" b="1" dirty="0">
                <a:solidFill>
                  <a:srgbClr val="0D0D0D"/>
                </a:solidFill>
                <a:latin typeface="Times New Roman" panose="02020603050405020304" pitchFamily="18" charset="0"/>
                <a:cs typeface="Times New Roman" panose="02020603050405020304" pitchFamily="18" charset="0"/>
              </a:rPr>
              <a:t> </a:t>
            </a:r>
            <a:r>
              <a:rPr lang="tr-TR" sz="2800" b="1" dirty="0" err="1">
                <a:solidFill>
                  <a:srgbClr val="0D0D0D"/>
                </a:solidFill>
                <a:latin typeface="Times New Roman" panose="02020603050405020304" pitchFamily="18" charset="0"/>
                <a:cs typeface="Times New Roman" panose="02020603050405020304" pitchFamily="18" charset="0"/>
              </a:rPr>
              <a:t>support</a:t>
            </a:r>
            <a:r>
              <a:rPr lang="tr-TR" sz="2800" b="1" dirty="0">
                <a:solidFill>
                  <a:srgbClr val="0D0D0D"/>
                </a:solidFill>
                <a:latin typeface="Times New Roman" panose="02020603050405020304" pitchFamily="18" charset="0"/>
                <a:cs typeface="Times New Roman" panose="02020603050405020304" pitchFamily="18" charset="0"/>
              </a:rPr>
              <a:t> ; </a:t>
            </a:r>
            <a:r>
              <a:rPr lang="tr-TR" sz="2800" dirty="0">
                <a:solidFill>
                  <a:srgbClr val="0D0D0D"/>
                </a:solidFill>
                <a:latin typeface="Times New Roman" panose="02020603050405020304" pitchFamily="18" charset="0"/>
                <a:cs typeface="Times New Roman" panose="02020603050405020304" pitchFamily="18" charset="0"/>
              </a:rPr>
              <a:t>İkincinin tek başına görülme olasılığı,</a:t>
            </a:r>
            <a:br>
              <a:rPr lang="tr-TR" sz="2800" dirty="0">
                <a:solidFill>
                  <a:srgbClr val="0D0D0D"/>
                </a:solidFill>
                <a:latin typeface="Times New Roman" panose="02020603050405020304" pitchFamily="18" charset="0"/>
                <a:cs typeface="Times New Roman" panose="02020603050405020304" pitchFamily="18" charset="0"/>
              </a:rPr>
            </a:br>
            <a:r>
              <a:rPr lang="tr-TR" sz="2800" b="1" dirty="0" err="1">
                <a:solidFill>
                  <a:srgbClr val="0D0D0D"/>
                </a:solidFill>
                <a:latin typeface="Times New Roman" panose="02020603050405020304" pitchFamily="18" charset="0"/>
                <a:cs typeface="Times New Roman" panose="02020603050405020304" pitchFamily="18" charset="0"/>
              </a:rPr>
              <a:t>support</a:t>
            </a:r>
            <a:r>
              <a:rPr lang="tr-TR" sz="2800" b="1" dirty="0">
                <a:solidFill>
                  <a:srgbClr val="0D0D0D"/>
                </a:solidFill>
                <a:latin typeface="Times New Roman" panose="02020603050405020304" pitchFamily="18" charset="0"/>
                <a:cs typeface="Times New Roman" panose="02020603050405020304" pitchFamily="18" charset="0"/>
              </a:rPr>
              <a:t> ; </a:t>
            </a:r>
            <a:r>
              <a:rPr lang="tr-TR" sz="2800" dirty="0">
                <a:solidFill>
                  <a:srgbClr val="0D0D0D"/>
                </a:solidFill>
                <a:latin typeface="Times New Roman" panose="02020603050405020304" pitchFamily="18" charset="0"/>
                <a:cs typeface="Times New Roman" panose="02020603050405020304" pitchFamily="18" charset="0"/>
              </a:rPr>
              <a:t>İkisinin birlikte görülme olasılığı,</a:t>
            </a:r>
            <a:br>
              <a:rPr lang="tr-TR" sz="2800" dirty="0">
                <a:solidFill>
                  <a:srgbClr val="0D0D0D"/>
                </a:solidFill>
                <a:latin typeface="Times New Roman" panose="02020603050405020304" pitchFamily="18" charset="0"/>
                <a:cs typeface="Times New Roman" panose="02020603050405020304" pitchFamily="18" charset="0"/>
              </a:rPr>
            </a:br>
            <a:r>
              <a:rPr lang="tr-TR" sz="2800" b="1" dirty="0" err="1">
                <a:solidFill>
                  <a:srgbClr val="0D0D0D"/>
                </a:solidFill>
                <a:latin typeface="Times New Roman" panose="02020603050405020304" pitchFamily="18" charset="0"/>
                <a:cs typeface="Times New Roman" panose="02020603050405020304" pitchFamily="18" charset="0"/>
              </a:rPr>
              <a:t>confidence</a:t>
            </a:r>
            <a:r>
              <a:rPr lang="tr-TR" sz="2800" b="1" dirty="0">
                <a:solidFill>
                  <a:srgbClr val="0D0D0D"/>
                </a:solidFill>
                <a:latin typeface="Times New Roman" panose="02020603050405020304" pitchFamily="18" charset="0"/>
                <a:cs typeface="Times New Roman" panose="02020603050405020304" pitchFamily="18" charset="0"/>
              </a:rPr>
              <a:t> ; </a:t>
            </a:r>
            <a:r>
              <a:rPr lang="tr-TR" sz="2800" dirty="0">
                <a:solidFill>
                  <a:srgbClr val="0D0D0D"/>
                </a:solidFill>
                <a:latin typeface="Times New Roman" panose="02020603050405020304" pitchFamily="18" charset="0"/>
                <a:cs typeface="Times New Roman" panose="02020603050405020304" pitchFamily="18" charset="0"/>
              </a:rPr>
              <a:t>İlki satıldığında ikinci ürünün satılma olasılığı,</a:t>
            </a:r>
            <a:br>
              <a:rPr lang="tr-TR" sz="2800" dirty="0">
                <a:solidFill>
                  <a:srgbClr val="0D0D0D"/>
                </a:solidFill>
                <a:latin typeface="Times New Roman" panose="02020603050405020304" pitchFamily="18" charset="0"/>
                <a:cs typeface="Times New Roman" panose="02020603050405020304" pitchFamily="18" charset="0"/>
              </a:rPr>
            </a:br>
            <a:r>
              <a:rPr lang="tr-TR" sz="2800" b="1" dirty="0">
                <a:solidFill>
                  <a:srgbClr val="0D0D0D"/>
                </a:solidFill>
                <a:latin typeface="Times New Roman" panose="02020603050405020304" pitchFamily="18" charset="0"/>
                <a:cs typeface="Times New Roman" panose="02020603050405020304" pitchFamily="18" charset="0"/>
              </a:rPr>
              <a:t>lift ; </a:t>
            </a:r>
            <a:r>
              <a:rPr lang="tr-TR" sz="2800" dirty="0">
                <a:solidFill>
                  <a:srgbClr val="0D0D0D"/>
                </a:solidFill>
                <a:latin typeface="Times New Roman" panose="02020603050405020304" pitchFamily="18" charset="0"/>
                <a:cs typeface="Times New Roman" panose="02020603050405020304" pitchFamily="18" charset="0"/>
              </a:rPr>
              <a:t>İlki satıldığında ikinci ürünün satılma olasılığı şu kadar kat arttı yorumu yapılır.</a:t>
            </a:r>
          </a:p>
          <a:p>
            <a:endParaRPr lang="tr-TR" dirty="0">
              <a:solidFill>
                <a:srgbClr val="0D0D0D"/>
              </a:solidFill>
              <a:latin typeface="Söhne"/>
            </a:endParaRPr>
          </a:p>
          <a:p>
            <a:endParaRPr lang="tr-TR" dirty="0">
              <a:solidFill>
                <a:srgbClr val="0D0D0D"/>
              </a:solidFill>
              <a:latin typeface="Söhne"/>
            </a:endParaRPr>
          </a:p>
        </p:txBody>
      </p:sp>
      <p:sp>
        <p:nvSpPr>
          <p:cNvPr id="4" name="Alt Bilgi Yer Tutucusu 3">
            <a:extLst>
              <a:ext uri="{FF2B5EF4-FFF2-40B4-BE49-F238E27FC236}">
                <a16:creationId xmlns:a16="http://schemas.microsoft.com/office/drawing/2014/main" id="{BC0C7735-4EFC-B667-E93F-212B7AFD1429}"/>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CF1ED960-4A29-5AFB-6F1F-0364C2132208}"/>
              </a:ext>
            </a:extLst>
          </p:cNvPr>
          <p:cNvSpPr>
            <a:spLocks noGrp="1"/>
          </p:cNvSpPr>
          <p:nvPr>
            <p:ph type="sldNum" sz="quarter" idx="12"/>
          </p:nvPr>
        </p:nvSpPr>
        <p:spPr/>
        <p:txBody>
          <a:bodyPr/>
          <a:lstStyle/>
          <a:p>
            <a:fld id="{CAD58A22-19B7-4B53-A5D7-CAF60E6DE0A4}" type="slidenum">
              <a:rPr lang="tr-TR" smtClean="0"/>
              <a:t>19</a:t>
            </a:fld>
            <a:endParaRPr lang="tr-TR"/>
          </a:p>
        </p:txBody>
      </p:sp>
    </p:spTree>
    <p:extLst>
      <p:ext uri="{BB962C8B-B14F-4D97-AF65-F5344CB8AC3E}">
        <p14:creationId xmlns:p14="http://schemas.microsoft.com/office/powerpoint/2010/main" val="191671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556B3-8B71-771E-0FA4-FFC0962DACE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3BE82CD-DBF7-98B6-567B-34623CC3CD21}"/>
              </a:ext>
            </a:extLst>
          </p:cNvPr>
          <p:cNvSpPr>
            <a:spLocks noGrp="1"/>
          </p:cNvSpPr>
          <p:nvPr>
            <p:ph type="title"/>
          </p:nvPr>
        </p:nvSpPr>
        <p:spPr/>
        <p:txBody>
          <a:bodyPr/>
          <a:lstStyle/>
          <a:p>
            <a:r>
              <a:rPr lang="tr-TR" dirty="0"/>
              <a:t>Birliktelik Kuralları (</a:t>
            </a:r>
            <a:r>
              <a:rPr lang="tr-TR" dirty="0" err="1"/>
              <a:t>Association</a:t>
            </a:r>
            <a:r>
              <a:rPr lang="tr-TR" dirty="0"/>
              <a:t> Rules)</a:t>
            </a:r>
          </a:p>
        </p:txBody>
      </p:sp>
      <p:sp>
        <p:nvSpPr>
          <p:cNvPr id="4" name="Alt Bilgi Yer Tutucusu 3">
            <a:extLst>
              <a:ext uri="{FF2B5EF4-FFF2-40B4-BE49-F238E27FC236}">
                <a16:creationId xmlns:a16="http://schemas.microsoft.com/office/drawing/2014/main" id="{B795C1F7-6A42-9F42-3861-23E7CEC24273}"/>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F672CCBD-648F-AA04-9347-4671E719AD58}"/>
              </a:ext>
            </a:extLst>
          </p:cNvPr>
          <p:cNvSpPr>
            <a:spLocks noGrp="1"/>
          </p:cNvSpPr>
          <p:nvPr>
            <p:ph type="sldNum" sz="quarter" idx="12"/>
          </p:nvPr>
        </p:nvSpPr>
        <p:spPr/>
        <p:txBody>
          <a:bodyPr/>
          <a:lstStyle/>
          <a:p>
            <a:fld id="{CAD58A22-19B7-4B53-A5D7-CAF60E6DE0A4}" type="slidenum">
              <a:rPr lang="tr-TR" smtClean="0"/>
              <a:t>2</a:t>
            </a:fld>
            <a:endParaRPr lang="tr-TR"/>
          </a:p>
        </p:txBody>
      </p:sp>
      <p:pic>
        <p:nvPicPr>
          <p:cNvPr id="6" name="Picture 8">
            <a:extLst>
              <a:ext uri="{FF2B5EF4-FFF2-40B4-BE49-F238E27FC236}">
                <a16:creationId xmlns:a16="http://schemas.microsoft.com/office/drawing/2014/main" id="{C7F26E20-1F0C-E88D-D633-98418D6B6D2A}"/>
              </a:ext>
            </a:extLst>
          </p:cNvPr>
          <p:cNvPicPr>
            <a:picLocks noGrp="1" noChangeAspect="1" noChangeArrowheads="1"/>
          </p:cNvPicPr>
          <p:nvPr>
            <p:ph idx="1"/>
          </p:nvPr>
        </p:nvPicPr>
        <p:blipFill>
          <a:blip r:embed="rId2"/>
          <a:srcRect/>
          <a:stretch>
            <a:fillRect/>
          </a:stretch>
        </p:blipFill>
        <p:spPr bwMode="auto">
          <a:xfrm>
            <a:off x="5688572" y="1834975"/>
            <a:ext cx="5467108" cy="3549052"/>
          </a:xfrm>
          <a:prstGeom prst="rect">
            <a:avLst/>
          </a:prstGeom>
          <a:noFill/>
          <a:ln w="9525">
            <a:noFill/>
            <a:miter lim="800000"/>
            <a:headEnd/>
            <a:tailEnd/>
          </a:ln>
        </p:spPr>
      </p:pic>
      <p:sp>
        <p:nvSpPr>
          <p:cNvPr id="8" name="Metin kutusu 7">
            <a:extLst>
              <a:ext uri="{FF2B5EF4-FFF2-40B4-BE49-F238E27FC236}">
                <a16:creationId xmlns:a16="http://schemas.microsoft.com/office/drawing/2014/main" id="{89400B6C-A48B-758B-331B-1D0EBD2F672F}"/>
              </a:ext>
            </a:extLst>
          </p:cNvPr>
          <p:cNvSpPr txBox="1"/>
          <p:nvPr/>
        </p:nvSpPr>
        <p:spPr>
          <a:xfrm>
            <a:off x="540902" y="1967706"/>
            <a:ext cx="5147670" cy="3477875"/>
          </a:xfrm>
          <a:prstGeom prst="rect">
            <a:avLst/>
          </a:prstGeom>
          <a:noFill/>
        </p:spPr>
        <p:txBody>
          <a:bodyPr wrap="square">
            <a:spAutoFit/>
          </a:bodyPr>
          <a:lstStyle/>
          <a:p>
            <a:pPr marL="285750" indent="-285750" algn="just">
              <a:buFont typeface="Wingdings" panose="05000000000000000000" pitchFamily="2" charset="2"/>
              <a:buChar char="ü"/>
            </a:pPr>
            <a:r>
              <a:rPr lang="tr-TR" sz="2000" dirty="0"/>
              <a:t>Birliktelik kuralları, aynı işlem içinde çoğunlukla beraber görülen nesneleri içeren kurallar bütünüdür. </a:t>
            </a:r>
          </a:p>
          <a:p>
            <a:pPr marL="285750" indent="-285750" algn="just">
              <a:buFont typeface="Wingdings" panose="05000000000000000000" pitchFamily="2" charset="2"/>
              <a:buChar char="ü"/>
            </a:pPr>
            <a:r>
              <a:rPr lang="tr-TR" sz="2000" b="0" i="0" dirty="0">
                <a:solidFill>
                  <a:srgbClr val="0D0D0D"/>
                </a:solidFill>
                <a:effectLst/>
                <a:latin typeface="Söhne"/>
              </a:rPr>
              <a:t>Başka bir deyişle birliktelik analizi, birlikte görülen veya birlikte bulunan öğeler arasındaki ilişkileri inceleyen istatistiksel bir tekniktir.</a:t>
            </a:r>
          </a:p>
          <a:p>
            <a:pPr marL="285750" indent="-285750" algn="just">
              <a:buFont typeface="Wingdings" panose="05000000000000000000" pitchFamily="2" charset="2"/>
              <a:buChar char="ü"/>
            </a:pPr>
            <a:r>
              <a:rPr lang="tr-TR" sz="2000" b="0" i="0" dirty="0">
                <a:solidFill>
                  <a:srgbClr val="0D0D0D"/>
                </a:solidFill>
                <a:effectLst/>
                <a:latin typeface="Söhne"/>
              </a:rPr>
              <a:t>Bu analiz, genellikle pazarlama ve perakende gibi alanlarda kullanılır, ancak genel olarak veri madenciliği ve büyük veri analizi bağlamında da yaygın olarak kullanılır.</a:t>
            </a:r>
          </a:p>
        </p:txBody>
      </p:sp>
    </p:spTree>
    <p:extLst>
      <p:ext uri="{BB962C8B-B14F-4D97-AF65-F5344CB8AC3E}">
        <p14:creationId xmlns:p14="http://schemas.microsoft.com/office/powerpoint/2010/main" val="2647439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A6560A-9682-79B0-C4EE-4F1BD8253F77}"/>
              </a:ext>
            </a:extLst>
          </p:cNvPr>
          <p:cNvSpPr>
            <a:spLocks noGrp="1"/>
          </p:cNvSpPr>
          <p:nvPr>
            <p:ph type="title"/>
          </p:nvPr>
        </p:nvSpPr>
        <p:spPr/>
        <p:txBody>
          <a:bodyPr/>
          <a:lstStyle/>
          <a:p>
            <a:r>
              <a:rPr lang="tr-TR" dirty="0"/>
              <a:t>Apriori Algoritması</a:t>
            </a:r>
          </a:p>
        </p:txBody>
      </p:sp>
      <p:graphicFrame>
        <p:nvGraphicFramePr>
          <p:cNvPr id="7" name="İçerik Yer Tutucusu 6">
            <a:extLst>
              <a:ext uri="{FF2B5EF4-FFF2-40B4-BE49-F238E27FC236}">
                <a16:creationId xmlns:a16="http://schemas.microsoft.com/office/drawing/2014/main" id="{7C28803E-2697-3382-84AA-53D9441D323A}"/>
              </a:ext>
            </a:extLst>
          </p:cNvPr>
          <p:cNvGraphicFramePr>
            <a:graphicFrameLocks noGrp="1"/>
          </p:cNvGraphicFramePr>
          <p:nvPr>
            <p:ph idx="1"/>
            <p:extLst>
              <p:ext uri="{D42A27DB-BD31-4B8C-83A1-F6EECF244321}">
                <p14:modId xmlns:p14="http://schemas.microsoft.com/office/powerpoint/2010/main" val="2400020068"/>
              </p:ext>
            </p:extLst>
          </p:nvPr>
        </p:nvGraphicFramePr>
        <p:xfrm>
          <a:off x="1097280" y="1883247"/>
          <a:ext cx="10704863" cy="4197934"/>
        </p:xfrm>
        <a:graphic>
          <a:graphicData uri="http://schemas.openxmlformats.org/drawingml/2006/table">
            <a:tbl>
              <a:tblPr>
                <a:tableStyleId>{5C22544A-7EE6-4342-B048-85BDC9FD1C3A}</a:tableStyleId>
              </a:tblPr>
              <a:tblGrid>
                <a:gridCol w="982004">
                  <a:extLst>
                    <a:ext uri="{9D8B030D-6E8A-4147-A177-3AD203B41FA5}">
                      <a16:colId xmlns:a16="http://schemas.microsoft.com/office/drawing/2014/main" val="2931915547"/>
                    </a:ext>
                  </a:extLst>
                </a:gridCol>
                <a:gridCol w="2680051">
                  <a:extLst>
                    <a:ext uri="{9D8B030D-6E8A-4147-A177-3AD203B41FA5}">
                      <a16:colId xmlns:a16="http://schemas.microsoft.com/office/drawing/2014/main" val="2819912988"/>
                    </a:ext>
                  </a:extLst>
                </a:gridCol>
                <a:gridCol w="2132788">
                  <a:extLst>
                    <a:ext uri="{9D8B030D-6E8A-4147-A177-3AD203B41FA5}">
                      <a16:colId xmlns:a16="http://schemas.microsoft.com/office/drawing/2014/main" val="3458815500"/>
                    </a:ext>
                  </a:extLst>
                </a:gridCol>
                <a:gridCol w="982004">
                  <a:extLst>
                    <a:ext uri="{9D8B030D-6E8A-4147-A177-3AD203B41FA5}">
                      <a16:colId xmlns:a16="http://schemas.microsoft.com/office/drawing/2014/main" val="1053634256"/>
                    </a:ext>
                  </a:extLst>
                </a:gridCol>
                <a:gridCol w="982004">
                  <a:extLst>
                    <a:ext uri="{9D8B030D-6E8A-4147-A177-3AD203B41FA5}">
                      <a16:colId xmlns:a16="http://schemas.microsoft.com/office/drawing/2014/main" val="3443304854"/>
                    </a:ext>
                  </a:extLst>
                </a:gridCol>
                <a:gridCol w="982004">
                  <a:extLst>
                    <a:ext uri="{9D8B030D-6E8A-4147-A177-3AD203B41FA5}">
                      <a16:colId xmlns:a16="http://schemas.microsoft.com/office/drawing/2014/main" val="2089691296"/>
                    </a:ext>
                  </a:extLst>
                </a:gridCol>
                <a:gridCol w="982004">
                  <a:extLst>
                    <a:ext uri="{9D8B030D-6E8A-4147-A177-3AD203B41FA5}">
                      <a16:colId xmlns:a16="http://schemas.microsoft.com/office/drawing/2014/main" val="3621182813"/>
                    </a:ext>
                  </a:extLst>
                </a:gridCol>
                <a:gridCol w="982004">
                  <a:extLst>
                    <a:ext uri="{9D8B030D-6E8A-4147-A177-3AD203B41FA5}">
                      <a16:colId xmlns:a16="http://schemas.microsoft.com/office/drawing/2014/main" val="2637818166"/>
                    </a:ext>
                  </a:extLst>
                </a:gridCol>
              </a:tblGrid>
              <a:tr h="705079">
                <a:tc>
                  <a:txBody>
                    <a:bodyPr/>
                    <a:lstStyle/>
                    <a:p>
                      <a:pPr algn="l" fontAlgn="b"/>
                      <a:r>
                        <a:rPr lang="tr-TR" sz="1600" u="none" strike="noStrike" dirty="0">
                          <a:effectLst/>
                          <a:latin typeface="Times New Roman" panose="02020603050405020304" pitchFamily="18" charset="0"/>
                          <a:cs typeface="Times New Roman" panose="02020603050405020304" pitchFamily="18" charset="0"/>
                        </a:rPr>
                        <a:t> </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antecedents</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consequents</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antecedent support</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consequent support</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support</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confidence</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lift</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549850228"/>
                  </a:ext>
                </a:extLst>
              </a:tr>
              <a:tr h="705079">
                <a:tc>
                  <a:txBody>
                    <a:bodyPr/>
                    <a:lstStyle/>
                    <a:p>
                      <a:pPr algn="l" fontAlgn="b"/>
                      <a:r>
                        <a:rPr lang="tr-TR" sz="1600" u="none" strike="noStrike">
                          <a:effectLst/>
                          <a:latin typeface="Times New Roman" panose="02020603050405020304" pitchFamily="18" charset="0"/>
                          <a:cs typeface="Times New Roman" panose="02020603050405020304" pitchFamily="18" charset="0"/>
                        </a:rPr>
                        <a:t>0</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err="1">
                          <a:effectLst/>
                          <a:latin typeface="Times New Roman" panose="02020603050405020304" pitchFamily="18" charset="0"/>
                          <a:cs typeface="Times New Roman" panose="02020603050405020304" pitchFamily="18" charset="0"/>
                        </a:rPr>
                        <a:t>frozenset</a:t>
                      </a:r>
                      <a:r>
                        <a:rPr lang="tr-TR" sz="1600" u="none" strike="noStrike" dirty="0">
                          <a:effectLst/>
                          <a:latin typeface="Times New Roman" panose="02020603050405020304" pitchFamily="18" charset="0"/>
                          <a:cs typeface="Times New Roman" panose="02020603050405020304" pitchFamily="18" charset="0"/>
                        </a:rPr>
                        <a:t>({'MILK'})</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err="1">
                          <a:effectLst/>
                          <a:latin typeface="Times New Roman" panose="02020603050405020304" pitchFamily="18" charset="0"/>
                          <a:cs typeface="Times New Roman" panose="02020603050405020304" pitchFamily="18" charset="0"/>
                        </a:rPr>
                        <a:t>frozenset</a:t>
                      </a:r>
                      <a:r>
                        <a:rPr lang="tr-TR" sz="1600" u="none" strike="noStrike" dirty="0">
                          <a:effectLst/>
                          <a:latin typeface="Times New Roman" panose="02020603050405020304" pitchFamily="18" charset="0"/>
                          <a:cs typeface="Times New Roman" panose="02020603050405020304" pitchFamily="18" charset="0"/>
                        </a:rPr>
                        <a:t>({'BREAD'})</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0.25</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0.65</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0.2</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0.8</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1.2307692307692308</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034708368"/>
                  </a:ext>
                </a:extLst>
              </a:tr>
              <a:tr h="672539">
                <a:tc>
                  <a:txBody>
                    <a:bodyPr/>
                    <a:lstStyle/>
                    <a:p>
                      <a:pPr algn="l" fontAlgn="b"/>
                      <a:r>
                        <a:rPr lang="tr-TR" sz="1600" u="none" strike="noStrike">
                          <a:effectLst/>
                          <a:latin typeface="Times New Roman" panose="02020603050405020304" pitchFamily="18" charset="0"/>
                          <a:cs typeface="Times New Roman" panose="02020603050405020304" pitchFamily="18" charset="0"/>
                        </a:rPr>
                        <a:t>3</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frozenset({'MAGGI'})</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frozenset({'TEA'})</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a:effectLst/>
                          <a:latin typeface="Times New Roman" panose="02020603050405020304" pitchFamily="18" charset="0"/>
                          <a:cs typeface="Times New Roman" panose="02020603050405020304" pitchFamily="18" charset="0"/>
                        </a:rPr>
                        <a:t>0.25</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a:effectLst/>
                          <a:latin typeface="Times New Roman" panose="02020603050405020304" pitchFamily="18" charset="0"/>
                          <a:cs typeface="Times New Roman" panose="02020603050405020304" pitchFamily="18" charset="0"/>
                        </a:rPr>
                        <a:t>0.35</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0.2</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a:effectLst/>
                          <a:latin typeface="Times New Roman" panose="02020603050405020304" pitchFamily="18" charset="0"/>
                          <a:cs typeface="Times New Roman" panose="02020603050405020304" pitchFamily="18" charset="0"/>
                        </a:rPr>
                        <a:t>0.8</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2.285714285714286</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105687388"/>
                  </a:ext>
                </a:extLst>
              </a:tr>
              <a:tr h="705079">
                <a:tc>
                  <a:txBody>
                    <a:bodyPr/>
                    <a:lstStyle/>
                    <a:p>
                      <a:pPr algn="l" fontAlgn="b"/>
                      <a:r>
                        <a:rPr lang="tr-TR" sz="1600" u="none" strike="noStrike">
                          <a:effectLst/>
                          <a:latin typeface="Times New Roman" panose="02020603050405020304" pitchFamily="18" charset="0"/>
                          <a:cs typeface="Times New Roman" panose="02020603050405020304" pitchFamily="18" charset="0"/>
                        </a:rPr>
                        <a:t>1</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err="1">
                          <a:effectLst/>
                          <a:latin typeface="Times New Roman" panose="02020603050405020304" pitchFamily="18" charset="0"/>
                          <a:cs typeface="Times New Roman" panose="02020603050405020304" pitchFamily="18" charset="0"/>
                        </a:rPr>
                        <a:t>frozenset</a:t>
                      </a:r>
                      <a:r>
                        <a:rPr lang="tr-TR" sz="1600" u="none" strike="noStrike" dirty="0">
                          <a:effectLst/>
                          <a:latin typeface="Times New Roman" panose="02020603050405020304" pitchFamily="18" charset="0"/>
                          <a:cs typeface="Times New Roman" panose="02020603050405020304" pitchFamily="18" charset="0"/>
                        </a:rPr>
                        <a:t>({'SUGER'})</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frozenset({'BREAD'})</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0.3</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a:effectLst/>
                          <a:latin typeface="Times New Roman" panose="02020603050405020304" pitchFamily="18" charset="0"/>
                          <a:cs typeface="Times New Roman" panose="02020603050405020304" pitchFamily="18" charset="0"/>
                        </a:rPr>
                        <a:t>0.65</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0.2</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a:effectLst/>
                          <a:latin typeface="Times New Roman" panose="02020603050405020304" pitchFamily="18" charset="0"/>
                          <a:cs typeface="Times New Roman" panose="02020603050405020304" pitchFamily="18" charset="0"/>
                        </a:rPr>
                        <a:t>0.6666666666666667</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1.0256410256410258</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272634976"/>
                  </a:ext>
                </a:extLst>
              </a:tr>
              <a:tr h="705079">
                <a:tc>
                  <a:txBody>
                    <a:bodyPr/>
                    <a:lstStyle/>
                    <a:p>
                      <a:pPr algn="l" fontAlgn="b"/>
                      <a:r>
                        <a:rPr lang="tr-TR" sz="1600" u="none" strike="noStrike">
                          <a:effectLst/>
                          <a:latin typeface="Times New Roman" panose="02020603050405020304" pitchFamily="18" charset="0"/>
                          <a:cs typeface="Times New Roman" panose="02020603050405020304" pitchFamily="18" charset="0"/>
                        </a:rPr>
                        <a:t>2</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err="1">
                          <a:effectLst/>
                          <a:latin typeface="Times New Roman" panose="02020603050405020304" pitchFamily="18" charset="0"/>
                          <a:cs typeface="Times New Roman" panose="02020603050405020304" pitchFamily="18" charset="0"/>
                        </a:rPr>
                        <a:t>frozenset</a:t>
                      </a:r>
                      <a:r>
                        <a:rPr lang="tr-TR" sz="1600" u="none" strike="noStrike" dirty="0">
                          <a:effectLst/>
                          <a:latin typeface="Times New Roman" panose="02020603050405020304" pitchFamily="18" charset="0"/>
                          <a:cs typeface="Times New Roman" panose="02020603050405020304" pitchFamily="18" charset="0"/>
                        </a:rPr>
                        <a:t>({'CORNFLAKES'})</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err="1">
                          <a:effectLst/>
                          <a:latin typeface="Times New Roman" panose="02020603050405020304" pitchFamily="18" charset="0"/>
                          <a:cs typeface="Times New Roman" panose="02020603050405020304" pitchFamily="18" charset="0"/>
                        </a:rPr>
                        <a:t>frozenset</a:t>
                      </a:r>
                      <a:r>
                        <a:rPr lang="tr-TR" sz="1600" u="none" strike="noStrike" dirty="0">
                          <a:effectLst/>
                          <a:latin typeface="Times New Roman" panose="02020603050405020304" pitchFamily="18" charset="0"/>
                          <a:cs typeface="Times New Roman" panose="02020603050405020304" pitchFamily="18" charset="0"/>
                        </a:rPr>
                        <a:t>({'COFFEE'})</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0.3</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0.4</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a:effectLst/>
                          <a:latin typeface="Times New Roman" panose="02020603050405020304" pitchFamily="18" charset="0"/>
                          <a:cs typeface="Times New Roman" panose="02020603050405020304" pitchFamily="18" charset="0"/>
                        </a:rPr>
                        <a:t>0.2</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a:effectLst/>
                          <a:latin typeface="Times New Roman" panose="02020603050405020304" pitchFamily="18" charset="0"/>
                          <a:cs typeface="Times New Roman" panose="02020603050405020304" pitchFamily="18" charset="0"/>
                        </a:rPr>
                        <a:t>0.6666666666666667</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a:effectLst/>
                          <a:latin typeface="Times New Roman" panose="02020603050405020304" pitchFamily="18" charset="0"/>
                          <a:cs typeface="Times New Roman" panose="02020603050405020304" pitchFamily="18" charset="0"/>
                        </a:rPr>
                        <a:t>1.6666666666666667</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498943224"/>
                  </a:ext>
                </a:extLst>
              </a:tr>
              <a:tr h="705079">
                <a:tc>
                  <a:txBody>
                    <a:bodyPr/>
                    <a:lstStyle/>
                    <a:p>
                      <a:pPr algn="l" fontAlgn="b"/>
                      <a:r>
                        <a:rPr lang="tr-TR" sz="1600" u="none" strike="noStrike">
                          <a:effectLst/>
                          <a:latin typeface="Times New Roman" panose="02020603050405020304" pitchFamily="18" charset="0"/>
                          <a:cs typeface="Times New Roman" panose="02020603050405020304" pitchFamily="18" charset="0"/>
                        </a:rPr>
                        <a:t>4</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frozenset({'SUGER'})</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frozenset({'COFFEE'})</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0.3</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0.4</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a:effectLst/>
                          <a:latin typeface="Times New Roman" panose="02020603050405020304" pitchFamily="18" charset="0"/>
                          <a:cs typeface="Times New Roman" panose="02020603050405020304" pitchFamily="18" charset="0"/>
                        </a:rPr>
                        <a:t>0.2</a:t>
                      </a:r>
                      <a:endParaRPr lang="tr-TR"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a:effectLst/>
                          <a:latin typeface="Times New Roman" panose="02020603050405020304" pitchFamily="18" charset="0"/>
                          <a:cs typeface="Times New Roman" panose="02020603050405020304" pitchFamily="18" charset="0"/>
                        </a:rPr>
                        <a:t>0.6666666666666667</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tr-TR" sz="1600" u="none" strike="noStrike" dirty="0">
                          <a:effectLst/>
                          <a:latin typeface="Times New Roman" panose="02020603050405020304" pitchFamily="18" charset="0"/>
                          <a:cs typeface="Times New Roman" panose="02020603050405020304" pitchFamily="18" charset="0"/>
                        </a:rPr>
                        <a:t>1.6666666666666667</a:t>
                      </a:r>
                      <a:endParaRPr lang="tr-TR"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195269826"/>
                  </a:ext>
                </a:extLst>
              </a:tr>
            </a:tbl>
          </a:graphicData>
        </a:graphic>
      </p:graphicFrame>
      <p:sp>
        <p:nvSpPr>
          <p:cNvPr id="4" name="Alt Bilgi Yer Tutucusu 3">
            <a:extLst>
              <a:ext uri="{FF2B5EF4-FFF2-40B4-BE49-F238E27FC236}">
                <a16:creationId xmlns:a16="http://schemas.microsoft.com/office/drawing/2014/main" id="{E881E9EF-CDC9-EDD1-3069-147FDA9F7142}"/>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A0068773-8FA4-5699-4D6A-02B308773708}"/>
              </a:ext>
            </a:extLst>
          </p:cNvPr>
          <p:cNvSpPr>
            <a:spLocks noGrp="1"/>
          </p:cNvSpPr>
          <p:nvPr>
            <p:ph type="sldNum" sz="quarter" idx="12"/>
          </p:nvPr>
        </p:nvSpPr>
        <p:spPr/>
        <p:txBody>
          <a:bodyPr/>
          <a:lstStyle/>
          <a:p>
            <a:fld id="{CAD58A22-19B7-4B53-A5D7-CAF60E6DE0A4}" type="slidenum">
              <a:rPr lang="tr-TR" smtClean="0"/>
              <a:t>20</a:t>
            </a:fld>
            <a:endParaRPr lang="tr-TR"/>
          </a:p>
        </p:txBody>
      </p:sp>
    </p:spTree>
    <p:extLst>
      <p:ext uri="{BB962C8B-B14F-4D97-AF65-F5344CB8AC3E}">
        <p14:creationId xmlns:p14="http://schemas.microsoft.com/office/powerpoint/2010/main" val="3135939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E1947A-554D-F96B-ADCB-BA278A6048A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AB94B99-CEE5-7952-3086-1EE90B326091}"/>
              </a:ext>
            </a:extLst>
          </p:cNvPr>
          <p:cNvSpPr>
            <a:spLocks noGrp="1"/>
          </p:cNvSpPr>
          <p:nvPr>
            <p:ph idx="1"/>
          </p:nvPr>
        </p:nvSpPr>
        <p:spPr/>
        <p:txBody>
          <a:bodyPr/>
          <a:lstStyle/>
          <a:p>
            <a:pPr>
              <a:buFont typeface="Wingdings" panose="05000000000000000000" pitchFamily="2" charset="2"/>
              <a:buChar char="q"/>
            </a:pPr>
            <a:r>
              <a:rPr lang="tr-TR" b="0" i="0" dirty="0">
                <a:solidFill>
                  <a:srgbClr val="242424"/>
                </a:solidFill>
                <a:effectLst/>
                <a:latin typeface="Times New Roman" panose="02020603050405020304" pitchFamily="18" charset="0"/>
                <a:cs typeface="Times New Roman" panose="02020603050405020304" pitchFamily="18" charset="0"/>
              </a:rPr>
              <a:t>Alışverişlerde </a:t>
            </a:r>
            <a:r>
              <a:rPr lang="tr-TR" b="0" i="0" dirty="0" err="1">
                <a:solidFill>
                  <a:srgbClr val="242424"/>
                </a:solidFill>
                <a:effectLst/>
                <a:latin typeface="Times New Roman" panose="02020603050405020304" pitchFamily="18" charset="0"/>
                <a:cs typeface="Times New Roman" panose="02020603050405020304" pitchFamily="18" charset="0"/>
              </a:rPr>
              <a:t>MAGGI’ın</a:t>
            </a:r>
            <a:r>
              <a:rPr lang="tr-TR" b="0" i="0" dirty="0">
                <a:solidFill>
                  <a:srgbClr val="242424"/>
                </a:solidFill>
                <a:effectLst/>
                <a:latin typeface="Times New Roman" panose="02020603050405020304" pitchFamily="18" charset="0"/>
                <a:cs typeface="Times New Roman" panose="02020603050405020304" pitchFamily="18" charset="0"/>
              </a:rPr>
              <a:t> tek başına görülme </a:t>
            </a:r>
            <a:r>
              <a:rPr lang="tr-TR" b="0" i="0" dirty="0" err="1">
                <a:solidFill>
                  <a:srgbClr val="242424"/>
                </a:solidFill>
                <a:effectLst/>
                <a:latin typeface="Times New Roman" panose="02020603050405020304" pitchFamily="18" charset="0"/>
                <a:cs typeface="Times New Roman" panose="02020603050405020304" pitchFamily="18" charset="0"/>
              </a:rPr>
              <a:t>olasığı</a:t>
            </a:r>
            <a:r>
              <a:rPr lang="tr-TR" b="0" i="0" dirty="0">
                <a:solidFill>
                  <a:srgbClr val="242424"/>
                </a:solidFill>
                <a:effectLst/>
                <a:latin typeface="Times New Roman" panose="02020603050405020304" pitchFamily="18" charset="0"/>
                <a:cs typeface="Times New Roman" panose="02020603050405020304" pitchFamily="18" charset="0"/>
              </a:rPr>
              <a:t> %25, </a:t>
            </a:r>
            <a:r>
              <a:rPr lang="tr-TR" b="0" i="0" dirty="0" err="1">
                <a:solidFill>
                  <a:srgbClr val="242424"/>
                </a:solidFill>
                <a:effectLst/>
                <a:latin typeface="Times New Roman" panose="02020603050405020304" pitchFamily="18" charset="0"/>
                <a:cs typeface="Times New Roman" panose="02020603050405020304" pitchFamily="18" charset="0"/>
              </a:rPr>
              <a:t>TEA’in</a:t>
            </a:r>
            <a:r>
              <a:rPr lang="tr-TR" b="0" i="0" dirty="0">
                <a:solidFill>
                  <a:srgbClr val="242424"/>
                </a:solidFill>
                <a:effectLst/>
                <a:latin typeface="Times New Roman" panose="02020603050405020304" pitchFamily="18" charset="0"/>
                <a:cs typeface="Times New Roman" panose="02020603050405020304" pitchFamily="18" charset="0"/>
              </a:rPr>
              <a:t> tek başına görülme olasılığı %35.</a:t>
            </a:r>
          </a:p>
          <a:p>
            <a:pPr>
              <a:buFont typeface="Wingdings" panose="05000000000000000000" pitchFamily="2" charset="2"/>
              <a:buChar char="q"/>
            </a:pPr>
            <a:r>
              <a:rPr lang="tr-TR" b="0" i="0" dirty="0">
                <a:solidFill>
                  <a:srgbClr val="242424"/>
                </a:solidFill>
                <a:effectLst/>
                <a:latin typeface="Times New Roman" panose="02020603050405020304" pitchFamily="18" charset="0"/>
                <a:cs typeface="Times New Roman" panose="02020603050405020304" pitchFamily="18" charset="0"/>
              </a:rPr>
              <a:t>100 alışverişin 20'sinde mutlaka SUGAR ve BREAD beraber satın alınıyor. </a:t>
            </a:r>
            <a:r>
              <a:rPr lang="tr-TR" b="0" i="1" dirty="0">
                <a:solidFill>
                  <a:srgbClr val="242424"/>
                </a:solidFill>
                <a:effectLst/>
                <a:latin typeface="Times New Roman" panose="02020603050405020304" pitchFamily="18" charset="0"/>
                <a:cs typeface="Times New Roman" panose="02020603050405020304" pitchFamily="18" charset="0"/>
              </a:rPr>
              <a:t>(</a:t>
            </a:r>
            <a:r>
              <a:rPr lang="tr-TR" b="0" i="1" dirty="0" err="1">
                <a:solidFill>
                  <a:srgbClr val="242424"/>
                </a:solidFill>
                <a:effectLst/>
                <a:latin typeface="Times New Roman" panose="02020603050405020304" pitchFamily="18" charset="0"/>
                <a:cs typeface="Times New Roman" panose="02020603050405020304" pitchFamily="18" charset="0"/>
              </a:rPr>
              <a:t>support</a:t>
            </a:r>
            <a:r>
              <a:rPr lang="tr-TR" b="0" i="1" dirty="0">
                <a:solidFill>
                  <a:srgbClr val="242424"/>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tr-TR" dirty="0">
                <a:latin typeface="Times New Roman" panose="02020603050405020304" pitchFamily="18" charset="0"/>
                <a:cs typeface="Times New Roman" panose="02020603050405020304" pitchFamily="18" charset="0"/>
              </a:rPr>
              <a:t> </a:t>
            </a:r>
            <a:r>
              <a:rPr lang="tr-TR" sz="2000" u="none" strike="noStrike" dirty="0">
                <a:effectLst/>
                <a:latin typeface="Times New Roman" panose="02020603050405020304" pitchFamily="18" charset="0"/>
                <a:cs typeface="Times New Roman" panose="02020603050405020304" pitchFamily="18" charset="0"/>
              </a:rPr>
              <a:t>MILK</a:t>
            </a:r>
            <a:r>
              <a:rPr lang="tr-TR" b="0" i="0" dirty="0">
                <a:solidFill>
                  <a:srgbClr val="242424"/>
                </a:solidFill>
                <a:effectLst/>
                <a:latin typeface="Times New Roman" panose="02020603050405020304" pitchFamily="18" charset="0"/>
                <a:cs typeface="Times New Roman" panose="02020603050405020304" pitchFamily="18" charset="0"/>
              </a:rPr>
              <a:t> satıldığında BREAD satılma olasılığı 0.800.. yani %80. </a:t>
            </a:r>
            <a:r>
              <a:rPr lang="tr-TR" b="0" i="1" dirty="0">
                <a:solidFill>
                  <a:srgbClr val="242424"/>
                </a:solidFill>
                <a:effectLst/>
                <a:latin typeface="Times New Roman" panose="02020603050405020304" pitchFamily="18" charset="0"/>
                <a:cs typeface="Times New Roman" panose="02020603050405020304" pitchFamily="18" charset="0"/>
              </a:rPr>
              <a:t>(</a:t>
            </a:r>
            <a:r>
              <a:rPr lang="tr-TR" b="0" i="1" dirty="0" err="1">
                <a:solidFill>
                  <a:srgbClr val="242424"/>
                </a:solidFill>
                <a:effectLst/>
                <a:latin typeface="Times New Roman" panose="02020603050405020304" pitchFamily="18" charset="0"/>
                <a:cs typeface="Times New Roman" panose="02020603050405020304" pitchFamily="18" charset="0"/>
              </a:rPr>
              <a:t>confidence</a:t>
            </a:r>
            <a:r>
              <a:rPr lang="tr-TR" b="0" i="1" dirty="0">
                <a:solidFill>
                  <a:srgbClr val="242424"/>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tr-TR" dirty="0">
                <a:latin typeface="Times New Roman" panose="02020603050405020304" pitchFamily="18" charset="0"/>
                <a:cs typeface="Times New Roman" panose="02020603050405020304" pitchFamily="18" charset="0"/>
              </a:rPr>
              <a:t> </a:t>
            </a:r>
            <a:r>
              <a:rPr lang="tr-TR" sz="2000" u="none" strike="noStrike" dirty="0">
                <a:effectLst/>
                <a:latin typeface="Times New Roman" panose="02020603050405020304" pitchFamily="18" charset="0"/>
                <a:cs typeface="Times New Roman" panose="02020603050405020304" pitchFamily="18" charset="0"/>
              </a:rPr>
              <a:t>CORNFLAKES</a:t>
            </a:r>
            <a:r>
              <a:rPr lang="tr-TR" b="0" i="0" dirty="0">
                <a:solidFill>
                  <a:srgbClr val="242424"/>
                </a:solidFill>
                <a:effectLst/>
                <a:latin typeface="Times New Roman" panose="02020603050405020304" pitchFamily="18" charset="0"/>
                <a:cs typeface="Times New Roman" panose="02020603050405020304" pitchFamily="18" charset="0"/>
              </a:rPr>
              <a:t> satılan satışlarda </a:t>
            </a:r>
            <a:r>
              <a:rPr lang="tr-TR" sz="2000" u="none" strike="noStrike" dirty="0">
                <a:effectLst/>
                <a:latin typeface="Times New Roman" panose="02020603050405020304" pitchFamily="18" charset="0"/>
                <a:cs typeface="Times New Roman" panose="02020603050405020304" pitchFamily="18" charset="0"/>
              </a:rPr>
              <a:t>COFFEE</a:t>
            </a:r>
            <a:r>
              <a:rPr lang="tr-TR" b="0" i="0" dirty="0">
                <a:solidFill>
                  <a:srgbClr val="242424"/>
                </a:solidFill>
                <a:effectLst/>
                <a:latin typeface="Times New Roman" panose="02020603050405020304" pitchFamily="18" charset="0"/>
                <a:cs typeface="Times New Roman" panose="02020603050405020304" pitchFamily="18" charset="0"/>
              </a:rPr>
              <a:t> satılma olasılığı </a:t>
            </a:r>
            <a:r>
              <a:rPr lang="tr-TR" sz="2000" u="none" strike="noStrike" dirty="0">
                <a:effectLst/>
                <a:latin typeface="Times New Roman" panose="02020603050405020304" pitchFamily="18" charset="0"/>
                <a:cs typeface="Times New Roman" panose="02020603050405020304" pitchFamily="18" charset="0"/>
              </a:rPr>
              <a:t>1.66</a:t>
            </a:r>
            <a:r>
              <a:rPr lang="tr-TR" b="0" i="0" dirty="0">
                <a:solidFill>
                  <a:srgbClr val="242424"/>
                </a:solidFill>
                <a:effectLst/>
                <a:latin typeface="Times New Roman" panose="02020603050405020304" pitchFamily="18" charset="0"/>
                <a:cs typeface="Times New Roman" panose="02020603050405020304" pitchFamily="18" charset="0"/>
              </a:rPr>
              <a:t> kat artmaktadır. </a:t>
            </a:r>
            <a:r>
              <a:rPr lang="tr-TR" b="0" i="1" dirty="0">
                <a:solidFill>
                  <a:srgbClr val="242424"/>
                </a:solidFill>
                <a:effectLst/>
                <a:latin typeface="Times New Roman" panose="02020603050405020304" pitchFamily="18" charset="0"/>
                <a:cs typeface="Times New Roman" panose="02020603050405020304" pitchFamily="18" charset="0"/>
              </a:rPr>
              <a:t>(lift)</a:t>
            </a:r>
            <a:endParaRPr lang="tr-TR" b="0" i="0" dirty="0">
              <a:solidFill>
                <a:srgbClr val="242424"/>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tr-TR" b="0" i="0" dirty="0">
              <a:solidFill>
                <a:srgbClr val="242424"/>
              </a:solidFill>
              <a:effectLst/>
              <a:latin typeface="source-serif-pro"/>
            </a:endParaRPr>
          </a:p>
          <a:p>
            <a:pPr>
              <a:buFont typeface="Wingdings" panose="05000000000000000000" pitchFamily="2" charset="2"/>
              <a:buChar char="q"/>
            </a:pPr>
            <a:endParaRPr lang="tr-TR" b="0" i="0" dirty="0">
              <a:solidFill>
                <a:srgbClr val="242424"/>
              </a:solidFill>
              <a:effectLst/>
              <a:latin typeface="source-serif-pro"/>
            </a:endParaRPr>
          </a:p>
          <a:p>
            <a:endParaRPr lang="tr-TR" dirty="0"/>
          </a:p>
        </p:txBody>
      </p:sp>
      <p:sp>
        <p:nvSpPr>
          <p:cNvPr id="4" name="Alt Bilgi Yer Tutucusu 3">
            <a:extLst>
              <a:ext uri="{FF2B5EF4-FFF2-40B4-BE49-F238E27FC236}">
                <a16:creationId xmlns:a16="http://schemas.microsoft.com/office/drawing/2014/main" id="{E922E6A2-B71C-48B4-D0ED-B480214BEA13}"/>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A866A025-72C3-E01F-C749-54A5571C824E}"/>
              </a:ext>
            </a:extLst>
          </p:cNvPr>
          <p:cNvSpPr>
            <a:spLocks noGrp="1"/>
          </p:cNvSpPr>
          <p:nvPr>
            <p:ph type="sldNum" sz="quarter" idx="12"/>
          </p:nvPr>
        </p:nvSpPr>
        <p:spPr/>
        <p:txBody>
          <a:bodyPr/>
          <a:lstStyle/>
          <a:p>
            <a:fld id="{CAD58A22-19B7-4B53-A5D7-CAF60E6DE0A4}" type="slidenum">
              <a:rPr lang="tr-TR" smtClean="0"/>
              <a:t>21</a:t>
            </a:fld>
            <a:endParaRPr lang="tr-TR"/>
          </a:p>
        </p:txBody>
      </p:sp>
    </p:spTree>
    <p:extLst>
      <p:ext uri="{BB962C8B-B14F-4D97-AF65-F5344CB8AC3E}">
        <p14:creationId xmlns:p14="http://schemas.microsoft.com/office/powerpoint/2010/main" val="785948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316938-DF8D-416F-5C4E-1505B55A847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1021B9F-A9DA-20F8-FAAC-6C3834C56C39}"/>
              </a:ext>
            </a:extLst>
          </p:cNvPr>
          <p:cNvSpPr>
            <a:spLocks noGrp="1"/>
          </p:cNvSpPr>
          <p:nvPr>
            <p:ph idx="1"/>
          </p:nvPr>
        </p:nvSpPr>
        <p:spPr/>
        <p:txBody>
          <a:bodyPr/>
          <a:lstStyle/>
          <a:p>
            <a:endParaRPr lang="tr-TR"/>
          </a:p>
        </p:txBody>
      </p:sp>
      <p:sp>
        <p:nvSpPr>
          <p:cNvPr id="4" name="Alt Bilgi Yer Tutucusu 3">
            <a:extLst>
              <a:ext uri="{FF2B5EF4-FFF2-40B4-BE49-F238E27FC236}">
                <a16:creationId xmlns:a16="http://schemas.microsoft.com/office/drawing/2014/main" id="{4A58D908-E94A-AFF9-3F32-C9525C921E5A}"/>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C3A313F9-8A8C-22DC-25EA-D2837CDA0D63}"/>
              </a:ext>
            </a:extLst>
          </p:cNvPr>
          <p:cNvSpPr>
            <a:spLocks noGrp="1"/>
          </p:cNvSpPr>
          <p:nvPr>
            <p:ph type="sldNum" sz="quarter" idx="12"/>
          </p:nvPr>
        </p:nvSpPr>
        <p:spPr/>
        <p:txBody>
          <a:bodyPr/>
          <a:lstStyle/>
          <a:p>
            <a:fld id="{CAD58A22-19B7-4B53-A5D7-CAF60E6DE0A4}" type="slidenum">
              <a:rPr lang="tr-TR" smtClean="0"/>
              <a:t>22</a:t>
            </a:fld>
            <a:endParaRPr lang="tr-TR"/>
          </a:p>
        </p:txBody>
      </p:sp>
    </p:spTree>
    <p:extLst>
      <p:ext uri="{BB962C8B-B14F-4D97-AF65-F5344CB8AC3E}">
        <p14:creationId xmlns:p14="http://schemas.microsoft.com/office/powerpoint/2010/main" val="328692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0AB7E4-B4AF-A4E5-788B-362D32672838}"/>
              </a:ext>
            </a:extLst>
          </p:cNvPr>
          <p:cNvSpPr>
            <a:spLocks noGrp="1"/>
          </p:cNvSpPr>
          <p:nvPr>
            <p:ph type="title"/>
          </p:nvPr>
        </p:nvSpPr>
        <p:spPr/>
        <p:txBody>
          <a:bodyPr/>
          <a:lstStyle/>
          <a:p>
            <a:r>
              <a:rPr lang="tr-TR" dirty="0"/>
              <a:t>Birliktelik Kuralları (</a:t>
            </a:r>
            <a:r>
              <a:rPr lang="tr-TR" dirty="0" err="1"/>
              <a:t>Association</a:t>
            </a:r>
            <a:r>
              <a:rPr lang="tr-TR" dirty="0"/>
              <a:t> Rules)</a:t>
            </a:r>
          </a:p>
        </p:txBody>
      </p:sp>
      <p:sp>
        <p:nvSpPr>
          <p:cNvPr id="3" name="İçerik Yer Tutucusu 2">
            <a:extLst>
              <a:ext uri="{FF2B5EF4-FFF2-40B4-BE49-F238E27FC236}">
                <a16:creationId xmlns:a16="http://schemas.microsoft.com/office/drawing/2014/main" id="{235CF616-038D-8EC3-C75C-9AAE994C2E2F}"/>
              </a:ext>
            </a:extLst>
          </p:cNvPr>
          <p:cNvSpPr>
            <a:spLocks noGrp="1"/>
          </p:cNvSpPr>
          <p:nvPr>
            <p:ph idx="1"/>
          </p:nvPr>
        </p:nvSpPr>
        <p:spPr/>
        <p:txBody>
          <a:bodyPr>
            <a:normAutofit/>
          </a:bodyPr>
          <a:lstStyle/>
          <a:p>
            <a:pPr marL="0" indent="0" algn="just">
              <a:buNone/>
            </a:pPr>
            <a:r>
              <a:rPr lang="tr-TR" sz="2400" dirty="0">
                <a:latin typeface="Times New Roman" panose="02020603050405020304" pitchFamily="18" charset="0"/>
                <a:cs typeface="Times New Roman" panose="02020603050405020304" pitchFamily="18" charset="0"/>
              </a:rPr>
              <a:t>  Birliktelik kurallarının kullanıldığı en tipik örnek market sepeti uygulamasıdır. </a:t>
            </a:r>
          </a:p>
          <a:p>
            <a:pPr algn="just"/>
            <a:r>
              <a:rPr lang="tr-TR" sz="2400" dirty="0">
                <a:latin typeface="Times New Roman" panose="02020603050405020304" pitchFamily="18" charset="0"/>
                <a:cs typeface="Times New Roman" panose="02020603050405020304" pitchFamily="18" charset="0"/>
              </a:rPr>
              <a:t>Bu işlem, müşterilerin yaptıkları alışverişlerdeki ürünler arasındaki birliktelikleri bularak </a:t>
            </a:r>
            <a:r>
              <a:rPr lang="tr-TR" sz="2400" b="1" dirty="0">
                <a:latin typeface="Times New Roman" panose="02020603050405020304" pitchFamily="18" charset="0"/>
                <a:cs typeface="Times New Roman" panose="02020603050405020304" pitchFamily="18" charset="0"/>
              </a:rPr>
              <a:t>müşterilerin satın alma alışkanlıklarını çözümler</a:t>
            </a:r>
            <a:r>
              <a:rPr lang="tr-TR" sz="2400" dirty="0">
                <a:latin typeface="Times New Roman" panose="02020603050405020304" pitchFamily="18" charset="0"/>
                <a:cs typeface="Times New Roman" panose="02020603050405020304" pitchFamily="18" charset="0"/>
              </a:rPr>
              <a:t>. </a:t>
            </a:r>
          </a:p>
          <a:p>
            <a:pPr algn="just"/>
            <a:r>
              <a:rPr lang="tr-TR" sz="2400" b="0" i="0" dirty="0">
                <a:solidFill>
                  <a:srgbClr val="0D0D0D"/>
                </a:solidFill>
                <a:effectLst/>
                <a:latin typeface="Times New Roman" panose="02020603050405020304" pitchFamily="18" charset="0"/>
                <a:cs typeface="Times New Roman" panose="02020603050405020304" pitchFamily="18" charset="0"/>
              </a:rPr>
              <a:t>Birliktelik analizi sonuçları, genellikle market sepet analizinde olduğu gibi, özellikle promosyon stratejileri, stok yönetimi ve ürün yerleşimi gibi iş stratejilerini geliştirmek için kullanılır.</a:t>
            </a:r>
          </a:p>
          <a:p>
            <a:pPr algn="just"/>
            <a:r>
              <a:rPr lang="tr-TR" sz="2400" b="0" i="0" dirty="0">
                <a:solidFill>
                  <a:srgbClr val="0D0D0D"/>
                </a:solidFill>
                <a:effectLst/>
                <a:latin typeface="Times New Roman" panose="02020603050405020304" pitchFamily="18" charset="0"/>
                <a:cs typeface="Times New Roman" panose="02020603050405020304" pitchFamily="18" charset="0"/>
              </a:rPr>
              <a:t>Bu analiz aynı zamanda ürünler arasındaki ilişkileri belirleyerek çapraz satış fırsatlarını da ortaya çıkarabilir.</a:t>
            </a:r>
            <a:endParaRPr lang="tr-TR" sz="2400" dirty="0">
              <a:latin typeface="Times New Roman" panose="02020603050405020304" pitchFamily="18" charset="0"/>
              <a:cs typeface="Times New Roman" panose="02020603050405020304" pitchFamily="18" charset="0"/>
            </a:endParaRPr>
          </a:p>
        </p:txBody>
      </p:sp>
      <p:sp>
        <p:nvSpPr>
          <p:cNvPr id="4" name="Alt Bilgi Yer Tutucusu 3">
            <a:extLst>
              <a:ext uri="{FF2B5EF4-FFF2-40B4-BE49-F238E27FC236}">
                <a16:creationId xmlns:a16="http://schemas.microsoft.com/office/drawing/2014/main" id="{7057682D-7BB2-7BE1-436D-AB4AF8B4CEE6}"/>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ECA9ECAA-747C-4287-D812-0FF74D096106}"/>
              </a:ext>
            </a:extLst>
          </p:cNvPr>
          <p:cNvSpPr>
            <a:spLocks noGrp="1"/>
          </p:cNvSpPr>
          <p:nvPr>
            <p:ph type="sldNum" sz="quarter" idx="12"/>
          </p:nvPr>
        </p:nvSpPr>
        <p:spPr/>
        <p:txBody>
          <a:bodyPr/>
          <a:lstStyle/>
          <a:p>
            <a:fld id="{CAD58A22-19B7-4B53-A5D7-CAF60E6DE0A4}" type="slidenum">
              <a:rPr lang="tr-TR" smtClean="0"/>
              <a:t>3</a:t>
            </a:fld>
            <a:endParaRPr lang="tr-TR"/>
          </a:p>
        </p:txBody>
      </p:sp>
    </p:spTree>
    <p:extLst>
      <p:ext uri="{BB962C8B-B14F-4D97-AF65-F5344CB8AC3E}">
        <p14:creationId xmlns:p14="http://schemas.microsoft.com/office/powerpoint/2010/main" val="387384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0E62A-6D96-9153-4E02-A990EC485EF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20FA334-7FBE-0830-7000-DECA6E46E1DA}"/>
              </a:ext>
            </a:extLst>
          </p:cNvPr>
          <p:cNvSpPr>
            <a:spLocks noGrp="1"/>
          </p:cNvSpPr>
          <p:nvPr>
            <p:ph type="title"/>
          </p:nvPr>
        </p:nvSpPr>
        <p:spPr/>
        <p:txBody>
          <a:bodyPr/>
          <a:lstStyle/>
          <a:p>
            <a:r>
              <a:rPr lang="tr-TR" dirty="0"/>
              <a:t>Kullanım Alanları</a:t>
            </a:r>
          </a:p>
        </p:txBody>
      </p:sp>
      <p:sp>
        <p:nvSpPr>
          <p:cNvPr id="3" name="İçerik Yer Tutucusu 2">
            <a:extLst>
              <a:ext uri="{FF2B5EF4-FFF2-40B4-BE49-F238E27FC236}">
                <a16:creationId xmlns:a16="http://schemas.microsoft.com/office/drawing/2014/main" id="{76F06865-863B-550D-045C-4735A0D98874}"/>
              </a:ext>
            </a:extLst>
          </p:cNvPr>
          <p:cNvSpPr>
            <a:spLocks noGrp="1"/>
          </p:cNvSpPr>
          <p:nvPr>
            <p:ph idx="1"/>
          </p:nvPr>
        </p:nvSpPr>
        <p:spPr/>
        <p:txBody>
          <a:bodyPr>
            <a:normAutofit/>
          </a:bodyPr>
          <a:lstStyle/>
          <a:p>
            <a:pPr>
              <a:buFont typeface="Wingdings" panose="05000000000000000000" pitchFamily="2" charset="2"/>
              <a:buChar char="§"/>
            </a:pPr>
            <a:r>
              <a:rPr lang="tr-TR" sz="2800" dirty="0"/>
              <a:t>Satış ve Satın alma Tahminleri, </a:t>
            </a:r>
          </a:p>
          <a:p>
            <a:pPr>
              <a:buFont typeface="Wingdings" panose="05000000000000000000" pitchFamily="2" charset="2"/>
              <a:buChar char="§"/>
            </a:pPr>
            <a:r>
              <a:rPr lang="tr-TR" sz="2800" dirty="0"/>
              <a:t>Reyon organizasyonu,</a:t>
            </a:r>
          </a:p>
          <a:p>
            <a:pPr>
              <a:buFont typeface="Wingdings" panose="05000000000000000000" pitchFamily="2" charset="2"/>
              <a:buChar char="§"/>
            </a:pPr>
            <a:r>
              <a:rPr lang="tr-TR" sz="2800" dirty="0"/>
              <a:t>Kampanyalar ve promosyonlar</a:t>
            </a:r>
          </a:p>
          <a:p>
            <a:pPr>
              <a:buFont typeface="Wingdings" panose="05000000000000000000" pitchFamily="2" charset="2"/>
              <a:buChar char="§"/>
            </a:pPr>
            <a:r>
              <a:rPr lang="it-IT" sz="2800" dirty="0"/>
              <a:t>Pazarlama </a:t>
            </a:r>
            <a:endParaRPr lang="tr-TR" sz="2800" dirty="0"/>
          </a:p>
          <a:p>
            <a:pPr>
              <a:buFont typeface="Wingdings" panose="05000000000000000000" pitchFamily="2" charset="2"/>
              <a:buChar char="§"/>
            </a:pPr>
            <a:r>
              <a:rPr lang="it-IT" sz="2800" dirty="0"/>
              <a:t>Tıbbi tanı </a:t>
            </a:r>
            <a:endParaRPr lang="tr-TR" sz="2800" dirty="0"/>
          </a:p>
          <a:p>
            <a:pPr>
              <a:buFont typeface="Wingdings" panose="05000000000000000000" pitchFamily="2" charset="2"/>
              <a:buChar char="§"/>
            </a:pPr>
            <a:r>
              <a:rPr lang="it-IT" sz="2800" dirty="0"/>
              <a:t>Bilimsel veri analizi </a:t>
            </a:r>
            <a:endParaRPr lang="tr-TR" sz="2800" dirty="0"/>
          </a:p>
        </p:txBody>
      </p:sp>
      <p:sp>
        <p:nvSpPr>
          <p:cNvPr id="4" name="Alt Bilgi Yer Tutucusu 3">
            <a:extLst>
              <a:ext uri="{FF2B5EF4-FFF2-40B4-BE49-F238E27FC236}">
                <a16:creationId xmlns:a16="http://schemas.microsoft.com/office/drawing/2014/main" id="{CECE5971-B362-8233-78FC-5D6DC09B5430}"/>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5778A03B-A217-C57A-D1E0-96602BD37510}"/>
              </a:ext>
            </a:extLst>
          </p:cNvPr>
          <p:cNvSpPr>
            <a:spLocks noGrp="1"/>
          </p:cNvSpPr>
          <p:nvPr>
            <p:ph type="sldNum" sz="quarter" idx="12"/>
          </p:nvPr>
        </p:nvSpPr>
        <p:spPr/>
        <p:txBody>
          <a:bodyPr/>
          <a:lstStyle/>
          <a:p>
            <a:fld id="{CAD58A22-19B7-4B53-A5D7-CAF60E6DE0A4}" type="slidenum">
              <a:rPr lang="tr-TR" smtClean="0"/>
              <a:t>4</a:t>
            </a:fld>
            <a:endParaRPr lang="tr-TR"/>
          </a:p>
        </p:txBody>
      </p:sp>
    </p:spTree>
    <p:extLst>
      <p:ext uri="{BB962C8B-B14F-4D97-AF65-F5344CB8AC3E}">
        <p14:creationId xmlns:p14="http://schemas.microsoft.com/office/powerpoint/2010/main" val="250782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6E8803-7C36-DF2F-71D6-A79A1AA3D3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77E548C7-C366-9E09-311E-E8C42412F0B6}"/>
              </a:ext>
            </a:extLst>
          </p:cNvPr>
          <p:cNvSpPr>
            <a:spLocks noGrp="1"/>
          </p:cNvSpPr>
          <p:nvPr>
            <p:ph type="title"/>
          </p:nvPr>
        </p:nvSpPr>
        <p:spPr>
          <a:xfrm>
            <a:off x="492370" y="516835"/>
            <a:ext cx="3084844" cy="5772840"/>
          </a:xfrm>
        </p:spPr>
        <p:txBody>
          <a:bodyPr anchor="ctr">
            <a:normAutofit/>
          </a:bodyPr>
          <a:lstStyle/>
          <a:p>
            <a:r>
              <a:rPr lang="tr-TR" sz="3600">
                <a:solidFill>
                  <a:srgbClr val="FFFFFF"/>
                </a:solidFill>
              </a:rPr>
              <a:t>Kavramlar</a:t>
            </a:r>
          </a:p>
        </p:txBody>
      </p:sp>
      <p:sp>
        <p:nvSpPr>
          <p:cNvPr id="15" name="Rectangle 1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4" name="Alt Bilgi Yer Tutucusu 3">
            <a:extLst>
              <a:ext uri="{FF2B5EF4-FFF2-40B4-BE49-F238E27FC236}">
                <a16:creationId xmlns:a16="http://schemas.microsoft.com/office/drawing/2014/main" id="{1484731A-404D-306A-B44C-578E59148239}"/>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tr-TR">
                <a:solidFill>
                  <a:schemeClr val="tx2"/>
                </a:solidFill>
              </a:rPr>
              <a:t>ISE 216 VERİ BİLİMİ İÇİN İSTATİSTİK</a:t>
            </a:r>
          </a:p>
        </p:txBody>
      </p:sp>
      <p:sp>
        <p:nvSpPr>
          <p:cNvPr id="5" name="Slayt Numarası Yer Tutucusu 4">
            <a:extLst>
              <a:ext uri="{FF2B5EF4-FFF2-40B4-BE49-F238E27FC236}">
                <a16:creationId xmlns:a16="http://schemas.microsoft.com/office/drawing/2014/main" id="{D1193A0F-D9F8-F218-22F8-1464715F952C}"/>
              </a:ext>
            </a:extLst>
          </p:cNvPr>
          <p:cNvSpPr>
            <a:spLocks noGrp="1"/>
          </p:cNvSpPr>
          <p:nvPr>
            <p:ph type="sldNum" sz="quarter" idx="12"/>
          </p:nvPr>
        </p:nvSpPr>
        <p:spPr>
          <a:xfrm>
            <a:off x="10123055" y="6459785"/>
            <a:ext cx="1089428" cy="365125"/>
          </a:xfrm>
        </p:spPr>
        <p:txBody>
          <a:bodyPr>
            <a:normAutofit/>
          </a:bodyPr>
          <a:lstStyle/>
          <a:p>
            <a:pPr>
              <a:spcAft>
                <a:spcPts val="600"/>
              </a:spcAft>
            </a:pPr>
            <a:fld id="{CAD58A22-19B7-4B53-A5D7-CAF60E6DE0A4}" type="slidenum">
              <a:rPr lang="tr-TR">
                <a:solidFill>
                  <a:schemeClr val="tx2"/>
                </a:solidFill>
              </a:rPr>
              <a:pPr>
                <a:spcAft>
                  <a:spcPts val="600"/>
                </a:spcAft>
              </a:pPr>
              <a:t>5</a:t>
            </a:fld>
            <a:endParaRPr lang="tr-TR">
              <a:solidFill>
                <a:schemeClr val="tx2"/>
              </a:solidFill>
            </a:endParaRPr>
          </a:p>
        </p:txBody>
      </p:sp>
      <p:graphicFrame>
        <p:nvGraphicFramePr>
          <p:cNvPr id="7" name="İçerik Yer Tutucusu 2">
            <a:extLst>
              <a:ext uri="{FF2B5EF4-FFF2-40B4-BE49-F238E27FC236}">
                <a16:creationId xmlns:a16="http://schemas.microsoft.com/office/drawing/2014/main" id="{AD11A106-7E76-E982-D59D-BF92659EE4A6}"/>
              </a:ext>
            </a:extLst>
          </p:cNvPr>
          <p:cNvGraphicFramePr>
            <a:graphicFrameLocks noGrp="1"/>
          </p:cNvGraphicFramePr>
          <p:nvPr>
            <p:ph idx="1"/>
            <p:extLst>
              <p:ext uri="{D42A27DB-BD31-4B8C-83A1-F6EECF244321}">
                <p14:modId xmlns:p14="http://schemas.microsoft.com/office/powerpoint/2010/main" val="65006292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737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5A89E29F-12DC-60A0-9495-07470FBA9AF4}"/>
              </a:ext>
            </a:extLst>
          </p:cNvPr>
          <p:cNvSpPr>
            <a:spLocks noGrp="1"/>
          </p:cNvSpPr>
          <p:nvPr>
            <p:ph type="title"/>
          </p:nvPr>
        </p:nvSpPr>
        <p:spPr>
          <a:xfrm>
            <a:off x="492370" y="516835"/>
            <a:ext cx="3084844" cy="5772840"/>
          </a:xfrm>
        </p:spPr>
        <p:txBody>
          <a:bodyPr anchor="ctr">
            <a:normAutofit/>
          </a:bodyPr>
          <a:lstStyle/>
          <a:p>
            <a:r>
              <a:rPr lang="tr-TR" sz="3600">
                <a:solidFill>
                  <a:srgbClr val="FFFFFF"/>
                </a:solidFill>
              </a:rPr>
              <a:t>Birliktelik Analizi Süreci</a:t>
            </a:r>
          </a:p>
        </p:txBody>
      </p:sp>
      <p:sp>
        <p:nvSpPr>
          <p:cNvPr id="16" name="Rectangle 1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4" name="Alt Bilgi Yer Tutucusu 3">
            <a:extLst>
              <a:ext uri="{FF2B5EF4-FFF2-40B4-BE49-F238E27FC236}">
                <a16:creationId xmlns:a16="http://schemas.microsoft.com/office/drawing/2014/main" id="{D37733BE-561C-0DFA-050A-8A42BED5D5C4}"/>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tr-TR">
                <a:solidFill>
                  <a:schemeClr val="tx2"/>
                </a:solidFill>
              </a:rPr>
              <a:t>ISE 216 VERİ BİLİMİ İÇİN İSTATİSTİK</a:t>
            </a:r>
          </a:p>
        </p:txBody>
      </p:sp>
      <p:sp>
        <p:nvSpPr>
          <p:cNvPr id="5" name="Slayt Numarası Yer Tutucusu 4">
            <a:extLst>
              <a:ext uri="{FF2B5EF4-FFF2-40B4-BE49-F238E27FC236}">
                <a16:creationId xmlns:a16="http://schemas.microsoft.com/office/drawing/2014/main" id="{38FBF92E-C928-9DB8-AE37-D657BE496612}"/>
              </a:ext>
            </a:extLst>
          </p:cNvPr>
          <p:cNvSpPr>
            <a:spLocks noGrp="1"/>
          </p:cNvSpPr>
          <p:nvPr>
            <p:ph type="sldNum" sz="quarter" idx="12"/>
          </p:nvPr>
        </p:nvSpPr>
        <p:spPr>
          <a:xfrm>
            <a:off x="10123055" y="6459785"/>
            <a:ext cx="1089428" cy="365125"/>
          </a:xfrm>
        </p:spPr>
        <p:txBody>
          <a:bodyPr>
            <a:normAutofit/>
          </a:bodyPr>
          <a:lstStyle/>
          <a:p>
            <a:pPr>
              <a:spcAft>
                <a:spcPts val="600"/>
              </a:spcAft>
            </a:pPr>
            <a:fld id="{CAD58A22-19B7-4B53-A5D7-CAF60E6DE0A4}" type="slidenum">
              <a:rPr lang="tr-TR">
                <a:solidFill>
                  <a:schemeClr val="tx2"/>
                </a:solidFill>
              </a:rPr>
              <a:pPr>
                <a:spcAft>
                  <a:spcPts val="600"/>
                </a:spcAft>
              </a:pPr>
              <a:t>6</a:t>
            </a:fld>
            <a:endParaRPr lang="tr-TR">
              <a:solidFill>
                <a:schemeClr val="tx2"/>
              </a:solidFill>
            </a:endParaRPr>
          </a:p>
        </p:txBody>
      </p:sp>
      <p:graphicFrame>
        <p:nvGraphicFramePr>
          <p:cNvPr id="7" name="İçerik Yer Tutucusu 2">
            <a:extLst>
              <a:ext uri="{FF2B5EF4-FFF2-40B4-BE49-F238E27FC236}">
                <a16:creationId xmlns:a16="http://schemas.microsoft.com/office/drawing/2014/main" id="{6967B16E-89C2-E3E2-F000-9D084F77AD91}"/>
              </a:ext>
            </a:extLst>
          </p:cNvPr>
          <p:cNvGraphicFramePr>
            <a:graphicFrameLocks noGrp="1"/>
          </p:cNvGraphicFramePr>
          <p:nvPr>
            <p:ph idx="1"/>
            <p:extLst>
              <p:ext uri="{D42A27DB-BD31-4B8C-83A1-F6EECF244321}">
                <p14:modId xmlns:p14="http://schemas.microsoft.com/office/powerpoint/2010/main" val="50924802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19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6E4A7EC9-1824-B1AA-DCB9-15433F25C991}"/>
              </a:ext>
            </a:extLst>
          </p:cNvPr>
          <p:cNvSpPr>
            <a:spLocks noGrp="1"/>
          </p:cNvSpPr>
          <p:nvPr>
            <p:ph type="title"/>
          </p:nvPr>
        </p:nvSpPr>
        <p:spPr>
          <a:xfrm>
            <a:off x="492370" y="605896"/>
            <a:ext cx="3084844" cy="5646208"/>
          </a:xfrm>
        </p:spPr>
        <p:txBody>
          <a:bodyPr anchor="ctr">
            <a:normAutofit/>
          </a:bodyPr>
          <a:lstStyle/>
          <a:p>
            <a:r>
              <a:rPr lang="tr-TR" sz="3600" dirty="0">
                <a:solidFill>
                  <a:srgbClr val="FFFFFF"/>
                </a:solidFill>
              </a:rPr>
              <a:t>Birliktelik Analizi Süreci</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7" name="İçerik Yer Tutucusu 2">
            <a:extLst>
              <a:ext uri="{FF2B5EF4-FFF2-40B4-BE49-F238E27FC236}">
                <a16:creationId xmlns:a16="http://schemas.microsoft.com/office/drawing/2014/main" id="{CD0CFB16-A364-2337-8824-B7D834DA29CC}"/>
              </a:ext>
            </a:extLst>
          </p:cNvPr>
          <p:cNvSpPr>
            <a:spLocks noGrp="1"/>
          </p:cNvSpPr>
          <p:nvPr>
            <p:ph idx="1"/>
          </p:nvPr>
        </p:nvSpPr>
        <p:spPr>
          <a:xfrm>
            <a:off x="4742016" y="605896"/>
            <a:ext cx="6413663" cy="5646208"/>
          </a:xfrm>
        </p:spPr>
        <p:txBody>
          <a:bodyPr anchor="ctr">
            <a:normAutofit/>
          </a:bodyPr>
          <a:lstStyle/>
          <a:p>
            <a:pPr marL="0" indent="0">
              <a:buNone/>
            </a:pPr>
            <a:r>
              <a:rPr lang="tr-TR" b="1" i="0" dirty="0">
                <a:effectLst/>
                <a:latin typeface="Söhne"/>
              </a:rPr>
              <a:t>Birliktelik Kurallarının Çıkartılması</a:t>
            </a:r>
            <a:r>
              <a:rPr lang="tr-TR" b="0" i="0" dirty="0">
                <a:effectLst/>
                <a:latin typeface="Söhne"/>
              </a:rPr>
              <a:t>: Birlikte görülen öğeler arasındaki ilişkiler belirlendikten sonra, bu ilişkileri ifade eden birliktelik kurallarını çıkarır. Bu kurallar genellikle "Eğer X alınırsa, Y'nin alınma olasılığı Z'dir" şeklinde ifade edilir. </a:t>
            </a:r>
          </a:p>
          <a:p>
            <a:pPr marL="0" indent="0">
              <a:buNone/>
            </a:pPr>
            <a:r>
              <a:rPr lang="tr-TR" b="0" i="0" dirty="0">
                <a:effectLst/>
                <a:latin typeface="Söhne"/>
              </a:rPr>
              <a:t>Örneğin, "Eğer müşteri A ekmeği alıyorsa, aynı müşterinin süt de alması olasılığı %70'tir" gibi.</a:t>
            </a:r>
          </a:p>
          <a:p>
            <a:pPr marL="0" indent="0">
              <a:buNone/>
            </a:pPr>
            <a:r>
              <a:rPr lang="tr-TR" b="1" i="0" dirty="0">
                <a:effectLst/>
                <a:latin typeface="Söhne"/>
              </a:rPr>
              <a:t>Sonuçların Değerlendirilmesi ve Uygulanması</a:t>
            </a:r>
            <a:r>
              <a:rPr lang="tr-TR" b="0" i="0" dirty="0">
                <a:effectLst/>
                <a:latin typeface="Söhne"/>
              </a:rPr>
              <a:t>: Elde edilen birliktelik kuralları, iş stratejilerini geliştirmek için değerlendirilir ve uygulanır. </a:t>
            </a:r>
          </a:p>
          <a:p>
            <a:pPr marL="0" indent="0">
              <a:buNone/>
            </a:pPr>
            <a:r>
              <a:rPr lang="tr-TR" b="0" i="0" dirty="0">
                <a:effectLst/>
                <a:latin typeface="Söhne"/>
              </a:rPr>
              <a:t>Örneğin, bir market yöneticisi, müşterilerin birlikte satın aldığı ürünleri belirleyerek promosyon stratejilerini belirleyebilir veya ürün yerleşimini optimize edebilir.</a:t>
            </a:r>
          </a:p>
          <a:p>
            <a:endParaRPr lang="tr-TR" dirty="0"/>
          </a:p>
        </p:txBody>
      </p:sp>
      <p:sp>
        <p:nvSpPr>
          <p:cNvPr id="4" name="Alt Bilgi Yer Tutucusu 3">
            <a:extLst>
              <a:ext uri="{FF2B5EF4-FFF2-40B4-BE49-F238E27FC236}">
                <a16:creationId xmlns:a16="http://schemas.microsoft.com/office/drawing/2014/main" id="{92FBA1E6-194C-B72F-1F48-DAA1764AC7D1}"/>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tr-TR">
                <a:solidFill>
                  <a:schemeClr val="tx2"/>
                </a:solidFill>
              </a:rPr>
              <a:t>ISE 216 VERİ BİLİMİ İÇİN İSTATİSTİK</a:t>
            </a:r>
          </a:p>
        </p:txBody>
      </p:sp>
      <p:sp>
        <p:nvSpPr>
          <p:cNvPr id="5" name="Slayt Numarası Yer Tutucusu 4">
            <a:extLst>
              <a:ext uri="{FF2B5EF4-FFF2-40B4-BE49-F238E27FC236}">
                <a16:creationId xmlns:a16="http://schemas.microsoft.com/office/drawing/2014/main" id="{9F57A90D-3922-4A25-F4FA-CE8F1D46347C}"/>
              </a:ext>
            </a:extLst>
          </p:cNvPr>
          <p:cNvSpPr>
            <a:spLocks noGrp="1"/>
          </p:cNvSpPr>
          <p:nvPr>
            <p:ph type="sldNum" sz="quarter" idx="12"/>
          </p:nvPr>
        </p:nvSpPr>
        <p:spPr>
          <a:xfrm>
            <a:off x="10123055" y="6459785"/>
            <a:ext cx="1089428" cy="365125"/>
          </a:xfrm>
        </p:spPr>
        <p:txBody>
          <a:bodyPr>
            <a:normAutofit/>
          </a:bodyPr>
          <a:lstStyle/>
          <a:p>
            <a:pPr>
              <a:spcAft>
                <a:spcPts val="600"/>
              </a:spcAft>
            </a:pPr>
            <a:fld id="{CAD58A22-19B7-4B53-A5D7-CAF60E6DE0A4}" type="slidenum">
              <a:rPr lang="tr-TR">
                <a:solidFill>
                  <a:schemeClr val="tx2"/>
                </a:solidFill>
              </a:rPr>
              <a:pPr>
                <a:spcAft>
                  <a:spcPts val="600"/>
                </a:spcAft>
              </a:pPr>
              <a:t>7</a:t>
            </a:fld>
            <a:endParaRPr lang="tr-TR">
              <a:solidFill>
                <a:schemeClr val="tx2"/>
              </a:solidFill>
            </a:endParaRPr>
          </a:p>
        </p:txBody>
      </p:sp>
    </p:spTree>
    <p:extLst>
      <p:ext uri="{BB962C8B-B14F-4D97-AF65-F5344CB8AC3E}">
        <p14:creationId xmlns:p14="http://schemas.microsoft.com/office/powerpoint/2010/main" val="169112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201B6B-C430-4F35-DCB1-E02E8A35BFEB}"/>
              </a:ext>
            </a:extLst>
          </p:cNvPr>
          <p:cNvSpPr>
            <a:spLocks noGrp="1"/>
          </p:cNvSpPr>
          <p:nvPr>
            <p:ph type="title"/>
          </p:nvPr>
        </p:nvSpPr>
        <p:spPr/>
        <p:txBody>
          <a:bodyPr/>
          <a:lstStyle/>
          <a:p>
            <a:r>
              <a:rPr lang="tr-TR" dirty="0"/>
              <a:t>Destek ve Güven Kriterleri</a:t>
            </a:r>
          </a:p>
        </p:txBody>
      </p:sp>
      <p:sp>
        <p:nvSpPr>
          <p:cNvPr id="3" name="İçerik Yer Tutucusu 2">
            <a:extLst>
              <a:ext uri="{FF2B5EF4-FFF2-40B4-BE49-F238E27FC236}">
                <a16:creationId xmlns:a16="http://schemas.microsoft.com/office/drawing/2014/main" id="{58838864-A470-51CA-5EE7-518DF33B6131}"/>
              </a:ext>
            </a:extLst>
          </p:cNvPr>
          <p:cNvSpPr>
            <a:spLocks noGrp="1"/>
          </p:cNvSpPr>
          <p:nvPr>
            <p:ph idx="1"/>
          </p:nvPr>
        </p:nvSpPr>
        <p:spPr/>
        <p:txBody>
          <a:bodyPr/>
          <a:lstStyle/>
          <a:p>
            <a:pPr>
              <a:buFont typeface="Wingdings" panose="05000000000000000000" pitchFamily="2" charset="2"/>
              <a:buChar char="q"/>
            </a:pPr>
            <a:r>
              <a:rPr lang="tr-TR" dirty="0"/>
              <a:t>Birliktelik kuralında, öğeler arasındaki birliktelik, destek ve güven kriterleri ile hesaplanır. </a:t>
            </a:r>
          </a:p>
          <a:p>
            <a:pPr>
              <a:buFont typeface="Wingdings" panose="05000000000000000000" pitchFamily="2" charset="2"/>
              <a:buChar char="q"/>
            </a:pPr>
            <a:r>
              <a:rPr lang="tr-TR" dirty="0"/>
              <a:t>Destek (</a:t>
            </a:r>
            <a:r>
              <a:rPr lang="tr-TR" dirty="0" err="1"/>
              <a:t>Support</a:t>
            </a:r>
            <a:r>
              <a:rPr lang="tr-TR" dirty="0"/>
              <a:t>) kriteri, </a:t>
            </a:r>
            <a:r>
              <a:rPr lang="tr-TR" b="1" dirty="0"/>
              <a:t>veride öğeler arasındaki bağıntının ne kadar sık olduğunu </a:t>
            </a:r>
            <a:r>
              <a:rPr lang="tr-TR" dirty="0"/>
              <a:t>belirtir. </a:t>
            </a:r>
          </a:p>
          <a:p>
            <a:pPr>
              <a:buFont typeface="Wingdings" panose="05000000000000000000" pitchFamily="2" charset="2"/>
              <a:buChar char="q"/>
            </a:pPr>
            <a:r>
              <a:rPr lang="tr-TR" dirty="0"/>
              <a:t>X ve Y farklı ürünler olmak üzere, X ürünü için destek, </a:t>
            </a:r>
            <a:r>
              <a:rPr lang="tr-TR" u="sng" dirty="0"/>
              <a:t>tüm alışverişler içinde X ürününün oranıdır. </a:t>
            </a:r>
          </a:p>
          <a:p>
            <a:r>
              <a:rPr lang="tr-TR" dirty="0"/>
              <a:t>                DESTEK(X) = X Sayısı / Toplam Alışveriş Sayısı </a:t>
            </a:r>
          </a:p>
          <a:p>
            <a:pPr>
              <a:buFont typeface="Wingdings" panose="05000000000000000000" pitchFamily="2" charset="2"/>
              <a:buChar char="q"/>
            </a:pPr>
            <a:r>
              <a:rPr lang="tr-TR" dirty="0"/>
              <a:t> X ve Y ürünleri için destek, X ve Y’nin bir arada </a:t>
            </a:r>
            <a:r>
              <a:rPr lang="tr-TR" u="sng" dirty="0"/>
              <a:t>tüm alışverişler </a:t>
            </a:r>
            <a:r>
              <a:rPr lang="tr-TR" dirty="0"/>
              <a:t>içinde bulunma olasılığıdır.</a:t>
            </a:r>
          </a:p>
          <a:p>
            <a:pPr marL="0" indent="0">
              <a:buNone/>
            </a:pPr>
            <a:endParaRPr lang="tr-TR" dirty="0"/>
          </a:p>
          <a:p>
            <a:pPr marL="0" indent="0">
              <a:buNone/>
            </a:pPr>
            <a:r>
              <a:rPr lang="tr-TR" dirty="0"/>
              <a:t>	 DESTEK(X, Y) = (X, Y) Sayısı / Toplam Alışveriş Sayısı</a:t>
            </a:r>
          </a:p>
        </p:txBody>
      </p:sp>
      <p:sp>
        <p:nvSpPr>
          <p:cNvPr id="4" name="Alt Bilgi Yer Tutucusu 3">
            <a:extLst>
              <a:ext uri="{FF2B5EF4-FFF2-40B4-BE49-F238E27FC236}">
                <a16:creationId xmlns:a16="http://schemas.microsoft.com/office/drawing/2014/main" id="{7F530795-EC0D-D22F-0ACC-C7CFFB559831}"/>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8E4FD0E5-FDFA-BB95-C3F3-DE4DD7584E89}"/>
              </a:ext>
            </a:extLst>
          </p:cNvPr>
          <p:cNvSpPr>
            <a:spLocks noGrp="1"/>
          </p:cNvSpPr>
          <p:nvPr>
            <p:ph type="sldNum" sz="quarter" idx="12"/>
          </p:nvPr>
        </p:nvSpPr>
        <p:spPr/>
        <p:txBody>
          <a:bodyPr/>
          <a:lstStyle/>
          <a:p>
            <a:fld id="{CAD58A22-19B7-4B53-A5D7-CAF60E6DE0A4}" type="slidenum">
              <a:rPr lang="tr-TR" smtClean="0"/>
              <a:t>8</a:t>
            </a:fld>
            <a:endParaRPr lang="tr-TR"/>
          </a:p>
        </p:txBody>
      </p:sp>
    </p:spTree>
    <p:extLst>
      <p:ext uri="{BB962C8B-B14F-4D97-AF65-F5344CB8AC3E}">
        <p14:creationId xmlns:p14="http://schemas.microsoft.com/office/powerpoint/2010/main" val="3493029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0DD29D-6FBB-8D76-EEBD-4CC823BA9772}"/>
              </a:ext>
            </a:extLst>
          </p:cNvPr>
          <p:cNvSpPr>
            <a:spLocks noGrp="1"/>
          </p:cNvSpPr>
          <p:nvPr>
            <p:ph type="title"/>
          </p:nvPr>
        </p:nvSpPr>
        <p:spPr/>
        <p:txBody>
          <a:bodyPr/>
          <a:lstStyle/>
          <a:p>
            <a:r>
              <a:rPr lang="tr-TR" dirty="0"/>
              <a:t>Destek ve Güven Kriterleri</a:t>
            </a:r>
          </a:p>
        </p:txBody>
      </p:sp>
      <p:sp>
        <p:nvSpPr>
          <p:cNvPr id="3" name="İçerik Yer Tutucusu 2">
            <a:extLst>
              <a:ext uri="{FF2B5EF4-FFF2-40B4-BE49-F238E27FC236}">
                <a16:creationId xmlns:a16="http://schemas.microsoft.com/office/drawing/2014/main" id="{3B33DA37-7FCE-9817-1660-7FABC436CDE9}"/>
              </a:ext>
            </a:extLst>
          </p:cNvPr>
          <p:cNvSpPr>
            <a:spLocks noGrp="1"/>
          </p:cNvSpPr>
          <p:nvPr>
            <p:ph idx="1"/>
          </p:nvPr>
        </p:nvSpPr>
        <p:spPr/>
        <p:txBody>
          <a:bodyPr/>
          <a:lstStyle/>
          <a:p>
            <a:r>
              <a:rPr lang="tr-TR" dirty="0"/>
              <a:t>Güven (</a:t>
            </a:r>
            <a:r>
              <a:rPr lang="tr-TR" dirty="0" err="1"/>
              <a:t>confidence</a:t>
            </a:r>
            <a:r>
              <a:rPr lang="tr-TR" dirty="0"/>
              <a:t>) kriteri ise Y ürününün </a:t>
            </a:r>
            <a:r>
              <a:rPr lang="tr-TR" b="1" dirty="0"/>
              <a:t>hangi olasılıkla X ürünü ile beraber </a:t>
            </a:r>
            <a:r>
              <a:rPr lang="tr-TR" dirty="0"/>
              <a:t>olacağını söyler.</a:t>
            </a:r>
          </a:p>
          <a:p>
            <a:endParaRPr lang="tr-TR" dirty="0"/>
          </a:p>
          <a:p>
            <a:pPr algn="ctr"/>
            <a:r>
              <a:rPr lang="tr-TR" dirty="0"/>
              <a:t>  GÜVEN(X, Y) = (X, Y) Sayısı / </a:t>
            </a:r>
            <a:r>
              <a:rPr lang="tr-TR" dirty="0" err="1"/>
              <a:t>X’i</a:t>
            </a:r>
            <a:r>
              <a:rPr lang="tr-TR" dirty="0"/>
              <a:t> İçeren Alışveriş Sayısı </a:t>
            </a:r>
          </a:p>
          <a:p>
            <a:pPr algn="ctr"/>
            <a:endParaRPr lang="tr-TR" dirty="0"/>
          </a:p>
          <a:p>
            <a:pPr algn="ctr"/>
            <a:r>
              <a:rPr lang="tr-TR" dirty="0"/>
              <a:t> GÜVEN(X ⇒ Y) = DESTEK(X, Y) / DESTEK(X) </a:t>
            </a:r>
          </a:p>
          <a:p>
            <a:pPr algn="ctr"/>
            <a:endParaRPr lang="tr-TR" dirty="0"/>
          </a:p>
          <a:p>
            <a:r>
              <a:rPr lang="tr-TR" dirty="0"/>
              <a:t>Elde edilen kuralların güvenirliliği, destek ve güven değerleri ile doğru orantılıdır. </a:t>
            </a:r>
          </a:p>
        </p:txBody>
      </p:sp>
      <p:sp>
        <p:nvSpPr>
          <p:cNvPr id="4" name="Alt Bilgi Yer Tutucusu 3">
            <a:extLst>
              <a:ext uri="{FF2B5EF4-FFF2-40B4-BE49-F238E27FC236}">
                <a16:creationId xmlns:a16="http://schemas.microsoft.com/office/drawing/2014/main" id="{008A7986-57B3-3340-07E8-2276F12A7A3D}"/>
              </a:ext>
            </a:extLst>
          </p:cNvPr>
          <p:cNvSpPr>
            <a:spLocks noGrp="1"/>
          </p:cNvSpPr>
          <p:nvPr>
            <p:ph type="ftr" sz="quarter" idx="11"/>
          </p:nvPr>
        </p:nvSpPr>
        <p:spPr/>
        <p:txBody>
          <a:bodyPr/>
          <a:lstStyle/>
          <a:p>
            <a:r>
              <a:rPr lang="tr-TR"/>
              <a:t>ISE 216 VERİ BİLİMİ İÇİN İSTATİSTİK</a:t>
            </a:r>
          </a:p>
        </p:txBody>
      </p:sp>
      <p:sp>
        <p:nvSpPr>
          <p:cNvPr id="5" name="Slayt Numarası Yer Tutucusu 4">
            <a:extLst>
              <a:ext uri="{FF2B5EF4-FFF2-40B4-BE49-F238E27FC236}">
                <a16:creationId xmlns:a16="http://schemas.microsoft.com/office/drawing/2014/main" id="{87CE9BB6-3F73-4FC6-DE9D-080920A2F722}"/>
              </a:ext>
            </a:extLst>
          </p:cNvPr>
          <p:cNvSpPr>
            <a:spLocks noGrp="1"/>
          </p:cNvSpPr>
          <p:nvPr>
            <p:ph type="sldNum" sz="quarter" idx="12"/>
          </p:nvPr>
        </p:nvSpPr>
        <p:spPr/>
        <p:txBody>
          <a:bodyPr/>
          <a:lstStyle/>
          <a:p>
            <a:fld id="{CAD58A22-19B7-4B53-A5D7-CAF60E6DE0A4}" type="slidenum">
              <a:rPr lang="tr-TR" smtClean="0"/>
              <a:t>9</a:t>
            </a:fld>
            <a:endParaRPr lang="tr-TR"/>
          </a:p>
        </p:txBody>
      </p:sp>
    </p:spTree>
    <p:extLst>
      <p:ext uri="{BB962C8B-B14F-4D97-AF65-F5344CB8AC3E}">
        <p14:creationId xmlns:p14="http://schemas.microsoft.com/office/powerpoint/2010/main" val="3042402380"/>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7864</TotalTime>
  <Words>1708</Words>
  <Application>Microsoft Office PowerPoint</Application>
  <PresentationFormat>Geniş ekran</PresentationFormat>
  <Paragraphs>200</Paragraphs>
  <Slides>22</Slides>
  <Notes>0</Notes>
  <HiddenSlides>0</HiddenSlides>
  <MMClips>0</MMClips>
  <ScaleCrop>false</ScaleCrop>
  <HeadingPairs>
    <vt:vector size="8" baseType="variant">
      <vt:variant>
        <vt:lpstr>Kullanılan Yazı Tipleri</vt:lpstr>
      </vt:variant>
      <vt:variant>
        <vt:i4>7</vt:i4>
      </vt:variant>
      <vt:variant>
        <vt:lpstr>Tema</vt:lpstr>
      </vt:variant>
      <vt:variant>
        <vt:i4>1</vt:i4>
      </vt:variant>
      <vt:variant>
        <vt:lpstr>Eklenmiş OLE Hizmet Programları</vt:lpstr>
      </vt:variant>
      <vt:variant>
        <vt:i4>1</vt:i4>
      </vt:variant>
      <vt:variant>
        <vt:lpstr>Slayt Başlıkları</vt:lpstr>
      </vt:variant>
      <vt:variant>
        <vt:i4>22</vt:i4>
      </vt:variant>
    </vt:vector>
  </HeadingPairs>
  <TitlesOfParts>
    <vt:vector size="31" baseType="lpstr">
      <vt:lpstr>Arial</vt:lpstr>
      <vt:lpstr>Calibri</vt:lpstr>
      <vt:lpstr>Calibri Light</vt:lpstr>
      <vt:lpstr>source-serif-pro</vt:lpstr>
      <vt:lpstr>Söhne</vt:lpstr>
      <vt:lpstr>Times New Roman</vt:lpstr>
      <vt:lpstr>Wingdings</vt:lpstr>
      <vt:lpstr>Geçmişe bakış</vt:lpstr>
      <vt:lpstr>Denklem</vt:lpstr>
      <vt:lpstr>ISE 302 –Veri Madenciliği</vt:lpstr>
      <vt:lpstr>Birliktelik Kuralları (Association Rules)</vt:lpstr>
      <vt:lpstr>Birliktelik Kuralları (Association Rules)</vt:lpstr>
      <vt:lpstr>Kullanım Alanları</vt:lpstr>
      <vt:lpstr>Kavramlar</vt:lpstr>
      <vt:lpstr>Birliktelik Analizi Süreci</vt:lpstr>
      <vt:lpstr>Birliktelik Analizi Süreci</vt:lpstr>
      <vt:lpstr>Destek ve Güven Kriterleri</vt:lpstr>
      <vt:lpstr>Destek ve Güven Kriterleri</vt:lpstr>
      <vt:lpstr>Destek ve Güven Kriterleri</vt:lpstr>
      <vt:lpstr>Birliktelik Kuralları</vt:lpstr>
      <vt:lpstr>Birliktelik Kuralları</vt:lpstr>
      <vt:lpstr>Apriori Algoritması</vt:lpstr>
      <vt:lpstr>Apriori Algoritması</vt:lpstr>
      <vt:lpstr>Apriori Algoritması</vt:lpstr>
      <vt:lpstr>Apriori Algoritması</vt:lpstr>
      <vt:lpstr>Apriori Algoritması</vt:lpstr>
      <vt:lpstr>Apriori Algoritması</vt:lpstr>
      <vt:lpstr>Apriori Algoritması</vt:lpstr>
      <vt:lpstr>Apriori Algoritması</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ISE 216 -Veri Bilimi İçin İstatistik</dc:title>
  <dc:creator>esin zaimoglu</dc:creator>
  <cp:lastModifiedBy>esin zaimoglu</cp:lastModifiedBy>
  <cp:revision>71</cp:revision>
  <dcterms:created xsi:type="dcterms:W3CDTF">2024-01-08T13:18:52Z</dcterms:created>
  <dcterms:modified xsi:type="dcterms:W3CDTF">2024-03-19T13:00:19Z</dcterms:modified>
</cp:coreProperties>
</file>