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330" r:id="rId3"/>
    <p:sldId id="298" r:id="rId4"/>
    <p:sldId id="299" r:id="rId5"/>
    <p:sldId id="260" r:id="rId6"/>
    <p:sldId id="302" r:id="rId7"/>
    <p:sldId id="301" r:id="rId8"/>
    <p:sldId id="337" r:id="rId9"/>
    <p:sldId id="303" r:id="rId10"/>
    <p:sldId id="332" r:id="rId11"/>
    <p:sldId id="331" r:id="rId12"/>
    <p:sldId id="334" r:id="rId13"/>
    <p:sldId id="304" r:id="rId14"/>
    <p:sldId id="305" r:id="rId15"/>
    <p:sldId id="306" r:id="rId16"/>
    <p:sldId id="307" r:id="rId17"/>
    <p:sldId id="335" r:id="rId18"/>
    <p:sldId id="338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64" r:id="rId27"/>
    <p:sldId id="263" r:id="rId28"/>
    <p:sldId id="339" r:id="rId29"/>
    <p:sldId id="26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CEB68-160B-44A4-81EE-5A0159490A19}" type="datetimeFigureOut">
              <a:rPr lang="tr-TR" smtClean="0"/>
              <a:t>3.04.2024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B5448-6892-427C-84ED-419C04F479B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1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503-8D66-4CBE-A70D-A95BD75661C1}" type="datetime1">
              <a:rPr lang="tr-TR" smtClean="0"/>
              <a:t>3.04.2024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3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9F73-C18A-4F13-9E6C-8CEFD86A1197}" type="datetime1">
              <a:rPr lang="tr-TR" smtClean="0"/>
              <a:t>3.04.2024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5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155A-F2FC-4CEE-90CC-FCB7610511B1}" type="datetime1">
              <a:rPr lang="tr-TR" smtClean="0"/>
              <a:t>3.04.2024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447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0BE2-43A8-476D-B611-1CE8BE3F12FD}" type="datetime1">
              <a:rPr lang="tr-TR" smtClean="0"/>
              <a:t>3.04.2024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5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9CFA-8713-4377-AA1A-301FAB700091}" type="datetime1">
              <a:rPr lang="tr-TR" smtClean="0"/>
              <a:t>3.04.2024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28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0315-837B-481E-8D3D-4BA580A19C24}" type="datetime1">
              <a:rPr lang="tr-TR" smtClean="0"/>
              <a:t>3.04.2024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328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7CC7-C5DC-4615-8142-B0A55B772722}" type="datetime1">
              <a:rPr lang="tr-TR" smtClean="0"/>
              <a:t>3.04.2024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00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9F30-F76C-42AD-B150-9CAA45BBBAB7}" type="datetime1">
              <a:rPr lang="tr-TR" smtClean="0"/>
              <a:t>3.04.2024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13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9F2E7-610C-4056-842B-7FC95F757C29}" type="datetime1">
              <a:rPr lang="tr-TR" smtClean="0"/>
              <a:t>3.04.2024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tr-TR"/>
              <a:t>ISE 216 VERİ BİLİMİ İÇİN İSTATİSTİK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438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CDDD57-1181-4A70-B664-65EBCA8DF3BD}" type="datetime1">
              <a:rPr lang="tr-TR" smtClean="0"/>
              <a:t>3.04.2024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ISE 216 VERİ BİLİMİ İÇİN İSTATİSTİK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07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025D9-FE9D-4CB2-9529-C6921EBE8CAC}" type="datetime1">
              <a:rPr lang="tr-TR" smtClean="0"/>
              <a:t>3.04.2024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909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B173CC-599F-4EA8-AF90-427A1588B523}" type="datetime1">
              <a:rPr lang="tr-TR" smtClean="0"/>
              <a:t>3.04.2024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tr-TR"/>
              <a:t>ISE 216 VERİ BİLİMİ İÇİN İSTATİSTİK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D58A22-19B7-4B53-A5D7-CAF60E6DE0A4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299D9D-E647-2AA8-097D-36E354F24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5522" y="4459342"/>
            <a:ext cx="5132786" cy="598243"/>
          </a:xfrm>
        </p:spPr>
        <p:txBody>
          <a:bodyPr>
            <a:noAutofit/>
          </a:bodyPr>
          <a:lstStyle/>
          <a:p>
            <a:pPr algn="ctr"/>
            <a:r>
              <a:rPr lang="tr-TR" sz="4000" b="1" dirty="0"/>
              <a:t>ISE 302 –Veri Madenciliği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F7F0EC-8421-0BC4-7116-CFEE4E444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0458" y="5057585"/>
            <a:ext cx="6182914" cy="974007"/>
          </a:xfrm>
        </p:spPr>
        <p:txBody>
          <a:bodyPr>
            <a:normAutofit/>
          </a:bodyPr>
          <a:lstStyle/>
          <a:p>
            <a:pPr algn="ctr"/>
            <a:r>
              <a:rPr lang="tr-TR" b="1" dirty="0">
                <a:solidFill>
                  <a:schemeClr val="tx2"/>
                </a:solidFill>
              </a:rPr>
              <a:t>Dr. Öğr. Üyesi Esin Ayşe ZAİMOĞLU</a:t>
            </a:r>
          </a:p>
          <a:p>
            <a:pPr algn="ctr"/>
            <a:r>
              <a:rPr lang="tr-TR" dirty="0">
                <a:solidFill>
                  <a:schemeClr val="tx2"/>
                </a:solidFill>
              </a:rPr>
              <a:t>    </a:t>
            </a:r>
            <a:r>
              <a:rPr lang="tr-TR" cap="none" dirty="0">
                <a:solidFill>
                  <a:schemeClr val="tx2"/>
                </a:solidFill>
              </a:rPr>
              <a:t>esinzaimoglu@sakarya.edu.tr</a:t>
            </a:r>
          </a:p>
          <a:p>
            <a:endParaRPr lang="tr-TR" dirty="0">
              <a:solidFill>
                <a:schemeClr val="tx2"/>
              </a:solidFill>
            </a:endParaRPr>
          </a:p>
          <a:p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6" name="Graphic 6" descr="Zarf">
            <a:extLst>
              <a:ext uri="{FF2B5EF4-FFF2-40B4-BE49-F238E27FC236}">
                <a16:creationId xmlns:a16="http://schemas.microsoft.com/office/drawing/2014/main" id="{45E21DB9-45AF-487F-1EA4-8766E756E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7478" y="5454678"/>
            <a:ext cx="598243" cy="5982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C378559-B641-FAEC-9F01-CC057A6AD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48" y="638885"/>
            <a:ext cx="10649511" cy="37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1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65751B-6744-16D6-3F0D-49CB02B5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021E976-9F57-3386-54EF-4684C77E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485CACF-4D4B-A467-0599-9D4BE30A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10</a:t>
            </a:fld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65328E4-E4B1-AA6A-5F5B-877E68E0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58" y="1917117"/>
            <a:ext cx="5619383" cy="122037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87BAC6D-AFF5-B81C-FD94-EDA80B421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22" y="2249827"/>
            <a:ext cx="4719007" cy="114815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4D3DA46-CC0A-2743-BFD5-2461D6EB1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96" y="3336133"/>
            <a:ext cx="10668933" cy="2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5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B82051-49F5-28D5-EB45-D6B8109D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886035C8-B1DA-D784-5E2A-F19490827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740" y="2580297"/>
            <a:ext cx="5366889" cy="3458910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11EEAEE-A712-DADD-13D9-DBD7C025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81F5121-0752-3031-A420-B76AE054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11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10769D7-9160-0E06-BEEB-E2377499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87883"/>
            <a:ext cx="3021314" cy="842937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08A5437-E752-D88A-C081-26945546F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629" y="1823727"/>
            <a:ext cx="6251555" cy="389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0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4AD4C2-EB7C-99AC-F146-7BCC6164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B0538E4D-04EC-5000-D635-804125B89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64" y="1737360"/>
            <a:ext cx="9327431" cy="4441634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461D70B-FDCD-F066-9DCA-97B10F1B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A7A0193-A2ED-FD76-931E-D98E20F7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38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5822C-DACD-ADEE-8879-DE774E675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4C2315-4632-E51C-B787-38EC08BA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747F19-C5CB-EA31-D95D-9914CAF0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/>
              <a:t>Bu olasılıklara göre </a:t>
            </a:r>
            <a:r>
              <a:rPr lang="tr-TR" sz="2800" dirty="0" err="1"/>
              <a:t>labortuvar</a:t>
            </a:r>
            <a:r>
              <a:rPr lang="tr-TR" sz="2800" dirty="0"/>
              <a:t> sonucu + olan ve kanser şüphesiyle gelen bir kişinin kanser olup olmadığı </a:t>
            </a:r>
            <a:r>
              <a:rPr lang="tr-TR" sz="2800" dirty="0" err="1"/>
              <a:t>Bayes</a:t>
            </a:r>
            <a:r>
              <a:rPr lang="tr-TR" sz="2800" dirty="0"/>
              <a:t> Teoremine göre hesaplanırsa aşağıdaki sonuçlar elde edilir;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0BC14B-A967-9749-5680-82A8790F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B0A007-DF40-53E9-BC1A-7206394A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199581C-EC89-2E65-4B12-15170736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70" y="3123226"/>
            <a:ext cx="8074824" cy="311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F4BC0-F487-CCB1-EB98-0C1C77D93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B2EE3D-4DDB-8320-3D2A-B15AF3A7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Naïve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Sınıflayıcı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CE8238-30DC-F4E6-7DA2-C7262968F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Bayes</a:t>
            </a:r>
            <a:r>
              <a:rPr lang="tr-TR" sz="2400" dirty="0"/>
              <a:t> Teoremi sınıflandırma amaçlı kullanılırken en yüksek olasılıklı durum hedef sınıf olarak seçilir</a:t>
            </a:r>
            <a:r>
              <a:rPr lang="tr-TR" dirty="0"/>
              <a:t>. </a:t>
            </a:r>
          </a:p>
          <a:p>
            <a:endParaRPr lang="tr-TR" dirty="0"/>
          </a:p>
          <a:p>
            <a:endParaRPr lang="tr-TR" sz="2400" dirty="0"/>
          </a:p>
          <a:p>
            <a:r>
              <a:rPr lang="tr-TR" sz="2400" dirty="0"/>
              <a:t>Fakat girdi vektörlerinin (v) birden çok olduğu durumlarda </a:t>
            </a:r>
            <a:r>
              <a:rPr lang="tr-TR" sz="2400" dirty="0" err="1"/>
              <a:t>Bayes</a:t>
            </a:r>
            <a:r>
              <a:rPr lang="tr-TR" sz="2400" dirty="0"/>
              <a:t> formülü farklı bir forma dönüşür. Birçok özelliğin kesişimi görünümündeki veri örneği için hedef sınıf tahmininde tüm özellikler için koşullu olasılıkların çarpımı hesaplanmalıdır.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DC7FAD1-90AE-7484-ADB6-6659CE41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F62F983-BCB7-DDA0-FC7E-30FA60D8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A1D1509-609B-8245-9C44-26A04C3D8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63" y="2632850"/>
            <a:ext cx="3751384" cy="94572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D538C48-6334-E54D-ACE4-D5E1F339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21" y="4753082"/>
            <a:ext cx="5951517" cy="11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0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3223-EDFD-577B-DF20-79973843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4FB38-29B6-7391-F45A-58D29711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Naïve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Sınıflayıcı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94F862-9DFD-1A0C-D62F-9F1FEE22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 err="1"/>
              <a:t>Naïve</a:t>
            </a:r>
            <a:r>
              <a:rPr lang="tr-TR" sz="2800" dirty="0"/>
              <a:t> </a:t>
            </a:r>
            <a:r>
              <a:rPr lang="tr-TR" sz="2800" dirty="0" err="1"/>
              <a:t>Bayes</a:t>
            </a:r>
            <a:r>
              <a:rPr lang="tr-TR" sz="2800" dirty="0"/>
              <a:t> Sınıflayıcı ile </a:t>
            </a:r>
            <a:r>
              <a:rPr lang="tr-TR" sz="2800" dirty="0" err="1"/>
              <a:t>Bayes</a:t>
            </a:r>
            <a:r>
              <a:rPr lang="tr-TR" sz="2800" dirty="0"/>
              <a:t> Teoremi hesaplarında dikkat edilmesi gereken en önemli fark sınıflayıcıların olasılık değerinden ziyade </a:t>
            </a:r>
            <a:r>
              <a:rPr lang="tr-TR" sz="2800" b="1" dirty="0"/>
              <a:t>hedef sınıfı bulmaya odaklanmasıdır.</a:t>
            </a:r>
            <a:r>
              <a:rPr lang="tr-TR" sz="2800" dirty="0"/>
              <a:t> Bu yüzden paydada bulunan değer, tüm hedef sınıflara ait olasılık hesaplarında ortak olduğundan ihmal edilebilir. O zaman hedef sınıf bulurken dikkat edeceğimiz formül;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3888CAB-83D0-644F-3EA8-0F03501E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10693FB-7B65-E43D-FFFC-BEF7CFFC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6657AC1-D8E4-BBD1-0F0E-4F1C5B1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41" y="4361039"/>
            <a:ext cx="6326930" cy="12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24140-D0B7-4F7D-D942-7379807FB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297265-7702-0DFD-8258-249010F4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Naïve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Sınıflayıcı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C4AA1D-284B-87F9-79DA-43C631C5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/>
              <a:t>Bu yüzden </a:t>
            </a:r>
            <a:r>
              <a:rPr lang="tr-TR" sz="2800" dirty="0" err="1"/>
              <a:t>Bayes</a:t>
            </a:r>
            <a:r>
              <a:rPr lang="tr-TR" sz="2800" dirty="0"/>
              <a:t> Teoreminde bulunan sınıf olasılıkları toplamı 1 olmak zorunda iken </a:t>
            </a:r>
            <a:r>
              <a:rPr lang="tr-TR" sz="2800" dirty="0" err="1"/>
              <a:t>Naïve</a:t>
            </a:r>
            <a:r>
              <a:rPr lang="tr-TR" sz="2800" dirty="0"/>
              <a:t> </a:t>
            </a:r>
            <a:r>
              <a:rPr lang="tr-TR" sz="2800" dirty="0" err="1"/>
              <a:t>Bayes</a:t>
            </a:r>
            <a:r>
              <a:rPr lang="tr-TR" sz="2800" dirty="0"/>
              <a:t> Sınıflayıcı ile bulunan değerlerin toplamı (ihmal edilen paydadan dolayı) 1 olamaz. </a:t>
            </a:r>
          </a:p>
          <a:p>
            <a:pPr algn="just"/>
            <a:r>
              <a:rPr lang="tr-TR" sz="2800" dirty="0"/>
              <a:t>Buna göre </a:t>
            </a:r>
            <a:r>
              <a:rPr lang="tr-TR" sz="2800" dirty="0" err="1"/>
              <a:t>Bayes</a:t>
            </a:r>
            <a:r>
              <a:rPr lang="tr-TR" sz="2800" dirty="0"/>
              <a:t> Teoremi ile bir durumun olası sonuçlarının olasılıkları bulunurken </a:t>
            </a:r>
            <a:r>
              <a:rPr lang="tr-TR" sz="2800" dirty="0" err="1"/>
              <a:t>Naïve</a:t>
            </a:r>
            <a:r>
              <a:rPr lang="tr-TR" sz="2800" dirty="0"/>
              <a:t> </a:t>
            </a:r>
            <a:r>
              <a:rPr lang="tr-TR" sz="2800" dirty="0" err="1"/>
              <a:t>Bayes</a:t>
            </a:r>
            <a:r>
              <a:rPr lang="tr-TR" sz="2800" dirty="0"/>
              <a:t> ile </a:t>
            </a:r>
            <a:r>
              <a:rPr lang="tr-TR" sz="2800" dirty="0" err="1"/>
              <a:t>normalizasyonsuz</a:t>
            </a:r>
            <a:r>
              <a:rPr lang="tr-TR" sz="2800" dirty="0"/>
              <a:t> olasılıklar üzerinden sınıflandırma yapılabilir.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2C6445F-D000-4B0F-CD62-4EF5788E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51D5F97-5881-5491-4782-6F3BE3D9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8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0811D-9A66-6F8D-67DD-2D1EB425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Naïve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Sınıflayıcı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980A93-2C37-B31F-72F0-471ED1AF4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Temelde,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Bayes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sınıflandırması şu adımları izler:</a:t>
            </a:r>
          </a:p>
          <a:p>
            <a:pPr algn="l">
              <a:buFont typeface="+mj-lt"/>
              <a:buAutoNum type="arabicPeriod"/>
            </a:pPr>
            <a:r>
              <a:rPr lang="tr-TR" sz="2400" b="1" dirty="0">
                <a:solidFill>
                  <a:srgbClr val="374151"/>
                </a:solidFill>
                <a:latin typeface="Söhne"/>
              </a:rPr>
              <a:t>Gerçekleşme</a:t>
            </a:r>
            <a:r>
              <a:rPr lang="tr-TR" sz="24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sz="2400" b="1" i="0" dirty="0">
                <a:solidFill>
                  <a:srgbClr val="374151"/>
                </a:solidFill>
                <a:effectLst/>
                <a:latin typeface="Söhne"/>
              </a:rPr>
              <a:t>Olasılıkların Belirlenmesi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: Her sınıf için öncül olasılıkların belirlenmesi gerekir.  Her sınıfın veri kümesinde ne kadar yaygın olduğunu ifade eder.</a:t>
            </a:r>
          </a:p>
          <a:p>
            <a:pPr algn="l">
              <a:buFont typeface="+mj-lt"/>
              <a:buAutoNum type="arabicPeriod"/>
            </a:pPr>
            <a:r>
              <a:rPr lang="tr-TR" sz="2400" b="1" i="0" dirty="0">
                <a:solidFill>
                  <a:srgbClr val="374151"/>
                </a:solidFill>
                <a:effectLst/>
                <a:latin typeface="Söhne"/>
              </a:rPr>
              <a:t>Belirleyici Niteliklerin Belirlenmesi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: Sınıfı belirlemek için kullanılacak niteliklerin belirlenmesi gerekir. Bu nitelikler, özellik vektörlerindeki özellikler olabilir.</a:t>
            </a:r>
          </a:p>
          <a:p>
            <a:pPr algn="l">
              <a:buFont typeface="+mj-lt"/>
              <a:buAutoNum type="arabicPeriod"/>
            </a:pPr>
            <a:r>
              <a:rPr lang="tr-TR" sz="2400" b="1" i="0" dirty="0">
                <a:solidFill>
                  <a:srgbClr val="374151"/>
                </a:solidFill>
                <a:effectLst/>
                <a:latin typeface="Söhne"/>
              </a:rPr>
              <a:t>Koşullu Olasılıkların Hesaplanması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: Her sınıf için belirlenmiş nitelikler altında gözlenen verilerin koşullu olasılıkları hesaplanır. Yani, belirli bir sınıfa ait özelliklerin veri kümesinde nasıl dağıldığını ifade eder.</a:t>
            </a:r>
          </a:p>
          <a:p>
            <a:pPr algn="l">
              <a:buFont typeface="+mj-lt"/>
              <a:buAutoNum type="arabicPeriod"/>
            </a:pPr>
            <a:r>
              <a:rPr lang="tr-TR" sz="2400" b="1" i="0" dirty="0">
                <a:solidFill>
                  <a:srgbClr val="374151"/>
                </a:solidFill>
                <a:effectLst/>
                <a:latin typeface="Söhne"/>
              </a:rPr>
              <a:t>Tahmin Yapma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: Bir veri noktasının sınıfını belirlemek için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Söhne"/>
              </a:rPr>
              <a:t>Bayes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Söhne"/>
              </a:rPr>
              <a:t> Teoremi kullanılır. 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6B1B637-E754-61B1-CA57-BF7FECAE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6F606C2-77F8-5D83-A9D5-5B43CA6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2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9E9FF1-E4E0-3A70-3FA0-40C4DF8B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Naïve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 Sınıflayıcı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BF2E7A-2034-3644-1DA2-D24A2F72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tr-TR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tr-TR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 model, veri özelliklerinin normal dağılıma sahip olduğunu varsayar. Bu nedenle, nümerik özellikler için kullanılır ve özelliklerin dağılımı için Gauss (normal) dağılım kullanılır.(B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gauss dağılımı veya normal dağılımdan örneklendiğini varsayıyoruz.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r>
              <a:rPr lang="tr-TR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tr-TR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 model, çok sınıflı kategorik veri için kullanılır. Özelliklerin kategorik olduğunu varsayar ve sıklıkla metin sınıflandırma gibi alanlarda kullanılır.(Ör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neğin bir e-ticaret siteniz varsa pek çok kategoriniz olur. Çok sınıflı kategorileri -spor, kozmetik, giyim,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petshop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sınıflandırmak için kullanılır)</a:t>
            </a:r>
            <a:endParaRPr lang="tr-TR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tr-TR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tr-TR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 model, özelliklerin ikili (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olduğunu varsayar, yani her özellik sadece iki farklı değere sahiptir. </a:t>
            </a:r>
            <a:r>
              <a:rPr lang="tr-TR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Ancak tahminler sadece </a:t>
            </a:r>
            <a:r>
              <a:rPr lang="tr-TR" sz="21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(ikili) şekildedir. Evet/Hayır, Spam/Spam Değil, 1/0, Var/Yok gibi</a:t>
            </a:r>
          </a:p>
          <a:p>
            <a:r>
              <a:rPr lang="tr-TR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üç model, </a:t>
            </a:r>
            <a:r>
              <a:rPr lang="tr-TR" sz="21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tr-TR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algoritmasının 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yaygın kullanılan türleridir. Hangi modelin en uygun olduğu, kullanılan veri türüne ve problem alanına bağlıdır. Örneğin, nümerik özelliklerle çalışıyorsanız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Bayes'i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kategorik özelliklerle çalışıyorsanız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veya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Bernoulli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kullanılabilir.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856969E-F142-4C95-B3F6-089403D7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4686DC4-674F-FCE9-B33D-F6681B16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545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D23B-83D2-3EFE-EAC6-C117349A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60FA3-4217-4FE5-EBE2-F38FC5C0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1033A2F8-C387-5BCD-1D88-39138DB7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495" y="1883016"/>
            <a:ext cx="5634061" cy="4431113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D9FEFE6-DAA7-4F33-6EAE-15A42DF9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53E9D2-D4AC-5337-E949-D11387AD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1F0FCA8-9C22-F8AE-0E66-A9E03EACC2A2}"/>
              </a:ext>
            </a:extLst>
          </p:cNvPr>
          <p:cNvSpPr txBox="1"/>
          <p:nvPr/>
        </p:nvSpPr>
        <p:spPr>
          <a:xfrm>
            <a:off x="7631288" y="2126595"/>
            <a:ext cx="36885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dirty="0"/>
              <a:t>Yandaki veri kümesi için sırasıyla gelen örneğinin sınıfını bulalım.</a:t>
            </a:r>
          </a:p>
        </p:txBody>
      </p:sp>
    </p:spTree>
    <p:extLst>
      <p:ext uri="{BB962C8B-B14F-4D97-AF65-F5344CB8AC3E}">
        <p14:creationId xmlns:p14="http://schemas.microsoft.com/office/powerpoint/2010/main" val="10442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F0263D-5A60-DD6C-A76E-85036025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Olasılık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9F14E4-2094-2CF4-D0AC-C9E9DDDD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Olasılık ifadesinin birçok kullanım şekli vardır. </a:t>
            </a:r>
          </a:p>
          <a:p>
            <a:r>
              <a:rPr lang="tr-TR" sz="2400" dirty="0"/>
              <a:t>Rasgele bir A olayının herhangi bir olaydan bağımsız olarak gerçekleşme ihtimalini ifade etmek için P(A) notasyonu kullanılır. </a:t>
            </a:r>
          </a:p>
          <a:p>
            <a:r>
              <a:rPr lang="tr-TR" sz="2400" dirty="0"/>
              <a:t>A olayının olasılığı olarak bilinen bu ifade “önsel” (</a:t>
            </a:r>
            <a:r>
              <a:rPr lang="tr-TR" sz="2400" dirty="0" err="1"/>
              <a:t>prior</a:t>
            </a:r>
            <a:r>
              <a:rPr lang="tr-TR" sz="2400" dirty="0"/>
              <a:t>), “koşulsuz” (</a:t>
            </a:r>
            <a:r>
              <a:rPr lang="tr-TR" sz="2400" dirty="0" err="1"/>
              <a:t>unconditional</a:t>
            </a:r>
            <a:r>
              <a:rPr lang="tr-TR" sz="2400" dirty="0"/>
              <a:t>) veya “marjin’ olarak adlandırılır.</a:t>
            </a:r>
          </a:p>
          <a:p>
            <a:r>
              <a:rPr lang="tr-TR" sz="2400" dirty="0"/>
              <a:t>Bir para atma olayının iki kez tekrarlanması durumunda </a:t>
            </a:r>
            <a:r>
              <a:rPr lang="tr-TR" sz="2400" dirty="0" err="1"/>
              <a:t>ardarda</a:t>
            </a:r>
            <a:r>
              <a:rPr lang="tr-TR" sz="2400" dirty="0"/>
              <a:t> iki defa da tura gelme ihtimalini bulalım.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1224860-A8BE-CCB9-D190-C40F28B1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BFA45A-6BB6-4FD5-01C3-94EE5F0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7655BC1-87B0-9B8C-4BDA-BC149F09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553" y="4780799"/>
            <a:ext cx="6214273" cy="128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EDBE-71A5-0556-FD19-0DBA3EAF5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9DD896-3214-C6A4-215E-6D023BB0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C90B373-123E-71C8-5CF0-0028F7606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19" y="1737360"/>
            <a:ext cx="10176163" cy="4537018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FA2FC0F-ACBA-491C-C08F-64B3EFAC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5DFA071-6926-D06F-1CE9-A89B1375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0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C958-0692-C38E-0548-FA718A4E8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46D198-C420-27E6-2700-ADE0B7E5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Nümerik Değerler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16C942-00AC-66B1-0AF5-464649D3A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800" dirty="0" err="1"/>
              <a:t>Bayes</a:t>
            </a:r>
            <a:r>
              <a:rPr lang="tr-TR" sz="2800" dirty="0"/>
              <a:t> Teoremi yalnızca kategorik veri özelliklerinde kullanılabilmektedir. </a:t>
            </a:r>
          </a:p>
          <a:p>
            <a:pPr algn="just"/>
            <a:r>
              <a:rPr lang="tr-TR" sz="2800" dirty="0"/>
              <a:t>Nümerik değerlere sahip özelliklere uygulayabilmek için ilgili özellik uzayında </a:t>
            </a:r>
            <a:r>
              <a:rPr lang="tr-TR" sz="2800" b="1" dirty="0"/>
              <a:t>örneklerin Gauss (normal) Dağılımına sahip olduğu </a:t>
            </a:r>
            <a:r>
              <a:rPr lang="tr-TR" sz="2800" dirty="0"/>
              <a:t>varsayılır. </a:t>
            </a:r>
          </a:p>
          <a:p>
            <a:pPr algn="just"/>
            <a:r>
              <a:rPr lang="tr-TR" sz="2800" dirty="0"/>
              <a:t>Aranan olasılık değeri, özellik vektörünün ortalaması µ ve standart sapması </a:t>
            </a:r>
            <a:r>
              <a:rPr lang="el-GR" sz="2800" dirty="0"/>
              <a:t>σ </a:t>
            </a:r>
            <a:r>
              <a:rPr lang="tr-TR" sz="2800" dirty="0"/>
              <a:t>değerine bağlı aşağıdaki dağılım formülü ile hesaplanır.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D11AA5F-76E8-E08D-8687-4BC5E8CC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82D39DF-1495-8260-4594-386145A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20287CE-2E8B-CD01-A428-42FF1CC5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81" y="4993218"/>
            <a:ext cx="3702952" cy="11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19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4E8D4-9514-7254-3370-6C4A385F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7E7711-855E-CBAC-1463-E1AACCE6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Nümerik Değerler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AAAC9AC-479C-0408-350E-0B48D7432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22" y="1841531"/>
            <a:ext cx="8911351" cy="4515541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8748BF6-1C87-9112-EF7F-D695814D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209DBC-137B-4696-4C80-EF4A01C2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312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53614-A321-62A3-4E98-3A1758785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4F173B-9E4E-F4D6-58BC-2DCF727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Nümerik Değerler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A7641FC4-B23D-D84D-9C68-F762F27CD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381" y="1777277"/>
            <a:ext cx="8762317" cy="4589656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69195F-9DC2-CBB0-786F-64AFE279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BD87743-B838-C797-99B4-F7491E1F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5787E66-8BF8-ECE0-4CB9-EA8404759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6660" y="286603"/>
            <a:ext cx="3702952" cy="117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4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D9B8B-4F66-A80F-6C69-407AC2FB9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028EAD-359D-7A50-4630-6ABA0F6B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Nümerik Değerler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43D37A41-7C43-51E0-41E3-C06493CF8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331" y="1748649"/>
            <a:ext cx="9900349" cy="4398979"/>
          </a:xfrm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770EF8F-4092-AE60-8555-145E6952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5BE6D3C-2D64-EC43-BE8E-27321E8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164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D867-06B5-97B6-167A-D554DA97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03625F-C324-57FE-318B-FE85D18A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Sıfır Olasılık Sorunu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510394-FBB2-8606-E076-36086AE1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94809" cy="402336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tr-TR" sz="2800" dirty="0" err="1"/>
              <a:t>Bayes</a:t>
            </a:r>
            <a:r>
              <a:rPr lang="tr-TR" sz="2800" dirty="0"/>
              <a:t> formülü, özelliklere ait koşullu olasılıkların çarpımı şeklinde düzenlenirken bir özellik vektöründe çözümü aranan değere rastlanmaması durumunda genel sonucu etkileyecek bir sıfır olasılık üretilir. </a:t>
            </a:r>
          </a:p>
          <a:p>
            <a:pPr algn="just"/>
            <a:r>
              <a:rPr lang="tr-TR" sz="2800" dirty="0"/>
              <a:t>Diğer özellik olasılıklarının büyük olduğu durumlarda sıfır olasılıklı özellik genel sonucu etkiler. </a:t>
            </a:r>
          </a:p>
          <a:p>
            <a:pPr algn="just"/>
            <a:r>
              <a:rPr lang="tr-TR" sz="2800" dirty="0"/>
              <a:t>Bunu engellemek için olasılıklar sıfır olamayacak şekilde tekrar organize edilir.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tr-TR" sz="2600" dirty="0"/>
              <a:t>Algoritmanın çalışma şekli bir eleman için her durumun olasılığını hesaplar ve olasılık değeri en yüksek olana göre sınıflandırır.</a:t>
            </a:r>
            <a:r>
              <a:rPr lang="tr-TR" sz="2600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tr-TR" sz="2600" b="0" i="0" dirty="0">
                <a:solidFill>
                  <a:srgbClr val="374151"/>
                </a:solidFill>
                <a:effectLst/>
                <a:latin typeface="Söhne"/>
              </a:rPr>
              <a:t>Yani ,bir veri noktasını belirli bir sınıfa atamak için olasılık kurallarını kullanır.</a:t>
            </a:r>
            <a:endParaRPr lang="tr-TR" sz="2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tr-TR" sz="2600" b="0" i="0" dirty="0">
                <a:solidFill>
                  <a:srgbClr val="242424"/>
                </a:solidFill>
                <a:effectLst/>
                <a:latin typeface="source-serif-pro"/>
              </a:rPr>
              <a:t>Test kümesindeki bir değerin eğitim kümesinde gözlemlenemeyen bir değeri varsa olasılık değeri olarak 0 verir yani tahmin yapamaz. Bu durum genellikle </a:t>
            </a:r>
            <a:r>
              <a:rPr lang="tr-TR" sz="2600" b="1" i="0" dirty="0">
                <a:solidFill>
                  <a:srgbClr val="242424"/>
                </a:solidFill>
                <a:effectLst/>
                <a:latin typeface="source-serif-pro"/>
              </a:rPr>
              <a:t>Zero </a:t>
            </a:r>
            <a:r>
              <a:rPr lang="tr-TR" sz="2600" b="1" i="0" dirty="0" err="1">
                <a:solidFill>
                  <a:srgbClr val="242424"/>
                </a:solidFill>
                <a:effectLst/>
                <a:latin typeface="source-serif-pro"/>
              </a:rPr>
              <a:t>Frequency</a:t>
            </a:r>
            <a:r>
              <a:rPr lang="tr-TR" sz="26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sz="2600" i="0" dirty="0">
                <a:solidFill>
                  <a:srgbClr val="242424"/>
                </a:solidFill>
                <a:effectLst/>
                <a:latin typeface="source-serif-pro"/>
              </a:rPr>
              <a:t>olarak</a:t>
            </a:r>
            <a:r>
              <a:rPr lang="tr-TR" sz="2600" b="1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tr-TR" sz="2600" i="0" dirty="0">
                <a:solidFill>
                  <a:srgbClr val="242424"/>
                </a:solidFill>
                <a:effectLst/>
                <a:latin typeface="source-serif-pro"/>
              </a:rPr>
              <a:t>adlandırılır</a:t>
            </a:r>
            <a:r>
              <a:rPr lang="tr-TR" sz="2600" b="1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just"/>
            <a:endParaRPr lang="tr-TR" sz="28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1D52023-9D8B-8B92-3CD0-BD91348B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14B046-BE3A-15E0-ED22-965F76EB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8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B48B15-B699-51FC-5E23-E174CF2A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Avantajları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5B2FB5-2627-0E34-476B-8843054EB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Uygulaması kolay, hızlı, basit ve etkin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Küçük Veri Setleriyle İyi Çalışma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 olarak bağımsızlık varsayımı olan yöntemlere göre daha başarılı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Sayısal veriden ziyade kategorik veri kullanımında daha başarılı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Gerçek-zamanlı uygulanabilir.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Sınıf dengesizliği durumlarında, yani sınıflar arasında gözlemlenen örnek sayıları arasında büyük farklar olduğunda, </a:t>
            </a:r>
            <a:r>
              <a:rPr lang="tr-TR" sz="28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sınıflandırıcısı etkili olabilir.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16DE1F6-E8AE-1818-9779-457465DA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99C9708-2163-2879-2AA5-B5ADB92D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3164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B3FB24-F3C8-C3F4-85CB-9BE9C001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C2D729-7224-5555-816C-4692B13E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tr-TR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Bağımsızlık Varsayımı: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sınıflandırıcısı, belirli bir sınıfa ait özelliklerin birbirinden bağımsız olduğunu varsayar. Ancak, gerçek dünyadaki verilerde bu varsayım genellikle geçerli değildir, bu da modelin performansını etkileyebilir.</a:t>
            </a:r>
          </a:p>
          <a:p>
            <a:pPr algn="l">
              <a:buFont typeface="+mj-lt"/>
              <a:buAutoNum type="arabicPeriod"/>
            </a:pPr>
            <a:r>
              <a:rPr lang="tr-TR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Yüksek Boyutluluk Problemi: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Yüksek boyutlu veri setlerinde, yani birçok özelliğin olduğu durumlarda,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sınıflandırıcısının performansı düşebilir. Bu durum, modelin veri üzerinde doğru tahminler yapmasını zorlaştırabilir.</a:t>
            </a:r>
          </a:p>
          <a:p>
            <a:pPr algn="l">
              <a:buFont typeface="+mj-lt"/>
              <a:buAutoNum type="arabicPeriod"/>
            </a:pPr>
            <a:r>
              <a:rPr lang="tr-TR" sz="2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Eşik Değerlerinin Belirlenmesi: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tr-TR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sınıflandırıcısında eşik değerleri belirlemek zor olabilir. Özellikle karar sınırlarını tanımlamak ve sınıfları net bir şekilde ayırt etmek için optimal eşik değerlerin belirlenmesi gerekebilir.</a:t>
            </a:r>
          </a:p>
          <a:p>
            <a:pPr algn="l">
              <a:buFont typeface="+mj-lt"/>
              <a:buAutoNum type="arabicPeriod"/>
            </a:pPr>
            <a:endParaRPr lang="tr-TR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88D382C-AB6B-C346-FFA1-20815257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9E443BE-F845-1D2D-BA46-2B3A567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523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B79640-3F71-8D70-B9CD-96E0977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Dezavantajları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155AFA-F6D7-F6AC-E3DE-95903FA52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tr-TR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.İlişkili özelliklerin kaldırılmasını gerektirir, çünkü bunlar modelde iki kez oylanır ve bu da aşırı şişirme önemine yol açabilir</a:t>
            </a:r>
            <a:r>
              <a:rPr lang="tr-TR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tr-TR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28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Kategorik bir değişkenin test veri kümesinde olan ancak eğitim veri kümesinde gözlenmeyen bir kategorisi varsa, model sıfır olasılık atayacaktır. Bir tahmin yapmak mümkün olmayacaktır. Bu genellikle “sıfır </a:t>
            </a:r>
            <a:r>
              <a:rPr lang="tr-TR" sz="2800" dirty="0" err="1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frekans”olarak</a:t>
            </a:r>
            <a:r>
              <a:rPr lang="tr-TR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bilinir. </a:t>
            </a:r>
          </a:p>
          <a:p>
            <a:pPr algn="just"/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51F430B-C374-B8D7-835A-70727967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190B156-1D41-31B2-0817-68EF25E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00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A375C0-BAA5-52E8-EA9E-33DD20D7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 Alanları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0CA134-82C1-0494-3DF4-2BC518BE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tr-TR" i="0" dirty="0">
                <a:effectLst/>
                <a:latin typeface="Söhne"/>
              </a:rPr>
              <a:t>Müşteri Segmentasyonu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i="0" dirty="0">
                <a:effectLst/>
                <a:latin typeface="Söhne"/>
              </a:rPr>
              <a:t>Sosyal Medya Analizi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i="0" dirty="0">
                <a:effectLst/>
                <a:latin typeface="Söhne"/>
              </a:rPr>
              <a:t>Makine Arıza Tahmini</a:t>
            </a:r>
            <a:endParaRPr lang="tr-TR" dirty="0"/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Kredi skoru hesaplama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Medikal veri sınıflandırma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Gerçek-zamanlı tahmin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Çok-sınıflı tahmin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/>
              <a:t>Metin sınıflandırma (Spam filtreleme, Duygu analizi) 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565FDF5-9EF3-3704-33AA-310802CC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D4BCB1C-9580-CA6D-9856-9315D97D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985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018A-C8F3-CB47-7FE0-1F69FD998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BA837B-B977-7727-B5D7-2C37A48D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Koşullu Olasılık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366F40-EC52-00C8-A03E-32EC67BE6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17920" cy="3889022"/>
          </a:xfrm>
        </p:spPr>
        <p:txBody>
          <a:bodyPr>
            <a:normAutofit/>
          </a:bodyPr>
          <a:lstStyle/>
          <a:p>
            <a:r>
              <a:rPr lang="tr-TR" sz="2400" dirty="0"/>
              <a:t>Rasgele bir A olayının, farklı bir rasgele B olayına bağlı gerçekleşmesi ihtimalini ifade etmek için önsel olasılıklar yeterli olmaz. </a:t>
            </a:r>
          </a:p>
          <a:p>
            <a:r>
              <a:rPr lang="tr-TR" sz="2400" dirty="0"/>
              <a:t>Bu yüzden “koşullu” (</a:t>
            </a:r>
            <a:r>
              <a:rPr lang="tr-TR" sz="2400" dirty="0" err="1"/>
              <a:t>conditional</a:t>
            </a:r>
            <a:r>
              <a:rPr lang="tr-TR" sz="2400" dirty="0"/>
              <a:t>) veya “sonsal” (posterior) olasılık olarak isimlendirilen P(A|B) notasyonu kullanılır. </a:t>
            </a:r>
          </a:p>
          <a:p>
            <a:r>
              <a:rPr lang="tr-TR" sz="2400" dirty="0"/>
              <a:t>Bilinen bir B olayına göre A olayının koşullu olasılığı şöyle gösterilir.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7CF941-B990-D68C-3773-BF5D863B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A55EE68-464F-3789-1BCA-37DAB9F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2C46FFB-97E5-798E-57D5-1EE0ECA4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45734"/>
            <a:ext cx="4876800" cy="29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F27E-B6B7-E478-5ECC-357EAF0B1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0E9A49-4DDA-79B8-F7BD-4657DBE5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AD4A6F-CE73-EA47-6499-591DD187A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Elimizde bulunan iki kavanozdan birincisinde 3 mavi ve 4 sarı, ikincisinde 5 mavi 2 sarı top olsun. Bu durumda rasgele seçilen bir kavanozdan mavi top çekme olasılığı nedir?</a:t>
            </a:r>
          </a:p>
          <a:p>
            <a:r>
              <a:rPr lang="tr-TR" sz="2400" dirty="0"/>
              <a:t> A: Birinci kavanozu seçme durumu </a:t>
            </a:r>
          </a:p>
          <a:p>
            <a:r>
              <a:rPr lang="tr-TR" sz="2400" dirty="0"/>
              <a:t> B: İkinci kavanozu seçme durumu</a:t>
            </a:r>
          </a:p>
          <a:p>
            <a:r>
              <a:rPr lang="tr-TR" sz="2400" dirty="0"/>
              <a:t> C: Mavi top seçme durumu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A4873AD-7675-8124-ABBD-77383BE7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8037B91-36C1-6F45-6204-470DFE59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49FF43B-6441-FA9E-93B4-3196C34A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093" y="4646964"/>
            <a:ext cx="8643227" cy="10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E41736-A092-B8CF-3E1A-92B9FC50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9C6D61-9AB2-2BCB-C9CA-A1D8A26F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Bir öğretmenin A dersindeki 11 öğrenci başarılı 4 öğrenci başarısız, B dersinden 8 öğrenci başarılı 7 öğrenci başarısız ve C dersinden de 5 öğrenci başarılı 10 öğrenci de başarısızdır. Bütün öğrencilerin aynı ortamda olduğu bilindiğine göre, bu öğretmenin başarılı bir öğrencisinin B dersini alma olasılığını bulalım.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415EEA2-B93A-4129-CE01-FCB0A349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EE6F85C-655D-B24D-8602-510A693F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5</a:t>
            </a:fld>
            <a:endParaRPr lang="tr-TR"/>
          </a:p>
        </p:txBody>
      </p:sp>
      <p:pic>
        <p:nvPicPr>
          <p:cNvPr id="8" name="Picture 21">
            <a:extLst>
              <a:ext uri="{FF2B5EF4-FFF2-40B4-BE49-F238E27FC236}">
                <a16:creationId xmlns:a16="http://schemas.microsoft.com/office/drawing/2014/main" id="{02BCA082-1140-C1E5-6E48-4AB0D2E2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7945" y="3096648"/>
            <a:ext cx="10456109" cy="760766"/>
          </a:xfrm>
          <a:prstGeom prst="rect">
            <a:avLst/>
          </a:prstGeom>
          <a:noFill/>
        </p:spPr>
      </p:pic>
      <p:pic>
        <p:nvPicPr>
          <p:cNvPr id="9" name="Picture 23">
            <a:extLst>
              <a:ext uri="{FF2B5EF4-FFF2-40B4-BE49-F238E27FC236}">
                <a16:creationId xmlns:a16="http://schemas.microsoft.com/office/drawing/2014/main" id="{8B64E7E2-C620-FD14-341A-EB13A62E8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97490" y="4448105"/>
            <a:ext cx="6872287" cy="1036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86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72522-3489-4D00-6EE2-2A40DE53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06E78E-E96D-946A-4E7C-3EAB6A14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Teoremi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88E8C0-E7C9-85DA-4A1F-545B04EE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 err="1"/>
              <a:t>Bayes</a:t>
            </a:r>
            <a:r>
              <a:rPr lang="tr-TR" sz="2800" dirty="0"/>
              <a:t> teoremi (kuralı veya kanunu) stokastik (</a:t>
            </a:r>
            <a:r>
              <a:rPr lang="tr-TR" sz="2800" dirty="0" err="1"/>
              <a:t>rassal</a:t>
            </a:r>
            <a:r>
              <a:rPr lang="tr-TR" sz="2800" dirty="0"/>
              <a:t>) bir sürece bağlı olarak ortaya çıkan rasgele bir A olayı ile diğer bir rasgele B olayı için koşullu olasılıklar ve marjinal olasılıklar arasındaki ilişkiyi tanımlar. </a:t>
            </a:r>
          </a:p>
          <a:p>
            <a:r>
              <a:rPr lang="tr-TR" sz="2800" dirty="0"/>
              <a:t>Bu ilişkiyi ilk kez Thomas </a:t>
            </a:r>
            <a:r>
              <a:rPr lang="tr-TR" sz="2800" dirty="0" err="1"/>
              <a:t>Bayes</a:t>
            </a:r>
            <a:r>
              <a:rPr lang="tr-TR" sz="2800" dirty="0"/>
              <a:t> (1702-1761) ortaya atmış ve aşağıdaki eşitliği önermiştir.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6F1B70E-C60A-D4E9-DFB6-709A1086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E4B3FE3-DC9E-9B74-7776-D3E31AE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43861D3-2EEC-BFCA-4738-B9F280CAA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30" y="4168034"/>
            <a:ext cx="7155654" cy="19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1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2A03-4E5B-76A1-64AB-CA58A7A8B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0674AD-81F0-6600-88CC-4D042F50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Teoremi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3D7F9F-C457-177B-5F99-ACD4E3B9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800" dirty="0"/>
              <a:t>Birbirinden bağımsız ve rasgele iki olayın (A ve B) birbiri ardı sıra gerçekleştiği durumlarda bu iki olaydan birinin gerçekleşmesi durumunda ikinci olayın gerçekleşme olasılığı P(A,B) veya P(B,A) ifadesi ile gösterilebilir. </a:t>
            </a:r>
          </a:p>
          <a:p>
            <a:pPr algn="just"/>
            <a:r>
              <a:rPr lang="tr-TR" sz="2800" dirty="0"/>
              <a:t>Değişme özelliği sayesinde aşağıdaki çarpım kuralı iki farklı ifade ile yazılabilir.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9A8337-A3DB-601C-5AC0-9C44D564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7406F20-3B05-59A9-F639-C6450D86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3149657-9842-FBE7-6963-7CF74E78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233" y="4306711"/>
            <a:ext cx="6056494" cy="167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24F227-416E-F054-FD6B-ECFD42FC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Bayes</a:t>
            </a:r>
            <a:r>
              <a:rPr lang="tr-TR" dirty="0"/>
              <a:t> Teoremi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2498E7-34A4-F50E-E62B-CA8DB1C6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Burada:</a:t>
            </a:r>
          </a:p>
          <a:p>
            <a:pPr lvl="1"/>
            <a:r>
              <a:rPr lang="tr-TR" sz="2000" b="0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( A | B ) </a:t>
            </a:r>
            <a:r>
              <a:rPr lang="tr-TR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B olayı gerçekleştiğinde A olayının gerçekleşme olasılığı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b="0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( A )        </a:t>
            </a:r>
            <a:r>
              <a:rPr lang="tr-TR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A olayının gerçekleşme olasılığı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b="0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( B | A )  </a:t>
            </a:r>
            <a:r>
              <a:rPr lang="tr-TR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A olayı gerçekleştiğinde B olayının gerçekleşme olasılığı</a:t>
            </a:r>
            <a:b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b="0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( B )</a:t>
            </a:r>
            <a:r>
              <a:rPr lang="tr-TR" sz="20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    = B olayının gerçekleşme olasılığı</a:t>
            </a:r>
          </a:p>
          <a:p>
            <a:pPr lvl="1"/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Bayesci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çıkarım, özellikle belirsizliklerle başa çıkmak için kullanışlıdır ve birçok uygulama alanında kullanılır.</a:t>
            </a:r>
          </a:p>
          <a:p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A455F0A-D115-60DE-DF4F-5ED90DDA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0FA42AE-461B-FAE2-2D93-1158CD71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8A22-19B7-4B53-A5D7-CAF60E6DE0A4}" type="slidenum">
              <a:rPr lang="tr-TR" smtClean="0"/>
              <a:t>8</a:t>
            </a:fld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BD8694E-46C9-3BC6-A3AB-A80D8A28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74" y="1892582"/>
            <a:ext cx="5506937" cy="15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7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ECDB-2BD1-AFAE-D599-35559BD0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02939-D2C8-0AD7-2FF6-A1C4BC8F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DDDAE5-A872-A345-572A-AF34C502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İki sınıflı (kanser ve kanser değil) bir tıbbi teşhis problemini ele alalım.</a:t>
            </a:r>
          </a:p>
          <a:p>
            <a:pPr algn="just"/>
            <a:r>
              <a:rPr lang="tr-TR" sz="2400" dirty="0"/>
              <a:t>Tüm popülasyonun %0.8’nin kanser olduğunu varsayalım.</a:t>
            </a:r>
          </a:p>
          <a:p>
            <a:pPr algn="just"/>
            <a:r>
              <a:rPr lang="tr-TR" sz="2400" dirty="0"/>
              <a:t>Ayrıca kişilere + (pozitif) ve - (negatif) olmak üzere iki sonucu olan bir laboratuvar testi uygulanmış olsun. </a:t>
            </a:r>
          </a:p>
          <a:p>
            <a:pPr algn="just"/>
            <a:r>
              <a:rPr lang="tr-TR" sz="2400" dirty="0"/>
              <a:t>Test, hastalığın var olduğu durumların %98’inde +, olmadığı durumların ise %97’sinde - sonuçlar üretiyorsa;</a:t>
            </a:r>
          </a:p>
          <a:p>
            <a:pPr algn="just"/>
            <a:endParaRPr lang="tr-TR" sz="24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6F6EAB7-DC57-986E-1028-6C17E4E5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 216 VERİ BİLİMİ İÇİN İSTATİSTİK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B79295-C959-AD1F-0B2E-30B4B4C3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D58A22-19B7-4B53-A5D7-CAF60E6DE0A4}" type="slidenum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İçerik Yer Tutucusu 6">
            <a:extLst>
              <a:ext uri="{FF2B5EF4-FFF2-40B4-BE49-F238E27FC236}">
                <a16:creationId xmlns:a16="http://schemas.microsoft.com/office/drawing/2014/main" id="{5CD87A2B-F59A-6032-CBB3-19F3800F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67" y="4295365"/>
            <a:ext cx="7896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2211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7797</TotalTime>
  <Words>1587</Words>
  <Application>Microsoft Office PowerPoint</Application>
  <PresentationFormat>Geniş ekran</PresentationFormat>
  <Paragraphs>159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7" baseType="lpstr">
      <vt:lpstr>Calibri</vt:lpstr>
      <vt:lpstr>Calibri Light</vt:lpstr>
      <vt:lpstr>Courier New</vt:lpstr>
      <vt:lpstr>source-serif-pro</vt:lpstr>
      <vt:lpstr>Söhne</vt:lpstr>
      <vt:lpstr>Times New Roman</vt:lpstr>
      <vt:lpstr>Wingdings</vt:lpstr>
      <vt:lpstr>Geçmişe bakış</vt:lpstr>
      <vt:lpstr>ISE 302 –Veri Madenciliği</vt:lpstr>
      <vt:lpstr>Olasılık</vt:lpstr>
      <vt:lpstr>Koşullu Olasılık</vt:lpstr>
      <vt:lpstr>Örnek</vt:lpstr>
      <vt:lpstr>Örnek</vt:lpstr>
      <vt:lpstr>Bayes Teoremi</vt:lpstr>
      <vt:lpstr>Bayes Teoremi</vt:lpstr>
      <vt:lpstr>Bayes Teoremi</vt:lpstr>
      <vt:lpstr>Örnek</vt:lpstr>
      <vt:lpstr>Örnek</vt:lpstr>
      <vt:lpstr>Örnek</vt:lpstr>
      <vt:lpstr>Örnek</vt:lpstr>
      <vt:lpstr>Örnek</vt:lpstr>
      <vt:lpstr>Naïve Bayes Sınıflayıcı</vt:lpstr>
      <vt:lpstr>Naïve Bayes Sınıflayıcı</vt:lpstr>
      <vt:lpstr>Naïve Bayes Sınıflayıcı</vt:lpstr>
      <vt:lpstr>Naïve Bayes Sınıflayıcı</vt:lpstr>
      <vt:lpstr>Naïve Bayes Sınıflayıcı</vt:lpstr>
      <vt:lpstr>Örnek</vt:lpstr>
      <vt:lpstr>Örnek</vt:lpstr>
      <vt:lpstr>Nümerik Değerler</vt:lpstr>
      <vt:lpstr>Nümerik Değerler</vt:lpstr>
      <vt:lpstr>Nümerik Değerler</vt:lpstr>
      <vt:lpstr>Nümerik Değerler</vt:lpstr>
      <vt:lpstr>Sıfır Olasılık Sorunu</vt:lpstr>
      <vt:lpstr>Avantajları </vt:lpstr>
      <vt:lpstr>Dezavantajları</vt:lpstr>
      <vt:lpstr>Dezavantajları</vt:lpstr>
      <vt:lpstr>Uygulama Alanları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 216 -Veri Bilimi İçin İstatistik</dc:title>
  <dc:creator>esin zaimoglu</dc:creator>
  <cp:lastModifiedBy>esin zaimoglu</cp:lastModifiedBy>
  <cp:revision>73</cp:revision>
  <dcterms:created xsi:type="dcterms:W3CDTF">2024-01-08T13:18:52Z</dcterms:created>
  <dcterms:modified xsi:type="dcterms:W3CDTF">2024-04-03T08:19:33Z</dcterms:modified>
</cp:coreProperties>
</file>