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86" r:id="rId3"/>
    <p:sldId id="333" r:id="rId4"/>
    <p:sldId id="287" r:id="rId5"/>
    <p:sldId id="288" r:id="rId6"/>
    <p:sldId id="332" r:id="rId7"/>
    <p:sldId id="289" r:id="rId8"/>
    <p:sldId id="329" r:id="rId9"/>
    <p:sldId id="330" r:id="rId10"/>
    <p:sldId id="291" r:id="rId11"/>
    <p:sldId id="331" r:id="rId12"/>
    <p:sldId id="290" r:id="rId13"/>
    <p:sldId id="335" r:id="rId14"/>
    <p:sldId id="292" r:id="rId15"/>
    <p:sldId id="293" r:id="rId16"/>
    <p:sldId id="294" r:id="rId17"/>
    <p:sldId id="295" r:id="rId18"/>
    <p:sldId id="296" r:id="rId19"/>
    <p:sldId id="336" r:id="rId20"/>
    <p:sldId id="297" r:id="rId21"/>
    <p:sldId id="298" r:id="rId22"/>
    <p:sldId id="299" r:id="rId23"/>
    <p:sldId id="300" r:id="rId24"/>
    <p:sldId id="301" r:id="rId25"/>
    <p:sldId id="303" r:id="rId26"/>
    <p:sldId id="302" r:id="rId27"/>
    <p:sldId id="304" r:id="rId28"/>
    <p:sldId id="334" r:id="rId29"/>
    <p:sldId id="305" r:id="rId30"/>
    <p:sldId id="306" r:id="rId31"/>
    <p:sldId id="33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E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7" autoAdjust="0"/>
    <p:restoredTop sz="94660"/>
  </p:normalViewPr>
  <p:slideViewPr>
    <p:cSldViewPr snapToGrid="0">
      <p:cViewPr>
        <p:scale>
          <a:sx n="75" d="100"/>
          <a:sy n="75" d="100"/>
        </p:scale>
        <p:origin x="843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2:53:12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4831 1383 24575,'-8'-9'0,"-1"-1"0,2 1 0,-1-1 0,2-1 0,-1 1 0,1-1 0,1 0 0,-5-13 0,0-8 0,-10-55 0,14 60 0,-10-38 0,-47-114 0,2 12 0,44 122 0,-3 0 0,-1 1 0,-3 2 0,-1 0 0,-59-73 0,72 100 0,-1 1 0,-1 1 0,0 0 0,-1 1 0,0 0 0,-1 1 0,-32-17 0,-133-47 0,74 33 0,68 28 0,0 2 0,0 1 0,-1 3 0,-1 1 0,-57-3 0,70 7 0,-250-36 0,156 19 0,-220-9 0,-831 32 0,1110-3 0,0 4 0,1 2 0,0 2 0,-83 24 0,116-24 0,1 1 0,0 1 0,1 2 0,0 1 0,1 1 0,0 1 0,1 1 0,1 2 0,0 0 0,2 1 0,-28 31 0,35-30 0,2 0 0,0 1 0,2 1 0,0 0 0,2 1 0,-9 27 0,-7 15 0,-174 355 0,96-214 0,71-129 0,-35 122 0,5-11 0,-11-7 0,21-58 0,-65 240 0,73-184 0,-35 190 0,67-286 0,-5 26 0,-3 143 0,22 744 0,-1-926 0,3 1 0,3-1 0,17 72 0,10 9 0,62 177 0,-64-256 0,3 0 0,68 103 0,-23-42 0,-60-99 0,2 0 0,1-2 0,2-1 0,0 0 0,2-2 0,2-2 0,59 46 0,1-9 0,4-5 0,2-3 0,2-5 0,2-4 0,2-4 0,2-5 0,2-4 0,1-5 0,195 27 0,-87-41 0,238-15 0,-190-4 0,-139 3 0,150-20 0,-219 12 0,-1-1 0,0-3 0,-1-3 0,0-1 0,62-31 0,104-44 0,-17 7 0,-154 61 0,44-33 0,21-11 0,-54 36 0,-2-2 0,-1-3 0,-2-3 0,90-86 0,-130 108 0,0 0 0,-1-1 0,-1 0 0,-1-1 0,0 0 0,-2 0 0,12-43 0,-5 17 0,-4 8 0,-2 0 0,-1 0 0,2-47 0,1-3 0,107-579 0,-73 433 0,-23 131 0,-4-1 0,6-141 0,-23-760 0,-4 454 0,1 514 0,-2 0 0,-1-1 0,-2 2 0,-2-1 0,-1 1 0,-21-49 0,15 35 0,3-1 0,2-1 0,2 0 0,-3-66 0,-1 2 59,-4-52-1483,17 139-5402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2:53:16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6870 1758 24575,'-2'-23'0,"-2"0"0,-1 1 0,-1-1 0,0 1 0,-2 0 0,0 1 0,-19-34 0,-5-14 0,-103-234 0,99 232 0,-2 1 0,-4 1 0,-3 3 0,-56-65 0,60 85 0,-1 1 0,-3 3 0,-1 1 0,-2 3 0,-98-60 0,67 51 0,-52-30 0,113 68 0,-1 1 0,0 1 0,0 0 0,-1 2 0,-27-5 0,-459-77 0,358 62 0,-223-25 0,27 2 0,29 1 0,261 43 0,-396-21 0,238 23 0,-291 6 0,361 6 0,2 7 0,-194 47 0,121-11 0,-355 137 0,410-127 0,-143 63 0,231-89 0,1 4 0,2 2 0,2 3 0,2 3 0,-94 96 0,124-110 0,1 1 0,3 1 0,0 2 0,3 1 0,-23 47 0,35-59 0,1 1 0,2 1 0,0 0 0,3 1 0,0 0 0,2 0 0,1 0 0,0 52 0,3-1 0,-13 97 0,8-95 0,2 90 0,6-108 0,-3 0 0,-3-1 0,-13 68 0,9-94 0,-12 47 0,5 0 0,-10 141 0,25 602 0,4-382 0,-5-230 0,5 235 0,1-409 0,3 0 0,1 0 0,1 0 0,3-1 0,2-1 0,1 0 0,2-1 0,32 54 0,-28-60 0,1-1 0,2-1 0,50 53 0,-18-31 0,64 48 0,-68-63 0,2-2 0,65 31 0,122 49 0,-197-96 0,83 33 0,2-5 0,236 56 0,-160-64 0,241 17 0,192-46 0,-394-15 0,-206 2 0,0-3 0,0-1 0,0-1 0,-1-2 0,0-2 0,0-2 0,-2-1 0,1-2 0,52-29 0,19-22 0,155-124 0,-110 76 0,675-468 0,-524 386 0,-167 113 0,196-156 0,-50-37 0,-20-22 0,-111 122 0,-95 109 0,-2-2 0,-3-2 0,-4-2 0,-3-2 0,-3-2 0,-4-2 0,-3-2 0,-3 0 0,-4-2 0,25-139 0,-31 34 0,-12 88 0,-3 53 0,-1 0 0,-3 0 0,-3 0 0,-1 0 0,-2 0 0,-2 1 0,-21-79 0,9 67 0,-20-112 0,30 130 67,-14-41-1,-3-17-1564,19 64-5328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2:56:31.6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353 1137 24575,'755'0'0,"-747"-1"0,1 1 0,-1-1 0,1 0 0,-1-1 0,0 1 0,1-2 0,-1 1 0,0-1 0,0-1 0,-1 1 0,1-1 0,-1-1 0,0 1 0,0-1 0,0-1 0,-1 1 0,1-1 0,-1 0 0,-1 0 0,1-1 0,6-10 0,-5 4 0,1 0 0,-2-1 0,1 0 0,-2 0 0,0-1 0,-1 1 0,0-1 0,-2 0 0,1 0 0,-2 0 0,0-19 0,-4-376 0,2 396 0,1-1 0,-2 1 0,0 0 0,-1 0 0,0 0 0,-1 0 0,-1 1 0,0 0 0,-1-1 0,0 2 0,-1-1 0,0 1 0,-1 0 0,-1 0 0,0 1 0,0 0 0,-1 1 0,0 0 0,-1 1 0,0 0 0,-24-15 0,-129-97 0,155 116 0,-1 0 0,0 0 0,0 1 0,-1 0 0,0 0 0,1 1 0,-1 1 0,0 0 0,-19-1 0,-12 2 0,-53 4 0,21 1 0,-459-4 0,526 0 0,0 0 0,-1 0 0,1 1 0,0 0 0,0 0 0,0 1 0,0 0 0,1 0 0,-1 0 0,-9 6 0,13-6 0,0 0 0,0 1 0,0-1 0,0 1 0,0 0 0,1 0 0,-1 0 0,1 1 0,0-1 0,0 0 0,0 1 0,0-1 0,0 1 0,1 0 0,0 0 0,0-1 0,0 1 0,0 0 0,1 0 0,-1 5 0,-3 62 0,7 102 0,1-36 0,-6-18 0,5 137 0,-2-245 0,0-1 0,2 0 0,-1 1 0,1-1 0,0 0 0,1 0 0,0 0 0,1-1 0,0 1 0,1-1 0,0 0 0,0-1 0,0 1 0,1-1 0,1-1 0,-1 1 0,13 8 0,-7-7 0,1 0 0,0-1 0,0 0 0,1-1 0,0-1 0,0 0 0,0-1 0,1-1 0,0-1 0,28 4 0,-6-6-28,0-1 0,0-2 0,57-10 0,-31 3-1225,-23 4-5573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CEB68-160B-44A4-81EE-5A0159490A19}" type="datetimeFigureOut">
              <a:rPr lang="tr-TR" smtClean="0"/>
              <a:t>16.04.2024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B5448-6892-427C-84ED-419C04F479B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519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503-8D66-4CBE-A70D-A95BD75661C1}" type="datetime1">
              <a:rPr lang="tr-TR" smtClean="0"/>
              <a:t>16.04.2024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53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9F73-C18A-4F13-9E6C-8CEFD86A1197}" type="datetime1">
              <a:rPr lang="tr-TR" smtClean="0"/>
              <a:t>16.04.2024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452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155A-F2FC-4CEE-90CC-FCB7610511B1}" type="datetime1">
              <a:rPr lang="tr-TR" smtClean="0"/>
              <a:t>16.04.2024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447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0BE2-43A8-476D-B611-1CE8BE3F12FD}" type="datetime1">
              <a:rPr lang="tr-TR" smtClean="0"/>
              <a:t>16.04.2024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75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9CFA-8713-4377-AA1A-301FAB700091}" type="datetime1">
              <a:rPr lang="tr-TR" smtClean="0"/>
              <a:t>16.04.2024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28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0315-837B-481E-8D3D-4BA580A19C24}" type="datetime1">
              <a:rPr lang="tr-TR" smtClean="0"/>
              <a:t>16.04.2024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328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CC7-C5DC-4615-8142-B0A55B772722}" type="datetime1">
              <a:rPr lang="tr-TR" smtClean="0"/>
              <a:t>16.04.2024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000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9F30-F76C-42AD-B150-9CAA45BBBAB7}" type="datetime1">
              <a:rPr lang="tr-TR" smtClean="0"/>
              <a:t>16.04.2024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113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F2E7-610C-4056-842B-7FC95F757C29}" type="datetime1">
              <a:rPr lang="tr-TR" smtClean="0"/>
              <a:t>16.04.2024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tr-TR"/>
              <a:t>ISE 216 VERİ BİLİMİ İÇİN İSTATİSTİK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438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CDDD57-1181-4A70-B664-65EBCA8DF3BD}" type="datetime1">
              <a:rPr lang="tr-TR" smtClean="0"/>
              <a:t>16.04.2024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ISE 216 VERİ BİLİMİ İÇİN İSTATİSTİK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D58A22-19B7-4B53-A5D7-CAF60E6DE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007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25D9-FE9D-4CB2-9529-C6921EBE8CAC}" type="datetime1">
              <a:rPr lang="tr-TR" smtClean="0"/>
              <a:t>16.04.2024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909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B173CC-599F-4EA8-AF90-427A1588B523}" type="datetime1">
              <a:rPr lang="tr-TR" smtClean="0"/>
              <a:t>16.04.2024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tr-TR"/>
              <a:t>ISE 216 VERİ BİLİMİ İÇİN İSTATİSTİK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D58A22-19B7-4B53-A5D7-CAF60E6DE0A4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68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2.xml"/><Relationship Id="rId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ekrmh/5f60f7170141fb24e53df814a2b08d99#file-k-means-py" TargetMode="External"/><Relationship Id="rId2" Type="http://schemas.openxmlformats.org/officeDocument/2006/relationships/hyperlink" Target="https://gist.github.com/ekrmh/5f60f7170141fb24e53df814a2b08d99/raw/993690e250cce73ff005b83fe074aaf8f8bb3ca0/k-means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299D9D-E647-2AA8-097D-36E354F24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5522" y="4459342"/>
            <a:ext cx="5132786" cy="598243"/>
          </a:xfrm>
        </p:spPr>
        <p:txBody>
          <a:bodyPr>
            <a:noAutofit/>
          </a:bodyPr>
          <a:lstStyle/>
          <a:p>
            <a:pPr algn="ctr"/>
            <a:r>
              <a:rPr lang="tr-TR" sz="4000" b="1" dirty="0"/>
              <a:t>ISE 302 –Veri Madenciliği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7F7F0EC-8421-0BC4-7116-CFEE4E444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0458" y="5057585"/>
            <a:ext cx="6182914" cy="974007"/>
          </a:xfrm>
        </p:spPr>
        <p:txBody>
          <a:bodyPr>
            <a:normAutofit/>
          </a:bodyPr>
          <a:lstStyle/>
          <a:p>
            <a:pPr algn="ctr"/>
            <a:r>
              <a:rPr lang="tr-TR" b="1" dirty="0">
                <a:solidFill>
                  <a:schemeClr val="tx2"/>
                </a:solidFill>
              </a:rPr>
              <a:t>Dr. Öğr. Üyesi Esin Ayşe ZAİMOĞLU</a:t>
            </a:r>
          </a:p>
          <a:p>
            <a:pPr algn="ctr"/>
            <a:r>
              <a:rPr lang="tr-TR" dirty="0">
                <a:solidFill>
                  <a:schemeClr val="tx2"/>
                </a:solidFill>
              </a:rPr>
              <a:t>    </a:t>
            </a:r>
            <a:r>
              <a:rPr lang="tr-TR" cap="none" dirty="0">
                <a:solidFill>
                  <a:schemeClr val="tx2"/>
                </a:solidFill>
              </a:rPr>
              <a:t>esinzaimoglu@sakarya.edu.tr</a:t>
            </a:r>
          </a:p>
          <a:p>
            <a:endParaRPr lang="tr-TR" dirty="0">
              <a:solidFill>
                <a:schemeClr val="tx2"/>
              </a:solidFill>
            </a:endParaRPr>
          </a:p>
          <a:p>
            <a:endParaRPr lang="tr-TR" dirty="0">
              <a:solidFill>
                <a:schemeClr val="tx2"/>
              </a:solidFill>
            </a:endParaRPr>
          </a:p>
        </p:txBody>
      </p:sp>
      <p:pic>
        <p:nvPicPr>
          <p:cNvPr id="6" name="Graphic 6" descr="Zarf">
            <a:extLst>
              <a:ext uri="{FF2B5EF4-FFF2-40B4-BE49-F238E27FC236}">
                <a16:creationId xmlns:a16="http://schemas.microsoft.com/office/drawing/2014/main" id="{45E21DB9-45AF-487F-1EA4-8766E756E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7478" y="5454678"/>
            <a:ext cx="598243" cy="59824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C378559-B641-FAEC-9F01-CC057A6AD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348" y="638885"/>
            <a:ext cx="10649511" cy="372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1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C85AA-F716-DB0F-2086-BEAF4D8BB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5319CC-C89A-D9C0-B25F-9301A4B6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Manhattan Mesafesi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4B4ED9-FF62-80A5-C3F3-85B13C4C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Öklid mesafesine benzer ancak doğrudan bir çizgi yerine düzlemler boyunca hareket eder. Manhattan mesafesi, iki nokta arasındaki x, y, z vb. koordinatları arasındaki toplam farkları ölçer. </a:t>
            </a:r>
            <a:endParaRPr lang="tr-TR" sz="2400" dirty="0">
              <a:solidFill>
                <a:srgbClr val="374151"/>
              </a:solidFill>
              <a:latin typeface="Söhne"/>
            </a:endParaRPr>
          </a:p>
          <a:p>
            <a:endParaRPr lang="tr-TR" dirty="0">
              <a:solidFill>
                <a:srgbClr val="374151"/>
              </a:solidFill>
              <a:latin typeface="Söhne"/>
            </a:endParaRPr>
          </a:p>
          <a:p>
            <a:pPr algn="l"/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tr-TR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Burada: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tr-TR" b="0" i="0" dirty="0">
                <a:solidFill>
                  <a:srgbClr val="374151"/>
                </a:solidFill>
                <a:effectLst/>
                <a:latin typeface="KaTeX_Main"/>
              </a:rPr>
              <a:t>p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tr-TR" b="0" i="0" dirty="0">
                <a:solidFill>
                  <a:srgbClr val="374151"/>
                </a:solidFill>
                <a:effectLst/>
                <a:latin typeface="KaTeX_Main"/>
              </a:rPr>
              <a:t>q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, karşılaştırılan iki noktanın vektörleri,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tr-TR" b="0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, boyut sayısı ifade eder.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54AA3FF-BDB0-3759-B6CD-A07FBC09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46679AF-57C0-F354-7BD6-D3170AE8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10</a:t>
            </a:fld>
            <a:endParaRPr lang="tr-TR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E3D30D35-E5E8-BFFB-3204-518DAF9A9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49" y="3179232"/>
            <a:ext cx="8946973" cy="76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44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41AFC0-90ED-B59C-4C34-9531ED29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Manhattan Mesafesi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EE04BAC8-9B9C-EA1C-7D5D-FD9B022D6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777" y="2398634"/>
            <a:ext cx="5414064" cy="3245810"/>
          </a:xfrm>
        </p:spPr>
      </p:pic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EFC3DEA-3EC6-10CA-38AC-022916C0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1B45396-BCBE-1F77-A368-99F488E0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11</a:t>
            </a:fld>
            <a:endParaRPr lang="tr-TR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42781515-E4CC-61AB-F64E-D80D64A15A4A}"/>
              </a:ext>
            </a:extLst>
          </p:cNvPr>
          <p:cNvSpPr txBox="1"/>
          <p:nvPr/>
        </p:nvSpPr>
        <p:spPr>
          <a:xfrm>
            <a:off x="1241777" y="18833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Örnek : </a:t>
            </a:r>
            <a:r>
              <a:rPr lang="tr-TR" b="0" i="1" dirty="0">
                <a:solidFill>
                  <a:srgbClr val="374151"/>
                </a:solidFill>
                <a:effectLst/>
                <a:latin typeface="KaTeX_Math"/>
              </a:rPr>
              <a:t>P</a:t>
            </a:r>
            <a:r>
              <a:rPr lang="tr-TR" b="0" i="0" dirty="0">
                <a:solidFill>
                  <a:srgbClr val="374151"/>
                </a:solidFill>
                <a:effectLst/>
                <a:latin typeface="KaTeX_Main"/>
              </a:rPr>
              <a:t>=(3,5)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tr-TR" b="0" i="1" dirty="0">
                <a:solidFill>
                  <a:srgbClr val="374151"/>
                </a:solidFill>
                <a:effectLst/>
                <a:latin typeface="KaTeX_Math"/>
              </a:rPr>
              <a:t>Q</a:t>
            </a:r>
            <a:r>
              <a:rPr lang="tr-TR" b="0" i="0" dirty="0">
                <a:solidFill>
                  <a:srgbClr val="374151"/>
                </a:solidFill>
                <a:effectLst/>
                <a:latin typeface="KaTeX_Main"/>
              </a:rPr>
              <a:t>=(7,9)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2775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9614D-C579-70D9-197C-6CCF56842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9C6949-2079-4027-459A-09192BA5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Minkowski</a:t>
            </a:r>
            <a:r>
              <a:rPr lang="tr-TR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Mesafesi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9C86A1-9659-4641-363B-7B35002D0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1" dirty="0">
                <a:solidFill>
                  <a:srgbClr val="374151"/>
                </a:solidFill>
                <a:effectLst/>
                <a:latin typeface="KaTeX_Math"/>
              </a:rPr>
              <a:t>p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parametresine sahip olup şu şekilde tanımlanır:</a:t>
            </a:r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3B79A4-54B8-2940-94CA-AF978D50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71146B5-E128-C94E-54FF-C1ADD9FE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12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59C5933-C516-D523-5D6A-AEE7DD226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531" y="2518687"/>
            <a:ext cx="3448393" cy="76631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EA61C86A-F4EB-7F25-D8C0-CA6F90E0BA7A}"/>
              </a:ext>
            </a:extLst>
          </p:cNvPr>
          <p:cNvSpPr txBox="1"/>
          <p:nvPr/>
        </p:nvSpPr>
        <p:spPr>
          <a:xfrm>
            <a:off x="1097281" y="3597222"/>
            <a:ext cx="42423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r-TR" sz="2000" b="0" i="0" dirty="0">
                <a:solidFill>
                  <a:srgbClr val="374151"/>
                </a:solidFill>
                <a:effectLst/>
                <a:latin typeface="Söhne"/>
              </a:rPr>
              <a:t>Burada: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tr-TR" sz="2000" b="0" i="0" dirty="0">
                <a:solidFill>
                  <a:srgbClr val="374151"/>
                </a:solidFill>
                <a:effectLst/>
                <a:latin typeface="KaTeX_Main"/>
              </a:rPr>
              <a:t>p</a:t>
            </a:r>
            <a:r>
              <a:rPr lang="tr-TR" sz="20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tr-TR" sz="2000" b="0" i="0" dirty="0">
                <a:solidFill>
                  <a:srgbClr val="374151"/>
                </a:solidFill>
                <a:effectLst/>
                <a:latin typeface="KaTeX_Main"/>
              </a:rPr>
              <a:t>q</a:t>
            </a:r>
            <a:r>
              <a:rPr lang="tr-TR" sz="2000" b="0" i="0" dirty="0">
                <a:solidFill>
                  <a:srgbClr val="374151"/>
                </a:solidFill>
                <a:effectLst/>
                <a:latin typeface="Söhne"/>
              </a:rPr>
              <a:t>, karşılaştırılan iki noktanın vektörleri,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tr-TR" sz="2000" b="0" i="1" dirty="0">
                <a:solidFill>
                  <a:srgbClr val="374151"/>
                </a:solidFill>
                <a:effectLst/>
                <a:latin typeface="KaTeX_Math"/>
              </a:rPr>
              <a:t>n</a:t>
            </a:r>
            <a:r>
              <a:rPr lang="tr-TR" sz="2000" b="0" i="0" dirty="0">
                <a:solidFill>
                  <a:srgbClr val="374151"/>
                </a:solidFill>
                <a:effectLst/>
                <a:latin typeface="Söhne"/>
              </a:rPr>
              <a:t>, boyut sayısı,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tr-TR" sz="2000" b="0" i="1" dirty="0">
                <a:solidFill>
                  <a:srgbClr val="374151"/>
                </a:solidFill>
                <a:effectLst/>
                <a:latin typeface="KaTeX_Math"/>
              </a:rPr>
              <a:t>p</a:t>
            </a:r>
            <a:r>
              <a:rPr lang="tr-TR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tr-TR" sz="2000" b="0" i="0" dirty="0" err="1">
                <a:solidFill>
                  <a:srgbClr val="374151"/>
                </a:solidFill>
                <a:effectLst/>
                <a:latin typeface="Söhne"/>
              </a:rPr>
              <a:t>Minkowski</a:t>
            </a:r>
            <a:r>
              <a:rPr lang="tr-TR" sz="2000" b="0" i="0" dirty="0">
                <a:solidFill>
                  <a:srgbClr val="374151"/>
                </a:solidFill>
                <a:effectLst/>
                <a:latin typeface="Söhne"/>
              </a:rPr>
              <a:t> mesafesinin üs değeridir.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B7FD8CB1-9CBC-ED08-F33C-5531B88FB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254" y="2103479"/>
            <a:ext cx="6862119" cy="350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0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2F2845-F822-A833-180E-822D3558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</a:t>
            </a:r>
            <a:r>
              <a:rPr lang="tr-TR" dirty="0" err="1"/>
              <a:t>Means</a:t>
            </a:r>
            <a:r>
              <a:rPr lang="tr-TR" dirty="0"/>
              <a:t>(k-Ortalamalar) Algoritması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CFA598-4054-DF82-2D82-E507C58AC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127609" cy="402336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tr-TR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içerisinden rasgele seçilen K adet noktaya küme merkezi gözüyle bakılır.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tr-TR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Tüm veri noktaları bu küme merkezlerine uzaklıklarına göre gruplanır.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tr-TR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gruplamadan sonra küme merkezleri tekrar hesaplanır</a:t>
            </a:r>
            <a:r>
              <a:rPr lang="tr-TR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7EE16F4-1482-A520-D6EA-FA289816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32AC6DA-4D33-3035-45B5-F87CF291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13</a:t>
            </a:fld>
            <a:endParaRPr lang="tr-TR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46DD8946-EBF1-05DA-128B-038BEE9CC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888" y="1737360"/>
            <a:ext cx="4126038" cy="466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62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C216C-1E1C-C753-443F-5AAE973B6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6EBA34-2CE4-EBBB-BA1F-E75C63B4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</a:t>
            </a:r>
            <a:r>
              <a:rPr lang="tr-TR" dirty="0" err="1"/>
              <a:t>Means</a:t>
            </a:r>
            <a:r>
              <a:rPr lang="tr-TR" dirty="0"/>
              <a:t> Algoritması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46873E-4719-E0DF-3D37-2E91CBC63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5344071" cy="36985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k-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Means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’ teki </a:t>
            </a:r>
            <a:r>
              <a:rPr lang="tr-TR" b="1" dirty="0">
                <a:solidFill>
                  <a:srgbClr val="242424"/>
                </a:solidFill>
                <a:latin typeface="source-serif-pro"/>
              </a:rPr>
              <a:t>k</a:t>
            </a:r>
            <a:r>
              <a:rPr lang="tr-TR" b="1" i="0" dirty="0">
                <a:solidFill>
                  <a:srgbClr val="242424"/>
                </a:solidFill>
                <a:effectLst/>
                <a:latin typeface="source-serif-pro"/>
              </a:rPr>
              <a:t> değeri küme sayısını 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belirler</a:t>
            </a:r>
          </a:p>
          <a:p>
            <a:pPr marL="0" indent="0">
              <a:buNone/>
            </a:pP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ve bu değeri parametre olarak alması gerekir. 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242424"/>
                </a:solidFill>
                <a:latin typeface="source-serif-pro"/>
              </a:rPr>
              <a:t>Örn</a:t>
            </a:r>
            <a:r>
              <a:rPr lang="tr-TR" dirty="0">
                <a:solidFill>
                  <a:srgbClr val="242424"/>
                </a:solidFill>
                <a:latin typeface="source-serif-pro"/>
              </a:rPr>
              <a:t> : 2 olsun.</a:t>
            </a:r>
          </a:p>
          <a:p>
            <a:pPr algn="just" eaLnBrk="0" hangingPunct="0"/>
            <a:r>
              <a:rPr lang="tr-TR" b="1" dirty="0">
                <a:ea typeface="Times New Roman" pitchFamily="18" charset="0"/>
                <a:cs typeface="Arial" charset="0"/>
              </a:rPr>
              <a:t>Girdiler </a:t>
            </a:r>
          </a:p>
          <a:p>
            <a:pPr lvl="1" algn="just" eaLnBrk="0" hangingPunct="0"/>
            <a:r>
              <a:rPr lang="en-AU" b="1" dirty="0">
                <a:ea typeface="Times New Roman" pitchFamily="18" charset="0"/>
                <a:cs typeface="Arial" charset="0"/>
              </a:rPr>
              <a:t>k:</a:t>
            </a:r>
            <a:r>
              <a:rPr lang="en-AU" dirty="0">
                <a:ea typeface="Times New Roman" pitchFamily="18" charset="0"/>
                <a:cs typeface="Arial" charset="0"/>
              </a:rPr>
              <a:t> </a:t>
            </a:r>
            <a:r>
              <a:rPr lang="en-AU" dirty="0" err="1">
                <a:ea typeface="Times New Roman" pitchFamily="18" charset="0"/>
                <a:cs typeface="Arial" charset="0"/>
              </a:rPr>
              <a:t>küme</a:t>
            </a:r>
            <a:r>
              <a:rPr lang="en-AU" dirty="0">
                <a:ea typeface="Times New Roman" pitchFamily="18" charset="0"/>
                <a:cs typeface="Arial" charset="0"/>
              </a:rPr>
              <a:t> </a:t>
            </a:r>
            <a:r>
              <a:rPr lang="en-AU" dirty="0" err="1">
                <a:ea typeface="Times New Roman" pitchFamily="18" charset="0"/>
                <a:cs typeface="Arial" charset="0"/>
              </a:rPr>
              <a:t>sayısı</a:t>
            </a:r>
            <a:endParaRPr lang="tr-TR" dirty="0">
              <a:ea typeface="Times New Roman" pitchFamily="18" charset="0"/>
              <a:cs typeface="Arial" charset="0"/>
            </a:endParaRPr>
          </a:p>
          <a:p>
            <a:pPr lvl="1" algn="just" eaLnBrk="0" hangingPunct="0"/>
            <a:r>
              <a:rPr lang="tr-TR" b="1" dirty="0">
                <a:ea typeface="Times New Roman" pitchFamily="18" charset="0"/>
                <a:cs typeface="Arial" charset="0"/>
              </a:rPr>
              <a:t>D: </a:t>
            </a:r>
            <a:r>
              <a:rPr lang="en-AU" dirty="0">
                <a:ea typeface="Times New Roman" pitchFamily="18" charset="0"/>
                <a:cs typeface="Arial" charset="0"/>
              </a:rPr>
              <a:t>n </a:t>
            </a:r>
            <a:r>
              <a:rPr lang="en-AU" dirty="0" err="1">
                <a:ea typeface="Times New Roman" pitchFamily="18" charset="0"/>
                <a:cs typeface="Arial" charset="0"/>
              </a:rPr>
              <a:t>tane</a:t>
            </a:r>
            <a:r>
              <a:rPr lang="en-AU" dirty="0">
                <a:ea typeface="Times New Roman" pitchFamily="18" charset="0"/>
                <a:cs typeface="Arial" charset="0"/>
              </a:rPr>
              <a:t> </a:t>
            </a:r>
            <a:r>
              <a:rPr lang="en-AU" dirty="0" err="1">
                <a:ea typeface="Times New Roman" pitchFamily="18" charset="0"/>
                <a:cs typeface="Arial" charset="0"/>
              </a:rPr>
              <a:t>nesne</a:t>
            </a:r>
            <a:r>
              <a:rPr lang="en-AU" dirty="0">
                <a:ea typeface="Times New Roman" pitchFamily="18" charset="0"/>
                <a:cs typeface="Arial" charset="0"/>
              </a:rPr>
              <a:t> </a:t>
            </a:r>
            <a:r>
              <a:rPr lang="en-AU" dirty="0" err="1">
                <a:ea typeface="Times New Roman" pitchFamily="18" charset="0"/>
                <a:cs typeface="Arial" charset="0"/>
              </a:rPr>
              <a:t>içeren</a:t>
            </a:r>
            <a:r>
              <a:rPr lang="tr-TR" dirty="0">
                <a:ea typeface="Times New Roman" pitchFamily="18" charset="0"/>
                <a:cs typeface="Arial" charset="0"/>
              </a:rPr>
              <a:t> veri kümesi</a:t>
            </a:r>
          </a:p>
          <a:p>
            <a:pPr algn="just" eaLnBrk="0" hangingPunct="0"/>
            <a:r>
              <a:rPr lang="en-AU" b="1" dirty="0" err="1">
                <a:ea typeface="Times New Roman" pitchFamily="18" charset="0"/>
                <a:cs typeface="Arial" charset="0"/>
              </a:rPr>
              <a:t>Çıktı</a:t>
            </a:r>
            <a:r>
              <a:rPr lang="en-AU" b="1" dirty="0">
                <a:ea typeface="Times New Roman" pitchFamily="18" charset="0"/>
                <a:cs typeface="Arial" charset="0"/>
              </a:rPr>
              <a:t> (output): k</a:t>
            </a:r>
            <a:r>
              <a:rPr lang="en-AU" dirty="0">
                <a:ea typeface="Times New Roman" pitchFamily="18" charset="0"/>
                <a:cs typeface="Arial" charset="0"/>
              </a:rPr>
              <a:t> </a:t>
            </a:r>
            <a:r>
              <a:rPr lang="tr-TR" dirty="0">
                <a:ea typeface="Times New Roman" pitchFamily="18" charset="0"/>
                <a:cs typeface="Arial" charset="0"/>
              </a:rPr>
              <a:t>tane veri </a:t>
            </a:r>
            <a:r>
              <a:rPr lang="en-AU" dirty="0" err="1">
                <a:ea typeface="Times New Roman" pitchFamily="18" charset="0"/>
                <a:cs typeface="Arial" charset="0"/>
              </a:rPr>
              <a:t>kümesi</a:t>
            </a:r>
            <a:r>
              <a:rPr lang="en-AU" dirty="0">
                <a:ea typeface="Times New Roman" pitchFamily="18" charset="0"/>
                <a:cs typeface="Arial" charset="0"/>
              </a:rPr>
              <a:t> </a:t>
            </a:r>
            <a:endParaRPr lang="tr-TR" dirty="0">
              <a:ea typeface="Times New Roman" pitchFamily="18" charset="0"/>
              <a:cs typeface="Arial" charset="0"/>
            </a:endParaRPr>
          </a:p>
          <a:p>
            <a:pPr marL="0" indent="0">
              <a:buNone/>
            </a:pPr>
            <a:endParaRPr lang="tr-TR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tr-TR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580C9EA-AD60-86F3-90BF-D78C8F1DF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44E490A-BCA2-D000-7AE6-99A321D8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14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675F5C7-1137-5DC9-BB43-3230F5305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763" y="1737360"/>
            <a:ext cx="5344071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73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C3E28-A2D4-CA0F-FC93-67C6461D0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2087F7-5888-71B5-C196-626EF1F1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</a:t>
            </a:r>
            <a:r>
              <a:rPr lang="tr-TR" dirty="0" err="1"/>
              <a:t>Means</a:t>
            </a:r>
            <a:r>
              <a:rPr lang="tr-TR" dirty="0"/>
              <a:t>(k-Ortalamalar) Algoritması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2428EB-0E0D-6B98-3035-7283C7FE2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42821" cy="38953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tr-TR" sz="2800" b="0" i="0" dirty="0">
                <a:solidFill>
                  <a:srgbClr val="242424"/>
                </a:solidFill>
                <a:effectLst/>
                <a:latin typeface="source-serif-pro"/>
              </a:rPr>
              <a:t>K değeri belirlendikten sonra algoritmada </a:t>
            </a:r>
            <a:r>
              <a:rPr lang="tr-TR" sz="2800" b="0" i="0" dirty="0">
                <a:solidFill>
                  <a:srgbClr val="FF0000"/>
                </a:solidFill>
                <a:effectLst/>
                <a:latin typeface="source-serif-pro"/>
              </a:rPr>
              <a:t>rastgele</a:t>
            </a:r>
            <a:r>
              <a:rPr lang="tr-TR" sz="2800" b="0" i="0" dirty="0">
                <a:solidFill>
                  <a:srgbClr val="242424"/>
                </a:solidFill>
                <a:effectLst/>
                <a:latin typeface="source-serif-pro"/>
              </a:rPr>
              <a:t> K tane merkez noktası seçer. </a:t>
            </a:r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094235E-6DC4-0DDB-CC31-A36747CD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A2752D0-7C31-01D7-6BF9-C3D82FD2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15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27E35CE-9637-E1BF-C09D-E8CFDBFEC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531" y="1845734"/>
            <a:ext cx="5614916" cy="404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6B9AD-4604-CBFB-AD76-42A7FDDED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B26A53-A000-5345-492E-CFEA4911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</a:t>
            </a:r>
            <a:r>
              <a:rPr lang="tr-TR" dirty="0" err="1"/>
              <a:t>Means</a:t>
            </a:r>
            <a:r>
              <a:rPr lang="tr-TR" dirty="0"/>
              <a:t> Algoritması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FD1E33-44D9-46FD-0AFD-80594773A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22804" cy="40110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tr-TR" sz="2800" b="0" i="0" dirty="0">
                <a:solidFill>
                  <a:srgbClr val="242424"/>
                </a:solidFill>
                <a:effectLst/>
                <a:latin typeface="source-serif-pro"/>
              </a:rPr>
              <a:t>Her veri ile rastgele belirlenen merkez noktaları arasındaki uzaklığı hesaplayarak (</a:t>
            </a:r>
            <a:r>
              <a:rPr lang="tr-TR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geometrik yöntemler ile</a:t>
            </a:r>
            <a:r>
              <a:rPr lang="tr-TR" sz="2800" b="0" i="0" dirty="0">
                <a:solidFill>
                  <a:srgbClr val="242424"/>
                </a:solidFill>
                <a:effectLst/>
                <a:latin typeface="source-serif-pro"/>
              </a:rPr>
              <a:t>) veriyi en yakın merkez noktasına göre bir kümeye atar. </a:t>
            </a:r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C9F32EA-749B-CB4A-533C-D9847ADF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2FDE001-E1AD-4F82-7D48-DE4CAE27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16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54151D0-D4A9-D773-AB44-833F873E6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036" y="1845734"/>
            <a:ext cx="5886450" cy="4171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Mürekkep 9">
                <a:extLst>
                  <a:ext uri="{FF2B5EF4-FFF2-40B4-BE49-F238E27FC236}">
                    <a16:creationId xmlns:a16="http://schemas.microsoft.com/office/drawing/2014/main" id="{C9AB78DD-1653-7957-A270-8DD2153DE949}"/>
                  </a:ext>
                </a:extLst>
              </p14:cNvPr>
              <p14:cNvContentPartPr/>
              <p14:nvPr/>
            </p14:nvContentPartPr>
            <p14:xfrm>
              <a:off x="6885218" y="3159716"/>
              <a:ext cx="1797120" cy="2271960"/>
            </p14:xfrm>
          </p:contentPart>
        </mc:Choice>
        <mc:Fallback xmlns="">
          <p:pic>
            <p:nvPicPr>
              <p:cNvPr id="10" name="Mürekkep 9">
                <a:extLst>
                  <a:ext uri="{FF2B5EF4-FFF2-40B4-BE49-F238E27FC236}">
                    <a16:creationId xmlns:a16="http://schemas.microsoft.com/office/drawing/2014/main" id="{C9AB78DD-1653-7957-A270-8DD2153DE9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9098" y="3153596"/>
                <a:ext cx="1809360" cy="22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Mürekkep 10">
                <a:extLst>
                  <a:ext uri="{FF2B5EF4-FFF2-40B4-BE49-F238E27FC236}">
                    <a16:creationId xmlns:a16="http://schemas.microsoft.com/office/drawing/2014/main" id="{45B351C0-2011-B878-9A6A-2167D3508542}"/>
                  </a:ext>
                </a:extLst>
              </p14:cNvPr>
              <p14:cNvContentPartPr/>
              <p14:nvPr/>
            </p14:nvContentPartPr>
            <p14:xfrm>
              <a:off x="8736338" y="3396956"/>
              <a:ext cx="2474280" cy="2192400"/>
            </p14:xfrm>
          </p:contentPart>
        </mc:Choice>
        <mc:Fallback xmlns="">
          <p:pic>
            <p:nvPicPr>
              <p:cNvPr id="11" name="Mürekkep 10">
                <a:extLst>
                  <a:ext uri="{FF2B5EF4-FFF2-40B4-BE49-F238E27FC236}">
                    <a16:creationId xmlns:a16="http://schemas.microsoft.com/office/drawing/2014/main" id="{45B351C0-2011-B878-9A6A-2167D35085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30218" y="3390836"/>
                <a:ext cx="2486520" cy="220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3846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1989D-800C-B863-3806-8723CA708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B08186-2A4C-D72D-0FA0-410B7FD8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</a:t>
            </a:r>
            <a:r>
              <a:rPr lang="tr-TR" dirty="0" err="1"/>
              <a:t>Means</a:t>
            </a:r>
            <a:r>
              <a:rPr lang="tr-TR" dirty="0"/>
              <a:t> Algoritması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51C1A1-180E-ABB5-2BF5-AE721C3CB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88236" cy="40110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tr-TR" sz="2400" b="0" i="0" dirty="0">
                <a:solidFill>
                  <a:srgbClr val="242424"/>
                </a:solidFill>
                <a:effectLst/>
                <a:latin typeface="source-serif-pro"/>
              </a:rPr>
              <a:t>Daha sonra her küme için yeniden bir merkez noktası seçilir ve yeni merkez noktalarına göre kümeleme işlemi yapılır. </a:t>
            </a:r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E5B69DC-F927-B7D5-84F6-55A213C3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A7D711-DA5E-A90E-A329-3C65A4FD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17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8F6E5C0-2DE7-ED6D-CB27-CC8EDFC78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516" y="1998211"/>
            <a:ext cx="5088236" cy="385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08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7E6DC-FD70-FC9A-8A60-B8C2D3CF1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AE8247-96B4-9BF0-99C3-18EB6DF7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</a:t>
            </a:r>
            <a:r>
              <a:rPr lang="tr-TR" dirty="0" err="1"/>
              <a:t>Means</a:t>
            </a:r>
            <a:r>
              <a:rPr lang="tr-TR" dirty="0"/>
              <a:t> Algoritması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0E09E1-442E-04C2-6256-114675594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5156453" cy="35729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dirty="0">
                <a:solidFill>
                  <a:srgbClr val="000000"/>
                </a:solidFill>
                <a:latin typeface="Roboto" panose="02000000000000000000" pitchFamily="2" charset="0"/>
              </a:rPr>
              <a:t>Yeni küme merkezlerine göre noktalar tekrar kümelenir.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dirty="0">
                <a:solidFill>
                  <a:srgbClr val="000000"/>
                </a:solidFill>
                <a:latin typeface="Roboto" panose="02000000000000000000" pitchFamily="2" charset="0"/>
              </a:rPr>
              <a:t>Yeşil kümedeki iki nokta mavi kümeye geçmiştir.</a:t>
            </a:r>
          </a:p>
          <a:p>
            <a:r>
              <a:rPr lang="tr-TR" dirty="0">
                <a:solidFill>
                  <a:srgbClr val="000000"/>
                </a:solidFill>
                <a:latin typeface="Roboto" panose="02000000000000000000" pitchFamily="2" charset="0"/>
              </a:rPr>
              <a:t>Bu durum sistem kararlı hale gelene (yani küme değişikliği olmayana) kadar devam eder.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ACDCC98-9882-F2CA-9E9A-7F39A45F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075A539-60DE-153D-777F-591E2431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18</a:t>
            </a:fld>
            <a:endParaRPr lang="tr-TR"/>
          </a:p>
        </p:txBody>
      </p:sp>
      <p:grpSp>
        <p:nvGrpSpPr>
          <p:cNvPr id="10" name="Grup 9">
            <a:extLst>
              <a:ext uri="{FF2B5EF4-FFF2-40B4-BE49-F238E27FC236}">
                <a16:creationId xmlns:a16="http://schemas.microsoft.com/office/drawing/2014/main" id="{ECADD6D8-AC85-0404-31C1-B5591FB1B370}"/>
              </a:ext>
            </a:extLst>
          </p:cNvPr>
          <p:cNvGrpSpPr/>
          <p:nvPr/>
        </p:nvGrpSpPr>
        <p:grpSpPr>
          <a:xfrm>
            <a:off x="6253732" y="1921934"/>
            <a:ext cx="5142017" cy="3850139"/>
            <a:chOff x="6253733" y="2041374"/>
            <a:chExt cx="5142017" cy="3850139"/>
          </a:xfrm>
        </p:grpSpPr>
        <p:pic>
          <p:nvPicPr>
            <p:cNvPr id="7" name="Resim 6">
              <a:extLst>
                <a:ext uri="{FF2B5EF4-FFF2-40B4-BE49-F238E27FC236}">
                  <a16:creationId xmlns:a16="http://schemas.microsoft.com/office/drawing/2014/main" id="{386CFB86-7013-443C-447F-F89D17B03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3733" y="2041374"/>
              <a:ext cx="5142017" cy="385013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Mürekkep 8">
                  <a:extLst>
                    <a:ext uri="{FF2B5EF4-FFF2-40B4-BE49-F238E27FC236}">
                      <a16:creationId xmlns:a16="http://schemas.microsoft.com/office/drawing/2014/main" id="{23156F1F-99B0-8EFE-2337-ABA80B3131C2}"/>
                    </a:ext>
                  </a:extLst>
                </p14:cNvPr>
                <p14:cNvContentPartPr/>
                <p14:nvPr/>
              </p14:nvContentPartPr>
              <p14:xfrm>
                <a:off x="8203898" y="4377236"/>
                <a:ext cx="478800" cy="409320"/>
              </p14:xfrm>
            </p:contentPart>
          </mc:Choice>
          <mc:Fallback xmlns="">
            <p:pic>
              <p:nvPicPr>
                <p:cNvPr id="9" name="Mürekkep 8">
                  <a:extLst>
                    <a:ext uri="{FF2B5EF4-FFF2-40B4-BE49-F238E27FC236}">
                      <a16:creationId xmlns:a16="http://schemas.microsoft.com/office/drawing/2014/main" id="{23156F1F-99B0-8EFE-2337-ABA80B3131C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97778" y="4371116"/>
                  <a:ext cx="491040" cy="421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3319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B05CDF-6B91-1B7C-C572-351B5917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İşlem Adımları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7E1EA0-0F33-A298-3826-A5DC6B575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tr-TR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Rasgele K adet küme merkezi belirle.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tr-TR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 veri noktasını en yakın küme merkezine göre bir gruba yerleştir.</a:t>
            </a:r>
          </a:p>
          <a:p>
            <a:pPr marL="342900" indent="-342900" algn="l">
              <a:buFont typeface="+mj-lt"/>
              <a:buAutoNum type="arabicPeriod"/>
            </a:pPr>
            <a:r>
              <a:rPr lang="tr-TR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 gruba atanan tüm veri noktalarının ortalamasını alarak küme merkezini güncelle.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tr-TR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 üyelerinde değişim olmayana kadar 2. adıma git. </a:t>
            </a:r>
          </a:p>
          <a:p>
            <a:pPr marL="0" indent="0" algn="l">
              <a:buNone/>
            </a:pPr>
            <a:r>
              <a:rPr lang="tr-TR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Bazen değişim, sıfıra yakın bir değerde uzun zaman sürebilir. </a:t>
            </a:r>
          </a:p>
          <a:p>
            <a:pPr marL="0" indent="0" algn="l">
              <a:buNone/>
            </a:pPr>
            <a:r>
              <a:rPr lang="tr-TR" sz="2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zaman maliyet fonksiyonu belirli bir değere düşünce veya toplam iterasyon sayısı belirli bir değere ulaşınca algoritma durdurulur.)</a:t>
            </a:r>
            <a:endParaRPr lang="tr-TR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23B5BCE-E1FF-C59E-A348-1C663F11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BEE461E-B53C-5133-DD4A-37C4B59D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230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D138A-F5B1-7BEE-CDC9-AB625C00F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408B10-CBCD-C33B-9FAD-90D0CF7D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Kümeleme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F9ADB7-4CA2-72E1-BFB5-5E66004BF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küme temsil ettiği nesneleri en iyi şekilde ifade edecek biçimde düzenlenir.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Kümeleme (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yöntemi, veri noktalarını benzerliklerine göre gruplara ayırmak için kullanılan bir </a:t>
            </a:r>
            <a:r>
              <a:rPr lang="tr-TR" b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r>
              <a:rPr lang="tr-TR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(denetimsiz) öğrenme 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tekniğidir.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Kümeleme algoritmaları, veri setindeki yapıları ve desenleri keşfetmek, veriye anlam katmak ve veri noktalarını belirli özelliklerine veya benzerliklerine göre anlamlı gruplara ayırmak için kullanılır.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Neyin iyi bir kümelenme oluşturduğuna nasıl karar verilecek?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ölçüt belirlemek güçtür. Kriteri sağlaması gereken kullanıcıdır; kümelenin sonucu kullanıcının gereksinimine uymalıdır.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Örneğin, iyi bir kümeleme homojen gruplar için temsilciler bularak sağlanabilir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(veri azaltma/data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ya da “doğal kümeler” bulma yoluna gidilebilir ve bilinmeyen özellikleri tanımlanabilir (“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data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kullanışlı ve uygun gruplar bulma (“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data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veya olağandışı/istisnai veri nesneleri bulma (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tr-T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da olabilir.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889686A-E8AA-9482-8607-7F19DC9F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51DBAF1-E378-DA0B-7C51-7AEB492D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2588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06FD0-35B2-027A-51B2-943EAAEF3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5F48D2-203C-4931-5EBC-5D36DA1A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</a:t>
            </a:r>
            <a:r>
              <a:rPr lang="tr-TR" dirty="0" err="1"/>
              <a:t>means</a:t>
            </a:r>
            <a:r>
              <a:rPr lang="tr-TR" dirty="0"/>
              <a:t> Algoritması 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906C0E-9E55-2CC0-1957-59EA6A174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2481298" cy="3274907"/>
          </a:xfrm>
        </p:spPr>
        <p:txBody>
          <a:bodyPr>
            <a:normAutofit/>
          </a:bodyPr>
          <a:lstStyle/>
          <a:p>
            <a:pPr eaLnBrk="0" hangingPunct="0"/>
            <a:r>
              <a:rPr lang="en-AU" dirty="0">
                <a:ea typeface="Times New Roman" pitchFamily="18" charset="0"/>
                <a:cs typeface="Arial" charset="0"/>
              </a:rPr>
              <a:t>8 </a:t>
            </a:r>
            <a:r>
              <a:rPr lang="en-AU" dirty="0" err="1">
                <a:ea typeface="Times New Roman" pitchFamily="18" charset="0"/>
                <a:cs typeface="Arial" charset="0"/>
              </a:rPr>
              <a:t>nokta</a:t>
            </a:r>
            <a:r>
              <a:rPr lang="en-AU" dirty="0">
                <a:ea typeface="Times New Roman" pitchFamily="18" charset="0"/>
                <a:cs typeface="Arial" charset="0"/>
              </a:rPr>
              <a:t> </a:t>
            </a:r>
            <a:r>
              <a:rPr lang="en-AU" dirty="0" err="1">
                <a:ea typeface="Times New Roman" pitchFamily="18" charset="0"/>
                <a:cs typeface="Arial" charset="0"/>
              </a:rPr>
              <a:t>için</a:t>
            </a:r>
            <a:r>
              <a:rPr lang="en-AU" dirty="0">
                <a:ea typeface="Times New Roman" pitchFamily="18" charset="0"/>
                <a:cs typeface="Arial" charset="0"/>
              </a:rPr>
              <a:t> 3 </a:t>
            </a:r>
            <a:r>
              <a:rPr lang="en-AU" dirty="0" err="1">
                <a:ea typeface="Times New Roman" pitchFamily="18" charset="0"/>
                <a:cs typeface="Arial" charset="0"/>
              </a:rPr>
              <a:t>küme</a:t>
            </a:r>
            <a:r>
              <a:rPr lang="en-AU" dirty="0">
                <a:ea typeface="Times New Roman" pitchFamily="18" charset="0"/>
                <a:cs typeface="Arial" charset="0"/>
              </a:rPr>
              <a:t> </a:t>
            </a:r>
            <a:r>
              <a:rPr lang="en-AU" dirty="0" err="1">
                <a:ea typeface="Times New Roman" pitchFamily="18" charset="0"/>
                <a:cs typeface="Arial" charset="0"/>
              </a:rPr>
              <a:t>elde</a:t>
            </a:r>
            <a:r>
              <a:rPr lang="en-AU" dirty="0">
                <a:ea typeface="Times New Roman" pitchFamily="18" charset="0"/>
                <a:cs typeface="Arial" charset="0"/>
              </a:rPr>
              <a:t> </a:t>
            </a:r>
            <a:r>
              <a:rPr lang="en-AU" dirty="0" err="1">
                <a:ea typeface="Times New Roman" pitchFamily="18" charset="0"/>
                <a:cs typeface="Arial" charset="0"/>
              </a:rPr>
              <a:t>ediniz</a:t>
            </a:r>
            <a:r>
              <a:rPr lang="en-AU" dirty="0">
                <a:ea typeface="Times New Roman" pitchFamily="18" charset="0"/>
                <a:cs typeface="Arial" charset="0"/>
              </a:rPr>
              <a:t>:</a:t>
            </a:r>
            <a:endParaRPr lang="tr-TR" dirty="0"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tr-TR" dirty="0">
                <a:ea typeface="Times New Roman" pitchFamily="18" charset="0"/>
                <a:cs typeface="Arial" charset="0"/>
              </a:rPr>
              <a:t>Küme merkezini rastgele 3 nokta olarak alalım.</a:t>
            </a:r>
          </a:p>
          <a:p>
            <a:pPr eaLnBrk="0" hangingPunct="0"/>
            <a:br>
              <a:rPr lang="tr-TR" dirty="0">
                <a:ea typeface="Times New Roman" pitchFamily="18" charset="0"/>
                <a:cs typeface="Arial" charset="0"/>
              </a:rPr>
            </a:br>
            <a:endParaRPr lang="tr-TR" dirty="0">
              <a:ea typeface="Times New Roman" pitchFamily="18" charset="0"/>
              <a:cs typeface="Arial" charset="0"/>
            </a:endParaRPr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097D3A0-3FB7-8851-0681-69D2D9CC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F353114-CC62-D759-4637-EB6C5544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20</a:t>
            </a:fld>
            <a:endParaRPr lang="tr-TR"/>
          </a:p>
        </p:txBody>
      </p:sp>
      <p:graphicFrame>
        <p:nvGraphicFramePr>
          <p:cNvPr id="6" name="9 Tablo">
            <a:extLst>
              <a:ext uri="{FF2B5EF4-FFF2-40B4-BE49-F238E27FC236}">
                <a16:creationId xmlns:a16="http://schemas.microsoft.com/office/drawing/2014/main" id="{D7B31B41-0FFE-F795-4D4E-2F53BB9D1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566361"/>
              </p:ext>
            </p:extLst>
          </p:nvPr>
        </p:nvGraphicFramePr>
        <p:xfrm>
          <a:off x="3925807" y="1945381"/>
          <a:ext cx="7286676" cy="2645470"/>
        </p:xfrm>
        <a:graphic>
          <a:graphicData uri="http://schemas.openxmlformats.org/drawingml/2006/table">
            <a:tbl>
              <a:tblPr/>
              <a:tblGrid>
                <a:gridCol w="42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0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87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 dirty="0">
                          <a:latin typeface="Calibri"/>
                          <a:ea typeface="Times New Roman"/>
                        </a:rPr>
                        <a:t>         (2, 10)</a:t>
                      </a:r>
                      <a:endParaRPr lang="tr-TR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 dirty="0">
                          <a:latin typeface="Calibri"/>
                          <a:ea typeface="Times New Roman"/>
                        </a:rPr>
                        <a:t>        (5, 8)</a:t>
                      </a:r>
                      <a:endParaRPr lang="tr-TR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        (1, 2)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2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 dirty="0" err="1">
                          <a:latin typeface="Calibri"/>
                          <a:ea typeface="Times New Roman"/>
                        </a:rPr>
                        <a:t>Nokta</a:t>
                      </a:r>
                      <a:endParaRPr lang="tr-TR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1.küme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 dirty="0">
                          <a:latin typeface="Calibri"/>
                          <a:ea typeface="Times New Roman"/>
                        </a:rPr>
                        <a:t>2.küme</a:t>
                      </a:r>
                      <a:endParaRPr lang="tr-TR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3.küme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8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A1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(2, 10)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A2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(2, 5)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8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A3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(8, 4)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A4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(5, 8)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8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A5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(7, 5)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8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A6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(6, 4)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7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A7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(1, 2)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8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A8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(4, 9)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90DEFFEC-C136-62AE-704B-118E0FF19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947" y="4590853"/>
            <a:ext cx="71851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AU" sz="1600" i="1" dirty="0">
                <a:latin typeface="Arial" charset="0"/>
                <a:ea typeface="Times New Roman" pitchFamily="18" charset="0"/>
                <a:cs typeface="Arial" charset="0"/>
              </a:rPr>
              <a:t>a=(x1, y1)</a:t>
            </a:r>
            <a:r>
              <a:rPr lang="en-AU" sz="1600" dirty="0">
                <a:latin typeface="Arial" charset="0"/>
                <a:ea typeface="Times New Roman" pitchFamily="18" charset="0"/>
                <a:cs typeface="Arial" charset="0"/>
              </a:rPr>
              <a:t>  and  </a:t>
            </a:r>
            <a:r>
              <a:rPr lang="en-AU" sz="1600" i="1" dirty="0">
                <a:latin typeface="Arial" charset="0"/>
                <a:ea typeface="Times New Roman" pitchFamily="18" charset="0"/>
                <a:cs typeface="Arial" charset="0"/>
              </a:rPr>
              <a:t>b=(x2, y2) </a:t>
            </a:r>
            <a:r>
              <a:rPr lang="en-AU" sz="1600" dirty="0">
                <a:latin typeface="Arial" charset="0"/>
                <a:ea typeface="Times New Roman" pitchFamily="18" charset="0"/>
                <a:cs typeface="Arial" charset="0"/>
              </a:rPr>
              <a:t> ;    </a:t>
            </a:r>
            <a:r>
              <a:rPr lang="en-AU" sz="1600" i="1" dirty="0">
                <a:latin typeface="Arial" charset="0"/>
                <a:ea typeface="Times New Roman" pitchFamily="18" charset="0"/>
                <a:cs typeface="Arial" charset="0"/>
              </a:rPr>
              <a:t>ρ(a, b) = |x2 – x1| + |y2 – y1|</a:t>
            </a:r>
            <a:r>
              <a:rPr lang="en-AU" sz="1600" dirty="0">
                <a:latin typeface="Arial" charset="0"/>
                <a:ea typeface="Times New Roman" pitchFamily="18" charset="0"/>
                <a:cs typeface="Arial" charset="0"/>
              </a:rPr>
              <a:t> .  </a:t>
            </a:r>
          </a:p>
        </p:txBody>
      </p:sp>
    </p:spTree>
    <p:extLst>
      <p:ext uri="{BB962C8B-B14F-4D97-AF65-F5344CB8AC3E}">
        <p14:creationId xmlns:p14="http://schemas.microsoft.com/office/powerpoint/2010/main" val="3965753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7018A-C8F3-CB47-7FE0-1F69FD998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BA837B-B977-7727-B5D7-2C37A48D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</a:t>
            </a:r>
            <a:r>
              <a:rPr lang="tr-TR" dirty="0" err="1"/>
              <a:t>means</a:t>
            </a:r>
            <a:r>
              <a:rPr lang="tr-TR" dirty="0"/>
              <a:t> Algoritması 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366F40-EC52-00C8-A03E-32EC67BE6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3303130" cy="4023360"/>
          </a:xfrm>
        </p:spPr>
        <p:txBody>
          <a:bodyPr/>
          <a:lstStyle/>
          <a:p>
            <a:r>
              <a:rPr lang="tr-TR" dirty="0"/>
              <a:t>1.Noktanın 1.Kümeye uzaklığı : </a:t>
            </a:r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A7CF941-B990-D68C-3773-BF5D863B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A55EE68-464F-3789-1BCA-37DAB9F8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21</a:t>
            </a:fld>
            <a:endParaRPr lang="tr-TR"/>
          </a:p>
        </p:txBody>
      </p:sp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FD6E3E80-9E4C-4C7E-0912-C4D1E483601E}"/>
              </a:ext>
            </a:extLst>
          </p:cNvPr>
          <p:cNvSpPr txBox="1">
            <a:spLocks/>
          </p:cNvSpPr>
          <p:nvPr/>
        </p:nvSpPr>
        <p:spPr>
          <a:xfrm>
            <a:off x="4525682" y="1845734"/>
            <a:ext cx="3444483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1.Noktanın 2.Kümeye uzaklığı : </a:t>
            </a:r>
          </a:p>
          <a:p>
            <a:endParaRPr lang="tr-TR" dirty="0"/>
          </a:p>
        </p:txBody>
      </p:sp>
      <p:sp>
        <p:nvSpPr>
          <p:cNvPr id="14" name="İçerik Yer Tutucusu 2">
            <a:extLst>
              <a:ext uri="{FF2B5EF4-FFF2-40B4-BE49-F238E27FC236}">
                <a16:creationId xmlns:a16="http://schemas.microsoft.com/office/drawing/2014/main" id="{FCB98540-E25D-3692-B598-736DF90540AC}"/>
              </a:ext>
            </a:extLst>
          </p:cNvPr>
          <p:cNvSpPr txBox="1">
            <a:spLocks/>
          </p:cNvSpPr>
          <p:nvPr/>
        </p:nvSpPr>
        <p:spPr>
          <a:xfrm>
            <a:off x="7942964" y="1845734"/>
            <a:ext cx="391498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1.Noktanın 3.Kümeye uzaklığı : </a:t>
            </a:r>
          </a:p>
          <a:p>
            <a:endParaRPr lang="tr-TR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4B2ED33B-F815-EBD6-0700-3372F9A52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4310" y="2614244"/>
            <a:ext cx="3258964" cy="280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AU" sz="1600" i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x1, y1		x2, y2</a:t>
            </a:r>
            <a:endParaRPr lang="tr-TR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7000"/>
              </a:lnSpc>
              <a:spcAft>
                <a:spcPts val="800"/>
              </a:spcAft>
            </a:pPr>
            <a:r>
              <a:rPr lang="en-AU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kern="1200" dirty="0">
                <a:solidFill>
                  <a:srgbClr val="9933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kern="1200" dirty="0">
                <a:solidFill>
                  <a:srgbClr val="EE007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AU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		(</a:t>
            </a:r>
            <a:r>
              <a:rPr lang="bg-BG" sz="1600" kern="1200" dirty="0">
                <a:solidFill>
                  <a:srgbClr val="008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200" dirty="0">
                <a:solidFill>
                  <a:srgbClr val="32D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tr-TR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7000"/>
              </a:lnSpc>
              <a:spcAft>
                <a:spcPts val="800"/>
              </a:spcAft>
            </a:pPr>
            <a:r>
              <a:rPr lang="en-AU" sz="1600" i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ρ(a, b) = |x2 – x1| + |y2 – y1|</a:t>
            </a:r>
            <a:endParaRPr lang="tr-TR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7000"/>
              </a:lnSpc>
              <a:spcAft>
                <a:spcPts val="800"/>
              </a:spcAft>
            </a:pPr>
            <a:r>
              <a:rPr lang="en-AU" sz="1600" i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ρ(</a:t>
            </a:r>
            <a:r>
              <a:rPr lang="en-AU" sz="1600" i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nokta</a:t>
            </a:r>
            <a:r>
              <a:rPr lang="en-AU" sz="1600" i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merkez3)= |x2 – x1| + |y2 – y1|</a:t>
            </a:r>
            <a:endParaRPr lang="tr-TR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7000"/>
              </a:lnSpc>
              <a:spcAft>
                <a:spcPts val="800"/>
              </a:spcAft>
            </a:pPr>
            <a:r>
              <a:rPr lang="en-AU" sz="1600" i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= |</a:t>
            </a:r>
            <a:r>
              <a:rPr lang="bg-BG" sz="1600" i="1" kern="1200" dirty="0">
                <a:solidFill>
                  <a:srgbClr val="008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1600" i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AU" sz="1600" i="1" kern="1200" dirty="0">
                <a:solidFill>
                  <a:srgbClr val="9933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sz="1600" i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+ |</a:t>
            </a:r>
            <a:r>
              <a:rPr lang="bg-BG" sz="1600" i="1" kern="1200" dirty="0">
                <a:solidFill>
                  <a:srgbClr val="32D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sz="1600" i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AU" sz="1600" i="1" kern="1200" dirty="0">
                <a:solidFill>
                  <a:srgbClr val="EE007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AU" sz="1600" i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tr-TR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7000"/>
              </a:lnSpc>
              <a:spcAft>
                <a:spcPts val="800"/>
              </a:spcAft>
            </a:pPr>
            <a:r>
              <a:rPr lang="en-AU" sz="1600" i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= </a:t>
            </a:r>
            <a:r>
              <a:rPr lang="bg-BG" sz="1600" i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AU" sz="1600" i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bg-BG" sz="1600" i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tr-TR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7000"/>
              </a:lnSpc>
              <a:spcAft>
                <a:spcPts val="800"/>
              </a:spcAft>
            </a:pPr>
            <a:r>
              <a:rPr lang="en-AU" sz="1600" i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= </a:t>
            </a:r>
            <a:r>
              <a:rPr lang="bg-BG" sz="1600" i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tr-TR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B8A35D3-A4BC-F6BD-F3A9-0638542D2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410" y="2614244"/>
            <a:ext cx="3569755" cy="2802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AU" sz="1600" i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x1, y1		x2, y2</a:t>
            </a:r>
            <a:endParaRPr lang="tr-TR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7000"/>
              </a:lnSpc>
              <a:spcAft>
                <a:spcPts val="800"/>
              </a:spcAft>
            </a:pPr>
            <a:r>
              <a:rPr lang="en-AU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sz="1600" kern="1200" dirty="0">
                <a:solidFill>
                  <a:srgbClr val="9933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1600" kern="1200" dirty="0">
                <a:solidFill>
                  <a:srgbClr val="EE007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AU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		(</a:t>
            </a:r>
            <a:r>
              <a:rPr lang="bg-BG" sz="1600" kern="1200" dirty="0">
                <a:solidFill>
                  <a:srgbClr val="008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AU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bg-BG" sz="1600" kern="1200" dirty="0">
                <a:solidFill>
                  <a:srgbClr val="32D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AU" sz="16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tr-TR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7000"/>
              </a:lnSpc>
              <a:spcAft>
                <a:spcPts val="800"/>
              </a:spcAft>
            </a:pPr>
            <a:r>
              <a:rPr lang="en-AU" sz="1600" i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ρ(a, b) = |x2 – x1| + |y2 – y1|</a:t>
            </a:r>
            <a:endParaRPr lang="tr-TR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7000"/>
              </a:lnSpc>
              <a:spcAft>
                <a:spcPts val="800"/>
              </a:spcAft>
            </a:pPr>
            <a:r>
              <a:rPr lang="en-AU" sz="1600" i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ρ(</a:t>
            </a:r>
            <a:r>
              <a:rPr lang="en-AU" sz="1600" i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nokta</a:t>
            </a:r>
            <a:r>
              <a:rPr lang="en-AU" sz="1600" i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merkez2) = |x2 – x1| + |y2 – y1|</a:t>
            </a:r>
            <a:endParaRPr lang="tr-TR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7000"/>
              </a:lnSpc>
              <a:spcAft>
                <a:spcPts val="800"/>
              </a:spcAft>
            </a:pPr>
            <a:r>
              <a:rPr lang="en-AU" sz="1600" i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= |</a:t>
            </a:r>
            <a:r>
              <a:rPr lang="bg-BG" sz="1600" i="1" kern="1200" dirty="0">
                <a:solidFill>
                  <a:srgbClr val="008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AU" sz="1600" i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AU" sz="1600" i="1" kern="1200" dirty="0">
                <a:solidFill>
                  <a:srgbClr val="99336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AU" sz="1600" i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+ |</a:t>
            </a:r>
            <a:r>
              <a:rPr lang="bg-BG" sz="1600" i="1" kern="1200" dirty="0">
                <a:solidFill>
                  <a:srgbClr val="32D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AU" sz="1600" i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AU" sz="1600" i="1" kern="1200" dirty="0">
                <a:solidFill>
                  <a:srgbClr val="EE007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AU" sz="1600" i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tr-TR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7000"/>
              </a:lnSpc>
              <a:spcAft>
                <a:spcPts val="800"/>
              </a:spcAft>
            </a:pPr>
            <a:r>
              <a:rPr lang="en-AU" sz="1600" i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= </a:t>
            </a:r>
            <a:r>
              <a:rPr lang="bg-BG" sz="1600" i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AU" sz="1600" i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bg-BG" sz="1600" i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tr-TR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7000"/>
              </a:lnSpc>
              <a:spcAft>
                <a:spcPts val="800"/>
              </a:spcAft>
            </a:pPr>
            <a:r>
              <a:rPr lang="en-AU" sz="1600" i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= </a:t>
            </a:r>
            <a:r>
              <a:rPr lang="bg-BG" sz="1600" i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tr-TR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397A158A-C20A-9A8D-613A-6308A1B2E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736" y="2614244"/>
            <a:ext cx="3495873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AU" dirty="0" err="1">
                <a:latin typeface="Arial" charset="0"/>
                <a:ea typeface="Times New Roman" pitchFamily="18" charset="0"/>
                <a:cs typeface="Arial" charset="0"/>
              </a:rPr>
              <a:t>nokta</a:t>
            </a:r>
            <a:r>
              <a:rPr lang="en-AU" dirty="0">
                <a:latin typeface="Arial" charset="0"/>
                <a:ea typeface="Times New Roman" pitchFamily="18" charset="0"/>
                <a:cs typeface="Arial" charset="0"/>
              </a:rPr>
              <a:t>		merkez1</a:t>
            </a:r>
            <a:endParaRPr lang="tr-TR" dirty="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i="1" dirty="0">
                <a:latin typeface="Arial" charset="0"/>
                <a:ea typeface="Times New Roman" pitchFamily="18" charset="0"/>
                <a:cs typeface="Arial" charset="0"/>
              </a:rPr>
              <a:t>x1</a:t>
            </a:r>
            <a:r>
              <a:rPr lang="en-AU" dirty="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i="1" dirty="0">
                <a:latin typeface="Arial" charset="0"/>
                <a:ea typeface="Times New Roman" pitchFamily="18" charset="0"/>
                <a:cs typeface="Arial" charset="0"/>
              </a:rPr>
              <a:t>y1</a:t>
            </a:r>
            <a:r>
              <a:rPr lang="en-AU" dirty="0">
                <a:latin typeface="Arial" charset="0"/>
                <a:ea typeface="Times New Roman" pitchFamily="18" charset="0"/>
                <a:cs typeface="Arial" charset="0"/>
              </a:rPr>
              <a:t>		</a:t>
            </a:r>
            <a:r>
              <a:rPr lang="en-AU" i="1" dirty="0">
                <a:latin typeface="Arial" charset="0"/>
                <a:ea typeface="Times New Roman" pitchFamily="18" charset="0"/>
                <a:cs typeface="Arial" charset="0"/>
              </a:rPr>
              <a:t>x2</a:t>
            </a:r>
            <a:r>
              <a:rPr lang="en-AU" dirty="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i="1" dirty="0">
                <a:latin typeface="Arial" charset="0"/>
                <a:ea typeface="Times New Roman" pitchFamily="18" charset="0"/>
                <a:cs typeface="Arial" charset="0"/>
              </a:rPr>
              <a:t>y2</a:t>
            </a:r>
            <a:endParaRPr lang="tr-TR" dirty="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dirty="0">
                <a:latin typeface="Arial" charset="0"/>
                <a:ea typeface="Times New Roman" pitchFamily="18" charset="0"/>
                <a:cs typeface="Arial" charset="0"/>
              </a:rPr>
              <a:t>(</a:t>
            </a:r>
            <a:r>
              <a:rPr lang="en-AU" dirty="0">
                <a:solidFill>
                  <a:srgbClr val="993366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dirty="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dirty="0">
                <a:solidFill>
                  <a:srgbClr val="EE0077"/>
                </a:solidFill>
                <a:latin typeface="Arial" charset="0"/>
                <a:ea typeface="Times New Roman" pitchFamily="18" charset="0"/>
                <a:cs typeface="Arial" charset="0"/>
              </a:rPr>
              <a:t>10</a:t>
            </a:r>
            <a:r>
              <a:rPr lang="en-AU" dirty="0">
                <a:latin typeface="Arial" charset="0"/>
                <a:ea typeface="Times New Roman" pitchFamily="18" charset="0"/>
                <a:cs typeface="Arial" charset="0"/>
              </a:rPr>
              <a:t>)  		(</a:t>
            </a:r>
            <a:r>
              <a:rPr lang="en-AU" dirty="0">
                <a:solidFill>
                  <a:srgbClr val="008000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dirty="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dirty="0">
                <a:solidFill>
                  <a:srgbClr val="32D000"/>
                </a:solidFill>
                <a:latin typeface="Arial" charset="0"/>
                <a:ea typeface="Times New Roman" pitchFamily="18" charset="0"/>
                <a:cs typeface="Arial" charset="0"/>
              </a:rPr>
              <a:t>10</a:t>
            </a:r>
            <a:r>
              <a:rPr lang="en-AU" dirty="0">
                <a:latin typeface="Arial" charset="0"/>
                <a:ea typeface="Times New Roman" pitchFamily="18" charset="0"/>
                <a:cs typeface="Arial" charset="0"/>
              </a:rPr>
              <a:t>)  </a:t>
            </a:r>
            <a:endParaRPr lang="tr-TR" dirty="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i="1" dirty="0">
                <a:latin typeface="Arial" charset="0"/>
                <a:ea typeface="Times New Roman" pitchFamily="18" charset="0"/>
                <a:cs typeface="Arial" charset="0"/>
              </a:rPr>
              <a:t>ρ(a, b) = |x2 – x1| + |y2 – y1|</a:t>
            </a:r>
            <a:endParaRPr lang="tr-TR" dirty="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i="1" dirty="0">
                <a:latin typeface="Arial" charset="0"/>
                <a:ea typeface="Times New Roman" pitchFamily="18" charset="0"/>
                <a:cs typeface="Arial" charset="0"/>
              </a:rPr>
              <a:t>ρ(</a:t>
            </a:r>
            <a:r>
              <a:rPr lang="en-AU" i="1" dirty="0" err="1">
                <a:latin typeface="Arial" charset="0"/>
                <a:ea typeface="Times New Roman" pitchFamily="18" charset="0"/>
                <a:cs typeface="Arial" charset="0"/>
              </a:rPr>
              <a:t>nokta</a:t>
            </a:r>
            <a:r>
              <a:rPr lang="en-AU" i="1" dirty="0">
                <a:latin typeface="Arial" charset="0"/>
                <a:ea typeface="Times New Roman" pitchFamily="18" charset="0"/>
                <a:cs typeface="Arial" charset="0"/>
              </a:rPr>
              <a:t>,</a:t>
            </a:r>
            <a:r>
              <a:rPr lang="en-AU" dirty="0">
                <a:latin typeface="Arial" charset="0"/>
                <a:ea typeface="Times New Roman" pitchFamily="18" charset="0"/>
                <a:cs typeface="Arial" charset="0"/>
              </a:rPr>
              <a:t> merkez1</a:t>
            </a:r>
            <a:r>
              <a:rPr lang="en-AU" i="1" dirty="0">
                <a:latin typeface="Arial" charset="0"/>
                <a:ea typeface="Times New Roman" pitchFamily="18" charset="0"/>
                <a:cs typeface="Arial" charset="0"/>
              </a:rPr>
              <a:t>) = |x2 – x1| + |y2 – y1|</a:t>
            </a:r>
            <a:endParaRPr lang="tr-TR" dirty="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i="1" dirty="0">
                <a:latin typeface="Arial" charset="0"/>
                <a:ea typeface="Times New Roman" pitchFamily="18" charset="0"/>
                <a:cs typeface="Arial" charset="0"/>
              </a:rPr>
              <a:t>		      = |</a:t>
            </a:r>
            <a:r>
              <a:rPr lang="en-AU" dirty="0">
                <a:solidFill>
                  <a:srgbClr val="008000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i="1" dirty="0">
                <a:latin typeface="Arial" charset="0"/>
                <a:ea typeface="Times New Roman" pitchFamily="18" charset="0"/>
                <a:cs typeface="Arial" charset="0"/>
              </a:rPr>
              <a:t> – </a:t>
            </a:r>
            <a:r>
              <a:rPr lang="en-AU" dirty="0">
                <a:solidFill>
                  <a:srgbClr val="993366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i="1" dirty="0">
                <a:latin typeface="Arial" charset="0"/>
                <a:ea typeface="Times New Roman" pitchFamily="18" charset="0"/>
                <a:cs typeface="Arial" charset="0"/>
              </a:rPr>
              <a:t>| + </a:t>
            </a:r>
            <a:r>
              <a:rPr lang="en-AU" dirty="0">
                <a:latin typeface="Arial" charset="0"/>
                <a:ea typeface="Times New Roman" pitchFamily="18" charset="0"/>
                <a:cs typeface="Arial" charset="0"/>
              </a:rPr>
              <a:t>|</a:t>
            </a:r>
            <a:r>
              <a:rPr lang="en-AU" dirty="0">
                <a:solidFill>
                  <a:srgbClr val="32D000"/>
                </a:solidFill>
                <a:latin typeface="Arial" charset="0"/>
                <a:ea typeface="Times New Roman" pitchFamily="18" charset="0"/>
                <a:cs typeface="Arial" charset="0"/>
              </a:rPr>
              <a:t>10</a:t>
            </a:r>
            <a:r>
              <a:rPr lang="en-AU" i="1" dirty="0">
                <a:latin typeface="Arial" charset="0"/>
                <a:ea typeface="Times New Roman" pitchFamily="18" charset="0"/>
                <a:cs typeface="Arial" charset="0"/>
              </a:rPr>
              <a:t> – </a:t>
            </a:r>
            <a:r>
              <a:rPr lang="en-AU" dirty="0">
                <a:solidFill>
                  <a:srgbClr val="EE0077"/>
                </a:solidFill>
                <a:latin typeface="Arial" charset="0"/>
                <a:ea typeface="Times New Roman" pitchFamily="18" charset="0"/>
                <a:cs typeface="Arial" charset="0"/>
              </a:rPr>
              <a:t>10</a:t>
            </a:r>
            <a:r>
              <a:rPr lang="en-AU" i="1" dirty="0">
                <a:latin typeface="Arial" charset="0"/>
                <a:ea typeface="Times New Roman" pitchFamily="18" charset="0"/>
                <a:cs typeface="Arial" charset="0"/>
              </a:rPr>
              <a:t>|</a:t>
            </a:r>
            <a:endParaRPr lang="tr-TR" dirty="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i="1" dirty="0">
                <a:latin typeface="Arial" charset="0"/>
                <a:ea typeface="Times New Roman" pitchFamily="18" charset="0"/>
                <a:cs typeface="Arial" charset="0"/>
              </a:rPr>
              <a:t>		     = </a:t>
            </a:r>
            <a:r>
              <a:rPr lang="en-AU" dirty="0">
                <a:latin typeface="Arial" charset="0"/>
                <a:ea typeface="Times New Roman" pitchFamily="18" charset="0"/>
                <a:cs typeface="Arial" charset="0"/>
              </a:rPr>
              <a:t>0 + 0</a:t>
            </a:r>
            <a:endParaRPr lang="tr-TR" dirty="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i="1" dirty="0">
                <a:latin typeface="Arial" charset="0"/>
                <a:ea typeface="Times New Roman" pitchFamily="18" charset="0"/>
                <a:cs typeface="Arial" charset="0"/>
              </a:rPr>
              <a:t>		     = </a:t>
            </a:r>
            <a:r>
              <a:rPr lang="en-AU" dirty="0">
                <a:latin typeface="Arial" charset="0"/>
                <a:ea typeface="Times New Roman" pitchFamily="18" charset="0"/>
                <a:cs typeface="Arial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33182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9F27E-B6B7-E478-5ECC-357EAF0B1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0E9A49-4DDA-79B8-F7BD-4657DBE5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</a:t>
            </a:r>
            <a:r>
              <a:rPr lang="tr-TR" dirty="0" err="1"/>
              <a:t>means</a:t>
            </a:r>
            <a:r>
              <a:rPr lang="tr-TR" dirty="0"/>
              <a:t> Algoritması 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AD4A6F-CE73-EA47-6499-591DD187A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Mesafe sonucu 0 olduğundan ilk veri 1. Küme olarak etiketlenir.</a:t>
            </a:r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A4873AD-7675-8124-ABBD-77383BE7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8037B91-36C1-6F45-6204-470DFE59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22</a:t>
            </a:fld>
            <a:endParaRPr lang="tr-TR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D9D1FE7F-4C55-ACE0-1F11-396BCA635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617" y="2411348"/>
            <a:ext cx="9069726" cy="28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46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B112A-E125-F143-38DA-F289AFE53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815559-24DF-B6BC-D692-84AFE689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</a:t>
            </a:r>
            <a:r>
              <a:rPr lang="tr-TR" dirty="0" err="1"/>
              <a:t>means</a:t>
            </a:r>
            <a:r>
              <a:rPr lang="tr-TR" dirty="0"/>
              <a:t> Algoritması Örnek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910D7294-4EF6-81C1-D62D-E8C8DEFBA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201" y="1893908"/>
            <a:ext cx="9375773" cy="3562794"/>
          </a:xfrm>
        </p:spPr>
      </p:pic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B060E2F-B5B1-2E38-8500-E927F877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8EFCFE0-6EA9-2D19-610A-9E24AB00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23</a:t>
            </a:fld>
            <a:endParaRPr lang="tr-TR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7316BBDE-743A-8A15-3879-A98123415C6A}"/>
              </a:ext>
            </a:extLst>
          </p:cNvPr>
          <p:cNvSpPr/>
          <p:nvPr/>
        </p:nvSpPr>
        <p:spPr>
          <a:xfrm>
            <a:off x="8873067" y="1777459"/>
            <a:ext cx="1524000" cy="37956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6260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42A03-4E5B-76A1-64AB-CA58A7A8B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0674AD-81F0-6600-88CC-4D042F50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</a:t>
            </a:r>
            <a:r>
              <a:rPr lang="tr-TR" dirty="0" err="1"/>
              <a:t>means</a:t>
            </a:r>
            <a:r>
              <a:rPr lang="tr-TR" dirty="0"/>
              <a:t> Algoritması 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3D7F9F-C457-177B-5F99-ACD4E3B9A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0" hangingPunct="0"/>
            <a:r>
              <a:rPr lang="en-AU" sz="2000" dirty="0">
                <a:latin typeface="Calibri" pitchFamily="34" charset="0"/>
                <a:ea typeface="Times New Roman" pitchFamily="18" charset="0"/>
                <a:cs typeface="Arial" charset="0"/>
              </a:rPr>
              <a:t>Yeni </a:t>
            </a:r>
            <a:r>
              <a:rPr lang="en-AU" sz="2000" dirty="0" err="1">
                <a:latin typeface="Calibri" pitchFamily="34" charset="0"/>
                <a:ea typeface="Times New Roman" pitchFamily="18" charset="0"/>
                <a:cs typeface="Arial" charset="0"/>
              </a:rPr>
              <a:t>kümeler</a:t>
            </a:r>
            <a:r>
              <a:rPr lang="en-AU" sz="2000" dirty="0">
                <a:latin typeface="Calibri" pitchFamily="34" charset="0"/>
                <a:ea typeface="Times New Roman" pitchFamily="18" charset="0"/>
                <a:cs typeface="Arial" charset="0"/>
              </a:rPr>
              <a:t>:</a:t>
            </a:r>
            <a:endParaRPr lang="tr-TR" sz="1400" dirty="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2000" dirty="0">
                <a:latin typeface="Calibri" pitchFamily="34" charset="0"/>
                <a:ea typeface="Times New Roman" pitchFamily="18" charset="0"/>
                <a:cs typeface="Arial" charset="0"/>
              </a:rPr>
              <a:t>1:{A1}</a:t>
            </a:r>
            <a:endParaRPr lang="tr-TR" sz="1400" dirty="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2000" dirty="0">
                <a:latin typeface="Calibri" pitchFamily="34" charset="0"/>
                <a:ea typeface="Times New Roman" pitchFamily="18" charset="0"/>
                <a:cs typeface="Arial" charset="0"/>
              </a:rPr>
              <a:t>2:{A3,A4,A5,A6,A8}</a:t>
            </a:r>
            <a:endParaRPr lang="tr-TR" sz="1400" dirty="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2000" dirty="0">
                <a:latin typeface="Calibri" pitchFamily="34" charset="0"/>
                <a:ea typeface="Times New Roman" pitchFamily="18" charset="0"/>
                <a:cs typeface="Arial" charset="0"/>
              </a:rPr>
              <a:t>3:{A2,A7}</a:t>
            </a:r>
            <a:endParaRPr lang="tr-TR" sz="1400" dirty="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2000" dirty="0" err="1">
                <a:latin typeface="Calibri" pitchFamily="34" charset="0"/>
                <a:ea typeface="Times New Roman" pitchFamily="18" charset="0"/>
                <a:cs typeface="Arial" charset="0"/>
              </a:rPr>
              <a:t>Olarak</a:t>
            </a:r>
            <a:r>
              <a:rPr lang="en-AU" sz="2000" dirty="0">
                <a:latin typeface="Calibri" pitchFamily="34" charset="0"/>
                <a:ea typeface="Times New Roman" pitchFamily="18" charset="0"/>
                <a:cs typeface="Arial" charset="0"/>
              </a:rPr>
              <a:t> </a:t>
            </a:r>
            <a:r>
              <a:rPr lang="en-AU" sz="2000" dirty="0" err="1">
                <a:latin typeface="Calibri" pitchFamily="34" charset="0"/>
                <a:ea typeface="Times New Roman" pitchFamily="18" charset="0"/>
                <a:cs typeface="Arial" charset="0"/>
              </a:rPr>
              <a:t>elde</a:t>
            </a:r>
            <a:r>
              <a:rPr lang="en-AU" sz="2000" dirty="0">
                <a:latin typeface="Calibri" pitchFamily="34" charset="0"/>
                <a:ea typeface="Times New Roman" pitchFamily="18" charset="0"/>
                <a:cs typeface="Arial" charset="0"/>
              </a:rPr>
              <a:t> </a:t>
            </a:r>
            <a:r>
              <a:rPr lang="en-AU" sz="2000" dirty="0" err="1">
                <a:latin typeface="Calibri" pitchFamily="34" charset="0"/>
                <a:ea typeface="Times New Roman" pitchFamily="18" charset="0"/>
                <a:cs typeface="Arial" charset="0"/>
              </a:rPr>
              <a:t>edilmiştir</a:t>
            </a:r>
            <a:r>
              <a:rPr lang="en-AU" sz="2000" dirty="0">
                <a:latin typeface="Calibri" pitchFamily="34" charset="0"/>
                <a:ea typeface="Times New Roman" pitchFamily="18" charset="0"/>
                <a:cs typeface="Arial" charset="0"/>
              </a:rPr>
              <a:t>. </a:t>
            </a:r>
            <a:endParaRPr lang="en-AU" dirty="0">
              <a:latin typeface="Arial" charset="0"/>
              <a:ea typeface="Times New Roman" pitchFamily="18" charset="0"/>
              <a:cs typeface="Arial" charset="0"/>
            </a:endParaRPr>
          </a:p>
          <a:p>
            <a:r>
              <a:rPr lang="en-AU" sz="2000" dirty="0">
                <a:latin typeface="Calibri" pitchFamily="34" charset="0"/>
                <a:ea typeface="Times New Roman" pitchFamily="18" charset="0"/>
                <a:cs typeface="Arial" charset="0"/>
              </a:rPr>
              <a:t>Yeni </a:t>
            </a:r>
            <a:r>
              <a:rPr lang="en-AU" sz="2000" dirty="0" err="1">
                <a:latin typeface="Calibri" pitchFamily="34" charset="0"/>
                <a:ea typeface="Times New Roman" pitchFamily="18" charset="0"/>
                <a:cs typeface="Arial" charset="0"/>
              </a:rPr>
              <a:t>küme</a:t>
            </a:r>
            <a:r>
              <a:rPr lang="en-AU" sz="2000" dirty="0">
                <a:latin typeface="Calibri" pitchFamily="34" charset="0"/>
                <a:ea typeface="Times New Roman" pitchFamily="18" charset="0"/>
                <a:cs typeface="Arial" charset="0"/>
              </a:rPr>
              <a:t> </a:t>
            </a:r>
            <a:r>
              <a:rPr lang="en-AU" sz="2000" dirty="0" err="1">
                <a:latin typeface="Calibri" pitchFamily="34" charset="0"/>
                <a:ea typeface="Times New Roman" pitchFamily="18" charset="0"/>
                <a:cs typeface="Arial" charset="0"/>
              </a:rPr>
              <a:t>merkezlerini</a:t>
            </a:r>
            <a:r>
              <a:rPr lang="en-AU" sz="2000" dirty="0">
                <a:latin typeface="Calibri" pitchFamily="34" charset="0"/>
                <a:ea typeface="Times New Roman" pitchFamily="18" charset="0"/>
                <a:cs typeface="Arial" charset="0"/>
              </a:rPr>
              <a:t> </a:t>
            </a:r>
            <a:r>
              <a:rPr lang="en-AU" sz="2000" dirty="0" err="1">
                <a:latin typeface="Calibri" pitchFamily="34" charset="0"/>
                <a:ea typeface="Times New Roman" pitchFamily="18" charset="0"/>
                <a:cs typeface="Arial" charset="0"/>
              </a:rPr>
              <a:t>hesaplayalım</a:t>
            </a:r>
            <a:r>
              <a:rPr lang="en-AU" sz="2000" dirty="0">
                <a:latin typeface="Calibri" pitchFamily="34" charset="0"/>
                <a:ea typeface="Times New Roman" pitchFamily="18" charset="0"/>
                <a:cs typeface="Arial" charset="0"/>
              </a:rPr>
              <a:t>:</a:t>
            </a:r>
            <a:endParaRPr lang="tr-TR" sz="1400" dirty="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2000" dirty="0">
                <a:latin typeface="Calibri" pitchFamily="34" charset="0"/>
                <a:ea typeface="Times New Roman" pitchFamily="18" charset="0"/>
                <a:cs typeface="Arial" charset="0"/>
              </a:rPr>
              <a:t>1.küme </a:t>
            </a:r>
            <a:r>
              <a:rPr lang="en-AU" sz="2000" dirty="0" err="1">
                <a:latin typeface="Calibri" pitchFamily="34" charset="0"/>
                <a:ea typeface="Times New Roman" pitchFamily="18" charset="0"/>
                <a:cs typeface="Arial" charset="0"/>
              </a:rPr>
              <a:t>için</a:t>
            </a:r>
            <a:r>
              <a:rPr lang="en-AU" sz="2000" dirty="0">
                <a:latin typeface="Calibri" pitchFamily="34" charset="0"/>
                <a:ea typeface="Times New Roman" pitchFamily="18" charset="0"/>
                <a:cs typeface="Arial" charset="0"/>
              </a:rPr>
              <a:t>  A1(2, 10).</a:t>
            </a:r>
            <a:endParaRPr lang="tr-TR" sz="1400" dirty="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2000" dirty="0">
                <a:latin typeface="Calibri" pitchFamily="34" charset="0"/>
                <a:ea typeface="Times New Roman" pitchFamily="18" charset="0"/>
                <a:cs typeface="Arial" charset="0"/>
              </a:rPr>
              <a:t>2.küme </a:t>
            </a:r>
            <a:r>
              <a:rPr lang="en-AU" sz="2000" dirty="0" err="1">
                <a:latin typeface="Calibri" pitchFamily="34" charset="0"/>
                <a:ea typeface="Times New Roman" pitchFamily="18" charset="0"/>
                <a:cs typeface="Arial" charset="0"/>
              </a:rPr>
              <a:t>için</a:t>
            </a:r>
            <a:r>
              <a:rPr lang="en-AU" sz="2000" dirty="0">
                <a:latin typeface="Calibri" pitchFamily="34" charset="0"/>
                <a:ea typeface="Times New Roman" pitchFamily="18" charset="0"/>
                <a:cs typeface="Arial" charset="0"/>
              </a:rPr>
              <a:t>  </a:t>
            </a:r>
            <a:r>
              <a:rPr lang="tr-TR" sz="2000" dirty="0">
                <a:latin typeface="Calibri" pitchFamily="34" charset="0"/>
                <a:ea typeface="Times New Roman" pitchFamily="18" charset="0"/>
                <a:cs typeface="Arial" charset="0"/>
              </a:rPr>
              <a:t> :  </a:t>
            </a:r>
            <a:r>
              <a:rPr lang="en-AU" sz="2000" dirty="0">
                <a:latin typeface="Calibri" pitchFamily="34" charset="0"/>
                <a:ea typeface="Times New Roman" pitchFamily="18" charset="0"/>
                <a:cs typeface="Arial" charset="0"/>
              </a:rPr>
              <a:t>( (8+5+7+6+4)/5, (4+8+5+4+9)/5 ) = (6, 6)</a:t>
            </a:r>
            <a:endParaRPr lang="tr-TR" sz="1400" dirty="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2000" dirty="0">
                <a:latin typeface="Calibri" pitchFamily="34" charset="0"/>
                <a:ea typeface="Times New Roman" pitchFamily="18" charset="0"/>
                <a:cs typeface="Arial" charset="0"/>
              </a:rPr>
              <a:t>3.küme </a:t>
            </a:r>
            <a:r>
              <a:rPr lang="en-AU" sz="2000" dirty="0" err="1">
                <a:latin typeface="Calibri" pitchFamily="34" charset="0"/>
                <a:ea typeface="Times New Roman" pitchFamily="18" charset="0"/>
                <a:cs typeface="Arial" charset="0"/>
              </a:rPr>
              <a:t>için</a:t>
            </a:r>
            <a:r>
              <a:rPr lang="en-AU" sz="2000" dirty="0">
                <a:latin typeface="Calibri" pitchFamily="34" charset="0"/>
                <a:ea typeface="Times New Roman" pitchFamily="18" charset="0"/>
                <a:cs typeface="Arial" charset="0"/>
              </a:rPr>
              <a:t>  </a:t>
            </a:r>
            <a:r>
              <a:rPr lang="tr-TR" sz="2000" dirty="0">
                <a:latin typeface="Calibri" pitchFamily="34" charset="0"/>
                <a:ea typeface="Times New Roman" pitchFamily="18" charset="0"/>
                <a:cs typeface="Arial" charset="0"/>
              </a:rPr>
              <a:t> :  </a:t>
            </a:r>
            <a:r>
              <a:rPr lang="en-AU" sz="2000" dirty="0">
                <a:latin typeface="Calibri" pitchFamily="34" charset="0"/>
                <a:ea typeface="Times New Roman" pitchFamily="18" charset="0"/>
                <a:cs typeface="Arial" charset="0"/>
              </a:rPr>
              <a:t>( (2+1)/2, (5+2)/2 ) = (1.5, 3.5)</a:t>
            </a:r>
            <a:endParaRPr lang="tr-TR" sz="2000" dirty="0">
              <a:latin typeface="Calibri" pitchFamily="34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tr-TR" dirty="0">
                <a:latin typeface="Calibri" pitchFamily="34" charset="0"/>
                <a:ea typeface="Times New Roman" pitchFamily="18" charset="0"/>
                <a:cs typeface="Arial" charset="0"/>
              </a:rPr>
              <a:t>Kümelerde değişim olmayana kadar iterasyon devam eder.</a:t>
            </a:r>
            <a:endParaRPr lang="tr-TR" sz="1400" dirty="0">
              <a:latin typeface="Arial" charset="0"/>
              <a:ea typeface="Times New Roman" pitchFamily="18" charset="0"/>
              <a:cs typeface="Arial" charset="0"/>
            </a:endParaRPr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29A8337-A3DB-601C-5AC0-9C44D564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7406F20-3B05-59A9-F639-C6450D86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619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BECDB-2BD1-AFAE-D599-35559BD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C02939-D2C8-0AD7-2FF6-A1C4BC8F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</a:t>
            </a:r>
            <a:r>
              <a:rPr lang="tr-TR" dirty="0" err="1"/>
              <a:t>means</a:t>
            </a:r>
            <a:r>
              <a:rPr lang="tr-TR" dirty="0"/>
              <a:t> Algoritması Örnek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6F6EAB7-DC57-986E-1028-6C17E4E5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BB79295-C959-AD1F-0B2E-30B4B4C3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25</a:t>
            </a:fld>
            <a:endParaRPr lang="tr-TR"/>
          </a:p>
        </p:txBody>
      </p:sp>
      <p:pic>
        <p:nvPicPr>
          <p:cNvPr id="6" name="7 Resim">
            <a:extLst>
              <a:ext uri="{FF2B5EF4-FFF2-40B4-BE49-F238E27FC236}">
                <a16:creationId xmlns:a16="http://schemas.microsoft.com/office/drawing/2014/main" id="{520A3772-B4F9-95A2-881C-15DE087F61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67556" y="1846263"/>
            <a:ext cx="9426222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6259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72522-3489-4D00-6EE2-2A40DE536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06E78E-E96D-946A-4E7C-3EAB6A14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</a:t>
            </a:r>
            <a:r>
              <a:rPr lang="tr-TR" dirty="0" err="1"/>
              <a:t>means</a:t>
            </a:r>
            <a:r>
              <a:rPr lang="tr-TR" dirty="0"/>
              <a:t> Avantaj ve Dezavantajları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88E8C0-E7C9-85DA-4A1F-545B04EE8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07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Avantajları: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r-TR" sz="2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Basit ve Anlaşılabilirlik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r-TR" sz="2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Hızlı ve Ölçeklenebilirlik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r-TR" sz="2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Düşük Bellek Kullanımı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Dezavantajları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r-TR" sz="2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Kümesi Sayısının Önceden Belirlenmesi Gerekliliği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r-TR" sz="2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Küme Merkezlerinin Başlangıç Konumunun Seçimi : Rastgele başlangıç noktaları seçmek, algoritmanın sonuçlarını olumsuz yönde etkileyebilir, her sonuç kararlı bir sonuç doğurmaz.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r-TR" sz="2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Aykırı Değerlere (</a:t>
            </a:r>
            <a:r>
              <a:rPr lang="tr-TR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  <a:r>
              <a:rPr lang="tr-TR" sz="2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Duyarlılık: Aykırı değerler(gürültülü veri), küme merkezlerini etkileyebilir ve sonuçları bozabilir.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r-TR" sz="20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Yerel Optimuma Sıkışma Riski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tr-T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Keskin kümeleme yapar. Ama uygulamada gruplar genelde iç içedir (</a:t>
            </a:r>
            <a:r>
              <a:rPr lang="tr-TR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overlapping</a:t>
            </a:r>
            <a:r>
              <a:rPr lang="tr-T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6F1B70E-C60A-D4E9-DFB6-709A1086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E4B3FE3-DC9E-9B74-7776-D3E31AED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5047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5822C-DACD-ADEE-8879-DE774E675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4C2315-4632-E51C-B787-38EC08BA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b="1" dirty="0">
                <a:solidFill>
                  <a:srgbClr val="969696"/>
                </a:solidFill>
                <a:effectLst/>
                <a:latin typeface="MuseoSans"/>
              </a:rPr>
            </a:br>
            <a:r>
              <a:rPr lang="tr-TR" dirty="0"/>
              <a:t>K-</a:t>
            </a:r>
            <a:r>
              <a:rPr lang="tr-TR" dirty="0" err="1"/>
              <a:t>Medoids</a:t>
            </a:r>
            <a:r>
              <a:rPr lang="tr-TR" b="1" dirty="0">
                <a:solidFill>
                  <a:schemeClr val="tx1"/>
                </a:solidFill>
                <a:effectLst/>
                <a:latin typeface="MuseoSans"/>
              </a:rPr>
              <a:t> </a:t>
            </a:r>
            <a:r>
              <a:rPr lang="tr-TR" dirty="0"/>
              <a:t>Algoritması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B747F19-C5CB-EA31-D95D-9914CAF0D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 algoritma arasındaki temel fark merkezin (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centroid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belirlenmesidir.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algoritması sadece küme ortalamasının alınabilindiği durumlarda kullanılırken, K-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Medoids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algoritması ortalama değer yerine medyan değeri kullanır.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adet noktanın olduğu bir kümede elemanlardan birinin değerinin çok küçük veya çok büyük olması durumunda elde edilen ortalama değeri, noktaları hatalı şekilde temsil ettiğinden, K-</a:t>
            </a:r>
            <a:r>
              <a:rPr lang="tr-T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Medoids’te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 durum giderilmiştir.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ÖDEV: Cluster sayısını belirlemek için kullanılan yöntemler nelerdir?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C0BC14B-A967-9749-5680-82A8790F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BB0A007-DF40-53E9-BC1A-7206394A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4357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4083BC-5E72-EEF7-AF25-20304B6C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</a:t>
            </a:r>
            <a:r>
              <a:rPr lang="tr-TR" dirty="0" err="1"/>
              <a:t>Medoids</a:t>
            </a:r>
            <a:r>
              <a:rPr lang="tr-TR" b="1" dirty="0">
                <a:solidFill>
                  <a:schemeClr val="tx1"/>
                </a:solidFill>
                <a:effectLst/>
                <a:latin typeface="MuseoSans"/>
              </a:rPr>
              <a:t> </a:t>
            </a:r>
            <a:r>
              <a:rPr lang="tr-TR" dirty="0"/>
              <a:t>Algoritması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17FFCF-7A4D-2584-7462-9A0EA5F03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tr-TR" b="1" i="0" dirty="0">
                <a:solidFill>
                  <a:srgbClr val="0D0D0D"/>
                </a:solidFill>
                <a:effectLst/>
                <a:latin typeface="Söhne"/>
              </a:rPr>
              <a:t>Küme Merkezlerinin Başlangıç Değerlerinin </a:t>
            </a:r>
            <a:r>
              <a:rPr lang="tr-TR" b="1" i="0" dirty="0" err="1">
                <a:solidFill>
                  <a:srgbClr val="0D0D0D"/>
                </a:solidFill>
                <a:effectLst/>
                <a:latin typeface="Söhne"/>
              </a:rPr>
              <a:t>Belirlenmesi: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Söhne"/>
              </a:rPr>
              <a:t>K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 küme merkezi rastgele seçilir. Bu 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Söhne"/>
              </a:rPr>
              <a:t>medoidler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, veri setindeki gerçek örneklerden seçilir.</a:t>
            </a:r>
            <a:endParaRPr lang="tr-TR" b="1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tr-TR" b="1" i="0" dirty="0">
                <a:solidFill>
                  <a:srgbClr val="0D0D0D"/>
                </a:solidFill>
                <a:effectLst/>
                <a:latin typeface="Söhne"/>
              </a:rPr>
              <a:t>Noktaların </a:t>
            </a:r>
            <a:r>
              <a:rPr lang="tr-TR" b="1" i="0" dirty="0" err="1">
                <a:solidFill>
                  <a:srgbClr val="0D0D0D"/>
                </a:solidFill>
                <a:effectLst/>
                <a:latin typeface="Söhne"/>
              </a:rPr>
              <a:t>Medoidlere</a:t>
            </a:r>
            <a:r>
              <a:rPr lang="tr-TR" b="1" i="0" dirty="0">
                <a:solidFill>
                  <a:srgbClr val="0D0D0D"/>
                </a:solidFill>
                <a:effectLst/>
                <a:latin typeface="Söhne"/>
              </a:rPr>
              <a:t> Atanması: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 Her veri noktası, en yakın 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Söhne"/>
              </a:rPr>
              <a:t>medoid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 (küme merkezi) ile ilişkilendirilir. Benzerlik genellikle 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Söhne"/>
              </a:rPr>
              <a:t>öklid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 mesafesi veya başka bir benzerlik ölçüsü kullanılarak hesaplanır.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b="1" i="0" dirty="0" err="1">
                <a:solidFill>
                  <a:srgbClr val="0D0D0D"/>
                </a:solidFill>
                <a:effectLst/>
                <a:latin typeface="Söhne"/>
              </a:rPr>
              <a:t>Medoidlerin</a:t>
            </a:r>
            <a:r>
              <a:rPr lang="tr-TR" b="1" i="0" dirty="0">
                <a:solidFill>
                  <a:srgbClr val="0D0D0D"/>
                </a:solidFill>
                <a:effectLst/>
                <a:latin typeface="Söhne"/>
              </a:rPr>
              <a:t> Yeniden Hesaplanması: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 Her bir küme için, o kümenin 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Söhne"/>
              </a:rPr>
              <a:t>medoidi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 (en iyi temsilcisini) yeniden hesaplanır. Bunun için, küme içindeki her bir veri noktası 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Söhne"/>
              </a:rPr>
              <a:t>medoid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 olarak seçilir ve küme içindeki diğer tüm veri noktalarıyla arasındaki toplam benzerlik (mesafe) hesaplanır. </a:t>
            </a:r>
            <a:endParaRPr lang="tr-TR" dirty="0">
              <a:solidFill>
                <a:srgbClr val="0D0D0D"/>
              </a:solidFill>
              <a:latin typeface="Söhne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tr-TR" b="1" i="0" dirty="0">
                <a:solidFill>
                  <a:srgbClr val="0D0D0D"/>
                </a:solidFill>
                <a:effectLst/>
                <a:latin typeface="Söhne"/>
              </a:rPr>
              <a:t>Atama ve Yeniden Hesaplama Adımlarının İteratif Olarak Yenilenmesi: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</a:p>
          <a:p>
            <a:r>
              <a:rPr lang="tr-TR" b="1" i="0" dirty="0">
                <a:solidFill>
                  <a:srgbClr val="0D0D0D"/>
                </a:solidFill>
                <a:effectLst/>
                <a:latin typeface="Söhne"/>
              </a:rPr>
              <a:t>Sonuç :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 K-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Söhne"/>
              </a:rPr>
              <a:t>medoids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, özellikle aykırı veri noktaları olan veri kümeleri üzerinde daha istikrarlı sonuçlar üretebilir ve K-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Söhne"/>
              </a:rPr>
              <a:t>means</a:t>
            </a:r>
            <a:r>
              <a:rPr lang="tr-TR" b="0" i="0" dirty="0">
                <a:solidFill>
                  <a:srgbClr val="0D0D0D"/>
                </a:solidFill>
                <a:effectLst/>
                <a:latin typeface="Söhne"/>
              </a:rPr>
              <a:t> algoritmasının dezavantajlarından bazılarını azaltabilir.</a:t>
            </a:r>
            <a:endParaRPr lang="tr-TR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9B06396-168C-5444-E18C-07715EC6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5CD4281-A554-6898-5FFA-CE9BF35B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9993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F4BC0-F487-CCB1-EB98-0C1C77D93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B2EE3D-4DDB-8320-3D2A-B15AF3A7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</a:t>
            </a:r>
            <a:r>
              <a:rPr lang="tr-TR" dirty="0" err="1"/>
              <a:t>Medoids</a:t>
            </a:r>
            <a:r>
              <a:rPr lang="tr-TR" dirty="0"/>
              <a:t> Avantaj ve Dezavantajları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CE8238-30DC-F4E6-7DA2-C7262968F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tr-TR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Avantajları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Daha iyi ve kararlı kümeleme sonuçları verir.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Verilerin işleniş sırası ve ilk atamada ki merkez seçiminin kümeleme üzerinde etkisi yoktur.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Merkezi elemanların kümeyi temsil etmesinden dolayı gürültülü veriye karşı duyarlı değildir.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444444"/>
                </a:solidFill>
                <a:latin typeface="Arial" panose="020B0604020202020204" pitchFamily="34" charset="0"/>
              </a:rPr>
              <a:t>Dezavantajları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Uygun küme sayısının belirlenmesi için birden fazla deneme yapmak gerekir.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tr-TR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endParaRPr lang="tr-TR" sz="3200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DC7FAD1-90AE-7484-ADB6-6659CE41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F62F983-BCB7-DDA0-FC7E-30FA60D8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41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124027-AD2A-7346-F038-928536629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Kümeleme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FE69BD-366C-F588-CB83-55DBA341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tr-TR" sz="2800" b="1" i="0" u="sng" dirty="0">
                <a:solidFill>
                  <a:srgbClr val="242424"/>
                </a:solidFill>
                <a:effectLst/>
                <a:latin typeface="sohne"/>
              </a:rPr>
              <a:t>Denetimsiz Öğrenimi kullanmanın başlıca nedenleri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800" b="0" i="0" dirty="0">
                <a:solidFill>
                  <a:srgbClr val="242424"/>
                </a:solidFill>
                <a:effectLst/>
                <a:latin typeface="source-serif-pro"/>
              </a:rPr>
              <a:t>Denetimsiz makine öğrenmesi, verilerde her türlü bilinmeyen kalıpları bulur.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800" b="0" i="0" dirty="0">
                <a:solidFill>
                  <a:srgbClr val="242424"/>
                </a:solidFill>
                <a:effectLst/>
                <a:latin typeface="source-serif-pro"/>
              </a:rPr>
              <a:t>Denetimsiz yöntemler, kategorizasyon için faydalı olabilecek özellikleri bulmanıza yardımcı olur.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800" b="0" i="0" dirty="0">
                <a:solidFill>
                  <a:srgbClr val="242424"/>
                </a:solidFill>
                <a:effectLst/>
                <a:latin typeface="source-serif-pro"/>
              </a:rPr>
              <a:t>Gerçek zamanlı olarak gerçekleşir, bu nedenle tüm girdi verileri öğrenilenlerin varlığında analiz edilir ve etiketlenir.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2800" b="0" i="0" dirty="0">
                <a:solidFill>
                  <a:srgbClr val="242424"/>
                </a:solidFill>
                <a:effectLst/>
                <a:latin typeface="source-serif-pro"/>
              </a:rPr>
              <a:t>Etiketlenmemiş verileri bilgisayardan elde etmek, elle müdahale gerektiren etiketli verilerden daha kolaydır.</a:t>
            </a:r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4405E1E-D2D7-C34E-70B5-B18BEF6C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12E334C-A898-44EC-9E17-5EBD8E98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1012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3223-EDFD-577B-DF20-79973843C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94FB38-29B6-7391-F45A-58D29711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tr-TR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tr-TR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vs. K-</a:t>
            </a:r>
            <a:r>
              <a:rPr lang="tr-TR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medoids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94F862-9DFD-1A0C-D62F-9F1FEE228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tr-TR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K-</a:t>
            </a:r>
            <a:r>
              <a:rPr lang="tr-TR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means</a:t>
            </a:r>
            <a:endParaRPr lang="tr-TR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Küme, küme merkezi ile temsil edilir.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100" dirty="0">
                <a:solidFill>
                  <a:srgbClr val="444444"/>
                </a:solidFill>
                <a:latin typeface="Arial" panose="020B0604020202020204" pitchFamily="34" charset="0"/>
              </a:rPr>
              <a:t>Başlangıç küme merkezlerini rastgele seçer.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Gürültülü/Aykırı veriye karşı duyarlıdır.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Büyük veride daha güvenilirdir.</a:t>
            </a:r>
          </a:p>
          <a:p>
            <a:pPr algn="l"/>
            <a:r>
              <a:rPr lang="tr-TR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K-</a:t>
            </a:r>
            <a:r>
              <a:rPr lang="tr-TR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medoids</a:t>
            </a:r>
            <a:endParaRPr lang="tr-TR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Küme, kümede ki herhangi bir eleman ile temsil edilir.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100" dirty="0">
                <a:solidFill>
                  <a:srgbClr val="444444"/>
                </a:solidFill>
                <a:latin typeface="Arial" panose="020B0604020202020204" pitchFamily="34" charset="0"/>
              </a:rPr>
              <a:t>Başlangıç küme merkezlerini gerçek veri noktalarından seçer.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Gürültülü/ Aykırı veriden etkilenmez.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Küçük veride daha güvenilirdir.</a:t>
            </a:r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3888CAB-83D0-644F-3EA8-0F03501E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10693FB-7B65-E43D-FFFC-BEF7CFFC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343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BB672D-6B60-B4D2-1D01-A500BE48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0707907-4475-D19A-70FA-50E3E674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7139DD0-FCE2-DEC4-EACC-81BCFECC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31</a:t>
            </a:fld>
            <a:endParaRPr lang="tr-T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5221F5E-675B-A436-F264-E69FB75C5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-apple-system"/>
                <a:hlinkClick r:id="rId2"/>
              </a:rPr>
              <a:t>view</a:t>
            </a:r>
            <a:r>
              <a:rPr kumimoji="0" lang="tr-TR" altLang="tr-TR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-apple-system"/>
                <a:hlinkClick r:id="rId2"/>
              </a:rPr>
              <a:t> raw</a:t>
            </a:r>
            <a:r>
              <a:rPr kumimoji="0" lang="tr-TR" altLang="tr-TR" sz="9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-apple-system"/>
                <a:hlinkClick r:id="rId3"/>
              </a:rPr>
              <a:t>k-means.py </a:t>
            </a:r>
            <a:r>
              <a:rPr kumimoji="0" lang="tr-TR" altLang="tr-T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hosted</a:t>
            </a:r>
            <a:r>
              <a:rPr kumimoji="0" lang="tr-TR" altLang="tr-T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0" lang="tr-TR" altLang="tr-T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with</a:t>
            </a:r>
            <a:r>
              <a:rPr kumimoji="0" lang="tr-TR" altLang="tr-T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 ❤ </a:t>
            </a:r>
            <a:r>
              <a:rPr kumimoji="0" lang="tr-TR" altLang="tr-T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by</a:t>
            </a:r>
            <a:r>
              <a:rPr kumimoji="0" lang="tr-TR" altLang="tr-T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kumimoji="0" lang="tr-TR" altLang="tr-TR" sz="9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-apple-system"/>
                <a:hlinkClick r:id="rId4"/>
              </a:rPr>
              <a:t>GitHub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İçerik Yer Tutucusu 8">
            <a:extLst>
              <a:ext uri="{FF2B5EF4-FFF2-40B4-BE49-F238E27FC236}">
                <a16:creationId xmlns:a16="http://schemas.microsoft.com/office/drawing/2014/main" id="{56FC449F-1F50-E872-62F7-95FAFD80C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https://realpython.com/k-means-clustering-python/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742932D-F381-2E84-2584-4918AD30C1BB}"/>
              </a:ext>
            </a:extLst>
          </p:cNvPr>
          <p:cNvSpPr txBox="1"/>
          <p:nvPr/>
        </p:nvSpPr>
        <p:spPr>
          <a:xfrm>
            <a:off x="1097280" y="257663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https://medium.com/@ekrem.hatipoglu/machine-learning-clustering-k%C3%BCmeleme-k-means-algorithm-part-13-be33aeef4fc8</a:t>
            </a:r>
          </a:p>
        </p:txBody>
      </p:sp>
    </p:spTree>
    <p:extLst>
      <p:ext uri="{BB962C8B-B14F-4D97-AF65-F5344CB8AC3E}">
        <p14:creationId xmlns:p14="http://schemas.microsoft.com/office/powerpoint/2010/main" val="323389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C9ACB-036D-4672-083C-8B709282E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B9F1B2-E4FB-F6B6-2DDD-1EB02783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Kümeleme Kullanım Alanları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234908-41FC-ED21-3678-7E25CE104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3155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Pazar segmentasyonu,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dirty="0">
                <a:solidFill>
                  <a:srgbClr val="374151"/>
                </a:solidFill>
                <a:latin typeface="Söhne"/>
              </a:rPr>
              <a:t>M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üşteri profili belirleme,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dirty="0">
                <a:solidFill>
                  <a:srgbClr val="374151"/>
                </a:solidFill>
                <a:latin typeface="Söhne"/>
              </a:rPr>
              <a:t>S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osyal ağ analizi,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dirty="0">
                <a:solidFill>
                  <a:srgbClr val="374151"/>
                </a:solidFill>
                <a:latin typeface="Söhne"/>
              </a:rPr>
              <a:t>T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ıbbi teşhis,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dirty="0">
                <a:solidFill>
                  <a:srgbClr val="374151"/>
                </a:solidFill>
                <a:latin typeface="Söhne"/>
              </a:rPr>
              <a:t>G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örüntü işleme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dirty="0"/>
              <a:t>Metin madenciliği,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dirty="0"/>
              <a:t>Doküman toplama,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dirty="0"/>
              <a:t>İstatistik araştırmaları,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dirty="0"/>
              <a:t>Şehir planlama,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dirty="0"/>
              <a:t>Coğrafik analizler (deprem, meteoroloji, yerleşim alanları),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dirty="0"/>
              <a:t>Uzaysal veri tabanı uygulamaları, Web uygulamaları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5C31AB8-B59E-7C32-D06E-D0725BCE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6D341BD-4EFA-5FD8-ECA9-4ACF637A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734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2F6CB-C903-1C95-2521-5C13E3478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747A9C-1850-7C6C-6F7B-88861796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Kümeleme Çeşitleri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3201E1-F9E5-DE21-921A-E1F776B21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8893387" cy="4023360"/>
          </a:xfrm>
        </p:spPr>
        <p:txBody>
          <a:bodyPr>
            <a:normAutofit lnSpcReduction="10000"/>
          </a:bodyPr>
          <a:lstStyle/>
          <a:p>
            <a:r>
              <a:rPr lang="tr-TR" b="1" u="sng" dirty="0"/>
              <a:t>Özel Kümeleme / </a:t>
            </a:r>
            <a:r>
              <a:rPr lang="tr-TR" b="1" u="sng" dirty="0" err="1"/>
              <a:t>Exclusive</a:t>
            </a:r>
            <a:r>
              <a:rPr lang="tr-TR" b="1" u="sng" dirty="0"/>
              <a:t> Clustering</a:t>
            </a:r>
            <a:r>
              <a:rPr lang="tr-TR" u="sng" dirty="0"/>
              <a:t>: </a:t>
            </a:r>
            <a:r>
              <a:rPr lang="tr-TR" dirty="0"/>
              <a:t>Eğer belirli veriler, kesin bir kümeye ait ise o zaman başka bir kümeye dahil edilemez. Yandaki şekilde 2 boyutlu bir düzlemde bir doğrunun ayırdığı noktalar görülmektedir. </a:t>
            </a:r>
            <a:r>
              <a:rPr lang="tr-TR" dirty="0" err="1"/>
              <a:t>Örn</a:t>
            </a:r>
            <a:r>
              <a:rPr lang="tr-TR" dirty="0"/>
              <a:t>: K-</a:t>
            </a:r>
            <a:r>
              <a:rPr lang="tr-TR" dirty="0" err="1"/>
              <a:t>means</a:t>
            </a:r>
            <a:r>
              <a:rPr lang="tr-TR" dirty="0"/>
              <a:t> algoritması.</a:t>
            </a:r>
          </a:p>
          <a:p>
            <a:r>
              <a:rPr lang="tr-TR" b="1" u="sng" dirty="0"/>
              <a:t>Örtüşen/ Çakışan Kümeleme / </a:t>
            </a:r>
            <a:r>
              <a:rPr lang="tr-TR" b="1" u="sng" dirty="0" err="1"/>
              <a:t>Overlapping</a:t>
            </a:r>
            <a:r>
              <a:rPr lang="tr-TR" b="1" u="sng" dirty="0"/>
              <a:t> Clustering</a:t>
            </a:r>
            <a:r>
              <a:rPr lang="tr-TR" b="1" dirty="0"/>
              <a:t>: </a:t>
            </a:r>
            <a:r>
              <a:rPr lang="tr-TR" dirty="0"/>
              <a:t>Burada bulanık veri setleri kullanılır. Böylelikle her nokta farklı üyelik dereceleri ile birden fazla kümeye dahil edilebilir. Bu durumda veri, uygun bir üyelik değerine sahiptir. </a:t>
            </a:r>
            <a:r>
              <a:rPr lang="tr-TR" dirty="0" err="1"/>
              <a:t>Örn</a:t>
            </a:r>
            <a:r>
              <a:rPr lang="tr-TR" dirty="0"/>
              <a:t>: </a:t>
            </a:r>
            <a:r>
              <a:rPr lang="tr-TR" dirty="0" err="1"/>
              <a:t>Fuzzy</a:t>
            </a:r>
            <a:r>
              <a:rPr lang="tr-TR" dirty="0"/>
              <a:t> C </a:t>
            </a:r>
            <a:r>
              <a:rPr lang="tr-TR" dirty="0" err="1"/>
              <a:t>means</a:t>
            </a:r>
            <a:r>
              <a:rPr lang="tr-TR" dirty="0"/>
              <a:t> algoritması.</a:t>
            </a:r>
          </a:p>
          <a:p>
            <a:r>
              <a:rPr lang="tr-TR" b="1" u="sng" dirty="0"/>
              <a:t>Hiyerarşik Kümeleme / </a:t>
            </a:r>
            <a:r>
              <a:rPr lang="tr-TR" b="1" u="sng" dirty="0" err="1"/>
              <a:t>Hierarchical</a:t>
            </a:r>
            <a:r>
              <a:rPr lang="tr-TR" b="1" u="sng" dirty="0"/>
              <a:t> Clustering</a:t>
            </a:r>
            <a:r>
              <a:rPr lang="tr-TR" b="1" dirty="0"/>
              <a:t>: </a:t>
            </a:r>
            <a:r>
              <a:rPr lang="tr-TR" dirty="0"/>
              <a:t>Hiyerarşik bir kümeleme algoritması, en yakın iki küme arasındaki birleşmeye dayanır. Başlangıç koşulu, her verinin bir küme olarak ayarlanmasıyla gerçekleşir. Birkaç tekrardan sonra, istenen son kümelere ulaşılır. </a:t>
            </a:r>
          </a:p>
          <a:p>
            <a:r>
              <a:rPr lang="tr-TR" b="1" u="sng" dirty="0"/>
              <a:t>Olasılıklı Kümeleme / </a:t>
            </a:r>
            <a:r>
              <a:rPr lang="tr-TR" b="1" u="sng" dirty="0" err="1"/>
              <a:t>Probabilistic</a:t>
            </a:r>
            <a:r>
              <a:rPr lang="tr-TR" b="1" u="sng" dirty="0"/>
              <a:t> Clustering: </a:t>
            </a:r>
            <a:r>
              <a:rPr lang="tr-TR" dirty="0"/>
              <a:t>Tamamen olasılık yaklaşımını kullanır. </a:t>
            </a:r>
            <a:r>
              <a:rPr lang="tr-TR" dirty="0" err="1"/>
              <a:t>Örn</a:t>
            </a:r>
            <a:r>
              <a:rPr lang="tr-TR" dirty="0"/>
              <a:t>: </a:t>
            </a:r>
            <a:r>
              <a:rPr lang="tr-TR" dirty="0" err="1"/>
              <a:t>Mixture</a:t>
            </a:r>
            <a:r>
              <a:rPr lang="tr-TR" dirty="0"/>
              <a:t> of </a:t>
            </a:r>
            <a:r>
              <a:rPr lang="tr-TR" dirty="0" err="1"/>
              <a:t>Gaussian</a:t>
            </a:r>
            <a:r>
              <a:rPr lang="tr-TR" dirty="0"/>
              <a:t> algoritması.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0A9A617-76D6-9EEA-EC37-6AC84A47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512BEBB-1767-DE5B-CC1D-A6FD7E59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5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E0A67B4-C00C-A514-BEC1-0FAC31AA5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096" y="1691352"/>
            <a:ext cx="2498774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5C55BE-D7CB-9260-6487-FAEBAF61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Kümeleme 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8CEAC6-C533-A629-F522-061CA868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>
                <a:ea typeface="Times New Roman" pitchFamily="18" charset="0"/>
                <a:cs typeface="Arial" charset="0"/>
              </a:rPr>
              <a:t>En çok bilinen algoritmalar şunlardır:</a:t>
            </a:r>
          </a:p>
          <a:p>
            <a:pPr algn="l">
              <a:buFont typeface="+mj-lt"/>
              <a:buAutoNum type="arabicPeriod"/>
            </a:pPr>
            <a:r>
              <a:rPr lang="tr-TR" b="1" i="0" dirty="0">
                <a:solidFill>
                  <a:srgbClr val="374151"/>
                </a:solidFill>
                <a:effectLst/>
                <a:latin typeface="Söhne"/>
              </a:rPr>
              <a:t>K-</a:t>
            </a:r>
            <a:r>
              <a:rPr lang="tr-TR" b="1" i="0" dirty="0" err="1">
                <a:solidFill>
                  <a:srgbClr val="374151"/>
                </a:solidFill>
                <a:effectLst/>
                <a:latin typeface="Söhne"/>
              </a:rPr>
              <a:t>Means</a:t>
            </a:r>
            <a:r>
              <a:rPr lang="tr-TR" b="1" i="0" dirty="0">
                <a:solidFill>
                  <a:srgbClr val="374151"/>
                </a:solidFill>
                <a:effectLst/>
                <a:latin typeface="Söhne"/>
              </a:rPr>
              <a:t> Kümeleme</a:t>
            </a:r>
          </a:p>
          <a:p>
            <a:pPr>
              <a:buFont typeface="+mj-lt"/>
              <a:buAutoNum type="arabicPeriod"/>
            </a:pPr>
            <a:r>
              <a:rPr lang="tr-TR" b="1" i="0" dirty="0">
                <a:solidFill>
                  <a:srgbClr val="374151"/>
                </a:solidFill>
                <a:effectLst/>
                <a:latin typeface="Söhne"/>
              </a:rPr>
              <a:t>K-</a:t>
            </a:r>
            <a:r>
              <a:rPr lang="tr-TR" b="1" i="0" dirty="0" err="1">
                <a:solidFill>
                  <a:srgbClr val="374151"/>
                </a:solidFill>
                <a:effectLst/>
                <a:latin typeface="Söhne"/>
              </a:rPr>
              <a:t>Medoids</a:t>
            </a:r>
            <a:r>
              <a:rPr lang="tr-TR" b="1" i="0" dirty="0">
                <a:solidFill>
                  <a:srgbClr val="374151"/>
                </a:solidFill>
                <a:effectLst/>
                <a:latin typeface="Söhne"/>
              </a:rPr>
              <a:t> Kümeleme</a:t>
            </a:r>
            <a:endParaRPr lang="tr-TR" dirty="0"/>
          </a:p>
          <a:p>
            <a:pPr algn="l">
              <a:buFont typeface="+mj-lt"/>
              <a:buAutoNum type="arabicPeriod"/>
            </a:pPr>
            <a:r>
              <a:rPr lang="tr-TR" b="1" i="0" dirty="0">
                <a:solidFill>
                  <a:srgbClr val="374151"/>
                </a:solidFill>
                <a:effectLst/>
                <a:latin typeface="Söhne"/>
              </a:rPr>
              <a:t>Hiyerarşik Kümeleme</a:t>
            </a:r>
          </a:p>
          <a:p>
            <a:pPr algn="l">
              <a:buFont typeface="+mj-lt"/>
              <a:buAutoNum type="arabicPeriod"/>
            </a:pPr>
            <a:r>
              <a:rPr lang="tr-TR" b="1" i="0" dirty="0">
                <a:solidFill>
                  <a:srgbClr val="374151"/>
                </a:solidFill>
                <a:effectLst/>
                <a:latin typeface="Söhne"/>
              </a:rPr>
              <a:t>DBSCAN (Yoğunluk Tabanlı Kümeleme)</a:t>
            </a:r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tr-TR" b="1" i="0" dirty="0" err="1">
                <a:solidFill>
                  <a:srgbClr val="374151"/>
                </a:solidFill>
                <a:effectLst/>
                <a:latin typeface="Söhne"/>
              </a:rPr>
              <a:t>Gaussian</a:t>
            </a:r>
            <a:r>
              <a:rPr lang="tr-TR" b="1" i="0" dirty="0">
                <a:solidFill>
                  <a:srgbClr val="374151"/>
                </a:solidFill>
                <a:effectLst/>
                <a:latin typeface="Söhne"/>
              </a:rPr>
              <a:t> Karışım Modelleri (GMM)</a:t>
            </a:r>
            <a:endParaRPr lang="tr-T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tr-TR" b="1" i="0" dirty="0" err="1">
                <a:solidFill>
                  <a:srgbClr val="374151"/>
                </a:solidFill>
                <a:effectLst/>
                <a:latin typeface="Söhne"/>
              </a:rPr>
              <a:t>Spectral</a:t>
            </a:r>
            <a:r>
              <a:rPr lang="tr-TR" b="1" i="0" dirty="0">
                <a:solidFill>
                  <a:srgbClr val="374151"/>
                </a:solidFill>
                <a:effectLst/>
                <a:latin typeface="Söhne"/>
              </a:rPr>
              <a:t> Kümeleme</a:t>
            </a:r>
            <a:endParaRPr lang="tr-TR" b="1" dirty="0">
              <a:solidFill>
                <a:srgbClr val="374151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AU" b="1" dirty="0">
                <a:solidFill>
                  <a:srgbClr val="374151"/>
                </a:solidFill>
                <a:latin typeface="Söhne"/>
              </a:rPr>
              <a:t>CLARA </a:t>
            </a:r>
            <a:endParaRPr lang="tr-TR" b="1" dirty="0">
              <a:solidFill>
                <a:srgbClr val="374151"/>
              </a:solidFill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AU" b="1" dirty="0">
                <a:solidFill>
                  <a:srgbClr val="374151"/>
                </a:solidFill>
                <a:latin typeface="Söhne"/>
              </a:rPr>
              <a:t>CLARANS</a:t>
            </a:r>
          </a:p>
          <a:p>
            <a:pPr algn="l">
              <a:buFont typeface="+mj-lt"/>
              <a:buAutoNum type="arabicPeriod"/>
            </a:pPr>
            <a:endParaRPr lang="tr-TR" b="1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AF6FF9F-7ED5-1CCA-72C2-62D3DB10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3A62382-671F-F164-38E3-3F1AD006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286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29B41-DA64-15EB-532C-FF373D993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840040-E2AA-6DC8-E42D-9C883DAF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Mesafe Ölçümü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56D9E7-9D36-A963-F067-44710A401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115203" cy="3798710"/>
          </a:xfrm>
        </p:spPr>
        <p:txBody>
          <a:bodyPr>
            <a:normAutofit/>
          </a:bodyPr>
          <a:lstStyle/>
          <a:p>
            <a:pPr algn="just"/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Kümeleme algoritmasının önemli bileşeni veri noktaları arasındaki mesafenin ölçülmesidir.</a:t>
            </a:r>
          </a:p>
          <a:p>
            <a:pPr algn="just"/>
            <a:r>
              <a:rPr lang="tr-TR" sz="3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 ölçümler, veri noktaları arasındaki benzerlik veya uzaklık derecesini hesaplamak için kullanılır.</a:t>
            </a:r>
          </a:p>
          <a:p>
            <a:pPr marL="0" indent="0" algn="just">
              <a:buNone/>
            </a:pPr>
            <a:r>
              <a:rPr lang="tr-TR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FC4E6D4-B1C0-7DEC-259E-1706EF72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05DC55E-10B9-FCA2-7E75-4BAA2518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40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B3A4A3-0321-90CE-8716-832D570D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Öklid Mesafesi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B9C00B-9C4D-7C29-5358-7B9E102D3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b="0" i="0" dirty="0">
                <a:solidFill>
                  <a:srgbClr val="374151"/>
                </a:solidFill>
                <a:effectLst/>
                <a:latin typeface="Söhne"/>
              </a:rPr>
              <a:t>İki nokta arasındaki en yaygın kullanılan mesafe ölçüsüdür. Öklid mesafesi, iki nokta arasındaki doğru bir çizginin uzunluğunu ölçer. </a:t>
            </a:r>
            <a:endParaRPr lang="tr-TR" sz="2800" b="1" i="0" dirty="0">
              <a:effectLst/>
              <a:latin typeface="Söhne"/>
            </a:endParaRPr>
          </a:p>
          <a:p>
            <a:endParaRPr lang="tr-TR" sz="26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tr-TR" sz="2800" b="0" i="0" dirty="0">
                <a:solidFill>
                  <a:srgbClr val="374151"/>
                </a:solidFill>
                <a:effectLst/>
                <a:latin typeface="Söhne"/>
              </a:rPr>
              <a:t>Burada,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tr-TR" sz="2800" b="0" i="0" dirty="0">
                <a:solidFill>
                  <a:srgbClr val="374151"/>
                </a:solidFill>
                <a:effectLst/>
                <a:latin typeface="KaTeX_Main"/>
              </a:rPr>
              <a:t>p</a:t>
            </a:r>
            <a:r>
              <a:rPr lang="tr-TR" sz="28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tr-TR" sz="2800" b="0" i="0" dirty="0">
                <a:solidFill>
                  <a:srgbClr val="374151"/>
                </a:solidFill>
                <a:effectLst/>
                <a:latin typeface="KaTeX_Main"/>
              </a:rPr>
              <a:t>q</a:t>
            </a:r>
            <a:r>
              <a:rPr lang="tr-TR" sz="2800" b="0" i="0" dirty="0">
                <a:solidFill>
                  <a:srgbClr val="374151"/>
                </a:solidFill>
                <a:effectLst/>
                <a:latin typeface="Söhne"/>
              </a:rPr>
              <a:t> iki farklı noktaları,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tr-TR" sz="2800" b="0" i="1" dirty="0">
                <a:solidFill>
                  <a:srgbClr val="374151"/>
                </a:solidFill>
                <a:effectLst/>
                <a:latin typeface="KaTeX_Math"/>
              </a:rPr>
              <a:t>pi</a:t>
            </a:r>
            <a:r>
              <a:rPr lang="tr-TR" sz="2800" b="0" i="0" dirty="0">
                <a:solidFill>
                  <a:srgbClr val="374151"/>
                </a:solidFill>
                <a:effectLst/>
                <a:latin typeface="KaTeX_Main"/>
              </a:rPr>
              <a:t>​</a:t>
            </a:r>
            <a:r>
              <a:rPr lang="tr-TR" sz="2800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tr-TR" sz="2800" b="0" i="1" dirty="0" err="1">
                <a:solidFill>
                  <a:srgbClr val="374151"/>
                </a:solidFill>
                <a:effectLst/>
                <a:latin typeface="KaTeX_Math"/>
              </a:rPr>
              <a:t>qi</a:t>
            </a:r>
            <a:r>
              <a:rPr lang="tr-TR" sz="2800" b="0" i="0" dirty="0">
                <a:solidFill>
                  <a:srgbClr val="374151"/>
                </a:solidFill>
                <a:effectLst/>
                <a:latin typeface="KaTeX_Main"/>
              </a:rPr>
              <a:t>​</a:t>
            </a:r>
            <a:r>
              <a:rPr lang="tr-TR" sz="2800" b="0" i="0" dirty="0">
                <a:solidFill>
                  <a:srgbClr val="374151"/>
                </a:solidFill>
                <a:effectLst/>
                <a:latin typeface="Söhne"/>
              </a:rPr>
              <a:t> ise noktaların </a:t>
            </a:r>
            <a:r>
              <a:rPr lang="tr-TR" sz="2800" b="0" i="1" dirty="0">
                <a:solidFill>
                  <a:srgbClr val="374151"/>
                </a:solidFill>
                <a:effectLst/>
                <a:latin typeface="KaTeX_Math"/>
              </a:rPr>
              <a:t>i</a:t>
            </a:r>
            <a:r>
              <a:rPr lang="tr-TR" sz="2800" b="0" i="0" dirty="0">
                <a:solidFill>
                  <a:srgbClr val="374151"/>
                </a:solidFill>
                <a:effectLst/>
                <a:latin typeface="Söhne"/>
              </a:rPr>
              <a:t>-inci boyutlarını temsil eder.</a:t>
            </a:r>
            <a:endParaRPr lang="tr-TR" sz="2800" b="1" i="0" dirty="0">
              <a:effectLst/>
              <a:latin typeface="Söhne"/>
            </a:endParaRPr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F8EC967-6698-0D53-CECD-208C1D28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DB66074-5E1C-6554-65DC-814D44CD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8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F39D12E-2916-960C-78DD-6455239BC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017" y="2862086"/>
            <a:ext cx="7571451" cy="56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54A08D-0731-59E3-0B4A-CA9D7F1A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Öklid Mesafesi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469D70-F748-39EA-8294-F1DCF8B6F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Örnek : </a:t>
            </a:r>
            <a:r>
              <a:rPr lang="tr-TR" b="0" i="1" dirty="0">
                <a:solidFill>
                  <a:srgbClr val="374151"/>
                </a:solidFill>
                <a:effectLst/>
                <a:latin typeface="KaTeX_Math"/>
              </a:rPr>
              <a:t>P</a:t>
            </a:r>
            <a:r>
              <a:rPr lang="tr-TR" b="0" i="0" dirty="0">
                <a:solidFill>
                  <a:srgbClr val="374151"/>
                </a:solidFill>
                <a:effectLst/>
                <a:latin typeface="KaTeX_Main"/>
              </a:rPr>
              <a:t>=(3,5)</a:t>
            </a:r>
            <a:r>
              <a:rPr lang="tr-TR" b="0" i="0" dirty="0">
                <a:solidFill>
                  <a:srgbClr val="374151"/>
                </a:solidFill>
                <a:effectLst/>
                <a:latin typeface="Söhne"/>
              </a:rPr>
              <a:t> ve </a:t>
            </a:r>
            <a:r>
              <a:rPr lang="tr-TR" b="0" i="1" dirty="0">
                <a:solidFill>
                  <a:srgbClr val="374151"/>
                </a:solidFill>
                <a:effectLst/>
                <a:latin typeface="KaTeX_Math"/>
              </a:rPr>
              <a:t>Q</a:t>
            </a:r>
            <a:r>
              <a:rPr lang="tr-TR" b="0" i="0" dirty="0">
                <a:solidFill>
                  <a:srgbClr val="374151"/>
                </a:solidFill>
                <a:effectLst/>
                <a:latin typeface="KaTeX_Main"/>
              </a:rPr>
              <a:t>=(7,9)</a:t>
            </a: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585572D-05DC-7909-ED6C-0976563F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7E6FD34-5626-2349-DA8D-85459BC1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9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9B5B225-5C82-0E77-B97E-B391EC1DA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24" y="2227777"/>
            <a:ext cx="5761721" cy="3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54629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9269</TotalTime>
  <Words>2061</Words>
  <Application>Microsoft Office PowerPoint</Application>
  <PresentationFormat>Geniş ekran</PresentationFormat>
  <Paragraphs>277</Paragraphs>
  <Slides>31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46" baseType="lpstr">
      <vt:lpstr>-apple-system</vt:lpstr>
      <vt:lpstr>Arial</vt:lpstr>
      <vt:lpstr>Calibri</vt:lpstr>
      <vt:lpstr>Calibri Light</vt:lpstr>
      <vt:lpstr>Courier New</vt:lpstr>
      <vt:lpstr>KaTeX_Main</vt:lpstr>
      <vt:lpstr>KaTeX_Math</vt:lpstr>
      <vt:lpstr>MuseoSans</vt:lpstr>
      <vt:lpstr>Roboto</vt:lpstr>
      <vt:lpstr>sohne</vt:lpstr>
      <vt:lpstr>source-serif-pro</vt:lpstr>
      <vt:lpstr>Söhne</vt:lpstr>
      <vt:lpstr>Times New Roman</vt:lpstr>
      <vt:lpstr>Wingdings</vt:lpstr>
      <vt:lpstr>Geçmişe bakış</vt:lpstr>
      <vt:lpstr>ISE 302 –Veri Madenciliği</vt:lpstr>
      <vt:lpstr>Kümeleme</vt:lpstr>
      <vt:lpstr>Kümeleme</vt:lpstr>
      <vt:lpstr>Kümeleme Kullanım Alanları</vt:lpstr>
      <vt:lpstr>Kümeleme Çeşitleri</vt:lpstr>
      <vt:lpstr>Kümeleme Algoritmaları</vt:lpstr>
      <vt:lpstr>Mesafe Ölçümü</vt:lpstr>
      <vt:lpstr>Öklid Mesafesi</vt:lpstr>
      <vt:lpstr>Öklid Mesafesi</vt:lpstr>
      <vt:lpstr>Manhattan Mesafesi</vt:lpstr>
      <vt:lpstr>Manhattan Mesafesi</vt:lpstr>
      <vt:lpstr>Minkowski Mesafesi</vt:lpstr>
      <vt:lpstr>K-Means(k-Ortalamalar) Algoritması</vt:lpstr>
      <vt:lpstr>K-Means Algoritması</vt:lpstr>
      <vt:lpstr>K-Means(k-Ortalamalar) Algoritması</vt:lpstr>
      <vt:lpstr>K-Means Algoritması</vt:lpstr>
      <vt:lpstr>K-Means Algoritması</vt:lpstr>
      <vt:lpstr>K-Means Algoritması</vt:lpstr>
      <vt:lpstr>İşlem Adımları</vt:lpstr>
      <vt:lpstr>K-means Algoritması Örnek</vt:lpstr>
      <vt:lpstr>K-means Algoritması Örnek</vt:lpstr>
      <vt:lpstr>K-means Algoritması Örnek</vt:lpstr>
      <vt:lpstr>K-means Algoritması Örnek</vt:lpstr>
      <vt:lpstr>K-means Algoritması Örnek</vt:lpstr>
      <vt:lpstr>K-means Algoritması Örnek</vt:lpstr>
      <vt:lpstr>K-means Avantaj ve Dezavantajları</vt:lpstr>
      <vt:lpstr> K-Medoids Algoritması</vt:lpstr>
      <vt:lpstr>K-Medoids Algoritması</vt:lpstr>
      <vt:lpstr>K-Medoids Avantaj ve Dezavantajları</vt:lpstr>
      <vt:lpstr>K-means vs. K-medoids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ISE 216 -Veri Bilimi İçin İstatistik</dc:title>
  <dc:creator>esin zaimoglu</dc:creator>
  <cp:lastModifiedBy>esin zaimoglu</cp:lastModifiedBy>
  <cp:revision>83</cp:revision>
  <dcterms:created xsi:type="dcterms:W3CDTF">2024-01-08T13:18:52Z</dcterms:created>
  <dcterms:modified xsi:type="dcterms:W3CDTF">2024-04-16T19:40:11Z</dcterms:modified>
</cp:coreProperties>
</file>