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Math1" pitchFamily="2" charset="2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Math1" pitchFamily="2" charset="2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Math1" pitchFamily="2" charset="2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Math1" pitchFamily="2" charset="2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Math1" pitchFamily="2" charset="2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Math1" pitchFamily="2" charset="2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Math1" pitchFamily="2" charset="2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Math1" pitchFamily="2" charset="2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Math1" pitchFamily="2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1550E007-E0A6-4A9A-6B7A-76F90A0ADB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tr-TR"/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80BCE583-EE0A-F1D1-406E-2D9D17CF305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tr-TR"/>
          </a:p>
        </p:txBody>
      </p:sp>
      <p:sp>
        <p:nvSpPr>
          <p:cNvPr id="14340" name="Rectangle 1028">
            <a:extLst>
              <a:ext uri="{FF2B5EF4-FFF2-40B4-BE49-F238E27FC236}">
                <a16:creationId xmlns:a16="http://schemas.microsoft.com/office/drawing/2014/main" id="{78DC7B94-FA35-9ABC-EA7D-BD8DE4C1B20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1029">
            <a:extLst>
              <a:ext uri="{FF2B5EF4-FFF2-40B4-BE49-F238E27FC236}">
                <a16:creationId xmlns:a16="http://schemas.microsoft.com/office/drawing/2014/main" id="{D2E01499-7DFB-B045-BA55-A7DF6AA024A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14342" name="Rectangle 1030">
            <a:extLst>
              <a:ext uri="{FF2B5EF4-FFF2-40B4-BE49-F238E27FC236}">
                <a16:creationId xmlns:a16="http://schemas.microsoft.com/office/drawing/2014/main" id="{5A7A3DA3-60A5-D806-E357-0F6DE7D0F56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tr-TR"/>
          </a:p>
        </p:txBody>
      </p:sp>
      <p:sp>
        <p:nvSpPr>
          <p:cNvPr id="14343" name="Rectangle 1031">
            <a:extLst>
              <a:ext uri="{FF2B5EF4-FFF2-40B4-BE49-F238E27FC236}">
                <a16:creationId xmlns:a16="http://schemas.microsoft.com/office/drawing/2014/main" id="{64492CDA-13D7-CEBC-4A91-BBC2685D22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321CCE-CBC5-EC47-A3B7-6D3A17C7B9C4}" type="slidenum">
              <a:rPr lang="en-US" altLang="tr-TR"/>
              <a:pPr/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7E3E4C4D-A942-1BB2-131F-E20448B588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312D52-9676-2F4D-AF36-973701351893}" type="slidenum">
              <a:rPr lang="en-US" altLang="tr-TR"/>
              <a:pPr/>
              <a:t>1</a:t>
            </a:fld>
            <a:endParaRPr lang="en-US" altLang="tr-TR"/>
          </a:p>
        </p:txBody>
      </p:sp>
      <p:sp>
        <p:nvSpPr>
          <p:cNvPr id="15362" name="Rectangle 1026">
            <a:extLst>
              <a:ext uri="{FF2B5EF4-FFF2-40B4-BE49-F238E27FC236}">
                <a16:creationId xmlns:a16="http://schemas.microsoft.com/office/drawing/2014/main" id="{85337FF0-B99F-3989-6323-C2D6D21C8EF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1027">
            <a:extLst>
              <a:ext uri="{FF2B5EF4-FFF2-40B4-BE49-F238E27FC236}">
                <a16:creationId xmlns:a16="http://schemas.microsoft.com/office/drawing/2014/main" id="{5AE137D8-6EA9-7307-B3A0-7B725C3084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14A1C137-15D4-722A-10A9-4D1561B35C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30BA86-88C8-5A4E-AD8B-39D5A1ACEDEF}" type="slidenum">
              <a:rPr lang="en-US" altLang="tr-TR"/>
              <a:pPr/>
              <a:t>10</a:t>
            </a:fld>
            <a:endParaRPr lang="en-US" altLang="tr-TR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2B2EF70-3CE7-1919-0E67-89EECF6B2B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A3579B5-6975-5006-C877-D89726791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42B2DFD8-6776-783B-1548-49C688DB78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B4437-C39E-904E-9CB4-B74E22030A77}" type="slidenum">
              <a:rPr lang="en-US" altLang="tr-TR"/>
              <a:pPr/>
              <a:t>11</a:t>
            </a:fld>
            <a:endParaRPr lang="en-US" altLang="tr-TR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49986071-0F80-2654-CDB9-4F98ADA2054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F2E4149-07BE-257B-D889-1279E5DC9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0E4CB677-C1FE-371D-ECDA-90DCC81CC8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BB8700-DACC-714C-9E4F-50C8ABE2CAA7}" type="slidenum">
              <a:rPr lang="en-US" altLang="tr-TR"/>
              <a:pPr/>
              <a:t>12</a:t>
            </a:fld>
            <a:endParaRPr lang="en-US" altLang="tr-TR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096C5FD4-38AD-269B-8779-8B4C48D222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190231B-F567-0917-456C-802CCDEAA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7CA6D56E-2B1E-2710-19F9-E1DF852491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9ABA23-C6A7-F446-8BDD-6E5B8A738ACB}" type="slidenum">
              <a:rPr lang="en-US" altLang="tr-TR"/>
              <a:pPr/>
              <a:t>2</a:t>
            </a:fld>
            <a:endParaRPr lang="en-US" altLang="tr-TR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1627C718-03F0-875C-99CB-1A41CFCA0F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CB22F21-E0AE-8ABD-CCBD-DBE477C5A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0333229E-32AE-480D-2C3E-B312F21EAC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08E17-626B-2E40-8ACF-685405553742}" type="slidenum">
              <a:rPr lang="en-US" altLang="tr-TR"/>
              <a:pPr/>
              <a:t>3</a:t>
            </a:fld>
            <a:endParaRPr lang="en-US" altLang="tr-TR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E8DCF379-F048-08A3-6608-1A9C587DE7E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B1B487B-5115-A782-43E5-041B517BCD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3AA49922-240E-F247-0F22-170BDBDB6C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73C44-103B-F045-B6D9-1D8A81EB6A3C}" type="slidenum">
              <a:rPr lang="en-US" altLang="tr-TR"/>
              <a:pPr/>
              <a:t>4</a:t>
            </a:fld>
            <a:endParaRPr lang="en-US" altLang="tr-TR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A86B1C9B-DC02-4F31-8DDF-8B8F77DFD7A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1105FB1-CCFF-A78A-4C8D-86BA8B85AD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E68DEBE1-46F5-28D3-2F05-431B3F4143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0C388B-1E04-9A46-AD7B-82B0D40AE3F5}" type="slidenum">
              <a:rPr lang="en-US" altLang="tr-TR"/>
              <a:pPr/>
              <a:t>5</a:t>
            </a:fld>
            <a:endParaRPr lang="en-US" altLang="tr-TR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6511DF39-6FAB-451A-7791-6CB6753F977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B1B3CED-E4B9-FF7B-825A-51BCA0C518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5645008F-A51E-E4B2-F1D6-E457B368AF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2178F8-2BB2-124A-91D2-765BB0DFEFA2}" type="slidenum">
              <a:rPr lang="en-US" altLang="tr-TR"/>
              <a:pPr/>
              <a:t>6</a:t>
            </a:fld>
            <a:endParaRPr lang="en-US" altLang="tr-TR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7989107C-34DC-09AA-0C3A-ADA6E0CDF3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F9845CD-B4B3-0E8D-049F-9338CFC58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72F28ED2-3A5E-619F-0916-CFDD15DD2A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9E7982-0E71-694C-BA61-CA0FD764064A}" type="slidenum">
              <a:rPr lang="en-US" altLang="tr-TR"/>
              <a:pPr/>
              <a:t>7</a:t>
            </a:fld>
            <a:endParaRPr lang="en-US" altLang="tr-TR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8BDE905B-9BA8-16AA-0C0B-E9EF27CAB1F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9125158-BD40-A41A-EF56-BC0B2DA037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BB00E3A0-C4A8-0622-A14E-DCFA93DC4A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16914-9636-9D4A-9E26-2268488CCA63}" type="slidenum">
              <a:rPr lang="en-US" altLang="tr-TR"/>
              <a:pPr/>
              <a:t>8</a:t>
            </a:fld>
            <a:endParaRPr lang="en-US" altLang="tr-TR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596C710-F101-7BED-6D42-937BFCFA850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8516DB3-BC19-9278-75FF-EFCE5EE98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8C58479F-E73C-65E5-E972-CE006B6967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BB5C4-3964-4F42-BB30-F0CF3C02D22F}" type="slidenum">
              <a:rPr lang="en-US" altLang="tr-TR"/>
              <a:pPr/>
              <a:t>9</a:t>
            </a:fld>
            <a:endParaRPr lang="en-US" altLang="tr-TR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32922563-E2FE-89BA-64EA-CF78A04646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986B584-987F-D745-8AAD-A11DAE0D8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C73556-B3C5-27CF-66DF-D85A1FBCF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9FBFDE7-4D45-3BA9-D190-AC8BF36C1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7D74D97-1682-DB95-BF5A-DAED8FF3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11CEB6C-5C7D-2640-AB24-3DAE63D9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2456A41-5F15-1B4B-A6B9-51C96F46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122C7F-91F8-B347-8A8C-622F81BBC17B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26793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99DA3D-D209-0958-495C-F52FD8F5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F92B09C-98C3-D57C-2E7C-30E25F9ED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BFAC667-A7CE-7EAD-93DA-E6D2CB92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06C8A70-512A-97C3-92D4-2EEAB2A4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F8DE26B-1BA5-281A-FCB2-4C6A4634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05DEF6-11A7-0640-88F2-D537E7A77A5F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43159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11CB29-D268-5183-CDDF-574AA67E9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718946A-4E46-9CEE-C7B4-A0207CB4A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7121A-893A-E4B5-11AE-A2A50075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8AAF57-C31A-2E96-2422-3FEB6183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FFC43E2-52B3-2A7F-1D97-7E1D41F1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A30727-94BD-B24C-A6C3-9DFD1E1CD274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4871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59DDA1-D1A2-8CD8-28F7-A54A919F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CF5CC3-9FEF-14F0-1905-6F2484EC5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B7AB19-3B45-205C-97A0-E9876BB0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9B39E81-884B-C348-0DBB-AF2B2620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D0A6677-ADEC-953A-A841-AEF4B26A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0291F4-C12C-FC46-8091-653ED6952FF3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9265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29067D-3846-AA42-63B4-68C0A219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0CB4803-58A3-A71D-222F-DE89D246A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5BD32D-A4B5-D4B5-D8FF-A69D736E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87E726E-A14F-669A-4970-E27472D2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67F2FA-EE05-2053-7631-39FC4E3D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170F5-7F23-E747-8C59-921B4B2064B2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07894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D5FECA-A261-D774-4CBB-AE3110D1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993009-863B-8B45-B077-140768FCC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95238E9-F47F-812A-BE05-DA49DEF2B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AD7CE4A-A28D-7D7C-ED55-95A4E625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0600B31-B911-A602-7621-6C93B6EA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6F00EE4-FFEA-A845-60C2-D9ED9811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71A35-F12E-2D41-8AD7-75A372AE7A8A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2317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B82A9D-6F9B-5AC3-6940-1E0E353C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9F707D5-6CC4-C6D3-4F34-8EF4F10BB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F023AD4-8E20-0ACB-50CE-635135A24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638592C-2B3A-3BFE-F77B-CDB17BB32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DB0A95A-B9A2-38FD-ACD5-758A696D7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22483D4-57A9-248B-CA8A-9B98CD7E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E0B3C15-35B9-EA61-B00E-A6CB8AFA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5DFD575-98F1-9078-5F05-D0EAC180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975DF2-27D5-9441-8A00-DF768275B91D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21043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5387AD-5846-90E7-3E9A-AD66A827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AFE77A7-B44E-72A6-C700-D95DF47F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DCA265E-ADB3-1046-C918-26139E42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61B047F-ED37-799B-D86A-91223D5B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342830-93FF-DE43-85AB-F5F46394B3ED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6275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D999E66-5F29-6785-DBB9-F301F3EB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5210549-20A3-626C-6CF0-7935898C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040FB05-E433-2B4D-FC27-221487ED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0C2131-B318-7F4E-B181-6A41CBA2F8AA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2829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F647D1-6895-FD87-06F6-9F80E172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ED7BDA6-484A-529B-3B05-4C5EB3C5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F00906D-B11C-C9A0-F2EC-AD8780838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678CD81-D127-5D30-D296-E657F53D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465F2AC-16A4-5E2B-ECA9-DDEB6DCD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EB57B2D-E141-7F6B-97BE-7C91F194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774059-E900-F64F-A9EF-B74A8B35CCE4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7197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7FE56A-E660-A721-55C5-9E0C81D1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BB22EC3-23B7-00F4-0BB8-4B12996A0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9E40804-B171-A06A-88B2-A5D7E6E5C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61C1EAB-A56E-71C5-BB71-88F897AD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C6D5CF8-EEDC-B32B-41D5-7484A4C6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B6C7937-D3DA-D7CC-F095-783E6D48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D20443-F9A1-384D-91FD-C60AEAE325C7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3261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E8EADD6-9D47-1A1C-B38E-60B377FFB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4ABD8F0-ECFE-E7EB-5FDD-E7991339B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EEDA6CA-DFA2-6C14-13E5-913C8ABA712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tr-T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D1B3382-935A-47AF-48DE-38ACAFFECF1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tr-T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69F73C6-E1DE-B393-0672-F0BD179DDF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AF5691DE-C857-D341-9870-58D7AE9115FE}" type="slidenum">
              <a:rPr lang="en-US" altLang="tr-TR"/>
              <a:pPr/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67F3A03-B3C7-99F1-3EF2-34DE5CFC77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tr-TR" sz="4400">
                <a:solidFill>
                  <a:schemeClr val="accent2"/>
                </a:solidFill>
              </a:rPr>
              <a:t>Aggregate Planning:</a:t>
            </a:r>
            <a:br>
              <a:rPr lang="en-US" altLang="tr-TR" sz="4400">
                <a:solidFill>
                  <a:schemeClr val="accent2"/>
                </a:solidFill>
              </a:rPr>
            </a:br>
            <a:r>
              <a:rPr lang="en-US" altLang="tr-TR" sz="4400">
                <a:solidFill>
                  <a:schemeClr val="accent2"/>
                </a:solidFill>
              </a:rPr>
              <a:t>Example</a:t>
            </a:r>
            <a:endParaRPr lang="en-US" altLang="tr-TR" sz="44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EA08968-FF6D-2441-7442-5C2128C4B9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7620000" cy="1752600"/>
          </a:xfrm>
        </p:spPr>
        <p:txBody>
          <a:bodyPr/>
          <a:lstStyle/>
          <a:p>
            <a:r>
              <a:rPr lang="en-US" altLang="tr-TR" sz="3200">
                <a:solidFill>
                  <a:schemeClr val="accent2"/>
                </a:solidFill>
              </a:rPr>
              <a:t>(Adapted from Chase and Aquilano,</a:t>
            </a:r>
          </a:p>
          <a:p>
            <a:r>
              <a:rPr lang="en-US" altLang="tr-TR" sz="3200">
                <a:solidFill>
                  <a:schemeClr val="accent2"/>
                </a:solidFill>
              </a:rPr>
              <a:t>“Fundamentals of Operations Management”, Irwin Pub., 1991)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1F23B83-CF6C-66D2-5FC6-F52D11462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altLang="tr-TR" sz="3600">
                <a:solidFill>
                  <a:schemeClr val="accent2"/>
                </a:solidFill>
              </a:rPr>
              <a:t>Plan 3: Anticipatory (Seasonal) Inventories + Backlogging</a:t>
            </a:r>
            <a:r>
              <a:rPr lang="en-US" altLang="tr-TR"/>
              <a:t> 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A4FCB8F9-ECC6-C624-A9A3-356DF68E2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78644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tr-TR">
                <a:solidFill>
                  <a:schemeClr val="accent2"/>
                </a:solidFill>
                <a:latin typeface="Times New Roman" panose="02020603050405020304" pitchFamily="18" charset="0"/>
              </a:rPr>
              <a:t>Employ the minimal workforce level that can cover the total production requirements over the considered planning horizon, by working only regular hours.</a:t>
            </a:r>
          </a:p>
          <a:p>
            <a:pPr>
              <a:buFontTx/>
              <a:buChar char="•"/>
            </a:pPr>
            <a:r>
              <a:rPr lang="en-US" altLang="tr-TR">
                <a:solidFill>
                  <a:schemeClr val="accent2"/>
                </a:solidFill>
                <a:latin typeface="Times New Roman" panose="02020603050405020304" pitchFamily="18" charset="0"/>
              </a:rPr>
              <a:t>Take care of the demand fluctuations by building anticipatory inventories and/or backlogging excess demand.</a:t>
            </a:r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FBD5ABC8-4070-8579-8F71-4D72088D91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505200"/>
          <a:ext cx="7335838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315200" imgH="1473200" progId="Excel.Sheet.8">
                  <p:embed/>
                </p:oleObj>
              </mc:Choice>
              <mc:Fallback>
                <p:oleObj name="Worksheet" r:id="rId3" imgW="7315200" imgH="14732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05200"/>
                        <a:ext cx="7335838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55575C7-5F93-411F-7438-5D1B9AA40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tr-TR" sz="3600">
                <a:solidFill>
                  <a:schemeClr val="accent2"/>
                </a:solidFill>
              </a:rPr>
              <a:t>Plan 3: Anticipatory (Seasonal) Inventories + Backlogging (cont.)</a:t>
            </a:r>
          </a:p>
        </p:txBody>
      </p:sp>
      <p:graphicFrame>
        <p:nvGraphicFramePr>
          <p:cNvPr id="12291" name="Object 3">
            <a:extLst>
              <a:ext uri="{FF2B5EF4-FFF2-40B4-BE49-F238E27FC236}">
                <a16:creationId xmlns:a16="http://schemas.microsoft.com/office/drawing/2014/main" id="{A511CDEF-CB27-A649-0F37-1F20903947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209800"/>
          <a:ext cx="6858000" cy="385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572000" imgH="2374900" progId="Excel.Sheet.8">
                  <p:embed/>
                </p:oleObj>
              </mc:Choice>
              <mc:Fallback>
                <p:oleObj name="Worksheet" r:id="rId3" imgW="4572000" imgH="23749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09800"/>
                        <a:ext cx="6858000" cy="385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2060938-20E3-0878-3729-74BC1ADFB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tr-TR" sz="3600">
                <a:solidFill>
                  <a:schemeClr val="accent2"/>
                </a:solidFill>
              </a:rPr>
              <a:t>Analytical Approach:</a:t>
            </a:r>
            <a:br>
              <a:rPr lang="en-US" altLang="tr-TR" sz="3600">
                <a:solidFill>
                  <a:schemeClr val="accent2"/>
                </a:solidFill>
              </a:rPr>
            </a:br>
            <a:r>
              <a:rPr lang="en-US" altLang="tr-TR" sz="3600">
                <a:solidFill>
                  <a:schemeClr val="accent2"/>
                </a:solidFill>
              </a:rPr>
              <a:t>A Linear Programming Formulation</a:t>
            </a:r>
            <a:endParaRPr lang="en-US" altLang="tr-TR"/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7E99CAD1-685E-74C9-9C53-14DB892DD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712913"/>
            <a:ext cx="73977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>
                <a:solidFill>
                  <a:schemeClr val="tx2"/>
                </a:solidFill>
                <a:latin typeface="Times New Roman" panose="02020603050405020304" pitchFamily="18" charset="0"/>
              </a:rPr>
              <a:t>min TC = </a:t>
            </a:r>
            <a:r>
              <a:rPr lang="en-US" altLang="tr-TR" sz="3600">
                <a:solidFill>
                  <a:schemeClr val="tx2"/>
                </a:solidFill>
                <a:latin typeface="Symbol" pitchFamily="2" charset="2"/>
              </a:rPr>
              <a:t>S</a:t>
            </a:r>
            <a:r>
              <a:rPr lang="en-US" altLang="tr-TR" sz="36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tr-TR">
                <a:solidFill>
                  <a:schemeClr val="tx2"/>
                </a:solidFill>
                <a:latin typeface="Times New Roman" panose="02020603050405020304" pitchFamily="18" charset="0"/>
              </a:rPr>
              <a:t> ( PC</a:t>
            </a:r>
            <a:r>
              <a:rPr lang="en-US" altLang="tr-TR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tr-TR">
                <a:solidFill>
                  <a:schemeClr val="tx2"/>
                </a:solidFill>
                <a:latin typeface="Times New Roman" panose="02020603050405020304" pitchFamily="18" charset="0"/>
              </a:rPr>
              <a:t>*P</a:t>
            </a:r>
            <a:r>
              <a:rPr lang="en-US" altLang="tr-TR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tr-TR">
                <a:solidFill>
                  <a:schemeClr val="tx2"/>
                </a:solidFill>
                <a:latin typeface="Times New Roman" panose="02020603050405020304" pitchFamily="18" charset="0"/>
              </a:rPr>
              <a:t>+WC</a:t>
            </a:r>
            <a:r>
              <a:rPr lang="en-US" altLang="tr-TR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tr-TR">
                <a:solidFill>
                  <a:schemeClr val="tx2"/>
                </a:solidFill>
                <a:latin typeface="Times New Roman" panose="02020603050405020304" pitchFamily="18" charset="0"/>
              </a:rPr>
              <a:t>*W</a:t>
            </a:r>
            <a:r>
              <a:rPr lang="en-US" altLang="tr-TR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tr-TR">
                <a:solidFill>
                  <a:schemeClr val="tx2"/>
                </a:solidFill>
                <a:latin typeface="Times New Roman" panose="02020603050405020304" pitchFamily="18" charset="0"/>
              </a:rPr>
              <a:t>+OC</a:t>
            </a:r>
            <a:r>
              <a:rPr lang="en-US" altLang="tr-TR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tr-TR">
                <a:solidFill>
                  <a:schemeClr val="tx2"/>
                </a:solidFill>
                <a:latin typeface="Times New Roman" panose="02020603050405020304" pitchFamily="18" charset="0"/>
              </a:rPr>
              <a:t>*O</a:t>
            </a:r>
            <a:r>
              <a:rPr lang="en-US" altLang="tr-TR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tr-TR">
                <a:solidFill>
                  <a:schemeClr val="tx2"/>
                </a:solidFill>
                <a:latin typeface="Times New Roman" panose="02020603050405020304" pitchFamily="18" charset="0"/>
              </a:rPr>
              <a:t>+HC</a:t>
            </a:r>
            <a:r>
              <a:rPr lang="en-US" altLang="tr-TR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tr-TR">
                <a:solidFill>
                  <a:schemeClr val="tx2"/>
                </a:solidFill>
                <a:latin typeface="Times New Roman" panose="02020603050405020304" pitchFamily="18" charset="0"/>
              </a:rPr>
              <a:t>*H</a:t>
            </a:r>
            <a:r>
              <a:rPr lang="en-US" altLang="tr-TR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tr-TR">
                <a:solidFill>
                  <a:schemeClr val="tx2"/>
                </a:solidFill>
                <a:latin typeface="Times New Roman" panose="02020603050405020304" pitchFamily="18" charset="0"/>
              </a:rPr>
              <a:t>+FC</a:t>
            </a:r>
            <a:r>
              <a:rPr lang="en-US" altLang="tr-TR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tr-TR">
                <a:solidFill>
                  <a:schemeClr val="tx2"/>
                </a:solidFill>
                <a:latin typeface="Times New Roman" panose="02020603050405020304" pitchFamily="18" charset="0"/>
              </a:rPr>
              <a:t>*F</a:t>
            </a:r>
            <a:r>
              <a:rPr lang="en-US" altLang="tr-TR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tr-TR">
                <a:solidFill>
                  <a:schemeClr val="tx2"/>
                </a:solidFill>
                <a:latin typeface="Times New Roman" panose="02020603050405020304" pitchFamily="18" charset="0"/>
              </a:rPr>
              <a:t>+</a:t>
            </a:r>
          </a:p>
          <a:p>
            <a:r>
              <a:rPr lang="en-US" altLang="tr-TR">
                <a:solidFill>
                  <a:schemeClr val="tx2"/>
                </a:solidFill>
                <a:latin typeface="Times New Roman" panose="02020603050405020304" pitchFamily="18" charset="0"/>
              </a:rPr>
              <a:t>		SC</a:t>
            </a:r>
            <a:r>
              <a:rPr lang="en-US" altLang="tr-TR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tr-TR">
                <a:solidFill>
                  <a:schemeClr val="tx2"/>
                </a:solidFill>
                <a:latin typeface="Times New Roman" panose="02020603050405020304" pitchFamily="18" charset="0"/>
              </a:rPr>
              <a:t>*S</a:t>
            </a:r>
            <a:r>
              <a:rPr lang="en-US" altLang="tr-TR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tr-TR">
                <a:solidFill>
                  <a:schemeClr val="tx2"/>
                </a:solidFill>
                <a:latin typeface="Times New Roman" panose="02020603050405020304" pitchFamily="18" charset="0"/>
              </a:rPr>
              <a:t>+IC</a:t>
            </a:r>
            <a:r>
              <a:rPr lang="en-US" altLang="tr-TR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tr-TR">
                <a:solidFill>
                  <a:schemeClr val="tx2"/>
                </a:solidFill>
                <a:latin typeface="Times New Roman" panose="02020603050405020304" pitchFamily="18" charset="0"/>
              </a:rPr>
              <a:t>*I</a:t>
            </a:r>
            <a:r>
              <a:rPr lang="en-US" altLang="tr-TR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tr-TR">
                <a:solidFill>
                  <a:schemeClr val="tx2"/>
                </a:solidFill>
                <a:latin typeface="Times New Roman" panose="02020603050405020304" pitchFamily="18" charset="0"/>
              </a:rPr>
              <a:t>+BC</a:t>
            </a:r>
            <a:r>
              <a:rPr lang="en-US" altLang="tr-TR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tr-TR">
                <a:solidFill>
                  <a:schemeClr val="tx2"/>
                </a:solidFill>
                <a:latin typeface="Times New Roman" panose="02020603050405020304" pitchFamily="18" charset="0"/>
              </a:rPr>
              <a:t>*B</a:t>
            </a:r>
            <a:r>
              <a:rPr lang="en-US" altLang="tr-TR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tr-TR">
                <a:solidFill>
                  <a:schemeClr val="tx2"/>
                </a:solidFill>
                <a:latin typeface="Times New Roman" panose="02020603050405020304" pitchFamily="18" charset="0"/>
              </a:rPr>
              <a:t> )</a:t>
            </a:r>
          </a:p>
        </p:txBody>
      </p:sp>
      <p:sp>
        <p:nvSpPr>
          <p:cNvPr id="13321" name="Text Box 9">
            <a:extLst>
              <a:ext uri="{FF2B5EF4-FFF2-40B4-BE49-F238E27FC236}">
                <a16:creationId xmlns:a16="http://schemas.microsoft.com/office/drawing/2014/main" id="{0A4CFD41-E19A-C5FB-A9AA-B751BB64B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67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>
                <a:solidFill>
                  <a:schemeClr val="tx2"/>
                </a:solidFill>
                <a:latin typeface="Times New Roman" panose="02020603050405020304" pitchFamily="18" charset="0"/>
              </a:rPr>
              <a:t>s.t.</a:t>
            </a:r>
            <a:endParaRPr lang="en-US" altLang="tr-TR">
              <a:latin typeface="Times New Roman" panose="02020603050405020304" pitchFamily="18" charset="0"/>
            </a:endParaRPr>
          </a:p>
        </p:txBody>
      </p:sp>
      <p:sp>
        <p:nvSpPr>
          <p:cNvPr id="13322" name="Text Box 10">
            <a:extLst>
              <a:ext uri="{FF2B5EF4-FFF2-40B4-BE49-F238E27FC236}">
                <a16:creationId xmlns:a16="http://schemas.microsoft.com/office/drawing/2014/main" id="{07737861-5724-4D6F-2525-683F14BC4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276600"/>
            <a:ext cx="3938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Symbol" pitchFamily="2" charset="2"/>
              <a:buChar char="&quot;"/>
            </a:pPr>
            <a:r>
              <a:rPr lang="en-US" altLang="tr-TR">
                <a:latin typeface="Times New Roman" panose="02020603050405020304" pitchFamily="18" charset="0"/>
              </a:rPr>
              <a:t>t,  P</a:t>
            </a:r>
            <a:r>
              <a:rPr lang="en-US" altLang="tr-TR" baseline="-25000">
                <a:latin typeface="Times New Roman" panose="02020603050405020304" pitchFamily="18" charset="0"/>
              </a:rPr>
              <a:t>t</a:t>
            </a:r>
            <a:r>
              <a:rPr lang="en-US" altLang="tr-TR">
                <a:latin typeface="Times New Roman" panose="02020603050405020304" pitchFamily="18" charset="0"/>
              </a:rPr>
              <a:t>+I</a:t>
            </a:r>
            <a:r>
              <a:rPr lang="en-US" altLang="tr-TR" baseline="-25000">
                <a:latin typeface="Times New Roman" panose="02020603050405020304" pitchFamily="18" charset="0"/>
              </a:rPr>
              <a:t>t-1</a:t>
            </a:r>
            <a:r>
              <a:rPr lang="en-US" altLang="tr-TR">
                <a:latin typeface="Times New Roman" panose="02020603050405020304" pitchFamily="18" charset="0"/>
              </a:rPr>
              <a:t>+S</a:t>
            </a:r>
            <a:r>
              <a:rPr lang="en-US" altLang="tr-TR" baseline="-25000">
                <a:latin typeface="Times New Roman" panose="02020603050405020304" pitchFamily="18" charset="0"/>
              </a:rPr>
              <a:t>t</a:t>
            </a:r>
            <a:r>
              <a:rPr lang="en-US" altLang="tr-TR">
                <a:latin typeface="Times New Roman" panose="02020603050405020304" pitchFamily="18" charset="0"/>
              </a:rPr>
              <a:t> = (D</a:t>
            </a:r>
            <a:r>
              <a:rPr lang="en-US" altLang="tr-TR" baseline="-25000">
                <a:latin typeface="Times New Roman" panose="02020603050405020304" pitchFamily="18" charset="0"/>
              </a:rPr>
              <a:t>t</a:t>
            </a:r>
            <a:r>
              <a:rPr lang="en-US" altLang="tr-TR">
                <a:latin typeface="Times New Roman" panose="02020603050405020304" pitchFamily="18" charset="0"/>
              </a:rPr>
              <a:t>-B</a:t>
            </a:r>
            <a:r>
              <a:rPr lang="en-US" altLang="tr-TR" baseline="-25000">
                <a:latin typeface="Times New Roman" panose="02020603050405020304" pitchFamily="18" charset="0"/>
              </a:rPr>
              <a:t>t</a:t>
            </a:r>
            <a:r>
              <a:rPr lang="en-US" altLang="tr-TR">
                <a:latin typeface="Times New Roman" panose="02020603050405020304" pitchFamily="18" charset="0"/>
              </a:rPr>
              <a:t>)+B</a:t>
            </a:r>
            <a:r>
              <a:rPr lang="en-US" altLang="tr-TR" baseline="-25000">
                <a:latin typeface="Times New Roman" panose="02020603050405020304" pitchFamily="18" charset="0"/>
              </a:rPr>
              <a:t>t-1</a:t>
            </a:r>
            <a:r>
              <a:rPr lang="en-US" altLang="tr-TR">
                <a:latin typeface="Times New Roman" panose="02020603050405020304" pitchFamily="18" charset="0"/>
              </a:rPr>
              <a:t>+I</a:t>
            </a:r>
            <a:r>
              <a:rPr lang="en-US" altLang="tr-TR" baseline="-25000">
                <a:latin typeface="Times New Roman" panose="02020603050405020304" pitchFamily="18" charset="0"/>
              </a:rPr>
              <a:t>t</a:t>
            </a:r>
            <a:endParaRPr lang="en-US" altLang="tr-TR">
              <a:latin typeface="Times New Roman" panose="02020603050405020304" pitchFamily="18" charset="0"/>
            </a:endParaRPr>
          </a:p>
        </p:txBody>
      </p:sp>
      <p:sp>
        <p:nvSpPr>
          <p:cNvPr id="13324" name="Text Box 12">
            <a:extLst>
              <a:ext uri="{FF2B5EF4-FFF2-40B4-BE49-F238E27FC236}">
                <a16:creationId xmlns:a16="http://schemas.microsoft.com/office/drawing/2014/main" id="{E3328FBB-BCC9-C596-E5C2-BBCE6D793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10000"/>
            <a:ext cx="259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Symbol" pitchFamily="2" charset="2"/>
              <a:buChar char="&quot;"/>
            </a:pPr>
            <a:r>
              <a:rPr lang="en-US" altLang="tr-TR">
                <a:latin typeface="Times New Roman" panose="02020603050405020304" pitchFamily="18" charset="0"/>
              </a:rPr>
              <a:t>t, W</a:t>
            </a:r>
            <a:r>
              <a:rPr lang="en-US" altLang="tr-TR" baseline="-25000">
                <a:latin typeface="Times New Roman" panose="02020603050405020304" pitchFamily="18" charset="0"/>
              </a:rPr>
              <a:t>t</a:t>
            </a:r>
            <a:r>
              <a:rPr lang="en-US" altLang="tr-TR">
                <a:latin typeface="Times New Roman" panose="02020603050405020304" pitchFamily="18" charset="0"/>
              </a:rPr>
              <a:t> = W</a:t>
            </a:r>
            <a:r>
              <a:rPr lang="en-US" altLang="tr-TR" baseline="-25000">
                <a:latin typeface="Times New Roman" panose="02020603050405020304" pitchFamily="18" charset="0"/>
              </a:rPr>
              <a:t>t-1</a:t>
            </a:r>
            <a:r>
              <a:rPr lang="en-US" altLang="tr-TR">
                <a:latin typeface="Times New Roman" panose="02020603050405020304" pitchFamily="18" charset="0"/>
              </a:rPr>
              <a:t>+H</a:t>
            </a:r>
            <a:r>
              <a:rPr lang="en-US" altLang="tr-TR" baseline="-25000">
                <a:latin typeface="Times New Roman" panose="02020603050405020304" pitchFamily="18" charset="0"/>
              </a:rPr>
              <a:t>t</a:t>
            </a:r>
            <a:r>
              <a:rPr lang="en-US" altLang="tr-TR">
                <a:latin typeface="Times New Roman" panose="02020603050405020304" pitchFamily="18" charset="0"/>
              </a:rPr>
              <a:t>-F</a:t>
            </a:r>
            <a:r>
              <a:rPr lang="en-US" altLang="tr-TR" baseline="-25000">
                <a:latin typeface="Times New Roman" panose="02020603050405020304" pitchFamily="18" charset="0"/>
              </a:rPr>
              <a:t>t</a:t>
            </a:r>
            <a:endParaRPr lang="en-US" altLang="tr-TR">
              <a:latin typeface="Times New Roman" panose="02020603050405020304" pitchFamily="18" charset="0"/>
            </a:endParaRPr>
          </a:p>
        </p:txBody>
      </p:sp>
      <p:sp>
        <p:nvSpPr>
          <p:cNvPr id="13326" name="Text Box 14">
            <a:extLst>
              <a:ext uri="{FF2B5EF4-FFF2-40B4-BE49-F238E27FC236}">
                <a16:creationId xmlns:a16="http://schemas.microsoft.com/office/drawing/2014/main" id="{BF696B5A-1955-9E56-0F36-E1B35E8E0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343400"/>
            <a:ext cx="360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Symbol" pitchFamily="2" charset="2"/>
              <a:buChar char="&quot;"/>
            </a:pPr>
            <a:r>
              <a:rPr lang="en-US" altLang="tr-TR">
                <a:latin typeface="Times New Roman" panose="02020603050405020304" pitchFamily="18" charset="0"/>
              </a:rPr>
              <a:t>t,</a:t>
            </a:r>
            <a:r>
              <a:rPr lang="en-US" altLang="tr-TR"/>
              <a:t> </a:t>
            </a:r>
            <a:r>
              <a:rPr lang="en-US" altLang="tr-TR">
                <a:latin typeface="Times New Roman" panose="02020603050405020304" pitchFamily="18" charset="0"/>
              </a:rPr>
              <a:t>5*P</a:t>
            </a:r>
            <a:r>
              <a:rPr lang="en-US" altLang="tr-TR" baseline="-25000">
                <a:latin typeface="Times New Roman" panose="02020603050405020304" pitchFamily="18" charset="0"/>
              </a:rPr>
              <a:t>t</a:t>
            </a:r>
            <a:r>
              <a:rPr lang="en-US" altLang="tr-TR">
                <a:latin typeface="Times New Roman" panose="02020603050405020304" pitchFamily="18" charset="0"/>
              </a:rPr>
              <a:t> </a:t>
            </a:r>
            <a:r>
              <a:rPr lang="en-US" altLang="tr-TR">
                <a:latin typeface="Symbol" pitchFamily="2" charset="2"/>
                <a:sym typeface="Symbol" pitchFamily="2" charset="2"/>
              </a:rPr>
              <a:t> 8*</a:t>
            </a:r>
            <a:r>
              <a:rPr lang="en-US" altLang="tr-TR">
                <a:latin typeface="Times New Roman" panose="02020603050405020304" pitchFamily="18" charset="0"/>
                <a:sym typeface="Symbol" pitchFamily="2" charset="2"/>
              </a:rPr>
              <a:t>WD</a:t>
            </a:r>
            <a:r>
              <a:rPr lang="en-US" altLang="tr-TR" baseline="-25000">
                <a:latin typeface="Times New Roman" panose="02020603050405020304" pitchFamily="18" charset="0"/>
                <a:sym typeface="Symbol" pitchFamily="2" charset="2"/>
              </a:rPr>
              <a:t>t</a:t>
            </a:r>
            <a:r>
              <a:rPr lang="en-US" altLang="tr-TR">
                <a:latin typeface="Times New Roman" panose="02020603050405020304" pitchFamily="18" charset="0"/>
                <a:sym typeface="Symbol" pitchFamily="2" charset="2"/>
              </a:rPr>
              <a:t>*W</a:t>
            </a:r>
            <a:r>
              <a:rPr lang="en-US" altLang="tr-TR" baseline="-25000">
                <a:latin typeface="Times New Roman" panose="02020603050405020304" pitchFamily="18" charset="0"/>
                <a:sym typeface="Symbol" pitchFamily="2" charset="2"/>
              </a:rPr>
              <a:t>t</a:t>
            </a:r>
            <a:r>
              <a:rPr lang="en-US" altLang="tr-TR">
                <a:latin typeface="Times New Roman" panose="02020603050405020304" pitchFamily="18" charset="0"/>
                <a:sym typeface="Symbol" pitchFamily="2" charset="2"/>
              </a:rPr>
              <a:t>+O</a:t>
            </a:r>
            <a:r>
              <a:rPr lang="en-US" altLang="tr-TR" baseline="-25000">
                <a:latin typeface="Times New Roman" panose="02020603050405020304" pitchFamily="18" charset="0"/>
                <a:sym typeface="Symbol" pitchFamily="2" charset="2"/>
              </a:rPr>
              <a:t>t</a:t>
            </a:r>
            <a:r>
              <a:rPr lang="en-US" altLang="tr-TR">
                <a:latin typeface="Symbol" pitchFamily="2" charset="2"/>
                <a:sym typeface="Symbol" pitchFamily="2" charset="2"/>
              </a:rPr>
              <a:t> </a:t>
            </a:r>
            <a:endParaRPr lang="en-US" altLang="tr-TR"/>
          </a:p>
        </p:txBody>
      </p:sp>
      <p:sp>
        <p:nvSpPr>
          <p:cNvPr id="13327" name="Text Box 15">
            <a:extLst>
              <a:ext uri="{FF2B5EF4-FFF2-40B4-BE49-F238E27FC236}">
                <a16:creationId xmlns:a16="http://schemas.microsoft.com/office/drawing/2014/main" id="{FE91F9A0-F41F-8542-42C0-D8BD24E74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870450"/>
            <a:ext cx="207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Symbol" pitchFamily="2" charset="2"/>
              <a:buChar char="&quot;"/>
            </a:pPr>
            <a:r>
              <a:rPr lang="en-US" altLang="tr-TR">
                <a:latin typeface="Times New Roman" panose="02020603050405020304" pitchFamily="18" charset="0"/>
              </a:rPr>
              <a:t>t, I</a:t>
            </a:r>
            <a:r>
              <a:rPr lang="en-US" altLang="tr-TR" baseline="-25000">
                <a:latin typeface="Times New Roman" panose="02020603050405020304" pitchFamily="18" charset="0"/>
              </a:rPr>
              <a:t>t</a:t>
            </a:r>
            <a:r>
              <a:rPr lang="en-US" altLang="tr-TR">
                <a:latin typeface="Times New Roman" panose="02020603050405020304" pitchFamily="18" charset="0"/>
              </a:rPr>
              <a:t> </a:t>
            </a:r>
            <a:r>
              <a:rPr lang="en-US" altLang="tr-TR">
                <a:latin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altLang="tr-TR">
                <a:latin typeface="Times New Roman" panose="02020603050405020304" pitchFamily="18" charset="0"/>
                <a:sym typeface="Math1" pitchFamily="2" charset="2"/>
              </a:rPr>
              <a:t> 0.25*D</a:t>
            </a:r>
            <a:r>
              <a:rPr lang="en-US" altLang="tr-TR" baseline="-25000">
                <a:latin typeface="Times New Roman" panose="02020603050405020304" pitchFamily="18" charset="0"/>
                <a:sym typeface="Math1" pitchFamily="2" charset="2"/>
              </a:rPr>
              <a:t>t</a:t>
            </a:r>
            <a:endParaRPr lang="en-US" altLang="tr-TR"/>
          </a:p>
        </p:txBody>
      </p:sp>
      <p:sp>
        <p:nvSpPr>
          <p:cNvPr id="13328" name="Text Box 16">
            <a:extLst>
              <a:ext uri="{FF2B5EF4-FFF2-40B4-BE49-F238E27FC236}">
                <a16:creationId xmlns:a16="http://schemas.microsoft.com/office/drawing/2014/main" id="{B5D36F49-AB0B-31E3-EFC2-CA9956D4A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329238"/>
            <a:ext cx="88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>
                <a:latin typeface="Symbol" pitchFamily="2" charset="2"/>
              </a:rPr>
              <a:t>B</a:t>
            </a:r>
            <a:r>
              <a:rPr lang="en-US" altLang="tr-TR" baseline="-25000">
                <a:latin typeface="Symbol" pitchFamily="2" charset="2"/>
              </a:rPr>
              <a:t>6</a:t>
            </a:r>
            <a:r>
              <a:rPr lang="en-US" altLang="tr-TR">
                <a:latin typeface="Times New Roman" panose="02020603050405020304" pitchFamily="18" charset="0"/>
              </a:rPr>
              <a:t>= 0</a:t>
            </a:r>
            <a:endParaRPr lang="en-US" altLang="tr-TR"/>
          </a:p>
        </p:txBody>
      </p:sp>
      <p:sp>
        <p:nvSpPr>
          <p:cNvPr id="13329" name="Text Box 17">
            <a:extLst>
              <a:ext uri="{FF2B5EF4-FFF2-40B4-BE49-F238E27FC236}">
                <a16:creationId xmlns:a16="http://schemas.microsoft.com/office/drawing/2014/main" id="{CDA5A1AE-9191-8372-A693-CDB4EA8B8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791200"/>
            <a:ext cx="417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Symbol" pitchFamily="2" charset="2"/>
              <a:buChar char="&quot;"/>
            </a:pPr>
            <a:r>
              <a:rPr lang="en-US" altLang="tr-TR">
                <a:latin typeface="Times New Roman" panose="02020603050405020304" pitchFamily="18" charset="0"/>
              </a:rPr>
              <a:t>t, P</a:t>
            </a:r>
            <a:r>
              <a:rPr lang="en-US" altLang="tr-TR" baseline="-25000">
                <a:latin typeface="Times New Roman" panose="02020603050405020304" pitchFamily="18" charset="0"/>
              </a:rPr>
              <a:t>t</a:t>
            </a:r>
            <a:r>
              <a:rPr lang="en-US" altLang="tr-TR">
                <a:latin typeface="Times New Roman" panose="02020603050405020304" pitchFamily="18" charset="0"/>
              </a:rPr>
              <a:t>, W</a:t>
            </a:r>
            <a:r>
              <a:rPr lang="en-US" altLang="tr-TR" baseline="-25000">
                <a:latin typeface="Times New Roman" panose="02020603050405020304" pitchFamily="18" charset="0"/>
              </a:rPr>
              <a:t>t</a:t>
            </a:r>
            <a:r>
              <a:rPr lang="en-US" altLang="tr-TR">
                <a:latin typeface="Times New Roman" panose="02020603050405020304" pitchFamily="18" charset="0"/>
              </a:rPr>
              <a:t>, O</a:t>
            </a:r>
            <a:r>
              <a:rPr lang="en-US" altLang="tr-TR" baseline="-25000">
                <a:latin typeface="Times New Roman" panose="02020603050405020304" pitchFamily="18" charset="0"/>
              </a:rPr>
              <a:t>t</a:t>
            </a:r>
            <a:r>
              <a:rPr lang="en-US" altLang="tr-TR">
                <a:latin typeface="Times New Roman" panose="02020603050405020304" pitchFamily="18" charset="0"/>
              </a:rPr>
              <a:t>, H</a:t>
            </a:r>
            <a:r>
              <a:rPr lang="en-US" altLang="tr-TR" baseline="-25000">
                <a:latin typeface="Times New Roman" panose="02020603050405020304" pitchFamily="18" charset="0"/>
              </a:rPr>
              <a:t>t</a:t>
            </a:r>
            <a:r>
              <a:rPr lang="en-US" altLang="tr-TR">
                <a:latin typeface="Times New Roman" panose="02020603050405020304" pitchFamily="18" charset="0"/>
              </a:rPr>
              <a:t>, F</a:t>
            </a:r>
            <a:r>
              <a:rPr lang="en-US" altLang="tr-TR" baseline="-25000">
                <a:latin typeface="Times New Roman" panose="02020603050405020304" pitchFamily="18" charset="0"/>
              </a:rPr>
              <a:t>t</a:t>
            </a:r>
            <a:r>
              <a:rPr lang="en-US" altLang="tr-TR">
                <a:latin typeface="Times New Roman" panose="02020603050405020304" pitchFamily="18" charset="0"/>
              </a:rPr>
              <a:t>, S</a:t>
            </a:r>
            <a:r>
              <a:rPr lang="en-US" altLang="tr-TR" baseline="-25000">
                <a:latin typeface="Times New Roman" panose="02020603050405020304" pitchFamily="18" charset="0"/>
              </a:rPr>
              <a:t>t</a:t>
            </a:r>
            <a:r>
              <a:rPr lang="en-US" altLang="tr-TR">
                <a:latin typeface="Times New Roman" panose="02020603050405020304" pitchFamily="18" charset="0"/>
              </a:rPr>
              <a:t>, I</a:t>
            </a:r>
            <a:r>
              <a:rPr lang="en-US" altLang="tr-TR" baseline="-25000">
                <a:latin typeface="Times New Roman" panose="02020603050405020304" pitchFamily="18" charset="0"/>
              </a:rPr>
              <a:t>t</a:t>
            </a:r>
            <a:r>
              <a:rPr lang="en-US" altLang="tr-TR">
                <a:latin typeface="Times New Roman" panose="02020603050405020304" pitchFamily="18" charset="0"/>
              </a:rPr>
              <a:t>, B</a:t>
            </a:r>
            <a:r>
              <a:rPr lang="en-US" altLang="tr-TR" baseline="-25000">
                <a:latin typeface="Times New Roman" panose="02020603050405020304" pitchFamily="18" charset="0"/>
              </a:rPr>
              <a:t>t</a:t>
            </a:r>
            <a:r>
              <a:rPr lang="en-US" altLang="tr-TR">
                <a:latin typeface="Times New Roman" panose="02020603050405020304" pitchFamily="18" charset="0"/>
              </a:rPr>
              <a:t> </a:t>
            </a:r>
            <a:r>
              <a:rPr lang="en-US" altLang="tr-TR">
                <a:latin typeface="Times New Roman" panose="02020603050405020304" pitchFamily="18" charset="0"/>
                <a:sym typeface="Symbol" pitchFamily="2" charset="2"/>
              </a:rPr>
              <a:t> 0</a:t>
            </a:r>
            <a:endParaRPr lang="en-US" altLang="tr-TR">
              <a:latin typeface="Times New Roman" panose="02020603050405020304" pitchFamily="18" charset="0"/>
            </a:endParaRPr>
          </a:p>
        </p:txBody>
      </p:sp>
      <p:sp>
        <p:nvSpPr>
          <p:cNvPr id="13332" name="Text Box 20">
            <a:extLst>
              <a:ext uri="{FF2B5EF4-FFF2-40B4-BE49-F238E27FC236}">
                <a16:creationId xmlns:a16="http://schemas.microsoft.com/office/drawing/2014/main" id="{B3602055-DC09-F0F8-183F-7033A18F6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8768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13333" name="Text Box 21">
            <a:extLst>
              <a:ext uri="{FF2B5EF4-FFF2-40B4-BE49-F238E27FC236}">
                <a16:creationId xmlns:a16="http://schemas.microsoft.com/office/drawing/2014/main" id="{AFD08B4E-F5D2-6616-1534-A80F4717C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8768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E14DBA3-EEB1-4491-DA29-243AB31B5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altLang="tr-TR" sz="3600">
                <a:solidFill>
                  <a:schemeClr val="accent2"/>
                </a:solidFill>
              </a:rPr>
              <a:t>Example: Introduction</a:t>
            </a:r>
            <a:endParaRPr lang="en-US" altLang="tr-TR"/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6F40E034-2882-0B37-4F2D-43E8975D4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81121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>
                <a:solidFill>
                  <a:schemeClr val="accent2"/>
                </a:solidFill>
                <a:latin typeface="Times New Roman" panose="02020603050405020304" pitchFamily="18" charset="0"/>
              </a:rPr>
              <a:t>A vacuum cleaner manufacturer tries to “plan ahead” in order to </a:t>
            </a:r>
          </a:p>
          <a:p>
            <a:r>
              <a:rPr lang="en-US" altLang="tr-TR">
                <a:solidFill>
                  <a:schemeClr val="accent2"/>
                </a:solidFill>
                <a:latin typeface="Times New Roman" panose="02020603050405020304" pitchFamily="18" charset="0"/>
              </a:rPr>
              <a:t>effectively address the seasonal variation appearing in the annual</a:t>
            </a:r>
          </a:p>
          <a:p>
            <a:r>
              <a:rPr lang="en-US" altLang="tr-TR">
                <a:solidFill>
                  <a:schemeClr val="accent2"/>
                </a:solidFill>
                <a:latin typeface="Times New Roman" panose="02020603050405020304" pitchFamily="18" charset="0"/>
              </a:rPr>
              <a:t>demand of its products. A planning horizon of 6 months is used.</a:t>
            </a:r>
          </a:p>
          <a:p>
            <a:r>
              <a:rPr lang="en-US" altLang="tr-TR">
                <a:solidFill>
                  <a:schemeClr val="accent2"/>
                </a:solidFill>
                <a:latin typeface="Times New Roman" panose="02020603050405020304" pitchFamily="18" charset="0"/>
              </a:rPr>
              <a:t>The (aggregate) demand forecast for the next six months along </a:t>
            </a:r>
          </a:p>
          <a:p>
            <a:r>
              <a:rPr lang="en-US" altLang="tr-TR">
                <a:solidFill>
                  <a:schemeClr val="accent2"/>
                </a:solidFill>
                <a:latin typeface="Times New Roman" panose="02020603050405020304" pitchFamily="18" charset="0"/>
              </a:rPr>
              <a:t>the number of working days are as follows:</a:t>
            </a:r>
            <a:endParaRPr lang="en-US" altLang="tr-TR">
              <a:latin typeface="Times New Roman" panose="02020603050405020304" pitchFamily="18" charset="0"/>
            </a:endParaRPr>
          </a:p>
        </p:txBody>
      </p:sp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E54FAD4B-07EE-4AEC-4128-5C5A29C11C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429000"/>
          <a:ext cx="6629400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060700" imgH="1308100" progId="Excel.Sheet.8">
                  <p:embed/>
                </p:oleObj>
              </mc:Choice>
              <mc:Fallback>
                <p:oleObj name="Worksheet" r:id="rId3" imgW="3060700" imgH="13081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429000"/>
                        <a:ext cx="6629400" cy="265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E4844A0-FA24-949B-D651-5B1CB2F01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tr-TR" sz="3600">
                <a:solidFill>
                  <a:schemeClr val="accent2"/>
                </a:solidFill>
              </a:rPr>
              <a:t>Example: Introduction (cont.)</a:t>
            </a:r>
            <a:endParaRPr lang="en-US" altLang="tr-TR"/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76440682-D502-A071-B666-63F22C528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1412875"/>
            <a:ext cx="5767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>
                <a:solidFill>
                  <a:schemeClr val="accent2"/>
                </a:solidFill>
                <a:latin typeface="Times New Roman" panose="02020603050405020304" pitchFamily="18" charset="0"/>
              </a:rPr>
              <a:t>The associated cost break-down is as follows:</a:t>
            </a:r>
            <a:endParaRPr lang="en-US" altLang="tr-TR">
              <a:latin typeface="Times New Roman" panose="02020603050405020304" pitchFamily="18" charset="0"/>
            </a:endParaRPr>
          </a:p>
        </p:txBody>
      </p:sp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C1E65969-02DE-EC93-E539-1BEB81A0D9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209800"/>
          <a:ext cx="70866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644900" imgH="1638300" progId="Excel.Sheet.8">
                  <p:embed/>
                </p:oleObj>
              </mc:Choice>
              <mc:Fallback>
                <p:oleObj name="Worksheet" r:id="rId3" imgW="3644900" imgH="16383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09800"/>
                        <a:ext cx="70866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4AD2B13-E3D2-3904-4F9C-785CC2F6D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tr-TR" sz="3600">
                <a:solidFill>
                  <a:schemeClr val="accent2"/>
                </a:solidFill>
              </a:rPr>
              <a:t>Example: Introduction (cont.)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8C1456B9-28BC-4A81-B7DA-EB98C1E08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0"/>
            <a:ext cx="445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>
                <a:solidFill>
                  <a:schemeClr val="accent2"/>
                </a:solidFill>
                <a:latin typeface="Times New Roman" panose="02020603050405020304" pitchFamily="18" charset="0"/>
              </a:rPr>
              <a:t>Starting and Operating Conditions:</a:t>
            </a:r>
            <a:endParaRPr lang="en-US" altLang="tr-TR">
              <a:latin typeface="Times New Roman" panose="02020603050405020304" pitchFamily="18" charset="0"/>
            </a:endParaRPr>
          </a:p>
        </p:txBody>
      </p:sp>
      <p:graphicFrame>
        <p:nvGraphicFramePr>
          <p:cNvPr id="5126" name="Object 6">
            <a:extLst>
              <a:ext uri="{FF2B5EF4-FFF2-40B4-BE49-F238E27FC236}">
                <a16:creationId xmlns:a16="http://schemas.microsoft.com/office/drawing/2014/main" id="{319930B6-EE34-FED2-4F24-D1B7566193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590800"/>
          <a:ext cx="71628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746500" imgH="825500" progId="Excel.Sheet.8">
                  <p:embed/>
                </p:oleObj>
              </mc:Choice>
              <mc:Fallback>
                <p:oleObj name="Worksheet" r:id="rId3" imgW="3746500" imgH="825500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90800"/>
                        <a:ext cx="71628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4787204-DF75-B557-6B40-A1D33C4B1D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tr-TR" sz="3600">
                <a:solidFill>
                  <a:schemeClr val="accent2"/>
                </a:solidFill>
              </a:rPr>
              <a:t>The tabular approach:</a:t>
            </a:r>
            <a:br>
              <a:rPr lang="en-US" altLang="tr-TR" sz="3600">
                <a:solidFill>
                  <a:schemeClr val="accent2"/>
                </a:solidFill>
              </a:rPr>
            </a:br>
            <a:r>
              <a:rPr lang="en-US" altLang="tr-TR" sz="3600">
                <a:solidFill>
                  <a:schemeClr val="accent2"/>
                </a:solidFill>
              </a:rPr>
              <a:t>Computing net requirements</a:t>
            </a:r>
            <a:endParaRPr lang="en-US" altLang="tr-TR"/>
          </a:p>
        </p:txBody>
      </p:sp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55C3C4F2-BD55-A546-5AB5-A486744DE4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362200"/>
          <a:ext cx="71628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314700" imgH="1308100" progId="Excel.Sheet.8">
                  <p:embed/>
                </p:oleObj>
              </mc:Choice>
              <mc:Fallback>
                <p:oleObj name="Worksheet" r:id="rId3" imgW="3314700" imgH="13081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62200"/>
                        <a:ext cx="71628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FDBB601-866D-8D52-7257-23BEEFCA8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tr-TR" sz="3600">
                <a:solidFill>
                  <a:schemeClr val="accent2"/>
                </a:solidFill>
              </a:rPr>
              <a:t>Plan 1: Demand Chasing</a:t>
            </a:r>
            <a:endParaRPr lang="en-US" altLang="tr-TR"/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A1607056-828D-68D0-C1CC-DB1075AF0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7877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>
                <a:solidFill>
                  <a:schemeClr val="accent2"/>
                </a:solidFill>
                <a:latin typeface="Times New Roman" panose="02020603050405020304" pitchFamily="18" charset="0"/>
              </a:rPr>
              <a:t>Produce exactly the quantities required for each period through</a:t>
            </a:r>
          </a:p>
          <a:p>
            <a:r>
              <a:rPr lang="en-US" altLang="tr-TR">
                <a:solidFill>
                  <a:schemeClr val="accent2"/>
                </a:solidFill>
                <a:latin typeface="Times New Roman" panose="02020603050405020304" pitchFamily="18" charset="0"/>
              </a:rPr>
              <a:t>regular labor, by varying the workforce size.</a:t>
            </a:r>
          </a:p>
        </p:txBody>
      </p:sp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id="{6BEDCBC3-6B81-54F6-86FC-44B7907847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667000"/>
          <a:ext cx="74676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908800" imgH="1473200" progId="Excel.Sheet.8">
                  <p:embed/>
                </p:oleObj>
              </mc:Choice>
              <mc:Fallback>
                <p:oleObj name="Worksheet" r:id="rId3" imgW="6908800" imgH="147320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67000"/>
                        <a:ext cx="74676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7C26B35-41A3-0F1B-7363-9102EB400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tr-TR" sz="3600">
                <a:solidFill>
                  <a:schemeClr val="accent2"/>
                </a:solidFill>
              </a:rPr>
              <a:t>Plan 1: Demand Chasing (cont.)</a:t>
            </a:r>
          </a:p>
        </p:txBody>
      </p:sp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id="{008E8E74-E278-C46F-5F7C-31DCD03A30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133600"/>
          <a:ext cx="65532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572000" imgH="2374900" progId="Excel.Sheet.8">
                  <p:embed/>
                </p:oleObj>
              </mc:Choice>
              <mc:Fallback>
                <p:oleObj name="Worksheet" r:id="rId3" imgW="4572000" imgH="23749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33600"/>
                        <a:ext cx="655320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BE24B88-8045-4F65-8A36-190A883E4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tr-TR" sz="3600">
                <a:solidFill>
                  <a:schemeClr val="accent2"/>
                </a:solidFill>
              </a:rPr>
              <a:t>Plan 2: Minimum Production Workforce + Subcontracting</a:t>
            </a:r>
            <a:endParaRPr lang="en-US" altLang="tr-TR"/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B9B3541B-F5FD-BD91-6EF1-F3C1017B4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7712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tr-TR">
                <a:solidFill>
                  <a:schemeClr val="accent2"/>
                </a:solidFill>
                <a:latin typeface="Times New Roman" panose="02020603050405020304" pitchFamily="18" charset="0"/>
              </a:rPr>
              <a:t>Adjust the workforce so that the minimal monthly demand is  met through regular labor.</a:t>
            </a:r>
          </a:p>
          <a:p>
            <a:pPr>
              <a:buFontTx/>
              <a:buChar char="•"/>
            </a:pPr>
            <a:r>
              <a:rPr lang="en-US" altLang="tr-TR">
                <a:solidFill>
                  <a:schemeClr val="accent2"/>
                </a:solidFill>
                <a:latin typeface="Times New Roman" panose="02020603050405020304" pitchFamily="18" charset="0"/>
              </a:rPr>
              <a:t>Subcontract all excess demand.</a:t>
            </a:r>
          </a:p>
        </p:txBody>
      </p:sp>
      <p:graphicFrame>
        <p:nvGraphicFramePr>
          <p:cNvPr id="9221" name="Object 5">
            <a:extLst>
              <a:ext uri="{FF2B5EF4-FFF2-40B4-BE49-F238E27FC236}">
                <a16:creationId xmlns:a16="http://schemas.microsoft.com/office/drawing/2014/main" id="{E001C92D-3BEC-D2BF-894E-ADE4BA69E7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276600"/>
          <a:ext cx="83820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0680700" imgH="1739900" progId="Excel.Sheet.8">
                  <p:embed/>
                </p:oleObj>
              </mc:Choice>
              <mc:Fallback>
                <p:oleObj name="Worksheet" r:id="rId3" imgW="10680700" imgH="173990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76600"/>
                        <a:ext cx="83820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726D763-DA44-076D-5492-6F08F4372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r>
              <a:rPr lang="en-US" altLang="tr-TR" sz="3600">
                <a:solidFill>
                  <a:schemeClr val="accent2"/>
                </a:solidFill>
              </a:rPr>
              <a:t>Plan 2: Minimum Production Workforce + Subcontracting</a:t>
            </a:r>
          </a:p>
        </p:txBody>
      </p:sp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id="{978CB1D8-1DC4-F6DB-0A35-B3444EEEFE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057400"/>
          <a:ext cx="61722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572000" imgH="2374900" progId="Excel.Sheet.8">
                  <p:embed/>
                </p:oleObj>
              </mc:Choice>
              <mc:Fallback>
                <p:oleObj name="Worksheet" r:id="rId3" imgW="4572000" imgH="23749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57400"/>
                        <a:ext cx="61722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nk Presentation.pot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tr-T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ath1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tr-T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ath1" pitchFamily="2" charset="2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286</TotalTime>
  <Words>375</Words>
  <Application>Microsoft Macintosh PowerPoint</Application>
  <PresentationFormat>Ekran Gösterisi (4:3)</PresentationFormat>
  <Paragraphs>50</Paragraphs>
  <Slides>12</Slides>
  <Notes>12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Times New Roman</vt:lpstr>
      <vt:lpstr>Symbol</vt:lpstr>
      <vt:lpstr>Math1</vt:lpstr>
      <vt:lpstr>Blank Presentation.pot</vt:lpstr>
      <vt:lpstr>Microsoft Excel Worksheet</vt:lpstr>
      <vt:lpstr>Aggregate Planning: Example</vt:lpstr>
      <vt:lpstr>Example: Introduction</vt:lpstr>
      <vt:lpstr>Example: Introduction (cont.)</vt:lpstr>
      <vt:lpstr>Example: Introduction (cont.)</vt:lpstr>
      <vt:lpstr>The tabular approach: Computing net requirements</vt:lpstr>
      <vt:lpstr>Plan 1: Demand Chasing</vt:lpstr>
      <vt:lpstr>Plan 1: Demand Chasing (cont.)</vt:lpstr>
      <vt:lpstr>Plan 2: Minimum Production Workforce + Subcontracting</vt:lpstr>
      <vt:lpstr>Plan 2: Minimum Production Workforce + Subcontracting</vt:lpstr>
      <vt:lpstr>Plan 3: Anticipatory (Seasonal) Inventories + Backlogging </vt:lpstr>
      <vt:lpstr>Plan 3: Anticipatory (Seasonal) Inventories + Backlogging (cont.)</vt:lpstr>
      <vt:lpstr>Analytical Approach: A Linear Programming Formulation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Aggregate Planning: Example</dc:title>
  <dc:creator>School of ISyE</dc:creator>
  <cp:lastModifiedBy>Ezgi Cakmak</cp:lastModifiedBy>
  <cp:revision>24</cp:revision>
  <cp:lastPrinted>2001-02-16T00:16:52Z</cp:lastPrinted>
  <dcterms:created xsi:type="dcterms:W3CDTF">2097-02-15T01:36:48Z</dcterms:created>
  <dcterms:modified xsi:type="dcterms:W3CDTF">2023-11-08T21:04:29Z</dcterms:modified>
</cp:coreProperties>
</file>