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86" r:id="rId2"/>
    <p:sldId id="257" r:id="rId3"/>
    <p:sldId id="287" r:id="rId4"/>
    <p:sldId id="284" r:id="rId5"/>
    <p:sldId id="258" r:id="rId6"/>
    <p:sldId id="261" r:id="rId7"/>
    <p:sldId id="264" r:id="rId8"/>
    <p:sldId id="277" r:id="rId9"/>
    <p:sldId id="265" r:id="rId10"/>
    <p:sldId id="266" r:id="rId11"/>
    <p:sldId id="285" r:id="rId12"/>
    <p:sldId id="268" r:id="rId13"/>
    <p:sldId id="269" r:id="rId14"/>
    <p:sldId id="270" r:id="rId15"/>
    <p:sldId id="271" r:id="rId16"/>
    <p:sldId id="272" r:id="rId17"/>
    <p:sldId id="273" r:id="rId18"/>
    <p:sldId id="288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484" autoAdjust="0"/>
  </p:normalViewPr>
  <p:slideViewPr>
    <p:cSldViewPr>
      <p:cViewPr varScale="1">
        <p:scale>
          <a:sx n="128" d="100"/>
          <a:sy n="128" d="100"/>
        </p:scale>
        <p:origin x="2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5" Type="http://schemas.openxmlformats.org/officeDocument/2006/relationships/slide" Target="slides/slide18.xml"/><Relationship Id="rId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CD92EED-C574-9B17-5AE6-C1D292178DD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7200" y="3321050"/>
            <a:ext cx="58674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notes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092A6A4-46A6-BE3E-C787-962785425C51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FF1035A-AFCC-90D9-468D-5C3138BA6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C335403-83BF-B795-D40A-90356A9DD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tr-TR" sz="1000" i="1"/>
              <a:t>2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19586370-F485-A248-206A-FA45BAA52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E8CB3048-17BC-3F0C-FCDD-199BA614C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6507B0B4-8948-4B3F-341E-DE6099C6A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9403EBAD-0487-C240-436C-941EDAEBD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tr-TR" sz="1000"/>
              <a:t>2</a:t>
            </a:r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6E6CF433-308D-4452-C923-A0C24836F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580BA86B-398D-637C-90DC-1972B332A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7178" name="Rectangle 10">
            <a:extLst>
              <a:ext uri="{FF2B5EF4-FFF2-40B4-BE49-F238E27FC236}">
                <a16:creationId xmlns:a16="http://schemas.microsoft.com/office/drawing/2014/main" id="{D9DE02CF-0580-16A5-A8A8-A8C322E3B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 altLang="tr-TR"/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3D73DA57-9F3C-3F73-A9F7-1CB8C887EC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ADB6015-E004-9072-6B4D-7ACF36046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E29B380-8DF8-B337-FF9A-048668D26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tr-TR" sz="1000" i="1"/>
              <a:t>14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CF92F7F4-6AD1-0263-21A3-8BE198758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F4987E06-41ED-46DF-672E-42B86D34B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6419F914-AC4A-7292-BEC4-6A59DCC8F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51" name="Rectangle 7">
            <a:extLst>
              <a:ext uri="{FF2B5EF4-FFF2-40B4-BE49-F238E27FC236}">
                <a16:creationId xmlns:a16="http://schemas.microsoft.com/office/drawing/2014/main" id="{206EABD6-32B8-6E95-7D95-B576A99EA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tr-TR" sz="1000"/>
              <a:t>14</a:t>
            </a:r>
          </a:p>
        </p:txBody>
      </p:sp>
      <p:sp>
        <p:nvSpPr>
          <p:cNvPr id="31752" name="Rectangle 8">
            <a:extLst>
              <a:ext uri="{FF2B5EF4-FFF2-40B4-BE49-F238E27FC236}">
                <a16:creationId xmlns:a16="http://schemas.microsoft.com/office/drawing/2014/main" id="{7ED5BC0C-57E3-B857-50D4-EAA98A63A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53" name="Rectangle 9">
            <a:extLst>
              <a:ext uri="{FF2B5EF4-FFF2-40B4-BE49-F238E27FC236}">
                <a16:creationId xmlns:a16="http://schemas.microsoft.com/office/drawing/2014/main" id="{AF34FF1B-8BD5-5DDF-E1F1-7B1C5614C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754" name="Rectangle 10">
            <a:extLst>
              <a:ext uri="{FF2B5EF4-FFF2-40B4-BE49-F238E27FC236}">
                <a16:creationId xmlns:a16="http://schemas.microsoft.com/office/drawing/2014/main" id="{56041D78-8CC5-244F-0F5F-507CC9A61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 altLang="tr-TR"/>
          </a:p>
        </p:txBody>
      </p:sp>
      <p:sp>
        <p:nvSpPr>
          <p:cNvPr id="31755" name="Rectangle 11">
            <a:extLst>
              <a:ext uri="{FF2B5EF4-FFF2-40B4-BE49-F238E27FC236}">
                <a16:creationId xmlns:a16="http://schemas.microsoft.com/office/drawing/2014/main" id="{3B7F5E23-98FB-16E7-E197-9D3227EFD5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7356C3D-7032-8FAA-CD8A-155E5A3B6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D9BFC7E-3A6D-11BF-0F14-498417444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tr-TR" sz="1000" i="1"/>
              <a:t>15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01B04988-BC9C-CC10-39CE-33CF68444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12FB54CC-44A6-8346-2D53-5BCBE1DEC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94900D07-5471-2832-29F8-BDE7FA702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1E1ADBB2-77ED-A847-6823-E5AD6D767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tr-TR" sz="1000"/>
              <a:t>15</a:t>
            </a:r>
          </a:p>
        </p:txBody>
      </p:sp>
      <p:sp>
        <p:nvSpPr>
          <p:cNvPr id="33800" name="Rectangle 8">
            <a:extLst>
              <a:ext uri="{FF2B5EF4-FFF2-40B4-BE49-F238E27FC236}">
                <a16:creationId xmlns:a16="http://schemas.microsoft.com/office/drawing/2014/main" id="{0E9B535C-0194-F055-5D7F-63B79A2AD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3801" name="Rectangle 9">
            <a:extLst>
              <a:ext uri="{FF2B5EF4-FFF2-40B4-BE49-F238E27FC236}">
                <a16:creationId xmlns:a16="http://schemas.microsoft.com/office/drawing/2014/main" id="{6585EBFE-EA12-E1E7-7BC7-D19F90039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3802" name="Rectangle 10">
            <a:extLst>
              <a:ext uri="{FF2B5EF4-FFF2-40B4-BE49-F238E27FC236}">
                <a16:creationId xmlns:a16="http://schemas.microsoft.com/office/drawing/2014/main" id="{1AAF6FAC-3FB9-AE48-0A45-FEE9815C58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3803" name="Rectangle 11">
            <a:extLst>
              <a:ext uri="{FF2B5EF4-FFF2-40B4-BE49-F238E27FC236}">
                <a16:creationId xmlns:a16="http://schemas.microsoft.com/office/drawing/2014/main" id="{EB4CFE85-0449-601C-D4F3-3DC2DD5F8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507C313-CB78-D9EE-BF05-264ED2DA6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6AF014D-C177-1D81-019D-4E3A13849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tr-TR" sz="1000" i="1"/>
              <a:t>16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2ECC7FA6-E760-E0C5-9F3D-1364D5DC3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3A0A5196-0C52-EE78-B6DD-119B6044D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C953DBFE-19B0-FE9F-F9B7-78FD6112E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086ACBF9-7C7C-CA87-8F65-19A84080E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tr-TR" sz="1000"/>
              <a:t>16</a:t>
            </a:r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0AEBB5BD-AC91-A3D5-A160-BE7A8C9BF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849" name="Rectangle 9">
            <a:extLst>
              <a:ext uri="{FF2B5EF4-FFF2-40B4-BE49-F238E27FC236}">
                <a16:creationId xmlns:a16="http://schemas.microsoft.com/office/drawing/2014/main" id="{B5DA870D-77C3-9168-A85F-485FADC7A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603EF141-39FE-1976-5669-4EE807DC02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 altLang="tr-TR"/>
          </a:p>
        </p:txBody>
      </p:sp>
      <p:sp>
        <p:nvSpPr>
          <p:cNvPr id="35851" name="Rectangle 11">
            <a:extLst>
              <a:ext uri="{FF2B5EF4-FFF2-40B4-BE49-F238E27FC236}">
                <a16:creationId xmlns:a16="http://schemas.microsoft.com/office/drawing/2014/main" id="{09BD5D3C-7D70-A171-743A-196694D342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C59E1EC-A524-308D-3EEF-EF97FDD4C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A668E74-E860-9746-3D34-9ADF4D1E0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tr-TR" sz="1000" i="1"/>
              <a:t>17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5E17B622-84E6-9381-0166-AC529101A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3A4EBB3C-26E1-7321-9E74-DAA6C39F7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85E8B9C4-F627-F4B1-AE62-94549A815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2686F7E3-64FD-ADB3-1E18-F8289E903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tr-TR" sz="1000"/>
              <a:t>17</a:t>
            </a:r>
          </a:p>
        </p:txBody>
      </p:sp>
      <p:sp>
        <p:nvSpPr>
          <p:cNvPr id="37896" name="Rectangle 8">
            <a:extLst>
              <a:ext uri="{FF2B5EF4-FFF2-40B4-BE49-F238E27FC236}">
                <a16:creationId xmlns:a16="http://schemas.microsoft.com/office/drawing/2014/main" id="{957D7E87-F39D-D09C-AF4A-5AC4AEA15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897" name="Rectangle 9">
            <a:extLst>
              <a:ext uri="{FF2B5EF4-FFF2-40B4-BE49-F238E27FC236}">
                <a16:creationId xmlns:a16="http://schemas.microsoft.com/office/drawing/2014/main" id="{EE65D00F-5A61-D3ED-35F7-D63BEA647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7898" name="Rectangle 10">
            <a:extLst>
              <a:ext uri="{FF2B5EF4-FFF2-40B4-BE49-F238E27FC236}">
                <a16:creationId xmlns:a16="http://schemas.microsoft.com/office/drawing/2014/main" id="{716DCE2C-EDCC-905B-9DE2-08067751B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 altLang="tr-TR"/>
          </a:p>
        </p:txBody>
      </p:sp>
      <p:sp>
        <p:nvSpPr>
          <p:cNvPr id="37899" name="Rectangle 11">
            <a:extLst>
              <a:ext uri="{FF2B5EF4-FFF2-40B4-BE49-F238E27FC236}">
                <a16:creationId xmlns:a16="http://schemas.microsoft.com/office/drawing/2014/main" id="{66873547-75B3-48BF-824E-C370E3268CD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E2DB3E1-4DCB-9667-25DA-6C901DE1B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B5CBF03-E1FC-70FD-6E5A-1FC63E1A4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tr-TR" sz="1000" i="1"/>
              <a:t>18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7EF19C8B-FEF2-2419-F661-6208EF111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08ADDDCA-4FC3-9C74-418B-8E6870993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5A6C1A22-44D4-1B7D-B3EB-8FE5E5CE8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528BC9C8-AE35-F27C-FCB5-F69762DDB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tr-TR" sz="1000"/>
              <a:t>18</a:t>
            </a:r>
          </a:p>
        </p:txBody>
      </p:sp>
      <p:sp>
        <p:nvSpPr>
          <p:cNvPr id="39944" name="Rectangle 8">
            <a:extLst>
              <a:ext uri="{FF2B5EF4-FFF2-40B4-BE49-F238E27FC236}">
                <a16:creationId xmlns:a16="http://schemas.microsoft.com/office/drawing/2014/main" id="{BD9B755F-425E-9970-99F4-F9CAA658C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9945" name="Rectangle 9">
            <a:extLst>
              <a:ext uri="{FF2B5EF4-FFF2-40B4-BE49-F238E27FC236}">
                <a16:creationId xmlns:a16="http://schemas.microsoft.com/office/drawing/2014/main" id="{37BF6B3A-6555-3BBB-9261-03585A547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9946" name="Rectangle 10">
            <a:extLst>
              <a:ext uri="{FF2B5EF4-FFF2-40B4-BE49-F238E27FC236}">
                <a16:creationId xmlns:a16="http://schemas.microsoft.com/office/drawing/2014/main" id="{EFB23563-B6E0-0C47-17FB-C73DCD27D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 altLang="tr-TR"/>
          </a:p>
        </p:txBody>
      </p:sp>
      <p:sp>
        <p:nvSpPr>
          <p:cNvPr id="39947" name="Rectangle 11">
            <a:extLst>
              <a:ext uri="{FF2B5EF4-FFF2-40B4-BE49-F238E27FC236}">
                <a16:creationId xmlns:a16="http://schemas.microsoft.com/office/drawing/2014/main" id="{DA97BCF3-EF9A-973E-4AD2-CAC2DD3729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91F335F4-6450-F13A-0EB9-AC3AFFCAF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7719B7B-CE81-CC9A-A648-4FE1F065C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tr-TR" sz="1000" i="1"/>
              <a:t>2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99AD2BC5-D939-53BF-A3C5-1ABA7EA09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C44F4749-D455-6CDC-8C59-A70364311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8DC5B3D9-97EF-D095-737E-4C42B69D4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850C4714-A2E8-8EBE-0523-8E54672E6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tr-TR" sz="1000"/>
              <a:t>2</a:t>
            </a:r>
          </a:p>
        </p:txBody>
      </p:sp>
      <p:sp>
        <p:nvSpPr>
          <p:cNvPr id="67592" name="Rectangle 8">
            <a:extLst>
              <a:ext uri="{FF2B5EF4-FFF2-40B4-BE49-F238E27FC236}">
                <a16:creationId xmlns:a16="http://schemas.microsoft.com/office/drawing/2014/main" id="{50E94504-0D8B-6D91-F20E-53F5DB0D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7593" name="Rectangle 9">
            <a:extLst>
              <a:ext uri="{FF2B5EF4-FFF2-40B4-BE49-F238E27FC236}">
                <a16:creationId xmlns:a16="http://schemas.microsoft.com/office/drawing/2014/main" id="{C7E92370-FFD7-689D-DC77-980ABF197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7594" name="Rectangle 10">
            <a:extLst>
              <a:ext uri="{FF2B5EF4-FFF2-40B4-BE49-F238E27FC236}">
                <a16:creationId xmlns:a16="http://schemas.microsoft.com/office/drawing/2014/main" id="{EAB33550-9D36-9C54-65D6-389257C8F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 altLang="tr-TR"/>
          </a:p>
        </p:txBody>
      </p:sp>
      <p:sp>
        <p:nvSpPr>
          <p:cNvPr id="67595" name="Rectangle 11">
            <a:extLst>
              <a:ext uri="{FF2B5EF4-FFF2-40B4-BE49-F238E27FC236}">
                <a16:creationId xmlns:a16="http://schemas.microsoft.com/office/drawing/2014/main" id="{C9CAD328-5142-4D54-B169-15EF302FE3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99969DC-711B-849A-AF96-069A61F05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7F039919-8FE3-142F-1579-37DA235A1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tr-TR" sz="1000" i="1"/>
              <a:t>2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A14AF443-FA56-7570-F89E-31B2F1C4C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0DE57358-F398-AC29-F859-005ABA365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3AA98FDA-382E-F880-43AD-5C188E7EE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15C1E5D6-0EC4-CF6B-E28D-9745E4844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tr-TR" sz="1000"/>
              <a:t>2</a:t>
            </a:r>
          </a:p>
        </p:txBody>
      </p:sp>
      <p:sp>
        <p:nvSpPr>
          <p:cNvPr id="65544" name="Rectangle 8">
            <a:extLst>
              <a:ext uri="{FF2B5EF4-FFF2-40B4-BE49-F238E27FC236}">
                <a16:creationId xmlns:a16="http://schemas.microsoft.com/office/drawing/2014/main" id="{1F2EB6CF-3ED6-1A9B-51F3-E582FA642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5545" name="Rectangle 9">
            <a:extLst>
              <a:ext uri="{FF2B5EF4-FFF2-40B4-BE49-F238E27FC236}">
                <a16:creationId xmlns:a16="http://schemas.microsoft.com/office/drawing/2014/main" id="{DEF3215A-F3FC-BD96-B3E0-08CD2841A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5546" name="Rectangle 10">
            <a:extLst>
              <a:ext uri="{FF2B5EF4-FFF2-40B4-BE49-F238E27FC236}">
                <a16:creationId xmlns:a16="http://schemas.microsoft.com/office/drawing/2014/main" id="{72981141-184B-4FBC-BBFF-729A8275BCD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57200" y="3321050"/>
            <a:ext cx="5867400" cy="5135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tr-TR" altLang="tr-TR"/>
          </a:p>
        </p:txBody>
      </p:sp>
      <p:sp>
        <p:nvSpPr>
          <p:cNvPr id="65547" name="Rectangle 11">
            <a:extLst>
              <a:ext uri="{FF2B5EF4-FFF2-40B4-BE49-F238E27FC236}">
                <a16:creationId xmlns:a16="http://schemas.microsoft.com/office/drawing/2014/main" id="{CC323A98-5DCC-8C1E-0CDF-C29C67B9933F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D05E849-6555-5C89-56C2-F24E3C27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B3DF103-E573-5EA0-1362-2D56214E6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tr-TR" sz="1000" i="1"/>
              <a:t>3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C99ED45-6278-8FDD-2613-877B7EE4C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FB64AC3-C18A-E0CF-474E-B58620664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90AFE09A-1266-5BAE-D2E0-3822920FF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FDD4EBDE-4254-38EE-86B1-E467D7D1F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tr-TR" sz="1000"/>
              <a:t>3</a:t>
            </a:r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0FAB3344-39DA-109B-B016-B0145105E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D83960D-BC9E-AA8D-07C6-06EDBA445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8629BACA-A797-DC93-BCF5-6CD743D5F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 altLang="tr-TR"/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22271F45-ED5C-2D72-6CA3-544D68D751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E6222D2-A2A1-C61B-3148-2E3452128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8CAE6B5-ABB9-1ED7-CE15-9236399B1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tr-TR" sz="1000" i="1"/>
              <a:t>6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7532EE8D-E80B-AC55-5581-0F7A415E5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F3D17FFB-DB93-8350-B6C9-AACB9697E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69B583AC-4968-656E-1272-94BDC4022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F4062959-79FC-0F09-8C1A-8BF8EC7D9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tr-TR" sz="1000"/>
              <a:t>6</a:t>
            </a:r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7BDFC2F8-7D30-22A7-B867-5DBFEE9B7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33AD749F-7413-632C-702C-80502E359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6DD0274A-4241-3208-EF39-31511F948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 altLang="tr-TR"/>
          </a:p>
        </p:txBody>
      </p:sp>
      <p:sp>
        <p:nvSpPr>
          <p:cNvPr id="15371" name="Rectangle 11">
            <a:extLst>
              <a:ext uri="{FF2B5EF4-FFF2-40B4-BE49-F238E27FC236}">
                <a16:creationId xmlns:a16="http://schemas.microsoft.com/office/drawing/2014/main" id="{E6AF750D-20FE-0F81-8D3D-CC3947E883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3604E42-68A2-931D-4927-463A8CB06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F3116C7-DAEB-B5FF-5B4D-6728DD21C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tr-TR" sz="1000" i="1"/>
              <a:t>9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60EBF104-DE26-3DEE-A636-65AFD3C5B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94A322DF-CE7D-6731-A7DC-17B1FF81B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CD554A59-6C95-3E19-EA25-CBF9986C3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B815DE82-D268-620D-B079-C6FF1D5EC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tr-TR" sz="1000"/>
              <a:t>9</a:t>
            </a: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919B90D1-02F5-BB37-123D-8AE1575E9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9113BC2C-FDC3-C8EE-B8E1-412A889A0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65B4C6F6-5C30-0748-963F-0AF750F4B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 altLang="tr-TR"/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A7040781-4DB0-F78C-C5F4-D6C7237A22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E864A75-23B6-17FA-8C99-8A10229F7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71A3807-6D48-49B4-6BB9-0A1C71DAF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tr-TR" sz="1000" i="1"/>
              <a:t>11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CB47572A-785C-C0C3-8421-00194CE3D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DCCAC4D6-6283-EEC2-1504-EB5098EBA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07C31918-EA29-FCA9-4C49-96780C54B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87C1C4A3-80CB-E48A-0ED6-D6E3A8A21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tr-TR" sz="1000"/>
              <a:t>11</a:t>
            </a:r>
          </a:p>
        </p:txBody>
      </p:sp>
      <p:sp>
        <p:nvSpPr>
          <p:cNvPr id="47112" name="Rectangle 8">
            <a:extLst>
              <a:ext uri="{FF2B5EF4-FFF2-40B4-BE49-F238E27FC236}">
                <a16:creationId xmlns:a16="http://schemas.microsoft.com/office/drawing/2014/main" id="{3C4D09CC-1E6C-4A21-21AF-DABC978DB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7113" name="Rectangle 9">
            <a:extLst>
              <a:ext uri="{FF2B5EF4-FFF2-40B4-BE49-F238E27FC236}">
                <a16:creationId xmlns:a16="http://schemas.microsoft.com/office/drawing/2014/main" id="{D521F661-D861-8548-5357-05C787D9C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7114" name="Rectangle 10">
            <a:extLst>
              <a:ext uri="{FF2B5EF4-FFF2-40B4-BE49-F238E27FC236}">
                <a16:creationId xmlns:a16="http://schemas.microsoft.com/office/drawing/2014/main" id="{1ADA4D7C-4FBF-6BFE-0FA8-5F6C61AC1BC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457200" y="3321050"/>
            <a:ext cx="5867400" cy="51355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tr-TR" altLang="tr-TR"/>
          </a:p>
        </p:txBody>
      </p:sp>
      <p:sp>
        <p:nvSpPr>
          <p:cNvPr id="47115" name="Rectangle 11">
            <a:extLst>
              <a:ext uri="{FF2B5EF4-FFF2-40B4-BE49-F238E27FC236}">
                <a16:creationId xmlns:a16="http://schemas.microsoft.com/office/drawing/2014/main" id="{67E6EA55-33EC-3016-F2B6-841A5C0D05CB}"/>
              </a:ext>
            </a:extLst>
          </p:cNvPr>
          <p:cNvSpPr>
            <a:spLocks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99C73D5-0C9F-1B73-6227-8A7BB76A9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D693D59-244D-C2D4-1286-05DFAB404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tr-TR" sz="1000" i="1"/>
              <a:t>10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C3117C5E-B424-E100-2AC6-A96434028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9F7CA80F-5197-A0A7-A35E-2E91D0388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073B69E0-3646-0A99-2CC7-367BD354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CB60F84D-8118-1095-8463-4CB613463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tr-TR" sz="1000"/>
              <a:t>10</a:t>
            </a:r>
          </a:p>
        </p:txBody>
      </p:sp>
      <p:sp>
        <p:nvSpPr>
          <p:cNvPr id="23560" name="Rectangle 8">
            <a:extLst>
              <a:ext uri="{FF2B5EF4-FFF2-40B4-BE49-F238E27FC236}">
                <a16:creationId xmlns:a16="http://schemas.microsoft.com/office/drawing/2014/main" id="{2F736CE4-1B21-DC29-F8CD-BFD83ED77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561" name="Rectangle 9">
            <a:extLst>
              <a:ext uri="{FF2B5EF4-FFF2-40B4-BE49-F238E27FC236}">
                <a16:creationId xmlns:a16="http://schemas.microsoft.com/office/drawing/2014/main" id="{056E8E63-2035-66AE-E4EA-F4B62C15B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3562" name="Rectangle 10">
            <a:extLst>
              <a:ext uri="{FF2B5EF4-FFF2-40B4-BE49-F238E27FC236}">
                <a16:creationId xmlns:a16="http://schemas.microsoft.com/office/drawing/2014/main" id="{3C39BA3E-3B24-E5C4-3B27-0A0D9C3F69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 altLang="tr-TR"/>
          </a:p>
        </p:txBody>
      </p:sp>
      <p:sp>
        <p:nvSpPr>
          <p:cNvPr id="23563" name="Rectangle 11">
            <a:extLst>
              <a:ext uri="{FF2B5EF4-FFF2-40B4-BE49-F238E27FC236}">
                <a16:creationId xmlns:a16="http://schemas.microsoft.com/office/drawing/2014/main" id="{EC46B5C7-9A02-3E0C-3D06-774B17E35DF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CF86F13-9C03-8945-7AD1-A1166E4CA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81237DA-5518-B13C-F63D-5BE7F0EAF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tr-TR" sz="1000" i="1"/>
              <a:t>11</a:t>
            </a:r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D754F9E3-580B-DF12-3424-B61276225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C32AE54C-E7FC-CA50-162F-E981047B4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8990E853-232B-5EEA-91CC-573F4E6BA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16A3C8D6-35A4-40AB-922E-758755B50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tr-TR" sz="1000"/>
              <a:t>11</a:t>
            </a:r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98876474-A188-630C-061F-768590951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609" name="Rectangle 9">
            <a:extLst>
              <a:ext uri="{FF2B5EF4-FFF2-40B4-BE49-F238E27FC236}">
                <a16:creationId xmlns:a16="http://schemas.microsoft.com/office/drawing/2014/main" id="{24546C7A-FB4C-2485-3DA4-0CE7B2233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5610" name="Rectangle 10">
            <a:extLst>
              <a:ext uri="{FF2B5EF4-FFF2-40B4-BE49-F238E27FC236}">
                <a16:creationId xmlns:a16="http://schemas.microsoft.com/office/drawing/2014/main" id="{0E8813B3-7B6B-D904-7EA4-90248401C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 altLang="tr-TR"/>
          </a:p>
        </p:txBody>
      </p: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5ADBD30A-BBA9-20D4-B8BB-10AF72C86E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0E30573-4C35-904F-B9B0-2C0CA07B5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D93774A-27F8-EE7B-C36A-BDD1BD5AC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tr-TR" sz="1000" i="1"/>
              <a:t>13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D752EC0C-3AFD-41AA-382A-D80AD472E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F0F3BBED-2925-2468-1605-F2F48681C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C91B99AF-4ACD-3617-42DE-D989158C0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657D203D-4562-5E99-C9AA-C3790DE45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 eaLnBrk="0" hangingPunct="0"/>
            <a:r>
              <a:rPr lang="en-US" altLang="tr-TR" sz="1000"/>
              <a:t>13</a:t>
            </a:r>
          </a:p>
        </p:txBody>
      </p:sp>
      <p:sp>
        <p:nvSpPr>
          <p:cNvPr id="29704" name="Rectangle 8">
            <a:extLst>
              <a:ext uri="{FF2B5EF4-FFF2-40B4-BE49-F238E27FC236}">
                <a16:creationId xmlns:a16="http://schemas.microsoft.com/office/drawing/2014/main" id="{78878C2A-A587-86E2-E76F-AFCD2E111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9705" name="Rectangle 9">
            <a:extLst>
              <a:ext uri="{FF2B5EF4-FFF2-40B4-BE49-F238E27FC236}">
                <a16:creationId xmlns:a16="http://schemas.microsoft.com/office/drawing/2014/main" id="{2FC70B39-F07B-A6C3-50D2-71F16A4FB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9706" name="Rectangle 10">
            <a:extLst>
              <a:ext uri="{FF2B5EF4-FFF2-40B4-BE49-F238E27FC236}">
                <a16:creationId xmlns:a16="http://schemas.microsoft.com/office/drawing/2014/main" id="{E793F88B-E151-82C2-56DB-BC9BF2EFA4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tr-TR" altLang="tr-TR"/>
          </a:p>
        </p:txBody>
      </p:sp>
      <p:sp>
        <p:nvSpPr>
          <p:cNvPr id="29707" name="Rectangle 11">
            <a:extLst>
              <a:ext uri="{FF2B5EF4-FFF2-40B4-BE49-F238E27FC236}">
                <a16:creationId xmlns:a16="http://schemas.microsoft.com/office/drawing/2014/main" id="{BE794E18-CC3C-85CD-3E8D-33ACA9D86B0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761FCC91-596B-0A86-E650-F8961122EA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24600" y="6616700"/>
            <a:ext cx="28194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buFontTx/>
              <a:buChar char="©"/>
            </a:pPr>
            <a:r>
              <a:rPr lang="en-US" altLang="tr-TR" sz="1000" b="1" i="1">
                <a:solidFill>
                  <a:schemeClr val="bg1"/>
                </a:solidFill>
                <a:latin typeface="Book Antiqua" panose="02040602050305030304" pitchFamily="18" charset="0"/>
              </a:rPr>
              <a:t>The McGraw-Hill Companies, Inc., 2006</a:t>
            </a:r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2CA5C4A0-5116-9626-ECAE-F1D5A5584E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53475" y="0"/>
            <a:ext cx="39052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spcAft>
                <a:spcPct val="200000"/>
              </a:spcAft>
              <a:buClr>
                <a:schemeClr val="accent2"/>
              </a:buClr>
              <a:buSzPct val="75000"/>
            </a:pPr>
            <a:fld id="{FBBBA83B-C5CB-444C-B676-02C2B9EB2CBD}" type="slidenum">
              <a:rPr lang="en-US" altLang="tr-TR" sz="1400"/>
              <a:pPr ea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200000"/>
                </a:spcAft>
                <a:buClr>
                  <a:schemeClr val="accent2"/>
                </a:buClr>
                <a:buSzPct val="75000"/>
              </a:pPr>
              <a:t>‹#›</a:t>
            </a:fld>
            <a:endParaRPr lang="en-US" altLang="tr-TR" sz="1400"/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F07535B8-9D58-37CB-3142-71F448A2A9E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6577013"/>
            <a:ext cx="1779588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tr-TR" sz="1200" b="1" i="1">
                <a:solidFill>
                  <a:schemeClr val="bg1"/>
                </a:solidFill>
                <a:latin typeface="Book Antiqua" panose="02040602050305030304" pitchFamily="18" charset="0"/>
              </a:rPr>
              <a:t>McGraw-Hill/Irwin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0AE615-4AB8-6486-3345-9BA6B552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67BB9C8-BB0D-3BEF-D49F-7A6751ABD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304437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9F37CAA-C76D-AF08-03F2-F0B64FC4A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5163" y="365125"/>
            <a:ext cx="2128837" cy="5883275"/>
          </a:xfrm>
          <a:prstGeom prst="rect">
            <a:avLst/>
          </a:prstGeo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C25C072-9F05-CFBF-34F9-63172A875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234113" cy="58832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304662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3AD71E-BF47-4726-47AC-086419302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397A04-669D-9E0E-63F9-2D68DC3BD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373678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A2AE61-BD9C-78AF-1D60-BEF295C4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5A9E8AB-EADF-81AE-D16A-996E164F5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5546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10BA03-E041-2480-2005-6A1A9EDC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00767A-CE70-5E3D-DB08-7E3193310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838200"/>
            <a:ext cx="4114800" cy="5410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78704C1-1DDD-81AB-2AD7-278C74F5D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9200" y="838200"/>
            <a:ext cx="4114800" cy="5410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180499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9CBD94-28D8-BE7A-68BC-17B65692E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13BB1EB-1D77-4C80-6A36-457A675D5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F50CADD-F115-1F65-D437-39F9B64EF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07A02C5-DD3E-9F5C-6B96-7D777DE2B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F6E292E-6404-E509-AFCF-EE0754FCF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349179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9D9AEB-0AE2-164B-F3C0-4BAC256F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60211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3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BFA8E0-89B9-4AF3-99C6-23A3999E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EEDD04-E562-06C4-139F-F41E502F4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BBF0A49-B68B-853D-B8F0-AAB588634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263120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0E0FEA-B682-D16E-FC42-94609ED5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483F960-1BEE-79D8-E9FB-6C032F4BB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D8996D3-EABD-897C-1862-FA4E81C9A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24251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A0E41C3-DEFD-54A2-5319-02C5C0AF2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838200"/>
            <a:ext cx="8382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9BA2DB8-3F39-57A2-CA07-3359950CC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577013"/>
            <a:ext cx="1779588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tr-TR" sz="1200" b="1" i="1">
                <a:solidFill>
                  <a:schemeClr val="bg1"/>
                </a:solidFill>
                <a:latin typeface="Book Antiqua" panose="02040602050305030304" pitchFamily="18" charset="0"/>
              </a:rPr>
              <a:t>McGraw-Hill/Irwin</a:t>
            </a:r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EE6F050E-1107-06C4-60E7-249E34BF0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2475" y="6629400"/>
            <a:ext cx="45053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731" tIns="35866" rIns="71731" bIns="35866">
            <a:spAutoFit/>
          </a:bodyPr>
          <a:lstStyle>
            <a:lvl1pPr defTabSz="7175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58775" defTabSz="7175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17550" defTabSz="7175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076325" defTabSz="7175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433513" defTabSz="7175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890713" defTabSz="717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347913" defTabSz="717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805113" defTabSz="717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262313" defTabSz="7175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tr-TR" sz="1200" b="1" i="1">
                <a:solidFill>
                  <a:schemeClr val="bg1"/>
                </a:solidFill>
                <a:latin typeface="Book Antiqua" panose="02040602050305030304" pitchFamily="18" charset="0"/>
              </a:rPr>
              <a:t>© 2006 The McGraw-Hill Companies, Inc., All Rights Reserved.</a:t>
            </a:r>
            <a:endParaRPr lang="en-US" altLang="tr-TR" sz="1200" b="1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69639" name="Text Box 7">
            <a:extLst>
              <a:ext uri="{FF2B5EF4-FFF2-40B4-BE49-F238E27FC236}">
                <a16:creationId xmlns:a16="http://schemas.microsoft.com/office/drawing/2014/main" id="{052C8F2D-9DA0-DFDD-E042-A41BA69747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753475" y="0"/>
            <a:ext cx="390525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spcAft>
                <a:spcPct val="200000"/>
              </a:spcAft>
              <a:buClr>
                <a:schemeClr val="accent2"/>
              </a:buClr>
              <a:buSzPct val="75000"/>
            </a:pPr>
            <a:fld id="{893A0F74-F85B-5446-938B-28724E9E433B}" type="slidenum">
              <a:rPr lang="en-US" altLang="tr-TR" sz="1400"/>
              <a:pPr ea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200000"/>
                </a:spcAft>
                <a:buClr>
                  <a:schemeClr val="accent2"/>
                </a:buClr>
                <a:buSzPct val="75000"/>
              </a:pPr>
              <a:t>‹#›</a:t>
            </a:fld>
            <a:endParaRPr lang="en-US" altLang="tr-TR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­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2" name="Picture 4">
            <a:extLst>
              <a:ext uri="{FF2B5EF4-FFF2-40B4-BE49-F238E27FC236}">
                <a16:creationId xmlns:a16="http://schemas.microsoft.com/office/drawing/2014/main" id="{C7FFD391-3062-854B-B6E0-A25AAFB79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914400"/>
            <a:ext cx="3990975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C9CA191-114B-48A1-B58D-B035C3FBF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709D43B-5B80-6258-15E1-7872F8A4C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09FDC2BB-242D-AE7E-F483-7E6BFBCAC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D7CD3EE6-34B1-0856-E2AD-E697CEA6C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DC7158DC-E46D-E962-AC3C-A910502ABBF8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609600" y="304800"/>
            <a:ext cx="8175625" cy="838200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tr-TR" sz="2800" b="1"/>
              <a:t>Aggregate Planning Examples: Unit Demand and Cost Data</a:t>
            </a:r>
            <a:endParaRPr lang="en-US" altLang="tr-TR" sz="2800" b="1" i="1"/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EBA412ED-F3DB-7AB0-4E9D-DE9BFFC3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819400"/>
            <a:ext cx="7543800" cy="3749675"/>
          </a:xfrm>
          <a:prstGeom prst="rect">
            <a:avLst/>
          </a:prstGeom>
          <a:solidFill>
            <a:srgbClr val="A6F69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tr-TR"/>
              <a:t>Materials				$5/unit</a:t>
            </a:r>
          </a:p>
          <a:p>
            <a:r>
              <a:rPr lang="en-US" altLang="tr-TR"/>
              <a:t>Holding costs				$1/unit per mo.</a:t>
            </a:r>
          </a:p>
          <a:p>
            <a:r>
              <a:rPr lang="en-US" altLang="tr-TR"/>
              <a:t>Marginal cost of stockout		$1.25/unit per mo.</a:t>
            </a:r>
          </a:p>
          <a:p>
            <a:r>
              <a:rPr lang="en-US" altLang="tr-TR"/>
              <a:t>Hiring and training cost		$200/worker</a:t>
            </a:r>
          </a:p>
          <a:p>
            <a:r>
              <a:rPr lang="en-US" altLang="tr-TR"/>
              <a:t>Layoff costs				$250/worker</a:t>
            </a:r>
          </a:p>
          <a:p>
            <a:r>
              <a:rPr lang="en-US" altLang="tr-TR"/>
              <a:t>Labor hours required			.15 hrs/unit</a:t>
            </a:r>
          </a:p>
          <a:p>
            <a:r>
              <a:rPr lang="en-US" altLang="tr-TR"/>
              <a:t>Straight time labor cost		$8/hour</a:t>
            </a:r>
          </a:p>
          <a:p>
            <a:r>
              <a:rPr lang="en-US" altLang="tr-TR"/>
              <a:t>Beginning inventory			250 units</a:t>
            </a:r>
          </a:p>
          <a:p>
            <a:r>
              <a:rPr lang="en-US" altLang="tr-TR"/>
              <a:t>Productive hours/worker/day		7.25</a:t>
            </a:r>
          </a:p>
          <a:p>
            <a:r>
              <a:rPr lang="en-US" altLang="tr-TR"/>
              <a:t>Paid straight hrs/day			8</a:t>
            </a:r>
          </a:p>
        </p:txBody>
      </p:sp>
      <p:sp>
        <p:nvSpPr>
          <p:cNvPr id="24585" name="Rectangle 9">
            <a:extLst>
              <a:ext uri="{FF2B5EF4-FFF2-40B4-BE49-F238E27FC236}">
                <a16:creationId xmlns:a16="http://schemas.microsoft.com/office/drawing/2014/main" id="{CF9FDC9A-0AEE-6AD5-BA3C-6F7FC31F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900" y="63357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4586" name="Text Box 10">
            <a:extLst>
              <a:ext uri="{FF2B5EF4-FFF2-40B4-BE49-F238E27FC236}">
                <a16:creationId xmlns:a16="http://schemas.microsoft.com/office/drawing/2014/main" id="{5FA9176D-1182-410D-6912-CAE00A4BD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133475"/>
            <a:ext cx="5334000" cy="7715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r-TR" sz="2200" b="1">
                <a:latin typeface="Arial" panose="020B0604020202020204" pitchFamily="34" charset="0"/>
              </a:rPr>
              <a:t>Suppose we have the following unit demand and cost information:</a:t>
            </a:r>
          </a:p>
        </p:txBody>
      </p:sp>
      <p:sp>
        <p:nvSpPr>
          <p:cNvPr id="24587" name="Text Box 11">
            <a:extLst>
              <a:ext uri="{FF2B5EF4-FFF2-40B4-BE49-F238E27FC236}">
                <a16:creationId xmlns:a16="http://schemas.microsoft.com/office/drawing/2014/main" id="{C228A808-D571-2CF7-E97D-D02254C39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05000"/>
            <a:ext cx="7162800" cy="863600"/>
          </a:xfrm>
          <a:prstGeom prst="rect">
            <a:avLst/>
          </a:prstGeom>
          <a:solidFill>
            <a:srgbClr val="A6F695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r-TR" sz="2000"/>
              <a:t>Demand/mo	Jan	Feb	Mar	Apr	May	Jun</a:t>
            </a:r>
          </a:p>
          <a:p>
            <a:pPr>
              <a:spcBef>
                <a:spcPct val="50000"/>
              </a:spcBef>
            </a:pPr>
            <a:r>
              <a:rPr lang="en-US" altLang="tr-TR" sz="2000"/>
              <a:t>		4500	5500	7000	10000	8000	6000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 animBg="1" autoUpdateAnimBg="0"/>
      <p:bldP spid="24586" grpId="0" animBg="1" autoUpdateAnimBg="0"/>
      <p:bldP spid="2458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5">
            <a:extLst>
              <a:ext uri="{FF2B5EF4-FFF2-40B4-BE49-F238E27FC236}">
                <a16:creationId xmlns:a16="http://schemas.microsoft.com/office/drawing/2014/main" id="{01BC6030-0BE1-82A1-3A56-7D4156524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6194425"/>
            <a:ext cx="1798637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C99C7F09-36DF-E512-83C2-7DD9F1BE2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488" y="6194425"/>
            <a:ext cx="27336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7398DED3-1DD9-60E3-FDBA-2E74E3D6F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6194425"/>
            <a:ext cx="1798637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2472" name="Rectangle 8">
            <a:extLst>
              <a:ext uri="{FF2B5EF4-FFF2-40B4-BE49-F238E27FC236}">
                <a16:creationId xmlns:a16="http://schemas.microsoft.com/office/drawing/2014/main" id="{AD299617-591E-E99A-968D-66AFB639E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488" y="6194425"/>
            <a:ext cx="27336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62473" name="Object 9">
            <a:extLst>
              <a:ext uri="{FF2B5EF4-FFF2-40B4-BE49-F238E27FC236}">
                <a16:creationId xmlns:a16="http://schemas.microsoft.com/office/drawing/2014/main" id="{F1F56E2C-C3A7-4E5C-25B5-AE866E4DE074}"/>
              </a:ext>
            </a:extLst>
          </p:cNvPr>
          <p:cNvGraphicFramePr>
            <a:graphicFrameLocks/>
          </p:cNvGraphicFramePr>
          <p:nvPr/>
        </p:nvGraphicFramePr>
        <p:xfrm>
          <a:off x="730250" y="4598988"/>
          <a:ext cx="8094663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9377600" imgH="9385300" progId="Excel.Sheet.8">
                  <p:embed/>
                </p:oleObj>
              </mc:Choice>
              <mc:Fallback>
                <p:oleObj name="Worksheet" r:id="rId2" imgW="49377600" imgH="9385300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4598988"/>
                        <a:ext cx="8094663" cy="1885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Rectangle 10">
            <a:extLst>
              <a:ext uri="{FF2B5EF4-FFF2-40B4-BE49-F238E27FC236}">
                <a16:creationId xmlns:a16="http://schemas.microsoft.com/office/drawing/2014/main" id="{89171496-061A-5C03-FE66-7FC56D925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3438525"/>
            <a:ext cx="8058150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tr-TR" sz="2000"/>
              <a:t>Productive hours/worker/day	7.25</a:t>
            </a:r>
          </a:p>
          <a:p>
            <a:pPr eaLnBrk="0" hangingPunct="0"/>
            <a:r>
              <a:rPr lang="en-US" altLang="tr-TR" sz="2000"/>
              <a:t>Paid straight hrs/day		8</a:t>
            </a:r>
          </a:p>
        </p:txBody>
      </p:sp>
      <p:sp>
        <p:nvSpPr>
          <p:cNvPr id="62475" name="Text Box 11">
            <a:extLst>
              <a:ext uri="{FF2B5EF4-FFF2-40B4-BE49-F238E27FC236}">
                <a16:creationId xmlns:a16="http://schemas.microsoft.com/office/drawing/2014/main" id="{E490216A-05E3-74E0-CF77-D323E0575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57400"/>
            <a:ext cx="6762750" cy="1338263"/>
          </a:xfrm>
          <a:prstGeom prst="rect">
            <a:avLst/>
          </a:prstGeom>
          <a:solidFill>
            <a:srgbClr val="A6F695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r-TR" sz="1800"/>
              <a:t>Demand/mo	Jan	Feb	Mar	Apr	May	Jun</a:t>
            </a:r>
          </a:p>
          <a:p>
            <a:pPr>
              <a:spcBef>
                <a:spcPct val="50000"/>
              </a:spcBef>
            </a:pPr>
            <a:r>
              <a:rPr lang="en-US" altLang="tr-TR" sz="1800"/>
              <a:t>		4500	5500	7000	10000	8000	6000</a:t>
            </a:r>
          </a:p>
        </p:txBody>
      </p:sp>
      <p:sp>
        <p:nvSpPr>
          <p:cNvPr id="62476" name="Text Box 12">
            <a:extLst>
              <a:ext uri="{FF2B5EF4-FFF2-40B4-BE49-F238E27FC236}">
                <a16:creationId xmlns:a16="http://schemas.microsoft.com/office/drawing/2014/main" id="{1EFDC06E-5318-2538-8C21-86BAD3827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66800"/>
            <a:ext cx="7915275" cy="92551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altLang="tr-TR" sz="1800" b="1">
                <a:latin typeface="Arial" panose="020B0604020202020204" pitchFamily="34" charset="0"/>
              </a:rPr>
              <a:t>Given the demand and cost information below, what</a:t>
            </a:r>
          </a:p>
          <a:p>
            <a:r>
              <a:rPr lang="en-US" altLang="tr-TR" sz="1800" b="1">
                <a:latin typeface="Arial" panose="020B0604020202020204" pitchFamily="34" charset="0"/>
              </a:rPr>
              <a:t>are the aggregate hours/worker/month, units/worker, and dollars/worker?</a:t>
            </a:r>
            <a:endParaRPr lang="en-US" altLang="tr-TR" sz="1800" b="1"/>
          </a:p>
        </p:txBody>
      </p:sp>
      <p:sp>
        <p:nvSpPr>
          <p:cNvPr id="62478" name="Text Box 14">
            <a:extLst>
              <a:ext uri="{FF2B5EF4-FFF2-40B4-BE49-F238E27FC236}">
                <a16:creationId xmlns:a16="http://schemas.microsoft.com/office/drawing/2014/main" id="{65B87C83-E4F5-FD56-E0EF-8DD4E3873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563" y="2568575"/>
            <a:ext cx="1150937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r-TR"/>
              <a:t>7.25x22</a:t>
            </a:r>
          </a:p>
        </p:txBody>
      </p:sp>
      <p:sp>
        <p:nvSpPr>
          <p:cNvPr id="62479" name="Line 15">
            <a:extLst>
              <a:ext uri="{FF2B5EF4-FFF2-40B4-BE49-F238E27FC236}">
                <a16:creationId xmlns:a16="http://schemas.microsoft.com/office/drawing/2014/main" id="{AF7D4AF5-A20E-4539-9D62-C0B90A4509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92488" y="2859088"/>
            <a:ext cx="4100512" cy="2536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81" name="Text Box 17">
            <a:extLst>
              <a:ext uri="{FF2B5EF4-FFF2-40B4-BE49-F238E27FC236}">
                <a16:creationId xmlns:a16="http://schemas.microsoft.com/office/drawing/2014/main" id="{15A725EC-D21A-6C2A-A4A5-E63181154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8" y="3873500"/>
            <a:ext cx="2516187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r-TR"/>
              <a:t>7.25x0.15=48.33 &amp; 84.33x22=1063.33</a:t>
            </a:r>
          </a:p>
        </p:txBody>
      </p:sp>
      <p:sp>
        <p:nvSpPr>
          <p:cNvPr id="62482" name="Line 18">
            <a:extLst>
              <a:ext uri="{FF2B5EF4-FFF2-40B4-BE49-F238E27FC236}">
                <a16:creationId xmlns:a16="http://schemas.microsoft.com/office/drawing/2014/main" id="{EC2A7108-7BEF-72F4-315E-FDA6ED56C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9613" y="4381500"/>
            <a:ext cx="2662237" cy="1449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84" name="Text Box 20">
            <a:extLst>
              <a:ext uri="{FF2B5EF4-FFF2-40B4-BE49-F238E27FC236}">
                <a16:creationId xmlns:a16="http://schemas.microsoft.com/office/drawing/2014/main" id="{D01BC8F3-F77E-31BF-8193-D492C98FA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4308475"/>
            <a:ext cx="2446337" cy="8334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r-TR"/>
              <a:t>22x8hrsx$8=$1408</a:t>
            </a:r>
          </a:p>
        </p:txBody>
      </p:sp>
      <p:sp>
        <p:nvSpPr>
          <p:cNvPr id="62485" name="Line 21">
            <a:extLst>
              <a:ext uri="{FF2B5EF4-FFF2-40B4-BE49-F238E27FC236}">
                <a16:creationId xmlns:a16="http://schemas.microsoft.com/office/drawing/2014/main" id="{11EEE029-BEC0-BF68-0454-DB17F980D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3850" y="4743450"/>
            <a:ext cx="935038" cy="1306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62487" name="Rectangle 23">
            <a:extLst>
              <a:ext uri="{FF2B5EF4-FFF2-40B4-BE49-F238E27FC236}">
                <a16:creationId xmlns:a16="http://schemas.microsoft.com/office/drawing/2014/main" id="{9E1BB4E0-C52F-CA13-2476-04DBD13DC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7467600" cy="838200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tr-TR" sz="2400" b="1"/>
              <a:t>Cut-and-Try Example: Determining </a:t>
            </a:r>
            <a:br>
              <a:rPr lang="en-US" altLang="tr-TR" sz="2400" b="1"/>
            </a:br>
            <a:r>
              <a:rPr lang="en-US" altLang="tr-TR" sz="2400" b="1"/>
              <a:t>Straight Labor Costs and Output</a:t>
            </a:r>
          </a:p>
        </p:txBody>
      </p:sp>
      <p:sp>
        <p:nvSpPr>
          <p:cNvPr id="62488" name="Text Box 24">
            <a:extLst>
              <a:ext uri="{FF2B5EF4-FFF2-40B4-BE49-F238E27FC236}">
                <a16:creationId xmlns:a16="http://schemas.microsoft.com/office/drawing/2014/main" id="{EFB40080-6CFE-7E8A-6D89-E103CE049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749675" y="-3397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tr-TR" alt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6" grpId="0" animBg="1" autoUpdateAnimBg="0"/>
      <p:bldP spid="62478" grpId="0" animBg="1" autoUpdateAnimBg="0"/>
      <p:bldP spid="62481" grpId="0" animBg="1" autoUpdateAnimBg="0"/>
      <p:bldP spid="6248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12FD9DB-F5B3-CD99-552E-1D8671D4B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D1A70E6-0DE1-9868-771B-CCF419B3A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444BC7F8-CEC1-925A-812A-6B1029CA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1E92FB6A-44ED-98F0-7102-455B87E40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1E82EF09-E8CC-BA01-CEEF-8689E439FABC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838200" y="304800"/>
            <a:ext cx="8126413" cy="1111250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tr-TR" sz="2800" b="1"/>
              <a:t>Chase Strategy</a:t>
            </a:r>
            <a:br>
              <a:rPr lang="en-US" altLang="tr-TR" sz="2800" b="1"/>
            </a:br>
            <a:r>
              <a:rPr lang="en-US" altLang="tr-TR" sz="2800" b="1"/>
              <a:t>(Hiring &amp; Firing to meet demand)</a:t>
            </a:r>
          </a:p>
        </p:txBody>
      </p:sp>
      <p:graphicFrame>
        <p:nvGraphicFramePr>
          <p:cNvPr id="28681" name="Object 9">
            <a:extLst>
              <a:ext uri="{FF2B5EF4-FFF2-40B4-BE49-F238E27FC236}">
                <a16:creationId xmlns:a16="http://schemas.microsoft.com/office/drawing/2014/main" id="{9432AC59-930F-D994-5E9F-E459145CD085}"/>
              </a:ext>
            </a:extLst>
          </p:cNvPr>
          <p:cNvGraphicFramePr>
            <a:graphicFrameLocks/>
          </p:cNvGraphicFramePr>
          <p:nvPr/>
        </p:nvGraphicFramePr>
        <p:xfrm>
          <a:off x="228600" y="1600200"/>
          <a:ext cx="3001963" cy="496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7284700" imgH="28600400" progId="Excel.Sheet.8">
                  <p:embed/>
                </p:oleObj>
              </mc:Choice>
              <mc:Fallback>
                <p:oleObj name="Worksheet" r:id="rId3" imgW="17284700" imgH="28600400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3001963" cy="4965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Text Box 10">
            <a:extLst>
              <a:ext uri="{FF2B5EF4-FFF2-40B4-BE49-F238E27FC236}">
                <a16:creationId xmlns:a16="http://schemas.microsoft.com/office/drawing/2014/main" id="{501A8DA7-4C6D-C10F-4DFC-B23B53927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371600"/>
            <a:ext cx="5410200" cy="650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r-TR" sz="1800" b="1">
                <a:latin typeface="Arial" panose="020B0604020202020204" pitchFamily="34" charset="0"/>
              </a:rPr>
              <a:t>Lets assume our current workforce is 7 workers.</a:t>
            </a:r>
            <a:r>
              <a:rPr lang="en-US" altLang="tr-TR" sz="1800"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28692" name="Group 20">
            <a:extLst>
              <a:ext uri="{FF2B5EF4-FFF2-40B4-BE49-F238E27FC236}">
                <a16:creationId xmlns:a16="http://schemas.microsoft.com/office/drawing/2014/main" id="{B2451A25-5822-8ADE-09C6-DB611CF99B6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133600"/>
            <a:ext cx="5791200" cy="2590800"/>
            <a:chOff x="1968" y="1344"/>
            <a:chExt cx="3648" cy="1632"/>
          </a:xfrm>
        </p:grpSpPr>
        <p:sp>
          <p:nvSpPr>
            <p:cNvPr id="28683" name="Text Box 11">
              <a:extLst>
                <a:ext uri="{FF2B5EF4-FFF2-40B4-BE49-F238E27FC236}">
                  <a16:creationId xmlns:a16="http://schemas.microsoft.com/office/drawing/2014/main" id="{8C37BEFE-3FEB-8960-61AF-B03B9DAFB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344"/>
              <a:ext cx="3456" cy="48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sz="2200" b="1">
                  <a:latin typeface="Arial" panose="020B0604020202020204" pitchFamily="34" charset="0"/>
                </a:rPr>
                <a:t>First, calculate net requirements for production, or 4500-250=4250 units</a:t>
              </a:r>
            </a:p>
          </p:txBody>
        </p:sp>
        <p:sp>
          <p:nvSpPr>
            <p:cNvPr id="28684" name="Line 12">
              <a:extLst>
                <a:ext uri="{FF2B5EF4-FFF2-40B4-BE49-F238E27FC236}">
                  <a16:creationId xmlns:a16="http://schemas.microsoft.com/office/drawing/2014/main" id="{14E473B6-871E-9170-177E-A789C970B5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824"/>
              <a:ext cx="240" cy="1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8693" name="Group 21">
            <a:extLst>
              <a:ext uri="{FF2B5EF4-FFF2-40B4-BE49-F238E27FC236}">
                <a16:creationId xmlns:a16="http://schemas.microsoft.com/office/drawing/2014/main" id="{5B6E2DFF-5932-8EF0-D0E6-E2E26D5F9D32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429000"/>
            <a:ext cx="5562600" cy="1600200"/>
            <a:chOff x="1968" y="2160"/>
            <a:chExt cx="3504" cy="1008"/>
          </a:xfrm>
        </p:grpSpPr>
        <p:sp>
          <p:nvSpPr>
            <p:cNvPr id="28686" name="Text Box 14">
              <a:extLst>
                <a:ext uri="{FF2B5EF4-FFF2-40B4-BE49-F238E27FC236}">
                  <a16:creationId xmlns:a16="http://schemas.microsoft.com/office/drawing/2014/main" id="{B0BF9230-8F51-448C-D0EB-86D0EA76A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160"/>
              <a:ext cx="3168" cy="9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sz="2200" b="1">
                  <a:latin typeface="Arial" panose="020B0604020202020204" pitchFamily="34" charset="0"/>
                </a:rPr>
                <a:t>Then, calculate number of workers needed to produce the net requirements, or 4250/1063.33=3.997 or 4 workers</a:t>
              </a:r>
            </a:p>
          </p:txBody>
        </p:sp>
        <p:sp>
          <p:nvSpPr>
            <p:cNvPr id="28687" name="Line 15">
              <a:extLst>
                <a:ext uri="{FF2B5EF4-FFF2-40B4-BE49-F238E27FC236}">
                  <a16:creationId xmlns:a16="http://schemas.microsoft.com/office/drawing/2014/main" id="{57EDB647-89A1-8376-1B10-5496EB71FF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2736"/>
              <a:ext cx="336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28694" name="Group 22">
            <a:extLst>
              <a:ext uri="{FF2B5EF4-FFF2-40B4-BE49-F238E27FC236}">
                <a16:creationId xmlns:a16="http://schemas.microsoft.com/office/drawing/2014/main" id="{5EEB0AAE-E208-497C-9BD5-BA827B70863C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029200"/>
            <a:ext cx="5486400" cy="1441450"/>
            <a:chOff x="2016" y="3168"/>
            <a:chExt cx="3456" cy="908"/>
          </a:xfrm>
        </p:grpSpPr>
        <p:sp>
          <p:nvSpPr>
            <p:cNvPr id="28688" name="Text Box 16">
              <a:extLst>
                <a:ext uri="{FF2B5EF4-FFF2-40B4-BE49-F238E27FC236}">
                  <a16:creationId xmlns:a16="http://schemas.microsoft.com/office/drawing/2014/main" id="{80BA6333-8CCA-EE19-3403-D27EB5200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168"/>
              <a:ext cx="3168" cy="9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sz="2200" b="1">
                  <a:latin typeface="Arial" panose="020B0604020202020204" pitchFamily="34" charset="0"/>
                </a:rPr>
                <a:t>Finally, determine the number of workers to hire/fire.  In this case we only need 4 workers, we have 7, so 3 can be fired.</a:t>
              </a:r>
            </a:p>
          </p:txBody>
        </p:sp>
        <p:sp>
          <p:nvSpPr>
            <p:cNvPr id="28689" name="Line 17">
              <a:extLst>
                <a:ext uri="{FF2B5EF4-FFF2-40B4-BE49-F238E27FC236}">
                  <a16:creationId xmlns:a16="http://schemas.microsoft.com/office/drawing/2014/main" id="{3F74722D-A064-B6D5-754B-B9A9919C3A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3792"/>
              <a:ext cx="28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2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E9B612A6-CAAC-7865-4EFA-C56EDC660AE5}"/>
              </a:ext>
            </a:extLst>
          </p:cNvPr>
          <p:cNvGraphicFramePr>
            <a:graphicFrameLocks/>
          </p:cNvGraphicFramePr>
          <p:nvPr/>
        </p:nvGraphicFramePr>
        <p:xfrm>
          <a:off x="381000" y="1447800"/>
          <a:ext cx="8496300" cy="494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933100" imgH="28511500" progId="Excel.Sheet.8">
                  <p:embed/>
                </p:oleObj>
              </mc:Choice>
              <mc:Fallback>
                <p:oleObj name="Worksheet" r:id="rId3" imgW="48933100" imgH="285115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8496300" cy="4949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6">
            <a:extLst>
              <a:ext uri="{FF2B5EF4-FFF2-40B4-BE49-F238E27FC236}">
                <a16:creationId xmlns:a16="http://schemas.microsoft.com/office/drawing/2014/main" id="{12B1D300-4693-020F-030D-26B99C1F1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4350"/>
            <a:ext cx="8077200" cy="7715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r-TR" sz="2200" b="1">
                <a:latin typeface="Arial" panose="020B0604020202020204" pitchFamily="34" charset="0"/>
              </a:rPr>
              <a:t>Below are the complete calculations for the remaining months in the six month planning horizon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1" name="Object 3">
            <a:extLst>
              <a:ext uri="{FF2B5EF4-FFF2-40B4-BE49-F238E27FC236}">
                <a16:creationId xmlns:a16="http://schemas.microsoft.com/office/drawing/2014/main" id="{B091F91F-26B4-FED5-0547-E169E1B339F1}"/>
              </a:ext>
            </a:extLst>
          </p:cNvPr>
          <p:cNvGraphicFramePr>
            <a:graphicFrameLocks/>
          </p:cNvGraphicFramePr>
          <p:nvPr/>
        </p:nvGraphicFramePr>
        <p:xfrm>
          <a:off x="0" y="1123950"/>
          <a:ext cx="9144000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1130200" imgH="26403300" progId="Excel.Sheet.8">
                  <p:embed/>
                </p:oleObj>
              </mc:Choice>
              <mc:Fallback>
                <p:oleObj name="Worksheet" r:id="rId3" imgW="51130200" imgH="26403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123950"/>
                        <a:ext cx="9144000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6">
            <a:extLst>
              <a:ext uri="{FF2B5EF4-FFF2-40B4-BE49-F238E27FC236}">
                <a16:creationId xmlns:a16="http://schemas.microsoft.com/office/drawing/2014/main" id="{93BFDF37-A52D-7C56-4A54-0669CD6A6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323850"/>
            <a:ext cx="8877300" cy="7715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r-TR" sz="2200" b="1">
                <a:latin typeface="Arial" panose="020B0604020202020204" pitchFamily="34" charset="0"/>
              </a:rPr>
              <a:t>Below are the complete calculations for the remaining months in the six month planning horizon with the other costs included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1BB8B3C-2497-2665-10C6-A8448E1B3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3BBE06D-F03E-CF68-13B0-8C9D3DBF8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4257F9E0-146B-FBA5-9DC3-91D3AF8EF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408634CB-6A33-D628-A346-30773480A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B095616B-0D29-AAC9-D8E8-99FD5332FB82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228600" y="304800"/>
            <a:ext cx="8736013" cy="1206500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tr-TR" sz="3200" b="1"/>
              <a:t>Level Workforce Strategy (Surplus and Shortage Allowed)</a:t>
            </a:r>
          </a:p>
        </p:txBody>
      </p:sp>
      <p:sp>
        <p:nvSpPr>
          <p:cNvPr id="34825" name="Rectangle 9">
            <a:extLst>
              <a:ext uri="{FF2B5EF4-FFF2-40B4-BE49-F238E27FC236}">
                <a16:creationId xmlns:a16="http://schemas.microsoft.com/office/drawing/2014/main" id="{F587C47C-5032-CF92-F66E-BCFE47B58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900" y="63357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34826" name="Object 10">
            <a:extLst>
              <a:ext uri="{FF2B5EF4-FFF2-40B4-BE49-F238E27FC236}">
                <a16:creationId xmlns:a16="http://schemas.microsoft.com/office/drawing/2014/main" id="{A1CAF050-A0A2-FDF8-7E1E-6F033E253831}"/>
              </a:ext>
            </a:extLst>
          </p:cNvPr>
          <p:cNvGraphicFramePr>
            <a:graphicFrameLocks/>
          </p:cNvGraphicFramePr>
          <p:nvPr/>
        </p:nvGraphicFramePr>
        <p:xfrm>
          <a:off x="4648200" y="2286000"/>
          <a:ext cx="39528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2771100" imgH="23698200" progId="Excel.Sheet.8">
                  <p:embed/>
                </p:oleObj>
              </mc:Choice>
              <mc:Fallback>
                <p:oleObj name="Worksheet" r:id="rId3" imgW="22771100" imgH="23698200" progId="Excel.Sheet.8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86000"/>
                        <a:ext cx="3952875" cy="4114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Text Box 11">
            <a:extLst>
              <a:ext uri="{FF2B5EF4-FFF2-40B4-BE49-F238E27FC236}">
                <a16:creationId xmlns:a16="http://schemas.microsoft.com/office/drawing/2014/main" id="{761419BD-A141-0B75-14FC-811F6CA45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00200"/>
            <a:ext cx="4267200" cy="11064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r-TR" sz="2200" b="1">
                <a:latin typeface="Arial" panose="020B0604020202020204" pitchFamily="34" charset="0"/>
              </a:rPr>
              <a:t>Lets take the same problem as before but this time use the Level Workforce strategy</a:t>
            </a:r>
          </a:p>
        </p:txBody>
      </p:sp>
      <p:sp>
        <p:nvSpPr>
          <p:cNvPr id="34828" name="Text Box 12">
            <a:extLst>
              <a:ext uri="{FF2B5EF4-FFF2-40B4-BE49-F238E27FC236}">
                <a16:creationId xmlns:a16="http://schemas.microsoft.com/office/drawing/2014/main" id="{50EE708A-8C08-54D6-67FF-52D4099DA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71800"/>
            <a:ext cx="4191000" cy="7715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r-TR" sz="2200" b="1">
                <a:latin typeface="Arial" panose="020B0604020202020204" pitchFamily="34" charset="0"/>
              </a:rPr>
              <a:t>This time we will seek to use a workforce level of 6 workers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7" grpId="0" animBg="1" autoUpdateAnimBg="0"/>
      <p:bldP spid="34828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7" name="Object 3">
            <a:extLst>
              <a:ext uri="{FF2B5EF4-FFF2-40B4-BE49-F238E27FC236}">
                <a16:creationId xmlns:a16="http://schemas.microsoft.com/office/drawing/2014/main" id="{2DCE5464-933A-5D1B-A120-33B35991AC51}"/>
              </a:ext>
            </a:extLst>
          </p:cNvPr>
          <p:cNvGraphicFramePr>
            <a:graphicFrameLocks/>
          </p:cNvGraphicFramePr>
          <p:nvPr/>
        </p:nvGraphicFramePr>
        <p:xfrm>
          <a:off x="333375" y="1828800"/>
          <a:ext cx="8810625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457700" imgH="1524000" progId="Excel.Sheet.8">
                  <p:embed/>
                </p:oleObj>
              </mc:Choice>
              <mc:Fallback>
                <p:oleObj name="Worksheet" r:id="rId3" imgW="4457700" imgH="15240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1828800"/>
                        <a:ext cx="8810625" cy="3016250"/>
                      </a:xfrm>
                      <a:prstGeom prst="rect">
                        <a:avLst/>
                      </a:prstGeom>
                      <a:solidFill>
                        <a:srgbClr val="FFD7A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6">
            <a:extLst>
              <a:ext uri="{FF2B5EF4-FFF2-40B4-BE49-F238E27FC236}">
                <a16:creationId xmlns:a16="http://schemas.microsoft.com/office/drawing/2014/main" id="{2C9C57E5-B4E8-2BCC-00BA-87BF8DF6C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972050"/>
            <a:ext cx="8077200" cy="9556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r-TR" sz="2800">
                <a:latin typeface="Arial" panose="020B0604020202020204" pitchFamily="34" charset="0"/>
              </a:rPr>
              <a:t>Note, if we recalculate this sheet with 7 workers we would have a surplus</a:t>
            </a:r>
            <a:endParaRPr lang="en-US" altLang="tr-TR">
              <a:latin typeface="Arial" panose="020B0604020202020204" pitchFamily="34" charset="0"/>
            </a:endParaRPr>
          </a:p>
        </p:txBody>
      </p:sp>
      <p:sp>
        <p:nvSpPr>
          <p:cNvPr id="36871" name="Text Box 7">
            <a:extLst>
              <a:ext uri="{FF2B5EF4-FFF2-40B4-BE49-F238E27FC236}">
                <a16:creationId xmlns:a16="http://schemas.microsoft.com/office/drawing/2014/main" id="{021E2C96-BCBB-ABD5-54D9-DA982B5E7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71500"/>
            <a:ext cx="8077200" cy="8318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r-TR" b="1">
                <a:latin typeface="Arial" panose="020B0604020202020204" pitchFamily="34" charset="0"/>
              </a:rPr>
              <a:t>Below are the complete calculations for the remaining months in the six month planning horizon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nimBg="1" autoUpdateAnimBg="0"/>
      <p:bldP spid="36871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99C43BA-865C-8F1D-5C74-814EDA2F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900" y="63357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aphicFrame>
        <p:nvGraphicFramePr>
          <p:cNvPr id="38916" name="Object 4">
            <a:extLst>
              <a:ext uri="{FF2B5EF4-FFF2-40B4-BE49-F238E27FC236}">
                <a16:creationId xmlns:a16="http://schemas.microsoft.com/office/drawing/2014/main" id="{09AA1CAA-961A-B06A-75F1-4E336D7783FD}"/>
              </a:ext>
            </a:extLst>
          </p:cNvPr>
          <p:cNvGraphicFramePr>
            <a:graphicFrameLocks/>
          </p:cNvGraphicFramePr>
          <p:nvPr/>
        </p:nvGraphicFramePr>
        <p:xfrm>
          <a:off x="152400" y="1828800"/>
          <a:ext cx="8847138" cy="461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143500" imgH="2857500" progId="Excel.Sheet.8">
                  <p:embed/>
                </p:oleObj>
              </mc:Choice>
              <mc:Fallback>
                <p:oleObj name="Worksheet" r:id="rId3" imgW="5143500" imgH="2857500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28800"/>
                        <a:ext cx="8847138" cy="4618038"/>
                      </a:xfrm>
                      <a:prstGeom prst="rect">
                        <a:avLst/>
                      </a:prstGeom>
                      <a:solidFill>
                        <a:srgbClr val="FFD7A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 Box 7">
            <a:extLst>
              <a:ext uri="{FF2B5EF4-FFF2-40B4-BE49-F238E27FC236}">
                <a16:creationId xmlns:a16="http://schemas.microsoft.com/office/drawing/2014/main" id="{645BF913-42C8-5122-D014-A3BD36C64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0"/>
            <a:ext cx="8686800" cy="15636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r-TR" sz="3200" b="1"/>
              <a:t>Below are the complete calculations for the remaining months in the six month planning horizon with the other costs included</a:t>
            </a:r>
          </a:p>
        </p:txBody>
      </p:sp>
      <p:sp>
        <p:nvSpPr>
          <p:cNvPr id="38921" name="Text Box 9">
            <a:extLst>
              <a:ext uri="{FF2B5EF4-FFF2-40B4-BE49-F238E27FC236}">
                <a16:creationId xmlns:a16="http://schemas.microsoft.com/office/drawing/2014/main" id="{51C3A7F0-03BD-07D6-819F-23DB02F6E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1981200"/>
            <a:ext cx="2286000" cy="22923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r-TR" b="1">
                <a:latin typeface="Arial" panose="020B0604020202020204" pitchFamily="34" charset="0"/>
              </a:rPr>
              <a:t>Note, total costs under this strategy are less than Chase at $260.408.62</a:t>
            </a:r>
          </a:p>
        </p:txBody>
      </p:sp>
      <p:grpSp>
        <p:nvGrpSpPr>
          <p:cNvPr id="38923" name="Group 11">
            <a:extLst>
              <a:ext uri="{FF2B5EF4-FFF2-40B4-BE49-F238E27FC236}">
                <a16:creationId xmlns:a16="http://schemas.microsoft.com/office/drawing/2014/main" id="{1DC5D72D-197E-5EA0-3F36-C91109E6F8D9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800600"/>
            <a:ext cx="2590800" cy="1676400"/>
            <a:chOff x="4128" y="2736"/>
            <a:chExt cx="1632" cy="1056"/>
          </a:xfrm>
        </p:grpSpPr>
        <p:sp>
          <p:nvSpPr>
            <p:cNvPr id="38920" name="Text Box 8">
              <a:extLst>
                <a:ext uri="{FF2B5EF4-FFF2-40B4-BE49-F238E27FC236}">
                  <a16:creationId xmlns:a16="http://schemas.microsoft.com/office/drawing/2014/main" id="{793E8420-6D3E-28E0-F0B2-B0C12FCC0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2736"/>
              <a:ext cx="720" cy="716"/>
            </a:xfrm>
            <a:prstGeom prst="rect">
              <a:avLst/>
            </a:prstGeom>
            <a:solidFill>
              <a:srgbClr val="A6F695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r-TR" sz="1700">
                  <a:latin typeface="Arial" panose="020B0604020202020204" pitchFamily="34" charset="0"/>
                </a:rPr>
                <a:t>Labor</a:t>
              </a:r>
            </a:p>
            <a:p>
              <a:r>
                <a:rPr lang="en-US" altLang="tr-TR" sz="1700">
                  <a:latin typeface="Arial" panose="020B0604020202020204" pitchFamily="34" charset="0"/>
                </a:rPr>
                <a:t>Material</a:t>
              </a:r>
            </a:p>
            <a:p>
              <a:r>
                <a:rPr lang="en-US" altLang="tr-TR" sz="1700">
                  <a:latin typeface="Arial" panose="020B0604020202020204" pitchFamily="34" charset="0"/>
                </a:rPr>
                <a:t>Storage</a:t>
              </a:r>
            </a:p>
            <a:p>
              <a:r>
                <a:rPr lang="en-US" altLang="tr-TR" sz="1700">
                  <a:latin typeface="Arial" panose="020B0604020202020204" pitchFamily="34" charset="0"/>
                </a:rPr>
                <a:t>Stockout</a:t>
              </a:r>
            </a:p>
          </p:txBody>
        </p:sp>
        <p:sp>
          <p:nvSpPr>
            <p:cNvPr id="38922" name="Rectangle 10">
              <a:extLst>
                <a:ext uri="{FF2B5EF4-FFF2-40B4-BE49-F238E27FC236}">
                  <a16:creationId xmlns:a16="http://schemas.microsoft.com/office/drawing/2014/main" id="{9198ECFE-B86A-B9C2-05E6-1D561BEE5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736"/>
              <a:ext cx="864" cy="1056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 animBg="1" autoUpdateAnimBg="0"/>
      <p:bldP spid="3892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25D5A3AC-9BFE-E725-7BFF-A4CE9746B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B590CAD-8016-68B4-2D4A-FAD6C17A8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98A0B785-D8C4-1AB4-E42E-115F87618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CC9F88B8-06A7-DD52-0FCE-4F6B91B74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B29B0113-3C43-E20D-76FC-E77DD6040EB6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2590800"/>
            <a:ext cx="8175625" cy="1371600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tr-TR" sz="5400">
                <a:solidFill>
                  <a:schemeClr val="tx1"/>
                </a:solidFill>
              </a:rPr>
              <a:t>End of</a:t>
            </a:r>
            <a:r>
              <a:rPr lang="en-US" altLang="tr-TR" sz="3200" i="1">
                <a:solidFill>
                  <a:schemeClr val="tx1"/>
                </a:solidFill>
              </a:rPr>
              <a:t>  </a:t>
            </a:r>
            <a:r>
              <a:rPr lang="en-US" altLang="tr-TR" sz="5400">
                <a:solidFill>
                  <a:schemeClr val="tx1"/>
                </a:solidFill>
              </a:rPr>
              <a:t>Chapter 14</a:t>
            </a:r>
            <a:endParaRPr lang="en-US" altLang="tr-TR" sz="48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6283C02-B7E1-8C4F-24D1-ECCC00247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39620C8-8728-7769-6B36-61F63379D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65CF3965-8086-CE1E-32E0-CEB8F934A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905E210-12AA-8FA2-0263-7329655A8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ED437138-1EFD-5812-97EA-FAD324507C8A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358775" y="1752600"/>
            <a:ext cx="8175625" cy="3276600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0" hangingPunct="0"/>
            <a:br>
              <a:rPr lang="en-US" altLang="tr-TR" sz="3200" i="1">
                <a:solidFill>
                  <a:schemeClr val="accent1"/>
                </a:solidFill>
              </a:rPr>
            </a:br>
            <a:br>
              <a:rPr lang="en-US" altLang="tr-TR" sz="3200" i="1">
                <a:solidFill>
                  <a:schemeClr val="accent1"/>
                </a:solidFill>
              </a:rPr>
            </a:br>
            <a:br>
              <a:rPr lang="en-US" altLang="tr-TR" sz="3200" i="1">
                <a:solidFill>
                  <a:schemeClr val="accent1"/>
                </a:solidFill>
              </a:rPr>
            </a:br>
            <a:r>
              <a:rPr lang="en-US" altLang="tr-TR" sz="5400">
                <a:solidFill>
                  <a:schemeClr val="tx1"/>
                </a:solidFill>
              </a:rPr>
              <a:t>Chapter 14</a:t>
            </a:r>
            <a:br>
              <a:rPr lang="en-US" altLang="tr-TR" sz="5400">
                <a:solidFill>
                  <a:schemeClr val="tx1"/>
                </a:solidFill>
              </a:rPr>
            </a:br>
            <a:br>
              <a:rPr lang="en-US" altLang="tr-TR" sz="3200" i="1">
                <a:solidFill>
                  <a:schemeClr val="tx1"/>
                </a:solidFill>
              </a:rPr>
            </a:br>
            <a:r>
              <a:rPr lang="en-US" altLang="tr-TR" sz="4800" b="1">
                <a:solidFill>
                  <a:schemeClr val="tx1"/>
                </a:solidFill>
              </a:rPr>
              <a:t>Aggregate Sales and Operations Planning</a:t>
            </a:r>
          </a:p>
        </p:txBody>
      </p:sp>
    </p:spTree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5121834-695A-BB18-736E-7E6436688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F72DCA7-BE25-AB44-B056-666F5A6DD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33060803-091A-8CF1-E466-1450CBEC5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90F589F9-99C1-F297-873F-17C890991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0FE5CE7B-7347-FDD9-96BE-04A725AB43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162800" cy="4648200"/>
          </a:xfrm>
          <a:noFill/>
          <a:ln/>
        </p:spPr>
        <p:txBody>
          <a:bodyPr lIns="90488" tIns="44450" rIns="90488" bIns="44450"/>
          <a:lstStyle/>
          <a:p>
            <a:pPr eaLnBrk="0" hangingPunct="0">
              <a:spcAft>
                <a:spcPct val="90000"/>
              </a:spcAft>
            </a:pPr>
            <a:r>
              <a:rPr lang="en-US" altLang="tr-TR" b="1"/>
              <a:t>Sales and Operations Planning</a:t>
            </a:r>
          </a:p>
          <a:p>
            <a:pPr eaLnBrk="0" hangingPunct="0">
              <a:spcAft>
                <a:spcPct val="90000"/>
              </a:spcAft>
            </a:pPr>
            <a:r>
              <a:rPr lang="en-US" altLang="tr-TR" b="1"/>
              <a:t>The Aggregate Operations Plan </a:t>
            </a:r>
          </a:p>
          <a:p>
            <a:pPr eaLnBrk="0" hangingPunct="0">
              <a:spcAft>
                <a:spcPct val="90000"/>
              </a:spcAft>
            </a:pPr>
            <a:r>
              <a:rPr lang="en-US" altLang="tr-TR" b="1"/>
              <a:t>Examples: Chase and Level strategies</a:t>
            </a:r>
          </a:p>
        </p:txBody>
      </p:sp>
      <p:sp>
        <p:nvSpPr>
          <p:cNvPr id="64521" name="Text Box 9">
            <a:extLst>
              <a:ext uri="{FF2B5EF4-FFF2-40B4-BE49-F238E27FC236}">
                <a16:creationId xmlns:a16="http://schemas.microsoft.com/office/drawing/2014/main" id="{8884F99B-9343-533F-3B37-1908CC175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838200"/>
            <a:ext cx="624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tr-TR" sz="3600" b="1"/>
              <a:t>OBJECTIVES 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9" name="Rectangle 39">
            <a:extLst>
              <a:ext uri="{FF2B5EF4-FFF2-40B4-BE49-F238E27FC236}">
                <a16:creationId xmlns:a16="http://schemas.microsoft.com/office/drawing/2014/main" id="{160F634A-4FD1-FCF2-1C0B-962DD91C2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553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61444" name="Group 4">
            <a:extLst>
              <a:ext uri="{FF2B5EF4-FFF2-40B4-BE49-F238E27FC236}">
                <a16:creationId xmlns:a16="http://schemas.microsoft.com/office/drawing/2014/main" id="{588D8848-A256-DD79-828B-37A59C965709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87338"/>
            <a:ext cx="8837613" cy="6570662"/>
            <a:chOff x="192" y="192"/>
            <a:chExt cx="5567" cy="4139"/>
          </a:xfrm>
        </p:grpSpPr>
        <p:sp>
          <p:nvSpPr>
            <p:cNvPr id="61445" name="Rectangle 5">
              <a:extLst>
                <a:ext uri="{FF2B5EF4-FFF2-40B4-BE49-F238E27FC236}">
                  <a16:creationId xmlns:a16="http://schemas.microsoft.com/office/drawing/2014/main" id="{3A565F6F-8BB5-94C7-9042-EA4BBCD7D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160"/>
              <a:ext cx="2703" cy="309"/>
            </a:xfrm>
            <a:prstGeom prst="rect">
              <a:avLst/>
            </a:prstGeom>
            <a:solidFill>
              <a:srgbClr val="FFD7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tr-TR" sz="2000"/>
                <a:t>Master scheduling</a:t>
              </a:r>
            </a:p>
          </p:txBody>
        </p:sp>
        <p:sp>
          <p:nvSpPr>
            <p:cNvPr id="61446" name="Rectangle 6">
              <a:extLst>
                <a:ext uri="{FF2B5EF4-FFF2-40B4-BE49-F238E27FC236}">
                  <a16:creationId xmlns:a16="http://schemas.microsoft.com/office/drawing/2014/main" id="{7A415A3F-D13C-1115-7035-A74C62233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640"/>
              <a:ext cx="2685" cy="309"/>
            </a:xfrm>
            <a:prstGeom prst="rect">
              <a:avLst/>
            </a:prstGeom>
            <a:solidFill>
              <a:srgbClr val="FFD7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tr-TR" sz="2000"/>
                <a:t>Material requirements planning</a:t>
              </a:r>
            </a:p>
          </p:txBody>
        </p:sp>
        <p:sp>
          <p:nvSpPr>
            <p:cNvPr id="61447" name="Rectangle 7">
              <a:extLst>
                <a:ext uri="{FF2B5EF4-FFF2-40B4-BE49-F238E27FC236}">
                  <a16:creationId xmlns:a16="http://schemas.microsoft.com/office/drawing/2014/main" id="{A8696467-058F-883D-D2EA-31C3D3E86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312"/>
              <a:ext cx="2406" cy="309"/>
            </a:xfrm>
            <a:prstGeom prst="rect">
              <a:avLst/>
            </a:prstGeom>
            <a:solidFill>
              <a:srgbClr val="FFD7A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tr-TR" sz="2000"/>
                <a:t>Order scheduling</a:t>
              </a:r>
            </a:p>
          </p:txBody>
        </p:sp>
        <p:sp>
          <p:nvSpPr>
            <p:cNvPr id="61448" name="Line 8">
              <a:extLst>
                <a:ext uri="{FF2B5EF4-FFF2-40B4-BE49-F238E27FC236}">
                  <a16:creationId xmlns:a16="http://schemas.microsoft.com/office/drawing/2014/main" id="{F18E23CB-EFD2-F3E6-8E87-EC046C9D4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976"/>
              <a:ext cx="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449" name="Rectangle 9">
              <a:extLst>
                <a:ext uri="{FF2B5EF4-FFF2-40B4-BE49-F238E27FC236}">
                  <a16:creationId xmlns:a16="http://schemas.microsoft.com/office/drawing/2014/main" id="{0B5CF980-9236-AF4E-C4F5-8FBAB3960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120"/>
              <a:ext cx="1807" cy="463"/>
            </a:xfrm>
            <a:prstGeom prst="rect">
              <a:avLst/>
            </a:prstGeom>
            <a:solidFill>
              <a:srgbClr val="97D3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tr-TR" sz="2000"/>
                <a:t>Weekly workforce and</a:t>
              </a:r>
            </a:p>
            <a:p>
              <a:pPr algn="ctr" eaLnBrk="0" hangingPunct="0"/>
              <a:r>
                <a:rPr lang="en-US" altLang="tr-TR" sz="2000"/>
                <a:t>customer scheduling</a:t>
              </a:r>
            </a:p>
          </p:txBody>
        </p:sp>
        <p:sp>
          <p:nvSpPr>
            <p:cNvPr id="61450" name="Rectangle 10">
              <a:extLst>
                <a:ext uri="{FF2B5EF4-FFF2-40B4-BE49-F238E27FC236}">
                  <a16:creationId xmlns:a16="http://schemas.microsoft.com/office/drawing/2014/main" id="{4BBC92C4-7F2E-24D0-EFE0-775A9488A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792"/>
              <a:ext cx="2911" cy="288"/>
            </a:xfrm>
            <a:prstGeom prst="rect">
              <a:avLst/>
            </a:prstGeom>
            <a:solidFill>
              <a:srgbClr val="97D3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tr-TR" sz="2000"/>
                <a:t>Daily workforce and customer scheduling</a:t>
              </a:r>
            </a:p>
          </p:txBody>
        </p:sp>
        <p:sp>
          <p:nvSpPr>
            <p:cNvPr id="61451" name="Line 11">
              <a:extLst>
                <a:ext uri="{FF2B5EF4-FFF2-40B4-BE49-F238E27FC236}">
                  <a16:creationId xmlns:a16="http://schemas.microsoft.com/office/drawing/2014/main" id="{513D5702-98CC-E65C-B085-070308DC0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600"/>
              <a:ext cx="4" cy="19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452" name="Line 12">
              <a:extLst>
                <a:ext uri="{FF2B5EF4-FFF2-40B4-BE49-F238E27FC236}">
                  <a16:creationId xmlns:a16="http://schemas.microsoft.com/office/drawing/2014/main" id="{D9E21B97-0BCF-1ECC-675D-6416FC9920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064"/>
              <a:ext cx="0" cy="110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453" name="Rectangle 13">
              <a:extLst>
                <a:ext uri="{FF2B5EF4-FFF2-40B4-BE49-F238E27FC236}">
                  <a16:creationId xmlns:a16="http://schemas.microsoft.com/office/drawing/2014/main" id="{962F4E15-2790-2496-8472-A15EE8C68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6"/>
              <a:ext cx="2541" cy="309"/>
            </a:xfrm>
            <a:prstGeom prst="rect">
              <a:avLst/>
            </a:prstGeom>
            <a:solidFill>
              <a:srgbClr val="A6F69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tr-TR" sz="2000"/>
                <a:t>Process planning</a:t>
              </a:r>
            </a:p>
          </p:txBody>
        </p:sp>
        <p:sp>
          <p:nvSpPr>
            <p:cNvPr id="61454" name="Rectangle 14">
              <a:extLst>
                <a:ext uri="{FF2B5EF4-FFF2-40B4-BE49-F238E27FC236}">
                  <a16:creationId xmlns:a16="http://schemas.microsoft.com/office/drawing/2014/main" id="{760014C5-4FF8-C6EE-267D-D8A598857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720"/>
              <a:ext cx="2493" cy="309"/>
            </a:xfrm>
            <a:prstGeom prst="rect">
              <a:avLst/>
            </a:prstGeom>
            <a:solidFill>
              <a:srgbClr val="A6F69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tr-TR" sz="2000"/>
                <a:t>Strategic capacity planning</a:t>
              </a:r>
            </a:p>
          </p:txBody>
        </p:sp>
        <p:sp>
          <p:nvSpPr>
            <p:cNvPr id="61455" name="Rectangle 15">
              <a:extLst>
                <a:ext uri="{FF2B5EF4-FFF2-40B4-BE49-F238E27FC236}">
                  <a16:creationId xmlns:a16="http://schemas.microsoft.com/office/drawing/2014/main" id="{76F0465F-402E-B6C7-0244-F3347D2E0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276"/>
              <a:ext cx="3208" cy="309"/>
            </a:xfrm>
            <a:prstGeom prst="rect">
              <a:avLst/>
            </a:prstGeom>
            <a:solidFill>
              <a:srgbClr val="A6F69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tr-TR" sz="2000"/>
                <a:t>Sales and operations (aggregate) planning</a:t>
              </a:r>
            </a:p>
          </p:txBody>
        </p:sp>
        <p:sp>
          <p:nvSpPr>
            <p:cNvPr id="61456" name="Line 16">
              <a:extLst>
                <a:ext uri="{FF2B5EF4-FFF2-40B4-BE49-F238E27FC236}">
                  <a16:creationId xmlns:a16="http://schemas.microsoft.com/office/drawing/2014/main" id="{32A881B4-0190-BFD5-840E-6EE6DDFF5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0" y="527"/>
              <a:ext cx="0" cy="18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457" name="Rectangle 17">
              <a:extLst>
                <a:ext uri="{FF2B5EF4-FFF2-40B4-BE49-F238E27FC236}">
                  <a16:creationId xmlns:a16="http://schemas.microsoft.com/office/drawing/2014/main" id="{3C935BD0-E4E5-4642-1C62-A8CE0BA4B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480"/>
              <a:ext cx="540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tr-TR"/>
                <a:t>Long</a:t>
              </a:r>
            </a:p>
            <a:p>
              <a:pPr eaLnBrk="0" hangingPunct="0"/>
              <a:r>
                <a:rPr lang="en-US" altLang="tr-TR"/>
                <a:t>range</a:t>
              </a:r>
            </a:p>
          </p:txBody>
        </p:sp>
        <p:sp>
          <p:nvSpPr>
            <p:cNvPr id="61458" name="Rectangle 18">
              <a:extLst>
                <a:ext uri="{FF2B5EF4-FFF2-40B4-BE49-F238E27FC236}">
                  <a16:creationId xmlns:a16="http://schemas.microsoft.com/office/drawing/2014/main" id="{B38B4FE2-05D8-D540-3D15-23CBC631B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152"/>
              <a:ext cx="1082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tr-TR"/>
                <a:t>Intermediate</a:t>
              </a:r>
            </a:p>
            <a:p>
              <a:pPr eaLnBrk="0" hangingPunct="0"/>
              <a:r>
                <a:rPr lang="en-US" altLang="tr-TR"/>
                <a:t>range</a:t>
              </a:r>
            </a:p>
          </p:txBody>
        </p:sp>
        <p:sp>
          <p:nvSpPr>
            <p:cNvPr id="61459" name="Rectangle 19">
              <a:extLst>
                <a:ext uri="{FF2B5EF4-FFF2-40B4-BE49-F238E27FC236}">
                  <a16:creationId xmlns:a16="http://schemas.microsoft.com/office/drawing/2014/main" id="{96F4FB72-EDC5-0C22-184E-2C4F4B7B7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456"/>
              <a:ext cx="540" cy="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tr-TR"/>
                <a:t>Short</a:t>
              </a:r>
            </a:p>
            <a:p>
              <a:pPr eaLnBrk="0" hangingPunct="0"/>
              <a:r>
                <a:rPr lang="en-US" altLang="tr-TR"/>
                <a:t>range</a:t>
              </a:r>
            </a:p>
          </p:txBody>
        </p:sp>
        <p:sp>
          <p:nvSpPr>
            <p:cNvPr id="61460" name="Rectangle 20">
              <a:extLst>
                <a:ext uri="{FF2B5EF4-FFF2-40B4-BE49-F238E27FC236}">
                  <a16:creationId xmlns:a16="http://schemas.microsoft.com/office/drawing/2014/main" id="{9C6060AF-347D-7C3D-0762-7CF0AF122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776"/>
              <a:ext cx="125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tr-TR">
                  <a:solidFill>
                    <a:srgbClr val="FF9933"/>
                  </a:solidFill>
                </a:rPr>
                <a:t>Manufacturing</a:t>
              </a:r>
            </a:p>
          </p:txBody>
        </p:sp>
        <p:sp>
          <p:nvSpPr>
            <p:cNvPr id="61461" name="Rectangle 21">
              <a:extLst>
                <a:ext uri="{FF2B5EF4-FFF2-40B4-BE49-F238E27FC236}">
                  <a16:creationId xmlns:a16="http://schemas.microsoft.com/office/drawing/2014/main" id="{32D026A1-4107-E06A-81D7-01FEE331E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016"/>
              <a:ext cx="76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tr-TR">
                  <a:solidFill>
                    <a:srgbClr val="6699FF"/>
                  </a:solidFill>
                </a:rPr>
                <a:t>Services</a:t>
              </a:r>
            </a:p>
          </p:txBody>
        </p:sp>
        <p:sp>
          <p:nvSpPr>
            <p:cNvPr id="61462" name="Rectangle 22">
              <a:extLst>
                <a:ext uri="{FF2B5EF4-FFF2-40B4-BE49-F238E27FC236}">
                  <a16:creationId xmlns:a16="http://schemas.microsoft.com/office/drawing/2014/main" id="{4E1F1FCE-850F-3D49-F56B-23FF7C913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004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463" name="Rectangle 23">
              <a:extLst>
                <a:ext uri="{FF2B5EF4-FFF2-40B4-BE49-F238E27FC236}">
                  <a16:creationId xmlns:a16="http://schemas.microsoft.com/office/drawing/2014/main" id="{4468DF71-6B9F-4BBC-6220-CC1D7F2EF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4031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r" eaLnBrk="0" hangingPunct="0"/>
              <a:endParaRPr lang="tr-TR" altLang="tr-TR" sz="1000"/>
            </a:p>
          </p:txBody>
        </p:sp>
        <p:sp>
          <p:nvSpPr>
            <p:cNvPr id="61464" name="Rectangle 24">
              <a:extLst>
                <a:ext uri="{FF2B5EF4-FFF2-40B4-BE49-F238E27FC236}">
                  <a16:creationId xmlns:a16="http://schemas.microsoft.com/office/drawing/2014/main" id="{9B1E2ACF-5566-4500-D1D9-D1E243A13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92"/>
              <a:ext cx="834" cy="237"/>
            </a:xfrm>
            <a:prstGeom prst="rect">
              <a:avLst/>
            </a:prstGeom>
            <a:solidFill>
              <a:srgbClr val="A6F69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altLang="tr-TR" sz="1800"/>
                <a:t>Exhibit 14.1</a:t>
              </a:r>
            </a:p>
          </p:txBody>
        </p:sp>
        <p:sp>
          <p:nvSpPr>
            <p:cNvPr id="61465" name="Rectangle 25">
              <a:extLst>
                <a:ext uri="{FF2B5EF4-FFF2-40B4-BE49-F238E27FC236}">
                  <a16:creationId xmlns:a16="http://schemas.microsoft.com/office/drawing/2014/main" id="{09E4C6ED-2324-0C04-2635-9921E175D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03"/>
              <a:ext cx="904" cy="309"/>
            </a:xfrm>
            <a:prstGeom prst="rect">
              <a:avLst/>
            </a:prstGeom>
            <a:solidFill>
              <a:srgbClr val="A6F69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tr-TR" sz="2000"/>
                <a:t>Sales plan</a:t>
              </a:r>
            </a:p>
          </p:txBody>
        </p:sp>
        <p:sp>
          <p:nvSpPr>
            <p:cNvPr id="61466" name="Rectangle 26">
              <a:extLst>
                <a:ext uri="{FF2B5EF4-FFF2-40B4-BE49-F238E27FC236}">
                  <a16:creationId xmlns:a16="http://schemas.microsoft.com/office/drawing/2014/main" id="{BC86B79F-825F-4E1D-EA54-5C7EB30EF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1603"/>
              <a:ext cx="2304" cy="309"/>
            </a:xfrm>
            <a:prstGeom prst="rect">
              <a:avLst/>
            </a:prstGeom>
            <a:solidFill>
              <a:srgbClr val="A6F69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pPr algn="ctr" eaLnBrk="0" hangingPunct="0"/>
              <a:r>
                <a:rPr lang="en-US" altLang="tr-TR" sz="2000"/>
                <a:t>Aggregate operations plan</a:t>
              </a:r>
            </a:p>
          </p:txBody>
        </p:sp>
        <p:sp>
          <p:nvSpPr>
            <p:cNvPr id="61467" name="Line 27">
              <a:extLst>
                <a:ext uri="{FF2B5EF4-FFF2-40B4-BE49-F238E27FC236}">
                  <a16:creationId xmlns:a16="http://schemas.microsoft.com/office/drawing/2014/main" id="{CF35EDD5-ABFC-C7A9-4BCD-3F9A3C6AD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056"/>
              <a:ext cx="0" cy="18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468" name="Text Box 28">
              <a:extLst>
                <a:ext uri="{FF2B5EF4-FFF2-40B4-BE49-F238E27FC236}">
                  <a16:creationId xmlns:a16="http://schemas.microsoft.com/office/drawing/2014/main" id="{5F90B3F3-FAD4-3D3A-34A0-65EC16FB1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104"/>
              <a:ext cx="960" cy="640"/>
            </a:xfrm>
            <a:prstGeom prst="rect">
              <a:avLst/>
            </a:prstGeom>
            <a:solidFill>
              <a:srgbClr val="A6F695"/>
            </a:solidFill>
            <a:ln w="952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sz="2000"/>
                <a:t>Forecasting &amp; demand management</a:t>
              </a:r>
            </a:p>
          </p:txBody>
        </p:sp>
        <p:sp>
          <p:nvSpPr>
            <p:cNvPr id="61469" name="Line 29">
              <a:extLst>
                <a:ext uri="{FF2B5EF4-FFF2-40B4-BE49-F238E27FC236}">
                  <a16:creationId xmlns:a16="http://schemas.microsoft.com/office/drawing/2014/main" id="{49CCEFAA-D521-85CA-F847-CFEBDBB42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440"/>
              <a:ext cx="1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1470" name="Line 30">
              <a:extLst>
                <a:ext uri="{FF2B5EF4-FFF2-40B4-BE49-F238E27FC236}">
                  <a16:creationId xmlns:a16="http://schemas.microsoft.com/office/drawing/2014/main" id="{5549ADD9-8142-0136-4646-F14A2BDB9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384"/>
              <a:ext cx="0" cy="364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1471" name="Line 31">
              <a:extLst>
                <a:ext uri="{FF2B5EF4-FFF2-40B4-BE49-F238E27FC236}">
                  <a16:creationId xmlns:a16="http://schemas.microsoft.com/office/drawing/2014/main" id="{2712D475-FC44-A454-F1F1-957DD7CC8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4032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1472" name="Line 32">
              <a:extLst>
                <a:ext uri="{FF2B5EF4-FFF2-40B4-BE49-F238E27FC236}">
                  <a16:creationId xmlns:a16="http://schemas.microsoft.com/office/drawing/2014/main" id="{2C248AEA-87EA-77C4-3EB1-10BE15E21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3120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1473" name="Line 33">
              <a:extLst>
                <a:ext uri="{FF2B5EF4-FFF2-40B4-BE49-F238E27FC236}">
                  <a16:creationId xmlns:a16="http://schemas.microsoft.com/office/drawing/2014/main" id="{F4B74064-5DF5-8DA3-E08D-09FED0315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384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1474" name="Line 34">
              <a:extLst>
                <a:ext uri="{FF2B5EF4-FFF2-40B4-BE49-F238E27FC236}">
                  <a16:creationId xmlns:a16="http://schemas.microsoft.com/office/drawing/2014/main" id="{979FE7B7-7785-25CF-D5A9-C91236A20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056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1475" name="Line 35">
              <a:extLst>
                <a:ext uri="{FF2B5EF4-FFF2-40B4-BE49-F238E27FC236}">
                  <a16:creationId xmlns:a16="http://schemas.microsoft.com/office/drawing/2014/main" id="{4415148A-749B-EC87-001B-ED5FAB416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064"/>
              <a:ext cx="254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61476" name="Line 36">
              <a:extLst>
                <a:ext uri="{FF2B5EF4-FFF2-40B4-BE49-F238E27FC236}">
                  <a16:creationId xmlns:a16="http://schemas.microsoft.com/office/drawing/2014/main" id="{0D0C5B63-5492-A28E-8C5A-5ECDE420E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496"/>
              <a:ext cx="0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477" name="Line 37">
              <a:extLst>
                <a:ext uri="{FF2B5EF4-FFF2-40B4-BE49-F238E27FC236}">
                  <a16:creationId xmlns:a16="http://schemas.microsoft.com/office/drawing/2014/main" id="{13AF813F-71AE-9ECB-B3A1-5234E7E8E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064"/>
              <a:ext cx="0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61478" name="Line 38">
              <a:extLst>
                <a:ext uri="{FF2B5EF4-FFF2-40B4-BE49-F238E27FC236}">
                  <a16:creationId xmlns:a16="http://schemas.microsoft.com/office/drawing/2014/main" id="{2BFDC685-1003-7807-A78A-E62D410B5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920"/>
              <a:ext cx="0" cy="14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F1D7992-1A56-0099-D0B5-E4EDA66B7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CDB89D6-47FE-88BD-8DCA-4B8019292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7A60395E-1CDC-439A-9B3A-45738A9A4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770AC5D4-0645-B070-2605-01678A00C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6929F67E-3788-3209-CE87-29302150FE9E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179388" y="533400"/>
            <a:ext cx="8785225" cy="990600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tr-TR" sz="3200" b="1"/>
              <a:t>Sales and Operations Planning Activities</a:t>
            </a:r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2AE4F6C0-729A-51A9-AD6B-FF2AC538BF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752600"/>
            <a:ext cx="7162800" cy="4267200"/>
          </a:xfrm>
          <a:noFill/>
          <a:ln/>
        </p:spPr>
        <p:txBody>
          <a:bodyPr lIns="90488" tIns="44450" rIns="90488" bIns="44450"/>
          <a:lstStyle/>
          <a:p>
            <a:pPr eaLnBrk="0" hangingPunct="0">
              <a:lnSpc>
                <a:spcPct val="90000"/>
              </a:lnSpc>
            </a:pPr>
            <a:r>
              <a:rPr lang="en-US" altLang="tr-TR" sz="2400" b="1"/>
              <a:t>Long-range planning</a:t>
            </a:r>
          </a:p>
          <a:p>
            <a:pPr lvl="1" eaLnBrk="0" hangingPunct="0">
              <a:lnSpc>
                <a:spcPct val="90000"/>
              </a:lnSpc>
              <a:buSzPct val="75000"/>
            </a:pPr>
            <a:r>
              <a:rPr lang="en-US" altLang="tr-TR" sz="2000" b="1"/>
              <a:t>Greater than one year planning horizon</a:t>
            </a:r>
          </a:p>
          <a:p>
            <a:pPr lvl="1" eaLnBrk="0" hangingPunct="0">
              <a:lnSpc>
                <a:spcPct val="90000"/>
              </a:lnSpc>
              <a:buSzPct val="75000"/>
            </a:pPr>
            <a:r>
              <a:rPr lang="en-US" altLang="tr-TR" sz="2000" b="1"/>
              <a:t>Usually performed in annual increments</a:t>
            </a:r>
            <a:br>
              <a:rPr lang="en-US" altLang="tr-TR" sz="2000" b="1"/>
            </a:br>
            <a:endParaRPr lang="en-US" altLang="tr-TR" sz="2000" b="1"/>
          </a:p>
          <a:p>
            <a:pPr eaLnBrk="0" hangingPunct="0">
              <a:lnSpc>
                <a:spcPct val="90000"/>
              </a:lnSpc>
            </a:pPr>
            <a:r>
              <a:rPr lang="en-US" altLang="tr-TR" sz="2400" b="1"/>
              <a:t>Medium-range planning</a:t>
            </a:r>
          </a:p>
          <a:p>
            <a:pPr lvl="1" eaLnBrk="0" hangingPunct="0">
              <a:lnSpc>
                <a:spcPct val="90000"/>
              </a:lnSpc>
              <a:buSzPct val="75000"/>
            </a:pPr>
            <a:r>
              <a:rPr lang="en-US" altLang="tr-TR" sz="2000" b="1"/>
              <a:t>Six to eighteen months </a:t>
            </a:r>
          </a:p>
          <a:p>
            <a:pPr lvl="1" eaLnBrk="0" hangingPunct="0">
              <a:lnSpc>
                <a:spcPct val="90000"/>
              </a:lnSpc>
              <a:buSzPct val="75000"/>
            </a:pPr>
            <a:r>
              <a:rPr lang="en-US" altLang="tr-TR" sz="2000" b="1"/>
              <a:t>Usually with weekly, monthly or quarterly increments </a:t>
            </a:r>
            <a:br>
              <a:rPr lang="en-US" altLang="tr-TR" sz="2000" b="1"/>
            </a:br>
            <a:endParaRPr lang="en-US" altLang="tr-TR" sz="2000" b="1"/>
          </a:p>
          <a:p>
            <a:pPr eaLnBrk="0" hangingPunct="0">
              <a:lnSpc>
                <a:spcPct val="90000"/>
              </a:lnSpc>
            </a:pPr>
            <a:r>
              <a:rPr lang="en-US" altLang="tr-TR" sz="2400" b="1"/>
              <a:t>Short-range planning</a:t>
            </a:r>
          </a:p>
          <a:p>
            <a:pPr lvl="1" eaLnBrk="0" hangingPunct="0">
              <a:lnSpc>
                <a:spcPct val="90000"/>
              </a:lnSpc>
              <a:buSzPct val="75000"/>
            </a:pPr>
            <a:r>
              <a:rPr lang="en-US" altLang="tr-TR" sz="2000" b="1"/>
              <a:t>One day to less than six months</a:t>
            </a:r>
          </a:p>
          <a:p>
            <a:pPr lvl="1" eaLnBrk="0" hangingPunct="0">
              <a:lnSpc>
                <a:spcPct val="90000"/>
              </a:lnSpc>
              <a:buSzPct val="75000"/>
            </a:pPr>
            <a:r>
              <a:rPr lang="en-US" altLang="tr-TR" sz="2000" b="1"/>
              <a:t>Usually with weekly or daily increments 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A26D5A3-C43C-7689-CED5-5809F190B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B7B59A1-A79D-AED4-95FA-8BBC6FCB9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DC192C04-59E0-561B-F56D-DD3F4FA3D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76E33203-9F06-25B7-45A4-3B5148640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F17A87BB-145D-8D0B-0C51-6C3E02184AD2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179388" y="266700"/>
            <a:ext cx="8785225" cy="749300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tr-TR" sz="3600" b="1"/>
              <a:t>The Aggregate Operations Plan</a:t>
            </a:r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857F5256-4884-A74D-2E81-BAFCC416A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239000" cy="4876800"/>
          </a:xfrm>
          <a:noFill/>
          <a:ln/>
        </p:spPr>
        <p:txBody>
          <a:bodyPr lIns="90488" tIns="44450" rIns="90488" bIns="44450"/>
          <a:lstStyle/>
          <a:p>
            <a:pPr eaLnBrk="0" hangingPunct="0">
              <a:lnSpc>
                <a:spcPct val="80000"/>
              </a:lnSpc>
            </a:pPr>
            <a:r>
              <a:rPr lang="en-US" altLang="tr-TR" sz="2800" b="1"/>
              <a:t>Main purpose: Specify the optimal combination of</a:t>
            </a:r>
          </a:p>
          <a:p>
            <a:pPr lvl="1" eaLnBrk="0" hangingPunct="0">
              <a:lnSpc>
                <a:spcPct val="80000"/>
              </a:lnSpc>
              <a:buSzPct val="75000"/>
            </a:pPr>
            <a:r>
              <a:rPr lang="en-US" altLang="tr-TR" b="1"/>
              <a:t>production rate (units completed per unit of time)</a:t>
            </a:r>
          </a:p>
          <a:p>
            <a:pPr lvl="1" eaLnBrk="0" hangingPunct="0">
              <a:lnSpc>
                <a:spcPct val="80000"/>
              </a:lnSpc>
              <a:buSzPct val="75000"/>
            </a:pPr>
            <a:r>
              <a:rPr lang="en-US" altLang="tr-TR" b="1"/>
              <a:t>workforce level (number of workers)</a:t>
            </a:r>
          </a:p>
          <a:p>
            <a:pPr lvl="1" eaLnBrk="0" hangingPunct="0">
              <a:lnSpc>
                <a:spcPct val="80000"/>
              </a:lnSpc>
              <a:buSzPct val="75000"/>
            </a:pPr>
            <a:r>
              <a:rPr lang="en-US" altLang="tr-TR" b="1"/>
              <a:t>inventory on hand (inventory carried from previous period)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tr-TR" sz="2800" b="1"/>
              <a:t>Product group or broad category (Aggregation)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tr-TR" sz="2800" b="1"/>
              <a:t>This planning is done over an intermediate-range planning period of 3 to18 months 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AF7309A-1869-46E1-F8BF-1F16033F4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55E04BF-6E74-A50E-DF8E-50A4F72E6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12403D7D-7298-88F1-1796-F293B8FAD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9FE67760-56B9-5645-9029-AD594347D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0BF30E03-02CB-5D71-7F22-B6E51AB1C206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304800" y="304800"/>
            <a:ext cx="8458200" cy="1066800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tr-TR" sz="2800" b="1"/>
              <a:t>Balancing Aggregate Demand</a:t>
            </a:r>
            <a:br>
              <a:rPr lang="en-US" altLang="tr-TR" sz="2800" b="1"/>
            </a:br>
            <a:r>
              <a:rPr lang="en-US" altLang="tr-TR" sz="2800" b="1"/>
              <a:t>and Aggregate Production Capacity</a:t>
            </a:r>
          </a:p>
        </p:txBody>
      </p:sp>
      <p:sp>
        <p:nvSpPr>
          <p:cNvPr id="20537" name="Rectangle 57">
            <a:extLst>
              <a:ext uri="{FF2B5EF4-FFF2-40B4-BE49-F238E27FC236}">
                <a16:creationId xmlns:a16="http://schemas.microsoft.com/office/drawing/2014/main" id="{EF361FAE-F452-6CFB-FE4A-EA182E5F4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524000"/>
            <a:ext cx="5710238" cy="2454275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538" name="Rectangle 58">
            <a:extLst>
              <a:ext uri="{FF2B5EF4-FFF2-40B4-BE49-F238E27FC236}">
                <a16:creationId xmlns:a16="http://schemas.microsoft.com/office/drawing/2014/main" id="{58C9F6AF-9FA3-FEF9-F103-334598428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075" y="2770188"/>
            <a:ext cx="473075" cy="7731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539" name="Rectangle 59">
            <a:extLst>
              <a:ext uri="{FF2B5EF4-FFF2-40B4-BE49-F238E27FC236}">
                <a16:creationId xmlns:a16="http://schemas.microsoft.com/office/drawing/2014/main" id="{03B5CAFC-29CE-4877-1219-A86A379DB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8" y="2598738"/>
            <a:ext cx="473075" cy="94456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540" name="Rectangle 60">
            <a:extLst>
              <a:ext uri="{FF2B5EF4-FFF2-40B4-BE49-F238E27FC236}">
                <a16:creationId xmlns:a16="http://schemas.microsoft.com/office/drawing/2014/main" id="{56C09ACC-54CD-816D-3022-6F6251C50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2339975"/>
            <a:ext cx="473075" cy="12033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541" name="Rectangle 61">
            <a:extLst>
              <a:ext uri="{FF2B5EF4-FFF2-40B4-BE49-F238E27FC236}">
                <a16:creationId xmlns:a16="http://schemas.microsoft.com/office/drawing/2014/main" id="{7F81F10A-74A1-6527-5D71-25F565A78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1824038"/>
            <a:ext cx="473075" cy="171926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542" name="Rectangle 62">
            <a:extLst>
              <a:ext uri="{FF2B5EF4-FFF2-40B4-BE49-F238E27FC236}">
                <a16:creationId xmlns:a16="http://schemas.microsoft.com/office/drawing/2014/main" id="{CC050319-71C2-2950-6691-3F324F49D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113" y="2168525"/>
            <a:ext cx="473075" cy="13747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543" name="Rectangle 63">
            <a:extLst>
              <a:ext uri="{FF2B5EF4-FFF2-40B4-BE49-F238E27FC236}">
                <a16:creationId xmlns:a16="http://schemas.microsoft.com/office/drawing/2014/main" id="{FDFF6201-280D-A0AE-8A13-D28F9833B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725" y="2513013"/>
            <a:ext cx="473075" cy="10302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544" name="Line 64">
            <a:extLst>
              <a:ext uri="{FF2B5EF4-FFF2-40B4-BE49-F238E27FC236}">
                <a16:creationId xmlns:a16="http://schemas.microsoft.com/office/drawing/2014/main" id="{9524CD6A-9A57-0387-FE67-427A8B6847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1013" y="1824038"/>
            <a:ext cx="1587" cy="17192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45" name="Line 65">
            <a:extLst>
              <a:ext uri="{FF2B5EF4-FFF2-40B4-BE49-F238E27FC236}">
                <a16:creationId xmlns:a16="http://schemas.microsoft.com/office/drawing/2014/main" id="{673DDF3A-7070-69FE-7735-DB363DAEF2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8150" y="3543300"/>
            <a:ext cx="857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46" name="Line 66">
            <a:extLst>
              <a:ext uri="{FF2B5EF4-FFF2-40B4-BE49-F238E27FC236}">
                <a16:creationId xmlns:a16="http://schemas.microsoft.com/office/drawing/2014/main" id="{A5902766-EAA1-7AD5-2B72-140CADB92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8150" y="3200400"/>
            <a:ext cx="857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47" name="Line 67">
            <a:extLst>
              <a:ext uri="{FF2B5EF4-FFF2-40B4-BE49-F238E27FC236}">
                <a16:creationId xmlns:a16="http://schemas.microsoft.com/office/drawing/2014/main" id="{CB23F9E7-B71E-4070-F2B1-8D45E02BE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8150" y="2855913"/>
            <a:ext cx="857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48" name="Line 68">
            <a:extLst>
              <a:ext uri="{FF2B5EF4-FFF2-40B4-BE49-F238E27FC236}">
                <a16:creationId xmlns:a16="http://schemas.microsoft.com/office/drawing/2014/main" id="{F40BDB35-C866-8F32-68DF-510D9DB40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8150" y="2511425"/>
            <a:ext cx="857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49" name="Line 69">
            <a:extLst>
              <a:ext uri="{FF2B5EF4-FFF2-40B4-BE49-F238E27FC236}">
                <a16:creationId xmlns:a16="http://schemas.microsoft.com/office/drawing/2014/main" id="{92595114-DBE2-3849-0BB0-D032528B8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8150" y="2168525"/>
            <a:ext cx="857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50" name="Line 70">
            <a:extLst>
              <a:ext uri="{FF2B5EF4-FFF2-40B4-BE49-F238E27FC236}">
                <a16:creationId xmlns:a16="http://schemas.microsoft.com/office/drawing/2014/main" id="{7390A498-7132-0BC5-63E6-7C169880A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8150" y="1824038"/>
            <a:ext cx="857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51" name="Line 71">
            <a:extLst>
              <a:ext uri="{FF2B5EF4-FFF2-40B4-BE49-F238E27FC236}">
                <a16:creationId xmlns:a16="http://schemas.microsoft.com/office/drawing/2014/main" id="{070D56CE-0986-DA16-B6AD-32678A2FE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1013" y="3543300"/>
            <a:ext cx="42592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52" name="Line 72">
            <a:extLst>
              <a:ext uri="{FF2B5EF4-FFF2-40B4-BE49-F238E27FC236}">
                <a16:creationId xmlns:a16="http://schemas.microsoft.com/office/drawing/2014/main" id="{CB9823CC-DE4D-47FF-DAFE-93F51809AC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1013" y="3509963"/>
            <a:ext cx="1587" cy="66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53" name="Line 73">
            <a:extLst>
              <a:ext uri="{FF2B5EF4-FFF2-40B4-BE49-F238E27FC236}">
                <a16:creationId xmlns:a16="http://schemas.microsoft.com/office/drawing/2014/main" id="{4BA7B675-CF8A-3198-8E67-5EFAEA8D7D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0625" y="3509963"/>
            <a:ext cx="1588" cy="66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54" name="Line 74">
            <a:extLst>
              <a:ext uri="{FF2B5EF4-FFF2-40B4-BE49-F238E27FC236}">
                <a16:creationId xmlns:a16="http://schemas.microsoft.com/office/drawing/2014/main" id="{AB0DE2C3-75D6-EA63-CCB1-206478BDAC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0238" y="3509963"/>
            <a:ext cx="1587" cy="66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55" name="Line 75">
            <a:extLst>
              <a:ext uri="{FF2B5EF4-FFF2-40B4-BE49-F238E27FC236}">
                <a16:creationId xmlns:a16="http://schemas.microsoft.com/office/drawing/2014/main" id="{89BEE357-5D38-DE07-0F2E-D0C5A5A456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21438" y="3509963"/>
            <a:ext cx="1587" cy="66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56" name="Line 76">
            <a:extLst>
              <a:ext uri="{FF2B5EF4-FFF2-40B4-BE49-F238E27FC236}">
                <a16:creationId xmlns:a16="http://schemas.microsoft.com/office/drawing/2014/main" id="{E06C7CE2-9034-A3CF-DB3C-F3D5F6C373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31050" y="3509963"/>
            <a:ext cx="1588" cy="66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57" name="Line 77">
            <a:extLst>
              <a:ext uri="{FF2B5EF4-FFF2-40B4-BE49-F238E27FC236}">
                <a16:creationId xmlns:a16="http://schemas.microsoft.com/office/drawing/2014/main" id="{2EF5301A-9FFE-5B68-66CE-B41B8D3CDD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0663" y="3509963"/>
            <a:ext cx="1587" cy="66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58" name="Line 78">
            <a:extLst>
              <a:ext uri="{FF2B5EF4-FFF2-40B4-BE49-F238E27FC236}">
                <a16:creationId xmlns:a16="http://schemas.microsoft.com/office/drawing/2014/main" id="{6B52AFE1-6A84-D579-5999-052FF3F04C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0275" y="3509963"/>
            <a:ext cx="1588" cy="66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61" name="Rectangle 81">
            <a:extLst>
              <a:ext uri="{FF2B5EF4-FFF2-40B4-BE49-F238E27FC236}">
                <a16:creationId xmlns:a16="http://schemas.microsoft.com/office/drawing/2014/main" id="{82EF409F-EB61-DA52-CA77-1FA319E57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050" y="3448050"/>
            <a:ext cx="1539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0</a:t>
            </a:r>
            <a:endParaRPr lang="en-US" altLang="tr-TR"/>
          </a:p>
        </p:txBody>
      </p:sp>
      <p:sp>
        <p:nvSpPr>
          <p:cNvPr id="20562" name="Rectangle 82">
            <a:extLst>
              <a:ext uri="{FF2B5EF4-FFF2-40B4-BE49-F238E27FC236}">
                <a16:creationId xmlns:a16="http://schemas.microsoft.com/office/drawing/2014/main" id="{8E8FCB5E-310A-1E51-2011-465DAD50A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013" y="3103563"/>
            <a:ext cx="4127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2000</a:t>
            </a:r>
            <a:endParaRPr lang="en-US" altLang="tr-TR"/>
          </a:p>
        </p:txBody>
      </p:sp>
      <p:sp>
        <p:nvSpPr>
          <p:cNvPr id="20563" name="Rectangle 83">
            <a:extLst>
              <a:ext uri="{FF2B5EF4-FFF2-40B4-BE49-F238E27FC236}">
                <a16:creationId xmlns:a16="http://schemas.microsoft.com/office/drawing/2014/main" id="{BE0075AE-D179-3C6E-F8E2-4A49914F6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013" y="2760663"/>
            <a:ext cx="4127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4000</a:t>
            </a:r>
            <a:endParaRPr lang="en-US" altLang="tr-TR"/>
          </a:p>
        </p:txBody>
      </p:sp>
      <p:sp>
        <p:nvSpPr>
          <p:cNvPr id="20564" name="Rectangle 84">
            <a:extLst>
              <a:ext uri="{FF2B5EF4-FFF2-40B4-BE49-F238E27FC236}">
                <a16:creationId xmlns:a16="http://schemas.microsoft.com/office/drawing/2014/main" id="{8827F1CF-2B9C-4A46-7880-310F73C2C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013" y="2416175"/>
            <a:ext cx="4127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6000</a:t>
            </a:r>
            <a:endParaRPr lang="en-US" altLang="tr-TR"/>
          </a:p>
        </p:txBody>
      </p:sp>
      <p:sp>
        <p:nvSpPr>
          <p:cNvPr id="20565" name="Rectangle 85">
            <a:extLst>
              <a:ext uri="{FF2B5EF4-FFF2-40B4-BE49-F238E27FC236}">
                <a16:creationId xmlns:a16="http://schemas.microsoft.com/office/drawing/2014/main" id="{46F46920-7675-2133-D002-F681A58B6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013" y="2071688"/>
            <a:ext cx="4127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8000</a:t>
            </a:r>
            <a:endParaRPr lang="en-US" altLang="tr-TR"/>
          </a:p>
        </p:txBody>
      </p:sp>
      <p:sp>
        <p:nvSpPr>
          <p:cNvPr id="20566" name="Rectangle 86">
            <a:extLst>
              <a:ext uri="{FF2B5EF4-FFF2-40B4-BE49-F238E27FC236}">
                <a16:creationId xmlns:a16="http://schemas.microsoft.com/office/drawing/2014/main" id="{8C327B63-FD72-1EFD-C14C-D12F8D0DF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588" y="1728788"/>
            <a:ext cx="4984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10000</a:t>
            </a:r>
            <a:endParaRPr lang="en-US" altLang="tr-TR"/>
          </a:p>
        </p:txBody>
      </p:sp>
      <p:sp>
        <p:nvSpPr>
          <p:cNvPr id="20567" name="Rectangle 87">
            <a:extLst>
              <a:ext uri="{FF2B5EF4-FFF2-40B4-BE49-F238E27FC236}">
                <a16:creationId xmlns:a16="http://schemas.microsoft.com/office/drawing/2014/main" id="{78E37384-6BB0-FE6E-0D26-1B8DABF55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450" y="3640138"/>
            <a:ext cx="2984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Jan</a:t>
            </a:r>
            <a:endParaRPr lang="en-US" altLang="tr-TR"/>
          </a:p>
        </p:txBody>
      </p:sp>
      <p:sp>
        <p:nvSpPr>
          <p:cNvPr id="20568" name="Rectangle 88">
            <a:extLst>
              <a:ext uri="{FF2B5EF4-FFF2-40B4-BE49-F238E27FC236}">
                <a16:creationId xmlns:a16="http://schemas.microsoft.com/office/drawing/2014/main" id="{0CBCBC98-46AC-9983-2184-903C76240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3640138"/>
            <a:ext cx="3270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Feb</a:t>
            </a:r>
            <a:endParaRPr lang="en-US" altLang="tr-TR"/>
          </a:p>
        </p:txBody>
      </p:sp>
      <p:sp>
        <p:nvSpPr>
          <p:cNvPr id="20569" name="Rectangle 89">
            <a:extLst>
              <a:ext uri="{FF2B5EF4-FFF2-40B4-BE49-F238E27FC236}">
                <a16:creationId xmlns:a16="http://schemas.microsoft.com/office/drawing/2014/main" id="{365C4095-74C5-E54C-91F8-DD09ACF11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5" y="3640138"/>
            <a:ext cx="355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Mar</a:t>
            </a:r>
            <a:endParaRPr lang="en-US" altLang="tr-TR"/>
          </a:p>
        </p:txBody>
      </p:sp>
      <p:sp>
        <p:nvSpPr>
          <p:cNvPr id="20570" name="Rectangle 90">
            <a:extLst>
              <a:ext uri="{FF2B5EF4-FFF2-40B4-BE49-F238E27FC236}">
                <a16:creationId xmlns:a16="http://schemas.microsoft.com/office/drawing/2014/main" id="{76CB2346-4845-925E-FEF1-F1B6A6FDF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225" y="3640138"/>
            <a:ext cx="3349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Apr</a:t>
            </a:r>
            <a:endParaRPr lang="en-US" altLang="tr-TR"/>
          </a:p>
        </p:txBody>
      </p:sp>
      <p:sp>
        <p:nvSpPr>
          <p:cNvPr id="20571" name="Rectangle 91">
            <a:extLst>
              <a:ext uri="{FF2B5EF4-FFF2-40B4-BE49-F238E27FC236}">
                <a16:creationId xmlns:a16="http://schemas.microsoft.com/office/drawing/2014/main" id="{5995E03C-00D2-FD62-49B4-9D5921C1D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913" y="3640138"/>
            <a:ext cx="3841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May</a:t>
            </a:r>
            <a:endParaRPr lang="en-US" altLang="tr-TR"/>
          </a:p>
        </p:txBody>
      </p:sp>
      <p:sp>
        <p:nvSpPr>
          <p:cNvPr id="20572" name="Rectangle 92">
            <a:extLst>
              <a:ext uri="{FF2B5EF4-FFF2-40B4-BE49-F238E27FC236}">
                <a16:creationId xmlns:a16="http://schemas.microsoft.com/office/drawing/2014/main" id="{3DE84C69-9AD7-F7B7-7A52-5550434E9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038" y="3640138"/>
            <a:ext cx="3063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Jun</a:t>
            </a:r>
            <a:endParaRPr lang="en-US" altLang="tr-TR"/>
          </a:p>
        </p:txBody>
      </p:sp>
      <p:sp>
        <p:nvSpPr>
          <p:cNvPr id="20573" name="Rectangle 93">
            <a:extLst>
              <a:ext uri="{FF2B5EF4-FFF2-40B4-BE49-F238E27FC236}">
                <a16:creationId xmlns:a16="http://schemas.microsoft.com/office/drawing/2014/main" id="{97F29B45-EF5A-4D22-301D-F4B378482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0" y="2524125"/>
            <a:ext cx="4127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4500</a:t>
            </a:r>
            <a:endParaRPr lang="en-US" altLang="tr-TR"/>
          </a:p>
        </p:txBody>
      </p:sp>
      <p:sp>
        <p:nvSpPr>
          <p:cNvPr id="20574" name="Rectangle 94">
            <a:extLst>
              <a:ext uri="{FF2B5EF4-FFF2-40B4-BE49-F238E27FC236}">
                <a16:creationId xmlns:a16="http://schemas.microsoft.com/office/drawing/2014/main" id="{A4693D36-3B44-4E52-BD28-614AFBBE1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200" y="2351088"/>
            <a:ext cx="4127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5500</a:t>
            </a:r>
            <a:endParaRPr lang="en-US" altLang="tr-TR"/>
          </a:p>
        </p:txBody>
      </p:sp>
      <p:sp>
        <p:nvSpPr>
          <p:cNvPr id="20575" name="Rectangle 95">
            <a:extLst>
              <a:ext uri="{FF2B5EF4-FFF2-40B4-BE49-F238E27FC236}">
                <a16:creationId xmlns:a16="http://schemas.microsoft.com/office/drawing/2014/main" id="{BE979E36-436E-39EA-8017-4BA1E2CEB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3" y="2093913"/>
            <a:ext cx="4127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7000</a:t>
            </a:r>
            <a:endParaRPr lang="en-US" altLang="tr-TR"/>
          </a:p>
        </p:txBody>
      </p:sp>
      <p:sp>
        <p:nvSpPr>
          <p:cNvPr id="20576" name="Rectangle 96">
            <a:extLst>
              <a:ext uri="{FF2B5EF4-FFF2-40B4-BE49-F238E27FC236}">
                <a16:creationId xmlns:a16="http://schemas.microsoft.com/office/drawing/2014/main" id="{0560546E-7674-9A45-D0E7-B62129DE6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0" y="1577975"/>
            <a:ext cx="4984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10000</a:t>
            </a:r>
            <a:endParaRPr lang="en-US" altLang="tr-TR"/>
          </a:p>
        </p:txBody>
      </p:sp>
      <p:sp>
        <p:nvSpPr>
          <p:cNvPr id="20577" name="Rectangle 97">
            <a:extLst>
              <a:ext uri="{FF2B5EF4-FFF2-40B4-BE49-F238E27FC236}">
                <a16:creationId xmlns:a16="http://schemas.microsoft.com/office/drawing/2014/main" id="{3C1C8A54-9708-3439-C274-1CE11D23B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25" y="1920875"/>
            <a:ext cx="4127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8000</a:t>
            </a:r>
            <a:endParaRPr lang="en-US" altLang="tr-TR"/>
          </a:p>
        </p:txBody>
      </p:sp>
      <p:sp>
        <p:nvSpPr>
          <p:cNvPr id="20578" name="Rectangle 98">
            <a:extLst>
              <a:ext uri="{FF2B5EF4-FFF2-40B4-BE49-F238E27FC236}">
                <a16:creationId xmlns:a16="http://schemas.microsoft.com/office/drawing/2014/main" id="{5A9ACA3C-F39E-9FA2-8CAE-CDBF418C3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238" y="2265363"/>
            <a:ext cx="4127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6000</a:t>
            </a:r>
            <a:endParaRPr lang="en-US" altLang="tr-TR"/>
          </a:p>
        </p:txBody>
      </p:sp>
      <p:sp>
        <p:nvSpPr>
          <p:cNvPr id="20490" name="Rectangle 10">
            <a:extLst>
              <a:ext uri="{FF2B5EF4-FFF2-40B4-BE49-F238E27FC236}">
                <a16:creationId xmlns:a16="http://schemas.microsoft.com/office/drawing/2014/main" id="{6970696B-55C3-FC99-69F0-1E81A7F52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900" y="63357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0493" name="Rectangle 13">
            <a:extLst>
              <a:ext uri="{FF2B5EF4-FFF2-40B4-BE49-F238E27FC236}">
                <a16:creationId xmlns:a16="http://schemas.microsoft.com/office/drawing/2014/main" id="{615ECD16-E4BA-E755-2AAB-CD8EEE5AA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962400"/>
            <a:ext cx="5710238" cy="2454275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494" name="Rectangle 14">
            <a:extLst>
              <a:ext uri="{FF2B5EF4-FFF2-40B4-BE49-F238E27FC236}">
                <a16:creationId xmlns:a16="http://schemas.microsoft.com/office/drawing/2014/main" id="{E9DE4542-B384-AD3A-11B3-8B829E8C2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0075" y="5208588"/>
            <a:ext cx="473075" cy="7731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495" name="Rectangle 15">
            <a:extLst>
              <a:ext uri="{FF2B5EF4-FFF2-40B4-BE49-F238E27FC236}">
                <a16:creationId xmlns:a16="http://schemas.microsoft.com/office/drawing/2014/main" id="{5C6593B4-0EF1-325F-8533-AF624CA75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8" y="5257800"/>
            <a:ext cx="473075" cy="7239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496" name="Rectangle 16">
            <a:extLst>
              <a:ext uri="{FF2B5EF4-FFF2-40B4-BE49-F238E27FC236}">
                <a16:creationId xmlns:a16="http://schemas.microsoft.com/office/drawing/2014/main" id="{C3C44D11-A7AB-5C76-1405-C3314E5F4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4343400"/>
            <a:ext cx="473075" cy="16383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 altLang="tr-TR"/>
          </a:p>
        </p:txBody>
      </p:sp>
      <p:sp>
        <p:nvSpPr>
          <p:cNvPr id="20497" name="Rectangle 17">
            <a:extLst>
              <a:ext uri="{FF2B5EF4-FFF2-40B4-BE49-F238E27FC236}">
                <a16:creationId xmlns:a16="http://schemas.microsoft.com/office/drawing/2014/main" id="{3865FB63-868B-F16A-D15B-92FDBC314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4495800"/>
            <a:ext cx="473075" cy="14859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498" name="Rectangle 18">
            <a:extLst>
              <a:ext uri="{FF2B5EF4-FFF2-40B4-BE49-F238E27FC236}">
                <a16:creationId xmlns:a16="http://schemas.microsoft.com/office/drawing/2014/main" id="{7032DE46-5458-60D6-FEE0-5A77CC574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0113" y="5257800"/>
            <a:ext cx="473075" cy="7239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499" name="Rectangle 19">
            <a:extLst>
              <a:ext uri="{FF2B5EF4-FFF2-40B4-BE49-F238E27FC236}">
                <a16:creationId xmlns:a16="http://schemas.microsoft.com/office/drawing/2014/main" id="{FFCB81A9-FE00-BB66-4AA6-E20DC2AC4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9725" y="4951413"/>
            <a:ext cx="473075" cy="10302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20500" name="Line 20">
            <a:extLst>
              <a:ext uri="{FF2B5EF4-FFF2-40B4-BE49-F238E27FC236}">
                <a16:creationId xmlns:a16="http://schemas.microsoft.com/office/drawing/2014/main" id="{EDAB8540-8A56-DEAC-4007-799D41DF15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1013" y="4262438"/>
            <a:ext cx="1587" cy="17192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01" name="Line 21">
            <a:extLst>
              <a:ext uri="{FF2B5EF4-FFF2-40B4-BE49-F238E27FC236}">
                <a16:creationId xmlns:a16="http://schemas.microsoft.com/office/drawing/2014/main" id="{36F57703-F0C1-8E57-6DF3-3E02E13AA1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8150" y="5981700"/>
            <a:ext cx="857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02" name="Line 22">
            <a:extLst>
              <a:ext uri="{FF2B5EF4-FFF2-40B4-BE49-F238E27FC236}">
                <a16:creationId xmlns:a16="http://schemas.microsoft.com/office/drawing/2014/main" id="{3B70DBED-17AB-968E-1DE6-55CDBE087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8150" y="5638800"/>
            <a:ext cx="857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03" name="Line 23">
            <a:extLst>
              <a:ext uri="{FF2B5EF4-FFF2-40B4-BE49-F238E27FC236}">
                <a16:creationId xmlns:a16="http://schemas.microsoft.com/office/drawing/2014/main" id="{8F1E1B05-8B2D-CC0F-2DFE-712A1B8CC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8150" y="5294313"/>
            <a:ext cx="857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04" name="Line 24">
            <a:extLst>
              <a:ext uri="{FF2B5EF4-FFF2-40B4-BE49-F238E27FC236}">
                <a16:creationId xmlns:a16="http://schemas.microsoft.com/office/drawing/2014/main" id="{E33D8404-BDC6-F043-84D9-5E93D6804A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8150" y="4949825"/>
            <a:ext cx="857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05" name="Line 25">
            <a:extLst>
              <a:ext uri="{FF2B5EF4-FFF2-40B4-BE49-F238E27FC236}">
                <a16:creationId xmlns:a16="http://schemas.microsoft.com/office/drawing/2014/main" id="{6CB35917-23AD-A1E8-C05F-4BDA7763F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8150" y="4606925"/>
            <a:ext cx="857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06" name="Line 26">
            <a:extLst>
              <a:ext uri="{FF2B5EF4-FFF2-40B4-BE49-F238E27FC236}">
                <a16:creationId xmlns:a16="http://schemas.microsoft.com/office/drawing/2014/main" id="{DD019D1B-9493-C7F4-5AE3-01D44DEC5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8150" y="4262438"/>
            <a:ext cx="857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07" name="Line 27">
            <a:extLst>
              <a:ext uri="{FF2B5EF4-FFF2-40B4-BE49-F238E27FC236}">
                <a16:creationId xmlns:a16="http://schemas.microsoft.com/office/drawing/2014/main" id="{C5930291-6EDF-E362-7D53-B602894B99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1013" y="5981700"/>
            <a:ext cx="42592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08" name="Line 28">
            <a:extLst>
              <a:ext uri="{FF2B5EF4-FFF2-40B4-BE49-F238E27FC236}">
                <a16:creationId xmlns:a16="http://schemas.microsoft.com/office/drawing/2014/main" id="{12550310-DA24-3C8F-3D84-6D8ED7DC2A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1013" y="5948363"/>
            <a:ext cx="1587" cy="66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09" name="Line 29">
            <a:extLst>
              <a:ext uri="{FF2B5EF4-FFF2-40B4-BE49-F238E27FC236}">
                <a16:creationId xmlns:a16="http://schemas.microsoft.com/office/drawing/2014/main" id="{D6BFB81F-BBEA-C226-3E26-939457B8BB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0625" y="5948363"/>
            <a:ext cx="1588" cy="66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10" name="Line 30">
            <a:extLst>
              <a:ext uri="{FF2B5EF4-FFF2-40B4-BE49-F238E27FC236}">
                <a16:creationId xmlns:a16="http://schemas.microsoft.com/office/drawing/2014/main" id="{A40498F8-8164-24F0-B40D-B27C992C6A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0238" y="5948363"/>
            <a:ext cx="1587" cy="66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11" name="Line 31">
            <a:extLst>
              <a:ext uri="{FF2B5EF4-FFF2-40B4-BE49-F238E27FC236}">
                <a16:creationId xmlns:a16="http://schemas.microsoft.com/office/drawing/2014/main" id="{97A3256E-CEA9-F942-456B-2223628FCB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21438" y="5948363"/>
            <a:ext cx="1587" cy="66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12" name="Line 32">
            <a:extLst>
              <a:ext uri="{FF2B5EF4-FFF2-40B4-BE49-F238E27FC236}">
                <a16:creationId xmlns:a16="http://schemas.microsoft.com/office/drawing/2014/main" id="{B8114AFF-9A9D-C50D-B4AB-3BAC3DA1ED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31050" y="5948363"/>
            <a:ext cx="1588" cy="66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13" name="Line 33">
            <a:extLst>
              <a:ext uri="{FF2B5EF4-FFF2-40B4-BE49-F238E27FC236}">
                <a16:creationId xmlns:a16="http://schemas.microsoft.com/office/drawing/2014/main" id="{80B8AC01-1BB8-BFBE-2161-566D437A28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0663" y="5948363"/>
            <a:ext cx="1587" cy="66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14" name="Line 34">
            <a:extLst>
              <a:ext uri="{FF2B5EF4-FFF2-40B4-BE49-F238E27FC236}">
                <a16:creationId xmlns:a16="http://schemas.microsoft.com/office/drawing/2014/main" id="{70472603-06BD-CF3C-D5C3-4BC77F6756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0275" y="5948363"/>
            <a:ext cx="1588" cy="666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517" name="Rectangle 37">
            <a:extLst>
              <a:ext uri="{FF2B5EF4-FFF2-40B4-BE49-F238E27FC236}">
                <a16:creationId xmlns:a16="http://schemas.microsoft.com/office/drawing/2014/main" id="{D5176BE5-11E0-394D-9ECB-9A35125CA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050" y="5886450"/>
            <a:ext cx="1539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0</a:t>
            </a:r>
            <a:endParaRPr lang="en-US" altLang="tr-TR"/>
          </a:p>
        </p:txBody>
      </p:sp>
      <p:sp>
        <p:nvSpPr>
          <p:cNvPr id="20518" name="Rectangle 38">
            <a:extLst>
              <a:ext uri="{FF2B5EF4-FFF2-40B4-BE49-F238E27FC236}">
                <a16:creationId xmlns:a16="http://schemas.microsoft.com/office/drawing/2014/main" id="{6A4897BE-325F-C76D-030E-4B7A7590C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013" y="5541963"/>
            <a:ext cx="4127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2000</a:t>
            </a:r>
            <a:endParaRPr lang="en-US" altLang="tr-TR"/>
          </a:p>
        </p:txBody>
      </p:sp>
      <p:sp>
        <p:nvSpPr>
          <p:cNvPr id="20519" name="Rectangle 39">
            <a:extLst>
              <a:ext uri="{FF2B5EF4-FFF2-40B4-BE49-F238E27FC236}">
                <a16:creationId xmlns:a16="http://schemas.microsoft.com/office/drawing/2014/main" id="{5DDC8C99-04E9-5D4F-E19C-EC1DCE84D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013" y="5199063"/>
            <a:ext cx="4127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4000</a:t>
            </a:r>
            <a:endParaRPr lang="en-US" altLang="tr-TR"/>
          </a:p>
        </p:txBody>
      </p:sp>
      <p:sp>
        <p:nvSpPr>
          <p:cNvPr id="20520" name="Rectangle 40">
            <a:extLst>
              <a:ext uri="{FF2B5EF4-FFF2-40B4-BE49-F238E27FC236}">
                <a16:creationId xmlns:a16="http://schemas.microsoft.com/office/drawing/2014/main" id="{502B3124-7DF2-AC34-BD3E-EBD2F811E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013" y="4854575"/>
            <a:ext cx="4127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6000</a:t>
            </a:r>
            <a:endParaRPr lang="en-US" altLang="tr-TR"/>
          </a:p>
        </p:txBody>
      </p:sp>
      <p:sp>
        <p:nvSpPr>
          <p:cNvPr id="20521" name="Rectangle 41">
            <a:extLst>
              <a:ext uri="{FF2B5EF4-FFF2-40B4-BE49-F238E27FC236}">
                <a16:creationId xmlns:a16="http://schemas.microsoft.com/office/drawing/2014/main" id="{90CE48FB-6CF8-336D-79E9-17C52B497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013" y="4510088"/>
            <a:ext cx="4127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8000</a:t>
            </a:r>
            <a:endParaRPr lang="en-US" altLang="tr-TR"/>
          </a:p>
        </p:txBody>
      </p:sp>
      <p:sp>
        <p:nvSpPr>
          <p:cNvPr id="20522" name="Rectangle 42">
            <a:extLst>
              <a:ext uri="{FF2B5EF4-FFF2-40B4-BE49-F238E27FC236}">
                <a16:creationId xmlns:a16="http://schemas.microsoft.com/office/drawing/2014/main" id="{BA959560-DC9B-1F4E-1C61-FEE9BC69F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588" y="4167188"/>
            <a:ext cx="4984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10000</a:t>
            </a:r>
            <a:endParaRPr lang="en-US" altLang="tr-TR"/>
          </a:p>
        </p:txBody>
      </p:sp>
      <p:sp>
        <p:nvSpPr>
          <p:cNvPr id="20523" name="Rectangle 43">
            <a:extLst>
              <a:ext uri="{FF2B5EF4-FFF2-40B4-BE49-F238E27FC236}">
                <a16:creationId xmlns:a16="http://schemas.microsoft.com/office/drawing/2014/main" id="{D72B2470-01A7-EA09-C86B-D9776EC13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9450" y="6078538"/>
            <a:ext cx="2984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Jan</a:t>
            </a:r>
            <a:endParaRPr lang="en-US" altLang="tr-TR"/>
          </a:p>
        </p:txBody>
      </p:sp>
      <p:sp>
        <p:nvSpPr>
          <p:cNvPr id="20524" name="Rectangle 44">
            <a:extLst>
              <a:ext uri="{FF2B5EF4-FFF2-40B4-BE49-F238E27FC236}">
                <a16:creationId xmlns:a16="http://schemas.microsoft.com/office/drawing/2014/main" id="{5788725B-37C8-079F-F9D2-C64629ECD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6078538"/>
            <a:ext cx="3270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Feb</a:t>
            </a:r>
            <a:endParaRPr lang="en-US" altLang="tr-TR"/>
          </a:p>
        </p:txBody>
      </p:sp>
      <p:sp>
        <p:nvSpPr>
          <p:cNvPr id="20525" name="Rectangle 45">
            <a:extLst>
              <a:ext uri="{FF2B5EF4-FFF2-40B4-BE49-F238E27FC236}">
                <a16:creationId xmlns:a16="http://schemas.microsoft.com/office/drawing/2014/main" id="{945721D2-956B-53B5-FB63-B49D087BB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325" y="6078538"/>
            <a:ext cx="3556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Mar</a:t>
            </a:r>
            <a:endParaRPr lang="en-US" altLang="tr-TR"/>
          </a:p>
        </p:txBody>
      </p:sp>
      <p:sp>
        <p:nvSpPr>
          <p:cNvPr id="20526" name="Rectangle 46">
            <a:extLst>
              <a:ext uri="{FF2B5EF4-FFF2-40B4-BE49-F238E27FC236}">
                <a16:creationId xmlns:a16="http://schemas.microsoft.com/office/drawing/2014/main" id="{40CA090F-8999-8961-C3BC-0618BD758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225" y="6078538"/>
            <a:ext cx="3349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Apr</a:t>
            </a:r>
            <a:endParaRPr lang="en-US" altLang="tr-TR"/>
          </a:p>
        </p:txBody>
      </p:sp>
      <p:sp>
        <p:nvSpPr>
          <p:cNvPr id="20527" name="Rectangle 47">
            <a:extLst>
              <a:ext uri="{FF2B5EF4-FFF2-40B4-BE49-F238E27FC236}">
                <a16:creationId xmlns:a16="http://schemas.microsoft.com/office/drawing/2014/main" id="{BE1E6BFA-567F-85C2-1565-C5A560F89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913" y="6078538"/>
            <a:ext cx="3841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May</a:t>
            </a:r>
            <a:endParaRPr lang="en-US" altLang="tr-TR"/>
          </a:p>
        </p:txBody>
      </p:sp>
      <p:sp>
        <p:nvSpPr>
          <p:cNvPr id="20528" name="Rectangle 48">
            <a:extLst>
              <a:ext uri="{FF2B5EF4-FFF2-40B4-BE49-F238E27FC236}">
                <a16:creationId xmlns:a16="http://schemas.microsoft.com/office/drawing/2014/main" id="{1C7B0BC1-8C52-52CB-968B-F648FA844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038" y="6078538"/>
            <a:ext cx="30638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Jun</a:t>
            </a:r>
            <a:endParaRPr lang="en-US" altLang="tr-TR"/>
          </a:p>
        </p:txBody>
      </p:sp>
      <p:sp>
        <p:nvSpPr>
          <p:cNvPr id="20529" name="Rectangle 49">
            <a:extLst>
              <a:ext uri="{FF2B5EF4-FFF2-40B4-BE49-F238E27FC236}">
                <a16:creationId xmlns:a16="http://schemas.microsoft.com/office/drawing/2014/main" id="{8196285F-0C36-F3E9-D8A7-D86CA1FF2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0" y="4962525"/>
            <a:ext cx="4127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4500</a:t>
            </a:r>
            <a:endParaRPr lang="en-US" altLang="tr-TR"/>
          </a:p>
        </p:txBody>
      </p:sp>
      <p:sp>
        <p:nvSpPr>
          <p:cNvPr id="20530" name="Rectangle 50">
            <a:extLst>
              <a:ext uri="{FF2B5EF4-FFF2-40B4-BE49-F238E27FC236}">
                <a16:creationId xmlns:a16="http://schemas.microsoft.com/office/drawing/2014/main" id="{1BF5E4B1-2156-B2B2-903B-1CAAEB035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953000"/>
            <a:ext cx="304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4000</a:t>
            </a:r>
            <a:endParaRPr lang="en-US" altLang="tr-TR"/>
          </a:p>
        </p:txBody>
      </p:sp>
      <p:sp>
        <p:nvSpPr>
          <p:cNvPr id="20531" name="Rectangle 51">
            <a:extLst>
              <a:ext uri="{FF2B5EF4-FFF2-40B4-BE49-F238E27FC236}">
                <a16:creationId xmlns:a16="http://schemas.microsoft.com/office/drawing/2014/main" id="{EEAE4C40-24C4-9E07-8732-DE4DB5A34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114800"/>
            <a:ext cx="304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9000</a:t>
            </a:r>
            <a:endParaRPr lang="en-US" altLang="tr-TR"/>
          </a:p>
        </p:txBody>
      </p:sp>
      <p:sp>
        <p:nvSpPr>
          <p:cNvPr id="20532" name="Rectangle 52">
            <a:extLst>
              <a:ext uri="{FF2B5EF4-FFF2-40B4-BE49-F238E27FC236}">
                <a16:creationId xmlns:a16="http://schemas.microsoft.com/office/drawing/2014/main" id="{374D49B7-932D-FC55-AC39-D11DD88D3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267200"/>
            <a:ext cx="304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8000</a:t>
            </a:r>
            <a:endParaRPr lang="en-US" altLang="tr-TR"/>
          </a:p>
        </p:txBody>
      </p:sp>
      <p:sp>
        <p:nvSpPr>
          <p:cNvPr id="20533" name="Rectangle 53">
            <a:extLst>
              <a:ext uri="{FF2B5EF4-FFF2-40B4-BE49-F238E27FC236}">
                <a16:creationId xmlns:a16="http://schemas.microsoft.com/office/drawing/2014/main" id="{7626116F-5998-9769-1D03-CA1213F3E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029200"/>
            <a:ext cx="3048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4000</a:t>
            </a:r>
            <a:endParaRPr lang="en-US" altLang="tr-TR"/>
          </a:p>
        </p:txBody>
      </p:sp>
      <p:sp>
        <p:nvSpPr>
          <p:cNvPr id="20534" name="Rectangle 54">
            <a:extLst>
              <a:ext uri="{FF2B5EF4-FFF2-40B4-BE49-F238E27FC236}">
                <a16:creationId xmlns:a16="http://schemas.microsoft.com/office/drawing/2014/main" id="{8C1F1146-70E0-D6A5-2478-BA38B8959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6238" y="4703763"/>
            <a:ext cx="4127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tr-TR" sz="1200">
                <a:solidFill>
                  <a:srgbClr val="000000"/>
                </a:solidFill>
              </a:rPr>
              <a:t>6000</a:t>
            </a:r>
            <a:endParaRPr lang="en-US" altLang="tr-TR"/>
          </a:p>
        </p:txBody>
      </p:sp>
      <p:sp>
        <p:nvSpPr>
          <p:cNvPr id="20579" name="Text Box 99">
            <a:extLst>
              <a:ext uri="{FF2B5EF4-FFF2-40B4-BE49-F238E27FC236}">
                <a16:creationId xmlns:a16="http://schemas.microsoft.com/office/drawing/2014/main" id="{B5AF2BD7-1BCD-963C-291D-AA42786E1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76400"/>
            <a:ext cx="2667000" cy="1200150"/>
          </a:xfrm>
          <a:prstGeom prst="rect">
            <a:avLst/>
          </a:prstGeom>
          <a:solidFill>
            <a:srgbClr val="A6F695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r-TR" sz="1800" b="1">
                <a:latin typeface="Arial" panose="020B0604020202020204" pitchFamily="34" charset="0"/>
              </a:rPr>
              <a:t>Suppose the figure to the right represents forecast demand in units</a:t>
            </a:r>
          </a:p>
        </p:txBody>
      </p:sp>
      <p:sp>
        <p:nvSpPr>
          <p:cNvPr id="20580" name="Text Box 100">
            <a:extLst>
              <a:ext uri="{FF2B5EF4-FFF2-40B4-BE49-F238E27FC236}">
                <a16:creationId xmlns:a16="http://schemas.microsoft.com/office/drawing/2014/main" id="{89D904F4-B21D-418D-F312-1E2AFA2C3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971800"/>
            <a:ext cx="2743200" cy="1474788"/>
          </a:xfrm>
          <a:prstGeom prst="rect">
            <a:avLst/>
          </a:prstGeom>
          <a:solidFill>
            <a:srgbClr val="A6F695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r-TR" sz="1800" b="1">
                <a:latin typeface="Arial" panose="020B0604020202020204" pitchFamily="34" charset="0"/>
              </a:rPr>
              <a:t>Now suppose this lower figure represents the aggregate capacity of the company to meet demand</a:t>
            </a:r>
            <a:endParaRPr lang="en-US" altLang="tr-TR" sz="2000" b="1"/>
          </a:p>
        </p:txBody>
      </p:sp>
      <p:sp>
        <p:nvSpPr>
          <p:cNvPr id="20581" name="Text Box 101">
            <a:extLst>
              <a:ext uri="{FF2B5EF4-FFF2-40B4-BE49-F238E27FC236}">
                <a16:creationId xmlns:a16="http://schemas.microsoft.com/office/drawing/2014/main" id="{D75E16B9-8EF9-5458-09E7-615E0DD55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48200"/>
            <a:ext cx="2743200" cy="17494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r-TR" sz="1800" b="1">
                <a:latin typeface="Arial" panose="020B0604020202020204" pitchFamily="34" charset="0"/>
              </a:rPr>
              <a:t>What we want to do is balance out the production rate, workforce levels, and inventory to make these figures match up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9" grpId="0" animBg="1" autoUpdateAnimBg="0"/>
      <p:bldP spid="20580" grpId="0" animBg="1" autoUpdateAnimBg="0"/>
      <p:bldP spid="2058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A3BE477-2B2F-4C34-2AB9-1BCA5372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982104B-E569-AF78-3FAF-F188908F4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938C9381-7974-B06C-16A9-56A990FEC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5534D58F-3EC3-5556-E3A0-5DC20240F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C6486DA2-6A70-5C51-CB8E-10A87EE39C30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533400" y="304800"/>
            <a:ext cx="8278813" cy="990600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tr-TR" sz="2800" b="1">
                <a:solidFill>
                  <a:schemeClr val="tx1"/>
                </a:solidFill>
              </a:rPr>
              <a:t>Required Inputs to the Production Planning System</a:t>
            </a:r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F4343EE2-1647-C92C-90BB-15E20EFF3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900" y="63357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6100" name="Oval 20">
            <a:extLst>
              <a:ext uri="{FF2B5EF4-FFF2-40B4-BE49-F238E27FC236}">
                <a16:creationId xmlns:a16="http://schemas.microsoft.com/office/drawing/2014/main" id="{EC16B6E6-58F7-CDD1-A147-AEA94736F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90800"/>
            <a:ext cx="2057400" cy="19050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6101" name="Text Box 21">
            <a:extLst>
              <a:ext uri="{FF2B5EF4-FFF2-40B4-BE49-F238E27FC236}">
                <a16:creationId xmlns:a16="http://schemas.microsoft.com/office/drawing/2014/main" id="{73C55F00-80DB-501C-5AFE-7F8FF22E6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895600"/>
            <a:ext cx="1676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tr-TR" b="1"/>
              <a:t>Planning for production</a:t>
            </a:r>
          </a:p>
        </p:txBody>
      </p:sp>
      <p:grpSp>
        <p:nvGrpSpPr>
          <p:cNvPr id="46118" name="Group 38">
            <a:extLst>
              <a:ext uri="{FF2B5EF4-FFF2-40B4-BE49-F238E27FC236}">
                <a16:creationId xmlns:a16="http://schemas.microsoft.com/office/drawing/2014/main" id="{49246B0D-D3F2-9752-3A01-0E8FAB86C46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667000"/>
            <a:ext cx="1981200" cy="850900"/>
            <a:chOff x="288" y="1680"/>
            <a:chExt cx="1248" cy="536"/>
          </a:xfrm>
        </p:grpSpPr>
        <p:sp>
          <p:nvSpPr>
            <p:cNvPr id="46092" name="Text Box 12">
              <a:extLst>
                <a:ext uri="{FF2B5EF4-FFF2-40B4-BE49-F238E27FC236}">
                  <a16:creationId xmlns:a16="http://schemas.microsoft.com/office/drawing/2014/main" id="{9B49662D-E6CE-74F3-F9BC-55B40193D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680"/>
              <a:ext cx="864" cy="536"/>
            </a:xfrm>
            <a:prstGeom prst="rect">
              <a:avLst/>
            </a:prstGeom>
            <a:solidFill>
              <a:srgbClr val="A6F695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r-TR" b="1"/>
                <a:t>External capacity</a:t>
              </a:r>
            </a:p>
          </p:txBody>
        </p:sp>
        <p:sp>
          <p:nvSpPr>
            <p:cNvPr id="46102" name="Line 22">
              <a:extLst>
                <a:ext uri="{FF2B5EF4-FFF2-40B4-BE49-F238E27FC236}">
                  <a16:creationId xmlns:a16="http://schemas.microsoft.com/office/drawing/2014/main" id="{E0268015-3BD6-9F53-9F34-E4A1CD0A0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968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6130" name="Group 50">
            <a:extLst>
              <a:ext uri="{FF2B5EF4-FFF2-40B4-BE49-F238E27FC236}">
                <a16:creationId xmlns:a16="http://schemas.microsoft.com/office/drawing/2014/main" id="{504F5312-646C-2A97-E432-5A2B8BB79A7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371600"/>
            <a:ext cx="2438400" cy="1371600"/>
            <a:chOff x="240" y="864"/>
            <a:chExt cx="1536" cy="864"/>
          </a:xfrm>
        </p:grpSpPr>
        <p:sp>
          <p:nvSpPr>
            <p:cNvPr id="46091" name="Text Box 11">
              <a:extLst>
                <a:ext uri="{FF2B5EF4-FFF2-40B4-BE49-F238E27FC236}">
                  <a16:creationId xmlns:a16="http://schemas.microsoft.com/office/drawing/2014/main" id="{3A74E216-FF1B-61C4-4BE4-89058E56B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864"/>
              <a:ext cx="1296" cy="536"/>
            </a:xfrm>
            <a:prstGeom prst="rect">
              <a:avLst/>
            </a:prstGeom>
            <a:solidFill>
              <a:srgbClr val="A6F695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r-TR" b="1"/>
                <a:t>Competitors’behavior</a:t>
              </a:r>
            </a:p>
          </p:txBody>
        </p:sp>
        <p:sp>
          <p:nvSpPr>
            <p:cNvPr id="46103" name="Line 23">
              <a:extLst>
                <a:ext uri="{FF2B5EF4-FFF2-40B4-BE49-F238E27FC236}">
                  <a16:creationId xmlns:a16="http://schemas.microsoft.com/office/drawing/2014/main" id="{38E1A952-582F-F54C-6E43-959384CB7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392"/>
              <a:ext cx="336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6125" name="Group 45">
            <a:extLst>
              <a:ext uri="{FF2B5EF4-FFF2-40B4-BE49-F238E27FC236}">
                <a16:creationId xmlns:a16="http://schemas.microsoft.com/office/drawing/2014/main" id="{965847F1-59D1-DDAB-02F2-9C3EF63D45E8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371600"/>
            <a:ext cx="1981200" cy="1219200"/>
            <a:chOff x="1824" y="864"/>
            <a:chExt cx="1248" cy="768"/>
          </a:xfrm>
        </p:grpSpPr>
        <p:sp>
          <p:nvSpPr>
            <p:cNvPr id="46097" name="Text Box 17">
              <a:extLst>
                <a:ext uri="{FF2B5EF4-FFF2-40B4-BE49-F238E27FC236}">
                  <a16:creationId xmlns:a16="http://schemas.microsoft.com/office/drawing/2014/main" id="{AFF10A18-0F74-C856-C590-D818626B8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864"/>
              <a:ext cx="1248" cy="536"/>
            </a:xfrm>
            <a:prstGeom prst="rect">
              <a:avLst/>
            </a:prstGeom>
            <a:solidFill>
              <a:srgbClr val="A6F695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r-TR" b="1"/>
                <a:t>Raw material availability</a:t>
              </a:r>
            </a:p>
          </p:txBody>
        </p:sp>
        <p:sp>
          <p:nvSpPr>
            <p:cNvPr id="46104" name="Line 24">
              <a:extLst>
                <a:ext uri="{FF2B5EF4-FFF2-40B4-BE49-F238E27FC236}">
                  <a16:creationId xmlns:a16="http://schemas.microsoft.com/office/drawing/2014/main" id="{3A1AFD95-D2FB-8407-29BD-AA9B8CB83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392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6124" name="Group 44">
            <a:extLst>
              <a:ext uri="{FF2B5EF4-FFF2-40B4-BE49-F238E27FC236}">
                <a16:creationId xmlns:a16="http://schemas.microsoft.com/office/drawing/2014/main" id="{645CFCF1-049A-70A2-5BD6-BFC463D61B9E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371600"/>
            <a:ext cx="2438400" cy="1524000"/>
            <a:chOff x="2640" y="864"/>
            <a:chExt cx="1536" cy="960"/>
          </a:xfrm>
        </p:grpSpPr>
        <p:sp>
          <p:nvSpPr>
            <p:cNvPr id="46098" name="Text Box 18">
              <a:extLst>
                <a:ext uri="{FF2B5EF4-FFF2-40B4-BE49-F238E27FC236}">
                  <a16:creationId xmlns:a16="http://schemas.microsoft.com/office/drawing/2014/main" id="{308067E0-334F-D470-F7CD-189009895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864"/>
              <a:ext cx="816" cy="536"/>
            </a:xfrm>
            <a:prstGeom prst="rect">
              <a:avLst/>
            </a:prstGeom>
            <a:solidFill>
              <a:srgbClr val="A6F695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r-TR" b="1"/>
                <a:t>Market </a:t>
              </a:r>
            </a:p>
            <a:p>
              <a:r>
                <a:rPr lang="en-US" altLang="tr-TR" b="1"/>
                <a:t>demand</a:t>
              </a:r>
            </a:p>
          </p:txBody>
        </p:sp>
        <p:sp>
          <p:nvSpPr>
            <p:cNvPr id="46105" name="Line 25">
              <a:extLst>
                <a:ext uri="{FF2B5EF4-FFF2-40B4-BE49-F238E27FC236}">
                  <a16:creationId xmlns:a16="http://schemas.microsoft.com/office/drawing/2014/main" id="{DFEA05BA-C7C8-3CEA-2B0C-CC6F91BA8F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392"/>
              <a:ext cx="72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6123" name="Group 43">
            <a:extLst>
              <a:ext uri="{FF2B5EF4-FFF2-40B4-BE49-F238E27FC236}">
                <a16:creationId xmlns:a16="http://schemas.microsoft.com/office/drawing/2014/main" id="{D1D75050-3C18-B6F2-3AFC-11F848186F9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743200"/>
            <a:ext cx="2286000" cy="850900"/>
            <a:chOff x="2736" y="1728"/>
            <a:chExt cx="1440" cy="536"/>
          </a:xfrm>
        </p:grpSpPr>
        <p:sp>
          <p:nvSpPr>
            <p:cNvPr id="46099" name="Text Box 19">
              <a:extLst>
                <a:ext uri="{FF2B5EF4-FFF2-40B4-BE49-F238E27FC236}">
                  <a16:creationId xmlns:a16="http://schemas.microsoft.com/office/drawing/2014/main" id="{8C520042-0E8B-A804-0255-37AE39F38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728"/>
              <a:ext cx="1008" cy="536"/>
            </a:xfrm>
            <a:prstGeom prst="rect">
              <a:avLst/>
            </a:prstGeom>
            <a:solidFill>
              <a:srgbClr val="A6F695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b="1"/>
                <a:t>Economic conditions</a:t>
              </a:r>
            </a:p>
          </p:txBody>
        </p:sp>
        <p:sp>
          <p:nvSpPr>
            <p:cNvPr id="46108" name="Line 28">
              <a:extLst>
                <a:ext uri="{FF2B5EF4-FFF2-40B4-BE49-F238E27FC236}">
                  <a16:creationId xmlns:a16="http://schemas.microsoft.com/office/drawing/2014/main" id="{D66385D6-9C3D-9A42-FA59-466A86EE0F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1968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6126" name="Group 46">
            <a:extLst>
              <a:ext uri="{FF2B5EF4-FFF2-40B4-BE49-F238E27FC236}">
                <a16:creationId xmlns:a16="http://schemas.microsoft.com/office/drawing/2014/main" id="{E8BC0E78-883F-15B7-4AA6-5C908BE6E24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038600"/>
            <a:ext cx="2286000" cy="2197100"/>
            <a:chOff x="144" y="2544"/>
            <a:chExt cx="1440" cy="1384"/>
          </a:xfrm>
        </p:grpSpPr>
        <p:sp>
          <p:nvSpPr>
            <p:cNvPr id="46093" name="Text Box 13">
              <a:extLst>
                <a:ext uri="{FF2B5EF4-FFF2-40B4-BE49-F238E27FC236}">
                  <a16:creationId xmlns:a16="http://schemas.microsoft.com/office/drawing/2014/main" id="{9ACED68D-B5E6-72FE-B61A-4E9F410C2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168"/>
              <a:ext cx="816" cy="760"/>
            </a:xfrm>
            <a:prstGeom prst="rect">
              <a:avLst/>
            </a:prstGeom>
            <a:solidFill>
              <a:srgbClr val="FF9933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tr-TR" b="1"/>
                <a:t>Current</a:t>
              </a:r>
            </a:p>
            <a:p>
              <a:r>
                <a:rPr lang="en-US" altLang="tr-TR" b="1"/>
                <a:t>physical </a:t>
              </a:r>
            </a:p>
            <a:p>
              <a:r>
                <a:rPr lang="en-US" altLang="tr-TR" b="1"/>
                <a:t>capacity</a:t>
              </a:r>
              <a:r>
                <a:rPr lang="en-US" altLang="tr-TR"/>
                <a:t> </a:t>
              </a:r>
            </a:p>
          </p:txBody>
        </p:sp>
        <p:sp>
          <p:nvSpPr>
            <p:cNvPr id="46109" name="Line 29">
              <a:extLst>
                <a:ext uri="{FF2B5EF4-FFF2-40B4-BE49-F238E27FC236}">
                  <a16:creationId xmlns:a16="http://schemas.microsoft.com/office/drawing/2014/main" id="{E5ECED34-CCFC-7493-EB88-6F4EAF340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544"/>
              <a:ext cx="864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6127" name="Group 47">
            <a:extLst>
              <a:ext uri="{FF2B5EF4-FFF2-40B4-BE49-F238E27FC236}">
                <a16:creationId xmlns:a16="http://schemas.microsoft.com/office/drawing/2014/main" id="{3ED149CD-6E24-259B-DB8B-AC2392A099DF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419600"/>
            <a:ext cx="1600200" cy="1460500"/>
            <a:chOff x="1056" y="2784"/>
            <a:chExt cx="1008" cy="920"/>
          </a:xfrm>
        </p:grpSpPr>
        <p:sp>
          <p:nvSpPr>
            <p:cNvPr id="46094" name="Text Box 14">
              <a:extLst>
                <a:ext uri="{FF2B5EF4-FFF2-40B4-BE49-F238E27FC236}">
                  <a16:creationId xmlns:a16="http://schemas.microsoft.com/office/drawing/2014/main" id="{67DE8D44-9C21-6522-A720-455F144BE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168"/>
              <a:ext cx="1008" cy="536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b="1"/>
                <a:t>Current workforce</a:t>
              </a:r>
            </a:p>
          </p:txBody>
        </p:sp>
        <p:sp>
          <p:nvSpPr>
            <p:cNvPr id="46110" name="Line 30">
              <a:extLst>
                <a:ext uri="{FF2B5EF4-FFF2-40B4-BE49-F238E27FC236}">
                  <a16:creationId xmlns:a16="http://schemas.microsoft.com/office/drawing/2014/main" id="{62D4FF92-E367-22C1-52CB-565F8A7EC5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2784"/>
              <a:ext cx="2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6128" name="Group 48">
            <a:extLst>
              <a:ext uri="{FF2B5EF4-FFF2-40B4-BE49-F238E27FC236}">
                <a16:creationId xmlns:a16="http://schemas.microsoft.com/office/drawing/2014/main" id="{A3C0406B-1298-B655-1256-AA90934915E9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419600"/>
            <a:ext cx="1600200" cy="1460500"/>
            <a:chOff x="2208" y="2784"/>
            <a:chExt cx="1008" cy="920"/>
          </a:xfrm>
        </p:grpSpPr>
        <p:sp>
          <p:nvSpPr>
            <p:cNvPr id="46095" name="Text Box 15">
              <a:extLst>
                <a:ext uri="{FF2B5EF4-FFF2-40B4-BE49-F238E27FC236}">
                  <a16:creationId xmlns:a16="http://schemas.microsoft.com/office/drawing/2014/main" id="{5CDF3556-2E10-42AE-92CA-2C1BFE84F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168"/>
              <a:ext cx="1008" cy="536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b="1"/>
                <a:t>Inventory levels</a:t>
              </a:r>
            </a:p>
          </p:txBody>
        </p:sp>
        <p:sp>
          <p:nvSpPr>
            <p:cNvPr id="46111" name="Line 31">
              <a:extLst>
                <a:ext uri="{FF2B5EF4-FFF2-40B4-BE49-F238E27FC236}">
                  <a16:creationId xmlns:a16="http://schemas.microsoft.com/office/drawing/2014/main" id="{E6A5B7C0-6CB1-D1AA-86A4-EEFAF024F9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48" y="2784"/>
              <a:ext cx="192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46129" name="Group 49">
            <a:extLst>
              <a:ext uri="{FF2B5EF4-FFF2-40B4-BE49-F238E27FC236}">
                <a16:creationId xmlns:a16="http://schemas.microsoft.com/office/drawing/2014/main" id="{7E7D487F-C319-0D8C-CBAC-EE20497EADE4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038600"/>
            <a:ext cx="2667000" cy="2571750"/>
            <a:chOff x="2688" y="2544"/>
            <a:chExt cx="1680" cy="1620"/>
          </a:xfrm>
        </p:grpSpPr>
        <p:sp>
          <p:nvSpPr>
            <p:cNvPr id="46096" name="Text Box 16">
              <a:extLst>
                <a:ext uri="{FF2B5EF4-FFF2-40B4-BE49-F238E27FC236}">
                  <a16:creationId xmlns:a16="http://schemas.microsoft.com/office/drawing/2014/main" id="{A0517EB7-F25F-A785-6AA8-01326F13A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168"/>
              <a:ext cx="1056" cy="996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tr-TR" b="1"/>
                <a:t>Activities required for production</a:t>
              </a:r>
            </a:p>
          </p:txBody>
        </p:sp>
        <p:sp>
          <p:nvSpPr>
            <p:cNvPr id="46112" name="Line 32">
              <a:extLst>
                <a:ext uri="{FF2B5EF4-FFF2-40B4-BE49-F238E27FC236}">
                  <a16:creationId xmlns:a16="http://schemas.microsoft.com/office/drawing/2014/main" id="{5902E249-952F-C518-13B1-A21AB3B1E3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88" y="2544"/>
              <a:ext cx="960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6113" name="Text Box 33">
            <a:extLst>
              <a:ext uri="{FF2B5EF4-FFF2-40B4-BE49-F238E27FC236}">
                <a16:creationId xmlns:a16="http://schemas.microsoft.com/office/drawing/2014/main" id="{47B4209C-E53A-A4D9-3BA4-625DFF193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905000"/>
            <a:ext cx="152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r-TR" b="1"/>
              <a:t>External to firm</a:t>
            </a:r>
          </a:p>
        </p:txBody>
      </p:sp>
      <p:sp>
        <p:nvSpPr>
          <p:cNvPr id="46114" name="Text Box 34">
            <a:extLst>
              <a:ext uri="{FF2B5EF4-FFF2-40B4-BE49-F238E27FC236}">
                <a16:creationId xmlns:a16="http://schemas.microsoft.com/office/drawing/2014/main" id="{5F4419F9-3188-D3DA-EEBE-694D0B973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029200"/>
            <a:ext cx="1371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tr-TR" b="1"/>
              <a:t>Internal to firm</a:t>
            </a:r>
          </a:p>
        </p:txBody>
      </p:sp>
      <p:sp>
        <p:nvSpPr>
          <p:cNvPr id="46115" name="Rectangle 35">
            <a:extLst>
              <a:ext uri="{FF2B5EF4-FFF2-40B4-BE49-F238E27FC236}">
                <a16:creationId xmlns:a16="http://schemas.microsoft.com/office/drawing/2014/main" id="{8471E78C-5F4B-ED6D-2244-ED220D81D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876800"/>
            <a:ext cx="1676400" cy="1371600"/>
          </a:xfrm>
          <a:prstGeom prst="rect">
            <a:avLst/>
          </a:prstGeom>
          <a:noFill/>
          <a:ln w="57150">
            <a:solidFill>
              <a:srgbClr val="FF99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46116" name="Rectangle 36">
            <a:extLst>
              <a:ext uri="{FF2B5EF4-FFF2-40B4-BE49-F238E27FC236}">
                <a16:creationId xmlns:a16="http://schemas.microsoft.com/office/drawing/2014/main" id="{D2422C9A-A9E5-3281-14A0-A13A2D6B3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676400"/>
            <a:ext cx="1524000" cy="1447800"/>
          </a:xfrm>
          <a:prstGeom prst="rect">
            <a:avLst/>
          </a:prstGeom>
          <a:noFill/>
          <a:ln w="57150">
            <a:solidFill>
              <a:srgbClr val="A6F695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DC5CDD3-33C8-41D7-F53F-B20BD33C5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27F3C14-D66B-1F66-13D9-65E4BFD53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29044297-F039-5A00-1051-0CCAB9BB2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DCD844FA-AF71-D7D2-CDE1-D63421436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489116F5-7213-A9B8-83EF-3A7458B46382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144463" y="392113"/>
            <a:ext cx="8686800" cy="674687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altLang="tr-TR" sz="3200" b="1"/>
              <a:t>Key Strategies for Meeting Demand</a:t>
            </a: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0B47F7A9-6A81-E238-BD33-550D46BE7D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924800" cy="4800600"/>
          </a:xfrm>
          <a:noFill/>
          <a:ln/>
        </p:spPr>
        <p:txBody>
          <a:bodyPr lIns="90488" tIns="44450" rIns="90488" bIns="44450"/>
          <a:lstStyle/>
          <a:p>
            <a:pPr eaLnBrk="0" hangingPunct="0">
              <a:spcAft>
                <a:spcPct val="200000"/>
              </a:spcAft>
            </a:pPr>
            <a:r>
              <a:rPr lang="en-US" altLang="tr-TR" sz="3600" b="1"/>
              <a:t>Chase</a:t>
            </a:r>
          </a:p>
          <a:p>
            <a:pPr eaLnBrk="0" hangingPunct="0">
              <a:spcAft>
                <a:spcPct val="200000"/>
              </a:spcAft>
            </a:pPr>
            <a:r>
              <a:rPr lang="en-US" altLang="tr-TR" sz="3600" b="1"/>
              <a:t>Level </a:t>
            </a:r>
          </a:p>
          <a:p>
            <a:pPr eaLnBrk="0" hangingPunct="0">
              <a:spcAft>
                <a:spcPct val="200000"/>
              </a:spcAft>
            </a:pPr>
            <a:r>
              <a:rPr lang="en-US" altLang="tr-TR" sz="3600" b="1"/>
              <a:t>Some combination of the two</a:t>
            </a: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build="p" autoUpdateAnimBg="0"/>
    </p:bldLst>
  </p:timing>
</p:sld>
</file>

<file path=ppt/theme/theme1.xml><?xml version="1.0" encoding="utf-8"?>
<a:theme xmlns:a="http://schemas.openxmlformats.org/drawingml/2006/main" name="Bamboo">
  <a:themeElements>
    <a:clrScheme name="Bamboo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Bambo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tr-T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tr-T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amboo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mboo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mboo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jacobs 11 edition</Template>
  <TotalTime>274506190</TotalTime>
  <Pages>18</Pages>
  <Words>819</Words>
  <Application>Microsoft Macintosh PowerPoint</Application>
  <PresentationFormat>Ekran Gösterisi (4:3)</PresentationFormat>
  <Paragraphs>176</Paragraphs>
  <Slides>18</Slides>
  <Notes>15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6" baseType="lpstr">
      <vt:lpstr>Times New Roman</vt:lpstr>
      <vt:lpstr>Arial Black</vt:lpstr>
      <vt:lpstr>Arial</vt:lpstr>
      <vt:lpstr>Wingdings</vt:lpstr>
      <vt:lpstr>Book Antiqua</vt:lpstr>
      <vt:lpstr>Symbol</vt:lpstr>
      <vt:lpstr>Bamboo</vt:lpstr>
      <vt:lpstr>Microsoft Excel Worksheet</vt:lpstr>
      <vt:lpstr>PowerPoint Sunusu</vt:lpstr>
      <vt:lpstr>   Chapter 14  Aggregate Sales and Operations Planning</vt:lpstr>
      <vt:lpstr>PowerPoint Sunusu</vt:lpstr>
      <vt:lpstr>PowerPoint Sunusu</vt:lpstr>
      <vt:lpstr>Sales and Operations Planning Activities</vt:lpstr>
      <vt:lpstr>The Aggregate Operations Plan</vt:lpstr>
      <vt:lpstr>Balancing Aggregate Demand and Aggregate Production Capacity</vt:lpstr>
      <vt:lpstr>Required Inputs to the Production Planning System</vt:lpstr>
      <vt:lpstr>Key Strategies for Meeting Demand</vt:lpstr>
      <vt:lpstr>Aggregate Planning Examples: Unit Demand and Cost Data</vt:lpstr>
      <vt:lpstr>Cut-and-Try Example: Determining  Straight Labor Costs and Output</vt:lpstr>
      <vt:lpstr>Chase Strategy (Hiring &amp; Firing to meet demand)</vt:lpstr>
      <vt:lpstr>PowerPoint Sunusu</vt:lpstr>
      <vt:lpstr>PowerPoint Sunusu</vt:lpstr>
      <vt:lpstr>Level Workforce Strategy (Surplus and Shortage Allowed)</vt:lpstr>
      <vt:lpstr>PowerPoint Sunusu</vt:lpstr>
      <vt:lpstr>PowerPoint Sunusu</vt:lpstr>
      <vt:lpstr>End of  Chapter 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 and Operations Management: Manufacturing and  Services</dc:title>
  <dc:subject/>
  <dc:creator> </dc:creator>
  <cp:keywords/>
  <dc:description/>
  <cp:lastModifiedBy>Ezgi Cakmak</cp:lastModifiedBy>
  <cp:revision>39</cp:revision>
  <cp:lastPrinted>1998-10-13T23:18:09Z</cp:lastPrinted>
  <dcterms:created xsi:type="dcterms:W3CDTF">1997-10-07T17:24:18Z</dcterms:created>
  <dcterms:modified xsi:type="dcterms:W3CDTF">2023-11-08T19:43:57Z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D:\Junk</vt:lpwstr>
  </property>
</Properties>
</file>