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8"/>
  </p:notesMasterIdLst>
  <p:sldIdLst>
    <p:sldId id="267" r:id="rId2"/>
    <p:sldId id="288" r:id="rId3"/>
    <p:sldId id="289" r:id="rId4"/>
    <p:sldId id="307" r:id="rId5"/>
    <p:sldId id="290" r:id="rId6"/>
    <p:sldId id="257" r:id="rId7"/>
    <p:sldId id="293" r:id="rId8"/>
    <p:sldId id="294" r:id="rId9"/>
    <p:sldId id="295" r:id="rId10"/>
    <p:sldId id="296" r:id="rId11"/>
    <p:sldId id="262" r:id="rId12"/>
    <p:sldId id="263" r:id="rId13"/>
    <p:sldId id="297" r:id="rId14"/>
    <p:sldId id="298" r:id="rId15"/>
    <p:sldId id="299" r:id="rId16"/>
    <p:sldId id="300" r:id="rId17"/>
    <p:sldId id="301" r:id="rId18"/>
    <p:sldId id="306" r:id="rId19"/>
    <p:sldId id="303" r:id="rId20"/>
    <p:sldId id="272" r:id="rId21"/>
    <p:sldId id="304" r:id="rId22"/>
    <p:sldId id="275" r:id="rId23"/>
    <p:sldId id="276" r:id="rId24"/>
    <p:sldId id="277" r:id="rId25"/>
    <p:sldId id="278" r:id="rId26"/>
    <p:sldId id="279" r:id="rId27"/>
    <p:sldId id="280" r:id="rId28"/>
    <p:sldId id="305" r:id="rId29"/>
    <p:sldId id="281" r:id="rId30"/>
    <p:sldId id="282" r:id="rId31"/>
    <p:sldId id="283" r:id="rId32"/>
    <p:sldId id="284" r:id="rId33"/>
    <p:sldId id="285" r:id="rId34"/>
    <p:sldId id="286" r:id="rId35"/>
    <p:sldId id="287" r:id="rId36"/>
    <p:sldId id="292" r:id="rId3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Orta Stil 4 - Vurgu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Orta Stil 4 - Vurgu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0" autoAdjust="0"/>
    <p:restoredTop sz="80264" autoAdjust="0"/>
  </p:normalViewPr>
  <p:slideViewPr>
    <p:cSldViewPr snapToGrid="0">
      <p:cViewPr varScale="1">
        <p:scale>
          <a:sx n="130" d="100"/>
          <a:sy n="130" d="100"/>
        </p:scale>
        <p:origin x="112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91EA5-4030-4F52-BECD-0B8B279A75A3}" type="datetimeFigureOut">
              <a:rPr lang="tr-TR" smtClean="0"/>
              <a:t>7.11.2021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BF136-F6DF-45BE-B72C-EC881CE6A90A}" type="slidenum">
              <a:rPr lang="tr-TR" smtClean="0"/>
              <a:t>‹#›</a:t>
            </a:fld>
            <a:endParaRPr lang="tr-TR"/>
          </a:p>
        </p:txBody>
      </p:sp>
    </p:spTree>
    <p:extLst>
      <p:ext uri="{BB962C8B-B14F-4D97-AF65-F5344CB8AC3E}">
        <p14:creationId xmlns:p14="http://schemas.microsoft.com/office/powerpoint/2010/main" val="241395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6</a:t>
            </a:fld>
            <a:endParaRPr lang="tr-TR"/>
          </a:p>
        </p:txBody>
      </p:sp>
    </p:spTree>
    <p:extLst>
      <p:ext uri="{BB962C8B-B14F-4D97-AF65-F5344CB8AC3E}">
        <p14:creationId xmlns:p14="http://schemas.microsoft.com/office/powerpoint/2010/main" val="15957406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16</a:t>
            </a:fld>
            <a:endParaRPr lang="tr-TR"/>
          </a:p>
        </p:txBody>
      </p:sp>
    </p:spTree>
    <p:extLst>
      <p:ext uri="{BB962C8B-B14F-4D97-AF65-F5344CB8AC3E}">
        <p14:creationId xmlns:p14="http://schemas.microsoft.com/office/powerpoint/2010/main" val="739006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17</a:t>
            </a:fld>
            <a:endParaRPr lang="tr-TR"/>
          </a:p>
        </p:txBody>
      </p:sp>
    </p:spTree>
    <p:extLst>
      <p:ext uri="{BB962C8B-B14F-4D97-AF65-F5344CB8AC3E}">
        <p14:creationId xmlns:p14="http://schemas.microsoft.com/office/powerpoint/2010/main" val="408267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18</a:t>
            </a:fld>
            <a:endParaRPr lang="tr-TR"/>
          </a:p>
        </p:txBody>
      </p:sp>
    </p:spTree>
    <p:extLst>
      <p:ext uri="{BB962C8B-B14F-4D97-AF65-F5344CB8AC3E}">
        <p14:creationId xmlns:p14="http://schemas.microsoft.com/office/powerpoint/2010/main" val="379293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19</a:t>
            </a:fld>
            <a:endParaRPr lang="tr-TR"/>
          </a:p>
        </p:txBody>
      </p:sp>
    </p:spTree>
    <p:extLst>
      <p:ext uri="{BB962C8B-B14F-4D97-AF65-F5344CB8AC3E}">
        <p14:creationId xmlns:p14="http://schemas.microsoft.com/office/powerpoint/2010/main" val="944615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35</a:t>
            </a:fld>
            <a:endParaRPr lang="tr-TR"/>
          </a:p>
        </p:txBody>
      </p:sp>
    </p:spTree>
    <p:extLst>
      <p:ext uri="{BB962C8B-B14F-4D97-AF65-F5344CB8AC3E}">
        <p14:creationId xmlns:p14="http://schemas.microsoft.com/office/powerpoint/2010/main" val="712567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7</a:t>
            </a:fld>
            <a:endParaRPr lang="tr-TR"/>
          </a:p>
        </p:txBody>
      </p:sp>
    </p:spTree>
    <p:extLst>
      <p:ext uri="{BB962C8B-B14F-4D97-AF65-F5344CB8AC3E}">
        <p14:creationId xmlns:p14="http://schemas.microsoft.com/office/powerpoint/2010/main" val="24819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8</a:t>
            </a:fld>
            <a:endParaRPr lang="tr-TR"/>
          </a:p>
        </p:txBody>
      </p:sp>
    </p:spTree>
    <p:extLst>
      <p:ext uri="{BB962C8B-B14F-4D97-AF65-F5344CB8AC3E}">
        <p14:creationId xmlns:p14="http://schemas.microsoft.com/office/powerpoint/2010/main" val="4177964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9</a:t>
            </a:fld>
            <a:endParaRPr lang="tr-TR"/>
          </a:p>
        </p:txBody>
      </p:sp>
    </p:spTree>
    <p:extLst>
      <p:ext uri="{BB962C8B-B14F-4D97-AF65-F5344CB8AC3E}">
        <p14:creationId xmlns:p14="http://schemas.microsoft.com/office/powerpoint/2010/main" val="3147475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10</a:t>
            </a:fld>
            <a:endParaRPr lang="tr-TR"/>
          </a:p>
        </p:txBody>
      </p:sp>
    </p:spTree>
    <p:extLst>
      <p:ext uri="{BB962C8B-B14F-4D97-AF65-F5344CB8AC3E}">
        <p14:creationId xmlns:p14="http://schemas.microsoft.com/office/powerpoint/2010/main" val="2786860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11</a:t>
            </a:fld>
            <a:endParaRPr lang="tr-TR"/>
          </a:p>
        </p:txBody>
      </p:sp>
    </p:spTree>
    <p:extLst>
      <p:ext uri="{BB962C8B-B14F-4D97-AF65-F5344CB8AC3E}">
        <p14:creationId xmlns:p14="http://schemas.microsoft.com/office/powerpoint/2010/main" val="3880867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13</a:t>
            </a:fld>
            <a:endParaRPr lang="tr-TR"/>
          </a:p>
        </p:txBody>
      </p:sp>
    </p:spTree>
    <p:extLst>
      <p:ext uri="{BB962C8B-B14F-4D97-AF65-F5344CB8AC3E}">
        <p14:creationId xmlns:p14="http://schemas.microsoft.com/office/powerpoint/2010/main" val="3251660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14</a:t>
            </a:fld>
            <a:endParaRPr lang="tr-TR"/>
          </a:p>
        </p:txBody>
      </p:sp>
    </p:spTree>
    <p:extLst>
      <p:ext uri="{BB962C8B-B14F-4D97-AF65-F5344CB8AC3E}">
        <p14:creationId xmlns:p14="http://schemas.microsoft.com/office/powerpoint/2010/main" val="511833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a:p>
            <a:endParaRPr lang="tr-TR" baseline="0" dirty="0"/>
          </a:p>
          <a:p>
            <a:endParaRPr lang="tr-TR" dirty="0"/>
          </a:p>
        </p:txBody>
      </p:sp>
      <p:sp>
        <p:nvSpPr>
          <p:cNvPr id="4" name="Slayt Numarası Yer Tutucusu 3"/>
          <p:cNvSpPr>
            <a:spLocks noGrp="1"/>
          </p:cNvSpPr>
          <p:nvPr>
            <p:ph type="sldNum" sz="quarter" idx="10"/>
          </p:nvPr>
        </p:nvSpPr>
        <p:spPr/>
        <p:txBody>
          <a:bodyPr/>
          <a:lstStyle/>
          <a:p>
            <a:fld id="{C16BF136-F6DF-45BE-B72C-EC881CE6A90A}" type="slidenum">
              <a:rPr lang="tr-TR" smtClean="0"/>
              <a:t>15</a:t>
            </a:fld>
            <a:endParaRPr lang="tr-TR"/>
          </a:p>
        </p:txBody>
      </p:sp>
    </p:spTree>
    <p:extLst>
      <p:ext uri="{BB962C8B-B14F-4D97-AF65-F5344CB8AC3E}">
        <p14:creationId xmlns:p14="http://schemas.microsoft.com/office/powerpoint/2010/main" val="323245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CB7621A-8724-4EE0-AB1F-04B7E55BBAC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494E589-77DE-44EA-962B-7EE1FCE87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A1A811C-48F7-4FD2-BF02-4986D3E7998C}"/>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5" name="Alt Bilgi Yer Tutucusu 4">
            <a:extLst>
              <a:ext uri="{FF2B5EF4-FFF2-40B4-BE49-F238E27FC236}">
                <a16:creationId xmlns:a16="http://schemas.microsoft.com/office/drawing/2014/main" id="{5C1180B9-230F-41A2-B7C6-E52E845CAC2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32C8180-8EEB-43E9-B078-97AFFACD95C3}"/>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799226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644E47-047E-461A-9057-4041456320F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63F48EED-7512-4CD2-A49E-308B09879A5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4B8903C-5B5B-4387-B1A3-CD7FEEFF28D1}"/>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5" name="Alt Bilgi Yer Tutucusu 4">
            <a:extLst>
              <a:ext uri="{FF2B5EF4-FFF2-40B4-BE49-F238E27FC236}">
                <a16:creationId xmlns:a16="http://schemas.microsoft.com/office/drawing/2014/main" id="{E33DD54D-E60F-4B7B-A2BE-6A01A2123FC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9DF7228-2E05-4F3D-89D2-C72BADFF4ECB}"/>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223705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C15788FA-0E04-48E0-82FD-124E7451D9EC}"/>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6BD3FF0-BD3F-4198-914E-2AA6D1F69A9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F496AF5-4F29-4AFA-B691-705B05E234D6}"/>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5" name="Alt Bilgi Yer Tutucusu 4">
            <a:extLst>
              <a:ext uri="{FF2B5EF4-FFF2-40B4-BE49-F238E27FC236}">
                <a16:creationId xmlns:a16="http://schemas.microsoft.com/office/drawing/2014/main" id="{CB14D09A-E1D4-402B-8D58-19403B9DB42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3239047-DD25-4A82-BB65-AF3BEC238EA7}"/>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309702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A2582F-700D-4DC7-9F86-9DBCD029253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3E3ABB8-1525-4E72-B3DA-029F64BE6E5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4529625-BA0A-4254-89EC-7F75B022A6A0}"/>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5" name="Alt Bilgi Yer Tutucusu 4">
            <a:extLst>
              <a:ext uri="{FF2B5EF4-FFF2-40B4-BE49-F238E27FC236}">
                <a16:creationId xmlns:a16="http://schemas.microsoft.com/office/drawing/2014/main" id="{26FEA2F3-DF4A-404D-8187-4BBD23C5A14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0AC44C1-8C66-460E-8924-AE735B6F08F5}"/>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15160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2EF50D-41B3-45C4-8FB7-74C0F907A979}"/>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62C58F6-E0A3-4E8E-8D4B-74DDD65F8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4ABC5DA8-F251-414D-9396-735819849910}"/>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5" name="Alt Bilgi Yer Tutucusu 4">
            <a:extLst>
              <a:ext uri="{FF2B5EF4-FFF2-40B4-BE49-F238E27FC236}">
                <a16:creationId xmlns:a16="http://schemas.microsoft.com/office/drawing/2014/main" id="{8B18DBDD-9B92-421B-9238-62983F9A36D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5064C31D-76DF-4FD9-90CD-BC32CC65C5BE}"/>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647184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F0EAC5-A218-4C97-A9B7-E0BAEC393B4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A2FD0CB-33D2-42A0-82B4-BAF7FDFEF99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99840323-5D9B-4F53-ADF1-BD152D3A9DD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6D58C73-0CE0-4DF0-B96B-CCE786707CB4}"/>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6" name="Alt Bilgi Yer Tutucusu 5">
            <a:extLst>
              <a:ext uri="{FF2B5EF4-FFF2-40B4-BE49-F238E27FC236}">
                <a16:creationId xmlns:a16="http://schemas.microsoft.com/office/drawing/2014/main" id="{020C43FA-DE4C-40BA-8C62-35CCF150B830}"/>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4AECEA2-F984-4C96-B416-716E371C5850}"/>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242011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73A340-BAC5-49BB-BE87-A07B7CCD4EC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F7E2616-FAA1-49E5-913C-7FBBCDB45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13E844AA-7C1A-467F-95CC-E52EC1556503}"/>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898E49D-B63E-47AD-96C0-DD1D123E2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29FC522-EC23-4D96-A4F5-6D0969EC87C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A062D5E0-B59C-421A-9636-C7F77F222794}"/>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8" name="Alt Bilgi Yer Tutucusu 7">
            <a:extLst>
              <a:ext uri="{FF2B5EF4-FFF2-40B4-BE49-F238E27FC236}">
                <a16:creationId xmlns:a16="http://schemas.microsoft.com/office/drawing/2014/main" id="{6994BCC2-AC84-4CAE-AEA2-99630342C222}"/>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E33644FD-D5BC-4504-94EC-7652E3EEA9A6}"/>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162100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AF7936-B0B2-4EFC-BFF9-6BDE06FEB56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63A93329-99DF-4CCA-A3FA-2A894C98F68D}"/>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4" name="Alt Bilgi Yer Tutucusu 3">
            <a:extLst>
              <a:ext uri="{FF2B5EF4-FFF2-40B4-BE49-F238E27FC236}">
                <a16:creationId xmlns:a16="http://schemas.microsoft.com/office/drawing/2014/main" id="{EE324B46-4F95-40A7-863D-9F4B15B3EB91}"/>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C7496913-7A2B-410D-BCA0-DD9647056150}"/>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32117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526612E2-6D36-485F-9261-12F75BBA1C5A}"/>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3" name="Alt Bilgi Yer Tutucusu 2">
            <a:extLst>
              <a:ext uri="{FF2B5EF4-FFF2-40B4-BE49-F238E27FC236}">
                <a16:creationId xmlns:a16="http://schemas.microsoft.com/office/drawing/2014/main" id="{4860FEE2-3556-4EAC-BE50-D7344582321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A5EF731-F15D-4910-8BD4-DE9B84FB8766}"/>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418456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111285-EF54-4125-AC51-D3DD5EE8C616}"/>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32FE764-553E-4000-9333-C94A2C40E7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55BDE26-942F-40AA-941E-226FAC123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0153E38-A600-45E7-9B40-B0C6A768F2E3}"/>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6" name="Alt Bilgi Yer Tutucusu 5">
            <a:extLst>
              <a:ext uri="{FF2B5EF4-FFF2-40B4-BE49-F238E27FC236}">
                <a16:creationId xmlns:a16="http://schemas.microsoft.com/office/drawing/2014/main" id="{9300564F-E0B2-41A7-95AA-2086B82FE907}"/>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2EECAC64-D82B-4A1B-BE1D-A80EC4643C02}"/>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151521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370310-B094-4F43-B36A-7945DE1077F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7E54FF4-20C7-49EF-9BCB-4C9D3F63F3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B317ED6-78DE-432D-AF9D-49166BC71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629398A-1AA1-414F-90EF-2CC493D87196}"/>
              </a:ext>
            </a:extLst>
          </p:cNvPr>
          <p:cNvSpPr>
            <a:spLocks noGrp="1"/>
          </p:cNvSpPr>
          <p:nvPr>
            <p:ph type="dt" sz="half" idx="10"/>
          </p:nvPr>
        </p:nvSpPr>
        <p:spPr/>
        <p:txBody>
          <a:bodyPr/>
          <a:lstStyle/>
          <a:p>
            <a:fld id="{C5773D73-ABB0-4AB1-8399-D3B71CEB4787}" type="datetimeFigureOut">
              <a:rPr lang="tr-TR" smtClean="0"/>
              <a:t>7.11.2021</a:t>
            </a:fld>
            <a:endParaRPr lang="tr-TR"/>
          </a:p>
        </p:txBody>
      </p:sp>
      <p:sp>
        <p:nvSpPr>
          <p:cNvPr id="6" name="Alt Bilgi Yer Tutucusu 5">
            <a:extLst>
              <a:ext uri="{FF2B5EF4-FFF2-40B4-BE49-F238E27FC236}">
                <a16:creationId xmlns:a16="http://schemas.microsoft.com/office/drawing/2014/main" id="{C2B63619-70B0-43FF-AAE9-88481748AE3F}"/>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01A63B8-8B33-46D2-B8EB-DB145D9657D0}"/>
              </a:ext>
            </a:extLst>
          </p:cNvPr>
          <p:cNvSpPr>
            <a:spLocks noGrp="1"/>
          </p:cNvSpPr>
          <p:nvPr>
            <p:ph type="sldNum" sz="quarter" idx="12"/>
          </p:nvPr>
        </p:nvSpPr>
        <p:spPr/>
        <p:txBody>
          <a:bodyPr/>
          <a:lstStyle/>
          <a:p>
            <a:fld id="{04D792C5-FC54-4C00-94B1-BCF2371E8C46}" type="slidenum">
              <a:rPr lang="tr-TR" smtClean="0"/>
              <a:t>‹#›</a:t>
            </a:fld>
            <a:endParaRPr lang="tr-TR"/>
          </a:p>
        </p:txBody>
      </p:sp>
    </p:spTree>
    <p:extLst>
      <p:ext uri="{BB962C8B-B14F-4D97-AF65-F5344CB8AC3E}">
        <p14:creationId xmlns:p14="http://schemas.microsoft.com/office/powerpoint/2010/main" val="50416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CDC0D9BD-7C61-4CB7-BC63-D96F99203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71059D2-65DC-4A0F-8FC7-AB59F5E73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85E1570-6B21-4079-A33F-1CC427258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773D73-ABB0-4AB1-8399-D3B71CEB4787}" type="datetimeFigureOut">
              <a:rPr lang="tr-TR" smtClean="0"/>
              <a:t>7.11.2021</a:t>
            </a:fld>
            <a:endParaRPr lang="tr-TR"/>
          </a:p>
        </p:txBody>
      </p:sp>
      <p:sp>
        <p:nvSpPr>
          <p:cNvPr id="5" name="Alt Bilgi Yer Tutucusu 4">
            <a:extLst>
              <a:ext uri="{FF2B5EF4-FFF2-40B4-BE49-F238E27FC236}">
                <a16:creationId xmlns:a16="http://schemas.microsoft.com/office/drawing/2014/main" id="{D4007E0A-EB72-4D96-A048-7D8AD6275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FC869EED-0C2A-4F65-ADB3-7D60FFA964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D792C5-FC54-4C00-94B1-BCF2371E8C46}" type="slidenum">
              <a:rPr lang="tr-TR" smtClean="0"/>
              <a:t>‹#›</a:t>
            </a:fld>
            <a:endParaRPr lang="tr-TR"/>
          </a:p>
        </p:txBody>
      </p:sp>
    </p:spTree>
    <p:extLst>
      <p:ext uri="{BB962C8B-B14F-4D97-AF65-F5344CB8AC3E}">
        <p14:creationId xmlns:p14="http://schemas.microsoft.com/office/powerpoint/2010/main" val="322650468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B6E33D20-FE0C-4912-AE8D-B9C1D7EB3EDB}"/>
              </a:ext>
            </a:extLst>
          </p:cNvPr>
          <p:cNvPicPr>
            <a:picLocks noChangeAspect="1"/>
          </p:cNvPicPr>
          <p:nvPr/>
        </p:nvPicPr>
        <p:blipFill rotWithShape="1">
          <a:blip r:embed="rId2"/>
          <a:srcRect t="4255"/>
          <a:stretch/>
        </p:blipFill>
        <p:spPr>
          <a:xfrm>
            <a:off x="20" y="10"/>
            <a:ext cx="12191980" cy="6857990"/>
          </a:xfrm>
          <a:prstGeom prst="rect">
            <a:avLst/>
          </a:prstGeom>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Başlık 1">
            <a:extLst>
              <a:ext uri="{FF2B5EF4-FFF2-40B4-BE49-F238E27FC236}">
                <a16:creationId xmlns:a16="http://schemas.microsoft.com/office/drawing/2014/main" id="{563465D3-99E9-4015-969A-A7ED842F592F}"/>
              </a:ext>
            </a:extLst>
          </p:cNvPr>
          <p:cNvSpPr>
            <a:spLocks noGrp="1"/>
          </p:cNvSpPr>
          <p:nvPr>
            <p:ph type="ctrTitle"/>
          </p:nvPr>
        </p:nvSpPr>
        <p:spPr>
          <a:xfrm>
            <a:off x="8022021" y="3231931"/>
            <a:ext cx="3852041" cy="1834056"/>
          </a:xfrm>
        </p:spPr>
        <p:txBody>
          <a:bodyPr>
            <a:normAutofit/>
          </a:bodyPr>
          <a:lstStyle/>
          <a:p>
            <a:r>
              <a:rPr lang="tr-TR" sz="4000"/>
              <a:t>Veri Tabanı Yönetim Sistemleri</a:t>
            </a:r>
          </a:p>
        </p:txBody>
      </p:sp>
      <p:sp>
        <p:nvSpPr>
          <p:cNvPr id="3" name="Alt Başlık 2">
            <a:extLst>
              <a:ext uri="{FF2B5EF4-FFF2-40B4-BE49-F238E27FC236}">
                <a16:creationId xmlns:a16="http://schemas.microsoft.com/office/drawing/2014/main" id="{DEA73D0A-4C56-4769-B060-1CFAF24DAAA6}"/>
              </a:ext>
            </a:extLst>
          </p:cNvPr>
          <p:cNvSpPr>
            <a:spLocks noGrp="1"/>
          </p:cNvSpPr>
          <p:nvPr>
            <p:ph type="subTitle" idx="1"/>
          </p:nvPr>
        </p:nvSpPr>
        <p:spPr>
          <a:xfrm>
            <a:off x="7782910" y="5242675"/>
            <a:ext cx="4330262" cy="683284"/>
          </a:xfrm>
        </p:spPr>
        <p:txBody>
          <a:bodyPr>
            <a:normAutofit/>
          </a:bodyPr>
          <a:lstStyle/>
          <a:p>
            <a:r>
              <a:rPr lang="tr-TR" sz="1600" dirty="0"/>
              <a:t>Hafta 7 – </a:t>
            </a:r>
          </a:p>
          <a:p>
            <a:r>
              <a:rPr lang="tr-TR" sz="1600" dirty="0"/>
              <a:t>SQL Giriş </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61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AND – OR - NOT</a:t>
            </a:r>
          </a:p>
        </p:txBody>
      </p:sp>
      <p:sp>
        <p:nvSpPr>
          <p:cNvPr id="3" name="İçerik Yer Tutucusu 2"/>
          <p:cNvSpPr>
            <a:spLocks noGrp="1"/>
          </p:cNvSpPr>
          <p:nvPr>
            <p:ph idx="1"/>
          </p:nvPr>
        </p:nvSpPr>
        <p:spPr>
          <a:xfrm>
            <a:off x="643467" y="1782981"/>
            <a:ext cx="10905066" cy="4393982"/>
          </a:xfrm>
        </p:spPr>
        <p:txBody>
          <a:bodyPr>
            <a:normAutofit/>
          </a:bodyPr>
          <a:lstStyle/>
          <a:p>
            <a:pPr marL="228600" lvl="1">
              <a:spcBef>
                <a:spcPts val="1000"/>
              </a:spcBef>
            </a:pPr>
            <a:r>
              <a:rPr lang="tr-TR" sz="2000" b="1" i="1" dirty="0"/>
              <a:t>Q: </a:t>
            </a:r>
            <a:r>
              <a:rPr lang="tr-TR" sz="2000" b="1" i="1" dirty="0" err="1"/>
              <a:t>Title</a:t>
            </a:r>
            <a:r>
              <a:rPr lang="tr-TR" sz="2000" b="1" i="1" dirty="0"/>
              <a:t> Alanı ‘</a:t>
            </a:r>
            <a:r>
              <a:rPr lang="tr-TR" sz="2000" b="1" i="1" dirty="0" err="1"/>
              <a:t>Mr</a:t>
            </a:r>
            <a:r>
              <a:rPr lang="tr-TR" sz="2000" b="1" i="1" dirty="0"/>
              <a:t>.’ Olan ve </a:t>
            </a:r>
            <a:r>
              <a:rPr lang="tr-TR" sz="2000" b="1" i="1" dirty="0" err="1"/>
              <a:t>FirstName</a:t>
            </a:r>
            <a:r>
              <a:rPr lang="tr-TR" sz="2000" b="1" i="1" dirty="0"/>
              <a:t> değeri ‘Robert’ olan kişilerin </a:t>
            </a:r>
            <a:r>
              <a:rPr lang="tr-TR" sz="2000" b="1" i="1" dirty="0" err="1"/>
              <a:t>BusinessEntityID</a:t>
            </a:r>
            <a:r>
              <a:rPr lang="tr-TR" sz="2000" b="1" i="1" dirty="0"/>
              <a:t>, </a:t>
            </a:r>
            <a:r>
              <a:rPr lang="tr-TR" sz="2000" b="1" i="1" dirty="0" err="1"/>
              <a:t>Title</a:t>
            </a:r>
            <a:r>
              <a:rPr lang="tr-TR" sz="2000" b="1" i="1" dirty="0"/>
              <a:t>, </a:t>
            </a:r>
            <a:r>
              <a:rPr lang="tr-TR" sz="2000" b="1" i="1" dirty="0" err="1"/>
              <a:t>FirstName</a:t>
            </a:r>
            <a:r>
              <a:rPr lang="tr-TR" sz="2000" b="1" i="1" dirty="0"/>
              <a:t>, </a:t>
            </a:r>
            <a:r>
              <a:rPr lang="tr-TR" sz="2000" b="1" i="1" dirty="0" err="1"/>
              <a:t>LastName</a:t>
            </a:r>
            <a:r>
              <a:rPr lang="tr-TR" sz="2000" b="1" i="1" dirty="0"/>
              <a:t>, </a:t>
            </a:r>
            <a:r>
              <a:rPr lang="tr-TR" sz="2000" b="1" i="1" dirty="0" err="1"/>
              <a:t>MiddleName</a:t>
            </a:r>
            <a:r>
              <a:rPr lang="tr-TR" sz="2000" b="1" i="1" dirty="0"/>
              <a:t> alanlarını listeleyelim.</a:t>
            </a:r>
          </a:p>
          <a:p>
            <a:r>
              <a:rPr lang="tr-TR" sz="2000" b="1" i="1" dirty="0"/>
              <a:t>Q: </a:t>
            </a:r>
            <a:r>
              <a:rPr lang="tr-TR" sz="2000" b="1" i="1" dirty="0" err="1"/>
              <a:t>Title</a:t>
            </a:r>
            <a:r>
              <a:rPr lang="tr-TR" sz="2000" b="1" i="1" dirty="0"/>
              <a:t> Alanı ‘</a:t>
            </a:r>
            <a:r>
              <a:rPr lang="tr-TR" sz="2000" b="1" i="1" dirty="0" err="1"/>
              <a:t>Mr</a:t>
            </a:r>
            <a:r>
              <a:rPr lang="tr-TR" sz="2000" b="1" i="1" dirty="0"/>
              <a:t>.’ Olan veya </a:t>
            </a:r>
            <a:r>
              <a:rPr lang="tr-TR" sz="2000" b="1" i="1" dirty="0" err="1"/>
              <a:t>FirstName</a:t>
            </a:r>
            <a:r>
              <a:rPr lang="tr-TR" sz="2000" b="1" i="1" dirty="0"/>
              <a:t> değeri ‘Robert’ olan kişilerin </a:t>
            </a:r>
            <a:r>
              <a:rPr lang="tr-TR" sz="2000" b="1" i="1" dirty="0" err="1"/>
              <a:t>BusinessEntityID</a:t>
            </a:r>
            <a:r>
              <a:rPr lang="tr-TR" sz="2000" b="1" i="1" dirty="0"/>
              <a:t>, </a:t>
            </a:r>
            <a:r>
              <a:rPr lang="tr-TR" sz="2000" b="1" i="1" dirty="0" err="1"/>
              <a:t>Title</a:t>
            </a:r>
            <a:r>
              <a:rPr lang="tr-TR" sz="2000" b="1" i="1" dirty="0"/>
              <a:t>, </a:t>
            </a:r>
            <a:r>
              <a:rPr lang="tr-TR" sz="2000" b="1" i="1" dirty="0" err="1"/>
              <a:t>FirstName</a:t>
            </a:r>
            <a:r>
              <a:rPr lang="tr-TR" sz="2000" b="1" i="1" dirty="0"/>
              <a:t>, </a:t>
            </a:r>
            <a:r>
              <a:rPr lang="tr-TR" sz="2000" b="1" i="1" dirty="0" err="1"/>
              <a:t>LastName</a:t>
            </a:r>
            <a:r>
              <a:rPr lang="tr-TR" sz="2000" b="1" i="1" dirty="0"/>
              <a:t>, </a:t>
            </a:r>
            <a:r>
              <a:rPr lang="tr-TR" sz="2000" b="1" i="1" dirty="0" err="1"/>
              <a:t>MiddleName</a:t>
            </a:r>
            <a:r>
              <a:rPr lang="tr-TR" sz="2000" b="1" i="1" dirty="0"/>
              <a:t> alanlarını listeleyelim.</a:t>
            </a:r>
            <a:endParaRPr lang="tr-TR" sz="2000" dirty="0"/>
          </a:p>
          <a:p>
            <a:r>
              <a:rPr lang="tr-TR" sz="2000" b="1" i="1" dirty="0"/>
              <a:t>Q: </a:t>
            </a:r>
            <a:r>
              <a:rPr lang="tr-TR" sz="2000" b="1" i="1" dirty="0" err="1"/>
              <a:t>Title</a:t>
            </a:r>
            <a:r>
              <a:rPr lang="tr-TR" sz="2000" b="1" i="1" dirty="0"/>
              <a:t> bilgisi ‘</a:t>
            </a:r>
            <a:r>
              <a:rPr lang="tr-TR" sz="2000" b="1" i="1" dirty="0" err="1"/>
              <a:t>Mr</a:t>
            </a:r>
            <a:r>
              <a:rPr lang="tr-TR" sz="2000" b="1" i="1" dirty="0"/>
              <a:t>.’ olmayan kişilerin </a:t>
            </a:r>
            <a:r>
              <a:rPr lang="tr-TR" sz="2000" b="1" i="1" dirty="0" err="1"/>
              <a:t>BusinessEntityID</a:t>
            </a:r>
            <a:r>
              <a:rPr lang="tr-TR" sz="2000" b="1" i="1" dirty="0"/>
              <a:t>, </a:t>
            </a:r>
            <a:r>
              <a:rPr lang="tr-TR" sz="2000" b="1" i="1" dirty="0" err="1"/>
              <a:t>Title</a:t>
            </a:r>
            <a:r>
              <a:rPr lang="tr-TR" sz="2000" b="1" i="1" dirty="0"/>
              <a:t>, </a:t>
            </a:r>
            <a:r>
              <a:rPr lang="tr-TR" sz="2000" b="1" i="1" dirty="0" err="1"/>
              <a:t>FirstName</a:t>
            </a:r>
            <a:r>
              <a:rPr lang="tr-TR" sz="2000" b="1" i="1" dirty="0"/>
              <a:t>, </a:t>
            </a:r>
            <a:r>
              <a:rPr lang="tr-TR" sz="2000" b="1" i="1" dirty="0" err="1"/>
              <a:t>LastName</a:t>
            </a:r>
            <a:r>
              <a:rPr lang="tr-TR" sz="2000" b="1" i="1" dirty="0"/>
              <a:t>, </a:t>
            </a:r>
            <a:r>
              <a:rPr lang="tr-TR" sz="2000" b="1" i="1" dirty="0" err="1"/>
              <a:t>MiddleName</a:t>
            </a:r>
            <a:r>
              <a:rPr lang="tr-TR" sz="2000" b="1" i="1" dirty="0"/>
              <a:t> alanlarını listeleyelim.</a:t>
            </a:r>
          </a:p>
          <a:p>
            <a:pPr marL="0" indent="0">
              <a:buNone/>
            </a:pPr>
            <a:endParaRPr lang="tr-TR" sz="2000" dirty="0"/>
          </a:p>
          <a:p>
            <a:r>
              <a:rPr lang="tr-TR" sz="2000" dirty="0"/>
              <a:t>NOT: </a:t>
            </a:r>
            <a:r>
              <a:rPr lang="tr-TR" sz="2000" dirty="0" err="1"/>
              <a:t>Where</a:t>
            </a:r>
            <a:r>
              <a:rPr lang="tr-TR" sz="2000" dirty="0"/>
              <a:t> ifadesi ile kullanılan koşul operatörleri arasında Öncelikle parantez içerisindeki işlemler, ardından NOT operatörü, ardından varsa AND ve son olarak da OR işlemi görülür. </a:t>
            </a:r>
          </a:p>
          <a:p>
            <a:endParaRPr lang="tr-TR" sz="2000" dirty="0"/>
          </a:p>
          <a:p>
            <a:r>
              <a:rPr lang="tr-TR" sz="2000" dirty="0"/>
              <a:t>Sonuçlar sizce ne olur?</a:t>
            </a:r>
          </a:p>
          <a:p>
            <a:endParaRPr lang="tr-TR" sz="2000" dirty="0"/>
          </a:p>
          <a:p>
            <a:endParaRPr lang="tr-TR" sz="2000" dirty="0"/>
          </a:p>
          <a:p>
            <a:endParaRPr lang="tr-TR" sz="2000" dirty="0"/>
          </a:p>
          <a:p>
            <a:endParaRPr lang="tr-TR" sz="2000" dirty="0"/>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Resim 15">
            <a:extLst>
              <a:ext uri="{FF2B5EF4-FFF2-40B4-BE49-F238E27FC236}">
                <a16:creationId xmlns:a16="http://schemas.microsoft.com/office/drawing/2014/main" id="{91F7D699-3028-4945-87B7-BF0579191131}"/>
              </a:ext>
            </a:extLst>
          </p:cNvPr>
          <p:cNvPicPr>
            <a:picLocks noChangeAspect="1"/>
          </p:cNvPicPr>
          <p:nvPr/>
        </p:nvPicPr>
        <p:blipFill>
          <a:blip r:embed="rId3"/>
          <a:stretch>
            <a:fillRect/>
          </a:stretch>
        </p:blipFill>
        <p:spPr>
          <a:xfrm>
            <a:off x="12192000" y="656724"/>
            <a:ext cx="5449658" cy="847727"/>
          </a:xfrm>
          <a:prstGeom prst="rect">
            <a:avLst/>
          </a:prstGeom>
        </p:spPr>
      </p:pic>
      <p:pic>
        <p:nvPicPr>
          <p:cNvPr id="17" name="Resim 16">
            <a:extLst>
              <a:ext uri="{FF2B5EF4-FFF2-40B4-BE49-F238E27FC236}">
                <a16:creationId xmlns:a16="http://schemas.microsoft.com/office/drawing/2014/main" id="{32DAA72E-985F-48BF-9B3F-808F5DF08367}"/>
              </a:ext>
            </a:extLst>
          </p:cNvPr>
          <p:cNvPicPr>
            <a:picLocks noChangeAspect="1"/>
          </p:cNvPicPr>
          <p:nvPr/>
        </p:nvPicPr>
        <p:blipFill>
          <a:blip r:embed="rId4"/>
          <a:stretch>
            <a:fillRect/>
          </a:stretch>
        </p:blipFill>
        <p:spPr>
          <a:xfrm>
            <a:off x="12192000" y="1504452"/>
            <a:ext cx="5449658" cy="1086602"/>
          </a:xfrm>
          <a:prstGeom prst="rect">
            <a:avLst/>
          </a:prstGeom>
        </p:spPr>
      </p:pic>
      <p:pic>
        <p:nvPicPr>
          <p:cNvPr id="18" name="Resim 17">
            <a:extLst>
              <a:ext uri="{FF2B5EF4-FFF2-40B4-BE49-F238E27FC236}">
                <a16:creationId xmlns:a16="http://schemas.microsoft.com/office/drawing/2014/main" id="{D0AAD566-C766-4469-A179-C9FBAFF2B0EA}"/>
              </a:ext>
            </a:extLst>
          </p:cNvPr>
          <p:cNvPicPr>
            <a:picLocks noChangeAspect="1"/>
          </p:cNvPicPr>
          <p:nvPr/>
        </p:nvPicPr>
        <p:blipFill>
          <a:blip r:embed="rId5"/>
          <a:stretch>
            <a:fillRect/>
          </a:stretch>
        </p:blipFill>
        <p:spPr>
          <a:xfrm>
            <a:off x="12192000" y="2958766"/>
            <a:ext cx="5353878" cy="871112"/>
          </a:xfrm>
          <a:prstGeom prst="rect">
            <a:avLst/>
          </a:prstGeom>
        </p:spPr>
      </p:pic>
      <p:pic>
        <p:nvPicPr>
          <p:cNvPr id="24" name="Resim 23">
            <a:extLst>
              <a:ext uri="{FF2B5EF4-FFF2-40B4-BE49-F238E27FC236}">
                <a16:creationId xmlns:a16="http://schemas.microsoft.com/office/drawing/2014/main" id="{B4AAFE7E-5787-4006-A669-8CC193EAAA39}"/>
              </a:ext>
            </a:extLst>
          </p:cNvPr>
          <p:cNvPicPr>
            <a:picLocks noChangeAspect="1"/>
          </p:cNvPicPr>
          <p:nvPr/>
        </p:nvPicPr>
        <p:blipFill>
          <a:blip r:embed="rId6"/>
          <a:stretch>
            <a:fillRect/>
          </a:stretch>
        </p:blipFill>
        <p:spPr>
          <a:xfrm>
            <a:off x="6953250" y="5732593"/>
            <a:ext cx="5153025" cy="1026630"/>
          </a:xfrm>
          <a:prstGeom prst="rect">
            <a:avLst/>
          </a:prstGeom>
        </p:spPr>
      </p:pic>
      <p:pic>
        <p:nvPicPr>
          <p:cNvPr id="25" name="Resim 24">
            <a:extLst>
              <a:ext uri="{FF2B5EF4-FFF2-40B4-BE49-F238E27FC236}">
                <a16:creationId xmlns:a16="http://schemas.microsoft.com/office/drawing/2014/main" id="{A55D9AE8-2DEA-4482-A2A1-8FF2DEF6BEA9}"/>
              </a:ext>
            </a:extLst>
          </p:cNvPr>
          <p:cNvPicPr>
            <a:picLocks noChangeAspect="1"/>
          </p:cNvPicPr>
          <p:nvPr/>
        </p:nvPicPr>
        <p:blipFill>
          <a:blip r:embed="rId7"/>
          <a:stretch>
            <a:fillRect/>
          </a:stretch>
        </p:blipFill>
        <p:spPr>
          <a:xfrm>
            <a:off x="1014060" y="5732593"/>
            <a:ext cx="5238750" cy="1026630"/>
          </a:xfrm>
          <a:prstGeom prst="rect">
            <a:avLst/>
          </a:prstGeom>
        </p:spPr>
      </p:pic>
    </p:spTree>
    <p:extLst>
      <p:ext uri="{BB962C8B-B14F-4D97-AF65-F5344CB8AC3E}">
        <p14:creationId xmlns:p14="http://schemas.microsoft.com/office/powerpoint/2010/main" val="868187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0" y="115664"/>
            <a:ext cx="10058400" cy="493936"/>
          </a:xfrm>
        </p:spPr>
        <p:txBody>
          <a:bodyPr>
            <a:normAutofit fontScale="90000"/>
          </a:bodyPr>
          <a:lstStyle/>
          <a:p>
            <a:r>
              <a:rPr lang="tr-TR" dirty="0"/>
              <a:t>AND – OR - NOT</a:t>
            </a:r>
          </a:p>
        </p:txBody>
      </p:sp>
      <p:sp>
        <p:nvSpPr>
          <p:cNvPr id="3" name="İçerik Yer Tutucusu 2"/>
          <p:cNvSpPr>
            <a:spLocks noGrp="1"/>
          </p:cNvSpPr>
          <p:nvPr>
            <p:ph idx="1"/>
          </p:nvPr>
        </p:nvSpPr>
        <p:spPr>
          <a:xfrm>
            <a:off x="1069848" y="850232"/>
            <a:ext cx="10058400" cy="5321968"/>
          </a:xfrm>
        </p:spPr>
        <p:txBody>
          <a:bodyPr>
            <a:normAutofit/>
          </a:bodyPr>
          <a:lstStyle/>
          <a:p>
            <a:endParaRPr lang="tr-TR" dirty="0"/>
          </a:p>
          <a:p>
            <a:endParaRPr lang="tr-TR" dirty="0"/>
          </a:p>
          <a:p>
            <a:endParaRPr lang="tr-TR" dirty="0"/>
          </a:p>
        </p:txBody>
      </p:sp>
      <p:graphicFrame>
        <p:nvGraphicFramePr>
          <p:cNvPr id="5" name="Tablo 4"/>
          <p:cNvGraphicFramePr>
            <a:graphicFrameLocks noGrp="1"/>
          </p:cNvGraphicFramePr>
          <p:nvPr>
            <p:extLst>
              <p:ext uri="{D42A27DB-BD31-4B8C-83A1-F6EECF244321}">
                <p14:modId xmlns:p14="http://schemas.microsoft.com/office/powerpoint/2010/main" val="2686573652"/>
              </p:ext>
            </p:extLst>
          </p:nvPr>
        </p:nvGraphicFramePr>
        <p:xfrm>
          <a:off x="-1" y="-2"/>
          <a:ext cx="12192001" cy="6885888"/>
        </p:xfrm>
        <a:graphic>
          <a:graphicData uri="http://schemas.openxmlformats.org/drawingml/2006/table">
            <a:tbl>
              <a:tblPr firstRow="1" bandRow="1">
                <a:tableStyleId>{D7AC3CCA-C797-4891-BE02-D94E43425B78}</a:tableStyleId>
              </a:tblPr>
              <a:tblGrid>
                <a:gridCol w="1331494">
                  <a:extLst>
                    <a:ext uri="{9D8B030D-6E8A-4147-A177-3AD203B41FA5}">
                      <a16:colId xmlns:a16="http://schemas.microsoft.com/office/drawing/2014/main" val="20000"/>
                    </a:ext>
                  </a:extLst>
                </a:gridCol>
                <a:gridCol w="10860507">
                  <a:extLst>
                    <a:ext uri="{9D8B030D-6E8A-4147-A177-3AD203B41FA5}">
                      <a16:colId xmlns:a16="http://schemas.microsoft.com/office/drawing/2014/main" val="20001"/>
                    </a:ext>
                  </a:extLst>
                </a:gridCol>
              </a:tblGrid>
              <a:tr h="429313">
                <a:tc>
                  <a:txBody>
                    <a:bodyPr/>
                    <a:lstStyle/>
                    <a:p>
                      <a:r>
                        <a:rPr lang="tr-TR" sz="1200" b="1" dirty="0"/>
                        <a:t>!= </a:t>
                      </a:r>
                    </a:p>
                    <a:p>
                      <a:r>
                        <a:rPr lang="tr-TR" sz="1200" b="1" dirty="0"/>
                        <a:t>&lt;&gt;</a:t>
                      </a:r>
                    </a:p>
                  </a:txBody>
                  <a:tcPr/>
                </a:tc>
                <a:tc>
                  <a:txBody>
                    <a:bodyPr/>
                    <a:lstStyle/>
                    <a:p>
                      <a:r>
                        <a:rPr lang="tr-TR" sz="1200" dirty="0"/>
                        <a:t>İki ifadenin eşit olup olmadığını kontrol</a:t>
                      </a:r>
                      <a:r>
                        <a:rPr lang="tr-TR" sz="1200" baseline="0" dirty="0"/>
                        <a:t> eder</a:t>
                      </a:r>
                      <a:endParaRPr lang="tr-TR" sz="1200" dirty="0"/>
                    </a:p>
                  </a:txBody>
                  <a:tcPr/>
                </a:tc>
                <a:extLst>
                  <a:ext uri="{0D108BD9-81ED-4DB2-BD59-A6C34878D82A}">
                    <a16:rowId xmlns:a16="http://schemas.microsoft.com/office/drawing/2014/main" val="10000"/>
                  </a:ext>
                </a:extLst>
              </a:tr>
              <a:tr h="401793">
                <a:tc>
                  <a:txBody>
                    <a:bodyPr/>
                    <a:lstStyle/>
                    <a:p>
                      <a:r>
                        <a:rPr lang="tr-TR" sz="1200" b="1" dirty="0"/>
                        <a:t>&lt;</a:t>
                      </a:r>
                    </a:p>
                  </a:txBody>
                  <a:tcPr/>
                </a:tc>
                <a:tc>
                  <a:txBody>
                    <a:bodyPr/>
                    <a:lstStyle/>
                    <a:p>
                      <a:r>
                        <a:rPr lang="tr-TR" sz="1200" dirty="0"/>
                        <a:t>Değer</a:t>
                      </a:r>
                      <a:r>
                        <a:rPr lang="tr-TR" sz="1200" baseline="0" dirty="0"/>
                        <a:t> k</a:t>
                      </a:r>
                      <a:r>
                        <a:rPr lang="tr-TR" sz="1200" dirty="0"/>
                        <a:t>üçük mü kontrol eder</a:t>
                      </a:r>
                    </a:p>
                  </a:txBody>
                  <a:tcPr/>
                </a:tc>
                <a:extLst>
                  <a:ext uri="{0D108BD9-81ED-4DB2-BD59-A6C34878D82A}">
                    <a16:rowId xmlns:a16="http://schemas.microsoft.com/office/drawing/2014/main" val="10001"/>
                  </a:ext>
                </a:extLst>
              </a:tr>
              <a:tr h="401793">
                <a:tc>
                  <a:txBody>
                    <a:bodyPr/>
                    <a:lstStyle/>
                    <a:p>
                      <a:r>
                        <a:rPr lang="tr-TR" sz="1200" b="1" dirty="0"/>
                        <a:t>&lt;=</a:t>
                      </a:r>
                    </a:p>
                  </a:txBody>
                  <a:tcPr/>
                </a:tc>
                <a:tc>
                  <a:txBody>
                    <a:bodyPr/>
                    <a:lstStyle/>
                    <a:p>
                      <a:r>
                        <a:rPr lang="tr-TR" sz="1200" dirty="0"/>
                        <a:t>Değer küçük veya eşit mi kontrol eder</a:t>
                      </a:r>
                    </a:p>
                  </a:txBody>
                  <a:tcPr/>
                </a:tc>
                <a:extLst>
                  <a:ext uri="{0D108BD9-81ED-4DB2-BD59-A6C34878D82A}">
                    <a16:rowId xmlns:a16="http://schemas.microsoft.com/office/drawing/2014/main" val="10002"/>
                  </a:ext>
                </a:extLst>
              </a:tr>
              <a:tr h="401793">
                <a:tc>
                  <a:txBody>
                    <a:bodyPr/>
                    <a:lstStyle/>
                    <a:p>
                      <a:r>
                        <a:rPr lang="tr-TR" sz="1200" b="1" dirty="0"/>
                        <a:t>=</a:t>
                      </a:r>
                    </a:p>
                  </a:txBody>
                  <a:tcPr/>
                </a:tc>
                <a:tc>
                  <a:txBody>
                    <a:bodyPr/>
                    <a:lstStyle/>
                    <a:p>
                      <a:r>
                        <a:rPr lang="tr-TR" sz="1200" dirty="0"/>
                        <a:t>İki ifade arasındaki eşitliği kontrol eder</a:t>
                      </a:r>
                    </a:p>
                  </a:txBody>
                  <a:tcPr/>
                </a:tc>
                <a:extLst>
                  <a:ext uri="{0D108BD9-81ED-4DB2-BD59-A6C34878D82A}">
                    <a16:rowId xmlns:a16="http://schemas.microsoft.com/office/drawing/2014/main" val="10003"/>
                  </a:ext>
                </a:extLst>
              </a:tr>
              <a:tr h="401793">
                <a:tc>
                  <a:txBody>
                    <a:bodyPr/>
                    <a:lstStyle/>
                    <a:p>
                      <a:r>
                        <a:rPr lang="tr-TR" sz="1200" b="1" dirty="0"/>
                        <a:t>&gt;</a:t>
                      </a:r>
                    </a:p>
                  </a:txBody>
                  <a:tcPr/>
                </a:tc>
                <a:tc>
                  <a:txBody>
                    <a:bodyPr/>
                    <a:lstStyle/>
                    <a:p>
                      <a:r>
                        <a:rPr lang="tr-TR" sz="1200" dirty="0"/>
                        <a:t>Değer büyük mü kontrol eder</a:t>
                      </a:r>
                    </a:p>
                  </a:txBody>
                  <a:tcPr/>
                </a:tc>
                <a:extLst>
                  <a:ext uri="{0D108BD9-81ED-4DB2-BD59-A6C34878D82A}">
                    <a16:rowId xmlns:a16="http://schemas.microsoft.com/office/drawing/2014/main" val="10004"/>
                  </a:ext>
                </a:extLst>
              </a:tr>
              <a:tr h="401793">
                <a:tc>
                  <a:txBody>
                    <a:bodyPr/>
                    <a:lstStyle/>
                    <a:p>
                      <a:r>
                        <a:rPr lang="tr-TR" sz="1200" b="1" dirty="0"/>
                        <a:t>&gt;=</a:t>
                      </a:r>
                    </a:p>
                  </a:txBody>
                  <a:tcPr/>
                </a:tc>
                <a:tc>
                  <a:txBody>
                    <a:bodyPr/>
                    <a:lstStyle/>
                    <a:p>
                      <a:r>
                        <a:rPr lang="tr-TR" sz="1200" dirty="0"/>
                        <a:t>Değer büyük veya eşit mi kontrol</a:t>
                      </a:r>
                      <a:r>
                        <a:rPr lang="tr-TR" sz="1200" baseline="0" dirty="0"/>
                        <a:t> eder</a:t>
                      </a:r>
                      <a:endParaRPr lang="tr-TR" sz="1200" dirty="0"/>
                    </a:p>
                  </a:txBody>
                  <a:tcPr/>
                </a:tc>
                <a:extLst>
                  <a:ext uri="{0D108BD9-81ED-4DB2-BD59-A6C34878D82A}">
                    <a16:rowId xmlns:a16="http://schemas.microsoft.com/office/drawing/2014/main" val="10005"/>
                  </a:ext>
                </a:extLst>
              </a:tr>
              <a:tr h="401793">
                <a:tc>
                  <a:txBody>
                    <a:bodyPr/>
                    <a:lstStyle/>
                    <a:p>
                      <a:r>
                        <a:rPr lang="tr-TR" sz="1200" b="1" dirty="0"/>
                        <a:t>ALL</a:t>
                      </a:r>
                    </a:p>
                  </a:txBody>
                  <a:tcPr/>
                </a:tc>
                <a:tc>
                  <a:txBody>
                    <a:bodyPr/>
                    <a:lstStyle/>
                    <a:p>
                      <a:r>
                        <a:rPr lang="tr-TR" sz="1200" dirty="0"/>
                        <a:t>Karşılaştırma</a:t>
                      </a:r>
                      <a:r>
                        <a:rPr lang="tr-TR" sz="1200" baseline="0" dirty="0"/>
                        <a:t> operatörü veya alt sorgu ile kullanıldığı zaman alınan değerlerin tümü arama koşulunu sağlayan satırları alır</a:t>
                      </a:r>
                      <a:endParaRPr lang="tr-TR" sz="1200" dirty="0"/>
                    </a:p>
                  </a:txBody>
                  <a:tcPr/>
                </a:tc>
                <a:extLst>
                  <a:ext uri="{0D108BD9-81ED-4DB2-BD59-A6C34878D82A}">
                    <a16:rowId xmlns:a16="http://schemas.microsoft.com/office/drawing/2014/main" val="10006"/>
                  </a:ext>
                </a:extLst>
              </a:tr>
              <a:tr h="401793">
                <a:tc>
                  <a:txBody>
                    <a:bodyPr/>
                    <a:lstStyle/>
                    <a:p>
                      <a:r>
                        <a:rPr lang="tr-TR" sz="1200" b="1" dirty="0"/>
                        <a:t>BETWEEN</a:t>
                      </a:r>
                    </a:p>
                  </a:txBody>
                  <a:tcPr/>
                </a:tc>
                <a:tc>
                  <a:txBody>
                    <a:bodyPr/>
                    <a:lstStyle/>
                    <a:p>
                      <a:r>
                        <a:rPr lang="tr-TR" sz="1200" dirty="0"/>
                        <a:t>Dahil olan bir aralığı belirtir. AND</a:t>
                      </a:r>
                      <a:r>
                        <a:rPr lang="tr-TR" sz="1200" baseline="0" dirty="0"/>
                        <a:t> ile birlikte kullanılır.</a:t>
                      </a:r>
                      <a:endParaRPr lang="tr-TR" sz="1200" dirty="0"/>
                    </a:p>
                  </a:txBody>
                  <a:tcPr/>
                </a:tc>
                <a:extLst>
                  <a:ext uri="{0D108BD9-81ED-4DB2-BD59-A6C34878D82A}">
                    <a16:rowId xmlns:a16="http://schemas.microsoft.com/office/drawing/2014/main" val="10007"/>
                  </a:ext>
                </a:extLst>
              </a:tr>
              <a:tr h="401793">
                <a:tc>
                  <a:txBody>
                    <a:bodyPr/>
                    <a:lstStyle/>
                    <a:p>
                      <a:r>
                        <a:rPr lang="tr-TR" sz="1200" b="1" dirty="0"/>
                        <a:t>CONTAINS</a:t>
                      </a:r>
                    </a:p>
                  </a:txBody>
                  <a:tcPr/>
                </a:tc>
                <a:tc>
                  <a:txBody>
                    <a:bodyPr/>
                    <a:lstStyle/>
                    <a:p>
                      <a:r>
                        <a:rPr lang="tr-TR" sz="1200" dirty="0"/>
                        <a:t>Sözcükler ve ifadeler</a:t>
                      </a:r>
                      <a:r>
                        <a:rPr lang="tr-TR" sz="1200" baseline="0" dirty="0"/>
                        <a:t> için belirsiz bir arama yapar</a:t>
                      </a:r>
                      <a:endParaRPr lang="tr-TR" sz="1200" dirty="0"/>
                    </a:p>
                  </a:txBody>
                  <a:tcPr/>
                </a:tc>
                <a:extLst>
                  <a:ext uri="{0D108BD9-81ED-4DB2-BD59-A6C34878D82A}">
                    <a16:rowId xmlns:a16="http://schemas.microsoft.com/office/drawing/2014/main" val="10008"/>
                  </a:ext>
                </a:extLst>
              </a:tr>
              <a:tr h="401793">
                <a:tc>
                  <a:txBody>
                    <a:bodyPr/>
                    <a:lstStyle/>
                    <a:p>
                      <a:r>
                        <a:rPr lang="tr-TR" sz="1200" b="1" dirty="0"/>
                        <a:t>EXIST</a:t>
                      </a:r>
                    </a:p>
                  </a:txBody>
                  <a:tcPr/>
                </a:tc>
                <a:tc>
                  <a:txBody>
                    <a:bodyPr/>
                    <a:lstStyle/>
                    <a:p>
                      <a:r>
                        <a:rPr lang="tr-TR" sz="1200" dirty="0"/>
                        <a:t>Alt sorgu ile kullanıldığı zaman satır dönüyor mu kontrol eder</a:t>
                      </a:r>
                    </a:p>
                  </a:txBody>
                  <a:tcPr/>
                </a:tc>
                <a:extLst>
                  <a:ext uri="{0D108BD9-81ED-4DB2-BD59-A6C34878D82A}">
                    <a16:rowId xmlns:a16="http://schemas.microsoft.com/office/drawing/2014/main" val="10009"/>
                  </a:ext>
                </a:extLst>
              </a:tr>
              <a:tr h="401793">
                <a:tc>
                  <a:txBody>
                    <a:bodyPr/>
                    <a:lstStyle/>
                    <a:p>
                      <a:r>
                        <a:rPr lang="tr-TR" sz="1200" b="1" dirty="0"/>
                        <a:t>IN</a:t>
                      </a:r>
                    </a:p>
                  </a:txBody>
                  <a:tcPr/>
                </a:tc>
                <a:tc>
                  <a:txBody>
                    <a:bodyPr/>
                    <a:lstStyle/>
                    <a:p>
                      <a:r>
                        <a:rPr lang="tr-TR" sz="1200" dirty="0"/>
                        <a:t>Arama koşulunu sağlayan</a:t>
                      </a:r>
                      <a:r>
                        <a:rPr lang="tr-TR" sz="1200" baseline="0" dirty="0"/>
                        <a:t> değerleri içeren liste sağlar</a:t>
                      </a:r>
                      <a:endParaRPr lang="tr-TR" sz="1200" dirty="0"/>
                    </a:p>
                  </a:txBody>
                  <a:tcPr/>
                </a:tc>
                <a:extLst>
                  <a:ext uri="{0D108BD9-81ED-4DB2-BD59-A6C34878D82A}">
                    <a16:rowId xmlns:a16="http://schemas.microsoft.com/office/drawing/2014/main" val="10010"/>
                  </a:ext>
                </a:extLst>
              </a:tr>
              <a:tr h="401793">
                <a:tc>
                  <a:txBody>
                    <a:bodyPr/>
                    <a:lstStyle/>
                    <a:p>
                      <a:r>
                        <a:rPr lang="tr-TR" sz="1200" b="1" dirty="0"/>
                        <a:t>IS NOT NULL</a:t>
                      </a:r>
                    </a:p>
                  </a:txBody>
                  <a:tcPr/>
                </a:tc>
                <a:tc>
                  <a:txBody>
                    <a:bodyPr/>
                    <a:lstStyle/>
                    <a:p>
                      <a:r>
                        <a:rPr lang="tr-TR" sz="1200" dirty="0"/>
                        <a:t>Değerin boş olmadığını</a:t>
                      </a:r>
                      <a:r>
                        <a:rPr lang="tr-TR" sz="1200" baseline="0" dirty="0"/>
                        <a:t> kontrol eder</a:t>
                      </a:r>
                      <a:endParaRPr lang="tr-TR" sz="1200" dirty="0"/>
                    </a:p>
                  </a:txBody>
                  <a:tcPr/>
                </a:tc>
                <a:extLst>
                  <a:ext uri="{0D108BD9-81ED-4DB2-BD59-A6C34878D82A}">
                    <a16:rowId xmlns:a16="http://schemas.microsoft.com/office/drawing/2014/main" val="10011"/>
                  </a:ext>
                </a:extLst>
              </a:tr>
              <a:tr h="401793">
                <a:tc>
                  <a:txBody>
                    <a:bodyPr/>
                    <a:lstStyle/>
                    <a:p>
                      <a:r>
                        <a:rPr lang="tr-TR" sz="1200" b="1" dirty="0"/>
                        <a:t>NULL</a:t>
                      </a:r>
                    </a:p>
                  </a:txBody>
                  <a:tcPr/>
                </a:tc>
                <a:tc>
                  <a:txBody>
                    <a:bodyPr/>
                    <a:lstStyle/>
                    <a:p>
                      <a:r>
                        <a:rPr lang="tr-TR" sz="1200" dirty="0"/>
                        <a:t>Değer boş mu kontrol eder</a:t>
                      </a:r>
                    </a:p>
                  </a:txBody>
                  <a:tcPr/>
                </a:tc>
                <a:extLst>
                  <a:ext uri="{0D108BD9-81ED-4DB2-BD59-A6C34878D82A}">
                    <a16:rowId xmlns:a16="http://schemas.microsoft.com/office/drawing/2014/main" val="10012"/>
                  </a:ext>
                </a:extLst>
              </a:tr>
              <a:tr h="401793">
                <a:tc>
                  <a:txBody>
                    <a:bodyPr/>
                    <a:lstStyle/>
                    <a:p>
                      <a:r>
                        <a:rPr lang="tr-TR" sz="1200" b="1" dirty="0"/>
                        <a:t>LIKE</a:t>
                      </a:r>
                    </a:p>
                  </a:txBody>
                  <a:tcPr/>
                </a:tc>
                <a:tc>
                  <a:txBody>
                    <a:bodyPr/>
                    <a:lstStyle/>
                    <a:p>
                      <a:r>
                        <a:rPr lang="tr-TR" sz="1200" dirty="0"/>
                        <a:t>Verilen örnek değerle eşleşmeyi kontrol eder</a:t>
                      </a:r>
                    </a:p>
                  </a:txBody>
                  <a:tcPr/>
                </a:tc>
                <a:extLst>
                  <a:ext uri="{0D108BD9-81ED-4DB2-BD59-A6C34878D82A}">
                    <a16:rowId xmlns:a16="http://schemas.microsoft.com/office/drawing/2014/main" val="10013"/>
                  </a:ext>
                </a:extLst>
              </a:tr>
              <a:tr h="401793">
                <a:tc>
                  <a:txBody>
                    <a:bodyPr/>
                    <a:lstStyle/>
                    <a:p>
                      <a:r>
                        <a:rPr lang="tr-TR" sz="1200" b="1" dirty="0"/>
                        <a:t>NOT BETWEEN</a:t>
                      </a:r>
                    </a:p>
                  </a:txBody>
                  <a:tcPr/>
                </a:tc>
                <a:tc>
                  <a:txBody>
                    <a:bodyPr/>
                    <a:lstStyle/>
                    <a:p>
                      <a:r>
                        <a:rPr lang="tr-TR" sz="1200" dirty="0"/>
                        <a:t>Verilen aralıkta yer almayan değerler</a:t>
                      </a:r>
                    </a:p>
                  </a:txBody>
                  <a:tcPr/>
                </a:tc>
                <a:extLst>
                  <a:ext uri="{0D108BD9-81ED-4DB2-BD59-A6C34878D82A}">
                    <a16:rowId xmlns:a16="http://schemas.microsoft.com/office/drawing/2014/main" val="10014"/>
                  </a:ext>
                </a:extLst>
              </a:tr>
              <a:tr h="401793">
                <a:tc>
                  <a:txBody>
                    <a:bodyPr/>
                    <a:lstStyle/>
                    <a:p>
                      <a:r>
                        <a:rPr lang="tr-TR" sz="1200" b="1" dirty="0"/>
                        <a:t>NOT IN</a:t>
                      </a:r>
                    </a:p>
                  </a:txBody>
                  <a:tcPr/>
                </a:tc>
                <a:tc>
                  <a:txBody>
                    <a:bodyPr/>
                    <a:lstStyle/>
                    <a:p>
                      <a:r>
                        <a:rPr lang="tr-TR" sz="1200" dirty="0"/>
                        <a:t>Satır döndürmeyen değerlerin listesi</a:t>
                      </a:r>
                    </a:p>
                  </a:txBody>
                  <a:tcPr/>
                </a:tc>
                <a:extLst>
                  <a:ext uri="{0D108BD9-81ED-4DB2-BD59-A6C34878D82A}">
                    <a16:rowId xmlns:a16="http://schemas.microsoft.com/office/drawing/2014/main" val="10015"/>
                  </a:ext>
                </a:extLst>
              </a:tr>
              <a:tr h="401793">
                <a:tc>
                  <a:txBody>
                    <a:bodyPr/>
                    <a:lstStyle/>
                    <a:p>
                      <a:r>
                        <a:rPr lang="tr-TR" sz="1200" b="1" dirty="0"/>
                        <a:t>NOT LIKE</a:t>
                      </a:r>
                    </a:p>
                  </a:txBody>
                  <a:tcPr/>
                </a:tc>
                <a:tc>
                  <a:txBody>
                    <a:bodyPr/>
                    <a:lstStyle/>
                    <a:p>
                      <a:r>
                        <a:rPr lang="tr-TR" sz="1200" dirty="0"/>
                        <a:t>verilen örnekle eşleşmeyen değerler</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254638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632460" y="1120140"/>
            <a:ext cx="9695688" cy="5120640"/>
          </a:xfrm>
        </p:spPr>
        <p:txBody>
          <a:bodyPr/>
          <a:lstStyle/>
          <a:p>
            <a:r>
              <a:rPr lang="tr-TR" b="1" i="1" dirty="0"/>
              <a:t>Liste fiyatı 200 ile 1000 arasında olan veya rengi Silver olan ürünlerin </a:t>
            </a:r>
            <a:r>
              <a:rPr lang="tr-TR" b="1" i="1" dirty="0" err="1"/>
              <a:t>ProductID</a:t>
            </a:r>
            <a:r>
              <a:rPr lang="tr-TR" b="1" i="1" dirty="0"/>
              <a:t>, Name, </a:t>
            </a:r>
            <a:r>
              <a:rPr lang="tr-TR" b="1" i="1" dirty="0" err="1"/>
              <a:t>Color</a:t>
            </a:r>
            <a:r>
              <a:rPr lang="tr-TR" b="1" i="1" dirty="0"/>
              <a:t>, </a:t>
            </a:r>
            <a:r>
              <a:rPr lang="tr-TR" b="1" i="1" dirty="0" err="1"/>
              <a:t>ListPrice</a:t>
            </a:r>
            <a:r>
              <a:rPr lang="tr-TR" b="1" i="1" dirty="0"/>
              <a:t> alanlarını listeleyelim. </a:t>
            </a:r>
          </a:p>
          <a:p>
            <a:endParaRPr lang="tr-TR" dirty="0"/>
          </a:p>
          <a:p>
            <a:pPr marL="0" indent="0">
              <a:buNone/>
            </a:pPr>
            <a:endParaRPr lang="tr-TR" dirty="0"/>
          </a:p>
          <a:p>
            <a:endParaRPr lang="tr-TR" dirty="0"/>
          </a:p>
          <a:p>
            <a:endParaRPr lang="tr-TR" dirty="0"/>
          </a:p>
        </p:txBody>
      </p:sp>
      <p:pic>
        <p:nvPicPr>
          <p:cNvPr id="4" name="Resim 3"/>
          <p:cNvPicPr>
            <a:picLocks noChangeAspect="1"/>
          </p:cNvPicPr>
          <p:nvPr/>
        </p:nvPicPr>
        <p:blipFill>
          <a:blip r:embed="rId2"/>
          <a:stretch>
            <a:fillRect/>
          </a:stretch>
        </p:blipFill>
        <p:spPr>
          <a:xfrm>
            <a:off x="1440180" y="3259041"/>
            <a:ext cx="8549640" cy="1537252"/>
          </a:xfrm>
          <a:prstGeom prst="rect">
            <a:avLst/>
          </a:prstGeom>
        </p:spPr>
      </p:pic>
      <p:pic>
        <p:nvPicPr>
          <p:cNvPr id="5" name="Resim 4"/>
          <p:cNvPicPr>
            <a:picLocks noChangeAspect="1"/>
          </p:cNvPicPr>
          <p:nvPr/>
        </p:nvPicPr>
        <p:blipFill>
          <a:blip r:embed="rId3"/>
          <a:stretch>
            <a:fillRect/>
          </a:stretch>
        </p:blipFill>
        <p:spPr>
          <a:xfrm>
            <a:off x="258850" y="1183269"/>
            <a:ext cx="373610" cy="381362"/>
          </a:xfrm>
          <a:prstGeom prst="rect">
            <a:avLst/>
          </a:prstGeom>
        </p:spPr>
      </p:pic>
    </p:spTree>
    <p:extLst>
      <p:ext uri="{BB962C8B-B14F-4D97-AF65-F5344CB8AC3E}">
        <p14:creationId xmlns:p14="http://schemas.microsoft.com/office/powerpoint/2010/main" val="354531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dirty="0"/>
              <a:t>LIKE</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b="1" i="1" dirty="0"/>
              <a:t>İsmi B ile başlayan ürünlerin </a:t>
            </a:r>
            <a:r>
              <a:rPr lang="tr-TR" sz="2000" b="1" i="1" dirty="0" err="1"/>
              <a:t>ProductID,Name</a:t>
            </a:r>
            <a:r>
              <a:rPr lang="tr-TR" sz="2000" b="1" i="1" dirty="0"/>
              <a:t> bilgilerini listeleyelim. </a:t>
            </a:r>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Resim 20">
            <a:extLst>
              <a:ext uri="{FF2B5EF4-FFF2-40B4-BE49-F238E27FC236}">
                <a16:creationId xmlns:a16="http://schemas.microsoft.com/office/drawing/2014/main" id="{4DFC2F57-4150-45B0-8342-BF348BB6B532}"/>
              </a:ext>
            </a:extLst>
          </p:cNvPr>
          <p:cNvPicPr>
            <a:picLocks noChangeAspect="1"/>
          </p:cNvPicPr>
          <p:nvPr/>
        </p:nvPicPr>
        <p:blipFill>
          <a:blip r:embed="rId3"/>
          <a:stretch>
            <a:fillRect/>
          </a:stretch>
        </p:blipFill>
        <p:spPr>
          <a:xfrm>
            <a:off x="12192000" y="570932"/>
            <a:ext cx="4108174" cy="1403641"/>
          </a:xfrm>
          <a:prstGeom prst="rect">
            <a:avLst/>
          </a:prstGeom>
        </p:spPr>
      </p:pic>
      <p:graphicFrame>
        <p:nvGraphicFramePr>
          <p:cNvPr id="23" name="Tablo 22">
            <a:extLst>
              <a:ext uri="{FF2B5EF4-FFF2-40B4-BE49-F238E27FC236}">
                <a16:creationId xmlns:a16="http://schemas.microsoft.com/office/drawing/2014/main" id="{DD6EF7D6-4649-45B6-ADD3-EE46BF3F3A90}"/>
              </a:ext>
            </a:extLst>
          </p:cNvPr>
          <p:cNvGraphicFramePr>
            <a:graphicFrameLocks noGrp="1"/>
          </p:cNvGraphicFramePr>
          <p:nvPr>
            <p:extLst>
              <p:ext uri="{D42A27DB-BD31-4B8C-83A1-F6EECF244321}">
                <p14:modId xmlns:p14="http://schemas.microsoft.com/office/powerpoint/2010/main" val="2331116636"/>
              </p:ext>
            </p:extLst>
          </p:nvPr>
        </p:nvGraphicFramePr>
        <p:xfrm>
          <a:off x="240379" y="2604815"/>
          <a:ext cx="5030717" cy="1483360"/>
        </p:xfrm>
        <a:graphic>
          <a:graphicData uri="http://schemas.openxmlformats.org/drawingml/2006/table">
            <a:tbl>
              <a:tblPr firstRow="1" bandRow="1">
                <a:tableStyleId>{8A107856-5554-42FB-B03E-39F5DBC370BA}</a:tableStyleId>
              </a:tblPr>
              <a:tblGrid>
                <a:gridCol w="1227974">
                  <a:extLst>
                    <a:ext uri="{9D8B030D-6E8A-4147-A177-3AD203B41FA5}">
                      <a16:colId xmlns:a16="http://schemas.microsoft.com/office/drawing/2014/main" val="20000"/>
                    </a:ext>
                  </a:extLst>
                </a:gridCol>
                <a:gridCol w="3802743">
                  <a:extLst>
                    <a:ext uri="{9D8B030D-6E8A-4147-A177-3AD203B41FA5}">
                      <a16:colId xmlns:a16="http://schemas.microsoft.com/office/drawing/2014/main" val="20001"/>
                    </a:ext>
                  </a:extLst>
                </a:gridCol>
              </a:tblGrid>
              <a:tr h="370840">
                <a:tc>
                  <a:txBody>
                    <a:bodyPr/>
                    <a:lstStyle/>
                    <a:p>
                      <a:r>
                        <a:rPr lang="tr-TR" dirty="0"/>
                        <a:t>%</a:t>
                      </a:r>
                    </a:p>
                  </a:txBody>
                  <a:tcPr/>
                </a:tc>
                <a:tc>
                  <a:txBody>
                    <a:bodyPr/>
                    <a:lstStyle/>
                    <a:p>
                      <a:r>
                        <a:rPr lang="tr-TR" dirty="0"/>
                        <a:t>Sıfır veya daha fazla karakter seti</a:t>
                      </a:r>
                    </a:p>
                  </a:txBody>
                  <a:tcPr/>
                </a:tc>
                <a:extLst>
                  <a:ext uri="{0D108BD9-81ED-4DB2-BD59-A6C34878D82A}">
                    <a16:rowId xmlns:a16="http://schemas.microsoft.com/office/drawing/2014/main" val="10000"/>
                  </a:ext>
                </a:extLst>
              </a:tr>
              <a:tr h="370840">
                <a:tc>
                  <a:txBody>
                    <a:bodyPr/>
                    <a:lstStyle/>
                    <a:p>
                      <a:r>
                        <a:rPr lang="tr-TR" dirty="0"/>
                        <a:t>_</a:t>
                      </a:r>
                    </a:p>
                  </a:txBody>
                  <a:tcPr/>
                </a:tc>
                <a:tc>
                  <a:txBody>
                    <a:bodyPr/>
                    <a:lstStyle/>
                    <a:p>
                      <a:r>
                        <a:rPr lang="tr-TR" dirty="0"/>
                        <a:t>Sadece bir karakter</a:t>
                      </a:r>
                    </a:p>
                  </a:txBody>
                  <a:tcPr/>
                </a:tc>
                <a:extLst>
                  <a:ext uri="{0D108BD9-81ED-4DB2-BD59-A6C34878D82A}">
                    <a16:rowId xmlns:a16="http://schemas.microsoft.com/office/drawing/2014/main" val="10001"/>
                  </a:ext>
                </a:extLst>
              </a:tr>
              <a:tr h="370840">
                <a:tc>
                  <a:txBody>
                    <a:bodyPr/>
                    <a:lstStyle/>
                    <a:p>
                      <a:r>
                        <a:rPr lang="tr-TR" dirty="0"/>
                        <a:t>[]</a:t>
                      </a:r>
                    </a:p>
                  </a:txBody>
                  <a:tcPr/>
                </a:tc>
                <a:tc>
                  <a:txBody>
                    <a:bodyPr/>
                    <a:lstStyle/>
                    <a:p>
                      <a:r>
                        <a:rPr lang="tr-TR" dirty="0"/>
                        <a:t>Özel bir karakter</a:t>
                      </a:r>
                    </a:p>
                  </a:txBody>
                  <a:tcPr/>
                </a:tc>
                <a:extLst>
                  <a:ext uri="{0D108BD9-81ED-4DB2-BD59-A6C34878D82A}">
                    <a16:rowId xmlns:a16="http://schemas.microsoft.com/office/drawing/2014/main" val="10002"/>
                  </a:ext>
                </a:extLst>
              </a:tr>
              <a:tr h="370840">
                <a:tc>
                  <a:txBody>
                    <a:bodyPr/>
                    <a:lstStyle/>
                    <a:p>
                      <a:r>
                        <a:rPr lang="tr-TR" dirty="0"/>
                        <a:t>[^]</a:t>
                      </a:r>
                    </a:p>
                  </a:txBody>
                  <a:tcPr/>
                </a:tc>
                <a:tc>
                  <a:txBody>
                    <a:bodyPr/>
                    <a:lstStyle/>
                    <a:p>
                      <a:r>
                        <a:rPr lang="tr-TR" dirty="0"/>
                        <a:t>Özel bir karakterin olmadığı</a:t>
                      </a:r>
                    </a:p>
                  </a:txBody>
                  <a:tcPr/>
                </a:tc>
                <a:extLst>
                  <a:ext uri="{0D108BD9-81ED-4DB2-BD59-A6C34878D82A}">
                    <a16:rowId xmlns:a16="http://schemas.microsoft.com/office/drawing/2014/main" val="10003"/>
                  </a:ext>
                </a:extLst>
              </a:tr>
            </a:tbl>
          </a:graphicData>
        </a:graphic>
      </p:graphicFrame>
      <p:graphicFrame>
        <p:nvGraphicFramePr>
          <p:cNvPr id="24" name="Tablo 23">
            <a:extLst>
              <a:ext uri="{FF2B5EF4-FFF2-40B4-BE49-F238E27FC236}">
                <a16:creationId xmlns:a16="http://schemas.microsoft.com/office/drawing/2014/main" id="{BB2F8167-A18B-4A3A-802B-94A9A9F5041F}"/>
              </a:ext>
            </a:extLst>
          </p:cNvPr>
          <p:cNvGraphicFramePr>
            <a:graphicFrameLocks noGrp="1"/>
          </p:cNvGraphicFramePr>
          <p:nvPr>
            <p:extLst>
              <p:ext uri="{D42A27DB-BD31-4B8C-83A1-F6EECF244321}">
                <p14:modId xmlns:p14="http://schemas.microsoft.com/office/powerpoint/2010/main" val="3333884535"/>
              </p:ext>
            </p:extLst>
          </p:nvPr>
        </p:nvGraphicFramePr>
        <p:xfrm>
          <a:off x="5330426" y="3686944"/>
          <a:ext cx="6446037" cy="3136896"/>
        </p:xfrm>
        <a:graphic>
          <a:graphicData uri="http://schemas.openxmlformats.org/drawingml/2006/table">
            <a:tbl>
              <a:tblPr firstRow="1" bandRow="1">
                <a:tableStyleId>{16D9F66E-5EB9-4882-86FB-DCBF35E3C3E4}</a:tableStyleId>
              </a:tblPr>
              <a:tblGrid>
                <a:gridCol w="1528536">
                  <a:extLst>
                    <a:ext uri="{9D8B030D-6E8A-4147-A177-3AD203B41FA5}">
                      <a16:colId xmlns:a16="http://schemas.microsoft.com/office/drawing/2014/main" val="20000"/>
                    </a:ext>
                  </a:extLst>
                </a:gridCol>
                <a:gridCol w="4917501">
                  <a:extLst>
                    <a:ext uri="{9D8B030D-6E8A-4147-A177-3AD203B41FA5}">
                      <a16:colId xmlns:a16="http://schemas.microsoft.com/office/drawing/2014/main" val="20001"/>
                    </a:ext>
                  </a:extLst>
                </a:gridCol>
              </a:tblGrid>
              <a:tr h="373376">
                <a:tc>
                  <a:txBody>
                    <a:bodyPr/>
                    <a:lstStyle/>
                    <a:p>
                      <a:r>
                        <a:rPr lang="tr-TR" dirty="0"/>
                        <a:t>LIKE ‘AD%’</a:t>
                      </a:r>
                    </a:p>
                  </a:txBody>
                  <a:tcPr/>
                </a:tc>
                <a:tc>
                  <a:txBody>
                    <a:bodyPr/>
                    <a:lstStyle/>
                    <a:p>
                      <a:r>
                        <a:rPr lang="tr-TR" dirty="0"/>
                        <a:t>AD ile başlayan tüm kayıtlar</a:t>
                      </a:r>
                    </a:p>
                  </a:txBody>
                  <a:tcPr/>
                </a:tc>
                <a:extLst>
                  <a:ext uri="{0D108BD9-81ED-4DB2-BD59-A6C34878D82A}">
                    <a16:rowId xmlns:a16="http://schemas.microsoft.com/office/drawing/2014/main" val="10000"/>
                  </a:ext>
                </a:extLst>
              </a:tr>
              <a:tr h="370840">
                <a:tc>
                  <a:txBody>
                    <a:bodyPr/>
                    <a:lstStyle/>
                    <a:p>
                      <a:r>
                        <a:rPr lang="tr-TR" dirty="0"/>
                        <a:t>LIKE ‘%sin’</a:t>
                      </a:r>
                    </a:p>
                  </a:txBody>
                  <a:tcPr/>
                </a:tc>
                <a:tc>
                  <a:txBody>
                    <a:bodyPr/>
                    <a:lstStyle/>
                    <a:p>
                      <a:r>
                        <a:rPr lang="tr-TR" dirty="0"/>
                        <a:t>‘sin’</a:t>
                      </a:r>
                      <a:r>
                        <a:rPr lang="tr-TR" baseline="0" dirty="0"/>
                        <a:t> ile biten tüm kayıtlar</a:t>
                      </a:r>
                      <a:endParaRPr lang="tr-TR" dirty="0"/>
                    </a:p>
                  </a:txBody>
                  <a:tcPr/>
                </a:tc>
                <a:extLst>
                  <a:ext uri="{0D108BD9-81ED-4DB2-BD59-A6C34878D82A}">
                    <a16:rowId xmlns:a16="http://schemas.microsoft.com/office/drawing/2014/main" val="10001"/>
                  </a:ext>
                </a:extLst>
              </a:tr>
              <a:tr h="370840">
                <a:tc>
                  <a:txBody>
                    <a:bodyPr/>
                    <a:lstStyle/>
                    <a:p>
                      <a:r>
                        <a:rPr lang="tr-TR" dirty="0"/>
                        <a:t>LIKE ‘%in%’</a:t>
                      </a:r>
                    </a:p>
                  </a:txBody>
                  <a:tcPr/>
                </a:tc>
                <a:tc>
                  <a:txBody>
                    <a:bodyPr/>
                    <a:lstStyle/>
                    <a:p>
                      <a:r>
                        <a:rPr lang="tr-TR" dirty="0"/>
                        <a:t>‘in’ ifadesini içeren tüm</a:t>
                      </a:r>
                      <a:r>
                        <a:rPr lang="tr-TR" baseline="0" dirty="0"/>
                        <a:t> kayıtlar</a:t>
                      </a:r>
                      <a:endParaRPr lang="tr-TR" dirty="0"/>
                    </a:p>
                  </a:txBody>
                  <a:tcPr/>
                </a:tc>
                <a:extLst>
                  <a:ext uri="{0D108BD9-81ED-4DB2-BD59-A6C34878D82A}">
                    <a16:rowId xmlns:a16="http://schemas.microsoft.com/office/drawing/2014/main" val="10002"/>
                  </a:ext>
                </a:extLst>
              </a:tr>
              <a:tr h="370840">
                <a:tc>
                  <a:txBody>
                    <a:bodyPr/>
                    <a:lstStyle/>
                    <a:p>
                      <a:r>
                        <a:rPr lang="tr-TR" dirty="0"/>
                        <a:t>LIKE ‘_en’</a:t>
                      </a:r>
                    </a:p>
                  </a:txBody>
                  <a:tcPr/>
                </a:tc>
                <a:tc>
                  <a:txBody>
                    <a:bodyPr/>
                    <a:lstStyle/>
                    <a:p>
                      <a:r>
                        <a:rPr lang="tr-TR" dirty="0"/>
                        <a:t>‘en’ ile biten tüm 3 karakterli kayıtlar</a:t>
                      </a:r>
                    </a:p>
                  </a:txBody>
                  <a:tcPr/>
                </a:tc>
                <a:extLst>
                  <a:ext uri="{0D108BD9-81ED-4DB2-BD59-A6C34878D82A}">
                    <a16:rowId xmlns:a16="http://schemas.microsoft.com/office/drawing/2014/main" val="10003"/>
                  </a:ext>
                </a:extLst>
              </a:tr>
              <a:tr h="370840">
                <a:tc>
                  <a:txBody>
                    <a:bodyPr/>
                    <a:lstStyle/>
                    <a:p>
                      <a:r>
                        <a:rPr lang="tr-TR" dirty="0"/>
                        <a:t>LIKE ‘[LS]%’</a:t>
                      </a:r>
                    </a:p>
                  </a:txBody>
                  <a:tcPr/>
                </a:tc>
                <a:tc>
                  <a:txBody>
                    <a:bodyPr/>
                    <a:lstStyle/>
                    <a:p>
                      <a:r>
                        <a:rPr lang="tr-TR" dirty="0"/>
                        <a:t>‘L’ veya ‘S’ ile başlayan tüm kayıtlar</a:t>
                      </a:r>
                    </a:p>
                  </a:txBody>
                  <a:tcPr/>
                </a:tc>
                <a:extLst>
                  <a:ext uri="{0D108BD9-81ED-4DB2-BD59-A6C34878D82A}">
                    <a16:rowId xmlns:a16="http://schemas.microsoft.com/office/drawing/2014/main" val="10004"/>
                  </a:ext>
                </a:extLst>
              </a:tr>
              <a:tr h="370840">
                <a:tc>
                  <a:txBody>
                    <a:bodyPr/>
                    <a:lstStyle/>
                    <a:p>
                      <a:r>
                        <a:rPr lang="tr-TR" dirty="0"/>
                        <a:t>LIKE ‘[A-D]</a:t>
                      </a:r>
                      <a:r>
                        <a:rPr lang="tr-TR" dirty="0" err="1"/>
                        <a:t>nan</a:t>
                      </a:r>
                      <a:r>
                        <a:rPr lang="tr-TR" dirty="0"/>
                        <a:t>’</a:t>
                      </a:r>
                    </a:p>
                  </a:txBody>
                  <a:tcPr/>
                </a:tc>
                <a:tc>
                  <a:txBody>
                    <a:bodyPr/>
                    <a:lstStyle/>
                    <a:p>
                      <a:r>
                        <a:rPr lang="tr-TR" dirty="0"/>
                        <a:t>Tüm 4 karakterli ve ilk karakteri ‘A’ ile ‘D’ arasında olan ve ‘</a:t>
                      </a:r>
                      <a:r>
                        <a:rPr lang="tr-TR" dirty="0" err="1"/>
                        <a:t>nan</a:t>
                      </a:r>
                      <a:r>
                        <a:rPr lang="tr-TR" dirty="0"/>
                        <a:t>’ ile biten tüm kayıtlar</a:t>
                      </a:r>
                    </a:p>
                  </a:txBody>
                  <a:tcPr/>
                </a:tc>
                <a:extLst>
                  <a:ext uri="{0D108BD9-81ED-4DB2-BD59-A6C34878D82A}">
                    <a16:rowId xmlns:a16="http://schemas.microsoft.com/office/drawing/2014/main" val="10005"/>
                  </a:ext>
                </a:extLst>
              </a:tr>
              <a:tr h="370840">
                <a:tc>
                  <a:txBody>
                    <a:bodyPr/>
                    <a:lstStyle/>
                    <a:p>
                      <a:r>
                        <a:rPr lang="tr-TR" dirty="0"/>
                        <a:t>LIKE ‘M[^c]%’</a:t>
                      </a:r>
                    </a:p>
                  </a:txBody>
                  <a:tcPr/>
                </a:tc>
                <a:tc>
                  <a:txBody>
                    <a:bodyPr/>
                    <a:lstStyle/>
                    <a:p>
                      <a:r>
                        <a:rPr lang="tr-TR" dirty="0"/>
                        <a:t>‘M’ ile başlayan ve ikinci karakteri ‘c’ olmayan tüm</a:t>
                      </a:r>
                      <a:r>
                        <a:rPr lang="tr-TR" baseline="0" dirty="0"/>
                        <a:t> kayıtlar</a:t>
                      </a:r>
                      <a:endParaRPr lang="tr-TR"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823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LIKE</a:t>
            </a:r>
          </a:p>
        </p:txBody>
      </p:sp>
      <p:sp>
        <p:nvSpPr>
          <p:cNvPr id="3" name="İçerik Yer Tutucusu 2"/>
          <p:cNvSpPr>
            <a:spLocks noGrp="1"/>
          </p:cNvSpPr>
          <p:nvPr>
            <p:ph idx="1"/>
          </p:nvPr>
        </p:nvSpPr>
        <p:spPr>
          <a:xfrm>
            <a:off x="643467" y="1782981"/>
            <a:ext cx="10905066" cy="4393982"/>
          </a:xfrm>
        </p:spPr>
        <p:txBody>
          <a:bodyPr>
            <a:normAutofit/>
          </a:bodyPr>
          <a:lstStyle/>
          <a:p>
            <a:r>
              <a:rPr lang="tr-TR" sz="1300" b="1" i="1" dirty="0"/>
              <a:t>Q: İkinci harfi j olan kişilerin </a:t>
            </a:r>
            <a:r>
              <a:rPr lang="tr-TR" sz="1300" b="1" i="1" dirty="0" err="1"/>
              <a:t>BusinessEntityID</a:t>
            </a:r>
            <a:r>
              <a:rPr lang="tr-TR" sz="1300" b="1" i="1" dirty="0"/>
              <a:t>, </a:t>
            </a:r>
            <a:r>
              <a:rPr lang="tr-TR" sz="1300" b="1" i="1" dirty="0" err="1"/>
              <a:t>FirstName</a:t>
            </a:r>
            <a:r>
              <a:rPr lang="tr-TR" sz="1300" b="1" i="1" dirty="0"/>
              <a:t>, </a:t>
            </a:r>
            <a:r>
              <a:rPr lang="tr-TR" sz="1300" b="1" i="1" dirty="0" err="1"/>
              <a:t>LastName</a:t>
            </a:r>
            <a:r>
              <a:rPr lang="tr-TR" sz="1300" b="1" i="1" dirty="0"/>
              <a:t> alanlarını listeleyelim.</a:t>
            </a:r>
          </a:p>
          <a:p>
            <a:pPr marL="0" indent="0">
              <a:buNone/>
            </a:pPr>
            <a:r>
              <a:rPr lang="tr-TR" sz="1300" dirty="0"/>
              <a:t>	</a:t>
            </a:r>
          </a:p>
          <a:p>
            <a:r>
              <a:rPr lang="tr-TR" sz="1300" b="1" i="1" dirty="0"/>
              <a:t>Q: İlk harfi </a:t>
            </a:r>
            <a:r>
              <a:rPr lang="tr-TR" sz="1300" b="1" i="1" dirty="0" err="1"/>
              <a:t>a,b,c</a:t>
            </a:r>
            <a:r>
              <a:rPr lang="tr-TR" sz="1300" b="1" i="1" dirty="0"/>
              <a:t> veya d olan kişilerin </a:t>
            </a:r>
            <a:r>
              <a:rPr lang="tr-TR" sz="1300" b="1" i="1" dirty="0" err="1"/>
              <a:t>BusinessEntityID</a:t>
            </a:r>
            <a:r>
              <a:rPr lang="tr-TR" sz="1300" b="1" i="1" dirty="0"/>
              <a:t>, </a:t>
            </a:r>
            <a:r>
              <a:rPr lang="tr-TR" sz="1300" b="1" i="1" dirty="0" err="1"/>
              <a:t>FirstName</a:t>
            </a:r>
            <a:r>
              <a:rPr lang="tr-TR" sz="1300" b="1" i="1" dirty="0"/>
              <a:t>, </a:t>
            </a:r>
            <a:r>
              <a:rPr lang="tr-TR" sz="1300" b="1" i="1" dirty="0" err="1"/>
              <a:t>LastName</a:t>
            </a:r>
            <a:r>
              <a:rPr lang="tr-TR" sz="1300" b="1" i="1" dirty="0"/>
              <a:t> alanlarını listeleyelim.</a:t>
            </a:r>
          </a:p>
          <a:p>
            <a:endParaRPr lang="tr-TR" sz="1300" dirty="0"/>
          </a:p>
          <a:p>
            <a:r>
              <a:rPr lang="tr-TR" sz="1300" b="1" i="1" dirty="0"/>
              <a:t>Yada?</a:t>
            </a:r>
            <a:endParaRPr lang="tr-TR" sz="1300" dirty="0"/>
          </a:p>
          <a:p>
            <a:r>
              <a:rPr lang="tr-TR" sz="1300" b="1" i="1" dirty="0"/>
              <a:t>Yada?</a:t>
            </a:r>
          </a:p>
          <a:p>
            <a:endParaRPr lang="tr-TR" sz="1300" dirty="0"/>
          </a:p>
          <a:p>
            <a:r>
              <a:rPr lang="tr-TR" sz="1300" b="1" i="1" dirty="0"/>
              <a:t>Q: Joker karakterlerden biri aranmak isteniyorsa?</a:t>
            </a:r>
          </a:p>
          <a:p>
            <a:endParaRPr lang="tr-TR" sz="1300" dirty="0"/>
          </a:p>
          <a:p>
            <a:endParaRPr lang="tr-TR" sz="1300" dirty="0"/>
          </a:p>
          <a:p>
            <a:endParaRPr lang="tr-TR" sz="1300" dirty="0"/>
          </a:p>
          <a:p>
            <a:endParaRPr lang="tr-TR" sz="1300" dirty="0"/>
          </a:p>
          <a:p>
            <a:endParaRPr lang="tr-TR" sz="1300" b="1" i="1" dirty="0"/>
          </a:p>
          <a:p>
            <a:r>
              <a:rPr lang="tr-TR" sz="1300" b="1" i="1" dirty="0"/>
              <a:t>Q: İsmi B ile başlamayan ürünlerin </a:t>
            </a:r>
            <a:r>
              <a:rPr lang="tr-TR" sz="1300" b="1" i="1" dirty="0" err="1"/>
              <a:t>ProductID</a:t>
            </a:r>
            <a:r>
              <a:rPr lang="tr-TR" sz="1300" b="1" i="1" dirty="0"/>
              <a:t>, Name alanlarını listeleyiniz.</a:t>
            </a:r>
          </a:p>
          <a:p>
            <a:endParaRPr lang="tr-TR" sz="1300" dirty="0"/>
          </a:p>
          <a:p>
            <a:endParaRPr lang="tr-TR" sz="13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Resim 12">
            <a:extLst>
              <a:ext uri="{FF2B5EF4-FFF2-40B4-BE49-F238E27FC236}">
                <a16:creationId xmlns:a16="http://schemas.microsoft.com/office/drawing/2014/main" id="{5F896109-DED4-4BC0-825B-B130444CF329}"/>
              </a:ext>
            </a:extLst>
          </p:cNvPr>
          <p:cNvPicPr>
            <a:picLocks noChangeAspect="1"/>
          </p:cNvPicPr>
          <p:nvPr/>
        </p:nvPicPr>
        <p:blipFill>
          <a:blip r:embed="rId3"/>
          <a:stretch>
            <a:fillRect/>
          </a:stretch>
        </p:blipFill>
        <p:spPr>
          <a:xfrm>
            <a:off x="12192000" y="561474"/>
            <a:ext cx="3486150" cy="666750"/>
          </a:xfrm>
          <a:prstGeom prst="rect">
            <a:avLst/>
          </a:prstGeom>
        </p:spPr>
      </p:pic>
      <p:pic>
        <p:nvPicPr>
          <p:cNvPr id="14" name="Resim 13">
            <a:extLst>
              <a:ext uri="{FF2B5EF4-FFF2-40B4-BE49-F238E27FC236}">
                <a16:creationId xmlns:a16="http://schemas.microsoft.com/office/drawing/2014/main" id="{8E16BDCC-BF0F-4C33-A15B-02E61B3F4563}"/>
              </a:ext>
            </a:extLst>
          </p:cNvPr>
          <p:cNvPicPr>
            <a:picLocks noChangeAspect="1"/>
          </p:cNvPicPr>
          <p:nvPr/>
        </p:nvPicPr>
        <p:blipFill>
          <a:blip r:embed="rId4"/>
          <a:stretch>
            <a:fillRect/>
          </a:stretch>
        </p:blipFill>
        <p:spPr>
          <a:xfrm>
            <a:off x="12192000" y="1795713"/>
            <a:ext cx="6715125" cy="571500"/>
          </a:xfrm>
          <a:prstGeom prst="rect">
            <a:avLst/>
          </a:prstGeom>
        </p:spPr>
      </p:pic>
      <p:pic>
        <p:nvPicPr>
          <p:cNvPr id="15" name="Resim 14">
            <a:extLst>
              <a:ext uri="{FF2B5EF4-FFF2-40B4-BE49-F238E27FC236}">
                <a16:creationId xmlns:a16="http://schemas.microsoft.com/office/drawing/2014/main" id="{675F1A1C-8EF5-4BCB-8264-3960DB7BEC2A}"/>
              </a:ext>
            </a:extLst>
          </p:cNvPr>
          <p:cNvPicPr>
            <a:picLocks noChangeAspect="1"/>
          </p:cNvPicPr>
          <p:nvPr/>
        </p:nvPicPr>
        <p:blipFill>
          <a:blip r:embed="rId5"/>
          <a:stretch>
            <a:fillRect/>
          </a:stretch>
        </p:blipFill>
        <p:spPr>
          <a:xfrm>
            <a:off x="12192000" y="2547687"/>
            <a:ext cx="5381625" cy="771525"/>
          </a:xfrm>
          <a:prstGeom prst="rect">
            <a:avLst/>
          </a:prstGeom>
        </p:spPr>
      </p:pic>
      <p:pic>
        <p:nvPicPr>
          <p:cNvPr id="16" name="Resim 15">
            <a:extLst>
              <a:ext uri="{FF2B5EF4-FFF2-40B4-BE49-F238E27FC236}">
                <a16:creationId xmlns:a16="http://schemas.microsoft.com/office/drawing/2014/main" id="{708061E4-189F-4831-BEB4-C1346EDB65EF}"/>
              </a:ext>
            </a:extLst>
          </p:cNvPr>
          <p:cNvPicPr>
            <a:picLocks noChangeAspect="1"/>
          </p:cNvPicPr>
          <p:nvPr/>
        </p:nvPicPr>
        <p:blipFill>
          <a:blip r:embed="rId6"/>
          <a:stretch>
            <a:fillRect/>
          </a:stretch>
        </p:blipFill>
        <p:spPr>
          <a:xfrm>
            <a:off x="12192000" y="3820910"/>
            <a:ext cx="3981450" cy="676275"/>
          </a:xfrm>
          <a:prstGeom prst="rect">
            <a:avLst/>
          </a:prstGeom>
        </p:spPr>
      </p:pic>
      <p:pic>
        <p:nvPicPr>
          <p:cNvPr id="17" name="Resim 16">
            <a:extLst>
              <a:ext uri="{FF2B5EF4-FFF2-40B4-BE49-F238E27FC236}">
                <a16:creationId xmlns:a16="http://schemas.microsoft.com/office/drawing/2014/main" id="{F9EC8839-A277-4027-A10D-5BF69ACC2FFE}"/>
              </a:ext>
            </a:extLst>
          </p:cNvPr>
          <p:cNvPicPr>
            <a:picLocks noChangeAspect="1"/>
          </p:cNvPicPr>
          <p:nvPr/>
        </p:nvPicPr>
        <p:blipFill>
          <a:blip r:embed="rId7"/>
          <a:stretch>
            <a:fillRect/>
          </a:stretch>
        </p:blipFill>
        <p:spPr>
          <a:xfrm>
            <a:off x="12192000" y="5764953"/>
            <a:ext cx="3086100" cy="600075"/>
          </a:xfrm>
          <a:prstGeom prst="rect">
            <a:avLst/>
          </a:prstGeom>
        </p:spPr>
      </p:pic>
      <p:sp>
        <p:nvSpPr>
          <p:cNvPr id="23" name="Dikdörtgen 22">
            <a:extLst>
              <a:ext uri="{FF2B5EF4-FFF2-40B4-BE49-F238E27FC236}">
                <a16:creationId xmlns:a16="http://schemas.microsoft.com/office/drawing/2014/main" id="{82CA7C54-E4AF-4763-B209-1D527411EA0B}"/>
              </a:ext>
            </a:extLst>
          </p:cNvPr>
          <p:cNvSpPr/>
          <p:nvPr/>
        </p:nvSpPr>
        <p:spPr>
          <a:xfrm>
            <a:off x="2135189" y="4360578"/>
            <a:ext cx="5387340" cy="954107"/>
          </a:xfrm>
          <a:prstGeom prst="rect">
            <a:avLst/>
          </a:prstGeom>
        </p:spPr>
        <p:txBody>
          <a:bodyPr wrap="square">
            <a:spAutoFit/>
          </a:bodyPr>
          <a:lstStyle/>
          <a:p>
            <a:r>
              <a:rPr lang="tr-TR" sz="1400" u="sng" dirty="0"/>
              <a:t>1.yol Escape karakteri kullanmak</a:t>
            </a:r>
          </a:p>
          <a:p>
            <a:r>
              <a:rPr lang="tr-TR" sz="1400" dirty="0"/>
              <a:t>Select * </a:t>
            </a:r>
            <a:r>
              <a:rPr lang="tr-TR" sz="1400" dirty="0" err="1"/>
              <a:t>from</a:t>
            </a:r>
            <a:r>
              <a:rPr lang="tr-TR" sz="1400" dirty="0"/>
              <a:t> </a:t>
            </a:r>
            <a:r>
              <a:rPr lang="tr-TR" sz="1400" dirty="0" err="1"/>
              <a:t>dbo.TestTablo</a:t>
            </a:r>
            <a:r>
              <a:rPr lang="tr-TR" sz="1400" dirty="0"/>
              <a:t> </a:t>
            </a:r>
            <a:r>
              <a:rPr lang="tr-TR" sz="1400" dirty="0" err="1"/>
              <a:t>where</a:t>
            </a:r>
            <a:r>
              <a:rPr lang="tr-TR" sz="1400" dirty="0"/>
              <a:t> </a:t>
            </a:r>
            <a:r>
              <a:rPr lang="tr-TR" sz="1400" dirty="0" err="1"/>
              <a:t>aciklama</a:t>
            </a:r>
            <a:r>
              <a:rPr lang="tr-TR" sz="1400" dirty="0"/>
              <a:t> </a:t>
            </a:r>
            <a:r>
              <a:rPr lang="tr-TR" sz="1400" dirty="0" err="1"/>
              <a:t>like</a:t>
            </a:r>
            <a:r>
              <a:rPr lang="tr-TR" sz="1400" dirty="0"/>
              <a:t> ‘%/%%’ </a:t>
            </a:r>
            <a:r>
              <a:rPr lang="tr-TR" sz="1400" dirty="0" err="1"/>
              <a:t>escape</a:t>
            </a:r>
            <a:r>
              <a:rPr lang="tr-TR" sz="1400" dirty="0"/>
              <a:t> ‘/’</a:t>
            </a:r>
          </a:p>
          <a:p>
            <a:r>
              <a:rPr lang="tr-TR" sz="1400" u="sng" dirty="0"/>
              <a:t>2.yol köşeli parantezi kullanmak:</a:t>
            </a:r>
          </a:p>
          <a:p>
            <a:r>
              <a:rPr lang="tr-TR" sz="1400" dirty="0"/>
              <a:t>Select * </a:t>
            </a:r>
            <a:r>
              <a:rPr lang="tr-TR" sz="1400" dirty="0" err="1"/>
              <a:t>from</a:t>
            </a:r>
            <a:r>
              <a:rPr lang="tr-TR" sz="1400" dirty="0"/>
              <a:t> </a:t>
            </a:r>
            <a:r>
              <a:rPr lang="tr-TR" sz="1400" dirty="0" err="1"/>
              <a:t>dbo.testTablo</a:t>
            </a:r>
            <a:r>
              <a:rPr lang="tr-TR" sz="1400" dirty="0"/>
              <a:t> </a:t>
            </a:r>
            <a:r>
              <a:rPr lang="tr-TR" sz="1400" dirty="0" err="1"/>
              <a:t>where</a:t>
            </a:r>
            <a:r>
              <a:rPr lang="tr-TR" sz="1400" dirty="0"/>
              <a:t> </a:t>
            </a:r>
            <a:r>
              <a:rPr lang="tr-TR" sz="1400" dirty="0" err="1"/>
              <a:t>aciklama</a:t>
            </a:r>
            <a:r>
              <a:rPr lang="tr-TR" sz="1400" dirty="0"/>
              <a:t> </a:t>
            </a:r>
            <a:r>
              <a:rPr lang="tr-TR" sz="1400" dirty="0" err="1"/>
              <a:t>like</a:t>
            </a:r>
            <a:r>
              <a:rPr lang="tr-TR" sz="1400" dirty="0"/>
              <a:t> ‘%[%]%’</a:t>
            </a:r>
          </a:p>
        </p:txBody>
      </p:sp>
    </p:spTree>
    <p:extLst>
      <p:ext uri="{BB962C8B-B14F-4D97-AF65-F5344CB8AC3E}">
        <p14:creationId xmlns:p14="http://schemas.microsoft.com/office/powerpoint/2010/main" val="124645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Between.. And…</a:t>
            </a:r>
          </a:p>
        </p:txBody>
      </p:sp>
      <p:sp>
        <p:nvSpPr>
          <p:cNvPr id="3" name="İçerik Yer Tutucusu 2"/>
          <p:cNvSpPr>
            <a:spLocks noGrp="1"/>
          </p:cNvSpPr>
          <p:nvPr>
            <p:ph idx="1"/>
          </p:nvPr>
        </p:nvSpPr>
        <p:spPr>
          <a:xfrm>
            <a:off x="643467" y="1968070"/>
            <a:ext cx="10905066" cy="4393982"/>
          </a:xfrm>
        </p:spPr>
        <p:txBody>
          <a:bodyPr>
            <a:normAutofit/>
          </a:bodyPr>
          <a:lstStyle/>
          <a:p>
            <a:r>
              <a:rPr lang="tr-TR" sz="2000" dirty="0"/>
              <a:t>Önce küçük sonra büyük değer yazılmalıdır.</a:t>
            </a:r>
          </a:p>
          <a:p>
            <a:r>
              <a:rPr lang="tr-TR" sz="2000" dirty="0"/>
              <a:t>Her iki değerde koşula dahildir. </a:t>
            </a:r>
          </a:p>
          <a:p>
            <a:endParaRPr lang="tr-TR" sz="2000" dirty="0"/>
          </a:p>
          <a:p>
            <a:r>
              <a:rPr lang="tr-TR" sz="2000" b="1" i="1" dirty="0"/>
              <a:t>Q: </a:t>
            </a:r>
            <a:r>
              <a:rPr lang="tr-TR" sz="2000" b="1" i="1" dirty="0" err="1"/>
              <a:t>VacationHours</a:t>
            </a:r>
            <a:r>
              <a:rPr lang="tr-TR" sz="2000" b="1" i="1" dirty="0"/>
              <a:t> değeri 15-25 arası olan İnsan Kaynakları personelinin </a:t>
            </a:r>
            <a:r>
              <a:rPr lang="tr-TR" sz="2000" b="1" i="1" dirty="0" err="1"/>
              <a:t>BusinessEntityID</a:t>
            </a:r>
            <a:r>
              <a:rPr lang="tr-TR" sz="2000" b="1" i="1" dirty="0"/>
              <a:t>, </a:t>
            </a:r>
            <a:r>
              <a:rPr lang="tr-TR" sz="2000" b="1" i="1" dirty="0" err="1"/>
              <a:t>JobTitle</a:t>
            </a:r>
            <a:r>
              <a:rPr lang="tr-TR" sz="2000" b="1" i="1" dirty="0"/>
              <a:t>, </a:t>
            </a:r>
            <a:r>
              <a:rPr lang="tr-TR" sz="2000" b="1" i="1" dirty="0" err="1"/>
              <a:t>VacationHours</a:t>
            </a:r>
            <a:r>
              <a:rPr lang="tr-TR" sz="2000" b="1" i="1" dirty="0"/>
              <a:t> alanlarını listeleyiniz. </a:t>
            </a:r>
          </a:p>
          <a:p>
            <a:endParaRPr lang="tr-TR" sz="2000" dirty="0"/>
          </a:p>
          <a:p>
            <a:r>
              <a:rPr lang="tr-TR" sz="2000" b="1" dirty="0"/>
              <a:t>Q: 15-25 arası olmayanları listeleyiniz.</a:t>
            </a:r>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Resim 17">
            <a:extLst>
              <a:ext uri="{FF2B5EF4-FFF2-40B4-BE49-F238E27FC236}">
                <a16:creationId xmlns:a16="http://schemas.microsoft.com/office/drawing/2014/main" id="{9A60F7D7-74E9-43B1-A663-C07E6681D38D}"/>
              </a:ext>
            </a:extLst>
          </p:cNvPr>
          <p:cNvPicPr>
            <a:picLocks noChangeAspect="1"/>
          </p:cNvPicPr>
          <p:nvPr/>
        </p:nvPicPr>
        <p:blipFill>
          <a:blip r:embed="rId3"/>
          <a:stretch>
            <a:fillRect/>
          </a:stretch>
        </p:blipFill>
        <p:spPr>
          <a:xfrm>
            <a:off x="12192000" y="1726687"/>
            <a:ext cx="4200525" cy="600075"/>
          </a:xfrm>
          <a:prstGeom prst="rect">
            <a:avLst/>
          </a:prstGeom>
        </p:spPr>
      </p:pic>
      <p:pic>
        <p:nvPicPr>
          <p:cNvPr id="19" name="Resim 18">
            <a:extLst>
              <a:ext uri="{FF2B5EF4-FFF2-40B4-BE49-F238E27FC236}">
                <a16:creationId xmlns:a16="http://schemas.microsoft.com/office/drawing/2014/main" id="{DD8527F7-1637-4EFD-A7C3-318D4FE91D9A}"/>
              </a:ext>
            </a:extLst>
          </p:cNvPr>
          <p:cNvPicPr>
            <a:picLocks noChangeAspect="1"/>
          </p:cNvPicPr>
          <p:nvPr/>
        </p:nvPicPr>
        <p:blipFill>
          <a:blip r:embed="rId4"/>
          <a:stretch>
            <a:fillRect/>
          </a:stretch>
        </p:blipFill>
        <p:spPr>
          <a:xfrm>
            <a:off x="12234862" y="3186612"/>
            <a:ext cx="4114800" cy="733425"/>
          </a:xfrm>
          <a:prstGeom prst="rect">
            <a:avLst/>
          </a:prstGeom>
        </p:spPr>
      </p:pic>
    </p:spTree>
    <p:extLst>
      <p:ext uri="{BB962C8B-B14F-4D97-AF65-F5344CB8AC3E}">
        <p14:creationId xmlns:p14="http://schemas.microsoft.com/office/powerpoint/2010/main" val="685381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IN</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dirty="0"/>
              <a:t>Bir sütunun birden fazla değer alabileceği durumlarda kullanılmaktadır.</a:t>
            </a:r>
          </a:p>
          <a:p>
            <a:r>
              <a:rPr lang="tr-TR" sz="2000" dirty="0"/>
              <a:t>OR ile aynı işlevde ama kullanımı daha esnek ve kolay</a:t>
            </a:r>
          </a:p>
          <a:p>
            <a:endParaRPr lang="tr-TR" sz="2000" dirty="0"/>
          </a:p>
          <a:p>
            <a:r>
              <a:rPr lang="tr-TR" sz="2000" b="1" i="1" dirty="0"/>
              <a:t>Q: </a:t>
            </a:r>
            <a:r>
              <a:rPr lang="tr-TR" sz="2000" b="1" i="1" dirty="0" err="1"/>
              <a:t>ProductID</a:t>
            </a:r>
            <a:r>
              <a:rPr lang="tr-TR" sz="2000" b="1" i="1" dirty="0"/>
              <a:t> alanı 320,321,322 olan  ürünlerin bilgilerini listeleyiniz.</a:t>
            </a:r>
          </a:p>
          <a:p>
            <a:endParaRPr lang="tr-TR" sz="2000" dirty="0"/>
          </a:p>
          <a:p>
            <a:r>
              <a:rPr lang="tr-TR" sz="2000" b="1" i="1" dirty="0"/>
              <a:t>Q: 320,321,322 olmayan ürünleri listeleyiniz. </a:t>
            </a:r>
          </a:p>
          <a:p>
            <a:r>
              <a:rPr lang="tr-TR" sz="2000" dirty="0"/>
              <a:t>(Aynı şekilde NOT IN yapısı mevcut…)</a:t>
            </a:r>
          </a:p>
          <a:p>
            <a:endParaRPr lang="tr-TR" sz="2000" dirty="0"/>
          </a:p>
          <a:p>
            <a:r>
              <a:rPr lang="tr-TR" sz="2000" dirty="0"/>
              <a:t>Tersi bir kullanım da söz konusudur yani bir değeri içeren kolonları bulma:</a:t>
            </a:r>
          </a:p>
          <a:p>
            <a:endParaRPr lang="tr-TR" sz="2000" dirty="0"/>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Resim 11">
            <a:extLst>
              <a:ext uri="{FF2B5EF4-FFF2-40B4-BE49-F238E27FC236}">
                <a16:creationId xmlns:a16="http://schemas.microsoft.com/office/drawing/2014/main" id="{40109950-5E0E-45E6-A917-21354A8C4D35}"/>
              </a:ext>
            </a:extLst>
          </p:cNvPr>
          <p:cNvPicPr>
            <a:picLocks noChangeAspect="1"/>
          </p:cNvPicPr>
          <p:nvPr/>
        </p:nvPicPr>
        <p:blipFill>
          <a:blip r:embed="rId3"/>
          <a:stretch>
            <a:fillRect/>
          </a:stretch>
        </p:blipFill>
        <p:spPr>
          <a:xfrm>
            <a:off x="12192000" y="1929057"/>
            <a:ext cx="3276600" cy="581025"/>
          </a:xfrm>
          <a:prstGeom prst="rect">
            <a:avLst/>
          </a:prstGeom>
        </p:spPr>
      </p:pic>
      <p:pic>
        <p:nvPicPr>
          <p:cNvPr id="20" name="Resim 19">
            <a:extLst>
              <a:ext uri="{FF2B5EF4-FFF2-40B4-BE49-F238E27FC236}">
                <a16:creationId xmlns:a16="http://schemas.microsoft.com/office/drawing/2014/main" id="{269FD6EC-6DED-4856-804C-E321FBD71905}"/>
              </a:ext>
            </a:extLst>
          </p:cNvPr>
          <p:cNvPicPr>
            <a:picLocks noChangeAspect="1"/>
          </p:cNvPicPr>
          <p:nvPr/>
        </p:nvPicPr>
        <p:blipFill rotWithShape="1">
          <a:blip r:embed="rId4"/>
          <a:srcRect b="33619"/>
          <a:stretch/>
        </p:blipFill>
        <p:spPr>
          <a:xfrm>
            <a:off x="2029618" y="5652058"/>
            <a:ext cx="5648534" cy="1049809"/>
          </a:xfrm>
          <a:prstGeom prst="rect">
            <a:avLst/>
          </a:prstGeom>
        </p:spPr>
      </p:pic>
    </p:spTree>
    <p:extLst>
      <p:ext uri="{BB962C8B-B14F-4D97-AF65-F5344CB8AC3E}">
        <p14:creationId xmlns:p14="http://schemas.microsoft.com/office/powerpoint/2010/main" val="318245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IS NULL – ISNULL() – COALESCE()</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b="1" i="1" dirty="0" err="1"/>
              <a:t>Color</a:t>
            </a:r>
            <a:r>
              <a:rPr lang="tr-TR" sz="2000" b="1" i="1" dirty="0"/>
              <a:t> değeri </a:t>
            </a:r>
            <a:r>
              <a:rPr lang="tr-TR" sz="2000" b="1" i="1" dirty="0" err="1"/>
              <a:t>Null</a:t>
            </a:r>
            <a:r>
              <a:rPr lang="tr-TR" sz="2000" b="1" i="1" dirty="0"/>
              <a:t> olan ürünlerin </a:t>
            </a:r>
            <a:r>
              <a:rPr lang="tr-TR" sz="2000" b="1" i="1" dirty="0" err="1"/>
              <a:t>ProductID</a:t>
            </a:r>
            <a:r>
              <a:rPr lang="tr-TR" sz="2000" b="1" i="1" dirty="0"/>
              <a:t>, Name ve </a:t>
            </a:r>
            <a:r>
              <a:rPr lang="tr-TR" sz="2000" b="1" i="1" dirty="0" err="1"/>
              <a:t>Color</a:t>
            </a:r>
            <a:r>
              <a:rPr lang="tr-TR" sz="2000" b="1" i="1" dirty="0"/>
              <a:t> alanlarını listeleyelim.</a:t>
            </a:r>
          </a:p>
          <a:p>
            <a:pPr marL="0" indent="0">
              <a:buNone/>
            </a:pPr>
            <a:endParaRPr lang="tr-TR" sz="2000" dirty="0"/>
          </a:p>
          <a:p>
            <a:pPr marL="0" indent="0">
              <a:buNone/>
            </a:pPr>
            <a:r>
              <a:rPr lang="tr-TR" sz="2000" dirty="0"/>
              <a:t>(Özellikle raporlamalarda NULL bilgisi görülmesi hoş karşılanmayabilir. )</a:t>
            </a:r>
          </a:p>
          <a:p>
            <a:r>
              <a:rPr lang="tr-TR" sz="2000" dirty="0"/>
              <a:t>ISNULL() 2 parametre alır. İlki NULL olma durumunu kontrol eder ve eğer NULL ise ikinci parametreyi döndürür.</a:t>
            </a:r>
          </a:p>
          <a:p>
            <a:endParaRPr lang="tr-TR" sz="2000" dirty="0"/>
          </a:p>
          <a:p>
            <a:endParaRPr lang="tr-TR" sz="2000" dirty="0"/>
          </a:p>
          <a:p>
            <a:r>
              <a:rPr lang="tr-TR" sz="2000" dirty="0"/>
              <a:t>COALESCE() birden fazla parametre olarak ifade alır ve NULL olmayan ilk ifadeyi döndürür. ISNULL() dan en büyük farkı aynı anda birden fazla ifadeyi karşılaştırmasıdır. </a:t>
            </a:r>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6" name="Resim 15">
            <a:extLst>
              <a:ext uri="{FF2B5EF4-FFF2-40B4-BE49-F238E27FC236}">
                <a16:creationId xmlns:a16="http://schemas.microsoft.com/office/drawing/2014/main" id="{0A9532DE-04C5-4999-B6FB-7F92BB36EEEA}"/>
              </a:ext>
            </a:extLst>
          </p:cNvPr>
          <p:cNvPicPr>
            <a:picLocks noChangeAspect="1"/>
          </p:cNvPicPr>
          <p:nvPr/>
        </p:nvPicPr>
        <p:blipFill>
          <a:blip r:embed="rId3"/>
          <a:stretch>
            <a:fillRect/>
          </a:stretch>
        </p:blipFill>
        <p:spPr>
          <a:xfrm>
            <a:off x="12258573" y="1614192"/>
            <a:ext cx="3609975" cy="771525"/>
          </a:xfrm>
          <a:prstGeom prst="rect">
            <a:avLst/>
          </a:prstGeom>
        </p:spPr>
      </p:pic>
      <p:pic>
        <p:nvPicPr>
          <p:cNvPr id="17" name="Resim 16">
            <a:extLst>
              <a:ext uri="{FF2B5EF4-FFF2-40B4-BE49-F238E27FC236}">
                <a16:creationId xmlns:a16="http://schemas.microsoft.com/office/drawing/2014/main" id="{8278A804-E8FC-49FE-826B-A8D660C61DB7}"/>
              </a:ext>
            </a:extLst>
          </p:cNvPr>
          <p:cNvPicPr>
            <a:picLocks noChangeAspect="1"/>
          </p:cNvPicPr>
          <p:nvPr/>
        </p:nvPicPr>
        <p:blipFill>
          <a:blip r:embed="rId4"/>
          <a:stretch>
            <a:fillRect/>
          </a:stretch>
        </p:blipFill>
        <p:spPr>
          <a:xfrm>
            <a:off x="12279741" y="3021542"/>
            <a:ext cx="5019675" cy="628650"/>
          </a:xfrm>
          <a:prstGeom prst="rect">
            <a:avLst/>
          </a:prstGeom>
        </p:spPr>
      </p:pic>
      <p:pic>
        <p:nvPicPr>
          <p:cNvPr id="18" name="Resim 17">
            <a:extLst>
              <a:ext uri="{FF2B5EF4-FFF2-40B4-BE49-F238E27FC236}">
                <a16:creationId xmlns:a16="http://schemas.microsoft.com/office/drawing/2014/main" id="{69FC5070-7A28-4438-A1AE-678C04437DB1}"/>
              </a:ext>
            </a:extLst>
          </p:cNvPr>
          <p:cNvPicPr>
            <a:picLocks noChangeAspect="1"/>
          </p:cNvPicPr>
          <p:nvPr/>
        </p:nvPicPr>
        <p:blipFill>
          <a:blip r:embed="rId5"/>
          <a:stretch>
            <a:fillRect/>
          </a:stretch>
        </p:blipFill>
        <p:spPr>
          <a:xfrm>
            <a:off x="12208243" y="5050238"/>
            <a:ext cx="5000625" cy="619125"/>
          </a:xfrm>
          <a:prstGeom prst="rect">
            <a:avLst/>
          </a:prstGeom>
        </p:spPr>
      </p:pic>
      <p:sp>
        <p:nvSpPr>
          <p:cNvPr id="22" name="Dikdörtgen 21">
            <a:extLst>
              <a:ext uri="{FF2B5EF4-FFF2-40B4-BE49-F238E27FC236}">
                <a16:creationId xmlns:a16="http://schemas.microsoft.com/office/drawing/2014/main" id="{5550B341-E767-49D0-BCD8-433BADAD4852}"/>
              </a:ext>
            </a:extLst>
          </p:cNvPr>
          <p:cNvSpPr/>
          <p:nvPr/>
        </p:nvSpPr>
        <p:spPr>
          <a:xfrm>
            <a:off x="2002134" y="3618326"/>
            <a:ext cx="6111240" cy="461665"/>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ProductID</a:t>
            </a:r>
            <a:r>
              <a:rPr lang="en-US" sz="1200" dirty="0" err="1">
                <a:solidFill>
                  <a:srgbClr val="80808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Name</a:t>
            </a:r>
            <a:r>
              <a:rPr lang="en-US" sz="1200" dirty="0" err="1">
                <a:solidFill>
                  <a:srgbClr val="808080"/>
                </a:solidFill>
                <a:highlight>
                  <a:srgbClr val="FFFFFF"/>
                </a:highlight>
                <a:latin typeface="Consolas" panose="020B0609020204030204" pitchFamily="49" charset="0"/>
              </a:rPr>
              <a:t>,</a:t>
            </a:r>
            <a:r>
              <a:rPr lang="en-US" sz="1200" dirty="0" err="1">
                <a:solidFill>
                  <a:srgbClr val="FF00FF"/>
                </a:solidFill>
                <a:highlight>
                  <a:srgbClr val="FFFFFF"/>
                </a:highlight>
                <a:latin typeface="Consolas" panose="020B0609020204030204" pitchFamily="49" charset="0"/>
              </a:rPr>
              <a:t>ISNULL</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Color</a:t>
            </a:r>
            <a:r>
              <a:rPr lang="en-US" sz="1200" dirty="0">
                <a:solidFill>
                  <a:srgbClr val="808080"/>
                </a:solidFill>
                <a:highlight>
                  <a:srgbClr val="FFFFFF"/>
                </a:highlight>
                <a:latin typeface="Consolas" panose="020B0609020204030204" pitchFamily="49" charset="0"/>
              </a:rPr>
              <a:t>,</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Renk</a:t>
            </a:r>
            <a:r>
              <a:rPr lang="en-US" sz="1200" dirty="0">
                <a:solidFill>
                  <a:srgbClr val="FF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Girilmemiş</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Renk</a:t>
            </a:r>
            <a:endParaRPr lang="en-US" sz="1200" dirty="0">
              <a:solidFill>
                <a:srgbClr val="000000"/>
              </a:solidFill>
              <a:highlight>
                <a:srgbClr val="FFFFFF"/>
              </a:highlight>
              <a:latin typeface="Consolas" panose="020B0609020204030204" pitchFamily="49" charset="0"/>
            </a:endParaRPr>
          </a:p>
          <a:p>
            <a:r>
              <a:rPr lang="tr-TR" sz="1200" dirty="0">
                <a:solidFill>
                  <a:srgbClr val="0000FF"/>
                </a:solidFill>
                <a:highlight>
                  <a:srgbClr val="FFFFFF"/>
                </a:highlight>
                <a:latin typeface="Consolas" panose="020B0609020204030204" pitchFamily="49" charset="0"/>
              </a:rPr>
              <a:t>FROM</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Production</a:t>
            </a:r>
            <a:r>
              <a:rPr lang="tr-TR" sz="1200" dirty="0" err="1">
                <a:solidFill>
                  <a:srgbClr val="80808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Product</a:t>
            </a:r>
            <a:endParaRPr lang="tr-TR" sz="1200" dirty="0"/>
          </a:p>
        </p:txBody>
      </p:sp>
      <p:sp>
        <p:nvSpPr>
          <p:cNvPr id="23" name="Dikdörtgen 22">
            <a:extLst>
              <a:ext uri="{FF2B5EF4-FFF2-40B4-BE49-F238E27FC236}">
                <a16:creationId xmlns:a16="http://schemas.microsoft.com/office/drawing/2014/main" id="{77C425AB-263D-4E89-B799-3E5D4F9118E3}"/>
              </a:ext>
            </a:extLst>
          </p:cNvPr>
          <p:cNvSpPr/>
          <p:nvPr/>
        </p:nvSpPr>
        <p:spPr>
          <a:xfrm>
            <a:off x="1882960" y="5087760"/>
            <a:ext cx="6096000" cy="461665"/>
          </a:xfrm>
          <a:prstGeom prst="rect">
            <a:avLst/>
          </a:prstGeom>
        </p:spPr>
        <p:txBody>
          <a:bodyPr>
            <a:spAutoFit/>
          </a:bodyPr>
          <a:lstStyle/>
          <a:p>
            <a:r>
              <a:rPr lang="en-US" sz="1200" dirty="0">
                <a:solidFill>
                  <a:srgbClr val="0000FF"/>
                </a:solidFill>
                <a:highlight>
                  <a:srgbClr val="FFFFFF"/>
                </a:highlight>
                <a:latin typeface="Consolas" panose="020B0609020204030204" pitchFamily="49" charset="0"/>
              </a:rPr>
              <a:t>SELECT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ProductID</a:t>
            </a:r>
            <a:r>
              <a:rPr lang="en-US" sz="1200" dirty="0" err="1">
                <a:solidFill>
                  <a:srgbClr val="80808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Name</a:t>
            </a:r>
            <a:r>
              <a:rPr lang="en-US" sz="1200" dirty="0" err="1">
                <a:solidFill>
                  <a:srgbClr val="808080"/>
                </a:solidFill>
                <a:highlight>
                  <a:srgbClr val="FFFFFF"/>
                </a:highlight>
                <a:latin typeface="Consolas" panose="020B0609020204030204" pitchFamily="49" charset="0"/>
              </a:rPr>
              <a:t>,</a:t>
            </a:r>
            <a:r>
              <a:rPr lang="en-US" sz="1200" dirty="0" err="1">
                <a:solidFill>
                  <a:srgbClr val="FF00FF"/>
                </a:solidFill>
                <a:highlight>
                  <a:srgbClr val="FFFFFF"/>
                </a:highlight>
                <a:latin typeface="Consolas" panose="020B0609020204030204" pitchFamily="49" charset="0"/>
              </a:rPr>
              <a:t>COALESCE</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Color</a:t>
            </a:r>
            <a:r>
              <a:rPr lang="en-US" sz="1200" dirty="0">
                <a:solidFill>
                  <a:srgbClr val="808080"/>
                </a:solidFill>
                <a:highlight>
                  <a:srgbClr val="FFFFFF"/>
                </a:highlight>
                <a:latin typeface="Consolas" panose="020B0609020204030204" pitchFamily="49" charset="0"/>
              </a:rPr>
              <a:t>,</a:t>
            </a:r>
            <a:r>
              <a:rPr lang="en-US" sz="1200" dirty="0">
                <a:solidFill>
                  <a:srgbClr val="FF0000"/>
                </a:solidFill>
                <a:highlight>
                  <a:srgbClr val="FFFFFF"/>
                </a:highlight>
                <a:latin typeface="Consolas" panose="020B0609020204030204" pitchFamily="49" charset="0"/>
              </a:rPr>
              <a:t>'</a:t>
            </a:r>
            <a:r>
              <a:rPr lang="en-US" sz="1200" dirty="0" err="1">
                <a:solidFill>
                  <a:srgbClr val="FF0000"/>
                </a:solidFill>
                <a:highlight>
                  <a:srgbClr val="FFFFFF"/>
                </a:highlight>
                <a:latin typeface="Consolas" panose="020B0609020204030204" pitchFamily="49" charset="0"/>
              </a:rPr>
              <a:t>Renk</a:t>
            </a:r>
            <a:r>
              <a:rPr lang="en-US" sz="1200" dirty="0">
                <a:solidFill>
                  <a:srgbClr val="FF0000"/>
                </a:solidFill>
                <a:highlight>
                  <a:srgbClr val="FFFFFF"/>
                </a:highlight>
                <a:latin typeface="Consolas" panose="020B0609020204030204" pitchFamily="49" charset="0"/>
              </a:rPr>
              <a:t> </a:t>
            </a:r>
            <a:r>
              <a:rPr lang="en-US" sz="1200" dirty="0" err="1">
                <a:solidFill>
                  <a:srgbClr val="FF0000"/>
                </a:solidFill>
                <a:highlight>
                  <a:srgbClr val="FFFFFF"/>
                </a:highlight>
                <a:latin typeface="Consolas" panose="020B0609020204030204" pitchFamily="49" charset="0"/>
              </a:rPr>
              <a:t>Girilmemiş</a:t>
            </a:r>
            <a:r>
              <a:rPr lang="en-US" sz="1200" dirty="0">
                <a:solidFill>
                  <a:srgbClr val="FF0000"/>
                </a:solidFill>
                <a:highlight>
                  <a:srgbClr val="FFFFFF"/>
                </a:highlight>
                <a:latin typeface="Consolas" panose="020B0609020204030204" pitchFamily="49" charset="0"/>
              </a:rPr>
              <a:t>'</a:t>
            </a:r>
            <a:r>
              <a:rPr lang="en-US" sz="1200" dirty="0">
                <a:solidFill>
                  <a:srgbClr val="808080"/>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AS</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Renk</a:t>
            </a:r>
            <a:endParaRPr lang="en-US" sz="1200" dirty="0">
              <a:solidFill>
                <a:srgbClr val="000000"/>
              </a:solidFill>
              <a:highlight>
                <a:srgbClr val="FFFFFF"/>
              </a:highlight>
              <a:latin typeface="Consolas" panose="020B0609020204030204" pitchFamily="49" charset="0"/>
            </a:endParaRPr>
          </a:p>
          <a:p>
            <a:r>
              <a:rPr lang="tr-TR" sz="1200" dirty="0">
                <a:solidFill>
                  <a:srgbClr val="0000FF"/>
                </a:solidFill>
                <a:highlight>
                  <a:srgbClr val="FFFFFF"/>
                </a:highlight>
                <a:latin typeface="Consolas" panose="020B0609020204030204" pitchFamily="49" charset="0"/>
              </a:rPr>
              <a:t>FROM</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Production</a:t>
            </a:r>
            <a:r>
              <a:rPr lang="tr-TR" sz="1200" dirty="0" err="1">
                <a:solidFill>
                  <a:srgbClr val="80808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Product</a:t>
            </a:r>
            <a:endParaRPr lang="tr-TR" sz="1200" dirty="0"/>
          </a:p>
        </p:txBody>
      </p:sp>
      <p:sp>
        <p:nvSpPr>
          <p:cNvPr id="24" name="Dikdörtgen 23">
            <a:extLst>
              <a:ext uri="{FF2B5EF4-FFF2-40B4-BE49-F238E27FC236}">
                <a16:creationId xmlns:a16="http://schemas.microsoft.com/office/drawing/2014/main" id="{00A01568-3DED-41B3-8849-1F4F5E8D3581}"/>
              </a:ext>
            </a:extLst>
          </p:cNvPr>
          <p:cNvSpPr/>
          <p:nvPr/>
        </p:nvSpPr>
        <p:spPr>
          <a:xfrm>
            <a:off x="1139464" y="6167567"/>
            <a:ext cx="10905066" cy="646331"/>
          </a:xfrm>
          <a:prstGeom prst="rect">
            <a:avLst/>
          </a:prstGeom>
        </p:spPr>
        <p:txBody>
          <a:bodyPr wrap="square">
            <a:spAutoFit/>
          </a:bodyPr>
          <a:lstStyle/>
          <a:p>
            <a:r>
              <a:rPr lang="tr-TR" i="1" dirty="0"/>
              <a:t>NOT: COALESCE bir ANSI standardı olup ORACLE, </a:t>
            </a:r>
            <a:r>
              <a:rPr lang="tr-TR" i="1" dirty="0" err="1"/>
              <a:t>MySQL</a:t>
            </a:r>
            <a:r>
              <a:rPr lang="tr-TR" i="1" dirty="0"/>
              <a:t> gibi diğer veri tabanları yönetim sistemlerince desteklenmektedir. ISNULL() MS SQL </a:t>
            </a:r>
            <a:r>
              <a:rPr lang="tr-TR" i="1" dirty="0" err="1"/>
              <a:t>SERVER’da</a:t>
            </a:r>
            <a:r>
              <a:rPr lang="tr-TR" i="1" dirty="0"/>
              <a:t> geçerlidir. </a:t>
            </a:r>
          </a:p>
        </p:txBody>
      </p:sp>
    </p:spTree>
    <p:extLst>
      <p:ext uri="{BB962C8B-B14F-4D97-AF65-F5344CB8AC3E}">
        <p14:creationId xmlns:p14="http://schemas.microsoft.com/office/powerpoint/2010/main" val="392692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dirty="0" err="1"/>
              <a:t>Order</a:t>
            </a:r>
            <a:r>
              <a:rPr lang="tr-TR" sz="3600" dirty="0"/>
              <a:t> BY</a:t>
            </a:r>
          </a:p>
        </p:txBody>
      </p:sp>
      <p:sp>
        <p:nvSpPr>
          <p:cNvPr id="3" name="İçerik Yer Tutucusu 2"/>
          <p:cNvSpPr>
            <a:spLocks noGrp="1"/>
          </p:cNvSpPr>
          <p:nvPr>
            <p:ph idx="1"/>
          </p:nvPr>
        </p:nvSpPr>
        <p:spPr>
          <a:xfrm>
            <a:off x="643467" y="1363980"/>
            <a:ext cx="10905066" cy="4812983"/>
          </a:xfrm>
        </p:spPr>
        <p:txBody>
          <a:bodyPr>
            <a:normAutofit fontScale="77500" lnSpcReduction="20000"/>
          </a:bodyPr>
          <a:lstStyle/>
          <a:p>
            <a:r>
              <a:rPr lang="tr-TR" sz="2000" dirty="0"/>
              <a:t>Sorgulama sonuçlarının belirttiğimiz şekilde sıralanmasını sağlar.</a:t>
            </a:r>
          </a:p>
          <a:p>
            <a:r>
              <a:rPr lang="tr-TR" sz="2000" b="1" i="1" dirty="0"/>
              <a:t>Ürünleri </a:t>
            </a:r>
            <a:r>
              <a:rPr lang="tr-TR" sz="2000" b="1" i="1" dirty="0" err="1"/>
              <a:t>Ad,Ürün</a:t>
            </a:r>
            <a:r>
              <a:rPr lang="tr-TR" sz="2000" b="1" i="1" dirty="0"/>
              <a:t> numarası ve yeniden sipariş alanlarını ad kolonuna göre sıralayalım</a:t>
            </a:r>
          </a:p>
          <a:p>
            <a:endParaRPr lang="tr-TR" sz="2000" dirty="0"/>
          </a:p>
          <a:p>
            <a:r>
              <a:rPr lang="tr-TR" sz="2000" b="1" i="1" dirty="0"/>
              <a:t>Ürünleri </a:t>
            </a:r>
            <a:r>
              <a:rPr lang="tr-TR" sz="2000" b="1" i="1" dirty="0" err="1"/>
              <a:t>Ad,Ürün</a:t>
            </a:r>
            <a:r>
              <a:rPr lang="tr-TR" sz="2000" b="1" i="1" dirty="0"/>
              <a:t> numarası ve yeniden sipariş alanlarını öncelikle yeniden sipariş ardından ad kolonuna göre sıralayalım</a:t>
            </a:r>
          </a:p>
          <a:p>
            <a:endParaRPr lang="tr-TR" sz="2000" dirty="0"/>
          </a:p>
          <a:p>
            <a:r>
              <a:rPr lang="tr-TR" sz="2000" b="1" i="1" dirty="0"/>
              <a:t>Ürünleri </a:t>
            </a:r>
            <a:r>
              <a:rPr lang="tr-TR" sz="2000" b="1" i="1" dirty="0" err="1"/>
              <a:t>Ad,Ürün</a:t>
            </a:r>
            <a:r>
              <a:rPr lang="tr-TR" sz="2000" b="1" i="1" dirty="0"/>
              <a:t> numarası ve yeniden sipariş alanlarını ad kolonuna göre küçükten büyüğe doğru sıralayalım</a:t>
            </a:r>
          </a:p>
          <a:p>
            <a:endParaRPr lang="tr-TR" sz="2000" dirty="0"/>
          </a:p>
          <a:p>
            <a:r>
              <a:rPr lang="tr-TR" sz="2000" b="1" i="1" dirty="0"/>
              <a:t>Ürünleri </a:t>
            </a:r>
            <a:r>
              <a:rPr lang="tr-TR" sz="2000" b="1" i="1" dirty="0" err="1"/>
              <a:t>Ad,Ürün</a:t>
            </a:r>
            <a:r>
              <a:rPr lang="tr-TR" sz="2000" b="1" i="1" dirty="0"/>
              <a:t> numarası ve yeniden sipariş alanlarını ad kolonuna büyükten küçüğe doğru sıralayalım</a:t>
            </a:r>
          </a:p>
          <a:p>
            <a:endParaRPr lang="tr-TR" sz="2000" dirty="0"/>
          </a:p>
          <a:p>
            <a:r>
              <a:rPr lang="tr-TR" sz="2000" b="1" i="1" dirty="0"/>
              <a:t>Her defasında farklı rastgele sıralanmış sonuçlar üretelim</a:t>
            </a:r>
          </a:p>
          <a:p>
            <a:endParaRPr lang="tr-TR" sz="2000" b="1" i="1" dirty="0"/>
          </a:p>
          <a:p>
            <a:r>
              <a:rPr lang="tr-TR" sz="2000" dirty="0" err="1"/>
              <a:t>Order</a:t>
            </a:r>
            <a:r>
              <a:rPr lang="tr-TR" sz="2000" dirty="0"/>
              <a:t> </a:t>
            </a:r>
            <a:r>
              <a:rPr lang="tr-TR" sz="2000" dirty="0" err="1"/>
              <a:t>by</a:t>
            </a:r>
            <a:r>
              <a:rPr lang="tr-TR" sz="2000" dirty="0"/>
              <a:t> kullanmazsak </a:t>
            </a:r>
            <a:r>
              <a:rPr lang="tr-TR" sz="2000" dirty="0" err="1"/>
              <a:t>sql</a:t>
            </a:r>
            <a:r>
              <a:rPr lang="tr-TR" sz="2000" dirty="0"/>
              <a:t> verilere en hızlı şekilde nasıl erişiyorsa o şekilde bize gösterecektir. </a:t>
            </a:r>
          </a:p>
          <a:p>
            <a:pPr marL="0" indent="0">
              <a:buNone/>
            </a:pPr>
            <a:r>
              <a:rPr lang="tr-TR" sz="2000" dirty="0"/>
              <a:t>Diğer bir ifadeyle fiziksel sıralamaya göre sıralanacaktır.</a:t>
            </a:r>
          </a:p>
          <a:p>
            <a:r>
              <a:rPr lang="tr-TR" sz="2000" dirty="0"/>
              <a:t>ASC: küçükten büyüğe doğru sıralanacaktır ( varsayılan)</a:t>
            </a:r>
          </a:p>
          <a:p>
            <a:r>
              <a:rPr lang="tr-TR" sz="2000" dirty="0"/>
              <a:t>Bazı durumlarda bize rastgele sırada kayıt dönmesini isteyebiliriz. </a:t>
            </a:r>
          </a:p>
          <a:p>
            <a:pPr marL="0" indent="0">
              <a:buNone/>
            </a:pPr>
            <a:r>
              <a:rPr lang="tr-TR" sz="2000" dirty="0"/>
              <a:t>Bu gibi durumlarda bir sistem fonksiyonu olan </a:t>
            </a:r>
            <a:r>
              <a:rPr lang="tr-TR" sz="2000" dirty="0" err="1"/>
              <a:t>New_ID</a:t>
            </a:r>
            <a:r>
              <a:rPr lang="tr-TR" sz="2000" dirty="0"/>
              <a:t>() kullanabiliriz. </a:t>
            </a:r>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Resim 13">
            <a:extLst>
              <a:ext uri="{FF2B5EF4-FFF2-40B4-BE49-F238E27FC236}">
                <a16:creationId xmlns:a16="http://schemas.microsoft.com/office/drawing/2014/main" id="{05FDB03B-AF66-4CA9-A2E1-73DC6A42428D}"/>
              </a:ext>
            </a:extLst>
          </p:cNvPr>
          <p:cNvPicPr>
            <a:picLocks noChangeAspect="1"/>
          </p:cNvPicPr>
          <p:nvPr/>
        </p:nvPicPr>
        <p:blipFill>
          <a:blip r:embed="rId3"/>
          <a:stretch>
            <a:fillRect/>
          </a:stretch>
        </p:blipFill>
        <p:spPr>
          <a:xfrm>
            <a:off x="12201525" y="5385200"/>
            <a:ext cx="3448050" cy="619125"/>
          </a:xfrm>
          <a:prstGeom prst="rect">
            <a:avLst/>
          </a:prstGeom>
        </p:spPr>
      </p:pic>
      <p:pic>
        <p:nvPicPr>
          <p:cNvPr id="15" name="Resim 14">
            <a:extLst>
              <a:ext uri="{FF2B5EF4-FFF2-40B4-BE49-F238E27FC236}">
                <a16:creationId xmlns:a16="http://schemas.microsoft.com/office/drawing/2014/main" id="{35B5011C-2D55-47F8-9B54-9111165CE8FD}"/>
              </a:ext>
            </a:extLst>
          </p:cNvPr>
          <p:cNvPicPr>
            <a:picLocks noChangeAspect="1"/>
          </p:cNvPicPr>
          <p:nvPr/>
        </p:nvPicPr>
        <p:blipFill>
          <a:blip r:embed="rId4"/>
          <a:stretch>
            <a:fillRect/>
          </a:stretch>
        </p:blipFill>
        <p:spPr>
          <a:xfrm>
            <a:off x="12111789" y="1402888"/>
            <a:ext cx="8967537" cy="803107"/>
          </a:xfrm>
          <a:prstGeom prst="rect">
            <a:avLst/>
          </a:prstGeom>
        </p:spPr>
      </p:pic>
      <p:pic>
        <p:nvPicPr>
          <p:cNvPr id="16" name="Resim 15">
            <a:extLst>
              <a:ext uri="{FF2B5EF4-FFF2-40B4-BE49-F238E27FC236}">
                <a16:creationId xmlns:a16="http://schemas.microsoft.com/office/drawing/2014/main" id="{41679EB1-FB55-4752-B761-051130157DD2}"/>
              </a:ext>
            </a:extLst>
          </p:cNvPr>
          <p:cNvPicPr>
            <a:picLocks noChangeAspect="1"/>
          </p:cNvPicPr>
          <p:nvPr/>
        </p:nvPicPr>
        <p:blipFill>
          <a:blip r:embed="rId5"/>
          <a:stretch>
            <a:fillRect/>
          </a:stretch>
        </p:blipFill>
        <p:spPr>
          <a:xfrm>
            <a:off x="12192000" y="2539019"/>
            <a:ext cx="9448800" cy="647700"/>
          </a:xfrm>
          <a:prstGeom prst="rect">
            <a:avLst/>
          </a:prstGeom>
        </p:spPr>
      </p:pic>
      <p:pic>
        <p:nvPicPr>
          <p:cNvPr id="17" name="Resim 16">
            <a:extLst>
              <a:ext uri="{FF2B5EF4-FFF2-40B4-BE49-F238E27FC236}">
                <a16:creationId xmlns:a16="http://schemas.microsoft.com/office/drawing/2014/main" id="{2E0B06AD-E1D8-4D3B-A162-CA4A001D8AD1}"/>
              </a:ext>
            </a:extLst>
          </p:cNvPr>
          <p:cNvPicPr>
            <a:picLocks noChangeAspect="1"/>
          </p:cNvPicPr>
          <p:nvPr/>
        </p:nvPicPr>
        <p:blipFill>
          <a:blip r:embed="rId6"/>
          <a:stretch>
            <a:fillRect/>
          </a:stretch>
        </p:blipFill>
        <p:spPr>
          <a:xfrm>
            <a:off x="12192000" y="3280079"/>
            <a:ext cx="3390900" cy="590550"/>
          </a:xfrm>
          <a:prstGeom prst="rect">
            <a:avLst/>
          </a:prstGeom>
        </p:spPr>
      </p:pic>
      <p:pic>
        <p:nvPicPr>
          <p:cNvPr id="18" name="Resim 17">
            <a:extLst>
              <a:ext uri="{FF2B5EF4-FFF2-40B4-BE49-F238E27FC236}">
                <a16:creationId xmlns:a16="http://schemas.microsoft.com/office/drawing/2014/main" id="{023B1F4A-128B-4996-AB57-E551581C98E7}"/>
              </a:ext>
            </a:extLst>
          </p:cNvPr>
          <p:cNvPicPr>
            <a:picLocks noChangeAspect="1"/>
          </p:cNvPicPr>
          <p:nvPr/>
        </p:nvPicPr>
        <p:blipFill>
          <a:blip r:embed="rId7"/>
          <a:stretch>
            <a:fillRect/>
          </a:stretch>
        </p:blipFill>
        <p:spPr>
          <a:xfrm>
            <a:off x="12192000" y="4428917"/>
            <a:ext cx="3457575" cy="561975"/>
          </a:xfrm>
          <a:prstGeom prst="rect">
            <a:avLst/>
          </a:prstGeom>
        </p:spPr>
      </p:pic>
    </p:spTree>
    <p:extLst>
      <p:ext uri="{BB962C8B-B14F-4D97-AF65-F5344CB8AC3E}">
        <p14:creationId xmlns:p14="http://schemas.microsoft.com/office/powerpoint/2010/main" val="588657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TOP</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a:t>TOP ifadesi sorgu sonucu oluşan kayıt setinin sadece bir kısmını görüntülemeyi sağlar.</a:t>
            </a:r>
          </a:p>
          <a:p>
            <a:pPr lvl="1"/>
            <a:r>
              <a:rPr lang="tr-TR" sz="2000"/>
              <a:t>TOP(expression) PERCENT WITH TIES</a:t>
            </a:r>
          </a:p>
          <a:p>
            <a:pPr lvl="1"/>
            <a:endParaRPr lang="tr-TR" sz="2000"/>
          </a:p>
          <a:p>
            <a:pPr lvl="1"/>
            <a:r>
              <a:rPr lang="tr-TR" sz="2000"/>
              <a:t>Expression: numerik bir ifadedir. Kayıt setinin ne kadarlık diliminin gösterileceğini belirtir. </a:t>
            </a:r>
          </a:p>
          <a:p>
            <a:pPr lvl="1"/>
            <a:r>
              <a:rPr lang="tr-TR" sz="2000"/>
              <a:t>Percent: belli bir yüzdelik dilimin gösterilmesini sağlar. </a:t>
            </a:r>
          </a:p>
          <a:p>
            <a:endParaRPr lang="tr-TR" sz="2000" b="1" i="1"/>
          </a:p>
          <a:p>
            <a:r>
              <a:rPr lang="tr-TR" sz="2000" b="1" i="1"/>
              <a:t>Ürün tablosundan 5 adet ürünün ProductID, Name, Color, ListPrice özelliklerini listeleyelim.</a:t>
            </a:r>
          </a:p>
          <a:p>
            <a:r>
              <a:rPr lang="tr-TR" sz="2000" b="1" i="1"/>
              <a:t>Tüm kayıtların yüzde 2 lik kısmını ekranda lisleteylim.</a:t>
            </a:r>
          </a:p>
          <a:p>
            <a:r>
              <a:rPr lang="tr-TR" sz="2000" b="1" i="1"/>
              <a:t>En pahalı 10 ürünün yukarıdaki özelliklerini listeleyelim.</a:t>
            </a:r>
          </a:p>
          <a:p>
            <a:r>
              <a:rPr lang="tr-TR" sz="2000" b="1" i="1"/>
              <a:t>En pahalı ürünün yukarıdaki özelliklerini listeleylim</a:t>
            </a:r>
          </a:p>
          <a:p>
            <a:r>
              <a:rPr lang="tr-TR" sz="2000" b="1" i="1"/>
              <a:t>En pahalı olan tüm ürünlerin özelliklerini listleylim!</a:t>
            </a:r>
          </a:p>
          <a:p>
            <a:endParaRPr lang="tr-TR" sz="2000"/>
          </a:p>
          <a:p>
            <a:endParaRPr lang="tr-TR" sz="200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Resim 28">
            <a:extLst>
              <a:ext uri="{FF2B5EF4-FFF2-40B4-BE49-F238E27FC236}">
                <a16:creationId xmlns:a16="http://schemas.microsoft.com/office/drawing/2014/main" id="{FFD393F0-09D0-48D3-8257-4F874FF3FDC0}"/>
              </a:ext>
            </a:extLst>
          </p:cNvPr>
          <p:cNvPicPr>
            <a:picLocks noChangeAspect="1"/>
          </p:cNvPicPr>
          <p:nvPr/>
        </p:nvPicPr>
        <p:blipFill>
          <a:blip r:embed="rId3"/>
          <a:stretch>
            <a:fillRect/>
          </a:stretch>
        </p:blipFill>
        <p:spPr>
          <a:xfrm>
            <a:off x="12377737" y="1014501"/>
            <a:ext cx="2762250" cy="609600"/>
          </a:xfrm>
          <a:prstGeom prst="rect">
            <a:avLst/>
          </a:prstGeom>
        </p:spPr>
      </p:pic>
      <p:pic>
        <p:nvPicPr>
          <p:cNvPr id="30" name="Resim 29">
            <a:extLst>
              <a:ext uri="{FF2B5EF4-FFF2-40B4-BE49-F238E27FC236}">
                <a16:creationId xmlns:a16="http://schemas.microsoft.com/office/drawing/2014/main" id="{5BDD23B0-B3A3-419A-9ECF-2D24C06E2814}"/>
              </a:ext>
            </a:extLst>
          </p:cNvPr>
          <p:cNvPicPr>
            <a:picLocks noChangeAspect="1"/>
          </p:cNvPicPr>
          <p:nvPr/>
        </p:nvPicPr>
        <p:blipFill>
          <a:blip r:embed="rId4"/>
          <a:stretch>
            <a:fillRect/>
          </a:stretch>
        </p:blipFill>
        <p:spPr>
          <a:xfrm>
            <a:off x="12191497" y="1787194"/>
            <a:ext cx="3848100" cy="657225"/>
          </a:xfrm>
          <a:prstGeom prst="rect">
            <a:avLst/>
          </a:prstGeom>
        </p:spPr>
      </p:pic>
      <p:pic>
        <p:nvPicPr>
          <p:cNvPr id="31" name="Resim 30">
            <a:extLst>
              <a:ext uri="{FF2B5EF4-FFF2-40B4-BE49-F238E27FC236}">
                <a16:creationId xmlns:a16="http://schemas.microsoft.com/office/drawing/2014/main" id="{6E4CBDFC-8D04-441A-989B-D07E1D53B95E}"/>
              </a:ext>
            </a:extLst>
          </p:cNvPr>
          <p:cNvPicPr>
            <a:picLocks noChangeAspect="1"/>
          </p:cNvPicPr>
          <p:nvPr/>
        </p:nvPicPr>
        <p:blipFill>
          <a:blip r:embed="rId5"/>
          <a:stretch>
            <a:fillRect/>
          </a:stretch>
        </p:blipFill>
        <p:spPr>
          <a:xfrm>
            <a:off x="12192000" y="2607512"/>
            <a:ext cx="3133725" cy="790575"/>
          </a:xfrm>
          <a:prstGeom prst="rect">
            <a:avLst/>
          </a:prstGeom>
        </p:spPr>
      </p:pic>
      <p:pic>
        <p:nvPicPr>
          <p:cNvPr id="32" name="Resim 31">
            <a:extLst>
              <a:ext uri="{FF2B5EF4-FFF2-40B4-BE49-F238E27FC236}">
                <a16:creationId xmlns:a16="http://schemas.microsoft.com/office/drawing/2014/main" id="{64639101-4CFF-44C2-A798-03238AA9E61B}"/>
              </a:ext>
            </a:extLst>
          </p:cNvPr>
          <p:cNvPicPr>
            <a:picLocks noChangeAspect="1"/>
          </p:cNvPicPr>
          <p:nvPr/>
        </p:nvPicPr>
        <p:blipFill>
          <a:blip r:embed="rId6"/>
          <a:stretch>
            <a:fillRect/>
          </a:stretch>
        </p:blipFill>
        <p:spPr>
          <a:xfrm>
            <a:off x="12249150" y="3561180"/>
            <a:ext cx="3076575" cy="933450"/>
          </a:xfrm>
          <a:prstGeom prst="rect">
            <a:avLst/>
          </a:prstGeom>
        </p:spPr>
      </p:pic>
      <p:pic>
        <p:nvPicPr>
          <p:cNvPr id="33" name="Resim 32">
            <a:extLst>
              <a:ext uri="{FF2B5EF4-FFF2-40B4-BE49-F238E27FC236}">
                <a16:creationId xmlns:a16="http://schemas.microsoft.com/office/drawing/2014/main" id="{DE83082E-F867-4D40-A349-B771B8BDB756}"/>
              </a:ext>
            </a:extLst>
          </p:cNvPr>
          <p:cNvPicPr>
            <a:picLocks noChangeAspect="1"/>
          </p:cNvPicPr>
          <p:nvPr/>
        </p:nvPicPr>
        <p:blipFill>
          <a:blip r:embed="rId7"/>
          <a:stretch>
            <a:fillRect/>
          </a:stretch>
        </p:blipFill>
        <p:spPr>
          <a:xfrm>
            <a:off x="12377737" y="4685797"/>
            <a:ext cx="2828925" cy="971550"/>
          </a:xfrm>
          <a:prstGeom prst="rect">
            <a:avLst/>
          </a:prstGeom>
        </p:spPr>
      </p:pic>
    </p:spTree>
    <p:extLst>
      <p:ext uri="{BB962C8B-B14F-4D97-AF65-F5344CB8AC3E}">
        <p14:creationId xmlns:p14="http://schemas.microsoft.com/office/powerpoint/2010/main" val="3803080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D6306C-ED4F-4AAE-B4A5-EEA6AFAD7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185F29BF-E69E-4F26-8047-541ABD4C1176}"/>
              </a:ext>
            </a:extLst>
          </p:cNvPr>
          <p:cNvSpPr>
            <a:spLocks noGrp="1"/>
          </p:cNvSpPr>
          <p:nvPr>
            <p:ph type="title"/>
          </p:nvPr>
        </p:nvSpPr>
        <p:spPr>
          <a:xfrm>
            <a:off x="643467" y="1698171"/>
            <a:ext cx="3962061" cy="4516360"/>
          </a:xfrm>
        </p:spPr>
        <p:txBody>
          <a:bodyPr anchor="t">
            <a:normAutofit/>
          </a:bodyPr>
          <a:lstStyle/>
          <a:p>
            <a:r>
              <a:rPr lang="tr-TR" sz="3600"/>
              <a:t>Structured Query Language (SQL)</a:t>
            </a:r>
          </a:p>
        </p:txBody>
      </p:sp>
      <p:sp>
        <p:nvSpPr>
          <p:cNvPr id="10" name="Rectangle 9">
            <a:extLst>
              <a:ext uri="{FF2B5EF4-FFF2-40B4-BE49-F238E27FC236}">
                <a16:creationId xmlns:a16="http://schemas.microsoft.com/office/drawing/2014/main" id="{0EC5361D-F897-4856-B945-0455A365E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15435"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508C0C5-2268-42B5-B3C8-4D0899E05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41ACBDB-38F8-4B34-8183-BD95B4E55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739327"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Rectangle 15">
            <a:extLst>
              <a:ext uri="{FF2B5EF4-FFF2-40B4-BE49-F238E27FC236}">
                <a16:creationId xmlns:a16="http://schemas.microsoft.com/office/drawing/2014/main" id="{DE00DB52-3455-4E2F-867B-A6D0516E17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653800"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13CED1FE-BAD9-41B9-8E4D-DED260909273}"/>
              </a:ext>
            </a:extLst>
          </p:cNvPr>
          <p:cNvSpPr>
            <a:spLocks noGrp="1"/>
          </p:cNvSpPr>
          <p:nvPr>
            <p:ph idx="1"/>
          </p:nvPr>
        </p:nvSpPr>
        <p:spPr>
          <a:xfrm>
            <a:off x="5070020" y="1698170"/>
            <a:ext cx="6478513" cy="4516361"/>
          </a:xfrm>
        </p:spPr>
        <p:txBody>
          <a:bodyPr>
            <a:normAutofit/>
          </a:bodyPr>
          <a:lstStyle/>
          <a:p>
            <a:r>
              <a:rPr lang="tr-TR" sz="2000" dirty="0"/>
              <a:t>Veri tabanı dili; </a:t>
            </a:r>
          </a:p>
          <a:p>
            <a:pPr lvl="1"/>
            <a:r>
              <a:rPr lang="tr-TR" sz="1600" dirty="0"/>
              <a:t>Veri tabanı ve tablo yapıları oluşturulmasına, temel veri yönetimi işlerinin gerçekleştirilmesine (ekleme, silme ve değiştirme) ve ham verileri yararlı bilgilere dönüştürmek için tasarlanmış karmaşık sorgular yazılmasına olanak tanır. </a:t>
            </a:r>
          </a:p>
          <a:p>
            <a:pPr lvl="1"/>
            <a:endParaRPr lang="tr-TR" sz="1600" dirty="0"/>
          </a:p>
          <a:p>
            <a:pPr lvl="1"/>
            <a:r>
              <a:rPr lang="tr-TR" sz="1600" dirty="0"/>
              <a:t>Minimum kullanıcı çabasıyla bu tür temel işlevleri yerine getirmelidir. Komut yapısı ve sözdiziminin öğrenilmesi kolay olmalıdır. </a:t>
            </a:r>
          </a:p>
          <a:p>
            <a:pPr lvl="1"/>
            <a:endParaRPr lang="tr-TR" sz="1600" dirty="0"/>
          </a:p>
          <a:p>
            <a:pPr lvl="1"/>
            <a:r>
              <a:rPr lang="tr-TR" sz="1600" dirty="0"/>
              <a:t>Taşınabilir olması gerekir; yani, bir kişinin bir </a:t>
            </a:r>
            <a:r>
              <a:rPr lang="tr-TR" sz="1600" dirty="0" err="1"/>
              <a:t>RDBMS'den</a:t>
            </a:r>
            <a:r>
              <a:rPr lang="tr-TR" sz="1600" dirty="0"/>
              <a:t> diğerine geçerken temel bilgileri yeniden öğrenmesine gerek kalmaması için bazı temel standartlara uyması gerekir. </a:t>
            </a:r>
          </a:p>
          <a:p>
            <a:pPr lvl="1"/>
            <a:endParaRPr lang="tr-TR" sz="1600" dirty="0"/>
          </a:p>
          <a:p>
            <a:r>
              <a:rPr lang="tr-TR" sz="2000" dirty="0"/>
              <a:t>SQL, bu ideal </a:t>
            </a:r>
            <a:r>
              <a:rPr lang="tr-TR" sz="2000" dirty="0" err="1"/>
              <a:t>veritabanı</a:t>
            </a:r>
            <a:r>
              <a:rPr lang="tr-TR" sz="2000" dirty="0"/>
              <a:t> dili gereksinimlerini iyi bir şekilde karşılar.</a:t>
            </a:r>
          </a:p>
        </p:txBody>
      </p:sp>
      <p:sp>
        <p:nvSpPr>
          <p:cNvPr id="18" name="Isosceles Triangle 17">
            <a:extLst>
              <a:ext uri="{FF2B5EF4-FFF2-40B4-BE49-F238E27FC236}">
                <a16:creationId xmlns:a16="http://schemas.microsoft.com/office/drawing/2014/main" id="{9E914C83-E0D8-4953-92D5-169D28CB43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423"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Isosceles Triangle 19">
            <a:extLst>
              <a:ext uri="{FF2B5EF4-FFF2-40B4-BE49-F238E27FC236}">
                <a16:creationId xmlns:a16="http://schemas.microsoft.com/office/drawing/2014/main" id="{3512E083-F550-46AF-8490-767ECFD00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67297"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93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Unvan 1"/>
          <p:cNvSpPr>
            <a:spLocks noGrp="1"/>
          </p:cNvSpPr>
          <p:nvPr>
            <p:ph type="title"/>
          </p:nvPr>
        </p:nvSpPr>
        <p:spPr>
          <a:xfrm>
            <a:off x="838200" y="365125"/>
            <a:ext cx="10515599" cy="1325563"/>
          </a:xfrm>
        </p:spPr>
        <p:txBody>
          <a:bodyPr>
            <a:normAutofit/>
          </a:bodyPr>
          <a:lstStyle/>
          <a:p>
            <a:r>
              <a:rPr lang="tr-TR" dirty="0"/>
              <a:t>GROUP BY</a:t>
            </a:r>
          </a:p>
        </p:txBody>
      </p:sp>
      <p:sp>
        <p:nvSpPr>
          <p:cNvPr id="3" name="İçerik Yer Tutucusu 2"/>
          <p:cNvSpPr>
            <a:spLocks noGrp="1"/>
          </p:cNvSpPr>
          <p:nvPr>
            <p:ph idx="1"/>
          </p:nvPr>
        </p:nvSpPr>
        <p:spPr>
          <a:xfrm>
            <a:off x="838200" y="1825625"/>
            <a:ext cx="5393361" cy="4351338"/>
          </a:xfrm>
        </p:spPr>
        <p:txBody>
          <a:bodyPr>
            <a:normAutofit/>
          </a:bodyPr>
          <a:lstStyle/>
          <a:p>
            <a:r>
              <a:rPr lang="tr-TR" sz="2200"/>
              <a:t>Bir grup veriyi belli bir özelliğe göre istatistiksel analiz yapmak için gruplar.</a:t>
            </a:r>
          </a:p>
          <a:p>
            <a:r>
              <a:rPr lang="tr-TR" sz="2200"/>
              <a:t>Örneğin en yüksek maaşı alan personeli bulmak için </a:t>
            </a:r>
            <a:r>
              <a:rPr lang="tr-TR" sz="2200" err="1"/>
              <a:t>built</a:t>
            </a:r>
            <a:r>
              <a:rPr lang="tr-TR" sz="2200"/>
              <a:t>-in fonksiyon olan MAX fonksiyonu kullanılabilir. Ancak her departmanda en yüksek maaşı alan personeli bulamak için personel tablosunu departmanlara göre gruplamamız gerekir. Bir veri grubunu alt gruplara ayırmak için GROUP BY operatörü kullanılır. </a:t>
            </a:r>
          </a:p>
          <a:p>
            <a:r>
              <a:rPr lang="tr-TR" sz="2200"/>
              <a:t>GROUP BY operatörü sıklıkla SQL Server </a:t>
            </a:r>
            <a:r>
              <a:rPr lang="tr-TR" sz="2200" err="1"/>
              <a:t>Aggregate</a:t>
            </a:r>
            <a:r>
              <a:rPr lang="tr-TR" sz="2200"/>
              <a:t> fonksiyonları ile birlikte kullanılır.</a:t>
            </a:r>
          </a:p>
          <a:p>
            <a:endParaRPr lang="tr-TR" sz="2200"/>
          </a:p>
          <a:p>
            <a:endParaRPr lang="tr-TR" sz="2200"/>
          </a:p>
        </p:txBody>
      </p:sp>
      <p:sp>
        <p:nvSpPr>
          <p:cNvPr id="18" name="Oval 17">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9" name="Tablo 8"/>
          <p:cNvGraphicFramePr>
            <a:graphicFrameLocks noGrp="1"/>
          </p:cNvGraphicFramePr>
          <p:nvPr>
            <p:extLst>
              <p:ext uri="{D42A27DB-BD31-4B8C-83A1-F6EECF244321}">
                <p14:modId xmlns:p14="http://schemas.microsoft.com/office/powerpoint/2010/main" val="348291785"/>
              </p:ext>
            </p:extLst>
          </p:nvPr>
        </p:nvGraphicFramePr>
        <p:xfrm>
          <a:off x="7069760" y="2734409"/>
          <a:ext cx="5122240" cy="3181702"/>
        </p:xfrm>
        <a:graphic>
          <a:graphicData uri="http://schemas.openxmlformats.org/drawingml/2006/table">
            <a:tbl>
              <a:tblPr firstRow="1" bandRow="1">
                <a:noFill/>
                <a:tableStyleId>{16D9F66E-5EB9-4882-86FB-DCBF35E3C3E4}</a:tableStyleId>
              </a:tblPr>
              <a:tblGrid>
                <a:gridCol w="1187985">
                  <a:extLst>
                    <a:ext uri="{9D8B030D-6E8A-4147-A177-3AD203B41FA5}">
                      <a16:colId xmlns:a16="http://schemas.microsoft.com/office/drawing/2014/main" val="20000"/>
                    </a:ext>
                  </a:extLst>
                </a:gridCol>
                <a:gridCol w="1583387">
                  <a:extLst>
                    <a:ext uri="{9D8B030D-6E8A-4147-A177-3AD203B41FA5}">
                      <a16:colId xmlns:a16="http://schemas.microsoft.com/office/drawing/2014/main" val="20001"/>
                    </a:ext>
                  </a:extLst>
                </a:gridCol>
                <a:gridCol w="2350868">
                  <a:extLst>
                    <a:ext uri="{9D8B030D-6E8A-4147-A177-3AD203B41FA5}">
                      <a16:colId xmlns:a16="http://schemas.microsoft.com/office/drawing/2014/main" val="20002"/>
                    </a:ext>
                  </a:extLst>
                </a:gridCol>
              </a:tblGrid>
              <a:tr h="388117">
                <a:tc>
                  <a:txBody>
                    <a:bodyPr/>
                    <a:lstStyle/>
                    <a:p>
                      <a:r>
                        <a:rPr lang="tr-TR" sz="1100" b="1">
                          <a:solidFill>
                            <a:srgbClr val="FFFFFF"/>
                          </a:solidFill>
                        </a:rPr>
                        <a:t>FONKSİYON</a:t>
                      </a:r>
                    </a:p>
                  </a:txBody>
                  <a:tcPr marL="159938" marR="95963" marT="95963" marB="95963">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tr-TR" sz="1100" b="1">
                          <a:solidFill>
                            <a:srgbClr val="FFFFFF"/>
                          </a:solidFill>
                        </a:rPr>
                        <a:t>VERİ TİPİ</a:t>
                      </a:r>
                    </a:p>
                  </a:txBody>
                  <a:tcPr marL="159938" marR="95963" marT="95963" marB="95963">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r>
                        <a:rPr lang="tr-TR" sz="1100" b="1">
                          <a:solidFill>
                            <a:srgbClr val="FFFFFF"/>
                          </a:solidFill>
                        </a:rPr>
                        <a:t>AÇIKLAMA</a:t>
                      </a:r>
                    </a:p>
                  </a:txBody>
                  <a:tcPr marL="159938" marR="95963" marT="95963" marB="95963">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extLst>
                  <a:ext uri="{0D108BD9-81ED-4DB2-BD59-A6C34878D82A}">
                    <a16:rowId xmlns:a16="http://schemas.microsoft.com/office/drawing/2014/main" val="10000"/>
                  </a:ext>
                </a:extLst>
              </a:tr>
              <a:tr h="558717">
                <a:tc>
                  <a:txBody>
                    <a:bodyPr/>
                    <a:lstStyle/>
                    <a:p>
                      <a:r>
                        <a:rPr lang="tr-TR" sz="1100">
                          <a:solidFill>
                            <a:schemeClr val="tx1">
                              <a:lumMod val="85000"/>
                              <a:lumOff val="15000"/>
                            </a:schemeClr>
                          </a:solidFill>
                        </a:rPr>
                        <a:t>SUM()</a:t>
                      </a:r>
                    </a:p>
                  </a:txBody>
                  <a:tcPr marL="159938" marR="95963" marT="95963" marB="9596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tr-TR" sz="1100">
                          <a:solidFill>
                            <a:schemeClr val="tx1">
                              <a:lumMod val="85000"/>
                              <a:lumOff val="15000"/>
                            </a:schemeClr>
                          </a:solidFill>
                        </a:rPr>
                        <a:t>Numerik</a:t>
                      </a:r>
                    </a:p>
                  </a:txBody>
                  <a:tcPr marL="159938" marR="95963" marT="95963" marB="9596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tr-TR" sz="1100">
                          <a:solidFill>
                            <a:schemeClr val="tx1">
                              <a:lumMod val="85000"/>
                              <a:lumOff val="15000"/>
                            </a:schemeClr>
                          </a:solidFill>
                        </a:rPr>
                        <a:t>Sütundaki NULL olmayan değerlerin tamamını toplar</a:t>
                      </a:r>
                    </a:p>
                  </a:txBody>
                  <a:tcPr marL="159938" marR="95963" marT="95963" marB="9596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1"/>
                  </a:ext>
                </a:extLst>
              </a:tr>
              <a:tr h="558717">
                <a:tc>
                  <a:txBody>
                    <a:bodyPr/>
                    <a:lstStyle/>
                    <a:p>
                      <a:r>
                        <a:rPr lang="tr-TR" sz="1100">
                          <a:solidFill>
                            <a:schemeClr val="tx1">
                              <a:lumMod val="85000"/>
                              <a:lumOff val="15000"/>
                            </a:schemeClr>
                          </a:solidFill>
                        </a:rPr>
                        <a:t>AVG()</a:t>
                      </a:r>
                    </a:p>
                  </a:txBody>
                  <a:tcPr marL="159938" marR="95963" marT="95963" marB="9596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tr-TR" sz="1100">
                          <a:solidFill>
                            <a:schemeClr val="tx1">
                              <a:lumMod val="85000"/>
                              <a:lumOff val="15000"/>
                            </a:schemeClr>
                          </a:solidFill>
                        </a:rPr>
                        <a:t>Numerik</a:t>
                      </a:r>
                    </a:p>
                  </a:txBody>
                  <a:tcPr marL="159938" marR="95963" marT="95963" marB="9596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tr-TR" sz="1100">
                          <a:solidFill>
                            <a:schemeClr val="tx1">
                              <a:lumMod val="85000"/>
                              <a:lumOff val="15000"/>
                            </a:schemeClr>
                          </a:solidFill>
                        </a:rPr>
                        <a:t>Sütundaki NULL olmayan tümünün</a:t>
                      </a:r>
                      <a:r>
                        <a:rPr lang="tr-TR" sz="1100" baseline="0">
                          <a:solidFill>
                            <a:schemeClr val="tx1">
                              <a:lumMod val="85000"/>
                              <a:lumOff val="15000"/>
                            </a:schemeClr>
                          </a:solidFill>
                        </a:rPr>
                        <a:t> ortalamasını alır. </a:t>
                      </a:r>
                      <a:endParaRPr lang="tr-TR" sz="1100">
                        <a:solidFill>
                          <a:schemeClr val="tx1">
                            <a:lumMod val="85000"/>
                            <a:lumOff val="15000"/>
                          </a:schemeClr>
                        </a:solidFill>
                      </a:endParaRPr>
                    </a:p>
                  </a:txBody>
                  <a:tcPr marL="159938" marR="95963" marT="95963" marB="9596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2"/>
                  </a:ext>
                </a:extLst>
              </a:tr>
              <a:tr h="558717">
                <a:tc>
                  <a:txBody>
                    <a:bodyPr/>
                    <a:lstStyle/>
                    <a:p>
                      <a:r>
                        <a:rPr lang="tr-TR" sz="1100">
                          <a:solidFill>
                            <a:schemeClr val="tx1">
                              <a:lumMod val="85000"/>
                              <a:lumOff val="15000"/>
                            </a:schemeClr>
                          </a:solidFill>
                        </a:rPr>
                        <a:t>MIN()</a:t>
                      </a:r>
                    </a:p>
                  </a:txBody>
                  <a:tcPr marL="159938" marR="95963" marT="95963" marB="95963">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tr-TR" sz="1100" err="1">
                          <a:solidFill>
                            <a:schemeClr val="tx1">
                              <a:lumMod val="85000"/>
                              <a:lumOff val="15000"/>
                            </a:schemeClr>
                          </a:solidFill>
                        </a:rPr>
                        <a:t>Numerik,metin,tarih</a:t>
                      </a:r>
                      <a:endParaRPr lang="tr-TR" sz="1100">
                        <a:solidFill>
                          <a:schemeClr val="tx1">
                            <a:lumMod val="85000"/>
                            <a:lumOff val="15000"/>
                          </a:schemeClr>
                        </a:solidFill>
                      </a:endParaRPr>
                    </a:p>
                  </a:txBody>
                  <a:tcPr marL="159938" marR="95963" marT="95963" marB="9596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r>
                        <a:rPr lang="tr-TR" sz="1100">
                          <a:solidFill>
                            <a:schemeClr val="tx1">
                              <a:lumMod val="85000"/>
                              <a:lumOff val="15000"/>
                            </a:schemeClr>
                          </a:solidFill>
                        </a:rPr>
                        <a:t>Sütundaki en küçük </a:t>
                      </a:r>
                      <a:r>
                        <a:rPr lang="tr-TR" sz="1100" err="1">
                          <a:solidFill>
                            <a:schemeClr val="tx1">
                              <a:lumMod val="85000"/>
                              <a:lumOff val="15000"/>
                            </a:schemeClr>
                          </a:solidFill>
                        </a:rPr>
                        <a:t>sayıyı,tarihi</a:t>
                      </a:r>
                      <a:r>
                        <a:rPr lang="tr-TR" sz="1100" baseline="0">
                          <a:solidFill>
                            <a:schemeClr val="tx1">
                              <a:lumMod val="85000"/>
                              <a:lumOff val="15000"/>
                            </a:schemeClr>
                          </a:solidFill>
                        </a:rPr>
                        <a:t> veya metni döndürür.</a:t>
                      </a:r>
                      <a:endParaRPr lang="tr-TR" sz="1100">
                        <a:solidFill>
                          <a:schemeClr val="tx1">
                            <a:lumMod val="85000"/>
                            <a:lumOff val="15000"/>
                          </a:schemeClr>
                        </a:solidFill>
                      </a:endParaRPr>
                    </a:p>
                  </a:txBody>
                  <a:tcPr marL="159938" marR="95963" marT="95963" marB="95963">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extLst>
                  <a:ext uri="{0D108BD9-81ED-4DB2-BD59-A6C34878D82A}">
                    <a16:rowId xmlns:a16="http://schemas.microsoft.com/office/drawing/2014/main" val="10003"/>
                  </a:ext>
                </a:extLst>
              </a:tr>
              <a:tr h="558717">
                <a:tc>
                  <a:txBody>
                    <a:bodyPr/>
                    <a:lstStyle/>
                    <a:p>
                      <a:r>
                        <a:rPr lang="tr-TR" sz="1100">
                          <a:solidFill>
                            <a:schemeClr val="tx1">
                              <a:lumMod val="85000"/>
                              <a:lumOff val="15000"/>
                            </a:schemeClr>
                          </a:solidFill>
                        </a:rPr>
                        <a:t>MAX()</a:t>
                      </a:r>
                    </a:p>
                  </a:txBody>
                  <a:tcPr marL="159938" marR="95963" marT="95963" marB="95963">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tr-TR" sz="1100" err="1">
                          <a:solidFill>
                            <a:schemeClr val="tx1">
                              <a:lumMod val="85000"/>
                              <a:lumOff val="15000"/>
                            </a:schemeClr>
                          </a:solidFill>
                        </a:rPr>
                        <a:t>Numerik,metin,tarih</a:t>
                      </a:r>
                      <a:endParaRPr lang="tr-TR" sz="1100">
                        <a:solidFill>
                          <a:schemeClr val="tx1">
                            <a:lumMod val="85000"/>
                            <a:lumOff val="15000"/>
                          </a:schemeClr>
                        </a:solidFill>
                      </a:endParaRPr>
                    </a:p>
                  </a:txBody>
                  <a:tcPr marL="159938" marR="95963" marT="95963" marB="9596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r>
                        <a:rPr lang="tr-TR" sz="1100">
                          <a:solidFill>
                            <a:schemeClr val="tx1">
                              <a:lumMod val="85000"/>
                              <a:lumOff val="15000"/>
                            </a:schemeClr>
                          </a:solidFill>
                        </a:rPr>
                        <a:t>Sütundaki en büyük </a:t>
                      </a:r>
                      <a:r>
                        <a:rPr lang="tr-TR" sz="1100" err="1">
                          <a:solidFill>
                            <a:schemeClr val="tx1">
                              <a:lumMod val="85000"/>
                              <a:lumOff val="15000"/>
                            </a:schemeClr>
                          </a:solidFill>
                        </a:rPr>
                        <a:t>sayıyı,tarihi</a:t>
                      </a:r>
                      <a:r>
                        <a:rPr lang="tr-TR" sz="1100" baseline="0">
                          <a:solidFill>
                            <a:schemeClr val="tx1">
                              <a:lumMod val="85000"/>
                              <a:lumOff val="15000"/>
                            </a:schemeClr>
                          </a:solidFill>
                        </a:rPr>
                        <a:t> veya metni döndürür.</a:t>
                      </a:r>
                      <a:endParaRPr lang="tr-TR" sz="1100">
                        <a:solidFill>
                          <a:schemeClr val="tx1">
                            <a:lumMod val="85000"/>
                            <a:lumOff val="15000"/>
                          </a:schemeClr>
                        </a:solidFill>
                      </a:endParaRPr>
                    </a:p>
                  </a:txBody>
                  <a:tcPr marL="159938" marR="95963" marT="95963" marB="95963">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10004"/>
                  </a:ext>
                </a:extLst>
              </a:tr>
              <a:tr h="558717">
                <a:tc>
                  <a:txBody>
                    <a:bodyPr/>
                    <a:lstStyle/>
                    <a:p>
                      <a:r>
                        <a:rPr lang="tr-TR" sz="1100">
                          <a:solidFill>
                            <a:schemeClr val="tx1">
                              <a:lumMod val="85000"/>
                              <a:lumOff val="15000"/>
                            </a:schemeClr>
                          </a:solidFill>
                        </a:rPr>
                        <a:t>COUNT()</a:t>
                      </a:r>
                    </a:p>
                  </a:txBody>
                  <a:tcPr marL="159938" marR="95963" marT="95963" marB="95963">
                    <a:lnL w="38100" cap="flat" cmpd="sng" algn="ctr">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tr-TR" sz="1100">
                          <a:solidFill>
                            <a:schemeClr val="tx1">
                              <a:lumMod val="85000"/>
                              <a:lumOff val="15000"/>
                            </a:schemeClr>
                          </a:solidFill>
                        </a:rPr>
                        <a:t>Satır tabanlı herhangi bir veri tipi</a:t>
                      </a:r>
                    </a:p>
                  </a:txBody>
                  <a:tcPr marL="159938" marR="95963" marT="95963" marB="95963">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r>
                        <a:rPr lang="tr-TR" sz="1100">
                          <a:solidFill>
                            <a:schemeClr val="tx1">
                              <a:lumMod val="85000"/>
                              <a:lumOff val="15000"/>
                            </a:schemeClr>
                          </a:solidFill>
                        </a:rPr>
                        <a:t>Tablodaki NULL olmayan</a:t>
                      </a:r>
                      <a:r>
                        <a:rPr lang="tr-TR" sz="1100" baseline="0">
                          <a:solidFill>
                            <a:schemeClr val="tx1">
                              <a:lumMod val="85000"/>
                              <a:lumOff val="15000"/>
                            </a:schemeClr>
                          </a:solidFill>
                        </a:rPr>
                        <a:t> değerlerin sayısını döndürür.</a:t>
                      </a:r>
                      <a:endParaRPr lang="tr-TR" sz="1100">
                        <a:solidFill>
                          <a:schemeClr val="tx1">
                            <a:lumMod val="85000"/>
                            <a:lumOff val="15000"/>
                          </a:schemeClr>
                        </a:solidFill>
                      </a:endParaRPr>
                    </a:p>
                  </a:txBody>
                  <a:tcPr marL="159938" marR="95963" marT="95963" marB="95963">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2657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838200" y="3513931"/>
            <a:ext cx="3143250" cy="2601119"/>
          </a:xfrm>
        </p:spPr>
        <p:txBody>
          <a:bodyPr anchor="t">
            <a:normAutofit/>
          </a:bodyPr>
          <a:lstStyle/>
          <a:p>
            <a:pPr algn="ctr"/>
            <a:r>
              <a:rPr lang="tr-TR" sz="4000"/>
              <a:t>GROUP BY</a:t>
            </a:r>
          </a:p>
        </p:txBody>
      </p:sp>
      <p:pic>
        <p:nvPicPr>
          <p:cNvPr id="10" name="Resim 9"/>
          <p:cNvPicPr>
            <a:picLocks noChangeAspect="1"/>
          </p:cNvPicPr>
          <p:nvPr/>
        </p:nvPicPr>
        <p:blipFill>
          <a:blip r:embed="rId2"/>
          <a:stretch>
            <a:fillRect/>
          </a:stretch>
        </p:blipFill>
        <p:spPr>
          <a:xfrm>
            <a:off x="1981200" y="2865153"/>
            <a:ext cx="914400" cy="43433"/>
          </a:xfrm>
          <a:prstGeom prst="rect">
            <a:avLst/>
          </a:prstGeom>
        </p:spPr>
      </p:pic>
      <p:sp>
        <p:nvSpPr>
          <p:cNvPr id="3" name="İçerik Yer Tutucusu 2"/>
          <p:cNvSpPr>
            <a:spLocks noGrp="1"/>
          </p:cNvSpPr>
          <p:nvPr>
            <p:ph idx="1"/>
          </p:nvPr>
        </p:nvSpPr>
        <p:spPr>
          <a:xfrm>
            <a:off x="4200652" y="730249"/>
            <a:ext cx="7153147" cy="5384801"/>
          </a:xfrm>
        </p:spPr>
        <p:txBody>
          <a:bodyPr anchor="ctr">
            <a:normAutofit/>
          </a:bodyPr>
          <a:lstStyle/>
          <a:p>
            <a:r>
              <a:rPr lang="tr-TR" sz="1400" b="1" i="1" dirty="0"/>
              <a:t>Ürünler tablosundaki toplam kayıt sayısını, toplam fiyat ve ortalama fiyatı gösterelim.</a:t>
            </a:r>
          </a:p>
          <a:p>
            <a:r>
              <a:rPr lang="tr-TR" sz="1400" dirty="0" err="1"/>
              <a:t>Aggregate</a:t>
            </a:r>
            <a:r>
              <a:rPr lang="tr-TR" sz="1400" dirty="0"/>
              <a:t> fonksiyonlarda aksi belirtilmedikçe NULL değerler göz ardı edilir. Bu yönde bir uyarı mesajı alınabilir(NULL değerler içeriyor ise)</a:t>
            </a:r>
          </a:p>
          <a:p>
            <a:endParaRPr lang="tr-TR" sz="1400" dirty="0"/>
          </a:p>
          <a:p>
            <a:endParaRPr lang="tr-TR" sz="1400" dirty="0"/>
          </a:p>
          <a:p>
            <a:pPr lvl="1"/>
            <a:r>
              <a:rPr lang="tr-TR" sz="1050" dirty="0" err="1"/>
              <a:t>CntToplam</a:t>
            </a:r>
            <a:r>
              <a:rPr lang="tr-TR" sz="1050" dirty="0"/>
              <a:t>: herhangi bir kolonun değerini NULL olup olmadığını kontrol etmeden getirir.</a:t>
            </a:r>
          </a:p>
          <a:p>
            <a:pPr lvl="1"/>
            <a:r>
              <a:rPr lang="tr-TR" sz="1050" dirty="0" err="1"/>
              <a:t>CntProductID</a:t>
            </a:r>
            <a:r>
              <a:rPr lang="tr-TR" sz="1050" dirty="0"/>
              <a:t>: </a:t>
            </a:r>
            <a:r>
              <a:rPr lang="tr-TR" sz="1050" dirty="0" err="1"/>
              <a:t>ProductID</a:t>
            </a:r>
            <a:r>
              <a:rPr lang="tr-TR" sz="1050" dirty="0"/>
              <a:t> değeri NULL olmayan değerleri sayarak getirir.</a:t>
            </a:r>
          </a:p>
          <a:p>
            <a:pPr lvl="1"/>
            <a:r>
              <a:rPr lang="tr-TR" sz="1050" dirty="0" err="1"/>
              <a:t>CntColor</a:t>
            </a:r>
            <a:r>
              <a:rPr lang="tr-TR" sz="1050" dirty="0"/>
              <a:t>: </a:t>
            </a:r>
            <a:r>
              <a:rPr lang="tr-TR" sz="1050" dirty="0" err="1"/>
              <a:t>Color</a:t>
            </a:r>
            <a:r>
              <a:rPr lang="tr-TR" sz="1050" dirty="0"/>
              <a:t> değeri NULL olmayan değerleri sayarak getirir.</a:t>
            </a:r>
          </a:p>
          <a:p>
            <a:pPr lvl="1"/>
            <a:r>
              <a:rPr lang="tr-TR" sz="1050" dirty="0" err="1"/>
              <a:t>CntColorDist</a:t>
            </a:r>
            <a:r>
              <a:rPr lang="tr-TR" sz="1050" dirty="0"/>
              <a:t>: </a:t>
            </a:r>
            <a:r>
              <a:rPr lang="tr-TR" sz="1050" dirty="0" err="1"/>
              <a:t>Color</a:t>
            </a:r>
            <a:r>
              <a:rPr lang="tr-TR" sz="1050" dirty="0"/>
              <a:t> alanındaki NULL olmayan ve birbirinden farklı değerleri sayarak getirir. </a:t>
            </a:r>
          </a:p>
          <a:p>
            <a:endParaRPr lang="tr-TR" sz="1600" dirty="0"/>
          </a:p>
          <a:p>
            <a:r>
              <a:rPr lang="tr-TR" sz="1400" dirty="0"/>
              <a:t>AVG(Fiyat) = SUM(Fiyat)/</a:t>
            </a:r>
            <a:r>
              <a:rPr lang="tr-TR" sz="1400" dirty="0" err="1"/>
              <a:t>Count</a:t>
            </a:r>
            <a:r>
              <a:rPr lang="tr-TR" sz="1400" dirty="0"/>
              <a:t>(*) her zaman eşit olmayabilir! SUM ile dikkate alınmayan bazı satırlar </a:t>
            </a:r>
            <a:r>
              <a:rPr lang="tr-TR" sz="1400" dirty="0" err="1"/>
              <a:t>Count</a:t>
            </a:r>
            <a:r>
              <a:rPr lang="tr-TR" sz="1400" dirty="0"/>
              <a:t> ile dikkate alınacaktır !</a:t>
            </a:r>
          </a:p>
          <a:p>
            <a:endParaRPr lang="tr-TR" sz="1400" b="1" i="1" dirty="0"/>
          </a:p>
          <a:p>
            <a:r>
              <a:rPr lang="tr-TR" sz="1400" b="1" i="1" dirty="0"/>
              <a:t>Her bir üründen kaçar tane satıldığını satılan ürün sayısına göre azalan sırada listeleyelim</a:t>
            </a:r>
          </a:p>
          <a:p>
            <a:endParaRPr lang="tr-TR" sz="1400" dirty="0"/>
          </a:p>
          <a:p>
            <a:r>
              <a:rPr lang="tr-TR" sz="1400" dirty="0"/>
              <a:t>Sadece bir kolona göre gruplamak zorunda değiliz. </a:t>
            </a:r>
          </a:p>
          <a:p>
            <a:endParaRPr lang="tr-TR" sz="1400" b="1" i="1" dirty="0"/>
          </a:p>
          <a:p>
            <a:r>
              <a:rPr lang="tr-TR" sz="1400" b="1" i="1" dirty="0"/>
              <a:t>Her bir üründen hangi şehirde kaçar tane satıldığını satılan ürün sayısına göre azalan sırada listeleyelim</a:t>
            </a:r>
          </a:p>
          <a:p>
            <a:endParaRPr lang="tr-TR" sz="1400" dirty="0"/>
          </a:p>
        </p:txBody>
      </p:sp>
      <p:pic>
        <p:nvPicPr>
          <p:cNvPr id="13" name="Resim 12">
            <a:extLst>
              <a:ext uri="{FF2B5EF4-FFF2-40B4-BE49-F238E27FC236}">
                <a16:creationId xmlns:a16="http://schemas.microsoft.com/office/drawing/2014/main" id="{6414E924-BA64-43D1-B0C1-B5B634BD7649}"/>
              </a:ext>
            </a:extLst>
          </p:cNvPr>
          <p:cNvPicPr>
            <a:picLocks noChangeAspect="1"/>
          </p:cNvPicPr>
          <p:nvPr/>
        </p:nvPicPr>
        <p:blipFill>
          <a:blip r:embed="rId2"/>
          <a:stretch>
            <a:fillRect/>
          </a:stretch>
        </p:blipFill>
        <p:spPr>
          <a:xfrm>
            <a:off x="4466778" y="1465662"/>
            <a:ext cx="7426518" cy="518078"/>
          </a:xfrm>
          <a:prstGeom prst="rect">
            <a:avLst/>
          </a:prstGeom>
        </p:spPr>
      </p:pic>
      <p:pic>
        <p:nvPicPr>
          <p:cNvPr id="14" name="Resim 13">
            <a:extLst>
              <a:ext uri="{FF2B5EF4-FFF2-40B4-BE49-F238E27FC236}">
                <a16:creationId xmlns:a16="http://schemas.microsoft.com/office/drawing/2014/main" id="{45CA7B55-AB7C-4B1E-A14F-3B0E37BD3165}"/>
              </a:ext>
            </a:extLst>
          </p:cNvPr>
          <p:cNvPicPr>
            <a:picLocks noChangeAspect="1"/>
          </p:cNvPicPr>
          <p:nvPr/>
        </p:nvPicPr>
        <p:blipFill>
          <a:blip r:embed="rId3"/>
          <a:stretch>
            <a:fillRect/>
          </a:stretch>
        </p:blipFill>
        <p:spPr>
          <a:xfrm>
            <a:off x="12192000" y="802104"/>
            <a:ext cx="9429750" cy="802217"/>
          </a:xfrm>
          <a:prstGeom prst="rect">
            <a:avLst/>
          </a:prstGeom>
        </p:spPr>
      </p:pic>
      <p:pic>
        <p:nvPicPr>
          <p:cNvPr id="15" name="Resim 14">
            <a:extLst>
              <a:ext uri="{FF2B5EF4-FFF2-40B4-BE49-F238E27FC236}">
                <a16:creationId xmlns:a16="http://schemas.microsoft.com/office/drawing/2014/main" id="{FB5FE7A0-B977-4D88-A669-9D812CD93C41}"/>
              </a:ext>
            </a:extLst>
          </p:cNvPr>
          <p:cNvPicPr>
            <a:picLocks noChangeAspect="1"/>
          </p:cNvPicPr>
          <p:nvPr/>
        </p:nvPicPr>
        <p:blipFill>
          <a:blip r:embed="rId4"/>
          <a:stretch>
            <a:fillRect/>
          </a:stretch>
        </p:blipFill>
        <p:spPr>
          <a:xfrm>
            <a:off x="12192000" y="3601452"/>
            <a:ext cx="5448300" cy="990600"/>
          </a:xfrm>
          <a:prstGeom prst="rect">
            <a:avLst/>
          </a:prstGeom>
        </p:spPr>
      </p:pic>
      <p:pic>
        <p:nvPicPr>
          <p:cNvPr id="16" name="Resim 15">
            <a:extLst>
              <a:ext uri="{FF2B5EF4-FFF2-40B4-BE49-F238E27FC236}">
                <a16:creationId xmlns:a16="http://schemas.microsoft.com/office/drawing/2014/main" id="{920D4357-7D85-437D-A20B-B7A2A77DE5FE}"/>
              </a:ext>
            </a:extLst>
          </p:cNvPr>
          <p:cNvPicPr>
            <a:picLocks noChangeAspect="1"/>
          </p:cNvPicPr>
          <p:nvPr/>
        </p:nvPicPr>
        <p:blipFill>
          <a:blip r:embed="rId5"/>
          <a:stretch>
            <a:fillRect/>
          </a:stretch>
        </p:blipFill>
        <p:spPr>
          <a:xfrm>
            <a:off x="12192000" y="5242225"/>
            <a:ext cx="6276975" cy="1390650"/>
          </a:xfrm>
          <a:prstGeom prst="rect">
            <a:avLst/>
          </a:prstGeom>
        </p:spPr>
      </p:pic>
    </p:spTree>
    <p:extLst>
      <p:ext uri="{BB962C8B-B14F-4D97-AF65-F5344CB8AC3E}">
        <p14:creationId xmlns:p14="http://schemas.microsoft.com/office/powerpoint/2010/main" val="2135401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Unvan 1"/>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spcAft>
                <a:spcPts val="600"/>
              </a:spcAft>
            </a:pPr>
            <a:r>
              <a:rPr lang="en-US" sz="3600">
                <a:solidFill>
                  <a:schemeClr val="tx1"/>
                </a:solidFill>
              </a:rPr>
              <a:t>HAVING</a:t>
            </a:r>
          </a:p>
        </p:txBody>
      </p:sp>
      <p:sp>
        <p:nvSpPr>
          <p:cNvPr id="3" name="İçerik Yer Tutucusu 2"/>
          <p:cNvSpPr>
            <a:spLocks noGrp="1"/>
          </p:cNvSpPr>
          <p:nvPr>
            <p:ph idx="1"/>
          </p:nvPr>
        </p:nvSpPr>
        <p:spPr>
          <a:xfrm>
            <a:off x="567989" y="-379357"/>
            <a:ext cx="9707511" cy="1935319"/>
          </a:xfrm>
        </p:spPr>
        <p:txBody>
          <a:bodyPr vert="horz" lIns="91440" tIns="45720" rIns="91440" bIns="45720" rtlCol="0">
            <a:noAutofit/>
          </a:bodyPr>
          <a:lstStyle/>
          <a:p>
            <a:endParaRPr lang="en-US" sz="1600" dirty="0"/>
          </a:p>
          <a:p>
            <a:endParaRPr lang="en-US" sz="1600" dirty="0"/>
          </a:p>
          <a:p>
            <a:endParaRPr lang="en-US" sz="1600" dirty="0"/>
          </a:p>
          <a:p>
            <a:endParaRPr lang="en-US" sz="1600" dirty="0"/>
          </a:p>
          <a:p>
            <a:endParaRPr lang="en-US" sz="1600" dirty="0"/>
          </a:p>
          <a:p>
            <a:r>
              <a:rPr lang="en-US" sz="1600" dirty="0"/>
              <a:t>Group by </a:t>
            </a:r>
            <a:r>
              <a:rPr lang="en-US" sz="1600" dirty="0" err="1"/>
              <a:t>ifadesiyle</a:t>
            </a:r>
            <a:r>
              <a:rPr lang="en-US" sz="1600" dirty="0"/>
              <a:t> </a:t>
            </a:r>
            <a:r>
              <a:rPr lang="en-US" sz="1600" dirty="0" err="1"/>
              <a:t>gruplanan</a:t>
            </a:r>
            <a:r>
              <a:rPr lang="en-US" sz="1600" dirty="0"/>
              <a:t> </a:t>
            </a:r>
            <a:r>
              <a:rPr lang="en-US" sz="1600" dirty="0" err="1"/>
              <a:t>sorgular</a:t>
            </a:r>
            <a:r>
              <a:rPr lang="en-US" sz="1600" dirty="0"/>
              <a:t> </a:t>
            </a:r>
            <a:r>
              <a:rPr lang="en-US" sz="1600" dirty="0" err="1"/>
              <a:t>üzerinde</a:t>
            </a:r>
            <a:r>
              <a:rPr lang="en-US" sz="1600" dirty="0"/>
              <a:t> </a:t>
            </a:r>
            <a:r>
              <a:rPr lang="en-US" sz="1600" dirty="0" err="1"/>
              <a:t>koşul</a:t>
            </a:r>
            <a:r>
              <a:rPr lang="en-US" sz="1600" dirty="0"/>
              <a:t> </a:t>
            </a:r>
            <a:r>
              <a:rPr lang="en-US" sz="1600" dirty="0" err="1"/>
              <a:t>yazmamızı</a:t>
            </a:r>
            <a:r>
              <a:rPr lang="en-US" sz="1600" dirty="0"/>
              <a:t> </a:t>
            </a:r>
            <a:r>
              <a:rPr lang="en-US" sz="1600" dirty="0" err="1"/>
              <a:t>sağlayan</a:t>
            </a:r>
            <a:r>
              <a:rPr lang="en-US" sz="1600" dirty="0"/>
              <a:t> </a:t>
            </a:r>
            <a:r>
              <a:rPr lang="en-US" sz="1600" dirty="0" err="1"/>
              <a:t>diğer</a:t>
            </a:r>
            <a:r>
              <a:rPr lang="en-US" sz="1600" dirty="0"/>
              <a:t> </a:t>
            </a:r>
            <a:r>
              <a:rPr lang="en-US" sz="1600" dirty="0" err="1"/>
              <a:t>bir</a:t>
            </a:r>
            <a:r>
              <a:rPr lang="en-US" sz="1600" dirty="0"/>
              <a:t> </a:t>
            </a:r>
            <a:r>
              <a:rPr lang="en-US" sz="1600" dirty="0" err="1"/>
              <a:t>yardımcı</a:t>
            </a:r>
            <a:r>
              <a:rPr lang="en-US" sz="1600" dirty="0"/>
              <a:t> </a:t>
            </a:r>
            <a:r>
              <a:rPr lang="en-US" sz="1600" dirty="0" err="1"/>
              <a:t>operatördür</a:t>
            </a:r>
            <a:r>
              <a:rPr lang="en-US" sz="1600" dirty="0"/>
              <a:t>.</a:t>
            </a:r>
            <a:endParaRPr lang="tr-TR" sz="1600" dirty="0"/>
          </a:p>
          <a:p>
            <a:pPr marL="0" indent="0">
              <a:buNone/>
            </a:pPr>
            <a:r>
              <a:rPr lang="en-US" sz="1600" dirty="0"/>
              <a:t>Where </a:t>
            </a:r>
            <a:r>
              <a:rPr lang="en-US" sz="1600" dirty="0" err="1"/>
              <a:t>ifadesi</a:t>
            </a:r>
            <a:r>
              <a:rPr lang="en-US" sz="1600" dirty="0"/>
              <a:t> </a:t>
            </a:r>
            <a:r>
              <a:rPr lang="en-US" sz="1600" dirty="0" err="1"/>
              <a:t>ile</a:t>
            </a:r>
            <a:r>
              <a:rPr lang="en-US" sz="1600" dirty="0"/>
              <a:t> </a:t>
            </a:r>
            <a:r>
              <a:rPr lang="en-US" sz="1600" dirty="0" err="1"/>
              <a:t>belirtilen</a:t>
            </a:r>
            <a:r>
              <a:rPr lang="en-US" sz="1600" dirty="0"/>
              <a:t> </a:t>
            </a:r>
            <a:r>
              <a:rPr lang="en-US" sz="1600" dirty="0" err="1"/>
              <a:t>koşullar</a:t>
            </a:r>
            <a:r>
              <a:rPr lang="en-US" sz="1600" dirty="0"/>
              <a:t>, </a:t>
            </a:r>
            <a:r>
              <a:rPr lang="en-US" sz="1600" dirty="0" err="1"/>
              <a:t>veriye</a:t>
            </a:r>
            <a:r>
              <a:rPr lang="en-US" sz="1600" dirty="0"/>
              <a:t> </a:t>
            </a:r>
            <a:r>
              <a:rPr lang="en-US" sz="1600" dirty="0" err="1"/>
              <a:t>fiziksel</a:t>
            </a:r>
            <a:r>
              <a:rPr lang="en-US" sz="1600" dirty="0"/>
              <a:t> </a:t>
            </a:r>
            <a:r>
              <a:rPr lang="en-US" sz="1600" dirty="0" err="1"/>
              <a:t>olarak</a:t>
            </a:r>
            <a:r>
              <a:rPr lang="en-US" sz="1600" dirty="0"/>
              <a:t> </a:t>
            </a:r>
            <a:r>
              <a:rPr lang="en-US" sz="1600" dirty="0" err="1"/>
              <a:t>erişilirken</a:t>
            </a:r>
            <a:r>
              <a:rPr lang="en-US" sz="1600" dirty="0"/>
              <a:t> </a:t>
            </a:r>
            <a:r>
              <a:rPr lang="en-US" sz="1600" dirty="0" err="1"/>
              <a:t>kontrol</a:t>
            </a:r>
            <a:r>
              <a:rPr lang="en-US" sz="1600" dirty="0"/>
              <a:t> </a:t>
            </a:r>
            <a:r>
              <a:rPr lang="en-US" sz="1600" dirty="0" err="1"/>
              <a:t>edilir</a:t>
            </a:r>
            <a:r>
              <a:rPr lang="en-US" sz="1600" dirty="0"/>
              <a:t>. </a:t>
            </a:r>
            <a:r>
              <a:rPr lang="en-US" sz="1600" dirty="0" err="1"/>
              <a:t>Örneğin</a:t>
            </a:r>
            <a:r>
              <a:rPr lang="en-US" sz="1600" dirty="0"/>
              <a:t> </a:t>
            </a:r>
            <a:r>
              <a:rPr lang="en-US" sz="1600" dirty="0" err="1"/>
              <a:t>Pr</a:t>
            </a:r>
            <a:r>
              <a:rPr lang="tr-TR" sz="1600" dirty="0"/>
              <a:t>o</a:t>
            </a:r>
            <a:r>
              <a:rPr lang="en-US" sz="1600" dirty="0"/>
              <a:t>du</a:t>
            </a:r>
            <a:r>
              <a:rPr lang="tr-TR" sz="1600" dirty="0"/>
              <a:t>c</a:t>
            </a:r>
            <a:r>
              <a:rPr lang="en-US" sz="1600" dirty="0" err="1"/>
              <a:t>tID</a:t>
            </a:r>
            <a:r>
              <a:rPr lang="en-US" sz="1600" dirty="0"/>
              <a:t>&lt;710 </a:t>
            </a:r>
            <a:r>
              <a:rPr lang="en-US" sz="1600" dirty="0" err="1"/>
              <a:t>gibi</a:t>
            </a:r>
            <a:r>
              <a:rPr lang="en-US" sz="1600" dirty="0"/>
              <a:t>. </a:t>
            </a:r>
            <a:r>
              <a:rPr lang="en-US" sz="1600" dirty="0" err="1"/>
              <a:t>Fiziksel</a:t>
            </a:r>
            <a:r>
              <a:rPr lang="en-US" sz="1600" dirty="0"/>
              <a:t> </a:t>
            </a:r>
            <a:r>
              <a:rPr lang="en-US" sz="1600" dirty="0" err="1"/>
              <a:t>olarak</a:t>
            </a:r>
            <a:r>
              <a:rPr lang="en-US" sz="1600" dirty="0"/>
              <a:t> </a:t>
            </a:r>
            <a:r>
              <a:rPr lang="en-US" sz="1600" dirty="0" err="1"/>
              <a:t>veriyi</a:t>
            </a:r>
            <a:r>
              <a:rPr lang="en-US" sz="1600" dirty="0"/>
              <a:t> </a:t>
            </a:r>
            <a:r>
              <a:rPr lang="en-US" sz="1600" dirty="0" err="1"/>
              <a:t>okurken</a:t>
            </a:r>
            <a:r>
              <a:rPr lang="en-US" sz="1600" dirty="0"/>
              <a:t> </a:t>
            </a:r>
            <a:r>
              <a:rPr lang="en-US" sz="1600" dirty="0" err="1"/>
              <a:t>değeri</a:t>
            </a:r>
            <a:r>
              <a:rPr lang="en-US" sz="1600" dirty="0"/>
              <a:t> 710 dan </a:t>
            </a:r>
            <a:r>
              <a:rPr lang="en-US" sz="1600" dirty="0" err="1"/>
              <a:t>küçük</a:t>
            </a:r>
            <a:r>
              <a:rPr lang="en-US" sz="1600" dirty="0"/>
              <a:t> </a:t>
            </a:r>
            <a:r>
              <a:rPr lang="en-US" sz="1600" dirty="0" err="1"/>
              <a:t>olan</a:t>
            </a:r>
            <a:r>
              <a:rPr lang="en-US" sz="1600" dirty="0"/>
              <a:t> </a:t>
            </a:r>
            <a:r>
              <a:rPr lang="en-US" sz="1600" dirty="0" err="1"/>
              <a:t>satırları</a:t>
            </a:r>
            <a:r>
              <a:rPr lang="en-US" sz="1600" dirty="0"/>
              <a:t> </a:t>
            </a:r>
            <a:r>
              <a:rPr lang="en-US" sz="1600" dirty="0" err="1"/>
              <a:t>okur</a:t>
            </a:r>
            <a:r>
              <a:rPr lang="en-US" sz="1600" dirty="0"/>
              <a:t>. </a:t>
            </a:r>
            <a:endParaRPr lang="tr-TR" sz="1600" dirty="0"/>
          </a:p>
          <a:p>
            <a:pPr marL="0" indent="0">
              <a:buNone/>
            </a:pPr>
            <a:r>
              <a:rPr lang="en-US" sz="1600" dirty="0"/>
              <a:t>Having </a:t>
            </a:r>
            <a:r>
              <a:rPr lang="en-US" sz="1600" dirty="0" err="1"/>
              <a:t>ise</a:t>
            </a:r>
            <a:r>
              <a:rPr lang="en-US" sz="1600" dirty="0"/>
              <a:t> </a:t>
            </a:r>
            <a:r>
              <a:rPr lang="en-US" sz="1600" dirty="0" err="1"/>
              <a:t>fiziksel</a:t>
            </a:r>
            <a:r>
              <a:rPr lang="en-US" sz="1600" dirty="0"/>
              <a:t> </a:t>
            </a:r>
            <a:r>
              <a:rPr lang="en-US" sz="1600" dirty="0" err="1"/>
              <a:t>olarak</a:t>
            </a:r>
            <a:r>
              <a:rPr lang="en-US" sz="1600" dirty="0"/>
              <a:t> </a:t>
            </a:r>
            <a:r>
              <a:rPr lang="en-US" sz="1600" dirty="0" err="1"/>
              <a:t>okunmuş</a:t>
            </a:r>
            <a:r>
              <a:rPr lang="en-US" sz="1600" dirty="0"/>
              <a:t> </a:t>
            </a:r>
            <a:r>
              <a:rPr lang="en-US" sz="1600" dirty="0" err="1"/>
              <a:t>ve</a:t>
            </a:r>
            <a:r>
              <a:rPr lang="en-US" sz="1600" dirty="0"/>
              <a:t> </a:t>
            </a:r>
            <a:r>
              <a:rPr lang="en-US" sz="1600" dirty="0" err="1"/>
              <a:t>gruplanmış</a:t>
            </a:r>
            <a:r>
              <a:rPr lang="en-US" sz="1600" dirty="0"/>
              <a:t> </a:t>
            </a:r>
            <a:r>
              <a:rPr lang="en-US" sz="1600" dirty="0" err="1"/>
              <a:t>veriler</a:t>
            </a:r>
            <a:r>
              <a:rPr lang="en-US" sz="1600" dirty="0"/>
              <a:t> </a:t>
            </a:r>
            <a:r>
              <a:rPr lang="en-US" sz="1600" dirty="0" err="1"/>
              <a:t>üzerinde</a:t>
            </a:r>
            <a:r>
              <a:rPr lang="en-US" sz="1600" dirty="0"/>
              <a:t> </a:t>
            </a:r>
            <a:r>
              <a:rPr lang="en-US" sz="1600" dirty="0" err="1"/>
              <a:t>koşul</a:t>
            </a:r>
            <a:r>
              <a:rPr lang="en-US" sz="1600" dirty="0"/>
              <a:t> </a:t>
            </a:r>
            <a:r>
              <a:rPr lang="en-US" sz="1600" dirty="0" err="1"/>
              <a:t>uygulanır</a:t>
            </a:r>
            <a:r>
              <a:rPr lang="en-US" sz="1600" dirty="0"/>
              <a:t>. </a:t>
            </a:r>
            <a:r>
              <a:rPr lang="en-US" sz="1600" dirty="0" err="1"/>
              <a:t>Örneğin</a:t>
            </a:r>
            <a:r>
              <a:rPr lang="en-US" sz="1600" dirty="0"/>
              <a:t> </a:t>
            </a:r>
            <a:r>
              <a:rPr lang="en-US" sz="1600" dirty="0" err="1"/>
              <a:t>toplam</a:t>
            </a:r>
            <a:r>
              <a:rPr lang="en-US" sz="1600" dirty="0"/>
              <a:t> </a:t>
            </a:r>
            <a:r>
              <a:rPr lang="en-US" sz="1600" dirty="0" err="1"/>
              <a:t>satılan</a:t>
            </a:r>
            <a:r>
              <a:rPr lang="en-US" sz="1600" dirty="0"/>
              <a:t> </a:t>
            </a:r>
            <a:r>
              <a:rPr lang="en-US" sz="1600" dirty="0" err="1"/>
              <a:t>ürün</a:t>
            </a:r>
            <a:r>
              <a:rPr lang="en-US" sz="1600" dirty="0"/>
              <a:t> </a:t>
            </a:r>
            <a:r>
              <a:rPr lang="en-US" sz="1600" dirty="0" err="1"/>
              <a:t>sayısı</a:t>
            </a:r>
            <a:r>
              <a:rPr lang="en-US" sz="1600" dirty="0"/>
              <a:t> 500 den </a:t>
            </a:r>
            <a:r>
              <a:rPr lang="en-US" sz="1600" dirty="0" err="1"/>
              <a:t>büyük</a:t>
            </a:r>
            <a:r>
              <a:rPr lang="en-US" sz="1600" dirty="0"/>
              <a:t> </a:t>
            </a:r>
            <a:r>
              <a:rPr lang="en-US" sz="1600" dirty="0" err="1"/>
              <a:t>olanları</a:t>
            </a:r>
            <a:r>
              <a:rPr lang="en-US" sz="1600" dirty="0"/>
              <a:t> </a:t>
            </a:r>
            <a:r>
              <a:rPr lang="en-US" sz="1600" dirty="0" err="1"/>
              <a:t>listelemek</a:t>
            </a:r>
            <a:r>
              <a:rPr lang="en-US" sz="1600" dirty="0"/>
              <a:t>. </a:t>
            </a:r>
            <a:r>
              <a:rPr lang="en-US" sz="1600" dirty="0" err="1"/>
              <a:t>Önce</a:t>
            </a:r>
            <a:r>
              <a:rPr lang="en-US" sz="1600" dirty="0"/>
              <a:t> </a:t>
            </a:r>
            <a:r>
              <a:rPr lang="en-US" sz="1600" dirty="0" err="1"/>
              <a:t>tüm</a:t>
            </a:r>
            <a:r>
              <a:rPr lang="en-US" sz="1600" dirty="0"/>
              <a:t> </a:t>
            </a:r>
            <a:r>
              <a:rPr lang="en-US" sz="1600" dirty="0" err="1"/>
              <a:t>kayıtlar</a:t>
            </a:r>
            <a:r>
              <a:rPr lang="en-US" sz="1600" dirty="0"/>
              <a:t> </a:t>
            </a:r>
            <a:r>
              <a:rPr lang="en-US" sz="1600" dirty="0" err="1"/>
              <a:t>okunup</a:t>
            </a:r>
            <a:r>
              <a:rPr lang="en-US" sz="1600" dirty="0"/>
              <a:t> </a:t>
            </a:r>
            <a:r>
              <a:rPr lang="en-US" sz="1600" dirty="0" err="1"/>
              <a:t>hangi</a:t>
            </a:r>
            <a:r>
              <a:rPr lang="en-US" sz="1600" dirty="0"/>
              <a:t> </a:t>
            </a:r>
            <a:r>
              <a:rPr lang="en-US" sz="1600" dirty="0" err="1"/>
              <a:t>üründen</a:t>
            </a:r>
            <a:r>
              <a:rPr lang="en-US" sz="1600" dirty="0"/>
              <a:t> </a:t>
            </a:r>
            <a:r>
              <a:rPr lang="en-US" sz="1600" dirty="0" err="1"/>
              <a:t>kaçar</a:t>
            </a:r>
            <a:r>
              <a:rPr lang="en-US" sz="1600" dirty="0"/>
              <a:t> </a:t>
            </a:r>
            <a:r>
              <a:rPr lang="en-US" sz="1600" dirty="0" err="1"/>
              <a:t>tane</a:t>
            </a:r>
            <a:r>
              <a:rPr lang="en-US" sz="1600" dirty="0"/>
              <a:t> </a:t>
            </a:r>
            <a:r>
              <a:rPr lang="en-US" sz="1600" dirty="0" err="1"/>
              <a:t>satıldığı</a:t>
            </a:r>
            <a:r>
              <a:rPr lang="en-US" sz="1600" dirty="0"/>
              <a:t> </a:t>
            </a:r>
            <a:r>
              <a:rPr lang="en-US" sz="1600" dirty="0" err="1"/>
              <a:t>bulunması</a:t>
            </a:r>
            <a:r>
              <a:rPr lang="en-US" sz="1600" dirty="0"/>
              <a:t> </a:t>
            </a:r>
            <a:r>
              <a:rPr lang="en-US" sz="1600" dirty="0" err="1"/>
              <a:t>gerekir</a:t>
            </a:r>
            <a:r>
              <a:rPr lang="en-US" sz="1600" dirty="0"/>
              <a:t> </a:t>
            </a:r>
            <a:r>
              <a:rPr lang="en-US" sz="1600" dirty="0" err="1"/>
              <a:t>ardından</a:t>
            </a:r>
            <a:r>
              <a:rPr lang="en-US" sz="1600" dirty="0"/>
              <a:t> </a:t>
            </a:r>
            <a:r>
              <a:rPr lang="en-US" sz="1600" dirty="0" err="1"/>
              <a:t>gruplanan</a:t>
            </a:r>
            <a:r>
              <a:rPr lang="en-US" sz="1600" dirty="0"/>
              <a:t> </a:t>
            </a:r>
            <a:r>
              <a:rPr lang="en-US" sz="1600" dirty="0" err="1"/>
              <a:t>veri</a:t>
            </a:r>
            <a:r>
              <a:rPr lang="en-US" sz="1600" dirty="0"/>
              <a:t> </a:t>
            </a:r>
            <a:r>
              <a:rPr lang="en-US" sz="1600" dirty="0" err="1"/>
              <a:t>üzerinde</a:t>
            </a:r>
            <a:r>
              <a:rPr lang="en-US" sz="1600" dirty="0"/>
              <a:t> </a:t>
            </a:r>
            <a:r>
              <a:rPr lang="en-US" sz="1600" dirty="0" err="1"/>
              <a:t>şarta</a:t>
            </a:r>
            <a:r>
              <a:rPr lang="en-US" sz="1600" dirty="0"/>
              <a:t> </a:t>
            </a:r>
            <a:r>
              <a:rPr lang="en-US" sz="1600" dirty="0" err="1"/>
              <a:t>uyanlar</a:t>
            </a:r>
            <a:r>
              <a:rPr lang="en-US" sz="1600" dirty="0"/>
              <a:t> </a:t>
            </a:r>
            <a:r>
              <a:rPr lang="en-US" sz="1600" dirty="0" err="1"/>
              <a:t>listelenir</a:t>
            </a:r>
            <a:r>
              <a:rPr lang="en-US" sz="1600" dirty="0"/>
              <a:t>.</a:t>
            </a:r>
          </a:p>
          <a:p>
            <a:endParaRPr lang="en-US" sz="1600" b="1" dirty="0"/>
          </a:p>
          <a:p>
            <a:r>
              <a:rPr lang="en-US" sz="1600" b="1" dirty="0" err="1"/>
              <a:t>Toplam</a:t>
            </a:r>
            <a:r>
              <a:rPr lang="en-US" sz="1600" b="1" dirty="0"/>
              <a:t> </a:t>
            </a:r>
            <a:r>
              <a:rPr lang="en-US" sz="1600" b="1" dirty="0" err="1"/>
              <a:t>satılan</a:t>
            </a:r>
            <a:r>
              <a:rPr lang="en-US" sz="1600" b="1" dirty="0"/>
              <a:t> </a:t>
            </a:r>
            <a:r>
              <a:rPr lang="en-US" sz="1600" b="1" dirty="0" err="1"/>
              <a:t>ürün</a:t>
            </a:r>
            <a:r>
              <a:rPr lang="en-US" sz="1600" b="1" dirty="0"/>
              <a:t> </a:t>
            </a:r>
            <a:r>
              <a:rPr lang="en-US" sz="1600" b="1" dirty="0" err="1"/>
              <a:t>adedi</a:t>
            </a:r>
            <a:r>
              <a:rPr lang="en-US" sz="1600" b="1" dirty="0"/>
              <a:t> 500 den </a:t>
            </a:r>
            <a:r>
              <a:rPr lang="en-US" sz="1600" b="1" dirty="0" err="1"/>
              <a:t>fazla</a:t>
            </a:r>
            <a:r>
              <a:rPr lang="en-US" sz="1600" b="1" dirty="0"/>
              <a:t> </a:t>
            </a:r>
            <a:r>
              <a:rPr lang="en-US" sz="1600" b="1" dirty="0" err="1"/>
              <a:t>olan</a:t>
            </a:r>
            <a:r>
              <a:rPr lang="en-US" sz="1600" b="1" dirty="0"/>
              <a:t> </a:t>
            </a:r>
            <a:r>
              <a:rPr lang="en-US" sz="1600" b="1" dirty="0" err="1"/>
              <a:t>ürünlerin</a:t>
            </a:r>
            <a:r>
              <a:rPr lang="en-US" sz="1600" b="1" dirty="0"/>
              <a:t> </a:t>
            </a:r>
            <a:r>
              <a:rPr lang="en-US" sz="1600" b="1" dirty="0" err="1"/>
              <a:t>ürünID</a:t>
            </a:r>
            <a:r>
              <a:rPr lang="en-US" sz="1600" b="1" dirty="0"/>
              <a:t> </a:t>
            </a:r>
            <a:r>
              <a:rPr lang="en-US" sz="1600" b="1" dirty="0" err="1"/>
              <a:t>ve</a:t>
            </a:r>
            <a:r>
              <a:rPr lang="en-US" sz="1600" b="1" dirty="0"/>
              <a:t> </a:t>
            </a:r>
            <a:r>
              <a:rPr lang="en-US" sz="1600" b="1" dirty="0" err="1"/>
              <a:t>toplam</a:t>
            </a:r>
            <a:r>
              <a:rPr lang="en-US" sz="1600" b="1" dirty="0"/>
              <a:t> </a:t>
            </a:r>
            <a:r>
              <a:rPr lang="en-US" sz="1600" b="1" dirty="0" err="1"/>
              <a:t>satışını</a:t>
            </a:r>
            <a:r>
              <a:rPr lang="en-US" sz="1600" b="1" dirty="0"/>
              <a:t> </a:t>
            </a:r>
            <a:r>
              <a:rPr lang="en-US" sz="1600" b="1" dirty="0" err="1"/>
              <a:t>listeleyelim</a:t>
            </a:r>
            <a:r>
              <a:rPr lang="en-US" sz="1600" b="1" dirty="0"/>
              <a:t>.</a:t>
            </a:r>
          </a:p>
          <a:p>
            <a:endParaRPr lang="en-US" sz="1600" dirty="0"/>
          </a:p>
          <a:p>
            <a:r>
              <a:rPr lang="en-US" sz="1600" dirty="0"/>
              <a:t>Aggregate </a:t>
            </a:r>
            <a:r>
              <a:rPr lang="en-US" sz="1600" dirty="0" err="1"/>
              <a:t>fonksiyonu</a:t>
            </a:r>
            <a:r>
              <a:rPr lang="en-US" sz="1600" dirty="0"/>
              <a:t> Where </a:t>
            </a:r>
            <a:r>
              <a:rPr lang="en-US" sz="1600" dirty="0" err="1"/>
              <a:t>ile</a:t>
            </a:r>
            <a:r>
              <a:rPr lang="en-US" sz="1600" dirty="0"/>
              <a:t> </a:t>
            </a:r>
            <a:r>
              <a:rPr lang="en-US" sz="1600" dirty="0" err="1"/>
              <a:t>yazarsak</a:t>
            </a:r>
            <a:r>
              <a:rPr lang="en-US" sz="1600" dirty="0"/>
              <a:t> </a:t>
            </a:r>
            <a:r>
              <a:rPr lang="en-US" sz="1600" dirty="0" err="1"/>
              <a:t>sonuç</a:t>
            </a:r>
            <a:r>
              <a:rPr lang="en-US" sz="1600" dirty="0"/>
              <a:t> ne </a:t>
            </a:r>
            <a:r>
              <a:rPr lang="en-US" sz="1600" dirty="0" err="1"/>
              <a:t>olur</a:t>
            </a:r>
            <a:r>
              <a:rPr lang="en-US" sz="1600" dirty="0"/>
              <a:t>?</a:t>
            </a:r>
          </a:p>
          <a:p>
            <a:endParaRPr lang="en-US" sz="1600" dirty="0"/>
          </a:p>
          <a:p>
            <a:r>
              <a:rPr lang="en-US" sz="1600" dirty="0"/>
              <a:t>Having </a:t>
            </a:r>
            <a:r>
              <a:rPr lang="en-US" sz="1600" dirty="0" err="1"/>
              <a:t>ile</a:t>
            </a:r>
            <a:r>
              <a:rPr lang="en-US" sz="1600" dirty="0"/>
              <a:t> Aggregate </a:t>
            </a:r>
            <a:r>
              <a:rPr lang="en-US" sz="1600" dirty="0" err="1"/>
              <a:t>olmayan</a:t>
            </a:r>
            <a:r>
              <a:rPr lang="en-US" sz="1600" dirty="0"/>
              <a:t> </a:t>
            </a:r>
            <a:r>
              <a:rPr lang="en-US" sz="1600" dirty="0" err="1"/>
              <a:t>bir</a:t>
            </a:r>
            <a:r>
              <a:rPr lang="en-US" sz="1600" dirty="0"/>
              <a:t> </a:t>
            </a:r>
            <a:r>
              <a:rPr lang="en-US" sz="1600" dirty="0" err="1"/>
              <a:t>koşul</a:t>
            </a:r>
            <a:r>
              <a:rPr lang="en-US" sz="1600" dirty="0"/>
              <a:t> </a:t>
            </a:r>
            <a:r>
              <a:rPr lang="en-US" sz="1600" dirty="0" err="1"/>
              <a:t>yazılabilir</a:t>
            </a:r>
            <a:r>
              <a:rPr lang="en-US" sz="1600" dirty="0"/>
              <a:t>. Ama </a:t>
            </a:r>
            <a:r>
              <a:rPr lang="en-US" sz="1600" dirty="0" err="1"/>
              <a:t>bu</a:t>
            </a:r>
            <a:r>
              <a:rPr lang="en-US" sz="1600" dirty="0"/>
              <a:t> durum </a:t>
            </a:r>
            <a:r>
              <a:rPr lang="en-US" sz="1600" dirty="0" err="1"/>
              <a:t>tavsiye</a:t>
            </a:r>
            <a:r>
              <a:rPr lang="en-US" sz="1600" dirty="0"/>
              <a:t> </a:t>
            </a:r>
            <a:r>
              <a:rPr lang="en-US" sz="1600" dirty="0" err="1"/>
              <a:t>edilmez</a:t>
            </a:r>
            <a:r>
              <a:rPr lang="en-US" sz="1600" dirty="0"/>
              <a:t> </a:t>
            </a:r>
            <a:r>
              <a:rPr lang="en-US" sz="1600" dirty="0" err="1"/>
              <a:t>çünkü</a:t>
            </a:r>
            <a:r>
              <a:rPr lang="en-US" sz="1600" dirty="0"/>
              <a:t> </a:t>
            </a:r>
            <a:r>
              <a:rPr lang="en-US" sz="1600" dirty="0" err="1"/>
              <a:t>veri</a:t>
            </a:r>
            <a:r>
              <a:rPr lang="en-US" sz="1600" dirty="0"/>
              <a:t> </a:t>
            </a:r>
            <a:r>
              <a:rPr lang="en-US" sz="1600" dirty="0" err="1"/>
              <a:t>fiziksel</a:t>
            </a:r>
            <a:r>
              <a:rPr lang="en-US" sz="1600" dirty="0"/>
              <a:t> </a:t>
            </a:r>
            <a:r>
              <a:rPr lang="en-US" sz="1600" dirty="0" err="1"/>
              <a:t>olarak</a:t>
            </a:r>
            <a:r>
              <a:rPr lang="en-US" sz="1600" dirty="0"/>
              <a:t> </a:t>
            </a:r>
            <a:r>
              <a:rPr lang="en-US" sz="1600" dirty="0" err="1"/>
              <a:t>okunup</a:t>
            </a:r>
            <a:r>
              <a:rPr lang="en-US" sz="1600" dirty="0"/>
              <a:t> </a:t>
            </a:r>
            <a:r>
              <a:rPr lang="en-US" sz="1600" dirty="0" err="1"/>
              <a:t>gruplanır</a:t>
            </a:r>
            <a:r>
              <a:rPr lang="en-US" sz="1600" dirty="0"/>
              <a:t> </a:t>
            </a:r>
            <a:r>
              <a:rPr lang="en-US" sz="1600" dirty="0" err="1"/>
              <a:t>daha</a:t>
            </a:r>
            <a:r>
              <a:rPr lang="en-US" sz="1600" dirty="0"/>
              <a:t> </a:t>
            </a:r>
            <a:r>
              <a:rPr lang="en-US" sz="1600" dirty="0" err="1"/>
              <a:t>sonra</a:t>
            </a:r>
            <a:r>
              <a:rPr lang="en-US" sz="1600" dirty="0"/>
              <a:t> </a:t>
            </a:r>
            <a:r>
              <a:rPr lang="en-US" sz="1600" dirty="0" err="1"/>
              <a:t>koşul</a:t>
            </a:r>
            <a:r>
              <a:rPr lang="en-US" sz="1600" dirty="0"/>
              <a:t> </a:t>
            </a:r>
            <a:r>
              <a:rPr lang="en-US" sz="1600" dirty="0" err="1"/>
              <a:t>uygulanır</a:t>
            </a:r>
            <a:r>
              <a:rPr lang="en-US" sz="1600" dirty="0"/>
              <a:t>. </a:t>
            </a:r>
            <a:r>
              <a:rPr lang="en-US" sz="1600" dirty="0" err="1"/>
              <a:t>Aynı</a:t>
            </a:r>
            <a:r>
              <a:rPr lang="en-US" sz="1600" dirty="0"/>
              <a:t> </a:t>
            </a:r>
            <a:r>
              <a:rPr lang="en-US" sz="1600" dirty="0" err="1"/>
              <a:t>işlemi</a:t>
            </a:r>
            <a:r>
              <a:rPr lang="en-US" sz="1600" dirty="0"/>
              <a:t> Where </a:t>
            </a:r>
            <a:r>
              <a:rPr lang="en-US" sz="1600" dirty="0" err="1"/>
              <a:t>ile</a:t>
            </a:r>
            <a:r>
              <a:rPr lang="en-US" sz="1600" dirty="0"/>
              <a:t> </a:t>
            </a:r>
            <a:r>
              <a:rPr lang="en-US" sz="1600" dirty="0" err="1"/>
              <a:t>yapalım</a:t>
            </a:r>
            <a:r>
              <a:rPr lang="en-US" sz="1600" dirty="0"/>
              <a:t>?</a:t>
            </a:r>
          </a:p>
        </p:txBody>
      </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p:cNvPicPr>
            <a:picLocks noChangeAspect="1"/>
          </p:cNvPicPr>
          <p:nvPr/>
        </p:nvPicPr>
        <p:blipFill>
          <a:blip r:embed="rId3"/>
          <a:stretch>
            <a:fillRect/>
          </a:stretch>
        </p:blipFill>
        <p:spPr>
          <a:xfrm>
            <a:off x="12192000" y="3021240"/>
            <a:ext cx="5410200" cy="1209675"/>
          </a:xfrm>
          <a:prstGeom prst="rect">
            <a:avLst/>
          </a:prstGeom>
        </p:spPr>
      </p:pic>
      <p:pic>
        <p:nvPicPr>
          <p:cNvPr id="19" name="Resim 18">
            <a:extLst>
              <a:ext uri="{FF2B5EF4-FFF2-40B4-BE49-F238E27FC236}">
                <a16:creationId xmlns:a16="http://schemas.microsoft.com/office/drawing/2014/main" id="{1E33EDA7-E786-4D29-B12D-8742791B1BC3}"/>
              </a:ext>
            </a:extLst>
          </p:cNvPr>
          <p:cNvPicPr>
            <a:picLocks noChangeAspect="1"/>
          </p:cNvPicPr>
          <p:nvPr/>
        </p:nvPicPr>
        <p:blipFill>
          <a:blip r:embed="rId4"/>
          <a:stretch>
            <a:fillRect/>
          </a:stretch>
        </p:blipFill>
        <p:spPr>
          <a:xfrm>
            <a:off x="3741735" y="5610287"/>
            <a:ext cx="6815573" cy="1209675"/>
          </a:xfrm>
          <a:prstGeom prst="rect">
            <a:avLst/>
          </a:prstGeom>
        </p:spPr>
      </p:pic>
    </p:spTree>
    <p:extLst>
      <p:ext uri="{BB962C8B-B14F-4D97-AF65-F5344CB8AC3E}">
        <p14:creationId xmlns:p14="http://schemas.microsoft.com/office/powerpoint/2010/main" val="891283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Case When</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a:t>Sorgularımızdaki Kolonların değerine göre farklı işlemler yapmamıza olanak sağlar.</a:t>
            </a:r>
          </a:p>
          <a:p>
            <a:r>
              <a:rPr lang="tr-TR" sz="2000"/>
              <a:t>CASE</a:t>
            </a:r>
          </a:p>
          <a:p>
            <a:pPr lvl="1"/>
            <a:r>
              <a:rPr lang="tr-TR" sz="2000"/>
              <a:t>WHEN Boolean expression THEN result expression […n]</a:t>
            </a:r>
          </a:p>
          <a:p>
            <a:pPr lvl="1"/>
            <a:r>
              <a:rPr lang="tr-TR" sz="2000"/>
              <a:t>ELSE else_result expression]</a:t>
            </a:r>
          </a:p>
          <a:p>
            <a:pPr marL="274320" lvl="1" indent="0">
              <a:buNone/>
            </a:pPr>
            <a:r>
              <a:rPr lang="tr-TR" sz="2000"/>
              <a:t>END</a:t>
            </a:r>
          </a:p>
          <a:p>
            <a:pPr marL="274320" lvl="1" indent="0">
              <a:buNone/>
            </a:pPr>
            <a:endParaRPr lang="tr-TR" sz="2000"/>
          </a:p>
          <a:p>
            <a:pPr marL="274320" lvl="1" indent="0">
              <a:buNone/>
            </a:pPr>
            <a:r>
              <a:rPr lang="tr-TR" sz="2000" b="1" i="1"/>
              <a:t>Ürünlerimizin Ürün ID, Ürün Numarası, Adı, Ürün Hattı, Kategori olarak listeleyelim. Ürün Hattı R olanların Kategori alanında Road, M olanların Mountain, T olanların Touring, S olanların Other sale items ve bunların dışında bir değer ise Not for sale yazmalıdır. Ayrıca ÜrünNumarasına göre sıralayalım.</a:t>
            </a:r>
          </a:p>
          <a:p>
            <a:pPr marL="274320" lvl="1" indent="0">
              <a:buNone/>
            </a:pPr>
            <a:endParaRPr lang="tr-TR" sz="2000"/>
          </a:p>
          <a:p>
            <a:pPr marL="274320" lvl="1" indent="0">
              <a:buNone/>
            </a:pPr>
            <a:r>
              <a:rPr lang="tr-TR" sz="2000" b="1" i="1"/>
              <a:t>Ürünlerimizin ÜrünID, Adı, ListeFiyatı ve Fiyat Açıklaması olarak listeleyelim. Liste fiyatı 100 den küçük olanlarda Ucuz,100-500 arası olanlarda orta, üzeri olanlarda pahalı yazmalıdır. </a:t>
            </a:r>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Resim 6"/>
          <p:cNvPicPr>
            <a:picLocks noChangeAspect="1"/>
          </p:cNvPicPr>
          <p:nvPr/>
        </p:nvPicPr>
        <p:blipFill>
          <a:blip r:embed="rId2"/>
          <a:stretch>
            <a:fillRect/>
          </a:stretch>
        </p:blipFill>
        <p:spPr>
          <a:xfrm>
            <a:off x="12192000" y="2510256"/>
            <a:ext cx="4981575" cy="1714500"/>
          </a:xfrm>
          <a:prstGeom prst="rect">
            <a:avLst/>
          </a:prstGeom>
        </p:spPr>
      </p:pic>
      <p:pic>
        <p:nvPicPr>
          <p:cNvPr id="8" name="Resim 7"/>
          <p:cNvPicPr>
            <a:picLocks noChangeAspect="1"/>
          </p:cNvPicPr>
          <p:nvPr/>
        </p:nvPicPr>
        <p:blipFill>
          <a:blip r:embed="rId3"/>
          <a:stretch>
            <a:fillRect/>
          </a:stretch>
        </p:blipFill>
        <p:spPr>
          <a:xfrm>
            <a:off x="12192000" y="4368465"/>
            <a:ext cx="4829175" cy="1085850"/>
          </a:xfrm>
          <a:prstGeom prst="rect">
            <a:avLst/>
          </a:prstGeom>
        </p:spPr>
      </p:pic>
    </p:spTree>
    <p:extLst>
      <p:ext uri="{BB962C8B-B14F-4D97-AF65-F5344CB8AC3E}">
        <p14:creationId xmlns:p14="http://schemas.microsoft.com/office/powerpoint/2010/main" val="3497762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1">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DISTINCT  -   ALL</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dirty="0"/>
              <a:t>Sorgu sonucunda oluşan tekrar eden verileri engeller. Belirtilen ifadelerin tekrar edilmemesini sağlar.</a:t>
            </a:r>
          </a:p>
          <a:p>
            <a:r>
              <a:rPr lang="tr-TR" sz="2000" b="1" i="1" dirty="0"/>
              <a:t>20 den fazla sipariş verilmiş ürünleri listeleyelim.</a:t>
            </a:r>
          </a:p>
          <a:p>
            <a:r>
              <a:rPr lang="tr-TR" sz="2000" b="1" i="1" dirty="0"/>
              <a:t>Aynı ürün adı tekrar etmeyecek şekilde listeleyelim.</a:t>
            </a:r>
          </a:p>
          <a:p>
            <a:r>
              <a:rPr lang="tr-TR" sz="2000" b="1" i="1" dirty="0"/>
              <a:t>Birden fazla kolonda listelenebilir. Her bir kolon bilgisi aynı olan kayıtlar bir defa listelenecektir.</a:t>
            </a:r>
          </a:p>
          <a:p>
            <a:r>
              <a:rPr lang="tr-TR" sz="2000" b="1" i="1" dirty="0"/>
              <a:t>Toplam satış adedimiz ile kaç adet farklı satış yaptığımızı gösterelim</a:t>
            </a:r>
          </a:p>
          <a:p>
            <a:endParaRPr lang="tr-TR" sz="2000" dirty="0"/>
          </a:p>
          <a:p>
            <a:r>
              <a:rPr lang="tr-TR" sz="2000" dirty="0"/>
              <a:t>ALL ise DISTINCT tersi olarak tüm satırların listelenmesini sağlar. Select ifadelerinde varsayılan olandır.</a:t>
            </a:r>
          </a:p>
        </p:txBody>
      </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p:cNvPicPr>
            <a:picLocks noChangeAspect="1"/>
          </p:cNvPicPr>
          <p:nvPr/>
        </p:nvPicPr>
        <p:blipFill>
          <a:blip r:embed="rId2"/>
          <a:stretch>
            <a:fillRect/>
          </a:stretch>
        </p:blipFill>
        <p:spPr>
          <a:xfrm>
            <a:off x="12238356" y="931383"/>
            <a:ext cx="3590925" cy="752475"/>
          </a:xfrm>
          <a:prstGeom prst="rect">
            <a:avLst/>
          </a:prstGeom>
        </p:spPr>
      </p:pic>
      <p:pic>
        <p:nvPicPr>
          <p:cNvPr id="5" name="Resim 4"/>
          <p:cNvPicPr>
            <a:picLocks noChangeAspect="1"/>
          </p:cNvPicPr>
          <p:nvPr/>
        </p:nvPicPr>
        <p:blipFill>
          <a:blip r:embed="rId3"/>
          <a:stretch>
            <a:fillRect/>
          </a:stretch>
        </p:blipFill>
        <p:spPr>
          <a:xfrm>
            <a:off x="12219306" y="1653953"/>
            <a:ext cx="4457700" cy="1076325"/>
          </a:xfrm>
          <a:prstGeom prst="rect">
            <a:avLst/>
          </a:prstGeom>
        </p:spPr>
      </p:pic>
      <p:pic>
        <p:nvPicPr>
          <p:cNvPr id="6" name="Resim 5"/>
          <p:cNvPicPr>
            <a:picLocks noChangeAspect="1"/>
          </p:cNvPicPr>
          <p:nvPr/>
        </p:nvPicPr>
        <p:blipFill>
          <a:blip r:embed="rId4"/>
          <a:stretch>
            <a:fillRect/>
          </a:stretch>
        </p:blipFill>
        <p:spPr>
          <a:xfrm>
            <a:off x="12238356" y="2661231"/>
            <a:ext cx="4419600" cy="1076325"/>
          </a:xfrm>
          <a:prstGeom prst="rect">
            <a:avLst/>
          </a:prstGeom>
        </p:spPr>
      </p:pic>
      <p:pic>
        <p:nvPicPr>
          <p:cNvPr id="7" name="Resim 6"/>
          <p:cNvPicPr>
            <a:picLocks noChangeAspect="1"/>
          </p:cNvPicPr>
          <p:nvPr/>
        </p:nvPicPr>
        <p:blipFill>
          <a:blip r:embed="rId5"/>
          <a:stretch>
            <a:fillRect/>
          </a:stretch>
        </p:blipFill>
        <p:spPr>
          <a:xfrm>
            <a:off x="12219306" y="3707651"/>
            <a:ext cx="9058275" cy="600075"/>
          </a:xfrm>
          <a:prstGeom prst="rect">
            <a:avLst/>
          </a:prstGeom>
        </p:spPr>
      </p:pic>
    </p:spTree>
    <p:extLst>
      <p:ext uri="{BB962C8B-B14F-4D97-AF65-F5344CB8AC3E}">
        <p14:creationId xmlns:p14="http://schemas.microsoft.com/office/powerpoint/2010/main" val="701675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dirty="0"/>
              <a:t>UNION -  UNION ALL</a:t>
            </a:r>
          </a:p>
        </p:txBody>
      </p:sp>
      <p:sp>
        <p:nvSpPr>
          <p:cNvPr id="3" name="İçerik Yer Tutucusu 2"/>
          <p:cNvSpPr>
            <a:spLocks noGrp="1"/>
          </p:cNvSpPr>
          <p:nvPr>
            <p:ph idx="1"/>
          </p:nvPr>
        </p:nvSpPr>
        <p:spPr>
          <a:xfrm>
            <a:off x="643467" y="1782981"/>
            <a:ext cx="10905066" cy="4393982"/>
          </a:xfrm>
        </p:spPr>
        <p:txBody>
          <a:bodyPr>
            <a:normAutofit/>
          </a:bodyPr>
          <a:lstStyle/>
          <a:p>
            <a:r>
              <a:rPr lang="tr-TR" sz="1700" dirty="0"/>
              <a:t>Bazı durumlarda 2 veya daha fazla sonuç seti birleştirilmek istenebilir. Özellikle büyük firmalarda sürekli erişilen veriye hızlı ulaşmak için nadir erişilen veriler (arşiv vb.) farklı yerde tutulur. Örneğin Siparişler ile Teslim Edilmiş Siparişler vb. </a:t>
            </a:r>
          </a:p>
          <a:p>
            <a:endParaRPr lang="tr-TR" sz="1700" b="1" i="1" dirty="0"/>
          </a:p>
          <a:p>
            <a:r>
              <a:rPr lang="tr-TR" sz="1700" b="1" i="1" dirty="0"/>
              <a:t>Mevcut ve geçmiş tüm satış görevlisi tablolarından satış kotası 0 dan büyük olanların satış görevlisi ID, satış kotası ve düzenlenme tarihi bilgilerini ID değerine göre ve kota bilgilerine göre azalan sırada listeleyelim</a:t>
            </a:r>
            <a:r>
              <a:rPr lang="tr-TR" sz="1700" dirty="0"/>
              <a:t>.  </a:t>
            </a:r>
          </a:p>
          <a:p>
            <a:endParaRPr lang="tr-TR" sz="1700" dirty="0"/>
          </a:p>
          <a:p>
            <a:r>
              <a:rPr lang="tr-TR" sz="1700" dirty="0"/>
              <a:t>Aslında sonuç setlerini birleştirirken ilk sorguya </a:t>
            </a:r>
            <a:r>
              <a:rPr lang="tr-TR" sz="1700" dirty="0" err="1"/>
              <a:t>distinct</a:t>
            </a:r>
            <a:r>
              <a:rPr lang="tr-TR" sz="1700" dirty="0"/>
              <a:t> ekler. 2 tabloda da aynı olan kayıtlar listelenmez. Ekleme yapılırken verilerin ilk sonuç setinde olup olmadığı kontrol edilir.</a:t>
            </a:r>
          </a:p>
          <a:p>
            <a:endParaRPr lang="tr-TR" sz="1700" dirty="0"/>
          </a:p>
          <a:p>
            <a:r>
              <a:rPr lang="tr-TR" sz="1700" dirty="0"/>
              <a:t>UNION-UNION ALL arasındaki fark DISTINC –ALL arasındaki fark gibidir. UNION ALL kullanılırsa ikinci sonuç seti kontrol yapılmaksızın ilkinin sonuna eklenir. </a:t>
            </a:r>
          </a:p>
          <a:p>
            <a:endParaRPr lang="tr-TR" sz="1700" dirty="0"/>
          </a:p>
          <a:p>
            <a:r>
              <a:rPr lang="tr-TR" sz="1700" dirty="0"/>
              <a:t>Tekrar eden kayıt olmadığına eminseniz veya tekrar durumu önemli değilse çok miktarda veri içeren sonuç setleri için her defasında tekrarlı kayıt olup olmadığını kontrol etmeyerek performans  kazanmak adına UNION ALL kullanılabilir. </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Resim 8"/>
          <p:cNvPicPr>
            <a:picLocks noChangeAspect="1"/>
          </p:cNvPicPr>
          <p:nvPr/>
        </p:nvPicPr>
        <p:blipFill>
          <a:blip r:embed="rId2"/>
          <a:stretch>
            <a:fillRect/>
          </a:stretch>
        </p:blipFill>
        <p:spPr>
          <a:xfrm>
            <a:off x="12275820" y="1520351"/>
            <a:ext cx="5410200" cy="1838325"/>
          </a:xfrm>
          <a:prstGeom prst="rect">
            <a:avLst/>
          </a:prstGeom>
        </p:spPr>
      </p:pic>
    </p:spTree>
    <p:extLst>
      <p:ext uri="{BB962C8B-B14F-4D97-AF65-F5344CB8AC3E}">
        <p14:creationId xmlns:p14="http://schemas.microsoft.com/office/powerpoint/2010/main" val="1893648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2019300" y="538956"/>
            <a:ext cx="8985250" cy="1118394"/>
          </a:xfrm>
        </p:spPr>
        <p:txBody>
          <a:bodyPr anchor="t">
            <a:normAutofit/>
          </a:bodyPr>
          <a:lstStyle/>
          <a:p>
            <a:r>
              <a:rPr lang="tr-TR" sz="3700"/>
              <a:t>BIRDEN FAZLA TABLONUN BERABER SORGULANMASI</a:t>
            </a:r>
          </a:p>
        </p:txBody>
      </p:sp>
      <p:pic>
        <p:nvPicPr>
          <p:cNvPr id="7" name="Graphic 6" descr="Onay işareti">
            <a:extLst>
              <a:ext uri="{FF2B5EF4-FFF2-40B4-BE49-F238E27FC236}">
                <a16:creationId xmlns:a16="http://schemas.microsoft.com/office/drawing/2014/main" id="{59E277B8-97EE-4AAF-91D4-0CD6D5A850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İçerik Yer Tutucusu 2"/>
          <p:cNvSpPr>
            <a:spLocks noGrp="1"/>
          </p:cNvSpPr>
          <p:nvPr>
            <p:ph idx="1"/>
          </p:nvPr>
        </p:nvSpPr>
        <p:spPr>
          <a:xfrm>
            <a:off x="1009650" y="1847849"/>
            <a:ext cx="9994900" cy="4254501"/>
          </a:xfrm>
        </p:spPr>
        <p:txBody>
          <a:bodyPr>
            <a:normAutofit/>
          </a:bodyPr>
          <a:lstStyle/>
          <a:p>
            <a:r>
              <a:rPr lang="tr-TR" sz="1700" dirty="0"/>
              <a:t>İlişkisel veri tabanlarının en önemli özelliklerinin başında verilerin büyük bir tabloda tutulması yerine </a:t>
            </a:r>
            <a:r>
              <a:rPr lang="tr-TR" sz="1700" dirty="0" err="1"/>
              <a:t>normalize</a:t>
            </a:r>
            <a:r>
              <a:rPr lang="tr-TR" sz="1700" dirty="0"/>
              <a:t> edilerek birkaç tabloda tutulması gelir. </a:t>
            </a:r>
            <a:r>
              <a:rPr lang="tr-TR" sz="1700" dirty="0" err="1"/>
              <a:t>Normalizasyonun</a:t>
            </a:r>
            <a:r>
              <a:rPr lang="tr-TR" sz="1700" dirty="0"/>
              <a:t> temel amaçları arasında başlıca olarak tekrar eden kayıtları en aza indirgemek, verilerin kapladığı alanı azaltmak ve performansı arttırmak sayılabilir. </a:t>
            </a:r>
          </a:p>
          <a:p>
            <a:pPr lvl="1"/>
            <a:r>
              <a:rPr lang="tr-TR" sz="1700" dirty="0"/>
              <a:t>Örneğin Siparişler tablosunu düşünürsek bir müşteri 100 sipariş vermişse 100 defa adı, soyadı, adresi bilgisi girilmelidir. Ad işin 50, </a:t>
            </a:r>
            <a:r>
              <a:rPr lang="tr-TR" sz="1700" dirty="0" err="1"/>
              <a:t>Soyad</a:t>
            </a:r>
            <a:r>
              <a:rPr lang="tr-TR" sz="1700" dirty="0"/>
              <a:t> için 50, Adres için 200 karakter düşünülürse bir müşteri için 300 * 100 </a:t>
            </a:r>
            <a:r>
              <a:rPr lang="tr-TR" sz="1700" dirty="0" err="1"/>
              <a:t>byte</a:t>
            </a:r>
            <a:r>
              <a:rPr lang="tr-TR" sz="1700" dirty="0"/>
              <a:t> alan gerekecek ayrıca aynı bilgiler de tekrar edecektir. Bunun yerine müşteriler diye bir tablo açmak ve müşteri ID ile bu tabloları ilişkilendirmek temel </a:t>
            </a:r>
            <a:r>
              <a:rPr lang="tr-TR" sz="1700" dirty="0" err="1"/>
              <a:t>normalizasyon</a:t>
            </a:r>
            <a:r>
              <a:rPr lang="tr-TR" sz="1700" dirty="0"/>
              <a:t> yaklaşımıdır.  (</a:t>
            </a:r>
            <a:r>
              <a:rPr lang="tr-TR" sz="1700" dirty="0" err="1"/>
              <a:t>SiparisYeni,Musteriler</a:t>
            </a:r>
            <a:r>
              <a:rPr lang="tr-TR" sz="1700" dirty="0"/>
              <a:t>)</a:t>
            </a:r>
          </a:p>
          <a:p>
            <a:pPr lvl="1"/>
            <a:r>
              <a:rPr lang="tr-TR" sz="1700" dirty="0"/>
              <a:t>Başka bir avantajı ise müşteriye ait yeni bilgileri rahatlıkla ekleyebiliriz. </a:t>
            </a:r>
          </a:p>
          <a:p>
            <a:endParaRPr lang="tr-TR" sz="1700" dirty="0"/>
          </a:p>
          <a:p>
            <a:r>
              <a:rPr lang="tr-TR" sz="1700" dirty="0"/>
              <a:t>2 tablonun böylece birleştirilip tek tablo sorgulanması JOIN işlemi olarak bilinmektedir. En çok kullanılan JOIN çeşitleri:</a:t>
            </a:r>
          </a:p>
          <a:p>
            <a:pPr lvl="1"/>
            <a:r>
              <a:rPr lang="tr-TR" sz="1700" dirty="0"/>
              <a:t>Inner JOIN</a:t>
            </a:r>
          </a:p>
          <a:p>
            <a:pPr lvl="1"/>
            <a:r>
              <a:rPr lang="tr-TR" sz="1700" dirty="0"/>
              <a:t>Outer JOIN</a:t>
            </a:r>
          </a:p>
          <a:p>
            <a:pPr lvl="1"/>
            <a:r>
              <a:rPr lang="tr-TR" sz="1700" dirty="0"/>
              <a:t>Cross JOIN</a:t>
            </a:r>
          </a:p>
        </p:txBody>
      </p:sp>
    </p:spTree>
    <p:extLst>
      <p:ext uri="{BB962C8B-B14F-4D97-AF65-F5344CB8AC3E}">
        <p14:creationId xmlns:p14="http://schemas.microsoft.com/office/powerpoint/2010/main" val="113718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Unvan 1"/>
          <p:cNvSpPr>
            <a:spLocks noGrp="1"/>
          </p:cNvSpPr>
          <p:nvPr>
            <p:ph type="title"/>
          </p:nvPr>
        </p:nvSpPr>
        <p:spPr>
          <a:xfrm>
            <a:off x="838200" y="365125"/>
            <a:ext cx="5387502" cy="1325563"/>
          </a:xfrm>
        </p:spPr>
        <p:txBody>
          <a:bodyPr>
            <a:normAutofit/>
          </a:bodyPr>
          <a:lstStyle/>
          <a:p>
            <a:r>
              <a:rPr lang="tr-TR"/>
              <a:t>INNER JOIN	</a:t>
            </a:r>
            <a:endParaRPr lang="tr-TR" dirty="0"/>
          </a:p>
        </p:txBody>
      </p:sp>
      <p:sp>
        <p:nvSpPr>
          <p:cNvPr id="3" name="İçerik Yer Tutucusu 2"/>
          <p:cNvSpPr>
            <a:spLocks noGrp="1"/>
          </p:cNvSpPr>
          <p:nvPr>
            <p:ph idx="1"/>
          </p:nvPr>
        </p:nvSpPr>
        <p:spPr>
          <a:xfrm>
            <a:off x="596430" y="1862496"/>
            <a:ext cx="5387502" cy="4351338"/>
          </a:xfrm>
        </p:spPr>
        <p:txBody>
          <a:bodyPr>
            <a:normAutofit/>
          </a:bodyPr>
          <a:lstStyle/>
          <a:p>
            <a:r>
              <a:rPr lang="tr-TR" sz="1300" dirty="0"/>
              <a:t>En çok kullanılan JOIN türü.</a:t>
            </a:r>
          </a:p>
          <a:p>
            <a:r>
              <a:rPr lang="tr-TR" sz="1300" dirty="0"/>
              <a:t>Her tabloda diğer tablodaki kayıtları referans eden bir alan bulunmalıdır.</a:t>
            </a:r>
          </a:p>
          <a:p>
            <a:r>
              <a:rPr lang="tr-TR" sz="1300" dirty="0"/>
              <a:t>Bire bir eşleştirme yapar.</a:t>
            </a:r>
          </a:p>
          <a:p>
            <a:r>
              <a:rPr lang="tr-TR" sz="1300" dirty="0"/>
              <a:t>Kümelerle ifade edilecek olursa iki kümenin </a:t>
            </a:r>
            <a:r>
              <a:rPr lang="tr-TR" sz="1300" dirty="0" err="1"/>
              <a:t>kesişimine</a:t>
            </a:r>
            <a:r>
              <a:rPr lang="tr-TR" sz="1300" dirty="0"/>
              <a:t> eşittir. Yani her iki tabloda olup, verilen koşula uyan kayıtlar listelenir.</a:t>
            </a:r>
          </a:p>
          <a:p>
            <a:pPr lvl="1"/>
            <a:r>
              <a:rPr lang="tr-TR" sz="1300" dirty="0"/>
              <a:t>Select &lt;</a:t>
            </a:r>
            <a:r>
              <a:rPr lang="tr-TR" sz="1300" dirty="0" err="1"/>
              <a:t>select</a:t>
            </a:r>
            <a:r>
              <a:rPr lang="tr-TR" sz="1300" dirty="0"/>
              <a:t> </a:t>
            </a:r>
            <a:r>
              <a:rPr lang="tr-TR" sz="1300" dirty="0" err="1"/>
              <a:t>list</a:t>
            </a:r>
            <a:r>
              <a:rPr lang="tr-TR" sz="1300" dirty="0"/>
              <a:t>&gt;  		// görüntülemek 				istediğimiz kolonlar</a:t>
            </a:r>
          </a:p>
          <a:p>
            <a:pPr lvl="1"/>
            <a:r>
              <a:rPr lang="tr-TR" sz="1300" dirty="0" err="1"/>
              <a:t>From</a:t>
            </a:r>
            <a:r>
              <a:rPr lang="tr-TR" sz="1300" dirty="0"/>
              <a:t> &lt;</a:t>
            </a:r>
            <a:r>
              <a:rPr lang="tr-TR" sz="1300" dirty="0" err="1"/>
              <a:t>first</a:t>
            </a:r>
            <a:r>
              <a:rPr lang="tr-TR" sz="1300" dirty="0"/>
              <a:t> </a:t>
            </a:r>
            <a:r>
              <a:rPr lang="tr-TR" sz="1300" dirty="0" err="1"/>
              <a:t>table</a:t>
            </a:r>
            <a:r>
              <a:rPr lang="tr-TR" sz="1300" dirty="0"/>
              <a:t>&gt;		// ilk tablo</a:t>
            </a:r>
          </a:p>
          <a:p>
            <a:pPr lvl="1"/>
            <a:r>
              <a:rPr lang="tr-TR" sz="1300" dirty="0"/>
              <a:t>&lt;</a:t>
            </a:r>
            <a:r>
              <a:rPr lang="tr-TR" sz="1300" dirty="0" err="1"/>
              <a:t>join</a:t>
            </a:r>
            <a:r>
              <a:rPr lang="tr-TR" sz="1300" dirty="0"/>
              <a:t> </a:t>
            </a:r>
            <a:r>
              <a:rPr lang="tr-TR" sz="1300" dirty="0" err="1"/>
              <a:t>type</a:t>
            </a:r>
            <a:r>
              <a:rPr lang="tr-TR" sz="1300" dirty="0"/>
              <a:t>&gt; &lt;</a:t>
            </a:r>
            <a:r>
              <a:rPr lang="tr-TR" sz="1300" dirty="0" err="1"/>
              <a:t>second</a:t>
            </a:r>
            <a:r>
              <a:rPr lang="tr-TR" sz="1300" dirty="0"/>
              <a:t> </a:t>
            </a:r>
            <a:r>
              <a:rPr lang="tr-TR" sz="1300" dirty="0" err="1"/>
              <a:t>table</a:t>
            </a:r>
            <a:r>
              <a:rPr lang="tr-TR" sz="1300" dirty="0"/>
              <a:t>&gt;		// </a:t>
            </a:r>
            <a:r>
              <a:rPr lang="tr-TR" sz="1300" dirty="0" err="1"/>
              <a:t>join</a:t>
            </a:r>
            <a:r>
              <a:rPr lang="tr-TR" sz="1300" dirty="0"/>
              <a:t> tipi</a:t>
            </a:r>
          </a:p>
          <a:p>
            <a:pPr lvl="1"/>
            <a:r>
              <a:rPr lang="tr-TR" sz="1300" dirty="0"/>
              <a:t>[ON &lt;</a:t>
            </a:r>
            <a:r>
              <a:rPr lang="tr-TR" sz="1300" dirty="0" err="1"/>
              <a:t>join</a:t>
            </a:r>
            <a:r>
              <a:rPr lang="tr-TR" sz="1300" dirty="0"/>
              <a:t> </a:t>
            </a:r>
            <a:r>
              <a:rPr lang="tr-TR" sz="1300" dirty="0" err="1"/>
              <a:t>condition</a:t>
            </a:r>
            <a:r>
              <a:rPr lang="tr-TR" sz="1300" dirty="0"/>
              <a:t>]		// her iki tablodaki 				ortak bulunan değerler 				üzerindeki koşul</a:t>
            </a:r>
          </a:p>
          <a:p>
            <a:endParaRPr lang="tr-TR" sz="1300" dirty="0"/>
          </a:p>
          <a:p>
            <a:endParaRPr lang="tr-TR" sz="1300" dirty="0"/>
          </a:p>
        </p:txBody>
      </p:sp>
      <p:sp>
        <p:nvSpPr>
          <p:cNvPr id="12" name="Oval 11">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13" name="Resim 12">
            <a:extLst>
              <a:ext uri="{FF2B5EF4-FFF2-40B4-BE49-F238E27FC236}">
                <a16:creationId xmlns:a16="http://schemas.microsoft.com/office/drawing/2014/main" id="{862C84DD-B50E-495C-8BCA-A5637C85B3CC}"/>
              </a:ext>
            </a:extLst>
          </p:cNvPr>
          <p:cNvPicPr/>
          <p:nvPr/>
        </p:nvPicPr>
        <p:blipFill>
          <a:blip r:embed="rId2"/>
          <a:stretch>
            <a:fillRect/>
          </a:stretch>
        </p:blipFill>
        <p:spPr>
          <a:xfrm>
            <a:off x="6096000" y="3710352"/>
            <a:ext cx="5760720" cy="2992755"/>
          </a:xfrm>
          <a:prstGeom prst="rect">
            <a:avLst/>
          </a:prstGeom>
        </p:spPr>
      </p:pic>
    </p:spTree>
    <p:extLst>
      <p:ext uri="{BB962C8B-B14F-4D97-AF65-F5344CB8AC3E}">
        <p14:creationId xmlns:p14="http://schemas.microsoft.com/office/powerpoint/2010/main" val="3660961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05AD3998-CF72-48F6-90B8-F03F9C98A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Unvan 1"/>
          <p:cNvSpPr>
            <a:spLocks noGrp="1"/>
          </p:cNvSpPr>
          <p:nvPr>
            <p:ph type="title"/>
          </p:nvPr>
        </p:nvSpPr>
        <p:spPr>
          <a:xfrm>
            <a:off x="422144" y="301420"/>
            <a:ext cx="5294293" cy="2956085"/>
          </a:xfrm>
        </p:spPr>
        <p:txBody>
          <a:bodyPr anchor="ctr">
            <a:normAutofit/>
          </a:bodyPr>
          <a:lstStyle/>
          <a:p>
            <a:r>
              <a:rPr lang="tr-TR" sz="4800"/>
              <a:t>INNER JOIN	</a:t>
            </a:r>
          </a:p>
        </p:txBody>
      </p:sp>
      <p:sp>
        <p:nvSpPr>
          <p:cNvPr id="3" name="İçerik Yer Tutucusu 2"/>
          <p:cNvSpPr>
            <a:spLocks noGrp="1"/>
          </p:cNvSpPr>
          <p:nvPr>
            <p:ph idx="1"/>
          </p:nvPr>
        </p:nvSpPr>
        <p:spPr>
          <a:xfrm>
            <a:off x="6003984" y="281394"/>
            <a:ext cx="4956417" cy="3254273"/>
          </a:xfrm>
        </p:spPr>
        <p:txBody>
          <a:bodyPr anchor="ctr">
            <a:normAutofit/>
          </a:bodyPr>
          <a:lstStyle/>
          <a:p>
            <a:endParaRPr lang="tr-TR" sz="1200" dirty="0"/>
          </a:p>
          <a:p>
            <a:endParaRPr lang="tr-TR" sz="1200" dirty="0"/>
          </a:p>
          <a:p>
            <a:r>
              <a:rPr lang="tr-TR" sz="1200" dirty="0">
                <a:latin typeface="Consolas" panose="020B0609020204030204" pitchFamily="49" charset="0"/>
              </a:rPr>
              <a:t>SELECT *</a:t>
            </a:r>
          </a:p>
          <a:p>
            <a:pPr marL="0" indent="0">
              <a:buNone/>
            </a:pPr>
            <a:r>
              <a:rPr lang="en-US" sz="1200" dirty="0">
                <a:latin typeface="Consolas" panose="020B0609020204030204" pitchFamily="49" charset="0"/>
              </a:rPr>
              <a:t>FROM ORDERS inner join USERS on ORDERS.USERID = USERS.ID</a:t>
            </a:r>
            <a:endParaRPr lang="tr-TR" sz="1200" dirty="0">
              <a:latin typeface="Consolas" panose="020B0609020204030204" pitchFamily="49" charset="0"/>
            </a:endParaRPr>
          </a:p>
          <a:p>
            <a:pPr marL="0" indent="0">
              <a:buNone/>
            </a:pPr>
            <a:endParaRPr lang="tr-TR" sz="1200" dirty="0"/>
          </a:p>
          <a:p>
            <a:pPr marL="0" indent="0">
              <a:buNone/>
            </a:pPr>
            <a:r>
              <a:rPr lang="tr-TR" sz="1200" dirty="0"/>
              <a:t>*</a:t>
            </a:r>
            <a:r>
              <a:rPr lang="tr-TR" sz="1200" dirty="0" err="1"/>
              <a:t>UserID</a:t>
            </a:r>
            <a:r>
              <a:rPr lang="tr-TR" sz="1200" dirty="0"/>
              <a:t> kolonunun 1 defa listelenmesi için * yerine kolon isimleri yazılmalıdır. </a:t>
            </a:r>
          </a:p>
          <a:p>
            <a:endParaRPr lang="tr-TR" sz="1200" dirty="0"/>
          </a:p>
          <a:p>
            <a:r>
              <a:rPr lang="tr-TR" sz="1200" dirty="0"/>
              <a:t>Aşağıdaki Hatanın sebebi ne olabilir? </a:t>
            </a:r>
          </a:p>
          <a:p>
            <a:endParaRPr lang="tr-TR" sz="1200" dirty="0"/>
          </a:p>
        </p:txBody>
      </p:sp>
      <p:cxnSp>
        <p:nvCxnSpPr>
          <p:cNvPr id="15" name="Straight Connector 14">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2B7D5BF-766A-4865-A35F-7AF824483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70161"/>
            <a:ext cx="475488" cy="2790226"/>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Resim 11">
            <a:extLst>
              <a:ext uri="{FF2B5EF4-FFF2-40B4-BE49-F238E27FC236}">
                <a16:creationId xmlns:a16="http://schemas.microsoft.com/office/drawing/2014/main" id="{CF470698-EBFA-45BE-8307-7384876E8DB2}"/>
              </a:ext>
            </a:extLst>
          </p:cNvPr>
          <p:cNvPicPr>
            <a:picLocks noChangeAspect="1"/>
          </p:cNvPicPr>
          <p:nvPr/>
        </p:nvPicPr>
        <p:blipFill>
          <a:blip r:embed="rId2"/>
          <a:stretch>
            <a:fillRect/>
          </a:stretch>
        </p:blipFill>
        <p:spPr>
          <a:xfrm>
            <a:off x="1160780" y="3841349"/>
            <a:ext cx="8181340" cy="1256426"/>
          </a:xfrm>
          <a:prstGeom prst="rect">
            <a:avLst/>
          </a:prstGeom>
        </p:spPr>
      </p:pic>
    </p:spTree>
    <p:extLst>
      <p:ext uri="{BB962C8B-B14F-4D97-AF65-F5344CB8AC3E}">
        <p14:creationId xmlns:p14="http://schemas.microsoft.com/office/powerpoint/2010/main" val="426217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INNER JOIN	</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b="1" i="1" dirty="0" err="1"/>
              <a:t>Person.BusinessEntity</a:t>
            </a:r>
            <a:r>
              <a:rPr lang="tr-TR" sz="2000" b="1" i="1" dirty="0"/>
              <a:t> tablosundaki kişilerin tüm bilgileriyle aynı kişilerin </a:t>
            </a:r>
            <a:r>
              <a:rPr lang="tr-TR" sz="2000" b="1" i="1" dirty="0" err="1"/>
              <a:t>HumanResources.Employee</a:t>
            </a:r>
            <a:r>
              <a:rPr lang="tr-TR" sz="2000" b="1" i="1" dirty="0"/>
              <a:t> tablosundaki </a:t>
            </a:r>
            <a:r>
              <a:rPr lang="tr-TR" sz="2000" b="1" i="1" dirty="0" err="1"/>
              <a:t>LoginID</a:t>
            </a:r>
            <a:r>
              <a:rPr lang="tr-TR" sz="2000" b="1" i="1" dirty="0"/>
              <a:t> bilgilerin listeleyelim?</a:t>
            </a:r>
          </a:p>
          <a:p>
            <a:endParaRPr lang="tr-TR" sz="2000" dirty="0"/>
          </a:p>
          <a:p>
            <a:r>
              <a:rPr lang="tr-TR" sz="2000" dirty="0" err="1"/>
              <a:t>LoginID</a:t>
            </a:r>
            <a:r>
              <a:rPr lang="tr-TR" sz="2000" dirty="0"/>
              <a:t> kolonu </a:t>
            </a:r>
            <a:r>
              <a:rPr lang="tr-TR" sz="2000" dirty="0" err="1"/>
              <a:t>BusinessID</a:t>
            </a:r>
            <a:r>
              <a:rPr lang="tr-TR" sz="2000" dirty="0"/>
              <a:t> olarak değiştirildiğindeki hatanın sebebi sizce ne olabilir? </a:t>
            </a:r>
          </a:p>
          <a:p>
            <a:endParaRPr lang="tr-TR" sz="2000" dirty="0"/>
          </a:p>
          <a:p>
            <a:endParaRPr lang="tr-TR" sz="2000" dirty="0"/>
          </a:p>
          <a:p>
            <a:r>
              <a:rPr lang="tr-TR" sz="2000" b="1" i="1" dirty="0" err="1"/>
              <a:t>Alias</a:t>
            </a:r>
            <a:r>
              <a:rPr lang="tr-TR" sz="2000" b="1" i="1" dirty="0"/>
              <a:t> kullanarak gerçekleştirelim.</a:t>
            </a:r>
          </a:p>
          <a:p>
            <a:endParaRPr lang="tr-TR" sz="2000" dirty="0"/>
          </a:p>
          <a:p>
            <a:r>
              <a:rPr lang="tr-TR" sz="2000" dirty="0" err="1"/>
              <a:t>Alias</a:t>
            </a:r>
            <a:r>
              <a:rPr lang="tr-TR" sz="2000" dirty="0"/>
              <a:t> tanımlandığı halde kullanılmaması hataya sebep olacaktır.</a:t>
            </a:r>
          </a:p>
          <a:p>
            <a:endParaRPr lang="tr-TR" sz="2000" dirty="0"/>
          </a:p>
          <a:p>
            <a:endParaRPr lang="tr-TR" sz="2000" dirty="0"/>
          </a:p>
        </p:txBody>
      </p:sp>
      <p:sp>
        <p:nvSpPr>
          <p:cNvPr id="15"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2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p:cNvPicPr>
            <a:picLocks noChangeAspect="1"/>
          </p:cNvPicPr>
          <p:nvPr/>
        </p:nvPicPr>
        <p:blipFill>
          <a:blip r:embed="rId2"/>
          <a:stretch>
            <a:fillRect/>
          </a:stretch>
        </p:blipFill>
        <p:spPr>
          <a:xfrm>
            <a:off x="12220575" y="1947347"/>
            <a:ext cx="7858125" cy="923925"/>
          </a:xfrm>
          <a:prstGeom prst="rect">
            <a:avLst/>
          </a:prstGeom>
        </p:spPr>
      </p:pic>
      <p:pic>
        <p:nvPicPr>
          <p:cNvPr id="5" name="Resim 4"/>
          <p:cNvPicPr>
            <a:picLocks noChangeAspect="1"/>
          </p:cNvPicPr>
          <p:nvPr/>
        </p:nvPicPr>
        <p:blipFill>
          <a:blip r:embed="rId3"/>
          <a:stretch>
            <a:fillRect/>
          </a:stretch>
        </p:blipFill>
        <p:spPr>
          <a:xfrm>
            <a:off x="12291060" y="735229"/>
            <a:ext cx="7886700" cy="1152525"/>
          </a:xfrm>
          <a:prstGeom prst="rect">
            <a:avLst/>
          </a:prstGeom>
        </p:spPr>
      </p:pic>
      <p:pic>
        <p:nvPicPr>
          <p:cNvPr id="7" name="Resim 6"/>
          <p:cNvPicPr>
            <a:picLocks noChangeAspect="1"/>
          </p:cNvPicPr>
          <p:nvPr/>
        </p:nvPicPr>
        <p:blipFill>
          <a:blip r:embed="rId4"/>
          <a:stretch>
            <a:fillRect/>
          </a:stretch>
        </p:blipFill>
        <p:spPr>
          <a:xfrm>
            <a:off x="12192000" y="2771679"/>
            <a:ext cx="8229600" cy="1057275"/>
          </a:xfrm>
          <a:prstGeom prst="rect">
            <a:avLst/>
          </a:prstGeom>
        </p:spPr>
      </p:pic>
      <p:pic>
        <p:nvPicPr>
          <p:cNvPr id="8" name="Resim 7"/>
          <p:cNvPicPr>
            <a:picLocks noChangeAspect="1"/>
          </p:cNvPicPr>
          <p:nvPr/>
        </p:nvPicPr>
        <p:blipFill>
          <a:blip r:embed="rId5"/>
          <a:stretch>
            <a:fillRect/>
          </a:stretch>
        </p:blipFill>
        <p:spPr>
          <a:xfrm>
            <a:off x="12291060" y="4153223"/>
            <a:ext cx="6783185" cy="1000125"/>
          </a:xfrm>
          <a:prstGeom prst="rect">
            <a:avLst/>
          </a:prstGeom>
        </p:spPr>
      </p:pic>
      <p:pic>
        <p:nvPicPr>
          <p:cNvPr id="18" name="Resim 17">
            <a:extLst>
              <a:ext uri="{FF2B5EF4-FFF2-40B4-BE49-F238E27FC236}">
                <a16:creationId xmlns:a16="http://schemas.microsoft.com/office/drawing/2014/main" id="{254D206D-7896-4EFC-BE95-A1707B818008}"/>
              </a:ext>
            </a:extLst>
          </p:cNvPr>
          <p:cNvPicPr>
            <a:picLocks noChangeAspect="1"/>
          </p:cNvPicPr>
          <p:nvPr/>
        </p:nvPicPr>
        <p:blipFill>
          <a:blip r:embed="rId6"/>
          <a:stretch>
            <a:fillRect/>
          </a:stretch>
        </p:blipFill>
        <p:spPr>
          <a:xfrm>
            <a:off x="1112641" y="3300316"/>
            <a:ext cx="4657725" cy="390525"/>
          </a:xfrm>
          <a:prstGeom prst="rect">
            <a:avLst/>
          </a:prstGeom>
        </p:spPr>
      </p:pic>
    </p:spTree>
    <p:extLst>
      <p:ext uri="{BB962C8B-B14F-4D97-AF65-F5344CB8AC3E}">
        <p14:creationId xmlns:p14="http://schemas.microsoft.com/office/powerpoint/2010/main" val="96858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8BC54EB4-7620-4944-8125-19E839895D28}"/>
              </a:ext>
            </a:extLst>
          </p:cNvPr>
          <p:cNvSpPr>
            <a:spLocks noGrp="1"/>
          </p:cNvSpPr>
          <p:nvPr>
            <p:ph idx="1"/>
          </p:nvPr>
        </p:nvSpPr>
        <p:spPr>
          <a:xfrm>
            <a:off x="643467" y="1782981"/>
            <a:ext cx="10905066" cy="4393982"/>
          </a:xfrm>
        </p:spPr>
        <p:txBody>
          <a:bodyPr>
            <a:normAutofit/>
          </a:bodyPr>
          <a:lstStyle/>
          <a:p>
            <a:pPr marL="0" indent="0">
              <a:buNone/>
            </a:pPr>
            <a:r>
              <a:rPr lang="tr-TR" sz="2000" u="sng" dirty="0"/>
              <a:t>SQL işlevleri iki geniş kategoriye ayrılır:</a:t>
            </a:r>
          </a:p>
          <a:p>
            <a:endParaRPr lang="tr-TR" sz="2000" b="1" i="1" u="none" strike="noStrike" baseline="0" dirty="0">
              <a:latin typeface="MinionPro-Regular"/>
            </a:endParaRPr>
          </a:p>
          <a:p>
            <a:pPr lvl="1"/>
            <a:r>
              <a:rPr lang="tr-TR" sz="1600" b="1" i="1" u="none" strike="noStrike" baseline="0" dirty="0">
                <a:latin typeface="MinionPro-Regular"/>
              </a:rPr>
              <a:t>Veri Tanımlama Dili (data </a:t>
            </a:r>
            <a:r>
              <a:rPr lang="tr-TR" sz="1600" b="1" i="1" u="none" strike="noStrike" baseline="0" dirty="0" err="1">
                <a:latin typeface="MinionPro-Regular"/>
              </a:rPr>
              <a:t>definition</a:t>
            </a:r>
            <a:r>
              <a:rPr lang="tr-TR" sz="1600" b="1" i="1" u="none" strike="noStrike" baseline="0" dirty="0">
                <a:latin typeface="MinionPro-Regular"/>
              </a:rPr>
              <a:t> </a:t>
            </a:r>
            <a:r>
              <a:rPr lang="tr-TR" sz="1600" b="1" i="1" u="none" strike="noStrike" baseline="0" dirty="0" err="1">
                <a:latin typeface="MinionPro-Regular"/>
              </a:rPr>
              <a:t>language</a:t>
            </a:r>
            <a:r>
              <a:rPr lang="tr-TR" sz="1600" b="1" i="1" u="none" strike="noStrike" baseline="0" dirty="0">
                <a:latin typeface="MinionPro-Regular"/>
              </a:rPr>
              <a:t> -DDL): </a:t>
            </a:r>
            <a:r>
              <a:rPr lang="tr-TR" sz="1600" b="0" i="0" u="none" strike="noStrike" baseline="0" dirty="0">
                <a:latin typeface="MinionPro-Regular"/>
              </a:rPr>
              <a:t>SQL; tablolar, indeksler ve </a:t>
            </a:r>
            <a:r>
              <a:rPr lang="tr-TR" sz="1600" b="0" i="0" u="none" strike="noStrike" baseline="0" dirty="0" err="1">
                <a:latin typeface="MinionPro-Regular"/>
              </a:rPr>
              <a:t>view</a:t>
            </a:r>
            <a:r>
              <a:rPr lang="tr-TR" sz="1600" b="0" i="0" u="none" strike="noStrike" baseline="0" dirty="0">
                <a:latin typeface="MinionPro-Regular"/>
              </a:rPr>
              <a:t> gibi veri tabanı nesneleri oluşturmaya yönelik komutların yanı sıra bu </a:t>
            </a:r>
            <a:r>
              <a:rPr lang="tr-TR" sz="1600" b="0" i="0" u="none" strike="noStrike" baseline="0" dirty="0" err="1">
                <a:latin typeface="MinionPro-Regular"/>
              </a:rPr>
              <a:t>veritabanı</a:t>
            </a:r>
            <a:r>
              <a:rPr lang="tr-TR" sz="1600" b="0" i="0" u="none" strike="noStrike" baseline="0" dirty="0">
                <a:latin typeface="MinionPro-Regular"/>
              </a:rPr>
              <a:t> nesnelerine erişim haklarını tanımlama komutlarını içerir.</a:t>
            </a:r>
          </a:p>
          <a:p>
            <a:endParaRPr lang="tr-TR" sz="2000" b="0" i="0" u="none" strike="noStrike" baseline="0" dirty="0">
              <a:latin typeface="MinionPro-Regular"/>
            </a:endParaRPr>
          </a:p>
          <a:p>
            <a:pPr lvl="1"/>
            <a:r>
              <a:rPr lang="tr-TR" sz="1600" b="1" i="1" dirty="0">
                <a:latin typeface="MinionPro-Regular"/>
              </a:rPr>
              <a:t>V</a:t>
            </a:r>
            <a:r>
              <a:rPr lang="tr-TR" sz="1600" b="1" i="1" u="none" strike="noStrike" baseline="0" dirty="0">
                <a:latin typeface="MinionPro-Regular"/>
              </a:rPr>
              <a:t>eri </a:t>
            </a:r>
            <a:r>
              <a:rPr lang="tr-TR" sz="1600" b="1" i="1" dirty="0">
                <a:latin typeface="MinionPro-Regular"/>
              </a:rPr>
              <a:t>İ</a:t>
            </a:r>
            <a:r>
              <a:rPr lang="tr-TR" sz="1600" b="1" i="1" u="none" strike="noStrike" baseline="0" dirty="0">
                <a:latin typeface="MinionPro-Regular"/>
              </a:rPr>
              <a:t>şleme </a:t>
            </a:r>
            <a:r>
              <a:rPr lang="tr-TR" sz="1600" b="1" i="1" dirty="0">
                <a:latin typeface="MinionPro-Regular"/>
              </a:rPr>
              <a:t>D</a:t>
            </a:r>
            <a:r>
              <a:rPr lang="tr-TR" sz="1600" b="1" i="1" u="none" strike="noStrike" baseline="0" dirty="0">
                <a:latin typeface="MinionPro-Regular"/>
              </a:rPr>
              <a:t>ili(data </a:t>
            </a:r>
            <a:r>
              <a:rPr lang="tr-TR" sz="1600" b="1" i="1" u="none" strike="noStrike" baseline="0" dirty="0" err="1">
                <a:latin typeface="MinionPro-Regular"/>
              </a:rPr>
              <a:t>manipulation</a:t>
            </a:r>
            <a:r>
              <a:rPr lang="tr-TR" sz="1600" b="1" i="1" u="none" strike="noStrike" baseline="0" dirty="0">
                <a:latin typeface="MinionPro-Regular"/>
              </a:rPr>
              <a:t> </a:t>
            </a:r>
            <a:r>
              <a:rPr lang="tr-TR" sz="1600" b="1" i="1" u="none" strike="noStrike" baseline="0" dirty="0" err="1">
                <a:latin typeface="MinionPro-Regular"/>
              </a:rPr>
              <a:t>language</a:t>
            </a:r>
            <a:r>
              <a:rPr lang="tr-TR" sz="1600" b="1" i="1" u="none" strike="noStrike" baseline="0" dirty="0">
                <a:latin typeface="MinionPro-Regular"/>
              </a:rPr>
              <a:t> -DML). </a:t>
            </a:r>
            <a:r>
              <a:rPr lang="tr-TR" sz="1600" b="0" i="0" u="none" strike="noStrike" baseline="0" dirty="0">
                <a:latin typeface="MinionPro-Regular"/>
              </a:rPr>
              <a:t>SQL; veri tabanı tabloları içinde veri eklemek, güncellemek, silmek ve almak için komutlar içerir. </a:t>
            </a:r>
            <a:endParaRPr lang="tr-TR" sz="16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64810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Unvan 1"/>
          <p:cNvSpPr>
            <a:spLocks noGrp="1"/>
          </p:cNvSpPr>
          <p:nvPr>
            <p:ph type="title"/>
          </p:nvPr>
        </p:nvSpPr>
        <p:spPr>
          <a:xfrm>
            <a:off x="838200" y="365125"/>
            <a:ext cx="10515600" cy="1325563"/>
          </a:xfrm>
        </p:spPr>
        <p:txBody>
          <a:bodyPr>
            <a:normAutofit/>
          </a:bodyPr>
          <a:lstStyle/>
          <a:p>
            <a:r>
              <a:rPr lang="tr-TR" dirty="0"/>
              <a:t>INNER JOIN	</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p:cNvSpPr>
            <a:spLocks noGrp="1"/>
          </p:cNvSpPr>
          <p:nvPr>
            <p:ph idx="1"/>
          </p:nvPr>
        </p:nvSpPr>
        <p:spPr>
          <a:xfrm>
            <a:off x="838200" y="1825625"/>
            <a:ext cx="10515600" cy="4351338"/>
          </a:xfrm>
        </p:spPr>
        <p:txBody>
          <a:bodyPr>
            <a:normAutofit/>
          </a:bodyPr>
          <a:lstStyle/>
          <a:p>
            <a:r>
              <a:rPr lang="tr-TR" b="1" i="1" dirty="0"/>
              <a:t>İş tanımı : </a:t>
            </a:r>
            <a:r>
              <a:rPr lang="tr-TR" b="1" i="1" dirty="0" err="1"/>
              <a:t>Engineering</a:t>
            </a:r>
            <a:r>
              <a:rPr lang="tr-TR" b="1" i="1" dirty="0"/>
              <a:t> Manager olan kişilerin </a:t>
            </a:r>
            <a:r>
              <a:rPr lang="tr-TR" b="1" i="1" dirty="0" err="1"/>
              <a:t>business</a:t>
            </a:r>
            <a:r>
              <a:rPr lang="tr-TR" b="1" i="1" dirty="0"/>
              <a:t> </a:t>
            </a:r>
            <a:r>
              <a:rPr lang="tr-TR" b="1" i="1" dirty="0" err="1"/>
              <a:t>entityID</a:t>
            </a:r>
            <a:r>
              <a:rPr lang="tr-TR" b="1" i="1" dirty="0"/>
              <a:t>, </a:t>
            </a:r>
            <a:r>
              <a:rPr lang="tr-TR" b="1" i="1" dirty="0" err="1"/>
              <a:t>JobTitle</a:t>
            </a:r>
            <a:r>
              <a:rPr lang="tr-TR" b="1" i="1" dirty="0"/>
              <a:t>, </a:t>
            </a:r>
            <a:r>
              <a:rPr lang="tr-TR" b="1" i="1" dirty="0" err="1"/>
              <a:t>FirstName</a:t>
            </a:r>
            <a:r>
              <a:rPr lang="tr-TR" b="1" i="1" dirty="0"/>
              <a:t> ve </a:t>
            </a:r>
            <a:r>
              <a:rPr lang="tr-TR" b="1" i="1" dirty="0" err="1"/>
              <a:t>LastName</a:t>
            </a:r>
            <a:r>
              <a:rPr lang="tr-TR" b="1" i="1" dirty="0"/>
              <a:t> bilgilerini getirelim. </a:t>
            </a:r>
            <a:endParaRPr lang="tr-TR" dirty="0"/>
          </a:p>
          <a:p>
            <a:endParaRPr lang="tr-TR" dirty="0"/>
          </a:p>
          <a:p>
            <a:r>
              <a:rPr lang="tr-TR" dirty="0"/>
              <a:t>Sadece JOIN yazmakta geçerlidir. </a:t>
            </a:r>
          </a:p>
        </p:txBody>
      </p:sp>
      <p:pic>
        <p:nvPicPr>
          <p:cNvPr id="9" name="Resim 8"/>
          <p:cNvPicPr>
            <a:picLocks noChangeAspect="1"/>
          </p:cNvPicPr>
          <p:nvPr/>
        </p:nvPicPr>
        <p:blipFill>
          <a:blip r:embed="rId2"/>
          <a:stretch>
            <a:fillRect/>
          </a:stretch>
        </p:blipFill>
        <p:spPr>
          <a:xfrm>
            <a:off x="12192000" y="834189"/>
            <a:ext cx="7077075" cy="1247775"/>
          </a:xfrm>
          <a:prstGeom prst="rect">
            <a:avLst/>
          </a:prstGeom>
        </p:spPr>
      </p:pic>
      <p:pic>
        <p:nvPicPr>
          <p:cNvPr id="10" name="Resim 9"/>
          <p:cNvPicPr>
            <a:picLocks noChangeAspect="1"/>
          </p:cNvPicPr>
          <p:nvPr/>
        </p:nvPicPr>
        <p:blipFill>
          <a:blip r:embed="rId3"/>
          <a:stretch>
            <a:fillRect/>
          </a:stretch>
        </p:blipFill>
        <p:spPr>
          <a:xfrm>
            <a:off x="12192000" y="2425397"/>
            <a:ext cx="6724650" cy="1685925"/>
          </a:xfrm>
          <a:prstGeom prst="rect">
            <a:avLst/>
          </a:prstGeom>
        </p:spPr>
      </p:pic>
    </p:spTree>
    <p:extLst>
      <p:ext uri="{BB962C8B-B14F-4D97-AF65-F5344CB8AC3E}">
        <p14:creationId xmlns:p14="http://schemas.microsoft.com/office/powerpoint/2010/main" val="88482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p:cNvSpPr>
            <a:spLocks noGrp="1"/>
          </p:cNvSpPr>
          <p:nvPr>
            <p:ph type="title"/>
          </p:nvPr>
        </p:nvSpPr>
        <p:spPr>
          <a:xfrm>
            <a:off x="438913" y="859536"/>
            <a:ext cx="4832802" cy="1243584"/>
          </a:xfrm>
        </p:spPr>
        <p:txBody>
          <a:bodyPr>
            <a:normAutofit/>
          </a:bodyPr>
          <a:lstStyle/>
          <a:p>
            <a:r>
              <a:rPr lang="tr-TR" sz="3400"/>
              <a:t>OUTER JOIN	</a:t>
            </a:r>
          </a:p>
        </p:txBody>
      </p:sp>
      <p:sp>
        <p:nvSpPr>
          <p:cNvPr id="27" name="Rectangle 26">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p:cNvSpPr>
            <a:spLocks noGrp="1"/>
          </p:cNvSpPr>
          <p:nvPr>
            <p:ph idx="1"/>
          </p:nvPr>
        </p:nvSpPr>
        <p:spPr>
          <a:xfrm>
            <a:off x="438912" y="2512611"/>
            <a:ext cx="4832803" cy="3664351"/>
          </a:xfrm>
        </p:spPr>
        <p:txBody>
          <a:bodyPr>
            <a:normAutofit/>
          </a:bodyPr>
          <a:lstStyle/>
          <a:p>
            <a:r>
              <a:rPr lang="tr-TR" sz="1800"/>
              <a:t>Her iki tabloda da olma koşulu gerekmediğinde kullanılır.</a:t>
            </a:r>
          </a:p>
          <a:p>
            <a:r>
              <a:rPr lang="tr-TR" sz="1800"/>
              <a:t>Left Outer Join, Right Outer Join, Full Outer Join olmak üzere 3 e ayrılır.</a:t>
            </a:r>
          </a:p>
          <a:p>
            <a:endParaRPr lang="tr-TR" sz="1800"/>
          </a:p>
          <a:p>
            <a:pPr lvl="1"/>
            <a:r>
              <a:rPr lang="tr-TR" sz="1800"/>
              <a:t>Select &lt;Select listesi&gt;</a:t>
            </a:r>
          </a:p>
          <a:p>
            <a:pPr lvl="1"/>
            <a:r>
              <a:rPr lang="tr-TR" sz="1800"/>
              <a:t>From&lt; The table you want to be the «Left»table</a:t>
            </a:r>
          </a:p>
          <a:p>
            <a:pPr lvl="1"/>
            <a:r>
              <a:rPr lang="tr-TR" sz="1800"/>
              <a:t>&lt;LEFT|RIGHT&gt; [OUTER] JOIN &lt;table you want to be the «RIGHT»table</a:t>
            </a:r>
          </a:p>
          <a:p>
            <a:pPr lvl="1"/>
            <a:r>
              <a:rPr lang="tr-TR" sz="1800"/>
              <a:t>ON &lt;Join condition&gt;</a:t>
            </a:r>
          </a:p>
          <a:p>
            <a:endParaRPr lang="tr-TR" sz="1800"/>
          </a:p>
          <a:p>
            <a:endParaRPr lang="tr-TR" sz="1800"/>
          </a:p>
          <a:p>
            <a:endParaRPr lang="tr-TR" sz="1800"/>
          </a:p>
          <a:p>
            <a:endParaRPr lang="tr-TR" sz="1800"/>
          </a:p>
          <a:p>
            <a:endParaRPr lang="tr-TR" sz="1800"/>
          </a:p>
          <a:p>
            <a:endParaRPr lang="tr-TR" sz="1800"/>
          </a:p>
          <a:p>
            <a:endParaRPr lang="tr-TR" sz="1800"/>
          </a:p>
        </p:txBody>
      </p:sp>
      <p:pic>
        <p:nvPicPr>
          <p:cNvPr id="15" name="Resim 14">
            <a:extLst>
              <a:ext uri="{FF2B5EF4-FFF2-40B4-BE49-F238E27FC236}">
                <a16:creationId xmlns:a16="http://schemas.microsoft.com/office/drawing/2014/main" id="{401D55E3-935F-4C6A-816D-E20E8D9EBCE5}"/>
              </a:ext>
            </a:extLst>
          </p:cNvPr>
          <p:cNvPicPr/>
          <p:nvPr/>
        </p:nvPicPr>
        <p:blipFill>
          <a:blip r:embed="rId2"/>
          <a:stretch>
            <a:fillRect/>
          </a:stretch>
        </p:blipFill>
        <p:spPr>
          <a:xfrm>
            <a:off x="6524282" y="3979312"/>
            <a:ext cx="5135719" cy="2632056"/>
          </a:xfrm>
          <a:prstGeom prst="rect">
            <a:avLst/>
          </a:prstGeom>
        </p:spPr>
      </p:pic>
      <p:pic>
        <p:nvPicPr>
          <p:cNvPr id="13" name="Resim 12">
            <a:extLst>
              <a:ext uri="{FF2B5EF4-FFF2-40B4-BE49-F238E27FC236}">
                <a16:creationId xmlns:a16="http://schemas.microsoft.com/office/drawing/2014/main" id="{6E62F8E5-5A8A-479A-9309-820B83111195}"/>
              </a:ext>
            </a:extLst>
          </p:cNvPr>
          <p:cNvPicPr/>
          <p:nvPr/>
        </p:nvPicPr>
        <p:blipFill>
          <a:blip r:embed="rId3"/>
          <a:stretch>
            <a:fillRect/>
          </a:stretch>
        </p:blipFill>
        <p:spPr>
          <a:xfrm>
            <a:off x="6534913" y="787092"/>
            <a:ext cx="5135719" cy="2632056"/>
          </a:xfrm>
          <a:prstGeom prst="rect">
            <a:avLst/>
          </a:prstGeom>
        </p:spPr>
      </p:pic>
    </p:spTree>
    <p:extLst>
      <p:ext uri="{BB962C8B-B14F-4D97-AF65-F5344CB8AC3E}">
        <p14:creationId xmlns:p14="http://schemas.microsoft.com/office/powerpoint/2010/main" val="700902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LEFT OUTER JOIN	</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a:t>Outer çeşitleri içerisinde en sık kullanılandır.</a:t>
            </a:r>
          </a:p>
          <a:p>
            <a:r>
              <a:rPr lang="tr-TR" sz="2000"/>
              <a:t>Referans olarak seçilen tablodaki kayıtların tümü listelenir ve eğer diğer tabloda birleştirme şartına uyan karşılığı varsa onlar listelenir yoksa NULL olarak gösterilir.</a:t>
            </a:r>
          </a:p>
          <a:p>
            <a:r>
              <a:rPr lang="tr-TR" sz="2000" b="1" i="1"/>
              <a:t>Person.StateProvince tablosunda CountryRegionCode, StateProvinceCode alanlarıyla Sales.SalesTaxRate tablosundan TaxType ve Tax Rate alanlarını listeleyelim. </a:t>
            </a:r>
          </a:p>
          <a:p>
            <a:pPr marL="0" indent="0">
              <a:buNone/>
            </a:pPr>
            <a:r>
              <a:rPr lang="tr-TR" sz="2000"/>
              <a:t>(29 kayıt listelendi)</a:t>
            </a:r>
          </a:p>
          <a:p>
            <a:r>
              <a:rPr lang="tr-TR" sz="2000" b="1" i="1"/>
              <a:t>Vergi karşılığı olmayan ülke ve bölgelerde listelensin!</a:t>
            </a:r>
          </a:p>
          <a:p>
            <a:pPr marL="0" indent="0">
              <a:buNone/>
            </a:pPr>
            <a:r>
              <a:rPr lang="tr-TR" sz="2000"/>
              <a:t>(184 kayıt listelendi)</a:t>
            </a:r>
          </a:p>
          <a:p>
            <a:pPr marL="0" indent="0">
              <a:buNone/>
            </a:pPr>
            <a:r>
              <a:rPr lang="tr-TR" sz="2000"/>
              <a:t>Sol taraftaki tablodaki (Person.StateProvince) kayıtlar referans alındı ve bunlara karşılık gelen değerler listelendi. Karşılığı olmayanlar ilse NULL olarak gösterildi.</a:t>
            </a:r>
          </a:p>
          <a:p>
            <a:pPr marL="0" indent="0">
              <a:buNone/>
            </a:pPr>
            <a:r>
              <a:rPr lang="tr-TR" sz="2000"/>
              <a:t>Outer yazımı zorunluluk değildir. Left Join olarak da yazılabilir. </a:t>
            </a:r>
          </a:p>
          <a:p>
            <a:endParaRPr lang="tr-TR" sz="2000"/>
          </a:p>
          <a:p>
            <a:endParaRPr lang="tr-TR" sz="2000"/>
          </a:p>
          <a:p>
            <a:endParaRPr lang="tr-TR" sz="2000"/>
          </a:p>
        </p:txBody>
      </p:sp>
      <p:sp>
        <p:nvSpPr>
          <p:cNvPr id="29"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p:cNvPicPr>
            <a:picLocks noChangeAspect="1"/>
          </p:cNvPicPr>
          <p:nvPr/>
        </p:nvPicPr>
        <p:blipFill>
          <a:blip r:embed="rId2"/>
          <a:stretch>
            <a:fillRect/>
          </a:stretch>
        </p:blipFill>
        <p:spPr>
          <a:xfrm>
            <a:off x="12192000" y="1574444"/>
            <a:ext cx="6715125" cy="866775"/>
          </a:xfrm>
          <a:prstGeom prst="rect">
            <a:avLst/>
          </a:prstGeom>
        </p:spPr>
      </p:pic>
      <p:pic>
        <p:nvPicPr>
          <p:cNvPr id="5" name="Resim 4"/>
          <p:cNvPicPr>
            <a:picLocks noChangeAspect="1"/>
          </p:cNvPicPr>
          <p:nvPr/>
        </p:nvPicPr>
        <p:blipFill>
          <a:blip r:embed="rId3"/>
          <a:stretch>
            <a:fillRect/>
          </a:stretch>
        </p:blipFill>
        <p:spPr>
          <a:xfrm>
            <a:off x="12192000" y="2735208"/>
            <a:ext cx="6467475" cy="1143000"/>
          </a:xfrm>
          <a:prstGeom prst="rect">
            <a:avLst/>
          </a:prstGeom>
        </p:spPr>
      </p:pic>
    </p:spTree>
    <p:extLst>
      <p:ext uri="{BB962C8B-B14F-4D97-AF65-F5344CB8AC3E}">
        <p14:creationId xmlns:p14="http://schemas.microsoft.com/office/powerpoint/2010/main" val="3585086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RIGHT OUTER JOIN	</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a:t>Sağ tarafa yazılan tablo referans alınır. Sol taraftaki tabloda koşul karşılığı alanlar varsa listelenir yoksa NULL olarak gösterilir.</a:t>
            </a:r>
          </a:p>
          <a:p>
            <a:endParaRPr lang="tr-TR" sz="2000"/>
          </a:p>
          <a:p>
            <a:r>
              <a:rPr lang="tr-TR" sz="2000" b="1" i="1"/>
              <a:t>Yukarıdaki örnekleri RIGHT OUTER JOIN olarak  listeleyelim.</a:t>
            </a:r>
          </a:p>
          <a:p>
            <a:endParaRPr lang="tr-TR" sz="2000"/>
          </a:p>
          <a:p>
            <a:r>
              <a:rPr lang="tr-TR" sz="2000"/>
              <a:t>Left Join işlemi yapılan iki tablo sorgular aynı kalmak koşuluyla tablo yerleri değiştirilerek Right Join işlemine dönüştürülebilir.</a:t>
            </a:r>
          </a:p>
          <a:p>
            <a:r>
              <a:rPr lang="tr-TR" sz="2000" b="1" i="1"/>
              <a:t>Yukarıdaki örnekler üzerinde deneyerek görelim!</a:t>
            </a:r>
          </a:p>
          <a:p>
            <a:endParaRPr lang="tr-TR" sz="2000"/>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Resim 5"/>
          <p:cNvPicPr>
            <a:picLocks noChangeAspect="1"/>
          </p:cNvPicPr>
          <p:nvPr/>
        </p:nvPicPr>
        <p:blipFill>
          <a:blip r:embed="rId2"/>
          <a:stretch>
            <a:fillRect/>
          </a:stretch>
        </p:blipFill>
        <p:spPr>
          <a:xfrm>
            <a:off x="12192000" y="1749395"/>
            <a:ext cx="6438900" cy="942975"/>
          </a:xfrm>
          <a:prstGeom prst="rect">
            <a:avLst/>
          </a:prstGeom>
        </p:spPr>
      </p:pic>
    </p:spTree>
    <p:extLst>
      <p:ext uri="{BB962C8B-B14F-4D97-AF65-F5344CB8AC3E}">
        <p14:creationId xmlns:p14="http://schemas.microsoft.com/office/powerpoint/2010/main" val="3814569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Unvan 1"/>
          <p:cNvSpPr>
            <a:spLocks noGrp="1"/>
          </p:cNvSpPr>
          <p:nvPr>
            <p:ph type="title"/>
          </p:nvPr>
        </p:nvSpPr>
        <p:spPr>
          <a:xfrm>
            <a:off x="1115568" y="548640"/>
            <a:ext cx="10168128" cy="1179576"/>
          </a:xfrm>
        </p:spPr>
        <p:txBody>
          <a:bodyPr>
            <a:normAutofit/>
          </a:bodyPr>
          <a:lstStyle/>
          <a:p>
            <a:r>
              <a:rPr lang="tr-TR" sz="4000"/>
              <a:t>FULL OUTER JOIN	</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İçerik Yer Tutucusu 2"/>
          <p:cNvSpPr>
            <a:spLocks noGrp="1"/>
          </p:cNvSpPr>
          <p:nvPr>
            <p:ph idx="1"/>
          </p:nvPr>
        </p:nvSpPr>
        <p:spPr>
          <a:xfrm>
            <a:off x="7411453" y="2478024"/>
            <a:ext cx="3872243" cy="3694176"/>
          </a:xfrm>
        </p:spPr>
        <p:txBody>
          <a:bodyPr anchor="ctr">
            <a:normAutofit/>
          </a:bodyPr>
          <a:lstStyle/>
          <a:p>
            <a:r>
              <a:rPr lang="tr-TR" sz="1800" dirty="0"/>
              <a:t>Her iki tabloyu da referans olarak alır. Yani her iki tabloyu hem </a:t>
            </a:r>
            <a:r>
              <a:rPr lang="tr-TR" sz="1800" dirty="0" err="1"/>
              <a:t>Left</a:t>
            </a:r>
            <a:r>
              <a:rPr lang="tr-TR" sz="1800" dirty="0"/>
              <a:t> </a:t>
            </a:r>
            <a:r>
              <a:rPr lang="tr-TR" sz="1800" dirty="0" err="1"/>
              <a:t>Join</a:t>
            </a:r>
            <a:r>
              <a:rPr lang="tr-TR" sz="1800" dirty="0"/>
              <a:t> hem Right </a:t>
            </a:r>
            <a:r>
              <a:rPr lang="tr-TR" sz="1800" dirty="0" err="1"/>
              <a:t>Join</a:t>
            </a:r>
            <a:r>
              <a:rPr lang="tr-TR" sz="1800" dirty="0"/>
              <a:t> ile birleştirmiş gibi davranır. Daha açık bir ifadeyle sol taraftaki tablo referans alınarak listelenir karşılığı olmayanlar </a:t>
            </a:r>
            <a:r>
              <a:rPr lang="tr-TR" sz="1800" dirty="0" err="1"/>
              <a:t>Null</a:t>
            </a:r>
            <a:r>
              <a:rPr lang="tr-TR" sz="1800" dirty="0"/>
              <a:t> olarak gösterilir. Ardından sağ tabloda olup sol tabloda olmayan kayıtlar da listelenerek Full </a:t>
            </a:r>
            <a:r>
              <a:rPr lang="tr-TR" sz="1800" dirty="0" err="1"/>
              <a:t>Join</a:t>
            </a:r>
            <a:r>
              <a:rPr lang="tr-TR" sz="1800" dirty="0"/>
              <a:t> elde edilir.</a:t>
            </a:r>
          </a:p>
          <a:p>
            <a:r>
              <a:rPr lang="tr-TR" sz="1800" dirty="0"/>
              <a:t>SQL Server 2000 ve öncesinde </a:t>
            </a:r>
            <a:r>
              <a:rPr lang="tr-TR" sz="1800" dirty="0" err="1"/>
              <a:t>Left</a:t>
            </a:r>
            <a:r>
              <a:rPr lang="tr-TR" sz="1800" dirty="0"/>
              <a:t> </a:t>
            </a:r>
            <a:r>
              <a:rPr lang="tr-TR" sz="1800" dirty="0" err="1"/>
              <a:t>Join</a:t>
            </a:r>
            <a:r>
              <a:rPr lang="tr-TR" sz="1800" dirty="0"/>
              <a:t> için (*=) , Right </a:t>
            </a:r>
            <a:r>
              <a:rPr lang="tr-TR" sz="1800" dirty="0" err="1"/>
              <a:t>Join</a:t>
            </a:r>
            <a:r>
              <a:rPr lang="tr-TR" sz="1800" dirty="0"/>
              <a:t> için (=*) kullanılabiliyordu. Bu özellik 2005 ve sonrası için desteklenmemekte. </a:t>
            </a:r>
          </a:p>
          <a:p>
            <a:endParaRPr lang="tr-TR" sz="1800" dirty="0"/>
          </a:p>
          <a:p>
            <a:endParaRPr lang="tr-TR" sz="1800" dirty="0"/>
          </a:p>
          <a:p>
            <a:endParaRPr lang="tr-TR" sz="1800" dirty="0"/>
          </a:p>
        </p:txBody>
      </p:sp>
      <p:pic>
        <p:nvPicPr>
          <p:cNvPr id="11" name="Resim 10">
            <a:extLst>
              <a:ext uri="{FF2B5EF4-FFF2-40B4-BE49-F238E27FC236}">
                <a16:creationId xmlns:a16="http://schemas.microsoft.com/office/drawing/2014/main" id="{4CC8A510-FF92-45DA-9C23-115574F30DD5}"/>
              </a:ext>
            </a:extLst>
          </p:cNvPr>
          <p:cNvPicPr/>
          <p:nvPr/>
        </p:nvPicPr>
        <p:blipFill>
          <a:blip r:embed="rId2"/>
          <a:stretch>
            <a:fillRect/>
          </a:stretch>
        </p:blipFill>
        <p:spPr>
          <a:xfrm>
            <a:off x="626850" y="2660064"/>
            <a:ext cx="6459750" cy="3199715"/>
          </a:xfrm>
          <a:prstGeom prst="rect">
            <a:avLst/>
          </a:prstGeom>
        </p:spPr>
      </p:pic>
    </p:spTree>
    <p:extLst>
      <p:ext uri="{BB962C8B-B14F-4D97-AF65-F5344CB8AC3E}">
        <p14:creationId xmlns:p14="http://schemas.microsoft.com/office/powerpoint/2010/main" val="3354580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CROSS JOIN	</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a:t>Bu join işleminde referans alınan tablolar arasında herhangi bir bağlantı aranmaz. Yani ON anahtar sözcüğüne gerek yoktur. Cross Join bir koşul belirtilmedikçe her iki tablodan birini referans alır ve her bir kayıt için diğer tablodaki kayıt sayısı kadar kayıt listelenir. (Matematikte Kartezyen Çarpım gibi düşünülebilir)</a:t>
            </a:r>
          </a:p>
          <a:p>
            <a:endParaRPr lang="tr-TR" sz="2000"/>
          </a:p>
          <a:p>
            <a:pPr marL="0" indent="0">
              <a:buNone/>
            </a:pPr>
            <a:endParaRPr lang="tr-TR" sz="2000"/>
          </a:p>
          <a:p>
            <a:r>
              <a:rPr lang="tr-TR" sz="2000" b="1" i="1"/>
              <a:t>Person.StateProvince tablomuzla Sales.SalesTaxrate tablolarını StateProvinceID, CountryregionCode, TaxType ve TaxRate alanları üzerinden Cross Join yapalım</a:t>
            </a:r>
          </a:p>
          <a:p>
            <a:endParaRPr lang="tr-TR" sz="20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Resim 3"/>
          <p:cNvPicPr>
            <a:picLocks noChangeAspect="1"/>
          </p:cNvPicPr>
          <p:nvPr/>
        </p:nvPicPr>
        <p:blipFill>
          <a:blip r:embed="rId3"/>
          <a:stretch>
            <a:fillRect/>
          </a:stretch>
        </p:blipFill>
        <p:spPr>
          <a:xfrm>
            <a:off x="12192000" y="3141244"/>
            <a:ext cx="8382000" cy="952500"/>
          </a:xfrm>
          <a:prstGeom prst="rect">
            <a:avLst/>
          </a:prstGeom>
        </p:spPr>
      </p:pic>
    </p:spTree>
    <p:extLst>
      <p:ext uri="{BB962C8B-B14F-4D97-AF65-F5344CB8AC3E}">
        <p14:creationId xmlns:p14="http://schemas.microsoft.com/office/powerpoint/2010/main" val="40434150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42A1661-8A23-4DD6-9C5A-AB42C84BDAE1}"/>
              </a:ext>
            </a:extLst>
          </p:cNvPr>
          <p:cNvSpPr>
            <a:spLocks noGrp="1"/>
          </p:cNvSpPr>
          <p:nvPr>
            <p:ph type="title"/>
          </p:nvPr>
        </p:nvSpPr>
        <p:spPr>
          <a:xfrm>
            <a:off x="1075767" y="1188637"/>
            <a:ext cx="2988234" cy="4480726"/>
          </a:xfrm>
        </p:spPr>
        <p:txBody>
          <a:bodyPr>
            <a:normAutofit/>
          </a:bodyPr>
          <a:lstStyle/>
          <a:p>
            <a:pPr algn="r"/>
            <a:r>
              <a:rPr lang="tr-TR" sz="4600"/>
              <a:t>Referanslar</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824B33B1-4756-4AE6-8FFE-F48842A889A1}"/>
              </a:ext>
            </a:extLst>
          </p:cNvPr>
          <p:cNvSpPr>
            <a:spLocks noGrp="1"/>
          </p:cNvSpPr>
          <p:nvPr>
            <p:ph idx="1"/>
          </p:nvPr>
        </p:nvSpPr>
        <p:spPr>
          <a:xfrm>
            <a:off x="5255260" y="1648870"/>
            <a:ext cx="4702848" cy="3560260"/>
          </a:xfrm>
        </p:spPr>
        <p:txBody>
          <a:bodyPr anchor="ctr">
            <a:normAutofit fontScale="92500" lnSpcReduction="20000"/>
          </a:bodyPr>
          <a:lstStyle/>
          <a:p>
            <a:r>
              <a:rPr lang="tr-TR" sz="2400" dirty="0"/>
              <a:t>«SQL Server 2017» Abaküs yayınları – İsmail Adar</a:t>
            </a:r>
            <a:endParaRPr lang="tr-TR" sz="2400" b="0" i="0" dirty="0">
              <a:effectLst/>
              <a:latin typeface="-apple-system"/>
            </a:endParaRPr>
          </a:p>
          <a:p>
            <a:r>
              <a:rPr lang="en-US" sz="2400" b="0" i="0" dirty="0">
                <a:effectLst/>
                <a:latin typeface="-apple-system"/>
              </a:rPr>
              <a:t>Carlos Coronel, Steven Morris, and Peter Rob, Database Systems: Design, Implementation, and Management, Cengage Learning.</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a:p>
            <a:r>
              <a:rPr lang="tr-TR" sz="2400" dirty="0"/>
              <a:t>BTK AKADEMİ – «Uygulamalarla SQL Öğreniyorum» - Ömer Çolakoğlu</a:t>
            </a:r>
          </a:p>
          <a:p>
            <a:endParaRPr lang="tr-TR" sz="2400" dirty="0"/>
          </a:p>
          <a:p>
            <a:r>
              <a:rPr lang="tr-TR" sz="2400" dirty="0"/>
              <a:t>Resim:</a:t>
            </a:r>
          </a:p>
          <a:p>
            <a:pPr lvl="1"/>
            <a:r>
              <a:rPr lang="tr-TR" sz="2000" dirty="0"/>
              <a:t>https://teknoloji.org/sql-nedir-sql-nerelerde-kullanilir/</a:t>
            </a:r>
          </a:p>
          <a:p>
            <a:endParaRPr lang="tr-TR" sz="2400" dirty="0"/>
          </a:p>
        </p:txBody>
      </p:sp>
    </p:spTree>
    <p:extLst>
      <p:ext uri="{BB962C8B-B14F-4D97-AF65-F5344CB8AC3E}">
        <p14:creationId xmlns:p14="http://schemas.microsoft.com/office/powerpoint/2010/main" val="4180156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DB3B9A-3C22-4AE5-A226-FFA65D956364}"/>
              </a:ext>
            </a:extLst>
          </p:cNvPr>
          <p:cNvSpPr>
            <a:spLocks noGrp="1"/>
          </p:cNvSpPr>
          <p:nvPr>
            <p:ph type="title"/>
          </p:nvPr>
        </p:nvSpPr>
        <p:spPr/>
        <p:txBody>
          <a:bodyPr/>
          <a:lstStyle/>
          <a:p>
            <a:endParaRPr lang="tr-TR"/>
          </a:p>
        </p:txBody>
      </p:sp>
      <p:pic>
        <p:nvPicPr>
          <p:cNvPr id="4" name="İçerik Yer Tutucusu 3">
            <a:extLst>
              <a:ext uri="{FF2B5EF4-FFF2-40B4-BE49-F238E27FC236}">
                <a16:creationId xmlns:a16="http://schemas.microsoft.com/office/drawing/2014/main" id="{25510C26-A860-47D2-A7DC-27196230D31D}"/>
              </a:ext>
            </a:extLst>
          </p:cNvPr>
          <p:cNvPicPr>
            <a:picLocks noGrp="1" noChangeAspect="1"/>
          </p:cNvPicPr>
          <p:nvPr>
            <p:ph idx="1"/>
          </p:nvPr>
        </p:nvPicPr>
        <p:blipFill>
          <a:blip r:embed="rId2"/>
          <a:stretch>
            <a:fillRect/>
          </a:stretch>
        </p:blipFill>
        <p:spPr>
          <a:xfrm>
            <a:off x="2470355" y="1807085"/>
            <a:ext cx="6568030" cy="4351338"/>
          </a:xfrm>
          <a:prstGeom prst="rect">
            <a:avLst/>
          </a:prstGeom>
        </p:spPr>
      </p:pic>
    </p:spTree>
    <p:extLst>
      <p:ext uri="{BB962C8B-B14F-4D97-AF65-F5344CB8AC3E}">
        <p14:creationId xmlns:p14="http://schemas.microsoft.com/office/powerpoint/2010/main" val="65287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DB3B9A-3C22-4AE5-A226-FFA65D956364}"/>
              </a:ext>
            </a:extLst>
          </p:cNvPr>
          <p:cNvSpPr>
            <a:spLocks noGrp="1"/>
          </p:cNvSpPr>
          <p:nvPr>
            <p:ph type="title"/>
          </p:nvPr>
        </p:nvSpPr>
        <p:spPr/>
        <p:txBody>
          <a:bodyPr/>
          <a:lstStyle/>
          <a:p>
            <a:endParaRPr lang="tr-TR"/>
          </a:p>
        </p:txBody>
      </p:sp>
      <p:pic>
        <p:nvPicPr>
          <p:cNvPr id="5" name="Resim 4">
            <a:extLst>
              <a:ext uri="{FF2B5EF4-FFF2-40B4-BE49-F238E27FC236}">
                <a16:creationId xmlns:a16="http://schemas.microsoft.com/office/drawing/2014/main" id="{CFCE14EE-F001-4DAA-AA79-D2611A096061}"/>
              </a:ext>
            </a:extLst>
          </p:cNvPr>
          <p:cNvPicPr>
            <a:picLocks noChangeAspect="1"/>
          </p:cNvPicPr>
          <p:nvPr/>
        </p:nvPicPr>
        <p:blipFill>
          <a:blip r:embed="rId2"/>
          <a:stretch>
            <a:fillRect/>
          </a:stretch>
        </p:blipFill>
        <p:spPr>
          <a:xfrm>
            <a:off x="2260991" y="81116"/>
            <a:ext cx="7298422" cy="6585577"/>
          </a:xfrm>
          <a:prstGeom prst="rect">
            <a:avLst/>
          </a:prstGeom>
        </p:spPr>
      </p:pic>
      <p:sp>
        <p:nvSpPr>
          <p:cNvPr id="6" name="İçerik Yer Tutucusu 5">
            <a:extLst>
              <a:ext uri="{FF2B5EF4-FFF2-40B4-BE49-F238E27FC236}">
                <a16:creationId xmlns:a16="http://schemas.microsoft.com/office/drawing/2014/main" id="{6861BC8F-5457-4625-AB1E-7A5385CE3B93}"/>
              </a:ext>
            </a:extLst>
          </p:cNvPr>
          <p:cNvSpPr>
            <a:spLocks noGrp="1"/>
          </p:cNvSpPr>
          <p:nvPr>
            <p:ph idx="1"/>
          </p:nvPr>
        </p:nvSpPr>
        <p:spPr/>
        <p:txBody>
          <a:bodyPr/>
          <a:lstStyle/>
          <a:p>
            <a:endParaRPr lang="tr-TR" dirty="0"/>
          </a:p>
        </p:txBody>
      </p:sp>
    </p:spTree>
    <p:extLst>
      <p:ext uri="{BB962C8B-B14F-4D97-AF65-F5344CB8AC3E}">
        <p14:creationId xmlns:p14="http://schemas.microsoft.com/office/powerpoint/2010/main" val="45051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SELECT</a:t>
            </a:r>
          </a:p>
        </p:txBody>
      </p:sp>
      <p:sp>
        <p:nvSpPr>
          <p:cNvPr id="3" name="İçerik Yer Tutucusu 2"/>
          <p:cNvSpPr>
            <a:spLocks noGrp="1"/>
          </p:cNvSpPr>
          <p:nvPr>
            <p:ph idx="1"/>
          </p:nvPr>
        </p:nvSpPr>
        <p:spPr>
          <a:xfrm>
            <a:off x="643467" y="1782981"/>
            <a:ext cx="10905066" cy="4393982"/>
          </a:xfrm>
        </p:spPr>
        <p:txBody>
          <a:bodyPr>
            <a:normAutofit/>
          </a:bodyPr>
          <a:lstStyle/>
          <a:p>
            <a:r>
              <a:rPr lang="tr-TR" sz="1400"/>
              <a:t>*AdventureWork2019 örnek veri tabanı kullanılacaktır.</a:t>
            </a:r>
          </a:p>
          <a:p>
            <a:endParaRPr lang="tr-TR" sz="1400" b="1" i="1"/>
          </a:p>
          <a:p>
            <a:endParaRPr lang="tr-TR" sz="1400" b="1" i="1"/>
          </a:p>
          <a:p>
            <a:r>
              <a:rPr lang="tr-TR" sz="1400" b="1" i="1"/>
              <a:t>Q: İnsan Kaynakları Departmanındaki Personelin NationalIDNumber, LoginID ve JobTitle alanlarını seçelim. </a:t>
            </a:r>
          </a:p>
          <a:p>
            <a:pPr marL="0" indent="0">
              <a:buNone/>
            </a:pPr>
            <a:endParaRPr lang="tr-TR" sz="1400" b="1" i="1"/>
          </a:p>
          <a:p>
            <a:r>
              <a:rPr lang="tr-TR" sz="1400" b="1" i="1"/>
              <a:t>Q: İnsan Kaynakları Departmanındaki tüm alanları seçelim.</a:t>
            </a:r>
          </a:p>
          <a:p>
            <a:endParaRPr lang="tr-TR" sz="1400"/>
          </a:p>
          <a:p>
            <a:r>
              <a:rPr lang="tr-TR" sz="1400" b="1"/>
              <a:t>NOT: </a:t>
            </a:r>
            <a:r>
              <a:rPr lang="tr-TR" sz="1400"/>
              <a:t>Çalıştığımız veri tabanını değiştirmek için Use ifadesiyle birlikte sorgulama yapacağımız veri tabanının adını girmemiz gerekir.</a:t>
            </a:r>
          </a:p>
          <a:p>
            <a:r>
              <a:rPr lang="tr-TR" sz="1400" b="1"/>
              <a:t>NOT: </a:t>
            </a:r>
            <a:r>
              <a:rPr lang="tr-TR" sz="1400"/>
              <a:t>Noktadan önceki ilk kısım Schema(Şema) adını belirtirken noktadan sonraki kısım ise tablonun adını belirtmektedir. Schema kavramı SQL 2005 ile birlikte gelmiş bir kavram olup mantıksal olarak veri tabanı nesnelerini gruplamak için kullanılır. Nesnelerin gruplandırılması yönetim açısından büyük kolaylık sağlar. Örneğin şirketinizde muhasebe işlemlerinde kullanılan tüm nesneleri gruplandırmak için Muhasebe adında bir Şema oluşturabilir ve muhasebe nesneleri ile ilgili tek tek yetki vermek yerine Muhasebe şeması için yetkilendirme yapabilirsiniz. </a:t>
            </a:r>
          </a:p>
          <a:p>
            <a:r>
              <a:rPr lang="tr-TR" sz="1400" b="1"/>
              <a:t>NOT: </a:t>
            </a:r>
            <a:r>
              <a:rPr lang="tr-TR" sz="1400"/>
              <a:t>Kolay kullanımı olmasına rağmen * yerine kolon isimleri kullanılması önerilir. Eğer tablolarda bir değişiklik yapılırsa (örneğin iki kolon arasına yeni bir kolon) sıralı erişim yapan uygulamalarda sorun çıkabilir. Ayrıca sorgu performansını düşürecektir. SQL Server’in gereğinden fazla veri okumasına sebep olup okuma performansını düşürecektir.  Bununla birlikte sonuçlar bir Client’a gönderilecekse Server-Client arasındaki network trafiğini de arttıracaktır. </a:t>
            </a:r>
          </a:p>
          <a:p>
            <a:endParaRPr lang="tr-TR" sz="1400"/>
          </a:p>
          <a:p>
            <a:endParaRPr lang="tr-TR" sz="1400"/>
          </a:p>
          <a:p>
            <a:endParaRPr lang="tr-TR" sz="1400"/>
          </a:p>
          <a:p>
            <a:endParaRPr lang="tr-TR" sz="1400"/>
          </a:p>
          <a:p>
            <a:endParaRPr lang="tr-TR" sz="140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Resim 22">
            <a:extLst>
              <a:ext uri="{FF2B5EF4-FFF2-40B4-BE49-F238E27FC236}">
                <a16:creationId xmlns:a16="http://schemas.microsoft.com/office/drawing/2014/main" id="{205F23D8-CECB-4CAE-AAA7-6DE54CFB11DE}"/>
              </a:ext>
            </a:extLst>
          </p:cNvPr>
          <p:cNvPicPr>
            <a:picLocks noChangeAspect="1"/>
          </p:cNvPicPr>
          <p:nvPr/>
        </p:nvPicPr>
        <p:blipFill>
          <a:blip r:embed="rId3"/>
          <a:stretch>
            <a:fillRect/>
          </a:stretch>
        </p:blipFill>
        <p:spPr>
          <a:xfrm>
            <a:off x="12192000" y="596466"/>
            <a:ext cx="7273589" cy="1671638"/>
          </a:xfrm>
          <a:prstGeom prst="rect">
            <a:avLst/>
          </a:prstGeom>
        </p:spPr>
      </p:pic>
      <p:pic>
        <p:nvPicPr>
          <p:cNvPr id="25" name="Resim 24">
            <a:extLst>
              <a:ext uri="{FF2B5EF4-FFF2-40B4-BE49-F238E27FC236}">
                <a16:creationId xmlns:a16="http://schemas.microsoft.com/office/drawing/2014/main" id="{F7888030-CAA1-4843-9600-BF8BF1D5EECC}"/>
              </a:ext>
            </a:extLst>
          </p:cNvPr>
          <p:cNvPicPr>
            <a:picLocks noChangeAspect="1"/>
          </p:cNvPicPr>
          <p:nvPr/>
        </p:nvPicPr>
        <p:blipFill>
          <a:blip r:embed="rId4"/>
          <a:stretch>
            <a:fillRect/>
          </a:stretch>
        </p:blipFill>
        <p:spPr>
          <a:xfrm>
            <a:off x="12191999" y="2392412"/>
            <a:ext cx="7273590" cy="818900"/>
          </a:xfrm>
          <a:prstGeom prst="rect">
            <a:avLst/>
          </a:prstGeom>
        </p:spPr>
      </p:pic>
    </p:spTree>
    <p:extLst>
      <p:ext uri="{BB962C8B-B14F-4D97-AF65-F5344CB8AC3E}">
        <p14:creationId xmlns:p14="http://schemas.microsoft.com/office/powerpoint/2010/main" val="28091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AS </a:t>
            </a:r>
          </a:p>
        </p:txBody>
      </p:sp>
      <p:sp>
        <p:nvSpPr>
          <p:cNvPr id="3" name="İçerik Yer Tutucusu 2"/>
          <p:cNvSpPr>
            <a:spLocks noGrp="1"/>
          </p:cNvSpPr>
          <p:nvPr>
            <p:ph idx="1"/>
          </p:nvPr>
        </p:nvSpPr>
        <p:spPr>
          <a:xfrm>
            <a:off x="643467" y="1782981"/>
            <a:ext cx="10905066" cy="4393982"/>
          </a:xfrm>
        </p:spPr>
        <p:txBody>
          <a:bodyPr>
            <a:normAutofit/>
          </a:bodyPr>
          <a:lstStyle/>
          <a:p>
            <a:r>
              <a:rPr lang="tr-TR" sz="1600"/>
              <a:t>*</a:t>
            </a:r>
            <a:r>
              <a:rPr lang="tr-TR" sz="1600" b="1"/>
              <a:t>Alias Kavramı: </a:t>
            </a:r>
            <a:r>
              <a:rPr lang="tr-TR" sz="1600"/>
              <a:t>sorgu sonucu oluşan tablodaki sütun isimleri veri kaynağından farklı olarak gösterilmek istenebilir. Bu şekilde oluşturulan yeni isimlere «Alias» denir.</a:t>
            </a:r>
          </a:p>
          <a:p>
            <a:endParaRPr lang="tr-TR" sz="1600"/>
          </a:p>
          <a:p>
            <a:r>
              <a:rPr lang="tr-TR" sz="1600" b="1" i="1"/>
              <a:t>Q: İnsan kaynakları departmanındaki personel bilgilerinin PersonelNo(BusinessEntityID), KullanıcıAdı(LoginID), Doğum Tarihi(BirthDate), Cinsiyet (Gender) ve Medeni Durumu(MaritalStatus) başlıkları halinde getirilmesini sağlayın.</a:t>
            </a:r>
          </a:p>
          <a:p>
            <a:endParaRPr lang="tr-TR" sz="1600"/>
          </a:p>
          <a:p>
            <a:endParaRPr lang="tr-TR" sz="1600"/>
          </a:p>
          <a:p>
            <a:r>
              <a:rPr lang="tr-TR" sz="1600" b="1"/>
              <a:t>NOT: </a:t>
            </a:r>
            <a:r>
              <a:rPr lang="tr-TR" sz="1600"/>
              <a:t>AS operatörünün zorunlu olmadığı görülse de sorgunun anlaşılabilir olması açısından kullanılması önerilir.</a:t>
            </a:r>
          </a:p>
          <a:p>
            <a:endParaRPr lang="tr-TR" sz="1600"/>
          </a:p>
          <a:p>
            <a:r>
              <a:rPr lang="tr-TR" sz="1600" b="1"/>
              <a:t>NOT: </a:t>
            </a:r>
            <a:r>
              <a:rPr lang="tr-TR" sz="1600"/>
              <a:t>aslias isimlerinde özel ifade, boşluk gibi özel karakterler kullanmak istiyorsak [] veya ‘ ’ kullanabiliriz. Hepsinden farklı olarak önce Alias isminin verildiği son sorguya dikkat ediniz.</a:t>
            </a:r>
          </a:p>
          <a:p>
            <a:endParaRPr lang="tr-TR" sz="1600"/>
          </a:p>
          <a:p>
            <a:r>
              <a:rPr lang="tr-TR" sz="1600" b="1"/>
              <a:t>NOT: </a:t>
            </a:r>
            <a:r>
              <a:rPr lang="tr-TR" sz="1600"/>
              <a:t>Bu kadar farklı kullanıma rağmen hepsinin bilinip bir tanesinin alışkanlık haline getirilmesi faydalı olacaktır.</a:t>
            </a:r>
          </a:p>
          <a:p>
            <a:endParaRPr lang="tr-TR" sz="1600"/>
          </a:p>
          <a:p>
            <a:endParaRPr lang="tr-TR" sz="1600"/>
          </a:p>
          <a:p>
            <a:endParaRPr lang="tr-TR" sz="1600"/>
          </a:p>
          <a:p>
            <a:endParaRPr lang="tr-TR" sz="1600"/>
          </a:p>
          <a:p>
            <a:endParaRPr lang="tr-TR" sz="160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Resim 10">
            <a:extLst>
              <a:ext uri="{FF2B5EF4-FFF2-40B4-BE49-F238E27FC236}">
                <a16:creationId xmlns:a16="http://schemas.microsoft.com/office/drawing/2014/main" id="{40D407B0-9333-4B29-A710-583C01AA53DF}"/>
              </a:ext>
            </a:extLst>
          </p:cNvPr>
          <p:cNvPicPr>
            <a:picLocks noChangeAspect="1"/>
          </p:cNvPicPr>
          <p:nvPr/>
        </p:nvPicPr>
        <p:blipFill>
          <a:blip r:embed="rId3"/>
          <a:stretch>
            <a:fillRect/>
          </a:stretch>
        </p:blipFill>
        <p:spPr>
          <a:xfrm>
            <a:off x="12192000" y="1550199"/>
            <a:ext cx="6362700" cy="1749592"/>
          </a:xfrm>
          <a:prstGeom prst="rect">
            <a:avLst/>
          </a:prstGeom>
        </p:spPr>
      </p:pic>
    </p:spTree>
    <p:extLst>
      <p:ext uri="{BB962C8B-B14F-4D97-AF65-F5344CB8AC3E}">
        <p14:creationId xmlns:p14="http://schemas.microsoft.com/office/powerpoint/2010/main" val="64450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WHERE</a:t>
            </a:r>
          </a:p>
        </p:txBody>
      </p:sp>
      <p:sp>
        <p:nvSpPr>
          <p:cNvPr id="3" name="İçerik Yer Tutucusu 2"/>
          <p:cNvSpPr>
            <a:spLocks noGrp="1"/>
          </p:cNvSpPr>
          <p:nvPr>
            <p:ph idx="1"/>
          </p:nvPr>
        </p:nvSpPr>
        <p:spPr>
          <a:xfrm>
            <a:off x="643467" y="1782981"/>
            <a:ext cx="10905066" cy="4393982"/>
          </a:xfrm>
        </p:spPr>
        <p:txBody>
          <a:bodyPr>
            <a:normAutofit/>
          </a:bodyPr>
          <a:lstStyle/>
          <a:p>
            <a:r>
              <a:rPr lang="tr-TR" sz="2000"/>
              <a:t>Sorgu sonuçlarının koşul ile sınırlandırılmasını sağlar.</a:t>
            </a:r>
          </a:p>
          <a:p>
            <a:pPr marL="274320" lvl="1" indent="0">
              <a:buNone/>
            </a:pPr>
            <a:r>
              <a:rPr lang="tr-TR" sz="2000"/>
              <a:t>	SELECT select_listesi</a:t>
            </a:r>
          </a:p>
          <a:p>
            <a:pPr marL="274320" lvl="1" indent="0">
              <a:buNone/>
            </a:pPr>
            <a:r>
              <a:rPr lang="tr-TR" sz="2000"/>
              <a:t>	FROM tablo_listesi</a:t>
            </a:r>
          </a:p>
          <a:p>
            <a:pPr marL="274320" lvl="1" indent="0">
              <a:buNone/>
            </a:pPr>
            <a:r>
              <a:rPr lang="tr-TR" sz="2000"/>
              <a:t>	[WHERE arama şartı]</a:t>
            </a:r>
          </a:p>
          <a:p>
            <a:pPr marL="274320" lvl="1" indent="0">
              <a:buNone/>
            </a:pPr>
            <a:endParaRPr lang="tr-TR" sz="2000"/>
          </a:p>
          <a:p>
            <a:pPr lvl="1"/>
            <a:r>
              <a:rPr lang="tr-TR" sz="2000"/>
              <a:t>Where kullanılırken tablodaki kayıtlar TRUE(koşula uygun), FALSE(koşula uygun değil) veya UNKNOWN(erişilen veri NULL) olarak değerlendirilirler. </a:t>
            </a:r>
          </a:p>
          <a:p>
            <a:pPr lvl="1"/>
            <a:r>
              <a:rPr lang="tr-TR" sz="2000"/>
              <a:t>NULL değer boşluk veya 0 gibi değerler olarak </a:t>
            </a:r>
            <a:r>
              <a:rPr lang="tr-TR" sz="2000" b="1"/>
              <a:t>karıştırılmamalıdır. </a:t>
            </a:r>
            <a:r>
              <a:rPr lang="tr-TR" sz="2000"/>
              <a:t>UNKNOWN olarak değerlendirilir ve bilinmezlik ifade ederler. NULL olan iki içerik eşit mi değil mi diye karşılaştırılamaz.</a:t>
            </a:r>
          </a:p>
          <a:p>
            <a:pPr marL="274320" lvl="1" indent="0">
              <a:buNone/>
            </a:pPr>
            <a:endParaRPr lang="tr-TR" sz="2000"/>
          </a:p>
          <a:p>
            <a:pPr marL="274320" lvl="1" indent="0">
              <a:buNone/>
            </a:pPr>
            <a:r>
              <a:rPr lang="tr-TR" sz="2000" b="1" i="1"/>
              <a:t>Q: Kişiler tablosundan BusinessEntityID değeri 5 olan kişinin ID, Title, First Name ve Last Name bilgilerini getirelim.</a:t>
            </a:r>
          </a:p>
          <a:p>
            <a:endParaRPr lang="tr-TR" sz="2000"/>
          </a:p>
          <a:p>
            <a:endParaRPr lang="tr-TR" sz="2000"/>
          </a:p>
          <a:p>
            <a:endParaRPr lang="tr-TR" sz="2000"/>
          </a:p>
          <a:p>
            <a:endParaRPr lang="tr-TR" sz="2000"/>
          </a:p>
          <a:p>
            <a:endParaRPr lang="tr-TR" sz="200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Resim 9">
            <a:extLst>
              <a:ext uri="{FF2B5EF4-FFF2-40B4-BE49-F238E27FC236}">
                <a16:creationId xmlns:a16="http://schemas.microsoft.com/office/drawing/2014/main" id="{D6338148-2723-4686-98A6-3E3DC294459D}"/>
              </a:ext>
            </a:extLst>
          </p:cNvPr>
          <p:cNvPicPr>
            <a:picLocks noChangeAspect="1"/>
          </p:cNvPicPr>
          <p:nvPr/>
        </p:nvPicPr>
        <p:blipFill>
          <a:blip r:embed="rId3"/>
          <a:stretch>
            <a:fillRect/>
          </a:stretch>
        </p:blipFill>
        <p:spPr>
          <a:xfrm>
            <a:off x="12192000" y="3834378"/>
            <a:ext cx="4293704" cy="1996578"/>
          </a:xfrm>
          <a:prstGeom prst="rect">
            <a:avLst/>
          </a:prstGeom>
        </p:spPr>
      </p:pic>
    </p:spTree>
    <p:extLst>
      <p:ext uri="{BB962C8B-B14F-4D97-AF65-F5344CB8AC3E}">
        <p14:creationId xmlns:p14="http://schemas.microsoft.com/office/powerpoint/2010/main" val="94310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Unvan 1"/>
          <p:cNvSpPr>
            <a:spLocks noGrp="1"/>
          </p:cNvSpPr>
          <p:nvPr>
            <p:ph type="title"/>
          </p:nvPr>
        </p:nvSpPr>
        <p:spPr>
          <a:xfrm>
            <a:off x="643467" y="321734"/>
            <a:ext cx="10905066" cy="1135737"/>
          </a:xfrm>
        </p:spPr>
        <p:txBody>
          <a:bodyPr>
            <a:normAutofit/>
          </a:bodyPr>
          <a:lstStyle/>
          <a:p>
            <a:r>
              <a:rPr lang="tr-TR" sz="3600"/>
              <a:t>WHERE</a:t>
            </a:r>
          </a:p>
        </p:txBody>
      </p:sp>
      <p:sp>
        <p:nvSpPr>
          <p:cNvPr id="3" name="İçerik Yer Tutucusu 2"/>
          <p:cNvSpPr>
            <a:spLocks noGrp="1"/>
          </p:cNvSpPr>
          <p:nvPr>
            <p:ph idx="1"/>
          </p:nvPr>
        </p:nvSpPr>
        <p:spPr>
          <a:xfrm>
            <a:off x="643467" y="1782981"/>
            <a:ext cx="10905066" cy="4393982"/>
          </a:xfrm>
        </p:spPr>
        <p:txBody>
          <a:bodyPr>
            <a:normAutofit/>
          </a:bodyPr>
          <a:lstStyle/>
          <a:p>
            <a:pPr marL="274320" lvl="1" indent="0">
              <a:buNone/>
            </a:pPr>
            <a:r>
              <a:rPr lang="tr-TR" sz="2000" b="1" i="1" dirty="0"/>
              <a:t>Q: Soy ismi ‘Adams’ olan kişilerin </a:t>
            </a:r>
            <a:r>
              <a:rPr lang="tr-TR" sz="2000" b="1" i="1" dirty="0" err="1"/>
              <a:t>BusinessEntityID</a:t>
            </a:r>
            <a:r>
              <a:rPr lang="tr-TR" sz="2000" b="1" i="1" dirty="0"/>
              <a:t>, </a:t>
            </a:r>
            <a:r>
              <a:rPr lang="tr-TR" sz="2000" b="1" i="1" dirty="0" err="1"/>
              <a:t>FirstName</a:t>
            </a:r>
            <a:r>
              <a:rPr lang="tr-TR" sz="2000" b="1" i="1" dirty="0"/>
              <a:t>, </a:t>
            </a:r>
            <a:r>
              <a:rPr lang="tr-TR" sz="2000" b="1" i="1" dirty="0" err="1"/>
              <a:t>LastName</a:t>
            </a:r>
            <a:r>
              <a:rPr lang="tr-TR" sz="2000" b="1" i="1" dirty="0"/>
              <a:t>, </a:t>
            </a:r>
            <a:r>
              <a:rPr lang="tr-TR" sz="2000" b="1" i="1" dirty="0" err="1"/>
              <a:t>MiddleName</a:t>
            </a:r>
            <a:r>
              <a:rPr lang="tr-TR" sz="2000" b="1" i="1" dirty="0"/>
              <a:t> bilgilerini getirelim.</a:t>
            </a:r>
          </a:p>
          <a:p>
            <a:endParaRPr lang="tr-TR" sz="2000" dirty="0"/>
          </a:p>
          <a:p>
            <a:r>
              <a:rPr lang="tr-TR" sz="2000" dirty="0"/>
              <a:t>*tek tırnağı kaldırıp çalıştıralım!</a:t>
            </a:r>
          </a:p>
          <a:p>
            <a:pPr marL="0" indent="0">
              <a:buNone/>
            </a:pPr>
            <a:r>
              <a:rPr lang="tr-TR" sz="2000" dirty="0"/>
              <a:t>Tek tırnak kullanmadığımız </a:t>
            </a:r>
            <a:r>
              <a:rPr lang="tr-TR" sz="2000" dirty="0" err="1"/>
              <a:t>metinsel</a:t>
            </a:r>
            <a:r>
              <a:rPr lang="tr-TR" sz="2000" dirty="0"/>
              <a:t> ifadeler SQL Server tarafından tablo veya kolon ismi gibi SQL Server nesneleri olarak algılanır. </a:t>
            </a:r>
          </a:p>
          <a:p>
            <a:endParaRPr lang="tr-TR" sz="2000" dirty="0"/>
          </a:p>
          <a:p>
            <a:endParaRPr lang="tr-TR" sz="2000" dirty="0"/>
          </a:p>
          <a:p>
            <a:endParaRPr lang="tr-TR" sz="2000" dirty="0"/>
          </a:p>
          <a:p>
            <a:endParaRPr lang="tr-TR" sz="2000" dirty="0"/>
          </a:p>
          <a:p>
            <a:endParaRPr lang="tr-TR" sz="2000" dirty="0"/>
          </a:p>
        </p:txBody>
      </p:sp>
      <p:sp>
        <p:nvSpPr>
          <p:cNvPr id="80" name="Rectangle 7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Isosceles Triangle 8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Isosceles Triangle 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Rectangle 8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Resim 11">
            <a:extLst>
              <a:ext uri="{FF2B5EF4-FFF2-40B4-BE49-F238E27FC236}">
                <a16:creationId xmlns:a16="http://schemas.microsoft.com/office/drawing/2014/main" id="{A4DABA48-AC64-42CD-BE5D-EF882D04F99B}"/>
              </a:ext>
            </a:extLst>
          </p:cNvPr>
          <p:cNvPicPr>
            <a:picLocks noChangeAspect="1"/>
          </p:cNvPicPr>
          <p:nvPr/>
        </p:nvPicPr>
        <p:blipFill>
          <a:blip r:embed="rId3"/>
          <a:stretch>
            <a:fillRect/>
          </a:stretch>
        </p:blipFill>
        <p:spPr>
          <a:xfrm>
            <a:off x="12192000" y="609599"/>
            <a:ext cx="4105275" cy="1484243"/>
          </a:xfrm>
          <a:prstGeom prst="rect">
            <a:avLst/>
          </a:prstGeom>
        </p:spPr>
      </p:pic>
      <p:pic>
        <p:nvPicPr>
          <p:cNvPr id="17" name="Resim 16">
            <a:extLst>
              <a:ext uri="{FF2B5EF4-FFF2-40B4-BE49-F238E27FC236}">
                <a16:creationId xmlns:a16="http://schemas.microsoft.com/office/drawing/2014/main" id="{77448348-625A-49BB-A8BC-1FDFA3BBFC2D}"/>
              </a:ext>
            </a:extLst>
          </p:cNvPr>
          <p:cNvPicPr>
            <a:picLocks noChangeAspect="1"/>
          </p:cNvPicPr>
          <p:nvPr/>
        </p:nvPicPr>
        <p:blipFill>
          <a:blip r:embed="rId4"/>
          <a:stretch>
            <a:fillRect/>
          </a:stretch>
        </p:blipFill>
        <p:spPr>
          <a:xfrm>
            <a:off x="1657527" y="4396475"/>
            <a:ext cx="6312390" cy="534241"/>
          </a:xfrm>
          <a:prstGeom prst="rect">
            <a:avLst/>
          </a:prstGeom>
        </p:spPr>
      </p:pic>
    </p:spTree>
    <p:extLst>
      <p:ext uri="{BB962C8B-B14F-4D97-AF65-F5344CB8AC3E}">
        <p14:creationId xmlns:p14="http://schemas.microsoft.com/office/powerpoint/2010/main" val="96098469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3228</Words>
  <Application>Microsoft Office PowerPoint</Application>
  <PresentationFormat>Geniş ekran</PresentationFormat>
  <Paragraphs>415</Paragraphs>
  <Slides>36</Slides>
  <Notes>14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36</vt:i4>
      </vt:variant>
    </vt:vector>
  </HeadingPairs>
  <TitlesOfParts>
    <vt:vector size="43" baseType="lpstr">
      <vt:lpstr>-apple-system</vt:lpstr>
      <vt:lpstr>Arial</vt:lpstr>
      <vt:lpstr>Calibri</vt:lpstr>
      <vt:lpstr>Calibri Light</vt:lpstr>
      <vt:lpstr>Consolas</vt:lpstr>
      <vt:lpstr>MinionPro-Regular</vt:lpstr>
      <vt:lpstr>Office Teması</vt:lpstr>
      <vt:lpstr>Veri Tabanı Yönetim Sistemleri</vt:lpstr>
      <vt:lpstr>Structured Query Language (SQL)</vt:lpstr>
      <vt:lpstr>PowerPoint Sunusu</vt:lpstr>
      <vt:lpstr>PowerPoint Sunusu</vt:lpstr>
      <vt:lpstr>PowerPoint Sunusu</vt:lpstr>
      <vt:lpstr>SELECT</vt:lpstr>
      <vt:lpstr>AS </vt:lpstr>
      <vt:lpstr>WHERE</vt:lpstr>
      <vt:lpstr>WHERE</vt:lpstr>
      <vt:lpstr>AND – OR - NOT</vt:lpstr>
      <vt:lpstr>AND – OR - NOT</vt:lpstr>
      <vt:lpstr>PowerPoint Sunusu</vt:lpstr>
      <vt:lpstr>LIKE</vt:lpstr>
      <vt:lpstr>LIKE</vt:lpstr>
      <vt:lpstr>Between.. And…</vt:lpstr>
      <vt:lpstr>IN</vt:lpstr>
      <vt:lpstr>IS NULL – ISNULL() – COALESCE()</vt:lpstr>
      <vt:lpstr>Order BY</vt:lpstr>
      <vt:lpstr>TOP</vt:lpstr>
      <vt:lpstr>GROUP BY</vt:lpstr>
      <vt:lpstr>GROUP BY</vt:lpstr>
      <vt:lpstr>PowerPoint Sunusu</vt:lpstr>
      <vt:lpstr>Case When</vt:lpstr>
      <vt:lpstr>DISTINCT  -   ALL</vt:lpstr>
      <vt:lpstr>UNION -  UNION ALL</vt:lpstr>
      <vt:lpstr>BIRDEN FAZLA TABLONUN BERABER SORGULANMASI</vt:lpstr>
      <vt:lpstr>INNER JOIN </vt:lpstr>
      <vt:lpstr>INNER JOIN </vt:lpstr>
      <vt:lpstr>INNER JOIN </vt:lpstr>
      <vt:lpstr>INNER JOIN </vt:lpstr>
      <vt:lpstr>OUTER JOIN </vt:lpstr>
      <vt:lpstr>LEFT OUTER JOIN </vt:lpstr>
      <vt:lpstr>RIGHT OUTER JOIN </vt:lpstr>
      <vt:lpstr>FULL OUTER JOIN </vt:lpstr>
      <vt:lpstr>CROSS JOIN </vt:lpstr>
      <vt:lpstr>Referanslar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Tabanı Yönetim Sistemleri</dc:title>
  <dc:creator>Muhammed Kotan</dc:creator>
  <cp:lastModifiedBy>Muhammed Kotan</cp:lastModifiedBy>
  <cp:revision>7</cp:revision>
  <dcterms:created xsi:type="dcterms:W3CDTF">2020-12-07T07:10:57Z</dcterms:created>
  <dcterms:modified xsi:type="dcterms:W3CDTF">2021-11-07T12:42:50Z</dcterms:modified>
</cp:coreProperties>
</file>