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03" r:id="rId2"/>
    <p:sldId id="263" r:id="rId3"/>
    <p:sldId id="335" r:id="rId4"/>
    <p:sldId id="305" r:id="rId5"/>
    <p:sldId id="332" r:id="rId6"/>
    <p:sldId id="333" r:id="rId7"/>
    <p:sldId id="334" r:id="rId8"/>
    <p:sldId id="329" r:id="rId9"/>
    <p:sldId id="330" r:id="rId10"/>
    <p:sldId id="331" r:id="rId11"/>
    <p:sldId id="321" r:id="rId12"/>
    <p:sldId id="323" r:id="rId13"/>
    <p:sldId id="304" r:id="rId14"/>
    <p:sldId id="325" r:id="rId15"/>
    <p:sldId id="310" r:id="rId16"/>
    <p:sldId id="313" r:id="rId17"/>
    <p:sldId id="314" r:id="rId18"/>
    <p:sldId id="326" r:id="rId19"/>
    <p:sldId id="327" r:id="rId20"/>
    <p:sldId id="336" r:id="rId21"/>
    <p:sldId id="328" r:id="rId22"/>
    <p:sldId id="337" r:id="rId23"/>
    <p:sldId id="338" r:id="rId24"/>
    <p:sldId id="339" r:id="rId25"/>
    <p:sldId id="341" r:id="rId26"/>
    <p:sldId id="340" r:id="rId27"/>
    <p:sldId id="342" r:id="rId28"/>
    <p:sldId id="343" r:id="rId29"/>
    <p:sldId id="344" r:id="rId30"/>
    <p:sldId id="345" r:id="rId31"/>
    <p:sldId id="318" r:id="rId32"/>
    <p:sldId id="319" r:id="rId33"/>
    <p:sldId id="320" r:id="rId34"/>
    <p:sldId id="322" r:id="rId3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937BE-3EEE-418D-9164-BFBBC5734AB4}" type="datetimeFigureOut">
              <a:rPr lang="tr-TR" smtClean="0"/>
              <a:t>27.11.2023</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24A45-B17F-4689-8897-C93BA87C6F65}" type="slidenum">
              <a:rPr lang="tr-TR" smtClean="0"/>
              <a:t>‹#›</a:t>
            </a:fld>
            <a:endParaRPr lang="tr-TR"/>
          </a:p>
        </p:txBody>
      </p:sp>
    </p:spTree>
    <p:extLst>
      <p:ext uri="{BB962C8B-B14F-4D97-AF65-F5344CB8AC3E}">
        <p14:creationId xmlns:p14="http://schemas.microsoft.com/office/powerpoint/2010/main" val="3785478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0AA9AC84-81BD-442C-8608-DAE8E5CF2363}" type="slidenum">
              <a:rPr lang="tr-TR" smtClean="0"/>
              <a:pPr/>
              <a:t>1</a:t>
            </a:fld>
            <a:endParaRPr lang="tr-TR" dirty="0"/>
          </a:p>
        </p:txBody>
      </p:sp>
    </p:spTree>
    <p:extLst>
      <p:ext uri="{BB962C8B-B14F-4D97-AF65-F5344CB8AC3E}">
        <p14:creationId xmlns:p14="http://schemas.microsoft.com/office/powerpoint/2010/main" val="4009853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68945218-145C-4D74-BF12-CFB1E84313C4}" type="datetimeFigureOut">
              <a:rPr lang="tr-TR" smtClean="0"/>
              <a:t>27.11.2023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FB400D0-917D-42D4-9638-7CF5BC6B1F94}" type="slidenum">
              <a:rPr lang="tr-TR" smtClean="0"/>
              <a:t>‹#›</a:t>
            </a:fld>
            <a:endParaRPr lang="tr-TR"/>
          </a:p>
        </p:txBody>
      </p:sp>
    </p:spTree>
    <p:extLst>
      <p:ext uri="{BB962C8B-B14F-4D97-AF65-F5344CB8AC3E}">
        <p14:creationId xmlns:p14="http://schemas.microsoft.com/office/powerpoint/2010/main" val="412352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68945218-145C-4D74-BF12-CFB1E84313C4}" type="datetimeFigureOut">
              <a:rPr lang="tr-TR" smtClean="0"/>
              <a:t>27.11.2023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FB400D0-917D-42D4-9638-7CF5BC6B1F94}" type="slidenum">
              <a:rPr lang="tr-TR" smtClean="0"/>
              <a:t>‹#›</a:t>
            </a:fld>
            <a:endParaRPr lang="tr-TR"/>
          </a:p>
        </p:txBody>
      </p:sp>
    </p:spTree>
    <p:extLst>
      <p:ext uri="{BB962C8B-B14F-4D97-AF65-F5344CB8AC3E}">
        <p14:creationId xmlns:p14="http://schemas.microsoft.com/office/powerpoint/2010/main" val="212224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68945218-145C-4D74-BF12-CFB1E84313C4}" type="datetimeFigureOut">
              <a:rPr lang="tr-TR" smtClean="0"/>
              <a:t>27.11.2023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FB400D0-917D-42D4-9638-7CF5BC6B1F94}" type="slidenum">
              <a:rPr lang="tr-TR" smtClean="0"/>
              <a:t>‹#›</a:t>
            </a:fld>
            <a:endParaRPr lang="tr-TR"/>
          </a:p>
        </p:txBody>
      </p:sp>
    </p:spTree>
    <p:extLst>
      <p:ext uri="{BB962C8B-B14F-4D97-AF65-F5344CB8AC3E}">
        <p14:creationId xmlns:p14="http://schemas.microsoft.com/office/powerpoint/2010/main" val="2331220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rsnotu">
    <p:spTree>
      <p:nvGrpSpPr>
        <p:cNvPr id="1" name=""/>
        <p:cNvGrpSpPr/>
        <p:nvPr/>
      </p:nvGrpSpPr>
      <p:grpSpPr>
        <a:xfrm>
          <a:off x="0" y="0"/>
          <a:ext cx="0" cy="0"/>
          <a:chOff x="0" y="0"/>
          <a:chExt cx="0" cy="0"/>
        </a:xfrm>
      </p:grpSpPr>
      <p:grpSp>
        <p:nvGrpSpPr>
          <p:cNvPr id="3" name="Grup 3"/>
          <p:cNvGrpSpPr>
            <a:grpSpLocks/>
          </p:cNvGrpSpPr>
          <p:nvPr userDrawn="1"/>
        </p:nvGrpSpPr>
        <p:grpSpPr bwMode="auto">
          <a:xfrm>
            <a:off x="0" y="6145217"/>
            <a:ext cx="12192000" cy="512662"/>
            <a:chOff x="0" y="5719432"/>
            <a:chExt cx="9144000" cy="966700"/>
          </a:xfrm>
        </p:grpSpPr>
        <p:pic>
          <p:nvPicPr>
            <p:cNvPr id="4" name="Resim 4"/>
            <p:cNvPicPr>
              <a:picLocks noChangeAspect="1"/>
            </p:cNvPicPr>
            <p:nvPr/>
          </p:nvPicPr>
          <p:blipFill>
            <a:blip r:embed="rId2" cstate="print"/>
            <a:srcRect/>
            <a:stretch>
              <a:fillRect/>
            </a:stretch>
          </p:blipFill>
          <p:spPr bwMode="auto">
            <a:xfrm>
              <a:off x="0" y="5719432"/>
              <a:ext cx="9144000" cy="346009"/>
            </a:xfrm>
            <a:prstGeom prst="rect">
              <a:avLst/>
            </a:prstGeom>
            <a:noFill/>
            <a:ln w="9525">
              <a:noFill/>
              <a:miter lim="800000"/>
              <a:headEnd/>
              <a:tailEnd/>
            </a:ln>
          </p:spPr>
        </p:pic>
        <p:sp>
          <p:nvSpPr>
            <p:cNvPr id="5" name="Alt Başlık 2"/>
            <p:cNvSpPr txBox="1">
              <a:spLocks/>
            </p:cNvSpPr>
            <p:nvPr/>
          </p:nvSpPr>
          <p:spPr bwMode="auto">
            <a:xfrm>
              <a:off x="5970494" y="6285890"/>
              <a:ext cx="2817164" cy="400242"/>
            </a:xfrm>
            <a:prstGeom prst="rect">
              <a:avLst/>
            </a:prstGeom>
            <a:noFill/>
            <a:ln w="9525">
              <a:noFill/>
              <a:miter lim="800000"/>
              <a:headEnd/>
              <a:tailEnd/>
            </a:ln>
          </p:spPr>
          <p:txBody>
            <a:bodyPr/>
            <a:lstStyle/>
            <a:p>
              <a:r>
                <a:rPr lang="tr-TR" sz="1600" dirty="0">
                  <a:solidFill>
                    <a:srgbClr val="898989"/>
                  </a:solidFill>
                </a:rPr>
                <a:t>ISE 315 Yapay Zekaya Giriş 2023-2024 Güz</a:t>
              </a:r>
            </a:p>
          </p:txBody>
        </p:sp>
      </p:grpSp>
      <p:pic>
        <p:nvPicPr>
          <p:cNvPr id="6" name="İçerik Yer Tutucusu 10"/>
          <p:cNvPicPr>
            <a:picLocks noChangeAspect="1"/>
          </p:cNvPicPr>
          <p:nvPr userDrawn="1"/>
        </p:nvPicPr>
        <p:blipFill>
          <a:blip r:embed="rId3" cstate="print"/>
          <a:srcRect/>
          <a:stretch>
            <a:fillRect/>
          </a:stretch>
        </p:blipFill>
        <p:spPr bwMode="auto">
          <a:xfrm>
            <a:off x="552451" y="6329363"/>
            <a:ext cx="2681816" cy="463550"/>
          </a:xfrm>
          <a:prstGeom prst="rect">
            <a:avLst/>
          </a:prstGeom>
          <a:noFill/>
          <a:ln w="9525">
            <a:noFill/>
            <a:miter lim="800000"/>
            <a:headEnd/>
            <a:tailEnd/>
          </a:ln>
        </p:spPr>
      </p:pic>
      <p:pic>
        <p:nvPicPr>
          <p:cNvPr id="7" name="Resim 4"/>
          <p:cNvPicPr>
            <a:picLocks noChangeAspect="1"/>
          </p:cNvPicPr>
          <p:nvPr userDrawn="1"/>
        </p:nvPicPr>
        <p:blipFill>
          <a:blip r:embed="rId2" cstate="print"/>
          <a:srcRect/>
          <a:stretch>
            <a:fillRect/>
          </a:stretch>
        </p:blipFill>
        <p:spPr bwMode="auto">
          <a:xfrm>
            <a:off x="-555" y="908720"/>
            <a:ext cx="12192000" cy="183496"/>
          </a:xfrm>
          <a:prstGeom prst="rect">
            <a:avLst/>
          </a:prstGeom>
          <a:noFill/>
          <a:ln w="9525">
            <a:noFill/>
            <a:miter lim="800000"/>
            <a:headEnd/>
            <a:tailEnd/>
          </a:ln>
        </p:spPr>
      </p:pic>
      <p:sp>
        <p:nvSpPr>
          <p:cNvPr id="8" name="1 Başlık"/>
          <p:cNvSpPr>
            <a:spLocks noGrp="1"/>
          </p:cNvSpPr>
          <p:nvPr>
            <p:ph type="title"/>
          </p:nvPr>
        </p:nvSpPr>
        <p:spPr>
          <a:xfrm>
            <a:off x="239350" y="116632"/>
            <a:ext cx="11713301" cy="791438"/>
          </a:xfrm>
          <a:prstGeom prst="rect">
            <a:avLst/>
          </a:prstGeom>
        </p:spPr>
        <p:txBody>
          <a:bodyPr/>
          <a:lstStyle>
            <a:lvl1pPr>
              <a:defRPr sz="4000" b="0">
                <a:solidFill>
                  <a:schemeClr val="accent5">
                    <a:lumMod val="50000"/>
                  </a:schemeClr>
                </a:solidFill>
                <a:effectLst/>
                <a:latin typeface="+mn-lt"/>
              </a:defRPr>
            </a:lvl1pPr>
          </a:lstStyle>
          <a:p>
            <a:r>
              <a:rPr lang="tr-TR" dirty="0"/>
              <a:t>Asıl başlık stili için tıklatın</a:t>
            </a:r>
          </a:p>
        </p:txBody>
      </p:sp>
      <p:sp>
        <p:nvSpPr>
          <p:cNvPr id="9" name="İçerik Yer Tutucusu 2"/>
          <p:cNvSpPr>
            <a:spLocks noGrp="1"/>
          </p:cNvSpPr>
          <p:nvPr>
            <p:ph idx="1"/>
          </p:nvPr>
        </p:nvSpPr>
        <p:spPr>
          <a:xfrm>
            <a:off x="239350" y="1180445"/>
            <a:ext cx="11713301" cy="4851746"/>
          </a:xfrm>
        </p:spPr>
        <p:txBody>
          <a:bodyPr/>
          <a:lstStyle>
            <a:lvl1pPr marL="171450" indent="-171450">
              <a:buClr>
                <a:schemeClr val="accent1">
                  <a:lumMod val="50000"/>
                </a:schemeClr>
              </a:buClr>
              <a:buFont typeface="Wingdings" panose="05000000000000000000" pitchFamily="2" charset="2"/>
              <a:buChar char="Ø"/>
              <a:defRPr sz="2400"/>
            </a:lvl1pPr>
            <a:lvl2pPr marL="514350" indent="-171450">
              <a:buClr>
                <a:schemeClr val="accent1">
                  <a:lumMod val="50000"/>
                </a:schemeClr>
              </a:buClr>
              <a:buFont typeface="Wingdings" panose="05000000000000000000" pitchFamily="2" charset="2"/>
              <a:buChar char="Ø"/>
              <a:defRPr sz="2100"/>
            </a:lvl2pPr>
            <a:lvl3pPr marL="857250" indent="-171450">
              <a:buClr>
                <a:schemeClr val="accent1">
                  <a:lumMod val="50000"/>
                </a:schemeClr>
              </a:buClr>
              <a:buFont typeface="Wingdings" panose="05000000000000000000" pitchFamily="2" charset="2"/>
              <a:buChar char="Ø"/>
              <a:defRPr sz="1800"/>
            </a:lvl3pPr>
            <a:lvl4pPr marL="1200150" indent="-171450">
              <a:buClr>
                <a:schemeClr val="accent1">
                  <a:lumMod val="50000"/>
                </a:schemeClr>
              </a:buClr>
              <a:buFont typeface="Wingdings" panose="05000000000000000000" pitchFamily="2" charset="2"/>
              <a:buChar char="Ø"/>
              <a:defRPr sz="1500"/>
            </a:lvl4pPr>
            <a:lvl5pPr marL="1543050" indent="-171450">
              <a:buClr>
                <a:schemeClr val="accent1">
                  <a:lumMod val="50000"/>
                </a:schemeClr>
              </a:buClr>
              <a:buFont typeface="Wingdings" panose="05000000000000000000" pitchFamily="2" charset="2"/>
              <a:buChar char="Ø"/>
              <a:defRPr sz="1500"/>
            </a:lvl5pPr>
            <a:lvl6pPr>
              <a:defRPr sz="1500"/>
            </a:lvl6pPr>
            <a:lvl7pPr>
              <a:defRPr sz="1500"/>
            </a:lvl7pPr>
            <a:lvl8pPr>
              <a:defRPr sz="1500"/>
            </a:lvl8pPr>
            <a:lvl9pPr>
              <a:defRPr sz="1500"/>
            </a:lvl9p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p>
        </p:txBody>
      </p:sp>
    </p:spTree>
    <p:extLst>
      <p:ext uri="{BB962C8B-B14F-4D97-AF65-F5344CB8AC3E}">
        <p14:creationId xmlns:p14="http://schemas.microsoft.com/office/powerpoint/2010/main" val="254310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68945218-145C-4D74-BF12-CFB1E84313C4}" type="datetimeFigureOut">
              <a:rPr lang="tr-TR" smtClean="0"/>
              <a:t>27.11.2023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FB400D0-917D-42D4-9638-7CF5BC6B1F94}" type="slidenum">
              <a:rPr lang="tr-TR" smtClean="0"/>
              <a:t>‹#›</a:t>
            </a:fld>
            <a:endParaRPr lang="tr-TR"/>
          </a:p>
        </p:txBody>
      </p:sp>
    </p:spTree>
    <p:extLst>
      <p:ext uri="{BB962C8B-B14F-4D97-AF65-F5344CB8AC3E}">
        <p14:creationId xmlns:p14="http://schemas.microsoft.com/office/powerpoint/2010/main" val="187076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68945218-145C-4D74-BF12-CFB1E84313C4}" type="datetimeFigureOut">
              <a:rPr lang="tr-TR" smtClean="0"/>
              <a:t>27.11.2023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FB400D0-917D-42D4-9638-7CF5BC6B1F94}" type="slidenum">
              <a:rPr lang="tr-TR" smtClean="0"/>
              <a:t>‹#›</a:t>
            </a:fld>
            <a:endParaRPr lang="tr-TR"/>
          </a:p>
        </p:txBody>
      </p:sp>
    </p:spTree>
    <p:extLst>
      <p:ext uri="{BB962C8B-B14F-4D97-AF65-F5344CB8AC3E}">
        <p14:creationId xmlns:p14="http://schemas.microsoft.com/office/powerpoint/2010/main" val="420373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68945218-145C-4D74-BF12-CFB1E84313C4}" type="datetimeFigureOut">
              <a:rPr lang="tr-TR" smtClean="0"/>
              <a:t>27.11.2023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FB400D0-917D-42D4-9638-7CF5BC6B1F94}" type="slidenum">
              <a:rPr lang="tr-TR" smtClean="0"/>
              <a:t>‹#›</a:t>
            </a:fld>
            <a:endParaRPr lang="tr-TR"/>
          </a:p>
        </p:txBody>
      </p:sp>
    </p:spTree>
    <p:extLst>
      <p:ext uri="{BB962C8B-B14F-4D97-AF65-F5344CB8AC3E}">
        <p14:creationId xmlns:p14="http://schemas.microsoft.com/office/powerpoint/2010/main" val="2965765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68945218-145C-4D74-BF12-CFB1E84313C4}" type="datetimeFigureOut">
              <a:rPr lang="tr-TR" smtClean="0"/>
              <a:t>27.11.2023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FB400D0-917D-42D4-9638-7CF5BC6B1F94}" type="slidenum">
              <a:rPr lang="tr-TR" smtClean="0"/>
              <a:t>‹#›</a:t>
            </a:fld>
            <a:endParaRPr lang="tr-TR"/>
          </a:p>
        </p:txBody>
      </p:sp>
    </p:spTree>
    <p:extLst>
      <p:ext uri="{BB962C8B-B14F-4D97-AF65-F5344CB8AC3E}">
        <p14:creationId xmlns:p14="http://schemas.microsoft.com/office/powerpoint/2010/main" val="217180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68945218-145C-4D74-BF12-CFB1E84313C4}" type="datetimeFigureOut">
              <a:rPr lang="tr-TR" smtClean="0"/>
              <a:t>27.11.2023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FB400D0-917D-42D4-9638-7CF5BC6B1F94}" type="slidenum">
              <a:rPr lang="tr-TR" smtClean="0"/>
              <a:t>‹#›</a:t>
            </a:fld>
            <a:endParaRPr lang="tr-TR"/>
          </a:p>
        </p:txBody>
      </p:sp>
    </p:spTree>
    <p:extLst>
      <p:ext uri="{BB962C8B-B14F-4D97-AF65-F5344CB8AC3E}">
        <p14:creationId xmlns:p14="http://schemas.microsoft.com/office/powerpoint/2010/main" val="2786230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8945218-145C-4D74-BF12-CFB1E84313C4}" type="datetimeFigureOut">
              <a:rPr lang="tr-TR" smtClean="0"/>
              <a:t>27.11.2023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FB400D0-917D-42D4-9638-7CF5BC6B1F94}" type="slidenum">
              <a:rPr lang="tr-TR" smtClean="0"/>
              <a:t>‹#›</a:t>
            </a:fld>
            <a:endParaRPr lang="tr-TR"/>
          </a:p>
        </p:txBody>
      </p:sp>
    </p:spTree>
    <p:extLst>
      <p:ext uri="{BB962C8B-B14F-4D97-AF65-F5344CB8AC3E}">
        <p14:creationId xmlns:p14="http://schemas.microsoft.com/office/powerpoint/2010/main" val="279313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68945218-145C-4D74-BF12-CFB1E84313C4}" type="datetimeFigureOut">
              <a:rPr lang="tr-TR" smtClean="0"/>
              <a:t>27.11.2023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FB400D0-917D-42D4-9638-7CF5BC6B1F94}" type="slidenum">
              <a:rPr lang="tr-TR" smtClean="0"/>
              <a:t>‹#›</a:t>
            </a:fld>
            <a:endParaRPr lang="tr-TR"/>
          </a:p>
        </p:txBody>
      </p:sp>
    </p:spTree>
    <p:extLst>
      <p:ext uri="{BB962C8B-B14F-4D97-AF65-F5344CB8AC3E}">
        <p14:creationId xmlns:p14="http://schemas.microsoft.com/office/powerpoint/2010/main" val="1663319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68945218-145C-4D74-BF12-CFB1E84313C4}" type="datetimeFigureOut">
              <a:rPr lang="tr-TR" smtClean="0"/>
              <a:t>27.11.2023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FB400D0-917D-42D4-9638-7CF5BC6B1F94}" type="slidenum">
              <a:rPr lang="tr-TR" smtClean="0"/>
              <a:t>‹#›</a:t>
            </a:fld>
            <a:endParaRPr lang="tr-TR"/>
          </a:p>
        </p:txBody>
      </p:sp>
    </p:spTree>
    <p:extLst>
      <p:ext uri="{BB962C8B-B14F-4D97-AF65-F5344CB8AC3E}">
        <p14:creationId xmlns:p14="http://schemas.microsoft.com/office/powerpoint/2010/main" val="115298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45218-145C-4D74-BF12-CFB1E84313C4}" type="datetimeFigureOut">
              <a:rPr lang="tr-TR" smtClean="0"/>
              <a:t>27.11.2023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400D0-917D-42D4-9638-7CF5BC6B1F94}" type="slidenum">
              <a:rPr lang="tr-TR" smtClean="0"/>
              <a:t>‹#›</a:t>
            </a:fld>
            <a:endParaRPr lang="tr-TR"/>
          </a:p>
        </p:txBody>
      </p:sp>
    </p:spTree>
    <p:extLst>
      <p:ext uri="{BB962C8B-B14F-4D97-AF65-F5344CB8AC3E}">
        <p14:creationId xmlns:p14="http://schemas.microsoft.com/office/powerpoint/2010/main" val="1720126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carkli@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s://www.turhost.com/blog/deep-learning-nedir/" TargetMode="External"/><Relationship Id="rId7" Type="http://schemas.openxmlformats.org/officeDocument/2006/relationships/hyperlink" Target="https://towardsdatascience.com/covolutional-neural-network-cb0883dd6529" TargetMode="External"/><Relationship Id="rId2" Type="http://schemas.openxmlformats.org/officeDocument/2006/relationships/hyperlink" Target="https://azure.microsoft.com/tr-tr/resources/cloud-computing-dictionary/what-is-deep-learning" TargetMode="External"/><Relationship Id="rId1" Type="http://schemas.openxmlformats.org/officeDocument/2006/relationships/slideLayout" Target="../slideLayouts/slideLayout12.xml"/><Relationship Id="rId6" Type="http://schemas.openxmlformats.org/officeDocument/2006/relationships/hyperlink" Target="https://nyilmazsimsek.medium.com/derin-%C3%B6%C4%9Frenme-deep-learning-nedir-ve-nas%C4%B1l-%C3%A7al%C4%B1%C5%9F%C4%B1r-2d7f5850782" TargetMode="External"/><Relationship Id="rId5" Type="http://schemas.openxmlformats.org/officeDocument/2006/relationships/hyperlink" Target="https://aws.amazon.com/tr/what-is/deep-learning/" TargetMode="External"/><Relationship Id="rId4" Type="http://schemas.openxmlformats.org/officeDocument/2006/relationships/hyperlink" Target="https://www.oracle.com/tr/artificial-intelligence/machine-learning/what-is-deep-learn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321497" y="1861819"/>
            <a:ext cx="9519780" cy="1875551"/>
          </a:xfrm>
        </p:spPr>
        <p:txBody>
          <a:bodyPr rtlCol="0">
            <a:noAutofit/>
          </a:bodyPr>
          <a:lstStyle/>
          <a:p>
            <a:r>
              <a:rPr lang="tr-TR" sz="4000" b="1" dirty="0">
                <a:solidFill>
                  <a:schemeClr val="tx1">
                    <a:lumMod val="65000"/>
                    <a:lumOff val="35000"/>
                  </a:schemeClr>
                </a:solidFill>
                <a:cs typeface="Arial" pitchFamily="34" charset="0"/>
              </a:rPr>
              <a:t>Yapay Zekaya Giriş</a:t>
            </a:r>
            <a:br>
              <a:rPr lang="tr-TR" sz="4000" b="1" dirty="0">
                <a:solidFill>
                  <a:schemeClr val="tx1">
                    <a:lumMod val="65000"/>
                    <a:lumOff val="35000"/>
                  </a:schemeClr>
                </a:solidFill>
                <a:cs typeface="Arial" pitchFamily="34" charset="0"/>
              </a:rPr>
            </a:br>
            <a:r>
              <a:rPr lang="tr-TR" sz="4000" b="1" dirty="0">
                <a:solidFill>
                  <a:srgbClr val="C00000"/>
                </a:solidFill>
                <a:cs typeface="Arial" pitchFamily="34" charset="0"/>
              </a:rPr>
              <a:t>HAFTA 9</a:t>
            </a:r>
            <a:r>
              <a:rPr lang="tr-TR" sz="4000" b="1" dirty="0">
                <a:solidFill>
                  <a:schemeClr val="tx1">
                    <a:lumMod val="65000"/>
                    <a:lumOff val="35000"/>
                  </a:schemeClr>
                </a:solidFill>
                <a:cs typeface="Arial" pitchFamily="34" charset="0"/>
              </a:rPr>
              <a:t/>
            </a:r>
            <a:br>
              <a:rPr lang="tr-TR" sz="4000" b="1" dirty="0">
                <a:solidFill>
                  <a:schemeClr val="tx1">
                    <a:lumMod val="65000"/>
                    <a:lumOff val="35000"/>
                  </a:schemeClr>
                </a:solidFill>
                <a:cs typeface="Arial" pitchFamily="34" charset="0"/>
              </a:rPr>
            </a:br>
            <a:r>
              <a:rPr lang="tr-TR" sz="4000" b="1" dirty="0">
                <a:solidFill>
                  <a:srgbClr val="C00000"/>
                </a:solidFill>
                <a:cs typeface="Arial" pitchFamily="34" charset="0"/>
              </a:rPr>
              <a:t>Derin Öğrenme</a:t>
            </a:r>
            <a:endParaRPr lang="tr-TR" sz="4000" dirty="0">
              <a:solidFill>
                <a:srgbClr val="FF0000"/>
              </a:solidFill>
            </a:endParaRPr>
          </a:p>
        </p:txBody>
      </p:sp>
      <p:sp>
        <p:nvSpPr>
          <p:cNvPr id="3" name="Alt Başlık 2"/>
          <p:cNvSpPr>
            <a:spLocks noGrp="1"/>
          </p:cNvSpPr>
          <p:nvPr>
            <p:ph type="subTitle" idx="1"/>
          </p:nvPr>
        </p:nvSpPr>
        <p:spPr>
          <a:xfrm>
            <a:off x="1703512" y="4684342"/>
            <a:ext cx="8784976" cy="713568"/>
          </a:xfrm>
        </p:spPr>
        <p:txBody>
          <a:bodyPr rtlCol="0">
            <a:noAutofit/>
          </a:bodyPr>
          <a:lstStyle/>
          <a:p>
            <a:pPr fontAlgn="auto">
              <a:spcAft>
                <a:spcPts val="0"/>
              </a:spcAft>
              <a:buFont typeface="Arial" pitchFamily="34" charset="0"/>
              <a:buNone/>
              <a:defRPr/>
            </a:pPr>
            <a:r>
              <a:rPr lang="tr-TR" sz="2000" b="1" dirty="0">
                <a:solidFill>
                  <a:schemeClr val="tx1">
                    <a:lumMod val="75000"/>
                    <a:lumOff val="25000"/>
                  </a:schemeClr>
                </a:solidFill>
                <a:latin typeface="Arial" pitchFamily="34" charset="0"/>
                <a:cs typeface="Arial" pitchFamily="34" charset="0"/>
              </a:rPr>
              <a:t>Dr. Öğretim Üyesi Burcu ÇARKLI YAVUZ</a:t>
            </a:r>
          </a:p>
          <a:p>
            <a:pPr fontAlgn="auto">
              <a:spcAft>
                <a:spcPts val="0"/>
              </a:spcAft>
              <a:buFont typeface="Arial" pitchFamily="34" charset="0"/>
              <a:buNone/>
              <a:defRPr/>
            </a:pPr>
            <a:r>
              <a:rPr lang="tr-TR" sz="2000" b="1" dirty="0">
                <a:solidFill>
                  <a:schemeClr val="tx1">
                    <a:lumMod val="75000"/>
                    <a:lumOff val="25000"/>
                  </a:schemeClr>
                </a:solidFill>
                <a:latin typeface="Arial" pitchFamily="34" charset="0"/>
                <a:cs typeface="Arial" pitchFamily="34" charset="0"/>
                <a:hlinkClick r:id="rId3"/>
              </a:rPr>
              <a:t>bcarkli@sakarya.edu.tr</a:t>
            </a:r>
            <a:endParaRPr lang="tr-TR" sz="2000" b="1" dirty="0">
              <a:solidFill>
                <a:schemeClr val="tx1">
                  <a:lumMod val="75000"/>
                  <a:lumOff val="25000"/>
                </a:schemeClr>
              </a:solidFill>
              <a:latin typeface="Arial" pitchFamily="34" charset="0"/>
              <a:cs typeface="Arial" pitchFamily="34" charset="0"/>
            </a:endParaRPr>
          </a:p>
          <a:p>
            <a:pPr>
              <a:defRPr/>
            </a:pPr>
            <a:endParaRPr lang="tr-TR" sz="1600" dirty="0">
              <a:solidFill>
                <a:schemeClr val="tx1">
                  <a:lumMod val="75000"/>
                  <a:lumOff val="25000"/>
                </a:schemeClr>
              </a:solidFill>
              <a:latin typeface="Arial" pitchFamily="34" charset="0"/>
              <a:cs typeface="Arial" pitchFamily="34" charset="0"/>
            </a:endParaRPr>
          </a:p>
        </p:txBody>
      </p:sp>
      <p:pic>
        <p:nvPicPr>
          <p:cNvPr id="3076" name="Resim 5"/>
          <p:cNvPicPr>
            <a:picLocks noChangeAspect="1"/>
          </p:cNvPicPr>
          <p:nvPr/>
        </p:nvPicPr>
        <p:blipFill>
          <a:blip r:embed="rId4" cstate="print"/>
          <a:srcRect/>
          <a:stretch>
            <a:fillRect/>
          </a:stretch>
        </p:blipFill>
        <p:spPr bwMode="auto">
          <a:xfrm>
            <a:off x="4727575" y="332656"/>
            <a:ext cx="2736850" cy="990600"/>
          </a:xfrm>
          <a:prstGeom prst="rect">
            <a:avLst/>
          </a:prstGeom>
          <a:noFill/>
          <a:ln w="9525">
            <a:noFill/>
            <a:miter lim="800000"/>
            <a:headEnd/>
            <a:tailEnd/>
          </a:ln>
        </p:spPr>
      </p:pic>
      <p:grpSp>
        <p:nvGrpSpPr>
          <p:cNvPr id="3077" name="Grup 9"/>
          <p:cNvGrpSpPr>
            <a:grpSpLocks/>
          </p:cNvGrpSpPr>
          <p:nvPr/>
        </p:nvGrpSpPr>
        <p:grpSpPr bwMode="auto">
          <a:xfrm>
            <a:off x="1524000" y="5719763"/>
            <a:ext cx="9144000" cy="836359"/>
            <a:chOff x="0" y="5719432"/>
            <a:chExt cx="9144000" cy="836874"/>
          </a:xfrm>
        </p:grpSpPr>
        <p:pic>
          <p:nvPicPr>
            <p:cNvPr id="3078" name="Resim 7"/>
            <p:cNvPicPr>
              <a:picLocks noChangeAspect="1"/>
            </p:cNvPicPr>
            <p:nvPr/>
          </p:nvPicPr>
          <p:blipFill>
            <a:blip r:embed="rId5" cstate="print"/>
            <a:srcRect/>
            <a:stretch>
              <a:fillRect/>
            </a:stretch>
          </p:blipFill>
          <p:spPr bwMode="auto">
            <a:xfrm>
              <a:off x="0" y="5719432"/>
              <a:ext cx="9144000" cy="346009"/>
            </a:xfrm>
            <a:prstGeom prst="rect">
              <a:avLst/>
            </a:prstGeom>
            <a:noFill/>
            <a:ln w="9525">
              <a:noFill/>
              <a:miter lim="800000"/>
              <a:headEnd/>
              <a:tailEnd/>
            </a:ln>
          </p:spPr>
        </p:pic>
        <p:sp>
          <p:nvSpPr>
            <p:cNvPr id="9" name="Alt Başlık 2"/>
            <p:cNvSpPr txBox="1">
              <a:spLocks/>
            </p:cNvSpPr>
            <p:nvPr/>
          </p:nvSpPr>
          <p:spPr>
            <a:xfrm>
              <a:off x="5220072" y="6278576"/>
              <a:ext cx="3915991" cy="277730"/>
            </a:xfrm>
            <a:prstGeom prst="rect">
              <a:avLst/>
            </a:prstGeom>
          </p:spPr>
          <p:txBody>
            <a:bodyPr>
              <a:normAutofit fontScale="7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tr-TR" sz="2000" dirty="0">
                  <a:solidFill>
                    <a:srgbClr val="898989"/>
                  </a:solidFill>
                </a:rPr>
                <a:t>ISE 315 Yapay Zekaya Giriş 2023-2024 Güz</a:t>
              </a:r>
            </a:p>
          </p:txBody>
        </p:sp>
      </p:grpSp>
    </p:spTree>
    <p:extLst>
      <p:ext uri="{BB962C8B-B14F-4D97-AF65-F5344CB8AC3E}">
        <p14:creationId xmlns:p14="http://schemas.microsoft.com/office/powerpoint/2010/main" val="1085231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C9EC8568-12D9-4C8C-A3D5-E353156950F6}"/>
              </a:ext>
            </a:extLst>
          </p:cNvPr>
          <p:cNvSpPr>
            <a:spLocks noGrp="1"/>
          </p:cNvSpPr>
          <p:nvPr>
            <p:ph type="title"/>
          </p:nvPr>
        </p:nvSpPr>
        <p:spPr/>
        <p:txBody>
          <a:bodyPr/>
          <a:lstStyle/>
          <a:p>
            <a:r>
              <a:rPr lang="tr-TR" b="1" i="0" dirty="0">
                <a:solidFill>
                  <a:srgbClr val="000000"/>
                </a:solidFill>
                <a:effectLst/>
                <a:latin typeface="Poppins" panose="020B0502040204020203" pitchFamily="2" charset="-94"/>
              </a:rPr>
              <a:t>Derin Öğrenme Nasıl Çalışır?</a:t>
            </a:r>
            <a:endParaRPr lang="tr-TR" dirty="0"/>
          </a:p>
        </p:txBody>
      </p:sp>
      <p:sp>
        <p:nvSpPr>
          <p:cNvPr id="3" name="İçerik Yer Tutucusu 2">
            <a:extLst>
              <a:ext uri="{FF2B5EF4-FFF2-40B4-BE49-F238E27FC236}">
                <a16:creationId xmlns:a16="http://schemas.microsoft.com/office/drawing/2014/main" xmlns="" id="{0384D042-CEC2-4ADE-ABF9-27E2477FF379}"/>
              </a:ext>
            </a:extLst>
          </p:cNvPr>
          <p:cNvSpPr>
            <a:spLocks noGrp="1"/>
          </p:cNvSpPr>
          <p:nvPr>
            <p:ph idx="1"/>
          </p:nvPr>
        </p:nvSpPr>
        <p:spPr/>
        <p:txBody>
          <a:bodyPr>
            <a:normAutofit fontScale="92500" lnSpcReduction="20000"/>
          </a:bodyPr>
          <a:lstStyle/>
          <a:p>
            <a:pPr algn="l"/>
            <a:r>
              <a:rPr lang="tr-TR" b="0" i="0" dirty="0">
                <a:solidFill>
                  <a:srgbClr val="000000"/>
                </a:solidFill>
                <a:effectLst/>
                <a:latin typeface="Poppins" panose="00000500000000000000" pitchFamily="2" charset="-94"/>
              </a:rPr>
              <a:t>Hiyerarşik öğrenmede daha yüksek seviyeli, daha soyut veriler ve özellikler; daha düşük seviyeli, daha az soyut özellikler açısından tanımlanır. </a:t>
            </a:r>
          </a:p>
          <a:p>
            <a:pPr algn="l"/>
            <a:r>
              <a:rPr lang="tr-TR" b="0" i="0" dirty="0">
                <a:solidFill>
                  <a:srgbClr val="000000"/>
                </a:solidFill>
                <a:effectLst/>
                <a:latin typeface="Poppins" panose="00000500000000000000" pitchFamily="2" charset="-94"/>
              </a:rPr>
              <a:t>Bu, algoritmaların ve makinelerin ayrıştırılması daha zor olan yeni verileri almasına ve bunları anlaşılması daha kolay olan ve halihazırda kullanılmış alanlara ayırmasına yardımcı olur.</a:t>
            </a:r>
          </a:p>
          <a:p>
            <a:pPr algn="l"/>
            <a:r>
              <a:rPr lang="tr-TR" b="0" i="0" dirty="0">
                <a:solidFill>
                  <a:srgbClr val="000000"/>
                </a:solidFill>
                <a:effectLst/>
                <a:latin typeface="Poppins" panose="00000500000000000000" pitchFamily="2" charset="-94"/>
              </a:rPr>
              <a:t>Örneğin </a:t>
            </a:r>
            <a:r>
              <a:rPr lang="tr-TR" b="0" i="0" dirty="0" err="1">
                <a:solidFill>
                  <a:srgbClr val="000000"/>
                </a:solidFill>
                <a:effectLst/>
                <a:latin typeface="Poppins" panose="00000500000000000000" pitchFamily="2" charset="-94"/>
              </a:rPr>
              <a:t>Siri</a:t>
            </a:r>
            <a:r>
              <a:rPr lang="tr-TR" b="0" i="0" dirty="0">
                <a:solidFill>
                  <a:srgbClr val="000000"/>
                </a:solidFill>
                <a:effectLst/>
                <a:latin typeface="Poppins" panose="00000500000000000000" pitchFamily="2" charset="-94"/>
              </a:rPr>
              <a:t> gibi bir sesli asistanın konuşmayı öğrenmesi için bu sesli asistan sinir ağının ilk seviyelerinde, ses yoğunluğunu ve tonlamaları belirlemeye çalışacaktır. </a:t>
            </a:r>
          </a:p>
          <a:p>
            <a:pPr algn="l"/>
            <a:r>
              <a:rPr lang="tr-TR" b="0" i="0" dirty="0">
                <a:solidFill>
                  <a:srgbClr val="000000"/>
                </a:solidFill>
                <a:effectLst/>
                <a:latin typeface="Poppins" panose="00000500000000000000" pitchFamily="2" charset="-94"/>
              </a:rPr>
              <a:t>Daha yüksek seviyeler için, kelime bilgisi toplayacak ve buna önceki seviyelerin bulgularını ekleyecektir. </a:t>
            </a:r>
          </a:p>
          <a:p>
            <a:pPr algn="l"/>
            <a:r>
              <a:rPr lang="tr-TR" b="0" i="0" dirty="0">
                <a:solidFill>
                  <a:srgbClr val="000000"/>
                </a:solidFill>
                <a:effectLst/>
                <a:latin typeface="Poppins" panose="00000500000000000000" pitchFamily="2" charset="-94"/>
              </a:rPr>
              <a:t>Sonraki seviyelerde, istemleri analiz edecek ve tüm sonuçlarını birleştirecektir. </a:t>
            </a:r>
          </a:p>
          <a:p>
            <a:pPr algn="l"/>
            <a:r>
              <a:rPr lang="tr-TR" b="0" i="0" dirty="0">
                <a:solidFill>
                  <a:srgbClr val="000000"/>
                </a:solidFill>
                <a:effectLst/>
                <a:latin typeface="Poppins" panose="00000500000000000000" pitchFamily="2" charset="-94"/>
              </a:rPr>
              <a:t>Hiyerarşik yapının en üst seviyesi için, sesli asistan bir diyaloğu analiz edebilecek ve bu girdiye dayanarak karşılık gelen bir eylem gerçekleştirebilecek kadar konuşmayı öğrenmiş olacaktır.</a:t>
            </a:r>
          </a:p>
          <a:p>
            <a:endParaRPr lang="tr-TR" dirty="0"/>
          </a:p>
        </p:txBody>
      </p:sp>
    </p:spTree>
    <p:extLst>
      <p:ext uri="{BB962C8B-B14F-4D97-AF65-F5344CB8AC3E}">
        <p14:creationId xmlns:p14="http://schemas.microsoft.com/office/powerpoint/2010/main" val="2370798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417C6F57-9B86-4B43-A124-AFA2E430F12E}"/>
              </a:ext>
            </a:extLst>
          </p:cNvPr>
          <p:cNvSpPr>
            <a:spLocks noGrp="1"/>
          </p:cNvSpPr>
          <p:nvPr>
            <p:ph type="title"/>
          </p:nvPr>
        </p:nvSpPr>
        <p:spPr/>
        <p:txBody>
          <a:bodyPr>
            <a:normAutofit/>
          </a:bodyPr>
          <a:lstStyle/>
          <a:p>
            <a:r>
              <a:rPr lang="tr-TR" b="1" i="0" dirty="0">
                <a:solidFill>
                  <a:srgbClr val="000000"/>
                </a:solidFill>
                <a:effectLst/>
                <a:latin typeface="Segoe UI" panose="020B0502040204020203" pitchFamily="34" charset="0"/>
              </a:rPr>
              <a:t>Derin öğrenme neden önemlidir?</a:t>
            </a:r>
            <a:endParaRPr lang="tr-TR" dirty="0"/>
          </a:p>
        </p:txBody>
      </p:sp>
      <p:sp>
        <p:nvSpPr>
          <p:cNvPr id="3" name="İçerik Yer Tutucusu 2">
            <a:extLst>
              <a:ext uri="{FF2B5EF4-FFF2-40B4-BE49-F238E27FC236}">
                <a16:creationId xmlns:a16="http://schemas.microsoft.com/office/drawing/2014/main" xmlns="" id="{79F11746-7486-447D-A28D-1B75E2BE1674}"/>
              </a:ext>
            </a:extLst>
          </p:cNvPr>
          <p:cNvSpPr>
            <a:spLocks noGrp="1"/>
          </p:cNvSpPr>
          <p:nvPr>
            <p:ph idx="1"/>
          </p:nvPr>
        </p:nvSpPr>
        <p:spPr/>
        <p:txBody>
          <a:bodyPr/>
          <a:lstStyle/>
          <a:p>
            <a:pPr algn="l"/>
            <a:r>
              <a:rPr lang="tr-TR" b="0" i="0" dirty="0">
                <a:solidFill>
                  <a:srgbClr val="000000"/>
                </a:solidFill>
                <a:effectLst/>
                <a:latin typeface="Segoe UI" panose="020B0502040204020203" pitchFamily="34" charset="0"/>
              </a:rPr>
              <a:t>Veri bilimcileri ve geliştiriciler, büyük ve karmaşık veri kümelerini analiz etmek, karmaşık ve doğrusal olmayan görevleri gerçekleştirmek ve metin, ses veya resimlere genellikle insanlardan daha hızlı ve daha doğru yanıt vermek için derin öğrenme yazılımları kullanır. </a:t>
            </a:r>
          </a:p>
          <a:p>
            <a:pPr algn="l"/>
            <a:r>
              <a:rPr lang="tr-TR" b="0" i="0" dirty="0">
                <a:solidFill>
                  <a:srgbClr val="000000"/>
                </a:solidFill>
                <a:effectLst/>
                <a:latin typeface="Segoe UI" panose="020B0502040204020203" pitchFamily="34" charset="0"/>
              </a:rPr>
              <a:t>Birçok pratik kullanım alanı olan bu özellikler, pek çok modern </a:t>
            </a:r>
            <a:r>
              <a:rPr lang="tr-TR" b="0" i="0" dirty="0" err="1">
                <a:solidFill>
                  <a:srgbClr val="000000"/>
                </a:solidFill>
                <a:effectLst/>
                <a:latin typeface="Segoe UI" panose="020B0502040204020203" pitchFamily="34" charset="0"/>
              </a:rPr>
              <a:t>inovasyona</a:t>
            </a:r>
            <a:r>
              <a:rPr lang="tr-TR" b="0" i="0" dirty="0">
                <a:solidFill>
                  <a:srgbClr val="000000"/>
                </a:solidFill>
                <a:effectLst/>
                <a:latin typeface="Segoe UI" panose="020B0502040204020203" pitchFamily="34" charset="0"/>
              </a:rPr>
              <a:t> olanak tanımıştır. Örneğin, sürücüsüz arabaların görüntüleri işleyip yayaları diğer nesnelerden ayırt etmesini ya da akıllı ev cihazlarınızın sesli komutlarınızı anlamasını sağlayan şey derin öğrenmedir.</a:t>
            </a:r>
          </a:p>
          <a:p>
            <a:pPr algn="l"/>
            <a:r>
              <a:rPr lang="tr-TR" b="0" i="0" dirty="0">
                <a:solidFill>
                  <a:srgbClr val="000000"/>
                </a:solidFill>
                <a:effectLst/>
                <a:latin typeface="Segoe UI" panose="020B0502040204020203" pitchFamily="34" charset="0"/>
              </a:rPr>
              <a:t>Veri hacmi arttıkça ve bilgi işlem kapasitesi daha güçlü ve ekonomik hale geldikçe perakende, sağlık hizmetleri, taşıma, üretim, teknoloji ve diğer sektörlerdeki şirketlerin yenilikleri hızlandırmak, yeni fırsatlar elde etmek ve rakiplerinin gerisinde kalmamak için derin öğrenmeye yatırım yapıyor. Böylece derin öğrenmenin önemi artıyor.</a:t>
            </a:r>
          </a:p>
          <a:p>
            <a:endParaRPr lang="tr-TR" dirty="0"/>
          </a:p>
        </p:txBody>
      </p:sp>
    </p:spTree>
    <p:extLst>
      <p:ext uri="{BB962C8B-B14F-4D97-AF65-F5344CB8AC3E}">
        <p14:creationId xmlns:p14="http://schemas.microsoft.com/office/powerpoint/2010/main" val="1313904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B7E7E8D2-C70A-4626-BAC3-45ACB59EBA66}"/>
              </a:ext>
            </a:extLst>
          </p:cNvPr>
          <p:cNvSpPr>
            <a:spLocks noGrp="1"/>
          </p:cNvSpPr>
          <p:nvPr>
            <p:ph type="title"/>
          </p:nvPr>
        </p:nvSpPr>
        <p:spPr/>
        <p:txBody>
          <a:bodyPr>
            <a:normAutofit/>
          </a:bodyPr>
          <a:lstStyle/>
          <a:p>
            <a:r>
              <a:rPr lang="tr-TR" b="1" i="0" dirty="0">
                <a:solidFill>
                  <a:srgbClr val="000000"/>
                </a:solidFill>
                <a:effectLst/>
                <a:latin typeface="Segoe UI" panose="020B0502040204020203" pitchFamily="34" charset="0"/>
              </a:rPr>
              <a:t>Derin öğrenmenin işleyişi</a:t>
            </a:r>
            <a:endParaRPr lang="tr-TR" dirty="0"/>
          </a:p>
        </p:txBody>
      </p:sp>
      <p:sp>
        <p:nvSpPr>
          <p:cNvPr id="3" name="İçerik Yer Tutucusu 2">
            <a:extLst>
              <a:ext uri="{FF2B5EF4-FFF2-40B4-BE49-F238E27FC236}">
                <a16:creationId xmlns:a16="http://schemas.microsoft.com/office/drawing/2014/main" xmlns="" id="{0796C45F-43DC-48EA-B5F4-1825301790AD}"/>
              </a:ext>
            </a:extLst>
          </p:cNvPr>
          <p:cNvSpPr>
            <a:spLocks noGrp="1"/>
          </p:cNvSpPr>
          <p:nvPr>
            <p:ph idx="1"/>
          </p:nvPr>
        </p:nvSpPr>
        <p:spPr/>
        <p:txBody>
          <a:bodyPr/>
          <a:lstStyle/>
          <a:p>
            <a:pPr algn="l"/>
            <a:r>
              <a:rPr lang="tr-TR" b="0" i="0" dirty="0">
                <a:solidFill>
                  <a:srgbClr val="000000"/>
                </a:solidFill>
                <a:effectLst/>
                <a:latin typeface="Segoe UI" panose="020B0502040204020203" pitchFamily="34" charset="0"/>
              </a:rPr>
              <a:t>Derin öğrenme; birden çok katmanda sinir ağ mimarilerine, bulutta veya kümelerde dağıtılan yüksek performanslı grafik işleme birimlerine ve çok yüksek düzeyde metin, konuşma ve görüntü tanıma doğruluğu elde etmek için büyük hacimlerdeki veri birimlerine bağlı olarak çalışmaktadır. </a:t>
            </a:r>
          </a:p>
          <a:p>
            <a:pPr algn="l"/>
            <a:r>
              <a:rPr lang="tr-TR" b="0" i="0" dirty="0">
                <a:solidFill>
                  <a:srgbClr val="000000"/>
                </a:solidFill>
                <a:effectLst/>
                <a:latin typeface="Segoe UI" panose="020B0502040204020203" pitchFamily="34" charset="0"/>
              </a:rPr>
              <a:t>Bu güçlü işleyiş, geliştiricilerinizin insan zekasına benzer şekilde dijital sistemler oluşturmalarına ve haftalar süren model eğitiminin saatler içinde tamamlanmasına olanak tanıyarak daha hızlı değer sağlamalarına yardımcı olabilir.</a:t>
            </a:r>
          </a:p>
          <a:p>
            <a:pPr algn="l"/>
            <a:r>
              <a:rPr lang="tr-TR" b="0" i="0" dirty="0">
                <a:solidFill>
                  <a:srgbClr val="000000"/>
                </a:solidFill>
                <a:effectLst/>
                <a:latin typeface="Segoe UI" panose="020B0502040204020203" pitchFamily="34" charset="0"/>
              </a:rPr>
              <a:t>Örneğin, bir sürücüsüz arabası modelinin eğitilmesi için saatlik videonun ve milyonlarca görüntünün işlenmesi gerekebilir. Derin öğrenme olmadan bu düzeyde bir eğitim büyük ölçekte yapılamazdı.</a:t>
            </a:r>
          </a:p>
          <a:p>
            <a:endParaRPr lang="tr-TR" dirty="0"/>
          </a:p>
        </p:txBody>
      </p:sp>
    </p:spTree>
    <p:extLst>
      <p:ext uri="{BB962C8B-B14F-4D97-AF65-F5344CB8AC3E}">
        <p14:creationId xmlns:p14="http://schemas.microsoft.com/office/powerpoint/2010/main" val="2017408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i="0" dirty="0">
                <a:solidFill>
                  <a:srgbClr val="000000"/>
                </a:solidFill>
                <a:effectLst/>
                <a:latin typeface="Segoe UI" panose="020B0502040204020203" pitchFamily="34" charset="0"/>
              </a:rPr>
              <a:t>Derin öğrenme modellerini eğitme</a:t>
            </a:r>
            <a:endParaRPr lang="tr-TR" dirty="0"/>
          </a:p>
        </p:txBody>
      </p:sp>
      <p:sp>
        <p:nvSpPr>
          <p:cNvPr id="3" name="İçerik Yer Tutucusu 2"/>
          <p:cNvSpPr>
            <a:spLocks noGrp="1"/>
          </p:cNvSpPr>
          <p:nvPr>
            <p:ph idx="1"/>
          </p:nvPr>
        </p:nvSpPr>
        <p:spPr/>
        <p:txBody>
          <a:bodyPr/>
          <a:lstStyle/>
          <a:p>
            <a:pPr algn="l"/>
            <a:r>
              <a:rPr lang="tr-TR" b="1" i="0" dirty="0">
                <a:solidFill>
                  <a:srgbClr val="000000"/>
                </a:solidFill>
                <a:effectLst/>
                <a:latin typeface="Segoe UI" panose="020B0502040204020203" pitchFamily="34" charset="0"/>
              </a:rPr>
              <a:t>Denetimli öğrenme: </a:t>
            </a:r>
            <a:r>
              <a:rPr lang="tr-TR" b="0" i="0" dirty="0">
                <a:solidFill>
                  <a:srgbClr val="000000"/>
                </a:solidFill>
                <a:effectLst/>
                <a:latin typeface="Segoe UI" panose="020B0502040204020203" pitchFamily="34" charset="0"/>
              </a:rPr>
              <a:t>Denetimli öğrenmede algoritma, etiketlenmiş veri kümelerine göre eğitilir. Yani algoritma bir bilgi hakkında bir karar verdiğinde, verilere dahil edilen etiketleri kullanarak bu kararın doğru olup olmadığını kontrol edebilir. </a:t>
            </a:r>
          </a:p>
          <a:p>
            <a:pPr algn="l"/>
            <a:r>
              <a:rPr lang="tr-TR" b="0" i="0" dirty="0">
                <a:solidFill>
                  <a:srgbClr val="000000"/>
                </a:solidFill>
                <a:effectLst/>
                <a:latin typeface="Segoe UI" panose="020B0502040204020203" pitchFamily="34" charset="0"/>
              </a:rPr>
              <a:t>Denetimli öğrenmede, modellerin eğitilmesinde kullanılan verilerin insanlar tarafından sağlanması ve algoritmayı eğitmek için kullanılmadan önce etiketlenmesi gerekir.</a:t>
            </a:r>
          </a:p>
          <a:p>
            <a:pPr algn="l"/>
            <a:r>
              <a:rPr lang="tr-TR" b="1" i="0" dirty="0">
                <a:solidFill>
                  <a:srgbClr val="000000"/>
                </a:solidFill>
                <a:effectLst/>
                <a:latin typeface="Segoe UI" panose="020B0502040204020203" pitchFamily="34" charset="0"/>
              </a:rPr>
              <a:t>Denetimsiz öğrenme: </a:t>
            </a:r>
            <a:r>
              <a:rPr lang="tr-TR" b="0" i="0" dirty="0">
                <a:solidFill>
                  <a:srgbClr val="000000"/>
                </a:solidFill>
                <a:effectLst/>
                <a:latin typeface="Segoe UI" panose="020B0502040204020203" pitchFamily="34" charset="0"/>
              </a:rPr>
              <a:t>Denetimsiz öğrenmede algoritmalar, alınan kararların doğruluğunu kontrol etmek için kullanılabilecek etiketler ya da bilgiler içermeyen verilerle eğitilir. </a:t>
            </a:r>
          </a:p>
          <a:p>
            <a:pPr algn="l"/>
            <a:r>
              <a:rPr lang="tr-TR" dirty="0">
                <a:solidFill>
                  <a:srgbClr val="000000"/>
                </a:solidFill>
                <a:latin typeface="Segoe UI" panose="020B0502040204020203" pitchFamily="34" charset="0"/>
              </a:rPr>
              <a:t>S</a:t>
            </a:r>
            <a:r>
              <a:rPr lang="tr-TR" b="0" i="0" dirty="0">
                <a:solidFill>
                  <a:srgbClr val="000000"/>
                </a:solidFill>
                <a:effectLst/>
                <a:latin typeface="Segoe UI" panose="020B0502040204020203" pitchFamily="34" charset="0"/>
              </a:rPr>
              <a:t>istem, verileri kendi tanıdığı desenlere göre sıralar ve sınıflandırır.</a:t>
            </a:r>
          </a:p>
          <a:p>
            <a:pPr algn="l"/>
            <a:endParaRPr lang="tr-TR" b="0" i="0" dirty="0">
              <a:solidFill>
                <a:srgbClr val="000000"/>
              </a:solidFill>
              <a:effectLst/>
              <a:latin typeface="Segoe UI" panose="020B0502040204020203" pitchFamily="34" charset="0"/>
            </a:endParaRPr>
          </a:p>
          <a:p>
            <a:endParaRPr lang="tr-TR" dirty="0"/>
          </a:p>
        </p:txBody>
      </p:sp>
    </p:spTree>
    <p:extLst>
      <p:ext uri="{BB962C8B-B14F-4D97-AF65-F5344CB8AC3E}">
        <p14:creationId xmlns:p14="http://schemas.microsoft.com/office/powerpoint/2010/main" val="4066575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i="0" dirty="0">
                <a:solidFill>
                  <a:srgbClr val="000000"/>
                </a:solidFill>
                <a:effectLst/>
                <a:latin typeface="Segoe UI" panose="020B0502040204020203" pitchFamily="34" charset="0"/>
              </a:rPr>
              <a:t>Derin öğrenme modellerini eğitme</a:t>
            </a:r>
            <a:endParaRPr lang="tr-TR" dirty="0"/>
          </a:p>
        </p:txBody>
      </p:sp>
      <p:sp>
        <p:nvSpPr>
          <p:cNvPr id="3" name="İçerik Yer Tutucusu 2"/>
          <p:cNvSpPr>
            <a:spLocks noGrp="1"/>
          </p:cNvSpPr>
          <p:nvPr>
            <p:ph idx="1"/>
          </p:nvPr>
        </p:nvSpPr>
        <p:spPr/>
        <p:txBody>
          <a:bodyPr/>
          <a:lstStyle/>
          <a:p>
            <a:pPr algn="l"/>
            <a:r>
              <a:rPr lang="tr-TR" b="1" i="0" dirty="0">
                <a:solidFill>
                  <a:srgbClr val="000000"/>
                </a:solidFill>
                <a:effectLst/>
                <a:latin typeface="Segoe UI" panose="020B0502040204020203" pitchFamily="34" charset="0"/>
              </a:rPr>
              <a:t>Pekiştirmeye dayalı öğrenme: </a:t>
            </a:r>
            <a:r>
              <a:rPr lang="tr-TR" b="0" i="0" dirty="0">
                <a:solidFill>
                  <a:srgbClr val="000000"/>
                </a:solidFill>
                <a:effectLst/>
                <a:latin typeface="Segoe UI" panose="020B0502040204020203" pitchFamily="34" charset="0"/>
              </a:rPr>
              <a:t>Pekiştirmeye dayalı öğrenme söz konusu olduğunda sistem, basit olmayan bir ortamda bile sırasıyla belirli kararlar almak ve hedeflenen bir amaca ulaşmak için deneme yanılma yöntemini kullanarak görevleri çözümler. </a:t>
            </a:r>
          </a:p>
          <a:p>
            <a:pPr algn="l"/>
            <a:r>
              <a:rPr lang="tr-TR" b="0" i="0" dirty="0">
                <a:solidFill>
                  <a:srgbClr val="000000"/>
                </a:solidFill>
                <a:effectLst/>
                <a:latin typeface="Segoe UI" panose="020B0502040204020203" pitchFamily="34" charset="0"/>
              </a:rPr>
              <a:t>Pekiştirmeye dayalı öğrenmede algoritma, tespitler yapmak için veri kümeleri yerine bir ortamdan topladığı bilgileri kullanır.</a:t>
            </a:r>
          </a:p>
          <a:p>
            <a:pPr algn="l"/>
            <a:r>
              <a:rPr lang="tr-TR" b="1" i="0" dirty="0">
                <a:solidFill>
                  <a:srgbClr val="000000"/>
                </a:solidFill>
                <a:effectLst/>
                <a:latin typeface="Segoe UI" panose="020B0502040204020203" pitchFamily="34" charset="0"/>
              </a:rPr>
              <a:t>Pekiştirmeye dayalı derin öğrenme: </a:t>
            </a:r>
            <a:r>
              <a:rPr lang="tr-TR" b="0" i="0" dirty="0">
                <a:solidFill>
                  <a:srgbClr val="000000"/>
                </a:solidFill>
                <a:effectLst/>
                <a:latin typeface="Segoe UI" panose="020B0502040204020203" pitchFamily="34" charset="0"/>
              </a:rPr>
              <a:t>Derin öğrenme ve pekiştirmeye dayalı öğrenme teknikleri birleştirildiğinde, pekiştirmeye dayalı derin öğrenme adlı bir makine öğrenmesi türü oluşur. </a:t>
            </a:r>
          </a:p>
          <a:p>
            <a:pPr algn="l"/>
            <a:r>
              <a:rPr lang="tr-TR" b="0" i="0" dirty="0">
                <a:solidFill>
                  <a:srgbClr val="000000"/>
                </a:solidFill>
                <a:effectLst/>
                <a:latin typeface="Segoe UI" panose="020B0502040204020203" pitchFamily="34" charset="0"/>
              </a:rPr>
              <a:t>Pekiştirmeye dayalı öğrenme ile aynı deneme yanılma ile karar verme ve karmaşık hedefe ulaşma süreçlerini kullanan pekiştirmeye dayalı derin öğrenme, büyük miktarlarda yapılandırılmamış veriyi işlemek ve anlamlandırmak için derin öğrenme olanaklarından da faydalanır.</a:t>
            </a:r>
          </a:p>
          <a:p>
            <a:pPr algn="l"/>
            <a:endParaRPr lang="tr-TR" b="0" i="0" dirty="0">
              <a:solidFill>
                <a:srgbClr val="000000"/>
              </a:solidFill>
              <a:effectLst/>
              <a:latin typeface="Segoe UI" panose="020B0502040204020203" pitchFamily="34" charset="0"/>
            </a:endParaRPr>
          </a:p>
          <a:p>
            <a:endParaRPr lang="tr-TR" dirty="0"/>
          </a:p>
        </p:txBody>
      </p:sp>
    </p:spTree>
    <p:extLst>
      <p:ext uri="{BB962C8B-B14F-4D97-AF65-F5344CB8AC3E}">
        <p14:creationId xmlns:p14="http://schemas.microsoft.com/office/powerpoint/2010/main" val="99734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i="0" dirty="0">
                <a:solidFill>
                  <a:srgbClr val="000000"/>
                </a:solidFill>
                <a:effectLst/>
                <a:latin typeface="Segoe UI" panose="020B0502040204020203" pitchFamily="34" charset="0"/>
              </a:rPr>
              <a:t>Derin öğrenme modellerini eğitme</a:t>
            </a:r>
            <a:endParaRPr lang="tr-TR" dirty="0"/>
          </a:p>
        </p:txBody>
      </p:sp>
      <p:sp>
        <p:nvSpPr>
          <p:cNvPr id="3" name="İçerik Yer Tutucusu 2"/>
          <p:cNvSpPr>
            <a:spLocks noGrp="1"/>
          </p:cNvSpPr>
          <p:nvPr>
            <p:ph idx="1"/>
          </p:nvPr>
        </p:nvSpPr>
        <p:spPr/>
        <p:txBody>
          <a:bodyPr/>
          <a:lstStyle/>
          <a:p>
            <a:r>
              <a:rPr lang="tr-TR" b="1" dirty="0"/>
              <a:t>Geri Yayılım Algoritması ve SGD </a:t>
            </a:r>
            <a:r>
              <a:rPr lang="tr-TR" dirty="0"/>
              <a:t>(</a:t>
            </a:r>
            <a:r>
              <a:rPr lang="tr-TR" dirty="0" err="1"/>
              <a:t>Stokastik</a:t>
            </a:r>
            <a:r>
              <a:rPr lang="tr-TR" dirty="0"/>
              <a:t> </a:t>
            </a:r>
            <a:r>
              <a:rPr lang="tr-TR" dirty="0" err="1"/>
              <a:t>Gradyan</a:t>
            </a:r>
            <a:r>
              <a:rPr lang="tr-TR" dirty="0"/>
              <a:t> İnişi)</a:t>
            </a:r>
          </a:p>
          <a:p>
            <a:r>
              <a:rPr lang="tr-TR" b="1" dirty="0" err="1"/>
              <a:t>Gradyan</a:t>
            </a:r>
            <a:r>
              <a:rPr lang="tr-TR" b="1" dirty="0"/>
              <a:t> İnişi Temelleri: </a:t>
            </a:r>
            <a:r>
              <a:rPr lang="tr-TR" dirty="0" err="1"/>
              <a:t>Gradyan</a:t>
            </a:r>
            <a:r>
              <a:rPr lang="tr-TR" dirty="0"/>
              <a:t> inişi, ağırlıkları en iyi sonuçları elde etmek için ayarlayan temel optimizasyon algoritmasıdır.</a:t>
            </a:r>
          </a:p>
          <a:p>
            <a:r>
              <a:rPr lang="tr-TR" b="1" dirty="0"/>
              <a:t>Aşırı Öğrenme ve Öğrenme Hızının Ayarlanması: </a:t>
            </a:r>
            <a:r>
              <a:rPr lang="tr-TR" dirty="0"/>
              <a:t>Aşırı öğrenme, ağın eğitim verilerine çok iyi uymasına ve yeni verilere </a:t>
            </a:r>
            <a:r>
              <a:rPr lang="tr-TR" dirty="0" err="1"/>
              <a:t>genellenmesinin</a:t>
            </a:r>
            <a:r>
              <a:rPr lang="tr-TR" dirty="0"/>
              <a:t> zorlaşmasına yol açabilir. Öğrenme hızı, bu dengeyi sağlamak için ayarlanır.</a:t>
            </a:r>
          </a:p>
          <a:p>
            <a:endParaRPr lang="tr-TR" dirty="0"/>
          </a:p>
        </p:txBody>
      </p:sp>
    </p:spTree>
    <p:extLst>
      <p:ext uri="{BB962C8B-B14F-4D97-AF65-F5344CB8AC3E}">
        <p14:creationId xmlns:p14="http://schemas.microsoft.com/office/powerpoint/2010/main" val="125048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i="0" dirty="0">
                <a:solidFill>
                  <a:srgbClr val="000000"/>
                </a:solidFill>
                <a:effectLst/>
                <a:latin typeface="Segoe UI" panose="020B0502040204020203" pitchFamily="34" charset="0"/>
              </a:rPr>
              <a:t>Derin öğrenme modellerini eğitme</a:t>
            </a:r>
            <a:endParaRPr lang="tr-TR" dirty="0"/>
          </a:p>
        </p:txBody>
      </p:sp>
      <p:sp>
        <p:nvSpPr>
          <p:cNvPr id="3" name="İçerik Yer Tutucusu 2"/>
          <p:cNvSpPr>
            <a:spLocks noGrp="1"/>
          </p:cNvSpPr>
          <p:nvPr>
            <p:ph idx="1"/>
          </p:nvPr>
        </p:nvSpPr>
        <p:spPr/>
        <p:txBody>
          <a:bodyPr/>
          <a:lstStyle/>
          <a:p>
            <a:r>
              <a:rPr lang="tr-TR" b="1" dirty="0"/>
              <a:t>Ağırlık </a:t>
            </a:r>
            <a:r>
              <a:rPr lang="tr-TR" b="1" dirty="0" err="1"/>
              <a:t>İnitilizasyonu</a:t>
            </a:r>
            <a:endParaRPr lang="tr-TR" b="1" dirty="0"/>
          </a:p>
          <a:p>
            <a:r>
              <a:rPr lang="tr-TR" b="1" dirty="0"/>
              <a:t>Rastgele Başlangıç Değerleri: </a:t>
            </a:r>
            <a:r>
              <a:rPr lang="tr-TR" dirty="0"/>
              <a:t>Ağırlık başlangıç değerleri rastgele seçilir, ancak bu bazen eğitim sürecini etkileyebilir. Daha iyi başlangıç ​​değerlerini seçmek için yöntemler vardır.</a:t>
            </a:r>
          </a:p>
          <a:p>
            <a:r>
              <a:rPr lang="tr-TR" b="1" dirty="0"/>
              <a:t>He ve </a:t>
            </a:r>
            <a:r>
              <a:rPr lang="tr-TR" b="1" dirty="0" err="1"/>
              <a:t>Xavier</a:t>
            </a:r>
            <a:r>
              <a:rPr lang="tr-TR" b="1" dirty="0"/>
              <a:t> </a:t>
            </a:r>
            <a:r>
              <a:rPr lang="tr-TR" b="1" dirty="0" err="1"/>
              <a:t>İnitilizasyonları</a:t>
            </a:r>
            <a:r>
              <a:rPr lang="tr-TR" b="1" dirty="0"/>
              <a:t>: </a:t>
            </a:r>
            <a:r>
              <a:rPr lang="tr-TR" dirty="0"/>
              <a:t>Bu yöntemler, daha iyi başlangıç ​​değerleri sağlayan spesifik başlatma stratejileridir.</a:t>
            </a:r>
          </a:p>
          <a:p>
            <a:endParaRPr lang="tr-TR" dirty="0"/>
          </a:p>
        </p:txBody>
      </p:sp>
    </p:spTree>
    <p:extLst>
      <p:ext uri="{BB962C8B-B14F-4D97-AF65-F5344CB8AC3E}">
        <p14:creationId xmlns:p14="http://schemas.microsoft.com/office/powerpoint/2010/main" val="240245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i="0" dirty="0">
                <a:solidFill>
                  <a:srgbClr val="000000"/>
                </a:solidFill>
                <a:effectLst/>
                <a:latin typeface="Segoe UI" panose="020B0502040204020203" pitchFamily="34" charset="0"/>
              </a:rPr>
              <a:t>Derin öğrenme modellerini eğitme</a:t>
            </a:r>
            <a:endParaRPr lang="tr-TR" dirty="0"/>
          </a:p>
        </p:txBody>
      </p:sp>
      <p:sp>
        <p:nvSpPr>
          <p:cNvPr id="3" name="İçerik Yer Tutucusu 2"/>
          <p:cNvSpPr>
            <a:spLocks noGrp="1"/>
          </p:cNvSpPr>
          <p:nvPr>
            <p:ph idx="1"/>
          </p:nvPr>
        </p:nvSpPr>
        <p:spPr/>
        <p:txBody>
          <a:bodyPr/>
          <a:lstStyle/>
          <a:p>
            <a:r>
              <a:rPr lang="tr-TR" b="1" dirty="0"/>
              <a:t>Aşırı Öğrenme (</a:t>
            </a:r>
            <a:r>
              <a:rPr lang="tr-TR" b="1" dirty="0" err="1"/>
              <a:t>Overfitting</a:t>
            </a:r>
            <a:r>
              <a:rPr lang="tr-TR" b="1" dirty="0"/>
              <a:t>) ve Azaltma Yöntemleri</a:t>
            </a:r>
          </a:p>
          <a:p>
            <a:r>
              <a:rPr lang="tr-TR" b="1" dirty="0"/>
              <a:t>Veri Artırma: </a:t>
            </a:r>
            <a:r>
              <a:rPr lang="tr-TR" dirty="0"/>
              <a:t>Veri artırma, eğitim verilerini çeşitlendirerek ve örnekler oluşturarak aşırı öğrenmeyi azaltabilir.</a:t>
            </a:r>
          </a:p>
          <a:p>
            <a:r>
              <a:rPr lang="tr-TR" b="1" dirty="0" err="1"/>
              <a:t>Dropout</a:t>
            </a:r>
            <a:r>
              <a:rPr lang="tr-TR" b="1" dirty="0"/>
              <a:t> ve </a:t>
            </a:r>
            <a:r>
              <a:rPr lang="tr-TR" b="1" dirty="0" err="1"/>
              <a:t>Batch</a:t>
            </a:r>
            <a:r>
              <a:rPr lang="tr-TR" b="1" dirty="0"/>
              <a:t> </a:t>
            </a:r>
            <a:r>
              <a:rPr lang="tr-TR" b="1" dirty="0" err="1"/>
              <a:t>Normalization</a:t>
            </a:r>
            <a:r>
              <a:rPr lang="tr-TR" b="1" dirty="0"/>
              <a:t>: </a:t>
            </a:r>
            <a:r>
              <a:rPr lang="tr-TR" dirty="0"/>
              <a:t>Bu teknikler, ağın genellemesini ve eğitim sürecini iyileştirmek için kullanılır.</a:t>
            </a:r>
          </a:p>
          <a:p>
            <a:r>
              <a:rPr lang="tr-TR" b="1" dirty="0" err="1"/>
              <a:t>Regularizasyon</a:t>
            </a:r>
            <a:r>
              <a:rPr lang="tr-TR" b="1" dirty="0"/>
              <a:t>: </a:t>
            </a:r>
            <a:r>
              <a:rPr lang="tr-TR" dirty="0"/>
              <a:t>L1 ve L2 </a:t>
            </a:r>
            <a:r>
              <a:rPr lang="tr-TR" dirty="0" err="1"/>
              <a:t>regularizasyonu</a:t>
            </a:r>
            <a:r>
              <a:rPr lang="tr-TR" dirty="0"/>
              <a:t> gibi yöntemler, ağırlıkları sınırlayarak aşırı öğrenmeyi azaltır.</a:t>
            </a:r>
          </a:p>
          <a:p>
            <a:endParaRPr lang="tr-TR" dirty="0"/>
          </a:p>
        </p:txBody>
      </p:sp>
    </p:spTree>
    <p:extLst>
      <p:ext uri="{BB962C8B-B14F-4D97-AF65-F5344CB8AC3E}">
        <p14:creationId xmlns:p14="http://schemas.microsoft.com/office/powerpoint/2010/main" val="305633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F6B6CFE5-C4D2-491A-890D-170FD56985A3}"/>
              </a:ext>
            </a:extLst>
          </p:cNvPr>
          <p:cNvSpPr>
            <a:spLocks noGrp="1"/>
          </p:cNvSpPr>
          <p:nvPr>
            <p:ph type="title"/>
          </p:nvPr>
        </p:nvSpPr>
        <p:spPr/>
        <p:txBody>
          <a:bodyPr>
            <a:normAutofit/>
          </a:bodyPr>
          <a:lstStyle/>
          <a:p>
            <a:r>
              <a:rPr lang="tr-TR" b="1" i="0" dirty="0">
                <a:solidFill>
                  <a:srgbClr val="000000"/>
                </a:solidFill>
                <a:effectLst/>
                <a:latin typeface="Segoe UI" panose="020B0502040204020203" pitchFamily="34" charset="0"/>
              </a:rPr>
              <a:t>Sinir ağı nedir?</a:t>
            </a:r>
            <a:endParaRPr lang="tr-TR" dirty="0"/>
          </a:p>
        </p:txBody>
      </p:sp>
      <p:sp>
        <p:nvSpPr>
          <p:cNvPr id="3" name="İçerik Yer Tutucusu 2">
            <a:extLst>
              <a:ext uri="{FF2B5EF4-FFF2-40B4-BE49-F238E27FC236}">
                <a16:creationId xmlns:a16="http://schemas.microsoft.com/office/drawing/2014/main" xmlns="" id="{74507BE0-7DC1-4927-A269-FD66F5F60D89}"/>
              </a:ext>
            </a:extLst>
          </p:cNvPr>
          <p:cNvSpPr>
            <a:spLocks noGrp="1"/>
          </p:cNvSpPr>
          <p:nvPr>
            <p:ph idx="1"/>
          </p:nvPr>
        </p:nvSpPr>
        <p:spPr/>
        <p:txBody>
          <a:bodyPr>
            <a:normAutofit fontScale="92500" lnSpcReduction="10000"/>
          </a:bodyPr>
          <a:lstStyle/>
          <a:p>
            <a:pPr algn="l"/>
            <a:r>
              <a:rPr lang="tr-TR" b="0" i="0" dirty="0">
                <a:solidFill>
                  <a:srgbClr val="000000"/>
                </a:solidFill>
                <a:effectLst/>
                <a:latin typeface="Segoe UI" panose="020B0502040204020203" pitchFamily="34" charset="0"/>
              </a:rPr>
              <a:t>Yapay sinir ağı (ANN), karmaşık desenleri modellemek, tahminler geliştirmek ve dış etmenlere uygun şekilde tepki vermek için insanın bilişsel sürecini taklit eden dijital bir mimaridir. </a:t>
            </a:r>
          </a:p>
          <a:p>
            <a:pPr algn="l"/>
            <a:r>
              <a:rPr lang="tr-TR" b="0" i="0" dirty="0">
                <a:solidFill>
                  <a:srgbClr val="000000"/>
                </a:solidFill>
                <a:effectLst/>
                <a:latin typeface="Segoe UI" panose="020B0502040204020203" pitchFamily="34" charset="0"/>
              </a:rPr>
              <a:t>Birçok makine öğrenmesi türü için yapılandırılmış veri gerekir, ancak sinir ağları çevrelerindeki dünyada gerçekleşen olayları işleyebilecekleri verilere dönüştürüp yorumlayabilir.</a:t>
            </a:r>
          </a:p>
          <a:p>
            <a:pPr algn="l"/>
            <a:r>
              <a:rPr lang="tr-TR" b="0" i="0" dirty="0">
                <a:solidFill>
                  <a:srgbClr val="000000"/>
                </a:solidFill>
                <a:effectLst/>
                <a:latin typeface="Segoe UI" panose="020B0502040204020203" pitchFamily="34" charset="0"/>
              </a:rPr>
              <a:t>Bir raporu okurken, bir film izlerken, bir arabayı çalıştırırken veya bir çiçeği koklarken beyninizdeki milyarlarca nöron, küçük elektrik sinyalleri aracılığıyla bu bilgileri işler. Her nöron girdileri işleyip sonuçları, işlemin devamı için bir sonraki nörona aktarır. Böylece anında bir iş </a:t>
            </a:r>
            <a:r>
              <a:rPr lang="tr-TR" b="0" i="0" dirty="0" err="1">
                <a:solidFill>
                  <a:srgbClr val="000000"/>
                </a:solidFill>
                <a:effectLst/>
                <a:latin typeface="Segoe UI" panose="020B0502040204020203" pitchFamily="34" charset="0"/>
              </a:rPr>
              <a:t>içgörüsü</a:t>
            </a:r>
            <a:r>
              <a:rPr lang="tr-TR" b="0" i="0" dirty="0">
                <a:solidFill>
                  <a:srgbClr val="000000"/>
                </a:solidFill>
                <a:effectLst/>
                <a:latin typeface="Segoe UI" panose="020B0502040204020203" pitchFamily="34" charset="0"/>
              </a:rPr>
              <a:t>, bir gülüş, ayağınızın frene uzanması veya keyif duymanız gibi bir sonuç elde edilir. Makine öğrenmesinde ise sinir ağları, dijital sistemlerin karşılaştıkları durumları aynı şekilde yorumlayıp yanıtlamasına olanak tanır.</a:t>
            </a:r>
          </a:p>
          <a:p>
            <a:pPr algn="l"/>
            <a:r>
              <a:rPr lang="tr-TR" b="0" i="0" dirty="0">
                <a:solidFill>
                  <a:srgbClr val="000000"/>
                </a:solidFill>
                <a:effectLst/>
                <a:latin typeface="Segoe UI" panose="020B0502040204020203" pitchFamily="34" charset="0"/>
              </a:rPr>
              <a:t>ANN, dijital nöronlarla dolu bir beyin gibidir. Çoğu ANN gerçeğin basit bir taklidi gibidir, ancak yine de insan müdahalesi gerektirecek karmaşık sorunları çözmek için büyük miktarlarda doğrusal olmayan veriyi işleyebilirler. Örneğin banka analistleri, kredi başvurularını işleyip başvuran kişinin uygunluğunu tahmin etmek için bir ANN kullanabilir.</a:t>
            </a:r>
          </a:p>
          <a:p>
            <a:pPr marL="0" indent="0">
              <a:buNone/>
            </a:pPr>
            <a:endParaRPr lang="tr-TR" dirty="0"/>
          </a:p>
        </p:txBody>
      </p:sp>
    </p:spTree>
    <p:extLst>
      <p:ext uri="{BB962C8B-B14F-4D97-AF65-F5344CB8AC3E}">
        <p14:creationId xmlns:p14="http://schemas.microsoft.com/office/powerpoint/2010/main" val="4291321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E957EC7-0B65-4364-8617-496A425954E0}"/>
              </a:ext>
            </a:extLst>
          </p:cNvPr>
          <p:cNvSpPr>
            <a:spLocks noGrp="1"/>
          </p:cNvSpPr>
          <p:nvPr>
            <p:ph type="title"/>
          </p:nvPr>
        </p:nvSpPr>
        <p:spPr/>
        <p:txBody>
          <a:bodyPr>
            <a:normAutofit/>
          </a:bodyPr>
          <a:lstStyle/>
          <a:p>
            <a:r>
              <a:rPr lang="tr-TR" b="1" i="0" dirty="0">
                <a:solidFill>
                  <a:srgbClr val="000000"/>
                </a:solidFill>
                <a:effectLst/>
                <a:latin typeface="Segoe UI" panose="020B0502040204020203" pitchFamily="34" charset="0"/>
              </a:rPr>
              <a:t>Yaygın sinir ağları</a:t>
            </a:r>
            <a:endParaRPr lang="tr-TR" dirty="0"/>
          </a:p>
        </p:txBody>
      </p:sp>
      <p:sp>
        <p:nvSpPr>
          <p:cNvPr id="3" name="İçerik Yer Tutucusu 2">
            <a:extLst>
              <a:ext uri="{FF2B5EF4-FFF2-40B4-BE49-F238E27FC236}">
                <a16:creationId xmlns:a16="http://schemas.microsoft.com/office/drawing/2014/main" xmlns="" id="{72802538-48C0-4325-B12E-B81DCED8EF29}"/>
              </a:ext>
            </a:extLst>
          </p:cNvPr>
          <p:cNvSpPr>
            <a:spLocks noGrp="1"/>
          </p:cNvSpPr>
          <p:nvPr>
            <p:ph idx="1"/>
          </p:nvPr>
        </p:nvSpPr>
        <p:spPr/>
        <p:txBody>
          <a:bodyPr>
            <a:normAutofit/>
          </a:bodyPr>
          <a:lstStyle/>
          <a:p>
            <a:r>
              <a:rPr lang="tr-TR" b="0" i="0" dirty="0">
                <a:solidFill>
                  <a:srgbClr val="000000"/>
                </a:solidFill>
                <a:effectLst/>
                <a:latin typeface="Segoe UI" panose="020B0502040204020203" pitchFamily="34" charset="0"/>
              </a:rPr>
              <a:t>Farklı türlerde yapay zeka sinir ağları vardır ve her biri farklı derin öğrenme uygulamaları için uygundur. </a:t>
            </a:r>
          </a:p>
          <a:p>
            <a:r>
              <a:rPr lang="tr-TR" b="1" i="0" dirty="0" err="1">
                <a:solidFill>
                  <a:srgbClr val="000000"/>
                </a:solidFill>
                <a:effectLst/>
                <a:latin typeface="inherit"/>
              </a:rPr>
              <a:t>Evrişimli</a:t>
            </a:r>
            <a:r>
              <a:rPr lang="tr-TR" b="1" i="0" dirty="0">
                <a:solidFill>
                  <a:srgbClr val="000000"/>
                </a:solidFill>
                <a:effectLst/>
                <a:latin typeface="inherit"/>
              </a:rPr>
              <a:t> sinir ağı (</a:t>
            </a:r>
            <a:r>
              <a:rPr lang="tr-TR" b="1" i="0" dirty="0" err="1">
                <a:solidFill>
                  <a:srgbClr val="000000"/>
                </a:solidFill>
                <a:effectLst/>
                <a:latin typeface="inherit"/>
              </a:rPr>
              <a:t>Convolutional</a:t>
            </a:r>
            <a:r>
              <a:rPr lang="tr-TR" b="1" i="0" dirty="0">
                <a:solidFill>
                  <a:srgbClr val="000000"/>
                </a:solidFill>
                <a:effectLst/>
                <a:latin typeface="inherit"/>
              </a:rPr>
              <a:t> </a:t>
            </a:r>
            <a:r>
              <a:rPr lang="tr-TR" b="1" i="0" dirty="0" err="1">
                <a:solidFill>
                  <a:srgbClr val="000000"/>
                </a:solidFill>
                <a:effectLst/>
                <a:latin typeface="inherit"/>
              </a:rPr>
              <a:t>Neural</a:t>
            </a:r>
            <a:r>
              <a:rPr lang="tr-TR" b="1" i="0" dirty="0">
                <a:solidFill>
                  <a:srgbClr val="000000"/>
                </a:solidFill>
                <a:effectLst/>
                <a:latin typeface="inherit"/>
              </a:rPr>
              <a:t> Networks-CNN): </a:t>
            </a:r>
            <a:r>
              <a:rPr lang="tr-TR" dirty="0"/>
              <a:t>CNN'ler, özellikle görüntü işleme ve tanıma gibi görsel verilerle çalışmak için geliştirilmiştir.</a:t>
            </a:r>
          </a:p>
          <a:p>
            <a:pPr>
              <a:buFont typeface="Arial" panose="020B0604020202020204" pitchFamily="34" charset="0"/>
              <a:buChar char="•"/>
            </a:pPr>
            <a:r>
              <a:rPr lang="tr-TR" b="1" dirty="0"/>
              <a:t>CNN Katmanları</a:t>
            </a:r>
            <a:r>
              <a:rPr lang="tr-TR" dirty="0"/>
              <a:t>: </a:t>
            </a:r>
            <a:r>
              <a:rPr lang="tr-TR" dirty="0" err="1"/>
              <a:t>Evrişim</a:t>
            </a:r>
            <a:r>
              <a:rPr lang="tr-TR" dirty="0"/>
              <a:t> katmanları, görüntülerdeki özellikleri belirlemek için kullanılır. Havuzlama katmanları, özellik haritalarını özetler. Tam bağlı katmanlar, sınıflandırma görevini gerçekleştirir.</a:t>
            </a:r>
          </a:p>
          <a:p>
            <a:endParaRPr lang="tr-TR" dirty="0"/>
          </a:p>
        </p:txBody>
      </p:sp>
      <p:pic>
        <p:nvPicPr>
          <p:cNvPr id="5" name="Resim 4">
            <a:extLst>
              <a:ext uri="{FF2B5EF4-FFF2-40B4-BE49-F238E27FC236}">
                <a16:creationId xmlns:a16="http://schemas.microsoft.com/office/drawing/2014/main" xmlns="" id="{E97E750B-3FD0-4862-ABCC-1D95FACFFE6A}"/>
              </a:ext>
            </a:extLst>
          </p:cNvPr>
          <p:cNvPicPr>
            <a:picLocks noChangeAspect="1"/>
          </p:cNvPicPr>
          <p:nvPr/>
        </p:nvPicPr>
        <p:blipFill>
          <a:blip r:embed="rId2"/>
          <a:stretch>
            <a:fillRect/>
          </a:stretch>
        </p:blipFill>
        <p:spPr>
          <a:xfrm>
            <a:off x="2800064" y="3748935"/>
            <a:ext cx="6591871" cy="2408129"/>
          </a:xfrm>
          <a:prstGeom prst="rect">
            <a:avLst/>
          </a:prstGeom>
        </p:spPr>
      </p:pic>
    </p:spTree>
    <p:extLst>
      <p:ext uri="{BB962C8B-B14F-4D97-AF65-F5344CB8AC3E}">
        <p14:creationId xmlns:p14="http://schemas.microsoft.com/office/powerpoint/2010/main" val="410456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chemeClr val="tx1"/>
                </a:solidFill>
              </a:rPr>
              <a:t>Derin Öğrenme Nedir?</a:t>
            </a:r>
          </a:p>
        </p:txBody>
      </p:sp>
      <p:sp>
        <p:nvSpPr>
          <p:cNvPr id="3" name="İçerik Yer Tutucusu 2"/>
          <p:cNvSpPr>
            <a:spLocks noGrp="1"/>
          </p:cNvSpPr>
          <p:nvPr>
            <p:ph idx="1"/>
          </p:nvPr>
        </p:nvSpPr>
        <p:spPr/>
        <p:txBody>
          <a:bodyPr>
            <a:normAutofit/>
          </a:bodyPr>
          <a:lstStyle/>
          <a:p>
            <a:r>
              <a:rPr lang="tr-TR" dirty="0"/>
              <a:t>Derin öğrenme, dijital sistemlerin yapılandırılmamış, etiketlenmemiş verilere dayalı olarak öğrenmesini ve kararlar almasını sağlamak üzere yapay sinir ağlarını kullanan bir makine öğrenmesi türüdür.</a:t>
            </a:r>
          </a:p>
          <a:p>
            <a:r>
              <a:rPr lang="tr-TR" dirty="0"/>
              <a:t>Makine öğrenmesi, yapay zeka sistemlerini veri ile alınan deneyimleri inceleyerek öğrenecek, desenleri tanıyacak, öneriler sunacak ve uyum sağlayacak biçimde eğitir. </a:t>
            </a:r>
          </a:p>
          <a:p>
            <a:r>
              <a:rPr lang="tr-TR" dirty="0"/>
              <a:t>Derin öğrenme söz konusu olduğunda dijital sistemler, yalnızca kural kümelerine yanıt vermek yerine, örneklerden faydalanarak bilgi edinir ve ardından bu bilgileri kullanarak insanlar gibi tepki verir, davranış gösterir ve performans sergiler.</a:t>
            </a:r>
          </a:p>
        </p:txBody>
      </p:sp>
    </p:spTree>
    <p:extLst>
      <p:ext uri="{BB962C8B-B14F-4D97-AF65-F5344CB8AC3E}">
        <p14:creationId xmlns:p14="http://schemas.microsoft.com/office/powerpoint/2010/main" val="3628116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E957EC7-0B65-4364-8617-496A425954E0}"/>
              </a:ext>
            </a:extLst>
          </p:cNvPr>
          <p:cNvSpPr>
            <a:spLocks noGrp="1"/>
          </p:cNvSpPr>
          <p:nvPr>
            <p:ph type="title"/>
          </p:nvPr>
        </p:nvSpPr>
        <p:spPr/>
        <p:txBody>
          <a:bodyPr>
            <a:normAutofit/>
          </a:bodyPr>
          <a:lstStyle/>
          <a:p>
            <a:r>
              <a:rPr lang="tr-TR" b="1" i="0" dirty="0">
                <a:solidFill>
                  <a:srgbClr val="000000"/>
                </a:solidFill>
                <a:effectLst/>
                <a:latin typeface="Segoe UI" panose="020B0502040204020203" pitchFamily="34" charset="0"/>
              </a:rPr>
              <a:t>Yaygın sinir ağları</a:t>
            </a:r>
            <a:endParaRPr lang="tr-TR" dirty="0"/>
          </a:p>
        </p:txBody>
      </p:sp>
      <p:sp>
        <p:nvSpPr>
          <p:cNvPr id="3" name="İçerik Yer Tutucusu 2">
            <a:extLst>
              <a:ext uri="{FF2B5EF4-FFF2-40B4-BE49-F238E27FC236}">
                <a16:creationId xmlns:a16="http://schemas.microsoft.com/office/drawing/2014/main" xmlns="" id="{72802538-48C0-4325-B12E-B81DCED8EF29}"/>
              </a:ext>
            </a:extLst>
          </p:cNvPr>
          <p:cNvSpPr>
            <a:spLocks noGrp="1"/>
          </p:cNvSpPr>
          <p:nvPr>
            <p:ph idx="1"/>
          </p:nvPr>
        </p:nvSpPr>
        <p:spPr/>
        <p:txBody>
          <a:bodyPr>
            <a:normAutofit/>
          </a:bodyPr>
          <a:lstStyle/>
          <a:p>
            <a:r>
              <a:rPr lang="tr-TR" b="1" i="0" dirty="0">
                <a:solidFill>
                  <a:srgbClr val="000000"/>
                </a:solidFill>
                <a:effectLst/>
                <a:latin typeface="inherit"/>
              </a:rPr>
              <a:t>Üretken çekişmeli ağ </a:t>
            </a:r>
            <a:r>
              <a:rPr lang="tr-TR" b="1" dirty="0">
                <a:solidFill>
                  <a:srgbClr val="000000"/>
                </a:solidFill>
                <a:latin typeface="inherit"/>
              </a:rPr>
              <a:t>(</a:t>
            </a:r>
            <a:r>
              <a:rPr lang="tr-TR" b="1" dirty="0" err="1">
                <a:solidFill>
                  <a:srgbClr val="000000"/>
                </a:solidFill>
                <a:latin typeface="inherit"/>
              </a:rPr>
              <a:t>Generative</a:t>
            </a:r>
            <a:r>
              <a:rPr lang="tr-TR" b="1" dirty="0">
                <a:solidFill>
                  <a:srgbClr val="000000"/>
                </a:solidFill>
                <a:latin typeface="inherit"/>
              </a:rPr>
              <a:t> </a:t>
            </a:r>
            <a:r>
              <a:rPr lang="tr-TR" b="1" dirty="0" err="1">
                <a:solidFill>
                  <a:srgbClr val="000000"/>
                </a:solidFill>
                <a:latin typeface="inherit"/>
              </a:rPr>
              <a:t>Adversarial</a:t>
            </a:r>
            <a:r>
              <a:rPr lang="tr-TR" b="1" dirty="0">
                <a:solidFill>
                  <a:srgbClr val="000000"/>
                </a:solidFill>
                <a:latin typeface="inherit"/>
              </a:rPr>
              <a:t> Networks-GAN</a:t>
            </a:r>
            <a:r>
              <a:rPr lang="tr-TR" b="1" i="0" dirty="0">
                <a:solidFill>
                  <a:srgbClr val="000000"/>
                </a:solidFill>
                <a:effectLst/>
                <a:latin typeface="inherit"/>
              </a:rPr>
              <a:t>): </a:t>
            </a:r>
            <a:r>
              <a:rPr lang="tr-TR" b="0" i="0" dirty="0">
                <a:solidFill>
                  <a:srgbClr val="000000"/>
                </a:solidFill>
                <a:effectLst/>
                <a:latin typeface="Segoe UI" panose="020B0502040204020203" pitchFamily="34" charset="0"/>
              </a:rPr>
              <a:t>Mühendisler, eğitim verilerinin belirli özelliklerini taklit eden yeni bilgiler veya malzemeler oluşturma modellerini eğitmek için bir GAN kullanır. </a:t>
            </a:r>
          </a:p>
          <a:p>
            <a:pPr algn="l"/>
            <a:r>
              <a:rPr lang="tr-TR" b="0" i="0" dirty="0" err="1">
                <a:solidFill>
                  <a:srgbClr val="000000"/>
                </a:solidFill>
                <a:effectLst/>
                <a:latin typeface="Segoe UI" panose="020B0502040204020203" pitchFamily="34" charset="0"/>
              </a:rPr>
              <a:t>GAN’ler</a:t>
            </a:r>
            <a:r>
              <a:rPr lang="tr-TR" b="0" i="0" dirty="0">
                <a:solidFill>
                  <a:srgbClr val="000000"/>
                </a:solidFill>
                <a:effectLst/>
                <a:latin typeface="Segoe UI" panose="020B0502040204020203" pitchFamily="34" charset="0"/>
              </a:rPr>
              <a:t>, birden fazla gerçek kopya oluşturmak için, modellerin orijinaller ve kopyalar arasındaki küçük farklılıkları ayırt etmesine yardımcı olur. </a:t>
            </a:r>
          </a:p>
          <a:p>
            <a:pPr algn="l"/>
            <a:r>
              <a:rPr lang="tr-TR" b="0" i="0" dirty="0">
                <a:solidFill>
                  <a:srgbClr val="000000"/>
                </a:solidFill>
                <a:effectLst/>
                <a:latin typeface="Segoe UI" panose="020B0502040204020203" pitchFamily="34" charset="0"/>
              </a:rPr>
              <a:t>GAN uygulamaları yüksek uygunluğa sahip görüntü ve video oluşturma, gelişmiş yüz tanıma ve süper çözüm içerir.</a:t>
            </a:r>
          </a:p>
          <a:p>
            <a:endParaRPr lang="tr-TR" dirty="0"/>
          </a:p>
        </p:txBody>
      </p:sp>
    </p:spTree>
    <p:extLst>
      <p:ext uri="{BB962C8B-B14F-4D97-AF65-F5344CB8AC3E}">
        <p14:creationId xmlns:p14="http://schemas.microsoft.com/office/powerpoint/2010/main" val="2500693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1E957EC7-0B65-4364-8617-496A425954E0}"/>
              </a:ext>
            </a:extLst>
          </p:cNvPr>
          <p:cNvSpPr>
            <a:spLocks noGrp="1"/>
          </p:cNvSpPr>
          <p:nvPr>
            <p:ph type="title"/>
          </p:nvPr>
        </p:nvSpPr>
        <p:spPr/>
        <p:txBody>
          <a:bodyPr>
            <a:normAutofit/>
          </a:bodyPr>
          <a:lstStyle/>
          <a:p>
            <a:r>
              <a:rPr lang="tr-TR" b="1" i="0" dirty="0">
                <a:solidFill>
                  <a:srgbClr val="000000"/>
                </a:solidFill>
                <a:effectLst/>
                <a:latin typeface="Segoe UI" panose="020B0502040204020203" pitchFamily="34" charset="0"/>
              </a:rPr>
              <a:t>Yaygın sinir ağları</a:t>
            </a:r>
            <a:endParaRPr lang="tr-TR" dirty="0"/>
          </a:p>
        </p:txBody>
      </p:sp>
      <p:sp>
        <p:nvSpPr>
          <p:cNvPr id="3" name="İçerik Yer Tutucusu 2">
            <a:extLst>
              <a:ext uri="{FF2B5EF4-FFF2-40B4-BE49-F238E27FC236}">
                <a16:creationId xmlns:a16="http://schemas.microsoft.com/office/drawing/2014/main" xmlns="" id="{72802538-48C0-4325-B12E-B81DCED8EF29}"/>
              </a:ext>
            </a:extLst>
          </p:cNvPr>
          <p:cNvSpPr>
            <a:spLocks noGrp="1"/>
          </p:cNvSpPr>
          <p:nvPr>
            <p:ph idx="1"/>
          </p:nvPr>
        </p:nvSpPr>
        <p:spPr/>
        <p:txBody>
          <a:bodyPr>
            <a:normAutofit/>
          </a:bodyPr>
          <a:lstStyle/>
          <a:p>
            <a:r>
              <a:rPr lang="tr-TR" b="1" i="0" dirty="0">
                <a:solidFill>
                  <a:srgbClr val="000000"/>
                </a:solidFill>
                <a:effectLst/>
                <a:latin typeface="inherit"/>
              </a:rPr>
              <a:t>Yinelenen sinir ağı (</a:t>
            </a:r>
            <a:r>
              <a:rPr lang="tr-TR" b="1" dirty="0" err="1">
                <a:solidFill>
                  <a:srgbClr val="000000"/>
                </a:solidFill>
                <a:latin typeface="inherit"/>
              </a:rPr>
              <a:t>Recurrent</a:t>
            </a:r>
            <a:r>
              <a:rPr lang="tr-TR" b="1" dirty="0">
                <a:solidFill>
                  <a:srgbClr val="000000"/>
                </a:solidFill>
                <a:latin typeface="inherit"/>
              </a:rPr>
              <a:t> </a:t>
            </a:r>
            <a:r>
              <a:rPr lang="tr-TR" b="1" dirty="0" err="1">
                <a:solidFill>
                  <a:srgbClr val="000000"/>
                </a:solidFill>
                <a:latin typeface="inherit"/>
              </a:rPr>
              <a:t>Neural</a:t>
            </a:r>
            <a:r>
              <a:rPr lang="tr-TR" b="1" dirty="0">
                <a:solidFill>
                  <a:srgbClr val="000000"/>
                </a:solidFill>
                <a:latin typeface="inherit"/>
              </a:rPr>
              <a:t> Networks-RNN</a:t>
            </a:r>
            <a:r>
              <a:rPr lang="tr-TR" b="1" i="0" dirty="0">
                <a:solidFill>
                  <a:srgbClr val="000000"/>
                </a:solidFill>
                <a:effectLst/>
                <a:latin typeface="inherit"/>
              </a:rPr>
              <a:t>): </a:t>
            </a:r>
            <a:r>
              <a:rPr lang="tr-TR" b="0" i="0" dirty="0">
                <a:solidFill>
                  <a:srgbClr val="000000"/>
                </a:solidFill>
                <a:effectLst/>
                <a:latin typeface="Segoe UI" panose="020B0502040204020203" pitchFamily="34" charset="0"/>
              </a:rPr>
              <a:t>RNN, belirli zaman gecikmeleriyle gizli katmanlara veri girişi verileri sağlar. </a:t>
            </a:r>
          </a:p>
          <a:p>
            <a:pPr algn="l"/>
            <a:r>
              <a:rPr lang="tr-TR" b="0" i="0" dirty="0">
                <a:solidFill>
                  <a:srgbClr val="000000"/>
                </a:solidFill>
                <a:effectLst/>
                <a:latin typeface="Segoe UI" panose="020B0502040204020203" pitchFamily="34" charset="0"/>
              </a:rPr>
              <a:t>Geçerli durumlardaki geçmiş bilgileri için ağ bilgi işlem hesapları ve daha yüksek girişler model boyutunu değiştirmez. </a:t>
            </a:r>
          </a:p>
          <a:p>
            <a:pPr algn="l"/>
            <a:r>
              <a:rPr lang="tr-TR" b="0" i="0" dirty="0" err="1">
                <a:solidFill>
                  <a:srgbClr val="000000"/>
                </a:solidFill>
                <a:effectLst/>
                <a:latin typeface="Segoe UI" panose="020B0502040204020203" pitchFamily="34" charset="0"/>
              </a:rPr>
              <a:t>RNN’ler</a:t>
            </a:r>
            <a:r>
              <a:rPr lang="tr-TR" b="0" i="0" dirty="0">
                <a:solidFill>
                  <a:srgbClr val="000000"/>
                </a:solidFill>
                <a:effectLst/>
                <a:latin typeface="Segoe UI" panose="020B0502040204020203" pitchFamily="34" charset="0"/>
              </a:rPr>
              <a:t> konuşma tanıma, gelişmiş tahmin, </a:t>
            </a:r>
            <a:r>
              <a:rPr lang="tr-TR" b="0" i="0" dirty="0" err="1">
                <a:solidFill>
                  <a:srgbClr val="000000"/>
                </a:solidFill>
                <a:effectLst/>
                <a:latin typeface="Segoe UI" panose="020B0502040204020203" pitchFamily="34" charset="0"/>
              </a:rPr>
              <a:t>Robotics</a:t>
            </a:r>
            <a:r>
              <a:rPr lang="tr-TR" b="0" i="0" dirty="0">
                <a:solidFill>
                  <a:srgbClr val="000000"/>
                </a:solidFill>
                <a:effectLst/>
                <a:latin typeface="Segoe UI" panose="020B0502040204020203" pitchFamily="34" charset="0"/>
              </a:rPr>
              <a:t> ve diğer karmaşık derin öğrenme iş yükleri için idealdir.</a:t>
            </a:r>
          </a:p>
          <a:p>
            <a:pPr algn="l"/>
            <a:r>
              <a:rPr lang="tr-TR" b="1" i="0" dirty="0">
                <a:solidFill>
                  <a:srgbClr val="000000"/>
                </a:solidFill>
                <a:effectLst/>
                <a:latin typeface="inherit"/>
              </a:rPr>
              <a:t>Dönüştürücüler (</a:t>
            </a:r>
            <a:r>
              <a:rPr lang="tr-TR" b="1" i="0" dirty="0" err="1">
                <a:solidFill>
                  <a:srgbClr val="000000"/>
                </a:solidFill>
                <a:effectLst/>
                <a:latin typeface="inherit"/>
              </a:rPr>
              <a:t>Transformer</a:t>
            </a:r>
            <a:r>
              <a:rPr lang="tr-TR" b="1" i="0" dirty="0">
                <a:solidFill>
                  <a:srgbClr val="000000"/>
                </a:solidFill>
                <a:effectLst/>
                <a:latin typeface="inherit"/>
              </a:rPr>
              <a:t>): </a:t>
            </a:r>
            <a:r>
              <a:rPr lang="tr-TR" b="0" i="0" dirty="0">
                <a:solidFill>
                  <a:srgbClr val="000000"/>
                </a:solidFill>
                <a:effectLst/>
                <a:latin typeface="Segoe UI" panose="020B0502040204020203" pitchFamily="34" charset="0"/>
              </a:rPr>
              <a:t>Dönüştürücüler, sıralı giriş verilerini işlemek için tasarlanmıştır. Ancak, bu verileri sırasıyla işlemeyle sınırlı değildir. Bunun yerine dönüştürücüler dikkat çekme yöntemini kullanır. Bu yöntem, modellerin farklı veri parçalarına farklı düzeylerde etkiler atamasına ve bir giriş dizisindeki bireysel veri parçalarının bağlamını tanımlamasına olanak tanır. Bu sayede </a:t>
            </a:r>
            <a:r>
              <a:rPr lang="tr-TR" b="0" i="0" dirty="0" err="1">
                <a:solidFill>
                  <a:srgbClr val="000000"/>
                </a:solidFill>
                <a:effectLst/>
                <a:latin typeface="Segoe UI" panose="020B0502040204020203" pitchFamily="34" charset="0"/>
              </a:rPr>
              <a:t>paralelleştirme</a:t>
            </a:r>
            <a:r>
              <a:rPr lang="tr-TR" b="0" i="0" dirty="0">
                <a:solidFill>
                  <a:srgbClr val="000000"/>
                </a:solidFill>
                <a:effectLst/>
                <a:latin typeface="Segoe UI" panose="020B0502040204020203" pitchFamily="34" charset="0"/>
              </a:rPr>
              <a:t> düzeyi artırılır ve bu da model eğitme sürelerini kısaltabilir.</a:t>
            </a:r>
          </a:p>
          <a:p>
            <a:endParaRPr lang="tr-TR" dirty="0"/>
          </a:p>
        </p:txBody>
      </p:sp>
    </p:spTree>
    <p:extLst>
      <p:ext uri="{BB962C8B-B14F-4D97-AF65-F5344CB8AC3E}">
        <p14:creationId xmlns:p14="http://schemas.microsoft.com/office/powerpoint/2010/main" val="3074161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94A6EB0-9413-4705-91EB-B568CB901CE3}"/>
              </a:ext>
            </a:extLst>
          </p:cNvPr>
          <p:cNvSpPr>
            <a:spLocks noGrp="1"/>
          </p:cNvSpPr>
          <p:nvPr>
            <p:ph type="title"/>
          </p:nvPr>
        </p:nvSpPr>
        <p:spPr/>
        <p:txBody>
          <a:bodyPr/>
          <a:lstStyle/>
          <a:p>
            <a:r>
              <a:rPr lang="tr-TR" dirty="0"/>
              <a:t>Derin Öğrenme Örneği ile Konuyu Özetlersek:</a:t>
            </a:r>
          </a:p>
        </p:txBody>
      </p:sp>
      <p:sp>
        <p:nvSpPr>
          <p:cNvPr id="3" name="İçerik Yer Tutucusu 2">
            <a:extLst>
              <a:ext uri="{FF2B5EF4-FFF2-40B4-BE49-F238E27FC236}">
                <a16:creationId xmlns:a16="http://schemas.microsoft.com/office/drawing/2014/main" xmlns="" id="{D9827151-EC54-48A0-A2FB-2974794ECAE7}"/>
              </a:ext>
            </a:extLst>
          </p:cNvPr>
          <p:cNvSpPr>
            <a:spLocks noGrp="1"/>
          </p:cNvSpPr>
          <p:nvPr>
            <p:ph idx="1"/>
          </p:nvPr>
        </p:nvSpPr>
        <p:spPr/>
        <p:txBody>
          <a:bodyPr/>
          <a:lstStyle/>
          <a:p>
            <a:r>
              <a:rPr lang="tr-TR" b="0" i="0" dirty="0">
                <a:solidFill>
                  <a:srgbClr val="242424"/>
                </a:solidFill>
                <a:effectLst/>
                <a:latin typeface="source-serif-pro"/>
              </a:rPr>
              <a:t>Derin Öğrenme ile uçak bileti fiyat tahmini örneğini inceleyelim.</a:t>
            </a:r>
          </a:p>
          <a:p>
            <a:r>
              <a:rPr lang="tr-TR" dirty="0">
                <a:solidFill>
                  <a:srgbClr val="242424"/>
                </a:solidFill>
                <a:latin typeface="source-serif-pro"/>
              </a:rPr>
              <a:t>Bu örnekte denetimli öğrenme yöntemi kullanılmıştır.</a:t>
            </a:r>
          </a:p>
          <a:p>
            <a:pPr algn="l"/>
            <a:r>
              <a:rPr lang="tr-TR" b="0" i="0" dirty="0">
                <a:solidFill>
                  <a:srgbClr val="242424"/>
                </a:solidFill>
                <a:effectLst/>
                <a:latin typeface="source-serif-pro"/>
              </a:rPr>
              <a:t>Uçak bileti fiyatlarını tahmin ederken, aşağıdaki girdiler kullanılacaktır:</a:t>
            </a:r>
          </a:p>
          <a:p>
            <a:pPr lvl="1">
              <a:buFont typeface="Arial" panose="020B0604020202020204" pitchFamily="34" charset="0"/>
              <a:buChar char="•"/>
            </a:pPr>
            <a:r>
              <a:rPr lang="tr-TR" b="0" i="0" dirty="0">
                <a:solidFill>
                  <a:srgbClr val="242424"/>
                </a:solidFill>
                <a:effectLst/>
                <a:latin typeface="source-serif-pro"/>
              </a:rPr>
              <a:t>Kalkış Havalimanı</a:t>
            </a:r>
          </a:p>
          <a:p>
            <a:pPr lvl="1">
              <a:buFont typeface="Arial" panose="020B0604020202020204" pitchFamily="34" charset="0"/>
              <a:buChar char="•"/>
            </a:pPr>
            <a:r>
              <a:rPr lang="tr-TR" b="0" i="0" dirty="0">
                <a:solidFill>
                  <a:srgbClr val="242424"/>
                </a:solidFill>
                <a:effectLst/>
                <a:latin typeface="source-serif-pro"/>
              </a:rPr>
              <a:t>Varış Havalimanı</a:t>
            </a:r>
          </a:p>
          <a:p>
            <a:pPr lvl="1">
              <a:buFont typeface="Arial" panose="020B0604020202020204" pitchFamily="34" charset="0"/>
              <a:buChar char="•"/>
            </a:pPr>
            <a:r>
              <a:rPr lang="tr-TR" b="0" i="0" dirty="0">
                <a:solidFill>
                  <a:srgbClr val="242424"/>
                </a:solidFill>
                <a:effectLst/>
                <a:latin typeface="source-serif-pro"/>
              </a:rPr>
              <a:t>Kalkış Tarihi</a:t>
            </a:r>
          </a:p>
          <a:p>
            <a:pPr lvl="1">
              <a:buFont typeface="Arial" panose="020B0604020202020204" pitchFamily="34" charset="0"/>
              <a:buChar char="•"/>
            </a:pPr>
            <a:r>
              <a:rPr lang="tr-TR" b="0" i="0" dirty="0">
                <a:solidFill>
                  <a:srgbClr val="242424"/>
                </a:solidFill>
                <a:effectLst/>
                <a:latin typeface="source-serif-pro"/>
              </a:rPr>
              <a:t>Firma</a:t>
            </a:r>
          </a:p>
          <a:p>
            <a:endParaRPr lang="tr-TR" dirty="0"/>
          </a:p>
        </p:txBody>
      </p:sp>
    </p:spTree>
    <p:extLst>
      <p:ext uri="{BB962C8B-B14F-4D97-AF65-F5344CB8AC3E}">
        <p14:creationId xmlns:p14="http://schemas.microsoft.com/office/powerpoint/2010/main" val="2495768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94A6EB0-9413-4705-91EB-B568CB901CE3}"/>
              </a:ext>
            </a:extLst>
          </p:cNvPr>
          <p:cNvSpPr>
            <a:spLocks noGrp="1"/>
          </p:cNvSpPr>
          <p:nvPr>
            <p:ph type="title"/>
          </p:nvPr>
        </p:nvSpPr>
        <p:spPr/>
        <p:txBody>
          <a:bodyPr/>
          <a:lstStyle/>
          <a:p>
            <a:r>
              <a:rPr lang="tr-TR" dirty="0"/>
              <a:t>Derin Öğrenme Örneği</a:t>
            </a:r>
          </a:p>
        </p:txBody>
      </p:sp>
      <p:sp>
        <p:nvSpPr>
          <p:cNvPr id="3" name="İçerik Yer Tutucusu 2">
            <a:extLst>
              <a:ext uri="{FF2B5EF4-FFF2-40B4-BE49-F238E27FC236}">
                <a16:creationId xmlns:a16="http://schemas.microsoft.com/office/drawing/2014/main" xmlns="" id="{D9827151-EC54-48A0-A2FB-2974794ECAE7}"/>
              </a:ext>
            </a:extLst>
          </p:cNvPr>
          <p:cNvSpPr>
            <a:spLocks noGrp="1"/>
          </p:cNvSpPr>
          <p:nvPr>
            <p:ph idx="1"/>
          </p:nvPr>
        </p:nvSpPr>
        <p:spPr/>
        <p:txBody>
          <a:bodyPr/>
          <a:lstStyle/>
          <a:p>
            <a:r>
              <a:rPr lang="tr-TR" b="1" i="0" dirty="0">
                <a:solidFill>
                  <a:srgbClr val="242424"/>
                </a:solidFill>
                <a:effectLst/>
                <a:latin typeface="source-serif-pro"/>
              </a:rPr>
              <a:t>Giriş katmanı</a:t>
            </a:r>
            <a:r>
              <a:rPr lang="tr-TR" b="0" i="0" dirty="0">
                <a:solidFill>
                  <a:srgbClr val="242424"/>
                </a:solidFill>
                <a:effectLst/>
                <a:latin typeface="source-serif-pro"/>
              </a:rPr>
              <a:t> giriş verilerini alır ve ilk gizli katmana gönderir. </a:t>
            </a:r>
          </a:p>
          <a:p>
            <a:r>
              <a:rPr lang="tr-TR" b="0" i="0" dirty="0">
                <a:solidFill>
                  <a:srgbClr val="242424"/>
                </a:solidFill>
                <a:effectLst/>
                <a:latin typeface="source-serif-pro"/>
              </a:rPr>
              <a:t>Bu örnek için giriş katmanında dört nöron vardır: Kalkış Havaalanı, Varış Havaalanı, Kalkış Tarihi ve Firma. Giriş katmanı</a:t>
            </a:r>
            <a:endParaRPr lang="tr-TR" dirty="0"/>
          </a:p>
        </p:txBody>
      </p:sp>
      <p:pic>
        <p:nvPicPr>
          <p:cNvPr id="5" name="Resim 4">
            <a:extLst>
              <a:ext uri="{FF2B5EF4-FFF2-40B4-BE49-F238E27FC236}">
                <a16:creationId xmlns:a16="http://schemas.microsoft.com/office/drawing/2014/main" xmlns="" id="{21BA0CB1-72F4-4B97-A093-A9F44DCD6BD0}"/>
              </a:ext>
            </a:extLst>
          </p:cNvPr>
          <p:cNvPicPr>
            <a:picLocks noChangeAspect="1"/>
          </p:cNvPicPr>
          <p:nvPr/>
        </p:nvPicPr>
        <p:blipFill>
          <a:blip r:embed="rId2"/>
          <a:stretch>
            <a:fillRect/>
          </a:stretch>
        </p:blipFill>
        <p:spPr>
          <a:xfrm>
            <a:off x="2684385" y="2543175"/>
            <a:ext cx="6467500" cy="3322456"/>
          </a:xfrm>
          <a:prstGeom prst="rect">
            <a:avLst/>
          </a:prstGeom>
        </p:spPr>
      </p:pic>
    </p:spTree>
    <p:extLst>
      <p:ext uri="{BB962C8B-B14F-4D97-AF65-F5344CB8AC3E}">
        <p14:creationId xmlns:p14="http://schemas.microsoft.com/office/powerpoint/2010/main" val="1804225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94A6EB0-9413-4705-91EB-B568CB901CE3}"/>
              </a:ext>
            </a:extLst>
          </p:cNvPr>
          <p:cNvSpPr>
            <a:spLocks noGrp="1"/>
          </p:cNvSpPr>
          <p:nvPr>
            <p:ph type="title"/>
          </p:nvPr>
        </p:nvSpPr>
        <p:spPr/>
        <p:txBody>
          <a:bodyPr/>
          <a:lstStyle/>
          <a:p>
            <a:r>
              <a:rPr lang="tr-TR" dirty="0"/>
              <a:t>Derin Öğrenme Örneği</a:t>
            </a:r>
          </a:p>
        </p:txBody>
      </p:sp>
      <p:sp>
        <p:nvSpPr>
          <p:cNvPr id="3" name="İçerik Yer Tutucusu 2">
            <a:extLst>
              <a:ext uri="{FF2B5EF4-FFF2-40B4-BE49-F238E27FC236}">
                <a16:creationId xmlns:a16="http://schemas.microsoft.com/office/drawing/2014/main" xmlns="" id="{D9827151-EC54-48A0-A2FB-2974794ECAE7}"/>
              </a:ext>
            </a:extLst>
          </p:cNvPr>
          <p:cNvSpPr>
            <a:spLocks noGrp="1"/>
          </p:cNvSpPr>
          <p:nvPr>
            <p:ph idx="1"/>
          </p:nvPr>
        </p:nvSpPr>
        <p:spPr/>
        <p:txBody>
          <a:bodyPr/>
          <a:lstStyle/>
          <a:p>
            <a:pPr algn="l"/>
            <a:r>
              <a:rPr lang="tr-TR" b="1" i="0" dirty="0">
                <a:solidFill>
                  <a:srgbClr val="242424"/>
                </a:solidFill>
                <a:effectLst/>
                <a:latin typeface="source-serif-pro"/>
              </a:rPr>
              <a:t>Gizli katmanlar</a:t>
            </a:r>
            <a:r>
              <a:rPr lang="tr-TR" b="0" i="0" dirty="0">
                <a:solidFill>
                  <a:srgbClr val="242424"/>
                </a:solidFill>
                <a:effectLst/>
                <a:latin typeface="source-serif-pro"/>
              </a:rPr>
              <a:t> girdilerimizde matematiksel hesaplamalar yapar. Yapay sinir ağları oluşturmadaki zorluklardan biri, her bir katman için nöronların sayısının yanı sıra gizli katmanların sayısına da karar vermektir.</a:t>
            </a:r>
          </a:p>
          <a:p>
            <a:r>
              <a:rPr lang="tr-TR" b="0" i="0" dirty="0">
                <a:solidFill>
                  <a:srgbClr val="242424"/>
                </a:solidFill>
                <a:effectLst/>
                <a:latin typeface="source-serif-pro"/>
              </a:rPr>
              <a:t>Derin Öğrenmedeki “</a:t>
            </a:r>
            <a:r>
              <a:rPr lang="tr-TR" b="1" i="0" dirty="0">
                <a:solidFill>
                  <a:srgbClr val="242424"/>
                </a:solidFill>
                <a:effectLst/>
                <a:latin typeface="source-serif-pro"/>
              </a:rPr>
              <a:t>Derin</a:t>
            </a:r>
            <a:r>
              <a:rPr lang="tr-TR" b="0" i="0" dirty="0">
                <a:solidFill>
                  <a:srgbClr val="242424"/>
                </a:solidFill>
                <a:effectLst/>
                <a:latin typeface="source-serif-pro"/>
              </a:rPr>
              <a:t>”, </a:t>
            </a:r>
            <a:r>
              <a:rPr lang="tr-TR" b="1" i="1" dirty="0">
                <a:solidFill>
                  <a:srgbClr val="242424"/>
                </a:solidFill>
                <a:effectLst/>
                <a:latin typeface="source-serif-pro"/>
              </a:rPr>
              <a:t>birden fazla gizli katmana sahip olmayı</a:t>
            </a:r>
            <a:r>
              <a:rPr lang="tr-TR" b="0" i="0" dirty="0">
                <a:solidFill>
                  <a:srgbClr val="242424"/>
                </a:solidFill>
                <a:effectLst/>
                <a:latin typeface="source-serif-pro"/>
              </a:rPr>
              <a:t> ifade eder.</a:t>
            </a:r>
          </a:p>
          <a:p>
            <a:r>
              <a:rPr lang="tr-TR" b="0" i="0" dirty="0">
                <a:solidFill>
                  <a:srgbClr val="242424"/>
                </a:solidFill>
                <a:effectLst/>
                <a:latin typeface="source-serif-pro"/>
              </a:rPr>
              <a:t>Her nöron bir </a:t>
            </a:r>
            <a:r>
              <a:rPr lang="tr-TR" b="1" i="0" dirty="0">
                <a:solidFill>
                  <a:srgbClr val="242424"/>
                </a:solidFill>
                <a:effectLst/>
                <a:latin typeface="source-serif-pro"/>
              </a:rPr>
              <a:t>Aktivasyon Fonksiyonuna</a:t>
            </a:r>
            <a:r>
              <a:rPr lang="tr-TR" b="0" i="0" dirty="0">
                <a:solidFill>
                  <a:srgbClr val="242424"/>
                </a:solidFill>
                <a:effectLst/>
                <a:latin typeface="source-serif-pro"/>
              </a:rPr>
              <a:t> sahiptir. Aktivasyon </a:t>
            </a:r>
            <a:r>
              <a:rPr lang="tr-TR" b="0" i="0" dirty="0" err="1">
                <a:solidFill>
                  <a:srgbClr val="242424"/>
                </a:solidFill>
                <a:effectLst/>
                <a:latin typeface="source-serif-pro"/>
              </a:rPr>
              <a:t>foksiyonunun</a:t>
            </a:r>
            <a:r>
              <a:rPr lang="tr-TR" b="0" i="0" dirty="0">
                <a:solidFill>
                  <a:srgbClr val="242424"/>
                </a:solidFill>
                <a:effectLst/>
                <a:latin typeface="source-serif-pro"/>
              </a:rPr>
              <a:t> amaçlarından biri nörondan elde edilen çıktıları “</a:t>
            </a:r>
            <a:r>
              <a:rPr lang="tr-TR" b="1" i="0" dirty="0">
                <a:solidFill>
                  <a:srgbClr val="242424"/>
                </a:solidFill>
                <a:effectLst/>
                <a:latin typeface="source-serif-pro"/>
              </a:rPr>
              <a:t>standartlaştırmak</a:t>
            </a:r>
            <a:r>
              <a:rPr lang="tr-TR" b="0" i="0" dirty="0">
                <a:solidFill>
                  <a:srgbClr val="242424"/>
                </a:solidFill>
                <a:effectLst/>
                <a:latin typeface="source-serif-pro"/>
              </a:rPr>
              <a:t>” tır.</a:t>
            </a:r>
          </a:p>
          <a:p>
            <a:pPr algn="l"/>
            <a:r>
              <a:rPr lang="tr-TR" b="1" i="0" dirty="0">
                <a:solidFill>
                  <a:srgbClr val="242424"/>
                </a:solidFill>
                <a:effectLst/>
                <a:latin typeface="source-serif-pro"/>
              </a:rPr>
              <a:t>Çıktı katmanı</a:t>
            </a:r>
            <a:r>
              <a:rPr lang="tr-TR" b="0" i="0" dirty="0">
                <a:solidFill>
                  <a:srgbClr val="242424"/>
                </a:solidFill>
                <a:effectLst/>
                <a:latin typeface="source-serif-pro"/>
              </a:rPr>
              <a:t>, çıktı verilerini döndürür. Bir veri kümesi sinir ağının tüm katmanlarından geçtikten sonra, çıktı katmanından sonuç olarak döner.</a:t>
            </a:r>
          </a:p>
          <a:p>
            <a:r>
              <a:rPr lang="tr-TR" b="0" i="0" dirty="0">
                <a:solidFill>
                  <a:srgbClr val="242424"/>
                </a:solidFill>
                <a:effectLst/>
                <a:latin typeface="source-serif-pro"/>
              </a:rPr>
              <a:t>Bu örnekte, bize fiyat tahmini verir.</a:t>
            </a:r>
          </a:p>
          <a:p>
            <a:pPr algn="l"/>
            <a:endParaRPr lang="tr-TR" b="0" i="0" dirty="0">
              <a:solidFill>
                <a:srgbClr val="242424"/>
              </a:solidFill>
              <a:effectLst/>
              <a:latin typeface="source-serif-pro"/>
            </a:endParaRPr>
          </a:p>
          <a:p>
            <a:pPr algn="l"/>
            <a:endParaRPr lang="tr-TR" b="0" i="0" dirty="0">
              <a:solidFill>
                <a:srgbClr val="242424"/>
              </a:solidFill>
              <a:effectLst/>
              <a:latin typeface="source-serif-pro"/>
            </a:endParaRPr>
          </a:p>
          <a:p>
            <a:endParaRPr lang="tr-TR" dirty="0"/>
          </a:p>
        </p:txBody>
      </p:sp>
    </p:spTree>
    <p:extLst>
      <p:ext uri="{BB962C8B-B14F-4D97-AF65-F5344CB8AC3E}">
        <p14:creationId xmlns:p14="http://schemas.microsoft.com/office/powerpoint/2010/main" val="498958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94A6EB0-9413-4705-91EB-B568CB901CE3}"/>
              </a:ext>
            </a:extLst>
          </p:cNvPr>
          <p:cNvSpPr>
            <a:spLocks noGrp="1"/>
          </p:cNvSpPr>
          <p:nvPr>
            <p:ph type="title"/>
          </p:nvPr>
        </p:nvSpPr>
        <p:spPr/>
        <p:txBody>
          <a:bodyPr/>
          <a:lstStyle/>
          <a:p>
            <a:r>
              <a:rPr lang="tr-TR" dirty="0"/>
              <a:t>Derin Öğrenme Örneği</a:t>
            </a:r>
          </a:p>
        </p:txBody>
      </p:sp>
      <p:sp>
        <p:nvSpPr>
          <p:cNvPr id="3" name="İçerik Yer Tutucusu 2">
            <a:extLst>
              <a:ext uri="{FF2B5EF4-FFF2-40B4-BE49-F238E27FC236}">
                <a16:creationId xmlns:a16="http://schemas.microsoft.com/office/drawing/2014/main" xmlns="" id="{D9827151-EC54-48A0-A2FB-2974794ECAE7}"/>
              </a:ext>
            </a:extLst>
          </p:cNvPr>
          <p:cNvSpPr>
            <a:spLocks noGrp="1"/>
          </p:cNvSpPr>
          <p:nvPr>
            <p:ph idx="1"/>
          </p:nvPr>
        </p:nvSpPr>
        <p:spPr/>
        <p:txBody>
          <a:bodyPr/>
          <a:lstStyle/>
          <a:p>
            <a:pPr algn="l"/>
            <a:r>
              <a:rPr lang="tr-TR" dirty="0">
                <a:solidFill>
                  <a:srgbClr val="242424"/>
                </a:solidFill>
                <a:latin typeface="source-serif-pro"/>
              </a:rPr>
              <a:t>F</a:t>
            </a:r>
            <a:r>
              <a:rPr lang="tr-TR" b="0" i="0" dirty="0">
                <a:solidFill>
                  <a:srgbClr val="242424"/>
                </a:solidFill>
                <a:effectLst/>
                <a:latin typeface="source-serif-pro"/>
              </a:rPr>
              <a:t>iyat tahmini nasıl yapılır?</a:t>
            </a:r>
          </a:p>
          <a:p>
            <a:pPr algn="l"/>
            <a:r>
              <a:rPr lang="tr-TR" b="1" i="0" dirty="0">
                <a:solidFill>
                  <a:srgbClr val="242424"/>
                </a:solidFill>
                <a:effectLst/>
                <a:latin typeface="source-serif-pro"/>
              </a:rPr>
              <a:t>Derin Öğrenmenin </a:t>
            </a:r>
            <a:r>
              <a:rPr lang="tr-TR" b="0" i="0" dirty="0">
                <a:solidFill>
                  <a:srgbClr val="242424"/>
                </a:solidFill>
                <a:effectLst/>
                <a:latin typeface="source-serif-pro"/>
              </a:rPr>
              <a:t>başladığı yer burasıdır.</a:t>
            </a:r>
          </a:p>
          <a:p>
            <a:pPr algn="l"/>
            <a:r>
              <a:rPr lang="tr-TR" b="0" i="0" dirty="0">
                <a:solidFill>
                  <a:srgbClr val="242424"/>
                </a:solidFill>
                <a:effectLst/>
                <a:latin typeface="source-serif-pro"/>
              </a:rPr>
              <a:t>Nöronlar arasındaki her bağlantı bir </a:t>
            </a:r>
            <a:r>
              <a:rPr lang="tr-TR" b="1" i="0" dirty="0">
                <a:solidFill>
                  <a:srgbClr val="242424"/>
                </a:solidFill>
                <a:effectLst/>
                <a:latin typeface="source-serif-pro"/>
              </a:rPr>
              <a:t>ağırlık</a:t>
            </a:r>
            <a:r>
              <a:rPr lang="tr-TR" b="0" i="0" dirty="0">
                <a:solidFill>
                  <a:srgbClr val="242424"/>
                </a:solidFill>
                <a:effectLst/>
                <a:latin typeface="source-serif-pro"/>
              </a:rPr>
              <a:t>(</a:t>
            </a:r>
            <a:r>
              <a:rPr lang="tr-TR" b="0" i="0" dirty="0" err="1">
                <a:solidFill>
                  <a:srgbClr val="242424"/>
                </a:solidFill>
                <a:effectLst/>
                <a:latin typeface="source-serif-pro"/>
              </a:rPr>
              <a:t>weight</a:t>
            </a:r>
            <a:r>
              <a:rPr lang="tr-TR" b="0" i="0" dirty="0">
                <a:solidFill>
                  <a:srgbClr val="242424"/>
                </a:solidFill>
                <a:effectLst/>
                <a:latin typeface="source-serif-pro"/>
              </a:rPr>
              <a:t>) ile ilişkilidir. Bu ağırlık, girdi değerinin önemini belirler. İlk ağırlıklar rastgele ayarlanır.</a:t>
            </a:r>
          </a:p>
          <a:p>
            <a:pPr algn="l"/>
            <a:r>
              <a:rPr lang="tr-TR" b="0" i="0" dirty="0">
                <a:solidFill>
                  <a:srgbClr val="242424"/>
                </a:solidFill>
                <a:effectLst/>
                <a:latin typeface="source-serif-pro"/>
              </a:rPr>
              <a:t>Bir uçak biletinin fiyatını tahmin ederken, en önemli (ağır) faktörlerden biri kalkış tarihidir. Bu nedenle, kalkış tarihi nöron bağlantıları büyük bir ağırlığa sahip olacak.</a:t>
            </a:r>
          </a:p>
          <a:p>
            <a:endParaRPr lang="tr-TR" dirty="0"/>
          </a:p>
        </p:txBody>
      </p:sp>
      <p:pic>
        <p:nvPicPr>
          <p:cNvPr id="5" name="Resim 4">
            <a:extLst>
              <a:ext uri="{FF2B5EF4-FFF2-40B4-BE49-F238E27FC236}">
                <a16:creationId xmlns:a16="http://schemas.microsoft.com/office/drawing/2014/main" xmlns="" id="{BB39D0DB-E673-4D69-8F47-88D8FDB0DA14}"/>
              </a:ext>
            </a:extLst>
          </p:cNvPr>
          <p:cNvPicPr>
            <a:picLocks noChangeAspect="1"/>
          </p:cNvPicPr>
          <p:nvPr/>
        </p:nvPicPr>
        <p:blipFill>
          <a:blip r:embed="rId2"/>
          <a:stretch>
            <a:fillRect/>
          </a:stretch>
        </p:blipFill>
        <p:spPr>
          <a:xfrm>
            <a:off x="3867149" y="3668562"/>
            <a:ext cx="3800475" cy="2301848"/>
          </a:xfrm>
          <a:prstGeom prst="rect">
            <a:avLst/>
          </a:prstGeom>
        </p:spPr>
      </p:pic>
    </p:spTree>
    <p:extLst>
      <p:ext uri="{BB962C8B-B14F-4D97-AF65-F5344CB8AC3E}">
        <p14:creationId xmlns:p14="http://schemas.microsoft.com/office/powerpoint/2010/main" val="775681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94A6EB0-9413-4705-91EB-B568CB901CE3}"/>
              </a:ext>
            </a:extLst>
          </p:cNvPr>
          <p:cNvSpPr>
            <a:spLocks noGrp="1"/>
          </p:cNvSpPr>
          <p:nvPr>
            <p:ph type="title"/>
          </p:nvPr>
        </p:nvSpPr>
        <p:spPr/>
        <p:txBody>
          <a:bodyPr/>
          <a:lstStyle/>
          <a:p>
            <a:r>
              <a:rPr lang="tr-TR" dirty="0"/>
              <a:t>Derin Öğrenme Örneği</a:t>
            </a:r>
          </a:p>
        </p:txBody>
      </p:sp>
      <p:sp>
        <p:nvSpPr>
          <p:cNvPr id="3" name="İçerik Yer Tutucusu 2">
            <a:extLst>
              <a:ext uri="{FF2B5EF4-FFF2-40B4-BE49-F238E27FC236}">
                <a16:creationId xmlns:a16="http://schemas.microsoft.com/office/drawing/2014/main" xmlns="" id="{D9827151-EC54-48A0-A2FB-2974794ECAE7}"/>
              </a:ext>
            </a:extLst>
          </p:cNvPr>
          <p:cNvSpPr>
            <a:spLocks noGrp="1"/>
          </p:cNvSpPr>
          <p:nvPr>
            <p:ph idx="1"/>
          </p:nvPr>
        </p:nvSpPr>
        <p:spPr/>
        <p:txBody>
          <a:bodyPr/>
          <a:lstStyle/>
          <a:p>
            <a:pPr algn="l"/>
            <a:r>
              <a:rPr lang="tr-TR" b="1" i="0" dirty="0">
                <a:solidFill>
                  <a:srgbClr val="242424"/>
                </a:solidFill>
                <a:effectLst/>
                <a:latin typeface="source-serif-pro"/>
              </a:rPr>
              <a:t>Yapay Sinir Ağını Eğitme</a:t>
            </a:r>
            <a:endParaRPr lang="tr-TR" b="0" i="0" dirty="0">
              <a:solidFill>
                <a:srgbClr val="242424"/>
              </a:solidFill>
              <a:effectLst/>
              <a:latin typeface="source-serif-pro"/>
            </a:endParaRPr>
          </a:p>
          <a:p>
            <a:pPr algn="l"/>
            <a:r>
              <a:rPr lang="tr-TR" b="0" i="0" dirty="0">
                <a:solidFill>
                  <a:srgbClr val="242424"/>
                </a:solidFill>
                <a:effectLst/>
                <a:latin typeface="source-serif-pro"/>
              </a:rPr>
              <a:t>Derin öğrenmenin en zor kısımlarından biri yapar sinir ağını eğitmektir. Neden?</a:t>
            </a:r>
          </a:p>
          <a:p>
            <a:pPr algn="l">
              <a:buFont typeface="+mj-lt"/>
              <a:buAutoNum type="arabicPeriod"/>
            </a:pPr>
            <a:r>
              <a:rPr lang="tr-TR" b="0" i="0" dirty="0">
                <a:solidFill>
                  <a:srgbClr val="242424"/>
                </a:solidFill>
                <a:effectLst/>
                <a:latin typeface="source-serif-pro"/>
              </a:rPr>
              <a:t>Büyük bir </a:t>
            </a:r>
            <a:r>
              <a:rPr lang="tr-TR" b="1" i="0" dirty="0">
                <a:solidFill>
                  <a:srgbClr val="242424"/>
                </a:solidFill>
                <a:effectLst/>
                <a:latin typeface="source-serif-pro"/>
              </a:rPr>
              <a:t>veri kümesi</a:t>
            </a:r>
            <a:r>
              <a:rPr lang="tr-TR" b="0" i="0" dirty="0">
                <a:solidFill>
                  <a:srgbClr val="242424"/>
                </a:solidFill>
                <a:effectLst/>
                <a:latin typeface="source-serif-pro"/>
              </a:rPr>
              <a:t>ne ihtiyaç var.</a:t>
            </a:r>
          </a:p>
          <a:p>
            <a:pPr algn="l">
              <a:buFont typeface="+mj-lt"/>
              <a:buAutoNum type="arabicPeriod"/>
            </a:pPr>
            <a:r>
              <a:rPr lang="tr-TR" b="0" i="0" dirty="0">
                <a:solidFill>
                  <a:srgbClr val="242424"/>
                </a:solidFill>
                <a:effectLst/>
                <a:latin typeface="source-serif-pro"/>
              </a:rPr>
              <a:t>Çok fazla miktarda </a:t>
            </a:r>
            <a:r>
              <a:rPr lang="tr-TR" b="1" i="0" dirty="0">
                <a:solidFill>
                  <a:srgbClr val="242424"/>
                </a:solidFill>
                <a:effectLst/>
                <a:latin typeface="source-serif-pro"/>
              </a:rPr>
              <a:t>hesaplama gücüne</a:t>
            </a:r>
            <a:r>
              <a:rPr lang="tr-TR" b="0" i="0" dirty="0">
                <a:solidFill>
                  <a:srgbClr val="242424"/>
                </a:solidFill>
                <a:effectLst/>
                <a:latin typeface="source-serif-pro"/>
              </a:rPr>
              <a:t> ihtiyacınız var.</a:t>
            </a:r>
          </a:p>
          <a:p>
            <a:pPr algn="l"/>
            <a:r>
              <a:rPr lang="tr-TR" b="0" i="0" dirty="0">
                <a:solidFill>
                  <a:srgbClr val="242424"/>
                </a:solidFill>
                <a:effectLst/>
                <a:latin typeface="source-serif-pro"/>
              </a:rPr>
              <a:t>Uçak bileti fiyat tahmini uygulaması için, bilet fiyatlarının geçmiş verilerini bulmamız gerekiyor. Çok sayıda muhtemel havalimanı ve kalkış tarihi kombinasyonundan dolayı çok geniş bir bilet fiyatı listesine ihtiyacımız var.</a:t>
            </a:r>
          </a:p>
          <a:p>
            <a:endParaRPr lang="tr-TR" dirty="0"/>
          </a:p>
        </p:txBody>
      </p:sp>
    </p:spTree>
    <p:extLst>
      <p:ext uri="{BB962C8B-B14F-4D97-AF65-F5344CB8AC3E}">
        <p14:creationId xmlns:p14="http://schemas.microsoft.com/office/powerpoint/2010/main" val="3953738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94A6EB0-9413-4705-91EB-B568CB901CE3}"/>
              </a:ext>
            </a:extLst>
          </p:cNvPr>
          <p:cNvSpPr>
            <a:spLocks noGrp="1"/>
          </p:cNvSpPr>
          <p:nvPr>
            <p:ph type="title"/>
          </p:nvPr>
        </p:nvSpPr>
        <p:spPr/>
        <p:txBody>
          <a:bodyPr/>
          <a:lstStyle/>
          <a:p>
            <a:r>
              <a:rPr lang="tr-TR" dirty="0"/>
              <a:t>Derin Öğrenme Örneği</a:t>
            </a:r>
          </a:p>
        </p:txBody>
      </p:sp>
      <p:sp>
        <p:nvSpPr>
          <p:cNvPr id="3" name="İçerik Yer Tutucusu 2">
            <a:extLst>
              <a:ext uri="{FF2B5EF4-FFF2-40B4-BE49-F238E27FC236}">
                <a16:creationId xmlns:a16="http://schemas.microsoft.com/office/drawing/2014/main" xmlns="" id="{D9827151-EC54-48A0-A2FB-2974794ECAE7}"/>
              </a:ext>
            </a:extLst>
          </p:cNvPr>
          <p:cNvSpPr>
            <a:spLocks noGrp="1"/>
          </p:cNvSpPr>
          <p:nvPr>
            <p:ph idx="1"/>
          </p:nvPr>
        </p:nvSpPr>
        <p:spPr/>
        <p:txBody>
          <a:bodyPr/>
          <a:lstStyle/>
          <a:p>
            <a:pPr algn="l"/>
            <a:r>
              <a:rPr lang="tr-TR" b="0" i="0" dirty="0">
                <a:solidFill>
                  <a:srgbClr val="242424"/>
                </a:solidFill>
                <a:effectLst/>
                <a:latin typeface="source-serif-pro"/>
              </a:rPr>
              <a:t>Yapay zekayı eğitmek için, veri kümemizde ki girdileri vermemiz ve çıktılarını veri kümemizde ki çıktılarla karşılaştırmamız gerekir. Yapay zeka hala eğitimsiz olduğundan, çıktıları yanlış olacaktır.</a:t>
            </a:r>
          </a:p>
          <a:p>
            <a:pPr algn="l"/>
            <a:r>
              <a:rPr lang="tr-TR" b="0" i="0" dirty="0">
                <a:solidFill>
                  <a:srgbClr val="242424"/>
                </a:solidFill>
                <a:effectLst/>
                <a:latin typeface="source-serif-pro"/>
              </a:rPr>
              <a:t>Tüm veri kümesini incelediğimizde, yapay zeka çıktılarının gerçek çıktılardan ne kadar yanlış olduğunu gösteren bir fonksiyon oluşturabiliriz. Bu fonksiyona </a:t>
            </a:r>
            <a:r>
              <a:rPr lang="tr-TR" b="1" i="0" dirty="0">
                <a:solidFill>
                  <a:srgbClr val="242424"/>
                </a:solidFill>
                <a:effectLst/>
                <a:latin typeface="source-serif-pro"/>
              </a:rPr>
              <a:t>Maliyet Fonksiyonu</a:t>
            </a:r>
            <a:r>
              <a:rPr lang="tr-TR" b="0" i="0" dirty="0">
                <a:solidFill>
                  <a:srgbClr val="242424"/>
                </a:solidFill>
                <a:effectLst/>
                <a:latin typeface="source-serif-pro"/>
              </a:rPr>
              <a:t> denir.</a:t>
            </a:r>
          </a:p>
          <a:p>
            <a:pPr algn="l"/>
            <a:r>
              <a:rPr lang="tr-TR" b="0" i="0" dirty="0">
                <a:solidFill>
                  <a:srgbClr val="242424"/>
                </a:solidFill>
                <a:effectLst/>
                <a:latin typeface="source-serif-pro"/>
              </a:rPr>
              <a:t>Eğitim süresince yapmak istediğimiz maliyet fonksiyonu değerinin 0 olmasıdır. Böylece yapay zeka çıktıları ile veri kümesinde ki çıktıların aynı olduğu anlamına gelir.</a:t>
            </a:r>
          </a:p>
          <a:p>
            <a:endParaRPr lang="tr-TR" dirty="0"/>
          </a:p>
        </p:txBody>
      </p:sp>
    </p:spTree>
    <p:extLst>
      <p:ext uri="{BB962C8B-B14F-4D97-AF65-F5344CB8AC3E}">
        <p14:creationId xmlns:p14="http://schemas.microsoft.com/office/powerpoint/2010/main" val="3826923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94A6EB0-9413-4705-91EB-B568CB901CE3}"/>
              </a:ext>
            </a:extLst>
          </p:cNvPr>
          <p:cNvSpPr>
            <a:spLocks noGrp="1"/>
          </p:cNvSpPr>
          <p:nvPr>
            <p:ph type="title"/>
          </p:nvPr>
        </p:nvSpPr>
        <p:spPr/>
        <p:txBody>
          <a:bodyPr/>
          <a:lstStyle/>
          <a:p>
            <a:r>
              <a:rPr lang="tr-TR" dirty="0"/>
              <a:t>Derin Öğrenme Örneği</a:t>
            </a:r>
          </a:p>
        </p:txBody>
      </p:sp>
      <p:sp>
        <p:nvSpPr>
          <p:cNvPr id="3" name="İçerik Yer Tutucusu 2">
            <a:extLst>
              <a:ext uri="{FF2B5EF4-FFF2-40B4-BE49-F238E27FC236}">
                <a16:creationId xmlns:a16="http://schemas.microsoft.com/office/drawing/2014/main" xmlns="" id="{D9827151-EC54-48A0-A2FB-2974794ECAE7}"/>
              </a:ext>
            </a:extLst>
          </p:cNvPr>
          <p:cNvSpPr>
            <a:spLocks noGrp="1"/>
          </p:cNvSpPr>
          <p:nvPr>
            <p:ph idx="1"/>
          </p:nvPr>
        </p:nvSpPr>
        <p:spPr/>
        <p:txBody>
          <a:bodyPr/>
          <a:lstStyle/>
          <a:p>
            <a:pPr algn="l"/>
            <a:r>
              <a:rPr lang="tr-TR" b="1" i="0" dirty="0">
                <a:solidFill>
                  <a:srgbClr val="242424"/>
                </a:solidFill>
                <a:effectLst/>
                <a:latin typeface="source-serif-pro"/>
              </a:rPr>
              <a:t>Maliyet Fonksiyonunu nasıl azaltabiliriz?</a:t>
            </a:r>
            <a:endParaRPr lang="tr-TR" b="0" i="0" dirty="0">
              <a:solidFill>
                <a:srgbClr val="242424"/>
              </a:solidFill>
              <a:effectLst/>
              <a:latin typeface="source-serif-pro"/>
            </a:endParaRPr>
          </a:p>
          <a:p>
            <a:pPr algn="l"/>
            <a:r>
              <a:rPr lang="tr-TR" b="0" i="0" dirty="0">
                <a:solidFill>
                  <a:srgbClr val="242424"/>
                </a:solidFill>
                <a:effectLst/>
                <a:latin typeface="source-serif-pro"/>
              </a:rPr>
              <a:t>Nöronlar arasındaki ağırlıkları değiştiririz. Maliyet fonksiyonu düşük olana kadar ağırlıkları rastgele değiştirebiliriz, ancak bu çok verimli değil.</a:t>
            </a:r>
          </a:p>
          <a:p>
            <a:pPr algn="l"/>
            <a:r>
              <a:rPr lang="tr-TR" b="0" i="0" dirty="0">
                <a:solidFill>
                  <a:srgbClr val="242424"/>
                </a:solidFill>
                <a:effectLst/>
                <a:latin typeface="source-serif-pro"/>
              </a:rPr>
              <a:t>Bunun yerine, </a:t>
            </a:r>
            <a:r>
              <a:rPr lang="tr-TR" b="1" i="0" dirty="0" err="1">
                <a:solidFill>
                  <a:srgbClr val="242424"/>
                </a:solidFill>
                <a:effectLst/>
                <a:latin typeface="source-serif-pro"/>
              </a:rPr>
              <a:t>Gradient</a:t>
            </a:r>
            <a:r>
              <a:rPr lang="tr-TR" b="1" i="0" dirty="0">
                <a:solidFill>
                  <a:srgbClr val="242424"/>
                </a:solidFill>
                <a:effectLst/>
                <a:latin typeface="source-serif-pro"/>
              </a:rPr>
              <a:t> </a:t>
            </a:r>
            <a:r>
              <a:rPr lang="tr-TR" b="1" i="0" dirty="0" err="1">
                <a:solidFill>
                  <a:srgbClr val="242424"/>
                </a:solidFill>
                <a:effectLst/>
                <a:latin typeface="source-serif-pro"/>
              </a:rPr>
              <a:t>Descent</a:t>
            </a:r>
            <a:r>
              <a:rPr lang="tr-TR" b="0" i="0" dirty="0">
                <a:solidFill>
                  <a:srgbClr val="242424"/>
                </a:solidFill>
                <a:effectLst/>
                <a:latin typeface="source-serif-pro"/>
              </a:rPr>
              <a:t> adlı bir teknik kullanacağız.</a:t>
            </a:r>
          </a:p>
          <a:p>
            <a:pPr algn="l"/>
            <a:r>
              <a:rPr lang="tr-TR" b="0" i="0" dirty="0" err="1">
                <a:solidFill>
                  <a:srgbClr val="242424"/>
                </a:solidFill>
                <a:effectLst/>
                <a:latin typeface="source-serif-pro"/>
              </a:rPr>
              <a:t>Gradient</a:t>
            </a:r>
            <a:r>
              <a:rPr lang="tr-TR" b="0" i="0" dirty="0">
                <a:solidFill>
                  <a:srgbClr val="242424"/>
                </a:solidFill>
                <a:effectLst/>
                <a:latin typeface="source-serif-pro"/>
              </a:rPr>
              <a:t> </a:t>
            </a:r>
            <a:r>
              <a:rPr lang="tr-TR" b="0" i="0" dirty="0" err="1">
                <a:solidFill>
                  <a:srgbClr val="242424"/>
                </a:solidFill>
                <a:effectLst/>
                <a:latin typeface="source-serif-pro"/>
              </a:rPr>
              <a:t>Descent</a:t>
            </a:r>
            <a:r>
              <a:rPr lang="tr-TR" b="0" i="0" dirty="0">
                <a:solidFill>
                  <a:srgbClr val="242424"/>
                </a:solidFill>
                <a:effectLst/>
                <a:latin typeface="source-serif-pro"/>
              </a:rPr>
              <a:t>, bir fonksiyonun minimumunu bulmamızı sağlayan bir optimizasyon algoritmasıdır. Bizim örneğimizde, maliyet fonksiyonunun minimumunu arıyoruz.</a:t>
            </a:r>
          </a:p>
          <a:p>
            <a:pPr algn="l"/>
            <a:r>
              <a:rPr lang="tr-TR" b="0" i="0" dirty="0">
                <a:solidFill>
                  <a:srgbClr val="242424"/>
                </a:solidFill>
                <a:effectLst/>
                <a:latin typeface="source-serif-pro"/>
              </a:rPr>
              <a:t>Maliyet fonksiyonunu en aza indirmek için, veri kümenizde birçok kez yineleme yapmanız gerekir. Bu yüzden büyük miktarda hesaplama gücüne ihtiyacınız var.</a:t>
            </a:r>
          </a:p>
          <a:p>
            <a:endParaRPr lang="tr-TR" dirty="0"/>
          </a:p>
        </p:txBody>
      </p:sp>
    </p:spTree>
    <p:extLst>
      <p:ext uri="{BB962C8B-B14F-4D97-AF65-F5344CB8AC3E}">
        <p14:creationId xmlns:p14="http://schemas.microsoft.com/office/powerpoint/2010/main" val="3526874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94A6EB0-9413-4705-91EB-B568CB901CE3}"/>
              </a:ext>
            </a:extLst>
          </p:cNvPr>
          <p:cNvSpPr>
            <a:spLocks noGrp="1"/>
          </p:cNvSpPr>
          <p:nvPr>
            <p:ph type="title"/>
          </p:nvPr>
        </p:nvSpPr>
        <p:spPr/>
        <p:txBody>
          <a:bodyPr/>
          <a:lstStyle/>
          <a:p>
            <a:r>
              <a:rPr lang="tr-TR" dirty="0"/>
              <a:t>Derin Öğrenme Örneği</a:t>
            </a:r>
          </a:p>
        </p:txBody>
      </p:sp>
      <p:sp>
        <p:nvSpPr>
          <p:cNvPr id="3" name="İçerik Yer Tutucusu 2">
            <a:extLst>
              <a:ext uri="{FF2B5EF4-FFF2-40B4-BE49-F238E27FC236}">
                <a16:creationId xmlns:a16="http://schemas.microsoft.com/office/drawing/2014/main" xmlns="" id="{D9827151-EC54-48A0-A2FB-2974794ECAE7}"/>
              </a:ext>
            </a:extLst>
          </p:cNvPr>
          <p:cNvSpPr>
            <a:spLocks noGrp="1"/>
          </p:cNvSpPr>
          <p:nvPr>
            <p:ph idx="1"/>
          </p:nvPr>
        </p:nvSpPr>
        <p:spPr/>
        <p:txBody>
          <a:bodyPr/>
          <a:lstStyle/>
          <a:p>
            <a:r>
              <a:rPr lang="tr-TR" b="0" i="0" dirty="0" err="1">
                <a:solidFill>
                  <a:srgbClr val="242424"/>
                </a:solidFill>
                <a:effectLst/>
                <a:latin typeface="source-serif-pro"/>
              </a:rPr>
              <a:t>Gradient</a:t>
            </a:r>
            <a:r>
              <a:rPr lang="tr-TR" b="0" i="0" dirty="0">
                <a:solidFill>
                  <a:srgbClr val="242424"/>
                </a:solidFill>
                <a:effectLst/>
                <a:latin typeface="source-serif-pro"/>
              </a:rPr>
              <a:t> </a:t>
            </a:r>
            <a:r>
              <a:rPr lang="tr-TR" b="0" i="0" dirty="0" err="1">
                <a:solidFill>
                  <a:srgbClr val="242424"/>
                </a:solidFill>
                <a:effectLst/>
                <a:latin typeface="source-serif-pro"/>
              </a:rPr>
              <a:t>Descent</a:t>
            </a:r>
            <a:r>
              <a:rPr lang="tr-TR" b="0" i="0" dirty="0">
                <a:solidFill>
                  <a:srgbClr val="242424"/>
                </a:solidFill>
                <a:effectLst/>
                <a:latin typeface="source-serif-pro"/>
              </a:rPr>
              <a:t> ,her veri seti yinelemesinden sonra ağırlıkları küçük artışlarla değiştirerek çalışır. Maliyet fonksiyonunun türevini (veya </a:t>
            </a:r>
            <a:r>
              <a:rPr lang="tr-TR" b="0" i="0" dirty="0" err="1">
                <a:solidFill>
                  <a:srgbClr val="242424"/>
                </a:solidFill>
                <a:effectLst/>
                <a:latin typeface="source-serif-pro"/>
              </a:rPr>
              <a:t>gradyanını</a:t>
            </a:r>
            <a:r>
              <a:rPr lang="tr-TR" b="0" i="0" dirty="0">
                <a:solidFill>
                  <a:srgbClr val="242424"/>
                </a:solidFill>
                <a:effectLst/>
                <a:latin typeface="source-serif-pro"/>
              </a:rPr>
              <a:t>) belirli bir ağırlık kümesinde hesaplayarak, minimumun hangi yönde olduğunu görebiliriz.</a:t>
            </a:r>
          </a:p>
          <a:p>
            <a:endParaRPr lang="tr-TR" dirty="0"/>
          </a:p>
        </p:txBody>
      </p:sp>
      <p:pic>
        <p:nvPicPr>
          <p:cNvPr id="5" name="Resim 4">
            <a:extLst>
              <a:ext uri="{FF2B5EF4-FFF2-40B4-BE49-F238E27FC236}">
                <a16:creationId xmlns:a16="http://schemas.microsoft.com/office/drawing/2014/main" xmlns="" id="{D8A98EC3-DE2A-43A6-AE70-E5ECCF3484D1}"/>
              </a:ext>
            </a:extLst>
          </p:cNvPr>
          <p:cNvPicPr>
            <a:picLocks noChangeAspect="1"/>
          </p:cNvPicPr>
          <p:nvPr/>
        </p:nvPicPr>
        <p:blipFill>
          <a:blip r:embed="rId2"/>
          <a:stretch>
            <a:fillRect/>
          </a:stretch>
        </p:blipFill>
        <p:spPr>
          <a:xfrm>
            <a:off x="2906753" y="2443963"/>
            <a:ext cx="6378493" cy="3513124"/>
          </a:xfrm>
          <a:prstGeom prst="rect">
            <a:avLst/>
          </a:prstGeom>
        </p:spPr>
      </p:pic>
    </p:spTree>
    <p:extLst>
      <p:ext uri="{BB962C8B-B14F-4D97-AF65-F5344CB8AC3E}">
        <p14:creationId xmlns:p14="http://schemas.microsoft.com/office/powerpoint/2010/main" val="270508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3B8E3989-52C3-42B0-A887-CC0FCE431E09}"/>
              </a:ext>
            </a:extLst>
          </p:cNvPr>
          <p:cNvSpPr>
            <a:spLocks noGrp="1"/>
          </p:cNvSpPr>
          <p:nvPr>
            <p:ph type="title"/>
          </p:nvPr>
        </p:nvSpPr>
        <p:spPr/>
        <p:txBody>
          <a:bodyPr>
            <a:normAutofit/>
          </a:bodyPr>
          <a:lstStyle/>
          <a:p>
            <a:r>
              <a:rPr lang="tr-TR" b="1" i="0" dirty="0">
                <a:solidFill>
                  <a:srgbClr val="232F3E"/>
                </a:solidFill>
                <a:effectLst/>
                <a:latin typeface="AmazonEmberBold"/>
              </a:rPr>
              <a:t>Derin öğrenme ağının bileşenleri</a:t>
            </a:r>
            <a:endParaRPr lang="tr-TR" b="1" dirty="0"/>
          </a:p>
        </p:txBody>
      </p:sp>
      <p:sp>
        <p:nvSpPr>
          <p:cNvPr id="3" name="İçerik Yer Tutucusu 2">
            <a:extLst>
              <a:ext uri="{FF2B5EF4-FFF2-40B4-BE49-F238E27FC236}">
                <a16:creationId xmlns:a16="http://schemas.microsoft.com/office/drawing/2014/main" xmlns="" id="{6A342F03-1994-4C68-AD07-CA9AC80F061C}"/>
              </a:ext>
            </a:extLst>
          </p:cNvPr>
          <p:cNvSpPr>
            <a:spLocks noGrp="1"/>
          </p:cNvSpPr>
          <p:nvPr>
            <p:ph idx="1"/>
          </p:nvPr>
        </p:nvSpPr>
        <p:spPr>
          <a:xfrm>
            <a:off x="239350" y="1169428"/>
            <a:ext cx="11713301" cy="4851746"/>
          </a:xfrm>
        </p:spPr>
        <p:txBody>
          <a:bodyPr>
            <a:normAutofit fontScale="85000" lnSpcReduction="20000"/>
          </a:bodyPr>
          <a:lstStyle/>
          <a:p>
            <a:pPr algn="l"/>
            <a:r>
              <a:rPr lang="tr-TR" b="1" i="0" dirty="0">
                <a:solidFill>
                  <a:srgbClr val="333333"/>
                </a:solidFill>
                <a:effectLst/>
                <a:latin typeface="AmazonEmber"/>
              </a:rPr>
              <a:t>Girdi Katmanı: </a:t>
            </a:r>
            <a:r>
              <a:rPr lang="tr-TR" b="0" i="0" dirty="0">
                <a:solidFill>
                  <a:srgbClr val="333333"/>
                </a:solidFill>
                <a:effectLst/>
                <a:latin typeface="AmazonEmber"/>
              </a:rPr>
              <a:t>Yapay sinir ağı, veri girdiği birkaç düğüme sahiptir. Bu düğümler sistemin girdi katmanını oluşturur.</a:t>
            </a:r>
          </a:p>
          <a:p>
            <a:pPr algn="l"/>
            <a:r>
              <a:rPr lang="tr-TR" b="1" i="0" dirty="0">
                <a:solidFill>
                  <a:srgbClr val="333333"/>
                </a:solidFill>
                <a:effectLst/>
                <a:latin typeface="AmazonEmber"/>
              </a:rPr>
              <a:t>Gizli Katman: </a:t>
            </a:r>
            <a:r>
              <a:rPr lang="tr-TR" b="0" i="0" dirty="0">
                <a:solidFill>
                  <a:srgbClr val="333333"/>
                </a:solidFill>
                <a:effectLst/>
                <a:latin typeface="AmazonEmber"/>
              </a:rPr>
              <a:t>Girdi katmanı, verileri işler ve sinir ağının derinlerindeki katmanlara iletir. Bu gizli katmanlar bilgileri farklı düzeylerde işler ve yeni bilgiler aldıkça bunlara ilişkin davranışı uyarlar. Derin öğrenme ağları, bir sorunu birkaç farklı açıdan analiz etmek üzere kullanabileceği yüzlerce gizli katmana sahiptir.</a:t>
            </a:r>
          </a:p>
          <a:p>
            <a:pPr algn="l"/>
            <a:r>
              <a:rPr lang="tr-TR" b="0" i="0" dirty="0">
                <a:solidFill>
                  <a:srgbClr val="333333"/>
                </a:solidFill>
                <a:effectLst/>
                <a:latin typeface="AmazonEmber"/>
              </a:rPr>
              <a:t>Örneğin, size sınıflandırmanız için bilinmeyen bir hayvanın görüntüsü verildiğinde, onu halihazırda tanıdığınız hayvanlarla karşılaştırırsınız. Örneğin, gözlerinin ve kulaklarının şekline, hayvanın büyüklüğüne, bacak sayısına ve tüylerinin desenine bakarsınız. Aşağıdaki gibi kalıpları belirlemeye çalışırsınız:</a:t>
            </a:r>
          </a:p>
          <a:p>
            <a:pPr algn="l">
              <a:buFont typeface="Arial" panose="020B0604020202020204" pitchFamily="34" charset="0"/>
              <a:buChar char="•"/>
            </a:pPr>
            <a:r>
              <a:rPr lang="tr-TR" b="0" i="0" dirty="0">
                <a:solidFill>
                  <a:srgbClr val="333333"/>
                </a:solidFill>
                <a:effectLst/>
                <a:latin typeface="AmazonEmber"/>
              </a:rPr>
              <a:t>Hayvanın toynakları vardır, bu yüzden bir inek veya geyik olabilir.</a:t>
            </a:r>
          </a:p>
          <a:p>
            <a:pPr algn="l">
              <a:buFont typeface="Arial" panose="020B0604020202020204" pitchFamily="34" charset="0"/>
              <a:buChar char="•"/>
            </a:pPr>
            <a:r>
              <a:rPr lang="tr-TR" b="0" i="0" dirty="0">
                <a:solidFill>
                  <a:srgbClr val="333333"/>
                </a:solidFill>
                <a:effectLst/>
                <a:latin typeface="AmazonEmber"/>
              </a:rPr>
              <a:t>Hayvanın kedi gözleri var, bu yüzden bir tür vahşi kedi olabilir.</a:t>
            </a:r>
          </a:p>
          <a:p>
            <a:pPr algn="l"/>
            <a:r>
              <a:rPr lang="tr-TR" b="0" i="0" dirty="0">
                <a:solidFill>
                  <a:srgbClr val="333333"/>
                </a:solidFill>
                <a:effectLst/>
                <a:latin typeface="AmazonEmber"/>
              </a:rPr>
              <a:t>Derin sinir ağlarındaki gizli katmanlar aynı şekilde çalışır. Derin öğrenme algoritması bir hayvan imajını sınıflandırmaya çalışıyorsa gizli katmanlarının her biri hayvanın farklı bir özelliğini işler ve onu doğru bir şekilde kategorize etmeye çalışır.</a:t>
            </a:r>
          </a:p>
          <a:p>
            <a:pPr algn="l"/>
            <a:r>
              <a:rPr lang="tr-TR" b="1" i="0" dirty="0">
                <a:solidFill>
                  <a:srgbClr val="333333"/>
                </a:solidFill>
                <a:effectLst/>
                <a:latin typeface="AmazonEmber"/>
              </a:rPr>
              <a:t>Çıktı Katmanı: </a:t>
            </a:r>
            <a:r>
              <a:rPr lang="tr-TR" b="0" i="0" dirty="0">
                <a:solidFill>
                  <a:srgbClr val="333333"/>
                </a:solidFill>
                <a:effectLst/>
                <a:latin typeface="AmazonEmber"/>
              </a:rPr>
              <a:t>Çıktı katmanı, çıktı verileri veren düğümlerden oluşur. "Evet" veya "hayır" yanıtlarını veren derin öğrenme modellerinin çıktı katmanında yalnızca iki düğüm bulunur. Öte yandan, daha geniş bir cevap yelpazesi verenler daha fazla düğüme sahiptir. </a:t>
            </a:r>
          </a:p>
          <a:p>
            <a:pPr marL="0" indent="0">
              <a:buNone/>
            </a:pPr>
            <a:endParaRPr lang="tr-TR" dirty="0"/>
          </a:p>
        </p:txBody>
      </p:sp>
    </p:spTree>
    <p:extLst>
      <p:ext uri="{BB962C8B-B14F-4D97-AF65-F5344CB8AC3E}">
        <p14:creationId xmlns:p14="http://schemas.microsoft.com/office/powerpoint/2010/main" val="1745522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994A6EB0-9413-4705-91EB-B568CB901CE3}"/>
              </a:ext>
            </a:extLst>
          </p:cNvPr>
          <p:cNvSpPr>
            <a:spLocks noGrp="1"/>
          </p:cNvSpPr>
          <p:nvPr>
            <p:ph type="title"/>
          </p:nvPr>
        </p:nvSpPr>
        <p:spPr/>
        <p:txBody>
          <a:bodyPr/>
          <a:lstStyle/>
          <a:p>
            <a:r>
              <a:rPr lang="tr-TR" dirty="0"/>
              <a:t>Derin Öğrenme Örneği</a:t>
            </a:r>
          </a:p>
        </p:txBody>
      </p:sp>
      <p:sp>
        <p:nvSpPr>
          <p:cNvPr id="3" name="İçerik Yer Tutucusu 2">
            <a:extLst>
              <a:ext uri="{FF2B5EF4-FFF2-40B4-BE49-F238E27FC236}">
                <a16:creationId xmlns:a16="http://schemas.microsoft.com/office/drawing/2014/main" xmlns="" id="{D9827151-EC54-48A0-A2FB-2974794ECAE7}"/>
              </a:ext>
            </a:extLst>
          </p:cNvPr>
          <p:cNvSpPr>
            <a:spLocks noGrp="1"/>
          </p:cNvSpPr>
          <p:nvPr>
            <p:ph idx="1"/>
          </p:nvPr>
        </p:nvSpPr>
        <p:spPr/>
        <p:txBody>
          <a:bodyPr>
            <a:normAutofit/>
          </a:bodyPr>
          <a:lstStyle/>
          <a:p>
            <a:pPr algn="l"/>
            <a:r>
              <a:rPr lang="tr-TR" b="0" i="0" dirty="0">
                <a:solidFill>
                  <a:srgbClr val="242424"/>
                </a:solidFill>
                <a:effectLst/>
                <a:latin typeface="source-serif-pro"/>
              </a:rPr>
              <a:t>Ağırlıklar, </a:t>
            </a:r>
            <a:r>
              <a:rPr lang="tr-TR" b="0" i="0" dirty="0" err="1">
                <a:solidFill>
                  <a:srgbClr val="242424"/>
                </a:solidFill>
                <a:effectLst/>
                <a:latin typeface="source-serif-pro"/>
              </a:rPr>
              <a:t>Gradient</a:t>
            </a:r>
            <a:r>
              <a:rPr lang="tr-TR" b="0" i="0" dirty="0">
                <a:solidFill>
                  <a:srgbClr val="242424"/>
                </a:solidFill>
                <a:effectLst/>
                <a:latin typeface="source-serif-pro"/>
              </a:rPr>
              <a:t> </a:t>
            </a:r>
            <a:r>
              <a:rPr lang="tr-TR" b="0" i="0" dirty="0" err="1">
                <a:solidFill>
                  <a:srgbClr val="242424"/>
                </a:solidFill>
                <a:effectLst/>
                <a:latin typeface="source-serif-pro"/>
              </a:rPr>
              <a:t>Descent</a:t>
            </a:r>
            <a:r>
              <a:rPr lang="tr-TR" b="0" i="0" dirty="0">
                <a:solidFill>
                  <a:srgbClr val="242424"/>
                </a:solidFill>
                <a:effectLst/>
                <a:latin typeface="source-serif-pro"/>
              </a:rPr>
              <a:t> kullanılarak otomatik olarak güncellenir. İşte bu, Derin Öğrenmenin sihridir!</a:t>
            </a:r>
          </a:p>
          <a:p>
            <a:pPr algn="l"/>
            <a:r>
              <a:rPr lang="tr-TR" b="0" i="0" dirty="0">
                <a:solidFill>
                  <a:srgbClr val="242424"/>
                </a:solidFill>
                <a:effectLst/>
                <a:latin typeface="source-serif-pro"/>
              </a:rPr>
              <a:t>Uçak bileti fiyat tahmini için yapay zekamızı eğitip hata oranını en aza indirdikten sonra, gelecekteki fiyatları tahmin etmek için kullanabiliriz.</a:t>
            </a:r>
          </a:p>
          <a:p>
            <a:endParaRPr lang="tr-TR" dirty="0"/>
          </a:p>
          <a:p>
            <a:endParaRPr lang="tr-TR" dirty="0"/>
          </a:p>
          <a:p>
            <a:endParaRPr lang="tr-TR" dirty="0"/>
          </a:p>
          <a:p>
            <a:endParaRPr lang="tr-TR" dirty="0"/>
          </a:p>
          <a:p>
            <a:endParaRPr lang="tr-TR" dirty="0"/>
          </a:p>
          <a:p>
            <a:endParaRPr lang="tr-TR" dirty="0"/>
          </a:p>
          <a:p>
            <a:r>
              <a:rPr lang="tr-TR" sz="1200" dirty="0"/>
              <a:t>Kaynak: https://nyilmazsimsek.medium.com/derin-%C3%B6%C4%9Frenme-deep-learning-nedir-ve-nas%C4%B1l-%C3%A7al%C4%B1%C5%9F%C4%B1r-2d7f5850782</a:t>
            </a:r>
          </a:p>
        </p:txBody>
      </p:sp>
    </p:spTree>
    <p:extLst>
      <p:ext uri="{BB962C8B-B14F-4D97-AF65-F5344CB8AC3E}">
        <p14:creationId xmlns:p14="http://schemas.microsoft.com/office/powerpoint/2010/main" val="815885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Derin Öğrenme Uygulama Alanları</a:t>
            </a:r>
            <a:endParaRPr lang="tr-TR" dirty="0"/>
          </a:p>
        </p:txBody>
      </p:sp>
      <p:sp>
        <p:nvSpPr>
          <p:cNvPr id="3" name="İçerik Yer Tutucusu 2"/>
          <p:cNvSpPr>
            <a:spLocks noGrp="1"/>
          </p:cNvSpPr>
          <p:nvPr>
            <p:ph idx="1"/>
          </p:nvPr>
        </p:nvSpPr>
        <p:spPr/>
        <p:txBody>
          <a:bodyPr/>
          <a:lstStyle/>
          <a:p>
            <a:r>
              <a:rPr lang="tr-TR" dirty="0"/>
              <a:t>Görüntü Tanıma ve Sınıflandırma</a:t>
            </a:r>
          </a:p>
          <a:p>
            <a:r>
              <a:rPr lang="tr-TR" dirty="0"/>
              <a:t>Doğal Dil İşleme (NLP)</a:t>
            </a:r>
          </a:p>
          <a:p>
            <a:r>
              <a:rPr lang="tr-TR" dirty="0"/>
              <a:t>Ses Tanıma</a:t>
            </a:r>
          </a:p>
          <a:p>
            <a:r>
              <a:rPr lang="tr-TR" dirty="0"/>
              <a:t>Otomotiv ve Otonom Araçlar</a:t>
            </a:r>
          </a:p>
          <a:p>
            <a:r>
              <a:rPr lang="tr-TR" dirty="0"/>
              <a:t>Sağlık Alanında Uygulamalar</a:t>
            </a:r>
          </a:p>
          <a:p>
            <a:endParaRPr lang="tr-TR" dirty="0"/>
          </a:p>
        </p:txBody>
      </p:sp>
    </p:spTree>
    <p:extLst>
      <p:ext uri="{BB962C8B-B14F-4D97-AF65-F5344CB8AC3E}">
        <p14:creationId xmlns:p14="http://schemas.microsoft.com/office/powerpoint/2010/main" val="23163816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Başarı Hikayeleri ve İleri Seviye Modeller</a:t>
            </a:r>
            <a:endParaRPr lang="tr-TR" dirty="0"/>
          </a:p>
        </p:txBody>
      </p:sp>
      <p:sp>
        <p:nvSpPr>
          <p:cNvPr id="3" name="İçerik Yer Tutucusu 2"/>
          <p:cNvSpPr>
            <a:spLocks noGrp="1"/>
          </p:cNvSpPr>
          <p:nvPr>
            <p:ph idx="1"/>
          </p:nvPr>
        </p:nvSpPr>
        <p:spPr/>
        <p:txBody>
          <a:bodyPr>
            <a:normAutofit lnSpcReduction="10000"/>
          </a:bodyPr>
          <a:lstStyle/>
          <a:p>
            <a:r>
              <a:rPr lang="tr-TR" b="1" dirty="0" err="1"/>
              <a:t>AlphaGo</a:t>
            </a:r>
            <a:r>
              <a:rPr lang="tr-TR" b="1" dirty="0"/>
              <a:t> ve </a:t>
            </a:r>
            <a:r>
              <a:rPr lang="tr-TR" b="1" dirty="0" err="1"/>
              <a:t>Go</a:t>
            </a:r>
            <a:r>
              <a:rPr lang="tr-TR" b="1" dirty="0"/>
              <a:t> Oyunu:</a:t>
            </a:r>
            <a:r>
              <a:rPr lang="tr-TR" dirty="0"/>
              <a:t> Google </a:t>
            </a:r>
            <a:r>
              <a:rPr lang="tr-TR" dirty="0" err="1"/>
              <a:t>DeepMind'in</a:t>
            </a:r>
            <a:r>
              <a:rPr lang="tr-TR" dirty="0"/>
              <a:t> </a:t>
            </a:r>
            <a:r>
              <a:rPr lang="tr-TR" dirty="0" err="1"/>
              <a:t>AlphaGo</a:t>
            </a:r>
            <a:r>
              <a:rPr lang="tr-TR" dirty="0"/>
              <a:t> adlı derin öğrenme modeli, dünyanın en zor strateji oyunlarından biri olarak kabul edilen </a:t>
            </a:r>
            <a:r>
              <a:rPr lang="tr-TR" dirty="0" err="1"/>
              <a:t>Go</a:t>
            </a:r>
            <a:r>
              <a:rPr lang="tr-TR" dirty="0"/>
              <a:t> oyununda dünya şampiyonu Lee </a:t>
            </a:r>
            <a:r>
              <a:rPr lang="tr-TR" dirty="0" err="1"/>
              <a:t>Sedol'a</a:t>
            </a:r>
            <a:r>
              <a:rPr lang="tr-TR" dirty="0"/>
              <a:t> karşı oynadı. </a:t>
            </a:r>
            <a:r>
              <a:rPr lang="tr-TR" dirty="0" err="1"/>
              <a:t>AlphaGo</a:t>
            </a:r>
            <a:r>
              <a:rPr lang="tr-TR" dirty="0"/>
              <a:t>, Lee </a:t>
            </a:r>
            <a:r>
              <a:rPr lang="tr-TR" dirty="0" err="1"/>
              <a:t>Sedol'ü</a:t>
            </a:r>
            <a:r>
              <a:rPr lang="tr-TR" dirty="0"/>
              <a:t> yenerek büyük bir başarı elde etti ve yapay zekanın karmaşık stratejik kararlar alma yeteneğini gösterdi.</a:t>
            </a:r>
          </a:p>
          <a:p>
            <a:r>
              <a:rPr lang="tr-TR" b="1" dirty="0"/>
              <a:t>GPT-3 ve Doğal Dil İşleme:</a:t>
            </a:r>
            <a:r>
              <a:rPr lang="tr-TR" dirty="0"/>
              <a:t> </a:t>
            </a:r>
            <a:r>
              <a:rPr lang="tr-TR" dirty="0" err="1"/>
              <a:t>OpenAI</a:t>
            </a:r>
            <a:r>
              <a:rPr lang="tr-TR" dirty="0"/>
              <a:t> tarafından geliştirilen GPT-3 (</a:t>
            </a:r>
            <a:r>
              <a:rPr lang="tr-TR" dirty="0" err="1"/>
              <a:t>Generative</a:t>
            </a:r>
            <a:r>
              <a:rPr lang="tr-TR" dirty="0"/>
              <a:t> </a:t>
            </a:r>
            <a:r>
              <a:rPr lang="tr-TR" dirty="0" err="1"/>
              <a:t>Pre-trained</a:t>
            </a:r>
            <a:r>
              <a:rPr lang="tr-TR" dirty="0"/>
              <a:t> </a:t>
            </a:r>
            <a:r>
              <a:rPr lang="tr-TR" dirty="0" err="1"/>
              <a:t>Transformer</a:t>
            </a:r>
            <a:r>
              <a:rPr lang="tr-TR" dirty="0"/>
              <a:t> 3), doğal dil işleme konusunda büyük bir başarı elde etti. GPT-3, çok büyük bir dil modeli olan 175 milyar parametreye sahip bir yapay zeka modelidir ve metin üretme, çeviri ve soru cevaplama gibi birçok görevde insan benzeri sonuçlar üretebilir.</a:t>
            </a:r>
          </a:p>
          <a:p>
            <a:r>
              <a:rPr lang="tr-TR" b="1" dirty="0"/>
              <a:t>Derin Öğrenme ile Tıp Alanında Teşhisler:</a:t>
            </a:r>
            <a:r>
              <a:rPr lang="tr-TR" dirty="0"/>
              <a:t> Derin öğrenme modelleri, tıp alanında teşhislerin yapılmasında önemli bir rol oynamaktadır. Örneğin, görsel teşhislerde derin öğrenme, röntgenlerden veya MRG taramalarından hastalıkları teşhis etmek için kullanılır.</a:t>
            </a:r>
          </a:p>
          <a:p>
            <a:r>
              <a:rPr lang="tr-TR" b="1" dirty="0"/>
              <a:t>Sürücüsüz Araçlar:</a:t>
            </a:r>
            <a:r>
              <a:rPr lang="tr-TR" dirty="0"/>
              <a:t> Derin öğrenme, sürücüsüz araçlar ve otonom sürüş sistemleri için temel bir bileşen haline gelmiştir. Bu teknoloji sayesinde sürücüsüz araçlar, trafikte güvenli bir şekilde seyahat edebilirler.</a:t>
            </a:r>
          </a:p>
          <a:p>
            <a:endParaRPr lang="tr-TR" dirty="0"/>
          </a:p>
        </p:txBody>
      </p:sp>
    </p:spTree>
    <p:extLst>
      <p:ext uri="{BB962C8B-B14F-4D97-AF65-F5344CB8AC3E}">
        <p14:creationId xmlns:p14="http://schemas.microsoft.com/office/powerpoint/2010/main" val="195382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Etik ve Güvenlik Konuları</a:t>
            </a:r>
            <a:endParaRPr lang="tr-TR" dirty="0"/>
          </a:p>
        </p:txBody>
      </p:sp>
      <p:sp>
        <p:nvSpPr>
          <p:cNvPr id="3" name="İçerik Yer Tutucusu 2"/>
          <p:cNvSpPr>
            <a:spLocks noGrp="1"/>
          </p:cNvSpPr>
          <p:nvPr>
            <p:ph idx="1"/>
          </p:nvPr>
        </p:nvSpPr>
        <p:spPr/>
        <p:txBody>
          <a:bodyPr/>
          <a:lstStyle/>
          <a:p>
            <a:r>
              <a:rPr lang="tr-TR" b="1" dirty="0"/>
              <a:t>Veri Gizliliği:</a:t>
            </a:r>
            <a:r>
              <a:rPr lang="tr-TR" dirty="0"/>
              <a:t> Derin öğrenme modelleri, büyük miktarda veriye dayandığı için veri gizliliği büyük bir endişe kaynağıdır. Kişisel verilerin korunması ve gizliliğinin sağlanması önemlidir.</a:t>
            </a:r>
          </a:p>
          <a:p>
            <a:r>
              <a:rPr lang="tr-TR" b="1" dirty="0"/>
              <a:t>Önyargı ve Adaletsizlik:</a:t>
            </a:r>
            <a:r>
              <a:rPr lang="tr-TR" dirty="0"/>
              <a:t> Derin öğrenme modelleri, eğitim verilerindeki önyargıları öğrenebilir ve bu önyargıları sonuçlara yansıtabilir. Adaletsizlikleri önlemek için modellerin eğitim verilerinin dikkatli bir şekilde incelenmesi gereklidir.</a:t>
            </a:r>
          </a:p>
          <a:p>
            <a:r>
              <a:rPr lang="tr-TR" b="1" dirty="0"/>
              <a:t>Güvenlik Zafiyetleri:</a:t>
            </a:r>
            <a:r>
              <a:rPr lang="tr-TR" dirty="0"/>
              <a:t> Derin öğrenme modelleri, kötü amaçlı saldırılara karşı savunmasız olabilir. Özellikle siber güvenlikte, derin öğrenme ile geliştirilen güvenlik önlemlerinin nasıl aşılabileceği üzerine çalışmalar sürmektedir.</a:t>
            </a:r>
          </a:p>
          <a:p>
            <a:r>
              <a:rPr lang="tr-TR" b="1" dirty="0"/>
              <a:t>İnsan Sorumluluğu:</a:t>
            </a:r>
            <a:r>
              <a:rPr lang="tr-TR" dirty="0"/>
              <a:t> Yapay zeka sistemlerinin kararlarının insanlar üzerinde gerçek etkileri olduğunda, sorumluluk sorunları ortaya çıkabilir. Hangi durumlarda yapay zeka sistemlerinin kararları insanlar tarafından gözden geçirilmeli veya düzeltilmeli?</a:t>
            </a:r>
          </a:p>
          <a:p>
            <a:endParaRPr lang="tr-TR" dirty="0"/>
          </a:p>
        </p:txBody>
      </p:sp>
    </p:spTree>
    <p:extLst>
      <p:ext uri="{BB962C8B-B14F-4D97-AF65-F5344CB8AC3E}">
        <p14:creationId xmlns:p14="http://schemas.microsoft.com/office/powerpoint/2010/main" val="3444450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71374D3F-5DD3-42A2-B618-641FE4E8B6A5}"/>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xmlns="" id="{CD1E6D22-4E2F-4712-9580-9965137BB2BE}"/>
              </a:ext>
            </a:extLst>
          </p:cNvPr>
          <p:cNvSpPr>
            <a:spLocks noGrp="1"/>
          </p:cNvSpPr>
          <p:nvPr>
            <p:ph idx="1"/>
          </p:nvPr>
        </p:nvSpPr>
        <p:spPr/>
        <p:txBody>
          <a:bodyPr>
            <a:normAutofit/>
          </a:bodyPr>
          <a:lstStyle/>
          <a:p>
            <a:r>
              <a:rPr lang="tr-TR" dirty="0">
                <a:hlinkClick r:id="rId2"/>
              </a:rPr>
              <a:t>https://azure.microsoft.com/tr-tr/resources/cloud-computing-dictionary/what-is-deep-learning</a:t>
            </a:r>
            <a:endParaRPr lang="tr-TR" dirty="0"/>
          </a:p>
          <a:p>
            <a:r>
              <a:rPr lang="tr-TR" dirty="0">
                <a:hlinkClick r:id="rId3"/>
              </a:rPr>
              <a:t>https://www.turhost.com/blog/deep-learning-nedir/</a:t>
            </a:r>
            <a:endParaRPr lang="tr-TR" dirty="0"/>
          </a:p>
          <a:p>
            <a:r>
              <a:rPr lang="tr-TR" dirty="0">
                <a:hlinkClick r:id="rId4"/>
              </a:rPr>
              <a:t>https://www.oracle.com/tr/artificial-intelligence/machine-learning/what-is-deep-learning/</a:t>
            </a:r>
            <a:endParaRPr lang="tr-TR" dirty="0"/>
          </a:p>
          <a:p>
            <a:r>
              <a:rPr lang="tr-TR" dirty="0">
                <a:hlinkClick r:id="rId5"/>
              </a:rPr>
              <a:t>https://aws.amazon.com/tr/what-is/deep-learning/</a:t>
            </a:r>
            <a:endParaRPr lang="tr-TR" dirty="0"/>
          </a:p>
          <a:p>
            <a:r>
              <a:rPr lang="tr-TR" dirty="0">
                <a:hlinkClick r:id="rId6"/>
              </a:rPr>
              <a:t>https://nyilmazsimsek.medium.com/derin-%C3%B6%C4%9Frenme-deep-learning-nedir-ve-nas%C4%B1l-%C3%A7al%C4%B1%C5%9F%C4%B1r-2d7f5850782</a:t>
            </a:r>
            <a:endParaRPr lang="tr-TR" dirty="0"/>
          </a:p>
          <a:p>
            <a:r>
              <a:rPr lang="tr-TR" dirty="0">
                <a:hlinkClick r:id="rId7"/>
              </a:rPr>
              <a:t>https://towardsdatascience.com/covolutional-neural-network-cb0883dd6529</a:t>
            </a:r>
            <a:endParaRPr lang="tr-TR" dirty="0"/>
          </a:p>
          <a:p>
            <a:pPr marL="0" indent="0">
              <a:buNone/>
            </a:pPr>
            <a:endParaRPr lang="tr-TR" dirty="0"/>
          </a:p>
          <a:p>
            <a:r>
              <a:rPr lang="tr-TR" dirty="0"/>
              <a:t>https://github.com/ayyucekizrak/Kapsamli_Derin_Ogrenme_Rehberi/blob/master/Kapsaml%C4%B1_Derin_%C3%96%C4%9Frenme_Rehberi.ipynb</a:t>
            </a:r>
          </a:p>
          <a:p>
            <a:endParaRPr lang="tr-TR" dirty="0"/>
          </a:p>
        </p:txBody>
      </p:sp>
    </p:spTree>
    <p:extLst>
      <p:ext uri="{BB962C8B-B14F-4D97-AF65-F5344CB8AC3E}">
        <p14:creationId xmlns:p14="http://schemas.microsoft.com/office/powerpoint/2010/main" val="3713868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chemeClr val="tx1"/>
                </a:solidFill>
              </a:rPr>
              <a:t>Derin Sinir Ağlarının Temel Özellikleri</a:t>
            </a:r>
          </a:p>
        </p:txBody>
      </p:sp>
      <p:sp>
        <p:nvSpPr>
          <p:cNvPr id="3" name="İçerik Yer Tutucusu 2"/>
          <p:cNvSpPr>
            <a:spLocks noGrp="1"/>
          </p:cNvSpPr>
          <p:nvPr>
            <p:ph idx="1"/>
          </p:nvPr>
        </p:nvSpPr>
        <p:spPr/>
        <p:txBody>
          <a:bodyPr/>
          <a:lstStyle/>
          <a:p>
            <a:r>
              <a:rPr lang="tr-TR" b="1" dirty="0"/>
              <a:t>Derinlik ve </a:t>
            </a:r>
            <a:r>
              <a:rPr lang="tr-TR" b="1" dirty="0" err="1"/>
              <a:t>Temsiliyet</a:t>
            </a:r>
            <a:r>
              <a:rPr lang="tr-TR" b="1" dirty="0"/>
              <a:t>: </a:t>
            </a:r>
            <a:r>
              <a:rPr lang="tr-TR" dirty="0"/>
              <a:t>Derin sinir ağları, daha fazla katman içerdikçe daha yüksek düzeyde temsiller öğrenir. Bu, daha karmaşık özelliklerin ve yapıların ifade edilmesini sağlar.</a:t>
            </a:r>
          </a:p>
          <a:p>
            <a:r>
              <a:rPr lang="tr-TR" b="1" dirty="0"/>
              <a:t>Öğrenme Katmanları: </a:t>
            </a:r>
            <a:r>
              <a:rPr lang="tr-TR" dirty="0"/>
              <a:t>Her katmanın kendine özgü bir </a:t>
            </a:r>
            <a:r>
              <a:rPr lang="tr-TR" dirty="0" err="1"/>
              <a:t>temsilasyon</a:t>
            </a:r>
            <a:r>
              <a:rPr lang="tr-TR" dirty="0"/>
              <a:t> öğrenme görevi vardır. Alt katmanlar basit özellikleri öğrenirken, üst katmanlar daha soyut ve karmaşık temsilleri öğrenir.</a:t>
            </a:r>
          </a:p>
          <a:p>
            <a:r>
              <a:rPr lang="tr-TR" b="1" dirty="0"/>
              <a:t>Veri Temsili ve Özellik Çıkarımı: </a:t>
            </a:r>
            <a:r>
              <a:rPr lang="tr-TR" dirty="0"/>
              <a:t>Derin öğrenme, verilerin altta yatan temsillerini otomatik olarak çıkarır ve bu nedenle özellik mühendisliği gerektirmez.</a:t>
            </a:r>
          </a:p>
          <a:p>
            <a:endParaRPr lang="tr-TR" dirty="0"/>
          </a:p>
        </p:txBody>
      </p:sp>
    </p:spTree>
    <p:extLst>
      <p:ext uri="{BB962C8B-B14F-4D97-AF65-F5344CB8AC3E}">
        <p14:creationId xmlns:p14="http://schemas.microsoft.com/office/powerpoint/2010/main" val="292777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87BD4837-EC73-4660-A212-E11B6FEDA7E3}"/>
              </a:ext>
            </a:extLst>
          </p:cNvPr>
          <p:cNvSpPr>
            <a:spLocks noGrp="1"/>
          </p:cNvSpPr>
          <p:nvPr>
            <p:ph type="title"/>
          </p:nvPr>
        </p:nvSpPr>
        <p:spPr/>
        <p:txBody>
          <a:bodyPr>
            <a:normAutofit fontScale="90000"/>
          </a:bodyPr>
          <a:lstStyle/>
          <a:p>
            <a:r>
              <a:rPr lang="tr-TR" b="1" i="0" dirty="0">
                <a:solidFill>
                  <a:srgbClr val="161513"/>
                </a:solidFill>
                <a:effectLst/>
                <a:latin typeface="OracleSansVF"/>
              </a:rPr>
              <a:t>Derin öğrenme ve sinir ağları arasındaki fark nedir?</a:t>
            </a:r>
            <a:endParaRPr lang="tr-TR" dirty="0"/>
          </a:p>
        </p:txBody>
      </p:sp>
      <p:sp>
        <p:nvSpPr>
          <p:cNvPr id="3" name="İçerik Yer Tutucusu 2">
            <a:extLst>
              <a:ext uri="{FF2B5EF4-FFF2-40B4-BE49-F238E27FC236}">
                <a16:creationId xmlns:a16="http://schemas.microsoft.com/office/drawing/2014/main" xmlns="" id="{76C8737A-A828-4376-A01E-6D63B2CFC59D}"/>
              </a:ext>
            </a:extLst>
          </p:cNvPr>
          <p:cNvSpPr>
            <a:spLocks noGrp="1"/>
          </p:cNvSpPr>
          <p:nvPr>
            <p:ph idx="1"/>
          </p:nvPr>
        </p:nvSpPr>
        <p:spPr/>
        <p:txBody>
          <a:bodyPr/>
          <a:lstStyle/>
          <a:p>
            <a:r>
              <a:rPr lang="tr-TR" dirty="0"/>
              <a:t>Derin</a:t>
            </a:r>
            <a:r>
              <a:rPr lang="tr-TR" dirty="0"/>
              <a:t> öğrenme, çok katmanlı sinir ağlarına verilen addır.</a:t>
            </a:r>
          </a:p>
          <a:p>
            <a:pPr algn="l"/>
            <a:r>
              <a:rPr lang="tr-TR" dirty="0"/>
              <a:t>Fotoğraflar veya ses gibi gözlemsel verileri anlamlandırmak için sinir ağları, verileri birbirine bağlı düğüm katmanlarından geçirir. Bilgi bir katmandan geçtiğinde, o katmandaki her bir düğüm, veriler üzerinde basit işlemler gerçekleştirir ve sonuçları seçerek diğer düğümlere iletir. Sonraki her katman, ağ çıktıyı oluşturana kadar bir öncekinden daha yüksek düzeyde bir özelliğe odaklanır.</a:t>
            </a:r>
          </a:p>
          <a:p>
            <a:pPr algn="l"/>
            <a:r>
              <a:rPr lang="tr-TR" dirty="0"/>
              <a:t>Girdi katmanı ile çıktı katmanı arasındaki katman gizli katmanlardır. Sinir ağları ile derin öğrenme arasındaki fark burada ortaya çıkar: Temel bir sinir ağı bir veya iki gizli katmana sahip olabilirken, bir derin öğrenme ağı düzinelerce hatta yüzlerce katmana sahip olabilir. </a:t>
            </a:r>
          </a:p>
          <a:p>
            <a:pPr algn="l"/>
            <a:r>
              <a:rPr lang="tr-TR" dirty="0"/>
              <a:t>Farklı katman ve düğümlerin sayısını artırmak ağın doğruluğunu artırabilir. Ancak, daha fazla katman ayrıca bir modelin daha fazla parametre ve hesaplama kaynağı gerektireceği anlamına da gelebilir.</a:t>
            </a:r>
          </a:p>
          <a:p>
            <a:endParaRPr lang="tr-TR" dirty="0"/>
          </a:p>
        </p:txBody>
      </p:sp>
    </p:spTree>
    <p:extLst>
      <p:ext uri="{BB962C8B-B14F-4D97-AF65-F5344CB8AC3E}">
        <p14:creationId xmlns:p14="http://schemas.microsoft.com/office/powerpoint/2010/main" val="1701496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87BD4837-EC73-4660-A212-E11B6FEDA7E3}"/>
              </a:ext>
            </a:extLst>
          </p:cNvPr>
          <p:cNvSpPr>
            <a:spLocks noGrp="1"/>
          </p:cNvSpPr>
          <p:nvPr>
            <p:ph type="title"/>
          </p:nvPr>
        </p:nvSpPr>
        <p:spPr/>
        <p:txBody>
          <a:bodyPr>
            <a:normAutofit fontScale="90000"/>
          </a:bodyPr>
          <a:lstStyle/>
          <a:p>
            <a:r>
              <a:rPr lang="tr-TR" b="1" i="0" dirty="0">
                <a:solidFill>
                  <a:srgbClr val="161513"/>
                </a:solidFill>
                <a:effectLst/>
                <a:latin typeface="OracleSansVF"/>
              </a:rPr>
              <a:t>Derin öğrenme ve sinir ağları arasındaki fark nedir?</a:t>
            </a:r>
            <a:endParaRPr lang="tr-TR" dirty="0"/>
          </a:p>
        </p:txBody>
      </p:sp>
      <p:sp>
        <p:nvSpPr>
          <p:cNvPr id="3" name="İçerik Yer Tutucusu 2">
            <a:extLst>
              <a:ext uri="{FF2B5EF4-FFF2-40B4-BE49-F238E27FC236}">
                <a16:creationId xmlns:a16="http://schemas.microsoft.com/office/drawing/2014/main" xmlns="" id="{76C8737A-A828-4376-A01E-6D63B2CFC59D}"/>
              </a:ext>
            </a:extLst>
          </p:cNvPr>
          <p:cNvSpPr>
            <a:spLocks noGrp="1"/>
          </p:cNvSpPr>
          <p:nvPr>
            <p:ph idx="1"/>
          </p:nvPr>
        </p:nvSpPr>
        <p:spPr/>
        <p:txBody>
          <a:bodyPr/>
          <a:lstStyle/>
          <a:p>
            <a:r>
              <a:rPr lang="tr-TR" b="0" i="0" dirty="0">
                <a:solidFill>
                  <a:srgbClr val="161513"/>
                </a:solidFill>
                <a:effectLst/>
                <a:latin typeface="OracleSansVF"/>
              </a:rPr>
              <a:t>Derin öğrenme, ham verileri alan bir dizi girdiye sahip olan sinir ağı katmanları aracılığıyla bilgileri sınıflandırır. </a:t>
            </a:r>
          </a:p>
          <a:p>
            <a:r>
              <a:rPr lang="tr-TR" b="0" i="0" dirty="0">
                <a:solidFill>
                  <a:srgbClr val="161513"/>
                </a:solidFill>
                <a:effectLst/>
                <a:latin typeface="OracleSansVF"/>
              </a:rPr>
              <a:t>Örneğin, bir sinir ağı kuş görüntüleriyle eğitilirse kuşların görüntülerini tanımak için kullanılabilir. </a:t>
            </a:r>
          </a:p>
          <a:p>
            <a:r>
              <a:rPr lang="tr-TR" b="0" i="0" dirty="0">
                <a:solidFill>
                  <a:srgbClr val="161513"/>
                </a:solidFill>
                <a:effectLst/>
                <a:latin typeface="OracleSansVF"/>
              </a:rPr>
              <a:t>Daha fazla katman, kargayı tavuktan ayırt etmeye kıyasla kargayı kuzgundan ayırt etmek gibi daha kesin sonuçlar sağlar. </a:t>
            </a:r>
          </a:p>
          <a:p>
            <a:r>
              <a:rPr lang="tr-TR" b="0" i="0" dirty="0">
                <a:solidFill>
                  <a:srgbClr val="161513"/>
                </a:solidFill>
                <a:effectLst/>
                <a:latin typeface="OracleSansVF"/>
              </a:rPr>
              <a:t>Derin öğrenme algoritmalarının temelindeki </a:t>
            </a:r>
            <a:r>
              <a:rPr lang="tr-TR" b="0" i="1" dirty="0">
                <a:solidFill>
                  <a:srgbClr val="161513"/>
                </a:solidFill>
                <a:effectLst/>
                <a:latin typeface="OracleSansVF"/>
              </a:rPr>
              <a:t>derin sinir ağları, girdi ve çıktı düğümleri arasında birkaç gizli katmana sahiptir</a:t>
            </a:r>
            <a:r>
              <a:rPr lang="tr-TR" b="0" i="0" dirty="0">
                <a:solidFill>
                  <a:srgbClr val="161513"/>
                </a:solidFill>
                <a:effectLst/>
                <a:latin typeface="OracleSansVF"/>
              </a:rPr>
              <a:t>, bu da daha karmaşık veri sınıflandırmalarını gerçekleştirebilecekleri anlamına gelir. </a:t>
            </a:r>
          </a:p>
          <a:p>
            <a:r>
              <a:rPr lang="tr-TR" b="0" i="0" dirty="0">
                <a:solidFill>
                  <a:srgbClr val="161513"/>
                </a:solidFill>
                <a:effectLst/>
                <a:latin typeface="OracleSansVF"/>
              </a:rPr>
              <a:t>Derin öğrenme algoritması büyük veri kümeleriyle eğitilmelidir ve ne kadar çok veri alırsa o kadar doğru olur. Yeni kuş resimlerini doğru bir şekilde sınıflandırmadan önce algoritmanın binlerce kuş resmiyle beslenmesi gerekecektir.</a:t>
            </a:r>
            <a:endParaRPr lang="tr-TR" dirty="0"/>
          </a:p>
        </p:txBody>
      </p:sp>
    </p:spTree>
    <p:extLst>
      <p:ext uri="{BB962C8B-B14F-4D97-AF65-F5344CB8AC3E}">
        <p14:creationId xmlns:p14="http://schemas.microsoft.com/office/powerpoint/2010/main" val="231302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87BD4837-EC73-4660-A212-E11B6FEDA7E3}"/>
              </a:ext>
            </a:extLst>
          </p:cNvPr>
          <p:cNvSpPr>
            <a:spLocks noGrp="1"/>
          </p:cNvSpPr>
          <p:nvPr>
            <p:ph type="title"/>
          </p:nvPr>
        </p:nvSpPr>
        <p:spPr/>
        <p:txBody>
          <a:bodyPr>
            <a:normAutofit fontScale="90000"/>
          </a:bodyPr>
          <a:lstStyle/>
          <a:p>
            <a:r>
              <a:rPr lang="tr-TR" b="1" i="0" dirty="0">
                <a:solidFill>
                  <a:srgbClr val="161513"/>
                </a:solidFill>
                <a:effectLst/>
                <a:latin typeface="OracleSansVF"/>
              </a:rPr>
              <a:t>Derin öğrenme ve sinir ağları arasındaki fark nedir?</a:t>
            </a:r>
            <a:endParaRPr lang="tr-TR" dirty="0"/>
          </a:p>
        </p:txBody>
      </p:sp>
      <p:sp>
        <p:nvSpPr>
          <p:cNvPr id="3" name="İçerik Yer Tutucusu 2">
            <a:extLst>
              <a:ext uri="{FF2B5EF4-FFF2-40B4-BE49-F238E27FC236}">
                <a16:creationId xmlns:a16="http://schemas.microsoft.com/office/drawing/2014/main" xmlns="" id="{76C8737A-A828-4376-A01E-6D63B2CFC59D}"/>
              </a:ext>
            </a:extLst>
          </p:cNvPr>
          <p:cNvSpPr>
            <a:spLocks noGrp="1"/>
          </p:cNvSpPr>
          <p:nvPr>
            <p:ph idx="1"/>
          </p:nvPr>
        </p:nvSpPr>
        <p:spPr/>
        <p:txBody>
          <a:bodyPr/>
          <a:lstStyle/>
          <a:p>
            <a:r>
              <a:rPr lang="tr-TR" b="0" i="0" dirty="0">
                <a:solidFill>
                  <a:srgbClr val="161513"/>
                </a:solidFill>
                <a:effectLst/>
                <a:latin typeface="OracleSansVF"/>
              </a:rPr>
              <a:t>Sinir ağları söz konusu olduğunda, derin öğrenme modelinin eğitimi çok kaynak yoğunlukludur. Bu, sinir ağının, eğitim sırasında ayarlanan ağırlıklar (girdiler arasındaki bağlantının gücünü temsil eden parametreler) kullanılarak gizli katmanlarda işlenen girdileri alması ve ardından modelin bir tahmin vermesidir. Ağırlıklar, daha iyi tahminler yapmak için eğitim girdilerine göre ayarlanır. Derin öğrenme modelleri, büyük miktarda veriyi eğitmek için çok zaman harcar, bu nedenle yüksek performanslı hesaplama çok önemlidir.</a:t>
            </a:r>
            <a:endParaRPr lang="tr-TR" dirty="0"/>
          </a:p>
        </p:txBody>
      </p:sp>
    </p:spTree>
    <p:extLst>
      <p:ext uri="{BB962C8B-B14F-4D97-AF65-F5344CB8AC3E}">
        <p14:creationId xmlns:p14="http://schemas.microsoft.com/office/powerpoint/2010/main" val="313148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D045CAD9-FFAF-462B-BF4E-130909A071C4}"/>
              </a:ext>
            </a:extLst>
          </p:cNvPr>
          <p:cNvSpPr>
            <a:spLocks noGrp="1"/>
          </p:cNvSpPr>
          <p:nvPr>
            <p:ph type="title"/>
          </p:nvPr>
        </p:nvSpPr>
        <p:spPr/>
        <p:txBody>
          <a:bodyPr>
            <a:normAutofit/>
          </a:bodyPr>
          <a:lstStyle/>
          <a:p>
            <a:r>
              <a:rPr lang="tr-TR" b="1" i="0" dirty="0">
                <a:solidFill>
                  <a:srgbClr val="000000"/>
                </a:solidFill>
                <a:effectLst/>
                <a:latin typeface="Poppins" panose="020B0502040204020203" pitchFamily="2" charset="-94"/>
              </a:rPr>
              <a:t>Derin Öğrenme Nasıl Çalışır?</a:t>
            </a:r>
            <a:endParaRPr lang="tr-TR" dirty="0"/>
          </a:p>
        </p:txBody>
      </p:sp>
      <p:sp>
        <p:nvSpPr>
          <p:cNvPr id="3" name="İçerik Yer Tutucusu 2">
            <a:extLst>
              <a:ext uri="{FF2B5EF4-FFF2-40B4-BE49-F238E27FC236}">
                <a16:creationId xmlns:a16="http://schemas.microsoft.com/office/drawing/2014/main" xmlns="" id="{79F97AF9-B847-40FC-A067-2993555F5337}"/>
              </a:ext>
            </a:extLst>
          </p:cNvPr>
          <p:cNvSpPr>
            <a:spLocks noGrp="1"/>
          </p:cNvSpPr>
          <p:nvPr>
            <p:ph idx="1"/>
          </p:nvPr>
        </p:nvSpPr>
        <p:spPr>
          <a:xfrm>
            <a:off x="6534150" y="1180445"/>
            <a:ext cx="5418501" cy="4851746"/>
          </a:xfrm>
        </p:spPr>
        <p:txBody>
          <a:bodyPr>
            <a:normAutofit fontScale="92500"/>
          </a:bodyPr>
          <a:lstStyle/>
          <a:p>
            <a:r>
              <a:rPr lang="tr-TR" b="0" i="0" dirty="0">
                <a:solidFill>
                  <a:srgbClr val="000000"/>
                </a:solidFill>
                <a:effectLst/>
                <a:latin typeface="Poppins" panose="020B0502040204020203" pitchFamily="2" charset="-94"/>
              </a:rPr>
              <a:t>Bir derin öğrenme modeli, bir insanın nasıl sonuç çıkaracağına benzer bir mantık yapısıyla verileri sürekli olarak analiz etmek için tasarlanmıştır. </a:t>
            </a:r>
          </a:p>
          <a:p>
            <a:r>
              <a:rPr lang="tr-TR" b="0" i="0" dirty="0">
                <a:solidFill>
                  <a:srgbClr val="000000"/>
                </a:solidFill>
                <a:effectLst/>
                <a:latin typeface="Poppins" panose="020B0502040204020203" pitchFamily="2" charset="-94"/>
              </a:rPr>
              <a:t>Bunu başarmak için, derin öğrenme uygulamaları </a:t>
            </a:r>
            <a:r>
              <a:rPr lang="tr-TR" b="1" i="0" dirty="0">
                <a:solidFill>
                  <a:srgbClr val="000000"/>
                </a:solidFill>
                <a:effectLst/>
                <a:latin typeface="Poppins" panose="020B0502040204020203" pitchFamily="2" charset="-94"/>
              </a:rPr>
              <a:t>yapay sinir ağı </a:t>
            </a:r>
            <a:r>
              <a:rPr lang="tr-TR" b="0" i="0" dirty="0">
                <a:solidFill>
                  <a:srgbClr val="000000"/>
                </a:solidFill>
                <a:effectLst/>
                <a:latin typeface="Poppins" panose="020B0502040204020203" pitchFamily="2" charset="-94"/>
              </a:rPr>
              <a:t>adı verilen </a:t>
            </a:r>
            <a:r>
              <a:rPr lang="tr-TR" b="1" i="0" dirty="0">
                <a:solidFill>
                  <a:srgbClr val="000000"/>
                </a:solidFill>
                <a:effectLst/>
                <a:latin typeface="Poppins" panose="020B0502040204020203" pitchFamily="2" charset="-94"/>
              </a:rPr>
              <a:t>katmanlı bir algoritma yapısı</a:t>
            </a:r>
            <a:r>
              <a:rPr lang="tr-TR" b="0" i="0" dirty="0">
                <a:solidFill>
                  <a:srgbClr val="000000"/>
                </a:solidFill>
                <a:effectLst/>
                <a:latin typeface="Poppins" panose="020B0502040204020203" pitchFamily="2" charset="-94"/>
              </a:rPr>
              <a:t> kullanır. </a:t>
            </a:r>
          </a:p>
          <a:p>
            <a:r>
              <a:rPr lang="tr-TR" b="0" i="0" dirty="0">
                <a:solidFill>
                  <a:srgbClr val="000000"/>
                </a:solidFill>
                <a:effectLst/>
                <a:latin typeface="Poppins" panose="020B0502040204020203" pitchFamily="2" charset="-94"/>
              </a:rPr>
              <a:t>Yapay sinir ağının tasarımı, insan beyninin biyolojik sinir ağından esinlenmiştir. </a:t>
            </a:r>
          </a:p>
          <a:p>
            <a:r>
              <a:rPr lang="tr-TR" b="0" i="0" dirty="0">
                <a:solidFill>
                  <a:srgbClr val="000000"/>
                </a:solidFill>
                <a:effectLst/>
                <a:latin typeface="Poppins" panose="020B0502040204020203" pitchFamily="2" charset="-94"/>
              </a:rPr>
              <a:t>Yapay sinir ağı; standart makine öğrenimi modellerinden çok daha yetenekli bir öğrenme sürecine yol açar.</a:t>
            </a:r>
            <a:endParaRPr lang="tr-TR" dirty="0"/>
          </a:p>
        </p:txBody>
      </p:sp>
      <p:pic>
        <p:nvPicPr>
          <p:cNvPr id="5" name="Resim 4">
            <a:extLst>
              <a:ext uri="{FF2B5EF4-FFF2-40B4-BE49-F238E27FC236}">
                <a16:creationId xmlns:a16="http://schemas.microsoft.com/office/drawing/2014/main" xmlns="" id="{7B7B8D33-D7F0-4E29-94E3-7BF885FD02F1}"/>
              </a:ext>
            </a:extLst>
          </p:cNvPr>
          <p:cNvPicPr>
            <a:picLocks noChangeAspect="1"/>
          </p:cNvPicPr>
          <p:nvPr/>
        </p:nvPicPr>
        <p:blipFill>
          <a:blip r:embed="rId2"/>
          <a:stretch>
            <a:fillRect/>
          </a:stretch>
        </p:blipFill>
        <p:spPr>
          <a:xfrm>
            <a:off x="232143" y="1546697"/>
            <a:ext cx="6165114" cy="3764606"/>
          </a:xfrm>
          <a:prstGeom prst="rect">
            <a:avLst/>
          </a:prstGeom>
        </p:spPr>
      </p:pic>
    </p:spTree>
    <p:extLst>
      <p:ext uri="{BB962C8B-B14F-4D97-AF65-F5344CB8AC3E}">
        <p14:creationId xmlns:p14="http://schemas.microsoft.com/office/powerpoint/2010/main" val="352444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xmlns="" id="{C9EC8568-12D9-4C8C-A3D5-E353156950F6}"/>
              </a:ext>
            </a:extLst>
          </p:cNvPr>
          <p:cNvSpPr>
            <a:spLocks noGrp="1"/>
          </p:cNvSpPr>
          <p:nvPr>
            <p:ph type="title"/>
          </p:nvPr>
        </p:nvSpPr>
        <p:spPr/>
        <p:txBody>
          <a:bodyPr/>
          <a:lstStyle/>
          <a:p>
            <a:r>
              <a:rPr lang="tr-TR" b="1" i="0" dirty="0">
                <a:solidFill>
                  <a:srgbClr val="000000"/>
                </a:solidFill>
                <a:effectLst/>
                <a:latin typeface="Poppins" panose="020B0502040204020203" pitchFamily="2" charset="-94"/>
              </a:rPr>
              <a:t>Derin Öğrenme Nasıl Çalışır?</a:t>
            </a:r>
            <a:endParaRPr lang="tr-TR" dirty="0"/>
          </a:p>
        </p:txBody>
      </p:sp>
      <p:sp>
        <p:nvSpPr>
          <p:cNvPr id="3" name="İçerik Yer Tutucusu 2">
            <a:extLst>
              <a:ext uri="{FF2B5EF4-FFF2-40B4-BE49-F238E27FC236}">
                <a16:creationId xmlns:a16="http://schemas.microsoft.com/office/drawing/2014/main" xmlns="" id="{0384D042-CEC2-4ADE-ABF9-27E2477FF379}"/>
              </a:ext>
            </a:extLst>
          </p:cNvPr>
          <p:cNvSpPr>
            <a:spLocks noGrp="1"/>
          </p:cNvSpPr>
          <p:nvPr>
            <p:ph idx="1"/>
          </p:nvPr>
        </p:nvSpPr>
        <p:spPr/>
        <p:txBody>
          <a:bodyPr>
            <a:normAutofit fontScale="92500" lnSpcReduction="20000"/>
          </a:bodyPr>
          <a:lstStyle/>
          <a:p>
            <a:pPr algn="l"/>
            <a:r>
              <a:rPr lang="tr-TR" b="0" i="0" dirty="0">
                <a:solidFill>
                  <a:srgbClr val="000000"/>
                </a:solidFill>
                <a:effectLst/>
                <a:latin typeface="Poppins" panose="00000500000000000000" pitchFamily="2" charset="-94"/>
              </a:rPr>
              <a:t>Makine öğreniminin birkaç katman sinir ağı olabilirken derin öğrenmenin yüzlerce veya binlerce katmanı bulunur. </a:t>
            </a:r>
          </a:p>
          <a:p>
            <a:pPr algn="l"/>
            <a:r>
              <a:rPr lang="tr-TR" b="0" i="0" dirty="0">
                <a:solidFill>
                  <a:srgbClr val="000000"/>
                </a:solidFill>
                <a:effectLst/>
                <a:latin typeface="Poppins" panose="00000500000000000000" pitchFamily="2" charset="-94"/>
              </a:rPr>
              <a:t>Bu katmanlara, gelen büyük miktarda veriyi işlemek için ihtiyacı vardır. Çünkü yeterli katman olmadan, ortaya çıkan sorunu çözmeye yardımcı olacak yeterli nöron olmaz.</a:t>
            </a:r>
          </a:p>
          <a:p>
            <a:pPr algn="l"/>
            <a:r>
              <a:rPr lang="tr-TR" b="0" i="0" dirty="0">
                <a:solidFill>
                  <a:srgbClr val="000000"/>
                </a:solidFill>
                <a:effectLst/>
                <a:latin typeface="Poppins" panose="00000500000000000000" pitchFamily="2" charset="-94"/>
              </a:rPr>
              <a:t>Derin öğrenme, özünde, makinelere insan zekasını taklit etmeyi öğretmek için yinelemeli yöntemlere dayanır. </a:t>
            </a:r>
          </a:p>
          <a:p>
            <a:pPr algn="l"/>
            <a:r>
              <a:rPr lang="tr-TR" b="0" i="0" dirty="0">
                <a:solidFill>
                  <a:srgbClr val="000000"/>
                </a:solidFill>
                <a:effectLst/>
                <a:latin typeface="Poppins" panose="00000500000000000000" pitchFamily="2" charset="-94"/>
              </a:rPr>
              <a:t>Yapay bir sinir ağı, bu yinelemeli yöntemi birkaç hiyerarşik düzey aracılığıyla gerçekleştirir. </a:t>
            </a:r>
          </a:p>
          <a:p>
            <a:pPr algn="l"/>
            <a:r>
              <a:rPr lang="tr-TR" b="0" i="0" dirty="0">
                <a:solidFill>
                  <a:srgbClr val="000000"/>
                </a:solidFill>
                <a:effectLst/>
                <a:latin typeface="Poppins" panose="00000500000000000000" pitchFamily="2" charset="-94"/>
              </a:rPr>
              <a:t>İlk seviyeler, makinelerin basit bilgileri öğrenmesine yardımcı olur ve seviyeler arttıkça bilgi birikmeye devam eder. </a:t>
            </a:r>
          </a:p>
          <a:p>
            <a:pPr algn="l"/>
            <a:r>
              <a:rPr lang="tr-TR" b="0" i="0" dirty="0">
                <a:solidFill>
                  <a:srgbClr val="000000"/>
                </a:solidFill>
                <a:effectLst/>
                <a:latin typeface="Poppins" panose="00000500000000000000" pitchFamily="2" charset="-94"/>
              </a:rPr>
              <a:t>Her yeni seviye ile makineler daha fazla bilgi toplar ve bunları son seviyede öğrendikleriyle birleştirir. </a:t>
            </a:r>
          </a:p>
          <a:p>
            <a:pPr algn="l"/>
            <a:r>
              <a:rPr lang="tr-TR" b="0" i="0" dirty="0">
                <a:solidFill>
                  <a:srgbClr val="000000"/>
                </a:solidFill>
                <a:effectLst/>
                <a:latin typeface="Poppins" panose="00000500000000000000" pitchFamily="2" charset="-94"/>
              </a:rPr>
              <a:t>Sürecin sonunda, elde edilen bilgi bir nevi mantıksal düşünce örneği gibidir.</a:t>
            </a:r>
          </a:p>
          <a:p>
            <a:endParaRPr lang="tr-TR" dirty="0"/>
          </a:p>
        </p:txBody>
      </p:sp>
    </p:spTree>
    <p:extLst>
      <p:ext uri="{BB962C8B-B14F-4D97-AF65-F5344CB8AC3E}">
        <p14:creationId xmlns:p14="http://schemas.microsoft.com/office/powerpoint/2010/main" val="258298339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2685</Words>
  <Application>Microsoft Office PowerPoint</Application>
  <PresentationFormat>Geniş ekran</PresentationFormat>
  <Paragraphs>179</Paragraphs>
  <Slides>34</Slides>
  <Notes>1</Notes>
  <HiddenSlides>0</HiddenSlides>
  <MMClips>0</MMClips>
  <ScaleCrop>false</ScaleCrop>
  <HeadingPairs>
    <vt:vector size="6" baseType="variant">
      <vt:variant>
        <vt:lpstr>Kullanılan Yazı Tipleri</vt:lpstr>
      </vt:variant>
      <vt:variant>
        <vt:i4>11</vt:i4>
      </vt:variant>
      <vt:variant>
        <vt:lpstr>Tema</vt:lpstr>
      </vt:variant>
      <vt:variant>
        <vt:i4>1</vt:i4>
      </vt:variant>
      <vt:variant>
        <vt:lpstr>Slayt Başlıkları</vt:lpstr>
      </vt:variant>
      <vt:variant>
        <vt:i4>34</vt:i4>
      </vt:variant>
    </vt:vector>
  </HeadingPairs>
  <TitlesOfParts>
    <vt:vector size="46" baseType="lpstr">
      <vt:lpstr>AmazonEmber</vt:lpstr>
      <vt:lpstr>AmazonEmberBold</vt:lpstr>
      <vt:lpstr>Arial</vt:lpstr>
      <vt:lpstr>Calibri</vt:lpstr>
      <vt:lpstr>Calibri Light</vt:lpstr>
      <vt:lpstr>inherit</vt:lpstr>
      <vt:lpstr>OracleSansVF</vt:lpstr>
      <vt:lpstr>Poppins</vt:lpstr>
      <vt:lpstr>Segoe UI</vt:lpstr>
      <vt:lpstr>source-serif-pro</vt:lpstr>
      <vt:lpstr>Wingdings</vt:lpstr>
      <vt:lpstr>Office Teması</vt:lpstr>
      <vt:lpstr>Yapay Zekaya Giriş HAFTA 9 Derin Öğrenme</vt:lpstr>
      <vt:lpstr>Derin Öğrenme Nedir?</vt:lpstr>
      <vt:lpstr>Derin öğrenme ağının bileşenleri</vt:lpstr>
      <vt:lpstr>Derin Sinir Ağlarının Temel Özellikleri</vt:lpstr>
      <vt:lpstr>Derin öğrenme ve sinir ağları arasındaki fark nedir?</vt:lpstr>
      <vt:lpstr>Derin öğrenme ve sinir ağları arasındaki fark nedir?</vt:lpstr>
      <vt:lpstr>Derin öğrenme ve sinir ağları arasındaki fark nedir?</vt:lpstr>
      <vt:lpstr>Derin Öğrenme Nasıl Çalışır?</vt:lpstr>
      <vt:lpstr>Derin Öğrenme Nasıl Çalışır?</vt:lpstr>
      <vt:lpstr>Derin Öğrenme Nasıl Çalışır?</vt:lpstr>
      <vt:lpstr>Derin öğrenme neden önemlidir?</vt:lpstr>
      <vt:lpstr>Derin öğrenmenin işleyişi</vt:lpstr>
      <vt:lpstr>Derin öğrenme modellerini eğitme</vt:lpstr>
      <vt:lpstr>Derin öğrenme modellerini eğitme</vt:lpstr>
      <vt:lpstr>Derin öğrenme modellerini eğitme</vt:lpstr>
      <vt:lpstr>Derin öğrenme modellerini eğitme</vt:lpstr>
      <vt:lpstr>Derin öğrenme modellerini eğitme</vt:lpstr>
      <vt:lpstr>Sinir ağı nedir?</vt:lpstr>
      <vt:lpstr>Yaygın sinir ağları</vt:lpstr>
      <vt:lpstr>Yaygın sinir ağları</vt:lpstr>
      <vt:lpstr>Yaygın sinir ağları</vt:lpstr>
      <vt:lpstr>Derin Öğrenme Örneği ile Konuyu Özetlersek:</vt:lpstr>
      <vt:lpstr>Derin Öğrenme Örneği</vt:lpstr>
      <vt:lpstr>Derin Öğrenme Örneği</vt:lpstr>
      <vt:lpstr>Derin Öğrenme Örneği</vt:lpstr>
      <vt:lpstr>Derin Öğrenme Örneği</vt:lpstr>
      <vt:lpstr>Derin Öğrenme Örneği</vt:lpstr>
      <vt:lpstr>Derin Öğrenme Örneği</vt:lpstr>
      <vt:lpstr>Derin Öğrenme Örneği</vt:lpstr>
      <vt:lpstr>Derin Öğrenme Örneği</vt:lpstr>
      <vt:lpstr>Derin Öğrenme Uygulama Alanları</vt:lpstr>
      <vt:lpstr>Başarı Hikayeleri ve İleri Seviye Modeller</vt:lpstr>
      <vt:lpstr>Etik ve Güvenlik Konuları</vt:lpstr>
      <vt:lpstr>Kaynaklar</vt:lpstr>
    </vt:vector>
  </TitlesOfParts>
  <Company>Sakarya Üniversitesi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dc:title>
  <dc:creator>BURCU ÇARKLI YAVUZ</dc:creator>
  <cp:lastModifiedBy>BURCU ÇARKLI YAVUZ</cp:lastModifiedBy>
  <cp:revision>55</cp:revision>
  <dcterms:created xsi:type="dcterms:W3CDTF">2019-12-04T13:55:05Z</dcterms:created>
  <dcterms:modified xsi:type="dcterms:W3CDTF">2023-11-27T06:09:51Z</dcterms:modified>
</cp:coreProperties>
</file>