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4" r:id="rId22"/>
    <p:sldId id="278" r:id="rId23"/>
    <p:sldId id="275"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7" r:id="rId52"/>
    <p:sldId id="306"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848D4CA0-87E8-3DB2-BF8D-BE80D6AA6E29}"/>
              </a:ext>
            </a:extLst>
          </p:cNvPr>
          <p:cNvSpPr txBox="1"/>
          <p:nvPr userDrawn="1"/>
        </p:nvSpPr>
        <p:spPr bwMode="grayWhite">
          <a:xfrm rot="20372703">
            <a:off x="2413000" y="1247547"/>
            <a:ext cx="7162800" cy="4708981"/>
          </a:xfrm>
          <a:prstGeom prst="rect">
            <a:avLst/>
          </a:prstGeom>
          <a:noFill/>
          <a:ln>
            <a:noFill/>
          </a:ln>
        </p:spPr>
        <p:txBody>
          <a:bodyPr wrap="square" rtlCol="0" anchor="ctr">
            <a:spAutoFit/>
          </a:bodyPr>
          <a:lstStyle/>
          <a:p>
            <a:pPr algn="ctr"/>
            <a:r>
              <a:rPr lang="tr-TR" sz="10000" dirty="0">
                <a:solidFill>
                  <a:schemeClr val="tx1">
                    <a:alpha val="30000"/>
                  </a:schemeClr>
                </a:solidFill>
              </a:rPr>
              <a:t>Dr. Öğr. Üyesi Fatma AKALIN</a:t>
            </a:r>
          </a:p>
        </p:txBody>
      </p:sp>
      <p:sp>
        <p:nvSpPr>
          <p:cNvPr id="2" name="Başlık 1">
            <a:extLst>
              <a:ext uri="{FF2B5EF4-FFF2-40B4-BE49-F238E27FC236}">
                <a16:creationId xmlns:a16="http://schemas.microsoft.com/office/drawing/2014/main" id="{D9B15468-71BA-BFB8-2770-30F658889EB6}"/>
              </a:ext>
            </a:extLst>
          </p:cNvPr>
          <p:cNvSpPr>
            <a:spLocks noGrp="1"/>
          </p:cNvSpPr>
          <p:nvPr>
            <p:ph type="ctrTitle"/>
          </p:nvPr>
        </p:nvSpPr>
        <p:spPr>
          <a:xfrm>
            <a:off x="1524000" y="1122363"/>
            <a:ext cx="9144000" cy="2387600"/>
          </a:xfrm>
        </p:spPr>
        <p:txBody>
          <a:bodyPr anchor="b"/>
          <a:lstStyle>
            <a:lvl1pPr algn="ctr">
              <a:defRPr sz="6000"/>
            </a:lvl1pPr>
          </a:lstStyle>
          <a:p>
            <a:r>
              <a:rPr lang="tr-TR" dirty="0"/>
              <a:t>Asıl başlık stilini düzenlemek için tıklayın</a:t>
            </a:r>
          </a:p>
        </p:txBody>
      </p:sp>
      <p:sp>
        <p:nvSpPr>
          <p:cNvPr id="3" name="Alt Başlık 2">
            <a:extLst>
              <a:ext uri="{FF2B5EF4-FFF2-40B4-BE49-F238E27FC236}">
                <a16:creationId xmlns:a16="http://schemas.microsoft.com/office/drawing/2014/main" id="{24F0729F-3434-898D-349F-7E608AA8C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dirty="0"/>
              <a:t>Asıl alt başlık stilini düzenlemek için tıklayın</a:t>
            </a:r>
          </a:p>
        </p:txBody>
      </p:sp>
      <p:sp>
        <p:nvSpPr>
          <p:cNvPr id="4" name="Veri Yer Tutucusu 3">
            <a:extLst>
              <a:ext uri="{FF2B5EF4-FFF2-40B4-BE49-F238E27FC236}">
                <a16:creationId xmlns:a16="http://schemas.microsoft.com/office/drawing/2014/main" id="{12A907AA-F742-99CF-14B6-3B604CAC66EB}"/>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84BBD2BD-AC93-A1CF-148D-8C5F473B785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108916F-EBFB-5B4A-E527-92FB28A13625}"/>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165854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092C1-93AA-B84D-9AB7-A4DF951EAA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0286CCA-9905-BA5E-8756-CAE8F5F96F5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F223F0-C66B-4446-2353-C24430226FF9}"/>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0606E7AF-E9A7-DD20-DC02-E3996F88C34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7A1B0B-C18A-8713-17DA-6022045BF35F}"/>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150335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58EC684-191F-8850-AF15-34E4213BFE4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E3215D1-AB0F-A4DB-5B17-A70B181EF61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14530B1-C21A-2C95-45C1-BF1F3D178615}"/>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57F3E59D-A607-6B0B-C248-7D926D08F87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080D49E-747E-D76A-07A8-45646CC6B91F}"/>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349930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73EC6C24-693E-2E5F-825F-B3C3C1CB172A}"/>
              </a:ext>
            </a:extLst>
          </p:cNvPr>
          <p:cNvSpPr txBox="1"/>
          <p:nvPr userDrawn="1"/>
        </p:nvSpPr>
        <p:spPr>
          <a:xfrm rot="19902084">
            <a:off x="2247900" y="1196430"/>
            <a:ext cx="7452360" cy="4708981"/>
          </a:xfrm>
          <a:prstGeom prst="rect">
            <a:avLst/>
          </a:prstGeom>
          <a:noFill/>
        </p:spPr>
        <p:txBody>
          <a:bodyPr wrap="square" rtlCol="0">
            <a:spAutoFit/>
          </a:bodyPr>
          <a:lstStyle/>
          <a:p>
            <a:pPr algn="ctr"/>
            <a:r>
              <a:rPr lang="tr-TR" sz="10000" dirty="0">
                <a:solidFill>
                  <a:schemeClr val="tx1">
                    <a:alpha val="15000"/>
                  </a:schemeClr>
                </a:solidFill>
              </a:rPr>
              <a:t>Dr. Öğr. Üyesi Fatma AKALIN</a:t>
            </a:r>
          </a:p>
        </p:txBody>
      </p:sp>
      <p:sp>
        <p:nvSpPr>
          <p:cNvPr id="2" name="Başlık 1">
            <a:extLst>
              <a:ext uri="{FF2B5EF4-FFF2-40B4-BE49-F238E27FC236}">
                <a16:creationId xmlns:a16="http://schemas.microsoft.com/office/drawing/2014/main" id="{49CB65CB-D4AA-4BE8-3001-5F931891E090}"/>
              </a:ext>
            </a:extLst>
          </p:cNvPr>
          <p:cNvSpPr>
            <a:spLocks noGrp="1"/>
          </p:cNvSpPr>
          <p:nvPr>
            <p:ph type="title"/>
          </p:nvPr>
        </p:nvSpPr>
        <p:spPr/>
        <p:txBody>
          <a:bodyPr/>
          <a:lstStyle/>
          <a:p>
            <a:r>
              <a:rPr lang="tr-TR" dirty="0"/>
              <a:t>Asıl başlık stilini düzenlemek için tıklayın</a:t>
            </a:r>
          </a:p>
        </p:txBody>
      </p:sp>
      <p:sp>
        <p:nvSpPr>
          <p:cNvPr id="3" name="İçerik Yer Tutucusu 2">
            <a:extLst>
              <a:ext uri="{FF2B5EF4-FFF2-40B4-BE49-F238E27FC236}">
                <a16:creationId xmlns:a16="http://schemas.microsoft.com/office/drawing/2014/main" id="{450AFAD7-BDDB-0473-A196-FC62C3FCFAE8}"/>
              </a:ext>
            </a:extLst>
          </p:cNvPr>
          <p:cNvSpPr>
            <a:spLocks noGrp="1"/>
          </p:cNvSpPr>
          <p:nvPr>
            <p:ph idx="1"/>
          </p:nvPr>
        </p:nvSpPr>
        <p:spPr/>
        <p:txBody>
          <a:body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Veri Yer Tutucusu 3">
            <a:extLst>
              <a:ext uri="{FF2B5EF4-FFF2-40B4-BE49-F238E27FC236}">
                <a16:creationId xmlns:a16="http://schemas.microsoft.com/office/drawing/2014/main" id="{004A6479-1F31-7F2D-26EA-3D918212B37B}"/>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77AB2FA9-3F6A-DC55-C1FB-2792B818DB7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EE3D686-E779-12D8-B809-E23A164EE032}"/>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49276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5ED8EB-98A1-5E72-504D-CB60BCCBAB9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105A7766-4CFC-E7FC-0648-B7DC9E37A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C30D839-3547-ACA3-54DF-F9798FE568F4}"/>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76C79BB0-90D4-3468-4928-27D39821070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634E84C-B27B-A355-A3FB-09A1B10C18AD}"/>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34861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CC7CA3-3F1F-41AD-B150-17A3223143A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91F8946-E887-42EC-A558-7FE8BC4CC42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C42B461-4995-2D3D-1ABA-569F9C6B80F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E09477C-C310-8290-5387-E48FB29EEFA2}"/>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6" name="Alt Bilgi Yer Tutucusu 5">
            <a:extLst>
              <a:ext uri="{FF2B5EF4-FFF2-40B4-BE49-F238E27FC236}">
                <a16:creationId xmlns:a16="http://schemas.microsoft.com/office/drawing/2014/main" id="{8B4C67C7-F7C2-B7BD-2519-76089312CD7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DE82070-9561-7356-B5C3-ED2AD881F526}"/>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195864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207C9B-574A-0A42-1674-402F6B99BA2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14F3927-7318-86DD-EAC2-B0786FD85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E4668AC-8E6C-0AF4-C7E9-1B1E6DA0A70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208DC5E-86DB-B9EA-AAB6-93EC59753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7457646-44D0-E916-59B8-6C911D332DA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8354C48-19C6-512B-5E43-577E3352CE48}"/>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8" name="Alt Bilgi Yer Tutucusu 7">
            <a:extLst>
              <a:ext uri="{FF2B5EF4-FFF2-40B4-BE49-F238E27FC236}">
                <a16:creationId xmlns:a16="http://schemas.microsoft.com/office/drawing/2014/main" id="{473617B0-ECAE-3FF2-FC67-56DB8DE18E0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70603EB-63C3-C81F-4AA3-933DF6000476}"/>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149961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3A8C51-2169-5BBF-4D66-9185F86FA8B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E231F4C-E69C-A726-2920-E716583E79EB}"/>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4" name="Alt Bilgi Yer Tutucusu 3">
            <a:extLst>
              <a:ext uri="{FF2B5EF4-FFF2-40B4-BE49-F238E27FC236}">
                <a16:creationId xmlns:a16="http://schemas.microsoft.com/office/drawing/2014/main" id="{C4D851CB-C686-28C0-88E2-4011FA77896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208A7B0-94B6-EBD3-18FE-4372ADB3990D}"/>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274696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34E00B9-62EF-6906-BE24-F15EB134381B}"/>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3" name="Alt Bilgi Yer Tutucusu 2">
            <a:extLst>
              <a:ext uri="{FF2B5EF4-FFF2-40B4-BE49-F238E27FC236}">
                <a16:creationId xmlns:a16="http://schemas.microsoft.com/office/drawing/2014/main" id="{B035FFB9-3134-F258-D69C-7BE6F9C431A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924DAB0-87AB-02AA-F245-3E41BC63D091}"/>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30417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B04CAA-D5D1-CA2C-3FAC-22066DE28E4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A10A932-21E1-B565-445C-FC42E1B8B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C424D0F-0262-138F-5546-27E75CABD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081F75D-B860-5FA0-158D-2AE1E9BEBA66}"/>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6" name="Alt Bilgi Yer Tutucusu 5">
            <a:extLst>
              <a:ext uri="{FF2B5EF4-FFF2-40B4-BE49-F238E27FC236}">
                <a16:creationId xmlns:a16="http://schemas.microsoft.com/office/drawing/2014/main" id="{F14C8481-F7FB-DC02-0F55-99566F41B4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FA69D0A-FD07-0C8C-5540-5942B36E2442}"/>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150938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A2EFF6-E180-0B59-AE9F-4D02759FBB9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11B322A-E15C-19E9-29E3-9D630D6EF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6787B9-6ED6-014D-9A62-D7BA8CDC4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971414-DD9B-25F1-BEF6-A03283603055}"/>
              </a:ext>
            </a:extLst>
          </p:cNvPr>
          <p:cNvSpPr>
            <a:spLocks noGrp="1"/>
          </p:cNvSpPr>
          <p:nvPr>
            <p:ph type="dt" sz="half" idx="10"/>
          </p:nvPr>
        </p:nvSpPr>
        <p:spPr/>
        <p:txBody>
          <a:bodyPr/>
          <a:lstStyle/>
          <a:p>
            <a:fld id="{F2227356-5B5F-499D-93FD-2929020DF580}" type="datetimeFigureOut">
              <a:rPr lang="tr-TR" smtClean="0"/>
              <a:t>8.10.2023</a:t>
            </a:fld>
            <a:endParaRPr lang="tr-TR"/>
          </a:p>
        </p:txBody>
      </p:sp>
      <p:sp>
        <p:nvSpPr>
          <p:cNvPr id="6" name="Alt Bilgi Yer Tutucusu 5">
            <a:extLst>
              <a:ext uri="{FF2B5EF4-FFF2-40B4-BE49-F238E27FC236}">
                <a16:creationId xmlns:a16="http://schemas.microsoft.com/office/drawing/2014/main" id="{02E11D07-D6E2-5863-3AB2-BB00954FBDA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381CA11-0B86-B93F-D6EC-E32660D91A43}"/>
              </a:ext>
            </a:extLst>
          </p:cNvPr>
          <p:cNvSpPr>
            <a:spLocks noGrp="1"/>
          </p:cNvSpPr>
          <p:nvPr>
            <p:ph type="sldNum" sz="quarter" idx="12"/>
          </p:nvPr>
        </p:nvSpPr>
        <p:spPr/>
        <p:txBody>
          <a:bodyPr/>
          <a:lstStyle/>
          <a:p>
            <a:fld id="{29BBFD67-CFA7-434D-B521-6F61ADBC560B}" type="slidenum">
              <a:rPr lang="tr-TR" smtClean="0"/>
              <a:t>‹#›</a:t>
            </a:fld>
            <a:endParaRPr lang="tr-TR"/>
          </a:p>
        </p:txBody>
      </p:sp>
    </p:spTree>
    <p:extLst>
      <p:ext uri="{BB962C8B-B14F-4D97-AF65-F5344CB8AC3E}">
        <p14:creationId xmlns:p14="http://schemas.microsoft.com/office/powerpoint/2010/main" val="34399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1589667-BB84-9E21-7522-E14826D5F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1B7F66A-90DD-F228-64D9-B3502C99B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54438B3-F157-197F-3F8A-F3D603B9C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27356-5B5F-499D-93FD-2929020DF580}" type="datetimeFigureOut">
              <a:rPr lang="tr-TR" smtClean="0"/>
              <a:t>8.10.2023</a:t>
            </a:fld>
            <a:endParaRPr lang="tr-TR"/>
          </a:p>
        </p:txBody>
      </p:sp>
      <p:sp>
        <p:nvSpPr>
          <p:cNvPr id="5" name="Alt Bilgi Yer Tutucusu 4">
            <a:extLst>
              <a:ext uri="{FF2B5EF4-FFF2-40B4-BE49-F238E27FC236}">
                <a16:creationId xmlns:a16="http://schemas.microsoft.com/office/drawing/2014/main" id="{6975A3DF-C4B3-E586-2BD0-22E353C1A9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9DC56BC-1B33-A994-20C4-22E825FBA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BFD67-CFA7-434D-B521-6F61ADBC560B}" type="slidenum">
              <a:rPr lang="tr-TR" smtClean="0"/>
              <a:t>‹#›</a:t>
            </a:fld>
            <a:endParaRPr lang="tr-TR"/>
          </a:p>
        </p:txBody>
      </p:sp>
    </p:spTree>
    <p:extLst>
      <p:ext uri="{BB962C8B-B14F-4D97-AF65-F5344CB8AC3E}">
        <p14:creationId xmlns:p14="http://schemas.microsoft.com/office/powerpoint/2010/main" val="1674493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A76076-1E61-D359-CD83-06645E3D83BD}"/>
              </a:ext>
            </a:extLst>
          </p:cNvPr>
          <p:cNvSpPr>
            <a:spLocks noGrp="1"/>
          </p:cNvSpPr>
          <p:nvPr>
            <p:ph type="ctrTitle"/>
          </p:nvPr>
        </p:nvSpPr>
        <p:spPr>
          <a:xfrm>
            <a:off x="1524000" y="1600201"/>
            <a:ext cx="9144000" cy="1909762"/>
          </a:xfrm>
        </p:spPr>
        <p:txBody>
          <a:bodyPr/>
          <a:lstStyle/>
          <a:p>
            <a:r>
              <a:rPr lang="tr-TR" dirty="0"/>
              <a:t>WEB TEKNOLOJİLERİ</a:t>
            </a:r>
          </a:p>
        </p:txBody>
      </p:sp>
      <p:sp>
        <p:nvSpPr>
          <p:cNvPr id="3" name="Alt Başlık 2">
            <a:extLst>
              <a:ext uri="{FF2B5EF4-FFF2-40B4-BE49-F238E27FC236}">
                <a16:creationId xmlns:a16="http://schemas.microsoft.com/office/drawing/2014/main" id="{464CC514-71F1-73AF-0F42-B02418F8EBFB}"/>
              </a:ext>
            </a:extLst>
          </p:cNvPr>
          <p:cNvSpPr>
            <a:spLocks noGrp="1"/>
          </p:cNvSpPr>
          <p:nvPr>
            <p:ph type="subTitle" idx="1"/>
          </p:nvPr>
        </p:nvSpPr>
        <p:spPr>
          <a:xfrm>
            <a:off x="1524000" y="4209142"/>
            <a:ext cx="9144000" cy="1048657"/>
          </a:xfrm>
        </p:spPr>
        <p:txBody>
          <a:bodyPr/>
          <a:lstStyle/>
          <a:p>
            <a:r>
              <a:rPr lang="tr-TR" dirty="0"/>
              <a:t>Dr. Öğr. Üyesi Fatma AKALIN</a:t>
            </a:r>
          </a:p>
        </p:txBody>
      </p:sp>
    </p:spTree>
    <p:extLst>
      <p:ext uri="{BB962C8B-B14F-4D97-AF65-F5344CB8AC3E}">
        <p14:creationId xmlns:p14="http://schemas.microsoft.com/office/powerpoint/2010/main" val="155366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20FA24-9AE7-EDD8-965E-D89D3C8D1BA5}"/>
              </a:ext>
            </a:extLst>
          </p:cNvPr>
          <p:cNvSpPr>
            <a:spLocks noGrp="1"/>
          </p:cNvSpPr>
          <p:nvPr>
            <p:ph type="title"/>
          </p:nvPr>
        </p:nvSpPr>
        <p:spPr/>
        <p:txBody>
          <a:bodyPr/>
          <a:lstStyle/>
          <a:p>
            <a:pPr algn="ctr"/>
            <a:r>
              <a:rPr lang="tr-TR" dirty="0"/>
              <a:t>HTML İSKELETİ</a:t>
            </a:r>
          </a:p>
        </p:txBody>
      </p:sp>
      <p:sp>
        <p:nvSpPr>
          <p:cNvPr id="3" name="İçerik Yer Tutucusu 2">
            <a:extLst>
              <a:ext uri="{FF2B5EF4-FFF2-40B4-BE49-F238E27FC236}">
                <a16:creationId xmlns:a16="http://schemas.microsoft.com/office/drawing/2014/main" id="{2E01A24E-022F-CED2-D9BE-955F55A18C12}"/>
              </a:ext>
            </a:extLst>
          </p:cNvPr>
          <p:cNvSpPr>
            <a:spLocks noGrp="1"/>
          </p:cNvSpPr>
          <p:nvPr>
            <p:ph idx="1"/>
          </p:nvPr>
        </p:nvSpPr>
        <p:spPr>
          <a:xfrm>
            <a:off x="838200" y="1845290"/>
            <a:ext cx="10515600" cy="4351338"/>
          </a:xfrm>
        </p:spPr>
        <p:txBody>
          <a:bodyPr/>
          <a:lstStyle/>
          <a:p>
            <a:pPr marL="0" indent="0" algn="ctr">
              <a:buNone/>
            </a:pPr>
            <a:r>
              <a:rPr lang="tr-TR" dirty="0"/>
              <a:t>-HTML kodu 3 ana etiketten oluşur. HTML olarak isimlendirilen bu etiketler;</a:t>
            </a:r>
          </a:p>
          <a:p>
            <a:pPr marL="0" indent="0" algn="ctr">
              <a:buNone/>
            </a:pPr>
            <a:r>
              <a:rPr lang="tr-TR" dirty="0"/>
              <a:t>&lt;html&gt;</a:t>
            </a:r>
          </a:p>
          <a:p>
            <a:pPr marL="0" indent="0" algn="ctr">
              <a:buNone/>
            </a:pPr>
            <a:r>
              <a:rPr lang="tr-TR" dirty="0"/>
              <a:t>&lt;</a:t>
            </a:r>
            <a:r>
              <a:rPr lang="tr-TR" dirty="0" err="1"/>
              <a:t>head</a:t>
            </a:r>
            <a:r>
              <a:rPr lang="tr-TR" dirty="0"/>
              <a:t>&gt; </a:t>
            </a:r>
          </a:p>
          <a:p>
            <a:pPr marL="0" indent="0" algn="ctr">
              <a:buNone/>
            </a:pPr>
            <a:r>
              <a:rPr lang="tr-TR" dirty="0"/>
              <a:t>&lt;body&gt;</a:t>
            </a:r>
          </a:p>
          <a:p>
            <a:pPr marL="0" indent="0" algn="ctr">
              <a:buNone/>
            </a:pPr>
            <a:r>
              <a:rPr lang="tr-TR" dirty="0"/>
              <a:t> olarak ifade edilebilir. </a:t>
            </a:r>
          </a:p>
          <a:p>
            <a:pPr marL="0" indent="0" algn="ctr">
              <a:buNone/>
            </a:pPr>
            <a:endParaRPr lang="tr-TR" dirty="0"/>
          </a:p>
          <a:p>
            <a:pPr marL="0" indent="0" algn="ctr">
              <a:buNone/>
            </a:pPr>
            <a:endParaRPr lang="tr-TR" dirty="0"/>
          </a:p>
        </p:txBody>
      </p:sp>
    </p:spTree>
    <p:extLst>
      <p:ext uri="{BB962C8B-B14F-4D97-AF65-F5344CB8AC3E}">
        <p14:creationId xmlns:p14="http://schemas.microsoft.com/office/powerpoint/2010/main" val="229604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0FCC65-C36D-4DE8-08C1-7B0D96A3694B}"/>
              </a:ext>
            </a:extLst>
          </p:cNvPr>
          <p:cNvSpPr>
            <a:spLocks noGrp="1"/>
          </p:cNvSpPr>
          <p:nvPr>
            <p:ph type="title"/>
          </p:nvPr>
        </p:nvSpPr>
        <p:spPr/>
        <p:txBody>
          <a:bodyPr/>
          <a:lstStyle/>
          <a:p>
            <a:pPr algn="ctr"/>
            <a:r>
              <a:rPr lang="tr-TR" dirty="0"/>
              <a:t>&lt;HTML&gt; ETİKETİ</a:t>
            </a:r>
          </a:p>
        </p:txBody>
      </p:sp>
      <p:sp>
        <p:nvSpPr>
          <p:cNvPr id="3" name="İçerik Yer Tutucusu 2">
            <a:extLst>
              <a:ext uri="{FF2B5EF4-FFF2-40B4-BE49-F238E27FC236}">
                <a16:creationId xmlns:a16="http://schemas.microsoft.com/office/drawing/2014/main" id="{B1CB8180-A43E-2D2A-972E-A288F34992EC}"/>
              </a:ext>
            </a:extLst>
          </p:cNvPr>
          <p:cNvSpPr>
            <a:spLocks noGrp="1"/>
          </p:cNvSpPr>
          <p:nvPr>
            <p:ph idx="1"/>
          </p:nvPr>
        </p:nvSpPr>
        <p:spPr/>
        <p:txBody>
          <a:bodyPr/>
          <a:lstStyle/>
          <a:p>
            <a:pPr marL="0" indent="0" algn="ctr">
              <a:buNone/>
            </a:pPr>
            <a:r>
              <a:rPr lang="tr-TR" dirty="0"/>
              <a:t>HTML yazmak için gerekli ilk elementtir. Yazılacak tüm kodlar bu elementin içerisinde olmalıdır. </a:t>
            </a:r>
          </a:p>
          <a:p>
            <a:endParaRPr lang="tr-TR" dirty="0"/>
          </a:p>
        </p:txBody>
      </p:sp>
    </p:spTree>
    <p:extLst>
      <p:ext uri="{BB962C8B-B14F-4D97-AF65-F5344CB8AC3E}">
        <p14:creationId xmlns:p14="http://schemas.microsoft.com/office/powerpoint/2010/main" val="364561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86B8B7-13AC-BED2-11A0-D78B766D8AB0}"/>
              </a:ext>
            </a:extLst>
          </p:cNvPr>
          <p:cNvSpPr>
            <a:spLocks noGrp="1"/>
          </p:cNvSpPr>
          <p:nvPr>
            <p:ph type="title"/>
          </p:nvPr>
        </p:nvSpPr>
        <p:spPr/>
        <p:txBody>
          <a:bodyPr/>
          <a:lstStyle/>
          <a:p>
            <a:pPr algn="ctr"/>
            <a:r>
              <a:rPr lang="tr-TR" dirty="0"/>
              <a:t>&lt;HEAD&gt; ETİKETİ</a:t>
            </a:r>
          </a:p>
        </p:txBody>
      </p:sp>
      <p:sp>
        <p:nvSpPr>
          <p:cNvPr id="3" name="İçerik Yer Tutucusu 2">
            <a:extLst>
              <a:ext uri="{FF2B5EF4-FFF2-40B4-BE49-F238E27FC236}">
                <a16:creationId xmlns:a16="http://schemas.microsoft.com/office/drawing/2014/main" id="{BBCE9B1C-DB07-43B2-71B5-FD673E31DCFE}"/>
              </a:ext>
            </a:extLst>
          </p:cNvPr>
          <p:cNvSpPr>
            <a:spLocks noGrp="1"/>
          </p:cNvSpPr>
          <p:nvPr>
            <p:ph idx="1"/>
          </p:nvPr>
        </p:nvSpPr>
        <p:spPr/>
        <p:txBody>
          <a:bodyPr/>
          <a:lstStyle/>
          <a:p>
            <a:pPr marL="0" indent="0" algn="ctr">
              <a:buNone/>
            </a:pPr>
            <a:r>
              <a:rPr lang="tr-TR" dirty="0"/>
              <a:t>Web sayfası hakkında tarayıcıya bilgi vermek için kullanılan bir elementtir. Web sayfamızın görünmeyen kısmı olarak nitelendirebiliriz.</a:t>
            </a:r>
          </a:p>
          <a:p>
            <a:pPr marL="0" indent="0" algn="ctr">
              <a:buNone/>
            </a:pPr>
            <a:r>
              <a:rPr lang="tr-TR" dirty="0"/>
              <a:t>Bununla birlikte CSS ve </a:t>
            </a:r>
            <a:r>
              <a:rPr lang="tr-TR" dirty="0" err="1"/>
              <a:t>Javascript</a:t>
            </a:r>
            <a:r>
              <a:rPr lang="tr-TR" dirty="0"/>
              <a:t> kodları da &lt;</a:t>
            </a:r>
            <a:r>
              <a:rPr lang="tr-TR" dirty="0" err="1"/>
              <a:t>head</a:t>
            </a:r>
            <a:r>
              <a:rPr lang="tr-TR" dirty="0"/>
              <a:t>&gt; etiketleri içerisinde yer alır.</a:t>
            </a:r>
          </a:p>
        </p:txBody>
      </p:sp>
    </p:spTree>
    <p:extLst>
      <p:ext uri="{BB962C8B-B14F-4D97-AF65-F5344CB8AC3E}">
        <p14:creationId xmlns:p14="http://schemas.microsoft.com/office/powerpoint/2010/main" val="1504322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63460C-B249-678E-5534-906E8191C52A}"/>
              </a:ext>
            </a:extLst>
          </p:cNvPr>
          <p:cNvSpPr>
            <a:spLocks noGrp="1"/>
          </p:cNvSpPr>
          <p:nvPr>
            <p:ph type="title"/>
          </p:nvPr>
        </p:nvSpPr>
        <p:spPr/>
        <p:txBody>
          <a:bodyPr/>
          <a:lstStyle/>
          <a:p>
            <a:pPr algn="ctr"/>
            <a:r>
              <a:rPr lang="tr-TR" dirty="0"/>
              <a:t>&lt;BODY&gt; ETİKETİ</a:t>
            </a:r>
          </a:p>
        </p:txBody>
      </p:sp>
      <p:sp>
        <p:nvSpPr>
          <p:cNvPr id="3" name="İçerik Yer Tutucusu 2">
            <a:extLst>
              <a:ext uri="{FF2B5EF4-FFF2-40B4-BE49-F238E27FC236}">
                <a16:creationId xmlns:a16="http://schemas.microsoft.com/office/drawing/2014/main" id="{4AC62A2F-49E2-2F7C-6A91-DB5669FB68AC}"/>
              </a:ext>
            </a:extLst>
          </p:cNvPr>
          <p:cNvSpPr>
            <a:spLocks noGrp="1"/>
          </p:cNvSpPr>
          <p:nvPr>
            <p:ph idx="1"/>
          </p:nvPr>
        </p:nvSpPr>
        <p:spPr/>
        <p:txBody>
          <a:bodyPr/>
          <a:lstStyle/>
          <a:p>
            <a:pPr marL="0" indent="0" algn="ctr">
              <a:buNone/>
            </a:pPr>
            <a:r>
              <a:rPr lang="tr-TR" dirty="0"/>
              <a:t>Web sitesinin ekrana yansıyan kısmı body etiketleri arasına yazılan kodlar ile şekillenir. Herhangi bir web sitesinde gördüğümüz her şey &lt;body&gt; etiketleri içerisinde yer alır. </a:t>
            </a:r>
          </a:p>
        </p:txBody>
      </p:sp>
    </p:spTree>
    <p:extLst>
      <p:ext uri="{BB962C8B-B14F-4D97-AF65-F5344CB8AC3E}">
        <p14:creationId xmlns:p14="http://schemas.microsoft.com/office/powerpoint/2010/main" val="129482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EDC779-692E-0E19-075D-FCD237311142}"/>
              </a:ext>
            </a:extLst>
          </p:cNvPr>
          <p:cNvSpPr>
            <a:spLocks noGrp="1"/>
          </p:cNvSpPr>
          <p:nvPr>
            <p:ph type="title"/>
          </p:nvPr>
        </p:nvSpPr>
        <p:spPr/>
        <p:txBody>
          <a:bodyPr/>
          <a:lstStyle/>
          <a:p>
            <a:r>
              <a:rPr lang="tr-TR" dirty="0"/>
              <a:t>İLK HTML KODUMUZU YAZALIM…</a:t>
            </a:r>
          </a:p>
        </p:txBody>
      </p:sp>
      <p:pic>
        <p:nvPicPr>
          <p:cNvPr id="5" name="İçerik Yer Tutucusu 4">
            <a:extLst>
              <a:ext uri="{FF2B5EF4-FFF2-40B4-BE49-F238E27FC236}">
                <a16:creationId xmlns:a16="http://schemas.microsoft.com/office/drawing/2014/main" id="{B13B2CC4-C1DB-935A-1AA3-603E63BC0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529" y="1850821"/>
            <a:ext cx="5631543" cy="1855940"/>
          </a:xfrm>
        </p:spPr>
      </p:pic>
      <p:pic>
        <p:nvPicPr>
          <p:cNvPr id="7" name="Resim 6">
            <a:extLst>
              <a:ext uri="{FF2B5EF4-FFF2-40B4-BE49-F238E27FC236}">
                <a16:creationId xmlns:a16="http://schemas.microsoft.com/office/drawing/2014/main" id="{85A22025-012C-FEA8-59C3-9F345DC42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47" y="4220573"/>
            <a:ext cx="4999179" cy="1472304"/>
          </a:xfrm>
          <a:prstGeom prst="rect">
            <a:avLst/>
          </a:prstGeom>
        </p:spPr>
      </p:pic>
    </p:spTree>
    <p:extLst>
      <p:ext uri="{BB962C8B-B14F-4D97-AF65-F5344CB8AC3E}">
        <p14:creationId xmlns:p14="http://schemas.microsoft.com/office/powerpoint/2010/main" val="312981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69D03D-767C-8EFA-BFA0-505417A68B08}"/>
              </a:ext>
            </a:extLst>
          </p:cNvPr>
          <p:cNvSpPr>
            <a:spLocks noGrp="1"/>
          </p:cNvSpPr>
          <p:nvPr>
            <p:ph type="title"/>
          </p:nvPr>
        </p:nvSpPr>
        <p:spPr/>
        <p:txBody>
          <a:bodyPr/>
          <a:lstStyle/>
          <a:p>
            <a:r>
              <a:rPr lang="tr-TR" dirty="0"/>
              <a:t>KODUMUZU DETAYLANDIRALIM..</a:t>
            </a:r>
          </a:p>
        </p:txBody>
      </p:sp>
      <p:sp>
        <p:nvSpPr>
          <p:cNvPr id="3" name="İçerik Yer Tutucusu 2">
            <a:extLst>
              <a:ext uri="{FF2B5EF4-FFF2-40B4-BE49-F238E27FC236}">
                <a16:creationId xmlns:a16="http://schemas.microsoft.com/office/drawing/2014/main" id="{8533228F-2635-59B3-7532-78B77425630C}"/>
              </a:ext>
            </a:extLst>
          </p:cNvPr>
          <p:cNvSpPr>
            <a:spLocks noGrp="1"/>
          </p:cNvSpPr>
          <p:nvPr>
            <p:ph idx="1"/>
          </p:nvPr>
        </p:nvSpPr>
        <p:spPr/>
        <p:txBody>
          <a:bodyPr/>
          <a:lstStyle/>
          <a:p>
            <a:pPr marL="0" indent="0">
              <a:buNone/>
            </a:pPr>
            <a:r>
              <a:rPr lang="tr-TR" u="sng" dirty="0"/>
              <a:t>HTML HEAD Etiketi</a:t>
            </a:r>
          </a:p>
          <a:p>
            <a:pPr marL="0" indent="0">
              <a:buNone/>
            </a:pPr>
            <a:r>
              <a:rPr lang="tr-TR" dirty="0"/>
              <a:t>Web sayfalarında kullanıcılar tarafından görünmesini istemediğimiz fakat olması gereken elementleri olduğu </a:t>
            </a:r>
            <a:r>
              <a:rPr lang="tr-TR" dirty="0" err="1"/>
              <a:t>head</a:t>
            </a:r>
            <a:r>
              <a:rPr lang="tr-TR" dirty="0"/>
              <a:t> etiketleri arasında yer alması gerektiğinden bahsetmiştik.</a:t>
            </a:r>
          </a:p>
          <a:p>
            <a:pPr marL="0" indent="0">
              <a:buNone/>
            </a:pPr>
            <a:r>
              <a:rPr lang="tr-TR" dirty="0"/>
              <a:t>Peki &lt;</a:t>
            </a:r>
            <a:r>
              <a:rPr lang="tr-TR" dirty="0" err="1"/>
              <a:t>head</a:t>
            </a:r>
            <a:r>
              <a:rPr lang="tr-TR" dirty="0"/>
              <a:t>&gt; etiketleri arasına neler yazılmalıdır?</a:t>
            </a:r>
          </a:p>
        </p:txBody>
      </p:sp>
    </p:spTree>
    <p:extLst>
      <p:ext uri="{BB962C8B-B14F-4D97-AF65-F5344CB8AC3E}">
        <p14:creationId xmlns:p14="http://schemas.microsoft.com/office/powerpoint/2010/main" val="251991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CBB9-9AC0-D9D6-DB98-19FC10179732}"/>
              </a:ext>
            </a:extLst>
          </p:cNvPr>
          <p:cNvSpPr>
            <a:spLocks noGrp="1"/>
          </p:cNvSpPr>
          <p:nvPr>
            <p:ph type="title"/>
          </p:nvPr>
        </p:nvSpPr>
        <p:spPr/>
        <p:txBody>
          <a:bodyPr/>
          <a:lstStyle/>
          <a:p>
            <a:pPr algn="ctr"/>
            <a:r>
              <a:rPr lang="tr-TR" dirty="0"/>
              <a:t>&lt;TITLE&gt; Etiketi</a:t>
            </a:r>
          </a:p>
        </p:txBody>
      </p:sp>
      <p:sp>
        <p:nvSpPr>
          <p:cNvPr id="3" name="İçerik Yer Tutucusu 2">
            <a:extLst>
              <a:ext uri="{FF2B5EF4-FFF2-40B4-BE49-F238E27FC236}">
                <a16:creationId xmlns:a16="http://schemas.microsoft.com/office/drawing/2014/main" id="{829E3713-FDFD-E391-49FA-A01035BD1641}"/>
              </a:ext>
            </a:extLst>
          </p:cNvPr>
          <p:cNvSpPr>
            <a:spLocks noGrp="1"/>
          </p:cNvSpPr>
          <p:nvPr>
            <p:ph idx="1"/>
          </p:nvPr>
        </p:nvSpPr>
        <p:spPr/>
        <p:txBody>
          <a:bodyPr/>
          <a:lstStyle/>
          <a:p>
            <a:pPr marL="0" indent="0" algn="ctr">
              <a:buNone/>
            </a:pPr>
            <a:r>
              <a:rPr lang="tr-TR" dirty="0"/>
              <a:t>&lt;TITLE&gt; etiketi web sayfasının başlığını belirlemek için kullanılır.</a:t>
            </a:r>
          </a:p>
          <a:p>
            <a:pPr marL="0" indent="0" algn="ctr">
              <a:buNone/>
            </a:pPr>
            <a:r>
              <a:rPr lang="tr-TR" dirty="0"/>
              <a:t> </a:t>
            </a:r>
          </a:p>
        </p:txBody>
      </p:sp>
      <p:pic>
        <p:nvPicPr>
          <p:cNvPr id="5" name="Resim 4">
            <a:extLst>
              <a:ext uri="{FF2B5EF4-FFF2-40B4-BE49-F238E27FC236}">
                <a16:creationId xmlns:a16="http://schemas.microsoft.com/office/drawing/2014/main" id="{A8B98E15-A515-60CE-D9E2-AD5D3CB32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174" y="4247100"/>
            <a:ext cx="4427220" cy="1272540"/>
          </a:xfrm>
          <a:prstGeom prst="rect">
            <a:avLst/>
          </a:prstGeom>
        </p:spPr>
      </p:pic>
      <p:pic>
        <p:nvPicPr>
          <p:cNvPr id="7" name="Resim 6">
            <a:extLst>
              <a:ext uri="{FF2B5EF4-FFF2-40B4-BE49-F238E27FC236}">
                <a16:creationId xmlns:a16="http://schemas.microsoft.com/office/drawing/2014/main" id="{60BC5E31-664B-1D98-42A2-3F7D6B199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606" y="2427764"/>
            <a:ext cx="5135880" cy="2209800"/>
          </a:xfrm>
          <a:prstGeom prst="rect">
            <a:avLst/>
          </a:prstGeom>
        </p:spPr>
      </p:pic>
    </p:spTree>
    <p:extLst>
      <p:ext uri="{BB962C8B-B14F-4D97-AF65-F5344CB8AC3E}">
        <p14:creationId xmlns:p14="http://schemas.microsoft.com/office/powerpoint/2010/main" val="85191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9038AA-E9B2-4928-F034-8BFA660F7983}"/>
              </a:ext>
            </a:extLst>
          </p:cNvPr>
          <p:cNvSpPr>
            <a:spLocks noGrp="1"/>
          </p:cNvSpPr>
          <p:nvPr>
            <p:ph type="title"/>
          </p:nvPr>
        </p:nvSpPr>
        <p:spPr/>
        <p:txBody>
          <a:bodyPr/>
          <a:lstStyle/>
          <a:p>
            <a:pPr algn="ctr"/>
            <a:r>
              <a:rPr lang="tr-TR" dirty="0"/>
              <a:t>&lt;META&gt; Etiketi</a:t>
            </a:r>
          </a:p>
        </p:txBody>
      </p:sp>
      <p:sp>
        <p:nvSpPr>
          <p:cNvPr id="3" name="İçerik Yer Tutucusu 2">
            <a:extLst>
              <a:ext uri="{FF2B5EF4-FFF2-40B4-BE49-F238E27FC236}">
                <a16:creationId xmlns:a16="http://schemas.microsoft.com/office/drawing/2014/main" id="{968389A3-33A2-FD98-50AE-E2038224F375}"/>
              </a:ext>
            </a:extLst>
          </p:cNvPr>
          <p:cNvSpPr>
            <a:spLocks noGrp="1"/>
          </p:cNvSpPr>
          <p:nvPr>
            <p:ph idx="1"/>
          </p:nvPr>
        </p:nvSpPr>
        <p:spPr/>
        <p:txBody>
          <a:bodyPr/>
          <a:lstStyle/>
          <a:p>
            <a:pPr marL="0" indent="0" algn="ctr">
              <a:buNone/>
            </a:pPr>
            <a:r>
              <a:rPr lang="tr-TR" dirty="0"/>
              <a:t>&lt;META&gt; etiketi, web tarayıcılarına web sayfamız hakkında bilgi vermek için kullanılan bir yapıdır. Bu etiketi yazarken «name» ve «</a:t>
            </a:r>
            <a:r>
              <a:rPr lang="tr-TR" dirty="0" err="1"/>
              <a:t>content</a:t>
            </a:r>
            <a:r>
              <a:rPr lang="tr-TR" dirty="0"/>
              <a:t>» şeklinde iki önemli özellik mevcuttur. «name» özelliği meta etiketinin amacını, «</a:t>
            </a:r>
            <a:r>
              <a:rPr lang="tr-TR" dirty="0" err="1"/>
              <a:t>content</a:t>
            </a:r>
            <a:r>
              <a:rPr lang="tr-TR" dirty="0"/>
              <a:t>» özelliği ise içeriği hakkında bilgi sunar.</a:t>
            </a:r>
          </a:p>
          <a:p>
            <a:pPr marL="0" indent="0" algn="ctr">
              <a:buNone/>
            </a:pPr>
            <a:r>
              <a:rPr lang="tr-TR" dirty="0"/>
              <a:t> </a:t>
            </a:r>
          </a:p>
          <a:p>
            <a:pPr marL="0" indent="0" algn="ctr">
              <a:buNone/>
            </a:pPr>
            <a:r>
              <a:rPr lang="tr-TR" dirty="0"/>
              <a:t>Ek olarak «</a:t>
            </a:r>
            <a:r>
              <a:rPr lang="tr-TR" dirty="0" err="1"/>
              <a:t>charset</a:t>
            </a:r>
            <a:r>
              <a:rPr lang="tr-TR" dirty="0"/>
              <a:t>»  özelliği de mevcuttur. Sayfanın dilini tanımlamak için kullanılır.	</a:t>
            </a:r>
          </a:p>
        </p:txBody>
      </p:sp>
    </p:spTree>
    <p:extLst>
      <p:ext uri="{BB962C8B-B14F-4D97-AF65-F5344CB8AC3E}">
        <p14:creationId xmlns:p14="http://schemas.microsoft.com/office/powerpoint/2010/main" val="2584781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53CB9BEC-929A-8C7C-BBB7-0AE2CFAD3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301" y="1712687"/>
            <a:ext cx="10613317" cy="2984205"/>
          </a:xfrm>
        </p:spPr>
      </p:pic>
    </p:spTree>
    <p:extLst>
      <p:ext uri="{BB962C8B-B14F-4D97-AF65-F5344CB8AC3E}">
        <p14:creationId xmlns:p14="http://schemas.microsoft.com/office/powerpoint/2010/main" val="303363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E7BFE4-6612-1048-F196-0BDA4695F72B}"/>
              </a:ext>
            </a:extLst>
          </p:cNvPr>
          <p:cNvSpPr>
            <a:spLocks noGrp="1"/>
          </p:cNvSpPr>
          <p:nvPr>
            <p:ph type="title"/>
          </p:nvPr>
        </p:nvSpPr>
        <p:spPr/>
        <p:txBody>
          <a:bodyPr/>
          <a:lstStyle/>
          <a:p>
            <a:pPr algn="ctr"/>
            <a:r>
              <a:rPr lang="tr-TR" dirty="0"/>
              <a:t>&lt;LINK&gt; Etiketi</a:t>
            </a:r>
          </a:p>
        </p:txBody>
      </p:sp>
      <p:sp>
        <p:nvSpPr>
          <p:cNvPr id="3" name="İçerik Yer Tutucusu 2">
            <a:extLst>
              <a:ext uri="{FF2B5EF4-FFF2-40B4-BE49-F238E27FC236}">
                <a16:creationId xmlns:a16="http://schemas.microsoft.com/office/drawing/2014/main" id="{40BFC0CA-B138-2537-07DD-D219D94F1031}"/>
              </a:ext>
            </a:extLst>
          </p:cNvPr>
          <p:cNvSpPr>
            <a:spLocks noGrp="1"/>
          </p:cNvSpPr>
          <p:nvPr>
            <p:ph idx="1"/>
          </p:nvPr>
        </p:nvSpPr>
        <p:spPr/>
        <p:txBody>
          <a:bodyPr/>
          <a:lstStyle/>
          <a:p>
            <a:pPr marL="0" indent="0" algn="ctr">
              <a:buNone/>
            </a:pPr>
            <a:r>
              <a:rPr lang="tr-TR" dirty="0"/>
              <a:t>Web sayfamıza harici bir CSS dosyası eklemek ya da sitemize </a:t>
            </a:r>
            <a:r>
              <a:rPr lang="tr-TR" dirty="0" err="1"/>
              <a:t>favicon</a:t>
            </a:r>
            <a:r>
              <a:rPr lang="tr-TR" dirty="0"/>
              <a:t> (sitenin tarayıcı başlığı ikonu) eklemek için kullanırız. Bu etikette </a:t>
            </a:r>
            <a:r>
              <a:rPr lang="tr-TR" b="1" dirty="0" err="1"/>
              <a:t>rel</a:t>
            </a:r>
            <a:r>
              <a:rPr lang="tr-TR" dirty="0"/>
              <a:t> özelliği eklenilen dosyanın web sitesi ile ilişkisini tanımlar. Örneğin </a:t>
            </a:r>
            <a:r>
              <a:rPr lang="tr-TR" dirty="0" err="1"/>
              <a:t>rel</a:t>
            </a:r>
            <a:r>
              <a:rPr lang="tr-TR" dirty="0"/>
              <a:t> özelliğine atanan «</a:t>
            </a:r>
            <a:r>
              <a:rPr lang="tr-TR" dirty="0" err="1"/>
              <a:t>stylesheet</a:t>
            </a:r>
            <a:r>
              <a:rPr lang="tr-TR" dirty="0"/>
              <a:t>» değeri dosyanın bir CSS dosyası olduğunu ifade eder. Aynı zamanda </a:t>
            </a:r>
            <a:r>
              <a:rPr lang="tr-TR" dirty="0" err="1"/>
              <a:t>rel</a:t>
            </a:r>
            <a:r>
              <a:rPr lang="tr-TR" dirty="0"/>
              <a:t> özelliği ile siteye </a:t>
            </a:r>
            <a:r>
              <a:rPr lang="tr-TR" dirty="0" err="1"/>
              <a:t>favicon</a:t>
            </a:r>
            <a:r>
              <a:rPr lang="tr-TR" dirty="0"/>
              <a:t> eklemek istediğimizi belirtebiliriz. </a:t>
            </a:r>
            <a:r>
              <a:rPr lang="tr-TR" dirty="0" err="1"/>
              <a:t>Favicon</a:t>
            </a:r>
            <a:r>
              <a:rPr lang="tr-TR" dirty="0"/>
              <a:t> için eklenecek görüntünün konumu ise </a:t>
            </a:r>
            <a:r>
              <a:rPr lang="tr-TR" dirty="0" err="1"/>
              <a:t>href</a:t>
            </a:r>
            <a:r>
              <a:rPr lang="tr-TR" dirty="0"/>
              <a:t> özelliği vasıtasıyla tasvir edilir. </a:t>
            </a:r>
          </a:p>
        </p:txBody>
      </p:sp>
    </p:spTree>
    <p:extLst>
      <p:ext uri="{BB962C8B-B14F-4D97-AF65-F5344CB8AC3E}">
        <p14:creationId xmlns:p14="http://schemas.microsoft.com/office/powerpoint/2010/main" val="42573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76AC6-9057-EE6C-0744-03E9C1320E8E}"/>
              </a:ext>
            </a:extLst>
          </p:cNvPr>
          <p:cNvSpPr>
            <a:spLocks noGrp="1"/>
          </p:cNvSpPr>
          <p:nvPr>
            <p:ph type="title"/>
          </p:nvPr>
        </p:nvSpPr>
        <p:spPr/>
        <p:txBody>
          <a:bodyPr/>
          <a:lstStyle/>
          <a:p>
            <a:pPr algn="ctr"/>
            <a:r>
              <a:rPr lang="tr-TR" dirty="0"/>
              <a:t>FRONTEND DEVELOPER OLMAK</a:t>
            </a:r>
          </a:p>
        </p:txBody>
      </p:sp>
      <p:sp>
        <p:nvSpPr>
          <p:cNvPr id="3" name="İçerik Yer Tutucusu 2">
            <a:extLst>
              <a:ext uri="{FF2B5EF4-FFF2-40B4-BE49-F238E27FC236}">
                <a16:creationId xmlns:a16="http://schemas.microsoft.com/office/drawing/2014/main" id="{4FC5B6E4-B7E5-EABA-C5F9-79987ADF40A9}"/>
              </a:ext>
            </a:extLst>
          </p:cNvPr>
          <p:cNvSpPr>
            <a:spLocks noGrp="1"/>
          </p:cNvSpPr>
          <p:nvPr>
            <p:ph idx="1"/>
          </p:nvPr>
        </p:nvSpPr>
        <p:spPr/>
        <p:txBody>
          <a:bodyPr/>
          <a:lstStyle/>
          <a:p>
            <a:pPr marL="0" indent="0" algn="ctr">
              <a:buNone/>
            </a:pPr>
            <a:r>
              <a:rPr lang="tr-TR" dirty="0"/>
              <a:t>Günümüzde yazılım dünyası birçok kola ayrılmıştır. Eskiden sadece </a:t>
            </a:r>
            <a:r>
              <a:rPr lang="tr-TR" dirty="0" err="1"/>
              <a:t>developer</a:t>
            </a:r>
            <a:r>
              <a:rPr lang="tr-TR" dirty="0"/>
              <a:t> kavramı ile karşılaşırken günümüzde bu durum alt başlıklara ayrılmış olarak var olmaktadır. Bu durum sürekli gelişen ve büyüyen yazılım teknolojileri ve yazılım projeleri ile açıklanabilir.</a:t>
            </a:r>
          </a:p>
        </p:txBody>
      </p:sp>
    </p:spTree>
    <p:extLst>
      <p:ext uri="{BB962C8B-B14F-4D97-AF65-F5344CB8AC3E}">
        <p14:creationId xmlns:p14="http://schemas.microsoft.com/office/powerpoint/2010/main" val="254820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E1163CD-6F1F-3AF2-3AD9-B536A5207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759" y="957943"/>
            <a:ext cx="9796941" cy="4281714"/>
          </a:xfrm>
        </p:spPr>
      </p:pic>
    </p:spTree>
    <p:extLst>
      <p:ext uri="{BB962C8B-B14F-4D97-AF65-F5344CB8AC3E}">
        <p14:creationId xmlns:p14="http://schemas.microsoft.com/office/powerpoint/2010/main" val="220750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A87438-844E-BCD5-92D1-C03380A55B19}"/>
              </a:ext>
            </a:extLst>
          </p:cNvPr>
          <p:cNvSpPr>
            <a:spLocks noGrp="1"/>
          </p:cNvSpPr>
          <p:nvPr>
            <p:ph type="title"/>
          </p:nvPr>
        </p:nvSpPr>
        <p:spPr/>
        <p:txBody>
          <a:bodyPr/>
          <a:lstStyle/>
          <a:p>
            <a:pPr algn="ctr"/>
            <a:r>
              <a:rPr lang="tr-TR" dirty="0"/>
              <a:t>&lt; STYLE &gt; Etiketi</a:t>
            </a:r>
          </a:p>
        </p:txBody>
      </p:sp>
      <p:sp>
        <p:nvSpPr>
          <p:cNvPr id="3" name="İçerik Yer Tutucusu 2">
            <a:extLst>
              <a:ext uri="{FF2B5EF4-FFF2-40B4-BE49-F238E27FC236}">
                <a16:creationId xmlns:a16="http://schemas.microsoft.com/office/drawing/2014/main" id="{04318AC5-129B-DC4E-7C5E-A3EAAEF6D886}"/>
              </a:ext>
            </a:extLst>
          </p:cNvPr>
          <p:cNvSpPr>
            <a:spLocks noGrp="1"/>
          </p:cNvSpPr>
          <p:nvPr>
            <p:ph idx="1"/>
          </p:nvPr>
        </p:nvSpPr>
        <p:spPr/>
        <p:txBody>
          <a:bodyPr/>
          <a:lstStyle/>
          <a:p>
            <a:pPr algn="ctr"/>
            <a:r>
              <a:rPr lang="tr-TR" dirty="0"/>
              <a:t>Web sayfamızda CSS kodu yazabileceğimizi «</a:t>
            </a:r>
            <a:r>
              <a:rPr lang="tr-TR" dirty="0" err="1"/>
              <a:t>style</a:t>
            </a:r>
            <a:r>
              <a:rPr lang="tr-TR" dirty="0"/>
              <a:t>» etiketi kullanarak belirleyebiliriz. </a:t>
            </a:r>
          </a:p>
          <a:p>
            <a:pPr marL="0" indent="0" algn="ctr">
              <a:buNone/>
            </a:pPr>
            <a:r>
              <a:rPr lang="tr-TR" dirty="0"/>
              <a:t>Aşağıdaki resimde yer alan </a:t>
            </a:r>
            <a:r>
              <a:rPr lang="tr-TR" dirty="0" err="1"/>
              <a:t>type</a:t>
            </a:r>
            <a:r>
              <a:rPr lang="tr-TR" dirty="0"/>
              <a:t>=«</a:t>
            </a:r>
            <a:r>
              <a:rPr lang="tr-TR" dirty="0" err="1"/>
              <a:t>text</a:t>
            </a:r>
            <a:r>
              <a:rPr lang="tr-TR" dirty="0"/>
              <a:t>/css» kodu, ilgili kodun CSS kodu olduğunu belirtir. Fakat bu kısım olmadan da CSS kodu yazılabilir.</a:t>
            </a:r>
          </a:p>
        </p:txBody>
      </p:sp>
    </p:spTree>
    <p:extLst>
      <p:ext uri="{BB962C8B-B14F-4D97-AF65-F5344CB8AC3E}">
        <p14:creationId xmlns:p14="http://schemas.microsoft.com/office/powerpoint/2010/main" val="4559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8E16F88-10ED-5934-6D16-DEF216E6D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656" y="540840"/>
            <a:ext cx="5356060" cy="3261903"/>
          </a:xfrm>
        </p:spPr>
      </p:pic>
      <p:pic>
        <p:nvPicPr>
          <p:cNvPr id="7" name="Resim 6">
            <a:extLst>
              <a:ext uri="{FF2B5EF4-FFF2-40B4-BE49-F238E27FC236}">
                <a16:creationId xmlns:a16="http://schemas.microsoft.com/office/drawing/2014/main" id="{41417692-086D-268F-F3BE-006F25606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10" y="3939904"/>
            <a:ext cx="6371478" cy="2185125"/>
          </a:xfrm>
          <a:prstGeom prst="rect">
            <a:avLst/>
          </a:prstGeom>
        </p:spPr>
      </p:pic>
    </p:spTree>
    <p:extLst>
      <p:ext uri="{BB962C8B-B14F-4D97-AF65-F5344CB8AC3E}">
        <p14:creationId xmlns:p14="http://schemas.microsoft.com/office/powerpoint/2010/main" val="184194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F921E3-DAFC-070E-34E6-D9EB4F34F725}"/>
              </a:ext>
            </a:extLst>
          </p:cNvPr>
          <p:cNvSpPr>
            <a:spLocks noGrp="1"/>
          </p:cNvSpPr>
          <p:nvPr>
            <p:ph type="title"/>
          </p:nvPr>
        </p:nvSpPr>
        <p:spPr/>
        <p:txBody>
          <a:bodyPr/>
          <a:lstStyle/>
          <a:p>
            <a:pPr algn="ctr"/>
            <a:r>
              <a:rPr lang="tr-TR" dirty="0"/>
              <a:t>&lt; SCRIPT &gt; Etiketi</a:t>
            </a:r>
          </a:p>
        </p:txBody>
      </p:sp>
      <p:sp>
        <p:nvSpPr>
          <p:cNvPr id="3" name="İçerik Yer Tutucusu 2">
            <a:extLst>
              <a:ext uri="{FF2B5EF4-FFF2-40B4-BE49-F238E27FC236}">
                <a16:creationId xmlns:a16="http://schemas.microsoft.com/office/drawing/2014/main" id="{18FD119C-3503-90FC-7CE0-F2BCA68D3706}"/>
              </a:ext>
            </a:extLst>
          </p:cNvPr>
          <p:cNvSpPr>
            <a:spLocks noGrp="1"/>
          </p:cNvSpPr>
          <p:nvPr>
            <p:ph idx="1"/>
          </p:nvPr>
        </p:nvSpPr>
        <p:spPr/>
        <p:txBody>
          <a:bodyPr/>
          <a:lstStyle/>
          <a:p>
            <a:pPr marL="0" indent="0" algn="ctr">
              <a:buNone/>
            </a:pPr>
            <a:r>
              <a:rPr lang="tr-TR" dirty="0"/>
              <a:t>Web sayfasına </a:t>
            </a:r>
            <a:r>
              <a:rPr lang="tr-TR" dirty="0" err="1"/>
              <a:t>Javascript</a:t>
            </a:r>
            <a:r>
              <a:rPr lang="tr-TR" dirty="0"/>
              <a:t> kodu eklemek için «</a:t>
            </a:r>
            <a:r>
              <a:rPr lang="tr-TR" dirty="0" err="1"/>
              <a:t>script</a:t>
            </a:r>
            <a:r>
              <a:rPr lang="tr-TR" dirty="0"/>
              <a:t>» kodu kullanılabilir. Bununla birlikte harici bir </a:t>
            </a:r>
            <a:r>
              <a:rPr lang="tr-TR" dirty="0" err="1"/>
              <a:t>javascript</a:t>
            </a:r>
            <a:r>
              <a:rPr lang="tr-TR" dirty="0"/>
              <a:t> dosyası eklemek için «</a:t>
            </a:r>
            <a:r>
              <a:rPr lang="tr-TR" dirty="0" err="1"/>
              <a:t>src</a:t>
            </a:r>
            <a:r>
              <a:rPr lang="tr-TR" dirty="0"/>
              <a:t>» özelliğinden de faydalanılabilir. </a:t>
            </a:r>
          </a:p>
        </p:txBody>
      </p:sp>
      <p:pic>
        <p:nvPicPr>
          <p:cNvPr id="5" name="Resim 4">
            <a:extLst>
              <a:ext uri="{FF2B5EF4-FFF2-40B4-BE49-F238E27FC236}">
                <a16:creationId xmlns:a16="http://schemas.microsoft.com/office/drawing/2014/main" id="{5DB25EBD-52A9-915E-4B44-15A3F3283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39" y="3167325"/>
            <a:ext cx="7676536" cy="2526716"/>
          </a:xfrm>
          <a:prstGeom prst="rect">
            <a:avLst/>
          </a:prstGeom>
        </p:spPr>
      </p:pic>
      <p:pic>
        <p:nvPicPr>
          <p:cNvPr id="7" name="Resim 6">
            <a:extLst>
              <a:ext uri="{FF2B5EF4-FFF2-40B4-BE49-F238E27FC236}">
                <a16:creationId xmlns:a16="http://schemas.microsoft.com/office/drawing/2014/main" id="{825C37B9-410A-4814-E96C-4E3E9EE72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8260" y="3304130"/>
            <a:ext cx="2415540" cy="1645920"/>
          </a:xfrm>
          <a:prstGeom prst="rect">
            <a:avLst/>
          </a:prstGeom>
        </p:spPr>
      </p:pic>
    </p:spTree>
    <p:extLst>
      <p:ext uri="{BB962C8B-B14F-4D97-AF65-F5344CB8AC3E}">
        <p14:creationId xmlns:p14="http://schemas.microsoft.com/office/powerpoint/2010/main" val="2597118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5A0FF3-62F1-4E03-9EF3-F41FDADD4B41}"/>
              </a:ext>
            </a:extLst>
          </p:cNvPr>
          <p:cNvSpPr>
            <a:spLocks noGrp="1"/>
          </p:cNvSpPr>
          <p:nvPr>
            <p:ph type="title"/>
          </p:nvPr>
        </p:nvSpPr>
        <p:spPr/>
        <p:txBody>
          <a:bodyPr/>
          <a:lstStyle/>
          <a:p>
            <a:pPr algn="ctr"/>
            <a:r>
              <a:rPr lang="tr-TR" dirty="0"/>
              <a:t>HTML INLINE VE BLOCK ETİKETLER</a:t>
            </a:r>
          </a:p>
        </p:txBody>
      </p:sp>
      <p:sp>
        <p:nvSpPr>
          <p:cNvPr id="3" name="İçerik Yer Tutucusu 2">
            <a:extLst>
              <a:ext uri="{FF2B5EF4-FFF2-40B4-BE49-F238E27FC236}">
                <a16:creationId xmlns:a16="http://schemas.microsoft.com/office/drawing/2014/main" id="{CE00313C-C52F-FDF5-725C-4B03923DF2AF}"/>
              </a:ext>
            </a:extLst>
          </p:cNvPr>
          <p:cNvSpPr>
            <a:spLocks noGrp="1"/>
          </p:cNvSpPr>
          <p:nvPr>
            <p:ph idx="1"/>
          </p:nvPr>
        </p:nvSpPr>
        <p:spPr/>
        <p:txBody>
          <a:bodyPr/>
          <a:lstStyle/>
          <a:p>
            <a:pPr marL="0" indent="0" algn="ctr">
              <a:buNone/>
            </a:pPr>
            <a:r>
              <a:rPr lang="tr-TR" dirty="0"/>
              <a:t>HTML’DE etiketler, inline etiketler ve </a:t>
            </a:r>
            <a:r>
              <a:rPr lang="tr-TR" dirty="0" err="1"/>
              <a:t>block</a:t>
            </a:r>
            <a:r>
              <a:rPr lang="tr-TR" dirty="0"/>
              <a:t> etiketler olmak üzere 2 kısımda değerlendirilir. </a:t>
            </a:r>
          </a:p>
        </p:txBody>
      </p:sp>
    </p:spTree>
    <p:extLst>
      <p:ext uri="{BB962C8B-B14F-4D97-AF65-F5344CB8AC3E}">
        <p14:creationId xmlns:p14="http://schemas.microsoft.com/office/powerpoint/2010/main" val="288769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060EEE-E692-9863-7174-F56FD9E35C4F}"/>
              </a:ext>
            </a:extLst>
          </p:cNvPr>
          <p:cNvSpPr>
            <a:spLocks noGrp="1"/>
          </p:cNvSpPr>
          <p:nvPr>
            <p:ph type="title"/>
          </p:nvPr>
        </p:nvSpPr>
        <p:spPr/>
        <p:txBody>
          <a:bodyPr/>
          <a:lstStyle/>
          <a:p>
            <a:pPr algn="ctr"/>
            <a:r>
              <a:rPr lang="tr-TR" dirty="0"/>
              <a:t>INLINE ETİKETLER</a:t>
            </a:r>
          </a:p>
        </p:txBody>
      </p:sp>
      <p:sp>
        <p:nvSpPr>
          <p:cNvPr id="3" name="İçerik Yer Tutucusu 2">
            <a:extLst>
              <a:ext uri="{FF2B5EF4-FFF2-40B4-BE49-F238E27FC236}">
                <a16:creationId xmlns:a16="http://schemas.microsoft.com/office/drawing/2014/main" id="{D92AA53F-56B5-C4D2-B9ED-55CD29B57FE9}"/>
              </a:ext>
            </a:extLst>
          </p:cNvPr>
          <p:cNvSpPr>
            <a:spLocks noGrp="1"/>
          </p:cNvSpPr>
          <p:nvPr>
            <p:ph idx="1"/>
          </p:nvPr>
        </p:nvSpPr>
        <p:spPr/>
        <p:txBody>
          <a:bodyPr/>
          <a:lstStyle/>
          <a:p>
            <a:pPr marL="0" indent="0" algn="ctr">
              <a:buNone/>
            </a:pPr>
            <a:r>
              <a:rPr lang="tr-TR" dirty="0" err="1"/>
              <a:t>Inline</a:t>
            </a:r>
            <a:r>
              <a:rPr lang="tr-TR" dirty="0"/>
              <a:t> etiketler, sayfada içerikleri kadar yer kaplayan yapılardır. </a:t>
            </a:r>
            <a:r>
              <a:rPr lang="tr-TR" dirty="0" err="1"/>
              <a:t>Inline</a:t>
            </a:r>
            <a:r>
              <a:rPr lang="tr-TR" dirty="0"/>
              <a:t> etiketler kod kısmında peş peşe yazıldıklarında sayfada yan yana durabilen bir çıktı üretir. </a:t>
            </a:r>
          </a:p>
        </p:txBody>
      </p:sp>
    </p:spTree>
    <p:extLst>
      <p:ext uri="{BB962C8B-B14F-4D97-AF65-F5344CB8AC3E}">
        <p14:creationId xmlns:p14="http://schemas.microsoft.com/office/powerpoint/2010/main" val="385470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672D98A-8211-0FF0-A8EA-40C938158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62" y="468514"/>
            <a:ext cx="5983151" cy="4388787"/>
          </a:xfrm>
        </p:spPr>
      </p:pic>
      <p:pic>
        <p:nvPicPr>
          <p:cNvPr id="6" name="İçerik Yer Tutucusu 4">
            <a:extLst>
              <a:ext uri="{FF2B5EF4-FFF2-40B4-BE49-F238E27FC236}">
                <a16:creationId xmlns:a16="http://schemas.microsoft.com/office/drawing/2014/main" id="{54C356B7-28B4-A9BB-4571-07EBE6B6C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9468" y="4431460"/>
            <a:ext cx="5494179" cy="1679053"/>
          </a:xfrm>
          <a:prstGeom prst="rect">
            <a:avLst/>
          </a:prstGeom>
        </p:spPr>
      </p:pic>
    </p:spTree>
    <p:extLst>
      <p:ext uri="{BB962C8B-B14F-4D97-AF65-F5344CB8AC3E}">
        <p14:creationId xmlns:p14="http://schemas.microsoft.com/office/powerpoint/2010/main" val="663982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9FD6F6-275B-0657-D66C-F32D109B9180}"/>
              </a:ext>
            </a:extLst>
          </p:cNvPr>
          <p:cNvSpPr>
            <a:spLocks noGrp="1"/>
          </p:cNvSpPr>
          <p:nvPr>
            <p:ph type="title"/>
          </p:nvPr>
        </p:nvSpPr>
        <p:spPr/>
        <p:txBody>
          <a:bodyPr/>
          <a:lstStyle/>
          <a:p>
            <a:pPr algn="ctr"/>
            <a:r>
              <a:rPr lang="tr-TR" dirty="0"/>
              <a:t>BLOCK ETİKETLER</a:t>
            </a:r>
          </a:p>
        </p:txBody>
      </p:sp>
      <p:sp>
        <p:nvSpPr>
          <p:cNvPr id="3" name="İçerik Yer Tutucusu 2">
            <a:extLst>
              <a:ext uri="{FF2B5EF4-FFF2-40B4-BE49-F238E27FC236}">
                <a16:creationId xmlns:a16="http://schemas.microsoft.com/office/drawing/2014/main" id="{16C54388-825B-A0B9-4A6E-47C6450C8F86}"/>
              </a:ext>
            </a:extLst>
          </p:cNvPr>
          <p:cNvSpPr>
            <a:spLocks noGrp="1"/>
          </p:cNvSpPr>
          <p:nvPr>
            <p:ph idx="1"/>
          </p:nvPr>
        </p:nvSpPr>
        <p:spPr/>
        <p:txBody>
          <a:bodyPr/>
          <a:lstStyle/>
          <a:p>
            <a:pPr marL="0" indent="0" algn="ctr">
              <a:buNone/>
            </a:pPr>
            <a:r>
              <a:rPr lang="tr-TR" dirty="0" err="1"/>
              <a:t>Block</a:t>
            </a:r>
            <a:r>
              <a:rPr lang="tr-TR" dirty="0"/>
              <a:t> etiketler, kullanılan elementler ne olursa olsun web sayfasında  bir satırlık yer kaplar. Eklediğimiz etiket, </a:t>
            </a:r>
            <a:r>
              <a:rPr lang="tr-TR" dirty="0" err="1"/>
              <a:t>btün</a:t>
            </a:r>
            <a:r>
              <a:rPr lang="tr-TR" dirty="0"/>
              <a:t> bir satırı kapladığı </a:t>
            </a:r>
            <a:r>
              <a:rPr lang="tr-TR" dirty="0" err="1"/>
              <a:t>içn</a:t>
            </a:r>
            <a:r>
              <a:rPr lang="tr-TR" dirty="0"/>
              <a:t> </a:t>
            </a:r>
            <a:r>
              <a:rPr lang="tr-TR" dirty="0" err="1"/>
              <a:t>block</a:t>
            </a:r>
            <a:r>
              <a:rPr lang="tr-TR" dirty="0"/>
              <a:t> etiketler yan yana görüntülemezler. </a:t>
            </a:r>
          </a:p>
        </p:txBody>
      </p:sp>
    </p:spTree>
    <p:extLst>
      <p:ext uri="{BB962C8B-B14F-4D97-AF65-F5344CB8AC3E}">
        <p14:creationId xmlns:p14="http://schemas.microsoft.com/office/powerpoint/2010/main" val="9599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8AF039D8-ED64-F2DB-FCCF-B4600D26A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5236" y="296023"/>
            <a:ext cx="5219700" cy="3840480"/>
          </a:xfrm>
          <a:prstGeom prst="rect">
            <a:avLst/>
          </a:prstGeom>
        </p:spPr>
      </p:pic>
      <p:pic>
        <p:nvPicPr>
          <p:cNvPr id="10" name="Resim 9">
            <a:extLst>
              <a:ext uri="{FF2B5EF4-FFF2-40B4-BE49-F238E27FC236}">
                <a16:creationId xmlns:a16="http://schemas.microsoft.com/office/drawing/2014/main" id="{A2354980-ACF6-A753-B8A1-8E7E910FA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756" y="4136503"/>
            <a:ext cx="8785860" cy="2209800"/>
          </a:xfrm>
          <a:prstGeom prst="rect">
            <a:avLst/>
          </a:prstGeom>
        </p:spPr>
      </p:pic>
    </p:spTree>
    <p:extLst>
      <p:ext uri="{BB962C8B-B14F-4D97-AF65-F5344CB8AC3E}">
        <p14:creationId xmlns:p14="http://schemas.microsoft.com/office/powerpoint/2010/main" val="309490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9DF376-8E5C-3787-7A53-E5D587FD8472}"/>
              </a:ext>
            </a:extLst>
          </p:cNvPr>
          <p:cNvSpPr>
            <a:spLocks noGrp="1"/>
          </p:cNvSpPr>
          <p:nvPr>
            <p:ph idx="1"/>
          </p:nvPr>
        </p:nvSpPr>
        <p:spPr>
          <a:xfrm>
            <a:off x="838200" y="1059543"/>
            <a:ext cx="10515600" cy="5117420"/>
          </a:xfrm>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a:t>HTML ile ilgili diğer önemli bilgiler, ilerleyen aşamalarda yapılacak kapsamlı örnekler üzerinden anlatılacaktır.</a:t>
            </a:r>
          </a:p>
        </p:txBody>
      </p:sp>
    </p:spTree>
    <p:extLst>
      <p:ext uri="{BB962C8B-B14F-4D97-AF65-F5344CB8AC3E}">
        <p14:creationId xmlns:p14="http://schemas.microsoft.com/office/powerpoint/2010/main" val="152462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6C3AA3-D184-C2F8-BEFA-F8B1A13FCCCA}"/>
              </a:ext>
            </a:extLst>
          </p:cNvPr>
          <p:cNvSpPr>
            <a:spLocks noGrp="1"/>
          </p:cNvSpPr>
          <p:nvPr>
            <p:ph type="title"/>
          </p:nvPr>
        </p:nvSpPr>
        <p:spPr/>
        <p:txBody>
          <a:bodyPr/>
          <a:lstStyle/>
          <a:p>
            <a:pPr algn="ctr"/>
            <a:r>
              <a:rPr lang="tr-TR" dirty="0"/>
              <a:t>FRONTEND DEVELOPER NEDİR?</a:t>
            </a:r>
          </a:p>
        </p:txBody>
      </p:sp>
      <p:sp>
        <p:nvSpPr>
          <p:cNvPr id="3" name="İçerik Yer Tutucusu 2">
            <a:extLst>
              <a:ext uri="{FF2B5EF4-FFF2-40B4-BE49-F238E27FC236}">
                <a16:creationId xmlns:a16="http://schemas.microsoft.com/office/drawing/2014/main" id="{194FC714-5AF3-D142-47D4-ABC84CF1A5EF}"/>
              </a:ext>
            </a:extLst>
          </p:cNvPr>
          <p:cNvSpPr>
            <a:spLocks noGrp="1"/>
          </p:cNvSpPr>
          <p:nvPr>
            <p:ph idx="1"/>
          </p:nvPr>
        </p:nvSpPr>
        <p:spPr/>
        <p:txBody>
          <a:bodyPr/>
          <a:lstStyle/>
          <a:p>
            <a:pPr marL="0" indent="0" algn="ctr">
              <a:buNone/>
            </a:pPr>
            <a:r>
              <a:rPr lang="tr-TR" dirty="0"/>
              <a:t>Web sitesinin kullanıcı ile etkileşime girmesi durumunda ekranda yer alacak her bir elementin nasıl görüneceği </a:t>
            </a:r>
            <a:r>
              <a:rPr lang="tr-TR" dirty="0" err="1"/>
              <a:t>frontend</a:t>
            </a:r>
            <a:r>
              <a:rPr lang="tr-TR" dirty="0"/>
              <a:t> kavramı ile ilişkilendirilmektedir. Ekranda görünecek bu yapı için HTML, CSS ve </a:t>
            </a:r>
            <a:r>
              <a:rPr lang="tr-TR" dirty="0" err="1"/>
              <a:t>Javascript</a:t>
            </a:r>
            <a:r>
              <a:rPr lang="tr-TR" dirty="0"/>
              <a:t> teknolojilerini kullanarak geliştirme yapan kişiye </a:t>
            </a:r>
            <a:r>
              <a:rPr lang="tr-TR" dirty="0" err="1"/>
              <a:t>Frontend</a:t>
            </a:r>
            <a:r>
              <a:rPr lang="tr-TR" dirty="0"/>
              <a:t> Developer denir. </a:t>
            </a:r>
          </a:p>
          <a:p>
            <a:pPr marL="0" indent="0" algn="ctr">
              <a:buNone/>
            </a:pPr>
            <a:r>
              <a:rPr lang="tr-TR" dirty="0"/>
              <a:t>Günümüzde web sitesi tasarımını açıklayan </a:t>
            </a:r>
            <a:r>
              <a:rPr lang="tr-TR" dirty="0" err="1"/>
              <a:t>frondend</a:t>
            </a:r>
            <a:r>
              <a:rPr lang="tr-TR" dirty="0"/>
              <a:t> kavramı günümüzde </a:t>
            </a:r>
            <a:r>
              <a:rPr lang="tr-TR" dirty="0" err="1"/>
              <a:t>Javascript</a:t>
            </a:r>
            <a:r>
              <a:rPr lang="tr-TR" dirty="0"/>
              <a:t> kütüphanelerini de kapsadığı için oldukça geniş bir alanı kapsamaktadır. </a:t>
            </a:r>
          </a:p>
        </p:txBody>
      </p:sp>
    </p:spTree>
    <p:extLst>
      <p:ext uri="{BB962C8B-B14F-4D97-AF65-F5344CB8AC3E}">
        <p14:creationId xmlns:p14="http://schemas.microsoft.com/office/powerpoint/2010/main" val="1012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8D0DD4-6B04-660C-D9E7-E457684B2981}"/>
              </a:ext>
            </a:extLst>
          </p:cNvPr>
          <p:cNvSpPr>
            <a:spLocks noGrp="1"/>
          </p:cNvSpPr>
          <p:nvPr>
            <p:ph type="title"/>
          </p:nvPr>
        </p:nvSpPr>
        <p:spPr/>
        <p:txBody>
          <a:bodyPr/>
          <a:lstStyle/>
          <a:p>
            <a:pPr algn="ctr"/>
            <a:r>
              <a:rPr lang="tr-TR" dirty="0"/>
              <a:t>FRONTEND-CSS </a:t>
            </a:r>
          </a:p>
        </p:txBody>
      </p:sp>
      <p:sp>
        <p:nvSpPr>
          <p:cNvPr id="3" name="İçerik Yer Tutucusu 2">
            <a:extLst>
              <a:ext uri="{FF2B5EF4-FFF2-40B4-BE49-F238E27FC236}">
                <a16:creationId xmlns:a16="http://schemas.microsoft.com/office/drawing/2014/main" id="{A69E8982-CE97-637F-34F1-58358A699A16}"/>
              </a:ext>
            </a:extLst>
          </p:cNvPr>
          <p:cNvSpPr>
            <a:spLocks noGrp="1"/>
          </p:cNvSpPr>
          <p:nvPr>
            <p:ph idx="1"/>
          </p:nvPr>
        </p:nvSpPr>
        <p:spPr/>
        <p:txBody>
          <a:bodyPr/>
          <a:lstStyle/>
          <a:p>
            <a:pPr marL="0" indent="0" algn="ctr">
              <a:buNone/>
            </a:pPr>
            <a:r>
              <a:rPr lang="tr-TR" dirty="0"/>
              <a:t>CSS, HTML elemanlarının ekranda nasıl görüneceğini belirlemek için kullanılır. CSS kodları sayesinde sayfaya eklenen ögelerin görünümü değiştirilebilmektedir.</a:t>
            </a:r>
          </a:p>
        </p:txBody>
      </p:sp>
    </p:spTree>
    <p:extLst>
      <p:ext uri="{BB962C8B-B14F-4D97-AF65-F5344CB8AC3E}">
        <p14:creationId xmlns:p14="http://schemas.microsoft.com/office/powerpoint/2010/main" val="144476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307D89-2241-64F9-5EB1-D4CD93E3FCC5}"/>
              </a:ext>
            </a:extLst>
          </p:cNvPr>
          <p:cNvSpPr>
            <a:spLocks noGrp="1"/>
          </p:cNvSpPr>
          <p:nvPr>
            <p:ph type="title"/>
          </p:nvPr>
        </p:nvSpPr>
        <p:spPr/>
        <p:txBody>
          <a:bodyPr/>
          <a:lstStyle/>
          <a:p>
            <a:pPr algn="ctr"/>
            <a:r>
              <a:rPr lang="tr-TR" dirty="0"/>
              <a:t>CSS NASIL YAZILIR?</a:t>
            </a:r>
          </a:p>
        </p:txBody>
      </p:sp>
      <p:sp>
        <p:nvSpPr>
          <p:cNvPr id="3" name="İçerik Yer Tutucusu 2">
            <a:extLst>
              <a:ext uri="{FF2B5EF4-FFF2-40B4-BE49-F238E27FC236}">
                <a16:creationId xmlns:a16="http://schemas.microsoft.com/office/drawing/2014/main" id="{F4B0A9C8-7D9E-9AFD-E18B-348AAD907F8D}"/>
              </a:ext>
            </a:extLst>
          </p:cNvPr>
          <p:cNvSpPr>
            <a:spLocks noGrp="1"/>
          </p:cNvSpPr>
          <p:nvPr>
            <p:ph idx="1"/>
          </p:nvPr>
        </p:nvSpPr>
        <p:spPr/>
        <p:txBody>
          <a:bodyPr/>
          <a:lstStyle/>
          <a:p>
            <a:pPr marL="0" indent="0" algn="ctr">
              <a:buNone/>
            </a:pPr>
            <a:r>
              <a:rPr lang="tr-TR" dirty="0"/>
              <a:t>CSS yazmak oldukça kolaydır. Ekstra bir uygulama gerektirmeksizin HTML kodlarını yazdığımız editör vasıtasıyla bir kullanım sağlar. Örneğin, aşağıdaki örnekte, div kelimesi CSS vermek istediğimiz özelliği belirtir. </a:t>
            </a:r>
            <a:r>
              <a:rPr lang="tr-TR" dirty="0" err="1"/>
              <a:t>Border</a:t>
            </a:r>
            <a:r>
              <a:rPr lang="tr-TR" dirty="0"/>
              <a:t> kelimesi, özelliği gösterir. 3px atanan değeri ifade etmektedir. Bu ve benzeri örnekler ilerleyen aşamalarda bolca yapılacaktır </a:t>
            </a:r>
          </a:p>
        </p:txBody>
      </p:sp>
      <p:pic>
        <p:nvPicPr>
          <p:cNvPr id="5" name="Resim 4">
            <a:extLst>
              <a:ext uri="{FF2B5EF4-FFF2-40B4-BE49-F238E27FC236}">
                <a16:creationId xmlns:a16="http://schemas.microsoft.com/office/drawing/2014/main" id="{ADA5AD13-DDFE-C659-A84B-9F4ECC85B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13" y="4590143"/>
            <a:ext cx="5997941" cy="1103380"/>
          </a:xfrm>
          <a:prstGeom prst="rect">
            <a:avLst/>
          </a:prstGeom>
        </p:spPr>
      </p:pic>
    </p:spTree>
    <p:extLst>
      <p:ext uri="{BB962C8B-B14F-4D97-AF65-F5344CB8AC3E}">
        <p14:creationId xmlns:p14="http://schemas.microsoft.com/office/powerpoint/2010/main" val="3018229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AEF324-619B-3712-8192-8E7B151D8B5A}"/>
              </a:ext>
            </a:extLst>
          </p:cNvPr>
          <p:cNvSpPr>
            <a:spLocks noGrp="1"/>
          </p:cNvSpPr>
          <p:nvPr>
            <p:ph type="title"/>
          </p:nvPr>
        </p:nvSpPr>
        <p:spPr/>
        <p:txBody>
          <a:bodyPr/>
          <a:lstStyle/>
          <a:p>
            <a:pPr algn="ctr"/>
            <a:r>
              <a:rPr lang="tr-TR" dirty="0"/>
              <a:t>CSS YORUM SATIRI</a:t>
            </a:r>
          </a:p>
        </p:txBody>
      </p:sp>
      <p:sp>
        <p:nvSpPr>
          <p:cNvPr id="3" name="İçerik Yer Tutucusu 2">
            <a:extLst>
              <a:ext uri="{FF2B5EF4-FFF2-40B4-BE49-F238E27FC236}">
                <a16:creationId xmlns:a16="http://schemas.microsoft.com/office/drawing/2014/main" id="{5B70024F-7E54-007C-62D2-26148BFCE11B}"/>
              </a:ext>
            </a:extLst>
          </p:cNvPr>
          <p:cNvSpPr>
            <a:spLocks noGrp="1"/>
          </p:cNvSpPr>
          <p:nvPr>
            <p:ph idx="1"/>
          </p:nvPr>
        </p:nvSpPr>
        <p:spPr/>
        <p:txBody>
          <a:bodyPr/>
          <a:lstStyle/>
          <a:p>
            <a:pPr marL="0" indent="0" algn="ctr">
              <a:buNone/>
            </a:pPr>
            <a:r>
              <a:rPr lang="tr-TR" dirty="0"/>
              <a:t>Yorum satırı yapmak için aşağıdaki şekilde sunulduğu gibi bir kullanım mevcuttur. </a:t>
            </a:r>
          </a:p>
        </p:txBody>
      </p:sp>
      <p:pic>
        <p:nvPicPr>
          <p:cNvPr id="5" name="Resim 4">
            <a:extLst>
              <a:ext uri="{FF2B5EF4-FFF2-40B4-BE49-F238E27FC236}">
                <a16:creationId xmlns:a16="http://schemas.microsoft.com/office/drawing/2014/main" id="{521F4F3C-9ACC-050C-F0E6-CE4A7E427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3158606"/>
            <a:ext cx="9750084" cy="540788"/>
          </a:xfrm>
          <a:prstGeom prst="rect">
            <a:avLst/>
          </a:prstGeom>
        </p:spPr>
      </p:pic>
    </p:spTree>
    <p:extLst>
      <p:ext uri="{BB962C8B-B14F-4D97-AF65-F5344CB8AC3E}">
        <p14:creationId xmlns:p14="http://schemas.microsoft.com/office/powerpoint/2010/main" val="3263526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DFB72B-6B58-98D2-667E-A1E877CEB82E}"/>
              </a:ext>
            </a:extLst>
          </p:cNvPr>
          <p:cNvSpPr>
            <a:spLocks noGrp="1"/>
          </p:cNvSpPr>
          <p:nvPr>
            <p:ph type="title"/>
          </p:nvPr>
        </p:nvSpPr>
        <p:spPr/>
        <p:txBody>
          <a:bodyPr/>
          <a:lstStyle/>
          <a:p>
            <a:pPr algn="ctr"/>
            <a:r>
              <a:rPr lang="tr-TR" dirty="0"/>
              <a:t>CSS SEÇİCİLER</a:t>
            </a:r>
          </a:p>
        </p:txBody>
      </p:sp>
      <p:sp>
        <p:nvSpPr>
          <p:cNvPr id="3" name="İçerik Yer Tutucusu 2">
            <a:extLst>
              <a:ext uri="{FF2B5EF4-FFF2-40B4-BE49-F238E27FC236}">
                <a16:creationId xmlns:a16="http://schemas.microsoft.com/office/drawing/2014/main" id="{8E002FC1-177E-72CA-921A-638C2A61ACF9}"/>
              </a:ext>
            </a:extLst>
          </p:cNvPr>
          <p:cNvSpPr>
            <a:spLocks noGrp="1"/>
          </p:cNvSpPr>
          <p:nvPr>
            <p:ph idx="1"/>
          </p:nvPr>
        </p:nvSpPr>
        <p:spPr/>
        <p:txBody>
          <a:bodyPr/>
          <a:lstStyle/>
          <a:p>
            <a:pPr marL="0" indent="0" algn="ctr">
              <a:buNone/>
            </a:pPr>
            <a:r>
              <a:rPr lang="tr-TR" dirty="0"/>
              <a:t>Seçiciler, CSS kodlarını yazacağımız ögeyi seçtiğimiz yerdir. Bunu seçmek için birden fazla yol vardır. </a:t>
            </a:r>
          </a:p>
          <a:p>
            <a:pPr marL="0" indent="0" algn="ctr">
              <a:buNone/>
            </a:pPr>
            <a:r>
              <a:rPr lang="tr-TR" b="1" dirty="0"/>
              <a:t>1-Etiket Seçici</a:t>
            </a:r>
          </a:p>
          <a:p>
            <a:pPr marL="0" indent="0" algn="ctr">
              <a:buNone/>
            </a:pPr>
            <a:r>
              <a:rPr lang="tr-TR" dirty="0"/>
              <a:t>Etiket Seçici, CSS yazacağımız ögeyi HTML etiketine göre seçer. Etiketin ismi yazıldıktan sonra CSS bloğu açılır ve CSS kodları yazılır. Örneğin aşağıdaki CSS kodunun anlamı, tüm div etiketlerine ilgili özelliğin uygulanmasın anlamına gelir. </a:t>
            </a:r>
          </a:p>
        </p:txBody>
      </p:sp>
      <p:pic>
        <p:nvPicPr>
          <p:cNvPr id="4" name="Resim 3">
            <a:extLst>
              <a:ext uri="{FF2B5EF4-FFF2-40B4-BE49-F238E27FC236}">
                <a16:creationId xmlns:a16="http://schemas.microsoft.com/office/drawing/2014/main" id="{DABA5ABB-5C76-7643-F986-18CF167A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70" y="5208520"/>
            <a:ext cx="5997941" cy="1103380"/>
          </a:xfrm>
          <a:prstGeom prst="rect">
            <a:avLst/>
          </a:prstGeom>
        </p:spPr>
      </p:pic>
    </p:spTree>
    <p:extLst>
      <p:ext uri="{BB962C8B-B14F-4D97-AF65-F5344CB8AC3E}">
        <p14:creationId xmlns:p14="http://schemas.microsoft.com/office/powerpoint/2010/main" val="1705435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1F8AA4-6257-8AB9-95D6-4549DB1DC081}"/>
              </a:ext>
            </a:extLst>
          </p:cNvPr>
          <p:cNvSpPr>
            <a:spLocks noGrp="1"/>
          </p:cNvSpPr>
          <p:nvPr>
            <p:ph idx="1"/>
          </p:nvPr>
        </p:nvSpPr>
        <p:spPr>
          <a:xfrm>
            <a:off x="838200" y="667657"/>
            <a:ext cx="10515600" cy="5509306"/>
          </a:xfrm>
        </p:spPr>
        <p:txBody>
          <a:bodyPr/>
          <a:lstStyle/>
          <a:p>
            <a:pPr marL="0" indent="0" algn="ctr">
              <a:buNone/>
            </a:pPr>
            <a:r>
              <a:rPr lang="tr-TR" b="1" dirty="0"/>
              <a:t>2-ID Seçici</a:t>
            </a:r>
          </a:p>
          <a:p>
            <a:pPr marL="0" indent="0" algn="ctr">
              <a:buNone/>
            </a:pPr>
            <a:r>
              <a:rPr lang="tr-TR" dirty="0"/>
              <a:t>CSS yazdığımız ögeyi HTML etiketi içerisinde kullanılan «id» özelliğine göre seçer. «id» özelliği sayfada eşsiz olmalıdır. Benzersiz bölgeler için id özelliği kullanılması önemli bir ayrıntıdır. </a:t>
            </a:r>
          </a:p>
          <a:p>
            <a:pPr marL="0" indent="0" algn="ctr">
              <a:buNone/>
            </a:pPr>
            <a:r>
              <a:rPr lang="tr-TR" dirty="0"/>
              <a:t>CSS kodunu yazarken «id» değerini yazmadan önce # işareti gelmelidir. </a:t>
            </a:r>
          </a:p>
        </p:txBody>
      </p:sp>
    </p:spTree>
    <p:extLst>
      <p:ext uri="{BB962C8B-B14F-4D97-AF65-F5344CB8AC3E}">
        <p14:creationId xmlns:p14="http://schemas.microsoft.com/office/powerpoint/2010/main" val="2052423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729C25AC-ADFF-52F0-7C36-29B2D0432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985" y="398916"/>
            <a:ext cx="4712244" cy="4012957"/>
          </a:xfrm>
          <a:prstGeom prst="rect">
            <a:avLst/>
          </a:prstGeom>
        </p:spPr>
      </p:pic>
      <p:pic>
        <p:nvPicPr>
          <p:cNvPr id="6" name="Resim 5">
            <a:extLst>
              <a:ext uri="{FF2B5EF4-FFF2-40B4-BE49-F238E27FC236}">
                <a16:creationId xmlns:a16="http://schemas.microsoft.com/office/drawing/2014/main" id="{E0E168DC-9025-C90F-4436-48E89B72C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872" y="4673556"/>
            <a:ext cx="9882883" cy="1625644"/>
          </a:xfrm>
          <a:prstGeom prst="rect">
            <a:avLst/>
          </a:prstGeom>
        </p:spPr>
      </p:pic>
    </p:spTree>
    <p:extLst>
      <p:ext uri="{BB962C8B-B14F-4D97-AF65-F5344CB8AC3E}">
        <p14:creationId xmlns:p14="http://schemas.microsoft.com/office/powerpoint/2010/main" val="2197168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84C7C0-620B-D886-7C85-7E6604EC1667}"/>
              </a:ext>
            </a:extLst>
          </p:cNvPr>
          <p:cNvSpPr>
            <a:spLocks noGrp="1"/>
          </p:cNvSpPr>
          <p:nvPr>
            <p:ph idx="1"/>
          </p:nvPr>
        </p:nvSpPr>
        <p:spPr>
          <a:xfrm>
            <a:off x="838200" y="668594"/>
            <a:ext cx="10515600" cy="5508369"/>
          </a:xfrm>
        </p:spPr>
        <p:txBody>
          <a:bodyPr/>
          <a:lstStyle/>
          <a:p>
            <a:pPr marL="0" indent="0" algn="ctr">
              <a:buNone/>
            </a:pPr>
            <a:r>
              <a:rPr lang="tr-TR" b="1" dirty="0"/>
              <a:t>3-Class Seçici</a:t>
            </a:r>
          </a:p>
          <a:p>
            <a:pPr marL="0" indent="0" algn="ctr">
              <a:buNone/>
            </a:pPr>
            <a:r>
              <a:rPr lang="tr-TR" dirty="0"/>
              <a:t>CSS yazacağımız ögeyi HTML etiketi içerisinde kullanılan «</a:t>
            </a:r>
            <a:r>
              <a:rPr lang="tr-TR" dirty="0" err="1"/>
              <a:t>class</a:t>
            </a:r>
            <a:r>
              <a:rPr lang="tr-TR" dirty="0"/>
              <a:t>» özelliğine göre seçer.  CSS kodunu yazarken «</a:t>
            </a:r>
            <a:r>
              <a:rPr lang="tr-TR" dirty="0" err="1"/>
              <a:t>class</a:t>
            </a:r>
            <a:r>
              <a:rPr lang="tr-TR" dirty="0"/>
              <a:t>» değerini yazmadan önce «.» ifadesi gelir. HTML etiketleri birden fazla </a:t>
            </a:r>
            <a:r>
              <a:rPr lang="tr-TR" dirty="0" err="1"/>
              <a:t>class</a:t>
            </a:r>
            <a:r>
              <a:rPr lang="tr-TR" dirty="0"/>
              <a:t> değeri alabilir. </a:t>
            </a:r>
          </a:p>
        </p:txBody>
      </p:sp>
    </p:spTree>
    <p:extLst>
      <p:ext uri="{BB962C8B-B14F-4D97-AF65-F5344CB8AC3E}">
        <p14:creationId xmlns:p14="http://schemas.microsoft.com/office/powerpoint/2010/main" val="1291029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C2EAC248-F002-A489-E9E7-72635A641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7571" y="229722"/>
            <a:ext cx="3842934" cy="4351338"/>
          </a:xfrm>
        </p:spPr>
      </p:pic>
      <p:pic>
        <p:nvPicPr>
          <p:cNvPr id="7" name="Resim 6">
            <a:extLst>
              <a:ext uri="{FF2B5EF4-FFF2-40B4-BE49-F238E27FC236}">
                <a16:creationId xmlns:a16="http://schemas.microsoft.com/office/drawing/2014/main" id="{98B9F5F9-BBF2-EA6E-6BAE-ECF943633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926" y="4700451"/>
            <a:ext cx="8785860" cy="1463040"/>
          </a:xfrm>
          <a:prstGeom prst="rect">
            <a:avLst/>
          </a:prstGeom>
        </p:spPr>
      </p:pic>
    </p:spTree>
    <p:extLst>
      <p:ext uri="{BB962C8B-B14F-4D97-AF65-F5344CB8AC3E}">
        <p14:creationId xmlns:p14="http://schemas.microsoft.com/office/powerpoint/2010/main" val="2101037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9B5C7E-C4E7-6FA4-6C93-495FA6E0D799}"/>
              </a:ext>
            </a:extLst>
          </p:cNvPr>
          <p:cNvSpPr>
            <a:spLocks noGrp="1"/>
          </p:cNvSpPr>
          <p:nvPr>
            <p:ph idx="1"/>
          </p:nvPr>
        </p:nvSpPr>
        <p:spPr>
          <a:xfrm>
            <a:off x="1143001" y="1937423"/>
            <a:ext cx="4445000" cy="3752177"/>
          </a:xfrm>
        </p:spPr>
        <p:txBody>
          <a:bodyPr/>
          <a:lstStyle/>
          <a:p>
            <a:pPr marL="0" indent="0" algn="ctr">
              <a:buNone/>
            </a:pPr>
            <a:r>
              <a:rPr lang="tr-TR" b="1" dirty="0"/>
              <a:t>4-Evrensel Seçici</a:t>
            </a:r>
          </a:p>
          <a:p>
            <a:pPr marL="0" indent="0" algn="ctr">
              <a:buNone/>
            </a:pPr>
            <a:r>
              <a:rPr lang="tr-TR" dirty="0"/>
              <a:t>Evrensel seçici kullanılarak yazılan CSS kodları, web sayfasındaki bütün HTML ögeleri için geçerli olur. «*» işareti kullanılarak yazılır.</a:t>
            </a:r>
          </a:p>
        </p:txBody>
      </p:sp>
      <p:pic>
        <p:nvPicPr>
          <p:cNvPr id="5" name="Resim 4">
            <a:extLst>
              <a:ext uri="{FF2B5EF4-FFF2-40B4-BE49-F238E27FC236}">
                <a16:creationId xmlns:a16="http://schemas.microsoft.com/office/drawing/2014/main" id="{7F7AE5E1-61EF-F377-41B3-177370C6B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7252"/>
            <a:ext cx="5283257" cy="5604339"/>
          </a:xfrm>
          <a:prstGeom prst="rect">
            <a:avLst/>
          </a:prstGeom>
        </p:spPr>
      </p:pic>
    </p:spTree>
    <p:extLst>
      <p:ext uri="{BB962C8B-B14F-4D97-AF65-F5344CB8AC3E}">
        <p14:creationId xmlns:p14="http://schemas.microsoft.com/office/powerpoint/2010/main" val="71008395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1A0B40EF-F95F-6750-BD8A-5169D8B7A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9251" y="460704"/>
            <a:ext cx="6753497" cy="5574958"/>
          </a:xfrm>
        </p:spPr>
      </p:pic>
    </p:spTree>
    <p:extLst>
      <p:ext uri="{BB962C8B-B14F-4D97-AF65-F5344CB8AC3E}">
        <p14:creationId xmlns:p14="http://schemas.microsoft.com/office/powerpoint/2010/main" val="429284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882D34-8CDA-084B-95E1-7229D99026E1}"/>
              </a:ext>
            </a:extLst>
          </p:cNvPr>
          <p:cNvSpPr>
            <a:spLocks noGrp="1"/>
          </p:cNvSpPr>
          <p:nvPr>
            <p:ph type="title"/>
          </p:nvPr>
        </p:nvSpPr>
        <p:spPr/>
        <p:txBody>
          <a:bodyPr/>
          <a:lstStyle/>
          <a:p>
            <a:pPr algn="ctr"/>
            <a:r>
              <a:rPr lang="tr-TR" dirty="0"/>
              <a:t>İYİ BİR FRONTEND DEVELOPER OLMAK İÇİN…</a:t>
            </a:r>
          </a:p>
        </p:txBody>
      </p:sp>
      <p:sp>
        <p:nvSpPr>
          <p:cNvPr id="3" name="İçerik Yer Tutucusu 2">
            <a:extLst>
              <a:ext uri="{FF2B5EF4-FFF2-40B4-BE49-F238E27FC236}">
                <a16:creationId xmlns:a16="http://schemas.microsoft.com/office/drawing/2014/main" id="{C8440CAF-08B7-FF8E-3A08-EA3EC3993A05}"/>
              </a:ext>
            </a:extLst>
          </p:cNvPr>
          <p:cNvSpPr>
            <a:spLocks noGrp="1"/>
          </p:cNvSpPr>
          <p:nvPr>
            <p:ph idx="1"/>
          </p:nvPr>
        </p:nvSpPr>
        <p:spPr/>
        <p:txBody>
          <a:bodyPr/>
          <a:lstStyle/>
          <a:p>
            <a:pPr marL="0" indent="0" algn="ctr">
              <a:buNone/>
            </a:pPr>
            <a:r>
              <a:rPr lang="tr-TR" u="sng" dirty="0"/>
              <a:t>OKUNAKLI KOD YAZMAK</a:t>
            </a:r>
          </a:p>
          <a:p>
            <a:pPr marL="0" indent="0" algn="ctr">
              <a:buNone/>
            </a:pPr>
            <a:r>
              <a:rPr lang="tr-TR" dirty="0"/>
              <a:t>Sürdürülebilir ve geliştirilebilir bir kod yazmak için okunaklı bir kod yazılmalıdır. Bu durum, büyüyen bir proje ekibi çerçevesinde düşünüldüğünde okunaklı kod yazmanın önemi daha da artmaktadır. </a:t>
            </a:r>
          </a:p>
        </p:txBody>
      </p:sp>
    </p:spTree>
    <p:extLst>
      <p:ext uri="{BB962C8B-B14F-4D97-AF65-F5344CB8AC3E}">
        <p14:creationId xmlns:p14="http://schemas.microsoft.com/office/powerpoint/2010/main" val="1838764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FEA211-9574-09FC-7092-2F44B9FA14BE}"/>
              </a:ext>
            </a:extLst>
          </p:cNvPr>
          <p:cNvSpPr>
            <a:spLocks noGrp="1"/>
          </p:cNvSpPr>
          <p:nvPr>
            <p:ph idx="1"/>
          </p:nvPr>
        </p:nvSpPr>
        <p:spPr>
          <a:xfrm>
            <a:off x="838200" y="1720645"/>
            <a:ext cx="3907971" cy="4456318"/>
          </a:xfrm>
        </p:spPr>
        <p:txBody>
          <a:bodyPr/>
          <a:lstStyle/>
          <a:p>
            <a:pPr marL="0" indent="0" algn="ctr">
              <a:buNone/>
            </a:pPr>
            <a:r>
              <a:rPr lang="tr-TR" b="1" dirty="0"/>
              <a:t>5-Grup</a:t>
            </a:r>
            <a:r>
              <a:rPr lang="tr-TR" dirty="0"/>
              <a:t> </a:t>
            </a:r>
            <a:r>
              <a:rPr lang="tr-TR" b="1" dirty="0"/>
              <a:t>Seçici</a:t>
            </a:r>
          </a:p>
          <a:p>
            <a:pPr marL="0" indent="0" algn="ctr">
              <a:buNone/>
            </a:pPr>
            <a:r>
              <a:rPr lang="tr-TR" dirty="0"/>
              <a:t>Birden fazla HTML ögesine aynı blokta CSS verebiliriz.</a:t>
            </a:r>
          </a:p>
          <a:p>
            <a:pPr marL="0" indent="0">
              <a:buNone/>
            </a:pPr>
            <a:endParaRPr lang="tr-TR" dirty="0"/>
          </a:p>
        </p:txBody>
      </p:sp>
      <p:pic>
        <p:nvPicPr>
          <p:cNvPr id="5" name="Resim 4">
            <a:extLst>
              <a:ext uri="{FF2B5EF4-FFF2-40B4-BE49-F238E27FC236}">
                <a16:creationId xmlns:a16="http://schemas.microsoft.com/office/drawing/2014/main" id="{D6D6CDFA-3F52-BE01-E085-B7E59B8DB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9603" y="392430"/>
            <a:ext cx="4198620" cy="6073140"/>
          </a:xfrm>
          <a:prstGeom prst="rect">
            <a:avLst/>
          </a:prstGeom>
        </p:spPr>
      </p:pic>
    </p:spTree>
    <p:extLst>
      <p:ext uri="{BB962C8B-B14F-4D97-AF65-F5344CB8AC3E}">
        <p14:creationId xmlns:p14="http://schemas.microsoft.com/office/powerpoint/2010/main" val="329641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F966B82C-84E7-C768-EEF2-F9550892CD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046" y="795112"/>
            <a:ext cx="7685719" cy="4734832"/>
          </a:xfrm>
        </p:spPr>
      </p:pic>
    </p:spTree>
    <p:extLst>
      <p:ext uri="{BB962C8B-B14F-4D97-AF65-F5344CB8AC3E}">
        <p14:creationId xmlns:p14="http://schemas.microsoft.com/office/powerpoint/2010/main" val="1367854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E050FB-782E-EE6D-2BBF-74E5F8F2C112}"/>
              </a:ext>
            </a:extLst>
          </p:cNvPr>
          <p:cNvSpPr>
            <a:spLocks noGrp="1"/>
          </p:cNvSpPr>
          <p:nvPr>
            <p:ph type="title"/>
          </p:nvPr>
        </p:nvSpPr>
        <p:spPr/>
        <p:txBody>
          <a:bodyPr/>
          <a:lstStyle/>
          <a:p>
            <a:pPr algn="ctr"/>
            <a:r>
              <a:rPr lang="tr-TR" dirty="0"/>
              <a:t>CSS NASIL EKLENİR?</a:t>
            </a:r>
          </a:p>
        </p:txBody>
      </p:sp>
      <p:sp>
        <p:nvSpPr>
          <p:cNvPr id="3" name="İçerik Yer Tutucusu 2">
            <a:extLst>
              <a:ext uri="{FF2B5EF4-FFF2-40B4-BE49-F238E27FC236}">
                <a16:creationId xmlns:a16="http://schemas.microsoft.com/office/drawing/2014/main" id="{631EB013-927B-AF7B-F250-6D0D826D9081}"/>
              </a:ext>
            </a:extLst>
          </p:cNvPr>
          <p:cNvSpPr>
            <a:spLocks noGrp="1"/>
          </p:cNvSpPr>
          <p:nvPr>
            <p:ph idx="1"/>
          </p:nvPr>
        </p:nvSpPr>
        <p:spPr/>
        <p:txBody>
          <a:bodyPr/>
          <a:lstStyle/>
          <a:p>
            <a:pPr marL="0" indent="0" algn="ctr">
              <a:buNone/>
            </a:pPr>
            <a:r>
              <a:rPr lang="tr-TR" dirty="0"/>
              <a:t>Yazdığımız CSS kodlarını HTML dokümanına eklemenin 3 farklı yolu vardır. </a:t>
            </a:r>
          </a:p>
          <a:p>
            <a:pPr marL="0" indent="0" algn="ctr">
              <a:buNone/>
            </a:pPr>
            <a:r>
              <a:rPr lang="tr-TR" b="1" dirty="0"/>
              <a:t>1-Satır içi CSS</a:t>
            </a:r>
          </a:p>
          <a:p>
            <a:pPr marL="0" indent="0" algn="ctr">
              <a:buNone/>
            </a:pPr>
            <a:r>
              <a:rPr lang="tr-TR" dirty="0"/>
              <a:t>CSS kodlarını direkt olarak CSS eklemek istediğimiz etiket içerisine yazarız. Bu yöntemi kullanmak için CSS uygulamak istediğimiz etiket içerisine «</a:t>
            </a:r>
            <a:r>
              <a:rPr lang="tr-TR" dirty="0" err="1"/>
              <a:t>style</a:t>
            </a:r>
            <a:r>
              <a:rPr lang="tr-TR" dirty="0"/>
              <a:t>» özelliğini kullanmamız gerekir. </a:t>
            </a:r>
          </a:p>
          <a:p>
            <a:pPr marL="0" indent="0" algn="ctr">
              <a:buNone/>
            </a:pPr>
            <a:endParaRPr lang="tr-TR" dirty="0"/>
          </a:p>
          <a:p>
            <a:pPr marL="0" indent="0" algn="ctr">
              <a:buNone/>
            </a:pPr>
            <a:endParaRPr lang="tr-TR" dirty="0"/>
          </a:p>
        </p:txBody>
      </p:sp>
      <p:pic>
        <p:nvPicPr>
          <p:cNvPr id="5" name="Resim 4">
            <a:extLst>
              <a:ext uri="{FF2B5EF4-FFF2-40B4-BE49-F238E27FC236}">
                <a16:creationId xmlns:a16="http://schemas.microsoft.com/office/drawing/2014/main" id="{DC5EF77E-B5B8-9444-015A-A9D529CB6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17" y="4782275"/>
            <a:ext cx="7798078" cy="660581"/>
          </a:xfrm>
          <a:prstGeom prst="rect">
            <a:avLst/>
          </a:prstGeom>
        </p:spPr>
      </p:pic>
    </p:spTree>
    <p:extLst>
      <p:ext uri="{BB962C8B-B14F-4D97-AF65-F5344CB8AC3E}">
        <p14:creationId xmlns:p14="http://schemas.microsoft.com/office/powerpoint/2010/main" val="1907015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8CA4D6A-83FB-4896-C859-092DB4ECB0EB}"/>
              </a:ext>
            </a:extLst>
          </p:cNvPr>
          <p:cNvSpPr>
            <a:spLocks noGrp="1"/>
          </p:cNvSpPr>
          <p:nvPr>
            <p:ph idx="1"/>
          </p:nvPr>
        </p:nvSpPr>
        <p:spPr>
          <a:xfrm>
            <a:off x="838200" y="1825625"/>
            <a:ext cx="4198257" cy="4351338"/>
          </a:xfrm>
        </p:spPr>
        <p:txBody>
          <a:bodyPr/>
          <a:lstStyle/>
          <a:p>
            <a:pPr marL="0" indent="0" algn="ctr">
              <a:buNone/>
            </a:pPr>
            <a:r>
              <a:rPr lang="tr-TR" b="1" dirty="0"/>
              <a:t>2-Dahili CSS</a:t>
            </a:r>
          </a:p>
          <a:p>
            <a:pPr marL="0" indent="0" algn="ctr">
              <a:buNone/>
            </a:pPr>
            <a:r>
              <a:rPr lang="tr-TR" dirty="0"/>
              <a:t>Bu yöntemde &lt;</a:t>
            </a:r>
            <a:r>
              <a:rPr lang="tr-TR" dirty="0" err="1"/>
              <a:t>head</a:t>
            </a:r>
            <a:r>
              <a:rPr lang="tr-TR" dirty="0"/>
              <a:t>&gt; etiketleri arasına &lt;</a:t>
            </a:r>
            <a:r>
              <a:rPr lang="tr-TR" dirty="0" err="1"/>
              <a:t>style</a:t>
            </a:r>
            <a:r>
              <a:rPr lang="tr-TR" dirty="0"/>
              <a:t>&gt; etiketi açılır ve bu etiket içerisinde CSS kodları yazabiliriz</a:t>
            </a:r>
          </a:p>
        </p:txBody>
      </p:sp>
      <p:pic>
        <p:nvPicPr>
          <p:cNvPr id="4" name="İçerik Yer Tutucusu 4">
            <a:extLst>
              <a:ext uri="{FF2B5EF4-FFF2-40B4-BE49-F238E27FC236}">
                <a16:creationId xmlns:a16="http://schemas.microsoft.com/office/drawing/2014/main" id="{EB1D5C4D-D78B-E900-17EA-B9EEFB66A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24807"/>
            <a:ext cx="3842934" cy="4351338"/>
          </a:xfrm>
          <a:prstGeom prst="rect">
            <a:avLst/>
          </a:prstGeom>
        </p:spPr>
      </p:pic>
    </p:spTree>
    <p:extLst>
      <p:ext uri="{BB962C8B-B14F-4D97-AF65-F5344CB8AC3E}">
        <p14:creationId xmlns:p14="http://schemas.microsoft.com/office/powerpoint/2010/main" val="4242003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BDB2EFC-8D8F-FFA8-EC41-8604E04BBAEE}"/>
              </a:ext>
            </a:extLst>
          </p:cNvPr>
          <p:cNvSpPr>
            <a:spLocks noGrp="1"/>
          </p:cNvSpPr>
          <p:nvPr>
            <p:ph idx="1"/>
          </p:nvPr>
        </p:nvSpPr>
        <p:spPr>
          <a:xfrm>
            <a:off x="838200" y="624114"/>
            <a:ext cx="10515600" cy="5552849"/>
          </a:xfrm>
        </p:spPr>
        <p:txBody>
          <a:bodyPr/>
          <a:lstStyle/>
          <a:p>
            <a:pPr marL="0" indent="0">
              <a:buNone/>
            </a:pPr>
            <a:r>
              <a:rPr lang="tr-TR" b="1" dirty="0"/>
              <a:t>3-Harici CSS</a:t>
            </a:r>
          </a:p>
          <a:p>
            <a:pPr marL="0" indent="0">
              <a:buNone/>
            </a:pPr>
            <a:r>
              <a:rPr lang="tr-TR" dirty="0"/>
              <a:t>Bu yöntemde CSS kodları bir başka belgede yazılır. Daha sonra bu CSS dosyası &lt;link&gt; etiketi kullanılarak istenilen HTML belgesine eklenir. </a:t>
            </a:r>
          </a:p>
        </p:txBody>
      </p:sp>
      <p:pic>
        <p:nvPicPr>
          <p:cNvPr id="4" name="İçerik Yer Tutucusu 4">
            <a:extLst>
              <a:ext uri="{FF2B5EF4-FFF2-40B4-BE49-F238E27FC236}">
                <a16:creationId xmlns:a16="http://schemas.microsoft.com/office/drawing/2014/main" id="{1DE323BE-E235-FE66-4704-FDF11997C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657" y="2191657"/>
            <a:ext cx="8479971" cy="3706138"/>
          </a:xfrm>
          <a:prstGeom prst="rect">
            <a:avLst/>
          </a:prstGeom>
        </p:spPr>
      </p:pic>
    </p:spTree>
    <p:extLst>
      <p:ext uri="{BB962C8B-B14F-4D97-AF65-F5344CB8AC3E}">
        <p14:creationId xmlns:p14="http://schemas.microsoft.com/office/powerpoint/2010/main" val="3413972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6F8D61-8F9B-C418-A56F-E5A440520D7E}"/>
              </a:ext>
            </a:extLst>
          </p:cNvPr>
          <p:cNvSpPr>
            <a:spLocks noGrp="1"/>
          </p:cNvSpPr>
          <p:nvPr>
            <p:ph type="title"/>
          </p:nvPr>
        </p:nvSpPr>
        <p:spPr/>
        <p:txBody>
          <a:bodyPr/>
          <a:lstStyle/>
          <a:p>
            <a:pPr algn="ctr"/>
            <a:r>
              <a:rPr lang="tr-TR" dirty="0"/>
              <a:t>CSS HİYERARŞİSİ</a:t>
            </a:r>
          </a:p>
        </p:txBody>
      </p:sp>
      <p:sp>
        <p:nvSpPr>
          <p:cNvPr id="3" name="İçerik Yer Tutucusu 2">
            <a:extLst>
              <a:ext uri="{FF2B5EF4-FFF2-40B4-BE49-F238E27FC236}">
                <a16:creationId xmlns:a16="http://schemas.microsoft.com/office/drawing/2014/main" id="{2B3E3749-B8FD-1A4E-278D-218FDFF97BAA}"/>
              </a:ext>
            </a:extLst>
          </p:cNvPr>
          <p:cNvSpPr>
            <a:spLocks noGrp="1"/>
          </p:cNvSpPr>
          <p:nvPr>
            <p:ph idx="1"/>
          </p:nvPr>
        </p:nvSpPr>
        <p:spPr>
          <a:xfrm>
            <a:off x="986971" y="1564368"/>
            <a:ext cx="10366829" cy="4351338"/>
          </a:xfrm>
        </p:spPr>
        <p:txBody>
          <a:bodyPr/>
          <a:lstStyle/>
          <a:p>
            <a:pPr marL="0" indent="0" algn="ctr">
              <a:buNone/>
            </a:pPr>
            <a:r>
              <a:rPr lang="tr-TR" dirty="0"/>
              <a:t>Bir HTML dosyasına birden farklı yollarla CSS eklenebileceğinden bahsettik. Bununla birlikte bahsedilen bu CSS ekleme yöntemlerinin de bir hiyerarşisi  vardır. Bu hiyerarşi sırasıyla;</a:t>
            </a:r>
          </a:p>
          <a:p>
            <a:pPr marL="0" indent="0" algn="ctr">
              <a:buNone/>
            </a:pPr>
            <a:r>
              <a:rPr lang="tr-TR" dirty="0"/>
              <a:t>1- Satır içi CSS </a:t>
            </a:r>
          </a:p>
          <a:p>
            <a:pPr marL="0" indent="0" algn="ctr">
              <a:buNone/>
            </a:pPr>
            <a:r>
              <a:rPr lang="tr-TR" dirty="0"/>
              <a:t>2- Dahili CSS</a:t>
            </a:r>
          </a:p>
          <a:p>
            <a:pPr marL="0" indent="0" algn="ctr">
              <a:buNone/>
            </a:pPr>
            <a:r>
              <a:rPr lang="tr-TR" dirty="0"/>
              <a:t>3-Harici CSS</a:t>
            </a:r>
          </a:p>
        </p:txBody>
      </p:sp>
    </p:spTree>
    <p:extLst>
      <p:ext uri="{BB962C8B-B14F-4D97-AF65-F5344CB8AC3E}">
        <p14:creationId xmlns:p14="http://schemas.microsoft.com/office/powerpoint/2010/main" val="1342829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ECABE7D-0348-DC67-4541-8220DFB08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910" y="1055552"/>
            <a:ext cx="9060180" cy="4282440"/>
          </a:xfrm>
          <a:prstGeom prst="rect">
            <a:avLst/>
          </a:prstGeom>
        </p:spPr>
      </p:pic>
    </p:spTree>
    <p:extLst>
      <p:ext uri="{BB962C8B-B14F-4D97-AF65-F5344CB8AC3E}">
        <p14:creationId xmlns:p14="http://schemas.microsoft.com/office/powerpoint/2010/main" val="2164155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13A8807-E4B7-967B-79FA-448DD8A5F6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250" y="1567248"/>
            <a:ext cx="9720458" cy="3164409"/>
          </a:xfrm>
        </p:spPr>
      </p:pic>
    </p:spTree>
    <p:extLst>
      <p:ext uri="{BB962C8B-B14F-4D97-AF65-F5344CB8AC3E}">
        <p14:creationId xmlns:p14="http://schemas.microsoft.com/office/powerpoint/2010/main" val="3537154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9DF376-8E5C-3787-7A53-E5D587FD8472}"/>
              </a:ext>
            </a:extLst>
          </p:cNvPr>
          <p:cNvSpPr>
            <a:spLocks noGrp="1"/>
          </p:cNvSpPr>
          <p:nvPr>
            <p:ph idx="1"/>
          </p:nvPr>
        </p:nvSpPr>
        <p:spPr>
          <a:xfrm>
            <a:off x="838200" y="1059543"/>
            <a:ext cx="10515600" cy="5117420"/>
          </a:xfrm>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a:t>CSS ile ilgili diğer önemli bilgiler, ilerleyen aşamalarda yapılacak kapsamlı örnekler üzerinden anlatılacaktır.</a:t>
            </a:r>
          </a:p>
        </p:txBody>
      </p:sp>
    </p:spTree>
    <p:extLst>
      <p:ext uri="{BB962C8B-B14F-4D97-AF65-F5344CB8AC3E}">
        <p14:creationId xmlns:p14="http://schemas.microsoft.com/office/powerpoint/2010/main" val="1174806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E37E08-CB14-3A7C-FB55-B71EDBAC351F}"/>
              </a:ext>
            </a:extLst>
          </p:cNvPr>
          <p:cNvSpPr>
            <a:spLocks noGrp="1"/>
          </p:cNvSpPr>
          <p:nvPr>
            <p:ph type="title"/>
          </p:nvPr>
        </p:nvSpPr>
        <p:spPr/>
        <p:txBody>
          <a:bodyPr/>
          <a:lstStyle/>
          <a:p>
            <a:pPr algn="ctr"/>
            <a:r>
              <a:rPr lang="tr-TR" dirty="0"/>
              <a:t>FRONTEND-BOOTSTRAP</a:t>
            </a:r>
          </a:p>
        </p:txBody>
      </p:sp>
      <p:sp>
        <p:nvSpPr>
          <p:cNvPr id="3" name="İçerik Yer Tutucusu 2">
            <a:extLst>
              <a:ext uri="{FF2B5EF4-FFF2-40B4-BE49-F238E27FC236}">
                <a16:creationId xmlns:a16="http://schemas.microsoft.com/office/drawing/2014/main" id="{8BBA145F-E978-A40E-B77F-017BB72DC6B0}"/>
              </a:ext>
            </a:extLst>
          </p:cNvPr>
          <p:cNvSpPr>
            <a:spLocks noGrp="1"/>
          </p:cNvSpPr>
          <p:nvPr>
            <p:ph idx="1"/>
          </p:nvPr>
        </p:nvSpPr>
        <p:spPr/>
        <p:txBody>
          <a:bodyPr/>
          <a:lstStyle/>
          <a:p>
            <a:pPr marL="0" indent="0" algn="ctr">
              <a:buNone/>
            </a:pPr>
            <a:r>
              <a:rPr lang="tr-TR" dirty="0"/>
              <a:t>Günümüzde web sitesi tasarımında dikkat edilmesi gereken en önemli konulardan biri, </a:t>
            </a:r>
            <a:r>
              <a:rPr lang="tr-TR" dirty="0" err="1"/>
              <a:t>responsive</a:t>
            </a:r>
            <a:r>
              <a:rPr lang="tr-TR" dirty="0"/>
              <a:t> </a:t>
            </a:r>
            <a:r>
              <a:rPr lang="tr-TR" dirty="0" err="1"/>
              <a:t>tasarım’dır</a:t>
            </a:r>
            <a:r>
              <a:rPr lang="tr-TR" dirty="0"/>
              <a:t>.  </a:t>
            </a:r>
            <a:r>
              <a:rPr lang="tr-TR" dirty="0" err="1"/>
              <a:t>Responsive</a:t>
            </a:r>
            <a:r>
              <a:rPr lang="tr-TR" dirty="0"/>
              <a:t> tasarımda  her cihazda uygun görünümlü web sitesi tasarımı oluşumu sağlanmaktadır. </a:t>
            </a:r>
          </a:p>
          <a:p>
            <a:pPr marL="0" indent="0" algn="ctr">
              <a:buNone/>
            </a:pPr>
            <a:endParaRPr lang="tr-TR" dirty="0"/>
          </a:p>
          <a:p>
            <a:pPr marL="0" indent="0" algn="ctr">
              <a:buNone/>
            </a:pPr>
            <a:r>
              <a:rPr lang="tr-TR" dirty="0" err="1"/>
              <a:t>Responsive</a:t>
            </a:r>
            <a:r>
              <a:rPr lang="tr-TR" dirty="0"/>
              <a:t> tasarımı hususunda </a:t>
            </a:r>
            <a:r>
              <a:rPr lang="tr-TR" dirty="0" err="1"/>
              <a:t>Bootstrap</a:t>
            </a:r>
            <a:r>
              <a:rPr lang="tr-TR" dirty="0"/>
              <a:t> çerçevesi tercih edilmektedir. </a:t>
            </a:r>
            <a:r>
              <a:rPr lang="tr-TR" dirty="0" err="1"/>
              <a:t>Bootstrap</a:t>
            </a:r>
            <a:r>
              <a:rPr lang="tr-TR" dirty="0"/>
              <a:t>, ücretsiz bir CSS kütüphanesidir. İçerisinde barındırdığı hazır CSS ve </a:t>
            </a:r>
            <a:r>
              <a:rPr lang="tr-TR" dirty="0" err="1"/>
              <a:t>Javascript</a:t>
            </a:r>
            <a:r>
              <a:rPr lang="tr-TR" dirty="0"/>
              <a:t> kodları sayesinde tasarımcının işini kolaylaştıran işlevsellikler sunmaktadır.</a:t>
            </a:r>
          </a:p>
          <a:p>
            <a:pPr marL="0" indent="0" algn="ctr">
              <a:buNone/>
            </a:pPr>
            <a:endParaRPr lang="tr-TR" dirty="0"/>
          </a:p>
        </p:txBody>
      </p:sp>
    </p:spTree>
    <p:extLst>
      <p:ext uri="{BB962C8B-B14F-4D97-AF65-F5344CB8AC3E}">
        <p14:creationId xmlns:p14="http://schemas.microsoft.com/office/powerpoint/2010/main" val="191566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89372-5098-4B83-6FF8-F708F818B1EC}"/>
              </a:ext>
            </a:extLst>
          </p:cNvPr>
          <p:cNvSpPr>
            <a:spLocks noGrp="1"/>
          </p:cNvSpPr>
          <p:nvPr>
            <p:ph type="title"/>
          </p:nvPr>
        </p:nvSpPr>
        <p:spPr/>
        <p:txBody>
          <a:bodyPr/>
          <a:lstStyle/>
          <a:p>
            <a:pPr algn="ctr"/>
            <a:r>
              <a:rPr lang="tr-TR" dirty="0"/>
              <a:t>OKUNAKLI BİR KOD NASIL YAZILIR?</a:t>
            </a:r>
          </a:p>
        </p:txBody>
      </p:sp>
      <p:sp>
        <p:nvSpPr>
          <p:cNvPr id="3" name="İçerik Yer Tutucusu 2">
            <a:extLst>
              <a:ext uri="{FF2B5EF4-FFF2-40B4-BE49-F238E27FC236}">
                <a16:creationId xmlns:a16="http://schemas.microsoft.com/office/drawing/2014/main" id="{5D994A5B-9168-A797-E91A-472322FE4A8E}"/>
              </a:ext>
            </a:extLst>
          </p:cNvPr>
          <p:cNvSpPr>
            <a:spLocks noGrp="1"/>
          </p:cNvSpPr>
          <p:nvPr>
            <p:ph idx="1"/>
          </p:nvPr>
        </p:nvSpPr>
        <p:spPr/>
        <p:txBody>
          <a:bodyPr>
            <a:normAutofit fontScale="92500" lnSpcReduction="20000"/>
          </a:bodyPr>
          <a:lstStyle/>
          <a:p>
            <a:pPr marL="0" indent="0" algn="ctr">
              <a:buNone/>
            </a:pPr>
            <a:r>
              <a:rPr lang="tr-TR" dirty="0"/>
              <a:t>1-İsimlendirme </a:t>
            </a:r>
          </a:p>
          <a:p>
            <a:pPr marL="0" indent="0" algn="ctr">
              <a:buNone/>
            </a:pPr>
            <a:r>
              <a:rPr lang="tr-TR" dirty="0"/>
              <a:t>Değişkenlerin isimlendirilme sürecinde değişken isminden kodun amacını anlayabilmemiz mümkündür. Bu nedenle isimlendirme yaparken bu hususu düşünmeli ve açıklayıcı ve basit isimler vermeliyiz. </a:t>
            </a:r>
          </a:p>
          <a:p>
            <a:pPr marL="0" indent="0" algn="ctr">
              <a:buNone/>
            </a:pPr>
            <a:r>
              <a:rPr lang="tr-TR" dirty="0"/>
              <a:t>2- Yorum Satırı </a:t>
            </a:r>
          </a:p>
          <a:p>
            <a:pPr marL="0" indent="0" algn="ctr">
              <a:buNone/>
            </a:pPr>
            <a:r>
              <a:rPr lang="tr-TR" dirty="0"/>
              <a:t>Yazdığımız kodlara açıklama satırı eklememiz kodun ilerleyen zaman dilimlerinde anlaşılır olmasını kolaylaştıracaktır. </a:t>
            </a:r>
          </a:p>
          <a:p>
            <a:pPr marL="0" indent="0" algn="ctr">
              <a:buNone/>
            </a:pPr>
            <a:r>
              <a:rPr lang="tr-TR" dirty="0"/>
              <a:t>3-Dokümantasyon</a:t>
            </a:r>
          </a:p>
          <a:p>
            <a:pPr marL="0" indent="0" algn="ctr">
              <a:buNone/>
            </a:pPr>
            <a:r>
              <a:rPr lang="tr-TR" dirty="0"/>
              <a:t>Proje dosyalarını belirli bir formata uygun olarak ayırmalıyız. Böylece daha modüler ve anlaşılır bir yapımız olacaktır. </a:t>
            </a:r>
          </a:p>
          <a:p>
            <a:pPr marL="0" indent="0" algn="ctr">
              <a:buNone/>
            </a:pPr>
            <a:r>
              <a:rPr lang="tr-TR" dirty="0"/>
              <a:t>4-Basitlik</a:t>
            </a:r>
          </a:p>
          <a:p>
            <a:pPr marL="0" indent="0" algn="ctr">
              <a:buNone/>
            </a:pPr>
            <a:r>
              <a:rPr lang="tr-TR" dirty="0"/>
              <a:t>Kodu yazarken basit ve anlaşılır olmalı ve kod tekrarından kaçınmalıyız.</a:t>
            </a:r>
          </a:p>
        </p:txBody>
      </p:sp>
    </p:spTree>
    <p:extLst>
      <p:ext uri="{BB962C8B-B14F-4D97-AF65-F5344CB8AC3E}">
        <p14:creationId xmlns:p14="http://schemas.microsoft.com/office/powerpoint/2010/main" val="2927872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7D2C32-7B2E-D9A7-8032-E220C668CBD5}"/>
              </a:ext>
            </a:extLst>
          </p:cNvPr>
          <p:cNvSpPr>
            <a:spLocks noGrp="1"/>
          </p:cNvSpPr>
          <p:nvPr>
            <p:ph type="title"/>
          </p:nvPr>
        </p:nvSpPr>
        <p:spPr/>
        <p:txBody>
          <a:bodyPr/>
          <a:lstStyle/>
          <a:p>
            <a:pPr algn="ctr"/>
            <a:r>
              <a:rPr lang="tr-TR" dirty="0" err="1"/>
              <a:t>Bootstrap</a:t>
            </a:r>
            <a:r>
              <a:rPr lang="tr-TR" dirty="0"/>
              <a:t> Nasıl Kullanılır?</a:t>
            </a:r>
          </a:p>
        </p:txBody>
      </p:sp>
      <p:sp>
        <p:nvSpPr>
          <p:cNvPr id="3" name="İçerik Yer Tutucusu 2">
            <a:extLst>
              <a:ext uri="{FF2B5EF4-FFF2-40B4-BE49-F238E27FC236}">
                <a16:creationId xmlns:a16="http://schemas.microsoft.com/office/drawing/2014/main" id="{43D8512F-97C2-64A7-C4CE-E074EF1B2048}"/>
              </a:ext>
            </a:extLst>
          </p:cNvPr>
          <p:cNvSpPr>
            <a:spLocks noGrp="1"/>
          </p:cNvSpPr>
          <p:nvPr>
            <p:ph idx="1"/>
          </p:nvPr>
        </p:nvSpPr>
        <p:spPr/>
        <p:txBody>
          <a:bodyPr/>
          <a:lstStyle/>
          <a:p>
            <a:pPr marL="0" indent="0" algn="ctr">
              <a:buNone/>
            </a:pPr>
            <a:r>
              <a:rPr lang="tr-TR" dirty="0" err="1"/>
              <a:t>Bootstrap</a:t>
            </a:r>
            <a:r>
              <a:rPr lang="tr-TR" dirty="0"/>
              <a:t> kullanmak için ilk olarak </a:t>
            </a:r>
            <a:r>
              <a:rPr lang="tr-TR" dirty="0" err="1"/>
              <a:t>Bootstrap</a:t>
            </a:r>
            <a:r>
              <a:rPr lang="tr-TR" dirty="0"/>
              <a:t> kütüphanesinin dosyalarını web sayfamıza eklememiz gerekmektedir. BU doğrultuda iki farklı yol vardır. </a:t>
            </a:r>
          </a:p>
          <a:p>
            <a:pPr marL="0" indent="0" algn="ctr">
              <a:buNone/>
            </a:pPr>
            <a:endParaRPr lang="tr-TR" dirty="0"/>
          </a:p>
          <a:p>
            <a:pPr marL="0" indent="0" algn="ctr">
              <a:buNone/>
            </a:pPr>
            <a:r>
              <a:rPr lang="tr-TR" dirty="0"/>
              <a:t>1- </a:t>
            </a:r>
            <a:r>
              <a:rPr lang="tr-TR" dirty="0" err="1"/>
              <a:t>Bootstrap</a:t>
            </a:r>
            <a:r>
              <a:rPr lang="tr-TR" dirty="0"/>
              <a:t> dosyalarını CDN ile eklemek</a:t>
            </a:r>
          </a:p>
          <a:p>
            <a:pPr marL="0" indent="0" algn="ctr">
              <a:buNone/>
            </a:pPr>
            <a:r>
              <a:rPr lang="tr-TR" dirty="0"/>
              <a:t>2-Bootstrap dosyalarını indirip eklemek</a:t>
            </a:r>
          </a:p>
        </p:txBody>
      </p:sp>
    </p:spTree>
    <p:extLst>
      <p:ext uri="{BB962C8B-B14F-4D97-AF65-F5344CB8AC3E}">
        <p14:creationId xmlns:p14="http://schemas.microsoft.com/office/powerpoint/2010/main" val="3044354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9DF376-8E5C-3787-7A53-E5D587FD8472}"/>
              </a:ext>
            </a:extLst>
          </p:cNvPr>
          <p:cNvSpPr>
            <a:spLocks noGrp="1"/>
          </p:cNvSpPr>
          <p:nvPr>
            <p:ph idx="1"/>
          </p:nvPr>
        </p:nvSpPr>
        <p:spPr>
          <a:xfrm>
            <a:off x="838200" y="1059543"/>
            <a:ext cx="10515600" cy="5117420"/>
          </a:xfrm>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err="1"/>
              <a:t>Bootstrap</a:t>
            </a:r>
            <a:r>
              <a:rPr lang="tr-TR" dirty="0"/>
              <a:t> ile ilgili diğer önemli bilgiler, ilerleyen aşamalarda yapılacak kapsamlı örnekler üzerinden anlatılacaktır.</a:t>
            </a:r>
          </a:p>
        </p:txBody>
      </p:sp>
    </p:spTree>
    <p:extLst>
      <p:ext uri="{BB962C8B-B14F-4D97-AF65-F5344CB8AC3E}">
        <p14:creationId xmlns:p14="http://schemas.microsoft.com/office/powerpoint/2010/main" val="2272958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690B90-2DF3-93F2-FA58-9885F09708B7}"/>
              </a:ext>
            </a:extLst>
          </p:cNvPr>
          <p:cNvSpPr>
            <a:spLocks noGrp="1"/>
          </p:cNvSpPr>
          <p:nvPr>
            <p:ph type="title"/>
          </p:nvPr>
        </p:nvSpPr>
        <p:spPr/>
        <p:txBody>
          <a:bodyPr/>
          <a:lstStyle/>
          <a:p>
            <a:pPr algn="ctr"/>
            <a:r>
              <a:rPr lang="tr-TR" dirty="0"/>
              <a:t>FRONTEND-JAVASCRİPT</a:t>
            </a:r>
          </a:p>
        </p:txBody>
      </p:sp>
      <p:sp>
        <p:nvSpPr>
          <p:cNvPr id="3" name="İçerik Yer Tutucusu 2">
            <a:extLst>
              <a:ext uri="{FF2B5EF4-FFF2-40B4-BE49-F238E27FC236}">
                <a16:creationId xmlns:a16="http://schemas.microsoft.com/office/drawing/2014/main" id="{44A438BD-F0EB-088E-A021-0FE8117D0EC6}"/>
              </a:ext>
            </a:extLst>
          </p:cNvPr>
          <p:cNvSpPr>
            <a:spLocks noGrp="1"/>
          </p:cNvSpPr>
          <p:nvPr>
            <p:ph idx="1"/>
          </p:nvPr>
        </p:nvSpPr>
        <p:spPr/>
        <p:txBody>
          <a:bodyPr/>
          <a:lstStyle/>
          <a:p>
            <a:pPr marL="0" indent="0" algn="ctr">
              <a:buNone/>
            </a:pPr>
            <a:endParaRPr lang="tr-TR" dirty="0"/>
          </a:p>
          <a:p>
            <a:pPr marL="0" indent="0" algn="ctr">
              <a:buNone/>
            </a:pPr>
            <a:endParaRPr lang="tr-TR" dirty="0"/>
          </a:p>
          <a:p>
            <a:pPr marL="0" indent="0" algn="ctr">
              <a:buNone/>
            </a:pPr>
            <a:r>
              <a:rPr lang="tr-TR" dirty="0" err="1"/>
              <a:t>Javascript</a:t>
            </a:r>
            <a:r>
              <a:rPr lang="tr-TR" dirty="0"/>
              <a:t>, web sayfaları üzerinde kontrol gücümüzü arttırır. </a:t>
            </a:r>
            <a:r>
              <a:rPr lang="tr-TR" dirty="0" err="1"/>
              <a:t>Javascript</a:t>
            </a:r>
            <a:r>
              <a:rPr lang="tr-TR" dirty="0"/>
              <a:t> kullanılarak web sayfalarının içeriği, nesnelerin CSS özellikleri, nesnelerin özellikleri gibi farklı işlevsellikler gerçekleştirilebilmektedir. </a:t>
            </a:r>
          </a:p>
        </p:txBody>
      </p:sp>
    </p:spTree>
    <p:extLst>
      <p:ext uri="{BB962C8B-B14F-4D97-AF65-F5344CB8AC3E}">
        <p14:creationId xmlns:p14="http://schemas.microsoft.com/office/powerpoint/2010/main" val="3217959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FFFE0-D0C0-7D61-93BB-EA3D1A8B96A3}"/>
              </a:ext>
            </a:extLst>
          </p:cNvPr>
          <p:cNvSpPr>
            <a:spLocks noGrp="1"/>
          </p:cNvSpPr>
          <p:nvPr>
            <p:ph type="title"/>
          </p:nvPr>
        </p:nvSpPr>
        <p:spPr/>
        <p:txBody>
          <a:bodyPr/>
          <a:lstStyle/>
          <a:p>
            <a:pPr algn="ctr"/>
            <a:r>
              <a:rPr lang="tr-TR" dirty="0"/>
              <a:t>JAVASCRIPT NASIL EKLENİR?</a:t>
            </a:r>
          </a:p>
        </p:txBody>
      </p:sp>
      <p:sp>
        <p:nvSpPr>
          <p:cNvPr id="3" name="İçerik Yer Tutucusu 2">
            <a:extLst>
              <a:ext uri="{FF2B5EF4-FFF2-40B4-BE49-F238E27FC236}">
                <a16:creationId xmlns:a16="http://schemas.microsoft.com/office/drawing/2014/main" id="{A34F894F-4F6E-FFD6-2B66-FAD4C778B11C}"/>
              </a:ext>
            </a:extLst>
          </p:cNvPr>
          <p:cNvSpPr>
            <a:spLocks noGrp="1"/>
          </p:cNvSpPr>
          <p:nvPr>
            <p:ph idx="1"/>
          </p:nvPr>
        </p:nvSpPr>
        <p:spPr/>
        <p:txBody>
          <a:bodyPr/>
          <a:lstStyle/>
          <a:p>
            <a:pPr marL="0" indent="0" algn="ctr">
              <a:buNone/>
            </a:pPr>
            <a:r>
              <a:rPr lang="tr-TR" dirty="0"/>
              <a:t>Web sayfasına </a:t>
            </a:r>
            <a:r>
              <a:rPr lang="tr-TR" dirty="0" err="1"/>
              <a:t>javascript</a:t>
            </a:r>
            <a:r>
              <a:rPr lang="tr-TR" dirty="0"/>
              <a:t> kodu eklemek için iki farklı yol kullanılmaktadır. </a:t>
            </a:r>
          </a:p>
          <a:p>
            <a:pPr marL="0" indent="0" algn="ctr">
              <a:buNone/>
            </a:pPr>
            <a:r>
              <a:rPr lang="tr-TR" b="1" dirty="0"/>
              <a:t>1-Dahili </a:t>
            </a:r>
            <a:r>
              <a:rPr lang="tr-TR" b="1" dirty="0" err="1"/>
              <a:t>Javascript</a:t>
            </a:r>
            <a:endParaRPr lang="tr-TR" b="1" dirty="0"/>
          </a:p>
          <a:p>
            <a:pPr marL="0" indent="0" algn="ctr">
              <a:buNone/>
            </a:pPr>
            <a:r>
              <a:rPr lang="tr-TR" dirty="0"/>
              <a:t>Web sayfalarına dahili olarak </a:t>
            </a:r>
            <a:r>
              <a:rPr lang="tr-TR" dirty="0" err="1"/>
              <a:t>Javascript</a:t>
            </a:r>
            <a:r>
              <a:rPr lang="tr-TR" dirty="0"/>
              <a:t> kodu eklemek için «</a:t>
            </a:r>
            <a:r>
              <a:rPr lang="tr-TR" dirty="0" err="1"/>
              <a:t>script</a:t>
            </a:r>
            <a:r>
              <a:rPr lang="tr-TR" dirty="0"/>
              <a:t>» etiketi kullanılır ve bu etiket içerisine </a:t>
            </a:r>
            <a:r>
              <a:rPr lang="tr-TR" dirty="0" err="1"/>
              <a:t>javascript</a:t>
            </a:r>
            <a:r>
              <a:rPr lang="tr-TR" dirty="0"/>
              <a:t> kodları yazılır. Ek olarak «</a:t>
            </a:r>
            <a:r>
              <a:rPr lang="tr-TR" dirty="0" err="1"/>
              <a:t>script</a:t>
            </a:r>
            <a:r>
              <a:rPr lang="tr-TR" dirty="0"/>
              <a:t>» etiketi «</a:t>
            </a:r>
            <a:r>
              <a:rPr lang="tr-TR" dirty="0" err="1"/>
              <a:t>head</a:t>
            </a:r>
            <a:r>
              <a:rPr lang="tr-TR" dirty="0"/>
              <a:t>» etiketleri içerisinde olabileceği gibi «body» etiketi içerisinde de yer alabilmektedir.  </a:t>
            </a:r>
          </a:p>
        </p:txBody>
      </p:sp>
    </p:spTree>
    <p:extLst>
      <p:ext uri="{BB962C8B-B14F-4D97-AF65-F5344CB8AC3E}">
        <p14:creationId xmlns:p14="http://schemas.microsoft.com/office/powerpoint/2010/main" val="29483306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381A3381-0115-DB6C-F74E-732A8FDCA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49" y="1378856"/>
            <a:ext cx="10936701" cy="3599793"/>
          </a:xfrm>
          <a:prstGeom prst="rect">
            <a:avLst/>
          </a:prstGeom>
        </p:spPr>
      </p:pic>
    </p:spTree>
    <p:extLst>
      <p:ext uri="{BB962C8B-B14F-4D97-AF65-F5344CB8AC3E}">
        <p14:creationId xmlns:p14="http://schemas.microsoft.com/office/powerpoint/2010/main" val="3380490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F8F7A8-853C-E5FA-A559-1DE7465F1158}"/>
              </a:ext>
            </a:extLst>
          </p:cNvPr>
          <p:cNvSpPr>
            <a:spLocks noGrp="1"/>
          </p:cNvSpPr>
          <p:nvPr>
            <p:ph type="title"/>
          </p:nvPr>
        </p:nvSpPr>
        <p:spPr/>
        <p:txBody>
          <a:bodyPr/>
          <a:lstStyle/>
          <a:p>
            <a:pPr algn="ctr"/>
            <a:r>
              <a:rPr lang="tr-TR" dirty="0"/>
              <a:t>HARİCİ JAVASCRİPT</a:t>
            </a:r>
          </a:p>
        </p:txBody>
      </p:sp>
      <p:sp>
        <p:nvSpPr>
          <p:cNvPr id="3" name="İçerik Yer Tutucusu 2">
            <a:extLst>
              <a:ext uri="{FF2B5EF4-FFF2-40B4-BE49-F238E27FC236}">
                <a16:creationId xmlns:a16="http://schemas.microsoft.com/office/drawing/2014/main" id="{31997277-55DE-2B22-289B-550B0877ADA5}"/>
              </a:ext>
            </a:extLst>
          </p:cNvPr>
          <p:cNvSpPr>
            <a:spLocks noGrp="1"/>
          </p:cNvSpPr>
          <p:nvPr>
            <p:ph idx="1"/>
          </p:nvPr>
        </p:nvSpPr>
        <p:spPr/>
        <p:txBody>
          <a:bodyPr/>
          <a:lstStyle/>
          <a:p>
            <a:pPr marL="0" indent="0" algn="ctr">
              <a:buNone/>
            </a:pPr>
            <a:r>
              <a:rPr lang="tr-TR" dirty="0"/>
              <a:t>Harici bir </a:t>
            </a:r>
            <a:r>
              <a:rPr lang="tr-TR" dirty="0" err="1"/>
              <a:t>javascript</a:t>
            </a:r>
            <a:r>
              <a:rPr lang="tr-TR" dirty="0"/>
              <a:t> dosyası oluşturarak bu dosya üzerinde </a:t>
            </a:r>
            <a:r>
              <a:rPr lang="tr-TR" dirty="0" err="1"/>
              <a:t>Javascript</a:t>
            </a:r>
            <a:r>
              <a:rPr lang="tr-TR" dirty="0"/>
              <a:t> kodları yazılabilir. Ardından bu </a:t>
            </a:r>
            <a:r>
              <a:rPr lang="tr-TR" dirty="0" err="1"/>
              <a:t>javascript</a:t>
            </a:r>
            <a:r>
              <a:rPr lang="tr-TR" dirty="0"/>
              <a:t> «.</a:t>
            </a:r>
            <a:r>
              <a:rPr lang="tr-TR" dirty="0" err="1"/>
              <a:t>js</a:t>
            </a:r>
            <a:r>
              <a:rPr lang="tr-TR" dirty="0"/>
              <a:t>» uzantısı ile kaydedilmelidir. </a:t>
            </a:r>
          </a:p>
        </p:txBody>
      </p:sp>
      <p:pic>
        <p:nvPicPr>
          <p:cNvPr id="4" name="İçerik Yer Tutucusu 3">
            <a:extLst>
              <a:ext uri="{FF2B5EF4-FFF2-40B4-BE49-F238E27FC236}">
                <a16:creationId xmlns:a16="http://schemas.microsoft.com/office/drawing/2014/main" id="{29938555-6666-000E-465A-743220284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821" y="3128714"/>
            <a:ext cx="8864694" cy="2917796"/>
          </a:xfrm>
          <a:prstGeom prst="rect">
            <a:avLst/>
          </a:prstGeom>
        </p:spPr>
      </p:pic>
    </p:spTree>
    <p:extLst>
      <p:ext uri="{BB962C8B-B14F-4D97-AF65-F5344CB8AC3E}">
        <p14:creationId xmlns:p14="http://schemas.microsoft.com/office/powerpoint/2010/main" val="4268521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D9DF376-8E5C-3787-7A53-E5D587FD8472}"/>
              </a:ext>
            </a:extLst>
          </p:cNvPr>
          <p:cNvSpPr>
            <a:spLocks noGrp="1"/>
          </p:cNvSpPr>
          <p:nvPr>
            <p:ph idx="1"/>
          </p:nvPr>
        </p:nvSpPr>
        <p:spPr>
          <a:xfrm>
            <a:off x="838200" y="1059543"/>
            <a:ext cx="10515600" cy="5117420"/>
          </a:xfrm>
        </p:spPr>
        <p:txBody>
          <a:bodyPr/>
          <a:lstStyle/>
          <a:p>
            <a:pPr marL="0" indent="0" algn="ctr">
              <a:buNone/>
            </a:pPr>
            <a:endParaRPr lang="tr-TR" dirty="0"/>
          </a:p>
          <a:p>
            <a:pPr marL="0" indent="0" algn="ctr">
              <a:buNone/>
            </a:pPr>
            <a:endParaRPr lang="tr-TR" dirty="0"/>
          </a:p>
          <a:p>
            <a:pPr marL="0" indent="0" algn="ctr">
              <a:buNone/>
            </a:pPr>
            <a:endParaRPr lang="tr-TR" dirty="0"/>
          </a:p>
          <a:p>
            <a:pPr marL="0" indent="0" algn="ctr">
              <a:buNone/>
            </a:pPr>
            <a:r>
              <a:rPr lang="tr-TR" dirty="0" err="1"/>
              <a:t>Javascript</a:t>
            </a:r>
            <a:r>
              <a:rPr lang="tr-TR" dirty="0"/>
              <a:t> ile ilgili diğer önemli bilgiler, ilerleyen aşamalarda yapılacak kapsamlı örnekler üzerinden anlatılacaktır.</a:t>
            </a:r>
          </a:p>
        </p:txBody>
      </p:sp>
    </p:spTree>
    <p:extLst>
      <p:ext uri="{BB962C8B-B14F-4D97-AF65-F5344CB8AC3E}">
        <p14:creationId xmlns:p14="http://schemas.microsoft.com/office/powerpoint/2010/main" val="3901058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CED233-994D-CB9F-30DC-DA60CF36C5C3}"/>
              </a:ext>
            </a:extLst>
          </p:cNvPr>
          <p:cNvSpPr>
            <a:spLocks noGrp="1"/>
          </p:cNvSpPr>
          <p:nvPr>
            <p:ph type="title"/>
          </p:nvPr>
        </p:nvSpPr>
        <p:spPr/>
        <p:txBody>
          <a:bodyPr/>
          <a:lstStyle/>
          <a:p>
            <a:pPr algn="ctr"/>
            <a:r>
              <a:rPr lang="tr-TR" dirty="0"/>
              <a:t>JAVASCRİPT KÜTÜPHANELERİ </a:t>
            </a:r>
          </a:p>
        </p:txBody>
      </p:sp>
      <p:sp>
        <p:nvSpPr>
          <p:cNvPr id="3" name="İçerik Yer Tutucusu 2">
            <a:extLst>
              <a:ext uri="{FF2B5EF4-FFF2-40B4-BE49-F238E27FC236}">
                <a16:creationId xmlns:a16="http://schemas.microsoft.com/office/drawing/2014/main" id="{F2B262BF-88C4-0661-9C83-B90EE49D9C04}"/>
              </a:ext>
            </a:extLst>
          </p:cNvPr>
          <p:cNvSpPr>
            <a:spLocks noGrp="1"/>
          </p:cNvSpPr>
          <p:nvPr>
            <p:ph idx="1"/>
          </p:nvPr>
        </p:nvSpPr>
        <p:spPr/>
        <p:txBody>
          <a:bodyPr/>
          <a:lstStyle/>
          <a:p>
            <a:pPr marL="0" indent="0" algn="ctr">
              <a:buNone/>
            </a:pPr>
            <a:r>
              <a:rPr lang="tr-TR" dirty="0" err="1"/>
              <a:t>Javascript</a:t>
            </a:r>
            <a:r>
              <a:rPr lang="tr-TR" dirty="0"/>
              <a:t> sürekli gelişen ve neredeyse her geçen gün üzerine bir şeyler katan bir dildir. Geçmişte yalnızca basit biçimlendirmeler için kullanılan </a:t>
            </a:r>
            <a:r>
              <a:rPr lang="tr-TR" dirty="0" err="1"/>
              <a:t>Javascript</a:t>
            </a:r>
            <a:r>
              <a:rPr lang="tr-TR" dirty="0"/>
              <a:t>, </a:t>
            </a:r>
            <a:r>
              <a:rPr lang="tr-TR" dirty="0" err="1"/>
              <a:t>Javascript</a:t>
            </a:r>
            <a:r>
              <a:rPr lang="tr-TR" dirty="0"/>
              <a:t> kütüphaneleri vasıtasıyla günümüzde hem </a:t>
            </a:r>
            <a:r>
              <a:rPr lang="tr-TR" dirty="0" err="1"/>
              <a:t>backend</a:t>
            </a:r>
            <a:r>
              <a:rPr lang="tr-TR" dirty="0"/>
              <a:t> hem de </a:t>
            </a:r>
            <a:r>
              <a:rPr lang="tr-TR" dirty="0" err="1"/>
              <a:t>frontend</a:t>
            </a:r>
            <a:r>
              <a:rPr lang="tr-TR" dirty="0"/>
              <a:t> tarafından kullanılır hale gelmiştir.  </a:t>
            </a:r>
          </a:p>
          <a:p>
            <a:pPr marL="0" indent="0" algn="ctr">
              <a:buNone/>
            </a:pPr>
            <a:r>
              <a:rPr lang="tr-TR" dirty="0"/>
              <a:t>Farklı birçok </a:t>
            </a:r>
            <a:r>
              <a:rPr lang="tr-TR" dirty="0" err="1"/>
              <a:t>Javascript</a:t>
            </a:r>
            <a:r>
              <a:rPr lang="tr-TR" dirty="0"/>
              <a:t> kütüphanesi mevcuttur. Günümüzde en çok kullanılan </a:t>
            </a:r>
            <a:r>
              <a:rPr lang="tr-TR" dirty="0" err="1"/>
              <a:t>javascript</a:t>
            </a:r>
            <a:r>
              <a:rPr lang="tr-TR" dirty="0"/>
              <a:t> kütüphaneleri şunlardır;</a:t>
            </a:r>
          </a:p>
          <a:p>
            <a:pPr marL="0" indent="0" algn="ctr">
              <a:buNone/>
            </a:pPr>
            <a:endParaRPr lang="tr-TR" dirty="0"/>
          </a:p>
          <a:p>
            <a:pPr marL="0" indent="0" algn="ctr">
              <a:buNone/>
            </a:pPr>
            <a:endParaRPr lang="tr-TR" dirty="0"/>
          </a:p>
        </p:txBody>
      </p:sp>
    </p:spTree>
    <p:extLst>
      <p:ext uri="{BB962C8B-B14F-4D97-AF65-F5344CB8AC3E}">
        <p14:creationId xmlns:p14="http://schemas.microsoft.com/office/powerpoint/2010/main" val="4003623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C7E4A9-FEB4-0F9C-FB92-E126D2959FF1}"/>
              </a:ext>
            </a:extLst>
          </p:cNvPr>
          <p:cNvSpPr>
            <a:spLocks noGrp="1"/>
          </p:cNvSpPr>
          <p:nvPr>
            <p:ph type="title"/>
          </p:nvPr>
        </p:nvSpPr>
        <p:spPr/>
        <p:txBody>
          <a:bodyPr/>
          <a:lstStyle/>
          <a:p>
            <a:pPr algn="ctr"/>
            <a:r>
              <a:rPr lang="tr-TR" dirty="0"/>
              <a:t>REACT</a:t>
            </a:r>
          </a:p>
        </p:txBody>
      </p:sp>
      <p:sp>
        <p:nvSpPr>
          <p:cNvPr id="3" name="İçerik Yer Tutucusu 2">
            <a:extLst>
              <a:ext uri="{FF2B5EF4-FFF2-40B4-BE49-F238E27FC236}">
                <a16:creationId xmlns:a16="http://schemas.microsoft.com/office/drawing/2014/main" id="{EB35501F-767C-7776-E73B-94FE26219F50}"/>
              </a:ext>
            </a:extLst>
          </p:cNvPr>
          <p:cNvSpPr>
            <a:spLocks noGrp="1"/>
          </p:cNvSpPr>
          <p:nvPr>
            <p:ph idx="1"/>
          </p:nvPr>
        </p:nvSpPr>
        <p:spPr/>
        <p:txBody>
          <a:bodyPr/>
          <a:lstStyle/>
          <a:p>
            <a:pPr marL="0" indent="0" algn="ctr">
              <a:buNone/>
            </a:pPr>
            <a:r>
              <a:rPr lang="tr-TR" dirty="0"/>
              <a:t>Facebook tarafından geliştirilen </a:t>
            </a:r>
            <a:r>
              <a:rPr lang="tr-TR" dirty="0" err="1"/>
              <a:t>React</a:t>
            </a:r>
            <a:r>
              <a:rPr lang="tr-TR" dirty="0"/>
              <a:t> popüler bir </a:t>
            </a:r>
            <a:r>
              <a:rPr lang="tr-TR" dirty="0" err="1"/>
              <a:t>Javascript</a:t>
            </a:r>
            <a:r>
              <a:rPr lang="tr-TR" dirty="0"/>
              <a:t> kütüphanesidir. </a:t>
            </a:r>
          </a:p>
          <a:p>
            <a:pPr marL="0" indent="0" algn="ctr">
              <a:buNone/>
            </a:pPr>
            <a:r>
              <a:rPr lang="tr-TR" dirty="0"/>
              <a:t>SEO(</a:t>
            </a:r>
            <a:r>
              <a:rPr lang="tr-TR" b="0" i="0" dirty="0">
                <a:solidFill>
                  <a:srgbClr val="000000"/>
                </a:solidFill>
                <a:effectLst/>
                <a:latin typeface="-apple-system"/>
              </a:rPr>
              <a:t>Arama motoru optimizasyonu</a:t>
            </a:r>
            <a:r>
              <a:rPr lang="tr-TR" dirty="0"/>
              <a:t>) dostudur.</a:t>
            </a:r>
          </a:p>
          <a:p>
            <a:pPr marL="0" indent="0" algn="ctr">
              <a:buNone/>
            </a:pPr>
            <a:r>
              <a:rPr lang="tr-TR" dirty="0"/>
              <a:t>Öğrenmesi zor bir yapısı vardır. </a:t>
            </a:r>
          </a:p>
          <a:p>
            <a:pPr marL="0" indent="0" algn="ctr">
              <a:buNone/>
            </a:pPr>
            <a:r>
              <a:rPr lang="tr-TR" dirty="0"/>
              <a:t>Geniş bir kitle tarafından kullanıldığı için </a:t>
            </a:r>
            <a:r>
              <a:rPr lang="tr-TR" dirty="0" err="1"/>
              <a:t>takılınan</a:t>
            </a:r>
            <a:r>
              <a:rPr lang="tr-TR" dirty="0"/>
              <a:t> bir konuda yardım bulunması kolaydır. </a:t>
            </a:r>
          </a:p>
          <a:p>
            <a:pPr marL="0" indent="0" algn="ctr">
              <a:buNone/>
            </a:pPr>
            <a:r>
              <a:rPr lang="tr-TR" dirty="0"/>
              <a:t>Öğrenmesi zor bir yapısı vardır.</a:t>
            </a:r>
          </a:p>
          <a:p>
            <a:pPr marL="0" indent="0" algn="ctr">
              <a:buNone/>
            </a:pPr>
            <a:r>
              <a:rPr lang="tr-TR" dirty="0" err="1"/>
              <a:t>Typescript</a:t>
            </a:r>
            <a:r>
              <a:rPr lang="tr-TR" dirty="0"/>
              <a:t> ile beraber kullanılabilir. </a:t>
            </a:r>
          </a:p>
        </p:txBody>
      </p:sp>
    </p:spTree>
    <p:extLst>
      <p:ext uri="{BB962C8B-B14F-4D97-AF65-F5344CB8AC3E}">
        <p14:creationId xmlns:p14="http://schemas.microsoft.com/office/powerpoint/2010/main" val="3526225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823FA2-E61C-BDD0-E915-D72492E8A980}"/>
              </a:ext>
            </a:extLst>
          </p:cNvPr>
          <p:cNvSpPr>
            <a:spLocks noGrp="1"/>
          </p:cNvSpPr>
          <p:nvPr>
            <p:ph type="title"/>
          </p:nvPr>
        </p:nvSpPr>
        <p:spPr/>
        <p:txBody>
          <a:bodyPr/>
          <a:lstStyle/>
          <a:p>
            <a:pPr algn="ctr"/>
            <a:r>
              <a:rPr lang="tr-TR" dirty="0"/>
              <a:t>ANGULAR</a:t>
            </a:r>
          </a:p>
        </p:txBody>
      </p:sp>
      <p:sp>
        <p:nvSpPr>
          <p:cNvPr id="3" name="İçerik Yer Tutucusu 2">
            <a:extLst>
              <a:ext uri="{FF2B5EF4-FFF2-40B4-BE49-F238E27FC236}">
                <a16:creationId xmlns:a16="http://schemas.microsoft.com/office/drawing/2014/main" id="{9299A6FC-62C4-8D9B-ABCE-08EFCFD0E805}"/>
              </a:ext>
            </a:extLst>
          </p:cNvPr>
          <p:cNvSpPr>
            <a:spLocks noGrp="1"/>
          </p:cNvSpPr>
          <p:nvPr>
            <p:ph idx="1"/>
          </p:nvPr>
        </p:nvSpPr>
        <p:spPr/>
        <p:txBody>
          <a:bodyPr/>
          <a:lstStyle/>
          <a:p>
            <a:pPr marL="0" indent="0" algn="ctr">
              <a:buNone/>
            </a:pPr>
            <a:r>
              <a:rPr lang="tr-TR" dirty="0"/>
              <a:t>SEO dostudur. </a:t>
            </a:r>
          </a:p>
          <a:p>
            <a:pPr marL="0" indent="0" algn="ctr">
              <a:buNone/>
            </a:pPr>
            <a:r>
              <a:rPr lang="tr-TR" dirty="0"/>
              <a:t>Uzun süredir geliştirildiği için olgunlaşmış bir yapısı vardır.</a:t>
            </a:r>
          </a:p>
          <a:p>
            <a:pPr marL="0" indent="0" algn="ctr">
              <a:buNone/>
            </a:pPr>
            <a:r>
              <a:rPr lang="tr-TR" dirty="0"/>
              <a:t>Geniş bir kitle tarafından kullanıldığı için </a:t>
            </a:r>
            <a:r>
              <a:rPr lang="tr-TR" dirty="0" err="1"/>
              <a:t>takılınan</a:t>
            </a:r>
            <a:r>
              <a:rPr lang="tr-TR" dirty="0"/>
              <a:t> bir konuda yardım bulunması kolaydır. </a:t>
            </a:r>
          </a:p>
          <a:p>
            <a:pPr marL="0" indent="0" algn="ctr">
              <a:buNone/>
            </a:pPr>
            <a:r>
              <a:rPr lang="tr-TR" dirty="0" err="1"/>
              <a:t>Typescript</a:t>
            </a:r>
            <a:r>
              <a:rPr lang="tr-TR" dirty="0"/>
              <a:t> kullanır.</a:t>
            </a:r>
          </a:p>
          <a:p>
            <a:pPr marL="0" indent="0" algn="ctr">
              <a:buNone/>
            </a:pPr>
            <a:endParaRPr lang="tr-TR" dirty="0"/>
          </a:p>
        </p:txBody>
      </p:sp>
    </p:spTree>
    <p:extLst>
      <p:ext uri="{BB962C8B-B14F-4D97-AF65-F5344CB8AC3E}">
        <p14:creationId xmlns:p14="http://schemas.microsoft.com/office/powerpoint/2010/main" val="36045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A88416-0FA7-9458-51E8-F2E2C6D4CDF3}"/>
              </a:ext>
            </a:extLst>
          </p:cNvPr>
          <p:cNvSpPr>
            <a:spLocks noGrp="1"/>
          </p:cNvSpPr>
          <p:nvPr>
            <p:ph type="title"/>
          </p:nvPr>
        </p:nvSpPr>
        <p:spPr/>
        <p:txBody>
          <a:bodyPr>
            <a:normAutofit fontScale="90000"/>
          </a:bodyPr>
          <a:lstStyle/>
          <a:p>
            <a:pPr algn="ctr"/>
            <a:br>
              <a:rPr lang="tr-TR" dirty="0"/>
            </a:br>
            <a:r>
              <a:rPr lang="tr-TR" dirty="0"/>
              <a:t>BU DERSTE,</a:t>
            </a:r>
            <a:br>
              <a:rPr lang="tr-TR" dirty="0"/>
            </a:br>
            <a:endParaRPr lang="tr-TR" dirty="0"/>
          </a:p>
        </p:txBody>
      </p:sp>
      <p:sp>
        <p:nvSpPr>
          <p:cNvPr id="3" name="İçerik Yer Tutucusu 2">
            <a:extLst>
              <a:ext uri="{FF2B5EF4-FFF2-40B4-BE49-F238E27FC236}">
                <a16:creationId xmlns:a16="http://schemas.microsoft.com/office/drawing/2014/main" id="{9311656B-BD55-E9C0-1838-F517BFBCAB7B}"/>
              </a:ext>
            </a:extLst>
          </p:cNvPr>
          <p:cNvSpPr>
            <a:spLocks noGrp="1"/>
          </p:cNvSpPr>
          <p:nvPr>
            <p:ph idx="1"/>
          </p:nvPr>
        </p:nvSpPr>
        <p:spPr/>
        <p:txBody>
          <a:bodyPr/>
          <a:lstStyle/>
          <a:p>
            <a:pPr marL="0" indent="0" algn="ctr">
              <a:buNone/>
            </a:pPr>
            <a:r>
              <a:rPr lang="tr-TR" dirty="0"/>
              <a:t>Bu derste HTML, CSS, </a:t>
            </a:r>
            <a:r>
              <a:rPr lang="tr-TR" dirty="0" err="1"/>
              <a:t>Bootstrap</a:t>
            </a:r>
            <a:r>
              <a:rPr lang="tr-TR" dirty="0"/>
              <a:t> ve </a:t>
            </a:r>
            <a:r>
              <a:rPr lang="tr-TR" dirty="0" err="1"/>
              <a:t>Javascript</a:t>
            </a:r>
            <a:r>
              <a:rPr lang="tr-TR" dirty="0"/>
              <a:t> teknolojilerine ilişkin en temelden ileri düzeye kadar büyük projeler geliştirmemizi sağlayan yapılar göreceğiz. HTML, CSS , </a:t>
            </a:r>
            <a:r>
              <a:rPr lang="tr-TR" dirty="0" err="1"/>
              <a:t>Bootstrap</a:t>
            </a:r>
            <a:r>
              <a:rPr lang="tr-TR" dirty="0"/>
              <a:t> ve </a:t>
            </a:r>
            <a:r>
              <a:rPr lang="tr-TR" dirty="0" err="1"/>
              <a:t>Javascript</a:t>
            </a:r>
            <a:r>
              <a:rPr lang="tr-TR" dirty="0"/>
              <a:t> teknolojileri basit bir şekilde anlatılacak ve ardından örnek uygulamalar ile pekiştirilecektir. </a:t>
            </a:r>
          </a:p>
        </p:txBody>
      </p:sp>
    </p:spTree>
    <p:extLst>
      <p:ext uri="{BB962C8B-B14F-4D97-AF65-F5344CB8AC3E}">
        <p14:creationId xmlns:p14="http://schemas.microsoft.com/office/powerpoint/2010/main" val="1521573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89051B-C0D0-0621-36DD-FCA3A38D9E3B}"/>
              </a:ext>
            </a:extLst>
          </p:cNvPr>
          <p:cNvSpPr>
            <a:spLocks noGrp="1"/>
          </p:cNvSpPr>
          <p:nvPr>
            <p:ph type="title"/>
          </p:nvPr>
        </p:nvSpPr>
        <p:spPr/>
        <p:txBody>
          <a:bodyPr/>
          <a:lstStyle/>
          <a:p>
            <a:pPr algn="ctr"/>
            <a:r>
              <a:rPr lang="tr-TR" dirty="0"/>
              <a:t>VUE</a:t>
            </a:r>
          </a:p>
        </p:txBody>
      </p:sp>
      <p:sp>
        <p:nvSpPr>
          <p:cNvPr id="3" name="İçerik Yer Tutucusu 2">
            <a:extLst>
              <a:ext uri="{FF2B5EF4-FFF2-40B4-BE49-F238E27FC236}">
                <a16:creationId xmlns:a16="http://schemas.microsoft.com/office/drawing/2014/main" id="{B03F8B10-FCBC-E932-418B-22CA4AC553F9}"/>
              </a:ext>
            </a:extLst>
          </p:cNvPr>
          <p:cNvSpPr>
            <a:spLocks noGrp="1"/>
          </p:cNvSpPr>
          <p:nvPr>
            <p:ph idx="1"/>
          </p:nvPr>
        </p:nvSpPr>
        <p:spPr/>
        <p:txBody>
          <a:bodyPr/>
          <a:lstStyle/>
          <a:p>
            <a:pPr marL="0" indent="0" algn="ctr">
              <a:buNone/>
            </a:pPr>
            <a:r>
              <a:rPr lang="tr-TR" dirty="0" err="1"/>
              <a:t>Evan</a:t>
            </a:r>
            <a:r>
              <a:rPr lang="tr-TR" dirty="0"/>
              <a:t> </a:t>
            </a:r>
            <a:r>
              <a:rPr lang="tr-TR" dirty="0" err="1"/>
              <a:t>You</a:t>
            </a:r>
            <a:r>
              <a:rPr lang="tr-TR" dirty="0"/>
              <a:t> isimli </a:t>
            </a:r>
            <a:r>
              <a:rPr lang="tr-TR" dirty="0" err="1"/>
              <a:t>yazlılım</a:t>
            </a:r>
            <a:r>
              <a:rPr lang="tr-TR" dirty="0"/>
              <a:t> geliştiricisi tarafından geliştirilen VUE, diğer </a:t>
            </a:r>
            <a:r>
              <a:rPr lang="tr-TR" dirty="0" err="1"/>
              <a:t>Javascript</a:t>
            </a:r>
            <a:r>
              <a:rPr lang="tr-TR" dirty="0"/>
              <a:t> kütüphanelerinin öğreniminin zor ve karmaşık olması nedeni ile çıkmıştır. Bu nedenle basit bir yapısı vardır. </a:t>
            </a:r>
          </a:p>
          <a:p>
            <a:pPr marL="0" indent="0" algn="ctr">
              <a:buNone/>
            </a:pPr>
            <a:r>
              <a:rPr lang="tr-TR" dirty="0"/>
              <a:t>Öğrenmesi kolaydır. </a:t>
            </a:r>
          </a:p>
          <a:p>
            <a:pPr marL="0" indent="0" algn="ctr">
              <a:buNone/>
            </a:pPr>
            <a:r>
              <a:rPr lang="tr-TR" dirty="0"/>
              <a:t>Düşük bir dosya boyutuna sahip olduğu için projelere hızlı bir şekilde dahil edilebilir. </a:t>
            </a:r>
          </a:p>
          <a:p>
            <a:pPr marL="0" indent="0" algn="ctr">
              <a:buNone/>
            </a:pPr>
            <a:r>
              <a:rPr lang="tr-TR" dirty="0"/>
              <a:t>Hızlı çalışır.</a:t>
            </a:r>
          </a:p>
        </p:txBody>
      </p:sp>
    </p:spTree>
    <p:extLst>
      <p:ext uri="{BB962C8B-B14F-4D97-AF65-F5344CB8AC3E}">
        <p14:creationId xmlns:p14="http://schemas.microsoft.com/office/powerpoint/2010/main" val="2679788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0EF92-E9BA-F0E1-FC9C-2F4460B1BD61}"/>
              </a:ext>
            </a:extLst>
          </p:cNvPr>
          <p:cNvSpPr>
            <a:spLocks noGrp="1"/>
          </p:cNvSpPr>
          <p:nvPr>
            <p:ph type="title"/>
          </p:nvPr>
        </p:nvSpPr>
        <p:spPr/>
        <p:txBody>
          <a:bodyPr/>
          <a:lstStyle/>
          <a:p>
            <a:pPr algn="ctr"/>
            <a:r>
              <a:rPr lang="tr-TR" dirty="0"/>
              <a:t>KAYNAKÇA</a:t>
            </a:r>
          </a:p>
        </p:txBody>
      </p:sp>
      <p:sp>
        <p:nvSpPr>
          <p:cNvPr id="3" name="İçerik Yer Tutucusu 2">
            <a:extLst>
              <a:ext uri="{FF2B5EF4-FFF2-40B4-BE49-F238E27FC236}">
                <a16:creationId xmlns:a16="http://schemas.microsoft.com/office/drawing/2014/main" id="{726C6C58-A28E-02CD-7DA0-50B0B77BEA13}"/>
              </a:ext>
            </a:extLst>
          </p:cNvPr>
          <p:cNvSpPr>
            <a:spLocks noGrp="1"/>
          </p:cNvSpPr>
          <p:nvPr>
            <p:ph idx="1"/>
          </p:nvPr>
        </p:nvSpPr>
        <p:spPr/>
        <p:txBody>
          <a:bodyPr/>
          <a:lstStyle/>
          <a:p>
            <a:pPr marL="0" indent="0" algn="ctr">
              <a:buNone/>
            </a:pPr>
            <a:r>
              <a:rPr lang="tr-TR" dirty="0"/>
              <a:t>Modern </a:t>
            </a:r>
            <a:r>
              <a:rPr lang="tr-TR" dirty="0" err="1"/>
              <a:t>Frontend</a:t>
            </a:r>
            <a:r>
              <a:rPr lang="tr-TR" dirty="0"/>
              <a:t> Sıfırdan İleri Seviye Web Tasarımı, Erkan Kabil, </a:t>
            </a:r>
            <a:r>
              <a:rPr lang="tr-TR"/>
              <a:t>Kodlab</a:t>
            </a:r>
            <a:r>
              <a:rPr lang="tr-TR" dirty="0"/>
              <a:t> Yayınları</a:t>
            </a:r>
          </a:p>
          <a:p>
            <a:pPr marL="0" indent="0" algn="ctr">
              <a:buNone/>
            </a:pPr>
            <a:r>
              <a:rPr lang="tr-TR" dirty="0"/>
              <a:t>https://www.w3schools.com/</a:t>
            </a:r>
          </a:p>
        </p:txBody>
      </p:sp>
    </p:spTree>
    <p:extLst>
      <p:ext uri="{BB962C8B-B14F-4D97-AF65-F5344CB8AC3E}">
        <p14:creationId xmlns:p14="http://schemas.microsoft.com/office/powerpoint/2010/main" val="204262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6B585E-F54F-55C3-ACA5-EC3FB943EA03}"/>
              </a:ext>
            </a:extLst>
          </p:cNvPr>
          <p:cNvSpPr>
            <a:spLocks noGrp="1"/>
          </p:cNvSpPr>
          <p:nvPr>
            <p:ph type="title"/>
          </p:nvPr>
        </p:nvSpPr>
        <p:spPr/>
        <p:txBody>
          <a:bodyPr/>
          <a:lstStyle/>
          <a:p>
            <a:pPr algn="ctr"/>
            <a:r>
              <a:rPr lang="tr-TR" dirty="0"/>
              <a:t>FRONTEND-HTML</a:t>
            </a:r>
          </a:p>
        </p:txBody>
      </p:sp>
      <p:sp>
        <p:nvSpPr>
          <p:cNvPr id="3" name="İçerik Yer Tutucusu 2">
            <a:extLst>
              <a:ext uri="{FF2B5EF4-FFF2-40B4-BE49-F238E27FC236}">
                <a16:creationId xmlns:a16="http://schemas.microsoft.com/office/drawing/2014/main" id="{BE4C7504-D5C0-D038-3628-F14CE88852E6}"/>
              </a:ext>
            </a:extLst>
          </p:cNvPr>
          <p:cNvSpPr>
            <a:spLocks noGrp="1"/>
          </p:cNvSpPr>
          <p:nvPr>
            <p:ph idx="1"/>
          </p:nvPr>
        </p:nvSpPr>
        <p:spPr/>
        <p:txBody>
          <a:bodyPr/>
          <a:lstStyle/>
          <a:p>
            <a:pPr marL="0" indent="0" algn="ctr">
              <a:buNone/>
            </a:pPr>
            <a:r>
              <a:rPr lang="tr-TR" dirty="0"/>
              <a:t>Modern </a:t>
            </a:r>
            <a:r>
              <a:rPr lang="tr-TR" dirty="0" err="1"/>
              <a:t>frondend</a:t>
            </a:r>
            <a:r>
              <a:rPr lang="tr-TR" dirty="0"/>
              <a:t> teknolojilerini anlamak için HTML yapısından başlanacaktır. Çünkü HTML, web sitesinin iskeletini oluşturan temel bir yapıdır.</a:t>
            </a:r>
          </a:p>
        </p:txBody>
      </p:sp>
    </p:spTree>
    <p:extLst>
      <p:ext uri="{BB962C8B-B14F-4D97-AF65-F5344CB8AC3E}">
        <p14:creationId xmlns:p14="http://schemas.microsoft.com/office/powerpoint/2010/main" val="269459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E197A0-1290-C478-A95A-03454741C3B2}"/>
              </a:ext>
            </a:extLst>
          </p:cNvPr>
          <p:cNvSpPr>
            <a:spLocks noGrp="1"/>
          </p:cNvSpPr>
          <p:nvPr>
            <p:ph type="title"/>
          </p:nvPr>
        </p:nvSpPr>
        <p:spPr/>
        <p:txBody>
          <a:bodyPr/>
          <a:lstStyle/>
          <a:p>
            <a:pPr algn="ctr"/>
            <a:r>
              <a:rPr lang="tr-TR" dirty="0"/>
              <a:t>HTML Nedir?</a:t>
            </a:r>
          </a:p>
        </p:txBody>
      </p:sp>
      <p:sp>
        <p:nvSpPr>
          <p:cNvPr id="3" name="İçerik Yer Tutucusu 2">
            <a:extLst>
              <a:ext uri="{FF2B5EF4-FFF2-40B4-BE49-F238E27FC236}">
                <a16:creationId xmlns:a16="http://schemas.microsoft.com/office/drawing/2014/main" id="{3E13D26C-EFD5-8AA2-4AEC-D70CA9EE7FF6}"/>
              </a:ext>
            </a:extLst>
          </p:cNvPr>
          <p:cNvSpPr>
            <a:spLocks noGrp="1"/>
          </p:cNvSpPr>
          <p:nvPr>
            <p:ph idx="1"/>
          </p:nvPr>
        </p:nvSpPr>
        <p:spPr/>
        <p:txBody>
          <a:bodyPr/>
          <a:lstStyle/>
          <a:p>
            <a:pPr marL="0" indent="0" algn="ctr">
              <a:buNone/>
            </a:pPr>
            <a:r>
              <a:rPr lang="tr-TR" dirty="0"/>
              <a:t>HTML, web sayfaları hazırlamak için kullanılan bir işaretleme dilidir. Bu teknoloji ile kendi web sitemizi oluşturabilir ve ardından web tarayıcıları vasıtasıyla yazılan HTML kodların görsel görünümünü elde edebiliriz. </a:t>
            </a:r>
          </a:p>
          <a:p>
            <a:pPr marL="0" indent="0" algn="ctr">
              <a:buNone/>
            </a:pPr>
            <a:endParaRPr lang="tr-TR" dirty="0"/>
          </a:p>
          <a:p>
            <a:pPr marL="0" indent="0" algn="ctr">
              <a:buNone/>
            </a:pPr>
            <a:r>
              <a:rPr lang="tr-TR" dirty="0"/>
              <a:t>HTML bir programlama dili değildir. </a:t>
            </a:r>
          </a:p>
        </p:txBody>
      </p:sp>
    </p:spTree>
    <p:extLst>
      <p:ext uri="{BB962C8B-B14F-4D97-AF65-F5344CB8AC3E}">
        <p14:creationId xmlns:p14="http://schemas.microsoft.com/office/powerpoint/2010/main" val="245974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E098B6-3970-20D4-BF98-0E15268F4DF8}"/>
              </a:ext>
            </a:extLst>
          </p:cNvPr>
          <p:cNvSpPr>
            <a:spLocks noGrp="1"/>
          </p:cNvSpPr>
          <p:nvPr>
            <p:ph type="title"/>
          </p:nvPr>
        </p:nvSpPr>
        <p:spPr/>
        <p:txBody>
          <a:bodyPr/>
          <a:lstStyle/>
          <a:p>
            <a:pPr algn="ctr"/>
            <a:r>
              <a:rPr lang="tr-TR" dirty="0"/>
              <a:t>HTML Nasıl Yazılır?</a:t>
            </a:r>
          </a:p>
        </p:txBody>
      </p:sp>
      <p:sp>
        <p:nvSpPr>
          <p:cNvPr id="3" name="İçerik Yer Tutucusu 2">
            <a:extLst>
              <a:ext uri="{FF2B5EF4-FFF2-40B4-BE49-F238E27FC236}">
                <a16:creationId xmlns:a16="http://schemas.microsoft.com/office/drawing/2014/main" id="{8CA881A6-9C27-F85C-B5F5-6615B087580B}"/>
              </a:ext>
            </a:extLst>
          </p:cNvPr>
          <p:cNvSpPr>
            <a:spLocks noGrp="1"/>
          </p:cNvSpPr>
          <p:nvPr>
            <p:ph idx="1"/>
          </p:nvPr>
        </p:nvSpPr>
        <p:spPr/>
        <p:txBody>
          <a:bodyPr/>
          <a:lstStyle/>
          <a:p>
            <a:pPr marL="0" indent="0" algn="ctr">
              <a:buNone/>
            </a:pPr>
            <a:r>
              <a:rPr lang="tr-TR" dirty="0"/>
              <a:t>HTML yazmak için herhangi bir program kurmaya gerek yoktur. Her bilgisayarda </a:t>
            </a:r>
            <a:r>
              <a:rPr lang="tr-TR" dirty="0" err="1"/>
              <a:t>default</a:t>
            </a:r>
            <a:r>
              <a:rPr lang="tr-TR" dirty="0"/>
              <a:t> olarak gelen not defteri uygulaması HTML yazmak için yeterlidir. Fakat kod yazımını kolaylaştırmak ve zaman kazanmak için bazı kod editörleri tercih edilebilir.(</a:t>
            </a:r>
            <a:r>
              <a:rPr lang="tr-TR" dirty="0" err="1"/>
              <a:t>Nodepad</a:t>
            </a:r>
            <a:r>
              <a:rPr lang="tr-TR" dirty="0"/>
              <a:t>++, </a:t>
            </a:r>
            <a:r>
              <a:rPr lang="tr-TR" dirty="0" err="1"/>
              <a:t>Sublime</a:t>
            </a:r>
            <a:r>
              <a:rPr lang="tr-TR" dirty="0"/>
              <a:t> </a:t>
            </a:r>
            <a:r>
              <a:rPr lang="tr-TR" dirty="0" err="1"/>
              <a:t>Text</a:t>
            </a:r>
            <a:r>
              <a:rPr lang="tr-TR" dirty="0"/>
              <a:t>, Visual </a:t>
            </a:r>
            <a:r>
              <a:rPr lang="tr-TR" dirty="0" err="1"/>
              <a:t>Studio</a:t>
            </a:r>
            <a:r>
              <a:rPr lang="tr-TR" dirty="0"/>
              <a:t> </a:t>
            </a:r>
            <a:r>
              <a:rPr lang="tr-TR" dirty="0" err="1"/>
              <a:t>Code</a:t>
            </a:r>
            <a:r>
              <a:rPr lang="tr-TR" dirty="0"/>
              <a:t>, Visual </a:t>
            </a:r>
            <a:r>
              <a:rPr lang="tr-TR" dirty="0" err="1"/>
              <a:t>Studio</a:t>
            </a:r>
            <a:r>
              <a:rPr lang="tr-TR" dirty="0"/>
              <a:t>….).</a:t>
            </a:r>
          </a:p>
          <a:p>
            <a:pPr marL="0" indent="0" algn="ctr">
              <a:buNone/>
            </a:pPr>
            <a:endParaRPr lang="tr-TR" dirty="0"/>
          </a:p>
          <a:p>
            <a:pPr marL="0" indent="0" algn="ctr">
              <a:buNone/>
            </a:pPr>
            <a:r>
              <a:rPr lang="tr-TR" dirty="0"/>
              <a:t>HTML dili etiket kullanılarak yazılır. Web sitenize eklemek istediğiniz eleman için HTML etiketi kullanarak hedef elementi eklemelisiniz. </a:t>
            </a:r>
          </a:p>
        </p:txBody>
      </p:sp>
    </p:spTree>
    <p:extLst>
      <p:ext uri="{BB962C8B-B14F-4D97-AF65-F5344CB8AC3E}">
        <p14:creationId xmlns:p14="http://schemas.microsoft.com/office/powerpoint/2010/main" val="424158421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476</TotalTime>
  <Words>1741</Words>
  <Application>Microsoft Office PowerPoint</Application>
  <PresentationFormat>Geniş ekran</PresentationFormat>
  <Paragraphs>159</Paragraphs>
  <Slides>61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61</vt:i4>
      </vt:variant>
    </vt:vector>
  </HeadingPairs>
  <TitlesOfParts>
    <vt:vector size="66" baseType="lpstr">
      <vt:lpstr>-apple-system</vt:lpstr>
      <vt:lpstr>Arial</vt:lpstr>
      <vt:lpstr>Calibri</vt:lpstr>
      <vt:lpstr>Calibri Light</vt:lpstr>
      <vt:lpstr>Office Teması</vt:lpstr>
      <vt:lpstr>WEB TEKNOLOJİLERİ</vt:lpstr>
      <vt:lpstr>FRONTEND DEVELOPER OLMAK</vt:lpstr>
      <vt:lpstr>FRONTEND DEVELOPER NEDİR?</vt:lpstr>
      <vt:lpstr>İYİ BİR FRONTEND DEVELOPER OLMAK İÇİN…</vt:lpstr>
      <vt:lpstr>OKUNAKLI BİR KOD NASIL YAZILIR?</vt:lpstr>
      <vt:lpstr> BU DERSTE, </vt:lpstr>
      <vt:lpstr>FRONTEND-HTML</vt:lpstr>
      <vt:lpstr>HTML Nedir?</vt:lpstr>
      <vt:lpstr>HTML Nasıl Yazılır?</vt:lpstr>
      <vt:lpstr>HTML İSKELETİ</vt:lpstr>
      <vt:lpstr>&lt;HTML&gt; ETİKETİ</vt:lpstr>
      <vt:lpstr>&lt;HEAD&gt; ETİKETİ</vt:lpstr>
      <vt:lpstr>&lt;BODY&gt; ETİKETİ</vt:lpstr>
      <vt:lpstr>İLK HTML KODUMUZU YAZALIM…</vt:lpstr>
      <vt:lpstr>KODUMUZU DETAYLANDIRALIM..</vt:lpstr>
      <vt:lpstr>&lt;TITLE&gt; Etiketi</vt:lpstr>
      <vt:lpstr>&lt;META&gt; Etiketi</vt:lpstr>
      <vt:lpstr>PowerPoint Sunusu</vt:lpstr>
      <vt:lpstr>&lt;LINK&gt; Etiketi</vt:lpstr>
      <vt:lpstr>PowerPoint Sunusu</vt:lpstr>
      <vt:lpstr>&lt; STYLE &gt; Etiketi</vt:lpstr>
      <vt:lpstr>PowerPoint Sunusu</vt:lpstr>
      <vt:lpstr>&lt; SCRIPT &gt; Etiketi</vt:lpstr>
      <vt:lpstr>HTML INLINE VE BLOCK ETİKETLER</vt:lpstr>
      <vt:lpstr>INLINE ETİKETLER</vt:lpstr>
      <vt:lpstr>PowerPoint Sunusu</vt:lpstr>
      <vt:lpstr>BLOCK ETİKETLER</vt:lpstr>
      <vt:lpstr>PowerPoint Sunusu</vt:lpstr>
      <vt:lpstr>PowerPoint Sunusu</vt:lpstr>
      <vt:lpstr>FRONTEND-CSS </vt:lpstr>
      <vt:lpstr>CSS NASIL YAZILIR?</vt:lpstr>
      <vt:lpstr>CSS YORUM SATIRI</vt:lpstr>
      <vt:lpstr>CSS SEÇİCİLER</vt:lpstr>
      <vt:lpstr>PowerPoint Sunusu</vt:lpstr>
      <vt:lpstr>PowerPoint Sunusu</vt:lpstr>
      <vt:lpstr>PowerPoint Sunusu</vt:lpstr>
      <vt:lpstr>PowerPoint Sunusu</vt:lpstr>
      <vt:lpstr>PowerPoint Sunusu</vt:lpstr>
      <vt:lpstr>PowerPoint Sunusu</vt:lpstr>
      <vt:lpstr>PowerPoint Sunusu</vt:lpstr>
      <vt:lpstr>PowerPoint Sunusu</vt:lpstr>
      <vt:lpstr>CSS NASIL EKLENİR?</vt:lpstr>
      <vt:lpstr>PowerPoint Sunusu</vt:lpstr>
      <vt:lpstr>PowerPoint Sunusu</vt:lpstr>
      <vt:lpstr>CSS HİYERARŞİSİ</vt:lpstr>
      <vt:lpstr>PowerPoint Sunusu</vt:lpstr>
      <vt:lpstr>PowerPoint Sunusu</vt:lpstr>
      <vt:lpstr>PowerPoint Sunusu</vt:lpstr>
      <vt:lpstr>FRONTEND-BOOTSTRAP</vt:lpstr>
      <vt:lpstr>Bootstrap Nasıl Kullanılır?</vt:lpstr>
      <vt:lpstr>PowerPoint Sunusu</vt:lpstr>
      <vt:lpstr>FRONTEND-JAVASCRİPT</vt:lpstr>
      <vt:lpstr>JAVASCRIPT NASIL EKLENİR?</vt:lpstr>
      <vt:lpstr>PowerPoint Sunusu</vt:lpstr>
      <vt:lpstr>HARİCİ JAVASCRİPT</vt:lpstr>
      <vt:lpstr>PowerPoint Sunusu</vt:lpstr>
      <vt:lpstr>JAVASCRİPT KÜTÜPHANELERİ </vt:lpstr>
      <vt:lpstr>REACT</vt:lpstr>
      <vt:lpstr>ANGULAR</vt:lpstr>
      <vt:lpstr>VUE</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TEKNOLOJİLERİ</dc:title>
  <dc:creator>Fatma</dc:creator>
  <cp:lastModifiedBy>Fatma</cp:lastModifiedBy>
  <cp:revision>17</cp:revision>
  <dcterms:created xsi:type="dcterms:W3CDTF">2023-09-16T15:31:28Z</dcterms:created>
  <dcterms:modified xsi:type="dcterms:W3CDTF">2023-10-08T20:16:05Z</dcterms:modified>
</cp:coreProperties>
</file>