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A8048-23BF-4894-8FEE-E129569FF793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262E0-656D-4B44-926B-550E820B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83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AC94-1348-4F9C-9D5C-48F11E25C133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7F9B-1EBF-4166-9BFE-1124F925C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152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7F9B-1EBF-4166-9BFE-1124F925C4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0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7F9B-1EBF-4166-9BFE-1124F925C42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4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3094-33A0-46F9-9DFE-BC0FC76C39C0}" type="datetime1">
              <a:rPr lang="en-US" smtClean="0"/>
              <a:t>10/26/2021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A0BD-9FC6-44FD-8469-98A60750351A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A0BD-9FC6-44FD-8469-98A60750351A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7FF-6AA2-431C-8C38-E8BDD937A10C}" type="datetime1">
              <a:rPr lang="en-US" smtClean="0"/>
              <a:t>10/26/2021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A0BD-9FC6-44FD-8469-98A60750351A}" type="datetime1">
              <a:rPr lang="en-US" smtClean="0"/>
              <a:t>10/26/2021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C3B-FA5B-40DE-B7F4-1201948AB6CF}" type="datetime1">
              <a:rPr lang="en-US" smtClean="0"/>
              <a:t>10/26/2021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A0BD-9FC6-44FD-8469-98A60750351A}" type="datetime1">
              <a:rPr lang="en-US" smtClean="0"/>
              <a:t>10/26/2021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5CF0-F8C6-42B0-9DDD-1EB24EF92C7E}" type="datetime1">
              <a:rPr lang="en-US" smtClean="0"/>
              <a:t>10/26/2021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FF8-57A2-4376-A110-BEDF01AF04D5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A0BD-9FC6-44FD-8469-98A60750351A}" type="datetime1">
              <a:rPr lang="en-US" smtClean="0"/>
              <a:t>10/26/2021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A0BD-9FC6-44FD-8469-98A60750351A}" type="datetime1">
              <a:rPr lang="en-US" smtClean="0"/>
              <a:t>10/26/2021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271A0BD-9FC6-44FD-8469-98A60750351A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marR="6985" algn="r">
              <a:lnSpc>
                <a:spcPts val="1140"/>
              </a:lnSpc>
            </a:pPr>
            <a:endParaRPr lang="en-IN"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365760" cy="6854825"/>
            </a:xfrm>
            <a:custGeom>
              <a:avLst/>
              <a:gdLst/>
              <a:ahLst/>
              <a:cxnLst/>
              <a:rect l="l" t="t" r="r" b="b"/>
              <a:pathLst>
                <a:path w="365760" h="6854825">
                  <a:moveTo>
                    <a:pt x="365760" y="0"/>
                  </a:moveTo>
                  <a:lnTo>
                    <a:pt x="0" y="0"/>
                  </a:lnTo>
                  <a:lnTo>
                    <a:pt x="0" y="6854444"/>
                  </a:lnTo>
                  <a:lnTo>
                    <a:pt x="365760" y="6854444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9562" y="680466"/>
            <a:ext cx="45720" cy="365760"/>
          </a:xfrm>
          <a:custGeom>
            <a:avLst/>
            <a:gdLst/>
            <a:ahLst/>
            <a:cxnLst/>
            <a:rect l="l" t="t" r="r" b="b"/>
            <a:pathLst>
              <a:path w="45720" h="365759">
                <a:moveTo>
                  <a:pt x="45720" y="0"/>
                </a:moveTo>
                <a:lnTo>
                  <a:pt x="0" y="0"/>
                </a:lnTo>
                <a:lnTo>
                  <a:pt x="0" y="365760"/>
                </a:lnTo>
                <a:lnTo>
                  <a:pt x="45720" y="3657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767" y="680465"/>
            <a:ext cx="74930" cy="365760"/>
          </a:xfrm>
          <a:custGeom>
            <a:avLst/>
            <a:gdLst/>
            <a:ahLst/>
            <a:cxnLst/>
            <a:rect l="l" t="t" r="r" b="b"/>
            <a:pathLst>
              <a:path w="74929" h="365759">
                <a:moveTo>
                  <a:pt x="9144" y="0"/>
                </a:moveTo>
                <a:lnTo>
                  <a:pt x="0" y="0"/>
                </a:lnTo>
                <a:lnTo>
                  <a:pt x="0" y="365760"/>
                </a:lnTo>
                <a:lnTo>
                  <a:pt x="9144" y="365760"/>
                </a:lnTo>
                <a:lnTo>
                  <a:pt x="9144" y="0"/>
                </a:lnTo>
                <a:close/>
              </a:path>
              <a:path w="74929" h="365759">
                <a:moveTo>
                  <a:pt x="37401" y="0"/>
                </a:moveTo>
                <a:lnTo>
                  <a:pt x="28257" y="0"/>
                </a:lnTo>
                <a:lnTo>
                  <a:pt x="28257" y="365760"/>
                </a:lnTo>
                <a:lnTo>
                  <a:pt x="37401" y="365760"/>
                </a:lnTo>
                <a:lnTo>
                  <a:pt x="37401" y="0"/>
                </a:lnTo>
                <a:close/>
              </a:path>
              <a:path w="74929" h="365759">
                <a:moveTo>
                  <a:pt x="74739" y="0"/>
                </a:moveTo>
                <a:lnTo>
                  <a:pt x="47307" y="0"/>
                </a:lnTo>
                <a:lnTo>
                  <a:pt x="47307" y="365760"/>
                </a:lnTo>
                <a:lnTo>
                  <a:pt x="74739" y="365760"/>
                </a:lnTo>
                <a:lnTo>
                  <a:pt x="74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2881" y="1295400"/>
            <a:ext cx="3658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9065" algn="l"/>
              </a:tabLst>
            </a:pPr>
            <a:r>
              <a:rPr sz="4000" b="1" spc="30" dirty="0">
                <a:solidFill>
                  <a:srgbClr val="C1EDFF"/>
                </a:solidFill>
                <a:latin typeface="Arial"/>
                <a:cs typeface="Arial"/>
              </a:rPr>
              <a:t>FILE	</a:t>
            </a:r>
            <a:r>
              <a:rPr sz="4000" b="1" spc="-625" dirty="0">
                <a:solidFill>
                  <a:srgbClr val="C1EDFF"/>
                </a:solidFill>
                <a:latin typeface="Arial"/>
                <a:cs typeface="Arial"/>
              </a:rPr>
              <a:t>HAND</a:t>
            </a:r>
            <a:r>
              <a:rPr sz="4000" b="1" spc="-515" dirty="0">
                <a:solidFill>
                  <a:srgbClr val="C1EDFF"/>
                </a:solidFill>
                <a:latin typeface="Arial"/>
                <a:cs typeface="Arial"/>
              </a:rPr>
              <a:t>L</a:t>
            </a:r>
            <a:r>
              <a:rPr sz="4000" b="1" spc="-175" dirty="0">
                <a:solidFill>
                  <a:srgbClr val="C1EDFF"/>
                </a:solidFill>
                <a:latin typeface="Arial"/>
                <a:cs typeface="Arial"/>
              </a:rPr>
              <a:t>ING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1200" y="2713049"/>
            <a:ext cx="59194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FILES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CLOSING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READING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WRITING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INPUT,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STREAMS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935" algn="l"/>
              </a:tabLst>
            </a:pPr>
            <a:r>
              <a:rPr sz="4000" b="0" spc="-65" dirty="0">
                <a:latin typeface="Arial"/>
                <a:cs typeface="Arial"/>
              </a:rPr>
              <a:t>Openin</a:t>
            </a:r>
            <a:r>
              <a:rPr sz="4000" b="0" spc="35" dirty="0">
                <a:latin typeface="Arial"/>
                <a:cs typeface="Arial"/>
              </a:rPr>
              <a:t>g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215898"/>
            <a:ext cx="7148195" cy="30359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05" dirty="0">
                <a:solidFill>
                  <a:srgbClr val="FFFF00"/>
                </a:solidFill>
                <a:latin typeface="Arial"/>
                <a:cs typeface="Arial"/>
              </a:rPr>
              <a:t>open(“d:\\mydata\\poem.txt”,”r”)</a:t>
            </a:r>
            <a:endParaRPr sz="3000">
              <a:latin typeface="Arial"/>
              <a:cs typeface="Arial"/>
            </a:endParaRPr>
          </a:p>
          <a:p>
            <a:pPr marL="12700" marR="5080" indent="845185">
              <a:lnSpc>
                <a:spcPct val="100000"/>
              </a:lnSpc>
              <a:spcBef>
                <a:spcPts val="695"/>
              </a:spcBef>
            </a:pP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double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backslash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Arial"/>
                <a:cs typeface="Arial"/>
              </a:rPr>
              <a:t>“r”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sz="3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attached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30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80" dirty="0">
                <a:solidFill>
                  <a:srgbClr val="FFFFFF"/>
                </a:solidFill>
                <a:latin typeface="Arial"/>
                <a:cs typeface="Arial"/>
              </a:rPr>
              <a:t>as: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14" dirty="0">
                <a:solidFill>
                  <a:srgbClr val="FFFF00"/>
                </a:solidFill>
                <a:latin typeface="Arial"/>
                <a:cs typeface="Arial"/>
              </a:rPr>
              <a:t>open(r“d:\mydata\poem.txt”,”r”)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95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6200" algn="l"/>
              </a:tabLst>
            </a:pPr>
            <a:r>
              <a:rPr sz="4000" b="0" spc="409" dirty="0">
                <a:latin typeface="Arial"/>
                <a:cs typeface="Arial"/>
              </a:rPr>
              <a:t>Fil</a:t>
            </a:r>
            <a:r>
              <a:rPr sz="4000" b="0" spc="810" dirty="0">
                <a:latin typeface="Arial"/>
                <a:cs typeface="Arial"/>
              </a:rPr>
              <a:t>e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-15" dirty="0">
                <a:latin typeface="Arial"/>
                <a:cs typeface="Arial"/>
              </a:rPr>
              <a:t>Handle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6975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14" dirty="0">
                <a:solidFill>
                  <a:srgbClr val="FFFF00"/>
                </a:solidFill>
                <a:latin typeface="Arial"/>
                <a:cs typeface="Arial"/>
              </a:rPr>
              <a:t>open(r“d:\mydata\poem.txt”,”r”)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3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3000" spc="35" dirty="0">
                <a:solidFill>
                  <a:srgbClr val="FFFFFF"/>
                </a:solidFill>
                <a:latin typeface="Arial"/>
                <a:cs typeface="Arial"/>
              </a:rPr>
              <a:t>“myfile”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handle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pointer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holding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reference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file.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access 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manipulate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through this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56463"/>
            <a:ext cx="429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6200" algn="l"/>
                <a:tab pos="3213735" algn="l"/>
              </a:tabLst>
            </a:pPr>
            <a:r>
              <a:rPr sz="4000" b="0" spc="409" dirty="0">
                <a:latin typeface="Arial"/>
                <a:cs typeface="Arial"/>
              </a:rPr>
              <a:t>Fil</a:t>
            </a:r>
            <a:r>
              <a:rPr sz="4000" b="0" spc="805" dirty="0">
                <a:latin typeface="Arial"/>
                <a:cs typeface="Arial"/>
              </a:rPr>
              <a:t>e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-55" dirty="0">
                <a:latin typeface="Arial"/>
                <a:cs typeface="Arial"/>
              </a:rPr>
              <a:t>Acces</a:t>
            </a:r>
            <a:r>
              <a:rPr sz="4000" b="0" spc="40" dirty="0">
                <a:latin typeface="Arial"/>
                <a:cs typeface="Arial"/>
              </a:rPr>
              <a:t>s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-405" dirty="0">
                <a:latin typeface="Arial"/>
                <a:cs typeface="Arial"/>
              </a:rPr>
              <a:t>Mode</a:t>
            </a:r>
            <a:endParaRPr sz="4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75806"/>
              </p:ext>
            </p:extLst>
          </p:nvPr>
        </p:nvGraphicFramePr>
        <p:xfrm>
          <a:off x="762001" y="838199"/>
          <a:ext cx="7315199" cy="5715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111"/>
                <a:gridCol w="1399644"/>
                <a:gridCol w="1484210"/>
                <a:gridCol w="3624234"/>
              </a:tblGrid>
              <a:tr h="947609">
                <a:tc>
                  <a:txBody>
                    <a:bodyPr/>
                    <a:lstStyle/>
                    <a:p>
                      <a:pPr marL="91440" marR="2311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Text  </a:t>
                      </a:r>
                      <a:r>
                        <a:rPr sz="105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File 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05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703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r>
                        <a:rPr sz="1050" b="1" spc="-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5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File  </a:t>
                      </a: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05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05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Notes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71711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‘r’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b="1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‘rb’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only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50" b="1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sz="1050" b="1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exists,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otherwise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Python</a:t>
                      </a:r>
                      <a:r>
                        <a:rPr sz="1050" b="1" spc="-1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9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raises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I/O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errors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948143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‘w’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‘wb’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only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050" b="1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exists,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050" b="1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created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92075" marR="579120">
                        <a:lnSpc>
                          <a:spcPct val="100000"/>
                        </a:lnSpc>
                      </a:pP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050" b="1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exists, </a:t>
                      </a:r>
                      <a:r>
                        <a:rPr sz="1050" b="1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python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050" b="1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truncate  </a:t>
                      </a: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existing</a:t>
                      </a:r>
                      <a:r>
                        <a:rPr sz="1050" b="1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b="1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overwrite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b="1" spc="-1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file.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948143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‘a’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‘ab’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Append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0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50" b="1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</a:t>
                      </a:r>
                      <a:r>
                        <a:rPr sz="1050" b="1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mode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only,</a:t>
                      </a:r>
                      <a:r>
                        <a:rPr sz="1050" b="1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50" b="1" spc="-114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added</a:t>
                      </a:r>
                      <a:r>
                        <a:rPr sz="1050" b="1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b="1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existing</a:t>
                      </a:r>
                      <a:r>
                        <a:rPr sz="1050" b="1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i.e.  </a:t>
                      </a:r>
                      <a:r>
                        <a:rPr sz="105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050" b="1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overwriting.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not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 </a:t>
                      </a:r>
                      <a:r>
                        <a:rPr sz="1050" b="1" spc="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050" b="1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  </a:t>
                      </a:r>
                      <a:r>
                        <a:rPr sz="1050" b="1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created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717643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‘r+’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‘r+b’ </a:t>
                      </a:r>
                      <a:r>
                        <a:rPr sz="1050" b="1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050" b="1" spc="-2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‘rb+’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b="1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93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b="1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050" b="1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</a:t>
                      </a:r>
                      <a:r>
                        <a:rPr sz="1050" b="1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otherwise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error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50" b="1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raised  </a:t>
                      </a:r>
                      <a:r>
                        <a:rPr sz="1050" b="1" spc="-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Both</a:t>
                      </a:r>
                      <a:r>
                        <a:rPr sz="1050" b="1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reading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writing</a:t>
                      </a:r>
                      <a:r>
                        <a:rPr sz="1050" b="1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1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take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place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718177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w+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‘w+b’ </a:t>
                      </a:r>
                      <a:r>
                        <a:rPr sz="1050" b="1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050" b="1" spc="-2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‘wb+’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50" b="1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 </a:t>
                      </a:r>
                      <a:r>
                        <a:rPr sz="1050" b="1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b="1" spc="-28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05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9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50" b="1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050" b="1" spc="-1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50" b="1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created</a:t>
                      </a:r>
                      <a:r>
                        <a:rPr sz="1050" b="1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exists,</a:t>
                      </a:r>
                      <a:r>
                        <a:rPr sz="1050" b="1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exists</a:t>
                      </a:r>
                      <a:r>
                        <a:rPr sz="1050" b="1" spc="-1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data 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sz="1050" b="1" spc="-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truncated,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both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  </a:t>
                      </a:r>
                      <a:r>
                        <a:rPr sz="1050" b="1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allowed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718177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50" b="1" spc="-7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</a:t>
                      </a:r>
                      <a:r>
                        <a:rPr sz="1050" b="1" spc="-7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+’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‘a+b’ </a:t>
                      </a:r>
                      <a:r>
                        <a:rPr sz="1050" b="1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050" b="1" spc="-204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‘</a:t>
                      </a:r>
                      <a:r>
                        <a:rPr sz="1050" b="1" spc="-65" dirty="0" err="1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ab</a:t>
                      </a:r>
                      <a:r>
                        <a:rPr sz="1050" b="1" spc="-65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+’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50" b="1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 </a:t>
                      </a:r>
                      <a:r>
                        <a:rPr sz="1050" b="1" spc="-7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b="1" spc="-285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</a:t>
                      </a:r>
                      <a:r>
                        <a:rPr lang="en-US" sz="1050" b="1" spc="-65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68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50" b="1" spc="-114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Same </a:t>
                      </a:r>
                      <a:r>
                        <a:rPr sz="1050" b="1" spc="-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sz="1050" b="1" spc="-8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above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1050" b="1" spc="-3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previous </a:t>
                      </a:r>
                      <a:r>
                        <a:rPr sz="1050" b="1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content </a:t>
                      </a:r>
                      <a:r>
                        <a:rPr sz="1050" b="1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will 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b="1" spc="-1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retained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b="1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both</a:t>
                      </a:r>
                      <a:r>
                        <a:rPr sz="1050" b="1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1050" b="1" spc="-14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7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b="1" spc="-1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write.</a:t>
                      </a:r>
                      <a:endParaRPr sz="105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935" algn="l"/>
              </a:tabLst>
            </a:pPr>
            <a:r>
              <a:rPr sz="4000" b="0" spc="180" dirty="0">
                <a:latin typeface="Arial"/>
                <a:cs typeface="Arial"/>
              </a:rPr>
              <a:t>Closin</a:t>
            </a:r>
            <a:r>
              <a:rPr sz="4000" b="0" spc="340" dirty="0">
                <a:latin typeface="Arial"/>
                <a:cs typeface="Arial"/>
              </a:rPr>
              <a:t>g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819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9515" cy="416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3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0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handle  </a:t>
            </a:r>
            <a:r>
              <a:rPr sz="3000" spc="-18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call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close()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function 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Arial"/>
              <a:cs typeface="Arial"/>
            </a:endParaRPr>
          </a:p>
          <a:p>
            <a:pPr marL="857885">
              <a:lnSpc>
                <a:spcPct val="100000"/>
              </a:lnSpc>
              <a:spcBef>
                <a:spcPts val="5"/>
              </a:spcBef>
            </a:pPr>
            <a:r>
              <a:rPr sz="3000" b="1" spc="-140" dirty="0">
                <a:solidFill>
                  <a:srgbClr val="FFFF00"/>
                </a:solidFill>
                <a:latin typeface="Trebuchet MS"/>
                <a:cs typeface="Trebuchet MS"/>
              </a:rPr>
              <a:t>myfile.close()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Trebuchet MS"/>
              <a:cs typeface="Trebuchet MS"/>
            </a:endParaRPr>
          </a:p>
          <a:p>
            <a:pPr marL="398145" marR="5080" algn="just">
              <a:lnSpc>
                <a:spcPct val="100000"/>
              </a:lnSpc>
            </a:pP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2600" spc="-9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600" spc="-11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600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built-in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600" spc="-140" dirty="0">
                <a:solidFill>
                  <a:srgbClr val="FFFFFF"/>
                </a:solidFill>
                <a:latin typeface="Arial"/>
                <a:cs typeface="Arial"/>
              </a:rPr>
              <a:t>used 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standalone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2600" spc="-114" dirty="0">
                <a:solidFill>
                  <a:srgbClr val="FFFFFF"/>
                </a:solidFill>
                <a:latin typeface="Arial"/>
                <a:cs typeface="Arial"/>
              </a:rPr>
              <a:t>close() </a:t>
            </a:r>
            <a:r>
              <a:rPr sz="2600" spc="-4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935" algn="l"/>
                <a:tab pos="3480435" algn="l"/>
              </a:tabLst>
            </a:pPr>
            <a:r>
              <a:rPr sz="4000" b="0" spc="-35" dirty="0">
                <a:latin typeface="Arial"/>
                <a:cs typeface="Arial"/>
              </a:rPr>
              <a:t>Readin</a:t>
            </a:r>
            <a:r>
              <a:rPr sz="4000" b="0" spc="70" dirty="0">
                <a:latin typeface="Arial"/>
                <a:cs typeface="Arial"/>
              </a:rPr>
              <a:t>g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50" dirty="0">
                <a:latin typeface="Arial"/>
                <a:cs typeface="Arial"/>
              </a:rPr>
              <a:t>fro</a:t>
            </a:r>
            <a:r>
              <a:rPr sz="4000" b="0" spc="330" dirty="0">
                <a:latin typeface="Arial"/>
                <a:cs typeface="Arial"/>
              </a:rPr>
              <a:t>m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547609" cy="42583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139065" indent="-342900" algn="just">
              <a:lnSpc>
                <a:spcPts val="3020"/>
              </a:lnSpc>
              <a:spcBef>
                <a:spcPts val="48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functions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54965" marR="5080" indent="-342900" algn="just">
              <a:lnSpc>
                <a:spcPts val="3080"/>
              </a:lnSpc>
              <a:spcBef>
                <a:spcPts val="82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160" dirty="0">
                <a:solidFill>
                  <a:srgbClr val="FFFF00"/>
                </a:solidFill>
                <a:latin typeface="Trebuchet MS"/>
                <a:cs typeface="Trebuchet MS"/>
              </a:rPr>
              <a:t>Filehandle.read([n]) </a:t>
            </a:r>
            <a:r>
              <a:rPr sz="3000" b="1" spc="-225" dirty="0">
                <a:solidFill>
                  <a:srgbClr val="FFFF00"/>
                </a:solidFill>
                <a:latin typeface="Trebuchet MS"/>
                <a:cs typeface="Trebuchet MS"/>
              </a:rPr>
              <a:t>: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reads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bytes, 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entire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800">
              <a:latin typeface="Arial"/>
              <a:cs typeface="Arial"/>
            </a:endParaRPr>
          </a:p>
          <a:p>
            <a:pPr marL="354965" marR="5080" indent="-342900" algn="just">
              <a:lnSpc>
                <a:spcPct val="90100"/>
              </a:lnSpc>
              <a:spcBef>
                <a:spcPts val="63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160" dirty="0">
                <a:solidFill>
                  <a:srgbClr val="FFFF00"/>
                </a:solidFill>
                <a:latin typeface="Trebuchet MS"/>
                <a:cs typeface="Trebuchet MS"/>
              </a:rPr>
              <a:t>Filehandle.readline([n]) </a:t>
            </a:r>
            <a:r>
              <a:rPr sz="3000" b="1" spc="-225" dirty="0">
                <a:solidFill>
                  <a:srgbClr val="FFFF00"/>
                </a:solidFill>
                <a:latin typeface="Trebuchet MS"/>
                <a:cs typeface="Trebuchet MS"/>
              </a:rPr>
              <a:t>: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input. 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bytes.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bytes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ending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blank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bytes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reading.</a:t>
            </a:r>
            <a:endParaRPr sz="2800">
              <a:latin typeface="Arial"/>
              <a:cs typeface="Arial"/>
            </a:endParaRPr>
          </a:p>
          <a:p>
            <a:pPr marL="354965" marR="6985" indent="-342900" algn="just">
              <a:lnSpc>
                <a:spcPts val="3070"/>
              </a:lnSpc>
              <a:spcBef>
                <a:spcPts val="86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145" dirty="0">
                <a:solidFill>
                  <a:srgbClr val="FFFF00"/>
                </a:solidFill>
                <a:latin typeface="Trebuchet MS"/>
                <a:cs typeface="Trebuchet MS"/>
              </a:rPr>
              <a:t>Filehandle.readlines():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reads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lines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returns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5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61772" y="614172"/>
            <a:ext cx="7767828" cy="2205355"/>
            <a:chOff x="461772" y="614172"/>
            <a:chExt cx="6853555" cy="22053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167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084" y="2971800"/>
            <a:ext cx="6606716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825" y="4953000"/>
            <a:ext cx="7648575" cy="167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743200" y="-141779"/>
            <a:ext cx="7543800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6400" algn="l"/>
              </a:tabLst>
            </a:pPr>
            <a:r>
              <a:rPr spc="80" dirty="0"/>
              <a:t>Example-2:	</a:t>
            </a:r>
            <a:r>
              <a:rPr spc="315" dirty="0"/>
              <a:t>read()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3933" y="629682"/>
            <a:ext cx="6853555" cy="2357755"/>
            <a:chOff x="461772" y="614172"/>
            <a:chExt cx="6853555" cy="23577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182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688" y="3124200"/>
            <a:ext cx="6781800" cy="15101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724437"/>
            <a:ext cx="8048625" cy="1565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0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6400" algn="l"/>
              </a:tabLst>
            </a:pPr>
            <a:r>
              <a:rPr sz="4000" spc="80" dirty="0">
                <a:solidFill>
                  <a:srgbClr val="C1EDFF"/>
                </a:solidFill>
                <a:latin typeface="Arial"/>
                <a:cs typeface="Arial"/>
              </a:rPr>
              <a:t>Example-3:	</a:t>
            </a:r>
            <a:r>
              <a:rPr sz="4000" spc="405" dirty="0">
                <a:solidFill>
                  <a:srgbClr val="C1EDFF"/>
                </a:solidFill>
                <a:latin typeface="Arial"/>
                <a:cs typeface="Arial"/>
              </a:rPr>
              <a:t>readline()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3247008"/>
            <a:ext cx="5715000" cy="185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" y="5181600"/>
            <a:ext cx="6961885" cy="1191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0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6400" algn="l"/>
              </a:tabLst>
            </a:pPr>
            <a:r>
              <a:rPr sz="4000" b="0" spc="80" dirty="0">
                <a:latin typeface="Arial"/>
                <a:cs typeface="Arial"/>
              </a:rPr>
              <a:t>Example-3:	</a:t>
            </a:r>
            <a:r>
              <a:rPr sz="4000" b="0" spc="405" dirty="0">
                <a:latin typeface="Arial"/>
                <a:cs typeface="Arial"/>
              </a:rPr>
              <a:t>readline()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205355"/>
            <a:chOff x="461772" y="614172"/>
            <a:chExt cx="6853555" cy="22053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167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329" y="2971800"/>
            <a:ext cx="4891786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482" y="4716259"/>
            <a:ext cx="7210425" cy="10722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" y="5867400"/>
            <a:ext cx="8004175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solidFill>
                  <a:srgbClr val="003E75"/>
                </a:solidFill>
                <a:latin typeface="Trebuchet MS"/>
                <a:cs typeface="Trebuchet MS"/>
              </a:rPr>
              <a:t>HAVE</a:t>
            </a:r>
            <a:r>
              <a:rPr sz="1800" b="1" spc="-360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003E75"/>
                </a:solidFill>
                <a:latin typeface="Trebuchet MS"/>
                <a:cs typeface="Trebuchet MS"/>
              </a:rPr>
              <a:t>YOU</a:t>
            </a:r>
            <a:r>
              <a:rPr sz="1800" b="1" spc="-170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003E75"/>
                </a:solidFill>
                <a:latin typeface="Trebuchet MS"/>
                <a:cs typeface="Trebuchet MS"/>
              </a:rPr>
              <a:t>NOTICED</a:t>
            </a:r>
            <a:r>
              <a:rPr sz="1800" b="1" spc="-285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3E75"/>
                </a:solidFill>
                <a:latin typeface="Trebuchet MS"/>
                <a:cs typeface="Trebuchet MS"/>
              </a:rPr>
              <a:t>THE</a:t>
            </a:r>
            <a:r>
              <a:rPr sz="1800" b="1" spc="-175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E75"/>
                </a:solidFill>
                <a:latin typeface="Trebuchet MS"/>
                <a:cs typeface="Trebuchet MS"/>
              </a:rPr>
              <a:t>DIFFERENCE</a:t>
            </a:r>
            <a:r>
              <a:rPr sz="1800" b="1" spc="-140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50" dirty="0">
                <a:solidFill>
                  <a:srgbClr val="003E75"/>
                </a:solidFill>
                <a:latin typeface="Trebuchet MS"/>
                <a:cs typeface="Trebuchet MS"/>
              </a:rPr>
              <a:t>IN</a:t>
            </a:r>
            <a:r>
              <a:rPr sz="1800" b="1" spc="-240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3E75"/>
                </a:solidFill>
                <a:latin typeface="Trebuchet MS"/>
                <a:cs typeface="Trebuchet MS"/>
              </a:rPr>
              <a:t>OUTPUT</a:t>
            </a:r>
            <a:r>
              <a:rPr sz="1800" b="1" spc="-165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rgbClr val="003E75"/>
                </a:solidFill>
                <a:latin typeface="Trebuchet MS"/>
                <a:cs typeface="Trebuchet MS"/>
              </a:rPr>
              <a:t>FROM</a:t>
            </a:r>
            <a:r>
              <a:rPr sz="1800" b="1" spc="-175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35" dirty="0">
                <a:solidFill>
                  <a:srgbClr val="003E75"/>
                </a:solidFill>
                <a:latin typeface="Trebuchet MS"/>
                <a:cs typeface="Trebuchet MS"/>
              </a:rPr>
              <a:t>PREVIOUS</a:t>
            </a:r>
            <a:r>
              <a:rPr sz="1800" b="1" spc="-229" dirty="0">
                <a:solidFill>
                  <a:srgbClr val="003E75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003E75"/>
                </a:solidFill>
                <a:latin typeface="Trebuchet MS"/>
                <a:cs typeface="Trebuchet MS"/>
              </a:rPr>
              <a:t>OUPUT?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sp>
          <p:nvSpPr>
            <p:cNvPr id="3" name="object 3"/>
            <p:cNvSpPr/>
            <p:nvPr/>
          </p:nvSpPr>
          <p:spPr>
            <a:xfrm>
              <a:off x="533400" y="1143000"/>
              <a:ext cx="678180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2714" y="3271392"/>
            <a:ext cx="5944234" cy="1486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924" y="4973828"/>
            <a:ext cx="6957949" cy="1350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128" y="177193"/>
            <a:ext cx="81555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46605" algn="l"/>
                <a:tab pos="3506470" algn="l"/>
                <a:tab pos="4418330" algn="l"/>
              </a:tabLst>
            </a:pPr>
            <a:r>
              <a:rPr sz="2000" b="1" spc="-50" dirty="0" smtClean="0">
                <a:solidFill>
                  <a:srgbClr val="C1EDFF"/>
                </a:solidFill>
                <a:latin typeface="Arial"/>
                <a:cs typeface="Arial"/>
              </a:rPr>
              <a:t>Example-4:</a:t>
            </a:r>
            <a:r>
              <a:rPr sz="2000" b="1" dirty="0" smtClean="0">
                <a:solidFill>
                  <a:srgbClr val="C1EDFF"/>
                </a:solidFill>
                <a:latin typeface="Arial"/>
                <a:cs typeface="Arial"/>
              </a:rPr>
              <a:t>reading</a:t>
            </a:r>
            <a:r>
              <a:rPr lang="en-US" sz="2000" b="1" dirty="0">
                <a:solidFill>
                  <a:srgbClr val="C1EDFF"/>
                </a:solidFill>
                <a:latin typeface="Arial"/>
                <a:cs typeface="Arial"/>
              </a:rPr>
              <a:t> </a:t>
            </a:r>
            <a:r>
              <a:rPr sz="2000" b="1" spc="254" dirty="0" smtClean="0">
                <a:solidFill>
                  <a:srgbClr val="C1EDFF"/>
                </a:solidFill>
                <a:latin typeface="Arial"/>
                <a:cs typeface="Arial"/>
              </a:rPr>
              <a:t>line</a:t>
            </a:r>
            <a:r>
              <a:rPr lang="en-US" sz="2000" b="1" spc="254" dirty="0" smtClean="0">
                <a:solidFill>
                  <a:srgbClr val="C1EDFF"/>
                </a:solidFill>
                <a:latin typeface="Arial"/>
                <a:cs typeface="Arial"/>
              </a:rPr>
              <a:t> by line using </a:t>
            </a:r>
            <a:r>
              <a:rPr lang="en-US" sz="2000" b="1" spc="254" dirty="0" err="1" smtClean="0">
                <a:solidFill>
                  <a:srgbClr val="C1EDFF"/>
                </a:solidFill>
                <a:latin typeface="Arial"/>
                <a:cs typeface="Arial"/>
              </a:rPr>
              <a:t>readline</a:t>
            </a:r>
            <a:r>
              <a:rPr sz="2000" b="1" spc="-490" dirty="0" smtClean="0">
                <a:solidFill>
                  <a:srgbClr val="C1EDFF"/>
                </a:solidFill>
                <a:latin typeface="Arial"/>
                <a:cs typeface="Arial"/>
              </a:rPr>
              <a:t> </a:t>
            </a:r>
            <a:r>
              <a:rPr sz="2000" b="1" spc="-430" dirty="0" smtClean="0">
                <a:solidFill>
                  <a:srgbClr val="C1EDFF"/>
                </a:solidFill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355" dirty="0">
                <a:latin typeface="Arial"/>
                <a:cs typeface="Arial"/>
              </a:rPr>
              <a:t>Introduction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547609" cy="43834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FILE 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HANDLING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mechanism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we 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back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disk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files.</a:t>
            </a:r>
            <a:endParaRPr sz="2800">
              <a:latin typeface="Arial"/>
              <a:cs typeface="Aria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far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input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coming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keyboard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going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i.e.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stored permanent 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entered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Trebuchet MS"/>
                <a:cs typeface="Trebuchet MS"/>
              </a:rPr>
              <a:t>BUT</a:t>
            </a:r>
            <a:r>
              <a:rPr sz="2800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data  entered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permanently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sp>
          <p:nvSpPr>
            <p:cNvPr id="3" name="object 3"/>
            <p:cNvSpPr/>
            <p:nvPr/>
          </p:nvSpPr>
          <p:spPr>
            <a:xfrm>
              <a:off x="533400" y="1143000"/>
              <a:ext cx="678180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924" y="4800650"/>
            <a:ext cx="6957949" cy="135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111" y="3429000"/>
            <a:ext cx="4849114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8140" y="0"/>
            <a:ext cx="864044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46605" algn="l"/>
                <a:tab pos="3506470" algn="l"/>
                <a:tab pos="4418330" algn="l"/>
              </a:tabLst>
            </a:pPr>
            <a:r>
              <a:rPr b="1" spc="-75" baseline="-18849" dirty="0" smtClean="0">
                <a:solidFill>
                  <a:srgbClr val="C1EDFF"/>
                </a:solidFill>
                <a:latin typeface="Arial"/>
                <a:cs typeface="Arial"/>
              </a:rPr>
              <a:t>Example-5:</a:t>
            </a:r>
            <a:r>
              <a:rPr lang="en-US" b="1" spc="-75" dirty="0" smtClean="0">
                <a:solidFill>
                  <a:srgbClr val="C1EDFF"/>
                </a:solidFill>
                <a:latin typeface="Arial"/>
                <a:cs typeface="Arial"/>
              </a:rPr>
              <a:t> </a:t>
            </a:r>
            <a:r>
              <a:rPr b="1" baseline="-18849" dirty="0" smtClean="0">
                <a:solidFill>
                  <a:srgbClr val="C1EDFF"/>
                </a:solidFill>
                <a:latin typeface="Arial"/>
                <a:cs typeface="Arial"/>
              </a:rPr>
              <a:t>reading</a:t>
            </a:r>
            <a:r>
              <a:rPr lang="en-US" b="1" baseline="-18849" dirty="0">
                <a:solidFill>
                  <a:srgbClr val="C1EDFF"/>
                </a:solidFill>
                <a:latin typeface="Arial"/>
                <a:cs typeface="Arial"/>
              </a:rPr>
              <a:t> </a:t>
            </a:r>
            <a:r>
              <a:rPr b="1" spc="382" baseline="-18849" dirty="0" smtClean="0">
                <a:solidFill>
                  <a:srgbClr val="C1EDFF"/>
                </a:solidFill>
                <a:latin typeface="Arial"/>
                <a:cs typeface="Arial"/>
              </a:rPr>
              <a:t>line</a:t>
            </a:r>
            <a:r>
              <a:rPr lang="en-US" b="1" spc="382" baseline="-18849" dirty="0" smtClean="0">
                <a:solidFill>
                  <a:srgbClr val="C1EDFF"/>
                </a:solidFill>
                <a:latin typeface="Arial"/>
                <a:cs typeface="Arial"/>
              </a:rPr>
              <a:t> by line using loops</a:t>
            </a:r>
            <a:r>
              <a:rPr sz="4200" b="1" spc="382" baseline="-18849" dirty="0">
                <a:solidFill>
                  <a:srgbClr val="C1EDFF"/>
                </a:solidFill>
                <a:latin typeface="Arial"/>
                <a:cs typeface="Arial"/>
              </a:rPr>
              <a:t>	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sp>
          <p:nvSpPr>
            <p:cNvPr id="3" name="object 3"/>
            <p:cNvSpPr/>
            <p:nvPr/>
          </p:nvSpPr>
          <p:spPr>
            <a:xfrm>
              <a:off x="533400" y="1143000"/>
              <a:ext cx="678180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177" y="3235070"/>
            <a:ext cx="7384415" cy="2251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5562587"/>
            <a:ext cx="7210425" cy="7029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8140" y="0"/>
            <a:ext cx="88017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659765" algn="l"/>
                <a:tab pos="1593850" algn="l"/>
                <a:tab pos="1749425" algn="l"/>
                <a:tab pos="3616325" algn="l"/>
                <a:tab pos="4393565" algn="l"/>
              </a:tabLst>
            </a:pPr>
            <a:r>
              <a:rPr sz="2400" b="1" spc="-55" dirty="0">
                <a:solidFill>
                  <a:srgbClr val="C1EDFF"/>
                </a:solidFill>
                <a:latin typeface="Arial"/>
                <a:cs typeface="Arial"/>
              </a:rPr>
              <a:t>Example-6:	</a:t>
            </a:r>
            <a:r>
              <a:rPr sz="2400" b="1" spc="50" dirty="0">
                <a:solidFill>
                  <a:srgbClr val="C1EDFF"/>
                </a:solidFill>
                <a:latin typeface="Arial"/>
                <a:cs typeface="Arial"/>
              </a:rPr>
              <a:t>Calculating	</a:t>
            </a:r>
            <a:r>
              <a:rPr sz="2400" b="1" spc="110" dirty="0">
                <a:solidFill>
                  <a:srgbClr val="C1EDFF"/>
                </a:solidFill>
                <a:latin typeface="Arial"/>
                <a:cs typeface="Arial"/>
              </a:rPr>
              <a:t>size	</a:t>
            </a:r>
            <a:r>
              <a:rPr lang="en-US" sz="2400" b="1" spc="110" dirty="0" smtClean="0">
                <a:solidFill>
                  <a:srgbClr val="C1EDFF"/>
                </a:solidFill>
                <a:latin typeface="Arial"/>
                <a:cs typeface="Arial"/>
              </a:rPr>
              <a:t>of files without using EOL </a:t>
            </a:r>
            <a:r>
              <a:rPr sz="2400" b="1" spc="-170" dirty="0" smtClean="0">
                <a:solidFill>
                  <a:srgbClr val="C1EDFF"/>
                </a:solidFill>
                <a:latin typeface="Arial"/>
                <a:cs typeface="Arial"/>
              </a:rPr>
              <a:t>and</a:t>
            </a:r>
            <a:r>
              <a:rPr lang="en-US" sz="2400" b="1" spc="-170" dirty="0" smtClean="0">
                <a:solidFill>
                  <a:srgbClr val="C1EDFF"/>
                </a:solidFill>
                <a:latin typeface="Arial"/>
                <a:cs typeface="Arial"/>
              </a:rPr>
              <a:t> </a:t>
            </a:r>
            <a:r>
              <a:rPr sz="2400" b="1" spc="-15" dirty="0" smtClean="0">
                <a:solidFill>
                  <a:srgbClr val="C1EDFF"/>
                </a:solidFill>
                <a:latin typeface="Arial"/>
                <a:cs typeface="Arial"/>
              </a:rPr>
              <a:t>blank</a:t>
            </a:r>
            <a:r>
              <a:rPr lang="en-US" sz="2400" b="1" spc="-15" dirty="0" smtClean="0">
                <a:solidFill>
                  <a:srgbClr val="C1EDFF"/>
                </a:solidFill>
                <a:latin typeface="Arial"/>
                <a:cs typeface="Arial"/>
              </a:rPr>
              <a:t> </a:t>
            </a:r>
            <a:r>
              <a:rPr sz="2400" b="1" spc="125" dirty="0" smtClean="0">
                <a:solidFill>
                  <a:srgbClr val="C1EDFF"/>
                </a:solidFill>
                <a:latin typeface="Arial"/>
                <a:cs typeface="Arial"/>
              </a:rPr>
              <a:t>lines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sp>
          <p:nvSpPr>
            <p:cNvPr id="3" name="object 3"/>
            <p:cNvSpPr/>
            <p:nvPr/>
          </p:nvSpPr>
          <p:spPr>
            <a:xfrm>
              <a:off x="533400" y="1143000"/>
              <a:ext cx="678180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3276600"/>
            <a:ext cx="6781800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4876850"/>
            <a:ext cx="6957949" cy="1426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8140" y="0"/>
            <a:ext cx="86404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56840" algn="l"/>
              </a:tabLst>
            </a:pPr>
            <a:r>
              <a:rPr sz="5400" b="1" spc="-802" baseline="-26234" dirty="0">
                <a:solidFill>
                  <a:srgbClr val="C1EDFF"/>
                </a:solidFill>
                <a:latin typeface="Arial"/>
                <a:cs typeface="Arial"/>
              </a:rPr>
              <a:t>E</a:t>
            </a:r>
            <a:r>
              <a:rPr sz="5400" b="1" spc="-187" baseline="-26234" dirty="0">
                <a:solidFill>
                  <a:srgbClr val="C1EDFF"/>
                </a:solidFill>
                <a:latin typeface="Arial"/>
                <a:cs typeface="Arial"/>
              </a:rPr>
              <a:t>x</a:t>
            </a:r>
            <a:r>
              <a:rPr sz="5400" b="1" spc="-202" baseline="-26234" dirty="0">
                <a:solidFill>
                  <a:srgbClr val="C1EDFF"/>
                </a:solidFill>
                <a:latin typeface="Arial"/>
                <a:cs typeface="Arial"/>
              </a:rPr>
              <a:t>a</a:t>
            </a:r>
            <a:r>
              <a:rPr sz="5400" b="1" spc="-2002" baseline="-26234" dirty="0">
                <a:solidFill>
                  <a:srgbClr val="C1EDFF"/>
                </a:solidFill>
                <a:latin typeface="Arial"/>
                <a:cs typeface="Arial"/>
              </a:rPr>
              <a:t>m</a:t>
            </a:r>
            <a:r>
              <a:rPr sz="5400" b="1" spc="-494" baseline="-26234" dirty="0">
                <a:solidFill>
                  <a:srgbClr val="C1EDFF"/>
                </a:solidFill>
                <a:latin typeface="Arial"/>
                <a:cs typeface="Arial"/>
              </a:rPr>
              <a:t>p</a:t>
            </a:r>
            <a:r>
              <a:rPr sz="5400" b="1" spc="1297" baseline="-26234" dirty="0">
                <a:solidFill>
                  <a:srgbClr val="C1EDFF"/>
                </a:solidFill>
                <a:latin typeface="Arial"/>
                <a:cs typeface="Arial"/>
              </a:rPr>
              <a:t>l</a:t>
            </a:r>
            <a:r>
              <a:rPr sz="5400" b="1" spc="-195" baseline="-26234" dirty="0">
                <a:solidFill>
                  <a:srgbClr val="C1EDFF"/>
                </a:solidFill>
                <a:latin typeface="Arial"/>
                <a:cs typeface="Arial"/>
              </a:rPr>
              <a:t>e</a:t>
            </a:r>
            <a:r>
              <a:rPr sz="5400" b="1" spc="1019" baseline="-26234" dirty="0">
                <a:solidFill>
                  <a:srgbClr val="C1EDFF"/>
                </a:solidFill>
                <a:latin typeface="Arial"/>
                <a:cs typeface="Arial"/>
              </a:rPr>
              <a:t>-</a:t>
            </a:r>
            <a:r>
              <a:rPr sz="5400" b="1" spc="540" baseline="-26234" dirty="0">
                <a:solidFill>
                  <a:srgbClr val="C1EDFF"/>
                </a:solidFill>
                <a:latin typeface="Arial"/>
                <a:cs typeface="Arial"/>
              </a:rPr>
              <a:t>7</a:t>
            </a:r>
            <a:r>
              <a:rPr sz="5400" b="1" spc="419" baseline="-26234" dirty="0">
                <a:solidFill>
                  <a:srgbClr val="C1EDFF"/>
                </a:solidFill>
                <a:latin typeface="Arial"/>
                <a:cs typeface="Arial"/>
              </a:rPr>
              <a:t>:</a:t>
            </a:r>
            <a:r>
              <a:rPr sz="5400" b="1" baseline="-26234" dirty="0">
                <a:solidFill>
                  <a:srgbClr val="C1EDFF"/>
                </a:solidFill>
                <a:latin typeface="Arial"/>
                <a:cs typeface="Arial"/>
              </a:rPr>
              <a:t>	</a:t>
            </a:r>
            <a:r>
              <a:rPr sz="5400" b="1" spc="697" baseline="-26234" dirty="0" smtClean="0">
                <a:solidFill>
                  <a:srgbClr val="C1EDFF"/>
                </a:solidFill>
                <a:latin typeface="Arial"/>
                <a:cs typeface="Arial"/>
              </a:rPr>
              <a:t>r</a:t>
            </a:r>
            <a:r>
              <a:rPr sz="5400" b="1" spc="-202" baseline="-26234" dirty="0" smtClean="0">
                <a:solidFill>
                  <a:srgbClr val="C1EDFF"/>
                </a:solidFill>
                <a:latin typeface="Arial"/>
                <a:cs typeface="Arial"/>
              </a:rPr>
              <a:t>e</a:t>
            </a:r>
            <a:r>
              <a:rPr sz="5400" b="1" spc="-187" baseline="-26234" dirty="0" smtClean="0">
                <a:solidFill>
                  <a:srgbClr val="C1EDFF"/>
                </a:solidFill>
                <a:latin typeface="Arial"/>
                <a:cs typeface="Arial"/>
              </a:rPr>
              <a:t>a</a:t>
            </a:r>
            <a:r>
              <a:rPr lang="en-US" sz="5400" b="1" spc="-494" baseline="-26234" dirty="0" smtClean="0">
                <a:solidFill>
                  <a:srgbClr val="C1EDFF"/>
                </a:solidFill>
                <a:latin typeface="Arial"/>
                <a:cs typeface="Arial"/>
              </a:rPr>
              <a:t>d</a:t>
            </a:r>
            <a:r>
              <a:rPr lang="en-US" sz="5400" b="1" spc="-494" dirty="0" smtClean="0">
                <a:solidFill>
                  <a:srgbClr val="C1EDFF"/>
                </a:solidFill>
                <a:latin typeface="Arial"/>
                <a:cs typeface="Arial"/>
              </a:rPr>
              <a:t> </a:t>
            </a:r>
            <a:r>
              <a:rPr lang="en-US" sz="5400" b="1" spc="1297" baseline="-26234" dirty="0">
                <a:solidFill>
                  <a:srgbClr val="C1EDFF"/>
                </a:solidFill>
                <a:latin typeface="Arial"/>
                <a:cs typeface="Arial"/>
              </a:rPr>
              <a:t>l</a:t>
            </a:r>
            <a:r>
              <a:rPr sz="5400" b="1" spc="1297" baseline="-26234" dirty="0" smtClean="0">
                <a:solidFill>
                  <a:srgbClr val="C1EDFF"/>
                </a:solidFill>
                <a:latin typeface="Arial"/>
                <a:cs typeface="Arial"/>
              </a:rPr>
              <a:t>i</a:t>
            </a:r>
            <a:r>
              <a:rPr sz="5400" b="1" spc="-494" baseline="-26234" dirty="0" smtClean="0">
                <a:solidFill>
                  <a:srgbClr val="C1EDFF"/>
                </a:solidFill>
                <a:latin typeface="Arial"/>
                <a:cs typeface="Arial"/>
              </a:rPr>
              <a:t>n</a:t>
            </a:r>
            <a:r>
              <a:rPr sz="5400" b="1" spc="-607" baseline="-26234" dirty="0" smtClean="0">
                <a:solidFill>
                  <a:srgbClr val="C1EDFF"/>
                </a:solidFill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sp>
          <p:nvSpPr>
            <p:cNvPr id="4" name="object 4"/>
            <p:cNvSpPr/>
            <p:nvPr/>
          </p:nvSpPr>
          <p:spPr>
            <a:xfrm>
              <a:off x="533400" y="1143000"/>
              <a:ext cx="6781800" cy="2057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2" y="614172"/>
              <a:ext cx="1680972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685787"/>
              <a:ext cx="1537589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25" dirty="0">
                <a:latin typeface="Arial"/>
                <a:cs typeface="Arial"/>
              </a:rPr>
              <a:t>SAMPLE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3228098"/>
            <a:ext cx="6781800" cy="120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" y="4495736"/>
            <a:ext cx="3041015" cy="2216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4800600"/>
            <a:ext cx="6324600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6096000"/>
            <a:ext cx="2607691" cy="277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4827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935" algn="l"/>
                <a:tab pos="3480435" algn="l"/>
              </a:tabLst>
            </a:pPr>
            <a:r>
              <a:rPr sz="4000" b="0" spc="300" dirty="0">
                <a:latin typeface="Arial"/>
                <a:cs typeface="Arial"/>
              </a:rPr>
              <a:t>Writin</a:t>
            </a:r>
            <a:r>
              <a:rPr sz="4000" b="0" spc="525" dirty="0">
                <a:latin typeface="Arial"/>
                <a:cs typeface="Arial"/>
              </a:rPr>
              <a:t>g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140" dirty="0">
                <a:latin typeface="Arial"/>
                <a:cs typeface="Arial"/>
              </a:rPr>
              <a:t>ont</a:t>
            </a:r>
            <a:r>
              <a:rPr sz="4000" b="0" spc="285" dirty="0">
                <a:latin typeface="Arial"/>
                <a:cs typeface="Arial"/>
              </a:rPr>
              <a:t>o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675" dirty="0">
                <a:latin typeface="Arial"/>
                <a:cs typeface="Arial"/>
              </a:rPr>
              <a:t>files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228090"/>
            <a:ext cx="7231380" cy="3351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30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operation,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5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example 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files.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Python 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functions:</a:t>
            </a:r>
            <a:endParaRPr sz="3000">
              <a:latin typeface="Arial"/>
              <a:cs typeface="Arial"/>
            </a:endParaRPr>
          </a:p>
          <a:p>
            <a:pPr marL="684530" lvl="1" indent="-287020">
              <a:lnSpc>
                <a:spcPct val="100000"/>
              </a:lnSpc>
              <a:spcBef>
                <a:spcPts val="65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6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2600">
              <a:latin typeface="Arial"/>
              <a:cs typeface="Arial"/>
            </a:endParaRPr>
          </a:p>
          <a:p>
            <a:pPr marL="684530" lvl="1" indent="-287020">
              <a:lnSpc>
                <a:spcPct val="100000"/>
              </a:lnSpc>
              <a:spcBef>
                <a:spcPts val="62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writelines()</a:t>
            </a:r>
            <a:endParaRPr sz="2600">
              <a:latin typeface="Arial"/>
              <a:cs typeface="Arial"/>
            </a:endParaRPr>
          </a:p>
          <a:p>
            <a:pPr marL="354965" marR="480695" indent="-342900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desired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content.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4250" y="4641850"/>
          <a:ext cx="7924800" cy="1650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/>
                <a:gridCol w="2872740"/>
                <a:gridCol w="356616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Syntax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write()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Filehandle.write(str1)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01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Writes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str1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referenced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filehandle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Writelines()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Filehandle.writelines(L)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01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Writes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lines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referenced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filehandle.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13757"/>
            <a:ext cx="21513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/>
              <a:t>Example-1: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0" y="811113"/>
            <a:ext cx="46818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1164" algn="l"/>
                <a:tab pos="2967355" algn="l"/>
                <a:tab pos="3812540" algn="l"/>
              </a:tabLst>
            </a:pPr>
            <a:r>
              <a:rPr dirty="0"/>
              <a:t>write</a:t>
            </a:r>
            <a:r>
              <a:rPr dirty="0" smtClean="0"/>
              <a:t>()</a:t>
            </a:r>
            <a:r>
              <a:rPr lang="en-US" dirty="0" smtClean="0"/>
              <a:t> </a:t>
            </a:r>
            <a:r>
              <a:rPr dirty="0" smtClean="0"/>
              <a:t>using</a:t>
            </a:r>
            <a:r>
              <a:rPr lang="en-US" dirty="0"/>
              <a:t> </a:t>
            </a:r>
            <a:r>
              <a:rPr dirty="0" smtClean="0"/>
              <a:t>“w”</a:t>
            </a:r>
            <a:r>
              <a:rPr lang="en-US" dirty="0" smtClean="0"/>
              <a:t> </a:t>
            </a:r>
            <a:r>
              <a:rPr dirty="0" smtClean="0"/>
              <a:t>mode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14400" y="1274572"/>
            <a:ext cx="7239000" cy="2002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7478" y="3532911"/>
            <a:ext cx="4350385" cy="1267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4495800"/>
            <a:ext cx="320040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13757"/>
            <a:ext cx="21513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/>
              <a:t>Example-1: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1274572"/>
            <a:ext cx="7239000" cy="2002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4495800"/>
            <a:ext cx="320040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52475" y="3532911"/>
            <a:ext cx="4505960" cy="3182620"/>
            <a:chOff x="752475" y="3532911"/>
            <a:chExt cx="4505960" cy="3182620"/>
          </a:xfrm>
        </p:grpSpPr>
        <p:sp>
          <p:nvSpPr>
            <p:cNvPr id="7" name="object 7"/>
            <p:cNvSpPr/>
            <p:nvPr/>
          </p:nvSpPr>
          <p:spPr>
            <a:xfrm>
              <a:off x="907478" y="3532911"/>
              <a:ext cx="4350385" cy="1267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4800600"/>
              <a:ext cx="3962400" cy="1905000"/>
            </a:xfrm>
            <a:custGeom>
              <a:avLst/>
              <a:gdLst/>
              <a:ahLst/>
              <a:cxnLst/>
              <a:rect l="l" t="t" r="r" b="b"/>
              <a:pathLst>
                <a:path w="3962400" h="1905000">
                  <a:moveTo>
                    <a:pt x="2713101" y="0"/>
                  </a:moveTo>
                  <a:lnTo>
                    <a:pt x="2102612" y="382905"/>
                  </a:lnTo>
                  <a:lnTo>
                    <a:pt x="1783461" y="166370"/>
                  </a:lnTo>
                  <a:lnTo>
                    <a:pt x="1568450" y="562864"/>
                  </a:lnTo>
                  <a:lnTo>
                    <a:pt x="825881" y="319659"/>
                  </a:lnTo>
                  <a:lnTo>
                    <a:pt x="985520" y="689356"/>
                  </a:lnTo>
                  <a:lnTo>
                    <a:pt x="214998" y="729361"/>
                  </a:lnTo>
                  <a:lnTo>
                    <a:pt x="721868" y="1022350"/>
                  </a:lnTo>
                  <a:lnTo>
                    <a:pt x="0" y="1135684"/>
                  </a:lnTo>
                  <a:lnTo>
                    <a:pt x="610870" y="1355547"/>
                  </a:lnTo>
                  <a:lnTo>
                    <a:pt x="235724" y="1572069"/>
                  </a:lnTo>
                  <a:lnTo>
                    <a:pt x="881507" y="1608670"/>
                  </a:lnTo>
                  <a:lnTo>
                    <a:pt x="901954" y="1905000"/>
                  </a:lnTo>
                  <a:lnTo>
                    <a:pt x="1380744" y="1598523"/>
                  </a:lnTo>
                  <a:lnTo>
                    <a:pt x="1596009" y="1738490"/>
                  </a:lnTo>
                  <a:lnTo>
                    <a:pt x="1811020" y="1531937"/>
                  </a:lnTo>
                  <a:lnTo>
                    <a:pt x="2130171" y="1661756"/>
                  </a:lnTo>
                  <a:lnTo>
                    <a:pt x="2234311" y="1405382"/>
                  </a:lnTo>
                  <a:lnTo>
                    <a:pt x="2741041" y="1531937"/>
                  </a:lnTo>
                  <a:lnTo>
                    <a:pt x="2685669" y="1265593"/>
                  </a:lnTo>
                  <a:lnTo>
                    <a:pt x="3462909" y="1378648"/>
                  </a:lnTo>
                  <a:lnTo>
                    <a:pt x="3004820" y="1085672"/>
                  </a:lnTo>
                  <a:lnTo>
                    <a:pt x="3351529" y="995718"/>
                  </a:lnTo>
                  <a:lnTo>
                    <a:pt x="3115818" y="829208"/>
                  </a:lnTo>
                  <a:lnTo>
                    <a:pt x="3962400" y="586105"/>
                  </a:lnTo>
                  <a:lnTo>
                    <a:pt x="3004820" y="576072"/>
                  </a:lnTo>
                  <a:lnTo>
                    <a:pt x="3303270" y="279781"/>
                  </a:lnTo>
                  <a:lnTo>
                    <a:pt x="2664587" y="509524"/>
                  </a:lnTo>
                  <a:lnTo>
                    <a:pt x="2713101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4800600"/>
              <a:ext cx="3962400" cy="1905000"/>
            </a:xfrm>
            <a:custGeom>
              <a:avLst/>
              <a:gdLst/>
              <a:ahLst/>
              <a:cxnLst/>
              <a:rect l="l" t="t" r="r" b="b"/>
              <a:pathLst>
                <a:path w="3962400" h="1905000">
                  <a:moveTo>
                    <a:pt x="2102612" y="382905"/>
                  </a:moveTo>
                  <a:lnTo>
                    <a:pt x="2713101" y="0"/>
                  </a:lnTo>
                  <a:lnTo>
                    <a:pt x="2664587" y="509524"/>
                  </a:lnTo>
                  <a:lnTo>
                    <a:pt x="3303270" y="279781"/>
                  </a:lnTo>
                  <a:lnTo>
                    <a:pt x="3004820" y="576072"/>
                  </a:lnTo>
                  <a:lnTo>
                    <a:pt x="3962400" y="586105"/>
                  </a:lnTo>
                  <a:lnTo>
                    <a:pt x="3115818" y="829208"/>
                  </a:lnTo>
                  <a:lnTo>
                    <a:pt x="3351529" y="995718"/>
                  </a:lnTo>
                  <a:lnTo>
                    <a:pt x="3004820" y="1085672"/>
                  </a:lnTo>
                  <a:lnTo>
                    <a:pt x="3462909" y="1378648"/>
                  </a:lnTo>
                  <a:lnTo>
                    <a:pt x="2685669" y="1265593"/>
                  </a:lnTo>
                  <a:lnTo>
                    <a:pt x="2741041" y="1531937"/>
                  </a:lnTo>
                  <a:lnTo>
                    <a:pt x="2234311" y="1405382"/>
                  </a:lnTo>
                  <a:lnTo>
                    <a:pt x="2130171" y="1661756"/>
                  </a:lnTo>
                  <a:lnTo>
                    <a:pt x="1811020" y="1531937"/>
                  </a:lnTo>
                  <a:lnTo>
                    <a:pt x="1596009" y="1738490"/>
                  </a:lnTo>
                  <a:lnTo>
                    <a:pt x="1380744" y="1598523"/>
                  </a:lnTo>
                  <a:lnTo>
                    <a:pt x="901954" y="1905000"/>
                  </a:lnTo>
                  <a:lnTo>
                    <a:pt x="881507" y="1608670"/>
                  </a:lnTo>
                  <a:lnTo>
                    <a:pt x="235724" y="1572069"/>
                  </a:lnTo>
                  <a:lnTo>
                    <a:pt x="610870" y="1355547"/>
                  </a:lnTo>
                  <a:lnTo>
                    <a:pt x="0" y="1135684"/>
                  </a:lnTo>
                  <a:lnTo>
                    <a:pt x="721868" y="1022350"/>
                  </a:lnTo>
                  <a:lnTo>
                    <a:pt x="214998" y="729361"/>
                  </a:lnTo>
                  <a:lnTo>
                    <a:pt x="985520" y="689356"/>
                  </a:lnTo>
                  <a:lnTo>
                    <a:pt x="825881" y="319659"/>
                  </a:lnTo>
                  <a:lnTo>
                    <a:pt x="1568450" y="562864"/>
                  </a:lnTo>
                  <a:lnTo>
                    <a:pt x="1783461" y="166370"/>
                  </a:lnTo>
                  <a:lnTo>
                    <a:pt x="2102612" y="382905"/>
                  </a:lnTo>
                  <a:close/>
                </a:path>
              </a:pathLst>
            </a:custGeom>
            <a:ln w="19050">
              <a:solidFill>
                <a:srgbClr val="AC0B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74266" y="5346319"/>
            <a:ext cx="144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Lets 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run 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sz="180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program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again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0946" y="685800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1164" algn="l"/>
                <a:tab pos="2967355" algn="l"/>
                <a:tab pos="3812540" algn="l"/>
              </a:tabLst>
            </a:pPr>
            <a:r>
              <a:rPr lang="en-IN" dirty="0" smtClean="0"/>
              <a:t>write() using “w” mode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13757"/>
            <a:ext cx="21513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/>
              <a:t>Example-1: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46022" y="1600200"/>
            <a:ext cx="7078980" cy="2133600"/>
            <a:chOff x="1046022" y="1600200"/>
            <a:chExt cx="7078980" cy="2133600"/>
          </a:xfrm>
        </p:grpSpPr>
        <p:sp>
          <p:nvSpPr>
            <p:cNvPr id="5" name="object 5"/>
            <p:cNvSpPr/>
            <p:nvPr/>
          </p:nvSpPr>
          <p:spPr>
            <a:xfrm>
              <a:off x="1046022" y="1600200"/>
              <a:ext cx="4669028" cy="137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2599" y="1600200"/>
              <a:ext cx="2562225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52475" y="4181475"/>
            <a:ext cx="7964805" cy="857250"/>
            <a:chOff x="752475" y="4181475"/>
            <a:chExt cx="7964805" cy="857250"/>
          </a:xfrm>
        </p:grpSpPr>
        <p:sp>
          <p:nvSpPr>
            <p:cNvPr id="8" name="object 8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28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30"/>
                  </a:lnTo>
                  <a:lnTo>
                    <a:pt x="26954" y="780976"/>
                  </a:lnTo>
                  <a:lnTo>
                    <a:pt x="57195" y="811227"/>
                  </a:lnTo>
                  <a:lnTo>
                    <a:pt x="95544" y="831071"/>
                  </a:lnTo>
                  <a:lnTo>
                    <a:pt x="139700" y="838200"/>
                  </a:lnTo>
                  <a:lnTo>
                    <a:pt x="7805928" y="838200"/>
                  </a:lnTo>
                  <a:lnTo>
                    <a:pt x="7850058" y="831071"/>
                  </a:lnTo>
                  <a:lnTo>
                    <a:pt x="7888404" y="811227"/>
                  </a:lnTo>
                  <a:lnTo>
                    <a:pt x="7918655" y="780976"/>
                  </a:lnTo>
                  <a:lnTo>
                    <a:pt x="7938499" y="742630"/>
                  </a:lnTo>
                  <a:lnTo>
                    <a:pt x="7945628" y="698500"/>
                  </a:lnTo>
                  <a:lnTo>
                    <a:pt x="7945628" y="139700"/>
                  </a:lnTo>
                  <a:lnTo>
                    <a:pt x="7938499" y="95520"/>
                  </a:lnTo>
                  <a:lnTo>
                    <a:pt x="7918655" y="57168"/>
                  </a:lnTo>
                  <a:lnTo>
                    <a:pt x="7888404" y="26936"/>
                  </a:lnTo>
                  <a:lnTo>
                    <a:pt x="7850058" y="7116"/>
                  </a:lnTo>
                  <a:lnTo>
                    <a:pt x="7805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28" y="0"/>
                  </a:lnTo>
                  <a:lnTo>
                    <a:pt x="7850058" y="7116"/>
                  </a:lnTo>
                  <a:lnTo>
                    <a:pt x="7888404" y="26936"/>
                  </a:lnTo>
                  <a:lnTo>
                    <a:pt x="7918655" y="57168"/>
                  </a:lnTo>
                  <a:lnTo>
                    <a:pt x="7938499" y="95520"/>
                  </a:lnTo>
                  <a:lnTo>
                    <a:pt x="7945628" y="139700"/>
                  </a:lnTo>
                  <a:lnTo>
                    <a:pt x="7945628" y="698500"/>
                  </a:lnTo>
                  <a:lnTo>
                    <a:pt x="7938499" y="742630"/>
                  </a:lnTo>
                  <a:lnTo>
                    <a:pt x="7918655" y="780976"/>
                  </a:lnTo>
                  <a:lnTo>
                    <a:pt x="7888404" y="811227"/>
                  </a:lnTo>
                  <a:lnTo>
                    <a:pt x="7850058" y="831071"/>
                  </a:lnTo>
                  <a:lnTo>
                    <a:pt x="7805928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8619" y="5179059"/>
            <a:ext cx="7964805" cy="857250"/>
            <a:chOff x="738619" y="5179059"/>
            <a:chExt cx="7964805" cy="857250"/>
          </a:xfrm>
        </p:grpSpPr>
        <p:sp>
          <p:nvSpPr>
            <p:cNvPr id="11" name="object 11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40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699"/>
                  </a:lnTo>
                  <a:lnTo>
                    <a:pt x="0" y="698436"/>
                  </a:lnTo>
                  <a:lnTo>
                    <a:pt x="7122" y="742591"/>
                  </a:lnTo>
                  <a:lnTo>
                    <a:pt x="26954" y="780940"/>
                  </a:lnTo>
                  <a:lnTo>
                    <a:pt x="57195" y="811182"/>
                  </a:lnTo>
                  <a:lnTo>
                    <a:pt x="95544" y="831014"/>
                  </a:lnTo>
                  <a:lnTo>
                    <a:pt x="139700" y="838136"/>
                  </a:lnTo>
                  <a:lnTo>
                    <a:pt x="7805940" y="838136"/>
                  </a:lnTo>
                  <a:lnTo>
                    <a:pt x="7850071" y="831014"/>
                  </a:lnTo>
                  <a:lnTo>
                    <a:pt x="7888417" y="811182"/>
                  </a:lnTo>
                  <a:lnTo>
                    <a:pt x="7918667" y="780940"/>
                  </a:lnTo>
                  <a:lnTo>
                    <a:pt x="7938512" y="742591"/>
                  </a:lnTo>
                  <a:lnTo>
                    <a:pt x="7945640" y="698436"/>
                  </a:lnTo>
                  <a:lnTo>
                    <a:pt x="7945640" y="139699"/>
                  </a:lnTo>
                  <a:lnTo>
                    <a:pt x="7938512" y="95520"/>
                  </a:lnTo>
                  <a:lnTo>
                    <a:pt x="7918667" y="57168"/>
                  </a:lnTo>
                  <a:lnTo>
                    <a:pt x="7888417" y="26936"/>
                  </a:lnTo>
                  <a:lnTo>
                    <a:pt x="7850071" y="7116"/>
                  </a:lnTo>
                  <a:lnTo>
                    <a:pt x="780594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699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40" y="0"/>
                  </a:lnTo>
                  <a:lnTo>
                    <a:pt x="7850071" y="7116"/>
                  </a:lnTo>
                  <a:lnTo>
                    <a:pt x="7888417" y="26936"/>
                  </a:lnTo>
                  <a:lnTo>
                    <a:pt x="7918667" y="57168"/>
                  </a:lnTo>
                  <a:lnTo>
                    <a:pt x="7938512" y="95520"/>
                  </a:lnTo>
                  <a:lnTo>
                    <a:pt x="7945640" y="139699"/>
                  </a:lnTo>
                  <a:lnTo>
                    <a:pt x="7945640" y="698436"/>
                  </a:lnTo>
                  <a:lnTo>
                    <a:pt x="7938512" y="742591"/>
                  </a:lnTo>
                  <a:lnTo>
                    <a:pt x="7918667" y="780940"/>
                  </a:lnTo>
                  <a:lnTo>
                    <a:pt x="7888417" y="811182"/>
                  </a:lnTo>
                  <a:lnTo>
                    <a:pt x="7850071" y="831014"/>
                  </a:lnTo>
                  <a:lnTo>
                    <a:pt x="7805940" y="838136"/>
                  </a:lnTo>
                  <a:lnTo>
                    <a:pt x="139700" y="838136"/>
                  </a:lnTo>
                  <a:lnTo>
                    <a:pt x="95544" y="831014"/>
                  </a:lnTo>
                  <a:lnTo>
                    <a:pt x="57195" y="811182"/>
                  </a:lnTo>
                  <a:lnTo>
                    <a:pt x="26954" y="780940"/>
                  </a:lnTo>
                  <a:lnTo>
                    <a:pt x="7122" y="742591"/>
                  </a:lnTo>
                  <a:lnTo>
                    <a:pt x="0" y="698436"/>
                  </a:lnTo>
                  <a:lnTo>
                    <a:pt x="0" y="139699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7867" y="4308729"/>
            <a:ext cx="7719059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observe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writing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“w”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mode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previous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overwritten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saved.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  <a:spcBef>
                <a:spcPts val="1465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add new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overwriting the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previous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we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“a”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append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mode.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47917" y="685800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1164" algn="l"/>
                <a:tab pos="2967355" algn="l"/>
                <a:tab pos="3812540" algn="l"/>
              </a:tabLst>
            </a:pPr>
            <a:r>
              <a:rPr lang="en-IN" dirty="0" smtClean="0"/>
              <a:t>write() using “w” mode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13757"/>
            <a:ext cx="21513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/>
              <a:t>Example-2: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800" y="811113"/>
            <a:ext cx="46818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1164" algn="l"/>
                <a:tab pos="2967355" algn="l"/>
                <a:tab pos="3812540" algn="l"/>
              </a:tabLst>
            </a:pPr>
            <a:r>
              <a:rPr dirty="0"/>
              <a:t>write()	using	“a”	mode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205357"/>
            <a:ext cx="6858000" cy="19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3721" y="3477514"/>
            <a:ext cx="4107815" cy="1475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915025" y="3477488"/>
            <a:ext cx="2895600" cy="2476500"/>
            <a:chOff x="5915025" y="3477488"/>
            <a:chExt cx="2895600" cy="2476500"/>
          </a:xfrm>
        </p:grpSpPr>
        <p:sp>
          <p:nvSpPr>
            <p:cNvPr id="7" name="object 7"/>
            <p:cNvSpPr/>
            <p:nvPr/>
          </p:nvSpPr>
          <p:spPr>
            <a:xfrm>
              <a:off x="6248400" y="3477488"/>
              <a:ext cx="2562225" cy="2476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3600" y="4952999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1000" y="609600"/>
                  </a:moveTo>
                  <a:lnTo>
                    <a:pt x="306871" y="607103"/>
                  </a:lnTo>
                  <a:lnTo>
                    <a:pt x="246316" y="600297"/>
                  </a:lnTo>
                  <a:lnTo>
                    <a:pt x="205478" y="590204"/>
                  </a:lnTo>
                  <a:lnTo>
                    <a:pt x="190500" y="577850"/>
                  </a:lnTo>
                  <a:lnTo>
                    <a:pt x="190500" y="336550"/>
                  </a:lnTo>
                  <a:lnTo>
                    <a:pt x="175521" y="324195"/>
                  </a:lnTo>
                  <a:lnTo>
                    <a:pt x="134683" y="314102"/>
                  </a:lnTo>
                  <a:lnTo>
                    <a:pt x="74128" y="307296"/>
                  </a:lnTo>
                  <a:lnTo>
                    <a:pt x="0" y="304800"/>
                  </a:lnTo>
                  <a:lnTo>
                    <a:pt x="74128" y="302303"/>
                  </a:lnTo>
                  <a:lnTo>
                    <a:pt x="134683" y="295497"/>
                  </a:lnTo>
                  <a:lnTo>
                    <a:pt x="175521" y="285404"/>
                  </a:lnTo>
                  <a:lnTo>
                    <a:pt x="190500" y="273050"/>
                  </a:lnTo>
                  <a:lnTo>
                    <a:pt x="190500" y="31750"/>
                  </a:lnTo>
                  <a:lnTo>
                    <a:pt x="205478" y="19395"/>
                  </a:lnTo>
                  <a:lnTo>
                    <a:pt x="246316" y="9302"/>
                  </a:lnTo>
                  <a:lnTo>
                    <a:pt x="306871" y="2496"/>
                  </a:lnTo>
                  <a:lnTo>
                    <a:pt x="38100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95475" y="5257672"/>
            <a:ext cx="3896360" cy="1000760"/>
            <a:chOff x="1895475" y="5257672"/>
            <a:chExt cx="3896360" cy="1000760"/>
          </a:xfrm>
        </p:grpSpPr>
        <p:sp>
          <p:nvSpPr>
            <p:cNvPr id="10" name="object 10"/>
            <p:cNvSpPr/>
            <p:nvPr/>
          </p:nvSpPr>
          <p:spPr>
            <a:xfrm>
              <a:off x="4937632" y="5257672"/>
              <a:ext cx="854075" cy="558165"/>
            </a:xfrm>
            <a:custGeom>
              <a:avLst/>
              <a:gdLst/>
              <a:ahLst/>
              <a:cxnLst/>
              <a:rect l="l" t="t" r="r" b="b"/>
              <a:pathLst>
                <a:path w="854075" h="558164">
                  <a:moveTo>
                    <a:pt x="757972" y="60936"/>
                  </a:moveTo>
                  <a:lnTo>
                    <a:pt x="701256" y="63115"/>
                  </a:lnTo>
                  <a:lnTo>
                    <a:pt x="0" y="509422"/>
                  </a:lnTo>
                  <a:lnTo>
                    <a:pt x="30734" y="557631"/>
                  </a:lnTo>
                  <a:lnTo>
                    <a:pt x="731967" y="111383"/>
                  </a:lnTo>
                  <a:lnTo>
                    <a:pt x="757972" y="60936"/>
                  </a:lnTo>
                  <a:close/>
                </a:path>
                <a:path w="854075" h="558164">
                  <a:moveTo>
                    <a:pt x="850420" y="6349"/>
                  </a:moveTo>
                  <a:lnTo>
                    <a:pt x="790448" y="6349"/>
                  </a:lnTo>
                  <a:lnTo>
                    <a:pt x="821182" y="54609"/>
                  </a:lnTo>
                  <a:lnTo>
                    <a:pt x="731967" y="111383"/>
                  </a:lnTo>
                  <a:lnTo>
                    <a:pt x="689483" y="193801"/>
                  </a:lnTo>
                  <a:lnTo>
                    <a:pt x="686371" y="204743"/>
                  </a:lnTo>
                  <a:lnTo>
                    <a:pt x="687641" y="215614"/>
                  </a:lnTo>
                  <a:lnTo>
                    <a:pt x="692912" y="225198"/>
                  </a:lnTo>
                  <a:lnTo>
                    <a:pt x="701802" y="232282"/>
                  </a:lnTo>
                  <a:lnTo>
                    <a:pt x="712690" y="235394"/>
                  </a:lnTo>
                  <a:lnTo>
                    <a:pt x="723566" y="234124"/>
                  </a:lnTo>
                  <a:lnTo>
                    <a:pt x="733180" y="228853"/>
                  </a:lnTo>
                  <a:lnTo>
                    <a:pt x="740283" y="219963"/>
                  </a:lnTo>
                  <a:lnTo>
                    <a:pt x="850420" y="6349"/>
                  </a:lnTo>
                  <a:close/>
                </a:path>
                <a:path w="854075" h="558164">
                  <a:moveTo>
                    <a:pt x="797484" y="17398"/>
                  </a:moveTo>
                  <a:lnTo>
                    <a:pt x="780415" y="17398"/>
                  </a:lnTo>
                  <a:lnTo>
                    <a:pt x="806958" y="59054"/>
                  </a:lnTo>
                  <a:lnTo>
                    <a:pt x="757972" y="60936"/>
                  </a:lnTo>
                  <a:lnTo>
                    <a:pt x="731967" y="111383"/>
                  </a:lnTo>
                  <a:lnTo>
                    <a:pt x="821182" y="54609"/>
                  </a:lnTo>
                  <a:lnTo>
                    <a:pt x="797484" y="17398"/>
                  </a:lnTo>
                  <a:close/>
                </a:path>
                <a:path w="854075" h="558164">
                  <a:moveTo>
                    <a:pt x="853694" y="0"/>
                  </a:moveTo>
                  <a:lnTo>
                    <a:pt x="606425" y="9651"/>
                  </a:lnTo>
                  <a:lnTo>
                    <a:pt x="578993" y="39242"/>
                  </a:lnTo>
                  <a:lnTo>
                    <a:pt x="581616" y="50262"/>
                  </a:lnTo>
                  <a:lnTo>
                    <a:pt x="588073" y="59102"/>
                  </a:lnTo>
                  <a:lnTo>
                    <a:pt x="597388" y="64871"/>
                  </a:lnTo>
                  <a:lnTo>
                    <a:pt x="608584" y="66674"/>
                  </a:lnTo>
                  <a:lnTo>
                    <a:pt x="701256" y="63115"/>
                  </a:lnTo>
                  <a:lnTo>
                    <a:pt x="790448" y="6349"/>
                  </a:lnTo>
                  <a:lnTo>
                    <a:pt x="850420" y="6349"/>
                  </a:lnTo>
                  <a:lnTo>
                    <a:pt x="853694" y="0"/>
                  </a:lnTo>
                  <a:close/>
                </a:path>
                <a:path w="854075" h="558164">
                  <a:moveTo>
                    <a:pt x="790448" y="6349"/>
                  </a:moveTo>
                  <a:lnTo>
                    <a:pt x="701256" y="63115"/>
                  </a:lnTo>
                  <a:lnTo>
                    <a:pt x="757972" y="60936"/>
                  </a:lnTo>
                  <a:lnTo>
                    <a:pt x="780415" y="17398"/>
                  </a:lnTo>
                  <a:lnTo>
                    <a:pt x="797484" y="17398"/>
                  </a:lnTo>
                  <a:lnTo>
                    <a:pt x="790448" y="6349"/>
                  </a:lnTo>
                  <a:close/>
                </a:path>
                <a:path w="854075" h="558164">
                  <a:moveTo>
                    <a:pt x="780415" y="17398"/>
                  </a:moveTo>
                  <a:lnTo>
                    <a:pt x="757972" y="60936"/>
                  </a:lnTo>
                  <a:lnTo>
                    <a:pt x="806958" y="59054"/>
                  </a:lnTo>
                  <a:lnTo>
                    <a:pt x="780415" y="1739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1524000" y="0"/>
                  </a:moveTo>
                  <a:lnTo>
                    <a:pt x="1454244" y="470"/>
                  </a:lnTo>
                  <a:lnTo>
                    <a:pt x="1385292" y="1868"/>
                  </a:lnTo>
                  <a:lnTo>
                    <a:pt x="1317213" y="4174"/>
                  </a:lnTo>
                  <a:lnTo>
                    <a:pt x="1250073" y="7367"/>
                  </a:lnTo>
                  <a:lnTo>
                    <a:pt x="1183939" y="11426"/>
                  </a:lnTo>
                  <a:lnTo>
                    <a:pt x="1118878" y="16333"/>
                  </a:lnTo>
                  <a:lnTo>
                    <a:pt x="1054959" y="22067"/>
                  </a:lnTo>
                  <a:lnTo>
                    <a:pt x="992248" y="28606"/>
                  </a:lnTo>
                  <a:lnTo>
                    <a:pt x="930812" y="35933"/>
                  </a:lnTo>
                  <a:lnTo>
                    <a:pt x="870719" y="44025"/>
                  </a:lnTo>
                  <a:lnTo>
                    <a:pt x="812037" y="52863"/>
                  </a:lnTo>
                  <a:lnTo>
                    <a:pt x="754831" y="62427"/>
                  </a:lnTo>
                  <a:lnTo>
                    <a:pt x="699170" y="72697"/>
                  </a:lnTo>
                  <a:lnTo>
                    <a:pt x="645121" y="83651"/>
                  </a:lnTo>
                  <a:lnTo>
                    <a:pt x="592751" y="95272"/>
                  </a:lnTo>
                  <a:lnTo>
                    <a:pt x="542127" y="107537"/>
                  </a:lnTo>
                  <a:lnTo>
                    <a:pt x="493318" y="120426"/>
                  </a:lnTo>
                  <a:lnTo>
                    <a:pt x="446389" y="133921"/>
                  </a:lnTo>
                  <a:lnTo>
                    <a:pt x="401408" y="148000"/>
                  </a:lnTo>
                  <a:lnTo>
                    <a:pt x="358443" y="162643"/>
                  </a:lnTo>
                  <a:lnTo>
                    <a:pt x="317560" y="177830"/>
                  </a:lnTo>
                  <a:lnTo>
                    <a:pt x="278828" y="193541"/>
                  </a:lnTo>
                  <a:lnTo>
                    <a:pt x="242313" y="209756"/>
                  </a:lnTo>
                  <a:lnTo>
                    <a:pt x="176203" y="243616"/>
                  </a:lnTo>
                  <a:lnTo>
                    <a:pt x="119770" y="279249"/>
                  </a:lnTo>
                  <a:lnTo>
                    <a:pt x="73552" y="316492"/>
                  </a:lnTo>
                  <a:lnTo>
                    <a:pt x="38087" y="355185"/>
                  </a:lnTo>
                  <a:lnTo>
                    <a:pt x="13913" y="395166"/>
                  </a:lnTo>
                  <a:lnTo>
                    <a:pt x="1568" y="436274"/>
                  </a:lnTo>
                  <a:lnTo>
                    <a:pt x="0" y="457200"/>
                  </a:lnTo>
                  <a:lnTo>
                    <a:pt x="1568" y="478127"/>
                  </a:lnTo>
                  <a:lnTo>
                    <a:pt x="13913" y="519238"/>
                  </a:lnTo>
                  <a:lnTo>
                    <a:pt x="38087" y="559222"/>
                  </a:lnTo>
                  <a:lnTo>
                    <a:pt x="73552" y="597916"/>
                  </a:lnTo>
                  <a:lnTo>
                    <a:pt x="119770" y="635161"/>
                  </a:lnTo>
                  <a:lnTo>
                    <a:pt x="176203" y="670794"/>
                  </a:lnTo>
                  <a:lnTo>
                    <a:pt x="242313" y="704654"/>
                  </a:lnTo>
                  <a:lnTo>
                    <a:pt x="278828" y="720869"/>
                  </a:lnTo>
                  <a:lnTo>
                    <a:pt x="317560" y="736579"/>
                  </a:lnTo>
                  <a:lnTo>
                    <a:pt x="358443" y="751766"/>
                  </a:lnTo>
                  <a:lnTo>
                    <a:pt x="401408" y="766409"/>
                  </a:lnTo>
                  <a:lnTo>
                    <a:pt x="446389" y="780488"/>
                  </a:lnTo>
                  <a:lnTo>
                    <a:pt x="493318" y="793981"/>
                  </a:lnTo>
                  <a:lnTo>
                    <a:pt x="542127" y="806871"/>
                  </a:lnTo>
                  <a:lnTo>
                    <a:pt x="592751" y="819135"/>
                  </a:lnTo>
                  <a:lnTo>
                    <a:pt x="645121" y="830755"/>
                  </a:lnTo>
                  <a:lnTo>
                    <a:pt x="699170" y="841709"/>
                  </a:lnTo>
                  <a:lnTo>
                    <a:pt x="754831" y="851978"/>
                  </a:lnTo>
                  <a:lnTo>
                    <a:pt x="812037" y="861541"/>
                  </a:lnTo>
                  <a:lnTo>
                    <a:pt x="870719" y="870378"/>
                  </a:lnTo>
                  <a:lnTo>
                    <a:pt x="930812" y="878470"/>
                  </a:lnTo>
                  <a:lnTo>
                    <a:pt x="992248" y="885796"/>
                  </a:lnTo>
                  <a:lnTo>
                    <a:pt x="1054959" y="892335"/>
                  </a:lnTo>
                  <a:lnTo>
                    <a:pt x="1118878" y="898068"/>
                  </a:lnTo>
                  <a:lnTo>
                    <a:pt x="1183939" y="902974"/>
                  </a:lnTo>
                  <a:lnTo>
                    <a:pt x="1250073" y="907033"/>
                  </a:lnTo>
                  <a:lnTo>
                    <a:pt x="1317213" y="910226"/>
                  </a:lnTo>
                  <a:lnTo>
                    <a:pt x="1385292" y="912531"/>
                  </a:lnTo>
                  <a:lnTo>
                    <a:pt x="1454244" y="913929"/>
                  </a:lnTo>
                  <a:lnTo>
                    <a:pt x="1524000" y="914400"/>
                  </a:lnTo>
                  <a:lnTo>
                    <a:pt x="1593755" y="913929"/>
                  </a:lnTo>
                  <a:lnTo>
                    <a:pt x="1662707" y="912531"/>
                  </a:lnTo>
                  <a:lnTo>
                    <a:pt x="1730786" y="910226"/>
                  </a:lnTo>
                  <a:lnTo>
                    <a:pt x="1797926" y="907033"/>
                  </a:lnTo>
                  <a:lnTo>
                    <a:pt x="1864060" y="902974"/>
                  </a:lnTo>
                  <a:lnTo>
                    <a:pt x="1929121" y="898068"/>
                  </a:lnTo>
                  <a:lnTo>
                    <a:pt x="1993040" y="892335"/>
                  </a:lnTo>
                  <a:lnTo>
                    <a:pt x="2055751" y="885796"/>
                  </a:lnTo>
                  <a:lnTo>
                    <a:pt x="2117187" y="878470"/>
                  </a:lnTo>
                  <a:lnTo>
                    <a:pt x="2177280" y="870378"/>
                  </a:lnTo>
                  <a:lnTo>
                    <a:pt x="2235962" y="861541"/>
                  </a:lnTo>
                  <a:lnTo>
                    <a:pt x="2293168" y="851978"/>
                  </a:lnTo>
                  <a:lnTo>
                    <a:pt x="2348829" y="841709"/>
                  </a:lnTo>
                  <a:lnTo>
                    <a:pt x="2402878" y="830755"/>
                  </a:lnTo>
                  <a:lnTo>
                    <a:pt x="2455248" y="819135"/>
                  </a:lnTo>
                  <a:lnTo>
                    <a:pt x="2505872" y="806871"/>
                  </a:lnTo>
                  <a:lnTo>
                    <a:pt x="2554681" y="793981"/>
                  </a:lnTo>
                  <a:lnTo>
                    <a:pt x="2601610" y="780488"/>
                  </a:lnTo>
                  <a:lnTo>
                    <a:pt x="2646591" y="766409"/>
                  </a:lnTo>
                  <a:lnTo>
                    <a:pt x="2689556" y="751766"/>
                  </a:lnTo>
                  <a:lnTo>
                    <a:pt x="2730439" y="736579"/>
                  </a:lnTo>
                  <a:lnTo>
                    <a:pt x="2769171" y="720869"/>
                  </a:lnTo>
                  <a:lnTo>
                    <a:pt x="2805686" y="704654"/>
                  </a:lnTo>
                  <a:lnTo>
                    <a:pt x="2871796" y="670794"/>
                  </a:lnTo>
                  <a:lnTo>
                    <a:pt x="2928229" y="635161"/>
                  </a:lnTo>
                  <a:lnTo>
                    <a:pt x="2974447" y="597916"/>
                  </a:lnTo>
                  <a:lnTo>
                    <a:pt x="3009912" y="559222"/>
                  </a:lnTo>
                  <a:lnTo>
                    <a:pt x="3034086" y="519238"/>
                  </a:lnTo>
                  <a:lnTo>
                    <a:pt x="3046431" y="478127"/>
                  </a:lnTo>
                  <a:lnTo>
                    <a:pt x="3048000" y="457200"/>
                  </a:lnTo>
                  <a:lnTo>
                    <a:pt x="3046431" y="436274"/>
                  </a:lnTo>
                  <a:lnTo>
                    <a:pt x="3034086" y="395166"/>
                  </a:lnTo>
                  <a:lnTo>
                    <a:pt x="3009912" y="355185"/>
                  </a:lnTo>
                  <a:lnTo>
                    <a:pt x="2974447" y="316492"/>
                  </a:lnTo>
                  <a:lnTo>
                    <a:pt x="2928229" y="279249"/>
                  </a:lnTo>
                  <a:lnTo>
                    <a:pt x="2871796" y="243616"/>
                  </a:lnTo>
                  <a:lnTo>
                    <a:pt x="2805686" y="209756"/>
                  </a:lnTo>
                  <a:lnTo>
                    <a:pt x="2769171" y="193541"/>
                  </a:lnTo>
                  <a:lnTo>
                    <a:pt x="2730439" y="177830"/>
                  </a:lnTo>
                  <a:lnTo>
                    <a:pt x="2689556" y="162643"/>
                  </a:lnTo>
                  <a:lnTo>
                    <a:pt x="2646591" y="148000"/>
                  </a:lnTo>
                  <a:lnTo>
                    <a:pt x="2601610" y="133921"/>
                  </a:lnTo>
                  <a:lnTo>
                    <a:pt x="2554681" y="120426"/>
                  </a:lnTo>
                  <a:lnTo>
                    <a:pt x="2505872" y="107537"/>
                  </a:lnTo>
                  <a:lnTo>
                    <a:pt x="2455248" y="95272"/>
                  </a:lnTo>
                  <a:lnTo>
                    <a:pt x="2402878" y="83651"/>
                  </a:lnTo>
                  <a:lnTo>
                    <a:pt x="2348829" y="72697"/>
                  </a:lnTo>
                  <a:lnTo>
                    <a:pt x="2293168" y="62427"/>
                  </a:lnTo>
                  <a:lnTo>
                    <a:pt x="2235962" y="52863"/>
                  </a:lnTo>
                  <a:lnTo>
                    <a:pt x="2177280" y="44025"/>
                  </a:lnTo>
                  <a:lnTo>
                    <a:pt x="2117187" y="35933"/>
                  </a:lnTo>
                  <a:lnTo>
                    <a:pt x="2055751" y="28606"/>
                  </a:lnTo>
                  <a:lnTo>
                    <a:pt x="1993040" y="22067"/>
                  </a:lnTo>
                  <a:lnTo>
                    <a:pt x="1929121" y="16333"/>
                  </a:lnTo>
                  <a:lnTo>
                    <a:pt x="1864060" y="11426"/>
                  </a:lnTo>
                  <a:lnTo>
                    <a:pt x="1797926" y="7367"/>
                  </a:lnTo>
                  <a:lnTo>
                    <a:pt x="1730786" y="4174"/>
                  </a:lnTo>
                  <a:lnTo>
                    <a:pt x="1662707" y="1868"/>
                  </a:lnTo>
                  <a:lnTo>
                    <a:pt x="1593755" y="47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0" y="457200"/>
                  </a:moveTo>
                  <a:lnTo>
                    <a:pt x="6228" y="415589"/>
                  </a:lnTo>
                  <a:lnTo>
                    <a:pt x="24555" y="375025"/>
                  </a:lnTo>
                  <a:lnTo>
                    <a:pt x="54442" y="335668"/>
                  </a:lnTo>
                  <a:lnTo>
                    <a:pt x="95351" y="297679"/>
                  </a:lnTo>
                  <a:lnTo>
                    <a:pt x="146744" y="261221"/>
                  </a:lnTo>
                  <a:lnTo>
                    <a:pt x="208082" y="226455"/>
                  </a:lnTo>
                  <a:lnTo>
                    <a:pt x="278828" y="193541"/>
                  </a:lnTo>
                  <a:lnTo>
                    <a:pt x="317560" y="177830"/>
                  </a:lnTo>
                  <a:lnTo>
                    <a:pt x="358443" y="162643"/>
                  </a:lnTo>
                  <a:lnTo>
                    <a:pt x="401408" y="148000"/>
                  </a:lnTo>
                  <a:lnTo>
                    <a:pt x="446389" y="133921"/>
                  </a:lnTo>
                  <a:lnTo>
                    <a:pt x="493318" y="120426"/>
                  </a:lnTo>
                  <a:lnTo>
                    <a:pt x="542127" y="107537"/>
                  </a:lnTo>
                  <a:lnTo>
                    <a:pt x="592751" y="95272"/>
                  </a:lnTo>
                  <a:lnTo>
                    <a:pt x="645121" y="83651"/>
                  </a:lnTo>
                  <a:lnTo>
                    <a:pt x="699170" y="72697"/>
                  </a:lnTo>
                  <a:lnTo>
                    <a:pt x="754831" y="62427"/>
                  </a:lnTo>
                  <a:lnTo>
                    <a:pt x="812037" y="52863"/>
                  </a:lnTo>
                  <a:lnTo>
                    <a:pt x="870719" y="44025"/>
                  </a:lnTo>
                  <a:lnTo>
                    <a:pt x="930812" y="35933"/>
                  </a:lnTo>
                  <a:lnTo>
                    <a:pt x="992248" y="28606"/>
                  </a:lnTo>
                  <a:lnTo>
                    <a:pt x="1054959" y="22067"/>
                  </a:lnTo>
                  <a:lnTo>
                    <a:pt x="1118878" y="16333"/>
                  </a:lnTo>
                  <a:lnTo>
                    <a:pt x="1183939" y="11426"/>
                  </a:lnTo>
                  <a:lnTo>
                    <a:pt x="1250073" y="7367"/>
                  </a:lnTo>
                  <a:lnTo>
                    <a:pt x="1317213" y="4174"/>
                  </a:lnTo>
                  <a:lnTo>
                    <a:pt x="1385292" y="1868"/>
                  </a:lnTo>
                  <a:lnTo>
                    <a:pt x="1454244" y="470"/>
                  </a:lnTo>
                  <a:lnTo>
                    <a:pt x="1524000" y="0"/>
                  </a:lnTo>
                  <a:lnTo>
                    <a:pt x="1593755" y="470"/>
                  </a:lnTo>
                  <a:lnTo>
                    <a:pt x="1662707" y="1868"/>
                  </a:lnTo>
                  <a:lnTo>
                    <a:pt x="1730786" y="4174"/>
                  </a:lnTo>
                  <a:lnTo>
                    <a:pt x="1797926" y="7367"/>
                  </a:lnTo>
                  <a:lnTo>
                    <a:pt x="1864060" y="11426"/>
                  </a:lnTo>
                  <a:lnTo>
                    <a:pt x="1929121" y="16333"/>
                  </a:lnTo>
                  <a:lnTo>
                    <a:pt x="1993040" y="22067"/>
                  </a:lnTo>
                  <a:lnTo>
                    <a:pt x="2055751" y="28606"/>
                  </a:lnTo>
                  <a:lnTo>
                    <a:pt x="2117187" y="35933"/>
                  </a:lnTo>
                  <a:lnTo>
                    <a:pt x="2177280" y="44025"/>
                  </a:lnTo>
                  <a:lnTo>
                    <a:pt x="2235962" y="52863"/>
                  </a:lnTo>
                  <a:lnTo>
                    <a:pt x="2293168" y="62427"/>
                  </a:lnTo>
                  <a:lnTo>
                    <a:pt x="2348829" y="72697"/>
                  </a:lnTo>
                  <a:lnTo>
                    <a:pt x="2402878" y="83651"/>
                  </a:lnTo>
                  <a:lnTo>
                    <a:pt x="2455248" y="95272"/>
                  </a:lnTo>
                  <a:lnTo>
                    <a:pt x="2505872" y="107537"/>
                  </a:lnTo>
                  <a:lnTo>
                    <a:pt x="2554681" y="120426"/>
                  </a:lnTo>
                  <a:lnTo>
                    <a:pt x="2601610" y="133921"/>
                  </a:lnTo>
                  <a:lnTo>
                    <a:pt x="2646591" y="148000"/>
                  </a:lnTo>
                  <a:lnTo>
                    <a:pt x="2689556" y="162643"/>
                  </a:lnTo>
                  <a:lnTo>
                    <a:pt x="2730439" y="177830"/>
                  </a:lnTo>
                  <a:lnTo>
                    <a:pt x="2769171" y="193541"/>
                  </a:lnTo>
                  <a:lnTo>
                    <a:pt x="2805686" y="209756"/>
                  </a:lnTo>
                  <a:lnTo>
                    <a:pt x="2871796" y="243616"/>
                  </a:lnTo>
                  <a:lnTo>
                    <a:pt x="2928229" y="279249"/>
                  </a:lnTo>
                  <a:lnTo>
                    <a:pt x="2974447" y="316492"/>
                  </a:lnTo>
                  <a:lnTo>
                    <a:pt x="3009912" y="355185"/>
                  </a:lnTo>
                  <a:lnTo>
                    <a:pt x="3034086" y="395166"/>
                  </a:lnTo>
                  <a:lnTo>
                    <a:pt x="3046431" y="436274"/>
                  </a:lnTo>
                  <a:lnTo>
                    <a:pt x="3048000" y="457200"/>
                  </a:lnTo>
                  <a:lnTo>
                    <a:pt x="3046431" y="478127"/>
                  </a:lnTo>
                  <a:lnTo>
                    <a:pt x="3034086" y="519238"/>
                  </a:lnTo>
                  <a:lnTo>
                    <a:pt x="3009912" y="559222"/>
                  </a:lnTo>
                  <a:lnTo>
                    <a:pt x="2974447" y="597916"/>
                  </a:lnTo>
                  <a:lnTo>
                    <a:pt x="2928229" y="635161"/>
                  </a:lnTo>
                  <a:lnTo>
                    <a:pt x="2871796" y="670794"/>
                  </a:lnTo>
                  <a:lnTo>
                    <a:pt x="2805686" y="704654"/>
                  </a:lnTo>
                  <a:lnTo>
                    <a:pt x="2769171" y="720869"/>
                  </a:lnTo>
                  <a:lnTo>
                    <a:pt x="2730439" y="736579"/>
                  </a:lnTo>
                  <a:lnTo>
                    <a:pt x="2689556" y="751766"/>
                  </a:lnTo>
                  <a:lnTo>
                    <a:pt x="2646591" y="766409"/>
                  </a:lnTo>
                  <a:lnTo>
                    <a:pt x="2601610" y="780488"/>
                  </a:lnTo>
                  <a:lnTo>
                    <a:pt x="2554681" y="793981"/>
                  </a:lnTo>
                  <a:lnTo>
                    <a:pt x="2505872" y="806871"/>
                  </a:lnTo>
                  <a:lnTo>
                    <a:pt x="2455248" y="819135"/>
                  </a:lnTo>
                  <a:lnTo>
                    <a:pt x="2402878" y="830755"/>
                  </a:lnTo>
                  <a:lnTo>
                    <a:pt x="2348829" y="841709"/>
                  </a:lnTo>
                  <a:lnTo>
                    <a:pt x="2293168" y="851978"/>
                  </a:lnTo>
                  <a:lnTo>
                    <a:pt x="2235962" y="861541"/>
                  </a:lnTo>
                  <a:lnTo>
                    <a:pt x="2177280" y="870378"/>
                  </a:lnTo>
                  <a:lnTo>
                    <a:pt x="2117187" y="878470"/>
                  </a:lnTo>
                  <a:lnTo>
                    <a:pt x="2055751" y="885796"/>
                  </a:lnTo>
                  <a:lnTo>
                    <a:pt x="1993040" y="892335"/>
                  </a:lnTo>
                  <a:lnTo>
                    <a:pt x="1929121" y="898068"/>
                  </a:lnTo>
                  <a:lnTo>
                    <a:pt x="1864060" y="902974"/>
                  </a:lnTo>
                  <a:lnTo>
                    <a:pt x="1797926" y="907033"/>
                  </a:lnTo>
                  <a:lnTo>
                    <a:pt x="1730786" y="910226"/>
                  </a:lnTo>
                  <a:lnTo>
                    <a:pt x="1662707" y="912531"/>
                  </a:lnTo>
                  <a:lnTo>
                    <a:pt x="1593755" y="913929"/>
                  </a:lnTo>
                  <a:lnTo>
                    <a:pt x="1524000" y="914400"/>
                  </a:lnTo>
                  <a:lnTo>
                    <a:pt x="1454244" y="913929"/>
                  </a:lnTo>
                  <a:lnTo>
                    <a:pt x="1385292" y="912531"/>
                  </a:lnTo>
                  <a:lnTo>
                    <a:pt x="1317213" y="910226"/>
                  </a:lnTo>
                  <a:lnTo>
                    <a:pt x="1250073" y="907033"/>
                  </a:lnTo>
                  <a:lnTo>
                    <a:pt x="1183939" y="902974"/>
                  </a:lnTo>
                  <a:lnTo>
                    <a:pt x="1118878" y="898068"/>
                  </a:lnTo>
                  <a:lnTo>
                    <a:pt x="1054959" y="892335"/>
                  </a:lnTo>
                  <a:lnTo>
                    <a:pt x="992248" y="885796"/>
                  </a:lnTo>
                  <a:lnTo>
                    <a:pt x="930812" y="878470"/>
                  </a:lnTo>
                  <a:lnTo>
                    <a:pt x="870719" y="870378"/>
                  </a:lnTo>
                  <a:lnTo>
                    <a:pt x="812037" y="861541"/>
                  </a:lnTo>
                  <a:lnTo>
                    <a:pt x="754831" y="851978"/>
                  </a:lnTo>
                  <a:lnTo>
                    <a:pt x="699170" y="841709"/>
                  </a:lnTo>
                  <a:lnTo>
                    <a:pt x="645121" y="830755"/>
                  </a:lnTo>
                  <a:lnTo>
                    <a:pt x="592751" y="819135"/>
                  </a:lnTo>
                  <a:lnTo>
                    <a:pt x="542127" y="806871"/>
                  </a:lnTo>
                  <a:lnTo>
                    <a:pt x="493318" y="793981"/>
                  </a:lnTo>
                  <a:lnTo>
                    <a:pt x="446389" y="780488"/>
                  </a:lnTo>
                  <a:lnTo>
                    <a:pt x="401408" y="766409"/>
                  </a:lnTo>
                  <a:lnTo>
                    <a:pt x="358443" y="751766"/>
                  </a:lnTo>
                  <a:lnTo>
                    <a:pt x="317560" y="736579"/>
                  </a:lnTo>
                  <a:lnTo>
                    <a:pt x="278828" y="720869"/>
                  </a:lnTo>
                  <a:lnTo>
                    <a:pt x="242313" y="704654"/>
                  </a:lnTo>
                  <a:lnTo>
                    <a:pt x="176203" y="670794"/>
                  </a:lnTo>
                  <a:lnTo>
                    <a:pt x="119770" y="635161"/>
                  </a:lnTo>
                  <a:lnTo>
                    <a:pt x="73552" y="597916"/>
                  </a:lnTo>
                  <a:lnTo>
                    <a:pt x="38087" y="559222"/>
                  </a:lnTo>
                  <a:lnTo>
                    <a:pt x="13913" y="519238"/>
                  </a:lnTo>
                  <a:lnTo>
                    <a:pt x="1568" y="478127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4623" y="5352999"/>
            <a:ext cx="1969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added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previous 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13757"/>
            <a:ext cx="21513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/>
              <a:t>Example-3: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7255" y="520649"/>
            <a:ext cx="3829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1430" algn="l"/>
              </a:tabLst>
            </a:pPr>
            <a:r>
              <a:rPr sz="3200" b="1" spc="-30" dirty="0">
                <a:solidFill>
                  <a:srgbClr val="C1EDFF"/>
                </a:solidFill>
                <a:latin typeface="Arial"/>
                <a:cs typeface="Arial"/>
              </a:rPr>
              <a:t>using	</a:t>
            </a:r>
            <a:r>
              <a:rPr sz="3200" b="1" spc="250" dirty="0">
                <a:solidFill>
                  <a:srgbClr val="C1EDFF"/>
                </a:solidFill>
                <a:latin typeface="Arial"/>
                <a:cs typeface="Arial"/>
              </a:rPr>
              <a:t>writelines()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19200"/>
            <a:ext cx="63246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581400"/>
            <a:ext cx="3401822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4023" y="4495800"/>
            <a:ext cx="2562225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693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6200" algn="l"/>
              </a:tabLst>
            </a:pPr>
            <a:r>
              <a:rPr sz="4000" b="0" spc="-570" dirty="0">
                <a:latin typeface="Arial"/>
                <a:cs typeface="Arial"/>
              </a:rPr>
              <a:t>DAT</a:t>
            </a:r>
            <a:r>
              <a:rPr sz="4000" b="0" spc="-470" dirty="0">
                <a:latin typeface="Arial"/>
                <a:cs typeface="Arial"/>
              </a:rPr>
              <a:t>A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-125" dirty="0">
                <a:latin typeface="Arial"/>
                <a:cs typeface="Arial"/>
              </a:rPr>
              <a:t>FILES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5070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3000" spc="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pertaining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specific 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application,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use.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0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30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426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6200" algn="l"/>
              </a:tabLst>
            </a:pPr>
            <a:r>
              <a:rPr sz="4000" b="0" spc="185" dirty="0">
                <a:latin typeface="Arial"/>
                <a:cs typeface="Arial"/>
              </a:rPr>
              <a:t>Tex</a:t>
            </a:r>
            <a:r>
              <a:rPr sz="4000" b="0" spc="140" dirty="0">
                <a:latin typeface="Arial"/>
                <a:cs typeface="Arial"/>
              </a:rPr>
              <a:t>t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547609" cy="43834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stores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800" spc="7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b="1" spc="25" dirty="0">
                <a:solidFill>
                  <a:srgbClr val="FFFF00"/>
                </a:solidFill>
                <a:latin typeface="Trebuchet MS"/>
                <a:cs typeface="Trebuchet MS"/>
              </a:rPr>
              <a:t>ASCII </a:t>
            </a:r>
            <a:r>
              <a:rPr sz="2800" b="1" spc="60" dirty="0">
                <a:solidFill>
                  <a:srgbClr val="FFFF00"/>
                </a:solidFill>
                <a:latin typeface="Trebuchet MS"/>
                <a:cs typeface="Trebuchet MS"/>
              </a:rPr>
              <a:t>OR  </a:t>
            </a:r>
            <a:r>
              <a:rPr sz="2800" b="1" spc="45" dirty="0">
                <a:solidFill>
                  <a:srgbClr val="FFFF00"/>
                </a:solidFill>
                <a:latin typeface="Trebuchet MS"/>
                <a:cs typeface="Trebuchet MS"/>
              </a:rPr>
              <a:t>UNICODE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character.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everything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“computer”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bytes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floating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11237.9876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take  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bytes.</a:t>
            </a:r>
            <a:endParaRPr sz="2800">
              <a:latin typeface="Arial"/>
              <a:cs typeface="Arial"/>
            </a:endParaRPr>
          </a:p>
          <a:p>
            <a:pPr marL="354965" marR="7620" indent="-34290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terminated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special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800" b="1" spc="-5" dirty="0">
                <a:solidFill>
                  <a:srgbClr val="FFFF00"/>
                </a:solidFill>
                <a:latin typeface="Trebuchet MS"/>
                <a:cs typeface="Trebuchet MS"/>
              </a:rPr>
              <a:t>EOL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some 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translation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takes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EOL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character 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written.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EOL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‘\n’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‘\r’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combination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9600" algn="l"/>
              </a:tabLst>
            </a:pPr>
            <a:r>
              <a:rPr sz="4000" b="0" spc="204" dirty="0">
                <a:latin typeface="Arial"/>
                <a:cs typeface="Arial"/>
              </a:rPr>
              <a:t>Binar</a:t>
            </a:r>
            <a:r>
              <a:rPr sz="4000" b="0" spc="325" dirty="0">
                <a:latin typeface="Arial"/>
                <a:cs typeface="Arial"/>
              </a:rPr>
              <a:t>y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675" dirty="0">
                <a:latin typeface="Arial"/>
                <a:cs typeface="Arial"/>
              </a:rPr>
              <a:t>files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46884"/>
            <a:ext cx="7548245" cy="44538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6985" indent="-342900" algn="just">
              <a:lnSpc>
                <a:spcPct val="90000"/>
              </a:lnSpc>
              <a:spcBef>
                <a:spcPts val="45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stores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7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format  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i.e. data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30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according 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3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8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3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occurs.</a:t>
            </a:r>
            <a:endParaRPr sz="3000">
              <a:latin typeface="Arial"/>
              <a:cs typeface="Arial"/>
            </a:endParaRPr>
          </a:p>
          <a:p>
            <a:pPr marL="354965" marR="7620" indent="-342900" algn="just">
              <a:lnSpc>
                <a:spcPts val="3240"/>
              </a:lnSpc>
              <a:spcBef>
                <a:spcPts val="74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delimiter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3000">
              <a:latin typeface="Arial"/>
              <a:cs typeface="Arial"/>
            </a:endParaRPr>
          </a:p>
          <a:p>
            <a:pPr marL="354965" marR="5715" indent="-342900" algn="just">
              <a:lnSpc>
                <a:spcPts val="324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faster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3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3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files.</a:t>
            </a:r>
            <a:endParaRPr sz="3000">
              <a:latin typeface="Arial"/>
              <a:cs typeface="Aria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65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directly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read, </a:t>
            </a:r>
            <a:r>
              <a:rPr sz="3000" spc="114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3000" spc="-1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30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same.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7228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900" algn="l"/>
                <a:tab pos="2413635" algn="l"/>
                <a:tab pos="3747135" algn="l"/>
                <a:tab pos="5081270" algn="l"/>
              </a:tabLst>
            </a:pPr>
            <a:r>
              <a:rPr sz="4000" b="0" spc="70" dirty="0">
                <a:latin typeface="Arial"/>
                <a:cs typeface="Arial"/>
              </a:rPr>
              <a:t>Steps	</a:t>
            </a:r>
            <a:r>
              <a:rPr sz="4000" b="0" spc="590" dirty="0">
                <a:latin typeface="Arial"/>
                <a:cs typeface="Arial"/>
              </a:rPr>
              <a:t>in	</a:t>
            </a:r>
            <a:r>
              <a:rPr sz="4000" b="0" spc="10" dirty="0">
                <a:latin typeface="Arial"/>
                <a:cs typeface="Arial"/>
              </a:rPr>
              <a:t>Data	</a:t>
            </a:r>
            <a:r>
              <a:rPr sz="4000" b="0" spc="509" dirty="0">
                <a:latin typeface="Arial"/>
                <a:cs typeface="Arial"/>
              </a:rPr>
              <a:t>File	</a:t>
            </a:r>
            <a:r>
              <a:rPr sz="4000" b="0" spc="120" dirty="0">
                <a:latin typeface="Arial"/>
                <a:cs typeface="Arial"/>
              </a:rPr>
              <a:t>Handling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04646"/>
            <a:ext cx="7548245" cy="43573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  <a:tab pos="528320" algn="l"/>
              </a:tabLst>
            </a:pPr>
            <a:r>
              <a:rPr sz="2800" b="1" spc="55" dirty="0">
                <a:solidFill>
                  <a:srgbClr val="FFFF00"/>
                </a:solidFill>
                <a:latin typeface="Trebuchet MS"/>
                <a:cs typeface="Trebuchet MS"/>
              </a:rPr>
              <a:t>OPENING</a:t>
            </a:r>
            <a:r>
              <a:rPr sz="2800" b="1" spc="-25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00"/>
                </a:solidFill>
                <a:latin typeface="Trebuchet MS"/>
                <a:cs typeface="Trebuchet MS"/>
              </a:rPr>
              <a:t>FILE</a:t>
            </a:r>
            <a:endParaRPr sz="2800">
              <a:latin typeface="Trebuchet MS"/>
              <a:cs typeface="Trebuchet MS"/>
            </a:endParaRPr>
          </a:p>
          <a:p>
            <a:pPr marL="855344" marR="889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400" spc="-7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specifying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8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  <a:tab pos="528320" algn="l"/>
              </a:tabLst>
            </a:pPr>
            <a:r>
              <a:rPr sz="2800" b="1" spc="35" dirty="0">
                <a:solidFill>
                  <a:srgbClr val="FFFF00"/>
                </a:solidFill>
                <a:latin typeface="Trebuchet MS"/>
                <a:cs typeface="Trebuchet MS"/>
              </a:rPr>
              <a:t>PERFORMING</a:t>
            </a:r>
            <a:r>
              <a:rPr sz="2800" b="1" spc="-21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Trebuchet MS"/>
                <a:cs typeface="Trebuchet MS"/>
              </a:rPr>
              <a:t>READ/WRITE</a:t>
            </a:r>
            <a:endParaRPr sz="2800">
              <a:latin typeface="Trebuchet MS"/>
              <a:cs typeface="Trebuchet MS"/>
            </a:endParaRPr>
          </a:p>
          <a:p>
            <a:pPr marL="855344" marR="508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opened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400" spc="-7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opened using various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functions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  <a:tab pos="528320" algn="l"/>
              </a:tabLst>
            </a:pPr>
            <a:r>
              <a:rPr sz="2800" b="1" spc="20" dirty="0">
                <a:solidFill>
                  <a:srgbClr val="FFFF00"/>
                </a:solidFill>
                <a:latin typeface="Trebuchet MS"/>
                <a:cs typeface="Trebuchet MS"/>
              </a:rPr>
              <a:t>CLOSING</a:t>
            </a:r>
            <a:r>
              <a:rPr sz="2800" b="1" spc="-2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b="1" spc="-65" dirty="0">
                <a:solidFill>
                  <a:srgbClr val="FFFF00"/>
                </a:solidFill>
                <a:latin typeface="Trebuchet MS"/>
                <a:cs typeface="Trebuchet MS"/>
              </a:rPr>
              <a:t>FILE</a:t>
            </a:r>
            <a:endParaRPr sz="2800">
              <a:latin typeface="Trebuchet MS"/>
              <a:cs typeface="Trebuchet MS"/>
            </a:endParaRPr>
          </a:p>
          <a:p>
            <a:pPr marL="855344" marR="889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performing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45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it,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935" algn="l"/>
              </a:tabLst>
            </a:pPr>
            <a:r>
              <a:rPr sz="4000" b="0" spc="-65" dirty="0">
                <a:latin typeface="Arial"/>
                <a:cs typeface="Arial"/>
              </a:rPr>
              <a:t>Openin</a:t>
            </a:r>
            <a:r>
              <a:rPr sz="4000" b="0" spc="35" dirty="0">
                <a:latin typeface="Arial"/>
                <a:cs typeface="Arial"/>
              </a:rPr>
              <a:t>g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6959600" cy="312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3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opened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read,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write, 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append.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b="1" spc="10" dirty="0">
                <a:solidFill>
                  <a:srgbClr val="FFFFFF"/>
                </a:solidFill>
                <a:latin typeface="Trebuchet MS"/>
                <a:cs typeface="Trebuchet MS"/>
              </a:rPr>
              <a:t>SYNTAX:</a:t>
            </a:r>
            <a:endParaRPr sz="3000">
              <a:latin typeface="Trebuchet MS"/>
              <a:cs typeface="Trebuchet MS"/>
            </a:endParaRPr>
          </a:p>
          <a:p>
            <a:pPr marL="857885">
              <a:lnSpc>
                <a:spcPct val="100000"/>
              </a:lnSpc>
              <a:spcBef>
                <a:spcPts val="705"/>
              </a:spcBef>
            </a:pPr>
            <a:r>
              <a:rPr sz="3000" b="1" i="1" spc="-145" dirty="0">
                <a:solidFill>
                  <a:srgbClr val="FFFF00"/>
                </a:solidFill>
                <a:latin typeface="Arial"/>
                <a:cs typeface="Arial"/>
              </a:rPr>
              <a:t>file_object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50" dirty="0">
                <a:solidFill>
                  <a:srgbClr val="FFFF00"/>
                </a:solidFill>
                <a:latin typeface="Arial"/>
                <a:cs typeface="Arial"/>
              </a:rPr>
              <a:t>open(filename)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3000">
              <a:latin typeface="Arial"/>
              <a:cs typeface="Arial"/>
            </a:endParaRPr>
          </a:p>
          <a:p>
            <a:pPr marL="857885">
              <a:lnSpc>
                <a:spcPct val="100000"/>
              </a:lnSpc>
              <a:spcBef>
                <a:spcPts val="700"/>
              </a:spcBef>
            </a:pPr>
            <a:r>
              <a:rPr sz="3000" b="1" i="1" spc="-145" dirty="0">
                <a:solidFill>
                  <a:srgbClr val="FFFF00"/>
                </a:solidFill>
                <a:latin typeface="Arial"/>
                <a:cs typeface="Arial"/>
              </a:rPr>
              <a:t>file_object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55" dirty="0">
                <a:solidFill>
                  <a:srgbClr val="FFFF00"/>
                </a:solidFill>
                <a:latin typeface="Arial"/>
                <a:cs typeface="Arial"/>
              </a:rPr>
              <a:t>open(filename,mode)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024" y="5527040"/>
            <a:ext cx="42037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85" dirty="0">
                <a:solidFill>
                  <a:srgbClr val="FF0000"/>
                </a:solidFill>
                <a:latin typeface="Trebuchet MS"/>
                <a:cs typeface="Trebuchet MS"/>
              </a:rPr>
              <a:t>**</a:t>
            </a:r>
            <a:r>
              <a:rPr sz="3000" b="1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110" dirty="0">
                <a:solidFill>
                  <a:srgbClr val="FF0000"/>
                </a:solidFill>
                <a:latin typeface="Trebuchet MS"/>
                <a:cs typeface="Trebuchet MS"/>
              </a:rPr>
              <a:t>default</a:t>
            </a:r>
            <a:r>
              <a:rPr sz="3000" b="1" spc="-2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85" dirty="0">
                <a:solidFill>
                  <a:srgbClr val="FF0000"/>
                </a:solidFill>
                <a:latin typeface="Trebuchet MS"/>
                <a:cs typeface="Trebuchet MS"/>
              </a:rPr>
              <a:t>mode</a:t>
            </a:r>
            <a:r>
              <a:rPr sz="3000" b="1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9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3000" b="1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spc="-229" dirty="0">
                <a:solidFill>
                  <a:srgbClr val="FF0000"/>
                </a:solidFill>
                <a:latin typeface="Trebuchet MS"/>
                <a:cs typeface="Trebuchet MS"/>
              </a:rPr>
              <a:t>“read”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935" algn="l"/>
              </a:tabLst>
            </a:pPr>
            <a:r>
              <a:rPr sz="4000" b="0" spc="-65" dirty="0">
                <a:latin typeface="Arial"/>
                <a:cs typeface="Arial"/>
              </a:rPr>
              <a:t>Openin</a:t>
            </a:r>
            <a:r>
              <a:rPr sz="4000" b="0" spc="35" dirty="0">
                <a:latin typeface="Arial"/>
                <a:cs typeface="Arial"/>
              </a:rPr>
              <a:t>g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04213"/>
            <a:ext cx="7545705" cy="44081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4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40" dirty="0">
                <a:solidFill>
                  <a:srgbClr val="FFFF00"/>
                </a:solidFill>
                <a:latin typeface="Arial"/>
                <a:cs typeface="Arial"/>
              </a:rPr>
              <a:t>open(“story.txt”)</a:t>
            </a:r>
            <a:endParaRPr sz="3000">
              <a:latin typeface="Arial"/>
              <a:cs typeface="Arial"/>
            </a:endParaRPr>
          </a:p>
          <a:p>
            <a:pPr marL="12700" marR="5080" indent="845185" algn="just">
              <a:lnSpc>
                <a:spcPct val="100000"/>
              </a:lnSpc>
              <a:spcBef>
                <a:spcPts val="695"/>
              </a:spcBef>
            </a:pP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60" dirty="0">
                <a:solidFill>
                  <a:srgbClr val="FFFF00"/>
                </a:solidFill>
                <a:latin typeface="Trebuchet MS"/>
                <a:cs typeface="Trebuchet MS"/>
              </a:rPr>
              <a:t>story.txt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loaded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reference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linked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45" dirty="0">
                <a:solidFill>
                  <a:srgbClr val="FFFF00"/>
                </a:solidFill>
                <a:latin typeface="Trebuchet MS"/>
                <a:cs typeface="Trebuchet MS"/>
              </a:rPr>
              <a:t>myfile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”  object,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python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3000" spc="1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000" spc="-235" dirty="0">
                <a:solidFill>
                  <a:srgbClr val="FFFFFF"/>
                </a:solidFill>
                <a:latin typeface="Arial"/>
                <a:cs typeface="Arial"/>
              </a:rPr>
              <a:t>access 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60" dirty="0">
                <a:solidFill>
                  <a:srgbClr val="FFFF00"/>
                </a:solidFill>
                <a:latin typeface="Trebuchet MS"/>
                <a:cs typeface="Trebuchet MS"/>
              </a:rPr>
              <a:t>story.txt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45" dirty="0">
                <a:solidFill>
                  <a:srgbClr val="FFFF00"/>
                </a:solidFill>
                <a:latin typeface="Trebuchet MS"/>
                <a:cs typeface="Trebuchet MS"/>
              </a:rPr>
              <a:t>myfile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3000" spc="-5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3000">
              <a:latin typeface="Arial"/>
              <a:cs typeface="Arial"/>
            </a:endParaRPr>
          </a:p>
          <a:p>
            <a:pPr marL="12700" marR="5080" indent="845185" algn="just">
              <a:lnSpc>
                <a:spcPct val="100000"/>
              </a:lnSpc>
              <a:spcBef>
                <a:spcPts val="715"/>
              </a:spcBef>
            </a:pP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60" dirty="0">
                <a:solidFill>
                  <a:srgbClr val="FFFF00"/>
                </a:solidFill>
                <a:latin typeface="Trebuchet MS"/>
                <a:cs typeface="Trebuchet MS"/>
              </a:rPr>
              <a:t>story.txt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spc="-175" dirty="0">
                <a:solidFill>
                  <a:srgbClr val="FFFFFF"/>
                </a:solidFill>
                <a:latin typeface="Arial"/>
                <a:cs typeface="Arial"/>
              </a:rPr>
              <a:t>same 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folder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.py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stored otherwise 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disk 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folder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000" spc="-14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give  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path.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6935" algn="l"/>
              </a:tabLst>
            </a:pPr>
            <a:r>
              <a:rPr sz="4000" b="0" spc="-65" dirty="0">
                <a:latin typeface="Arial"/>
                <a:cs typeface="Arial"/>
              </a:rPr>
              <a:t>Openin</a:t>
            </a:r>
            <a:r>
              <a:rPr sz="4000" b="0" spc="35" dirty="0">
                <a:latin typeface="Arial"/>
                <a:cs typeface="Arial"/>
              </a:rPr>
              <a:t>g</a:t>
            </a:r>
            <a:r>
              <a:rPr sz="4000" b="0" dirty="0">
                <a:latin typeface="Arial"/>
                <a:cs typeface="Arial"/>
              </a:rPr>
              <a:t>	</a:t>
            </a:r>
            <a:r>
              <a:rPr sz="4000" b="0" spc="484" dirty="0"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209444"/>
            <a:ext cx="7547609" cy="46393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700" b="1" i="1" spc="-11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2700" b="1" i="1" spc="-15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700" b="1" i="1" spc="-2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700" b="1" i="1" spc="-90" dirty="0">
                <a:solidFill>
                  <a:srgbClr val="FFFF00"/>
                </a:solidFill>
                <a:latin typeface="Arial"/>
                <a:cs typeface="Arial"/>
              </a:rPr>
              <a:t>open(“article.txt”,”r”)</a:t>
            </a:r>
            <a:endParaRPr sz="2700">
              <a:latin typeface="Arial"/>
              <a:cs typeface="Arial"/>
            </a:endParaRPr>
          </a:p>
          <a:p>
            <a:pPr marL="857885">
              <a:lnSpc>
                <a:spcPts val="2485"/>
              </a:lnSpc>
              <a:spcBef>
                <a:spcPts val="160"/>
              </a:spcBef>
            </a:pP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23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“r”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3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3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(although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default,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options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“w”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write,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Arial"/>
                <a:cs typeface="Arial"/>
              </a:rPr>
              <a:t>“a”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append)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i="1" spc="-120" dirty="0">
                <a:solidFill>
                  <a:srgbClr val="FFFF00"/>
                </a:solidFill>
                <a:latin typeface="Arial"/>
                <a:cs typeface="Arial"/>
              </a:rPr>
              <a:t>myfile </a:t>
            </a:r>
            <a:r>
              <a:rPr sz="3000" b="1" i="1" spc="-17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3000" b="1" i="1" spc="-3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i="1" spc="-105" dirty="0">
                <a:solidFill>
                  <a:srgbClr val="FFFF00"/>
                </a:solidFill>
                <a:latin typeface="Arial"/>
                <a:cs typeface="Arial"/>
              </a:rPr>
              <a:t>open(“d:\\mydata\\poem.txt”,”r”)</a:t>
            </a:r>
            <a:endParaRPr sz="3000">
              <a:latin typeface="Arial"/>
              <a:cs typeface="Arial"/>
            </a:endParaRPr>
          </a:p>
          <a:p>
            <a:pPr marL="857885" algn="just">
              <a:lnSpc>
                <a:spcPts val="2485"/>
              </a:lnSpc>
              <a:spcBef>
                <a:spcPts val="170"/>
              </a:spcBef>
            </a:pP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23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FFFFFF"/>
                </a:solidFill>
                <a:latin typeface="Arial"/>
                <a:cs typeface="Arial"/>
              </a:rPr>
              <a:t>accessing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Arial"/>
                <a:cs typeface="Arial"/>
              </a:rPr>
              <a:t>“poem.txt”</a:t>
            </a:r>
            <a:r>
              <a:rPr sz="23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300">
              <a:latin typeface="Arial"/>
              <a:cs typeface="Arial"/>
            </a:endParaRPr>
          </a:p>
          <a:p>
            <a:pPr marL="12700" algn="just">
              <a:lnSpc>
                <a:spcPts val="2485"/>
              </a:lnSpc>
            </a:pP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23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23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d:\mydata</a:t>
            </a:r>
            <a:r>
              <a:rPr sz="23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folder.</a:t>
            </a:r>
            <a:endParaRPr sz="2300">
              <a:latin typeface="Arial"/>
              <a:cs typeface="Arial"/>
            </a:endParaRPr>
          </a:p>
          <a:p>
            <a:pPr marL="12700" marR="5080" indent="845185" algn="just">
              <a:lnSpc>
                <a:spcPct val="80000"/>
              </a:lnSpc>
              <a:spcBef>
                <a:spcPts val="71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giving 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path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300" spc="-1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300" spc="-60" dirty="0">
                <a:solidFill>
                  <a:srgbClr val="FFFFFF"/>
                </a:solidFill>
                <a:latin typeface="Arial"/>
                <a:cs typeface="Arial"/>
              </a:rPr>
              <a:t>double  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backslash(\\)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300" spc="-114" dirty="0">
                <a:solidFill>
                  <a:srgbClr val="FFFFFF"/>
                </a:solidFill>
                <a:latin typeface="Arial"/>
                <a:cs typeface="Arial"/>
              </a:rPr>
              <a:t>backslash </a:t>
            </a:r>
            <a:r>
              <a:rPr sz="2300" spc="-13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python  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300" spc="-130" dirty="0">
                <a:solidFill>
                  <a:srgbClr val="FFFFFF"/>
                </a:solidFill>
                <a:latin typeface="Arial"/>
                <a:cs typeface="Arial"/>
              </a:rPr>
              <a:t>slash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00" spc="-12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300" spc="-145" dirty="0">
                <a:solidFill>
                  <a:srgbClr val="FFFFFF"/>
                </a:solidFill>
                <a:latin typeface="Arial"/>
                <a:cs typeface="Arial"/>
              </a:rPr>
              <a:t>escape 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300" spc="-155" dirty="0">
                <a:solidFill>
                  <a:srgbClr val="FFFFFF"/>
                </a:solidFill>
                <a:latin typeface="Arial"/>
                <a:cs typeface="Arial"/>
              </a:rPr>
              <a:t>cause  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folder 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00" spc="50" dirty="0">
                <a:solidFill>
                  <a:srgbClr val="FFFFFF"/>
                </a:solidFill>
                <a:latin typeface="Arial"/>
                <a:cs typeface="Arial"/>
              </a:rPr>
              <a:t>“nitin” 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path  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d:\nitin\poem.txt 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\nitin </a:t>
            </a:r>
            <a:r>
              <a:rPr sz="2300" spc="55" dirty="0">
                <a:solidFill>
                  <a:srgbClr val="FFFFFF"/>
                </a:solidFill>
                <a:latin typeface="Arial"/>
                <a:cs typeface="Arial"/>
              </a:rPr>
              <a:t>“\n” </a:t>
            </a:r>
            <a:r>
              <a:rPr sz="230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become </a:t>
            </a:r>
            <a:r>
              <a:rPr sz="2300" spc="-140" dirty="0">
                <a:solidFill>
                  <a:srgbClr val="FFFFFF"/>
                </a:solidFill>
                <a:latin typeface="Arial"/>
                <a:cs typeface="Arial"/>
              </a:rPr>
              <a:t>escape  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300" spc="-35" dirty="0">
                <a:solidFill>
                  <a:srgbClr val="FFFFFF"/>
                </a:solidFill>
                <a:latin typeface="Arial"/>
                <a:cs typeface="Arial"/>
              </a:rPr>
              <a:t>line, </a:t>
            </a:r>
            <a:r>
              <a:rPr sz="2300" spc="-18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300" spc="-195" dirty="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sz="2300" spc="-2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300" spc="-150" dirty="0">
                <a:solidFill>
                  <a:srgbClr val="FFFFFF"/>
                </a:solidFill>
                <a:latin typeface="Arial"/>
                <a:cs typeface="Arial"/>
              </a:rPr>
              <a:t>DOUBLE  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BACKSLASH 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15" dirty="0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1276</Words>
  <Application>Microsoft Office PowerPoint</Application>
  <PresentationFormat>On-screen Show (4:3)</PresentationFormat>
  <Paragraphs>146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Elemental</vt:lpstr>
      <vt:lpstr>PowerPoint Presentation</vt:lpstr>
      <vt:lpstr>Introduction</vt:lpstr>
      <vt:lpstr>DATA FILES</vt:lpstr>
      <vt:lpstr>Text File</vt:lpstr>
      <vt:lpstr>Binary files</vt:lpstr>
      <vt:lpstr>Steps in Data File Handling</vt:lpstr>
      <vt:lpstr>Opening File</vt:lpstr>
      <vt:lpstr>Opening File</vt:lpstr>
      <vt:lpstr>Opening File</vt:lpstr>
      <vt:lpstr>Opening File</vt:lpstr>
      <vt:lpstr>File Handle</vt:lpstr>
      <vt:lpstr>File Access Mode</vt:lpstr>
      <vt:lpstr>Closing file</vt:lpstr>
      <vt:lpstr>Reading from File</vt:lpstr>
      <vt:lpstr>PowerPoint Presentation</vt:lpstr>
      <vt:lpstr>Example-2: read()</vt:lpstr>
      <vt:lpstr>PowerPoint Presentation</vt:lpstr>
      <vt:lpstr>Example-3: readline()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onto files</vt:lpstr>
      <vt:lpstr>Example-1:</vt:lpstr>
      <vt:lpstr>Example-1:</vt:lpstr>
      <vt:lpstr>Example-1:</vt:lpstr>
      <vt:lpstr>Example-2:</vt:lpstr>
      <vt:lpstr>Example-3: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vin</dc:creator>
  <cp:lastModifiedBy>admin</cp:lastModifiedBy>
  <cp:revision>6</cp:revision>
  <dcterms:created xsi:type="dcterms:W3CDTF">2021-10-22T05:47:20Z</dcterms:created>
  <dcterms:modified xsi:type="dcterms:W3CDTF">2021-10-26T04:27:44Z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2021-10-22T00:00:00Z</vt:filetime>
  </property>
</Properties>
</file>