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59" r:id="rId5"/>
    <p:sldId id="260" r:id="rId6"/>
    <p:sldId id="261" r:id="rId7"/>
    <p:sldId id="262" r:id="rId8"/>
    <p:sldId id="268" r:id="rId9"/>
    <p:sldId id="271" r:id="rId10"/>
    <p:sldId id="272" r:id="rId11"/>
    <p:sldId id="273" r:id="rId12"/>
    <p:sldId id="276" r:id="rId13"/>
    <p:sldId id="277" r:id="rId14"/>
    <p:sldId id="278" r:id="rId15"/>
    <p:sldId id="279" r:id="rId16"/>
    <p:sldId id="280" r:id="rId17"/>
    <p:sldId id="281" r:id="rId18"/>
    <p:sldId id="284" r:id="rId19"/>
    <p:sldId id="285" r:id="rId20"/>
    <p:sldId id="286" r:id="rId21"/>
    <p:sldId id="287" r:id="rId22"/>
    <p:sldId id="288" r:id="rId23"/>
    <p:sldId id="289" r:id="rId24"/>
    <p:sldId id="290" r:id="rId25"/>
    <p:sldId id="293" r:id="rId26"/>
    <p:sldId id="295" r:id="rId27"/>
    <p:sldId id="298" r:id="rId28"/>
    <p:sldId id="299" r:id="rId29"/>
    <p:sldId id="300" r:id="rId30"/>
    <p:sldId id="301" r:id="rId31"/>
    <p:sldId id="302" r:id="rId32"/>
    <p:sldId id="303" r:id="rId33"/>
    <p:sldId id="306" r:id="rId34"/>
    <p:sldId id="307" r:id="rId35"/>
    <p:sldId id="308" r:id="rId36"/>
    <p:sldId id="311" r:id="rId37"/>
    <p:sldId id="312" r:id="rId38"/>
    <p:sldId id="313" r:id="rId39"/>
    <p:sldId id="314" r:id="rId40"/>
    <p:sldId id="315" r:id="rId41"/>
    <p:sldId id="316" r:id="rId42"/>
    <p:sldId id="317" r:id="rId43"/>
    <p:sldId id="322" r:id="rId44"/>
    <p:sldId id="323" r:id="rId45"/>
    <p:sldId id="324" r:id="rId46"/>
    <p:sldId id="325" r:id="rId47"/>
    <p:sldId id="326" r:id="rId48"/>
    <p:sldId id="331" r:id="rId49"/>
    <p:sldId id="333" r:id="rId50"/>
    <p:sldId id="334" r:id="rId51"/>
    <p:sldId id="335" r:id="rId52"/>
    <p:sldId id="336" r:id="rId53"/>
    <p:sldId id="337" r:id="rId54"/>
    <p:sldId id="338" r:id="rId55"/>
    <p:sldId id="339" r:id="rId56"/>
    <p:sldId id="340" r:id="rId57"/>
    <p:sldId id="347" r:id="rId58"/>
    <p:sldId id="349" r:id="rId59"/>
    <p:sldId id="350" r:id="rId60"/>
    <p:sldId id="351" r:id="rId61"/>
    <p:sldId id="352" r:id="rId62"/>
    <p:sldId id="353" r:id="rId63"/>
    <p:sldId id="354" r:id="rId64"/>
    <p:sldId id="355" r:id="rId65"/>
    <p:sldId id="356" r:id="rId66"/>
    <p:sldId id="357" r:id="rId67"/>
    <p:sldId id="360" r:id="rId68"/>
    <p:sldId id="366" r:id="rId69"/>
    <p:sldId id="367" r:id="rId70"/>
    <p:sldId id="368" r:id="rId71"/>
    <p:sldId id="369" r:id="rId72"/>
    <p:sldId id="370" r:id="rId73"/>
    <p:sldId id="371" r:id="rId74"/>
    <p:sldId id="372" r:id="rId75"/>
    <p:sldId id="373" r:id="rId76"/>
    <p:sldId id="374" r:id="rId77"/>
    <p:sldId id="375" r:id="rId78"/>
    <p:sldId id="376" r:id="rId79"/>
    <p:sldId id="377" r:id="rId80"/>
    <p:sldId id="378" r:id="rId81"/>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06" autoAdjust="0"/>
    <p:restoredTop sz="99500" autoAdjust="0"/>
  </p:normalViewPr>
  <p:slideViewPr>
    <p:cSldViewPr snapToGrid="0">
      <p:cViewPr varScale="1">
        <p:scale>
          <a:sx n="89" d="100"/>
          <a:sy n="89" d="100"/>
        </p:scale>
        <p:origin x="750"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7" d="100"/>
          <a:sy n="57" d="100"/>
        </p:scale>
        <p:origin x="0" y="0"/>
      </p:cViewPr>
      <p:guideLst/>
    </p:cSldViewPr>
  </p:notesViewPr>
  <p:gridSpacing cx="76202" cy="76202"/>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pic>
        <p:nvPicPr>
          <p:cNvPr id="23" name="图片"/>
          <p:cNvPicPr>
            <a:picLocks noChangeAspect="1"/>
          </p:cNvPicPr>
          <p:nvPr/>
        </p:nvPicPr>
        <p:blipFill>
          <a:blip r:embed="rId3" cstate="print"/>
          <a:srcRect l="3613"/>
          <a:stretch>
            <a:fillRect/>
          </a:stretch>
        </p:blipFill>
        <p:spPr>
          <a:xfrm>
            <a:off x="0" y="2669685"/>
            <a:ext cx="4037012" cy="4188315"/>
          </a:xfrm>
          <a:prstGeom prst="rect">
            <a:avLst/>
          </a:prstGeom>
          <a:noFill/>
          <a:ln w="12700" cap="flat" cmpd="sng">
            <a:noFill/>
            <a:prstDash val="solid"/>
            <a:miter/>
          </a:ln>
        </p:spPr>
      </p:pic>
      <p:pic>
        <p:nvPicPr>
          <p:cNvPr id="22" name="图片"/>
          <p:cNvPicPr>
            <a:picLocks noChangeAspect="1"/>
          </p:cNvPicPr>
          <p:nvPr/>
        </p:nvPicPr>
        <p:blipFill>
          <a:blip r:embed="rId4" cstate="print"/>
          <a:srcRect l="35640"/>
          <a:stretch>
            <a:fillRect/>
          </a:stretch>
        </p:blipFill>
        <p:spPr>
          <a:xfrm>
            <a:off x="0" y="2892347"/>
            <a:ext cx="1522412" cy="2365453"/>
          </a:xfrm>
          <a:prstGeom prst="rect">
            <a:avLst/>
          </a:prstGeom>
          <a:noFill/>
          <a:ln w="12700" cap="flat" cmpd="sng">
            <a:noFill/>
            <a:prstDash val="solid"/>
            <a:miter/>
          </a:ln>
        </p:spPr>
      </p:pic>
      <p:sp>
        <p:nvSpPr>
          <p:cNvPr id="21" name="椭圆"/>
          <p:cNvSpPr>
            <a:spLocks/>
          </p:cNvSpPr>
          <p:nvPr/>
        </p:nvSpPr>
        <p:spPr>
          <a:xfrm>
            <a:off x="8609012" y="1676400"/>
            <a:ext cx="2819400" cy="2819400"/>
          </a:xfrm>
          <a:prstGeom prst="ellipse">
            <a:avLst/>
          </a:prstGeom>
          <a:gradFill rotWithShape="1">
            <a:gsLst>
              <a:gs pos="0">
                <a:srgbClr val="1E5155">
                  <a:lumMod val="60000"/>
                  <a:lumOff val="40000"/>
                  <a:alpha val="6666"/>
                </a:srgbClr>
              </a:gs>
              <a:gs pos="69000">
                <a:srgbClr val="1E5155">
                  <a:lumMod val="60000"/>
                  <a:lumOff val="40000"/>
                  <a:alpha val="0"/>
                </a:srgbClr>
              </a:gs>
              <a:gs pos="36000">
                <a:srgbClr val="1E5155">
                  <a:lumMod val="60000"/>
                  <a:lumOff val="40000"/>
                  <a:alpha val="5882"/>
                </a:srgbClr>
              </a:gs>
            </a:gsLst>
            <a:path path="circle">
              <a:fillToRect l="50000" t="50000" r="50000" b="50000"/>
            </a:path>
            <a:tileRect/>
          </a:gradFill>
          <a:ln w="9525" cap="flat" cmpd="sng">
            <a:noFill/>
            <a:prstDash val="solid"/>
            <a:round/>
          </a:ln>
        </p:spPr>
      </p:sp>
      <p:pic>
        <p:nvPicPr>
          <p:cNvPr id="20" name="图片"/>
          <p:cNvPicPr>
            <a:picLocks noChangeAspect="1"/>
          </p:cNvPicPr>
          <p:nvPr/>
        </p:nvPicPr>
        <p:blipFill>
          <a:blip r:embed="rId5" cstate="print"/>
          <a:srcRect t="28813"/>
          <a:stretch>
            <a:fillRect/>
          </a:stretch>
        </p:blipFill>
        <p:spPr>
          <a:xfrm>
            <a:off x="7999412" y="0"/>
            <a:ext cx="1603387" cy="1141407"/>
          </a:xfrm>
          <a:prstGeom prst="rect">
            <a:avLst/>
          </a:prstGeom>
          <a:noFill/>
          <a:ln w="12700" cap="flat" cmpd="sng">
            <a:noFill/>
            <a:prstDash val="solid"/>
            <a:miter/>
          </a:ln>
        </p:spPr>
      </p:pic>
      <p:pic>
        <p:nvPicPr>
          <p:cNvPr id="19" name="图片"/>
          <p:cNvPicPr>
            <a:picLocks noChangeAspect="1"/>
          </p:cNvPicPr>
          <p:nvPr/>
        </p:nvPicPr>
        <p:blipFill>
          <a:blip r:embed="rId6" cstate="print"/>
          <a:srcRect b="23320"/>
          <a:stretch>
            <a:fillRect/>
          </a:stretch>
        </p:blipFill>
        <p:spPr>
          <a:xfrm>
            <a:off x="8605878" y="6096000"/>
            <a:ext cx="993734" cy="762000"/>
          </a:xfrm>
          <a:prstGeom prst="rect">
            <a:avLst/>
          </a:prstGeom>
          <a:noFill/>
          <a:ln w="12700" cap="flat" cmpd="sng">
            <a:noFill/>
            <a:prstDash val="solid"/>
            <a:miter/>
          </a:ln>
        </p:spPr>
      </p:pic>
      <p:sp>
        <p:nvSpPr>
          <p:cNvPr id="18" name="矩形"/>
          <p:cNvSpPr>
            <a:spLocks/>
          </p:cNvSpPr>
          <p:nvPr/>
        </p:nvSpPr>
        <p:spPr>
          <a:xfrm>
            <a:off x="10437812" y="0"/>
            <a:ext cx="685800" cy="1143000"/>
          </a:xfrm>
          <a:prstGeom prst="rect">
            <a:avLst/>
          </a:prstGeom>
          <a:solidFill>
            <a:schemeClr val="accent1"/>
          </a:solidFill>
          <a:ln w="9525" cap="flat" cmpd="sng">
            <a:noFill/>
            <a:prstDash val="solid"/>
            <a:round/>
          </a:ln>
          <a:effectLst>
            <a:outerShdw blurRad="38100" dist="25400" dir="5400000" rotWithShape="0">
              <a:srgbClr val="000000">
                <a:alpha val="44705"/>
              </a:srgbClr>
            </a:outerShdw>
          </a:effectLst>
        </p:spPr>
      </p:sp>
      <p:sp>
        <p:nvSpPr>
          <p:cNvPr id="13" name="文本框"/>
          <p:cNvSpPr>
            <a:spLocks noGrp="1"/>
          </p:cNvSpPr>
          <p:nvPr>
            <p:ph type="ctrTitle"/>
          </p:nvPr>
        </p:nvSpPr>
        <p:spPr>
          <a:xfrm>
            <a:off x="1154955" y="1447800"/>
            <a:ext cx="8825659" cy="3329581"/>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7200" b="0" i="0" u="none" strike="noStrike" kern="1200" cap="none" spc="0" baseline="0">
                <a:solidFill>
                  <a:schemeClr val="tx2"/>
                </a:solidFill>
                <a:latin typeface="Century Gothic" charset="0"/>
                <a:ea typeface="宋体" charset="0"/>
                <a:cs typeface="Lucida Sans"/>
              </a:rPr>
              <a:t>Click to edit Master title style</a:t>
            </a:r>
            <a:endParaRPr lang="zh-CN" altLang="en-US" sz="7200" b="0" i="0" u="none" strike="noStrike" kern="1200" cap="none" spc="0" baseline="0">
              <a:solidFill>
                <a:schemeClr val="tx2"/>
              </a:solidFill>
              <a:latin typeface="Century Gothic" charset="0"/>
              <a:ea typeface="宋体" charset="0"/>
              <a:cs typeface="Lucida Sans"/>
            </a:endParaRPr>
          </a:p>
        </p:txBody>
      </p:sp>
      <p:sp>
        <p:nvSpPr>
          <p:cNvPr id="14" name="文本框"/>
          <p:cNvSpPr>
            <a:spLocks noGrp="1"/>
          </p:cNvSpPr>
          <p:nvPr>
            <p:ph type="subTitle" idx="1"/>
          </p:nvPr>
        </p:nvSpPr>
        <p:spPr>
          <a:xfrm>
            <a:off x="1154955" y="4777380"/>
            <a:ext cx="8825659" cy="8614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2000" b="0" i="0" u="none" strike="noStrike" kern="1200" cap="all" spc="0" baseline="0">
                <a:solidFill>
                  <a:srgbClr val="8ACFD6"/>
                </a:solidFill>
                <a:latin typeface="Century Gothic" charset="0"/>
                <a:ea typeface="宋体" charset="0"/>
                <a:cs typeface="Lucida Sans"/>
              </a:rPr>
              <a:t>Click to edit Master subtitle style</a:t>
            </a:r>
            <a:endParaRPr lang="zh-CN" altLang="en-US" sz="2000" b="0" i="0" u="none" strike="noStrike" kern="1200" cap="all" spc="0" baseline="0">
              <a:solidFill>
                <a:srgbClr val="8ACFD6"/>
              </a:solidFill>
              <a:latin typeface="Century Gothic" charset="0"/>
              <a:ea typeface="宋体" charset="0"/>
              <a:cs typeface="Lucida Sans"/>
            </a:endParaRPr>
          </a:p>
        </p:txBody>
      </p:sp>
      <p:sp>
        <p:nvSpPr>
          <p:cNvPr id="15" name="文本框"/>
          <p:cNvSpPr>
            <a:spLocks noGrp="1"/>
          </p:cNvSpPr>
          <p:nvPr>
            <p:ph type="dt" idx="10"/>
          </p:nvPr>
        </p:nvSpPr>
        <p:spPr>
          <a:xfrm>
            <a:off x="10155640" y="1790701"/>
            <a:ext cx="990598" cy="304799"/>
          </a:xfrm>
          <a:prstGeom prst="rect">
            <a:avLst/>
          </a:prstGeom>
          <a:noFill/>
          <a:ln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100" b="0" i="0" u="none" strike="noStrike" kern="1200" cap="none" spc="0" baseline="0">
              <a:solidFill>
                <a:srgbClr val="FFFFFF"/>
              </a:solidFill>
              <a:latin typeface="Century Gothic" charset="0"/>
              <a:ea typeface="宋体" charset="0"/>
              <a:cs typeface="Century Gothic" charset="0"/>
            </a:endParaRPr>
          </a:p>
        </p:txBody>
      </p:sp>
      <p:sp>
        <p:nvSpPr>
          <p:cNvPr id="16" name="文本框"/>
          <p:cNvSpPr>
            <a:spLocks noGrp="1"/>
          </p:cNvSpPr>
          <p:nvPr>
            <p:ph type="ftr"/>
          </p:nvPr>
        </p:nvSpPr>
        <p:spPr>
          <a:xfrm>
            <a:off x="8951573" y="3225297"/>
            <a:ext cx="3859794" cy="304800"/>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endParaRPr lang="zh-CN" altLang="en-US" sz="1100" b="0" i="0" u="none" strike="noStrike" kern="1200" cap="none" spc="0" baseline="0">
              <a:solidFill>
                <a:srgbClr val="FFFFFF"/>
              </a:solidFill>
              <a:latin typeface="Century Gothic" charset="0"/>
              <a:ea typeface="宋体" charset="0"/>
              <a:cs typeface="Century Gothic" charset="0"/>
            </a:endParaRPr>
          </a:p>
        </p:txBody>
      </p:sp>
      <p:sp>
        <p:nvSpPr>
          <p:cNvPr id="17" name="文本框"/>
          <p:cNvSpPr>
            <a:spLocks noGrp="1"/>
          </p:cNvSpPr>
          <p:nvPr>
            <p:ph type="sldNum"/>
          </p:nvPr>
        </p:nvSpPr>
        <p:spPr>
          <a:xfrm>
            <a:off x="10352541" y="295729"/>
            <a:ext cx="838198" cy="767686"/>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fld id="{CAD2D6BD-DE1B-4B5F-8B41-2702339687B9}" type="slidenum">
              <a:rPr lang="en-US" altLang="zh-CN" sz="2800" b="0" i="0" u="none" strike="noStrike" kern="1200" cap="none" spc="0" baseline="0">
                <a:solidFill>
                  <a:srgbClr val="FFFFFF"/>
                </a:solidFill>
                <a:latin typeface="Century Gothic" charset="0"/>
                <a:ea typeface="宋体" charset="0"/>
                <a:cs typeface="Century Gothic" charset="0"/>
              </a:rPr>
              <a:t>‹#›</a:t>
            </a:fld>
            <a:endParaRPr lang="zh-CN" altLang="en-US" sz="2800" b="0" i="0" u="none" strike="noStrike" kern="1200" cap="none" spc="0" baseline="0">
              <a:solidFill>
                <a:srgbClr val="FFFFFF"/>
              </a:solidFill>
              <a:latin typeface="Century Gothic" charset="0"/>
              <a:ea typeface="宋体" charset="0"/>
              <a:cs typeface="Century Gothic" charset="0"/>
            </a:endParaRPr>
          </a:p>
        </p:txBody>
      </p:sp>
    </p:spTree>
    <p:extLst>
      <p:ext uri="{BB962C8B-B14F-4D97-AF65-F5344CB8AC3E}">
        <p14:creationId xmlns:p14="http://schemas.microsoft.com/office/powerpoint/2010/main" val="1703086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2023/9/1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3210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2023/9/1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97615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pic>
        <p:nvPicPr>
          <p:cNvPr id="35" name="图片"/>
          <p:cNvPicPr>
            <a:picLocks noChangeAspect="1"/>
          </p:cNvPicPr>
          <p:nvPr/>
        </p:nvPicPr>
        <p:blipFill>
          <a:blip r:embed="rId3" cstate="print"/>
          <a:srcRect l="3613"/>
          <a:stretch>
            <a:fillRect/>
          </a:stretch>
        </p:blipFill>
        <p:spPr>
          <a:xfrm>
            <a:off x="0" y="2669685"/>
            <a:ext cx="4037012" cy="4188315"/>
          </a:xfrm>
          <a:prstGeom prst="rect">
            <a:avLst/>
          </a:prstGeom>
          <a:noFill/>
          <a:ln w="12700" cap="flat" cmpd="sng">
            <a:noFill/>
            <a:prstDash val="solid"/>
            <a:miter/>
          </a:ln>
        </p:spPr>
      </p:pic>
      <p:pic>
        <p:nvPicPr>
          <p:cNvPr id="34" name="图片"/>
          <p:cNvPicPr>
            <a:picLocks noChangeAspect="1"/>
          </p:cNvPicPr>
          <p:nvPr/>
        </p:nvPicPr>
        <p:blipFill>
          <a:blip r:embed="rId4" cstate="print"/>
          <a:srcRect l="35640"/>
          <a:stretch>
            <a:fillRect/>
          </a:stretch>
        </p:blipFill>
        <p:spPr>
          <a:xfrm>
            <a:off x="0" y="2892347"/>
            <a:ext cx="1522412" cy="2365453"/>
          </a:xfrm>
          <a:prstGeom prst="rect">
            <a:avLst/>
          </a:prstGeom>
          <a:noFill/>
          <a:ln w="12700" cap="flat" cmpd="sng">
            <a:noFill/>
            <a:prstDash val="solid"/>
            <a:miter/>
          </a:ln>
        </p:spPr>
      </p:pic>
      <p:sp>
        <p:nvSpPr>
          <p:cNvPr id="33" name="椭圆"/>
          <p:cNvSpPr>
            <a:spLocks/>
          </p:cNvSpPr>
          <p:nvPr/>
        </p:nvSpPr>
        <p:spPr>
          <a:xfrm>
            <a:off x="8609012" y="1676400"/>
            <a:ext cx="2819400" cy="2819400"/>
          </a:xfrm>
          <a:prstGeom prst="ellipse">
            <a:avLst/>
          </a:prstGeom>
          <a:gradFill rotWithShape="1">
            <a:gsLst>
              <a:gs pos="0">
                <a:srgbClr val="1E5155">
                  <a:lumMod val="60000"/>
                  <a:lumOff val="40000"/>
                  <a:alpha val="6666"/>
                </a:srgbClr>
              </a:gs>
              <a:gs pos="69000">
                <a:srgbClr val="1E5155">
                  <a:lumMod val="60000"/>
                  <a:lumOff val="40000"/>
                  <a:alpha val="0"/>
                </a:srgbClr>
              </a:gs>
              <a:gs pos="36000">
                <a:srgbClr val="1E5155">
                  <a:lumMod val="60000"/>
                  <a:lumOff val="40000"/>
                  <a:alpha val="5882"/>
                </a:srgbClr>
              </a:gs>
            </a:gsLst>
            <a:path path="circle">
              <a:fillToRect l="50000" t="50000" r="50000" b="50000"/>
            </a:path>
            <a:tileRect/>
          </a:gradFill>
          <a:ln w="9525" cap="flat" cmpd="sng">
            <a:noFill/>
            <a:prstDash val="solid"/>
            <a:round/>
          </a:ln>
        </p:spPr>
      </p:sp>
      <p:pic>
        <p:nvPicPr>
          <p:cNvPr id="32" name="图片"/>
          <p:cNvPicPr>
            <a:picLocks noChangeAspect="1"/>
          </p:cNvPicPr>
          <p:nvPr/>
        </p:nvPicPr>
        <p:blipFill>
          <a:blip r:embed="rId5" cstate="print"/>
          <a:srcRect t="28813"/>
          <a:stretch>
            <a:fillRect/>
          </a:stretch>
        </p:blipFill>
        <p:spPr>
          <a:xfrm>
            <a:off x="7999412" y="0"/>
            <a:ext cx="1603387" cy="1141407"/>
          </a:xfrm>
          <a:prstGeom prst="rect">
            <a:avLst/>
          </a:prstGeom>
          <a:noFill/>
          <a:ln w="12700" cap="flat" cmpd="sng">
            <a:noFill/>
            <a:prstDash val="solid"/>
            <a:miter/>
          </a:ln>
        </p:spPr>
      </p:pic>
      <p:pic>
        <p:nvPicPr>
          <p:cNvPr id="31" name="图片"/>
          <p:cNvPicPr>
            <a:picLocks noChangeAspect="1"/>
          </p:cNvPicPr>
          <p:nvPr/>
        </p:nvPicPr>
        <p:blipFill>
          <a:blip r:embed="rId6" cstate="print"/>
          <a:srcRect b="23320"/>
          <a:stretch>
            <a:fillRect/>
          </a:stretch>
        </p:blipFill>
        <p:spPr>
          <a:xfrm>
            <a:off x="8605878" y="6096000"/>
            <a:ext cx="993734" cy="762000"/>
          </a:xfrm>
          <a:prstGeom prst="rect">
            <a:avLst/>
          </a:prstGeom>
          <a:noFill/>
          <a:ln w="12700" cap="flat" cmpd="sng">
            <a:noFill/>
            <a:prstDash val="solid"/>
            <a:miter/>
          </a:ln>
        </p:spPr>
      </p:pic>
      <p:sp>
        <p:nvSpPr>
          <p:cNvPr id="30" name="矩形"/>
          <p:cNvSpPr>
            <a:spLocks/>
          </p:cNvSpPr>
          <p:nvPr/>
        </p:nvSpPr>
        <p:spPr>
          <a:xfrm>
            <a:off x="10437812" y="0"/>
            <a:ext cx="685800" cy="1143000"/>
          </a:xfrm>
          <a:prstGeom prst="rect">
            <a:avLst/>
          </a:prstGeom>
          <a:solidFill>
            <a:schemeClr val="accent1"/>
          </a:solidFill>
          <a:ln w="9525" cap="flat" cmpd="sng">
            <a:noFill/>
            <a:prstDash val="solid"/>
            <a:round/>
          </a:ln>
          <a:effectLst>
            <a:outerShdw blurRad="38100" dist="25400" dir="5400000" rotWithShape="0">
              <a:srgbClr val="000000">
                <a:alpha val="44705"/>
              </a:srgbClr>
            </a:outerShdw>
          </a:effectLst>
        </p:spPr>
      </p:sp>
      <p:sp>
        <p:nvSpPr>
          <p:cNvPr id="25"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26" name="文本框"/>
          <p:cNvSpPr>
            <a:spLocks noGrp="1"/>
          </p:cNvSpPr>
          <p:nvPr>
            <p:ph type="body" idx="1"/>
          </p:nvPr>
        </p:nvSpPr>
        <p:spPr>
          <a:xfrm>
            <a:off x="1103312" y="2052918"/>
            <a:ext cx="8946541" cy="41954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7" name="文本框"/>
          <p:cNvSpPr>
            <a:spLocks noGrp="1"/>
          </p:cNvSpPr>
          <p:nvPr>
            <p:ph type="dt" idx="10"/>
          </p:nvPr>
        </p:nvSpPr>
        <p:spPr>
          <a:xfrm>
            <a:off x="10155640" y="1790701"/>
            <a:ext cx="990598" cy="304799"/>
          </a:xfrm>
          <a:prstGeom prst="rect">
            <a:avLst/>
          </a:prstGeom>
          <a:noFill/>
          <a:ln cap="flat" cmpd="sng">
            <a:noFill/>
            <a:prstDash val="solid"/>
            <a:miter/>
          </a:ln>
        </p:spPr>
        <p:txBody>
          <a:bodyPr vert="horz" wrap="square" lIns="91440" tIns="45720" rIns="91440" bIns="45720" anchor="t" anchorCtr="0">
            <a:prstTxWarp prst="textNoShape">
              <a:avLst/>
            </a:prstTxWarp>
          </a:bodyPr>
          <a:lstStyle/>
          <a:p>
            <a:pPr algn="l"/>
            <a:endParaRPr lang="zh-CN" altLang="en-US" sz="1100" b="0" i="0">
              <a:solidFill>
                <a:srgbClr val="FFFFFF"/>
              </a:solidFill>
              <a:latin typeface="Century Gothic" charset="0"/>
              <a:ea typeface="宋体" charset="0"/>
              <a:cs typeface="Century Gothic" charset="0"/>
            </a:endParaRPr>
          </a:p>
        </p:txBody>
      </p:sp>
      <p:sp>
        <p:nvSpPr>
          <p:cNvPr id="28" name="文本框"/>
          <p:cNvSpPr>
            <a:spLocks noGrp="1"/>
          </p:cNvSpPr>
          <p:nvPr>
            <p:ph type="ftr"/>
          </p:nvPr>
        </p:nvSpPr>
        <p:spPr>
          <a:xfrm>
            <a:off x="8951573" y="3225297"/>
            <a:ext cx="3859794" cy="304800"/>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algn="l"/>
            <a:endParaRPr lang="zh-CN" altLang="en-US" sz="1100" b="0" i="0">
              <a:solidFill>
                <a:srgbClr val="FFFFFF"/>
              </a:solidFill>
              <a:latin typeface="Century Gothic" charset="0"/>
              <a:ea typeface="宋体" charset="0"/>
              <a:cs typeface="Century Gothic" charset="0"/>
            </a:endParaRPr>
          </a:p>
        </p:txBody>
      </p:sp>
      <p:sp>
        <p:nvSpPr>
          <p:cNvPr id="29" name="文本框"/>
          <p:cNvSpPr>
            <a:spLocks noGrp="1"/>
          </p:cNvSpPr>
          <p:nvPr>
            <p:ph type="sldNum"/>
          </p:nvPr>
        </p:nvSpPr>
        <p:spPr>
          <a:xfrm>
            <a:off x="10352541" y="295729"/>
            <a:ext cx="838198" cy="767686"/>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algn="ctr"/>
            <a:fld id="{CAD2D6BD-DE1B-4B5F-8B41-2702339687B9}" type="slidenum">
              <a:rPr lang="en-US" altLang="zh-CN" sz="2800" b="0" i="0" u="none" strike="noStrike" kern="1200" cap="none" spc="0" baseline="0">
                <a:solidFill>
                  <a:srgbClr val="FFFFFF"/>
                </a:solidFill>
                <a:latin typeface="Century Gothic" charset="0"/>
                <a:ea typeface="宋体" charset="0"/>
                <a:cs typeface="Century Gothic" charset="0"/>
              </a:rPr>
              <a:t>‹#›</a:t>
            </a:fld>
            <a:endParaRPr lang="zh-CN" altLang="en-US" sz="2800" b="0" i="0">
              <a:solidFill>
                <a:srgbClr val="FFFFFF"/>
              </a:solidFill>
              <a:latin typeface="Century Gothic" charset="0"/>
              <a:ea typeface="宋体" charset="0"/>
              <a:cs typeface="Century Gothic" charset="0"/>
            </a:endParaRPr>
          </a:p>
        </p:txBody>
      </p:sp>
    </p:spTree>
    <p:extLst>
      <p:ext uri="{BB962C8B-B14F-4D97-AF65-F5344CB8AC3E}">
        <p14:creationId xmlns:p14="http://schemas.microsoft.com/office/powerpoint/2010/main" val="529039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2023/9/1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05367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2023/9/1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01003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2023/9/1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62931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2023/9/1</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22142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2023/9/1</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8321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2023/9/1</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63325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2023/9/1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11126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2023/9/1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27481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duotone>
              <a:srgbClr val="072C3F"/>
              <a:srgbClr val="4C8E7E"/>
            </a:duotone>
          </a:blip>
          <a:stretch/>
        </a:blipFill>
        <a:effectLst/>
      </p:bgPr>
    </p:bg>
    <p:spTree>
      <p:nvGrpSpPr>
        <p:cNvPr id="1" name=""/>
        <p:cNvGrpSpPr/>
        <p:nvPr/>
      </p:nvGrpSpPr>
      <p:grpSpPr>
        <a:xfrm>
          <a:off x="0" y="0"/>
          <a:ext cx="0" cy="0"/>
          <a:chOff x="0" y="0"/>
          <a:chExt cx="0" cy="0"/>
        </a:xfrm>
      </p:grpSpPr>
      <p:pic>
        <p:nvPicPr>
          <p:cNvPr id="2" name="图片"/>
          <p:cNvPicPr>
            <a:picLocks noChangeAspect="1"/>
          </p:cNvPicPr>
          <p:nvPr/>
        </p:nvPicPr>
        <p:blipFill>
          <a:blip r:embed="rId15" cstate="print"/>
          <a:srcRect l="3613"/>
          <a:stretch>
            <a:fillRect/>
          </a:stretch>
        </p:blipFill>
        <p:spPr>
          <a:xfrm>
            <a:off x="0" y="2669685"/>
            <a:ext cx="4037012" cy="4188315"/>
          </a:xfrm>
          <a:prstGeom prst="rect">
            <a:avLst/>
          </a:prstGeom>
          <a:noFill/>
          <a:ln w="12700" cap="flat" cmpd="sng">
            <a:noFill/>
            <a:prstDash val="solid"/>
            <a:miter/>
          </a:ln>
        </p:spPr>
      </p:pic>
      <p:pic>
        <p:nvPicPr>
          <p:cNvPr id="3" name="图片"/>
          <p:cNvPicPr>
            <a:picLocks noChangeAspect="1"/>
          </p:cNvPicPr>
          <p:nvPr/>
        </p:nvPicPr>
        <p:blipFill>
          <a:blip r:embed="rId16" cstate="print"/>
          <a:srcRect l="35640"/>
          <a:stretch>
            <a:fillRect/>
          </a:stretch>
        </p:blipFill>
        <p:spPr>
          <a:xfrm>
            <a:off x="0" y="2892347"/>
            <a:ext cx="1522412" cy="2365453"/>
          </a:xfrm>
          <a:prstGeom prst="rect">
            <a:avLst/>
          </a:prstGeom>
          <a:noFill/>
          <a:ln w="12700" cap="flat" cmpd="sng">
            <a:noFill/>
            <a:prstDash val="solid"/>
            <a:miter/>
          </a:ln>
        </p:spPr>
      </p:pic>
      <p:sp>
        <p:nvSpPr>
          <p:cNvPr id="4" name="椭圆"/>
          <p:cNvSpPr>
            <a:spLocks/>
          </p:cNvSpPr>
          <p:nvPr/>
        </p:nvSpPr>
        <p:spPr>
          <a:xfrm>
            <a:off x="8609012" y="1676400"/>
            <a:ext cx="2819400" cy="2819400"/>
          </a:xfrm>
          <a:prstGeom prst="ellipse">
            <a:avLst/>
          </a:prstGeom>
          <a:gradFill rotWithShape="1">
            <a:gsLst>
              <a:gs pos="0">
                <a:srgbClr val="1E5155">
                  <a:lumMod val="60000"/>
                  <a:lumOff val="40000"/>
                  <a:alpha val="6666"/>
                </a:srgbClr>
              </a:gs>
              <a:gs pos="69000">
                <a:srgbClr val="1E5155">
                  <a:lumMod val="60000"/>
                  <a:lumOff val="40000"/>
                  <a:alpha val="0"/>
                </a:srgbClr>
              </a:gs>
              <a:gs pos="36000">
                <a:srgbClr val="1E5155">
                  <a:lumMod val="60000"/>
                  <a:lumOff val="40000"/>
                  <a:alpha val="5882"/>
                </a:srgbClr>
              </a:gs>
            </a:gsLst>
            <a:path path="circle">
              <a:fillToRect l="50000" t="50000" r="50000" b="50000"/>
            </a:path>
            <a:tileRect/>
          </a:gradFill>
          <a:ln w="9525" cap="flat" cmpd="sng">
            <a:noFill/>
            <a:prstDash val="solid"/>
            <a:round/>
          </a:ln>
        </p:spPr>
      </p:sp>
      <p:pic>
        <p:nvPicPr>
          <p:cNvPr id="5" name="图片"/>
          <p:cNvPicPr>
            <a:picLocks noChangeAspect="1"/>
          </p:cNvPicPr>
          <p:nvPr/>
        </p:nvPicPr>
        <p:blipFill>
          <a:blip r:embed="rId17" cstate="print"/>
          <a:srcRect t="28813"/>
          <a:stretch>
            <a:fillRect/>
          </a:stretch>
        </p:blipFill>
        <p:spPr>
          <a:xfrm>
            <a:off x="7999412" y="0"/>
            <a:ext cx="1603387" cy="1141407"/>
          </a:xfrm>
          <a:prstGeom prst="rect">
            <a:avLst/>
          </a:prstGeom>
          <a:noFill/>
          <a:ln w="12700" cap="flat" cmpd="sng">
            <a:noFill/>
            <a:prstDash val="solid"/>
            <a:miter/>
          </a:ln>
        </p:spPr>
      </p:pic>
      <p:pic>
        <p:nvPicPr>
          <p:cNvPr id="6" name="图片"/>
          <p:cNvPicPr>
            <a:picLocks noChangeAspect="1"/>
          </p:cNvPicPr>
          <p:nvPr/>
        </p:nvPicPr>
        <p:blipFill>
          <a:blip r:embed="rId18" cstate="print"/>
          <a:srcRect b="23320"/>
          <a:stretch>
            <a:fillRect/>
          </a:stretch>
        </p:blipFill>
        <p:spPr>
          <a:xfrm>
            <a:off x="8605878" y="6096000"/>
            <a:ext cx="993734" cy="762000"/>
          </a:xfrm>
          <a:prstGeom prst="rect">
            <a:avLst/>
          </a:prstGeom>
          <a:noFill/>
          <a:ln w="12700" cap="flat" cmpd="sng">
            <a:noFill/>
            <a:prstDash val="solid"/>
            <a:miter/>
          </a:ln>
        </p:spPr>
      </p:pic>
      <p:sp>
        <p:nvSpPr>
          <p:cNvPr id="7" name="矩形"/>
          <p:cNvSpPr>
            <a:spLocks/>
          </p:cNvSpPr>
          <p:nvPr/>
        </p:nvSpPr>
        <p:spPr>
          <a:xfrm>
            <a:off x="10437812" y="0"/>
            <a:ext cx="685800" cy="1143000"/>
          </a:xfrm>
          <a:prstGeom prst="rect">
            <a:avLst/>
          </a:prstGeom>
          <a:solidFill>
            <a:schemeClr val="accent1"/>
          </a:solidFill>
          <a:ln w="9525" cap="flat" cmpd="sng">
            <a:noFill/>
            <a:prstDash val="solid"/>
            <a:round/>
          </a:ln>
          <a:effectLst>
            <a:outerShdw blurRad="38100" dist="25400" dir="5400000" rotWithShape="0">
              <a:srgbClr val="000000">
                <a:alpha val="44705"/>
              </a:srgbClr>
            </a:outerShdw>
          </a:effectLst>
        </p:spPr>
      </p:sp>
      <p:sp>
        <p:nvSpPr>
          <p:cNvPr id="8" name="文本框"/>
          <p:cNvSpPr>
            <a:spLocks noGrp="1"/>
          </p:cNvSpPr>
          <p:nvPr>
            <p:ph type="title"/>
          </p:nvPr>
        </p:nvSpPr>
        <p:spPr>
          <a:xfrm>
            <a:off x="646111" y="452718"/>
            <a:ext cx="9404723" cy="14005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9" name="文本框"/>
          <p:cNvSpPr>
            <a:spLocks noGrp="1"/>
          </p:cNvSpPr>
          <p:nvPr>
            <p:ph type="body" idx="1"/>
          </p:nvPr>
        </p:nvSpPr>
        <p:spPr>
          <a:xfrm>
            <a:off x="1103312" y="2052918"/>
            <a:ext cx="8946541" cy="41954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0" name="文本框"/>
          <p:cNvSpPr>
            <a:spLocks noGrp="1"/>
          </p:cNvSpPr>
          <p:nvPr>
            <p:ph type="dt" idx="2"/>
          </p:nvPr>
        </p:nvSpPr>
        <p:spPr>
          <a:xfrm rot="5400000">
            <a:off x="10155640" y="1790701"/>
            <a:ext cx="990598" cy="30479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fld id="{CAD2D6BD-DE1B-4B5F-8B41-2702339687B9}" type="datetime1">
              <a:rPr lang="en-US" altLang="zh-CN" sz="1100" b="0" i="0">
                <a:solidFill>
                  <a:srgbClr val="FFFFFF"/>
                </a:solidFill>
                <a:latin typeface="Century Gothic" charset="0"/>
                <a:ea typeface="宋体" charset="0"/>
                <a:cs typeface="Century Gothic" charset="0"/>
              </a:rPr>
              <a:t>9/1/2023</a:t>
            </a:fld>
            <a:endParaRPr lang="zh-CN" altLang="en-US" sz="1100" b="0" i="0">
              <a:solidFill>
                <a:srgbClr val="FFFFFF"/>
              </a:solidFill>
              <a:latin typeface="Century Gothic" charset="0"/>
              <a:ea typeface="宋体" charset="0"/>
              <a:cs typeface="Century Gothic" charset="0"/>
            </a:endParaRPr>
          </a:p>
        </p:txBody>
      </p:sp>
      <p:sp>
        <p:nvSpPr>
          <p:cNvPr id="11" name="文本框"/>
          <p:cNvSpPr>
            <a:spLocks noGrp="1"/>
          </p:cNvSpPr>
          <p:nvPr>
            <p:ph type="ftr" idx="3"/>
          </p:nvPr>
        </p:nvSpPr>
        <p:spPr>
          <a:xfrm rot="5400000">
            <a:off x="8951573" y="3225297"/>
            <a:ext cx="3859794" cy="3048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100" b="0" i="0">
              <a:solidFill>
                <a:srgbClr val="FFFFFF"/>
              </a:solidFill>
              <a:latin typeface="Century Gothic" charset="0"/>
              <a:ea typeface="宋体" charset="0"/>
              <a:cs typeface="Century Gothic" charset="0"/>
            </a:endParaRPr>
          </a:p>
        </p:txBody>
      </p:sp>
      <p:sp>
        <p:nvSpPr>
          <p:cNvPr id="12" name="文本框"/>
          <p:cNvSpPr>
            <a:spLocks noGrp="1"/>
          </p:cNvSpPr>
          <p:nvPr>
            <p:ph type="sldNum" idx="4"/>
          </p:nvPr>
        </p:nvSpPr>
        <p:spPr>
          <a:xfrm>
            <a:off x="10352541" y="295729"/>
            <a:ext cx="838198" cy="76768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ctr"/>
            <a:fld id="{CAD2D6BD-DE1B-4B5F-8B41-2702339687B9}" type="slidenum">
              <a:rPr lang="en-US" altLang="zh-CN" sz="2800" b="0" i="0" u="none" strike="noStrike" kern="1200" cap="none" spc="0" baseline="0">
                <a:solidFill>
                  <a:srgbClr val="FFFFFF"/>
                </a:solidFill>
                <a:latin typeface="Century Gothic" charset="0"/>
                <a:ea typeface="宋体" charset="0"/>
                <a:cs typeface="Century Gothic" charset="0"/>
              </a:rPr>
              <a:t>‹#›</a:t>
            </a:fld>
            <a:endParaRPr lang="zh-CN" altLang="en-US" sz="2800" b="0" i="0">
              <a:solidFill>
                <a:srgbClr val="FFFFFF"/>
              </a:solidFill>
              <a:latin typeface="Century Gothic" charset="0"/>
              <a:ea typeface="宋体" charset="0"/>
              <a:cs typeface="Century Gothic" charset="0"/>
            </a:endParaRPr>
          </a:p>
        </p:txBody>
      </p:sp>
    </p:spTree>
    <p:extLst>
      <p:ext uri="{BB962C8B-B14F-4D97-AF65-F5344CB8AC3E}">
        <p14:creationId xmlns:p14="http://schemas.microsoft.com/office/powerpoint/2010/main" val="135981873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spcBef>
          <a:spcPts val="0"/>
        </a:spcBef>
        <a:buNone/>
        <a:defRPr sz="4200" b="0" i="0" kern="1200">
          <a:solidFill>
            <a:schemeClr val="tx2"/>
          </a:solidFill>
          <a:latin typeface="Century Gothic" charset="0"/>
          <a:ea typeface="宋体" charset="0"/>
          <a:cs typeface="Century Gothic" charset="0"/>
        </a:defRPr>
      </a:lvl1pPr>
    </p:titleStyle>
    <p:body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52.png"/><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55.png"/><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3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65.png"/></Relationships>
</file>

<file path=ppt/slides/_rels/slide32.xml.rels><?xml version="1.0" encoding="UTF-8" standalone="yes"?>
<Relationships xmlns="http://schemas.openxmlformats.org/package/2006/relationships"><Relationship Id="rId3" Type="http://schemas.openxmlformats.org/officeDocument/2006/relationships/hyperlink" Target="https://www.w3schools.com/python/ref_tuple_count.asp" TargetMode="External"/><Relationship Id="rId7" Type="http://schemas.openxmlformats.org/officeDocument/2006/relationships/image" Target="../media/image68.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hyperlink" Target="https://www.w3schools.com/python/ref_tuple_index.asp"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71.png"/><Relationship Id="rId4" Type="http://schemas.openxmlformats.org/officeDocument/2006/relationships/image" Target="../media/image70.png"/></Relationships>
</file>

<file path=ppt/slides/_rels/slide3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74.png"/><Relationship Id="rId4" Type="http://schemas.openxmlformats.org/officeDocument/2006/relationships/image" Target="../media/image73.png"/></Relationships>
</file>

<file path=ppt/slides/_rels/slide3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3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3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86.png"/><Relationship Id="rId4" Type="http://schemas.openxmlformats.org/officeDocument/2006/relationships/image" Target="../media/image85.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4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94.png"/><Relationship Id="rId4" Type="http://schemas.openxmlformats.org/officeDocument/2006/relationships/image" Target="../media/image93.png"/></Relationships>
</file>

<file path=ppt/slides/_rels/slide4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96.png"/></Relationships>
</file>

<file path=ppt/slides/_rels/slide4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98.png"/></Relationships>
</file>

<file path=ppt/slides/_rels/slide44.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101.png"/><Relationship Id="rId4" Type="http://schemas.openxmlformats.org/officeDocument/2006/relationships/image" Target="../media/image100.png"/></Relationships>
</file>

<file path=ppt/slides/_rels/slide45.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103.png"/></Relationships>
</file>

<file path=ppt/slides/_rels/slide46.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105.png"/></Relationships>
</file>

<file path=ppt/slides/_rels/slide47.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108.png"/><Relationship Id="rId4" Type="http://schemas.openxmlformats.org/officeDocument/2006/relationships/image" Target="../media/image107.png"/></Relationships>
</file>

<file path=ppt/slides/_rels/slide48.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112.png"/><Relationship Id="rId5" Type="http://schemas.openxmlformats.org/officeDocument/2006/relationships/image" Target="../media/image111.png"/><Relationship Id="rId4" Type="http://schemas.openxmlformats.org/officeDocument/2006/relationships/image" Target="../media/image110.png"/></Relationships>
</file>

<file path=ppt/slides/_rels/slide49.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115.png"/><Relationship Id="rId4" Type="http://schemas.openxmlformats.org/officeDocument/2006/relationships/image" Target="../media/image114.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16.png"/><Relationship Id="rId7" Type="http://schemas.openxmlformats.org/officeDocument/2006/relationships/hyperlink" Target="https://docs.python.org/3/library/exceptions.html" TargetMode="External"/><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s>
</file>

<file path=ppt/slides/_rels/slide51.xml.rels><?xml version="1.0" encoding="UTF-8" standalone="yes"?>
<Relationships xmlns="http://schemas.openxmlformats.org/package/2006/relationships"><Relationship Id="rId3" Type="http://schemas.openxmlformats.org/officeDocument/2006/relationships/image" Target="../media/image120.png"/><Relationship Id="rId7" Type="http://schemas.openxmlformats.org/officeDocument/2006/relationships/image" Target="../media/image124.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123.png"/><Relationship Id="rId5" Type="http://schemas.openxmlformats.org/officeDocument/2006/relationships/image" Target="../media/image122.png"/><Relationship Id="rId4" Type="http://schemas.openxmlformats.org/officeDocument/2006/relationships/image" Target="../media/image121.png"/></Relationships>
</file>

<file path=ppt/slides/_rels/slide52.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127.png"/><Relationship Id="rId4" Type="http://schemas.openxmlformats.org/officeDocument/2006/relationships/image" Target="../media/image126.png"/></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128.png"/><Relationship Id="rId7" Type="http://schemas.openxmlformats.org/officeDocument/2006/relationships/image" Target="../media/image132.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131.png"/><Relationship Id="rId5" Type="http://schemas.openxmlformats.org/officeDocument/2006/relationships/image" Target="../media/image130.png"/><Relationship Id="rId4" Type="http://schemas.openxmlformats.org/officeDocument/2006/relationships/image" Target="../media/image129.png"/></Relationships>
</file>

<file path=ppt/slides/_rels/slide56.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136.png"/><Relationship Id="rId5" Type="http://schemas.openxmlformats.org/officeDocument/2006/relationships/image" Target="../media/image135.png"/><Relationship Id="rId4" Type="http://schemas.openxmlformats.org/officeDocument/2006/relationships/image" Target="../media/image134.png"/></Relationships>
</file>

<file path=ppt/slides/_rels/slide57.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139.png"/><Relationship Id="rId4" Type="http://schemas.openxmlformats.org/officeDocument/2006/relationships/image" Target="../media/image138.png"/></Relationships>
</file>

<file path=ppt/slides/_rels/slide5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143.png"/><Relationship Id="rId5" Type="http://schemas.openxmlformats.org/officeDocument/2006/relationships/image" Target="../media/image142.png"/><Relationship Id="rId4" Type="http://schemas.openxmlformats.org/officeDocument/2006/relationships/image" Target="../media/image141.png"/></Relationships>
</file>

<file path=ppt/slides/_rels/slide59.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147.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image" Target="../media/image15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24" name="文本框"/>
          <p:cNvSpPr>
            <a:spLocks noGrp="1"/>
          </p:cNvSpPr>
          <p:nvPr>
            <p:ph type="ctrTitle"/>
          </p:nvPr>
        </p:nvSpPr>
        <p:spPr>
          <a:xfrm>
            <a:off x="847493" y="343829"/>
            <a:ext cx="10327202" cy="135703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7200" b="0" i="0" u="none" strike="noStrike" kern="1200" cap="none" spc="0" baseline="0">
                <a:solidFill>
                  <a:schemeClr val="tx2"/>
                </a:solidFill>
                <a:latin typeface="Century Gothic" charset="0"/>
                <a:ea typeface="宋体" charset="0"/>
                <a:cs typeface="Lucida Sans"/>
              </a:rPr>
              <a:t>Basic Python</a:t>
            </a:r>
            <a:endParaRPr lang="zh-CN" altLang="en-US" sz="7200" b="0" i="0" u="none" strike="noStrike" kern="1200" cap="none" spc="0" baseline="0">
              <a:solidFill>
                <a:schemeClr val="tx2"/>
              </a:solidFill>
              <a:latin typeface="Century Gothic" charset="0"/>
              <a:ea typeface="宋体" charset="0"/>
              <a:cs typeface="Lucida Sans"/>
            </a:endParaRPr>
          </a:p>
        </p:txBody>
      </p:sp>
      <p:sp>
        <p:nvSpPr>
          <p:cNvPr id="2" name="文本框">
            <a:extLst>
              <a:ext uri="{FF2B5EF4-FFF2-40B4-BE49-F238E27FC236}">
                <a16:creationId xmlns:a16="http://schemas.microsoft.com/office/drawing/2014/main" id="{3838B734-6A28-93D4-860B-B42A87C97C58}"/>
              </a:ext>
            </a:extLst>
          </p:cNvPr>
          <p:cNvSpPr txBox="1">
            <a:spLocks/>
          </p:cNvSpPr>
          <p:nvPr/>
        </p:nvSpPr>
        <p:spPr>
          <a:xfrm>
            <a:off x="847493" y="1595718"/>
            <a:ext cx="10276019" cy="511705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pPr algn="just"/>
            <a:r>
              <a:rPr lang="en-US" altLang="zh-CN">
                <a:cs typeface="Lucida Sans"/>
              </a:rPr>
              <a:t>Python is a popular programming language. It was created by Guido van Rossum, and released in 1991.</a:t>
            </a:r>
          </a:p>
          <a:p>
            <a:pPr algn="just"/>
            <a:r>
              <a:rPr lang="en-US" altLang="zh-CN">
                <a:cs typeface="Lucida Sans"/>
              </a:rPr>
              <a:t>It is used for:</a:t>
            </a:r>
          </a:p>
          <a:p>
            <a:pPr lvl="1" algn="just"/>
            <a:r>
              <a:rPr lang="en-US" altLang="zh-CN">
                <a:cs typeface="Lucida Sans"/>
              </a:rPr>
              <a:t>Web development (server-side)</a:t>
            </a:r>
          </a:p>
          <a:p>
            <a:pPr lvl="1" algn="just"/>
            <a:r>
              <a:rPr lang="en-US" altLang="zh-CN">
                <a:cs typeface="Lucida Sans"/>
              </a:rPr>
              <a:t>Software development</a:t>
            </a:r>
          </a:p>
          <a:p>
            <a:pPr lvl="1" algn="just"/>
            <a:r>
              <a:rPr lang="en-US" altLang="zh-CN">
                <a:cs typeface="Lucida Sans"/>
              </a:rPr>
              <a:t>Mathematics</a:t>
            </a:r>
          </a:p>
          <a:p>
            <a:pPr lvl="1" algn="just"/>
            <a:r>
              <a:rPr lang="en-US" altLang="zh-CN">
                <a:cs typeface="Lucida Sans"/>
              </a:rPr>
              <a:t>System scripting</a:t>
            </a:r>
            <a:endParaRPr lang="zh-CN" altLang="en-US" dirty="0">
              <a:cs typeface="Lucida Sans"/>
            </a:endParaRPr>
          </a:p>
        </p:txBody>
      </p:sp>
      <p:pic>
        <p:nvPicPr>
          <p:cNvPr id="3" name="图片" descr="Interview Guido van Rossum: “I'd rather write code than papers ...">
            <a:extLst>
              <a:ext uri="{FF2B5EF4-FFF2-40B4-BE49-F238E27FC236}">
                <a16:creationId xmlns:a16="http://schemas.microsoft.com/office/drawing/2014/main" id="{09952539-44A1-8391-8F13-EDAEF85B9A05}"/>
              </a:ext>
            </a:extLst>
          </p:cNvPr>
          <p:cNvPicPr>
            <a:picLocks noChangeAspect="1"/>
          </p:cNvPicPr>
          <p:nvPr/>
        </p:nvPicPr>
        <p:blipFill>
          <a:blip r:embed="rId3" cstate="print"/>
          <a:stretch>
            <a:fillRect/>
          </a:stretch>
        </p:blipFill>
        <p:spPr>
          <a:xfrm>
            <a:off x="7828788" y="2329061"/>
            <a:ext cx="3345907" cy="4185110"/>
          </a:xfrm>
          <a:prstGeom prst="rect">
            <a:avLst/>
          </a:prstGeom>
          <a:noFill/>
          <a:ln w="12700" cap="flat" cmpd="sng">
            <a:noFill/>
            <a:prstDash val="solid"/>
            <a:miter/>
          </a:ln>
        </p:spPr>
      </p:pic>
    </p:spTree>
    <p:extLst>
      <p:ext uri="{BB962C8B-B14F-4D97-AF65-F5344CB8AC3E}">
        <p14:creationId xmlns:p14="http://schemas.microsoft.com/office/powerpoint/2010/main" val="1680243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graphicFrame>
        <p:nvGraphicFramePr>
          <p:cNvPr id="6" name="Table">
            <a:extLst>
              <a:ext uri="{FF2B5EF4-FFF2-40B4-BE49-F238E27FC236}">
                <a16:creationId xmlns:a16="http://schemas.microsoft.com/office/drawing/2014/main" id="{47A67638-C5BB-377C-D00B-3C3863A4ED01}"/>
              </a:ext>
            </a:extLst>
          </p:cNvPr>
          <p:cNvGraphicFramePr>
            <a:graphicFrameLocks noGrp="1"/>
          </p:cNvGraphicFramePr>
          <p:nvPr>
            <p:ph type="body" idx="1"/>
          </p:nvPr>
        </p:nvGraphicFramePr>
        <p:xfrm>
          <a:off x="802888" y="267621"/>
          <a:ext cx="9099359" cy="6427810"/>
        </p:xfrm>
        <a:graphic>
          <a:graphicData uri="http://schemas.openxmlformats.org/drawingml/2006/table">
            <a:tbl>
              <a:tblPr bandRow="1">
                <a:noFill/>
              </a:tblPr>
              <a:tblGrid>
                <a:gridCol w="1389634">
                  <a:extLst>
                    <a:ext uri="{9D8B030D-6E8A-4147-A177-3AD203B41FA5}">
                      <a16:colId xmlns:a16="http://schemas.microsoft.com/office/drawing/2014/main" val="20000"/>
                    </a:ext>
                  </a:extLst>
                </a:gridCol>
                <a:gridCol w="7709725">
                  <a:extLst>
                    <a:ext uri="{9D8B030D-6E8A-4147-A177-3AD203B41FA5}">
                      <a16:colId xmlns:a16="http://schemas.microsoft.com/office/drawing/2014/main" val="20001"/>
                    </a:ext>
                  </a:extLst>
                </a:gridCol>
              </a:tblGrid>
              <a:tr h="412588">
                <a:tc>
                  <a:txBody>
                    <a:bodyPr/>
                    <a:lstStyle/>
                    <a:p>
                      <a:pPr marL="0" indent="0" algn="ctr" defTabSz="457200" eaLnBrk="1" fontAlgn="t" latinLnBrk="0" hangingPunct="1">
                        <a:lnSpc>
                          <a:spcPct val="100000"/>
                        </a:lnSpc>
                        <a:spcBef>
                          <a:spcPts val="0"/>
                        </a:spcBef>
                        <a:spcAft>
                          <a:spcPts val="0"/>
                        </a:spcAft>
                        <a:buNone/>
                      </a:pPr>
                      <a:r>
                        <a:rPr lang="en-US" altLang="zh-CN" sz="1250" b="1" i="0" u="none" strike="noStrike" kern="1200" cap="none" spc="0" baseline="0">
                          <a:solidFill>
                            <a:srgbClr val="000000"/>
                          </a:solidFill>
                          <a:latin typeface="Century Gothic" charset="0"/>
                          <a:ea typeface="宋体" charset="0"/>
                          <a:cs typeface="Century Gothic" charset="0"/>
                        </a:rPr>
                        <a:t>Keyword</a:t>
                      </a:r>
                      <a:endParaRPr lang="zh-CN" altLang="en-US" sz="1250" b="1" i="0" u="none" strike="noStrike" kern="1200" cap="none" spc="0" baseline="0">
                        <a:solidFill>
                          <a:srgbClr val="000000"/>
                        </a:solidFill>
                        <a:latin typeface="Verdana" pitchFamily="34" charset="0"/>
                        <a:ea typeface="宋体" charset="0"/>
                        <a:cs typeface="Century Gothic" charset="0"/>
                      </a:endParaRPr>
                    </a:p>
                  </a:txBody>
                  <a:tcPr marL="6705" marR="6705" marT="6705"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B01513"/>
                    </a:solidFill>
                  </a:tcPr>
                </a:tc>
                <a:tc>
                  <a:txBody>
                    <a:bodyPr/>
                    <a:lstStyle/>
                    <a:p>
                      <a:pPr marL="0" indent="0" algn="l" defTabSz="457200" eaLnBrk="1" fontAlgn="t" latinLnBrk="0" hangingPunct="1">
                        <a:lnSpc>
                          <a:spcPct val="100000"/>
                        </a:lnSpc>
                        <a:spcBef>
                          <a:spcPts val="0"/>
                        </a:spcBef>
                        <a:spcAft>
                          <a:spcPts val="0"/>
                        </a:spcAft>
                        <a:buNone/>
                      </a:pPr>
                      <a:r>
                        <a:rPr lang="en-US" altLang="zh-CN" sz="1250" b="1" i="0" u="none" strike="noStrike" kern="1200" cap="none" spc="0" baseline="0">
                          <a:solidFill>
                            <a:srgbClr val="000000"/>
                          </a:solidFill>
                          <a:latin typeface="Century Gothic" charset="0"/>
                          <a:ea typeface="宋体" charset="0"/>
                          <a:cs typeface="Century Gothic" charset="0"/>
                        </a:rPr>
                        <a:t>Description</a:t>
                      </a:r>
                      <a:endParaRPr lang="zh-CN" altLang="en-US" sz="1250" b="1" i="0" u="none" strike="noStrike" kern="1200" cap="none" spc="0" baseline="0">
                        <a:solidFill>
                          <a:srgbClr val="000000"/>
                        </a:solidFill>
                        <a:latin typeface="Verdana" pitchFamily="34" charset="0"/>
                        <a:ea typeface="宋体" charset="0"/>
                        <a:cs typeface="Century Gothic" charset="0"/>
                      </a:endParaRPr>
                    </a:p>
                  </a:txBody>
                  <a:tcPr marL="6705" marR="6705" marT="6705"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B01513"/>
                    </a:solidFill>
                  </a:tcPr>
                </a:tc>
                <a:extLst>
                  <a:ext uri="{0D108BD9-81ED-4DB2-BD59-A6C34878D82A}">
                    <a16:rowId xmlns:a16="http://schemas.microsoft.com/office/drawing/2014/main" val="10000"/>
                  </a:ext>
                </a:extLst>
              </a:tr>
              <a:tr h="334179">
                <a:tc>
                  <a:txBody>
                    <a:bodyPr/>
                    <a:lstStyle/>
                    <a:p>
                      <a:pPr marL="0" indent="0" algn="ctr" defTabSz="457200" eaLnBrk="1" fontAlgn="b"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global</a:t>
                      </a:r>
                      <a:endParaRPr lang="zh-CN" altLang="en-US" sz="1250" b="0" i="0" u="none" strike="noStrike" kern="1200" cap="none" spc="0" baseline="0">
                        <a:solidFill>
                          <a:srgbClr val="000000"/>
                        </a:solidFill>
                        <a:latin typeface="Calibri" pitchFamily="34" charset="0"/>
                        <a:ea typeface="宋体" charset="0"/>
                        <a:cs typeface="Century Gothic" charset="0"/>
                      </a:endParaRPr>
                    </a:p>
                  </a:txBody>
                  <a:tcPr marL="6705" marR="6705" marT="670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To declare a global variable</a:t>
                      </a:r>
                      <a:endParaRPr lang="zh-CN" altLang="en-US" sz="1250" b="0" i="0" u="none" strike="noStrike" kern="1200" cap="none" spc="0" baseline="0">
                        <a:solidFill>
                          <a:srgbClr val="000000"/>
                        </a:solidFill>
                        <a:latin typeface="Verdana" pitchFamily="34" charset="0"/>
                        <a:ea typeface="宋体" charset="0"/>
                        <a:cs typeface="Century Gothic" charset="0"/>
                      </a:endParaRPr>
                    </a:p>
                  </a:txBody>
                  <a:tcPr marL="6705" marR="6705" marT="53721" marB="53721">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01"/>
                  </a:ext>
                </a:extLst>
              </a:tr>
              <a:tr h="334179">
                <a:tc>
                  <a:txBody>
                    <a:bodyPr/>
                    <a:lstStyle/>
                    <a:p>
                      <a:pPr marL="0" indent="0" algn="ctr" defTabSz="457200" eaLnBrk="1" fontAlgn="b"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if</a:t>
                      </a:r>
                      <a:endParaRPr lang="zh-CN" altLang="en-US" sz="1250" b="0" i="0" u="none" strike="noStrike" kern="1200" cap="none" spc="0" baseline="0">
                        <a:solidFill>
                          <a:srgbClr val="000000"/>
                        </a:solidFill>
                        <a:latin typeface="Calibri" pitchFamily="34" charset="0"/>
                        <a:ea typeface="宋体" charset="0"/>
                        <a:cs typeface="Century Gothic" charset="0"/>
                      </a:endParaRPr>
                    </a:p>
                  </a:txBody>
                  <a:tcPr marL="6705" marR="6705" marT="670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To make a conditional statement</a:t>
                      </a:r>
                      <a:endParaRPr lang="zh-CN" altLang="en-US" sz="1250" b="0" i="0" u="none" strike="noStrike" kern="1200" cap="none" spc="0" baseline="0">
                        <a:solidFill>
                          <a:srgbClr val="000000"/>
                        </a:solidFill>
                        <a:latin typeface="Verdana" pitchFamily="34" charset="0"/>
                        <a:ea typeface="宋体" charset="0"/>
                        <a:cs typeface="Century Gothic" charset="0"/>
                      </a:endParaRPr>
                    </a:p>
                  </a:txBody>
                  <a:tcPr marL="6705" marR="6705" marT="53721" marB="53721">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02"/>
                  </a:ext>
                </a:extLst>
              </a:tr>
              <a:tr h="334179">
                <a:tc>
                  <a:txBody>
                    <a:bodyPr/>
                    <a:lstStyle/>
                    <a:p>
                      <a:pPr marL="0" indent="0" algn="ctr" defTabSz="457200" eaLnBrk="1" fontAlgn="b"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import</a:t>
                      </a:r>
                      <a:endParaRPr lang="zh-CN" altLang="en-US" sz="1250" b="0" i="0" u="none" strike="noStrike" kern="1200" cap="none" spc="0" baseline="0">
                        <a:solidFill>
                          <a:srgbClr val="000000"/>
                        </a:solidFill>
                        <a:latin typeface="Calibri" pitchFamily="34" charset="0"/>
                        <a:ea typeface="宋体" charset="0"/>
                        <a:cs typeface="Century Gothic" charset="0"/>
                      </a:endParaRPr>
                    </a:p>
                  </a:txBody>
                  <a:tcPr marL="6705" marR="6705" marT="670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To import a module</a:t>
                      </a:r>
                      <a:endParaRPr lang="zh-CN" altLang="en-US" sz="1250" b="0" i="0" u="none" strike="noStrike" kern="1200" cap="none" spc="0" baseline="0">
                        <a:solidFill>
                          <a:srgbClr val="000000"/>
                        </a:solidFill>
                        <a:latin typeface="Verdana" pitchFamily="34" charset="0"/>
                        <a:ea typeface="宋体" charset="0"/>
                        <a:cs typeface="Century Gothic" charset="0"/>
                      </a:endParaRPr>
                    </a:p>
                  </a:txBody>
                  <a:tcPr marL="6705" marR="6705" marT="53721" marB="53721">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03"/>
                  </a:ext>
                </a:extLst>
              </a:tr>
              <a:tr h="334179">
                <a:tc>
                  <a:txBody>
                    <a:bodyPr/>
                    <a:lstStyle/>
                    <a:p>
                      <a:pPr marL="0" indent="0" algn="ctr" defTabSz="457200" eaLnBrk="1" fontAlgn="b"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in</a:t>
                      </a:r>
                      <a:endParaRPr lang="zh-CN" altLang="en-US" sz="1250" b="0" i="0" u="none" strike="noStrike" kern="1200" cap="none" spc="0" baseline="0">
                        <a:solidFill>
                          <a:srgbClr val="000000"/>
                        </a:solidFill>
                        <a:latin typeface="Calibri" pitchFamily="34" charset="0"/>
                        <a:ea typeface="宋体" charset="0"/>
                        <a:cs typeface="Century Gothic" charset="0"/>
                      </a:endParaRPr>
                    </a:p>
                  </a:txBody>
                  <a:tcPr marL="6705" marR="6705" marT="670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To check if a value is present in a list, tuple, etc.</a:t>
                      </a:r>
                      <a:endParaRPr lang="zh-CN" altLang="en-US" sz="1250" b="0" i="0" u="none" strike="noStrike" kern="1200" cap="none" spc="0" baseline="0">
                        <a:solidFill>
                          <a:srgbClr val="000000"/>
                        </a:solidFill>
                        <a:latin typeface="Verdana" pitchFamily="34" charset="0"/>
                        <a:ea typeface="宋体" charset="0"/>
                        <a:cs typeface="Century Gothic" charset="0"/>
                      </a:endParaRPr>
                    </a:p>
                  </a:txBody>
                  <a:tcPr marL="6705" marR="6705" marT="53721" marB="53721">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04"/>
                  </a:ext>
                </a:extLst>
              </a:tr>
              <a:tr h="334179">
                <a:tc>
                  <a:txBody>
                    <a:bodyPr/>
                    <a:lstStyle/>
                    <a:p>
                      <a:pPr marL="0" indent="0" algn="ctr" defTabSz="457200" eaLnBrk="1" fontAlgn="b"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is</a:t>
                      </a:r>
                      <a:endParaRPr lang="zh-CN" altLang="en-US" sz="1250" b="0" i="0" u="none" strike="noStrike" kern="1200" cap="none" spc="0" baseline="0">
                        <a:solidFill>
                          <a:srgbClr val="000000"/>
                        </a:solidFill>
                        <a:latin typeface="Calibri" pitchFamily="34" charset="0"/>
                        <a:ea typeface="宋体" charset="0"/>
                        <a:cs typeface="Century Gothic" charset="0"/>
                      </a:endParaRPr>
                    </a:p>
                  </a:txBody>
                  <a:tcPr marL="6705" marR="6705" marT="670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To test if two variables are equal</a:t>
                      </a:r>
                      <a:endParaRPr lang="zh-CN" altLang="en-US" sz="1250" b="0" i="0" u="none" strike="noStrike" kern="1200" cap="none" spc="0" baseline="0">
                        <a:solidFill>
                          <a:srgbClr val="000000"/>
                        </a:solidFill>
                        <a:latin typeface="Verdana" pitchFamily="34" charset="0"/>
                        <a:ea typeface="宋体" charset="0"/>
                        <a:cs typeface="Century Gothic" charset="0"/>
                      </a:endParaRPr>
                    </a:p>
                  </a:txBody>
                  <a:tcPr marL="6705" marR="6705" marT="53721" marB="53721">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05"/>
                  </a:ext>
                </a:extLst>
              </a:tr>
              <a:tr h="334179">
                <a:tc>
                  <a:txBody>
                    <a:bodyPr/>
                    <a:lstStyle/>
                    <a:p>
                      <a:pPr marL="0" indent="0" algn="ctr" defTabSz="457200" eaLnBrk="1" fontAlgn="b"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lambda</a:t>
                      </a:r>
                      <a:endParaRPr lang="zh-CN" altLang="en-US" sz="1250" b="0" i="0" u="none" strike="noStrike" kern="1200" cap="none" spc="0" baseline="0">
                        <a:solidFill>
                          <a:srgbClr val="000000"/>
                        </a:solidFill>
                        <a:latin typeface="Calibri" pitchFamily="34" charset="0"/>
                        <a:ea typeface="宋体" charset="0"/>
                        <a:cs typeface="Century Gothic" charset="0"/>
                      </a:endParaRPr>
                    </a:p>
                  </a:txBody>
                  <a:tcPr marL="6705" marR="6705" marT="670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To create an anonymous function</a:t>
                      </a:r>
                      <a:endParaRPr lang="zh-CN" altLang="en-US" sz="1250" b="0" i="0" u="none" strike="noStrike" kern="1200" cap="none" spc="0" baseline="0">
                        <a:solidFill>
                          <a:srgbClr val="000000"/>
                        </a:solidFill>
                        <a:latin typeface="Verdana" pitchFamily="34" charset="0"/>
                        <a:ea typeface="宋体" charset="0"/>
                        <a:cs typeface="Century Gothic" charset="0"/>
                      </a:endParaRPr>
                    </a:p>
                  </a:txBody>
                  <a:tcPr marL="6705" marR="6705" marT="53721" marB="53721">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06"/>
                  </a:ext>
                </a:extLst>
              </a:tr>
              <a:tr h="334179">
                <a:tc>
                  <a:txBody>
                    <a:bodyPr/>
                    <a:lstStyle/>
                    <a:p>
                      <a:pPr marL="0" indent="0" algn="ctr" defTabSz="457200" eaLnBrk="1" fontAlgn="b"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None</a:t>
                      </a:r>
                      <a:endParaRPr lang="zh-CN" altLang="en-US" sz="1250" b="0" i="0" u="none" strike="noStrike" kern="1200" cap="none" spc="0" baseline="0">
                        <a:solidFill>
                          <a:srgbClr val="000000"/>
                        </a:solidFill>
                        <a:latin typeface="Calibri" pitchFamily="34" charset="0"/>
                        <a:ea typeface="宋体" charset="0"/>
                        <a:cs typeface="Century Gothic" charset="0"/>
                      </a:endParaRPr>
                    </a:p>
                  </a:txBody>
                  <a:tcPr marL="6705" marR="6705" marT="670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Represents a null value</a:t>
                      </a:r>
                      <a:endParaRPr lang="zh-CN" altLang="en-US" sz="1250" b="0" i="0" u="none" strike="noStrike" kern="1200" cap="none" spc="0" baseline="0">
                        <a:solidFill>
                          <a:srgbClr val="000000"/>
                        </a:solidFill>
                        <a:latin typeface="Verdana" pitchFamily="34" charset="0"/>
                        <a:ea typeface="宋体" charset="0"/>
                        <a:cs typeface="Century Gothic" charset="0"/>
                      </a:endParaRPr>
                    </a:p>
                  </a:txBody>
                  <a:tcPr marL="6705" marR="6705" marT="53721" marB="53721">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07"/>
                  </a:ext>
                </a:extLst>
              </a:tr>
              <a:tr h="334179">
                <a:tc>
                  <a:txBody>
                    <a:bodyPr/>
                    <a:lstStyle/>
                    <a:p>
                      <a:pPr marL="0" indent="0" algn="ctr" defTabSz="457200" eaLnBrk="1" fontAlgn="b"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nonlocal</a:t>
                      </a:r>
                      <a:endParaRPr lang="zh-CN" altLang="en-US" sz="1250" b="0" i="0" u="none" strike="noStrike" kern="1200" cap="none" spc="0" baseline="0">
                        <a:solidFill>
                          <a:srgbClr val="000000"/>
                        </a:solidFill>
                        <a:latin typeface="Calibri" pitchFamily="34" charset="0"/>
                        <a:ea typeface="宋体" charset="0"/>
                        <a:cs typeface="Century Gothic" charset="0"/>
                      </a:endParaRPr>
                    </a:p>
                  </a:txBody>
                  <a:tcPr marL="6705" marR="6705" marT="670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To declare a non-local variable</a:t>
                      </a:r>
                      <a:endParaRPr lang="zh-CN" altLang="en-US" sz="1250" b="0" i="0" u="none" strike="noStrike" kern="1200" cap="none" spc="0" baseline="0">
                        <a:solidFill>
                          <a:srgbClr val="000000"/>
                        </a:solidFill>
                        <a:latin typeface="Verdana" pitchFamily="34" charset="0"/>
                        <a:ea typeface="宋体" charset="0"/>
                        <a:cs typeface="Century Gothic" charset="0"/>
                      </a:endParaRPr>
                    </a:p>
                  </a:txBody>
                  <a:tcPr marL="6705" marR="6705" marT="53721" marB="53721">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08"/>
                  </a:ext>
                </a:extLst>
              </a:tr>
              <a:tr h="334179">
                <a:tc>
                  <a:txBody>
                    <a:bodyPr/>
                    <a:lstStyle/>
                    <a:p>
                      <a:pPr marL="0" indent="0" algn="ctr" defTabSz="457200" eaLnBrk="1" fontAlgn="b"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not</a:t>
                      </a:r>
                      <a:endParaRPr lang="zh-CN" altLang="en-US" sz="1250" b="0" i="0" u="none" strike="noStrike" kern="1200" cap="none" spc="0" baseline="0">
                        <a:solidFill>
                          <a:srgbClr val="000000"/>
                        </a:solidFill>
                        <a:latin typeface="Calibri" pitchFamily="34" charset="0"/>
                        <a:ea typeface="宋体" charset="0"/>
                        <a:cs typeface="Century Gothic" charset="0"/>
                      </a:endParaRPr>
                    </a:p>
                  </a:txBody>
                  <a:tcPr marL="6705" marR="6705" marT="670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A logical operator</a:t>
                      </a:r>
                      <a:endParaRPr lang="zh-CN" altLang="en-US" sz="1250" b="0" i="0" u="none" strike="noStrike" kern="1200" cap="none" spc="0" baseline="0">
                        <a:solidFill>
                          <a:srgbClr val="000000"/>
                        </a:solidFill>
                        <a:latin typeface="Verdana" pitchFamily="34" charset="0"/>
                        <a:ea typeface="宋体" charset="0"/>
                        <a:cs typeface="Century Gothic" charset="0"/>
                      </a:endParaRPr>
                    </a:p>
                  </a:txBody>
                  <a:tcPr marL="6705" marR="6705" marT="53721" marB="53721">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09"/>
                  </a:ext>
                </a:extLst>
              </a:tr>
              <a:tr h="334179">
                <a:tc>
                  <a:txBody>
                    <a:bodyPr/>
                    <a:lstStyle/>
                    <a:p>
                      <a:pPr marL="0" indent="0" algn="ctr" defTabSz="457200" eaLnBrk="1" fontAlgn="b"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or</a:t>
                      </a:r>
                      <a:endParaRPr lang="zh-CN" altLang="en-US" sz="1250" b="0" i="0" u="none" strike="noStrike" kern="1200" cap="none" spc="0" baseline="0">
                        <a:solidFill>
                          <a:srgbClr val="000000"/>
                        </a:solidFill>
                        <a:latin typeface="Calibri" pitchFamily="34" charset="0"/>
                        <a:ea typeface="宋体" charset="0"/>
                        <a:cs typeface="Century Gothic" charset="0"/>
                      </a:endParaRPr>
                    </a:p>
                  </a:txBody>
                  <a:tcPr marL="6705" marR="6705" marT="670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A logical operator</a:t>
                      </a:r>
                      <a:endParaRPr lang="zh-CN" altLang="en-US" sz="1250" b="0" i="0" u="none" strike="noStrike" kern="1200" cap="none" spc="0" baseline="0">
                        <a:solidFill>
                          <a:srgbClr val="000000"/>
                        </a:solidFill>
                        <a:latin typeface="Verdana" pitchFamily="34" charset="0"/>
                        <a:ea typeface="宋体" charset="0"/>
                        <a:cs typeface="Century Gothic" charset="0"/>
                      </a:endParaRPr>
                    </a:p>
                  </a:txBody>
                  <a:tcPr marL="6705" marR="6705" marT="53721" marB="53721">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10"/>
                  </a:ext>
                </a:extLst>
              </a:tr>
              <a:tr h="334179">
                <a:tc>
                  <a:txBody>
                    <a:bodyPr/>
                    <a:lstStyle/>
                    <a:p>
                      <a:pPr marL="0" indent="0" algn="ctr" defTabSz="457200" eaLnBrk="1" fontAlgn="b"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pass</a:t>
                      </a:r>
                      <a:endParaRPr lang="zh-CN" altLang="en-US" sz="1250" b="0" i="0" u="none" strike="noStrike" kern="1200" cap="none" spc="0" baseline="0">
                        <a:solidFill>
                          <a:srgbClr val="000000"/>
                        </a:solidFill>
                        <a:latin typeface="Calibri" pitchFamily="34" charset="0"/>
                        <a:ea typeface="宋体" charset="0"/>
                        <a:cs typeface="Century Gothic" charset="0"/>
                      </a:endParaRPr>
                    </a:p>
                  </a:txBody>
                  <a:tcPr marL="6705" marR="6705" marT="670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A null statement, a statement that will do nothing</a:t>
                      </a:r>
                      <a:endParaRPr lang="zh-CN" altLang="en-US" sz="1250" b="0" i="0" u="none" strike="noStrike" kern="1200" cap="none" spc="0" baseline="0">
                        <a:solidFill>
                          <a:srgbClr val="000000"/>
                        </a:solidFill>
                        <a:latin typeface="Verdana" pitchFamily="34" charset="0"/>
                        <a:ea typeface="宋体" charset="0"/>
                        <a:cs typeface="Century Gothic" charset="0"/>
                      </a:endParaRPr>
                    </a:p>
                  </a:txBody>
                  <a:tcPr marL="6705" marR="6705" marT="53721" marB="53721">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11"/>
                  </a:ext>
                </a:extLst>
              </a:tr>
              <a:tr h="334179">
                <a:tc>
                  <a:txBody>
                    <a:bodyPr/>
                    <a:lstStyle/>
                    <a:p>
                      <a:pPr marL="0" indent="0" algn="ctr" defTabSz="457200" eaLnBrk="1" fontAlgn="b"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raise</a:t>
                      </a:r>
                      <a:endParaRPr lang="zh-CN" altLang="en-US" sz="1250" b="0" i="0" u="none" strike="noStrike" kern="1200" cap="none" spc="0" baseline="0">
                        <a:solidFill>
                          <a:srgbClr val="000000"/>
                        </a:solidFill>
                        <a:latin typeface="Calibri" pitchFamily="34" charset="0"/>
                        <a:ea typeface="宋体" charset="0"/>
                        <a:cs typeface="Century Gothic" charset="0"/>
                      </a:endParaRPr>
                    </a:p>
                  </a:txBody>
                  <a:tcPr marL="6705" marR="6705" marT="670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To raise an exception</a:t>
                      </a:r>
                      <a:endParaRPr lang="zh-CN" altLang="en-US" sz="1250" b="0" i="0" u="none" strike="noStrike" kern="1200" cap="none" spc="0" baseline="0">
                        <a:solidFill>
                          <a:srgbClr val="000000"/>
                        </a:solidFill>
                        <a:latin typeface="Verdana" pitchFamily="34" charset="0"/>
                        <a:ea typeface="宋体" charset="0"/>
                        <a:cs typeface="Century Gothic" charset="0"/>
                      </a:endParaRPr>
                    </a:p>
                  </a:txBody>
                  <a:tcPr marL="6705" marR="6705" marT="53721" marB="53721">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12"/>
                  </a:ext>
                </a:extLst>
              </a:tr>
              <a:tr h="334179">
                <a:tc>
                  <a:txBody>
                    <a:bodyPr/>
                    <a:lstStyle/>
                    <a:p>
                      <a:pPr marL="0" indent="0" algn="ctr" defTabSz="457200" eaLnBrk="1" fontAlgn="b"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return</a:t>
                      </a:r>
                      <a:endParaRPr lang="zh-CN" altLang="en-US" sz="1250" b="0" i="0" u="none" strike="noStrike" kern="1200" cap="none" spc="0" baseline="0">
                        <a:solidFill>
                          <a:srgbClr val="000000"/>
                        </a:solidFill>
                        <a:latin typeface="Calibri" pitchFamily="34" charset="0"/>
                        <a:ea typeface="宋体" charset="0"/>
                        <a:cs typeface="Century Gothic" charset="0"/>
                      </a:endParaRPr>
                    </a:p>
                  </a:txBody>
                  <a:tcPr marL="6705" marR="6705" marT="670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To exit a function and return a value</a:t>
                      </a:r>
                      <a:endParaRPr lang="zh-CN" altLang="en-US" sz="1250" b="0" i="0" u="none" strike="noStrike" kern="1200" cap="none" spc="0" baseline="0">
                        <a:solidFill>
                          <a:srgbClr val="000000"/>
                        </a:solidFill>
                        <a:latin typeface="Verdana" pitchFamily="34" charset="0"/>
                        <a:ea typeface="宋体" charset="0"/>
                        <a:cs typeface="Century Gothic" charset="0"/>
                      </a:endParaRPr>
                    </a:p>
                  </a:txBody>
                  <a:tcPr marL="6705" marR="6705" marT="53721" marB="53721">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13"/>
                  </a:ext>
                </a:extLst>
              </a:tr>
              <a:tr h="334179">
                <a:tc>
                  <a:txBody>
                    <a:bodyPr/>
                    <a:lstStyle/>
                    <a:p>
                      <a:pPr marL="0" indent="0" algn="ctr" defTabSz="457200" eaLnBrk="1" fontAlgn="b"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TRUE</a:t>
                      </a:r>
                      <a:endParaRPr lang="zh-CN" altLang="en-US" sz="1250" b="0" i="0" u="none" strike="noStrike" kern="1200" cap="none" spc="0" baseline="0">
                        <a:solidFill>
                          <a:srgbClr val="000000"/>
                        </a:solidFill>
                        <a:latin typeface="Calibri" pitchFamily="34" charset="0"/>
                        <a:ea typeface="宋体" charset="0"/>
                        <a:cs typeface="Century Gothic" charset="0"/>
                      </a:endParaRPr>
                    </a:p>
                  </a:txBody>
                  <a:tcPr marL="6705" marR="6705" marT="670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Boolean value, result of comparison operations</a:t>
                      </a:r>
                      <a:endParaRPr lang="zh-CN" altLang="en-US" sz="1250" b="0" i="0" u="none" strike="noStrike" kern="1200" cap="none" spc="0" baseline="0">
                        <a:solidFill>
                          <a:srgbClr val="000000"/>
                        </a:solidFill>
                        <a:latin typeface="Verdana" pitchFamily="34" charset="0"/>
                        <a:ea typeface="宋体" charset="0"/>
                        <a:cs typeface="Century Gothic" charset="0"/>
                      </a:endParaRPr>
                    </a:p>
                  </a:txBody>
                  <a:tcPr marL="6705" marR="6705" marT="53721" marB="53721">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14"/>
                  </a:ext>
                </a:extLst>
              </a:tr>
              <a:tr h="334179">
                <a:tc>
                  <a:txBody>
                    <a:bodyPr/>
                    <a:lstStyle/>
                    <a:p>
                      <a:pPr marL="0" indent="0" algn="ctr" defTabSz="457200" eaLnBrk="1" fontAlgn="b"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try</a:t>
                      </a:r>
                      <a:endParaRPr lang="zh-CN" altLang="en-US" sz="1250" b="0" i="0" u="none" strike="noStrike" kern="1200" cap="none" spc="0" baseline="0">
                        <a:solidFill>
                          <a:srgbClr val="000000"/>
                        </a:solidFill>
                        <a:latin typeface="Calibri" pitchFamily="34" charset="0"/>
                        <a:ea typeface="宋体" charset="0"/>
                        <a:cs typeface="Century Gothic" charset="0"/>
                      </a:endParaRPr>
                    </a:p>
                  </a:txBody>
                  <a:tcPr marL="6705" marR="6705" marT="670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To make a try...except statement</a:t>
                      </a:r>
                      <a:endParaRPr lang="zh-CN" altLang="en-US" sz="1250" b="0" i="0" u="none" strike="noStrike" kern="1200" cap="none" spc="0" baseline="0">
                        <a:solidFill>
                          <a:srgbClr val="000000"/>
                        </a:solidFill>
                        <a:latin typeface="Verdana" pitchFamily="34" charset="0"/>
                        <a:ea typeface="宋体" charset="0"/>
                        <a:cs typeface="Century Gothic" charset="0"/>
                      </a:endParaRPr>
                    </a:p>
                  </a:txBody>
                  <a:tcPr marL="6705" marR="6705" marT="53721" marB="53721">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15"/>
                  </a:ext>
                </a:extLst>
              </a:tr>
              <a:tr h="334179">
                <a:tc>
                  <a:txBody>
                    <a:bodyPr/>
                    <a:lstStyle/>
                    <a:p>
                      <a:pPr marL="0" indent="0" algn="ctr" defTabSz="457200" eaLnBrk="1" fontAlgn="b"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while</a:t>
                      </a:r>
                      <a:endParaRPr lang="zh-CN" altLang="en-US" sz="1250" b="0" i="0" u="none" strike="noStrike" kern="1200" cap="none" spc="0" baseline="0">
                        <a:solidFill>
                          <a:srgbClr val="000000"/>
                        </a:solidFill>
                        <a:latin typeface="Calibri" pitchFamily="34" charset="0"/>
                        <a:ea typeface="宋体" charset="0"/>
                        <a:cs typeface="Century Gothic" charset="0"/>
                      </a:endParaRPr>
                    </a:p>
                  </a:txBody>
                  <a:tcPr marL="6705" marR="6705" marT="6705"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To create a while loop</a:t>
                      </a:r>
                      <a:endParaRPr lang="zh-CN" altLang="en-US" sz="1250" b="0" i="0" u="none" strike="noStrike" kern="1200" cap="none" spc="0" baseline="0">
                        <a:solidFill>
                          <a:srgbClr val="000000"/>
                        </a:solidFill>
                        <a:latin typeface="Verdana" pitchFamily="34" charset="0"/>
                        <a:ea typeface="宋体" charset="0"/>
                        <a:cs typeface="Century Gothic" charset="0"/>
                      </a:endParaRPr>
                    </a:p>
                  </a:txBody>
                  <a:tcPr marL="6705" marR="6705" marT="53721" marB="53721">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16"/>
                  </a:ext>
                </a:extLst>
              </a:tr>
              <a:tr h="334179">
                <a:tc>
                  <a:txBody>
                    <a:bodyPr/>
                    <a:lstStyle/>
                    <a:p>
                      <a:pPr marL="0" indent="0" algn="ctr" defTabSz="457200" eaLnBrk="1" fontAlgn="t"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with</a:t>
                      </a:r>
                      <a:endParaRPr lang="zh-CN" altLang="en-US" sz="1250" b="0" i="0" u="none" strike="noStrike" kern="1200" cap="none" spc="0" baseline="0">
                        <a:solidFill>
                          <a:srgbClr val="000000"/>
                        </a:solidFill>
                        <a:latin typeface="Verdana" pitchFamily="34" charset="0"/>
                        <a:ea typeface="宋体" charset="0"/>
                        <a:cs typeface="Century Gothic" charset="0"/>
                      </a:endParaRPr>
                    </a:p>
                  </a:txBody>
                  <a:tcPr marL="6705" marR="6705" marT="6705"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Used to simplify exception handling</a:t>
                      </a:r>
                      <a:endParaRPr lang="zh-CN" altLang="en-US" sz="1250" b="0" i="0" u="none" strike="noStrike" kern="1200" cap="none" spc="0" baseline="0">
                        <a:solidFill>
                          <a:srgbClr val="000000"/>
                        </a:solidFill>
                        <a:latin typeface="Verdana" pitchFamily="34" charset="0"/>
                        <a:ea typeface="宋体" charset="0"/>
                        <a:cs typeface="Century Gothic" charset="0"/>
                      </a:endParaRPr>
                    </a:p>
                  </a:txBody>
                  <a:tcPr marL="6705" marR="6705" marT="53721" marB="53721">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17"/>
                  </a:ext>
                </a:extLst>
              </a:tr>
              <a:tr h="334179">
                <a:tc>
                  <a:txBody>
                    <a:bodyPr/>
                    <a:lstStyle/>
                    <a:p>
                      <a:pPr marL="0" indent="0" algn="ctr" defTabSz="457200" eaLnBrk="1" fontAlgn="t" latinLnBrk="0" hangingPunct="1">
                        <a:lnSpc>
                          <a:spcPct val="100000"/>
                        </a:lnSpc>
                        <a:spcBef>
                          <a:spcPts val="0"/>
                        </a:spcBef>
                        <a:spcAft>
                          <a:spcPts val="0"/>
                        </a:spcAft>
                        <a:buNone/>
                      </a:pPr>
                      <a:r>
                        <a:rPr lang="en-US" altLang="zh-CN" sz="1250" b="0" i="0" u="none" strike="noStrike" kern="1200" cap="none" spc="0" baseline="0">
                          <a:solidFill>
                            <a:srgbClr val="000000"/>
                          </a:solidFill>
                          <a:latin typeface="Century Gothic" charset="0"/>
                          <a:ea typeface="宋体" charset="0"/>
                          <a:cs typeface="Century Gothic" charset="0"/>
                        </a:rPr>
                        <a:t>yield</a:t>
                      </a:r>
                      <a:endParaRPr lang="zh-CN" altLang="en-US" sz="1250" b="0" i="0" u="none" strike="noStrike" kern="1200" cap="none" spc="0" baseline="0">
                        <a:solidFill>
                          <a:srgbClr val="000000"/>
                        </a:solidFill>
                        <a:latin typeface="Verdana" pitchFamily="34" charset="0"/>
                        <a:ea typeface="宋体" charset="0"/>
                        <a:cs typeface="Century Gothic" charset="0"/>
                      </a:endParaRPr>
                    </a:p>
                  </a:txBody>
                  <a:tcPr marL="6705" marR="6705" marT="6705"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250" b="0" i="0" u="none" strike="noStrike" kern="1200" cap="none" spc="0" baseline="0" dirty="0">
                          <a:solidFill>
                            <a:srgbClr val="000000"/>
                          </a:solidFill>
                          <a:latin typeface="Century Gothic" charset="0"/>
                          <a:ea typeface="宋体" charset="0"/>
                          <a:cs typeface="Century Gothic" charset="0"/>
                        </a:rPr>
                        <a:t>To end a function, returns a generator</a:t>
                      </a:r>
                      <a:endParaRPr lang="zh-CN" altLang="en-US" sz="1250" b="0" i="0" u="none" strike="noStrike" kern="1200" cap="none" spc="0" baseline="0" dirty="0">
                        <a:solidFill>
                          <a:srgbClr val="000000"/>
                        </a:solidFill>
                        <a:latin typeface="Verdana" pitchFamily="34" charset="0"/>
                        <a:ea typeface="宋体" charset="0"/>
                        <a:cs typeface="Century Gothic" charset="0"/>
                      </a:endParaRPr>
                    </a:p>
                  </a:txBody>
                  <a:tcPr marL="6705" marR="6705" marT="53721" marB="53721">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2042491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8" name="文本框">
            <a:extLst>
              <a:ext uri="{FF2B5EF4-FFF2-40B4-BE49-F238E27FC236}">
                <a16:creationId xmlns:a16="http://schemas.microsoft.com/office/drawing/2014/main" id="{0F5F798B-04BF-DA4F-E2CF-1B46E6997322}"/>
              </a:ext>
            </a:extLst>
          </p:cNvPr>
          <p:cNvSpPr>
            <a:spLocks noGrp="1"/>
          </p:cNvSpPr>
          <p:nvPr>
            <p:ph type="title"/>
          </p:nvPr>
        </p:nvSpPr>
        <p:spPr>
          <a:xfrm>
            <a:off x="672349" y="146801"/>
            <a:ext cx="9404723" cy="44486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Python allows multiple assignment</a:t>
            </a:r>
            <a:endParaRPr lang="zh-CN" altLang="en-US" sz="2000" b="0" i="0" u="none" strike="noStrike" kern="1200" cap="none" spc="0" baseline="0" dirty="0">
              <a:solidFill>
                <a:schemeClr val="tx2"/>
              </a:solidFill>
              <a:latin typeface="Century Gothic" charset="0"/>
              <a:ea typeface="宋体" charset="0"/>
              <a:cs typeface="Lucida Sans"/>
            </a:endParaRPr>
          </a:p>
        </p:txBody>
      </p:sp>
      <p:sp>
        <p:nvSpPr>
          <p:cNvPr id="9" name="文本框">
            <a:extLst>
              <a:ext uri="{FF2B5EF4-FFF2-40B4-BE49-F238E27FC236}">
                <a16:creationId xmlns:a16="http://schemas.microsoft.com/office/drawing/2014/main" id="{4727209F-1156-454D-AE30-6E1CCD1171D0}"/>
              </a:ext>
            </a:extLst>
          </p:cNvPr>
          <p:cNvSpPr>
            <a:spLocks noGrp="1"/>
          </p:cNvSpPr>
          <p:nvPr>
            <p:ph type="body" idx="1"/>
          </p:nvPr>
        </p:nvSpPr>
        <p:spPr>
          <a:xfrm>
            <a:off x="901439" y="591670"/>
            <a:ext cx="8946542" cy="78519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x, y = 2, 3 will assign 2 to x and 3 to y.</a:t>
            </a: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x, y = y, x will swap value of x and y.</a:t>
            </a:r>
          </a:p>
          <a:p>
            <a:pPr marL="0" indent="0" algn="l">
              <a:lnSpc>
                <a:spcPct val="100000"/>
              </a:lnSpc>
              <a:spcBef>
                <a:spcPts val="1000"/>
              </a:spcBef>
              <a:spcAft>
                <a:spcPts val="0"/>
              </a:spcAft>
              <a:buNone/>
            </a:pPr>
            <a:endParaRPr lang="zh-CN" altLang="en-US" sz="2000" b="0" i="0" u="none" strike="noStrike" kern="1200" cap="none" spc="0" baseline="0" dirty="0">
              <a:solidFill>
                <a:schemeClr val="tx1"/>
              </a:solidFill>
              <a:latin typeface="Century Gothic" charset="0"/>
              <a:ea typeface="宋体" charset="0"/>
              <a:cs typeface="Lucida Sans"/>
            </a:endParaRPr>
          </a:p>
        </p:txBody>
      </p:sp>
      <p:sp>
        <p:nvSpPr>
          <p:cNvPr id="10" name="文本框">
            <a:extLst>
              <a:ext uri="{FF2B5EF4-FFF2-40B4-BE49-F238E27FC236}">
                <a16:creationId xmlns:a16="http://schemas.microsoft.com/office/drawing/2014/main" id="{512D3E64-619A-68BC-7E8E-BFEA2435245B}"/>
              </a:ext>
            </a:extLst>
          </p:cNvPr>
          <p:cNvSpPr txBox="1">
            <a:spLocks/>
          </p:cNvSpPr>
          <p:nvPr/>
        </p:nvSpPr>
        <p:spPr>
          <a:xfrm>
            <a:off x="672349" y="1480750"/>
            <a:ext cx="9404723" cy="45562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algn="l" defTabSz="914400" eaLnBrk="1" fontAlgn="auto" latinLnBrk="0" hangingPunct="1">
              <a:spcBef>
                <a:spcPts val="0"/>
              </a:spcBef>
              <a:buNone/>
              <a:defRPr sz="4200" b="0" i="0" kern="1200">
                <a:solidFill>
                  <a:schemeClr val="tx2"/>
                </a:solidFill>
                <a:latin typeface="Century Gothic" charset="0"/>
                <a:ea typeface="宋体" charset="0"/>
                <a:cs typeface="Century Gothic" charset="0"/>
              </a:defRPr>
            </a:lvl1pPr>
          </a:lstStyle>
          <a:p>
            <a:r>
              <a:rPr lang="en-US" altLang="zh-CN" sz="2000">
                <a:cs typeface="Lucida Sans"/>
              </a:rPr>
              <a:t>IDLE</a:t>
            </a:r>
            <a:endParaRPr lang="zh-CN" altLang="en-US" sz="2000" dirty="0">
              <a:cs typeface="Lucida Sans"/>
            </a:endParaRPr>
          </a:p>
        </p:txBody>
      </p:sp>
      <p:sp>
        <p:nvSpPr>
          <p:cNvPr id="11" name="文本框">
            <a:extLst>
              <a:ext uri="{FF2B5EF4-FFF2-40B4-BE49-F238E27FC236}">
                <a16:creationId xmlns:a16="http://schemas.microsoft.com/office/drawing/2014/main" id="{2380E2A5-2128-AF09-FCBF-A2AC43E73D4F}"/>
              </a:ext>
            </a:extLst>
          </p:cNvPr>
          <p:cNvSpPr txBox="1">
            <a:spLocks/>
          </p:cNvSpPr>
          <p:nvPr/>
        </p:nvSpPr>
        <p:spPr>
          <a:xfrm>
            <a:off x="901439" y="2040258"/>
            <a:ext cx="8946542" cy="16780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pPr algn="just"/>
            <a:r>
              <a:rPr lang="en-US" altLang="zh-CN" sz="1600" b="1">
                <a:cs typeface="Lucida Sans"/>
              </a:rPr>
              <a:t>Integrated Development Environment </a:t>
            </a:r>
            <a:r>
              <a:rPr lang="en-US" altLang="zh-CN" sz="1600">
                <a:cs typeface="Lucida Sans"/>
              </a:rPr>
              <a:t>or </a:t>
            </a:r>
            <a:r>
              <a:rPr lang="en-US" altLang="zh-CN" sz="1600" b="1">
                <a:cs typeface="Lucida Sans"/>
              </a:rPr>
              <a:t>Integrated Development Learning Environment.</a:t>
            </a:r>
          </a:p>
          <a:p>
            <a:pPr algn="just"/>
            <a:r>
              <a:rPr lang="en-US" altLang="zh-CN" sz="1600">
                <a:cs typeface="Lucida Sans"/>
              </a:rPr>
              <a:t>The IDE that comes as part of the standard Python installation package.  IDLE is an application, just like any other application.</a:t>
            </a:r>
          </a:p>
          <a:p>
            <a:r>
              <a:rPr lang="en-US" altLang="zh-CN" sz="1600">
                <a:cs typeface="Lucida Sans"/>
              </a:rPr>
              <a:t>For detailed description, we can visit http://docs.python.org/library/idle.html</a:t>
            </a:r>
            <a:endParaRPr lang="zh-CN" altLang="en-US" sz="1600" dirty="0">
              <a:cs typeface="Lucida Sans"/>
            </a:endParaRPr>
          </a:p>
        </p:txBody>
      </p:sp>
    </p:spTree>
    <p:extLst>
      <p:ext uri="{BB962C8B-B14F-4D97-AF65-F5344CB8AC3E}">
        <p14:creationId xmlns:p14="http://schemas.microsoft.com/office/powerpoint/2010/main" val="481760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6" name="文本框">
            <a:extLst>
              <a:ext uri="{FF2B5EF4-FFF2-40B4-BE49-F238E27FC236}">
                <a16:creationId xmlns:a16="http://schemas.microsoft.com/office/drawing/2014/main" id="{2823F621-1590-85BD-4E2A-0CDE9DDF3064}"/>
              </a:ext>
            </a:extLst>
          </p:cNvPr>
          <p:cNvSpPr>
            <a:spLocks noGrp="1"/>
          </p:cNvSpPr>
          <p:nvPr>
            <p:ph type="title"/>
          </p:nvPr>
        </p:nvSpPr>
        <p:spPr>
          <a:xfrm>
            <a:off x="517019" y="173019"/>
            <a:ext cx="9404723" cy="45092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Conditional Statement (</a:t>
            </a:r>
            <a:r>
              <a:rPr lang="en-US" altLang="zh-CN" sz="2000" b="0" i="0" u="none" strike="noStrike" kern="1200" cap="none" spc="0" baseline="0" dirty="0" err="1">
                <a:solidFill>
                  <a:schemeClr val="tx2"/>
                </a:solidFill>
                <a:latin typeface="Century Gothic" charset="0"/>
                <a:ea typeface="宋体" charset="0"/>
                <a:cs typeface="Lucida Sans"/>
              </a:rPr>
              <a:t>if..else</a:t>
            </a:r>
            <a:r>
              <a:rPr lang="en-US" altLang="zh-CN" sz="2000" b="0" i="0" u="none" strike="noStrike" kern="1200" cap="none" spc="0" baseline="0" dirty="0">
                <a:solidFill>
                  <a:schemeClr val="tx2"/>
                </a:solidFill>
                <a:latin typeface="Century Gothic" charset="0"/>
                <a:ea typeface="宋体" charset="0"/>
                <a:cs typeface="Lucida Sans"/>
              </a:rPr>
              <a:t>)</a:t>
            </a:r>
            <a:endParaRPr lang="zh-CN" altLang="en-US" sz="2000" b="0" i="0" u="none" strike="noStrike" kern="1200" cap="none" spc="0" baseline="0" dirty="0">
              <a:solidFill>
                <a:schemeClr val="tx2"/>
              </a:solidFill>
              <a:latin typeface="Century Gothic" charset="0"/>
              <a:ea typeface="宋体" charset="0"/>
              <a:cs typeface="Lucida Sans"/>
            </a:endParaRPr>
          </a:p>
        </p:txBody>
      </p:sp>
      <p:pic>
        <p:nvPicPr>
          <p:cNvPr id="7" name="图片">
            <a:extLst>
              <a:ext uri="{FF2B5EF4-FFF2-40B4-BE49-F238E27FC236}">
                <a16:creationId xmlns:a16="http://schemas.microsoft.com/office/drawing/2014/main" id="{E3E9B831-58AC-5A2B-86C6-488976AE9A68}"/>
              </a:ext>
            </a:extLst>
          </p:cNvPr>
          <p:cNvPicPr>
            <a:picLocks noChangeAspect="1"/>
          </p:cNvPicPr>
          <p:nvPr/>
        </p:nvPicPr>
        <p:blipFill>
          <a:blip r:embed="rId3" cstate="print"/>
          <a:stretch>
            <a:fillRect/>
          </a:stretch>
        </p:blipFill>
        <p:spPr>
          <a:xfrm>
            <a:off x="7384601" y="169432"/>
            <a:ext cx="3774730" cy="3259568"/>
          </a:xfrm>
          <a:prstGeom prst="rect">
            <a:avLst/>
          </a:prstGeom>
          <a:noFill/>
          <a:ln w="12700" cap="flat" cmpd="sng">
            <a:noFill/>
            <a:prstDash val="solid"/>
            <a:miter/>
          </a:ln>
        </p:spPr>
      </p:pic>
      <p:sp>
        <p:nvSpPr>
          <p:cNvPr id="8" name="文本框">
            <a:extLst>
              <a:ext uri="{FF2B5EF4-FFF2-40B4-BE49-F238E27FC236}">
                <a16:creationId xmlns:a16="http://schemas.microsoft.com/office/drawing/2014/main" id="{D6323431-4759-2423-27F5-D4BD66AC20B4}"/>
              </a:ext>
            </a:extLst>
          </p:cNvPr>
          <p:cNvSpPr txBox="1">
            <a:spLocks/>
          </p:cNvSpPr>
          <p:nvPr/>
        </p:nvSpPr>
        <p:spPr>
          <a:xfrm>
            <a:off x="649191" y="936813"/>
            <a:ext cx="1397842" cy="45092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algn="l" defTabSz="914400" eaLnBrk="1" fontAlgn="auto" latinLnBrk="0" hangingPunct="1">
              <a:spcBef>
                <a:spcPts val="0"/>
              </a:spcBef>
              <a:buNone/>
              <a:defRPr sz="4200" b="0" i="0" kern="1200">
                <a:solidFill>
                  <a:schemeClr val="tx2"/>
                </a:solidFill>
                <a:latin typeface="Century Gothic" charset="0"/>
                <a:ea typeface="宋体" charset="0"/>
                <a:cs typeface="Century Gothic" charset="0"/>
              </a:defRPr>
            </a:lvl1pPr>
          </a:lstStyle>
          <a:p>
            <a:r>
              <a:rPr lang="en-US" altLang="zh-CN" sz="2000">
                <a:cs typeface="Lucida Sans"/>
              </a:rPr>
              <a:t>If..else</a:t>
            </a:r>
            <a:endParaRPr lang="zh-CN" altLang="en-US" sz="2000" dirty="0">
              <a:cs typeface="Lucida Sans"/>
            </a:endParaRPr>
          </a:p>
        </p:txBody>
      </p:sp>
      <p:sp>
        <p:nvSpPr>
          <p:cNvPr id="9" name="文本框">
            <a:extLst>
              <a:ext uri="{FF2B5EF4-FFF2-40B4-BE49-F238E27FC236}">
                <a16:creationId xmlns:a16="http://schemas.microsoft.com/office/drawing/2014/main" id="{C0BF6574-7500-94CA-F74C-AA6F244831A9}"/>
              </a:ext>
            </a:extLst>
          </p:cNvPr>
          <p:cNvSpPr>
            <a:spLocks noGrp="1"/>
          </p:cNvSpPr>
          <p:nvPr>
            <p:ph type="body" idx="1"/>
          </p:nvPr>
        </p:nvSpPr>
        <p:spPr>
          <a:xfrm>
            <a:off x="340392" y="1325293"/>
            <a:ext cx="6705868" cy="527452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2000" b="0" i="0" u="none" strike="noStrike" kern="1200" cap="none" spc="0" baseline="0" dirty="0">
                <a:solidFill>
                  <a:schemeClr val="tx1"/>
                </a:solidFill>
                <a:latin typeface="Century Gothic" charset="0"/>
                <a:ea typeface="宋体" charset="0"/>
                <a:cs typeface="Lucida Sans"/>
              </a:rPr>
              <a:t>In Python, a conditional statement has the form:</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0" indent="0" algn="l">
              <a:lnSpc>
                <a:spcPct val="100000"/>
              </a:lnSpc>
              <a:spcBef>
                <a:spcPts val="1000"/>
              </a:spcBef>
              <a:spcAft>
                <a:spcPts val="0"/>
              </a:spcAft>
              <a:buClr>
                <a:srgbClr val="8ACFD6"/>
              </a:buClr>
              <a:buSzPct val="80000"/>
              <a:buNone/>
            </a:pPr>
            <a:endParaRPr lang="en-US" altLang="zh-CN" dirty="0">
              <a:cs typeface="Lucida Sans"/>
            </a:endParaRPr>
          </a:p>
          <a:p>
            <a:pPr marL="0" indent="0" algn="l">
              <a:lnSpc>
                <a:spcPct val="100000"/>
              </a:lnSpc>
              <a:spcBef>
                <a:spcPts val="1000"/>
              </a:spcBef>
              <a:spcAft>
                <a:spcPts val="0"/>
              </a:spcAft>
              <a:buClr>
                <a:srgbClr val="8ACFD6"/>
              </a:buClr>
              <a:buSzPct val="80000"/>
              <a:buNone/>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2000" b="0" i="0" u="none" strike="noStrike" kern="1200" cap="none" spc="0" baseline="0" dirty="0">
                <a:solidFill>
                  <a:schemeClr val="tx1"/>
                </a:solidFill>
                <a:latin typeface="Century Gothic" charset="0"/>
                <a:ea typeface="宋体" charset="0"/>
                <a:cs typeface="Lucida Sans"/>
              </a:rPr>
              <a:t>Example:</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pic>
        <p:nvPicPr>
          <p:cNvPr id="10" name="图片">
            <a:extLst>
              <a:ext uri="{FF2B5EF4-FFF2-40B4-BE49-F238E27FC236}">
                <a16:creationId xmlns:a16="http://schemas.microsoft.com/office/drawing/2014/main" id="{4B5DE9C8-D079-22B5-9E1A-73DEC88121A5}"/>
              </a:ext>
            </a:extLst>
          </p:cNvPr>
          <p:cNvPicPr>
            <a:picLocks noChangeAspect="1"/>
          </p:cNvPicPr>
          <p:nvPr/>
        </p:nvPicPr>
        <p:blipFill>
          <a:blip r:embed="rId4" cstate="print"/>
          <a:stretch>
            <a:fillRect/>
          </a:stretch>
        </p:blipFill>
        <p:spPr>
          <a:xfrm>
            <a:off x="1171736" y="1953103"/>
            <a:ext cx="4200525" cy="1600200"/>
          </a:xfrm>
          <a:prstGeom prst="rect">
            <a:avLst/>
          </a:prstGeom>
          <a:noFill/>
          <a:ln w="12700" cap="flat" cmpd="sng">
            <a:noFill/>
            <a:prstDash val="solid"/>
            <a:miter/>
          </a:ln>
        </p:spPr>
      </p:pic>
      <p:pic>
        <p:nvPicPr>
          <p:cNvPr id="11" name="图片">
            <a:extLst>
              <a:ext uri="{FF2B5EF4-FFF2-40B4-BE49-F238E27FC236}">
                <a16:creationId xmlns:a16="http://schemas.microsoft.com/office/drawing/2014/main" id="{88994650-92C3-0CEB-C83D-93E1DB185D95}"/>
              </a:ext>
            </a:extLst>
          </p:cNvPr>
          <p:cNvPicPr>
            <a:picLocks noChangeAspect="1"/>
          </p:cNvPicPr>
          <p:nvPr/>
        </p:nvPicPr>
        <p:blipFill>
          <a:blip r:embed="rId5" cstate="print"/>
          <a:stretch>
            <a:fillRect/>
          </a:stretch>
        </p:blipFill>
        <p:spPr>
          <a:xfrm>
            <a:off x="1171736" y="4673613"/>
            <a:ext cx="4220940" cy="1564772"/>
          </a:xfrm>
          <a:prstGeom prst="rect">
            <a:avLst/>
          </a:prstGeom>
          <a:noFill/>
          <a:ln w="12700" cap="flat" cmpd="sng">
            <a:noFill/>
            <a:prstDash val="solid"/>
            <a:miter/>
          </a:ln>
        </p:spPr>
      </p:pic>
    </p:spTree>
    <p:extLst>
      <p:ext uri="{BB962C8B-B14F-4D97-AF65-F5344CB8AC3E}">
        <p14:creationId xmlns:p14="http://schemas.microsoft.com/office/powerpoint/2010/main" val="836938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4" name="文本框">
            <a:extLst>
              <a:ext uri="{FF2B5EF4-FFF2-40B4-BE49-F238E27FC236}">
                <a16:creationId xmlns:a16="http://schemas.microsoft.com/office/drawing/2014/main" id="{FD4CB961-CD7F-8661-842D-50E539BB3804}"/>
              </a:ext>
            </a:extLst>
          </p:cNvPr>
          <p:cNvSpPr>
            <a:spLocks noGrp="1"/>
          </p:cNvSpPr>
          <p:nvPr>
            <p:ph type="title"/>
          </p:nvPr>
        </p:nvSpPr>
        <p:spPr>
          <a:xfrm>
            <a:off x="538534" y="205292"/>
            <a:ext cx="9404723" cy="41865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Indentation</a:t>
            </a:r>
            <a:endParaRPr lang="zh-CN" altLang="en-US" sz="2000" b="0" i="0" u="none" strike="noStrike" kern="1200" cap="none" spc="0" baseline="0" dirty="0">
              <a:solidFill>
                <a:schemeClr val="tx2"/>
              </a:solidFill>
              <a:latin typeface="Century Gothic" charset="0"/>
              <a:ea typeface="宋体" charset="0"/>
              <a:cs typeface="Lucida Sans"/>
            </a:endParaRPr>
          </a:p>
        </p:txBody>
      </p:sp>
      <p:sp>
        <p:nvSpPr>
          <p:cNvPr id="5" name="文本框">
            <a:extLst>
              <a:ext uri="{FF2B5EF4-FFF2-40B4-BE49-F238E27FC236}">
                <a16:creationId xmlns:a16="http://schemas.microsoft.com/office/drawing/2014/main" id="{BE1309E8-CC45-93BD-C586-4ABC8D2A1700}"/>
              </a:ext>
            </a:extLst>
          </p:cNvPr>
          <p:cNvSpPr>
            <a:spLocks noGrp="1"/>
          </p:cNvSpPr>
          <p:nvPr>
            <p:ph type="body" idx="1"/>
          </p:nvPr>
        </p:nvSpPr>
        <p:spPr>
          <a:xfrm>
            <a:off x="704229" y="713330"/>
            <a:ext cx="9679917" cy="279366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Indentation is semantically meaningful in Python.</a:t>
            </a: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Leading whitespace (spaces and tabs) at the beginning of a logical line is used to compute the indentation level of the line, which in turn is used to determine the grouping of statements.</a:t>
            </a: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Most other programming languages use some sort of bracketing symbols to delineate blocks of code, e.g., C encloses blocks in braces, { }.</a:t>
            </a: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An advantage of the Python approach is that it ensures that the visual structure of a program is an accurate representation of the semantic structure of that program.</a:t>
            </a: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Example:</a:t>
            </a:r>
            <a:endParaRPr lang="zh-CN" altLang="en-US" sz="1600" b="0" i="0" u="none" strike="noStrike" kern="1200" cap="none" spc="0" baseline="0" dirty="0">
              <a:solidFill>
                <a:schemeClr val="tx1"/>
              </a:solidFill>
              <a:latin typeface="Century Gothic" charset="0"/>
              <a:ea typeface="宋体" charset="0"/>
              <a:cs typeface="Lucida Sans"/>
            </a:endParaRPr>
          </a:p>
        </p:txBody>
      </p:sp>
      <p:pic>
        <p:nvPicPr>
          <p:cNvPr id="6" name="图片">
            <a:extLst>
              <a:ext uri="{FF2B5EF4-FFF2-40B4-BE49-F238E27FC236}">
                <a16:creationId xmlns:a16="http://schemas.microsoft.com/office/drawing/2014/main" id="{2A128C20-7E64-1B08-581A-FDE379F8A7BB}"/>
              </a:ext>
            </a:extLst>
          </p:cNvPr>
          <p:cNvPicPr>
            <a:picLocks noChangeAspect="1"/>
          </p:cNvPicPr>
          <p:nvPr/>
        </p:nvPicPr>
        <p:blipFill>
          <a:blip r:embed="rId3" cstate="print"/>
          <a:stretch>
            <a:fillRect/>
          </a:stretch>
        </p:blipFill>
        <p:spPr>
          <a:xfrm>
            <a:off x="2370602" y="3283347"/>
            <a:ext cx="5471068" cy="1873495"/>
          </a:xfrm>
          <a:prstGeom prst="rect">
            <a:avLst/>
          </a:prstGeom>
          <a:noFill/>
          <a:ln w="12700" cap="flat" cmpd="sng">
            <a:noFill/>
            <a:prstDash val="solid"/>
            <a:miter/>
          </a:ln>
        </p:spPr>
      </p:pic>
    </p:spTree>
    <p:extLst>
      <p:ext uri="{BB962C8B-B14F-4D97-AF65-F5344CB8AC3E}">
        <p14:creationId xmlns:p14="http://schemas.microsoft.com/office/powerpoint/2010/main" val="1534748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6" name="文本框">
            <a:extLst>
              <a:ext uri="{FF2B5EF4-FFF2-40B4-BE49-F238E27FC236}">
                <a16:creationId xmlns:a16="http://schemas.microsoft.com/office/drawing/2014/main" id="{45E1F67F-FAB5-7139-B836-3876DC9A53F9}"/>
              </a:ext>
            </a:extLst>
          </p:cNvPr>
          <p:cNvSpPr>
            <a:spLocks noGrp="1"/>
          </p:cNvSpPr>
          <p:nvPr>
            <p:ph type="title"/>
          </p:nvPr>
        </p:nvSpPr>
        <p:spPr>
          <a:xfrm>
            <a:off x="532499" y="125288"/>
            <a:ext cx="9404723" cy="41259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Looping Structure – For loop</a:t>
            </a:r>
            <a:endParaRPr lang="zh-CN" altLang="en-US" sz="2000" b="0" i="0" u="none" strike="noStrike" kern="1200" cap="none" spc="0" baseline="0" dirty="0">
              <a:solidFill>
                <a:schemeClr val="tx2"/>
              </a:solidFill>
              <a:latin typeface="Century Gothic" charset="0"/>
              <a:ea typeface="宋体" charset="0"/>
              <a:cs typeface="Lucida Sans"/>
            </a:endParaRPr>
          </a:p>
        </p:txBody>
      </p:sp>
      <p:sp>
        <p:nvSpPr>
          <p:cNvPr id="7" name="文本框">
            <a:extLst>
              <a:ext uri="{FF2B5EF4-FFF2-40B4-BE49-F238E27FC236}">
                <a16:creationId xmlns:a16="http://schemas.microsoft.com/office/drawing/2014/main" id="{6D7E25AA-5746-0900-AA8A-C6239E59AD3B}"/>
              </a:ext>
            </a:extLst>
          </p:cNvPr>
          <p:cNvSpPr>
            <a:spLocks noGrp="1"/>
          </p:cNvSpPr>
          <p:nvPr>
            <p:ph type="body" idx="1"/>
          </p:nvPr>
        </p:nvSpPr>
        <p:spPr>
          <a:xfrm>
            <a:off x="761589" y="624053"/>
            <a:ext cx="8946542" cy="610865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just">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A for loop is used for iterating over a sequence (that is either a list, a tuple, a dictionary, a set, or a string)</a:t>
            </a:r>
          </a:p>
          <a:p>
            <a:pPr marL="342900" indent="-342900" algn="just">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With the for loop we can execute a set of statements, once for each item in a list, tuple, set etc.</a:t>
            </a:r>
          </a:p>
          <a:p>
            <a:pPr marL="342900" indent="-342900" algn="just">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Print each fruit in a fruit list:</a:t>
            </a:r>
          </a:p>
          <a:p>
            <a:pPr marL="342900" indent="-342900" algn="just">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just">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0" indent="0" algn="just">
              <a:lnSpc>
                <a:spcPct val="100000"/>
              </a:lnSpc>
              <a:spcBef>
                <a:spcPts val="1000"/>
              </a:spcBef>
              <a:spcAft>
                <a:spcPts val="0"/>
              </a:spcAft>
              <a:buClr>
                <a:srgbClr val="8ACFD6"/>
              </a:buClr>
              <a:buSzPct val="80000"/>
              <a:buNone/>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just">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Loop through the letters in the word "banana":</a:t>
            </a: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just">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just">
              <a:lnSpc>
                <a:spcPct val="100000"/>
              </a:lnSpc>
              <a:spcBef>
                <a:spcPts val="1000"/>
              </a:spcBef>
              <a:spcAft>
                <a:spcPts val="0"/>
              </a:spcAft>
              <a:buClr>
                <a:srgbClr val="8ACFD6"/>
              </a:buClr>
              <a:buSzPct val="80000"/>
              <a:buFont typeface="Wingdings 3" charset="2"/>
              <a:buChar char=""/>
            </a:pPr>
            <a:endParaRPr lang="en-IN" altLang="zh-CN" sz="2000" b="0" i="0" u="none" strike="noStrike" kern="1200" cap="none" spc="0" baseline="0" dirty="0">
              <a:solidFill>
                <a:schemeClr val="tx1"/>
              </a:solidFill>
              <a:latin typeface="Century Gothic" charset="0"/>
              <a:ea typeface="宋体" charset="0"/>
              <a:cs typeface="Lucida Sans"/>
            </a:endParaRPr>
          </a:p>
          <a:p>
            <a:pPr algn="just"/>
            <a:r>
              <a:rPr lang="en-US" altLang="zh-CN" sz="2000" b="1" i="0" u="none" strike="noStrike" kern="1200" cap="none" spc="0" baseline="0" dirty="0">
                <a:solidFill>
                  <a:schemeClr val="tx1"/>
                </a:solidFill>
                <a:latin typeface="Century Gothic" charset="0"/>
                <a:ea typeface="宋体" charset="0"/>
                <a:cs typeface="Lucida Sans"/>
              </a:rPr>
              <a:t>Break statement </a:t>
            </a:r>
            <a:r>
              <a:rPr lang="en-US" altLang="zh-CN" sz="2000" b="0" i="0" u="none" strike="noStrike" kern="1200" cap="none" spc="0" baseline="0" dirty="0">
                <a:solidFill>
                  <a:schemeClr val="tx1"/>
                </a:solidFill>
                <a:latin typeface="Century Gothic" charset="0"/>
                <a:ea typeface="宋体" charset="0"/>
                <a:cs typeface="Lucida Sans"/>
              </a:rPr>
              <a:t>- With the break statement we can stop the loop before it has looped through all the items:</a:t>
            </a:r>
          </a:p>
          <a:p>
            <a:pPr marL="0" indent="0" algn="just">
              <a:lnSpc>
                <a:spcPct val="100000"/>
              </a:lnSpc>
              <a:spcBef>
                <a:spcPts val="1000"/>
              </a:spcBef>
              <a:spcAft>
                <a:spcPts val="0"/>
              </a:spcAft>
              <a:buClr>
                <a:srgbClr val="8ACFD6"/>
              </a:buClr>
              <a:buSzPct val="80000"/>
              <a:buNone/>
            </a:pPr>
            <a:endParaRPr lang="zh-CN" altLang="en-US" sz="2000" b="0" i="0" u="none" strike="noStrike" kern="1200" cap="none" spc="0" baseline="0" dirty="0">
              <a:solidFill>
                <a:schemeClr val="tx1"/>
              </a:solidFill>
              <a:latin typeface="Century Gothic" charset="0"/>
              <a:ea typeface="宋体" charset="0"/>
              <a:cs typeface="Lucida Sans"/>
            </a:endParaRPr>
          </a:p>
        </p:txBody>
      </p:sp>
      <p:pic>
        <p:nvPicPr>
          <p:cNvPr id="8" name="图片">
            <a:extLst>
              <a:ext uri="{FF2B5EF4-FFF2-40B4-BE49-F238E27FC236}">
                <a16:creationId xmlns:a16="http://schemas.microsoft.com/office/drawing/2014/main" id="{5A343BF0-10F7-E984-F603-86A427AA279B}"/>
              </a:ext>
            </a:extLst>
          </p:cNvPr>
          <p:cNvPicPr>
            <a:picLocks noChangeAspect="1"/>
          </p:cNvPicPr>
          <p:nvPr/>
        </p:nvPicPr>
        <p:blipFill>
          <a:blip r:embed="rId3" cstate="print"/>
          <a:stretch>
            <a:fillRect/>
          </a:stretch>
        </p:blipFill>
        <p:spPr>
          <a:xfrm>
            <a:off x="1544176" y="2280890"/>
            <a:ext cx="5060752" cy="978678"/>
          </a:xfrm>
          <a:prstGeom prst="rect">
            <a:avLst/>
          </a:prstGeom>
          <a:noFill/>
          <a:ln w="12700" cap="flat" cmpd="sng">
            <a:noFill/>
            <a:prstDash val="solid"/>
            <a:miter/>
          </a:ln>
        </p:spPr>
      </p:pic>
      <p:pic>
        <p:nvPicPr>
          <p:cNvPr id="9" name="图片">
            <a:extLst>
              <a:ext uri="{FF2B5EF4-FFF2-40B4-BE49-F238E27FC236}">
                <a16:creationId xmlns:a16="http://schemas.microsoft.com/office/drawing/2014/main" id="{38331E5A-57BB-83FA-A300-88DBA1E5692D}"/>
              </a:ext>
            </a:extLst>
          </p:cNvPr>
          <p:cNvPicPr>
            <a:picLocks noChangeAspect="1"/>
          </p:cNvPicPr>
          <p:nvPr/>
        </p:nvPicPr>
        <p:blipFill>
          <a:blip r:embed="rId4" cstate="print"/>
          <a:stretch>
            <a:fillRect/>
          </a:stretch>
        </p:blipFill>
        <p:spPr>
          <a:xfrm>
            <a:off x="1942209" y="3678382"/>
            <a:ext cx="2346288" cy="762544"/>
          </a:xfrm>
          <a:prstGeom prst="rect">
            <a:avLst/>
          </a:prstGeom>
          <a:noFill/>
          <a:ln w="12700" cap="flat" cmpd="sng">
            <a:noFill/>
            <a:prstDash val="solid"/>
            <a:miter/>
          </a:ln>
        </p:spPr>
      </p:pic>
      <p:pic>
        <p:nvPicPr>
          <p:cNvPr id="10" name="图片">
            <a:extLst>
              <a:ext uri="{FF2B5EF4-FFF2-40B4-BE49-F238E27FC236}">
                <a16:creationId xmlns:a16="http://schemas.microsoft.com/office/drawing/2014/main" id="{E697E20D-4318-E7BB-DCF7-C916207E3D78}"/>
              </a:ext>
            </a:extLst>
          </p:cNvPr>
          <p:cNvPicPr>
            <a:picLocks noChangeAspect="1"/>
          </p:cNvPicPr>
          <p:nvPr/>
        </p:nvPicPr>
        <p:blipFill>
          <a:blip r:embed="rId5" cstate="print"/>
          <a:stretch>
            <a:fillRect/>
          </a:stretch>
        </p:blipFill>
        <p:spPr>
          <a:xfrm>
            <a:off x="1942209" y="5269606"/>
            <a:ext cx="4787591" cy="1549275"/>
          </a:xfrm>
          <a:prstGeom prst="rect">
            <a:avLst/>
          </a:prstGeom>
          <a:noFill/>
          <a:ln w="12700" cap="flat" cmpd="sng">
            <a:noFill/>
            <a:prstDash val="solid"/>
            <a:miter/>
          </a:ln>
        </p:spPr>
      </p:pic>
    </p:spTree>
    <p:extLst>
      <p:ext uri="{BB962C8B-B14F-4D97-AF65-F5344CB8AC3E}">
        <p14:creationId xmlns:p14="http://schemas.microsoft.com/office/powerpoint/2010/main" val="1248772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6" name="文本框">
            <a:extLst>
              <a:ext uri="{FF2B5EF4-FFF2-40B4-BE49-F238E27FC236}">
                <a16:creationId xmlns:a16="http://schemas.microsoft.com/office/drawing/2014/main" id="{75B364EE-493E-CE8B-43F8-70F8ABFE1F1D}"/>
              </a:ext>
            </a:extLst>
          </p:cNvPr>
          <p:cNvSpPr>
            <a:spLocks noGrp="1"/>
          </p:cNvSpPr>
          <p:nvPr>
            <p:ph type="body" idx="1"/>
          </p:nvPr>
        </p:nvSpPr>
        <p:spPr>
          <a:xfrm>
            <a:off x="582619" y="149688"/>
            <a:ext cx="9391931" cy="654156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800" b="1" i="0" u="none" strike="noStrike" kern="1200" cap="none" spc="0" baseline="0" dirty="0">
                <a:solidFill>
                  <a:schemeClr val="tx1"/>
                </a:solidFill>
                <a:latin typeface="Century Gothic" charset="0"/>
                <a:ea typeface="宋体" charset="0"/>
                <a:cs typeface="Lucida Sans"/>
              </a:rPr>
              <a:t>Continue Statement - </a:t>
            </a:r>
            <a:r>
              <a:rPr lang="en-US" altLang="zh-CN" sz="1800" b="0" i="0" u="none" strike="noStrike" kern="1200" cap="none" spc="0" baseline="0" dirty="0">
                <a:solidFill>
                  <a:schemeClr val="tx1"/>
                </a:solidFill>
                <a:latin typeface="Century Gothic" charset="0"/>
                <a:ea typeface="宋体" charset="0"/>
                <a:cs typeface="Lucida Sans"/>
              </a:rPr>
              <a:t>With the continue statement we can stop the current iteration of the loop, and continue with the next iteration:</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1"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IN"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IN" altLang="zh-CN" dirty="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IN"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range() function - To loop through a set of code a specified number of times, we can use the range() function.</a:t>
            </a:r>
          </a:p>
          <a:p>
            <a:pPr marL="342900" indent="-342900" algn="just">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The range() function returns a sequence of numbers, starting from 0 by default, and increments by 1 (by default), and ends at a specified number.</a:t>
            </a:r>
          </a:p>
          <a:p>
            <a:pPr marL="342900" indent="-342900" algn="l">
              <a:lnSpc>
                <a:spcPct val="100000"/>
              </a:lnSpc>
              <a:spcBef>
                <a:spcPts val="1000"/>
              </a:spcBef>
              <a:spcAft>
                <a:spcPts val="0"/>
              </a:spcAft>
              <a:buClr>
                <a:srgbClr val="8ACFD6"/>
              </a:buClr>
              <a:buSzPct val="80000"/>
              <a:buFont typeface="Wingdings 3" charset="2"/>
              <a:buChar char=""/>
            </a:pPr>
            <a:endParaRPr lang="en-IN"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IN" altLang="zh-CN" dirty="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IN" altLang="zh-CN" dirty="0">
              <a:cs typeface="Lucida Sans"/>
            </a:endParaRPr>
          </a:p>
          <a:p>
            <a:pPr marL="342900" indent="-342900" algn="just">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Note that range(6) in above example, is not the values of 0 to 6, but the values 0 to 5.</a:t>
            </a:r>
          </a:p>
          <a:p>
            <a:pPr marL="342900" indent="-342900" algn="just">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The range() function defaults to 0 as a starting value, however it is possible to specify the starting value by adding a parameter: range(2, 6), which means values from 2 to 6 (but not including 6).</a:t>
            </a:r>
          </a:p>
          <a:p>
            <a:pPr marL="342900" indent="-342900" algn="l">
              <a:lnSpc>
                <a:spcPct val="100000"/>
              </a:lnSpc>
              <a:spcBef>
                <a:spcPts val="1000"/>
              </a:spcBef>
              <a:spcAft>
                <a:spcPts val="0"/>
              </a:spcAft>
              <a:buClr>
                <a:srgbClr val="8ACFD6"/>
              </a:buClr>
              <a:buSzPct val="80000"/>
              <a:buFont typeface="Wingdings 3" charset="2"/>
              <a:buChar char=""/>
            </a:pPr>
            <a:endParaRPr lang="en-IN" altLang="zh-CN" sz="2000" b="0" i="0" u="none" strike="noStrike" kern="1200" cap="none" spc="0" baseline="0" dirty="0">
              <a:solidFill>
                <a:schemeClr val="tx1"/>
              </a:solidFill>
              <a:latin typeface="Century Gothic" charset="0"/>
              <a:ea typeface="宋体" charset="0"/>
              <a:cs typeface="Lucida Sans"/>
            </a:endParaRPr>
          </a:p>
        </p:txBody>
      </p:sp>
      <p:pic>
        <p:nvPicPr>
          <p:cNvPr id="8" name="图片">
            <a:extLst>
              <a:ext uri="{FF2B5EF4-FFF2-40B4-BE49-F238E27FC236}">
                <a16:creationId xmlns:a16="http://schemas.microsoft.com/office/drawing/2014/main" id="{7007066C-E5C7-1616-8F51-AF996836AF99}"/>
              </a:ext>
            </a:extLst>
          </p:cNvPr>
          <p:cNvPicPr>
            <a:picLocks noChangeAspect="1"/>
          </p:cNvPicPr>
          <p:nvPr/>
        </p:nvPicPr>
        <p:blipFill>
          <a:blip r:embed="rId3" cstate="print"/>
          <a:stretch>
            <a:fillRect/>
          </a:stretch>
        </p:blipFill>
        <p:spPr>
          <a:xfrm>
            <a:off x="1765991" y="832360"/>
            <a:ext cx="4787591" cy="1722365"/>
          </a:xfrm>
          <a:prstGeom prst="rect">
            <a:avLst/>
          </a:prstGeom>
          <a:noFill/>
          <a:ln w="12700" cap="flat" cmpd="sng">
            <a:noFill/>
            <a:prstDash val="solid"/>
            <a:miter/>
          </a:ln>
        </p:spPr>
      </p:pic>
      <p:pic>
        <p:nvPicPr>
          <p:cNvPr id="9" name="图片">
            <a:extLst>
              <a:ext uri="{FF2B5EF4-FFF2-40B4-BE49-F238E27FC236}">
                <a16:creationId xmlns:a16="http://schemas.microsoft.com/office/drawing/2014/main" id="{A53B336E-7942-B0B6-418F-519DDE774038}"/>
              </a:ext>
            </a:extLst>
          </p:cNvPr>
          <p:cNvPicPr>
            <a:picLocks noChangeAspect="1"/>
          </p:cNvPicPr>
          <p:nvPr/>
        </p:nvPicPr>
        <p:blipFill>
          <a:blip r:embed="rId4" cstate="print"/>
          <a:stretch>
            <a:fillRect/>
          </a:stretch>
        </p:blipFill>
        <p:spPr>
          <a:xfrm>
            <a:off x="1765991" y="3838320"/>
            <a:ext cx="2652534" cy="929911"/>
          </a:xfrm>
          <a:prstGeom prst="rect">
            <a:avLst/>
          </a:prstGeom>
          <a:noFill/>
          <a:ln w="12700" cap="flat" cmpd="sng">
            <a:noFill/>
            <a:prstDash val="solid"/>
            <a:miter/>
          </a:ln>
        </p:spPr>
      </p:pic>
      <p:pic>
        <p:nvPicPr>
          <p:cNvPr id="12" name="图片">
            <a:extLst>
              <a:ext uri="{FF2B5EF4-FFF2-40B4-BE49-F238E27FC236}">
                <a16:creationId xmlns:a16="http://schemas.microsoft.com/office/drawing/2014/main" id="{84511E73-3308-D941-966C-BABD3D23458F}"/>
              </a:ext>
            </a:extLst>
          </p:cNvPr>
          <p:cNvPicPr>
            <a:picLocks noChangeAspect="1"/>
          </p:cNvPicPr>
          <p:nvPr/>
        </p:nvPicPr>
        <p:blipFill>
          <a:blip r:embed="rId5" cstate="print"/>
          <a:stretch>
            <a:fillRect/>
          </a:stretch>
        </p:blipFill>
        <p:spPr>
          <a:xfrm>
            <a:off x="3397822" y="6051826"/>
            <a:ext cx="2698178" cy="700825"/>
          </a:xfrm>
          <a:prstGeom prst="rect">
            <a:avLst/>
          </a:prstGeom>
          <a:noFill/>
          <a:ln w="12700" cap="flat" cmpd="sng">
            <a:noFill/>
            <a:prstDash val="solid"/>
            <a:miter/>
          </a:ln>
        </p:spPr>
      </p:pic>
    </p:spTree>
    <p:extLst>
      <p:ext uri="{BB962C8B-B14F-4D97-AF65-F5344CB8AC3E}">
        <p14:creationId xmlns:p14="http://schemas.microsoft.com/office/powerpoint/2010/main" val="715264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6" name="文本框">
            <a:extLst>
              <a:ext uri="{FF2B5EF4-FFF2-40B4-BE49-F238E27FC236}">
                <a16:creationId xmlns:a16="http://schemas.microsoft.com/office/drawing/2014/main" id="{B0DFCE9A-30EF-E964-A96D-9DAA8C30B945}"/>
              </a:ext>
            </a:extLst>
          </p:cNvPr>
          <p:cNvSpPr>
            <a:spLocks noGrp="1"/>
          </p:cNvSpPr>
          <p:nvPr>
            <p:ph type="body" idx="1"/>
          </p:nvPr>
        </p:nvSpPr>
        <p:spPr>
          <a:xfrm>
            <a:off x="490654" y="152836"/>
            <a:ext cx="9790771" cy="604396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just">
              <a:lnSpc>
                <a:spcPct val="100000"/>
              </a:lnSpc>
              <a:spcBef>
                <a:spcPts val="1000"/>
              </a:spcBef>
              <a:spcAft>
                <a:spcPts val="0"/>
              </a:spcAft>
              <a:buClr>
                <a:srgbClr val="8ACFD6"/>
              </a:buClr>
              <a:buSzPct val="80000"/>
              <a:buFont typeface="Wingdings 3" charset="2"/>
              <a:buChar char=""/>
            </a:pPr>
            <a:endParaRPr lang="en-US" altLang="zh-CN" sz="1800" b="0" i="0" u="none" strike="noStrike" kern="1200" cap="none" spc="0" baseline="0" dirty="0">
              <a:solidFill>
                <a:schemeClr val="tx1"/>
              </a:solidFill>
              <a:latin typeface="Century Gothic" charset="0"/>
              <a:ea typeface="宋体" charset="0"/>
              <a:cs typeface="Lucida Sans"/>
            </a:endParaRPr>
          </a:p>
          <a:p>
            <a:pPr marL="342900" indent="-342900" algn="just">
              <a:lnSpc>
                <a:spcPct val="100000"/>
              </a:lnSpc>
              <a:spcBef>
                <a:spcPts val="1000"/>
              </a:spcBef>
              <a:spcAft>
                <a:spcPts val="0"/>
              </a:spcAft>
              <a:buClr>
                <a:srgbClr val="8ACFD6"/>
              </a:buClr>
              <a:buSzPct val="80000"/>
              <a:buFont typeface="Wingdings 3" charset="2"/>
              <a:buChar char=""/>
            </a:pPr>
            <a:endParaRPr lang="en-US" altLang="zh-CN" sz="1800" b="0" i="0" u="none" strike="noStrike" kern="1200" cap="none" spc="0" baseline="0" dirty="0">
              <a:solidFill>
                <a:schemeClr val="tx1"/>
              </a:solidFill>
              <a:latin typeface="Century Gothic" charset="0"/>
              <a:ea typeface="宋体" charset="0"/>
              <a:cs typeface="Lucida Sans"/>
            </a:endParaRPr>
          </a:p>
          <a:p>
            <a:pPr marL="342900" indent="-342900" algn="just">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just">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just">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just">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just">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just">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sp>
        <p:nvSpPr>
          <p:cNvPr id="9" name="文本框">
            <a:extLst>
              <a:ext uri="{FF2B5EF4-FFF2-40B4-BE49-F238E27FC236}">
                <a16:creationId xmlns:a16="http://schemas.microsoft.com/office/drawing/2014/main" id="{6EEBDB09-26DA-77CD-EAE2-627F0C643F48}"/>
              </a:ext>
            </a:extLst>
          </p:cNvPr>
          <p:cNvSpPr txBox="1">
            <a:spLocks/>
          </p:cNvSpPr>
          <p:nvPr/>
        </p:nvSpPr>
        <p:spPr>
          <a:xfrm>
            <a:off x="501806" y="130535"/>
            <a:ext cx="9779619" cy="60662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r>
              <a:rPr lang="en-US" altLang="zh-CN" sz="1600" dirty="0">
                <a:cs typeface="Lucida Sans"/>
              </a:rPr>
              <a:t>The range() function defaults to increment the sequence by 1, however it is possible to specify the increment value by adding a third parameter: range(2, 30, </a:t>
            </a:r>
            <a:r>
              <a:rPr lang="en-US" altLang="zh-CN" sz="1600" b="1" dirty="0">
                <a:cs typeface="Lucida Sans"/>
              </a:rPr>
              <a:t>3</a:t>
            </a:r>
            <a:r>
              <a:rPr lang="en-US" altLang="zh-CN" sz="1600" dirty="0">
                <a:cs typeface="Lucida Sans"/>
              </a:rPr>
              <a:t>).</a:t>
            </a:r>
          </a:p>
          <a:p>
            <a:endParaRPr lang="en-US" altLang="zh-CN" sz="1600" dirty="0">
              <a:cs typeface="Lucida Sans"/>
            </a:endParaRPr>
          </a:p>
          <a:p>
            <a:endParaRPr lang="en-US" altLang="zh-CN" sz="1600" dirty="0">
              <a:cs typeface="Lucida Sans"/>
            </a:endParaRPr>
          </a:p>
          <a:p>
            <a:r>
              <a:rPr lang="en-US" altLang="zh-CN" sz="1600" dirty="0">
                <a:cs typeface="Lucida Sans"/>
              </a:rPr>
              <a:t>Else in For Loop – The else keyword in a for loop specifies a block of code to be executed when the loop is finished.</a:t>
            </a:r>
          </a:p>
          <a:p>
            <a:endParaRPr lang="en-US" altLang="zh-CN" sz="1600" dirty="0">
              <a:cs typeface="Lucida Sans"/>
            </a:endParaRPr>
          </a:p>
          <a:p>
            <a:endParaRPr lang="en-US" altLang="zh-CN" sz="1600" dirty="0">
              <a:cs typeface="Lucida Sans"/>
            </a:endParaRPr>
          </a:p>
          <a:p>
            <a:endParaRPr lang="en-US" altLang="zh-CN" sz="1600" dirty="0">
              <a:cs typeface="Lucida Sans"/>
            </a:endParaRPr>
          </a:p>
          <a:p>
            <a:endParaRPr lang="en-US" altLang="zh-CN" sz="1600" dirty="0">
              <a:cs typeface="Lucida Sans"/>
            </a:endParaRPr>
          </a:p>
          <a:p>
            <a:r>
              <a:rPr lang="en-US" altLang="zh-CN" sz="1600" b="0" i="0" u="none" strike="noStrike" kern="1200" cap="none" spc="0" baseline="0" dirty="0">
                <a:solidFill>
                  <a:schemeClr val="tx1"/>
                </a:solidFill>
                <a:latin typeface="Century Gothic" charset="0"/>
                <a:ea typeface="宋体" charset="0"/>
                <a:cs typeface="Lucida Sans"/>
              </a:rPr>
              <a:t>Nested Loop - A nested loop is a loop inside a loop. The "inner loop" will be executed one time for each iteration of the "outer loop":</a:t>
            </a:r>
          </a:p>
          <a:p>
            <a:endParaRPr lang="en-US" altLang="zh-CN" sz="1600" dirty="0">
              <a:cs typeface="Lucida Sans"/>
            </a:endParaRPr>
          </a:p>
          <a:p>
            <a:endParaRPr lang="en-US" altLang="zh-CN" dirty="0">
              <a:cs typeface="Lucida Sans"/>
            </a:endParaRPr>
          </a:p>
          <a:p>
            <a:endParaRPr lang="zh-CN" altLang="en-US" dirty="0">
              <a:cs typeface="Lucida Sans"/>
            </a:endParaRPr>
          </a:p>
        </p:txBody>
      </p:sp>
      <p:pic>
        <p:nvPicPr>
          <p:cNvPr id="10" name="图片">
            <a:extLst>
              <a:ext uri="{FF2B5EF4-FFF2-40B4-BE49-F238E27FC236}">
                <a16:creationId xmlns:a16="http://schemas.microsoft.com/office/drawing/2014/main" id="{0D8E69CD-4CB1-14B1-9A26-9785AEBDE1DA}"/>
              </a:ext>
            </a:extLst>
          </p:cNvPr>
          <p:cNvPicPr>
            <a:picLocks noChangeAspect="1"/>
          </p:cNvPicPr>
          <p:nvPr/>
        </p:nvPicPr>
        <p:blipFill>
          <a:blip r:embed="rId3" cstate="print"/>
          <a:stretch>
            <a:fillRect/>
          </a:stretch>
        </p:blipFill>
        <p:spPr>
          <a:xfrm>
            <a:off x="2738487" y="747265"/>
            <a:ext cx="3110909" cy="769564"/>
          </a:xfrm>
          <a:prstGeom prst="rect">
            <a:avLst/>
          </a:prstGeom>
          <a:noFill/>
          <a:ln w="12700" cap="flat" cmpd="sng">
            <a:noFill/>
            <a:prstDash val="solid"/>
            <a:miter/>
          </a:ln>
        </p:spPr>
      </p:pic>
      <p:pic>
        <p:nvPicPr>
          <p:cNvPr id="11" name="图片">
            <a:extLst>
              <a:ext uri="{FF2B5EF4-FFF2-40B4-BE49-F238E27FC236}">
                <a16:creationId xmlns:a16="http://schemas.microsoft.com/office/drawing/2014/main" id="{5055DBCA-0D93-AFA9-5982-4333FC3CB85B}"/>
              </a:ext>
            </a:extLst>
          </p:cNvPr>
          <p:cNvPicPr>
            <a:picLocks noChangeAspect="1"/>
          </p:cNvPicPr>
          <p:nvPr/>
        </p:nvPicPr>
        <p:blipFill>
          <a:blip r:embed="rId4" cstate="print"/>
          <a:stretch>
            <a:fillRect/>
          </a:stretch>
        </p:blipFill>
        <p:spPr>
          <a:xfrm>
            <a:off x="2738487" y="2111258"/>
            <a:ext cx="3365205" cy="1202097"/>
          </a:xfrm>
          <a:prstGeom prst="rect">
            <a:avLst/>
          </a:prstGeom>
          <a:noFill/>
          <a:ln w="12700" cap="flat" cmpd="sng">
            <a:noFill/>
            <a:prstDash val="solid"/>
            <a:miter/>
          </a:ln>
        </p:spPr>
      </p:pic>
      <p:pic>
        <p:nvPicPr>
          <p:cNvPr id="12" name="图片">
            <a:extLst>
              <a:ext uri="{FF2B5EF4-FFF2-40B4-BE49-F238E27FC236}">
                <a16:creationId xmlns:a16="http://schemas.microsoft.com/office/drawing/2014/main" id="{3F58D4FF-391C-044A-BFD9-97FBF43987AA}"/>
              </a:ext>
            </a:extLst>
          </p:cNvPr>
          <p:cNvPicPr>
            <a:picLocks noChangeAspect="1"/>
          </p:cNvPicPr>
          <p:nvPr/>
        </p:nvPicPr>
        <p:blipFill>
          <a:blip r:embed="rId5" cstate="print"/>
          <a:stretch>
            <a:fillRect/>
          </a:stretch>
        </p:blipFill>
        <p:spPr>
          <a:xfrm>
            <a:off x="2632094" y="4219257"/>
            <a:ext cx="4039993" cy="1703612"/>
          </a:xfrm>
          <a:prstGeom prst="rect">
            <a:avLst/>
          </a:prstGeom>
          <a:noFill/>
          <a:ln w="12700" cap="flat" cmpd="sng">
            <a:noFill/>
            <a:prstDash val="solid"/>
            <a:miter/>
          </a:ln>
        </p:spPr>
      </p:pic>
    </p:spTree>
    <p:extLst>
      <p:ext uri="{BB962C8B-B14F-4D97-AF65-F5344CB8AC3E}">
        <p14:creationId xmlns:p14="http://schemas.microsoft.com/office/powerpoint/2010/main" val="77832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8" name="文本框">
            <a:extLst>
              <a:ext uri="{FF2B5EF4-FFF2-40B4-BE49-F238E27FC236}">
                <a16:creationId xmlns:a16="http://schemas.microsoft.com/office/drawing/2014/main" id="{D5B45C28-8FF8-8AE7-3DA3-862F43ED6739}"/>
              </a:ext>
            </a:extLst>
          </p:cNvPr>
          <p:cNvSpPr>
            <a:spLocks noGrp="1"/>
          </p:cNvSpPr>
          <p:nvPr>
            <p:ph type="body" idx="1"/>
          </p:nvPr>
        </p:nvSpPr>
        <p:spPr>
          <a:xfrm>
            <a:off x="625649" y="118596"/>
            <a:ext cx="9623502" cy="166717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The pass Statement – for loops cannot be empty, but if you for some reason have a for loop with no content, put in the pass statement to avoid getting an error.</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pic>
        <p:nvPicPr>
          <p:cNvPr id="9" name="图片">
            <a:extLst>
              <a:ext uri="{FF2B5EF4-FFF2-40B4-BE49-F238E27FC236}">
                <a16:creationId xmlns:a16="http://schemas.microsoft.com/office/drawing/2014/main" id="{B6D848EA-DFD5-C770-0C75-9DD4FF9238C8}"/>
              </a:ext>
            </a:extLst>
          </p:cNvPr>
          <p:cNvPicPr>
            <a:picLocks noChangeAspect="1"/>
          </p:cNvPicPr>
          <p:nvPr/>
        </p:nvPicPr>
        <p:blipFill>
          <a:blip r:embed="rId3" cstate="print"/>
          <a:stretch>
            <a:fillRect/>
          </a:stretch>
        </p:blipFill>
        <p:spPr>
          <a:xfrm>
            <a:off x="3323296" y="744270"/>
            <a:ext cx="2772704" cy="880740"/>
          </a:xfrm>
          <a:prstGeom prst="rect">
            <a:avLst/>
          </a:prstGeom>
          <a:noFill/>
          <a:ln w="12700" cap="flat" cmpd="sng">
            <a:noFill/>
            <a:prstDash val="solid"/>
            <a:miter/>
          </a:ln>
        </p:spPr>
      </p:pic>
      <p:sp>
        <p:nvSpPr>
          <p:cNvPr id="10" name="文本框">
            <a:extLst>
              <a:ext uri="{FF2B5EF4-FFF2-40B4-BE49-F238E27FC236}">
                <a16:creationId xmlns:a16="http://schemas.microsoft.com/office/drawing/2014/main" id="{EDD18788-CFFD-22F6-8F10-42C30895A383}"/>
              </a:ext>
            </a:extLst>
          </p:cNvPr>
          <p:cNvSpPr>
            <a:spLocks noGrp="1"/>
          </p:cNvSpPr>
          <p:nvPr>
            <p:ph type="title"/>
          </p:nvPr>
        </p:nvSpPr>
        <p:spPr>
          <a:xfrm>
            <a:off x="625649" y="1821275"/>
            <a:ext cx="9404723" cy="42940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Looping Structure – While loop</a:t>
            </a:r>
            <a:endParaRPr lang="zh-CN" altLang="en-US" sz="2000" b="0" i="0" u="none" strike="noStrike" kern="1200" cap="none" spc="0" baseline="0" dirty="0">
              <a:solidFill>
                <a:schemeClr val="tx2"/>
              </a:solidFill>
              <a:latin typeface="Century Gothic" charset="0"/>
              <a:ea typeface="宋体" charset="0"/>
              <a:cs typeface="Lucida Sans"/>
            </a:endParaRPr>
          </a:p>
        </p:txBody>
      </p:sp>
      <p:sp>
        <p:nvSpPr>
          <p:cNvPr id="11" name="文本框">
            <a:extLst>
              <a:ext uri="{FF2B5EF4-FFF2-40B4-BE49-F238E27FC236}">
                <a16:creationId xmlns:a16="http://schemas.microsoft.com/office/drawing/2014/main" id="{FF510368-2AA0-9A05-C790-93DEDA18FB14}"/>
              </a:ext>
            </a:extLst>
          </p:cNvPr>
          <p:cNvSpPr txBox="1">
            <a:spLocks/>
          </p:cNvSpPr>
          <p:nvPr/>
        </p:nvSpPr>
        <p:spPr>
          <a:xfrm>
            <a:off x="625649" y="2286190"/>
            <a:ext cx="9735674" cy="445321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r>
              <a:rPr lang="en-US" altLang="zh-CN" sz="1600" dirty="0">
                <a:cs typeface="Lucida Sans"/>
              </a:rPr>
              <a:t>With the while loop we can execute a set of statements as long as a condition is true.</a:t>
            </a:r>
          </a:p>
          <a:p>
            <a:endParaRPr lang="en-US" altLang="zh-CN" sz="1600" dirty="0">
              <a:cs typeface="Lucida Sans"/>
            </a:endParaRPr>
          </a:p>
          <a:p>
            <a:endParaRPr lang="en-US" altLang="zh-CN" sz="1600" dirty="0">
              <a:cs typeface="Lucida Sans"/>
            </a:endParaRPr>
          </a:p>
          <a:p>
            <a:endParaRPr lang="en-US" altLang="zh-CN" sz="1600" dirty="0">
              <a:cs typeface="Lucida Sans"/>
            </a:endParaRPr>
          </a:p>
          <a:p>
            <a:endParaRPr lang="en-US" altLang="zh-CN" sz="1600" dirty="0">
              <a:cs typeface="Lucida Sans"/>
            </a:endParaRPr>
          </a:p>
          <a:p>
            <a:r>
              <a:rPr lang="en-US" altLang="zh-CN" sz="1600" dirty="0">
                <a:cs typeface="Lucida Sans"/>
              </a:rPr>
              <a:t>With the break statement we can stop the loop even if the while condition is true.</a:t>
            </a:r>
          </a:p>
          <a:p>
            <a:endParaRPr lang="en-US" altLang="zh-CN" dirty="0">
              <a:cs typeface="Lucida Sans"/>
            </a:endParaRPr>
          </a:p>
          <a:p>
            <a:endParaRPr lang="zh-CN" altLang="en-US" dirty="0">
              <a:cs typeface="Lucida Sans"/>
            </a:endParaRPr>
          </a:p>
        </p:txBody>
      </p:sp>
      <p:pic>
        <p:nvPicPr>
          <p:cNvPr id="12" name="图片">
            <a:extLst>
              <a:ext uri="{FF2B5EF4-FFF2-40B4-BE49-F238E27FC236}">
                <a16:creationId xmlns:a16="http://schemas.microsoft.com/office/drawing/2014/main" id="{97D3A093-466C-DF20-08AA-5C78D9C38AC4}"/>
              </a:ext>
            </a:extLst>
          </p:cNvPr>
          <p:cNvPicPr>
            <a:picLocks noChangeAspect="1"/>
          </p:cNvPicPr>
          <p:nvPr/>
        </p:nvPicPr>
        <p:blipFill>
          <a:blip r:embed="rId4" cstate="print"/>
          <a:stretch>
            <a:fillRect/>
          </a:stretch>
        </p:blipFill>
        <p:spPr>
          <a:xfrm>
            <a:off x="2841993" y="2620954"/>
            <a:ext cx="3735310" cy="1294830"/>
          </a:xfrm>
          <a:prstGeom prst="rect">
            <a:avLst/>
          </a:prstGeom>
          <a:noFill/>
          <a:ln w="12700" cap="flat" cmpd="sng">
            <a:noFill/>
            <a:prstDash val="solid"/>
            <a:miter/>
          </a:ln>
        </p:spPr>
      </p:pic>
      <p:pic>
        <p:nvPicPr>
          <p:cNvPr id="13" name="图片">
            <a:extLst>
              <a:ext uri="{FF2B5EF4-FFF2-40B4-BE49-F238E27FC236}">
                <a16:creationId xmlns:a16="http://schemas.microsoft.com/office/drawing/2014/main" id="{DB8A4980-853D-E6E9-4F6D-BC5255FC388A}"/>
              </a:ext>
            </a:extLst>
          </p:cNvPr>
          <p:cNvPicPr>
            <a:picLocks noChangeAspect="1"/>
          </p:cNvPicPr>
          <p:nvPr/>
        </p:nvPicPr>
        <p:blipFill>
          <a:blip r:embed="rId5" cstate="print"/>
          <a:stretch>
            <a:fillRect/>
          </a:stretch>
        </p:blipFill>
        <p:spPr>
          <a:xfrm>
            <a:off x="2841993" y="4512797"/>
            <a:ext cx="3850775" cy="1600933"/>
          </a:xfrm>
          <a:prstGeom prst="rect">
            <a:avLst/>
          </a:prstGeom>
          <a:noFill/>
          <a:ln w="12700" cap="flat" cmpd="sng">
            <a:noFill/>
            <a:prstDash val="solid"/>
            <a:miter/>
          </a:ln>
        </p:spPr>
      </p:pic>
    </p:spTree>
    <p:extLst>
      <p:ext uri="{BB962C8B-B14F-4D97-AF65-F5344CB8AC3E}">
        <p14:creationId xmlns:p14="http://schemas.microsoft.com/office/powerpoint/2010/main" val="562136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4" name="文本框">
            <a:extLst>
              <a:ext uri="{FF2B5EF4-FFF2-40B4-BE49-F238E27FC236}">
                <a16:creationId xmlns:a16="http://schemas.microsoft.com/office/drawing/2014/main" id="{FDEE3368-F1E2-9429-3814-1EEE469D4A9C}"/>
              </a:ext>
            </a:extLst>
          </p:cNvPr>
          <p:cNvSpPr>
            <a:spLocks noGrp="1"/>
          </p:cNvSpPr>
          <p:nvPr>
            <p:ph type="body" idx="1"/>
          </p:nvPr>
        </p:nvSpPr>
        <p:spPr>
          <a:xfrm>
            <a:off x="748965" y="98043"/>
            <a:ext cx="9947546" cy="393607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With the continue statement we can stop the current iteration, and continue with the next.</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0" indent="0" algn="l">
              <a:lnSpc>
                <a:spcPct val="100000"/>
              </a:lnSpc>
              <a:spcBef>
                <a:spcPts val="1000"/>
              </a:spcBef>
              <a:spcAft>
                <a:spcPts val="0"/>
              </a:spcAft>
              <a:buClr>
                <a:srgbClr val="8ACFD6"/>
              </a:buClr>
              <a:buSzPct val="80000"/>
              <a:buNone/>
            </a:pPr>
            <a:endParaRPr lang="en-US" altLang="zh-CN" sz="1600" b="0" i="0" u="none" strike="noStrike" kern="1200" cap="none" spc="0" baseline="0" dirty="0">
              <a:solidFill>
                <a:schemeClr val="tx1"/>
              </a:solidFill>
              <a:latin typeface="Century Gothic" charset="0"/>
              <a:ea typeface="宋体" charset="0"/>
              <a:cs typeface="Lucida Sans"/>
            </a:endParaRPr>
          </a:p>
          <a:p>
            <a:pPr marL="0" indent="0" algn="l">
              <a:lnSpc>
                <a:spcPct val="100000"/>
              </a:lnSpc>
              <a:spcBef>
                <a:spcPts val="1000"/>
              </a:spcBef>
              <a:spcAft>
                <a:spcPts val="0"/>
              </a:spcAft>
              <a:buNone/>
            </a:pPr>
            <a:r>
              <a:rPr lang="en-US" altLang="zh-CN" sz="1600" b="0" i="0" u="none" strike="noStrike" kern="1200" cap="none" spc="0" baseline="0" dirty="0">
                <a:solidFill>
                  <a:schemeClr val="tx1"/>
                </a:solidFill>
                <a:latin typeface="Century Gothic" charset="0"/>
                <a:ea typeface="宋体" charset="0"/>
                <a:cs typeface="Lucida Sans"/>
              </a:rPr>
              <a:t>With the else statement we can run a block of code once when the condition no longer is true</a:t>
            </a: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pic>
        <p:nvPicPr>
          <p:cNvPr id="5" name="图片">
            <a:extLst>
              <a:ext uri="{FF2B5EF4-FFF2-40B4-BE49-F238E27FC236}">
                <a16:creationId xmlns:a16="http://schemas.microsoft.com/office/drawing/2014/main" id="{D7AE2EB4-242B-1857-A2FF-E84D5D7A23DA}"/>
              </a:ext>
            </a:extLst>
          </p:cNvPr>
          <p:cNvPicPr>
            <a:picLocks noChangeAspect="1"/>
          </p:cNvPicPr>
          <p:nvPr/>
        </p:nvPicPr>
        <p:blipFill>
          <a:blip r:embed="rId3" cstate="print"/>
          <a:stretch>
            <a:fillRect/>
          </a:stretch>
        </p:blipFill>
        <p:spPr>
          <a:xfrm>
            <a:off x="2603423" y="381619"/>
            <a:ext cx="4592565" cy="1554757"/>
          </a:xfrm>
          <a:prstGeom prst="rect">
            <a:avLst/>
          </a:prstGeom>
          <a:noFill/>
          <a:ln w="12700" cap="flat" cmpd="sng">
            <a:noFill/>
            <a:prstDash val="solid"/>
            <a:miter/>
          </a:ln>
        </p:spPr>
      </p:pic>
      <p:pic>
        <p:nvPicPr>
          <p:cNvPr id="6" name="图片">
            <a:extLst>
              <a:ext uri="{FF2B5EF4-FFF2-40B4-BE49-F238E27FC236}">
                <a16:creationId xmlns:a16="http://schemas.microsoft.com/office/drawing/2014/main" id="{F04C638A-B11C-E494-1E76-82717D667702}"/>
              </a:ext>
            </a:extLst>
          </p:cNvPr>
          <p:cNvPicPr>
            <a:picLocks noChangeAspect="1"/>
          </p:cNvPicPr>
          <p:nvPr/>
        </p:nvPicPr>
        <p:blipFill>
          <a:blip r:embed="rId4" cstate="print"/>
          <a:stretch>
            <a:fillRect/>
          </a:stretch>
        </p:blipFill>
        <p:spPr>
          <a:xfrm>
            <a:off x="2603423" y="2330809"/>
            <a:ext cx="4756123" cy="1554757"/>
          </a:xfrm>
          <a:prstGeom prst="rect">
            <a:avLst/>
          </a:prstGeom>
          <a:noFill/>
          <a:ln w="12700" cap="flat" cmpd="sng">
            <a:noFill/>
            <a:prstDash val="solid"/>
            <a:miter/>
          </a:ln>
        </p:spPr>
      </p:pic>
      <p:sp>
        <p:nvSpPr>
          <p:cNvPr id="7" name="文本框">
            <a:extLst>
              <a:ext uri="{FF2B5EF4-FFF2-40B4-BE49-F238E27FC236}">
                <a16:creationId xmlns:a16="http://schemas.microsoft.com/office/drawing/2014/main" id="{D7519778-1FD9-98BF-7A44-D0CB7E4C3A82}"/>
              </a:ext>
            </a:extLst>
          </p:cNvPr>
          <p:cNvSpPr>
            <a:spLocks noGrp="1"/>
          </p:cNvSpPr>
          <p:nvPr>
            <p:ph type="title"/>
          </p:nvPr>
        </p:nvSpPr>
        <p:spPr>
          <a:xfrm>
            <a:off x="748965" y="4302217"/>
            <a:ext cx="9404723" cy="36660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sz="2000" b="0" i="0" u="none" strike="noStrike" kern="1200" cap="none" spc="0" baseline="0" dirty="0">
                <a:solidFill>
                  <a:schemeClr val="tx2"/>
                </a:solidFill>
                <a:latin typeface="Century Gothic" charset="0"/>
                <a:ea typeface="宋体" charset="0"/>
                <a:cs typeface="Lucida Sans"/>
              </a:rPr>
              <a:t>Python – Functions</a:t>
            </a:r>
            <a:br>
              <a:rPr lang="en-US" altLang="zh-CN" sz="1000" dirty="0">
                <a:cs typeface="Lucida Sans"/>
              </a:rPr>
            </a:br>
            <a:endParaRPr lang="zh-CN" altLang="en-US" sz="2000" b="0" i="0" u="none" strike="noStrike" kern="1200" cap="none" spc="0" baseline="0" dirty="0">
              <a:solidFill>
                <a:schemeClr val="tx2"/>
              </a:solidFill>
              <a:latin typeface="Century Gothic" charset="0"/>
              <a:ea typeface="宋体" charset="0"/>
              <a:cs typeface="Lucida Sans"/>
            </a:endParaRPr>
          </a:p>
        </p:txBody>
      </p:sp>
      <p:sp>
        <p:nvSpPr>
          <p:cNvPr id="9" name="文本框">
            <a:extLst>
              <a:ext uri="{FF2B5EF4-FFF2-40B4-BE49-F238E27FC236}">
                <a16:creationId xmlns:a16="http://schemas.microsoft.com/office/drawing/2014/main" id="{F80742B8-5C71-7226-1064-2A09A93748E2}"/>
              </a:ext>
            </a:extLst>
          </p:cNvPr>
          <p:cNvSpPr txBox="1">
            <a:spLocks/>
          </p:cNvSpPr>
          <p:nvPr/>
        </p:nvSpPr>
        <p:spPr>
          <a:xfrm>
            <a:off x="748965" y="4712127"/>
            <a:ext cx="9512647" cy="155475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r>
              <a:rPr lang="en-US" altLang="zh-CN" dirty="0">
                <a:cs typeface="Lucida Sans"/>
              </a:rPr>
              <a:t>In Python a function is defined using the </a:t>
            </a:r>
            <a:r>
              <a:rPr lang="en-US" altLang="zh-CN" b="1" dirty="0">
                <a:cs typeface="Lucida Sans"/>
              </a:rPr>
              <a:t>def</a:t>
            </a:r>
            <a:r>
              <a:rPr lang="en-US" altLang="zh-CN" dirty="0">
                <a:cs typeface="Lucida Sans"/>
              </a:rPr>
              <a:t> keyword.</a:t>
            </a:r>
          </a:p>
          <a:p>
            <a:endParaRPr lang="en-US" altLang="zh-CN" dirty="0">
              <a:cs typeface="Lucida Sans"/>
            </a:endParaRPr>
          </a:p>
          <a:p>
            <a:endParaRPr lang="zh-CN" altLang="en-US" dirty="0">
              <a:cs typeface="Lucida Sans"/>
            </a:endParaRPr>
          </a:p>
        </p:txBody>
      </p:sp>
      <p:pic>
        <p:nvPicPr>
          <p:cNvPr id="10" name="图片">
            <a:extLst>
              <a:ext uri="{FF2B5EF4-FFF2-40B4-BE49-F238E27FC236}">
                <a16:creationId xmlns:a16="http://schemas.microsoft.com/office/drawing/2014/main" id="{7EC4EC06-6499-03A3-60DC-6E2BF66374D6}"/>
              </a:ext>
            </a:extLst>
          </p:cNvPr>
          <p:cNvPicPr>
            <a:picLocks noChangeAspect="1"/>
          </p:cNvPicPr>
          <p:nvPr/>
        </p:nvPicPr>
        <p:blipFill>
          <a:blip r:embed="rId5" cstate="print"/>
          <a:stretch>
            <a:fillRect/>
          </a:stretch>
        </p:blipFill>
        <p:spPr>
          <a:xfrm>
            <a:off x="1488004" y="5166728"/>
            <a:ext cx="5364196" cy="1143465"/>
          </a:xfrm>
          <a:prstGeom prst="rect">
            <a:avLst/>
          </a:prstGeom>
          <a:noFill/>
          <a:ln w="12700" cap="flat" cmpd="sng">
            <a:noFill/>
            <a:prstDash val="solid"/>
            <a:miter/>
          </a:ln>
        </p:spPr>
      </p:pic>
    </p:spTree>
    <p:extLst>
      <p:ext uri="{BB962C8B-B14F-4D97-AF65-F5344CB8AC3E}">
        <p14:creationId xmlns:p14="http://schemas.microsoft.com/office/powerpoint/2010/main" val="174336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6" name="文本框">
            <a:extLst>
              <a:ext uri="{FF2B5EF4-FFF2-40B4-BE49-F238E27FC236}">
                <a16:creationId xmlns:a16="http://schemas.microsoft.com/office/drawing/2014/main" id="{30C002F6-9EB5-DEF9-84FC-8309EF4628C3}"/>
              </a:ext>
            </a:extLst>
          </p:cNvPr>
          <p:cNvSpPr txBox="1">
            <a:spLocks/>
          </p:cNvSpPr>
          <p:nvPr/>
        </p:nvSpPr>
        <p:spPr>
          <a:xfrm>
            <a:off x="781237" y="172734"/>
            <a:ext cx="9512647" cy="656155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r>
              <a:rPr lang="en-US" altLang="zh-CN" sz="1600" dirty="0">
                <a:cs typeface="Lucida Sans"/>
              </a:rPr>
              <a:t>To call a function, use the function name followed by parenthesis.</a:t>
            </a:r>
          </a:p>
          <a:p>
            <a:endParaRPr lang="en-US" altLang="zh-CN" sz="1600" dirty="0">
              <a:cs typeface="Lucida Sans"/>
            </a:endParaRPr>
          </a:p>
          <a:p>
            <a:endParaRPr lang="en-US" altLang="zh-CN" sz="1600" dirty="0">
              <a:cs typeface="Lucida Sans"/>
            </a:endParaRPr>
          </a:p>
          <a:p>
            <a:endParaRPr lang="en-US" altLang="zh-CN" sz="1600" dirty="0">
              <a:cs typeface="Lucida Sans"/>
            </a:endParaRPr>
          </a:p>
          <a:p>
            <a:r>
              <a:rPr lang="en-US" altLang="zh-CN" sz="1600" b="0" i="0" u="none" strike="noStrike" kern="1200" cap="none" spc="0" baseline="0" dirty="0">
                <a:solidFill>
                  <a:schemeClr val="tx1"/>
                </a:solidFill>
                <a:latin typeface="Century Gothic" charset="0"/>
                <a:ea typeface="宋体" charset="0"/>
                <a:cs typeface="Lucida Sans"/>
              </a:rPr>
              <a:t>Arguments are specified after the function name, inside the parentheses. You can add as many arguments as you want, just separate them with a comma</a:t>
            </a:r>
          </a:p>
          <a:p>
            <a:endParaRPr lang="en-US" altLang="zh-CN" sz="1600" dirty="0">
              <a:cs typeface="Lucida Sans"/>
            </a:endParaRPr>
          </a:p>
          <a:p>
            <a:endParaRPr lang="en-US" altLang="zh-CN" sz="1600" b="0" i="0" u="none" strike="noStrike" kern="1200" cap="none" spc="0" baseline="0" dirty="0">
              <a:solidFill>
                <a:schemeClr val="tx1"/>
              </a:solidFill>
              <a:latin typeface="Century Gothic" charset="0"/>
              <a:ea typeface="宋体" charset="0"/>
              <a:cs typeface="Lucida Sans"/>
            </a:endParaRPr>
          </a:p>
          <a:p>
            <a:endParaRPr lang="en-US" altLang="zh-CN" sz="1600" dirty="0">
              <a:cs typeface="Lucida Sans"/>
            </a:endParaRPr>
          </a:p>
          <a:p>
            <a:endParaRPr lang="en-US" altLang="zh-CN" sz="1600" b="0" i="0" u="none" strike="noStrike" kern="1200" cap="none" spc="0" baseline="0" dirty="0">
              <a:solidFill>
                <a:schemeClr val="tx1"/>
              </a:solidFill>
              <a:latin typeface="Century Gothic" charset="0"/>
              <a:ea typeface="宋体" charset="0"/>
              <a:cs typeface="Lucida Sans"/>
            </a:endParaRPr>
          </a:p>
          <a:p>
            <a:endParaRPr lang="en-US" altLang="zh-CN" sz="1600" dirty="0">
              <a:cs typeface="Lucida Sans"/>
            </a:endParaRPr>
          </a:p>
          <a:p>
            <a:pPr marL="0" indent="0">
              <a:buNone/>
            </a:pPr>
            <a:endParaRPr lang="en-US" altLang="zh-CN" sz="1600" dirty="0">
              <a:cs typeface="Lucida Sans"/>
            </a:endParaRPr>
          </a:p>
          <a:p>
            <a:pPr marL="0" indent="0">
              <a:buNone/>
            </a:pPr>
            <a:r>
              <a:rPr lang="en-US" altLang="zh-CN" sz="1600" b="1" i="0" u="none" strike="noStrike" kern="1200" cap="none" spc="0" baseline="0" dirty="0">
                <a:solidFill>
                  <a:schemeClr val="tx1"/>
                </a:solidFill>
                <a:latin typeface="Century Gothic" charset="0"/>
                <a:ea typeface="宋体" charset="0"/>
                <a:cs typeface="Lucida Sans"/>
              </a:rPr>
              <a:t>Arbitrary Arguments, *</a:t>
            </a:r>
            <a:r>
              <a:rPr lang="en-US" altLang="zh-CN" sz="1600" b="1" i="0" u="none" strike="noStrike" kern="1200" cap="none" spc="0" baseline="0" dirty="0" err="1">
                <a:solidFill>
                  <a:schemeClr val="tx1"/>
                </a:solidFill>
                <a:latin typeface="Century Gothic" charset="0"/>
                <a:ea typeface="宋体" charset="0"/>
                <a:cs typeface="Lucida Sans"/>
              </a:rPr>
              <a:t>args</a:t>
            </a:r>
            <a:r>
              <a:rPr lang="en-US" altLang="zh-CN" sz="1600" b="1" i="0" u="none" strike="noStrike" kern="1200" cap="none" spc="0" baseline="0" dirty="0">
                <a:solidFill>
                  <a:schemeClr val="tx1"/>
                </a:solidFill>
                <a:latin typeface="Century Gothic" charset="0"/>
                <a:ea typeface="宋体" charset="0"/>
                <a:cs typeface="Lucida Sans"/>
              </a:rPr>
              <a:t> : </a:t>
            </a:r>
            <a:r>
              <a:rPr lang="en-US" altLang="zh-CN" sz="1600" b="0" i="0" u="none" strike="noStrike" kern="1200" cap="none" spc="0" baseline="0" dirty="0">
                <a:solidFill>
                  <a:schemeClr val="tx1"/>
                </a:solidFill>
                <a:latin typeface="Century Gothic" charset="0"/>
                <a:ea typeface="宋体" charset="0"/>
                <a:cs typeface="Lucida Sans"/>
              </a:rPr>
              <a:t>If you do not know how many arguments that will be passed into your function, add a </a:t>
            </a:r>
            <a:r>
              <a:rPr lang="en-US" altLang="zh-CN" sz="1600" b="1" i="0" u="none" strike="noStrike" kern="1200" cap="none" spc="0" baseline="0" dirty="0">
                <a:solidFill>
                  <a:schemeClr val="tx1"/>
                </a:solidFill>
                <a:latin typeface="Century Gothic" charset="0"/>
                <a:ea typeface="宋体" charset="0"/>
                <a:cs typeface="Lucida Sans"/>
              </a:rPr>
              <a:t>* </a:t>
            </a:r>
            <a:r>
              <a:rPr lang="en-US" altLang="zh-CN" sz="1600" b="0" i="0" u="none" strike="noStrike" kern="1200" cap="none" spc="0" baseline="0" dirty="0">
                <a:solidFill>
                  <a:schemeClr val="tx1"/>
                </a:solidFill>
                <a:latin typeface="Century Gothic" charset="0"/>
                <a:ea typeface="宋体" charset="0"/>
                <a:cs typeface="Lucida Sans"/>
              </a:rPr>
              <a:t>before the parameter name in the function definition. This way the function will receive a </a:t>
            </a:r>
            <a:r>
              <a:rPr lang="en-US" altLang="zh-CN" sz="1600" b="1" i="0" u="none" strike="noStrike" kern="1200" cap="none" spc="0" baseline="0" dirty="0">
                <a:solidFill>
                  <a:schemeClr val="tx1"/>
                </a:solidFill>
                <a:latin typeface="Century Gothic" charset="0"/>
                <a:ea typeface="宋体" charset="0"/>
                <a:cs typeface="Lucida Sans"/>
              </a:rPr>
              <a:t>tuple of arguments </a:t>
            </a:r>
            <a:r>
              <a:rPr lang="en-US" altLang="zh-CN" sz="1600" b="0" i="0" u="none" strike="noStrike" kern="1200" cap="none" spc="0" baseline="0" dirty="0">
                <a:solidFill>
                  <a:schemeClr val="tx1"/>
                </a:solidFill>
                <a:latin typeface="Century Gothic" charset="0"/>
                <a:ea typeface="宋体" charset="0"/>
                <a:cs typeface="Lucida Sans"/>
              </a:rPr>
              <a:t>and can access the item accordingly</a:t>
            </a:r>
          </a:p>
          <a:p>
            <a:pPr marL="0" indent="0">
              <a:buNone/>
            </a:pPr>
            <a:endParaRPr lang="en-US" altLang="zh-CN" sz="1600" b="0" i="0" u="none" strike="noStrike" kern="1200" cap="none" spc="0" baseline="0" dirty="0">
              <a:solidFill>
                <a:schemeClr val="tx1"/>
              </a:solidFill>
              <a:latin typeface="Century Gothic" charset="0"/>
              <a:ea typeface="宋体" charset="0"/>
              <a:cs typeface="Lucida Sans"/>
            </a:endParaRPr>
          </a:p>
          <a:p>
            <a:endParaRPr lang="en-US" altLang="zh-CN" sz="1600" dirty="0">
              <a:cs typeface="Lucida Sans"/>
            </a:endParaRPr>
          </a:p>
          <a:p>
            <a:endParaRPr lang="en-US" altLang="zh-CN" dirty="0">
              <a:cs typeface="Lucida Sans"/>
            </a:endParaRPr>
          </a:p>
          <a:p>
            <a:endParaRPr lang="zh-CN" altLang="en-US" dirty="0">
              <a:cs typeface="Lucida Sans"/>
            </a:endParaRPr>
          </a:p>
        </p:txBody>
      </p:sp>
      <p:pic>
        <p:nvPicPr>
          <p:cNvPr id="7" name="图片">
            <a:extLst>
              <a:ext uri="{FF2B5EF4-FFF2-40B4-BE49-F238E27FC236}">
                <a16:creationId xmlns:a16="http://schemas.microsoft.com/office/drawing/2014/main" id="{6DC41165-2478-188B-AFB8-01F88B40C198}"/>
              </a:ext>
            </a:extLst>
          </p:cNvPr>
          <p:cNvPicPr>
            <a:picLocks noChangeAspect="1"/>
          </p:cNvPicPr>
          <p:nvPr/>
        </p:nvPicPr>
        <p:blipFill>
          <a:blip r:embed="rId3" cstate="print"/>
          <a:stretch>
            <a:fillRect/>
          </a:stretch>
        </p:blipFill>
        <p:spPr>
          <a:xfrm>
            <a:off x="2737578" y="523737"/>
            <a:ext cx="4730328" cy="1122183"/>
          </a:xfrm>
          <a:prstGeom prst="rect">
            <a:avLst/>
          </a:prstGeom>
          <a:noFill/>
          <a:ln w="12700" cap="flat" cmpd="sng">
            <a:noFill/>
            <a:prstDash val="solid"/>
            <a:miter/>
          </a:ln>
        </p:spPr>
      </p:pic>
      <p:pic>
        <p:nvPicPr>
          <p:cNvPr id="8" name="图片">
            <a:extLst>
              <a:ext uri="{FF2B5EF4-FFF2-40B4-BE49-F238E27FC236}">
                <a16:creationId xmlns:a16="http://schemas.microsoft.com/office/drawing/2014/main" id="{6657AB90-2F58-2DC2-FAA6-87E7D88A4712}"/>
              </a:ext>
            </a:extLst>
          </p:cNvPr>
          <p:cNvPicPr>
            <a:picLocks noChangeAspect="1"/>
          </p:cNvPicPr>
          <p:nvPr/>
        </p:nvPicPr>
        <p:blipFill>
          <a:blip r:embed="rId4" cstate="print"/>
          <a:stretch>
            <a:fillRect/>
          </a:stretch>
        </p:blipFill>
        <p:spPr>
          <a:xfrm>
            <a:off x="2737578" y="2380064"/>
            <a:ext cx="3645403" cy="1829053"/>
          </a:xfrm>
          <a:prstGeom prst="rect">
            <a:avLst/>
          </a:prstGeom>
          <a:noFill/>
          <a:ln w="12700" cap="flat" cmpd="sng">
            <a:noFill/>
            <a:prstDash val="solid"/>
            <a:miter/>
          </a:ln>
        </p:spPr>
      </p:pic>
      <p:pic>
        <p:nvPicPr>
          <p:cNvPr id="9" name="图片">
            <a:extLst>
              <a:ext uri="{FF2B5EF4-FFF2-40B4-BE49-F238E27FC236}">
                <a16:creationId xmlns:a16="http://schemas.microsoft.com/office/drawing/2014/main" id="{CC13BE60-E67B-38F4-6E46-90444AA8D719}"/>
              </a:ext>
            </a:extLst>
          </p:cNvPr>
          <p:cNvPicPr>
            <a:picLocks noChangeAspect="1"/>
          </p:cNvPicPr>
          <p:nvPr/>
        </p:nvPicPr>
        <p:blipFill>
          <a:blip r:embed="rId5" cstate="print"/>
          <a:stretch>
            <a:fillRect/>
          </a:stretch>
        </p:blipFill>
        <p:spPr>
          <a:xfrm>
            <a:off x="2581410" y="5401521"/>
            <a:ext cx="5912300" cy="1283745"/>
          </a:xfrm>
          <a:prstGeom prst="rect">
            <a:avLst/>
          </a:prstGeom>
          <a:noFill/>
          <a:ln w="12700" cap="flat" cmpd="sng">
            <a:noFill/>
            <a:prstDash val="solid"/>
            <a:miter/>
          </a:ln>
        </p:spPr>
      </p:pic>
    </p:spTree>
    <p:extLst>
      <p:ext uri="{BB962C8B-B14F-4D97-AF65-F5344CB8AC3E}">
        <p14:creationId xmlns:p14="http://schemas.microsoft.com/office/powerpoint/2010/main" val="1095430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4" name="文本框">
            <a:extLst>
              <a:ext uri="{FF2B5EF4-FFF2-40B4-BE49-F238E27FC236}">
                <a16:creationId xmlns:a16="http://schemas.microsoft.com/office/drawing/2014/main" id="{B2C7565D-2C53-27F0-DA14-8741782EB7D4}"/>
              </a:ext>
            </a:extLst>
          </p:cNvPr>
          <p:cNvSpPr>
            <a:spLocks noGrp="1"/>
          </p:cNvSpPr>
          <p:nvPr>
            <p:ph type="title"/>
          </p:nvPr>
        </p:nvSpPr>
        <p:spPr>
          <a:xfrm>
            <a:off x="484746" y="244946"/>
            <a:ext cx="9404723" cy="46506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Python Capabilities</a:t>
            </a:r>
            <a:br>
              <a:rPr lang="zh-CN" altLang="en-US" sz="4200" b="0" i="0" u="none" strike="noStrike" kern="1200" cap="none" spc="0" baseline="0" dirty="0">
                <a:solidFill>
                  <a:schemeClr val="tx2"/>
                </a:solidFill>
                <a:latin typeface="Century Gothic" charset="0"/>
                <a:ea typeface="宋体" charset="0"/>
                <a:cs typeface="Lucida Sans"/>
              </a:rPr>
            </a:br>
            <a:endParaRPr lang="zh-CN" altLang="en-US" sz="4200" b="0" i="0" u="none" strike="noStrike" kern="1200" cap="none" spc="0" baseline="0" dirty="0">
              <a:solidFill>
                <a:schemeClr val="tx2"/>
              </a:solidFill>
              <a:latin typeface="Century Gothic" charset="0"/>
              <a:ea typeface="宋体" charset="0"/>
              <a:cs typeface="Lucida Sans"/>
            </a:endParaRPr>
          </a:p>
        </p:txBody>
      </p:sp>
      <p:sp>
        <p:nvSpPr>
          <p:cNvPr id="5" name="文本框">
            <a:extLst>
              <a:ext uri="{FF2B5EF4-FFF2-40B4-BE49-F238E27FC236}">
                <a16:creationId xmlns:a16="http://schemas.microsoft.com/office/drawing/2014/main" id="{321486AA-42CD-1D40-6082-26E687D9F71E}"/>
              </a:ext>
            </a:extLst>
          </p:cNvPr>
          <p:cNvSpPr txBox="1">
            <a:spLocks/>
          </p:cNvSpPr>
          <p:nvPr/>
        </p:nvSpPr>
        <p:spPr>
          <a:xfrm>
            <a:off x="713836" y="710006"/>
            <a:ext cx="9417374" cy="22530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pPr algn="just"/>
            <a:r>
              <a:rPr lang="en-US" altLang="zh-CN" sz="1800" dirty="0">
                <a:cs typeface="Lucida Sans"/>
              </a:rPr>
              <a:t>Python can be used on a server to create web applications.</a:t>
            </a:r>
          </a:p>
          <a:p>
            <a:pPr algn="just"/>
            <a:r>
              <a:rPr lang="en-US" altLang="zh-CN" sz="1800" dirty="0">
                <a:cs typeface="Lucida Sans"/>
              </a:rPr>
              <a:t>Python can be used alongside software to create workflows.</a:t>
            </a:r>
          </a:p>
          <a:p>
            <a:pPr algn="just"/>
            <a:r>
              <a:rPr lang="en-US" altLang="zh-CN" sz="1800" dirty="0">
                <a:cs typeface="Lucida Sans"/>
              </a:rPr>
              <a:t>Python can connect to database systems. It can also read and modify files.</a:t>
            </a:r>
          </a:p>
          <a:p>
            <a:pPr algn="just"/>
            <a:r>
              <a:rPr lang="en-US" altLang="zh-CN" sz="1800" dirty="0">
                <a:cs typeface="Lucida Sans"/>
              </a:rPr>
              <a:t>Python can be used to handle big data and perform complex mathematics.</a:t>
            </a:r>
          </a:p>
          <a:p>
            <a:pPr algn="just"/>
            <a:r>
              <a:rPr lang="en-US" altLang="zh-CN" sz="1800" dirty="0">
                <a:cs typeface="Lucida Sans"/>
              </a:rPr>
              <a:t>Python can be used for rapid prototyping, or for production-ready software development.</a:t>
            </a:r>
            <a:endParaRPr lang="zh-CN" altLang="en-US" sz="1800" dirty="0">
              <a:cs typeface="Lucida Sans"/>
            </a:endParaRPr>
          </a:p>
        </p:txBody>
      </p:sp>
      <p:sp>
        <p:nvSpPr>
          <p:cNvPr id="6" name="文本框">
            <a:extLst>
              <a:ext uri="{FF2B5EF4-FFF2-40B4-BE49-F238E27FC236}">
                <a16:creationId xmlns:a16="http://schemas.microsoft.com/office/drawing/2014/main" id="{62E572FA-B356-EF21-F889-55060842C8D5}"/>
              </a:ext>
            </a:extLst>
          </p:cNvPr>
          <p:cNvSpPr txBox="1">
            <a:spLocks/>
          </p:cNvSpPr>
          <p:nvPr/>
        </p:nvSpPr>
        <p:spPr>
          <a:xfrm>
            <a:off x="472094" y="3077584"/>
            <a:ext cx="9404723" cy="46506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algn="l" defTabSz="914400" eaLnBrk="1" fontAlgn="auto" latinLnBrk="0" hangingPunct="1">
              <a:spcBef>
                <a:spcPts val="0"/>
              </a:spcBef>
              <a:buNone/>
              <a:defRPr sz="4200" b="0" i="0" kern="1200">
                <a:solidFill>
                  <a:schemeClr val="tx2"/>
                </a:solidFill>
                <a:latin typeface="Century Gothic" charset="0"/>
                <a:ea typeface="宋体" charset="0"/>
                <a:cs typeface="Century Gothic" charset="0"/>
              </a:defRPr>
            </a:lvl1pPr>
          </a:lstStyle>
          <a:p>
            <a:r>
              <a:rPr lang="en-US" altLang="zh-CN" sz="2400" dirty="0">
                <a:cs typeface="Lucida Sans"/>
              </a:rPr>
              <a:t>Why Python?</a:t>
            </a:r>
            <a:br>
              <a:rPr lang="zh-CN" altLang="en-US" sz="2400" dirty="0">
                <a:cs typeface="Lucida Sans"/>
              </a:rPr>
            </a:br>
            <a:endParaRPr lang="zh-CN" altLang="en-US" sz="2400" dirty="0">
              <a:cs typeface="Lucida Sans"/>
            </a:endParaRPr>
          </a:p>
        </p:txBody>
      </p:sp>
      <p:sp>
        <p:nvSpPr>
          <p:cNvPr id="7" name="文本框">
            <a:extLst>
              <a:ext uri="{FF2B5EF4-FFF2-40B4-BE49-F238E27FC236}">
                <a16:creationId xmlns:a16="http://schemas.microsoft.com/office/drawing/2014/main" id="{70B88988-56E8-ED35-BA59-13ADCF6953F4}"/>
              </a:ext>
            </a:extLst>
          </p:cNvPr>
          <p:cNvSpPr>
            <a:spLocks noGrp="1"/>
          </p:cNvSpPr>
          <p:nvPr>
            <p:ph type="body" idx="1"/>
          </p:nvPr>
        </p:nvSpPr>
        <p:spPr>
          <a:xfrm>
            <a:off x="713836" y="3684777"/>
            <a:ext cx="9235813" cy="28536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800" b="0" i="0" u="none" strike="noStrike" kern="1200" cap="none" spc="0" baseline="0" dirty="0">
                <a:solidFill>
                  <a:schemeClr val="tx1"/>
                </a:solidFill>
                <a:latin typeface="Century Gothic" charset="0"/>
                <a:ea typeface="宋体" charset="0"/>
                <a:cs typeface="Lucida Sans"/>
              </a:rPr>
              <a:t>Python works on different platforms (Windows, Mac, Linux,, </a:t>
            </a:r>
            <a:r>
              <a:rPr lang="en-US" altLang="zh-CN" sz="1800" b="0" i="0" u="none" strike="noStrike" kern="1200" cap="none" spc="0" baseline="0" dirty="0" err="1">
                <a:solidFill>
                  <a:schemeClr val="tx1"/>
                </a:solidFill>
                <a:latin typeface="Century Gothic" charset="0"/>
                <a:ea typeface="宋体" charset="0"/>
                <a:cs typeface="Lucida Sans"/>
              </a:rPr>
              <a:t>etc</a:t>
            </a:r>
            <a:r>
              <a:rPr lang="en-US" altLang="zh-CN" sz="1800" b="0" i="0" u="none" strike="noStrike" kern="1200" cap="none" spc="0" baseline="0" dirty="0">
                <a:solidFill>
                  <a:schemeClr val="tx1"/>
                </a:solidFill>
                <a:latin typeface="Century Gothic" charset="0"/>
                <a:ea typeface="宋体" charset="0"/>
                <a:cs typeface="Lucida Sans"/>
              </a:rPr>
              <a:t>). Raspberry Pi</a:t>
            </a:r>
          </a:p>
          <a:p>
            <a:pPr marL="342900" indent="-342900" algn="l">
              <a:lnSpc>
                <a:spcPct val="100000"/>
              </a:lnSpc>
              <a:spcBef>
                <a:spcPts val="1000"/>
              </a:spcBef>
              <a:spcAft>
                <a:spcPts val="0"/>
              </a:spcAft>
              <a:buClr>
                <a:srgbClr val="8ACFD6"/>
              </a:buClr>
              <a:buSzPct val="80000"/>
              <a:buFont typeface="Wingdings 3" charset="2"/>
              <a:buChar char=""/>
            </a:pPr>
            <a:r>
              <a:rPr lang="en-US" altLang="zh-CN" sz="1800" b="0" i="0" u="none" strike="noStrike" kern="1200" cap="none" spc="0" baseline="0" dirty="0">
                <a:solidFill>
                  <a:schemeClr val="tx1"/>
                </a:solidFill>
                <a:latin typeface="Century Gothic" charset="0"/>
                <a:ea typeface="宋体" charset="0"/>
                <a:cs typeface="Lucida Sans"/>
              </a:rPr>
              <a:t>Python has a simple syntax similar to the English language.</a:t>
            </a:r>
          </a:p>
          <a:p>
            <a:pPr marL="342900" indent="-342900" algn="l">
              <a:lnSpc>
                <a:spcPct val="100000"/>
              </a:lnSpc>
              <a:spcBef>
                <a:spcPts val="1000"/>
              </a:spcBef>
              <a:spcAft>
                <a:spcPts val="0"/>
              </a:spcAft>
              <a:buClr>
                <a:srgbClr val="8ACFD6"/>
              </a:buClr>
              <a:buSzPct val="80000"/>
              <a:buFont typeface="Wingdings 3" charset="2"/>
              <a:buChar char=""/>
            </a:pPr>
            <a:r>
              <a:rPr lang="en-US" altLang="zh-CN" sz="1800" b="0" i="0" u="none" strike="noStrike" kern="1200" cap="none" spc="0" baseline="0" dirty="0">
                <a:solidFill>
                  <a:schemeClr val="tx1"/>
                </a:solidFill>
                <a:latin typeface="Century Gothic" charset="0"/>
                <a:ea typeface="宋体" charset="0"/>
                <a:cs typeface="Lucida Sans"/>
              </a:rPr>
              <a:t>Python has syntax that allows developers to write programs with fewer lines than some other programming languages.</a:t>
            </a:r>
          </a:p>
          <a:p>
            <a:pPr marL="342900" indent="-342900" algn="l">
              <a:lnSpc>
                <a:spcPct val="100000"/>
              </a:lnSpc>
              <a:spcBef>
                <a:spcPts val="1000"/>
              </a:spcBef>
              <a:spcAft>
                <a:spcPts val="0"/>
              </a:spcAft>
              <a:buClr>
                <a:srgbClr val="8ACFD6"/>
              </a:buClr>
              <a:buSzPct val="80000"/>
              <a:buFont typeface="Wingdings 3" charset="2"/>
              <a:buChar char=""/>
            </a:pPr>
            <a:r>
              <a:rPr lang="en-US" altLang="zh-CN" sz="1800" b="0" i="0" u="none" strike="noStrike" kern="1200" cap="none" spc="0" baseline="0" dirty="0">
                <a:solidFill>
                  <a:schemeClr val="tx1"/>
                </a:solidFill>
                <a:latin typeface="Century Gothic" charset="0"/>
                <a:ea typeface="宋体" charset="0"/>
                <a:cs typeface="Lucida Sans"/>
              </a:rPr>
              <a:t>Python runs on an interpreter system, meaning that code can be executed as soon as it is written. This means that prototyping can be very quick.</a:t>
            </a:r>
          </a:p>
          <a:p>
            <a:pPr marL="342900" indent="-342900" algn="l">
              <a:lnSpc>
                <a:spcPct val="100000"/>
              </a:lnSpc>
              <a:spcBef>
                <a:spcPts val="1000"/>
              </a:spcBef>
              <a:spcAft>
                <a:spcPts val="0"/>
              </a:spcAft>
              <a:buClr>
                <a:srgbClr val="8ACFD6"/>
              </a:buClr>
              <a:buSzPct val="80000"/>
              <a:buFont typeface="Wingdings 3" charset="2"/>
              <a:buChar char=""/>
            </a:pPr>
            <a:r>
              <a:rPr lang="en-US" altLang="zh-CN" sz="1800" b="0" i="0" u="none" strike="noStrike" kern="1200" cap="none" spc="0" baseline="0" dirty="0">
                <a:solidFill>
                  <a:schemeClr val="tx1"/>
                </a:solidFill>
                <a:latin typeface="Century Gothic" charset="0"/>
                <a:ea typeface="宋体" charset="0"/>
                <a:cs typeface="Lucida Sans"/>
              </a:rPr>
              <a:t>Python can be treated in a procedural way, an object-orientated way or a functional way.</a:t>
            </a: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val="737781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4" name="文本框">
            <a:extLst>
              <a:ext uri="{FF2B5EF4-FFF2-40B4-BE49-F238E27FC236}">
                <a16:creationId xmlns:a16="http://schemas.microsoft.com/office/drawing/2014/main" id="{BAABBC8A-5B2E-7D78-1F39-DB53E19E2B42}"/>
              </a:ext>
            </a:extLst>
          </p:cNvPr>
          <p:cNvSpPr>
            <a:spLocks noGrp="1"/>
          </p:cNvSpPr>
          <p:nvPr>
            <p:ph type="body" idx="1"/>
          </p:nvPr>
        </p:nvSpPr>
        <p:spPr>
          <a:xfrm>
            <a:off x="588260" y="0"/>
            <a:ext cx="9813073" cy="612201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just">
              <a:lnSpc>
                <a:spcPct val="100000"/>
              </a:lnSpc>
              <a:spcBef>
                <a:spcPts val="1000"/>
              </a:spcBef>
              <a:spcAft>
                <a:spcPts val="0"/>
              </a:spcAft>
              <a:buClr>
                <a:srgbClr val="8ACFD6"/>
              </a:buClr>
              <a:buSzPct val="80000"/>
              <a:buFont typeface="Wingdings 3" charset="2"/>
              <a:buChar char=""/>
            </a:pPr>
            <a:r>
              <a:rPr lang="en-US" altLang="zh-CN" sz="1600" b="1" i="0" u="none" strike="noStrike" kern="1200" cap="none" spc="0" baseline="0" dirty="0">
                <a:solidFill>
                  <a:schemeClr val="tx1"/>
                </a:solidFill>
                <a:latin typeface="Century Gothic" charset="0"/>
                <a:ea typeface="宋体" charset="0"/>
                <a:cs typeface="Lucida Sans"/>
              </a:rPr>
              <a:t>Keyword Arguments : </a:t>
            </a:r>
            <a:r>
              <a:rPr lang="en-US" altLang="zh-CN" sz="1600" b="0" i="0" u="none" strike="noStrike" kern="1200" cap="none" spc="0" baseline="0" dirty="0">
                <a:solidFill>
                  <a:schemeClr val="tx1"/>
                </a:solidFill>
                <a:latin typeface="Century Gothic" charset="0"/>
                <a:ea typeface="宋体" charset="0"/>
                <a:cs typeface="Lucida Sans"/>
              </a:rPr>
              <a:t>You can also send arguments with the </a:t>
            </a:r>
            <a:r>
              <a:rPr lang="en-US" altLang="zh-CN" sz="1600" b="0" i="1" u="none" strike="noStrike" kern="1200" cap="none" spc="0" baseline="0" dirty="0">
                <a:solidFill>
                  <a:schemeClr val="tx1"/>
                </a:solidFill>
                <a:latin typeface="Century Gothic" charset="0"/>
                <a:ea typeface="宋体" charset="0"/>
                <a:cs typeface="Lucida Sans"/>
              </a:rPr>
              <a:t>key</a:t>
            </a:r>
            <a:r>
              <a:rPr lang="en-US" altLang="zh-CN" sz="1600" b="0" i="0" u="none" strike="noStrike" kern="1200" cap="none" spc="0" baseline="0" dirty="0">
                <a:solidFill>
                  <a:schemeClr val="tx1"/>
                </a:solidFill>
                <a:latin typeface="Century Gothic" charset="0"/>
                <a:ea typeface="宋体" charset="0"/>
                <a:cs typeface="Lucida Sans"/>
              </a:rPr>
              <a:t> = </a:t>
            </a:r>
            <a:r>
              <a:rPr lang="en-US" altLang="zh-CN" sz="1600" b="0" i="1" u="none" strike="noStrike" kern="1200" cap="none" spc="0" baseline="0" dirty="0">
                <a:solidFill>
                  <a:schemeClr val="tx1"/>
                </a:solidFill>
                <a:latin typeface="Century Gothic" charset="0"/>
                <a:ea typeface="宋体" charset="0"/>
                <a:cs typeface="Lucida Sans"/>
              </a:rPr>
              <a:t>value</a:t>
            </a:r>
            <a:r>
              <a:rPr lang="en-US" altLang="zh-CN" sz="1600" b="0" i="0" u="none" strike="noStrike" kern="1200" cap="none" spc="0" baseline="0" dirty="0">
                <a:solidFill>
                  <a:schemeClr val="tx1"/>
                </a:solidFill>
                <a:latin typeface="Century Gothic" charset="0"/>
                <a:ea typeface="宋体" charset="0"/>
                <a:cs typeface="Lucida Sans"/>
              </a:rPr>
              <a:t> syntax. This way the order of the arguments does not matter.</a:t>
            </a:r>
          </a:p>
          <a:p>
            <a:pPr marL="342900" indent="-342900" algn="just">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just">
              <a:lnSpc>
                <a:spcPct val="100000"/>
              </a:lnSpc>
              <a:spcBef>
                <a:spcPts val="1000"/>
              </a:spcBef>
              <a:spcAft>
                <a:spcPts val="0"/>
              </a:spcAft>
              <a:buClr>
                <a:srgbClr val="8ACFD6"/>
              </a:buClr>
              <a:buSzPct val="80000"/>
              <a:buFont typeface="Wingdings 3" charset="2"/>
              <a:buChar char=""/>
            </a:pPr>
            <a:r>
              <a:rPr lang="en-US" altLang="zh-CN" sz="1600" b="1" i="0" u="none" strike="noStrike" kern="1200" cap="none" spc="0" baseline="0" dirty="0">
                <a:solidFill>
                  <a:schemeClr val="tx1"/>
                </a:solidFill>
                <a:latin typeface="Century Gothic" charset="0"/>
                <a:ea typeface="宋体" charset="0"/>
                <a:cs typeface="Lucida Sans"/>
              </a:rPr>
              <a:t>Arbitrary Keyword Arguments, **</a:t>
            </a:r>
            <a:r>
              <a:rPr lang="en-US" altLang="zh-CN" sz="1600" b="1" i="0" u="none" strike="noStrike" kern="1200" cap="none" spc="0" baseline="0" dirty="0" err="1">
                <a:solidFill>
                  <a:schemeClr val="tx1"/>
                </a:solidFill>
                <a:latin typeface="Century Gothic" charset="0"/>
                <a:ea typeface="宋体" charset="0"/>
                <a:cs typeface="Lucida Sans"/>
              </a:rPr>
              <a:t>kwargs</a:t>
            </a:r>
            <a:r>
              <a:rPr lang="en-US" altLang="zh-CN" sz="1600" b="1" i="0" u="none" strike="noStrike" kern="1200" cap="none" spc="0" baseline="0" dirty="0">
                <a:solidFill>
                  <a:schemeClr val="tx1"/>
                </a:solidFill>
                <a:latin typeface="Century Gothic" charset="0"/>
                <a:ea typeface="宋体" charset="0"/>
                <a:cs typeface="Lucida Sans"/>
              </a:rPr>
              <a:t> : </a:t>
            </a:r>
            <a:r>
              <a:rPr lang="en-US" altLang="zh-CN" sz="1600" b="0" i="0" u="none" strike="noStrike" kern="1200" cap="none" spc="0" baseline="0" dirty="0">
                <a:solidFill>
                  <a:schemeClr val="tx1"/>
                </a:solidFill>
                <a:latin typeface="Century Gothic" charset="0"/>
                <a:ea typeface="宋体" charset="0"/>
                <a:cs typeface="Lucida Sans"/>
              </a:rPr>
              <a:t>If you do not know how many keyword arguments that will be passed into your function, add </a:t>
            </a:r>
            <a:r>
              <a:rPr lang="en-US" altLang="zh-CN" sz="1600" b="1" i="0" u="none" strike="noStrike" kern="1200" cap="none" spc="0" baseline="0" dirty="0">
                <a:solidFill>
                  <a:schemeClr val="tx1"/>
                </a:solidFill>
                <a:latin typeface="Century Gothic" charset="0"/>
                <a:ea typeface="宋体" charset="0"/>
                <a:cs typeface="Lucida Sans"/>
              </a:rPr>
              <a:t>two asterisk(**)</a:t>
            </a:r>
            <a:r>
              <a:rPr lang="en-US" altLang="zh-CN" sz="1600" b="0" i="0" u="none" strike="noStrike" kern="1200" cap="none" spc="0" baseline="0" dirty="0">
                <a:solidFill>
                  <a:schemeClr val="tx1"/>
                </a:solidFill>
                <a:latin typeface="Century Gothic" charset="0"/>
                <a:ea typeface="宋体" charset="0"/>
                <a:cs typeface="Lucida Sans"/>
              </a:rPr>
              <a:t> before the parameter name in the function definition. This way the function will receive </a:t>
            </a:r>
            <a:r>
              <a:rPr lang="en-US" altLang="zh-CN" sz="1600" b="1" i="0" u="none" strike="noStrike" kern="1200" cap="none" spc="0" baseline="0" dirty="0">
                <a:solidFill>
                  <a:schemeClr val="tx1"/>
                </a:solidFill>
                <a:latin typeface="Century Gothic" charset="0"/>
                <a:ea typeface="宋体" charset="0"/>
                <a:cs typeface="Lucida Sans"/>
              </a:rPr>
              <a:t>a </a:t>
            </a:r>
            <a:r>
              <a:rPr lang="en-US" altLang="zh-CN" sz="1600" b="1" i="1" u="none" strike="noStrike" kern="1200" cap="none" spc="0" baseline="0" dirty="0">
                <a:solidFill>
                  <a:schemeClr val="tx1"/>
                </a:solidFill>
                <a:latin typeface="Century Gothic" charset="0"/>
                <a:ea typeface="宋体" charset="0"/>
                <a:cs typeface="Lucida Sans"/>
              </a:rPr>
              <a:t>dictionary</a:t>
            </a:r>
            <a:r>
              <a:rPr lang="en-US" altLang="zh-CN" sz="1600" b="1" i="0" u="none" strike="noStrike" kern="1200" cap="none" spc="0" baseline="0" dirty="0">
                <a:solidFill>
                  <a:schemeClr val="tx1"/>
                </a:solidFill>
                <a:latin typeface="Century Gothic" charset="0"/>
                <a:ea typeface="宋体" charset="0"/>
                <a:cs typeface="Lucida Sans"/>
              </a:rPr>
              <a:t> of arguments</a:t>
            </a:r>
            <a:r>
              <a:rPr lang="en-US" altLang="zh-CN" sz="1600" b="0" i="0" u="none" strike="noStrike" kern="1200" cap="none" spc="0" baseline="0" dirty="0">
                <a:solidFill>
                  <a:schemeClr val="tx1"/>
                </a:solidFill>
                <a:latin typeface="Century Gothic" charset="0"/>
                <a:ea typeface="宋体" charset="0"/>
                <a:cs typeface="Lucida Sans"/>
              </a:rPr>
              <a:t>, and can access the items accordingly.</a:t>
            </a:r>
            <a:r>
              <a:rPr lang="en-US" altLang="zh-CN" sz="2000" b="0" i="0" u="none" strike="noStrike" kern="1200" cap="none" spc="0" baseline="0" dirty="0">
                <a:solidFill>
                  <a:schemeClr val="tx1"/>
                </a:solidFill>
                <a:latin typeface="Century Gothic" charset="0"/>
                <a:ea typeface="宋体" charset="0"/>
                <a:cs typeface="Lucida Sans"/>
              </a:rPr>
              <a:t>   </a:t>
            </a:r>
          </a:p>
          <a:p>
            <a:pPr marL="342900" indent="-342900" algn="just">
              <a:lnSpc>
                <a:spcPct val="100000"/>
              </a:lnSpc>
              <a:spcBef>
                <a:spcPts val="1000"/>
              </a:spcBef>
              <a:spcAft>
                <a:spcPts val="0"/>
              </a:spcAft>
              <a:buClr>
                <a:srgbClr val="8ACFD6"/>
              </a:buClr>
              <a:buSzPct val="80000"/>
              <a:buFont typeface="Wingdings 3" charset="2"/>
              <a:buChar char=""/>
            </a:pPr>
            <a:endParaRPr lang="en-US" altLang="zh-CN" dirty="0">
              <a:cs typeface="Lucida Sans"/>
            </a:endParaRPr>
          </a:p>
          <a:p>
            <a:pPr marL="342900" indent="-342900" algn="just">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just">
              <a:lnSpc>
                <a:spcPct val="100000"/>
              </a:lnSpc>
              <a:spcBef>
                <a:spcPts val="1000"/>
              </a:spcBef>
              <a:spcAft>
                <a:spcPts val="0"/>
              </a:spcAft>
              <a:buClr>
                <a:srgbClr val="8ACFD6"/>
              </a:buClr>
              <a:buSzPct val="80000"/>
              <a:buFont typeface="Wingdings 3" charset="2"/>
              <a:buChar char=""/>
            </a:pPr>
            <a:endParaRPr lang="en-US" altLang="zh-CN" dirty="0">
              <a:cs typeface="Lucida Sans"/>
            </a:endParaRPr>
          </a:p>
          <a:p>
            <a:pPr algn="just"/>
            <a:r>
              <a:rPr lang="en-US" altLang="zh-CN" sz="1600" b="1" i="0" u="none" strike="noStrike" kern="1200" cap="none" spc="0" baseline="0" dirty="0">
                <a:solidFill>
                  <a:schemeClr val="tx1"/>
                </a:solidFill>
                <a:latin typeface="Century Gothic" charset="0"/>
                <a:ea typeface="宋体" charset="0"/>
                <a:cs typeface="Lucida Sans"/>
              </a:rPr>
              <a:t>Default Parameter Value : </a:t>
            </a:r>
            <a:r>
              <a:rPr lang="en-US" altLang="zh-CN" sz="1600" b="0" i="0" u="none" strike="noStrike" kern="1200" cap="none" spc="0" baseline="0" dirty="0">
                <a:solidFill>
                  <a:schemeClr val="tx1"/>
                </a:solidFill>
                <a:latin typeface="Century Gothic" charset="0"/>
                <a:ea typeface="宋体" charset="0"/>
                <a:cs typeface="Lucida Sans"/>
              </a:rPr>
              <a:t>The following example shows how to use a default parameter value. If we call the function without argument, it uses the default value.</a:t>
            </a:r>
          </a:p>
          <a:p>
            <a:pPr marL="342900" indent="-342900" algn="just">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p:txBody>
      </p:sp>
      <p:pic>
        <p:nvPicPr>
          <p:cNvPr id="5" name="图片">
            <a:extLst>
              <a:ext uri="{FF2B5EF4-FFF2-40B4-BE49-F238E27FC236}">
                <a16:creationId xmlns:a16="http://schemas.microsoft.com/office/drawing/2014/main" id="{9BA8CFB9-84B6-F5FC-215B-9AD83D2F0049}"/>
              </a:ext>
            </a:extLst>
          </p:cNvPr>
          <p:cNvPicPr>
            <a:picLocks noChangeAspect="1"/>
          </p:cNvPicPr>
          <p:nvPr/>
        </p:nvPicPr>
        <p:blipFill>
          <a:blip r:embed="rId3" cstate="print"/>
          <a:stretch>
            <a:fillRect/>
          </a:stretch>
        </p:blipFill>
        <p:spPr>
          <a:xfrm>
            <a:off x="1870230" y="586486"/>
            <a:ext cx="7012462" cy="1313288"/>
          </a:xfrm>
          <a:prstGeom prst="rect">
            <a:avLst/>
          </a:prstGeom>
          <a:noFill/>
          <a:ln w="12700" cap="flat" cmpd="sng">
            <a:noFill/>
            <a:prstDash val="solid"/>
            <a:miter/>
          </a:ln>
        </p:spPr>
      </p:pic>
      <p:pic>
        <p:nvPicPr>
          <p:cNvPr id="6" name="图片">
            <a:extLst>
              <a:ext uri="{FF2B5EF4-FFF2-40B4-BE49-F238E27FC236}">
                <a16:creationId xmlns:a16="http://schemas.microsoft.com/office/drawing/2014/main" id="{137D7BE4-249C-DCBB-FBD5-B865BD6C32CB}"/>
              </a:ext>
            </a:extLst>
          </p:cNvPr>
          <p:cNvPicPr>
            <a:picLocks noChangeAspect="1"/>
          </p:cNvPicPr>
          <p:nvPr/>
        </p:nvPicPr>
        <p:blipFill>
          <a:blip r:embed="rId4" cstate="print"/>
          <a:stretch>
            <a:fillRect/>
          </a:stretch>
        </p:blipFill>
        <p:spPr>
          <a:xfrm>
            <a:off x="1870230" y="3061009"/>
            <a:ext cx="7112806" cy="1313288"/>
          </a:xfrm>
          <a:prstGeom prst="rect">
            <a:avLst/>
          </a:prstGeom>
          <a:noFill/>
          <a:ln w="12700" cap="flat" cmpd="sng">
            <a:noFill/>
            <a:prstDash val="solid"/>
            <a:miter/>
          </a:ln>
        </p:spPr>
      </p:pic>
      <p:pic>
        <p:nvPicPr>
          <p:cNvPr id="7" name="图片">
            <a:extLst>
              <a:ext uri="{FF2B5EF4-FFF2-40B4-BE49-F238E27FC236}">
                <a16:creationId xmlns:a16="http://schemas.microsoft.com/office/drawing/2014/main" id="{626774BC-5469-E7D8-746D-4E55BE6247AE}"/>
              </a:ext>
            </a:extLst>
          </p:cNvPr>
          <p:cNvPicPr>
            <a:picLocks noChangeAspect="1"/>
          </p:cNvPicPr>
          <p:nvPr/>
        </p:nvPicPr>
        <p:blipFill>
          <a:blip r:embed="rId5" cstate="print"/>
          <a:stretch>
            <a:fillRect/>
          </a:stretch>
        </p:blipFill>
        <p:spPr>
          <a:xfrm>
            <a:off x="2593168" y="4960783"/>
            <a:ext cx="3897760" cy="1707385"/>
          </a:xfrm>
          <a:prstGeom prst="rect">
            <a:avLst/>
          </a:prstGeom>
          <a:noFill/>
          <a:ln w="12700" cap="flat" cmpd="sng">
            <a:noFill/>
            <a:prstDash val="solid"/>
            <a:miter/>
          </a:ln>
        </p:spPr>
      </p:pic>
    </p:spTree>
    <p:extLst>
      <p:ext uri="{BB962C8B-B14F-4D97-AF65-F5344CB8AC3E}">
        <p14:creationId xmlns:p14="http://schemas.microsoft.com/office/powerpoint/2010/main" val="1255449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6" name="文本框">
            <a:extLst>
              <a:ext uri="{FF2B5EF4-FFF2-40B4-BE49-F238E27FC236}">
                <a16:creationId xmlns:a16="http://schemas.microsoft.com/office/drawing/2014/main" id="{07428F7E-C7EC-0DA3-B732-763065631BF1}"/>
              </a:ext>
            </a:extLst>
          </p:cNvPr>
          <p:cNvSpPr>
            <a:spLocks noGrp="1"/>
          </p:cNvSpPr>
          <p:nvPr>
            <p:ph type="body" idx="1"/>
          </p:nvPr>
        </p:nvSpPr>
        <p:spPr>
          <a:xfrm>
            <a:off x="414956" y="227355"/>
            <a:ext cx="9902283" cy="252660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1" i="0" u="none" strike="noStrike" kern="1200" cap="none" spc="0" baseline="0" dirty="0">
                <a:solidFill>
                  <a:schemeClr val="tx1"/>
                </a:solidFill>
                <a:latin typeface="Century Gothic" charset="0"/>
                <a:ea typeface="宋体" charset="0"/>
                <a:cs typeface="Lucida Sans"/>
              </a:rPr>
              <a:t>Passing a List as an Argument : </a:t>
            </a:r>
            <a:r>
              <a:rPr lang="en-US" altLang="zh-CN" sz="1600" b="0" i="0" u="none" strike="noStrike" kern="1200" cap="none" spc="0" baseline="0" dirty="0">
                <a:solidFill>
                  <a:schemeClr val="tx1"/>
                </a:solidFill>
                <a:latin typeface="Century Gothic" charset="0"/>
                <a:ea typeface="宋体" charset="0"/>
                <a:cs typeface="Lucida Sans"/>
              </a:rPr>
              <a:t>You can send any data types of argument to a function (string, number, list, dictionary etc.), and it will be treated as the same data type inside the function. E.g. if you send a List as an argument, it will still be a List when it reaches the function.</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pic>
        <p:nvPicPr>
          <p:cNvPr id="7" name="图片">
            <a:extLst>
              <a:ext uri="{FF2B5EF4-FFF2-40B4-BE49-F238E27FC236}">
                <a16:creationId xmlns:a16="http://schemas.microsoft.com/office/drawing/2014/main" id="{D3C59CF9-163D-8B34-1C34-5F03F6B72870}"/>
              </a:ext>
            </a:extLst>
          </p:cNvPr>
          <p:cNvPicPr>
            <a:picLocks noChangeAspect="1"/>
          </p:cNvPicPr>
          <p:nvPr/>
        </p:nvPicPr>
        <p:blipFill>
          <a:blip r:embed="rId3" cstate="print"/>
          <a:stretch>
            <a:fillRect/>
          </a:stretch>
        </p:blipFill>
        <p:spPr>
          <a:xfrm>
            <a:off x="2726327" y="1121599"/>
            <a:ext cx="4187691" cy="1513674"/>
          </a:xfrm>
          <a:prstGeom prst="rect">
            <a:avLst/>
          </a:prstGeom>
          <a:noFill/>
          <a:ln w="12700" cap="flat" cmpd="sng">
            <a:noFill/>
            <a:prstDash val="solid"/>
            <a:miter/>
          </a:ln>
        </p:spPr>
      </p:pic>
      <p:sp>
        <p:nvSpPr>
          <p:cNvPr id="8" name="文本框">
            <a:extLst>
              <a:ext uri="{FF2B5EF4-FFF2-40B4-BE49-F238E27FC236}">
                <a16:creationId xmlns:a16="http://schemas.microsoft.com/office/drawing/2014/main" id="{AC3D876D-9669-2A8F-D74F-C39A89188D8D}"/>
              </a:ext>
            </a:extLst>
          </p:cNvPr>
          <p:cNvSpPr txBox="1">
            <a:spLocks/>
          </p:cNvSpPr>
          <p:nvPr/>
        </p:nvSpPr>
        <p:spPr>
          <a:xfrm>
            <a:off x="414956" y="2753958"/>
            <a:ext cx="9924584" cy="401260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r>
              <a:rPr lang="en-US" altLang="zh-CN" sz="1600" b="1" dirty="0">
                <a:cs typeface="Lucida Sans"/>
              </a:rPr>
              <a:t>Return Values: </a:t>
            </a:r>
            <a:r>
              <a:rPr lang="en-US" altLang="zh-CN" sz="1600" dirty="0">
                <a:cs typeface="Lucida Sans"/>
              </a:rPr>
              <a:t>To let a function return a value, use the return statement: A function can return more than one values too.</a:t>
            </a:r>
          </a:p>
          <a:p>
            <a:endParaRPr lang="en-US" altLang="zh-CN" dirty="0">
              <a:cs typeface="Lucida Sans"/>
            </a:endParaRPr>
          </a:p>
          <a:p>
            <a:pPr marL="0" indent="0">
              <a:buNone/>
            </a:pPr>
            <a:endParaRPr lang="en-US" altLang="zh-CN" dirty="0">
              <a:cs typeface="Lucida Sans"/>
            </a:endParaRPr>
          </a:p>
          <a:p>
            <a:pPr marL="0" indent="0">
              <a:buNone/>
            </a:pPr>
            <a:endParaRPr lang="en-US" altLang="zh-CN" dirty="0">
              <a:cs typeface="Lucida Sans"/>
            </a:endParaRPr>
          </a:p>
          <a:p>
            <a:endParaRPr lang="en-US" altLang="zh-CN" sz="1600" b="1" dirty="0">
              <a:cs typeface="Lucida Sans"/>
            </a:endParaRPr>
          </a:p>
          <a:p>
            <a:r>
              <a:rPr lang="en-US" altLang="zh-CN" sz="1600" b="1" dirty="0">
                <a:cs typeface="Lucida Sans"/>
              </a:rPr>
              <a:t>The pass Statement: </a:t>
            </a:r>
            <a:r>
              <a:rPr lang="en-US" altLang="zh-CN" sz="1600" dirty="0">
                <a:cs typeface="Lucida Sans"/>
              </a:rPr>
              <a:t>Function definition cannot be empty, but if you are for some reason have a function definition with no content, put in the pass statement to avoid getting an error.</a:t>
            </a:r>
          </a:p>
          <a:p>
            <a:endParaRPr lang="en-US" altLang="zh-CN" dirty="0">
              <a:cs typeface="Lucida Sans"/>
            </a:endParaRPr>
          </a:p>
          <a:p>
            <a:endParaRPr lang="en-US" altLang="zh-CN" dirty="0">
              <a:cs typeface="Lucida Sans"/>
            </a:endParaRPr>
          </a:p>
          <a:p>
            <a:endParaRPr lang="en-US" altLang="zh-CN" dirty="0">
              <a:cs typeface="Lucida Sans"/>
            </a:endParaRPr>
          </a:p>
          <a:p>
            <a:endParaRPr lang="zh-CN" altLang="en-US" dirty="0">
              <a:cs typeface="Lucida Sans"/>
            </a:endParaRPr>
          </a:p>
        </p:txBody>
      </p:sp>
      <p:pic>
        <p:nvPicPr>
          <p:cNvPr id="9" name="图片">
            <a:extLst>
              <a:ext uri="{FF2B5EF4-FFF2-40B4-BE49-F238E27FC236}">
                <a16:creationId xmlns:a16="http://schemas.microsoft.com/office/drawing/2014/main" id="{45D6BC54-F901-719E-A9D6-35A422082D95}"/>
              </a:ext>
            </a:extLst>
          </p:cNvPr>
          <p:cNvPicPr>
            <a:picLocks noChangeAspect="1"/>
          </p:cNvPicPr>
          <p:nvPr/>
        </p:nvPicPr>
        <p:blipFill>
          <a:blip r:embed="rId4" cstate="print"/>
          <a:stretch>
            <a:fillRect/>
          </a:stretch>
        </p:blipFill>
        <p:spPr>
          <a:xfrm>
            <a:off x="2726327" y="3290502"/>
            <a:ext cx="3945208" cy="1432106"/>
          </a:xfrm>
          <a:prstGeom prst="rect">
            <a:avLst/>
          </a:prstGeom>
          <a:noFill/>
          <a:ln w="12700" cap="flat" cmpd="sng">
            <a:noFill/>
            <a:prstDash val="solid"/>
            <a:miter/>
          </a:ln>
        </p:spPr>
      </p:pic>
      <p:pic>
        <p:nvPicPr>
          <p:cNvPr id="10" name="图片">
            <a:extLst>
              <a:ext uri="{FF2B5EF4-FFF2-40B4-BE49-F238E27FC236}">
                <a16:creationId xmlns:a16="http://schemas.microsoft.com/office/drawing/2014/main" id="{38968E12-DC38-BE06-C039-DD8C5C328570}"/>
              </a:ext>
            </a:extLst>
          </p:cNvPr>
          <p:cNvPicPr>
            <a:picLocks noChangeAspect="1"/>
          </p:cNvPicPr>
          <p:nvPr/>
        </p:nvPicPr>
        <p:blipFill>
          <a:blip r:embed="rId5" cstate="print"/>
          <a:stretch>
            <a:fillRect/>
          </a:stretch>
        </p:blipFill>
        <p:spPr>
          <a:xfrm>
            <a:off x="2924475" y="5681416"/>
            <a:ext cx="2963901" cy="1085144"/>
          </a:xfrm>
          <a:prstGeom prst="rect">
            <a:avLst/>
          </a:prstGeom>
          <a:noFill/>
          <a:ln w="12700" cap="flat" cmpd="sng">
            <a:noFill/>
            <a:prstDash val="solid"/>
            <a:miter/>
          </a:ln>
        </p:spPr>
      </p:pic>
    </p:spTree>
    <p:extLst>
      <p:ext uri="{BB962C8B-B14F-4D97-AF65-F5344CB8AC3E}">
        <p14:creationId xmlns:p14="http://schemas.microsoft.com/office/powerpoint/2010/main" val="1236749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113" name="文本框"/>
          <p:cNvSpPr>
            <a:spLocks noGrp="1"/>
          </p:cNvSpPr>
          <p:nvPr>
            <p:ph type="body" idx="1"/>
          </p:nvPr>
        </p:nvSpPr>
        <p:spPr>
          <a:xfrm>
            <a:off x="546410" y="501804"/>
            <a:ext cx="9946888" cy="6144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0" indent="0" algn="l">
              <a:lnSpc>
                <a:spcPct val="100000"/>
              </a:lnSpc>
              <a:spcBef>
                <a:spcPts val="1000"/>
              </a:spcBef>
              <a:spcAft>
                <a:spcPts val="0"/>
              </a:spcAft>
              <a:buNone/>
            </a:pPr>
            <a:endParaRPr lang="zh-CN" altLang="en-US" sz="2000" b="0" i="0" u="none" strike="noStrike" kern="1200" cap="none" spc="0" baseline="0" dirty="0">
              <a:solidFill>
                <a:schemeClr val="tx1"/>
              </a:solidFill>
              <a:latin typeface="Century Gothic" charset="0"/>
              <a:ea typeface="宋体" charset="0"/>
              <a:cs typeface="Lucida Sans"/>
            </a:endParaRPr>
          </a:p>
        </p:txBody>
      </p:sp>
      <p:sp>
        <p:nvSpPr>
          <p:cNvPr id="2" name="文本框">
            <a:extLst>
              <a:ext uri="{FF2B5EF4-FFF2-40B4-BE49-F238E27FC236}">
                <a16:creationId xmlns:a16="http://schemas.microsoft.com/office/drawing/2014/main" id="{C973AF14-F36B-8385-42A7-0DE486C73EE1}"/>
              </a:ext>
            </a:extLst>
          </p:cNvPr>
          <p:cNvSpPr txBox="1">
            <a:spLocks/>
          </p:cNvSpPr>
          <p:nvPr/>
        </p:nvSpPr>
        <p:spPr>
          <a:xfrm>
            <a:off x="546410" y="53921"/>
            <a:ext cx="9578896" cy="375048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pPr algn="just"/>
            <a:r>
              <a:rPr lang="en-US" altLang="zh-CN" sz="1600" b="1" dirty="0">
                <a:cs typeface="Lucida Sans"/>
              </a:rPr>
              <a:t>Recursion: </a:t>
            </a:r>
            <a:r>
              <a:rPr lang="en-US" altLang="zh-CN" sz="1600" dirty="0">
                <a:cs typeface="Lucida Sans"/>
              </a:rPr>
              <a:t>Python also accepts function recursion, which means a defined function can call itself. Recursion is a common mathematical and programming concept. It means that a function calls itself. This has the benefit of meaning that you can loop through data to reach a result</a:t>
            </a:r>
          </a:p>
          <a:p>
            <a:endParaRPr lang="zh-CN" altLang="en-US" dirty="0">
              <a:cs typeface="Lucida Sans"/>
            </a:endParaRPr>
          </a:p>
        </p:txBody>
      </p:sp>
      <p:pic>
        <p:nvPicPr>
          <p:cNvPr id="3" name="图片">
            <a:extLst>
              <a:ext uri="{FF2B5EF4-FFF2-40B4-BE49-F238E27FC236}">
                <a16:creationId xmlns:a16="http://schemas.microsoft.com/office/drawing/2014/main" id="{92A9DBFE-B5FA-F1B2-514D-0458CB94E176}"/>
              </a:ext>
            </a:extLst>
          </p:cNvPr>
          <p:cNvPicPr>
            <a:picLocks noChangeAspect="1"/>
          </p:cNvPicPr>
          <p:nvPr/>
        </p:nvPicPr>
        <p:blipFill>
          <a:blip r:embed="rId3" cstate="print"/>
          <a:stretch>
            <a:fillRect/>
          </a:stretch>
        </p:blipFill>
        <p:spPr>
          <a:xfrm>
            <a:off x="178418" y="1323088"/>
            <a:ext cx="3608867" cy="1839661"/>
          </a:xfrm>
          <a:prstGeom prst="rect">
            <a:avLst/>
          </a:prstGeom>
          <a:noFill/>
          <a:ln w="12700" cap="flat" cmpd="sng">
            <a:noFill/>
            <a:prstDash val="solid"/>
            <a:miter/>
          </a:ln>
        </p:spPr>
      </p:pic>
      <p:sp>
        <p:nvSpPr>
          <p:cNvPr id="4" name="文本框">
            <a:extLst>
              <a:ext uri="{FF2B5EF4-FFF2-40B4-BE49-F238E27FC236}">
                <a16:creationId xmlns:a16="http://schemas.microsoft.com/office/drawing/2014/main" id="{B3AC983F-24F2-E672-0960-8412C5504B0B}"/>
              </a:ext>
            </a:extLst>
          </p:cNvPr>
          <p:cNvSpPr>
            <a:spLocks noGrp="1"/>
          </p:cNvSpPr>
          <p:nvPr>
            <p:ph type="title"/>
          </p:nvPr>
        </p:nvSpPr>
        <p:spPr>
          <a:xfrm>
            <a:off x="6661391" y="1061425"/>
            <a:ext cx="4488170" cy="38714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600" b="0" i="0" u="none" strike="noStrike" kern="1200" cap="none" spc="0" baseline="0" dirty="0">
                <a:solidFill>
                  <a:schemeClr val="tx2"/>
                </a:solidFill>
                <a:latin typeface="Century Gothic" charset="0"/>
                <a:ea typeface="宋体" charset="0"/>
                <a:cs typeface="Lucida Sans"/>
              </a:rPr>
              <a:t>Understand recursive call of </a:t>
            </a:r>
            <a:r>
              <a:rPr lang="en-US" altLang="zh-CN" sz="1600" b="0" i="0" u="none" strike="noStrike" kern="1200" cap="none" spc="0" baseline="0" dirty="0" err="1">
                <a:solidFill>
                  <a:schemeClr val="tx2"/>
                </a:solidFill>
                <a:latin typeface="Century Gothic" charset="0"/>
                <a:ea typeface="宋体" charset="0"/>
                <a:cs typeface="Lucida Sans"/>
              </a:rPr>
              <a:t>my_function</a:t>
            </a:r>
            <a:r>
              <a:rPr lang="en-US" altLang="zh-CN" sz="1600" b="0" i="0" u="none" strike="noStrike" kern="1200" cap="none" spc="0" baseline="0" dirty="0">
                <a:solidFill>
                  <a:schemeClr val="tx2"/>
                </a:solidFill>
                <a:latin typeface="Century Gothic" charset="0"/>
                <a:ea typeface="宋体" charset="0"/>
                <a:cs typeface="Lucida Sans"/>
              </a:rPr>
              <a:t>(5)</a:t>
            </a:r>
            <a:endParaRPr lang="zh-CN" altLang="en-US" sz="1600" b="0" i="0" u="none" strike="noStrike" kern="1200" cap="none" spc="0" baseline="0" dirty="0">
              <a:solidFill>
                <a:schemeClr val="tx2"/>
              </a:solidFill>
              <a:latin typeface="Century Gothic" charset="0"/>
              <a:ea typeface="宋体" charset="0"/>
              <a:cs typeface="Lucida Sans"/>
            </a:endParaRPr>
          </a:p>
        </p:txBody>
      </p:sp>
      <p:pic>
        <p:nvPicPr>
          <p:cNvPr id="5" name="图片">
            <a:extLst>
              <a:ext uri="{FF2B5EF4-FFF2-40B4-BE49-F238E27FC236}">
                <a16:creationId xmlns:a16="http://schemas.microsoft.com/office/drawing/2014/main" id="{56810545-6559-2601-4690-7E51B08EB391}"/>
              </a:ext>
            </a:extLst>
          </p:cNvPr>
          <p:cNvPicPr>
            <a:picLocks noChangeAspect="1"/>
          </p:cNvPicPr>
          <p:nvPr/>
        </p:nvPicPr>
        <p:blipFill>
          <a:blip r:embed="rId4" cstate="print"/>
          <a:stretch>
            <a:fillRect/>
          </a:stretch>
        </p:blipFill>
        <p:spPr>
          <a:xfrm>
            <a:off x="3868535" y="1544925"/>
            <a:ext cx="8209992" cy="5259153"/>
          </a:xfrm>
          <a:prstGeom prst="rect">
            <a:avLst/>
          </a:prstGeom>
          <a:noFill/>
          <a:ln w="9525" cap="flat" cmpd="sng">
            <a:noFill/>
            <a:prstDash val="solid"/>
            <a:miter/>
          </a:ln>
        </p:spPr>
      </p:pic>
    </p:spTree>
    <p:extLst>
      <p:ext uri="{BB962C8B-B14F-4D97-AF65-F5344CB8AC3E}">
        <p14:creationId xmlns:p14="http://schemas.microsoft.com/office/powerpoint/2010/main" val="1947127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4" name="文本框">
            <a:extLst>
              <a:ext uri="{FF2B5EF4-FFF2-40B4-BE49-F238E27FC236}">
                <a16:creationId xmlns:a16="http://schemas.microsoft.com/office/drawing/2014/main" id="{A17D024F-B542-86B3-D16F-0BFB05EE3719}"/>
              </a:ext>
            </a:extLst>
          </p:cNvPr>
          <p:cNvSpPr>
            <a:spLocks noGrp="1"/>
          </p:cNvSpPr>
          <p:nvPr>
            <p:ph type="title"/>
          </p:nvPr>
        </p:nvSpPr>
        <p:spPr>
          <a:xfrm>
            <a:off x="517020" y="151503"/>
            <a:ext cx="9404723" cy="47244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Python Collections (Arrays)</a:t>
            </a:r>
            <a:endParaRPr lang="zh-CN" altLang="en-US" sz="2000" b="0" i="0" u="none" strike="noStrike" kern="1200" cap="none" spc="0" baseline="0" dirty="0">
              <a:solidFill>
                <a:schemeClr val="tx2"/>
              </a:solidFill>
              <a:latin typeface="Century Gothic" charset="0"/>
              <a:ea typeface="宋体" charset="0"/>
              <a:cs typeface="Lucida Sans"/>
            </a:endParaRPr>
          </a:p>
        </p:txBody>
      </p:sp>
      <p:sp>
        <p:nvSpPr>
          <p:cNvPr id="5" name="文本框">
            <a:extLst>
              <a:ext uri="{FF2B5EF4-FFF2-40B4-BE49-F238E27FC236}">
                <a16:creationId xmlns:a16="http://schemas.microsoft.com/office/drawing/2014/main" id="{5002D1BA-3C35-F8AF-43EF-912CFC759CCE}"/>
              </a:ext>
            </a:extLst>
          </p:cNvPr>
          <p:cNvSpPr>
            <a:spLocks noGrp="1"/>
          </p:cNvSpPr>
          <p:nvPr>
            <p:ph type="body" idx="1"/>
          </p:nvPr>
        </p:nvSpPr>
        <p:spPr>
          <a:xfrm>
            <a:off x="646111" y="623943"/>
            <a:ext cx="9404723" cy="608255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just">
              <a:lnSpc>
                <a:spcPct val="100000"/>
              </a:lnSpc>
              <a:spcBef>
                <a:spcPts val="1000"/>
              </a:spcBef>
              <a:spcAft>
                <a:spcPts val="0"/>
              </a:spcAft>
              <a:buClr>
                <a:srgbClr val="8ACFD6"/>
              </a:buClr>
              <a:buSzPct val="80000"/>
              <a:buFont typeface="Wingdings 3" charset="2"/>
              <a:buChar char=""/>
            </a:pPr>
            <a:r>
              <a:rPr lang="en-US" altLang="zh-CN" sz="1600" b="1" i="0" u="none" strike="noStrike" kern="1200" cap="none" spc="0" baseline="0" dirty="0">
                <a:solidFill>
                  <a:schemeClr val="tx1"/>
                </a:solidFill>
                <a:latin typeface="Century Gothic" charset="0"/>
                <a:ea typeface="宋体" charset="0"/>
                <a:cs typeface="Lucida Sans"/>
              </a:rPr>
              <a:t>List</a:t>
            </a:r>
            <a:r>
              <a:rPr lang="en-US" altLang="zh-CN" sz="1600" b="0" i="0" u="none" strike="noStrike" kern="1200" cap="none" spc="0" baseline="0" dirty="0">
                <a:solidFill>
                  <a:schemeClr val="tx1"/>
                </a:solidFill>
                <a:latin typeface="Century Gothic" charset="0"/>
                <a:ea typeface="宋体" charset="0"/>
                <a:cs typeface="Lucida Sans"/>
              </a:rPr>
              <a:t> is a collection which is </a:t>
            </a:r>
            <a:r>
              <a:rPr lang="en-US" altLang="zh-CN" sz="1600" b="1" i="0" u="none" strike="noStrike" kern="1200" cap="none" spc="0" baseline="0" dirty="0">
                <a:solidFill>
                  <a:schemeClr val="tx1"/>
                </a:solidFill>
                <a:latin typeface="Century Gothic" charset="0"/>
                <a:ea typeface="宋体" charset="0"/>
                <a:cs typeface="Lucida Sans"/>
              </a:rPr>
              <a:t>ordered</a:t>
            </a:r>
            <a:r>
              <a:rPr lang="en-US" altLang="zh-CN" sz="1600" b="0" i="0" u="none" strike="noStrike" kern="1200" cap="none" spc="0" baseline="0" dirty="0">
                <a:solidFill>
                  <a:schemeClr val="tx1"/>
                </a:solidFill>
                <a:latin typeface="Century Gothic" charset="0"/>
                <a:ea typeface="宋体" charset="0"/>
                <a:cs typeface="Lucida Sans"/>
              </a:rPr>
              <a:t> and </a:t>
            </a:r>
            <a:r>
              <a:rPr lang="en-US" altLang="zh-CN" sz="1600" b="1" i="0" u="none" strike="noStrike" kern="1200" cap="none" spc="0" baseline="0" dirty="0">
                <a:solidFill>
                  <a:schemeClr val="tx1"/>
                </a:solidFill>
                <a:latin typeface="Century Gothic" charset="0"/>
                <a:ea typeface="宋体" charset="0"/>
                <a:cs typeface="Lucida Sans"/>
              </a:rPr>
              <a:t>changeable</a:t>
            </a:r>
            <a:r>
              <a:rPr lang="en-US" altLang="zh-CN" sz="1600" b="0" i="0" u="none" strike="noStrike" kern="1200" cap="none" spc="0" baseline="0" dirty="0">
                <a:solidFill>
                  <a:schemeClr val="tx1"/>
                </a:solidFill>
                <a:latin typeface="Century Gothic" charset="0"/>
                <a:ea typeface="宋体" charset="0"/>
                <a:cs typeface="Lucida Sans"/>
              </a:rPr>
              <a:t>. </a:t>
            </a:r>
            <a:r>
              <a:rPr lang="en-US" altLang="zh-CN" sz="1600" b="1" i="0" u="none" strike="noStrike" kern="1200" cap="none" spc="0" baseline="0" dirty="0">
                <a:solidFill>
                  <a:schemeClr val="tx1"/>
                </a:solidFill>
                <a:latin typeface="Century Gothic" charset="0"/>
                <a:ea typeface="宋体" charset="0"/>
                <a:cs typeface="Lucida Sans"/>
              </a:rPr>
              <a:t>Allows duplicate members. (Mutable)</a:t>
            </a:r>
          </a:p>
          <a:p>
            <a:pPr marL="342900" indent="-342900" algn="just">
              <a:lnSpc>
                <a:spcPct val="100000"/>
              </a:lnSpc>
              <a:spcBef>
                <a:spcPts val="1000"/>
              </a:spcBef>
              <a:spcAft>
                <a:spcPts val="0"/>
              </a:spcAft>
              <a:buClr>
                <a:srgbClr val="8ACFD6"/>
              </a:buClr>
              <a:buSzPct val="80000"/>
              <a:buFont typeface="Wingdings 3" charset="2"/>
              <a:buChar char=""/>
            </a:pPr>
            <a:r>
              <a:rPr lang="en-US" altLang="zh-CN" sz="1600" b="1" i="0" u="none" strike="noStrike" kern="1200" cap="none" spc="0" baseline="0" dirty="0">
                <a:solidFill>
                  <a:schemeClr val="tx1"/>
                </a:solidFill>
                <a:latin typeface="Century Gothic" charset="0"/>
                <a:ea typeface="宋体" charset="0"/>
                <a:cs typeface="Lucida Sans"/>
              </a:rPr>
              <a:t>Tuple</a:t>
            </a:r>
            <a:r>
              <a:rPr lang="en-US" altLang="zh-CN" sz="1600" b="0" i="0" u="none" strike="noStrike" kern="1200" cap="none" spc="0" baseline="0" dirty="0">
                <a:solidFill>
                  <a:schemeClr val="tx1"/>
                </a:solidFill>
                <a:latin typeface="Century Gothic" charset="0"/>
                <a:ea typeface="宋体" charset="0"/>
                <a:cs typeface="Lucida Sans"/>
              </a:rPr>
              <a:t> is a collection which is </a:t>
            </a:r>
            <a:r>
              <a:rPr lang="en-US" altLang="zh-CN" sz="1600" b="1" i="0" u="none" strike="noStrike" kern="1200" cap="none" spc="0" baseline="0" dirty="0">
                <a:solidFill>
                  <a:schemeClr val="tx1"/>
                </a:solidFill>
                <a:latin typeface="Century Gothic" charset="0"/>
                <a:ea typeface="宋体" charset="0"/>
                <a:cs typeface="Lucida Sans"/>
              </a:rPr>
              <a:t>ordered</a:t>
            </a:r>
            <a:r>
              <a:rPr lang="en-US" altLang="zh-CN" sz="1600" b="0" i="0" u="none" strike="noStrike" kern="1200" cap="none" spc="0" baseline="0" dirty="0">
                <a:solidFill>
                  <a:schemeClr val="tx1"/>
                </a:solidFill>
                <a:latin typeface="Century Gothic" charset="0"/>
                <a:ea typeface="宋体" charset="0"/>
                <a:cs typeface="Lucida Sans"/>
              </a:rPr>
              <a:t> and </a:t>
            </a:r>
            <a:r>
              <a:rPr lang="en-US" altLang="zh-CN" sz="1600" b="1" i="0" u="none" strike="noStrike" kern="1200" cap="none" spc="0" baseline="0" dirty="0">
                <a:solidFill>
                  <a:schemeClr val="tx1"/>
                </a:solidFill>
                <a:latin typeface="Century Gothic" charset="0"/>
                <a:ea typeface="宋体" charset="0"/>
                <a:cs typeface="Lucida Sans"/>
              </a:rPr>
              <a:t>unchangeable</a:t>
            </a:r>
            <a:r>
              <a:rPr lang="en-US" altLang="zh-CN" sz="1600" b="0" i="0" u="none" strike="noStrike" kern="1200" cap="none" spc="0" baseline="0" dirty="0">
                <a:solidFill>
                  <a:schemeClr val="tx1"/>
                </a:solidFill>
                <a:latin typeface="Century Gothic" charset="0"/>
                <a:ea typeface="宋体" charset="0"/>
                <a:cs typeface="Lucida Sans"/>
              </a:rPr>
              <a:t>. </a:t>
            </a:r>
            <a:r>
              <a:rPr lang="en-US" altLang="zh-CN" sz="1600" b="1" i="0" u="none" strike="noStrike" kern="1200" cap="none" spc="0" baseline="0" dirty="0">
                <a:solidFill>
                  <a:schemeClr val="tx1"/>
                </a:solidFill>
                <a:latin typeface="Century Gothic" charset="0"/>
                <a:ea typeface="宋体" charset="0"/>
                <a:cs typeface="Lucida Sans"/>
              </a:rPr>
              <a:t>Allows duplicate members. (Immutable)</a:t>
            </a:r>
          </a:p>
          <a:p>
            <a:pPr marL="342900" indent="-342900" algn="just">
              <a:lnSpc>
                <a:spcPct val="100000"/>
              </a:lnSpc>
              <a:spcBef>
                <a:spcPts val="1000"/>
              </a:spcBef>
              <a:spcAft>
                <a:spcPts val="0"/>
              </a:spcAft>
              <a:buClr>
                <a:srgbClr val="8ACFD6"/>
              </a:buClr>
              <a:buSzPct val="80000"/>
              <a:buFont typeface="Wingdings 3" charset="2"/>
              <a:buChar char=""/>
            </a:pPr>
            <a:r>
              <a:rPr lang="en-US" altLang="zh-CN" sz="1600" b="1" i="0" u="none" strike="noStrike" kern="1200" cap="none" spc="0" baseline="0" dirty="0">
                <a:solidFill>
                  <a:schemeClr val="tx1"/>
                </a:solidFill>
                <a:latin typeface="Century Gothic" charset="0"/>
                <a:ea typeface="宋体" charset="0"/>
                <a:cs typeface="Lucida Sans"/>
              </a:rPr>
              <a:t>Set</a:t>
            </a:r>
            <a:r>
              <a:rPr lang="en-US" altLang="zh-CN" sz="1600" b="0" i="0" u="none" strike="noStrike" kern="1200" cap="none" spc="0" baseline="0" dirty="0">
                <a:solidFill>
                  <a:schemeClr val="tx1"/>
                </a:solidFill>
                <a:latin typeface="Century Gothic" charset="0"/>
                <a:ea typeface="宋体" charset="0"/>
                <a:cs typeface="Lucida Sans"/>
              </a:rPr>
              <a:t> is a collection which is </a:t>
            </a:r>
            <a:r>
              <a:rPr lang="en-US" altLang="zh-CN" sz="1600" b="1" i="0" u="none" strike="noStrike" kern="1200" cap="none" spc="0" baseline="0" dirty="0">
                <a:solidFill>
                  <a:schemeClr val="tx1"/>
                </a:solidFill>
                <a:latin typeface="Century Gothic" charset="0"/>
                <a:ea typeface="宋体" charset="0"/>
                <a:cs typeface="Lucida Sans"/>
              </a:rPr>
              <a:t>unordered</a:t>
            </a:r>
            <a:r>
              <a:rPr lang="en-US" altLang="zh-CN" sz="1600" b="0" i="0" u="none" strike="noStrike" kern="1200" cap="none" spc="0" baseline="0" dirty="0">
                <a:solidFill>
                  <a:schemeClr val="tx1"/>
                </a:solidFill>
                <a:latin typeface="Century Gothic" charset="0"/>
                <a:ea typeface="宋体" charset="0"/>
                <a:cs typeface="Lucida Sans"/>
              </a:rPr>
              <a:t> and </a:t>
            </a:r>
            <a:r>
              <a:rPr lang="en-US" altLang="zh-CN" sz="1600" b="1" i="0" u="none" strike="noStrike" kern="1200" cap="none" spc="0" baseline="0" dirty="0">
                <a:solidFill>
                  <a:schemeClr val="tx1"/>
                </a:solidFill>
                <a:latin typeface="Century Gothic" charset="0"/>
                <a:ea typeface="宋体" charset="0"/>
                <a:cs typeface="Lucida Sans"/>
              </a:rPr>
              <a:t>unindexed. No duplicate members.</a:t>
            </a:r>
          </a:p>
          <a:p>
            <a:pPr marL="342900" indent="-342900" algn="just">
              <a:lnSpc>
                <a:spcPct val="100000"/>
              </a:lnSpc>
              <a:spcBef>
                <a:spcPts val="1000"/>
              </a:spcBef>
              <a:spcAft>
                <a:spcPts val="0"/>
              </a:spcAft>
              <a:buClr>
                <a:srgbClr val="8ACFD6"/>
              </a:buClr>
              <a:buSzPct val="80000"/>
              <a:buFont typeface="Wingdings 3" charset="2"/>
              <a:buChar char=""/>
            </a:pPr>
            <a:r>
              <a:rPr lang="en-US" altLang="zh-CN" sz="1600" b="1" i="0" u="none" strike="noStrike" kern="1200" cap="none" spc="0" baseline="0" dirty="0">
                <a:solidFill>
                  <a:schemeClr val="tx1"/>
                </a:solidFill>
                <a:latin typeface="Century Gothic" charset="0"/>
                <a:ea typeface="宋体" charset="0"/>
                <a:cs typeface="Lucida Sans"/>
              </a:rPr>
              <a:t>Dictionary</a:t>
            </a:r>
            <a:r>
              <a:rPr lang="en-US" altLang="zh-CN" sz="1600" b="0" i="0" u="none" strike="noStrike" kern="1200" cap="none" spc="0" baseline="0" dirty="0">
                <a:solidFill>
                  <a:schemeClr val="tx1"/>
                </a:solidFill>
                <a:latin typeface="Century Gothic" charset="0"/>
                <a:ea typeface="宋体" charset="0"/>
                <a:cs typeface="Lucida Sans"/>
              </a:rPr>
              <a:t> is a collection which is </a:t>
            </a:r>
            <a:r>
              <a:rPr lang="en-US" altLang="zh-CN" sz="1600" b="1" i="0" u="none" strike="noStrike" kern="1200" cap="none" spc="0" baseline="0" dirty="0">
                <a:solidFill>
                  <a:schemeClr val="tx1"/>
                </a:solidFill>
                <a:latin typeface="Century Gothic" charset="0"/>
                <a:ea typeface="宋体" charset="0"/>
                <a:cs typeface="Lucida Sans"/>
              </a:rPr>
              <a:t>unordered</a:t>
            </a:r>
            <a:r>
              <a:rPr lang="en-US" altLang="zh-CN" sz="1600" b="0" i="0" u="none" strike="noStrike" kern="1200" cap="none" spc="0" baseline="0" dirty="0">
                <a:solidFill>
                  <a:schemeClr val="tx1"/>
                </a:solidFill>
                <a:latin typeface="Century Gothic" charset="0"/>
                <a:ea typeface="宋体" charset="0"/>
                <a:cs typeface="Lucida Sans"/>
              </a:rPr>
              <a:t>, </a:t>
            </a:r>
            <a:r>
              <a:rPr lang="en-US" altLang="zh-CN" sz="1600" b="1" i="0" u="none" strike="noStrike" kern="1200" cap="none" spc="0" baseline="0" dirty="0">
                <a:solidFill>
                  <a:schemeClr val="tx1"/>
                </a:solidFill>
                <a:latin typeface="Century Gothic" charset="0"/>
                <a:ea typeface="宋体" charset="0"/>
                <a:cs typeface="Lucida Sans"/>
              </a:rPr>
              <a:t>changeable</a:t>
            </a:r>
            <a:r>
              <a:rPr lang="en-US" altLang="zh-CN" sz="1600" b="0" i="0" u="none" strike="noStrike" kern="1200" cap="none" spc="0" baseline="0" dirty="0">
                <a:solidFill>
                  <a:schemeClr val="tx1"/>
                </a:solidFill>
                <a:latin typeface="Century Gothic" charset="0"/>
                <a:ea typeface="宋体" charset="0"/>
                <a:cs typeface="Lucida Sans"/>
              </a:rPr>
              <a:t> and </a:t>
            </a:r>
            <a:r>
              <a:rPr lang="en-US" altLang="zh-CN" sz="1600" b="1" i="0" u="none" strike="noStrike" kern="1200" cap="none" spc="0" baseline="0" dirty="0">
                <a:solidFill>
                  <a:schemeClr val="tx1"/>
                </a:solidFill>
                <a:latin typeface="Century Gothic" charset="0"/>
                <a:ea typeface="宋体" charset="0"/>
                <a:cs typeface="Lucida Sans"/>
              </a:rPr>
              <a:t>indexed</a:t>
            </a:r>
            <a:r>
              <a:rPr lang="en-US" altLang="zh-CN" sz="1600" b="0" i="0" u="none" strike="noStrike" kern="1200" cap="none" spc="0" baseline="0" dirty="0">
                <a:solidFill>
                  <a:schemeClr val="tx1"/>
                </a:solidFill>
                <a:latin typeface="Century Gothic" charset="0"/>
                <a:ea typeface="宋体" charset="0"/>
                <a:cs typeface="Lucida Sans"/>
              </a:rPr>
              <a:t>. </a:t>
            </a:r>
            <a:r>
              <a:rPr lang="en-US" altLang="zh-CN" sz="1600" b="1" i="0" u="none" strike="noStrike" kern="1200" cap="none" spc="0" baseline="0" dirty="0">
                <a:solidFill>
                  <a:schemeClr val="tx1"/>
                </a:solidFill>
                <a:latin typeface="Century Gothic" charset="0"/>
                <a:ea typeface="宋体" charset="0"/>
                <a:cs typeface="Lucida Sans"/>
              </a:rPr>
              <a:t>No duplicate members.</a:t>
            </a:r>
          </a:p>
          <a:p>
            <a:pPr algn="just"/>
            <a:r>
              <a:rPr lang="en-US" altLang="zh-CN" sz="1600" b="1" dirty="0">
                <a:cs typeface="Lucida Sans"/>
              </a:rPr>
              <a:t>List : </a:t>
            </a:r>
            <a:r>
              <a:rPr lang="en-US" altLang="zh-CN" sz="1600" dirty="0">
                <a:cs typeface="Lucida Sans"/>
              </a:rPr>
              <a:t>A list is a collection which is </a:t>
            </a:r>
            <a:r>
              <a:rPr lang="en-US" altLang="zh-CN" sz="1600" b="1" u="sng" dirty="0">
                <a:cs typeface="Lucida Sans"/>
              </a:rPr>
              <a:t>ordered</a:t>
            </a:r>
            <a:r>
              <a:rPr lang="en-US" altLang="zh-CN" sz="1600" dirty="0">
                <a:cs typeface="Lucida Sans"/>
              </a:rPr>
              <a:t> and </a:t>
            </a:r>
            <a:r>
              <a:rPr lang="en-US" altLang="zh-CN" sz="1600" b="1" u="sng" dirty="0">
                <a:cs typeface="Lucida Sans"/>
              </a:rPr>
              <a:t>changeable (Mutable)</a:t>
            </a:r>
            <a:r>
              <a:rPr lang="en-US" altLang="zh-CN" sz="1600" dirty="0">
                <a:cs typeface="Lucida Sans"/>
              </a:rPr>
              <a:t>. In Python, lists are written </a:t>
            </a:r>
            <a:r>
              <a:rPr lang="en-US" altLang="zh-CN" sz="1600" b="1" dirty="0">
                <a:cs typeface="Lucida Sans"/>
              </a:rPr>
              <a:t>with square brackets</a:t>
            </a:r>
            <a:r>
              <a:rPr lang="en-US" altLang="zh-CN" sz="1600" dirty="0">
                <a:cs typeface="Lucida Sans"/>
              </a:rPr>
              <a:t>.</a:t>
            </a:r>
          </a:p>
          <a:p>
            <a:pPr marL="342900" indent="-342900" algn="just">
              <a:lnSpc>
                <a:spcPct val="100000"/>
              </a:lnSpc>
              <a:spcBef>
                <a:spcPts val="1000"/>
              </a:spcBef>
              <a:spcAft>
                <a:spcPts val="0"/>
              </a:spcAft>
              <a:buClr>
                <a:srgbClr val="8ACFD6"/>
              </a:buClr>
              <a:buSzPct val="80000"/>
              <a:buFont typeface="Wingdings 3" charset="2"/>
              <a:buChar char=""/>
            </a:pPr>
            <a:endParaRPr lang="en-US" altLang="zh-CN" sz="1600" b="1" i="0" u="none" strike="noStrike" kern="1200" cap="none" spc="0" baseline="0" dirty="0">
              <a:solidFill>
                <a:schemeClr val="tx1"/>
              </a:solidFill>
              <a:latin typeface="Century Gothic" charset="0"/>
              <a:ea typeface="宋体" charset="0"/>
              <a:cs typeface="Lucida Sans"/>
            </a:endParaRPr>
          </a:p>
          <a:p>
            <a:pPr marL="0" indent="0" algn="just">
              <a:lnSpc>
                <a:spcPct val="100000"/>
              </a:lnSpc>
              <a:spcBef>
                <a:spcPts val="1000"/>
              </a:spcBef>
              <a:spcAft>
                <a:spcPts val="0"/>
              </a:spcAft>
              <a:buClr>
                <a:srgbClr val="8ACFD6"/>
              </a:buClr>
              <a:buSzPct val="80000"/>
              <a:buNone/>
            </a:pPr>
            <a:endParaRPr lang="en-US" altLang="zh-CN" sz="1600" b="1" i="0" u="none" strike="noStrike" kern="1200" cap="none" spc="0" baseline="0" dirty="0">
              <a:solidFill>
                <a:schemeClr val="tx1"/>
              </a:solidFill>
              <a:latin typeface="Century Gothic" charset="0"/>
              <a:ea typeface="宋体" charset="0"/>
              <a:cs typeface="Lucida Sans"/>
            </a:endParaRPr>
          </a:p>
          <a:p>
            <a:r>
              <a:rPr lang="en-US" altLang="zh-CN" sz="1600" b="1" dirty="0">
                <a:cs typeface="Lucida Sans"/>
              </a:rPr>
              <a:t>Access Items: </a:t>
            </a:r>
            <a:r>
              <a:rPr lang="en-US" altLang="zh-CN" sz="1600" dirty="0">
                <a:cs typeface="Lucida Sans"/>
              </a:rPr>
              <a:t>You access the list items by referring to the index number.</a:t>
            </a:r>
          </a:p>
          <a:p>
            <a:pPr marL="342900" indent="-342900" algn="l">
              <a:lnSpc>
                <a:spcPct val="100000"/>
              </a:lnSpc>
              <a:spcBef>
                <a:spcPts val="1000"/>
              </a:spcBef>
              <a:spcAft>
                <a:spcPts val="0"/>
              </a:spcAft>
              <a:buClr>
                <a:srgbClr val="8ACFD6"/>
              </a:buClr>
              <a:buSzPct val="80000"/>
              <a:buFont typeface="Wingdings 3" charset="2"/>
              <a:buChar char=""/>
            </a:pPr>
            <a:endParaRPr lang="en-IN"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IN" altLang="zh-CN" dirty="0">
              <a:cs typeface="Lucida Sans"/>
            </a:endParaRPr>
          </a:p>
          <a:p>
            <a:r>
              <a:rPr lang="en-US" altLang="zh-CN" sz="1600" b="1" dirty="0">
                <a:cs typeface="Lucida Sans"/>
              </a:rPr>
              <a:t>Negative Indexing: </a:t>
            </a:r>
            <a:r>
              <a:rPr lang="en-US" altLang="zh-CN" sz="1600" dirty="0">
                <a:cs typeface="Lucida Sans"/>
              </a:rPr>
              <a:t>Negative indexing means beginning from the end, -1 refers to the last item, -2 refers to the second last item etc.</a:t>
            </a: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pic>
        <p:nvPicPr>
          <p:cNvPr id="7" name="图片">
            <a:extLst>
              <a:ext uri="{FF2B5EF4-FFF2-40B4-BE49-F238E27FC236}">
                <a16:creationId xmlns:a16="http://schemas.microsoft.com/office/drawing/2014/main" id="{C96F4201-2348-E46B-655D-010193F8E68B}"/>
              </a:ext>
            </a:extLst>
          </p:cNvPr>
          <p:cNvPicPr>
            <a:picLocks noChangeAspect="1"/>
          </p:cNvPicPr>
          <p:nvPr/>
        </p:nvPicPr>
        <p:blipFill>
          <a:blip r:embed="rId3" cstate="print"/>
          <a:stretch>
            <a:fillRect/>
          </a:stretch>
        </p:blipFill>
        <p:spPr>
          <a:xfrm>
            <a:off x="2141166" y="3150616"/>
            <a:ext cx="5423219" cy="722138"/>
          </a:xfrm>
          <a:prstGeom prst="rect">
            <a:avLst/>
          </a:prstGeom>
          <a:noFill/>
          <a:ln w="12700" cap="flat" cmpd="sng">
            <a:noFill/>
            <a:prstDash val="solid"/>
            <a:miter/>
          </a:ln>
        </p:spPr>
      </p:pic>
      <p:pic>
        <p:nvPicPr>
          <p:cNvPr id="8" name="图片">
            <a:extLst>
              <a:ext uri="{FF2B5EF4-FFF2-40B4-BE49-F238E27FC236}">
                <a16:creationId xmlns:a16="http://schemas.microsoft.com/office/drawing/2014/main" id="{33305850-041F-FCAA-547E-291D957C4688}"/>
              </a:ext>
            </a:extLst>
          </p:cNvPr>
          <p:cNvPicPr>
            <a:picLocks noChangeAspect="1"/>
          </p:cNvPicPr>
          <p:nvPr/>
        </p:nvPicPr>
        <p:blipFill>
          <a:blip r:embed="rId4" cstate="print"/>
          <a:stretch>
            <a:fillRect/>
          </a:stretch>
        </p:blipFill>
        <p:spPr>
          <a:xfrm>
            <a:off x="2141166" y="4345194"/>
            <a:ext cx="5493259" cy="603324"/>
          </a:xfrm>
          <a:prstGeom prst="rect">
            <a:avLst/>
          </a:prstGeom>
          <a:noFill/>
          <a:ln w="12700" cap="flat" cmpd="sng">
            <a:noFill/>
            <a:prstDash val="solid"/>
            <a:miter/>
          </a:ln>
        </p:spPr>
      </p:pic>
      <p:pic>
        <p:nvPicPr>
          <p:cNvPr id="9" name="图片">
            <a:extLst>
              <a:ext uri="{FF2B5EF4-FFF2-40B4-BE49-F238E27FC236}">
                <a16:creationId xmlns:a16="http://schemas.microsoft.com/office/drawing/2014/main" id="{79611882-3F35-A6A4-53C3-2272B845BBBB}"/>
              </a:ext>
            </a:extLst>
          </p:cNvPr>
          <p:cNvPicPr>
            <a:picLocks noChangeAspect="1"/>
          </p:cNvPicPr>
          <p:nvPr/>
        </p:nvPicPr>
        <p:blipFill>
          <a:blip r:embed="rId5" cstate="print"/>
          <a:stretch>
            <a:fillRect/>
          </a:stretch>
        </p:blipFill>
        <p:spPr>
          <a:xfrm>
            <a:off x="2106145" y="5757052"/>
            <a:ext cx="5493259" cy="805114"/>
          </a:xfrm>
          <a:prstGeom prst="rect">
            <a:avLst/>
          </a:prstGeom>
          <a:noFill/>
          <a:ln w="12700" cap="flat" cmpd="sng">
            <a:noFill/>
            <a:prstDash val="solid"/>
            <a:miter/>
          </a:ln>
        </p:spPr>
      </p:pic>
    </p:spTree>
    <p:extLst>
      <p:ext uri="{BB962C8B-B14F-4D97-AF65-F5344CB8AC3E}">
        <p14:creationId xmlns:p14="http://schemas.microsoft.com/office/powerpoint/2010/main" val="1886562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4" name="文本框">
            <a:extLst>
              <a:ext uri="{FF2B5EF4-FFF2-40B4-BE49-F238E27FC236}">
                <a16:creationId xmlns:a16="http://schemas.microsoft.com/office/drawing/2014/main" id="{E47AE0C4-6512-6F7E-5FAA-179C68157166}"/>
              </a:ext>
            </a:extLst>
          </p:cNvPr>
          <p:cNvSpPr txBox="1">
            <a:spLocks/>
          </p:cNvSpPr>
          <p:nvPr/>
        </p:nvSpPr>
        <p:spPr>
          <a:xfrm>
            <a:off x="538535" y="370090"/>
            <a:ext cx="9913434" cy="184598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pPr algn="just"/>
            <a:r>
              <a:rPr lang="en-US" altLang="zh-CN" sz="1600" b="1" dirty="0">
                <a:cs typeface="Lucida Sans"/>
              </a:rPr>
              <a:t>Range of Indexes: </a:t>
            </a:r>
            <a:r>
              <a:rPr lang="en-US" altLang="zh-CN" sz="1600" dirty="0">
                <a:cs typeface="Lucida Sans"/>
              </a:rPr>
              <a:t>You can specify a range of indexes by specifying where to start and where to end the range. When specifying a range, the return value will be a new list with the specified items.</a:t>
            </a:r>
          </a:p>
          <a:p>
            <a:pPr algn="just"/>
            <a:endParaRPr lang="en-US" altLang="zh-CN" dirty="0">
              <a:cs typeface="Lucida Sans"/>
            </a:endParaRPr>
          </a:p>
          <a:p>
            <a:endParaRPr lang="en-US" altLang="zh-CN" dirty="0">
              <a:cs typeface="Lucida Sans"/>
            </a:endParaRPr>
          </a:p>
          <a:p>
            <a:endParaRPr lang="en-US" altLang="zh-CN" dirty="0">
              <a:cs typeface="Lucida Sans"/>
            </a:endParaRPr>
          </a:p>
          <a:p>
            <a:endParaRPr lang="en-US" altLang="zh-CN" dirty="0">
              <a:cs typeface="Lucida Sans"/>
            </a:endParaRPr>
          </a:p>
          <a:p>
            <a:endParaRPr lang="en-US" altLang="zh-CN" dirty="0">
              <a:cs typeface="Lucida Sans"/>
            </a:endParaRPr>
          </a:p>
          <a:p>
            <a:endParaRPr lang="en-US" altLang="zh-CN" dirty="0">
              <a:cs typeface="Lucida Sans"/>
            </a:endParaRPr>
          </a:p>
          <a:p>
            <a:pPr marL="0" indent="0">
              <a:buFont typeface="Wingdings 3" charset="2"/>
              <a:buNone/>
            </a:pPr>
            <a:endParaRPr lang="en-US" altLang="zh-CN" dirty="0">
              <a:cs typeface="Lucida Sans"/>
            </a:endParaRPr>
          </a:p>
          <a:p>
            <a:endParaRPr lang="en-US" altLang="zh-CN" dirty="0">
              <a:cs typeface="Lucida Sans"/>
            </a:endParaRPr>
          </a:p>
          <a:p>
            <a:endParaRPr lang="en-US" altLang="zh-CN" dirty="0">
              <a:cs typeface="Lucida Sans"/>
            </a:endParaRPr>
          </a:p>
          <a:p>
            <a:endParaRPr lang="en-US" altLang="zh-CN" dirty="0">
              <a:cs typeface="Lucida Sans"/>
            </a:endParaRPr>
          </a:p>
          <a:p>
            <a:endParaRPr lang="zh-CN" altLang="en-US" dirty="0">
              <a:cs typeface="Lucida Sans"/>
            </a:endParaRPr>
          </a:p>
        </p:txBody>
      </p:sp>
      <p:pic>
        <p:nvPicPr>
          <p:cNvPr id="5" name="图片">
            <a:extLst>
              <a:ext uri="{FF2B5EF4-FFF2-40B4-BE49-F238E27FC236}">
                <a16:creationId xmlns:a16="http://schemas.microsoft.com/office/drawing/2014/main" id="{A0BB0661-A7B5-15B7-15B9-E0D3B24F6BC3}"/>
              </a:ext>
            </a:extLst>
          </p:cNvPr>
          <p:cNvPicPr>
            <a:picLocks noChangeAspect="1"/>
          </p:cNvPicPr>
          <p:nvPr/>
        </p:nvPicPr>
        <p:blipFill>
          <a:blip r:embed="rId3" cstate="print"/>
          <a:stretch>
            <a:fillRect/>
          </a:stretch>
        </p:blipFill>
        <p:spPr>
          <a:xfrm>
            <a:off x="1312774" y="1272031"/>
            <a:ext cx="8750243" cy="856002"/>
          </a:xfrm>
          <a:prstGeom prst="rect">
            <a:avLst/>
          </a:prstGeom>
          <a:noFill/>
          <a:ln w="12700" cap="flat" cmpd="sng">
            <a:noFill/>
            <a:prstDash val="solid"/>
            <a:miter/>
          </a:ln>
        </p:spPr>
      </p:pic>
      <p:sp>
        <p:nvSpPr>
          <p:cNvPr id="6" name="文本框">
            <a:extLst>
              <a:ext uri="{FF2B5EF4-FFF2-40B4-BE49-F238E27FC236}">
                <a16:creationId xmlns:a16="http://schemas.microsoft.com/office/drawing/2014/main" id="{4A74C059-82C9-9943-5A17-B1D744C7920E}"/>
              </a:ext>
            </a:extLst>
          </p:cNvPr>
          <p:cNvSpPr>
            <a:spLocks noGrp="1"/>
          </p:cNvSpPr>
          <p:nvPr>
            <p:ph type="body" idx="1"/>
          </p:nvPr>
        </p:nvSpPr>
        <p:spPr>
          <a:xfrm>
            <a:off x="538535" y="2324702"/>
            <a:ext cx="10024945" cy="443110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1" i="0" u="none" strike="noStrike" kern="1200" cap="none" spc="0" baseline="0" dirty="0">
                <a:solidFill>
                  <a:schemeClr val="tx1"/>
                </a:solidFill>
                <a:latin typeface="Century Gothic" charset="0"/>
                <a:ea typeface="宋体" charset="0"/>
                <a:cs typeface="Lucida Sans"/>
              </a:rPr>
              <a:t>Loop Through a List: </a:t>
            </a:r>
            <a:r>
              <a:rPr lang="en-US" altLang="zh-CN" sz="1600" b="0" i="0" u="none" strike="noStrike" kern="1200" cap="none" spc="0" baseline="0" dirty="0">
                <a:solidFill>
                  <a:schemeClr val="tx1"/>
                </a:solidFill>
                <a:latin typeface="Century Gothic" charset="0"/>
                <a:ea typeface="宋体" charset="0"/>
                <a:cs typeface="Lucida Sans"/>
              </a:rPr>
              <a:t>You can loop through the list items by using a for loop:</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1" i="0" u="none" strike="noStrike" kern="1200" cap="none" spc="0" baseline="0" dirty="0">
                <a:solidFill>
                  <a:schemeClr val="tx1"/>
                </a:solidFill>
                <a:latin typeface="Century Gothic" charset="0"/>
                <a:ea typeface="宋体" charset="0"/>
                <a:cs typeface="Lucida Sans"/>
              </a:rPr>
              <a:t>Check if Item Exists : </a:t>
            </a:r>
            <a:r>
              <a:rPr lang="en-US" altLang="zh-CN" sz="1600" b="0" i="0" u="none" strike="noStrike" kern="1200" cap="none" spc="0" baseline="0" dirty="0">
                <a:solidFill>
                  <a:schemeClr val="tx1"/>
                </a:solidFill>
                <a:latin typeface="Century Gothic" charset="0"/>
                <a:ea typeface="宋体" charset="0"/>
                <a:cs typeface="Lucida Sans"/>
              </a:rPr>
              <a:t>To determine if a specified item is present in a list using the “in” operator.</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1" i="0" u="none" strike="noStrike" kern="1200" cap="none" spc="0" baseline="0" dirty="0">
                <a:solidFill>
                  <a:schemeClr val="tx1"/>
                </a:solidFill>
                <a:latin typeface="Century Gothic" charset="0"/>
                <a:ea typeface="宋体" charset="0"/>
                <a:cs typeface="Lucida Sans"/>
              </a:rPr>
              <a:t>List Length : </a:t>
            </a:r>
            <a:r>
              <a:rPr lang="en-US" altLang="zh-CN" sz="1600" b="0" i="0" u="none" strike="noStrike" kern="1200" cap="none" spc="0" baseline="0" dirty="0">
                <a:solidFill>
                  <a:schemeClr val="tx1"/>
                </a:solidFill>
                <a:latin typeface="Century Gothic" charset="0"/>
                <a:ea typeface="宋体" charset="0"/>
                <a:cs typeface="Lucida Sans"/>
              </a:rPr>
              <a:t>To determine how many items a list has, use the </a:t>
            </a:r>
            <a:r>
              <a:rPr lang="en-US" altLang="zh-CN" sz="1600" b="0" i="0" u="none" strike="noStrike" kern="1200" cap="none" spc="0" baseline="0" dirty="0" err="1">
                <a:solidFill>
                  <a:schemeClr val="tx1"/>
                </a:solidFill>
                <a:latin typeface="Century Gothic" charset="0"/>
                <a:ea typeface="宋体" charset="0"/>
                <a:cs typeface="Lucida Sans"/>
              </a:rPr>
              <a:t>len</a:t>
            </a:r>
            <a:r>
              <a:rPr lang="en-US" altLang="zh-CN" sz="1600" b="0" i="0" u="none" strike="noStrike" kern="1200" cap="none" spc="0" baseline="0" dirty="0">
                <a:solidFill>
                  <a:schemeClr val="tx1"/>
                </a:solidFill>
                <a:latin typeface="Century Gothic" charset="0"/>
                <a:ea typeface="宋体" charset="0"/>
                <a:cs typeface="Lucida Sans"/>
              </a:rPr>
              <a:t>() function:</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1" i="0" u="none" strike="noStrike" kern="1200" cap="none" spc="0" baseline="0" dirty="0">
                <a:solidFill>
                  <a:schemeClr val="tx1"/>
                </a:solidFill>
                <a:latin typeface="Century Gothic" charset="0"/>
                <a:ea typeface="宋体" charset="0"/>
                <a:cs typeface="Lucida Sans"/>
              </a:rPr>
              <a:t>Add Items: </a:t>
            </a:r>
            <a:r>
              <a:rPr lang="en-US" altLang="zh-CN" sz="1600" b="0" i="0" u="none" strike="noStrike" kern="1200" cap="none" spc="0" baseline="0" dirty="0">
                <a:solidFill>
                  <a:schemeClr val="tx1"/>
                </a:solidFill>
                <a:latin typeface="Century Gothic" charset="0"/>
                <a:ea typeface="宋体" charset="0"/>
                <a:cs typeface="Lucida Sans"/>
              </a:rPr>
              <a:t>To add an item to the end of the list, use the append() function:</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pic>
        <p:nvPicPr>
          <p:cNvPr id="7" name="图片">
            <a:extLst>
              <a:ext uri="{FF2B5EF4-FFF2-40B4-BE49-F238E27FC236}">
                <a16:creationId xmlns:a16="http://schemas.microsoft.com/office/drawing/2014/main" id="{59C84086-2132-ECD0-2E0D-85E4951A0017}"/>
              </a:ext>
            </a:extLst>
          </p:cNvPr>
          <p:cNvPicPr>
            <a:picLocks noChangeAspect="1"/>
          </p:cNvPicPr>
          <p:nvPr/>
        </p:nvPicPr>
        <p:blipFill>
          <a:blip r:embed="rId4" cstate="print"/>
          <a:stretch>
            <a:fillRect/>
          </a:stretch>
        </p:blipFill>
        <p:spPr>
          <a:xfrm>
            <a:off x="2010349" y="2642139"/>
            <a:ext cx="4785223" cy="786862"/>
          </a:xfrm>
          <a:prstGeom prst="rect">
            <a:avLst/>
          </a:prstGeom>
          <a:noFill/>
          <a:ln w="12700" cap="flat" cmpd="sng">
            <a:noFill/>
            <a:prstDash val="solid"/>
            <a:miter/>
          </a:ln>
        </p:spPr>
      </p:pic>
      <p:pic>
        <p:nvPicPr>
          <p:cNvPr id="8" name="图片">
            <a:extLst>
              <a:ext uri="{FF2B5EF4-FFF2-40B4-BE49-F238E27FC236}">
                <a16:creationId xmlns:a16="http://schemas.microsoft.com/office/drawing/2014/main" id="{84A2998B-506F-F19E-C1A1-DCDD84739C03}"/>
              </a:ext>
            </a:extLst>
          </p:cNvPr>
          <p:cNvPicPr>
            <a:picLocks noChangeAspect="1"/>
          </p:cNvPicPr>
          <p:nvPr/>
        </p:nvPicPr>
        <p:blipFill>
          <a:blip r:embed="rId5" cstate="print"/>
          <a:stretch>
            <a:fillRect/>
          </a:stretch>
        </p:blipFill>
        <p:spPr>
          <a:xfrm>
            <a:off x="1899167" y="3746439"/>
            <a:ext cx="5531121" cy="879350"/>
          </a:xfrm>
          <a:prstGeom prst="rect">
            <a:avLst/>
          </a:prstGeom>
          <a:noFill/>
          <a:ln w="12700" cap="flat" cmpd="sng">
            <a:noFill/>
            <a:prstDash val="solid"/>
            <a:miter/>
          </a:ln>
        </p:spPr>
      </p:pic>
      <p:pic>
        <p:nvPicPr>
          <p:cNvPr id="9" name="图片">
            <a:extLst>
              <a:ext uri="{FF2B5EF4-FFF2-40B4-BE49-F238E27FC236}">
                <a16:creationId xmlns:a16="http://schemas.microsoft.com/office/drawing/2014/main" id="{F7E21F59-B745-173F-162D-6499C5612E67}"/>
              </a:ext>
            </a:extLst>
          </p:cNvPr>
          <p:cNvPicPr>
            <a:picLocks noChangeAspect="1"/>
          </p:cNvPicPr>
          <p:nvPr/>
        </p:nvPicPr>
        <p:blipFill>
          <a:blip r:embed="rId6" cstate="print"/>
          <a:stretch>
            <a:fillRect/>
          </a:stretch>
        </p:blipFill>
        <p:spPr>
          <a:xfrm>
            <a:off x="1899166" y="4850738"/>
            <a:ext cx="5531121" cy="735231"/>
          </a:xfrm>
          <a:prstGeom prst="rect">
            <a:avLst/>
          </a:prstGeom>
          <a:noFill/>
          <a:ln w="12700" cap="flat" cmpd="sng">
            <a:noFill/>
            <a:prstDash val="solid"/>
            <a:miter/>
          </a:ln>
        </p:spPr>
      </p:pic>
      <p:pic>
        <p:nvPicPr>
          <p:cNvPr id="10" name="图片">
            <a:extLst>
              <a:ext uri="{FF2B5EF4-FFF2-40B4-BE49-F238E27FC236}">
                <a16:creationId xmlns:a16="http://schemas.microsoft.com/office/drawing/2014/main" id="{0784B877-B365-0317-EDEF-4370885EC71F}"/>
              </a:ext>
            </a:extLst>
          </p:cNvPr>
          <p:cNvPicPr>
            <a:picLocks noChangeAspect="1"/>
          </p:cNvPicPr>
          <p:nvPr/>
        </p:nvPicPr>
        <p:blipFill>
          <a:blip r:embed="rId7" cstate="print"/>
          <a:stretch>
            <a:fillRect/>
          </a:stretch>
        </p:blipFill>
        <p:spPr>
          <a:xfrm>
            <a:off x="1899166" y="5960799"/>
            <a:ext cx="5572192" cy="795005"/>
          </a:xfrm>
          <a:prstGeom prst="rect">
            <a:avLst/>
          </a:prstGeom>
          <a:noFill/>
          <a:ln w="12700" cap="flat" cmpd="sng">
            <a:noFill/>
            <a:prstDash val="solid"/>
            <a:miter/>
          </a:ln>
        </p:spPr>
      </p:pic>
    </p:spTree>
    <p:extLst>
      <p:ext uri="{BB962C8B-B14F-4D97-AF65-F5344CB8AC3E}">
        <p14:creationId xmlns:p14="http://schemas.microsoft.com/office/powerpoint/2010/main" val="1890112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4" name="文本框">
            <a:extLst>
              <a:ext uri="{FF2B5EF4-FFF2-40B4-BE49-F238E27FC236}">
                <a16:creationId xmlns:a16="http://schemas.microsoft.com/office/drawing/2014/main" id="{464BEB76-291A-8C68-6730-EEB8D30ABDD6}"/>
              </a:ext>
            </a:extLst>
          </p:cNvPr>
          <p:cNvSpPr>
            <a:spLocks noGrp="1"/>
          </p:cNvSpPr>
          <p:nvPr>
            <p:ph type="body" idx="1"/>
          </p:nvPr>
        </p:nvSpPr>
        <p:spPr>
          <a:xfrm>
            <a:off x="478323" y="98261"/>
            <a:ext cx="9813071" cy="664678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Remove Item : There are several methods to remove items from a list.</a:t>
            </a:r>
          </a:p>
          <a:p>
            <a:pPr marL="342900" indent="-342900" algn="l">
              <a:lnSpc>
                <a:spcPct val="100000"/>
              </a:lnSpc>
              <a:spcBef>
                <a:spcPts val="1000"/>
              </a:spcBef>
              <a:spcAft>
                <a:spcPts val="0"/>
              </a:spcAft>
              <a:buClr>
                <a:srgbClr val="8ACFD6"/>
              </a:buClr>
              <a:buSzPct val="80000"/>
              <a:buFont typeface="Wingdings 3" charset="2"/>
              <a:buChar char=""/>
            </a:pPr>
            <a:r>
              <a:rPr lang="en-US" altLang="zh-CN" sz="1600" b="1" i="0" u="none" strike="noStrike" kern="1200" cap="none" spc="0" baseline="0" dirty="0">
                <a:solidFill>
                  <a:schemeClr val="tx1"/>
                </a:solidFill>
                <a:latin typeface="Century Gothic" charset="0"/>
                <a:ea typeface="宋体" charset="0"/>
                <a:cs typeface="Lucida Sans"/>
              </a:rPr>
              <a:t>The remove() </a:t>
            </a:r>
            <a:r>
              <a:rPr lang="en-US" altLang="zh-CN" sz="1600" b="0" i="0" u="none" strike="noStrike" kern="1200" cap="none" spc="0" baseline="0" dirty="0">
                <a:solidFill>
                  <a:schemeClr val="tx1"/>
                </a:solidFill>
                <a:latin typeface="Century Gothic" charset="0"/>
                <a:ea typeface="宋体" charset="0"/>
                <a:cs typeface="Lucida Sans"/>
              </a:rPr>
              <a:t>method removes the specified item:</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1" i="0" u="none" strike="noStrike" kern="1200" cap="none" spc="0" baseline="0" dirty="0">
                <a:solidFill>
                  <a:schemeClr val="tx1"/>
                </a:solidFill>
                <a:latin typeface="Century Gothic" charset="0"/>
                <a:ea typeface="宋体" charset="0"/>
                <a:cs typeface="Lucida Sans"/>
              </a:rPr>
              <a:t>The pop()</a:t>
            </a:r>
            <a:r>
              <a:rPr lang="en-US" altLang="zh-CN" sz="1600" b="0" i="0" u="none" strike="noStrike" kern="1200" cap="none" spc="0" baseline="0" dirty="0">
                <a:solidFill>
                  <a:schemeClr val="tx1"/>
                </a:solidFill>
                <a:latin typeface="Century Gothic" charset="0"/>
                <a:ea typeface="宋体" charset="0"/>
                <a:cs typeface="Lucida Sans"/>
              </a:rPr>
              <a:t> method removes the specified index or the last item if index is not specified.</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The </a:t>
            </a:r>
            <a:r>
              <a:rPr lang="en-US" altLang="zh-CN" sz="1600" b="1" i="0" u="none" strike="noStrike" kern="1200" cap="none" spc="0" baseline="0" dirty="0">
                <a:solidFill>
                  <a:schemeClr val="tx1"/>
                </a:solidFill>
                <a:latin typeface="Century Gothic" charset="0"/>
                <a:ea typeface="宋体" charset="0"/>
                <a:cs typeface="Lucida Sans"/>
              </a:rPr>
              <a:t>del keyword </a:t>
            </a:r>
            <a:r>
              <a:rPr lang="en-US" altLang="zh-CN" sz="1600" b="0" i="0" u="none" strike="noStrike" kern="1200" cap="none" spc="0" baseline="0" dirty="0">
                <a:solidFill>
                  <a:schemeClr val="tx1"/>
                </a:solidFill>
                <a:latin typeface="Century Gothic" charset="0"/>
                <a:ea typeface="宋体" charset="0"/>
                <a:cs typeface="Lucida Sans"/>
              </a:rPr>
              <a:t>can also </a:t>
            </a:r>
            <a:r>
              <a:rPr lang="en-US" altLang="zh-CN" sz="1600" b="1" i="0" u="none" strike="noStrike" kern="1200" cap="none" spc="0" baseline="0" dirty="0">
                <a:solidFill>
                  <a:schemeClr val="tx1"/>
                </a:solidFill>
                <a:latin typeface="Century Gothic" charset="0"/>
                <a:ea typeface="宋体" charset="0"/>
                <a:cs typeface="Lucida Sans"/>
              </a:rPr>
              <a:t>delete the list completely</a:t>
            </a:r>
            <a:r>
              <a:rPr lang="en-US" altLang="zh-CN" sz="1600" b="0" i="0" u="none" strike="noStrike" kern="1200" cap="none" spc="0" baseline="0" dirty="0">
                <a:solidFill>
                  <a:schemeClr val="tx1"/>
                </a:solidFill>
                <a:latin typeface="Century Gothic" charset="0"/>
                <a:ea typeface="宋体" charset="0"/>
                <a:cs typeface="Lucida Sans"/>
              </a:rPr>
              <a:t>:</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1" i="0" u="none" strike="noStrike" kern="1200" cap="none" spc="0" baseline="0" dirty="0">
                <a:solidFill>
                  <a:schemeClr val="tx1"/>
                </a:solidFill>
                <a:latin typeface="Century Gothic" charset="0"/>
                <a:ea typeface="宋体" charset="0"/>
                <a:cs typeface="Lucida Sans"/>
              </a:rPr>
              <a:t>The del keyword removes the specified index</a:t>
            </a:r>
            <a:r>
              <a:rPr lang="en-US" altLang="zh-CN" sz="1600" b="0" i="0" u="none" strike="noStrike" kern="1200" cap="none" spc="0" baseline="0" dirty="0">
                <a:solidFill>
                  <a:schemeClr val="tx1"/>
                </a:solidFill>
                <a:latin typeface="Century Gothic" charset="0"/>
                <a:ea typeface="宋体" charset="0"/>
                <a:cs typeface="Lucida Sans"/>
              </a:rPr>
              <a:t>:</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dirty="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dirty="0">
              <a:cs typeface="Lucida Sans"/>
            </a:endParaRPr>
          </a:p>
          <a:p>
            <a:r>
              <a:rPr lang="en-US" altLang="zh-CN" sz="1600" b="0" i="0" u="none" strike="noStrike" kern="1200" cap="none" spc="0" baseline="0" dirty="0">
                <a:solidFill>
                  <a:schemeClr val="tx1"/>
                </a:solidFill>
                <a:latin typeface="Century Gothic" charset="0"/>
                <a:ea typeface="宋体" charset="0"/>
                <a:cs typeface="Lucida Sans"/>
              </a:rPr>
              <a:t>The </a:t>
            </a:r>
            <a:r>
              <a:rPr lang="en-US" altLang="zh-CN" sz="1600" b="1" i="0" u="none" strike="noStrike" kern="1200" cap="none" spc="0" baseline="0" dirty="0">
                <a:solidFill>
                  <a:schemeClr val="tx1"/>
                </a:solidFill>
                <a:latin typeface="Century Gothic" charset="0"/>
                <a:ea typeface="宋体" charset="0"/>
                <a:cs typeface="Lucida Sans"/>
              </a:rPr>
              <a:t>clear() </a:t>
            </a:r>
            <a:r>
              <a:rPr lang="en-US" altLang="zh-CN" sz="1600" b="0" i="0" u="none" strike="noStrike" kern="1200" cap="none" spc="0" baseline="0" dirty="0">
                <a:solidFill>
                  <a:schemeClr val="tx1"/>
                </a:solidFill>
                <a:latin typeface="Century Gothic" charset="0"/>
                <a:ea typeface="宋体" charset="0"/>
                <a:cs typeface="Lucida Sans"/>
              </a:rPr>
              <a:t>method empties the list:</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pic>
        <p:nvPicPr>
          <p:cNvPr id="5" name="图片">
            <a:extLst>
              <a:ext uri="{FF2B5EF4-FFF2-40B4-BE49-F238E27FC236}">
                <a16:creationId xmlns:a16="http://schemas.microsoft.com/office/drawing/2014/main" id="{2E07FB7C-1E0A-8936-2E6D-62BB2DD14355}"/>
              </a:ext>
            </a:extLst>
          </p:cNvPr>
          <p:cNvPicPr>
            <a:picLocks noChangeAspect="1"/>
          </p:cNvPicPr>
          <p:nvPr/>
        </p:nvPicPr>
        <p:blipFill>
          <a:blip r:embed="rId3" cstate="print"/>
          <a:stretch>
            <a:fillRect/>
          </a:stretch>
        </p:blipFill>
        <p:spPr>
          <a:xfrm>
            <a:off x="1994193" y="755446"/>
            <a:ext cx="4802155" cy="868959"/>
          </a:xfrm>
          <a:prstGeom prst="rect">
            <a:avLst/>
          </a:prstGeom>
          <a:noFill/>
          <a:ln w="12700" cap="flat" cmpd="sng">
            <a:noFill/>
            <a:prstDash val="solid"/>
            <a:miter/>
          </a:ln>
        </p:spPr>
      </p:pic>
      <p:pic>
        <p:nvPicPr>
          <p:cNvPr id="6" name="图片">
            <a:extLst>
              <a:ext uri="{FF2B5EF4-FFF2-40B4-BE49-F238E27FC236}">
                <a16:creationId xmlns:a16="http://schemas.microsoft.com/office/drawing/2014/main" id="{B8301027-3433-8C58-0C11-DEB8171D2052}"/>
              </a:ext>
            </a:extLst>
          </p:cNvPr>
          <p:cNvPicPr>
            <a:picLocks noChangeAspect="1"/>
          </p:cNvPicPr>
          <p:nvPr/>
        </p:nvPicPr>
        <p:blipFill>
          <a:blip r:embed="rId4" cstate="print"/>
          <a:stretch>
            <a:fillRect/>
          </a:stretch>
        </p:blipFill>
        <p:spPr>
          <a:xfrm>
            <a:off x="1900606" y="1886644"/>
            <a:ext cx="4768701" cy="868960"/>
          </a:xfrm>
          <a:prstGeom prst="rect">
            <a:avLst/>
          </a:prstGeom>
          <a:noFill/>
          <a:ln w="12700" cap="flat" cmpd="sng">
            <a:noFill/>
            <a:prstDash val="solid"/>
            <a:miter/>
          </a:ln>
        </p:spPr>
      </p:pic>
      <p:pic>
        <p:nvPicPr>
          <p:cNvPr id="7" name="图片">
            <a:extLst>
              <a:ext uri="{FF2B5EF4-FFF2-40B4-BE49-F238E27FC236}">
                <a16:creationId xmlns:a16="http://schemas.microsoft.com/office/drawing/2014/main" id="{4795EB45-5CFF-E2F7-9364-15946B4F964B}"/>
              </a:ext>
            </a:extLst>
          </p:cNvPr>
          <p:cNvPicPr>
            <a:picLocks noChangeAspect="1"/>
          </p:cNvPicPr>
          <p:nvPr/>
        </p:nvPicPr>
        <p:blipFill>
          <a:blip r:embed="rId5" cstate="print"/>
          <a:stretch>
            <a:fillRect/>
          </a:stretch>
        </p:blipFill>
        <p:spPr>
          <a:xfrm>
            <a:off x="1900606" y="3100155"/>
            <a:ext cx="4778819" cy="657689"/>
          </a:xfrm>
          <a:prstGeom prst="rect">
            <a:avLst/>
          </a:prstGeom>
          <a:noFill/>
          <a:ln w="12700" cap="flat" cmpd="sng">
            <a:noFill/>
            <a:prstDash val="solid"/>
            <a:miter/>
          </a:ln>
        </p:spPr>
      </p:pic>
      <p:pic>
        <p:nvPicPr>
          <p:cNvPr id="8" name="图片">
            <a:extLst>
              <a:ext uri="{FF2B5EF4-FFF2-40B4-BE49-F238E27FC236}">
                <a16:creationId xmlns:a16="http://schemas.microsoft.com/office/drawing/2014/main" id="{065E2820-C721-4F41-F78D-C2222E5F9BBA}"/>
              </a:ext>
            </a:extLst>
          </p:cNvPr>
          <p:cNvPicPr>
            <a:picLocks noChangeAspect="1"/>
          </p:cNvPicPr>
          <p:nvPr/>
        </p:nvPicPr>
        <p:blipFill>
          <a:blip r:embed="rId6" cstate="print"/>
          <a:stretch>
            <a:fillRect/>
          </a:stretch>
        </p:blipFill>
        <p:spPr>
          <a:xfrm>
            <a:off x="1900606" y="4231355"/>
            <a:ext cx="5028356" cy="1002240"/>
          </a:xfrm>
          <a:prstGeom prst="rect">
            <a:avLst/>
          </a:prstGeom>
          <a:noFill/>
          <a:ln w="12700" cap="flat" cmpd="sng">
            <a:noFill/>
            <a:prstDash val="solid"/>
            <a:miter/>
          </a:ln>
        </p:spPr>
      </p:pic>
      <p:pic>
        <p:nvPicPr>
          <p:cNvPr id="9" name="图片">
            <a:extLst>
              <a:ext uri="{FF2B5EF4-FFF2-40B4-BE49-F238E27FC236}">
                <a16:creationId xmlns:a16="http://schemas.microsoft.com/office/drawing/2014/main" id="{156C6FC0-7027-124D-4128-032C4B37BBCE}"/>
              </a:ext>
            </a:extLst>
          </p:cNvPr>
          <p:cNvPicPr>
            <a:picLocks noChangeAspect="1"/>
          </p:cNvPicPr>
          <p:nvPr/>
        </p:nvPicPr>
        <p:blipFill>
          <a:blip r:embed="rId7" cstate="print"/>
          <a:stretch>
            <a:fillRect/>
          </a:stretch>
        </p:blipFill>
        <p:spPr>
          <a:xfrm>
            <a:off x="1900606" y="5658125"/>
            <a:ext cx="4626032" cy="1086919"/>
          </a:xfrm>
          <a:prstGeom prst="rect">
            <a:avLst/>
          </a:prstGeom>
          <a:noFill/>
          <a:ln w="12700" cap="flat" cmpd="sng">
            <a:noFill/>
            <a:prstDash val="solid"/>
            <a:miter/>
          </a:ln>
        </p:spPr>
      </p:pic>
    </p:spTree>
    <p:extLst>
      <p:ext uri="{BB962C8B-B14F-4D97-AF65-F5344CB8AC3E}">
        <p14:creationId xmlns:p14="http://schemas.microsoft.com/office/powerpoint/2010/main" val="1682683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4" name="文本框">
            <a:extLst>
              <a:ext uri="{FF2B5EF4-FFF2-40B4-BE49-F238E27FC236}">
                <a16:creationId xmlns:a16="http://schemas.microsoft.com/office/drawing/2014/main" id="{1BFC9CA5-27A0-CD28-1E41-FFC869DCEAFF}"/>
              </a:ext>
            </a:extLst>
          </p:cNvPr>
          <p:cNvSpPr>
            <a:spLocks noGrp="1"/>
          </p:cNvSpPr>
          <p:nvPr>
            <p:ph type="body" idx="1"/>
          </p:nvPr>
        </p:nvSpPr>
        <p:spPr>
          <a:xfrm>
            <a:off x="379142" y="245327"/>
            <a:ext cx="9670713" cy="600307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just">
              <a:lnSpc>
                <a:spcPct val="100000"/>
              </a:lnSpc>
              <a:spcBef>
                <a:spcPts val="1000"/>
              </a:spcBef>
              <a:spcAft>
                <a:spcPts val="0"/>
              </a:spcAft>
              <a:buClr>
                <a:srgbClr val="8ACFD6"/>
              </a:buClr>
              <a:buSzPct val="80000"/>
              <a:buFont typeface="Wingdings 3" charset="2"/>
              <a:buChar char=""/>
            </a:pPr>
            <a:r>
              <a:rPr lang="en-US" altLang="zh-CN" sz="1600" b="1" i="0" u="none" strike="noStrike" kern="1200" cap="none" spc="0" baseline="0" dirty="0">
                <a:solidFill>
                  <a:schemeClr val="tx1"/>
                </a:solidFill>
                <a:latin typeface="Century Gothic" charset="0"/>
                <a:ea typeface="宋体" charset="0"/>
                <a:cs typeface="Lucida Sans"/>
              </a:rPr>
              <a:t>Copy a List: </a:t>
            </a:r>
            <a:r>
              <a:rPr lang="en-US" altLang="zh-CN" sz="1600" b="0" i="0" u="none" strike="noStrike" kern="1200" cap="none" spc="0" baseline="0" dirty="0">
                <a:solidFill>
                  <a:schemeClr val="tx1"/>
                </a:solidFill>
                <a:latin typeface="Century Gothic" charset="0"/>
                <a:ea typeface="宋体" charset="0"/>
                <a:cs typeface="Lucida Sans"/>
              </a:rPr>
              <a:t>You cannot copy a list simply by typing list2 = list1, because: list2 will only be a reference to list1, and changes made in list1 will automatically also be made in list2. There are ways to make a copy, one way is to use the </a:t>
            </a:r>
            <a:r>
              <a:rPr lang="en-US" altLang="zh-CN" sz="1600" b="1" i="0" u="none" strike="noStrike" kern="1200" cap="none" spc="0" baseline="0" dirty="0">
                <a:solidFill>
                  <a:schemeClr val="tx1"/>
                </a:solidFill>
                <a:latin typeface="Century Gothic" charset="0"/>
                <a:ea typeface="宋体" charset="0"/>
                <a:cs typeface="Lucida Sans"/>
              </a:rPr>
              <a:t>built-in List method copy().</a:t>
            </a:r>
          </a:p>
          <a:p>
            <a:pPr marL="342900" indent="-342900" algn="just">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just">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just">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just">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Another way to make a copy is to use the built-in method list().</a:t>
            </a:r>
          </a:p>
          <a:p>
            <a:pPr marL="342900" indent="-342900" algn="just">
              <a:lnSpc>
                <a:spcPct val="100000"/>
              </a:lnSpc>
              <a:spcBef>
                <a:spcPts val="1000"/>
              </a:spcBef>
              <a:spcAft>
                <a:spcPts val="0"/>
              </a:spcAft>
              <a:buClr>
                <a:srgbClr val="8ACFD6"/>
              </a:buClr>
              <a:buSzPct val="80000"/>
              <a:buFont typeface="Wingdings 3" charset="2"/>
              <a:buChar char=""/>
            </a:pPr>
            <a:endParaRPr lang="en-US" altLang="zh-CN" sz="1600" dirty="0">
              <a:cs typeface="Lucida Sans"/>
            </a:endParaRPr>
          </a:p>
          <a:p>
            <a:pPr marL="342900" indent="-342900" algn="just">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just">
              <a:lnSpc>
                <a:spcPct val="100000"/>
              </a:lnSpc>
              <a:spcBef>
                <a:spcPts val="1000"/>
              </a:spcBef>
              <a:spcAft>
                <a:spcPts val="0"/>
              </a:spcAft>
              <a:buClr>
                <a:srgbClr val="8ACFD6"/>
              </a:buClr>
              <a:buSzPct val="80000"/>
              <a:buFont typeface="Wingdings 3" charset="2"/>
              <a:buChar char=""/>
            </a:pPr>
            <a:endParaRPr lang="en-US" altLang="zh-CN" sz="1600" dirty="0">
              <a:cs typeface="Lucida Sans"/>
            </a:endParaRPr>
          </a:p>
          <a:p>
            <a:pPr algn="just"/>
            <a:r>
              <a:rPr lang="en-US" altLang="zh-CN" sz="1600" b="0" i="0" u="none" strike="noStrike" kern="1200" cap="none" spc="0" baseline="0" dirty="0">
                <a:solidFill>
                  <a:schemeClr val="tx1"/>
                </a:solidFill>
                <a:latin typeface="Century Gothic" charset="0"/>
                <a:ea typeface="宋体" charset="0"/>
                <a:cs typeface="Lucida Sans"/>
              </a:rPr>
              <a:t>Join Two Lists : There are several ways to join, or concatenate, two or more lists in Python.</a:t>
            </a:r>
          </a:p>
          <a:p>
            <a:pPr marL="342900" indent="-342900" algn="just">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just">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just">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pic>
        <p:nvPicPr>
          <p:cNvPr id="5" name="图片">
            <a:extLst>
              <a:ext uri="{FF2B5EF4-FFF2-40B4-BE49-F238E27FC236}">
                <a16:creationId xmlns:a16="http://schemas.microsoft.com/office/drawing/2014/main" id="{77063DD3-9C8B-FA05-AF19-452EB4179F0C}"/>
              </a:ext>
            </a:extLst>
          </p:cNvPr>
          <p:cNvPicPr>
            <a:picLocks noChangeAspect="1"/>
          </p:cNvPicPr>
          <p:nvPr/>
        </p:nvPicPr>
        <p:blipFill>
          <a:blip r:embed="rId3" cstate="print"/>
          <a:stretch>
            <a:fillRect/>
          </a:stretch>
        </p:blipFill>
        <p:spPr>
          <a:xfrm>
            <a:off x="2142145" y="1117998"/>
            <a:ext cx="4528596" cy="1018627"/>
          </a:xfrm>
          <a:prstGeom prst="rect">
            <a:avLst/>
          </a:prstGeom>
          <a:noFill/>
          <a:ln w="12700" cap="flat" cmpd="sng">
            <a:noFill/>
            <a:prstDash val="solid"/>
            <a:miter/>
          </a:ln>
        </p:spPr>
      </p:pic>
      <p:pic>
        <p:nvPicPr>
          <p:cNvPr id="6" name="图片">
            <a:extLst>
              <a:ext uri="{FF2B5EF4-FFF2-40B4-BE49-F238E27FC236}">
                <a16:creationId xmlns:a16="http://schemas.microsoft.com/office/drawing/2014/main" id="{02DA1597-3E0C-2C14-AB7C-B2733C705CDD}"/>
              </a:ext>
            </a:extLst>
          </p:cNvPr>
          <p:cNvPicPr>
            <a:picLocks noChangeAspect="1"/>
          </p:cNvPicPr>
          <p:nvPr/>
        </p:nvPicPr>
        <p:blipFill>
          <a:blip r:embed="rId4" cstate="print"/>
          <a:stretch>
            <a:fillRect/>
          </a:stretch>
        </p:blipFill>
        <p:spPr>
          <a:xfrm>
            <a:off x="2142145" y="2514394"/>
            <a:ext cx="4532260" cy="989804"/>
          </a:xfrm>
          <a:prstGeom prst="rect">
            <a:avLst/>
          </a:prstGeom>
          <a:noFill/>
          <a:ln w="12700" cap="flat" cmpd="sng">
            <a:noFill/>
            <a:prstDash val="solid"/>
            <a:miter/>
          </a:ln>
        </p:spPr>
      </p:pic>
      <p:pic>
        <p:nvPicPr>
          <p:cNvPr id="7" name="图片">
            <a:extLst>
              <a:ext uri="{FF2B5EF4-FFF2-40B4-BE49-F238E27FC236}">
                <a16:creationId xmlns:a16="http://schemas.microsoft.com/office/drawing/2014/main" id="{EEE06E96-38BF-AC56-A257-A983A771B3C4}"/>
              </a:ext>
            </a:extLst>
          </p:cNvPr>
          <p:cNvPicPr>
            <a:picLocks noChangeAspect="1"/>
          </p:cNvPicPr>
          <p:nvPr/>
        </p:nvPicPr>
        <p:blipFill>
          <a:blip r:embed="rId5" cstate="print"/>
          <a:stretch>
            <a:fillRect/>
          </a:stretch>
        </p:blipFill>
        <p:spPr>
          <a:xfrm>
            <a:off x="2142145" y="4085080"/>
            <a:ext cx="2929466" cy="1582435"/>
          </a:xfrm>
          <a:prstGeom prst="rect">
            <a:avLst/>
          </a:prstGeom>
          <a:noFill/>
          <a:ln w="12700" cap="flat" cmpd="sng">
            <a:noFill/>
            <a:prstDash val="solid"/>
            <a:miter/>
          </a:ln>
        </p:spPr>
      </p:pic>
    </p:spTree>
    <p:extLst>
      <p:ext uri="{BB962C8B-B14F-4D97-AF65-F5344CB8AC3E}">
        <p14:creationId xmlns:p14="http://schemas.microsoft.com/office/powerpoint/2010/main" val="637887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4" name="文本框">
            <a:extLst>
              <a:ext uri="{FF2B5EF4-FFF2-40B4-BE49-F238E27FC236}">
                <a16:creationId xmlns:a16="http://schemas.microsoft.com/office/drawing/2014/main" id="{DFC17EC6-1DF1-9328-4252-D03E61808685}"/>
              </a:ext>
            </a:extLst>
          </p:cNvPr>
          <p:cNvSpPr>
            <a:spLocks noGrp="1"/>
          </p:cNvSpPr>
          <p:nvPr>
            <p:ph type="body" idx="1"/>
          </p:nvPr>
        </p:nvSpPr>
        <p:spPr>
          <a:xfrm>
            <a:off x="406400" y="225777"/>
            <a:ext cx="9643454" cy="60226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Another way to join two lists are by appending all the items from list2 into list1, one by one.</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pic>
        <p:nvPicPr>
          <p:cNvPr id="5" name="图片">
            <a:extLst>
              <a:ext uri="{FF2B5EF4-FFF2-40B4-BE49-F238E27FC236}">
                <a16:creationId xmlns:a16="http://schemas.microsoft.com/office/drawing/2014/main" id="{4961A55E-775B-7630-5A03-06FB17D76ADB}"/>
              </a:ext>
            </a:extLst>
          </p:cNvPr>
          <p:cNvPicPr>
            <a:picLocks noChangeAspect="1"/>
          </p:cNvPicPr>
          <p:nvPr/>
        </p:nvPicPr>
        <p:blipFill>
          <a:blip r:embed="rId3" cstate="print"/>
          <a:stretch>
            <a:fillRect/>
          </a:stretch>
        </p:blipFill>
        <p:spPr>
          <a:xfrm>
            <a:off x="3039493" y="609603"/>
            <a:ext cx="3056507" cy="1272986"/>
          </a:xfrm>
          <a:prstGeom prst="rect">
            <a:avLst/>
          </a:prstGeom>
          <a:noFill/>
          <a:ln w="12700" cap="flat" cmpd="sng">
            <a:noFill/>
            <a:prstDash val="solid"/>
            <a:miter/>
          </a:ln>
        </p:spPr>
      </p:pic>
      <p:sp>
        <p:nvSpPr>
          <p:cNvPr id="6" name="文本框">
            <a:extLst>
              <a:ext uri="{FF2B5EF4-FFF2-40B4-BE49-F238E27FC236}">
                <a16:creationId xmlns:a16="http://schemas.microsoft.com/office/drawing/2014/main" id="{ACCD5087-26F7-63E9-3633-05B587630B25}"/>
              </a:ext>
            </a:extLst>
          </p:cNvPr>
          <p:cNvSpPr txBox="1">
            <a:spLocks/>
          </p:cNvSpPr>
          <p:nvPr/>
        </p:nvSpPr>
        <p:spPr>
          <a:xfrm>
            <a:off x="406400" y="2023096"/>
            <a:ext cx="9648410" cy="364618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r>
              <a:rPr lang="en-US" altLang="zh-CN" sz="1600" dirty="0">
                <a:cs typeface="Lucida Sans"/>
              </a:rPr>
              <a:t>You can use the extend() method, which purpose is to add elements from one list to another list.</a:t>
            </a:r>
          </a:p>
          <a:p>
            <a:endParaRPr lang="en-US" altLang="zh-CN" sz="1600" dirty="0">
              <a:cs typeface="Lucida Sans"/>
            </a:endParaRPr>
          </a:p>
          <a:p>
            <a:endParaRPr lang="en-US" altLang="zh-CN" sz="1600" dirty="0">
              <a:cs typeface="Lucida Sans"/>
            </a:endParaRPr>
          </a:p>
          <a:p>
            <a:endParaRPr lang="en-US" altLang="zh-CN" sz="1600" dirty="0">
              <a:cs typeface="Lucida Sans"/>
            </a:endParaRPr>
          </a:p>
          <a:p>
            <a:endParaRPr lang="en-US" altLang="zh-CN" sz="1600" dirty="0">
              <a:cs typeface="Lucida Sans"/>
            </a:endParaRPr>
          </a:p>
          <a:p>
            <a:r>
              <a:rPr lang="en-US" altLang="zh-CN" sz="1600" dirty="0">
                <a:cs typeface="Lucida Sans"/>
              </a:rPr>
              <a:t>The list() Constructor: It is also possible to use the list() constructor to make a new list.</a:t>
            </a:r>
          </a:p>
          <a:p>
            <a:endParaRPr lang="en-US" altLang="zh-CN" dirty="0">
              <a:cs typeface="Lucida Sans"/>
            </a:endParaRPr>
          </a:p>
          <a:p>
            <a:endParaRPr lang="en-US" altLang="zh-CN" dirty="0">
              <a:cs typeface="Lucida Sans"/>
            </a:endParaRPr>
          </a:p>
          <a:p>
            <a:endParaRPr lang="zh-CN" altLang="en-US" dirty="0">
              <a:cs typeface="Lucida Sans"/>
            </a:endParaRPr>
          </a:p>
        </p:txBody>
      </p:sp>
      <p:pic>
        <p:nvPicPr>
          <p:cNvPr id="7" name="图片">
            <a:extLst>
              <a:ext uri="{FF2B5EF4-FFF2-40B4-BE49-F238E27FC236}">
                <a16:creationId xmlns:a16="http://schemas.microsoft.com/office/drawing/2014/main" id="{E9DE1170-8428-D22D-F395-0E3CECE1E826}"/>
              </a:ext>
            </a:extLst>
          </p:cNvPr>
          <p:cNvPicPr>
            <a:picLocks noChangeAspect="1"/>
          </p:cNvPicPr>
          <p:nvPr/>
        </p:nvPicPr>
        <p:blipFill>
          <a:blip r:embed="rId4" cstate="print"/>
          <a:stretch>
            <a:fillRect/>
          </a:stretch>
        </p:blipFill>
        <p:spPr>
          <a:xfrm>
            <a:off x="3039493" y="2407108"/>
            <a:ext cx="3052182" cy="1659958"/>
          </a:xfrm>
          <a:prstGeom prst="rect">
            <a:avLst/>
          </a:prstGeom>
          <a:noFill/>
          <a:ln w="12700" cap="flat" cmpd="sng">
            <a:noFill/>
            <a:prstDash val="solid"/>
            <a:miter/>
          </a:ln>
        </p:spPr>
      </p:pic>
      <p:pic>
        <p:nvPicPr>
          <p:cNvPr id="8" name="图片">
            <a:extLst>
              <a:ext uri="{FF2B5EF4-FFF2-40B4-BE49-F238E27FC236}">
                <a16:creationId xmlns:a16="http://schemas.microsoft.com/office/drawing/2014/main" id="{E6BB2753-10B7-5966-6495-4AAF1969806E}"/>
              </a:ext>
            </a:extLst>
          </p:cNvPr>
          <p:cNvPicPr>
            <a:picLocks noChangeAspect="1"/>
          </p:cNvPicPr>
          <p:nvPr/>
        </p:nvPicPr>
        <p:blipFill>
          <a:blip r:embed="rId5" cstate="print"/>
          <a:stretch>
            <a:fillRect/>
          </a:stretch>
        </p:blipFill>
        <p:spPr>
          <a:xfrm>
            <a:off x="1147052" y="4710835"/>
            <a:ext cx="9064164" cy="767692"/>
          </a:xfrm>
          <a:prstGeom prst="rect">
            <a:avLst/>
          </a:prstGeom>
          <a:noFill/>
          <a:ln w="12700" cap="flat" cmpd="sng">
            <a:noFill/>
            <a:prstDash val="solid"/>
            <a:miter/>
          </a:ln>
        </p:spPr>
      </p:pic>
    </p:spTree>
    <p:extLst>
      <p:ext uri="{BB962C8B-B14F-4D97-AF65-F5344CB8AC3E}">
        <p14:creationId xmlns:p14="http://schemas.microsoft.com/office/powerpoint/2010/main" val="695489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graphicFrame>
        <p:nvGraphicFramePr>
          <p:cNvPr id="4" name="Table">
            <a:extLst>
              <a:ext uri="{FF2B5EF4-FFF2-40B4-BE49-F238E27FC236}">
                <a16:creationId xmlns:a16="http://schemas.microsoft.com/office/drawing/2014/main" id="{2B6DC0C9-3168-6926-8DBC-88869D22041A}"/>
              </a:ext>
            </a:extLst>
          </p:cNvPr>
          <p:cNvGraphicFramePr>
            <a:graphicFrameLocks noGrp="1"/>
          </p:cNvGraphicFramePr>
          <p:nvPr>
            <p:ph type="body" idx="1"/>
          </p:nvPr>
        </p:nvGraphicFramePr>
        <p:xfrm>
          <a:off x="468350" y="257176"/>
          <a:ext cx="9790759" cy="5991083"/>
        </p:xfrm>
        <a:graphic>
          <a:graphicData uri="http://schemas.openxmlformats.org/drawingml/2006/table">
            <a:tbl>
              <a:tblPr bandRow="1">
                <a:noFill/>
              </a:tblPr>
              <a:tblGrid>
                <a:gridCol w="1672678">
                  <a:extLst>
                    <a:ext uri="{9D8B030D-6E8A-4147-A177-3AD203B41FA5}">
                      <a16:colId xmlns:a16="http://schemas.microsoft.com/office/drawing/2014/main" val="20000"/>
                    </a:ext>
                  </a:extLst>
                </a:gridCol>
                <a:gridCol w="8118081">
                  <a:extLst>
                    <a:ext uri="{9D8B030D-6E8A-4147-A177-3AD203B41FA5}">
                      <a16:colId xmlns:a16="http://schemas.microsoft.com/office/drawing/2014/main" val="20001"/>
                    </a:ext>
                  </a:extLst>
                </a:gridCol>
              </a:tblGrid>
              <a:tr h="336846">
                <a:tc>
                  <a:txBody>
                    <a:bodyPr/>
                    <a:lstStyle/>
                    <a:p>
                      <a:pPr marL="0" indent="0" algn="l" defTabSz="457200" eaLnBrk="1" fontAlgn="t" latinLnBrk="0" hangingPunct="1">
                        <a:lnSpc>
                          <a:spcPct val="100000"/>
                        </a:lnSpc>
                        <a:spcBef>
                          <a:spcPts val="0"/>
                        </a:spcBef>
                        <a:spcAft>
                          <a:spcPts val="0"/>
                        </a:spcAft>
                        <a:buNone/>
                      </a:pPr>
                      <a:r>
                        <a:rPr lang="en-US" altLang="zh-CN" sz="1400" b="1" i="0" u="none" strike="noStrike" kern="1200" cap="none" spc="0" baseline="0">
                          <a:solidFill>
                            <a:schemeClr val="bg1"/>
                          </a:solidFill>
                          <a:latin typeface="Century Gothic" charset="0"/>
                          <a:ea typeface="宋体" charset="0"/>
                          <a:cs typeface="Century Gothic" charset="0"/>
                        </a:rPr>
                        <a:t>Method</a:t>
                      </a:r>
                      <a:endParaRPr lang="zh-CN" altLang="en-US" sz="1400" b="1" i="0" u="none" strike="noStrike" kern="1200" cap="none" spc="0" baseline="0">
                        <a:solidFill>
                          <a:schemeClr val="bg1"/>
                        </a:solidFill>
                        <a:latin typeface="Century Gothic" charset="0"/>
                        <a:ea typeface="宋体" charset="0"/>
                        <a:cs typeface="Century Gothic" charset="0"/>
                      </a:endParaRPr>
                    </a:p>
                  </a:txBody>
                  <a:tcPr marL="120294" marR="60147" marT="60147" marB="6014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1" i="0" u="none" strike="noStrike" kern="1200" cap="none" spc="0" baseline="0">
                          <a:solidFill>
                            <a:schemeClr val="bg1"/>
                          </a:solidFill>
                          <a:latin typeface="Century Gothic" charset="0"/>
                          <a:ea typeface="宋体" charset="0"/>
                          <a:cs typeface="Century Gothic" charset="0"/>
                        </a:rPr>
                        <a:t>Description</a:t>
                      </a:r>
                      <a:endParaRPr lang="zh-CN" altLang="en-US" sz="1400" b="1" i="0" u="none" strike="noStrike" kern="1200" cap="none" spc="0" baseline="0">
                        <a:solidFill>
                          <a:schemeClr val="bg1"/>
                        </a:solidFill>
                        <a:latin typeface="Century Gothic" charset="0"/>
                        <a:ea typeface="宋体" charset="0"/>
                        <a:cs typeface="Century Gothic" charset="0"/>
                      </a:endParaRPr>
                    </a:p>
                  </a:txBody>
                  <a:tcPr marL="60147" marR="60147" marT="60147" marB="6014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extLst>
                  <a:ext uri="{0D108BD9-81ED-4DB2-BD59-A6C34878D82A}">
                    <a16:rowId xmlns:a16="http://schemas.microsoft.com/office/drawing/2014/main" val="10000"/>
                  </a:ext>
                </a:extLst>
              </a:tr>
              <a:tr h="553394">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append()</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120294" marR="60147" marT="60147" marB="6014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Adds an element at the end of the list</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60147" marR="60147" marT="60147" marB="6014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extLst>
                  <a:ext uri="{0D108BD9-81ED-4DB2-BD59-A6C34878D82A}">
                    <a16:rowId xmlns:a16="http://schemas.microsoft.com/office/drawing/2014/main" val="10001"/>
                  </a:ext>
                </a:extLst>
              </a:tr>
              <a:tr h="553394">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clear()</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120294" marR="60147" marT="60147" marB="6014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Removes all the elements from the list</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60147" marR="60147" marT="60147" marB="6014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extLst>
                  <a:ext uri="{0D108BD9-81ED-4DB2-BD59-A6C34878D82A}">
                    <a16:rowId xmlns:a16="http://schemas.microsoft.com/office/drawing/2014/main" val="10002"/>
                  </a:ext>
                </a:extLst>
              </a:tr>
              <a:tr h="336846">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copy()</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120294" marR="60147" marT="60147" marB="6014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Returns a copy of the list</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60147" marR="60147" marT="60147" marB="6014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extLst>
                  <a:ext uri="{0D108BD9-81ED-4DB2-BD59-A6C34878D82A}">
                    <a16:rowId xmlns:a16="http://schemas.microsoft.com/office/drawing/2014/main" val="10003"/>
                  </a:ext>
                </a:extLst>
              </a:tr>
              <a:tr h="553394">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count()</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120294" marR="60147" marT="60147" marB="6014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Returns the number of elements with the specified value</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60147" marR="60147" marT="60147" marB="6014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extLst>
                  <a:ext uri="{0D108BD9-81ED-4DB2-BD59-A6C34878D82A}">
                    <a16:rowId xmlns:a16="http://schemas.microsoft.com/office/drawing/2014/main" val="10004"/>
                  </a:ext>
                </a:extLst>
              </a:tr>
              <a:tr h="769941">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dirty="0">
                          <a:solidFill>
                            <a:schemeClr val="bg1"/>
                          </a:solidFill>
                          <a:latin typeface="Century Gothic" charset="0"/>
                          <a:ea typeface="宋体" charset="0"/>
                          <a:cs typeface="Century Gothic" charset="0"/>
                        </a:rPr>
                        <a:t>extend()</a:t>
                      </a:r>
                      <a:endParaRPr lang="zh-CN" altLang="en-US" sz="1400" b="0" i="0" u="none" strike="noStrike" kern="1200" cap="none" spc="0" baseline="0" dirty="0">
                        <a:solidFill>
                          <a:schemeClr val="bg1"/>
                        </a:solidFill>
                        <a:latin typeface="Century Gothic" charset="0"/>
                        <a:ea typeface="宋体" charset="0"/>
                        <a:cs typeface="Century Gothic" charset="0"/>
                      </a:endParaRPr>
                    </a:p>
                  </a:txBody>
                  <a:tcPr marL="120294" marR="60147" marT="60147" marB="6014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Add the elements of a list (or any iterable), to the end of the current list</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60147" marR="60147" marT="60147" marB="6014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extLst>
                  <a:ext uri="{0D108BD9-81ED-4DB2-BD59-A6C34878D82A}">
                    <a16:rowId xmlns:a16="http://schemas.microsoft.com/office/drawing/2014/main" val="10005"/>
                  </a:ext>
                </a:extLst>
              </a:tr>
              <a:tr h="553394">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index()</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120294" marR="60147" marT="60147" marB="6014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Returns the index of the first element with the specified value</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60147" marR="60147" marT="60147" marB="6014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extLst>
                  <a:ext uri="{0D108BD9-81ED-4DB2-BD59-A6C34878D82A}">
                    <a16:rowId xmlns:a16="http://schemas.microsoft.com/office/drawing/2014/main" val="10006"/>
                  </a:ext>
                </a:extLst>
              </a:tr>
              <a:tr h="553394">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insert()</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120294" marR="60147" marT="60147" marB="6014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Adds an element at the specified position</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60147" marR="60147" marT="60147" marB="6014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extLst>
                  <a:ext uri="{0D108BD9-81ED-4DB2-BD59-A6C34878D82A}">
                    <a16:rowId xmlns:a16="http://schemas.microsoft.com/office/drawing/2014/main" val="10007"/>
                  </a:ext>
                </a:extLst>
              </a:tr>
              <a:tr h="553394">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pop()</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120294" marR="60147" marT="60147" marB="6014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Removes the element at the specified position</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60147" marR="60147" marT="60147" marB="6014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extLst>
                  <a:ext uri="{0D108BD9-81ED-4DB2-BD59-A6C34878D82A}">
                    <a16:rowId xmlns:a16="http://schemas.microsoft.com/office/drawing/2014/main" val="10008"/>
                  </a:ext>
                </a:extLst>
              </a:tr>
              <a:tr h="553394">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remove()</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120294" marR="60147" marT="60147" marB="6014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Removes the item with the specified value</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60147" marR="60147" marT="60147" marB="6014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extLst>
                  <a:ext uri="{0D108BD9-81ED-4DB2-BD59-A6C34878D82A}">
                    <a16:rowId xmlns:a16="http://schemas.microsoft.com/office/drawing/2014/main" val="10009"/>
                  </a:ext>
                </a:extLst>
              </a:tr>
              <a:tr h="336846">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reverse()</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120294" marR="60147" marT="60147" marB="6014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Reverses the order of the list</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60147" marR="60147" marT="60147" marB="6014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extLst>
                  <a:ext uri="{0D108BD9-81ED-4DB2-BD59-A6C34878D82A}">
                    <a16:rowId xmlns:a16="http://schemas.microsoft.com/office/drawing/2014/main" val="10010"/>
                  </a:ext>
                </a:extLst>
              </a:tr>
              <a:tr h="336846">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sort()</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120294" marR="60147" marT="60147" marB="6014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DDDDDD"/>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dirty="0">
                          <a:solidFill>
                            <a:schemeClr val="bg1"/>
                          </a:solidFill>
                          <a:latin typeface="Century Gothic" charset="0"/>
                          <a:ea typeface="宋体" charset="0"/>
                          <a:cs typeface="Century Gothic" charset="0"/>
                        </a:rPr>
                        <a:t>Sorts the list</a:t>
                      </a:r>
                      <a:endParaRPr lang="zh-CN" altLang="en-US" sz="1400" b="0" i="0" u="none" strike="noStrike" kern="1200" cap="none" spc="0" baseline="0" dirty="0">
                        <a:solidFill>
                          <a:schemeClr val="bg1"/>
                        </a:solidFill>
                        <a:latin typeface="Century Gothic" charset="0"/>
                        <a:ea typeface="宋体" charset="0"/>
                        <a:cs typeface="Century Gothic" charset="0"/>
                      </a:endParaRPr>
                    </a:p>
                  </a:txBody>
                  <a:tcPr marL="60147" marR="60147" marT="60147" marB="6014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DDDDDD"/>
                      </a:solidFill>
                      <a:prstDash val="solid"/>
                      <a:headEnd type="none" w="med" len="med"/>
                      <a:tailEnd type="none" w="med" len="med"/>
                    </a:lnB>
                    <a:solidFill>
                      <a:srgbClr val="F1F1F1"/>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89048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4" name="文本框">
            <a:extLst>
              <a:ext uri="{FF2B5EF4-FFF2-40B4-BE49-F238E27FC236}">
                <a16:creationId xmlns:a16="http://schemas.microsoft.com/office/drawing/2014/main" id="{D8D69A29-2BE4-5A1C-46DE-8E2EA4ABD9EC}"/>
              </a:ext>
            </a:extLst>
          </p:cNvPr>
          <p:cNvSpPr>
            <a:spLocks noGrp="1"/>
          </p:cNvSpPr>
          <p:nvPr>
            <p:ph type="title"/>
          </p:nvPr>
        </p:nvSpPr>
        <p:spPr>
          <a:xfrm>
            <a:off x="592323" y="173020"/>
            <a:ext cx="9404723" cy="3609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600" b="0" i="0" u="none" strike="noStrike" kern="1200" cap="none" spc="0" baseline="0" dirty="0">
                <a:solidFill>
                  <a:schemeClr val="tx2"/>
                </a:solidFill>
                <a:latin typeface="Century Gothic" charset="0"/>
                <a:ea typeface="宋体" charset="0"/>
                <a:cs typeface="Lucida Sans"/>
              </a:rPr>
              <a:t>Tuple</a:t>
            </a:r>
            <a:endParaRPr lang="zh-CN" altLang="en-US" sz="1600" b="0" i="0" u="none" strike="noStrike" kern="1200" cap="none" spc="0" baseline="0" dirty="0">
              <a:solidFill>
                <a:schemeClr val="tx2"/>
              </a:solidFill>
              <a:latin typeface="Century Gothic" charset="0"/>
              <a:ea typeface="宋体" charset="0"/>
              <a:cs typeface="Lucida Sans"/>
            </a:endParaRPr>
          </a:p>
        </p:txBody>
      </p:sp>
      <p:sp>
        <p:nvSpPr>
          <p:cNvPr id="5" name="文本框">
            <a:extLst>
              <a:ext uri="{FF2B5EF4-FFF2-40B4-BE49-F238E27FC236}">
                <a16:creationId xmlns:a16="http://schemas.microsoft.com/office/drawing/2014/main" id="{B12E8D3C-0543-2EA0-9AFC-B370C62B9A31}"/>
              </a:ext>
            </a:extLst>
          </p:cNvPr>
          <p:cNvSpPr>
            <a:spLocks noGrp="1"/>
          </p:cNvSpPr>
          <p:nvPr>
            <p:ph type="body" idx="1"/>
          </p:nvPr>
        </p:nvSpPr>
        <p:spPr>
          <a:xfrm>
            <a:off x="488178" y="630751"/>
            <a:ext cx="9613012" cy="622724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A tuple is a collection which is </a:t>
            </a:r>
            <a:r>
              <a:rPr lang="en-US" altLang="zh-CN" sz="1600" b="1" i="0" u="sng" strike="noStrike" kern="1200" cap="none" spc="0" baseline="0" dirty="0">
                <a:solidFill>
                  <a:schemeClr val="tx1"/>
                </a:solidFill>
                <a:latin typeface="Century Gothic" charset="0"/>
                <a:ea typeface="宋体" charset="0"/>
                <a:cs typeface="Lucida Sans"/>
              </a:rPr>
              <a:t>ordered</a:t>
            </a:r>
            <a:r>
              <a:rPr lang="en-US" altLang="zh-CN" sz="1600" b="0" i="0" u="none" strike="noStrike" kern="1200" cap="none" spc="0" baseline="0" dirty="0">
                <a:solidFill>
                  <a:schemeClr val="tx1"/>
                </a:solidFill>
                <a:latin typeface="Century Gothic" charset="0"/>
                <a:ea typeface="宋体" charset="0"/>
                <a:cs typeface="Lucida Sans"/>
              </a:rPr>
              <a:t> and </a:t>
            </a:r>
            <a:r>
              <a:rPr lang="en-US" altLang="zh-CN" sz="1600" b="1" i="0" u="sng" strike="noStrike" kern="1200" cap="none" spc="0" baseline="0" dirty="0">
                <a:solidFill>
                  <a:schemeClr val="tx1"/>
                </a:solidFill>
                <a:latin typeface="Century Gothic" charset="0"/>
                <a:ea typeface="宋体" charset="0"/>
                <a:cs typeface="Lucida Sans"/>
              </a:rPr>
              <a:t>unchangeable (Immutable)</a:t>
            </a:r>
            <a:r>
              <a:rPr lang="en-US" altLang="zh-CN" sz="1600" b="0" i="0" u="none" strike="noStrike" kern="1200" cap="none" spc="0" baseline="0" dirty="0">
                <a:solidFill>
                  <a:schemeClr val="tx1"/>
                </a:solidFill>
                <a:latin typeface="Century Gothic" charset="0"/>
                <a:ea typeface="宋体" charset="0"/>
                <a:cs typeface="Lucida Sans"/>
              </a:rPr>
              <a:t>. In Python tuples are </a:t>
            </a:r>
            <a:r>
              <a:rPr lang="en-US" altLang="zh-CN" sz="1600" b="1" i="0" u="sng" strike="noStrike" kern="1200" cap="none" spc="0" baseline="0" dirty="0">
                <a:solidFill>
                  <a:schemeClr val="tx1"/>
                </a:solidFill>
                <a:latin typeface="Century Gothic" charset="0"/>
                <a:ea typeface="宋体" charset="0"/>
                <a:cs typeface="Lucida Sans"/>
              </a:rPr>
              <a:t>written with round brackets</a:t>
            </a:r>
            <a:r>
              <a:rPr lang="en-US" altLang="zh-CN" sz="1600" b="1" i="0" u="none" strike="noStrike" kern="1200" cap="none" spc="0" baseline="0" dirty="0">
                <a:solidFill>
                  <a:schemeClr val="tx1"/>
                </a:solidFill>
                <a:latin typeface="Century Gothic" charset="0"/>
                <a:ea typeface="宋体" charset="0"/>
                <a:cs typeface="Lucida Sans"/>
              </a:rPr>
              <a:t>.</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Access Tuple Items - You can access tuple items by referring to the index number, inside square brackets:</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Negative Indexing - Negative indexing means beginning from the end, -1 refers to the last item, -2 refers to the second last item etc.</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dirty="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dirty="0">
              <a:cs typeface="Lucida Sans"/>
            </a:endParaRPr>
          </a:p>
          <a:p>
            <a:r>
              <a:rPr lang="en-US" altLang="zh-CN" sz="1600" b="0" i="0" u="none" strike="noStrike" kern="1200" cap="none" spc="0" baseline="0" dirty="0">
                <a:solidFill>
                  <a:schemeClr val="tx1"/>
                </a:solidFill>
                <a:latin typeface="Century Gothic" charset="0"/>
                <a:ea typeface="宋体" charset="0"/>
                <a:cs typeface="Lucida Sans"/>
              </a:rPr>
              <a:t>Range of Indexes - You can specify a range of indexes by specifying where to start and where to end the range. When specifying a range, the return value will be a new tuple with the specified items.</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pic>
        <p:nvPicPr>
          <p:cNvPr id="6" name="图片">
            <a:extLst>
              <a:ext uri="{FF2B5EF4-FFF2-40B4-BE49-F238E27FC236}">
                <a16:creationId xmlns:a16="http://schemas.microsoft.com/office/drawing/2014/main" id="{69CA824B-D466-9D02-B917-FE4EF8BE008F}"/>
              </a:ext>
            </a:extLst>
          </p:cNvPr>
          <p:cNvPicPr>
            <a:picLocks noChangeAspect="1"/>
          </p:cNvPicPr>
          <p:nvPr/>
        </p:nvPicPr>
        <p:blipFill>
          <a:blip r:embed="rId3" cstate="print"/>
          <a:stretch>
            <a:fillRect/>
          </a:stretch>
        </p:blipFill>
        <p:spPr>
          <a:xfrm>
            <a:off x="2090810" y="1167344"/>
            <a:ext cx="5445630" cy="919961"/>
          </a:xfrm>
          <a:prstGeom prst="rect">
            <a:avLst/>
          </a:prstGeom>
          <a:noFill/>
          <a:ln w="12700" cap="flat" cmpd="sng">
            <a:noFill/>
            <a:prstDash val="solid"/>
            <a:miter/>
          </a:ln>
        </p:spPr>
      </p:pic>
      <p:pic>
        <p:nvPicPr>
          <p:cNvPr id="7" name="图片">
            <a:extLst>
              <a:ext uri="{FF2B5EF4-FFF2-40B4-BE49-F238E27FC236}">
                <a16:creationId xmlns:a16="http://schemas.microsoft.com/office/drawing/2014/main" id="{977DD6B3-F0AA-D254-277E-32A07FA56A7F}"/>
              </a:ext>
            </a:extLst>
          </p:cNvPr>
          <p:cNvPicPr>
            <a:picLocks noChangeAspect="1"/>
          </p:cNvPicPr>
          <p:nvPr/>
        </p:nvPicPr>
        <p:blipFill>
          <a:blip r:embed="rId4" cstate="print"/>
          <a:stretch>
            <a:fillRect/>
          </a:stretch>
        </p:blipFill>
        <p:spPr>
          <a:xfrm>
            <a:off x="2365341" y="2491637"/>
            <a:ext cx="5445630" cy="937363"/>
          </a:xfrm>
          <a:prstGeom prst="rect">
            <a:avLst/>
          </a:prstGeom>
          <a:noFill/>
          <a:ln w="12700" cap="flat" cmpd="sng">
            <a:noFill/>
            <a:prstDash val="solid"/>
            <a:miter/>
          </a:ln>
        </p:spPr>
      </p:pic>
      <p:pic>
        <p:nvPicPr>
          <p:cNvPr id="8" name="图片">
            <a:extLst>
              <a:ext uri="{FF2B5EF4-FFF2-40B4-BE49-F238E27FC236}">
                <a16:creationId xmlns:a16="http://schemas.microsoft.com/office/drawing/2014/main" id="{65F9455B-4CC7-DAE9-8F69-D2CBA08AD76D}"/>
              </a:ext>
            </a:extLst>
          </p:cNvPr>
          <p:cNvPicPr>
            <a:picLocks noChangeAspect="1"/>
          </p:cNvPicPr>
          <p:nvPr/>
        </p:nvPicPr>
        <p:blipFill>
          <a:blip r:embed="rId5" cstate="print"/>
          <a:stretch>
            <a:fillRect/>
          </a:stretch>
        </p:blipFill>
        <p:spPr>
          <a:xfrm>
            <a:off x="2365341" y="3991082"/>
            <a:ext cx="5579444" cy="840085"/>
          </a:xfrm>
          <a:prstGeom prst="rect">
            <a:avLst/>
          </a:prstGeom>
          <a:noFill/>
          <a:ln w="12700" cap="flat" cmpd="sng">
            <a:noFill/>
            <a:prstDash val="solid"/>
            <a:miter/>
          </a:ln>
        </p:spPr>
      </p:pic>
      <p:pic>
        <p:nvPicPr>
          <p:cNvPr id="9" name="图片">
            <a:extLst>
              <a:ext uri="{FF2B5EF4-FFF2-40B4-BE49-F238E27FC236}">
                <a16:creationId xmlns:a16="http://schemas.microsoft.com/office/drawing/2014/main" id="{9BB5F6D2-3584-BAD3-8F74-54FFF0AC2759}"/>
              </a:ext>
            </a:extLst>
          </p:cNvPr>
          <p:cNvPicPr>
            <a:picLocks noChangeAspect="1"/>
          </p:cNvPicPr>
          <p:nvPr/>
        </p:nvPicPr>
        <p:blipFill>
          <a:blip r:embed="rId6" cstate="print"/>
          <a:stretch>
            <a:fillRect/>
          </a:stretch>
        </p:blipFill>
        <p:spPr>
          <a:xfrm>
            <a:off x="1149687" y="6152041"/>
            <a:ext cx="8847359" cy="605417"/>
          </a:xfrm>
          <a:prstGeom prst="rect">
            <a:avLst/>
          </a:prstGeom>
          <a:noFill/>
          <a:ln w="12700" cap="flat" cmpd="sng">
            <a:noFill/>
            <a:prstDash val="solid"/>
            <a:miter/>
          </a:ln>
        </p:spPr>
      </p:pic>
    </p:spTree>
    <p:extLst>
      <p:ext uri="{BB962C8B-B14F-4D97-AF65-F5344CB8AC3E}">
        <p14:creationId xmlns:p14="http://schemas.microsoft.com/office/powerpoint/2010/main" val="369270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6" name="文本框">
            <a:extLst>
              <a:ext uri="{FF2B5EF4-FFF2-40B4-BE49-F238E27FC236}">
                <a16:creationId xmlns:a16="http://schemas.microsoft.com/office/drawing/2014/main" id="{725A900A-EB97-0468-442E-C656F93AF0D1}"/>
              </a:ext>
            </a:extLst>
          </p:cNvPr>
          <p:cNvSpPr>
            <a:spLocks noGrp="1"/>
          </p:cNvSpPr>
          <p:nvPr>
            <p:ph type="title"/>
          </p:nvPr>
        </p:nvSpPr>
        <p:spPr>
          <a:xfrm>
            <a:off x="549292" y="302112"/>
            <a:ext cx="9404723" cy="47244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Python Syntax compared to other programming languages</a:t>
            </a:r>
            <a:endParaRPr lang="zh-CN" altLang="en-US" sz="2000" b="0" i="0" u="none" strike="noStrike" kern="1200" cap="none" spc="0" baseline="0" dirty="0">
              <a:solidFill>
                <a:schemeClr val="tx2"/>
              </a:solidFill>
              <a:latin typeface="Century Gothic" charset="0"/>
              <a:ea typeface="宋体" charset="0"/>
              <a:cs typeface="Lucida Sans"/>
            </a:endParaRPr>
          </a:p>
        </p:txBody>
      </p:sp>
      <p:sp>
        <p:nvSpPr>
          <p:cNvPr id="7" name="文本框">
            <a:extLst>
              <a:ext uri="{FF2B5EF4-FFF2-40B4-BE49-F238E27FC236}">
                <a16:creationId xmlns:a16="http://schemas.microsoft.com/office/drawing/2014/main" id="{E8369B4C-FDFD-7FA8-359E-4F946D4B8B7A}"/>
              </a:ext>
            </a:extLst>
          </p:cNvPr>
          <p:cNvSpPr>
            <a:spLocks noGrp="1"/>
          </p:cNvSpPr>
          <p:nvPr>
            <p:ph type="body" idx="1"/>
          </p:nvPr>
        </p:nvSpPr>
        <p:spPr>
          <a:xfrm>
            <a:off x="718202" y="774552"/>
            <a:ext cx="9235813" cy="234280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800" b="0" i="0" u="none" strike="noStrike" kern="1200" cap="none" spc="0" baseline="0" dirty="0">
                <a:solidFill>
                  <a:schemeClr val="tx1"/>
                </a:solidFill>
                <a:latin typeface="Century Gothic" charset="0"/>
                <a:ea typeface="宋体" charset="0"/>
                <a:cs typeface="Lucida Sans"/>
              </a:rPr>
              <a:t>Python was designed for readability, and has some similarities to the English language with influence from mathematics.</a:t>
            </a:r>
          </a:p>
          <a:p>
            <a:pPr marL="342900" indent="-342900" algn="l">
              <a:lnSpc>
                <a:spcPct val="100000"/>
              </a:lnSpc>
              <a:spcBef>
                <a:spcPts val="1000"/>
              </a:spcBef>
              <a:spcAft>
                <a:spcPts val="0"/>
              </a:spcAft>
              <a:buClr>
                <a:srgbClr val="8ACFD6"/>
              </a:buClr>
              <a:buSzPct val="80000"/>
              <a:buFont typeface="Wingdings 3" charset="2"/>
              <a:buChar char=""/>
            </a:pPr>
            <a:r>
              <a:rPr lang="en-US" altLang="zh-CN" sz="1800" b="0" i="0" u="none" strike="noStrike" kern="1200" cap="none" spc="0" baseline="0" dirty="0">
                <a:solidFill>
                  <a:schemeClr val="tx1"/>
                </a:solidFill>
                <a:latin typeface="Century Gothic" charset="0"/>
                <a:ea typeface="宋体" charset="0"/>
                <a:cs typeface="Lucida Sans"/>
              </a:rPr>
              <a:t>Python uses new lines to complete a command, as opposed to other programming languages which often use semicolons or parentheses.</a:t>
            </a:r>
          </a:p>
          <a:p>
            <a:pPr marL="342900" indent="-342900" algn="l">
              <a:lnSpc>
                <a:spcPct val="100000"/>
              </a:lnSpc>
              <a:spcBef>
                <a:spcPts val="1000"/>
              </a:spcBef>
              <a:spcAft>
                <a:spcPts val="0"/>
              </a:spcAft>
              <a:buClr>
                <a:srgbClr val="8ACFD6"/>
              </a:buClr>
              <a:buSzPct val="80000"/>
              <a:buFont typeface="Wingdings 3" charset="2"/>
              <a:buChar char=""/>
            </a:pPr>
            <a:r>
              <a:rPr lang="en-US" altLang="zh-CN" sz="1800" b="0" i="0" u="none" strike="noStrike" kern="1200" cap="none" spc="0" baseline="0" dirty="0">
                <a:solidFill>
                  <a:schemeClr val="tx1"/>
                </a:solidFill>
                <a:latin typeface="Century Gothic" charset="0"/>
                <a:ea typeface="宋体" charset="0"/>
                <a:cs typeface="Lucida Sans"/>
              </a:rPr>
              <a:t>Python relies on indentation, using whitespace, to define scope; such as the scope of loops, functions and classes. Other programming languages often use curly-brackets for this purpose.</a:t>
            </a: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sp>
        <p:nvSpPr>
          <p:cNvPr id="8" name="文本框">
            <a:extLst>
              <a:ext uri="{FF2B5EF4-FFF2-40B4-BE49-F238E27FC236}">
                <a16:creationId xmlns:a16="http://schemas.microsoft.com/office/drawing/2014/main" id="{B9AC56E3-5C36-8D9F-2B3B-37EC4A7C0692}"/>
              </a:ext>
            </a:extLst>
          </p:cNvPr>
          <p:cNvSpPr txBox="1">
            <a:spLocks/>
          </p:cNvSpPr>
          <p:nvPr/>
        </p:nvSpPr>
        <p:spPr>
          <a:xfrm>
            <a:off x="549292" y="3268203"/>
            <a:ext cx="9404723" cy="47244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algn="l" defTabSz="914400" eaLnBrk="1" fontAlgn="auto" latinLnBrk="0" hangingPunct="1">
              <a:spcBef>
                <a:spcPts val="0"/>
              </a:spcBef>
              <a:buNone/>
              <a:defRPr sz="4200" b="0" i="0" kern="1200">
                <a:solidFill>
                  <a:schemeClr val="tx2"/>
                </a:solidFill>
                <a:latin typeface="Century Gothic" charset="0"/>
                <a:ea typeface="宋体" charset="0"/>
                <a:cs typeface="Century Gothic" charset="0"/>
              </a:defRPr>
            </a:lvl1pPr>
          </a:lstStyle>
          <a:p>
            <a:r>
              <a:rPr lang="en-US" altLang="zh-CN" sz="2000" dirty="0">
                <a:cs typeface="Lucida Sans"/>
              </a:rPr>
              <a:t>Install Python</a:t>
            </a:r>
            <a:endParaRPr lang="zh-CN" altLang="en-US" sz="2000" dirty="0">
              <a:cs typeface="Lucida Sans"/>
            </a:endParaRPr>
          </a:p>
        </p:txBody>
      </p:sp>
      <p:sp>
        <p:nvSpPr>
          <p:cNvPr id="9" name="文本框">
            <a:extLst>
              <a:ext uri="{FF2B5EF4-FFF2-40B4-BE49-F238E27FC236}">
                <a16:creationId xmlns:a16="http://schemas.microsoft.com/office/drawing/2014/main" id="{C9572DB3-C569-6FE3-4230-DE4DD8D474A6}"/>
              </a:ext>
            </a:extLst>
          </p:cNvPr>
          <p:cNvSpPr txBox="1">
            <a:spLocks/>
          </p:cNvSpPr>
          <p:nvPr/>
        </p:nvSpPr>
        <p:spPr>
          <a:xfrm>
            <a:off x="718203" y="3941758"/>
            <a:ext cx="9403743" cy="58419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r>
              <a:rPr lang="en-US" altLang="zh-CN" sz="1800">
                <a:cs typeface="Lucida Sans"/>
              </a:rPr>
              <a:t>Use the link </a:t>
            </a:r>
            <a:r>
              <a:rPr lang="en-US" altLang="zh-CN" sz="1800">
                <a:cs typeface="Lucida Sans"/>
                <a:hlinkClick r:id="rId3"/>
              </a:rPr>
              <a:t>https://www.python.org/downloads/</a:t>
            </a:r>
            <a:r>
              <a:rPr lang="en-US" altLang="zh-CN" sz="1800">
                <a:cs typeface="Lucida Sans"/>
              </a:rPr>
              <a:t> to download python installer.</a:t>
            </a:r>
            <a:endParaRPr lang="zh-CN" altLang="en-US" sz="1800" dirty="0">
              <a:cs typeface="Lucida Sans"/>
            </a:endParaRPr>
          </a:p>
        </p:txBody>
      </p:sp>
    </p:spTree>
    <p:extLst>
      <p:ext uri="{BB962C8B-B14F-4D97-AF65-F5344CB8AC3E}">
        <p14:creationId xmlns:p14="http://schemas.microsoft.com/office/powerpoint/2010/main" val="2117778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4" name="文本框">
            <a:extLst>
              <a:ext uri="{FF2B5EF4-FFF2-40B4-BE49-F238E27FC236}">
                <a16:creationId xmlns:a16="http://schemas.microsoft.com/office/drawing/2014/main" id="{3D63B22C-B995-0B11-18A8-AF9038A106D2}"/>
              </a:ext>
            </a:extLst>
          </p:cNvPr>
          <p:cNvSpPr>
            <a:spLocks noGrp="1"/>
          </p:cNvSpPr>
          <p:nvPr>
            <p:ph type="body" idx="1"/>
          </p:nvPr>
        </p:nvSpPr>
        <p:spPr>
          <a:xfrm>
            <a:off x="469138" y="87505"/>
            <a:ext cx="9801922" cy="253736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1" i="0" u="none" strike="noStrike" kern="1200" cap="none" spc="0" baseline="0" dirty="0">
                <a:solidFill>
                  <a:schemeClr val="tx1"/>
                </a:solidFill>
                <a:latin typeface="Century Gothic" charset="0"/>
                <a:ea typeface="宋体" charset="0"/>
                <a:cs typeface="Lucida Sans"/>
              </a:rPr>
              <a:t>Change Tuple Values </a:t>
            </a:r>
            <a:r>
              <a:rPr lang="en-US" altLang="zh-CN" sz="1600" b="0" i="0" u="none" strike="noStrike" kern="1200" cap="none" spc="0" baseline="0" dirty="0">
                <a:solidFill>
                  <a:schemeClr val="tx1"/>
                </a:solidFill>
                <a:latin typeface="Century Gothic" charset="0"/>
                <a:ea typeface="宋体" charset="0"/>
                <a:cs typeface="Lucida Sans"/>
              </a:rPr>
              <a:t>- Once a tuple is created, you cannot change its values. Tuples are </a:t>
            </a:r>
            <a:r>
              <a:rPr lang="en-US" altLang="zh-CN" sz="1600" b="1" i="0" u="none" strike="noStrike" kern="1200" cap="none" spc="0" baseline="0" dirty="0">
                <a:solidFill>
                  <a:schemeClr val="tx1"/>
                </a:solidFill>
                <a:latin typeface="Century Gothic" charset="0"/>
                <a:ea typeface="宋体" charset="0"/>
                <a:cs typeface="Lucida Sans"/>
              </a:rPr>
              <a:t>unchangeable</a:t>
            </a:r>
            <a:r>
              <a:rPr lang="en-US" altLang="zh-CN" sz="1600" b="0" i="0" u="none" strike="noStrike" kern="1200" cap="none" spc="0" baseline="0" dirty="0">
                <a:solidFill>
                  <a:schemeClr val="tx1"/>
                </a:solidFill>
                <a:latin typeface="Century Gothic" charset="0"/>
                <a:ea typeface="宋体" charset="0"/>
                <a:cs typeface="Lucida Sans"/>
              </a:rPr>
              <a:t>, or </a:t>
            </a:r>
            <a:r>
              <a:rPr lang="en-US" altLang="zh-CN" sz="1600" b="1" i="0" u="none" strike="noStrike" kern="1200" cap="none" spc="0" baseline="0" dirty="0">
                <a:solidFill>
                  <a:schemeClr val="tx1"/>
                </a:solidFill>
                <a:latin typeface="Century Gothic" charset="0"/>
                <a:ea typeface="宋体" charset="0"/>
                <a:cs typeface="Lucida Sans"/>
              </a:rPr>
              <a:t>immutable</a:t>
            </a:r>
            <a:r>
              <a:rPr lang="en-US" altLang="zh-CN" sz="1600" b="0" i="0" u="none" strike="noStrike" kern="1200" cap="none" spc="0" baseline="0" dirty="0">
                <a:solidFill>
                  <a:schemeClr val="tx1"/>
                </a:solidFill>
                <a:latin typeface="Century Gothic" charset="0"/>
                <a:ea typeface="宋体" charset="0"/>
                <a:cs typeface="Lucida Sans"/>
              </a:rPr>
              <a:t> as it also is called. But there is a workaround. You can convert the tuple into a list, change the list, and convert the list back into a tuple.</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pic>
        <p:nvPicPr>
          <p:cNvPr id="5" name="图片">
            <a:extLst>
              <a:ext uri="{FF2B5EF4-FFF2-40B4-BE49-F238E27FC236}">
                <a16:creationId xmlns:a16="http://schemas.microsoft.com/office/drawing/2014/main" id="{A81A3697-F3E5-9094-DBA1-788FDAD8A8CC}"/>
              </a:ext>
            </a:extLst>
          </p:cNvPr>
          <p:cNvPicPr>
            <a:picLocks noChangeAspect="1"/>
          </p:cNvPicPr>
          <p:nvPr/>
        </p:nvPicPr>
        <p:blipFill>
          <a:blip r:embed="rId3" cstate="print"/>
          <a:stretch>
            <a:fillRect/>
          </a:stretch>
        </p:blipFill>
        <p:spPr>
          <a:xfrm>
            <a:off x="2588396" y="982920"/>
            <a:ext cx="4244297" cy="1545127"/>
          </a:xfrm>
          <a:prstGeom prst="rect">
            <a:avLst/>
          </a:prstGeom>
          <a:noFill/>
          <a:ln w="12700" cap="flat" cmpd="sng">
            <a:noFill/>
            <a:prstDash val="solid"/>
            <a:miter/>
          </a:ln>
        </p:spPr>
      </p:pic>
      <p:sp>
        <p:nvSpPr>
          <p:cNvPr id="6" name="文本框">
            <a:extLst>
              <a:ext uri="{FF2B5EF4-FFF2-40B4-BE49-F238E27FC236}">
                <a16:creationId xmlns:a16="http://schemas.microsoft.com/office/drawing/2014/main" id="{6BB4B57C-1A7F-09C5-3FCE-41C1B646EF5A}"/>
              </a:ext>
            </a:extLst>
          </p:cNvPr>
          <p:cNvSpPr txBox="1">
            <a:spLocks/>
          </p:cNvSpPr>
          <p:nvPr/>
        </p:nvSpPr>
        <p:spPr>
          <a:xfrm>
            <a:off x="730864" y="2528048"/>
            <a:ext cx="9768466" cy="424244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r>
              <a:rPr lang="en-US" altLang="zh-CN" sz="1600" b="1" dirty="0">
                <a:cs typeface="Lucida Sans"/>
              </a:rPr>
              <a:t>Loop Through a Tuple </a:t>
            </a:r>
            <a:r>
              <a:rPr lang="en-US" altLang="zh-CN" sz="1600" dirty="0">
                <a:cs typeface="Lucida Sans"/>
              </a:rPr>
              <a:t>- You can loop through the tuple items by using a for loop.</a:t>
            </a:r>
          </a:p>
          <a:p>
            <a:endParaRPr lang="en-US" altLang="zh-CN" sz="1600" dirty="0">
              <a:cs typeface="Lucida Sans"/>
            </a:endParaRPr>
          </a:p>
          <a:p>
            <a:endParaRPr lang="en-US" altLang="zh-CN" sz="1600" dirty="0">
              <a:cs typeface="Lucida Sans"/>
            </a:endParaRPr>
          </a:p>
          <a:p>
            <a:r>
              <a:rPr lang="en-US" altLang="zh-CN" sz="1600" b="1" dirty="0">
                <a:cs typeface="Lucida Sans"/>
              </a:rPr>
              <a:t>Check if Item Exists - </a:t>
            </a:r>
            <a:r>
              <a:rPr lang="en-US" altLang="zh-CN" sz="1600" dirty="0">
                <a:cs typeface="Lucida Sans"/>
              </a:rPr>
              <a:t>To determine if a specified item is present in a tuple use the in keyword:</a:t>
            </a:r>
          </a:p>
          <a:p>
            <a:endParaRPr lang="en-US" altLang="zh-CN" sz="1600" dirty="0">
              <a:cs typeface="Lucida Sans"/>
            </a:endParaRPr>
          </a:p>
          <a:p>
            <a:endParaRPr lang="en-US" altLang="zh-CN" sz="1600" dirty="0">
              <a:cs typeface="Lucida Sans"/>
            </a:endParaRPr>
          </a:p>
          <a:p>
            <a:r>
              <a:rPr lang="en-US" altLang="zh-CN" sz="1600" b="1" dirty="0">
                <a:cs typeface="Lucida Sans"/>
              </a:rPr>
              <a:t>Tuple Length - </a:t>
            </a:r>
            <a:r>
              <a:rPr lang="en-US" altLang="zh-CN" sz="1600" dirty="0">
                <a:cs typeface="Lucida Sans"/>
              </a:rPr>
              <a:t>To determine how many items a tuple has, use the </a:t>
            </a:r>
            <a:r>
              <a:rPr lang="en-US" altLang="zh-CN" sz="1600" dirty="0" err="1">
                <a:cs typeface="Lucida Sans"/>
              </a:rPr>
              <a:t>len</a:t>
            </a:r>
            <a:r>
              <a:rPr lang="en-US" altLang="zh-CN" sz="1600" dirty="0">
                <a:cs typeface="Lucida Sans"/>
              </a:rPr>
              <a:t>() method:</a:t>
            </a:r>
          </a:p>
          <a:p>
            <a:endParaRPr lang="en-US" altLang="zh-CN" sz="1600" dirty="0">
              <a:cs typeface="Lucida Sans"/>
            </a:endParaRPr>
          </a:p>
          <a:p>
            <a:endParaRPr lang="en-US" altLang="zh-CN" dirty="0">
              <a:cs typeface="Lucida Sans"/>
            </a:endParaRPr>
          </a:p>
          <a:p>
            <a:endParaRPr lang="en-US" altLang="zh-CN" dirty="0">
              <a:cs typeface="Lucida Sans"/>
            </a:endParaRPr>
          </a:p>
          <a:p>
            <a:endParaRPr lang="en-US" altLang="zh-CN" dirty="0">
              <a:cs typeface="Lucida Sans"/>
            </a:endParaRPr>
          </a:p>
          <a:p>
            <a:endParaRPr lang="en-US" altLang="zh-CN" dirty="0">
              <a:cs typeface="Lucida Sans"/>
            </a:endParaRPr>
          </a:p>
          <a:p>
            <a:endParaRPr lang="en-US" altLang="zh-CN" dirty="0">
              <a:cs typeface="Lucida Sans"/>
            </a:endParaRPr>
          </a:p>
          <a:p>
            <a:endParaRPr lang="en-US" altLang="zh-CN" dirty="0">
              <a:cs typeface="Lucida Sans"/>
            </a:endParaRPr>
          </a:p>
          <a:p>
            <a:endParaRPr lang="zh-CN" altLang="en-US" dirty="0">
              <a:cs typeface="Lucida Sans"/>
            </a:endParaRPr>
          </a:p>
        </p:txBody>
      </p:sp>
      <p:pic>
        <p:nvPicPr>
          <p:cNvPr id="7" name="图片">
            <a:extLst>
              <a:ext uri="{FF2B5EF4-FFF2-40B4-BE49-F238E27FC236}">
                <a16:creationId xmlns:a16="http://schemas.microsoft.com/office/drawing/2014/main" id="{A5CD1B98-0EC4-2B9C-F49B-DDCB0C0905E7}"/>
              </a:ext>
            </a:extLst>
          </p:cNvPr>
          <p:cNvPicPr>
            <a:picLocks noChangeAspect="1"/>
          </p:cNvPicPr>
          <p:nvPr/>
        </p:nvPicPr>
        <p:blipFill>
          <a:blip r:embed="rId4" cstate="print"/>
          <a:stretch>
            <a:fillRect/>
          </a:stretch>
        </p:blipFill>
        <p:spPr>
          <a:xfrm>
            <a:off x="2445237" y="2820819"/>
            <a:ext cx="4530613" cy="880597"/>
          </a:xfrm>
          <a:prstGeom prst="rect">
            <a:avLst/>
          </a:prstGeom>
          <a:noFill/>
          <a:ln w="12700" cap="flat" cmpd="sng">
            <a:noFill/>
            <a:prstDash val="solid"/>
            <a:miter/>
          </a:ln>
        </p:spPr>
      </p:pic>
      <p:pic>
        <p:nvPicPr>
          <p:cNvPr id="8" name="图片">
            <a:extLst>
              <a:ext uri="{FF2B5EF4-FFF2-40B4-BE49-F238E27FC236}">
                <a16:creationId xmlns:a16="http://schemas.microsoft.com/office/drawing/2014/main" id="{9603A91A-1BF7-75E7-11FA-08447C9F519F}"/>
              </a:ext>
            </a:extLst>
          </p:cNvPr>
          <p:cNvPicPr>
            <a:picLocks noChangeAspect="1"/>
          </p:cNvPicPr>
          <p:nvPr/>
        </p:nvPicPr>
        <p:blipFill>
          <a:blip r:embed="rId5" cstate="print"/>
          <a:stretch>
            <a:fillRect/>
          </a:stretch>
        </p:blipFill>
        <p:spPr>
          <a:xfrm>
            <a:off x="2445237" y="3917895"/>
            <a:ext cx="4766682" cy="878707"/>
          </a:xfrm>
          <a:prstGeom prst="rect">
            <a:avLst/>
          </a:prstGeom>
          <a:noFill/>
          <a:ln w="12700" cap="flat" cmpd="sng">
            <a:noFill/>
            <a:prstDash val="solid"/>
            <a:miter/>
          </a:ln>
        </p:spPr>
      </p:pic>
      <p:pic>
        <p:nvPicPr>
          <p:cNvPr id="9" name="图片">
            <a:extLst>
              <a:ext uri="{FF2B5EF4-FFF2-40B4-BE49-F238E27FC236}">
                <a16:creationId xmlns:a16="http://schemas.microsoft.com/office/drawing/2014/main" id="{A69C6848-F98A-5549-9C92-8AC9B0A078E1}"/>
              </a:ext>
            </a:extLst>
          </p:cNvPr>
          <p:cNvPicPr>
            <a:picLocks noChangeAspect="1"/>
          </p:cNvPicPr>
          <p:nvPr/>
        </p:nvPicPr>
        <p:blipFill>
          <a:blip r:embed="rId6" cstate="print"/>
          <a:stretch>
            <a:fillRect/>
          </a:stretch>
        </p:blipFill>
        <p:spPr>
          <a:xfrm>
            <a:off x="2445237" y="5151655"/>
            <a:ext cx="4766682" cy="631894"/>
          </a:xfrm>
          <a:prstGeom prst="rect">
            <a:avLst/>
          </a:prstGeom>
          <a:noFill/>
          <a:ln w="12700" cap="flat" cmpd="sng">
            <a:noFill/>
            <a:prstDash val="solid"/>
            <a:miter/>
          </a:ln>
        </p:spPr>
      </p:pic>
    </p:spTree>
    <p:extLst>
      <p:ext uri="{BB962C8B-B14F-4D97-AF65-F5344CB8AC3E}">
        <p14:creationId xmlns:p14="http://schemas.microsoft.com/office/powerpoint/2010/main" val="1912446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6" name="文本框">
            <a:extLst>
              <a:ext uri="{FF2B5EF4-FFF2-40B4-BE49-F238E27FC236}">
                <a16:creationId xmlns:a16="http://schemas.microsoft.com/office/drawing/2014/main" id="{E9AAB545-05BD-9AF8-4A03-7B2C55898686}"/>
              </a:ext>
            </a:extLst>
          </p:cNvPr>
          <p:cNvSpPr>
            <a:spLocks noGrp="1"/>
          </p:cNvSpPr>
          <p:nvPr>
            <p:ph type="body" idx="1"/>
          </p:nvPr>
        </p:nvSpPr>
        <p:spPr>
          <a:xfrm>
            <a:off x="469138" y="87505"/>
            <a:ext cx="9801922" cy="677049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sz="1600" b="1" dirty="0">
                <a:cs typeface="Lucida Sans"/>
              </a:rPr>
              <a:t>Add Items - </a:t>
            </a:r>
            <a:r>
              <a:rPr lang="en-US" altLang="zh-CN" sz="1600" dirty="0">
                <a:cs typeface="Lucida Sans"/>
              </a:rPr>
              <a:t>Once a tuple is created, you cannot add items to it. Tuples are </a:t>
            </a:r>
            <a:r>
              <a:rPr lang="en-US" altLang="zh-CN" sz="1600" b="1" dirty="0">
                <a:cs typeface="Lucida Sans"/>
              </a:rPr>
              <a:t>unchangeable.</a:t>
            </a:r>
          </a:p>
          <a:p>
            <a:r>
              <a:rPr lang="en-US" altLang="zh-CN" sz="1600" dirty="0">
                <a:cs typeface="Lucida Sans"/>
              </a:rPr>
              <a:t>Remove Items - Tuples are </a:t>
            </a:r>
            <a:r>
              <a:rPr lang="en-US" altLang="zh-CN" sz="1600" b="1" dirty="0">
                <a:cs typeface="Lucida Sans"/>
              </a:rPr>
              <a:t>unchangeable</a:t>
            </a:r>
            <a:r>
              <a:rPr lang="en-US" altLang="zh-CN" sz="1600" dirty="0">
                <a:cs typeface="Lucida Sans"/>
              </a:rPr>
              <a:t>, so you cannot remove items from it, but you can delete the tuple completely:</a:t>
            </a:r>
          </a:p>
          <a:p>
            <a:pPr lvl="2"/>
            <a:r>
              <a:rPr lang="en-US" altLang="zh-CN" dirty="0">
                <a:cs typeface="Lucida Sans"/>
              </a:rPr>
              <a:t>del </a:t>
            </a:r>
            <a:r>
              <a:rPr lang="en-US" altLang="zh-CN" dirty="0" err="1">
                <a:cs typeface="Lucida Sans"/>
              </a:rPr>
              <a:t>thistupple</a:t>
            </a:r>
            <a:endParaRPr lang="en-US" altLang="zh-CN" dirty="0">
              <a:cs typeface="Lucida Sans"/>
            </a:endParaRPr>
          </a:p>
          <a:p>
            <a:pPr lvl="2"/>
            <a:endParaRPr lang="en-US" altLang="zh-CN" dirty="0">
              <a:cs typeface="Lucida Sans"/>
            </a:endParaRPr>
          </a:p>
          <a:p>
            <a:r>
              <a:rPr lang="en-US" altLang="zh-CN" sz="1600" b="0" i="0" u="none" strike="noStrike" kern="1200" cap="none" spc="0" baseline="0" dirty="0">
                <a:solidFill>
                  <a:schemeClr val="tx1"/>
                </a:solidFill>
                <a:latin typeface="Century Gothic" charset="0"/>
                <a:ea typeface="宋体" charset="0"/>
                <a:cs typeface="Lucida Sans"/>
              </a:rPr>
              <a:t>Create Tuple With One Item - To create a tuple with only one item, you have to add a comma after the item, otherwise Python will not recognize it as a tuple.</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IN"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IN" altLang="zh-CN" dirty="0">
              <a:cs typeface="Lucida Sans"/>
            </a:endParaRPr>
          </a:p>
          <a:p>
            <a:r>
              <a:rPr lang="en-US" altLang="zh-CN" sz="1600" b="1" i="0" u="none" strike="noStrike" kern="1200" cap="none" spc="0" baseline="0" dirty="0">
                <a:solidFill>
                  <a:schemeClr val="tx1"/>
                </a:solidFill>
                <a:latin typeface="Century Gothic" charset="0"/>
                <a:ea typeface="宋体" charset="0"/>
                <a:cs typeface="Lucida Sans"/>
              </a:rPr>
              <a:t>Join Two Tuples - </a:t>
            </a:r>
            <a:r>
              <a:rPr lang="en-US" altLang="zh-CN" sz="1600" b="0" i="0" u="none" strike="noStrike" kern="1200" cap="none" spc="0" baseline="0" dirty="0">
                <a:solidFill>
                  <a:schemeClr val="tx1"/>
                </a:solidFill>
                <a:latin typeface="Century Gothic" charset="0"/>
                <a:ea typeface="宋体" charset="0"/>
                <a:cs typeface="Lucida Sans"/>
              </a:rPr>
              <a:t>To join two or more tuples you can use the + operator:</a:t>
            </a: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pic>
        <p:nvPicPr>
          <p:cNvPr id="7" name="图片">
            <a:extLst>
              <a:ext uri="{FF2B5EF4-FFF2-40B4-BE49-F238E27FC236}">
                <a16:creationId xmlns:a16="http://schemas.microsoft.com/office/drawing/2014/main" id="{5693715C-8DAD-2F18-1220-D8966C3D2009}"/>
              </a:ext>
            </a:extLst>
          </p:cNvPr>
          <p:cNvPicPr>
            <a:picLocks noChangeAspect="1"/>
          </p:cNvPicPr>
          <p:nvPr/>
        </p:nvPicPr>
        <p:blipFill>
          <a:blip r:embed="rId3" cstate="print"/>
          <a:stretch>
            <a:fillRect/>
          </a:stretch>
        </p:blipFill>
        <p:spPr>
          <a:xfrm>
            <a:off x="3148358" y="2392225"/>
            <a:ext cx="3359887" cy="1491286"/>
          </a:xfrm>
          <a:prstGeom prst="rect">
            <a:avLst/>
          </a:prstGeom>
          <a:noFill/>
          <a:ln w="12700" cap="flat" cmpd="sng">
            <a:noFill/>
            <a:prstDash val="solid"/>
            <a:miter/>
          </a:ln>
        </p:spPr>
      </p:pic>
      <p:pic>
        <p:nvPicPr>
          <p:cNvPr id="8" name="图片">
            <a:extLst>
              <a:ext uri="{FF2B5EF4-FFF2-40B4-BE49-F238E27FC236}">
                <a16:creationId xmlns:a16="http://schemas.microsoft.com/office/drawing/2014/main" id="{186748D9-47A0-AF9E-8306-1827CDC76639}"/>
              </a:ext>
            </a:extLst>
          </p:cNvPr>
          <p:cNvPicPr>
            <a:picLocks noChangeAspect="1"/>
          </p:cNvPicPr>
          <p:nvPr/>
        </p:nvPicPr>
        <p:blipFill>
          <a:blip r:embed="rId4" cstate="print"/>
          <a:stretch>
            <a:fillRect/>
          </a:stretch>
        </p:blipFill>
        <p:spPr>
          <a:xfrm>
            <a:off x="3148357" y="4549939"/>
            <a:ext cx="3359887" cy="1638292"/>
          </a:xfrm>
          <a:prstGeom prst="rect">
            <a:avLst/>
          </a:prstGeom>
          <a:noFill/>
          <a:ln w="12700" cap="flat" cmpd="sng">
            <a:noFill/>
            <a:prstDash val="solid"/>
            <a:miter/>
          </a:ln>
        </p:spPr>
      </p:pic>
    </p:spTree>
    <p:extLst>
      <p:ext uri="{BB962C8B-B14F-4D97-AF65-F5344CB8AC3E}">
        <p14:creationId xmlns:p14="http://schemas.microsoft.com/office/powerpoint/2010/main" val="242227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4" name="文本框">
            <a:extLst>
              <a:ext uri="{FF2B5EF4-FFF2-40B4-BE49-F238E27FC236}">
                <a16:creationId xmlns:a16="http://schemas.microsoft.com/office/drawing/2014/main" id="{B23F1C07-0B05-F573-B40F-F6BB7B445B71}"/>
              </a:ext>
            </a:extLst>
          </p:cNvPr>
          <p:cNvSpPr>
            <a:spLocks noGrp="1"/>
          </p:cNvSpPr>
          <p:nvPr>
            <p:ph type="body" idx="1"/>
          </p:nvPr>
        </p:nvSpPr>
        <p:spPr>
          <a:xfrm>
            <a:off x="345688" y="334539"/>
            <a:ext cx="9991491" cy="197835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1" i="0" u="none" strike="noStrike" kern="1200" cap="none" spc="0" baseline="0" dirty="0">
                <a:solidFill>
                  <a:schemeClr val="tx1"/>
                </a:solidFill>
                <a:latin typeface="Century Gothic" charset="0"/>
                <a:ea typeface="宋体" charset="0"/>
                <a:cs typeface="Lucida Sans"/>
              </a:rPr>
              <a:t>The tuple() Constructor - </a:t>
            </a:r>
            <a:r>
              <a:rPr lang="en-US" altLang="zh-CN" sz="1600" b="0" i="0" u="none" strike="noStrike" kern="1200" cap="none" spc="0" baseline="0" dirty="0">
                <a:solidFill>
                  <a:schemeClr val="tx1"/>
                </a:solidFill>
                <a:latin typeface="Century Gothic" charset="0"/>
                <a:ea typeface="宋体" charset="0"/>
                <a:cs typeface="Lucida Sans"/>
              </a:rPr>
              <a:t>It is also possible to use the tuple() constructor to make a tuple.</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hlinkClick r:id="rId3"/>
              </a:rPr>
              <a:t>count()</a:t>
            </a:r>
            <a:r>
              <a:rPr lang="en-US" altLang="zh-CN" sz="1600" b="0" i="0" u="none" strike="noStrike" kern="1200" cap="none" spc="0" baseline="0" dirty="0">
                <a:solidFill>
                  <a:schemeClr val="tx1"/>
                </a:solidFill>
                <a:latin typeface="Century Gothic" charset="0"/>
                <a:ea typeface="宋体" charset="0"/>
                <a:cs typeface="Lucida Sans"/>
              </a:rPr>
              <a:t> - Returns the number of times a specified value occurs in a tuple.</a:t>
            </a: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hlinkClick r:id="rId4"/>
              </a:rPr>
              <a:t>index()</a:t>
            </a:r>
            <a:r>
              <a:rPr lang="en-US" altLang="zh-CN" sz="1600" b="0" i="0" u="none" strike="noStrike" kern="1200" cap="none" spc="0" baseline="0" dirty="0">
                <a:solidFill>
                  <a:schemeClr val="tx1"/>
                </a:solidFill>
                <a:latin typeface="Century Gothic" charset="0"/>
                <a:ea typeface="宋体" charset="0"/>
                <a:cs typeface="Lucida Sans"/>
              </a:rPr>
              <a:t> - Searches the tuple for a specified value and returns the position of where it was found</a:t>
            </a: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pic>
        <p:nvPicPr>
          <p:cNvPr id="5" name="图片">
            <a:extLst>
              <a:ext uri="{FF2B5EF4-FFF2-40B4-BE49-F238E27FC236}">
                <a16:creationId xmlns:a16="http://schemas.microsoft.com/office/drawing/2014/main" id="{98EB2F6F-BF38-B3FF-4A50-2E9406AA22ED}"/>
              </a:ext>
            </a:extLst>
          </p:cNvPr>
          <p:cNvPicPr>
            <a:picLocks noChangeAspect="1"/>
          </p:cNvPicPr>
          <p:nvPr/>
        </p:nvPicPr>
        <p:blipFill>
          <a:blip r:embed="rId5" cstate="print"/>
          <a:stretch>
            <a:fillRect/>
          </a:stretch>
        </p:blipFill>
        <p:spPr>
          <a:xfrm>
            <a:off x="905695" y="826305"/>
            <a:ext cx="9288311" cy="610181"/>
          </a:xfrm>
          <a:prstGeom prst="rect">
            <a:avLst/>
          </a:prstGeom>
          <a:noFill/>
          <a:ln w="12700" cap="flat" cmpd="sng">
            <a:noFill/>
            <a:prstDash val="solid"/>
            <a:miter/>
          </a:ln>
        </p:spPr>
      </p:pic>
      <p:sp>
        <p:nvSpPr>
          <p:cNvPr id="6" name="文本框">
            <a:extLst>
              <a:ext uri="{FF2B5EF4-FFF2-40B4-BE49-F238E27FC236}">
                <a16:creationId xmlns:a16="http://schemas.microsoft.com/office/drawing/2014/main" id="{5B232456-4249-0C6A-ECB3-35F8D5CDD375}"/>
              </a:ext>
            </a:extLst>
          </p:cNvPr>
          <p:cNvSpPr>
            <a:spLocks noGrp="1"/>
          </p:cNvSpPr>
          <p:nvPr>
            <p:ph type="title"/>
          </p:nvPr>
        </p:nvSpPr>
        <p:spPr>
          <a:xfrm>
            <a:off x="639071" y="2331582"/>
            <a:ext cx="9404723" cy="41951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Set</a:t>
            </a:r>
            <a:endParaRPr lang="zh-CN" altLang="en-US" sz="2000" b="0" i="0" u="none" strike="noStrike" kern="1200" cap="none" spc="0" baseline="0" dirty="0">
              <a:solidFill>
                <a:schemeClr val="tx2"/>
              </a:solidFill>
              <a:latin typeface="Century Gothic" charset="0"/>
              <a:ea typeface="宋体" charset="0"/>
              <a:cs typeface="Lucida Sans"/>
            </a:endParaRPr>
          </a:p>
        </p:txBody>
      </p:sp>
      <p:sp>
        <p:nvSpPr>
          <p:cNvPr id="7" name="文本框">
            <a:extLst>
              <a:ext uri="{FF2B5EF4-FFF2-40B4-BE49-F238E27FC236}">
                <a16:creationId xmlns:a16="http://schemas.microsoft.com/office/drawing/2014/main" id="{09D4976A-882B-F421-F39C-AFCDB2D8C9E0}"/>
              </a:ext>
            </a:extLst>
          </p:cNvPr>
          <p:cNvSpPr txBox="1">
            <a:spLocks/>
          </p:cNvSpPr>
          <p:nvPr/>
        </p:nvSpPr>
        <p:spPr>
          <a:xfrm>
            <a:off x="345688" y="2804660"/>
            <a:ext cx="9791430" cy="356664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r>
              <a:rPr lang="en-US" altLang="zh-CN" sz="1600">
                <a:cs typeface="Lucida Sans"/>
              </a:rPr>
              <a:t>A set is a collection which is </a:t>
            </a:r>
            <a:r>
              <a:rPr lang="en-US" altLang="zh-CN" sz="1600" b="1" u="sng">
                <a:cs typeface="Lucida Sans"/>
              </a:rPr>
              <a:t>unordered</a:t>
            </a:r>
            <a:r>
              <a:rPr lang="en-US" altLang="zh-CN" sz="1600">
                <a:cs typeface="Lucida Sans"/>
              </a:rPr>
              <a:t> and </a:t>
            </a:r>
            <a:r>
              <a:rPr lang="en-US" altLang="zh-CN" sz="1600" b="1" u="sng">
                <a:cs typeface="Lucida Sans"/>
              </a:rPr>
              <a:t>unindexed</a:t>
            </a:r>
            <a:r>
              <a:rPr lang="en-US" altLang="zh-CN" sz="1600">
                <a:cs typeface="Lucida Sans"/>
              </a:rPr>
              <a:t>. In Python sets are </a:t>
            </a:r>
            <a:r>
              <a:rPr lang="en-US" altLang="zh-CN" sz="1600" b="1">
                <a:cs typeface="Lucida Sans"/>
              </a:rPr>
              <a:t>written with curly brackets.</a:t>
            </a:r>
            <a:r>
              <a:rPr lang="en-US" altLang="zh-CN" sz="1600">
                <a:cs typeface="Lucida Sans"/>
              </a:rPr>
              <a:t> Sets are unordered, so you cannot be sure in which order the items will appear. </a:t>
            </a:r>
            <a:r>
              <a:rPr lang="en-US" altLang="zh-CN" sz="1600" b="1">
                <a:cs typeface="Lucida Sans"/>
              </a:rPr>
              <a:t>No duplicate members.</a:t>
            </a:r>
            <a:endParaRPr lang="en-US" altLang="zh-CN" sz="1600">
              <a:cs typeface="Lucida Sans"/>
            </a:endParaRPr>
          </a:p>
          <a:p>
            <a:endParaRPr lang="en-US" altLang="zh-CN" sz="1600">
              <a:cs typeface="Lucida Sans"/>
            </a:endParaRPr>
          </a:p>
          <a:p>
            <a:endParaRPr lang="en-US" altLang="zh-CN" sz="1600">
              <a:cs typeface="Lucida Sans"/>
            </a:endParaRPr>
          </a:p>
          <a:p>
            <a:r>
              <a:rPr lang="en-US" altLang="zh-CN" sz="1600" b="1">
                <a:cs typeface="Lucida Sans"/>
              </a:rPr>
              <a:t>Access Items - </a:t>
            </a:r>
            <a:r>
              <a:rPr lang="en-US" altLang="zh-CN" sz="1600">
                <a:cs typeface="Lucida Sans"/>
              </a:rPr>
              <a:t>You </a:t>
            </a:r>
            <a:r>
              <a:rPr lang="en-US" altLang="zh-CN" sz="1600" b="1" u="sng">
                <a:cs typeface="Lucida Sans"/>
              </a:rPr>
              <a:t>cannot access items in a set by referring to an index</a:t>
            </a:r>
            <a:r>
              <a:rPr lang="en-US" altLang="zh-CN" sz="1600">
                <a:cs typeface="Lucida Sans"/>
              </a:rPr>
              <a:t>, since sets are unordered the items has no index. But you can loop through the set items using a for loop, or ask if a specified value is present in a set, by using the in keyword.</a:t>
            </a:r>
          </a:p>
          <a:p>
            <a:endParaRPr lang="en-US" altLang="zh-CN">
              <a:cs typeface="Lucida Sans"/>
            </a:endParaRPr>
          </a:p>
          <a:p>
            <a:endParaRPr lang="en-US" altLang="zh-CN">
              <a:cs typeface="Lucida Sans"/>
            </a:endParaRPr>
          </a:p>
          <a:p>
            <a:endParaRPr lang="en-US" altLang="zh-CN">
              <a:cs typeface="Lucida Sans"/>
            </a:endParaRPr>
          </a:p>
          <a:p>
            <a:endParaRPr lang="zh-CN" altLang="en-US" dirty="0">
              <a:cs typeface="Lucida Sans"/>
            </a:endParaRPr>
          </a:p>
        </p:txBody>
      </p:sp>
      <p:pic>
        <p:nvPicPr>
          <p:cNvPr id="8" name="图片">
            <a:extLst>
              <a:ext uri="{FF2B5EF4-FFF2-40B4-BE49-F238E27FC236}">
                <a16:creationId xmlns:a16="http://schemas.microsoft.com/office/drawing/2014/main" id="{CE92B541-BFCE-D662-FAFE-66431582A759}"/>
              </a:ext>
            </a:extLst>
          </p:cNvPr>
          <p:cNvPicPr>
            <a:picLocks noChangeAspect="1"/>
          </p:cNvPicPr>
          <p:nvPr/>
        </p:nvPicPr>
        <p:blipFill>
          <a:blip r:embed="rId6" cstate="print"/>
          <a:stretch>
            <a:fillRect/>
          </a:stretch>
        </p:blipFill>
        <p:spPr>
          <a:xfrm>
            <a:off x="1810922" y="3645006"/>
            <a:ext cx="5427853" cy="735980"/>
          </a:xfrm>
          <a:prstGeom prst="rect">
            <a:avLst/>
          </a:prstGeom>
          <a:noFill/>
          <a:ln w="12700" cap="flat" cmpd="sng">
            <a:noFill/>
            <a:prstDash val="solid"/>
            <a:miter/>
          </a:ln>
        </p:spPr>
      </p:pic>
      <p:pic>
        <p:nvPicPr>
          <p:cNvPr id="9" name="图片">
            <a:extLst>
              <a:ext uri="{FF2B5EF4-FFF2-40B4-BE49-F238E27FC236}">
                <a16:creationId xmlns:a16="http://schemas.microsoft.com/office/drawing/2014/main" id="{C74386D2-017C-641E-41C2-AFF9740F5572}"/>
              </a:ext>
            </a:extLst>
          </p:cNvPr>
          <p:cNvPicPr>
            <a:picLocks noChangeAspect="1"/>
          </p:cNvPicPr>
          <p:nvPr/>
        </p:nvPicPr>
        <p:blipFill>
          <a:blip r:embed="rId7" cstate="print"/>
          <a:stretch>
            <a:fillRect/>
          </a:stretch>
        </p:blipFill>
        <p:spPr>
          <a:xfrm>
            <a:off x="1709044" y="5221332"/>
            <a:ext cx="5336092" cy="1490260"/>
          </a:xfrm>
          <a:prstGeom prst="rect">
            <a:avLst/>
          </a:prstGeom>
          <a:noFill/>
          <a:ln w="12700" cap="flat" cmpd="sng">
            <a:noFill/>
            <a:prstDash val="solid"/>
            <a:miter/>
          </a:ln>
        </p:spPr>
      </p:pic>
    </p:spTree>
    <p:extLst>
      <p:ext uri="{BB962C8B-B14F-4D97-AF65-F5344CB8AC3E}">
        <p14:creationId xmlns:p14="http://schemas.microsoft.com/office/powerpoint/2010/main" val="750122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4" name="文本框">
            <a:extLst>
              <a:ext uri="{FF2B5EF4-FFF2-40B4-BE49-F238E27FC236}">
                <a16:creationId xmlns:a16="http://schemas.microsoft.com/office/drawing/2014/main" id="{99892DF7-1817-16D2-B0BD-99BBD5FD4C64}"/>
              </a:ext>
            </a:extLst>
          </p:cNvPr>
          <p:cNvSpPr>
            <a:spLocks noGrp="1"/>
          </p:cNvSpPr>
          <p:nvPr>
            <p:ph type="body" idx="1"/>
          </p:nvPr>
        </p:nvSpPr>
        <p:spPr>
          <a:xfrm>
            <a:off x="511903" y="192894"/>
            <a:ext cx="9858337" cy="666510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1" i="0" u="none" strike="noStrike" kern="1200" cap="none" spc="0" baseline="0" dirty="0">
                <a:solidFill>
                  <a:schemeClr val="tx1"/>
                </a:solidFill>
                <a:latin typeface="Century Gothic" charset="0"/>
                <a:ea typeface="宋体" charset="0"/>
                <a:cs typeface="Lucida Sans"/>
              </a:rPr>
              <a:t>Change Items - </a:t>
            </a:r>
            <a:r>
              <a:rPr lang="en-US" altLang="zh-CN" sz="1600" b="0" i="0" u="none" strike="noStrike" kern="1200" cap="none" spc="0" baseline="0" dirty="0">
                <a:solidFill>
                  <a:schemeClr val="tx1"/>
                </a:solidFill>
                <a:latin typeface="Century Gothic" charset="0"/>
                <a:ea typeface="宋体" charset="0"/>
                <a:cs typeface="Lucida Sans"/>
              </a:rPr>
              <a:t>Once a set is created, </a:t>
            </a:r>
            <a:r>
              <a:rPr lang="en-US" altLang="zh-CN" sz="1600" b="1" i="0" u="none" strike="noStrike" kern="1200" cap="none" spc="0" baseline="0" dirty="0">
                <a:solidFill>
                  <a:schemeClr val="tx1"/>
                </a:solidFill>
                <a:latin typeface="Century Gothic" charset="0"/>
                <a:ea typeface="宋体" charset="0"/>
                <a:cs typeface="Lucida Sans"/>
              </a:rPr>
              <a:t>you cannot change its items, but you can add new items.</a:t>
            </a:r>
          </a:p>
          <a:p>
            <a:pPr marL="342900" indent="-342900" algn="l">
              <a:lnSpc>
                <a:spcPct val="100000"/>
              </a:lnSpc>
              <a:spcBef>
                <a:spcPts val="1000"/>
              </a:spcBef>
              <a:spcAft>
                <a:spcPts val="0"/>
              </a:spcAft>
              <a:buClr>
                <a:srgbClr val="8ACFD6"/>
              </a:buClr>
              <a:buSzPct val="80000"/>
              <a:buFont typeface="Wingdings 3" charset="2"/>
              <a:buChar char=""/>
            </a:pPr>
            <a:r>
              <a:rPr lang="en-US" altLang="zh-CN" sz="1600" b="1" i="0" u="none" strike="noStrike" kern="1200" cap="none" spc="0" baseline="0" dirty="0">
                <a:solidFill>
                  <a:schemeClr val="tx1"/>
                </a:solidFill>
                <a:latin typeface="Century Gothic" charset="0"/>
                <a:ea typeface="宋体" charset="0"/>
                <a:cs typeface="Lucida Sans"/>
              </a:rPr>
              <a:t>Add Items - </a:t>
            </a:r>
            <a:r>
              <a:rPr lang="en-US" altLang="zh-CN" sz="1600" b="0" i="0" u="none" strike="noStrike" kern="1200" cap="none" spc="0" baseline="0" dirty="0">
                <a:solidFill>
                  <a:schemeClr val="tx1"/>
                </a:solidFill>
                <a:latin typeface="Century Gothic" charset="0"/>
                <a:ea typeface="宋体" charset="0"/>
                <a:cs typeface="Lucida Sans"/>
              </a:rPr>
              <a:t>To add one item to a set use the add() method. To add more than one item to a set use the update() method.</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Add multiple items to a set, using </a:t>
            </a:r>
            <a:r>
              <a:rPr lang="en-US" altLang="zh-CN" sz="1600" b="1" i="0" u="none" strike="noStrike" kern="1200" cap="none" spc="0" baseline="0" dirty="0">
                <a:solidFill>
                  <a:schemeClr val="tx1"/>
                </a:solidFill>
                <a:latin typeface="Century Gothic" charset="0"/>
                <a:ea typeface="宋体" charset="0"/>
                <a:cs typeface="Lucida Sans"/>
              </a:rPr>
              <a:t>the update() method</a:t>
            </a:r>
            <a:r>
              <a:rPr lang="en-US" altLang="zh-CN" sz="1600" b="0" i="0" u="none" strike="noStrike" kern="1200" cap="none" spc="0" baseline="0" dirty="0">
                <a:solidFill>
                  <a:schemeClr val="tx1"/>
                </a:solidFill>
                <a:latin typeface="Century Gothic" charset="0"/>
                <a:ea typeface="宋体" charset="0"/>
                <a:cs typeface="Lucida Sans"/>
              </a:rPr>
              <a:t>:</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dirty="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dirty="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r>
              <a:rPr lang="en-US" altLang="zh-CN" sz="1600" b="1" i="0" u="none" strike="noStrike" kern="1200" cap="none" spc="0" baseline="0" dirty="0">
                <a:solidFill>
                  <a:schemeClr val="tx1"/>
                </a:solidFill>
                <a:latin typeface="Century Gothic" charset="0"/>
                <a:ea typeface="宋体" charset="0"/>
                <a:cs typeface="Lucida Sans"/>
              </a:rPr>
              <a:t>Get the Length of a Set </a:t>
            </a:r>
            <a:r>
              <a:rPr lang="en-US" altLang="zh-CN" sz="1600" b="0" i="0" u="none" strike="noStrike" kern="1200" cap="none" spc="0" baseline="0" dirty="0">
                <a:solidFill>
                  <a:schemeClr val="tx1"/>
                </a:solidFill>
                <a:latin typeface="Century Gothic" charset="0"/>
                <a:ea typeface="宋体" charset="0"/>
                <a:cs typeface="Lucida Sans"/>
              </a:rPr>
              <a:t>- To determine how many items a set has, use the </a:t>
            </a:r>
            <a:r>
              <a:rPr lang="en-US" altLang="zh-CN" sz="1600" b="0" i="0" u="none" strike="noStrike" kern="1200" cap="none" spc="0" baseline="0" dirty="0" err="1">
                <a:solidFill>
                  <a:schemeClr val="tx1"/>
                </a:solidFill>
                <a:latin typeface="Century Gothic" charset="0"/>
                <a:ea typeface="宋体" charset="0"/>
                <a:cs typeface="Lucida Sans"/>
              </a:rPr>
              <a:t>len</a:t>
            </a:r>
            <a:r>
              <a:rPr lang="en-US" altLang="zh-CN" sz="1600" b="0" i="0" u="none" strike="noStrike" kern="1200" cap="none" spc="0" baseline="0" dirty="0">
                <a:solidFill>
                  <a:schemeClr val="tx1"/>
                </a:solidFill>
                <a:latin typeface="Century Gothic" charset="0"/>
                <a:ea typeface="宋体" charset="0"/>
                <a:cs typeface="Lucida Sans"/>
              </a:rPr>
              <a:t>() method.</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pic>
        <p:nvPicPr>
          <p:cNvPr id="5" name="图片">
            <a:extLst>
              <a:ext uri="{FF2B5EF4-FFF2-40B4-BE49-F238E27FC236}">
                <a16:creationId xmlns:a16="http://schemas.microsoft.com/office/drawing/2014/main" id="{40DB4FC6-41C6-D74C-A1AF-4DA4BC0EB230}"/>
              </a:ext>
            </a:extLst>
          </p:cNvPr>
          <p:cNvPicPr>
            <a:picLocks noChangeAspect="1"/>
          </p:cNvPicPr>
          <p:nvPr/>
        </p:nvPicPr>
        <p:blipFill>
          <a:blip r:embed="rId3" cstate="print"/>
          <a:stretch>
            <a:fillRect/>
          </a:stretch>
        </p:blipFill>
        <p:spPr>
          <a:xfrm>
            <a:off x="2103520" y="1381197"/>
            <a:ext cx="4547724" cy="1551263"/>
          </a:xfrm>
          <a:prstGeom prst="rect">
            <a:avLst/>
          </a:prstGeom>
          <a:noFill/>
          <a:ln w="12700" cap="flat" cmpd="sng">
            <a:noFill/>
            <a:prstDash val="solid"/>
            <a:miter/>
          </a:ln>
        </p:spPr>
      </p:pic>
      <p:pic>
        <p:nvPicPr>
          <p:cNvPr id="6" name="图片">
            <a:extLst>
              <a:ext uri="{FF2B5EF4-FFF2-40B4-BE49-F238E27FC236}">
                <a16:creationId xmlns:a16="http://schemas.microsoft.com/office/drawing/2014/main" id="{8805104F-65F3-F69B-AA4A-FB01733B883F}"/>
              </a:ext>
            </a:extLst>
          </p:cNvPr>
          <p:cNvPicPr>
            <a:picLocks noChangeAspect="1"/>
          </p:cNvPicPr>
          <p:nvPr/>
        </p:nvPicPr>
        <p:blipFill>
          <a:blip r:embed="rId4" cstate="print"/>
          <a:stretch>
            <a:fillRect/>
          </a:stretch>
        </p:blipFill>
        <p:spPr>
          <a:xfrm>
            <a:off x="2095329" y="3229170"/>
            <a:ext cx="4555915" cy="1392741"/>
          </a:xfrm>
          <a:prstGeom prst="rect">
            <a:avLst/>
          </a:prstGeom>
          <a:noFill/>
          <a:ln w="12700" cap="flat" cmpd="sng">
            <a:noFill/>
            <a:prstDash val="solid"/>
            <a:miter/>
          </a:ln>
        </p:spPr>
      </p:pic>
      <p:pic>
        <p:nvPicPr>
          <p:cNvPr id="7" name="图片">
            <a:extLst>
              <a:ext uri="{FF2B5EF4-FFF2-40B4-BE49-F238E27FC236}">
                <a16:creationId xmlns:a16="http://schemas.microsoft.com/office/drawing/2014/main" id="{F4423B34-6961-68FE-C3B7-47C76A503F04}"/>
              </a:ext>
            </a:extLst>
          </p:cNvPr>
          <p:cNvPicPr>
            <a:picLocks noChangeAspect="1"/>
          </p:cNvPicPr>
          <p:nvPr/>
        </p:nvPicPr>
        <p:blipFill>
          <a:blip r:embed="rId5" cstate="print"/>
          <a:stretch>
            <a:fillRect/>
          </a:stretch>
        </p:blipFill>
        <p:spPr>
          <a:xfrm>
            <a:off x="1821760" y="5186807"/>
            <a:ext cx="5405760" cy="880506"/>
          </a:xfrm>
          <a:prstGeom prst="rect">
            <a:avLst/>
          </a:prstGeom>
          <a:noFill/>
          <a:ln w="12700" cap="flat" cmpd="sng">
            <a:noFill/>
            <a:prstDash val="solid"/>
            <a:miter/>
          </a:ln>
        </p:spPr>
      </p:pic>
    </p:spTree>
    <p:extLst>
      <p:ext uri="{BB962C8B-B14F-4D97-AF65-F5344CB8AC3E}">
        <p14:creationId xmlns:p14="http://schemas.microsoft.com/office/powerpoint/2010/main" val="2100267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6" name="文本框">
            <a:extLst>
              <a:ext uri="{FF2B5EF4-FFF2-40B4-BE49-F238E27FC236}">
                <a16:creationId xmlns:a16="http://schemas.microsoft.com/office/drawing/2014/main" id="{8A5175D8-6853-0C79-BED3-9E792FB5BDAE}"/>
              </a:ext>
            </a:extLst>
          </p:cNvPr>
          <p:cNvSpPr>
            <a:spLocks noGrp="1"/>
          </p:cNvSpPr>
          <p:nvPr>
            <p:ph type="body" idx="1"/>
          </p:nvPr>
        </p:nvSpPr>
        <p:spPr>
          <a:xfrm>
            <a:off x="522927" y="158018"/>
            <a:ext cx="9746167" cy="66999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1" i="0" u="none" strike="noStrike" kern="1200" cap="none" spc="0" baseline="0" dirty="0">
                <a:solidFill>
                  <a:schemeClr val="tx1"/>
                </a:solidFill>
                <a:latin typeface="Century Gothic" charset="0"/>
                <a:ea typeface="宋体" charset="0"/>
                <a:cs typeface="Lucida Sans"/>
              </a:rPr>
              <a:t>Remove Item </a:t>
            </a:r>
            <a:r>
              <a:rPr lang="en-US" altLang="zh-CN" sz="1600" b="0" i="0" u="none" strike="noStrike" kern="1200" cap="none" spc="0" baseline="0" dirty="0">
                <a:solidFill>
                  <a:schemeClr val="tx1"/>
                </a:solidFill>
                <a:latin typeface="Century Gothic" charset="0"/>
                <a:ea typeface="宋体" charset="0"/>
                <a:cs typeface="Lucida Sans"/>
              </a:rPr>
              <a:t>- To remove an item in a set, use </a:t>
            </a:r>
            <a:r>
              <a:rPr lang="en-US" altLang="zh-CN" sz="1600" b="1" i="0" u="none" strike="noStrike" kern="1200" cap="none" spc="0" baseline="0" dirty="0">
                <a:solidFill>
                  <a:schemeClr val="tx1"/>
                </a:solidFill>
                <a:latin typeface="Century Gothic" charset="0"/>
                <a:ea typeface="宋体" charset="0"/>
                <a:cs typeface="Lucida Sans"/>
              </a:rPr>
              <a:t>the remove(), </a:t>
            </a:r>
            <a:r>
              <a:rPr lang="en-US" altLang="zh-CN" sz="1600" b="0" i="0" u="none" strike="noStrike" kern="1200" cap="none" spc="0" baseline="0" dirty="0">
                <a:solidFill>
                  <a:schemeClr val="tx1"/>
                </a:solidFill>
                <a:latin typeface="Century Gothic" charset="0"/>
                <a:ea typeface="宋体" charset="0"/>
                <a:cs typeface="Lucida Sans"/>
              </a:rPr>
              <a:t>or the </a:t>
            </a:r>
            <a:r>
              <a:rPr lang="en-US" altLang="zh-CN" sz="1600" b="1" i="0" u="none" strike="noStrike" kern="1200" cap="none" spc="0" baseline="0" dirty="0">
                <a:solidFill>
                  <a:schemeClr val="tx1"/>
                </a:solidFill>
                <a:latin typeface="Century Gothic" charset="0"/>
                <a:ea typeface="宋体" charset="0"/>
                <a:cs typeface="Lucida Sans"/>
              </a:rPr>
              <a:t>discard() method</a:t>
            </a:r>
            <a:r>
              <a:rPr lang="en-US" altLang="zh-CN" sz="1600" b="0" i="0" u="none" strike="noStrike" kern="1200" cap="none" spc="0" baseline="0" dirty="0">
                <a:solidFill>
                  <a:schemeClr val="tx1"/>
                </a:solidFill>
                <a:latin typeface="Century Gothic" charset="0"/>
                <a:ea typeface="宋体" charset="0"/>
                <a:cs typeface="Lucida Sans"/>
              </a:rPr>
              <a:t>. If the item to remove does not exist, </a:t>
            </a:r>
            <a:r>
              <a:rPr lang="en-US" altLang="zh-CN" sz="1600" b="1" i="0" u="none" strike="noStrike" kern="1200" cap="none" spc="0" baseline="0" dirty="0">
                <a:solidFill>
                  <a:schemeClr val="tx1"/>
                </a:solidFill>
                <a:latin typeface="Century Gothic" charset="0"/>
                <a:ea typeface="宋体" charset="0"/>
                <a:cs typeface="Lucida Sans"/>
              </a:rPr>
              <a:t>remove() will raise an error</a:t>
            </a:r>
            <a:r>
              <a:rPr lang="en-US" altLang="zh-CN" sz="1600" b="0" i="0" u="none" strike="noStrike" kern="1200" cap="none" spc="0" baseline="0" dirty="0">
                <a:solidFill>
                  <a:schemeClr val="tx1"/>
                </a:solidFill>
                <a:latin typeface="Century Gothic" charset="0"/>
                <a:ea typeface="宋体" charset="0"/>
                <a:cs typeface="Lucida Sans"/>
              </a:rPr>
              <a:t>. If the item to remove does not exist, </a:t>
            </a:r>
            <a:r>
              <a:rPr lang="en-US" altLang="zh-CN" sz="1600" b="1" i="0" u="none" strike="noStrike" kern="1200" cap="none" spc="0" baseline="0" dirty="0">
                <a:solidFill>
                  <a:schemeClr val="tx1"/>
                </a:solidFill>
                <a:latin typeface="Century Gothic" charset="0"/>
                <a:ea typeface="宋体" charset="0"/>
                <a:cs typeface="Lucida Sans"/>
              </a:rPr>
              <a:t>discard() will NOT raise an error.</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You can also use the pop(), method to remove an item, but this method will remove the last item. Remember that sets are unordered, so you will not know what item that gets removed.</a:t>
            </a: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The clear() method empties the set.</a:t>
            </a: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The del keyword will delete the set completely.</a:t>
            </a: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Join Two Sets - There are several ways to join two or more sets in Python.</a:t>
            </a:r>
          </a:p>
          <a:p>
            <a:pPr marL="742950" lvl="1" indent="-28575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You can use the union() method that returns a new set containing all items from both sets, or the update() method that inserts all the items from one set into another:</a:t>
            </a:r>
          </a:p>
          <a:p>
            <a:pPr marL="457200" lvl="1" indent="0" algn="l">
              <a:lnSpc>
                <a:spcPct val="100000"/>
              </a:lnSpc>
              <a:spcBef>
                <a:spcPts val="1000"/>
              </a:spcBef>
              <a:spcAft>
                <a:spcPts val="0"/>
              </a:spcAft>
              <a:buClr>
                <a:srgbClr val="8ACFD6"/>
              </a:buClr>
              <a:buSzPct val="80000"/>
              <a:buNone/>
            </a:pPr>
            <a:r>
              <a:rPr lang="en-US" altLang="zh-CN" sz="1600" dirty="0">
                <a:cs typeface="Lucida Sans"/>
              </a:rPr>
              <a:t>	</a:t>
            </a:r>
            <a:endParaRPr lang="en-US" altLang="zh-CN" sz="1600" b="0" i="0" u="none" strike="noStrike" kern="1200" cap="none" spc="0" baseline="0" dirty="0">
              <a:solidFill>
                <a:schemeClr val="tx1"/>
              </a:solidFill>
              <a:latin typeface="Century Gothic" charset="0"/>
              <a:ea typeface="宋体" charset="0"/>
              <a:cs typeface="Lucida Sans"/>
            </a:endParaRPr>
          </a:p>
          <a:p>
            <a:pPr marL="742950" lvl="1" indent="-28575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742950" lvl="1" indent="-28575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742950" lvl="1" indent="-28575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The update() method inserts the items in set2 into set1:</a:t>
            </a:r>
          </a:p>
          <a:p>
            <a:pPr marL="742950" lvl="1" indent="-28575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457200" lvl="1" indent="0" algn="l">
              <a:lnSpc>
                <a:spcPct val="100000"/>
              </a:lnSpc>
              <a:spcBef>
                <a:spcPts val="1000"/>
              </a:spcBef>
              <a:spcAft>
                <a:spcPts val="0"/>
              </a:spcAft>
              <a:buClr>
                <a:srgbClr val="8ACFD6"/>
              </a:buClr>
              <a:buSzPct val="80000"/>
              <a:buNone/>
            </a:pPr>
            <a:r>
              <a:rPr lang="en-US" altLang="zh-CN" sz="1600" dirty="0">
                <a:cs typeface="Lucida Sans"/>
              </a:rPr>
              <a:t>	</a:t>
            </a:r>
            <a:r>
              <a:rPr lang="en-US" altLang="zh-CN" sz="1600" b="0" i="0" u="none" strike="noStrike" kern="1200" cap="none" spc="0" baseline="0" dirty="0">
                <a:solidFill>
                  <a:schemeClr val="tx1"/>
                </a:solidFill>
                <a:latin typeface="Century Gothic" charset="0"/>
                <a:ea typeface="宋体" charset="0"/>
                <a:cs typeface="Lucida Sans"/>
              </a:rPr>
              <a:t>Both union() and update() will exclude any duplicate items.</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pic>
        <p:nvPicPr>
          <p:cNvPr id="8" name="图片">
            <a:extLst>
              <a:ext uri="{FF2B5EF4-FFF2-40B4-BE49-F238E27FC236}">
                <a16:creationId xmlns:a16="http://schemas.microsoft.com/office/drawing/2014/main" id="{CD34F888-3819-1859-5FA7-0204356A1690}"/>
              </a:ext>
            </a:extLst>
          </p:cNvPr>
          <p:cNvPicPr>
            <a:picLocks noChangeAspect="1"/>
          </p:cNvPicPr>
          <p:nvPr/>
        </p:nvPicPr>
        <p:blipFill>
          <a:blip r:embed="rId3" cstate="print"/>
          <a:stretch>
            <a:fillRect/>
          </a:stretch>
        </p:blipFill>
        <p:spPr>
          <a:xfrm>
            <a:off x="2587157" y="980804"/>
            <a:ext cx="4702330" cy="1246030"/>
          </a:xfrm>
          <a:prstGeom prst="rect">
            <a:avLst/>
          </a:prstGeom>
          <a:noFill/>
          <a:ln w="12700" cap="flat" cmpd="sng">
            <a:noFill/>
            <a:prstDash val="solid"/>
            <a:miter/>
          </a:ln>
        </p:spPr>
      </p:pic>
      <p:pic>
        <p:nvPicPr>
          <p:cNvPr id="9" name="图片">
            <a:extLst>
              <a:ext uri="{FF2B5EF4-FFF2-40B4-BE49-F238E27FC236}">
                <a16:creationId xmlns:a16="http://schemas.microsoft.com/office/drawing/2014/main" id="{EB237B4F-9633-7EC4-281A-A5228EC296DC}"/>
              </a:ext>
            </a:extLst>
          </p:cNvPr>
          <p:cNvPicPr>
            <a:picLocks noChangeAspect="1"/>
          </p:cNvPicPr>
          <p:nvPr/>
        </p:nvPicPr>
        <p:blipFill>
          <a:blip r:embed="rId4" cstate="print"/>
          <a:stretch>
            <a:fillRect/>
          </a:stretch>
        </p:blipFill>
        <p:spPr>
          <a:xfrm>
            <a:off x="2587157" y="4429848"/>
            <a:ext cx="3215036" cy="1246031"/>
          </a:xfrm>
          <a:prstGeom prst="rect">
            <a:avLst/>
          </a:prstGeom>
          <a:noFill/>
          <a:ln w="12700" cap="flat" cmpd="sng">
            <a:noFill/>
            <a:prstDash val="solid"/>
            <a:miter/>
          </a:ln>
        </p:spPr>
      </p:pic>
      <p:pic>
        <p:nvPicPr>
          <p:cNvPr id="10" name="图片">
            <a:extLst>
              <a:ext uri="{FF2B5EF4-FFF2-40B4-BE49-F238E27FC236}">
                <a16:creationId xmlns:a16="http://schemas.microsoft.com/office/drawing/2014/main" id="{2B5CF0B1-2121-1156-4097-5B96E1A4A04D}"/>
              </a:ext>
            </a:extLst>
          </p:cNvPr>
          <p:cNvPicPr>
            <a:picLocks noChangeAspect="1"/>
          </p:cNvPicPr>
          <p:nvPr/>
        </p:nvPicPr>
        <p:blipFill>
          <a:blip r:embed="rId5" cstate="print"/>
          <a:stretch>
            <a:fillRect/>
          </a:stretch>
        </p:blipFill>
        <p:spPr>
          <a:xfrm>
            <a:off x="6821311" y="4756435"/>
            <a:ext cx="3171361" cy="1515273"/>
          </a:xfrm>
          <a:prstGeom prst="rect">
            <a:avLst/>
          </a:prstGeom>
          <a:noFill/>
          <a:ln w="12700" cap="flat" cmpd="sng">
            <a:noFill/>
            <a:prstDash val="solid"/>
            <a:miter/>
          </a:ln>
        </p:spPr>
      </p:pic>
    </p:spTree>
    <p:extLst>
      <p:ext uri="{BB962C8B-B14F-4D97-AF65-F5344CB8AC3E}">
        <p14:creationId xmlns:p14="http://schemas.microsoft.com/office/powerpoint/2010/main" val="53091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4" name="文本框">
            <a:extLst>
              <a:ext uri="{FF2B5EF4-FFF2-40B4-BE49-F238E27FC236}">
                <a16:creationId xmlns:a16="http://schemas.microsoft.com/office/drawing/2014/main" id="{EE196699-BB8C-709C-C3B2-D6A542D5EEE2}"/>
              </a:ext>
            </a:extLst>
          </p:cNvPr>
          <p:cNvSpPr>
            <a:spLocks noGrp="1"/>
          </p:cNvSpPr>
          <p:nvPr>
            <p:ph type="body" idx="1"/>
          </p:nvPr>
        </p:nvSpPr>
        <p:spPr>
          <a:xfrm>
            <a:off x="478715" y="140506"/>
            <a:ext cx="9592653" cy="592501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The set() Constructor - It is also possible to use the set() constructor to make a set.</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pic>
        <p:nvPicPr>
          <p:cNvPr id="5" name="图片">
            <a:extLst>
              <a:ext uri="{FF2B5EF4-FFF2-40B4-BE49-F238E27FC236}">
                <a16:creationId xmlns:a16="http://schemas.microsoft.com/office/drawing/2014/main" id="{FB87BD82-4F3E-8E62-591D-6D0B8D2BB016}"/>
              </a:ext>
            </a:extLst>
          </p:cNvPr>
          <p:cNvPicPr>
            <a:picLocks noChangeAspect="1"/>
          </p:cNvPicPr>
          <p:nvPr/>
        </p:nvPicPr>
        <p:blipFill>
          <a:blip r:embed="rId3" cstate="print"/>
          <a:stretch>
            <a:fillRect/>
          </a:stretch>
        </p:blipFill>
        <p:spPr>
          <a:xfrm>
            <a:off x="1468944" y="472290"/>
            <a:ext cx="8507932" cy="640382"/>
          </a:xfrm>
          <a:prstGeom prst="rect">
            <a:avLst/>
          </a:prstGeom>
          <a:noFill/>
          <a:ln w="12700" cap="flat" cmpd="sng">
            <a:noFill/>
            <a:prstDash val="solid"/>
            <a:miter/>
          </a:ln>
        </p:spPr>
      </p:pic>
    </p:spTree>
    <p:extLst>
      <p:ext uri="{BB962C8B-B14F-4D97-AF65-F5344CB8AC3E}">
        <p14:creationId xmlns:p14="http://schemas.microsoft.com/office/powerpoint/2010/main" val="84879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graphicFrame>
        <p:nvGraphicFramePr>
          <p:cNvPr id="4" name="Table">
            <a:extLst>
              <a:ext uri="{FF2B5EF4-FFF2-40B4-BE49-F238E27FC236}">
                <a16:creationId xmlns:a16="http://schemas.microsoft.com/office/drawing/2014/main" id="{69CF8E03-BAD5-441C-DBD6-578D1BFD6AEB}"/>
              </a:ext>
            </a:extLst>
          </p:cNvPr>
          <p:cNvGraphicFramePr>
            <a:graphicFrameLocks noGrp="1"/>
          </p:cNvGraphicFramePr>
          <p:nvPr>
            <p:ph type="body" idx="1"/>
            <p:extLst>
              <p:ext uri="{D42A27DB-BD31-4B8C-83A1-F6EECF244321}">
                <p14:modId xmlns:p14="http://schemas.microsoft.com/office/powerpoint/2010/main" val="4007485465"/>
              </p:ext>
            </p:extLst>
          </p:nvPr>
        </p:nvGraphicFramePr>
        <p:xfrm>
          <a:off x="432139" y="2"/>
          <a:ext cx="10024938" cy="6857998"/>
        </p:xfrm>
        <a:graphic>
          <a:graphicData uri="http://schemas.openxmlformats.org/drawingml/2006/table">
            <a:tbl>
              <a:tblPr bandRow="1">
                <a:noFill/>
              </a:tblPr>
              <a:tblGrid>
                <a:gridCol w="3011978">
                  <a:extLst>
                    <a:ext uri="{9D8B030D-6E8A-4147-A177-3AD203B41FA5}">
                      <a16:colId xmlns:a16="http://schemas.microsoft.com/office/drawing/2014/main" val="20000"/>
                    </a:ext>
                  </a:extLst>
                </a:gridCol>
                <a:gridCol w="7012960">
                  <a:extLst>
                    <a:ext uri="{9D8B030D-6E8A-4147-A177-3AD203B41FA5}">
                      <a16:colId xmlns:a16="http://schemas.microsoft.com/office/drawing/2014/main" val="20001"/>
                    </a:ext>
                  </a:extLst>
                </a:gridCol>
              </a:tblGrid>
              <a:tr h="286972">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Method</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81521"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Description</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40754"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extLst>
                  <a:ext uri="{0D108BD9-81ED-4DB2-BD59-A6C34878D82A}">
                    <a16:rowId xmlns:a16="http://schemas.microsoft.com/office/drawing/2014/main" val="10000"/>
                  </a:ext>
                </a:extLst>
              </a:tr>
              <a:tr h="286972">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add()</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81521"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Adds an element to the set</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40754"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extLst>
                  <a:ext uri="{0D108BD9-81ED-4DB2-BD59-A6C34878D82A}">
                    <a16:rowId xmlns:a16="http://schemas.microsoft.com/office/drawing/2014/main" val="10001"/>
                  </a:ext>
                </a:extLst>
              </a:tr>
              <a:tr h="396153">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dirty="0">
                          <a:solidFill>
                            <a:schemeClr val="bg1"/>
                          </a:solidFill>
                          <a:latin typeface="Century Gothic" charset="0"/>
                          <a:ea typeface="宋体" charset="0"/>
                          <a:cs typeface="Century Gothic" charset="0"/>
                        </a:rPr>
                        <a:t>clear()</a:t>
                      </a:r>
                      <a:endParaRPr lang="zh-CN" altLang="en-US" sz="1300" b="0" i="0" u="none" strike="noStrike" kern="1200" cap="none" spc="0" baseline="0" dirty="0">
                        <a:solidFill>
                          <a:schemeClr val="bg1"/>
                        </a:solidFill>
                        <a:latin typeface="Century Gothic" charset="0"/>
                        <a:ea typeface="宋体" charset="0"/>
                        <a:cs typeface="Century Gothic" charset="0"/>
                      </a:endParaRPr>
                    </a:p>
                  </a:txBody>
                  <a:tcPr marL="81521"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Removes all the elements from the set</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40754"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extLst>
                  <a:ext uri="{0D108BD9-81ED-4DB2-BD59-A6C34878D82A}">
                    <a16:rowId xmlns:a16="http://schemas.microsoft.com/office/drawing/2014/main" val="10002"/>
                  </a:ext>
                </a:extLst>
              </a:tr>
              <a:tr h="286972">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copy()</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81521"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Returns a copy of the set</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40754"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extLst>
                  <a:ext uri="{0D108BD9-81ED-4DB2-BD59-A6C34878D82A}">
                    <a16:rowId xmlns:a16="http://schemas.microsoft.com/office/drawing/2014/main" val="10003"/>
                  </a:ext>
                </a:extLst>
              </a:tr>
              <a:tr h="520897">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difference()</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81521"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Returns a set containing the difference between two or more sets</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40754"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extLst>
                  <a:ext uri="{0D108BD9-81ED-4DB2-BD59-A6C34878D82A}">
                    <a16:rowId xmlns:a16="http://schemas.microsoft.com/office/drawing/2014/main" val="10004"/>
                  </a:ext>
                </a:extLst>
              </a:tr>
              <a:tr h="520897">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difference_update()</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81521"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Removes the items in this set that are also included in another, specified set</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40754"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extLst>
                  <a:ext uri="{0D108BD9-81ED-4DB2-BD59-A6C34878D82A}">
                    <a16:rowId xmlns:a16="http://schemas.microsoft.com/office/drawing/2014/main" val="10005"/>
                  </a:ext>
                </a:extLst>
              </a:tr>
              <a:tr h="286972">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discard()</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81521"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Remove the specified item</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40754"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extLst>
                  <a:ext uri="{0D108BD9-81ED-4DB2-BD59-A6C34878D82A}">
                    <a16:rowId xmlns:a16="http://schemas.microsoft.com/office/drawing/2014/main" val="10006"/>
                  </a:ext>
                </a:extLst>
              </a:tr>
              <a:tr h="396153">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intersection()</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81521"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Returns a set, that is the intersection of two other sets</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40754"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extLst>
                  <a:ext uri="{0D108BD9-81ED-4DB2-BD59-A6C34878D82A}">
                    <a16:rowId xmlns:a16="http://schemas.microsoft.com/office/drawing/2014/main" val="10007"/>
                  </a:ext>
                </a:extLst>
              </a:tr>
              <a:tr h="520897">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intersection_update()</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81521"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Removes the items in this set that are not present in other, specified set(s)</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40754"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extLst>
                  <a:ext uri="{0D108BD9-81ED-4DB2-BD59-A6C34878D82A}">
                    <a16:rowId xmlns:a16="http://schemas.microsoft.com/office/drawing/2014/main" val="10008"/>
                  </a:ext>
                </a:extLst>
              </a:tr>
              <a:tr h="396153">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isdisjoint()</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81521"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Returns whether two sets have a intersection or not</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40754"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extLst>
                  <a:ext uri="{0D108BD9-81ED-4DB2-BD59-A6C34878D82A}">
                    <a16:rowId xmlns:a16="http://schemas.microsoft.com/office/drawing/2014/main" val="10009"/>
                  </a:ext>
                </a:extLst>
              </a:tr>
              <a:tr h="396153">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issubset()</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81521"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Returns whether another set contains this set or not</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40754"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extLst>
                  <a:ext uri="{0D108BD9-81ED-4DB2-BD59-A6C34878D82A}">
                    <a16:rowId xmlns:a16="http://schemas.microsoft.com/office/drawing/2014/main" val="10010"/>
                  </a:ext>
                </a:extLst>
              </a:tr>
              <a:tr h="396153">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issuperset()</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81521"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Returns whether this set contains another set or not</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40754"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extLst>
                  <a:ext uri="{0D108BD9-81ED-4DB2-BD59-A6C34878D82A}">
                    <a16:rowId xmlns:a16="http://schemas.microsoft.com/office/drawing/2014/main" val="10011"/>
                  </a:ext>
                </a:extLst>
              </a:tr>
              <a:tr h="286972">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pop()</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81521"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Removes an element from the set</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40754"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extLst>
                  <a:ext uri="{0D108BD9-81ED-4DB2-BD59-A6C34878D82A}">
                    <a16:rowId xmlns:a16="http://schemas.microsoft.com/office/drawing/2014/main" val="10012"/>
                  </a:ext>
                </a:extLst>
              </a:tr>
              <a:tr h="286972">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remove()</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81521"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Removes the specified element</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40754"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extLst>
                  <a:ext uri="{0D108BD9-81ED-4DB2-BD59-A6C34878D82A}">
                    <a16:rowId xmlns:a16="http://schemas.microsoft.com/office/drawing/2014/main" val="10013"/>
                  </a:ext>
                </a:extLst>
              </a:tr>
              <a:tr h="396153">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symmetric_difference()</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81521"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Returns a set with the symmetric differences of two sets</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40754"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extLst>
                  <a:ext uri="{0D108BD9-81ED-4DB2-BD59-A6C34878D82A}">
                    <a16:rowId xmlns:a16="http://schemas.microsoft.com/office/drawing/2014/main" val="10014"/>
                  </a:ext>
                </a:extLst>
              </a:tr>
              <a:tr h="396153">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symmetric_difference_update()</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81521"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inserts the symmetric differences from this set and another</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40754"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extLst>
                  <a:ext uri="{0D108BD9-81ED-4DB2-BD59-A6C34878D82A}">
                    <a16:rowId xmlns:a16="http://schemas.microsoft.com/office/drawing/2014/main" val="10015"/>
                  </a:ext>
                </a:extLst>
              </a:tr>
              <a:tr h="396153">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union()</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81521"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Return a set containing the union of sets</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40754"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extLst>
                  <a:ext uri="{0D108BD9-81ED-4DB2-BD59-A6C34878D82A}">
                    <a16:rowId xmlns:a16="http://schemas.microsoft.com/office/drawing/2014/main" val="10016"/>
                  </a:ext>
                </a:extLst>
              </a:tr>
              <a:tr h="404251">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a:solidFill>
                            <a:schemeClr val="bg1"/>
                          </a:solidFill>
                          <a:latin typeface="Century Gothic" charset="0"/>
                          <a:ea typeface="宋体" charset="0"/>
                          <a:cs typeface="Century Gothic" charset="0"/>
                        </a:rPr>
                        <a:t>update()</a:t>
                      </a:r>
                      <a:endParaRPr lang="zh-CN" altLang="en-US" sz="1300" b="0" i="0" u="none" strike="noStrike" kern="1200" cap="none" spc="0" baseline="0">
                        <a:solidFill>
                          <a:schemeClr val="bg1"/>
                        </a:solidFill>
                        <a:latin typeface="Century Gothic" charset="0"/>
                        <a:ea typeface="宋体" charset="0"/>
                        <a:cs typeface="Century Gothic" charset="0"/>
                      </a:endParaRPr>
                    </a:p>
                  </a:txBody>
                  <a:tcPr marL="81521"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DDDDDD"/>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300" b="0" i="0" u="none" strike="noStrike" kern="1200" cap="none" spc="0" baseline="0" dirty="0">
                          <a:solidFill>
                            <a:schemeClr val="bg1"/>
                          </a:solidFill>
                          <a:latin typeface="Century Gothic" charset="0"/>
                          <a:ea typeface="宋体" charset="0"/>
                          <a:cs typeface="Century Gothic" charset="0"/>
                        </a:rPr>
                        <a:t>Update the set with the union of this set and others</a:t>
                      </a:r>
                      <a:endParaRPr lang="zh-CN" altLang="en-US" sz="1300" b="0" i="0" u="none" strike="noStrike" kern="1200" cap="none" spc="0" baseline="0" dirty="0">
                        <a:solidFill>
                          <a:schemeClr val="bg1"/>
                        </a:solidFill>
                        <a:latin typeface="Century Gothic" charset="0"/>
                        <a:ea typeface="宋体" charset="0"/>
                        <a:cs typeface="Century Gothic" charset="0"/>
                      </a:endParaRPr>
                    </a:p>
                  </a:txBody>
                  <a:tcPr marL="40754" marR="40754" marT="40754" marB="40754">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DDDDDD"/>
                      </a:solidFill>
                      <a:prstDash val="solid"/>
                      <a:headEnd type="none" w="med" len="med"/>
                      <a:tailEnd type="none" w="med" len="med"/>
                    </a:lnB>
                    <a:solidFill>
                      <a:srgbClr val="F1F1F1"/>
                    </a:solid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681271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4" name="文本框">
            <a:extLst>
              <a:ext uri="{FF2B5EF4-FFF2-40B4-BE49-F238E27FC236}">
                <a16:creationId xmlns:a16="http://schemas.microsoft.com/office/drawing/2014/main" id="{7630BCC7-2DF7-46CB-FBAC-21D4D289DC2E}"/>
              </a:ext>
            </a:extLst>
          </p:cNvPr>
          <p:cNvSpPr>
            <a:spLocks noGrp="1"/>
          </p:cNvSpPr>
          <p:nvPr>
            <p:ph type="title"/>
          </p:nvPr>
        </p:nvSpPr>
        <p:spPr>
          <a:xfrm>
            <a:off x="645130" y="190950"/>
            <a:ext cx="9404723" cy="41865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Dictionary</a:t>
            </a:r>
            <a:br>
              <a:rPr lang="zh-CN" altLang="en-US" sz="4200" b="0" i="0" u="none" strike="noStrike" kern="1200" cap="none" spc="0" baseline="0" dirty="0">
                <a:solidFill>
                  <a:schemeClr val="tx2"/>
                </a:solidFill>
                <a:latin typeface="Century Gothic" charset="0"/>
                <a:ea typeface="宋体" charset="0"/>
                <a:cs typeface="Lucida Sans"/>
              </a:rPr>
            </a:br>
            <a:endParaRPr lang="zh-CN" altLang="en-US" sz="4200" b="0" i="0" u="none" strike="noStrike" kern="1200" cap="none" spc="0" baseline="0" dirty="0">
              <a:solidFill>
                <a:schemeClr val="tx2"/>
              </a:solidFill>
              <a:latin typeface="Century Gothic" charset="0"/>
              <a:ea typeface="宋体" charset="0"/>
              <a:cs typeface="Lucida Sans"/>
            </a:endParaRPr>
          </a:p>
        </p:txBody>
      </p:sp>
      <p:sp>
        <p:nvSpPr>
          <p:cNvPr id="5" name="文本框">
            <a:extLst>
              <a:ext uri="{FF2B5EF4-FFF2-40B4-BE49-F238E27FC236}">
                <a16:creationId xmlns:a16="http://schemas.microsoft.com/office/drawing/2014/main" id="{9CF5E01D-E5BA-9920-A8A9-9A9BD71E5073}"/>
              </a:ext>
            </a:extLst>
          </p:cNvPr>
          <p:cNvSpPr txBox="1">
            <a:spLocks/>
          </p:cNvSpPr>
          <p:nvPr/>
        </p:nvSpPr>
        <p:spPr>
          <a:xfrm>
            <a:off x="645130" y="609601"/>
            <a:ext cx="9590708" cy="531913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r>
              <a:rPr lang="en-US" altLang="zh-CN" sz="1600" dirty="0">
                <a:cs typeface="Lucida Sans"/>
              </a:rPr>
              <a:t>A dictionary is a collection which is </a:t>
            </a:r>
            <a:r>
              <a:rPr lang="en-US" altLang="zh-CN" sz="1600" b="1" dirty="0">
                <a:cs typeface="Lucida Sans"/>
              </a:rPr>
              <a:t>unordered</a:t>
            </a:r>
            <a:r>
              <a:rPr lang="en-US" altLang="zh-CN" sz="1600" dirty="0">
                <a:cs typeface="Lucida Sans"/>
              </a:rPr>
              <a:t>, </a:t>
            </a:r>
            <a:r>
              <a:rPr lang="en-US" altLang="zh-CN" sz="1600" b="1" dirty="0">
                <a:cs typeface="Lucida Sans"/>
              </a:rPr>
              <a:t>changeable (mutable)</a:t>
            </a:r>
            <a:r>
              <a:rPr lang="en-US" altLang="zh-CN" sz="1600" dirty="0">
                <a:cs typeface="Lucida Sans"/>
              </a:rPr>
              <a:t> and </a:t>
            </a:r>
            <a:r>
              <a:rPr lang="en-US" altLang="zh-CN" sz="1600" b="1" dirty="0">
                <a:cs typeface="Lucida Sans"/>
              </a:rPr>
              <a:t>indexed</a:t>
            </a:r>
            <a:r>
              <a:rPr lang="en-US" altLang="zh-CN" sz="1600" dirty="0">
                <a:cs typeface="Lucida Sans"/>
              </a:rPr>
              <a:t>. In Python dictionaries are written with </a:t>
            </a:r>
            <a:r>
              <a:rPr lang="en-US" altLang="zh-CN" sz="1600" b="1" dirty="0">
                <a:cs typeface="Lucida Sans"/>
              </a:rPr>
              <a:t>curly brackets</a:t>
            </a:r>
            <a:r>
              <a:rPr lang="en-US" altLang="zh-CN" sz="1600" dirty="0">
                <a:cs typeface="Lucida Sans"/>
              </a:rPr>
              <a:t>, and they </a:t>
            </a:r>
            <a:r>
              <a:rPr lang="en-US" altLang="zh-CN" sz="1600" b="1" dirty="0">
                <a:cs typeface="Lucida Sans"/>
              </a:rPr>
              <a:t>have keys and values.</a:t>
            </a:r>
          </a:p>
          <a:p>
            <a:endParaRPr lang="en-US" altLang="zh-CN" sz="1600" dirty="0">
              <a:cs typeface="Lucida Sans"/>
            </a:endParaRPr>
          </a:p>
          <a:p>
            <a:endParaRPr lang="en-US" altLang="zh-CN" sz="1600" dirty="0">
              <a:cs typeface="Lucida Sans"/>
            </a:endParaRPr>
          </a:p>
          <a:p>
            <a:endParaRPr lang="en-US" altLang="zh-CN" sz="1600" dirty="0">
              <a:cs typeface="Lucida Sans"/>
            </a:endParaRPr>
          </a:p>
          <a:p>
            <a:endParaRPr lang="en-US" altLang="zh-CN" sz="1600" dirty="0">
              <a:cs typeface="Lucida Sans"/>
            </a:endParaRPr>
          </a:p>
          <a:p>
            <a:r>
              <a:rPr lang="en-US" altLang="zh-CN" sz="1600" dirty="0">
                <a:cs typeface="Lucida Sans"/>
              </a:rPr>
              <a:t>Accessing Items - You can access the items of a dictionary by referring to its key name, inside square brackets:</a:t>
            </a:r>
          </a:p>
          <a:p>
            <a:endParaRPr lang="en-US" altLang="zh-CN" sz="1600" dirty="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Change Values - You can change the value of a specific item by referring to its key name</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Loop Through a Dictionary - You can loop through a dictionary by using a for loop. When looping through a dictionary, the return value are the </a:t>
            </a:r>
            <a:r>
              <a:rPr lang="en-US" altLang="zh-CN" sz="1600" b="0" i="1" u="none" strike="noStrike" kern="1200" cap="none" spc="0" baseline="0" dirty="0">
                <a:solidFill>
                  <a:schemeClr val="tx1"/>
                </a:solidFill>
                <a:latin typeface="Century Gothic" charset="0"/>
                <a:ea typeface="宋体" charset="0"/>
                <a:cs typeface="Lucida Sans"/>
              </a:rPr>
              <a:t>keys</a:t>
            </a:r>
            <a:r>
              <a:rPr lang="en-US" altLang="zh-CN" sz="1600" b="0" i="0" u="none" strike="noStrike" kern="1200" cap="none" spc="0" baseline="0" dirty="0">
                <a:solidFill>
                  <a:schemeClr val="tx1"/>
                </a:solidFill>
                <a:latin typeface="Century Gothic" charset="0"/>
                <a:ea typeface="宋体" charset="0"/>
                <a:cs typeface="Lucida Sans"/>
              </a:rPr>
              <a:t> of the dictionary, but there are methods to return the </a:t>
            </a:r>
            <a:r>
              <a:rPr lang="en-US" altLang="zh-CN" sz="1600" b="0" i="1" u="none" strike="noStrike" kern="1200" cap="none" spc="0" baseline="0" dirty="0">
                <a:solidFill>
                  <a:schemeClr val="tx1"/>
                </a:solidFill>
                <a:latin typeface="Century Gothic" charset="0"/>
                <a:ea typeface="宋体" charset="0"/>
                <a:cs typeface="Lucida Sans"/>
              </a:rPr>
              <a:t>values</a:t>
            </a:r>
            <a:r>
              <a:rPr lang="en-US" altLang="zh-CN" sz="1600" b="0" i="0" u="none" strike="noStrike" kern="1200" cap="none" spc="0" baseline="0" dirty="0">
                <a:solidFill>
                  <a:schemeClr val="tx1"/>
                </a:solidFill>
                <a:latin typeface="Century Gothic" charset="0"/>
                <a:ea typeface="宋体" charset="0"/>
                <a:cs typeface="Lucida Sans"/>
              </a:rPr>
              <a:t> as well.</a:t>
            </a:r>
          </a:p>
          <a:p>
            <a:endParaRPr lang="en-US" altLang="zh-CN" sz="1600" dirty="0">
              <a:cs typeface="Lucida Sans"/>
            </a:endParaRPr>
          </a:p>
          <a:p>
            <a:endParaRPr lang="en-US" altLang="zh-CN" dirty="0">
              <a:cs typeface="Lucida Sans"/>
            </a:endParaRPr>
          </a:p>
          <a:p>
            <a:endParaRPr lang="zh-CN" altLang="en-US" dirty="0">
              <a:cs typeface="Lucida Sans"/>
            </a:endParaRPr>
          </a:p>
        </p:txBody>
      </p:sp>
      <p:pic>
        <p:nvPicPr>
          <p:cNvPr id="6" name="图片">
            <a:extLst>
              <a:ext uri="{FF2B5EF4-FFF2-40B4-BE49-F238E27FC236}">
                <a16:creationId xmlns:a16="http://schemas.microsoft.com/office/drawing/2014/main" id="{494037E7-3EAB-FC3C-CB0A-4689CB5B4E6D}"/>
              </a:ext>
            </a:extLst>
          </p:cNvPr>
          <p:cNvPicPr>
            <a:picLocks noChangeAspect="1"/>
          </p:cNvPicPr>
          <p:nvPr/>
        </p:nvPicPr>
        <p:blipFill>
          <a:blip r:embed="rId3" cstate="print"/>
          <a:stretch>
            <a:fillRect/>
          </a:stretch>
        </p:blipFill>
        <p:spPr>
          <a:xfrm>
            <a:off x="3594692" y="1172210"/>
            <a:ext cx="2751796" cy="1635536"/>
          </a:xfrm>
          <a:prstGeom prst="rect">
            <a:avLst/>
          </a:prstGeom>
          <a:noFill/>
          <a:ln w="12700" cap="flat" cmpd="sng">
            <a:noFill/>
            <a:prstDash val="solid"/>
            <a:miter/>
          </a:ln>
        </p:spPr>
      </p:pic>
      <p:pic>
        <p:nvPicPr>
          <p:cNvPr id="7" name="图片">
            <a:extLst>
              <a:ext uri="{FF2B5EF4-FFF2-40B4-BE49-F238E27FC236}">
                <a16:creationId xmlns:a16="http://schemas.microsoft.com/office/drawing/2014/main" id="{F30876F6-1BF2-FF49-3815-7CD4C5B7C7AD}"/>
              </a:ext>
            </a:extLst>
          </p:cNvPr>
          <p:cNvPicPr>
            <a:picLocks noChangeAspect="1"/>
          </p:cNvPicPr>
          <p:nvPr/>
        </p:nvPicPr>
        <p:blipFill>
          <a:blip r:embed="rId4" cstate="print"/>
          <a:stretch>
            <a:fillRect/>
          </a:stretch>
        </p:blipFill>
        <p:spPr>
          <a:xfrm>
            <a:off x="3522210" y="3149174"/>
            <a:ext cx="2896760" cy="442361"/>
          </a:xfrm>
          <a:prstGeom prst="rect">
            <a:avLst/>
          </a:prstGeom>
          <a:noFill/>
          <a:ln w="12700" cap="flat" cmpd="sng">
            <a:noFill/>
            <a:prstDash val="solid"/>
            <a:miter/>
          </a:ln>
        </p:spPr>
      </p:pic>
      <p:pic>
        <p:nvPicPr>
          <p:cNvPr id="8" name="图片">
            <a:extLst>
              <a:ext uri="{FF2B5EF4-FFF2-40B4-BE49-F238E27FC236}">
                <a16:creationId xmlns:a16="http://schemas.microsoft.com/office/drawing/2014/main" id="{568BB56D-CBB1-34C6-95A1-77223B8BE5F3}"/>
              </a:ext>
            </a:extLst>
          </p:cNvPr>
          <p:cNvPicPr>
            <a:picLocks noChangeAspect="1"/>
          </p:cNvPicPr>
          <p:nvPr/>
        </p:nvPicPr>
        <p:blipFill>
          <a:blip r:embed="rId5" cstate="print"/>
          <a:stretch>
            <a:fillRect/>
          </a:stretch>
        </p:blipFill>
        <p:spPr>
          <a:xfrm>
            <a:off x="3476210" y="4026029"/>
            <a:ext cx="2988759" cy="1468209"/>
          </a:xfrm>
          <a:prstGeom prst="rect">
            <a:avLst/>
          </a:prstGeom>
          <a:noFill/>
          <a:ln w="12700" cap="flat" cmpd="sng">
            <a:noFill/>
            <a:prstDash val="solid"/>
            <a:miter/>
          </a:ln>
        </p:spPr>
      </p:pic>
      <p:pic>
        <p:nvPicPr>
          <p:cNvPr id="9" name="图片">
            <a:extLst>
              <a:ext uri="{FF2B5EF4-FFF2-40B4-BE49-F238E27FC236}">
                <a16:creationId xmlns:a16="http://schemas.microsoft.com/office/drawing/2014/main" id="{89FBA5EC-89B0-FC64-7044-6E3ECC066BD2}"/>
              </a:ext>
            </a:extLst>
          </p:cNvPr>
          <p:cNvPicPr>
            <a:picLocks noChangeAspect="1"/>
          </p:cNvPicPr>
          <p:nvPr/>
        </p:nvPicPr>
        <p:blipFill>
          <a:blip r:embed="rId6" cstate="print"/>
          <a:stretch>
            <a:fillRect/>
          </a:stretch>
        </p:blipFill>
        <p:spPr>
          <a:xfrm>
            <a:off x="4914539" y="6166488"/>
            <a:ext cx="2579999" cy="600072"/>
          </a:xfrm>
          <a:prstGeom prst="rect">
            <a:avLst/>
          </a:prstGeom>
          <a:noFill/>
          <a:ln w="12700" cap="flat" cmpd="sng">
            <a:noFill/>
            <a:prstDash val="solid"/>
            <a:miter/>
          </a:ln>
        </p:spPr>
      </p:pic>
    </p:spTree>
    <p:extLst>
      <p:ext uri="{BB962C8B-B14F-4D97-AF65-F5344CB8AC3E}">
        <p14:creationId xmlns:p14="http://schemas.microsoft.com/office/powerpoint/2010/main" val="13080106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6" name="文本框">
            <a:extLst>
              <a:ext uri="{FF2B5EF4-FFF2-40B4-BE49-F238E27FC236}">
                <a16:creationId xmlns:a16="http://schemas.microsoft.com/office/drawing/2014/main" id="{9F5E0B0A-F168-7ECB-D628-4719AFDF417E}"/>
              </a:ext>
            </a:extLst>
          </p:cNvPr>
          <p:cNvSpPr>
            <a:spLocks noGrp="1"/>
          </p:cNvSpPr>
          <p:nvPr>
            <p:ph type="body" idx="1"/>
          </p:nvPr>
        </p:nvSpPr>
        <p:spPr>
          <a:xfrm>
            <a:off x="356840" y="86060"/>
            <a:ext cx="9958038" cy="638164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Print all </a:t>
            </a:r>
            <a:r>
              <a:rPr lang="en-US" altLang="zh-CN" sz="1600" b="0" i="1" u="none" strike="noStrike" kern="1200" cap="none" spc="0" baseline="0" dirty="0">
                <a:solidFill>
                  <a:schemeClr val="tx1"/>
                </a:solidFill>
                <a:latin typeface="Century Gothic" charset="0"/>
                <a:ea typeface="宋体" charset="0"/>
                <a:cs typeface="Lucida Sans"/>
              </a:rPr>
              <a:t>values</a:t>
            </a:r>
            <a:r>
              <a:rPr lang="en-US" altLang="zh-CN" sz="1600" b="0" i="0" u="none" strike="noStrike" kern="1200" cap="none" spc="0" baseline="0" dirty="0">
                <a:solidFill>
                  <a:schemeClr val="tx1"/>
                </a:solidFill>
                <a:latin typeface="Century Gothic" charset="0"/>
                <a:ea typeface="宋体" charset="0"/>
                <a:cs typeface="Lucida Sans"/>
              </a:rPr>
              <a:t> in the dictionary, one by one:</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You can also use the values() method to return values of a dictionary:</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Loop through both keys and values, by using the items() method:</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Check if Key Exists - To determine if a specified key is present in a dictionary use the in keyword:</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dirty="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dirty="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r>
              <a:rPr lang="en-US" altLang="zh-CN" sz="1600" b="0" i="0" u="none" strike="noStrike" kern="1200" cap="none" spc="0" baseline="0" dirty="0">
                <a:solidFill>
                  <a:schemeClr val="tx1"/>
                </a:solidFill>
                <a:latin typeface="Century Gothic" charset="0"/>
                <a:ea typeface="宋体" charset="0"/>
                <a:cs typeface="Lucida Sans"/>
              </a:rPr>
              <a:t>Dictionary Length - To determine how many items (key-value pairs) a dictionary has, use the </a:t>
            </a:r>
            <a:r>
              <a:rPr lang="en-US" altLang="zh-CN" sz="1600" b="1" i="0" u="none" strike="noStrike" kern="1200" cap="none" spc="0" baseline="0" dirty="0" err="1">
                <a:solidFill>
                  <a:schemeClr val="tx1"/>
                </a:solidFill>
                <a:latin typeface="Century Gothic" charset="0"/>
                <a:ea typeface="宋体" charset="0"/>
                <a:cs typeface="Lucida Sans"/>
              </a:rPr>
              <a:t>len</a:t>
            </a:r>
            <a:r>
              <a:rPr lang="en-US" altLang="zh-CN" sz="1600" b="1" i="0" u="none" strike="noStrike" kern="1200" cap="none" spc="0" baseline="0" dirty="0">
                <a:solidFill>
                  <a:schemeClr val="tx1"/>
                </a:solidFill>
                <a:latin typeface="Century Gothic" charset="0"/>
                <a:ea typeface="宋体" charset="0"/>
                <a:cs typeface="Lucida Sans"/>
              </a:rPr>
              <a:t>() function.</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pic>
        <p:nvPicPr>
          <p:cNvPr id="7" name="图片">
            <a:extLst>
              <a:ext uri="{FF2B5EF4-FFF2-40B4-BE49-F238E27FC236}">
                <a16:creationId xmlns:a16="http://schemas.microsoft.com/office/drawing/2014/main" id="{C4308035-7DB1-0B2D-A906-D7A064925992}"/>
              </a:ext>
            </a:extLst>
          </p:cNvPr>
          <p:cNvPicPr>
            <a:picLocks noChangeAspect="1"/>
          </p:cNvPicPr>
          <p:nvPr/>
        </p:nvPicPr>
        <p:blipFill>
          <a:blip r:embed="rId3" cstate="print"/>
          <a:stretch>
            <a:fillRect/>
          </a:stretch>
        </p:blipFill>
        <p:spPr>
          <a:xfrm>
            <a:off x="2657533" y="390295"/>
            <a:ext cx="2959367" cy="599410"/>
          </a:xfrm>
          <a:prstGeom prst="rect">
            <a:avLst/>
          </a:prstGeom>
          <a:noFill/>
          <a:ln w="12700" cap="flat" cmpd="sng">
            <a:noFill/>
            <a:prstDash val="solid"/>
            <a:miter/>
          </a:ln>
        </p:spPr>
      </p:pic>
      <p:pic>
        <p:nvPicPr>
          <p:cNvPr id="8" name="图片">
            <a:extLst>
              <a:ext uri="{FF2B5EF4-FFF2-40B4-BE49-F238E27FC236}">
                <a16:creationId xmlns:a16="http://schemas.microsoft.com/office/drawing/2014/main" id="{2CB3B57D-67F8-6915-6712-48A31C99C2DF}"/>
              </a:ext>
            </a:extLst>
          </p:cNvPr>
          <p:cNvPicPr>
            <a:picLocks noChangeAspect="1"/>
          </p:cNvPicPr>
          <p:nvPr/>
        </p:nvPicPr>
        <p:blipFill>
          <a:blip r:embed="rId4" cstate="print"/>
          <a:stretch>
            <a:fillRect/>
          </a:stretch>
        </p:blipFill>
        <p:spPr>
          <a:xfrm>
            <a:off x="2447029" y="1187431"/>
            <a:ext cx="3765512" cy="816617"/>
          </a:xfrm>
          <a:prstGeom prst="rect">
            <a:avLst/>
          </a:prstGeom>
          <a:noFill/>
          <a:ln w="12700" cap="flat" cmpd="sng">
            <a:noFill/>
            <a:prstDash val="solid"/>
            <a:miter/>
          </a:ln>
        </p:spPr>
      </p:pic>
      <p:pic>
        <p:nvPicPr>
          <p:cNvPr id="9" name="图片">
            <a:extLst>
              <a:ext uri="{FF2B5EF4-FFF2-40B4-BE49-F238E27FC236}">
                <a16:creationId xmlns:a16="http://schemas.microsoft.com/office/drawing/2014/main" id="{20581392-81EE-7FB1-B148-0197DDE06EFA}"/>
              </a:ext>
            </a:extLst>
          </p:cNvPr>
          <p:cNvPicPr>
            <a:picLocks noChangeAspect="1"/>
          </p:cNvPicPr>
          <p:nvPr/>
        </p:nvPicPr>
        <p:blipFill>
          <a:blip r:embed="rId5" cstate="print"/>
          <a:stretch>
            <a:fillRect/>
          </a:stretch>
        </p:blipFill>
        <p:spPr>
          <a:xfrm>
            <a:off x="2330488" y="2329321"/>
            <a:ext cx="3765512" cy="776098"/>
          </a:xfrm>
          <a:prstGeom prst="rect">
            <a:avLst/>
          </a:prstGeom>
          <a:noFill/>
          <a:ln w="12700" cap="flat" cmpd="sng">
            <a:noFill/>
            <a:prstDash val="solid"/>
            <a:miter/>
          </a:ln>
        </p:spPr>
      </p:pic>
      <p:pic>
        <p:nvPicPr>
          <p:cNvPr id="10" name="图片">
            <a:extLst>
              <a:ext uri="{FF2B5EF4-FFF2-40B4-BE49-F238E27FC236}">
                <a16:creationId xmlns:a16="http://schemas.microsoft.com/office/drawing/2014/main" id="{861CA4D6-B006-93E0-0CEB-20A7AF7D10C6}"/>
              </a:ext>
            </a:extLst>
          </p:cNvPr>
          <p:cNvPicPr>
            <a:picLocks noChangeAspect="1"/>
          </p:cNvPicPr>
          <p:nvPr/>
        </p:nvPicPr>
        <p:blipFill>
          <a:blip r:embed="rId6" cstate="print"/>
          <a:stretch>
            <a:fillRect/>
          </a:stretch>
        </p:blipFill>
        <p:spPr>
          <a:xfrm>
            <a:off x="1877122" y="3429000"/>
            <a:ext cx="6647986" cy="1424953"/>
          </a:xfrm>
          <a:prstGeom prst="rect">
            <a:avLst/>
          </a:prstGeom>
          <a:noFill/>
          <a:ln w="12700" cap="flat" cmpd="sng">
            <a:noFill/>
            <a:prstDash val="solid"/>
            <a:miter/>
          </a:ln>
        </p:spPr>
      </p:pic>
    </p:spTree>
    <p:extLst>
      <p:ext uri="{BB962C8B-B14F-4D97-AF65-F5344CB8AC3E}">
        <p14:creationId xmlns:p14="http://schemas.microsoft.com/office/powerpoint/2010/main" val="2135444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4" name="文本框">
            <a:extLst>
              <a:ext uri="{FF2B5EF4-FFF2-40B4-BE49-F238E27FC236}">
                <a16:creationId xmlns:a16="http://schemas.microsoft.com/office/drawing/2014/main" id="{90C97F4F-4E4B-D117-3686-AC32D455BF6D}"/>
              </a:ext>
            </a:extLst>
          </p:cNvPr>
          <p:cNvSpPr>
            <a:spLocks noGrp="1"/>
          </p:cNvSpPr>
          <p:nvPr>
            <p:ph type="body" idx="1"/>
          </p:nvPr>
        </p:nvSpPr>
        <p:spPr>
          <a:xfrm>
            <a:off x="412596" y="131366"/>
            <a:ext cx="9958038" cy="615547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Adding Items - Adding an item to the dictionary is done by using a new index key and assigning a value to it</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0" indent="0" algn="l">
              <a:lnSpc>
                <a:spcPct val="100000"/>
              </a:lnSpc>
              <a:spcBef>
                <a:spcPts val="1000"/>
              </a:spcBef>
              <a:spcAft>
                <a:spcPts val="0"/>
              </a:spcAft>
              <a:buClr>
                <a:srgbClr val="8ACFD6"/>
              </a:buClr>
              <a:buSzPct val="80000"/>
              <a:buNone/>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Removing Items - There are several methods to remove items from a dictionary:</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dirty="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dirty="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r>
              <a:rPr lang="en-US" altLang="zh-CN" sz="1600" b="0" i="0" u="none" strike="noStrike" kern="1200" cap="none" spc="0" baseline="0" dirty="0">
                <a:solidFill>
                  <a:schemeClr val="tx1"/>
                </a:solidFill>
                <a:latin typeface="Century Gothic" charset="0"/>
                <a:ea typeface="宋体" charset="0"/>
                <a:cs typeface="Lucida Sans"/>
              </a:rPr>
              <a:t>The </a:t>
            </a:r>
            <a:r>
              <a:rPr lang="en-US" altLang="zh-CN" sz="1600" b="0" i="0" u="none" strike="noStrike" kern="1200" cap="none" spc="0" baseline="0" dirty="0" err="1">
                <a:solidFill>
                  <a:schemeClr val="tx1"/>
                </a:solidFill>
                <a:latin typeface="Century Gothic" charset="0"/>
                <a:ea typeface="宋体" charset="0"/>
                <a:cs typeface="Lucida Sans"/>
              </a:rPr>
              <a:t>popitem</a:t>
            </a:r>
            <a:r>
              <a:rPr lang="en-US" altLang="zh-CN" sz="1600" b="0" i="0" u="none" strike="noStrike" kern="1200" cap="none" spc="0" baseline="0" dirty="0">
                <a:solidFill>
                  <a:schemeClr val="tx1"/>
                </a:solidFill>
                <a:latin typeface="Century Gothic" charset="0"/>
                <a:ea typeface="宋体" charset="0"/>
                <a:cs typeface="Lucida Sans"/>
              </a:rPr>
              <a:t>() method removes the last inserted item.</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pic>
        <p:nvPicPr>
          <p:cNvPr id="5" name="图片">
            <a:extLst>
              <a:ext uri="{FF2B5EF4-FFF2-40B4-BE49-F238E27FC236}">
                <a16:creationId xmlns:a16="http://schemas.microsoft.com/office/drawing/2014/main" id="{E780DA44-ABF5-F0F6-D718-B8FD9312A8B3}"/>
              </a:ext>
            </a:extLst>
          </p:cNvPr>
          <p:cNvPicPr>
            <a:picLocks noChangeAspect="1"/>
          </p:cNvPicPr>
          <p:nvPr/>
        </p:nvPicPr>
        <p:blipFill>
          <a:blip r:embed="rId3" cstate="print"/>
          <a:stretch>
            <a:fillRect/>
          </a:stretch>
        </p:blipFill>
        <p:spPr>
          <a:xfrm>
            <a:off x="3499038" y="452486"/>
            <a:ext cx="3305175" cy="2086319"/>
          </a:xfrm>
          <a:prstGeom prst="rect">
            <a:avLst/>
          </a:prstGeom>
          <a:noFill/>
          <a:ln w="12700" cap="flat" cmpd="sng">
            <a:noFill/>
            <a:prstDash val="solid"/>
            <a:miter/>
          </a:ln>
        </p:spPr>
      </p:pic>
      <p:pic>
        <p:nvPicPr>
          <p:cNvPr id="6" name="图片">
            <a:extLst>
              <a:ext uri="{FF2B5EF4-FFF2-40B4-BE49-F238E27FC236}">
                <a16:creationId xmlns:a16="http://schemas.microsoft.com/office/drawing/2014/main" id="{D6A1AE56-C66D-DDD1-150D-A59DB4F9F981}"/>
              </a:ext>
            </a:extLst>
          </p:cNvPr>
          <p:cNvPicPr>
            <a:picLocks noChangeAspect="1"/>
          </p:cNvPicPr>
          <p:nvPr/>
        </p:nvPicPr>
        <p:blipFill>
          <a:blip r:embed="rId4" cstate="print"/>
          <a:stretch>
            <a:fillRect/>
          </a:stretch>
        </p:blipFill>
        <p:spPr>
          <a:xfrm>
            <a:off x="3727638" y="2740877"/>
            <a:ext cx="2847973" cy="1578319"/>
          </a:xfrm>
          <a:prstGeom prst="rect">
            <a:avLst/>
          </a:prstGeom>
          <a:noFill/>
          <a:ln w="12700" cap="flat" cmpd="sng">
            <a:noFill/>
            <a:prstDash val="solid"/>
            <a:miter/>
          </a:ln>
        </p:spPr>
      </p:pic>
      <p:pic>
        <p:nvPicPr>
          <p:cNvPr id="7" name="图片">
            <a:extLst>
              <a:ext uri="{FF2B5EF4-FFF2-40B4-BE49-F238E27FC236}">
                <a16:creationId xmlns:a16="http://schemas.microsoft.com/office/drawing/2014/main" id="{3CB4FE65-BB11-4301-D992-DEC8C452F39D}"/>
              </a:ext>
            </a:extLst>
          </p:cNvPr>
          <p:cNvPicPr>
            <a:picLocks noChangeAspect="1"/>
          </p:cNvPicPr>
          <p:nvPr/>
        </p:nvPicPr>
        <p:blipFill>
          <a:blip r:embed="rId5" cstate="print"/>
          <a:stretch>
            <a:fillRect/>
          </a:stretch>
        </p:blipFill>
        <p:spPr>
          <a:xfrm>
            <a:off x="3499038" y="4682472"/>
            <a:ext cx="2722847" cy="1806439"/>
          </a:xfrm>
          <a:prstGeom prst="rect">
            <a:avLst/>
          </a:prstGeom>
          <a:noFill/>
          <a:ln w="12700" cap="flat" cmpd="sng">
            <a:noFill/>
            <a:prstDash val="solid"/>
            <a:miter/>
          </a:ln>
        </p:spPr>
      </p:pic>
    </p:spTree>
    <p:extLst>
      <p:ext uri="{BB962C8B-B14F-4D97-AF65-F5344CB8AC3E}">
        <p14:creationId xmlns:p14="http://schemas.microsoft.com/office/powerpoint/2010/main" val="105442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6" name="文本框">
            <a:extLst>
              <a:ext uri="{FF2B5EF4-FFF2-40B4-BE49-F238E27FC236}">
                <a16:creationId xmlns:a16="http://schemas.microsoft.com/office/drawing/2014/main" id="{B87485F3-2D40-5EB2-E777-9D111EB783CC}"/>
              </a:ext>
            </a:extLst>
          </p:cNvPr>
          <p:cNvSpPr>
            <a:spLocks noGrp="1"/>
          </p:cNvSpPr>
          <p:nvPr>
            <p:ph type="title"/>
          </p:nvPr>
        </p:nvSpPr>
        <p:spPr>
          <a:xfrm>
            <a:off x="463231" y="129990"/>
            <a:ext cx="9404723" cy="40789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Python IDEs</a:t>
            </a:r>
            <a:endParaRPr lang="zh-CN" altLang="en-US" sz="2000" b="0" i="0" u="none" strike="noStrike" kern="1200" cap="none" spc="0" baseline="0" dirty="0">
              <a:solidFill>
                <a:schemeClr val="tx2"/>
              </a:solidFill>
              <a:latin typeface="Century Gothic" charset="0"/>
              <a:ea typeface="宋体" charset="0"/>
              <a:cs typeface="Lucida Sans"/>
            </a:endParaRPr>
          </a:p>
        </p:txBody>
      </p:sp>
      <p:sp>
        <p:nvSpPr>
          <p:cNvPr id="7" name="文本框">
            <a:extLst>
              <a:ext uri="{FF2B5EF4-FFF2-40B4-BE49-F238E27FC236}">
                <a16:creationId xmlns:a16="http://schemas.microsoft.com/office/drawing/2014/main" id="{64CB3C96-8CD6-F700-6E55-9C50E7A7F855}"/>
              </a:ext>
            </a:extLst>
          </p:cNvPr>
          <p:cNvSpPr>
            <a:spLocks noGrp="1"/>
          </p:cNvSpPr>
          <p:nvPr>
            <p:ph type="body" idx="1"/>
          </p:nvPr>
        </p:nvSpPr>
        <p:spPr>
          <a:xfrm>
            <a:off x="736769" y="632209"/>
            <a:ext cx="9291570" cy="410115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800" b="0" i="0" u="none" strike="noStrike" kern="1200" cap="none" spc="0" baseline="0" dirty="0">
                <a:solidFill>
                  <a:schemeClr val="tx1"/>
                </a:solidFill>
                <a:latin typeface="Century Gothic" charset="0"/>
                <a:ea typeface="宋体" charset="0"/>
                <a:cs typeface="Lucida Sans"/>
              </a:rPr>
              <a:t>IDLE (Integrated </a:t>
            </a:r>
            <a:r>
              <a:rPr lang="en-US" altLang="zh-CN" sz="1800" b="0" i="0" u="none" strike="noStrike" kern="1200" cap="none" spc="0" baseline="0" dirty="0" err="1">
                <a:solidFill>
                  <a:schemeClr val="tx1"/>
                </a:solidFill>
                <a:latin typeface="Century Gothic" charset="0"/>
                <a:ea typeface="宋体" charset="0"/>
                <a:cs typeface="Lucida Sans"/>
              </a:rPr>
              <a:t>DeveLopment</a:t>
            </a:r>
            <a:r>
              <a:rPr lang="en-US" altLang="zh-CN" sz="1800" b="0" i="0" u="none" strike="noStrike" kern="1200" cap="none" spc="0" baseline="0" dirty="0">
                <a:solidFill>
                  <a:schemeClr val="tx1"/>
                </a:solidFill>
                <a:latin typeface="Century Gothic" charset="0"/>
                <a:ea typeface="宋体" charset="0"/>
                <a:cs typeface="Lucida Sans"/>
              </a:rPr>
              <a:t> Environment or Integrated Development and Learning Environment)</a:t>
            </a:r>
          </a:p>
          <a:p>
            <a:pPr marL="342900" indent="-342900" algn="l">
              <a:lnSpc>
                <a:spcPct val="100000"/>
              </a:lnSpc>
              <a:spcBef>
                <a:spcPts val="1000"/>
              </a:spcBef>
              <a:spcAft>
                <a:spcPts val="0"/>
              </a:spcAft>
              <a:buClr>
                <a:srgbClr val="8ACFD6"/>
              </a:buClr>
              <a:buSzPct val="80000"/>
              <a:buFont typeface="Wingdings 3" charset="2"/>
              <a:buChar char=""/>
            </a:pPr>
            <a:r>
              <a:rPr lang="en-US" altLang="zh-CN" sz="1800" b="0" i="0" u="none" strike="noStrike" kern="1200" cap="none" spc="0" baseline="0" dirty="0">
                <a:solidFill>
                  <a:schemeClr val="tx1"/>
                </a:solidFill>
                <a:latin typeface="Century Gothic" charset="0"/>
                <a:ea typeface="宋体" charset="0"/>
                <a:cs typeface="Lucida Sans"/>
              </a:rPr>
              <a:t>Visual Studio Code</a:t>
            </a:r>
          </a:p>
          <a:p>
            <a:pPr marL="342900" indent="-342900" algn="l">
              <a:lnSpc>
                <a:spcPct val="100000"/>
              </a:lnSpc>
              <a:spcBef>
                <a:spcPts val="1000"/>
              </a:spcBef>
              <a:spcAft>
                <a:spcPts val="0"/>
              </a:spcAft>
              <a:buClr>
                <a:srgbClr val="8ACFD6"/>
              </a:buClr>
              <a:buSzPct val="80000"/>
              <a:buFont typeface="Wingdings 3" charset="2"/>
              <a:buChar char=""/>
            </a:pPr>
            <a:r>
              <a:rPr lang="en-US" altLang="zh-CN" sz="1800" b="0" i="0" u="none" strike="noStrike" kern="1200" cap="none" spc="0" baseline="0" dirty="0">
                <a:solidFill>
                  <a:schemeClr val="tx1"/>
                </a:solidFill>
                <a:latin typeface="Century Gothic" charset="0"/>
                <a:ea typeface="宋体" charset="0"/>
                <a:cs typeface="Lucida Sans"/>
              </a:rPr>
              <a:t>PyCharm</a:t>
            </a:r>
          </a:p>
          <a:p>
            <a:pPr marL="342900" indent="-342900" algn="l">
              <a:lnSpc>
                <a:spcPct val="100000"/>
              </a:lnSpc>
              <a:spcBef>
                <a:spcPts val="1000"/>
              </a:spcBef>
              <a:spcAft>
                <a:spcPts val="0"/>
              </a:spcAft>
              <a:buClr>
                <a:srgbClr val="8ACFD6"/>
              </a:buClr>
              <a:buSzPct val="80000"/>
              <a:buFont typeface="Wingdings 3" charset="2"/>
              <a:buChar char=""/>
            </a:pPr>
            <a:r>
              <a:rPr lang="en-US" altLang="zh-CN" sz="1800" b="0" i="0" u="none" strike="noStrike" kern="1200" cap="none" spc="0" baseline="0" dirty="0">
                <a:solidFill>
                  <a:schemeClr val="tx1"/>
                </a:solidFill>
                <a:latin typeface="Century Gothic" charset="0"/>
                <a:ea typeface="宋体" charset="0"/>
                <a:cs typeface="Lucida Sans"/>
              </a:rPr>
              <a:t>Sublime Text 3</a:t>
            </a:r>
          </a:p>
          <a:p>
            <a:pPr marL="342900" indent="-342900" algn="l">
              <a:lnSpc>
                <a:spcPct val="100000"/>
              </a:lnSpc>
              <a:spcBef>
                <a:spcPts val="1000"/>
              </a:spcBef>
              <a:spcAft>
                <a:spcPts val="0"/>
              </a:spcAft>
              <a:buClr>
                <a:srgbClr val="8ACFD6"/>
              </a:buClr>
              <a:buSzPct val="80000"/>
              <a:buFont typeface="Wingdings 3" charset="2"/>
              <a:buChar char=""/>
            </a:pPr>
            <a:r>
              <a:rPr lang="en-US" altLang="zh-CN" sz="1800" b="0" i="0" u="none" strike="noStrike" kern="1200" cap="none" spc="0" baseline="0" dirty="0">
                <a:solidFill>
                  <a:schemeClr val="tx1"/>
                </a:solidFill>
                <a:latin typeface="Century Gothic" charset="0"/>
                <a:ea typeface="宋体" charset="0"/>
                <a:cs typeface="Lucida Sans"/>
              </a:rPr>
              <a:t>Atom</a:t>
            </a:r>
          </a:p>
          <a:p>
            <a:pPr marL="342900" indent="-342900" algn="l">
              <a:lnSpc>
                <a:spcPct val="100000"/>
              </a:lnSpc>
              <a:spcBef>
                <a:spcPts val="1000"/>
              </a:spcBef>
              <a:spcAft>
                <a:spcPts val="0"/>
              </a:spcAft>
              <a:buClr>
                <a:srgbClr val="8ACFD6"/>
              </a:buClr>
              <a:buSzPct val="80000"/>
              <a:buFont typeface="Wingdings 3" charset="2"/>
              <a:buChar char=""/>
            </a:pPr>
            <a:r>
              <a:rPr lang="en-US" altLang="zh-CN" sz="1800" b="0" i="0" u="none" strike="noStrike" kern="1200" cap="none" spc="0" baseline="0" dirty="0" err="1">
                <a:solidFill>
                  <a:schemeClr val="tx1"/>
                </a:solidFill>
                <a:latin typeface="Century Gothic" charset="0"/>
                <a:ea typeface="宋体" charset="0"/>
                <a:cs typeface="Lucida Sans"/>
              </a:rPr>
              <a:t>Thonny</a:t>
            </a:r>
            <a:endParaRPr lang="en-US" altLang="zh-CN" sz="18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800" b="0" i="0" u="none" strike="noStrike" kern="1200" cap="none" spc="0" baseline="0" dirty="0">
                <a:solidFill>
                  <a:schemeClr val="tx1"/>
                </a:solidFill>
                <a:latin typeface="Century Gothic" charset="0"/>
                <a:ea typeface="宋体" charset="0"/>
                <a:cs typeface="Lucida Sans"/>
              </a:rPr>
              <a:t>Vim</a:t>
            </a:r>
          </a:p>
          <a:p>
            <a:pPr marL="342900" indent="-342900" algn="l">
              <a:lnSpc>
                <a:spcPct val="100000"/>
              </a:lnSpc>
              <a:spcBef>
                <a:spcPts val="1000"/>
              </a:spcBef>
              <a:spcAft>
                <a:spcPts val="0"/>
              </a:spcAft>
              <a:buClr>
                <a:srgbClr val="8ACFD6"/>
              </a:buClr>
              <a:buSzPct val="80000"/>
              <a:buFont typeface="Wingdings 3" charset="2"/>
              <a:buChar char=""/>
            </a:pPr>
            <a:r>
              <a:rPr lang="en-US" altLang="zh-CN" sz="1800" b="0" i="0" u="none" strike="noStrike" kern="1200" cap="none" spc="0" baseline="0" dirty="0">
                <a:solidFill>
                  <a:schemeClr val="tx1"/>
                </a:solidFill>
                <a:latin typeface="Century Gothic" charset="0"/>
                <a:ea typeface="宋体" charset="0"/>
                <a:cs typeface="Lucida Sans"/>
              </a:rPr>
              <a:t>Spyder</a:t>
            </a:r>
          </a:p>
          <a:p>
            <a:pPr marL="342900" indent="-342900" algn="l">
              <a:lnSpc>
                <a:spcPct val="100000"/>
              </a:lnSpc>
              <a:spcBef>
                <a:spcPts val="1000"/>
              </a:spcBef>
              <a:spcAft>
                <a:spcPts val="0"/>
              </a:spcAft>
              <a:buClr>
                <a:srgbClr val="8ACFD6"/>
              </a:buClr>
              <a:buSzPct val="80000"/>
              <a:buFont typeface="Wingdings 3" charset="2"/>
              <a:buChar char=""/>
            </a:pPr>
            <a:r>
              <a:rPr lang="en-US" altLang="zh-CN" sz="1800" b="1" i="0" u="none" strike="noStrike" kern="1200" cap="none" spc="0" baseline="0" dirty="0" err="1">
                <a:solidFill>
                  <a:schemeClr val="tx1"/>
                </a:solidFill>
                <a:latin typeface="Century Gothic" charset="0"/>
                <a:ea typeface="宋体" charset="0"/>
                <a:cs typeface="Lucida Sans"/>
              </a:rPr>
              <a:t>Jupyter</a:t>
            </a:r>
            <a:r>
              <a:rPr lang="en-US" altLang="zh-CN" sz="1800" b="1" i="0" u="none" strike="noStrike" kern="1200" cap="none" spc="0" baseline="0" dirty="0">
                <a:solidFill>
                  <a:schemeClr val="tx1"/>
                </a:solidFill>
                <a:latin typeface="Century Gothic" charset="0"/>
                <a:ea typeface="宋体" charset="0"/>
                <a:cs typeface="Lucida Sans"/>
              </a:rPr>
              <a:t> Notebook</a:t>
            </a:r>
            <a:r>
              <a:rPr lang="en-US" altLang="zh-CN" sz="1800" b="0" i="0" u="none" strike="noStrike" kern="1200" cap="none" spc="0" baseline="0" dirty="0">
                <a:solidFill>
                  <a:schemeClr val="tx1"/>
                </a:solidFill>
                <a:latin typeface="Century Gothic" charset="0"/>
                <a:ea typeface="宋体" charset="0"/>
                <a:cs typeface="Lucida Sans"/>
              </a:rPr>
              <a:t> - open-source software that allows you to create and share live code, visualizations, etc.</a:t>
            </a: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sp>
        <p:nvSpPr>
          <p:cNvPr id="8" name="文本框">
            <a:extLst>
              <a:ext uri="{FF2B5EF4-FFF2-40B4-BE49-F238E27FC236}">
                <a16:creationId xmlns:a16="http://schemas.microsoft.com/office/drawing/2014/main" id="{05F48C44-52B4-8BD3-51DA-38F0D6A65BED}"/>
              </a:ext>
            </a:extLst>
          </p:cNvPr>
          <p:cNvSpPr txBox="1">
            <a:spLocks/>
          </p:cNvSpPr>
          <p:nvPr/>
        </p:nvSpPr>
        <p:spPr>
          <a:xfrm>
            <a:off x="463231" y="4827690"/>
            <a:ext cx="9404723" cy="45092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algn="l" defTabSz="914400" eaLnBrk="1" fontAlgn="auto" latinLnBrk="0" hangingPunct="1">
              <a:spcBef>
                <a:spcPts val="0"/>
              </a:spcBef>
              <a:buNone/>
              <a:defRPr sz="4200" b="0" i="0" kern="1200">
                <a:solidFill>
                  <a:schemeClr val="tx2"/>
                </a:solidFill>
                <a:latin typeface="Century Gothic" charset="0"/>
                <a:ea typeface="宋体" charset="0"/>
                <a:cs typeface="Century Gothic" charset="0"/>
              </a:defRPr>
            </a:lvl1pPr>
          </a:lstStyle>
          <a:p>
            <a:r>
              <a:rPr lang="en-US" altLang="zh-CN" sz="2000">
                <a:cs typeface="Lucida Sans"/>
              </a:rPr>
              <a:t>The Basic Elements of Python </a:t>
            </a:r>
            <a:endParaRPr lang="zh-CN" altLang="en-US" sz="2000" dirty="0">
              <a:cs typeface="Lucida Sans"/>
            </a:endParaRPr>
          </a:p>
        </p:txBody>
      </p:sp>
      <p:sp>
        <p:nvSpPr>
          <p:cNvPr id="9" name="文本框">
            <a:extLst>
              <a:ext uri="{FF2B5EF4-FFF2-40B4-BE49-F238E27FC236}">
                <a16:creationId xmlns:a16="http://schemas.microsoft.com/office/drawing/2014/main" id="{5ED376D9-0F61-ADF9-5AFE-89D3A07B1D22}"/>
              </a:ext>
            </a:extLst>
          </p:cNvPr>
          <p:cNvSpPr txBox="1">
            <a:spLocks/>
          </p:cNvSpPr>
          <p:nvPr/>
        </p:nvSpPr>
        <p:spPr>
          <a:xfrm>
            <a:off x="736769" y="5234840"/>
            <a:ext cx="10276019" cy="149317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pPr algn="just"/>
            <a:r>
              <a:rPr lang="en-US" altLang="zh-CN" sz="1800">
                <a:cs typeface="Lucida Sans"/>
              </a:rPr>
              <a:t>Objects, Expressions, and Numerical Types</a:t>
            </a:r>
          </a:p>
          <a:p>
            <a:pPr algn="just"/>
            <a:r>
              <a:rPr lang="en-US" altLang="zh-CN" sz="1800">
                <a:cs typeface="Lucida Sans"/>
              </a:rPr>
              <a:t>Variables and Assignment </a:t>
            </a:r>
          </a:p>
          <a:p>
            <a:pPr algn="just"/>
            <a:r>
              <a:rPr lang="en-US" altLang="zh-CN" sz="1800">
                <a:cs typeface="Lucida Sans"/>
              </a:rPr>
              <a:t>IDLE (Integrated Development Environment or Integrated Development and Learning Environment)</a:t>
            </a:r>
            <a:endParaRPr lang="zh-CN" altLang="en-US" sz="1800" dirty="0">
              <a:cs typeface="Lucida Sans"/>
            </a:endParaRPr>
          </a:p>
        </p:txBody>
      </p:sp>
    </p:spTree>
    <p:extLst>
      <p:ext uri="{BB962C8B-B14F-4D97-AF65-F5344CB8AC3E}">
        <p14:creationId xmlns:p14="http://schemas.microsoft.com/office/powerpoint/2010/main" val="10131735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616DE3AA-9FCA-504D-BA8B-22A7C4E9B178}"/>
              </a:ext>
            </a:extLst>
          </p:cNvPr>
          <p:cNvSpPr>
            <a:spLocks noGrp="1"/>
          </p:cNvSpPr>
          <p:nvPr>
            <p:ph type="body" idx="1"/>
          </p:nvPr>
        </p:nvSpPr>
        <p:spPr>
          <a:xfrm>
            <a:off x="389113" y="111381"/>
            <a:ext cx="9693013" cy="674661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The del keyword removes the item with the specified key name:</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The del keyword can also delete the dictionary completely:</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The clear() method empties the dictionary:</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dirty="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Copy a Dictionary - You cannot copy a dictionary simply by typing dict2 = dict1, because: dict2 will only be a reference to dict1, and changes made in dict1 will automatically also be made in dict2. There are ways to make a copy, one way is to use the built-in Dictionary method copy().</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dirty="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dirty="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r>
              <a:rPr lang="en-US" altLang="zh-CN" sz="1600" b="0" i="0" u="none" strike="noStrike" kern="1200" cap="none" spc="0" baseline="0" dirty="0">
                <a:solidFill>
                  <a:schemeClr val="tx1"/>
                </a:solidFill>
                <a:latin typeface="Century Gothic" charset="0"/>
                <a:ea typeface="宋体" charset="0"/>
                <a:cs typeface="Lucida Sans"/>
              </a:rPr>
              <a:t>Another way to make a copy is to use the built-in </a:t>
            </a:r>
            <a:r>
              <a:rPr lang="en-US" altLang="zh-CN" sz="1600" b="1" i="0" u="none" strike="noStrike" kern="1200" cap="none" spc="0" baseline="0" dirty="0">
                <a:solidFill>
                  <a:schemeClr val="tx1"/>
                </a:solidFill>
                <a:latin typeface="Century Gothic" charset="0"/>
                <a:ea typeface="宋体" charset="0"/>
                <a:cs typeface="Lucida Sans"/>
              </a:rPr>
              <a:t>function </a:t>
            </a:r>
            <a:r>
              <a:rPr lang="en-US" altLang="zh-CN" sz="1600" b="1" i="0" u="none" strike="noStrike" kern="1200" cap="none" spc="0" baseline="0" dirty="0" err="1">
                <a:solidFill>
                  <a:schemeClr val="tx1"/>
                </a:solidFill>
                <a:latin typeface="Century Gothic" charset="0"/>
                <a:ea typeface="宋体" charset="0"/>
                <a:cs typeface="Lucida Sans"/>
              </a:rPr>
              <a:t>dict</a:t>
            </a:r>
            <a:r>
              <a:rPr lang="en-US" altLang="zh-CN" sz="1600" b="1" i="0" u="none" strike="noStrike" kern="1200" cap="none" spc="0" baseline="0" dirty="0">
                <a:solidFill>
                  <a:schemeClr val="tx1"/>
                </a:solidFill>
                <a:latin typeface="Century Gothic" charset="0"/>
                <a:ea typeface="宋体" charset="0"/>
                <a:cs typeface="Lucida Sans"/>
              </a:rPr>
              <a:t>().</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pic>
        <p:nvPicPr>
          <p:cNvPr id="3" name="图片">
            <a:extLst>
              <a:ext uri="{FF2B5EF4-FFF2-40B4-BE49-F238E27FC236}">
                <a16:creationId xmlns:a16="http://schemas.microsoft.com/office/drawing/2014/main" id="{7481B2B5-B7CB-09EF-F5A2-8796A4C164B0}"/>
              </a:ext>
            </a:extLst>
          </p:cNvPr>
          <p:cNvPicPr>
            <a:picLocks noChangeAspect="1"/>
          </p:cNvPicPr>
          <p:nvPr/>
        </p:nvPicPr>
        <p:blipFill>
          <a:blip r:embed="rId3" cstate="print"/>
          <a:stretch>
            <a:fillRect/>
          </a:stretch>
        </p:blipFill>
        <p:spPr>
          <a:xfrm>
            <a:off x="2570393" y="547548"/>
            <a:ext cx="3645958" cy="362686"/>
          </a:xfrm>
          <a:prstGeom prst="rect">
            <a:avLst/>
          </a:prstGeom>
          <a:noFill/>
          <a:ln w="12700" cap="flat" cmpd="sng">
            <a:noFill/>
            <a:prstDash val="solid"/>
            <a:miter/>
          </a:ln>
        </p:spPr>
      </p:pic>
      <p:pic>
        <p:nvPicPr>
          <p:cNvPr id="4" name="图片">
            <a:extLst>
              <a:ext uri="{FF2B5EF4-FFF2-40B4-BE49-F238E27FC236}">
                <a16:creationId xmlns:a16="http://schemas.microsoft.com/office/drawing/2014/main" id="{AE097194-4F4A-4AD7-3BA4-3084E2A28E57}"/>
              </a:ext>
            </a:extLst>
          </p:cNvPr>
          <p:cNvPicPr>
            <a:picLocks noChangeAspect="1"/>
          </p:cNvPicPr>
          <p:nvPr/>
        </p:nvPicPr>
        <p:blipFill>
          <a:blip r:embed="rId4" cstate="print"/>
          <a:stretch>
            <a:fillRect/>
          </a:stretch>
        </p:blipFill>
        <p:spPr>
          <a:xfrm>
            <a:off x="2590922" y="1165110"/>
            <a:ext cx="2644697" cy="362686"/>
          </a:xfrm>
          <a:prstGeom prst="rect">
            <a:avLst/>
          </a:prstGeom>
          <a:noFill/>
          <a:ln w="12700" cap="flat" cmpd="sng">
            <a:noFill/>
            <a:prstDash val="solid"/>
            <a:miter/>
          </a:ln>
        </p:spPr>
      </p:pic>
      <p:pic>
        <p:nvPicPr>
          <p:cNvPr id="5" name="图片">
            <a:extLst>
              <a:ext uri="{FF2B5EF4-FFF2-40B4-BE49-F238E27FC236}">
                <a16:creationId xmlns:a16="http://schemas.microsoft.com/office/drawing/2014/main" id="{7739E852-9D14-6BCB-987D-EF2CC5ADA530}"/>
              </a:ext>
            </a:extLst>
          </p:cNvPr>
          <p:cNvPicPr>
            <a:picLocks noChangeAspect="1"/>
          </p:cNvPicPr>
          <p:nvPr/>
        </p:nvPicPr>
        <p:blipFill>
          <a:blip r:embed="rId5" cstate="print"/>
          <a:stretch>
            <a:fillRect/>
          </a:stretch>
        </p:blipFill>
        <p:spPr>
          <a:xfrm>
            <a:off x="2488473" y="1963092"/>
            <a:ext cx="3096677" cy="362686"/>
          </a:xfrm>
          <a:prstGeom prst="rect">
            <a:avLst/>
          </a:prstGeom>
          <a:noFill/>
          <a:ln w="12700" cap="flat" cmpd="sng">
            <a:noFill/>
            <a:prstDash val="solid"/>
            <a:miter/>
          </a:ln>
        </p:spPr>
      </p:pic>
      <p:pic>
        <p:nvPicPr>
          <p:cNvPr id="6" name="图片">
            <a:extLst>
              <a:ext uri="{FF2B5EF4-FFF2-40B4-BE49-F238E27FC236}">
                <a16:creationId xmlns:a16="http://schemas.microsoft.com/office/drawing/2014/main" id="{5E319370-A001-698B-5706-8349208E5755}"/>
              </a:ext>
            </a:extLst>
          </p:cNvPr>
          <p:cNvPicPr>
            <a:picLocks noChangeAspect="1"/>
          </p:cNvPicPr>
          <p:nvPr/>
        </p:nvPicPr>
        <p:blipFill>
          <a:blip r:embed="rId6" cstate="print"/>
          <a:stretch>
            <a:fillRect/>
          </a:stretch>
        </p:blipFill>
        <p:spPr>
          <a:xfrm>
            <a:off x="2968896" y="3163071"/>
            <a:ext cx="3127104" cy="1771999"/>
          </a:xfrm>
          <a:prstGeom prst="rect">
            <a:avLst/>
          </a:prstGeom>
          <a:noFill/>
          <a:ln w="12700" cap="flat" cmpd="sng">
            <a:noFill/>
            <a:prstDash val="solid"/>
            <a:miter/>
          </a:ln>
        </p:spPr>
      </p:pic>
      <p:pic>
        <p:nvPicPr>
          <p:cNvPr id="7" name="图片">
            <a:extLst>
              <a:ext uri="{FF2B5EF4-FFF2-40B4-BE49-F238E27FC236}">
                <a16:creationId xmlns:a16="http://schemas.microsoft.com/office/drawing/2014/main" id="{BB895915-AA53-E0EA-FA98-AAE056C48F4C}"/>
              </a:ext>
            </a:extLst>
          </p:cNvPr>
          <p:cNvPicPr>
            <a:picLocks noChangeAspect="1"/>
          </p:cNvPicPr>
          <p:nvPr/>
        </p:nvPicPr>
        <p:blipFill>
          <a:blip r:embed="rId7" cstate="print"/>
          <a:stretch>
            <a:fillRect/>
          </a:stretch>
        </p:blipFill>
        <p:spPr>
          <a:xfrm>
            <a:off x="3311388" y="5257866"/>
            <a:ext cx="2784612" cy="1600134"/>
          </a:xfrm>
          <a:prstGeom prst="rect">
            <a:avLst/>
          </a:prstGeom>
          <a:noFill/>
          <a:ln w="12700" cap="flat" cmpd="sng">
            <a:noFill/>
            <a:prstDash val="solid"/>
            <a:miter/>
          </a:ln>
        </p:spPr>
      </p:pic>
    </p:spTree>
    <p:extLst>
      <p:ext uri="{BB962C8B-B14F-4D97-AF65-F5344CB8AC3E}">
        <p14:creationId xmlns:p14="http://schemas.microsoft.com/office/powerpoint/2010/main" val="8845654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4" name="文本框">
            <a:extLst>
              <a:ext uri="{FF2B5EF4-FFF2-40B4-BE49-F238E27FC236}">
                <a16:creationId xmlns:a16="http://schemas.microsoft.com/office/drawing/2014/main" id="{0BFC0993-535E-C5D6-32DA-5F0A48AAFC5B}"/>
              </a:ext>
            </a:extLst>
          </p:cNvPr>
          <p:cNvSpPr>
            <a:spLocks noGrp="1"/>
          </p:cNvSpPr>
          <p:nvPr>
            <p:ph type="body" idx="1"/>
          </p:nvPr>
        </p:nvSpPr>
        <p:spPr>
          <a:xfrm>
            <a:off x="435292" y="123713"/>
            <a:ext cx="10774175" cy="67342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Nested Dictionaries - A dictionary can also contain many dictionaries, this is called nested dictionaries.</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dirty="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dirty="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dirty="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dirty="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r>
              <a:rPr lang="en-US" altLang="zh-CN" sz="1600" b="0" i="0" u="none" strike="noStrike" kern="1200" cap="none" spc="0" baseline="0" dirty="0">
                <a:solidFill>
                  <a:schemeClr val="tx1"/>
                </a:solidFill>
                <a:latin typeface="Century Gothic" charset="0"/>
                <a:ea typeface="宋体" charset="0"/>
                <a:cs typeface="Lucida Sans"/>
              </a:rPr>
              <a:t>Or, if you want to nest three dictionaries that already exists as dictionaries:</a:t>
            </a:r>
            <a:endParaRPr lang="zh-CN" altLang="en-US"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r>
              <a:rPr lang="en-US" altLang="zh-CN" sz="1600" b="0" i="0" u="none" strike="noStrike" kern="1200" cap="none" spc="0" baseline="0" dirty="0">
                <a:solidFill>
                  <a:schemeClr val="tx1"/>
                </a:solidFill>
                <a:latin typeface="Century Gothic" charset="0"/>
                <a:ea typeface="宋体" charset="0"/>
                <a:cs typeface="Lucida Sans"/>
              </a:rPr>
              <a:t>The </a:t>
            </a:r>
            <a:r>
              <a:rPr lang="en-US" altLang="zh-CN" sz="1600" b="0" i="0" u="none" strike="noStrike" kern="1200" cap="none" spc="0" baseline="0" dirty="0" err="1">
                <a:solidFill>
                  <a:schemeClr val="tx1"/>
                </a:solidFill>
                <a:latin typeface="Century Gothic" charset="0"/>
                <a:ea typeface="宋体" charset="0"/>
                <a:cs typeface="Lucida Sans"/>
              </a:rPr>
              <a:t>dict</a:t>
            </a:r>
            <a:r>
              <a:rPr lang="en-US" altLang="zh-CN" sz="1600" b="0" i="0" u="none" strike="noStrike" kern="1200" cap="none" spc="0" baseline="0" dirty="0">
                <a:solidFill>
                  <a:schemeClr val="tx1"/>
                </a:solidFill>
                <a:latin typeface="Century Gothic" charset="0"/>
                <a:ea typeface="宋体" charset="0"/>
                <a:cs typeface="Lucida Sans"/>
              </a:rPr>
              <a:t>() Constructor - It is also possible to use the </a:t>
            </a:r>
            <a:r>
              <a:rPr lang="en-US" altLang="zh-CN" sz="1600" b="0" i="0" u="none" strike="noStrike" kern="1200" cap="none" spc="0" baseline="0" dirty="0" err="1">
                <a:solidFill>
                  <a:schemeClr val="tx1"/>
                </a:solidFill>
                <a:latin typeface="Century Gothic" charset="0"/>
                <a:ea typeface="宋体" charset="0"/>
                <a:cs typeface="Lucida Sans"/>
              </a:rPr>
              <a:t>dict</a:t>
            </a:r>
            <a:r>
              <a:rPr lang="en-US" altLang="zh-CN" sz="1600" b="0" i="0" u="none" strike="noStrike" kern="1200" cap="none" spc="0" baseline="0" dirty="0">
                <a:solidFill>
                  <a:schemeClr val="tx1"/>
                </a:solidFill>
                <a:latin typeface="Century Gothic" charset="0"/>
                <a:ea typeface="宋体" charset="0"/>
                <a:cs typeface="Lucida Sans"/>
              </a:rPr>
              <a:t>() constructor </a:t>
            </a:r>
          </a:p>
          <a:p>
            <a:pPr marL="0" indent="0">
              <a:buNone/>
            </a:pPr>
            <a:r>
              <a:rPr lang="en-US" altLang="zh-CN" sz="1600" b="0" i="0" u="none" strike="noStrike" kern="1200" cap="none" spc="0" baseline="0" dirty="0">
                <a:solidFill>
                  <a:schemeClr val="tx1"/>
                </a:solidFill>
                <a:latin typeface="Century Gothic" charset="0"/>
                <a:ea typeface="宋体" charset="0"/>
                <a:cs typeface="Lucida Sans"/>
              </a:rPr>
              <a:t>      to make a new dictionary:</a:t>
            </a: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pic>
        <p:nvPicPr>
          <p:cNvPr id="5" name="图片">
            <a:extLst>
              <a:ext uri="{FF2B5EF4-FFF2-40B4-BE49-F238E27FC236}">
                <a16:creationId xmlns:a16="http://schemas.microsoft.com/office/drawing/2014/main" id="{B9C49739-E12F-55BB-FF0F-F7592D16FA5C}"/>
              </a:ext>
            </a:extLst>
          </p:cNvPr>
          <p:cNvPicPr>
            <a:picLocks noChangeAspect="1"/>
          </p:cNvPicPr>
          <p:nvPr/>
        </p:nvPicPr>
        <p:blipFill>
          <a:blip r:embed="rId3" cstate="print"/>
          <a:stretch>
            <a:fillRect/>
          </a:stretch>
        </p:blipFill>
        <p:spPr>
          <a:xfrm>
            <a:off x="2998353" y="458123"/>
            <a:ext cx="3186112" cy="3070386"/>
          </a:xfrm>
          <a:prstGeom prst="rect">
            <a:avLst/>
          </a:prstGeom>
          <a:noFill/>
          <a:ln w="12700" cap="flat" cmpd="sng">
            <a:noFill/>
            <a:prstDash val="solid"/>
            <a:miter/>
          </a:ln>
        </p:spPr>
      </p:pic>
      <p:pic>
        <p:nvPicPr>
          <p:cNvPr id="6" name="图片">
            <a:extLst>
              <a:ext uri="{FF2B5EF4-FFF2-40B4-BE49-F238E27FC236}">
                <a16:creationId xmlns:a16="http://schemas.microsoft.com/office/drawing/2014/main" id="{E8AFFA47-1B97-89FE-C182-7242E757D00B}"/>
              </a:ext>
            </a:extLst>
          </p:cNvPr>
          <p:cNvPicPr>
            <a:picLocks noChangeAspect="1"/>
          </p:cNvPicPr>
          <p:nvPr/>
        </p:nvPicPr>
        <p:blipFill>
          <a:blip r:embed="rId4" cstate="print"/>
          <a:stretch>
            <a:fillRect/>
          </a:stretch>
        </p:blipFill>
        <p:spPr>
          <a:xfrm>
            <a:off x="8305777" y="1993316"/>
            <a:ext cx="2683146" cy="4712703"/>
          </a:xfrm>
          <a:prstGeom prst="rect">
            <a:avLst/>
          </a:prstGeom>
          <a:noFill/>
          <a:ln w="12700" cap="flat" cmpd="sng">
            <a:noFill/>
            <a:prstDash val="solid"/>
            <a:miter/>
          </a:ln>
        </p:spPr>
      </p:pic>
      <p:pic>
        <p:nvPicPr>
          <p:cNvPr id="7" name="图片">
            <a:extLst>
              <a:ext uri="{FF2B5EF4-FFF2-40B4-BE49-F238E27FC236}">
                <a16:creationId xmlns:a16="http://schemas.microsoft.com/office/drawing/2014/main" id="{676A894C-7518-6E49-1FC4-24D1B94D516E}"/>
              </a:ext>
            </a:extLst>
          </p:cNvPr>
          <p:cNvPicPr>
            <a:picLocks noChangeAspect="1"/>
          </p:cNvPicPr>
          <p:nvPr/>
        </p:nvPicPr>
        <p:blipFill>
          <a:blip r:embed="rId5" cstate="print"/>
          <a:stretch>
            <a:fillRect/>
          </a:stretch>
        </p:blipFill>
        <p:spPr>
          <a:xfrm>
            <a:off x="1103520" y="5653316"/>
            <a:ext cx="6365718" cy="1080971"/>
          </a:xfrm>
          <a:prstGeom prst="rect">
            <a:avLst/>
          </a:prstGeom>
          <a:noFill/>
          <a:ln w="12700" cap="flat" cmpd="sng">
            <a:noFill/>
            <a:prstDash val="solid"/>
            <a:miter/>
          </a:ln>
        </p:spPr>
      </p:pic>
    </p:spTree>
    <p:extLst>
      <p:ext uri="{BB962C8B-B14F-4D97-AF65-F5344CB8AC3E}">
        <p14:creationId xmlns:p14="http://schemas.microsoft.com/office/powerpoint/2010/main" val="11045817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4" name="文本框">
            <a:extLst>
              <a:ext uri="{FF2B5EF4-FFF2-40B4-BE49-F238E27FC236}">
                <a16:creationId xmlns:a16="http://schemas.microsoft.com/office/drawing/2014/main" id="{A39E8AAD-8AD5-BE97-8180-5E0205640D27}"/>
              </a:ext>
            </a:extLst>
          </p:cNvPr>
          <p:cNvSpPr>
            <a:spLocks noGrp="1"/>
          </p:cNvSpPr>
          <p:nvPr>
            <p:ph type="title"/>
          </p:nvPr>
        </p:nvSpPr>
        <p:spPr>
          <a:xfrm>
            <a:off x="624596" y="162262"/>
            <a:ext cx="9404723" cy="360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Python Classes and Objects</a:t>
            </a:r>
            <a:br>
              <a:rPr lang="zh-CN" altLang="en-US" sz="4200" b="0" i="0" u="none" strike="noStrike" kern="1200" cap="none" spc="0" baseline="0" dirty="0">
                <a:solidFill>
                  <a:schemeClr val="tx2"/>
                </a:solidFill>
                <a:latin typeface="Century Gothic" charset="0"/>
                <a:ea typeface="宋体" charset="0"/>
                <a:cs typeface="Lucida Sans"/>
              </a:rPr>
            </a:br>
            <a:endParaRPr lang="zh-CN" altLang="en-US" sz="4200" b="0" i="0" u="none" strike="noStrike" kern="1200" cap="none" spc="0" baseline="0" dirty="0">
              <a:solidFill>
                <a:schemeClr val="tx2"/>
              </a:solidFill>
              <a:latin typeface="Century Gothic" charset="0"/>
              <a:ea typeface="宋体" charset="0"/>
              <a:cs typeface="Lucida Sans"/>
            </a:endParaRPr>
          </a:p>
        </p:txBody>
      </p:sp>
      <p:sp>
        <p:nvSpPr>
          <p:cNvPr id="5" name="文本框">
            <a:extLst>
              <a:ext uri="{FF2B5EF4-FFF2-40B4-BE49-F238E27FC236}">
                <a16:creationId xmlns:a16="http://schemas.microsoft.com/office/drawing/2014/main" id="{7FDB8A81-EF4F-4202-A644-549078A58F3C}"/>
              </a:ext>
            </a:extLst>
          </p:cNvPr>
          <p:cNvSpPr>
            <a:spLocks noGrp="1"/>
          </p:cNvSpPr>
          <p:nvPr>
            <p:ph type="body" idx="1"/>
          </p:nvPr>
        </p:nvSpPr>
        <p:spPr>
          <a:xfrm>
            <a:off x="742931" y="610298"/>
            <a:ext cx="11316391" cy="624770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Python is an object oriented programming language.</a:t>
            </a: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Almost everything in Python is an object, with its properties and methods.</a:t>
            </a: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A Class is like an object constructor, or a "blueprint" for creating objects.</a:t>
            </a: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To create a class, use the keyword class.</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we can use the class named </a:t>
            </a:r>
            <a:r>
              <a:rPr lang="en-US" altLang="zh-CN" sz="1600" b="0" i="0" u="none" strike="noStrike" kern="1200" cap="none" spc="0" baseline="0" dirty="0" err="1">
                <a:solidFill>
                  <a:schemeClr val="tx1"/>
                </a:solidFill>
                <a:latin typeface="Century Gothic" charset="0"/>
                <a:ea typeface="宋体" charset="0"/>
                <a:cs typeface="Lucida Sans"/>
              </a:rPr>
              <a:t>MyClass</a:t>
            </a:r>
            <a:r>
              <a:rPr lang="en-US" altLang="zh-CN" sz="1600" b="0" i="0" u="none" strike="noStrike" kern="1200" cap="none" spc="0" baseline="0" dirty="0">
                <a:solidFill>
                  <a:schemeClr val="tx1"/>
                </a:solidFill>
                <a:latin typeface="Century Gothic" charset="0"/>
                <a:ea typeface="宋体" charset="0"/>
                <a:cs typeface="Lucida Sans"/>
              </a:rPr>
              <a:t> to create objects.</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dirty="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dirty="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The __</a:t>
            </a:r>
            <a:r>
              <a:rPr lang="en-US" altLang="zh-CN" sz="1600" b="0" i="0" u="none" strike="noStrike" kern="1200" cap="none" spc="0" baseline="0" dirty="0" err="1">
                <a:solidFill>
                  <a:schemeClr val="tx1"/>
                </a:solidFill>
                <a:latin typeface="Century Gothic" charset="0"/>
                <a:ea typeface="宋体" charset="0"/>
                <a:cs typeface="Lucida Sans"/>
              </a:rPr>
              <a:t>init</a:t>
            </a:r>
            <a:r>
              <a:rPr lang="en-US" altLang="zh-CN" sz="1600" b="0" i="0" u="none" strike="noStrike" kern="1200" cap="none" spc="0" baseline="0" dirty="0">
                <a:solidFill>
                  <a:schemeClr val="tx1"/>
                </a:solidFill>
                <a:latin typeface="Century Gothic" charset="0"/>
                <a:ea typeface="宋体" charset="0"/>
                <a:cs typeface="Lucida Sans"/>
              </a:rPr>
              <a:t>__() Function - Constructor</a:t>
            </a:r>
          </a:p>
          <a:p>
            <a:pPr marL="742950" lvl="1" indent="-28575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All classes have a function called __</a:t>
            </a:r>
            <a:r>
              <a:rPr lang="en-US" altLang="zh-CN" sz="1600" b="0" i="0" u="none" strike="noStrike" kern="1200" cap="none" spc="0" baseline="0" dirty="0" err="1">
                <a:solidFill>
                  <a:schemeClr val="tx1"/>
                </a:solidFill>
                <a:latin typeface="Century Gothic" charset="0"/>
                <a:ea typeface="宋体" charset="0"/>
                <a:cs typeface="Lucida Sans"/>
              </a:rPr>
              <a:t>init</a:t>
            </a:r>
            <a:r>
              <a:rPr lang="en-US" altLang="zh-CN" sz="1600" b="0" i="0" u="none" strike="noStrike" kern="1200" cap="none" spc="0" baseline="0" dirty="0">
                <a:solidFill>
                  <a:schemeClr val="tx1"/>
                </a:solidFill>
                <a:latin typeface="Century Gothic" charset="0"/>
                <a:ea typeface="宋体" charset="0"/>
                <a:cs typeface="Lucida Sans"/>
              </a:rPr>
              <a:t>__(), which is always executed when the class is being initiated.</a:t>
            </a:r>
          </a:p>
          <a:p>
            <a:pPr marL="742950" lvl="1" indent="-28575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The __</a:t>
            </a:r>
            <a:r>
              <a:rPr lang="en-US" altLang="zh-CN" sz="1600" b="0" i="0" u="none" strike="noStrike" kern="1200" cap="none" spc="0" baseline="0" dirty="0" err="1">
                <a:solidFill>
                  <a:schemeClr val="tx1"/>
                </a:solidFill>
                <a:latin typeface="Century Gothic" charset="0"/>
                <a:ea typeface="宋体" charset="0"/>
                <a:cs typeface="Lucida Sans"/>
              </a:rPr>
              <a:t>init</a:t>
            </a:r>
            <a:r>
              <a:rPr lang="en-US" altLang="zh-CN" sz="1600" b="0" i="0" u="none" strike="noStrike" kern="1200" cap="none" spc="0" baseline="0" dirty="0">
                <a:solidFill>
                  <a:schemeClr val="tx1"/>
                </a:solidFill>
                <a:latin typeface="Century Gothic" charset="0"/>
                <a:ea typeface="宋体" charset="0"/>
                <a:cs typeface="Lucida Sans"/>
              </a:rPr>
              <a:t>__() function is called automatically every time the class is being used to create a new object.</a:t>
            </a:r>
          </a:p>
          <a:p>
            <a:pPr marL="742950" lvl="1" indent="-28575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Use the __</a:t>
            </a:r>
            <a:r>
              <a:rPr lang="en-US" altLang="zh-CN" sz="1600" b="0" i="0" u="none" strike="noStrike" kern="1200" cap="none" spc="0" baseline="0" dirty="0" err="1">
                <a:solidFill>
                  <a:schemeClr val="tx1"/>
                </a:solidFill>
                <a:latin typeface="Century Gothic" charset="0"/>
                <a:ea typeface="宋体" charset="0"/>
                <a:cs typeface="Lucida Sans"/>
              </a:rPr>
              <a:t>init</a:t>
            </a:r>
            <a:r>
              <a:rPr lang="en-US" altLang="zh-CN" sz="1600" b="0" i="0" u="none" strike="noStrike" kern="1200" cap="none" spc="0" baseline="0" dirty="0">
                <a:solidFill>
                  <a:schemeClr val="tx1"/>
                </a:solidFill>
                <a:latin typeface="Century Gothic" charset="0"/>
                <a:ea typeface="宋体" charset="0"/>
                <a:cs typeface="Lucida Sans"/>
              </a:rPr>
              <a:t>__() function to assign values to object properties, or other operations that are necessary to do when the object is being created.</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pic>
        <p:nvPicPr>
          <p:cNvPr id="6" name="图片">
            <a:extLst>
              <a:ext uri="{FF2B5EF4-FFF2-40B4-BE49-F238E27FC236}">
                <a16:creationId xmlns:a16="http://schemas.microsoft.com/office/drawing/2014/main" id="{35698897-743D-FD60-CB4E-2DEB218B4A10}"/>
              </a:ext>
            </a:extLst>
          </p:cNvPr>
          <p:cNvPicPr>
            <a:picLocks noChangeAspect="1"/>
          </p:cNvPicPr>
          <p:nvPr/>
        </p:nvPicPr>
        <p:blipFill>
          <a:blip r:embed="rId3" cstate="print"/>
          <a:stretch>
            <a:fillRect/>
          </a:stretch>
        </p:blipFill>
        <p:spPr>
          <a:xfrm>
            <a:off x="2921603" y="2101957"/>
            <a:ext cx="2895136" cy="1139575"/>
          </a:xfrm>
          <a:prstGeom prst="rect">
            <a:avLst/>
          </a:prstGeom>
          <a:noFill/>
          <a:ln w="12700" cap="flat" cmpd="sng">
            <a:noFill/>
            <a:prstDash val="solid"/>
            <a:miter/>
          </a:ln>
        </p:spPr>
      </p:pic>
      <p:pic>
        <p:nvPicPr>
          <p:cNvPr id="7" name="图片">
            <a:extLst>
              <a:ext uri="{FF2B5EF4-FFF2-40B4-BE49-F238E27FC236}">
                <a16:creationId xmlns:a16="http://schemas.microsoft.com/office/drawing/2014/main" id="{D25EDCB6-0E4E-40AE-354F-ABC7C17278C2}"/>
              </a:ext>
            </a:extLst>
          </p:cNvPr>
          <p:cNvPicPr>
            <a:picLocks noChangeAspect="1"/>
          </p:cNvPicPr>
          <p:nvPr/>
        </p:nvPicPr>
        <p:blipFill>
          <a:blip r:embed="rId4" cstate="print"/>
          <a:stretch>
            <a:fillRect/>
          </a:stretch>
        </p:blipFill>
        <p:spPr>
          <a:xfrm>
            <a:off x="2667747" y="3616469"/>
            <a:ext cx="3911203" cy="1021702"/>
          </a:xfrm>
          <a:prstGeom prst="rect">
            <a:avLst/>
          </a:prstGeom>
          <a:noFill/>
          <a:ln w="12700" cap="flat" cmpd="sng">
            <a:noFill/>
            <a:prstDash val="solid"/>
            <a:miter/>
          </a:ln>
        </p:spPr>
      </p:pic>
    </p:spTree>
    <p:extLst>
      <p:ext uri="{BB962C8B-B14F-4D97-AF65-F5344CB8AC3E}">
        <p14:creationId xmlns:p14="http://schemas.microsoft.com/office/powerpoint/2010/main" val="814982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pic>
        <p:nvPicPr>
          <p:cNvPr id="6" name="图片">
            <a:extLst>
              <a:ext uri="{FF2B5EF4-FFF2-40B4-BE49-F238E27FC236}">
                <a16:creationId xmlns:a16="http://schemas.microsoft.com/office/drawing/2014/main" id="{C4C55F1F-7139-5C3E-AEDA-1FD29CA1183F}"/>
              </a:ext>
            </a:extLst>
          </p:cNvPr>
          <p:cNvPicPr>
            <a:picLocks noChangeAspect="1"/>
          </p:cNvPicPr>
          <p:nvPr/>
        </p:nvPicPr>
        <p:blipFill>
          <a:blip r:embed="rId3" cstate="print"/>
          <a:stretch>
            <a:fillRect/>
          </a:stretch>
        </p:blipFill>
        <p:spPr>
          <a:xfrm>
            <a:off x="2076268" y="92751"/>
            <a:ext cx="4656681" cy="2004991"/>
          </a:xfrm>
          <a:prstGeom prst="rect">
            <a:avLst/>
          </a:prstGeom>
          <a:noFill/>
          <a:ln w="12700" cap="flat" cmpd="sng">
            <a:noFill/>
            <a:prstDash val="solid"/>
            <a:miter/>
          </a:ln>
        </p:spPr>
      </p:pic>
      <p:sp>
        <p:nvSpPr>
          <p:cNvPr id="7" name="文本框">
            <a:extLst>
              <a:ext uri="{FF2B5EF4-FFF2-40B4-BE49-F238E27FC236}">
                <a16:creationId xmlns:a16="http://schemas.microsoft.com/office/drawing/2014/main" id="{B1D0349C-CC57-1116-19BB-0BE01428A4AC}"/>
              </a:ext>
            </a:extLst>
          </p:cNvPr>
          <p:cNvSpPr>
            <a:spLocks noGrp="1"/>
          </p:cNvSpPr>
          <p:nvPr>
            <p:ph type="title"/>
          </p:nvPr>
        </p:nvSpPr>
        <p:spPr>
          <a:xfrm>
            <a:off x="624596" y="2216973"/>
            <a:ext cx="9404723" cy="42940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Object Methods</a:t>
            </a:r>
            <a:endParaRPr lang="zh-CN" altLang="en-US" sz="2000" b="0" i="0" u="none" strike="noStrike" kern="1200" cap="none" spc="0" baseline="0" dirty="0">
              <a:solidFill>
                <a:schemeClr val="tx2"/>
              </a:solidFill>
              <a:latin typeface="Century Gothic" charset="0"/>
              <a:ea typeface="宋体" charset="0"/>
              <a:cs typeface="Lucida Sans"/>
            </a:endParaRPr>
          </a:p>
        </p:txBody>
      </p:sp>
      <p:sp>
        <p:nvSpPr>
          <p:cNvPr id="8" name="文本框">
            <a:extLst>
              <a:ext uri="{FF2B5EF4-FFF2-40B4-BE49-F238E27FC236}">
                <a16:creationId xmlns:a16="http://schemas.microsoft.com/office/drawing/2014/main" id="{4A61AF2F-CB44-CE65-1AC8-07AA59140668}"/>
              </a:ext>
            </a:extLst>
          </p:cNvPr>
          <p:cNvSpPr>
            <a:spLocks noGrp="1"/>
          </p:cNvSpPr>
          <p:nvPr>
            <p:ph type="body" idx="1"/>
          </p:nvPr>
        </p:nvSpPr>
        <p:spPr>
          <a:xfrm>
            <a:off x="520452" y="2646382"/>
            <a:ext cx="9613009" cy="421161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Objects can also contain methods. Methods in objects are functions that belong to the object.</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0" indent="0" algn="l">
              <a:lnSpc>
                <a:spcPct val="100000"/>
              </a:lnSpc>
              <a:spcBef>
                <a:spcPts val="1000"/>
              </a:spcBef>
              <a:spcAft>
                <a:spcPts val="0"/>
              </a:spcAft>
              <a:buClr>
                <a:srgbClr val="8ACFD6"/>
              </a:buClr>
              <a:buSzPct val="80000"/>
              <a:buNone/>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The self parameter is a reference to the current instance of the class, and is used to access variables that belong to the class.</a:t>
            </a:r>
            <a:endParaRPr lang="zh-CN" altLang="en-US" sz="1600" b="0" i="0" u="none" strike="noStrike" kern="1200" cap="none" spc="0" baseline="0" dirty="0">
              <a:solidFill>
                <a:schemeClr val="tx1"/>
              </a:solidFill>
              <a:latin typeface="Century Gothic" charset="0"/>
              <a:ea typeface="宋体" charset="0"/>
              <a:cs typeface="Lucida Sans"/>
            </a:endParaRPr>
          </a:p>
        </p:txBody>
      </p:sp>
      <p:pic>
        <p:nvPicPr>
          <p:cNvPr id="9" name="图片">
            <a:extLst>
              <a:ext uri="{FF2B5EF4-FFF2-40B4-BE49-F238E27FC236}">
                <a16:creationId xmlns:a16="http://schemas.microsoft.com/office/drawing/2014/main" id="{D5B3FDF4-7E2A-9254-2F69-281A34D07C3A}"/>
              </a:ext>
            </a:extLst>
          </p:cNvPr>
          <p:cNvPicPr>
            <a:picLocks noChangeAspect="1"/>
          </p:cNvPicPr>
          <p:nvPr/>
        </p:nvPicPr>
        <p:blipFill>
          <a:blip r:embed="rId4" cstate="print"/>
          <a:stretch>
            <a:fillRect/>
          </a:stretch>
        </p:blipFill>
        <p:spPr>
          <a:xfrm>
            <a:off x="3220996" y="2927994"/>
            <a:ext cx="4583152" cy="2214161"/>
          </a:xfrm>
          <a:prstGeom prst="rect">
            <a:avLst/>
          </a:prstGeom>
          <a:noFill/>
          <a:ln w="12700" cap="flat" cmpd="sng">
            <a:noFill/>
            <a:prstDash val="solid"/>
            <a:miter/>
          </a:ln>
        </p:spPr>
      </p:pic>
    </p:spTree>
    <p:extLst>
      <p:ext uri="{BB962C8B-B14F-4D97-AF65-F5344CB8AC3E}">
        <p14:creationId xmlns:p14="http://schemas.microsoft.com/office/powerpoint/2010/main" val="12461624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223" name="文本框"/>
          <p:cNvSpPr>
            <a:spLocks noGrp="1"/>
          </p:cNvSpPr>
          <p:nvPr>
            <p:ph type="body" idx="1"/>
          </p:nvPr>
        </p:nvSpPr>
        <p:spPr>
          <a:xfrm>
            <a:off x="479502" y="457200"/>
            <a:ext cx="9570352" cy="61529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457200" lvl="1" indent="0" algn="l">
              <a:lnSpc>
                <a:spcPct val="100000"/>
              </a:lnSpc>
              <a:spcBef>
                <a:spcPts val="1000"/>
              </a:spcBef>
              <a:spcAft>
                <a:spcPts val="0"/>
              </a:spcAft>
              <a:buClr>
                <a:srgbClr val="8ACFD6"/>
              </a:buClr>
              <a:buSzPct val="80000"/>
              <a:buNone/>
            </a:pPr>
            <a:endParaRPr lang="en-US" altLang="zh-CN" sz="1800" b="0" i="0" u="none" strike="noStrike" kern="1200" cap="none" spc="0" baseline="0" dirty="0">
              <a:solidFill>
                <a:schemeClr val="tx1"/>
              </a:solidFill>
              <a:latin typeface="Century Gothic" charset="0"/>
              <a:ea typeface="宋体" charset="0"/>
              <a:cs typeface="Lucida Sans"/>
            </a:endParaRPr>
          </a:p>
          <a:p>
            <a:pPr marL="742950" lvl="1" indent="-285750" algn="l">
              <a:lnSpc>
                <a:spcPct val="100000"/>
              </a:lnSpc>
              <a:spcBef>
                <a:spcPts val="1000"/>
              </a:spcBef>
              <a:spcAft>
                <a:spcPts val="0"/>
              </a:spcAft>
              <a:buClr>
                <a:srgbClr val="8ACFD6"/>
              </a:buClr>
              <a:buSzPct val="80000"/>
              <a:buFont typeface="Wingdings 3" charset="2"/>
              <a:buChar char=""/>
            </a:pPr>
            <a:endParaRPr lang="en-US" altLang="zh-CN" sz="1800" b="0" i="0" u="none" strike="noStrike" kern="1200" cap="none" spc="0" baseline="0" dirty="0">
              <a:solidFill>
                <a:schemeClr val="tx1"/>
              </a:solidFill>
              <a:latin typeface="Century Gothic" charset="0"/>
              <a:ea typeface="宋体" charset="0"/>
              <a:cs typeface="Lucida Sans"/>
            </a:endParaRPr>
          </a:p>
          <a:p>
            <a:pPr marL="742950" lvl="1" indent="-285750" algn="l">
              <a:lnSpc>
                <a:spcPct val="100000"/>
              </a:lnSpc>
              <a:spcBef>
                <a:spcPts val="1000"/>
              </a:spcBef>
              <a:spcAft>
                <a:spcPts val="0"/>
              </a:spcAft>
              <a:buClr>
                <a:srgbClr val="8ACFD6"/>
              </a:buClr>
              <a:buSzPct val="80000"/>
              <a:buFont typeface="Wingdings 3" charset="2"/>
              <a:buChar char=""/>
            </a:pPr>
            <a:endParaRPr lang="en-US" altLang="zh-CN" sz="1800" b="0" i="0" u="none" strike="noStrike" kern="1200" cap="none" spc="0" baseline="0" dirty="0">
              <a:solidFill>
                <a:schemeClr val="tx1"/>
              </a:solidFill>
              <a:latin typeface="Century Gothic" charset="0"/>
              <a:ea typeface="宋体" charset="0"/>
              <a:cs typeface="Lucida Sans"/>
            </a:endParaRPr>
          </a:p>
          <a:p>
            <a:pPr marL="742950" lvl="1" indent="-285750" algn="l">
              <a:lnSpc>
                <a:spcPct val="100000"/>
              </a:lnSpc>
              <a:spcBef>
                <a:spcPts val="1000"/>
              </a:spcBef>
              <a:spcAft>
                <a:spcPts val="0"/>
              </a:spcAft>
              <a:buClr>
                <a:srgbClr val="8ACFD6"/>
              </a:buClr>
              <a:buSzPct val="80000"/>
              <a:buFont typeface="Wingdings 3" charset="2"/>
              <a:buChar char=""/>
            </a:pPr>
            <a:endParaRPr lang="en-US" altLang="zh-CN" sz="1800" b="0" i="0" u="none" strike="noStrike" kern="1200" cap="none" spc="0" baseline="0" dirty="0">
              <a:solidFill>
                <a:schemeClr val="tx1"/>
              </a:solidFill>
              <a:latin typeface="Century Gothic" charset="0"/>
              <a:ea typeface="宋体" charset="0"/>
              <a:cs typeface="Lucida Sans"/>
            </a:endParaRPr>
          </a:p>
          <a:p>
            <a:pPr marL="742950" lvl="1" indent="-285750" algn="l">
              <a:lnSpc>
                <a:spcPct val="100000"/>
              </a:lnSpc>
              <a:spcBef>
                <a:spcPts val="1000"/>
              </a:spcBef>
              <a:spcAft>
                <a:spcPts val="0"/>
              </a:spcAft>
              <a:buClr>
                <a:srgbClr val="8ACFD6"/>
              </a:buClr>
              <a:buSzPct val="80000"/>
              <a:buFont typeface="Wingdings 3" charset="2"/>
              <a:buChar char=""/>
            </a:pPr>
            <a:endParaRPr lang="zh-CN" altLang="en-US" sz="1800" b="0" i="0" u="none" strike="noStrike" kern="1200" cap="none" spc="0" baseline="0" dirty="0">
              <a:solidFill>
                <a:schemeClr val="tx1"/>
              </a:solidFill>
              <a:latin typeface="Century Gothic" charset="0"/>
              <a:ea typeface="宋体" charset="0"/>
              <a:cs typeface="Lucida Sans"/>
            </a:endParaRPr>
          </a:p>
        </p:txBody>
      </p:sp>
      <p:sp>
        <p:nvSpPr>
          <p:cNvPr id="2" name="文本框">
            <a:extLst>
              <a:ext uri="{FF2B5EF4-FFF2-40B4-BE49-F238E27FC236}">
                <a16:creationId xmlns:a16="http://schemas.microsoft.com/office/drawing/2014/main" id="{466A9290-2F20-943E-D847-CF049BD0C47F}"/>
              </a:ext>
            </a:extLst>
          </p:cNvPr>
          <p:cNvSpPr>
            <a:spLocks noGrp="1"/>
          </p:cNvSpPr>
          <p:nvPr>
            <p:ph type="title"/>
          </p:nvPr>
        </p:nvSpPr>
        <p:spPr>
          <a:xfrm>
            <a:off x="645131" y="54685"/>
            <a:ext cx="9404723" cy="41865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The self Parameter</a:t>
            </a:r>
            <a:br>
              <a:rPr lang="zh-CN" altLang="en-US" sz="4200" b="0" i="0" u="none" strike="noStrike" kern="1200" cap="none" spc="0" baseline="0" dirty="0">
                <a:solidFill>
                  <a:schemeClr val="tx2"/>
                </a:solidFill>
                <a:latin typeface="Century Gothic" charset="0"/>
                <a:ea typeface="宋体" charset="0"/>
                <a:cs typeface="Lucida Sans"/>
              </a:rPr>
            </a:br>
            <a:endParaRPr lang="zh-CN" altLang="en-US" sz="4200" b="0" i="0" u="none" strike="noStrike" kern="1200" cap="none" spc="0" baseline="0" dirty="0">
              <a:solidFill>
                <a:schemeClr val="tx2"/>
              </a:solidFill>
              <a:latin typeface="Century Gothic" charset="0"/>
              <a:ea typeface="宋体" charset="0"/>
              <a:cs typeface="Lucida Sans"/>
            </a:endParaRPr>
          </a:p>
        </p:txBody>
      </p:sp>
      <p:sp>
        <p:nvSpPr>
          <p:cNvPr id="3" name="文本框">
            <a:extLst>
              <a:ext uri="{FF2B5EF4-FFF2-40B4-BE49-F238E27FC236}">
                <a16:creationId xmlns:a16="http://schemas.microsoft.com/office/drawing/2014/main" id="{C6CC3321-C86A-9E69-3403-2EE79C4EB51F}"/>
              </a:ext>
            </a:extLst>
          </p:cNvPr>
          <p:cNvSpPr txBox="1">
            <a:spLocks/>
          </p:cNvSpPr>
          <p:nvPr/>
        </p:nvSpPr>
        <p:spPr>
          <a:xfrm>
            <a:off x="780585" y="623812"/>
            <a:ext cx="10482671" cy="615291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r>
              <a:rPr lang="en-US" altLang="zh-CN" sz="1600" dirty="0">
                <a:cs typeface="Lucida Sans"/>
              </a:rPr>
              <a:t>The self parameter is a reference to the current instance of the class, and is used to access variables that belongs to the class.</a:t>
            </a:r>
          </a:p>
          <a:p>
            <a:r>
              <a:rPr lang="en-US" altLang="zh-CN" sz="1600" dirty="0">
                <a:cs typeface="Lucida Sans"/>
              </a:rPr>
              <a:t>It does not have to be named self , you can call it whatever you like, but it has to be the first parameter of any function in the class.</a:t>
            </a:r>
          </a:p>
          <a:p>
            <a:endParaRPr lang="en-US" altLang="zh-CN" sz="1600" dirty="0">
              <a:cs typeface="Lucida Sans"/>
            </a:endParaRPr>
          </a:p>
          <a:p>
            <a:endParaRPr lang="en-US" altLang="zh-CN" sz="1600" dirty="0">
              <a:cs typeface="Lucida Sans"/>
            </a:endParaRPr>
          </a:p>
          <a:p>
            <a:endParaRPr lang="en-US" altLang="zh-CN" sz="1600" dirty="0">
              <a:cs typeface="Lucida Sans"/>
            </a:endParaRPr>
          </a:p>
          <a:p>
            <a:endParaRPr lang="en-US" altLang="zh-CN" sz="1600" dirty="0">
              <a:cs typeface="Lucida Sans"/>
            </a:endParaRPr>
          </a:p>
          <a:p>
            <a:endParaRPr lang="en-US" altLang="zh-CN" sz="1600" dirty="0">
              <a:cs typeface="Lucida Sans"/>
            </a:endParaRPr>
          </a:p>
          <a:p>
            <a:endParaRPr lang="en-US" altLang="zh-CN" sz="1600" dirty="0">
              <a:cs typeface="Lucida Sans"/>
            </a:endParaRPr>
          </a:p>
          <a:p>
            <a:endParaRPr lang="en-US" altLang="zh-CN" sz="1600" dirty="0">
              <a:cs typeface="Lucida Sans"/>
            </a:endParaRPr>
          </a:p>
          <a:p>
            <a:r>
              <a:rPr lang="en-US" altLang="zh-CN" sz="1600" b="0" i="0" u="none" strike="noStrike" kern="1200" cap="none" spc="0" baseline="0" dirty="0">
                <a:solidFill>
                  <a:schemeClr val="tx1"/>
                </a:solidFill>
                <a:latin typeface="Century Gothic" charset="0"/>
                <a:ea typeface="宋体" charset="0"/>
                <a:cs typeface="Lucida Sans"/>
              </a:rPr>
              <a:t>Modify Object Properties.</a:t>
            </a:r>
          </a:p>
          <a:p>
            <a:pPr marL="0" indent="0">
              <a:buNone/>
            </a:pPr>
            <a:endParaRPr lang="en-US" altLang="zh-CN" sz="1600" dirty="0">
              <a:cs typeface="Lucida Sans"/>
            </a:endParaRPr>
          </a:p>
          <a:p>
            <a:r>
              <a:rPr lang="en-US" altLang="zh-CN" sz="1600" b="0" i="0" u="none" strike="noStrike" kern="1200" cap="none" spc="0" baseline="0" dirty="0">
                <a:solidFill>
                  <a:schemeClr val="tx1"/>
                </a:solidFill>
                <a:latin typeface="Century Gothic" charset="0"/>
                <a:ea typeface="宋体" charset="0"/>
                <a:cs typeface="Lucida Sans"/>
              </a:rPr>
              <a:t>Delete Object Properties.</a:t>
            </a:r>
          </a:p>
          <a:p>
            <a:endParaRPr lang="zh-CN" altLang="en-US" sz="1600" dirty="0">
              <a:cs typeface="Lucida Sans"/>
            </a:endParaRPr>
          </a:p>
        </p:txBody>
      </p:sp>
      <p:pic>
        <p:nvPicPr>
          <p:cNvPr id="4" name="图片">
            <a:extLst>
              <a:ext uri="{FF2B5EF4-FFF2-40B4-BE49-F238E27FC236}">
                <a16:creationId xmlns:a16="http://schemas.microsoft.com/office/drawing/2014/main" id="{FF7915D7-70D9-4087-67D1-2914832775C8}"/>
              </a:ext>
            </a:extLst>
          </p:cNvPr>
          <p:cNvPicPr>
            <a:picLocks noChangeAspect="1"/>
          </p:cNvPicPr>
          <p:nvPr/>
        </p:nvPicPr>
        <p:blipFill>
          <a:blip r:embed="rId3" cstate="print"/>
          <a:stretch>
            <a:fillRect/>
          </a:stretch>
        </p:blipFill>
        <p:spPr>
          <a:xfrm>
            <a:off x="2569434" y="1816890"/>
            <a:ext cx="5556115" cy="2357078"/>
          </a:xfrm>
          <a:prstGeom prst="rect">
            <a:avLst/>
          </a:prstGeom>
          <a:noFill/>
          <a:ln w="12700" cap="flat" cmpd="sng">
            <a:noFill/>
            <a:prstDash val="solid"/>
            <a:miter/>
          </a:ln>
        </p:spPr>
      </p:pic>
      <p:pic>
        <p:nvPicPr>
          <p:cNvPr id="5" name="图片">
            <a:extLst>
              <a:ext uri="{FF2B5EF4-FFF2-40B4-BE49-F238E27FC236}">
                <a16:creationId xmlns:a16="http://schemas.microsoft.com/office/drawing/2014/main" id="{15294E81-D3C6-EEE3-F9ED-F84DE497FD8C}"/>
              </a:ext>
            </a:extLst>
          </p:cNvPr>
          <p:cNvPicPr>
            <a:picLocks noChangeAspect="1"/>
          </p:cNvPicPr>
          <p:nvPr/>
        </p:nvPicPr>
        <p:blipFill>
          <a:blip r:embed="rId4" cstate="print"/>
          <a:stretch>
            <a:fillRect/>
          </a:stretch>
        </p:blipFill>
        <p:spPr>
          <a:xfrm>
            <a:off x="2757512" y="4765833"/>
            <a:ext cx="2507166" cy="430112"/>
          </a:xfrm>
          <a:prstGeom prst="rect">
            <a:avLst/>
          </a:prstGeom>
          <a:noFill/>
          <a:ln w="12700" cap="flat" cmpd="sng">
            <a:noFill/>
            <a:prstDash val="solid"/>
            <a:miter/>
          </a:ln>
        </p:spPr>
      </p:pic>
      <p:pic>
        <p:nvPicPr>
          <p:cNvPr id="6" name="图片">
            <a:extLst>
              <a:ext uri="{FF2B5EF4-FFF2-40B4-BE49-F238E27FC236}">
                <a16:creationId xmlns:a16="http://schemas.microsoft.com/office/drawing/2014/main" id="{B3C2D1E0-3F47-D537-9183-272277402176}"/>
              </a:ext>
            </a:extLst>
          </p:cNvPr>
          <p:cNvPicPr>
            <a:picLocks noChangeAspect="1"/>
          </p:cNvPicPr>
          <p:nvPr/>
        </p:nvPicPr>
        <p:blipFill>
          <a:blip r:embed="rId5" cstate="print"/>
          <a:stretch>
            <a:fillRect/>
          </a:stretch>
        </p:blipFill>
        <p:spPr>
          <a:xfrm>
            <a:off x="3063349" y="5588288"/>
            <a:ext cx="2284142" cy="532813"/>
          </a:xfrm>
          <a:prstGeom prst="rect">
            <a:avLst/>
          </a:prstGeom>
          <a:noFill/>
          <a:ln w="12700" cap="flat" cmpd="sng">
            <a:noFill/>
            <a:prstDash val="solid"/>
            <a:miter/>
          </a:ln>
        </p:spPr>
      </p:pic>
    </p:spTree>
    <p:extLst>
      <p:ext uri="{BB962C8B-B14F-4D97-AF65-F5344CB8AC3E}">
        <p14:creationId xmlns:p14="http://schemas.microsoft.com/office/powerpoint/2010/main" val="15000561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6" name="文本框">
            <a:extLst>
              <a:ext uri="{FF2B5EF4-FFF2-40B4-BE49-F238E27FC236}">
                <a16:creationId xmlns:a16="http://schemas.microsoft.com/office/drawing/2014/main" id="{0066B8A6-8CEA-3320-A7D9-23A213FA0AC5}"/>
              </a:ext>
            </a:extLst>
          </p:cNvPr>
          <p:cNvSpPr>
            <a:spLocks noGrp="1"/>
          </p:cNvSpPr>
          <p:nvPr>
            <p:ph type="body" idx="1"/>
          </p:nvPr>
        </p:nvSpPr>
        <p:spPr>
          <a:xfrm>
            <a:off x="591014" y="265135"/>
            <a:ext cx="9668107" cy="271473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Delete Objects.</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The pass Statement</a:t>
            </a:r>
          </a:p>
          <a:p>
            <a:pPr marL="742950" lvl="1" indent="-28575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class definitions cannot be empty, but if you for some reason have a class definition with no content, put in the pass statement to avoid getting an error</a:t>
            </a:r>
          </a:p>
          <a:p>
            <a:pPr marL="857250" lvl="2" indent="0">
              <a:buNone/>
            </a:pPr>
            <a:endParaRPr lang="en-US" altLang="zh-CN" sz="14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pic>
        <p:nvPicPr>
          <p:cNvPr id="7" name="图片">
            <a:extLst>
              <a:ext uri="{FF2B5EF4-FFF2-40B4-BE49-F238E27FC236}">
                <a16:creationId xmlns:a16="http://schemas.microsoft.com/office/drawing/2014/main" id="{F5DF1BBF-E5B9-C93C-3326-FB1176934F8E}"/>
              </a:ext>
            </a:extLst>
          </p:cNvPr>
          <p:cNvPicPr>
            <a:picLocks noChangeAspect="1"/>
          </p:cNvPicPr>
          <p:nvPr/>
        </p:nvPicPr>
        <p:blipFill>
          <a:blip r:embed="rId3" cstate="print"/>
          <a:stretch>
            <a:fillRect/>
          </a:stretch>
        </p:blipFill>
        <p:spPr>
          <a:xfrm>
            <a:off x="3035096" y="265135"/>
            <a:ext cx="1854123" cy="458751"/>
          </a:xfrm>
          <a:prstGeom prst="rect">
            <a:avLst/>
          </a:prstGeom>
          <a:noFill/>
          <a:ln w="12700" cap="flat" cmpd="sng">
            <a:noFill/>
            <a:prstDash val="solid"/>
            <a:miter/>
          </a:ln>
        </p:spPr>
      </p:pic>
      <p:pic>
        <p:nvPicPr>
          <p:cNvPr id="8" name="图片">
            <a:extLst>
              <a:ext uri="{FF2B5EF4-FFF2-40B4-BE49-F238E27FC236}">
                <a16:creationId xmlns:a16="http://schemas.microsoft.com/office/drawing/2014/main" id="{0DE57B27-CE24-FB0E-DA93-6F77CB9B7792}"/>
              </a:ext>
            </a:extLst>
          </p:cNvPr>
          <p:cNvPicPr>
            <a:picLocks noChangeAspect="1"/>
          </p:cNvPicPr>
          <p:nvPr/>
        </p:nvPicPr>
        <p:blipFill>
          <a:blip r:embed="rId4" cstate="print"/>
          <a:stretch>
            <a:fillRect/>
          </a:stretch>
        </p:blipFill>
        <p:spPr>
          <a:xfrm>
            <a:off x="3035096" y="2067448"/>
            <a:ext cx="2196813" cy="806025"/>
          </a:xfrm>
          <a:prstGeom prst="rect">
            <a:avLst/>
          </a:prstGeom>
          <a:noFill/>
          <a:ln w="12700" cap="flat" cmpd="sng">
            <a:noFill/>
            <a:prstDash val="solid"/>
            <a:miter/>
          </a:ln>
        </p:spPr>
      </p:pic>
      <p:sp>
        <p:nvSpPr>
          <p:cNvPr id="9" name="文本框">
            <a:extLst>
              <a:ext uri="{FF2B5EF4-FFF2-40B4-BE49-F238E27FC236}">
                <a16:creationId xmlns:a16="http://schemas.microsoft.com/office/drawing/2014/main" id="{B2391837-028D-23CE-81E8-5CA563701933}"/>
              </a:ext>
            </a:extLst>
          </p:cNvPr>
          <p:cNvSpPr>
            <a:spLocks noGrp="1"/>
          </p:cNvSpPr>
          <p:nvPr>
            <p:ph type="title"/>
          </p:nvPr>
        </p:nvSpPr>
        <p:spPr>
          <a:xfrm>
            <a:off x="591014" y="3099100"/>
            <a:ext cx="9404723" cy="41865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Python Inheritance</a:t>
            </a:r>
            <a:endParaRPr lang="zh-CN" altLang="en-US" sz="2000" b="0" i="0" u="none" strike="noStrike" kern="1200" cap="none" spc="0" baseline="0" dirty="0">
              <a:solidFill>
                <a:schemeClr val="tx2"/>
              </a:solidFill>
              <a:latin typeface="Century Gothic" charset="0"/>
              <a:ea typeface="宋体" charset="0"/>
              <a:cs typeface="Lucida Sans"/>
            </a:endParaRPr>
          </a:p>
        </p:txBody>
      </p:sp>
      <p:sp>
        <p:nvSpPr>
          <p:cNvPr id="10" name="文本框">
            <a:extLst>
              <a:ext uri="{FF2B5EF4-FFF2-40B4-BE49-F238E27FC236}">
                <a16:creationId xmlns:a16="http://schemas.microsoft.com/office/drawing/2014/main" id="{55245A7F-A03A-1414-F4C1-411467DACDF3}"/>
              </a:ext>
            </a:extLst>
          </p:cNvPr>
          <p:cNvSpPr txBox="1">
            <a:spLocks/>
          </p:cNvSpPr>
          <p:nvPr/>
        </p:nvSpPr>
        <p:spPr>
          <a:xfrm>
            <a:off x="1054902" y="3533465"/>
            <a:ext cx="9757977" cy="136714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r>
              <a:rPr lang="en-US" altLang="zh-CN" sz="1600">
                <a:cs typeface="Lucida Sans"/>
              </a:rPr>
              <a:t>Inheritance allows us to define a class that inherits all the methods and properties from another class.</a:t>
            </a:r>
          </a:p>
          <a:p>
            <a:r>
              <a:rPr lang="en-US" altLang="zh-CN" sz="1600" b="1">
                <a:cs typeface="Lucida Sans"/>
              </a:rPr>
              <a:t>Parent class</a:t>
            </a:r>
            <a:r>
              <a:rPr lang="en-US" altLang="zh-CN" sz="1600">
                <a:cs typeface="Lucida Sans"/>
              </a:rPr>
              <a:t> is the class being inherited from, also called base class.</a:t>
            </a:r>
          </a:p>
          <a:p>
            <a:r>
              <a:rPr lang="en-US" altLang="zh-CN" sz="1600" b="1">
                <a:cs typeface="Lucida Sans"/>
              </a:rPr>
              <a:t>Child class</a:t>
            </a:r>
            <a:r>
              <a:rPr lang="en-US" altLang="zh-CN" sz="1600">
                <a:cs typeface="Lucida Sans"/>
              </a:rPr>
              <a:t> is the class that inherits from another class, also called derived class.</a:t>
            </a:r>
            <a:endParaRPr lang="zh-CN" altLang="en-US" sz="1600" dirty="0">
              <a:cs typeface="Lucida Sans"/>
            </a:endParaRPr>
          </a:p>
        </p:txBody>
      </p:sp>
      <p:sp>
        <p:nvSpPr>
          <p:cNvPr id="11" name="文本框">
            <a:extLst>
              <a:ext uri="{FF2B5EF4-FFF2-40B4-BE49-F238E27FC236}">
                <a16:creationId xmlns:a16="http://schemas.microsoft.com/office/drawing/2014/main" id="{674F1D66-EE02-481E-5C56-2EB2493A9619}"/>
              </a:ext>
            </a:extLst>
          </p:cNvPr>
          <p:cNvSpPr txBox="1">
            <a:spLocks/>
          </p:cNvSpPr>
          <p:nvPr/>
        </p:nvSpPr>
        <p:spPr>
          <a:xfrm>
            <a:off x="387928" y="5121538"/>
            <a:ext cx="9404723" cy="46168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algn="l" defTabSz="914400" eaLnBrk="1" fontAlgn="auto" latinLnBrk="0" hangingPunct="1">
              <a:spcBef>
                <a:spcPts val="0"/>
              </a:spcBef>
              <a:buNone/>
              <a:defRPr sz="4200" b="0" i="0" kern="1200">
                <a:solidFill>
                  <a:schemeClr val="tx2"/>
                </a:solidFill>
                <a:latin typeface="Century Gothic" charset="0"/>
                <a:ea typeface="宋体" charset="0"/>
                <a:cs typeface="Century Gothic" charset="0"/>
              </a:defRPr>
            </a:lvl1pPr>
          </a:lstStyle>
          <a:p>
            <a:r>
              <a:rPr lang="en-US" altLang="zh-CN" sz="2000" b="1">
                <a:cs typeface="Lucida Sans"/>
              </a:rPr>
              <a:t>Single Inheritance:</a:t>
            </a:r>
            <a:r>
              <a:rPr lang="en-US" altLang="zh-CN" sz="2000">
                <a:cs typeface="Lucida Sans"/>
              </a:rPr>
              <a:t> </a:t>
            </a:r>
            <a:endParaRPr lang="zh-CN" altLang="en-US" sz="2000" dirty="0">
              <a:cs typeface="Lucida Sans"/>
            </a:endParaRPr>
          </a:p>
        </p:txBody>
      </p:sp>
      <p:sp>
        <p:nvSpPr>
          <p:cNvPr id="12" name="文本框">
            <a:extLst>
              <a:ext uri="{FF2B5EF4-FFF2-40B4-BE49-F238E27FC236}">
                <a16:creationId xmlns:a16="http://schemas.microsoft.com/office/drawing/2014/main" id="{52CD9414-FF64-6142-F792-A373ECA160CE}"/>
              </a:ext>
            </a:extLst>
          </p:cNvPr>
          <p:cNvSpPr txBox="1">
            <a:spLocks/>
          </p:cNvSpPr>
          <p:nvPr/>
        </p:nvSpPr>
        <p:spPr>
          <a:xfrm>
            <a:off x="1029442" y="5583220"/>
            <a:ext cx="9808896" cy="57287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r>
              <a:rPr lang="en-US" altLang="zh-CN" sz="1600">
                <a:cs typeface="Lucida Sans"/>
              </a:rPr>
              <a:t>Single inheritance enables a derived class to inherit properties from a single parent class, thus enabling code reusability and addition of new features to existing code.</a:t>
            </a:r>
            <a:endParaRPr lang="zh-CN" altLang="en-US" sz="1600" dirty="0">
              <a:cs typeface="Lucida Sans"/>
            </a:endParaRPr>
          </a:p>
        </p:txBody>
      </p:sp>
    </p:spTree>
    <p:extLst>
      <p:ext uri="{BB962C8B-B14F-4D97-AF65-F5344CB8AC3E}">
        <p14:creationId xmlns:p14="http://schemas.microsoft.com/office/powerpoint/2010/main" val="18850349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pic>
        <p:nvPicPr>
          <p:cNvPr id="6" name="图片" descr="single-inheritance">
            <a:extLst>
              <a:ext uri="{FF2B5EF4-FFF2-40B4-BE49-F238E27FC236}">
                <a16:creationId xmlns:a16="http://schemas.microsoft.com/office/drawing/2014/main" id="{8D794785-D41E-F8F3-7B64-50FB9C8D5E15}"/>
              </a:ext>
            </a:extLst>
          </p:cNvPr>
          <p:cNvPicPr>
            <a:picLocks noChangeAspect="1"/>
          </p:cNvPicPr>
          <p:nvPr/>
        </p:nvPicPr>
        <p:blipFill>
          <a:blip r:embed="rId3" cstate="print"/>
          <a:stretch>
            <a:fillRect/>
          </a:stretch>
        </p:blipFill>
        <p:spPr>
          <a:xfrm>
            <a:off x="3303159" y="84275"/>
            <a:ext cx="3190875" cy="1981194"/>
          </a:xfrm>
          <a:prstGeom prst="rect">
            <a:avLst/>
          </a:prstGeom>
          <a:noFill/>
          <a:ln w="12700" cap="flat" cmpd="sng">
            <a:noFill/>
            <a:prstDash val="solid"/>
            <a:miter/>
          </a:ln>
        </p:spPr>
      </p:pic>
      <p:sp>
        <p:nvSpPr>
          <p:cNvPr id="7" name="文本框">
            <a:extLst>
              <a:ext uri="{FF2B5EF4-FFF2-40B4-BE49-F238E27FC236}">
                <a16:creationId xmlns:a16="http://schemas.microsoft.com/office/drawing/2014/main" id="{AFCE96EA-7F6A-2DA3-C8CB-6469231D6018}"/>
              </a:ext>
            </a:extLst>
          </p:cNvPr>
          <p:cNvSpPr>
            <a:spLocks noGrp="1"/>
          </p:cNvSpPr>
          <p:nvPr>
            <p:ph type="title"/>
          </p:nvPr>
        </p:nvSpPr>
        <p:spPr>
          <a:xfrm>
            <a:off x="506262" y="2184699"/>
            <a:ext cx="9404723" cy="43231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1" i="0" u="none" strike="noStrike" kern="1200" cap="none" spc="0" baseline="0" dirty="0">
                <a:solidFill>
                  <a:schemeClr val="tx2"/>
                </a:solidFill>
                <a:latin typeface="Century Gothic" charset="0"/>
                <a:ea typeface="宋体" charset="0"/>
                <a:cs typeface="Lucida Sans"/>
              </a:rPr>
              <a:t>Multiple Inheritance:</a:t>
            </a:r>
            <a:r>
              <a:rPr lang="en-US" altLang="zh-CN" sz="2000" b="0" i="0" u="none" strike="noStrike" kern="1200" cap="none" spc="0" baseline="0" dirty="0">
                <a:solidFill>
                  <a:schemeClr val="tx2"/>
                </a:solidFill>
                <a:latin typeface="Century Gothic" charset="0"/>
                <a:ea typeface="宋体" charset="0"/>
                <a:cs typeface="Lucida Sans"/>
              </a:rPr>
              <a:t> </a:t>
            </a:r>
            <a:endParaRPr lang="zh-CN" altLang="en-US" sz="2000" b="0" i="0" u="none" strike="noStrike" kern="1200" cap="none" spc="0" baseline="0" dirty="0">
              <a:solidFill>
                <a:schemeClr val="tx2"/>
              </a:solidFill>
              <a:latin typeface="Century Gothic" charset="0"/>
              <a:ea typeface="宋体" charset="0"/>
              <a:cs typeface="Lucida Sans"/>
            </a:endParaRPr>
          </a:p>
        </p:txBody>
      </p:sp>
      <p:sp>
        <p:nvSpPr>
          <p:cNvPr id="8" name="文本框">
            <a:extLst>
              <a:ext uri="{FF2B5EF4-FFF2-40B4-BE49-F238E27FC236}">
                <a16:creationId xmlns:a16="http://schemas.microsoft.com/office/drawing/2014/main" id="{64E2CBF9-09BD-32A6-D5C7-45622EAB03E4}"/>
              </a:ext>
            </a:extLst>
          </p:cNvPr>
          <p:cNvSpPr>
            <a:spLocks noGrp="1"/>
          </p:cNvSpPr>
          <p:nvPr>
            <p:ph type="body" idx="1"/>
          </p:nvPr>
        </p:nvSpPr>
        <p:spPr>
          <a:xfrm>
            <a:off x="858347" y="2617015"/>
            <a:ext cx="9649151" cy="811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When a class can be derived from more than one base classes this type of inheritance is called multiple inheritance. In multiple inheritance, all the features of the base classes are inherited into the derived class.</a:t>
            </a:r>
            <a:endParaRPr lang="zh-CN" altLang="en-US" sz="1600" b="0" i="0" u="none" strike="noStrike" kern="1200" cap="none" spc="0" baseline="0" dirty="0">
              <a:solidFill>
                <a:schemeClr val="tx1"/>
              </a:solidFill>
              <a:latin typeface="Century Gothic" charset="0"/>
              <a:ea typeface="宋体" charset="0"/>
              <a:cs typeface="Lucida Sans"/>
            </a:endParaRPr>
          </a:p>
        </p:txBody>
      </p:sp>
      <p:pic>
        <p:nvPicPr>
          <p:cNvPr id="9" name="图片" descr="https://media.geeksforgeeks.org/wp-content/uploads/20200108144424/multiple-inheritance1.png">
            <a:extLst>
              <a:ext uri="{FF2B5EF4-FFF2-40B4-BE49-F238E27FC236}">
                <a16:creationId xmlns:a16="http://schemas.microsoft.com/office/drawing/2014/main" id="{5A686D62-8601-6AB5-8593-4BA229745DE5}"/>
              </a:ext>
            </a:extLst>
          </p:cNvPr>
          <p:cNvPicPr>
            <a:picLocks noChangeAspect="1"/>
          </p:cNvPicPr>
          <p:nvPr/>
        </p:nvPicPr>
        <p:blipFill>
          <a:blip r:embed="rId4" cstate="print"/>
          <a:stretch>
            <a:fillRect/>
          </a:stretch>
        </p:blipFill>
        <p:spPr>
          <a:xfrm>
            <a:off x="4717621" y="3274610"/>
            <a:ext cx="3552825" cy="2028909"/>
          </a:xfrm>
          <a:prstGeom prst="rect">
            <a:avLst/>
          </a:prstGeom>
          <a:noFill/>
          <a:ln w="12700" cap="flat" cmpd="sng">
            <a:noFill/>
            <a:prstDash val="solid"/>
            <a:miter/>
          </a:ln>
        </p:spPr>
      </p:pic>
      <p:sp>
        <p:nvSpPr>
          <p:cNvPr id="10" name="文本框">
            <a:extLst>
              <a:ext uri="{FF2B5EF4-FFF2-40B4-BE49-F238E27FC236}">
                <a16:creationId xmlns:a16="http://schemas.microsoft.com/office/drawing/2014/main" id="{AF5227EB-9B64-8B0D-F5CF-DF83DB912A84}"/>
              </a:ext>
            </a:extLst>
          </p:cNvPr>
          <p:cNvSpPr txBox="1">
            <a:spLocks/>
          </p:cNvSpPr>
          <p:nvPr/>
        </p:nvSpPr>
        <p:spPr>
          <a:xfrm>
            <a:off x="506262" y="5465782"/>
            <a:ext cx="9404723" cy="3813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algn="l" defTabSz="914400" eaLnBrk="1" fontAlgn="auto" latinLnBrk="0" hangingPunct="1">
              <a:spcBef>
                <a:spcPts val="0"/>
              </a:spcBef>
              <a:buNone/>
              <a:defRPr sz="4200" b="0" i="0" kern="1200">
                <a:solidFill>
                  <a:schemeClr val="tx2"/>
                </a:solidFill>
                <a:latin typeface="Century Gothic" charset="0"/>
                <a:ea typeface="宋体" charset="0"/>
                <a:cs typeface="Century Gothic" charset="0"/>
              </a:defRPr>
            </a:lvl1pPr>
          </a:lstStyle>
          <a:p>
            <a:r>
              <a:rPr lang="en-US" altLang="zh-CN" sz="2000" b="1">
                <a:cs typeface="Lucida Sans"/>
              </a:rPr>
              <a:t>Multilevel Inheritance</a:t>
            </a:r>
            <a:endParaRPr lang="zh-CN" altLang="en-US" sz="2000" dirty="0">
              <a:cs typeface="Lucida Sans"/>
            </a:endParaRPr>
          </a:p>
        </p:txBody>
      </p:sp>
      <p:sp>
        <p:nvSpPr>
          <p:cNvPr id="11" name="文本框">
            <a:extLst>
              <a:ext uri="{FF2B5EF4-FFF2-40B4-BE49-F238E27FC236}">
                <a16:creationId xmlns:a16="http://schemas.microsoft.com/office/drawing/2014/main" id="{781F2831-EA95-75F5-29FD-991B4F85981C}"/>
              </a:ext>
            </a:extLst>
          </p:cNvPr>
          <p:cNvSpPr txBox="1">
            <a:spLocks/>
          </p:cNvSpPr>
          <p:nvPr/>
        </p:nvSpPr>
        <p:spPr>
          <a:xfrm>
            <a:off x="936567" y="5976045"/>
            <a:ext cx="9720761" cy="60344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r>
              <a:rPr lang="en-US" altLang="zh-CN" sz="1600">
                <a:cs typeface="Lucida Sans"/>
              </a:rPr>
              <a:t>In multilevel inheritance, features of the base class and the derived class are further inherited into the new derived class. This is similar to a relationship representing a child and grandfather.</a:t>
            </a:r>
            <a:endParaRPr lang="zh-CN" altLang="en-US" sz="1600" dirty="0">
              <a:cs typeface="Lucida Sans"/>
            </a:endParaRPr>
          </a:p>
        </p:txBody>
      </p:sp>
    </p:spTree>
    <p:extLst>
      <p:ext uri="{BB962C8B-B14F-4D97-AF65-F5344CB8AC3E}">
        <p14:creationId xmlns:p14="http://schemas.microsoft.com/office/powerpoint/2010/main" val="5355054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pic>
        <p:nvPicPr>
          <p:cNvPr id="4" name="图片" descr="Multilevel-inheritance1">
            <a:extLst>
              <a:ext uri="{FF2B5EF4-FFF2-40B4-BE49-F238E27FC236}">
                <a16:creationId xmlns:a16="http://schemas.microsoft.com/office/drawing/2014/main" id="{3993B835-8978-18ED-BF75-E7CC89E2BFE3}"/>
              </a:ext>
            </a:extLst>
          </p:cNvPr>
          <p:cNvPicPr>
            <a:picLocks noChangeAspect="1"/>
          </p:cNvPicPr>
          <p:nvPr/>
        </p:nvPicPr>
        <p:blipFill>
          <a:blip r:embed="rId3" cstate="print"/>
          <a:stretch>
            <a:fillRect/>
          </a:stretch>
        </p:blipFill>
        <p:spPr>
          <a:xfrm>
            <a:off x="3324256" y="8068"/>
            <a:ext cx="3848099" cy="1896036"/>
          </a:xfrm>
          <a:prstGeom prst="rect">
            <a:avLst/>
          </a:prstGeom>
          <a:noFill/>
          <a:ln w="12700" cap="flat" cmpd="sng">
            <a:noFill/>
            <a:prstDash val="solid"/>
            <a:miter/>
          </a:ln>
        </p:spPr>
      </p:pic>
      <p:sp>
        <p:nvSpPr>
          <p:cNvPr id="5" name="文本框">
            <a:extLst>
              <a:ext uri="{FF2B5EF4-FFF2-40B4-BE49-F238E27FC236}">
                <a16:creationId xmlns:a16="http://schemas.microsoft.com/office/drawing/2014/main" id="{44C780CE-085F-8EA3-253D-40EE8318C677}"/>
              </a:ext>
            </a:extLst>
          </p:cNvPr>
          <p:cNvSpPr>
            <a:spLocks noGrp="1"/>
          </p:cNvSpPr>
          <p:nvPr>
            <p:ph type="title"/>
          </p:nvPr>
        </p:nvSpPr>
        <p:spPr>
          <a:xfrm>
            <a:off x="430958" y="1991062"/>
            <a:ext cx="9404723" cy="35410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1" i="0" u="none" strike="noStrike" kern="1200" cap="none" spc="0" baseline="0" dirty="0">
                <a:solidFill>
                  <a:schemeClr val="tx2"/>
                </a:solidFill>
                <a:latin typeface="Century Gothic" charset="0"/>
                <a:ea typeface="宋体" charset="0"/>
                <a:cs typeface="Lucida Sans"/>
              </a:rPr>
              <a:t>Hierarchical Inheritance:</a:t>
            </a:r>
            <a:r>
              <a:rPr lang="en-US" altLang="zh-CN" sz="2000" b="0" i="0" u="none" strike="noStrike" kern="1200" cap="none" spc="0" baseline="0" dirty="0">
                <a:solidFill>
                  <a:schemeClr val="tx2"/>
                </a:solidFill>
                <a:latin typeface="Century Gothic" charset="0"/>
                <a:ea typeface="宋体" charset="0"/>
                <a:cs typeface="Lucida Sans"/>
              </a:rPr>
              <a:t> </a:t>
            </a:r>
            <a:endParaRPr lang="zh-CN" altLang="en-US" sz="2000" b="0" i="0" u="none" strike="noStrike" kern="1200" cap="none" spc="0" baseline="0" dirty="0">
              <a:solidFill>
                <a:schemeClr val="tx2"/>
              </a:solidFill>
              <a:latin typeface="Century Gothic" charset="0"/>
              <a:ea typeface="宋体" charset="0"/>
              <a:cs typeface="Lucida Sans"/>
            </a:endParaRPr>
          </a:p>
        </p:txBody>
      </p:sp>
      <p:sp>
        <p:nvSpPr>
          <p:cNvPr id="6" name="文本框">
            <a:extLst>
              <a:ext uri="{FF2B5EF4-FFF2-40B4-BE49-F238E27FC236}">
                <a16:creationId xmlns:a16="http://schemas.microsoft.com/office/drawing/2014/main" id="{5A11695C-AF46-ADB4-577B-FEABEB1ECB1A}"/>
              </a:ext>
            </a:extLst>
          </p:cNvPr>
          <p:cNvSpPr>
            <a:spLocks noGrp="1"/>
          </p:cNvSpPr>
          <p:nvPr>
            <p:ph type="body" idx="1"/>
          </p:nvPr>
        </p:nvSpPr>
        <p:spPr>
          <a:xfrm>
            <a:off x="766995" y="2432126"/>
            <a:ext cx="8946541" cy="81755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When more than one derived classes are created from a single base this type of inheritance is called hierarchical inheritance. In this program, we have a parent (base) class and two child (derived) classes.</a:t>
            </a:r>
            <a:endParaRPr lang="zh-CN" altLang="en-US" sz="1600" b="0" i="0" u="none" strike="noStrike" kern="1200" cap="none" spc="0" baseline="0" dirty="0">
              <a:solidFill>
                <a:schemeClr val="tx1"/>
              </a:solidFill>
              <a:latin typeface="Century Gothic" charset="0"/>
              <a:ea typeface="宋体" charset="0"/>
              <a:cs typeface="Lucida Sans"/>
            </a:endParaRPr>
          </a:p>
        </p:txBody>
      </p:sp>
      <p:pic>
        <p:nvPicPr>
          <p:cNvPr id="7" name="图片" descr="Hierarchical-inheritance1">
            <a:extLst>
              <a:ext uri="{FF2B5EF4-FFF2-40B4-BE49-F238E27FC236}">
                <a16:creationId xmlns:a16="http://schemas.microsoft.com/office/drawing/2014/main" id="{323D23AA-D3AC-7FFC-ACAD-E1612A99E3C6}"/>
              </a:ext>
            </a:extLst>
          </p:cNvPr>
          <p:cNvPicPr>
            <a:picLocks noChangeAspect="1"/>
          </p:cNvPicPr>
          <p:nvPr/>
        </p:nvPicPr>
        <p:blipFill>
          <a:blip r:embed="rId4" cstate="print"/>
          <a:stretch>
            <a:fillRect/>
          </a:stretch>
        </p:blipFill>
        <p:spPr>
          <a:xfrm>
            <a:off x="2963790" y="3260012"/>
            <a:ext cx="4552950" cy="1279716"/>
          </a:xfrm>
          <a:prstGeom prst="rect">
            <a:avLst/>
          </a:prstGeom>
          <a:noFill/>
          <a:ln w="12700" cap="flat" cmpd="sng">
            <a:noFill/>
            <a:prstDash val="solid"/>
            <a:miter/>
          </a:ln>
        </p:spPr>
      </p:pic>
      <p:sp>
        <p:nvSpPr>
          <p:cNvPr id="8" name="文本框">
            <a:extLst>
              <a:ext uri="{FF2B5EF4-FFF2-40B4-BE49-F238E27FC236}">
                <a16:creationId xmlns:a16="http://schemas.microsoft.com/office/drawing/2014/main" id="{4019DBCF-67BA-5044-49F3-17D15CF0AB73}"/>
              </a:ext>
            </a:extLst>
          </p:cNvPr>
          <p:cNvSpPr txBox="1">
            <a:spLocks/>
          </p:cNvSpPr>
          <p:nvPr/>
        </p:nvSpPr>
        <p:spPr>
          <a:xfrm>
            <a:off x="308813" y="4713439"/>
            <a:ext cx="9404723" cy="35447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algn="l" defTabSz="914400" eaLnBrk="1" fontAlgn="auto" latinLnBrk="0" hangingPunct="1">
              <a:spcBef>
                <a:spcPts val="0"/>
              </a:spcBef>
              <a:buNone/>
              <a:defRPr sz="4200" b="0" i="0" kern="1200">
                <a:solidFill>
                  <a:schemeClr val="tx2"/>
                </a:solidFill>
                <a:latin typeface="Century Gothic" charset="0"/>
                <a:ea typeface="宋体" charset="0"/>
                <a:cs typeface="Century Gothic" charset="0"/>
              </a:defRPr>
            </a:lvl1pPr>
          </a:lstStyle>
          <a:p>
            <a:r>
              <a:rPr lang="en-US" altLang="zh-CN" sz="2000" b="1" dirty="0">
                <a:cs typeface="Lucida Sans"/>
              </a:rPr>
              <a:t>Hybrid Inheritance:</a:t>
            </a:r>
            <a:endParaRPr lang="zh-CN" altLang="en-US" sz="2000" dirty="0">
              <a:cs typeface="Lucida Sans"/>
            </a:endParaRPr>
          </a:p>
        </p:txBody>
      </p:sp>
      <p:sp>
        <p:nvSpPr>
          <p:cNvPr id="9" name="文本框">
            <a:extLst>
              <a:ext uri="{FF2B5EF4-FFF2-40B4-BE49-F238E27FC236}">
                <a16:creationId xmlns:a16="http://schemas.microsoft.com/office/drawing/2014/main" id="{9294359A-25AE-BEEF-F64E-3C3C4C653D34}"/>
              </a:ext>
            </a:extLst>
          </p:cNvPr>
          <p:cNvSpPr txBox="1">
            <a:spLocks/>
          </p:cNvSpPr>
          <p:nvPr/>
        </p:nvSpPr>
        <p:spPr>
          <a:xfrm>
            <a:off x="660048" y="5016245"/>
            <a:ext cx="8946541" cy="4507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r>
              <a:rPr lang="en-US" altLang="zh-CN">
                <a:cs typeface="Lucida Sans"/>
              </a:rPr>
              <a:t> </a:t>
            </a:r>
            <a:r>
              <a:rPr lang="en-US" altLang="zh-CN" sz="1600">
                <a:cs typeface="Lucida Sans"/>
              </a:rPr>
              <a:t>Inheritance consisting of multiple types of inheritance is called hybrid inheritance.</a:t>
            </a:r>
            <a:endParaRPr lang="zh-CN" altLang="en-US" sz="1600" dirty="0">
              <a:cs typeface="Lucida Sans"/>
            </a:endParaRPr>
          </a:p>
        </p:txBody>
      </p:sp>
      <p:pic>
        <p:nvPicPr>
          <p:cNvPr id="10" name="图片" descr="Hybrid-inheritance1">
            <a:extLst>
              <a:ext uri="{FF2B5EF4-FFF2-40B4-BE49-F238E27FC236}">
                <a16:creationId xmlns:a16="http://schemas.microsoft.com/office/drawing/2014/main" id="{CE2D0B9F-C971-9F1A-AFFD-BD96A26B83F5}"/>
              </a:ext>
            </a:extLst>
          </p:cNvPr>
          <p:cNvPicPr>
            <a:picLocks noChangeAspect="1"/>
          </p:cNvPicPr>
          <p:nvPr/>
        </p:nvPicPr>
        <p:blipFill>
          <a:blip r:embed="rId5" cstate="print"/>
          <a:stretch>
            <a:fillRect/>
          </a:stretch>
        </p:blipFill>
        <p:spPr>
          <a:xfrm>
            <a:off x="9228210" y="4226856"/>
            <a:ext cx="2654977" cy="2480303"/>
          </a:xfrm>
          <a:prstGeom prst="rect">
            <a:avLst/>
          </a:prstGeom>
          <a:noFill/>
          <a:ln w="12700" cap="flat" cmpd="sng">
            <a:noFill/>
            <a:prstDash val="solid"/>
            <a:miter/>
          </a:ln>
        </p:spPr>
      </p:pic>
    </p:spTree>
    <p:extLst>
      <p:ext uri="{BB962C8B-B14F-4D97-AF65-F5344CB8AC3E}">
        <p14:creationId xmlns:p14="http://schemas.microsoft.com/office/powerpoint/2010/main" val="18014924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6" name="文本框">
            <a:extLst>
              <a:ext uri="{FF2B5EF4-FFF2-40B4-BE49-F238E27FC236}">
                <a16:creationId xmlns:a16="http://schemas.microsoft.com/office/drawing/2014/main" id="{0DE1D09F-8E04-93F3-2ADD-A964225EB61F}"/>
              </a:ext>
            </a:extLst>
          </p:cNvPr>
          <p:cNvSpPr>
            <a:spLocks noGrp="1"/>
          </p:cNvSpPr>
          <p:nvPr>
            <p:ph type="body" idx="1"/>
          </p:nvPr>
        </p:nvSpPr>
        <p:spPr>
          <a:xfrm>
            <a:off x="300295" y="76353"/>
            <a:ext cx="10091854" cy="644540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Create a Parent Class</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Create a Child Class</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Now the Student class has the same properties and methods as the Person class.</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r>
              <a:rPr lang="en-US" altLang="zh-CN" sz="1600" b="0" i="0" u="none" strike="noStrike" kern="1200" cap="none" spc="0" baseline="0" dirty="0">
                <a:solidFill>
                  <a:schemeClr val="tx1"/>
                </a:solidFill>
                <a:latin typeface="Century Gothic" charset="0"/>
                <a:ea typeface="宋体" charset="0"/>
                <a:cs typeface="Lucida Sans"/>
              </a:rPr>
              <a:t>Override __</a:t>
            </a:r>
            <a:r>
              <a:rPr lang="en-US" altLang="zh-CN" sz="1600" b="0" i="0" u="none" strike="noStrike" kern="1200" cap="none" spc="0" baseline="0" dirty="0" err="1">
                <a:solidFill>
                  <a:schemeClr val="tx1"/>
                </a:solidFill>
                <a:latin typeface="Century Gothic" charset="0"/>
                <a:ea typeface="宋体" charset="0"/>
                <a:cs typeface="Lucida Sans"/>
              </a:rPr>
              <a:t>init</a:t>
            </a:r>
            <a:r>
              <a:rPr lang="en-US" altLang="zh-CN" sz="1600" b="0" i="0" u="none" strike="noStrike" kern="1200" cap="none" spc="0" baseline="0" dirty="0">
                <a:solidFill>
                  <a:schemeClr val="tx1"/>
                </a:solidFill>
                <a:latin typeface="Century Gothic" charset="0"/>
                <a:ea typeface="宋体" charset="0"/>
                <a:cs typeface="Lucida Sans"/>
              </a:rPr>
              <a:t>__().</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pic>
        <p:nvPicPr>
          <p:cNvPr id="7" name="图片">
            <a:extLst>
              <a:ext uri="{FF2B5EF4-FFF2-40B4-BE49-F238E27FC236}">
                <a16:creationId xmlns:a16="http://schemas.microsoft.com/office/drawing/2014/main" id="{06BD1473-1013-3723-D308-8604D6BCE8C6}"/>
              </a:ext>
            </a:extLst>
          </p:cNvPr>
          <p:cNvPicPr>
            <a:picLocks noChangeAspect="1"/>
          </p:cNvPicPr>
          <p:nvPr/>
        </p:nvPicPr>
        <p:blipFill>
          <a:blip r:embed="rId3" cstate="print"/>
          <a:stretch>
            <a:fillRect/>
          </a:stretch>
        </p:blipFill>
        <p:spPr>
          <a:xfrm>
            <a:off x="1531576" y="336246"/>
            <a:ext cx="7629292" cy="2740442"/>
          </a:xfrm>
          <a:prstGeom prst="rect">
            <a:avLst/>
          </a:prstGeom>
          <a:noFill/>
          <a:ln w="12700" cap="flat" cmpd="sng">
            <a:noFill/>
            <a:prstDash val="solid"/>
            <a:miter/>
          </a:ln>
        </p:spPr>
      </p:pic>
      <p:pic>
        <p:nvPicPr>
          <p:cNvPr id="8" name="图片">
            <a:extLst>
              <a:ext uri="{FF2B5EF4-FFF2-40B4-BE49-F238E27FC236}">
                <a16:creationId xmlns:a16="http://schemas.microsoft.com/office/drawing/2014/main" id="{AAAC073B-E86D-0BDC-0343-4F26487DA7E9}"/>
              </a:ext>
            </a:extLst>
          </p:cNvPr>
          <p:cNvPicPr>
            <a:picLocks noChangeAspect="1"/>
          </p:cNvPicPr>
          <p:nvPr/>
        </p:nvPicPr>
        <p:blipFill>
          <a:blip r:embed="rId4" cstate="print"/>
          <a:stretch>
            <a:fillRect/>
          </a:stretch>
        </p:blipFill>
        <p:spPr>
          <a:xfrm>
            <a:off x="3352256" y="3213770"/>
            <a:ext cx="2983997" cy="567543"/>
          </a:xfrm>
          <a:prstGeom prst="rect">
            <a:avLst/>
          </a:prstGeom>
          <a:noFill/>
          <a:ln w="12700" cap="flat" cmpd="sng">
            <a:noFill/>
            <a:prstDash val="solid"/>
            <a:miter/>
          </a:ln>
        </p:spPr>
      </p:pic>
      <p:pic>
        <p:nvPicPr>
          <p:cNvPr id="9" name="图片">
            <a:extLst>
              <a:ext uri="{FF2B5EF4-FFF2-40B4-BE49-F238E27FC236}">
                <a16:creationId xmlns:a16="http://schemas.microsoft.com/office/drawing/2014/main" id="{99884288-BF91-9386-1DA8-EAF99F499EFB}"/>
              </a:ext>
            </a:extLst>
          </p:cNvPr>
          <p:cNvPicPr>
            <a:picLocks noChangeAspect="1"/>
          </p:cNvPicPr>
          <p:nvPr/>
        </p:nvPicPr>
        <p:blipFill>
          <a:blip r:embed="rId5" cstate="print"/>
          <a:stretch>
            <a:fillRect/>
          </a:stretch>
        </p:blipFill>
        <p:spPr>
          <a:xfrm>
            <a:off x="2910709" y="4079004"/>
            <a:ext cx="3694968" cy="567543"/>
          </a:xfrm>
          <a:prstGeom prst="rect">
            <a:avLst/>
          </a:prstGeom>
          <a:noFill/>
          <a:ln w="12700" cap="flat" cmpd="sng">
            <a:noFill/>
            <a:prstDash val="solid"/>
            <a:miter/>
          </a:ln>
        </p:spPr>
      </p:pic>
      <p:pic>
        <p:nvPicPr>
          <p:cNvPr id="10" name="图片">
            <a:extLst>
              <a:ext uri="{FF2B5EF4-FFF2-40B4-BE49-F238E27FC236}">
                <a16:creationId xmlns:a16="http://schemas.microsoft.com/office/drawing/2014/main" id="{E9DA1925-725B-C0D1-3FB3-1C16758AE826}"/>
              </a:ext>
            </a:extLst>
          </p:cNvPr>
          <p:cNvPicPr>
            <a:picLocks noChangeAspect="1"/>
          </p:cNvPicPr>
          <p:nvPr/>
        </p:nvPicPr>
        <p:blipFill>
          <a:blip r:embed="rId6" cstate="print"/>
          <a:stretch>
            <a:fillRect/>
          </a:stretch>
        </p:blipFill>
        <p:spPr>
          <a:xfrm>
            <a:off x="1799851" y="4944238"/>
            <a:ext cx="4741941" cy="1040254"/>
          </a:xfrm>
          <a:prstGeom prst="rect">
            <a:avLst/>
          </a:prstGeom>
          <a:noFill/>
          <a:ln w="12700" cap="flat" cmpd="sng">
            <a:noFill/>
            <a:prstDash val="solid"/>
            <a:miter/>
          </a:ln>
        </p:spPr>
      </p:pic>
    </p:spTree>
    <p:extLst>
      <p:ext uri="{BB962C8B-B14F-4D97-AF65-F5344CB8AC3E}">
        <p14:creationId xmlns:p14="http://schemas.microsoft.com/office/powerpoint/2010/main" val="9043421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4" name="文本框">
            <a:extLst>
              <a:ext uri="{FF2B5EF4-FFF2-40B4-BE49-F238E27FC236}">
                <a16:creationId xmlns:a16="http://schemas.microsoft.com/office/drawing/2014/main" id="{4DD2CAA0-20BE-0257-5920-BE729A804433}"/>
              </a:ext>
            </a:extLst>
          </p:cNvPr>
          <p:cNvSpPr>
            <a:spLocks noGrp="1"/>
          </p:cNvSpPr>
          <p:nvPr>
            <p:ph type="body" idx="1"/>
          </p:nvPr>
        </p:nvSpPr>
        <p:spPr>
          <a:xfrm>
            <a:off x="346083" y="83568"/>
            <a:ext cx="10181062" cy="642310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Use the super() Function - Python also has a super() function that will make the child class inherit all the methods and properties from its parent.</a:t>
            </a:r>
          </a:p>
          <a:p>
            <a:pPr marL="342900" indent="-342900" algn="just">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By using the super() function, you do not have to use the name of the parent element, it will automatically inherit the methods and properties from its parent.</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pic>
        <p:nvPicPr>
          <p:cNvPr id="5" name="图片">
            <a:extLst>
              <a:ext uri="{FF2B5EF4-FFF2-40B4-BE49-F238E27FC236}">
                <a16:creationId xmlns:a16="http://schemas.microsoft.com/office/drawing/2014/main" id="{AABB776D-1AB3-836A-95EA-7DB4FF74BC0D}"/>
              </a:ext>
            </a:extLst>
          </p:cNvPr>
          <p:cNvPicPr>
            <a:picLocks noChangeAspect="1"/>
          </p:cNvPicPr>
          <p:nvPr/>
        </p:nvPicPr>
        <p:blipFill>
          <a:blip r:embed="rId3" cstate="print"/>
          <a:stretch>
            <a:fillRect/>
          </a:stretch>
        </p:blipFill>
        <p:spPr>
          <a:xfrm>
            <a:off x="2470142" y="1233478"/>
            <a:ext cx="4608126" cy="821233"/>
          </a:xfrm>
          <a:prstGeom prst="rect">
            <a:avLst/>
          </a:prstGeom>
          <a:noFill/>
          <a:ln w="12700" cap="flat" cmpd="sng">
            <a:noFill/>
            <a:prstDash val="solid"/>
            <a:miter/>
          </a:ln>
        </p:spPr>
      </p:pic>
      <p:sp>
        <p:nvSpPr>
          <p:cNvPr id="6" name="文本框">
            <a:extLst>
              <a:ext uri="{FF2B5EF4-FFF2-40B4-BE49-F238E27FC236}">
                <a16:creationId xmlns:a16="http://schemas.microsoft.com/office/drawing/2014/main" id="{C35D70FA-A5A5-A3AD-E257-790F275C19C6}"/>
              </a:ext>
            </a:extLst>
          </p:cNvPr>
          <p:cNvSpPr>
            <a:spLocks noGrp="1"/>
          </p:cNvSpPr>
          <p:nvPr>
            <p:ph type="title"/>
          </p:nvPr>
        </p:nvSpPr>
        <p:spPr>
          <a:xfrm>
            <a:off x="317135" y="2206216"/>
            <a:ext cx="9404723" cy="39713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Python Try Except</a:t>
            </a:r>
            <a:endParaRPr lang="zh-CN" altLang="en-US" sz="2000" b="0" i="0" u="none" strike="noStrike" kern="1200" cap="none" spc="0" baseline="0" dirty="0">
              <a:solidFill>
                <a:schemeClr val="tx2"/>
              </a:solidFill>
              <a:latin typeface="Century Gothic" charset="0"/>
              <a:ea typeface="宋体" charset="0"/>
              <a:cs typeface="Lucida Sans"/>
            </a:endParaRPr>
          </a:p>
        </p:txBody>
      </p:sp>
      <p:sp>
        <p:nvSpPr>
          <p:cNvPr id="7" name="文本框">
            <a:extLst>
              <a:ext uri="{FF2B5EF4-FFF2-40B4-BE49-F238E27FC236}">
                <a16:creationId xmlns:a16="http://schemas.microsoft.com/office/drawing/2014/main" id="{F59B0623-A592-D5FC-1166-677441AC8332}"/>
              </a:ext>
            </a:extLst>
          </p:cNvPr>
          <p:cNvSpPr txBox="1">
            <a:spLocks/>
          </p:cNvSpPr>
          <p:nvPr/>
        </p:nvSpPr>
        <p:spPr>
          <a:xfrm>
            <a:off x="718403" y="2603352"/>
            <a:ext cx="9690409" cy="20644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r>
              <a:rPr lang="en-US" altLang="zh-CN" sz="1600" dirty="0">
                <a:cs typeface="Lucida Sans"/>
              </a:rPr>
              <a:t>The try block lets you test a block of code for errors.</a:t>
            </a:r>
          </a:p>
          <a:p>
            <a:r>
              <a:rPr lang="en-US" altLang="zh-CN" sz="1600" dirty="0">
                <a:cs typeface="Lucida Sans"/>
              </a:rPr>
              <a:t>The except block lets you handle the error.</a:t>
            </a:r>
          </a:p>
          <a:p>
            <a:r>
              <a:rPr lang="en-US" altLang="zh-CN" sz="1600" dirty="0">
                <a:cs typeface="Lucida Sans"/>
              </a:rPr>
              <a:t>The finally block lets you execute code, regardless of the result of the try- and except blocks.</a:t>
            </a:r>
          </a:p>
          <a:p>
            <a:r>
              <a:rPr lang="en-US" altLang="zh-CN" sz="1600" dirty="0">
                <a:cs typeface="Lucida Sans"/>
              </a:rPr>
              <a:t>When an error occurs, or exception as we call it, Python will normally stop and generate an error message.</a:t>
            </a:r>
          </a:p>
          <a:p>
            <a:r>
              <a:rPr lang="en-US" altLang="zh-CN" sz="1600" dirty="0">
                <a:cs typeface="Lucida Sans"/>
              </a:rPr>
              <a:t>These exceptions can be handled using the try statement.</a:t>
            </a:r>
          </a:p>
          <a:p>
            <a:endParaRPr lang="en-US" altLang="zh-CN" sz="1600" dirty="0">
              <a:cs typeface="Lucida Sans"/>
            </a:endParaRPr>
          </a:p>
          <a:p>
            <a:pPr marL="0" indent="0">
              <a:buNone/>
            </a:pPr>
            <a:endParaRPr lang="en-US" altLang="zh-CN" sz="1600" dirty="0">
              <a:cs typeface="Lucida Sans"/>
            </a:endParaRPr>
          </a:p>
          <a:p>
            <a:pPr marL="0" indent="0">
              <a:buNone/>
            </a:pPr>
            <a:r>
              <a:rPr lang="en-US" altLang="zh-CN" sz="1600" b="0" i="0" u="none" strike="noStrike" kern="1200" cap="none" spc="0" baseline="0" dirty="0">
                <a:solidFill>
                  <a:schemeClr val="tx1"/>
                </a:solidFill>
                <a:latin typeface="Century Gothic" charset="0"/>
                <a:ea typeface="宋体" charset="0"/>
                <a:cs typeface="Lucida Sans"/>
              </a:rPr>
              <a:t>Many Exceptions: You can define as many exception blocks as you want, e.g. if you want to execute a special block of code for a special kind of error.</a:t>
            </a:r>
          </a:p>
          <a:p>
            <a:pPr marL="0" indent="0">
              <a:buNone/>
            </a:pPr>
            <a:endParaRPr lang="zh-CN" altLang="en-US" sz="1600" dirty="0">
              <a:cs typeface="Lucida Sans"/>
            </a:endParaRPr>
          </a:p>
        </p:txBody>
      </p:sp>
      <p:pic>
        <p:nvPicPr>
          <p:cNvPr id="8" name="图片">
            <a:extLst>
              <a:ext uri="{FF2B5EF4-FFF2-40B4-BE49-F238E27FC236}">
                <a16:creationId xmlns:a16="http://schemas.microsoft.com/office/drawing/2014/main" id="{DF2E2F55-C959-7876-0D0E-C017E15CDF43}"/>
              </a:ext>
            </a:extLst>
          </p:cNvPr>
          <p:cNvPicPr>
            <a:picLocks noChangeAspect="1"/>
          </p:cNvPicPr>
          <p:nvPr/>
        </p:nvPicPr>
        <p:blipFill>
          <a:blip r:embed="rId4" cstate="print"/>
          <a:stretch>
            <a:fillRect/>
          </a:stretch>
        </p:blipFill>
        <p:spPr>
          <a:xfrm>
            <a:off x="3082916" y="4667769"/>
            <a:ext cx="3631456" cy="829389"/>
          </a:xfrm>
          <a:prstGeom prst="rect">
            <a:avLst/>
          </a:prstGeom>
          <a:noFill/>
          <a:ln w="12700" cap="flat" cmpd="sng">
            <a:noFill/>
            <a:prstDash val="solid"/>
            <a:miter/>
          </a:ln>
        </p:spPr>
      </p:pic>
      <p:pic>
        <p:nvPicPr>
          <p:cNvPr id="9" name="图片">
            <a:extLst>
              <a:ext uri="{FF2B5EF4-FFF2-40B4-BE49-F238E27FC236}">
                <a16:creationId xmlns:a16="http://schemas.microsoft.com/office/drawing/2014/main" id="{D79BF83E-DF63-3308-CAC7-4878EC79C615}"/>
              </a:ext>
            </a:extLst>
          </p:cNvPr>
          <p:cNvPicPr>
            <a:picLocks noChangeAspect="1"/>
          </p:cNvPicPr>
          <p:nvPr/>
        </p:nvPicPr>
        <p:blipFill>
          <a:blip r:embed="rId5" cstate="print"/>
          <a:stretch>
            <a:fillRect/>
          </a:stretch>
        </p:blipFill>
        <p:spPr>
          <a:xfrm>
            <a:off x="7238109" y="5720185"/>
            <a:ext cx="3424616" cy="1137815"/>
          </a:xfrm>
          <a:prstGeom prst="rect">
            <a:avLst/>
          </a:prstGeom>
          <a:noFill/>
          <a:ln w="12700" cap="flat" cmpd="sng">
            <a:noFill/>
            <a:prstDash val="solid"/>
            <a:miter/>
          </a:ln>
        </p:spPr>
      </p:pic>
    </p:spTree>
    <p:extLst>
      <p:ext uri="{BB962C8B-B14F-4D97-AF65-F5344CB8AC3E}">
        <p14:creationId xmlns:p14="http://schemas.microsoft.com/office/powerpoint/2010/main" val="492295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6" name="文本框">
            <a:extLst>
              <a:ext uri="{FF2B5EF4-FFF2-40B4-BE49-F238E27FC236}">
                <a16:creationId xmlns:a16="http://schemas.microsoft.com/office/drawing/2014/main" id="{4E6E1B3B-08D7-4C88-2AFD-3F912AE14961}"/>
              </a:ext>
            </a:extLst>
          </p:cNvPr>
          <p:cNvSpPr>
            <a:spLocks noGrp="1"/>
          </p:cNvSpPr>
          <p:nvPr>
            <p:ph type="title"/>
          </p:nvPr>
        </p:nvSpPr>
        <p:spPr>
          <a:xfrm>
            <a:off x="386947" y="83373"/>
            <a:ext cx="9404723" cy="42940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Objects, Expressions, and Numerical Types</a:t>
            </a:r>
            <a:endParaRPr lang="zh-CN" altLang="en-US" sz="2000" b="0" i="0" u="none" strike="noStrike" kern="1200" cap="none" spc="0" baseline="0" dirty="0">
              <a:solidFill>
                <a:schemeClr val="tx2"/>
              </a:solidFill>
              <a:latin typeface="Century Gothic" charset="0"/>
              <a:ea typeface="宋体" charset="0"/>
              <a:cs typeface="Lucida Sans"/>
            </a:endParaRPr>
          </a:p>
        </p:txBody>
      </p:sp>
      <p:sp>
        <p:nvSpPr>
          <p:cNvPr id="7" name="文本框">
            <a:extLst>
              <a:ext uri="{FF2B5EF4-FFF2-40B4-BE49-F238E27FC236}">
                <a16:creationId xmlns:a16="http://schemas.microsoft.com/office/drawing/2014/main" id="{F2BD2C36-0EB9-B4F4-7CEF-CE9433BD3616}"/>
              </a:ext>
            </a:extLst>
          </p:cNvPr>
          <p:cNvSpPr>
            <a:spLocks noGrp="1"/>
          </p:cNvSpPr>
          <p:nvPr>
            <p:ph type="body" idx="1"/>
          </p:nvPr>
        </p:nvSpPr>
        <p:spPr>
          <a:xfrm>
            <a:off x="530956" y="512782"/>
            <a:ext cx="10276019" cy="462364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just">
              <a:lnSpc>
                <a:spcPct val="100000"/>
              </a:lnSpc>
              <a:spcBef>
                <a:spcPts val="1000"/>
              </a:spcBef>
              <a:spcAft>
                <a:spcPts val="0"/>
              </a:spcAft>
              <a:buClr>
                <a:srgbClr val="8ACFD6"/>
              </a:buClr>
              <a:buSzPct val="80000"/>
              <a:buFont typeface="Wingdings 3" charset="2"/>
              <a:buChar char=""/>
            </a:pPr>
            <a:r>
              <a:rPr lang="en-US" altLang="zh-CN" sz="1800" b="0" i="0" u="none" strike="noStrike" kern="1200" cap="none" spc="0" baseline="0" dirty="0">
                <a:solidFill>
                  <a:schemeClr val="tx1"/>
                </a:solidFill>
                <a:latin typeface="Century Gothic" charset="0"/>
                <a:ea typeface="宋体" charset="0"/>
                <a:cs typeface="Lucida Sans"/>
              </a:rPr>
              <a:t>Objects are the core things that Python programs manipulate.  Every object has a type that defines the kinds of things that programs can do with objects of that type.</a:t>
            </a:r>
          </a:p>
          <a:p>
            <a:pPr marL="342900" indent="-342900" algn="just">
              <a:lnSpc>
                <a:spcPct val="100000"/>
              </a:lnSpc>
              <a:spcBef>
                <a:spcPts val="1000"/>
              </a:spcBef>
              <a:spcAft>
                <a:spcPts val="0"/>
              </a:spcAft>
              <a:buClr>
                <a:srgbClr val="8ACFD6"/>
              </a:buClr>
              <a:buSzPct val="80000"/>
              <a:buFont typeface="Wingdings 3" charset="2"/>
              <a:buChar char=""/>
            </a:pPr>
            <a:r>
              <a:rPr lang="en-US" altLang="zh-CN" sz="1800" b="0" i="0" u="none" strike="noStrike" kern="1200" cap="none" spc="0" baseline="0" dirty="0">
                <a:solidFill>
                  <a:schemeClr val="tx1"/>
                </a:solidFill>
                <a:latin typeface="Century Gothic" charset="0"/>
                <a:ea typeface="宋体" charset="0"/>
                <a:cs typeface="Lucida Sans"/>
              </a:rPr>
              <a:t>Types are either </a:t>
            </a:r>
            <a:r>
              <a:rPr lang="en-US" altLang="zh-CN" sz="1800" b="1" i="0" u="sng" strike="noStrike" kern="1200" cap="none" spc="0" baseline="0" dirty="0">
                <a:solidFill>
                  <a:schemeClr val="tx1"/>
                </a:solidFill>
                <a:latin typeface="Century Gothic" charset="0"/>
                <a:ea typeface="宋体" charset="0"/>
                <a:cs typeface="Lucida Sans"/>
              </a:rPr>
              <a:t>scalar</a:t>
            </a:r>
            <a:r>
              <a:rPr lang="en-US" altLang="zh-CN" sz="1800" b="0" i="0" u="none" strike="noStrike" kern="1200" cap="none" spc="0" baseline="0" dirty="0">
                <a:solidFill>
                  <a:schemeClr val="tx1"/>
                </a:solidFill>
                <a:latin typeface="Century Gothic" charset="0"/>
                <a:ea typeface="宋体" charset="0"/>
                <a:cs typeface="Lucida Sans"/>
              </a:rPr>
              <a:t> or </a:t>
            </a:r>
            <a:r>
              <a:rPr lang="en-US" altLang="zh-CN" sz="1800" b="1" i="0" u="sng" strike="noStrike" kern="1200" cap="none" spc="0" baseline="0" dirty="0">
                <a:solidFill>
                  <a:schemeClr val="tx1"/>
                </a:solidFill>
                <a:latin typeface="Century Gothic" charset="0"/>
                <a:ea typeface="宋体" charset="0"/>
                <a:cs typeface="Lucida Sans"/>
              </a:rPr>
              <a:t>non-scalar.</a:t>
            </a:r>
          </a:p>
          <a:p>
            <a:pPr marL="742950" lvl="1" indent="-285750" algn="just">
              <a:lnSpc>
                <a:spcPct val="100000"/>
              </a:lnSpc>
              <a:spcBef>
                <a:spcPts val="1000"/>
              </a:spcBef>
              <a:spcAft>
                <a:spcPts val="0"/>
              </a:spcAft>
              <a:buClr>
                <a:srgbClr val="8ACFD6"/>
              </a:buClr>
              <a:buSzPct val="80000"/>
              <a:buFont typeface="Wingdings 3" charset="2"/>
              <a:buChar char=""/>
            </a:pPr>
            <a:r>
              <a:rPr lang="en-US" altLang="zh-CN" b="0" i="0" u="none" strike="noStrike" kern="1200" cap="none" spc="0" baseline="0" dirty="0">
                <a:solidFill>
                  <a:schemeClr val="tx1"/>
                </a:solidFill>
                <a:latin typeface="Century Gothic" charset="0"/>
                <a:ea typeface="宋体" charset="0"/>
                <a:cs typeface="Lucida Sans"/>
              </a:rPr>
              <a:t>Scalar objects</a:t>
            </a:r>
          </a:p>
          <a:p>
            <a:pPr marL="1143000" lvl="2" indent="-228600" algn="just">
              <a:lnSpc>
                <a:spcPct val="100000"/>
              </a:lnSpc>
              <a:spcBef>
                <a:spcPts val="1000"/>
              </a:spcBef>
              <a:spcAft>
                <a:spcPts val="0"/>
              </a:spcAft>
              <a:buClr>
                <a:srgbClr val="8ACFD6"/>
              </a:buClr>
              <a:buSzPct val="80000"/>
              <a:buFont typeface="Wingdings 3" charset="2"/>
              <a:buChar char=""/>
            </a:pPr>
            <a:r>
              <a:rPr lang="en-US" altLang="zh-CN" sz="1800" b="0" i="0" u="none" strike="noStrike" kern="1200" cap="none" spc="0" baseline="0" dirty="0">
                <a:solidFill>
                  <a:schemeClr val="tx1"/>
                </a:solidFill>
                <a:latin typeface="Century Gothic" charset="0"/>
                <a:ea typeface="宋体" charset="0"/>
                <a:cs typeface="Lucida Sans"/>
              </a:rPr>
              <a:t>Scalar objects are indivisible i.e. they does not have internal structure.</a:t>
            </a:r>
          </a:p>
          <a:p>
            <a:pPr marL="1143000" lvl="2" indent="-228600" algn="just">
              <a:lnSpc>
                <a:spcPct val="100000"/>
              </a:lnSpc>
              <a:spcBef>
                <a:spcPts val="1000"/>
              </a:spcBef>
              <a:spcAft>
                <a:spcPts val="0"/>
              </a:spcAft>
              <a:buClr>
                <a:srgbClr val="8ACFD6"/>
              </a:buClr>
              <a:buSzPct val="80000"/>
              <a:buFont typeface="Wingdings 3" charset="2"/>
              <a:buChar char=""/>
            </a:pPr>
            <a:r>
              <a:rPr lang="en-US" altLang="zh-CN" sz="1800" b="0" i="0" u="none" strike="noStrike" kern="1200" cap="none" spc="0" baseline="0" dirty="0">
                <a:solidFill>
                  <a:schemeClr val="tx1"/>
                </a:solidFill>
                <a:latin typeface="Century Gothic" charset="0"/>
                <a:ea typeface="宋体" charset="0"/>
                <a:cs typeface="Lucida Sans"/>
              </a:rPr>
              <a:t>Python has </a:t>
            </a:r>
            <a:r>
              <a:rPr lang="en-US" altLang="zh-CN" sz="1800" b="1" i="0" u="sng" strike="noStrike" kern="1200" cap="none" spc="0" baseline="0" dirty="0">
                <a:solidFill>
                  <a:schemeClr val="tx1"/>
                </a:solidFill>
                <a:latin typeface="Century Gothic" charset="0"/>
                <a:ea typeface="宋体" charset="0"/>
                <a:cs typeface="Lucida Sans"/>
              </a:rPr>
              <a:t>four types of scalar objects</a:t>
            </a:r>
            <a:r>
              <a:rPr lang="en-US" altLang="zh-CN" sz="1800" b="0" i="0" u="none" strike="noStrike" kern="1200" cap="none" spc="0" baseline="0" dirty="0">
                <a:solidFill>
                  <a:schemeClr val="tx1"/>
                </a:solidFill>
                <a:latin typeface="Century Gothic" charset="0"/>
                <a:ea typeface="宋体" charset="0"/>
                <a:cs typeface="Lucida Sans"/>
              </a:rPr>
              <a:t>:</a:t>
            </a:r>
          </a:p>
          <a:p>
            <a:pPr marL="1143000" lvl="2" indent="-228600" algn="just">
              <a:lnSpc>
                <a:spcPct val="100000"/>
              </a:lnSpc>
              <a:spcBef>
                <a:spcPts val="1000"/>
              </a:spcBef>
              <a:spcAft>
                <a:spcPts val="0"/>
              </a:spcAft>
              <a:buClr>
                <a:srgbClr val="8ACFD6"/>
              </a:buClr>
              <a:buSzPct val="80000"/>
              <a:buFont typeface="Wingdings 3" charset="2"/>
              <a:buChar char=""/>
            </a:pPr>
            <a:r>
              <a:rPr lang="en-US" altLang="zh-CN" sz="1800" b="1" i="0" u="none" strike="noStrike" kern="1200" cap="none" spc="0" baseline="0" dirty="0">
                <a:solidFill>
                  <a:schemeClr val="tx1"/>
                </a:solidFill>
                <a:latin typeface="Century Gothic" charset="0"/>
                <a:ea typeface="宋体" charset="0"/>
                <a:cs typeface="Lucida Sans"/>
              </a:rPr>
              <a:t>int</a:t>
            </a:r>
            <a:r>
              <a:rPr lang="en-US" altLang="zh-CN" sz="1800" b="0" i="0" u="none" strike="noStrike" kern="1200" cap="none" spc="0" baseline="0" dirty="0">
                <a:solidFill>
                  <a:schemeClr val="tx1"/>
                </a:solidFill>
                <a:latin typeface="Century Gothic" charset="0"/>
                <a:ea typeface="宋体" charset="0"/>
                <a:cs typeface="Lucida Sans"/>
              </a:rPr>
              <a:t> is used to represent integers.</a:t>
            </a:r>
          </a:p>
          <a:p>
            <a:pPr marL="1143000" lvl="2" indent="-228600" algn="just">
              <a:lnSpc>
                <a:spcPct val="100000"/>
              </a:lnSpc>
              <a:spcBef>
                <a:spcPts val="1000"/>
              </a:spcBef>
              <a:spcAft>
                <a:spcPts val="0"/>
              </a:spcAft>
              <a:buClr>
                <a:srgbClr val="8ACFD6"/>
              </a:buClr>
              <a:buSzPct val="80000"/>
              <a:buFont typeface="Wingdings 3" charset="2"/>
              <a:buChar char=""/>
            </a:pPr>
            <a:r>
              <a:rPr lang="en-US" altLang="zh-CN" sz="1800" b="1" i="0" u="none" strike="noStrike" kern="1200" cap="none" spc="0" baseline="0" dirty="0">
                <a:solidFill>
                  <a:schemeClr val="tx1"/>
                </a:solidFill>
                <a:latin typeface="Century Gothic" charset="0"/>
                <a:ea typeface="宋体" charset="0"/>
                <a:cs typeface="Lucida Sans"/>
              </a:rPr>
              <a:t>float</a:t>
            </a:r>
            <a:r>
              <a:rPr lang="en-US" altLang="zh-CN" sz="1800" b="0" i="0" u="none" strike="noStrike" kern="1200" cap="none" spc="0" baseline="0" dirty="0">
                <a:solidFill>
                  <a:schemeClr val="tx1"/>
                </a:solidFill>
                <a:latin typeface="Century Gothic" charset="0"/>
                <a:ea typeface="宋体" charset="0"/>
                <a:cs typeface="Lucida Sans"/>
              </a:rPr>
              <a:t> is used to represent real numbers.</a:t>
            </a:r>
          </a:p>
          <a:p>
            <a:pPr marL="1143000" lvl="2" indent="-228600" algn="just">
              <a:lnSpc>
                <a:spcPct val="100000"/>
              </a:lnSpc>
              <a:spcBef>
                <a:spcPts val="1000"/>
              </a:spcBef>
              <a:spcAft>
                <a:spcPts val="0"/>
              </a:spcAft>
              <a:buClr>
                <a:srgbClr val="8ACFD6"/>
              </a:buClr>
              <a:buSzPct val="80000"/>
              <a:buFont typeface="Wingdings 3" charset="2"/>
              <a:buChar char=""/>
            </a:pPr>
            <a:r>
              <a:rPr lang="en-US" altLang="zh-CN" sz="1800" b="1" i="0" u="none" strike="noStrike" kern="1200" cap="none" spc="0" baseline="0" dirty="0">
                <a:solidFill>
                  <a:schemeClr val="tx1"/>
                </a:solidFill>
                <a:latin typeface="Century Gothic" charset="0"/>
                <a:ea typeface="宋体" charset="0"/>
                <a:cs typeface="Lucida Sans"/>
              </a:rPr>
              <a:t>bool</a:t>
            </a:r>
            <a:r>
              <a:rPr lang="en-US" altLang="zh-CN" sz="1800" b="0" i="0" u="none" strike="noStrike" kern="1200" cap="none" spc="0" baseline="0" dirty="0">
                <a:solidFill>
                  <a:schemeClr val="tx1"/>
                </a:solidFill>
                <a:latin typeface="Century Gothic" charset="0"/>
                <a:ea typeface="宋体" charset="0"/>
                <a:cs typeface="Lucida Sans"/>
              </a:rPr>
              <a:t> is used to represent the Boolean values True and False. </a:t>
            </a:r>
          </a:p>
          <a:p>
            <a:pPr marL="1143000" lvl="2" indent="-228600" algn="just">
              <a:lnSpc>
                <a:spcPct val="100000"/>
              </a:lnSpc>
              <a:spcBef>
                <a:spcPts val="1000"/>
              </a:spcBef>
              <a:spcAft>
                <a:spcPts val="0"/>
              </a:spcAft>
              <a:buClr>
                <a:srgbClr val="8ACFD6"/>
              </a:buClr>
              <a:buSzPct val="80000"/>
              <a:buFont typeface="Wingdings 3" charset="2"/>
              <a:buChar char=""/>
            </a:pPr>
            <a:r>
              <a:rPr lang="en-US" altLang="zh-CN" sz="1800" b="1" i="0" u="none" strike="noStrike" kern="1200" cap="none" spc="0" baseline="0" dirty="0">
                <a:solidFill>
                  <a:schemeClr val="tx1"/>
                </a:solidFill>
                <a:latin typeface="Century Gothic" charset="0"/>
                <a:ea typeface="宋体" charset="0"/>
                <a:cs typeface="Lucida Sans"/>
              </a:rPr>
              <a:t>None</a:t>
            </a:r>
            <a:r>
              <a:rPr lang="en-US" altLang="zh-CN" sz="1800" b="0" i="0" u="none" strike="noStrike" kern="1200" cap="none" spc="0" baseline="0" dirty="0">
                <a:solidFill>
                  <a:schemeClr val="tx1"/>
                </a:solidFill>
                <a:latin typeface="Century Gothic" charset="0"/>
                <a:ea typeface="宋体" charset="0"/>
                <a:cs typeface="Lucida Sans"/>
              </a:rPr>
              <a:t> is a type with a single value. </a:t>
            </a:r>
            <a:r>
              <a:rPr lang="en-US" altLang="zh-CN" sz="1800" b="1" i="0" u="none" strike="noStrike" kern="1200" cap="none" spc="0" baseline="0" dirty="0">
                <a:solidFill>
                  <a:schemeClr val="tx1"/>
                </a:solidFill>
                <a:latin typeface="Century Gothic" charset="0"/>
                <a:ea typeface="宋体" charset="0"/>
                <a:cs typeface="Lucida Sans"/>
              </a:rPr>
              <a:t>None</a:t>
            </a:r>
            <a:r>
              <a:rPr lang="en-US" altLang="zh-CN" sz="1800" b="0" i="0" u="none" strike="noStrike" kern="1200" cap="none" spc="0" baseline="0" dirty="0">
                <a:solidFill>
                  <a:schemeClr val="tx1"/>
                </a:solidFill>
                <a:latin typeface="Century Gothic" charset="0"/>
                <a:ea typeface="宋体" charset="0"/>
                <a:cs typeface="Lucida Sans"/>
              </a:rPr>
              <a:t> is just a value that commonly is used to signify 'empty', or 'no value here'.</a:t>
            </a:r>
          </a:p>
          <a:p>
            <a:pPr marL="742950" lvl="1" indent="-285750" algn="just">
              <a:lnSpc>
                <a:spcPct val="100000"/>
              </a:lnSpc>
              <a:spcBef>
                <a:spcPts val="1000"/>
              </a:spcBef>
              <a:spcAft>
                <a:spcPts val="0"/>
              </a:spcAft>
              <a:buClr>
                <a:srgbClr val="8ACFD6"/>
              </a:buClr>
              <a:buSzPct val="80000"/>
              <a:buFont typeface="Wingdings 3" charset="2"/>
              <a:buChar char=""/>
            </a:pPr>
            <a:r>
              <a:rPr lang="en-US" altLang="zh-CN" b="0" i="0" u="none" strike="noStrike" kern="1200" cap="none" spc="0" baseline="0" dirty="0">
                <a:solidFill>
                  <a:schemeClr val="tx1"/>
                </a:solidFill>
                <a:latin typeface="Century Gothic" charset="0"/>
                <a:ea typeface="宋体" charset="0"/>
                <a:cs typeface="Lucida Sans"/>
              </a:rPr>
              <a:t>Non-scalar objects have internal structure e.g. strings.</a:t>
            </a:r>
            <a:endParaRPr lang="zh-CN" altLang="en-US" b="0" i="0" u="none" strike="noStrike" kern="1200" cap="none" spc="0" baseline="0" dirty="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val="7514954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4" name="文本框">
            <a:extLst>
              <a:ext uri="{FF2B5EF4-FFF2-40B4-BE49-F238E27FC236}">
                <a16:creationId xmlns:a16="http://schemas.microsoft.com/office/drawing/2014/main" id="{33A17C8F-17F1-6504-772A-0FCEA4899F70}"/>
              </a:ext>
            </a:extLst>
          </p:cNvPr>
          <p:cNvSpPr>
            <a:spLocks noGrp="1"/>
          </p:cNvSpPr>
          <p:nvPr>
            <p:ph type="body" idx="1"/>
          </p:nvPr>
        </p:nvSpPr>
        <p:spPr>
          <a:xfrm>
            <a:off x="390294" y="110988"/>
            <a:ext cx="9980340" cy="620007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Else - You can use the else keyword to define a block of code to be executed if no errors were raised.</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pic>
        <p:nvPicPr>
          <p:cNvPr id="5" name="图片">
            <a:extLst>
              <a:ext uri="{FF2B5EF4-FFF2-40B4-BE49-F238E27FC236}">
                <a16:creationId xmlns:a16="http://schemas.microsoft.com/office/drawing/2014/main" id="{BB0A3565-BCBD-51EE-FF76-25476823137D}"/>
              </a:ext>
            </a:extLst>
          </p:cNvPr>
          <p:cNvPicPr>
            <a:picLocks noChangeAspect="1"/>
          </p:cNvPicPr>
          <p:nvPr/>
        </p:nvPicPr>
        <p:blipFill>
          <a:blip r:embed="rId3" cstate="print"/>
          <a:stretch>
            <a:fillRect/>
          </a:stretch>
        </p:blipFill>
        <p:spPr>
          <a:xfrm>
            <a:off x="2911440" y="546935"/>
            <a:ext cx="3764466" cy="1142016"/>
          </a:xfrm>
          <a:prstGeom prst="rect">
            <a:avLst/>
          </a:prstGeom>
          <a:noFill/>
          <a:ln w="12700" cap="flat" cmpd="sng">
            <a:noFill/>
            <a:prstDash val="solid"/>
            <a:miter/>
          </a:ln>
        </p:spPr>
      </p:pic>
      <p:sp>
        <p:nvSpPr>
          <p:cNvPr id="6" name="文本框">
            <a:extLst>
              <a:ext uri="{FF2B5EF4-FFF2-40B4-BE49-F238E27FC236}">
                <a16:creationId xmlns:a16="http://schemas.microsoft.com/office/drawing/2014/main" id="{9B83545D-4C6B-CBC2-D17A-E8B937D36923}"/>
              </a:ext>
            </a:extLst>
          </p:cNvPr>
          <p:cNvSpPr txBox="1">
            <a:spLocks/>
          </p:cNvSpPr>
          <p:nvPr/>
        </p:nvSpPr>
        <p:spPr>
          <a:xfrm>
            <a:off x="92097" y="1739759"/>
            <a:ext cx="12903139" cy="336344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r>
              <a:rPr lang="en-US" altLang="zh-CN" sz="1600" dirty="0">
                <a:cs typeface="Lucida Sans"/>
              </a:rPr>
              <a:t>Finally - The finally block, if specified, will be executed regardless if the try block raises an error or not.</a:t>
            </a:r>
          </a:p>
          <a:p>
            <a:endParaRPr lang="en-US" altLang="zh-CN" sz="1600" dirty="0">
              <a:cs typeface="Lucida Sans"/>
            </a:endParaRPr>
          </a:p>
          <a:p>
            <a:pPr marL="0" indent="0">
              <a:buNone/>
            </a:pPr>
            <a:endParaRPr lang="en-US" altLang="zh-CN" sz="1600" dirty="0">
              <a:cs typeface="Lucida Sans"/>
            </a:endParaRPr>
          </a:p>
          <a:p>
            <a:r>
              <a:rPr lang="en-US" altLang="zh-CN" sz="1600" dirty="0">
                <a:cs typeface="Lucida Sans"/>
              </a:rPr>
              <a:t>Raise an exception - As a Python developer you can choose to throw an exception if a condition occurs. To throw </a:t>
            </a:r>
          </a:p>
          <a:p>
            <a:pPr marL="0" indent="0">
              <a:buNone/>
            </a:pPr>
            <a:r>
              <a:rPr lang="en-US" altLang="zh-CN" sz="1600" dirty="0">
                <a:cs typeface="Lucida Sans"/>
              </a:rPr>
              <a:t>      (or raise) an exception, use the raise keyword.</a:t>
            </a:r>
          </a:p>
          <a:p>
            <a:endParaRPr lang="en-US" altLang="zh-CN" sz="1600" dirty="0">
              <a:cs typeface="Lucida Sans"/>
            </a:endParaRPr>
          </a:p>
          <a:p>
            <a:endParaRPr lang="en-US" altLang="zh-CN" sz="1600" dirty="0">
              <a:cs typeface="Lucida Sans"/>
            </a:endParaRPr>
          </a:p>
          <a:p>
            <a:r>
              <a:rPr lang="en-US" altLang="zh-CN" sz="1600" dirty="0">
                <a:cs typeface="Lucida Sans"/>
              </a:rPr>
              <a:t>The raise keyword is used to raise an exception. You can define what kind of error to raise, and the text to print to the </a:t>
            </a:r>
          </a:p>
          <a:p>
            <a:pPr marL="0" indent="0">
              <a:buNone/>
            </a:pPr>
            <a:r>
              <a:rPr lang="en-US" altLang="zh-CN" sz="1600" dirty="0">
                <a:cs typeface="Lucida Sans"/>
              </a:rPr>
              <a:t>       user.</a:t>
            </a:r>
          </a:p>
          <a:p>
            <a:endParaRPr lang="en-US" altLang="zh-CN" dirty="0">
              <a:cs typeface="Lucida Sans"/>
            </a:endParaRPr>
          </a:p>
          <a:p>
            <a:endParaRPr lang="en-US" altLang="zh-CN" dirty="0">
              <a:cs typeface="Lucida Sans"/>
            </a:endParaRPr>
          </a:p>
          <a:p>
            <a:endParaRPr lang="zh-CN" altLang="en-US" dirty="0">
              <a:cs typeface="Lucida Sans"/>
            </a:endParaRPr>
          </a:p>
        </p:txBody>
      </p:sp>
      <p:pic>
        <p:nvPicPr>
          <p:cNvPr id="7" name="图片">
            <a:extLst>
              <a:ext uri="{FF2B5EF4-FFF2-40B4-BE49-F238E27FC236}">
                <a16:creationId xmlns:a16="http://schemas.microsoft.com/office/drawing/2014/main" id="{2B4BFFDB-0308-F205-D69C-84437EB9E57E}"/>
              </a:ext>
            </a:extLst>
          </p:cNvPr>
          <p:cNvPicPr>
            <a:picLocks noChangeAspect="1"/>
          </p:cNvPicPr>
          <p:nvPr/>
        </p:nvPicPr>
        <p:blipFill>
          <a:blip r:embed="rId4" cstate="print"/>
          <a:stretch>
            <a:fillRect/>
          </a:stretch>
        </p:blipFill>
        <p:spPr>
          <a:xfrm>
            <a:off x="2911440" y="1969793"/>
            <a:ext cx="4222943" cy="945530"/>
          </a:xfrm>
          <a:prstGeom prst="rect">
            <a:avLst/>
          </a:prstGeom>
          <a:noFill/>
          <a:ln w="12700" cap="flat" cmpd="sng">
            <a:noFill/>
            <a:prstDash val="solid"/>
            <a:miter/>
          </a:ln>
        </p:spPr>
      </p:pic>
      <p:pic>
        <p:nvPicPr>
          <p:cNvPr id="8" name="图片">
            <a:extLst>
              <a:ext uri="{FF2B5EF4-FFF2-40B4-BE49-F238E27FC236}">
                <a16:creationId xmlns:a16="http://schemas.microsoft.com/office/drawing/2014/main" id="{A46BA1D1-E64D-BDAC-6674-BFA0A58C4229}"/>
              </a:ext>
            </a:extLst>
          </p:cNvPr>
          <p:cNvPicPr>
            <a:picLocks noChangeAspect="1"/>
          </p:cNvPicPr>
          <p:nvPr/>
        </p:nvPicPr>
        <p:blipFill>
          <a:blip r:embed="rId5" cstate="print"/>
          <a:stretch>
            <a:fillRect/>
          </a:stretch>
        </p:blipFill>
        <p:spPr>
          <a:xfrm>
            <a:off x="2611035" y="3579753"/>
            <a:ext cx="4523348" cy="809368"/>
          </a:xfrm>
          <a:prstGeom prst="rect">
            <a:avLst/>
          </a:prstGeom>
          <a:noFill/>
          <a:ln w="12700" cap="flat" cmpd="sng">
            <a:noFill/>
            <a:prstDash val="solid"/>
            <a:miter/>
          </a:ln>
        </p:spPr>
      </p:pic>
      <p:pic>
        <p:nvPicPr>
          <p:cNvPr id="9" name="图片">
            <a:extLst>
              <a:ext uri="{FF2B5EF4-FFF2-40B4-BE49-F238E27FC236}">
                <a16:creationId xmlns:a16="http://schemas.microsoft.com/office/drawing/2014/main" id="{C62CD56E-5E45-FC5F-6DCA-6AC56B52FC04}"/>
              </a:ext>
            </a:extLst>
          </p:cNvPr>
          <p:cNvPicPr>
            <a:picLocks noChangeAspect="1"/>
          </p:cNvPicPr>
          <p:nvPr/>
        </p:nvPicPr>
        <p:blipFill>
          <a:blip r:embed="rId6" cstate="print"/>
          <a:stretch>
            <a:fillRect/>
          </a:stretch>
        </p:blipFill>
        <p:spPr>
          <a:xfrm>
            <a:off x="2611035" y="5154797"/>
            <a:ext cx="4523348" cy="1104673"/>
          </a:xfrm>
          <a:prstGeom prst="rect">
            <a:avLst/>
          </a:prstGeom>
          <a:noFill/>
          <a:ln w="12700" cap="flat" cmpd="sng">
            <a:noFill/>
            <a:prstDash val="solid"/>
            <a:miter/>
          </a:ln>
        </p:spPr>
      </p:pic>
      <p:sp>
        <p:nvSpPr>
          <p:cNvPr id="10" name="文本框">
            <a:extLst>
              <a:ext uri="{FF2B5EF4-FFF2-40B4-BE49-F238E27FC236}">
                <a16:creationId xmlns:a16="http://schemas.microsoft.com/office/drawing/2014/main" id="{42B16961-7505-42F8-D724-1716FD092ED6}"/>
              </a:ext>
            </a:extLst>
          </p:cNvPr>
          <p:cNvSpPr txBox="1">
            <a:spLocks/>
          </p:cNvSpPr>
          <p:nvPr/>
        </p:nvSpPr>
        <p:spPr>
          <a:xfrm>
            <a:off x="436343" y="6361873"/>
            <a:ext cx="9958039" cy="44919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r>
              <a:rPr lang="en-US" altLang="zh-CN">
                <a:cs typeface="Lucida Sans"/>
                <a:hlinkClick r:id="rId7"/>
              </a:rPr>
              <a:t>https://docs.python.org/3/library/exceptions.html</a:t>
            </a:r>
            <a:endParaRPr lang="zh-CN" altLang="en-US" dirty="0">
              <a:cs typeface="Lucida Sans"/>
            </a:endParaRPr>
          </a:p>
        </p:txBody>
      </p:sp>
    </p:spTree>
    <p:extLst>
      <p:ext uri="{BB962C8B-B14F-4D97-AF65-F5344CB8AC3E}">
        <p14:creationId xmlns:p14="http://schemas.microsoft.com/office/powerpoint/2010/main" val="9786852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9" name="文本框">
            <a:extLst>
              <a:ext uri="{FF2B5EF4-FFF2-40B4-BE49-F238E27FC236}">
                <a16:creationId xmlns:a16="http://schemas.microsoft.com/office/drawing/2014/main" id="{54FE2D2F-FBD7-9D6C-37C3-DE4EEC49D8AF}"/>
              </a:ext>
            </a:extLst>
          </p:cNvPr>
          <p:cNvSpPr>
            <a:spLocks noGrp="1"/>
          </p:cNvSpPr>
          <p:nvPr>
            <p:ph type="title"/>
          </p:nvPr>
        </p:nvSpPr>
        <p:spPr>
          <a:xfrm>
            <a:off x="484746" y="119231"/>
            <a:ext cx="9404723" cy="3648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Python Modules</a:t>
            </a:r>
            <a:endParaRPr lang="zh-CN" altLang="en-US" sz="2000" b="0" i="0" u="none" strike="noStrike" kern="1200" cap="none" spc="0" baseline="0" dirty="0">
              <a:solidFill>
                <a:schemeClr val="tx2"/>
              </a:solidFill>
              <a:latin typeface="Century Gothic" charset="0"/>
              <a:ea typeface="宋体" charset="0"/>
              <a:cs typeface="Lucida Sans"/>
            </a:endParaRPr>
          </a:p>
        </p:txBody>
      </p:sp>
      <p:sp>
        <p:nvSpPr>
          <p:cNvPr id="10" name="文本框">
            <a:extLst>
              <a:ext uri="{FF2B5EF4-FFF2-40B4-BE49-F238E27FC236}">
                <a16:creationId xmlns:a16="http://schemas.microsoft.com/office/drawing/2014/main" id="{B125405D-51CB-BAD1-017F-3AB6CC23F394}"/>
              </a:ext>
            </a:extLst>
          </p:cNvPr>
          <p:cNvSpPr>
            <a:spLocks noGrp="1"/>
          </p:cNvSpPr>
          <p:nvPr>
            <p:ph type="body" idx="1"/>
          </p:nvPr>
        </p:nvSpPr>
        <p:spPr>
          <a:xfrm>
            <a:off x="635354" y="563038"/>
            <a:ext cx="11556645" cy="629496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Consider a module to be the same as a code library.</a:t>
            </a: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A file containing a set of functions, variables, collections(list, tuple, set, dictionary </a:t>
            </a:r>
            <a:r>
              <a:rPr lang="en-US" altLang="zh-CN" sz="1600" b="0" i="0" u="none" strike="noStrike" kern="1200" cap="none" spc="0" baseline="0" dirty="0" err="1">
                <a:solidFill>
                  <a:schemeClr val="tx1"/>
                </a:solidFill>
                <a:latin typeface="Century Gothic" charset="0"/>
                <a:ea typeface="宋体" charset="0"/>
                <a:cs typeface="Lucida Sans"/>
              </a:rPr>
              <a:t>etc</a:t>
            </a:r>
            <a:r>
              <a:rPr lang="en-US" altLang="zh-CN" sz="1600" b="0" i="0" u="none" strike="noStrike" kern="1200" cap="none" spc="0" baseline="0" dirty="0">
                <a:solidFill>
                  <a:schemeClr val="tx1"/>
                </a:solidFill>
                <a:latin typeface="Century Gothic" charset="0"/>
                <a:ea typeface="宋体" charset="0"/>
                <a:cs typeface="Lucida Sans"/>
              </a:rPr>
              <a:t>) you want to include in your application.</a:t>
            </a: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To create a module just save the code you want in a file with the file extension .</a:t>
            </a:r>
            <a:r>
              <a:rPr lang="en-US" altLang="zh-CN" sz="1600" b="0" i="0" u="none" strike="noStrike" kern="1200" cap="none" spc="0" baseline="0" dirty="0" err="1">
                <a:solidFill>
                  <a:schemeClr val="tx1"/>
                </a:solidFill>
                <a:latin typeface="Century Gothic" charset="0"/>
                <a:ea typeface="宋体" charset="0"/>
                <a:cs typeface="Lucida Sans"/>
              </a:rPr>
              <a:t>py</a:t>
            </a: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Use a Module - Now we can use the module we just created, by using the import statement.</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dirty="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r>
              <a:rPr lang="en-US" altLang="zh-CN" sz="1600" b="0" i="0" u="none" strike="noStrike" kern="1200" cap="none" spc="0" baseline="0" dirty="0">
                <a:solidFill>
                  <a:schemeClr val="tx1"/>
                </a:solidFill>
                <a:latin typeface="Century Gothic" charset="0"/>
                <a:ea typeface="宋体" charset="0"/>
                <a:cs typeface="Lucida Sans"/>
              </a:rPr>
              <a:t>Variables in Module - The module can contain functions, as already described, but also variables of all types (arrays, dictionaries, objects </a:t>
            </a:r>
            <a:r>
              <a:rPr lang="en-US" altLang="zh-CN" sz="1600" b="0" i="0" u="none" strike="noStrike" kern="1200" cap="none" spc="0" baseline="0" dirty="0" err="1">
                <a:solidFill>
                  <a:schemeClr val="tx1"/>
                </a:solidFill>
                <a:latin typeface="Century Gothic" charset="0"/>
                <a:ea typeface="宋体" charset="0"/>
                <a:cs typeface="Lucida Sans"/>
              </a:rPr>
              <a:t>etc</a:t>
            </a:r>
            <a:r>
              <a:rPr lang="en-US" altLang="zh-CN" sz="1600" b="0" i="0" u="none" strike="noStrike" kern="1200" cap="none" spc="0" baseline="0" dirty="0">
                <a:solidFill>
                  <a:schemeClr val="tx1"/>
                </a:solidFill>
                <a:latin typeface="Century Gothic" charset="0"/>
                <a:ea typeface="宋体" charset="0"/>
                <a:cs typeface="Lucida Sans"/>
              </a:rPr>
              <a:t>)</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dirty="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dirty="0">
              <a:cs typeface="Lucida Sans"/>
            </a:endParaRPr>
          </a:p>
          <a:p>
            <a:r>
              <a:rPr lang="en-US" altLang="zh-CN" sz="1600" b="0" i="0" u="none" strike="noStrike" kern="1200" cap="none" spc="0" baseline="0" dirty="0">
                <a:solidFill>
                  <a:schemeClr val="tx1"/>
                </a:solidFill>
                <a:latin typeface="Century Gothic" charset="0"/>
                <a:ea typeface="宋体" charset="0"/>
                <a:cs typeface="Lucida Sans"/>
              </a:rPr>
              <a:t>Re-naming a Module - You can create an alias when you import a module, by using the as keyword.</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pic>
        <p:nvPicPr>
          <p:cNvPr id="11" name="图片">
            <a:extLst>
              <a:ext uri="{FF2B5EF4-FFF2-40B4-BE49-F238E27FC236}">
                <a16:creationId xmlns:a16="http://schemas.microsoft.com/office/drawing/2014/main" id="{B41F88C5-A793-3CC7-E02B-4074E6FD2FEA}"/>
              </a:ext>
            </a:extLst>
          </p:cNvPr>
          <p:cNvPicPr>
            <a:picLocks noChangeAspect="1"/>
          </p:cNvPicPr>
          <p:nvPr/>
        </p:nvPicPr>
        <p:blipFill>
          <a:blip r:embed="rId3" cstate="print"/>
          <a:stretch>
            <a:fillRect/>
          </a:stretch>
        </p:blipFill>
        <p:spPr>
          <a:xfrm>
            <a:off x="2941579" y="1876238"/>
            <a:ext cx="4260928" cy="845447"/>
          </a:xfrm>
          <a:prstGeom prst="rect">
            <a:avLst/>
          </a:prstGeom>
          <a:noFill/>
          <a:ln w="12700" cap="flat" cmpd="sng">
            <a:noFill/>
            <a:prstDash val="solid"/>
            <a:miter/>
          </a:ln>
        </p:spPr>
      </p:pic>
      <p:pic>
        <p:nvPicPr>
          <p:cNvPr id="12" name="图片">
            <a:extLst>
              <a:ext uri="{FF2B5EF4-FFF2-40B4-BE49-F238E27FC236}">
                <a16:creationId xmlns:a16="http://schemas.microsoft.com/office/drawing/2014/main" id="{EC77DE77-92DE-3892-A754-4CEB7173F5CF}"/>
              </a:ext>
            </a:extLst>
          </p:cNvPr>
          <p:cNvPicPr>
            <a:picLocks noChangeAspect="1"/>
          </p:cNvPicPr>
          <p:nvPr/>
        </p:nvPicPr>
        <p:blipFill>
          <a:blip r:embed="rId4" cstate="print"/>
          <a:stretch>
            <a:fillRect/>
          </a:stretch>
        </p:blipFill>
        <p:spPr>
          <a:xfrm>
            <a:off x="3286743" y="2968213"/>
            <a:ext cx="3212714" cy="624841"/>
          </a:xfrm>
          <a:prstGeom prst="rect">
            <a:avLst/>
          </a:prstGeom>
          <a:noFill/>
          <a:ln w="12700" cap="flat" cmpd="sng">
            <a:noFill/>
            <a:prstDash val="solid"/>
            <a:miter/>
          </a:ln>
        </p:spPr>
      </p:pic>
      <p:pic>
        <p:nvPicPr>
          <p:cNvPr id="13" name="图片">
            <a:extLst>
              <a:ext uri="{FF2B5EF4-FFF2-40B4-BE49-F238E27FC236}">
                <a16:creationId xmlns:a16="http://schemas.microsoft.com/office/drawing/2014/main" id="{D22C6177-0C23-53F5-5593-1663550C77B3}"/>
              </a:ext>
            </a:extLst>
          </p:cNvPr>
          <p:cNvPicPr>
            <a:picLocks noChangeAspect="1"/>
          </p:cNvPicPr>
          <p:nvPr/>
        </p:nvPicPr>
        <p:blipFill>
          <a:blip r:embed="rId5" cstate="print"/>
          <a:stretch>
            <a:fillRect/>
          </a:stretch>
        </p:blipFill>
        <p:spPr>
          <a:xfrm>
            <a:off x="4617297" y="4199089"/>
            <a:ext cx="2280193" cy="1029127"/>
          </a:xfrm>
          <a:prstGeom prst="rect">
            <a:avLst/>
          </a:prstGeom>
          <a:noFill/>
          <a:ln w="12700" cap="flat" cmpd="sng">
            <a:noFill/>
            <a:prstDash val="solid"/>
            <a:miter/>
          </a:ln>
        </p:spPr>
      </p:pic>
      <p:pic>
        <p:nvPicPr>
          <p:cNvPr id="15" name="图片">
            <a:extLst>
              <a:ext uri="{FF2B5EF4-FFF2-40B4-BE49-F238E27FC236}">
                <a16:creationId xmlns:a16="http://schemas.microsoft.com/office/drawing/2014/main" id="{C990FEF7-36EB-69AD-A6D6-42FB5BD9E754}"/>
              </a:ext>
            </a:extLst>
          </p:cNvPr>
          <p:cNvPicPr>
            <a:picLocks noChangeAspect="1"/>
          </p:cNvPicPr>
          <p:nvPr/>
        </p:nvPicPr>
        <p:blipFill>
          <a:blip r:embed="rId6" cstate="print"/>
          <a:stretch>
            <a:fillRect/>
          </a:stretch>
        </p:blipFill>
        <p:spPr>
          <a:xfrm>
            <a:off x="7231097" y="4199089"/>
            <a:ext cx="2313647" cy="923472"/>
          </a:xfrm>
          <a:prstGeom prst="rect">
            <a:avLst/>
          </a:prstGeom>
          <a:noFill/>
          <a:ln w="12700" cap="flat" cmpd="sng">
            <a:noFill/>
            <a:prstDash val="solid"/>
            <a:miter/>
          </a:ln>
        </p:spPr>
      </p:pic>
      <p:pic>
        <p:nvPicPr>
          <p:cNvPr id="16" name="图片">
            <a:extLst>
              <a:ext uri="{FF2B5EF4-FFF2-40B4-BE49-F238E27FC236}">
                <a16:creationId xmlns:a16="http://schemas.microsoft.com/office/drawing/2014/main" id="{07EC10A9-0D7E-C1F9-45E9-2B36F9EC61D9}"/>
              </a:ext>
            </a:extLst>
          </p:cNvPr>
          <p:cNvPicPr>
            <a:picLocks noChangeAspect="1"/>
          </p:cNvPicPr>
          <p:nvPr/>
        </p:nvPicPr>
        <p:blipFill>
          <a:blip r:embed="rId7" cstate="print"/>
          <a:stretch>
            <a:fillRect/>
          </a:stretch>
        </p:blipFill>
        <p:spPr>
          <a:xfrm>
            <a:off x="2477440" y="5794342"/>
            <a:ext cx="2313647" cy="1001240"/>
          </a:xfrm>
          <a:prstGeom prst="rect">
            <a:avLst/>
          </a:prstGeom>
          <a:noFill/>
          <a:ln w="12700" cap="flat" cmpd="sng">
            <a:noFill/>
            <a:prstDash val="solid"/>
            <a:miter/>
          </a:ln>
        </p:spPr>
      </p:pic>
    </p:spTree>
    <p:extLst>
      <p:ext uri="{BB962C8B-B14F-4D97-AF65-F5344CB8AC3E}">
        <p14:creationId xmlns:p14="http://schemas.microsoft.com/office/powerpoint/2010/main" val="3600918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4" name="文本框">
            <a:extLst>
              <a:ext uri="{FF2B5EF4-FFF2-40B4-BE49-F238E27FC236}">
                <a16:creationId xmlns:a16="http://schemas.microsoft.com/office/drawing/2014/main" id="{AB287F82-E167-8100-106A-5E2F90F35025}"/>
              </a:ext>
            </a:extLst>
          </p:cNvPr>
          <p:cNvSpPr>
            <a:spLocks noGrp="1"/>
          </p:cNvSpPr>
          <p:nvPr>
            <p:ph type="body" idx="1"/>
          </p:nvPr>
        </p:nvSpPr>
        <p:spPr>
          <a:xfrm>
            <a:off x="346082" y="142867"/>
            <a:ext cx="9958038" cy="6144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Built-in Modules - There are several built-in modules in Python, which you can import whenever you like.</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Import From Module - You can choose to import only parts from a module, by using the from keyword.</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pic>
        <p:nvPicPr>
          <p:cNvPr id="5" name="图片">
            <a:extLst>
              <a:ext uri="{FF2B5EF4-FFF2-40B4-BE49-F238E27FC236}">
                <a16:creationId xmlns:a16="http://schemas.microsoft.com/office/drawing/2014/main" id="{9BA142D0-F899-A8B3-6F2F-FBCD4CB90456}"/>
              </a:ext>
            </a:extLst>
          </p:cNvPr>
          <p:cNvPicPr>
            <a:picLocks noChangeAspect="1"/>
          </p:cNvPicPr>
          <p:nvPr/>
        </p:nvPicPr>
        <p:blipFill>
          <a:blip r:embed="rId3" cstate="print"/>
          <a:stretch>
            <a:fillRect/>
          </a:stretch>
        </p:blipFill>
        <p:spPr>
          <a:xfrm>
            <a:off x="3260524" y="477928"/>
            <a:ext cx="2600557" cy="1314725"/>
          </a:xfrm>
          <a:prstGeom prst="rect">
            <a:avLst/>
          </a:prstGeom>
          <a:noFill/>
          <a:ln w="12700" cap="flat" cmpd="sng">
            <a:noFill/>
            <a:prstDash val="solid"/>
            <a:miter/>
          </a:ln>
        </p:spPr>
      </p:pic>
      <p:pic>
        <p:nvPicPr>
          <p:cNvPr id="6" name="图片">
            <a:extLst>
              <a:ext uri="{FF2B5EF4-FFF2-40B4-BE49-F238E27FC236}">
                <a16:creationId xmlns:a16="http://schemas.microsoft.com/office/drawing/2014/main" id="{3704D24D-214A-6A73-0CB5-A412D71D9CF9}"/>
              </a:ext>
            </a:extLst>
          </p:cNvPr>
          <p:cNvPicPr>
            <a:picLocks noChangeAspect="1"/>
          </p:cNvPicPr>
          <p:nvPr/>
        </p:nvPicPr>
        <p:blipFill>
          <a:blip r:embed="rId4" cstate="print"/>
          <a:stretch>
            <a:fillRect/>
          </a:stretch>
        </p:blipFill>
        <p:spPr>
          <a:xfrm>
            <a:off x="3260524" y="2217537"/>
            <a:ext cx="2716381" cy="804048"/>
          </a:xfrm>
          <a:prstGeom prst="rect">
            <a:avLst/>
          </a:prstGeom>
          <a:noFill/>
          <a:ln w="12700" cap="flat" cmpd="sng">
            <a:noFill/>
            <a:prstDash val="solid"/>
            <a:miter/>
          </a:ln>
        </p:spPr>
      </p:pic>
      <p:sp>
        <p:nvSpPr>
          <p:cNvPr id="7" name="文本框">
            <a:extLst>
              <a:ext uri="{FF2B5EF4-FFF2-40B4-BE49-F238E27FC236}">
                <a16:creationId xmlns:a16="http://schemas.microsoft.com/office/drawing/2014/main" id="{89CDF3A3-FB2A-55D3-8323-18B4F82C08C3}"/>
              </a:ext>
            </a:extLst>
          </p:cNvPr>
          <p:cNvSpPr>
            <a:spLocks noGrp="1"/>
          </p:cNvSpPr>
          <p:nvPr>
            <p:ph type="title"/>
          </p:nvPr>
        </p:nvSpPr>
        <p:spPr>
          <a:xfrm>
            <a:off x="346082" y="3215027"/>
            <a:ext cx="9404723" cy="40789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Python assert Keyword</a:t>
            </a:r>
            <a:endParaRPr lang="zh-CN" altLang="en-US" sz="2000" b="0" i="0" u="none" strike="noStrike" kern="1200" cap="none" spc="0" baseline="0" dirty="0">
              <a:solidFill>
                <a:schemeClr val="tx2"/>
              </a:solidFill>
              <a:latin typeface="Century Gothic" charset="0"/>
              <a:ea typeface="宋体" charset="0"/>
              <a:cs typeface="Lucida Sans"/>
            </a:endParaRPr>
          </a:p>
        </p:txBody>
      </p:sp>
      <p:sp>
        <p:nvSpPr>
          <p:cNvPr id="8" name="文本框">
            <a:extLst>
              <a:ext uri="{FF2B5EF4-FFF2-40B4-BE49-F238E27FC236}">
                <a16:creationId xmlns:a16="http://schemas.microsoft.com/office/drawing/2014/main" id="{DAB01FC7-B0E2-A688-A959-092E7A59DA3C}"/>
              </a:ext>
            </a:extLst>
          </p:cNvPr>
          <p:cNvSpPr txBox="1">
            <a:spLocks/>
          </p:cNvSpPr>
          <p:nvPr/>
        </p:nvSpPr>
        <p:spPr>
          <a:xfrm>
            <a:off x="767860" y="3622921"/>
            <a:ext cx="9645803" cy="13141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r>
              <a:rPr lang="en-US" altLang="zh-CN" sz="1600" dirty="0">
                <a:cs typeface="Lucida Sans"/>
              </a:rPr>
              <a:t>The assert keyword is used when debugging code.</a:t>
            </a:r>
          </a:p>
          <a:p>
            <a:r>
              <a:rPr lang="en-US" altLang="zh-CN" sz="1600" dirty="0">
                <a:cs typeface="Lucida Sans"/>
              </a:rPr>
              <a:t>The assert keyword lets you test if a condition in your code returns True, if not, the program will raise an </a:t>
            </a:r>
            <a:r>
              <a:rPr lang="en-US" altLang="zh-CN" sz="1600" dirty="0" err="1">
                <a:cs typeface="Lucida Sans"/>
              </a:rPr>
              <a:t>AssertionError</a:t>
            </a:r>
            <a:r>
              <a:rPr lang="en-US" altLang="zh-CN" sz="1600" dirty="0">
                <a:cs typeface="Lucida Sans"/>
              </a:rPr>
              <a:t>.</a:t>
            </a:r>
          </a:p>
          <a:p>
            <a:r>
              <a:rPr lang="en-US" altLang="zh-CN" sz="1600" dirty="0">
                <a:cs typeface="Lucida Sans"/>
              </a:rPr>
              <a:t>You can write a message to be written if the code returns False.</a:t>
            </a:r>
            <a:endParaRPr lang="zh-CN" altLang="en-US" sz="1600" dirty="0">
              <a:cs typeface="Lucida Sans"/>
            </a:endParaRPr>
          </a:p>
        </p:txBody>
      </p:sp>
      <p:pic>
        <p:nvPicPr>
          <p:cNvPr id="9" name="图片">
            <a:extLst>
              <a:ext uri="{FF2B5EF4-FFF2-40B4-BE49-F238E27FC236}">
                <a16:creationId xmlns:a16="http://schemas.microsoft.com/office/drawing/2014/main" id="{11286E26-9E24-F127-17B8-D67FCEE4C103}"/>
              </a:ext>
            </a:extLst>
          </p:cNvPr>
          <p:cNvPicPr>
            <a:picLocks noChangeAspect="1"/>
          </p:cNvPicPr>
          <p:nvPr/>
        </p:nvPicPr>
        <p:blipFill>
          <a:blip r:embed="rId5" cstate="print"/>
          <a:stretch>
            <a:fillRect/>
          </a:stretch>
        </p:blipFill>
        <p:spPr>
          <a:xfrm>
            <a:off x="2406816" y="4938266"/>
            <a:ext cx="5119340" cy="1773806"/>
          </a:xfrm>
          <a:prstGeom prst="rect">
            <a:avLst/>
          </a:prstGeom>
          <a:noFill/>
          <a:ln w="12700" cap="flat" cmpd="sng">
            <a:noFill/>
            <a:prstDash val="solid"/>
            <a:miter/>
          </a:ln>
        </p:spPr>
      </p:pic>
    </p:spTree>
    <p:extLst>
      <p:ext uri="{BB962C8B-B14F-4D97-AF65-F5344CB8AC3E}">
        <p14:creationId xmlns:p14="http://schemas.microsoft.com/office/powerpoint/2010/main" val="13312848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4" name="文本框">
            <a:extLst>
              <a:ext uri="{FF2B5EF4-FFF2-40B4-BE49-F238E27FC236}">
                <a16:creationId xmlns:a16="http://schemas.microsoft.com/office/drawing/2014/main" id="{E9D7C569-A7FC-0ED0-5569-7949AC9C25B2}"/>
              </a:ext>
            </a:extLst>
          </p:cNvPr>
          <p:cNvSpPr>
            <a:spLocks noGrp="1"/>
          </p:cNvSpPr>
          <p:nvPr>
            <p:ph type="title"/>
          </p:nvPr>
        </p:nvSpPr>
        <p:spPr>
          <a:xfrm>
            <a:off x="452473" y="108474"/>
            <a:ext cx="9404723" cy="40789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File Handling</a:t>
            </a:r>
            <a:endParaRPr lang="zh-CN" altLang="en-US" sz="2000" b="0" i="0" u="none" strike="noStrike" kern="1200" cap="none" spc="0" baseline="0" dirty="0">
              <a:solidFill>
                <a:schemeClr val="tx2"/>
              </a:solidFill>
              <a:latin typeface="Century Gothic" charset="0"/>
              <a:ea typeface="宋体" charset="0"/>
              <a:cs typeface="Lucida Sans"/>
            </a:endParaRPr>
          </a:p>
        </p:txBody>
      </p:sp>
      <p:sp>
        <p:nvSpPr>
          <p:cNvPr id="5" name="文本框">
            <a:extLst>
              <a:ext uri="{FF2B5EF4-FFF2-40B4-BE49-F238E27FC236}">
                <a16:creationId xmlns:a16="http://schemas.microsoft.com/office/drawing/2014/main" id="{D386FE8A-890D-632A-06A3-0133565EC887}"/>
              </a:ext>
            </a:extLst>
          </p:cNvPr>
          <p:cNvSpPr>
            <a:spLocks noGrp="1"/>
          </p:cNvSpPr>
          <p:nvPr>
            <p:ph type="body" idx="1"/>
          </p:nvPr>
        </p:nvSpPr>
        <p:spPr>
          <a:xfrm>
            <a:off x="753688" y="516368"/>
            <a:ext cx="9679917" cy="332503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The key function for working with files in Python is the open() function.</a:t>
            </a: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There are four different methods (modes) for opening a file.</a:t>
            </a:r>
          </a:p>
          <a:p>
            <a:pPr marL="742950" lvl="1" indent="-28575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"r" - Read - </a:t>
            </a:r>
            <a:r>
              <a:rPr lang="en-US" altLang="zh-CN" sz="1600" b="1" i="0" u="sng" strike="noStrike" kern="1200" cap="none" spc="0" baseline="0" dirty="0">
                <a:solidFill>
                  <a:schemeClr val="tx1"/>
                </a:solidFill>
                <a:latin typeface="Century Gothic" charset="0"/>
                <a:ea typeface="宋体" charset="0"/>
                <a:cs typeface="Lucida Sans"/>
              </a:rPr>
              <a:t>Default value.</a:t>
            </a:r>
            <a:r>
              <a:rPr lang="en-US" altLang="zh-CN" sz="1600" b="0" i="0" u="none" strike="noStrike" kern="1200" cap="none" spc="0" baseline="0" dirty="0">
                <a:solidFill>
                  <a:schemeClr val="tx1"/>
                </a:solidFill>
                <a:latin typeface="Century Gothic" charset="0"/>
                <a:ea typeface="宋体" charset="0"/>
                <a:cs typeface="Lucida Sans"/>
              </a:rPr>
              <a:t> Opens a file for reading, error if the file does not exist</a:t>
            </a:r>
          </a:p>
          <a:p>
            <a:pPr marL="742950" lvl="1" indent="-28575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"a" - Append - Opens a file for appending, creates the file if it does not exist</a:t>
            </a:r>
          </a:p>
          <a:p>
            <a:pPr marL="742950" lvl="1" indent="-28575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"w" - Write - Opens a file for writing, creates the file if it does not exist</a:t>
            </a:r>
          </a:p>
          <a:p>
            <a:pPr marL="742950" lvl="1" indent="-28575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"x" - Create - Creates the specified file, returns an error if the file exists</a:t>
            </a: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In addition you can specify if the file should be handled as binary or text mode</a:t>
            </a: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"t" - Text - Default value. Text mode</a:t>
            </a: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"b" - Binary - Binary mode (e.g. images)</a:t>
            </a:r>
            <a:endParaRPr lang="zh-CN" altLang="en-US" sz="1600" b="0" i="0" u="none" strike="noStrike" kern="1200" cap="none" spc="0" baseline="0" dirty="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val="20028442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graphicFrame>
        <p:nvGraphicFramePr>
          <p:cNvPr id="4" name="Table">
            <a:extLst>
              <a:ext uri="{FF2B5EF4-FFF2-40B4-BE49-F238E27FC236}">
                <a16:creationId xmlns:a16="http://schemas.microsoft.com/office/drawing/2014/main" id="{A4FB8332-5A08-952F-2A71-66BCD746169E}"/>
              </a:ext>
            </a:extLst>
          </p:cNvPr>
          <p:cNvGraphicFramePr>
            <a:graphicFrameLocks noGrp="1"/>
          </p:cNvGraphicFramePr>
          <p:nvPr>
            <p:ph type="body" idx="1"/>
            <p:extLst>
              <p:ext uri="{D42A27DB-BD31-4B8C-83A1-F6EECF244321}">
                <p14:modId xmlns:p14="http://schemas.microsoft.com/office/powerpoint/2010/main" val="1525535544"/>
              </p:ext>
            </p:extLst>
          </p:nvPr>
        </p:nvGraphicFramePr>
        <p:xfrm>
          <a:off x="399139" y="0"/>
          <a:ext cx="11046517" cy="6858000"/>
        </p:xfrm>
        <a:graphic>
          <a:graphicData uri="http://schemas.openxmlformats.org/drawingml/2006/table">
            <a:tbl>
              <a:tblPr bandRow="1">
                <a:noFill/>
              </a:tblPr>
              <a:tblGrid>
                <a:gridCol w="1394086">
                  <a:extLst>
                    <a:ext uri="{9D8B030D-6E8A-4147-A177-3AD203B41FA5}">
                      <a16:colId xmlns:a16="http://schemas.microsoft.com/office/drawing/2014/main" val="20000"/>
                    </a:ext>
                  </a:extLst>
                </a:gridCol>
                <a:gridCol w="9652431">
                  <a:extLst>
                    <a:ext uri="{9D8B030D-6E8A-4147-A177-3AD203B41FA5}">
                      <a16:colId xmlns:a16="http://schemas.microsoft.com/office/drawing/2014/main" val="20001"/>
                    </a:ext>
                  </a:extLst>
                </a:gridCol>
              </a:tblGrid>
              <a:tr h="295693">
                <a:tc>
                  <a:txBody>
                    <a:bodyPr/>
                    <a:lstStyle/>
                    <a:p>
                      <a:pPr marL="0" indent="0" algn="l" defTabSz="457200" eaLnBrk="1" fontAlgn="b" latinLnBrk="0" hangingPunct="1">
                        <a:lnSpc>
                          <a:spcPct val="100000"/>
                        </a:lnSpc>
                        <a:spcBef>
                          <a:spcPts val="0"/>
                        </a:spcBef>
                        <a:spcAft>
                          <a:spcPts val="0"/>
                        </a:spcAft>
                        <a:buNone/>
                      </a:pPr>
                      <a:r>
                        <a:rPr lang="en-US" altLang="zh-CN" sz="1000" b="0" i="0" u="none" strike="noStrike" kern="1200" cap="none" spc="0" baseline="0">
                          <a:solidFill>
                            <a:srgbClr val="FFFFFF"/>
                          </a:solidFill>
                          <a:latin typeface="Century Gothic" charset="0"/>
                          <a:ea typeface="宋体" charset="0"/>
                          <a:cs typeface="Century Gothic" charset="0"/>
                        </a:rPr>
                        <a:t>Access Modes</a:t>
                      </a:r>
                      <a:endParaRPr lang="zh-CN" altLang="en-US" sz="1000" b="0" i="0" u="none" strike="noStrike" kern="1200" cap="none" spc="0" baseline="0">
                        <a:solidFill>
                          <a:srgbClr val="FFFFFF"/>
                        </a:solidFill>
                        <a:latin typeface="Century Gothic" charset="0"/>
                        <a:ea typeface="宋体" charset="0"/>
                        <a:cs typeface="Century Gothic" charset="0"/>
                      </a:endParaRPr>
                    </a:p>
                  </a:txBody>
                  <a:tcPr marL="49352" marR="49352" marT="24676" marB="24676" anchor="b">
                    <a:lnL w="9525">
                      <a:solidFill>
                        <a:srgbClr val="DFDFDF"/>
                      </a:solidFill>
                      <a:prstDash val="solid"/>
                      <a:headEnd type="none" w="med" len="med"/>
                      <a:tailEnd type="none" w="med" len="med"/>
                    </a:lnL>
                    <a:lnR w="9525">
                      <a:solidFill>
                        <a:srgbClr val="DFDFDF"/>
                      </a:solidFill>
                      <a:prstDash val="solid"/>
                      <a:headEnd type="none" w="med" len="med"/>
                      <a:tailEnd type="none" w="med" len="med"/>
                    </a:lnR>
                    <a:lnT w="9525">
                      <a:solidFill>
                        <a:srgbClr val="DFDFDF"/>
                      </a:solidFill>
                      <a:prstDash val="solid"/>
                      <a:headEnd type="none" w="med" len="med"/>
                      <a:tailEnd type="none" w="med" len="med"/>
                    </a:lnT>
                    <a:lnB w="9525">
                      <a:solidFill>
                        <a:srgbClr val="DFDFDF"/>
                      </a:solidFill>
                      <a:prstDash val="solid"/>
                      <a:headEnd type="none" w="med" len="med"/>
                      <a:tailEnd type="none" w="med" len="med"/>
                    </a:lnB>
                    <a:solidFill>
                      <a:srgbClr val="63A9E0"/>
                    </a:solidFill>
                  </a:tcPr>
                </a:tc>
                <a:tc>
                  <a:txBody>
                    <a:bodyPr/>
                    <a:lstStyle/>
                    <a:p>
                      <a:pPr marL="0" indent="0" algn="l" defTabSz="457200" eaLnBrk="1" fontAlgn="b" latinLnBrk="0" hangingPunct="1">
                        <a:lnSpc>
                          <a:spcPct val="100000"/>
                        </a:lnSpc>
                        <a:spcBef>
                          <a:spcPts val="0"/>
                        </a:spcBef>
                        <a:spcAft>
                          <a:spcPts val="0"/>
                        </a:spcAft>
                        <a:buNone/>
                      </a:pPr>
                      <a:r>
                        <a:rPr lang="en-US" altLang="zh-CN" sz="1000" b="0" i="0" u="none" strike="noStrike" kern="1200" cap="none" spc="0" baseline="0">
                          <a:solidFill>
                            <a:srgbClr val="FFFFFF"/>
                          </a:solidFill>
                          <a:latin typeface="Century Gothic" charset="0"/>
                          <a:ea typeface="宋体" charset="0"/>
                          <a:cs typeface="Century Gothic" charset="0"/>
                        </a:rPr>
                        <a:t>Description</a:t>
                      </a:r>
                      <a:endParaRPr lang="zh-CN" altLang="en-US" sz="1000" b="0" i="0" u="none" strike="noStrike" kern="1200" cap="none" spc="0" baseline="0">
                        <a:solidFill>
                          <a:srgbClr val="FFFFFF"/>
                        </a:solidFill>
                        <a:latin typeface="Century Gothic" charset="0"/>
                        <a:ea typeface="宋体" charset="0"/>
                        <a:cs typeface="Century Gothic" charset="0"/>
                      </a:endParaRPr>
                    </a:p>
                  </a:txBody>
                  <a:tcPr marL="49352" marR="49352" marT="24676" marB="24676" anchor="b">
                    <a:lnL w="9525">
                      <a:solidFill>
                        <a:srgbClr val="DFDFDF"/>
                      </a:solidFill>
                      <a:prstDash val="solid"/>
                      <a:headEnd type="none" w="med" len="med"/>
                      <a:tailEnd type="none" w="med" len="med"/>
                    </a:lnL>
                    <a:lnR w="9525">
                      <a:solidFill>
                        <a:srgbClr val="DFDFDF"/>
                      </a:solidFill>
                      <a:prstDash val="solid"/>
                      <a:headEnd type="none" w="med" len="med"/>
                      <a:tailEnd type="none" w="med" len="med"/>
                    </a:lnR>
                    <a:lnT w="9525">
                      <a:solidFill>
                        <a:srgbClr val="DFDFDF"/>
                      </a:solidFill>
                      <a:prstDash val="solid"/>
                      <a:headEnd type="none" w="med" len="med"/>
                      <a:tailEnd type="none" w="med" len="med"/>
                    </a:lnT>
                    <a:lnB w="9525">
                      <a:solidFill>
                        <a:srgbClr val="DFDFDF"/>
                      </a:solidFill>
                      <a:prstDash val="solid"/>
                      <a:headEnd type="none" w="med" len="med"/>
                      <a:tailEnd type="none" w="med" len="med"/>
                    </a:lnB>
                    <a:solidFill>
                      <a:srgbClr val="63A9E0"/>
                    </a:solidFill>
                  </a:tcPr>
                </a:tc>
                <a:extLst>
                  <a:ext uri="{0D108BD9-81ED-4DB2-BD59-A6C34878D82A}">
                    <a16:rowId xmlns:a16="http://schemas.microsoft.com/office/drawing/2014/main" val="10000"/>
                  </a:ext>
                </a:extLst>
              </a:tr>
              <a:tr h="542933">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414141"/>
                          </a:solidFill>
                          <a:latin typeface="Century Gothic" charset="0"/>
                          <a:ea typeface="宋体" charset="0"/>
                          <a:cs typeface="Century Gothic" charset="0"/>
                        </a:rPr>
                        <a:t>r</a:t>
                      </a:r>
                      <a:endParaRPr lang="zh-CN" altLang="en-US" sz="1600" b="0" i="0" u="none" strike="noStrike" kern="1200" cap="none" spc="0" baseline="0">
                        <a:solidFill>
                          <a:srgbClr val="414141"/>
                        </a:solidFill>
                        <a:latin typeface="Century Gothic" charset="0"/>
                        <a:ea typeface="宋体" charset="0"/>
                        <a:cs typeface="Century Gothic" charset="0"/>
                      </a:endParaRPr>
                    </a:p>
                  </a:txBody>
                  <a:tcPr marL="49352" marR="49352" marT="24676" marB="24676">
                    <a:lnL w="9525">
                      <a:solidFill>
                        <a:srgbClr val="DFDFDF"/>
                      </a:solidFill>
                      <a:prstDash val="solid"/>
                      <a:headEnd type="none" w="med" len="med"/>
                      <a:tailEnd type="none" w="med" len="med"/>
                    </a:lnL>
                    <a:lnR w="9525">
                      <a:solidFill>
                        <a:srgbClr val="DFDFDF"/>
                      </a:solidFill>
                      <a:prstDash val="solid"/>
                      <a:headEnd type="none" w="med" len="med"/>
                      <a:tailEnd type="none" w="med" len="med"/>
                    </a:lnR>
                    <a:lnT w="9525">
                      <a:solidFill>
                        <a:srgbClr val="DFDFDF"/>
                      </a:solidFill>
                      <a:prstDash val="solid"/>
                      <a:headEnd type="none" w="med" len="med"/>
                      <a:tailEnd type="none" w="med" len="med"/>
                    </a:lnT>
                    <a:lnB w="9525">
                      <a:solidFill>
                        <a:srgbClr val="DFDFDF"/>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414141"/>
                          </a:solidFill>
                          <a:latin typeface="Century Gothic" charset="0"/>
                          <a:ea typeface="宋体" charset="0"/>
                          <a:cs typeface="Century Gothic" charset="0"/>
                        </a:rPr>
                        <a:t>Opens a file for reading only. Start reading from the beginning of the file and is the </a:t>
                      </a:r>
                      <a:r>
                        <a:rPr lang="en-US" altLang="zh-CN" sz="1600" b="1" i="0" u="none" strike="noStrike" kern="1200" cap="none" spc="0" baseline="0">
                          <a:solidFill>
                            <a:srgbClr val="414141"/>
                          </a:solidFill>
                          <a:latin typeface="Century Gothic" charset="0"/>
                          <a:ea typeface="宋体" charset="0"/>
                          <a:cs typeface="Century Gothic" charset="0"/>
                        </a:rPr>
                        <a:t>default mode </a:t>
                      </a:r>
                      <a:r>
                        <a:rPr lang="en-US" altLang="zh-CN" sz="1600" b="0" i="0" u="none" strike="noStrike" kern="1200" cap="none" spc="0" baseline="0">
                          <a:solidFill>
                            <a:srgbClr val="414141"/>
                          </a:solidFill>
                          <a:latin typeface="Century Gothic" charset="0"/>
                          <a:ea typeface="宋体" charset="0"/>
                          <a:cs typeface="Century Gothic" charset="0"/>
                        </a:rPr>
                        <a:t>for the open()</a:t>
                      </a:r>
                      <a:endParaRPr lang="zh-CN" altLang="en-US" sz="1600" b="0" i="0" u="none" strike="noStrike" kern="1200" cap="none" spc="0" baseline="0">
                        <a:solidFill>
                          <a:srgbClr val="414141"/>
                        </a:solidFill>
                        <a:latin typeface="Century Gothic" charset="0"/>
                        <a:ea typeface="宋体" charset="0"/>
                        <a:cs typeface="Century Gothic" charset="0"/>
                      </a:endParaRPr>
                    </a:p>
                  </a:txBody>
                  <a:tcPr marL="49352" marR="49352" marT="24676" marB="24676">
                    <a:lnL w="9525">
                      <a:solidFill>
                        <a:srgbClr val="DFDFDF"/>
                      </a:solidFill>
                      <a:prstDash val="solid"/>
                      <a:headEnd type="none" w="med" len="med"/>
                      <a:tailEnd type="none" w="med" len="med"/>
                    </a:lnL>
                    <a:lnR w="9525">
                      <a:solidFill>
                        <a:srgbClr val="DFDFDF"/>
                      </a:solidFill>
                      <a:prstDash val="solid"/>
                      <a:headEnd type="none" w="med" len="med"/>
                      <a:tailEnd type="none" w="med" len="med"/>
                    </a:lnR>
                    <a:lnT w="9525">
                      <a:solidFill>
                        <a:srgbClr val="DFDFDF"/>
                      </a:solidFill>
                      <a:prstDash val="solid"/>
                      <a:headEnd type="none" w="med" len="med"/>
                      <a:tailEnd type="none" w="med" len="med"/>
                    </a:lnT>
                    <a:lnB w="9525">
                      <a:solidFill>
                        <a:srgbClr val="DFDFDF"/>
                      </a:solidFill>
                      <a:prstDash val="solid"/>
                      <a:headEnd type="none" w="med" len="med"/>
                      <a:tailEnd type="none" w="med" len="med"/>
                    </a:lnB>
                    <a:solidFill>
                      <a:srgbClr val="FFFFFF"/>
                    </a:solidFill>
                  </a:tcPr>
                </a:tc>
                <a:extLst>
                  <a:ext uri="{0D108BD9-81ED-4DB2-BD59-A6C34878D82A}">
                    <a16:rowId xmlns:a16="http://schemas.microsoft.com/office/drawing/2014/main" val="10001"/>
                  </a:ext>
                </a:extLst>
              </a:tr>
              <a:tr h="542933">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414141"/>
                          </a:solidFill>
                          <a:latin typeface="Century Gothic" charset="0"/>
                          <a:ea typeface="宋体" charset="0"/>
                          <a:cs typeface="Century Gothic" charset="0"/>
                        </a:rPr>
                        <a:t>rb</a:t>
                      </a:r>
                      <a:endParaRPr lang="zh-CN" altLang="en-US" sz="1600" b="0" i="0" u="none" strike="noStrike" kern="1200" cap="none" spc="0" baseline="0">
                        <a:solidFill>
                          <a:srgbClr val="414141"/>
                        </a:solidFill>
                        <a:latin typeface="Century Gothic" charset="0"/>
                        <a:ea typeface="宋体" charset="0"/>
                        <a:cs typeface="Century Gothic" charset="0"/>
                      </a:endParaRPr>
                    </a:p>
                  </a:txBody>
                  <a:tcPr marL="49352" marR="49352" marT="24676" marB="24676">
                    <a:lnL w="9525">
                      <a:solidFill>
                        <a:srgbClr val="DFDFDF"/>
                      </a:solidFill>
                      <a:prstDash val="solid"/>
                      <a:headEnd type="none" w="med" len="med"/>
                      <a:tailEnd type="none" w="med" len="med"/>
                    </a:lnL>
                    <a:lnR w="9525">
                      <a:solidFill>
                        <a:srgbClr val="DFDFDF"/>
                      </a:solidFill>
                      <a:prstDash val="solid"/>
                      <a:headEnd type="none" w="med" len="med"/>
                      <a:tailEnd type="none" w="med" len="med"/>
                    </a:lnR>
                    <a:lnT w="9525">
                      <a:solidFill>
                        <a:srgbClr val="DFDFDF"/>
                      </a:solidFill>
                      <a:prstDash val="solid"/>
                      <a:headEnd type="none" w="med" len="med"/>
                      <a:tailEnd type="none" w="med" len="med"/>
                    </a:lnT>
                    <a:lnB w="9525">
                      <a:solidFill>
                        <a:srgbClr val="DFDFDF"/>
                      </a:solidFill>
                      <a:prstDash val="solid"/>
                      <a:headEnd type="none" w="med" len="med"/>
                      <a:tailEnd type="none" w="med" len="med"/>
                    </a:lnB>
                    <a:solidFill>
                      <a:srgbClr val="F9F9F9"/>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414141"/>
                          </a:solidFill>
                          <a:latin typeface="Century Gothic" charset="0"/>
                          <a:ea typeface="宋体" charset="0"/>
                          <a:cs typeface="Century Gothic" charset="0"/>
                        </a:rPr>
                        <a:t>Opens a file for reading only in binary format. Start reading from the beginning of the file. Binary mode can be used to deal with files like images, videos…etc.</a:t>
                      </a:r>
                      <a:endParaRPr lang="zh-CN" altLang="en-US" sz="1600" b="0" i="0" u="none" strike="noStrike" kern="1200" cap="none" spc="0" baseline="0">
                        <a:solidFill>
                          <a:srgbClr val="414141"/>
                        </a:solidFill>
                        <a:latin typeface="Century Gothic" charset="0"/>
                        <a:ea typeface="宋体" charset="0"/>
                        <a:cs typeface="Century Gothic" charset="0"/>
                      </a:endParaRPr>
                    </a:p>
                  </a:txBody>
                  <a:tcPr marL="49352" marR="49352" marT="24676" marB="24676">
                    <a:lnL w="9525">
                      <a:solidFill>
                        <a:srgbClr val="DFDFDF"/>
                      </a:solidFill>
                      <a:prstDash val="solid"/>
                      <a:headEnd type="none" w="med" len="med"/>
                      <a:tailEnd type="none" w="med" len="med"/>
                    </a:lnL>
                    <a:lnR w="9525">
                      <a:solidFill>
                        <a:srgbClr val="DFDFDF"/>
                      </a:solidFill>
                      <a:prstDash val="solid"/>
                      <a:headEnd type="none" w="med" len="med"/>
                      <a:tailEnd type="none" w="med" len="med"/>
                    </a:lnR>
                    <a:lnT w="9525">
                      <a:solidFill>
                        <a:srgbClr val="DFDFDF"/>
                      </a:solidFill>
                      <a:prstDash val="solid"/>
                      <a:headEnd type="none" w="med" len="med"/>
                      <a:tailEnd type="none" w="med" len="med"/>
                    </a:lnT>
                    <a:lnB w="9525">
                      <a:solidFill>
                        <a:srgbClr val="DFDFDF"/>
                      </a:solidFill>
                      <a:prstDash val="solid"/>
                      <a:headEnd type="none" w="med" len="med"/>
                      <a:tailEnd type="none" w="med" len="med"/>
                    </a:lnB>
                    <a:solidFill>
                      <a:srgbClr val="F9F9F9"/>
                    </a:solidFill>
                  </a:tcPr>
                </a:tc>
                <a:extLst>
                  <a:ext uri="{0D108BD9-81ED-4DB2-BD59-A6C34878D82A}">
                    <a16:rowId xmlns:a16="http://schemas.microsoft.com/office/drawing/2014/main" val="10002"/>
                  </a:ext>
                </a:extLst>
              </a:tr>
              <a:tr h="479003">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414141"/>
                          </a:solidFill>
                          <a:latin typeface="Century Gothic" charset="0"/>
                          <a:ea typeface="宋体" charset="0"/>
                          <a:cs typeface="Century Gothic" charset="0"/>
                        </a:rPr>
                        <a:t>r+</a:t>
                      </a:r>
                      <a:endParaRPr lang="zh-CN" altLang="en-US" sz="1600" b="0" i="0" u="none" strike="noStrike" kern="1200" cap="none" spc="0" baseline="0">
                        <a:solidFill>
                          <a:srgbClr val="414141"/>
                        </a:solidFill>
                        <a:latin typeface="Century Gothic" charset="0"/>
                        <a:ea typeface="宋体" charset="0"/>
                        <a:cs typeface="Century Gothic" charset="0"/>
                      </a:endParaRPr>
                    </a:p>
                  </a:txBody>
                  <a:tcPr marL="49352" marR="49352" marT="24676" marB="24676">
                    <a:lnL w="9525">
                      <a:solidFill>
                        <a:srgbClr val="DFDFDF"/>
                      </a:solidFill>
                      <a:prstDash val="solid"/>
                      <a:headEnd type="none" w="med" len="med"/>
                      <a:tailEnd type="none" w="med" len="med"/>
                    </a:lnL>
                    <a:lnR w="9525">
                      <a:solidFill>
                        <a:srgbClr val="DFDFDF"/>
                      </a:solidFill>
                      <a:prstDash val="solid"/>
                      <a:headEnd type="none" w="med" len="med"/>
                      <a:tailEnd type="none" w="med" len="med"/>
                    </a:lnR>
                    <a:lnT w="9525">
                      <a:solidFill>
                        <a:srgbClr val="DFDFDF"/>
                      </a:solidFill>
                      <a:prstDash val="solid"/>
                      <a:headEnd type="none" w="med" len="med"/>
                      <a:tailEnd type="none" w="med" len="med"/>
                    </a:lnT>
                    <a:lnB w="9525">
                      <a:solidFill>
                        <a:srgbClr val="DFDFDF"/>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414141"/>
                          </a:solidFill>
                          <a:latin typeface="Century Gothic" charset="0"/>
                          <a:ea typeface="宋体" charset="0"/>
                          <a:cs typeface="Century Gothic" charset="0"/>
                        </a:rPr>
                        <a:t>Opens a file for both reading and writing. Placing the pointer at the beginning of the file.</a:t>
                      </a:r>
                      <a:endParaRPr lang="zh-CN" altLang="en-US" sz="1600" b="0" i="0" u="none" strike="noStrike" kern="1200" cap="none" spc="0" baseline="0">
                        <a:solidFill>
                          <a:srgbClr val="414141"/>
                        </a:solidFill>
                        <a:latin typeface="Century Gothic" charset="0"/>
                        <a:ea typeface="宋体" charset="0"/>
                        <a:cs typeface="Century Gothic" charset="0"/>
                      </a:endParaRPr>
                    </a:p>
                  </a:txBody>
                  <a:tcPr marL="49352" marR="49352" marT="24676" marB="24676">
                    <a:lnL w="9525">
                      <a:solidFill>
                        <a:srgbClr val="DFDFDF"/>
                      </a:solidFill>
                      <a:prstDash val="solid"/>
                      <a:headEnd type="none" w="med" len="med"/>
                      <a:tailEnd type="none" w="med" len="med"/>
                    </a:lnL>
                    <a:lnR w="9525">
                      <a:solidFill>
                        <a:srgbClr val="DFDFDF"/>
                      </a:solidFill>
                      <a:prstDash val="solid"/>
                      <a:headEnd type="none" w="med" len="med"/>
                      <a:tailEnd type="none" w="med" len="med"/>
                    </a:lnR>
                    <a:lnT w="9525">
                      <a:solidFill>
                        <a:srgbClr val="DFDFDF"/>
                      </a:solidFill>
                      <a:prstDash val="solid"/>
                      <a:headEnd type="none" w="med" len="med"/>
                      <a:tailEnd type="none" w="med" len="med"/>
                    </a:lnT>
                    <a:lnB w="9525">
                      <a:solidFill>
                        <a:srgbClr val="DFDFDF"/>
                      </a:solidFill>
                      <a:prstDash val="solid"/>
                      <a:headEnd type="none" w="med" len="med"/>
                      <a:tailEnd type="none" w="med" len="med"/>
                    </a:lnB>
                    <a:solidFill>
                      <a:srgbClr val="FFFFFF"/>
                    </a:solidFill>
                  </a:tcPr>
                </a:tc>
                <a:extLst>
                  <a:ext uri="{0D108BD9-81ED-4DB2-BD59-A6C34878D82A}">
                    <a16:rowId xmlns:a16="http://schemas.microsoft.com/office/drawing/2014/main" val="10003"/>
                  </a:ext>
                </a:extLst>
              </a:tr>
              <a:tr h="662327">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414141"/>
                          </a:solidFill>
                          <a:latin typeface="Century Gothic" charset="0"/>
                          <a:ea typeface="宋体" charset="0"/>
                          <a:cs typeface="Century Gothic" charset="0"/>
                        </a:rPr>
                        <a:t>rb+</a:t>
                      </a:r>
                      <a:endParaRPr lang="zh-CN" altLang="en-US" sz="1600" b="0" i="0" u="none" strike="noStrike" kern="1200" cap="none" spc="0" baseline="0">
                        <a:solidFill>
                          <a:srgbClr val="414141"/>
                        </a:solidFill>
                        <a:latin typeface="Century Gothic" charset="0"/>
                        <a:ea typeface="宋体" charset="0"/>
                        <a:cs typeface="Century Gothic" charset="0"/>
                      </a:endParaRPr>
                    </a:p>
                  </a:txBody>
                  <a:tcPr marL="49352" marR="49352" marT="24676" marB="24676">
                    <a:lnL w="9525">
                      <a:solidFill>
                        <a:srgbClr val="DFDFDF"/>
                      </a:solidFill>
                      <a:prstDash val="solid"/>
                      <a:headEnd type="none" w="med" len="med"/>
                      <a:tailEnd type="none" w="med" len="med"/>
                    </a:lnL>
                    <a:lnR w="9525">
                      <a:solidFill>
                        <a:srgbClr val="DFDFDF"/>
                      </a:solidFill>
                      <a:prstDash val="solid"/>
                      <a:headEnd type="none" w="med" len="med"/>
                      <a:tailEnd type="none" w="med" len="med"/>
                    </a:lnR>
                    <a:lnT w="9525">
                      <a:solidFill>
                        <a:srgbClr val="DFDFDF"/>
                      </a:solidFill>
                      <a:prstDash val="solid"/>
                      <a:headEnd type="none" w="med" len="med"/>
                      <a:tailEnd type="none" w="med" len="med"/>
                    </a:lnT>
                    <a:lnB w="9525">
                      <a:solidFill>
                        <a:srgbClr val="DFDFDF"/>
                      </a:solidFill>
                      <a:prstDash val="solid"/>
                      <a:headEnd type="none" w="med" len="med"/>
                      <a:tailEnd type="none" w="med" len="med"/>
                    </a:lnB>
                    <a:solidFill>
                      <a:srgbClr val="F9F9F9"/>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414141"/>
                          </a:solidFill>
                          <a:latin typeface="Century Gothic" charset="0"/>
                          <a:ea typeface="宋体" charset="0"/>
                          <a:cs typeface="Century Gothic" charset="0"/>
                        </a:rPr>
                        <a:t>Opens a file for both reading and writing in binary format. Placing the pointer at the beginning of the file.</a:t>
                      </a:r>
                      <a:endParaRPr lang="zh-CN" altLang="en-US" sz="1600" b="0" i="0" u="none" strike="noStrike" kern="1200" cap="none" spc="0" baseline="0">
                        <a:solidFill>
                          <a:srgbClr val="414141"/>
                        </a:solidFill>
                        <a:latin typeface="Century Gothic" charset="0"/>
                        <a:ea typeface="宋体" charset="0"/>
                        <a:cs typeface="Century Gothic" charset="0"/>
                      </a:endParaRPr>
                    </a:p>
                  </a:txBody>
                  <a:tcPr marL="49352" marR="49352" marT="24676" marB="24676">
                    <a:lnL w="9525">
                      <a:solidFill>
                        <a:srgbClr val="DFDFDF"/>
                      </a:solidFill>
                      <a:prstDash val="solid"/>
                      <a:headEnd type="none" w="med" len="med"/>
                      <a:tailEnd type="none" w="med" len="med"/>
                    </a:lnL>
                    <a:lnR w="9525">
                      <a:solidFill>
                        <a:srgbClr val="DFDFDF"/>
                      </a:solidFill>
                      <a:prstDash val="solid"/>
                      <a:headEnd type="none" w="med" len="med"/>
                      <a:tailEnd type="none" w="med" len="med"/>
                    </a:lnR>
                    <a:lnT w="9525">
                      <a:solidFill>
                        <a:srgbClr val="DFDFDF"/>
                      </a:solidFill>
                      <a:prstDash val="solid"/>
                      <a:headEnd type="none" w="med" len="med"/>
                      <a:tailEnd type="none" w="med" len="med"/>
                    </a:lnT>
                    <a:lnB w="9525">
                      <a:solidFill>
                        <a:srgbClr val="DFDFDF"/>
                      </a:solidFill>
                      <a:prstDash val="solid"/>
                      <a:headEnd type="none" w="med" len="med"/>
                      <a:tailEnd type="none" w="med" len="med"/>
                    </a:lnB>
                    <a:solidFill>
                      <a:srgbClr val="F9F9F9"/>
                    </a:solidFill>
                  </a:tcPr>
                </a:tc>
                <a:extLst>
                  <a:ext uri="{0D108BD9-81ED-4DB2-BD59-A6C34878D82A}">
                    <a16:rowId xmlns:a16="http://schemas.microsoft.com/office/drawing/2014/main" val="10004"/>
                  </a:ext>
                </a:extLst>
              </a:tr>
              <a:tr h="542933">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dirty="0">
                          <a:solidFill>
                            <a:srgbClr val="414141"/>
                          </a:solidFill>
                          <a:latin typeface="Century Gothic" charset="0"/>
                          <a:ea typeface="宋体" charset="0"/>
                          <a:cs typeface="Century Gothic" charset="0"/>
                        </a:rPr>
                        <a:t>w</a:t>
                      </a:r>
                      <a:endParaRPr lang="zh-CN" altLang="en-US" sz="1600" b="0" i="0" u="none" strike="noStrike" kern="1200" cap="none" spc="0" baseline="0" dirty="0">
                        <a:solidFill>
                          <a:srgbClr val="414141"/>
                        </a:solidFill>
                        <a:latin typeface="Century Gothic" charset="0"/>
                        <a:ea typeface="宋体" charset="0"/>
                        <a:cs typeface="Century Gothic" charset="0"/>
                      </a:endParaRPr>
                    </a:p>
                  </a:txBody>
                  <a:tcPr marL="49352" marR="49352" marT="24676" marB="24676">
                    <a:lnL w="9525">
                      <a:solidFill>
                        <a:srgbClr val="DFDFDF"/>
                      </a:solidFill>
                      <a:prstDash val="solid"/>
                      <a:headEnd type="none" w="med" len="med"/>
                      <a:tailEnd type="none" w="med" len="med"/>
                    </a:lnL>
                    <a:lnR w="9525">
                      <a:solidFill>
                        <a:srgbClr val="DFDFDF"/>
                      </a:solidFill>
                      <a:prstDash val="solid"/>
                      <a:headEnd type="none" w="med" len="med"/>
                      <a:tailEnd type="none" w="med" len="med"/>
                    </a:lnR>
                    <a:lnT w="9525">
                      <a:solidFill>
                        <a:srgbClr val="DFDFDF"/>
                      </a:solidFill>
                      <a:prstDash val="solid"/>
                      <a:headEnd type="none" w="med" len="med"/>
                      <a:tailEnd type="none" w="med" len="med"/>
                    </a:lnT>
                    <a:lnB w="9525">
                      <a:solidFill>
                        <a:srgbClr val="DFDFDF"/>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414141"/>
                          </a:solidFill>
                          <a:latin typeface="Century Gothic" charset="0"/>
                          <a:ea typeface="宋体" charset="0"/>
                          <a:cs typeface="Century Gothic" charset="0"/>
                        </a:rPr>
                        <a:t>Opens a file for writing only. The pointer is placed at the beginning of the file and will overwrite any existing file with the same name. It will create a new file if the same name does not exists.</a:t>
                      </a:r>
                      <a:endParaRPr lang="zh-CN" altLang="en-US" sz="1600" b="0" i="0" u="none" strike="noStrike" kern="1200" cap="none" spc="0" baseline="0">
                        <a:solidFill>
                          <a:srgbClr val="414141"/>
                        </a:solidFill>
                        <a:latin typeface="Century Gothic" charset="0"/>
                        <a:ea typeface="宋体" charset="0"/>
                        <a:cs typeface="Century Gothic" charset="0"/>
                      </a:endParaRPr>
                    </a:p>
                  </a:txBody>
                  <a:tcPr marL="49352" marR="49352" marT="24676" marB="24676">
                    <a:lnL w="9525">
                      <a:solidFill>
                        <a:srgbClr val="DFDFDF"/>
                      </a:solidFill>
                      <a:prstDash val="solid"/>
                      <a:headEnd type="none" w="med" len="med"/>
                      <a:tailEnd type="none" w="med" len="med"/>
                    </a:lnL>
                    <a:lnR w="9525">
                      <a:solidFill>
                        <a:srgbClr val="DFDFDF"/>
                      </a:solidFill>
                      <a:prstDash val="solid"/>
                      <a:headEnd type="none" w="med" len="med"/>
                      <a:tailEnd type="none" w="med" len="med"/>
                    </a:lnR>
                    <a:lnT w="9525">
                      <a:solidFill>
                        <a:srgbClr val="DFDFDF"/>
                      </a:solidFill>
                      <a:prstDash val="solid"/>
                      <a:headEnd type="none" w="med" len="med"/>
                      <a:tailEnd type="none" w="med" len="med"/>
                    </a:lnT>
                    <a:lnB w="9525">
                      <a:solidFill>
                        <a:srgbClr val="DFDFDF"/>
                      </a:solidFill>
                      <a:prstDash val="solid"/>
                      <a:headEnd type="none" w="med" len="med"/>
                      <a:tailEnd type="none" w="med" len="med"/>
                    </a:lnB>
                    <a:solidFill>
                      <a:srgbClr val="FFFFFF"/>
                    </a:solidFill>
                  </a:tcPr>
                </a:tc>
                <a:extLst>
                  <a:ext uri="{0D108BD9-81ED-4DB2-BD59-A6C34878D82A}">
                    <a16:rowId xmlns:a16="http://schemas.microsoft.com/office/drawing/2014/main" val="10005"/>
                  </a:ext>
                </a:extLst>
              </a:tr>
              <a:tr h="479003">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414141"/>
                          </a:solidFill>
                          <a:latin typeface="Century Gothic" charset="0"/>
                          <a:ea typeface="宋体" charset="0"/>
                          <a:cs typeface="Century Gothic" charset="0"/>
                        </a:rPr>
                        <a:t>wb</a:t>
                      </a:r>
                      <a:endParaRPr lang="zh-CN" altLang="en-US" sz="1600" b="0" i="0" u="none" strike="noStrike" kern="1200" cap="none" spc="0" baseline="0">
                        <a:solidFill>
                          <a:srgbClr val="414141"/>
                        </a:solidFill>
                        <a:latin typeface="Century Gothic" charset="0"/>
                        <a:ea typeface="宋体" charset="0"/>
                        <a:cs typeface="Century Gothic" charset="0"/>
                      </a:endParaRPr>
                    </a:p>
                  </a:txBody>
                  <a:tcPr marL="49352" marR="49352" marT="24676" marB="24676">
                    <a:lnL w="9525">
                      <a:solidFill>
                        <a:srgbClr val="DFDFDF"/>
                      </a:solidFill>
                      <a:prstDash val="solid"/>
                      <a:headEnd type="none" w="med" len="med"/>
                      <a:tailEnd type="none" w="med" len="med"/>
                    </a:lnL>
                    <a:lnR w="9525">
                      <a:solidFill>
                        <a:srgbClr val="DFDFDF"/>
                      </a:solidFill>
                      <a:prstDash val="solid"/>
                      <a:headEnd type="none" w="med" len="med"/>
                      <a:tailEnd type="none" w="med" len="med"/>
                    </a:lnR>
                    <a:lnT w="9525">
                      <a:solidFill>
                        <a:srgbClr val="DFDFDF"/>
                      </a:solidFill>
                      <a:prstDash val="solid"/>
                      <a:headEnd type="none" w="med" len="med"/>
                      <a:tailEnd type="none" w="med" len="med"/>
                    </a:lnT>
                    <a:lnB w="9525">
                      <a:solidFill>
                        <a:srgbClr val="DFDFDF"/>
                      </a:solidFill>
                      <a:prstDash val="solid"/>
                      <a:headEnd type="none" w="med" len="med"/>
                      <a:tailEnd type="none" w="med" len="med"/>
                    </a:lnB>
                    <a:solidFill>
                      <a:srgbClr val="F9F9F9"/>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414141"/>
                          </a:solidFill>
                          <a:latin typeface="Century Gothic" charset="0"/>
                          <a:ea typeface="宋体" charset="0"/>
                          <a:cs typeface="Century Gothic" charset="0"/>
                        </a:rPr>
                        <a:t>Opens a file for writing only in binary format.</a:t>
                      </a:r>
                      <a:endParaRPr lang="zh-CN" altLang="en-US" sz="1600" b="0" i="0" u="none" strike="noStrike" kern="1200" cap="none" spc="0" baseline="0">
                        <a:solidFill>
                          <a:srgbClr val="414141"/>
                        </a:solidFill>
                        <a:latin typeface="Century Gothic" charset="0"/>
                        <a:ea typeface="宋体" charset="0"/>
                        <a:cs typeface="Century Gothic" charset="0"/>
                      </a:endParaRPr>
                    </a:p>
                  </a:txBody>
                  <a:tcPr marL="49352" marR="49352" marT="24676" marB="24676">
                    <a:lnL w="9525">
                      <a:solidFill>
                        <a:srgbClr val="DFDFDF"/>
                      </a:solidFill>
                      <a:prstDash val="solid"/>
                      <a:headEnd type="none" w="med" len="med"/>
                      <a:tailEnd type="none" w="med" len="med"/>
                    </a:lnL>
                    <a:lnR w="9525">
                      <a:solidFill>
                        <a:srgbClr val="DFDFDF"/>
                      </a:solidFill>
                      <a:prstDash val="solid"/>
                      <a:headEnd type="none" w="med" len="med"/>
                      <a:tailEnd type="none" w="med" len="med"/>
                    </a:lnR>
                    <a:lnT w="9525">
                      <a:solidFill>
                        <a:srgbClr val="DFDFDF"/>
                      </a:solidFill>
                      <a:prstDash val="solid"/>
                      <a:headEnd type="none" w="med" len="med"/>
                      <a:tailEnd type="none" w="med" len="med"/>
                    </a:lnT>
                    <a:lnB w="9525">
                      <a:solidFill>
                        <a:srgbClr val="DFDFDF"/>
                      </a:solidFill>
                      <a:prstDash val="solid"/>
                      <a:headEnd type="none" w="med" len="med"/>
                      <a:tailEnd type="none" w="med" len="med"/>
                    </a:lnB>
                    <a:solidFill>
                      <a:srgbClr val="F9F9F9"/>
                    </a:solidFill>
                  </a:tcPr>
                </a:tc>
                <a:extLst>
                  <a:ext uri="{0D108BD9-81ED-4DB2-BD59-A6C34878D82A}">
                    <a16:rowId xmlns:a16="http://schemas.microsoft.com/office/drawing/2014/main" val="10006"/>
                  </a:ext>
                </a:extLst>
              </a:tr>
              <a:tr h="479003">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414141"/>
                          </a:solidFill>
                          <a:latin typeface="Century Gothic" charset="0"/>
                          <a:ea typeface="宋体" charset="0"/>
                          <a:cs typeface="Century Gothic" charset="0"/>
                        </a:rPr>
                        <a:t>w+</a:t>
                      </a:r>
                      <a:endParaRPr lang="zh-CN" altLang="en-US" sz="1600" b="0" i="0" u="none" strike="noStrike" kern="1200" cap="none" spc="0" baseline="0">
                        <a:solidFill>
                          <a:srgbClr val="414141"/>
                        </a:solidFill>
                        <a:latin typeface="Century Gothic" charset="0"/>
                        <a:ea typeface="宋体" charset="0"/>
                        <a:cs typeface="Century Gothic" charset="0"/>
                      </a:endParaRPr>
                    </a:p>
                  </a:txBody>
                  <a:tcPr marL="49352" marR="49352" marT="24676" marB="24676">
                    <a:lnL w="9525">
                      <a:solidFill>
                        <a:srgbClr val="DFDFDF"/>
                      </a:solidFill>
                      <a:prstDash val="solid"/>
                      <a:headEnd type="none" w="med" len="med"/>
                      <a:tailEnd type="none" w="med" len="med"/>
                    </a:lnL>
                    <a:lnR w="9525">
                      <a:solidFill>
                        <a:srgbClr val="DFDFDF"/>
                      </a:solidFill>
                      <a:prstDash val="solid"/>
                      <a:headEnd type="none" w="med" len="med"/>
                      <a:tailEnd type="none" w="med" len="med"/>
                    </a:lnR>
                    <a:lnT w="9525">
                      <a:solidFill>
                        <a:srgbClr val="DFDFDF"/>
                      </a:solidFill>
                      <a:prstDash val="solid"/>
                      <a:headEnd type="none" w="med" len="med"/>
                      <a:tailEnd type="none" w="med" len="med"/>
                    </a:lnT>
                    <a:lnB w="9525">
                      <a:solidFill>
                        <a:srgbClr val="DFDFDF"/>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414141"/>
                          </a:solidFill>
                          <a:latin typeface="Century Gothic" charset="0"/>
                          <a:ea typeface="宋体" charset="0"/>
                          <a:cs typeface="Century Gothic" charset="0"/>
                        </a:rPr>
                        <a:t>Opens a file for both writing and reading.</a:t>
                      </a:r>
                      <a:endParaRPr lang="zh-CN" altLang="en-US" sz="1600" b="0" i="0" u="none" strike="noStrike" kern="1200" cap="none" spc="0" baseline="0">
                        <a:solidFill>
                          <a:srgbClr val="414141"/>
                        </a:solidFill>
                        <a:latin typeface="Century Gothic" charset="0"/>
                        <a:ea typeface="宋体" charset="0"/>
                        <a:cs typeface="Century Gothic" charset="0"/>
                      </a:endParaRPr>
                    </a:p>
                  </a:txBody>
                  <a:tcPr marL="49352" marR="49352" marT="24676" marB="24676">
                    <a:lnL w="9525">
                      <a:solidFill>
                        <a:srgbClr val="DFDFDF"/>
                      </a:solidFill>
                      <a:prstDash val="solid"/>
                      <a:headEnd type="none" w="med" len="med"/>
                      <a:tailEnd type="none" w="med" len="med"/>
                    </a:lnL>
                    <a:lnR w="9525">
                      <a:solidFill>
                        <a:srgbClr val="DFDFDF"/>
                      </a:solidFill>
                      <a:prstDash val="solid"/>
                      <a:headEnd type="none" w="med" len="med"/>
                      <a:tailEnd type="none" w="med" len="med"/>
                    </a:lnR>
                    <a:lnT w="9525">
                      <a:solidFill>
                        <a:srgbClr val="DFDFDF"/>
                      </a:solidFill>
                      <a:prstDash val="solid"/>
                      <a:headEnd type="none" w="med" len="med"/>
                      <a:tailEnd type="none" w="med" len="med"/>
                    </a:lnT>
                    <a:lnB w="9525">
                      <a:solidFill>
                        <a:srgbClr val="DFDFDF"/>
                      </a:solidFill>
                      <a:prstDash val="solid"/>
                      <a:headEnd type="none" w="med" len="med"/>
                      <a:tailEnd type="none" w="med" len="med"/>
                    </a:lnB>
                    <a:solidFill>
                      <a:srgbClr val="FFFFFF"/>
                    </a:solidFill>
                  </a:tcPr>
                </a:tc>
                <a:extLst>
                  <a:ext uri="{0D108BD9-81ED-4DB2-BD59-A6C34878D82A}">
                    <a16:rowId xmlns:a16="http://schemas.microsoft.com/office/drawing/2014/main" val="10007"/>
                  </a:ext>
                </a:extLst>
              </a:tr>
              <a:tr h="662327">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dirty="0" err="1">
                          <a:solidFill>
                            <a:srgbClr val="414141"/>
                          </a:solidFill>
                          <a:latin typeface="Century Gothic" charset="0"/>
                          <a:ea typeface="宋体" charset="0"/>
                          <a:cs typeface="Century Gothic" charset="0"/>
                        </a:rPr>
                        <a:t>wb</a:t>
                      </a:r>
                      <a:r>
                        <a:rPr lang="en-US" altLang="zh-CN" sz="1600" b="0" i="0" u="none" strike="noStrike" kern="1200" cap="none" spc="0" baseline="0" dirty="0">
                          <a:solidFill>
                            <a:srgbClr val="414141"/>
                          </a:solidFill>
                          <a:latin typeface="Century Gothic" charset="0"/>
                          <a:ea typeface="宋体" charset="0"/>
                          <a:cs typeface="Century Gothic" charset="0"/>
                        </a:rPr>
                        <a:t>+</a:t>
                      </a:r>
                      <a:endParaRPr lang="zh-CN" altLang="en-US" sz="1600" b="0" i="0" u="none" strike="noStrike" kern="1200" cap="none" spc="0" baseline="0" dirty="0">
                        <a:solidFill>
                          <a:srgbClr val="414141"/>
                        </a:solidFill>
                        <a:latin typeface="Century Gothic" charset="0"/>
                        <a:ea typeface="宋体" charset="0"/>
                        <a:cs typeface="Century Gothic" charset="0"/>
                      </a:endParaRPr>
                    </a:p>
                  </a:txBody>
                  <a:tcPr marL="49352" marR="49352" marT="24676" marB="24676">
                    <a:lnL w="9525">
                      <a:solidFill>
                        <a:srgbClr val="DFDFDF"/>
                      </a:solidFill>
                      <a:prstDash val="solid"/>
                      <a:headEnd type="none" w="med" len="med"/>
                      <a:tailEnd type="none" w="med" len="med"/>
                    </a:lnL>
                    <a:lnR w="9525">
                      <a:solidFill>
                        <a:srgbClr val="DFDFDF"/>
                      </a:solidFill>
                      <a:prstDash val="solid"/>
                      <a:headEnd type="none" w="med" len="med"/>
                      <a:tailEnd type="none" w="med" len="med"/>
                    </a:lnR>
                    <a:lnT w="9525">
                      <a:solidFill>
                        <a:srgbClr val="DFDFDF"/>
                      </a:solidFill>
                      <a:prstDash val="solid"/>
                      <a:headEnd type="none" w="med" len="med"/>
                      <a:tailEnd type="none" w="med" len="med"/>
                    </a:lnT>
                    <a:lnB w="9525">
                      <a:solidFill>
                        <a:srgbClr val="DFDFDF"/>
                      </a:solidFill>
                      <a:prstDash val="solid"/>
                      <a:headEnd type="none" w="med" len="med"/>
                      <a:tailEnd type="none" w="med" len="med"/>
                    </a:lnB>
                    <a:solidFill>
                      <a:srgbClr val="F9F9F9"/>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414141"/>
                          </a:solidFill>
                          <a:latin typeface="Century Gothic" charset="0"/>
                          <a:ea typeface="宋体" charset="0"/>
                          <a:cs typeface="Century Gothic" charset="0"/>
                        </a:rPr>
                        <a:t>Opens a file for both writing and reading in binary format.</a:t>
                      </a:r>
                      <a:endParaRPr lang="zh-CN" altLang="en-US" sz="1600" b="0" i="0" u="none" strike="noStrike" kern="1200" cap="none" spc="0" baseline="0">
                        <a:solidFill>
                          <a:srgbClr val="414141"/>
                        </a:solidFill>
                        <a:latin typeface="Century Gothic" charset="0"/>
                        <a:ea typeface="宋体" charset="0"/>
                        <a:cs typeface="Century Gothic" charset="0"/>
                      </a:endParaRPr>
                    </a:p>
                  </a:txBody>
                  <a:tcPr marL="49352" marR="49352" marT="24676" marB="24676">
                    <a:lnL w="9525">
                      <a:solidFill>
                        <a:srgbClr val="DFDFDF"/>
                      </a:solidFill>
                      <a:prstDash val="solid"/>
                      <a:headEnd type="none" w="med" len="med"/>
                      <a:tailEnd type="none" w="med" len="med"/>
                    </a:lnL>
                    <a:lnR w="9525">
                      <a:solidFill>
                        <a:srgbClr val="DFDFDF"/>
                      </a:solidFill>
                      <a:prstDash val="solid"/>
                      <a:headEnd type="none" w="med" len="med"/>
                      <a:tailEnd type="none" w="med" len="med"/>
                    </a:lnR>
                    <a:lnT w="9525">
                      <a:solidFill>
                        <a:srgbClr val="DFDFDF"/>
                      </a:solidFill>
                      <a:prstDash val="solid"/>
                      <a:headEnd type="none" w="med" len="med"/>
                      <a:tailEnd type="none" w="med" len="med"/>
                    </a:lnT>
                    <a:lnB w="9525">
                      <a:solidFill>
                        <a:srgbClr val="DFDFDF"/>
                      </a:solidFill>
                      <a:prstDash val="solid"/>
                      <a:headEnd type="none" w="med" len="med"/>
                      <a:tailEnd type="none" w="med" len="med"/>
                    </a:lnB>
                    <a:solidFill>
                      <a:srgbClr val="F9F9F9"/>
                    </a:solidFill>
                  </a:tcPr>
                </a:tc>
                <a:extLst>
                  <a:ext uri="{0D108BD9-81ED-4DB2-BD59-A6C34878D82A}">
                    <a16:rowId xmlns:a16="http://schemas.microsoft.com/office/drawing/2014/main" val="10008"/>
                  </a:ext>
                </a:extLst>
              </a:tr>
              <a:tr h="542933">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414141"/>
                          </a:solidFill>
                          <a:latin typeface="Century Gothic" charset="0"/>
                          <a:ea typeface="宋体" charset="0"/>
                          <a:cs typeface="Century Gothic" charset="0"/>
                        </a:rPr>
                        <a:t>a</a:t>
                      </a:r>
                      <a:endParaRPr lang="zh-CN" altLang="en-US" sz="1600" b="0" i="0" u="none" strike="noStrike" kern="1200" cap="none" spc="0" baseline="0">
                        <a:solidFill>
                          <a:srgbClr val="414141"/>
                        </a:solidFill>
                        <a:latin typeface="Century Gothic" charset="0"/>
                        <a:ea typeface="宋体" charset="0"/>
                        <a:cs typeface="Century Gothic" charset="0"/>
                      </a:endParaRPr>
                    </a:p>
                  </a:txBody>
                  <a:tcPr marL="49352" marR="49352" marT="24676" marB="24676">
                    <a:lnL w="9525">
                      <a:solidFill>
                        <a:srgbClr val="DFDFDF"/>
                      </a:solidFill>
                      <a:prstDash val="solid"/>
                      <a:headEnd type="none" w="med" len="med"/>
                      <a:tailEnd type="none" w="med" len="med"/>
                    </a:lnL>
                    <a:lnR w="9525">
                      <a:solidFill>
                        <a:srgbClr val="DFDFDF"/>
                      </a:solidFill>
                      <a:prstDash val="solid"/>
                      <a:headEnd type="none" w="med" len="med"/>
                      <a:tailEnd type="none" w="med" len="med"/>
                    </a:lnR>
                    <a:lnT w="9525">
                      <a:solidFill>
                        <a:srgbClr val="DFDFDF"/>
                      </a:solidFill>
                      <a:prstDash val="solid"/>
                      <a:headEnd type="none" w="med" len="med"/>
                      <a:tailEnd type="none" w="med" len="med"/>
                    </a:lnT>
                    <a:lnB w="9525">
                      <a:solidFill>
                        <a:srgbClr val="DFDFDF"/>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414141"/>
                          </a:solidFill>
                          <a:latin typeface="Century Gothic" charset="0"/>
                          <a:ea typeface="宋体" charset="0"/>
                          <a:cs typeface="Century Gothic" charset="0"/>
                        </a:rPr>
                        <a:t>Opens a file for appending. The pointer is placed at the end of the file. A new file is created if one with the same name does not exists.</a:t>
                      </a:r>
                      <a:endParaRPr lang="zh-CN" altLang="en-US" sz="1600" b="0" i="0" u="none" strike="noStrike" kern="1200" cap="none" spc="0" baseline="0">
                        <a:solidFill>
                          <a:srgbClr val="414141"/>
                        </a:solidFill>
                        <a:latin typeface="Century Gothic" charset="0"/>
                        <a:ea typeface="宋体" charset="0"/>
                        <a:cs typeface="Century Gothic" charset="0"/>
                      </a:endParaRPr>
                    </a:p>
                  </a:txBody>
                  <a:tcPr marL="49352" marR="49352" marT="24676" marB="24676">
                    <a:lnL w="9525">
                      <a:solidFill>
                        <a:srgbClr val="DFDFDF"/>
                      </a:solidFill>
                      <a:prstDash val="solid"/>
                      <a:headEnd type="none" w="med" len="med"/>
                      <a:tailEnd type="none" w="med" len="med"/>
                    </a:lnL>
                    <a:lnR w="9525">
                      <a:solidFill>
                        <a:srgbClr val="DFDFDF"/>
                      </a:solidFill>
                      <a:prstDash val="solid"/>
                      <a:headEnd type="none" w="med" len="med"/>
                      <a:tailEnd type="none" w="med" len="med"/>
                    </a:lnR>
                    <a:lnT w="9525">
                      <a:solidFill>
                        <a:srgbClr val="DFDFDF"/>
                      </a:solidFill>
                      <a:prstDash val="solid"/>
                      <a:headEnd type="none" w="med" len="med"/>
                      <a:tailEnd type="none" w="med" len="med"/>
                    </a:lnT>
                    <a:lnB w="9525">
                      <a:solidFill>
                        <a:srgbClr val="DFDFDF"/>
                      </a:solidFill>
                      <a:prstDash val="solid"/>
                      <a:headEnd type="none" w="med" len="med"/>
                      <a:tailEnd type="none" w="med" len="med"/>
                    </a:lnB>
                    <a:solidFill>
                      <a:srgbClr val="FFFFFF"/>
                    </a:solidFill>
                  </a:tcPr>
                </a:tc>
                <a:extLst>
                  <a:ext uri="{0D108BD9-81ED-4DB2-BD59-A6C34878D82A}">
                    <a16:rowId xmlns:a16="http://schemas.microsoft.com/office/drawing/2014/main" val="10009"/>
                  </a:ext>
                </a:extLst>
              </a:tr>
              <a:tr h="479003">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414141"/>
                          </a:solidFill>
                          <a:latin typeface="Century Gothic" charset="0"/>
                          <a:ea typeface="宋体" charset="0"/>
                          <a:cs typeface="Century Gothic" charset="0"/>
                        </a:rPr>
                        <a:t>ab</a:t>
                      </a:r>
                      <a:endParaRPr lang="zh-CN" altLang="en-US" sz="1600" b="0" i="0" u="none" strike="noStrike" kern="1200" cap="none" spc="0" baseline="0">
                        <a:solidFill>
                          <a:srgbClr val="414141"/>
                        </a:solidFill>
                        <a:latin typeface="Century Gothic" charset="0"/>
                        <a:ea typeface="宋体" charset="0"/>
                        <a:cs typeface="Century Gothic" charset="0"/>
                      </a:endParaRPr>
                    </a:p>
                  </a:txBody>
                  <a:tcPr marL="49352" marR="49352" marT="24676" marB="24676">
                    <a:lnL w="9525">
                      <a:solidFill>
                        <a:srgbClr val="DFDFDF"/>
                      </a:solidFill>
                      <a:prstDash val="solid"/>
                      <a:headEnd type="none" w="med" len="med"/>
                      <a:tailEnd type="none" w="med" len="med"/>
                    </a:lnL>
                    <a:lnR w="9525">
                      <a:solidFill>
                        <a:srgbClr val="DFDFDF"/>
                      </a:solidFill>
                      <a:prstDash val="solid"/>
                      <a:headEnd type="none" w="med" len="med"/>
                      <a:tailEnd type="none" w="med" len="med"/>
                    </a:lnR>
                    <a:lnT w="9525">
                      <a:solidFill>
                        <a:srgbClr val="DFDFDF"/>
                      </a:solidFill>
                      <a:prstDash val="solid"/>
                      <a:headEnd type="none" w="med" len="med"/>
                      <a:tailEnd type="none" w="med" len="med"/>
                    </a:lnT>
                    <a:lnB w="9525">
                      <a:solidFill>
                        <a:srgbClr val="DFDFDF"/>
                      </a:solidFill>
                      <a:prstDash val="solid"/>
                      <a:headEnd type="none" w="med" len="med"/>
                      <a:tailEnd type="none" w="med" len="med"/>
                    </a:lnB>
                    <a:solidFill>
                      <a:srgbClr val="F9F9F9"/>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414141"/>
                          </a:solidFill>
                          <a:latin typeface="Century Gothic" charset="0"/>
                          <a:ea typeface="宋体" charset="0"/>
                          <a:cs typeface="Century Gothic" charset="0"/>
                        </a:rPr>
                        <a:t>Opens a file for appending in binary format.</a:t>
                      </a:r>
                      <a:endParaRPr lang="zh-CN" altLang="en-US" sz="1600" b="0" i="0" u="none" strike="noStrike" kern="1200" cap="none" spc="0" baseline="0">
                        <a:solidFill>
                          <a:srgbClr val="414141"/>
                        </a:solidFill>
                        <a:latin typeface="Century Gothic" charset="0"/>
                        <a:ea typeface="宋体" charset="0"/>
                        <a:cs typeface="Century Gothic" charset="0"/>
                      </a:endParaRPr>
                    </a:p>
                  </a:txBody>
                  <a:tcPr marL="49352" marR="49352" marT="24676" marB="24676">
                    <a:lnL w="9525">
                      <a:solidFill>
                        <a:srgbClr val="DFDFDF"/>
                      </a:solidFill>
                      <a:prstDash val="solid"/>
                      <a:headEnd type="none" w="med" len="med"/>
                      <a:tailEnd type="none" w="med" len="med"/>
                    </a:lnL>
                    <a:lnR w="9525">
                      <a:solidFill>
                        <a:srgbClr val="DFDFDF"/>
                      </a:solidFill>
                      <a:prstDash val="solid"/>
                      <a:headEnd type="none" w="med" len="med"/>
                      <a:tailEnd type="none" w="med" len="med"/>
                    </a:lnR>
                    <a:lnT w="9525">
                      <a:solidFill>
                        <a:srgbClr val="DFDFDF"/>
                      </a:solidFill>
                      <a:prstDash val="solid"/>
                      <a:headEnd type="none" w="med" len="med"/>
                      <a:tailEnd type="none" w="med" len="med"/>
                    </a:lnT>
                    <a:lnB w="9525">
                      <a:solidFill>
                        <a:srgbClr val="DFDFDF"/>
                      </a:solidFill>
                      <a:prstDash val="solid"/>
                      <a:headEnd type="none" w="med" len="med"/>
                      <a:tailEnd type="none" w="med" len="med"/>
                    </a:lnB>
                    <a:solidFill>
                      <a:srgbClr val="F9F9F9"/>
                    </a:solidFill>
                  </a:tcPr>
                </a:tc>
                <a:extLst>
                  <a:ext uri="{0D108BD9-81ED-4DB2-BD59-A6C34878D82A}">
                    <a16:rowId xmlns:a16="http://schemas.microsoft.com/office/drawing/2014/main" val="10010"/>
                  </a:ext>
                </a:extLst>
              </a:tr>
              <a:tr h="479003">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414141"/>
                          </a:solidFill>
                          <a:latin typeface="Century Gothic" charset="0"/>
                          <a:ea typeface="宋体" charset="0"/>
                          <a:cs typeface="Century Gothic" charset="0"/>
                        </a:rPr>
                        <a:t>a+</a:t>
                      </a:r>
                      <a:endParaRPr lang="zh-CN" altLang="en-US" sz="1600" b="0" i="0" u="none" strike="noStrike" kern="1200" cap="none" spc="0" baseline="0">
                        <a:solidFill>
                          <a:srgbClr val="414141"/>
                        </a:solidFill>
                        <a:latin typeface="Century Gothic" charset="0"/>
                        <a:ea typeface="宋体" charset="0"/>
                        <a:cs typeface="Century Gothic" charset="0"/>
                      </a:endParaRPr>
                    </a:p>
                  </a:txBody>
                  <a:tcPr marL="49352" marR="49352" marT="24676" marB="24676">
                    <a:lnL w="9525">
                      <a:solidFill>
                        <a:srgbClr val="DFDFDF"/>
                      </a:solidFill>
                      <a:prstDash val="solid"/>
                      <a:headEnd type="none" w="med" len="med"/>
                      <a:tailEnd type="none" w="med" len="med"/>
                    </a:lnL>
                    <a:lnR w="9525">
                      <a:solidFill>
                        <a:srgbClr val="DFDFDF"/>
                      </a:solidFill>
                      <a:prstDash val="solid"/>
                      <a:headEnd type="none" w="med" len="med"/>
                      <a:tailEnd type="none" w="med" len="med"/>
                    </a:lnR>
                    <a:lnT w="9525">
                      <a:solidFill>
                        <a:srgbClr val="DFDFDF"/>
                      </a:solidFill>
                      <a:prstDash val="solid"/>
                      <a:headEnd type="none" w="med" len="med"/>
                      <a:tailEnd type="none" w="med" len="med"/>
                    </a:lnT>
                    <a:lnB w="9525">
                      <a:solidFill>
                        <a:srgbClr val="DFDFDF"/>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414141"/>
                          </a:solidFill>
                          <a:latin typeface="Century Gothic" charset="0"/>
                          <a:ea typeface="宋体" charset="0"/>
                          <a:cs typeface="Century Gothic" charset="0"/>
                        </a:rPr>
                        <a:t>Opens a file for both appending and reading.</a:t>
                      </a:r>
                      <a:endParaRPr lang="zh-CN" altLang="en-US" sz="1600" b="0" i="0" u="none" strike="noStrike" kern="1200" cap="none" spc="0" baseline="0">
                        <a:solidFill>
                          <a:srgbClr val="414141"/>
                        </a:solidFill>
                        <a:latin typeface="Century Gothic" charset="0"/>
                        <a:ea typeface="宋体" charset="0"/>
                        <a:cs typeface="Century Gothic" charset="0"/>
                      </a:endParaRPr>
                    </a:p>
                  </a:txBody>
                  <a:tcPr marL="49352" marR="49352" marT="24676" marB="24676">
                    <a:lnL w="9525">
                      <a:solidFill>
                        <a:srgbClr val="DFDFDF"/>
                      </a:solidFill>
                      <a:prstDash val="solid"/>
                      <a:headEnd type="none" w="med" len="med"/>
                      <a:tailEnd type="none" w="med" len="med"/>
                    </a:lnL>
                    <a:lnR w="9525">
                      <a:solidFill>
                        <a:srgbClr val="DFDFDF"/>
                      </a:solidFill>
                      <a:prstDash val="solid"/>
                      <a:headEnd type="none" w="med" len="med"/>
                      <a:tailEnd type="none" w="med" len="med"/>
                    </a:lnR>
                    <a:lnT w="9525">
                      <a:solidFill>
                        <a:srgbClr val="DFDFDF"/>
                      </a:solidFill>
                      <a:prstDash val="solid"/>
                      <a:headEnd type="none" w="med" len="med"/>
                      <a:tailEnd type="none" w="med" len="med"/>
                    </a:lnT>
                    <a:lnB w="9525">
                      <a:solidFill>
                        <a:srgbClr val="DFDFDF"/>
                      </a:solidFill>
                      <a:prstDash val="solid"/>
                      <a:headEnd type="none" w="med" len="med"/>
                      <a:tailEnd type="none" w="med" len="med"/>
                    </a:lnB>
                    <a:solidFill>
                      <a:srgbClr val="FFFFFF"/>
                    </a:solidFill>
                  </a:tcPr>
                </a:tc>
                <a:extLst>
                  <a:ext uri="{0D108BD9-81ED-4DB2-BD59-A6C34878D82A}">
                    <a16:rowId xmlns:a16="http://schemas.microsoft.com/office/drawing/2014/main" val="10011"/>
                  </a:ext>
                </a:extLst>
              </a:tr>
              <a:tr h="670906">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414141"/>
                          </a:solidFill>
                          <a:latin typeface="Century Gothic" charset="0"/>
                          <a:ea typeface="宋体" charset="0"/>
                          <a:cs typeface="Century Gothic" charset="0"/>
                        </a:rPr>
                        <a:t>ab+</a:t>
                      </a:r>
                      <a:endParaRPr lang="zh-CN" altLang="en-US" sz="1600" b="0" i="0" u="none" strike="noStrike" kern="1200" cap="none" spc="0" baseline="0">
                        <a:solidFill>
                          <a:srgbClr val="414141"/>
                        </a:solidFill>
                        <a:latin typeface="Century Gothic" charset="0"/>
                        <a:ea typeface="宋体" charset="0"/>
                        <a:cs typeface="Century Gothic" charset="0"/>
                      </a:endParaRPr>
                    </a:p>
                  </a:txBody>
                  <a:tcPr marL="49352" marR="49352" marT="24676" marB="24676">
                    <a:lnL w="9525">
                      <a:solidFill>
                        <a:srgbClr val="DFDFDF"/>
                      </a:solidFill>
                      <a:prstDash val="solid"/>
                      <a:headEnd type="none" w="med" len="med"/>
                      <a:tailEnd type="none" w="med" len="med"/>
                    </a:lnL>
                    <a:lnR w="9525">
                      <a:solidFill>
                        <a:srgbClr val="DFDFDF"/>
                      </a:solidFill>
                      <a:prstDash val="solid"/>
                      <a:headEnd type="none" w="med" len="med"/>
                      <a:tailEnd type="none" w="med" len="med"/>
                    </a:lnR>
                    <a:lnT w="9525">
                      <a:solidFill>
                        <a:srgbClr val="DFDFDF"/>
                      </a:solidFill>
                      <a:prstDash val="solid"/>
                      <a:headEnd type="none" w="med" len="med"/>
                      <a:tailEnd type="none" w="med" len="med"/>
                    </a:lnT>
                    <a:lnB w="9525">
                      <a:solidFill>
                        <a:srgbClr val="DFDFDF"/>
                      </a:solidFill>
                      <a:prstDash val="solid"/>
                      <a:headEnd type="none" w="med" len="med"/>
                      <a:tailEnd type="none" w="med" len="med"/>
                    </a:lnB>
                    <a:solidFill>
                      <a:srgbClr val="F9F9F9"/>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dirty="0">
                          <a:solidFill>
                            <a:srgbClr val="414141"/>
                          </a:solidFill>
                          <a:latin typeface="Century Gothic" charset="0"/>
                          <a:ea typeface="宋体" charset="0"/>
                          <a:cs typeface="Century Gothic" charset="0"/>
                        </a:rPr>
                        <a:t>Opens a file for both appending and reading in binary format.</a:t>
                      </a:r>
                      <a:endParaRPr lang="zh-CN" altLang="en-US" sz="1600" b="0" i="0" u="none" strike="noStrike" kern="1200" cap="none" spc="0" baseline="0" dirty="0">
                        <a:solidFill>
                          <a:srgbClr val="414141"/>
                        </a:solidFill>
                        <a:latin typeface="Century Gothic" charset="0"/>
                        <a:ea typeface="宋体" charset="0"/>
                        <a:cs typeface="Century Gothic" charset="0"/>
                      </a:endParaRPr>
                    </a:p>
                  </a:txBody>
                  <a:tcPr marL="49352" marR="49352" marT="24676" marB="24676">
                    <a:lnL w="9525">
                      <a:solidFill>
                        <a:srgbClr val="DFDFDF"/>
                      </a:solidFill>
                      <a:prstDash val="solid"/>
                      <a:headEnd type="none" w="med" len="med"/>
                      <a:tailEnd type="none" w="med" len="med"/>
                    </a:lnL>
                    <a:lnR w="9525">
                      <a:solidFill>
                        <a:srgbClr val="DFDFDF"/>
                      </a:solidFill>
                      <a:prstDash val="solid"/>
                      <a:headEnd type="none" w="med" len="med"/>
                      <a:tailEnd type="none" w="med" len="med"/>
                    </a:lnR>
                    <a:lnT w="9525">
                      <a:solidFill>
                        <a:srgbClr val="DFDFDF"/>
                      </a:solidFill>
                      <a:prstDash val="solid"/>
                      <a:headEnd type="none" w="med" len="med"/>
                      <a:tailEnd type="none" w="med" len="med"/>
                    </a:lnT>
                    <a:lnB w="9525">
                      <a:solidFill>
                        <a:srgbClr val="DFDFDF"/>
                      </a:solidFill>
                      <a:prstDash val="solid"/>
                      <a:headEnd type="none" w="med" len="med"/>
                      <a:tailEnd type="none" w="med" len="med"/>
                    </a:lnB>
                    <a:solidFill>
                      <a:srgbClr val="F9F9F9"/>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905982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6" name="文本框">
            <a:extLst>
              <a:ext uri="{FF2B5EF4-FFF2-40B4-BE49-F238E27FC236}">
                <a16:creationId xmlns:a16="http://schemas.microsoft.com/office/drawing/2014/main" id="{7A33FD98-A375-C879-E4F9-CBC92B09035B}"/>
              </a:ext>
            </a:extLst>
          </p:cNvPr>
          <p:cNvSpPr>
            <a:spLocks noGrp="1"/>
          </p:cNvSpPr>
          <p:nvPr>
            <p:ph type="body" idx="1"/>
          </p:nvPr>
        </p:nvSpPr>
        <p:spPr>
          <a:xfrm>
            <a:off x="356839" y="0"/>
            <a:ext cx="11713241" cy="672352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To open the file, use the built-in open() function.</a:t>
            </a: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The open() function returns a file object, which has a read() method for reading the content of the file.</a:t>
            </a:r>
          </a:p>
          <a:p>
            <a:pPr marL="457200" lvl="1" indent="0" algn="l">
              <a:lnSpc>
                <a:spcPct val="100000"/>
              </a:lnSpc>
              <a:spcBef>
                <a:spcPts val="1000"/>
              </a:spcBef>
              <a:spcAft>
                <a:spcPts val="0"/>
              </a:spcAft>
              <a:buClr>
                <a:srgbClr val="8ACFD6"/>
              </a:buClr>
              <a:buSzPct val="80000"/>
              <a:buNone/>
            </a:pPr>
            <a:endParaRPr lang="en-US" altLang="zh-CN" sz="1600" b="0" i="0" u="none" strike="noStrike" kern="1200" cap="none" spc="0" baseline="0" dirty="0">
              <a:solidFill>
                <a:schemeClr val="tx1"/>
              </a:solidFill>
              <a:latin typeface="Century Gothic" charset="0"/>
              <a:ea typeface="宋体" charset="0"/>
              <a:cs typeface="Lucida Sans"/>
            </a:endParaRPr>
          </a:p>
          <a:p>
            <a:pPr marL="457200" lvl="1" indent="0" algn="l">
              <a:lnSpc>
                <a:spcPct val="100000"/>
              </a:lnSpc>
              <a:spcBef>
                <a:spcPts val="1000"/>
              </a:spcBef>
              <a:spcAft>
                <a:spcPts val="0"/>
              </a:spcAft>
              <a:buClr>
                <a:srgbClr val="8ACFD6"/>
              </a:buClr>
              <a:buSzPct val="80000"/>
              <a:buNone/>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Read Only Parts of the File - By default the read() method returns the whole text, but you can also specify how many characters you want to return.</a:t>
            </a:r>
          </a:p>
          <a:p>
            <a:pPr marL="457200" lvl="1" indent="0" algn="l">
              <a:lnSpc>
                <a:spcPct val="100000"/>
              </a:lnSpc>
              <a:spcBef>
                <a:spcPts val="1000"/>
              </a:spcBef>
              <a:spcAft>
                <a:spcPts val="0"/>
              </a:spcAft>
              <a:buClr>
                <a:srgbClr val="8ACFD6"/>
              </a:buClr>
              <a:buSzPct val="80000"/>
              <a:buNone/>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Read Lines - You can return one line by using the </a:t>
            </a:r>
            <a:r>
              <a:rPr lang="en-US" altLang="zh-CN" sz="1600" b="0" i="0" u="none" strike="noStrike" kern="1200" cap="none" spc="0" baseline="0" dirty="0" err="1">
                <a:solidFill>
                  <a:schemeClr val="tx1"/>
                </a:solidFill>
                <a:latin typeface="Century Gothic" charset="0"/>
                <a:ea typeface="宋体" charset="0"/>
                <a:cs typeface="Lucida Sans"/>
              </a:rPr>
              <a:t>readline</a:t>
            </a:r>
            <a:r>
              <a:rPr lang="en-US" altLang="zh-CN" sz="1600" b="0" i="0" u="none" strike="noStrike" kern="1200" cap="none" spc="0" baseline="0" dirty="0">
                <a:solidFill>
                  <a:schemeClr val="tx1"/>
                </a:solidFill>
                <a:latin typeface="Century Gothic" charset="0"/>
                <a:ea typeface="宋体" charset="0"/>
                <a:cs typeface="Lucida Sans"/>
              </a:rPr>
              <a:t>() method.</a:t>
            </a:r>
          </a:p>
          <a:p>
            <a:pPr marL="742950" lvl="1" indent="-28575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742950" lvl="1" indent="-28575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By looping through the lines of the file, you can read the whole file, line by line</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dirty="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r>
              <a:rPr lang="en-US" altLang="zh-CN" sz="1600" b="0" i="0" u="none" strike="noStrike" kern="1200" cap="none" spc="0" baseline="0" dirty="0">
                <a:solidFill>
                  <a:schemeClr val="tx1"/>
                </a:solidFill>
                <a:latin typeface="Century Gothic" charset="0"/>
                <a:ea typeface="宋体" charset="0"/>
                <a:cs typeface="Lucida Sans"/>
              </a:rPr>
              <a:t>Close Files - It is a good practice to always close the file when you are done with it.</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dirty="0">
              <a:cs typeface="Lucida Sans"/>
            </a:endParaRPr>
          </a:p>
          <a:p>
            <a:r>
              <a:rPr lang="en-US" altLang="zh-CN" sz="1600" b="0" i="0" u="none" strike="noStrike" kern="1200" cap="none" spc="0" baseline="0" dirty="0">
                <a:solidFill>
                  <a:schemeClr val="tx1"/>
                </a:solidFill>
                <a:latin typeface="Century Gothic" charset="0"/>
                <a:ea typeface="宋体" charset="0"/>
                <a:cs typeface="Lucida Sans"/>
              </a:rPr>
              <a:t>You should always close your files, in some cases, due to buffering, changes made to a file may not show until you close the file.</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742950" lvl="1" indent="-285750" algn="l">
              <a:lnSpc>
                <a:spcPct val="100000"/>
              </a:lnSpc>
              <a:spcBef>
                <a:spcPts val="1000"/>
              </a:spcBef>
              <a:spcAft>
                <a:spcPts val="0"/>
              </a:spcAft>
              <a:buClr>
                <a:srgbClr val="8ACFD6"/>
              </a:buClr>
              <a:buSzPct val="80000"/>
              <a:buFont typeface="Wingdings 3" charset="2"/>
              <a:buChar char=""/>
            </a:pPr>
            <a:endParaRPr lang="en-US" altLang="zh-CN" sz="1800" b="0" i="0" u="none" strike="noStrike" kern="1200" cap="none" spc="0" baseline="0" dirty="0">
              <a:solidFill>
                <a:schemeClr val="tx1"/>
              </a:solidFill>
              <a:latin typeface="Century Gothic" charset="0"/>
              <a:ea typeface="宋体" charset="0"/>
              <a:cs typeface="Lucida Sans"/>
            </a:endParaRPr>
          </a:p>
          <a:p>
            <a:pPr marL="457200" lvl="1" indent="0" algn="l">
              <a:lnSpc>
                <a:spcPct val="100000"/>
              </a:lnSpc>
              <a:spcBef>
                <a:spcPts val="1000"/>
              </a:spcBef>
              <a:spcAft>
                <a:spcPts val="0"/>
              </a:spcAft>
              <a:buClr>
                <a:srgbClr val="8ACFD6"/>
              </a:buClr>
              <a:buSzPct val="80000"/>
              <a:buNone/>
            </a:pPr>
            <a:endParaRPr lang="en-US" altLang="zh-CN" dirty="0">
              <a:cs typeface="Lucida Sans"/>
            </a:endParaRPr>
          </a:p>
          <a:p>
            <a:pPr marL="457200" lvl="1" indent="0" algn="l">
              <a:lnSpc>
                <a:spcPct val="100000"/>
              </a:lnSpc>
              <a:spcBef>
                <a:spcPts val="1000"/>
              </a:spcBef>
              <a:spcAft>
                <a:spcPts val="0"/>
              </a:spcAft>
              <a:buClr>
                <a:srgbClr val="8ACFD6"/>
              </a:buClr>
              <a:buSzPct val="80000"/>
              <a:buNone/>
            </a:pPr>
            <a:endParaRPr lang="en-US" altLang="zh-CN" sz="1800" b="0" i="0" u="none" strike="noStrike" kern="1200" cap="none" spc="0" baseline="0" dirty="0">
              <a:solidFill>
                <a:schemeClr val="tx1"/>
              </a:solidFill>
              <a:latin typeface="Century Gothic" charset="0"/>
              <a:ea typeface="宋体" charset="0"/>
              <a:cs typeface="Lucida Sans"/>
            </a:endParaRPr>
          </a:p>
          <a:p>
            <a:pPr marL="742950" lvl="1" indent="-285750" algn="l">
              <a:lnSpc>
                <a:spcPct val="100000"/>
              </a:lnSpc>
              <a:spcBef>
                <a:spcPts val="1000"/>
              </a:spcBef>
              <a:spcAft>
                <a:spcPts val="0"/>
              </a:spcAft>
              <a:buClr>
                <a:srgbClr val="8ACFD6"/>
              </a:buClr>
              <a:buSzPct val="80000"/>
              <a:buFont typeface="Wingdings 3" charset="2"/>
              <a:buChar char=""/>
            </a:pPr>
            <a:endParaRPr lang="en-US" altLang="zh-CN" sz="18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pic>
        <p:nvPicPr>
          <p:cNvPr id="7" name="图片">
            <a:extLst>
              <a:ext uri="{FF2B5EF4-FFF2-40B4-BE49-F238E27FC236}">
                <a16:creationId xmlns:a16="http://schemas.microsoft.com/office/drawing/2014/main" id="{7ECCF069-3EF6-FC7C-4554-700895F9DEF6}"/>
              </a:ext>
            </a:extLst>
          </p:cNvPr>
          <p:cNvPicPr>
            <a:picLocks noChangeAspect="1"/>
          </p:cNvPicPr>
          <p:nvPr/>
        </p:nvPicPr>
        <p:blipFill>
          <a:blip r:embed="rId3" cstate="print"/>
          <a:stretch>
            <a:fillRect/>
          </a:stretch>
        </p:blipFill>
        <p:spPr>
          <a:xfrm>
            <a:off x="2936600" y="683420"/>
            <a:ext cx="3971358" cy="704316"/>
          </a:xfrm>
          <a:prstGeom prst="rect">
            <a:avLst/>
          </a:prstGeom>
          <a:noFill/>
          <a:ln w="12700" cap="flat" cmpd="sng">
            <a:noFill/>
            <a:prstDash val="solid"/>
            <a:miter/>
          </a:ln>
        </p:spPr>
      </p:pic>
      <p:pic>
        <p:nvPicPr>
          <p:cNvPr id="8" name="图片">
            <a:extLst>
              <a:ext uri="{FF2B5EF4-FFF2-40B4-BE49-F238E27FC236}">
                <a16:creationId xmlns:a16="http://schemas.microsoft.com/office/drawing/2014/main" id="{6C6F5731-8020-CB85-3995-7E50EE40E03D}"/>
              </a:ext>
            </a:extLst>
          </p:cNvPr>
          <p:cNvPicPr>
            <a:picLocks noChangeAspect="1"/>
          </p:cNvPicPr>
          <p:nvPr/>
        </p:nvPicPr>
        <p:blipFill>
          <a:blip r:embed="rId4" cstate="print"/>
          <a:stretch>
            <a:fillRect/>
          </a:stretch>
        </p:blipFill>
        <p:spPr>
          <a:xfrm>
            <a:off x="4516987" y="1799585"/>
            <a:ext cx="3971358" cy="610141"/>
          </a:xfrm>
          <a:prstGeom prst="rect">
            <a:avLst/>
          </a:prstGeom>
          <a:noFill/>
          <a:ln w="12700" cap="flat" cmpd="sng">
            <a:noFill/>
            <a:prstDash val="solid"/>
            <a:miter/>
          </a:ln>
        </p:spPr>
      </p:pic>
      <p:pic>
        <p:nvPicPr>
          <p:cNvPr id="9" name="图片">
            <a:extLst>
              <a:ext uri="{FF2B5EF4-FFF2-40B4-BE49-F238E27FC236}">
                <a16:creationId xmlns:a16="http://schemas.microsoft.com/office/drawing/2014/main" id="{84CA0432-8BDD-AEC6-ED86-EA0167F67A1C}"/>
              </a:ext>
            </a:extLst>
          </p:cNvPr>
          <p:cNvPicPr>
            <a:picLocks noChangeAspect="1"/>
          </p:cNvPicPr>
          <p:nvPr/>
        </p:nvPicPr>
        <p:blipFill>
          <a:blip r:embed="rId5" cstate="print"/>
          <a:stretch>
            <a:fillRect/>
          </a:stretch>
        </p:blipFill>
        <p:spPr>
          <a:xfrm>
            <a:off x="2787154" y="2821576"/>
            <a:ext cx="3971358" cy="696173"/>
          </a:xfrm>
          <a:prstGeom prst="rect">
            <a:avLst/>
          </a:prstGeom>
          <a:noFill/>
          <a:ln w="12700" cap="flat" cmpd="sng">
            <a:noFill/>
            <a:prstDash val="solid"/>
            <a:miter/>
          </a:ln>
        </p:spPr>
      </p:pic>
      <p:pic>
        <p:nvPicPr>
          <p:cNvPr id="10" name="图片">
            <a:extLst>
              <a:ext uri="{FF2B5EF4-FFF2-40B4-BE49-F238E27FC236}">
                <a16:creationId xmlns:a16="http://schemas.microsoft.com/office/drawing/2014/main" id="{41E636C6-01B3-5B65-662A-29073F29AC80}"/>
              </a:ext>
            </a:extLst>
          </p:cNvPr>
          <p:cNvPicPr>
            <a:picLocks noChangeAspect="1"/>
          </p:cNvPicPr>
          <p:nvPr/>
        </p:nvPicPr>
        <p:blipFill>
          <a:blip r:embed="rId6" cstate="print"/>
          <a:stretch>
            <a:fillRect/>
          </a:stretch>
        </p:blipFill>
        <p:spPr>
          <a:xfrm>
            <a:off x="2936600" y="3907603"/>
            <a:ext cx="3566066" cy="818515"/>
          </a:xfrm>
          <a:prstGeom prst="rect">
            <a:avLst/>
          </a:prstGeom>
          <a:noFill/>
          <a:ln w="12700" cap="flat" cmpd="sng">
            <a:noFill/>
            <a:prstDash val="solid"/>
            <a:miter/>
          </a:ln>
        </p:spPr>
      </p:pic>
      <p:pic>
        <p:nvPicPr>
          <p:cNvPr id="11" name="图片">
            <a:extLst>
              <a:ext uri="{FF2B5EF4-FFF2-40B4-BE49-F238E27FC236}">
                <a16:creationId xmlns:a16="http://schemas.microsoft.com/office/drawing/2014/main" id="{F74D7DC8-985E-28BB-37CD-286CAC9C5722}"/>
              </a:ext>
            </a:extLst>
          </p:cNvPr>
          <p:cNvPicPr>
            <a:picLocks noChangeAspect="1"/>
          </p:cNvPicPr>
          <p:nvPr/>
        </p:nvPicPr>
        <p:blipFill>
          <a:blip r:embed="rId7" cstate="print"/>
          <a:stretch>
            <a:fillRect/>
          </a:stretch>
        </p:blipFill>
        <p:spPr>
          <a:xfrm>
            <a:off x="2661884" y="5003465"/>
            <a:ext cx="3840782" cy="818515"/>
          </a:xfrm>
          <a:prstGeom prst="rect">
            <a:avLst/>
          </a:prstGeom>
          <a:noFill/>
          <a:ln w="12700" cap="flat" cmpd="sng">
            <a:noFill/>
            <a:prstDash val="solid"/>
            <a:miter/>
          </a:ln>
        </p:spPr>
      </p:pic>
    </p:spTree>
    <p:extLst>
      <p:ext uri="{BB962C8B-B14F-4D97-AF65-F5344CB8AC3E}">
        <p14:creationId xmlns:p14="http://schemas.microsoft.com/office/powerpoint/2010/main" val="12097659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275" name="文本框"/>
          <p:cNvSpPr>
            <a:spLocks noGrp="1"/>
          </p:cNvSpPr>
          <p:nvPr>
            <p:ph type="body" idx="1"/>
          </p:nvPr>
        </p:nvSpPr>
        <p:spPr>
          <a:xfrm>
            <a:off x="457200" y="446049"/>
            <a:ext cx="9868829" cy="611086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sp>
        <p:nvSpPr>
          <p:cNvPr id="2" name="文本框">
            <a:extLst>
              <a:ext uri="{FF2B5EF4-FFF2-40B4-BE49-F238E27FC236}">
                <a16:creationId xmlns:a16="http://schemas.microsoft.com/office/drawing/2014/main" id="{9430EAA3-3617-076A-4C51-28D1BAD2C22E}"/>
              </a:ext>
            </a:extLst>
          </p:cNvPr>
          <p:cNvSpPr txBox="1">
            <a:spLocks/>
          </p:cNvSpPr>
          <p:nvPr/>
        </p:nvSpPr>
        <p:spPr>
          <a:xfrm>
            <a:off x="378069" y="126534"/>
            <a:ext cx="11584435" cy="660493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r>
              <a:rPr lang="en-US" altLang="zh-CN" sz="1600" dirty="0">
                <a:cs typeface="Lucida Sans"/>
              </a:rPr>
              <a:t>Write to an Existing File - To write to an existing file, you must add a parameter to the open() function.</a:t>
            </a:r>
          </a:p>
          <a:p>
            <a:endParaRPr lang="en-US" altLang="zh-CN" sz="1600" dirty="0">
              <a:cs typeface="Lucida Sans"/>
            </a:endParaRPr>
          </a:p>
          <a:p>
            <a:endParaRPr lang="en-US" altLang="zh-CN" sz="1600" dirty="0">
              <a:cs typeface="Lucida Sans"/>
            </a:endParaRPr>
          </a:p>
          <a:p>
            <a:endParaRPr lang="en-US" altLang="zh-CN" sz="1600" dirty="0">
              <a:cs typeface="Lucida Sans"/>
            </a:endParaRPr>
          </a:p>
          <a:p>
            <a:pPr marL="0" indent="0">
              <a:buNone/>
            </a:pPr>
            <a:endParaRPr lang="en-US" altLang="zh-CN" sz="1600" dirty="0">
              <a:cs typeface="Lucida Sans"/>
            </a:endParaRPr>
          </a:p>
          <a:p>
            <a:r>
              <a:rPr lang="en-US" altLang="zh-CN" sz="1600" dirty="0">
                <a:cs typeface="Lucida Sans"/>
              </a:rPr>
              <a:t>Open the file "demofile3.txt" and overwrite the content. The "w" method will overwrite the entire file.</a:t>
            </a:r>
          </a:p>
          <a:p>
            <a:endParaRPr lang="en-IN" altLang="zh-CN" dirty="0">
              <a:cs typeface="Lucida Sans"/>
            </a:endParaRPr>
          </a:p>
          <a:p>
            <a:endParaRPr lang="en-IN" altLang="zh-CN" dirty="0">
              <a:cs typeface="Lucida Sans"/>
            </a:endParaRPr>
          </a:p>
          <a:p>
            <a:endParaRPr lang="en-IN" altLang="zh-CN" dirty="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Create a New File - To create a new file in Python, use the open() method, with one of the following parameters.</a:t>
            </a:r>
          </a:p>
          <a:p>
            <a:pPr marL="742950" lvl="1" indent="-28575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"x" - Create - will create a file, returns an error if the file exist.</a:t>
            </a:r>
          </a:p>
          <a:p>
            <a:pPr marL="742950" lvl="1" indent="-28575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"a" - Append - will create a file if the specified file does not exist</a:t>
            </a:r>
          </a:p>
          <a:p>
            <a:pPr marL="742950" lvl="1" indent="-28575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"w" - Write - will create a file if the specified file does not exist</a:t>
            </a:r>
          </a:p>
          <a:p>
            <a:r>
              <a:rPr lang="en-US" altLang="zh-CN" sz="1600" b="1" i="0" u="none" strike="noStrike" kern="1200" cap="none" spc="0" baseline="0" dirty="0">
                <a:solidFill>
                  <a:schemeClr val="tx1"/>
                </a:solidFill>
                <a:latin typeface="Century Gothic" charset="0"/>
                <a:ea typeface="宋体" charset="0"/>
                <a:cs typeface="Lucida Sans"/>
              </a:rPr>
              <a:t>Delete a File - </a:t>
            </a:r>
            <a:r>
              <a:rPr lang="en-US" altLang="zh-CN" sz="1600" b="0" i="0" u="none" strike="noStrike" kern="1200" cap="none" spc="0" baseline="0" dirty="0">
                <a:solidFill>
                  <a:schemeClr val="tx1"/>
                </a:solidFill>
                <a:latin typeface="Century Gothic" charset="0"/>
                <a:ea typeface="宋体" charset="0"/>
                <a:cs typeface="Lucida Sans"/>
              </a:rPr>
              <a:t>To delete a file, you must import the OS module, and run its </a:t>
            </a:r>
            <a:r>
              <a:rPr lang="en-US" altLang="zh-CN" sz="1600" b="0" i="0" u="none" strike="noStrike" kern="1200" cap="none" spc="0" baseline="0" dirty="0" err="1">
                <a:solidFill>
                  <a:schemeClr val="tx1"/>
                </a:solidFill>
                <a:latin typeface="Century Gothic" charset="0"/>
                <a:ea typeface="宋体" charset="0"/>
                <a:cs typeface="Lucida Sans"/>
              </a:rPr>
              <a:t>os.remove</a:t>
            </a:r>
            <a:r>
              <a:rPr lang="en-US" altLang="zh-CN" sz="1600" b="0" i="0" u="none" strike="noStrike" kern="1200" cap="none" spc="0" baseline="0" dirty="0">
                <a:solidFill>
                  <a:schemeClr val="tx1"/>
                </a:solidFill>
                <a:latin typeface="Century Gothic" charset="0"/>
                <a:ea typeface="宋体" charset="0"/>
                <a:cs typeface="Lucida Sans"/>
              </a:rPr>
              <a:t>() function.</a:t>
            </a:r>
          </a:p>
          <a:p>
            <a:r>
              <a:rPr lang="en-US" altLang="zh-CN" sz="1600" b="1" i="0" u="none" strike="noStrike" kern="1200" cap="none" spc="0" baseline="0" dirty="0">
                <a:solidFill>
                  <a:schemeClr val="tx1"/>
                </a:solidFill>
                <a:latin typeface="Century Gothic" charset="0"/>
                <a:ea typeface="宋体" charset="0"/>
                <a:cs typeface="Lucida Sans"/>
              </a:rPr>
              <a:t>Check if File exist </a:t>
            </a:r>
            <a:r>
              <a:rPr lang="en-US" altLang="zh-CN" sz="1600" b="0" i="0" u="none" strike="noStrike" kern="1200" cap="none" spc="0" baseline="0" dirty="0">
                <a:solidFill>
                  <a:schemeClr val="tx1"/>
                </a:solidFill>
                <a:latin typeface="Century Gothic" charset="0"/>
                <a:ea typeface="宋体" charset="0"/>
                <a:cs typeface="Lucida Sans"/>
              </a:rPr>
              <a:t>- To avoid getting an error, you might want to check if the file exists before you try to delete it.</a:t>
            </a:r>
          </a:p>
          <a:p>
            <a:endParaRPr lang="zh-CN" altLang="en-US" dirty="0">
              <a:cs typeface="Lucida Sans"/>
            </a:endParaRPr>
          </a:p>
        </p:txBody>
      </p:sp>
      <p:pic>
        <p:nvPicPr>
          <p:cNvPr id="3" name="图片">
            <a:extLst>
              <a:ext uri="{FF2B5EF4-FFF2-40B4-BE49-F238E27FC236}">
                <a16:creationId xmlns:a16="http://schemas.microsoft.com/office/drawing/2014/main" id="{9499875A-3BAD-12C7-2060-1C1F17860316}"/>
              </a:ext>
            </a:extLst>
          </p:cNvPr>
          <p:cNvPicPr>
            <a:picLocks noChangeAspect="1"/>
          </p:cNvPicPr>
          <p:nvPr/>
        </p:nvPicPr>
        <p:blipFill>
          <a:blip r:embed="rId3" cstate="print"/>
          <a:stretch>
            <a:fillRect/>
          </a:stretch>
        </p:blipFill>
        <p:spPr>
          <a:xfrm>
            <a:off x="2749467" y="446049"/>
            <a:ext cx="4518989" cy="1403742"/>
          </a:xfrm>
          <a:prstGeom prst="rect">
            <a:avLst/>
          </a:prstGeom>
          <a:noFill/>
          <a:ln w="12700" cap="flat" cmpd="sng">
            <a:noFill/>
            <a:prstDash val="solid"/>
            <a:miter/>
          </a:ln>
        </p:spPr>
      </p:pic>
      <p:pic>
        <p:nvPicPr>
          <p:cNvPr id="4" name="图片">
            <a:extLst>
              <a:ext uri="{FF2B5EF4-FFF2-40B4-BE49-F238E27FC236}">
                <a16:creationId xmlns:a16="http://schemas.microsoft.com/office/drawing/2014/main" id="{CBE4DAD9-E946-BF8F-2469-128FA8BD02F5}"/>
              </a:ext>
            </a:extLst>
          </p:cNvPr>
          <p:cNvPicPr>
            <a:picLocks noChangeAspect="1"/>
          </p:cNvPicPr>
          <p:nvPr/>
        </p:nvPicPr>
        <p:blipFill>
          <a:blip r:embed="rId4" cstate="print"/>
          <a:stretch>
            <a:fillRect/>
          </a:stretch>
        </p:blipFill>
        <p:spPr>
          <a:xfrm>
            <a:off x="2954875" y="2300982"/>
            <a:ext cx="4108172" cy="1388512"/>
          </a:xfrm>
          <a:prstGeom prst="rect">
            <a:avLst/>
          </a:prstGeom>
          <a:noFill/>
          <a:ln w="12700" cap="flat" cmpd="sng">
            <a:noFill/>
            <a:prstDash val="solid"/>
            <a:miter/>
          </a:ln>
        </p:spPr>
      </p:pic>
      <p:pic>
        <p:nvPicPr>
          <p:cNvPr id="5" name="图片">
            <a:extLst>
              <a:ext uri="{FF2B5EF4-FFF2-40B4-BE49-F238E27FC236}">
                <a16:creationId xmlns:a16="http://schemas.microsoft.com/office/drawing/2014/main" id="{B3A3718A-DF42-E453-DF38-9AE16DF6F592}"/>
              </a:ext>
            </a:extLst>
          </p:cNvPr>
          <p:cNvPicPr>
            <a:picLocks noChangeAspect="1"/>
          </p:cNvPicPr>
          <p:nvPr/>
        </p:nvPicPr>
        <p:blipFill>
          <a:blip r:embed="rId5" cstate="print"/>
          <a:stretch>
            <a:fillRect/>
          </a:stretch>
        </p:blipFill>
        <p:spPr>
          <a:xfrm>
            <a:off x="724946" y="5904987"/>
            <a:ext cx="3516584" cy="826479"/>
          </a:xfrm>
          <a:prstGeom prst="rect">
            <a:avLst/>
          </a:prstGeom>
          <a:noFill/>
          <a:ln w="12700" cap="flat" cmpd="sng">
            <a:noFill/>
            <a:prstDash val="solid"/>
            <a:miter/>
          </a:ln>
        </p:spPr>
      </p:pic>
      <p:pic>
        <p:nvPicPr>
          <p:cNvPr id="6" name="图片">
            <a:extLst>
              <a:ext uri="{FF2B5EF4-FFF2-40B4-BE49-F238E27FC236}">
                <a16:creationId xmlns:a16="http://schemas.microsoft.com/office/drawing/2014/main" id="{3F441B7C-63E0-6631-AF81-F628D2BC10B0}"/>
              </a:ext>
            </a:extLst>
          </p:cNvPr>
          <p:cNvPicPr>
            <a:picLocks noChangeAspect="1"/>
          </p:cNvPicPr>
          <p:nvPr/>
        </p:nvPicPr>
        <p:blipFill>
          <a:blip r:embed="rId6" cstate="print"/>
          <a:stretch>
            <a:fillRect/>
          </a:stretch>
        </p:blipFill>
        <p:spPr>
          <a:xfrm>
            <a:off x="5521137" y="5789452"/>
            <a:ext cx="3516583" cy="1017665"/>
          </a:xfrm>
          <a:prstGeom prst="rect">
            <a:avLst/>
          </a:prstGeom>
          <a:noFill/>
          <a:ln w="12700" cap="flat" cmpd="sng">
            <a:noFill/>
            <a:prstDash val="solid"/>
            <a:miter/>
          </a:ln>
        </p:spPr>
      </p:pic>
    </p:spTree>
    <p:extLst>
      <p:ext uri="{BB962C8B-B14F-4D97-AF65-F5344CB8AC3E}">
        <p14:creationId xmlns:p14="http://schemas.microsoft.com/office/powerpoint/2010/main" val="10012232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graphicFrame>
        <p:nvGraphicFramePr>
          <p:cNvPr id="4" name="Table">
            <a:extLst>
              <a:ext uri="{FF2B5EF4-FFF2-40B4-BE49-F238E27FC236}">
                <a16:creationId xmlns:a16="http://schemas.microsoft.com/office/drawing/2014/main" id="{4C064813-4A69-1EB3-821C-070A3A50FB6C}"/>
              </a:ext>
            </a:extLst>
          </p:cNvPr>
          <p:cNvGraphicFramePr>
            <a:graphicFrameLocks noGrp="1" noChangeAspect="1"/>
          </p:cNvGraphicFramePr>
          <p:nvPr>
            <p:ph type="body" idx="1"/>
            <p:extLst>
              <p:ext uri="{D42A27DB-BD31-4B8C-83A1-F6EECF244321}">
                <p14:modId xmlns:p14="http://schemas.microsoft.com/office/powerpoint/2010/main" val="4173942309"/>
              </p:ext>
            </p:extLst>
          </p:nvPr>
        </p:nvGraphicFramePr>
        <p:xfrm>
          <a:off x="406232" y="168481"/>
          <a:ext cx="9957462" cy="1681834"/>
        </p:xfrm>
        <a:graphic>
          <a:graphicData uri="http://schemas.openxmlformats.org/drawingml/2006/table">
            <a:tbl>
              <a:tblPr bandRow="1">
                <a:noFill/>
              </a:tblPr>
              <a:tblGrid>
                <a:gridCol w="3319154">
                  <a:extLst>
                    <a:ext uri="{9D8B030D-6E8A-4147-A177-3AD203B41FA5}">
                      <a16:colId xmlns:a16="http://schemas.microsoft.com/office/drawing/2014/main" val="20000"/>
                    </a:ext>
                  </a:extLst>
                </a:gridCol>
                <a:gridCol w="3319154">
                  <a:extLst>
                    <a:ext uri="{9D8B030D-6E8A-4147-A177-3AD203B41FA5}">
                      <a16:colId xmlns:a16="http://schemas.microsoft.com/office/drawing/2014/main" val="20001"/>
                    </a:ext>
                  </a:extLst>
                </a:gridCol>
                <a:gridCol w="3319154">
                  <a:extLst>
                    <a:ext uri="{9D8B030D-6E8A-4147-A177-3AD203B41FA5}">
                      <a16:colId xmlns:a16="http://schemas.microsoft.com/office/drawing/2014/main" val="20002"/>
                    </a:ext>
                  </a:extLst>
                </a:gridCol>
              </a:tblGrid>
              <a:tr h="304503">
                <a:tc>
                  <a:txBody>
                    <a:bodyPr/>
                    <a:lstStyle/>
                    <a:p>
                      <a:pPr marL="0" indent="0" algn="ctr" defTabSz="457200" eaLnBrk="1" latinLnBrk="0" hangingPunct="1">
                        <a:lnSpc>
                          <a:spcPct val="100000"/>
                        </a:lnSpc>
                        <a:spcBef>
                          <a:spcPts val="0"/>
                        </a:spcBef>
                        <a:spcAft>
                          <a:spcPts val="0"/>
                        </a:spcAft>
                        <a:buNone/>
                      </a:pPr>
                      <a:r>
                        <a:rPr lang="en-US" altLang="zh-CN" sz="1400" b="1" i="0" u="none" strike="noStrike" kern="1200" cap="none" spc="0" baseline="0">
                          <a:solidFill>
                            <a:srgbClr val="FFFFFF"/>
                          </a:solidFill>
                          <a:latin typeface="Century Gothic" charset="0"/>
                          <a:ea typeface="宋体" charset="0"/>
                          <a:cs typeface="Century Gothic" charset="0"/>
                        </a:rPr>
                        <a:t>“w” mode</a:t>
                      </a:r>
                      <a:endParaRPr lang="zh-CN" altLang="en-US" sz="1400" b="1" i="0" u="none" strike="noStrike" kern="1200" cap="none" spc="0" baseline="0">
                        <a:solidFill>
                          <a:srgbClr val="FFFFFF"/>
                        </a:solidFill>
                        <a:latin typeface="Century Gothic" charset="0"/>
                        <a:ea typeface="宋体" charset="0"/>
                        <a:cs typeface="Century Gothic"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B01513"/>
                    </a:solidFill>
                  </a:tcPr>
                </a:tc>
                <a:tc>
                  <a:txBody>
                    <a:bodyPr/>
                    <a:lstStyle/>
                    <a:p>
                      <a:pPr marL="0" indent="0" algn="ctr" defTabSz="457200" eaLnBrk="1" latinLnBrk="0" hangingPunct="1">
                        <a:lnSpc>
                          <a:spcPct val="100000"/>
                        </a:lnSpc>
                        <a:spcBef>
                          <a:spcPts val="0"/>
                        </a:spcBef>
                        <a:spcAft>
                          <a:spcPts val="0"/>
                        </a:spcAft>
                        <a:buNone/>
                      </a:pPr>
                      <a:r>
                        <a:rPr lang="en-US" altLang="zh-CN" sz="1400" b="1" i="0" u="none" strike="noStrike" kern="1200" cap="none" spc="0" baseline="0">
                          <a:solidFill>
                            <a:srgbClr val="FFFFFF"/>
                          </a:solidFill>
                          <a:latin typeface="Century Gothic" charset="0"/>
                          <a:ea typeface="宋体" charset="0"/>
                          <a:cs typeface="Century Gothic" charset="0"/>
                        </a:rPr>
                        <a:t>“a” mode</a:t>
                      </a:r>
                      <a:endParaRPr lang="zh-CN" altLang="en-US" sz="1400" b="1" i="0" u="none" strike="noStrike" kern="1200" cap="none" spc="0" baseline="0">
                        <a:solidFill>
                          <a:srgbClr val="FFFFFF"/>
                        </a:solidFill>
                        <a:latin typeface="Century Gothic" charset="0"/>
                        <a:ea typeface="宋体" charset="0"/>
                        <a:cs typeface="Century Gothic"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B01513"/>
                    </a:solidFill>
                  </a:tcPr>
                </a:tc>
                <a:tc>
                  <a:txBody>
                    <a:bodyPr/>
                    <a:lstStyle/>
                    <a:p>
                      <a:pPr marL="0" indent="0" algn="ctr" defTabSz="457200" eaLnBrk="1" latinLnBrk="0" hangingPunct="1">
                        <a:lnSpc>
                          <a:spcPct val="100000"/>
                        </a:lnSpc>
                        <a:spcBef>
                          <a:spcPts val="0"/>
                        </a:spcBef>
                        <a:spcAft>
                          <a:spcPts val="0"/>
                        </a:spcAft>
                        <a:buNone/>
                      </a:pPr>
                      <a:r>
                        <a:rPr lang="en-US" altLang="zh-CN" sz="1400" b="1" i="0" u="none" strike="noStrike" kern="1200" cap="none" spc="0" baseline="0">
                          <a:solidFill>
                            <a:srgbClr val="FFFFFF"/>
                          </a:solidFill>
                          <a:latin typeface="Century Gothic" charset="0"/>
                          <a:ea typeface="宋体" charset="0"/>
                          <a:cs typeface="Century Gothic" charset="0"/>
                        </a:rPr>
                        <a:t>“x” mode</a:t>
                      </a:r>
                      <a:endParaRPr lang="zh-CN" altLang="en-US" sz="1400" b="1" i="0" u="none" strike="noStrike" kern="1200" cap="none" spc="0" baseline="0">
                        <a:solidFill>
                          <a:srgbClr val="FFFFFF"/>
                        </a:solidFill>
                        <a:latin typeface="Century Gothic" charset="0"/>
                        <a:ea typeface="宋体" charset="0"/>
                        <a:cs typeface="Century Gothic"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B01513"/>
                    </a:solidFill>
                  </a:tcPr>
                </a:tc>
                <a:extLst>
                  <a:ext uri="{0D108BD9-81ED-4DB2-BD59-A6C34878D82A}">
                    <a16:rowId xmlns:a16="http://schemas.microsoft.com/office/drawing/2014/main" val="10000"/>
                  </a:ext>
                </a:extLst>
              </a:tr>
              <a:tr h="324669">
                <a:tc>
                  <a:txBody>
                    <a:bodyPr/>
                    <a:lstStyle/>
                    <a:p>
                      <a:pPr marL="0" indent="0" algn="l" defTabSz="457200" eaLnBrk="1"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Open file for writing</a:t>
                      </a:r>
                      <a:endParaRPr lang="zh-CN" altLang="en-US" sz="1400" b="0" i="0" u="none" strike="noStrike" kern="1200" cap="none" spc="0" baseline="0">
                        <a:solidFill>
                          <a:srgbClr val="000000"/>
                        </a:solidFill>
                        <a:latin typeface="Century Gothic" charset="0"/>
                        <a:ea typeface="宋体" charset="0"/>
                        <a:cs typeface="Century Gothic"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auto"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Open file for appending</a:t>
                      </a:r>
                      <a:endParaRPr lang="zh-CN" altLang="en-US" sz="1400" b="0" i="0" u="none" strike="noStrike" kern="1200" cap="none" spc="0" baseline="0">
                        <a:solidFill>
                          <a:srgbClr val="000000"/>
                        </a:solidFill>
                        <a:latin typeface="Century Gothic" charset="0"/>
                        <a:ea typeface="宋体" charset="0"/>
                        <a:cs typeface="Century Gothic"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auto"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Open file for writing</a:t>
                      </a:r>
                      <a:endParaRPr lang="zh-CN" altLang="en-US" sz="1400" b="0" i="0" u="none" strike="noStrike" kern="1200" cap="none" spc="0" baseline="0">
                        <a:solidFill>
                          <a:srgbClr val="000000"/>
                        </a:solidFill>
                        <a:latin typeface="Century Gothic" charset="0"/>
                        <a:ea typeface="宋体" charset="0"/>
                        <a:cs typeface="Century Gothic"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01"/>
                  </a:ext>
                </a:extLst>
              </a:tr>
              <a:tr h="304503">
                <a:tc>
                  <a:txBody>
                    <a:bodyPr/>
                    <a:lstStyle/>
                    <a:p>
                      <a:pPr marL="0" indent="0" algn="l" defTabSz="457200" eaLnBrk="1"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If file exists – Overwrite</a:t>
                      </a:r>
                      <a:endParaRPr lang="zh-CN" altLang="en-US" sz="1400" b="0" i="0" u="none" strike="noStrike" kern="1200" cap="none" spc="0" baseline="0">
                        <a:solidFill>
                          <a:srgbClr val="000000"/>
                        </a:solidFill>
                        <a:latin typeface="Century Gothic" charset="0"/>
                        <a:ea typeface="宋体" charset="0"/>
                        <a:cs typeface="Century Gothic"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auto"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If file exists – Append</a:t>
                      </a:r>
                      <a:endParaRPr lang="zh-CN" altLang="en-US" sz="1400" b="0" i="0" u="none" strike="noStrike" kern="1200" cap="none" spc="0" baseline="0">
                        <a:solidFill>
                          <a:srgbClr val="000000"/>
                        </a:solidFill>
                        <a:latin typeface="Century Gothic" charset="0"/>
                        <a:ea typeface="宋体" charset="0"/>
                        <a:cs typeface="Century Gothic"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auto"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If file exists – Error</a:t>
                      </a:r>
                      <a:endParaRPr lang="zh-CN" altLang="en-US" sz="1400" b="0" i="0" u="none" strike="noStrike" kern="1200" cap="none" spc="0" baseline="0">
                        <a:solidFill>
                          <a:srgbClr val="000000"/>
                        </a:solidFill>
                        <a:latin typeface="Century Gothic" charset="0"/>
                        <a:ea typeface="宋体" charset="0"/>
                        <a:cs typeface="Century Gothic"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02"/>
                  </a:ext>
                </a:extLst>
              </a:tr>
              <a:tr h="304503">
                <a:tc>
                  <a:txBody>
                    <a:bodyPr/>
                    <a:lstStyle/>
                    <a:p>
                      <a:pPr marL="0" indent="0" algn="l" defTabSz="457200" eaLnBrk="1"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If file does not exists – Create</a:t>
                      </a:r>
                      <a:endParaRPr lang="zh-CN" altLang="en-US" sz="1400" b="0" i="0" u="none" strike="noStrike" kern="1200" cap="none" spc="0" baseline="0">
                        <a:solidFill>
                          <a:srgbClr val="000000"/>
                        </a:solidFill>
                        <a:latin typeface="Century Gothic" charset="0"/>
                        <a:ea typeface="宋体" charset="0"/>
                        <a:cs typeface="Century Gothic"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auto"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If file does not exists – Create</a:t>
                      </a:r>
                      <a:endParaRPr lang="zh-CN" altLang="en-US" sz="1400" b="0" i="0" u="none" strike="noStrike" kern="1200" cap="none" spc="0" baseline="0">
                        <a:solidFill>
                          <a:srgbClr val="000000"/>
                        </a:solidFill>
                        <a:latin typeface="Century Gothic" charset="0"/>
                        <a:ea typeface="宋体" charset="0"/>
                        <a:cs typeface="Century Gothic"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auto"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If file does not exists – Create</a:t>
                      </a:r>
                      <a:endParaRPr lang="zh-CN" altLang="en-US" sz="1400" b="0" i="0" u="none" strike="noStrike" kern="1200" cap="none" spc="0" baseline="0">
                        <a:solidFill>
                          <a:srgbClr val="000000"/>
                        </a:solidFill>
                        <a:latin typeface="Century Gothic" charset="0"/>
                        <a:ea typeface="宋体" charset="0"/>
                        <a:cs typeface="Century Gothic"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03"/>
                  </a:ext>
                </a:extLst>
              </a:tr>
              <a:tr h="443656">
                <a:tc>
                  <a:txBody>
                    <a:bodyPr/>
                    <a:lstStyle/>
                    <a:p>
                      <a:pPr marL="0" indent="0" algn="l" defTabSz="457200" eaLnBrk="1" latinLnBrk="0" hangingPunct="1">
                        <a:lnSpc>
                          <a:spcPct val="100000"/>
                        </a:lnSpc>
                        <a:spcBef>
                          <a:spcPts val="0"/>
                        </a:spcBef>
                        <a:spcAft>
                          <a:spcPts val="0"/>
                        </a:spcAft>
                        <a:buNone/>
                      </a:pPr>
                      <a:r>
                        <a:rPr lang="en-US" altLang="zh-CN" sz="1400" b="0" i="0" u="none" strike="noStrike" kern="1200" cap="none" spc="0" baseline="0" dirty="0">
                          <a:solidFill>
                            <a:srgbClr val="000000"/>
                          </a:solidFill>
                          <a:latin typeface="Century Gothic" charset="0"/>
                          <a:ea typeface="宋体" charset="0"/>
                          <a:cs typeface="Century Gothic" charset="0"/>
                        </a:rPr>
                        <a:t>Place file pointer at the top of file.</a:t>
                      </a:r>
                      <a:endParaRPr lang="zh-CN" altLang="en-US" sz="1400" b="0" i="0" u="none" strike="noStrike" kern="1200" cap="none" spc="0" baseline="0" dirty="0">
                        <a:solidFill>
                          <a:srgbClr val="000000"/>
                        </a:solidFill>
                        <a:latin typeface="Century Gothic" charset="0"/>
                        <a:ea typeface="宋体" charset="0"/>
                        <a:cs typeface="Century Gothic"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auto" latinLnBrk="0" hangingPunct="1">
                        <a:lnSpc>
                          <a:spcPct val="100000"/>
                        </a:lnSpc>
                        <a:spcBef>
                          <a:spcPts val="0"/>
                        </a:spcBef>
                        <a:spcAft>
                          <a:spcPts val="0"/>
                        </a:spcAft>
                        <a:buNone/>
                      </a:pPr>
                      <a:r>
                        <a:rPr lang="en-US" altLang="zh-CN" sz="1400" b="0" i="0" u="none" strike="noStrike" kern="1200" cap="none" spc="0" baseline="0" dirty="0">
                          <a:solidFill>
                            <a:srgbClr val="000000"/>
                          </a:solidFill>
                          <a:latin typeface="Century Gothic" charset="0"/>
                          <a:ea typeface="宋体" charset="0"/>
                          <a:cs typeface="Century Gothic" charset="0"/>
                        </a:rPr>
                        <a:t>Place file pointer at the end of file.</a:t>
                      </a:r>
                      <a:endParaRPr lang="zh-CN" altLang="en-US" sz="1400" b="0" i="0" u="none" strike="noStrike" kern="1200" cap="none" spc="0" baseline="0" dirty="0">
                        <a:solidFill>
                          <a:srgbClr val="000000"/>
                        </a:solidFill>
                        <a:latin typeface="Century Gothic" charset="0"/>
                        <a:ea typeface="宋体" charset="0"/>
                        <a:cs typeface="Century Gothic"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auto" latinLnBrk="0" hangingPunct="1">
                        <a:lnSpc>
                          <a:spcPct val="100000"/>
                        </a:lnSpc>
                        <a:spcBef>
                          <a:spcPts val="0"/>
                        </a:spcBef>
                        <a:spcAft>
                          <a:spcPts val="0"/>
                        </a:spcAft>
                        <a:buNone/>
                      </a:pPr>
                      <a:r>
                        <a:rPr lang="en-US" altLang="zh-CN" sz="1400" b="0" i="0" u="none" strike="noStrike" kern="1200" cap="none" spc="0" baseline="0" dirty="0">
                          <a:solidFill>
                            <a:srgbClr val="000000"/>
                          </a:solidFill>
                          <a:latin typeface="Century Gothic" charset="0"/>
                          <a:ea typeface="宋体" charset="0"/>
                          <a:cs typeface="Century Gothic" charset="0"/>
                        </a:rPr>
                        <a:t>Place file pointer at the top of file.</a:t>
                      </a:r>
                      <a:endParaRPr lang="zh-CN" altLang="en-US" sz="1400" b="0" i="0" u="none" strike="noStrike" kern="1200" cap="none" spc="0" baseline="0" dirty="0">
                        <a:solidFill>
                          <a:srgbClr val="000000"/>
                        </a:solidFill>
                        <a:latin typeface="Century Gothic" charset="0"/>
                        <a:ea typeface="宋体" charset="0"/>
                        <a:cs typeface="Century Gothic"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04"/>
                  </a:ext>
                </a:extLst>
              </a:tr>
            </a:tbl>
          </a:graphicData>
        </a:graphic>
      </p:graphicFrame>
      <p:sp>
        <p:nvSpPr>
          <p:cNvPr id="5" name="文本框">
            <a:extLst>
              <a:ext uri="{FF2B5EF4-FFF2-40B4-BE49-F238E27FC236}">
                <a16:creationId xmlns:a16="http://schemas.microsoft.com/office/drawing/2014/main" id="{2B1EFDB8-45AD-197A-9D20-D6B77C1D5832}"/>
              </a:ext>
            </a:extLst>
          </p:cNvPr>
          <p:cNvSpPr txBox="1">
            <a:spLocks/>
          </p:cNvSpPr>
          <p:nvPr/>
        </p:nvSpPr>
        <p:spPr>
          <a:xfrm>
            <a:off x="434898" y="1947133"/>
            <a:ext cx="9835376" cy="135546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r>
              <a:rPr lang="en-US" altLang="zh-CN" sz="1600" dirty="0">
                <a:cs typeface="Lucida Sans"/>
              </a:rPr>
              <a:t>Delete Folder - To delete an entire folder, use the </a:t>
            </a:r>
            <a:r>
              <a:rPr lang="en-US" altLang="zh-CN" sz="1600" dirty="0" err="1">
                <a:cs typeface="Lucida Sans"/>
              </a:rPr>
              <a:t>os.rmdir</a:t>
            </a:r>
            <a:r>
              <a:rPr lang="en-US" altLang="zh-CN" sz="1600" dirty="0">
                <a:cs typeface="Lucida Sans"/>
              </a:rPr>
              <a:t>() method. You can only remove </a:t>
            </a:r>
            <a:r>
              <a:rPr lang="en-US" altLang="zh-CN" sz="1600" i="1" dirty="0">
                <a:cs typeface="Lucida Sans"/>
              </a:rPr>
              <a:t>empty</a:t>
            </a:r>
            <a:r>
              <a:rPr lang="en-US" altLang="zh-CN" sz="1600" dirty="0">
                <a:cs typeface="Lucida Sans"/>
              </a:rPr>
              <a:t> folders.</a:t>
            </a:r>
          </a:p>
          <a:p>
            <a:pPr marL="0" indent="0">
              <a:buNone/>
            </a:pPr>
            <a:endParaRPr lang="en-US" altLang="zh-CN" dirty="0">
              <a:cs typeface="Lucida Sans"/>
            </a:endParaRPr>
          </a:p>
          <a:p>
            <a:r>
              <a:rPr lang="en-US" altLang="zh-CN" sz="1600" dirty="0">
                <a:cs typeface="Lucida Sans"/>
              </a:rPr>
              <a:t>Learn all functions of </a:t>
            </a:r>
            <a:r>
              <a:rPr lang="en-US" altLang="zh-CN" sz="1600" dirty="0" err="1">
                <a:cs typeface="Lucida Sans"/>
              </a:rPr>
              <a:t>os</a:t>
            </a:r>
            <a:r>
              <a:rPr lang="en-US" altLang="zh-CN" sz="1600" dirty="0">
                <a:cs typeface="Lucida Sans"/>
              </a:rPr>
              <a:t> module.</a:t>
            </a:r>
          </a:p>
          <a:p>
            <a:endParaRPr lang="en-US" altLang="zh-CN" dirty="0">
              <a:cs typeface="Lucida Sans"/>
            </a:endParaRPr>
          </a:p>
          <a:p>
            <a:endParaRPr lang="zh-CN" altLang="en-US" dirty="0">
              <a:cs typeface="Lucida Sans"/>
            </a:endParaRPr>
          </a:p>
        </p:txBody>
      </p:sp>
      <p:pic>
        <p:nvPicPr>
          <p:cNvPr id="6" name="图片">
            <a:extLst>
              <a:ext uri="{FF2B5EF4-FFF2-40B4-BE49-F238E27FC236}">
                <a16:creationId xmlns:a16="http://schemas.microsoft.com/office/drawing/2014/main" id="{D51CFB74-BB3D-24A1-4FF4-32C9C1A1CDEC}"/>
              </a:ext>
            </a:extLst>
          </p:cNvPr>
          <p:cNvPicPr>
            <a:picLocks noChangeAspect="1"/>
          </p:cNvPicPr>
          <p:nvPr/>
        </p:nvPicPr>
        <p:blipFill>
          <a:blip r:embed="rId3" cstate="print"/>
          <a:stretch>
            <a:fillRect/>
          </a:stretch>
        </p:blipFill>
        <p:spPr>
          <a:xfrm>
            <a:off x="3572695" y="2273285"/>
            <a:ext cx="2388391" cy="709694"/>
          </a:xfrm>
          <a:prstGeom prst="rect">
            <a:avLst/>
          </a:prstGeom>
          <a:noFill/>
          <a:ln w="12700" cap="flat" cmpd="sng">
            <a:noFill/>
            <a:prstDash val="solid"/>
            <a:miter/>
          </a:ln>
        </p:spPr>
      </p:pic>
      <p:sp>
        <p:nvSpPr>
          <p:cNvPr id="7" name="文本框">
            <a:extLst>
              <a:ext uri="{FF2B5EF4-FFF2-40B4-BE49-F238E27FC236}">
                <a16:creationId xmlns:a16="http://schemas.microsoft.com/office/drawing/2014/main" id="{61313F08-E2C0-55DC-59BE-B6C5288FD8A1}"/>
              </a:ext>
            </a:extLst>
          </p:cNvPr>
          <p:cNvSpPr>
            <a:spLocks noGrp="1"/>
          </p:cNvSpPr>
          <p:nvPr>
            <p:ph type="title"/>
          </p:nvPr>
        </p:nvSpPr>
        <p:spPr>
          <a:xfrm>
            <a:off x="406232" y="3555403"/>
            <a:ext cx="9404723" cy="42081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Python Scope</a:t>
            </a:r>
            <a:br>
              <a:rPr lang="zh-CN" altLang="en-US" sz="4200" b="0" i="0" u="none" strike="noStrike" kern="1200" cap="none" spc="0" baseline="0" dirty="0">
                <a:solidFill>
                  <a:schemeClr val="tx2"/>
                </a:solidFill>
                <a:latin typeface="Century Gothic" charset="0"/>
                <a:ea typeface="宋体" charset="0"/>
                <a:cs typeface="Lucida Sans"/>
              </a:rPr>
            </a:br>
            <a:endParaRPr lang="zh-CN" altLang="en-US" sz="4200" b="0" i="0" u="none" strike="noStrike" kern="1200" cap="none" spc="0" baseline="0" dirty="0">
              <a:solidFill>
                <a:schemeClr val="tx2"/>
              </a:solidFill>
              <a:latin typeface="Century Gothic" charset="0"/>
              <a:ea typeface="宋体" charset="0"/>
              <a:cs typeface="Lucida Sans"/>
            </a:endParaRPr>
          </a:p>
        </p:txBody>
      </p:sp>
      <p:sp>
        <p:nvSpPr>
          <p:cNvPr id="8" name="文本框">
            <a:extLst>
              <a:ext uri="{FF2B5EF4-FFF2-40B4-BE49-F238E27FC236}">
                <a16:creationId xmlns:a16="http://schemas.microsoft.com/office/drawing/2014/main" id="{DA2F5A01-2C55-619B-B5E5-D2B70F6E2ACE}"/>
              </a:ext>
            </a:extLst>
          </p:cNvPr>
          <p:cNvSpPr txBox="1">
            <a:spLocks/>
          </p:cNvSpPr>
          <p:nvPr/>
        </p:nvSpPr>
        <p:spPr>
          <a:xfrm>
            <a:off x="0" y="3976218"/>
            <a:ext cx="10554630" cy="283956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r>
              <a:rPr lang="en-US" altLang="zh-CN" sz="1600" dirty="0">
                <a:cs typeface="Lucida Sans"/>
              </a:rPr>
              <a:t>A variable is only available from inside the region it is created. This is called </a:t>
            </a:r>
            <a:r>
              <a:rPr lang="en-US" altLang="zh-CN" sz="1600" b="1" dirty="0">
                <a:cs typeface="Lucida Sans"/>
              </a:rPr>
              <a:t>scope</a:t>
            </a:r>
            <a:r>
              <a:rPr lang="en-US" altLang="zh-CN" sz="1600" dirty="0">
                <a:cs typeface="Lucida Sans"/>
              </a:rPr>
              <a:t>.</a:t>
            </a:r>
          </a:p>
          <a:p>
            <a:r>
              <a:rPr lang="en-US" altLang="zh-CN" sz="1600" b="1" dirty="0">
                <a:cs typeface="Lucida Sans"/>
              </a:rPr>
              <a:t>Local Scope </a:t>
            </a:r>
            <a:r>
              <a:rPr lang="en-US" altLang="zh-CN" sz="1600" dirty="0">
                <a:cs typeface="Lucida Sans"/>
              </a:rPr>
              <a:t>- A variable created inside a function belongs to the </a:t>
            </a:r>
            <a:r>
              <a:rPr lang="en-US" altLang="zh-CN" sz="1600" i="1" dirty="0">
                <a:cs typeface="Lucida Sans"/>
              </a:rPr>
              <a:t>local scope</a:t>
            </a:r>
            <a:r>
              <a:rPr lang="en-US" altLang="zh-CN" sz="1600" dirty="0">
                <a:cs typeface="Lucida Sans"/>
              </a:rPr>
              <a:t> of that function, and can only be used inside that function.</a:t>
            </a:r>
          </a:p>
          <a:p>
            <a:pPr marL="0" indent="0">
              <a:buNone/>
            </a:pPr>
            <a:endParaRPr lang="en-US" altLang="zh-CN" sz="1600" dirty="0">
              <a:cs typeface="Lucida Sans"/>
            </a:endParaRPr>
          </a:p>
          <a:p>
            <a:r>
              <a:rPr lang="en-US" altLang="zh-CN" sz="1600" b="1" dirty="0">
                <a:cs typeface="Lucida Sans"/>
              </a:rPr>
              <a:t>Function Inside Function </a:t>
            </a:r>
            <a:r>
              <a:rPr lang="en-US" altLang="zh-CN" sz="1600" dirty="0">
                <a:cs typeface="Lucida Sans"/>
              </a:rPr>
              <a:t>- As explained in the example above, the variable x is not available outside the function, but it is available for any function inside the function.</a:t>
            </a:r>
          </a:p>
          <a:p>
            <a:endParaRPr lang="en-US" altLang="zh-CN" dirty="0">
              <a:cs typeface="Lucida Sans"/>
            </a:endParaRPr>
          </a:p>
          <a:p>
            <a:endParaRPr lang="en-US" altLang="zh-CN" dirty="0">
              <a:cs typeface="Lucida Sans"/>
            </a:endParaRPr>
          </a:p>
          <a:p>
            <a:endParaRPr lang="zh-CN" altLang="en-US" dirty="0">
              <a:cs typeface="Lucida Sans"/>
            </a:endParaRPr>
          </a:p>
        </p:txBody>
      </p:sp>
      <p:pic>
        <p:nvPicPr>
          <p:cNvPr id="9" name="图片">
            <a:extLst>
              <a:ext uri="{FF2B5EF4-FFF2-40B4-BE49-F238E27FC236}">
                <a16:creationId xmlns:a16="http://schemas.microsoft.com/office/drawing/2014/main" id="{7B123660-98F0-6FE0-4737-C3FD056F0535}"/>
              </a:ext>
            </a:extLst>
          </p:cNvPr>
          <p:cNvPicPr>
            <a:picLocks noChangeAspect="1"/>
          </p:cNvPicPr>
          <p:nvPr/>
        </p:nvPicPr>
        <p:blipFill>
          <a:blip r:embed="rId4" cstate="print"/>
          <a:stretch>
            <a:fillRect/>
          </a:stretch>
        </p:blipFill>
        <p:spPr>
          <a:xfrm>
            <a:off x="10510419" y="3555403"/>
            <a:ext cx="1414916" cy="1303506"/>
          </a:xfrm>
          <a:prstGeom prst="rect">
            <a:avLst/>
          </a:prstGeom>
          <a:noFill/>
          <a:ln w="12700" cap="flat" cmpd="sng">
            <a:noFill/>
            <a:prstDash val="solid"/>
            <a:miter/>
          </a:ln>
        </p:spPr>
      </p:pic>
      <p:pic>
        <p:nvPicPr>
          <p:cNvPr id="10" name="图片">
            <a:extLst>
              <a:ext uri="{FF2B5EF4-FFF2-40B4-BE49-F238E27FC236}">
                <a16:creationId xmlns:a16="http://schemas.microsoft.com/office/drawing/2014/main" id="{5E530B66-E3E5-5051-0F70-1F3A99085E83}"/>
              </a:ext>
            </a:extLst>
          </p:cNvPr>
          <p:cNvPicPr>
            <a:picLocks noChangeAspect="1"/>
          </p:cNvPicPr>
          <p:nvPr/>
        </p:nvPicPr>
        <p:blipFill>
          <a:blip r:embed="rId5" cstate="print"/>
          <a:stretch>
            <a:fillRect/>
          </a:stretch>
        </p:blipFill>
        <p:spPr>
          <a:xfrm>
            <a:off x="10235738" y="5102221"/>
            <a:ext cx="1964278" cy="1755779"/>
          </a:xfrm>
          <a:prstGeom prst="rect">
            <a:avLst/>
          </a:prstGeom>
          <a:noFill/>
          <a:ln w="12700" cap="flat" cmpd="sng">
            <a:noFill/>
            <a:prstDash val="solid"/>
            <a:miter/>
          </a:ln>
        </p:spPr>
      </p:pic>
    </p:spTree>
    <p:extLst>
      <p:ext uri="{BB962C8B-B14F-4D97-AF65-F5344CB8AC3E}">
        <p14:creationId xmlns:p14="http://schemas.microsoft.com/office/powerpoint/2010/main" val="3352302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4" name="文本框">
            <a:extLst>
              <a:ext uri="{FF2B5EF4-FFF2-40B4-BE49-F238E27FC236}">
                <a16:creationId xmlns:a16="http://schemas.microsoft.com/office/drawing/2014/main" id="{9D4F279B-4E64-C215-32A9-26C05D75FB03}"/>
              </a:ext>
            </a:extLst>
          </p:cNvPr>
          <p:cNvSpPr>
            <a:spLocks noGrp="1"/>
          </p:cNvSpPr>
          <p:nvPr>
            <p:ph type="body" idx="1"/>
          </p:nvPr>
        </p:nvSpPr>
        <p:spPr>
          <a:xfrm>
            <a:off x="282322" y="0"/>
            <a:ext cx="9946887" cy="353871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1" i="0" u="none" strike="noStrike" kern="1200" cap="none" spc="0" baseline="0" dirty="0">
                <a:solidFill>
                  <a:schemeClr val="tx1"/>
                </a:solidFill>
                <a:latin typeface="Century Gothic" charset="0"/>
                <a:ea typeface="宋体" charset="0"/>
                <a:cs typeface="Lucida Sans"/>
              </a:rPr>
              <a:t>Global Scope </a:t>
            </a:r>
            <a:r>
              <a:rPr lang="en-US" altLang="zh-CN" sz="1600" b="0" i="0" u="none" strike="noStrike" kern="1200" cap="none" spc="0" baseline="0" dirty="0">
                <a:solidFill>
                  <a:schemeClr val="tx1"/>
                </a:solidFill>
                <a:latin typeface="Century Gothic" charset="0"/>
                <a:ea typeface="宋体" charset="0"/>
                <a:cs typeface="Lucida Sans"/>
              </a:rPr>
              <a:t>- A variable created in the main body of the Python code is a global variable and belongs to the global scope. Global variables are available from within any scope, global and local.</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0" indent="0" algn="l">
              <a:lnSpc>
                <a:spcPct val="100000"/>
              </a:lnSpc>
              <a:spcBef>
                <a:spcPts val="1000"/>
              </a:spcBef>
              <a:spcAft>
                <a:spcPts val="0"/>
              </a:spcAft>
              <a:buClr>
                <a:srgbClr val="8ACFD6"/>
              </a:buClr>
              <a:buSzPct val="80000"/>
              <a:buNone/>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r>
              <a:rPr lang="en-US" altLang="zh-CN" sz="1600" b="1" i="0" u="none" strike="noStrike" kern="1200" cap="none" spc="0" baseline="0" dirty="0">
                <a:solidFill>
                  <a:schemeClr val="tx1"/>
                </a:solidFill>
                <a:latin typeface="Century Gothic" charset="0"/>
                <a:ea typeface="宋体" charset="0"/>
                <a:cs typeface="Lucida Sans"/>
              </a:rPr>
              <a:t>Naming Variables </a:t>
            </a:r>
            <a:r>
              <a:rPr lang="en-US" altLang="zh-CN" sz="1600" b="0" i="0" u="none" strike="noStrike" kern="1200" cap="none" spc="0" baseline="0" dirty="0">
                <a:solidFill>
                  <a:schemeClr val="tx1"/>
                </a:solidFill>
                <a:latin typeface="Century Gothic" charset="0"/>
                <a:ea typeface="宋体" charset="0"/>
                <a:cs typeface="Lucida Sans"/>
              </a:rPr>
              <a:t>- If you operate with the same variable name inside and outside of a function, Python will treat them as two separate variables, one available in the global scope (outside the function) and one available in the local scope (inside the function)</a:t>
            </a:r>
          </a:p>
          <a:p>
            <a:pPr marL="342900" indent="-342900" algn="l">
              <a:lnSpc>
                <a:spcPct val="100000"/>
              </a:lnSpc>
              <a:spcBef>
                <a:spcPts val="1000"/>
              </a:spcBef>
              <a:spcAft>
                <a:spcPts val="0"/>
              </a:spcAft>
              <a:buClr>
                <a:srgbClr val="8ACFD6"/>
              </a:buClr>
              <a:buSzPct val="80000"/>
              <a:buFont typeface="Wingdings 3" charset="2"/>
              <a:buChar char=""/>
            </a:pPr>
            <a:endParaRPr lang="en-US" altLang="zh-CN" sz="2000" b="0" i="0" u="none" strike="noStrike" kern="1200" cap="none" spc="0" baseline="0" dirty="0">
              <a:solidFill>
                <a:schemeClr val="tx1"/>
              </a:solidFill>
              <a:latin typeface="Century Gothic" charset="0"/>
              <a:ea typeface="宋体" charset="0"/>
              <a:cs typeface="Lucida Sans"/>
            </a:endParaRP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pic>
        <p:nvPicPr>
          <p:cNvPr id="5" name="图片">
            <a:extLst>
              <a:ext uri="{FF2B5EF4-FFF2-40B4-BE49-F238E27FC236}">
                <a16:creationId xmlns:a16="http://schemas.microsoft.com/office/drawing/2014/main" id="{D924F1AC-DE1B-0029-B343-268A9DDE878D}"/>
              </a:ext>
            </a:extLst>
          </p:cNvPr>
          <p:cNvPicPr>
            <a:picLocks noChangeAspect="1"/>
          </p:cNvPicPr>
          <p:nvPr/>
        </p:nvPicPr>
        <p:blipFill>
          <a:blip r:embed="rId3" cstate="print"/>
          <a:stretch>
            <a:fillRect/>
          </a:stretch>
        </p:blipFill>
        <p:spPr>
          <a:xfrm>
            <a:off x="4561213" y="537412"/>
            <a:ext cx="1389103" cy="2154286"/>
          </a:xfrm>
          <a:prstGeom prst="rect">
            <a:avLst/>
          </a:prstGeom>
          <a:noFill/>
          <a:ln w="12700" cap="flat" cmpd="sng">
            <a:noFill/>
            <a:prstDash val="solid"/>
            <a:miter/>
          </a:ln>
        </p:spPr>
      </p:pic>
      <p:pic>
        <p:nvPicPr>
          <p:cNvPr id="6" name="图片">
            <a:extLst>
              <a:ext uri="{FF2B5EF4-FFF2-40B4-BE49-F238E27FC236}">
                <a16:creationId xmlns:a16="http://schemas.microsoft.com/office/drawing/2014/main" id="{5E7E46FE-D4B5-BDD3-A6FA-E279EBF4A146}"/>
              </a:ext>
            </a:extLst>
          </p:cNvPr>
          <p:cNvPicPr>
            <a:picLocks noChangeAspect="1"/>
          </p:cNvPicPr>
          <p:nvPr/>
        </p:nvPicPr>
        <p:blipFill>
          <a:blip r:embed="rId4" cstate="print"/>
          <a:stretch>
            <a:fillRect/>
          </a:stretch>
        </p:blipFill>
        <p:spPr>
          <a:xfrm>
            <a:off x="10229207" y="1263767"/>
            <a:ext cx="1382384" cy="2274946"/>
          </a:xfrm>
          <a:prstGeom prst="rect">
            <a:avLst/>
          </a:prstGeom>
          <a:noFill/>
          <a:ln w="12700" cap="flat" cmpd="sng">
            <a:noFill/>
            <a:prstDash val="solid"/>
            <a:miter/>
          </a:ln>
        </p:spPr>
      </p:pic>
      <p:sp>
        <p:nvSpPr>
          <p:cNvPr id="7" name="文本框">
            <a:extLst>
              <a:ext uri="{FF2B5EF4-FFF2-40B4-BE49-F238E27FC236}">
                <a16:creationId xmlns:a16="http://schemas.microsoft.com/office/drawing/2014/main" id="{82224658-7C9E-D458-EF42-83E1C1A5943E}"/>
              </a:ext>
            </a:extLst>
          </p:cNvPr>
          <p:cNvSpPr txBox="1">
            <a:spLocks/>
          </p:cNvSpPr>
          <p:nvPr/>
        </p:nvSpPr>
        <p:spPr>
          <a:xfrm>
            <a:off x="308824" y="3631047"/>
            <a:ext cx="9980341" cy="325773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r>
              <a:rPr lang="en-US" altLang="zh-CN" sz="1600" b="1" dirty="0">
                <a:cs typeface="Lucida Sans"/>
              </a:rPr>
              <a:t>Global Keyword - </a:t>
            </a:r>
            <a:r>
              <a:rPr lang="en-US" altLang="zh-CN" sz="1600" dirty="0">
                <a:cs typeface="Lucida Sans"/>
              </a:rPr>
              <a:t>If you need to create a global variable, but are stuck in the local scope, you can use the global keyword. The global keyword makes the variable global.</a:t>
            </a:r>
          </a:p>
          <a:p>
            <a:endParaRPr lang="en-US" altLang="zh-CN" sz="1600" dirty="0">
              <a:cs typeface="Lucida Sans"/>
            </a:endParaRPr>
          </a:p>
          <a:p>
            <a:endParaRPr lang="en-US" altLang="zh-CN" sz="1600" dirty="0">
              <a:cs typeface="Lucida Sans"/>
            </a:endParaRPr>
          </a:p>
          <a:p>
            <a:endParaRPr lang="en-US" altLang="zh-CN" sz="1600" dirty="0">
              <a:cs typeface="Lucida Sans"/>
            </a:endParaRPr>
          </a:p>
          <a:p>
            <a:endParaRPr lang="en-US" altLang="zh-CN" sz="1600" dirty="0">
              <a:cs typeface="Lucida Sans"/>
            </a:endParaRPr>
          </a:p>
          <a:p>
            <a:endParaRPr lang="en-US" altLang="zh-CN" sz="1600" dirty="0">
              <a:cs typeface="Lucida Sans"/>
            </a:endParaRPr>
          </a:p>
          <a:p>
            <a:r>
              <a:rPr lang="en-US" altLang="zh-CN" sz="1600" dirty="0">
                <a:cs typeface="Lucida Sans"/>
              </a:rPr>
              <a:t>Also, use the global keyword if you want to make a change to a global variable inside a function. To change the value of a global variable inside a function, refer to the variable by using the global keyword</a:t>
            </a:r>
          </a:p>
          <a:p>
            <a:endParaRPr lang="en-US" altLang="zh-CN" dirty="0">
              <a:cs typeface="Lucida Sans"/>
            </a:endParaRPr>
          </a:p>
          <a:p>
            <a:endParaRPr lang="zh-CN" altLang="en-US" dirty="0">
              <a:cs typeface="Lucida Sans"/>
            </a:endParaRPr>
          </a:p>
        </p:txBody>
      </p:sp>
      <p:pic>
        <p:nvPicPr>
          <p:cNvPr id="8" name="图片">
            <a:extLst>
              <a:ext uri="{FF2B5EF4-FFF2-40B4-BE49-F238E27FC236}">
                <a16:creationId xmlns:a16="http://schemas.microsoft.com/office/drawing/2014/main" id="{59EDC988-01F6-2981-A7BF-354F786ED20F}"/>
              </a:ext>
            </a:extLst>
          </p:cNvPr>
          <p:cNvPicPr>
            <a:picLocks noChangeAspect="1"/>
          </p:cNvPicPr>
          <p:nvPr/>
        </p:nvPicPr>
        <p:blipFill>
          <a:blip r:embed="rId5" cstate="print"/>
          <a:stretch>
            <a:fillRect/>
          </a:stretch>
        </p:blipFill>
        <p:spPr>
          <a:xfrm>
            <a:off x="3599083" y="4166381"/>
            <a:ext cx="1450925" cy="1997995"/>
          </a:xfrm>
          <a:prstGeom prst="rect">
            <a:avLst/>
          </a:prstGeom>
          <a:noFill/>
          <a:ln w="12700" cap="flat" cmpd="sng">
            <a:noFill/>
            <a:prstDash val="solid"/>
            <a:miter/>
          </a:ln>
        </p:spPr>
      </p:pic>
      <p:pic>
        <p:nvPicPr>
          <p:cNvPr id="9" name="图片">
            <a:extLst>
              <a:ext uri="{FF2B5EF4-FFF2-40B4-BE49-F238E27FC236}">
                <a16:creationId xmlns:a16="http://schemas.microsoft.com/office/drawing/2014/main" id="{CAB6D7D3-4EFE-700D-5548-95796B68044C}"/>
              </a:ext>
            </a:extLst>
          </p:cNvPr>
          <p:cNvPicPr>
            <a:picLocks noChangeAspect="1"/>
          </p:cNvPicPr>
          <p:nvPr/>
        </p:nvPicPr>
        <p:blipFill>
          <a:blip r:embed="rId6" cstate="print"/>
          <a:stretch>
            <a:fillRect/>
          </a:stretch>
        </p:blipFill>
        <p:spPr>
          <a:xfrm>
            <a:off x="10339973" y="4607538"/>
            <a:ext cx="1271618" cy="2175415"/>
          </a:xfrm>
          <a:prstGeom prst="rect">
            <a:avLst/>
          </a:prstGeom>
          <a:noFill/>
          <a:ln w="12700" cap="flat" cmpd="sng">
            <a:noFill/>
            <a:prstDash val="solid"/>
            <a:miter/>
          </a:ln>
        </p:spPr>
      </p:pic>
    </p:spTree>
    <p:extLst>
      <p:ext uri="{BB962C8B-B14F-4D97-AF65-F5344CB8AC3E}">
        <p14:creationId xmlns:p14="http://schemas.microsoft.com/office/powerpoint/2010/main" val="4399407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4" name="文本框">
            <a:extLst>
              <a:ext uri="{FF2B5EF4-FFF2-40B4-BE49-F238E27FC236}">
                <a16:creationId xmlns:a16="http://schemas.microsoft.com/office/drawing/2014/main" id="{89B146BD-4D70-0216-51C4-495C4DA55C00}"/>
              </a:ext>
            </a:extLst>
          </p:cNvPr>
          <p:cNvSpPr>
            <a:spLocks noGrp="1"/>
          </p:cNvSpPr>
          <p:nvPr>
            <p:ph type="title"/>
          </p:nvPr>
        </p:nvSpPr>
        <p:spPr>
          <a:xfrm>
            <a:off x="560050" y="115689"/>
            <a:ext cx="9404723" cy="3899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Linear Search</a:t>
            </a:r>
            <a:endParaRPr lang="zh-CN" altLang="en-US" sz="2000" b="0" i="0" u="none" strike="noStrike" kern="1200" cap="none" spc="0" baseline="0" dirty="0">
              <a:solidFill>
                <a:schemeClr val="tx2"/>
              </a:solidFill>
              <a:latin typeface="Century Gothic" charset="0"/>
              <a:ea typeface="宋体" charset="0"/>
              <a:cs typeface="Lucida Sans"/>
            </a:endParaRPr>
          </a:p>
        </p:txBody>
      </p:sp>
      <p:sp>
        <p:nvSpPr>
          <p:cNvPr id="5" name="文本框">
            <a:extLst>
              <a:ext uri="{FF2B5EF4-FFF2-40B4-BE49-F238E27FC236}">
                <a16:creationId xmlns:a16="http://schemas.microsoft.com/office/drawing/2014/main" id="{4DFCDA84-ADB4-EDBD-8929-0779B7BEF21F}"/>
              </a:ext>
            </a:extLst>
          </p:cNvPr>
          <p:cNvSpPr>
            <a:spLocks noGrp="1"/>
          </p:cNvSpPr>
          <p:nvPr>
            <p:ph type="body" idx="1"/>
          </p:nvPr>
        </p:nvSpPr>
        <p:spPr>
          <a:xfrm>
            <a:off x="656868" y="601853"/>
            <a:ext cx="9746825" cy="108709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fontAlgn="base">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Start from the leftmost element of </a:t>
            </a:r>
            <a:r>
              <a:rPr lang="en-US" altLang="zh-CN" sz="1600" b="0" i="0" u="none" strike="noStrike" kern="1200" cap="none" spc="0" baseline="0" dirty="0" err="1">
                <a:solidFill>
                  <a:schemeClr val="tx1"/>
                </a:solidFill>
                <a:latin typeface="Century Gothic" charset="0"/>
                <a:ea typeface="宋体" charset="0"/>
                <a:cs typeface="Lucida Sans"/>
              </a:rPr>
              <a:t>arr</a:t>
            </a:r>
            <a:r>
              <a:rPr lang="en-US" altLang="zh-CN" sz="1600" b="0" i="0" u="none" strike="noStrike" kern="1200" cap="none" spc="0" baseline="0" dirty="0">
                <a:solidFill>
                  <a:schemeClr val="tx1"/>
                </a:solidFill>
                <a:latin typeface="Century Gothic" charset="0"/>
                <a:ea typeface="宋体" charset="0"/>
                <a:cs typeface="Lucida Sans"/>
              </a:rPr>
              <a:t>[] and one by one compare x with each element of </a:t>
            </a:r>
            <a:r>
              <a:rPr lang="en-US" altLang="zh-CN" sz="1600" b="0" i="0" u="none" strike="noStrike" kern="1200" cap="none" spc="0" baseline="0" dirty="0" err="1">
                <a:solidFill>
                  <a:schemeClr val="tx1"/>
                </a:solidFill>
                <a:latin typeface="Century Gothic" charset="0"/>
                <a:ea typeface="宋体" charset="0"/>
                <a:cs typeface="Lucida Sans"/>
              </a:rPr>
              <a:t>arr</a:t>
            </a:r>
            <a:r>
              <a:rPr lang="en-US" altLang="zh-CN" sz="1600" b="0" i="0" u="none" strike="noStrike" kern="1200" cap="none" spc="0" baseline="0" dirty="0">
                <a:solidFill>
                  <a:schemeClr val="tx1"/>
                </a:solidFill>
                <a:latin typeface="Century Gothic" charset="0"/>
                <a:ea typeface="宋体" charset="0"/>
                <a:cs typeface="Lucida Sans"/>
              </a:rPr>
              <a:t>[]</a:t>
            </a:r>
          </a:p>
          <a:p>
            <a:pPr marL="342900" indent="-342900" algn="l" fontAlgn="base">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If x matches with an element, return the index.</a:t>
            </a:r>
          </a:p>
          <a:p>
            <a:pPr marL="342900" indent="-342900" algn="l" fontAlgn="base">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If x doesn’t match with any of elements, return -1.</a:t>
            </a: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pic>
        <p:nvPicPr>
          <p:cNvPr id="6" name="图片" descr="https://media.geeksforgeeks.org/wp-content/cdn-uploads/Linear-Search.png">
            <a:extLst>
              <a:ext uri="{FF2B5EF4-FFF2-40B4-BE49-F238E27FC236}">
                <a16:creationId xmlns:a16="http://schemas.microsoft.com/office/drawing/2014/main" id="{B10CD34E-3A37-ABBD-4279-660E14127CC6}"/>
              </a:ext>
            </a:extLst>
          </p:cNvPr>
          <p:cNvPicPr>
            <a:picLocks noChangeAspect="1"/>
          </p:cNvPicPr>
          <p:nvPr/>
        </p:nvPicPr>
        <p:blipFill>
          <a:blip r:embed="rId3" cstate="print"/>
          <a:stretch>
            <a:fillRect/>
          </a:stretch>
        </p:blipFill>
        <p:spPr>
          <a:xfrm>
            <a:off x="6788204" y="2457835"/>
            <a:ext cx="4937631" cy="1740049"/>
          </a:xfrm>
          <a:prstGeom prst="rect">
            <a:avLst/>
          </a:prstGeom>
          <a:noFill/>
          <a:ln w="12700" cap="flat" cmpd="sng">
            <a:noFill/>
            <a:prstDash val="solid"/>
            <a:miter/>
          </a:ln>
        </p:spPr>
      </p:pic>
      <p:sp>
        <p:nvSpPr>
          <p:cNvPr id="8" name="文本框">
            <a:extLst>
              <a:ext uri="{FF2B5EF4-FFF2-40B4-BE49-F238E27FC236}">
                <a16:creationId xmlns:a16="http://schemas.microsoft.com/office/drawing/2014/main" id="{1722F177-236B-F80E-79D0-A629471CB31D}"/>
              </a:ext>
            </a:extLst>
          </p:cNvPr>
          <p:cNvSpPr txBox="1">
            <a:spLocks/>
          </p:cNvSpPr>
          <p:nvPr/>
        </p:nvSpPr>
        <p:spPr>
          <a:xfrm>
            <a:off x="560050" y="2031228"/>
            <a:ext cx="9823568" cy="482677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pPr marL="0" indent="0">
              <a:lnSpc>
                <a:spcPct val="80000"/>
              </a:lnSpc>
              <a:buFont typeface="Wingdings 3" charset="2"/>
              <a:buNone/>
            </a:pPr>
            <a:r>
              <a:rPr lang="en-US" altLang="zh-CN" sz="1600" dirty="0">
                <a:cs typeface="Lucida Sans"/>
              </a:rPr>
              <a:t># Python3 code to linearly search x in </a:t>
            </a:r>
            <a:r>
              <a:rPr lang="en-US" altLang="zh-CN" sz="1600" dirty="0" err="1">
                <a:cs typeface="Lucida Sans"/>
              </a:rPr>
              <a:t>arr</a:t>
            </a:r>
            <a:r>
              <a:rPr lang="en-US" altLang="zh-CN" sz="1600" dirty="0">
                <a:cs typeface="Lucida Sans"/>
              </a:rPr>
              <a:t>[]. If x is present then return its location, otherwise return -1 </a:t>
            </a:r>
          </a:p>
          <a:p>
            <a:pPr marL="0" indent="0">
              <a:lnSpc>
                <a:spcPct val="80000"/>
              </a:lnSpc>
              <a:buFont typeface="Wingdings 3" charset="2"/>
              <a:buNone/>
            </a:pPr>
            <a:r>
              <a:rPr lang="en-US" altLang="zh-CN" sz="1600" dirty="0">
                <a:cs typeface="Lucida Sans"/>
              </a:rPr>
              <a:t>def search(</a:t>
            </a:r>
            <a:r>
              <a:rPr lang="en-US" altLang="zh-CN" sz="1600" dirty="0" err="1">
                <a:cs typeface="Lucida Sans"/>
              </a:rPr>
              <a:t>arr</a:t>
            </a:r>
            <a:r>
              <a:rPr lang="en-US" altLang="zh-CN" sz="1600" dirty="0">
                <a:cs typeface="Lucida Sans"/>
              </a:rPr>
              <a:t>, n, x): </a:t>
            </a:r>
          </a:p>
          <a:p>
            <a:pPr marL="0" indent="0">
              <a:lnSpc>
                <a:spcPct val="80000"/>
              </a:lnSpc>
              <a:buFont typeface="Wingdings 3" charset="2"/>
              <a:buNone/>
            </a:pPr>
            <a:r>
              <a:rPr lang="en-US" altLang="zh-CN" sz="1600" dirty="0">
                <a:cs typeface="Lucida Sans"/>
              </a:rPr>
              <a:t>	for </a:t>
            </a:r>
            <a:r>
              <a:rPr lang="en-US" altLang="zh-CN" sz="1600" dirty="0" err="1">
                <a:cs typeface="Lucida Sans"/>
              </a:rPr>
              <a:t>i</a:t>
            </a:r>
            <a:r>
              <a:rPr lang="en-US" altLang="zh-CN" sz="1600" dirty="0">
                <a:cs typeface="Lucida Sans"/>
              </a:rPr>
              <a:t> in range (0, n): </a:t>
            </a:r>
          </a:p>
          <a:p>
            <a:pPr marL="0" indent="0">
              <a:lnSpc>
                <a:spcPct val="80000"/>
              </a:lnSpc>
              <a:buFont typeface="Wingdings 3" charset="2"/>
              <a:buNone/>
            </a:pPr>
            <a:r>
              <a:rPr lang="en-US" altLang="zh-CN" sz="1600" dirty="0">
                <a:cs typeface="Lucida Sans"/>
              </a:rPr>
              <a:t>		if (</a:t>
            </a:r>
            <a:r>
              <a:rPr lang="en-US" altLang="zh-CN" sz="1600" dirty="0" err="1">
                <a:cs typeface="Lucida Sans"/>
              </a:rPr>
              <a:t>arr</a:t>
            </a:r>
            <a:r>
              <a:rPr lang="en-US" altLang="zh-CN" sz="1600" dirty="0">
                <a:cs typeface="Lucida Sans"/>
              </a:rPr>
              <a:t>[</a:t>
            </a:r>
            <a:r>
              <a:rPr lang="en-US" altLang="zh-CN" sz="1600" dirty="0" err="1">
                <a:cs typeface="Lucida Sans"/>
              </a:rPr>
              <a:t>i</a:t>
            </a:r>
            <a:r>
              <a:rPr lang="en-US" altLang="zh-CN" sz="1600" dirty="0">
                <a:cs typeface="Lucida Sans"/>
              </a:rPr>
              <a:t>] == x): </a:t>
            </a:r>
          </a:p>
          <a:p>
            <a:pPr marL="0" indent="0">
              <a:lnSpc>
                <a:spcPct val="80000"/>
              </a:lnSpc>
              <a:buFont typeface="Wingdings 3" charset="2"/>
              <a:buNone/>
            </a:pPr>
            <a:r>
              <a:rPr lang="en-US" altLang="zh-CN" sz="1600" dirty="0">
                <a:cs typeface="Lucida Sans"/>
              </a:rPr>
              <a:t>			return </a:t>
            </a:r>
            <a:r>
              <a:rPr lang="en-US" altLang="zh-CN" sz="1600" dirty="0" err="1">
                <a:cs typeface="Lucida Sans"/>
              </a:rPr>
              <a:t>i</a:t>
            </a:r>
            <a:r>
              <a:rPr lang="en-US" altLang="zh-CN" sz="1600" dirty="0">
                <a:cs typeface="Lucida Sans"/>
              </a:rPr>
              <a:t>; </a:t>
            </a:r>
          </a:p>
          <a:p>
            <a:pPr marL="0" indent="0">
              <a:lnSpc>
                <a:spcPct val="80000"/>
              </a:lnSpc>
              <a:buFont typeface="Wingdings 3" charset="2"/>
              <a:buNone/>
            </a:pPr>
            <a:r>
              <a:rPr lang="en-US" altLang="zh-CN" sz="1600" dirty="0">
                <a:cs typeface="Lucida Sans"/>
              </a:rPr>
              <a:t>	return -1; </a:t>
            </a:r>
          </a:p>
          <a:p>
            <a:pPr marL="0" indent="0">
              <a:lnSpc>
                <a:spcPct val="80000"/>
              </a:lnSpc>
              <a:buFont typeface="Wingdings 3" charset="2"/>
              <a:buNone/>
            </a:pPr>
            <a:endParaRPr lang="en-US" altLang="zh-CN" sz="1600" dirty="0">
              <a:cs typeface="Lucida Sans"/>
            </a:endParaRPr>
          </a:p>
          <a:p>
            <a:pPr marL="0" indent="0">
              <a:lnSpc>
                <a:spcPct val="80000"/>
              </a:lnSpc>
              <a:buFont typeface="Wingdings 3" charset="2"/>
              <a:buNone/>
            </a:pPr>
            <a:r>
              <a:rPr lang="en-US" altLang="zh-CN" sz="1600" dirty="0" err="1">
                <a:cs typeface="Lucida Sans"/>
              </a:rPr>
              <a:t>arr</a:t>
            </a:r>
            <a:r>
              <a:rPr lang="en-US" altLang="zh-CN" sz="1600" dirty="0">
                <a:cs typeface="Lucida Sans"/>
              </a:rPr>
              <a:t> = [ 2, 3, 4, 10, 40 ]; </a:t>
            </a:r>
          </a:p>
          <a:p>
            <a:pPr marL="0" indent="0">
              <a:lnSpc>
                <a:spcPct val="80000"/>
              </a:lnSpc>
              <a:buFont typeface="Wingdings 3" charset="2"/>
              <a:buNone/>
            </a:pPr>
            <a:r>
              <a:rPr lang="en-US" altLang="zh-CN" sz="1600" dirty="0">
                <a:cs typeface="Lucida Sans"/>
              </a:rPr>
              <a:t>x = 10; </a:t>
            </a:r>
          </a:p>
          <a:p>
            <a:pPr marL="0" indent="0">
              <a:lnSpc>
                <a:spcPct val="80000"/>
              </a:lnSpc>
              <a:buFont typeface="Wingdings 3" charset="2"/>
              <a:buNone/>
            </a:pPr>
            <a:r>
              <a:rPr lang="en-US" altLang="zh-CN" sz="1600" dirty="0">
                <a:cs typeface="Lucida Sans"/>
              </a:rPr>
              <a:t>n = </a:t>
            </a:r>
            <a:r>
              <a:rPr lang="en-US" altLang="zh-CN" sz="1600" dirty="0" err="1">
                <a:cs typeface="Lucida Sans"/>
              </a:rPr>
              <a:t>len</a:t>
            </a:r>
            <a:r>
              <a:rPr lang="en-US" altLang="zh-CN" sz="1600" dirty="0">
                <a:cs typeface="Lucida Sans"/>
              </a:rPr>
              <a:t>(</a:t>
            </a:r>
            <a:r>
              <a:rPr lang="en-US" altLang="zh-CN" sz="1600" dirty="0" err="1">
                <a:cs typeface="Lucida Sans"/>
              </a:rPr>
              <a:t>arr</a:t>
            </a:r>
            <a:r>
              <a:rPr lang="en-US" altLang="zh-CN" sz="1600" dirty="0">
                <a:cs typeface="Lucida Sans"/>
              </a:rPr>
              <a:t>); </a:t>
            </a:r>
          </a:p>
          <a:p>
            <a:pPr marL="0" indent="0">
              <a:lnSpc>
                <a:spcPct val="80000"/>
              </a:lnSpc>
              <a:buFont typeface="Wingdings 3" charset="2"/>
              <a:buNone/>
            </a:pPr>
            <a:r>
              <a:rPr lang="en-US" altLang="zh-CN" sz="1600" dirty="0">
                <a:cs typeface="Lucida Sans"/>
              </a:rPr>
              <a:t>result = search(</a:t>
            </a:r>
            <a:r>
              <a:rPr lang="en-US" altLang="zh-CN" sz="1600" dirty="0" err="1">
                <a:cs typeface="Lucida Sans"/>
              </a:rPr>
              <a:t>arr</a:t>
            </a:r>
            <a:r>
              <a:rPr lang="en-US" altLang="zh-CN" sz="1600" dirty="0">
                <a:cs typeface="Lucida Sans"/>
              </a:rPr>
              <a:t>, n, x) </a:t>
            </a:r>
          </a:p>
          <a:p>
            <a:pPr marL="0" indent="0">
              <a:lnSpc>
                <a:spcPct val="80000"/>
              </a:lnSpc>
              <a:buFont typeface="Wingdings 3" charset="2"/>
              <a:buNone/>
            </a:pPr>
            <a:r>
              <a:rPr lang="en-US" altLang="zh-CN" sz="1600" dirty="0">
                <a:cs typeface="Lucida Sans"/>
              </a:rPr>
              <a:t>if(result == -1): </a:t>
            </a:r>
          </a:p>
          <a:p>
            <a:pPr marL="0" indent="0">
              <a:lnSpc>
                <a:spcPct val="80000"/>
              </a:lnSpc>
              <a:buFont typeface="Wingdings 3" charset="2"/>
              <a:buNone/>
            </a:pPr>
            <a:r>
              <a:rPr lang="en-US" altLang="zh-CN" sz="1600" dirty="0">
                <a:cs typeface="Lucida Sans"/>
              </a:rPr>
              <a:t>	print("Element is not present in array") </a:t>
            </a:r>
          </a:p>
          <a:p>
            <a:pPr marL="0" indent="0">
              <a:lnSpc>
                <a:spcPct val="80000"/>
              </a:lnSpc>
              <a:buFont typeface="Wingdings 3" charset="2"/>
              <a:buNone/>
            </a:pPr>
            <a:r>
              <a:rPr lang="en-US" altLang="zh-CN" sz="1600" dirty="0">
                <a:cs typeface="Lucida Sans"/>
              </a:rPr>
              <a:t>else: </a:t>
            </a:r>
          </a:p>
          <a:p>
            <a:pPr marL="0" indent="0">
              <a:lnSpc>
                <a:spcPct val="80000"/>
              </a:lnSpc>
              <a:buFont typeface="Wingdings 3" charset="2"/>
              <a:buNone/>
            </a:pPr>
            <a:r>
              <a:rPr lang="en-US" altLang="zh-CN" sz="1600" dirty="0">
                <a:cs typeface="Lucida Sans"/>
              </a:rPr>
              <a:t>	print("Element is present at index", result); </a:t>
            </a:r>
          </a:p>
          <a:p>
            <a:pPr marL="0" indent="0">
              <a:lnSpc>
                <a:spcPct val="80000"/>
              </a:lnSpc>
              <a:buFont typeface="Wingdings 3" charset="2"/>
              <a:buNone/>
            </a:pPr>
            <a:endParaRPr lang="zh-CN" altLang="en-US" sz="1600" dirty="0">
              <a:cs typeface="Lucida Sans"/>
            </a:endParaRPr>
          </a:p>
        </p:txBody>
      </p:sp>
    </p:spTree>
    <p:extLst>
      <p:ext uri="{BB962C8B-B14F-4D97-AF65-F5344CB8AC3E}">
        <p14:creationId xmlns:p14="http://schemas.microsoft.com/office/powerpoint/2010/main" val="1972054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graphicFrame>
        <p:nvGraphicFramePr>
          <p:cNvPr id="6" name="Table">
            <a:extLst>
              <a:ext uri="{FF2B5EF4-FFF2-40B4-BE49-F238E27FC236}">
                <a16:creationId xmlns:a16="http://schemas.microsoft.com/office/drawing/2014/main" id="{FF30908A-DAF2-26D6-4888-BD47DF8DFB18}"/>
              </a:ext>
            </a:extLst>
          </p:cNvPr>
          <p:cNvGraphicFramePr>
            <a:graphicFrameLocks/>
          </p:cNvGraphicFramePr>
          <p:nvPr>
            <p:extLst>
              <p:ext uri="{D42A27DB-BD31-4B8C-83A1-F6EECF244321}">
                <p14:modId xmlns:p14="http://schemas.microsoft.com/office/powerpoint/2010/main" val="463476071"/>
              </p:ext>
            </p:extLst>
          </p:nvPr>
        </p:nvGraphicFramePr>
        <p:xfrm>
          <a:off x="430752" y="590772"/>
          <a:ext cx="4690747" cy="3432584"/>
        </p:xfrm>
        <a:graphic>
          <a:graphicData uri="http://schemas.openxmlformats.org/drawingml/2006/table">
            <a:tbl>
              <a:tblPr bandRow="1">
                <a:noFill/>
              </a:tblPr>
              <a:tblGrid>
                <a:gridCol w="1420257">
                  <a:extLst>
                    <a:ext uri="{9D8B030D-6E8A-4147-A177-3AD203B41FA5}">
                      <a16:colId xmlns:a16="http://schemas.microsoft.com/office/drawing/2014/main" val="20000"/>
                    </a:ext>
                  </a:extLst>
                </a:gridCol>
                <a:gridCol w="1972844">
                  <a:extLst>
                    <a:ext uri="{9D8B030D-6E8A-4147-A177-3AD203B41FA5}">
                      <a16:colId xmlns:a16="http://schemas.microsoft.com/office/drawing/2014/main" val="20001"/>
                    </a:ext>
                  </a:extLst>
                </a:gridCol>
                <a:gridCol w="1297646">
                  <a:extLst>
                    <a:ext uri="{9D8B030D-6E8A-4147-A177-3AD203B41FA5}">
                      <a16:colId xmlns:a16="http://schemas.microsoft.com/office/drawing/2014/main" val="20002"/>
                    </a:ext>
                  </a:extLst>
                </a:gridCol>
              </a:tblGrid>
              <a:tr h="429073">
                <a:tc>
                  <a:txBody>
                    <a:bodyPr/>
                    <a:lstStyle/>
                    <a:p>
                      <a:pPr marL="0" indent="0" algn="l" defTabSz="457200" eaLnBrk="1" fontAlgn="t" latinLnBrk="0" hangingPunct="1">
                        <a:lnSpc>
                          <a:spcPct val="100000"/>
                        </a:lnSpc>
                        <a:spcBef>
                          <a:spcPts val="0"/>
                        </a:spcBef>
                        <a:spcAft>
                          <a:spcPts val="0"/>
                        </a:spcAft>
                        <a:buNone/>
                      </a:pPr>
                      <a:r>
                        <a:rPr lang="en-US" altLang="zh-CN" sz="1800" b="1" i="0" u="none" strike="noStrike" kern="1200" cap="none" spc="0" baseline="0" dirty="0">
                          <a:solidFill>
                            <a:srgbClr val="FFFFFF"/>
                          </a:solidFill>
                          <a:latin typeface="Century Gothic" charset="0"/>
                          <a:ea typeface="宋体" charset="0"/>
                          <a:cs typeface="Century Gothic" charset="0"/>
                        </a:rPr>
                        <a:t>Operator</a:t>
                      </a:r>
                      <a:endParaRPr lang="zh-CN" altLang="en-US" sz="1800" b="1" i="0" u="none" strike="noStrike" kern="1200" cap="none" spc="0" baseline="0" dirty="0">
                        <a:solidFill>
                          <a:srgbClr val="FFFFFF"/>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B01513"/>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1" i="0" u="none" strike="noStrike" kern="1200" cap="none" spc="0" baseline="0">
                          <a:solidFill>
                            <a:srgbClr val="FFFFFF"/>
                          </a:solidFill>
                          <a:latin typeface="Century Gothic" charset="0"/>
                          <a:ea typeface="宋体" charset="0"/>
                          <a:cs typeface="Century Gothic" charset="0"/>
                        </a:rPr>
                        <a:t>Name</a:t>
                      </a:r>
                      <a:endParaRPr lang="zh-CN" altLang="en-US" sz="1800" b="1" i="0" u="none" strike="noStrike" kern="1200" cap="none" spc="0" baseline="0">
                        <a:solidFill>
                          <a:srgbClr val="FFFFFF"/>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B01513"/>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1" i="0" u="none" strike="noStrike" kern="1200" cap="none" spc="0" baseline="0">
                          <a:solidFill>
                            <a:srgbClr val="FFFFFF"/>
                          </a:solidFill>
                          <a:latin typeface="Century Gothic" charset="0"/>
                          <a:ea typeface="宋体" charset="0"/>
                          <a:cs typeface="Century Gothic" charset="0"/>
                        </a:rPr>
                        <a:t>Example</a:t>
                      </a:r>
                      <a:endParaRPr lang="zh-CN" altLang="en-US" sz="1800" b="1" i="0" u="none" strike="noStrike" kern="1200" cap="none" spc="0" baseline="0">
                        <a:solidFill>
                          <a:srgbClr val="FFFFFF"/>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B01513"/>
                    </a:solidFill>
                  </a:tcPr>
                </a:tc>
                <a:extLst>
                  <a:ext uri="{0D108BD9-81ED-4DB2-BD59-A6C34878D82A}">
                    <a16:rowId xmlns:a16="http://schemas.microsoft.com/office/drawing/2014/main" val="10000"/>
                  </a:ext>
                </a:extLst>
              </a:tr>
              <a:tr h="429073">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dirty="0">
                          <a:solidFill>
                            <a:srgbClr val="000000"/>
                          </a:solidFill>
                          <a:latin typeface="Century Gothic" charset="0"/>
                          <a:ea typeface="宋体" charset="0"/>
                          <a:cs typeface="Century Gothic" charset="0"/>
                        </a:rPr>
                        <a:t>+</a:t>
                      </a:r>
                      <a:endParaRPr lang="zh-CN" altLang="en-US" sz="1800" b="0" i="0" u="none" strike="noStrike" kern="1200" cap="none" spc="0" baseline="0" dirty="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entury Gothic" charset="0"/>
                          <a:ea typeface="宋体" charset="0"/>
                          <a:cs typeface="Century Gothic" charset="0"/>
                        </a:rPr>
                        <a:t>Addition</a:t>
                      </a:r>
                      <a:endParaRPr lang="zh-CN" altLang="en-US" sz="18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entury Gothic" charset="0"/>
                          <a:ea typeface="宋体" charset="0"/>
                          <a:cs typeface="Century Gothic" charset="0"/>
                        </a:rPr>
                        <a:t>x + y</a:t>
                      </a:r>
                      <a:endParaRPr lang="zh-CN" altLang="en-US" sz="18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01"/>
                  </a:ext>
                </a:extLst>
              </a:tr>
              <a:tr h="429073">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dirty="0">
                          <a:solidFill>
                            <a:srgbClr val="000000"/>
                          </a:solidFill>
                          <a:latin typeface="Century Gothic" charset="0"/>
                          <a:ea typeface="宋体" charset="0"/>
                          <a:cs typeface="Century Gothic" charset="0"/>
                        </a:rPr>
                        <a:t>-</a:t>
                      </a:r>
                      <a:endParaRPr lang="zh-CN" altLang="en-US" sz="1800" b="0" i="0" u="none" strike="noStrike" kern="1200" cap="none" spc="0" baseline="0" dirty="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entury Gothic" charset="0"/>
                          <a:ea typeface="宋体" charset="0"/>
                          <a:cs typeface="Century Gothic" charset="0"/>
                        </a:rPr>
                        <a:t>Subtraction</a:t>
                      </a:r>
                      <a:endParaRPr lang="zh-CN" altLang="en-US" sz="18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entury Gothic" charset="0"/>
                          <a:ea typeface="宋体" charset="0"/>
                          <a:cs typeface="Century Gothic" charset="0"/>
                        </a:rPr>
                        <a:t>x - y</a:t>
                      </a:r>
                      <a:endParaRPr lang="zh-CN" altLang="en-US" sz="18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02"/>
                  </a:ext>
                </a:extLst>
              </a:tr>
              <a:tr h="429073">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entury Gothic" charset="0"/>
                          <a:ea typeface="宋体" charset="0"/>
                          <a:cs typeface="Century Gothic" charset="0"/>
                        </a:rPr>
                        <a:t>*</a:t>
                      </a:r>
                      <a:endParaRPr lang="zh-CN" altLang="en-US" sz="1800" b="0" i="0" u="none" strike="noStrike" kern="1200" cap="none" spc="0" baseline="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dirty="0">
                          <a:solidFill>
                            <a:srgbClr val="000000"/>
                          </a:solidFill>
                          <a:latin typeface="Century Gothic" charset="0"/>
                          <a:ea typeface="宋体" charset="0"/>
                          <a:cs typeface="Century Gothic" charset="0"/>
                        </a:rPr>
                        <a:t>Multiplication</a:t>
                      </a:r>
                      <a:endParaRPr lang="zh-CN" altLang="en-US" sz="1800" b="0" i="0" u="none" strike="noStrike" kern="1200" cap="none" spc="0" baseline="0" dirty="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entury Gothic" charset="0"/>
                          <a:ea typeface="宋体" charset="0"/>
                          <a:cs typeface="Century Gothic" charset="0"/>
                        </a:rPr>
                        <a:t>x * y</a:t>
                      </a:r>
                      <a:endParaRPr lang="zh-CN" altLang="en-US" sz="18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03"/>
                  </a:ext>
                </a:extLst>
              </a:tr>
              <a:tr h="429073">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entury Gothic" charset="0"/>
                          <a:ea typeface="宋体" charset="0"/>
                          <a:cs typeface="Century Gothic" charset="0"/>
                        </a:rPr>
                        <a:t>/</a:t>
                      </a:r>
                      <a:endParaRPr lang="zh-CN" altLang="en-US" sz="1800" b="0" i="0" u="none" strike="noStrike" kern="1200" cap="none" spc="0" baseline="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entury Gothic" charset="0"/>
                          <a:ea typeface="宋体" charset="0"/>
                          <a:cs typeface="Century Gothic" charset="0"/>
                        </a:rPr>
                        <a:t>Division</a:t>
                      </a:r>
                      <a:endParaRPr lang="zh-CN" altLang="en-US" sz="18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entury Gothic" charset="0"/>
                          <a:ea typeface="宋体" charset="0"/>
                          <a:cs typeface="Century Gothic" charset="0"/>
                        </a:rPr>
                        <a:t>x / y</a:t>
                      </a:r>
                      <a:endParaRPr lang="zh-CN" altLang="en-US" sz="18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04"/>
                  </a:ext>
                </a:extLst>
              </a:tr>
              <a:tr h="429073">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entury Gothic" charset="0"/>
                          <a:ea typeface="宋体" charset="0"/>
                          <a:cs typeface="Century Gothic" charset="0"/>
                        </a:rPr>
                        <a:t>%</a:t>
                      </a:r>
                      <a:endParaRPr lang="zh-CN" altLang="en-US" sz="1800" b="0" i="0" u="none" strike="noStrike" kern="1200" cap="none" spc="0" baseline="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entury Gothic" charset="0"/>
                          <a:ea typeface="宋体" charset="0"/>
                          <a:cs typeface="Century Gothic" charset="0"/>
                        </a:rPr>
                        <a:t>Modulus</a:t>
                      </a:r>
                      <a:endParaRPr lang="zh-CN" altLang="en-US" sz="18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entury Gothic" charset="0"/>
                          <a:ea typeface="宋体" charset="0"/>
                          <a:cs typeface="Century Gothic" charset="0"/>
                        </a:rPr>
                        <a:t>x % y</a:t>
                      </a:r>
                      <a:endParaRPr lang="zh-CN" altLang="en-US" sz="18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05"/>
                  </a:ext>
                </a:extLst>
              </a:tr>
              <a:tr h="429073">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entury Gothic" charset="0"/>
                          <a:ea typeface="宋体" charset="0"/>
                          <a:cs typeface="Century Gothic" charset="0"/>
                        </a:rPr>
                        <a:t>**</a:t>
                      </a:r>
                      <a:endParaRPr lang="zh-CN" altLang="en-US" sz="1800" b="0" i="0" u="none" strike="noStrike" kern="1200" cap="none" spc="0" baseline="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entury Gothic" charset="0"/>
                          <a:ea typeface="宋体" charset="0"/>
                          <a:cs typeface="Century Gothic" charset="0"/>
                        </a:rPr>
                        <a:t>Exponentiation</a:t>
                      </a:r>
                      <a:endParaRPr lang="zh-CN" altLang="en-US" sz="18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entury Gothic" charset="0"/>
                          <a:ea typeface="宋体" charset="0"/>
                          <a:cs typeface="Century Gothic" charset="0"/>
                        </a:rPr>
                        <a:t>x ** y</a:t>
                      </a:r>
                      <a:endParaRPr lang="zh-CN" altLang="en-US" sz="18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06"/>
                  </a:ext>
                </a:extLst>
              </a:tr>
              <a:tr h="429073">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entury Gothic" charset="0"/>
                          <a:ea typeface="宋体" charset="0"/>
                          <a:cs typeface="Century Gothic" charset="0"/>
                        </a:rPr>
                        <a:t>//</a:t>
                      </a:r>
                      <a:endParaRPr lang="zh-CN" altLang="en-US" sz="1800" b="0" i="0" u="none" strike="noStrike" kern="1200" cap="none" spc="0" baseline="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entury Gothic" charset="0"/>
                          <a:ea typeface="宋体" charset="0"/>
                          <a:cs typeface="Century Gothic" charset="0"/>
                        </a:rPr>
                        <a:t>Floor division</a:t>
                      </a:r>
                      <a:endParaRPr lang="zh-CN" altLang="en-US" sz="18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dirty="0">
                          <a:solidFill>
                            <a:srgbClr val="000000"/>
                          </a:solidFill>
                          <a:latin typeface="Century Gothic" charset="0"/>
                          <a:ea typeface="宋体" charset="0"/>
                          <a:cs typeface="Century Gothic" charset="0"/>
                        </a:rPr>
                        <a:t>x // y</a:t>
                      </a:r>
                      <a:endParaRPr lang="zh-CN" altLang="en-US" sz="1800" b="0" i="0" u="none" strike="noStrike" kern="1200" cap="none" spc="0" baseline="0" dirty="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07"/>
                  </a:ext>
                </a:extLst>
              </a:tr>
            </a:tbl>
          </a:graphicData>
        </a:graphic>
      </p:graphicFrame>
      <p:sp>
        <p:nvSpPr>
          <p:cNvPr id="7" name="文本框">
            <a:extLst>
              <a:ext uri="{FF2B5EF4-FFF2-40B4-BE49-F238E27FC236}">
                <a16:creationId xmlns:a16="http://schemas.microsoft.com/office/drawing/2014/main" id="{8E26D545-ECF1-8D8D-F339-3E47C499F0A5}"/>
              </a:ext>
            </a:extLst>
          </p:cNvPr>
          <p:cNvSpPr txBox="1">
            <a:spLocks/>
          </p:cNvSpPr>
          <p:nvPr/>
        </p:nvSpPr>
        <p:spPr>
          <a:xfrm>
            <a:off x="430752" y="107124"/>
            <a:ext cx="2926409" cy="41865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algn="l" defTabSz="914400" eaLnBrk="1" fontAlgn="auto" latinLnBrk="0" hangingPunct="1">
              <a:spcBef>
                <a:spcPts val="0"/>
              </a:spcBef>
              <a:buNone/>
              <a:defRPr sz="4200" b="0" i="0" kern="1200">
                <a:solidFill>
                  <a:schemeClr val="tx2"/>
                </a:solidFill>
                <a:latin typeface="Century Gothic" charset="0"/>
                <a:ea typeface="宋体" charset="0"/>
                <a:cs typeface="Century Gothic" charset="0"/>
              </a:defRPr>
            </a:lvl1pPr>
          </a:lstStyle>
          <a:p>
            <a:r>
              <a:rPr lang="en-US" altLang="zh-CN" sz="2000" dirty="0">
                <a:cs typeface="Lucida Sans"/>
              </a:rPr>
              <a:t>Arithmetic Operator</a:t>
            </a:r>
            <a:endParaRPr lang="zh-CN" altLang="en-US" sz="2000" dirty="0">
              <a:cs typeface="Lucida Sans"/>
            </a:endParaRPr>
          </a:p>
        </p:txBody>
      </p:sp>
      <p:sp>
        <p:nvSpPr>
          <p:cNvPr id="8" name="文本框">
            <a:extLst>
              <a:ext uri="{FF2B5EF4-FFF2-40B4-BE49-F238E27FC236}">
                <a16:creationId xmlns:a16="http://schemas.microsoft.com/office/drawing/2014/main" id="{BCE66D60-D1C5-4FB7-A2C6-A43ED4B04981}"/>
              </a:ext>
            </a:extLst>
          </p:cNvPr>
          <p:cNvSpPr>
            <a:spLocks noGrp="1"/>
          </p:cNvSpPr>
          <p:nvPr>
            <p:ph type="title"/>
          </p:nvPr>
        </p:nvSpPr>
        <p:spPr>
          <a:xfrm>
            <a:off x="6329736" y="118332"/>
            <a:ext cx="2505880" cy="47244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Logical Operators</a:t>
            </a:r>
            <a:endParaRPr lang="zh-CN" altLang="en-US" sz="2000" b="0" i="0" u="none" strike="noStrike" kern="1200" cap="none" spc="0" baseline="0" dirty="0">
              <a:solidFill>
                <a:schemeClr val="tx2"/>
              </a:solidFill>
              <a:latin typeface="Century Gothic" charset="0"/>
              <a:ea typeface="宋体" charset="0"/>
              <a:cs typeface="Lucida Sans"/>
            </a:endParaRPr>
          </a:p>
        </p:txBody>
      </p:sp>
      <p:graphicFrame>
        <p:nvGraphicFramePr>
          <p:cNvPr id="9" name="Table">
            <a:extLst>
              <a:ext uri="{FF2B5EF4-FFF2-40B4-BE49-F238E27FC236}">
                <a16:creationId xmlns:a16="http://schemas.microsoft.com/office/drawing/2014/main" id="{8F4084E3-B10D-E9E0-EF9B-780715EC996A}"/>
              </a:ext>
            </a:extLst>
          </p:cNvPr>
          <p:cNvGraphicFramePr>
            <a:graphicFrameLocks noGrp="1"/>
          </p:cNvGraphicFramePr>
          <p:nvPr>
            <p:ph type="body" idx="1"/>
            <p:extLst>
              <p:ext uri="{D42A27DB-BD31-4B8C-83A1-F6EECF244321}">
                <p14:modId xmlns:p14="http://schemas.microsoft.com/office/powerpoint/2010/main" val="3002768432"/>
              </p:ext>
            </p:extLst>
          </p:nvPr>
        </p:nvGraphicFramePr>
        <p:xfrm>
          <a:off x="5253800" y="590772"/>
          <a:ext cx="6913099" cy="2587202"/>
        </p:xfrm>
        <a:graphic>
          <a:graphicData uri="http://schemas.openxmlformats.org/drawingml/2006/table">
            <a:tbl>
              <a:tblPr bandRow="1">
                <a:noFill/>
              </a:tblPr>
              <a:tblGrid>
                <a:gridCol w="1157758">
                  <a:extLst>
                    <a:ext uri="{9D8B030D-6E8A-4147-A177-3AD203B41FA5}">
                      <a16:colId xmlns:a16="http://schemas.microsoft.com/office/drawing/2014/main" val="20000"/>
                    </a:ext>
                  </a:extLst>
                </a:gridCol>
                <a:gridCol w="3715461">
                  <a:extLst>
                    <a:ext uri="{9D8B030D-6E8A-4147-A177-3AD203B41FA5}">
                      <a16:colId xmlns:a16="http://schemas.microsoft.com/office/drawing/2014/main" val="20001"/>
                    </a:ext>
                  </a:extLst>
                </a:gridCol>
                <a:gridCol w="2039880">
                  <a:extLst>
                    <a:ext uri="{9D8B030D-6E8A-4147-A177-3AD203B41FA5}">
                      <a16:colId xmlns:a16="http://schemas.microsoft.com/office/drawing/2014/main" val="20002"/>
                    </a:ext>
                  </a:extLst>
                </a:gridCol>
              </a:tblGrid>
              <a:tr h="604384">
                <a:tc>
                  <a:txBody>
                    <a:bodyPr/>
                    <a:lstStyle/>
                    <a:p>
                      <a:pPr marL="0" indent="0" algn="l" defTabSz="457200" eaLnBrk="1" fontAlgn="t" latinLnBrk="0" hangingPunct="1">
                        <a:lnSpc>
                          <a:spcPct val="100000"/>
                        </a:lnSpc>
                        <a:spcBef>
                          <a:spcPts val="0"/>
                        </a:spcBef>
                        <a:spcAft>
                          <a:spcPts val="0"/>
                        </a:spcAft>
                        <a:buNone/>
                      </a:pPr>
                      <a:r>
                        <a:rPr lang="en-US" altLang="zh-CN" sz="1600" b="1" i="0" u="none" strike="noStrike" kern="1200" cap="none" spc="0" baseline="0">
                          <a:solidFill>
                            <a:srgbClr val="FFFFFF"/>
                          </a:solidFill>
                          <a:latin typeface="Century Gothic" charset="0"/>
                          <a:ea typeface="宋体" charset="0"/>
                          <a:cs typeface="Century Gothic" charset="0"/>
                        </a:rPr>
                        <a:t>Operator</a:t>
                      </a:r>
                      <a:endParaRPr lang="zh-CN" altLang="en-US" sz="1600" b="1" i="0" u="none" strike="noStrike" kern="1200" cap="none" spc="0" baseline="0">
                        <a:solidFill>
                          <a:srgbClr val="FFFFFF"/>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B01513"/>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1" i="0" u="none" strike="noStrike" kern="1200" cap="none" spc="0" baseline="0" dirty="0">
                          <a:solidFill>
                            <a:srgbClr val="FFFFFF"/>
                          </a:solidFill>
                          <a:latin typeface="Century Gothic" charset="0"/>
                          <a:ea typeface="宋体" charset="0"/>
                          <a:cs typeface="Century Gothic" charset="0"/>
                        </a:rPr>
                        <a:t>Name</a:t>
                      </a:r>
                      <a:endParaRPr lang="zh-CN" altLang="en-US" sz="1600" b="1" i="0" u="none" strike="noStrike" kern="1200" cap="none" spc="0" baseline="0" dirty="0">
                        <a:solidFill>
                          <a:srgbClr val="FFFFFF"/>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B01513"/>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1" i="0" u="none" strike="noStrike" kern="1200" cap="none" spc="0" baseline="0">
                          <a:solidFill>
                            <a:srgbClr val="FFFFFF"/>
                          </a:solidFill>
                          <a:latin typeface="Century Gothic" charset="0"/>
                          <a:ea typeface="宋体" charset="0"/>
                          <a:cs typeface="Century Gothic" charset="0"/>
                        </a:rPr>
                        <a:t>Example</a:t>
                      </a:r>
                      <a:endParaRPr lang="zh-CN" altLang="en-US" sz="1600" b="1" i="0" u="none" strike="noStrike" kern="1200" cap="none" spc="0" baseline="0">
                        <a:solidFill>
                          <a:srgbClr val="FFFFFF"/>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B01513"/>
                    </a:solidFill>
                  </a:tcPr>
                </a:tc>
                <a:extLst>
                  <a:ext uri="{0D108BD9-81ED-4DB2-BD59-A6C34878D82A}">
                    <a16:rowId xmlns:a16="http://schemas.microsoft.com/office/drawing/2014/main" val="10000"/>
                  </a:ext>
                </a:extLst>
              </a:tr>
              <a:tr h="604384">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and </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dirty="0">
                          <a:solidFill>
                            <a:srgbClr val="000000"/>
                          </a:solidFill>
                          <a:latin typeface="Century Gothic" charset="0"/>
                          <a:ea typeface="宋体" charset="0"/>
                          <a:cs typeface="Century Gothic" charset="0"/>
                        </a:rPr>
                        <a:t>Returns True if both statements are true</a:t>
                      </a:r>
                      <a:endParaRPr lang="zh-CN" altLang="en-US" sz="1600" b="0" i="0" u="none" strike="noStrike" kern="1200" cap="none" spc="0" baseline="0" dirty="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x &lt; 5 and  x &lt; 10</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01"/>
                  </a:ext>
                </a:extLst>
              </a:tr>
              <a:tr h="604384">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or</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Returns True if one of the statements is true</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x &lt; 5 or x &lt; 4</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02"/>
                  </a:ext>
                </a:extLst>
              </a:tr>
              <a:tr h="702658">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not</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dirty="0">
                          <a:solidFill>
                            <a:srgbClr val="000000"/>
                          </a:solidFill>
                          <a:latin typeface="Century Gothic" charset="0"/>
                          <a:ea typeface="宋体" charset="0"/>
                          <a:cs typeface="Century Gothic" charset="0"/>
                        </a:rPr>
                        <a:t>Reverse the result, returns False if the result is true</a:t>
                      </a:r>
                      <a:endParaRPr lang="zh-CN" altLang="en-US" sz="1600" b="0" i="0" u="none" strike="noStrike" kern="1200" cap="none" spc="0" baseline="0" dirty="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dirty="0">
                          <a:solidFill>
                            <a:srgbClr val="000000"/>
                          </a:solidFill>
                          <a:latin typeface="Century Gothic" charset="0"/>
                          <a:ea typeface="宋体" charset="0"/>
                          <a:cs typeface="Century Gothic" charset="0"/>
                        </a:rPr>
                        <a:t>not(x &lt; 5 and x &lt; 10)</a:t>
                      </a:r>
                      <a:endParaRPr lang="zh-CN" altLang="en-US" sz="1600" b="0" i="0" u="none" strike="noStrike" kern="1200" cap="none" spc="0" baseline="0" dirty="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03"/>
                  </a:ext>
                </a:extLst>
              </a:tr>
            </a:tbl>
          </a:graphicData>
        </a:graphic>
      </p:graphicFrame>
      <p:sp>
        <p:nvSpPr>
          <p:cNvPr id="10" name="文本框">
            <a:extLst>
              <a:ext uri="{FF2B5EF4-FFF2-40B4-BE49-F238E27FC236}">
                <a16:creationId xmlns:a16="http://schemas.microsoft.com/office/drawing/2014/main" id="{71DA554F-30B6-D663-7FF0-1A07D93E9D4D}"/>
              </a:ext>
            </a:extLst>
          </p:cNvPr>
          <p:cNvSpPr txBox="1">
            <a:spLocks/>
          </p:cNvSpPr>
          <p:nvPr/>
        </p:nvSpPr>
        <p:spPr>
          <a:xfrm>
            <a:off x="6329736" y="3429000"/>
            <a:ext cx="2525427" cy="38727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algn="l" defTabSz="914400" eaLnBrk="1" fontAlgn="auto" latinLnBrk="0" hangingPunct="1">
              <a:spcBef>
                <a:spcPts val="0"/>
              </a:spcBef>
              <a:buNone/>
              <a:defRPr sz="4200" b="0" i="0" kern="1200">
                <a:solidFill>
                  <a:schemeClr val="tx2"/>
                </a:solidFill>
                <a:latin typeface="Century Gothic" charset="0"/>
                <a:ea typeface="宋体" charset="0"/>
                <a:cs typeface="Century Gothic" charset="0"/>
              </a:defRPr>
            </a:lvl1pPr>
          </a:lstStyle>
          <a:p>
            <a:r>
              <a:rPr lang="en-US" altLang="zh-CN" sz="2000">
                <a:cs typeface="Lucida Sans"/>
              </a:rPr>
              <a:t>Identity Operators</a:t>
            </a:r>
            <a:endParaRPr lang="zh-CN" altLang="en-US" sz="2000" dirty="0">
              <a:cs typeface="Lucida Sans"/>
            </a:endParaRPr>
          </a:p>
        </p:txBody>
      </p:sp>
      <p:graphicFrame>
        <p:nvGraphicFramePr>
          <p:cNvPr id="11" name="Table">
            <a:extLst>
              <a:ext uri="{FF2B5EF4-FFF2-40B4-BE49-F238E27FC236}">
                <a16:creationId xmlns:a16="http://schemas.microsoft.com/office/drawing/2014/main" id="{DE64ADAF-8A82-4EAF-5D33-D2D446B443B8}"/>
              </a:ext>
            </a:extLst>
          </p:cNvPr>
          <p:cNvGraphicFramePr>
            <a:graphicFrameLocks/>
          </p:cNvGraphicFramePr>
          <p:nvPr>
            <p:extLst>
              <p:ext uri="{D42A27DB-BD31-4B8C-83A1-F6EECF244321}">
                <p14:modId xmlns:p14="http://schemas.microsoft.com/office/powerpoint/2010/main" val="3112217241"/>
              </p:ext>
            </p:extLst>
          </p:nvPr>
        </p:nvGraphicFramePr>
        <p:xfrm>
          <a:off x="5339136" y="3917283"/>
          <a:ext cx="6742425" cy="2113277"/>
        </p:xfrm>
        <a:graphic>
          <a:graphicData uri="http://schemas.openxmlformats.org/drawingml/2006/table">
            <a:tbl>
              <a:tblPr bandRow="1">
                <a:noFill/>
              </a:tblPr>
              <a:tblGrid>
                <a:gridCol w="1266352">
                  <a:extLst>
                    <a:ext uri="{9D8B030D-6E8A-4147-A177-3AD203B41FA5}">
                      <a16:colId xmlns:a16="http://schemas.microsoft.com/office/drawing/2014/main" val="20000"/>
                    </a:ext>
                  </a:extLst>
                </a:gridCol>
                <a:gridCol w="4408291">
                  <a:extLst>
                    <a:ext uri="{9D8B030D-6E8A-4147-A177-3AD203B41FA5}">
                      <a16:colId xmlns:a16="http://schemas.microsoft.com/office/drawing/2014/main" val="20001"/>
                    </a:ext>
                  </a:extLst>
                </a:gridCol>
                <a:gridCol w="1067782">
                  <a:extLst>
                    <a:ext uri="{9D8B030D-6E8A-4147-A177-3AD203B41FA5}">
                      <a16:colId xmlns:a16="http://schemas.microsoft.com/office/drawing/2014/main" val="20002"/>
                    </a:ext>
                  </a:extLst>
                </a:gridCol>
              </a:tblGrid>
              <a:tr h="570294">
                <a:tc>
                  <a:txBody>
                    <a:bodyPr/>
                    <a:lstStyle/>
                    <a:p>
                      <a:pPr marL="0" indent="0" algn="l" defTabSz="457200" eaLnBrk="1" fontAlgn="t" latinLnBrk="0" hangingPunct="1">
                        <a:lnSpc>
                          <a:spcPct val="100000"/>
                        </a:lnSpc>
                        <a:spcBef>
                          <a:spcPts val="0"/>
                        </a:spcBef>
                        <a:spcAft>
                          <a:spcPts val="0"/>
                        </a:spcAft>
                        <a:buNone/>
                      </a:pPr>
                      <a:r>
                        <a:rPr lang="en-US" altLang="zh-CN" sz="1800" b="1" i="0" u="none" strike="noStrike" kern="1200" cap="none" spc="0" baseline="0">
                          <a:solidFill>
                            <a:srgbClr val="FFFFFF"/>
                          </a:solidFill>
                          <a:latin typeface="Century Gothic" charset="0"/>
                          <a:ea typeface="宋体" charset="0"/>
                          <a:cs typeface="Century Gothic" charset="0"/>
                        </a:rPr>
                        <a:t>Operator</a:t>
                      </a:r>
                      <a:endParaRPr lang="zh-CN" altLang="en-US" sz="1800" b="1" i="0" u="none" strike="noStrike" kern="1200" cap="none" spc="0" baseline="0">
                        <a:solidFill>
                          <a:srgbClr val="FFFFFF"/>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B01513"/>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1" i="0" u="none" strike="noStrike" kern="1200" cap="none" spc="0" baseline="0" dirty="0">
                          <a:solidFill>
                            <a:srgbClr val="FFFFFF"/>
                          </a:solidFill>
                          <a:latin typeface="Century Gothic" charset="0"/>
                          <a:ea typeface="宋体" charset="0"/>
                          <a:cs typeface="Century Gothic" charset="0"/>
                        </a:rPr>
                        <a:t>Example</a:t>
                      </a:r>
                      <a:endParaRPr lang="zh-CN" altLang="en-US" sz="1800" b="1" i="0" u="none" strike="noStrike" kern="1200" cap="none" spc="0" baseline="0" dirty="0">
                        <a:solidFill>
                          <a:srgbClr val="FFFFFF"/>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B01513"/>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1" i="0" u="none" strike="noStrike" kern="1200" cap="none" spc="0" baseline="0">
                          <a:solidFill>
                            <a:srgbClr val="FFFFFF"/>
                          </a:solidFill>
                          <a:latin typeface="Century Gothic" charset="0"/>
                          <a:ea typeface="宋体" charset="0"/>
                          <a:cs typeface="Century Gothic" charset="0"/>
                        </a:rPr>
                        <a:t>Same As</a:t>
                      </a:r>
                      <a:endParaRPr lang="zh-CN" altLang="en-US" sz="1800" b="1" i="0" u="none" strike="noStrike" kern="1200" cap="none" spc="0" baseline="0">
                        <a:solidFill>
                          <a:srgbClr val="FFFFFF"/>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B01513"/>
                    </a:solidFill>
                  </a:tcPr>
                </a:tc>
                <a:extLst>
                  <a:ext uri="{0D108BD9-81ED-4DB2-BD59-A6C34878D82A}">
                    <a16:rowId xmlns:a16="http://schemas.microsoft.com/office/drawing/2014/main" val="10000"/>
                  </a:ext>
                </a:extLst>
              </a:tr>
              <a:tr h="698497">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entury Gothic" charset="0"/>
                          <a:ea typeface="宋体" charset="0"/>
                          <a:cs typeface="Century Gothic" charset="0"/>
                        </a:rPr>
                        <a:t>is </a:t>
                      </a:r>
                      <a:endParaRPr lang="zh-CN" altLang="en-US" sz="1800" b="0" i="0" u="none" strike="noStrike" kern="1200" cap="none" spc="0" baseline="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entury Gothic" charset="0"/>
                          <a:ea typeface="宋体" charset="0"/>
                          <a:cs typeface="Century Gothic" charset="0"/>
                        </a:rPr>
                        <a:t>Returns True if both variables are the same object</a:t>
                      </a:r>
                      <a:endParaRPr lang="zh-CN" altLang="en-US" sz="18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entury Gothic" charset="0"/>
                          <a:ea typeface="宋体" charset="0"/>
                          <a:cs typeface="Century Gothic" charset="0"/>
                        </a:rPr>
                        <a:t>x is y</a:t>
                      </a:r>
                      <a:endParaRPr lang="zh-CN" altLang="en-US" sz="18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01"/>
                  </a:ext>
                </a:extLst>
              </a:tr>
              <a:tr h="711197">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entury Gothic" charset="0"/>
                          <a:ea typeface="宋体" charset="0"/>
                          <a:cs typeface="Century Gothic" charset="0"/>
                        </a:rPr>
                        <a:t>is not</a:t>
                      </a:r>
                      <a:endParaRPr lang="zh-CN" altLang="en-US" sz="1800" b="0" i="0" u="none" strike="noStrike" kern="1200" cap="none" spc="0" baseline="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entury Gothic" charset="0"/>
                          <a:ea typeface="宋体" charset="0"/>
                          <a:cs typeface="Century Gothic" charset="0"/>
                        </a:rPr>
                        <a:t>Returns True if both variables are not the same object</a:t>
                      </a:r>
                      <a:endParaRPr lang="zh-CN" altLang="en-US" sz="18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dirty="0">
                          <a:solidFill>
                            <a:srgbClr val="000000"/>
                          </a:solidFill>
                          <a:latin typeface="Century Gothic" charset="0"/>
                          <a:ea typeface="宋体" charset="0"/>
                          <a:cs typeface="Century Gothic" charset="0"/>
                        </a:rPr>
                        <a:t>x is not y</a:t>
                      </a:r>
                      <a:endParaRPr lang="zh-CN" altLang="en-US" sz="1800" b="0" i="0" u="none" strike="noStrike" kern="1200" cap="none" spc="0" baseline="0" dirty="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235822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6" name="文本框">
            <a:extLst>
              <a:ext uri="{FF2B5EF4-FFF2-40B4-BE49-F238E27FC236}">
                <a16:creationId xmlns:a16="http://schemas.microsoft.com/office/drawing/2014/main" id="{AF386276-9BD3-88FB-A037-6E2C9266873B}"/>
              </a:ext>
            </a:extLst>
          </p:cNvPr>
          <p:cNvSpPr>
            <a:spLocks noGrp="1"/>
          </p:cNvSpPr>
          <p:nvPr>
            <p:ph type="title"/>
          </p:nvPr>
        </p:nvSpPr>
        <p:spPr>
          <a:xfrm>
            <a:off x="656869" y="108474"/>
            <a:ext cx="9404723" cy="40789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Binary Search</a:t>
            </a:r>
            <a:endParaRPr lang="zh-CN" altLang="en-US" sz="2000" b="0" i="0" u="none" strike="noStrike" kern="1200" cap="none" spc="0" baseline="0" dirty="0">
              <a:solidFill>
                <a:schemeClr val="tx2"/>
              </a:solidFill>
              <a:latin typeface="Century Gothic" charset="0"/>
              <a:ea typeface="宋体" charset="0"/>
              <a:cs typeface="Lucida Sans"/>
            </a:endParaRPr>
          </a:p>
        </p:txBody>
      </p:sp>
      <p:sp>
        <p:nvSpPr>
          <p:cNvPr id="7" name="文本框">
            <a:extLst>
              <a:ext uri="{FF2B5EF4-FFF2-40B4-BE49-F238E27FC236}">
                <a16:creationId xmlns:a16="http://schemas.microsoft.com/office/drawing/2014/main" id="{69D54DF6-ED53-E1EA-B155-EB941A4F5E79}"/>
              </a:ext>
            </a:extLst>
          </p:cNvPr>
          <p:cNvSpPr>
            <a:spLocks noGrp="1"/>
          </p:cNvSpPr>
          <p:nvPr>
            <p:ph type="body" idx="1"/>
          </p:nvPr>
        </p:nvSpPr>
        <p:spPr>
          <a:xfrm>
            <a:off x="781767" y="516368"/>
            <a:ext cx="9556593" cy="53748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1" i="0" u="none" strike="noStrike" kern="1200" cap="none" spc="0" baseline="0" dirty="0">
                <a:solidFill>
                  <a:schemeClr val="tx1"/>
                </a:solidFill>
                <a:latin typeface="Century Gothic" charset="0"/>
                <a:ea typeface="宋体" charset="0"/>
                <a:cs typeface="Lucida Sans"/>
              </a:rPr>
              <a:t>Binary Search:</a:t>
            </a:r>
            <a:r>
              <a:rPr lang="en-US" altLang="zh-CN" sz="1600" b="0" i="0" u="none" strike="noStrike" kern="1200" cap="none" spc="0" baseline="0" dirty="0">
                <a:solidFill>
                  <a:schemeClr val="tx1"/>
                </a:solidFill>
                <a:latin typeface="Century Gothic" charset="0"/>
                <a:ea typeface="宋体" charset="0"/>
                <a:cs typeface="Lucida Sans"/>
              </a:rPr>
              <a:t> Search a </a:t>
            </a:r>
            <a:r>
              <a:rPr lang="en-US" altLang="zh-CN" sz="1600" b="1" i="0" u="sng" strike="noStrike" kern="1200" cap="none" spc="0" baseline="0" dirty="0">
                <a:solidFill>
                  <a:schemeClr val="tx1"/>
                </a:solidFill>
                <a:latin typeface="Century Gothic" charset="0"/>
                <a:ea typeface="宋体" charset="0"/>
                <a:cs typeface="Lucida Sans"/>
              </a:rPr>
              <a:t>sorted array</a:t>
            </a:r>
            <a:r>
              <a:rPr lang="en-US" altLang="zh-CN" sz="1600" b="0" i="0" u="none" strike="noStrike" kern="1200" cap="none" spc="0" baseline="0" dirty="0">
                <a:solidFill>
                  <a:schemeClr val="tx1"/>
                </a:solidFill>
                <a:latin typeface="Century Gothic" charset="0"/>
                <a:ea typeface="宋体" charset="0"/>
                <a:cs typeface="Lucida Sans"/>
              </a:rPr>
              <a:t> by repeatedly dividing the search interval in half. Begin with an interval covering the whole array. If the value of the search key is less than the item in the middle of the interval, narrow the interval to the lower half. Otherwise narrow it to the upper half. Repeatedly check until the value is found or the interval is empty.</a:t>
            </a:r>
            <a:endParaRPr lang="zh-CN" altLang="en-US" sz="1600" b="0" i="0" u="none" strike="noStrike" kern="1200" cap="none" spc="0" baseline="0" dirty="0">
              <a:solidFill>
                <a:schemeClr val="tx1"/>
              </a:solidFill>
              <a:latin typeface="Century Gothic" charset="0"/>
              <a:ea typeface="宋体" charset="0"/>
              <a:cs typeface="Lucida Sans"/>
            </a:endParaRPr>
          </a:p>
        </p:txBody>
      </p:sp>
      <p:pic>
        <p:nvPicPr>
          <p:cNvPr id="8" name="图片" descr="https://www.geeksforgeeks.org/wp-content/uploads/Binary-Search.png">
            <a:extLst>
              <a:ext uri="{FF2B5EF4-FFF2-40B4-BE49-F238E27FC236}">
                <a16:creationId xmlns:a16="http://schemas.microsoft.com/office/drawing/2014/main" id="{2E0A002B-A6C2-3F1A-46FA-141B21FBC41F}"/>
              </a:ext>
            </a:extLst>
          </p:cNvPr>
          <p:cNvPicPr>
            <a:picLocks noChangeAspect="1"/>
          </p:cNvPicPr>
          <p:nvPr/>
        </p:nvPicPr>
        <p:blipFill>
          <a:blip r:embed="rId3" cstate="print"/>
          <a:stretch>
            <a:fillRect/>
          </a:stretch>
        </p:blipFill>
        <p:spPr>
          <a:xfrm>
            <a:off x="1601249" y="1752517"/>
            <a:ext cx="7574367" cy="4217977"/>
          </a:xfrm>
          <a:prstGeom prst="rect">
            <a:avLst/>
          </a:prstGeom>
          <a:noFill/>
          <a:ln w="12700" cap="flat" cmpd="sng">
            <a:noFill/>
            <a:prstDash val="solid"/>
            <a:miter/>
          </a:ln>
        </p:spPr>
      </p:pic>
    </p:spTree>
    <p:extLst>
      <p:ext uri="{BB962C8B-B14F-4D97-AF65-F5344CB8AC3E}">
        <p14:creationId xmlns:p14="http://schemas.microsoft.com/office/powerpoint/2010/main" val="10749168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4" name="矩形">
            <a:extLst>
              <a:ext uri="{FF2B5EF4-FFF2-40B4-BE49-F238E27FC236}">
                <a16:creationId xmlns:a16="http://schemas.microsoft.com/office/drawing/2014/main" id="{FF44C546-BC4D-18D3-8730-CBBD3E0F671D}"/>
              </a:ext>
            </a:extLst>
          </p:cNvPr>
          <p:cNvSpPr>
            <a:spLocks/>
          </p:cNvSpPr>
          <p:nvPr/>
        </p:nvSpPr>
        <p:spPr>
          <a:xfrm>
            <a:off x="504825" y="0"/>
            <a:ext cx="9456756" cy="695575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Python3 Program for recursive binary search, Returns index of x in </a:t>
            </a:r>
            <a:r>
              <a:rPr lang="en-US" altLang="zh-CN" sz="1400" b="0" i="0" u="none" strike="noStrike" kern="1200" cap="none" spc="0" baseline="0" dirty="0" err="1">
                <a:solidFill>
                  <a:schemeClr val="tx1"/>
                </a:solidFill>
                <a:latin typeface="Century Gothic" charset="0"/>
                <a:ea typeface="宋体" charset="0"/>
                <a:cs typeface="Century Gothic" charset="0"/>
              </a:rPr>
              <a:t>arr</a:t>
            </a:r>
            <a:r>
              <a:rPr lang="en-US" altLang="zh-CN" sz="1400" b="0" i="0" u="none" strike="noStrike" kern="1200" cap="none" spc="0" baseline="0" dirty="0">
                <a:solidFill>
                  <a:schemeClr val="tx1"/>
                </a:solidFill>
                <a:latin typeface="Century Gothic" charset="0"/>
                <a:ea typeface="宋体" charset="0"/>
                <a:cs typeface="Century Gothic" charset="0"/>
              </a:rPr>
              <a:t> if present, else -1 </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def </a:t>
            </a:r>
            <a:r>
              <a:rPr lang="en-US" altLang="zh-CN" sz="1400" b="0" i="0" u="none" strike="noStrike" kern="1200" cap="none" spc="0" baseline="0" dirty="0" err="1">
                <a:solidFill>
                  <a:schemeClr val="tx1"/>
                </a:solidFill>
                <a:latin typeface="Century Gothic" charset="0"/>
                <a:ea typeface="宋体" charset="0"/>
                <a:cs typeface="Century Gothic" charset="0"/>
              </a:rPr>
              <a:t>binarySearch</a:t>
            </a:r>
            <a:r>
              <a:rPr lang="en-US" altLang="zh-CN" sz="1400" b="0" i="0" u="none" strike="noStrike" kern="1200" cap="none" spc="0" baseline="0" dirty="0">
                <a:solidFill>
                  <a:schemeClr val="tx1"/>
                </a:solidFill>
                <a:latin typeface="Century Gothic" charset="0"/>
                <a:ea typeface="宋体" charset="0"/>
                <a:cs typeface="Century Gothic" charset="0"/>
              </a:rPr>
              <a:t> (</a:t>
            </a:r>
            <a:r>
              <a:rPr lang="en-US" altLang="zh-CN" sz="1400" b="0" i="0" u="none" strike="noStrike" kern="1200" cap="none" spc="0" baseline="0" dirty="0" err="1">
                <a:solidFill>
                  <a:schemeClr val="tx1"/>
                </a:solidFill>
                <a:latin typeface="Century Gothic" charset="0"/>
                <a:ea typeface="宋体" charset="0"/>
                <a:cs typeface="Century Gothic" charset="0"/>
              </a:rPr>
              <a:t>arr</a:t>
            </a:r>
            <a:r>
              <a:rPr lang="en-US" altLang="zh-CN" sz="1400" b="0" i="0" u="none" strike="noStrike" kern="1200" cap="none" spc="0" baseline="0" dirty="0">
                <a:solidFill>
                  <a:schemeClr val="tx1"/>
                </a:solidFill>
                <a:latin typeface="Century Gothic" charset="0"/>
                <a:ea typeface="宋体" charset="0"/>
                <a:cs typeface="Century Gothic" charset="0"/>
              </a:rPr>
              <a:t>, l, r, x): </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 Check base case </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if r &gt;= l: </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mid = l + (r - l) // 2</a:t>
            </a:r>
          </a:p>
          <a:p>
            <a:pPr marL="0" indent="0" algn="l">
              <a:lnSpc>
                <a:spcPct val="100000"/>
              </a:lnSpc>
              <a:spcBef>
                <a:spcPts val="0"/>
              </a:spcBef>
              <a:spcAft>
                <a:spcPts val="0"/>
              </a:spcAft>
              <a:buNone/>
            </a:pPr>
            <a:endParaRPr lang="en-US" altLang="zh-CN" sz="1400" b="0" i="0" u="none" strike="noStrike" kern="1200" cap="none" spc="0" baseline="0" dirty="0">
              <a:solidFill>
                <a:schemeClr val="tx1"/>
              </a:solidFill>
              <a:latin typeface="Century Gothic" charset="0"/>
              <a:ea typeface="宋体" charset="0"/>
              <a:cs typeface="Century Gothic" charset="0"/>
            </a:endParaRP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 If element is present at the middle itself </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if </a:t>
            </a:r>
            <a:r>
              <a:rPr lang="en-US" altLang="zh-CN" sz="1400" b="0" i="0" u="none" strike="noStrike" kern="1200" cap="none" spc="0" baseline="0" dirty="0" err="1">
                <a:solidFill>
                  <a:schemeClr val="tx1"/>
                </a:solidFill>
                <a:latin typeface="Century Gothic" charset="0"/>
                <a:ea typeface="宋体" charset="0"/>
                <a:cs typeface="Century Gothic" charset="0"/>
              </a:rPr>
              <a:t>arr</a:t>
            </a:r>
            <a:r>
              <a:rPr lang="en-US" altLang="zh-CN" sz="1400" b="0" i="0" u="none" strike="noStrike" kern="1200" cap="none" spc="0" baseline="0" dirty="0">
                <a:solidFill>
                  <a:schemeClr val="tx1"/>
                </a:solidFill>
                <a:latin typeface="Century Gothic" charset="0"/>
                <a:ea typeface="宋体" charset="0"/>
                <a:cs typeface="Century Gothic" charset="0"/>
              </a:rPr>
              <a:t>[mid] == x: </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return mid </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 If element is smaller than mid, then it can only be present in left subarray </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a:t>
            </a:r>
            <a:r>
              <a:rPr lang="en-US" altLang="zh-CN" sz="1400" b="0" i="0" u="none" strike="noStrike" kern="1200" cap="none" spc="0" baseline="0" dirty="0" err="1">
                <a:solidFill>
                  <a:schemeClr val="tx1"/>
                </a:solidFill>
                <a:latin typeface="Century Gothic" charset="0"/>
                <a:ea typeface="宋体" charset="0"/>
                <a:cs typeface="Century Gothic" charset="0"/>
              </a:rPr>
              <a:t>elif</a:t>
            </a:r>
            <a:r>
              <a:rPr lang="en-US" altLang="zh-CN" sz="1400" b="0" i="0" u="none" strike="noStrike" kern="1200" cap="none" spc="0" baseline="0" dirty="0">
                <a:solidFill>
                  <a:schemeClr val="tx1"/>
                </a:solidFill>
                <a:latin typeface="Century Gothic" charset="0"/>
                <a:ea typeface="宋体" charset="0"/>
                <a:cs typeface="Century Gothic" charset="0"/>
              </a:rPr>
              <a:t> </a:t>
            </a:r>
            <a:r>
              <a:rPr lang="en-US" altLang="zh-CN" sz="1400" b="0" i="0" u="none" strike="noStrike" kern="1200" cap="none" spc="0" baseline="0" dirty="0" err="1">
                <a:solidFill>
                  <a:schemeClr val="tx1"/>
                </a:solidFill>
                <a:latin typeface="Century Gothic" charset="0"/>
                <a:ea typeface="宋体" charset="0"/>
                <a:cs typeface="Century Gothic" charset="0"/>
              </a:rPr>
              <a:t>arr</a:t>
            </a:r>
            <a:r>
              <a:rPr lang="en-US" altLang="zh-CN" sz="1400" b="0" i="0" u="none" strike="noStrike" kern="1200" cap="none" spc="0" baseline="0" dirty="0">
                <a:solidFill>
                  <a:schemeClr val="tx1"/>
                </a:solidFill>
                <a:latin typeface="Century Gothic" charset="0"/>
                <a:ea typeface="宋体" charset="0"/>
                <a:cs typeface="Century Gothic" charset="0"/>
              </a:rPr>
              <a:t>[mid] &gt; x: </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return </a:t>
            </a:r>
            <a:r>
              <a:rPr lang="en-US" altLang="zh-CN" sz="1400" b="0" i="0" u="none" strike="noStrike" kern="1200" cap="none" spc="0" baseline="0" dirty="0" err="1">
                <a:solidFill>
                  <a:schemeClr val="tx1"/>
                </a:solidFill>
                <a:latin typeface="Century Gothic" charset="0"/>
                <a:ea typeface="宋体" charset="0"/>
                <a:cs typeface="Century Gothic" charset="0"/>
              </a:rPr>
              <a:t>binarySearch</a:t>
            </a:r>
            <a:r>
              <a:rPr lang="en-US" altLang="zh-CN" sz="1400" b="0" i="0" u="none" strike="noStrike" kern="1200" cap="none" spc="0" baseline="0" dirty="0">
                <a:solidFill>
                  <a:schemeClr val="tx1"/>
                </a:solidFill>
                <a:latin typeface="Century Gothic" charset="0"/>
                <a:ea typeface="宋体" charset="0"/>
                <a:cs typeface="Century Gothic" charset="0"/>
              </a:rPr>
              <a:t>(</a:t>
            </a:r>
            <a:r>
              <a:rPr lang="en-US" altLang="zh-CN" sz="1400" b="0" i="0" u="none" strike="noStrike" kern="1200" cap="none" spc="0" baseline="0" dirty="0" err="1">
                <a:solidFill>
                  <a:schemeClr val="tx1"/>
                </a:solidFill>
                <a:latin typeface="Century Gothic" charset="0"/>
                <a:ea typeface="宋体" charset="0"/>
                <a:cs typeface="Century Gothic" charset="0"/>
              </a:rPr>
              <a:t>arr</a:t>
            </a:r>
            <a:r>
              <a:rPr lang="en-US" altLang="zh-CN" sz="1400" b="0" i="0" u="none" strike="noStrike" kern="1200" cap="none" spc="0" baseline="0" dirty="0">
                <a:solidFill>
                  <a:schemeClr val="tx1"/>
                </a:solidFill>
                <a:latin typeface="Century Gothic" charset="0"/>
                <a:ea typeface="宋体" charset="0"/>
                <a:cs typeface="Century Gothic" charset="0"/>
              </a:rPr>
              <a:t>, l, mid-1, x) </a:t>
            </a:r>
          </a:p>
          <a:p>
            <a:pPr marL="0" indent="0" algn="l">
              <a:lnSpc>
                <a:spcPct val="100000"/>
              </a:lnSpc>
              <a:spcBef>
                <a:spcPts val="0"/>
              </a:spcBef>
              <a:spcAft>
                <a:spcPts val="0"/>
              </a:spcAft>
              <a:buNone/>
            </a:pPr>
            <a:endParaRPr lang="en-US" altLang="zh-CN" sz="1400" b="0" i="0" u="none" strike="noStrike" kern="1200" cap="none" spc="0" baseline="0" dirty="0">
              <a:solidFill>
                <a:schemeClr val="tx1"/>
              </a:solidFill>
              <a:latin typeface="Century Gothic" charset="0"/>
              <a:ea typeface="宋体" charset="0"/>
              <a:cs typeface="Century Gothic" charset="0"/>
            </a:endParaRP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 Else the element can only be present in right subarray </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else: </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return </a:t>
            </a:r>
            <a:r>
              <a:rPr lang="en-US" altLang="zh-CN" sz="1400" b="0" i="0" u="none" strike="noStrike" kern="1200" cap="none" spc="0" baseline="0" dirty="0" err="1">
                <a:solidFill>
                  <a:schemeClr val="tx1"/>
                </a:solidFill>
                <a:latin typeface="Century Gothic" charset="0"/>
                <a:ea typeface="宋体" charset="0"/>
                <a:cs typeface="Century Gothic" charset="0"/>
              </a:rPr>
              <a:t>binarySearch</a:t>
            </a:r>
            <a:r>
              <a:rPr lang="en-US" altLang="zh-CN" sz="1400" b="0" i="0" u="none" strike="noStrike" kern="1200" cap="none" spc="0" baseline="0" dirty="0">
                <a:solidFill>
                  <a:schemeClr val="tx1"/>
                </a:solidFill>
                <a:latin typeface="Century Gothic" charset="0"/>
                <a:ea typeface="宋体" charset="0"/>
                <a:cs typeface="Century Gothic" charset="0"/>
              </a:rPr>
              <a:t>(</a:t>
            </a:r>
            <a:r>
              <a:rPr lang="en-US" altLang="zh-CN" sz="1400" b="0" i="0" u="none" strike="noStrike" kern="1200" cap="none" spc="0" baseline="0" dirty="0" err="1">
                <a:solidFill>
                  <a:schemeClr val="tx1"/>
                </a:solidFill>
                <a:latin typeface="Century Gothic" charset="0"/>
                <a:ea typeface="宋体" charset="0"/>
                <a:cs typeface="Century Gothic" charset="0"/>
              </a:rPr>
              <a:t>arr</a:t>
            </a:r>
            <a:r>
              <a:rPr lang="en-US" altLang="zh-CN" sz="1400" b="0" i="0" u="none" strike="noStrike" kern="1200" cap="none" spc="0" baseline="0" dirty="0">
                <a:solidFill>
                  <a:schemeClr val="tx1"/>
                </a:solidFill>
                <a:latin typeface="Century Gothic" charset="0"/>
                <a:ea typeface="宋体" charset="0"/>
                <a:cs typeface="Century Gothic" charset="0"/>
              </a:rPr>
              <a:t>, mid + 1, r, x) </a:t>
            </a:r>
          </a:p>
          <a:p>
            <a:pPr marL="0" indent="0" algn="l">
              <a:lnSpc>
                <a:spcPct val="100000"/>
              </a:lnSpc>
              <a:spcBef>
                <a:spcPts val="0"/>
              </a:spcBef>
              <a:spcAft>
                <a:spcPts val="0"/>
              </a:spcAft>
              <a:buNone/>
            </a:pPr>
            <a:endParaRPr lang="en-US" altLang="zh-CN" sz="1400" b="0" i="0" u="none" strike="noStrike" kern="1200" cap="none" spc="0" baseline="0" dirty="0">
              <a:solidFill>
                <a:schemeClr val="tx1"/>
              </a:solidFill>
              <a:latin typeface="Century Gothic" charset="0"/>
              <a:ea typeface="宋体" charset="0"/>
              <a:cs typeface="Century Gothic" charset="0"/>
            </a:endParaRP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else: </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return -1 		# Element is not present in the array </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Driver Code </a:t>
            </a:r>
          </a:p>
          <a:p>
            <a:pPr marL="0" indent="0" algn="l">
              <a:lnSpc>
                <a:spcPct val="100000"/>
              </a:lnSpc>
              <a:spcBef>
                <a:spcPts val="0"/>
              </a:spcBef>
              <a:spcAft>
                <a:spcPts val="0"/>
              </a:spcAft>
              <a:buNone/>
            </a:pPr>
            <a:r>
              <a:rPr lang="en-US" altLang="zh-CN" sz="1400" b="0" i="0" u="none" strike="noStrike" kern="1200" cap="none" spc="0" baseline="0" dirty="0" err="1">
                <a:solidFill>
                  <a:schemeClr val="tx1"/>
                </a:solidFill>
                <a:latin typeface="Century Gothic" charset="0"/>
                <a:ea typeface="宋体" charset="0"/>
                <a:cs typeface="Century Gothic" charset="0"/>
              </a:rPr>
              <a:t>arr</a:t>
            </a:r>
            <a:r>
              <a:rPr lang="en-US" altLang="zh-CN" sz="1400" b="0" i="0" u="none" strike="noStrike" kern="1200" cap="none" spc="0" baseline="0" dirty="0">
                <a:solidFill>
                  <a:schemeClr val="tx1"/>
                </a:solidFill>
                <a:latin typeface="Century Gothic" charset="0"/>
                <a:ea typeface="宋体" charset="0"/>
                <a:cs typeface="Century Gothic" charset="0"/>
              </a:rPr>
              <a:t> = [ 2, 3, 4, 10, 40 ] </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x = 10</a:t>
            </a:r>
          </a:p>
          <a:p>
            <a:pPr marL="0" indent="0" algn="l">
              <a:lnSpc>
                <a:spcPct val="100000"/>
              </a:lnSpc>
              <a:spcBef>
                <a:spcPts val="0"/>
              </a:spcBef>
              <a:spcAft>
                <a:spcPts val="0"/>
              </a:spcAft>
              <a:buNone/>
            </a:pPr>
            <a:endParaRPr lang="en-US" altLang="zh-CN" sz="1400" b="0" i="0" u="none" strike="noStrike" kern="1200" cap="none" spc="0" baseline="0" dirty="0">
              <a:solidFill>
                <a:schemeClr val="tx1"/>
              </a:solidFill>
              <a:latin typeface="Century Gothic" charset="0"/>
              <a:ea typeface="宋体" charset="0"/>
              <a:cs typeface="Century Gothic" charset="0"/>
            </a:endParaRP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Function call </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result = </a:t>
            </a:r>
            <a:r>
              <a:rPr lang="en-US" altLang="zh-CN" sz="1400" b="0" i="0" u="none" strike="noStrike" kern="1200" cap="none" spc="0" baseline="0" dirty="0" err="1">
                <a:solidFill>
                  <a:schemeClr val="tx1"/>
                </a:solidFill>
                <a:latin typeface="Century Gothic" charset="0"/>
                <a:ea typeface="宋体" charset="0"/>
                <a:cs typeface="Century Gothic" charset="0"/>
              </a:rPr>
              <a:t>binarySearch</a:t>
            </a:r>
            <a:r>
              <a:rPr lang="en-US" altLang="zh-CN" sz="1400" b="0" i="0" u="none" strike="noStrike" kern="1200" cap="none" spc="0" baseline="0" dirty="0">
                <a:solidFill>
                  <a:schemeClr val="tx1"/>
                </a:solidFill>
                <a:latin typeface="Century Gothic" charset="0"/>
                <a:ea typeface="宋体" charset="0"/>
                <a:cs typeface="Century Gothic" charset="0"/>
              </a:rPr>
              <a:t>(</a:t>
            </a:r>
            <a:r>
              <a:rPr lang="en-US" altLang="zh-CN" sz="1400" b="0" i="0" u="none" strike="noStrike" kern="1200" cap="none" spc="0" baseline="0" dirty="0" err="1">
                <a:solidFill>
                  <a:schemeClr val="tx1"/>
                </a:solidFill>
                <a:latin typeface="Century Gothic" charset="0"/>
                <a:ea typeface="宋体" charset="0"/>
                <a:cs typeface="Century Gothic" charset="0"/>
              </a:rPr>
              <a:t>arr</a:t>
            </a:r>
            <a:r>
              <a:rPr lang="en-US" altLang="zh-CN" sz="1400" b="0" i="0" u="none" strike="noStrike" kern="1200" cap="none" spc="0" baseline="0" dirty="0">
                <a:solidFill>
                  <a:schemeClr val="tx1"/>
                </a:solidFill>
                <a:latin typeface="Century Gothic" charset="0"/>
                <a:ea typeface="宋体" charset="0"/>
                <a:cs typeface="Century Gothic" charset="0"/>
              </a:rPr>
              <a:t>, 0, </a:t>
            </a:r>
            <a:r>
              <a:rPr lang="en-US" altLang="zh-CN" sz="1400" b="0" i="0" u="none" strike="noStrike" kern="1200" cap="none" spc="0" baseline="0" dirty="0" err="1">
                <a:solidFill>
                  <a:schemeClr val="tx1"/>
                </a:solidFill>
                <a:latin typeface="Century Gothic" charset="0"/>
                <a:ea typeface="宋体" charset="0"/>
                <a:cs typeface="Century Gothic" charset="0"/>
              </a:rPr>
              <a:t>len</a:t>
            </a:r>
            <a:r>
              <a:rPr lang="en-US" altLang="zh-CN" sz="1400" b="0" i="0" u="none" strike="noStrike" kern="1200" cap="none" spc="0" baseline="0" dirty="0">
                <a:solidFill>
                  <a:schemeClr val="tx1"/>
                </a:solidFill>
                <a:latin typeface="Century Gothic" charset="0"/>
                <a:ea typeface="宋体" charset="0"/>
                <a:cs typeface="Century Gothic" charset="0"/>
              </a:rPr>
              <a:t>(</a:t>
            </a:r>
            <a:r>
              <a:rPr lang="en-US" altLang="zh-CN" sz="1400" b="0" i="0" u="none" strike="noStrike" kern="1200" cap="none" spc="0" baseline="0" dirty="0" err="1">
                <a:solidFill>
                  <a:schemeClr val="tx1"/>
                </a:solidFill>
                <a:latin typeface="Century Gothic" charset="0"/>
                <a:ea typeface="宋体" charset="0"/>
                <a:cs typeface="Century Gothic" charset="0"/>
              </a:rPr>
              <a:t>arr</a:t>
            </a:r>
            <a:r>
              <a:rPr lang="en-US" altLang="zh-CN" sz="1400" b="0" i="0" u="none" strike="noStrike" kern="1200" cap="none" spc="0" baseline="0" dirty="0">
                <a:solidFill>
                  <a:schemeClr val="tx1"/>
                </a:solidFill>
                <a:latin typeface="Century Gothic" charset="0"/>
                <a:ea typeface="宋体" charset="0"/>
                <a:cs typeface="Century Gothic" charset="0"/>
              </a:rPr>
              <a:t>)-1, x) </a:t>
            </a:r>
          </a:p>
          <a:p>
            <a:pPr marL="0" indent="0" algn="l">
              <a:lnSpc>
                <a:spcPct val="100000"/>
              </a:lnSpc>
              <a:spcBef>
                <a:spcPts val="0"/>
              </a:spcBef>
              <a:spcAft>
                <a:spcPts val="0"/>
              </a:spcAft>
              <a:buNone/>
            </a:pPr>
            <a:endParaRPr lang="en-US" altLang="zh-CN" sz="1400" b="0" i="0" u="none" strike="noStrike" kern="1200" cap="none" spc="0" baseline="0" dirty="0">
              <a:solidFill>
                <a:schemeClr val="tx1"/>
              </a:solidFill>
              <a:latin typeface="Century Gothic" charset="0"/>
              <a:ea typeface="宋体" charset="0"/>
              <a:cs typeface="Century Gothic" charset="0"/>
            </a:endParaRP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if result != -1: </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print ("Element is present at index % d" % result) </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else: </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print ("Element is not present in array") </a:t>
            </a:r>
          </a:p>
          <a:p>
            <a:pPr marL="0" indent="0" algn="l">
              <a:lnSpc>
                <a:spcPct val="100000"/>
              </a:lnSpc>
              <a:spcBef>
                <a:spcPts val="0"/>
              </a:spcBef>
              <a:spcAft>
                <a:spcPts val="0"/>
              </a:spcAft>
              <a:buNone/>
            </a:pPr>
            <a:endParaRPr lang="zh-CN" altLang="en-US" sz="1200" b="0" i="0" u="none" strike="noStrike" kern="1200" cap="none" spc="0" baseline="0" dirty="0">
              <a:solidFill>
                <a:schemeClr val="tx1"/>
              </a:solidFill>
              <a:latin typeface="Century Gothic" charset="0"/>
              <a:ea typeface="宋体" charset="0"/>
              <a:cs typeface="Century Gothic" charset="0"/>
            </a:endParaRPr>
          </a:p>
        </p:txBody>
      </p:sp>
    </p:spTree>
    <p:extLst>
      <p:ext uri="{BB962C8B-B14F-4D97-AF65-F5344CB8AC3E}">
        <p14:creationId xmlns:p14="http://schemas.microsoft.com/office/powerpoint/2010/main" val="17648480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4" name="文本框">
            <a:extLst>
              <a:ext uri="{FF2B5EF4-FFF2-40B4-BE49-F238E27FC236}">
                <a16:creationId xmlns:a16="http://schemas.microsoft.com/office/drawing/2014/main" id="{C6EC6773-5399-13F2-24D7-3E0D679318FA}"/>
              </a:ext>
            </a:extLst>
          </p:cNvPr>
          <p:cNvSpPr>
            <a:spLocks noGrp="1"/>
          </p:cNvSpPr>
          <p:nvPr>
            <p:ph type="title"/>
          </p:nvPr>
        </p:nvSpPr>
        <p:spPr>
          <a:xfrm>
            <a:off x="647093" y="145964"/>
            <a:ext cx="1860420" cy="46893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Selection Sort</a:t>
            </a:r>
            <a:br>
              <a:rPr lang="zh-CN" altLang="en-US" sz="4200" b="0" i="0" u="none" strike="noStrike" kern="1200" cap="none" spc="0" baseline="0" dirty="0">
                <a:solidFill>
                  <a:schemeClr val="tx2"/>
                </a:solidFill>
                <a:latin typeface="Century Gothic" charset="0"/>
                <a:ea typeface="宋体" charset="0"/>
                <a:cs typeface="Lucida Sans"/>
              </a:rPr>
            </a:br>
            <a:endParaRPr lang="zh-CN" altLang="en-US" sz="4200" b="0" i="0" u="none" strike="noStrike" kern="1200" cap="none" spc="0" baseline="0" dirty="0">
              <a:solidFill>
                <a:schemeClr val="tx2"/>
              </a:solidFill>
              <a:latin typeface="Century Gothic" charset="0"/>
              <a:ea typeface="宋体" charset="0"/>
              <a:cs typeface="Lucida Sans"/>
            </a:endParaRPr>
          </a:p>
        </p:txBody>
      </p:sp>
      <p:sp>
        <p:nvSpPr>
          <p:cNvPr id="5" name="文本框">
            <a:extLst>
              <a:ext uri="{FF2B5EF4-FFF2-40B4-BE49-F238E27FC236}">
                <a16:creationId xmlns:a16="http://schemas.microsoft.com/office/drawing/2014/main" id="{EE39AFDD-5F84-6ECF-6F4A-E537BBF44691}"/>
              </a:ext>
            </a:extLst>
          </p:cNvPr>
          <p:cNvSpPr>
            <a:spLocks noGrp="1"/>
          </p:cNvSpPr>
          <p:nvPr>
            <p:ph type="body" idx="1"/>
          </p:nvPr>
        </p:nvSpPr>
        <p:spPr>
          <a:xfrm>
            <a:off x="647093" y="856784"/>
            <a:ext cx="3980664" cy="565552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just">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In selection sort we start by finding the minimum value in a given list and move it to a sorted list. Then we repeat the process for each of the remaining elements in the unsorted list. The next element entering the sorted list is compared with the existing elements and placed at its correct position. So at the end all the elements from the unsorted list are sorted.</a:t>
            </a:r>
            <a:endParaRPr lang="zh-CN" altLang="en-US" sz="1600" b="0" i="0" u="none" strike="noStrike" kern="1200" cap="none" spc="0" baseline="0" dirty="0">
              <a:solidFill>
                <a:schemeClr val="tx1"/>
              </a:solidFill>
              <a:latin typeface="Century Gothic" charset="0"/>
              <a:ea typeface="宋体" charset="0"/>
              <a:cs typeface="Lucida Sans"/>
            </a:endParaRPr>
          </a:p>
        </p:txBody>
      </p:sp>
      <p:pic>
        <p:nvPicPr>
          <p:cNvPr id="6" name="图片">
            <a:extLst>
              <a:ext uri="{FF2B5EF4-FFF2-40B4-BE49-F238E27FC236}">
                <a16:creationId xmlns:a16="http://schemas.microsoft.com/office/drawing/2014/main" id="{C110094E-450B-85E7-2346-1713A4A4DE10}"/>
              </a:ext>
            </a:extLst>
          </p:cNvPr>
          <p:cNvPicPr>
            <a:picLocks noChangeAspect="1"/>
          </p:cNvPicPr>
          <p:nvPr/>
        </p:nvPicPr>
        <p:blipFill>
          <a:blip r:embed="rId3" cstate="print"/>
          <a:stretch>
            <a:fillRect/>
          </a:stretch>
        </p:blipFill>
        <p:spPr>
          <a:xfrm>
            <a:off x="5789365" y="145964"/>
            <a:ext cx="3871003" cy="4346871"/>
          </a:xfrm>
          <a:prstGeom prst="rect">
            <a:avLst/>
          </a:prstGeom>
          <a:noFill/>
          <a:ln w="12700" cap="flat" cmpd="sng">
            <a:noFill/>
            <a:prstDash val="solid"/>
            <a:miter/>
          </a:ln>
        </p:spPr>
      </p:pic>
    </p:spTree>
    <p:extLst>
      <p:ext uri="{BB962C8B-B14F-4D97-AF65-F5344CB8AC3E}">
        <p14:creationId xmlns:p14="http://schemas.microsoft.com/office/powerpoint/2010/main" val="12032244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6" name="矩形">
            <a:extLst>
              <a:ext uri="{FF2B5EF4-FFF2-40B4-BE49-F238E27FC236}">
                <a16:creationId xmlns:a16="http://schemas.microsoft.com/office/drawing/2014/main" id="{4EBC77A9-19B9-7976-B92B-77F753910A3E}"/>
              </a:ext>
            </a:extLst>
          </p:cNvPr>
          <p:cNvSpPr>
            <a:spLocks/>
          </p:cNvSpPr>
          <p:nvPr/>
        </p:nvSpPr>
        <p:spPr>
          <a:xfrm>
            <a:off x="298327" y="144047"/>
            <a:ext cx="10069551" cy="501675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600" b="0" i="0" u="none" strike="noStrike" kern="1200" cap="none" spc="0" baseline="0" dirty="0">
                <a:solidFill>
                  <a:schemeClr val="tx1"/>
                </a:solidFill>
                <a:latin typeface="Century Gothic" charset="0"/>
                <a:ea typeface="宋体" charset="0"/>
                <a:cs typeface="Century Gothic" charset="0"/>
              </a:rPr>
              <a:t>def </a:t>
            </a:r>
            <a:r>
              <a:rPr lang="en-US" altLang="zh-CN" sz="1600" b="0" i="0" u="none" strike="noStrike" kern="1200" cap="none" spc="0" baseline="0" dirty="0" err="1">
                <a:solidFill>
                  <a:schemeClr val="tx1"/>
                </a:solidFill>
                <a:latin typeface="Century Gothic" charset="0"/>
                <a:ea typeface="宋体" charset="0"/>
                <a:cs typeface="Century Gothic" charset="0"/>
              </a:rPr>
              <a:t>selectionSort</a:t>
            </a:r>
            <a:r>
              <a:rPr lang="en-US" altLang="zh-CN" sz="1600" b="0" i="0" u="none" strike="noStrike" kern="1200" cap="none" spc="0" baseline="0" dirty="0">
                <a:solidFill>
                  <a:schemeClr val="tx1"/>
                </a:solidFill>
                <a:latin typeface="Century Gothic" charset="0"/>
                <a:ea typeface="宋体" charset="0"/>
                <a:cs typeface="Century Gothic" charset="0"/>
              </a:rPr>
              <a:t>(array, size):</a:t>
            </a:r>
          </a:p>
          <a:p>
            <a:pPr marL="0" indent="0" algn="l">
              <a:lnSpc>
                <a:spcPct val="100000"/>
              </a:lnSpc>
              <a:spcBef>
                <a:spcPts val="0"/>
              </a:spcBef>
              <a:spcAft>
                <a:spcPts val="0"/>
              </a:spcAft>
              <a:buNone/>
            </a:pPr>
            <a:r>
              <a:rPr lang="en-US" altLang="zh-CN" sz="1600" b="0" i="0" u="none" strike="noStrike" kern="1200" cap="none" spc="0" baseline="0" dirty="0">
                <a:solidFill>
                  <a:schemeClr val="tx1"/>
                </a:solidFill>
                <a:latin typeface="Century Gothic" charset="0"/>
                <a:ea typeface="宋体" charset="0"/>
                <a:cs typeface="Century Gothic" charset="0"/>
              </a:rPr>
              <a:t>   </a:t>
            </a:r>
          </a:p>
          <a:p>
            <a:pPr marL="0" indent="0" algn="l">
              <a:lnSpc>
                <a:spcPct val="100000"/>
              </a:lnSpc>
              <a:spcBef>
                <a:spcPts val="0"/>
              </a:spcBef>
              <a:spcAft>
                <a:spcPts val="0"/>
              </a:spcAft>
              <a:buNone/>
            </a:pPr>
            <a:r>
              <a:rPr lang="en-US" altLang="zh-CN" sz="1600" b="0" i="0" u="none" strike="noStrike" kern="1200" cap="none" spc="0" baseline="0" dirty="0">
                <a:solidFill>
                  <a:schemeClr val="tx1"/>
                </a:solidFill>
                <a:latin typeface="Century Gothic" charset="0"/>
                <a:ea typeface="宋体" charset="0"/>
                <a:cs typeface="Century Gothic" charset="0"/>
              </a:rPr>
              <a:t>    for step in range(size):</a:t>
            </a:r>
          </a:p>
          <a:p>
            <a:pPr marL="0" indent="0" algn="l">
              <a:lnSpc>
                <a:spcPct val="100000"/>
              </a:lnSpc>
              <a:spcBef>
                <a:spcPts val="0"/>
              </a:spcBef>
              <a:spcAft>
                <a:spcPts val="0"/>
              </a:spcAft>
              <a:buNone/>
            </a:pPr>
            <a:r>
              <a:rPr lang="en-US" altLang="zh-CN" sz="1600" b="0" i="0" u="none" strike="noStrike" kern="1200" cap="none" spc="0" baseline="0" dirty="0">
                <a:solidFill>
                  <a:schemeClr val="tx1"/>
                </a:solidFill>
                <a:latin typeface="Century Gothic" charset="0"/>
                <a:ea typeface="宋体" charset="0"/>
                <a:cs typeface="Century Gothic" charset="0"/>
              </a:rPr>
              <a:t>        </a:t>
            </a:r>
            <a:r>
              <a:rPr lang="en-US" altLang="zh-CN" sz="1600" b="0" i="0" u="none" strike="noStrike" kern="1200" cap="none" spc="0" baseline="0" dirty="0" err="1">
                <a:solidFill>
                  <a:schemeClr val="tx1"/>
                </a:solidFill>
                <a:latin typeface="Century Gothic" charset="0"/>
                <a:ea typeface="宋体" charset="0"/>
                <a:cs typeface="Century Gothic" charset="0"/>
              </a:rPr>
              <a:t>min_idx</a:t>
            </a:r>
            <a:r>
              <a:rPr lang="en-US" altLang="zh-CN" sz="1600" b="0" i="0" u="none" strike="noStrike" kern="1200" cap="none" spc="0" baseline="0" dirty="0">
                <a:solidFill>
                  <a:schemeClr val="tx1"/>
                </a:solidFill>
                <a:latin typeface="Century Gothic" charset="0"/>
                <a:ea typeface="宋体" charset="0"/>
                <a:cs typeface="Century Gothic" charset="0"/>
              </a:rPr>
              <a:t> = step</a:t>
            </a:r>
          </a:p>
          <a:p>
            <a:pPr marL="0" indent="0" algn="l">
              <a:lnSpc>
                <a:spcPct val="100000"/>
              </a:lnSpc>
              <a:spcBef>
                <a:spcPts val="0"/>
              </a:spcBef>
              <a:spcAft>
                <a:spcPts val="0"/>
              </a:spcAft>
              <a:buNone/>
            </a:pPr>
            <a:endParaRPr lang="en-US" altLang="zh-CN" sz="1600" b="0" i="0" u="none" strike="noStrike" kern="1200" cap="none" spc="0" baseline="0" dirty="0">
              <a:solidFill>
                <a:schemeClr val="tx1"/>
              </a:solidFill>
              <a:latin typeface="Century Gothic" charset="0"/>
              <a:ea typeface="宋体" charset="0"/>
              <a:cs typeface="Century Gothic" charset="0"/>
            </a:endParaRPr>
          </a:p>
          <a:p>
            <a:pPr marL="0" indent="0" algn="l">
              <a:lnSpc>
                <a:spcPct val="100000"/>
              </a:lnSpc>
              <a:spcBef>
                <a:spcPts val="0"/>
              </a:spcBef>
              <a:spcAft>
                <a:spcPts val="0"/>
              </a:spcAft>
              <a:buNone/>
            </a:pPr>
            <a:r>
              <a:rPr lang="en-US" altLang="zh-CN" sz="1600" b="0" i="0" u="none" strike="noStrike" kern="1200" cap="none" spc="0" baseline="0" dirty="0">
                <a:solidFill>
                  <a:schemeClr val="tx1"/>
                </a:solidFill>
                <a:latin typeface="Century Gothic" charset="0"/>
                <a:ea typeface="宋体" charset="0"/>
                <a:cs typeface="Century Gothic" charset="0"/>
              </a:rPr>
              <a:t>        for </a:t>
            </a:r>
            <a:r>
              <a:rPr lang="en-US" altLang="zh-CN" sz="1600" b="0" i="0" u="none" strike="noStrike" kern="1200" cap="none" spc="0" baseline="0" dirty="0" err="1">
                <a:solidFill>
                  <a:schemeClr val="tx1"/>
                </a:solidFill>
                <a:latin typeface="Century Gothic" charset="0"/>
                <a:ea typeface="宋体" charset="0"/>
                <a:cs typeface="Century Gothic" charset="0"/>
              </a:rPr>
              <a:t>i</a:t>
            </a:r>
            <a:r>
              <a:rPr lang="en-US" altLang="zh-CN" sz="1600" b="0" i="0" u="none" strike="noStrike" kern="1200" cap="none" spc="0" baseline="0" dirty="0">
                <a:solidFill>
                  <a:schemeClr val="tx1"/>
                </a:solidFill>
                <a:latin typeface="Century Gothic" charset="0"/>
                <a:ea typeface="宋体" charset="0"/>
                <a:cs typeface="Century Gothic" charset="0"/>
              </a:rPr>
              <a:t> in range(step + 1, size):</a:t>
            </a:r>
          </a:p>
          <a:p>
            <a:pPr marL="0" indent="0" algn="l">
              <a:lnSpc>
                <a:spcPct val="100000"/>
              </a:lnSpc>
              <a:spcBef>
                <a:spcPts val="0"/>
              </a:spcBef>
              <a:spcAft>
                <a:spcPts val="0"/>
              </a:spcAft>
              <a:buNone/>
            </a:pPr>
            <a:r>
              <a:rPr lang="en-US" altLang="zh-CN" sz="1600" b="0" i="0" u="none" strike="noStrike" kern="1200" cap="none" spc="0" baseline="0" dirty="0">
                <a:solidFill>
                  <a:schemeClr val="tx1"/>
                </a:solidFill>
                <a:latin typeface="Century Gothic" charset="0"/>
                <a:ea typeface="宋体" charset="0"/>
                <a:cs typeface="Century Gothic" charset="0"/>
              </a:rPr>
              <a:t>         </a:t>
            </a:r>
          </a:p>
          <a:p>
            <a:pPr marL="0" indent="0" algn="l">
              <a:lnSpc>
                <a:spcPct val="100000"/>
              </a:lnSpc>
              <a:spcBef>
                <a:spcPts val="0"/>
              </a:spcBef>
              <a:spcAft>
                <a:spcPts val="0"/>
              </a:spcAft>
              <a:buNone/>
            </a:pPr>
            <a:r>
              <a:rPr lang="en-US" altLang="zh-CN" sz="1600" b="0" i="0" u="none" strike="noStrike" kern="1200" cap="none" spc="0" baseline="0" dirty="0">
                <a:solidFill>
                  <a:schemeClr val="tx1"/>
                </a:solidFill>
                <a:latin typeface="Century Gothic" charset="0"/>
                <a:ea typeface="宋体" charset="0"/>
                <a:cs typeface="Century Gothic" charset="0"/>
              </a:rPr>
              <a:t>            # to sort in descending order, change &gt; to &lt; in this line</a:t>
            </a:r>
          </a:p>
          <a:p>
            <a:pPr marL="0" indent="0" algn="l">
              <a:lnSpc>
                <a:spcPct val="100000"/>
              </a:lnSpc>
              <a:spcBef>
                <a:spcPts val="0"/>
              </a:spcBef>
              <a:spcAft>
                <a:spcPts val="0"/>
              </a:spcAft>
              <a:buNone/>
            </a:pPr>
            <a:r>
              <a:rPr lang="en-US" altLang="zh-CN" sz="1600" b="0" i="0" u="none" strike="noStrike" kern="1200" cap="none" spc="0" baseline="0" dirty="0">
                <a:solidFill>
                  <a:schemeClr val="tx1"/>
                </a:solidFill>
                <a:latin typeface="Century Gothic" charset="0"/>
                <a:ea typeface="宋体" charset="0"/>
                <a:cs typeface="Century Gothic" charset="0"/>
              </a:rPr>
              <a:t>            # select the minimum element in each loop</a:t>
            </a:r>
          </a:p>
          <a:p>
            <a:pPr marL="0" indent="0" algn="l">
              <a:lnSpc>
                <a:spcPct val="100000"/>
              </a:lnSpc>
              <a:spcBef>
                <a:spcPts val="0"/>
              </a:spcBef>
              <a:spcAft>
                <a:spcPts val="0"/>
              </a:spcAft>
              <a:buNone/>
            </a:pPr>
            <a:r>
              <a:rPr lang="en-US" altLang="zh-CN" sz="1600" b="0" i="0" u="none" strike="noStrike" kern="1200" cap="none" spc="0" baseline="0" dirty="0">
                <a:solidFill>
                  <a:schemeClr val="tx1"/>
                </a:solidFill>
                <a:latin typeface="Century Gothic" charset="0"/>
                <a:ea typeface="宋体" charset="0"/>
                <a:cs typeface="Century Gothic" charset="0"/>
              </a:rPr>
              <a:t>            if array[</a:t>
            </a:r>
            <a:r>
              <a:rPr lang="en-US" altLang="zh-CN" sz="1600" b="0" i="0" u="none" strike="noStrike" kern="1200" cap="none" spc="0" baseline="0" dirty="0" err="1">
                <a:solidFill>
                  <a:schemeClr val="tx1"/>
                </a:solidFill>
                <a:latin typeface="Century Gothic" charset="0"/>
                <a:ea typeface="宋体" charset="0"/>
                <a:cs typeface="Century Gothic" charset="0"/>
              </a:rPr>
              <a:t>i</a:t>
            </a:r>
            <a:r>
              <a:rPr lang="en-US" altLang="zh-CN" sz="1600" b="0" i="0" u="none" strike="noStrike" kern="1200" cap="none" spc="0" baseline="0" dirty="0">
                <a:solidFill>
                  <a:schemeClr val="tx1"/>
                </a:solidFill>
                <a:latin typeface="Century Gothic" charset="0"/>
                <a:ea typeface="宋体" charset="0"/>
                <a:cs typeface="Century Gothic" charset="0"/>
              </a:rPr>
              <a:t>] &lt; array[</a:t>
            </a:r>
            <a:r>
              <a:rPr lang="en-US" altLang="zh-CN" sz="1600" b="0" i="0" u="none" strike="noStrike" kern="1200" cap="none" spc="0" baseline="0" dirty="0" err="1">
                <a:solidFill>
                  <a:schemeClr val="tx1"/>
                </a:solidFill>
                <a:latin typeface="Century Gothic" charset="0"/>
                <a:ea typeface="宋体" charset="0"/>
                <a:cs typeface="Century Gothic" charset="0"/>
              </a:rPr>
              <a:t>min_idx</a:t>
            </a:r>
            <a:r>
              <a:rPr lang="en-US" altLang="zh-CN" sz="1600" b="0" i="0" u="none" strike="noStrike" kern="1200" cap="none" spc="0" baseline="0" dirty="0">
                <a:solidFill>
                  <a:schemeClr val="tx1"/>
                </a:solidFill>
                <a:latin typeface="Century Gothic" charset="0"/>
                <a:ea typeface="宋体" charset="0"/>
                <a:cs typeface="Century Gothic" charset="0"/>
              </a:rPr>
              <a:t>]:</a:t>
            </a:r>
          </a:p>
          <a:p>
            <a:pPr marL="0" indent="0" algn="l">
              <a:lnSpc>
                <a:spcPct val="100000"/>
              </a:lnSpc>
              <a:spcBef>
                <a:spcPts val="0"/>
              </a:spcBef>
              <a:spcAft>
                <a:spcPts val="0"/>
              </a:spcAft>
              <a:buNone/>
            </a:pPr>
            <a:r>
              <a:rPr lang="en-US" altLang="zh-CN" sz="1600" b="0" i="0" u="none" strike="noStrike" kern="1200" cap="none" spc="0" baseline="0" dirty="0">
                <a:solidFill>
                  <a:schemeClr val="tx1"/>
                </a:solidFill>
                <a:latin typeface="Century Gothic" charset="0"/>
                <a:ea typeface="宋体" charset="0"/>
                <a:cs typeface="Century Gothic" charset="0"/>
              </a:rPr>
              <a:t>                </a:t>
            </a:r>
            <a:r>
              <a:rPr lang="en-US" altLang="zh-CN" sz="1600" b="0" i="0" u="none" strike="noStrike" kern="1200" cap="none" spc="0" baseline="0" dirty="0" err="1">
                <a:solidFill>
                  <a:schemeClr val="tx1"/>
                </a:solidFill>
                <a:latin typeface="Century Gothic" charset="0"/>
                <a:ea typeface="宋体" charset="0"/>
                <a:cs typeface="Century Gothic" charset="0"/>
              </a:rPr>
              <a:t>min_idx</a:t>
            </a:r>
            <a:r>
              <a:rPr lang="en-US" altLang="zh-CN" sz="1600" b="0" i="0" u="none" strike="noStrike" kern="1200" cap="none" spc="0" baseline="0" dirty="0">
                <a:solidFill>
                  <a:schemeClr val="tx1"/>
                </a:solidFill>
                <a:latin typeface="Century Gothic" charset="0"/>
                <a:ea typeface="宋体" charset="0"/>
                <a:cs typeface="Century Gothic" charset="0"/>
              </a:rPr>
              <a:t> = </a:t>
            </a:r>
            <a:r>
              <a:rPr lang="en-US" altLang="zh-CN" sz="1600" b="0" i="0" u="none" strike="noStrike" kern="1200" cap="none" spc="0" baseline="0" dirty="0" err="1">
                <a:solidFill>
                  <a:schemeClr val="tx1"/>
                </a:solidFill>
                <a:latin typeface="Century Gothic" charset="0"/>
                <a:ea typeface="宋体" charset="0"/>
                <a:cs typeface="Century Gothic" charset="0"/>
              </a:rPr>
              <a:t>i</a:t>
            </a:r>
            <a:endParaRPr lang="en-US" altLang="zh-CN" sz="1600" b="0" i="0" u="none" strike="noStrike" kern="1200" cap="none" spc="0" baseline="0" dirty="0">
              <a:solidFill>
                <a:schemeClr val="tx1"/>
              </a:solidFill>
              <a:latin typeface="Century Gothic" charset="0"/>
              <a:ea typeface="宋体" charset="0"/>
              <a:cs typeface="Century Gothic" charset="0"/>
            </a:endParaRPr>
          </a:p>
          <a:p>
            <a:pPr marL="0" indent="0" algn="l">
              <a:lnSpc>
                <a:spcPct val="100000"/>
              </a:lnSpc>
              <a:spcBef>
                <a:spcPts val="0"/>
              </a:spcBef>
              <a:spcAft>
                <a:spcPts val="0"/>
              </a:spcAft>
              <a:buNone/>
            </a:pPr>
            <a:r>
              <a:rPr lang="en-US" altLang="zh-CN" sz="1600" b="0" i="0" u="none" strike="noStrike" kern="1200" cap="none" spc="0" baseline="0" dirty="0">
                <a:solidFill>
                  <a:schemeClr val="tx1"/>
                </a:solidFill>
                <a:latin typeface="Century Gothic" charset="0"/>
                <a:ea typeface="宋体" charset="0"/>
                <a:cs typeface="Century Gothic" charset="0"/>
              </a:rPr>
              <a:t>         </a:t>
            </a:r>
          </a:p>
          <a:p>
            <a:pPr marL="0" indent="0" algn="l">
              <a:lnSpc>
                <a:spcPct val="100000"/>
              </a:lnSpc>
              <a:spcBef>
                <a:spcPts val="0"/>
              </a:spcBef>
              <a:spcAft>
                <a:spcPts val="0"/>
              </a:spcAft>
              <a:buNone/>
            </a:pPr>
            <a:r>
              <a:rPr lang="en-US" altLang="zh-CN" sz="1600" b="0" i="0" u="none" strike="noStrike" kern="1200" cap="none" spc="0" baseline="0" dirty="0">
                <a:solidFill>
                  <a:schemeClr val="tx1"/>
                </a:solidFill>
                <a:latin typeface="Century Gothic" charset="0"/>
                <a:ea typeface="宋体" charset="0"/>
                <a:cs typeface="Century Gothic" charset="0"/>
              </a:rPr>
              <a:t>        # put min at the correct position</a:t>
            </a:r>
          </a:p>
          <a:p>
            <a:pPr marL="0" indent="0" algn="l">
              <a:lnSpc>
                <a:spcPct val="100000"/>
              </a:lnSpc>
              <a:spcBef>
                <a:spcPts val="0"/>
              </a:spcBef>
              <a:spcAft>
                <a:spcPts val="0"/>
              </a:spcAft>
              <a:buNone/>
            </a:pPr>
            <a:r>
              <a:rPr lang="en-US" altLang="zh-CN" sz="1600" b="0" i="0" u="none" strike="noStrike" kern="1200" cap="none" spc="0" baseline="0" dirty="0">
                <a:solidFill>
                  <a:schemeClr val="tx1"/>
                </a:solidFill>
                <a:latin typeface="Century Gothic" charset="0"/>
                <a:ea typeface="宋体" charset="0"/>
                <a:cs typeface="Century Gothic" charset="0"/>
              </a:rPr>
              <a:t>        (array[step], array[</a:t>
            </a:r>
            <a:r>
              <a:rPr lang="en-US" altLang="zh-CN" sz="1600" b="0" i="0" u="none" strike="noStrike" kern="1200" cap="none" spc="0" baseline="0" dirty="0" err="1">
                <a:solidFill>
                  <a:schemeClr val="tx1"/>
                </a:solidFill>
                <a:latin typeface="Century Gothic" charset="0"/>
                <a:ea typeface="宋体" charset="0"/>
                <a:cs typeface="Century Gothic" charset="0"/>
              </a:rPr>
              <a:t>min_idx</a:t>
            </a:r>
            <a:r>
              <a:rPr lang="en-US" altLang="zh-CN" sz="1600" b="0" i="0" u="none" strike="noStrike" kern="1200" cap="none" spc="0" baseline="0" dirty="0">
                <a:solidFill>
                  <a:schemeClr val="tx1"/>
                </a:solidFill>
                <a:latin typeface="Century Gothic" charset="0"/>
                <a:ea typeface="宋体" charset="0"/>
                <a:cs typeface="Century Gothic" charset="0"/>
              </a:rPr>
              <a:t>]) = (array[</a:t>
            </a:r>
            <a:r>
              <a:rPr lang="en-US" altLang="zh-CN" sz="1600" b="0" i="0" u="none" strike="noStrike" kern="1200" cap="none" spc="0" baseline="0" dirty="0" err="1">
                <a:solidFill>
                  <a:schemeClr val="tx1"/>
                </a:solidFill>
                <a:latin typeface="Century Gothic" charset="0"/>
                <a:ea typeface="宋体" charset="0"/>
                <a:cs typeface="Century Gothic" charset="0"/>
              </a:rPr>
              <a:t>min_idx</a:t>
            </a:r>
            <a:r>
              <a:rPr lang="en-US" altLang="zh-CN" sz="1600" b="0" i="0" u="none" strike="noStrike" kern="1200" cap="none" spc="0" baseline="0" dirty="0">
                <a:solidFill>
                  <a:schemeClr val="tx1"/>
                </a:solidFill>
                <a:latin typeface="Century Gothic" charset="0"/>
                <a:ea typeface="宋体" charset="0"/>
                <a:cs typeface="Century Gothic" charset="0"/>
              </a:rPr>
              <a:t>], array[step])</a:t>
            </a:r>
          </a:p>
          <a:p>
            <a:pPr marL="0" indent="0" algn="l">
              <a:lnSpc>
                <a:spcPct val="100000"/>
              </a:lnSpc>
              <a:spcBef>
                <a:spcPts val="0"/>
              </a:spcBef>
              <a:spcAft>
                <a:spcPts val="0"/>
              </a:spcAft>
              <a:buNone/>
            </a:pPr>
            <a:endParaRPr lang="en-US" altLang="zh-CN" sz="1600" b="0" i="0" u="none" strike="noStrike" kern="1200" cap="none" spc="0" baseline="0" dirty="0">
              <a:solidFill>
                <a:schemeClr val="tx1"/>
              </a:solidFill>
              <a:latin typeface="Century Gothic" charset="0"/>
              <a:ea typeface="宋体" charset="0"/>
              <a:cs typeface="Century Gothic" charset="0"/>
            </a:endParaRPr>
          </a:p>
          <a:p>
            <a:pPr marL="0" indent="0" algn="l">
              <a:lnSpc>
                <a:spcPct val="100000"/>
              </a:lnSpc>
              <a:spcBef>
                <a:spcPts val="0"/>
              </a:spcBef>
              <a:spcAft>
                <a:spcPts val="0"/>
              </a:spcAft>
              <a:buNone/>
            </a:pPr>
            <a:r>
              <a:rPr lang="en-US" altLang="zh-CN" sz="1600" b="0" i="0" u="none" strike="noStrike" kern="1200" cap="none" spc="0" baseline="0" dirty="0">
                <a:solidFill>
                  <a:schemeClr val="tx1"/>
                </a:solidFill>
                <a:latin typeface="Century Gothic" charset="0"/>
                <a:ea typeface="宋体" charset="0"/>
                <a:cs typeface="Century Gothic" charset="0"/>
              </a:rPr>
              <a:t>data = [-2, 45, 0, 11, -9]</a:t>
            </a:r>
          </a:p>
          <a:p>
            <a:pPr marL="0" indent="0" algn="l">
              <a:lnSpc>
                <a:spcPct val="100000"/>
              </a:lnSpc>
              <a:spcBef>
                <a:spcPts val="0"/>
              </a:spcBef>
              <a:spcAft>
                <a:spcPts val="0"/>
              </a:spcAft>
              <a:buNone/>
            </a:pPr>
            <a:r>
              <a:rPr lang="en-US" altLang="zh-CN" sz="1600" b="0" i="0" u="none" strike="noStrike" kern="1200" cap="none" spc="0" baseline="0" dirty="0">
                <a:solidFill>
                  <a:schemeClr val="tx1"/>
                </a:solidFill>
                <a:latin typeface="Century Gothic" charset="0"/>
                <a:ea typeface="宋体" charset="0"/>
                <a:cs typeface="Century Gothic" charset="0"/>
              </a:rPr>
              <a:t>size = </a:t>
            </a:r>
            <a:r>
              <a:rPr lang="en-US" altLang="zh-CN" sz="1600" b="0" i="0" u="none" strike="noStrike" kern="1200" cap="none" spc="0" baseline="0" dirty="0" err="1">
                <a:solidFill>
                  <a:schemeClr val="tx1"/>
                </a:solidFill>
                <a:latin typeface="Century Gothic" charset="0"/>
                <a:ea typeface="宋体" charset="0"/>
                <a:cs typeface="Century Gothic" charset="0"/>
              </a:rPr>
              <a:t>len</a:t>
            </a:r>
            <a:r>
              <a:rPr lang="en-US" altLang="zh-CN" sz="1600" b="0" i="0" u="none" strike="noStrike" kern="1200" cap="none" spc="0" baseline="0" dirty="0">
                <a:solidFill>
                  <a:schemeClr val="tx1"/>
                </a:solidFill>
                <a:latin typeface="Century Gothic" charset="0"/>
                <a:ea typeface="宋体" charset="0"/>
                <a:cs typeface="Century Gothic" charset="0"/>
              </a:rPr>
              <a:t>(data)</a:t>
            </a:r>
          </a:p>
          <a:p>
            <a:pPr marL="0" indent="0" algn="l">
              <a:lnSpc>
                <a:spcPct val="100000"/>
              </a:lnSpc>
              <a:spcBef>
                <a:spcPts val="0"/>
              </a:spcBef>
              <a:spcAft>
                <a:spcPts val="0"/>
              </a:spcAft>
              <a:buNone/>
            </a:pPr>
            <a:r>
              <a:rPr lang="en-US" altLang="zh-CN" sz="1600" b="0" i="0" u="none" strike="noStrike" kern="1200" cap="none" spc="0" baseline="0" dirty="0" err="1">
                <a:solidFill>
                  <a:schemeClr val="tx1"/>
                </a:solidFill>
                <a:latin typeface="Century Gothic" charset="0"/>
                <a:ea typeface="宋体" charset="0"/>
                <a:cs typeface="Century Gothic" charset="0"/>
              </a:rPr>
              <a:t>selectionSort</a:t>
            </a:r>
            <a:r>
              <a:rPr lang="en-US" altLang="zh-CN" sz="1600" b="0" i="0" u="none" strike="noStrike" kern="1200" cap="none" spc="0" baseline="0" dirty="0">
                <a:solidFill>
                  <a:schemeClr val="tx1"/>
                </a:solidFill>
                <a:latin typeface="Century Gothic" charset="0"/>
                <a:ea typeface="宋体" charset="0"/>
                <a:cs typeface="Century Gothic" charset="0"/>
              </a:rPr>
              <a:t>(data, size)</a:t>
            </a:r>
          </a:p>
          <a:p>
            <a:pPr marL="0" indent="0" algn="l">
              <a:lnSpc>
                <a:spcPct val="100000"/>
              </a:lnSpc>
              <a:spcBef>
                <a:spcPts val="0"/>
              </a:spcBef>
              <a:spcAft>
                <a:spcPts val="0"/>
              </a:spcAft>
              <a:buNone/>
            </a:pPr>
            <a:r>
              <a:rPr lang="en-US" altLang="zh-CN" sz="1600" b="0" i="0" u="none" strike="noStrike" kern="1200" cap="none" spc="0" baseline="0" dirty="0">
                <a:solidFill>
                  <a:schemeClr val="tx1"/>
                </a:solidFill>
                <a:latin typeface="Century Gothic" charset="0"/>
                <a:ea typeface="宋体" charset="0"/>
                <a:cs typeface="Century Gothic" charset="0"/>
              </a:rPr>
              <a:t>print('Sorted Array in Ascending Order:')</a:t>
            </a:r>
          </a:p>
          <a:p>
            <a:pPr marL="0" indent="0" algn="l">
              <a:lnSpc>
                <a:spcPct val="100000"/>
              </a:lnSpc>
              <a:spcBef>
                <a:spcPts val="0"/>
              </a:spcBef>
              <a:spcAft>
                <a:spcPts val="0"/>
              </a:spcAft>
              <a:buNone/>
            </a:pPr>
            <a:r>
              <a:rPr lang="en-US" altLang="zh-CN" sz="1600" b="0" i="0" u="none" strike="noStrike" kern="1200" cap="none" spc="0" baseline="0" dirty="0">
                <a:solidFill>
                  <a:schemeClr val="tx1"/>
                </a:solidFill>
                <a:latin typeface="Century Gothic" charset="0"/>
                <a:ea typeface="宋体" charset="0"/>
                <a:cs typeface="Century Gothic" charset="0"/>
              </a:rPr>
              <a:t>print(data)</a:t>
            </a:r>
            <a:endParaRPr lang="zh-CN" altLang="en-US" sz="1600" b="0" i="0" u="none" strike="noStrike" kern="1200" cap="none" spc="0" baseline="0" dirty="0">
              <a:solidFill>
                <a:schemeClr val="tx1"/>
              </a:solidFill>
              <a:latin typeface="Century Gothic" charset="0"/>
              <a:ea typeface="宋体" charset="0"/>
              <a:cs typeface="Century Gothic" charset="0"/>
            </a:endParaRPr>
          </a:p>
        </p:txBody>
      </p:sp>
    </p:spTree>
    <p:extLst>
      <p:ext uri="{BB962C8B-B14F-4D97-AF65-F5344CB8AC3E}">
        <p14:creationId xmlns:p14="http://schemas.microsoft.com/office/powerpoint/2010/main" val="11501155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pic>
        <p:nvPicPr>
          <p:cNvPr id="6" name="图片" descr="Bubble Sort">
            <a:extLst>
              <a:ext uri="{FF2B5EF4-FFF2-40B4-BE49-F238E27FC236}">
                <a16:creationId xmlns:a16="http://schemas.microsoft.com/office/drawing/2014/main" id="{A8F75A51-7998-CFEA-6DF7-2E54573C5B52}"/>
              </a:ext>
            </a:extLst>
          </p:cNvPr>
          <p:cNvPicPr>
            <a:picLocks noChangeAspect="1"/>
          </p:cNvPicPr>
          <p:nvPr/>
        </p:nvPicPr>
        <p:blipFill>
          <a:blip r:embed="rId3" cstate="print"/>
          <a:stretch>
            <a:fillRect/>
          </a:stretch>
        </p:blipFill>
        <p:spPr>
          <a:xfrm>
            <a:off x="1106642" y="1312946"/>
            <a:ext cx="7854477" cy="2843648"/>
          </a:xfrm>
          <a:prstGeom prst="rect">
            <a:avLst/>
          </a:prstGeom>
          <a:noFill/>
          <a:ln w="12700" cap="flat" cmpd="sng">
            <a:noFill/>
            <a:prstDash val="solid"/>
            <a:miter/>
          </a:ln>
        </p:spPr>
      </p:pic>
      <p:sp>
        <p:nvSpPr>
          <p:cNvPr id="7" name="文本框">
            <a:extLst>
              <a:ext uri="{FF2B5EF4-FFF2-40B4-BE49-F238E27FC236}">
                <a16:creationId xmlns:a16="http://schemas.microsoft.com/office/drawing/2014/main" id="{E6F98DAA-3198-C6BB-1C7D-43B16A4D0575}"/>
              </a:ext>
            </a:extLst>
          </p:cNvPr>
          <p:cNvSpPr>
            <a:spLocks noGrp="1"/>
          </p:cNvSpPr>
          <p:nvPr>
            <p:ph type="title"/>
          </p:nvPr>
        </p:nvSpPr>
        <p:spPr>
          <a:xfrm>
            <a:off x="622548" y="77305"/>
            <a:ext cx="9404723" cy="42940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Bubble Sort</a:t>
            </a:r>
            <a:endParaRPr lang="zh-CN" altLang="en-US" sz="2000" b="0" i="0" u="none" strike="noStrike" kern="1200" cap="none" spc="0" baseline="0" dirty="0">
              <a:solidFill>
                <a:schemeClr val="tx2"/>
              </a:solidFill>
              <a:latin typeface="Century Gothic" charset="0"/>
              <a:ea typeface="宋体" charset="0"/>
              <a:cs typeface="Lucida Sans"/>
            </a:endParaRPr>
          </a:p>
        </p:txBody>
      </p:sp>
      <p:sp>
        <p:nvSpPr>
          <p:cNvPr id="8" name="文本框">
            <a:extLst>
              <a:ext uri="{FF2B5EF4-FFF2-40B4-BE49-F238E27FC236}">
                <a16:creationId xmlns:a16="http://schemas.microsoft.com/office/drawing/2014/main" id="{393F09AF-05C1-DAE4-D0AF-7BEC363961B5}"/>
              </a:ext>
            </a:extLst>
          </p:cNvPr>
          <p:cNvSpPr>
            <a:spLocks noGrp="1"/>
          </p:cNvSpPr>
          <p:nvPr>
            <p:ph type="body" idx="1"/>
          </p:nvPr>
        </p:nvSpPr>
        <p:spPr>
          <a:xfrm>
            <a:off x="736897" y="665782"/>
            <a:ext cx="9613009" cy="64716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It is a comparison-based algorithm in which each pair of adjacent elements is compared and the elements are swapped if they are not in order.</a:t>
            </a:r>
            <a:endParaRPr lang="zh-CN" altLang="en-US" sz="1600" b="0" i="0" u="none" strike="noStrike" kern="1200" cap="none" spc="0" baseline="0" dirty="0">
              <a:solidFill>
                <a:schemeClr val="tx1"/>
              </a:solidFill>
              <a:latin typeface="Century Gothic" charset="0"/>
              <a:ea typeface="宋体" charset="0"/>
              <a:cs typeface="Lucida Sans"/>
            </a:endParaRPr>
          </a:p>
        </p:txBody>
      </p:sp>
      <p:sp>
        <p:nvSpPr>
          <p:cNvPr id="9" name="矩形">
            <a:extLst>
              <a:ext uri="{FF2B5EF4-FFF2-40B4-BE49-F238E27FC236}">
                <a16:creationId xmlns:a16="http://schemas.microsoft.com/office/drawing/2014/main" id="{CB4C6B89-81C2-16CB-F138-DFAA7C72CD39}"/>
              </a:ext>
            </a:extLst>
          </p:cNvPr>
          <p:cNvSpPr>
            <a:spLocks/>
          </p:cNvSpPr>
          <p:nvPr/>
        </p:nvSpPr>
        <p:spPr>
          <a:xfrm>
            <a:off x="736897" y="4472371"/>
            <a:ext cx="9712711" cy="230832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600" b="0" i="0" u="none" strike="noStrike" kern="1200" cap="none" spc="0" baseline="0" dirty="0">
                <a:solidFill>
                  <a:schemeClr val="tx1"/>
                </a:solidFill>
                <a:latin typeface="Century Gothic" charset="0"/>
                <a:ea typeface="宋体" charset="0"/>
                <a:cs typeface="Century Gothic" charset="0"/>
              </a:rPr>
              <a:t>def </a:t>
            </a:r>
            <a:r>
              <a:rPr lang="en-US" altLang="zh-CN" sz="1600" b="0" i="0" u="none" strike="noStrike" kern="1200" cap="none" spc="0" baseline="0" dirty="0" err="1">
                <a:solidFill>
                  <a:schemeClr val="tx1"/>
                </a:solidFill>
                <a:latin typeface="Century Gothic" charset="0"/>
                <a:ea typeface="宋体" charset="0"/>
                <a:cs typeface="Century Gothic" charset="0"/>
              </a:rPr>
              <a:t>bubblesort</a:t>
            </a:r>
            <a:r>
              <a:rPr lang="en-US" altLang="zh-CN" sz="1600" b="0" i="0" u="none" strike="noStrike" kern="1200" cap="none" spc="0" baseline="0" dirty="0">
                <a:solidFill>
                  <a:schemeClr val="tx1"/>
                </a:solidFill>
                <a:latin typeface="Century Gothic" charset="0"/>
                <a:ea typeface="宋体" charset="0"/>
                <a:cs typeface="Century Gothic" charset="0"/>
              </a:rPr>
              <a:t>(list): # Swap the elements to arrange in order</a:t>
            </a:r>
          </a:p>
          <a:p>
            <a:pPr marL="0" indent="0" algn="l">
              <a:lnSpc>
                <a:spcPct val="100000"/>
              </a:lnSpc>
              <a:spcBef>
                <a:spcPts val="0"/>
              </a:spcBef>
              <a:spcAft>
                <a:spcPts val="0"/>
              </a:spcAft>
              <a:buNone/>
            </a:pPr>
            <a:r>
              <a:rPr lang="en-US" altLang="zh-CN" sz="1600" b="0" i="0" u="none" strike="noStrike" kern="1200" cap="none" spc="0" baseline="0" dirty="0">
                <a:solidFill>
                  <a:schemeClr val="tx1"/>
                </a:solidFill>
                <a:latin typeface="Century Gothic" charset="0"/>
                <a:ea typeface="宋体" charset="0"/>
                <a:cs typeface="Century Gothic" charset="0"/>
              </a:rPr>
              <a:t>    for step in range(</a:t>
            </a:r>
            <a:r>
              <a:rPr lang="en-US" altLang="zh-CN" sz="1600" b="0" i="0" u="none" strike="noStrike" kern="1200" cap="none" spc="0" baseline="0" dirty="0" err="1">
                <a:solidFill>
                  <a:schemeClr val="tx1"/>
                </a:solidFill>
                <a:latin typeface="Century Gothic" charset="0"/>
                <a:ea typeface="宋体" charset="0"/>
                <a:cs typeface="Century Gothic" charset="0"/>
              </a:rPr>
              <a:t>len</a:t>
            </a:r>
            <a:r>
              <a:rPr lang="en-US" altLang="zh-CN" sz="1600" b="0" i="0" u="none" strike="noStrike" kern="1200" cap="none" spc="0" baseline="0" dirty="0">
                <a:solidFill>
                  <a:schemeClr val="tx1"/>
                </a:solidFill>
                <a:latin typeface="Century Gothic" charset="0"/>
                <a:ea typeface="宋体" charset="0"/>
                <a:cs typeface="Century Gothic" charset="0"/>
              </a:rPr>
              <a:t>(list)-1,0,-1):</a:t>
            </a:r>
          </a:p>
          <a:p>
            <a:pPr marL="0" indent="0" algn="l">
              <a:lnSpc>
                <a:spcPct val="100000"/>
              </a:lnSpc>
              <a:spcBef>
                <a:spcPts val="0"/>
              </a:spcBef>
              <a:spcAft>
                <a:spcPts val="0"/>
              </a:spcAft>
              <a:buNone/>
            </a:pPr>
            <a:r>
              <a:rPr lang="en-US" altLang="zh-CN" sz="1600" b="0" i="0" u="none" strike="noStrike" kern="1200" cap="none" spc="0" baseline="0" dirty="0">
                <a:solidFill>
                  <a:schemeClr val="tx1"/>
                </a:solidFill>
                <a:latin typeface="Century Gothic" charset="0"/>
                <a:ea typeface="宋体" charset="0"/>
                <a:cs typeface="Century Gothic" charset="0"/>
              </a:rPr>
              <a:t>        for </a:t>
            </a:r>
            <a:r>
              <a:rPr lang="en-US" altLang="zh-CN" sz="1600" b="0" i="0" u="none" strike="noStrike" kern="1200" cap="none" spc="0" baseline="0" dirty="0" err="1">
                <a:solidFill>
                  <a:schemeClr val="tx1"/>
                </a:solidFill>
                <a:latin typeface="Century Gothic" charset="0"/>
                <a:ea typeface="宋体" charset="0"/>
                <a:cs typeface="Century Gothic" charset="0"/>
              </a:rPr>
              <a:t>idx</a:t>
            </a:r>
            <a:r>
              <a:rPr lang="en-US" altLang="zh-CN" sz="1600" b="0" i="0" u="none" strike="noStrike" kern="1200" cap="none" spc="0" baseline="0" dirty="0">
                <a:solidFill>
                  <a:schemeClr val="tx1"/>
                </a:solidFill>
                <a:latin typeface="Century Gothic" charset="0"/>
                <a:ea typeface="宋体" charset="0"/>
                <a:cs typeface="Century Gothic" charset="0"/>
              </a:rPr>
              <a:t> in range(step):</a:t>
            </a:r>
          </a:p>
          <a:p>
            <a:pPr marL="0" indent="0" algn="l">
              <a:lnSpc>
                <a:spcPct val="100000"/>
              </a:lnSpc>
              <a:spcBef>
                <a:spcPts val="0"/>
              </a:spcBef>
              <a:spcAft>
                <a:spcPts val="0"/>
              </a:spcAft>
              <a:buNone/>
            </a:pPr>
            <a:r>
              <a:rPr lang="en-US" altLang="zh-CN" sz="1600" b="0" i="0" u="none" strike="noStrike" kern="1200" cap="none" spc="0" baseline="0" dirty="0">
                <a:solidFill>
                  <a:schemeClr val="tx1"/>
                </a:solidFill>
                <a:latin typeface="Century Gothic" charset="0"/>
                <a:ea typeface="宋体" charset="0"/>
                <a:cs typeface="Century Gothic" charset="0"/>
              </a:rPr>
              <a:t>            if list[</a:t>
            </a:r>
            <a:r>
              <a:rPr lang="en-US" altLang="zh-CN" sz="1600" b="0" i="0" u="none" strike="noStrike" kern="1200" cap="none" spc="0" baseline="0" dirty="0" err="1">
                <a:solidFill>
                  <a:schemeClr val="tx1"/>
                </a:solidFill>
                <a:latin typeface="Century Gothic" charset="0"/>
                <a:ea typeface="宋体" charset="0"/>
                <a:cs typeface="Century Gothic" charset="0"/>
              </a:rPr>
              <a:t>idx</a:t>
            </a:r>
            <a:r>
              <a:rPr lang="en-US" altLang="zh-CN" sz="1600" b="0" i="0" u="none" strike="noStrike" kern="1200" cap="none" spc="0" baseline="0" dirty="0">
                <a:solidFill>
                  <a:schemeClr val="tx1"/>
                </a:solidFill>
                <a:latin typeface="Century Gothic" charset="0"/>
                <a:ea typeface="宋体" charset="0"/>
                <a:cs typeface="Century Gothic" charset="0"/>
              </a:rPr>
              <a:t>]&gt;list[idx+1]:</a:t>
            </a:r>
          </a:p>
          <a:p>
            <a:pPr marL="0" indent="0" algn="l">
              <a:lnSpc>
                <a:spcPct val="100000"/>
              </a:lnSpc>
              <a:spcBef>
                <a:spcPts val="0"/>
              </a:spcBef>
              <a:spcAft>
                <a:spcPts val="0"/>
              </a:spcAft>
              <a:buNone/>
            </a:pPr>
            <a:r>
              <a:rPr lang="en-US" altLang="zh-CN" sz="1600" b="0" i="0" u="none" strike="noStrike" kern="1200" cap="none" spc="0" baseline="0" dirty="0">
                <a:solidFill>
                  <a:schemeClr val="tx1"/>
                </a:solidFill>
                <a:latin typeface="Century Gothic" charset="0"/>
                <a:ea typeface="宋体" charset="0"/>
                <a:cs typeface="Century Gothic" charset="0"/>
              </a:rPr>
              <a:t>                list[</a:t>
            </a:r>
            <a:r>
              <a:rPr lang="en-US" altLang="zh-CN" sz="1600" b="0" i="0" u="none" strike="noStrike" kern="1200" cap="none" spc="0" baseline="0" dirty="0" err="1">
                <a:solidFill>
                  <a:schemeClr val="tx1"/>
                </a:solidFill>
                <a:latin typeface="Century Gothic" charset="0"/>
                <a:ea typeface="宋体" charset="0"/>
                <a:cs typeface="Century Gothic" charset="0"/>
              </a:rPr>
              <a:t>idx</a:t>
            </a:r>
            <a:r>
              <a:rPr lang="en-US" altLang="zh-CN" sz="1600" b="0" i="0" u="none" strike="noStrike" kern="1200" cap="none" spc="0" baseline="0" dirty="0">
                <a:solidFill>
                  <a:schemeClr val="tx1"/>
                </a:solidFill>
                <a:latin typeface="Century Gothic" charset="0"/>
                <a:ea typeface="宋体" charset="0"/>
                <a:cs typeface="Century Gothic" charset="0"/>
              </a:rPr>
              <a:t>],list[idx+1] = list[idx+1], list[</a:t>
            </a:r>
            <a:r>
              <a:rPr lang="en-US" altLang="zh-CN" sz="1600" b="0" i="0" u="none" strike="noStrike" kern="1200" cap="none" spc="0" baseline="0" dirty="0" err="1">
                <a:solidFill>
                  <a:schemeClr val="tx1"/>
                </a:solidFill>
                <a:latin typeface="Century Gothic" charset="0"/>
                <a:ea typeface="宋体" charset="0"/>
                <a:cs typeface="Century Gothic" charset="0"/>
              </a:rPr>
              <a:t>idx</a:t>
            </a:r>
            <a:r>
              <a:rPr lang="en-US" altLang="zh-CN" sz="1600" b="0" i="0" u="none" strike="noStrike" kern="1200" cap="none" spc="0" baseline="0" dirty="0">
                <a:solidFill>
                  <a:schemeClr val="tx1"/>
                </a:solidFill>
                <a:latin typeface="Century Gothic" charset="0"/>
                <a:ea typeface="宋体" charset="0"/>
                <a:cs typeface="Century Gothic" charset="0"/>
              </a:rPr>
              <a:t>]</a:t>
            </a:r>
          </a:p>
          <a:p>
            <a:pPr marL="0" indent="0" algn="l">
              <a:lnSpc>
                <a:spcPct val="100000"/>
              </a:lnSpc>
              <a:spcBef>
                <a:spcPts val="0"/>
              </a:spcBef>
              <a:spcAft>
                <a:spcPts val="0"/>
              </a:spcAft>
              <a:buNone/>
            </a:pPr>
            <a:endParaRPr lang="en-US" altLang="zh-CN" sz="1600" b="0" i="0" u="none" strike="noStrike" kern="1200" cap="none" spc="0" baseline="0" dirty="0">
              <a:solidFill>
                <a:schemeClr val="tx1"/>
              </a:solidFill>
              <a:latin typeface="Century Gothic" charset="0"/>
              <a:ea typeface="宋体" charset="0"/>
              <a:cs typeface="Century Gothic" charset="0"/>
            </a:endParaRPr>
          </a:p>
          <a:p>
            <a:pPr marL="0" indent="0" algn="l">
              <a:lnSpc>
                <a:spcPct val="100000"/>
              </a:lnSpc>
              <a:spcBef>
                <a:spcPts val="0"/>
              </a:spcBef>
              <a:spcAft>
                <a:spcPts val="0"/>
              </a:spcAft>
              <a:buNone/>
            </a:pPr>
            <a:r>
              <a:rPr lang="en-US" altLang="zh-CN" sz="1600" b="0" i="0" u="none" strike="noStrike" kern="1200" cap="none" spc="0" baseline="0" dirty="0">
                <a:solidFill>
                  <a:schemeClr val="tx1"/>
                </a:solidFill>
                <a:latin typeface="Century Gothic" charset="0"/>
                <a:ea typeface="宋体" charset="0"/>
                <a:cs typeface="Century Gothic" charset="0"/>
              </a:rPr>
              <a:t>list = [19,2,31,5,100,456,212,45,6,11]</a:t>
            </a:r>
          </a:p>
          <a:p>
            <a:pPr marL="0" indent="0" algn="l">
              <a:lnSpc>
                <a:spcPct val="100000"/>
              </a:lnSpc>
              <a:spcBef>
                <a:spcPts val="0"/>
              </a:spcBef>
              <a:spcAft>
                <a:spcPts val="0"/>
              </a:spcAft>
              <a:buNone/>
            </a:pPr>
            <a:r>
              <a:rPr lang="en-US" altLang="zh-CN" sz="1600" b="0" i="0" u="none" strike="noStrike" kern="1200" cap="none" spc="0" baseline="0" dirty="0" err="1">
                <a:solidFill>
                  <a:schemeClr val="tx1"/>
                </a:solidFill>
                <a:latin typeface="Century Gothic" charset="0"/>
                <a:ea typeface="宋体" charset="0"/>
                <a:cs typeface="Century Gothic" charset="0"/>
              </a:rPr>
              <a:t>bubblesort</a:t>
            </a:r>
            <a:r>
              <a:rPr lang="en-US" altLang="zh-CN" sz="1600" b="0" i="0" u="none" strike="noStrike" kern="1200" cap="none" spc="0" baseline="0" dirty="0">
                <a:solidFill>
                  <a:schemeClr val="tx1"/>
                </a:solidFill>
                <a:latin typeface="Century Gothic" charset="0"/>
                <a:ea typeface="宋体" charset="0"/>
                <a:cs typeface="Century Gothic" charset="0"/>
              </a:rPr>
              <a:t>(list)</a:t>
            </a:r>
          </a:p>
          <a:p>
            <a:pPr marL="0" indent="0" algn="l">
              <a:lnSpc>
                <a:spcPct val="100000"/>
              </a:lnSpc>
              <a:spcBef>
                <a:spcPts val="0"/>
              </a:spcBef>
              <a:spcAft>
                <a:spcPts val="0"/>
              </a:spcAft>
              <a:buNone/>
            </a:pPr>
            <a:r>
              <a:rPr lang="en-US" altLang="zh-CN" sz="1600" b="0" i="0" u="none" strike="noStrike" kern="1200" cap="none" spc="0" baseline="0" dirty="0">
                <a:solidFill>
                  <a:schemeClr val="tx1"/>
                </a:solidFill>
                <a:latin typeface="Century Gothic" charset="0"/>
                <a:ea typeface="宋体" charset="0"/>
                <a:cs typeface="Century Gothic" charset="0"/>
              </a:rPr>
              <a:t>print(list)</a:t>
            </a:r>
            <a:endParaRPr lang="zh-CN" altLang="en-US" sz="1600" b="0" i="0" u="none" strike="noStrike" kern="1200" cap="none" spc="0" baseline="0" dirty="0">
              <a:solidFill>
                <a:schemeClr val="tx1"/>
              </a:solidFill>
              <a:latin typeface="Century Gothic" charset="0"/>
              <a:ea typeface="宋体" charset="0"/>
              <a:cs typeface="Century Gothic" charset="0"/>
            </a:endParaRPr>
          </a:p>
        </p:txBody>
      </p:sp>
    </p:spTree>
    <p:extLst>
      <p:ext uri="{BB962C8B-B14F-4D97-AF65-F5344CB8AC3E}">
        <p14:creationId xmlns:p14="http://schemas.microsoft.com/office/powerpoint/2010/main" val="5709240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6" name="文本框">
            <a:extLst>
              <a:ext uri="{FF2B5EF4-FFF2-40B4-BE49-F238E27FC236}">
                <a16:creationId xmlns:a16="http://schemas.microsoft.com/office/drawing/2014/main" id="{02B1A67C-44F3-0A52-61B2-BC09FB177A07}"/>
              </a:ext>
            </a:extLst>
          </p:cNvPr>
          <p:cNvSpPr>
            <a:spLocks noGrp="1"/>
          </p:cNvSpPr>
          <p:nvPr>
            <p:ph type="title"/>
          </p:nvPr>
        </p:nvSpPr>
        <p:spPr>
          <a:xfrm>
            <a:off x="656868" y="0"/>
            <a:ext cx="9404723" cy="4008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Merge Sort</a:t>
            </a:r>
            <a:endParaRPr lang="zh-CN" altLang="en-US" sz="2000" b="0" i="0" u="none" strike="noStrike" kern="1200" cap="none" spc="0" baseline="0" dirty="0">
              <a:solidFill>
                <a:schemeClr val="tx2"/>
              </a:solidFill>
              <a:latin typeface="Century Gothic" charset="0"/>
              <a:ea typeface="宋体" charset="0"/>
              <a:cs typeface="Lucida Sans"/>
            </a:endParaRPr>
          </a:p>
        </p:txBody>
      </p:sp>
      <p:sp>
        <p:nvSpPr>
          <p:cNvPr id="7" name="文本框">
            <a:extLst>
              <a:ext uri="{FF2B5EF4-FFF2-40B4-BE49-F238E27FC236}">
                <a16:creationId xmlns:a16="http://schemas.microsoft.com/office/drawing/2014/main" id="{7086D808-3DC7-BA50-F3B3-A27837679222}"/>
              </a:ext>
            </a:extLst>
          </p:cNvPr>
          <p:cNvSpPr>
            <a:spLocks noGrp="1"/>
          </p:cNvSpPr>
          <p:nvPr>
            <p:ph type="body" idx="1"/>
          </p:nvPr>
        </p:nvSpPr>
        <p:spPr>
          <a:xfrm>
            <a:off x="801440" y="400821"/>
            <a:ext cx="9769127" cy="56736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Merge sort first divides the array into equal halves and then combines them in a sorted manner.</a:t>
            </a:r>
            <a:endParaRPr lang="zh-CN" altLang="en-US" sz="1600" b="0" i="0" u="none" strike="noStrike" kern="1200" cap="none" spc="0" baseline="0" dirty="0">
              <a:solidFill>
                <a:schemeClr val="tx1"/>
              </a:solidFill>
              <a:latin typeface="Century Gothic" charset="0"/>
              <a:ea typeface="宋体" charset="0"/>
              <a:cs typeface="Lucida Sans"/>
            </a:endParaRPr>
          </a:p>
        </p:txBody>
      </p:sp>
      <p:pic>
        <p:nvPicPr>
          <p:cNvPr id="8" name="图片">
            <a:extLst>
              <a:ext uri="{FF2B5EF4-FFF2-40B4-BE49-F238E27FC236}">
                <a16:creationId xmlns:a16="http://schemas.microsoft.com/office/drawing/2014/main" id="{80A1672E-3FA2-1A2D-52BB-53A4D277E693}"/>
              </a:ext>
            </a:extLst>
          </p:cNvPr>
          <p:cNvPicPr>
            <a:picLocks noChangeAspect="1"/>
          </p:cNvPicPr>
          <p:nvPr/>
        </p:nvPicPr>
        <p:blipFill>
          <a:blip r:embed="rId3" cstate="print"/>
          <a:stretch>
            <a:fillRect/>
          </a:stretch>
        </p:blipFill>
        <p:spPr>
          <a:xfrm>
            <a:off x="6929801" y="1512279"/>
            <a:ext cx="5101546" cy="4600852"/>
          </a:xfrm>
          <a:prstGeom prst="rect">
            <a:avLst/>
          </a:prstGeom>
          <a:noFill/>
          <a:ln w="12700" cap="flat" cmpd="sng">
            <a:noFill/>
            <a:prstDash val="solid"/>
            <a:miter/>
          </a:ln>
        </p:spPr>
      </p:pic>
      <p:sp>
        <p:nvSpPr>
          <p:cNvPr id="9" name="矩形">
            <a:extLst>
              <a:ext uri="{FF2B5EF4-FFF2-40B4-BE49-F238E27FC236}">
                <a16:creationId xmlns:a16="http://schemas.microsoft.com/office/drawing/2014/main" id="{F7B35BD2-3FB4-D18A-3CD5-5F0A600D2681}"/>
              </a:ext>
            </a:extLst>
          </p:cNvPr>
          <p:cNvSpPr>
            <a:spLocks/>
          </p:cNvSpPr>
          <p:nvPr/>
        </p:nvSpPr>
        <p:spPr>
          <a:xfrm>
            <a:off x="656868" y="948690"/>
            <a:ext cx="5249864" cy="590931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def </a:t>
            </a:r>
            <a:r>
              <a:rPr lang="en-US" altLang="zh-CN" sz="1400" b="0" i="0" u="none" strike="noStrike" kern="1200" cap="none" spc="0" baseline="0" dirty="0" err="1">
                <a:solidFill>
                  <a:schemeClr val="tx1"/>
                </a:solidFill>
                <a:latin typeface="Century Gothic" charset="0"/>
                <a:ea typeface="宋体" charset="0"/>
                <a:cs typeface="Century Gothic" charset="0"/>
              </a:rPr>
              <a:t>merge_sort</a:t>
            </a:r>
            <a:r>
              <a:rPr lang="en-US" altLang="zh-CN" sz="1400" b="0" i="0" u="none" strike="noStrike" kern="1200" cap="none" spc="0" baseline="0" dirty="0">
                <a:solidFill>
                  <a:schemeClr val="tx1"/>
                </a:solidFill>
                <a:latin typeface="Century Gothic" charset="0"/>
                <a:ea typeface="宋体" charset="0"/>
                <a:cs typeface="Century Gothic" charset="0"/>
              </a:rPr>
              <a:t>(</a:t>
            </a:r>
            <a:r>
              <a:rPr lang="en-US" altLang="zh-CN" sz="1400" b="0" i="0" u="none" strike="noStrike" kern="1200" cap="none" spc="0" baseline="0" dirty="0" err="1">
                <a:solidFill>
                  <a:schemeClr val="tx1"/>
                </a:solidFill>
                <a:latin typeface="Century Gothic" charset="0"/>
                <a:ea typeface="宋体" charset="0"/>
                <a:cs typeface="Century Gothic" charset="0"/>
              </a:rPr>
              <a:t>unsorted_list</a:t>
            </a:r>
            <a:r>
              <a:rPr lang="en-US" altLang="zh-CN" sz="1400" b="0" i="0" u="none" strike="noStrike" kern="1200" cap="none" spc="0" baseline="0" dirty="0">
                <a:solidFill>
                  <a:schemeClr val="tx1"/>
                </a:solidFill>
                <a:latin typeface="Century Gothic" charset="0"/>
                <a:ea typeface="宋体" charset="0"/>
                <a:cs typeface="Century Gothic" charset="0"/>
              </a:rPr>
              <a:t>):</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if </a:t>
            </a:r>
            <a:r>
              <a:rPr lang="en-US" altLang="zh-CN" sz="1400" b="0" i="0" u="none" strike="noStrike" kern="1200" cap="none" spc="0" baseline="0" dirty="0" err="1">
                <a:solidFill>
                  <a:schemeClr val="tx1"/>
                </a:solidFill>
                <a:latin typeface="Century Gothic" charset="0"/>
                <a:ea typeface="宋体" charset="0"/>
                <a:cs typeface="Century Gothic" charset="0"/>
              </a:rPr>
              <a:t>len</a:t>
            </a:r>
            <a:r>
              <a:rPr lang="en-US" altLang="zh-CN" sz="1400" b="0" i="0" u="none" strike="noStrike" kern="1200" cap="none" spc="0" baseline="0" dirty="0">
                <a:solidFill>
                  <a:schemeClr val="tx1"/>
                </a:solidFill>
                <a:latin typeface="Century Gothic" charset="0"/>
                <a:ea typeface="宋体" charset="0"/>
                <a:cs typeface="Century Gothic" charset="0"/>
              </a:rPr>
              <a:t>(</a:t>
            </a:r>
            <a:r>
              <a:rPr lang="en-US" altLang="zh-CN" sz="1400" b="0" i="0" u="none" strike="noStrike" kern="1200" cap="none" spc="0" baseline="0" dirty="0" err="1">
                <a:solidFill>
                  <a:schemeClr val="tx1"/>
                </a:solidFill>
                <a:latin typeface="Century Gothic" charset="0"/>
                <a:ea typeface="宋体" charset="0"/>
                <a:cs typeface="Century Gothic" charset="0"/>
              </a:rPr>
              <a:t>unsorted_list</a:t>
            </a:r>
            <a:r>
              <a:rPr lang="en-US" altLang="zh-CN" sz="1400" b="0" i="0" u="none" strike="noStrike" kern="1200" cap="none" spc="0" baseline="0" dirty="0">
                <a:solidFill>
                  <a:schemeClr val="tx1"/>
                </a:solidFill>
                <a:latin typeface="Century Gothic" charset="0"/>
                <a:ea typeface="宋体" charset="0"/>
                <a:cs typeface="Century Gothic" charset="0"/>
              </a:rPr>
              <a:t>) &lt;= 1:</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return </a:t>
            </a:r>
            <a:r>
              <a:rPr lang="en-US" altLang="zh-CN" sz="1400" b="0" i="0" u="none" strike="noStrike" kern="1200" cap="none" spc="0" baseline="0" dirty="0" err="1">
                <a:solidFill>
                  <a:schemeClr val="tx1"/>
                </a:solidFill>
                <a:latin typeface="Century Gothic" charset="0"/>
                <a:ea typeface="宋体" charset="0"/>
                <a:cs typeface="Century Gothic" charset="0"/>
              </a:rPr>
              <a:t>unsorted_list</a:t>
            </a:r>
            <a:endParaRPr lang="en-US" altLang="zh-CN" sz="1400" b="0" i="0" u="none" strike="noStrike" kern="1200" cap="none" spc="0" baseline="0" dirty="0">
              <a:solidFill>
                <a:schemeClr val="tx1"/>
              </a:solidFill>
              <a:latin typeface="Century Gothic" charset="0"/>
              <a:ea typeface="宋体" charset="0"/>
              <a:cs typeface="Century Gothic" charset="0"/>
            </a:endParaRP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Find the middle point and </a:t>
            </a:r>
            <a:r>
              <a:rPr lang="en-US" altLang="zh-CN" sz="1400" b="0" i="0" u="none" strike="noStrike" kern="1200" cap="none" spc="0" baseline="0" dirty="0" err="1">
                <a:solidFill>
                  <a:schemeClr val="tx1"/>
                </a:solidFill>
                <a:latin typeface="Century Gothic" charset="0"/>
                <a:ea typeface="宋体" charset="0"/>
                <a:cs typeface="Century Gothic" charset="0"/>
              </a:rPr>
              <a:t>devide</a:t>
            </a:r>
            <a:r>
              <a:rPr lang="en-US" altLang="zh-CN" sz="1400" b="0" i="0" u="none" strike="noStrike" kern="1200" cap="none" spc="0" baseline="0" dirty="0">
                <a:solidFill>
                  <a:schemeClr val="tx1"/>
                </a:solidFill>
                <a:latin typeface="Century Gothic" charset="0"/>
                <a:ea typeface="宋体" charset="0"/>
                <a:cs typeface="Century Gothic" charset="0"/>
              </a:rPr>
              <a:t> it</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middle = </a:t>
            </a:r>
            <a:r>
              <a:rPr lang="en-US" altLang="zh-CN" sz="1400" b="0" i="0" u="none" strike="noStrike" kern="1200" cap="none" spc="0" baseline="0" dirty="0" err="1">
                <a:solidFill>
                  <a:schemeClr val="tx1"/>
                </a:solidFill>
                <a:latin typeface="Century Gothic" charset="0"/>
                <a:ea typeface="宋体" charset="0"/>
                <a:cs typeface="Century Gothic" charset="0"/>
              </a:rPr>
              <a:t>len</a:t>
            </a:r>
            <a:r>
              <a:rPr lang="en-US" altLang="zh-CN" sz="1400" b="0" i="0" u="none" strike="noStrike" kern="1200" cap="none" spc="0" baseline="0" dirty="0">
                <a:solidFill>
                  <a:schemeClr val="tx1"/>
                </a:solidFill>
                <a:latin typeface="Century Gothic" charset="0"/>
                <a:ea typeface="宋体" charset="0"/>
                <a:cs typeface="Century Gothic" charset="0"/>
              </a:rPr>
              <a:t>(</a:t>
            </a:r>
            <a:r>
              <a:rPr lang="en-US" altLang="zh-CN" sz="1400" b="0" i="0" u="none" strike="noStrike" kern="1200" cap="none" spc="0" baseline="0" dirty="0" err="1">
                <a:solidFill>
                  <a:schemeClr val="tx1"/>
                </a:solidFill>
                <a:latin typeface="Century Gothic" charset="0"/>
                <a:ea typeface="宋体" charset="0"/>
                <a:cs typeface="Century Gothic" charset="0"/>
              </a:rPr>
              <a:t>unsorted_list</a:t>
            </a:r>
            <a:r>
              <a:rPr lang="en-US" altLang="zh-CN" sz="1400" b="0" i="0" u="none" strike="noStrike" kern="1200" cap="none" spc="0" baseline="0" dirty="0">
                <a:solidFill>
                  <a:schemeClr val="tx1"/>
                </a:solidFill>
                <a:latin typeface="Century Gothic" charset="0"/>
                <a:ea typeface="宋体" charset="0"/>
                <a:cs typeface="Century Gothic" charset="0"/>
              </a:rPr>
              <a:t>) // 2</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a:t>
            </a:r>
            <a:r>
              <a:rPr lang="en-US" altLang="zh-CN" sz="1400" b="0" i="0" u="none" strike="noStrike" kern="1200" cap="none" spc="0" baseline="0" dirty="0" err="1">
                <a:solidFill>
                  <a:schemeClr val="tx1"/>
                </a:solidFill>
                <a:latin typeface="Century Gothic" charset="0"/>
                <a:ea typeface="宋体" charset="0"/>
                <a:cs typeface="Century Gothic" charset="0"/>
              </a:rPr>
              <a:t>left_list</a:t>
            </a:r>
            <a:r>
              <a:rPr lang="en-US" altLang="zh-CN" sz="1400" b="0" i="0" u="none" strike="noStrike" kern="1200" cap="none" spc="0" baseline="0" dirty="0">
                <a:solidFill>
                  <a:schemeClr val="tx1"/>
                </a:solidFill>
                <a:latin typeface="Century Gothic" charset="0"/>
                <a:ea typeface="宋体" charset="0"/>
                <a:cs typeface="Century Gothic" charset="0"/>
              </a:rPr>
              <a:t> = </a:t>
            </a:r>
            <a:r>
              <a:rPr lang="en-US" altLang="zh-CN" sz="1400" b="0" i="0" u="none" strike="noStrike" kern="1200" cap="none" spc="0" baseline="0" dirty="0" err="1">
                <a:solidFill>
                  <a:schemeClr val="tx1"/>
                </a:solidFill>
                <a:latin typeface="Century Gothic" charset="0"/>
                <a:ea typeface="宋体" charset="0"/>
                <a:cs typeface="Century Gothic" charset="0"/>
              </a:rPr>
              <a:t>unsorted_list</a:t>
            </a:r>
            <a:r>
              <a:rPr lang="en-US" altLang="zh-CN" sz="1400" b="0" i="0" u="none" strike="noStrike" kern="1200" cap="none" spc="0" baseline="0" dirty="0">
                <a:solidFill>
                  <a:schemeClr val="tx1"/>
                </a:solidFill>
                <a:latin typeface="Century Gothic" charset="0"/>
                <a:ea typeface="宋体" charset="0"/>
                <a:cs typeface="Century Gothic" charset="0"/>
              </a:rPr>
              <a:t>[:middle]</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a:t>
            </a:r>
            <a:r>
              <a:rPr lang="en-US" altLang="zh-CN" sz="1400" b="0" i="0" u="none" strike="noStrike" kern="1200" cap="none" spc="0" baseline="0" dirty="0" err="1">
                <a:solidFill>
                  <a:schemeClr val="tx1"/>
                </a:solidFill>
                <a:latin typeface="Century Gothic" charset="0"/>
                <a:ea typeface="宋体" charset="0"/>
                <a:cs typeface="Century Gothic" charset="0"/>
              </a:rPr>
              <a:t>right_list</a:t>
            </a:r>
            <a:r>
              <a:rPr lang="en-US" altLang="zh-CN" sz="1400" b="0" i="0" u="none" strike="noStrike" kern="1200" cap="none" spc="0" baseline="0" dirty="0">
                <a:solidFill>
                  <a:schemeClr val="tx1"/>
                </a:solidFill>
                <a:latin typeface="Century Gothic" charset="0"/>
                <a:ea typeface="宋体" charset="0"/>
                <a:cs typeface="Century Gothic" charset="0"/>
              </a:rPr>
              <a:t> = </a:t>
            </a:r>
            <a:r>
              <a:rPr lang="en-US" altLang="zh-CN" sz="1400" b="0" i="0" u="none" strike="noStrike" kern="1200" cap="none" spc="0" baseline="0" dirty="0" err="1">
                <a:solidFill>
                  <a:schemeClr val="tx1"/>
                </a:solidFill>
                <a:latin typeface="Century Gothic" charset="0"/>
                <a:ea typeface="宋体" charset="0"/>
                <a:cs typeface="Century Gothic" charset="0"/>
              </a:rPr>
              <a:t>unsorted_list</a:t>
            </a:r>
            <a:r>
              <a:rPr lang="en-US" altLang="zh-CN" sz="1400" b="0" i="0" u="none" strike="noStrike" kern="1200" cap="none" spc="0" baseline="0" dirty="0">
                <a:solidFill>
                  <a:schemeClr val="tx1"/>
                </a:solidFill>
                <a:latin typeface="Century Gothic" charset="0"/>
                <a:ea typeface="宋体" charset="0"/>
                <a:cs typeface="Century Gothic" charset="0"/>
              </a:rPr>
              <a:t>[middle:]</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a:t>
            </a:r>
            <a:r>
              <a:rPr lang="en-US" altLang="zh-CN" sz="1400" b="0" i="0" u="none" strike="noStrike" kern="1200" cap="none" spc="0" baseline="0" dirty="0" err="1">
                <a:solidFill>
                  <a:schemeClr val="tx1"/>
                </a:solidFill>
                <a:latin typeface="Century Gothic" charset="0"/>
                <a:ea typeface="宋体" charset="0"/>
                <a:cs typeface="Century Gothic" charset="0"/>
              </a:rPr>
              <a:t>left_list</a:t>
            </a:r>
            <a:r>
              <a:rPr lang="en-US" altLang="zh-CN" sz="1400" b="0" i="0" u="none" strike="noStrike" kern="1200" cap="none" spc="0" baseline="0" dirty="0">
                <a:solidFill>
                  <a:schemeClr val="tx1"/>
                </a:solidFill>
                <a:latin typeface="Century Gothic" charset="0"/>
                <a:ea typeface="宋体" charset="0"/>
                <a:cs typeface="Century Gothic" charset="0"/>
              </a:rPr>
              <a:t> = </a:t>
            </a:r>
            <a:r>
              <a:rPr lang="en-US" altLang="zh-CN" sz="1400" b="0" i="0" u="none" strike="noStrike" kern="1200" cap="none" spc="0" baseline="0" dirty="0" err="1">
                <a:solidFill>
                  <a:schemeClr val="tx1"/>
                </a:solidFill>
                <a:latin typeface="Century Gothic" charset="0"/>
                <a:ea typeface="宋体" charset="0"/>
                <a:cs typeface="Century Gothic" charset="0"/>
              </a:rPr>
              <a:t>merge_sort</a:t>
            </a:r>
            <a:r>
              <a:rPr lang="en-US" altLang="zh-CN" sz="1400" b="0" i="0" u="none" strike="noStrike" kern="1200" cap="none" spc="0" baseline="0" dirty="0">
                <a:solidFill>
                  <a:schemeClr val="tx1"/>
                </a:solidFill>
                <a:latin typeface="Century Gothic" charset="0"/>
                <a:ea typeface="宋体" charset="0"/>
                <a:cs typeface="Century Gothic" charset="0"/>
              </a:rPr>
              <a:t>(</a:t>
            </a:r>
            <a:r>
              <a:rPr lang="en-US" altLang="zh-CN" sz="1400" b="0" i="0" u="none" strike="noStrike" kern="1200" cap="none" spc="0" baseline="0" dirty="0" err="1">
                <a:solidFill>
                  <a:schemeClr val="tx1"/>
                </a:solidFill>
                <a:latin typeface="Century Gothic" charset="0"/>
                <a:ea typeface="宋体" charset="0"/>
                <a:cs typeface="Century Gothic" charset="0"/>
              </a:rPr>
              <a:t>left_list</a:t>
            </a:r>
            <a:r>
              <a:rPr lang="en-US" altLang="zh-CN" sz="1400" b="0" i="0" u="none" strike="noStrike" kern="1200" cap="none" spc="0" baseline="0" dirty="0">
                <a:solidFill>
                  <a:schemeClr val="tx1"/>
                </a:solidFill>
                <a:latin typeface="Century Gothic" charset="0"/>
                <a:ea typeface="宋体" charset="0"/>
                <a:cs typeface="Century Gothic" charset="0"/>
              </a:rPr>
              <a:t>)</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a:t>
            </a:r>
            <a:r>
              <a:rPr lang="en-US" altLang="zh-CN" sz="1400" b="0" i="0" u="none" strike="noStrike" kern="1200" cap="none" spc="0" baseline="0" dirty="0" err="1">
                <a:solidFill>
                  <a:schemeClr val="tx1"/>
                </a:solidFill>
                <a:latin typeface="Century Gothic" charset="0"/>
                <a:ea typeface="宋体" charset="0"/>
                <a:cs typeface="Century Gothic" charset="0"/>
              </a:rPr>
              <a:t>right_list</a:t>
            </a:r>
            <a:r>
              <a:rPr lang="en-US" altLang="zh-CN" sz="1400" b="0" i="0" u="none" strike="noStrike" kern="1200" cap="none" spc="0" baseline="0" dirty="0">
                <a:solidFill>
                  <a:schemeClr val="tx1"/>
                </a:solidFill>
                <a:latin typeface="Century Gothic" charset="0"/>
                <a:ea typeface="宋体" charset="0"/>
                <a:cs typeface="Century Gothic" charset="0"/>
              </a:rPr>
              <a:t> = </a:t>
            </a:r>
            <a:r>
              <a:rPr lang="en-US" altLang="zh-CN" sz="1400" b="0" i="0" u="none" strike="noStrike" kern="1200" cap="none" spc="0" baseline="0" dirty="0" err="1">
                <a:solidFill>
                  <a:schemeClr val="tx1"/>
                </a:solidFill>
                <a:latin typeface="Century Gothic" charset="0"/>
                <a:ea typeface="宋体" charset="0"/>
                <a:cs typeface="Century Gothic" charset="0"/>
              </a:rPr>
              <a:t>merge_sort</a:t>
            </a:r>
            <a:r>
              <a:rPr lang="en-US" altLang="zh-CN" sz="1400" b="0" i="0" u="none" strike="noStrike" kern="1200" cap="none" spc="0" baseline="0" dirty="0">
                <a:solidFill>
                  <a:schemeClr val="tx1"/>
                </a:solidFill>
                <a:latin typeface="Century Gothic" charset="0"/>
                <a:ea typeface="宋体" charset="0"/>
                <a:cs typeface="Century Gothic" charset="0"/>
              </a:rPr>
              <a:t>(</a:t>
            </a:r>
            <a:r>
              <a:rPr lang="en-US" altLang="zh-CN" sz="1400" b="0" i="0" u="none" strike="noStrike" kern="1200" cap="none" spc="0" baseline="0" dirty="0" err="1">
                <a:solidFill>
                  <a:schemeClr val="tx1"/>
                </a:solidFill>
                <a:latin typeface="Century Gothic" charset="0"/>
                <a:ea typeface="宋体" charset="0"/>
                <a:cs typeface="Century Gothic" charset="0"/>
              </a:rPr>
              <a:t>right_list</a:t>
            </a:r>
            <a:r>
              <a:rPr lang="en-US" altLang="zh-CN" sz="1400" b="0" i="0" u="none" strike="noStrike" kern="1200" cap="none" spc="0" baseline="0" dirty="0">
                <a:solidFill>
                  <a:schemeClr val="tx1"/>
                </a:solidFill>
                <a:latin typeface="Century Gothic" charset="0"/>
                <a:ea typeface="宋体" charset="0"/>
                <a:cs typeface="Century Gothic" charset="0"/>
              </a:rPr>
              <a:t>)</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return list(merge(</a:t>
            </a:r>
            <a:r>
              <a:rPr lang="en-US" altLang="zh-CN" sz="1400" b="0" i="0" u="none" strike="noStrike" kern="1200" cap="none" spc="0" baseline="0" dirty="0" err="1">
                <a:solidFill>
                  <a:schemeClr val="tx1"/>
                </a:solidFill>
                <a:latin typeface="Century Gothic" charset="0"/>
                <a:ea typeface="宋体" charset="0"/>
                <a:cs typeface="Century Gothic" charset="0"/>
              </a:rPr>
              <a:t>left_list</a:t>
            </a:r>
            <a:r>
              <a:rPr lang="en-US" altLang="zh-CN" sz="1400" b="0" i="0" u="none" strike="noStrike" kern="1200" cap="none" spc="0" baseline="0" dirty="0">
                <a:solidFill>
                  <a:schemeClr val="tx1"/>
                </a:solidFill>
                <a:latin typeface="Century Gothic" charset="0"/>
                <a:ea typeface="宋体" charset="0"/>
                <a:cs typeface="Century Gothic" charset="0"/>
              </a:rPr>
              <a:t>, </a:t>
            </a:r>
            <a:r>
              <a:rPr lang="en-US" altLang="zh-CN" sz="1400" b="0" i="0" u="none" strike="noStrike" kern="1200" cap="none" spc="0" baseline="0" dirty="0" err="1">
                <a:solidFill>
                  <a:schemeClr val="tx1"/>
                </a:solidFill>
                <a:latin typeface="Century Gothic" charset="0"/>
                <a:ea typeface="宋体" charset="0"/>
                <a:cs typeface="Century Gothic" charset="0"/>
              </a:rPr>
              <a:t>right_list</a:t>
            </a:r>
            <a:r>
              <a:rPr lang="en-US" altLang="zh-CN" sz="1400" b="0" i="0" u="none" strike="noStrike" kern="1200" cap="none" spc="0" baseline="0" dirty="0">
                <a:solidFill>
                  <a:schemeClr val="tx1"/>
                </a:solidFill>
                <a:latin typeface="Century Gothic" charset="0"/>
                <a:ea typeface="宋体" charset="0"/>
                <a:cs typeface="Century Gothic" charset="0"/>
              </a:rPr>
              <a:t>))</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Merge the sorted halves</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def merge(</a:t>
            </a:r>
            <a:r>
              <a:rPr lang="en-US" altLang="zh-CN" sz="1400" b="0" i="0" u="none" strike="noStrike" kern="1200" cap="none" spc="0" baseline="0" dirty="0" err="1">
                <a:solidFill>
                  <a:schemeClr val="tx1"/>
                </a:solidFill>
                <a:latin typeface="Century Gothic" charset="0"/>
                <a:ea typeface="宋体" charset="0"/>
                <a:cs typeface="Century Gothic" charset="0"/>
              </a:rPr>
              <a:t>left_half,right_half</a:t>
            </a:r>
            <a:r>
              <a:rPr lang="en-US" altLang="zh-CN" sz="1400" b="0" i="0" u="none" strike="noStrike" kern="1200" cap="none" spc="0" baseline="0" dirty="0">
                <a:solidFill>
                  <a:schemeClr val="tx1"/>
                </a:solidFill>
                <a:latin typeface="Century Gothic" charset="0"/>
                <a:ea typeface="宋体" charset="0"/>
                <a:cs typeface="Century Gothic" charset="0"/>
              </a:rPr>
              <a:t>):</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res = []</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while </a:t>
            </a:r>
            <a:r>
              <a:rPr lang="en-US" altLang="zh-CN" sz="1400" b="0" i="0" u="none" strike="noStrike" kern="1200" cap="none" spc="0" baseline="0" dirty="0" err="1">
                <a:solidFill>
                  <a:schemeClr val="tx1"/>
                </a:solidFill>
                <a:latin typeface="Century Gothic" charset="0"/>
                <a:ea typeface="宋体" charset="0"/>
                <a:cs typeface="Century Gothic" charset="0"/>
              </a:rPr>
              <a:t>len</a:t>
            </a:r>
            <a:r>
              <a:rPr lang="en-US" altLang="zh-CN" sz="1400" b="0" i="0" u="none" strike="noStrike" kern="1200" cap="none" spc="0" baseline="0" dirty="0">
                <a:solidFill>
                  <a:schemeClr val="tx1"/>
                </a:solidFill>
                <a:latin typeface="Century Gothic" charset="0"/>
                <a:ea typeface="宋体" charset="0"/>
                <a:cs typeface="Century Gothic" charset="0"/>
              </a:rPr>
              <a:t>(</a:t>
            </a:r>
            <a:r>
              <a:rPr lang="en-US" altLang="zh-CN" sz="1400" b="0" i="0" u="none" strike="noStrike" kern="1200" cap="none" spc="0" baseline="0" dirty="0" err="1">
                <a:solidFill>
                  <a:schemeClr val="tx1"/>
                </a:solidFill>
                <a:latin typeface="Century Gothic" charset="0"/>
                <a:ea typeface="宋体" charset="0"/>
                <a:cs typeface="Century Gothic" charset="0"/>
              </a:rPr>
              <a:t>left_half</a:t>
            </a:r>
            <a:r>
              <a:rPr lang="en-US" altLang="zh-CN" sz="1400" b="0" i="0" u="none" strike="noStrike" kern="1200" cap="none" spc="0" baseline="0" dirty="0">
                <a:solidFill>
                  <a:schemeClr val="tx1"/>
                </a:solidFill>
                <a:latin typeface="Century Gothic" charset="0"/>
                <a:ea typeface="宋体" charset="0"/>
                <a:cs typeface="Century Gothic" charset="0"/>
              </a:rPr>
              <a:t>) != 0 and </a:t>
            </a:r>
            <a:r>
              <a:rPr lang="en-US" altLang="zh-CN" sz="1400" b="0" i="0" u="none" strike="noStrike" kern="1200" cap="none" spc="0" baseline="0" dirty="0" err="1">
                <a:solidFill>
                  <a:schemeClr val="tx1"/>
                </a:solidFill>
                <a:latin typeface="Century Gothic" charset="0"/>
                <a:ea typeface="宋体" charset="0"/>
                <a:cs typeface="Century Gothic" charset="0"/>
              </a:rPr>
              <a:t>len</a:t>
            </a:r>
            <a:r>
              <a:rPr lang="en-US" altLang="zh-CN" sz="1400" b="0" i="0" u="none" strike="noStrike" kern="1200" cap="none" spc="0" baseline="0" dirty="0">
                <a:solidFill>
                  <a:schemeClr val="tx1"/>
                </a:solidFill>
                <a:latin typeface="Century Gothic" charset="0"/>
                <a:ea typeface="宋体" charset="0"/>
                <a:cs typeface="Century Gothic" charset="0"/>
              </a:rPr>
              <a:t>(</a:t>
            </a:r>
            <a:r>
              <a:rPr lang="en-US" altLang="zh-CN" sz="1400" b="0" i="0" u="none" strike="noStrike" kern="1200" cap="none" spc="0" baseline="0" dirty="0" err="1">
                <a:solidFill>
                  <a:schemeClr val="tx1"/>
                </a:solidFill>
                <a:latin typeface="Century Gothic" charset="0"/>
                <a:ea typeface="宋体" charset="0"/>
                <a:cs typeface="Century Gothic" charset="0"/>
              </a:rPr>
              <a:t>right_half</a:t>
            </a:r>
            <a:r>
              <a:rPr lang="en-US" altLang="zh-CN" sz="1400" b="0" i="0" u="none" strike="noStrike" kern="1200" cap="none" spc="0" baseline="0" dirty="0">
                <a:solidFill>
                  <a:schemeClr val="tx1"/>
                </a:solidFill>
                <a:latin typeface="Century Gothic" charset="0"/>
                <a:ea typeface="宋体" charset="0"/>
                <a:cs typeface="Century Gothic" charset="0"/>
              </a:rPr>
              <a:t>) != 0:</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if </a:t>
            </a:r>
            <a:r>
              <a:rPr lang="en-US" altLang="zh-CN" sz="1400" b="0" i="0" u="none" strike="noStrike" kern="1200" cap="none" spc="0" baseline="0" dirty="0" err="1">
                <a:solidFill>
                  <a:schemeClr val="tx1"/>
                </a:solidFill>
                <a:latin typeface="Century Gothic" charset="0"/>
                <a:ea typeface="宋体" charset="0"/>
                <a:cs typeface="Century Gothic" charset="0"/>
              </a:rPr>
              <a:t>left_half</a:t>
            </a:r>
            <a:r>
              <a:rPr lang="en-US" altLang="zh-CN" sz="1400" b="0" i="0" u="none" strike="noStrike" kern="1200" cap="none" spc="0" baseline="0" dirty="0">
                <a:solidFill>
                  <a:schemeClr val="tx1"/>
                </a:solidFill>
                <a:latin typeface="Century Gothic" charset="0"/>
                <a:ea typeface="宋体" charset="0"/>
                <a:cs typeface="Century Gothic" charset="0"/>
              </a:rPr>
              <a:t>[0] &lt; </a:t>
            </a:r>
            <a:r>
              <a:rPr lang="en-US" altLang="zh-CN" sz="1400" b="0" i="0" u="none" strike="noStrike" kern="1200" cap="none" spc="0" baseline="0" dirty="0" err="1">
                <a:solidFill>
                  <a:schemeClr val="tx1"/>
                </a:solidFill>
                <a:latin typeface="Century Gothic" charset="0"/>
                <a:ea typeface="宋体" charset="0"/>
                <a:cs typeface="Century Gothic" charset="0"/>
              </a:rPr>
              <a:t>right_half</a:t>
            </a:r>
            <a:r>
              <a:rPr lang="en-US" altLang="zh-CN" sz="1400" b="0" i="0" u="none" strike="noStrike" kern="1200" cap="none" spc="0" baseline="0" dirty="0">
                <a:solidFill>
                  <a:schemeClr val="tx1"/>
                </a:solidFill>
                <a:latin typeface="Century Gothic" charset="0"/>
                <a:ea typeface="宋体" charset="0"/>
                <a:cs typeface="Century Gothic" charset="0"/>
              </a:rPr>
              <a:t>[0]:</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a:t>
            </a:r>
            <a:r>
              <a:rPr lang="en-US" altLang="zh-CN" sz="1400" b="0" i="0" u="none" strike="noStrike" kern="1200" cap="none" spc="0" baseline="0" dirty="0" err="1">
                <a:solidFill>
                  <a:schemeClr val="tx1"/>
                </a:solidFill>
                <a:latin typeface="Century Gothic" charset="0"/>
                <a:ea typeface="宋体" charset="0"/>
                <a:cs typeface="Century Gothic" charset="0"/>
              </a:rPr>
              <a:t>res.append</a:t>
            </a:r>
            <a:r>
              <a:rPr lang="en-US" altLang="zh-CN" sz="1400" b="0" i="0" u="none" strike="noStrike" kern="1200" cap="none" spc="0" baseline="0" dirty="0">
                <a:solidFill>
                  <a:schemeClr val="tx1"/>
                </a:solidFill>
                <a:latin typeface="Century Gothic" charset="0"/>
                <a:ea typeface="宋体" charset="0"/>
                <a:cs typeface="Century Gothic" charset="0"/>
              </a:rPr>
              <a:t>(</a:t>
            </a:r>
            <a:r>
              <a:rPr lang="en-US" altLang="zh-CN" sz="1400" b="0" i="0" u="none" strike="noStrike" kern="1200" cap="none" spc="0" baseline="0" dirty="0" err="1">
                <a:solidFill>
                  <a:schemeClr val="tx1"/>
                </a:solidFill>
                <a:latin typeface="Century Gothic" charset="0"/>
                <a:ea typeface="宋体" charset="0"/>
                <a:cs typeface="Century Gothic" charset="0"/>
              </a:rPr>
              <a:t>left_half</a:t>
            </a:r>
            <a:r>
              <a:rPr lang="en-US" altLang="zh-CN" sz="1400" b="0" i="0" u="none" strike="noStrike" kern="1200" cap="none" spc="0" baseline="0" dirty="0">
                <a:solidFill>
                  <a:schemeClr val="tx1"/>
                </a:solidFill>
                <a:latin typeface="Century Gothic" charset="0"/>
                <a:ea typeface="宋体" charset="0"/>
                <a:cs typeface="Century Gothic" charset="0"/>
              </a:rPr>
              <a:t>[0])</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a:t>
            </a:r>
            <a:r>
              <a:rPr lang="en-US" altLang="zh-CN" sz="1400" b="0" i="0" u="none" strike="noStrike" kern="1200" cap="none" spc="0" baseline="0" dirty="0" err="1">
                <a:solidFill>
                  <a:schemeClr val="tx1"/>
                </a:solidFill>
                <a:latin typeface="Century Gothic" charset="0"/>
                <a:ea typeface="宋体" charset="0"/>
                <a:cs typeface="Century Gothic" charset="0"/>
              </a:rPr>
              <a:t>left_half.remove</a:t>
            </a:r>
            <a:r>
              <a:rPr lang="en-US" altLang="zh-CN" sz="1400" b="0" i="0" u="none" strike="noStrike" kern="1200" cap="none" spc="0" baseline="0" dirty="0">
                <a:solidFill>
                  <a:schemeClr val="tx1"/>
                </a:solidFill>
                <a:latin typeface="Century Gothic" charset="0"/>
                <a:ea typeface="宋体" charset="0"/>
                <a:cs typeface="Century Gothic" charset="0"/>
              </a:rPr>
              <a:t>(</a:t>
            </a:r>
            <a:r>
              <a:rPr lang="en-US" altLang="zh-CN" sz="1400" b="0" i="0" u="none" strike="noStrike" kern="1200" cap="none" spc="0" baseline="0" dirty="0" err="1">
                <a:solidFill>
                  <a:schemeClr val="tx1"/>
                </a:solidFill>
                <a:latin typeface="Century Gothic" charset="0"/>
                <a:ea typeface="宋体" charset="0"/>
                <a:cs typeface="Century Gothic" charset="0"/>
              </a:rPr>
              <a:t>left_half</a:t>
            </a:r>
            <a:r>
              <a:rPr lang="en-US" altLang="zh-CN" sz="1400" b="0" i="0" u="none" strike="noStrike" kern="1200" cap="none" spc="0" baseline="0" dirty="0">
                <a:solidFill>
                  <a:schemeClr val="tx1"/>
                </a:solidFill>
                <a:latin typeface="Century Gothic" charset="0"/>
                <a:ea typeface="宋体" charset="0"/>
                <a:cs typeface="Century Gothic" charset="0"/>
              </a:rPr>
              <a:t>[0])</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else:</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a:t>
            </a:r>
            <a:r>
              <a:rPr lang="en-US" altLang="zh-CN" sz="1400" b="0" i="0" u="none" strike="noStrike" kern="1200" cap="none" spc="0" baseline="0" dirty="0" err="1">
                <a:solidFill>
                  <a:schemeClr val="tx1"/>
                </a:solidFill>
                <a:latin typeface="Century Gothic" charset="0"/>
                <a:ea typeface="宋体" charset="0"/>
                <a:cs typeface="Century Gothic" charset="0"/>
              </a:rPr>
              <a:t>res.append</a:t>
            </a:r>
            <a:r>
              <a:rPr lang="en-US" altLang="zh-CN" sz="1400" b="0" i="0" u="none" strike="noStrike" kern="1200" cap="none" spc="0" baseline="0" dirty="0">
                <a:solidFill>
                  <a:schemeClr val="tx1"/>
                </a:solidFill>
                <a:latin typeface="Century Gothic" charset="0"/>
                <a:ea typeface="宋体" charset="0"/>
                <a:cs typeface="Century Gothic" charset="0"/>
              </a:rPr>
              <a:t>(</a:t>
            </a:r>
            <a:r>
              <a:rPr lang="en-US" altLang="zh-CN" sz="1400" b="0" i="0" u="none" strike="noStrike" kern="1200" cap="none" spc="0" baseline="0" dirty="0" err="1">
                <a:solidFill>
                  <a:schemeClr val="tx1"/>
                </a:solidFill>
                <a:latin typeface="Century Gothic" charset="0"/>
                <a:ea typeface="宋体" charset="0"/>
                <a:cs typeface="Century Gothic" charset="0"/>
              </a:rPr>
              <a:t>right_half</a:t>
            </a:r>
            <a:r>
              <a:rPr lang="en-US" altLang="zh-CN" sz="1400" b="0" i="0" u="none" strike="noStrike" kern="1200" cap="none" spc="0" baseline="0" dirty="0">
                <a:solidFill>
                  <a:schemeClr val="tx1"/>
                </a:solidFill>
                <a:latin typeface="Century Gothic" charset="0"/>
                <a:ea typeface="宋体" charset="0"/>
                <a:cs typeface="Century Gothic" charset="0"/>
              </a:rPr>
              <a:t>[0])</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a:t>
            </a:r>
            <a:r>
              <a:rPr lang="en-US" altLang="zh-CN" sz="1400" b="0" i="0" u="none" strike="noStrike" kern="1200" cap="none" spc="0" baseline="0" dirty="0" err="1">
                <a:solidFill>
                  <a:schemeClr val="tx1"/>
                </a:solidFill>
                <a:latin typeface="Century Gothic" charset="0"/>
                <a:ea typeface="宋体" charset="0"/>
                <a:cs typeface="Century Gothic" charset="0"/>
              </a:rPr>
              <a:t>right_half.remove</a:t>
            </a:r>
            <a:r>
              <a:rPr lang="en-US" altLang="zh-CN" sz="1400" b="0" i="0" u="none" strike="noStrike" kern="1200" cap="none" spc="0" baseline="0" dirty="0">
                <a:solidFill>
                  <a:schemeClr val="tx1"/>
                </a:solidFill>
                <a:latin typeface="Century Gothic" charset="0"/>
                <a:ea typeface="宋体" charset="0"/>
                <a:cs typeface="Century Gothic" charset="0"/>
              </a:rPr>
              <a:t>(</a:t>
            </a:r>
            <a:r>
              <a:rPr lang="en-US" altLang="zh-CN" sz="1400" b="0" i="0" u="none" strike="noStrike" kern="1200" cap="none" spc="0" baseline="0" dirty="0" err="1">
                <a:solidFill>
                  <a:schemeClr val="tx1"/>
                </a:solidFill>
                <a:latin typeface="Century Gothic" charset="0"/>
                <a:ea typeface="宋体" charset="0"/>
                <a:cs typeface="Century Gothic" charset="0"/>
              </a:rPr>
              <a:t>right_half</a:t>
            </a:r>
            <a:r>
              <a:rPr lang="en-US" altLang="zh-CN" sz="1400" b="0" i="0" u="none" strike="noStrike" kern="1200" cap="none" spc="0" baseline="0" dirty="0">
                <a:solidFill>
                  <a:schemeClr val="tx1"/>
                </a:solidFill>
                <a:latin typeface="Century Gothic" charset="0"/>
                <a:ea typeface="宋体" charset="0"/>
                <a:cs typeface="Century Gothic" charset="0"/>
              </a:rPr>
              <a:t>[0])</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if </a:t>
            </a:r>
            <a:r>
              <a:rPr lang="en-US" altLang="zh-CN" sz="1400" b="0" i="0" u="none" strike="noStrike" kern="1200" cap="none" spc="0" baseline="0" dirty="0" err="1">
                <a:solidFill>
                  <a:schemeClr val="tx1"/>
                </a:solidFill>
                <a:latin typeface="Century Gothic" charset="0"/>
                <a:ea typeface="宋体" charset="0"/>
                <a:cs typeface="Century Gothic" charset="0"/>
              </a:rPr>
              <a:t>len</a:t>
            </a:r>
            <a:r>
              <a:rPr lang="en-US" altLang="zh-CN" sz="1400" b="0" i="0" u="none" strike="noStrike" kern="1200" cap="none" spc="0" baseline="0" dirty="0">
                <a:solidFill>
                  <a:schemeClr val="tx1"/>
                </a:solidFill>
                <a:latin typeface="Century Gothic" charset="0"/>
                <a:ea typeface="宋体" charset="0"/>
                <a:cs typeface="Century Gothic" charset="0"/>
              </a:rPr>
              <a:t>(</a:t>
            </a:r>
            <a:r>
              <a:rPr lang="en-US" altLang="zh-CN" sz="1400" b="0" i="0" u="none" strike="noStrike" kern="1200" cap="none" spc="0" baseline="0" dirty="0" err="1">
                <a:solidFill>
                  <a:schemeClr val="tx1"/>
                </a:solidFill>
                <a:latin typeface="Century Gothic" charset="0"/>
                <a:ea typeface="宋体" charset="0"/>
                <a:cs typeface="Century Gothic" charset="0"/>
              </a:rPr>
              <a:t>left_half</a:t>
            </a:r>
            <a:r>
              <a:rPr lang="en-US" altLang="zh-CN" sz="1400" b="0" i="0" u="none" strike="noStrike" kern="1200" cap="none" spc="0" baseline="0" dirty="0">
                <a:solidFill>
                  <a:schemeClr val="tx1"/>
                </a:solidFill>
                <a:latin typeface="Century Gothic" charset="0"/>
                <a:ea typeface="宋体" charset="0"/>
                <a:cs typeface="Century Gothic" charset="0"/>
              </a:rPr>
              <a:t>) == 0:</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res = res + </a:t>
            </a:r>
            <a:r>
              <a:rPr lang="en-US" altLang="zh-CN" sz="1400" b="0" i="0" u="none" strike="noStrike" kern="1200" cap="none" spc="0" baseline="0" dirty="0" err="1">
                <a:solidFill>
                  <a:schemeClr val="tx1"/>
                </a:solidFill>
                <a:latin typeface="Century Gothic" charset="0"/>
                <a:ea typeface="宋体" charset="0"/>
                <a:cs typeface="Century Gothic" charset="0"/>
              </a:rPr>
              <a:t>right_half</a:t>
            </a:r>
            <a:endParaRPr lang="en-US" altLang="zh-CN" sz="1400" b="0" i="0" u="none" strike="noStrike" kern="1200" cap="none" spc="0" baseline="0" dirty="0">
              <a:solidFill>
                <a:schemeClr val="tx1"/>
              </a:solidFill>
              <a:latin typeface="Century Gothic" charset="0"/>
              <a:ea typeface="宋体" charset="0"/>
              <a:cs typeface="Century Gothic" charset="0"/>
            </a:endParaRP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else:</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res = res + </a:t>
            </a:r>
            <a:r>
              <a:rPr lang="en-US" altLang="zh-CN" sz="1400" b="0" i="0" u="none" strike="noStrike" kern="1200" cap="none" spc="0" baseline="0" dirty="0" err="1">
                <a:solidFill>
                  <a:schemeClr val="tx1"/>
                </a:solidFill>
                <a:latin typeface="Century Gothic" charset="0"/>
                <a:ea typeface="宋体" charset="0"/>
                <a:cs typeface="Century Gothic" charset="0"/>
              </a:rPr>
              <a:t>left_half</a:t>
            </a:r>
            <a:endParaRPr lang="en-US" altLang="zh-CN" sz="1400" b="0" i="0" u="none" strike="noStrike" kern="1200" cap="none" spc="0" baseline="0" dirty="0">
              <a:solidFill>
                <a:schemeClr val="tx1"/>
              </a:solidFill>
              <a:latin typeface="Century Gothic" charset="0"/>
              <a:ea typeface="宋体" charset="0"/>
              <a:cs typeface="Century Gothic" charset="0"/>
            </a:endParaRP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    return res</a:t>
            </a:r>
          </a:p>
          <a:p>
            <a:pPr marL="0" indent="0" algn="l">
              <a:lnSpc>
                <a:spcPct val="100000"/>
              </a:lnSpc>
              <a:spcBef>
                <a:spcPts val="0"/>
              </a:spcBef>
              <a:spcAft>
                <a:spcPts val="0"/>
              </a:spcAft>
              <a:buNone/>
            </a:pPr>
            <a:r>
              <a:rPr lang="en-US" altLang="zh-CN" sz="1400" b="0" i="0" u="none" strike="noStrike" kern="1200" cap="none" spc="0" baseline="0" dirty="0" err="1">
                <a:solidFill>
                  <a:schemeClr val="tx1"/>
                </a:solidFill>
                <a:latin typeface="Century Gothic" charset="0"/>
                <a:ea typeface="宋体" charset="0"/>
                <a:cs typeface="Century Gothic" charset="0"/>
              </a:rPr>
              <a:t>unsorted_list</a:t>
            </a:r>
            <a:r>
              <a:rPr lang="en-US" altLang="zh-CN" sz="1400" b="0" i="0" u="none" strike="noStrike" kern="1200" cap="none" spc="0" baseline="0" dirty="0">
                <a:solidFill>
                  <a:schemeClr val="tx1"/>
                </a:solidFill>
                <a:latin typeface="Century Gothic" charset="0"/>
                <a:ea typeface="宋体" charset="0"/>
                <a:cs typeface="Century Gothic" charset="0"/>
              </a:rPr>
              <a:t> = [64, 34, 25, 12, 22, 11, 90]</a:t>
            </a:r>
          </a:p>
          <a:p>
            <a:pPr marL="0" indent="0" algn="l">
              <a:lnSpc>
                <a:spcPct val="100000"/>
              </a:lnSpc>
              <a:spcBef>
                <a:spcPts val="0"/>
              </a:spcBef>
              <a:spcAft>
                <a:spcPts val="0"/>
              </a:spcAft>
              <a:buNone/>
            </a:pPr>
            <a:r>
              <a:rPr lang="en-US" altLang="zh-CN" sz="1400" b="0" i="0" u="none" strike="noStrike" kern="1200" cap="none" spc="0" baseline="0" dirty="0">
                <a:solidFill>
                  <a:schemeClr val="tx1"/>
                </a:solidFill>
                <a:latin typeface="Century Gothic" charset="0"/>
                <a:ea typeface="宋体" charset="0"/>
                <a:cs typeface="Century Gothic" charset="0"/>
              </a:rPr>
              <a:t>print(</a:t>
            </a:r>
            <a:r>
              <a:rPr lang="en-US" altLang="zh-CN" sz="1400" b="0" i="0" u="none" strike="noStrike" kern="1200" cap="none" spc="0" baseline="0" dirty="0" err="1">
                <a:solidFill>
                  <a:schemeClr val="tx1"/>
                </a:solidFill>
                <a:latin typeface="Century Gothic" charset="0"/>
                <a:ea typeface="宋体" charset="0"/>
                <a:cs typeface="Century Gothic" charset="0"/>
              </a:rPr>
              <a:t>merge_sort</a:t>
            </a:r>
            <a:r>
              <a:rPr lang="en-US" altLang="zh-CN" sz="1400" b="0" i="0" u="none" strike="noStrike" kern="1200" cap="none" spc="0" baseline="0" dirty="0">
                <a:solidFill>
                  <a:schemeClr val="tx1"/>
                </a:solidFill>
                <a:latin typeface="Century Gothic" charset="0"/>
                <a:ea typeface="宋体" charset="0"/>
                <a:cs typeface="Century Gothic" charset="0"/>
              </a:rPr>
              <a:t>(</a:t>
            </a:r>
            <a:r>
              <a:rPr lang="en-US" altLang="zh-CN" sz="1400" b="0" i="0" u="none" strike="noStrike" kern="1200" cap="none" spc="0" baseline="0" dirty="0" err="1">
                <a:solidFill>
                  <a:schemeClr val="tx1"/>
                </a:solidFill>
                <a:latin typeface="Century Gothic" charset="0"/>
                <a:ea typeface="宋体" charset="0"/>
                <a:cs typeface="Century Gothic" charset="0"/>
              </a:rPr>
              <a:t>unsorted_list</a:t>
            </a:r>
            <a:r>
              <a:rPr lang="en-US" altLang="zh-CN" sz="1400" b="0" i="0" u="none" strike="noStrike" kern="1200" cap="none" spc="0" baseline="0" dirty="0">
                <a:solidFill>
                  <a:schemeClr val="tx1"/>
                </a:solidFill>
                <a:latin typeface="Century Gothic" charset="0"/>
                <a:ea typeface="宋体" charset="0"/>
                <a:cs typeface="Century Gothic" charset="0"/>
              </a:rPr>
              <a:t>))</a:t>
            </a:r>
            <a:endParaRPr lang="zh-CN" altLang="en-US" sz="1400" b="0" i="0" u="none" strike="noStrike" kern="1200" cap="none" spc="0" baseline="0" dirty="0">
              <a:solidFill>
                <a:schemeClr val="tx1"/>
              </a:solidFill>
              <a:latin typeface="Century Gothic" charset="0"/>
              <a:ea typeface="宋体" charset="0"/>
              <a:cs typeface="Century Gothic" charset="0"/>
            </a:endParaRPr>
          </a:p>
        </p:txBody>
      </p:sp>
    </p:spTree>
    <p:extLst>
      <p:ext uri="{BB962C8B-B14F-4D97-AF65-F5344CB8AC3E}">
        <p14:creationId xmlns:p14="http://schemas.microsoft.com/office/powerpoint/2010/main" val="3461671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33EBD774-F1C0-4DAA-C63C-387BD3FE7D1E}"/>
              </a:ext>
            </a:extLst>
          </p:cNvPr>
          <p:cNvSpPr>
            <a:spLocks noGrp="1"/>
          </p:cNvSpPr>
          <p:nvPr>
            <p:ph type="title"/>
          </p:nvPr>
        </p:nvSpPr>
        <p:spPr>
          <a:xfrm>
            <a:off x="592323" y="0"/>
            <a:ext cx="9404723" cy="38637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Insertion sort</a:t>
            </a:r>
            <a:endParaRPr lang="zh-CN" altLang="en-US" sz="2000" b="0" i="0" u="none" strike="noStrike" kern="1200" cap="none" spc="0" baseline="0" dirty="0">
              <a:solidFill>
                <a:schemeClr val="tx2"/>
              </a:solidFill>
              <a:latin typeface="Century Gothic" charset="0"/>
              <a:ea typeface="宋体" charset="0"/>
              <a:cs typeface="Lucida Sans"/>
            </a:endParaRPr>
          </a:p>
        </p:txBody>
      </p:sp>
      <p:sp>
        <p:nvSpPr>
          <p:cNvPr id="3" name="文本框">
            <a:extLst>
              <a:ext uri="{FF2B5EF4-FFF2-40B4-BE49-F238E27FC236}">
                <a16:creationId xmlns:a16="http://schemas.microsoft.com/office/drawing/2014/main" id="{B4724DE3-2D41-2004-C6F1-26FD5904185C}"/>
              </a:ext>
            </a:extLst>
          </p:cNvPr>
          <p:cNvSpPr>
            <a:spLocks noGrp="1"/>
          </p:cNvSpPr>
          <p:nvPr>
            <p:ph type="body" idx="1"/>
          </p:nvPr>
        </p:nvSpPr>
        <p:spPr>
          <a:xfrm>
            <a:off x="762308" y="386378"/>
            <a:ext cx="9538982" cy="24339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Insertion sort is a simple sorting algorithm that works similar to the way you sort playing cards in your hands. The array is virtually split into a sorted and an unsorted part. Values from the unsorted part are picked and placed at the correct position in the sorted part.</a:t>
            </a:r>
          </a:p>
          <a:p>
            <a:pPr marL="342900" indent="-342900" algn="l">
              <a:lnSpc>
                <a:spcPct val="100000"/>
              </a:lnSpc>
              <a:spcBef>
                <a:spcPts val="1000"/>
              </a:spcBef>
              <a:spcAft>
                <a:spcPts val="0"/>
              </a:spcAft>
              <a:buClr>
                <a:srgbClr val="8ACFD6"/>
              </a:buClr>
              <a:buSzPct val="80000"/>
              <a:buFont typeface="Wingdings 3" charset="2"/>
              <a:buChar char=""/>
            </a:pPr>
            <a:r>
              <a:rPr lang="en-US" altLang="zh-CN" sz="1600" b="1" i="0" u="none" strike="noStrike" kern="1200" cap="none" spc="0" baseline="0" dirty="0">
                <a:solidFill>
                  <a:schemeClr val="tx1"/>
                </a:solidFill>
                <a:latin typeface="Century Gothic" charset="0"/>
                <a:ea typeface="宋体" charset="0"/>
                <a:cs typeface="Lucida Sans"/>
              </a:rPr>
              <a:t>Algorithm</a:t>
            </a:r>
            <a:br>
              <a:rPr lang="zh-CN" altLang="en-US" sz="1600" b="0" i="0" u="none" strike="noStrike" kern="1200" cap="none" spc="0" baseline="0" dirty="0">
                <a:solidFill>
                  <a:schemeClr val="tx1"/>
                </a:solidFill>
                <a:latin typeface="Century Gothic" charset="0"/>
                <a:ea typeface="宋体" charset="0"/>
                <a:cs typeface="Lucida Sans"/>
              </a:rPr>
            </a:br>
            <a:r>
              <a:rPr lang="en-US" altLang="zh-CN" sz="1600" b="0" i="0" u="none" strike="noStrike" kern="1200" cap="none" spc="0" baseline="0" dirty="0">
                <a:solidFill>
                  <a:schemeClr val="tx1"/>
                </a:solidFill>
                <a:latin typeface="Century Gothic" charset="0"/>
                <a:ea typeface="宋体" charset="0"/>
                <a:cs typeface="Lucida Sans"/>
              </a:rPr>
              <a:t>To sort an array of size n in ascending order:</a:t>
            </a:r>
            <a:br>
              <a:rPr lang="zh-CN" altLang="en-US" sz="1600" b="0" i="0" u="none" strike="noStrike" kern="1200" cap="none" spc="0" baseline="0" dirty="0">
                <a:solidFill>
                  <a:schemeClr val="tx1"/>
                </a:solidFill>
                <a:latin typeface="Century Gothic" charset="0"/>
                <a:ea typeface="宋体" charset="0"/>
                <a:cs typeface="Lucida Sans"/>
              </a:rPr>
            </a:br>
            <a:r>
              <a:rPr lang="en-US" altLang="zh-CN" sz="1600" b="0" i="0" u="none" strike="noStrike" kern="1200" cap="none" spc="0" baseline="0" dirty="0">
                <a:solidFill>
                  <a:schemeClr val="tx1"/>
                </a:solidFill>
                <a:latin typeface="Century Gothic" charset="0"/>
                <a:ea typeface="宋体" charset="0"/>
                <a:cs typeface="Lucida Sans"/>
              </a:rPr>
              <a:t>1: Iterate from </a:t>
            </a:r>
            <a:r>
              <a:rPr lang="en-US" altLang="zh-CN" sz="1600" b="0" i="0" u="none" strike="noStrike" kern="1200" cap="none" spc="0" baseline="0" dirty="0" err="1">
                <a:solidFill>
                  <a:schemeClr val="tx1"/>
                </a:solidFill>
                <a:latin typeface="Century Gothic" charset="0"/>
                <a:ea typeface="宋体" charset="0"/>
                <a:cs typeface="Lucida Sans"/>
              </a:rPr>
              <a:t>arr</a:t>
            </a:r>
            <a:r>
              <a:rPr lang="en-US" altLang="zh-CN" sz="1600" b="0" i="0" u="none" strike="noStrike" kern="1200" cap="none" spc="0" baseline="0" dirty="0">
                <a:solidFill>
                  <a:schemeClr val="tx1"/>
                </a:solidFill>
                <a:latin typeface="Century Gothic" charset="0"/>
                <a:ea typeface="宋体" charset="0"/>
                <a:cs typeface="Lucida Sans"/>
              </a:rPr>
              <a:t>[0] to </a:t>
            </a:r>
            <a:r>
              <a:rPr lang="en-US" altLang="zh-CN" sz="1600" b="0" i="0" u="none" strike="noStrike" kern="1200" cap="none" spc="0" baseline="0" dirty="0" err="1">
                <a:solidFill>
                  <a:schemeClr val="tx1"/>
                </a:solidFill>
                <a:latin typeface="Century Gothic" charset="0"/>
                <a:ea typeface="宋体" charset="0"/>
                <a:cs typeface="Lucida Sans"/>
              </a:rPr>
              <a:t>arr</a:t>
            </a:r>
            <a:r>
              <a:rPr lang="en-US" altLang="zh-CN" sz="1600" b="0" i="0" u="none" strike="noStrike" kern="1200" cap="none" spc="0" baseline="0" dirty="0">
                <a:solidFill>
                  <a:schemeClr val="tx1"/>
                </a:solidFill>
                <a:latin typeface="Century Gothic" charset="0"/>
                <a:ea typeface="宋体" charset="0"/>
                <a:cs typeface="Lucida Sans"/>
              </a:rPr>
              <a:t>[n] over the array.</a:t>
            </a:r>
            <a:br>
              <a:rPr lang="zh-CN" altLang="en-US" sz="1600" b="0" i="0" u="none" strike="noStrike" kern="1200" cap="none" spc="0" baseline="0" dirty="0">
                <a:solidFill>
                  <a:schemeClr val="tx1"/>
                </a:solidFill>
                <a:latin typeface="Century Gothic" charset="0"/>
                <a:ea typeface="宋体" charset="0"/>
                <a:cs typeface="Lucida Sans"/>
              </a:rPr>
            </a:br>
            <a:r>
              <a:rPr lang="en-US" altLang="zh-CN" sz="1600" b="0" i="0" u="none" strike="noStrike" kern="1200" cap="none" spc="0" baseline="0" dirty="0">
                <a:solidFill>
                  <a:schemeClr val="tx1"/>
                </a:solidFill>
                <a:latin typeface="Century Gothic" charset="0"/>
                <a:ea typeface="宋体" charset="0"/>
                <a:cs typeface="Lucida Sans"/>
              </a:rPr>
              <a:t>2: Compare the current element (key) to its predecessor.</a:t>
            </a:r>
            <a:br>
              <a:rPr lang="zh-CN" altLang="en-US" sz="1600" b="0" i="0" u="none" strike="noStrike" kern="1200" cap="none" spc="0" baseline="0" dirty="0">
                <a:solidFill>
                  <a:schemeClr val="tx1"/>
                </a:solidFill>
                <a:latin typeface="Century Gothic" charset="0"/>
                <a:ea typeface="宋体" charset="0"/>
                <a:cs typeface="Lucida Sans"/>
              </a:rPr>
            </a:br>
            <a:r>
              <a:rPr lang="en-US" altLang="zh-CN" sz="1600" b="0" i="0" u="none" strike="noStrike" kern="1200" cap="none" spc="0" baseline="0" dirty="0">
                <a:solidFill>
                  <a:schemeClr val="tx1"/>
                </a:solidFill>
                <a:latin typeface="Century Gothic" charset="0"/>
                <a:ea typeface="宋体" charset="0"/>
                <a:cs typeface="Lucida Sans"/>
              </a:rPr>
              <a:t>3: If the key element is smaller than its predecessor, compare it to the elements before. Move the greater elements one position up to make space for the swapped element.</a:t>
            </a:r>
            <a:endParaRPr lang="zh-CN" altLang="en-US" sz="1600" b="0" i="0" u="none" strike="noStrike" kern="1200" cap="none" spc="0" baseline="0" dirty="0">
              <a:solidFill>
                <a:schemeClr val="tx1"/>
              </a:solidFill>
              <a:latin typeface="Century Gothic" charset="0"/>
              <a:ea typeface="宋体" charset="0"/>
              <a:cs typeface="Lucida Sans"/>
            </a:endParaRPr>
          </a:p>
        </p:txBody>
      </p:sp>
      <p:pic>
        <p:nvPicPr>
          <p:cNvPr id="4" name="图片" descr="https://media.geeksforgeeks.org/wp-content/uploads/insertionsort.png">
            <a:extLst>
              <a:ext uri="{FF2B5EF4-FFF2-40B4-BE49-F238E27FC236}">
                <a16:creationId xmlns:a16="http://schemas.microsoft.com/office/drawing/2014/main" id="{24246CDA-28A0-FBEC-467D-297949B630A8}"/>
              </a:ext>
            </a:extLst>
          </p:cNvPr>
          <p:cNvPicPr>
            <a:picLocks noChangeAspect="1"/>
          </p:cNvPicPr>
          <p:nvPr/>
        </p:nvPicPr>
        <p:blipFill>
          <a:blip r:embed="rId3" cstate="print"/>
          <a:stretch>
            <a:fillRect/>
          </a:stretch>
        </p:blipFill>
        <p:spPr>
          <a:xfrm>
            <a:off x="7274891" y="2766180"/>
            <a:ext cx="4032657" cy="4082887"/>
          </a:xfrm>
          <a:prstGeom prst="rect">
            <a:avLst/>
          </a:prstGeom>
          <a:noFill/>
          <a:ln w="12700" cap="flat" cmpd="sng">
            <a:noFill/>
            <a:prstDash val="solid"/>
            <a:miter/>
          </a:ln>
        </p:spPr>
      </p:pic>
    </p:spTree>
    <p:extLst>
      <p:ext uri="{BB962C8B-B14F-4D97-AF65-F5344CB8AC3E}">
        <p14:creationId xmlns:p14="http://schemas.microsoft.com/office/powerpoint/2010/main" val="15876254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6" name="文本框">
            <a:extLst>
              <a:ext uri="{FF2B5EF4-FFF2-40B4-BE49-F238E27FC236}">
                <a16:creationId xmlns:a16="http://schemas.microsoft.com/office/drawing/2014/main" id="{C1E9F84A-C863-0B20-0B02-8302DB88BB4B}"/>
              </a:ext>
            </a:extLst>
          </p:cNvPr>
          <p:cNvSpPr txBox="1">
            <a:spLocks/>
          </p:cNvSpPr>
          <p:nvPr/>
        </p:nvSpPr>
        <p:spPr>
          <a:xfrm>
            <a:off x="549293" y="0"/>
            <a:ext cx="5754475" cy="571231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pPr marL="0" indent="0">
              <a:lnSpc>
                <a:spcPct val="80000"/>
              </a:lnSpc>
              <a:buFont typeface="Wingdings 3" charset="2"/>
              <a:buNone/>
            </a:pPr>
            <a:r>
              <a:rPr lang="en-US" altLang="zh-CN" sz="1400" dirty="0">
                <a:cs typeface="Lucida Sans"/>
              </a:rPr>
              <a:t># Python program for implementation of Insertion Sort </a:t>
            </a:r>
          </a:p>
          <a:p>
            <a:pPr marL="0" indent="0">
              <a:lnSpc>
                <a:spcPct val="80000"/>
              </a:lnSpc>
              <a:buFont typeface="Wingdings 3" charset="2"/>
              <a:buNone/>
            </a:pPr>
            <a:r>
              <a:rPr lang="en-US" altLang="zh-CN" sz="1400" dirty="0">
                <a:cs typeface="Lucida Sans"/>
              </a:rPr>
              <a:t># Function to do insertion sort </a:t>
            </a:r>
          </a:p>
          <a:p>
            <a:pPr marL="0" indent="0">
              <a:lnSpc>
                <a:spcPct val="80000"/>
              </a:lnSpc>
              <a:buFont typeface="Wingdings 3" charset="2"/>
              <a:buNone/>
            </a:pPr>
            <a:r>
              <a:rPr lang="en-US" altLang="zh-CN" sz="1400" dirty="0">
                <a:cs typeface="Lucida Sans"/>
              </a:rPr>
              <a:t>def </a:t>
            </a:r>
            <a:r>
              <a:rPr lang="en-US" altLang="zh-CN" sz="1400" dirty="0" err="1">
                <a:cs typeface="Lucida Sans"/>
              </a:rPr>
              <a:t>insertionSort</a:t>
            </a:r>
            <a:r>
              <a:rPr lang="en-US" altLang="zh-CN" sz="1400" dirty="0">
                <a:cs typeface="Lucida Sans"/>
              </a:rPr>
              <a:t>(</a:t>
            </a:r>
            <a:r>
              <a:rPr lang="en-US" altLang="zh-CN" sz="1400" dirty="0" err="1">
                <a:cs typeface="Lucida Sans"/>
              </a:rPr>
              <a:t>arr</a:t>
            </a:r>
            <a:r>
              <a:rPr lang="en-US" altLang="zh-CN" sz="1400" dirty="0">
                <a:cs typeface="Lucida Sans"/>
              </a:rPr>
              <a:t>): </a:t>
            </a:r>
          </a:p>
          <a:p>
            <a:pPr marL="0" indent="0">
              <a:lnSpc>
                <a:spcPct val="80000"/>
              </a:lnSpc>
              <a:buFont typeface="Wingdings 3" charset="2"/>
              <a:buNone/>
            </a:pPr>
            <a:r>
              <a:rPr lang="en-US" altLang="zh-CN" sz="1400" dirty="0">
                <a:cs typeface="Lucida Sans"/>
              </a:rPr>
              <a:t>	# Traverse through 1 to </a:t>
            </a:r>
            <a:r>
              <a:rPr lang="en-US" altLang="zh-CN" sz="1400" dirty="0" err="1">
                <a:cs typeface="Lucida Sans"/>
              </a:rPr>
              <a:t>len</a:t>
            </a:r>
            <a:r>
              <a:rPr lang="en-US" altLang="zh-CN" sz="1400" dirty="0">
                <a:cs typeface="Lucida Sans"/>
              </a:rPr>
              <a:t>(</a:t>
            </a:r>
            <a:r>
              <a:rPr lang="en-US" altLang="zh-CN" sz="1400" dirty="0" err="1">
                <a:cs typeface="Lucida Sans"/>
              </a:rPr>
              <a:t>arr</a:t>
            </a:r>
            <a:r>
              <a:rPr lang="en-US" altLang="zh-CN" sz="1400" dirty="0">
                <a:cs typeface="Lucida Sans"/>
              </a:rPr>
              <a:t>) </a:t>
            </a:r>
          </a:p>
          <a:p>
            <a:pPr marL="0" indent="0">
              <a:lnSpc>
                <a:spcPct val="80000"/>
              </a:lnSpc>
              <a:buFont typeface="Wingdings 3" charset="2"/>
              <a:buNone/>
            </a:pPr>
            <a:r>
              <a:rPr lang="en-US" altLang="zh-CN" sz="1400" dirty="0">
                <a:cs typeface="Lucida Sans"/>
              </a:rPr>
              <a:t>	for </a:t>
            </a:r>
            <a:r>
              <a:rPr lang="en-US" altLang="zh-CN" sz="1400" dirty="0" err="1">
                <a:cs typeface="Lucida Sans"/>
              </a:rPr>
              <a:t>i</a:t>
            </a:r>
            <a:r>
              <a:rPr lang="en-US" altLang="zh-CN" sz="1400" dirty="0">
                <a:cs typeface="Lucida Sans"/>
              </a:rPr>
              <a:t> in range(1, </a:t>
            </a:r>
            <a:r>
              <a:rPr lang="en-US" altLang="zh-CN" sz="1400" dirty="0" err="1">
                <a:cs typeface="Lucida Sans"/>
              </a:rPr>
              <a:t>len</a:t>
            </a:r>
            <a:r>
              <a:rPr lang="en-US" altLang="zh-CN" sz="1400" dirty="0">
                <a:cs typeface="Lucida Sans"/>
              </a:rPr>
              <a:t>(</a:t>
            </a:r>
            <a:r>
              <a:rPr lang="en-US" altLang="zh-CN" sz="1400" dirty="0" err="1">
                <a:cs typeface="Lucida Sans"/>
              </a:rPr>
              <a:t>arr</a:t>
            </a:r>
            <a:r>
              <a:rPr lang="en-US" altLang="zh-CN" sz="1400" dirty="0">
                <a:cs typeface="Lucida Sans"/>
              </a:rPr>
              <a:t>)): </a:t>
            </a:r>
          </a:p>
          <a:p>
            <a:pPr marL="0" indent="0">
              <a:lnSpc>
                <a:spcPct val="80000"/>
              </a:lnSpc>
              <a:buFont typeface="Wingdings 3" charset="2"/>
              <a:buNone/>
            </a:pPr>
            <a:r>
              <a:rPr lang="en-US" altLang="zh-CN" sz="1400" dirty="0">
                <a:cs typeface="Lucida Sans"/>
              </a:rPr>
              <a:t>		key = </a:t>
            </a:r>
            <a:r>
              <a:rPr lang="en-US" altLang="zh-CN" sz="1400" dirty="0" err="1">
                <a:cs typeface="Lucida Sans"/>
              </a:rPr>
              <a:t>arr</a:t>
            </a:r>
            <a:r>
              <a:rPr lang="en-US" altLang="zh-CN" sz="1400" dirty="0">
                <a:cs typeface="Lucida Sans"/>
              </a:rPr>
              <a:t>[</a:t>
            </a:r>
            <a:r>
              <a:rPr lang="en-US" altLang="zh-CN" sz="1400" dirty="0" err="1">
                <a:cs typeface="Lucida Sans"/>
              </a:rPr>
              <a:t>i</a:t>
            </a:r>
            <a:r>
              <a:rPr lang="en-US" altLang="zh-CN" sz="1400" dirty="0">
                <a:cs typeface="Lucida Sans"/>
              </a:rPr>
              <a:t>] </a:t>
            </a:r>
          </a:p>
          <a:p>
            <a:pPr marL="0" indent="0">
              <a:lnSpc>
                <a:spcPct val="80000"/>
              </a:lnSpc>
              <a:buFont typeface="Wingdings 3" charset="2"/>
              <a:buNone/>
            </a:pPr>
            <a:r>
              <a:rPr lang="en-US" altLang="zh-CN" sz="1400" dirty="0">
                <a:cs typeface="Lucida Sans"/>
              </a:rPr>
              <a:t>		# Move elements of </a:t>
            </a:r>
            <a:r>
              <a:rPr lang="en-US" altLang="zh-CN" sz="1400" dirty="0" err="1">
                <a:cs typeface="Lucida Sans"/>
              </a:rPr>
              <a:t>arr</a:t>
            </a:r>
            <a:r>
              <a:rPr lang="en-US" altLang="zh-CN" sz="1400" dirty="0">
                <a:cs typeface="Lucida Sans"/>
              </a:rPr>
              <a:t>[0..i-1], that are </a:t>
            </a:r>
          </a:p>
          <a:p>
            <a:pPr marL="0" indent="0">
              <a:lnSpc>
                <a:spcPct val="80000"/>
              </a:lnSpc>
              <a:buFont typeface="Wingdings 3" charset="2"/>
              <a:buNone/>
            </a:pPr>
            <a:r>
              <a:rPr lang="en-US" altLang="zh-CN" sz="1400" dirty="0">
                <a:cs typeface="Lucida Sans"/>
              </a:rPr>
              <a:t>		# greater than key, to one position ahead </a:t>
            </a:r>
          </a:p>
          <a:p>
            <a:pPr marL="0" indent="0">
              <a:lnSpc>
                <a:spcPct val="80000"/>
              </a:lnSpc>
              <a:buFont typeface="Wingdings 3" charset="2"/>
              <a:buNone/>
            </a:pPr>
            <a:r>
              <a:rPr lang="en-US" altLang="zh-CN" sz="1400" dirty="0">
                <a:cs typeface="Lucida Sans"/>
              </a:rPr>
              <a:t>		# of their current position </a:t>
            </a:r>
          </a:p>
          <a:p>
            <a:pPr marL="0" indent="0">
              <a:lnSpc>
                <a:spcPct val="80000"/>
              </a:lnSpc>
              <a:buFont typeface="Wingdings 3" charset="2"/>
              <a:buNone/>
            </a:pPr>
            <a:r>
              <a:rPr lang="en-US" altLang="zh-CN" sz="1400" dirty="0">
                <a:cs typeface="Lucida Sans"/>
              </a:rPr>
              <a:t>		j = i-1</a:t>
            </a:r>
          </a:p>
          <a:p>
            <a:pPr marL="0" indent="0">
              <a:lnSpc>
                <a:spcPct val="80000"/>
              </a:lnSpc>
              <a:buFont typeface="Wingdings 3" charset="2"/>
              <a:buNone/>
            </a:pPr>
            <a:r>
              <a:rPr lang="en-US" altLang="zh-CN" sz="1400" dirty="0">
                <a:cs typeface="Lucida Sans"/>
              </a:rPr>
              <a:t>		while j &gt;= 0 and key &lt; </a:t>
            </a:r>
            <a:r>
              <a:rPr lang="en-US" altLang="zh-CN" sz="1400" dirty="0" err="1">
                <a:cs typeface="Lucida Sans"/>
              </a:rPr>
              <a:t>arr</a:t>
            </a:r>
            <a:r>
              <a:rPr lang="en-US" altLang="zh-CN" sz="1400" dirty="0">
                <a:cs typeface="Lucida Sans"/>
              </a:rPr>
              <a:t>[j] : </a:t>
            </a:r>
          </a:p>
          <a:p>
            <a:pPr marL="0" indent="0">
              <a:lnSpc>
                <a:spcPct val="80000"/>
              </a:lnSpc>
              <a:buFont typeface="Wingdings 3" charset="2"/>
              <a:buNone/>
            </a:pPr>
            <a:r>
              <a:rPr lang="en-US" altLang="zh-CN" sz="1400" dirty="0">
                <a:cs typeface="Lucida Sans"/>
              </a:rPr>
              <a:t>				</a:t>
            </a:r>
            <a:r>
              <a:rPr lang="en-US" altLang="zh-CN" sz="1400" dirty="0" err="1">
                <a:cs typeface="Lucida Sans"/>
              </a:rPr>
              <a:t>arr</a:t>
            </a:r>
            <a:r>
              <a:rPr lang="en-US" altLang="zh-CN" sz="1400" dirty="0">
                <a:cs typeface="Lucida Sans"/>
              </a:rPr>
              <a:t>[j + 1] = </a:t>
            </a:r>
            <a:r>
              <a:rPr lang="en-US" altLang="zh-CN" sz="1400" dirty="0" err="1">
                <a:cs typeface="Lucida Sans"/>
              </a:rPr>
              <a:t>arr</a:t>
            </a:r>
            <a:r>
              <a:rPr lang="en-US" altLang="zh-CN" sz="1400" dirty="0">
                <a:cs typeface="Lucida Sans"/>
              </a:rPr>
              <a:t>[j] </a:t>
            </a:r>
          </a:p>
          <a:p>
            <a:pPr marL="0" indent="0">
              <a:lnSpc>
                <a:spcPct val="80000"/>
              </a:lnSpc>
              <a:buFont typeface="Wingdings 3" charset="2"/>
              <a:buNone/>
            </a:pPr>
            <a:r>
              <a:rPr lang="en-US" altLang="zh-CN" sz="1400" dirty="0">
                <a:cs typeface="Lucida Sans"/>
              </a:rPr>
              <a:t>				j -= 1</a:t>
            </a:r>
          </a:p>
          <a:p>
            <a:pPr marL="0" indent="0">
              <a:lnSpc>
                <a:spcPct val="80000"/>
              </a:lnSpc>
              <a:buFont typeface="Wingdings 3" charset="2"/>
              <a:buNone/>
            </a:pPr>
            <a:r>
              <a:rPr lang="en-US" altLang="zh-CN" sz="1400" dirty="0">
                <a:cs typeface="Lucida Sans"/>
              </a:rPr>
              <a:t>		</a:t>
            </a:r>
            <a:r>
              <a:rPr lang="en-US" altLang="zh-CN" sz="1400" dirty="0" err="1">
                <a:cs typeface="Lucida Sans"/>
              </a:rPr>
              <a:t>arr</a:t>
            </a:r>
            <a:r>
              <a:rPr lang="en-US" altLang="zh-CN" sz="1400" dirty="0">
                <a:cs typeface="Lucida Sans"/>
              </a:rPr>
              <a:t>[j + 1] = key </a:t>
            </a:r>
          </a:p>
          <a:p>
            <a:pPr marL="0" indent="0">
              <a:lnSpc>
                <a:spcPct val="80000"/>
              </a:lnSpc>
              <a:buFont typeface="Wingdings 3" charset="2"/>
              <a:buNone/>
            </a:pPr>
            <a:r>
              <a:rPr lang="en-US" altLang="zh-CN" sz="1400" dirty="0">
                <a:cs typeface="Lucida Sans"/>
              </a:rPr>
              <a:t># Driver code to test above </a:t>
            </a:r>
          </a:p>
          <a:p>
            <a:pPr marL="0" indent="0">
              <a:lnSpc>
                <a:spcPct val="80000"/>
              </a:lnSpc>
              <a:buFont typeface="Wingdings 3" charset="2"/>
              <a:buNone/>
            </a:pPr>
            <a:r>
              <a:rPr lang="en-US" altLang="zh-CN" sz="1400" dirty="0" err="1">
                <a:cs typeface="Lucida Sans"/>
              </a:rPr>
              <a:t>arr</a:t>
            </a:r>
            <a:r>
              <a:rPr lang="en-US" altLang="zh-CN" sz="1400" dirty="0">
                <a:cs typeface="Lucida Sans"/>
              </a:rPr>
              <a:t> = [12, 11, 13, 5, 6] </a:t>
            </a:r>
          </a:p>
          <a:p>
            <a:pPr marL="0" indent="0">
              <a:lnSpc>
                <a:spcPct val="80000"/>
              </a:lnSpc>
              <a:buFont typeface="Wingdings 3" charset="2"/>
              <a:buNone/>
            </a:pPr>
            <a:r>
              <a:rPr lang="en-US" altLang="zh-CN" sz="1400" dirty="0" err="1">
                <a:cs typeface="Lucida Sans"/>
              </a:rPr>
              <a:t>insertionSort</a:t>
            </a:r>
            <a:r>
              <a:rPr lang="en-US" altLang="zh-CN" sz="1400" dirty="0">
                <a:cs typeface="Lucida Sans"/>
              </a:rPr>
              <a:t>(</a:t>
            </a:r>
            <a:r>
              <a:rPr lang="en-US" altLang="zh-CN" sz="1400" dirty="0" err="1">
                <a:cs typeface="Lucida Sans"/>
              </a:rPr>
              <a:t>arr</a:t>
            </a:r>
            <a:r>
              <a:rPr lang="en-US" altLang="zh-CN" sz="1400" dirty="0">
                <a:cs typeface="Lucida Sans"/>
              </a:rPr>
              <a:t>) </a:t>
            </a:r>
          </a:p>
          <a:p>
            <a:pPr marL="0" indent="0">
              <a:lnSpc>
                <a:spcPct val="80000"/>
              </a:lnSpc>
              <a:buFont typeface="Wingdings 3" charset="2"/>
              <a:buNone/>
            </a:pPr>
            <a:r>
              <a:rPr lang="en-US" altLang="zh-CN" sz="1400" dirty="0">
                <a:cs typeface="Lucida Sans"/>
              </a:rPr>
              <a:t>for </a:t>
            </a:r>
            <a:r>
              <a:rPr lang="en-US" altLang="zh-CN" sz="1400" dirty="0" err="1">
                <a:cs typeface="Lucida Sans"/>
              </a:rPr>
              <a:t>i</a:t>
            </a:r>
            <a:r>
              <a:rPr lang="en-US" altLang="zh-CN" sz="1400" dirty="0">
                <a:cs typeface="Lucida Sans"/>
              </a:rPr>
              <a:t> in range(</a:t>
            </a:r>
            <a:r>
              <a:rPr lang="en-US" altLang="zh-CN" sz="1400" dirty="0" err="1">
                <a:cs typeface="Lucida Sans"/>
              </a:rPr>
              <a:t>len</a:t>
            </a:r>
            <a:r>
              <a:rPr lang="en-US" altLang="zh-CN" sz="1400" dirty="0">
                <a:cs typeface="Lucida Sans"/>
              </a:rPr>
              <a:t>(</a:t>
            </a:r>
            <a:r>
              <a:rPr lang="en-US" altLang="zh-CN" sz="1400" dirty="0" err="1">
                <a:cs typeface="Lucida Sans"/>
              </a:rPr>
              <a:t>arr</a:t>
            </a:r>
            <a:r>
              <a:rPr lang="en-US" altLang="zh-CN" sz="1400" dirty="0">
                <a:cs typeface="Lucida Sans"/>
              </a:rPr>
              <a:t>)): </a:t>
            </a:r>
          </a:p>
          <a:p>
            <a:pPr marL="0" indent="0">
              <a:lnSpc>
                <a:spcPct val="80000"/>
              </a:lnSpc>
              <a:buFont typeface="Wingdings 3" charset="2"/>
              <a:buNone/>
            </a:pPr>
            <a:r>
              <a:rPr lang="en-US" altLang="zh-CN" sz="1400" dirty="0">
                <a:cs typeface="Lucida Sans"/>
              </a:rPr>
              <a:t>	print ("% d" % </a:t>
            </a:r>
            <a:r>
              <a:rPr lang="en-US" altLang="zh-CN" sz="1400" dirty="0" err="1">
                <a:cs typeface="Lucida Sans"/>
              </a:rPr>
              <a:t>arr</a:t>
            </a:r>
            <a:r>
              <a:rPr lang="en-US" altLang="zh-CN" sz="1400" dirty="0">
                <a:cs typeface="Lucida Sans"/>
              </a:rPr>
              <a:t>[</a:t>
            </a:r>
            <a:r>
              <a:rPr lang="en-US" altLang="zh-CN" sz="1400" dirty="0" err="1">
                <a:cs typeface="Lucida Sans"/>
              </a:rPr>
              <a:t>i</a:t>
            </a:r>
            <a:r>
              <a:rPr lang="en-US" altLang="zh-CN" sz="1400" dirty="0">
                <a:cs typeface="Lucida Sans"/>
              </a:rPr>
              <a:t>]) </a:t>
            </a:r>
          </a:p>
          <a:p>
            <a:pPr>
              <a:lnSpc>
                <a:spcPct val="80000"/>
              </a:lnSpc>
            </a:pPr>
            <a:endParaRPr lang="zh-CN" altLang="en-US" sz="1600" dirty="0">
              <a:cs typeface="Lucida Sans"/>
            </a:endParaRPr>
          </a:p>
        </p:txBody>
      </p:sp>
    </p:spTree>
    <p:extLst>
      <p:ext uri="{BB962C8B-B14F-4D97-AF65-F5344CB8AC3E}">
        <p14:creationId xmlns:p14="http://schemas.microsoft.com/office/powerpoint/2010/main" val="2984107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4" name="文本框">
            <a:extLst>
              <a:ext uri="{FF2B5EF4-FFF2-40B4-BE49-F238E27FC236}">
                <a16:creationId xmlns:a16="http://schemas.microsoft.com/office/drawing/2014/main" id="{B8031883-C305-EB6C-60D7-A33171CC3396}"/>
              </a:ext>
            </a:extLst>
          </p:cNvPr>
          <p:cNvSpPr>
            <a:spLocks noGrp="1"/>
          </p:cNvSpPr>
          <p:nvPr>
            <p:ph type="title"/>
          </p:nvPr>
        </p:nvSpPr>
        <p:spPr>
          <a:xfrm>
            <a:off x="645130" y="0"/>
            <a:ext cx="9404723" cy="39713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Shell Sort</a:t>
            </a:r>
            <a:endParaRPr lang="zh-CN" altLang="en-US" sz="2000" b="0" i="0" u="none" strike="noStrike" kern="1200" cap="none" spc="0" baseline="0" dirty="0">
              <a:solidFill>
                <a:schemeClr val="tx2"/>
              </a:solidFill>
              <a:latin typeface="Century Gothic" charset="0"/>
              <a:ea typeface="宋体" charset="0"/>
              <a:cs typeface="Lucida Sans"/>
            </a:endParaRPr>
          </a:p>
        </p:txBody>
      </p:sp>
      <p:sp>
        <p:nvSpPr>
          <p:cNvPr id="5" name="文本框">
            <a:extLst>
              <a:ext uri="{FF2B5EF4-FFF2-40B4-BE49-F238E27FC236}">
                <a16:creationId xmlns:a16="http://schemas.microsoft.com/office/drawing/2014/main" id="{45F03563-46FE-D04B-B5F9-46442F19D26E}"/>
              </a:ext>
            </a:extLst>
          </p:cNvPr>
          <p:cNvSpPr>
            <a:spLocks noGrp="1"/>
          </p:cNvSpPr>
          <p:nvPr>
            <p:ph type="body" idx="1"/>
          </p:nvPr>
        </p:nvSpPr>
        <p:spPr>
          <a:xfrm>
            <a:off x="793803" y="397136"/>
            <a:ext cx="9660168" cy="24764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just">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err="1">
                <a:solidFill>
                  <a:schemeClr val="tx1"/>
                </a:solidFill>
                <a:latin typeface="Century Gothic" charset="0"/>
                <a:ea typeface="宋体" charset="0"/>
                <a:cs typeface="Lucida Sans"/>
              </a:rPr>
              <a:t>ShellSort</a:t>
            </a:r>
            <a:r>
              <a:rPr lang="en-US" altLang="zh-CN" sz="1600" b="0" i="0" u="none" strike="noStrike" kern="1200" cap="none" spc="0" baseline="0" dirty="0">
                <a:solidFill>
                  <a:schemeClr val="tx1"/>
                </a:solidFill>
                <a:latin typeface="Century Gothic" charset="0"/>
                <a:ea typeface="宋体" charset="0"/>
                <a:cs typeface="Lucida Sans"/>
              </a:rPr>
              <a:t> is mainly a variation of Insertion Sort. In insertion sort, we move elements only one position ahead. When an element has to be moved far ahead, many movements are involved. The idea of </a:t>
            </a:r>
            <a:r>
              <a:rPr lang="en-US" altLang="zh-CN" sz="1600" b="0" i="0" u="none" strike="noStrike" kern="1200" cap="none" spc="0" baseline="0" dirty="0" err="1">
                <a:solidFill>
                  <a:schemeClr val="tx1"/>
                </a:solidFill>
                <a:latin typeface="Century Gothic" charset="0"/>
                <a:ea typeface="宋体" charset="0"/>
                <a:cs typeface="Lucida Sans"/>
              </a:rPr>
              <a:t>shellSort</a:t>
            </a:r>
            <a:r>
              <a:rPr lang="en-US" altLang="zh-CN" sz="1600" b="0" i="0" u="none" strike="noStrike" kern="1200" cap="none" spc="0" baseline="0" dirty="0">
                <a:solidFill>
                  <a:schemeClr val="tx1"/>
                </a:solidFill>
                <a:latin typeface="Century Gothic" charset="0"/>
                <a:ea typeface="宋体" charset="0"/>
                <a:cs typeface="Lucida Sans"/>
              </a:rPr>
              <a:t> is to allow exchange of far items. In </a:t>
            </a:r>
            <a:r>
              <a:rPr lang="en-US" altLang="zh-CN" sz="1600" b="0" i="0" u="none" strike="noStrike" kern="1200" cap="none" spc="0" baseline="0" dirty="0" err="1">
                <a:solidFill>
                  <a:schemeClr val="tx1"/>
                </a:solidFill>
                <a:latin typeface="Century Gothic" charset="0"/>
                <a:ea typeface="宋体" charset="0"/>
                <a:cs typeface="Lucida Sans"/>
              </a:rPr>
              <a:t>shellSort</a:t>
            </a:r>
            <a:r>
              <a:rPr lang="en-US" altLang="zh-CN" sz="1600" b="0" i="0" u="none" strike="noStrike" kern="1200" cap="none" spc="0" baseline="0" dirty="0">
                <a:solidFill>
                  <a:schemeClr val="tx1"/>
                </a:solidFill>
                <a:latin typeface="Century Gothic" charset="0"/>
                <a:ea typeface="宋体" charset="0"/>
                <a:cs typeface="Lucida Sans"/>
              </a:rPr>
              <a:t>, we make the array h-sorted for a large value of h. We keep reducing the value of h until it becomes 1. An array is said to be h-sorted if all </a:t>
            </a:r>
            <a:r>
              <a:rPr lang="en-US" altLang="zh-CN" sz="1600" b="0" i="0" u="none" strike="noStrike" kern="1200" cap="none" spc="0" baseline="0" dirty="0" err="1">
                <a:solidFill>
                  <a:schemeClr val="tx1"/>
                </a:solidFill>
                <a:latin typeface="Century Gothic" charset="0"/>
                <a:ea typeface="宋体" charset="0"/>
                <a:cs typeface="Lucida Sans"/>
              </a:rPr>
              <a:t>sublists</a:t>
            </a:r>
            <a:r>
              <a:rPr lang="en-US" altLang="zh-CN" sz="1600" b="0" i="0" u="none" strike="noStrike" kern="1200" cap="none" spc="0" baseline="0" dirty="0">
                <a:solidFill>
                  <a:schemeClr val="tx1"/>
                </a:solidFill>
                <a:latin typeface="Century Gothic" charset="0"/>
                <a:ea typeface="宋体" charset="0"/>
                <a:cs typeface="Lucida Sans"/>
              </a:rPr>
              <a:t> of every </a:t>
            </a:r>
            <a:r>
              <a:rPr lang="en-US" altLang="zh-CN" sz="1600" b="0" i="0" u="none" strike="noStrike" kern="1200" cap="none" spc="0" baseline="0" dirty="0" err="1">
                <a:solidFill>
                  <a:schemeClr val="tx1"/>
                </a:solidFill>
                <a:latin typeface="Century Gothic" charset="0"/>
                <a:ea typeface="宋体" charset="0"/>
                <a:cs typeface="Lucida Sans"/>
              </a:rPr>
              <a:t>h’th</a:t>
            </a:r>
            <a:r>
              <a:rPr lang="en-US" altLang="zh-CN" sz="1600" b="0" i="0" u="none" strike="noStrike" kern="1200" cap="none" spc="0" baseline="0" dirty="0">
                <a:solidFill>
                  <a:schemeClr val="tx1"/>
                </a:solidFill>
                <a:latin typeface="Century Gothic" charset="0"/>
                <a:ea typeface="宋体" charset="0"/>
                <a:cs typeface="Lucida Sans"/>
              </a:rPr>
              <a:t> element is sorted.</a:t>
            </a:r>
          </a:p>
          <a:p>
            <a:pPr marL="342900" indent="-342900" algn="just">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In this sorting algorithm we compare elements that are a distance </a:t>
            </a:r>
            <a:r>
              <a:rPr lang="en-US" altLang="zh-CN" sz="1600" b="0" i="0" u="none" strike="noStrike" kern="1200" cap="none" spc="0" baseline="0" dirty="0" err="1">
                <a:solidFill>
                  <a:schemeClr val="tx1"/>
                </a:solidFill>
                <a:latin typeface="Century Gothic" charset="0"/>
                <a:ea typeface="宋体" charset="0"/>
                <a:cs typeface="Lucida Sans"/>
              </a:rPr>
              <a:t>aprt</a:t>
            </a:r>
            <a:r>
              <a:rPr lang="en-US" altLang="zh-CN" sz="1600" b="0" i="0" u="none" strike="noStrike" kern="1200" cap="none" spc="0" baseline="0" dirty="0">
                <a:solidFill>
                  <a:schemeClr val="tx1"/>
                </a:solidFill>
                <a:latin typeface="Century Gothic" charset="0"/>
                <a:ea typeface="宋体" charset="0"/>
                <a:cs typeface="Lucida Sans"/>
              </a:rPr>
              <a:t> rather than adjacent.</a:t>
            </a:r>
          </a:p>
          <a:p>
            <a:pPr marL="342900" indent="-342900" algn="just">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We calculate “gap” for each pass, and then select the elements towards the right gap.</a:t>
            </a:r>
          </a:p>
          <a:p>
            <a:pPr marL="342900" indent="-342900" algn="just">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In this case we reduce the gap by dividing it by 2.</a:t>
            </a:r>
            <a:endParaRPr lang="zh-CN" altLang="en-US" sz="1600" b="0" i="0" u="none" strike="noStrike" kern="1200" cap="none" spc="0" baseline="0" dirty="0">
              <a:solidFill>
                <a:schemeClr val="tx1"/>
              </a:solidFill>
              <a:latin typeface="Century Gothic" charset="0"/>
              <a:ea typeface="宋体" charset="0"/>
              <a:cs typeface="Lucida Sans"/>
            </a:endParaRPr>
          </a:p>
        </p:txBody>
      </p:sp>
      <p:sp>
        <p:nvSpPr>
          <p:cNvPr id="6" name="文本框">
            <a:extLst>
              <a:ext uri="{FF2B5EF4-FFF2-40B4-BE49-F238E27FC236}">
                <a16:creationId xmlns:a16="http://schemas.microsoft.com/office/drawing/2014/main" id="{70CB64A2-E3EA-AE23-F485-79B5E78E0FC0}"/>
              </a:ext>
            </a:extLst>
          </p:cNvPr>
          <p:cNvSpPr txBox="1">
            <a:spLocks/>
          </p:cNvSpPr>
          <p:nvPr/>
        </p:nvSpPr>
        <p:spPr>
          <a:xfrm>
            <a:off x="560050" y="3053379"/>
            <a:ext cx="9404723" cy="3756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algn="l" defTabSz="914400" eaLnBrk="1" fontAlgn="auto" latinLnBrk="0" hangingPunct="1">
              <a:spcBef>
                <a:spcPts val="0"/>
              </a:spcBef>
              <a:buNone/>
              <a:defRPr sz="4200" b="0" i="0" kern="1200">
                <a:solidFill>
                  <a:schemeClr val="tx2"/>
                </a:solidFill>
                <a:latin typeface="Century Gothic" charset="0"/>
                <a:ea typeface="宋体" charset="0"/>
                <a:cs typeface="Century Gothic" charset="0"/>
              </a:defRPr>
            </a:lvl1pPr>
          </a:lstStyle>
          <a:p>
            <a:r>
              <a:rPr lang="en-US" altLang="zh-CN" sz="2000">
                <a:cs typeface="Lucida Sans"/>
              </a:rPr>
              <a:t>Quick Sort</a:t>
            </a:r>
            <a:endParaRPr lang="zh-CN" altLang="en-US" sz="2000" dirty="0">
              <a:cs typeface="Lucida Sans"/>
            </a:endParaRPr>
          </a:p>
        </p:txBody>
      </p:sp>
      <p:sp>
        <p:nvSpPr>
          <p:cNvPr id="7" name="文本框">
            <a:extLst>
              <a:ext uri="{FF2B5EF4-FFF2-40B4-BE49-F238E27FC236}">
                <a16:creationId xmlns:a16="http://schemas.microsoft.com/office/drawing/2014/main" id="{AEEEAA83-82B5-4B6F-7A53-56E0C5A97499}"/>
              </a:ext>
            </a:extLst>
          </p:cNvPr>
          <p:cNvSpPr txBox="1">
            <a:spLocks/>
          </p:cNvSpPr>
          <p:nvPr/>
        </p:nvSpPr>
        <p:spPr>
          <a:xfrm>
            <a:off x="793803" y="3429000"/>
            <a:ext cx="9529592" cy="340473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pPr fontAlgn="base"/>
            <a:r>
              <a:rPr lang="en-US" altLang="zh-CN" sz="1600">
                <a:cs typeface="Lucida Sans"/>
              </a:rPr>
              <a:t>Like Merge Sort, QuickSort is a Divide and Conquer algorithm. It picks an element as pivot and partitions the given array around the picked pivot. There are many different versions of quickSort that pick pivot in different ways.</a:t>
            </a:r>
          </a:p>
          <a:p>
            <a:pPr lvl="1" fontAlgn="base"/>
            <a:r>
              <a:rPr lang="en-US" altLang="zh-CN" sz="1600">
                <a:cs typeface="Lucida Sans"/>
              </a:rPr>
              <a:t>Always pick first element as pivot.</a:t>
            </a:r>
          </a:p>
          <a:p>
            <a:pPr lvl="1" fontAlgn="base"/>
            <a:r>
              <a:rPr lang="en-US" altLang="zh-CN" sz="1600">
                <a:cs typeface="Lucida Sans"/>
              </a:rPr>
              <a:t>Always pick last element as pivot </a:t>
            </a:r>
          </a:p>
          <a:p>
            <a:pPr lvl="1" fontAlgn="base"/>
            <a:r>
              <a:rPr lang="en-US" altLang="zh-CN" sz="1600">
                <a:cs typeface="Lucida Sans"/>
              </a:rPr>
              <a:t>Pick a random element as pivot.</a:t>
            </a:r>
          </a:p>
          <a:p>
            <a:pPr lvl="1" fontAlgn="base"/>
            <a:r>
              <a:rPr lang="en-US" altLang="zh-CN" sz="1600">
                <a:cs typeface="Lucida Sans"/>
              </a:rPr>
              <a:t>Pick median as pivot.</a:t>
            </a:r>
          </a:p>
          <a:p>
            <a:pPr fontAlgn="base"/>
            <a:r>
              <a:rPr lang="en-US" altLang="zh-CN" sz="1600">
                <a:cs typeface="Lucida Sans"/>
              </a:rPr>
              <a:t>The key process in quickSort is partition(). Target of partitions is, given an array and an element x of array as pivot, put x at its correct position in sorted array and put all smaller elements (smaller than x) before x, and put all greater elements (greater than x) after x. All this should be done in linear time.</a:t>
            </a:r>
          </a:p>
          <a:p>
            <a:endParaRPr lang="zh-CN" altLang="en-US" dirty="0">
              <a:cs typeface="Lucida Sans"/>
            </a:endParaRPr>
          </a:p>
        </p:txBody>
      </p:sp>
    </p:spTree>
    <p:extLst>
      <p:ext uri="{BB962C8B-B14F-4D97-AF65-F5344CB8AC3E}">
        <p14:creationId xmlns:p14="http://schemas.microsoft.com/office/powerpoint/2010/main" val="1134972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pic>
        <p:nvPicPr>
          <p:cNvPr id="6" name="图片" descr="https://www.geeksforgeeks.org/wp-content/uploads/gq/2014/01/QuickSort2.png">
            <a:extLst>
              <a:ext uri="{FF2B5EF4-FFF2-40B4-BE49-F238E27FC236}">
                <a16:creationId xmlns:a16="http://schemas.microsoft.com/office/drawing/2014/main" id="{3C6092DE-0795-0541-49D4-4AAF4D8DA76F}"/>
              </a:ext>
            </a:extLst>
          </p:cNvPr>
          <p:cNvPicPr>
            <a:picLocks noChangeAspect="1"/>
          </p:cNvPicPr>
          <p:nvPr/>
        </p:nvPicPr>
        <p:blipFill>
          <a:blip r:embed="rId3" cstate="print"/>
          <a:stretch>
            <a:fillRect/>
          </a:stretch>
        </p:blipFill>
        <p:spPr>
          <a:xfrm>
            <a:off x="2297157" y="0"/>
            <a:ext cx="6814569" cy="3024389"/>
          </a:xfrm>
          <a:prstGeom prst="rect">
            <a:avLst/>
          </a:prstGeom>
          <a:noFill/>
          <a:ln w="12700" cap="flat" cmpd="sng">
            <a:noFill/>
            <a:prstDash val="solid"/>
            <a:miter/>
          </a:ln>
        </p:spPr>
      </p:pic>
      <p:sp>
        <p:nvSpPr>
          <p:cNvPr id="7" name="文本框">
            <a:extLst>
              <a:ext uri="{FF2B5EF4-FFF2-40B4-BE49-F238E27FC236}">
                <a16:creationId xmlns:a16="http://schemas.microsoft.com/office/drawing/2014/main" id="{7F966BC4-7D3C-7410-0C9A-C4FDE611DBC7}"/>
              </a:ext>
            </a:extLst>
          </p:cNvPr>
          <p:cNvSpPr>
            <a:spLocks noGrp="1"/>
          </p:cNvSpPr>
          <p:nvPr>
            <p:ph type="title"/>
          </p:nvPr>
        </p:nvSpPr>
        <p:spPr>
          <a:xfrm>
            <a:off x="592323" y="3163520"/>
            <a:ext cx="9404723" cy="38637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err="1">
                <a:solidFill>
                  <a:schemeClr val="tx2"/>
                </a:solidFill>
                <a:latin typeface="Century Gothic" charset="0"/>
                <a:ea typeface="宋体" charset="0"/>
                <a:cs typeface="Lucida Sans"/>
              </a:rPr>
              <a:t>Hashtables</a:t>
            </a:r>
            <a:endParaRPr lang="zh-CN" altLang="en-US" sz="2000" b="0" i="0" u="none" strike="noStrike" kern="1200" cap="none" spc="0" baseline="0" dirty="0">
              <a:solidFill>
                <a:schemeClr val="tx2"/>
              </a:solidFill>
              <a:latin typeface="Century Gothic" charset="0"/>
              <a:ea typeface="宋体" charset="0"/>
              <a:cs typeface="Lucida Sans"/>
            </a:endParaRPr>
          </a:p>
        </p:txBody>
      </p:sp>
      <p:sp>
        <p:nvSpPr>
          <p:cNvPr id="8" name="文本框">
            <a:extLst>
              <a:ext uri="{FF2B5EF4-FFF2-40B4-BE49-F238E27FC236}">
                <a16:creationId xmlns:a16="http://schemas.microsoft.com/office/drawing/2014/main" id="{F317A6F1-8601-93E7-B67C-2D77476B0326}"/>
              </a:ext>
            </a:extLst>
          </p:cNvPr>
          <p:cNvSpPr>
            <a:spLocks noGrp="1"/>
          </p:cNvSpPr>
          <p:nvPr>
            <p:ph type="body" idx="1"/>
          </p:nvPr>
        </p:nvSpPr>
        <p:spPr>
          <a:xfrm>
            <a:off x="891343" y="3550866"/>
            <a:ext cx="10409314" cy="330713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Hash tables are a type of data structure in which the address or the index value of the data element is generated from a hash function. That makes accessing the data faster as the index value behaves as a key for the data value. In other words Hash table stores key-value pairs but the key is generated through a hashing function.</a:t>
            </a: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So the search and insertion function of a data element becomes much faster as the key values themselves become the index of the array which stores the data.</a:t>
            </a: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In Python, the Dictionary data types represent the implementation of hash tables. The Keys in the dictionary satisfy the following requirements.</a:t>
            </a:r>
          </a:p>
          <a:p>
            <a:pPr marL="742950" lvl="1" indent="-28575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The keys of the dictionary are </a:t>
            </a:r>
            <a:r>
              <a:rPr lang="en-US" altLang="zh-CN" sz="1600" b="0" i="0" u="none" strike="noStrike" kern="1200" cap="none" spc="0" baseline="0" dirty="0" err="1">
                <a:solidFill>
                  <a:schemeClr val="tx1"/>
                </a:solidFill>
                <a:latin typeface="Century Gothic" charset="0"/>
                <a:ea typeface="宋体" charset="0"/>
                <a:cs typeface="Lucida Sans"/>
              </a:rPr>
              <a:t>hashable</a:t>
            </a:r>
            <a:r>
              <a:rPr lang="en-US" altLang="zh-CN" sz="1600" b="0" i="0" u="none" strike="noStrike" kern="1200" cap="none" spc="0" baseline="0" dirty="0">
                <a:solidFill>
                  <a:schemeClr val="tx1"/>
                </a:solidFill>
                <a:latin typeface="Century Gothic" charset="0"/>
                <a:ea typeface="宋体" charset="0"/>
                <a:cs typeface="Lucida Sans"/>
              </a:rPr>
              <a:t> i.e. the are generated by hashing function which generates unique result for each unique value supplied to the hash function.</a:t>
            </a:r>
          </a:p>
          <a:p>
            <a:pPr marL="742950" lvl="1" indent="-28575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The order of data elements in a dictionary is not fixed.</a:t>
            </a:r>
          </a:p>
          <a:p>
            <a:pPr marL="342900" indent="-342900" algn="l">
              <a:lnSpc>
                <a:spcPct val="100000"/>
              </a:lnSpc>
              <a:spcBef>
                <a:spcPts val="1000"/>
              </a:spcBef>
              <a:spcAft>
                <a:spcPts val="0"/>
              </a:spcAft>
              <a:buClr>
                <a:srgbClr val="8ACFD6"/>
              </a:buClr>
              <a:buSzPct val="80000"/>
              <a:buFont typeface="Wingdings 3" charset="2"/>
              <a:buChar char=""/>
            </a:pPr>
            <a:endParaRPr lang="zh-CN" altLang="en-US" sz="2000" b="0" i="0" u="none" strike="noStrike" kern="1200" cap="none" spc="0" baseline="0" dirty="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val="2134294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6" name="文本框">
            <a:extLst>
              <a:ext uri="{FF2B5EF4-FFF2-40B4-BE49-F238E27FC236}">
                <a16:creationId xmlns:a16="http://schemas.microsoft.com/office/drawing/2014/main" id="{FA6DE2E6-B726-3226-5879-38D30AC458DC}"/>
              </a:ext>
            </a:extLst>
          </p:cNvPr>
          <p:cNvSpPr>
            <a:spLocks noGrp="1"/>
          </p:cNvSpPr>
          <p:nvPr>
            <p:ph type="title"/>
          </p:nvPr>
        </p:nvSpPr>
        <p:spPr>
          <a:xfrm>
            <a:off x="422168" y="107577"/>
            <a:ext cx="3902406" cy="43030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Assignment Operator</a:t>
            </a:r>
            <a:endParaRPr lang="zh-CN" altLang="en-US" sz="2000" b="0" i="0" u="none" strike="noStrike" kern="1200" cap="none" spc="0" baseline="0" dirty="0">
              <a:solidFill>
                <a:schemeClr val="tx2"/>
              </a:solidFill>
              <a:latin typeface="Century Gothic" charset="0"/>
              <a:ea typeface="宋体" charset="0"/>
              <a:cs typeface="Lucida Sans"/>
            </a:endParaRPr>
          </a:p>
        </p:txBody>
      </p:sp>
      <p:graphicFrame>
        <p:nvGraphicFramePr>
          <p:cNvPr id="7" name="Table">
            <a:extLst>
              <a:ext uri="{FF2B5EF4-FFF2-40B4-BE49-F238E27FC236}">
                <a16:creationId xmlns:a16="http://schemas.microsoft.com/office/drawing/2014/main" id="{E1503F1C-FE7F-9AFE-E775-52ED220B42A3}"/>
              </a:ext>
            </a:extLst>
          </p:cNvPr>
          <p:cNvGraphicFramePr>
            <a:graphicFrameLocks noGrp="1"/>
          </p:cNvGraphicFramePr>
          <p:nvPr>
            <p:ph type="body" idx="1"/>
            <p:extLst>
              <p:ext uri="{D42A27DB-BD31-4B8C-83A1-F6EECF244321}">
                <p14:modId xmlns:p14="http://schemas.microsoft.com/office/powerpoint/2010/main" val="2263155262"/>
              </p:ext>
            </p:extLst>
          </p:nvPr>
        </p:nvGraphicFramePr>
        <p:xfrm>
          <a:off x="422168" y="645459"/>
          <a:ext cx="4321954" cy="6104962"/>
        </p:xfrm>
        <a:graphic>
          <a:graphicData uri="http://schemas.openxmlformats.org/drawingml/2006/table">
            <a:tbl>
              <a:tblPr bandRow="1">
                <a:noFill/>
              </a:tblPr>
              <a:tblGrid>
                <a:gridCol w="1388030">
                  <a:extLst>
                    <a:ext uri="{9D8B030D-6E8A-4147-A177-3AD203B41FA5}">
                      <a16:colId xmlns:a16="http://schemas.microsoft.com/office/drawing/2014/main" val="20000"/>
                    </a:ext>
                  </a:extLst>
                </a:gridCol>
                <a:gridCol w="1480503">
                  <a:extLst>
                    <a:ext uri="{9D8B030D-6E8A-4147-A177-3AD203B41FA5}">
                      <a16:colId xmlns:a16="http://schemas.microsoft.com/office/drawing/2014/main" val="20001"/>
                    </a:ext>
                  </a:extLst>
                </a:gridCol>
                <a:gridCol w="1453421">
                  <a:extLst>
                    <a:ext uri="{9D8B030D-6E8A-4147-A177-3AD203B41FA5}">
                      <a16:colId xmlns:a16="http://schemas.microsoft.com/office/drawing/2014/main" val="20002"/>
                    </a:ext>
                  </a:extLst>
                </a:gridCol>
              </a:tblGrid>
              <a:tr h="435364">
                <a:tc>
                  <a:txBody>
                    <a:bodyPr/>
                    <a:lstStyle/>
                    <a:p>
                      <a:pPr marL="0" indent="0" algn="l" defTabSz="457200" eaLnBrk="1" fontAlgn="t" latinLnBrk="0" hangingPunct="1">
                        <a:lnSpc>
                          <a:spcPct val="100000"/>
                        </a:lnSpc>
                        <a:spcBef>
                          <a:spcPts val="0"/>
                        </a:spcBef>
                        <a:spcAft>
                          <a:spcPts val="0"/>
                        </a:spcAft>
                        <a:buNone/>
                      </a:pPr>
                      <a:r>
                        <a:rPr lang="en-US" altLang="zh-CN" sz="1600" b="1" i="0" u="none" strike="noStrike" kern="1200" cap="none" spc="0" baseline="0" dirty="0">
                          <a:solidFill>
                            <a:srgbClr val="FFFFFF"/>
                          </a:solidFill>
                          <a:latin typeface="Century Gothic" charset="0"/>
                          <a:ea typeface="宋体" charset="0"/>
                          <a:cs typeface="Century Gothic" charset="0"/>
                        </a:rPr>
                        <a:t>Operator</a:t>
                      </a:r>
                      <a:endParaRPr lang="zh-CN" altLang="en-US" sz="1600" b="1" i="0" u="none" strike="noStrike" kern="1200" cap="none" spc="0" baseline="0" dirty="0">
                        <a:solidFill>
                          <a:srgbClr val="FFFFFF"/>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B01513"/>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1" i="0" u="none" strike="noStrike" kern="1200" cap="none" spc="0" baseline="0">
                          <a:solidFill>
                            <a:srgbClr val="FFFFFF"/>
                          </a:solidFill>
                          <a:latin typeface="Century Gothic" charset="0"/>
                          <a:ea typeface="宋体" charset="0"/>
                          <a:cs typeface="Century Gothic" charset="0"/>
                        </a:rPr>
                        <a:t>Example</a:t>
                      </a:r>
                      <a:endParaRPr lang="zh-CN" altLang="en-US" sz="1600" b="1" i="0" u="none" strike="noStrike" kern="1200" cap="none" spc="0" baseline="0">
                        <a:solidFill>
                          <a:srgbClr val="FFFFFF"/>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B01513"/>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1" i="0" u="none" strike="noStrike" kern="1200" cap="none" spc="0" baseline="0">
                          <a:solidFill>
                            <a:srgbClr val="FFFFFF"/>
                          </a:solidFill>
                          <a:latin typeface="Century Gothic" charset="0"/>
                          <a:ea typeface="宋体" charset="0"/>
                          <a:cs typeface="Century Gothic" charset="0"/>
                        </a:rPr>
                        <a:t>Same As</a:t>
                      </a:r>
                      <a:endParaRPr lang="zh-CN" altLang="en-US" sz="1600" b="1" i="0" u="none" strike="noStrike" kern="1200" cap="none" spc="0" baseline="0">
                        <a:solidFill>
                          <a:srgbClr val="FFFFFF"/>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B01513"/>
                    </a:solidFill>
                  </a:tcPr>
                </a:tc>
                <a:extLst>
                  <a:ext uri="{0D108BD9-81ED-4DB2-BD59-A6C34878D82A}">
                    <a16:rowId xmlns:a16="http://schemas.microsoft.com/office/drawing/2014/main" val="10000"/>
                  </a:ext>
                </a:extLst>
              </a:tr>
              <a:tr h="435364">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dirty="0">
                          <a:solidFill>
                            <a:srgbClr val="000000"/>
                          </a:solidFill>
                          <a:latin typeface="Century Gothic" charset="0"/>
                          <a:ea typeface="宋体" charset="0"/>
                          <a:cs typeface="Century Gothic" charset="0"/>
                        </a:rPr>
                        <a:t>=</a:t>
                      </a:r>
                      <a:endParaRPr lang="zh-CN" altLang="en-US" sz="1600" b="0" i="0" u="none" strike="noStrike" kern="1200" cap="none" spc="0" baseline="0" dirty="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x = 5</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x = 5</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01"/>
                  </a:ext>
                </a:extLst>
              </a:tr>
              <a:tr h="435364">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dirty="0">
                          <a:solidFill>
                            <a:srgbClr val="000000"/>
                          </a:solidFill>
                          <a:latin typeface="Century Gothic" charset="0"/>
                          <a:ea typeface="宋体" charset="0"/>
                          <a:cs typeface="Century Gothic" charset="0"/>
                        </a:rPr>
                        <a:t>+=</a:t>
                      </a:r>
                      <a:endParaRPr lang="zh-CN" altLang="en-US" sz="1600" b="0" i="0" u="none" strike="noStrike" kern="1200" cap="none" spc="0" baseline="0" dirty="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dirty="0">
                          <a:solidFill>
                            <a:srgbClr val="000000"/>
                          </a:solidFill>
                          <a:latin typeface="Century Gothic" charset="0"/>
                          <a:ea typeface="宋体" charset="0"/>
                          <a:cs typeface="Century Gothic" charset="0"/>
                        </a:rPr>
                        <a:t>x += 3</a:t>
                      </a:r>
                      <a:endParaRPr lang="zh-CN" altLang="en-US" sz="1600" b="0" i="0" u="none" strike="noStrike" kern="1200" cap="none" spc="0" baseline="0" dirty="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x = x + 3</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02"/>
                  </a:ext>
                </a:extLst>
              </a:tr>
              <a:tr h="435364">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dirty="0">
                          <a:solidFill>
                            <a:srgbClr val="000000"/>
                          </a:solidFill>
                          <a:latin typeface="Century Gothic" charset="0"/>
                          <a:ea typeface="宋体" charset="0"/>
                          <a:cs typeface="Century Gothic" charset="0"/>
                        </a:rPr>
                        <a:t>x -= 3</a:t>
                      </a:r>
                      <a:endParaRPr lang="zh-CN" altLang="en-US" sz="1600" b="0" i="0" u="none" strike="noStrike" kern="1200" cap="none" spc="0" baseline="0" dirty="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x = x - 3</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03"/>
                  </a:ext>
                </a:extLst>
              </a:tr>
              <a:tr h="435364">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dirty="0">
                          <a:solidFill>
                            <a:srgbClr val="000000"/>
                          </a:solidFill>
                          <a:latin typeface="Century Gothic" charset="0"/>
                          <a:ea typeface="宋体" charset="0"/>
                          <a:cs typeface="Century Gothic" charset="0"/>
                        </a:rPr>
                        <a:t>x *= 3</a:t>
                      </a:r>
                      <a:endParaRPr lang="zh-CN" altLang="en-US" sz="1600" b="0" i="0" u="none" strike="noStrike" kern="1200" cap="none" spc="0" baseline="0" dirty="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x = x * 3</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04"/>
                  </a:ext>
                </a:extLst>
              </a:tr>
              <a:tr h="435364">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dirty="0">
                          <a:solidFill>
                            <a:srgbClr val="000000"/>
                          </a:solidFill>
                          <a:latin typeface="Century Gothic" charset="0"/>
                          <a:ea typeface="宋体" charset="0"/>
                          <a:cs typeface="Century Gothic" charset="0"/>
                        </a:rPr>
                        <a:t>x /= 3</a:t>
                      </a:r>
                      <a:endParaRPr lang="zh-CN" altLang="en-US" sz="1600" b="0" i="0" u="none" strike="noStrike" kern="1200" cap="none" spc="0" baseline="0" dirty="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x = x / 3</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05"/>
                  </a:ext>
                </a:extLst>
              </a:tr>
              <a:tr h="435364">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dirty="0">
                          <a:solidFill>
                            <a:srgbClr val="000000"/>
                          </a:solidFill>
                          <a:latin typeface="Century Gothic" charset="0"/>
                          <a:ea typeface="宋体" charset="0"/>
                          <a:cs typeface="Century Gothic" charset="0"/>
                        </a:rPr>
                        <a:t>x %= 3</a:t>
                      </a:r>
                      <a:endParaRPr lang="zh-CN" altLang="en-US" sz="1600" b="0" i="0" u="none" strike="noStrike" kern="1200" cap="none" spc="0" baseline="0" dirty="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x = x % 3</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06"/>
                  </a:ext>
                </a:extLst>
              </a:tr>
              <a:tr h="435364">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dirty="0">
                          <a:solidFill>
                            <a:srgbClr val="000000"/>
                          </a:solidFill>
                          <a:latin typeface="Century Gothic" charset="0"/>
                          <a:ea typeface="宋体" charset="0"/>
                          <a:cs typeface="Century Gothic" charset="0"/>
                        </a:rPr>
                        <a:t>x //= 3</a:t>
                      </a:r>
                      <a:endParaRPr lang="zh-CN" altLang="en-US" sz="1600" b="0" i="0" u="none" strike="noStrike" kern="1200" cap="none" spc="0" baseline="0" dirty="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dirty="0">
                          <a:solidFill>
                            <a:srgbClr val="000000"/>
                          </a:solidFill>
                          <a:latin typeface="Century Gothic" charset="0"/>
                          <a:ea typeface="宋体" charset="0"/>
                          <a:cs typeface="Century Gothic" charset="0"/>
                        </a:rPr>
                        <a:t>x = x // 3</a:t>
                      </a:r>
                      <a:endParaRPr lang="zh-CN" altLang="en-US" sz="1600" b="0" i="0" u="none" strike="noStrike" kern="1200" cap="none" spc="0" baseline="0" dirty="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07"/>
                  </a:ext>
                </a:extLst>
              </a:tr>
              <a:tr h="435364">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dirty="0">
                          <a:solidFill>
                            <a:srgbClr val="000000"/>
                          </a:solidFill>
                          <a:latin typeface="Century Gothic" charset="0"/>
                          <a:ea typeface="宋体" charset="0"/>
                          <a:cs typeface="Century Gothic" charset="0"/>
                        </a:rPr>
                        <a:t>x **= 3</a:t>
                      </a:r>
                      <a:endParaRPr lang="zh-CN" altLang="en-US" sz="1600" b="0" i="0" u="none" strike="noStrike" kern="1200" cap="none" spc="0" baseline="0" dirty="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dirty="0">
                          <a:solidFill>
                            <a:srgbClr val="000000"/>
                          </a:solidFill>
                          <a:latin typeface="Century Gothic" charset="0"/>
                          <a:ea typeface="宋体" charset="0"/>
                          <a:cs typeface="Century Gothic" charset="0"/>
                        </a:rPr>
                        <a:t>x = x ** 3</a:t>
                      </a:r>
                      <a:endParaRPr lang="zh-CN" altLang="en-US" sz="1600" b="0" i="0" u="none" strike="noStrike" kern="1200" cap="none" spc="0" baseline="0" dirty="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08"/>
                  </a:ext>
                </a:extLst>
              </a:tr>
              <a:tr h="435364">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&amp;=</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x &amp;= 3</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dirty="0">
                          <a:solidFill>
                            <a:srgbClr val="000000"/>
                          </a:solidFill>
                          <a:latin typeface="Century Gothic" charset="0"/>
                          <a:ea typeface="宋体" charset="0"/>
                          <a:cs typeface="Century Gothic" charset="0"/>
                        </a:rPr>
                        <a:t>x = x &amp; 3</a:t>
                      </a:r>
                      <a:endParaRPr lang="zh-CN" altLang="en-US" sz="1600" b="0" i="0" u="none" strike="noStrike" kern="1200" cap="none" spc="0" baseline="0" dirty="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09"/>
                  </a:ext>
                </a:extLst>
              </a:tr>
              <a:tr h="435364">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x |= 3</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x = x | 3</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10"/>
                  </a:ext>
                </a:extLst>
              </a:tr>
              <a:tr h="435364">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x ^= 3</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dirty="0">
                          <a:solidFill>
                            <a:srgbClr val="000000"/>
                          </a:solidFill>
                          <a:latin typeface="Century Gothic" charset="0"/>
                          <a:ea typeface="宋体" charset="0"/>
                          <a:cs typeface="Century Gothic" charset="0"/>
                        </a:rPr>
                        <a:t>x = x ^ 3</a:t>
                      </a:r>
                      <a:endParaRPr lang="zh-CN" altLang="en-US" sz="1600" b="0" i="0" u="none" strike="noStrike" kern="1200" cap="none" spc="0" baseline="0" dirty="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11"/>
                  </a:ext>
                </a:extLst>
              </a:tr>
              <a:tr h="435534">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entury Gothic" charset="0"/>
                          <a:ea typeface="宋体" charset="0"/>
                          <a:cs typeface="Century Gothic" charset="0"/>
                        </a:rPr>
                        <a:t>&gt;&gt;=</a:t>
                      </a:r>
                      <a:endParaRPr lang="zh-CN" altLang="en-US" sz="1800" b="0" i="0" u="none" strike="noStrike" kern="1200" cap="none" spc="0" baseline="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entury Gothic" charset="0"/>
                          <a:ea typeface="宋体" charset="0"/>
                          <a:cs typeface="Century Gothic" charset="0"/>
                        </a:rPr>
                        <a:t>x &gt;&gt;= 3</a:t>
                      </a:r>
                      <a:endParaRPr lang="zh-CN" altLang="en-US" sz="18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entury Gothic" charset="0"/>
                          <a:ea typeface="宋体" charset="0"/>
                          <a:cs typeface="Century Gothic" charset="0"/>
                        </a:rPr>
                        <a:t>x = x &gt;&gt; 3</a:t>
                      </a:r>
                      <a:endParaRPr lang="zh-CN" altLang="en-US" sz="18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12"/>
                  </a:ext>
                </a:extLst>
              </a:tr>
              <a:tr h="445060">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entury Gothic" charset="0"/>
                          <a:ea typeface="宋体" charset="0"/>
                          <a:cs typeface="Century Gothic" charset="0"/>
                        </a:rPr>
                        <a:t>&lt;&lt;=</a:t>
                      </a:r>
                      <a:endParaRPr lang="zh-CN" altLang="en-US" sz="1800" b="0" i="0" u="none" strike="noStrike" kern="1200" cap="none" spc="0" baseline="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entury Gothic" charset="0"/>
                          <a:ea typeface="宋体" charset="0"/>
                          <a:cs typeface="Century Gothic" charset="0"/>
                        </a:rPr>
                        <a:t>x &lt;&lt;= 3</a:t>
                      </a:r>
                      <a:endParaRPr lang="zh-CN" altLang="en-US" sz="18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dirty="0">
                          <a:solidFill>
                            <a:srgbClr val="000000"/>
                          </a:solidFill>
                          <a:latin typeface="Century Gothic" charset="0"/>
                          <a:ea typeface="宋体" charset="0"/>
                          <a:cs typeface="Century Gothic" charset="0"/>
                        </a:rPr>
                        <a:t>x = x &lt;&lt; 3</a:t>
                      </a:r>
                      <a:endParaRPr lang="zh-CN" altLang="en-US" sz="1800" b="0" i="0" u="none" strike="noStrike" kern="1200" cap="none" spc="0" baseline="0" dirty="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13"/>
                  </a:ext>
                </a:extLst>
              </a:tr>
            </a:tbl>
          </a:graphicData>
        </a:graphic>
      </p:graphicFrame>
      <p:sp>
        <p:nvSpPr>
          <p:cNvPr id="8" name="文本框">
            <a:extLst>
              <a:ext uri="{FF2B5EF4-FFF2-40B4-BE49-F238E27FC236}">
                <a16:creationId xmlns:a16="http://schemas.microsoft.com/office/drawing/2014/main" id="{38F4B71F-9ECC-DAA0-6836-9043FC0F197C}"/>
              </a:ext>
            </a:extLst>
          </p:cNvPr>
          <p:cNvSpPr txBox="1">
            <a:spLocks/>
          </p:cNvSpPr>
          <p:nvPr/>
        </p:nvSpPr>
        <p:spPr>
          <a:xfrm>
            <a:off x="5210291" y="138953"/>
            <a:ext cx="3409522" cy="45092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algn="l" defTabSz="914400" eaLnBrk="1" fontAlgn="auto" latinLnBrk="0" hangingPunct="1">
              <a:spcBef>
                <a:spcPts val="0"/>
              </a:spcBef>
              <a:buNone/>
              <a:defRPr sz="4200" b="0" i="0" kern="1200">
                <a:solidFill>
                  <a:schemeClr val="tx2"/>
                </a:solidFill>
                <a:latin typeface="Century Gothic" charset="0"/>
                <a:ea typeface="宋体" charset="0"/>
                <a:cs typeface="Century Gothic" charset="0"/>
              </a:defRPr>
            </a:lvl1pPr>
          </a:lstStyle>
          <a:p>
            <a:r>
              <a:rPr lang="en-US" altLang="zh-CN" sz="2000" dirty="0">
                <a:cs typeface="Lucida Sans"/>
              </a:rPr>
              <a:t>Comparison Operators</a:t>
            </a:r>
            <a:endParaRPr lang="zh-CN" altLang="en-US" sz="2000" dirty="0">
              <a:cs typeface="Lucida Sans"/>
            </a:endParaRPr>
          </a:p>
        </p:txBody>
      </p:sp>
      <p:graphicFrame>
        <p:nvGraphicFramePr>
          <p:cNvPr id="9" name="Table">
            <a:extLst>
              <a:ext uri="{FF2B5EF4-FFF2-40B4-BE49-F238E27FC236}">
                <a16:creationId xmlns:a16="http://schemas.microsoft.com/office/drawing/2014/main" id="{69F11188-CAAE-CC77-15CC-2BE8F97F8FA6}"/>
              </a:ext>
            </a:extLst>
          </p:cNvPr>
          <p:cNvGraphicFramePr>
            <a:graphicFrameLocks/>
          </p:cNvGraphicFramePr>
          <p:nvPr>
            <p:extLst>
              <p:ext uri="{D42A27DB-BD31-4B8C-83A1-F6EECF244321}">
                <p14:modId xmlns:p14="http://schemas.microsoft.com/office/powerpoint/2010/main" val="3750917486"/>
              </p:ext>
            </p:extLst>
          </p:nvPr>
        </p:nvGraphicFramePr>
        <p:xfrm>
          <a:off x="5278903" y="645459"/>
          <a:ext cx="5460816" cy="2847204"/>
        </p:xfrm>
        <a:graphic>
          <a:graphicData uri="http://schemas.openxmlformats.org/drawingml/2006/table">
            <a:tbl>
              <a:tblPr bandRow="1">
                <a:noFill/>
              </a:tblPr>
              <a:tblGrid>
                <a:gridCol w="1200790">
                  <a:extLst>
                    <a:ext uri="{9D8B030D-6E8A-4147-A177-3AD203B41FA5}">
                      <a16:colId xmlns:a16="http://schemas.microsoft.com/office/drawing/2014/main" val="20000"/>
                    </a:ext>
                  </a:extLst>
                </a:gridCol>
                <a:gridCol w="2850776">
                  <a:extLst>
                    <a:ext uri="{9D8B030D-6E8A-4147-A177-3AD203B41FA5}">
                      <a16:colId xmlns:a16="http://schemas.microsoft.com/office/drawing/2014/main" val="20001"/>
                    </a:ext>
                  </a:extLst>
                </a:gridCol>
                <a:gridCol w="1409250">
                  <a:extLst>
                    <a:ext uri="{9D8B030D-6E8A-4147-A177-3AD203B41FA5}">
                      <a16:colId xmlns:a16="http://schemas.microsoft.com/office/drawing/2014/main" val="20002"/>
                    </a:ext>
                  </a:extLst>
                </a:gridCol>
              </a:tblGrid>
              <a:tr h="538152">
                <a:tc>
                  <a:txBody>
                    <a:bodyPr/>
                    <a:lstStyle/>
                    <a:p>
                      <a:pPr marL="0" indent="0" algn="l" defTabSz="457200" eaLnBrk="1" fontAlgn="t" latinLnBrk="0" hangingPunct="1">
                        <a:lnSpc>
                          <a:spcPct val="100000"/>
                        </a:lnSpc>
                        <a:spcBef>
                          <a:spcPts val="0"/>
                        </a:spcBef>
                        <a:spcAft>
                          <a:spcPts val="0"/>
                        </a:spcAft>
                        <a:buNone/>
                      </a:pPr>
                      <a:r>
                        <a:rPr lang="en-US" altLang="zh-CN" sz="1400" b="1" i="0" u="none" strike="noStrike" kern="1200" cap="none" spc="0" baseline="0">
                          <a:solidFill>
                            <a:srgbClr val="FFFFFF"/>
                          </a:solidFill>
                          <a:latin typeface="Century Gothic" charset="0"/>
                          <a:ea typeface="宋体" charset="0"/>
                          <a:cs typeface="Century Gothic" charset="0"/>
                        </a:rPr>
                        <a:t>Operator</a:t>
                      </a:r>
                      <a:endParaRPr lang="zh-CN" altLang="en-US" sz="1400" b="1" i="0" u="none" strike="noStrike" kern="1200" cap="none" spc="0" baseline="0">
                        <a:solidFill>
                          <a:srgbClr val="FFFFFF"/>
                        </a:solidFill>
                        <a:latin typeface="Century Gothic" charset="0"/>
                        <a:ea typeface="宋体" charset="0"/>
                        <a:cs typeface="Century Gothic" charset="0"/>
                      </a:endParaRPr>
                    </a:p>
                  </a:txBody>
                  <a:tcPr marL="152400" marR="76200" marT="62975" marB="62975">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B01513"/>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1" i="0" u="none" strike="noStrike" kern="1200" cap="none" spc="0" baseline="0" dirty="0">
                          <a:solidFill>
                            <a:srgbClr val="FFFFFF"/>
                          </a:solidFill>
                          <a:latin typeface="Century Gothic" charset="0"/>
                          <a:ea typeface="宋体" charset="0"/>
                          <a:cs typeface="Century Gothic" charset="0"/>
                        </a:rPr>
                        <a:t>Name</a:t>
                      </a:r>
                      <a:endParaRPr lang="zh-CN" altLang="en-US" sz="1400" b="1" i="0" u="none" strike="noStrike" kern="1200" cap="none" spc="0" baseline="0" dirty="0">
                        <a:solidFill>
                          <a:srgbClr val="FFFFFF"/>
                        </a:solidFill>
                        <a:latin typeface="Century Gothic" charset="0"/>
                        <a:ea typeface="宋体" charset="0"/>
                        <a:cs typeface="Century Gothic" charset="0"/>
                      </a:endParaRPr>
                    </a:p>
                  </a:txBody>
                  <a:tcPr marL="76200" marR="76200" marT="62975" marB="62975">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B01513"/>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1" i="0" u="none" strike="noStrike" kern="1200" cap="none" spc="0" baseline="0">
                          <a:solidFill>
                            <a:srgbClr val="FFFFFF"/>
                          </a:solidFill>
                          <a:latin typeface="Century Gothic" charset="0"/>
                          <a:ea typeface="宋体" charset="0"/>
                          <a:cs typeface="Century Gothic" charset="0"/>
                        </a:rPr>
                        <a:t>Example</a:t>
                      </a:r>
                      <a:endParaRPr lang="zh-CN" altLang="en-US" sz="1400" b="1" i="0" u="none" strike="noStrike" kern="1200" cap="none" spc="0" baseline="0">
                        <a:solidFill>
                          <a:srgbClr val="FFFFFF"/>
                        </a:solidFill>
                        <a:latin typeface="Century Gothic" charset="0"/>
                        <a:ea typeface="宋体" charset="0"/>
                        <a:cs typeface="Century Gothic" charset="0"/>
                      </a:endParaRPr>
                    </a:p>
                  </a:txBody>
                  <a:tcPr marL="76200" marR="76200" marT="62975" marB="62975">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B01513"/>
                    </a:solidFill>
                  </a:tcPr>
                </a:tc>
                <a:extLst>
                  <a:ext uri="{0D108BD9-81ED-4DB2-BD59-A6C34878D82A}">
                    <a16:rowId xmlns:a16="http://schemas.microsoft.com/office/drawing/2014/main" val="10000"/>
                  </a:ext>
                </a:extLst>
              </a:tr>
              <a:tr h="354180">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dirty="0">
                          <a:solidFill>
                            <a:srgbClr val="000000"/>
                          </a:solidFill>
                          <a:latin typeface="Century Gothic" charset="0"/>
                          <a:ea typeface="宋体" charset="0"/>
                          <a:cs typeface="Century Gothic" charset="0"/>
                        </a:rPr>
                        <a:t>==</a:t>
                      </a:r>
                      <a:endParaRPr lang="zh-CN" altLang="en-US" sz="1400" b="0" i="0" u="none" strike="noStrike" kern="1200" cap="none" spc="0" baseline="0" dirty="0">
                        <a:solidFill>
                          <a:srgbClr val="000000"/>
                        </a:solidFill>
                        <a:latin typeface="Century Gothic" charset="0"/>
                        <a:ea typeface="宋体" charset="0"/>
                        <a:cs typeface="Century Gothic" charset="0"/>
                      </a:endParaRPr>
                    </a:p>
                  </a:txBody>
                  <a:tcPr marL="152400" marR="76200" marT="62975" marB="62975">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dirty="0">
                          <a:solidFill>
                            <a:srgbClr val="000000"/>
                          </a:solidFill>
                          <a:latin typeface="Century Gothic" charset="0"/>
                          <a:ea typeface="宋体" charset="0"/>
                          <a:cs typeface="Century Gothic" charset="0"/>
                        </a:rPr>
                        <a:t>Equal</a:t>
                      </a:r>
                      <a:endParaRPr lang="zh-CN" altLang="en-US" sz="1400" b="0" i="0" u="none" strike="noStrike" kern="1200" cap="none" spc="0" baseline="0" dirty="0">
                        <a:solidFill>
                          <a:srgbClr val="000000"/>
                        </a:solidFill>
                        <a:latin typeface="Century Gothic" charset="0"/>
                        <a:ea typeface="宋体" charset="0"/>
                        <a:cs typeface="Century Gothic" charset="0"/>
                      </a:endParaRPr>
                    </a:p>
                  </a:txBody>
                  <a:tcPr marL="76200" marR="76200" marT="62975" marB="62975">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x == y</a:t>
                      </a:r>
                      <a:endParaRPr lang="zh-CN" altLang="en-US" sz="1400" b="0" i="0" u="none" strike="noStrike" kern="1200" cap="none" spc="0" baseline="0">
                        <a:solidFill>
                          <a:srgbClr val="000000"/>
                        </a:solidFill>
                        <a:latin typeface="Century Gothic" charset="0"/>
                        <a:ea typeface="宋体" charset="0"/>
                        <a:cs typeface="Century Gothic" charset="0"/>
                      </a:endParaRPr>
                    </a:p>
                  </a:txBody>
                  <a:tcPr marL="76200" marR="76200" marT="62975" marB="62975">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01"/>
                  </a:ext>
                </a:extLst>
              </a:tr>
              <a:tr h="354180">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a:t>
                      </a:r>
                      <a:endParaRPr lang="zh-CN" altLang="en-US" sz="1400" b="0" i="0" u="none" strike="noStrike" kern="1200" cap="none" spc="0" baseline="0">
                        <a:solidFill>
                          <a:srgbClr val="000000"/>
                        </a:solidFill>
                        <a:latin typeface="Century Gothic" charset="0"/>
                        <a:ea typeface="宋体" charset="0"/>
                        <a:cs typeface="Century Gothic" charset="0"/>
                      </a:endParaRPr>
                    </a:p>
                  </a:txBody>
                  <a:tcPr marL="152400" marR="76200" marT="62975" marB="62975">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Not equal</a:t>
                      </a:r>
                      <a:endParaRPr lang="zh-CN" altLang="en-US" sz="1400" b="0" i="0" u="none" strike="noStrike" kern="1200" cap="none" spc="0" baseline="0">
                        <a:solidFill>
                          <a:srgbClr val="000000"/>
                        </a:solidFill>
                        <a:latin typeface="Century Gothic" charset="0"/>
                        <a:ea typeface="宋体" charset="0"/>
                        <a:cs typeface="Century Gothic" charset="0"/>
                      </a:endParaRPr>
                    </a:p>
                  </a:txBody>
                  <a:tcPr marL="76200" marR="76200" marT="62975" marB="62975">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x != y</a:t>
                      </a:r>
                      <a:endParaRPr lang="zh-CN" altLang="en-US" sz="1400" b="0" i="0" u="none" strike="noStrike" kern="1200" cap="none" spc="0" baseline="0">
                        <a:solidFill>
                          <a:srgbClr val="000000"/>
                        </a:solidFill>
                        <a:latin typeface="Century Gothic" charset="0"/>
                        <a:ea typeface="宋体" charset="0"/>
                        <a:cs typeface="Century Gothic" charset="0"/>
                      </a:endParaRPr>
                    </a:p>
                  </a:txBody>
                  <a:tcPr marL="76200" marR="76200" marT="62975" marB="62975">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02"/>
                  </a:ext>
                </a:extLst>
              </a:tr>
              <a:tr h="354180">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dirty="0">
                          <a:solidFill>
                            <a:srgbClr val="000000"/>
                          </a:solidFill>
                          <a:latin typeface="Century Gothic" charset="0"/>
                          <a:ea typeface="宋体" charset="0"/>
                          <a:cs typeface="Century Gothic" charset="0"/>
                        </a:rPr>
                        <a:t>&gt;</a:t>
                      </a:r>
                      <a:endParaRPr lang="zh-CN" altLang="en-US" sz="1400" b="0" i="0" u="none" strike="noStrike" kern="1200" cap="none" spc="0" baseline="0" dirty="0">
                        <a:solidFill>
                          <a:srgbClr val="000000"/>
                        </a:solidFill>
                        <a:latin typeface="Century Gothic" charset="0"/>
                        <a:ea typeface="宋体" charset="0"/>
                        <a:cs typeface="Century Gothic" charset="0"/>
                      </a:endParaRPr>
                    </a:p>
                  </a:txBody>
                  <a:tcPr marL="152400" marR="76200" marT="62975" marB="62975">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Greater than</a:t>
                      </a:r>
                      <a:endParaRPr lang="zh-CN" altLang="en-US" sz="1400" b="0" i="0" u="none" strike="noStrike" kern="1200" cap="none" spc="0" baseline="0">
                        <a:solidFill>
                          <a:srgbClr val="000000"/>
                        </a:solidFill>
                        <a:latin typeface="Century Gothic" charset="0"/>
                        <a:ea typeface="宋体" charset="0"/>
                        <a:cs typeface="Century Gothic" charset="0"/>
                      </a:endParaRPr>
                    </a:p>
                  </a:txBody>
                  <a:tcPr marL="76200" marR="76200" marT="62975" marB="62975">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x &gt; y</a:t>
                      </a:r>
                      <a:endParaRPr lang="zh-CN" altLang="en-US" sz="1400" b="0" i="0" u="none" strike="noStrike" kern="1200" cap="none" spc="0" baseline="0">
                        <a:solidFill>
                          <a:srgbClr val="000000"/>
                        </a:solidFill>
                        <a:latin typeface="Century Gothic" charset="0"/>
                        <a:ea typeface="宋体" charset="0"/>
                        <a:cs typeface="Century Gothic" charset="0"/>
                      </a:endParaRPr>
                    </a:p>
                  </a:txBody>
                  <a:tcPr marL="76200" marR="76200" marT="62975" marB="62975">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03"/>
                  </a:ext>
                </a:extLst>
              </a:tr>
              <a:tr h="354180">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&lt;</a:t>
                      </a:r>
                      <a:endParaRPr lang="zh-CN" altLang="en-US" sz="1400" b="0" i="0" u="none" strike="noStrike" kern="1200" cap="none" spc="0" baseline="0">
                        <a:solidFill>
                          <a:srgbClr val="000000"/>
                        </a:solidFill>
                        <a:latin typeface="Century Gothic" charset="0"/>
                        <a:ea typeface="宋体" charset="0"/>
                        <a:cs typeface="Century Gothic" charset="0"/>
                      </a:endParaRPr>
                    </a:p>
                  </a:txBody>
                  <a:tcPr marL="152400" marR="76200" marT="62975" marB="62975">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Less than</a:t>
                      </a:r>
                      <a:endParaRPr lang="zh-CN" altLang="en-US" sz="1400" b="0" i="0" u="none" strike="noStrike" kern="1200" cap="none" spc="0" baseline="0">
                        <a:solidFill>
                          <a:srgbClr val="000000"/>
                        </a:solidFill>
                        <a:latin typeface="Century Gothic" charset="0"/>
                        <a:ea typeface="宋体" charset="0"/>
                        <a:cs typeface="Century Gothic" charset="0"/>
                      </a:endParaRPr>
                    </a:p>
                  </a:txBody>
                  <a:tcPr marL="76200" marR="76200" marT="62975" marB="62975">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x &lt; y</a:t>
                      </a:r>
                      <a:endParaRPr lang="zh-CN" altLang="en-US" sz="1400" b="0" i="0" u="none" strike="noStrike" kern="1200" cap="none" spc="0" baseline="0">
                        <a:solidFill>
                          <a:srgbClr val="000000"/>
                        </a:solidFill>
                        <a:latin typeface="Century Gothic" charset="0"/>
                        <a:ea typeface="宋体" charset="0"/>
                        <a:cs typeface="Century Gothic" charset="0"/>
                      </a:endParaRPr>
                    </a:p>
                  </a:txBody>
                  <a:tcPr marL="76200" marR="76200" marT="62975" marB="62975">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04"/>
                  </a:ext>
                </a:extLst>
              </a:tr>
              <a:tr h="538152">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&gt;=</a:t>
                      </a:r>
                      <a:endParaRPr lang="zh-CN" altLang="en-US" sz="1400" b="0" i="0" u="none" strike="noStrike" kern="1200" cap="none" spc="0" baseline="0">
                        <a:solidFill>
                          <a:srgbClr val="000000"/>
                        </a:solidFill>
                        <a:latin typeface="Century Gothic" charset="0"/>
                        <a:ea typeface="宋体" charset="0"/>
                        <a:cs typeface="Century Gothic" charset="0"/>
                      </a:endParaRPr>
                    </a:p>
                  </a:txBody>
                  <a:tcPr marL="152400" marR="76200" marT="62975" marB="62975">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Greater than or equal to</a:t>
                      </a:r>
                      <a:endParaRPr lang="zh-CN" altLang="en-US" sz="1400" b="0" i="0" u="none" strike="noStrike" kern="1200" cap="none" spc="0" baseline="0">
                        <a:solidFill>
                          <a:srgbClr val="000000"/>
                        </a:solidFill>
                        <a:latin typeface="Century Gothic" charset="0"/>
                        <a:ea typeface="宋体" charset="0"/>
                        <a:cs typeface="Century Gothic" charset="0"/>
                      </a:endParaRPr>
                    </a:p>
                  </a:txBody>
                  <a:tcPr marL="76200" marR="76200" marT="62975" marB="62975">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x &gt;= y</a:t>
                      </a:r>
                      <a:endParaRPr lang="zh-CN" altLang="en-US" sz="1400" b="0" i="0" u="none" strike="noStrike" kern="1200" cap="none" spc="0" baseline="0">
                        <a:solidFill>
                          <a:srgbClr val="000000"/>
                        </a:solidFill>
                        <a:latin typeface="Century Gothic" charset="0"/>
                        <a:ea typeface="宋体" charset="0"/>
                        <a:cs typeface="Century Gothic" charset="0"/>
                      </a:endParaRPr>
                    </a:p>
                  </a:txBody>
                  <a:tcPr marL="76200" marR="76200" marT="62975" marB="62975">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05"/>
                  </a:ext>
                </a:extLst>
              </a:tr>
              <a:tr h="354180">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&lt;=</a:t>
                      </a:r>
                      <a:endParaRPr lang="zh-CN" altLang="en-US" sz="1400" b="0" i="0" u="none" strike="noStrike" kern="1200" cap="none" spc="0" baseline="0">
                        <a:solidFill>
                          <a:srgbClr val="000000"/>
                        </a:solidFill>
                        <a:latin typeface="Century Gothic" charset="0"/>
                        <a:ea typeface="宋体" charset="0"/>
                        <a:cs typeface="Century Gothic" charset="0"/>
                      </a:endParaRPr>
                    </a:p>
                  </a:txBody>
                  <a:tcPr marL="152400" marR="76200" marT="62975" marB="62975">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Less than or equal to</a:t>
                      </a:r>
                      <a:endParaRPr lang="zh-CN" altLang="en-US" sz="1400" b="0" i="0" u="none" strike="noStrike" kern="1200" cap="none" spc="0" baseline="0">
                        <a:solidFill>
                          <a:srgbClr val="000000"/>
                        </a:solidFill>
                        <a:latin typeface="Century Gothic" charset="0"/>
                        <a:ea typeface="宋体" charset="0"/>
                        <a:cs typeface="Century Gothic" charset="0"/>
                      </a:endParaRPr>
                    </a:p>
                  </a:txBody>
                  <a:tcPr marL="76200" marR="76200" marT="62975" marB="62975">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dirty="0">
                          <a:solidFill>
                            <a:srgbClr val="000000"/>
                          </a:solidFill>
                          <a:latin typeface="Century Gothic" charset="0"/>
                          <a:ea typeface="宋体" charset="0"/>
                          <a:cs typeface="Century Gothic" charset="0"/>
                        </a:rPr>
                        <a:t>x &lt;= y</a:t>
                      </a:r>
                      <a:endParaRPr lang="zh-CN" altLang="en-US" sz="1400" b="0" i="0" u="none" strike="noStrike" kern="1200" cap="none" spc="0" baseline="0" dirty="0">
                        <a:solidFill>
                          <a:srgbClr val="000000"/>
                        </a:solidFill>
                        <a:latin typeface="Century Gothic" charset="0"/>
                        <a:ea typeface="宋体" charset="0"/>
                        <a:cs typeface="Century Gothic" charset="0"/>
                      </a:endParaRPr>
                    </a:p>
                  </a:txBody>
                  <a:tcPr marL="76200" marR="76200" marT="62975" marB="62975">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06"/>
                  </a:ext>
                </a:extLst>
              </a:tr>
            </a:tbl>
          </a:graphicData>
        </a:graphic>
      </p:graphicFrame>
      <p:sp>
        <p:nvSpPr>
          <p:cNvPr id="10" name="文本框">
            <a:extLst>
              <a:ext uri="{FF2B5EF4-FFF2-40B4-BE49-F238E27FC236}">
                <a16:creationId xmlns:a16="http://schemas.microsoft.com/office/drawing/2014/main" id="{D8D7474B-58B5-95C8-E663-A536A74C20DF}"/>
              </a:ext>
            </a:extLst>
          </p:cNvPr>
          <p:cNvSpPr txBox="1">
            <a:spLocks/>
          </p:cNvSpPr>
          <p:nvPr/>
        </p:nvSpPr>
        <p:spPr>
          <a:xfrm>
            <a:off x="5835543" y="3548245"/>
            <a:ext cx="3224674" cy="43030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algn="l" defTabSz="914400" eaLnBrk="1" fontAlgn="auto" latinLnBrk="0" hangingPunct="1">
              <a:spcBef>
                <a:spcPts val="0"/>
              </a:spcBef>
              <a:buNone/>
              <a:defRPr sz="4200" b="0" i="0" kern="1200">
                <a:solidFill>
                  <a:schemeClr val="tx2"/>
                </a:solidFill>
                <a:latin typeface="Century Gothic" charset="0"/>
                <a:ea typeface="宋体" charset="0"/>
                <a:cs typeface="Century Gothic" charset="0"/>
              </a:defRPr>
            </a:lvl1pPr>
          </a:lstStyle>
          <a:p>
            <a:r>
              <a:rPr lang="en-US" altLang="zh-CN" sz="2000" dirty="0">
                <a:cs typeface="Lucida Sans"/>
              </a:rPr>
              <a:t>Membership Operators</a:t>
            </a:r>
            <a:endParaRPr lang="zh-CN" altLang="en-US" sz="2000" dirty="0">
              <a:cs typeface="Lucida Sans"/>
            </a:endParaRPr>
          </a:p>
        </p:txBody>
      </p:sp>
      <p:graphicFrame>
        <p:nvGraphicFramePr>
          <p:cNvPr id="11" name="Table">
            <a:extLst>
              <a:ext uri="{FF2B5EF4-FFF2-40B4-BE49-F238E27FC236}">
                <a16:creationId xmlns:a16="http://schemas.microsoft.com/office/drawing/2014/main" id="{8AD217E4-71E3-8326-53D4-D9B734B32882}"/>
              </a:ext>
            </a:extLst>
          </p:cNvPr>
          <p:cNvGraphicFramePr>
            <a:graphicFrameLocks/>
          </p:cNvGraphicFramePr>
          <p:nvPr>
            <p:extLst>
              <p:ext uri="{D42A27DB-BD31-4B8C-83A1-F6EECF244321}">
                <p14:modId xmlns:p14="http://schemas.microsoft.com/office/powerpoint/2010/main" val="2019557464"/>
              </p:ext>
            </p:extLst>
          </p:nvPr>
        </p:nvGraphicFramePr>
        <p:xfrm>
          <a:off x="5278903" y="4034133"/>
          <a:ext cx="6538029" cy="2651760"/>
        </p:xfrm>
        <a:graphic>
          <a:graphicData uri="http://schemas.openxmlformats.org/drawingml/2006/table">
            <a:tbl>
              <a:tblPr bandRow="1">
                <a:noFill/>
              </a:tblPr>
              <a:tblGrid>
                <a:gridCol w="1198672">
                  <a:extLst>
                    <a:ext uri="{9D8B030D-6E8A-4147-A177-3AD203B41FA5}">
                      <a16:colId xmlns:a16="http://schemas.microsoft.com/office/drawing/2014/main" val="20000"/>
                    </a:ext>
                  </a:extLst>
                </a:gridCol>
                <a:gridCol w="4172688">
                  <a:extLst>
                    <a:ext uri="{9D8B030D-6E8A-4147-A177-3AD203B41FA5}">
                      <a16:colId xmlns:a16="http://schemas.microsoft.com/office/drawing/2014/main" val="20001"/>
                    </a:ext>
                  </a:extLst>
                </a:gridCol>
                <a:gridCol w="1166669">
                  <a:extLst>
                    <a:ext uri="{9D8B030D-6E8A-4147-A177-3AD203B41FA5}">
                      <a16:colId xmlns:a16="http://schemas.microsoft.com/office/drawing/2014/main" val="20002"/>
                    </a:ext>
                  </a:extLst>
                </a:gridCol>
              </a:tblGrid>
              <a:tr h="531452">
                <a:tc>
                  <a:txBody>
                    <a:bodyPr/>
                    <a:lstStyle/>
                    <a:p>
                      <a:pPr marL="0" indent="0" algn="l" defTabSz="457200" eaLnBrk="1" fontAlgn="t" latinLnBrk="0" hangingPunct="1">
                        <a:lnSpc>
                          <a:spcPct val="100000"/>
                        </a:lnSpc>
                        <a:spcBef>
                          <a:spcPts val="0"/>
                        </a:spcBef>
                        <a:spcAft>
                          <a:spcPts val="0"/>
                        </a:spcAft>
                        <a:buNone/>
                      </a:pPr>
                      <a:r>
                        <a:rPr lang="en-US" altLang="zh-CN" sz="1800" b="1" i="0" u="none" strike="noStrike" kern="1200" cap="none" spc="0" baseline="0">
                          <a:solidFill>
                            <a:srgbClr val="FFFFFF"/>
                          </a:solidFill>
                          <a:latin typeface="Century Gothic" charset="0"/>
                          <a:ea typeface="宋体" charset="0"/>
                          <a:cs typeface="Century Gothic" charset="0"/>
                        </a:rPr>
                        <a:t>Operator</a:t>
                      </a:r>
                      <a:endParaRPr lang="zh-CN" altLang="en-US" sz="1800" b="1" i="0" u="none" strike="noStrike" kern="1200" cap="none" spc="0" baseline="0">
                        <a:solidFill>
                          <a:srgbClr val="FFFFFF"/>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B01513"/>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1" i="0" u="none" strike="noStrike" kern="1200" cap="none" spc="0" baseline="0">
                          <a:solidFill>
                            <a:srgbClr val="FFFFFF"/>
                          </a:solidFill>
                          <a:latin typeface="Century Gothic" charset="0"/>
                          <a:ea typeface="宋体" charset="0"/>
                          <a:cs typeface="Century Gothic" charset="0"/>
                        </a:rPr>
                        <a:t>Example</a:t>
                      </a:r>
                      <a:endParaRPr lang="zh-CN" altLang="en-US" sz="1800" b="1" i="0" u="none" strike="noStrike" kern="1200" cap="none" spc="0" baseline="0">
                        <a:solidFill>
                          <a:srgbClr val="FFFFFF"/>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B01513"/>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1" i="0" u="none" strike="noStrike" kern="1200" cap="none" spc="0" baseline="0">
                          <a:solidFill>
                            <a:srgbClr val="FFFFFF"/>
                          </a:solidFill>
                          <a:latin typeface="Century Gothic" charset="0"/>
                          <a:ea typeface="宋体" charset="0"/>
                          <a:cs typeface="Century Gothic" charset="0"/>
                        </a:rPr>
                        <a:t>Same As</a:t>
                      </a:r>
                      <a:endParaRPr lang="zh-CN" altLang="en-US" sz="1800" b="1" i="0" u="none" strike="noStrike" kern="1200" cap="none" spc="0" baseline="0">
                        <a:solidFill>
                          <a:srgbClr val="FFFFFF"/>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B01513"/>
                    </a:solidFill>
                  </a:tcPr>
                </a:tc>
                <a:extLst>
                  <a:ext uri="{0D108BD9-81ED-4DB2-BD59-A6C34878D82A}">
                    <a16:rowId xmlns:a16="http://schemas.microsoft.com/office/drawing/2014/main" val="10000"/>
                  </a:ext>
                </a:extLst>
              </a:tr>
              <a:tr h="653293">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entury Gothic" charset="0"/>
                          <a:ea typeface="宋体" charset="0"/>
                          <a:cs typeface="Century Gothic" charset="0"/>
                        </a:rPr>
                        <a:t>in </a:t>
                      </a:r>
                      <a:endParaRPr lang="zh-CN" altLang="en-US" sz="1800" b="0" i="0" u="none" strike="noStrike" kern="1200" cap="none" spc="0" baseline="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dirty="0">
                          <a:solidFill>
                            <a:srgbClr val="000000"/>
                          </a:solidFill>
                          <a:latin typeface="Century Gothic" charset="0"/>
                          <a:ea typeface="宋体" charset="0"/>
                          <a:cs typeface="Century Gothic" charset="0"/>
                        </a:rPr>
                        <a:t>Returns True if a sequence with the specified value is present in the object</a:t>
                      </a:r>
                      <a:endParaRPr lang="zh-CN" altLang="en-US" sz="1800" b="0" i="0" u="none" strike="noStrike" kern="1200" cap="none" spc="0" baseline="0" dirty="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entury Gothic" charset="0"/>
                          <a:ea typeface="宋体" charset="0"/>
                          <a:cs typeface="Century Gothic" charset="0"/>
                        </a:rPr>
                        <a:t>x in y</a:t>
                      </a:r>
                      <a:endParaRPr lang="zh-CN" altLang="en-US" sz="18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01"/>
                  </a:ext>
                </a:extLst>
              </a:tr>
              <a:tr h="908930">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dirty="0">
                          <a:solidFill>
                            <a:srgbClr val="000000"/>
                          </a:solidFill>
                          <a:latin typeface="Century Gothic" charset="0"/>
                          <a:ea typeface="宋体" charset="0"/>
                          <a:cs typeface="Century Gothic" charset="0"/>
                        </a:rPr>
                        <a:t>not in</a:t>
                      </a:r>
                      <a:endParaRPr lang="zh-CN" altLang="en-US" sz="1800" b="0" i="0" u="none" strike="noStrike" kern="1200" cap="none" spc="0" baseline="0" dirty="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dirty="0">
                          <a:solidFill>
                            <a:srgbClr val="000000"/>
                          </a:solidFill>
                          <a:latin typeface="Century Gothic" charset="0"/>
                          <a:ea typeface="宋体" charset="0"/>
                          <a:cs typeface="Century Gothic" charset="0"/>
                        </a:rPr>
                        <a:t>Returns True if a sequence with the specified value is not present in the object</a:t>
                      </a:r>
                      <a:endParaRPr lang="zh-CN" altLang="en-US" sz="1800" b="0" i="0" u="none" strike="noStrike" kern="1200" cap="none" spc="0" baseline="0" dirty="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dirty="0">
                          <a:solidFill>
                            <a:srgbClr val="000000"/>
                          </a:solidFill>
                          <a:latin typeface="Century Gothic" charset="0"/>
                          <a:ea typeface="宋体" charset="0"/>
                          <a:cs typeface="Century Gothic" charset="0"/>
                        </a:rPr>
                        <a:t>x not in y</a:t>
                      </a:r>
                      <a:endParaRPr lang="zh-CN" altLang="en-US" sz="1800" b="0" i="0" u="none" strike="noStrike" kern="1200" cap="none" spc="0" baseline="0" dirty="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680748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6" name="文本框">
            <a:extLst>
              <a:ext uri="{FF2B5EF4-FFF2-40B4-BE49-F238E27FC236}">
                <a16:creationId xmlns:a16="http://schemas.microsoft.com/office/drawing/2014/main" id="{ED2D63E4-CF7C-E709-63C0-65B5EA324EE5}"/>
              </a:ext>
            </a:extLst>
          </p:cNvPr>
          <p:cNvSpPr>
            <a:spLocks noGrp="1"/>
          </p:cNvSpPr>
          <p:nvPr>
            <p:ph type="title"/>
          </p:nvPr>
        </p:nvSpPr>
        <p:spPr>
          <a:xfrm>
            <a:off x="785960" y="269839"/>
            <a:ext cx="9404723" cy="40789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Regular Expression</a:t>
            </a:r>
            <a:endParaRPr lang="zh-CN" altLang="en-US" sz="2000" b="0" i="0" u="none" strike="noStrike" kern="1200" cap="none" spc="0" baseline="0" dirty="0">
              <a:solidFill>
                <a:schemeClr val="tx2"/>
              </a:solidFill>
              <a:latin typeface="Century Gothic" charset="0"/>
              <a:ea typeface="宋体" charset="0"/>
              <a:cs typeface="Lucida Sans"/>
            </a:endParaRPr>
          </a:p>
        </p:txBody>
      </p:sp>
      <p:graphicFrame>
        <p:nvGraphicFramePr>
          <p:cNvPr id="7" name="Table">
            <a:extLst>
              <a:ext uri="{FF2B5EF4-FFF2-40B4-BE49-F238E27FC236}">
                <a16:creationId xmlns:a16="http://schemas.microsoft.com/office/drawing/2014/main" id="{4E531AC7-2892-776B-BE18-AA9AAA7BEAF7}"/>
              </a:ext>
            </a:extLst>
          </p:cNvPr>
          <p:cNvGraphicFramePr>
            <a:graphicFrameLocks noGrp="1"/>
          </p:cNvGraphicFramePr>
          <p:nvPr>
            <p:ph type="body" idx="1"/>
            <p:extLst>
              <p:ext uri="{D42A27DB-BD31-4B8C-83A1-F6EECF244321}">
                <p14:modId xmlns:p14="http://schemas.microsoft.com/office/powerpoint/2010/main" val="1681700261"/>
              </p:ext>
            </p:extLst>
          </p:nvPr>
        </p:nvGraphicFramePr>
        <p:xfrm>
          <a:off x="785960" y="1054249"/>
          <a:ext cx="10278679" cy="5013060"/>
        </p:xfrm>
        <a:graphic>
          <a:graphicData uri="http://schemas.openxmlformats.org/drawingml/2006/table">
            <a:tbl>
              <a:tblPr bandRow="1">
                <a:noFill/>
              </a:tblPr>
              <a:tblGrid>
                <a:gridCol w="1541792">
                  <a:extLst>
                    <a:ext uri="{9D8B030D-6E8A-4147-A177-3AD203B41FA5}">
                      <a16:colId xmlns:a16="http://schemas.microsoft.com/office/drawing/2014/main" val="20000"/>
                    </a:ext>
                  </a:extLst>
                </a:gridCol>
                <a:gridCol w="7195095">
                  <a:extLst>
                    <a:ext uri="{9D8B030D-6E8A-4147-A177-3AD203B41FA5}">
                      <a16:colId xmlns:a16="http://schemas.microsoft.com/office/drawing/2014/main" val="20001"/>
                    </a:ext>
                  </a:extLst>
                </a:gridCol>
                <a:gridCol w="1541792">
                  <a:extLst>
                    <a:ext uri="{9D8B030D-6E8A-4147-A177-3AD203B41FA5}">
                      <a16:colId xmlns:a16="http://schemas.microsoft.com/office/drawing/2014/main" val="20002"/>
                    </a:ext>
                  </a:extLst>
                </a:gridCol>
              </a:tblGrid>
              <a:tr h="501306">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Character</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117576" marR="58788" marT="58788" marB="58788">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dirty="0">
                          <a:solidFill>
                            <a:schemeClr val="bg1"/>
                          </a:solidFill>
                          <a:latin typeface="Century Gothic" charset="0"/>
                          <a:ea typeface="宋体" charset="0"/>
                          <a:cs typeface="Century Gothic" charset="0"/>
                        </a:rPr>
                        <a:t>Description</a:t>
                      </a:r>
                      <a:endParaRPr lang="zh-CN" altLang="en-US" sz="1400" b="0" i="0" u="none" strike="noStrike" kern="1200" cap="none" spc="0" baseline="0" dirty="0">
                        <a:solidFill>
                          <a:schemeClr val="bg1"/>
                        </a:solidFill>
                        <a:latin typeface="Century Gothic" charset="0"/>
                        <a:ea typeface="宋体" charset="0"/>
                        <a:cs typeface="Century Gothic" charset="0"/>
                      </a:endParaRPr>
                    </a:p>
                  </a:txBody>
                  <a:tcPr marL="58788" marR="58788" marT="58788" marB="58788">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Example</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58788" marR="58788" marT="58788" marB="58788">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extLst>
                  <a:ext uri="{0D108BD9-81ED-4DB2-BD59-A6C34878D82A}">
                    <a16:rowId xmlns:a16="http://schemas.microsoft.com/office/drawing/2014/main" val="10000"/>
                  </a:ext>
                </a:extLst>
              </a:tr>
              <a:tr h="501306">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117576" marR="58788" marT="58788" marB="58788">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A set of characters</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58788" marR="58788" marT="58788" marB="58788">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"[a-m]"</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58788" marR="58788" marT="58788" marB="58788">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extLst>
                  <a:ext uri="{0D108BD9-81ED-4DB2-BD59-A6C34878D82A}">
                    <a16:rowId xmlns:a16="http://schemas.microsoft.com/office/drawing/2014/main" val="10001"/>
                  </a:ext>
                </a:extLst>
              </a:tr>
              <a:tr h="501306">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dirty="0">
                          <a:solidFill>
                            <a:schemeClr val="bg1"/>
                          </a:solidFill>
                          <a:latin typeface="Century Gothic" charset="0"/>
                          <a:ea typeface="宋体" charset="0"/>
                          <a:cs typeface="Century Gothic" charset="0"/>
                        </a:rPr>
                        <a:t>\</a:t>
                      </a:r>
                      <a:endParaRPr lang="zh-CN" altLang="en-US" sz="1400" b="0" i="0" u="none" strike="noStrike" kern="1200" cap="none" spc="0" baseline="0" dirty="0">
                        <a:solidFill>
                          <a:schemeClr val="bg1"/>
                        </a:solidFill>
                        <a:latin typeface="Century Gothic" charset="0"/>
                        <a:ea typeface="宋体" charset="0"/>
                        <a:cs typeface="Century Gothic" charset="0"/>
                      </a:endParaRPr>
                    </a:p>
                  </a:txBody>
                  <a:tcPr marL="117576" marR="58788" marT="58788" marB="58788">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Signals a special sequence (can also be used to escape special characters)</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58788" marR="58788" marT="58788" marB="58788">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"\d"</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58788" marR="58788" marT="58788" marB="58788">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extLst>
                  <a:ext uri="{0D108BD9-81ED-4DB2-BD59-A6C34878D82A}">
                    <a16:rowId xmlns:a16="http://schemas.microsoft.com/office/drawing/2014/main" val="10002"/>
                  </a:ext>
                </a:extLst>
              </a:tr>
              <a:tr h="501306">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117576" marR="58788" marT="58788" marB="58788">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Any character (except newline character)</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58788" marR="58788" marT="58788" marB="58788">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"he..o"</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58788" marR="58788" marT="58788" marB="58788">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extLst>
                  <a:ext uri="{0D108BD9-81ED-4DB2-BD59-A6C34878D82A}">
                    <a16:rowId xmlns:a16="http://schemas.microsoft.com/office/drawing/2014/main" val="10003"/>
                  </a:ext>
                </a:extLst>
              </a:tr>
              <a:tr h="501306">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117576" marR="58788" marT="58788" marB="58788">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Starts with</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58788" marR="58788" marT="58788" marB="58788">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"^hello"</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58788" marR="58788" marT="58788" marB="58788">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extLst>
                  <a:ext uri="{0D108BD9-81ED-4DB2-BD59-A6C34878D82A}">
                    <a16:rowId xmlns:a16="http://schemas.microsoft.com/office/drawing/2014/main" val="10004"/>
                  </a:ext>
                </a:extLst>
              </a:tr>
              <a:tr h="501306">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117576" marR="58788" marT="58788" marB="58788">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Ends with</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58788" marR="58788" marT="58788" marB="58788">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"world$"</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58788" marR="58788" marT="58788" marB="58788">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extLst>
                  <a:ext uri="{0D108BD9-81ED-4DB2-BD59-A6C34878D82A}">
                    <a16:rowId xmlns:a16="http://schemas.microsoft.com/office/drawing/2014/main" val="10005"/>
                  </a:ext>
                </a:extLst>
              </a:tr>
              <a:tr h="501306">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117576" marR="58788" marT="58788" marB="58788">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Zero or more occurrences</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58788" marR="58788" marT="58788" marB="58788">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"aix*"</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58788" marR="58788" marT="58788" marB="58788">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extLst>
                  <a:ext uri="{0D108BD9-81ED-4DB2-BD59-A6C34878D82A}">
                    <a16:rowId xmlns:a16="http://schemas.microsoft.com/office/drawing/2014/main" val="10006"/>
                  </a:ext>
                </a:extLst>
              </a:tr>
              <a:tr h="501306">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117576" marR="58788" marT="58788" marB="58788">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One or more occurrences</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58788" marR="58788" marT="58788" marB="58788">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"aix+"</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58788" marR="58788" marT="58788" marB="58788">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extLst>
                  <a:ext uri="{0D108BD9-81ED-4DB2-BD59-A6C34878D82A}">
                    <a16:rowId xmlns:a16="http://schemas.microsoft.com/office/drawing/2014/main" val="10007"/>
                  </a:ext>
                </a:extLst>
              </a:tr>
              <a:tr h="501306">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117576" marR="58788" marT="58788" marB="58788">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Exactly the specified number of occurrences</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58788" marR="58788" marT="58788" marB="58788">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"al{2}"</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58788" marR="58788" marT="58788" marB="58788">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extLst>
                  <a:ext uri="{0D108BD9-81ED-4DB2-BD59-A6C34878D82A}">
                    <a16:rowId xmlns:a16="http://schemas.microsoft.com/office/drawing/2014/main" val="10008"/>
                  </a:ext>
                </a:extLst>
              </a:tr>
              <a:tr h="501306">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117576" marR="58788" marT="58788" marB="58788">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DDDDDD"/>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chemeClr val="bg1"/>
                          </a:solidFill>
                          <a:latin typeface="Century Gothic" charset="0"/>
                          <a:ea typeface="宋体" charset="0"/>
                          <a:cs typeface="Century Gothic" charset="0"/>
                        </a:rPr>
                        <a:t>Either or</a:t>
                      </a:r>
                      <a:endParaRPr lang="zh-CN" altLang="en-US" sz="1400" b="0" i="0" u="none" strike="noStrike" kern="1200" cap="none" spc="0" baseline="0">
                        <a:solidFill>
                          <a:schemeClr val="bg1"/>
                        </a:solidFill>
                        <a:latin typeface="Century Gothic" charset="0"/>
                        <a:ea typeface="宋体" charset="0"/>
                        <a:cs typeface="Century Gothic" charset="0"/>
                      </a:endParaRPr>
                    </a:p>
                  </a:txBody>
                  <a:tcPr marL="58788" marR="58788" marT="58788" marB="58788">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DDDDDD"/>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dirty="0">
                          <a:solidFill>
                            <a:schemeClr val="bg1"/>
                          </a:solidFill>
                          <a:latin typeface="Century Gothic" charset="0"/>
                          <a:ea typeface="宋体" charset="0"/>
                          <a:cs typeface="Century Gothic" charset="0"/>
                        </a:rPr>
                        <a:t>"</a:t>
                      </a:r>
                      <a:r>
                        <a:rPr lang="en-US" altLang="zh-CN" sz="1400" b="0" i="0" u="none" strike="noStrike" kern="1200" cap="none" spc="0" baseline="0" dirty="0" err="1">
                          <a:solidFill>
                            <a:schemeClr val="bg1"/>
                          </a:solidFill>
                          <a:latin typeface="Century Gothic" charset="0"/>
                          <a:ea typeface="宋体" charset="0"/>
                          <a:cs typeface="Century Gothic" charset="0"/>
                        </a:rPr>
                        <a:t>falls|stays</a:t>
                      </a:r>
                      <a:r>
                        <a:rPr lang="en-US" altLang="zh-CN" sz="1400" b="0" i="0" u="none" strike="noStrike" kern="1200" cap="none" spc="0" baseline="0" dirty="0">
                          <a:solidFill>
                            <a:schemeClr val="bg1"/>
                          </a:solidFill>
                          <a:latin typeface="Century Gothic" charset="0"/>
                          <a:ea typeface="宋体" charset="0"/>
                          <a:cs typeface="Century Gothic" charset="0"/>
                        </a:rPr>
                        <a:t>"</a:t>
                      </a:r>
                      <a:endParaRPr lang="zh-CN" altLang="en-US" sz="1400" b="0" i="0" u="none" strike="noStrike" kern="1200" cap="none" spc="0" baseline="0" dirty="0">
                        <a:solidFill>
                          <a:schemeClr val="bg1"/>
                        </a:solidFill>
                        <a:latin typeface="Century Gothic" charset="0"/>
                        <a:ea typeface="宋体" charset="0"/>
                        <a:cs typeface="Century Gothic" charset="0"/>
                      </a:endParaRPr>
                    </a:p>
                  </a:txBody>
                  <a:tcPr marL="58788" marR="58788" marT="58788" marB="58788">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DDDDDD"/>
                      </a:solidFill>
                      <a:prstDash val="solid"/>
                      <a:headEnd type="none" w="med" len="med"/>
                      <a:tailEnd type="none" w="med" len="med"/>
                    </a:lnB>
                    <a:solidFill>
                      <a:srgbClr val="F1F1F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5802876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2" name="文本框">
            <a:extLst>
              <a:ext uri="{FF2B5EF4-FFF2-40B4-BE49-F238E27FC236}">
                <a16:creationId xmlns:a16="http://schemas.microsoft.com/office/drawing/2014/main" id="{FD931545-133E-A6D1-ADC3-559719365667}"/>
              </a:ext>
            </a:extLst>
          </p:cNvPr>
          <p:cNvSpPr>
            <a:spLocks noGrp="1"/>
          </p:cNvSpPr>
          <p:nvPr>
            <p:ph type="title"/>
          </p:nvPr>
        </p:nvSpPr>
        <p:spPr>
          <a:xfrm>
            <a:off x="646111" y="409688"/>
            <a:ext cx="9404723" cy="3648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Special Sequences</a:t>
            </a:r>
            <a:br>
              <a:rPr lang="zh-CN" altLang="en-US" sz="4200" b="0" i="0" u="none" strike="noStrike" kern="1200" cap="none" spc="0" baseline="0" dirty="0">
                <a:solidFill>
                  <a:schemeClr val="tx2"/>
                </a:solidFill>
                <a:latin typeface="Century Gothic" charset="0"/>
                <a:ea typeface="宋体" charset="0"/>
                <a:cs typeface="Lucida Sans"/>
              </a:rPr>
            </a:br>
            <a:endParaRPr lang="zh-CN" altLang="en-US" sz="4200" b="0" i="0" u="none" strike="noStrike" kern="1200" cap="none" spc="0" baseline="0" dirty="0">
              <a:solidFill>
                <a:schemeClr val="tx2"/>
              </a:solidFill>
              <a:latin typeface="Century Gothic" charset="0"/>
              <a:ea typeface="宋体" charset="0"/>
              <a:cs typeface="Lucida Sans"/>
            </a:endParaRPr>
          </a:p>
        </p:txBody>
      </p:sp>
      <p:graphicFrame>
        <p:nvGraphicFramePr>
          <p:cNvPr id="3" name="Table">
            <a:extLst>
              <a:ext uri="{FF2B5EF4-FFF2-40B4-BE49-F238E27FC236}">
                <a16:creationId xmlns:a16="http://schemas.microsoft.com/office/drawing/2014/main" id="{8906AE4E-2685-93A9-EB28-1C1784651A2E}"/>
              </a:ext>
            </a:extLst>
          </p:cNvPr>
          <p:cNvGraphicFramePr>
            <a:graphicFrameLocks noGrp="1" noChangeAspect="1"/>
          </p:cNvGraphicFramePr>
          <p:nvPr>
            <p:ph type="body" idx="1"/>
          </p:nvPr>
        </p:nvGraphicFramePr>
        <p:xfrm>
          <a:off x="646111" y="1116014"/>
          <a:ext cx="10353560" cy="5459281"/>
        </p:xfrm>
        <a:graphic>
          <a:graphicData uri="http://schemas.openxmlformats.org/drawingml/2006/table">
            <a:tbl>
              <a:tblPr bandRow="1">
                <a:noFill/>
              </a:tblPr>
              <a:tblGrid>
                <a:gridCol w="1553032">
                  <a:extLst>
                    <a:ext uri="{9D8B030D-6E8A-4147-A177-3AD203B41FA5}">
                      <a16:colId xmlns:a16="http://schemas.microsoft.com/office/drawing/2014/main" val="20000"/>
                    </a:ext>
                  </a:extLst>
                </a:gridCol>
                <a:gridCol w="7247496">
                  <a:extLst>
                    <a:ext uri="{9D8B030D-6E8A-4147-A177-3AD203B41FA5}">
                      <a16:colId xmlns:a16="http://schemas.microsoft.com/office/drawing/2014/main" val="20001"/>
                    </a:ext>
                  </a:extLst>
                </a:gridCol>
                <a:gridCol w="1553032">
                  <a:extLst>
                    <a:ext uri="{9D8B030D-6E8A-4147-A177-3AD203B41FA5}">
                      <a16:colId xmlns:a16="http://schemas.microsoft.com/office/drawing/2014/main" val="20002"/>
                    </a:ext>
                  </a:extLst>
                </a:gridCol>
              </a:tblGrid>
              <a:tr h="397348">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a:solidFill>
                            <a:schemeClr val="bg1"/>
                          </a:solidFill>
                          <a:latin typeface="Century Gothic" charset="0"/>
                          <a:ea typeface="宋体" charset="0"/>
                          <a:cs typeface="Century Gothic" charset="0"/>
                        </a:rPr>
                        <a:t>Character</a:t>
                      </a:r>
                      <a:endParaRPr lang="zh-CN" altLang="en-US" sz="1200" b="0" i="0" u="none" strike="noStrike" kern="1200" cap="none" spc="0" baseline="0">
                        <a:solidFill>
                          <a:schemeClr val="bg1"/>
                        </a:solidFill>
                        <a:latin typeface="Century Gothic" charset="0"/>
                        <a:ea typeface="宋体" charset="0"/>
                        <a:cs typeface="Century Gothic" charset="0"/>
                      </a:endParaRPr>
                    </a:p>
                  </a:txBody>
                  <a:tcPr marL="86372"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a:solidFill>
                            <a:schemeClr val="bg1"/>
                          </a:solidFill>
                          <a:latin typeface="Century Gothic" charset="0"/>
                          <a:ea typeface="宋体" charset="0"/>
                          <a:cs typeface="Century Gothic" charset="0"/>
                        </a:rPr>
                        <a:t>Description</a:t>
                      </a:r>
                      <a:endParaRPr lang="zh-CN" altLang="en-US" sz="1200" b="0" i="0" u="none" strike="noStrike" kern="1200" cap="none" spc="0" baseline="0">
                        <a:solidFill>
                          <a:schemeClr val="bg1"/>
                        </a:solidFill>
                        <a:latin typeface="Century Gothic" charset="0"/>
                        <a:ea typeface="宋体" charset="0"/>
                        <a:cs typeface="Century Gothic" charset="0"/>
                      </a:endParaRPr>
                    </a:p>
                  </a:txBody>
                  <a:tcPr marL="43180"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a:solidFill>
                            <a:schemeClr val="bg1"/>
                          </a:solidFill>
                          <a:latin typeface="Century Gothic" charset="0"/>
                          <a:ea typeface="宋体" charset="0"/>
                          <a:cs typeface="Century Gothic" charset="0"/>
                        </a:rPr>
                        <a:t>Example</a:t>
                      </a:r>
                      <a:endParaRPr lang="zh-CN" altLang="en-US" sz="1200" b="0" i="0" u="none" strike="noStrike" kern="1200" cap="none" spc="0" baseline="0">
                        <a:solidFill>
                          <a:schemeClr val="bg1"/>
                        </a:solidFill>
                        <a:latin typeface="Century Gothic" charset="0"/>
                        <a:ea typeface="宋体" charset="0"/>
                        <a:cs typeface="Century Gothic" charset="0"/>
                      </a:endParaRPr>
                    </a:p>
                  </a:txBody>
                  <a:tcPr marL="43180"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extLst>
                  <a:ext uri="{0D108BD9-81ED-4DB2-BD59-A6C34878D82A}">
                    <a16:rowId xmlns:a16="http://schemas.microsoft.com/office/drawing/2014/main" val="10000"/>
                  </a:ext>
                </a:extLst>
              </a:tr>
              <a:tr h="397348">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a:solidFill>
                            <a:schemeClr val="bg1"/>
                          </a:solidFill>
                          <a:latin typeface="Century Gothic" charset="0"/>
                          <a:ea typeface="宋体" charset="0"/>
                          <a:cs typeface="Century Gothic" charset="0"/>
                        </a:rPr>
                        <a:t>\A</a:t>
                      </a:r>
                      <a:endParaRPr lang="zh-CN" altLang="en-US" sz="1200" b="0" i="0" u="none" strike="noStrike" kern="1200" cap="none" spc="0" baseline="0">
                        <a:solidFill>
                          <a:schemeClr val="bg1"/>
                        </a:solidFill>
                        <a:latin typeface="Century Gothic" charset="0"/>
                        <a:ea typeface="宋体" charset="0"/>
                        <a:cs typeface="Century Gothic" charset="0"/>
                      </a:endParaRPr>
                    </a:p>
                  </a:txBody>
                  <a:tcPr marL="86372"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a:solidFill>
                            <a:schemeClr val="bg1"/>
                          </a:solidFill>
                          <a:latin typeface="Century Gothic" charset="0"/>
                          <a:ea typeface="宋体" charset="0"/>
                          <a:cs typeface="Century Gothic" charset="0"/>
                        </a:rPr>
                        <a:t>Returns a match if the specified characters are at the beginning of the string</a:t>
                      </a:r>
                      <a:endParaRPr lang="zh-CN" altLang="en-US" sz="1200" b="0" i="0" u="none" strike="noStrike" kern="1200" cap="none" spc="0" baseline="0">
                        <a:solidFill>
                          <a:schemeClr val="bg1"/>
                        </a:solidFill>
                        <a:latin typeface="Century Gothic" charset="0"/>
                        <a:ea typeface="宋体" charset="0"/>
                        <a:cs typeface="Century Gothic" charset="0"/>
                      </a:endParaRPr>
                    </a:p>
                  </a:txBody>
                  <a:tcPr marL="43180"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a:solidFill>
                            <a:schemeClr val="bg1"/>
                          </a:solidFill>
                          <a:latin typeface="Century Gothic" charset="0"/>
                          <a:ea typeface="宋体" charset="0"/>
                          <a:cs typeface="Century Gothic" charset="0"/>
                        </a:rPr>
                        <a:t>"\AThe"</a:t>
                      </a:r>
                      <a:endParaRPr lang="zh-CN" altLang="en-US" sz="1200" b="0" i="0" u="none" strike="noStrike" kern="1200" cap="none" spc="0" baseline="0">
                        <a:solidFill>
                          <a:schemeClr val="bg1"/>
                        </a:solidFill>
                        <a:latin typeface="Century Gothic" charset="0"/>
                        <a:ea typeface="宋体" charset="0"/>
                        <a:cs typeface="Century Gothic" charset="0"/>
                      </a:endParaRPr>
                    </a:p>
                  </a:txBody>
                  <a:tcPr marL="43180"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extLst>
                  <a:ext uri="{0D108BD9-81ED-4DB2-BD59-A6C34878D82A}">
                    <a16:rowId xmlns:a16="http://schemas.microsoft.com/office/drawing/2014/main" val="10001"/>
                  </a:ext>
                </a:extLst>
              </a:tr>
              <a:tr h="863828">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a:solidFill>
                            <a:schemeClr val="bg1"/>
                          </a:solidFill>
                          <a:latin typeface="Century Gothic" charset="0"/>
                          <a:ea typeface="宋体" charset="0"/>
                          <a:cs typeface="Century Gothic" charset="0"/>
                        </a:rPr>
                        <a:t>\b</a:t>
                      </a:r>
                      <a:endParaRPr lang="zh-CN" altLang="en-US" sz="1200" b="0" i="0" u="none" strike="noStrike" kern="1200" cap="none" spc="0" baseline="0">
                        <a:solidFill>
                          <a:schemeClr val="bg1"/>
                        </a:solidFill>
                        <a:latin typeface="Century Gothic" charset="0"/>
                        <a:ea typeface="宋体" charset="0"/>
                        <a:cs typeface="Century Gothic" charset="0"/>
                      </a:endParaRPr>
                    </a:p>
                  </a:txBody>
                  <a:tcPr marL="86372"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a:solidFill>
                            <a:schemeClr val="bg1"/>
                          </a:solidFill>
                          <a:latin typeface="Century Gothic" charset="0"/>
                          <a:ea typeface="宋体" charset="0"/>
                          <a:cs typeface="Century Gothic" charset="0"/>
                        </a:rPr>
                        <a:t>Returns a match where the specified characters are at the beginning or at the end of a word</a:t>
                      </a:r>
                      <a:br>
                        <a:rPr lang="zh-CN" altLang="en-US" sz="1200" b="0" i="0" u="none" strike="noStrike" kern="1200" cap="none" spc="0" baseline="0">
                          <a:solidFill>
                            <a:schemeClr val="bg1"/>
                          </a:solidFill>
                          <a:latin typeface="Century Gothic" charset="0"/>
                          <a:ea typeface="宋体" charset="0"/>
                          <a:cs typeface="Century Gothic" charset="0"/>
                        </a:rPr>
                      </a:br>
                      <a:r>
                        <a:rPr lang="en-US" altLang="zh-CN" sz="1200" b="0" i="0" u="none" strike="noStrike" kern="1200" cap="none" spc="0" baseline="0">
                          <a:solidFill>
                            <a:schemeClr val="bg1"/>
                          </a:solidFill>
                          <a:latin typeface="Century Gothic" charset="0"/>
                          <a:ea typeface="宋体" charset="0"/>
                          <a:cs typeface="Century Gothic" charset="0"/>
                        </a:rPr>
                        <a:t>(the "r" in the beginning is making sure that the string is being treated as a "raw string")</a:t>
                      </a:r>
                      <a:endParaRPr lang="zh-CN" altLang="en-US" sz="1200" b="0" i="0" u="none" strike="noStrike" kern="1200" cap="none" spc="0" baseline="0">
                        <a:solidFill>
                          <a:schemeClr val="bg1"/>
                        </a:solidFill>
                        <a:latin typeface="Century Gothic" charset="0"/>
                        <a:ea typeface="宋体" charset="0"/>
                        <a:cs typeface="Century Gothic" charset="0"/>
                      </a:endParaRPr>
                    </a:p>
                  </a:txBody>
                  <a:tcPr marL="43180"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a:solidFill>
                            <a:schemeClr val="bg1"/>
                          </a:solidFill>
                          <a:latin typeface="Century Gothic" charset="0"/>
                          <a:ea typeface="宋体" charset="0"/>
                          <a:cs typeface="Century Gothic" charset="0"/>
                        </a:rPr>
                        <a:t>r"\bain"</a:t>
                      </a:r>
                      <a:br>
                        <a:rPr lang="zh-CN" altLang="en-US" sz="1200" b="0" i="0" u="none" strike="noStrike" kern="1200" cap="none" spc="0" baseline="0">
                          <a:solidFill>
                            <a:schemeClr val="bg1"/>
                          </a:solidFill>
                          <a:latin typeface="Century Gothic" charset="0"/>
                          <a:ea typeface="宋体" charset="0"/>
                          <a:cs typeface="Century Gothic" charset="0"/>
                        </a:rPr>
                      </a:br>
                      <a:r>
                        <a:rPr lang="en-US" altLang="zh-CN" sz="1200" b="0" i="0" u="none" strike="noStrike" kern="1200" cap="none" spc="0" baseline="0">
                          <a:solidFill>
                            <a:schemeClr val="bg1"/>
                          </a:solidFill>
                          <a:latin typeface="Century Gothic" charset="0"/>
                          <a:ea typeface="宋体" charset="0"/>
                          <a:cs typeface="Century Gothic" charset="0"/>
                        </a:rPr>
                        <a:t>r"ain\b"</a:t>
                      </a:r>
                      <a:endParaRPr lang="zh-CN" altLang="en-US" sz="1200" b="0" i="0" u="none" strike="noStrike" kern="1200" cap="none" spc="0" baseline="0">
                        <a:solidFill>
                          <a:schemeClr val="bg1"/>
                        </a:solidFill>
                        <a:latin typeface="Century Gothic" charset="0"/>
                        <a:ea typeface="宋体" charset="0"/>
                        <a:cs typeface="Century Gothic" charset="0"/>
                      </a:endParaRPr>
                    </a:p>
                  </a:txBody>
                  <a:tcPr marL="43180"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extLst>
                  <a:ext uri="{0D108BD9-81ED-4DB2-BD59-A6C34878D82A}">
                    <a16:rowId xmlns:a16="http://schemas.microsoft.com/office/drawing/2014/main" val="10002"/>
                  </a:ext>
                </a:extLst>
              </a:tr>
              <a:tr h="863828">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a:solidFill>
                            <a:schemeClr val="bg1"/>
                          </a:solidFill>
                          <a:latin typeface="Century Gothic" charset="0"/>
                          <a:ea typeface="宋体" charset="0"/>
                          <a:cs typeface="Century Gothic" charset="0"/>
                        </a:rPr>
                        <a:t>\B</a:t>
                      </a:r>
                      <a:endParaRPr lang="zh-CN" altLang="en-US" sz="1200" b="0" i="0" u="none" strike="noStrike" kern="1200" cap="none" spc="0" baseline="0">
                        <a:solidFill>
                          <a:schemeClr val="bg1"/>
                        </a:solidFill>
                        <a:latin typeface="Century Gothic" charset="0"/>
                        <a:ea typeface="宋体" charset="0"/>
                        <a:cs typeface="Century Gothic" charset="0"/>
                      </a:endParaRPr>
                    </a:p>
                  </a:txBody>
                  <a:tcPr marL="86372"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a:solidFill>
                            <a:schemeClr val="bg1"/>
                          </a:solidFill>
                          <a:latin typeface="Century Gothic" charset="0"/>
                          <a:ea typeface="宋体" charset="0"/>
                          <a:cs typeface="Century Gothic" charset="0"/>
                        </a:rPr>
                        <a:t>Returns a match where the specified characters are present, but NOT at the beginning (or at the end) of a word</a:t>
                      </a:r>
                      <a:br>
                        <a:rPr lang="zh-CN" altLang="en-US" sz="1200" b="0" i="0" u="none" strike="noStrike" kern="1200" cap="none" spc="0" baseline="0">
                          <a:solidFill>
                            <a:schemeClr val="bg1"/>
                          </a:solidFill>
                          <a:latin typeface="Century Gothic" charset="0"/>
                          <a:ea typeface="宋体" charset="0"/>
                          <a:cs typeface="Century Gothic" charset="0"/>
                        </a:rPr>
                      </a:br>
                      <a:r>
                        <a:rPr lang="en-US" altLang="zh-CN" sz="1200" b="0" i="0" u="none" strike="noStrike" kern="1200" cap="none" spc="0" baseline="0">
                          <a:solidFill>
                            <a:schemeClr val="bg1"/>
                          </a:solidFill>
                          <a:latin typeface="Century Gothic" charset="0"/>
                          <a:ea typeface="宋体" charset="0"/>
                          <a:cs typeface="Century Gothic" charset="0"/>
                        </a:rPr>
                        <a:t>(the "r" in the beginning is making sure that the string is being treated as a "raw string")</a:t>
                      </a:r>
                      <a:endParaRPr lang="zh-CN" altLang="en-US" sz="1200" b="0" i="0" u="none" strike="noStrike" kern="1200" cap="none" spc="0" baseline="0">
                        <a:solidFill>
                          <a:schemeClr val="bg1"/>
                        </a:solidFill>
                        <a:latin typeface="Century Gothic" charset="0"/>
                        <a:ea typeface="宋体" charset="0"/>
                        <a:cs typeface="Century Gothic" charset="0"/>
                      </a:endParaRPr>
                    </a:p>
                  </a:txBody>
                  <a:tcPr marL="43180"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a:solidFill>
                            <a:schemeClr val="bg1"/>
                          </a:solidFill>
                          <a:latin typeface="Century Gothic" charset="0"/>
                          <a:ea typeface="宋体" charset="0"/>
                          <a:cs typeface="Century Gothic" charset="0"/>
                        </a:rPr>
                        <a:t>r"\Bain"</a:t>
                      </a:r>
                      <a:br>
                        <a:rPr lang="zh-CN" altLang="en-US" sz="1200" b="0" i="0" u="none" strike="noStrike" kern="1200" cap="none" spc="0" baseline="0">
                          <a:solidFill>
                            <a:schemeClr val="bg1"/>
                          </a:solidFill>
                          <a:latin typeface="Century Gothic" charset="0"/>
                          <a:ea typeface="宋体" charset="0"/>
                          <a:cs typeface="Century Gothic" charset="0"/>
                        </a:rPr>
                      </a:br>
                      <a:r>
                        <a:rPr lang="en-US" altLang="zh-CN" sz="1200" b="0" i="0" u="none" strike="noStrike" kern="1200" cap="none" spc="0" baseline="0">
                          <a:solidFill>
                            <a:schemeClr val="bg1"/>
                          </a:solidFill>
                          <a:latin typeface="Century Gothic" charset="0"/>
                          <a:ea typeface="宋体" charset="0"/>
                          <a:cs typeface="Century Gothic" charset="0"/>
                        </a:rPr>
                        <a:t>r"ain\B"</a:t>
                      </a:r>
                      <a:endParaRPr lang="zh-CN" altLang="en-US" sz="1200" b="0" i="0" u="none" strike="noStrike" kern="1200" cap="none" spc="0" baseline="0">
                        <a:solidFill>
                          <a:schemeClr val="bg1"/>
                        </a:solidFill>
                        <a:latin typeface="Century Gothic" charset="0"/>
                        <a:ea typeface="宋体" charset="0"/>
                        <a:cs typeface="Century Gothic" charset="0"/>
                      </a:endParaRPr>
                    </a:p>
                  </a:txBody>
                  <a:tcPr marL="43180"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extLst>
                  <a:ext uri="{0D108BD9-81ED-4DB2-BD59-A6C34878D82A}">
                    <a16:rowId xmlns:a16="http://schemas.microsoft.com/office/drawing/2014/main" val="10003"/>
                  </a:ext>
                </a:extLst>
              </a:tr>
              <a:tr h="397348">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a:solidFill>
                            <a:schemeClr val="bg1"/>
                          </a:solidFill>
                          <a:latin typeface="Century Gothic" charset="0"/>
                          <a:ea typeface="宋体" charset="0"/>
                          <a:cs typeface="Century Gothic" charset="0"/>
                        </a:rPr>
                        <a:t>\d</a:t>
                      </a:r>
                      <a:endParaRPr lang="zh-CN" altLang="en-US" sz="1200" b="0" i="0" u="none" strike="noStrike" kern="1200" cap="none" spc="0" baseline="0">
                        <a:solidFill>
                          <a:schemeClr val="bg1"/>
                        </a:solidFill>
                        <a:latin typeface="Century Gothic" charset="0"/>
                        <a:ea typeface="宋体" charset="0"/>
                        <a:cs typeface="Century Gothic" charset="0"/>
                      </a:endParaRPr>
                    </a:p>
                  </a:txBody>
                  <a:tcPr marL="86372"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a:solidFill>
                            <a:schemeClr val="bg1"/>
                          </a:solidFill>
                          <a:latin typeface="Century Gothic" charset="0"/>
                          <a:ea typeface="宋体" charset="0"/>
                          <a:cs typeface="Century Gothic" charset="0"/>
                        </a:rPr>
                        <a:t>Returns a match where the string contains digits (numbers from 0-9)</a:t>
                      </a:r>
                      <a:endParaRPr lang="zh-CN" altLang="en-US" sz="1200" b="0" i="0" u="none" strike="noStrike" kern="1200" cap="none" spc="0" baseline="0">
                        <a:solidFill>
                          <a:schemeClr val="bg1"/>
                        </a:solidFill>
                        <a:latin typeface="Century Gothic" charset="0"/>
                        <a:ea typeface="宋体" charset="0"/>
                        <a:cs typeface="Century Gothic" charset="0"/>
                      </a:endParaRPr>
                    </a:p>
                  </a:txBody>
                  <a:tcPr marL="43180"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a:solidFill>
                            <a:schemeClr val="bg1"/>
                          </a:solidFill>
                          <a:latin typeface="Century Gothic" charset="0"/>
                          <a:ea typeface="宋体" charset="0"/>
                          <a:cs typeface="Century Gothic" charset="0"/>
                        </a:rPr>
                        <a:t>"\d"</a:t>
                      </a:r>
                      <a:endParaRPr lang="zh-CN" altLang="en-US" sz="1200" b="0" i="0" u="none" strike="noStrike" kern="1200" cap="none" spc="0" baseline="0">
                        <a:solidFill>
                          <a:schemeClr val="bg1"/>
                        </a:solidFill>
                        <a:latin typeface="Century Gothic" charset="0"/>
                        <a:ea typeface="宋体" charset="0"/>
                        <a:cs typeface="Century Gothic" charset="0"/>
                      </a:endParaRPr>
                    </a:p>
                  </a:txBody>
                  <a:tcPr marL="43180"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extLst>
                  <a:ext uri="{0D108BD9-81ED-4DB2-BD59-A6C34878D82A}">
                    <a16:rowId xmlns:a16="http://schemas.microsoft.com/office/drawing/2014/main" val="10004"/>
                  </a:ext>
                </a:extLst>
              </a:tr>
              <a:tr h="397348">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a:solidFill>
                            <a:schemeClr val="bg1"/>
                          </a:solidFill>
                          <a:latin typeface="Century Gothic" charset="0"/>
                          <a:ea typeface="宋体" charset="0"/>
                          <a:cs typeface="Century Gothic" charset="0"/>
                        </a:rPr>
                        <a:t>\D</a:t>
                      </a:r>
                      <a:endParaRPr lang="zh-CN" altLang="en-US" sz="1200" b="0" i="0" u="none" strike="noStrike" kern="1200" cap="none" spc="0" baseline="0">
                        <a:solidFill>
                          <a:schemeClr val="bg1"/>
                        </a:solidFill>
                        <a:latin typeface="Century Gothic" charset="0"/>
                        <a:ea typeface="宋体" charset="0"/>
                        <a:cs typeface="Century Gothic" charset="0"/>
                      </a:endParaRPr>
                    </a:p>
                  </a:txBody>
                  <a:tcPr marL="86372"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a:solidFill>
                            <a:schemeClr val="bg1"/>
                          </a:solidFill>
                          <a:latin typeface="Century Gothic" charset="0"/>
                          <a:ea typeface="宋体" charset="0"/>
                          <a:cs typeface="Century Gothic" charset="0"/>
                        </a:rPr>
                        <a:t>Returns a match where the string DOES NOT contain digits</a:t>
                      </a:r>
                      <a:endParaRPr lang="zh-CN" altLang="en-US" sz="1200" b="0" i="0" u="none" strike="noStrike" kern="1200" cap="none" spc="0" baseline="0">
                        <a:solidFill>
                          <a:schemeClr val="bg1"/>
                        </a:solidFill>
                        <a:latin typeface="Century Gothic" charset="0"/>
                        <a:ea typeface="宋体" charset="0"/>
                        <a:cs typeface="Century Gothic" charset="0"/>
                      </a:endParaRPr>
                    </a:p>
                  </a:txBody>
                  <a:tcPr marL="43180"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a:solidFill>
                            <a:schemeClr val="bg1"/>
                          </a:solidFill>
                          <a:latin typeface="Century Gothic" charset="0"/>
                          <a:ea typeface="宋体" charset="0"/>
                          <a:cs typeface="Century Gothic" charset="0"/>
                        </a:rPr>
                        <a:t>"\D"</a:t>
                      </a:r>
                      <a:endParaRPr lang="zh-CN" altLang="en-US" sz="1200" b="0" i="0" u="none" strike="noStrike" kern="1200" cap="none" spc="0" baseline="0">
                        <a:solidFill>
                          <a:schemeClr val="bg1"/>
                        </a:solidFill>
                        <a:latin typeface="Century Gothic" charset="0"/>
                        <a:ea typeface="宋体" charset="0"/>
                        <a:cs typeface="Century Gothic" charset="0"/>
                      </a:endParaRPr>
                    </a:p>
                  </a:txBody>
                  <a:tcPr marL="43180"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extLst>
                  <a:ext uri="{0D108BD9-81ED-4DB2-BD59-A6C34878D82A}">
                    <a16:rowId xmlns:a16="http://schemas.microsoft.com/office/drawing/2014/main" val="10005"/>
                  </a:ext>
                </a:extLst>
              </a:tr>
              <a:tr h="397348">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a:solidFill>
                            <a:schemeClr val="bg1"/>
                          </a:solidFill>
                          <a:latin typeface="Century Gothic" charset="0"/>
                          <a:ea typeface="宋体" charset="0"/>
                          <a:cs typeface="Century Gothic" charset="0"/>
                        </a:rPr>
                        <a:t>\s</a:t>
                      </a:r>
                      <a:endParaRPr lang="zh-CN" altLang="en-US" sz="1200" b="0" i="0" u="none" strike="noStrike" kern="1200" cap="none" spc="0" baseline="0">
                        <a:solidFill>
                          <a:schemeClr val="bg1"/>
                        </a:solidFill>
                        <a:latin typeface="Century Gothic" charset="0"/>
                        <a:ea typeface="宋体" charset="0"/>
                        <a:cs typeface="Century Gothic" charset="0"/>
                      </a:endParaRPr>
                    </a:p>
                  </a:txBody>
                  <a:tcPr marL="86372"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a:solidFill>
                            <a:schemeClr val="bg1"/>
                          </a:solidFill>
                          <a:latin typeface="Century Gothic" charset="0"/>
                          <a:ea typeface="宋体" charset="0"/>
                          <a:cs typeface="Century Gothic" charset="0"/>
                        </a:rPr>
                        <a:t>Returns a match where the string contains a white space character</a:t>
                      </a:r>
                      <a:endParaRPr lang="zh-CN" altLang="en-US" sz="1200" b="0" i="0" u="none" strike="noStrike" kern="1200" cap="none" spc="0" baseline="0">
                        <a:solidFill>
                          <a:schemeClr val="bg1"/>
                        </a:solidFill>
                        <a:latin typeface="Century Gothic" charset="0"/>
                        <a:ea typeface="宋体" charset="0"/>
                        <a:cs typeface="Century Gothic" charset="0"/>
                      </a:endParaRPr>
                    </a:p>
                  </a:txBody>
                  <a:tcPr marL="43180"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a:solidFill>
                            <a:schemeClr val="bg1"/>
                          </a:solidFill>
                          <a:latin typeface="Century Gothic" charset="0"/>
                          <a:ea typeface="宋体" charset="0"/>
                          <a:cs typeface="Century Gothic" charset="0"/>
                        </a:rPr>
                        <a:t>"\s"</a:t>
                      </a:r>
                      <a:endParaRPr lang="zh-CN" altLang="en-US" sz="1200" b="0" i="0" u="none" strike="noStrike" kern="1200" cap="none" spc="0" baseline="0">
                        <a:solidFill>
                          <a:schemeClr val="bg1"/>
                        </a:solidFill>
                        <a:latin typeface="Century Gothic" charset="0"/>
                        <a:ea typeface="宋体" charset="0"/>
                        <a:cs typeface="Century Gothic" charset="0"/>
                      </a:endParaRPr>
                    </a:p>
                  </a:txBody>
                  <a:tcPr marL="43180"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extLst>
                  <a:ext uri="{0D108BD9-81ED-4DB2-BD59-A6C34878D82A}">
                    <a16:rowId xmlns:a16="http://schemas.microsoft.com/office/drawing/2014/main" val="10006"/>
                  </a:ext>
                </a:extLst>
              </a:tr>
              <a:tr h="397348">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a:solidFill>
                            <a:schemeClr val="bg1"/>
                          </a:solidFill>
                          <a:latin typeface="Century Gothic" charset="0"/>
                          <a:ea typeface="宋体" charset="0"/>
                          <a:cs typeface="Century Gothic" charset="0"/>
                        </a:rPr>
                        <a:t>\S</a:t>
                      </a:r>
                      <a:endParaRPr lang="zh-CN" altLang="en-US" sz="1200" b="0" i="0" u="none" strike="noStrike" kern="1200" cap="none" spc="0" baseline="0">
                        <a:solidFill>
                          <a:schemeClr val="bg1"/>
                        </a:solidFill>
                        <a:latin typeface="Century Gothic" charset="0"/>
                        <a:ea typeface="宋体" charset="0"/>
                        <a:cs typeface="Century Gothic" charset="0"/>
                      </a:endParaRPr>
                    </a:p>
                  </a:txBody>
                  <a:tcPr marL="86372"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a:solidFill>
                            <a:schemeClr val="bg1"/>
                          </a:solidFill>
                          <a:latin typeface="Century Gothic" charset="0"/>
                          <a:ea typeface="宋体" charset="0"/>
                          <a:cs typeface="Century Gothic" charset="0"/>
                        </a:rPr>
                        <a:t>Returns a match where the string DOES NOT contain a white space character</a:t>
                      </a:r>
                      <a:endParaRPr lang="zh-CN" altLang="en-US" sz="1200" b="0" i="0" u="none" strike="noStrike" kern="1200" cap="none" spc="0" baseline="0">
                        <a:solidFill>
                          <a:schemeClr val="bg1"/>
                        </a:solidFill>
                        <a:latin typeface="Century Gothic" charset="0"/>
                        <a:ea typeface="宋体" charset="0"/>
                        <a:cs typeface="Century Gothic" charset="0"/>
                      </a:endParaRPr>
                    </a:p>
                  </a:txBody>
                  <a:tcPr marL="43180"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a:solidFill>
                            <a:schemeClr val="bg1"/>
                          </a:solidFill>
                          <a:latin typeface="Century Gothic" charset="0"/>
                          <a:ea typeface="宋体" charset="0"/>
                          <a:cs typeface="Century Gothic" charset="0"/>
                        </a:rPr>
                        <a:t>"\S"</a:t>
                      </a:r>
                      <a:endParaRPr lang="zh-CN" altLang="en-US" sz="1200" b="0" i="0" u="none" strike="noStrike" kern="1200" cap="none" spc="0" baseline="0">
                        <a:solidFill>
                          <a:schemeClr val="bg1"/>
                        </a:solidFill>
                        <a:latin typeface="Century Gothic" charset="0"/>
                        <a:ea typeface="宋体" charset="0"/>
                        <a:cs typeface="Century Gothic" charset="0"/>
                      </a:endParaRPr>
                    </a:p>
                  </a:txBody>
                  <a:tcPr marL="43180"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extLst>
                  <a:ext uri="{0D108BD9-81ED-4DB2-BD59-A6C34878D82A}">
                    <a16:rowId xmlns:a16="http://schemas.microsoft.com/office/drawing/2014/main" val="10007"/>
                  </a:ext>
                </a:extLst>
              </a:tr>
              <a:tr h="552841">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a:solidFill>
                            <a:schemeClr val="bg1"/>
                          </a:solidFill>
                          <a:latin typeface="Century Gothic" charset="0"/>
                          <a:ea typeface="宋体" charset="0"/>
                          <a:cs typeface="Century Gothic" charset="0"/>
                        </a:rPr>
                        <a:t>\w</a:t>
                      </a:r>
                      <a:endParaRPr lang="zh-CN" altLang="en-US" sz="1200" b="0" i="0" u="none" strike="noStrike" kern="1200" cap="none" spc="0" baseline="0">
                        <a:solidFill>
                          <a:schemeClr val="bg1"/>
                        </a:solidFill>
                        <a:latin typeface="Century Gothic" charset="0"/>
                        <a:ea typeface="宋体" charset="0"/>
                        <a:cs typeface="Century Gothic" charset="0"/>
                      </a:endParaRPr>
                    </a:p>
                  </a:txBody>
                  <a:tcPr marL="86372"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a:solidFill>
                            <a:schemeClr val="bg1"/>
                          </a:solidFill>
                          <a:latin typeface="Century Gothic" charset="0"/>
                          <a:ea typeface="宋体" charset="0"/>
                          <a:cs typeface="Century Gothic" charset="0"/>
                        </a:rPr>
                        <a:t>Returns a match where the string contains any word characters (characters from a to Z, digits from 0-9, and the underscore _ character)</a:t>
                      </a:r>
                      <a:endParaRPr lang="zh-CN" altLang="en-US" sz="1200" b="0" i="0" u="none" strike="noStrike" kern="1200" cap="none" spc="0" baseline="0">
                        <a:solidFill>
                          <a:schemeClr val="bg1"/>
                        </a:solidFill>
                        <a:latin typeface="Century Gothic" charset="0"/>
                        <a:ea typeface="宋体" charset="0"/>
                        <a:cs typeface="Century Gothic" charset="0"/>
                      </a:endParaRPr>
                    </a:p>
                  </a:txBody>
                  <a:tcPr marL="43180"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a:solidFill>
                            <a:schemeClr val="bg1"/>
                          </a:solidFill>
                          <a:latin typeface="Century Gothic" charset="0"/>
                          <a:ea typeface="宋体" charset="0"/>
                          <a:cs typeface="Century Gothic" charset="0"/>
                        </a:rPr>
                        <a:t>"\w"</a:t>
                      </a:r>
                      <a:endParaRPr lang="zh-CN" altLang="en-US" sz="1200" b="0" i="0" u="none" strike="noStrike" kern="1200" cap="none" spc="0" baseline="0">
                        <a:solidFill>
                          <a:schemeClr val="bg1"/>
                        </a:solidFill>
                        <a:latin typeface="Century Gothic" charset="0"/>
                        <a:ea typeface="宋体" charset="0"/>
                        <a:cs typeface="Century Gothic" charset="0"/>
                      </a:endParaRPr>
                    </a:p>
                  </a:txBody>
                  <a:tcPr marL="43180"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extLst>
                  <a:ext uri="{0D108BD9-81ED-4DB2-BD59-A6C34878D82A}">
                    <a16:rowId xmlns:a16="http://schemas.microsoft.com/office/drawing/2014/main" val="10008"/>
                  </a:ext>
                </a:extLst>
              </a:tr>
              <a:tr h="397348">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a:solidFill>
                            <a:schemeClr val="bg1"/>
                          </a:solidFill>
                          <a:latin typeface="Century Gothic" charset="0"/>
                          <a:ea typeface="宋体" charset="0"/>
                          <a:cs typeface="Century Gothic" charset="0"/>
                        </a:rPr>
                        <a:t>\W</a:t>
                      </a:r>
                      <a:endParaRPr lang="zh-CN" altLang="en-US" sz="1200" b="0" i="0" u="none" strike="noStrike" kern="1200" cap="none" spc="0" baseline="0">
                        <a:solidFill>
                          <a:schemeClr val="bg1"/>
                        </a:solidFill>
                        <a:latin typeface="Century Gothic" charset="0"/>
                        <a:ea typeface="宋体" charset="0"/>
                        <a:cs typeface="Century Gothic" charset="0"/>
                      </a:endParaRPr>
                    </a:p>
                  </a:txBody>
                  <a:tcPr marL="86372"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a:solidFill>
                            <a:schemeClr val="bg1"/>
                          </a:solidFill>
                          <a:latin typeface="Century Gothic" charset="0"/>
                          <a:ea typeface="宋体" charset="0"/>
                          <a:cs typeface="Century Gothic" charset="0"/>
                        </a:rPr>
                        <a:t>Returns a match where the string DOES NOT contain any word characters</a:t>
                      </a:r>
                      <a:endParaRPr lang="zh-CN" altLang="en-US" sz="1200" b="0" i="0" u="none" strike="noStrike" kern="1200" cap="none" spc="0" baseline="0">
                        <a:solidFill>
                          <a:schemeClr val="bg1"/>
                        </a:solidFill>
                        <a:latin typeface="Century Gothic" charset="0"/>
                        <a:ea typeface="宋体" charset="0"/>
                        <a:cs typeface="Century Gothic" charset="0"/>
                      </a:endParaRPr>
                    </a:p>
                  </a:txBody>
                  <a:tcPr marL="43180"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a:solidFill>
                            <a:schemeClr val="bg1"/>
                          </a:solidFill>
                          <a:latin typeface="Century Gothic" charset="0"/>
                          <a:ea typeface="宋体" charset="0"/>
                          <a:cs typeface="Century Gothic" charset="0"/>
                        </a:rPr>
                        <a:t>"\W"</a:t>
                      </a:r>
                      <a:endParaRPr lang="zh-CN" altLang="en-US" sz="1200" b="0" i="0" u="none" strike="noStrike" kern="1200" cap="none" spc="0" baseline="0">
                        <a:solidFill>
                          <a:schemeClr val="bg1"/>
                        </a:solidFill>
                        <a:latin typeface="Century Gothic" charset="0"/>
                        <a:ea typeface="宋体" charset="0"/>
                        <a:cs typeface="Century Gothic" charset="0"/>
                      </a:endParaRPr>
                    </a:p>
                  </a:txBody>
                  <a:tcPr marL="43180"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extLst>
                  <a:ext uri="{0D108BD9-81ED-4DB2-BD59-A6C34878D82A}">
                    <a16:rowId xmlns:a16="http://schemas.microsoft.com/office/drawing/2014/main" val="10009"/>
                  </a:ext>
                </a:extLst>
              </a:tr>
              <a:tr h="397348">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a:solidFill>
                            <a:schemeClr val="bg1"/>
                          </a:solidFill>
                          <a:latin typeface="Century Gothic" charset="0"/>
                          <a:ea typeface="宋体" charset="0"/>
                          <a:cs typeface="Century Gothic" charset="0"/>
                        </a:rPr>
                        <a:t>\Z</a:t>
                      </a:r>
                      <a:endParaRPr lang="zh-CN" altLang="en-US" sz="1200" b="0" i="0" u="none" strike="noStrike" kern="1200" cap="none" spc="0" baseline="0">
                        <a:solidFill>
                          <a:schemeClr val="bg1"/>
                        </a:solidFill>
                        <a:latin typeface="Century Gothic" charset="0"/>
                        <a:ea typeface="宋体" charset="0"/>
                        <a:cs typeface="Century Gothic" charset="0"/>
                      </a:endParaRPr>
                    </a:p>
                  </a:txBody>
                  <a:tcPr marL="86372"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DDDDDD"/>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a:solidFill>
                            <a:schemeClr val="bg1"/>
                          </a:solidFill>
                          <a:latin typeface="Century Gothic" charset="0"/>
                          <a:ea typeface="宋体" charset="0"/>
                          <a:cs typeface="Century Gothic" charset="0"/>
                        </a:rPr>
                        <a:t>Returns a match if the specified characters are at the end of the string</a:t>
                      </a:r>
                      <a:endParaRPr lang="zh-CN" altLang="en-US" sz="1200" b="0" i="0" u="none" strike="noStrike" kern="1200" cap="none" spc="0" baseline="0">
                        <a:solidFill>
                          <a:schemeClr val="bg1"/>
                        </a:solidFill>
                        <a:latin typeface="Century Gothic" charset="0"/>
                        <a:ea typeface="宋体" charset="0"/>
                        <a:cs typeface="Century Gothic" charset="0"/>
                      </a:endParaRPr>
                    </a:p>
                  </a:txBody>
                  <a:tcPr marL="43180"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DDDDDD"/>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200" b="0" i="0" u="none" strike="noStrike" kern="1200" cap="none" spc="0" baseline="0" dirty="0">
                          <a:solidFill>
                            <a:schemeClr val="bg1"/>
                          </a:solidFill>
                          <a:latin typeface="Century Gothic" charset="0"/>
                          <a:ea typeface="宋体" charset="0"/>
                          <a:cs typeface="Century Gothic" charset="0"/>
                        </a:rPr>
                        <a:t>"Spain\Z"</a:t>
                      </a:r>
                      <a:endParaRPr lang="zh-CN" altLang="en-US" sz="1200" b="0" i="0" u="none" strike="noStrike" kern="1200" cap="none" spc="0" baseline="0" dirty="0">
                        <a:solidFill>
                          <a:schemeClr val="bg1"/>
                        </a:solidFill>
                        <a:latin typeface="Century Gothic" charset="0"/>
                        <a:ea typeface="宋体" charset="0"/>
                        <a:cs typeface="Century Gothic" charset="0"/>
                      </a:endParaRPr>
                    </a:p>
                  </a:txBody>
                  <a:tcPr marL="43180" marR="43180" marT="43180" marB="43180">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DDDDDD"/>
                      </a:solidFill>
                      <a:prstDash val="solid"/>
                      <a:headEnd type="none" w="med" len="med"/>
                      <a:tailEnd type="none" w="med" len="med"/>
                    </a:lnB>
                    <a:solidFill>
                      <a:srgbClr val="FFFFFF"/>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5265429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graphicFrame>
        <p:nvGraphicFramePr>
          <p:cNvPr id="6" name="Table">
            <a:extLst>
              <a:ext uri="{FF2B5EF4-FFF2-40B4-BE49-F238E27FC236}">
                <a16:creationId xmlns:a16="http://schemas.microsoft.com/office/drawing/2014/main" id="{55AC71DD-1B82-3CBD-2FB4-214E8688E2EA}"/>
              </a:ext>
            </a:extLst>
          </p:cNvPr>
          <p:cNvGraphicFramePr>
            <a:graphicFrameLocks noGrp="1"/>
          </p:cNvGraphicFramePr>
          <p:nvPr>
            <p:ph type="body" idx="1"/>
            <p:extLst>
              <p:ext uri="{D42A27DB-BD31-4B8C-83A1-F6EECF244321}">
                <p14:modId xmlns:p14="http://schemas.microsoft.com/office/powerpoint/2010/main" val="78846167"/>
              </p:ext>
            </p:extLst>
          </p:nvPr>
        </p:nvGraphicFramePr>
        <p:xfrm>
          <a:off x="763792" y="310128"/>
          <a:ext cx="9698592" cy="6237744"/>
        </p:xfrm>
        <a:graphic>
          <a:graphicData uri="http://schemas.openxmlformats.org/drawingml/2006/table">
            <a:tbl>
              <a:tblPr bandRow="1">
                <a:noFill/>
              </a:tblPr>
              <a:tblGrid>
                <a:gridCol w="1280059">
                  <a:extLst>
                    <a:ext uri="{9D8B030D-6E8A-4147-A177-3AD203B41FA5}">
                      <a16:colId xmlns:a16="http://schemas.microsoft.com/office/drawing/2014/main" val="20000"/>
                    </a:ext>
                  </a:extLst>
                </a:gridCol>
                <a:gridCol w="8418533">
                  <a:extLst>
                    <a:ext uri="{9D8B030D-6E8A-4147-A177-3AD203B41FA5}">
                      <a16:colId xmlns:a16="http://schemas.microsoft.com/office/drawing/2014/main" val="20001"/>
                    </a:ext>
                  </a:extLst>
                </a:gridCol>
              </a:tblGrid>
              <a:tr h="470636">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chemeClr val="bg1"/>
                          </a:solidFill>
                          <a:latin typeface="Century Gothic" charset="0"/>
                          <a:ea typeface="宋体" charset="0"/>
                          <a:cs typeface="Century Gothic" charset="0"/>
                        </a:rPr>
                        <a:t>Set</a:t>
                      </a:r>
                      <a:endParaRPr lang="zh-CN" altLang="en-US" sz="1800" b="0" i="0" u="none" strike="noStrike" kern="1200" cap="none" spc="0" baseline="0">
                        <a:solidFill>
                          <a:schemeClr val="bg1"/>
                        </a:solidFill>
                        <a:latin typeface="Century Gothic" charset="0"/>
                        <a:ea typeface="宋体" charset="0"/>
                        <a:cs typeface="Century Gothic" charset="0"/>
                      </a:endParaRPr>
                    </a:p>
                  </a:txBody>
                  <a:tcPr marL="148234" marR="74117" marT="74117" marB="7411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chemeClr val="bg1"/>
                          </a:solidFill>
                          <a:latin typeface="Century Gothic" charset="0"/>
                          <a:ea typeface="宋体" charset="0"/>
                          <a:cs typeface="Century Gothic" charset="0"/>
                        </a:rPr>
                        <a:t>Description</a:t>
                      </a:r>
                      <a:endParaRPr lang="zh-CN" altLang="en-US" sz="1800" b="0" i="0" u="none" strike="noStrike" kern="1200" cap="none" spc="0" baseline="0">
                        <a:solidFill>
                          <a:schemeClr val="bg1"/>
                        </a:solidFill>
                        <a:latin typeface="Century Gothic" charset="0"/>
                        <a:ea typeface="宋体" charset="0"/>
                        <a:cs typeface="Century Gothic" charset="0"/>
                      </a:endParaRPr>
                    </a:p>
                  </a:txBody>
                  <a:tcPr marL="74117" marR="74117" marT="74117" marB="7411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extLst>
                  <a:ext uri="{0D108BD9-81ED-4DB2-BD59-A6C34878D82A}">
                    <a16:rowId xmlns:a16="http://schemas.microsoft.com/office/drawing/2014/main" val="10000"/>
                  </a:ext>
                </a:extLst>
              </a:tr>
              <a:tr h="689884">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chemeClr val="bg1"/>
                          </a:solidFill>
                          <a:latin typeface="Century Gothic" charset="0"/>
                          <a:ea typeface="宋体" charset="0"/>
                          <a:cs typeface="Century Gothic" charset="0"/>
                        </a:rPr>
                        <a:t>[arn]</a:t>
                      </a:r>
                      <a:endParaRPr lang="zh-CN" altLang="en-US" sz="1800" b="0" i="0" u="none" strike="noStrike" kern="1200" cap="none" spc="0" baseline="0">
                        <a:solidFill>
                          <a:schemeClr val="bg1"/>
                        </a:solidFill>
                        <a:latin typeface="Century Gothic" charset="0"/>
                        <a:ea typeface="宋体" charset="0"/>
                        <a:cs typeface="Century Gothic" charset="0"/>
                      </a:endParaRPr>
                    </a:p>
                  </a:txBody>
                  <a:tcPr marL="148234" marR="74117" marT="74117" marB="7411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chemeClr val="bg1"/>
                          </a:solidFill>
                          <a:latin typeface="Century Gothic" charset="0"/>
                          <a:ea typeface="宋体" charset="0"/>
                          <a:cs typeface="Century Gothic" charset="0"/>
                        </a:rPr>
                        <a:t>Returns a match where one of the specified characters (a, r, or n) are present</a:t>
                      </a:r>
                      <a:endParaRPr lang="zh-CN" altLang="en-US" sz="1800" b="0" i="0" u="none" strike="noStrike" kern="1200" cap="none" spc="0" baseline="0">
                        <a:solidFill>
                          <a:schemeClr val="bg1"/>
                        </a:solidFill>
                        <a:latin typeface="Century Gothic" charset="0"/>
                        <a:ea typeface="宋体" charset="0"/>
                        <a:cs typeface="Century Gothic" charset="0"/>
                      </a:endParaRPr>
                    </a:p>
                  </a:txBody>
                  <a:tcPr marL="74117" marR="74117" marT="74117" marB="7411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extLst>
                  <a:ext uri="{0D108BD9-81ED-4DB2-BD59-A6C34878D82A}">
                    <a16:rowId xmlns:a16="http://schemas.microsoft.com/office/drawing/2014/main" val="10001"/>
                  </a:ext>
                </a:extLst>
              </a:tr>
              <a:tr h="689884">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dirty="0">
                          <a:solidFill>
                            <a:schemeClr val="bg1"/>
                          </a:solidFill>
                          <a:latin typeface="Century Gothic" charset="0"/>
                          <a:ea typeface="宋体" charset="0"/>
                          <a:cs typeface="Century Gothic" charset="0"/>
                        </a:rPr>
                        <a:t>[a-n]</a:t>
                      </a:r>
                      <a:endParaRPr lang="zh-CN" altLang="en-US" sz="1800" b="0" i="0" u="none" strike="noStrike" kern="1200" cap="none" spc="0" baseline="0" dirty="0">
                        <a:solidFill>
                          <a:schemeClr val="bg1"/>
                        </a:solidFill>
                        <a:latin typeface="Century Gothic" charset="0"/>
                        <a:ea typeface="宋体" charset="0"/>
                        <a:cs typeface="Century Gothic" charset="0"/>
                      </a:endParaRPr>
                    </a:p>
                  </a:txBody>
                  <a:tcPr marL="148234" marR="74117" marT="74117" marB="7411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chemeClr val="bg1"/>
                          </a:solidFill>
                          <a:latin typeface="Century Gothic" charset="0"/>
                          <a:ea typeface="宋体" charset="0"/>
                          <a:cs typeface="Century Gothic" charset="0"/>
                        </a:rPr>
                        <a:t>Returns a match for any lower case character, alphabetically between a and n</a:t>
                      </a:r>
                      <a:endParaRPr lang="zh-CN" altLang="en-US" sz="1800" b="0" i="0" u="none" strike="noStrike" kern="1200" cap="none" spc="0" baseline="0">
                        <a:solidFill>
                          <a:schemeClr val="bg1"/>
                        </a:solidFill>
                        <a:latin typeface="Century Gothic" charset="0"/>
                        <a:ea typeface="宋体" charset="0"/>
                        <a:cs typeface="Century Gothic" charset="0"/>
                      </a:endParaRPr>
                    </a:p>
                  </a:txBody>
                  <a:tcPr marL="74117" marR="74117" marT="74117" marB="7411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extLst>
                  <a:ext uri="{0D108BD9-81ED-4DB2-BD59-A6C34878D82A}">
                    <a16:rowId xmlns:a16="http://schemas.microsoft.com/office/drawing/2014/main" val="10002"/>
                  </a:ext>
                </a:extLst>
              </a:tr>
              <a:tr h="689884">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chemeClr val="bg1"/>
                          </a:solidFill>
                          <a:latin typeface="Century Gothic" charset="0"/>
                          <a:ea typeface="宋体" charset="0"/>
                          <a:cs typeface="Century Gothic" charset="0"/>
                        </a:rPr>
                        <a:t>[^arn]</a:t>
                      </a:r>
                      <a:endParaRPr lang="zh-CN" altLang="en-US" sz="1800" b="0" i="0" u="none" strike="noStrike" kern="1200" cap="none" spc="0" baseline="0">
                        <a:solidFill>
                          <a:schemeClr val="bg1"/>
                        </a:solidFill>
                        <a:latin typeface="Century Gothic" charset="0"/>
                        <a:ea typeface="宋体" charset="0"/>
                        <a:cs typeface="Century Gothic" charset="0"/>
                      </a:endParaRPr>
                    </a:p>
                  </a:txBody>
                  <a:tcPr marL="148234" marR="74117" marT="74117" marB="7411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dirty="0">
                          <a:solidFill>
                            <a:schemeClr val="bg1"/>
                          </a:solidFill>
                          <a:latin typeface="Century Gothic" charset="0"/>
                          <a:ea typeface="宋体" charset="0"/>
                          <a:cs typeface="Century Gothic" charset="0"/>
                        </a:rPr>
                        <a:t>Returns a match for any character EXCEPT a, r, and n</a:t>
                      </a:r>
                      <a:endParaRPr lang="zh-CN" altLang="en-US" sz="1800" b="0" i="0" u="none" strike="noStrike" kern="1200" cap="none" spc="0" baseline="0" dirty="0">
                        <a:solidFill>
                          <a:schemeClr val="bg1"/>
                        </a:solidFill>
                        <a:latin typeface="Century Gothic" charset="0"/>
                        <a:ea typeface="宋体" charset="0"/>
                        <a:cs typeface="Century Gothic" charset="0"/>
                      </a:endParaRPr>
                    </a:p>
                  </a:txBody>
                  <a:tcPr marL="74117" marR="74117" marT="74117" marB="7411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extLst>
                  <a:ext uri="{0D108BD9-81ED-4DB2-BD59-A6C34878D82A}">
                    <a16:rowId xmlns:a16="http://schemas.microsoft.com/office/drawing/2014/main" val="10003"/>
                  </a:ext>
                </a:extLst>
              </a:tr>
              <a:tr h="689884">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dirty="0">
                          <a:solidFill>
                            <a:schemeClr val="bg1"/>
                          </a:solidFill>
                          <a:latin typeface="Century Gothic" charset="0"/>
                          <a:ea typeface="宋体" charset="0"/>
                          <a:cs typeface="Century Gothic" charset="0"/>
                        </a:rPr>
                        <a:t>[0123]</a:t>
                      </a:r>
                      <a:endParaRPr lang="zh-CN" altLang="en-US" sz="1800" b="0" i="0" u="none" strike="noStrike" kern="1200" cap="none" spc="0" baseline="0" dirty="0">
                        <a:solidFill>
                          <a:schemeClr val="bg1"/>
                        </a:solidFill>
                        <a:latin typeface="Century Gothic" charset="0"/>
                        <a:ea typeface="宋体" charset="0"/>
                        <a:cs typeface="Century Gothic" charset="0"/>
                      </a:endParaRPr>
                    </a:p>
                  </a:txBody>
                  <a:tcPr marL="148234" marR="74117" marT="74117" marB="7411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chemeClr val="bg1"/>
                          </a:solidFill>
                          <a:latin typeface="Century Gothic" charset="0"/>
                          <a:ea typeface="宋体" charset="0"/>
                          <a:cs typeface="Century Gothic" charset="0"/>
                        </a:rPr>
                        <a:t>Returns a match where any of the specified digits (0, 1, 2, or 3) are present</a:t>
                      </a:r>
                      <a:endParaRPr lang="zh-CN" altLang="en-US" sz="1800" b="0" i="0" u="none" strike="noStrike" kern="1200" cap="none" spc="0" baseline="0">
                        <a:solidFill>
                          <a:schemeClr val="bg1"/>
                        </a:solidFill>
                        <a:latin typeface="Century Gothic" charset="0"/>
                        <a:ea typeface="宋体" charset="0"/>
                        <a:cs typeface="Century Gothic" charset="0"/>
                      </a:endParaRPr>
                    </a:p>
                  </a:txBody>
                  <a:tcPr marL="74117" marR="74117" marT="74117" marB="7411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extLst>
                  <a:ext uri="{0D108BD9-81ED-4DB2-BD59-A6C34878D82A}">
                    <a16:rowId xmlns:a16="http://schemas.microsoft.com/office/drawing/2014/main" val="10004"/>
                  </a:ext>
                </a:extLst>
              </a:tr>
              <a:tr h="689884">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chemeClr val="bg1"/>
                          </a:solidFill>
                          <a:latin typeface="Century Gothic" charset="0"/>
                          <a:ea typeface="宋体" charset="0"/>
                          <a:cs typeface="Century Gothic" charset="0"/>
                        </a:rPr>
                        <a:t>[0-9]</a:t>
                      </a:r>
                      <a:endParaRPr lang="zh-CN" altLang="en-US" sz="1800" b="0" i="0" u="none" strike="noStrike" kern="1200" cap="none" spc="0" baseline="0">
                        <a:solidFill>
                          <a:schemeClr val="bg1"/>
                        </a:solidFill>
                        <a:latin typeface="Century Gothic" charset="0"/>
                        <a:ea typeface="宋体" charset="0"/>
                        <a:cs typeface="Century Gothic" charset="0"/>
                      </a:endParaRPr>
                    </a:p>
                  </a:txBody>
                  <a:tcPr marL="148234" marR="74117" marT="74117" marB="7411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chemeClr val="bg1"/>
                          </a:solidFill>
                          <a:latin typeface="Century Gothic" charset="0"/>
                          <a:ea typeface="宋体" charset="0"/>
                          <a:cs typeface="Century Gothic" charset="0"/>
                        </a:rPr>
                        <a:t>Returns a match for any digit between 0 and 9</a:t>
                      </a:r>
                      <a:endParaRPr lang="zh-CN" altLang="en-US" sz="1800" b="0" i="0" u="none" strike="noStrike" kern="1200" cap="none" spc="0" baseline="0">
                        <a:solidFill>
                          <a:schemeClr val="bg1"/>
                        </a:solidFill>
                        <a:latin typeface="Century Gothic" charset="0"/>
                        <a:ea typeface="宋体" charset="0"/>
                        <a:cs typeface="Century Gothic" charset="0"/>
                      </a:endParaRPr>
                    </a:p>
                  </a:txBody>
                  <a:tcPr marL="74117" marR="74117" marT="74117" marB="7411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extLst>
                  <a:ext uri="{0D108BD9-81ED-4DB2-BD59-A6C34878D82A}">
                    <a16:rowId xmlns:a16="http://schemas.microsoft.com/office/drawing/2014/main" val="10005"/>
                  </a:ext>
                </a:extLst>
              </a:tr>
              <a:tr h="689884">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chemeClr val="bg1"/>
                          </a:solidFill>
                          <a:latin typeface="Century Gothic" charset="0"/>
                          <a:ea typeface="宋体" charset="0"/>
                          <a:cs typeface="Century Gothic" charset="0"/>
                        </a:rPr>
                        <a:t>[0-5][0-9]</a:t>
                      </a:r>
                      <a:endParaRPr lang="zh-CN" altLang="en-US" sz="1800" b="0" i="0" u="none" strike="noStrike" kern="1200" cap="none" spc="0" baseline="0">
                        <a:solidFill>
                          <a:schemeClr val="bg1"/>
                        </a:solidFill>
                        <a:latin typeface="Century Gothic" charset="0"/>
                        <a:ea typeface="宋体" charset="0"/>
                        <a:cs typeface="Century Gothic" charset="0"/>
                      </a:endParaRPr>
                    </a:p>
                  </a:txBody>
                  <a:tcPr marL="148234" marR="74117" marT="74117" marB="7411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chemeClr val="bg1"/>
                          </a:solidFill>
                          <a:latin typeface="Century Gothic" charset="0"/>
                          <a:ea typeface="宋体" charset="0"/>
                          <a:cs typeface="Century Gothic" charset="0"/>
                        </a:rPr>
                        <a:t>Returns a match for any two-digit numbers from 00 and 59</a:t>
                      </a:r>
                      <a:endParaRPr lang="zh-CN" altLang="en-US" sz="1800" b="0" i="0" u="none" strike="noStrike" kern="1200" cap="none" spc="0" baseline="0">
                        <a:solidFill>
                          <a:schemeClr val="bg1"/>
                        </a:solidFill>
                        <a:latin typeface="Century Gothic" charset="0"/>
                        <a:ea typeface="宋体" charset="0"/>
                        <a:cs typeface="Century Gothic" charset="0"/>
                      </a:endParaRPr>
                    </a:p>
                  </a:txBody>
                  <a:tcPr marL="74117" marR="74117" marT="74117" marB="7411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FFFFF"/>
                    </a:solidFill>
                  </a:tcPr>
                </a:tc>
                <a:extLst>
                  <a:ext uri="{0D108BD9-81ED-4DB2-BD59-A6C34878D82A}">
                    <a16:rowId xmlns:a16="http://schemas.microsoft.com/office/drawing/2014/main" val="10006"/>
                  </a:ext>
                </a:extLst>
              </a:tr>
              <a:tr h="689884">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chemeClr val="bg1"/>
                          </a:solidFill>
                          <a:latin typeface="Century Gothic" charset="0"/>
                          <a:ea typeface="宋体" charset="0"/>
                          <a:cs typeface="Century Gothic" charset="0"/>
                        </a:rPr>
                        <a:t>[a-zA-Z]</a:t>
                      </a:r>
                      <a:endParaRPr lang="zh-CN" altLang="en-US" sz="1800" b="0" i="0" u="none" strike="noStrike" kern="1200" cap="none" spc="0" baseline="0">
                        <a:solidFill>
                          <a:schemeClr val="bg1"/>
                        </a:solidFill>
                        <a:latin typeface="Century Gothic" charset="0"/>
                        <a:ea typeface="宋体" charset="0"/>
                        <a:cs typeface="Century Gothic" charset="0"/>
                      </a:endParaRPr>
                    </a:p>
                  </a:txBody>
                  <a:tcPr marL="148234" marR="74117" marT="74117" marB="7411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chemeClr val="bg1"/>
                          </a:solidFill>
                          <a:latin typeface="Century Gothic" charset="0"/>
                          <a:ea typeface="宋体" charset="0"/>
                          <a:cs typeface="Century Gothic" charset="0"/>
                        </a:rPr>
                        <a:t>Returns a match for any character alphabetically between a and z, lower case OR upper case</a:t>
                      </a:r>
                      <a:endParaRPr lang="zh-CN" altLang="en-US" sz="1800" b="0" i="0" u="none" strike="noStrike" kern="1200" cap="none" spc="0" baseline="0">
                        <a:solidFill>
                          <a:schemeClr val="bg1"/>
                        </a:solidFill>
                        <a:latin typeface="Century Gothic" charset="0"/>
                        <a:ea typeface="宋体" charset="0"/>
                        <a:cs typeface="Century Gothic" charset="0"/>
                      </a:endParaRPr>
                    </a:p>
                  </a:txBody>
                  <a:tcPr marL="74117" marR="74117" marT="74117" marB="7411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CCCCCC"/>
                      </a:solidFill>
                      <a:prstDash val="solid"/>
                      <a:headEnd type="none" w="med" len="med"/>
                      <a:tailEnd type="none" w="med" len="med"/>
                    </a:lnB>
                    <a:solidFill>
                      <a:srgbClr val="F1F1F1"/>
                    </a:solidFill>
                  </a:tcPr>
                </a:tc>
                <a:extLst>
                  <a:ext uri="{0D108BD9-81ED-4DB2-BD59-A6C34878D82A}">
                    <a16:rowId xmlns:a16="http://schemas.microsoft.com/office/drawing/2014/main" val="10007"/>
                  </a:ext>
                </a:extLst>
              </a:tr>
              <a:tr h="916950">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a:solidFill>
                            <a:schemeClr val="bg1"/>
                          </a:solidFill>
                          <a:latin typeface="Century Gothic" charset="0"/>
                          <a:ea typeface="宋体" charset="0"/>
                          <a:cs typeface="Century Gothic" charset="0"/>
                        </a:rPr>
                        <a:t>[+]</a:t>
                      </a:r>
                      <a:endParaRPr lang="zh-CN" altLang="en-US" sz="1800" b="0" i="0" u="none" strike="noStrike" kern="1200" cap="none" spc="0" baseline="0">
                        <a:solidFill>
                          <a:schemeClr val="bg1"/>
                        </a:solidFill>
                        <a:latin typeface="Century Gothic" charset="0"/>
                        <a:ea typeface="宋体" charset="0"/>
                        <a:cs typeface="Century Gothic" charset="0"/>
                      </a:endParaRPr>
                    </a:p>
                  </a:txBody>
                  <a:tcPr marL="148234" marR="74117" marT="74117" marB="7411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DDDDDD"/>
                      </a:solidFill>
                      <a:prstDash val="solid"/>
                      <a:headEnd type="none" w="med" len="med"/>
                      <a:tailEnd type="none" w="med" len="med"/>
                    </a:lnB>
                    <a:solidFill>
                      <a:srgbClr val="FFFFFF"/>
                    </a:solidFill>
                  </a:tcPr>
                </a:tc>
                <a:tc>
                  <a:txBody>
                    <a:bodyPr/>
                    <a:lstStyle/>
                    <a:p>
                      <a:pPr marL="0" indent="0" algn="l" defTabSz="457200" eaLnBrk="1" fontAlgn="t" latinLnBrk="0" hangingPunct="1">
                        <a:lnSpc>
                          <a:spcPct val="100000"/>
                        </a:lnSpc>
                        <a:spcBef>
                          <a:spcPts val="0"/>
                        </a:spcBef>
                        <a:spcAft>
                          <a:spcPts val="0"/>
                        </a:spcAft>
                        <a:buNone/>
                      </a:pPr>
                      <a:r>
                        <a:rPr lang="en-US" altLang="zh-CN" sz="1800" b="0" i="0" u="none" strike="noStrike" kern="1200" cap="none" spc="0" baseline="0" dirty="0">
                          <a:solidFill>
                            <a:schemeClr val="bg1"/>
                          </a:solidFill>
                          <a:latin typeface="Century Gothic" charset="0"/>
                          <a:ea typeface="宋体" charset="0"/>
                          <a:cs typeface="Century Gothic" charset="0"/>
                        </a:rPr>
                        <a:t>In sets, +, *, ., |, (), $,{} has no special meaning, so [+] means: return a match for any + character in the string</a:t>
                      </a:r>
                      <a:endParaRPr lang="zh-CN" altLang="en-US" sz="1800" b="0" i="0" u="none" strike="noStrike" kern="1200" cap="none" spc="0" baseline="0" dirty="0">
                        <a:solidFill>
                          <a:schemeClr val="bg1"/>
                        </a:solidFill>
                        <a:latin typeface="Century Gothic" charset="0"/>
                        <a:ea typeface="宋体" charset="0"/>
                        <a:cs typeface="Century Gothic" charset="0"/>
                      </a:endParaRPr>
                    </a:p>
                  </a:txBody>
                  <a:tcPr marL="74117" marR="74117" marT="74117" marB="74117">
                    <a:lnL w="9525">
                      <a:solidFill>
                        <a:srgbClr val="CCCCCC"/>
                      </a:solidFill>
                      <a:prstDash val="solid"/>
                      <a:headEnd type="none" w="med" len="med"/>
                      <a:tailEnd type="none" w="med" len="med"/>
                    </a:lnL>
                    <a:lnR w="9525">
                      <a:solidFill>
                        <a:srgbClr val="CCCCCC"/>
                      </a:solidFill>
                      <a:prstDash val="solid"/>
                      <a:headEnd type="none" w="med" len="med"/>
                      <a:tailEnd type="none" w="med" len="med"/>
                    </a:lnR>
                    <a:lnT w="9525">
                      <a:solidFill>
                        <a:srgbClr val="CCCCCC"/>
                      </a:solidFill>
                      <a:prstDash val="solid"/>
                      <a:headEnd type="none" w="med" len="med"/>
                      <a:tailEnd type="none" w="med" len="med"/>
                    </a:lnT>
                    <a:lnB w="9525">
                      <a:solidFill>
                        <a:srgbClr val="DDDDDD"/>
                      </a:solidFill>
                      <a:prstDash val="soli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7358022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6" name="文本框">
            <a:extLst>
              <a:ext uri="{FF2B5EF4-FFF2-40B4-BE49-F238E27FC236}">
                <a16:creationId xmlns:a16="http://schemas.microsoft.com/office/drawing/2014/main" id="{E603198D-76AD-759E-1EC5-76EC5999EBB5}"/>
              </a:ext>
            </a:extLst>
          </p:cNvPr>
          <p:cNvSpPr>
            <a:spLocks noGrp="1"/>
          </p:cNvSpPr>
          <p:nvPr>
            <p:ph type="body" idx="1"/>
          </p:nvPr>
        </p:nvSpPr>
        <p:spPr>
          <a:xfrm>
            <a:off x="559266" y="0"/>
            <a:ext cx="9860097" cy="622452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The </a:t>
            </a:r>
            <a:r>
              <a:rPr lang="en-US" altLang="zh-CN" sz="1600" b="0" i="0" u="none" strike="noStrike" kern="1200" cap="none" spc="0" baseline="0" dirty="0" err="1">
                <a:solidFill>
                  <a:schemeClr val="tx1"/>
                </a:solidFill>
                <a:latin typeface="Century Gothic" charset="0"/>
                <a:ea typeface="宋体" charset="0"/>
                <a:cs typeface="Lucida Sans"/>
              </a:rPr>
              <a:t>findall</a:t>
            </a:r>
            <a:r>
              <a:rPr lang="en-US" altLang="zh-CN" sz="1600" b="0" i="0" u="none" strike="noStrike" kern="1200" cap="none" spc="0" baseline="0" dirty="0">
                <a:solidFill>
                  <a:schemeClr val="tx1"/>
                </a:solidFill>
                <a:latin typeface="Century Gothic" charset="0"/>
                <a:ea typeface="宋体" charset="0"/>
                <a:cs typeface="Lucida Sans"/>
              </a:rPr>
              <a:t>() function returns a list containing all matches.</a:t>
            </a:r>
          </a:p>
          <a:p>
            <a:pPr marL="742950" lvl="1" indent="-28575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The list contains the matches in the order they are found.</a:t>
            </a:r>
          </a:p>
          <a:p>
            <a:pPr marL="742950" lvl="1" indent="-28575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If no matches are found, an empty list is returned.</a:t>
            </a: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The search() function searches the string for a match, and returns a Match object if there is a match.</a:t>
            </a:r>
          </a:p>
          <a:p>
            <a:pPr marL="742950" lvl="1" indent="-28575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If there is more than one match, only the first occurrence of the match will be returned.</a:t>
            </a:r>
          </a:p>
          <a:p>
            <a:pPr marL="742950" lvl="1" indent="-28575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If no matches are found, the value None is returned.</a:t>
            </a: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The split() function returns a list where the string has been split at each match.</a:t>
            </a:r>
          </a:p>
          <a:p>
            <a:pPr marL="742950" lvl="1" indent="-28575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You can control the number of occurrences by specifying the </a:t>
            </a:r>
            <a:r>
              <a:rPr lang="en-US" altLang="zh-CN" sz="1600" b="0" i="0" u="none" strike="noStrike" kern="1200" cap="none" spc="0" baseline="0" dirty="0" err="1">
                <a:solidFill>
                  <a:schemeClr val="tx1"/>
                </a:solidFill>
                <a:latin typeface="Century Gothic" charset="0"/>
                <a:ea typeface="宋体" charset="0"/>
                <a:cs typeface="Lucida Sans"/>
              </a:rPr>
              <a:t>maxsplit</a:t>
            </a:r>
            <a:r>
              <a:rPr lang="en-US" altLang="zh-CN" sz="1600" b="0" i="0" u="none" strike="noStrike" kern="1200" cap="none" spc="0" baseline="0" dirty="0">
                <a:solidFill>
                  <a:schemeClr val="tx1"/>
                </a:solidFill>
                <a:latin typeface="Century Gothic" charset="0"/>
                <a:ea typeface="宋体" charset="0"/>
                <a:cs typeface="Lucida Sans"/>
              </a:rPr>
              <a:t> parameter.</a:t>
            </a:r>
          </a:p>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The sub() function replaces the matches with the text of your choice.</a:t>
            </a:r>
          </a:p>
          <a:p>
            <a:pPr marL="742950" lvl="1" indent="-28575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You can control the number of replacements by specifying the count parameter.</a:t>
            </a:r>
            <a:endParaRPr lang="zh-CN" altLang="en-US" sz="1600" b="0" i="0" u="none" strike="noStrike" kern="1200" cap="none" spc="0" baseline="0" dirty="0">
              <a:solidFill>
                <a:schemeClr val="tx1"/>
              </a:solidFill>
              <a:latin typeface="Century Gothic" charset="0"/>
              <a:ea typeface="宋体" charset="0"/>
              <a:cs typeface="Lucida Sans"/>
            </a:endParaRPr>
          </a:p>
        </p:txBody>
      </p:sp>
      <p:sp>
        <p:nvSpPr>
          <p:cNvPr id="7" name="文本框">
            <a:extLst>
              <a:ext uri="{FF2B5EF4-FFF2-40B4-BE49-F238E27FC236}">
                <a16:creationId xmlns:a16="http://schemas.microsoft.com/office/drawing/2014/main" id="{04250EC1-6FEF-FE46-764C-3955C6DA467F}"/>
              </a:ext>
            </a:extLst>
          </p:cNvPr>
          <p:cNvSpPr txBox="1">
            <a:spLocks/>
          </p:cNvSpPr>
          <p:nvPr/>
        </p:nvSpPr>
        <p:spPr>
          <a:xfrm>
            <a:off x="559266" y="4483220"/>
            <a:ext cx="9587145" cy="151954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r>
              <a:rPr lang="en-US" altLang="zh-CN" sz="1600">
                <a:cs typeface="Lucida Sans"/>
              </a:rPr>
              <a:t>Compile</a:t>
            </a:r>
          </a:p>
          <a:p>
            <a:pPr lvl="1"/>
            <a:r>
              <a:rPr lang="en-US" altLang="zh-CN" sz="1600">
                <a:cs typeface="Lucida Sans"/>
              </a:rPr>
              <a:t>We can combine a regular expression pattern into pattern objects, which can be used for pattern matching. It also helps to search a pattern again without rewriting it.</a:t>
            </a:r>
          </a:p>
          <a:p>
            <a:pPr lvl="1"/>
            <a:r>
              <a:rPr lang="en-US" altLang="zh-CN" sz="1600">
                <a:cs typeface="Lucida Sans"/>
              </a:rPr>
              <a:t>re.compile(pattern, flags=0)</a:t>
            </a:r>
            <a:endParaRPr lang="zh-CN" altLang="en-US" sz="1600" dirty="0">
              <a:cs typeface="Lucida Sans"/>
            </a:endParaRPr>
          </a:p>
        </p:txBody>
      </p:sp>
    </p:spTree>
    <p:extLst>
      <p:ext uri="{BB962C8B-B14F-4D97-AF65-F5344CB8AC3E}">
        <p14:creationId xmlns:p14="http://schemas.microsoft.com/office/powerpoint/2010/main" val="18483633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6" name="文本框">
            <a:extLst>
              <a:ext uri="{FF2B5EF4-FFF2-40B4-BE49-F238E27FC236}">
                <a16:creationId xmlns:a16="http://schemas.microsoft.com/office/drawing/2014/main" id="{AB2E9E27-5C26-3F33-C9C3-A3B75C333C73}"/>
              </a:ext>
            </a:extLst>
          </p:cNvPr>
          <p:cNvSpPr>
            <a:spLocks noGrp="1"/>
          </p:cNvSpPr>
          <p:nvPr>
            <p:ph type="title"/>
          </p:nvPr>
        </p:nvSpPr>
        <p:spPr>
          <a:xfrm>
            <a:off x="646111" y="173019"/>
            <a:ext cx="9404723" cy="44016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JSON</a:t>
            </a:r>
            <a:endParaRPr lang="zh-CN" altLang="en-US" sz="2000" b="0" i="0" u="none" strike="noStrike" kern="1200" cap="none" spc="0" baseline="0" dirty="0">
              <a:solidFill>
                <a:schemeClr val="tx2"/>
              </a:solidFill>
              <a:latin typeface="Century Gothic" charset="0"/>
              <a:ea typeface="宋体" charset="0"/>
              <a:cs typeface="Lucida Sans"/>
            </a:endParaRPr>
          </a:p>
        </p:txBody>
      </p:sp>
      <p:sp>
        <p:nvSpPr>
          <p:cNvPr id="7" name="文本框">
            <a:extLst>
              <a:ext uri="{FF2B5EF4-FFF2-40B4-BE49-F238E27FC236}">
                <a16:creationId xmlns:a16="http://schemas.microsoft.com/office/drawing/2014/main" id="{1E1E1AF3-A2EB-B162-8E8E-0B28BE29437C}"/>
              </a:ext>
            </a:extLst>
          </p:cNvPr>
          <p:cNvSpPr>
            <a:spLocks noGrp="1"/>
          </p:cNvSpPr>
          <p:nvPr>
            <p:ph type="body" idx="1"/>
          </p:nvPr>
        </p:nvSpPr>
        <p:spPr>
          <a:xfrm>
            <a:off x="750512" y="732319"/>
            <a:ext cx="9803387" cy="247346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just">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The full-form of JSON is JavaScript Object Notation. It means that a script (executable) file which is made of text in a programming language, is used to store and transfer the data. Python supports JSON through a built-in package called </a:t>
            </a:r>
            <a:r>
              <a:rPr lang="en-US" altLang="zh-CN" sz="1600" b="0" i="0" u="none" strike="noStrike" kern="1200" cap="none" spc="0" baseline="0" dirty="0" err="1">
                <a:solidFill>
                  <a:schemeClr val="tx1"/>
                </a:solidFill>
                <a:latin typeface="Century Gothic" charset="0"/>
                <a:ea typeface="宋体" charset="0"/>
                <a:cs typeface="Lucida Sans"/>
              </a:rPr>
              <a:t>json</a:t>
            </a:r>
            <a:r>
              <a:rPr lang="en-US" altLang="zh-CN" sz="1600" b="0" i="0" u="none" strike="noStrike" kern="1200" cap="none" spc="0" baseline="0" dirty="0">
                <a:solidFill>
                  <a:schemeClr val="tx1"/>
                </a:solidFill>
                <a:latin typeface="Century Gothic" charset="0"/>
                <a:ea typeface="宋体" charset="0"/>
                <a:cs typeface="Lucida Sans"/>
              </a:rPr>
              <a:t>. To use this feature, we import the </a:t>
            </a:r>
            <a:r>
              <a:rPr lang="en-US" altLang="zh-CN" sz="1600" b="0" i="0" u="none" strike="noStrike" kern="1200" cap="none" spc="0" baseline="0" dirty="0" err="1">
                <a:solidFill>
                  <a:schemeClr val="tx1"/>
                </a:solidFill>
                <a:latin typeface="Century Gothic" charset="0"/>
                <a:ea typeface="宋体" charset="0"/>
                <a:cs typeface="Lucida Sans"/>
              </a:rPr>
              <a:t>json</a:t>
            </a:r>
            <a:r>
              <a:rPr lang="en-US" altLang="zh-CN" sz="1600" b="0" i="0" u="none" strike="noStrike" kern="1200" cap="none" spc="0" baseline="0" dirty="0">
                <a:solidFill>
                  <a:schemeClr val="tx1"/>
                </a:solidFill>
                <a:latin typeface="Century Gothic" charset="0"/>
                <a:ea typeface="宋体" charset="0"/>
                <a:cs typeface="Lucida Sans"/>
              </a:rPr>
              <a:t> package in Python script. The text in JSON is done through quoted string which contains the value in key-value mapping within { }. It is similar to the dictionary in Python.</a:t>
            </a:r>
          </a:p>
          <a:p>
            <a:pPr marL="342900" indent="-342900" algn="just">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Serializing JSON refers to the transformation of data into a series of bytes (hence serial) to be stored or transmitted across a network. To handle the data flow in a file, the JSON library in Python uses dump() or dumps() function to convert the Python objects into their respective JSON object, so it makes easy to write data to files. See the following table given below.</a:t>
            </a:r>
            <a:endParaRPr lang="zh-CN" altLang="en-US" sz="1600" b="0" i="0" u="none" strike="noStrike" kern="1200" cap="none" spc="0" baseline="0" dirty="0">
              <a:solidFill>
                <a:schemeClr val="tx1"/>
              </a:solidFill>
              <a:latin typeface="Century Gothic" charset="0"/>
              <a:ea typeface="宋体" charset="0"/>
              <a:cs typeface="Lucida Sans"/>
            </a:endParaRPr>
          </a:p>
        </p:txBody>
      </p:sp>
      <p:graphicFrame>
        <p:nvGraphicFramePr>
          <p:cNvPr id="8" name="Table">
            <a:extLst>
              <a:ext uri="{FF2B5EF4-FFF2-40B4-BE49-F238E27FC236}">
                <a16:creationId xmlns:a16="http://schemas.microsoft.com/office/drawing/2014/main" id="{0562BEF8-ACE1-78E8-E0F9-41BA2C161F21}"/>
              </a:ext>
            </a:extLst>
          </p:cNvPr>
          <p:cNvGraphicFramePr>
            <a:graphicFrameLocks/>
          </p:cNvGraphicFramePr>
          <p:nvPr>
            <p:extLst>
              <p:ext uri="{D42A27DB-BD31-4B8C-83A1-F6EECF244321}">
                <p14:modId xmlns:p14="http://schemas.microsoft.com/office/powerpoint/2010/main" val="513545738"/>
              </p:ext>
            </p:extLst>
          </p:nvPr>
        </p:nvGraphicFramePr>
        <p:xfrm>
          <a:off x="3064923" y="3207864"/>
          <a:ext cx="4567098" cy="3477117"/>
        </p:xfrm>
        <a:graphic>
          <a:graphicData uri="http://schemas.openxmlformats.org/drawingml/2006/table">
            <a:tbl>
              <a:tblPr bandRow="1">
                <a:noFill/>
              </a:tblPr>
              <a:tblGrid>
                <a:gridCol w="2283549">
                  <a:extLst>
                    <a:ext uri="{9D8B030D-6E8A-4147-A177-3AD203B41FA5}">
                      <a16:colId xmlns:a16="http://schemas.microsoft.com/office/drawing/2014/main" val="20000"/>
                    </a:ext>
                  </a:extLst>
                </a:gridCol>
                <a:gridCol w="2283549">
                  <a:extLst>
                    <a:ext uri="{9D8B030D-6E8A-4147-A177-3AD203B41FA5}">
                      <a16:colId xmlns:a16="http://schemas.microsoft.com/office/drawing/2014/main" val="20001"/>
                    </a:ext>
                  </a:extLst>
                </a:gridCol>
              </a:tblGrid>
              <a:tr h="452305">
                <a:tc>
                  <a:txBody>
                    <a:bodyPr/>
                    <a:lstStyle/>
                    <a:p>
                      <a:pPr marL="0" indent="0" algn="ctr" defTabSz="457200" eaLnBrk="1" fontAlgn="base" latinLnBrk="0" hangingPunct="1">
                        <a:lnSpc>
                          <a:spcPct val="100000"/>
                        </a:lnSpc>
                        <a:spcBef>
                          <a:spcPts val="0"/>
                        </a:spcBef>
                        <a:spcAft>
                          <a:spcPts val="0"/>
                        </a:spcAft>
                        <a:buNone/>
                      </a:pPr>
                      <a:r>
                        <a:rPr lang="en-US" altLang="zh-CN" sz="1800" b="1" i="0" u="none" strike="noStrike" kern="1200" cap="all" spc="0" baseline="0">
                          <a:solidFill>
                            <a:srgbClr val="000000"/>
                          </a:solidFill>
                          <a:latin typeface="Century Gothic" charset="0"/>
                          <a:ea typeface="宋体" charset="0"/>
                          <a:cs typeface="Century Gothic" charset="0"/>
                        </a:rPr>
                        <a:t>PYTHON OBJECT</a:t>
                      </a:r>
                      <a:endParaRPr lang="zh-CN" altLang="en-US" sz="1800" b="1" i="0" u="none" strike="noStrike" kern="1200" cap="all" spc="0" baseline="0">
                        <a:solidFill>
                          <a:srgbClr val="000000"/>
                        </a:solidFill>
                        <a:latin typeface="Century Gothic" charset="0"/>
                        <a:ea typeface="宋体" charset="0"/>
                        <a:cs typeface="Century Gothic" charset="0"/>
                      </a:endParaRPr>
                    </a:p>
                  </a:txBody>
                  <a:tcPr marL="76200" marR="76200" marT="76200" marB="76200" anchor="ctr">
                    <a:lnL>
                      <a:noFill/>
                    </a:lnL>
                    <a:lnR>
                      <a:noFill/>
                    </a:lnR>
                    <a:lnT>
                      <a:noFill/>
                    </a:lnT>
                    <a:lnB w="9525">
                      <a:solidFill>
                        <a:srgbClr val="EDEDED"/>
                      </a:solidFill>
                      <a:prstDash val="solid"/>
                      <a:headEnd type="none" w="med" len="med"/>
                      <a:tailEnd type="none" w="med" len="med"/>
                    </a:lnB>
                    <a:solidFill>
                      <a:srgbClr val="0F9D58"/>
                    </a:solidFill>
                  </a:tcPr>
                </a:tc>
                <a:tc>
                  <a:txBody>
                    <a:bodyPr/>
                    <a:lstStyle/>
                    <a:p>
                      <a:pPr marL="0" indent="0" algn="ctr" defTabSz="457200" eaLnBrk="1" fontAlgn="base" latinLnBrk="0" hangingPunct="1">
                        <a:lnSpc>
                          <a:spcPct val="100000"/>
                        </a:lnSpc>
                        <a:spcBef>
                          <a:spcPts val="0"/>
                        </a:spcBef>
                        <a:spcAft>
                          <a:spcPts val="0"/>
                        </a:spcAft>
                        <a:buNone/>
                      </a:pPr>
                      <a:r>
                        <a:rPr lang="en-US" altLang="zh-CN" sz="1800" b="1" i="0" u="none" strike="noStrike" kern="1200" cap="all" spc="0" baseline="0">
                          <a:solidFill>
                            <a:srgbClr val="000000"/>
                          </a:solidFill>
                          <a:latin typeface="Century Gothic" charset="0"/>
                          <a:ea typeface="宋体" charset="0"/>
                          <a:cs typeface="Century Gothic" charset="0"/>
                        </a:rPr>
                        <a:t>JSON OBJECT</a:t>
                      </a:r>
                      <a:endParaRPr lang="zh-CN" altLang="en-US" sz="1800" b="1" i="0" u="none" strike="noStrike" kern="1200" cap="all" spc="0" baseline="0">
                        <a:solidFill>
                          <a:srgbClr val="000000"/>
                        </a:solidFill>
                        <a:latin typeface="Century Gothic" charset="0"/>
                        <a:ea typeface="宋体" charset="0"/>
                        <a:cs typeface="Century Gothic" charset="0"/>
                      </a:endParaRPr>
                    </a:p>
                  </a:txBody>
                  <a:tcPr marL="76200" marR="76200" marT="76200" marB="76200" anchor="ctr">
                    <a:lnL>
                      <a:noFill/>
                    </a:lnL>
                    <a:lnR>
                      <a:noFill/>
                    </a:lnR>
                    <a:lnT>
                      <a:noFill/>
                    </a:lnT>
                    <a:lnB w="9525">
                      <a:solidFill>
                        <a:srgbClr val="EDEDED"/>
                      </a:solidFill>
                      <a:prstDash val="solid"/>
                      <a:headEnd type="none" w="med" len="med"/>
                      <a:tailEnd type="none" w="med" len="med"/>
                    </a:lnB>
                    <a:solidFill>
                      <a:srgbClr val="0F9D58"/>
                    </a:solidFill>
                  </a:tcPr>
                </a:tc>
                <a:extLst>
                  <a:ext uri="{0D108BD9-81ED-4DB2-BD59-A6C34878D82A}">
                    <a16:rowId xmlns:a16="http://schemas.microsoft.com/office/drawing/2014/main" val="10000"/>
                  </a:ext>
                </a:extLst>
              </a:tr>
              <a:tr h="432116">
                <a:tc>
                  <a:txBody>
                    <a:bodyPr/>
                    <a:lstStyle/>
                    <a:p>
                      <a:pPr marL="0" indent="0" algn="ctr" defTabSz="457200" eaLnBrk="1" fontAlgn="base" latinLnBrk="0" hangingPunct="1">
                        <a:lnSpc>
                          <a:spcPct val="100000"/>
                        </a:lnSpc>
                        <a:spcBef>
                          <a:spcPts val="0"/>
                        </a:spcBef>
                        <a:spcAft>
                          <a:spcPts val="0"/>
                        </a:spcAft>
                        <a:buNone/>
                      </a:pPr>
                      <a:r>
                        <a:rPr lang="en-US" altLang="zh-CN" sz="1800" b="0" i="0" u="none" strike="noStrike" kern="1200" cap="none" spc="0" baseline="0">
                          <a:solidFill>
                            <a:schemeClr val="bg1"/>
                          </a:solidFill>
                          <a:latin typeface="Century Gothic" charset="0"/>
                          <a:ea typeface="宋体" charset="0"/>
                          <a:cs typeface="Century Gothic" charset="0"/>
                        </a:rPr>
                        <a:t>dict</a:t>
                      </a:r>
                      <a:endParaRPr lang="zh-CN" altLang="en-US" sz="1800" b="0" i="0" u="none" strike="noStrike" kern="1200" cap="none" spc="0" baseline="0">
                        <a:solidFill>
                          <a:schemeClr val="bg1"/>
                        </a:solidFill>
                        <a:latin typeface="Century Gothic" charset="0"/>
                        <a:ea typeface="宋体" charset="0"/>
                        <a:cs typeface="Century Gothic" charset="0"/>
                      </a:endParaRPr>
                    </a:p>
                  </a:txBody>
                  <a:tcPr marL="133350" marR="133350" marT="66675" marB="66675" anchor="ctr">
                    <a:lnL>
                      <a:noFill/>
                    </a:lnL>
                    <a:lnR>
                      <a:noFill/>
                    </a:lnR>
                    <a:lnT w="9525">
                      <a:solidFill>
                        <a:srgbClr val="EDEDED"/>
                      </a:solidFill>
                      <a:prstDash val="solid"/>
                      <a:headEnd type="none" w="med" len="med"/>
                      <a:tailEnd type="none" w="med" len="med"/>
                    </a:lnT>
                    <a:lnB w="9525">
                      <a:solidFill>
                        <a:srgbClr val="EDEDED"/>
                      </a:solidFill>
                      <a:prstDash val="solid"/>
                      <a:headEnd type="none" w="med" len="med"/>
                      <a:tailEnd type="none" w="med" len="med"/>
                    </a:lnB>
                    <a:solidFill>
                      <a:srgbClr val="FFFFFF"/>
                    </a:solidFill>
                  </a:tcPr>
                </a:tc>
                <a:tc>
                  <a:txBody>
                    <a:bodyPr/>
                    <a:lstStyle/>
                    <a:p>
                      <a:pPr marL="0" indent="0" algn="ctr" defTabSz="457200" eaLnBrk="1" fontAlgn="base" latinLnBrk="0" hangingPunct="1">
                        <a:lnSpc>
                          <a:spcPct val="100000"/>
                        </a:lnSpc>
                        <a:spcBef>
                          <a:spcPts val="0"/>
                        </a:spcBef>
                        <a:spcAft>
                          <a:spcPts val="0"/>
                        </a:spcAft>
                        <a:buNone/>
                      </a:pPr>
                      <a:r>
                        <a:rPr lang="en-US" altLang="zh-CN" sz="1800" b="0" i="0" u="none" strike="noStrike" kern="1200" cap="none" spc="0" baseline="0">
                          <a:solidFill>
                            <a:schemeClr val="bg1"/>
                          </a:solidFill>
                          <a:latin typeface="Century Gothic" charset="0"/>
                          <a:ea typeface="宋体" charset="0"/>
                          <a:cs typeface="Century Gothic" charset="0"/>
                        </a:rPr>
                        <a:t>object</a:t>
                      </a:r>
                      <a:endParaRPr lang="zh-CN" altLang="en-US" sz="1800" b="0" i="0" u="none" strike="noStrike" kern="1200" cap="none" spc="0" baseline="0">
                        <a:solidFill>
                          <a:schemeClr val="bg1"/>
                        </a:solidFill>
                        <a:latin typeface="Century Gothic" charset="0"/>
                        <a:ea typeface="宋体" charset="0"/>
                        <a:cs typeface="Century Gothic" charset="0"/>
                      </a:endParaRPr>
                    </a:p>
                  </a:txBody>
                  <a:tcPr marL="133350" marR="133350" marT="66675" marB="66675" anchor="ctr">
                    <a:lnL>
                      <a:noFill/>
                    </a:lnL>
                    <a:lnR>
                      <a:noFill/>
                    </a:lnR>
                    <a:lnT w="9525">
                      <a:solidFill>
                        <a:srgbClr val="EDEDED"/>
                      </a:solidFill>
                      <a:prstDash val="solid"/>
                      <a:headEnd type="none" w="med" len="med"/>
                      <a:tailEnd type="none" w="med" len="med"/>
                    </a:lnT>
                    <a:lnB w="9525">
                      <a:solidFill>
                        <a:srgbClr val="EDEDED"/>
                      </a:solidFill>
                      <a:prstDash val="solid"/>
                      <a:headEnd type="none" w="med" len="med"/>
                      <a:tailEnd type="none" w="med" len="med"/>
                    </a:lnB>
                    <a:solidFill>
                      <a:srgbClr val="FFFFFF"/>
                    </a:solidFill>
                  </a:tcPr>
                </a:tc>
                <a:extLst>
                  <a:ext uri="{0D108BD9-81ED-4DB2-BD59-A6C34878D82A}">
                    <a16:rowId xmlns:a16="http://schemas.microsoft.com/office/drawing/2014/main" val="10001"/>
                  </a:ext>
                </a:extLst>
              </a:tr>
              <a:tr h="432116">
                <a:tc>
                  <a:txBody>
                    <a:bodyPr/>
                    <a:lstStyle/>
                    <a:p>
                      <a:pPr marL="0" indent="0" algn="ctr" defTabSz="457200" eaLnBrk="1" fontAlgn="base" latinLnBrk="0" hangingPunct="1">
                        <a:lnSpc>
                          <a:spcPct val="100000"/>
                        </a:lnSpc>
                        <a:spcBef>
                          <a:spcPts val="0"/>
                        </a:spcBef>
                        <a:spcAft>
                          <a:spcPts val="0"/>
                        </a:spcAft>
                        <a:buNone/>
                      </a:pPr>
                      <a:r>
                        <a:rPr lang="en-US" altLang="zh-CN" sz="1800" b="0" i="0" u="none" strike="noStrike" kern="1200" cap="none" spc="0" baseline="0" dirty="0">
                          <a:solidFill>
                            <a:schemeClr val="bg1"/>
                          </a:solidFill>
                          <a:latin typeface="Century Gothic" charset="0"/>
                          <a:ea typeface="宋体" charset="0"/>
                          <a:cs typeface="Century Gothic" charset="0"/>
                        </a:rPr>
                        <a:t>list, tuple</a:t>
                      </a:r>
                      <a:endParaRPr lang="zh-CN" altLang="en-US" sz="1800" b="0" i="0" u="none" strike="noStrike" kern="1200" cap="none" spc="0" baseline="0" dirty="0">
                        <a:solidFill>
                          <a:schemeClr val="bg1"/>
                        </a:solidFill>
                        <a:latin typeface="Century Gothic" charset="0"/>
                        <a:ea typeface="宋体" charset="0"/>
                        <a:cs typeface="Century Gothic" charset="0"/>
                      </a:endParaRPr>
                    </a:p>
                  </a:txBody>
                  <a:tcPr marL="133350" marR="133350" marT="66675" marB="66675" anchor="ctr">
                    <a:lnL>
                      <a:noFill/>
                    </a:lnL>
                    <a:lnR>
                      <a:noFill/>
                    </a:lnR>
                    <a:lnT w="9525">
                      <a:solidFill>
                        <a:srgbClr val="EDEDED"/>
                      </a:solidFill>
                      <a:prstDash val="solid"/>
                      <a:headEnd type="none" w="med" len="med"/>
                      <a:tailEnd type="none" w="med" len="med"/>
                    </a:lnT>
                    <a:lnB w="9525">
                      <a:solidFill>
                        <a:srgbClr val="EDEDED"/>
                      </a:solidFill>
                      <a:prstDash val="solid"/>
                      <a:headEnd type="none" w="med" len="med"/>
                      <a:tailEnd type="none" w="med" len="med"/>
                    </a:lnB>
                    <a:solidFill>
                      <a:srgbClr val="FFFFFF"/>
                    </a:solidFill>
                  </a:tcPr>
                </a:tc>
                <a:tc>
                  <a:txBody>
                    <a:bodyPr/>
                    <a:lstStyle/>
                    <a:p>
                      <a:pPr marL="0" indent="0" algn="ctr" defTabSz="457200" eaLnBrk="1" fontAlgn="base" latinLnBrk="0" hangingPunct="1">
                        <a:lnSpc>
                          <a:spcPct val="100000"/>
                        </a:lnSpc>
                        <a:spcBef>
                          <a:spcPts val="0"/>
                        </a:spcBef>
                        <a:spcAft>
                          <a:spcPts val="0"/>
                        </a:spcAft>
                        <a:buNone/>
                      </a:pPr>
                      <a:r>
                        <a:rPr lang="en-US" altLang="zh-CN" sz="1800" b="0" i="0" u="none" strike="noStrike" kern="1200" cap="none" spc="0" baseline="0">
                          <a:solidFill>
                            <a:schemeClr val="bg1"/>
                          </a:solidFill>
                          <a:latin typeface="Century Gothic" charset="0"/>
                          <a:ea typeface="宋体" charset="0"/>
                          <a:cs typeface="Century Gothic" charset="0"/>
                        </a:rPr>
                        <a:t>array</a:t>
                      </a:r>
                      <a:endParaRPr lang="zh-CN" altLang="en-US" sz="1800" b="0" i="0" u="none" strike="noStrike" kern="1200" cap="none" spc="0" baseline="0">
                        <a:solidFill>
                          <a:schemeClr val="bg1"/>
                        </a:solidFill>
                        <a:latin typeface="Century Gothic" charset="0"/>
                        <a:ea typeface="宋体" charset="0"/>
                        <a:cs typeface="Century Gothic" charset="0"/>
                      </a:endParaRPr>
                    </a:p>
                  </a:txBody>
                  <a:tcPr marL="133350" marR="133350" marT="66675" marB="66675" anchor="ctr">
                    <a:lnL>
                      <a:noFill/>
                    </a:lnL>
                    <a:lnR>
                      <a:noFill/>
                    </a:lnR>
                    <a:lnT w="9525">
                      <a:solidFill>
                        <a:srgbClr val="EDEDED"/>
                      </a:solidFill>
                      <a:prstDash val="solid"/>
                      <a:headEnd type="none" w="med" len="med"/>
                      <a:tailEnd type="none" w="med" len="med"/>
                    </a:lnT>
                    <a:lnB w="9525">
                      <a:solidFill>
                        <a:srgbClr val="EDEDED"/>
                      </a:solidFill>
                      <a:prstDash val="solid"/>
                      <a:headEnd type="none" w="med" len="med"/>
                      <a:tailEnd type="none" w="med" len="med"/>
                    </a:lnB>
                    <a:solidFill>
                      <a:srgbClr val="FFFFFF"/>
                    </a:solidFill>
                  </a:tcPr>
                </a:tc>
                <a:extLst>
                  <a:ext uri="{0D108BD9-81ED-4DB2-BD59-A6C34878D82A}">
                    <a16:rowId xmlns:a16="http://schemas.microsoft.com/office/drawing/2014/main" val="10002"/>
                  </a:ext>
                </a:extLst>
              </a:tr>
              <a:tr h="432116">
                <a:tc>
                  <a:txBody>
                    <a:bodyPr/>
                    <a:lstStyle/>
                    <a:p>
                      <a:pPr marL="0" indent="0" algn="ctr" defTabSz="457200" eaLnBrk="1" fontAlgn="base" latinLnBrk="0" hangingPunct="1">
                        <a:lnSpc>
                          <a:spcPct val="100000"/>
                        </a:lnSpc>
                        <a:spcBef>
                          <a:spcPts val="0"/>
                        </a:spcBef>
                        <a:spcAft>
                          <a:spcPts val="0"/>
                        </a:spcAft>
                        <a:buNone/>
                      </a:pPr>
                      <a:r>
                        <a:rPr lang="en-US" altLang="zh-CN" sz="1800" b="0" i="0" u="none" strike="noStrike" kern="1200" cap="none" spc="0" baseline="0">
                          <a:solidFill>
                            <a:schemeClr val="bg1"/>
                          </a:solidFill>
                          <a:latin typeface="Century Gothic" charset="0"/>
                          <a:ea typeface="宋体" charset="0"/>
                          <a:cs typeface="Century Gothic" charset="0"/>
                        </a:rPr>
                        <a:t>str</a:t>
                      </a:r>
                      <a:endParaRPr lang="zh-CN" altLang="en-US" sz="1800" b="0" i="0" u="none" strike="noStrike" kern="1200" cap="none" spc="0" baseline="0">
                        <a:solidFill>
                          <a:schemeClr val="bg1"/>
                        </a:solidFill>
                        <a:latin typeface="Century Gothic" charset="0"/>
                        <a:ea typeface="宋体" charset="0"/>
                        <a:cs typeface="Century Gothic" charset="0"/>
                      </a:endParaRPr>
                    </a:p>
                  </a:txBody>
                  <a:tcPr marL="133350" marR="133350" marT="66675" marB="66675" anchor="ctr">
                    <a:lnL>
                      <a:noFill/>
                    </a:lnL>
                    <a:lnR>
                      <a:noFill/>
                    </a:lnR>
                    <a:lnT w="9525">
                      <a:solidFill>
                        <a:srgbClr val="EDEDED"/>
                      </a:solidFill>
                      <a:prstDash val="solid"/>
                      <a:headEnd type="none" w="med" len="med"/>
                      <a:tailEnd type="none" w="med" len="med"/>
                    </a:lnT>
                    <a:lnB w="9525">
                      <a:solidFill>
                        <a:srgbClr val="EDEDED"/>
                      </a:solidFill>
                      <a:prstDash val="solid"/>
                      <a:headEnd type="none" w="med" len="med"/>
                      <a:tailEnd type="none" w="med" len="med"/>
                    </a:lnB>
                    <a:solidFill>
                      <a:srgbClr val="FFFFFF"/>
                    </a:solidFill>
                  </a:tcPr>
                </a:tc>
                <a:tc>
                  <a:txBody>
                    <a:bodyPr/>
                    <a:lstStyle/>
                    <a:p>
                      <a:pPr marL="0" indent="0" algn="ctr" defTabSz="457200" eaLnBrk="1" fontAlgn="base" latinLnBrk="0" hangingPunct="1">
                        <a:lnSpc>
                          <a:spcPct val="100000"/>
                        </a:lnSpc>
                        <a:spcBef>
                          <a:spcPts val="0"/>
                        </a:spcBef>
                        <a:spcAft>
                          <a:spcPts val="0"/>
                        </a:spcAft>
                        <a:buNone/>
                      </a:pPr>
                      <a:r>
                        <a:rPr lang="en-US" altLang="zh-CN" sz="1800" b="0" i="0" u="none" strike="noStrike" kern="1200" cap="none" spc="0" baseline="0">
                          <a:solidFill>
                            <a:schemeClr val="bg1"/>
                          </a:solidFill>
                          <a:latin typeface="Century Gothic" charset="0"/>
                          <a:ea typeface="宋体" charset="0"/>
                          <a:cs typeface="Century Gothic" charset="0"/>
                        </a:rPr>
                        <a:t>string</a:t>
                      </a:r>
                      <a:endParaRPr lang="zh-CN" altLang="en-US" sz="1800" b="0" i="0" u="none" strike="noStrike" kern="1200" cap="none" spc="0" baseline="0">
                        <a:solidFill>
                          <a:schemeClr val="bg1"/>
                        </a:solidFill>
                        <a:latin typeface="Century Gothic" charset="0"/>
                        <a:ea typeface="宋体" charset="0"/>
                        <a:cs typeface="Century Gothic" charset="0"/>
                      </a:endParaRPr>
                    </a:p>
                  </a:txBody>
                  <a:tcPr marL="133350" marR="133350" marT="66675" marB="66675" anchor="ctr">
                    <a:lnL>
                      <a:noFill/>
                    </a:lnL>
                    <a:lnR>
                      <a:noFill/>
                    </a:lnR>
                    <a:lnT w="9525">
                      <a:solidFill>
                        <a:srgbClr val="EDEDED"/>
                      </a:solidFill>
                      <a:prstDash val="solid"/>
                      <a:headEnd type="none" w="med" len="med"/>
                      <a:tailEnd type="none" w="med" len="med"/>
                    </a:lnT>
                    <a:lnB w="9525">
                      <a:solidFill>
                        <a:srgbClr val="EDEDED"/>
                      </a:solidFill>
                      <a:prstDash val="solid"/>
                      <a:headEnd type="none" w="med" len="med"/>
                      <a:tailEnd type="none" w="med" len="med"/>
                    </a:lnB>
                    <a:solidFill>
                      <a:srgbClr val="FFFFFF"/>
                    </a:solidFill>
                  </a:tcPr>
                </a:tc>
                <a:extLst>
                  <a:ext uri="{0D108BD9-81ED-4DB2-BD59-A6C34878D82A}">
                    <a16:rowId xmlns:a16="http://schemas.microsoft.com/office/drawing/2014/main" val="10003"/>
                  </a:ext>
                </a:extLst>
              </a:tr>
              <a:tr h="432116">
                <a:tc>
                  <a:txBody>
                    <a:bodyPr/>
                    <a:lstStyle/>
                    <a:p>
                      <a:pPr marL="0" indent="0" algn="ctr" defTabSz="457200" eaLnBrk="1" fontAlgn="base" latinLnBrk="0" hangingPunct="1">
                        <a:lnSpc>
                          <a:spcPct val="100000"/>
                        </a:lnSpc>
                        <a:spcBef>
                          <a:spcPts val="0"/>
                        </a:spcBef>
                        <a:spcAft>
                          <a:spcPts val="0"/>
                        </a:spcAft>
                        <a:buNone/>
                      </a:pPr>
                      <a:r>
                        <a:rPr lang="en-US" altLang="zh-CN" sz="1800" b="0" i="0" u="none" strike="noStrike" kern="1200" cap="none" spc="0" baseline="0">
                          <a:solidFill>
                            <a:schemeClr val="bg1"/>
                          </a:solidFill>
                          <a:latin typeface="Century Gothic" charset="0"/>
                          <a:ea typeface="宋体" charset="0"/>
                          <a:cs typeface="Century Gothic" charset="0"/>
                        </a:rPr>
                        <a:t>int, long, float</a:t>
                      </a:r>
                      <a:endParaRPr lang="zh-CN" altLang="en-US" sz="1800" b="0" i="0" u="none" strike="noStrike" kern="1200" cap="none" spc="0" baseline="0">
                        <a:solidFill>
                          <a:schemeClr val="bg1"/>
                        </a:solidFill>
                        <a:latin typeface="Century Gothic" charset="0"/>
                        <a:ea typeface="宋体" charset="0"/>
                        <a:cs typeface="Century Gothic" charset="0"/>
                      </a:endParaRPr>
                    </a:p>
                  </a:txBody>
                  <a:tcPr marL="133350" marR="133350" marT="66675" marB="66675" anchor="ctr">
                    <a:lnL>
                      <a:noFill/>
                    </a:lnL>
                    <a:lnR>
                      <a:noFill/>
                    </a:lnR>
                    <a:lnT w="9525">
                      <a:solidFill>
                        <a:srgbClr val="EDEDED"/>
                      </a:solidFill>
                      <a:prstDash val="solid"/>
                      <a:headEnd type="none" w="med" len="med"/>
                      <a:tailEnd type="none" w="med" len="med"/>
                    </a:lnT>
                    <a:lnB w="9525">
                      <a:solidFill>
                        <a:srgbClr val="EDEDED"/>
                      </a:solidFill>
                      <a:prstDash val="solid"/>
                      <a:headEnd type="none" w="med" len="med"/>
                      <a:tailEnd type="none" w="med" len="med"/>
                    </a:lnB>
                    <a:solidFill>
                      <a:srgbClr val="FFFFFF"/>
                    </a:solidFill>
                  </a:tcPr>
                </a:tc>
                <a:tc>
                  <a:txBody>
                    <a:bodyPr/>
                    <a:lstStyle/>
                    <a:p>
                      <a:pPr marL="0" indent="0" algn="ctr" defTabSz="457200" eaLnBrk="1" fontAlgn="base" latinLnBrk="0" hangingPunct="1">
                        <a:lnSpc>
                          <a:spcPct val="100000"/>
                        </a:lnSpc>
                        <a:spcBef>
                          <a:spcPts val="0"/>
                        </a:spcBef>
                        <a:spcAft>
                          <a:spcPts val="0"/>
                        </a:spcAft>
                        <a:buNone/>
                      </a:pPr>
                      <a:r>
                        <a:rPr lang="en-US" altLang="zh-CN" sz="1800" b="0" i="0" u="none" strike="noStrike" kern="1200" cap="none" spc="0" baseline="0">
                          <a:solidFill>
                            <a:schemeClr val="bg1"/>
                          </a:solidFill>
                          <a:latin typeface="Century Gothic" charset="0"/>
                          <a:ea typeface="宋体" charset="0"/>
                          <a:cs typeface="Century Gothic" charset="0"/>
                        </a:rPr>
                        <a:t>numbers</a:t>
                      </a:r>
                      <a:endParaRPr lang="zh-CN" altLang="en-US" sz="1800" b="0" i="0" u="none" strike="noStrike" kern="1200" cap="none" spc="0" baseline="0">
                        <a:solidFill>
                          <a:schemeClr val="bg1"/>
                        </a:solidFill>
                        <a:latin typeface="Century Gothic" charset="0"/>
                        <a:ea typeface="宋体" charset="0"/>
                        <a:cs typeface="Century Gothic" charset="0"/>
                      </a:endParaRPr>
                    </a:p>
                  </a:txBody>
                  <a:tcPr marL="133350" marR="133350" marT="66675" marB="66675" anchor="ctr">
                    <a:lnL>
                      <a:noFill/>
                    </a:lnL>
                    <a:lnR>
                      <a:noFill/>
                    </a:lnR>
                    <a:lnT w="9525">
                      <a:solidFill>
                        <a:srgbClr val="EDEDED"/>
                      </a:solidFill>
                      <a:prstDash val="solid"/>
                      <a:headEnd type="none" w="med" len="med"/>
                      <a:tailEnd type="none" w="med" len="med"/>
                    </a:lnT>
                    <a:lnB w="9525">
                      <a:solidFill>
                        <a:srgbClr val="EDEDED"/>
                      </a:solidFill>
                      <a:prstDash val="solid"/>
                      <a:headEnd type="none" w="med" len="med"/>
                      <a:tailEnd type="none" w="med" len="med"/>
                    </a:lnB>
                    <a:solidFill>
                      <a:srgbClr val="FFFFFF"/>
                    </a:solidFill>
                  </a:tcPr>
                </a:tc>
                <a:extLst>
                  <a:ext uri="{0D108BD9-81ED-4DB2-BD59-A6C34878D82A}">
                    <a16:rowId xmlns:a16="http://schemas.microsoft.com/office/drawing/2014/main" val="10004"/>
                  </a:ext>
                </a:extLst>
              </a:tr>
              <a:tr h="432116">
                <a:tc>
                  <a:txBody>
                    <a:bodyPr/>
                    <a:lstStyle/>
                    <a:p>
                      <a:pPr marL="0" indent="0" algn="ctr" defTabSz="457200" eaLnBrk="1" fontAlgn="base" latinLnBrk="0" hangingPunct="1">
                        <a:lnSpc>
                          <a:spcPct val="100000"/>
                        </a:lnSpc>
                        <a:spcBef>
                          <a:spcPts val="0"/>
                        </a:spcBef>
                        <a:spcAft>
                          <a:spcPts val="0"/>
                        </a:spcAft>
                        <a:buNone/>
                      </a:pPr>
                      <a:r>
                        <a:rPr lang="en-US" altLang="zh-CN" sz="1800" b="0" i="0" u="none" strike="noStrike" kern="1200" cap="none" spc="0" baseline="0">
                          <a:solidFill>
                            <a:schemeClr val="bg1"/>
                          </a:solidFill>
                          <a:latin typeface="Century Gothic" charset="0"/>
                          <a:ea typeface="宋体" charset="0"/>
                          <a:cs typeface="Century Gothic" charset="0"/>
                        </a:rPr>
                        <a:t>True</a:t>
                      </a:r>
                      <a:endParaRPr lang="zh-CN" altLang="en-US" sz="1800" b="0" i="0" u="none" strike="noStrike" kern="1200" cap="none" spc="0" baseline="0">
                        <a:solidFill>
                          <a:schemeClr val="bg1"/>
                        </a:solidFill>
                        <a:latin typeface="Century Gothic" charset="0"/>
                        <a:ea typeface="宋体" charset="0"/>
                        <a:cs typeface="Century Gothic" charset="0"/>
                      </a:endParaRPr>
                    </a:p>
                  </a:txBody>
                  <a:tcPr marL="133350" marR="133350" marT="66675" marB="66675" anchor="ctr">
                    <a:lnL>
                      <a:noFill/>
                    </a:lnL>
                    <a:lnR>
                      <a:noFill/>
                    </a:lnR>
                    <a:lnT w="9525">
                      <a:solidFill>
                        <a:srgbClr val="EDEDED"/>
                      </a:solidFill>
                      <a:prstDash val="solid"/>
                      <a:headEnd type="none" w="med" len="med"/>
                      <a:tailEnd type="none" w="med" len="med"/>
                    </a:lnT>
                    <a:lnB w="9525">
                      <a:solidFill>
                        <a:srgbClr val="EDEDED"/>
                      </a:solidFill>
                      <a:prstDash val="solid"/>
                      <a:headEnd type="none" w="med" len="med"/>
                      <a:tailEnd type="none" w="med" len="med"/>
                    </a:lnB>
                    <a:solidFill>
                      <a:srgbClr val="FFFFFF"/>
                    </a:solidFill>
                  </a:tcPr>
                </a:tc>
                <a:tc>
                  <a:txBody>
                    <a:bodyPr/>
                    <a:lstStyle/>
                    <a:p>
                      <a:pPr marL="0" indent="0" algn="ctr" defTabSz="457200" eaLnBrk="1" fontAlgn="base" latinLnBrk="0" hangingPunct="1">
                        <a:lnSpc>
                          <a:spcPct val="100000"/>
                        </a:lnSpc>
                        <a:spcBef>
                          <a:spcPts val="0"/>
                        </a:spcBef>
                        <a:spcAft>
                          <a:spcPts val="0"/>
                        </a:spcAft>
                        <a:buNone/>
                      </a:pPr>
                      <a:r>
                        <a:rPr lang="en-US" altLang="zh-CN" sz="1800" b="0" i="0" u="none" strike="noStrike" kern="1200" cap="none" spc="0" baseline="0">
                          <a:solidFill>
                            <a:schemeClr val="bg1"/>
                          </a:solidFill>
                          <a:latin typeface="Century Gothic" charset="0"/>
                          <a:ea typeface="宋体" charset="0"/>
                          <a:cs typeface="Century Gothic" charset="0"/>
                        </a:rPr>
                        <a:t>true</a:t>
                      </a:r>
                      <a:endParaRPr lang="zh-CN" altLang="en-US" sz="1800" b="0" i="0" u="none" strike="noStrike" kern="1200" cap="none" spc="0" baseline="0">
                        <a:solidFill>
                          <a:schemeClr val="bg1"/>
                        </a:solidFill>
                        <a:latin typeface="Century Gothic" charset="0"/>
                        <a:ea typeface="宋体" charset="0"/>
                        <a:cs typeface="Century Gothic" charset="0"/>
                      </a:endParaRPr>
                    </a:p>
                  </a:txBody>
                  <a:tcPr marL="133350" marR="133350" marT="66675" marB="66675" anchor="ctr">
                    <a:lnL>
                      <a:noFill/>
                    </a:lnL>
                    <a:lnR>
                      <a:noFill/>
                    </a:lnR>
                    <a:lnT w="9525">
                      <a:solidFill>
                        <a:srgbClr val="EDEDED"/>
                      </a:solidFill>
                      <a:prstDash val="solid"/>
                      <a:headEnd type="none" w="med" len="med"/>
                      <a:tailEnd type="none" w="med" len="med"/>
                    </a:lnT>
                    <a:lnB w="9525">
                      <a:solidFill>
                        <a:srgbClr val="EDEDED"/>
                      </a:solidFill>
                      <a:prstDash val="solid"/>
                      <a:headEnd type="none" w="med" len="med"/>
                      <a:tailEnd type="none" w="med" len="med"/>
                    </a:lnB>
                    <a:solidFill>
                      <a:srgbClr val="FFFFFF"/>
                    </a:solidFill>
                  </a:tcPr>
                </a:tc>
                <a:extLst>
                  <a:ext uri="{0D108BD9-81ED-4DB2-BD59-A6C34878D82A}">
                    <a16:rowId xmlns:a16="http://schemas.microsoft.com/office/drawing/2014/main" val="10005"/>
                  </a:ext>
                </a:extLst>
              </a:tr>
              <a:tr h="432116">
                <a:tc>
                  <a:txBody>
                    <a:bodyPr/>
                    <a:lstStyle/>
                    <a:p>
                      <a:pPr marL="0" indent="0" algn="ctr" defTabSz="457200" eaLnBrk="1" fontAlgn="base" latinLnBrk="0" hangingPunct="1">
                        <a:lnSpc>
                          <a:spcPct val="100000"/>
                        </a:lnSpc>
                        <a:spcBef>
                          <a:spcPts val="0"/>
                        </a:spcBef>
                        <a:spcAft>
                          <a:spcPts val="0"/>
                        </a:spcAft>
                        <a:buNone/>
                      </a:pPr>
                      <a:r>
                        <a:rPr lang="en-US" altLang="zh-CN" sz="1800" b="0" i="0" u="none" strike="noStrike" kern="1200" cap="none" spc="0" baseline="0">
                          <a:solidFill>
                            <a:schemeClr val="bg1"/>
                          </a:solidFill>
                          <a:latin typeface="Century Gothic" charset="0"/>
                          <a:ea typeface="宋体" charset="0"/>
                          <a:cs typeface="Century Gothic" charset="0"/>
                        </a:rPr>
                        <a:t>False</a:t>
                      </a:r>
                      <a:endParaRPr lang="zh-CN" altLang="en-US" sz="1800" b="0" i="0" u="none" strike="noStrike" kern="1200" cap="none" spc="0" baseline="0">
                        <a:solidFill>
                          <a:schemeClr val="bg1"/>
                        </a:solidFill>
                        <a:latin typeface="Century Gothic" charset="0"/>
                        <a:ea typeface="宋体" charset="0"/>
                        <a:cs typeface="Century Gothic" charset="0"/>
                      </a:endParaRPr>
                    </a:p>
                  </a:txBody>
                  <a:tcPr marL="133350" marR="133350" marT="66675" marB="66675" anchor="ctr">
                    <a:lnL>
                      <a:noFill/>
                    </a:lnL>
                    <a:lnR>
                      <a:noFill/>
                    </a:lnR>
                    <a:lnT w="9525">
                      <a:solidFill>
                        <a:srgbClr val="EDEDED"/>
                      </a:solidFill>
                      <a:prstDash val="solid"/>
                      <a:headEnd type="none" w="med" len="med"/>
                      <a:tailEnd type="none" w="med" len="med"/>
                    </a:lnT>
                    <a:lnB w="9525">
                      <a:solidFill>
                        <a:srgbClr val="EDEDED"/>
                      </a:solidFill>
                      <a:prstDash val="solid"/>
                      <a:headEnd type="none" w="med" len="med"/>
                      <a:tailEnd type="none" w="med" len="med"/>
                    </a:lnB>
                    <a:solidFill>
                      <a:srgbClr val="FFFFFF"/>
                    </a:solidFill>
                  </a:tcPr>
                </a:tc>
                <a:tc>
                  <a:txBody>
                    <a:bodyPr/>
                    <a:lstStyle/>
                    <a:p>
                      <a:pPr marL="0" indent="0" algn="ctr" defTabSz="457200" eaLnBrk="1" fontAlgn="base" latinLnBrk="0" hangingPunct="1">
                        <a:lnSpc>
                          <a:spcPct val="100000"/>
                        </a:lnSpc>
                        <a:spcBef>
                          <a:spcPts val="0"/>
                        </a:spcBef>
                        <a:spcAft>
                          <a:spcPts val="0"/>
                        </a:spcAft>
                        <a:buNone/>
                      </a:pPr>
                      <a:r>
                        <a:rPr lang="en-US" altLang="zh-CN" sz="1800" b="0" i="0" u="none" strike="noStrike" kern="1200" cap="none" spc="0" baseline="0">
                          <a:solidFill>
                            <a:schemeClr val="bg1"/>
                          </a:solidFill>
                          <a:latin typeface="Century Gothic" charset="0"/>
                          <a:ea typeface="宋体" charset="0"/>
                          <a:cs typeface="Century Gothic" charset="0"/>
                        </a:rPr>
                        <a:t>false</a:t>
                      </a:r>
                      <a:endParaRPr lang="zh-CN" altLang="en-US" sz="1800" b="0" i="0" u="none" strike="noStrike" kern="1200" cap="none" spc="0" baseline="0">
                        <a:solidFill>
                          <a:schemeClr val="bg1"/>
                        </a:solidFill>
                        <a:latin typeface="Century Gothic" charset="0"/>
                        <a:ea typeface="宋体" charset="0"/>
                        <a:cs typeface="Century Gothic" charset="0"/>
                      </a:endParaRPr>
                    </a:p>
                  </a:txBody>
                  <a:tcPr marL="133350" marR="133350" marT="66675" marB="66675" anchor="ctr">
                    <a:lnL>
                      <a:noFill/>
                    </a:lnL>
                    <a:lnR>
                      <a:noFill/>
                    </a:lnR>
                    <a:lnT w="9525">
                      <a:solidFill>
                        <a:srgbClr val="EDEDED"/>
                      </a:solidFill>
                      <a:prstDash val="solid"/>
                      <a:headEnd type="none" w="med" len="med"/>
                      <a:tailEnd type="none" w="med" len="med"/>
                    </a:lnT>
                    <a:lnB w="9525">
                      <a:solidFill>
                        <a:srgbClr val="EDEDED"/>
                      </a:solidFill>
                      <a:prstDash val="solid"/>
                      <a:headEnd type="none" w="med" len="med"/>
                      <a:tailEnd type="none" w="med" len="med"/>
                    </a:lnB>
                    <a:solidFill>
                      <a:srgbClr val="FFFFFF"/>
                    </a:solidFill>
                  </a:tcPr>
                </a:tc>
                <a:extLst>
                  <a:ext uri="{0D108BD9-81ED-4DB2-BD59-A6C34878D82A}">
                    <a16:rowId xmlns:a16="http://schemas.microsoft.com/office/drawing/2014/main" val="10006"/>
                  </a:ext>
                </a:extLst>
              </a:tr>
              <a:tr h="432116">
                <a:tc>
                  <a:txBody>
                    <a:bodyPr/>
                    <a:lstStyle/>
                    <a:p>
                      <a:pPr marL="0" indent="0" algn="ctr" defTabSz="457200" eaLnBrk="1" fontAlgn="base" latinLnBrk="0" hangingPunct="1">
                        <a:lnSpc>
                          <a:spcPct val="100000"/>
                        </a:lnSpc>
                        <a:spcBef>
                          <a:spcPts val="0"/>
                        </a:spcBef>
                        <a:spcAft>
                          <a:spcPts val="0"/>
                        </a:spcAft>
                        <a:buNone/>
                      </a:pPr>
                      <a:r>
                        <a:rPr lang="en-US" altLang="zh-CN" sz="1800" b="0" i="0" u="none" strike="noStrike" kern="1200" cap="none" spc="0" baseline="0">
                          <a:solidFill>
                            <a:schemeClr val="bg1"/>
                          </a:solidFill>
                          <a:latin typeface="Century Gothic" charset="0"/>
                          <a:ea typeface="宋体" charset="0"/>
                          <a:cs typeface="Century Gothic" charset="0"/>
                        </a:rPr>
                        <a:t>None</a:t>
                      </a:r>
                      <a:endParaRPr lang="zh-CN" altLang="en-US" sz="1800" b="0" i="0" u="none" strike="noStrike" kern="1200" cap="none" spc="0" baseline="0">
                        <a:solidFill>
                          <a:schemeClr val="bg1"/>
                        </a:solidFill>
                        <a:latin typeface="Century Gothic" charset="0"/>
                        <a:ea typeface="宋体" charset="0"/>
                        <a:cs typeface="Century Gothic" charset="0"/>
                      </a:endParaRPr>
                    </a:p>
                  </a:txBody>
                  <a:tcPr marL="133350" marR="133350" marT="66675" marB="66675" anchor="ctr">
                    <a:lnL>
                      <a:noFill/>
                    </a:lnL>
                    <a:lnR>
                      <a:noFill/>
                    </a:lnR>
                    <a:lnT w="9525">
                      <a:solidFill>
                        <a:srgbClr val="EDEDED"/>
                      </a:solidFill>
                      <a:prstDash val="solid"/>
                      <a:headEnd type="none" w="med" len="med"/>
                      <a:tailEnd type="none" w="med" len="med"/>
                    </a:lnT>
                    <a:lnB>
                      <a:noFill/>
                    </a:lnB>
                    <a:solidFill>
                      <a:srgbClr val="FFFFFF"/>
                    </a:solidFill>
                  </a:tcPr>
                </a:tc>
                <a:tc>
                  <a:txBody>
                    <a:bodyPr/>
                    <a:lstStyle/>
                    <a:p>
                      <a:pPr marL="0" indent="0" algn="ctr" defTabSz="457200" eaLnBrk="1" fontAlgn="base" latinLnBrk="0" hangingPunct="1">
                        <a:lnSpc>
                          <a:spcPct val="100000"/>
                        </a:lnSpc>
                        <a:spcBef>
                          <a:spcPts val="0"/>
                        </a:spcBef>
                        <a:spcAft>
                          <a:spcPts val="0"/>
                        </a:spcAft>
                        <a:buNone/>
                      </a:pPr>
                      <a:r>
                        <a:rPr lang="en-US" altLang="zh-CN" sz="1800" b="0" i="0" u="none" strike="noStrike" kern="1200" cap="none" spc="0" baseline="0" dirty="0">
                          <a:solidFill>
                            <a:schemeClr val="bg1"/>
                          </a:solidFill>
                          <a:latin typeface="Century Gothic" charset="0"/>
                          <a:ea typeface="宋体" charset="0"/>
                          <a:cs typeface="Century Gothic" charset="0"/>
                        </a:rPr>
                        <a:t>null</a:t>
                      </a:r>
                      <a:endParaRPr lang="zh-CN" altLang="en-US" sz="1800" b="0" i="0" u="none" strike="noStrike" kern="1200" cap="none" spc="0" baseline="0" dirty="0">
                        <a:solidFill>
                          <a:schemeClr val="bg1"/>
                        </a:solidFill>
                        <a:latin typeface="Century Gothic" charset="0"/>
                        <a:ea typeface="宋体" charset="0"/>
                        <a:cs typeface="Century Gothic" charset="0"/>
                      </a:endParaRPr>
                    </a:p>
                  </a:txBody>
                  <a:tcPr marL="133350" marR="133350" marT="66675" marB="66675" anchor="ctr">
                    <a:lnL>
                      <a:noFill/>
                    </a:lnL>
                    <a:lnR>
                      <a:noFill/>
                    </a:lnR>
                    <a:lnT w="9525">
                      <a:solidFill>
                        <a:srgbClr val="EDEDED"/>
                      </a:solidFill>
                      <a:prstDash val="solid"/>
                      <a:headEnd type="none" w="med" len="med"/>
                      <a:tailEnd type="none" w="med" len="med"/>
                    </a:lnT>
                    <a:lnB>
                      <a:noFill/>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24683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350" name="矩形"/>
          <p:cNvSpPr>
            <a:spLocks/>
          </p:cNvSpPr>
          <p:nvPr/>
        </p:nvSpPr>
        <p:spPr>
          <a:xfrm>
            <a:off x="0" y="361"/>
            <a:ext cx="65" cy="456479"/>
          </a:xfrm>
          <a:prstGeom prst="rect">
            <a:avLst/>
          </a:prstGeom>
          <a:solidFill>
            <a:srgbClr val="4CAF50"/>
          </a:solidFill>
          <a:ln w="12700" cap="flat" cmpd="sng">
            <a:noFill/>
            <a:prstDash val="solid"/>
            <a:round/>
          </a:ln>
        </p:spPr>
      </p:sp>
      <p:sp>
        <p:nvSpPr>
          <p:cNvPr id="4" name="文本框">
            <a:extLst>
              <a:ext uri="{FF2B5EF4-FFF2-40B4-BE49-F238E27FC236}">
                <a16:creationId xmlns:a16="http://schemas.microsoft.com/office/drawing/2014/main" id="{7174D92F-BB50-912C-7627-B1236013E45B}"/>
              </a:ext>
            </a:extLst>
          </p:cNvPr>
          <p:cNvSpPr txBox="1">
            <a:spLocks/>
          </p:cNvSpPr>
          <p:nvPr/>
        </p:nvSpPr>
        <p:spPr>
          <a:xfrm>
            <a:off x="396607" y="124037"/>
            <a:ext cx="9653246" cy="17047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r>
              <a:rPr lang="en-US" altLang="zh-CN" sz="1600" dirty="0">
                <a:cs typeface="Lucida Sans"/>
              </a:rPr>
              <a:t>Using </a:t>
            </a:r>
            <a:r>
              <a:rPr lang="en-US" altLang="zh-CN" sz="1600" dirty="0" err="1">
                <a:cs typeface="Lucida Sans"/>
              </a:rPr>
              <a:t>json.dumps</a:t>
            </a:r>
            <a:r>
              <a:rPr lang="en-US" altLang="zh-CN" sz="1600" dirty="0">
                <a:cs typeface="Lucida Sans"/>
              </a:rPr>
              <a:t>() - The JSON package in python has a function called </a:t>
            </a:r>
            <a:r>
              <a:rPr lang="en-US" altLang="zh-CN" sz="1600" dirty="0" err="1">
                <a:cs typeface="Lucida Sans"/>
              </a:rPr>
              <a:t>json.dumps</a:t>
            </a:r>
            <a:r>
              <a:rPr lang="en-US" altLang="zh-CN" sz="1600" dirty="0">
                <a:cs typeface="Lucida Sans"/>
              </a:rPr>
              <a:t>() that helps in converting a dictionary to a JSON object.</a:t>
            </a:r>
          </a:p>
          <a:p>
            <a:pPr fontAlgn="base"/>
            <a:r>
              <a:rPr lang="en-US" altLang="zh-CN" sz="1600" dirty="0">
                <a:cs typeface="Lucida Sans"/>
              </a:rPr>
              <a:t>It takes two parameters: </a:t>
            </a:r>
          </a:p>
          <a:p>
            <a:pPr lvl="1" fontAlgn="base"/>
            <a:r>
              <a:rPr lang="en-US" altLang="zh-CN" sz="1600" b="1" dirty="0">
                <a:cs typeface="Lucida Sans"/>
              </a:rPr>
              <a:t>dictionary –</a:t>
            </a:r>
            <a:r>
              <a:rPr lang="en-US" altLang="zh-CN" sz="1600" dirty="0">
                <a:cs typeface="Lucida Sans"/>
              </a:rPr>
              <a:t> name of dictionary which should be converted to JSON object.</a:t>
            </a:r>
          </a:p>
          <a:p>
            <a:pPr lvl="1" fontAlgn="base"/>
            <a:r>
              <a:rPr lang="en-US" altLang="zh-CN" sz="1600" b="1" dirty="0">
                <a:cs typeface="Lucida Sans"/>
              </a:rPr>
              <a:t>indent –</a:t>
            </a:r>
            <a:r>
              <a:rPr lang="en-US" altLang="zh-CN" sz="1600" dirty="0">
                <a:cs typeface="Lucida Sans"/>
              </a:rPr>
              <a:t> defines the number of units for indentation</a:t>
            </a:r>
          </a:p>
          <a:p>
            <a:pPr lvl="1" fontAlgn="base"/>
            <a:endParaRPr lang="en-US" altLang="zh-CN" dirty="0">
              <a:cs typeface="Lucida Sans"/>
            </a:endParaRPr>
          </a:p>
          <a:p>
            <a:pPr lvl="1" fontAlgn="base"/>
            <a:endParaRPr lang="en-US" altLang="zh-CN" dirty="0">
              <a:cs typeface="Lucida Sans"/>
            </a:endParaRPr>
          </a:p>
          <a:p>
            <a:endParaRPr lang="zh-CN" altLang="en-US" dirty="0">
              <a:cs typeface="Lucida Sans"/>
            </a:endParaRPr>
          </a:p>
        </p:txBody>
      </p:sp>
      <p:sp>
        <p:nvSpPr>
          <p:cNvPr id="5" name="文本框">
            <a:extLst>
              <a:ext uri="{FF2B5EF4-FFF2-40B4-BE49-F238E27FC236}">
                <a16:creationId xmlns:a16="http://schemas.microsoft.com/office/drawing/2014/main" id="{B4D45778-0403-3CB7-3A37-53CA03097570}"/>
              </a:ext>
            </a:extLst>
          </p:cNvPr>
          <p:cNvSpPr>
            <a:spLocks noGrp="1"/>
          </p:cNvSpPr>
          <p:nvPr>
            <p:ph type="body" idx="1"/>
          </p:nvPr>
        </p:nvSpPr>
        <p:spPr>
          <a:xfrm>
            <a:off x="568989" y="1957892"/>
            <a:ext cx="9642229" cy="490010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80000"/>
              </a:lnSpc>
              <a:spcBef>
                <a:spcPts val="1000"/>
              </a:spcBef>
              <a:spcAft>
                <a:spcPts val="0"/>
              </a:spcAft>
              <a:buNone/>
            </a:pPr>
            <a:r>
              <a:rPr lang="en-US" altLang="zh-CN" sz="1600" b="0" i="0" u="none" strike="noStrike" kern="1200" cap="none" spc="0" baseline="0" dirty="0">
                <a:solidFill>
                  <a:schemeClr val="tx1"/>
                </a:solidFill>
                <a:latin typeface="Century Gothic" charset="0"/>
                <a:ea typeface="宋体" charset="0"/>
                <a:cs typeface="Lucida Sans"/>
              </a:rPr>
              <a:t># Python program to write JSON to a file </a:t>
            </a:r>
          </a:p>
          <a:p>
            <a:pPr marL="0" indent="0" algn="l">
              <a:lnSpc>
                <a:spcPct val="80000"/>
              </a:lnSpc>
              <a:spcBef>
                <a:spcPts val="1000"/>
              </a:spcBef>
              <a:spcAft>
                <a:spcPts val="0"/>
              </a:spcAft>
              <a:buNone/>
            </a:pPr>
            <a:r>
              <a:rPr lang="en-US" altLang="zh-CN" sz="1600" b="0" i="0" u="none" strike="noStrike" kern="1200" cap="none" spc="0" baseline="0" dirty="0">
                <a:solidFill>
                  <a:schemeClr val="tx1"/>
                </a:solidFill>
                <a:latin typeface="Century Gothic" charset="0"/>
                <a:ea typeface="宋体" charset="0"/>
                <a:cs typeface="Lucida Sans"/>
              </a:rPr>
              <a:t>import </a:t>
            </a:r>
            <a:r>
              <a:rPr lang="en-US" altLang="zh-CN" sz="1600" b="0" i="0" u="none" strike="noStrike" kern="1200" cap="none" spc="0" baseline="0" dirty="0" err="1">
                <a:solidFill>
                  <a:schemeClr val="tx1"/>
                </a:solidFill>
                <a:latin typeface="Century Gothic" charset="0"/>
                <a:ea typeface="宋体" charset="0"/>
                <a:cs typeface="Lucida Sans"/>
              </a:rPr>
              <a:t>json</a:t>
            </a:r>
            <a:r>
              <a:rPr lang="en-US" altLang="zh-CN" sz="1600" b="0" i="0" u="none" strike="noStrike" kern="1200" cap="none" spc="0" baseline="0" dirty="0">
                <a:solidFill>
                  <a:schemeClr val="tx1"/>
                </a:solidFill>
                <a:latin typeface="Century Gothic" charset="0"/>
                <a:ea typeface="宋体" charset="0"/>
                <a:cs typeface="Lucida Sans"/>
              </a:rPr>
              <a:t> </a:t>
            </a:r>
          </a:p>
          <a:p>
            <a:pPr marL="0" indent="0" algn="l">
              <a:lnSpc>
                <a:spcPct val="80000"/>
              </a:lnSpc>
              <a:spcBef>
                <a:spcPts val="1000"/>
              </a:spcBef>
              <a:spcAft>
                <a:spcPts val="0"/>
              </a:spcAft>
              <a:buNone/>
            </a:pPr>
            <a:r>
              <a:rPr lang="en-US" altLang="zh-CN" sz="1600" b="0" i="0" u="none" strike="noStrike" kern="1200" cap="none" spc="0" baseline="0" dirty="0">
                <a:solidFill>
                  <a:schemeClr val="tx1"/>
                </a:solidFill>
                <a:latin typeface="Century Gothic" charset="0"/>
                <a:ea typeface="宋体" charset="0"/>
                <a:cs typeface="Lucida Sans"/>
              </a:rPr>
              <a:t># Data to be written </a:t>
            </a:r>
          </a:p>
          <a:p>
            <a:pPr marL="0" indent="0" algn="l">
              <a:lnSpc>
                <a:spcPct val="80000"/>
              </a:lnSpc>
              <a:spcBef>
                <a:spcPts val="1000"/>
              </a:spcBef>
              <a:spcAft>
                <a:spcPts val="0"/>
              </a:spcAft>
              <a:buNone/>
            </a:pPr>
            <a:r>
              <a:rPr lang="en-US" altLang="zh-CN" sz="1600" b="0" i="0" u="none" strike="noStrike" kern="1200" cap="none" spc="0" baseline="0" dirty="0">
                <a:solidFill>
                  <a:schemeClr val="tx1"/>
                </a:solidFill>
                <a:latin typeface="Century Gothic" charset="0"/>
                <a:ea typeface="宋体" charset="0"/>
                <a:cs typeface="Lucida Sans"/>
              </a:rPr>
              <a:t>dictionary ={ </a:t>
            </a:r>
          </a:p>
          <a:p>
            <a:pPr marL="0" indent="0" algn="l">
              <a:lnSpc>
                <a:spcPct val="80000"/>
              </a:lnSpc>
              <a:spcBef>
                <a:spcPts val="1000"/>
              </a:spcBef>
              <a:spcAft>
                <a:spcPts val="0"/>
              </a:spcAft>
              <a:buNone/>
            </a:pPr>
            <a:r>
              <a:rPr lang="en-US" altLang="zh-CN" sz="1600" b="0" i="0" u="none" strike="noStrike" kern="1200" cap="none" spc="0" baseline="0" dirty="0">
                <a:solidFill>
                  <a:schemeClr val="tx1"/>
                </a:solidFill>
                <a:latin typeface="Century Gothic" charset="0"/>
                <a:ea typeface="宋体" charset="0"/>
                <a:cs typeface="Lucida Sans"/>
              </a:rPr>
              <a:t>	"name" : "</a:t>
            </a:r>
            <a:r>
              <a:rPr lang="en-US" altLang="zh-CN" sz="1600" b="0" i="0" u="none" strike="noStrike" kern="1200" cap="none" spc="0" baseline="0" dirty="0" err="1">
                <a:solidFill>
                  <a:schemeClr val="tx1"/>
                </a:solidFill>
                <a:latin typeface="Century Gothic" charset="0"/>
                <a:ea typeface="宋体" charset="0"/>
                <a:cs typeface="Lucida Sans"/>
              </a:rPr>
              <a:t>sathiyajith</a:t>
            </a:r>
            <a:r>
              <a:rPr lang="en-US" altLang="zh-CN" sz="1600" b="0" i="0" u="none" strike="noStrike" kern="1200" cap="none" spc="0" baseline="0" dirty="0">
                <a:solidFill>
                  <a:schemeClr val="tx1"/>
                </a:solidFill>
                <a:latin typeface="Century Gothic" charset="0"/>
                <a:ea typeface="宋体" charset="0"/>
                <a:cs typeface="Lucida Sans"/>
              </a:rPr>
              <a:t>", </a:t>
            </a:r>
          </a:p>
          <a:p>
            <a:pPr marL="0" indent="0" algn="l">
              <a:lnSpc>
                <a:spcPct val="80000"/>
              </a:lnSpc>
              <a:spcBef>
                <a:spcPts val="1000"/>
              </a:spcBef>
              <a:spcAft>
                <a:spcPts val="0"/>
              </a:spcAft>
              <a:buNone/>
            </a:pPr>
            <a:r>
              <a:rPr lang="en-US" altLang="zh-CN" sz="1600" b="0" i="0" u="none" strike="noStrike" kern="1200" cap="none" spc="0" baseline="0" dirty="0">
                <a:solidFill>
                  <a:schemeClr val="tx1"/>
                </a:solidFill>
                <a:latin typeface="Century Gothic" charset="0"/>
                <a:ea typeface="宋体" charset="0"/>
                <a:cs typeface="Lucida Sans"/>
              </a:rPr>
              <a:t>	"</a:t>
            </a:r>
            <a:r>
              <a:rPr lang="en-US" altLang="zh-CN" sz="1600" b="0" i="0" u="none" strike="noStrike" kern="1200" cap="none" spc="0" baseline="0" dirty="0" err="1">
                <a:solidFill>
                  <a:schemeClr val="tx1"/>
                </a:solidFill>
                <a:latin typeface="Century Gothic" charset="0"/>
                <a:ea typeface="宋体" charset="0"/>
                <a:cs typeface="Lucida Sans"/>
              </a:rPr>
              <a:t>rollno</a:t>
            </a:r>
            <a:r>
              <a:rPr lang="en-US" altLang="zh-CN" sz="1600" b="0" i="0" u="none" strike="noStrike" kern="1200" cap="none" spc="0" baseline="0" dirty="0">
                <a:solidFill>
                  <a:schemeClr val="tx1"/>
                </a:solidFill>
                <a:latin typeface="Century Gothic" charset="0"/>
                <a:ea typeface="宋体" charset="0"/>
                <a:cs typeface="Lucida Sans"/>
              </a:rPr>
              <a:t>" : 56, </a:t>
            </a:r>
          </a:p>
          <a:p>
            <a:pPr marL="0" indent="0" algn="l">
              <a:lnSpc>
                <a:spcPct val="80000"/>
              </a:lnSpc>
              <a:spcBef>
                <a:spcPts val="1000"/>
              </a:spcBef>
              <a:spcAft>
                <a:spcPts val="0"/>
              </a:spcAft>
              <a:buNone/>
            </a:pPr>
            <a:r>
              <a:rPr lang="en-US" altLang="zh-CN" sz="1600" b="0" i="0" u="none" strike="noStrike" kern="1200" cap="none" spc="0" baseline="0" dirty="0">
                <a:solidFill>
                  <a:schemeClr val="tx1"/>
                </a:solidFill>
                <a:latin typeface="Century Gothic" charset="0"/>
                <a:ea typeface="宋体" charset="0"/>
                <a:cs typeface="Lucida Sans"/>
              </a:rPr>
              <a:t>	"</a:t>
            </a:r>
            <a:r>
              <a:rPr lang="en-US" altLang="zh-CN" sz="1600" b="0" i="0" u="none" strike="noStrike" kern="1200" cap="none" spc="0" baseline="0" dirty="0" err="1">
                <a:solidFill>
                  <a:schemeClr val="tx1"/>
                </a:solidFill>
                <a:latin typeface="Century Gothic" charset="0"/>
                <a:ea typeface="宋体" charset="0"/>
                <a:cs typeface="Lucida Sans"/>
              </a:rPr>
              <a:t>cgpa</a:t>
            </a:r>
            <a:r>
              <a:rPr lang="en-US" altLang="zh-CN" sz="1600" b="0" i="0" u="none" strike="noStrike" kern="1200" cap="none" spc="0" baseline="0" dirty="0">
                <a:solidFill>
                  <a:schemeClr val="tx1"/>
                </a:solidFill>
                <a:latin typeface="Century Gothic" charset="0"/>
                <a:ea typeface="宋体" charset="0"/>
                <a:cs typeface="Lucida Sans"/>
              </a:rPr>
              <a:t>" : 8.6, </a:t>
            </a:r>
          </a:p>
          <a:p>
            <a:pPr marL="0" indent="0" algn="l">
              <a:lnSpc>
                <a:spcPct val="80000"/>
              </a:lnSpc>
              <a:spcBef>
                <a:spcPts val="1000"/>
              </a:spcBef>
              <a:spcAft>
                <a:spcPts val="0"/>
              </a:spcAft>
              <a:buNone/>
            </a:pPr>
            <a:r>
              <a:rPr lang="en-US" altLang="zh-CN" sz="1600" b="0" i="0" u="none" strike="noStrike" kern="1200" cap="none" spc="0" baseline="0" dirty="0">
                <a:solidFill>
                  <a:schemeClr val="tx1"/>
                </a:solidFill>
                <a:latin typeface="Century Gothic" charset="0"/>
                <a:ea typeface="宋体" charset="0"/>
                <a:cs typeface="Lucida Sans"/>
              </a:rPr>
              <a:t>	"</a:t>
            </a:r>
            <a:r>
              <a:rPr lang="en-US" altLang="zh-CN" sz="1600" b="0" i="0" u="none" strike="noStrike" kern="1200" cap="none" spc="0" baseline="0" dirty="0" err="1">
                <a:solidFill>
                  <a:schemeClr val="tx1"/>
                </a:solidFill>
                <a:latin typeface="Century Gothic" charset="0"/>
                <a:ea typeface="宋体" charset="0"/>
                <a:cs typeface="Lucida Sans"/>
              </a:rPr>
              <a:t>phonenumber</a:t>
            </a:r>
            <a:r>
              <a:rPr lang="en-US" altLang="zh-CN" sz="1600" b="0" i="0" u="none" strike="noStrike" kern="1200" cap="none" spc="0" baseline="0" dirty="0">
                <a:solidFill>
                  <a:schemeClr val="tx1"/>
                </a:solidFill>
                <a:latin typeface="Century Gothic" charset="0"/>
                <a:ea typeface="宋体" charset="0"/>
                <a:cs typeface="Lucida Sans"/>
              </a:rPr>
              <a:t>" : "9976770500"</a:t>
            </a:r>
          </a:p>
          <a:p>
            <a:pPr marL="0" indent="0" algn="l">
              <a:lnSpc>
                <a:spcPct val="80000"/>
              </a:lnSpc>
              <a:spcBef>
                <a:spcPts val="1000"/>
              </a:spcBef>
              <a:spcAft>
                <a:spcPts val="0"/>
              </a:spcAft>
              <a:buNone/>
            </a:pPr>
            <a:r>
              <a:rPr lang="en-US" altLang="zh-CN" sz="1600" b="0" i="0" u="none" strike="noStrike" kern="1200" cap="none" spc="0" baseline="0" dirty="0">
                <a:solidFill>
                  <a:schemeClr val="tx1"/>
                </a:solidFill>
                <a:latin typeface="Century Gothic" charset="0"/>
                <a:ea typeface="宋体" charset="0"/>
                <a:cs typeface="Lucida Sans"/>
              </a:rPr>
              <a:t>} </a:t>
            </a:r>
          </a:p>
          <a:p>
            <a:pPr marL="0" indent="0" algn="l">
              <a:lnSpc>
                <a:spcPct val="80000"/>
              </a:lnSpc>
              <a:spcBef>
                <a:spcPts val="1000"/>
              </a:spcBef>
              <a:spcAft>
                <a:spcPts val="0"/>
              </a:spcAft>
              <a:buNone/>
            </a:pPr>
            <a:r>
              <a:rPr lang="en-US" altLang="zh-CN" sz="1600" b="0" i="0" u="none" strike="noStrike" kern="1200" cap="none" spc="0" baseline="0" dirty="0">
                <a:solidFill>
                  <a:schemeClr val="tx1"/>
                </a:solidFill>
                <a:latin typeface="Century Gothic" charset="0"/>
                <a:ea typeface="宋体" charset="0"/>
                <a:cs typeface="Lucida Sans"/>
              </a:rPr>
              <a:t># Serializing </a:t>
            </a:r>
            <a:r>
              <a:rPr lang="en-US" altLang="zh-CN" sz="1600" b="0" i="0" u="none" strike="noStrike" kern="1200" cap="none" spc="0" baseline="0" dirty="0" err="1">
                <a:solidFill>
                  <a:schemeClr val="tx1"/>
                </a:solidFill>
                <a:latin typeface="Century Gothic" charset="0"/>
                <a:ea typeface="宋体" charset="0"/>
                <a:cs typeface="Lucida Sans"/>
              </a:rPr>
              <a:t>json</a:t>
            </a:r>
            <a:r>
              <a:rPr lang="en-US" altLang="zh-CN" sz="1600" b="0" i="0" u="none" strike="noStrike" kern="1200" cap="none" spc="0" baseline="0" dirty="0">
                <a:solidFill>
                  <a:schemeClr val="tx1"/>
                </a:solidFill>
                <a:latin typeface="Century Gothic" charset="0"/>
                <a:ea typeface="宋体" charset="0"/>
                <a:cs typeface="Lucida Sans"/>
              </a:rPr>
              <a:t> </a:t>
            </a:r>
          </a:p>
          <a:p>
            <a:pPr marL="0" indent="0" algn="l">
              <a:lnSpc>
                <a:spcPct val="80000"/>
              </a:lnSpc>
              <a:spcBef>
                <a:spcPts val="1000"/>
              </a:spcBef>
              <a:spcAft>
                <a:spcPts val="0"/>
              </a:spcAft>
              <a:buNone/>
            </a:pPr>
            <a:r>
              <a:rPr lang="en-US" altLang="zh-CN" sz="1600" b="0" i="0" u="none" strike="noStrike" kern="1200" cap="none" spc="0" baseline="0" dirty="0" err="1">
                <a:solidFill>
                  <a:schemeClr val="tx1"/>
                </a:solidFill>
                <a:latin typeface="Century Gothic" charset="0"/>
                <a:ea typeface="宋体" charset="0"/>
                <a:cs typeface="Lucida Sans"/>
              </a:rPr>
              <a:t>json_object</a:t>
            </a:r>
            <a:r>
              <a:rPr lang="en-US" altLang="zh-CN" sz="1600" b="0" i="0" u="none" strike="noStrike" kern="1200" cap="none" spc="0" baseline="0" dirty="0">
                <a:solidFill>
                  <a:schemeClr val="tx1"/>
                </a:solidFill>
                <a:latin typeface="Century Gothic" charset="0"/>
                <a:ea typeface="宋体" charset="0"/>
                <a:cs typeface="Lucida Sans"/>
              </a:rPr>
              <a:t> = </a:t>
            </a:r>
            <a:r>
              <a:rPr lang="en-US" altLang="zh-CN" sz="1600" b="0" i="0" u="none" strike="noStrike" kern="1200" cap="none" spc="0" baseline="0" dirty="0" err="1">
                <a:solidFill>
                  <a:schemeClr val="tx1"/>
                </a:solidFill>
                <a:latin typeface="Century Gothic" charset="0"/>
                <a:ea typeface="宋体" charset="0"/>
                <a:cs typeface="Lucida Sans"/>
              </a:rPr>
              <a:t>json.dumps</a:t>
            </a:r>
            <a:r>
              <a:rPr lang="en-US" altLang="zh-CN" sz="1600" b="0" i="0" u="none" strike="noStrike" kern="1200" cap="none" spc="0" baseline="0" dirty="0">
                <a:solidFill>
                  <a:schemeClr val="tx1"/>
                </a:solidFill>
                <a:latin typeface="Century Gothic" charset="0"/>
                <a:ea typeface="宋体" charset="0"/>
                <a:cs typeface="Lucida Sans"/>
              </a:rPr>
              <a:t>(dictionary, indent = 4) </a:t>
            </a:r>
          </a:p>
          <a:p>
            <a:pPr marL="342900" indent="-342900" algn="l">
              <a:lnSpc>
                <a:spcPct val="8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0" indent="0" algn="l">
              <a:lnSpc>
                <a:spcPct val="80000"/>
              </a:lnSpc>
              <a:spcBef>
                <a:spcPts val="1000"/>
              </a:spcBef>
              <a:spcAft>
                <a:spcPts val="0"/>
              </a:spcAft>
              <a:buNone/>
            </a:pPr>
            <a:r>
              <a:rPr lang="en-US" altLang="zh-CN" sz="1600" b="0" i="0" u="none" strike="noStrike" kern="1200" cap="none" spc="0" baseline="0" dirty="0">
                <a:solidFill>
                  <a:schemeClr val="tx1"/>
                </a:solidFill>
                <a:latin typeface="Century Gothic" charset="0"/>
                <a:ea typeface="宋体" charset="0"/>
                <a:cs typeface="Lucida Sans"/>
              </a:rPr>
              <a:t># Writing to </a:t>
            </a:r>
            <a:r>
              <a:rPr lang="en-US" altLang="zh-CN" sz="1600" b="0" i="0" u="none" strike="noStrike" kern="1200" cap="none" spc="0" baseline="0" dirty="0" err="1">
                <a:solidFill>
                  <a:schemeClr val="tx1"/>
                </a:solidFill>
                <a:latin typeface="Century Gothic" charset="0"/>
                <a:ea typeface="宋体" charset="0"/>
                <a:cs typeface="Lucida Sans"/>
              </a:rPr>
              <a:t>sample.json</a:t>
            </a:r>
            <a:r>
              <a:rPr lang="en-US" altLang="zh-CN" sz="1600" b="0" i="0" u="none" strike="noStrike" kern="1200" cap="none" spc="0" baseline="0" dirty="0">
                <a:solidFill>
                  <a:schemeClr val="tx1"/>
                </a:solidFill>
                <a:latin typeface="Century Gothic" charset="0"/>
                <a:ea typeface="宋体" charset="0"/>
                <a:cs typeface="Lucida Sans"/>
              </a:rPr>
              <a:t> </a:t>
            </a:r>
          </a:p>
          <a:p>
            <a:pPr marL="0" indent="0" algn="l">
              <a:lnSpc>
                <a:spcPct val="80000"/>
              </a:lnSpc>
              <a:spcBef>
                <a:spcPts val="1000"/>
              </a:spcBef>
              <a:spcAft>
                <a:spcPts val="0"/>
              </a:spcAft>
              <a:buNone/>
            </a:pPr>
            <a:r>
              <a:rPr lang="en-US" altLang="zh-CN" sz="1600" b="0" i="0" u="none" strike="noStrike" kern="1200" cap="none" spc="0" baseline="0" dirty="0">
                <a:solidFill>
                  <a:schemeClr val="tx1"/>
                </a:solidFill>
                <a:latin typeface="Century Gothic" charset="0"/>
                <a:ea typeface="宋体" charset="0"/>
                <a:cs typeface="Lucida Sans"/>
              </a:rPr>
              <a:t>with open("</a:t>
            </a:r>
            <a:r>
              <a:rPr lang="en-US" altLang="zh-CN" sz="1600" b="0" i="0" u="none" strike="noStrike" kern="1200" cap="none" spc="0" baseline="0" dirty="0" err="1">
                <a:solidFill>
                  <a:schemeClr val="tx1"/>
                </a:solidFill>
                <a:latin typeface="Century Gothic" charset="0"/>
                <a:ea typeface="宋体" charset="0"/>
                <a:cs typeface="Lucida Sans"/>
              </a:rPr>
              <a:t>sample.json</a:t>
            </a:r>
            <a:r>
              <a:rPr lang="en-US" altLang="zh-CN" sz="1600" b="0" i="0" u="none" strike="noStrike" kern="1200" cap="none" spc="0" baseline="0" dirty="0">
                <a:solidFill>
                  <a:schemeClr val="tx1"/>
                </a:solidFill>
                <a:latin typeface="Century Gothic" charset="0"/>
                <a:ea typeface="宋体" charset="0"/>
                <a:cs typeface="Lucida Sans"/>
              </a:rPr>
              <a:t>", "w") as </a:t>
            </a:r>
            <a:r>
              <a:rPr lang="en-US" altLang="zh-CN" sz="1600" b="0" i="0" u="none" strike="noStrike" kern="1200" cap="none" spc="0" baseline="0" dirty="0" err="1">
                <a:solidFill>
                  <a:schemeClr val="tx1"/>
                </a:solidFill>
                <a:latin typeface="Century Gothic" charset="0"/>
                <a:ea typeface="宋体" charset="0"/>
                <a:cs typeface="Lucida Sans"/>
              </a:rPr>
              <a:t>outfile</a:t>
            </a:r>
            <a:r>
              <a:rPr lang="en-US" altLang="zh-CN" sz="1600" b="0" i="0" u="none" strike="noStrike" kern="1200" cap="none" spc="0" baseline="0" dirty="0">
                <a:solidFill>
                  <a:schemeClr val="tx1"/>
                </a:solidFill>
                <a:latin typeface="Century Gothic" charset="0"/>
                <a:ea typeface="宋体" charset="0"/>
                <a:cs typeface="Lucida Sans"/>
              </a:rPr>
              <a:t>: </a:t>
            </a:r>
          </a:p>
          <a:p>
            <a:pPr marL="0" indent="0" algn="l">
              <a:lnSpc>
                <a:spcPct val="80000"/>
              </a:lnSpc>
              <a:spcBef>
                <a:spcPts val="1000"/>
              </a:spcBef>
              <a:spcAft>
                <a:spcPts val="0"/>
              </a:spcAft>
              <a:buNone/>
            </a:pPr>
            <a:r>
              <a:rPr lang="en-US" altLang="zh-CN" sz="1600" b="0" i="0" u="none" strike="noStrike" kern="1200" cap="none" spc="0" baseline="0" dirty="0">
                <a:solidFill>
                  <a:schemeClr val="tx1"/>
                </a:solidFill>
                <a:latin typeface="Century Gothic" charset="0"/>
                <a:ea typeface="宋体" charset="0"/>
                <a:cs typeface="Lucida Sans"/>
              </a:rPr>
              <a:t>	</a:t>
            </a:r>
            <a:r>
              <a:rPr lang="en-US" altLang="zh-CN" sz="1600" b="0" i="0" u="none" strike="noStrike" kern="1200" cap="none" spc="0" baseline="0" dirty="0" err="1">
                <a:solidFill>
                  <a:schemeClr val="tx1"/>
                </a:solidFill>
                <a:latin typeface="Century Gothic" charset="0"/>
                <a:ea typeface="宋体" charset="0"/>
                <a:cs typeface="Lucida Sans"/>
              </a:rPr>
              <a:t>outfile.write</a:t>
            </a:r>
            <a:r>
              <a:rPr lang="en-US" altLang="zh-CN" sz="1600" b="0" i="0" u="none" strike="noStrike" kern="1200" cap="none" spc="0" baseline="0" dirty="0">
                <a:solidFill>
                  <a:schemeClr val="tx1"/>
                </a:solidFill>
                <a:latin typeface="Century Gothic" charset="0"/>
                <a:ea typeface="宋体" charset="0"/>
                <a:cs typeface="Lucida Sans"/>
              </a:rPr>
              <a:t>(</a:t>
            </a:r>
            <a:r>
              <a:rPr lang="en-US" altLang="zh-CN" sz="1600" b="0" i="0" u="none" strike="noStrike" kern="1200" cap="none" spc="0" baseline="0" dirty="0" err="1">
                <a:solidFill>
                  <a:schemeClr val="tx1"/>
                </a:solidFill>
                <a:latin typeface="Century Gothic" charset="0"/>
                <a:ea typeface="宋体" charset="0"/>
                <a:cs typeface="Lucida Sans"/>
              </a:rPr>
              <a:t>json_object</a:t>
            </a:r>
            <a:r>
              <a:rPr lang="en-US" altLang="zh-CN" sz="1600" b="0" i="0" u="none" strike="noStrike" kern="1200" cap="none" spc="0" baseline="0" dirty="0">
                <a:solidFill>
                  <a:schemeClr val="tx1"/>
                </a:solidFill>
                <a:latin typeface="Century Gothic" charset="0"/>
                <a:ea typeface="宋体" charset="0"/>
                <a:cs typeface="Lucida Sans"/>
              </a:rPr>
              <a:t>) </a:t>
            </a:r>
          </a:p>
          <a:p>
            <a:pPr marL="342900" indent="-342900" algn="l">
              <a:lnSpc>
                <a:spcPct val="80000"/>
              </a:lnSpc>
              <a:spcBef>
                <a:spcPts val="1000"/>
              </a:spcBef>
              <a:spcAft>
                <a:spcPts val="0"/>
              </a:spcAft>
              <a:buClr>
                <a:srgbClr val="8ACFD6"/>
              </a:buClr>
              <a:buSzPct val="80000"/>
              <a:buFont typeface="Wingdings 3" charset="2"/>
              <a:buChar char=""/>
            </a:pPr>
            <a:endParaRPr lang="zh-CN" altLang="en-US" sz="1600" b="0" i="0" u="none" strike="noStrike" kern="1200" cap="none" spc="0" baseline="0" dirty="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val="17965686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4" name="文本框">
            <a:extLst>
              <a:ext uri="{FF2B5EF4-FFF2-40B4-BE49-F238E27FC236}">
                <a16:creationId xmlns:a16="http://schemas.microsoft.com/office/drawing/2014/main" id="{BF08CFBB-FC73-592F-8F15-F9139C7361C3}"/>
              </a:ext>
            </a:extLst>
          </p:cNvPr>
          <p:cNvSpPr>
            <a:spLocks noGrp="1"/>
          </p:cNvSpPr>
          <p:nvPr>
            <p:ph type="body" idx="1"/>
          </p:nvPr>
        </p:nvSpPr>
        <p:spPr>
          <a:xfrm>
            <a:off x="549288" y="84638"/>
            <a:ext cx="9565111" cy="458418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just">
              <a:lnSpc>
                <a:spcPct val="8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Using </a:t>
            </a:r>
            <a:r>
              <a:rPr lang="en-US" altLang="zh-CN" sz="1600" b="0" i="0" u="none" strike="noStrike" kern="1200" cap="none" spc="0" baseline="0" dirty="0" err="1">
                <a:solidFill>
                  <a:schemeClr val="tx1"/>
                </a:solidFill>
                <a:latin typeface="Century Gothic" charset="0"/>
                <a:ea typeface="宋体" charset="0"/>
                <a:cs typeface="Lucida Sans"/>
              </a:rPr>
              <a:t>json.dump</a:t>
            </a:r>
            <a:r>
              <a:rPr lang="en-US" altLang="zh-CN" sz="1600" b="0" i="0" u="none" strike="noStrike" kern="1200" cap="none" spc="0" baseline="0" dirty="0">
                <a:solidFill>
                  <a:schemeClr val="tx1"/>
                </a:solidFill>
                <a:latin typeface="Century Gothic" charset="0"/>
                <a:ea typeface="宋体" charset="0"/>
                <a:cs typeface="Lucida Sans"/>
              </a:rPr>
              <a:t>() - Another way of writing JSON to a file is by using </a:t>
            </a:r>
            <a:r>
              <a:rPr lang="en-US" altLang="zh-CN" sz="1600" b="0" i="0" u="none" strike="noStrike" kern="1200" cap="none" spc="0" baseline="0" dirty="0" err="1">
                <a:solidFill>
                  <a:schemeClr val="tx1"/>
                </a:solidFill>
                <a:latin typeface="Century Gothic" charset="0"/>
                <a:ea typeface="宋体" charset="0"/>
                <a:cs typeface="Lucida Sans"/>
              </a:rPr>
              <a:t>json.dump</a:t>
            </a:r>
            <a:r>
              <a:rPr lang="en-US" altLang="zh-CN" sz="1600" b="0" i="0" u="none" strike="noStrike" kern="1200" cap="none" spc="0" baseline="0" dirty="0">
                <a:solidFill>
                  <a:schemeClr val="tx1"/>
                </a:solidFill>
                <a:latin typeface="Century Gothic" charset="0"/>
                <a:ea typeface="宋体" charset="0"/>
                <a:cs typeface="Lucida Sans"/>
              </a:rPr>
              <a:t>() method. The JSON package has the “dump” function which directly writes the dictionary to a file in the form of JSON, without needing to convert it into an actual JSON object.</a:t>
            </a:r>
          </a:p>
          <a:p>
            <a:pPr marL="342900" indent="-342900" algn="l">
              <a:lnSpc>
                <a:spcPct val="8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 Python program to write JSON to a file </a:t>
            </a:r>
          </a:p>
          <a:p>
            <a:pPr marL="342900" indent="-342900" algn="l">
              <a:lnSpc>
                <a:spcPct val="8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import </a:t>
            </a:r>
            <a:r>
              <a:rPr lang="en-US" altLang="zh-CN" sz="1600" b="0" i="0" u="none" strike="noStrike" kern="1200" cap="none" spc="0" baseline="0" dirty="0" err="1">
                <a:solidFill>
                  <a:schemeClr val="tx1"/>
                </a:solidFill>
                <a:latin typeface="Century Gothic" charset="0"/>
                <a:ea typeface="宋体" charset="0"/>
                <a:cs typeface="Lucida Sans"/>
              </a:rPr>
              <a:t>json</a:t>
            </a:r>
            <a:r>
              <a:rPr lang="en-US" altLang="zh-CN" sz="1600" b="0" i="0" u="none" strike="noStrike" kern="1200" cap="none" spc="0" baseline="0" dirty="0">
                <a:solidFill>
                  <a:schemeClr val="tx1"/>
                </a:solidFill>
                <a:latin typeface="Century Gothic" charset="0"/>
                <a:ea typeface="宋体" charset="0"/>
                <a:cs typeface="Lucida Sans"/>
              </a:rPr>
              <a:t> </a:t>
            </a:r>
          </a:p>
          <a:p>
            <a:pPr marL="342900" indent="-342900" algn="l">
              <a:lnSpc>
                <a:spcPct val="8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 Data to be written </a:t>
            </a:r>
          </a:p>
          <a:p>
            <a:pPr marL="342900" indent="-342900" algn="l">
              <a:lnSpc>
                <a:spcPct val="8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dictionary ={ </a:t>
            </a:r>
          </a:p>
          <a:p>
            <a:pPr marL="342900" indent="-342900" algn="l">
              <a:lnSpc>
                <a:spcPct val="8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	"name" : "</a:t>
            </a:r>
            <a:r>
              <a:rPr lang="en-US" altLang="zh-CN" sz="1600" b="0" i="0" u="none" strike="noStrike" kern="1200" cap="none" spc="0" baseline="0" dirty="0" err="1">
                <a:solidFill>
                  <a:schemeClr val="tx1"/>
                </a:solidFill>
                <a:latin typeface="Century Gothic" charset="0"/>
                <a:ea typeface="宋体" charset="0"/>
                <a:cs typeface="Lucida Sans"/>
              </a:rPr>
              <a:t>sathiyajith</a:t>
            </a:r>
            <a:r>
              <a:rPr lang="en-US" altLang="zh-CN" sz="1600" b="0" i="0" u="none" strike="noStrike" kern="1200" cap="none" spc="0" baseline="0" dirty="0">
                <a:solidFill>
                  <a:schemeClr val="tx1"/>
                </a:solidFill>
                <a:latin typeface="Century Gothic" charset="0"/>
                <a:ea typeface="宋体" charset="0"/>
                <a:cs typeface="Lucida Sans"/>
              </a:rPr>
              <a:t>", </a:t>
            </a:r>
          </a:p>
          <a:p>
            <a:pPr marL="342900" indent="-342900" algn="l">
              <a:lnSpc>
                <a:spcPct val="8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	"</a:t>
            </a:r>
            <a:r>
              <a:rPr lang="en-US" altLang="zh-CN" sz="1600" b="0" i="0" u="none" strike="noStrike" kern="1200" cap="none" spc="0" baseline="0" dirty="0" err="1">
                <a:solidFill>
                  <a:schemeClr val="tx1"/>
                </a:solidFill>
                <a:latin typeface="Century Gothic" charset="0"/>
                <a:ea typeface="宋体" charset="0"/>
                <a:cs typeface="Lucida Sans"/>
              </a:rPr>
              <a:t>rollno</a:t>
            </a:r>
            <a:r>
              <a:rPr lang="en-US" altLang="zh-CN" sz="1600" b="0" i="0" u="none" strike="noStrike" kern="1200" cap="none" spc="0" baseline="0" dirty="0">
                <a:solidFill>
                  <a:schemeClr val="tx1"/>
                </a:solidFill>
                <a:latin typeface="Century Gothic" charset="0"/>
                <a:ea typeface="宋体" charset="0"/>
                <a:cs typeface="Lucida Sans"/>
              </a:rPr>
              <a:t>" : 56, </a:t>
            </a:r>
          </a:p>
          <a:p>
            <a:pPr marL="342900" indent="-342900" algn="l">
              <a:lnSpc>
                <a:spcPct val="8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	"</a:t>
            </a:r>
            <a:r>
              <a:rPr lang="en-US" altLang="zh-CN" sz="1600" b="0" i="0" u="none" strike="noStrike" kern="1200" cap="none" spc="0" baseline="0" dirty="0" err="1">
                <a:solidFill>
                  <a:schemeClr val="tx1"/>
                </a:solidFill>
                <a:latin typeface="Century Gothic" charset="0"/>
                <a:ea typeface="宋体" charset="0"/>
                <a:cs typeface="Lucida Sans"/>
              </a:rPr>
              <a:t>cgpa</a:t>
            </a:r>
            <a:r>
              <a:rPr lang="en-US" altLang="zh-CN" sz="1600" b="0" i="0" u="none" strike="noStrike" kern="1200" cap="none" spc="0" baseline="0" dirty="0">
                <a:solidFill>
                  <a:schemeClr val="tx1"/>
                </a:solidFill>
                <a:latin typeface="Century Gothic" charset="0"/>
                <a:ea typeface="宋体" charset="0"/>
                <a:cs typeface="Lucida Sans"/>
              </a:rPr>
              <a:t>" : 8.6, </a:t>
            </a:r>
          </a:p>
          <a:p>
            <a:pPr marL="342900" indent="-342900" algn="l">
              <a:lnSpc>
                <a:spcPct val="8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	"</a:t>
            </a:r>
            <a:r>
              <a:rPr lang="en-US" altLang="zh-CN" sz="1600" b="0" i="0" u="none" strike="noStrike" kern="1200" cap="none" spc="0" baseline="0" dirty="0" err="1">
                <a:solidFill>
                  <a:schemeClr val="tx1"/>
                </a:solidFill>
                <a:latin typeface="Century Gothic" charset="0"/>
                <a:ea typeface="宋体" charset="0"/>
                <a:cs typeface="Lucida Sans"/>
              </a:rPr>
              <a:t>phonenumber</a:t>
            </a:r>
            <a:r>
              <a:rPr lang="en-US" altLang="zh-CN" sz="1600" b="0" i="0" u="none" strike="noStrike" kern="1200" cap="none" spc="0" baseline="0" dirty="0">
                <a:solidFill>
                  <a:schemeClr val="tx1"/>
                </a:solidFill>
                <a:latin typeface="Century Gothic" charset="0"/>
                <a:ea typeface="宋体" charset="0"/>
                <a:cs typeface="Lucida Sans"/>
              </a:rPr>
              <a:t>" : "9976770500"</a:t>
            </a:r>
          </a:p>
          <a:p>
            <a:pPr marL="342900" indent="-342900" algn="l">
              <a:lnSpc>
                <a:spcPct val="8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 </a:t>
            </a:r>
          </a:p>
          <a:p>
            <a:pPr marL="342900" indent="-342900" algn="l">
              <a:lnSpc>
                <a:spcPct val="80000"/>
              </a:lnSpc>
              <a:spcBef>
                <a:spcPts val="1000"/>
              </a:spcBef>
              <a:spcAft>
                <a:spcPts val="0"/>
              </a:spcAft>
              <a:buClr>
                <a:srgbClr val="8ACFD6"/>
              </a:buClr>
              <a:buSzPct val="80000"/>
              <a:buFont typeface="Wingdings 3" charset="2"/>
              <a:buChar char=""/>
            </a:pPr>
            <a:endParaRPr lang="en-US" altLang="zh-CN" sz="1600" b="0" i="0" u="none" strike="noStrike" kern="1200" cap="none" spc="0" baseline="0" dirty="0">
              <a:solidFill>
                <a:schemeClr val="tx1"/>
              </a:solidFill>
              <a:latin typeface="Century Gothic" charset="0"/>
              <a:ea typeface="宋体" charset="0"/>
              <a:cs typeface="Lucida Sans"/>
            </a:endParaRPr>
          </a:p>
          <a:p>
            <a:pPr marL="342900" indent="-342900" algn="l">
              <a:lnSpc>
                <a:spcPct val="8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with open("</a:t>
            </a:r>
            <a:r>
              <a:rPr lang="en-US" altLang="zh-CN" sz="1600" b="0" i="0" u="none" strike="noStrike" kern="1200" cap="none" spc="0" baseline="0" dirty="0" err="1">
                <a:solidFill>
                  <a:schemeClr val="tx1"/>
                </a:solidFill>
                <a:latin typeface="Century Gothic" charset="0"/>
                <a:ea typeface="宋体" charset="0"/>
                <a:cs typeface="Lucida Sans"/>
              </a:rPr>
              <a:t>sample.json</a:t>
            </a:r>
            <a:r>
              <a:rPr lang="en-US" altLang="zh-CN" sz="1600" b="0" i="0" u="none" strike="noStrike" kern="1200" cap="none" spc="0" baseline="0" dirty="0">
                <a:solidFill>
                  <a:schemeClr val="tx1"/>
                </a:solidFill>
                <a:latin typeface="Century Gothic" charset="0"/>
                <a:ea typeface="宋体" charset="0"/>
                <a:cs typeface="Lucida Sans"/>
              </a:rPr>
              <a:t>", "w") as </a:t>
            </a:r>
            <a:r>
              <a:rPr lang="en-US" altLang="zh-CN" sz="1600" b="0" i="0" u="none" strike="noStrike" kern="1200" cap="none" spc="0" baseline="0" dirty="0" err="1">
                <a:solidFill>
                  <a:schemeClr val="tx1"/>
                </a:solidFill>
                <a:latin typeface="Century Gothic" charset="0"/>
                <a:ea typeface="宋体" charset="0"/>
                <a:cs typeface="Lucida Sans"/>
              </a:rPr>
              <a:t>outfile</a:t>
            </a:r>
            <a:r>
              <a:rPr lang="en-US" altLang="zh-CN" sz="1600" b="0" i="0" u="none" strike="noStrike" kern="1200" cap="none" spc="0" baseline="0" dirty="0">
                <a:solidFill>
                  <a:schemeClr val="tx1"/>
                </a:solidFill>
                <a:latin typeface="Century Gothic" charset="0"/>
                <a:ea typeface="宋体" charset="0"/>
                <a:cs typeface="Lucida Sans"/>
              </a:rPr>
              <a:t>: </a:t>
            </a:r>
          </a:p>
          <a:p>
            <a:pPr marL="342900" indent="-342900" algn="l">
              <a:lnSpc>
                <a:spcPct val="8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	</a:t>
            </a:r>
            <a:r>
              <a:rPr lang="en-US" altLang="zh-CN" sz="1600" b="0" i="0" u="none" strike="noStrike" kern="1200" cap="none" spc="0" baseline="0" dirty="0" err="1">
                <a:solidFill>
                  <a:schemeClr val="tx1"/>
                </a:solidFill>
                <a:latin typeface="Century Gothic" charset="0"/>
                <a:ea typeface="宋体" charset="0"/>
                <a:cs typeface="Lucida Sans"/>
              </a:rPr>
              <a:t>json.dump</a:t>
            </a:r>
            <a:r>
              <a:rPr lang="en-US" altLang="zh-CN" sz="1600" b="0" i="0" u="none" strike="noStrike" kern="1200" cap="none" spc="0" baseline="0" dirty="0">
                <a:solidFill>
                  <a:schemeClr val="tx1"/>
                </a:solidFill>
                <a:latin typeface="Century Gothic" charset="0"/>
                <a:ea typeface="宋体" charset="0"/>
                <a:cs typeface="Lucida Sans"/>
              </a:rPr>
              <a:t>(dictionary, </a:t>
            </a:r>
            <a:r>
              <a:rPr lang="en-US" altLang="zh-CN" sz="1600" b="0" i="0" u="none" strike="noStrike" kern="1200" cap="none" spc="0" baseline="0" dirty="0" err="1">
                <a:solidFill>
                  <a:schemeClr val="tx1"/>
                </a:solidFill>
                <a:latin typeface="Century Gothic" charset="0"/>
                <a:ea typeface="宋体" charset="0"/>
                <a:cs typeface="Lucida Sans"/>
              </a:rPr>
              <a:t>outfile</a:t>
            </a:r>
            <a:r>
              <a:rPr lang="en-US" altLang="zh-CN" sz="1600" b="0" i="0" u="none" strike="noStrike" kern="1200" cap="none" spc="0" baseline="0" dirty="0">
                <a:solidFill>
                  <a:schemeClr val="tx1"/>
                </a:solidFill>
                <a:latin typeface="Century Gothic" charset="0"/>
                <a:ea typeface="宋体" charset="0"/>
                <a:cs typeface="Lucida Sans"/>
              </a:rPr>
              <a:t>) </a:t>
            </a:r>
          </a:p>
          <a:p>
            <a:pPr marL="342900" indent="-342900" algn="l">
              <a:lnSpc>
                <a:spcPct val="80000"/>
              </a:lnSpc>
              <a:spcBef>
                <a:spcPts val="1000"/>
              </a:spcBef>
              <a:spcAft>
                <a:spcPts val="0"/>
              </a:spcAft>
              <a:buClr>
                <a:srgbClr val="8ACFD6"/>
              </a:buClr>
              <a:buSzPct val="80000"/>
              <a:buFont typeface="Wingdings 3" charset="2"/>
              <a:buChar char=""/>
            </a:pPr>
            <a:endParaRPr lang="en-US" altLang="zh-CN" sz="1700" b="0" i="0" u="none" strike="noStrike" kern="1200" cap="none" spc="0" baseline="0" dirty="0">
              <a:solidFill>
                <a:schemeClr val="tx1"/>
              </a:solidFill>
              <a:latin typeface="Century Gothic" charset="0"/>
              <a:ea typeface="宋体" charset="0"/>
              <a:cs typeface="Lucida Sans"/>
            </a:endParaRPr>
          </a:p>
          <a:p>
            <a:pPr marL="342900" indent="-342900" algn="l">
              <a:lnSpc>
                <a:spcPct val="80000"/>
              </a:lnSpc>
              <a:spcBef>
                <a:spcPts val="1000"/>
              </a:spcBef>
              <a:spcAft>
                <a:spcPts val="0"/>
              </a:spcAft>
              <a:buClr>
                <a:srgbClr val="8ACFD6"/>
              </a:buClr>
              <a:buSzPct val="80000"/>
              <a:buFont typeface="Wingdings 3" charset="2"/>
              <a:buChar char=""/>
            </a:pPr>
            <a:endParaRPr lang="zh-CN" altLang="en-US" sz="1700" b="0" i="0" u="none" strike="noStrike" kern="1200" cap="none" spc="0" baseline="0" dirty="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val="12594323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4" name="文本框">
            <a:extLst>
              <a:ext uri="{FF2B5EF4-FFF2-40B4-BE49-F238E27FC236}">
                <a16:creationId xmlns:a16="http://schemas.microsoft.com/office/drawing/2014/main" id="{9EB09EDD-AA68-CE82-0916-84C06E251D4A}"/>
              </a:ext>
            </a:extLst>
          </p:cNvPr>
          <p:cNvSpPr>
            <a:spLocks noGrp="1"/>
          </p:cNvSpPr>
          <p:nvPr>
            <p:ph type="body" idx="1"/>
          </p:nvPr>
        </p:nvSpPr>
        <p:spPr>
          <a:xfrm>
            <a:off x="396608" y="242372"/>
            <a:ext cx="9653246" cy="600602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just">
              <a:lnSpc>
                <a:spcPct val="90000"/>
              </a:lnSpc>
              <a:spcBef>
                <a:spcPts val="1000"/>
              </a:spcBef>
              <a:spcAft>
                <a:spcPts val="0"/>
              </a:spcAft>
              <a:buClr>
                <a:srgbClr val="8ACFD6"/>
              </a:buClr>
              <a:buSzPct val="80000"/>
              <a:buFont typeface="Wingdings 3" charset="2"/>
              <a:buChar char=""/>
            </a:pPr>
            <a:r>
              <a:rPr lang="en-US" altLang="zh-CN" sz="1700" b="1" i="0" u="none" strike="noStrike" kern="1200" cap="none" spc="0" baseline="0" dirty="0">
                <a:solidFill>
                  <a:schemeClr val="tx1"/>
                </a:solidFill>
                <a:latin typeface="Century Gothic" charset="0"/>
                <a:ea typeface="宋体" charset="0"/>
                <a:cs typeface="Lucida Sans"/>
              </a:rPr>
              <a:t>Reading JSON from a file using python - </a:t>
            </a:r>
            <a:r>
              <a:rPr lang="en-US" altLang="zh-CN" sz="1700" b="0" i="0" u="none" strike="noStrike" kern="1200" cap="none" spc="0" baseline="0" dirty="0">
                <a:solidFill>
                  <a:schemeClr val="tx1"/>
                </a:solidFill>
                <a:latin typeface="Century Gothic" charset="0"/>
                <a:ea typeface="宋体" charset="0"/>
                <a:cs typeface="Lucida Sans"/>
              </a:rPr>
              <a:t>Deserialization is the opposite of Serialization, i.e. conversion of JSON object into their respective Python objects. The load() method is used for it. If you have used JSON data from another program or obtained as a string format of JSON, then it can easily be deserialized with load(), which is usually used to load from string, otherwise, the root object is in list or dict.</a:t>
            </a:r>
          </a:p>
          <a:p>
            <a:pPr marL="342900" indent="-342900" algn="l">
              <a:lnSpc>
                <a:spcPct val="90000"/>
              </a:lnSpc>
              <a:spcBef>
                <a:spcPts val="1000"/>
              </a:spcBef>
              <a:spcAft>
                <a:spcPts val="0"/>
              </a:spcAft>
              <a:buClr>
                <a:srgbClr val="8ACFD6"/>
              </a:buClr>
              <a:buSzPct val="80000"/>
              <a:buFont typeface="Wingdings 3" charset="2"/>
              <a:buChar char=""/>
            </a:pPr>
            <a:r>
              <a:rPr lang="en-US" altLang="zh-CN" sz="1700" b="0" i="0" u="none" strike="noStrike" kern="1200" cap="none" spc="0" baseline="0" dirty="0">
                <a:solidFill>
                  <a:schemeClr val="tx1"/>
                </a:solidFill>
                <a:latin typeface="Century Gothic" charset="0"/>
                <a:ea typeface="宋体" charset="0"/>
                <a:cs typeface="Lucida Sans"/>
              </a:rPr>
              <a:t>Using </a:t>
            </a:r>
            <a:r>
              <a:rPr lang="en-US" altLang="zh-CN" sz="1700" b="0" i="0" u="none" strike="noStrike" kern="1200" cap="none" spc="0" baseline="0" dirty="0" err="1">
                <a:solidFill>
                  <a:schemeClr val="tx1"/>
                </a:solidFill>
                <a:latin typeface="Century Gothic" charset="0"/>
                <a:ea typeface="宋体" charset="0"/>
                <a:cs typeface="Lucida Sans"/>
              </a:rPr>
              <a:t>json.load</a:t>
            </a:r>
            <a:r>
              <a:rPr lang="en-US" altLang="zh-CN" sz="1700" b="0" i="0" u="none" strike="noStrike" kern="1200" cap="none" spc="0" baseline="0" dirty="0">
                <a:solidFill>
                  <a:schemeClr val="tx1"/>
                </a:solidFill>
                <a:latin typeface="Century Gothic" charset="0"/>
                <a:ea typeface="宋体" charset="0"/>
                <a:cs typeface="Lucida Sans"/>
              </a:rPr>
              <a:t>() - The JSON package has </a:t>
            </a:r>
            <a:r>
              <a:rPr lang="en-US" altLang="zh-CN" sz="1700" b="0" i="0" u="none" strike="noStrike" kern="1200" cap="none" spc="0" baseline="0" dirty="0" err="1">
                <a:solidFill>
                  <a:schemeClr val="tx1"/>
                </a:solidFill>
                <a:latin typeface="Century Gothic" charset="0"/>
                <a:ea typeface="宋体" charset="0"/>
                <a:cs typeface="Lucida Sans"/>
              </a:rPr>
              <a:t>json.load</a:t>
            </a:r>
            <a:r>
              <a:rPr lang="en-US" altLang="zh-CN" sz="1700" b="0" i="0" u="none" strike="noStrike" kern="1200" cap="none" spc="0" baseline="0" dirty="0">
                <a:solidFill>
                  <a:schemeClr val="tx1"/>
                </a:solidFill>
                <a:latin typeface="Century Gothic" charset="0"/>
                <a:ea typeface="宋体" charset="0"/>
                <a:cs typeface="Lucida Sans"/>
              </a:rPr>
              <a:t>() function that loads the </a:t>
            </a:r>
            <a:r>
              <a:rPr lang="en-US" altLang="zh-CN" sz="1700" b="0" i="0" u="none" strike="noStrike" kern="1200" cap="none" spc="0" baseline="0" dirty="0" err="1">
                <a:solidFill>
                  <a:schemeClr val="tx1"/>
                </a:solidFill>
                <a:latin typeface="Century Gothic" charset="0"/>
                <a:ea typeface="宋体" charset="0"/>
                <a:cs typeface="Lucida Sans"/>
              </a:rPr>
              <a:t>json</a:t>
            </a:r>
            <a:r>
              <a:rPr lang="en-US" altLang="zh-CN" sz="1700" b="0" i="0" u="none" strike="noStrike" kern="1200" cap="none" spc="0" baseline="0" dirty="0">
                <a:solidFill>
                  <a:schemeClr val="tx1"/>
                </a:solidFill>
                <a:latin typeface="Century Gothic" charset="0"/>
                <a:ea typeface="宋体" charset="0"/>
                <a:cs typeface="Lucida Sans"/>
              </a:rPr>
              <a:t> content from a </a:t>
            </a:r>
            <a:r>
              <a:rPr lang="en-US" altLang="zh-CN" sz="1700" b="0" i="0" u="none" strike="noStrike" kern="1200" cap="none" spc="0" baseline="0" dirty="0" err="1">
                <a:solidFill>
                  <a:schemeClr val="tx1"/>
                </a:solidFill>
                <a:latin typeface="Century Gothic" charset="0"/>
                <a:ea typeface="宋体" charset="0"/>
                <a:cs typeface="Lucida Sans"/>
              </a:rPr>
              <a:t>json</a:t>
            </a:r>
            <a:r>
              <a:rPr lang="en-US" altLang="zh-CN" sz="1700" b="0" i="0" u="none" strike="noStrike" kern="1200" cap="none" spc="0" baseline="0" dirty="0">
                <a:solidFill>
                  <a:schemeClr val="tx1"/>
                </a:solidFill>
                <a:latin typeface="Century Gothic" charset="0"/>
                <a:ea typeface="宋体" charset="0"/>
                <a:cs typeface="Lucida Sans"/>
              </a:rPr>
              <a:t> file into a dictionary.</a:t>
            </a:r>
          </a:p>
          <a:p>
            <a:pPr marL="342900" indent="-342900" algn="l">
              <a:lnSpc>
                <a:spcPct val="90000"/>
              </a:lnSpc>
              <a:spcBef>
                <a:spcPts val="1000"/>
              </a:spcBef>
              <a:spcAft>
                <a:spcPts val="0"/>
              </a:spcAft>
              <a:buClr>
                <a:srgbClr val="8ACFD6"/>
              </a:buClr>
              <a:buSzPct val="80000"/>
              <a:buFont typeface="Wingdings 3" charset="2"/>
              <a:buChar char=""/>
            </a:pPr>
            <a:r>
              <a:rPr lang="en-US" altLang="zh-CN" sz="1700" b="0" i="0" u="none" strike="noStrike" kern="1200" cap="none" spc="0" baseline="0" dirty="0">
                <a:solidFill>
                  <a:schemeClr val="tx1"/>
                </a:solidFill>
                <a:latin typeface="Century Gothic" charset="0"/>
                <a:ea typeface="宋体" charset="0"/>
                <a:cs typeface="Lucida Sans"/>
              </a:rPr>
              <a:t># Python program to read JSON from a file.</a:t>
            </a:r>
          </a:p>
          <a:p>
            <a:pPr marL="342900" indent="-342900" algn="l">
              <a:lnSpc>
                <a:spcPct val="90000"/>
              </a:lnSpc>
              <a:spcBef>
                <a:spcPts val="1000"/>
              </a:spcBef>
              <a:spcAft>
                <a:spcPts val="0"/>
              </a:spcAft>
              <a:buClr>
                <a:srgbClr val="8ACFD6"/>
              </a:buClr>
              <a:buSzPct val="80000"/>
              <a:buFont typeface="Wingdings 3" charset="2"/>
              <a:buChar char=""/>
            </a:pPr>
            <a:r>
              <a:rPr lang="en-US" altLang="zh-CN" sz="1700" b="0" i="0" u="none" strike="noStrike" kern="1200" cap="none" spc="0" baseline="0" dirty="0">
                <a:solidFill>
                  <a:schemeClr val="tx1"/>
                </a:solidFill>
                <a:latin typeface="Century Gothic" charset="0"/>
                <a:ea typeface="宋体" charset="0"/>
                <a:cs typeface="Lucida Sans"/>
              </a:rPr>
              <a:t>import </a:t>
            </a:r>
            <a:r>
              <a:rPr lang="en-US" altLang="zh-CN" sz="1700" b="0" i="0" u="none" strike="noStrike" kern="1200" cap="none" spc="0" baseline="0" dirty="0" err="1">
                <a:solidFill>
                  <a:schemeClr val="tx1"/>
                </a:solidFill>
                <a:latin typeface="Century Gothic" charset="0"/>
                <a:ea typeface="宋体" charset="0"/>
                <a:cs typeface="Lucida Sans"/>
              </a:rPr>
              <a:t>json</a:t>
            </a:r>
            <a:r>
              <a:rPr lang="en-US" altLang="zh-CN" sz="1700" b="0" i="0" u="none" strike="noStrike" kern="1200" cap="none" spc="0" baseline="0" dirty="0">
                <a:solidFill>
                  <a:schemeClr val="tx1"/>
                </a:solidFill>
                <a:latin typeface="Century Gothic" charset="0"/>
                <a:ea typeface="宋体" charset="0"/>
                <a:cs typeface="Lucida Sans"/>
              </a:rPr>
              <a:t> </a:t>
            </a:r>
          </a:p>
          <a:p>
            <a:pPr marL="342900" indent="-342900" algn="l">
              <a:lnSpc>
                <a:spcPct val="90000"/>
              </a:lnSpc>
              <a:spcBef>
                <a:spcPts val="1000"/>
              </a:spcBef>
              <a:spcAft>
                <a:spcPts val="0"/>
              </a:spcAft>
              <a:buClr>
                <a:srgbClr val="8ACFD6"/>
              </a:buClr>
              <a:buSzPct val="80000"/>
              <a:buFont typeface="Wingdings 3" charset="2"/>
              <a:buChar char=""/>
            </a:pPr>
            <a:endParaRPr lang="en-US" altLang="zh-CN" sz="1700" b="0" i="0" u="none" strike="noStrike" kern="1200" cap="none" spc="0" baseline="0" dirty="0">
              <a:solidFill>
                <a:schemeClr val="tx1"/>
              </a:solidFill>
              <a:latin typeface="Century Gothic" charset="0"/>
              <a:ea typeface="宋体" charset="0"/>
              <a:cs typeface="Lucida Sans"/>
            </a:endParaRPr>
          </a:p>
          <a:p>
            <a:pPr marL="342900" indent="-342900" algn="l">
              <a:lnSpc>
                <a:spcPct val="90000"/>
              </a:lnSpc>
              <a:spcBef>
                <a:spcPts val="1000"/>
              </a:spcBef>
              <a:spcAft>
                <a:spcPts val="0"/>
              </a:spcAft>
              <a:buClr>
                <a:srgbClr val="8ACFD6"/>
              </a:buClr>
              <a:buSzPct val="80000"/>
              <a:buFont typeface="Wingdings 3" charset="2"/>
              <a:buChar char=""/>
            </a:pPr>
            <a:r>
              <a:rPr lang="en-US" altLang="zh-CN" sz="1700" b="0" i="0" u="none" strike="noStrike" kern="1200" cap="none" spc="0" baseline="0" dirty="0">
                <a:solidFill>
                  <a:schemeClr val="tx1"/>
                </a:solidFill>
                <a:latin typeface="Century Gothic" charset="0"/>
                <a:ea typeface="宋体" charset="0"/>
                <a:cs typeface="Lucida Sans"/>
              </a:rPr>
              <a:t># Opening JSON file </a:t>
            </a:r>
          </a:p>
          <a:p>
            <a:pPr marL="342900" indent="-342900" algn="l">
              <a:lnSpc>
                <a:spcPct val="90000"/>
              </a:lnSpc>
              <a:spcBef>
                <a:spcPts val="1000"/>
              </a:spcBef>
              <a:spcAft>
                <a:spcPts val="0"/>
              </a:spcAft>
              <a:buClr>
                <a:srgbClr val="8ACFD6"/>
              </a:buClr>
              <a:buSzPct val="80000"/>
              <a:buFont typeface="Wingdings 3" charset="2"/>
              <a:buChar char=""/>
            </a:pPr>
            <a:r>
              <a:rPr lang="en-US" altLang="zh-CN" sz="1700" b="0" i="0" u="none" strike="noStrike" kern="1200" cap="none" spc="0" baseline="0" dirty="0">
                <a:solidFill>
                  <a:schemeClr val="tx1"/>
                </a:solidFill>
                <a:latin typeface="Century Gothic" charset="0"/>
                <a:ea typeface="宋体" charset="0"/>
                <a:cs typeface="Lucida Sans"/>
              </a:rPr>
              <a:t>with open('</a:t>
            </a:r>
            <a:r>
              <a:rPr lang="en-US" altLang="zh-CN" sz="1700" b="0" i="0" u="none" strike="noStrike" kern="1200" cap="none" spc="0" baseline="0" dirty="0" err="1">
                <a:solidFill>
                  <a:schemeClr val="tx1"/>
                </a:solidFill>
                <a:latin typeface="Century Gothic" charset="0"/>
                <a:ea typeface="宋体" charset="0"/>
                <a:cs typeface="Lucida Sans"/>
              </a:rPr>
              <a:t>sample.json</a:t>
            </a:r>
            <a:r>
              <a:rPr lang="en-US" altLang="zh-CN" sz="1700" b="0" i="0" u="none" strike="noStrike" kern="1200" cap="none" spc="0" baseline="0" dirty="0">
                <a:solidFill>
                  <a:schemeClr val="tx1"/>
                </a:solidFill>
                <a:latin typeface="Century Gothic" charset="0"/>
                <a:ea typeface="宋体" charset="0"/>
                <a:cs typeface="Lucida Sans"/>
              </a:rPr>
              <a:t>', 'r') as </a:t>
            </a:r>
            <a:r>
              <a:rPr lang="en-US" altLang="zh-CN" sz="1700" b="0" i="0" u="none" strike="noStrike" kern="1200" cap="none" spc="0" baseline="0" dirty="0" err="1">
                <a:solidFill>
                  <a:schemeClr val="tx1"/>
                </a:solidFill>
                <a:latin typeface="Century Gothic" charset="0"/>
                <a:ea typeface="宋体" charset="0"/>
                <a:cs typeface="Lucida Sans"/>
              </a:rPr>
              <a:t>openfile</a:t>
            </a:r>
            <a:r>
              <a:rPr lang="en-US" altLang="zh-CN" sz="1700" b="0" i="0" u="none" strike="noStrike" kern="1200" cap="none" spc="0" baseline="0" dirty="0">
                <a:solidFill>
                  <a:schemeClr val="tx1"/>
                </a:solidFill>
                <a:latin typeface="Century Gothic" charset="0"/>
                <a:ea typeface="宋体" charset="0"/>
                <a:cs typeface="Lucida Sans"/>
              </a:rPr>
              <a:t>: </a:t>
            </a:r>
          </a:p>
          <a:p>
            <a:pPr marL="342900" indent="-342900" algn="l">
              <a:lnSpc>
                <a:spcPct val="90000"/>
              </a:lnSpc>
              <a:spcBef>
                <a:spcPts val="1000"/>
              </a:spcBef>
              <a:spcAft>
                <a:spcPts val="0"/>
              </a:spcAft>
              <a:buClr>
                <a:srgbClr val="8ACFD6"/>
              </a:buClr>
              <a:buSzPct val="80000"/>
              <a:buFont typeface="Wingdings 3" charset="2"/>
              <a:buChar char=""/>
            </a:pPr>
            <a:endParaRPr lang="en-US" altLang="zh-CN" sz="1700" b="0" i="0" u="none" strike="noStrike" kern="1200" cap="none" spc="0" baseline="0" dirty="0">
              <a:solidFill>
                <a:schemeClr val="tx1"/>
              </a:solidFill>
              <a:latin typeface="Century Gothic" charset="0"/>
              <a:ea typeface="宋体" charset="0"/>
              <a:cs typeface="Lucida Sans"/>
            </a:endParaRPr>
          </a:p>
          <a:p>
            <a:pPr marL="342900" indent="-342900" algn="l">
              <a:lnSpc>
                <a:spcPct val="90000"/>
              </a:lnSpc>
              <a:spcBef>
                <a:spcPts val="1000"/>
              </a:spcBef>
              <a:spcAft>
                <a:spcPts val="0"/>
              </a:spcAft>
              <a:buClr>
                <a:srgbClr val="8ACFD6"/>
              </a:buClr>
              <a:buSzPct val="80000"/>
              <a:buFont typeface="Wingdings 3" charset="2"/>
              <a:buChar char=""/>
            </a:pPr>
            <a:r>
              <a:rPr lang="en-US" altLang="zh-CN" sz="1700" b="0" i="0" u="none" strike="noStrike" kern="1200" cap="none" spc="0" baseline="0" dirty="0">
                <a:solidFill>
                  <a:schemeClr val="tx1"/>
                </a:solidFill>
                <a:latin typeface="Century Gothic" charset="0"/>
                <a:ea typeface="宋体" charset="0"/>
                <a:cs typeface="Lucida Sans"/>
              </a:rPr>
              <a:t>	# Reading from </a:t>
            </a:r>
            <a:r>
              <a:rPr lang="en-US" altLang="zh-CN" sz="1700" b="0" i="0" u="none" strike="noStrike" kern="1200" cap="none" spc="0" baseline="0" dirty="0" err="1">
                <a:solidFill>
                  <a:schemeClr val="tx1"/>
                </a:solidFill>
                <a:latin typeface="Century Gothic" charset="0"/>
                <a:ea typeface="宋体" charset="0"/>
                <a:cs typeface="Lucida Sans"/>
              </a:rPr>
              <a:t>json</a:t>
            </a:r>
            <a:r>
              <a:rPr lang="en-US" altLang="zh-CN" sz="1700" b="0" i="0" u="none" strike="noStrike" kern="1200" cap="none" spc="0" baseline="0" dirty="0">
                <a:solidFill>
                  <a:schemeClr val="tx1"/>
                </a:solidFill>
                <a:latin typeface="Century Gothic" charset="0"/>
                <a:ea typeface="宋体" charset="0"/>
                <a:cs typeface="Lucida Sans"/>
              </a:rPr>
              <a:t> file </a:t>
            </a:r>
          </a:p>
          <a:p>
            <a:pPr marL="342900" indent="-342900" algn="l">
              <a:lnSpc>
                <a:spcPct val="90000"/>
              </a:lnSpc>
              <a:spcBef>
                <a:spcPts val="1000"/>
              </a:spcBef>
              <a:spcAft>
                <a:spcPts val="0"/>
              </a:spcAft>
              <a:buClr>
                <a:srgbClr val="8ACFD6"/>
              </a:buClr>
              <a:buSzPct val="80000"/>
              <a:buFont typeface="Wingdings 3" charset="2"/>
              <a:buChar char=""/>
            </a:pPr>
            <a:r>
              <a:rPr lang="en-US" altLang="zh-CN" sz="1700" b="0" i="0" u="none" strike="noStrike" kern="1200" cap="none" spc="0" baseline="0" dirty="0">
                <a:solidFill>
                  <a:schemeClr val="tx1"/>
                </a:solidFill>
                <a:latin typeface="Century Gothic" charset="0"/>
                <a:ea typeface="宋体" charset="0"/>
                <a:cs typeface="Lucida Sans"/>
              </a:rPr>
              <a:t>	</a:t>
            </a:r>
            <a:r>
              <a:rPr lang="en-US" altLang="zh-CN" sz="1700" b="0" i="0" u="none" strike="noStrike" kern="1200" cap="none" spc="0" baseline="0" dirty="0" err="1">
                <a:solidFill>
                  <a:schemeClr val="tx1"/>
                </a:solidFill>
                <a:latin typeface="Century Gothic" charset="0"/>
                <a:ea typeface="宋体" charset="0"/>
                <a:cs typeface="Lucida Sans"/>
              </a:rPr>
              <a:t>json_object</a:t>
            </a:r>
            <a:r>
              <a:rPr lang="en-US" altLang="zh-CN" sz="1700" b="0" i="0" u="none" strike="noStrike" kern="1200" cap="none" spc="0" baseline="0" dirty="0">
                <a:solidFill>
                  <a:schemeClr val="tx1"/>
                </a:solidFill>
                <a:latin typeface="Century Gothic" charset="0"/>
                <a:ea typeface="宋体" charset="0"/>
                <a:cs typeface="Lucida Sans"/>
              </a:rPr>
              <a:t> = </a:t>
            </a:r>
            <a:r>
              <a:rPr lang="en-US" altLang="zh-CN" sz="1700" b="0" i="0" u="none" strike="noStrike" kern="1200" cap="none" spc="0" baseline="0" dirty="0" err="1">
                <a:solidFill>
                  <a:schemeClr val="tx1"/>
                </a:solidFill>
                <a:latin typeface="Century Gothic" charset="0"/>
                <a:ea typeface="宋体" charset="0"/>
                <a:cs typeface="Lucida Sans"/>
              </a:rPr>
              <a:t>json.load</a:t>
            </a:r>
            <a:r>
              <a:rPr lang="en-US" altLang="zh-CN" sz="1700" b="0" i="0" u="none" strike="noStrike" kern="1200" cap="none" spc="0" baseline="0" dirty="0">
                <a:solidFill>
                  <a:schemeClr val="tx1"/>
                </a:solidFill>
                <a:latin typeface="Century Gothic" charset="0"/>
                <a:ea typeface="宋体" charset="0"/>
                <a:cs typeface="Lucida Sans"/>
              </a:rPr>
              <a:t>(</a:t>
            </a:r>
            <a:r>
              <a:rPr lang="en-US" altLang="zh-CN" sz="1700" b="0" i="0" u="none" strike="noStrike" kern="1200" cap="none" spc="0" baseline="0" dirty="0" err="1">
                <a:solidFill>
                  <a:schemeClr val="tx1"/>
                </a:solidFill>
                <a:latin typeface="Century Gothic" charset="0"/>
                <a:ea typeface="宋体" charset="0"/>
                <a:cs typeface="Lucida Sans"/>
              </a:rPr>
              <a:t>openfile</a:t>
            </a:r>
            <a:r>
              <a:rPr lang="en-US" altLang="zh-CN" sz="1700" b="0" i="0" u="none" strike="noStrike" kern="1200" cap="none" spc="0" baseline="0" dirty="0">
                <a:solidFill>
                  <a:schemeClr val="tx1"/>
                </a:solidFill>
                <a:latin typeface="Century Gothic" charset="0"/>
                <a:ea typeface="宋体" charset="0"/>
                <a:cs typeface="Lucida Sans"/>
              </a:rPr>
              <a:t>) </a:t>
            </a:r>
          </a:p>
          <a:p>
            <a:pPr marL="342900" indent="-342900" algn="l">
              <a:lnSpc>
                <a:spcPct val="90000"/>
              </a:lnSpc>
              <a:spcBef>
                <a:spcPts val="1000"/>
              </a:spcBef>
              <a:spcAft>
                <a:spcPts val="0"/>
              </a:spcAft>
              <a:buClr>
                <a:srgbClr val="8ACFD6"/>
              </a:buClr>
              <a:buSzPct val="80000"/>
              <a:buFont typeface="Wingdings 3" charset="2"/>
              <a:buChar char=""/>
            </a:pPr>
            <a:endParaRPr lang="en-US" altLang="zh-CN" sz="1700" b="0" i="0" u="none" strike="noStrike" kern="1200" cap="none" spc="0" baseline="0" dirty="0">
              <a:solidFill>
                <a:schemeClr val="tx1"/>
              </a:solidFill>
              <a:latin typeface="Century Gothic" charset="0"/>
              <a:ea typeface="宋体" charset="0"/>
              <a:cs typeface="Lucida Sans"/>
            </a:endParaRPr>
          </a:p>
          <a:p>
            <a:pPr marL="342900" indent="-342900" algn="l">
              <a:lnSpc>
                <a:spcPct val="90000"/>
              </a:lnSpc>
              <a:spcBef>
                <a:spcPts val="1000"/>
              </a:spcBef>
              <a:spcAft>
                <a:spcPts val="0"/>
              </a:spcAft>
              <a:buClr>
                <a:srgbClr val="8ACFD6"/>
              </a:buClr>
              <a:buSzPct val="80000"/>
              <a:buFont typeface="Wingdings 3" charset="2"/>
              <a:buChar char=""/>
            </a:pPr>
            <a:r>
              <a:rPr lang="en-US" altLang="zh-CN" sz="1700" b="0" i="0" u="none" strike="noStrike" kern="1200" cap="none" spc="0" baseline="0" dirty="0">
                <a:solidFill>
                  <a:schemeClr val="tx1"/>
                </a:solidFill>
                <a:latin typeface="Century Gothic" charset="0"/>
                <a:ea typeface="宋体" charset="0"/>
                <a:cs typeface="Lucida Sans"/>
              </a:rPr>
              <a:t>print(</a:t>
            </a:r>
            <a:r>
              <a:rPr lang="en-US" altLang="zh-CN" sz="1700" b="0" i="0" u="none" strike="noStrike" kern="1200" cap="none" spc="0" baseline="0" dirty="0" err="1">
                <a:solidFill>
                  <a:schemeClr val="tx1"/>
                </a:solidFill>
                <a:latin typeface="Century Gothic" charset="0"/>
                <a:ea typeface="宋体" charset="0"/>
                <a:cs typeface="Lucida Sans"/>
              </a:rPr>
              <a:t>json_object</a:t>
            </a:r>
            <a:r>
              <a:rPr lang="en-US" altLang="zh-CN" sz="1700" b="0" i="0" u="none" strike="noStrike" kern="1200" cap="none" spc="0" baseline="0" dirty="0">
                <a:solidFill>
                  <a:schemeClr val="tx1"/>
                </a:solidFill>
                <a:latin typeface="Century Gothic" charset="0"/>
                <a:ea typeface="宋体" charset="0"/>
                <a:cs typeface="Lucida Sans"/>
              </a:rPr>
              <a:t>) </a:t>
            </a:r>
          </a:p>
          <a:p>
            <a:pPr marL="342900" indent="-342900" algn="l">
              <a:lnSpc>
                <a:spcPct val="90000"/>
              </a:lnSpc>
              <a:spcBef>
                <a:spcPts val="1000"/>
              </a:spcBef>
              <a:spcAft>
                <a:spcPts val="0"/>
              </a:spcAft>
              <a:buClr>
                <a:srgbClr val="8ACFD6"/>
              </a:buClr>
              <a:buSzPct val="80000"/>
              <a:buFont typeface="Wingdings 3" charset="2"/>
              <a:buChar char=""/>
            </a:pPr>
            <a:r>
              <a:rPr lang="en-US" altLang="zh-CN" sz="1700" b="0" i="0" u="none" strike="noStrike" kern="1200" cap="none" spc="0" baseline="0" dirty="0">
                <a:solidFill>
                  <a:schemeClr val="tx1"/>
                </a:solidFill>
                <a:latin typeface="Century Gothic" charset="0"/>
                <a:ea typeface="宋体" charset="0"/>
                <a:cs typeface="Lucida Sans"/>
              </a:rPr>
              <a:t>print(type(</a:t>
            </a:r>
            <a:r>
              <a:rPr lang="en-US" altLang="zh-CN" sz="1700" b="0" i="0" u="none" strike="noStrike" kern="1200" cap="none" spc="0" baseline="0" dirty="0" err="1">
                <a:solidFill>
                  <a:schemeClr val="tx1"/>
                </a:solidFill>
                <a:latin typeface="Century Gothic" charset="0"/>
                <a:ea typeface="宋体" charset="0"/>
                <a:cs typeface="Lucida Sans"/>
              </a:rPr>
              <a:t>json_object</a:t>
            </a:r>
            <a:r>
              <a:rPr lang="en-US" altLang="zh-CN" sz="1700" b="0" i="0" u="none" strike="noStrike" kern="1200" cap="none" spc="0" baseline="0" dirty="0">
                <a:solidFill>
                  <a:schemeClr val="tx1"/>
                </a:solidFill>
                <a:latin typeface="Century Gothic" charset="0"/>
                <a:ea typeface="宋体" charset="0"/>
                <a:cs typeface="Lucida Sans"/>
              </a:rPr>
              <a:t>)) </a:t>
            </a:r>
          </a:p>
          <a:p>
            <a:pPr marL="342900" indent="-342900" algn="l">
              <a:lnSpc>
                <a:spcPct val="90000"/>
              </a:lnSpc>
              <a:spcBef>
                <a:spcPts val="1000"/>
              </a:spcBef>
              <a:spcAft>
                <a:spcPts val="0"/>
              </a:spcAft>
              <a:buClr>
                <a:srgbClr val="8ACFD6"/>
              </a:buClr>
              <a:buSzPct val="80000"/>
              <a:buFont typeface="Wingdings 3" charset="2"/>
              <a:buChar char=""/>
            </a:pPr>
            <a:endParaRPr lang="zh-CN" altLang="en-US" sz="1700" b="0" i="0" u="none" strike="noStrike" kern="1200" cap="none" spc="0" baseline="0" dirty="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val="19389522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6" name="文本框">
            <a:extLst>
              <a:ext uri="{FF2B5EF4-FFF2-40B4-BE49-F238E27FC236}">
                <a16:creationId xmlns:a16="http://schemas.microsoft.com/office/drawing/2014/main" id="{3553E591-07B4-8D19-0768-EE6CD1EB9140}"/>
              </a:ext>
            </a:extLst>
          </p:cNvPr>
          <p:cNvSpPr>
            <a:spLocks noGrp="1"/>
          </p:cNvSpPr>
          <p:nvPr>
            <p:ph type="title"/>
          </p:nvPr>
        </p:nvSpPr>
        <p:spPr>
          <a:xfrm>
            <a:off x="721414" y="124417"/>
            <a:ext cx="9404723" cy="4851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MYSQL Connectivity</a:t>
            </a:r>
            <a:endParaRPr lang="zh-CN" altLang="en-US" sz="2000" b="0" i="0" u="none" strike="noStrike" kern="1200" cap="none" spc="0" baseline="0" dirty="0">
              <a:solidFill>
                <a:schemeClr val="tx2"/>
              </a:solidFill>
              <a:latin typeface="Century Gothic" charset="0"/>
              <a:ea typeface="宋体" charset="0"/>
              <a:cs typeface="Lucida Sans"/>
            </a:endParaRPr>
          </a:p>
        </p:txBody>
      </p:sp>
      <p:sp>
        <p:nvSpPr>
          <p:cNvPr id="7" name="文本框">
            <a:extLst>
              <a:ext uri="{FF2B5EF4-FFF2-40B4-BE49-F238E27FC236}">
                <a16:creationId xmlns:a16="http://schemas.microsoft.com/office/drawing/2014/main" id="{2F54FC78-A324-3663-686E-33EBBEA46ACE}"/>
              </a:ext>
            </a:extLst>
          </p:cNvPr>
          <p:cNvSpPr>
            <a:spLocks noGrp="1"/>
          </p:cNvSpPr>
          <p:nvPr>
            <p:ph type="body" idx="1"/>
          </p:nvPr>
        </p:nvSpPr>
        <p:spPr>
          <a:xfrm>
            <a:off x="913377" y="609601"/>
            <a:ext cx="10365246" cy="111162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Install MySQL Driver</a:t>
            </a:r>
          </a:p>
          <a:p>
            <a:pPr marL="742950" lvl="1" indent="-28575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Python needs a MySQL driver to access the MySQL database.</a:t>
            </a:r>
          </a:p>
          <a:p>
            <a:pPr marL="742950" lvl="1" indent="-28575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python -m pip install </a:t>
            </a:r>
            <a:r>
              <a:rPr lang="en-US" altLang="zh-CN" sz="1600" b="0" i="0" u="none" strike="noStrike" kern="1200" cap="none" spc="0" baseline="0" dirty="0" err="1">
                <a:solidFill>
                  <a:schemeClr val="tx1"/>
                </a:solidFill>
                <a:latin typeface="Century Gothic" charset="0"/>
                <a:ea typeface="宋体" charset="0"/>
                <a:cs typeface="Lucida Sans"/>
              </a:rPr>
              <a:t>mysql</a:t>
            </a:r>
            <a:r>
              <a:rPr lang="en-US" altLang="zh-CN" sz="1600" b="0" i="0" u="none" strike="noStrike" kern="1200" cap="none" spc="0" baseline="0" dirty="0">
                <a:solidFill>
                  <a:schemeClr val="tx1"/>
                </a:solidFill>
                <a:latin typeface="Century Gothic" charset="0"/>
                <a:ea typeface="宋体" charset="0"/>
                <a:cs typeface="Lucida Sans"/>
              </a:rPr>
              <a:t>-connector-python</a:t>
            </a:r>
          </a:p>
          <a:p>
            <a:pPr marL="742950" lvl="1" indent="-285750" algn="l">
              <a:lnSpc>
                <a:spcPct val="100000"/>
              </a:lnSpc>
              <a:spcBef>
                <a:spcPts val="1000"/>
              </a:spcBef>
              <a:spcAft>
                <a:spcPts val="0"/>
              </a:spcAft>
              <a:buClr>
                <a:srgbClr val="8ACFD6"/>
              </a:buClr>
              <a:buSzPct val="80000"/>
              <a:buFont typeface="Wingdings 3" charset="2"/>
              <a:buChar char=""/>
            </a:pPr>
            <a:endParaRPr lang="zh-CN" altLang="en-US" sz="1800" b="0" i="0" u="none" strike="noStrike" kern="1200" cap="none" spc="0" baseline="0" dirty="0">
              <a:solidFill>
                <a:schemeClr val="tx1"/>
              </a:solidFill>
              <a:latin typeface="Century Gothic" charset="0"/>
              <a:ea typeface="宋体" charset="0"/>
              <a:cs typeface="Lucida Sans"/>
            </a:endParaRPr>
          </a:p>
        </p:txBody>
      </p:sp>
      <p:pic>
        <p:nvPicPr>
          <p:cNvPr id="8" name="图片">
            <a:extLst>
              <a:ext uri="{FF2B5EF4-FFF2-40B4-BE49-F238E27FC236}">
                <a16:creationId xmlns:a16="http://schemas.microsoft.com/office/drawing/2014/main" id="{08F00846-7730-A550-AE06-269FDD324792}"/>
              </a:ext>
            </a:extLst>
          </p:cNvPr>
          <p:cNvPicPr>
            <a:picLocks noChangeAspect="1"/>
          </p:cNvPicPr>
          <p:nvPr/>
        </p:nvPicPr>
        <p:blipFill>
          <a:blip r:embed="rId3" cstate="print"/>
          <a:stretch>
            <a:fillRect/>
          </a:stretch>
        </p:blipFill>
        <p:spPr>
          <a:xfrm>
            <a:off x="913377" y="1721224"/>
            <a:ext cx="9661793" cy="3739684"/>
          </a:xfrm>
          <a:prstGeom prst="rect">
            <a:avLst/>
          </a:prstGeom>
          <a:noFill/>
          <a:ln w="12700" cap="flat" cmpd="sng">
            <a:noFill/>
            <a:prstDash val="solid"/>
            <a:miter/>
          </a:ln>
        </p:spPr>
      </p:pic>
    </p:spTree>
    <p:extLst>
      <p:ext uri="{BB962C8B-B14F-4D97-AF65-F5344CB8AC3E}">
        <p14:creationId xmlns:p14="http://schemas.microsoft.com/office/powerpoint/2010/main" val="15143534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pic>
        <p:nvPicPr>
          <p:cNvPr id="4" name="图片" descr="https://i.stack.imgur.com/DkfH5.jpg">
            <a:extLst>
              <a:ext uri="{FF2B5EF4-FFF2-40B4-BE49-F238E27FC236}">
                <a16:creationId xmlns:a16="http://schemas.microsoft.com/office/drawing/2014/main" id="{7C1B7A63-CAED-915D-FBB6-6863612A3AC9}"/>
              </a:ext>
            </a:extLst>
          </p:cNvPr>
          <p:cNvPicPr>
            <a:picLocks noChangeAspect="1"/>
          </p:cNvPicPr>
          <p:nvPr/>
        </p:nvPicPr>
        <p:blipFill>
          <a:blip r:embed="rId3" cstate="print"/>
          <a:stretch>
            <a:fillRect/>
          </a:stretch>
        </p:blipFill>
        <p:spPr>
          <a:xfrm>
            <a:off x="903385" y="231775"/>
            <a:ext cx="9456229" cy="6564001"/>
          </a:xfrm>
          <a:prstGeom prst="rect">
            <a:avLst/>
          </a:prstGeom>
          <a:noFill/>
          <a:ln w="12700" cap="flat" cmpd="sng">
            <a:noFill/>
            <a:prstDash val="solid"/>
            <a:miter/>
          </a:ln>
        </p:spPr>
      </p:pic>
    </p:spTree>
    <p:extLst>
      <p:ext uri="{BB962C8B-B14F-4D97-AF65-F5344CB8AC3E}">
        <p14:creationId xmlns:p14="http://schemas.microsoft.com/office/powerpoint/2010/main" val="1259279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6" name="文本框">
            <a:extLst>
              <a:ext uri="{FF2B5EF4-FFF2-40B4-BE49-F238E27FC236}">
                <a16:creationId xmlns:a16="http://schemas.microsoft.com/office/drawing/2014/main" id="{A4F43FDA-2DEC-18F3-07E6-CFA9C64238DC}"/>
              </a:ext>
            </a:extLst>
          </p:cNvPr>
          <p:cNvSpPr>
            <a:spLocks noGrp="1"/>
          </p:cNvSpPr>
          <p:nvPr>
            <p:ph type="title"/>
          </p:nvPr>
        </p:nvSpPr>
        <p:spPr>
          <a:xfrm>
            <a:off x="605048" y="161364"/>
            <a:ext cx="2353305" cy="41954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Bitwise Operators</a:t>
            </a:r>
            <a:endParaRPr lang="zh-CN" altLang="en-US" sz="2000" b="0" i="0" u="none" strike="noStrike" kern="1200" cap="none" spc="0" baseline="0" dirty="0">
              <a:solidFill>
                <a:schemeClr val="tx2"/>
              </a:solidFill>
              <a:latin typeface="Century Gothic" charset="0"/>
              <a:ea typeface="宋体" charset="0"/>
              <a:cs typeface="Lucida Sans"/>
            </a:endParaRPr>
          </a:p>
        </p:txBody>
      </p:sp>
      <p:graphicFrame>
        <p:nvGraphicFramePr>
          <p:cNvPr id="7" name="Table">
            <a:extLst>
              <a:ext uri="{FF2B5EF4-FFF2-40B4-BE49-F238E27FC236}">
                <a16:creationId xmlns:a16="http://schemas.microsoft.com/office/drawing/2014/main" id="{5BB69441-BACD-2786-BCE4-8EEC93625841}"/>
              </a:ext>
            </a:extLst>
          </p:cNvPr>
          <p:cNvGraphicFramePr>
            <a:graphicFrameLocks noGrp="1"/>
          </p:cNvGraphicFramePr>
          <p:nvPr>
            <p:ph type="body" idx="1"/>
            <p:extLst>
              <p:ext uri="{D42A27DB-BD31-4B8C-83A1-F6EECF244321}">
                <p14:modId xmlns:p14="http://schemas.microsoft.com/office/powerpoint/2010/main" val="1637359714"/>
              </p:ext>
            </p:extLst>
          </p:nvPr>
        </p:nvGraphicFramePr>
        <p:xfrm>
          <a:off x="216946" y="580912"/>
          <a:ext cx="11758108" cy="3280850"/>
        </p:xfrm>
        <a:graphic>
          <a:graphicData uri="http://schemas.openxmlformats.org/drawingml/2006/table">
            <a:tbl>
              <a:tblPr bandRow="1">
                <a:noFill/>
              </a:tblPr>
              <a:tblGrid>
                <a:gridCol w="1621581">
                  <a:extLst>
                    <a:ext uri="{9D8B030D-6E8A-4147-A177-3AD203B41FA5}">
                      <a16:colId xmlns:a16="http://schemas.microsoft.com/office/drawing/2014/main" val="20000"/>
                    </a:ext>
                  </a:extLst>
                </a:gridCol>
                <a:gridCol w="2555949">
                  <a:extLst>
                    <a:ext uri="{9D8B030D-6E8A-4147-A177-3AD203B41FA5}">
                      <a16:colId xmlns:a16="http://schemas.microsoft.com/office/drawing/2014/main" val="20001"/>
                    </a:ext>
                  </a:extLst>
                </a:gridCol>
                <a:gridCol w="7580578">
                  <a:extLst>
                    <a:ext uri="{9D8B030D-6E8A-4147-A177-3AD203B41FA5}">
                      <a16:colId xmlns:a16="http://schemas.microsoft.com/office/drawing/2014/main" val="20002"/>
                    </a:ext>
                  </a:extLst>
                </a:gridCol>
              </a:tblGrid>
              <a:tr h="423930">
                <a:tc>
                  <a:txBody>
                    <a:bodyPr/>
                    <a:lstStyle/>
                    <a:p>
                      <a:pPr marL="0" indent="0" algn="l" defTabSz="457200" eaLnBrk="1" fontAlgn="t" latinLnBrk="0" hangingPunct="1">
                        <a:lnSpc>
                          <a:spcPct val="100000"/>
                        </a:lnSpc>
                        <a:spcBef>
                          <a:spcPts val="0"/>
                        </a:spcBef>
                        <a:spcAft>
                          <a:spcPts val="0"/>
                        </a:spcAft>
                        <a:buNone/>
                      </a:pPr>
                      <a:r>
                        <a:rPr lang="en-US" altLang="zh-CN" sz="1600" b="1" i="0" u="none" strike="noStrike" kern="1200" cap="none" spc="0" baseline="0">
                          <a:solidFill>
                            <a:srgbClr val="FFFFFF"/>
                          </a:solidFill>
                          <a:latin typeface="Century Gothic" charset="0"/>
                          <a:ea typeface="宋体" charset="0"/>
                          <a:cs typeface="Century Gothic" charset="0"/>
                        </a:rPr>
                        <a:t>Operator</a:t>
                      </a:r>
                      <a:endParaRPr lang="zh-CN" altLang="en-US" sz="1600" b="1" i="0" u="none" strike="noStrike" kern="1200" cap="none" spc="0" baseline="0">
                        <a:solidFill>
                          <a:srgbClr val="FFFFFF"/>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B01513"/>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1" i="0" u="none" strike="noStrike" kern="1200" cap="none" spc="0" baseline="0">
                          <a:solidFill>
                            <a:srgbClr val="FFFFFF"/>
                          </a:solidFill>
                          <a:latin typeface="Century Gothic" charset="0"/>
                          <a:ea typeface="宋体" charset="0"/>
                          <a:cs typeface="Century Gothic" charset="0"/>
                        </a:rPr>
                        <a:t>Example</a:t>
                      </a:r>
                      <a:endParaRPr lang="zh-CN" altLang="en-US" sz="1600" b="1" i="0" u="none" strike="noStrike" kern="1200" cap="none" spc="0" baseline="0">
                        <a:solidFill>
                          <a:srgbClr val="FFFFFF"/>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B01513"/>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1" i="0" u="none" strike="noStrike" kern="1200" cap="none" spc="0" baseline="0">
                          <a:solidFill>
                            <a:srgbClr val="FFFFFF"/>
                          </a:solidFill>
                          <a:latin typeface="Century Gothic" charset="0"/>
                          <a:ea typeface="宋体" charset="0"/>
                          <a:cs typeface="Century Gothic" charset="0"/>
                        </a:rPr>
                        <a:t>Same As</a:t>
                      </a:r>
                      <a:endParaRPr lang="zh-CN" altLang="en-US" sz="1600" b="1" i="0" u="none" strike="noStrike" kern="1200" cap="none" spc="0" baseline="0">
                        <a:solidFill>
                          <a:srgbClr val="FFFFFF"/>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B01513"/>
                    </a:solidFill>
                  </a:tcPr>
                </a:tc>
                <a:extLst>
                  <a:ext uri="{0D108BD9-81ED-4DB2-BD59-A6C34878D82A}">
                    <a16:rowId xmlns:a16="http://schemas.microsoft.com/office/drawing/2014/main" val="10000"/>
                  </a:ext>
                </a:extLst>
              </a:tr>
              <a:tr h="423930">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dirty="0">
                          <a:solidFill>
                            <a:srgbClr val="000000"/>
                          </a:solidFill>
                          <a:latin typeface="Century Gothic" charset="0"/>
                          <a:ea typeface="宋体" charset="0"/>
                          <a:cs typeface="Century Gothic" charset="0"/>
                        </a:rPr>
                        <a:t>&amp; </a:t>
                      </a:r>
                      <a:endParaRPr lang="zh-CN" altLang="en-US" sz="1600" b="0" i="0" u="none" strike="noStrike" kern="1200" cap="none" spc="0" baseline="0" dirty="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AND</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Sets each bit to 1 if both bits are 1</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01"/>
                  </a:ext>
                </a:extLst>
              </a:tr>
              <a:tr h="423930">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OR</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Sets each bit to 1 if one of two bits is 1</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02"/>
                  </a:ext>
                </a:extLst>
              </a:tr>
              <a:tr h="423930">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 ^</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XOR</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Sets each bit to 1 if only one of two bits is 1</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03"/>
                  </a:ext>
                </a:extLst>
              </a:tr>
              <a:tr h="423930">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 </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NOT</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Inverts all the bits</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04"/>
                  </a:ext>
                </a:extLst>
              </a:tr>
              <a:tr h="521120">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&lt;&lt;</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Zero fill left shift</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Shift left by pushing zeros in from the right and let the leftmost bits fall off</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05"/>
                  </a:ext>
                </a:extLst>
              </a:tr>
              <a:tr h="528670">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&gt;&gt;</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1524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Century Gothic" charset="0"/>
                          <a:ea typeface="宋体" charset="0"/>
                          <a:cs typeface="Century Gothic" charset="0"/>
                        </a:rPr>
                        <a:t>Signed right shift</a:t>
                      </a:r>
                      <a:endParaRPr lang="zh-CN" altLang="en-US" sz="1600" b="0" i="0" u="none" strike="noStrike" kern="1200" cap="none" spc="0" baseline="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600" b="0" i="0" u="none" strike="noStrike" kern="1200" cap="none" spc="0" baseline="0" dirty="0">
                          <a:solidFill>
                            <a:srgbClr val="000000"/>
                          </a:solidFill>
                          <a:latin typeface="Century Gothic" charset="0"/>
                          <a:ea typeface="宋体" charset="0"/>
                          <a:cs typeface="Century Gothic" charset="0"/>
                        </a:rPr>
                        <a:t>Shift right by pushing copies of the leftmost bit in from the left, and let the rightmost bits fall off</a:t>
                      </a:r>
                      <a:endParaRPr lang="zh-CN" altLang="en-US" sz="1600" b="0" i="0" u="none" strike="noStrike" kern="1200" cap="none" spc="0" baseline="0" dirty="0">
                        <a:solidFill>
                          <a:srgbClr val="000000"/>
                        </a:solidFill>
                        <a:latin typeface="Century Gothic" charset="0"/>
                        <a:ea typeface="宋体" charset="0"/>
                        <a:cs typeface="Century Gothic" charset="0"/>
                      </a:endParaRPr>
                    </a:p>
                  </a:txBody>
                  <a:tcPr marL="76200" marR="76200" marT="76200" marB="7620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06"/>
                  </a:ext>
                </a:extLst>
              </a:tr>
            </a:tbl>
          </a:graphicData>
        </a:graphic>
      </p:graphicFrame>
      <p:sp>
        <p:nvSpPr>
          <p:cNvPr id="8" name="文本框">
            <a:extLst>
              <a:ext uri="{FF2B5EF4-FFF2-40B4-BE49-F238E27FC236}">
                <a16:creationId xmlns:a16="http://schemas.microsoft.com/office/drawing/2014/main" id="{7D8975EF-933C-76A4-CA47-7317F8B3C0A6}"/>
              </a:ext>
            </a:extLst>
          </p:cNvPr>
          <p:cNvSpPr txBox="1">
            <a:spLocks/>
          </p:cNvSpPr>
          <p:nvPr/>
        </p:nvSpPr>
        <p:spPr>
          <a:xfrm>
            <a:off x="605048" y="4058875"/>
            <a:ext cx="2931463" cy="44486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algn="l" defTabSz="914400" eaLnBrk="1" fontAlgn="auto" latinLnBrk="0" hangingPunct="1">
              <a:spcBef>
                <a:spcPts val="0"/>
              </a:spcBef>
              <a:buNone/>
              <a:defRPr sz="4200" b="0" i="0" kern="1200">
                <a:solidFill>
                  <a:schemeClr val="tx2"/>
                </a:solidFill>
                <a:latin typeface="Century Gothic" charset="0"/>
                <a:ea typeface="宋体" charset="0"/>
                <a:cs typeface="Century Gothic" charset="0"/>
              </a:defRPr>
            </a:lvl1pPr>
          </a:lstStyle>
          <a:p>
            <a:r>
              <a:rPr lang="en-US" altLang="zh-CN" sz="2000">
                <a:cs typeface="Lucida Sans"/>
              </a:rPr>
              <a:t>Type function (built in)</a:t>
            </a:r>
            <a:endParaRPr lang="zh-CN" altLang="en-US" sz="2000" dirty="0">
              <a:cs typeface="Lucida Sans"/>
            </a:endParaRPr>
          </a:p>
        </p:txBody>
      </p:sp>
      <p:sp>
        <p:nvSpPr>
          <p:cNvPr id="9" name="文本框">
            <a:extLst>
              <a:ext uri="{FF2B5EF4-FFF2-40B4-BE49-F238E27FC236}">
                <a16:creationId xmlns:a16="http://schemas.microsoft.com/office/drawing/2014/main" id="{DE7AEF00-748A-DBE5-1144-9C3501BF36D6}"/>
              </a:ext>
            </a:extLst>
          </p:cNvPr>
          <p:cNvSpPr txBox="1">
            <a:spLocks/>
          </p:cNvSpPr>
          <p:nvPr/>
        </p:nvSpPr>
        <p:spPr>
          <a:xfrm>
            <a:off x="605048" y="4700857"/>
            <a:ext cx="8946542" cy="150596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lvl1pPr marL="342900" indent="-342900" algn="l" defTabSz="914400" eaLnBrk="1" fontAlgn="auto" latinLnBrk="0" hangingPunct="1">
              <a:spcBef>
                <a:spcPts val="1000"/>
              </a:spcBef>
              <a:spcAft>
                <a:spcPts val="0"/>
              </a:spcAft>
              <a:buClr>
                <a:srgbClr val="8ACFD6"/>
              </a:buClr>
              <a:buSzPct val="80000"/>
              <a:buFont typeface="Wingdings 3" charset="2"/>
              <a:buChar char=""/>
              <a:defRPr sz="2000" b="0" i="0" kern="1200">
                <a:solidFill>
                  <a:schemeClr val="tx1"/>
                </a:solidFill>
                <a:latin typeface="Century Gothic" charset="0"/>
                <a:ea typeface="宋体" charset="0"/>
                <a:cs typeface="Century Gothic" charset="0"/>
              </a:defRPr>
            </a:lvl1pPr>
            <a:lvl2pPr marL="742950" indent="-285750" algn="l" defTabSz="914400" eaLnBrk="1" fontAlgn="auto" latinLnBrk="0" hangingPunct="1">
              <a:spcBef>
                <a:spcPts val="1000"/>
              </a:spcBef>
              <a:spcAft>
                <a:spcPts val="0"/>
              </a:spcAft>
              <a:buClr>
                <a:srgbClr val="8ACFD6"/>
              </a:buClr>
              <a:buSzPct val="80000"/>
              <a:buFont typeface="Wingdings 3" charset="2"/>
              <a:buChar char=""/>
              <a:defRPr sz="1800" b="0" i="0" kern="1200">
                <a:solidFill>
                  <a:schemeClr val="tx1"/>
                </a:solidFill>
                <a:latin typeface="Century Gothic" charset="0"/>
                <a:ea typeface="宋体" charset="0"/>
                <a:cs typeface="Century Gothic" charset="0"/>
              </a:defRPr>
            </a:lvl2pPr>
            <a:lvl3pPr marL="1143000" indent="-228600" algn="l" defTabSz="914400" eaLnBrk="1" fontAlgn="auto" latinLnBrk="0" hangingPunct="1">
              <a:spcBef>
                <a:spcPts val="1000"/>
              </a:spcBef>
              <a:spcAft>
                <a:spcPts val="0"/>
              </a:spcAft>
              <a:buClr>
                <a:srgbClr val="8ACFD6"/>
              </a:buClr>
              <a:buSzPct val="80000"/>
              <a:buFont typeface="Wingdings 3" charset="2"/>
              <a:buChar char=""/>
              <a:defRPr sz="1600" b="0" i="0" kern="1200">
                <a:solidFill>
                  <a:schemeClr val="tx1"/>
                </a:solidFill>
                <a:latin typeface="Century Gothic" charset="0"/>
                <a:ea typeface="宋体" charset="0"/>
                <a:cs typeface="Century Gothic" charset="0"/>
              </a:defRPr>
            </a:lvl3pPr>
            <a:lvl4pPr marL="16002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4pPr>
            <a:lvl5pPr marL="20574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5pPr>
            <a:lvl6pPr marL="2505964"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6pPr>
            <a:lvl7pPr marL="29718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7pPr>
            <a:lvl8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8pPr>
            <a:lvl9pPr marL="3429000" indent="-228600" algn="l" defTabSz="914400" eaLnBrk="1" fontAlgn="auto" latinLnBrk="0" hangingPunct="1">
              <a:spcBef>
                <a:spcPts val="1000"/>
              </a:spcBef>
              <a:spcAft>
                <a:spcPts val="0"/>
              </a:spcAft>
              <a:buClr>
                <a:srgbClr val="8ACFD6"/>
              </a:buClr>
              <a:buSzPct val="80000"/>
              <a:buFont typeface="Wingdings 3" charset="2"/>
              <a:buChar char=""/>
              <a:defRPr sz="1400" b="0" i="0" kern="1200">
                <a:solidFill>
                  <a:schemeClr val="tx1"/>
                </a:solidFill>
                <a:latin typeface="Century Gothic" charset="0"/>
                <a:ea typeface="宋体" charset="0"/>
                <a:cs typeface="Century Gothic" charset="0"/>
              </a:defRPr>
            </a:lvl9pPr>
          </a:lstStyle>
          <a:p>
            <a:r>
              <a:rPr lang="en-US" altLang="zh-CN" sz="1600">
                <a:cs typeface="Lucida Sans"/>
              </a:rPr>
              <a:t>The built-in Python function type can be used to find out the type of an object.</a:t>
            </a:r>
          </a:p>
          <a:p>
            <a:r>
              <a:rPr lang="en-US" altLang="zh-CN" sz="1600">
                <a:cs typeface="Lucida Sans"/>
              </a:rPr>
              <a:t>Example:</a:t>
            </a:r>
          </a:p>
          <a:p>
            <a:pPr lvl="1"/>
            <a:r>
              <a:rPr lang="en-US" altLang="zh-CN" sz="1600">
                <a:cs typeface="Lucida Sans"/>
              </a:rPr>
              <a:t>type(3) – Output : &lt;type 'int'&gt;</a:t>
            </a:r>
          </a:p>
          <a:p>
            <a:pPr lvl="1"/>
            <a:r>
              <a:rPr lang="en-US" altLang="zh-CN" sz="1600">
                <a:cs typeface="Lucida Sans"/>
              </a:rPr>
              <a:t>type(3.0) – Output : &lt;type 'float'&gt; </a:t>
            </a:r>
            <a:endParaRPr lang="zh-CN" altLang="en-US" sz="1600" dirty="0">
              <a:cs typeface="Lucida Sans"/>
            </a:endParaRPr>
          </a:p>
        </p:txBody>
      </p:sp>
    </p:spTree>
    <p:extLst>
      <p:ext uri="{BB962C8B-B14F-4D97-AF65-F5344CB8AC3E}">
        <p14:creationId xmlns:p14="http://schemas.microsoft.com/office/powerpoint/2010/main" val="4615644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4" name="文本框">
            <a:extLst>
              <a:ext uri="{FF2B5EF4-FFF2-40B4-BE49-F238E27FC236}">
                <a16:creationId xmlns:a16="http://schemas.microsoft.com/office/drawing/2014/main" id="{E8733859-9128-EF82-A139-C02B8C588071}"/>
              </a:ext>
            </a:extLst>
          </p:cNvPr>
          <p:cNvSpPr>
            <a:spLocks noGrp="1"/>
          </p:cNvSpPr>
          <p:nvPr>
            <p:ph type="title"/>
          </p:nvPr>
        </p:nvSpPr>
        <p:spPr>
          <a:xfrm>
            <a:off x="645130" y="244738"/>
            <a:ext cx="9404723" cy="3648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Transaction</a:t>
            </a:r>
            <a:endParaRPr lang="zh-CN" altLang="en-US" sz="2000" b="0" i="0" u="none" strike="noStrike" kern="1200" cap="none" spc="0" baseline="0" dirty="0">
              <a:solidFill>
                <a:schemeClr val="tx2"/>
              </a:solidFill>
              <a:latin typeface="Century Gothic" charset="0"/>
              <a:ea typeface="宋体" charset="0"/>
              <a:cs typeface="Lucida Sans"/>
            </a:endParaRPr>
          </a:p>
        </p:txBody>
      </p:sp>
      <p:sp>
        <p:nvSpPr>
          <p:cNvPr id="5" name="文本框">
            <a:extLst>
              <a:ext uri="{FF2B5EF4-FFF2-40B4-BE49-F238E27FC236}">
                <a16:creationId xmlns:a16="http://schemas.microsoft.com/office/drawing/2014/main" id="{CD435BD9-BC90-A8A9-8FE5-46E1BE20B66D}"/>
              </a:ext>
            </a:extLst>
          </p:cNvPr>
          <p:cNvSpPr>
            <a:spLocks noGrp="1"/>
          </p:cNvSpPr>
          <p:nvPr>
            <p:ph type="body" idx="1"/>
          </p:nvPr>
        </p:nvSpPr>
        <p:spPr>
          <a:xfrm>
            <a:off x="760164" y="703914"/>
            <a:ext cx="9289689" cy="345929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The database transaction represents a single unit of work. Any operation which modifies the state of the MySQL database is a transaction.</a:t>
            </a:r>
          </a:p>
          <a:p>
            <a:pPr marL="342900" indent="-342900" algn="l">
              <a:lnSpc>
                <a:spcPct val="100000"/>
              </a:lnSpc>
              <a:spcBef>
                <a:spcPts val="1000"/>
              </a:spcBef>
              <a:spcAft>
                <a:spcPts val="0"/>
              </a:spcAft>
              <a:buClr>
                <a:srgbClr val="8ACFD6"/>
              </a:buClr>
              <a:buSzPct val="80000"/>
              <a:buFont typeface="Wingdings 3" charset="2"/>
              <a:buChar char=""/>
            </a:pPr>
            <a:r>
              <a:rPr lang="en-US" altLang="zh-CN" sz="1600" b="1" i="0" u="none" strike="noStrike" kern="1200" cap="none" spc="0" baseline="0" dirty="0">
                <a:solidFill>
                  <a:schemeClr val="tx1"/>
                </a:solidFill>
                <a:latin typeface="Century Gothic" charset="0"/>
                <a:ea typeface="宋体" charset="0"/>
                <a:cs typeface="Lucida Sans"/>
              </a:rPr>
              <a:t>ACID properties</a:t>
            </a:r>
          </a:p>
          <a:p>
            <a:pPr marL="742950" lvl="1" indent="-285750" algn="l">
              <a:lnSpc>
                <a:spcPct val="100000"/>
              </a:lnSpc>
              <a:spcBef>
                <a:spcPts val="1000"/>
              </a:spcBef>
              <a:spcAft>
                <a:spcPts val="0"/>
              </a:spcAft>
              <a:buClr>
                <a:srgbClr val="8ACFD6"/>
              </a:buClr>
              <a:buSzPct val="80000"/>
              <a:buFont typeface="Wingdings 3" charset="2"/>
              <a:buChar char=""/>
            </a:pPr>
            <a:r>
              <a:rPr lang="en-US" altLang="zh-CN" sz="1600" b="1" i="0" u="none" strike="noStrike" kern="1200" cap="none" spc="0" baseline="0" dirty="0">
                <a:solidFill>
                  <a:schemeClr val="tx1"/>
                </a:solidFill>
                <a:latin typeface="Century Gothic" charset="0"/>
                <a:ea typeface="宋体" charset="0"/>
                <a:cs typeface="Lucida Sans"/>
              </a:rPr>
              <a:t>Atomicity </a:t>
            </a:r>
            <a:r>
              <a:rPr lang="en-US" altLang="zh-CN" sz="1600" b="0" i="0" u="none" strike="noStrike" kern="1200" cap="none" spc="0" baseline="0" dirty="0">
                <a:solidFill>
                  <a:schemeClr val="tx1"/>
                </a:solidFill>
                <a:latin typeface="Century Gothic" charset="0"/>
                <a:ea typeface="宋体" charset="0"/>
                <a:cs typeface="Lucida Sans"/>
              </a:rPr>
              <a:t>means all or nothing. Either all transactions are successful or none. You can group SQL statements as one logical unit, and if any query fails, the whole transaction fails.</a:t>
            </a:r>
          </a:p>
          <a:p>
            <a:pPr marL="742950" lvl="1" indent="-285750" algn="l">
              <a:lnSpc>
                <a:spcPct val="100000"/>
              </a:lnSpc>
              <a:spcBef>
                <a:spcPts val="1000"/>
              </a:spcBef>
              <a:spcAft>
                <a:spcPts val="0"/>
              </a:spcAft>
              <a:buClr>
                <a:srgbClr val="8ACFD6"/>
              </a:buClr>
              <a:buSzPct val="80000"/>
              <a:buFont typeface="Wingdings 3" charset="2"/>
              <a:buChar char=""/>
            </a:pPr>
            <a:r>
              <a:rPr lang="en-US" altLang="zh-CN" sz="1600" b="1" i="0" u="none" strike="noStrike" kern="1200" cap="none" spc="0" baseline="0" dirty="0">
                <a:solidFill>
                  <a:schemeClr val="tx1"/>
                </a:solidFill>
                <a:latin typeface="Century Gothic" charset="0"/>
                <a:ea typeface="宋体" charset="0"/>
                <a:cs typeface="Lucida Sans"/>
              </a:rPr>
              <a:t>Consistency </a:t>
            </a:r>
            <a:r>
              <a:rPr lang="en-US" altLang="zh-CN" sz="1600" b="0" i="0" u="none" strike="noStrike" kern="1200" cap="none" spc="0" baseline="0" dirty="0">
                <a:solidFill>
                  <a:schemeClr val="tx1"/>
                </a:solidFill>
                <a:latin typeface="Century Gothic" charset="0"/>
                <a:ea typeface="宋体" charset="0"/>
                <a:cs typeface="Lucida Sans"/>
              </a:rPr>
              <a:t>ensures that the database remains in a consistent state after performing a transaction.</a:t>
            </a:r>
          </a:p>
          <a:p>
            <a:pPr marL="742950" lvl="1" indent="-285750" algn="l">
              <a:lnSpc>
                <a:spcPct val="100000"/>
              </a:lnSpc>
              <a:spcBef>
                <a:spcPts val="1000"/>
              </a:spcBef>
              <a:spcAft>
                <a:spcPts val="0"/>
              </a:spcAft>
              <a:buClr>
                <a:srgbClr val="8ACFD6"/>
              </a:buClr>
              <a:buSzPct val="80000"/>
              <a:buFont typeface="Wingdings 3" charset="2"/>
              <a:buChar char=""/>
            </a:pPr>
            <a:r>
              <a:rPr lang="en-US" altLang="zh-CN" sz="1600" b="1" i="0" u="none" strike="noStrike" kern="1200" cap="none" spc="0" baseline="0" dirty="0">
                <a:solidFill>
                  <a:schemeClr val="tx1"/>
                </a:solidFill>
                <a:latin typeface="Century Gothic" charset="0"/>
                <a:ea typeface="宋体" charset="0"/>
                <a:cs typeface="Lucida Sans"/>
              </a:rPr>
              <a:t>Isolation </a:t>
            </a:r>
            <a:r>
              <a:rPr lang="en-US" altLang="zh-CN" sz="1600" b="0" i="0" u="none" strike="noStrike" kern="1200" cap="none" spc="0" baseline="0" dirty="0">
                <a:solidFill>
                  <a:schemeClr val="tx1"/>
                </a:solidFill>
                <a:latin typeface="Century Gothic" charset="0"/>
                <a:ea typeface="宋体" charset="0"/>
                <a:cs typeface="Lucida Sans"/>
              </a:rPr>
              <a:t>ensures that transaction is isolated from other transaction.</a:t>
            </a:r>
          </a:p>
          <a:p>
            <a:pPr marL="742950" lvl="1" indent="-285750" algn="l">
              <a:lnSpc>
                <a:spcPct val="100000"/>
              </a:lnSpc>
              <a:spcBef>
                <a:spcPts val="1000"/>
              </a:spcBef>
              <a:spcAft>
                <a:spcPts val="0"/>
              </a:spcAft>
              <a:buClr>
                <a:srgbClr val="8ACFD6"/>
              </a:buClr>
              <a:buSzPct val="80000"/>
              <a:buFont typeface="Wingdings 3" charset="2"/>
              <a:buChar char=""/>
            </a:pPr>
            <a:r>
              <a:rPr lang="en-US" altLang="zh-CN" sz="1600" b="1" i="0" u="none" strike="noStrike" kern="1200" cap="none" spc="0" baseline="0" dirty="0">
                <a:solidFill>
                  <a:schemeClr val="tx1"/>
                </a:solidFill>
                <a:latin typeface="Century Gothic" charset="0"/>
                <a:ea typeface="宋体" charset="0"/>
                <a:cs typeface="Lucida Sans"/>
              </a:rPr>
              <a:t>Durability </a:t>
            </a:r>
            <a:r>
              <a:rPr lang="en-US" altLang="zh-CN" sz="1600" b="0" i="0" u="none" strike="noStrike" kern="1200" cap="none" spc="0" baseline="0" dirty="0">
                <a:solidFill>
                  <a:schemeClr val="tx1"/>
                </a:solidFill>
                <a:latin typeface="Century Gothic" charset="0"/>
                <a:ea typeface="宋体" charset="0"/>
                <a:cs typeface="Lucida Sans"/>
              </a:rPr>
              <a:t>means once a transaction has been committed, it persists in the database irrespective of power loss, error or restart system.</a:t>
            </a:r>
            <a:endParaRPr lang="zh-CN" altLang="en-US" sz="1600" b="0" i="0" u="none" strike="noStrike" kern="1200" cap="none" spc="0" baseline="0" dirty="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val="241009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rgbClr val="072C3F"/>
              <a:srgbClr val="4C8E7E"/>
            </a:duotone>
          </a:blip>
          <a:stretch/>
        </a:blipFill>
        <a:effectLst/>
      </p:bgPr>
    </p:bg>
    <p:spTree>
      <p:nvGrpSpPr>
        <p:cNvPr id="1" name=""/>
        <p:cNvGrpSpPr/>
        <p:nvPr/>
      </p:nvGrpSpPr>
      <p:grpSpPr>
        <a:xfrm>
          <a:off x="0" y="0"/>
          <a:ext cx="0" cy="0"/>
          <a:chOff x="0" y="0"/>
          <a:chExt cx="0" cy="0"/>
        </a:xfrm>
      </p:grpSpPr>
      <p:sp>
        <p:nvSpPr>
          <p:cNvPr id="6" name="文本框">
            <a:extLst>
              <a:ext uri="{FF2B5EF4-FFF2-40B4-BE49-F238E27FC236}">
                <a16:creationId xmlns:a16="http://schemas.microsoft.com/office/drawing/2014/main" id="{A27CA9CD-D37E-710E-2E02-B43CDC829C55}"/>
              </a:ext>
            </a:extLst>
          </p:cNvPr>
          <p:cNvSpPr>
            <a:spLocks noGrp="1"/>
          </p:cNvSpPr>
          <p:nvPr>
            <p:ph type="title"/>
          </p:nvPr>
        </p:nvSpPr>
        <p:spPr>
          <a:xfrm>
            <a:off x="769563" y="124239"/>
            <a:ext cx="9404723" cy="4459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1200" cap="none" spc="0" baseline="0" dirty="0">
                <a:solidFill>
                  <a:schemeClr val="tx2"/>
                </a:solidFill>
                <a:latin typeface="Century Gothic" charset="0"/>
                <a:ea typeface="宋体" charset="0"/>
                <a:cs typeface="Lucida Sans"/>
              </a:rPr>
              <a:t>Python Keywords</a:t>
            </a:r>
            <a:endParaRPr lang="zh-CN" altLang="en-US" sz="2000" b="0" i="0" u="none" strike="noStrike" kern="1200" cap="none" spc="0" baseline="0" dirty="0">
              <a:solidFill>
                <a:schemeClr val="tx2"/>
              </a:solidFill>
              <a:latin typeface="Century Gothic" charset="0"/>
              <a:ea typeface="宋体" charset="0"/>
              <a:cs typeface="Lucida Sans"/>
            </a:endParaRPr>
          </a:p>
        </p:txBody>
      </p:sp>
      <p:sp>
        <p:nvSpPr>
          <p:cNvPr id="7" name="文本框">
            <a:extLst>
              <a:ext uri="{FF2B5EF4-FFF2-40B4-BE49-F238E27FC236}">
                <a16:creationId xmlns:a16="http://schemas.microsoft.com/office/drawing/2014/main" id="{2E23D785-B81E-54D7-5ADF-444ADFC53F61}"/>
              </a:ext>
            </a:extLst>
          </p:cNvPr>
          <p:cNvSpPr>
            <a:spLocks noGrp="1"/>
          </p:cNvSpPr>
          <p:nvPr>
            <p:ph type="body" idx="1"/>
          </p:nvPr>
        </p:nvSpPr>
        <p:spPr>
          <a:xfrm>
            <a:off x="871499" y="570156"/>
            <a:ext cx="9468044" cy="59167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rgbClr val="8ACFD6"/>
              </a:buClr>
              <a:buSzPct val="80000"/>
              <a:buFont typeface="Wingdings 3" charset="2"/>
              <a:buChar char=""/>
            </a:pPr>
            <a:r>
              <a:rPr lang="en-US" altLang="zh-CN" sz="1600" b="0" i="0" u="none" strike="noStrike" kern="1200" cap="none" spc="0" baseline="0" dirty="0">
                <a:solidFill>
                  <a:schemeClr val="tx1"/>
                </a:solidFill>
                <a:latin typeface="Century Gothic" charset="0"/>
                <a:ea typeface="宋体" charset="0"/>
                <a:cs typeface="Lucida Sans"/>
              </a:rPr>
              <a:t>Python has a set of keywords that are reserved words that cannot be used as variable names, function names, or any other identifiers:</a:t>
            </a:r>
            <a:endParaRPr lang="zh-CN" altLang="en-US" sz="1600" b="0" i="0" u="none" strike="noStrike" kern="1200" cap="none" spc="0" baseline="0" dirty="0">
              <a:solidFill>
                <a:schemeClr val="tx1"/>
              </a:solidFill>
              <a:latin typeface="Century Gothic" charset="0"/>
              <a:ea typeface="宋体" charset="0"/>
              <a:cs typeface="Lucida Sans"/>
            </a:endParaRPr>
          </a:p>
        </p:txBody>
      </p:sp>
      <p:graphicFrame>
        <p:nvGraphicFramePr>
          <p:cNvPr id="8" name="Table">
            <a:extLst>
              <a:ext uri="{FF2B5EF4-FFF2-40B4-BE49-F238E27FC236}">
                <a16:creationId xmlns:a16="http://schemas.microsoft.com/office/drawing/2014/main" id="{8A610792-5365-8BAE-604F-BFFB3DFB476C}"/>
              </a:ext>
            </a:extLst>
          </p:cNvPr>
          <p:cNvGraphicFramePr>
            <a:graphicFrameLocks/>
          </p:cNvGraphicFramePr>
          <p:nvPr>
            <p:extLst>
              <p:ext uri="{D42A27DB-BD31-4B8C-83A1-F6EECF244321}">
                <p14:modId xmlns:p14="http://schemas.microsoft.com/office/powerpoint/2010/main" val="2368070049"/>
              </p:ext>
            </p:extLst>
          </p:nvPr>
        </p:nvGraphicFramePr>
        <p:xfrm>
          <a:off x="1207661" y="1241897"/>
          <a:ext cx="7849461" cy="5522063"/>
        </p:xfrm>
        <a:graphic>
          <a:graphicData uri="http://schemas.openxmlformats.org/drawingml/2006/table">
            <a:tbl>
              <a:tblPr bandRow="1">
                <a:noFill/>
              </a:tblPr>
              <a:tblGrid>
                <a:gridCol w="1198760">
                  <a:extLst>
                    <a:ext uri="{9D8B030D-6E8A-4147-A177-3AD203B41FA5}">
                      <a16:colId xmlns:a16="http://schemas.microsoft.com/office/drawing/2014/main" val="20000"/>
                    </a:ext>
                  </a:extLst>
                </a:gridCol>
                <a:gridCol w="6650701">
                  <a:extLst>
                    <a:ext uri="{9D8B030D-6E8A-4147-A177-3AD203B41FA5}">
                      <a16:colId xmlns:a16="http://schemas.microsoft.com/office/drawing/2014/main" val="20001"/>
                    </a:ext>
                  </a:extLst>
                </a:gridCol>
              </a:tblGrid>
              <a:tr h="219481">
                <a:tc>
                  <a:txBody>
                    <a:bodyPr/>
                    <a:lstStyle/>
                    <a:p>
                      <a:pPr marL="0" indent="0" algn="ctr" defTabSz="457200" eaLnBrk="1" fontAlgn="t" latinLnBrk="0" hangingPunct="1">
                        <a:lnSpc>
                          <a:spcPct val="100000"/>
                        </a:lnSpc>
                        <a:spcBef>
                          <a:spcPts val="0"/>
                        </a:spcBef>
                        <a:spcAft>
                          <a:spcPts val="0"/>
                        </a:spcAft>
                        <a:buNone/>
                      </a:pPr>
                      <a:r>
                        <a:rPr lang="en-US" altLang="zh-CN" sz="1400" b="1" i="0" u="none" strike="noStrike" kern="1200" cap="none" spc="0" baseline="0" dirty="0">
                          <a:solidFill>
                            <a:srgbClr val="000000"/>
                          </a:solidFill>
                          <a:latin typeface="Century Gothic" charset="0"/>
                          <a:ea typeface="宋体" charset="0"/>
                          <a:cs typeface="Century Gothic" charset="0"/>
                        </a:rPr>
                        <a:t>Keyword</a:t>
                      </a:r>
                      <a:endParaRPr lang="zh-CN" altLang="en-US" sz="1400" b="1" i="0" u="none" strike="noStrike" kern="1200" cap="none" spc="0" baseline="0" dirty="0">
                        <a:solidFill>
                          <a:srgbClr val="000000"/>
                        </a:solidFill>
                        <a:latin typeface="Verdana" pitchFamily="34" charset="0"/>
                        <a:ea typeface="宋体" charset="0"/>
                        <a:cs typeface="Century Gothic" charset="0"/>
                      </a:endParaRPr>
                    </a:p>
                  </a:txBody>
                  <a:tcPr marL="7747" marR="7747" marT="7747"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B01513"/>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1" i="0" u="none" strike="noStrike" kern="1200" cap="none" spc="0" baseline="0">
                          <a:solidFill>
                            <a:srgbClr val="000000"/>
                          </a:solidFill>
                          <a:latin typeface="Century Gothic" charset="0"/>
                          <a:ea typeface="宋体" charset="0"/>
                          <a:cs typeface="Century Gothic" charset="0"/>
                        </a:rPr>
                        <a:t>Description</a:t>
                      </a:r>
                      <a:endParaRPr lang="zh-CN" altLang="en-US" sz="1400" b="1" i="0" u="none" strike="noStrike" kern="1200" cap="none" spc="0" baseline="0">
                        <a:solidFill>
                          <a:srgbClr val="000000"/>
                        </a:solidFill>
                        <a:latin typeface="Verdana" pitchFamily="34" charset="0"/>
                        <a:ea typeface="宋体" charset="0"/>
                        <a:cs typeface="Century Gothic" charset="0"/>
                      </a:endParaRPr>
                    </a:p>
                  </a:txBody>
                  <a:tcPr marL="7747" marR="7747" marT="7747"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B01513"/>
                    </a:solidFill>
                  </a:tcPr>
                </a:tc>
                <a:extLst>
                  <a:ext uri="{0D108BD9-81ED-4DB2-BD59-A6C34878D82A}">
                    <a16:rowId xmlns:a16="http://schemas.microsoft.com/office/drawing/2014/main" val="10000"/>
                  </a:ext>
                </a:extLst>
              </a:tr>
              <a:tr h="338601">
                <a:tc>
                  <a:txBody>
                    <a:bodyPr/>
                    <a:lstStyle/>
                    <a:p>
                      <a:pPr marL="0" indent="0" algn="ctr" defTabSz="457200" eaLnBrk="1" fontAlgn="b" latinLnBrk="0" hangingPunct="1">
                        <a:lnSpc>
                          <a:spcPct val="100000"/>
                        </a:lnSpc>
                        <a:spcBef>
                          <a:spcPts val="0"/>
                        </a:spcBef>
                        <a:spcAft>
                          <a:spcPts val="0"/>
                        </a:spcAft>
                        <a:buNone/>
                      </a:pPr>
                      <a:r>
                        <a:rPr lang="en-US" altLang="zh-CN" sz="1400" b="0" i="0" u="none" strike="noStrike" kern="1200" cap="none" spc="0" baseline="0" dirty="0">
                          <a:solidFill>
                            <a:srgbClr val="000000"/>
                          </a:solidFill>
                          <a:latin typeface="Century Gothic" charset="0"/>
                          <a:ea typeface="宋体" charset="0"/>
                          <a:cs typeface="Century Gothic" charset="0"/>
                        </a:rPr>
                        <a:t>and</a:t>
                      </a:r>
                      <a:endParaRPr lang="zh-CN" altLang="en-US" sz="1400" b="0" i="0" u="none" strike="noStrike" kern="1200" cap="none" spc="0" baseline="0" dirty="0">
                        <a:solidFill>
                          <a:srgbClr val="000000"/>
                        </a:solidFill>
                        <a:latin typeface="Calibri" pitchFamily="34" charset="0"/>
                        <a:ea typeface="宋体" charset="0"/>
                        <a:cs typeface="Century Gothic" charset="0"/>
                      </a:endParaRPr>
                    </a:p>
                  </a:txBody>
                  <a:tcPr marL="7747" marR="7747" marT="7747"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A logical operator</a:t>
                      </a:r>
                      <a:endParaRPr lang="zh-CN" altLang="en-US" sz="1400" b="0" i="0" u="none" strike="noStrike" kern="1200" cap="none" spc="0" baseline="0">
                        <a:solidFill>
                          <a:srgbClr val="000000"/>
                        </a:solidFill>
                        <a:latin typeface="Verdana" pitchFamily="34" charset="0"/>
                        <a:ea typeface="宋体" charset="0"/>
                        <a:cs typeface="Century Gothic" charset="0"/>
                      </a:endParaRPr>
                    </a:p>
                  </a:txBody>
                  <a:tcPr marL="7747" marR="7747" marT="61976" marB="61976">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01"/>
                  </a:ext>
                </a:extLst>
              </a:tr>
              <a:tr h="338601">
                <a:tc>
                  <a:txBody>
                    <a:bodyPr/>
                    <a:lstStyle/>
                    <a:p>
                      <a:pPr marL="0" indent="0" algn="ctr" defTabSz="457200" eaLnBrk="1" fontAlgn="b" latinLnBrk="0" hangingPunct="1">
                        <a:lnSpc>
                          <a:spcPct val="100000"/>
                        </a:lnSpc>
                        <a:spcBef>
                          <a:spcPts val="0"/>
                        </a:spcBef>
                        <a:spcAft>
                          <a:spcPts val="0"/>
                        </a:spcAft>
                        <a:buNone/>
                      </a:pPr>
                      <a:r>
                        <a:rPr lang="en-US" altLang="zh-CN" sz="1400" b="0" i="0" u="none" strike="noStrike" kern="1200" cap="none" spc="0" baseline="0" dirty="0">
                          <a:solidFill>
                            <a:srgbClr val="000000"/>
                          </a:solidFill>
                          <a:latin typeface="Century Gothic" charset="0"/>
                          <a:ea typeface="宋体" charset="0"/>
                          <a:cs typeface="Century Gothic" charset="0"/>
                        </a:rPr>
                        <a:t>as</a:t>
                      </a:r>
                      <a:endParaRPr lang="zh-CN" altLang="en-US" sz="1400" b="0" i="0" u="none" strike="noStrike" kern="1200" cap="none" spc="0" baseline="0" dirty="0">
                        <a:solidFill>
                          <a:srgbClr val="000000"/>
                        </a:solidFill>
                        <a:latin typeface="Calibri" pitchFamily="34" charset="0"/>
                        <a:ea typeface="宋体" charset="0"/>
                        <a:cs typeface="Century Gothic" charset="0"/>
                      </a:endParaRPr>
                    </a:p>
                  </a:txBody>
                  <a:tcPr marL="7747" marR="7747" marT="7747"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dirty="0">
                          <a:solidFill>
                            <a:srgbClr val="000000"/>
                          </a:solidFill>
                          <a:latin typeface="Century Gothic" charset="0"/>
                          <a:ea typeface="宋体" charset="0"/>
                          <a:cs typeface="Century Gothic" charset="0"/>
                        </a:rPr>
                        <a:t>To create an alias</a:t>
                      </a:r>
                      <a:endParaRPr lang="zh-CN" altLang="en-US" sz="1400" b="0" i="0" u="none" strike="noStrike" kern="1200" cap="none" spc="0" baseline="0" dirty="0">
                        <a:solidFill>
                          <a:srgbClr val="000000"/>
                        </a:solidFill>
                        <a:latin typeface="Verdana" pitchFamily="34" charset="0"/>
                        <a:ea typeface="宋体" charset="0"/>
                        <a:cs typeface="Century Gothic" charset="0"/>
                      </a:endParaRPr>
                    </a:p>
                  </a:txBody>
                  <a:tcPr marL="7747" marR="7747" marT="61976" marB="61976">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02"/>
                  </a:ext>
                </a:extLst>
              </a:tr>
              <a:tr h="338601">
                <a:tc>
                  <a:txBody>
                    <a:bodyPr/>
                    <a:lstStyle/>
                    <a:p>
                      <a:pPr marL="0" indent="0" algn="ctr" defTabSz="457200" eaLnBrk="1" fontAlgn="b" latinLnBrk="0" hangingPunct="1">
                        <a:lnSpc>
                          <a:spcPct val="100000"/>
                        </a:lnSpc>
                        <a:spcBef>
                          <a:spcPts val="0"/>
                        </a:spcBef>
                        <a:spcAft>
                          <a:spcPts val="0"/>
                        </a:spcAft>
                        <a:buNone/>
                      </a:pPr>
                      <a:r>
                        <a:rPr lang="en-US" altLang="zh-CN" sz="1400" b="0" i="0" u="none" strike="noStrike" kern="1200" cap="none" spc="0" baseline="0" dirty="0">
                          <a:solidFill>
                            <a:srgbClr val="000000"/>
                          </a:solidFill>
                          <a:latin typeface="Century Gothic" charset="0"/>
                          <a:ea typeface="宋体" charset="0"/>
                          <a:cs typeface="Century Gothic" charset="0"/>
                        </a:rPr>
                        <a:t>assert</a:t>
                      </a:r>
                      <a:endParaRPr lang="zh-CN" altLang="en-US" sz="1400" b="0" i="0" u="none" strike="noStrike" kern="1200" cap="none" spc="0" baseline="0" dirty="0">
                        <a:solidFill>
                          <a:srgbClr val="000000"/>
                        </a:solidFill>
                        <a:latin typeface="Calibri" pitchFamily="34" charset="0"/>
                        <a:ea typeface="宋体" charset="0"/>
                        <a:cs typeface="Century Gothic" charset="0"/>
                      </a:endParaRPr>
                    </a:p>
                  </a:txBody>
                  <a:tcPr marL="7747" marR="7747" marT="7747"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dirty="0">
                          <a:solidFill>
                            <a:srgbClr val="000000"/>
                          </a:solidFill>
                          <a:latin typeface="Century Gothic" charset="0"/>
                          <a:ea typeface="宋体" charset="0"/>
                          <a:cs typeface="Century Gothic" charset="0"/>
                        </a:rPr>
                        <a:t>For debugging</a:t>
                      </a:r>
                      <a:endParaRPr lang="zh-CN" altLang="en-US" sz="1400" b="0" i="0" u="none" strike="noStrike" kern="1200" cap="none" spc="0" baseline="0" dirty="0">
                        <a:solidFill>
                          <a:srgbClr val="000000"/>
                        </a:solidFill>
                        <a:latin typeface="Verdana" pitchFamily="34" charset="0"/>
                        <a:ea typeface="宋体" charset="0"/>
                        <a:cs typeface="Century Gothic" charset="0"/>
                      </a:endParaRPr>
                    </a:p>
                  </a:txBody>
                  <a:tcPr marL="7747" marR="7747" marT="61976" marB="61976">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03"/>
                  </a:ext>
                </a:extLst>
              </a:tr>
              <a:tr h="338601">
                <a:tc>
                  <a:txBody>
                    <a:bodyPr/>
                    <a:lstStyle/>
                    <a:p>
                      <a:pPr marL="0" indent="0" algn="ctr" defTabSz="457200" eaLnBrk="1" fontAlgn="b" latinLnBrk="0" hangingPunct="1">
                        <a:lnSpc>
                          <a:spcPct val="100000"/>
                        </a:lnSpc>
                        <a:spcBef>
                          <a:spcPts val="0"/>
                        </a:spcBef>
                        <a:spcAft>
                          <a:spcPts val="0"/>
                        </a:spcAft>
                        <a:buNone/>
                      </a:pPr>
                      <a:r>
                        <a:rPr lang="en-US" altLang="zh-CN" sz="1400" b="0" i="0" u="none" strike="noStrike" kern="1200" cap="none" spc="0" baseline="0" dirty="0">
                          <a:solidFill>
                            <a:srgbClr val="000000"/>
                          </a:solidFill>
                          <a:latin typeface="Century Gothic" charset="0"/>
                          <a:ea typeface="宋体" charset="0"/>
                          <a:cs typeface="Century Gothic" charset="0"/>
                        </a:rPr>
                        <a:t>break</a:t>
                      </a:r>
                      <a:endParaRPr lang="zh-CN" altLang="en-US" sz="1400" b="0" i="0" u="none" strike="noStrike" kern="1200" cap="none" spc="0" baseline="0" dirty="0">
                        <a:solidFill>
                          <a:srgbClr val="000000"/>
                        </a:solidFill>
                        <a:latin typeface="Calibri" pitchFamily="34" charset="0"/>
                        <a:ea typeface="宋体" charset="0"/>
                        <a:cs typeface="Century Gothic" charset="0"/>
                      </a:endParaRPr>
                    </a:p>
                  </a:txBody>
                  <a:tcPr marL="7747" marR="7747" marT="7747"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To break out of a loop</a:t>
                      </a:r>
                      <a:endParaRPr lang="zh-CN" altLang="en-US" sz="1400" b="0" i="0" u="none" strike="noStrike" kern="1200" cap="none" spc="0" baseline="0">
                        <a:solidFill>
                          <a:srgbClr val="000000"/>
                        </a:solidFill>
                        <a:latin typeface="Verdana" pitchFamily="34" charset="0"/>
                        <a:ea typeface="宋体" charset="0"/>
                        <a:cs typeface="Century Gothic" charset="0"/>
                      </a:endParaRPr>
                    </a:p>
                  </a:txBody>
                  <a:tcPr marL="7747" marR="7747" marT="61976" marB="61976">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04"/>
                  </a:ext>
                </a:extLst>
              </a:tr>
              <a:tr h="338601">
                <a:tc>
                  <a:txBody>
                    <a:bodyPr/>
                    <a:lstStyle/>
                    <a:p>
                      <a:pPr marL="0" indent="0" algn="ctr" defTabSz="457200" eaLnBrk="1" fontAlgn="b"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class</a:t>
                      </a:r>
                      <a:endParaRPr lang="zh-CN" altLang="en-US" sz="1400" b="0" i="0" u="none" strike="noStrike" kern="1200" cap="none" spc="0" baseline="0">
                        <a:solidFill>
                          <a:srgbClr val="000000"/>
                        </a:solidFill>
                        <a:latin typeface="Calibri" pitchFamily="34" charset="0"/>
                        <a:ea typeface="宋体" charset="0"/>
                        <a:cs typeface="Century Gothic" charset="0"/>
                      </a:endParaRPr>
                    </a:p>
                  </a:txBody>
                  <a:tcPr marL="7747" marR="7747" marT="7747"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dirty="0">
                          <a:solidFill>
                            <a:srgbClr val="000000"/>
                          </a:solidFill>
                          <a:latin typeface="Century Gothic" charset="0"/>
                          <a:ea typeface="宋体" charset="0"/>
                          <a:cs typeface="Century Gothic" charset="0"/>
                        </a:rPr>
                        <a:t>To define a class</a:t>
                      </a:r>
                      <a:endParaRPr lang="zh-CN" altLang="en-US" sz="1400" b="0" i="0" u="none" strike="noStrike" kern="1200" cap="none" spc="0" baseline="0" dirty="0">
                        <a:solidFill>
                          <a:srgbClr val="000000"/>
                        </a:solidFill>
                        <a:latin typeface="Verdana" pitchFamily="34" charset="0"/>
                        <a:ea typeface="宋体" charset="0"/>
                        <a:cs typeface="Century Gothic" charset="0"/>
                      </a:endParaRPr>
                    </a:p>
                  </a:txBody>
                  <a:tcPr marL="7747" marR="7747" marT="61976" marB="61976">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05"/>
                  </a:ext>
                </a:extLst>
              </a:tr>
              <a:tr h="338601">
                <a:tc>
                  <a:txBody>
                    <a:bodyPr/>
                    <a:lstStyle/>
                    <a:p>
                      <a:pPr marL="0" indent="0" algn="ctr" defTabSz="457200" eaLnBrk="1" fontAlgn="b"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continue</a:t>
                      </a:r>
                      <a:endParaRPr lang="zh-CN" altLang="en-US" sz="1400" b="0" i="0" u="none" strike="noStrike" kern="1200" cap="none" spc="0" baseline="0">
                        <a:solidFill>
                          <a:srgbClr val="000000"/>
                        </a:solidFill>
                        <a:latin typeface="Calibri" pitchFamily="34" charset="0"/>
                        <a:ea typeface="宋体" charset="0"/>
                        <a:cs typeface="Century Gothic" charset="0"/>
                      </a:endParaRPr>
                    </a:p>
                  </a:txBody>
                  <a:tcPr marL="7747" marR="7747" marT="7747"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dirty="0">
                          <a:solidFill>
                            <a:srgbClr val="000000"/>
                          </a:solidFill>
                          <a:latin typeface="Century Gothic" charset="0"/>
                          <a:ea typeface="宋体" charset="0"/>
                          <a:cs typeface="Century Gothic" charset="0"/>
                        </a:rPr>
                        <a:t>To continue to the next iteration of a loop</a:t>
                      </a:r>
                      <a:endParaRPr lang="zh-CN" altLang="en-US" sz="1400" b="0" i="0" u="none" strike="noStrike" kern="1200" cap="none" spc="0" baseline="0" dirty="0">
                        <a:solidFill>
                          <a:srgbClr val="000000"/>
                        </a:solidFill>
                        <a:latin typeface="Verdana" pitchFamily="34" charset="0"/>
                        <a:ea typeface="宋体" charset="0"/>
                        <a:cs typeface="Century Gothic" charset="0"/>
                      </a:endParaRPr>
                    </a:p>
                  </a:txBody>
                  <a:tcPr marL="7747" marR="7747" marT="61976" marB="61976">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06"/>
                  </a:ext>
                </a:extLst>
              </a:tr>
              <a:tr h="338601">
                <a:tc>
                  <a:txBody>
                    <a:bodyPr/>
                    <a:lstStyle/>
                    <a:p>
                      <a:pPr marL="0" indent="0" algn="ctr" defTabSz="457200" eaLnBrk="1" fontAlgn="b"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def</a:t>
                      </a:r>
                      <a:endParaRPr lang="zh-CN" altLang="en-US" sz="1400" b="0" i="0" u="none" strike="noStrike" kern="1200" cap="none" spc="0" baseline="0">
                        <a:solidFill>
                          <a:srgbClr val="000000"/>
                        </a:solidFill>
                        <a:latin typeface="Calibri" pitchFamily="34" charset="0"/>
                        <a:ea typeface="宋体" charset="0"/>
                        <a:cs typeface="Century Gothic" charset="0"/>
                      </a:endParaRPr>
                    </a:p>
                  </a:txBody>
                  <a:tcPr marL="7747" marR="7747" marT="7747"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dirty="0">
                          <a:solidFill>
                            <a:srgbClr val="000000"/>
                          </a:solidFill>
                          <a:latin typeface="Century Gothic" charset="0"/>
                          <a:ea typeface="宋体" charset="0"/>
                          <a:cs typeface="Century Gothic" charset="0"/>
                        </a:rPr>
                        <a:t>To define a function</a:t>
                      </a:r>
                      <a:endParaRPr lang="zh-CN" altLang="en-US" sz="1400" b="0" i="0" u="none" strike="noStrike" kern="1200" cap="none" spc="0" baseline="0" dirty="0">
                        <a:solidFill>
                          <a:srgbClr val="000000"/>
                        </a:solidFill>
                        <a:latin typeface="Verdana" pitchFamily="34" charset="0"/>
                        <a:ea typeface="宋体" charset="0"/>
                        <a:cs typeface="Century Gothic" charset="0"/>
                      </a:endParaRPr>
                    </a:p>
                  </a:txBody>
                  <a:tcPr marL="7747" marR="7747" marT="61976" marB="61976">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07"/>
                  </a:ext>
                </a:extLst>
              </a:tr>
              <a:tr h="338601">
                <a:tc>
                  <a:txBody>
                    <a:bodyPr/>
                    <a:lstStyle/>
                    <a:p>
                      <a:pPr marL="0" indent="0" algn="ctr" defTabSz="457200" eaLnBrk="1" fontAlgn="b"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del</a:t>
                      </a:r>
                      <a:endParaRPr lang="zh-CN" altLang="en-US" sz="1400" b="0" i="0" u="none" strike="noStrike" kern="1200" cap="none" spc="0" baseline="0">
                        <a:solidFill>
                          <a:srgbClr val="000000"/>
                        </a:solidFill>
                        <a:latin typeface="Calibri" pitchFamily="34" charset="0"/>
                        <a:ea typeface="宋体" charset="0"/>
                        <a:cs typeface="Century Gothic" charset="0"/>
                      </a:endParaRPr>
                    </a:p>
                  </a:txBody>
                  <a:tcPr marL="7747" marR="7747" marT="7747"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dirty="0">
                          <a:solidFill>
                            <a:srgbClr val="000000"/>
                          </a:solidFill>
                          <a:latin typeface="Century Gothic" charset="0"/>
                          <a:ea typeface="宋体" charset="0"/>
                          <a:cs typeface="Century Gothic" charset="0"/>
                        </a:rPr>
                        <a:t>To delete an object</a:t>
                      </a:r>
                      <a:endParaRPr lang="zh-CN" altLang="en-US" sz="1400" b="0" i="0" u="none" strike="noStrike" kern="1200" cap="none" spc="0" baseline="0" dirty="0">
                        <a:solidFill>
                          <a:srgbClr val="000000"/>
                        </a:solidFill>
                        <a:latin typeface="Verdana" pitchFamily="34" charset="0"/>
                        <a:ea typeface="宋体" charset="0"/>
                        <a:cs typeface="Century Gothic" charset="0"/>
                      </a:endParaRPr>
                    </a:p>
                  </a:txBody>
                  <a:tcPr marL="7747" marR="7747" marT="61976" marB="61976">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08"/>
                  </a:ext>
                </a:extLst>
              </a:tr>
              <a:tr h="338601">
                <a:tc>
                  <a:txBody>
                    <a:bodyPr/>
                    <a:lstStyle/>
                    <a:p>
                      <a:pPr marL="0" indent="0" algn="ctr" defTabSz="457200" eaLnBrk="1" fontAlgn="b"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elif</a:t>
                      </a:r>
                      <a:endParaRPr lang="zh-CN" altLang="en-US" sz="1400" b="0" i="0" u="none" strike="noStrike" kern="1200" cap="none" spc="0" baseline="0">
                        <a:solidFill>
                          <a:srgbClr val="000000"/>
                        </a:solidFill>
                        <a:latin typeface="Calibri" pitchFamily="34" charset="0"/>
                        <a:ea typeface="宋体" charset="0"/>
                        <a:cs typeface="Century Gothic" charset="0"/>
                      </a:endParaRPr>
                    </a:p>
                  </a:txBody>
                  <a:tcPr marL="7747" marR="7747" marT="7747"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Used in conditional statements, same as else if</a:t>
                      </a:r>
                      <a:endParaRPr lang="zh-CN" altLang="en-US" sz="1400" b="0" i="0" u="none" strike="noStrike" kern="1200" cap="none" spc="0" baseline="0">
                        <a:solidFill>
                          <a:srgbClr val="000000"/>
                        </a:solidFill>
                        <a:latin typeface="Verdana" pitchFamily="34" charset="0"/>
                        <a:ea typeface="宋体" charset="0"/>
                        <a:cs typeface="Century Gothic" charset="0"/>
                      </a:endParaRPr>
                    </a:p>
                  </a:txBody>
                  <a:tcPr marL="7747" marR="7747" marT="61976" marB="61976">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09"/>
                  </a:ext>
                </a:extLst>
              </a:tr>
              <a:tr h="338601">
                <a:tc>
                  <a:txBody>
                    <a:bodyPr/>
                    <a:lstStyle/>
                    <a:p>
                      <a:pPr marL="0" indent="0" algn="ctr" defTabSz="457200" eaLnBrk="1" fontAlgn="b"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else</a:t>
                      </a:r>
                      <a:endParaRPr lang="zh-CN" altLang="en-US" sz="1400" b="0" i="0" u="none" strike="noStrike" kern="1200" cap="none" spc="0" baseline="0">
                        <a:solidFill>
                          <a:srgbClr val="000000"/>
                        </a:solidFill>
                        <a:latin typeface="Calibri" pitchFamily="34" charset="0"/>
                        <a:ea typeface="宋体" charset="0"/>
                        <a:cs typeface="Century Gothic" charset="0"/>
                      </a:endParaRPr>
                    </a:p>
                  </a:txBody>
                  <a:tcPr marL="7747" marR="7747" marT="7747"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dirty="0">
                          <a:solidFill>
                            <a:srgbClr val="000000"/>
                          </a:solidFill>
                          <a:latin typeface="Century Gothic" charset="0"/>
                          <a:ea typeface="宋体" charset="0"/>
                          <a:cs typeface="Century Gothic" charset="0"/>
                        </a:rPr>
                        <a:t>Used in conditional statements</a:t>
                      </a:r>
                      <a:endParaRPr lang="zh-CN" altLang="en-US" sz="1400" b="0" i="0" u="none" strike="noStrike" kern="1200" cap="none" spc="0" baseline="0" dirty="0">
                        <a:solidFill>
                          <a:srgbClr val="000000"/>
                        </a:solidFill>
                        <a:latin typeface="Verdana" pitchFamily="34" charset="0"/>
                        <a:ea typeface="宋体" charset="0"/>
                        <a:cs typeface="Century Gothic" charset="0"/>
                      </a:endParaRPr>
                    </a:p>
                  </a:txBody>
                  <a:tcPr marL="7747" marR="7747" marT="61976" marB="61976">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10"/>
                  </a:ext>
                </a:extLst>
              </a:tr>
              <a:tr h="338601">
                <a:tc>
                  <a:txBody>
                    <a:bodyPr/>
                    <a:lstStyle/>
                    <a:p>
                      <a:pPr marL="0" indent="0" algn="ctr" defTabSz="457200" eaLnBrk="1" fontAlgn="b"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except</a:t>
                      </a:r>
                      <a:endParaRPr lang="zh-CN" altLang="en-US" sz="1400" b="0" i="0" u="none" strike="noStrike" kern="1200" cap="none" spc="0" baseline="0">
                        <a:solidFill>
                          <a:srgbClr val="000000"/>
                        </a:solidFill>
                        <a:latin typeface="Calibri" pitchFamily="34" charset="0"/>
                        <a:ea typeface="宋体" charset="0"/>
                        <a:cs typeface="Century Gothic" charset="0"/>
                      </a:endParaRPr>
                    </a:p>
                  </a:txBody>
                  <a:tcPr marL="7747" marR="7747" marT="7747"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dirty="0">
                          <a:solidFill>
                            <a:srgbClr val="000000"/>
                          </a:solidFill>
                          <a:latin typeface="Century Gothic" charset="0"/>
                          <a:ea typeface="宋体" charset="0"/>
                          <a:cs typeface="Century Gothic" charset="0"/>
                        </a:rPr>
                        <a:t>Used with exceptions, what to do when an exception occurs</a:t>
                      </a:r>
                      <a:endParaRPr lang="zh-CN" altLang="en-US" sz="1400" b="0" i="0" u="none" strike="noStrike" kern="1200" cap="none" spc="0" baseline="0" dirty="0">
                        <a:solidFill>
                          <a:srgbClr val="000000"/>
                        </a:solidFill>
                        <a:latin typeface="Verdana" pitchFamily="34" charset="0"/>
                        <a:ea typeface="宋体" charset="0"/>
                        <a:cs typeface="Century Gothic" charset="0"/>
                      </a:endParaRPr>
                    </a:p>
                  </a:txBody>
                  <a:tcPr marL="7747" marR="7747" marT="61976" marB="61976">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11"/>
                  </a:ext>
                </a:extLst>
              </a:tr>
              <a:tr h="338601">
                <a:tc>
                  <a:txBody>
                    <a:bodyPr/>
                    <a:lstStyle/>
                    <a:p>
                      <a:pPr marL="0" indent="0" algn="ctr" defTabSz="457200" eaLnBrk="1" fontAlgn="b"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FALSE</a:t>
                      </a:r>
                      <a:endParaRPr lang="zh-CN" altLang="en-US" sz="1400" b="0" i="0" u="none" strike="noStrike" kern="1200" cap="none" spc="0" baseline="0">
                        <a:solidFill>
                          <a:srgbClr val="000000"/>
                        </a:solidFill>
                        <a:latin typeface="Calibri" pitchFamily="34" charset="0"/>
                        <a:ea typeface="宋体" charset="0"/>
                        <a:cs typeface="Century Gothic" charset="0"/>
                      </a:endParaRPr>
                    </a:p>
                  </a:txBody>
                  <a:tcPr marL="7747" marR="7747" marT="7747"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dirty="0">
                          <a:solidFill>
                            <a:srgbClr val="000000"/>
                          </a:solidFill>
                          <a:latin typeface="Century Gothic" charset="0"/>
                          <a:ea typeface="宋体" charset="0"/>
                          <a:cs typeface="Century Gothic" charset="0"/>
                        </a:rPr>
                        <a:t>Boolean value, result of comparison operations</a:t>
                      </a:r>
                      <a:endParaRPr lang="zh-CN" altLang="en-US" sz="1400" b="0" i="0" u="none" strike="noStrike" kern="1200" cap="none" spc="0" baseline="0" dirty="0">
                        <a:solidFill>
                          <a:srgbClr val="000000"/>
                        </a:solidFill>
                        <a:latin typeface="Verdana" pitchFamily="34" charset="0"/>
                        <a:ea typeface="宋体" charset="0"/>
                        <a:cs typeface="Century Gothic" charset="0"/>
                      </a:endParaRPr>
                    </a:p>
                  </a:txBody>
                  <a:tcPr marL="7747" marR="7747" marT="61976" marB="61976">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12"/>
                  </a:ext>
                </a:extLst>
              </a:tr>
              <a:tr h="522097">
                <a:tc>
                  <a:txBody>
                    <a:bodyPr/>
                    <a:lstStyle/>
                    <a:p>
                      <a:pPr marL="0" indent="0" algn="ctr" defTabSz="457200" eaLnBrk="1" fontAlgn="b"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finally</a:t>
                      </a:r>
                      <a:endParaRPr lang="zh-CN" altLang="en-US" sz="1400" b="0" i="0" u="none" strike="noStrike" kern="1200" cap="none" spc="0" baseline="0">
                        <a:solidFill>
                          <a:srgbClr val="000000"/>
                        </a:solidFill>
                        <a:latin typeface="Calibri" pitchFamily="34" charset="0"/>
                        <a:ea typeface="宋体" charset="0"/>
                        <a:cs typeface="Century Gothic" charset="0"/>
                      </a:endParaRPr>
                    </a:p>
                  </a:txBody>
                  <a:tcPr marL="7747" marR="7747" marT="7747"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dirty="0">
                          <a:solidFill>
                            <a:srgbClr val="000000"/>
                          </a:solidFill>
                          <a:latin typeface="Century Gothic" charset="0"/>
                          <a:ea typeface="宋体" charset="0"/>
                          <a:cs typeface="Century Gothic" charset="0"/>
                        </a:rPr>
                        <a:t>Used with exceptions, a block of code that will be executed no matter if there is an exception or not</a:t>
                      </a:r>
                      <a:endParaRPr lang="zh-CN" altLang="en-US" sz="1400" b="0" i="0" u="none" strike="noStrike" kern="1200" cap="none" spc="0" baseline="0" dirty="0">
                        <a:solidFill>
                          <a:srgbClr val="000000"/>
                        </a:solidFill>
                        <a:latin typeface="Verdana" pitchFamily="34" charset="0"/>
                        <a:ea typeface="宋体" charset="0"/>
                        <a:cs typeface="Century Gothic" charset="0"/>
                      </a:endParaRPr>
                    </a:p>
                  </a:txBody>
                  <a:tcPr marL="7747" marR="7747" marT="61976" marB="61976">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13"/>
                  </a:ext>
                </a:extLst>
              </a:tr>
              <a:tr h="338601">
                <a:tc>
                  <a:txBody>
                    <a:bodyPr/>
                    <a:lstStyle/>
                    <a:p>
                      <a:pPr marL="0" indent="0" algn="ctr" defTabSz="457200" eaLnBrk="1" fontAlgn="b"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for</a:t>
                      </a:r>
                      <a:endParaRPr lang="zh-CN" altLang="en-US" sz="1400" b="0" i="0" u="none" strike="noStrike" kern="1200" cap="none" spc="0" baseline="0">
                        <a:solidFill>
                          <a:srgbClr val="000000"/>
                        </a:solidFill>
                        <a:latin typeface="Calibri" pitchFamily="34" charset="0"/>
                        <a:ea typeface="宋体" charset="0"/>
                        <a:cs typeface="Century Gothic" charset="0"/>
                      </a:endParaRPr>
                    </a:p>
                  </a:txBody>
                  <a:tcPr marL="7747" marR="7747" marT="7747"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dirty="0">
                          <a:solidFill>
                            <a:srgbClr val="000000"/>
                          </a:solidFill>
                          <a:latin typeface="Century Gothic" charset="0"/>
                          <a:ea typeface="宋体" charset="0"/>
                          <a:cs typeface="Century Gothic" charset="0"/>
                        </a:rPr>
                        <a:t>To create a for loop</a:t>
                      </a:r>
                      <a:endParaRPr lang="zh-CN" altLang="en-US" sz="1400" b="0" i="0" u="none" strike="noStrike" kern="1200" cap="none" spc="0" baseline="0" dirty="0">
                        <a:solidFill>
                          <a:srgbClr val="000000"/>
                        </a:solidFill>
                        <a:latin typeface="Verdana" pitchFamily="34" charset="0"/>
                        <a:ea typeface="宋体" charset="0"/>
                        <a:cs typeface="Century Gothic" charset="0"/>
                      </a:endParaRPr>
                    </a:p>
                  </a:txBody>
                  <a:tcPr marL="7747" marR="7747" marT="61976" marB="61976">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3CBCB"/>
                    </a:solidFill>
                  </a:tcPr>
                </a:tc>
                <a:extLst>
                  <a:ext uri="{0D108BD9-81ED-4DB2-BD59-A6C34878D82A}">
                    <a16:rowId xmlns:a16="http://schemas.microsoft.com/office/drawing/2014/main" val="10014"/>
                  </a:ext>
                </a:extLst>
              </a:tr>
              <a:tr h="348471">
                <a:tc>
                  <a:txBody>
                    <a:bodyPr/>
                    <a:lstStyle/>
                    <a:p>
                      <a:pPr marL="0" indent="0" algn="ctr" defTabSz="457200" eaLnBrk="1" fontAlgn="b" latinLnBrk="0" hangingPunct="1">
                        <a:lnSpc>
                          <a:spcPct val="100000"/>
                        </a:lnSpc>
                        <a:spcBef>
                          <a:spcPts val="0"/>
                        </a:spcBef>
                        <a:spcAft>
                          <a:spcPts val="0"/>
                        </a:spcAft>
                        <a:buNone/>
                      </a:pPr>
                      <a:r>
                        <a:rPr lang="en-US" altLang="zh-CN" sz="1400" b="0" i="0" u="none" strike="noStrike" kern="1200" cap="none" spc="0" baseline="0">
                          <a:solidFill>
                            <a:srgbClr val="000000"/>
                          </a:solidFill>
                          <a:latin typeface="Century Gothic" charset="0"/>
                          <a:ea typeface="宋体" charset="0"/>
                          <a:cs typeface="Century Gothic" charset="0"/>
                        </a:rPr>
                        <a:t>from</a:t>
                      </a:r>
                      <a:endParaRPr lang="zh-CN" altLang="en-US" sz="1400" b="0" i="0" u="none" strike="noStrike" kern="1200" cap="none" spc="0" baseline="0">
                        <a:solidFill>
                          <a:srgbClr val="000000"/>
                        </a:solidFill>
                        <a:latin typeface="Calibri" pitchFamily="34" charset="0"/>
                        <a:ea typeface="宋体" charset="0"/>
                        <a:cs typeface="Century Gothic" charset="0"/>
                      </a:endParaRPr>
                    </a:p>
                  </a:txBody>
                  <a:tcPr marL="7747" marR="7747" marT="7747" marB="0" anchor="b">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tc>
                  <a:txBody>
                    <a:bodyPr/>
                    <a:lstStyle/>
                    <a:p>
                      <a:pPr marL="0" indent="0" algn="l" defTabSz="457200" eaLnBrk="1" fontAlgn="t" latinLnBrk="0" hangingPunct="1">
                        <a:lnSpc>
                          <a:spcPct val="100000"/>
                        </a:lnSpc>
                        <a:spcBef>
                          <a:spcPts val="0"/>
                        </a:spcBef>
                        <a:spcAft>
                          <a:spcPts val="0"/>
                        </a:spcAft>
                        <a:buNone/>
                      </a:pPr>
                      <a:r>
                        <a:rPr lang="en-US" altLang="zh-CN" sz="1400" b="0" i="0" u="none" strike="noStrike" kern="1200" cap="none" spc="0" baseline="0" dirty="0">
                          <a:solidFill>
                            <a:srgbClr val="000000"/>
                          </a:solidFill>
                          <a:latin typeface="Century Gothic" charset="0"/>
                          <a:ea typeface="宋体" charset="0"/>
                          <a:cs typeface="Century Gothic" charset="0"/>
                        </a:rPr>
                        <a:t>To import specific parts of a module</a:t>
                      </a:r>
                      <a:endParaRPr lang="zh-CN" altLang="en-US" sz="1400" b="0" i="0" u="none" strike="noStrike" kern="1200" cap="none" spc="0" baseline="0" dirty="0">
                        <a:solidFill>
                          <a:srgbClr val="000000"/>
                        </a:solidFill>
                        <a:latin typeface="Verdana" pitchFamily="34" charset="0"/>
                        <a:ea typeface="宋体" charset="0"/>
                        <a:cs typeface="Century Gothic" charset="0"/>
                      </a:endParaRPr>
                    </a:p>
                  </a:txBody>
                  <a:tcPr marL="7747" marR="7747" marT="61976" marB="61976">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F2E7E7"/>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638159015"/>
      </p:ext>
    </p:extLst>
  </p:cSld>
  <p:clrMapOvr>
    <a:masterClrMapping/>
  </p:clrMapOvr>
</p:sld>
</file>

<file path=ppt/theme/theme1.xml><?xml version="1.0" encoding="utf-8"?>
<a:theme xmlns:a="http://schemas.openxmlformats.org/drawingml/2006/main" name="Ion">
  <a:themeElements>
    <a:clrScheme name="Ion">
      <a:dk1>
        <a:srgbClr val="FFFFFF"/>
      </a:dk1>
      <a:lt1>
        <a:srgbClr val="000000"/>
      </a:lt1>
      <a:dk2>
        <a:srgbClr val="EBEBEB"/>
      </a:dk2>
      <a:lt2>
        <a:srgbClr val="1E5155"/>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
        <a:ea typeface=""/>
        <a:cs typeface=""/>
      </a:majorFont>
      <a:minorFont>
        <a:latin typeface=""/>
        <a:ea typeface=""/>
        <a:cs typeface=""/>
      </a:minorFont>
    </a:fontScheme>
    <a:fmtScheme name="Ion">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2872</TotalTime>
  <Words>9844</Words>
  <Application>Microsoft Office PowerPoint</Application>
  <PresentationFormat>Widescreen</PresentationFormat>
  <Paragraphs>1237</Paragraphs>
  <Slides>80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Calibri</vt:lpstr>
      <vt:lpstr>Century Gothic</vt:lpstr>
      <vt:lpstr>Droid Sans</vt:lpstr>
      <vt:lpstr>Verdana</vt:lpstr>
      <vt:lpstr>Wingdings 3</vt:lpstr>
      <vt:lpstr>Ion</vt:lpstr>
      <vt:lpstr>Basic Python</vt:lpstr>
      <vt:lpstr>Python Capabilities </vt:lpstr>
      <vt:lpstr>Python Syntax compared to other programming languages</vt:lpstr>
      <vt:lpstr>Python IDEs</vt:lpstr>
      <vt:lpstr>Objects, Expressions, and Numerical Types</vt:lpstr>
      <vt:lpstr>Logical Operators</vt:lpstr>
      <vt:lpstr>Assignment Operator</vt:lpstr>
      <vt:lpstr>Bitwise Operators</vt:lpstr>
      <vt:lpstr>Python Keywords</vt:lpstr>
      <vt:lpstr>PowerPoint Presentation</vt:lpstr>
      <vt:lpstr>Python allows multiple assignment</vt:lpstr>
      <vt:lpstr>Conditional Statement (if..else)</vt:lpstr>
      <vt:lpstr>Indentation</vt:lpstr>
      <vt:lpstr>Looping Structure – For loop</vt:lpstr>
      <vt:lpstr>PowerPoint Presentation</vt:lpstr>
      <vt:lpstr>PowerPoint Presentation</vt:lpstr>
      <vt:lpstr>Looping Structure – While loop</vt:lpstr>
      <vt:lpstr>Python – Functions </vt:lpstr>
      <vt:lpstr>PowerPoint Presentation</vt:lpstr>
      <vt:lpstr>PowerPoint Presentation</vt:lpstr>
      <vt:lpstr>PowerPoint Presentation</vt:lpstr>
      <vt:lpstr>Understand recursive call of my_function(5)</vt:lpstr>
      <vt:lpstr>Python Collections (Arrays)</vt:lpstr>
      <vt:lpstr>PowerPoint Presentation</vt:lpstr>
      <vt:lpstr>PowerPoint Presentation</vt:lpstr>
      <vt:lpstr>PowerPoint Presentation</vt:lpstr>
      <vt:lpstr>PowerPoint Presentation</vt:lpstr>
      <vt:lpstr>PowerPoint Presentation</vt:lpstr>
      <vt:lpstr>Tuple</vt:lpstr>
      <vt:lpstr>PowerPoint Presentation</vt:lpstr>
      <vt:lpstr>PowerPoint Presentation</vt:lpstr>
      <vt:lpstr>Set</vt:lpstr>
      <vt:lpstr>PowerPoint Presentation</vt:lpstr>
      <vt:lpstr>PowerPoint Presentation</vt:lpstr>
      <vt:lpstr>PowerPoint Presentation</vt:lpstr>
      <vt:lpstr>PowerPoint Presentation</vt:lpstr>
      <vt:lpstr>Dictionary </vt:lpstr>
      <vt:lpstr>PowerPoint Presentation</vt:lpstr>
      <vt:lpstr>PowerPoint Presentation</vt:lpstr>
      <vt:lpstr>PowerPoint Presentation</vt:lpstr>
      <vt:lpstr>PowerPoint Presentation</vt:lpstr>
      <vt:lpstr>Python Classes and Objects </vt:lpstr>
      <vt:lpstr>Object Methods</vt:lpstr>
      <vt:lpstr>The self Parameter </vt:lpstr>
      <vt:lpstr>Python Inheritance</vt:lpstr>
      <vt:lpstr>Multiple Inheritance: </vt:lpstr>
      <vt:lpstr>Hierarchical Inheritance: </vt:lpstr>
      <vt:lpstr>PowerPoint Presentation</vt:lpstr>
      <vt:lpstr>Python Try Except</vt:lpstr>
      <vt:lpstr>PowerPoint Presentation</vt:lpstr>
      <vt:lpstr>Python Modules</vt:lpstr>
      <vt:lpstr>Python assert Keyword</vt:lpstr>
      <vt:lpstr>File Handling</vt:lpstr>
      <vt:lpstr>PowerPoint Presentation</vt:lpstr>
      <vt:lpstr>PowerPoint Presentation</vt:lpstr>
      <vt:lpstr>PowerPoint Presentation</vt:lpstr>
      <vt:lpstr>Python Scope </vt:lpstr>
      <vt:lpstr>PowerPoint Presentation</vt:lpstr>
      <vt:lpstr>Linear Search</vt:lpstr>
      <vt:lpstr>Binary Search</vt:lpstr>
      <vt:lpstr>PowerPoint Presentation</vt:lpstr>
      <vt:lpstr>Selection Sort </vt:lpstr>
      <vt:lpstr>PowerPoint Presentation</vt:lpstr>
      <vt:lpstr>Bubble Sort</vt:lpstr>
      <vt:lpstr>Merge Sort</vt:lpstr>
      <vt:lpstr>Insertion sort</vt:lpstr>
      <vt:lpstr>PowerPoint Presentation</vt:lpstr>
      <vt:lpstr>Shell Sort</vt:lpstr>
      <vt:lpstr>Hashtables</vt:lpstr>
      <vt:lpstr>Regular Expression</vt:lpstr>
      <vt:lpstr>Special Sequences </vt:lpstr>
      <vt:lpstr>PowerPoint Presentation</vt:lpstr>
      <vt:lpstr>PowerPoint Presentation</vt:lpstr>
      <vt:lpstr>JSON</vt:lpstr>
      <vt:lpstr>PowerPoint Presentation</vt:lpstr>
      <vt:lpstr>PowerPoint Presentation</vt:lpstr>
      <vt:lpstr>PowerPoint Presentation</vt:lpstr>
      <vt:lpstr>MYSQL Connectivity</vt:lpstr>
      <vt:lpstr>PowerPoint Presentation</vt:lpstr>
      <vt:lpstr>Transaction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Re-visited</dc:title>
  <dc:creator>Mukesh Devmurari</dc:creator>
  <cp:lastModifiedBy>deven</cp:lastModifiedBy>
  <cp:revision>340</cp:revision>
  <dcterms:created xsi:type="dcterms:W3CDTF">2020-05-20T02:07:36Z</dcterms:created>
  <dcterms:modified xsi:type="dcterms:W3CDTF">2023-09-01T16:49:31Z</dcterms:modified>
</cp:coreProperties>
</file>