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7.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6" r:id="rId2"/>
    <p:sldId id="294" r:id="rId3"/>
    <p:sldId id="295" r:id="rId4"/>
    <p:sldId id="296" r:id="rId5"/>
    <p:sldId id="297" r:id="rId6"/>
    <p:sldId id="274" r:id="rId7"/>
    <p:sldId id="304" r:id="rId8"/>
    <p:sldId id="305" r:id="rId9"/>
    <p:sldId id="307" r:id="rId10"/>
    <p:sldId id="306" r:id="rId11"/>
    <p:sldId id="275" r:id="rId12"/>
    <p:sldId id="285" r:id="rId13"/>
    <p:sldId id="278" r:id="rId14"/>
    <p:sldId id="290" r:id="rId15"/>
    <p:sldId id="300" r:id="rId16"/>
    <p:sldId id="308" r:id="rId17"/>
    <p:sldId id="309" r:id="rId18"/>
    <p:sldId id="298" r:id="rId19"/>
    <p:sldId id="271" r:id="rId20"/>
    <p:sldId id="301" r:id="rId21"/>
    <p:sldId id="302" r:id="rId22"/>
    <p:sldId id="303" r:id="rId23"/>
    <p:sldId id="269"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99771A4-7158-4A0D-87F5-B17461FED865}" type="datetimeFigureOut">
              <a:rPr lang="en-US" smtClean="0"/>
              <a:t>5/5/2017</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205B360-D87A-4E74-AB27-20D801DFBD59}" type="slidenum">
              <a:rPr lang="en-US" smtClean="0"/>
              <a:t>‹#›</a:t>
            </a:fld>
            <a:endParaRPr lang="en-US"/>
          </a:p>
        </p:txBody>
      </p:sp>
    </p:spTree>
    <p:extLst>
      <p:ext uri="{BB962C8B-B14F-4D97-AF65-F5344CB8AC3E}">
        <p14:creationId xmlns:p14="http://schemas.microsoft.com/office/powerpoint/2010/main" val="940470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2</a:t>
            </a:fld>
            <a:endParaRPr lang="en-US"/>
          </a:p>
        </p:txBody>
      </p:sp>
    </p:spTree>
    <p:extLst>
      <p:ext uri="{BB962C8B-B14F-4D97-AF65-F5344CB8AC3E}">
        <p14:creationId xmlns:p14="http://schemas.microsoft.com/office/powerpoint/2010/main" val="478221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11</a:t>
            </a:fld>
            <a:endParaRPr lang="en-US"/>
          </a:p>
        </p:txBody>
      </p:sp>
    </p:spTree>
    <p:extLst>
      <p:ext uri="{BB962C8B-B14F-4D97-AF65-F5344CB8AC3E}">
        <p14:creationId xmlns:p14="http://schemas.microsoft.com/office/powerpoint/2010/main" val="180703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12</a:t>
            </a:fld>
            <a:endParaRPr lang="en-US"/>
          </a:p>
        </p:txBody>
      </p:sp>
    </p:spTree>
    <p:extLst>
      <p:ext uri="{BB962C8B-B14F-4D97-AF65-F5344CB8AC3E}">
        <p14:creationId xmlns:p14="http://schemas.microsoft.com/office/powerpoint/2010/main" val="339701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13</a:t>
            </a:fld>
            <a:endParaRPr lang="en-US"/>
          </a:p>
        </p:txBody>
      </p:sp>
    </p:spTree>
    <p:extLst>
      <p:ext uri="{BB962C8B-B14F-4D97-AF65-F5344CB8AC3E}">
        <p14:creationId xmlns:p14="http://schemas.microsoft.com/office/powerpoint/2010/main" val="995614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14</a:t>
            </a:fld>
            <a:endParaRPr lang="en-US"/>
          </a:p>
        </p:txBody>
      </p:sp>
    </p:spTree>
    <p:extLst>
      <p:ext uri="{BB962C8B-B14F-4D97-AF65-F5344CB8AC3E}">
        <p14:creationId xmlns:p14="http://schemas.microsoft.com/office/powerpoint/2010/main" val="2580389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15</a:t>
            </a:fld>
            <a:endParaRPr lang="en-US"/>
          </a:p>
        </p:txBody>
      </p:sp>
    </p:spTree>
    <p:extLst>
      <p:ext uri="{BB962C8B-B14F-4D97-AF65-F5344CB8AC3E}">
        <p14:creationId xmlns:p14="http://schemas.microsoft.com/office/powerpoint/2010/main" val="2703247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16</a:t>
            </a:fld>
            <a:endParaRPr lang="en-US"/>
          </a:p>
        </p:txBody>
      </p:sp>
    </p:spTree>
    <p:extLst>
      <p:ext uri="{BB962C8B-B14F-4D97-AF65-F5344CB8AC3E}">
        <p14:creationId xmlns:p14="http://schemas.microsoft.com/office/powerpoint/2010/main" val="358333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17</a:t>
            </a:fld>
            <a:endParaRPr lang="en-US"/>
          </a:p>
        </p:txBody>
      </p:sp>
    </p:spTree>
    <p:extLst>
      <p:ext uri="{BB962C8B-B14F-4D97-AF65-F5344CB8AC3E}">
        <p14:creationId xmlns:p14="http://schemas.microsoft.com/office/powerpoint/2010/main" val="3056441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18</a:t>
            </a:fld>
            <a:endParaRPr lang="en-US"/>
          </a:p>
        </p:txBody>
      </p:sp>
    </p:spTree>
    <p:extLst>
      <p:ext uri="{BB962C8B-B14F-4D97-AF65-F5344CB8AC3E}">
        <p14:creationId xmlns:p14="http://schemas.microsoft.com/office/powerpoint/2010/main" val="1518218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3</a:t>
            </a:fld>
            <a:endParaRPr lang="en-US"/>
          </a:p>
        </p:txBody>
      </p:sp>
    </p:spTree>
    <p:extLst>
      <p:ext uri="{BB962C8B-B14F-4D97-AF65-F5344CB8AC3E}">
        <p14:creationId xmlns:p14="http://schemas.microsoft.com/office/powerpoint/2010/main" val="302888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4</a:t>
            </a:fld>
            <a:endParaRPr lang="en-US"/>
          </a:p>
        </p:txBody>
      </p:sp>
    </p:spTree>
    <p:extLst>
      <p:ext uri="{BB962C8B-B14F-4D97-AF65-F5344CB8AC3E}">
        <p14:creationId xmlns:p14="http://schemas.microsoft.com/office/powerpoint/2010/main" val="911133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5</a:t>
            </a:fld>
            <a:endParaRPr lang="en-US"/>
          </a:p>
        </p:txBody>
      </p:sp>
    </p:spTree>
    <p:extLst>
      <p:ext uri="{BB962C8B-B14F-4D97-AF65-F5344CB8AC3E}">
        <p14:creationId xmlns:p14="http://schemas.microsoft.com/office/powerpoint/2010/main" val="303711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6</a:t>
            </a:fld>
            <a:endParaRPr lang="en-US"/>
          </a:p>
        </p:txBody>
      </p:sp>
    </p:spTree>
    <p:extLst>
      <p:ext uri="{BB962C8B-B14F-4D97-AF65-F5344CB8AC3E}">
        <p14:creationId xmlns:p14="http://schemas.microsoft.com/office/powerpoint/2010/main" val="2982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7</a:t>
            </a:fld>
            <a:endParaRPr lang="en-US"/>
          </a:p>
        </p:txBody>
      </p:sp>
    </p:spTree>
    <p:extLst>
      <p:ext uri="{BB962C8B-B14F-4D97-AF65-F5344CB8AC3E}">
        <p14:creationId xmlns:p14="http://schemas.microsoft.com/office/powerpoint/2010/main" val="396170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8</a:t>
            </a:fld>
            <a:endParaRPr lang="en-US"/>
          </a:p>
        </p:txBody>
      </p:sp>
    </p:spTree>
    <p:extLst>
      <p:ext uri="{BB962C8B-B14F-4D97-AF65-F5344CB8AC3E}">
        <p14:creationId xmlns:p14="http://schemas.microsoft.com/office/powerpoint/2010/main" val="387708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9</a:t>
            </a:fld>
            <a:endParaRPr lang="en-US"/>
          </a:p>
        </p:txBody>
      </p:sp>
    </p:spTree>
    <p:extLst>
      <p:ext uri="{BB962C8B-B14F-4D97-AF65-F5344CB8AC3E}">
        <p14:creationId xmlns:p14="http://schemas.microsoft.com/office/powerpoint/2010/main" val="4289316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5B360-D87A-4E74-AB27-20D801DFBD59}" type="slidenum">
              <a:rPr lang="en-US" smtClean="0"/>
              <a:t>10</a:t>
            </a:fld>
            <a:endParaRPr lang="en-US"/>
          </a:p>
        </p:txBody>
      </p:sp>
    </p:spTree>
    <p:extLst>
      <p:ext uri="{BB962C8B-B14F-4D97-AF65-F5344CB8AC3E}">
        <p14:creationId xmlns:p14="http://schemas.microsoft.com/office/powerpoint/2010/main" val="51177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684969"/>
            <a:ext cx="12184380" cy="173355"/>
          </a:xfrm>
          <a:custGeom>
            <a:avLst/>
            <a:gdLst/>
            <a:ahLst/>
            <a:cxnLst/>
            <a:rect l="l" t="t" r="r" b="b"/>
            <a:pathLst>
              <a:path w="12184380" h="173354">
                <a:moveTo>
                  <a:pt x="0" y="173027"/>
                </a:moveTo>
                <a:lnTo>
                  <a:pt x="12184381" y="173027"/>
                </a:lnTo>
                <a:lnTo>
                  <a:pt x="12184381" y="0"/>
                </a:lnTo>
                <a:lnTo>
                  <a:pt x="0" y="0"/>
                </a:lnTo>
                <a:lnTo>
                  <a:pt x="0" y="173027"/>
                </a:lnTo>
                <a:close/>
              </a:path>
            </a:pathLst>
          </a:custGeom>
          <a:solidFill>
            <a:srgbClr val="042D6E"/>
          </a:solidFill>
        </p:spPr>
        <p:txBody>
          <a:bodyPr wrap="square" lIns="0" tIns="0" rIns="0" bIns="0" rtlCol="0"/>
          <a:lstStyle/>
          <a:p>
            <a:endParaRPr/>
          </a:p>
        </p:txBody>
      </p:sp>
      <p:sp>
        <p:nvSpPr>
          <p:cNvPr id="17" name="bk object 17"/>
          <p:cNvSpPr/>
          <p:nvPr/>
        </p:nvSpPr>
        <p:spPr>
          <a:xfrm>
            <a:off x="0" y="6499703"/>
            <a:ext cx="12184380" cy="185420"/>
          </a:xfrm>
          <a:custGeom>
            <a:avLst/>
            <a:gdLst/>
            <a:ahLst/>
            <a:cxnLst/>
            <a:rect l="l" t="t" r="r" b="b"/>
            <a:pathLst>
              <a:path w="12184380" h="185420">
                <a:moveTo>
                  <a:pt x="0" y="185260"/>
                </a:moveTo>
                <a:lnTo>
                  <a:pt x="12184381" y="185260"/>
                </a:lnTo>
                <a:lnTo>
                  <a:pt x="12184381" y="0"/>
                </a:lnTo>
                <a:lnTo>
                  <a:pt x="0" y="0"/>
                </a:lnTo>
                <a:lnTo>
                  <a:pt x="0" y="185260"/>
                </a:lnTo>
                <a:close/>
              </a:path>
            </a:pathLst>
          </a:custGeom>
          <a:solidFill>
            <a:srgbClr val="00B9F1"/>
          </a:solidFill>
        </p:spPr>
        <p:txBody>
          <a:bodyPr wrap="square" lIns="0" tIns="0" rIns="0" bIns="0" rtlCol="0"/>
          <a:lstStyle/>
          <a:p>
            <a:endParaRPr/>
          </a:p>
        </p:txBody>
      </p:sp>
      <p:sp>
        <p:nvSpPr>
          <p:cNvPr id="18" name="bk object 18"/>
          <p:cNvSpPr/>
          <p:nvPr/>
        </p:nvSpPr>
        <p:spPr>
          <a:xfrm>
            <a:off x="10727435" y="243840"/>
            <a:ext cx="1098803" cy="335279"/>
          </a:xfrm>
          <a:prstGeom prst="rect">
            <a:avLst/>
          </a:prstGeom>
          <a:blipFill>
            <a:blip r:embed="rId2" cstate="print"/>
            <a:stretch>
              <a:fillRect/>
            </a:stretch>
          </a:blipFill>
        </p:spPr>
        <p:txBody>
          <a:bodyPr wrap="square" lIns="0" tIns="0" rIns="0" bIns="0" rtlCol="0"/>
          <a:lstStyle/>
          <a:p>
            <a:endParaRPr/>
          </a:p>
        </p:txBody>
      </p:sp>
      <p:sp>
        <p:nvSpPr>
          <p:cNvPr id="19" name="bk object 19"/>
          <p:cNvSpPr/>
          <p:nvPr/>
        </p:nvSpPr>
        <p:spPr>
          <a:xfrm>
            <a:off x="609600" y="6477000"/>
            <a:ext cx="10983595" cy="0"/>
          </a:xfrm>
          <a:custGeom>
            <a:avLst/>
            <a:gdLst/>
            <a:ahLst/>
            <a:cxnLst/>
            <a:rect l="l" t="t" r="r" b="b"/>
            <a:pathLst>
              <a:path w="10983595">
                <a:moveTo>
                  <a:pt x="0" y="0"/>
                </a:moveTo>
                <a:lnTo>
                  <a:pt x="10983595" y="0"/>
                </a:lnTo>
              </a:path>
            </a:pathLst>
          </a:custGeom>
          <a:ln w="3175">
            <a:solidFill>
              <a:srgbClr val="619DD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365F9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365F9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365F9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684969"/>
            <a:ext cx="12184380" cy="173355"/>
          </a:xfrm>
          <a:custGeom>
            <a:avLst/>
            <a:gdLst/>
            <a:ahLst/>
            <a:cxnLst/>
            <a:rect l="l" t="t" r="r" b="b"/>
            <a:pathLst>
              <a:path w="12184380" h="173354">
                <a:moveTo>
                  <a:pt x="0" y="173027"/>
                </a:moveTo>
                <a:lnTo>
                  <a:pt x="12184381" y="173027"/>
                </a:lnTo>
                <a:lnTo>
                  <a:pt x="12184381" y="0"/>
                </a:lnTo>
                <a:lnTo>
                  <a:pt x="0" y="0"/>
                </a:lnTo>
                <a:lnTo>
                  <a:pt x="0" y="173027"/>
                </a:lnTo>
                <a:close/>
              </a:path>
            </a:pathLst>
          </a:custGeom>
          <a:solidFill>
            <a:srgbClr val="042D6E"/>
          </a:solidFill>
        </p:spPr>
        <p:txBody>
          <a:bodyPr wrap="square" lIns="0" tIns="0" rIns="0" bIns="0" rtlCol="0"/>
          <a:lstStyle/>
          <a:p>
            <a:endParaRPr/>
          </a:p>
        </p:txBody>
      </p:sp>
      <p:sp>
        <p:nvSpPr>
          <p:cNvPr id="17" name="bk object 17"/>
          <p:cNvSpPr/>
          <p:nvPr/>
        </p:nvSpPr>
        <p:spPr>
          <a:xfrm>
            <a:off x="0" y="6499703"/>
            <a:ext cx="12184380" cy="185420"/>
          </a:xfrm>
          <a:custGeom>
            <a:avLst/>
            <a:gdLst/>
            <a:ahLst/>
            <a:cxnLst/>
            <a:rect l="l" t="t" r="r" b="b"/>
            <a:pathLst>
              <a:path w="12184380" h="185420">
                <a:moveTo>
                  <a:pt x="0" y="185260"/>
                </a:moveTo>
                <a:lnTo>
                  <a:pt x="12184381" y="185260"/>
                </a:lnTo>
                <a:lnTo>
                  <a:pt x="12184381" y="0"/>
                </a:lnTo>
                <a:lnTo>
                  <a:pt x="0" y="0"/>
                </a:lnTo>
                <a:lnTo>
                  <a:pt x="0" y="185260"/>
                </a:lnTo>
                <a:close/>
              </a:path>
            </a:pathLst>
          </a:custGeom>
          <a:solidFill>
            <a:srgbClr val="00B9F1"/>
          </a:solidFill>
        </p:spPr>
        <p:txBody>
          <a:bodyPr wrap="square" lIns="0" tIns="0" rIns="0" bIns="0" rtlCol="0"/>
          <a:lstStyle/>
          <a:p>
            <a:endParaRPr/>
          </a:p>
        </p:txBody>
      </p:sp>
      <p:sp>
        <p:nvSpPr>
          <p:cNvPr id="18" name="bk object 18"/>
          <p:cNvSpPr/>
          <p:nvPr/>
        </p:nvSpPr>
        <p:spPr>
          <a:xfrm>
            <a:off x="10727435" y="243840"/>
            <a:ext cx="1098803" cy="3352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42976" y="468757"/>
            <a:ext cx="11306047" cy="365759"/>
          </a:xfrm>
          <a:prstGeom prst="rect">
            <a:avLst/>
          </a:prstGeom>
        </p:spPr>
        <p:txBody>
          <a:bodyPr wrap="square" lIns="0" tIns="0" rIns="0" bIns="0">
            <a:spAutoFit/>
          </a:bodyPr>
          <a:lstStyle>
            <a:lvl1pPr>
              <a:defRPr sz="2400" b="0" i="0">
                <a:solidFill>
                  <a:srgbClr val="365F91"/>
                </a:solidFill>
                <a:latin typeface="Calibri"/>
                <a:cs typeface="Calibri"/>
              </a:defRPr>
            </a:lvl1pPr>
          </a:lstStyle>
          <a:p>
            <a:endParaRPr/>
          </a:p>
        </p:txBody>
      </p:sp>
      <p:sp>
        <p:nvSpPr>
          <p:cNvPr id="3" name="Holder 3"/>
          <p:cNvSpPr>
            <a:spLocks noGrp="1"/>
          </p:cNvSpPr>
          <p:nvPr>
            <p:ph type="body" idx="1"/>
          </p:nvPr>
        </p:nvSpPr>
        <p:spPr>
          <a:xfrm>
            <a:off x="542950" y="1561465"/>
            <a:ext cx="11106099" cy="35833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5/5/2017</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1981200"/>
            <a:ext cx="10274097" cy="1231106"/>
          </a:xfrm>
          <a:prstGeom prst="rect">
            <a:avLst/>
          </a:prstGeom>
        </p:spPr>
        <p:txBody>
          <a:bodyPr vert="horz" wrap="square" lIns="0" tIns="0" rIns="0" bIns="0" rtlCol="0">
            <a:spAutoFit/>
          </a:bodyPr>
          <a:lstStyle/>
          <a:p>
            <a:pPr marL="12700">
              <a:lnSpc>
                <a:spcPct val="100000"/>
              </a:lnSpc>
            </a:pPr>
            <a:r>
              <a:rPr lang="en-US" sz="4000" dirty="0" smtClean="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rPr>
              <a:t>Gratification Wallet- Training for merchants</a:t>
            </a:r>
            <a:endParaRPr sz="4000" dirty="0">
              <a:solidFill>
                <a:srgbClr val="002060"/>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 name="Subtitle 3"/>
          <p:cNvSpPr>
            <a:spLocks noGrp="1"/>
          </p:cNvSpPr>
          <p:nvPr>
            <p:ph type="subTitle" idx="4"/>
          </p:nvPr>
        </p:nvSpPr>
        <p:spPr>
          <a:xfrm>
            <a:off x="914400" y="3733800"/>
            <a:ext cx="8534400" cy="2209800"/>
          </a:xfrm>
        </p:spPr>
        <p:txBody>
          <a:bodyPr vert="horz" lIns="91440" tIns="45720" rIns="91440" bIns="45720" rtlCol="0">
            <a:noAutofit/>
          </a:bodyPr>
          <a:lstStyle/>
          <a:p>
            <a:pPr marL="228614" indent="-411480" algn="l" rtl="0">
              <a:spcBef>
                <a:spcPct val="20000"/>
              </a:spcBef>
              <a:buSzPct val="85000"/>
              <a:buFont typeface="Arial" pitchFamily="34" charset="0"/>
              <a:buNone/>
            </a:pPr>
            <a:r>
              <a:rPr lang="en-US" sz="1400" kern="1200" dirty="0">
                <a:latin typeface="Open Sans Light"/>
                <a:cs typeface="Open Sans Light"/>
              </a:rPr>
              <a:t>In this module we will discuss:</a:t>
            </a:r>
          </a:p>
          <a:p>
            <a:pPr marL="228614" indent="-411480" algn="l" rtl="0">
              <a:spcBef>
                <a:spcPct val="20000"/>
              </a:spcBef>
              <a:buSzPct val="85000"/>
              <a:buFont typeface="Arial" pitchFamily="34" charset="0"/>
              <a:buNone/>
            </a:pPr>
            <a:endParaRPr lang="en-US" sz="1400" kern="1200" dirty="0">
              <a:latin typeface="Open Sans Light"/>
              <a:cs typeface="Open Sans Light"/>
            </a:endParaRPr>
          </a:p>
          <a:p>
            <a:pPr marL="228614" indent="-411480" algn="l" rtl="0">
              <a:spcBef>
                <a:spcPct val="20000"/>
              </a:spcBef>
              <a:buSzPct val="85000"/>
              <a:buFont typeface="Arial" pitchFamily="34" charset="0"/>
              <a:buNone/>
            </a:pPr>
            <a:endParaRPr lang="en-US" sz="1400" kern="1200" dirty="0">
              <a:latin typeface="Open Sans Light"/>
              <a:cs typeface="Open Sans Light"/>
            </a:endParaRPr>
          </a:p>
          <a:p>
            <a:pPr marL="228614" indent="-411480" algn="l" rtl="0">
              <a:spcBef>
                <a:spcPct val="20000"/>
              </a:spcBef>
              <a:buSzPct val="85000"/>
              <a:buFont typeface="+mj-lt"/>
              <a:buAutoNum type="arabicPeriod"/>
            </a:pPr>
            <a:r>
              <a:rPr lang="en-US" sz="1400" kern="1200" dirty="0" smtClean="0">
                <a:latin typeface="Open Sans Light"/>
                <a:cs typeface="Open Sans Light"/>
              </a:rPr>
              <a:t>What is Gratification wallet?</a:t>
            </a:r>
          </a:p>
          <a:p>
            <a:pPr marL="228614" indent="-411480" algn="l" rtl="0">
              <a:spcBef>
                <a:spcPct val="20000"/>
              </a:spcBef>
              <a:buSzPct val="85000"/>
              <a:buFont typeface="+mj-lt"/>
              <a:buAutoNum type="arabicPeriod"/>
            </a:pPr>
            <a:r>
              <a:rPr lang="en-US" sz="1400" kern="1200" dirty="0" smtClean="0">
                <a:latin typeface="Open Sans Light"/>
                <a:cs typeface="Open Sans Light"/>
              </a:rPr>
              <a:t>How </a:t>
            </a:r>
            <a:r>
              <a:rPr lang="en-US" sz="1400" kern="1200" dirty="0">
                <a:latin typeface="Open Sans Light"/>
                <a:cs typeface="Open Sans Light"/>
              </a:rPr>
              <a:t>to login to the </a:t>
            </a:r>
            <a:r>
              <a:rPr lang="en-US" sz="1400" kern="1200" dirty="0" smtClean="0">
                <a:latin typeface="Open Sans Light"/>
                <a:cs typeface="Open Sans Light"/>
              </a:rPr>
              <a:t>Gratification wallet</a:t>
            </a:r>
            <a:endParaRPr lang="en-US" sz="1400" kern="1200" dirty="0">
              <a:latin typeface="Open Sans Light"/>
              <a:cs typeface="Open Sans Light"/>
            </a:endParaRPr>
          </a:p>
          <a:p>
            <a:pPr marL="228614" indent="-411480" algn="l" rtl="0">
              <a:spcBef>
                <a:spcPct val="20000"/>
              </a:spcBef>
              <a:buSzPct val="85000"/>
              <a:buFont typeface="+mj-lt"/>
              <a:buAutoNum type="arabicPeriod"/>
            </a:pPr>
            <a:r>
              <a:rPr lang="en-US" sz="1400" kern="1200" dirty="0" smtClean="0">
                <a:latin typeface="Open Sans Light"/>
                <a:cs typeface="Open Sans Light"/>
              </a:rPr>
              <a:t>Understanding business wallet, sub-wallet &amp; customer wallet</a:t>
            </a:r>
          </a:p>
          <a:p>
            <a:pPr marL="228614" indent="-411480" algn="l" rtl="0">
              <a:spcBef>
                <a:spcPct val="20000"/>
              </a:spcBef>
              <a:buSzPct val="85000"/>
              <a:buFont typeface="+mj-lt"/>
              <a:buAutoNum type="arabicPeriod"/>
            </a:pPr>
            <a:r>
              <a:rPr lang="en-US" sz="1400" kern="1200" dirty="0" smtClean="0">
                <a:latin typeface="Open Sans Light"/>
                <a:cs typeface="Open Sans Light"/>
              </a:rPr>
              <a:t>Understanding various tabs on the panel</a:t>
            </a:r>
          </a:p>
          <a:p>
            <a:pPr marL="228614" indent="-411480" algn="l" rtl="0">
              <a:spcBef>
                <a:spcPct val="20000"/>
              </a:spcBef>
              <a:buSzPct val="85000"/>
              <a:buFont typeface="+mj-lt"/>
              <a:buAutoNum type="arabicPeriod"/>
            </a:pPr>
            <a:r>
              <a:rPr lang="en-US" sz="1400" kern="1200" dirty="0" smtClean="0">
                <a:latin typeface="Open Sans Light"/>
                <a:cs typeface="Open Sans Light"/>
              </a:rPr>
              <a:t>What </a:t>
            </a:r>
            <a:r>
              <a:rPr lang="en-US" sz="1400" kern="1200" dirty="0">
                <a:latin typeface="Open Sans Light"/>
                <a:cs typeface="Open Sans Light"/>
              </a:rPr>
              <a:t>are the various reports </a:t>
            </a:r>
            <a:r>
              <a:rPr lang="en-US" sz="1400" kern="1200" dirty="0" smtClean="0">
                <a:latin typeface="Open Sans Light"/>
                <a:cs typeface="Open Sans Light"/>
              </a:rPr>
              <a:t>available</a:t>
            </a:r>
          </a:p>
        </p:txBody>
      </p:sp>
    </p:spTree>
    <p:extLst>
      <p:ext uri="{BB962C8B-B14F-4D97-AF65-F5344CB8AC3E}">
        <p14:creationId xmlns:p14="http://schemas.microsoft.com/office/powerpoint/2010/main" val="1315026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607" y="1142595"/>
            <a:ext cx="10752455" cy="492443"/>
          </a:xfrm>
          <a:prstGeom prst="rect">
            <a:avLst/>
          </a:prstGeom>
        </p:spPr>
        <p:txBody>
          <a:bodyPr vert="horz" wrap="square" lIns="0" tIns="0" rIns="0" bIns="0" rtlCol="0">
            <a:spAutoFit/>
          </a:bodyPr>
          <a:lstStyle/>
          <a:p>
            <a:pPr marL="12700" marR="5080">
              <a:lnSpc>
                <a:spcPct val="100000"/>
              </a:lnSpc>
            </a:pPr>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Under this tab Admin or Sub-User with access to Approve can View, Download</a:t>
            </a:r>
            <a:r>
              <a:rPr lang="en-US" sz="1600" dirty="0">
                <a:latin typeface="Open Sans Light" panose="020B0306030504020204" pitchFamily="34" charset="0"/>
                <a:ea typeface="Open Sans Light" panose="020B0306030504020204" pitchFamily="34" charset="0"/>
                <a:cs typeface="Open Sans Light" panose="020B0306030504020204" pitchFamily="34" charset="0"/>
              </a:rPr>
              <a:t>, Approve or Reject </a:t>
            </a:r>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the file that has been generated by releasing Disbursement, </a:t>
            </a:r>
            <a:r>
              <a:rPr lang="en-US" sz="1600" dirty="0">
                <a:latin typeface="Open Sans Light" panose="020B0306030504020204" pitchFamily="34" charset="0"/>
                <a:ea typeface="Open Sans Light" panose="020B0306030504020204" pitchFamily="34" charset="0"/>
                <a:cs typeface="Open Sans Light" panose="020B0306030504020204" pitchFamily="34" charset="0"/>
              </a:rPr>
              <a:t>once approval/rejection is done, user can only download the file</a:t>
            </a:r>
            <a:endParaRPr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Oval 10"/>
          <p:cNvSpPr/>
          <p:nvPr/>
        </p:nvSpPr>
        <p:spPr>
          <a:xfrm>
            <a:off x="8660450" y="218569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2" name="TextBox 11"/>
          <p:cNvSpPr txBox="1"/>
          <p:nvPr/>
        </p:nvSpPr>
        <p:spPr>
          <a:xfrm>
            <a:off x="9103427" y="2198789"/>
            <a:ext cx="2681223"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Approvals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under Settings</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6" name="Oval 35"/>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6"/>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Settings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Oval 38"/>
          <p:cNvSpPr/>
          <p:nvPr/>
        </p:nvSpPr>
        <p:spPr>
          <a:xfrm>
            <a:off x="4882973" y="116366"/>
            <a:ext cx="432843"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ii</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39"/>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Approvals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460891" y="518614"/>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Approvals of uploaded file</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62" name="Rectangle 61"/>
          <p:cNvSpPr/>
          <p:nvPr/>
        </p:nvSpPr>
        <p:spPr>
          <a:xfrm>
            <a:off x="7334155" y="523081"/>
            <a:ext cx="1246885" cy="18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659200" y="272093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44" name="TextBox 43"/>
          <p:cNvSpPr txBox="1"/>
          <p:nvPr/>
        </p:nvSpPr>
        <p:spPr>
          <a:xfrm>
            <a:off x="9103427" y="2731224"/>
            <a:ext cx="2681223" cy="646331"/>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Here you can see the file uploaded, Select the file &amp; 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Action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to Approve, reject or Download the file</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38" y="1981200"/>
            <a:ext cx="7996362" cy="3886200"/>
          </a:xfrm>
          <a:prstGeom prst="rect">
            <a:avLst/>
          </a:prstGeom>
          <a:ln>
            <a:solidFill>
              <a:schemeClr val="tx1"/>
            </a:solidFill>
          </a:ln>
        </p:spPr>
      </p:pic>
      <p:sp>
        <p:nvSpPr>
          <p:cNvPr id="7" name="Rectangle 6"/>
          <p:cNvSpPr/>
          <p:nvPr/>
        </p:nvSpPr>
        <p:spPr>
          <a:xfrm>
            <a:off x="467764" y="3276600"/>
            <a:ext cx="1056236"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53433" y="2674961"/>
            <a:ext cx="6376167" cy="9064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5638" y="5948437"/>
            <a:ext cx="7682169" cy="461665"/>
          </a:xfrm>
          <a:prstGeom prst="rect">
            <a:avLst/>
          </a:prstGeom>
          <a:noFill/>
        </p:spPr>
        <p:txBody>
          <a:bodyPr wrap="square" rtlCol="0">
            <a:spAutoFit/>
          </a:bodyPr>
          <a:lstStyle/>
          <a:p>
            <a:r>
              <a:rPr lang="en-IN" sz="1200" b="1" dirty="0"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NOTE: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Files that need action would reflect in white, rejected files would reflect in red and approved files would reflect in blue</a:t>
            </a:r>
            <a:endParaRPr lang="en-I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Oval 25"/>
          <p:cNvSpPr/>
          <p:nvPr/>
        </p:nvSpPr>
        <p:spPr>
          <a:xfrm>
            <a:off x="360607" y="288054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27" name="Oval 26"/>
          <p:cNvSpPr/>
          <p:nvPr/>
        </p:nvSpPr>
        <p:spPr>
          <a:xfrm>
            <a:off x="1508717" y="236569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Tree>
    <p:extLst>
      <p:ext uri="{BB962C8B-B14F-4D97-AF65-F5344CB8AC3E}">
        <p14:creationId xmlns:p14="http://schemas.microsoft.com/office/powerpoint/2010/main" val="1444176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8639625" y="17942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2" name="TextBox 11"/>
          <p:cNvSpPr txBox="1"/>
          <p:nvPr/>
        </p:nvSpPr>
        <p:spPr>
          <a:xfrm>
            <a:off x="9067800" y="1807751"/>
            <a:ext cx="2681223"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Money</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Transfer– Manage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Oval 12"/>
          <p:cNvSpPr/>
          <p:nvPr/>
        </p:nvSpPr>
        <p:spPr>
          <a:xfrm>
            <a:off x="8639625" y="362281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14" name="TextBox 13"/>
          <p:cNvSpPr txBox="1"/>
          <p:nvPr/>
        </p:nvSpPr>
        <p:spPr>
          <a:xfrm>
            <a:off x="9096888" y="3648624"/>
            <a:ext cx="2681222" cy="276999"/>
          </a:xfrm>
          <a:prstGeom prst="rect">
            <a:avLst/>
          </a:prstGeom>
          <a:noFill/>
        </p:spPr>
        <p:txBody>
          <a:bodyPr wrap="square" rtlCol="0">
            <a:spAutoFit/>
          </a:bodyPr>
          <a:lstStyle/>
          <a:p>
            <a:r>
              <a:rPr lang="en-IN" sz="1200" b="1" dirty="0">
                <a:latin typeface="Open Sans Light" panose="020B0306030504020204" pitchFamily="34" charset="0"/>
                <a:ea typeface="Open Sans Light" panose="020B0306030504020204" pitchFamily="34" charset="0"/>
                <a:cs typeface="Open Sans Light" panose="020B0306030504020204" pitchFamily="34" charset="0"/>
              </a:rPr>
              <a:t>Type </a:t>
            </a:r>
            <a:r>
              <a:rPr lang="en-IN" sz="1200" dirty="0">
                <a:latin typeface="Open Sans Light" panose="020B0306030504020204" pitchFamily="34" charset="0"/>
                <a:ea typeface="Open Sans Light" panose="020B0306030504020204" pitchFamily="34" charset="0"/>
                <a:cs typeface="Open Sans Light" panose="020B0306030504020204" pitchFamily="34" charset="0"/>
              </a:rPr>
              <a:t>a wallet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name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14"/>
          <p:cNvSpPr/>
          <p:nvPr/>
        </p:nvSpPr>
        <p:spPr>
          <a:xfrm>
            <a:off x="8693623" y="4114658"/>
            <a:ext cx="330287" cy="320864"/>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5"/>
          <p:cNvSpPr txBox="1"/>
          <p:nvPr/>
        </p:nvSpPr>
        <p:spPr>
          <a:xfrm>
            <a:off x="9105269" y="4030639"/>
            <a:ext cx="2681222" cy="461665"/>
          </a:xfrm>
          <a:prstGeom prst="rect">
            <a:avLst/>
          </a:prstGeom>
          <a:noFill/>
        </p:spPr>
        <p:txBody>
          <a:bodyPr wrap="square" rtlCol="0">
            <a:spAutoFit/>
          </a:bodyPr>
          <a:lstStyle/>
          <a:p>
            <a:r>
              <a:rPr lang="en-IN" sz="1200" b="1" smtClean="0">
                <a:latin typeface="Open Sans Light" panose="020B0306030504020204" pitchFamily="34" charset="0"/>
                <a:ea typeface="Open Sans Light" panose="020B0306030504020204" pitchFamily="34" charset="0"/>
                <a:cs typeface="Open Sans Light" panose="020B0306030504020204" pitchFamily="34" charset="0"/>
              </a:rPr>
              <a:t>Enter</a:t>
            </a:r>
            <a:r>
              <a:rPr lang="en-IN" sz="1200" smtClean="0">
                <a:latin typeface="Open Sans Light" panose="020B0306030504020204" pitchFamily="34" charset="0"/>
                <a:ea typeface="Open Sans Light" panose="020B0306030504020204" pitchFamily="34" charset="0"/>
                <a:cs typeface="Open Sans Light" panose="020B0306030504020204" pitchFamily="34" charset="0"/>
              </a:rPr>
              <a:t> email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ID &amp; mobile no.</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TextBox 26"/>
          <p:cNvSpPr txBox="1"/>
          <p:nvPr/>
        </p:nvSpPr>
        <p:spPr>
          <a:xfrm>
            <a:off x="8692998" y="4127501"/>
            <a:ext cx="442977" cy="276999"/>
          </a:xfrm>
          <a:prstGeom prst="rect">
            <a:avLst/>
          </a:prstGeom>
          <a:noFill/>
        </p:spPr>
        <p:txBody>
          <a:bodyPr wrap="square" rtlCol="0">
            <a:spAutoFit/>
          </a:bodyPr>
          <a:lstStyle/>
          <a:p>
            <a:r>
              <a:rPr lang="en-US" sz="1200" b="1" dirty="0" smtClean="0"/>
              <a:t> </a:t>
            </a:r>
            <a:r>
              <a:rPr lang="en-US" sz="1200" b="1" dirty="0"/>
              <a:t>5</a:t>
            </a: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6" name="Oval 35"/>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a:t>
            </a:r>
          </a:p>
        </p:txBody>
      </p:sp>
      <p:sp>
        <p:nvSpPr>
          <p:cNvPr id="37" name="TextBox 36"/>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Money Transfer</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10" y="567682"/>
            <a:ext cx="1114239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latin typeface="Open Sans Semibold" pitchFamily="34" charset="0"/>
                <a:ea typeface="Open Sans Semibold" pitchFamily="34" charset="0"/>
                <a:cs typeface="Open Sans Semibold" pitchFamily="34" charset="0"/>
                <a:sym typeface="Verdana"/>
              </a:rPr>
              <a:t>Create Sub-Wallet</a:t>
            </a:r>
            <a:endParaRPr lang="en" sz="2400" dirty="0">
              <a:latin typeface="Open Sans Semibold" pitchFamily="34" charset="0"/>
              <a:ea typeface="Open Sans Semibold" pitchFamily="34" charset="0"/>
              <a:cs typeface="Open Sans Semibold" pitchFamily="34" charset="0"/>
              <a:sym typeface="Verdana"/>
            </a:endParaRPr>
          </a:p>
        </p:txBody>
      </p:sp>
      <p:sp>
        <p:nvSpPr>
          <p:cNvPr id="21" name="object 3"/>
          <p:cNvSpPr txBox="1"/>
          <p:nvPr/>
        </p:nvSpPr>
        <p:spPr>
          <a:xfrm>
            <a:off x="573374" y="1141621"/>
            <a:ext cx="11223218" cy="246221"/>
          </a:xfrm>
          <a:prstGeom prst="rect">
            <a:avLst/>
          </a:prstGeom>
        </p:spPr>
        <p:txBody>
          <a:bodyPr vert="horz" wrap="square" lIns="0" tIns="0" rIns="0" bIns="0" rtlCol="0">
            <a:spAutoFit/>
          </a:bodyPr>
          <a:lstStyle/>
          <a:p>
            <a:pPr marL="12700" marR="5080">
              <a:lnSpc>
                <a:spcPct val="100000"/>
              </a:lnSpc>
            </a:pPr>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You can create sub wallets by clicking on sub wallet tab and following the mentioned steps</a:t>
            </a:r>
            <a:endParaRPr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Oval 24"/>
          <p:cNvSpPr/>
          <p:nvPr/>
        </p:nvSpPr>
        <p:spPr>
          <a:xfrm>
            <a:off x="8707800" y="478650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26" name="TextBox 25"/>
          <p:cNvSpPr txBox="1"/>
          <p:nvPr/>
        </p:nvSpPr>
        <p:spPr>
          <a:xfrm>
            <a:off x="9135976" y="4800038"/>
            <a:ext cx="2681222" cy="276999"/>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Put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 purpose (Optional)</a:t>
            </a:r>
          </a:p>
        </p:txBody>
      </p:sp>
      <p:sp>
        <p:nvSpPr>
          <p:cNvPr id="28" name="Oval 27"/>
          <p:cNvSpPr/>
          <p:nvPr/>
        </p:nvSpPr>
        <p:spPr>
          <a:xfrm>
            <a:off x="8707800" y="54102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7</a:t>
            </a:r>
          </a:p>
        </p:txBody>
      </p:sp>
      <p:sp>
        <p:nvSpPr>
          <p:cNvPr id="29" name="TextBox 28"/>
          <p:cNvSpPr txBox="1"/>
          <p:nvPr/>
        </p:nvSpPr>
        <p:spPr>
          <a:xfrm>
            <a:off x="9179258" y="5430230"/>
            <a:ext cx="2681222"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Create Sub-Wallet </a:t>
            </a:r>
            <a:endParaRPr lang="en-IN" sz="1200"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29"/>
          <p:cNvSpPr/>
          <p:nvPr/>
        </p:nvSpPr>
        <p:spPr>
          <a:xfrm>
            <a:off x="8663911" y="286997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31" name="TextBox 30"/>
          <p:cNvSpPr txBox="1"/>
          <p:nvPr/>
        </p:nvSpPr>
        <p:spPr>
          <a:xfrm>
            <a:off x="9093771" y="2843284"/>
            <a:ext cx="2681222" cy="830997"/>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If you have multiple wallet access then two categories would reflect.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Select</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Marketing for </a:t>
            </a:r>
            <a:r>
              <a:rPr lang="en-IN" sz="1200" dirty="0">
                <a:latin typeface="Open Sans Light" panose="020B0306030504020204" pitchFamily="34" charset="0"/>
                <a:ea typeface="Open Sans Light" panose="020B0306030504020204" pitchFamily="34" charset="0"/>
                <a:cs typeface="Open Sans Light" panose="020B0306030504020204" pitchFamily="34" charset="0"/>
              </a:rPr>
              <a:t>G</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ratification Wallet</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Oval 31"/>
          <p:cNvSpPr/>
          <p:nvPr/>
        </p:nvSpPr>
        <p:spPr>
          <a:xfrm>
            <a:off x="4911556" y="10836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3" name="TextBox 32"/>
          <p:cNvSpPr txBox="1"/>
          <p:nvPr/>
        </p:nvSpPr>
        <p:spPr>
          <a:xfrm>
            <a:off x="5344399" y="165251"/>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Manage– Create Sub-Wallet</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Oval 33"/>
          <p:cNvSpPr/>
          <p:nvPr/>
        </p:nvSpPr>
        <p:spPr>
          <a:xfrm>
            <a:off x="8642123" y="2352677"/>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39" name="TextBox 38"/>
          <p:cNvSpPr txBox="1"/>
          <p:nvPr/>
        </p:nvSpPr>
        <p:spPr>
          <a:xfrm>
            <a:off x="9093771" y="2352677"/>
            <a:ext cx="2681222"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Create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Sub-Wallet</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5" name="Oval 64"/>
          <p:cNvSpPr/>
          <p:nvPr/>
        </p:nvSpPr>
        <p:spPr>
          <a:xfrm>
            <a:off x="8739692" y="595353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8</a:t>
            </a:r>
          </a:p>
        </p:txBody>
      </p:sp>
      <p:sp>
        <p:nvSpPr>
          <p:cNvPr id="66" name="TextBox 65"/>
          <p:cNvSpPr txBox="1"/>
          <p:nvPr/>
        </p:nvSpPr>
        <p:spPr>
          <a:xfrm>
            <a:off x="9211150" y="5973564"/>
            <a:ext cx="2681222" cy="276999"/>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Read</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the instructions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10" y="1857794"/>
            <a:ext cx="7865790" cy="4052444"/>
          </a:xfrm>
          <a:prstGeom prst="rect">
            <a:avLst/>
          </a:prstGeom>
          <a:ln>
            <a:solidFill>
              <a:schemeClr val="tx1"/>
            </a:solidFill>
          </a:ln>
        </p:spPr>
      </p:pic>
      <p:sp>
        <p:nvSpPr>
          <p:cNvPr id="3" name="Rectangle 2"/>
          <p:cNvSpPr/>
          <p:nvPr/>
        </p:nvSpPr>
        <p:spPr>
          <a:xfrm>
            <a:off x="573374" y="2648133"/>
            <a:ext cx="1179226" cy="5818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81200" y="2108829"/>
            <a:ext cx="874169" cy="243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57400" y="2843284"/>
            <a:ext cx="685800" cy="2809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33600" y="3352800"/>
            <a:ext cx="3429000" cy="321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57400" y="3925623"/>
            <a:ext cx="3505200" cy="874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33600" y="5077037"/>
            <a:ext cx="3429000" cy="333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7000" y="5601461"/>
            <a:ext cx="1219200" cy="308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15000" y="2558923"/>
            <a:ext cx="2514600" cy="10558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0607" y="223374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69" name="Oval 68"/>
          <p:cNvSpPr/>
          <p:nvPr/>
        </p:nvSpPr>
        <p:spPr>
          <a:xfrm>
            <a:off x="1738670" y="326896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73" name="Oval 72"/>
          <p:cNvSpPr/>
          <p:nvPr/>
        </p:nvSpPr>
        <p:spPr>
          <a:xfrm>
            <a:off x="1745777" y="273394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74" name="Oval 73"/>
          <p:cNvSpPr/>
          <p:nvPr/>
        </p:nvSpPr>
        <p:spPr>
          <a:xfrm>
            <a:off x="1574282" y="192882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75" name="Oval 74"/>
          <p:cNvSpPr/>
          <p:nvPr/>
        </p:nvSpPr>
        <p:spPr>
          <a:xfrm>
            <a:off x="5344399" y="229646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8</a:t>
            </a:r>
          </a:p>
        </p:txBody>
      </p:sp>
      <p:sp>
        <p:nvSpPr>
          <p:cNvPr id="76" name="Oval 75"/>
          <p:cNvSpPr/>
          <p:nvPr/>
        </p:nvSpPr>
        <p:spPr>
          <a:xfrm>
            <a:off x="1695842" y="376750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77" name="Oval 76"/>
          <p:cNvSpPr/>
          <p:nvPr/>
        </p:nvSpPr>
        <p:spPr>
          <a:xfrm>
            <a:off x="1738670" y="4897037"/>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78" name="Oval 77"/>
          <p:cNvSpPr/>
          <p:nvPr/>
        </p:nvSpPr>
        <p:spPr>
          <a:xfrm>
            <a:off x="2299039" y="546586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7</a:t>
            </a:r>
          </a:p>
        </p:txBody>
      </p:sp>
    </p:spTree>
    <p:extLst>
      <p:ext uri="{BB962C8B-B14F-4D97-AF65-F5344CB8AC3E}">
        <p14:creationId xmlns:p14="http://schemas.microsoft.com/office/powerpoint/2010/main" val="1539830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8639625" y="17942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2" name="TextBox 11"/>
          <p:cNvSpPr txBox="1"/>
          <p:nvPr/>
        </p:nvSpPr>
        <p:spPr>
          <a:xfrm>
            <a:off x="9082602" y="1807314"/>
            <a:ext cx="2696025"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a:latin typeface="Open Sans Light" panose="020B0306030504020204" pitchFamily="34" charset="0"/>
                <a:ea typeface="Open Sans Light" panose="020B0306030504020204" pitchFamily="34" charset="0"/>
                <a:cs typeface="Open Sans Light" panose="020B0306030504020204" pitchFamily="34" charset="0"/>
              </a:rPr>
              <a:t>Money</a:t>
            </a:r>
            <a:r>
              <a:rPr lang="en-IN"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1200" b="1" dirty="0">
                <a:latin typeface="Open Sans Light" panose="020B0306030504020204" pitchFamily="34" charset="0"/>
                <a:ea typeface="Open Sans Light" panose="020B0306030504020204" pitchFamily="34" charset="0"/>
                <a:cs typeface="Open Sans Light" panose="020B0306030504020204" pitchFamily="34" charset="0"/>
              </a:rPr>
              <a:t>Transfer–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Manage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Oval 12"/>
          <p:cNvSpPr/>
          <p:nvPr/>
        </p:nvSpPr>
        <p:spPr>
          <a:xfrm>
            <a:off x="8639625" y="298646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14" name="TextBox 13"/>
          <p:cNvSpPr txBox="1"/>
          <p:nvPr/>
        </p:nvSpPr>
        <p:spPr>
          <a:xfrm>
            <a:off x="9067801" y="2999998"/>
            <a:ext cx="2696024"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Under</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 To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select Sub-Wallet</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14"/>
          <p:cNvSpPr/>
          <p:nvPr/>
        </p:nvSpPr>
        <p:spPr>
          <a:xfrm>
            <a:off x="8639625" y="364068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5"/>
          <p:cNvSpPr txBox="1"/>
          <p:nvPr/>
        </p:nvSpPr>
        <p:spPr>
          <a:xfrm>
            <a:off x="9067801" y="3669316"/>
            <a:ext cx="2696024" cy="276999"/>
          </a:xfrm>
          <a:prstGeom prst="rect">
            <a:avLst/>
          </a:prstGeom>
          <a:noFill/>
        </p:spPr>
        <p:txBody>
          <a:bodyPr wrap="square" rtlCol="0">
            <a:spAutoFit/>
          </a:bodyPr>
          <a:lstStyle/>
          <a:p>
            <a:r>
              <a:rPr lang="en-IN" sz="1200" b="1" dirty="0">
                <a:latin typeface="Open Sans Light" panose="020B0306030504020204" pitchFamily="34" charset="0"/>
                <a:ea typeface="Open Sans Light" panose="020B0306030504020204" pitchFamily="34" charset="0"/>
                <a:cs typeface="Open Sans Light" panose="020B0306030504020204" pitchFamily="34" charset="0"/>
              </a:rPr>
              <a:t>Enter</a:t>
            </a:r>
            <a:r>
              <a:rPr lang="en-IN" sz="1200" dirty="0">
                <a:latin typeface="Open Sans Light" panose="020B0306030504020204" pitchFamily="34" charset="0"/>
                <a:ea typeface="Open Sans Light" panose="020B0306030504020204" pitchFamily="34" charset="0"/>
                <a:cs typeface="Open Sans Light" panose="020B0306030504020204" pitchFamily="34" charset="0"/>
              </a:rPr>
              <a:t> the amount</a:t>
            </a:r>
          </a:p>
        </p:txBody>
      </p:sp>
      <p:sp>
        <p:nvSpPr>
          <p:cNvPr id="17" name="Oval 16"/>
          <p:cNvSpPr/>
          <p:nvPr/>
        </p:nvSpPr>
        <p:spPr>
          <a:xfrm>
            <a:off x="8639625" y="436902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18" name="TextBox 17"/>
          <p:cNvSpPr txBox="1"/>
          <p:nvPr/>
        </p:nvSpPr>
        <p:spPr>
          <a:xfrm>
            <a:off x="9067801" y="4382556"/>
            <a:ext cx="2696024"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Transfer</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TextBox 26"/>
          <p:cNvSpPr txBox="1"/>
          <p:nvPr/>
        </p:nvSpPr>
        <p:spPr>
          <a:xfrm>
            <a:off x="8639625" y="3166465"/>
            <a:ext cx="442977" cy="276999"/>
          </a:xfrm>
          <a:prstGeom prst="rect">
            <a:avLst/>
          </a:prstGeom>
          <a:noFill/>
        </p:spPr>
        <p:txBody>
          <a:bodyPr wrap="square" rtlCol="0">
            <a:spAutoFit/>
          </a:bodyPr>
          <a:lstStyle/>
          <a:p>
            <a:r>
              <a:rPr lang="en-US" sz="1200" b="1" dirty="0" smtClean="0"/>
              <a:t> </a:t>
            </a:r>
            <a:endParaRPr lang="en-US" sz="1200" b="1" dirty="0"/>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6" name="Oval 35"/>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6"/>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Money Transfer</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Oval 38"/>
          <p:cNvSpPr/>
          <p:nvPr/>
        </p:nvSpPr>
        <p:spPr>
          <a:xfrm>
            <a:off x="4882974" y="11636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ii</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39"/>
          <p:cNvSpPr txBox="1"/>
          <p:nvPr/>
        </p:nvSpPr>
        <p:spPr>
          <a:xfrm>
            <a:off x="5315817"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Manage-- Add Funds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10" y="567682"/>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Add Money to sub wallet</a:t>
            </a:r>
          </a:p>
          <a:p>
            <a:endParaRPr lang="e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p:txBody>
      </p:sp>
      <p:sp>
        <p:nvSpPr>
          <p:cNvPr id="96" name="TextBox 95"/>
          <p:cNvSpPr txBox="1"/>
          <p:nvPr/>
        </p:nvSpPr>
        <p:spPr>
          <a:xfrm>
            <a:off x="486399" y="5821403"/>
            <a:ext cx="7682169" cy="276999"/>
          </a:xfrm>
          <a:prstGeom prst="rect">
            <a:avLst/>
          </a:prstGeom>
          <a:noFill/>
        </p:spPr>
        <p:txBody>
          <a:bodyPr wrap="square" rtlCol="0">
            <a:spAutoFit/>
          </a:bodyPr>
          <a:lstStyle/>
          <a:p>
            <a:r>
              <a:rPr lang="en-IN" sz="1200" b="1" dirty="0"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NOTE: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Amount entered should be equal to or less than the amount available in business wallet</a:t>
            </a:r>
            <a:endParaRPr lang="en-I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9" name="object 3"/>
          <p:cNvSpPr txBox="1"/>
          <p:nvPr/>
        </p:nvSpPr>
        <p:spPr>
          <a:xfrm>
            <a:off x="540607" y="1142595"/>
            <a:ext cx="10752455" cy="246221"/>
          </a:xfrm>
          <a:prstGeom prst="rect">
            <a:avLst/>
          </a:prstGeom>
        </p:spPr>
        <p:txBody>
          <a:bodyPr vert="horz" wrap="square" lIns="0" tIns="0" rIns="0" bIns="0" rtlCol="0">
            <a:spAutoFit/>
          </a:bodyPr>
          <a:lstStyle/>
          <a:p>
            <a:pPr marL="12700" marR="5080">
              <a:lnSpc>
                <a:spcPct val="100000"/>
              </a:lnSpc>
            </a:pPr>
            <a:r>
              <a:rPr lang="en-US" sz="1600" spc="70" dirty="0" smtClean="0">
                <a:latin typeface="Open Sans Light" panose="020B0306030504020204" pitchFamily="34" charset="0"/>
                <a:ea typeface="Open Sans Light" panose="020B0306030504020204" pitchFamily="34" charset="0"/>
                <a:cs typeface="Open Sans Light" panose="020B0306030504020204" pitchFamily="34" charset="0"/>
              </a:rPr>
              <a:t>You can transfer money to your sub wallet by following these steps</a:t>
            </a:r>
            <a:endParaRPr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Oval 40"/>
          <p:cNvSpPr/>
          <p:nvPr/>
        </p:nvSpPr>
        <p:spPr>
          <a:xfrm>
            <a:off x="8641883" y="237022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TextBox 42"/>
          <p:cNvSpPr txBox="1"/>
          <p:nvPr/>
        </p:nvSpPr>
        <p:spPr>
          <a:xfrm>
            <a:off x="9084860" y="2383319"/>
            <a:ext cx="2696025"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Add Funds</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Oval 43"/>
          <p:cNvSpPr/>
          <p:nvPr/>
        </p:nvSpPr>
        <p:spPr>
          <a:xfrm>
            <a:off x="8639625" y="498385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45" name="TextBox 44"/>
          <p:cNvSpPr txBox="1"/>
          <p:nvPr/>
        </p:nvSpPr>
        <p:spPr>
          <a:xfrm>
            <a:off x="9067801" y="5012483"/>
            <a:ext cx="2696024" cy="276999"/>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Read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the instructions</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TextBox 48"/>
          <p:cNvSpPr txBox="1"/>
          <p:nvPr/>
        </p:nvSpPr>
        <p:spPr>
          <a:xfrm>
            <a:off x="8792025" y="3318865"/>
            <a:ext cx="442977" cy="276999"/>
          </a:xfrm>
          <a:prstGeom prst="rect">
            <a:avLst/>
          </a:prstGeom>
          <a:noFill/>
        </p:spPr>
        <p:txBody>
          <a:bodyPr wrap="square" rtlCol="0">
            <a:spAutoFit/>
          </a:bodyPr>
          <a:lstStyle/>
          <a:p>
            <a:r>
              <a:rPr lang="en-US" sz="1200" b="1" dirty="0" smtClean="0"/>
              <a:t> </a:t>
            </a:r>
            <a:endParaRPr lang="en-US" sz="12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10" y="1794219"/>
            <a:ext cx="7652358" cy="3920781"/>
          </a:xfrm>
          <a:prstGeom prst="rect">
            <a:avLst/>
          </a:prstGeom>
          <a:ln>
            <a:solidFill>
              <a:schemeClr val="tx1"/>
            </a:solidFill>
          </a:ln>
        </p:spPr>
      </p:pic>
      <p:sp>
        <p:nvSpPr>
          <p:cNvPr id="10" name="Rectangle 9"/>
          <p:cNvSpPr/>
          <p:nvPr/>
        </p:nvSpPr>
        <p:spPr>
          <a:xfrm>
            <a:off x="540607" y="2730224"/>
            <a:ext cx="1211993" cy="71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855369" y="2154219"/>
            <a:ext cx="573631" cy="216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57400" y="3595864"/>
            <a:ext cx="2270083" cy="350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057400" y="4191000"/>
            <a:ext cx="2284989" cy="330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286000" y="4800599"/>
            <a:ext cx="1828800" cy="371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638800" y="2730224"/>
            <a:ext cx="2529768" cy="1216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32788" y="230031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53" name="Oval 52"/>
          <p:cNvSpPr/>
          <p:nvPr/>
        </p:nvSpPr>
        <p:spPr>
          <a:xfrm>
            <a:off x="1687468" y="357460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54" name="Oval 53"/>
          <p:cNvSpPr/>
          <p:nvPr/>
        </p:nvSpPr>
        <p:spPr>
          <a:xfrm>
            <a:off x="1663312" y="415035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Oval 54"/>
          <p:cNvSpPr/>
          <p:nvPr/>
        </p:nvSpPr>
        <p:spPr>
          <a:xfrm>
            <a:off x="1877400" y="477625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56" name="Oval 55"/>
          <p:cNvSpPr/>
          <p:nvPr/>
        </p:nvSpPr>
        <p:spPr>
          <a:xfrm>
            <a:off x="2499085" y="182764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7" name="Oval 56"/>
          <p:cNvSpPr/>
          <p:nvPr/>
        </p:nvSpPr>
        <p:spPr>
          <a:xfrm>
            <a:off x="5271990" y="23833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Tree>
    <p:extLst>
      <p:ext uri="{BB962C8B-B14F-4D97-AF65-F5344CB8AC3E}">
        <p14:creationId xmlns:p14="http://schemas.microsoft.com/office/powerpoint/2010/main" val="2683833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607" y="1142595"/>
            <a:ext cx="10752455" cy="246221"/>
          </a:xfrm>
          <a:prstGeom prst="rect">
            <a:avLst/>
          </a:prstGeom>
        </p:spPr>
        <p:txBody>
          <a:bodyPr vert="horz" wrap="square" lIns="0" tIns="0" rIns="0" bIns="0" rtlCol="0">
            <a:spAutoFit/>
          </a:bodyPr>
          <a:lstStyle/>
          <a:p>
            <a:pPr marL="12700" marR="5080">
              <a:lnSpc>
                <a:spcPct val="100000"/>
              </a:lnSpc>
            </a:pPr>
            <a:r>
              <a:rPr lang="en-US" sz="1600" spc="70" dirty="0" smtClean="0">
                <a:latin typeface="Open Sans Light" panose="020B0306030504020204" pitchFamily="34" charset="0"/>
                <a:ea typeface="Open Sans Light" panose="020B0306030504020204" pitchFamily="34" charset="0"/>
                <a:cs typeface="Open Sans Light" panose="020B0306030504020204" pitchFamily="34" charset="0"/>
              </a:rPr>
              <a:t>You can also roll back the amount from Sub-wallet to </a:t>
            </a:r>
            <a:r>
              <a:rPr lang="en-US" sz="1600" spc="70" dirty="0">
                <a:latin typeface="Open Sans Light" panose="020B0306030504020204" pitchFamily="34" charset="0"/>
                <a:ea typeface="Open Sans Light" panose="020B0306030504020204" pitchFamily="34" charset="0"/>
                <a:cs typeface="Open Sans Light" panose="020B0306030504020204" pitchFamily="34" charset="0"/>
              </a:rPr>
              <a:t>B</a:t>
            </a:r>
            <a:r>
              <a:rPr lang="en-US" sz="1600" spc="70" dirty="0" smtClean="0">
                <a:latin typeface="Open Sans Light" panose="020B0306030504020204" pitchFamily="34" charset="0"/>
                <a:ea typeface="Open Sans Light" panose="020B0306030504020204" pitchFamily="34" charset="0"/>
                <a:cs typeface="Open Sans Light" panose="020B0306030504020204" pitchFamily="34" charset="0"/>
              </a:rPr>
              <a:t>usiness wallet, follow these steps</a:t>
            </a:r>
            <a:endParaRPr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Oval 10"/>
          <p:cNvSpPr/>
          <p:nvPr/>
        </p:nvSpPr>
        <p:spPr>
          <a:xfrm>
            <a:off x="8639625" y="17942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2" name="TextBox 11"/>
          <p:cNvSpPr txBox="1"/>
          <p:nvPr/>
        </p:nvSpPr>
        <p:spPr>
          <a:xfrm>
            <a:off x="9082602" y="1807314"/>
            <a:ext cx="2681223"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a:latin typeface="Open Sans Light" panose="020B0306030504020204" pitchFamily="34" charset="0"/>
                <a:ea typeface="Open Sans Light" panose="020B0306030504020204" pitchFamily="34" charset="0"/>
                <a:cs typeface="Open Sans Light" panose="020B0306030504020204" pitchFamily="34" charset="0"/>
              </a:rPr>
              <a:t>Money</a:t>
            </a:r>
            <a:r>
              <a:rPr lang="en-IN"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1200" b="1" dirty="0">
                <a:latin typeface="Open Sans Light" panose="020B0306030504020204" pitchFamily="34" charset="0"/>
                <a:ea typeface="Open Sans Light" panose="020B0306030504020204" pitchFamily="34" charset="0"/>
                <a:cs typeface="Open Sans Light" panose="020B0306030504020204" pitchFamily="34" charset="0"/>
              </a:rPr>
              <a:t>Transfer–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Manage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6" name="Oval 35"/>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6"/>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Money Transfer</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Oval 38"/>
          <p:cNvSpPr/>
          <p:nvPr/>
        </p:nvSpPr>
        <p:spPr>
          <a:xfrm>
            <a:off x="4882973" y="116366"/>
            <a:ext cx="432844"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iii</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39"/>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Manage– Claim Funds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10" y="567682"/>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Send money back to Business wallet</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50" name="TextBox 49"/>
          <p:cNvSpPr txBox="1"/>
          <p:nvPr/>
        </p:nvSpPr>
        <p:spPr>
          <a:xfrm>
            <a:off x="9115204" y="3004750"/>
            <a:ext cx="2681222"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Under</a:t>
            </a:r>
            <a:r>
              <a:rPr lang="en-IN" sz="1200" b="1" dirty="0">
                <a:latin typeface="Open Sans Light" panose="020B0306030504020204" pitchFamily="34" charset="0"/>
                <a:ea typeface="Open Sans Light" panose="020B0306030504020204" pitchFamily="34" charset="0"/>
                <a:cs typeface="Open Sans Light" panose="020B0306030504020204" pitchFamily="34" charset="0"/>
              </a:rPr>
              <a:t>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From </a:t>
            </a:r>
            <a:r>
              <a:rPr lang="en-IN" sz="1200" dirty="0">
                <a:latin typeface="Open Sans Light" panose="020B0306030504020204" pitchFamily="34" charset="0"/>
                <a:ea typeface="Open Sans Light" panose="020B0306030504020204" pitchFamily="34" charset="0"/>
                <a:cs typeface="Open Sans Light" panose="020B0306030504020204" pitchFamily="34" charset="0"/>
              </a:rPr>
              <a:t>select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Sub-Wallet</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1" name="Oval 50"/>
          <p:cNvSpPr/>
          <p:nvPr/>
        </p:nvSpPr>
        <p:spPr>
          <a:xfrm>
            <a:off x="8687028" y="2991217"/>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46" name="TextBox 45"/>
          <p:cNvSpPr txBox="1"/>
          <p:nvPr/>
        </p:nvSpPr>
        <p:spPr>
          <a:xfrm>
            <a:off x="9115204" y="3662510"/>
            <a:ext cx="2681222" cy="276999"/>
          </a:xfrm>
          <a:prstGeom prst="rect">
            <a:avLst/>
          </a:prstGeom>
          <a:noFill/>
        </p:spPr>
        <p:txBody>
          <a:bodyPr wrap="square" rtlCol="0">
            <a:spAutoFit/>
          </a:bodyPr>
          <a:lstStyle/>
          <a:p>
            <a:r>
              <a:rPr lang="en-IN" sz="1200" b="1" dirty="0">
                <a:latin typeface="Open Sans Light" panose="020B0306030504020204" pitchFamily="34" charset="0"/>
                <a:ea typeface="Open Sans Light" panose="020B0306030504020204" pitchFamily="34" charset="0"/>
                <a:cs typeface="Open Sans Light" panose="020B0306030504020204" pitchFamily="34" charset="0"/>
              </a:rPr>
              <a:t>Enter</a:t>
            </a:r>
            <a:r>
              <a:rPr lang="en-IN" sz="1200" dirty="0">
                <a:latin typeface="Open Sans Light" panose="020B0306030504020204" pitchFamily="34" charset="0"/>
                <a:ea typeface="Open Sans Light" panose="020B0306030504020204" pitchFamily="34" charset="0"/>
                <a:cs typeface="Open Sans Light" panose="020B0306030504020204" pitchFamily="34" charset="0"/>
              </a:rPr>
              <a:t> the amount</a:t>
            </a:r>
          </a:p>
        </p:txBody>
      </p:sp>
      <p:sp>
        <p:nvSpPr>
          <p:cNvPr id="47" name="Oval 46"/>
          <p:cNvSpPr/>
          <p:nvPr/>
        </p:nvSpPr>
        <p:spPr>
          <a:xfrm>
            <a:off x="8687028" y="3648977"/>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48" name="TextBox 47"/>
          <p:cNvSpPr txBox="1"/>
          <p:nvPr/>
        </p:nvSpPr>
        <p:spPr>
          <a:xfrm>
            <a:off x="9121141" y="4320270"/>
            <a:ext cx="2681222"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a:latin typeface="Open Sans Light" panose="020B0306030504020204" pitchFamily="34" charset="0"/>
                <a:ea typeface="Open Sans Light" panose="020B0306030504020204" pitchFamily="34" charset="0"/>
                <a:cs typeface="Open Sans Light" panose="020B0306030504020204" pitchFamily="34" charset="0"/>
              </a:rPr>
              <a:t>Transfer</a:t>
            </a:r>
          </a:p>
        </p:txBody>
      </p:sp>
      <p:sp>
        <p:nvSpPr>
          <p:cNvPr id="49" name="Oval 48"/>
          <p:cNvSpPr/>
          <p:nvPr/>
        </p:nvSpPr>
        <p:spPr>
          <a:xfrm>
            <a:off x="8692965" y="4306737"/>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62" name="Rectangle 61"/>
          <p:cNvSpPr/>
          <p:nvPr/>
        </p:nvSpPr>
        <p:spPr>
          <a:xfrm>
            <a:off x="599340" y="3677888"/>
            <a:ext cx="1246885" cy="18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47494" y="3048041"/>
            <a:ext cx="776506" cy="152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639625" y="239699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22" name="TextBox 21"/>
          <p:cNvSpPr txBox="1"/>
          <p:nvPr/>
        </p:nvSpPr>
        <p:spPr>
          <a:xfrm>
            <a:off x="9082602" y="2410085"/>
            <a:ext cx="2681223"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Claim Funds</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TextBox 22"/>
          <p:cNvSpPr txBox="1"/>
          <p:nvPr/>
        </p:nvSpPr>
        <p:spPr>
          <a:xfrm>
            <a:off x="9150778" y="4905673"/>
            <a:ext cx="2681222" cy="276999"/>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Read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the instructions</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Oval 23"/>
          <p:cNvSpPr/>
          <p:nvPr/>
        </p:nvSpPr>
        <p:spPr>
          <a:xfrm>
            <a:off x="8722602" y="489214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64" y="1805880"/>
            <a:ext cx="7748016" cy="3832920"/>
          </a:xfrm>
          <a:prstGeom prst="rect">
            <a:avLst/>
          </a:prstGeom>
          <a:ln>
            <a:solidFill>
              <a:schemeClr val="tx1"/>
            </a:solidFill>
          </a:ln>
        </p:spPr>
      </p:pic>
      <p:sp>
        <p:nvSpPr>
          <p:cNvPr id="16" name="Rectangle 15"/>
          <p:cNvSpPr/>
          <p:nvPr/>
        </p:nvSpPr>
        <p:spPr>
          <a:xfrm>
            <a:off x="540607" y="2844280"/>
            <a:ext cx="1305618" cy="833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86400" y="2154218"/>
            <a:ext cx="914400" cy="360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209800" y="3135424"/>
            <a:ext cx="2209800" cy="362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09800" y="4597269"/>
            <a:ext cx="645569" cy="308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667000" y="5252140"/>
            <a:ext cx="1219200" cy="386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638800" y="2895600"/>
            <a:ext cx="2438400" cy="1424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01071" y="247950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53" name="Oval 52"/>
          <p:cNvSpPr/>
          <p:nvPr/>
        </p:nvSpPr>
        <p:spPr>
          <a:xfrm>
            <a:off x="1823191" y="457147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54" name="Oval 53"/>
          <p:cNvSpPr/>
          <p:nvPr/>
        </p:nvSpPr>
        <p:spPr>
          <a:xfrm>
            <a:off x="2263851" y="5221577"/>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56" name="Oval 55"/>
          <p:cNvSpPr/>
          <p:nvPr/>
        </p:nvSpPr>
        <p:spPr>
          <a:xfrm>
            <a:off x="5102882" y="213077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57" name="Oval 56"/>
          <p:cNvSpPr/>
          <p:nvPr/>
        </p:nvSpPr>
        <p:spPr>
          <a:xfrm>
            <a:off x="7810009" y="25356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8" name="Oval 57"/>
          <p:cNvSpPr/>
          <p:nvPr/>
        </p:nvSpPr>
        <p:spPr>
          <a:xfrm>
            <a:off x="1825280" y="309552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Tree>
    <p:extLst>
      <p:ext uri="{BB962C8B-B14F-4D97-AF65-F5344CB8AC3E}">
        <p14:creationId xmlns:p14="http://schemas.microsoft.com/office/powerpoint/2010/main" val="2382359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607" y="1142595"/>
            <a:ext cx="10752455" cy="492443"/>
          </a:xfrm>
          <a:prstGeom prst="rect">
            <a:avLst/>
          </a:prstGeom>
        </p:spPr>
        <p:txBody>
          <a:bodyPr vert="horz" wrap="square" lIns="0" tIns="0" rIns="0" bIns="0" rtlCol="0">
            <a:spAutoFit/>
          </a:bodyPr>
          <a:lstStyle/>
          <a:p>
            <a:pPr marL="12700" marR="5080">
              <a:lnSpc>
                <a:spcPct val="100000"/>
              </a:lnSpc>
            </a:pPr>
            <a:r>
              <a:rPr lang="en-US" sz="1600" spc="70" dirty="0" smtClean="0">
                <a:latin typeface="Open Sans Light" panose="020B0306030504020204" pitchFamily="34" charset="0"/>
                <a:ea typeface="Open Sans Light" panose="020B0306030504020204" pitchFamily="34" charset="0"/>
                <a:cs typeface="Open Sans Light" panose="020B0306030504020204" pitchFamily="34" charset="0"/>
              </a:rPr>
              <a:t>By following these steps you can transfer money to your customer’s Paytm wallet from the created sub-wallets. Multiple transfers can also be done by using this step</a:t>
            </a:r>
            <a:endParaRPr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Oval 10"/>
          <p:cNvSpPr/>
          <p:nvPr/>
        </p:nvSpPr>
        <p:spPr>
          <a:xfrm>
            <a:off x="8769762" y="197035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12" name="TextBox 11"/>
          <p:cNvSpPr txBox="1"/>
          <p:nvPr/>
        </p:nvSpPr>
        <p:spPr>
          <a:xfrm>
            <a:off x="9137319" y="1496159"/>
            <a:ext cx="2681223"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Money Transfer-- Manage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10" y="567682"/>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Transfer money to customer’s Paytm Wallet</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50" name="TextBox 49"/>
          <p:cNvSpPr txBox="1"/>
          <p:nvPr/>
        </p:nvSpPr>
        <p:spPr>
          <a:xfrm>
            <a:off x="9228192" y="2918065"/>
            <a:ext cx="2681222" cy="461665"/>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Select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the Sub-wallet, you want to transfer the amount from</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1" name="Oval 50"/>
          <p:cNvSpPr/>
          <p:nvPr/>
        </p:nvSpPr>
        <p:spPr>
          <a:xfrm>
            <a:off x="8769762" y="293314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46" name="TextBox 45"/>
          <p:cNvSpPr txBox="1"/>
          <p:nvPr/>
        </p:nvSpPr>
        <p:spPr>
          <a:xfrm>
            <a:off x="9215292" y="3875668"/>
            <a:ext cx="2681222" cy="1200329"/>
          </a:xfrm>
          <a:prstGeom prst="rect">
            <a:avLst/>
          </a:prstGeom>
          <a:noFill/>
        </p:spPr>
        <p:txBody>
          <a:bodyPr wrap="square" rtlCol="0">
            <a:spAutoFit/>
          </a:bodyPr>
          <a:lstStyle/>
          <a:p>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For the amount to be pending for a non Paytm user, </a:t>
            </a:r>
            <a:r>
              <a:rPr lang="en-US" sz="1200" b="1" dirty="0" smtClean="0">
                <a:latin typeface="Open Sans Light" panose="020B0306030504020204" pitchFamily="34" charset="0"/>
                <a:ea typeface="Open Sans Light" panose="020B0306030504020204" pitchFamily="34" charset="0"/>
                <a:cs typeface="Open Sans Light" panose="020B0306030504020204" pitchFamily="34" charset="0"/>
              </a:rPr>
              <a:t>Click</a:t>
            </a: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 All users, user would receive </a:t>
            </a:r>
            <a:r>
              <a:rPr lang="en-US" sz="1200" dirty="0" err="1" smtClean="0">
                <a:latin typeface="Open Sans Light" panose="020B0306030504020204" pitchFamily="34" charset="0"/>
                <a:ea typeface="Open Sans Light" panose="020B0306030504020204" pitchFamily="34" charset="0"/>
                <a:cs typeface="Open Sans Light" panose="020B0306030504020204" pitchFamily="34" charset="0"/>
              </a:rPr>
              <a:t>sms</a:t>
            </a: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 to register with Paytm. For the transaction to be instantly canceled incase of a non Paytm user </a:t>
            </a:r>
            <a:r>
              <a:rPr lang="en-US" sz="1200" b="1" dirty="0" smtClean="0">
                <a:latin typeface="Open Sans Light" panose="020B0306030504020204" pitchFamily="34" charset="0"/>
                <a:ea typeface="Open Sans Light" panose="020B0306030504020204" pitchFamily="34" charset="0"/>
                <a:cs typeface="Open Sans Light" panose="020B0306030504020204" pitchFamily="34" charset="0"/>
              </a:rPr>
              <a:t>Click</a:t>
            </a: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 Existing </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Oval 46"/>
          <p:cNvSpPr/>
          <p:nvPr/>
        </p:nvSpPr>
        <p:spPr>
          <a:xfrm>
            <a:off x="8787116" y="386213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48" name="TextBox 47"/>
          <p:cNvSpPr txBox="1"/>
          <p:nvPr/>
        </p:nvSpPr>
        <p:spPr>
          <a:xfrm>
            <a:off x="9228192" y="5550318"/>
            <a:ext cx="2681222" cy="276999"/>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Choose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the saved </a:t>
            </a:r>
            <a:r>
              <a:rPr lang="en-IN" sz="1200" dirty="0" err="1" smtClean="0">
                <a:latin typeface="Open Sans Light" panose="020B0306030504020204" pitchFamily="34" charset="0"/>
                <a:ea typeface="Open Sans Light" panose="020B0306030504020204" pitchFamily="34" charset="0"/>
                <a:cs typeface="Open Sans Light" panose="020B0306030504020204" pitchFamily="34" charset="0"/>
              </a:rPr>
              <a:t>xls</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or csv file</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Oval 48"/>
          <p:cNvSpPr/>
          <p:nvPr/>
        </p:nvSpPr>
        <p:spPr>
          <a:xfrm>
            <a:off x="8797232" y="546501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8</a:t>
            </a:r>
          </a:p>
        </p:txBody>
      </p:sp>
      <p:sp>
        <p:nvSpPr>
          <p:cNvPr id="60" name="TextBox 59"/>
          <p:cNvSpPr txBox="1"/>
          <p:nvPr/>
        </p:nvSpPr>
        <p:spPr>
          <a:xfrm>
            <a:off x="9215292" y="5968489"/>
            <a:ext cx="2681222"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Upload</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Oval 60"/>
          <p:cNvSpPr/>
          <p:nvPr/>
        </p:nvSpPr>
        <p:spPr>
          <a:xfrm>
            <a:off x="8809514" y="595495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9</a:t>
            </a:r>
          </a:p>
        </p:txBody>
      </p:sp>
      <p:sp>
        <p:nvSpPr>
          <p:cNvPr id="62" name="Rectangle 61"/>
          <p:cNvSpPr/>
          <p:nvPr/>
        </p:nvSpPr>
        <p:spPr>
          <a:xfrm>
            <a:off x="599340" y="3677888"/>
            <a:ext cx="1246885" cy="18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9208252" y="3412645"/>
            <a:ext cx="2681222" cy="461665"/>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Select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Gratification under Type of wallet</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2" name="Oval 81"/>
          <p:cNvSpPr/>
          <p:nvPr/>
        </p:nvSpPr>
        <p:spPr>
          <a:xfrm>
            <a:off x="8780076" y="339911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41" name="Oval 40"/>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TextBox 42"/>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Money Transfer</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Oval 43"/>
          <p:cNvSpPr/>
          <p:nvPr/>
        </p:nvSpPr>
        <p:spPr>
          <a:xfrm>
            <a:off x="4882973" y="116366"/>
            <a:ext cx="432844"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iv</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4"/>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Manage – Disburse </a:t>
            </a:r>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F</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unds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4" name="Oval 53"/>
          <p:cNvSpPr/>
          <p:nvPr/>
        </p:nvSpPr>
        <p:spPr>
          <a:xfrm>
            <a:off x="8783292" y="147723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28" name="Oval 27"/>
          <p:cNvSpPr/>
          <p:nvPr/>
        </p:nvSpPr>
        <p:spPr>
          <a:xfrm>
            <a:off x="8788344" y="243337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29" name="TextBox 28"/>
          <p:cNvSpPr txBox="1"/>
          <p:nvPr/>
        </p:nvSpPr>
        <p:spPr>
          <a:xfrm>
            <a:off x="9197938" y="1988602"/>
            <a:ext cx="2681223"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Disburse Funds</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8" name="TextBox 67"/>
          <p:cNvSpPr txBox="1"/>
          <p:nvPr/>
        </p:nvSpPr>
        <p:spPr>
          <a:xfrm>
            <a:off x="9197938" y="2415361"/>
            <a:ext cx="2455460" cy="461665"/>
          </a:xfrm>
          <a:prstGeom prst="rect">
            <a:avLst/>
          </a:prstGeom>
          <a:noFill/>
        </p:spPr>
        <p:txBody>
          <a:bodyPr wrap="square" rtlCol="0">
            <a:spAutoFit/>
          </a:bodyPr>
          <a:lstStyle/>
          <a:p>
            <a:r>
              <a:rPr lang="en-US" sz="1200" b="1" dirty="0">
                <a:latin typeface="Open Sans Light" panose="020B0306030504020204" pitchFamily="34" charset="0"/>
                <a:ea typeface="Open Sans Light" panose="020B0306030504020204" pitchFamily="34" charset="0"/>
                <a:cs typeface="Open Sans Light" panose="020B0306030504020204" pitchFamily="34" charset="0"/>
              </a:rPr>
              <a:t>Click</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to Download Sample File &amp; manually fill the </a:t>
            </a: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data</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66" y="1835640"/>
            <a:ext cx="8066636" cy="3836473"/>
          </a:xfrm>
          <a:prstGeom prst="rect">
            <a:avLst/>
          </a:prstGeom>
          <a:ln>
            <a:solidFill>
              <a:schemeClr val="tx1"/>
            </a:solidFill>
          </a:ln>
        </p:spPr>
      </p:pic>
      <p:sp>
        <p:nvSpPr>
          <p:cNvPr id="6" name="Rectangle 5"/>
          <p:cNvSpPr/>
          <p:nvPr/>
        </p:nvSpPr>
        <p:spPr>
          <a:xfrm>
            <a:off x="4419600" y="2021484"/>
            <a:ext cx="762000" cy="264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6195" y="2430219"/>
            <a:ext cx="946706" cy="439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67400" y="3704081"/>
            <a:ext cx="1219200" cy="201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154024" y="2564142"/>
            <a:ext cx="3539859" cy="201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74761" y="2852792"/>
            <a:ext cx="2978023" cy="276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48399" y="3179712"/>
            <a:ext cx="2438400" cy="307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148337" y="3905162"/>
            <a:ext cx="609600" cy="228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H="1">
            <a:off x="2757936" y="4177168"/>
            <a:ext cx="1128263" cy="222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874761" y="4724400"/>
            <a:ext cx="6230975" cy="833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0607" y="204529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70" name="Oval 69"/>
          <p:cNvSpPr/>
          <p:nvPr/>
        </p:nvSpPr>
        <p:spPr>
          <a:xfrm>
            <a:off x="3991424" y="188829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71" name="Oval 70"/>
          <p:cNvSpPr/>
          <p:nvPr/>
        </p:nvSpPr>
        <p:spPr>
          <a:xfrm>
            <a:off x="5490616" y="344247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72" name="Oval 71"/>
          <p:cNvSpPr/>
          <p:nvPr/>
        </p:nvSpPr>
        <p:spPr>
          <a:xfrm>
            <a:off x="1788337" y="231751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73" name="Oval 72"/>
          <p:cNvSpPr/>
          <p:nvPr/>
        </p:nvSpPr>
        <p:spPr>
          <a:xfrm>
            <a:off x="1608337" y="278708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74" name="Oval 73"/>
          <p:cNvSpPr/>
          <p:nvPr/>
        </p:nvSpPr>
        <p:spPr>
          <a:xfrm>
            <a:off x="4399118" y="316625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75" name="Oval 74"/>
          <p:cNvSpPr/>
          <p:nvPr/>
        </p:nvSpPr>
        <p:spPr>
          <a:xfrm>
            <a:off x="8769762" y="5033787"/>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7</a:t>
            </a:r>
          </a:p>
        </p:txBody>
      </p:sp>
      <p:sp>
        <p:nvSpPr>
          <p:cNvPr id="78" name="TextBox 77"/>
          <p:cNvSpPr txBox="1"/>
          <p:nvPr/>
        </p:nvSpPr>
        <p:spPr>
          <a:xfrm>
            <a:off x="9206014" y="5075287"/>
            <a:ext cx="2681222" cy="276999"/>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Select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phone</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Rectangle 24"/>
          <p:cNvSpPr/>
          <p:nvPr/>
        </p:nvSpPr>
        <p:spPr>
          <a:xfrm>
            <a:off x="2048399" y="3579112"/>
            <a:ext cx="626970" cy="2830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635746" y="353865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7</a:t>
            </a:r>
          </a:p>
        </p:txBody>
      </p:sp>
      <p:sp>
        <p:nvSpPr>
          <p:cNvPr id="80" name="Oval 79"/>
          <p:cNvSpPr/>
          <p:nvPr/>
        </p:nvSpPr>
        <p:spPr>
          <a:xfrm>
            <a:off x="2728022" y="370408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8</a:t>
            </a:r>
          </a:p>
        </p:txBody>
      </p:sp>
      <p:sp>
        <p:nvSpPr>
          <p:cNvPr id="83" name="Oval 82"/>
          <p:cNvSpPr/>
          <p:nvPr/>
        </p:nvSpPr>
        <p:spPr>
          <a:xfrm>
            <a:off x="3743953" y="386017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9</a:t>
            </a:r>
          </a:p>
        </p:txBody>
      </p:sp>
      <p:sp>
        <p:nvSpPr>
          <p:cNvPr id="84" name="Oval 83"/>
          <p:cNvSpPr/>
          <p:nvPr/>
        </p:nvSpPr>
        <p:spPr>
          <a:xfrm>
            <a:off x="1510122" y="451166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5" name="Rectangle 84"/>
          <p:cNvSpPr/>
          <p:nvPr/>
        </p:nvSpPr>
        <p:spPr>
          <a:xfrm>
            <a:off x="1519225" y="4581006"/>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10</a:t>
            </a:r>
            <a:endParaRPr lang="en-US" sz="10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7" name="Oval 86"/>
          <p:cNvSpPr/>
          <p:nvPr/>
        </p:nvSpPr>
        <p:spPr>
          <a:xfrm>
            <a:off x="556195" y="578843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0" name="Rectangle 89"/>
          <p:cNvSpPr/>
          <p:nvPr/>
        </p:nvSpPr>
        <p:spPr>
          <a:xfrm>
            <a:off x="556195" y="5856606"/>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10</a:t>
            </a:r>
            <a:endParaRPr lang="en-US" sz="10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3" name="TextBox 92"/>
          <p:cNvSpPr txBox="1"/>
          <p:nvPr/>
        </p:nvSpPr>
        <p:spPr>
          <a:xfrm>
            <a:off x="973022" y="5853259"/>
            <a:ext cx="7604880"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All the files uploaded would reflect here, it can be filtered  and downloaded status wise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8666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607" y="1142595"/>
            <a:ext cx="10752455" cy="492443"/>
          </a:xfrm>
          <a:prstGeom prst="rect">
            <a:avLst/>
          </a:prstGeom>
        </p:spPr>
        <p:txBody>
          <a:bodyPr vert="horz" wrap="square" lIns="0" tIns="0" rIns="0" bIns="0" rtlCol="0">
            <a:spAutoFit/>
          </a:bodyPr>
          <a:lstStyle/>
          <a:p>
            <a:pPr marL="12700" marR="5080">
              <a:lnSpc>
                <a:spcPct val="100000"/>
              </a:lnSpc>
            </a:pPr>
            <a:r>
              <a:rPr lang="en-US" sz="1600" dirty="0">
                <a:latin typeface="Open Sans Light" panose="020B0306030504020204" pitchFamily="34" charset="0"/>
                <a:ea typeface="Open Sans Light" panose="020B0306030504020204" pitchFamily="34" charset="0"/>
                <a:cs typeface="Open Sans Light" panose="020B0306030504020204" pitchFamily="34" charset="0"/>
              </a:rPr>
              <a:t>For accessing any specific </a:t>
            </a:r>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Sub-Wallet </a:t>
            </a:r>
            <a:r>
              <a:rPr lang="en-US" sz="1600" dirty="0">
                <a:latin typeface="Open Sans Light" panose="020B0306030504020204" pitchFamily="34" charset="0"/>
                <a:ea typeface="Open Sans Light" panose="020B0306030504020204" pitchFamily="34" charset="0"/>
                <a:cs typeface="Open Sans Light" panose="020B0306030504020204" pitchFamily="34" charset="0"/>
              </a:rPr>
              <a:t>each </a:t>
            </a:r>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Sub-User </a:t>
            </a:r>
            <a:r>
              <a:rPr lang="en-US" sz="1600" dirty="0">
                <a:latin typeface="Open Sans Light" panose="020B0306030504020204" pitchFamily="34" charset="0"/>
                <a:ea typeface="Open Sans Light" panose="020B0306030504020204" pitchFamily="34" charset="0"/>
                <a:cs typeface="Open Sans Light" panose="020B0306030504020204" pitchFamily="34" charset="0"/>
              </a:rPr>
              <a:t>will require a </a:t>
            </a:r>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permission from Admin that was provided while creating Sub-User and those rights need to be made active from </a:t>
            </a:r>
            <a:r>
              <a:rPr lang="en-US" sz="1600" dirty="0">
                <a:latin typeface="Open Sans Light" panose="020B0306030504020204" pitchFamily="34" charset="0"/>
                <a:ea typeface="Open Sans Light" panose="020B0306030504020204" pitchFamily="34" charset="0"/>
                <a:cs typeface="Open Sans Light" panose="020B0306030504020204" pitchFamily="34" charset="0"/>
              </a:rPr>
              <a:t>the “Manage </a:t>
            </a:r>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Sub-Wallet</a:t>
            </a:r>
            <a:r>
              <a:rPr lang="en-US" sz="1600" dirty="0">
                <a:latin typeface="Open Sans Light" panose="020B0306030504020204" pitchFamily="34" charset="0"/>
                <a:ea typeface="Open Sans Light" panose="020B0306030504020204" pitchFamily="34" charset="0"/>
                <a:cs typeface="Open Sans Light" panose="020B0306030504020204" pitchFamily="34" charset="0"/>
              </a:rPr>
              <a:t>” tab</a:t>
            </a:r>
            <a:endParaRPr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Oval 10"/>
          <p:cNvSpPr/>
          <p:nvPr/>
        </p:nvSpPr>
        <p:spPr>
          <a:xfrm>
            <a:off x="8740463" y="2689067"/>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12" name="TextBox 11"/>
          <p:cNvSpPr txBox="1"/>
          <p:nvPr/>
        </p:nvSpPr>
        <p:spPr>
          <a:xfrm>
            <a:off x="9203207" y="2738278"/>
            <a:ext cx="2681223" cy="1015663"/>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 new Sub wallet which has been created but not mapped with Sub Users would look like this with a red cross sign,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on edit next to it to enable mapping</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09" y="567682"/>
            <a:ext cx="8584253"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Provide access right to Sub-User for specific Sub-Wallet Step-1</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62" name="Rectangle 61"/>
          <p:cNvSpPr/>
          <p:nvPr/>
        </p:nvSpPr>
        <p:spPr>
          <a:xfrm>
            <a:off x="599340" y="3677888"/>
            <a:ext cx="1246885" cy="18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TextBox 42"/>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Money Transfer</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Oval 43"/>
          <p:cNvSpPr/>
          <p:nvPr/>
        </p:nvSpPr>
        <p:spPr>
          <a:xfrm>
            <a:off x="4882973" y="116366"/>
            <a:ext cx="432844"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v</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4"/>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Manage Sub wallet</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Oval 51"/>
          <p:cNvSpPr/>
          <p:nvPr/>
        </p:nvSpPr>
        <p:spPr>
          <a:xfrm>
            <a:off x="8740463" y="214815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53" name="TextBox 52"/>
          <p:cNvSpPr txBox="1"/>
          <p:nvPr/>
        </p:nvSpPr>
        <p:spPr>
          <a:xfrm>
            <a:off x="9183440" y="2161253"/>
            <a:ext cx="2681223" cy="461665"/>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Manage Sub Wallet</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under Money Transfer</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49" y="1981200"/>
            <a:ext cx="7982451" cy="4050667"/>
          </a:xfrm>
          <a:prstGeom prst="rect">
            <a:avLst/>
          </a:prstGeom>
          <a:ln>
            <a:solidFill>
              <a:schemeClr val="tx1"/>
            </a:solidFill>
          </a:ln>
        </p:spPr>
      </p:pic>
      <p:sp>
        <p:nvSpPr>
          <p:cNvPr id="7" name="Rectangle 6"/>
          <p:cNvSpPr/>
          <p:nvPr/>
        </p:nvSpPr>
        <p:spPr>
          <a:xfrm>
            <a:off x="685800" y="3753941"/>
            <a:ext cx="990600" cy="360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48969" y="4724400"/>
            <a:ext cx="62044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16209" y="335465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25" name="Oval 24"/>
          <p:cNvSpPr/>
          <p:nvPr/>
        </p:nvSpPr>
        <p:spPr>
          <a:xfrm>
            <a:off x="1634565" y="43644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Tree>
    <p:extLst>
      <p:ext uri="{BB962C8B-B14F-4D97-AF65-F5344CB8AC3E}">
        <p14:creationId xmlns:p14="http://schemas.microsoft.com/office/powerpoint/2010/main" val="3919643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8756059" y="3591837"/>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12" name="TextBox 11"/>
          <p:cNvSpPr txBox="1"/>
          <p:nvPr/>
        </p:nvSpPr>
        <p:spPr>
          <a:xfrm>
            <a:off x="9199036" y="3589530"/>
            <a:ext cx="2681223" cy="646331"/>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on Usage access button next to Sub-User to activate usage access</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2" name="Rectangle 61"/>
          <p:cNvSpPr/>
          <p:nvPr/>
        </p:nvSpPr>
        <p:spPr>
          <a:xfrm>
            <a:off x="599340" y="3677888"/>
            <a:ext cx="1246885" cy="18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TextBox 42"/>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Money Transfer</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Oval 43"/>
          <p:cNvSpPr/>
          <p:nvPr/>
        </p:nvSpPr>
        <p:spPr>
          <a:xfrm>
            <a:off x="4882973" y="116366"/>
            <a:ext cx="432844"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v</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4"/>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Manage Sub wallet</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Oval 51"/>
          <p:cNvSpPr/>
          <p:nvPr/>
        </p:nvSpPr>
        <p:spPr>
          <a:xfrm>
            <a:off x="8756059" y="150326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53" name="TextBox 52"/>
          <p:cNvSpPr txBox="1"/>
          <p:nvPr/>
        </p:nvSpPr>
        <p:spPr>
          <a:xfrm>
            <a:off x="9183439" y="1516363"/>
            <a:ext cx="2681223" cy="830997"/>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on secondary verification which would enable Approvals from Admin or another Sub-User having right to approve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40" y="1447799"/>
            <a:ext cx="7421559" cy="4572001"/>
          </a:xfrm>
          <a:prstGeom prst="rect">
            <a:avLst/>
          </a:prstGeom>
          <a:ln>
            <a:solidFill>
              <a:schemeClr val="tx1"/>
            </a:solidFill>
          </a:ln>
        </p:spPr>
      </p:pic>
      <p:sp>
        <p:nvSpPr>
          <p:cNvPr id="8" name="Rectangle 7"/>
          <p:cNvSpPr/>
          <p:nvPr/>
        </p:nvSpPr>
        <p:spPr>
          <a:xfrm>
            <a:off x="838200" y="2148158"/>
            <a:ext cx="2667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2000" y="3581400"/>
            <a:ext cx="7010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0" y="2689067"/>
            <a:ext cx="7010400" cy="816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2000" y="4363688"/>
            <a:ext cx="7010400" cy="665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66799" y="5201888"/>
            <a:ext cx="1788569" cy="436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4"/>
          <p:cNvSpPr txBox="1">
            <a:spLocks/>
          </p:cNvSpPr>
          <p:nvPr/>
        </p:nvSpPr>
        <p:spPr>
          <a:xfrm>
            <a:off x="516209" y="567682"/>
            <a:ext cx="8584253"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Provide access right to Sub-User for specific Sub-Wallet Step-2</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29" name="Oval 28"/>
          <p:cNvSpPr/>
          <p:nvPr/>
        </p:nvSpPr>
        <p:spPr>
          <a:xfrm>
            <a:off x="8756059" y="434915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7</a:t>
            </a:r>
          </a:p>
        </p:txBody>
      </p:sp>
      <p:sp>
        <p:nvSpPr>
          <p:cNvPr id="30" name="TextBox 29"/>
          <p:cNvSpPr txBox="1"/>
          <p:nvPr/>
        </p:nvSpPr>
        <p:spPr>
          <a:xfrm>
            <a:off x="9199036" y="4346846"/>
            <a:ext cx="2681223" cy="1015663"/>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on Verification access button next to Sub-User to activate Approval access, for approving Sub-User need to have access to specific wallet and Approval right</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Oval 30"/>
          <p:cNvSpPr/>
          <p:nvPr/>
        </p:nvSpPr>
        <p:spPr>
          <a:xfrm>
            <a:off x="8756059" y="550850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8</a:t>
            </a:r>
          </a:p>
        </p:txBody>
      </p:sp>
      <p:sp>
        <p:nvSpPr>
          <p:cNvPr id="34" name="TextBox 33"/>
          <p:cNvSpPr txBox="1"/>
          <p:nvPr/>
        </p:nvSpPr>
        <p:spPr>
          <a:xfrm>
            <a:off x="9199036" y="5506197"/>
            <a:ext cx="2681223" cy="276999"/>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on Update Mapping</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Oval 35"/>
          <p:cNvSpPr/>
          <p:nvPr/>
        </p:nvSpPr>
        <p:spPr>
          <a:xfrm>
            <a:off x="499023" y="249582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37" name="Oval 36"/>
          <p:cNvSpPr/>
          <p:nvPr/>
        </p:nvSpPr>
        <p:spPr>
          <a:xfrm>
            <a:off x="599340" y="179547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39" name="Oval 38"/>
          <p:cNvSpPr/>
          <p:nvPr/>
        </p:nvSpPr>
        <p:spPr>
          <a:xfrm>
            <a:off x="419339" y="348845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7</a:t>
            </a:r>
          </a:p>
        </p:txBody>
      </p:sp>
      <p:sp>
        <p:nvSpPr>
          <p:cNvPr id="40" name="Oval 39"/>
          <p:cNvSpPr/>
          <p:nvPr/>
        </p:nvSpPr>
        <p:spPr>
          <a:xfrm>
            <a:off x="679023" y="509773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8</a:t>
            </a:r>
          </a:p>
        </p:txBody>
      </p:sp>
      <p:sp>
        <p:nvSpPr>
          <p:cNvPr id="15" name="Rectangle 14"/>
          <p:cNvSpPr/>
          <p:nvPr/>
        </p:nvSpPr>
        <p:spPr>
          <a:xfrm>
            <a:off x="4191000" y="2286001"/>
            <a:ext cx="838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740462" y="280799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TextBox 46"/>
          <p:cNvSpPr txBox="1"/>
          <p:nvPr/>
        </p:nvSpPr>
        <p:spPr>
          <a:xfrm>
            <a:off x="9183439" y="2805689"/>
            <a:ext cx="2681223" cy="646331"/>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on All to select multiple Approver</a:t>
            </a:r>
            <a:r>
              <a:rPr lang="en-IN"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&amp; in this case approval is required from every approver</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Oval 47"/>
          <p:cNvSpPr/>
          <p:nvPr/>
        </p:nvSpPr>
        <p:spPr>
          <a:xfrm>
            <a:off x="3875093" y="195712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324265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8657484" y="281252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p:cNvSpPr txBox="1"/>
          <p:nvPr/>
        </p:nvSpPr>
        <p:spPr>
          <a:xfrm>
            <a:off x="9100461" y="2810219"/>
            <a:ext cx="2681223" cy="461665"/>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on Usage access to activate usage of Roles assigned</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2" name="Rectangle 61"/>
          <p:cNvSpPr/>
          <p:nvPr/>
        </p:nvSpPr>
        <p:spPr>
          <a:xfrm>
            <a:off x="599340" y="3677888"/>
            <a:ext cx="1246885" cy="18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TextBox 42"/>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Money Transfer</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Oval 43"/>
          <p:cNvSpPr/>
          <p:nvPr/>
        </p:nvSpPr>
        <p:spPr>
          <a:xfrm>
            <a:off x="4882973" y="116366"/>
            <a:ext cx="432844"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v</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4"/>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Manage Sub wallet</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Oval 51"/>
          <p:cNvSpPr/>
          <p:nvPr/>
        </p:nvSpPr>
        <p:spPr>
          <a:xfrm>
            <a:off x="8657485" y="158710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9</a:t>
            </a:r>
          </a:p>
        </p:txBody>
      </p:sp>
      <p:sp>
        <p:nvSpPr>
          <p:cNvPr id="53" name="TextBox 52"/>
          <p:cNvSpPr txBox="1"/>
          <p:nvPr/>
        </p:nvSpPr>
        <p:spPr>
          <a:xfrm>
            <a:off x="9100462" y="1600200"/>
            <a:ext cx="2681223" cy="461665"/>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on Single </a:t>
            </a:r>
            <a:r>
              <a:rPr lang="en-IN" sz="1200" dirty="0">
                <a:latin typeface="Open Sans Light" panose="020B0306030504020204" pitchFamily="34" charset="0"/>
                <a:ea typeface="Open Sans Light" panose="020B0306030504020204" pitchFamily="34" charset="0"/>
                <a:cs typeface="Open Sans Light" panose="020B0306030504020204" pitchFamily="34" charset="0"/>
              </a:rPr>
              <a:t>&amp;</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any one approver can go ahead with the approval</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Oval 28"/>
          <p:cNvSpPr/>
          <p:nvPr/>
        </p:nvSpPr>
        <p:spPr>
          <a:xfrm>
            <a:off x="8686951" y="349788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TextBox 29"/>
          <p:cNvSpPr txBox="1"/>
          <p:nvPr/>
        </p:nvSpPr>
        <p:spPr>
          <a:xfrm>
            <a:off x="9100461" y="3481484"/>
            <a:ext cx="2681223" cy="1015663"/>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on Verification access button next to Sub-User to activate Approval access, for approving Sub-User need to have access to specific wallet and Approval right</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Oval 30"/>
          <p:cNvSpPr/>
          <p:nvPr/>
        </p:nvSpPr>
        <p:spPr>
          <a:xfrm>
            <a:off x="8657484" y="464314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TextBox 33"/>
          <p:cNvSpPr txBox="1"/>
          <p:nvPr/>
        </p:nvSpPr>
        <p:spPr>
          <a:xfrm>
            <a:off x="9100461" y="4640835"/>
            <a:ext cx="2681223" cy="276999"/>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on Update Mapping</a:t>
            </a:r>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40" y="1647617"/>
            <a:ext cx="7706460" cy="4248565"/>
          </a:xfrm>
          <a:prstGeom prst="rect">
            <a:avLst/>
          </a:prstGeom>
          <a:ln>
            <a:solidFill>
              <a:schemeClr val="tx1"/>
            </a:solidFill>
          </a:ln>
        </p:spPr>
      </p:pic>
      <p:sp>
        <p:nvSpPr>
          <p:cNvPr id="32" name="Title 4"/>
          <p:cNvSpPr txBox="1">
            <a:spLocks/>
          </p:cNvSpPr>
          <p:nvPr/>
        </p:nvSpPr>
        <p:spPr>
          <a:xfrm>
            <a:off x="516209" y="567682"/>
            <a:ext cx="8584253"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Provide access right to Sub-User for specific Sub-Wallet Step-3</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33" name="Rectangle 32"/>
          <p:cNvSpPr/>
          <p:nvPr/>
        </p:nvSpPr>
        <p:spPr>
          <a:xfrm>
            <a:off x="8657484" y="2875039"/>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10</a:t>
            </a:r>
            <a:endParaRPr lang="en-US" sz="10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Rectangle 41"/>
          <p:cNvSpPr/>
          <p:nvPr/>
        </p:nvSpPr>
        <p:spPr>
          <a:xfrm>
            <a:off x="8686951" y="3589351"/>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11</a:t>
            </a:r>
            <a:endParaRPr lang="en-US" sz="10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Rectangle 45"/>
          <p:cNvSpPr/>
          <p:nvPr/>
        </p:nvSpPr>
        <p:spPr>
          <a:xfrm>
            <a:off x="8657484" y="4733476"/>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12</a:t>
            </a:r>
            <a:endParaRPr lang="en-US" sz="10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Rectangle 2"/>
          <p:cNvSpPr/>
          <p:nvPr/>
        </p:nvSpPr>
        <p:spPr>
          <a:xfrm>
            <a:off x="5632996" y="2398886"/>
            <a:ext cx="1219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15000" y="3497888"/>
            <a:ext cx="838200" cy="368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121260"/>
            <a:ext cx="685800" cy="360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5181600"/>
            <a:ext cx="216621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46958" y="202456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9</a:t>
            </a:r>
          </a:p>
        </p:txBody>
      </p:sp>
      <p:sp>
        <p:nvSpPr>
          <p:cNvPr id="39" name="Oval 38"/>
          <p:cNvSpPr/>
          <p:nvPr/>
        </p:nvSpPr>
        <p:spPr>
          <a:xfrm>
            <a:off x="5328245" y="331788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Oval 39"/>
          <p:cNvSpPr/>
          <p:nvPr/>
        </p:nvSpPr>
        <p:spPr>
          <a:xfrm>
            <a:off x="7487499" y="29412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Oval 46"/>
          <p:cNvSpPr/>
          <p:nvPr/>
        </p:nvSpPr>
        <p:spPr>
          <a:xfrm>
            <a:off x="628692" y="47244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0" name="Rectangle 49"/>
          <p:cNvSpPr/>
          <p:nvPr/>
        </p:nvSpPr>
        <p:spPr>
          <a:xfrm>
            <a:off x="5309552" y="3374777"/>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10</a:t>
            </a:r>
            <a:endParaRPr lang="en-US" sz="10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1" name="Rectangle 50"/>
          <p:cNvSpPr/>
          <p:nvPr/>
        </p:nvSpPr>
        <p:spPr>
          <a:xfrm>
            <a:off x="7508938" y="3025663"/>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11       </a:t>
            </a:r>
            <a:endParaRPr lang="en-US" sz="10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4" name="Rectangle 53"/>
          <p:cNvSpPr/>
          <p:nvPr/>
        </p:nvSpPr>
        <p:spPr>
          <a:xfrm>
            <a:off x="628692" y="4794723"/>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12</a:t>
            </a:r>
            <a:endParaRPr lang="en-US" sz="10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550716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607" y="1142595"/>
            <a:ext cx="10752455" cy="246221"/>
          </a:xfrm>
          <a:prstGeom prst="rect">
            <a:avLst/>
          </a:prstGeom>
        </p:spPr>
        <p:txBody>
          <a:bodyPr vert="horz" wrap="square" lIns="0" tIns="0" rIns="0" bIns="0" rtlCol="0">
            <a:spAutoFit/>
          </a:bodyPr>
          <a:lstStyle/>
          <a:p>
            <a:pPr marL="12700" marR="5080">
              <a:lnSpc>
                <a:spcPct val="100000"/>
              </a:lnSpc>
            </a:pPr>
            <a:r>
              <a:rPr lang="en-US" sz="1600" spc="70" dirty="0">
                <a:latin typeface="Open Sans Light" panose="020B0306030504020204" pitchFamily="34" charset="0"/>
                <a:ea typeface="Open Sans Light" panose="020B0306030504020204" pitchFamily="34" charset="0"/>
                <a:cs typeface="Open Sans Light" panose="020B0306030504020204" pitchFamily="34" charset="0"/>
              </a:rPr>
              <a:t>This report will allow you to check </a:t>
            </a:r>
            <a:r>
              <a:rPr lang="en-US" sz="1600" spc="70" dirty="0" smtClean="0">
                <a:latin typeface="Open Sans Light" panose="020B0306030504020204" pitchFamily="34" charset="0"/>
                <a:ea typeface="Open Sans Light" panose="020B0306030504020204" pitchFamily="34" charset="0"/>
                <a:cs typeface="Open Sans Light" panose="020B0306030504020204" pitchFamily="34" charset="0"/>
              </a:rPr>
              <a:t>&amp; download your daily transaction report status wise.</a:t>
            </a:r>
            <a:endParaRPr lang="en-US"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10" y="567682"/>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Transaction Report</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62" name="Rectangle 61"/>
          <p:cNvSpPr/>
          <p:nvPr/>
        </p:nvSpPr>
        <p:spPr>
          <a:xfrm>
            <a:off x="599340" y="3677888"/>
            <a:ext cx="1246885" cy="18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TextBox 42"/>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Money Transfer</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Oval 43"/>
          <p:cNvSpPr/>
          <p:nvPr/>
        </p:nvSpPr>
        <p:spPr>
          <a:xfrm>
            <a:off x="4882973" y="116366"/>
            <a:ext cx="432844"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vi</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4"/>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Transactions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Oval 27"/>
          <p:cNvSpPr/>
          <p:nvPr/>
        </p:nvSpPr>
        <p:spPr>
          <a:xfrm>
            <a:off x="8639625" y="17942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29" name="TextBox 28"/>
          <p:cNvSpPr txBox="1"/>
          <p:nvPr/>
        </p:nvSpPr>
        <p:spPr>
          <a:xfrm>
            <a:off x="9067800" y="1807751"/>
            <a:ext cx="2681223" cy="461665"/>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Transaction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under Money Transfer</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29"/>
          <p:cNvSpPr/>
          <p:nvPr/>
        </p:nvSpPr>
        <p:spPr>
          <a:xfrm>
            <a:off x="8639625" y="244844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31" name="TextBox 30"/>
          <p:cNvSpPr txBox="1"/>
          <p:nvPr/>
        </p:nvSpPr>
        <p:spPr>
          <a:xfrm>
            <a:off x="9067801" y="2461975"/>
            <a:ext cx="2681222"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Apply the date filter (Max 1 month)</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TextBox 31"/>
          <p:cNvSpPr txBox="1"/>
          <p:nvPr/>
        </p:nvSpPr>
        <p:spPr>
          <a:xfrm>
            <a:off x="9092692" y="3617780"/>
            <a:ext cx="2681222"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Apply additional filters</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3" name="Oval 32"/>
          <p:cNvSpPr/>
          <p:nvPr/>
        </p:nvSpPr>
        <p:spPr>
          <a:xfrm>
            <a:off x="8664516" y="418943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34" name="TextBox 33"/>
          <p:cNvSpPr txBox="1"/>
          <p:nvPr/>
        </p:nvSpPr>
        <p:spPr>
          <a:xfrm>
            <a:off x="9092692" y="4202972"/>
            <a:ext cx="2681222"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Search</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Oval 35"/>
          <p:cNvSpPr/>
          <p:nvPr/>
        </p:nvSpPr>
        <p:spPr>
          <a:xfrm>
            <a:off x="8691535" y="471873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37" name="TextBox 36"/>
          <p:cNvSpPr txBox="1"/>
          <p:nvPr/>
        </p:nvSpPr>
        <p:spPr>
          <a:xfrm>
            <a:off x="9119711" y="4732268"/>
            <a:ext cx="2681222" cy="461665"/>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Transaction summary will pop up below</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Oval 38"/>
          <p:cNvSpPr/>
          <p:nvPr/>
        </p:nvSpPr>
        <p:spPr>
          <a:xfrm>
            <a:off x="8677339" y="52638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40" name="TextBox 39"/>
          <p:cNvSpPr txBox="1"/>
          <p:nvPr/>
        </p:nvSpPr>
        <p:spPr>
          <a:xfrm>
            <a:off x="9160868" y="5289505"/>
            <a:ext cx="2681222" cy="461665"/>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Download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to download the report</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6" name="TextBox 55"/>
          <p:cNvSpPr txBox="1"/>
          <p:nvPr/>
        </p:nvSpPr>
        <p:spPr>
          <a:xfrm>
            <a:off x="8774748" y="3617779"/>
            <a:ext cx="442977" cy="276999"/>
          </a:xfrm>
          <a:prstGeom prst="rect">
            <a:avLst/>
          </a:prstGeom>
          <a:noFill/>
        </p:spPr>
        <p:txBody>
          <a:bodyPr wrap="square" rtlCol="0">
            <a:spAutoFit/>
          </a:bodyPr>
          <a:lstStyle/>
          <a:p>
            <a:endParaRPr lang="en-US" sz="1200" b="1" dirty="0"/>
          </a:p>
        </p:txBody>
      </p:sp>
      <p:sp>
        <p:nvSpPr>
          <p:cNvPr id="65" name="Oval 64"/>
          <p:cNvSpPr/>
          <p:nvPr/>
        </p:nvSpPr>
        <p:spPr>
          <a:xfrm>
            <a:off x="8636237" y="361778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6" name="TextBox 65"/>
          <p:cNvSpPr txBox="1"/>
          <p:nvPr/>
        </p:nvSpPr>
        <p:spPr>
          <a:xfrm>
            <a:off x="547430" y="5715000"/>
            <a:ext cx="7682169" cy="276999"/>
          </a:xfrm>
          <a:prstGeom prst="rect">
            <a:avLst/>
          </a:prstGeom>
          <a:noFill/>
        </p:spPr>
        <p:txBody>
          <a:bodyPr wrap="square" rtlCol="0">
            <a:spAutoFit/>
          </a:bodyPr>
          <a:lstStyle/>
          <a:p>
            <a:r>
              <a:rPr lang="en-IN" sz="1200" b="1" dirty="0" smtClean="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NOTE: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Available report status- Success, Pending &amp; Failure</a:t>
            </a:r>
            <a:endParaRPr lang="en-I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7" name="Rectangle 66"/>
          <p:cNvSpPr/>
          <p:nvPr/>
        </p:nvSpPr>
        <p:spPr>
          <a:xfrm>
            <a:off x="8633441" y="3688666"/>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3 </a:t>
            </a:r>
            <a:r>
              <a:rPr lang="en-US" sz="1000" b="1" dirty="0">
                <a:latin typeface="Open Sans Light" panose="020B0306030504020204" pitchFamily="34" charset="0"/>
                <a:ea typeface="Open Sans Light" panose="020B0306030504020204" pitchFamily="34" charset="0"/>
                <a:cs typeface="Open Sans Light" panose="020B0306030504020204" pitchFamily="34" charset="0"/>
              </a:rPr>
              <a:t>A</a:t>
            </a:r>
          </a:p>
        </p:txBody>
      </p:sp>
      <p:sp>
        <p:nvSpPr>
          <p:cNvPr id="68" name="Oval 67"/>
          <p:cNvSpPr/>
          <p:nvPr/>
        </p:nvSpPr>
        <p:spPr>
          <a:xfrm>
            <a:off x="8633441" y="304700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69" name="TextBox 68"/>
          <p:cNvSpPr txBox="1"/>
          <p:nvPr/>
        </p:nvSpPr>
        <p:spPr>
          <a:xfrm>
            <a:off x="9061617" y="3060542"/>
            <a:ext cx="2681222" cy="276999"/>
          </a:xfrm>
          <a:prstGeom prst="rect">
            <a:avLst/>
          </a:prstGeom>
          <a:noFill/>
        </p:spPr>
        <p:txBody>
          <a:bodyPr wrap="square" rtlCol="0">
            <a:spAutoFit/>
          </a:bodyPr>
          <a:lstStyle/>
          <a:p>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Select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Transaction type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430" y="1871662"/>
            <a:ext cx="7707962" cy="3800475"/>
          </a:xfrm>
          <a:prstGeom prst="rect">
            <a:avLst/>
          </a:prstGeom>
          <a:ln>
            <a:solidFill>
              <a:schemeClr val="tx1"/>
            </a:solidFill>
          </a:ln>
        </p:spPr>
      </p:pic>
      <p:sp>
        <p:nvSpPr>
          <p:cNvPr id="4" name="Rectangle 3"/>
          <p:cNvSpPr/>
          <p:nvPr/>
        </p:nvSpPr>
        <p:spPr>
          <a:xfrm>
            <a:off x="685800" y="4605568"/>
            <a:ext cx="1160425" cy="598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15817" y="2628442"/>
            <a:ext cx="2778013" cy="50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0" y="2628442"/>
            <a:ext cx="2813395" cy="570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0" y="3505200"/>
            <a:ext cx="2813395" cy="429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75369" y="4341471"/>
            <a:ext cx="1017328" cy="400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270578" y="4341471"/>
            <a:ext cx="823252" cy="382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84596" y="5024099"/>
            <a:ext cx="6245004" cy="599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33598" y="418414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58" name="Oval 57"/>
          <p:cNvSpPr/>
          <p:nvPr/>
        </p:nvSpPr>
        <p:spPr>
          <a:xfrm>
            <a:off x="7814611" y="226818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59" name="Oval 58"/>
          <p:cNvSpPr/>
          <p:nvPr/>
        </p:nvSpPr>
        <p:spPr>
          <a:xfrm>
            <a:off x="1938733" y="350866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60" name="Oval 59"/>
          <p:cNvSpPr/>
          <p:nvPr/>
        </p:nvSpPr>
        <p:spPr>
          <a:xfrm>
            <a:off x="1938733" y="269393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1933968" y="2759709"/>
            <a:ext cx="567712" cy="246221"/>
          </a:xfrm>
          <a:prstGeom prst="rect">
            <a:avLst/>
          </a:prstGeom>
        </p:spPr>
        <p:txBody>
          <a:bodyPr wrap="square">
            <a:spAutoFit/>
          </a:bodyPr>
          <a:lstStyle/>
          <a:p>
            <a:r>
              <a:rPr lang="en-US" sz="1000" b="1" dirty="0" smtClean="0">
                <a:latin typeface="Open Sans Light" panose="020B0306030504020204" pitchFamily="34" charset="0"/>
                <a:ea typeface="Open Sans Light" panose="020B0306030504020204" pitchFamily="34" charset="0"/>
                <a:cs typeface="Open Sans Light" panose="020B0306030504020204" pitchFamily="34" charset="0"/>
              </a:rPr>
              <a:t>3 </a:t>
            </a:r>
            <a:r>
              <a:rPr lang="en-US" sz="1000" b="1" dirty="0">
                <a:latin typeface="Open Sans Light" panose="020B0306030504020204" pitchFamily="34" charset="0"/>
                <a:ea typeface="Open Sans Light" panose="020B0306030504020204" pitchFamily="34" charset="0"/>
                <a:cs typeface="Open Sans Light" panose="020B0306030504020204" pitchFamily="34" charset="0"/>
              </a:rPr>
              <a:t>A</a:t>
            </a:r>
          </a:p>
        </p:txBody>
      </p:sp>
      <p:sp>
        <p:nvSpPr>
          <p:cNvPr id="64" name="Oval 63"/>
          <p:cNvSpPr/>
          <p:nvPr/>
        </p:nvSpPr>
        <p:spPr>
          <a:xfrm>
            <a:off x="2333807" y="415903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77" name="Oval 76"/>
          <p:cNvSpPr/>
          <p:nvPr/>
        </p:nvSpPr>
        <p:spPr>
          <a:xfrm>
            <a:off x="1918384" y="464266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78" name="Oval 77"/>
          <p:cNvSpPr/>
          <p:nvPr/>
        </p:nvSpPr>
        <p:spPr>
          <a:xfrm>
            <a:off x="7022402" y="404641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Tree>
    <p:extLst>
      <p:ext uri="{BB962C8B-B14F-4D97-AF65-F5344CB8AC3E}">
        <p14:creationId xmlns:p14="http://schemas.microsoft.com/office/powerpoint/2010/main" val="676772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8639625" y="17942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9" name="TextBox 8"/>
          <p:cNvSpPr txBox="1"/>
          <p:nvPr/>
        </p:nvSpPr>
        <p:spPr>
          <a:xfrm>
            <a:off x="9067800" y="1807751"/>
            <a:ext cx="2681223"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Downloads</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Oval 9"/>
          <p:cNvSpPr/>
          <p:nvPr/>
        </p:nvSpPr>
        <p:spPr>
          <a:xfrm>
            <a:off x="8639625" y="244844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11" name="TextBox 10"/>
          <p:cNvSpPr txBox="1"/>
          <p:nvPr/>
        </p:nvSpPr>
        <p:spPr>
          <a:xfrm>
            <a:off x="9067801" y="2461975"/>
            <a:ext cx="2681222" cy="1015663"/>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All reports once downloaded will be queued here.</a:t>
            </a:r>
          </a:p>
          <a:p>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Download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against the particular request</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object 3"/>
          <p:cNvSpPr txBox="1"/>
          <p:nvPr/>
        </p:nvSpPr>
        <p:spPr>
          <a:xfrm>
            <a:off x="542035" y="1097783"/>
            <a:ext cx="11206987" cy="430887"/>
          </a:xfrm>
          <a:prstGeom prst="rect">
            <a:avLst/>
          </a:prstGeom>
        </p:spPr>
        <p:txBody>
          <a:bodyPr vert="horz" wrap="square" lIns="0" tIns="0" rIns="0" bIns="0" rtlCol="0">
            <a:spAutoFit/>
          </a:bodyPr>
          <a:lstStyle/>
          <a:p>
            <a:pPr marL="12700" marR="5080" algn="just">
              <a:lnSpc>
                <a:spcPct val="100000"/>
              </a:lnSpc>
            </a:pPr>
            <a:r>
              <a:rPr lang="en-US" sz="1400" spc="5" dirty="0" smtClean="0">
                <a:latin typeface="Open Sans Light" panose="020B0306030504020204" pitchFamily="34" charset="0"/>
                <a:ea typeface="Open Sans Light" panose="020B0306030504020204" pitchFamily="34" charset="0"/>
                <a:cs typeface="Open Sans Light" panose="020B0306030504020204" pitchFamily="34" charset="0"/>
              </a:rPr>
              <a:t>Download reports from this section you requested for download by clicking on download option under a particular report tab. This tab shows the 20 recent downloaded reports only</a:t>
            </a:r>
            <a:endParaRPr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1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6" name="Oval 15"/>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a:t>
            </a:r>
          </a:p>
        </p:txBody>
      </p:sp>
      <p:sp>
        <p:nvSpPr>
          <p:cNvPr id="17" name="TextBox 16"/>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Downloads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TextBox 1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Title 4"/>
          <p:cNvSpPr txBox="1">
            <a:spLocks/>
          </p:cNvSpPr>
          <p:nvPr/>
        </p:nvSpPr>
        <p:spPr>
          <a:xfrm>
            <a:off x="516209" y="567682"/>
            <a:ext cx="11232813"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Downloading requested reports</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07" y="1807751"/>
            <a:ext cx="7841393" cy="3907249"/>
          </a:xfrm>
          <a:prstGeom prst="rect">
            <a:avLst/>
          </a:prstGeom>
          <a:ln>
            <a:solidFill>
              <a:schemeClr val="tx1"/>
            </a:solidFill>
          </a:ln>
        </p:spPr>
      </p:pic>
      <p:sp>
        <p:nvSpPr>
          <p:cNvPr id="3" name="Rectangle 2"/>
          <p:cNvSpPr/>
          <p:nvPr/>
        </p:nvSpPr>
        <p:spPr>
          <a:xfrm>
            <a:off x="609600" y="1981200"/>
            <a:ext cx="1066800" cy="467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629400" y="2461975"/>
            <a:ext cx="762000" cy="346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07061" y="180775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29" name="Oval 28"/>
          <p:cNvSpPr/>
          <p:nvPr/>
        </p:nvSpPr>
        <p:spPr>
          <a:xfrm>
            <a:off x="6269400" y="228197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Tree>
    <p:extLst>
      <p:ext uri="{BB962C8B-B14F-4D97-AF65-F5344CB8AC3E}">
        <p14:creationId xmlns:p14="http://schemas.microsoft.com/office/powerpoint/2010/main" val="3731889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Gratification Wallet  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10" y="567682"/>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US" sz="2400" dirty="0" smtClean="0">
                <a:solidFill>
                  <a:srgbClr val="002060"/>
                </a:solidFill>
                <a:latin typeface="Open Sans Semibold" pitchFamily="34" charset="0"/>
                <a:ea typeface="Open Sans Semibold" pitchFamily="34" charset="0"/>
                <a:cs typeface="Open Sans Semibold" pitchFamily="34" charset="0"/>
                <a:sym typeface="Verdana"/>
              </a:rPr>
              <a:t>Gratification wallet</a:t>
            </a:r>
          </a:p>
          <a:p>
            <a:endParaRPr lang="en-US" sz="2400" dirty="0">
              <a:solidFill>
                <a:srgbClr val="002060"/>
              </a:solidFill>
              <a:latin typeface="Open Sans Semibold" pitchFamily="34" charset="0"/>
              <a:ea typeface="Open Sans Semibold" pitchFamily="34" charset="0"/>
              <a:cs typeface="Open Sans Semibold" pitchFamily="34" charset="0"/>
              <a:sym typeface="Verdana"/>
            </a:endParaRPr>
          </a:p>
          <a:p>
            <a:r>
              <a:rPr lang="en-US"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Gratification  wallet is created for your benefit so that you can easily store your digital money and pay  your customers in various forms like cashback, bonus, loyalty point. It could also be used to pay your employees or any one you want as reimbursement, R&amp;R, gifting </a:t>
            </a:r>
            <a:r>
              <a:rPr lang="en-US" sz="1600" dirty="0" err="1"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etc</a:t>
            </a:r>
            <a:endParaRPr lang="en-US"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a:p>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a:p>
            <a:endParaRPr lang="en-US" sz="14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a:p>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07" y="2286000"/>
            <a:ext cx="8339023" cy="3505200"/>
          </a:xfrm>
          <a:prstGeom prst="rect">
            <a:avLst/>
          </a:prstGeom>
          <a:ln>
            <a:solidFill>
              <a:schemeClr val="tx1"/>
            </a:solidFill>
          </a:ln>
        </p:spPr>
      </p:pic>
    </p:spTree>
    <p:extLst>
      <p:ext uri="{BB962C8B-B14F-4D97-AF65-F5344CB8AC3E}">
        <p14:creationId xmlns:p14="http://schemas.microsoft.com/office/powerpoint/2010/main" val="2194576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2543025" y="10214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D</a:t>
            </a:r>
          </a:p>
        </p:txBody>
      </p:sp>
      <p:sp>
        <p:nvSpPr>
          <p:cNvPr id="13" name="TextBox 12"/>
          <p:cNvSpPr txBox="1"/>
          <p:nvPr/>
        </p:nvSpPr>
        <p:spPr>
          <a:xfrm>
            <a:off x="2975868" y="15903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Need help</a:t>
            </a:r>
            <a:endParaRPr lang="en-IN" sz="1000" b="1"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Oval 13"/>
          <p:cNvSpPr/>
          <p:nvPr/>
        </p:nvSpPr>
        <p:spPr>
          <a:xfrm>
            <a:off x="4930630" y="10330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err="1"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i</a:t>
            </a:r>
            <a:endParaRPr lang="en-US" sz="10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TextBox 14"/>
          <p:cNvSpPr txBox="1"/>
          <p:nvPr/>
        </p:nvSpPr>
        <p:spPr>
          <a:xfrm>
            <a:off x="5363473" y="160195"/>
            <a:ext cx="1903244" cy="246221"/>
          </a:xfrm>
          <a:prstGeom prst="rect">
            <a:avLst/>
          </a:prstGeom>
          <a:solidFill>
            <a:srgbClr val="629DD1">
              <a:alpha val="50000"/>
            </a:srgbClr>
          </a:solidFill>
        </p:spPr>
        <p:txBody>
          <a:bodyPr wrap="square" rtlCol="0">
            <a:spAutoFit/>
          </a:bodyPr>
          <a:lstStyle/>
          <a:p>
            <a:pPr algn="ctr" defTabSz="457127"/>
            <a:r>
              <a:rPr lang="en-IN" sz="1000" b="1"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P</a:t>
            </a:r>
            <a:r>
              <a:rPr lang="en-IN" sz="1000" b="1" i="1"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rofile</a:t>
            </a:r>
            <a:endParaRPr lang="en-IN" sz="1000" b="1"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object 23"/>
          <p:cNvSpPr/>
          <p:nvPr/>
        </p:nvSpPr>
        <p:spPr>
          <a:xfrm>
            <a:off x="8556725" y="2225839"/>
            <a:ext cx="360045" cy="360045"/>
          </a:xfrm>
          <a:custGeom>
            <a:avLst/>
            <a:gdLst/>
            <a:ahLst/>
            <a:cxnLst/>
            <a:rect l="l" t="t" r="r" b="b"/>
            <a:pathLst>
              <a:path w="360045" h="360044">
                <a:moveTo>
                  <a:pt x="0" y="179831"/>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1"/>
                </a:lnTo>
                <a:lnTo>
                  <a:pt x="353239" y="227636"/>
                </a:lnTo>
                <a:lnTo>
                  <a:pt x="335110" y="270594"/>
                </a:lnTo>
                <a:lnTo>
                  <a:pt x="306990" y="306990"/>
                </a:lnTo>
                <a:lnTo>
                  <a:pt x="270594" y="335110"/>
                </a:lnTo>
                <a:lnTo>
                  <a:pt x="227636" y="353239"/>
                </a:lnTo>
                <a:lnTo>
                  <a:pt x="179831" y="359663"/>
                </a:lnTo>
                <a:lnTo>
                  <a:pt x="132027" y="353239"/>
                </a:lnTo>
                <a:lnTo>
                  <a:pt x="89069" y="335110"/>
                </a:lnTo>
                <a:lnTo>
                  <a:pt x="52673" y="306990"/>
                </a:lnTo>
                <a:lnTo>
                  <a:pt x="24553" y="270594"/>
                </a:lnTo>
                <a:lnTo>
                  <a:pt x="6424" y="227636"/>
                </a:lnTo>
                <a:lnTo>
                  <a:pt x="0" y="179831"/>
                </a:lnTo>
                <a:close/>
              </a:path>
            </a:pathLst>
          </a:custGeom>
          <a:ln w="9144">
            <a:solidFill>
              <a:srgbClr val="619DD1"/>
            </a:solidFill>
          </a:ln>
        </p:spPr>
        <p:txBody>
          <a:bodyPr wrap="square" lIns="0" tIns="0" rIns="0" bIns="0" rtlCol="0"/>
          <a:lstStyle/>
          <a:p>
            <a:endParaRPr>
              <a:solidFill>
                <a:prstClr val="black"/>
              </a:solidFill>
            </a:endParaRPr>
          </a:p>
        </p:txBody>
      </p:sp>
      <p:sp>
        <p:nvSpPr>
          <p:cNvPr id="29" name="object 24"/>
          <p:cNvSpPr txBox="1"/>
          <p:nvPr/>
        </p:nvSpPr>
        <p:spPr>
          <a:xfrm>
            <a:off x="8686646" y="2319820"/>
            <a:ext cx="99060" cy="153888"/>
          </a:xfrm>
          <a:prstGeom prst="rect">
            <a:avLst/>
          </a:prstGeom>
        </p:spPr>
        <p:txBody>
          <a:bodyPr vert="horz" wrap="square" lIns="0" tIns="0" rIns="0" bIns="0" rtlCol="0">
            <a:spAutoFit/>
          </a:bodyPr>
          <a:lstStyle/>
          <a:p>
            <a:pPr marL="12700"/>
            <a:r>
              <a:rPr sz="1000" b="1" spc="25" dirty="0">
                <a:solidFill>
                  <a:prstClr val="black"/>
                </a:solidFill>
                <a:latin typeface="Tahoma"/>
                <a:cs typeface="Tahoma"/>
              </a:rPr>
              <a:t>1</a:t>
            </a:r>
            <a:endParaRPr sz="1000" b="1" dirty="0">
              <a:solidFill>
                <a:prstClr val="black"/>
              </a:solidFill>
              <a:latin typeface="Tahoma"/>
              <a:cs typeface="Tahoma"/>
            </a:endParaRPr>
          </a:p>
        </p:txBody>
      </p:sp>
      <p:sp>
        <p:nvSpPr>
          <p:cNvPr id="30" name="object 25"/>
          <p:cNvSpPr txBox="1"/>
          <p:nvPr/>
        </p:nvSpPr>
        <p:spPr>
          <a:xfrm>
            <a:off x="9063074" y="2274353"/>
            <a:ext cx="1732280" cy="184666"/>
          </a:xfrm>
          <a:prstGeom prst="rect">
            <a:avLst/>
          </a:prstGeom>
        </p:spPr>
        <p:txBody>
          <a:bodyPr vert="horz" wrap="square" lIns="0" tIns="0" rIns="0" bIns="0" rtlCol="0">
            <a:spAutoFit/>
          </a:bodyPr>
          <a:lstStyle/>
          <a:p>
            <a:pPr marL="12700"/>
            <a:r>
              <a:rPr sz="1200" spc="30"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Click </a:t>
            </a:r>
            <a:r>
              <a:rPr sz="1200" spc="6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on</a:t>
            </a:r>
            <a:r>
              <a:rPr lang="en-US" sz="1200" spc="6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b="1" spc="6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Need Help</a:t>
            </a:r>
            <a:endParaRPr sz="12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object 29"/>
          <p:cNvSpPr/>
          <p:nvPr/>
        </p:nvSpPr>
        <p:spPr>
          <a:xfrm>
            <a:off x="8545676" y="2867444"/>
            <a:ext cx="360045" cy="360045"/>
          </a:xfrm>
          <a:custGeom>
            <a:avLst/>
            <a:gdLst/>
            <a:ahLst/>
            <a:cxnLst/>
            <a:rect l="l" t="t" r="r" b="b"/>
            <a:pathLst>
              <a:path w="360045" h="360044">
                <a:moveTo>
                  <a:pt x="0" y="179832"/>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2"/>
                </a:lnTo>
                <a:lnTo>
                  <a:pt x="353239" y="227636"/>
                </a:lnTo>
                <a:lnTo>
                  <a:pt x="335110" y="270594"/>
                </a:lnTo>
                <a:lnTo>
                  <a:pt x="306990" y="306990"/>
                </a:lnTo>
                <a:lnTo>
                  <a:pt x="270594" y="335110"/>
                </a:lnTo>
                <a:lnTo>
                  <a:pt x="227636" y="353239"/>
                </a:lnTo>
                <a:lnTo>
                  <a:pt x="179831" y="359664"/>
                </a:lnTo>
                <a:lnTo>
                  <a:pt x="132027" y="353239"/>
                </a:lnTo>
                <a:lnTo>
                  <a:pt x="89069" y="335110"/>
                </a:lnTo>
                <a:lnTo>
                  <a:pt x="52673" y="306990"/>
                </a:lnTo>
                <a:lnTo>
                  <a:pt x="24553" y="270594"/>
                </a:lnTo>
                <a:lnTo>
                  <a:pt x="6424" y="227636"/>
                </a:lnTo>
                <a:lnTo>
                  <a:pt x="0" y="179832"/>
                </a:lnTo>
                <a:close/>
              </a:path>
            </a:pathLst>
          </a:custGeom>
          <a:ln w="9144">
            <a:solidFill>
              <a:srgbClr val="619DD1"/>
            </a:solidFill>
          </a:ln>
        </p:spPr>
        <p:txBody>
          <a:bodyPr wrap="square" lIns="0" tIns="0" rIns="0" bIns="0" rtlCol="0"/>
          <a:lstStyle/>
          <a:p>
            <a:endParaRPr>
              <a:solidFill>
                <a:prstClr val="black"/>
              </a:solidFill>
            </a:endParaRPr>
          </a:p>
        </p:txBody>
      </p:sp>
      <p:sp>
        <p:nvSpPr>
          <p:cNvPr id="32" name="object 30"/>
          <p:cNvSpPr txBox="1"/>
          <p:nvPr/>
        </p:nvSpPr>
        <p:spPr>
          <a:xfrm>
            <a:off x="8675597" y="2963584"/>
            <a:ext cx="99060" cy="153888"/>
          </a:xfrm>
          <a:prstGeom prst="rect">
            <a:avLst/>
          </a:prstGeom>
        </p:spPr>
        <p:txBody>
          <a:bodyPr vert="horz" wrap="square" lIns="0" tIns="0" rIns="0" bIns="0" rtlCol="0">
            <a:spAutoFit/>
          </a:bodyPr>
          <a:lstStyle/>
          <a:p>
            <a:pPr marL="12700"/>
            <a:r>
              <a:rPr sz="1000" b="1" spc="25" smtClean="0">
                <a:solidFill>
                  <a:prstClr val="black"/>
                </a:solidFill>
                <a:latin typeface="Tahoma"/>
                <a:cs typeface="Tahoma"/>
              </a:rPr>
              <a:t>2</a:t>
            </a:r>
            <a:endParaRPr sz="1000" b="1" dirty="0">
              <a:solidFill>
                <a:prstClr val="black"/>
              </a:solidFill>
              <a:latin typeface="Tahoma"/>
              <a:cs typeface="Tahoma"/>
            </a:endParaRPr>
          </a:p>
        </p:txBody>
      </p:sp>
      <p:sp>
        <p:nvSpPr>
          <p:cNvPr id="36" name="object 31"/>
          <p:cNvSpPr txBox="1"/>
          <p:nvPr/>
        </p:nvSpPr>
        <p:spPr>
          <a:xfrm>
            <a:off x="9058121" y="2943644"/>
            <a:ext cx="2087245" cy="553998"/>
          </a:xfrm>
          <a:prstGeom prst="rect">
            <a:avLst/>
          </a:prstGeom>
        </p:spPr>
        <p:txBody>
          <a:bodyPr vert="horz" wrap="square" lIns="0" tIns="0" rIns="0" bIns="0" rtlCol="0">
            <a:spAutoFit/>
          </a:bodyPr>
          <a:lstStyle/>
          <a:p>
            <a:pPr marL="12700" marR="5080"/>
            <a:r>
              <a:rPr lang="en-US" sz="1200"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Select the category as per your issue, here we have </a:t>
            </a:r>
            <a:r>
              <a:rPr lang="en-US" sz="1200" b="1"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Selected </a:t>
            </a:r>
            <a:r>
              <a:rPr lang="en-US" sz="1200"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 Profile</a:t>
            </a:r>
            <a:endParaRPr sz="12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6"/>
          <p:cNvSpPr txBox="1"/>
          <p:nvPr/>
        </p:nvSpPr>
        <p:spPr>
          <a:xfrm>
            <a:off x="588263" y="15632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Guide</a:t>
            </a: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itle 4"/>
          <p:cNvSpPr txBox="1">
            <a:spLocks/>
          </p:cNvSpPr>
          <p:nvPr/>
        </p:nvSpPr>
        <p:spPr>
          <a:xfrm>
            <a:off x="516209" y="567682"/>
            <a:ext cx="11232813"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“Need Help” section on the panel would allow you to raise tickets for various issues you face</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39" name="object 3"/>
          <p:cNvSpPr txBox="1"/>
          <p:nvPr/>
        </p:nvSpPr>
        <p:spPr>
          <a:xfrm>
            <a:off x="565150" y="1537156"/>
            <a:ext cx="11183872" cy="246221"/>
          </a:xfrm>
          <a:prstGeom prst="rect">
            <a:avLst/>
          </a:prstGeom>
        </p:spPr>
        <p:txBody>
          <a:bodyPr vert="horz" wrap="square" lIns="0" tIns="0" rIns="0" bIns="0" rtlCol="0">
            <a:spAutoFit/>
          </a:bodyPr>
          <a:lstStyle>
            <a:defPPr>
              <a:defRPr lang="en-US"/>
            </a:defPPr>
            <a:lvl1pPr marL="12700" marR="5080" algn="just">
              <a:lnSpc>
                <a:spcPct val="100000"/>
              </a:lnSpc>
              <a:defRPr sz="1400" spc="5">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sz="1600" dirty="0" smtClean="0"/>
              <a:t>As an example How can you raise a ticket to update your display name is shown below</a:t>
            </a:r>
            <a:endParaRPr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63" y="2274353"/>
            <a:ext cx="7805013" cy="3808740"/>
          </a:xfrm>
          <a:prstGeom prst="rect">
            <a:avLst/>
          </a:prstGeom>
          <a:ln>
            <a:solidFill>
              <a:schemeClr val="tx1"/>
            </a:solidFill>
          </a:ln>
        </p:spPr>
      </p:pic>
      <p:sp>
        <p:nvSpPr>
          <p:cNvPr id="33" name="object 29"/>
          <p:cNvSpPr/>
          <p:nvPr/>
        </p:nvSpPr>
        <p:spPr>
          <a:xfrm>
            <a:off x="8545676" y="3818678"/>
            <a:ext cx="360045" cy="360045"/>
          </a:xfrm>
          <a:custGeom>
            <a:avLst/>
            <a:gdLst/>
            <a:ahLst/>
            <a:cxnLst/>
            <a:rect l="l" t="t" r="r" b="b"/>
            <a:pathLst>
              <a:path w="360045" h="360044">
                <a:moveTo>
                  <a:pt x="0" y="179832"/>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2"/>
                </a:lnTo>
                <a:lnTo>
                  <a:pt x="353239" y="227636"/>
                </a:lnTo>
                <a:lnTo>
                  <a:pt x="335110" y="270594"/>
                </a:lnTo>
                <a:lnTo>
                  <a:pt x="306990" y="306990"/>
                </a:lnTo>
                <a:lnTo>
                  <a:pt x="270594" y="335110"/>
                </a:lnTo>
                <a:lnTo>
                  <a:pt x="227636" y="353239"/>
                </a:lnTo>
                <a:lnTo>
                  <a:pt x="179831" y="359664"/>
                </a:lnTo>
                <a:lnTo>
                  <a:pt x="132027" y="353239"/>
                </a:lnTo>
                <a:lnTo>
                  <a:pt x="89069" y="335110"/>
                </a:lnTo>
                <a:lnTo>
                  <a:pt x="52673" y="306990"/>
                </a:lnTo>
                <a:lnTo>
                  <a:pt x="24553" y="270594"/>
                </a:lnTo>
                <a:lnTo>
                  <a:pt x="6424" y="227636"/>
                </a:lnTo>
                <a:lnTo>
                  <a:pt x="0" y="179832"/>
                </a:lnTo>
                <a:close/>
              </a:path>
            </a:pathLst>
          </a:custGeom>
          <a:ln w="9144">
            <a:solidFill>
              <a:srgbClr val="619DD1"/>
            </a:solidFill>
          </a:ln>
        </p:spPr>
        <p:txBody>
          <a:bodyPr wrap="square" lIns="0" tIns="0" rIns="0" bIns="0" rtlCol="0"/>
          <a:lstStyle/>
          <a:p>
            <a:endParaRPr>
              <a:solidFill>
                <a:prstClr val="black"/>
              </a:solidFill>
            </a:endParaRPr>
          </a:p>
        </p:txBody>
      </p:sp>
      <p:sp>
        <p:nvSpPr>
          <p:cNvPr id="34" name="object 31"/>
          <p:cNvSpPr txBox="1"/>
          <p:nvPr/>
        </p:nvSpPr>
        <p:spPr>
          <a:xfrm>
            <a:off x="9046748" y="3901724"/>
            <a:ext cx="2087245" cy="369332"/>
          </a:xfrm>
          <a:prstGeom prst="rect">
            <a:avLst/>
          </a:prstGeom>
        </p:spPr>
        <p:txBody>
          <a:bodyPr vert="horz" wrap="square" lIns="0" tIns="0" rIns="0" bIns="0" rtlCol="0">
            <a:spAutoFit/>
          </a:bodyPr>
          <a:lstStyle/>
          <a:p>
            <a:pPr marL="12700" marR="5080"/>
            <a:r>
              <a:rPr lang="en-US" sz="1200" b="1"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Select</a:t>
            </a:r>
            <a:r>
              <a:rPr lang="en-US" sz="1200"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 the issue, here we have Update Account Details</a:t>
            </a:r>
            <a:endParaRPr sz="12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object 30"/>
          <p:cNvSpPr txBox="1"/>
          <p:nvPr/>
        </p:nvSpPr>
        <p:spPr>
          <a:xfrm>
            <a:off x="8675597" y="3945921"/>
            <a:ext cx="99060" cy="153888"/>
          </a:xfrm>
          <a:prstGeom prst="rect">
            <a:avLst/>
          </a:prstGeom>
        </p:spPr>
        <p:txBody>
          <a:bodyPr vert="horz" wrap="square" lIns="0" tIns="0" rIns="0" bIns="0" rtlCol="0">
            <a:spAutoFit/>
          </a:bodyPr>
          <a:lstStyle/>
          <a:p>
            <a:pPr marL="12700"/>
            <a:r>
              <a:rPr lang="en-US" sz="1000" b="1" spc="25" dirty="0">
                <a:solidFill>
                  <a:prstClr val="black"/>
                </a:solidFill>
                <a:latin typeface="Tahoma"/>
                <a:cs typeface="Tahoma"/>
              </a:rPr>
              <a:t>3</a:t>
            </a:r>
            <a:endParaRPr sz="1000" b="1" dirty="0">
              <a:solidFill>
                <a:prstClr val="black"/>
              </a:solidFill>
              <a:latin typeface="Tahoma"/>
              <a:cs typeface="Tahoma"/>
            </a:endParaRPr>
          </a:p>
        </p:txBody>
      </p:sp>
      <p:sp>
        <p:nvSpPr>
          <p:cNvPr id="41" name="object 29"/>
          <p:cNvSpPr/>
          <p:nvPr/>
        </p:nvSpPr>
        <p:spPr>
          <a:xfrm>
            <a:off x="8561507" y="4700477"/>
            <a:ext cx="360045" cy="360045"/>
          </a:xfrm>
          <a:custGeom>
            <a:avLst/>
            <a:gdLst/>
            <a:ahLst/>
            <a:cxnLst/>
            <a:rect l="l" t="t" r="r" b="b"/>
            <a:pathLst>
              <a:path w="360045" h="360044">
                <a:moveTo>
                  <a:pt x="0" y="179832"/>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2"/>
                </a:lnTo>
                <a:lnTo>
                  <a:pt x="353239" y="227636"/>
                </a:lnTo>
                <a:lnTo>
                  <a:pt x="335110" y="270594"/>
                </a:lnTo>
                <a:lnTo>
                  <a:pt x="306990" y="306990"/>
                </a:lnTo>
                <a:lnTo>
                  <a:pt x="270594" y="335110"/>
                </a:lnTo>
                <a:lnTo>
                  <a:pt x="227636" y="353239"/>
                </a:lnTo>
                <a:lnTo>
                  <a:pt x="179831" y="359664"/>
                </a:lnTo>
                <a:lnTo>
                  <a:pt x="132027" y="353239"/>
                </a:lnTo>
                <a:lnTo>
                  <a:pt x="89069" y="335110"/>
                </a:lnTo>
                <a:lnTo>
                  <a:pt x="52673" y="306990"/>
                </a:lnTo>
                <a:lnTo>
                  <a:pt x="24553" y="270594"/>
                </a:lnTo>
                <a:lnTo>
                  <a:pt x="6424" y="227636"/>
                </a:lnTo>
                <a:lnTo>
                  <a:pt x="0" y="179832"/>
                </a:lnTo>
                <a:close/>
              </a:path>
            </a:pathLst>
          </a:custGeom>
          <a:ln w="9144">
            <a:solidFill>
              <a:srgbClr val="619DD1"/>
            </a:solidFill>
          </a:ln>
        </p:spPr>
        <p:txBody>
          <a:bodyPr wrap="square" lIns="0" tIns="0" rIns="0" bIns="0" rtlCol="0"/>
          <a:lstStyle/>
          <a:p>
            <a:endParaRPr>
              <a:solidFill>
                <a:prstClr val="black"/>
              </a:solidFill>
            </a:endParaRPr>
          </a:p>
        </p:txBody>
      </p:sp>
      <p:sp>
        <p:nvSpPr>
          <p:cNvPr id="42" name="object 31"/>
          <p:cNvSpPr txBox="1"/>
          <p:nvPr/>
        </p:nvSpPr>
        <p:spPr>
          <a:xfrm>
            <a:off x="9062579" y="4783523"/>
            <a:ext cx="2087245" cy="553998"/>
          </a:xfrm>
          <a:prstGeom prst="rect">
            <a:avLst/>
          </a:prstGeom>
        </p:spPr>
        <p:txBody>
          <a:bodyPr vert="horz" wrap="square" lIns="0" tIns="0" rIns="0" bIns="0" rtlCol="0">
            <a:spAutoFit/>
          </a:bodyPr>
          <a:lstStyle/>
          <a:p>
            <a:pPr marL="12700" marR="5080"/>
            <a:r>
              <a:rPr lang="en-US" sz="1200" b="1"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Select</a:t>
            </a:r>
            <a:r>
              <a:rPr lang="en-US" sz="1200"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 the sub issue, here we have selected Update Display Name</a:t>
            </a:r>
            <a:endParaRPr sz="12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object 30"/>
          <p:cNvSpPr txBox="1"/>
          <p:nvPr/>
        </p:nvSpPr>
        <p:spPr>
          <a:xfrm>
            <a:off x="8686646" y="4803555"/>
            <a:ext cx="99060" cy="153888"/>
          </a:xfrm>
          <a:prstGeom prst="rect">
            <a:avLst/>
          </a:prstGeom>
        </p:spPr>
        <p:txBody>
          <a:bodyPr vert="horz" wrap="square" lIns="0" tIns="0" rIns="0" bIns="0" rtlCol="0">
            <a:spAutoFit/>
          </a:bodyPr>
          <a:lstStyle/>
          <a:p>
            <a:pPr marL="12700"/>
            <a:r>
              <a:rPr lang="en-US" sz="1000" b="1" spc="25" dirty="0" smtClean="0">
                <a:solidFill>
                  <a:prstClr val="black"/>
                </a:solidFill>
                <a:latin typeface="Tahoma"/>
                <a:cs typeface="Tahoma"/>
              </a:rPr>
              <a:t>4</a:t>
            </a:r>
            <a:endParaRPr sz="1000" b="1" dirty="0">
              <a:solidFill>
                <a:prstClr val="black"/>
              </a:solidFill>
              <a:latin typeface="Tahoma"/>
              <a:cs typeface="Tahoma"/>
            </a:endParaRPr>
          </a:p>
        </p:txBody>
      </p:sp>
      <p:sp>
        <p:nvSpPr>
          <p:cNvPr id="4" name="Rectangle 3"/>
          <p:cNvSpPr/>
          <p:nvPr/>
        </p:nvSpPr>
        <p:spPr>
          <a:xfrm>
            <a:off x="588263" y="3998700"/>
            <a:ext cx="1011937" cy="272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09800" y="2706372"/>
            <a:ext cx="838200" cy="875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33600" y="5060522"/>
            <a:ext cx="1066800"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62200" y="5486400"/>
            <a:ext cx="685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88263" y="356886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49" name="Oval 48"/>
          <p:cNvSpPr/>
          <p:nvPr/>
        </p:nvSpPr>
        <p:spPr>
          <a:xfrm>
            <a:off x="1861569" y="24739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50" name="Oval 49"/>
          <p:cNvSpPr/>
          <p:nvPr/>
        </p:nvSpPr>
        <p:spPr>
          <a:xfrm>
            <a:off x="2002200" y="548826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51" name="Oval 50"/>
          <p:cNvSpPr/>
          <p:nvPr/>
        </p:nvSpPr>
        <p:spPr>
          <a:xfrm>
            <a:off x="1791455" y="47360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Tree>
    <p:extLst>
      <p:ext uri="{BB962C8B-B14F-4D97-AF65-F5344CB8AC3E}">
        <p14:creationId xmlns:p14="http://schemas.microsoft.com/office/powerpoint/2010/main" val="3435083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p:nvPr/>
        </p:nvSpPr>
        <p:spPr>
          <a:xfrm>
            <a:off x="108204" y="111252"/>
            <a:ext cx="360045" cy="360045"/>
          </a:xfrm>
          <a:custGeom>
            <a:avLst/>
            <a:gdLst/>
            <a:ahLst/>
            <a:cxnLst/>
            <a:rect l="l" t="t" r="r" b="b"/>
            <a:pathLst>
              <a:path w="360045" h="360045">
                <a:moveTo>
                  <a:pt x="0" y="179831"/>
                </a:moveTo>
                <a:lnTo>
                  <a:pt x="6424" y="132027"/>
                </a:lnTo>
                <a:lnTo>
                  <a:pt x="24553" y="89069"/>
                </a:lnTo>
                <a:lnTo>
                  <a:pt x="52673" y="52673"/>
                </a:lnTo>
                <a:lnTo>
                  <a:pt x="89069" y="24553"/>
                </a:lnTo>
                <a:lnTo>
                  <a:pt x="132027" y="6424"/>
                </a:lnTo>
                <a:lnTo>
                  <a:pt x="179832" y="0"/>
                </a:lnTo>
                <a:lnTo>
                  <a:pt x="227636" y="6424"/>
                </a:lnTo>
                <a:lnTo>
                  <a:pt x="270594" y="24553"/>
                </a:lnTo>
                <a:lnTo>
                  <a:pt x="306990" y="52673"/>
                </a:lnTo>
                <a:lnTo>
                  <a:pt x="335110" y="89069"/>
                </a:lnTo>
                <a:lnTo>
                  <a:pt x="353239" y="132027"/>
                </a:lnTo>
                <a:lnTo>
                  <a:pt x="359664" y="179831"/>
                </a:lnTo>
                <a:lnTo>
                  <a:pt x="353239" y="227636"/>
                </a:lnTo>
                <a:lnTo>
                  <a:pt x="335110" y="270594"/>
                </a:lnTo>
                <a:lnTo>
                  <a:pt x="306990" y="306990"/>
                </a:lnTo>
                <a:lnTo>
                  <a:pt x="270594" y="335110"/>
                </a:lnTo>
                <a:lnTo>
                  <a:pt x="227636" y="353239"/>
                </a:lnTo>
                <a:lnTo>
                  <a:pt x="179832" y="359663"/>
                </a:lnTo>
                <a:lnTo>
                  <a:pt x="132027" y="353239"/>
                </a:lnTo>
                <a:lnTo>
                  <a:pt x="89069" y="335110"/>
                </a:lnTo>
                <a:lnTo>
                  <a:pt x="52673" y="306990"/>
                </a:lnTo>
                <a:lnTo>
                  <a:pt x="24553" y="270594"/>
                </a:lnTo>
                <a:lnTo>
                  <a:pt x="6424" y="227636"/>
                </a:lnTo>
                <a:lnTo>
                  <a:pt x="0" y="179831"/>
                </a:lnTo>
                <a:close/>
              </a:path>
            </a:pathLst>
          </a:custGeom>
          <a:ln w="9144">
            <a:solidFill>
              <a:srgbClr val="619DD1"/>
            </a:solidFill>
          </a:ln>
        </p:spPr>
        <p:txBody>
          <a:bodyPr wrap="square" lIns="0" tIns="0" rIns="0" bIns="0" rtlCol="0"/>
          <a:lstStyle/>
          <a:p>
            <a:endParaRPr>
              <a:solidFill>
                <a:prstClr val="black"/>
              </a:solidFill>
            </a:endParaRPr>
          </a:p>
        </p:txBody>
      </p:sp>
      <p:sp>
        <p:nvSpPr>
          <p:cNvPr id="6" name="TextBox 5"/>
          <p:cNvSpPr txBox="1"/>
          <p:nvPr/>
        </p:nvSpPr>
        <p:spPr>
          <a:xfrm>
            <a:off x="121693" y="111252"/>
            <a:ext cx="359663" cy="276999"/>
          </a:xfrm>
          <a:prstGeom prst="rect">
            <a:avLst/>
          </a:prstGeom>
          <a:noFill/>
        </p:spPr>
        <p:txBody>
          <a:bodyPr wrap="square" rtlCol="0">
            <a:spAutoFit/>
          </a:bodyPr>
          <a:lstStyle/>
          <a:p>
            <a:r>
              <a:rPr lang="en-US" sz="1200" dirty="0" smtClean="0">
                <a:solidFill>
                  <a:prstClr val="black"/>
                </a:solidFill>
              </a:rPr>
              <a:t>1</a:t>
            </a:r>
            <a:endParaRPr lang="en-US" sz="1200" dirty="0">
              <a:solidFill>
                <a:prstClr val="black"/>
              </a:solidFill>
            </a:endParaRPr>
          </a:p>
        </p:txBody>
      </p:sp>
      <p:sp>
        <p:nvSpPr>
          <p:cNvPr id="7" name="Oval 6"/>
          <p:cNvSpPr/>
          <p:nvPr/>
        </p:nvSpPr>
        <p:spPr>
          <a:xfrm>
            <a:off x="2543025" y="10214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D</a:t>
            </a:r>
          </a:p>
        </p:txBody>
      </p:sp>
      <p:sp>
        <p:nvSpPr>
          <p:cNvPr id="8" name="TextBox 7"/>
          <p:cNvSpPr txBox="1"/>
          <p:nvPr/>
        </p:nvSpPr>
        <p:spPr>
          <a:xfrm>
            <a:off x="2975868" y="15903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Need help</a:t>
            </a:r>
            <a:endParaRPr lang="en-IN" sz="1000" b="1"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Oval 8"/>
          <p:cNvSpPr/>
          <p:nvPr/>
        </p:nvSpPr>
        <p:spPr>
          <a:xfrm>
            <a:off x="4930630" y="10330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err="1"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i</a:t>
            </a:r>
            <a:endParaRPr lang="en-US" sz="10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Box 9"/>
          <p:cNvSpPr txBox="1"/>
          <p:nvPr/>
        </p:nvSpPr>
        <p:spPr>
          <a:xfrm>
            <a:off x="5363473" y="160195"/>
            <a:ext cx="1903244" cy="246221"/>
          </a:xfrm>
          <a:prstGeom prst="rect">
            <a:avLst/>
          </a:prstGeom>
          <a:solidFill>
            <a:srgbClr val="629DD1">
              <a:alpha val="50000"/>
            </a:srgbClr>
          </a:solidFill>
        </p:spPr>
        <p:txBody>
          <a:bodyPr wrap="square" rtlCol="0">
            <a:spAutoFit/>
          </a:bodyPr>
          <a:lstStyle/>
          <a:p>
            <a:pPr algn="ctr" defTabSz="457127"/>
            <a:r>
              <a:rPr lang="en-IN" sz="1000" b="1"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P</a:t>
            </a:r>
            <a:r>
              <a:rPr lang="en-IN" sz="1000" b="1" i="1"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rofile</a:t>
            </a:r>
            <a:endParaRPr lang="en-IN" sz="1000" b="1"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object 23"/>
          <p:cNvSpPr/>
          <p:nvPr/>
        </p:nvSpPr>
        <p:spPr>
          <a:xfrm>
            <a:off x="8700433" y="1429351"/>
            <a:ext cx="360045" cy="360045"/>
          </a:xfrm>
          <a:custGeom>
            <a:avLst/>
            <a:gdLst/>
            <a:ahLst/>
            <a:cxnLst/>
            <a:rect l="l" t="t" r="r" b="b"/>
            <a:pathLst>
              <a:path w="360045" h="360044">
                <a:moveTo>
                  <a:pt x="0" y="179831"/>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1"/>
                </a:lnTo>
                <a:lnTo>
                  <a:pt x="353239" y="227636"/>
                </a:lnTo>
                <a:lnTo>
                  <a:pt x="335110" y="270594"/>
                </a:lnTo>
                <a:lnTo>
                  <a:pt x="306990" y="306990"/>
                </a:lnTo>
                <a:lnTo>
                  <a:pt x="270594" y="335110"/>
                </a:lnTo>
                <a:lnTo>
                  <a:pt x="227636" y="353239"/>
                </a:lnTo>
                <a:lnTo>
                  <a:pt x="179831" y="359663"/>
                </a:lnTo>
                <a:lnTo>
                  <a:pt x="132027" y="353239"/>
                </a:lnTo>
                <a:lnTo>
                  <a:pt x="89069" y="335110"/>
                </a:lnTo>
                <a:lnTo>
                  <a:pt x="52673" y="306990"/>
                </a:lnTo>
                <a:lnTo>
                  <a:pt x="24553" y="270594"/>
                </a:lnTo>
                <a:lnTo>
                  <a:pt x="6424" y="227636"/>
                </a:lnTo>
                <a:lnTo>
                  <a:pt x="0" y="179831"/>
                </a:lnTo>
                <a:close/>
              </a:path>
            </a:pathLst>
          </a:custGeom>
          <a:ln w="9144">
            <a:solidFill>
              <a:srgbClr val="619DD1"/>
            </a:solidFill>
          </a:ln>
        </p:spPr>
        <p:txBody>
          <a:bodyPr wrap="square" lIns="0" tIns="0" rIns="0" bIns="0" rtlCol="0"/>
          <a:lstStyle/>
          <a:p>
            <a:endParaRPr>
              <a:solidFill>
                <a:prstClr val="black"/>
              </a:solidFill>
            </a:endParaRPr>
          </a:p>
        </p:txBody>
      </p:sp>
      <p:sp>
        <p:nvSpPr>
          <p:cNvPr id="12" name="object 24"/>
          <p:cNvSpPr txBox="1"/>
          <p:nvPr/>
        </p:nvSpPr>
        <p:spPr>
          <a:xfrm>
            <a:off x="8830354" y="1523332"/>
            <a:ext cx="99060" cy="153888"/>
          </a:xfrm>
          <a:prstGeom prst="rect">
            <a:avLst/>
          </a:prstGeom>
        </p:spPr>
        <p:txBody>
          <a:bodyPr vert="horz" wrap="square" lIns="0" tIns="0" rIns="0" bIns="0" rtlCol="0">
            <a:spAutoFit/>
          </a:bodyPr>
          <a:lstStyle/>
          <a:p>
            <a:pPr marL="12700"/>
            <a:r>
              <a:rPr lang="en-US" sz="1000" b="1" dirty="0" smtClean="0">
                <a:solidFill>
                  <a:prstClr val="black"/>
                </a:solidFill>
                <a:latin typeface="Tahoma"/>
                <a:cs typeface="Tahoma"/>
              </a:rPr>
              <a:t>5</a:t>
            </a:r>
            <a:endParaRPr sz="1000" b="1" dirty="0">
              <a:solidFill>
                <a:prstClr val="black"/>
              </a:solidFill>
              <a:latin typeface="Tahoma"/>
              <a:cs typeface="Tahoma"/>
            </a:endParaRPr>
          </a:p>
        </p:txBody>
      </p:sp>
      <p:sp>
        <p:nvSpPr>
          <p:cNvPr id="13" name="object 25"/>
          <p:cNvSpPr txBox="1"/>
          <p:nvPr/>
        </p:nvSpPr>
        <p:spPr>
          <a:xfrm>
            <a:off x="9149149" y="1472445"/>
            <a:ext cx="1732280" cy="369332"/>
          </a:xfrm>
          <a:prstGeom prst="rect">
            <a:avLst/>
          </a:prstGeom>
        </p:spPr>
        <p:txBody>
          <a:bodyPr vert="horz" wrap="square" lIns="0" tIns="0" rIns="0" bIns="0" rtlCol="0">
            <a:spAutoFit/>
          </a:bodyPr>
          <a:lstStyle/>
          <a:p>
            <a:pPr marL="12700"/>
            <a:r>
              <a:rPr lang="en-US" sz="1200" spc="30"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Enter the details asked for</a:t>
            </a:r>
            <a:endParaRPr sz="1200"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object 29"/>
          <p:cNvSpPr/>
          <p:nvPr/>
        </p:nvSpPr>
        <p:spPr>
          <a:xfrm>
            <a:off x="8699861" y="2100843"/>
            <a:ext cx="360045" cy="360045"/>
          </a:xfrm>
          <a:custGeom>
            <a:avLst/>
            <a:gdLst/>
            <a:ahLst/>
            <a:cxnLst/>
            <a:rect l="l" t="t" r="r" b="b"/>
            <a:pathLst>
              <a:path w="360045" h="360044">
                <a:moveTo>
                  <a:pt x="0" y="179832"/>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2"/>
                </a:lnTo>
                <a:lnTo>
                  <a:pt x="353239" y="227636"/>
                </a:lnTo>
                <a:lnTo>
                  <a:pt x="335110" y="270594"/>
                </a:lnTo>
                <a:lnTo>
                  <a:pt x="306990" y="306990"/>
                </a:lnTo>
                <a:lnTo>
                  <a:pt x="270594" y="335110"/>
                </a:lnTo>
                <a:lnTo>
                  <a:pt x="227636" y="353239"/>
                </a:lnTo>
                <a:lnTo>
                  <a:pt x="179831" y="359664"/>
                </a:lnTo>
                <a:lnTo>
                  <a:pt x="132027" y="353239"/>
                </a:lnTo>
                <a:lnTo>
                  <a:pt x="89069" y="335110"/>
                </a:lnTo>
                <a:lnTo>
                  <a:pt x="52673" y="306990"/>
                </a:lnTo>
                <a:lnTo>
                  <a:pt x="24553" y="270594"/>
                </a:lnTo>
                <a:lnTo>
                  <a:pt x="6424" y="227636"/>
                </a:lnTo>
                <a:lnTo>
                  <a:pt x="0" y="179832"/>
                </a:lnTo>
                <a:close/>
              </a:path>
            </a:pathLst>
          </a:custGeom>
          <a:ln w="9144">
            <a:solidFill>
              <a:srgbClr val="619DD1"/>
            </a:solidFill>
          </a:ln>
        </p:spPr>
        <p:txBody>
          <a:bodyPr wrap="square" lIns="0" tIns="0" rIns="0" bIns="0" rtlCol="0"/>
          <a:lstStyle/>
          <a:p>
            <a:endParaRPr>
              <a:solidFill>
                <a:prstClr val="black"/>
              </a:solidFill>
            </a:endParaRPr>
          </a:p>
        </p:txBody>
      </p:sp>
      <p:sp>
        <p:nvSpPr>
          <p:cNvPr id="64" name="object 31"/>
          <p:cNvSpPr txBox="1"/>
          <p:nvPr/>
        </p:nvSpPr>
        <p:spPr>
          <a:xfrm>
            <a:off x="9201829" y="2147156"/>
            <a:ext cx="2087245" cy="369332"/>
          </a:xfrm>
          <a:prstGeom prst="rect">
            <a:avLst/>
          </a:prstGeom>
        </p:spPr>
        <p:txBody>
          <a:bodyPr vert="horz" wrap="square" lIns="0" tIns="0" rIns="0" bIns="0" rtlCol="0">
            <a:spAutoFit/>
          </a:bodyPr>
          <a:lstStyle/>
          <a:p>
            <a:pPr marL="12700" marR="5080"/>
            <a:r>
              <a:rPr lang="en-US" sz="1200"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Mention </a:t>
            </a:r>
            <a:r>
              <a:rPr lang="en-US" sz="1200" b="1"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description</a:t>
            </a:r>
            <a:r>
              <a:rPr lang="en-US" sz="1200"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 about the issue.</a:t>
            </a:r>
            <a:endParaRPr sz="1200"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object 31"/>
          <p:cNvSpPr txBox="1"/>
          <p:nvPr/>
        </p:nvSpPr>
        <p:spPr>
          <a:xfrm>
            <a:off x="9201829" y="2800690"/>
            <a:ext cx="2087245" cy="184666"/>
          </a:xfrm>
          <a:prstGeom prst="rect">
            <a:avLst/>
          </a:prstGeom>
        </p:spPr>
        <p:txBody>
          <a:bodyPr vert="horz" wrap="square" lIns="0" tIns="0" rIns="0" bIns="0" rtlCol="0">
            <a:spAutoFit/>
          </a:bodyPr>
          <a:lstStyle/>
          <a:p>
            <a:pPr marL="12700" marR="5080"/>
            <a:r>
              <a:rPr lang="en-US" sz="1200"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Click on </a:t>
            </a:r>
            <a:r>
              <a:rPr lang="en-US" sz="1200" b="1" spc="5"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Submit Ticket</a:t>
            </a:r>
            <a:endParaRPr sz="12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object 29"/>
          <p:cNvSpPr/>
          <p:nvPr/>
        </p:nvSpPr>
        <p:spPr>
          <a:xfrm>
            <a:off x="8726467" y="2713000"/>
            <a:ext cx="360045" cy="360045"/>
          </a:xfrm>
          <a:custGeom>
            <a:avLst/>
            <a:gdLst/>
            <a:ahLst/>
            <a:cxnLst/>
            <a:rect l="l" t="t" r="r" b="b"/>
            <a:pathLst>
              <a:path w="360045" h="360044">
                <a:moveTo>
                  <a:pt x="0" y="179832"/>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2"/>
                </a:lnTo>
                <a:lnTo>
                  <a:pt x="353239" y="227636"/>
                </a:lnTo>
                <a:lnTo>
                  <a:pt x="335110" y="270594"/>
                </a:lnTo>
                <a:lnTo>
                  <a:pt x="306990" y="306990"/>
                </a:lnTo>
                <a:lnTo>
                  <a:pt x="270594" y="335110"/>
                </a:lnTo>
                <a:lnTo>
                  <a:pt x="227636" y="353239"/>
                </a:lnTo>
                <a:lnTo>
                  <a:pt x="179831" y="359664"/>
                </a:lnTo>
                <a:lnTo>
                  <a:pt x="132027" y="353239"/>
                </a:lnTo>
                <a:lnTo>
                  <a:pt x="89069" y="335110"/>
                </a:lnTo>
                <a:lnTo>
                  <a:pt x="52673" y="306990"/>
                </a:lnTo>
                <a:lnTo>
                  <a:pt x="24553" y="270594"/>
                </a:lnTo>
                <a:lnTo>
                  <a:pt x="6424" y="227636"/>
                </a:lnTo>
                <a:lnTo>
                  <a:pt x="0" y="179832"/>
                </a:lnTo>
                <a:close/>
              </a:path>
            </a:pathLst>
          </a:custGeom>
          <a:ln w="9144">
            <a:solidFill>
              <a:srgbClr val="619DD1"/>
            </a:solidFill>
          </a:ln>
        </p:spPr>
        <p:txBody>
          <a:bodyPr wrap="square" lIns="0" tIns="0" rIns="0" bIns="0" rtlCol="0"/>
          <a:lstStyle/>
          <a:p>
            <a:endParaRPr>
              <a:solidFill>
                <a:prstClr val="black"/>
              </a:solidFill>
            </a:endParaRPr>
          </a:p>
        </p:txBody>
      </p:sp>
      <p:sp>
        <p:nvSpPr>
          <p:cNvPr id="18" name="object 30"/>
          <p:cNvSpPr txBox="1"/>
          <p:nvPr/>
        </p:nvSpPr>
        <p:spPr>
          <a:xfrm>
            <a:off x="8848643" y="2799555"/>
            <a:ext cx="99060" cy="153888"/>
          </a:xfrm>
          <a:prstGeom prst="rect">
            <a:avLst/>
          </a:prstGeom>
        </p:spPr>
        <p:txBody>
          <a:bodyPr vert="horz" wrap="square" lIns="0" tIns="0" rIns="0" bIns="0" rtlCol="0">
            <a:spAutoFit/>
          </a:bodyPr>
          <a:lstStyle/>
          <a:p>
            <a:pPr marL="12700"/>
            <a:r>
              <a:rPr lang="en-US" sz="1000" b="1" dirty="0" smtClean="0">
                <a:solidFill>
                  <a:prstClr val="black"/>
                </a:solidFill>
                <a:latin typeface="Tahoma"/>
                <a:cs typeface="Tahoma"/>
              </a:rPr>
              <a:t>7</a:t>
            </a:r>
            <a:endParaRPr sz="1000" b="1" dirty="0">
              <a:solidFill>
                <a:prstClr val="black"/>
              </a:solidFill>
              <a:latin typeface="Tahoma"/>
              <a:cs typeface="Tahoma"/>
            </a:endParaRPr>
          </a:p>
        </p:txBody>
      </p:sp>
      <p:sp>
        <p:nvSpPr>
          <p:cNvPr id="32" name="TextBox 31"/>
          <p:cNvSpPr txBox="1"/>
          <p:nvPr/>
        </p:nvSpPr>
        <p:spPr>
          <a:xfrm>
            <a:off x="588263" y="15632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Guide</a:t>
            </a:r>
          </a:p>
        </p:txBody>
      </p:sp>
      <p:sp>
        <p:nvSpPr>
          <p:cNvPr id="33" name="Title 4"/>
          <p:cNvSpPr txBox="1">
            <a:spLocks/>
          </p:cNvSpPr>
          <p:nvPr/>
        </p:nvSpPr>
        <p:spPr>
          <a:xfrm>
            <a:off x="516209" y="567682"/>
            <a:ext cx="11232813"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Example – How to raise a ticket to update your display name ?</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2" name="Rectangle 1"/>
          <p:cNvSpPr/>
          <p:nvPr/>
        </p:nvSpPr>
        <p:spPr>
          <a:xfrm>
            <a:off x="8741063" y="2128274"/>
            <a:ext cx="277640" cy="261610"/>
          </a:xfrm>
          <a:prstGeom prst="rect">
            <a:avLst/>
          </a:prstGeom>
        </p:spPr>
        <p:txBody>
          <a:bodyPr wrap="none">
            <a:spAutoFit/>
          </a:bodyPr>
          <a:lstStyle/>
          <a:p>
            <a:pPr marL="12700"/>
            <a:r>
              <a:rPr lang="en-US" sz="1100" b="1"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6</a:t>
            </a:r>
            <a:endParaRPr lang="en-US" sz="11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09" y="1472445"/>
            <a:ext cx="7713391" cy="4090155"/>
          </a:xfrm>
          <a:prstGeom prst="rect">
            <a:avLst/>
          </a:prstGeom>
          <a:ln>
            <a:solidFill>
              <a:schemeClr val="tx1"/>
            </a:solidFill>
          </a:ln>
        </p:spPr>
      </p:pic>
      <p:sp>
        <p:nvSpPr>
          <p:cNvPr id="19" name="Rectangle 18"/>
          <p:cNvSpPr/>
          <p:nvPr/>
        </p:nvSpPr>
        <p:spPr>
          <a:xfrm>
            <a:off x="2133600" y="3429000"/>
            <a:ext cx="1981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33600" y="46482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133600" y="5257800"/>
            <a:ext cx="842268"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710989" y="339829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41" name="Oval 40"/>
          <p:cNvSpPr/>
          <p:nvPr/>
        </p:nvSpPr>
        <p:spPr>
          <a:xfrm>
            <a:off x="1697341" y="46482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42" name="Oval 41"/>
          <p:cNvSpPr/>
          <p:nvPr/>
        </p:nvSpPr>
        <p:spPr>
          <a:xfrm>
            <a:off x="1710989" y="5173871"/>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7</a:t>
            </a:r>
          </a:p>
        </p:txBody>
      </p:sp>
    </p:spTree>
    <p:extLst>
      <p:ext uri="{BB962C8B-B14F-4D97-AF65-F5344CB8AC3E}">
        <p14:creationId xmlns:p14="http://schemas.microsoft.com/office/powerpoint/2010/main" val="1483150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2543025" y="10214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D</a:t>
            </a:r>
          </a:p>
        </p:txBody>
      </p:sp>
      <p:sp>
        <p:nvSpPr>
          <p:cNvPr id="15" name="TextBox 14"/>
          <p:cNvSpPr txBox="1"/>
          <p:nvPr/>
        </p:nvSpPr>
        <p:spPr>
          <a:xfrm>
            <a:off x="2975868" y="15903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Need help</a:t>
            </a:r>
            <a:endParaRPr lang="en-IN" sz="1000" b="1"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Oval 15"/>
          <p:cNvSpPr/>
          <p:nvPr/>
        </p:nvSpPr>
        <p:spPr>
          <a:xfrm>
            <a:off x="4930630" y="10330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err="1"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i</a:t>
            </a:r>
            <a:endParaRPr lang="en-US" sz="10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TextBox 16"/>
          <p:cNvSpPr txBox="1"/>
          <p:nvPr/>
        </p:nvSpPr>
        <p:spPr>
          <a:xfrm>
            <a:off x="5363473" y="160195"/>
            <a:ext cx="1903244" cy="246221"/>
          </a:xfrm>
          <a:prstGeom prst="rect">
            <a:avLst/>
          </a:prstGeom>
          <a:solidFill>
            <a:srgbClr val="629DD1">
              <a:alpha val="50000"/>
            </a:srgbClr>
          </a:solidFill>
        </p:spPr>
        <p:txBody>
          <a:bodyPr wrap="square" rtlCol="0">
            <a:spAutoFit/>
          </a:bodyPr>
          <a:lstStyle/>
          <a:p>
            <a:pPr algn="ctr" defTabSz="457127"/>
            <a:r>
              <a:rPr lang="en-IN" sz="1000" b="1"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P</a:t>
            </a:r>
            <a:r>
              <a:rPr lang="en-IN" sz="1000" b="1" i="1"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rofile</a:t>
            </a:r>
            <a:endParaRPr lang="en-IN" sz="1000" b="1"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object 23"/>
          <p:cNvSpPr/>
          <p:nvPr/>
        </p:nvSpPr>
        <p:spPr>
          <a:xfrm>
            <a:off x="8548033" y="1430019"/>
            <a:ext cx="360045" cy="360045"/>
          </a:xfrm>
          <a:custGeom>
            <a:avLst/>
            <a:gdLst/>
            <a:ahLst/>
            <a:cxnLst/>
            <a:rect l="l" t="t" r="r" b="b"/>
            <a:pathLst>
              <a:path w="360045" h="360044">
                <a:moveTo>
                  <a:pt x="0" y="179831"/>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1"/>
                </a:lnTo>
                <a:lnTo>
                  <a:pt x="353239" y="227636"/>
                </a:lnTo>
                <a:lnTo>
                  <a:pt x="335110" y="270594"/>
                </a:lnTo>
                <a:lnTo>
                  <a:pt x="306990" y="306990"/>
                </a:lnTo>
                <a:lnTo>
                  <a:pt x="270594" y="335110"/>
                </a:lnTo>
                <a:lnTo>
                  <a:pt x="227636" y="353239"/>
                </a:lnTo>
                <a:lnTo>
                  <a:pt x="179831" y="359663"/>
                </a:lnTo>
                <a:lnTo>
                  <a:pt x="132027" y="353239"/>
                </a:lnTo>
                <a:lnTo>
                  <a:pt x="89069" y="335110"/>
                </a:lnTo>
                <a:lnTo>
                  <a:pt x="52673" y="306990"/>
                </a:lnTo>
                <a:lnTo>
                  <a:pt x="24553" y="270594"/>
                </a:lnTo>
                <a:lnTo>
                  <a:pt x="6424" y="227636"/>
                </a:lnTo>
                <a:lnTo>
                  <a:pt x="0" y="179831"/>
                </a:lnTo>
                <a:close/>
              </a:path>
            </a:pathLst>
          </a:custGeom>
          <a:ln w="9144">
            <a:solidFill>
              <a:srgbClr val="619DD1"/>
            </a:solidFill>
          </a:ln>
        </p:spPr>
        <p:txBody>
          <a:bodyPr wrap="square" lIns="0" tIns="0" rIns="0" bIns="0" rtlCol="0"/>
          <a:lstStyle/>
          <a:p>
            <a:endParaRPr>
              <a:solidFill>
                <a:prstClr val="black"/>
              </a:solidFill>
            </a:endParaRPr>
          </a:p>
        </p:txBody>
      </p:sp>
      <p:sp>
        <p:nvSpPr>
          <p:cNvPr id="19" name="object 24"/>
          <p:cNvSpPr txBox="1"/>
          <p:nvPr/>
        </p:nvSpPr>
        <p:spPr>
          <a:xfrm>
            <a:off x="8677954" y="1524000"/>
            <a:ext cx="99060" cy="153888"/>
          </a:xfrm>
          <a:prstGeom prst="rect">
            <a:avLst/>
          </a:prstGeom>
        </p:spPr>
        <p:txBody>
          <a:bodyPr vert="horz" wrap="square" lIns="0" tIns="0" rIns="0" bIns="0" rtlCol="0">
            <a:spAutoFit/>
          </a:bodyPr>
          <a:lstStyle/>
          <a:p>
            <a:pPr marL="12700"/>
            <a:r>
              <a:rPr lang="en-US" sz="1000" b="1" dirty="0" smtClean="0">
                <a:solidFill>
                  <a:prstClr val="black"/>
                </a:solidFill>
                <a:latin typeface="Tahoma"/>
                <a:cs typeface="Tahoma"/>
              </a:rPr>
              <a:t>8</a:t>
            </a:r>
            <a:endParaRPr sz="1000" b="1" dirty="0">
              <a:solidFill>
                <a:prstClr val="black"/>
              </a:solidFill>
              <a:latin typeface="Tahoma"/>
              <a:cs typeface="Tahoma"/>
            </a:endParaRPr>
          </a:p>
        </p:txBody>
      </p:sp>
      <p:sp>
        <p:nvSpPr>
          <p:cNvPr id="20" name="object 25"/>
          <p:cNvSpPr txBox="1"/>
          <p:nvPr/>
        </p:nvSpPr>
        <p:spPr>
          <a:xfrm>
            <a:off x="8996749" y="1473113"/>
            <a:ext cx="1732280" cy="553998"/>
          </a:xfrm>
          <a:prstGeom prst="rect">
            <a:avLst/>
          </a:prstGeom>
        </p:spPr>
        <p:txBody>
          <a:bodyPr vert="horz" wrap="square" lIns="0" tIns="0" rIns="0" bIns="0" rtlCol="0">
            <a:spAutoFit/>
          </a:bodyPr>
          <a:lstStyle/>
          <a:p>
            <a:pPr marL="12700"/>
            <a:r>
              <a:rPr lang="en-US" sz="1200" spc="30" dirty="0" smtClean="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You will get get an acknowledgement of your ticket</a:t>
            </a:r>
            <a:endParaRPr sz="1200"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object 23"/>
          <p:cNvSpPr/>
          <p:nvPr/>
        </p:nvSpPr>
        <p:spPr>
          <a:xfrm>
            <a:off x="152400" y="76200"/>
            <a:ext cx="360045" cy="360045"/>
          </a:xfrm>
          <a:custGeom>
            <a:avLst/>
            <a:gdLst/>
            <a:ahLst/>
            <a:cxnLst/>
            <a:rect l="l" t="t" r="r" b="b"/>
            <a:pathLst>
              <a:path w="360045" h="360044">
                <a:moveTo>
                  <a:pt x="0" y="179831"/>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4" y="179831"/>
                </a:lnTo>
                <a:lnTo>
                  <a:pt x="353239" y="227636"/>
                </a:lnTo>
                <a:lnTo>
                  <a:pt x="335110" y="270594"/>
                </a:lnTo>
                <a:lnTo>
                  <a:pt x="306990" y="306990"/>
                </a:lnTo>
                <a:lnTo>
                  <a:pt x="270594" y="335110"/>
                </a:lnTo>
                <a:lnTo>
                  <a:pt x="227636" y="353239"/>
                </a:lnTo>
                <a:lnTo>
                  <a:pt x="179831" y="359663"/>
                </a:lnTo>
                <a:lnTo>
                  <a:pt x="132027" y="353239"/>
                </a:lnTo>
                <a:lnTo>
                  <a:pt x="89069" y="335110"/>
                </a:lnTo>
                <a:lnTo>
                  <a:pt x="52673" y="306990"/>
                </a:lnTo>
                <a:lnTo>
                  <a:pt x="24553" y="270594"/>
                </a:lnTo>
                <a:lnTo>
                  <a:pt x="6424" y="227636"/>
                </a:lnTo>
                <a:lnTo>
                  <a:pt x="0" y="179831"/>
                </a:lnTo>
                <a:close/>
              </a:path>
            </a:pathLst>
          </a:custGeom>
          <a:ln w="9144">
            <a:solidFill>
              <a:srgbClr val="619DD1"/>
            </a:solidFill>
          </a:ln>
        </p:spPr>
        <p:txBody>
          <a:bodyPr wrap="square" lIns="0" tIns="0" rIns="0" bIns="0" rtlCol="0"/>
          <a:lstStyle/>
          <a:p>
            <a:endParaRPr>
              <a:solidFill>
                <a:prstClr val="black"/>
              </a:solidFill>
            </a:endParaRPr>
          </a:p>
        </p:txBody>
      </p:sp>
      <p:sp>
        <p:nvSpPr>
          <p:cNvPr id="24" name="object 24"/>
          <p:cNvSpPr txBox="1"/>
          <p:nvPr/>
        </p:nvSpPr>
        <p:spPr>
          <a:xfrm>
            <a:off x="282321" y="170181"/>
            <a:ext cx="230124" cy="153888"/>
          </a:xfrm>
          <a:prstGeom prst="rect">
            <a:avLst/>
          </a:prstGeom>
        </p:spPr>
        <p:txBody>
          <a:bodyPr vert="horz" wrap="square" lIns="0" tIns="0" rIns="0" bIns="0" rtlCol="0">
            <a:spAutoFit/>
          </a:bodyPr>
          <a:lstStyle/>
          <a:p>
            <a:pPr marL="12700"/>
            <a:r>
              <a:rPr lang="en-US" sz="1000" spc="25" dirty="0" smtClean="0">
                <a:solidFill>
                  <a:prstClr val="black"/>
                </a:solidFill>
                <a:latin typeface="Tahoma"/>
                <a:cs typeface="Tahoma"/>
              </a:rPr>
              <a:t>1</a:t>
            </a:r>
            <a:endParaRPr sz="1000" dirty="0">
              <a:solidFill>
                <a:prstClr val="black"/>
              </a:solidFill>
              <a:latin typeface="Tahoma"/>
              <a:cs typeface="Tahoma"/>
            </a:endParaRPr>
          </a:p>
        </p:txBody>
      </p:sp>
      <p:sp>
        <p:nvSpPr>
          <p:cNvPr id="27" name="TextBox 26"/>
          <p:cNvSpPr txBox="1"/>
          <p:nvPr/>
        </p:nvSpPr>
        <p:spPr>
          <a:xfrm>
            <a:off x="588263" y="15632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Guide</a:t>
            </a:r>
          </a:p>
        </p:txBody>
      </p:sp>
      <p:sp>
        <p:nvSpPr>
          <p:cNvPr id="29" name="Title 4"/>
          <p:cNvSpPr txBox="1">
            <a:spLocks/>
          </p:cNvSpPr>
          <p:nvPr/>
        </p:nvSpPr>
        <p:spPr>
          <a:xfrm>
            <a:off x="516209" y="567682"/>
            <a:ext cx="11232813"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Example – How to raise a ticket to update your display name ?</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63" y="1473113"/>
            <a:ext cx="7871099" cy="4241887"/>
          </a:xfrm>
          <a:prstGeom prst="rect">
            <a:avLst/>
          </a:prstGeom>
          <a:ln>
            <a:solidFill>
              <a:schemeClr val="tx1"/>
            </a:solidFill>
          </a:ln>
        </p:spPr>
      </p:pic>
      <p:sp>
        <p:nvSpPr>
          <p:cNvPr id="3" name="Rectangle 2"/>
          <p:cNvSpPr/>
          <p:nvPr/>
        </p:nvSpPr>
        <p:spPr>
          <a:xfrm>
            <a:off x="3886200" y="1524000"/>
            <a:ext cx="2743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29000" y="167788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8</a:t>
            </a:r>
          </a:p>
        </p:txBody>
      </p:sp>
    </p:spTree>
    <p:extLst>
      <p:ext uri="{BB962C8B-B14F-4D97-AF65-F5344CB8AC3E}">
        <p14:creationId xmlns:p14="http://schemas.microsoft.com/office/powerpoint/2010/main" val="2879872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684969"/>
            <a:ext cx="0" cy="173355"/>
          </a:xfrm>
          <a:custGeom>
            <a:avLst/>
            <a:gdLst/>
            <a:ahLst/>
            <a:cxnLst/>
            <a:rect l="l" t="t" r="r" b="b"/>
            <a:pathLst>
              <a:path h="173354">
                <a:moveTo>
                  <a:pt x="0" y="173027"/>
                </a:moveTo>
                <a:lnTo>
                  <a:pt x="0" y="0"/>
                </a:lnTo>
                <a:lnTo>
                  <a:pt x="0" y="173027"/>
                </a:lnTo>
                <a:close/>
              </a:path>
            </a:pathLst>
          </a:custGeom>
          <a:solidFill>
            <a:srgbClr val="042D6E"/>
          </a:solidFill>
        </p:spPr>
        <p:txBody>
          <a:bodyPr wrap="square" lIns="0" tIns="0" rIns="0" bIns="0" rtlCol="0"/>
          <a:lstStyle/>
          <a:p>
            <a:endParaRPr/>
          </a:p>
        </p:txBody>
      </p:sp>
      <p:sp>
        <p:nvSpPr>
          <p:cNvPr id="3" name="object 3"/>
          <p:cNvSpPr/>
          <p:nvPr/>
        </p:nvSpPr>
        <p:spPr>
          <a:xfrm>
            <a:off x="0" y="6499703"/>
            <a:ext cx="0" cy="185420"/>
          </a:xfrm>
          <a:custGeom>
            <a:avLst/>
            <a:gdLst/>
            <a:ahLst/>
            <a:cxnLst/>
            <a:rect l="l" t="t" r="r" b="b"/>
            <a:pathLst>
              <a:path h="185420">
                <a:moveTo>
                  <a:pt x="0" y="185260"/>
                </a:moveTo>
                <a:lnTo>
                  <a:pt x="0" y="0"/>
                </a:lnTo>
                <a:lnTo>
                  <a:pt x="0" y="185260"/>
                </a:lnTo>
                <a:close/>
              </a:path>
            </a:pathLst>
          </a:custGeom>
          <a:solidFill>
            <a:srgbClr val="00B9F1"/>
          </a:solidFill>
        </p:spPr>
        <p:txBody>
          <a:bodyPr wrap="square" lIns="0" tIns="0" rIns="0" bIns="0" rtlCol="0"/>
          <a:lstStyle/>
          <a:p>
            <a:endParaRPr/>
          </a:p>
        </p:txBody>
      </p:sp>
      <p:sp>
        <p:nvSpPr>
          <p:cNvPr id="4" name="object 4"/>
          <p:cNvSpPr/>
          <p:nvPr/>
        </p:nvSpPr>
        <p:spPr>
          <a:xfrm>
            <a:off x="10727435" y="243840"/>
            <a:ext cx="1098803" cy="3352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6684969"/>
            <a:ext cx="12184380" cy="173355"/>
          </a:xfrm>
          <a:custGeom>
            <a:avLst/>
            <a:gdLst/>
            <a:ahLst/>
            <a:cxnLst/>
            <a:rect l="l" t="t" r="r" b="b"/>
            <a:pathLst>
              <a:path w="12184380" h="173354">
                <a:moveTo>
                  <a:pt x="0" y="173027"/>
                </a:moveTo>
                <a:lnTo>
                  <a:pt x="12184381" y="173027"/>
                </a:lnTo>
                <a:lnTo>
                  <a:pt x="12184381" y="0"/>
                </a:lnTo>
                <a:lnTo>
                  <a:pt x="0" y="0"/>
                </a:lnTo>
                <a:lnTo>
                  <a:pt x="0" y="173027"/>
                </a:lnTo>
                <a:close/>
              </a:path>
            </a:pathLst>
          </a:custGeom>
          <a:solidFill>
            <a:srgbClr val="042D6E"/>
          </a:solidFill>
        </p:spPr>
        <p:txBody>
          <a:bodyPr wrap="square" lIns="0" tIns="0" rIns="0" bIns="0" rtlCol="0"/>
          <a:lstStyle/>
          <a:p>
            <a:endParaRPr/>
          </a:p>
        </p:txBody>
      </p:sp>
      <p:sp>
        <p:nvSpPr>
          <p:cNvPr id="6" name="object 6"/>
          <p:cNvSpPr/>
          <p:nvPr/>
        </p:nvSpPr>
        <p:spPr>
          <a:xfrm>
            <a:off x="0" y="6499703"/>
            <a:ext cx="12184380" cy="185420"/>
          </a:xfrm>
          <a:custGeom>
            <a:avLst/>
            <a:gdLst/>
            <a:ahLst/>
            <a:cxnLst/>
            <a:rect l="l" t="t" r="r" b="b"/>
            <a:pathLst>
              <a:path w="12184380" h="185420">
                <a:moveTo>
                  <a:pt x="0" y="185260"/>
                </a:moveTo>
                <a:lnTo>
                  <a:pt x="12184381" y="185260"/>
                </a:lnTo>
                <a:lnTo>
                  <a:pt x="12184381" y="0"/>
                </a:lnTo>
                <a:lnTo>
                  <a:pt x="0" y="0"/>
                </a:lnTo>
                <a:lnTo>
                  <a:pt x="0" y="185260"/>
                </a:lnTo>
                <a:close/>
              </a:path>
            </a:pathLst>
          </a:custGeom>
          <a:solidFill>
            <a:srgbClr val="00B9F1"/>
          </a:solidFill>
        </p:spPr>
        <p:txBody>
          <a:bodyPr wrap="square" lIns="0" tIns="0" rIns="0" bIns="0" rtlCol="0"/>
          <a:lstStyle/>
          <a:p>
            <a:endParaRPr/>
          </a:p>
        </p:txBody>
      </p:sp>
      <p:sp>
        <p:nvSpPr>
          <p:cNvPr id="7" name="object 7"/>
          <p:cNvSpPr txBox="1"/>
          <p:nvPr/>
        </p:nvSpPr>
        <p:spPr>
          <a:xfrm>
            <a:off x="1179982" y="3037966"/>
            <a:ext cx="2223770" cy="568325"/>
          </a:xfrm>
          <a:prstGeom prst="rect">
            <a:avLst/>
          </a:prstGeom>
        </p:spPr>
        <p:txBody>
          <a:bodyPr vert="horz" wrap="square" lIns="0" tIns="0" rIns="0" bIns="0" rtlCol="0">
            <a:spAutoFit/>
          </a:bodyPr>
          <a:lstStyle/>
          <a:p>
            <a:pPr marL="12700">
              <a:lnSpc>
                <a:spcPct val="100000"/>
              </a:lnSpc>
            </a:pPr>
            <a:r>
              <a:rPr sz="3600" spc="-40" dirty="0">
                <a:solidFill>
                  <a:srgbClr val="232852"/>
                </a:solidFill>
                <a:latin typeface="Arial"/>
                <a:cs typeface="Arial"/>
              </a:rPr>
              <a:t>Thank</a:t>
            </a:r>
            <a:r>
              <a:rPr sz="3600" spc="-405" dirty="0">
                <a:solidFill>
                  <a:srgbClr val="232852"/>
                </a:solidFill>
                <a:latin typeface="Arial"/>
                <a:cs typeface="Arial"/>
              </a:rPr>
              <a:t> </a:t>
            </a:r>
            <a:r>
              <a:rPr sz="3600" spc="-5" dirty="0">
                <a:solidFill>
                  <a:srgbClr val="232852"/>
                </a:solidFill>
                <a:latin typeface="Arial"/>
                <a:cs typeface="Arial"/>
              </a:rPr>
              <a:t>you!</a:t>
            </a:r>
            <a:endParaRPr sz="3600">
              <a:latin typeface="Arial"/>
              <a:cs typeface="Arial"/>
            </a:endParaRPr>
          </a:p>
        </p:txBody>
      </p:sp>
      <p:sp>
        <p:nvSpPr>
          <p:cNvPr id="8" name="object 8"/>
          <p:cNvSpPr/>
          <p:nvPr/>
        </p:nvSpPr>
        <p:spPr>
          <a:xfrm>
            <a:off x="6103620" y="3105911"/>
            <a:ext cx="5079491" cy="2976372"/>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1179982" y="1636521"/>
            <a:ext cx="9030818" cy="276999"/>
          </a:xfrm>
          <a:prstGeom prst="rect">
            <a:avLst/>
          </a:prstGeom>
        </p:spPr>
        <p:txBody>
          <a:bodyPr vert="horz" wrap="square" lIns="0" tIns="0" rIns="0" bIns="0" rtlCol="0">
            <a:spAutoFit/>
          </a:bodyPr>
          <a:lstStyle/>
          <a:p>
            <a:pPr marL="12700">
              <a:lnSpc>
                <a:spcPct val="100000"/>
              </a:lnSpc>
            </a:pPr>
            <a:r>
              <a:rPr lang="en-US" sz="1800" spc="85"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For further queries please click </a:t>
            </a:r>
            <a:r>
              <a:rPr lang="en-US" sz="1800" spc="85" dirty="0" smtClean="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‘Need Help’ </a:t>
            </a:r>
            <a:r>
              <a:rPr lang="en-US" sz="1800" spc="85" dirty="0" smtClean="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on Panel to raise your ticket</a:t>
            </a:r>
            <a:endParaRPr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607" y="1201579"/>
            <a:ext cx="10752455" cy="246221"/>
          </a:xfrm>
          <a:prstGeom prst="rect">
            <a:avLst/>
          </a:prstGeom>
        </p:spPr>
        <p:txBody>
          <a:bodyPr vert="horz" wrap="square" lIns="0" tIns="0" rIns="0" bIns="0" rtlCol="0">
            <a:spAutoFit/>
          </a:bodyPr>
          <a:lstStyle/>
          <a:p>
            <a:r>
              <a:rPr lang="en-US" sz="1600" dirty="0">
                <a:latin typeface="Open Sans Light" panose="020B0306030504020204" pitchFamily="34" charset="0"/>
                <a:ea typeface="Open Sans Light" panose="020B0306030504020204" pitchFamily="34" charset="0"/>
                <a:cs typeface="Open Sans Light" panose="020B0306030504020204" pitchFamily="34" charset="0"/>
              </a:rPr>
              <a:t>Login to </a:t>
            </a:r>
            <a:r>
              <a:rPr lang="en-US" sz="1600" dirty="0" smtClean="0">
                <a:latin typeface="Open Sans Light" panose="020B0306030504020204" pitchFamily="34" charset="0"/>
                <a:ea typeface="Open Sans Light" panose="020B0306030504020204" pitchFamily="34" charset="0"/>
                <a:cs typeface="Open Sans Light" panose="020B0306030504020204" pitchFamily="34" charset="0"/>
              </a:rPr>
              <a:t>the </a:t>
            </a:r>
            <a:r>
              <a:rPr lang="en-US" sz="1600" dirty="0">
                <a:latin typeface="Open Sans Light" panose="020B0306030504020204" pitchFamily="34" charset="0"/>
                <a:ea typeface="Open Sans Light" panose="020B0306030504020204" pitchFamily="34" charset="0"/>
                <a:cs typeface="Open Sans Light" panose="020B0306030504020204" pitchFamily="34" charset="0"/>
              </a:rPr>
              <a:t>panel - </a:t>
            </a:r>
            <a:r>
              <a:rPr lang="en-US" sz="1400" u="sng" spc="45" dirty="0">
                <a:solidFill>
                  <a:srgbClr val="9353C3"/>
                </a:solidFill>
                <a:latin typeface="Open Sans Light" panose="020B0306030504020204" pitchFamily="34" charset="0"/>
                <a:ea typeface="Open Sans Light" panose="020B0306030504020204" pitchFamily="34" charset="0"/>
                <a:cs typeface="Open Sans Light" panose="020B0306030504020204" pitchFamily="34" charset="0"/>
              </a:rPr>
              <a:t>https://dashboard.paytm.com/ </a:t>
            </a:r>
            <a:endParaRPr lang="en-US"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Oval 10"/>
          <p:cNvSpPr/>
          <p:nvPr/>
        </p:nvSpPr>
        <p:spPr>
          <a:xfrm>
            <a:off x="8639625" y="17942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2" name="TextBox 11"/>
          <p:cNvSpPr txBox="1"/>
          <p:nvPr/>
        </p:nvSpPr>
        <p:spPr>
          <a:xfrm>
            <a:off x="9067800" y="1807751"/>
            <a:ext cx="2681223"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a:latin typeface="Open Sans Light" panose="020B0306030504020204" pitchFamily="34" charset="0"/>
                <a:ea typeface="Open Sans Light" panose="020B0306030504020204" pitchFamily="34" charset="0"/>
                <a:cs typeface="Open Sans Light" panose="020B0306030504020204" pitchFamily="34" charset="0"/>
              </a:rPr>
              <a:t>Log in</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Oval 12"/>
          <p:cNvSpPr/>
          <p:nvPr/>
        </p:nvSpPr>
        <p:spPr>
          <a:xfrm>
            <a:off x="8639625" y="244844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14" name="TextBox 13"/>
          <p:cNvSpPr txBox="1"/>
          <p:nvPr/>
        </p:nvSpPr>
        <p:spPr>
          <a:xfrm>
            <a:off x="9067801" y="2461975"/>
            <a:ext cx="2681222"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Enter your access details</a:t>
            </a:r>
          </a:p>
        </p:txBody>
      </p:sp>
      <p:sp>
        <p:nvSpPr>
          <p:cNvPr id="15" name="Oval 14"/>
          <p:cNvSpPr/>
          <p:nvPr/>
        </p:nvSpPr>
        <p:spPr>
          <a:xfrm>
            <a:off x="8639625" y="310266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5"/>
          <p:cNvSpPr txBox="1"/>
          <p:nvPr/>
        </p:nvSpPr>
        <p:spPr>
          <a:xfrm>
            <a:off x="9067801" y="3116198"/>
            <a:ext cx="2681222"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a:latin typeface="Open Sans Light" panose="020B0306030504020204" pitchFamily="34" charset="0"/>
                <a:ea typeface="Open Sans Light" panose="020B0306030504020204" pitchFamily="34" charset="0"/>
                <a:cs typeface="Open Sans Light" panose="020B0306030504020204" pitchFamily="34" charset="0"/>
              </a:rPr>
              <a:t>Secure Login</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TextBox 26"/>
          <p:cNvSpPr txBox="1"/>
          <p:nvPr/>
        </p:nvSpPr>
        <p:spPr>
          <a:xfrm>
            <a:off x="8639625" y="3151370"/>
            <a:ext cx="442977" cy="276999"/>
          </a:xfrm>
          <a:prstGeom prst="rect">
            <a:avLst/>
          </a:prstGeom>
          <a:noFill/>
        </p:spPr>
        <p:txBody>
          <a:bodyPr wrap="square" rtlCol="0">
            <a:spAutoFit/>
          </a:bodyPr>
          <a:lstStyle/>
          <a:p>
            <a:r>
              <a:rPr lang="en-US" sz="1200" b="1" dirty="0" smtClean="0"/>
              <a:t>3</a:t>
            </a:r>
            <a:endParaRPr lang="en-US" sz="1200" b="1" dirty="0"/>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Gratification Wallet 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10" y="567682"/>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a:solidFill>
                  <a:srgbClr val="002060"/>
                </a:solidFill>
                <a:latin typeface="Open Sans Semibold" pitchFamily="34" charset="0"/>
                <a:ea typeface="Open Sans Semibold" pitchFamily="34" charset="0"/>
                <a:cs typeface="Open Sans Semibold" pitchFamily="34" charset="0"/>
                <a:sym typeface="Verdana"/>
              </a:rPr>
              <a:t>Login </a:t>
            </a:r>
            <a:r>
              <a:rPr lang="en" sz="2400" dirty="0" smtClean="0">
                <a:solidFill>
                  <a:srgbClr val="002060"/>
                </a:solidFill>
                <a:latin typeface="Open Sans Semibold" pitchFamily="34" charset="0"/>
                <a:ea typeface="Open Sans Semibold" pitchFamily="34" charset="0"/>
                <a:cs typeface="Open Sans Semibold" pitchFamily="34" charset="0"/>
                <a:sym typeface="Verdana"/>
              </a:rPr>
              <a:t>to </a:t>
            </a:r>
            <a:r>
              <a:rPr lang="en-US" sz="2400" dirty="0" smtClean="0">
                <a:solidFill>
                  <a:srgbClr val="002060"/>
                </a:solidFill>
                <a:latin typeface="Open Sans Semibold" pitchFamily="34" charset="0"/>
                <a:ea typeface="Open Sans Semibold" pitchFamily="34" charset="0"/>
                <a:cs typeface="Open Sans Semibold" pitchFamily="34" charset="0"/>
                <a:sym typeface="Verdana"/>
              </a:rPr>
              <a:t>Merchant panel &amp; access Gratification Wallet</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a:p>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pic>
        <p:nvPicPr>
          <p:cNvPr id="2" name="Picture 1"/>
          <p:cNvPicPr>
            <a:picLocks noChangeAspect="1"/>
          </p:cNvPicPr>
          <p:nvPr/>
        </p:nvPicPr>
        <p:blipFill>
          <a:blip r:embed="rId3"/>
          <a:stretch>
            <a:fillRect/>
          </a:stretch>
        </p:blipFill>
        <p:spPr>
          <a:xfrm>
            <a:off x="392758" y="1697551"/>
            <a:ext cx="8251416" cy="4340612"/>
          </a:xfrm>
          <a:prstGeom prst="rect">
            <a:avLst/>
          </a:prstGeom>
        </p:spPr>
      </p:pic>
      <p:pic>
        <p:nvPicPr>
          <p:cNvPr id="10" name="Picture 9"/>
          <p:cNvPicPr>
            <a:picLocks noChangeAspect="1"/>
          </p:cNvPicPr>
          <p:nvPr/>
        </p:nvPicPr>
        <p:blipFill>
          <a:blip r:embed="rId4"/>
          <a:stretch>
            <a:fillRect/>
          </a:stretch>
        </p:blipFill>
        <p:spPr>
          <a:xfrm>
            <a:off x="1224950" y="2363863"/>
            <a:ext cx="3118450" cy="444579"/>
          </a:xfrm>
          <a:prstGeom prst="rect">
            <a:avLst/>
          </a:prstGeom>
          <a:ln>
            <a:solidFill>
              <a:srgbClr val="0070C0"/>
            </a:solidFill>
          </a:ln>
        </p:spPr>
      </p:pic>
      <p:pic>
        <p:nvPicPr>
          <p:cNvPr id="34" name="Picture 33"/>
          <p:cNvPicPr>
            <a:picLocks noChangeAspect="1"/>
          </p:cNvPicPr>
          <p:nvPr/>
        </p:nvPicPr>
        <p:blipFill>
          <a:blip r:embed="rId5"/>
          <a:stretch>
            <a:fillRect/>
          </a:stretch>
        </p:blipFill>
        <p:spPr>
          <a:xfrm>
            <a:off x="1224950" y="2899837"/>
            <a:ext cx="6090250" cy="1005927"/>
          </a:xfrm>
          <a:prstGeom prst="rect">
            <a:avLst/>
          </a:prstGeom>
          <a:ln>
            <a:solidFill>
              <a:srgbClr val="0070C0"/>
            </a:solidFill>
          </a:ln>
        </p:spPr>
      </p:pic>
      <p:pic>
        <p:nvPicPr>
          <p:cNvPr id="43" name="Picture 42"/>
          <p:cNvPicPr>
            <a:picLocks noChangeAspect="1"/>
          </p:cNvPicPr>
          <p:nvPr/>
        </p:nvPicPr>
        <p:blipFill>
          <a:blip r:embed="rId6"/>
          <a:stretch>
            <a:fillRect/>
          </a:stretch>
        </p:blipFill>
        <p:spPr>
          <a:xfrm>
            <a:off x="1228604" y="4953000"/>
            <a:ext cx="6086596" cy="549190"/>
          </a:xfrm>
          <a:prstGeom prst="rect">
            <a:avLst/>
          </a:prstGeom>
          <a:ln>
            <a:solidFill>
              <a:srgbClr val="0070C0"/>
            </a:solidFill>
          </a:ln>
        </p:spPr>
      </p:pic>
      <p:pic>
        <p:nvPicPr>
          <p:cNvPr id="9" name="Picture 8"/>
          <p:cNvPicPr>
            <a:picLocks noChangeAspect="1"/>
          </p:cNvPicPr>
          <p:nvPr/>
        </p:nvPicPr>
        <p:blipFill>
          <a:blip r:embed="rId7"/>
          <a:stretch>
            <a:fillRect/>
          </a:stretch>
        </p:blipFill>
        <p:spPr>
          <a:xfrm>
            <a:off x="960762" y="2123974"/>
            <a:ext cx="536494" cy="542591"/>
          </a:xfrm>
          <a:prstGeom prst="rect">
            <a:avLst/>
          </a:prstGeom>
        </p:spPr>
      </p:pic>
      <p:pic>
        <p:nvPicPr>
          <p:cNvPr id="24" name="Picture 23"/>
          <p:cNvPicPr>
            <a:picLocks noChangeAspect="1"/>
          </p:cNvPicPr>
          <p:nvPr/>
        </p:nvPicPr>
        <p:blipFill>
          <a:blip r:embed="rId8"/>
          <a:stretch>
            <a:fillRect/>
          </a:stretch>
        </p:blipFill>
        <p:spPr>
          <a:xfrm>
            <a:off x="967928" y="2792994"/>
            <a:ext cx="524301" cy="530398"/>
          </a:xfrm>
          <a:prstGeom prst="rect">
            <a:avLst/>
          </a:prstGeom>
        </p:spPr>
      </p:pic>
      <p:pic>
        <p:nvPicPr>
          <p:cNvPr id="41" name="Picture 40"/>
          <p:cNvPicPr>
            <a:picLocks noChangeAspect="1"/>
          </p:cNvPicPr>
          <p:nvPr/>
        </p:nvPicPr>
        <p:blipFill>
          <a:blip r:embed="rId9"/>
          <a:stretch>
            <a:fillRect/>
          </a:stretch>
        </p:blipFill>
        <p:spPr>
          <a:xfrm>
            <a:off x="967928" y="4706764"/>
            <a:ext cx="524301" cy="530398"/>
          </a:xfrm>
          <a:prstGeom prst="rect">
            <a:avLst/>
          </a:prstGeom>
        </p:spPr>
      </p:pic>
    </p:spTree>
    <p:extLst>
      <p:ext uri="{BB962C8B-B14F-4D97-AF65-F5344CB8AC3E}">
        <p14:creationId xmlns:p14="http://schemas.microsoft.com/office/powerpoint/2010/main" val="862373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8639625" y="17942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2" name="TextBox 11"/>
          <p:cNvSpPr txBox="1"/>
          <p:nvPr/>
        </p:nvSpPr>
        <p:spPr>
          <a:xfrm>
            <a:off x="9067800" y="1807751"/>
            <a:ext cx="2681223" cy="276999"/>
          </a:xfrm>
          <a:prstGeom prst="rect">
            <a:avLst/>
          </a:prstGeom>
          <a:noFill/>
        </p:spPr>
        <p:txBody>
          <a:bodyPr wrap="square" rtlCol="0">
            <a:spAutoFit/>
          </a:bodyPr>
          <a:lstStyle/>
          <a:p>
            <a:r>
              <a:rPr lang="en-IN" sz="1200" dirty="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Forgot Password?</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10" y="567682"/>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Reset Password</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a:p>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pic>
        <p:nvPicPr>
          <p:cNvPr id="2" name="Picture 1"/>
          <p:cNvPicPr>
            <a:picLocks noChangeAspect="1"/>
          </p:cNvPicPr>
          <p:nvPr/>
        </p:nvPicPr>
        <p:blipFill>
          <a:blip r:embed="rId3"/>
          <a:stretch>
            <a:fillRect/>
          </a:stretch>
        </p:blipFill>
        <p:spPr>
          <a:xfrm>
            <a:off x="392758" y="1697551"/>
            <a:ext cx="8251416" cy="4340612"/>
          </a:xfrm>
          <a:prstGeom prst="rect">
            <a:avLst/>
          </a:prstGeom>
        </p:spPr>
      </p:pic>
      <p:pic>
        <p:nvPicPr>
          <p:cNvPr id="10" name="Picture 9"/>
          <p:cNvPicPr>
            <a:picLocks noChangeAspect="1"/>
          </p:cNvPicPr>
          <p:nvPr/>
        </p:nvPicPr>
        <p:blipFill>
          <a:blip r:embed="rId4"/>
          <a:stretch>
            <a:fillRect/>
          </a:stretch>
        </p:blipFill>
        <p:spPr>
          <a:xfrm>
            <a:off x="5257800" y="3831420"/>
            <a:ext cx="2133600" cy="444579"/>
          </a:xfrm>
          <a:prstGeom prst="rect">
            <a:avLst/>
          </a:prstGeom>
          <a:ln>
            <a:solidFill>
              <a:srgbClr val="0070C0"/>
            </a:solidFill>
          </a:ln>
        </p:spPr>
      </p:pic>
      <p:pic>
        <p:nvPicPr>
          <p:cNvPr id="9" name="Picture 8"/>
          <p:cNvPicPr>
            <a:picLocks noChangeAspect="1"/>
          </p:cNvPicPr>
          <p:nvPr/>
        </p:nvPicPr>
        <p:blipFill>
          <a:blip r:embed="rId5"/>
          <a:stretch>
            <a:fillRect/>
          </a:stretch>
        </p:blipFill>
        <p:spPr>
          <a:xfrm>
            <a:off x="4902349" y="3515643"/>
            <a:ext cx="536494" cy="542591"/>
          </a:xfrm>
          <a:prstGeom prst="rect">
            <a:avLst/>
          </a:prstGeom>
        </p:spPr>
      </p:pic>
    </p:spTree>
    <p:extLst>
      <p:ext uri="{BB962C8B-B14F-4D97-AF65-F5344CB8AC3E}">
        <p14:creationId xmlns:p14="http://schemas.microsoft.com/office/powerpoint/2010/main" val="4248227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31039" t="12702" r="32650" b="42219"/>
          <a:stretch/>
        </p:blipFill>
        <p:spPr>
          <a:xfrm>
            <a:off x="518574" y="1819203"/>
            <a:ext cx="7711026" cy="3971996"/>
          </a:xfrm>
          <a:prstGeom prst="rect">
            <a:avLst/>
          </a:prstGeom>
          <a:ln>
            <a:solidFill>
              <a:schemeClr val="tx1"/>
            </a:solidFill>
          </a:ln>
        </p:spPr>
      </p:pic>
      <p:sp>
        <p:nvSpPr>
          <p:cNvPr id="11" name="Oval 10"/>
          <p:cNvSpPr/>
          <p:nvPr/>
        </p:nvSpPr>
        <p:spPr>
          <a:xfrm>
            <a:off x="8639625" y="179421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p:cNvSpPr txBox="1"/>
          <p:nvPr/>
        </p:nvSpPr>
        <p:spPr>
          <a:xfrm>
            <a:off x="9067800" y="1807751"/>
            <a:ext cx="2681223" cy="461665"/>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Enter your Paytm registered mobile number / email</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Oval 12"/>
          <p:cNvSpPr/>
          <p:nvPr/>
        </p:nvSpPr>
        <p:spPr>
          <a:xfrm>
            <a:off x="8639625" y="244844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Box 13"/>
          <p:cNvSpPr txBox="1"/>
          <p:nvPr/>
        </p:nvSpPr>
        <p:spPr>
          <a:xfrm>
            <a:off x="9067801" y="2461975"/>
            <a:ext cx="2681222" cy="120032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Get Password</a:t>
            </a:r>
          </a:p>
          <a:p>
            <a:endParaRPr lang="en-IN" sz="1200" b="1" dirty="0">
              <a:latin typeface="Open Sans Light" panose="020B0306030504020204" pitchFamily="34" charset="0"/>
              <a:ea typeface="Open Sans Light" panose="020B0306030504020204" pitchFamily="34" charset="0"/>
              <a:cs typeface="Open Sans Light" panose="020B0306030504020204" pitchFamily="34" charset="0"/>
            </a:endParaRPr>
          </a:p>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A link will be sent to the registered mobile number / email that will redirect you to changing your password page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0" name="Picture 9"/>
          <p:cNvPicPr>
            <a:picLocks noChangeAspect="1"/>
          </p:cNvPicPr>
          <p:nvPr/>
        </p:nvPicPr>
        <p:blipFill>
          <a:blip r:embed="rId4"/>
          <a:stretch>
            <a:fillRect/>
          </a:stretch>
        </p:blipFill>
        <p:spPr>
          <a:xfrm>
            <a:off x="1585884" y="3263953"/>
            <a:ext cx="5881716" cy="686434"/>
          </a:xfrm>
          <a:prstGeom prst="rect">
            <a:avLst/>
          </a:prstGeom>
          <a:ln>
            <a:solidFill>
              <a:srgbClr val="0070C0"/>
            </a:solidFill>
          </a:ln>
        </p:spPr>
      </p:pic>
      <p:pic>
        <p:nvPicPr>
          <p:cNvPr id="34" name="Picture 33"/>
          <p:cNvPicPr>
            <a:picLocks noChangeAspect="1"/>
          </p:cNvPicPr>
          <p:nvPr/>
        </p:nvPicPr>
        <p:blipFill>
          <a:blip r:embed="rId5"/>
          <a:stretch>
            <a:fillRect/>
          </a:stretch>
        </p:blipFill>
        <p:spPr>
          <a:xfrm>
            <a:off x="1585885" y="4876801"/>
            <a:ext cx="6090250" cy="609600"/>
          </a:xfrm>
          <a:prstGeom prst="rect">
            <a:avLst/>
          </a:prstGeom>
          <a:ln>
            <a:solidFill>
              <a:srgbClr val="0070C0"/>
            </a:solidFill>
          </a:ln>
        </p:spPr>
      </p:pic>
      <p:sp>
        <p:nvSpPr>
          <p:cNvPr id="22" name="Title 4"/>
          <p:cNvSpPr txBox="1">
            <a:spLocks/>
          </p:cNvSpPr>
          <p:nvPr/>
        </p:nvSpPr>
        <p:spPr>
          <a:xfrm>
            <a:off x="516210" y="567682"/>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Reset Password</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a:p>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23" name="Oval 22"/>
          <p:cNvSpPr/>
          <p:nvPr/>
        </p:nvSpPr>
        <p:spPr>
          <a:xfrm>
            <a:off x="1405884" y="303284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25" name="Oval 24"/>
          <p:cNvSpPr/>
          <p:nvPr/>
        </p:nvSpPr>
        <p:spPr>
          <a:xfrm>
            <a:off x="1405884" y="4627492"/>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93100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516210" y="646765"/>
            <a:ext cx="1144719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smtClean="0">
                <a:solidFill>
                  <a:srgbClr val="002060"/>
                </a:solidFill>
                <a:latin typeface="Open Sans Semibold" pitchFamily="34" charset="0"/>
                <a:ea typeface="Open Sans Semibold" pitchFamily="34" charset="0"/>
                <a:cs typeface="Open Sans Semibold" pitchFamily="34" charset="0"/>
                <a:sym typeface="Verdana"/>
              </a:rPr>
              <a:t>Understand wallet types</a:t>
            </a:r>
          </a:p>
          <a:p>
            <a:endParaRPr lang="en" sz="2400" dirty="0">
              <a:solidFill>
                <a:srgbClr val="002060"/>
              </a:solidFill>
              <a:latin typeface="Open Sans Semibold" pitchFamily="34" charset="0"/>
              <a:ea typeface="Open Sans Semibold" pitchFamily="34" charset="0"/>
              <a:cs typeface="Open Sans Semibold" pitchFamily="34" charset="0"/>
              <a:sym typeface="Verdana"/>
            </a:endParaRPr>
          </a:p>
          <a:p>
            <a:r>
              <a:rPr lang="en-US" sz="16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Business Wallet- </a:t>
            </a:r>
            <a:r>
              <a:rPr lang="en-US"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Your primary </a:t>
            </a:r>
            <a:r>
              <a:rPr lang="en-US" sz="160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wallet </a:t>
            </a:r>
            <a:r>
              <a:rPr lang="en-US" sz="160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is where </a:t>
            </a:r>
            <a:r>
              <a:rPr lang="en-US"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funds would be transferred by Paytm in lieu </a:t>
            </a:r>
          </a:p>
          <a:p>
            <a:r>
              <a:rPr lang="en-US"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of fund received against the business entity</a:t>
            </a:r>
          </a:p>
          <a:p>
            <a:endParaRPr lang="en-US" sz="14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a:p>
            <a:endParaRPr lang="en-US"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a:p>
            <a:r>
              <a:rPr lang="en-US" sz="16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Sub -Wallet-  </a:t>
            </a:r>
            <a:r>
              <a:rPr lang="en-US"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Funds are transferred from the business wallet to sub wallet which would be created by you and it is used to gratify the customers, multiple sub wallets can be created as per requirement</a:t>
            </a:r>
          </a:p>
          <a:p>
            <a:endPar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a:p>
            <a:r>
              <a:rPr lang="en-US" sz="16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Customer Wallet- </a:t>
            </a:r>
            <a:r>
              <a:rPr lang="en-US"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This is the regular Paytm wallet of any customer who will be the end beneficiary </a:t>
            </a:r>
          </a:p>
          <a:p>
            <a:endPar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a:p>
            <a:endParaRPr lang="en-US"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a:p>
            <a:endParaRPr lang="en" sz="16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4" name="Rounded Rectangle 3"/>
          <p:cNvSpPr/>
          <p:nvPr/>
        </p:nvSpPr>
        <p:spPr>
          <a:xfrm>
            <a:off x="3428999" y="4568020"/>
            <a:ext cx="12282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Business wallet</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Rounded Rectangle 4"/>
          <p:cNvSpPr/>
          <p:nvPr/>
        </p:nvSpPr>
        <p:spPr>
          <a:xfrm>
            <a:off x="5324268" y="3806020"/>
            <a:ext cx="907665"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Sub wallet1</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Rounded Rectangle 39"/>
          <p:cNvSpPr/>
          <p:nvPr/>
        </p:nvSpPr>
        <p:spPr>
          <a:xfrm>
            <a:off x="5324268" y="5307842"/>
            <a:ext cx="907665"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Sub wallet2</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Rounded Rectangle 46"/>
          <p:cNvSpPr/>
          <p:nvPr/>
        </p:nvSpPr>
        <p:spPr>
          <a:xfrm>
            <a:off x="6629400" y="3581400"/>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Customer 1</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Rounded Rectangle 47"/>
          <p:cNvSpPr/>
          <p:nvPr/>
        </p:nvSpPr>
        <p:spPr>
          <a:xfrm>
            <a:off x="6629401" y="5058248"/>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Customer 1</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Rounded Rectangle 48"/>
          <p:cNvSpPr/>
          <p:nvPr/>
        </p:nvSpPr>
        <p:spPr>
          <a:xfrm>
            <a:off x="6629401" y="5735295"/>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Customer2</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0" name="Rounded Rectangle 49"/>
          <p:cNvSpPr/>
          <p:nvPr/>
        </p:nvSpPr>
        <p:spPr>
          <a:xfrm>
            <a:off x="6629400" y="4267200"/>
            <a:ext cx="914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Customer 2</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7" name="Straight Connector 16"/>
          <p:cNvCxnSpPr>
            <a:stCxn id="4" idx="3"/>
          </p:cNvCxnSpPr>
          <p:nvPr/>
        </p:nvCxnSpPr>
        <p:spPr>
          <a:xfrm>
            <a:off x="4657298" y="5025220"/>
            <a:ext cx="91788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437024" y="4452935"/>
            <a:ext cx="1047192" cy="728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 idx="3"/>
          </p:cNvCxnSpPr>
          <p:nvPr/>
        </p:nvCxnSpPr>
        <p:spPr>
          <a:xfrm>
            <a:off x="6231933" y="4187020"/>
            <a:ext cx="1007067" cy="40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7" idx="0"/>
          </p:cNvCxnSpPr>
          <p:nvPr/>
        </p:nvCxnSpPr>
        <p:spPr>
          <a:xfrm flipV="1">
            <a:off x="6096000" y="3581400"/>
            <a:ext cx="990600" cy="60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49" idx="2"/>
          </p:cNvCxnSpPr>
          <p:nvPr/>
        </p:nvCxnSpPr>
        <p:spPr>
          <a:xfrm>
            <a:off x="6096000" y="5638800"/>
            <a:ext cx="990601" cy="553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5885597" y="5307843"/>
            <a:ext cx="921583" cy="5595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813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607" y="1142595"/>
            <a:ext cx="10752455" cy="492443"/>
          </a:xfrm>
          <a:prstGeom prst="rect">
            <a:avLst/>
          </a:prstGeom>
        </p:spPr>
        <p:txBody>
          <a:bodyPr vert="horz" wrap="square" lIns="0" tIns="0" rIns="0" bIns="0" rtlCol="0">
            <a:spAutoFit/>
          </a:bodyPr>
          <a:lstStyle/>
          <a:p>
            <a:r>
              <a:rPr lang="en-US" sz="1600" dirty="0">
                <a:latin typeface="Open Sans Light" panose="020B0306030504020204" pitchFamily="34" charset="0"/>
                <a:ea typeface="Open Sans Light" panose="020B0306030504020204" pitchFamily="34" charset="0"/>
                <a:cs typeface="Open Sans Light" panose="020B0306030504020204" pitchFamily="34" charset="0"/>
              </a:rPr>
              <a:t>You can create sub users with restricted access. Use mobile number or email to create sub-users from the “Sub Users” tab under the Settings section</a:t>
            </a:r>
          </a:p>
        </p:txBody>
      </p:sp>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6" name="Oval 35"/>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6"/>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Settings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Oval 38"/>
          <p:cNvSpPr/>
          <p:nvPr/>
        </p:nvSpPr>
        <p:spPr>
          <a:xfrm>
            <a:off x="4882973" y="116366"/>
            <a:ext cx="432843"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err="1"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39"/>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Sub users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460891" y="518614"/>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a:solidFill>
                  <a:srgbClr val="002060"/>
                </a:solidFill>
                <a:latin typeface="Open Sans Semibold" pitchFamily="34" charset="0"/>
                <a:ea typeface="Open Sans Semibold" pitchFamily="34" charset="0"/>
                <a:cs typeface="Open Sans Semibold" pitchFamily="34" charset="0"/>
                <a:sym typeface="Verdana"/>
              </a:rPr>
              <a:t>Add sub users to the panel – Step 1</a:t>
            </a:r>
          </a:p>
        </p:txBody>
      </p:sp>
      <p:sp>
        <p:nvSpPr>
          <p:cNvPr id="62" name="Rectangle 61"/>
          <p:cNvSpPr/>
          <p:nvPr/>
        </p:nvSpPr>
        <p:spPr>
          <a:xfrm>
            <a:off x="7334155" y="523081"/>
            <a:ext cx="1246885" cy="18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649861" y="192458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0" name="TextBox 29"/>
          <p:cNvSpPr txBox="1"/>
          <p:nvPr/>
        </p:nvSpPr>
        <p:spPr>
          <a:xfrm>
            <a:off x="9078036" y="1938112"/>
            <a:ext cx="2681223" cy="461665"/>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 Sub Users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under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 Settings </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tab</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Oval 30"/>
          <p:cNvSpPr/>
          <p:nvPr/>
        </p:nvSpPr>
        <p:spPr>
          <a:xfrm>
            <a:off x="8639625" y="262052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32" name="TextBox 31"/>
          <p:cNvSpPr txBox="1"/>
          <p:nvPr/>
        </p:nvSpPr>
        <p:spPr>
          <a:xfrm>
            <a:off x="9067800" y="2634060"/>
            <a:ext cx="2681223"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Add New Sub-User</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TextBox 33"/>
          <p:cNvSpPr txBox="1"/>
          <p:nvPr/>
        </p:nvSpPr>
        <p:spPr>
          <a:xfrm>
            <a:off x="9067800" y="3360760"/>
            <a:ext cx="2681223" cy="461665"/>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To Edit or Delete an already existing sub user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click</a:t>
            </a:r>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 on appropriate option</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Oval 24"/>
          <p:cNvSpPr/>
          <p:nvPr/>
        </p:nvSpPr>
        <p:spPr>
          <a:xfrm>
            <a:off x="8639625" y="3347228"/>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TextBox 26"/>
          <p:cNvSpPr txBox="1"/>
          <p:nvPr/>
        </p:nvSpPr>
        <p:spPr>
          <a:xfrm>
            <a:off x="8639625" y="3380601"/>
            <a:ext cx="442977" cy="276999"/>
          </a:xfrm>
          <a:prstGeom prst="rect">
            <a:avLst/>
          </a:prstGeom>
          <a:noFill/>
        </p:spPr>
        <p:txBody>
          <a:bodyPr wrap="square" rtlCol="0">
            <a:spAutoFit/>
          </a:bodyPr>
          <a:lstStyle/>
          <a:p>
            <a:r>
              <a:rPr lang="en-US" sz="1200" b="1" dirty="0"/>
              <a:t>2 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07" y="1966422"/>
            <a:ext cx="7861963" cy="3893181"/>
          </a:xfrm>
          <a:prstGeom prst="rect">
            <a:avLst/>
          </a:prstGeom>
          <a:ln>
            <a:solidFill>
              <a:schemeClr val="tx1"/>
            </a:solidFill>
          </a:ln>
        </p:spPr>
      </p:pic>
      <p:sp>
        <p:nvSpPr>
          <p:cNvPr id="9" name="Rectangle 8"/>
          <p:cNvSpPr/>
          <p:nvPr/>
        </p:nvSpPr>
        <p:spPr>
          <a:xfrm>
            <a:off x="579441" y="2514600"/>
            <a:ext cx="1173159"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334155" y="1966422"/>
            <a:ext cx="1068415" cy="318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772400" y="2743200"/>
            <a:ext cx="53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412400" y="24975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0" name="TextBox 49"/>
          <p:cNvSpPr txBox="1"/>
          <p:nvPr/>
        </p:nvSpPr>
        <p:spPr>
          <a:xfrm>
            <a:off x="7412400" y="2539000"/>
            <a:ext cx="442977" cy="276999"/>
          </a:xfrm>
          <a:prstGeom prst="rect">
            <a:avLst/>
          </a:prstGeom>
          <a:noFill/>
        </p:spPr>
        <p:txBody>
          <a:bodyPr wrap="square" rtlCol="0">
            <a:spAutoFit/>
          </a:bodyPr>
          <a:lstStyle/>
          <a:p>
            <a:r>
              <a:rPr lang="en-US" sz="1200" b="1" dirty="0"/>
              <a:t>2 A</a:t>
            </a:r>
          </a:p>
        </p:txBody>
      </p:sp>
      <p:sp>
        <p:nvSpPr>
          <p:cNvPr id="51" name="Oval 50"/>
          <p:cNvSpPr/>
          <p:nvPr/>
        </p:nvSpPr>
        <p:spPr>
          <a:xfrm>
            <a:off x="6902296" y="198894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52" name="Oval 51"/>
          <p:cNvSpPr/>
          <p:nvPr/>
        </p:nvSpPr>
        <p:spPr>
          <a:xfrm>
            <a:off x="579441" y="2115999"/>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Tree>
    <p:extLst>
      <p:ext uri="{BB962C8B-B14F-4D97-AF65-F5344CB8AC3E}">
        <p14:creationId xmlns:p14="http://schemas.microsoft.com/office/powerpoint/2010/main" val="1634012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6" name="Oval 35"/>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6"/>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Settings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Oval 38"/>
          <p:cNvSpPr/>
          <p:nvPr/>
        </p:nvSpPr>
        <p:spPr>
          <a:xfrm>
            <a:off x="4882973" y="116366"/>
            <a:ext cx="432843"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err="1"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39"/>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Sub users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460891" y="518614"/>
            <a:ext cx="8229600" cy="496235"/>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 sz="2400" dirty="0">
                <a:solidFill>
                  <a:srgbClr val="002060"/>
                </a:solidFill>
                <a:latin typeface="Open Sans Semibold" pitchFamily="34" charset="0"/>
                <a:ea typeface="Open Sans Semibold" pitchFamily="34" charset="0"/>
                <a:cs typeface="Open Sans Semibold" pitchFamily="34" charset="0"/>
                <a:sym typeface="Verdana"/>
              </a:rPr>
              <a:t>Add sub users to the panel – Step </a:t>
            </a:r>
            <a:r>
              <a:rPr lang="en" sz="2400" dirty="0" smtClean="0">
                <a:solidFill>
                  <a:srgbClr val="002060"/>
                </a:solidFill>
                <a:latin typeface="Open Sans Semibold" pitchFamily="34" charset="0"/>
                <a:ea typeface="Open Sans Semibold" pitchFamily="34" charset="0"/>
                <a:cs typeface="Open Sans Semibold" pitchFamily="34" charset="0"/>
                <a:sym typeface="Verdana"/>
              </a:rPr>
              <a:t>2</a:t>
            </a:r>
            <a:endParaRPr lang="en" sz="2400" dirty="0">
              <a:solidFill>
                <a:srgbClr val="002060"/>
              </a:solidFill>
              <a:latin typeface="Open Sans Semibold" pitchFamily="34" charset="0"/>
              <a:ea typeface="Open Sans Semibold" pitchFamily="34" charset="0"/>
              <a:cs typeface="Open Sans Semibold" pitchFamily="34" charset="0"/>
              <a:sym typeface="Verdana"/>
            </a:endParaRPr>
          </a:p>
        </p:txBody>
      </p:sp>
      <p:sp>
        <p:nvSpPr>
          <p:cNvPr id="62" name="Rectangle 61"/>
          <p:cNvSpPr/>
          <p:nvPr/>
        </p:nvSpPr>
        <p:spPr>
          <a:xfrm>
            <a:off x="7334155" y="523081"/>
            <a:ext cx="1246885" cy="18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9844602" y="16764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29" name="TextBox 28"/>
          <p:cNvSpPr txBox="1"/>
          <p:nvPr/>
        </p:nvSpPr>
        <p:spPr>
          <a:xfrm>
            <a:off x="10272777" y="1689932"/>
            <a:ext cx="1843023" cy="830997"/>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Enter email / mobile number</a:t>
            </a:r>
          </a:p>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This can be either Paytm registered or not</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29"/>
          <p:cNvSpPr/>
          <p:nvPr/>
        </p:nvSpPr>
        <p:spPr>
          <a:xfrm>
            <a:off x="9844602" y="25908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TextBox 30"/>
          <p:cNvSpPr txBox="1"/>
          <p:nvPr/>
        </p:nvSpPr>
        <p:spPr>
          <a:xfrm>
            <a:off x="10272777" y="2632300"/>
            <a:ext cx="1843023"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Proceed</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Oval 31"/>
          <p:cNvSpPr/>
          <p:nvPr/>
        </p:nvSpPr>
        <p:spPr>
          <a:xfrm>
            <a:off x="9844602" y="33528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3" name="TextBox 32"/>
          <p:cNvSpPr txBox="1"/>
          <p:nvPr/>
        </p:nvSpPr>
        <p:spPr>
          <a:xfrm>
            <a:off x="10272777" y="3366332"/>
            <a:ext cx="1843023" cy="646331"/>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Choose the wallet type and then roles or views that sub user can see</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Oval 33"/>
          <p:cNvSpPr/>
          <p:nvPr/>
        </p:nvSpPr>
        <p:spPr>
          <a:xfrm>
            <a:off x="9844602" y="433442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TextBox 40"/>
          <p:cNvSpPr txBox="1"/>
          <p:nvPr/>
        </p:nvSpPr>
        <p:spPr>
          <a:xfrm>
            <a:off x="10272777" y="4347956"/>
            <a:ext cx="1843023" cy="276999"/>
          </a:xfrm>
          <a:prstGeom prst="rect">
            <a:avLst/>
          </a:prstGeom>
          <a:noFill/>
        </p:spPr>
        <p:txBody>
          <a:bodyPr wrap="square" rtlCol="0">
            <a:spAutoFit/>
          </a:bodyPr>
          <a:lstStyle/>
          <a:p>
            <a:r>
              <a:rPr lang="en-IN" sz="1200" dirty="0" smtClean="0">
                <a:latin typeface="Open Sans Light" panose="020B0306030504020204" pitchFamily="34" charset="0"/>
                <a:ea typeface="Open Sans Light" panose="020B0306030504020204" pitchFamily="34" charset="0"/>
                <a:cs typeface="Open Sans Light" panose="020B0306030504020204" pitchFamily="34" charset="0"/>
              </a:rPr>
              <a:t>Click on </a:t>
            </a:r>
            <a:r>
              <a:rPr lang="en-IN" sz="1200" b="1" dirty="0" smtClean="0">
                <a:latin typeface="Open Sans Light" panose="020B0306030504020204" pitchFamily="34" charset="0"/>
                <a:ea typeface="Open Sans Light" panose="020B0306030504020204" pitchFamily="34" charset="0"/>
                <a:cs typeface="Open Sans Light" panose="020B0306030504020204" pitchFamily="34" charset="0"/>
              </a:rPr>
              <a:t>Save user </a:t>
            </a:r>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08" y="1583141"/>
            <a:ext cx="4342366" cy="3750859"/>
          </a:xfrm>
          <a:prstGeom prst="rect">
            <a:avLst/>
          </a:prstGeom>
          <a:ln>
            <a:solidFill>
              <a:schemeClr val="tx1"/>
            </a:solidFill>
          </a:ln>
        </p:spPr>
      </p:pic>
      <p:sp>
        <p:nvSpPr>
          <p:cNvPr id="6" name="Rectangle 5"/>
          <p:cNvSpPr/>
          <p:nvPr/>
        </p:nvSpPr>
        <p:spPr>
          <a:xfrm>
            <a:off x="762000" y="3532800"/>
            <a:ext cx="3962400" cy="58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1999" y="4486737"/>
            <a:ext cx="1130267" cy="46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0891" y="3238845"/>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43" name="Oval 42"/>
          <p:cNvSpPr/>
          <p:nvPr/>
        </p:nvSpPr>
        <p:spPr>
          <a:xfrm>
            <a:off x="455123" y="418440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4</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691" y="1571625"/>
            <a:ext cx="4409909" cy="3762375"/>
          </a:xfrm>
          <a:prstGeom prst="rect">
            <a:avLst/>
          </a:prstGeom>
          <a:ln>
            <a:solidFill>
              <a:schemeClr val="tx1"/>
            </a:solidFill>
          </a:ln>
        </p:spPr>
      </p:pic>
      <p:sp>
        <p:nvSpPr>
          <p:cNvPr id="5" name="Rectangle 4"/>
          <p:cNvSpPr/>
          <p:nvPr/>
        </p:nvSpPr>
        <p:spPr>
          <a:xfrm>
            <a:off x="5105400" y="2909299"/>
            <a:ext cx="3962400" cy="1715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96402" y="4876800"/>
            <a:ext cx="112819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973062" y="2537926"/>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Oval 44"/>
          <p:cNvSpPr/>
          <p:nvPr/>
        </p:nvSpPr>
        <p:spPr>
          <a:xfrm>
            <a:off x="4973352" y="4694424"/>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6</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6679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107764" y="109560"/>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36" name="Oval 35"/>
          <p:cNvSpPr/>
          <p:nvPr/>
        </p:nvSpPr>
        <p:spPr>
          <a:xfrm>
            <a:off x="2495369" y="115203"/>
            <a:ext cx="360000"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6"/>
          <p:cNvSpPr txBox="1"/>
          <p:nvPr/>
        </p:nvSpPr>
        <p:spPr>
          <a:xfrm>
            <a:off x="2928212" y="172092"/>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Settings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540607" y="169383"/>
            <a:ext cx="1903244" cy="246221"/>
          </a:xfrm>
          <a:prstGeom prst="rect">
            <a:avLst/>
          </a:prstGeom>
          <a:solidFill>
            <a:srgbClr val="629DD1">
              <a:alpha val="50000"/>
            </a:srgbClr>
          </a:solidFill>
        </p:spPr>
        <p:txBody>
          <a:bodyPr wrap="square" rtlCol="0">
            <a:spAutoFit/>
          </a:bodyPr>
          <a:lstStyle/>
          <a:p>
            <a:pPr algn="ctr" defTabSz="457127"/>
            <a:r>
              <a:rPr lang="en-IN" sz="1000" b="1" i="1" dirty="0">
                <a:latin typeface="Open Sans Light" panose="020B0306030504020204" pitchFamily="34" charset="0"/>
                <a:ea typeface="Open Sans Light" panose="020B0306030504020204" pitchFamily="34" charset="0"/>
                <a:cs typeface="Open Sans Light" panose="020B0306030504020204" pitchFamily="34" charset="0"/>
              </a:rPr>
              <a:t>Gratification Wallet </a:t>
            </a:r>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Guide</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Oval 38"/>
          <p:cNvSpPr/>
          <p:nvPr/>
        </p:nvSpPr>
        <p:spPr>
          <a:xfrm>
            <a:off x="4882973" y="116366"/>
            <a:ext cx="432843" cy="360000"/>
          </a:xfrm>
          <a:prstGeom prst="ellipse">
            <a:avLst/>
          </a:prstGeom>
          <a:solidFill>
            <a:srgbClr val="FFFFFF"/>
          </a:solidFill>
          <a:ln>
            <a:solidFill>
              <a:srgbClr val="629DD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err="1"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a:t>
            </a:r>
            <a:endParaRPr lang="en-US" sz="10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39"/>
          <p:cNvSpPr txBox="1"/>
          <p:nvPr/>
        </p:nvSpPr>
        <p:spPr>
          <a:xfrm>
            <a:off x="5367334" y="173255"/>
            <a:ext cx="1903244" cy="246221"/>
          </a:xfrm>
          <a:prstGeom prst="rect">
            <a:avLst/>
          </a:prstGeom>
          <a:solidFill>
            <a:srgbClr val="629DD1">
              <a:alpha val="50000"/>
            </a:srgbClr>
          </a:solidFill>
        </p:spPr>
        <p:txBody>
          <a:bodyPr wrap="square" rtlCol="0">
            <a:spAutoFit/>
          </a:bodyPr>
          <a:lstStyle/>
          <a:p>
            <a:pPr algn="ctr" defTabSz="457127"/>
            <a:r>
              <a:rPr lang="en-IN" sz="1000" b="1" i="1" dirty="0" smtClean="0">
                <a:latin typeface="Open Sans Light" panose="020B0306030504020204" pitchFamily="34" charset="0"/>
                <a:ea typeface="Open Sans Light" panose="020B0306030504020204" pitchFamily="34" charset="0"/>
                <a:cs typeface="Open Sans Light" panose="020B0306030504020204" pitchFamily="34" charset="0"/>
              </a:rPr>
              <a:t>Sub users</a:t>
            </a:r>
            <a:endParaRPr lang="en-IN" sz="1000"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itle 4"/>
          <p:cNvSpPr txBox="1">
            <a:spLocks/>
          </p:cNvSpPr>
          <p:nvPr/>
        </p:nvSpPr>
        <p:spPr>
          <a:xfrm>
            <a:off x="460890" y="518614"/>
            <a:ext cx="9064109" cy="544437"/>
          </a:xfrm>
          <a:prstGeom prst="rect">
            <a:avLst/>
          </a:prstGeom>
          <a:noFill/>
          <a:ln>
            <a:noFill/>
          </a:ln>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spcBef>
                <a:spcPct val="0"/>
              </a:spcBef>
              <a:buNone/>
              <a:defRPr sz="3200" b="0" i="0" kern="1200" spc="-100" baseline="0">
                <a:solidFill>
                  <a:schemeClr val="tx2"/>
                </a:solidFill>
                <a:latin typeface="Open Sans Light"/>
                <a:ea typeface="+mj-ea"/>
                <a:cs typeface="Open Sans Light"/>
              </a:defRPr>
            </a:lvl1pPr>
          </a:lstStyle>
          <a:p>
            <a:r>
              <a:rPr lang="en-US"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Y</a:t>
            </a:r>
            <a:r>
              <a:rPr lang="en" sz="16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rPr>
              <a:t>ou can look at the following example to understand how roles can be assigned by  Admin that is you to your sub-users for different sub-wallets. We are looking at the structure of XYZ Company:</a:t>
            </a:r>
            <a:endParaRPr lang="e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Verdana"/>
            </a:endParaRPr>
          </a:p>
        </p:txBody>
      </p:sp>
      <p:sp>
        <p:nvSpPr>
          <p:cNvPr id="63" name="Rectangle 62"/>
          <p:cNvSpPr/>
          <p:nvPr/>
        </p:nvSpPr>
        <p:spPr>
          <a:xfrm>
            <a:off x="579441" y="4486737"/>
            <a:ext cx="1273992" cy="237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04045" y="1373416"/>
            <a:ext cx="1481171" cy="17664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CFO1 can access Sub – Wallet 1 (Add Funds, Claim Funds &amp; Approve)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Flowchart: Alternate Process 9"/>
          <p:cNvSpPr/>
          <p:nvPr/>
        </p:nvSpPr>
        <p:spPr>
          <a:xfrm>
            <a:off x="7155354" y="1373416"/>
            <a:ext cx="1447800" cy="16383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Manager1-</a:t>
            </a:r>
          </a:p>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Can Disburse Funds with approval from CFO1 or CFO2 or Admin for Sub-Wallet 1</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Rectangle 12"/>
          <p:cNvSpPr/>
          <p:nvPr/>
        </p:nvSpPr>
        <p:spPr>
          <a:xfrm>
            <a:off x="1143000" y="2819400"/>
            <a:ext cx="837222" cy="2057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MD-XYZ Company- Has all the access &amp; only Admin can create sub-users</a:t>
            </a:r>
          </a:p>
        </p:txBody>
      </p:sp>
      <p:sp>
        <p:nvSpPr>
          <p:cNvPr id="52" name="Oval 51"/>
          <p:cNvSpPr/>
          <p:nvPr/>
        </p:nvSpPr>
        <p:spPr>
          <a:xfrm>
            <a:off x="3107032" y="4556332"/>
            <a:ext cx="1481171" cy="17664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CFO3 can access Sub – wallet 3 (Add Funds, Claim Funds &amp; Disburse Funds )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3" name="Oval 52"/>
          <p:cNvSpPr/>
          <p:nvPr/>
        </p:nvSpPr>
        <p:spPr>
          <a:xfrm>
            <a:off x="4443321" y="2937104"/>
            <a:ext cx="1727955" cy="17664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CFO2 can access Sub – wallet 1 &amp; 2 (Add Claim, Disburse Funds &amp; Approve)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6" name="Straight Connector 15"/>
          <p:cNvCxnSpPr>
            <a:stCxn id="13" idx="3"/>
            <a:endCxn id="53" idx="2"/>
          </p:cNvCxnSpPr>
          <p:nvPr/>
        </p:nvCxnSpPr>
        <p:spPr>
          <a:xfrm flipV="1">
            <a:off x="1980222" y="3820330"/>
            <a:ext cx="2463099" cy="27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3"/>
          </p:cNvCxnSpPr>
          <p:nvPr/>
        </p:nvCxnSpPr>
        <p:spPr>
          <a:xfrm>
            <a:off x="1980222" y="3848101"/>
            <a:ext cx="1232884" cy="1090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 idx="3"/>
            <a:endCxn id="5" idx="3"/>
          </p:cNvCxnSpPr>
          <p:nvPr/>
        </p:nvCxnSpPr>
        <p:spPr>
          <a:xfrm flipV="1">
            <a:off x="1980222" y="2881177"/>
            <a:ext cx="1340735" cy="966924"/>
          </a:xfrm>
          <a:prstGeom prst="line">
            <a:avLst/>
          </a:prstGeom>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7155354" y="4620361"/>
            <a:ext cx="1447800" cy="163839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Manager3-</a:t>
            </a:r>
          </a:p>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Can Claim Funds for Sub-Wallet3 &amp; create sub-wallet</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5" name="Flowchart: Alternate Process 64"/>
          <p:cNvSpPr/>
          <p:nvPr/>
        </p:nvSpPr>
        <p:spPr>
          <a:xfrm>
            <a:off x="9219276" y="2819399"/>
            <a:ext cx="1524000" cy="205740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Manager2-</a:t>
            </a:r>
          </a:p>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Can Disburse Funds with approval from CFO1 or CFO2 or Admin </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for Sub-Wallet 1 &amp; 2</a:t>
            </a:r>
          </a:p>
          <a:p>
            <a:pPr algn="ct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&amp; can also create sub-wallet</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66" name="Straight Connector 65"/>
          <p:cNvCxnSpPr>
            <a:stCxn id="5" idx="6"/>
          </p:cNvCxnSpPr>
          <p:nvPr/>
        </p:nvCxnSpPr>
        <p:spPr>
          <a:xfrm>
            <a:off x="4585216" y="2256642"/>
            <a:ext cx="25701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3" idx="6"/>
          </p:cNvCxnSpPr>
          <p:nvPr/>
        </p:nvCxnSpPr>
        <p:spPr>
          <a:xfrm>
            <a:off x="6171276" y="382033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585216" y="5555996"/>
            <a:ext cx="257013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96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353C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2526</TotalTime>
  <Words>1751</Words>
  <Application>Microsoft Office PowerPoint</Application>
  <PresentationFormat>Widescreen</PresentationFormat>
  <Paragraphs>419</Paragraphs>
  <Slides>23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Open Sans Light</vt:lpstr>
      <vt:lpstr>Open Sans Semibold</vt:lpstr>
      <vt:lpstr>Tahoma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further queries please click ‘Need Help’ on Panel to raise your ticket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Merchant Dashboard – FAQs  Version 1.0</dc:title>
  <dc:creator>Keshav Dev Gupta</dc:creator>
  <cp:lastModifiedBy>Esha Sinha Choudhury</cp:lastModifiedBy>
  <cp:revision>353</cp:revision>
  <dcterms:created xsi:type="dcterms:W3CDTF">2017-03-08T06:00:25Z</dcterms:created>
  <dcterms:modified xsi:type="dcterms:W3CDTF">2017-05-05T09:41:40Z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2016-10-13T00:00:00Z</vt:filetime>
  </property>
  <property fmtid="{D5CDD505-2E9C-101B-9397-08002B2CF9AE}" pid="3" name="Creator">
    <vt:lpwstr>Microsoft® PowerPoint® 2013</vt:lpwstr>
  </property>
  <property fmtid="{D5CDD505-2E9C-101B-9397-08002B2CF9AE}" pid="4" name="LastSaved">
    <vt:filetime>2017-03-08T00:00:00Z</vt:filetime>
  </property>
</Properties>
</file>