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1" r:id="rId5"/>
    <p:sldId id="259" r:id="rId6"/>
    <p:sldId id="260" r:id="rId7"/>
    <p:sldId id="262" r:id="rId8"/>
    <p:sldId id="263" r:id="rId9"/>
    <p:sldId id="264" r:id="rId10"/>
    <p:sldId id="265" r:id="rId11"/>
    <p:sldId id="266" r:id="rId12"/>
    <p:sldId id="274" r:id="rId13"/>
    <p:sldId id="280" r:id="rId14"/>
    <p:sldId id="281" r:id="rId15"/>
    <p:sldId id="282" r:id="rId16"/>
    <p:sldId id="267" r:id="rId17"/>
    <p:sldId id="268" r:id="rId18"/>
    <p:sldId id="269" r:id="rId19"/>
    <p:sldId id="270" r:id="rId20"/>
    <p:sldId id="27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4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320" cy="7632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179388" y="692150"/>
            <a:ext cx="8913812" cy="6110288"/>
          </a:xfrm>
          <a:prstGeom prst="rect">
            <a:avLst/>
          </a:prstGeom>
          <a:noFill/>
          <a:ln w="9525">
            <a:noFill/>
          </a:ln>
        </p:spPr>
      </p:pic>
      <p:sp>
        <p:nvSpPr>
          <p:cNvPr id="10" name="Rectangle 7"/>
          <p:cNvSpPr>
            <a:spLocks noChangeArrowheads="1"/>
          </p:cNvSpPr>
          <p:nvPr/>
        </p:nvSpPr>
        <p:spPr bwMode="auto">
          <a:xfrm>
            <a:off x="1588" y="549275"/>
            <a:ext cx="9144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1908175" y="2492375"/>
            <a:ext cx="5545138"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755650" y="620713"/>
            <a:ext cx="77724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1588" y="333375"/>
            <a:ext cx="9144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5797550" y="4438650"/>
            <a:ext cx="3340100" cy="2333625"/>
          </a:xfrm>
          <a:prstGeom prst="rect">
            <a:avLst/>
          </a:prstGeom>
          <a:noFill/>
          <a:ln w="9525">
            <a:noFill/>
          </a:ln>
        </p:spPr>
      </p:pic>
      <p:sp>
        <p:nvSpPr>
          <p:cNvPr id="1028" name="Rectangle 4"/>
          <p:cNvSpPr/>
          <p:nvPr>
            <p:ph type="title"/>
          </p:nvPr>
        </p:nvSpPr>
        <p:spPr>
          <a:xfrm>
            <a:off x="457200" y="274638"/>
            <a:ext cx="82296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457200" y="1600200"/>
            <a:ext cx="82296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GIF"/><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logo"/>
          <p:cNvPicPr>
            <a:picLocks noChangeAspect="1"/>
          </p:cNvPicPr>
          <p:nvPr/>
        </p:nvPicPr>
        <p:blipFill>
          <a:blip r:embed="rId1">
            <a:lum contrast="18000"/>
          </a:blip>
          <a:stretch>
            <a:fillRect/>
          </a:stretch>
        </p:blipFill>
        <p:spPr>
          <a:xfrm>
            <a:off x="2248535" y="161925"/>
            <a:ext cx="4646930" cy="713740"/>
          </a:xfrm>
          <a:prstGeom prst="rect">
            <a:avLst/>
          </a:prstGeom>
          <a:gradFill rotWithShape="1">
            <a:gsLst>
              <a:gs pos="0">
                <a:schemeClr val="accent1">
                  <a:lumMod val="5000"/>
                  <a:lumOff val="95000"/>
                  <a:alpha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a:noFill/>
          </a:ln>
          <a:effectLst>
            <a:outerShdw blurRad="76200" dir="13500000" sy="23000" kx="1200000" algn="br" rotWithShape="0">
              <a:prstClr val="black">
                <a:alpha val="20000"/>
              </a:prstClr>
            </a:outerShdw>
            <a:reflection stA="45000" endPos="0" dist="50800" dir="5400000" sy="-100000" algn="bl" rotWithShape="0"/>
          </a:effectLst>
        </p:spPr>
      </p:pic>
      <p:sp>
        <p:nvSpPr>
          <p:cNvPr id="5" name="Rectangles 4"/>
          <p:cNvSpPr/>
          <p:nvPr/>
        </p:nvSpPr>
        <p:spPr>
          <a:xfrm>
            <a:off x="974408" y="1098550"/>
            <a:ext cx="7194550" cy="1198880"/>
          </a:xfrm>
          <a:prstGeom prst="rect">
            <a:avLst/>
          </a:prstGeom>
          <a:noFill/>
          <a:ln>
            <a:noFill/>
          </a:ln>
        </p:spPr>
        <p:txBody>
          <a:bodyPr wrap="none" rtlCol="0" anchor="t">
            <a:spAutoFit/>
          </a:bodyPr>
          <a:p>
            <a:pPr algn="ctr"/>
            <a:r>
              <a:rPr lang="en-IN" altLang="en-US"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55000" endA="300" endPos="45500" dir="5400000" sy="-100000" algn="bl" rotWithShape="0"/>
                </a:effectLst>
              </a:rPr>
              <a:t>Alumni Connect</a:t>
            </a:r>
            <a:endParaRPr lang="en-IN" altLang="en-US"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55000" endA="300" endPos="45500" dir="5400000" sy="-100000" algn="bl" rotWithShape="0"/>
              </a:effectLst>
            </a:endParaRPr>
          </a:p>
        </p:txBody>
      </p:sp>
      <p:grpSp>
        <p:nvGrpSpPr>
          <p:cNvPr id="8" name="组合 1"/>
          <p:cNvGrpSpPr/>
          <p:nvPr/>
        </p:nvGrpSpPr>
        <p:grpSpPr>
          <a:xfrm>
            <a:off x="1931035" y="2711450"/>
            <a:ext cx="5637530" cy="1085867"/>
            <a:chOff x="1414389" y="3777074"/>
            <a:chExt cx="7273476" cy="1253953"/>
          </a:xfrm>
        </p:grpSpPr>
        <p:sp>
          <p:nvSpPr>
            <p:cNvPr id="9" name="文本框 4"/>
            <p:cNvSpPr txBox="1"/>
            <p:nvPr/>
          </p:nvSpPr>
          <p:spPr>
            <a:xfrm>
              <a:off x="1414389" y="3777074"/>
              <a:ext cx="7273476" cy="460509"/>
            </a:xfrm>
            <a:prstGeom prst="rect">
              <a:avLst/>
            </a:prstGeom>
            <a:noFill/>
            <a:ln w="9525">
              <a:noFill/>
            </a:ln>
            <a:effectLst/>
          </p:spPr>
          <p:txBody>
            <a:bodyPr wrap="square" anchor="t">
              <a:spAutoFit/>
            </a:bodyPr>
            <a:p>
              <a:pPr algn="ctr"/>
              <a:r>
                <a:rPr lang="en-IN" altLang="zh-CN" sz="2000" b="1" dirty="0">
                  <a:solidFill>
                    <a:schemeClr val="tx1"/>
                  </a:solidFill>
                  <a:effectLst>
                    <a:outerShdw blurRad="38100" dist="19050" dir="2700000" algn="tl" rotWithShape="0">
                      <a:schemeClr val="dk1">
                        <a:alpha val="40000"/>
                      </a:schemeClr>
                    </a:outerShdw>
                  </a:effectLst>
                  <a:ea typeface="Calibri" panose="020F0502020204030204" charset="0"/>
                </a:rPr>
                <a:t>Guided By</a:t>
              </a:r>
              <a:endParaRPr lang="en-IN" altLang="zh-CN" sz="2000" b="1" dirty="0">
                <a:solidFill>
                  <a:schemeClr val="tx1"/>
                </a:solidFill>
                <a:effectLst>
                  <a:outerShdw blurRad="38100" dist="19050" dir="2700000" algn="tl" rotWithShape="0">
                    <a:schemeClr val="dk1">
                      <a:alpha val="40000"/>
                    </a:schemeClr>
                  </a:outerShdw>
                </a:effectLst>
                <a:ea typeface="Calibri" panose="020F0502020204030204" charset="0"/>
              </a:endParaRPr>
            </a:p>
          </p:txBody>
        </p:sp>
        <p:sp>
          <p:nvSpPr>
            <p:cNvPr id="10" name="文本框 5"/>
            <p:cNvSpPr txBox="1"/>
            <p:nvPr/>
          </p:nvSpPr>
          <p:spPr>
            <a:xfrm>
              <a:off x="3328657" y="4247062"/>
              <a:ext cx="3559175" cy="602768"/>
            </a:xfrm>
            <a:prstGeom prst="rect">
              <a:avLst/>
            </a:prstGeom>
            <a:noFill/>
            <a:ln w="9525">
              <a:noFill/>
            </a:ln>
          </p:spPr>
          <p:txBody>
            <a:bodyPr anchor="t">
              <a:spAutoFit/>
            </a:bodyPr>
            <a:p>
              <a:pPr algn="ctr"/>
              <a:r>
                <a:rPr lang="en-IN" altLang="en-US" sz="2800" b="1" dirty="0">
                  <a:ln w="19050">
                    <a:noFill/>
                  </a:ln>
                  <a:solidFill>
                    <a:schemeClr val="tx1"/>
                  </a:solidFill>
                  <a:effectLst>
                    <a:outerShdw blurRad="50800" dist="38100" dir="2700000" algn="tl" rotWithShape="0">
                      <a:prstClr val="black">
                        <a:alpha val="40000"/>
                      </a:prstClr>
                    </a:outerShdw>
                  </a:effectLst>
                  <a:ea typeface="Calibri" panose="020F0502020204030204" charset="0"/>
                </a:rPr>
                <a:t>Snehal Chitale</a:t>
              </a:r>
              <a:endParaRPr lang="en-IN" altLang="en-US" sz="2800" b="1" dirty="0">
                <a:ln w="19050">
                  <a:noFill/>
                </a:ln>
                <a:solidFill>
                  <a:schemeClr val="tx1"/>
                </a:solidFill>
                <a:effectLst>
                  <a:outerShdw blurRad="50800" dist="38100" dir="2700000" algn="tl" rotWithShape="0">
                    <a:prstClr val="black">
                      <a:alpha val="40000"/>
                    </a:prstClr>
                  </a:outerShdw>
                </a:effectLst>
                <a:ea typeface="Calibri" panose="020F0502020204030204" charset="0"/>
              </a:endParaRPr>
            </a:p>
          </p:txBody>
        </p:sp>
        <p:sp>
          <p:nvSpPr>
            <p:cNvPr id="11" name="文本框 6"/>
            <p:cNvSpPr txBox="1"/>
            <p:nvPr/>
          </p:nvSpPr>
          <p:spPr>
            <a:xfrm>
              <a:off x="4219696" y="4662743"/>
              <a:ext cx="892175" cy="368284"/>
            </a:xfrm>
            <a:prstGeom prst="rect">
              <a:avLst/>
            </a:prstGeom>
            <a:noFill/>
            <a:ln w="9525">
              <a:noFill/>
            </a:ln>
          </p:spPr>
          <p:txBody>
            <a:bodyPr anchor="t">
              <a:spAutoFit/>
            </a:bodyPr>
            <a:p>
              <a:endParaRPr lang="zh-CN" altLang="en-US" dirty="0">
                <a:solidFill>
                  <a:schemeClr val="bg1"/>
                </a:solidFill>
                <a:ea typeface="Calibri" panose="020F0502020204030204" charset="0"/>
              </a:endParaRPr>
            </a:p>
          </p:txBody>
        </p:sp>
      </p:grpSp>
      <p:grpSp>
        <p:nvGrpSpPr>
          <p:cNvPr id="5122" name="组合 1"/>
          <p:cNvGrpSpPr/>
          <p:nvPr/>
        </p:nvGrpSpPr>
        <p:grpSpPr>
          <a:xfrm>
            <a:off x="1931035" y="3994150"/>
            <a:ext cx="5637530" cy="2221865"/>
            <a:chOff x="1414389" y="3777074"/>
            <a:chExt cx="7273476" cy="2565796"/>
          </a:xfrm>
          <a:gradFill>
            <a:gsLst>
              <a:gs pos="43000">
                <a:schemeClr val="accent1">
                  <a:lumMod val="5000"/>
                  <a:lumOff val="95000"/>
                  <a:alpha val="0"/>
                </a:schemeClr>
              </a:gs>
              <a:gs pos="67000">
                <a:schemeClr val="bg1">
                  <a:lumMod val="61000"/>
                  <a:alpha val="78000"/>
                </a:schemeClr>
              </a:gs>
              <a:gs pos="83000">
                <a:schemeClr val="bg2">
                  <a:lumMod val="20000"/>
                  <a:lumOff val="80000"/>
                </a:schemeClr>
              </a:gs>
              <a:gs pos="100000">
                <a:schemeClr val="accent3">
                  <a:lumMod val="95000"/>
                </a:schemeClr>
              </a:gs>
            </a:gsLst>
            <a:lin ang="5400000" scaled="0"/>
          </a:gradFill>
        </p:grpSpPr>
        <p:sp>
          <p:nvSpPr>
            <p:cNvPr id="5123" name="文本框 4"/>
            <p:cNvSpPr txBox="1"/>
            <p:nvPr/>
          </p:nvSpPr>
          <p:spPr>
            <a:xfrm>
              <a:off x="1414389" y="3777074"/>
              <a:ext cx="7273476" cy="460509"/>
            </a:xfrm>
            <a:prstGeom prst="rect">
              <a:avLst/>
            </a:prstGeom>
            <a:grpFill/>
            <a:ln w="9525">
              <a:noFill/>
            </a:ln>
          </p:spPr>
          <p:txBody>
            <a:bodyPr wrap="square" anchor="t">
              <a:spAutoFit/>
            </a:bodyPr>
            <a:p>
              <a:pPr algn="ctr"/>
              <a:r>
                <a:rPr lang="en-IN" altLang="zh-CN" sz="2000" b="1" dirty="0">
                  <a:effectLst>
                    <a:outerShdw blurRad="38100" dist="19050" dir="2700000" algn="tl" rotWithShape="0">
                      <a:schemeClr val="dk1">
                        <a:alpha val="40000"/>
                      </a:schemeClr>
                    </a:outerShdw>
                  </a:effectLst>
                  <a:ea typeface="Calibri" panose="020F0502020204030204" charset="0"/>
                </a:rPr>
                <a:t>Developed By</a:t>
              </a:r>
              <a:endParaRPr lang="en-IN" altLang="zh-CN" sz="2000" b="1" dirty="0">
                <a:solidFill>
                  <a:schemeClr val="bg1"/>
                </a:solidFill>
                <a:ea typeface="Calibri" panose="020F0502020204030204" charset="0"/>
              </a:endParaRPr>
            </a:p>
          </p:txBody>
        </p:sp>
        <p:sp>
          <p:nvSpPr>
            <p:cNvPr id="5124" name="文本框 5"/>
            <p:cNvSpPr txBox="1"/>
            <p:nvPr/>
          </p:nvSpPr>
          <p:spPr>
            <a:xfrm>
              <a:off x="2844834" y="4247116"/>
              <a:ext cx="4474851" cy="2095754"/>
            </a:xfrm>
            <a:prstGeom prst="rect">
              <a:avLst/>
            </a:prstGeom>
            <a:grpFill/>
            <a:ln w="9525">
              <a:noFill/>
            </a:ln>
          </p:spPr>
          <p:txBody>
            <a:bodyPr wrap="square" anchor="t">
              <a:spAutoFit/>
            </a:bodyPr>
            <a:p>
              <a:pPr algn="ctr"/>
              <a:r>
                <a:rPr lang="en-IN" altLang="en-US" sz="2800" b="1" dirty="0">
                  <a:ln w="19050">
                    <a:noFill/>
                  </a:ln>
                  <a:effectLst>
                    <a:outerShdw blurRad="50800" dist="38100" dir="2700000" algn="tl" rotWithShape="0">
                      <a:prstClr val="black">
                        <a:alpha val="40000"/>
                      </a:prstClr>
                    </a:outerShdw>
                  </a:effectLst>
                  <a:ea typeface="Calibri" panose="020F0502020204030204" charset="0"/>
                </a:rPr>
                <a:t>Deven Khade -52</a:t>
              </a:r>
              <a:endParaRPr lang="en-IN" altLang="en-US" sz="2800" b="1" dirty="0">
                <a:ln w="19050">
                  <a:noFill/>
                </a:ln>
                <a:effectLst>
                  <a:outerShdw blurRad="50800" dist="38100" dir="2700000" algn="tl" rotWithShape="0">
                    <a:prstClr val="black">
                      <a:alpha val="40000"/>
                    </a:prstClr>
                  </a:outerShdw>
                </a:effectLst>
                <a:ea typeface="Calibri" panose="020F0502020204030204" charset="0"/>
              </a:endParaRPr>
            </a:p>
            <a:p>
              <a:pPr algn="ctr"/>
              <a:r>
                <a:rPr lang="en-IN" altLang="en-US" sz="2800" b="1" dirty="0">
                  <a:ln w="19050">
                    <a:noFill/>
                  </a:ln>
                  <a:effectLst>
                    <a:outerShdw blurRad="50800" dist="38100" dir="2700000" algn="tl" rotWithShape="0">
                      <a:prstClr val="black">
                        <a:alpha val="40000"/>
                      </a:prstClr>
                    </a:outerShdw>
                  </a:effectLst>
                  <a:ea typeface="Calibri" panose="020F0502020204030204" charset="0"/>
                </a:rPr>
                <a:t>Ajit Jadhav -35</a:t>
              </a:r>
              <a:endParaRPr lang="en-IN" altLang="en-US" sz="2800" b="1" dirty="0">
                <a:ln w="19050">
                  <a:noFill/>
                </a:ln>
                <a:effectLst>
                  <a:outerShdw blurRad="50800" dist="38100" dir="2700000" algn="tl" rotWithShape="0">
                    <a:prstClr val="black">
                      <a:alpha val="40000"/>
                    </a:prstClr>
                  </a:outerShdw>
                </a:effectLst>
                <a:ea typeface="Calibri" panose="020F0502020204030204" charset="0"/>
              </a:endParaRPr>
            </a:p>
            <a:p>
              <a:pPr algn="ctr"/>
              <a:r>
                <a:rPr lang="en-IN" altLang="en-US" sz="2800" b="1" dirty="0">
                  <a:ln w="19050">
                    <a:noFill/>
                  </a:ln>
                  <a:effectLst>
                    <a:outerShdw blurRad="50800" dist="38100" dir="2700000" algn="tl" rotWithShape="0">
                      <a:prstClr val="black">
                        <a:alpha val="40000"/>
                      </a:prstClr>
                    </a:outerShdw>
                  </a:effectLst>
                  <a:ea typeface="Calibri" panose="020F0502020204030204" charset="0"/>
                </a:rPr>
                <a:t>Shrushti Kunde -58</a:t>
              </a:r>
              <a:endParaRPr lang="en-IN" altLang="en-US" sz="2800" b="1" dirty="0">
                <a:ln w="19050">
                  <a:noFill/>
                </a:ln>
                <a:effectLst>
                  <a:outerShdw blurRad="50800" dist="38100" dir="2700000" algn="tl" rotWithShape="0">
                    <a:prstClr val="black">
                      <a:alpha val="40000"/>
                    </a:prstClr>
                  </a:outerShdw>
                </a:effectLst>
                <a:ea typeface="Calibri" panose="020F0502020204030204" charset="0"/>
              </a:endParaRPr>
            </a:p>
            <a:p>
              <a:pPr algn="ctr"/>
              <a:r>
                <a:rPr lang="en-IN" altLang="en-US" sz="2800" b="1" dirty="0">
                  <a:ln w="19050">
                    <a:noFill/>
                  </a:ln>
                  <a:effectLst>
                    <a:outerShdw blurRad="50800" dist="38100" dir="2700000" algn="tl" rotWithShape="0">
                      <a:prstClr val="black">
                        <a:alpha val="40000"/>
                      </a:prstClr>
                    </a:outerShdw>
                  </a:effectLst>
                  <a:ea typeface="Calibri" panose="020F0502020204030204" charset="0"/>
                </a:rPr>
                <a:t>Pratham Giri -30</a:t>
              </a:r>
              <a:endParaRPr lang="en-IN" altLang="en-US" sz="2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a typeface="Calibri" panose="020F0502020204030204" charset="0"/>
              </a:endParaRPr>
            </a:p>
          </p:txBody>
        </p:sp>
      </p:grpSp>
      <p:sp>
        <p:nvSpPr>
          <p:cNvPr id="14" name="Flowchart: Alternate Process 13"/>
          <p:cNvSpPr/>
          <p:nvPr/>
        </p:nvSpPr>
        <p:spPr>
          <a:xfrm>
            <a:off x="7983855" y="6327775"/>
            <a:ext cx="947420" cy="446405"/>
          </a:xfrm>
          <a:prstGeom prst="flowChartAlternateProcess">
            <a:avLst/>
          </a:prstGeom>
          <a:gradFill rotWithShape="0">
            <a:gsLst>
              <a:gs pos="0">
                <a:schemeClr val="bg1"/>
              </a:gs>
              <a:gs pos="100000">
                <a:schemeClr val="bg1">
                  <a:lumMod val="85000"/>
                </a:schemeClr>
              </a:gs>
            </a:gsLst>
            <a:lin ang="5400000" scaled="1"/>
          </a:gradFill>
          <a:ln w="9525" cap="flat" cmpd="sng" algn="ctr">
            <a:solidFill>
              <a:schemeClr val="bg1">
                <a:lumMod val="95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rPr>
              <a:t>01 | 15</a:t>
            </a:r>
            <a:endPar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0570" y="274638"/>
            <a:ext cx="8229600" cy="1143000"/>
          </a:xfrm>
        </p:spPr>
        <p:txBody>
          <a:bodyPr/>
          <a:p>
            <a:pPr algn="l"/>
            <a:r>
              <a:rPr lang="en-IN" altLang="en-US" b="1" u="sng">
                <a:solidFill>
                  <a:schemeClr val="tx1"/>
                </a:solidFill>
                <a:effectLst>
                  <a:outerShdw blurRad="38100" dist="19050" dir="2700000" algn="tl" rotWithShape="0">
                    <a:schemeClr val="dk1">
                      <a:alpha val="40000"/>
                    </a:schemeClr>
                  </a:outerShdw>
                </a:effectLst>
              </a:rPr>
              <a:t>Flow Diagram</a:t>
            </a:r>
            <a:endParaRPr lang="en-IN" altLang="en-US" b="1" u="sng">
              <a:solidFill>
                <a:schemeClr val="tx1"/>
              </a:solidFill>
              <a:effectLst>
                <a:outerShdw blurRad="38100" dist="19050" dir="2700000" algn="tl" rotWithShape="0">
                  <a:schemeClr val="dk1">
                    <a:alpha val="40000"/>
                  </a:schemeClr>
                </a:outerShdw>
              </a:effectLst>
            </a:endParaRPr>
          </a:p>
        </p:txBody>
      </p:sp>
      <p:pic>
        <p:nvPicPr>
          <p:cNvPr id="4" name="Content Placeholder 3" descr="logo"/>
          <p:cNvPicPr>
            <a:picLocks noChangeAspect="1"/>
          </p:cNvPicPr>
          <p:nvPr>
            <p:ph idx="1"/>
          </p:nvPr>
        </p:nvPicPr>
        <p:blipFill>
          <a:blip r:embed="rId1"/>
          <a:stretch>
            <a:fillRect/>
          </a:stretch>
        </p:blipFill>
        <p:spPr>
          <a:xfrm>
            <a:off x="106680" y="6384290"/>
            <a:ext cx="2486025" cy="371475"/>
          </a:xfrm>
          <a:prstGeom prst="rect">
            <a:avLst/>
          </a:prstGeom>
        </p:spPr>
      </p:pic>
      <p:sp>
        <p:nvSpPr>
          <p:cNvPr id="5" name="Striped Right Arrow 4"/>
          <p:cNvSpPr/>
          <p:nvPr/>
        </p:nvSpPr>
        <p:spPr>
          <a:xfrm>
            <a:off x="104775" y="403860"/>
            <a:ext cx="599440" cy="863600"/>
          </a:xfrm>
          <a:prstGeom prst="striped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17" name="Elbow Connector 17"/>
          <p:cNvCxnSpPr>
            <a:stCxn id="19" idx="2"/>
            <a:endCxn id="27" idx="0"/>
          </p:cNvCxnSpPr>
          <p:nvPr/>
        </p:nvCxnSpPr>
        <p:spPr>
          <a:xfrm rot="5400000" flipV="1">
            <a:off x="5507990" y="1339850"/>
            <a:ext cx="413385" cy="2305050"/>
          </a:xfrm>
          <a:prstGeom prst="bentConnector3">
            <a:avLst>
              <a:gd name="adj1" fmla="val 50000"/>
            </a:avLst>
          </a:prstGeom>
          <a:ln>
            <a:tailEnd type="arrow" w="med" len="med"/>
          </a:ln>
        </p:spPr>
        <p:style>
          <a:lnRef idx="2">
            <a:schemeClr val="dk1"/>
          </a:lnRef>
          <a:fillRef idx="0">
            <a:schemeClr val="dk1"/>
          </a:fillRef>
          <a:effectRef idx="1">
            <a:schemeClr val="dk1"/>
          </a:effectRef>
          <a:fontRef idx="minor">
            <a:schemeClr val="tx1"/>
          </a:fontRef>
        </p:style>
      </p:cxnSp>
      <p:grpSp>
        <p:nvGrpSpPr>
          <p:cNvPr id="8" name="Group 7"/>
          <p:cNvGrpSpPr/>
          <p:nvPr/>
        </p:nvGrpSpPr>
        <p:grpSpPr>
          <a:xfrm rot="0">
            <a:off x="1422400" y="1795780"/>
            <a:ext cx="6299200" cy="3436620"/>
            <a:chOff x="2997" y="2624"/>
            <a:chExt cx="8312" cy="3610"/>
          </a:xfrm>
        </p:grpSpPr>
        <p:sp>
          <p:nvSpPr>
            <p:cNvPr id="21" name="Rounded Rectangle 21"/>
            <p:cNvSpPr/>
            <p:nvPr/>
          </p:nvSpPr>
          <p:spPr>
            <a:xfrm>
              <a:off x="3075" y="3590"/>
              <a:ext cx="2080" cy="515"/>
            </a:xfrm>
            <a:prstGeom prst="roundRect">
              <a:avLst/>
            </a:prstGeom>
            <a:gradFill>
              <a:gsLst>
                <a:gs pos="0">
                  <a:srgbClr val="14CD68"/>
                </a:gs>
                <a:gs pos="100000">
                  <a:srgbClr val="0B6E38"/>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Profile Management</a:t>
              </a:r>
              <a:endPar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p:txBody>
        </p:sp>
        <p:grpSp>
          <p:nvGrpSpPr>
            <p:cNvPr id="7" name="Group 6"/>
            <p:cNvGrpSpPr/>
            <p:nvPr/>
          </p:nvGrpSpPr>
          <p:grpSpPr>
            <a:xfrm>
              <a:off x="2997" y="2624"/>
              <a:ext cx="8312" cy="3611"/>
              <a:chOff x="2997" y="2624"/>
              <a:chExt cx="8312" cy="3611"/>
            </a:xfrm>
          </p:grpSpPr>
          <p:sp>
            <p:nvSpPr>
              <p:cNvPr id="19" name="Rounded Rectangle 19"/>
              <p:cNvSpPr/>
              <p:nvPr/>
            </p:nvSpPr>
            <p:spPr>
              <a:xfrm>
                <a:off x="6428" y="2624"/>
                <a:ext cx="1423" cy="515"/>
              </a:xfrm>
              <a:prstGeom prst="roundRect">
                <a:avLst/>
              </a:prstGeom>
              <a:gradFill>
                <a:gsLst>
                  <a:gs pos="0">
                    <a:srgbClr val="14CD68"/>
                  </a:gs>
                  <a:gs pos="100000">
                    <a:srgbClr val="0B6E38"/>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Student</a:t>
                </a:r>
                <a:endPar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p:txBody>
          </p:sp>
          <p:sp>
            <p:nvSpPr>
              <p:cNvPr id="25" name="Rectangles 25"/>
              <p:cNvSpPr/>
              <p:nvPr/>
            </p:nvSpPr>
            <p:spPr>
              <a:xfrm>
                <a:off x="2997" y="4409"/>
                <a:ext cx="2220" cy="1826"/>
              </a:xfrm>
              <a:prstGeom prst="rect">
                <a:avLst/>
              </a:prstGeom>
              <a:gradFill>
                <a:gsLst>
                  <a:gs pos="0">
                    <a:srgbClr val="14CD68"/>
                  </a:gs>
                  <a:gs pos="100000">
                    <a:srgbClr val="0B6E38"/>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Login</a:t>
                </a:r>
                <a:endPar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Registration</a:t>
                </a:r>
                <a:endPar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Edit Profile</a:t>
                </a:r>
                <a:endPar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View Profile</a:t>
                </a:r>
                <a:endPar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 </a:t>
                </a:r>
                <a:endPar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p:txBody>
          </p:sp>
          <p:sp>
            <p:nvSpPr>
              <p:cNvPr id="24" name="Rectangles 24"/>
              <p:cNvSpPr/>
              <p:nvPr/>
            </p:nvSpPr>
            <p:spPr>
              <a:xfrm>
                <a:off x="9089" y="4375"/>
                <a:ext cx="2220" cy="1826"/>
              </a:xfrm>
              <a:prstGeom prst="rect">
                <a:avLst/>
              </a:prstGeom>
              <a:gradFill>
                <a:gsLst>
                  <a:gs pos="0">
                    <a:srgbClr val="14CD68"/>
                  </a:gs>
                  <a:gs pos="100000">
                    <a:srgbClr val="0B6E38"/>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Profiles</a:t>
                </a:r>
                <a:endPar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Events</a:t>
                </a:r>
                <a:endPar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Blogs</a:t>
                </a:r>
                <a:endPar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Openings</a:t>
                </a:r>
                <a:endPar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Internship</a:t>
                </a:r>
                <a:endPar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Broadcast</a:t>
                </a:r>
                <a:endPar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p:txBody>
          </p:sp>
          <p:cxnSp>
            <p:nvCxnSpPr>
              <p:cNvPr id="23" name="Straight Arrow Connector 23"/>
              <p:cNvCxnSpPr>
                <a:endCxn id="24" idx="0"/>
              </p:cNvCxnSpPr>
              <p:nvPr/>
            </p:nvCxnSpPr>
            <p:spPr>
              <a:xfrm>
                <a:off x="10188" y="4105"/>
                <a:ext cx="11" cy="27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22" name="Straight Arrow Connector 22"/>
              <p:cNvCxnSpPr>
                <a:stCxn id="21" idx="2"/>
                <a:endCxn id="25" idx="0"/>
              </p:cNvCxnSpPr>
              <p:nvPr/>
            </p:nvCxnSpPr>
            <p:spPr>
              <a:xfrm flipH="1">
                <a:off x="4107" y="4105"/>
                <a:ext cx="8" cy="304"/>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18" name="Elbow Connector 18"/>
              <p:cNvCxnSpPr>
                <a:stCxn id="19" idx="2"/>
                <a:endCxn id="21" idx="0"/>
              </p:cNvCxnSpPr>
              <p:nvPr/>
            </p:nvCxnSpPr>
            <p:spPr>
              <a:xfrm rot="5400000">
                <a:off x="5402" y="1852"/>
                <a:ext cx="451" cy="3025"/>
              </a:xfrm>
              <a:prstGeom prst="bentConnector3">
                <a:avLst>
                  <a:gd name="adj1" fmla="val 48353"/>
                </a:avLst>
              </a:prstGeom>
              <a:ln>
                <a:tailEnd type="arrow" w="med" len="med"/>
              </a:ln>
            </p:spPr>
            <p:style>
              <a:lnRef idx="2">
                <a:schemeClr val="dk1"/>
              </a:lnRef>
              <a:fillRef idx="0">
                <a:schemeClr val="dk1"/>
              </a:fillRef>
              <a:effectRef idx="1">
                <a:schemeClr val="dk1"/>
              </a:effectRef>
              <a:fontRef idx="minor">
                <a:schemeClr val="tx1"/>
              </a:fontRef>
            </p:style>
          </p:cxnSp>
          <p:sp>
            <p:nvSpPr>
              <p:cNvPr id="26" name="Rounded Rectangle 26"/>
              <p:cNvSpPr/>
              <p:nvPr/>
            </p:nvSpPr>
            <p:spPr>
              <a:xfrm>
                <a:off x="6100" y="3581"/>
                <a:ext cx="2080" cy="515"/>
              </a:xfrm>
              <a:prstGeom prst="roundRect">
                <a:avLst/>
              </a:prstGeom>
              <a:gradFill>
                <a:gsLst>
                  <a:gs pos="0">
                    <a:srgbClr val="14CD68"/>
                  </a:gs>
                  <a:gs pos="100000">
                    <a:srgbClr val="0B6E38"/>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Upload</a:t>
                </a:r>
                <a:endPar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p:txBody>
          </p:sp>
          <p:sp>
            <p:nvSpPr>
              <p:cNvPr id="27" name="Rounded Rectangle 27"/>
              <p:cNvSpPr/>
              <p:nvPr/>
            </p:nvSpPr>
            <p:spPr>
              <a:xfrm>
                <a:off x="9141" y="3573"/>
                <a:ext cx="2080" cy="515"/>
              </a:xfrm>
              <a:prstGeom prst="roundRect">
                <a:avLst/>
              </a:prstGeom>
              <a:gradFill>
                <a:gsLst>
                  <a:gs pos="0">
                    <a:srgbClr val="14CD68"/>
                  </a:gs>
                  <a:gs pos="100000">
                    <a:srgbClr val="0B6E38"/>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View</a:t>
                </a:r>
                <a:endPar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p:txBody>
          </p:sp>
          <p:sp>
            <p:nvSpPr>
              <p:cNvPr id="28" name="Rectangles 28"/>
              <p:cNvSpPr/>
              <p:nvPr/>
            </p:nvSpPr>
            <p:spPr>
              <a:xfrm>
                <a:off x="6023" y="4409"/>
                <a:ext cx="2220" cy="1826"/>
              </a:xfrm>
              <a:prstGeom prst="rect">
                <a:avLst/>
              </a:prstGeom>
              <a:gradFill>
                <a:gsLst>
                  <a:gs pos="0">
                    <a:srgbClr val="14CD68"/>
                  </a:gs>
                  <a:gs pos="100000">
                    <a:srgbClr val="0B6E38"/>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Blogs</a:t>
                </a:r>
                <a:endPar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Events</a:t>
                </a:r>
                <a:endPar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Openings</a:t>
                </a:r>
                <a:endPar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Internships</a:t>
                </a:r>
                <a:endPar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Broadcast</a:t>
                </a:r>
                <a:endPar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p:txBody>
          </p:sp>
          <p:cxnSp>
            <p:nvCxnSpPr>
              <p:cNvPr id="29" name="Straight Arrow Connector 29"/>
              <p:cNvCxnSpPr/>
              <p:nvPr/>
            </p:nvCxnSpPr>
            <p:spPr>
              <a:xfrm flipH="1">
                <a:off x="7150" y="4095"/>
                <a:ext cx="8" cy="304"/>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grpSp>
      </p:grpSp>
      <p:cxnSp>
        <p:nvCxnSpPr>
          <p:cNvPr id="30" name="Straight Arrow Connector 30"/>
          <p:cNvCxnSpPr>
            <a:endCxn id="26" idx="0"/>
          </p:cNvCxnSpPr>
          <p:nvPr/>
        </p:nvCxnSpPr>
        <p:spPr>
          <a:xfrm flipH="1">
            <a:off x="4561840" y="2492375"/>
            <a:ext cx="3175" cy="21463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sp>
        <p:nvSpPr>
          <p:cNvPr id="6" name="Flowchart: Alternate Process 5"/>
          <p:cNvSpPr/>
          <p:nvPr/>
        </p:nvSpPr>
        <p:spPr>
          <a:xfrm>
            <a:off x="7983855" y="6327775"/>
            <a:ext cx="947420" cy="446405"/>
          </a:xfrm>
          <a:prstGeom prst="flowChartAlternateProcess">
            <a:avLst/>
          </a:prstGeom>
          <a:gradFill rotWithShape="0">
            <a:gsLst>
              <a:gs pos="0">
                <a:schemeClr val="bg1"/>
              </a:gs>
              <a:gs pos="100000">
                <a:schemeClr val="bg1">
                  <a:lumMod val="85000"/>
                </a:schemeClr>
              </a:gs>
            </a:gsLst>
            <a:lin ang="5400000" scaled="1"/>
          </a:gradFill>
          <a:ln w="9525" cap="flat" cmpd="sng" algn="ctr">
            <a:solidFill>
              <a:schemeClr val="bg1">
                <a:lumMod val="95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rPr>
              <a:t>10 | 15</a:t>
            </a:r>
            <a:endPar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endParaRPr>
          </a:p>
        </p:txBody>
      </p:sp>
      <p:sp>
        <p:nvSpPr>
          <p:cNvPr id="3" name="Text Box 2"/>
          <p:cNvSpPr txBox="1"/>
          <p:nvPr/>
        </p:nvSpPr>
        <p:spPr>
          <a:xfrm>
            <a:off x="3422650" y="5530850"/>
            <a:ext cx="2885440" cy="306705"/>
          </a:xfrm>
          <a:prstGeom prst="rect">
            <a:avLst/>
          </a:prstGeom>
          <a:noFill/>
        </p:spPr>
        <p:txBody>
          <a:bodyPr wrap="square" rtlCol="0">
            <a:spAutoFit/>
          </a:bodyPr>
          <a:p>
            <a:r>
              <a:rPr lang="en-IN" altLang="en-US" sz="1400"/>
              <a:t>Flow digram for student module</a:t>
            </a:r>
            <a:endParaRPr lang="en-IN" alt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buClrTx/>
              <a:buSzTx/>
              <a:buFontTx/>
            </a:pPr>
            <a:r>
              <a:rPr lang="en-IN" altLang="en-US" b="1" u="sng">
                <a:solidFill>
                  <a:schemeClr val="tx1"/>
                </a:solidFill>
                <a:effectLst>
                  <a:outerShdw blurRad="38100" dist="19050" dir="2700000" algn="tl" rotWithShape="0">
                    <a:schemeClr val="dk1">
                      <a:alpha val="40000"/>
                    </a:schemeClr>
                  </a:outerShdw>
                </a:effectLst>
                <a:sym typeface="+mn-ea"/>
              </a:rPr>
              <a:t>Implementation</a:t>
            </a:r>
            <a:endParaRPr lang="en-IN" altLang="en-US" b="1" u="sng">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p>
            <a:pPr marL="0" indent="0">
              <a:buNone/>
            </a:pPr>
            <a:r>
              <a:rPr lang="en-US"/>
              <a:t>Registration :</a:t>
            </a:r>
            <a:endParaRPr lang="en-US"/>
          </a:p>
          <a:p>
            <a:pPr marL="0" indent="0">
              <a:buNone/>
            </a:pPr>
            <a:endParaRPr lang="en-US"/>
          </a:p>
          <a:p>
            <a:pPr>
              <a:buSzPct val="125000"/>
              <a:buFont typeface="Wingdings" panose="05000000000000000000" charset="0"/>
              <a:buChar char="Ø"/>
            </a:pPr>
            <a:r>
              <a:rPr lang="en-US" sz="2000" u="sng"/>
              <a:t>Algorithm</a:t>
            </a:r>
            <a:endParaRPr lang="en-US" sz="2000" u="sng"/>
          </a:p>
          <a:p>
            <a:pPr marL="0" indent="0" algn="just">
              <a:buNone/>
            </a:pPr>
            <a:r>
              <a:rPr lang="en-IN" altLang="en-US" sz="1800"/>
              <a:t>      </a:t>
            </a:r>
            <a:r>
              <a:rPr lang="en-US" sz="1800"/>
              <a:t>1.Enter registration details and click on register</a:t>
            </a:r>
            <a:r>
              <a:rPr lang="en-IN" altLang="en-US" sz="1800"/>
              <a:t>.</a:t>
            </a:r>
            <a:endParaRPr lang="en-US" sz="1800"/>
          </a:p>
          <a:p>
            <a:pPr marL="0" indent="0" algn="just">
              <a:buNone/>
            </a:pPr>
            <a:r>
              <a:rPr lang="en-IN" altLang="en-US" sz="1800"/>
              <a:t>      </a:t>
            </a:r>
            <a:r>
              <a:rPr lang="en-US" sz="1800"/>
              <a:t>2.If required fields are empty then show error message as “Please enter </a:t>
            </a:r>
            <a:endParaRPr lang="en-US" sz="1800"/>
          </a:p>
          <a:p>
            <a:pPr marL="0" indent="0" algn="just">
              <a:buNone/>
            </a:pPr>
            <a:r>
              <a:rPr lang="en-US" sz="1800"/>
              <a:t> </a:t>
            </a:r>
            <a:r>
              <a:rPr lang="en-IN" altLang="en-US" sz="1800"/>
              <a:t>        </a:t>
            </a:r>
            <a:r>
              <a:rPr lang="en-US" sz="1800"/>
              <a:t>valid inputs”</a:t>
            </a:r>
            <a:r>
              <a:rPr lang="en-IN" altLang="en-US" sz="1800"/>
              <a:t>.</a:t>
            </a:r>
            <a:endParaRPr lang="en-US" sz="1800"/>
          </a:p>
          <a:p>
            <a:pPr marL="0" indent="0" algn="just">
              <a:buNone/>
            </a:pPr>
            <a:r>
              <a:rPr lang="en-IN" altLang="en-US" sz="1800"/>
              <a:t>      </a:t>
            </a:r>
            <a:r>
              <a:rPr lang="en-US" sz="1800"/>
              <a:t>3.If correct input then save details in database and create user login</a:t>
            </a:r>
            <a:r>
              <a:rPr lang="en-IN" altLang="en-US" sz="1800"/>
              <a:t>.</a:t>
            </a:r>
            <a:endParaRPr lang="en-US" sz="1800"/>
          </a:p>
          <a:p>
            <a:pPr marL="0" indent="0">
              <a:buNone/>
            </a:pP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buClrTx/>
              <a:buSzTx/>
              <a:buFontTx/>
            </a:pPr>
            <a:r>
              <a:rPr lang="en-IN" altLang="en-US" b="1" u="sng">
                <a:solidFill>
                  <a:schemeClr val="tx1"/>
                </a:solidFill>
                <a:effectLst>
                  <a:outerShdw blurRad="38100" dist="19050" dir="2700000" algn="tl" rotWithShape="0">
                    <a:schemeClr val="dk1">
                      <a:alpha val="40000"/>
                    </a:schemeClr>
                  </a:outerShdw>
                </a:effectLst>
                <a:sym typeface="+mn-ea"/>
              </a:rPr>
              <a:t>Implementation</a:t>
            </a:r>
            <a:endParaRPr lang="en-IN" altLang="en-US" b="1" u="sng">
              <a:solidFill>
                <a:schemeClr val="tx1"/>
              </a:solidFill>
              <a:effectLst>
                <a:outerShdw blurRad="38100" dist="19050" dir="2700000" algn="tl" rotWithShape="0">
                  <a:schemeClr val="dk1">
                    <a:alpha val="40000"/>
                  </a:schemeClr>
                </a:outerShdw>
              </a:effectLst>
            </a:endParaRPr>
          </a:p>
        </p:txBody>
      </p:sp>
      <p:grpSp>
        <p:nvGrpSpPr>
          <p:cNvPr id="4" name="Group 3"/>
          <p:cNvGrpSpPr/>
          <p:nvPr/>
        </p:nvGrpSpPr>
        <p:grpSpPr>
          <a:xfrm>
            <a:off x="2817064" y="1773555"/>
            <a:ext cx="5535091" cy="4057015"/>
            <a:chOff x="8224" y="315384"/>
            <a:chExt cx="5508" cy="4455"/>
          </a:xfrm>
        </p:grpSpPr>
        <p:sp>
          <p:nvSpPr>
            <p:cNvPr id="16" name="Text Box 16"/>
            <p:cNvSpPr txBox="1"/>
            <p:nvPr/>
          </p:nvSpPr>
          <p:spPr>
            <a:xfrm>
              <a:off x="10168" y="318088"/>
              <a:ext cx="1440" cy="372"/>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nSpc>
                  <a:spcPct val="108000"/>
                </a:lnSpc>
                <a:spcAft>
                  <a:spcPts val="800"/>
                </a:spcAft>
              </a:pPr>
              <a:r>
                <a:rPr lang="en-US" altLang="zh-CN" sz="1100" kern="100">
                  <a:latin typeface="Calibri" panose="020F0502020204030204"/>
                  <a:ea typeface="Calibri" panose="020F0502020204030204"/>
                  <a:cs typeface="Mangal" panose="02040503050203030202"/>
                  <a:sym typeface="Times New Roman" panose="02020603050405020304"/>
                </a:rPr>
                <a:t>True</a:t>
              </a:r>
              <a:endParaRPr lang="en-US" altLang="zh-CN" sz="1100" kern="100">
                <a:latin typeface="Calibri" panose="020F0502020204030204"/>
                <a:ea typeface="Calibri" panose="020F0502020204030204"/>
                <a:cs typeface="Mangal" panose="02040503050203030202"/>
                <a:sym typeface="Times New Roman" panose="02020603050405020304"/>
              </a:endParaRPr>
            </a:p>
          </p:txBody>
        </p:sp>
        <p:sp>
          <p:nvSpPr>
            <p:cNvPr id="17" name="Text Box 17"/>
            <p:cNvSpPr txBox="1"/>
            <p:nvPr/>
          </p:nvSpPr>
          <p:spPr>
            <a:xfrm>
              <a:off x="12292" y="316468"/>
              <a:ext cx="1440" cy="372"/>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nSpc>
                  <a:spcPct val="108000"/>
                </a:lnSpc>
                <a:spcAft>
                  <a:spcPts val="800"/>
                </a:spcAft>
              </a:pPr>
              <a:r>
                <a:rPr lang="en-US" altLang="zh-CN" sz="1100" kern="100">
                  <a:latin typeface="Calibri" panose="020F0502020204030204"/>
                  <a:ea typeface="Calibri" panose="020F0502020204030204"/>
                  <a:cs typeface="Mangal" panose="02040503050203030202"/>
                  <a:sym typeface="Times New Roman" panose="02020603050405020304"/>
                </a:rPr>
                <a:t>False</a:t>
              </a:r>
              <a:endParaRPr lang="en-US" altLang="zh-CN" sz="1100" kern="100">
                <a:latin typeface="Calibri" panose="020F0502020204030204"/>
                <a:ea typeface="Calibri" panose="020F0502020204030204"/>
                <a:cs typeface="Mangal" panose="02040503050203030202"/>
                <a:sym typeface="Times New Roman" panose="02020603050405020304"/>
              </a:endParaRPr>
            </a:p>
            <a:p>
              <a:pPr>
                <a:lnSpc>
                  <a:spcPct val="108000"/>
                </a:lnSpc>
                <a:spcAft>
                  <a:spcPts val="800"/>
                </a:spcAft>
              </a:pPr>
              <a:r>
                <a:rPr lang="en-US" altLang="zh-CN" sz="1100" kern="100">
                  <a:latin typeface="Calibri" panose="020F0502020204030204"/>
                  <a:ea typeface="Calibri" panose="020F0502020204030204"/>
                  <a:cs typeface="Mangal" panose="02040503050203030202"/>
                  <a:sym typeface="Times New Roman" panose="02020603050405020304"/>
                </a:rPr>
                <a:t> </a:t>
              </a:r>
              <a:endParaRPr lang="en-US" altLang="zh-CN" sz="1100" kern="100">
                <a:latin typeface="Calibri" panose="020F0502020204030204"/>
                <a:ea typeface="Calibri" panose="020F0502020204030204"/>
                <a:cs typeface="Mangal" panose="02040503050203030202"/>
                <a:sym typeface="Times New Roman" panose="02020603050405020304"/>
              </a:endParaRPr>
            </a:p>
          </p:txBody>
        </p:sp>
        <p:grpSp>
          <p:nvGrpSpPr>
            <p:cNvPr id="7" name="Group 7"/>
            <p:cNvGrpSpPr/>
            <p:nvPr/>
          </p:nvGrpSpPr>
          <p:grpSpPr>
            <a:xfrm>
              <a:off x="8224" y="315384"/>
              <a:ext cx="3588" cy="3553"/>
              <a:chOff x="4681" y="331433"/>
              <a:chExt cx="3588" cy="3553"/>
            </a:xfrm>
          </p:grpSpPr>
          <p:sp>
            <p:nvSpPr>
              <p:cNvPr id="11" name="Rectangles 11"/>
              <p:cNvSpPr/>
              <p:nvPr/>
            </p:nvSpPr>
            <p:spPr>
              <a:xfrm>
                <a:off x="5161" y="334506"/>
                <a:ext cx="2628" cy="480"/>
              </a:xfrm>
              <a:prstGeom prst="rect">
                <a:avLst/>
              </a:prstGeom>
              <a:gradFill>
                <a:gsLst>
                  <a:gs pos="0">
                    <a:srgbClr val="012D86"/>
                  </a:gs>
                  <a:gs pos="100000">
                    <a:srgbClr val="0E2557"/>
                  </a:gs>
                </a:gsLst>
                <a:lin scaled="0"/>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08000"/>
                  </a:lnSpc>
                  <a:spcAft>
                    <a:spcPts val="800"/>
                  </a:spcAft>
                </a:pPr>
                <a:r>
                  <a:rPr lang="en-US" altLang="zh-CN" sz="1100" kern="100">
                    <a:latin typeface="Calibri" panose="020F0502020204030204"/>
                    <a:ea typeface="Calibri" panose="020F0502020204030204"/>
                    <a:cs typeface="Mangal" panose="02040503050203030202"/>
                    <a:sym typeface="Times New Roman" panose="02020603050405020304"/>
                  </a:rPr>
                  <a:t>Save to DB &amp; Create login</a:t>
                </a:r>
                <a:endParaRPr lang="en-US" altLang="zh-CN" sz="1100" kern="100">
                  <a:latin typeface="Calibri" panose="020F0502020204030204"/>
                  <a:ea typeface="Calibri" panose="020F0502020204030204"/>
                  <a:cs typeface="Mangal" panose="02040503050203030202"/>
                  <a:sym typeface="Times New Roman" panose="02020603050405020304"/>
                </a:endParaRPr>
              </a:p>
            </p:txBody>
          </p:sp>
          <p:grpSp>
            <p:nvGrpSpPr>
              <p:cNvPr id="5" name="Group 5"/>
              <p:cNvGrpSpPr/>
              <p:nvPr/>
            </p:nvGrpSpPr>
            <p:grpSpPr>
              <a:xfrm>
                <a:off x="4681" y="331433"/>
                <a:ext cx="3588" cy="3072"/>
                <a:chOff x="4681" y="331433"/>
                <a:chExt cx="3588" cy="3072"/>
              </a:xfrm>
            </p:grpSpPr>
            <p:sp>
              <p:nvSpPr>
                <p:cNvPr id="6" name="Rounded Rectangle 6"/>
                <p:cNvSpPr/>
                <p:nvPr/>
              </p:nvSpPr>
              <p:spPr>
                <a:xfrm>
                  <a:off x="5459" y="331433"/>
                  <a:ext cx="1980" cy="469"/>
                </a:xfrm>
                <a:prstGeom prst="roundRect">
                  <a:avLst/>
                </a:prstGeom>
                <a:gradFill>
                  <a:gsLst>
                    <a:gs pos="0">
                      <a:srgbClr val="012D86"/>
                    </a:gs>
                    <a:gs pos="100000">
                      <a:srgbClr val="0E2557"/>
                    </a:gs>
                  </a:gsLst>
                  <a:lin scaled="0"/>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08000"/>
                    </a:lnSpc>
                    <a:spcAft>
                      <a:spcPts val="800"/>
                    </a:spcAft>
                  </a:pPr>
                  <a:r>
                    <a:rPr lang="en-US" altLang="zh-CN" sz="1100" kern="100">
                      <a:latin typeface="Calibri" panose="020F0502020204030204"/>
                      <a:ea typeface="Calibri" panose="020F0502020204030204"/>
                      <a:cs typeface="Mangal" panose="02040503050203030202"/>
                      <a:sym typeface="Times New Roman" panose="02020603050405020304"/>
                    </a:rPr>
                    <a:t>Registration</a:t>
                  </a:r>
                  <a:endParaRPr lang="en-US" altLang="zh-CN" sz="1100" kern="100">
                    <a:latin typeface="Calibri" panose="020F0502020204030204"/>
                    <a:ea typeface="Calibri" panose="020F0502020204030204"/>
                    <a:cs typeface="Mangal" panose="02040503050203030202"/>
                    <a:sym typeface="Times New Roman" panose="02020603050405020304"/>
                  </a:endParaRPr>
                </a:p>
              </p:txBody>
            </p:sp>
            <p:sp>
              <p:nvSpPr>
                <p:cNvPr id="8" name="Diamond 8"/>
                <p:cNvSpPr/>
                <p:nvPr/>
              </p:nvSpPr>
              <p:spPr>
                <a:xfrm>
                  <a:off x="4681" y="333222"/>
                  <a:ext cx="3588" cy="985"/>
                </a:xfrm>
                <a:prstGeom prst="diamond">
                  <a:avLst/>
                </a:prstGeom>
                <a:gradFill>
                  <a:gsLst>
                    <a:gs pos="0">
                      <a:srgbClr val="012D86"/>
                    </a:gs>
                    <a:gs pos="100000">
                      <a:srgbClr val="0E2557"/>
                    </a:gs>
                  </a:gsLst>
                  <a:lin scaled="0"/>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08000"/>
                    </a:lnSpc>
                    <a:spcAft>
                      <a:spcPts val="800"/>
                    </a:spcAft>
                  </a:pPr>
                  <a:r>
                    <a:rPr lang="en-US" altLang="zh-CN" sz="1100" kern="100">
                      <a:latin typeface="Calibri" panose="020F0502020204030204"/>
                      <a:ea typeface="Calibri" panose="020F0502020204030204"/>
                      <a:cs typeface="Mangal" panose="02040503050203030202"/>
                      <a:sym typeface="Times New Roman" panose="02020603050405020304"/>
                    </a:rPr>
                    <a:t>Is Valid</a:t>
                  </a:r>
                  <a:endParaRPr lang="en-US" altLang="zh-CN" sz="1100" kern="100">
                    <a:latin typeface="Calibri" panose="020F0502020204030204"/>
                    <a:ea typeface="Calibri" panose="020F0502020204030204"/>
                    <a:cs typeface="Mangal" panose="02040503050203030202"/>
                    <a:sym typeface="Times New Roman" panose="02020603050405020304"/>
                  </a:endParaRPr>
                </a:p>
              </p:txBody>
            </p:sp>
            <p:sp>
              <p:nvSpPr>
                <p:cNvPr id="9" name="Rectangles 9"/>
                <p:cNvSpPr/>
                <p:nvPr/>
              </p:nvSpPr>
              <p:spPr>
                <a:xfrm>
                  <a:off x="5245" y="332286"/>
                  <a:ext cx="2460" cy="480"/>
                </a:xfrm>
                <a:prstGeom prst="rect">
                  <a:avLst/>
                </a:prstGeom>
                <a:gradFill>
                  <a:gsLst>
                    <a:gs pos="0">
                      <a:srgbClr val="012D86"/>
                    </a:gs>
                    <a:gs pos="100000">
                      <a:srgbClr val="0E2557"/>
                    </a:gs>
                  </a:gsLst>
                  <a:lin scaled="0"/>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08000"/>
                    </a:lnSpc>
                    <a:spcAft>
                      <a:spcPts val="800"/>
                    </a:spcAft>
                  </a:pPr>
                  <a:r>
                    <a:rPr lang="en-US" altLang="zh-CN" sz="1100" kern="100">
                      <a:latin typeface="Calibri" panose="020F0502020204030204"/>
                      <a:ea typeface="Calibri" panose="020F0502020204030204"/>
                      <a:cs typeface="Mangal" panose="02040503050203030202"/>
                      <a:sym typeface="Times New Roman" panose="02020603050405020304"/>
                    </a:rPr>
                    <a:t>Enter Inputs</a:t>
                  </a:r>
                  <a:endParaRPr lang="en-US" altLang="zh-CN" sz="1100" kern="100">
                    <a:latin typeface="Calibri" panose="020F0502020204030204"/>
                    <a:ea typeface="Calibri" panose="020F0502020204030204"/>
                    <a:cs typeface="Mangal" panose="02040503050203030202"/>
                    <a:sym typeface="Times New Roman" panose="02020603050405020304"/>
                  </a:endParaRPr>
                </a:p>
              </p:txBody>
            </p:sp>
            <p:cxnSp>
              <p:nvCxnSpPr>
                <p:cNvPr id="12" name="Straight Arrow Connector 12"/>
                <p:cNvCxnSpPr>
                  <a:stCxn id="8" idx="2"/>
                  <a:endCxn id="11" idx="0"/>
                </p:cNvCxnSpPr>
                <p:nvPr/>
              </p:nvCxnSpPr>
              <p:spPr>
                <a:xfrm>
                  <a:off x="6475" y="334207"/>
                  <a:ext cx="0" cy="299"/>
                </a:xfrm>
                <a:prstGeom prst="straightConnector1">
                  <a:avLst/>
                </a:prstGeom>
                <a:ln>
                  <a:gradFill>
                    <a:gsLst>
                      <a:gs pos="0">
                        <a:srgbClr val="7B32B2"/>
                      </a:gs>
                      <a:gs pos="100000">
                        <a:srgbClr val="401A5D"/>
                      </a:gs>
                    </a:gsLst>
                  </a:gra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3"/>
                <p:cNvCxnSpPr>
                  <a:stCxn id="9" idx="2"/>
                  <a:endCxn id="8" idx="0"/>
                </p:cNvCxnSpPr>
                <p:nvPr/>
              </p:nvCxnSpPr>
              <p:spPr>
                <a:xfrm>
                  <a:off x="6475" y="332766"/>
                  <a:ext cx="0" cy="456"/>
                </a:xfrm>
                <a:prstGeom prst="straightConnector1">
                  <a:avLst/>
                </a:prstGeom>
                <a:ln>
                  <a:gradFill>
                    <a:gsLst>
                      <a:gs pos="0">
                        <a:srgbClr val="7B32B2"/>
                      </a:gs>
                      <a:gs pos="100000">
                        <a:srgbClr val="401A5D"/>
                      </a:gs>
                    </a:gsLst>
                  </a:gradFill>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4"/>
                <p:cNvCxnSpPr>
                  <a:stCxn id="8" idx="3"/>
                </p:cNvCxnSpPr>
                <p:nvPr/>
              </p:nvCxnSpPr>
              <p:spPr>
                <a:xfrm flipH="1" flipV="1">
                  <a:off x="6469" y="332106"/>
                  <a:ext cx="1800" cy="1609"/>
                </a:xfrm>
                <a:prstGeom prst="bentConnector3">
                  <a:avLst>
                    <a:gd name="adj1" fmla="val -20833"/>
                  </a:avLst>
                </a:prstGeom>
                <a:ln>
                  <a:gradFill>
                    <a:gsLst>
                      <a:gs pos="0">
                        <a:srgbClr val="7B32B2"/>
                      </a:gs>
                      <a:gs pos="100000">
                        <a:srgbClr val="401A5D"/>
                      </a:gs>
                    </a:gsLst>
                  </a:gra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5"/>
                <p:cNvCxnSpPr>
                  <a:stCxn id="6" idx="2"/>
                  <a:endCxn id="9" idx="0"/>
                </p:cNvCxnSpPr>
                <p:nvPr/>
              </p:nvCxnSpPr>
              <p:spPr>
                <a:xfrm>
                  <a:off x="6449" y="331902"/>
                  <a:ext cx="26" cy="384"/>
                </a:xfrm>
                <a:prstGeom prst="straightConnector1">
                  <a:avLst/>
                </a:prstGeom>
                <a:ln>
                  <a:gradFill>
                    <a:gsLst>
                      <a:gs pos="0">
                        <a:srgbClr val="7B32B2"/>
                      </a:gs>
                      <a:gs pos="100000">
                        <a:srgbClr val="401A5D"/>
                      </a:gs>
                    </a:gsLst>
                  </a:gradFill>
                  <a:tailEnd type="arrow"/>
                </a:ln>
              </p:spPr>
              <p:style>
                <a:lnRef idx="1">
                  <a:schemeClr val="accent1"/>
                </a:lnRef>
                <a:fillRef idx="0">
                  <a:schemeClr val="accent1"/>
                </a:fillRef>
                <a:effectRef idx="0">
                  <a:schemeClr val="accent1"/>
                </a:effectRef>
                <a:fontRef idx="minor">
                  <a:schemeClr val="tx1"/>
                </a:fontRef>
              </p:style>
            </p:cxnSp>
          </p:grpSp>
        </p:grpSp>
        <p:sp>
          <p:nvSpPr>
            <p:cNvPr id="10" name="Text Box 2"/>
            <p:cNvSpPr txBox="1"/>
            <p:nvPr/>
          </p:nvSpPr>
          <p:spPr>
            <a:xfrm>
              <a:off x="8450" y="319235"/>
              <a:ext cx="4166" cy="604"/>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nSpc>
                  <a:spcPct val="108000"/>
                </a:lnSpc>
                <a:spcAft>
                  <a:spcPts val="800"/>
                </a:spcAft>
              </a:pPr>
              <a:r>
                <a:rPr lang="en-US" altLang="zh-CN" sz="1200" kern="100">
                  <a:latin typeface="Calibri" panose="020F0502020204030204"/>
                  <a:ea typeface="Calibri" panose="020F0502020204030204"/>
                  <a:cs typeface="Mangal" panose="02040503050203030202"/>
                  <a:sym typeface="Times New Roman" panose="02020603050405020304"/>
                </a:rPr>
                <a:t>Fig 3.3.1 Process Design of Registration</a:t>
              </a:r>
              <a:endParaRPr lang="en-US" altLang="zh-CN" sz="1200" kern="100">
                <a:latin typeface="Calibri" panose="020F0502020204030204"/>
                <a:ea typeface="Calibri" panose="020F0502020204030204"/>
                <a:cs typeface="Mangal" panose="02040503050203030202"/>
                <a:sym typeface="Times New Roman" panose="02020603050405020304"/>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buClrTx/>
              <a:buSzTx/>
              <a:buFontTx/>
            </a:pPr>
            <a:r>
              <a:rPr lang="en-IN" altLang="en-US" b="1" u="sng">
                <a:solidFill>
                  <a:schemeClr val="tx1"/>
                </a:solidFill>
                <a:effectLst>
                  <a:outerShdw blurRad="38100" dist="19050" dir="2700000" algn="tl" rotWithShape="0">
                    <a:schemeClr val="dk1">
                      <a:alpha val="40000"/>
                    </a:schemeClr>
                  </a:outerShdw>
                </a:effectLst>
                <a:sym typeface="+mn-ea"/>
              </a:rPr>
              <a:t>Implementation</a:t>
            </a:r>
            <a:endParaRPr lang="en-IN" altLang="en-US" b="1" u="sng">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p>
            <a:pPr marL="0" indent="0">
              <a:buNone/>
            </a:pPr>
            <a:r>
              <a:rPr lang="en-US"/>
              <a:t> Login :</a:t>
            </a:r>
            <a:endParaRPr lang="en-US"/>
          </a:p>
          <a:p>
            <a:pPr marL="0" indent="0">
              <a:buNone/>
            </a:pPr>
            <a:endParaRPr lang="en-US"/>
          </a:p>
          <a:p>
            <a:pPr algn="l">
              <a:buClrTx/>
              <a:buSzPct val="125000"/>
              <a:buFont typeface="Wingdings" panose="05000000000000000000" charset="0"/>
              <a:buChar char="Ø"/>
            </a:pPr>
            <a:r>
              <a:rPr lang="en-US" sz="2000" u="sng"/>
              <a:t>Algorithm</a:t>
            </a:r>
            <a:endParaRPr lang="en-US" sz="2000" u="sng"/>
          </a:p>
          <a:p>
            <a:pPr marL="0" indent="0">
              <a:buNone/>
            </a:pPr>
            <a:r>
              <a:rPr lang="en-US" sz="1800"/>
              <a:t>1.Enter Login credential and click on Login.</a:t>
            </a:r>
            <a:endParaRPr lang="en-US" sz="1800"/>
          </a:p>
          <a:p>
            <a:pPr marL="0" indent="0">
              <a:buNone/>
            </a:pPr>
            <a:r>
              <a:rPr lang="en-US" sz="1800"/>
              <a:t>2.If Username and Password are empty them show error message as”Please enter valid credential”</a:t>
            </a:r>
            <a:endParaRPr lang="en-US" sz="1800"/>
          </a:p>
          <a:p>
            <a:pPr marL="0" indent="0">
              <a:buNone/>
            </a:pPr>
            <a:r>
              <a:rPr lang="en-US" sz="1800"/>
              <a:t>3.If correct credential then redirect to dashboard page.</a:t>
            </a:r>
            <a:endParaRPr 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buClrTx/>
              <a:buSzTx/>
              <a:buFontTx/>
            </a:pPr>
            <a:r>
              <a:rPr lang="en-IN" altLang="en-US" b="1" u="sng">
                <a:solidFill>
                  <a:schemeClr val="tx1"/>
                </a:solidFill>
                <a:effectLst>
                  <a:outerShdw blurRad="38100" dist="19050" dir="2700000" algn="tl" rotWithShape="0">
                    <a:schemeClr val="dk1">
                      <a:alpha val="40000"/>
                    </a:schemeClr>
                  </a:outerShdw>
                </a:effectLst>
                <a:sym typeface="+mn-ea"/>
              </a:rPr>
              <a:t>Implementation</a:t>
            </a:r>
            <a:endParaRPr lang="en-IN" altLang="en-US" b="1" u="sng">
              <a:solidFill>
                <a:schemeClr val="tx1"/>
              </a:solidFill>
              <a:effectLst>
                <a:outerShdw blurRad="38100" dist="19050" dir="2700000" algn="tl" rotWithShape="0">
                  <a:schemeClr val="dk1">
                    <a:alpha val="40000"/>
                  </a:schemeClr>
                </a:outerShdw>
              </a:effectLst>
            </a:endParaRPr>
          </a:p>
        </p:txBody>
      </p:sp>
      <p:grpSp>
        <p:nvGrpSpPr>
          <p:cNvPr id="29" name="Group 29"/>
          <p:cNvGrpSpPr/>
          <p:nvPr/>
        </p:nvGrpSpPr>
        <p:grpSpPr>
          <a:xfrm>
            <a:off x="2926715" y="1726565"/>
            <a:ext cx="4697730" cy="4081780"/>
            <a:chOff x="6690" y="331145"/>
            <a:chExt cx="5508" cy="4565"/>
          </a:xfrm>
        </p:grpSpPr>
        <p:grpSp>
          <p:nvGrpSpPr>
            <p:cNvPr id="31" name="Group 31"/>
            <p:cNvGrpSpPr/>
            <p:nvPr/>
          </p:nvGrpSpPr>
          <p:grpSpPr>
            <a:xfrm>
              <a:off x="6690" y="331145"/>
              <a:ext cx="5508" cy="3553"/>
              <a:chOff x="22709" y="170203"/>
              <a:chExt cx="5508" cy="3553"/>
            </a:xfrm>
          </p:grpSpPr>
          <p:grpSp>
            <p:nvGrpSpPr>
              <p:cNvPr id="18" name="Group 18"/>
              <p:cNvGrpSpPr/>
              <p:nvPr/>
            </p:nvGrpSpPr>
            <p:grpSpPr>
              <a:xfrm>
                <a:off x="22709" y="170203"/>
                <a:ext cx="3588" cy="3553"/>
                <a:chOff x="4681" y="331433"/>
                <a:chExt cx="3588" cy="3553"/>
              </a:xfrm>
            </p:grpSpPr>
            <p:sp>
              <p:nvSpPr>
                <p:cNvPr id="19" name="Rectangles 11"/>
                <p:cNvSpPr/>
                <p:nvPr/>
              </p:nvSpPr>
              <p:spPr>
                <a:xfrm>
                  <a:off x="4857" y="334506"/>
                  <a:ext cx="3228" cy="480"/>
                </a:xfrm>
                <a:prstGeom prst="rect">
                  <a:avLst/>
                </a:prstGeom>
                <a:gradFill>
                  <a:gsLst>
                    <a:gs pos="0">
                      <a:srgbClr val="007BD3"/>
                    </a:gs>
                    <a:gs pos="100000">
                      <a:srgbClr val="03437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08000"/>
                    </a:lnSpc>
                    <a:spcAft>
                      <a:spcPts val="800"/>
                    </a:spcAft>
                  </a:pPr>
                  <a:r>
                    <a:rPr lang="en-US" altLang="zh-CN" sz="1100" kern="100">
                      <a:latin typeface="Calibri" panose="020F0502020204030204"/>
                      <a:ea typeface="Calibri" panose="020F0502020204030204"/>
                      <a:cs typeface="Mangal" panose="02040503050203030202"/>
                      <a:sym typeface="Times New Roman" panose="02020603050405020304"/>
                    </a:rPr>
                    <a:t>Redirect to Dashboard page</a:t>
                  </a:r>
                  <a:endParaRPr lang="en-US" altLang="zh-CN" sz="1100" kern="100">
                    <a:latin typeface="Calibri" panose="020F0502020204030204"/>
                    <a:ea typeface="Calibri" panose="020F0502020204030204"/>
                    <a:cs typeface="Mangal" panose="02040503050203030202"/>
                    <a:sym typeface="Times New Roman" panose="02020603050405020304"/>
                  </a:endParaRPr>
                </a:p>
              </p:txBody>
            </p:sp>
            <p:grpSp>
              <p:nvGrpSpPr>
                <p:cNvPr id="20" name="Group 5"/>
                <p:cNvGrpSpPr/>
                <p:nvPr/>
              </p:nvGrpSpPr>
              <p:grpSpPr>
                <a:xfrm>
                  <a:off x="4681" y="331433"/>
                  <a:ext cx="3588" cy="3073"/>
                  <a:chOff x="4681" y="331433"/>
                  <a:chExt cx="3588" cy="3073"/>
                </a:xfrm>
              </p:grpSpPr>
              <p:sp>
                <p:nvSpPr>
                  <p:cNvPr id="21" name="Rounded Rectangle 6"/>
                  <p:cNvSpPr/>
                  <p:nvPr/>
                </p:nvSpPr>
                <p:spPr>
                  <a:xfrm>
                    <a:off x="5494" y="331433"/>
                    <a:ext cx="1980" cy="469"/>
                  </a:xfrm>
                  <a:prstGeom prst="roundRect">
                    <a:avLst/>
                  </a:prstGeom>
                  <a:gradFill>
                    <a:gsLst>
                      <a:gs pos="0">
                        <a:srgbClr val="007BD3"/>
                      </a:gs>
                      <a:gs pos="100000">
                        <a:srgbClr val="03437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08000"/>
                      </a:lnSpc>
                      <a:spcAft>
                        <a:spcPts val="800"/>
                      </a:spcAft>
                    </a:pPr>
                    <a:r>
                      <a:rPr lang="en-US" altLang="zh-CN" sz="1100" kern="100">
                        <a:latin typeface="Calibri" panose="020F0502020204030204"/>
                        <a:ea typeface="Calibri" panose="020F0502020204030204"/>
                        <a:cs typeface="Mangal" panose="02040503050203030202"/>
                        <a:sym typeface="Times New Roman" panose="02020603050405020304"/>
                      </a:rPr>
                      <a:t>Login</a:t>
                    </a:r>
                    <a:endParaRPr lang="en-US" altLang="zh-CN" sz="1100" kern="100">
                      <a:latin typeface="Calibri" panose="020F0502020204030204"/>
                      <a:ea typeface="Calibri" panose="020F0502020204030204"/>
                      <a:cs typeface="Mangal" panose="02040503050203030202"/>
                      <a:sym typeface="Times New Roman" panose="02020603050405020304"/>
                    </a:endParaRPr>
                  </a:p>
                </p:txBody>
              </p:sp>
              <p:sp>
                <p:nvSpPr>
                  <p:cNvPr id="22" name="Diamond 8"/>
                  <p:cNvSpPr/>
                  <p:nvPr/>
                </p:nvSpPr>
                <p:spPr>
                  <a:xfrm>
                    <a:off x="4681" y="333222"/>
                    <a:ext cx="3588" cy="985"/>
                  </a:xfrm>
                  <a:prstGeom prst="diamond">
                    <a:avLst/>
                  </a:prstGeom>
                  <a:gradFill>
                    <a:gsLst>
                      <a:gs pos="0">
                        <a:srgbClr val="007BD3"/>
                      </a:gs>
                      <a:gs pos="100000">
                        <a:srgbClr val="03437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08000"/>
                      </a:lnSpc>
                      <a:spcAft>
                        <a:spcPts val="800"/>
                      </a:spcAft>
                    </a:pPr>
                    <a:r>
                      <a:rPr lang="en-US" altLang="zh-CN" sz="1100" kern="100">
                        <a:latin typeface="Calibri" panose="020F0502020204030204"/>
                        <a:ea typeface="Calibri" panose="020F0502020204030204"/>
                        <a:cs typeface="Mangal" panose="02040503050203030202"/>
                        <a:sym typeface="Times New Roman" panose="02020603050405020304"/>
                      </a:rPr>
                      <a:t>Is Valid</a:t>
                    </a:r>
                    <a:endParaRPr lang="en-US" altLang="zh-CN" sz="1100" kern="100">
                      <a:latin typeface="Calibri" panose="020F0502020204030204"/>
                      <a:ea typeface="Calibri" panose="020F0502020204030204"/>
                      <a:cs typeface="Mangal" panose="02040503050203030202"/>
                      <a:sym typeface="Times New Roman" panose="02020603050405020304"/>
                    </a:endParaRPr>
                  </a:p>
                </p:txBody>
              </p:sp>
              <p:sp>
                <p:nvSpPr>
                  <p:cNvPr id="23" name="Rectangles 9"/>
                  <p:cNvSpPr/>
                  <p:nvPr/>
                </p:nvSpPr>
                <p:spPr>
                  <a:xfrm>
                    <a:off x="5245" y="332286"/>
                    <a:ext cx="2460" cy="480"/>
                  </a:xfrm>
                  <a:prstGeom prst="rect">
                    <a:avLst/>
                  </a:prstGeom>
                  <a:gradFill>
                    <a:gsLst>
                      <a:gs pos="0">
                        <a:srgbClr val="007BD3"/>
                      </a:gs>
                      <a:gs pos="100000">
                        <a:srgbClr val="03437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08000"/>
                      </a:lnSpc>
                      <a:spcAft>
                        <a:spcPts val="800"/>
                      </a:spcAft>
                    </a:pPr>
                    <a:r>
                      <a:rPr lang="en-US" altLang="zh-CN" sz="1100" kern="100">
                        <a:latin typeface="Calibri" panose="020F0502020204030204"/>
                        <a:ea typeface="Calibri" panose="020F0502020204030204"/>
                        <a:cs typeface="Mangal" panose="02040503050203030202"/>
                        <a:sym typeface="Times New Roman" panose="02020603050405020304"/>
                      </a:rPr>
                      <a:t>Enter Credential</a:t>
                    </a:r>
                    <a:endParaRPr lang="en-US" altLang="zh-CN" sz="1100" kern="100">
                      <a:latin typeface="Calibri" panose="020F0502020204030204"/>
                      <a:ea typeface="Calibri" panose="020F0502020204030204"/>
                      <a:cs typeface="Mangal" panose="02040503050203030202"/>
                      <a:sym typeface="Times New Roman" panose="02020603050405020304"/>
                    </a:endParaRPr>
                  </a:p>
                </p:txBody>
              </p:sp>
              <p:cxnSp>
                <p:nvCxnSpPr>
                  <p:cNvPr id="24" name="Straight Arrow Connector 12"/>
                  <p:cNvCxnSpPr/>
                  <p:nvPr/>
                </p:nvCxnSpPr>
                <p:spPr>
                  <a:xfrm>
                    <a:off x="6475" y="334207"/>
                    <a:ext cx="0" cy="299"/>
                  </a:xfrm>
                  <a:prstGeom prst="straightConnector1">
                    <a:avLst/>
                  </a:prstGeom>
                  <a:ln>
                    <a:gradFill>
                      <a:gsLst>
                        <a:gs pos="0">
                          <a:srgbClr val="007BD3"/>
                        </a:gs>
                        <a:gs pos="100000">
                          <a:srgbClr val="034373"/>
                        </a:gs>
                      </a:gsLst>
                    </a:gra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13"/>
                  <p:cNvCxnSpPr/>
                  <p:nvPr/>
                </p:nvCxnSpPr>
                <p:spPr>
                  <a:xfrm>
                    <a:off x="6475" y="332766"/>
                    <a:ext cx="0" cy="456"/>
                  </a:xfrm>
                  <a:prstGeom prst="straightConnector1">
                    <a:avLst/>
                  </a:prstGeom>
                  <a:ln>
                    <a:gradFill>
                      <a:gsLst>
                        <a:gs pos="0">
                          <a:srgbClr val="007BD3"/>
                        </a:gs>
                        <a:gs pos="100000">
                          <a:srgbClr val="034373"/>
                        </a:gs>
                      </a:gsLst>
                    </a:gradFill>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14"/>
                  <p:cNvCxnSpPr/>
                  <p:nvPr/>
                </p:nvCxnSpPr>
                <p:spPr>
                  <a:xfrm flipH="1" flipV="1">
                    <a:off x="6469" y="332106"/>
                    <a:ext cx="1800" cy="1609"/>
                  </a:xfrm>
                  <a:prstGeom prst="bentConnector3">
                    <a:avLst>
                      <a:gd name="adj1" fmla="val -20833"/>
                    </a:avLst>
                  </a:prstGeom>
                  <a:ln>
                    <a:gradFill>
                      <a:gsLst>
                        <a:gs pos="0">
                          <a:srgbClr val="007BD3"/>
                        </a:gs>
                        <a:gs pos="100000">
                          <a:srgbClr val="034373"/>
                        </a:gs>
                      </a:gsLst>
                    </a:gra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15"/>
                  <p:cNvCxnSpPr>
                    <a:stCxn id="21" idx="2"/>
                    <a:endCxn id="23" idx="0"/>
                  </p:cNvCxnSpPr>
                  <p:nvPr/>
                </p:nvCxnSpPr>
                <p:spPr>
                  <a:xfrm flipH="1">
                    <a:off x="6475" y="331902"/>
                    <a:ext cx="8" cy="384"/>
                  </a:xfrm>
                  <a:prstGeom prst="straightConnector1">
                    <a:avLst/>
                  </a:prstGeom>
                  <a:ln>
                    <a:gradFill>
                      <a:gsLst>
                        <a:gs pos="0">
                          <a:srgbClr val="007BD3"/>
                        </a:gs>
                        <a:gs pos="100000">
                          <a:srgbClr val="034373"/>
                        </a:gs>
                      </a:gsLst>
                    </a:gradFill>
                    <a:tailEnd type="arrow"/>
                  </a:ln>
                </p:spPr>
                <p:style>
                  <a:lnRef idx="1">
                    <a:schemeClr val="accent1"/>
                  </a:lnRef>
                  <a:fillRef idx="0">
                    <a:schemeClr val="accent1"/>
                  </a:fillRef>
                  <a:effectRef idx="0">
                    <a:schemeClr val="accent1"/>
                  </a:effectRef>
                  <a:fontRef idx="minor">
                    <a:schemeClr val="tx1"/>
                  </a:fontRef>
                </p:style>
              </p:cxnSp>
            </p:grpSp>
          </p:grpSp>
          <p:sp>
            <p:nvSpPr>
              <p:cNvPr id="28" name="Text Box 28"/>
              <p:cNvSpPr txBox="1"/>
              <p:nvPr/>
            </p:nvSpPr>
            <p:spPr>
              <a:xfrm>
                <a:off x="26777" y="171288"/>
                <a:ext cx="1440" cy="425"/>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nSpc>
                    <a:spcPct val="108000"/>
                  </a:lnSpc>
                  <a:spcAft>
                    <a:spcPts val="800"/>
                  </a:spcAft>
                </a:pPr>
                <a:r>
                  <a:rPr lang="en-US" altLang="zh-CN" sz="1200" kern="100">
                    <a:latin typeface="Calibri" panose="020F0502020204030204"/>
                    <a:ea typeface="Calibri" panose="020F0502020204030204"/>
                    <a:cs typeface="Mangal" panose="02040503050203030202"/>
                    <a:sym typeface="Times New Roman" panose="02020603050405020304"/>
                  </a:rPr>
                  <a:t>False</a:t>
                </a:r>
                <a:endParaRPr lang="en-US" altLang="zh-CN" sz="1100" kern="100">
                  <a:latin typeface="Calibri" panose="020F0502020204030204"/>
                  <a:ea typeface="Calibri" panose="020F0502020204030204"/>
                  <a:cs typeface="Mangal" panose="02040503050203030202"/>
                  <a:sym typeface="Times New Roman" panose="02020603050405020304"/>
                </a:endParaRPr>
              </a:p>
              <a:p>
                <a:pPr>
                  <a:lnSpc>
                    <a:spcPct val="108000"/>
                  </a:lnSpc>
                  <a:spcAft>
                    <a:spcPts val="800"/>
                  </a:spcAft>
                </a:pPr>
                <a:r>
                  <a:rPr lang="en-US" altLang="zh-CN" sz="1100" kern="100">
                    <a:latin typeface="Calibri" panose="020F0502020204030204"/>
                    <a:ea typeface="Calibri" panose="020F0502020204030204"/>
                    <a:cs typeface="Mangal" panose="02040503050203030202"/>
                    <a:sym typeface="Times New Roman" panose="02020603050405020304"/>
                  </a:rPr>
                  <a:t> </a:t>
                </a:r>
                <a:endParaRPr lang="en-US" altLang="zh-CN" sz="1100" kern="100">
                  <a:latin typeface="Calibri" panose="020F0502020204030204"/>
                  <a:ea typeface="Calibri" panose="020F0502020204030204"/>
                  <a:cs typeface="Mangal" panose="02040503050203030202"/>
                  <a:sym typeface="Times New Roman" panose="02020603050405020304"/>
                </a:endParaRPr>
              </a:p>
            </p:txBody>
          </p:sp>
          <p:sp>
            <p:nvSpPr>
              <p:cNvPr id="30" name="Text Box 30"/>
              <p:cNvSpPr txBox="1"/>
              <p:nvPr/>
            </p:nvSpPr>
            <p:spPr>
              <a:xfrm>
                <a:off x="24653" y="172908"/>
                <a:ext cx="1440" cy="372"/>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nSpc>
                    <a:spcPct val="108000"/>
                  </a:lnSpc>
                  <a:spcAft>
                    <a:spcPts val="800"/>
                  </a:spcAft>
                </a:pPr>
                <a:r>
                  <a:rPr lang="en-US" altLang="zh-CN" sz="1100" kern="100">
                    <a:latin typeface="Calibri" panose="020F0502020204030204"/>
                    <a:ea typeface="Calibri" panose="020F0502020204030204"/>
                    <a:cs typeface="Mangal" panose="02040503050203030202"/>
                    <a:sym typeface="Times New Roman" panose="02020603050405020304"/>
                  </a:rPr>
                  <a:t>True</a:t>
                </a:r>
                <a:endParaRPr lang="en-US" altLang="zh-CN" sz="1100" kern="100">
                  <a:latin typeface="Calibri" panose="020F0502020204030204"/>
                  <a:ea typeface="Calibri" panose="020F0502020204030204"/>
                  <a:cs typeface="Mangal" panose="02040503050203030202"/>
                  <a:sym typeface="Times New Roman" panose="02020603050405020304"/>
                </a:endParaRPr>
              </a:p>
            </p:txBody>
          </p:sp>
        </p:grpSp>
        <p:sp>
          <p:nvSpPr>
            <p:cNvPr id="10" name="Text Box 10"/>
            <p:cNvSpPr txBox="1"/>
            <p:nvPr/>
          </p:nvSpPr>
          <p:spPr>
            <a:xfrm>
              <a:off x="7036" y="335106"/>
              <a:ext cx="3630" cy="604"/>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nSpc>
                  <a:spcPct val="108000"/>
                </a:lnSpc>
                <a:spcAft>
                  <a:spcPts val="800"/>
                </a:spcAft>
              </a:pPr>
              <a:r>
                <a:rPr lang="en-US" altLang="zh-CN" sz="1200" kern="100">
                  <a:latin typeface="Calibri" panose="020F0502020204030204"/>
                  <a:ea typeface="Calibri" panose="020F0502020204030204"/>
                  <a:cs typeface="Mangal" panose="02040503050203030202"/>
                  <a:sym typeface="Times New Roman" panose="02020603050405020304"/>
                </a:rPr>
                <a:t>Fig 3.3.2 Process Design of Login</a:t>
              </a:r>
              <a:endParaRPr lang="en-US" altLang="zh-CN" sz="1200" kern="100">
                <a:latin typeface="Calibri" panose="020F0502020204030204"/>
                <a:ea typeface="Calibri" panose="020F0502020204030204"/>
                <a:cs typeface="Mangal" panose="02040503050203030202"/>
                <a:sym typeface="Times New Roman" panose="02020603050405020304"/>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0570" y="274638"/>
            <a:ext cx="8229600" cy="1143000"/>
          </a:xfrm>
        </p:spPr>
        <p:txBody>
          <a:bodyPr/>
          <a:p>
            <a:pPr algn="l"/>
            <a:r>
              <a:rPr lang="en-IN" altLang="en-US" b="1" u="sng">
                <a:solidFill>
                  <a:schemeClr val="tx1"/>
                </a:solidFill>
                <a:effectLst>
                  <a:outerShdw blurRad="38100" dist="19050" dir="2700000" algn="tl" rotWithShape="0">
                    <a:schemeClr val="dk1">
                      <a:alpha val="40000"/>
                    </a:schemeClr>
                  </a:outerShdw>
                </a:effectLst>
              </a:rPr>
              <a:t>Advantages</a:t>
            </a:r>
            <a:endParaRPr lang="en-IN" altLang="en-US" b="1" u="sng">
              <a:solidFill>
                <a:schemeClr val="tx1"/>
              </a:solidFill>
              <a:effectLst>
                <a:outerShdw blurRad="38100" dist="19050" dir="2700000" algn="tl" rotWithShape="0">
                  <a:schemeClr val="dk1">
                    <a:alpha val="40000"/>
                  </a:schemeClr>
                </a:outerShdw>
              </a:effectLst>
            </a:endParaRPr>
          </a:p>
        </p:txBody>
      </p:sp>
      <p:pic>
        <p:nvPicPr>
          <p:cNvPr id="4" name="Content Placeholder 3" descr="logo"/>
          <p:cNvPicPr>
            <a:picLocks noChangeAspect="1"/>
          </p:cNvPicPr>
          <p:nvPr>
            <p:ph idx="1"/>
          </p:nvPr>
        </p:nvPicPr>
        <p:blipFill>
          <a:blip r:embed="rId1"/>
          <a:stretch>
            <a:fillRect/>
          </a:stretch>
        </p:blipFill>
        <p:spPr>
          <a:xfrm>
            <a:off x="106680" y="6384290"/>
            <a:ext cx="2486025" cy="371475"/>
          </a:xfrm>
          <a:prstGeom prst="rect">
            <a:avLst/>
          </a:prstGeom>
        </p:spPr>
      </p:pic>
      <p:sp>
        <p:nvSpPr>
          <p:cNvPr id="5" name="Striped Right Arrow 4"/>
          <p:cNvSpPr/>
          <p:nvPr/>
        </p:nvSpPr>
        <p:spPr>
          <a:xfrm>
            <a:off x="104775" y="403860"/>
            <a:ext cx="599440" cy="863600"/>
          </a:xfrm>
          <a:prstGeom prst="striped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Text Box 5"/>
          <p:cNvSpPr txBox="1"/>
          <p:nvPr/>
        </p:nvSpPr>
        <p:spPr>
          <a:xfrm>
            <a:off x="664210" y="1691005"/>
            <a:ext cx="7833360" cy="4246245"/>
          </a:xfrm>
          <a:prstGeom prst="rect">
            <a:avLst/>
          </a:prstGeom>
          <a:noFill/>
        </p:spPr>
        <p:txBody>
          <a:bodyPr wrap="square" rtlCol="0">
            <a:spAutoFit/>
          </a:bodyPr>
          <a:p>
            <a:pPr algn="just"/>
            <a:r>
              <a:rPr lang="en-IN" altLang="en-US" b="1" u="sng">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Strong Student Network</a:t>
            </a:r>
            <a:endParaRPr lang="en-IN" altLang="en-US" b="1" u="sng">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a:p>
            <a:pPr algn="just"/>
            <a:endParaRPr lang="en-IN" altLang="en-US" b="1" u="sng">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r>
              <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Allowing past and present student of college or university to register with Alumni Connect program and their current details will create updated &amp; genuine data.</a:t>
            </a:r>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r>
              <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Also using Dashboard module, students can connect with each other &amp; college/university to get updates easily.</a:t>
            </a:r>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r>
              <a:rPr lang="en-IN" altLang="en-US" b="1" u="sng">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Build Smart Student Community</a:t>
            </a:r>
            <a:endParaRPr lang="en-IN" altLang="en-US" b="1" u="sng">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a:p>
            <a:pPr algn="just"/>
            <a:endParaRPr lang="en-IN" altLang="en-US" b="1" u="sng">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r>
              <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It will help to develop students smart community. So using this, past or present students can share their thoughts, ideas by writing blogs.</a:t>
            </a:r>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r>
              <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Also can arrange events and broadcast on portal that will help to reach all registered students using event module.</a:t>
            </a:r>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endPar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p:txBody>
      </p:sp>
      <p:sp>
        <p:nvSpPr>
          <p:cNvPr id="14" name="Flowchart: Alternate Process 13"/>
          <p:cNvSpPr/>
          <p:nvPr/>
        </p:nvSpPr>
        <p:spPr>
          <a:xfrm>
            <a:off x="7983855" y="6327775"/>
            <a:ext cx="947420" cy="446405"/>
          </a:xfrm>
          <a:prstGeom prst="flowChartAlternateProcess">
            <a:avLst/>
          </a:prstGeom>
          <a:gradFill rotWithShape="0">
            <a:gsLst>
              <a:gs pos="0">
                <a:schemeClr val="bg1"/>
              </a:gs>
              <a:gs pos="100000">
                <a:schemeClr val="bg1">
                  <a:lumMod val="85000"/>
                </a:schemeClr>
              </a:gs>
            </a:gsLst>
            <a:lin ang="5400000" scaled="1"/>
          </a:gradFill>
          <a:ln w="9525" cap="flat" cmpd="sng" algn="ctr">
            <a:solidFill>
              <a:schemeClr val="bg1">
                <a:lumMod val="95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rPr>
              <a:t>11 | 15</a:t>
            </a:r>
            <a:endPar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0570" y="274638"/>
            <a:ext cx="8229600" cy="1143000"/>
          </a:xfrm>
        </p:spPr>
        <p:txBody>
          <a:bodyPr/>
          <a:p>
            <a:pPr algn="l"/>
            <a:r>
              <a:rPr lang="en-IN" altLang="en-US" b="1" u="sng">
                <a:solidFill>
                  <a:schemeClr val="tx1"/>
                </a:solidFill>
                <a:effectLst>
                  <a:outerShdw blurRad="38100" dist="19050" dir="2700000" algn="tl" rotWithShape="0">
                    <a:schemeClr val="dk1">
                      <a:alpha val="40000"/>
                    </a:schemeClr>
                  </a:outerShdw>
                </a:effectLst>
              </a:rPr>
              <a:t>Advantages</a:t>
            </a:r>
            <a:endParaRPr lang="en-IN" altLang="en-US" b="1" u="sng">
              <a:solidFill>
                <a:schemeClr val="tx1"/>
              </a:solidFill>
              <a:effectLst>
                <a:outerShdw blurRad="38100" dist="19050" dir="2700000" algn="tl" rotWithShape="0">
                  <a:schemeClr val="dk1">
                    <a:alpha val="40000"/>
                  </a:schemeClr>
                </a:outerShdw>
              </a:effectLst>
            </a:endParaRPr>
          </a:p>
        </p:txBody>
      </p:sp>
      <p:pic>
        <p:nvPicPr>
          <p:cNvPr id="4" name="Content Placeholder 3" descr="logo"/>
          <p:cNvPicPr>
            <a:picLocks noChangeAspect="1"/>
          </p:cNvPicPr>
          <p:nvPr>
            <p:ph idx="1"/>
          </p:nvPr>
        </p:nvPicPr>
        <p:blipFill>
          <a:blip r:embed="rId1"/>
          <a:stretch>
            <a:fillRect/>
          </a:stretch>
        </p:blipFill>
        <p:spPr>
          <a:xfrm>
            <a:off x="106680" y="6384290"/>
            <a:ext cx="2486025" cy="371475"/>
          </a:xfrm>
          <a:prstGeom prst="rect">
            <a:avLst/>
          </a:prstGeom>
        </p:spPr>
      </p:pic>
      <p:sp>
        <p:nvSpPr>
          <p:cNvPr id="5" name="Striped Right Arrow 4"/>
          <p:cNvSpPr/>
          <p:nvPr/>
        </p:nvSpPr>
        <p:spPr>
          <a:xfrm>
            <a:off x="104775" y="403860"/>
            <a:ext cx="599440" cy="863600"/>
          </a:xfrm>
          <a:prstGeom prst="striped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Text Box 5"/>
          <p:cNvSpPr txBox="1"/>
          <p:nvPr/>
        </p:nvSpPr>
        <p:spPr>
          <a:xfrm>
            <a:off x="664210" y="1544320"/>
            <a:ext cx="7833360" cy="5077460"/>
          </a:xfrm>
          <a:prstGeom prst="rect">
            <a:avLst/>
          </a:prstGeom>
          <a:noFill/>
        </p:spPr>
        <p:txBody>
          <a:bodyPr wrap="square" rtlCol="0">
            <a:spAutoFit/>
          </a:bodyPr>
          <a:p>
            <a:pPr algn="just"/>
            <a:r>
              <a:rPr lang="en-IN" altLang="en-US" b="1" u="sng">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Strong Placement Campus Network</a:t>
            </a:r>
            <a:endParaRPr lang="en-IN" altLang="en-US" b="1" u="sng">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a:p>
            <a:pPr algn="just"/>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r>
              <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Past &amp; present students can add openings / internship opportunities in their areas. So it will increase placement opportunities.</a:t>
            </a:r>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r>
              <a:rPr lang="en-IN" altLang="en-US" b="1" u="sng">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Manual work to Digital Portal</a:t>
            </a:r>
            <a:endParaRPr lang="en-IN" altLang="en-US" b="1" u="sng">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a:p>
            <a:pPr algn="just"/>
            <a:endParaRPr lang="en-IN" altLang="en-US" b="1" u="sng">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r>
              <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Exploring features like broadcast message and events on this portal instead of sending personal mails to alumnis &amp; students or sending on chat groups like whatsapp. Also can introduce student polls option and get digital voting on any topic/ideas.</a:t>
            </a:r>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buClrTx/>
              <a:buSzTx/>
              <a:buFontTx/>
            </a:pPr>
            <a:r>
              <a:rPr lang="en-IN" altLang="en-US" b="1" u="sng">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Centralized Admin Control</a:t>
            </a:r>
            <a:endParaRPr lang="en-IN" altLang="en-US" b="1" u="sng">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a:p>
            <a:pPr algn="just">
              <a:buClrTx/>
              <a:buSzTx/>
              <a:buFontTx/>
            </a:pPr>
            <a:endParaRPr lang="en-IN" altLang="en-US" b="1" u="sng">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a:p>
            <a:pPr algn="just"/>
            <a:r>
              <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Centralized admin control will provide content security. Registration, Events, Blogs etc. will be appear after admin authorization only.</a:t>
            </a:r>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endPar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p:txBody>
      </p:sp>
      <p:sp>
        <p:nvSpPr>
          <p:cNvPr id="14" name="Flowchart: Alternate Process 13"/>
          <p:cNvSpPr/>
          <p:nvPr/>
        </p:nvSpPr>
        <p:spPr>
          <a:xfrm>
            <a:off x="7983855" y="6327775"/>
            <a:ext cx="947420" cy="446405"/>
          </a:xfrm>
          <a:prstGeom prst="flowChartAlternateProcess">
            <a:avLst/>
          </a:prstGeom>
          <a:gradFill rotWithShape="0">
            <a:gsLst>
              <a:gs pos="0">
                <a:schemeClr val="bg1"/>
              </a:gs>
              <a:gs pos="100000">
                <a:schemeClr val="bg1">
                  <a:lumMod val="85000"/>
                </a:schemeClr>
              </a:gs>
            </a:gsLst>
            <a:lin ang="5400000" scaled="1"/>
          </a:gradFill>
          <a:ln w="9525" cap="flat" cmpd="sng" algn="ctr">
            <a:solidFill>
              <a:schemeClr val="bg1">
                <a:lumMod val="95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rPr>
              <a:t>12 | 15</a:t>
            </a:r>
            <a:endPar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0570" y="274638"/>
            <a:ext cx="8229600" cy="1143000"/>
          </a:xfrm>
        </p:spPr>
        <p:txBody>
          <a:bodyPr/>
          <a:p>
            <a:pPr algn="l"/>
            <a:r>
              <a:rPr lang="en-IN" altLang="en-US" b="1" u="sng">
                <a:solidFill>
                  <a:schemeClr val="tx1"/>
                </a:solidFill>
                <a:effectLst>
                  <a:outerShdw blurRad="38100" dist="19050" dir="2700000" algn="tl" rotWithShape="0">
                    <a:schemeClr val="dk1">
                      <a:alpha val="40000"/>
                    </a:schemeClr>
                  </a:outerShdw>
                </a:effectLst>
              </a:rPr>
              <a:t>Conclusion</a:t>
            </a:r>
            <a:endParaRPr lang="en-IN" altLang="en-US" b="1" u="sng">
              <a:solidFill>
                <a:schemeClr val="tx1"/>
              </a:solidFill>
              <a:effectLst>
                <a:outerShdw blurRad="38100" dist="19050" dir="2700000" algn="tl" rotWithShape="0">
                  <a:schemeClr val="dk1">
                    <a:alpha val="40000"/>
                  </a:schemeClr>
                </a:outerShdw>
              </a:effectLst>
            </a:endParaRPr>
          </a:p>
        </p:txBody>
      </p:sp>
      <p:pic>
        <p:nvPicPr>
          <p:cNvPr id="4" name="Content Placeholder 3" descr="logo"/>
          <p:cNvPicPr>
            <a:picLocks noChangeAspect="1"/>
          </p:cNvPicPr>
          <p:nvPr>
            <p:ph idx="1"/>
          </p:nvPr>
        </p:nvPicPr>
        <p:blipFill>
          <a:blip r:embed="rId1"/>
          <a:stretch>
            <a:fillRect/>
          </a:stretch>
        </p:blipFill>
        <p:spPr>
          <a:xfrm>
            <a:off x="106680" y="6384290"/>
            <a:ext cx="2486025" cy="371475"/>
          </a:xfrm>
          <a:prstGeom prst="rect">
            <a:avLst/>
          </a:prstGeom>
        </p:spPr>
      </p:pic>
      <p:sp>
        <p:nvSpPr>
          <p:cNvPr id="5" name="Striped Right Arrow 4"/>
          <p:cNvSpPr/>
          <p:nvPr/>
        </p:nvSpPr>
        <p:spPr>
          <a:xfrm>
            <a:off x="104775" y="403860"/>
            <a:ext cx="599440" cy="863600"/>
          </a:xfrm>
          <a:prstGeom prst="striped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Text Box 5"/>
          <p:cNvSpPr txBox="1"/>
          <p:nvPr/>
        </p:nvSpPr>
        <p:spPr>
          <a:xfrm>
            <a:off x="664210" y="1544320"/>
            <a:ext cx="7833360" cy="3138170"/>
          </a:xfrm>
          <a:prstGeom prst="rect">
            <a:avLst/>
          </a:prstGeom>
          <a:noFill/>
        </p:spPr>
        <p:txBody>
          <a:bodyPr wrap="square" rtlCol="0">
            <a:spAutoFit/>
          </a:bodyPr>
          <a:p>
            <a:pPr algn="just"/>
            <a:r>
              <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rPr>
              <a:t>	An Alumni Association is very important for university. This proposed system is a web based application that provides facility for maintaining a central repository of alumni data. Using this web application the alumni can update the profile and alumni can send the job or some other information to communicate through notification to admin.Admin will have authority to verify alumni details, schedule the events, Admin can posting notification, event and some other message will be sending via the batch wise alumni’s. The system is not confined to Alumni but is also extended to current students and faculty for a better engaging experience. This Alumni Association Portal will help the organization in reducing their data collection cost and time. It will increase the number of contact-able alumni.</a:t>
            </a:r>
            <a:endPar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p:txBody>
      </p:sp>
      <p:sp>
        <p:nvSpPr>
          <p:cNvPr id="14" name="Flowchart: Alternate Process 13"/>
          <p:cNvSpPr/>
          <p:nvPr/>
        </p:nvSpPr>
        <p:spPr>
          <a:xfrm>
            <a:off x="7983855" y="6327775"/>
            <a:ext cx="947420" cy="446405"/>
          </a:xfrm>
          <a:prstGeom prst="flowChartAlternateProcess">
            <a:avLst/>
          </a:prstGeom>
          <a:gradFill rotWithShape="0">
            <a:gsLst>
              <a:gs pos="0">
                <a:schemeClr val="bg1"/>
              </a:gs>
              <a:gs pos="100000">
                <a:schemeClr val="bg1">
                  <a:lumMod val="85000"/>
                </a:schemeClr>
              </a:gs>
            </a:gsLst>
            <a:lin ang="5400000" scaled="1"/>
          </a:gradFill>
          <a:ln w="9525" cap="flat" cmpd="sng" algn="ctr">
            <a:solidFill>
              <a:schemeClr val="bg1">
                <a:lumMod val="95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rPr>
              <a:t>13 | 15</a:t>
            </a:r>
            <a:endPar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0570" y="274638"/>
            <a:ext cx="8229600" cy="1143000"/>
          </a:xfrm>
        </p:spPr>
        <p:txBody>
          <a:bodyPr/>
          <a:p>
            <a:pPr algn="l"/>
            <a:r>
              <a:rPr lang="en-IN" altLang="en-US" b="1" u="sng">
                <a:solidFill>
                  <a:schemeClr val="tx1"/>
                </a:solidFill>
                <a:effectLst>
                  <a:outerShdw blurRad="38100" dist="19050" dir="2700000" algn="tl" rotWithShape="0">
                    <a:schemeClr val="dk1">
                      <a:alpha val="40000"/>
                    </a:schemeClr>
                  </a:outerShdw>
                </a:effectLst>
              </a:rPr>
              <a:t>Future Scope</a:t>
            </a:r>
            <a:endParaRPr lang="en-IN" altLang="en-US" b="1" u="sng">
              <a:solidFill>
                <a:schemeClr val="tx1"/>
              </a:solidFill>
              <a:effectLst>
                <a:outerShdw blurRad="38100" dist="19050" dir="2700000" algn="tl" rotWithShape="0">
                  <a:schemeClr val="dk1">
                    <a:alpha val="40000"/>
                  </a:schemeClr>
                </a:outerShdw>
              </a:effectLst>
            </a:endParaRPr>
          </a:p>
        </p:txBody>
      </p:sp>
      <p:pic>
        <p:nvPicPr>
          <p:cNvPr id="4" name="Content Placeholder 3" descr="logo"/>
          <p:cNvPicPr>
            <a:picLocks noChangeAspect="1"/>
          </p:cNvPicPr>
          <p:nvPr>
            <p:ph idx="1"/>
          </p:nvPr>
        </p:nvPicPr>
        <p:blipFill>
          <a:blip r:embed="rId1"/>
          <a:stretch>
            <a:fillRect/>
          </a:stretch>
        </p:blipFill>
        <p:spPr>
          <a:xfrm>
            <a:off x="106680" y="6384290"/>
            <a:ext cx="2486025" cy="371475"/>
          </a:xfrm>
          <a:prstGeom prst="rect">
            <a:avLst/>
          </a:prstGeom>
        </p:spPr>
      </p:pic>
      <p:sp>
        <p:nvSpPr>
          <p:cNvPr id="5" name="Striped Right Arrow 4"/>
          <p:cNvSpPr/>
          <p:nvPr/>
        </p:nvSpPr>
        <p:spPr>
          <a:xfrm>
            <a:off x="104775" y="403860"/>
            <a:ext cx="599440" cy="863600"/>
          </a:xfrm>
          <a:prstGeom prst="striped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Text Box 5"/>
          <p:cNvSpPr txBox="1"/>
          <p:nvPr/>
        </p:nvSpPr>
        <p:spPr>
          <a:xfrm>
            <a:off x="664210" y="1544320"/>
            <a:ext cx="7833360" cy="3138170"/>
          </a:xfrm>
          <a:prstGeom prst="rect">
            <a:avLst/>
          </a:prstGeom>
          <a:noFill/>
        </p:spPr>
        <p:txBody>
          <a:bodyPr wrap="square" rtlCol="0">
            <a:spAutoFit/>
          </a:bodyPr>
          <a:p>
            <a:pPr marL="285750" indent="-285750" algn="just">
              <a:buFont typeface="Wingdings" panose="05000000000000000000" charset="0"/>
              <a:buBlip>
                <a:blip r:embed="rId2"/>
              </a:buBlip>
            </a:pPr>
            <a:r>
              <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We will add following modules:-</a:t>
            </a:r>
            <a:endPar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a:p>
            <a:pPr marL="342900" indent="-342900" algn="just">
              <a:buFont typeface="Wingdings" panose="05000000000000000000" charset="0"/>
              <a:buAutoNum type="arabicPeriod"/>
            </a:pPr>
            <a:r>
              <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Opening module</a:t>
            </a:r>
            <a:endPar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a:p>
            <a:pPr marL="342900" indent="-342900" algn="just">
              <a:buFont typeface="Wingdings" panose="05000000000000000000" charset="0"/>
              <a:buAutoNum type="arabicPeriod"/>
            </a:pPr>
            <a:r>
              <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Event Module</a:t>
            </a:r>
            <a:endPar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a:p>
            <a:pPr marL="342900" indent="-342900" algn="just">
              <a:buFont typeface="Wingdings" panose="05000000000000000000" charset="0"/>
              <a:buAutoNum type="arabicPeriod"/>
            </a:pPr>
            <a:r>
              <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Brodcast Module</a:t>
            </a:r>
            <a:endPar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a:p>
            <a:pPr marL="342900" indent="-342900" algn="just">
              <a:buFont typeface="Wingdings" panose="05000000000000000000" charset="0"/>
              <a:buAutoNum type="arabicPeriod"/>
            </a:pPr>
            <a:r>
              <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Admin Module</a:t>
            </a:r>
            <a:endPar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a:p>
            <a:pPr marL="342900" indent="-342900" algn="just">
              <a:buFont typeface="Wingdings" panose="05000000000000000000" charset="0"/>
              <a:buAutoNum type="arabicPeriod"/>
            </a:pPr>
            <a:r>
              <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Authorize Module</a:t>
            </a:r>
            <a:endPar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a:p>
            <a:pPr marL="342900" indent="-342900" algn="just">
              <a:buFont typeface="Wingdings" panose="05000000000000000000" charset="0"/>
              <a:buAutoNum type="arabicPeriod"/>
            </a:pPr>
            <a:r>
              <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Internship Module</a:t>
            </a:r>
            <a:endPar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a:p>
            <a:pPr marL="342900" indent="-342900" algn="just">
              <a:buFont typeface="Wingdings" panose="05000000000000000000" charset="0"/>
              <a:buAutoNum type="arabicPeriod"/>
            </a:pPr>
            <a:r>
              <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BirthDay Module</a:t>
            </a:r>
            <a:endPar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a:p>
            <a:pPr marL="342900" indent="-342900" algn="just">
              <a:buFont typeface="Wingdings" panose="05000000000000000000" charset="0"/>
              <a:buAutoNum type="arabicPeriod"/>
            </a:pPr>
            <a:r>
              <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Blog Module</a:t>
            </a:r>
            <a:endPar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a:p>
            <a:pPr marL="342900" indent="-342900" algn="just">
              <a:buFont typeface="Wingdings" panose="05000000000000000000" charset="0"/>
              <a:buAutoNum type="arabicPeriod"/>
            </a:pPr>
            <a:r>
              <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Live Conference</a:t>
            </a:r>
            <a:endPar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a:p>
            <a:pPr indent="0" algn="just">
              <a:buFont typeface="Wingdings" panose="05000000000000000000" charset="0"/>
              <a:buNone/>
            </a:pPr>
            <a:endPar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p:txBody>
      </p:sp>
      <p:sp>
        <p:nvSpPr>
          <p:cNvPr id="14" name="Flowchart: Alternate Process 13"/>
          <p:cNvSpPr/>
          <p:nvPr/>
        </p:nvSpPr>
        <p:spPr>
          <a:xfrm>
            <a:off x="7983855" y="6327775"/>
            <a:ext cx="947420" cy="446405"/>
          </a:xfrm>
          <a:prstGeom prst="flowChartAlternateProcess">
            <a:avLst/>
          </a:prstGeom>
          <a:gradFill rotWithShape="0">
            <a:gsLst>
              <a:gs pos="0">
                <a:schemeClr val="bg1"/>
              </a:gs>
              <a:gs pos="100000">
                <a:schemeClr val="bg1">
                  <a:lumMod val="85000"/>
                </a:schemeClr>
              </a:gs>
            </a:gsLst>
            <a:lin ang="5400000" scaled="1"/>
          </a:gradFill>
          <a:ln w="9525" cap="flat" cmpd="sng" algn="ctr">
            <a:solidFill>
              <a:schemeClr val="bg1">
                <a:lumMod val="95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rPr>
              <a:t>14 | 15</a:t>
            </a:r>
            <a:endPar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logo"/>
          <p:cNvPicPr>
            <a:picLocks noChangeAspect="1"/>
          </p:cNvPicPr>
          <p:nvPr>
            <p:ph idx="1"/>
          </p:nvPr>
        </p:nvPicPr>
        <p:blipFill>
          <a:blip r:embed="rId1"/>
          <a:stretch>
            <a:fillRect/>
          </a:stretch>
        </p:blipFill>
        <p:spPr>
          <a:xfrm>
            <a:off x="106680" y="6384290"/>
            <a:ext cx="2486025" cy="371475"/>
          </a:xfrm>
          <a:prstGeom prst="rect">
            <a:avLst/>
          </a:prstGeom>
        </p:spPr>
      </p:pic>
      <p:sp>
        <p:nvSpPr>
          <p:cNvPr id="3" name="Title 2"/>
          <p:cNvSpPr>
            <a:spLocks noGrp="1"/>
          </p:cNvSpPr>
          <p:nvPr>
            <p:ph type="title"/>
          </p:nvPr>
        </p:nvSpPr>
        <p:spPr>
          <a:xfrm>
            <a:off x="2945130" y="2857500"/>
            <a:ext cx="3754755" cy="1143000"/>
          </a:xfrm>
        </p:spPr>
        <p:txBody>
          <a:bodyPr/>
          <a:p>
            <a:pPr algn="l"/>
            <a:r>
              <a:rPr lang="en-IN" altLang="en-US" sz="5400" b="1">
                <a:solidFill>
                  <a:schemeClr val="tx1"/>
                </a:solidFill>
                <a:effectLst>
                  <a:outerShdw blurRad="38100" dist="19050" dir="2700000" algn="tl" rotWithShape="0">
                    <a:schemeClr val="dk1">
                      <a:alpha val="40000"/>
                    </a:schemeClr>
                  </a:outerShdw>
                </a:effectLst>
              </a:rPr>
              <a:t>Thank You</a:t>
            </a:r>
            <a:endParaRPr lang="en-IN" altLang="en-US" sz="5400" b="1">
              <a:solidFill>
                <a:schemeClr val="tx1"/>
              </a:solidFill>
              <a:effectLst>
                <a:outerShdw blurRad="38100" dist="19050" dir="2700000" algn="tl" rotWithShape="0">
                  <a:schemeClr val="dk1">
                    <a:alpha val="40000"/>
                  </a:schemeClr>
                </a:outerShdw>
              </a:effectLst>
            </a:endParaRPr>
          </a:p>
        </p:txBody>
      </p:sp>
      <p:sp>
        <p:nvSpPr>
          <p:cNvPr id="14" name="Flowchart: Alternate Process 13"/>
          <p:cNvSpPr/>
          <p:nvPr/>
        </p:nvSpPr>
        <p:spPr>
          <a:xfrm>
            <a:off x="7983855" y="6327775"/>
            <a:ext cx="947420" cy="446405"/>
          </a:xfrm>
          <a:prstGeom prst="flowChartAlternateProcess">
            <a:avLst/>
          </a:prstGeom>
          <a:gradFill rotWithShape="0">
            <a:gsLst>
              <a:gs pos="0">
                <a:schemeClr val="bg1"/>
              </a:gs>
              <a:gs pos="100000">
                <a:schemeClr val="bg1">
                  <a:lumMod val="85000"/>
                </a:schemeClr>
              </a:gs>
            </a:gsLst>
            <a:lin ang="5400000" scaled="1"/>
          </a:gradFill>
          <a:ln w="9525" cap="flat" cmpd="sng" algn="ctr">
            <a:solidFill>
              <a:schemeClr val="bg1">
                <a:lumMod val="95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rPr>
              <a:t>15 | 15</a:t>
            </a:r>
            <a:endPar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0570" y="274638"/>
            <a:ext cx="8229600" cy="1143000"/>
          </a:xfrm>
        </p:spPr>
        <p:txBody>
          <a:bodyPr/>
          <a:p>
            <a:pPr algn="l"/>
            <a:r>
              <a:rPr lang="en-IN" altLang="en-US" b="1" u="sng">
                <a:solidFill>
                  <a:schemeClr val="tx1"/>
                </a:solidFill>
                <a:effectLst>
                  <a:outerShdw blurRad="38100" dist="19050" dir="2700000" algn="tl" rotWithShape="0">
                    <a:schemeClr val="dk1">
                      <a:alpha val="40000"/>
                    </a:schemeClr>
                  </a:outerShdw>
                </a:effectLst>
              </a:rPr>
              <a:t>Contents</a:t>
            </a:r>
            <a:endParaRPr lang="en-IN" altLang="en-US" b="1" u="sng">
              <a:solidFill>
                <a:schemeClr val="tx1"/>
              </a:solidFill>
              <a:effectLst>
                <a:outerShdw blurRad="38100" dist="19050" dir="2700000" algn="tl" rotWithShape="0">
                  <a:schemeClr val="dk1">
                    <a:alpha val="40000"/>
                  </a:schemeClr>
                </a:outerShdw>
              </a:effectLst>
            </a:endParaRPr>
          </a:p>
        </p:txBody>
      </p:sp>
      <p:pic>
        <p:nvPicPr>
          <p:cNvPr id="4" name="Content Placeholder 3" descr="logo"/>
          <p:cNvPicPr>
            <a:picLocks noChangeAspect="1"/>
          </p:cNvPicPr>
          <p:nvPr>
            <p:ph idx="1"/>
          </p:nvPr>
        </p:nvPicPr>
        <p:blipFill>
          <a:blip r:embed="rId1"/>
          <a:stretch>
            <a:fillRect/>
          </a:stretch>
        </p:blipFill>
        <p:spPr>
          <a:xfrm>
            <a:off x="106680" y="6384290"/>
            <a:ext cx="2486025" cy="371475"/>
          </a:xfrm>
          <a:prstGeom prst="rect">
            <a:avLst/>
          </a:prstGeom>
        </p:spPr>
      </p:pic>
      <p:sp>
        <p:nvSpPr>
          <p:cNvPr id="5" name="Striped Right Arrow 4"/>
          <p:cNvSpPr/>
          <p:nvPr/>
        </p:nvSpPr>
        <p:spPr>
          <a:xfrm>
            <a:off x="104775" y="403860"/>
            <a:ext cx="599440" cy="863600"/>
          </a:xfrm>
          <a:prstGeom prst="striped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Text Box 5"/>
          <p:cNvSpPr txBox="1"/>
          <p:nvPr/>
        </p:nvSpPr>
        <p:spPr>
          <a:xfrm>
            <a:off x="1023620" y="1530985"/>
            <a:ext cx="7277100" cy="4523105"/>
          </a:xfrm>
          <a:prstGeom prst="rect">
            <a:avLst/>
          </a:prstGeom>
          <a:noFill/>
        </p:spPr>
        <p:txBody>
          <a:bodyPr wrap="square" rtlCol="0">
            <a:spAutoFit/>
          </a:bodyPr>
          <a:p>
            <a:pPr marL="342900" indent="-342900">
              <a:buSzPct val="130000"/>
              <a:buFont typeface="Wingdings" panose="05000000000000000000" charset="0"/>
              <a:buChar char="Ø"/>
            </a:pPr>
            <a:r>
              <a:rPr lang="en-IN" altLang="zh-CN" sz="2400" b="1">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sym typeface="+mn-ea"/>
              </a:rPr>
              <a:t>  Objective</a:t>
            </a:r>
            <a:endParaRPr lang="en-IN" altLang="zh-CN" sz="2400" b="1">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sym typeface="+mn-ea"/>
            </a:endParaRPr>
          </a:p>
          <a:p>
            <a:pPr marL="342900" indent="-342900">
              <a:buSzPct val="130000"/>
              <a:buFont typeface="Wingdings" panose="05000000000000000000" charset="0"/>
              <a:buChar char="Ø"/>
            </a:pPr>
            <a:r>
              <a:rPr lang="en-IN" altLang="zh-CN" sz="2400" b="1">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sym typeface="+mn-ea"/>
              </a:rPr>
              <a:t>  Introduction</a:t>
            </a:r>
            <a:endParaRPr lang="en-IN" altLang="zh-CN" sz="2400" b="1">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sym typeface="+mn-ea"/>
            </a:endParaRPr>
          </a:p>
          <a:p>
            <a:pPr marL="342900" indent="-342900">
              <a:buSzPct val="130000"/>
              <a:buFont typeface="Wingdings" panose="05000000000000000000" charset="0"/>
              <a:buChar char="Ø"/>
            </a:pPr>
            <a:r>
              <a:rPr lang="en-IN" altLang="zh-CN" sz="2400" b="1">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sym typeface="+mn-ea"/>
              </a:rPr>
              <a:t>  Existing System</a:t>
            </a:r>
            <a:endParaRPr lang="en-IN" altLang="zh-CN" sz="2400" b="1">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sym typeface="+mn-ea"/>
            </a:endParaRPr>
          </a:p>
          <a:p>
            <a:pPr marL="342900" indent="-342900">
              <a:buSzPct val="130000"/>
              <a:buFont typeface="Wingdings" panose="05000000000000000000" charset="0"/>
              <a:buChar char="Ø"/>
            </a:pPr>
            <a:r>
              <a:rPr lang="en-IN" altLang="zh-CN" sz="2400" b="1">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sym typeface="+mn-ea"/>
              </a:rPr>
              <a:t>  Proposed System</a:t>
            </a:r>
            <a:endParaRPr lang="en-IN" altLang="zh-CN" sz="2400" b="1">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sym typeface="+mn-ea"/>
            </a:endParaRPr>
          </a:p>
          <a:p>
            <a:pPr marL="342900" indent="-342900">
              <a:buSzPct val="130000"/>
              <a:buFont typeface="Wingdings" panose="05000000000000000000" charset="0"/>
              <a:buChar char="Ø"/>
            </a:pPr>
            <a:r>
              <a:rPr lang="en-IN" altLang="zh-CN" sz="2400" b="1">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sym typeface="+mn-ea"/>
              </a:rPr>
              <a:t>  Technology Requirement</a:t>
            </a:r>
            <a:endParaRPr lang="en-IN" altLang="zh-CN" sz="2400" b="1">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sym typeface="+mn-ea"/>
            </a:endParaRPr>
          </a:p>
          <a:p>
            <a:pPr marL="342900" indent="-342900">
              <a:buSzPct val="130000"/>
              <a:buFont typeface="Wingdings" panose="05000000000000000000" charset="0"/>
              <a:buChar char="Ø"/>
            </a:pPr>
            <a:r>
              <a:rPr lang="en-IN" altLang="zh-CN" sz="2400" b="1">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sym typeface="+mn-ea"/>
              </a:rPr>
              <a:t>  System Modules</a:t>
            </a:r>
            <a:endParaRPr lang="en-IN" altLang="zh-CN" sz="2400" b="1">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sym typeface="+mn-ea"/>
            </a:endParaRPr>
          </a:p>
          <a:p>
            <a:pPr marL="342900" indent="-342900">
              <a:buSzPct val="130000"/>
              <a:buFont typeface="Wingdings" panose="05000000000000000000" charset="0"/>
              <a:buChar char="Ø"/>
            </a:pPr>
            <a:r>
              <a:rPr lang="en-IN" altLang="zh-CN" sz="2400" b="1">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sym typeface="+mn-ea"/>
              </a:rPr>
              <a:t>  Flow Diagram</a:t>
            </a:r>
            <a:endParaRPr lang="en-IN" altLang="zh-CN" sz="2400" b="1">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sym typeface="+mn-ea"/>
            </a:endParaRPr>
          </a:p>
          <a:p>
            <a:pPr marL="342900" indent="-342900">
              <a:buSzPct val="130000"/>
              <a:buFont typeface="Wingdings" panose="05000000000000000000" charset="0"/>
              <a:buChar char="Ø"/>
            </a:pPr>
            <a:r>
              <a:rPr lang="en-IN" altLang="zh-CN" sz="2400" b="1">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sym typeface="+mn-ea"/>
              </a:rPr>
              <a:t>  Implementation</a:t>
            </a:r>
            <a:endParaRPr lang="en-IN" altLang="zh-CN" sz="2400" b="1">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sym typeface="+mn-ea"/>
            </a:endParaRPr>
          </a:p>
          <a:p>
            <a:pPr marL="342900" indent="-342900">
              <a:buSzPct val="130000"/>
              <a:buFont typeface="Wingdings" panose="05000000000000000000" charset="0"/>
              <a:buChar char="Ø"/>
            </a:pPr>
            <a:r>
              <a:rPr lang="en-IN" altLang="zh-CN" sz="2400" b="1">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sym typeface="+mn-ea"/>
              </a:rPr>
              <a:t>  Advantages</a:t>
            </a:r>
            <a:endParaRPr lang="en-IN" altLang="zh-CN" sz="2400" b="1">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sym typeface="+mn-ea"/>
            </a:endParaRPr>
          </a:p>
          <a:p>
            <a:pPr marL="342900" indent="-342900">
              <a:buSzPct val="130000"/>
              <a:buFont typeface="Wingdings" panose="05000000000000000000" charset="0"/>
              <a:buChar char="Ø"/>
            </a:pPr>
            <a:r>
              <a:rPr lang="en-IN" altLang="zh-CN" sz="2400" b="1">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sym typeface="+mn-ea"/>
              </a:rPr>
              <a:t>  Conclusion</a:t>
            </a:r>
            <a:endParaRPr lang="en-IN" altLang="zh-CN" sz="2400" b="1">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sym typeface="+mn-ea"/>
            </a:endParaRPr>
          </a:p>
          <a:p>
            <a:pPr marL="342900" indent="-342900">
              <a:buSzPct val="130000"/>
              <a:buFont typeface="Wingdings" panose="05000000000000000000" charset="0"/>
              <a:buChar char="Ø"/>
            </a:pPr>
            <a:r>
              <a:rPr lang="en-IN" altLang="zh-CN" sz="2400" b="1">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sym typeface="+mn-ea"/>
              </a:rPr>
              <a:t>  Future Scope</a:t>
            </a:r>
            <a:endParaRPr lang="en-IN" altLang="zh-CN" sz="2400" b="1">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endParaRPr>
          </a:p>
          <a:p>
            <a:pPr marL="342900" indent="-342900"/>
            <a:endParaRPr lang="en-IN" altLang="zh-CN" sz="2400" b="1">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endParaRPr>
          </a:p>
        </p:txBody>
      </p:sp>
      <p:sp>
        <p:nvSpPr>
          <p:cNvPr id="14" name="Flowchart: Alternate Process 13"/>
          <p:cNvSpPr/>
          <p:nvPr/>
        </p:nvSpPr>
        <p:spPr>
          <a:xfrm>
            <a:off x="7983855" y="6327775"/>
            <a:ext cx="947420" cy="446405"/>
          </a:xfrm>
          <a:prstGeom prst="flowChartAlternateProcess">
            <a:avLst/>
          </a:prstGeom>
          <a:gradFill rotWithShape="0">
            <a:gsLst>
              <a:gs pos="0">
                <a:schemeClr val="bg1"/>
              </a:gs>
              <a:gs pos="100000">
                <a:schemeClr val="bg1">
                  <a:lumMod val="85000"/>
                </a:schemeClr>
              </a:gs>
            </a:gsLst>
            <a:lin ang="5400000" scaled="1"/>
          </a:gradFill>
          <a:ln w="9525" cap="flat" cmpd="sng" algn="ctr">
            <a:solidFill>
              <a:schemeClr val="bg1">
                <a:lumMod val="95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rPr>
              <a:t>02 | 15</a:t>
            </a:r>
            <a:endPar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0570" y="274638"/>
            <a:ext cx="8229600" cy="1143000"/>
          </a:xfrm>
        </p:spPr>
        <p:txBody>
          <a:bodyPr/>
          <a:p>
            <a:pPr algn="l"/>
            <a:r>
              <a:rPr lang="en-IN" altLang="en-US" b="1" u="sng">
                <a:solidFill>
                  <a:schemeClr val="tx1"/>
                </a:solidFill>
                <a:effectLst>
                  <a:outerShdw blurRad="38100" dist="19050" dir="2700000" algn="tl" rotWithShape="0">
                    <a:schemeClr val="dk1">
                      <a:alpha val="40000"/>
                    </a:schemeClr>
                  </a:outerShdw>
                </a:effectLst>
              </a:rPr>
              <a:t>Objective</a:t>
            </a:r>
            <a:endParaRPr lang="en-IN" altLang="en-US" b="1" u="sng">
              <a:solidFill>
                <a:schemeClr val="tx1"/>
              </a:solidFill>
              <a:effectLst>
                <a:outerShdw blurRad="38100" dist="19050" dir="2700000" algn="tl" rotWithShape="0">
                  <a:schemeClr val="dk1">
                    <a:alpha val="40000"/>
                  </a:schemeClr>
                </a:outerShdw>
              </a:effectLst>
            </a:endParaRPr>
          </a:p>
        </p:txBody>
      </p:sp>
      <p:pic>
        <p:nvPicPr>
          <p:cNvPr id="4" name="Content Placeholder 3" descr="logo"/>
          <p:cNvPicPr>
            <a:picLocks noChangeAspect="1"/>
          </p:cNvPicPr>
          <p:nvPr>
            <p:ph idx="1"/>
          </p:nvPr>
        </p:nvPicPr>
        <p:blipFill>
          <a:blip r:embed="rId1"/>
          <a:stretch>
            <a:fillRect/>
          </a:stretch>
        </p:blipFill>
        <p:spPr>
          <a:xfrm>
            <a:off x="106680" y="6384290"/>
            <a:ext cx="2486025" cy="371475"/>
          </a:xfrm>
          <a:prstGeom prst="rect">
            <a:avLst/>
          </a:prstGeom>
        </p:spPr>
      </p:pic>
      <p:sp>
        <p:nvSpPr>
          <p:cNvPr id="5" name="Striped Right Arrow 4"/>
          <p:cNvSpPr/>
          <p:nvPr/>
        </p:nvSpPr>
        <p:spPr>
          <a:xfrm>
            <a:off x="104775" y="403860"/>
            <a:ext cx="599440" cy="863600"/>
          </a:xfrm>
          <a:prstGeom prst="striped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9" name="任意多边形 8"/>
          <p:cNvSpPr/>
          <p:nvPr/>
        </p:nvSpPr>
        <p:spPr>
          <a:xfrm>
            <a:off x="4670425" y="1534160"/>
            <a:ext cx="1176655" cy="1985645"/>
          </a:xfrm>
          <a:custGeom>
            <a:avLst/>
            <a:gdLst>
              <a:gd name="connsiteX0" fmla="*/ 1193828 w 1567944"/>
              <a:gd name="connsiteY0" fmla="*/ 112 h 1634445"/>
              <a:gd name="connsiteX1" fmla="*/ 1567944 w 1567944"/>
              <a:gd name="connsiteY1" fmla="*/ 14896 h 1634445"/>
              <a:gd name="connsiteX2" fmla="*/ 1093465 w 1567944"/>
              <a:gd name="connsiteY2" fmla="*/ 1603880 h 1634445"/>
              <a:gd name="connsiteX3" fmla="*/ 964661 w 1567944"/>
              <a:gd name="connsiteY3" fmla="*/ 1634445 h 1634445"/>
              <a:gd name="connsiteX4" fmla="*/ 0 w 1567944"/>
              <a:gd name="connsiteY4" fmla="*/ 1634445 h 1634445"/>
              <a:gd name="connsiteX5" fmla="*/ 0 w 1567944"/>
              <a:gd name="connsiteY5" fmla="*/ 391984 h 1634445"/>
              <a:gd name="connsiteX6" fmla="*/ 18173 w 1567944"/>
              <a:gd name="connsiteY6" fmla="*/ 358600 h 1634445"/>
              <a:gd name="connsiteX7" fmla="*/ 1193828 w 1567944"/>
              <a:gd name="connsiteY7" fmla="*/ 112 h 1634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7944" h="1634445">
                <a:moveTo>
                  <a:pt x="1193828" y="112"/>
                </a:moveTo>
                <a:cubicBezTo>
                  <a:pt x="1308400" y="891"/>
                  <a:pt x="1432831" y="5719"/>
                  <a:pt x="1567944" y="14896"/>
                </a:cubicBezTo>
                <a:cubicBezTo>
                  <a:pt x="1521762" y="1062149"/>
                  <a:pt x="1567854" y="1458053"/>
                  <a:pt x="1093465" y="1603880"/>
                </a:cubicBezTo>
                <a:lnTo>
                  <a:pt x="964661" y="1634445"/>
                </a:lnTo>
                <a:lnTo>
                  <a:pt x="0" y="1634445"/>
                </a:lnTo>
                <a:lnTo>
                  <a:pt x="0" y="391984"/>
                </a:lnTo>
                <a:lnTo>
                  <a:pt x="18173" y="358600"/>
                </a:lnTo>
                <a:cubicBezTo>
                  <a:pt x="173880" y="136556"/>
                  <a:pt x="506399" y="-4557"/>
                  <a:pt x="1193828" y="112"/>
                </a:cubicBezTo>
                <a:close/>
              </a:path>
            </a:pathLst>
          </a:custGeom>
          <a:gradFill>
            <a:gsLst>
              <a:gs pos="0">
                <a:srgbClr val="FBFB11"/>
              </a:gs>
              <a:gs pos="100000">
                <a:srgbClr val="83830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a:off x="3599180" y="2036445"/>
            <a:ext cx="1025525" cy="1483360"/>
          </a:xfrm>
          <a:custGeom>
            <a:avLst/>
            <a:gdLst>
              <a:gd name="connsiteX0" fmla="*/ 310624 w 1365466"/>
              <a:gd name="connsiteY0" fmla="*/ 93 h 1348409"/>
              <a:gd name="connsiteX1" fmla="*/ 1339850 w 1365466"/>
              <a:gd name="connsiteY1" fmla="*/ 395273 h 1348409"/>
              <a:gd name="connsiteX2" fmla="*/ 1365466 w 1365466"/>
              <a:gd name="connsiteY2" fmla="*/ 479194 h 1348409"/>
              <a:gd name="connsiteX3" fmla="*/ 1365466 w 1365466"/>
              <a:gd name="connsiteY3" fmla="*/ 1348409 h 1348409"/>
              <a:gd name="connsiteX4" fmla="*/ 464435 w 1365466"/>
              <a:gd name="connsiteY4" fmla="*/ 1348409 h 1348409"/>
              <a:gd name="connsiteX5" fmla="*/ 393955 w 1365466"/>
              <a:gd name="connsiteY5" fmla="*/ 1331685 h 1348409"/>
              <a:gd name="connsiteX6" fmla="*/ 0 w 1365466"/>
              <a:gd name="connsiteY6" fmla="*/ 12368 h 1348409"/>
              <a:gd name="connsiteX7" fmla="*/ 310624 w 1365466"/>
              <a:gd name="connsiteY7" fmla="*/ 93 h 1348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5466" h="1348409">
                <a:moveTo>
                  <a:pt x="310624" y="93"/>
                </a:moveTo>
                <a:cubicBezTo>
                  <a:pt x="976517" y="-4430"/>
                  <a:pt x="1241319" y="155799"/>
                  <a:pt x="1339850" y="395273"/>
                </a:cubicBezTo>
                <a:lnTo>
                  <a:pt x="1365466" y="479194"/>
                </a:lnTo>
                <a:lnTo>
                  <a:pt x="1365466" y="1348409"/>
                </a:lnTo>
                <a:lnTo>
                  <a:pt x="464435" y="1348409"/>
                </a:lnTo>
                <a:lnTo>
                  <a:pt x="393955" y="1331685"/>
                </a:lnTo>
                <a:cubicBezTo>
                  <a:pt x="75" y="1210606"/>
                  <a:pt x="38345" y="881891"/>
                  <a:pt x="0" y="12368"/>
                </a:cubicBezTo>
                <a:cubicBezTo>
                  <a:pt x="112183" y="4748"/>
                  <a:pt x="215496" y="740"/>
                  <a:pt x="310624" y="93"/>
                </a:cubicBezTo>
                <a:close/>
              </a:path>
            </a:pathLst>
          </a:custGeom>
          <a:gradFill>
            <a:gsLst>
              <a:gs pos="0">
                <a:srgbClr val="FE4444"/>
              </a:gs>
              <a:gs pos="100000">
                <a:srgbClr val="832B2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任意多边形 14"/>
          <p:cNvSpPr/>
          <p:nvPr/>
        </p:nvSpPr>
        <p:spPr>
          <a:xfrm>
            <a:off x="3386455" y="3557905"/>
            <a:ext cx="1238250" cy="1948180"/>
          </a:xfrm>
          <a:custGeom>
            <a:avLst/>
            <a:gdLst>
              <a:gd name="connsiteX0" fmla="*/ 669841 w 1650278"/>
              <a:gd name="connsiteY0" fmla="*/ 0 h 1646008"/>
              <a:gd name="connsiteX1" fmla="*/ 1650278 w 1650278"/>
              <a:gd name="connsiteY1" fmla="*/ 0 h 1646008"/>
              <a:gd name="connsiteX2" fmla="*/ 1650278 w 1650278"/>
              <a:gd name="connsiteY2" fmla="*/ 1050158 h 1646008"/>
              <a:gd name="connsiteX3" fmla="*/ 1613715 w 1650278"/>
              <a:gd name="connsiteY3" fmla="*/ 1169942 h 1646008"/>
              <a:gd name="connsiteX4" fmla="*/ 0 w 1650278"/>
              <a:gd name="connsiteY4" fmla="*/ 1631112 h 1646008"/>
              <a:gd name="connsiteX5" fmla="*/ 617223 w 1650278"/>
              <a:gd name="connsiteY5" fmla="*/ 8255 h 1646008"/>
              <a:gd name="connsiteX6" fmla="*/ 669841 w 1650278"/>
              <a:gd name="connsiteY6" fmla="*/ 0 h 1646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0278" h="1646008">
                <a:moveTo>
                  <a:pt x="669841" y="0"/>
                </a:moveTo>
                <a:lnTo>
                  <a:pt x="1650278" y="0"/>
                </a:lnTo>
                <a:lnTo>
                  <a:pt x="1650278" y="1050158"/>
                </a:lnTo>
                <a:lnTo>
                  <a:pt x="1613715" y="1169942"/>
                </a:lnTo>
                <a:cubicBezTo>
                  <a:pt x="1478091" y="1499568"/>
                  <a:pt x="1080908" y="1704533"/>
                  <a:pt x="0" y="1631112"/>
                </a:cubicBezTo>
                <a:cubicBezTo>
                  <a:pt x="50380" y="488654"/>
                  <a:pt x="-9053" y="121356"/>
                  <a:pt x="617223" y="8255"/>
                </a:cubicBezTo>
                <a:lnTo>
                  <a:pt x="669841" y="0"/>
                </a:lnTo>
                <a:close/>
              </a:path>
            </a:pathLst>
          </a:custGeom>
          <a:gradFill>
            <a:gsLst>
              <a:gs pos="0">
                <a:srgbClr val="007BD3"/>
              </a:gs>
              <a:gs pos="100000">
                <a:srgbClr val="03437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任意多边形 15"/>
          <p:cNvSpPr/>
          <p:nvPr/>
        </p:nvSpPr>
        <p:spPr>
          <a:xfrm>
            <a:off x="4670425" y="3557905"/>
            <a:ext cx="992505" cy="1477645"/>
          </a:xfrm>
          <a:custGeom>
            <a:avLst/>
            <a:gdLst>
              <a:gd name="connsiteX0" fmla="*/ 0 w 1321773"/>
              <a:gd name="connsiteY0" fmla="*/ 0 h 1366414"/>
              <a:gd name="connsiteX1" fmla="*/ 760682 w 1321773"/>
              <a:gd name="connsiteY1" fmla="*/ 0 h 1366414"/>
              <a:gd name="connsiteX2" fmla="*/ 809300 w 1321773"/>
              <a:gd name="connsiteY2" fmla="*/ 6607 h 1366414"/>
              <a:gd name="connsiteX3" fmla="*/ 1321773 w 1321773"/>
              <a:gd name="connsiteY3" fmla="*/ 1354047 h 1366414"/>
              <a:gd name="connsiteX4" fmla="*/ 35015 w 1321773"/>
              <a:gd name="connsiteY4" fmla="*/ 1068673 h 1366414"/>
              <a:gd name="connsiteX5" fmla="*/ 0 w 1321773"/>
              <a:gd name="connsiteY5" fmla="*/ 1004350 h 1366414"/>
              <a:gd name="connsiteX6" fmla="*/ 0 w 1321773"/>
              <a:gd name="connsiteY6" fmla="*/ 0 h 136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1773" h="1366414">
                <a:moveTo>
                  <a:pt x="0" y="0"/>
                </a:moveTo>
                <a:lnTo>
                  <a:pt x="760682" y="0"/>
                </a:lnTo>
                <a:lnTo>
                  <a:pt x="809300" y="6607"/>
                </a:lnTo>
                <a:cubicBezTo>
                  <a:pt x="1329290" y="100513"/>
                  <a:pt x="1279943" y="405476"/>
                  <a:pt x="1321773" y="1354047"/>
                </a:cubicBezTo>
                <a:cubicBezTo>
                  <a:pt x="536490" y="1407387"/>
                  <a:pt x="185844" y="1283761"/>
                  <a:pt x="35015" y="1068673"/>
                </a:cubicBezTo>
                <a:lnTo>
                  <a:pt x="0" y="1004350"/>
                </a:lnTo>
                <a:lnTo>
                  <a:pt x="0" y="0"/>
                </a:lnTo>
                <a:close/>
              </a:path>
            </a:pathLst>
          </a:cu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569" name="文本框 21"/>
          <p:cNvSpPr txBox="1"/>
          <p:nvPr/>
        </p:nvSpPr>
        <p:spPr>
          <a:xfrm>
            <a:off x="4216083" y="3032443"/>
            <a:ext cx="415925" cy="508000"/>
          </a:xfrm>
          <a:prstGeom prst="rect">
            <a:avLst/>
          </a:prstGeom>
          <a:noFill/>
          <a:ln w="9525">
            <a:noFill/>
          </a:ln>
        </p:spPr>
        <p:txBody>
          <a:bodyPr anchor="t">
            <a:spAutoFit/>
          </a:bodyPr>
          <a:p>
            <a:r>
              <a:rPr lang="en-US" altLang="zh-CN" sz="2700" b="1" dirty="0">
                <a:solidFill>
                  <a:schemeClr val="bg1"/>
                </a:solidFill>
                <a:ea typeface="Calibri" panose="020F0502020204030204" charset="0"/>
              </a:rPr>
              <a:t>A</a:t>
            </a:r>
            <a:endParaRPr lang="zh-CN" altLang="en-US" sz="2700" b="1" dirty="0">
              <a:solidFill>
                <a:schemeClr val="bg1"/>
              </a:solidFill>
              <a:ea typeface="Calibri" panose="020F0502020204030204" charset="0"/>
            </a:endParaRPr>
          </a:p>
        </p:txBody>
      </p:sp>
      <p:sp>
        <p:nvSpPr>
          <p:cNvPr id="23571" name="文本框 23"/>
          <p:cNvSpPr txBox="1"/>
          <p:nvPr/>
        </p:nvSpPr>
        <p:spPr>
          <a:xfrm>
            <a:off x="4671060" y="3034030"/>
            <a:ext cx="795020" cy="506730"/>
          </a:xfrm>
          <a:prstGeom prst="rect">
            <a:avLst/>
          </a:prstGeom>
          <a:noFill/>
          <a:ln w="9525">
            <a:noFill/>
          </a:ln>
        </p:spPr>
        <p:txBody>
          <a:bodyPr wrap="square" anchor="t">
            <a:spAutoFit/>
          </a:bodyPr>
          <a:p>
            <a:r>
              <a:rPr lang="en-US" altLang="zh-CN" sz="2700" b="1" dirty="0">
                <a:solidFill>
                  <a:schemeClr val="bg1"/>
                </a:solidFill>
                <a:ea typeface="Calibri" panose="020F0502020204030204" charset="0"/>
              </a:rPr>
              <a:t>B</a:t>
            </a:r>
            <a:endParaRPr lang="zh-CN" altLang="en-US" sz="2700" b="1" dirty="0">
              <a:solidFill>
                <a:schemeClr val="bg1"/>
              </a:solidFill>
              <a:ea typeface="Calibri" panose="020F0502020204030204" charset="0"/>
            </a:endParaRPr>
          </a:p>
        </p:txBody>
      </p:sp>
      <p:sp>
        <p:nvSpPr>
          <p:cNvPr id="23574" name="文本框 26"/>
          <p:cNvSpPr txBox="1"/>
          <p:nvPr/>
        </p:nvSpPr>
        <p:spPr>
          <a:xfrm>
            <a:off x="4198938" y="3591560"/>
            <a:ext cx="415925" cy="508000"/>
          </a:xfrm>
          <a:prstGeom prst="rect">
            <a:avLst/>
          </a:prstGeom>
          <a:noFill/>
          <a:ln w="9525">
            <a:noFill/>
          </a:ln>
        </p:spPr>
        <p:txBody>
          <a:bodyPr anchor="t">
            <a:spAutoFit/>
          </a:bodyPr>
          <a:p>
            <a:r>
              <a:rPr lang="en-US" altLang="zh-CN" sz="2700" b="1" dirty="0">
                <a:solidFill>
                  <a:schemeClr val="bg1"/>
                </a:solidFill>
                <a:ea typeface="Calibri" panose="020F0502020204030204" charset="0"/>
              </a:rPr>
              <a:t>C</a:t>
            </a:r>
            <a:endParaRPr lang="zh-CN" altLang="en-US" sz="2700" b="1" dirty="0">
              <a:solidFill>
                <a:schemeClr val="bg1"/>
              </a:solidFill>
              <a:ea typeface="Calibri" panose="020F0502020204030204" charset="0"/>
            </a:endParaRPr>
          </a:p>
        </p:txBody>
      </p:sp>
      <p:sp>
        <p:nvSpPr>
          <p:cNvPr id="23577" name="文本框 29"/>
          <p:cNvSpPr txBox="1"/>
          <p:nvPr/>
        </p:nvSpPr>
        <p:spPr>
          <a:xfrm>
            <a:off x="4671060" y="3605848"/>
            <a:ext cx="414338" cy="508000"/>
          </a:xfrm>
          <a:prstGeom prst="rect">
            <a:avLst/>
          </a:prstGeom>
          <a:noFill/>
          <a:ln w="9525">
            <a:noFill/>
          </a:ln>
        </p:spPr>
        <p:txBody>
          <a:bodyPr anchor="t">
            <a:spAutoFit/>
          </a:bodyPr>
          <a:p>
            <a:r>
              <a:rPr lang="en-US" altLang="zh-CN" sz="2700" b="1" dirty="0">
                <a:solidFill>
                  <a:schemeClr val="bg1"/>
                </a:solidFill>
                <a:ea typeface="Calibri" panose="020F0502020204030204" charset="0"/>
              </a:rPr>
              <a:t>D</a:t>
            </a:r>
            <a:endParaRPr lang="zh-CN" altLang="en-US" sz="2700" b="1" dirty="0">
              <a:solidFill>
                <a:schemeClr val="bg1"/>
              </a:solidFill>
              <a:ea typeface="Calibri" panose="020F0502020204030204" charset="0"/>
            </a:endParaRPr>
          </a:p>
        </p:txBody>
      </p:sp>
      <p:grpSp>
        <p:nvGrpSpPr>
          <p:cNvPr id="8" name="Group 7"/>
          <p:cNvGrpSpPr/>
          <p:nvPr/>
        </p:nvGrpSpPr>
        <p:grpSpPr>
          <a:xfrm>
            <a:off x="608965" y="1824990"/>
            <a:ext cx="2806065" cy="1652905"/>
            <a:chOff x="1141" y="2874"/>
            <a:chExt cx="4419" cy="2603"/>
          </a:xfrm>
        </p:grpSpPr>
        <p:sp>
          <p:nvSpPr>
            <p:cNvPr id="3" name="文本框 34"/>
            <p:cNvSpPr txBox="1"/>
            <p:nvPr/>
          </p:nvSpPr>
          <p:spPr>
            <a:xfrm>
              <a:off x="1141" y="2874"/>
              <a:ext cx="3856" cy="507"/>
            </a:xfrm>
            <a:prstGeom prst="rect">
              <a:avLst/>
            </a:prstGeom>
            <a:noFill/>
            <a:ln w="9525">
              <a:noFill/>
            </a:ln>
          </p:spPr>
          <p:txBody>
            <a:bodyPr anchor="t">
              <a:spAutoFit/>
            </a:bodyPr>
            <a:p>
              <a:pPr algn="just"/>
              <a:r>
                <a:rPr lang="en-IN" altLang="zh-CN" sz="1500" b="1" dirty="0">
                  <a:solidFill>
                    <a:schemeClr val="tx1"/>
                  </a:solidFill>
                  <a:effectLst>
                    <a:outerShdw blurRad="38100" dist="19050" dir="2700000" algn="tl" rotWithShape="0">
                      <a:schemeClr val="dk1">
                        <a:alpha val="40000"/>
                      </a:schemeClr>
                    </a:outerShdw>
                  </a:effectLst>
                  <a:ea typeface="Calibri" panose="020F0502020204030204" charset="0"/>
                </a:rPr>
                <a:t>Strong Student Network</a:t>
              </a:r>
              <a:endParaRPr lang="en-IN" altLang="zh-CN" sz="1500" b="1" dirty="0">
                <a:solidFill>
                  <a:schemeClr val="tx1"/>
                </a:solidFill>
                <a:effectLst>
                  <a:outerShdw blurRad="38100" dist="19050" dir="2700000" algn="tl" rotWithShape="0">
                    <a:schemeClr val="dk1">
                      <a:alpha val="40000"/>
                    </a:schemeClr>
                  </a:outerShdw>
                </a:effectLst>
                <a:ea typeface="Calibri" panose="020F0502020204030204" charset="0"/>
              </a:endParaRPr>
            </a:p>
          </p:txBody>
        </p:sp>
        <p:sp>
          <p:nvSpPr>
            <p:cNvPr id="7" name="Text Box 6"/>
            <p:cNvSpPr txBox="1"/>
            <p:nvPr/>
          </p:nvSpPr>
          <p:spPr>
            <a:xfrm>
              <a:off x="1275" y="3395"/>
              <a:ext cx="4285" cy="2082"/>
            </a:xfrm>
            <a:prstGeom prst="rect">
              <a:avLst/>
            </a:prstGeom>
            <a:noFill/>
          </p:spPr>
          <p:txBody>
            <a:bodyPr wrap="square" rtlCol="0">
              <a:spAutoFit/>
            </a:bodyPr>
            <a:p>
              <a:pPr algn="just"/>
              <a:r>
                <a:rPr lang="en-IN" altLang="en-US" sz="1600">
                  <a:solidFill>
                    <a:schemeClr val="tx1"/>
                  </a:solidFill>
                  <a:effectLst>
                    <a:outerShdw blurRad="38100" dist="19050" dir="2700000" algn="tl" rotWithShape="0">
                      <a:schemeClr val="dk1">
                        <a:alpha val="40000"/>
                      </a:schemeClr>
                    </a:outerShdw>
                  </a:effectLst>
                </a:rPr>
                <a:t>Allow past and present student of college or university to register with Alumni Connect program and their current details</a:t>
              </a:r>
              <a:endParaRPr lang="en-IN" altLang="en-US" sz="1600">
                <a:solidFill>
                  <a:schemeClr val="tx1"/>
                </a:solidFill>
                <a:effectLst>
                  <a:outerShdw blurRad="38100" dist="19050" dir="2700000" algn="tl" rotWithShape="0">
                    <a:schemeClr val="dk1">
                      <a:alpha val="40000"/>
                    </a:schemeClr>
                  </a:outerShdw>
                </a:effectLst>
              </a:endParaRPr>
            </a:p>
          </p:txBody>
        </p:sp>
      </p:grpSp>
      <p:pic>
        <p:nvPicPr>
          <p:cNvPr id="36" name="Picture 35" descr="networking"/>
          <p:cNvPicPr>
            <a:picLocks noChangeAspect="1"/>
          </p:cNvPicPr>
          <p:nvPr/>
        </p:nvPicPr>
        <p:blipFill>
          <a:blip r:embed="rId2"/>
          <a:stretch>
            <a:fillRect/>
          </a:stretch>
        </p:blipFill>
        <p:spPr>
          <a:xfrm>
            <a:off x="3743325" y="2334895"/>
            <a:ext cx="716915" cy="716915"/>
          </a:xfrm>
          <a:prstGeom prst="rect">
            <a:avLst/>
          </a:prstGeom>
        </p:spPr>
      </p:pic>
      <p:pic>
        <p:nvPicPr>
          <p:cNvPr id="38" name="Picture 37" descr="community"/>
          <p:cNvPicPr>
            <a:picLocks noChangeAspect="1"/>
          </p:cNvPicPr>
          <p:nvPr/>
        </p:nvPicPr>
        <p:blipFill>
          <a:blip r:embed="rId3"/>
          <a:stretch>
            <a:fillRect/>
          </a:stretch>
        </p:blipFill>
        <p:spPr>
          <a:xfrm>
            <a:off x="4868545" y="2065655"/>
            <a:ext cx="748030" cy="933450"/>
          </a:xfrm>
          <a:prstGeom prst="rect">
            <a:avLst/>
          </a:prstGeom>
        </p:spPr>
      </p:pic>
      <p:pic>
        <p:nvPicPr>
          <p:cNvPr id="39" name="Picture 38" descr="job"/>
          <p:cNvPicPr>
            <a:picLocks noChangeAspect="1"/>
          </p:cNvPicPr>
          <p:nvPr/>
        </p:nvPicPr>
        <p:blipFill>
          <a:blip r:embed="rId4"/>
          <a:stretch>
            <a:fillRect/>
          </a:stretch>
        </p:blipFill>
        <p:spPr>
          <a:xfrm>
            <a:off x="3552190" y="4042410"/>
            <a:ext cx="878205" cy="1076325"/>
          </a:xfrm>
          <a:prstGeom prst="rect">
            <a:avLst/>
          </a:prstGeom>
        </p:spPr>
      </p:pic>
      <p:pic>
        <p:nvPicPr>
          <p:cNvPr id="41" name="Picture 40" descr="digital"/>
          <p:cNvPicPr>
            <a:picLocks noChangeAspect="1"/>
          </p:cNvPicPr>
          <p:nvPr/>
        </p:nvPicPr>
        <p:blipFill>
          <a:blip r:embed="rId5"/>
          <a:stretch>
            <a:fillRect/>
          </a:stretch>
        </p:blipFill>
        <p:spPr>
          <a:xfrm>
            <a:off x="4826000" y="4042410"/>
            <a:ext cx="735965" cy="847725"/>
          </a:xfrm>
          <a:prstGeom prst="rect">
            <a:avLst/>
          </a:prstGeom>
        </p:spPr>
      </p:pic>
      <p:grpSp>
        <p:nvGrpSpPr>
          <p:cNvPr id="12" name="Group 11"/>
          <p:cNvGrpSpPr/>
          <p:nvPr/>
        </p:nvGrpSpPr>
        <p:grpSpPr>
          <a:xfrm>
            <a:off x="5909945" y="1818005"/>
            <a:ext cx="2989580" cy="1652905"/>
            <a:chOff x="1141" y="2874"/>
            <a:chExt cx="4708" cy="2603"/>
          </a:xfrm>
        </p:grpSpPr>
        <p:sp>
          <p:nvSpPr>
            <p:cNvPr id="13" name="文本框 34"/>
            <p:cNvSpPr txBox="1"/>
            <p:nvPr/>
          </p:nvSpPr>
          <p:spPr>
            <a:xfrm>
              <a:off x="1141" y="2874"/>
              <a:ext cx="4500" cy="871"/>
            </a:xfrm>
            <a:prstGeom prst="rect">
              <a:avLst/>
            </a:prstGeom>
            <a:noFill/>
            <a:ln w="9525">
              <a:noFill/>
            </a:ln>
          </p:spPr>
          <p:txBody>
            <a:bodyPr wrap="square" anchor="t">
              <a:spAutoFit/>
            </a:bodyPr>
            <a:p>
              <a:r>
                <a:rPr lang="en-IN" altLang="zh-CN" sz="1500" b="1" dirty="0">
                  <a:effectLst>
                    <a:outerShdw blurRad="38100" dist="19050" dir="2700000" algn="tl" rotWithShape="0">
                      <a:schemeClr val="dk1">
                        <a:alpha val="40000"/>
                      </a:schemeClr>
                    </a:outerShdw>
                  </a:effectLst>
                  <a:ea typeface="Calibri" panose="020F0502020204030204" charset="0"/>
                </a:rPr>
                <a:t>Build Smart Student </a:t>
              </a:r>
              <a:r>
                <a:rPr lang="en-IN" altLang="zh-CN" sz="1500" b="1" dirty="0">
                  <a:solidFill>
                    <a:schemeClr val="bg1"/>
                  </a:solidFill>
                  <a:ea typeface="Calibri" panose="020F0502020204030204" charset="0"/>
                </a:rPr>
                <a:t>Community</a:t>
              </a:r>
              <a:endParaRPr lang="en-IN" altLang="zh-CN" sz="1500" b="1" dirty="0">
                <a:solidFill>
                  <a:schemeClr val="bg1"/>
                </a:solidFill>
                <a:ea typeface="Calibri" panose="020F0502020204030204" charset="0"/>
              </a:endParaRPr>
            </a:p>
          </p:txBody>
        </p:sp>
        <p:sp>
          <p:nvSpPr>
            <p:cNvPr id="14" name="Text Box 13"/>
            <p:cNvSpPr txBox="1"/>
            <p:nvPr/>
          </p:nvSpPr>
          <p:spPr>
            <a:xfrm>
              <a:off x="1275" y="3395"/>
              <a:ext cx="4574" cy="2082"/>
            </a:xfrm>
            <a:prstGeom prst="rect">
              <a:avLst/>
            </a:prstGeom>
            <a:noFill/>
          </p:spPr>
          <p:txBody>
            <a:bodyPr wrap="square" rtlCol="0">
              <a:spAutoFit/>
            </a:bodyPr>
            <a:p>
              <a:pPr algn="just"/>
              <a:r>
                <a:rPr lang="en-IN" altLang="en-US" sz="1600">
                  <a:effectLst>
                    <a:outerShdw blurRad="38100" dist="19050" dir="2700000" algn="tl" rotWithShape="0">
                      <a:schemeClr val="dk1">
                        <a:alpha val="40000"/>
                      </a:schemeClr>
                    </a:outerShdw>
                  </a:effectLst>
                </a:rPr>
                <a:t>Allow old and new student of college or university to communicate with each other and share their ideas and thoughts by events, blogs etc.</a:t>
              </a:r>
              <a:endParaRPr lang="en-IN" altLang="en-US" sz="1600">
                <a:effectLst>
                  <a:outerShdw blurRad="38100" dist="19050" dir="2700000" algn="tl" rotWithShape="0">
                    <a:schemeClr val="dk1">
                      <a:alpha val="40000"/>
                    </a:schemeClr>
                  </a:outerShdw>
                </a:effectLst>
              </a:endParaRPr>
            </a:p>
          </p:txBody>
        </p:sp>
      </p:grpSp>
      <p:cxnSp>
        <p:nvCxnSpPr>
          <p:cNvPr id="32" name="直接连接符 31"/>
          <p:cNvCxnSpPr/>
          <p:nvPr/>
        </p:nvCxnSpPr>
        <p:spPr>
          <a:xfrm flipV="1">
            <a:off x="596265" y="3543300"/>
            <a:ext cx="2709545" cy="635"/>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31"/>
          <p:cNvCxnSpPr/>
          <p:nvPr/>
        </p:nvCxnSpPr>
        <p:spPr>
          <a:xfrm flipV="1">
            <a:off x="6016625" y="3557905"/>
            <a:ext cx="2709545" cy="635"/>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641985" y="3711575"/>
            <a:ext cx="2806065" cy="1407160"/>
            <a:chOff x="1141" y="2874"/>
            <a:chExt cx="4419" cy="2216"/>
          </a:xfrm>
        </p:grpSpPr>
        <p:sp>
          <p:nvSpPr>
            <p:cNvPr id="24" name="文本框 34"/>
            <p:cNvSpPr txBox="1"/>
            <p:nvPr/>
          </p:nvSpPr>
          <p:spPr>
            <a:xfrm>
              <a:off x="1141" y="2874"/>
              <a:ext cx="3856" cy="871"/>
            </a:xfrm>
            <a:prstGeom prst="rect">
              <a:avLst/>
            </a:prstGeom>
            <a:noFill/>
            <a:ln w="9525">
              <a:noFill/>
            </a:ln>
          </p:spPr>
          <p:txBody>
            <a:bodyPr anchor="t">
              <a:spAutoFit/>
            </a:bodyPr>
            <a:p>
              <a:r>
                <a:rPr lang="en-IN" altLang="zh-CN" sz="1500" b="1" dirty="0">
                  <a:effectLst>
                    <a:outerShdw blurRad="38100" dist="19050" dir="2700000" algn="tl" rotWithShape="0">
                      <a:schemeClr val="dk1">
                        <a:alpha val="40000"/>
                      </a:schemeClr>
                    </a:outerShdw>
                  </a:effectLst>
                  <a:ea typeface="Calibri" panose="020F0502020204030204" charset="0"/>
                </a:rPr>
                <a:t>Strong Job Campus </a:t>
              </a:r>
              <a:r>
                <a:rPr lang="en-IN" altLang="zh-CN" sz="1500" b="1" dirty="0">
                  <a:solidFill>
                    <a:schemeClr val="bg1"/>
                  </a:solidFill>
                  <a:ea typeface="Calibri" panose="020F0502020204030204" charset="0"/>
                </a:rPr>
                <a:t>Network</a:t>
              </a:r>
              <a:endParaRPr lang="en-IN" altLang="zh-CN" sz="1500" b="1" dirty="0">
                <a:solidFill>
                  <a:schemeClr val="bg1"/>
                </a:solidFill>
                <a:ea typeface="Calibri" panose="020F0502020204030204" charset="0"/>
              </a:endParaRPr>
            </a:p>
          </p:txBody>
        </p:sp>
        <p:sp>
          <p:nvSpPr>
            <p:cNvPr id="27" name="Text Box 26"/>
            <p:cNvSpPr txBox="1"/>
            <p:nvPr/>
          </p:nvSpPr>
          <p:spPr>
            <a:xfrm>
              <a:off x="1275" y="3395"/>
              <a:ext cx="4285" cy="1695"/>
            </a:xfrm>
            <a:prstGeom prst="rect">
              <a:avLst/>
            </a:prstGeom>
            <a:noFill/>
          </p:spPr>
          <p:txBody>
            <a:bodyPr wrap="square" rtlCol="0">
              <a:spAutoFit/>
            </a:bodyPr>
            <a:p>
              <a:pPr algn="just"/>
              <a:r>
                <a:rPr lang="en-IN" altLang="en-US" sz="1600">
                  <a:effectLst>
                    <a:outerShdw blurRad="38100" dist="19050" dir="2700000" algn="tl" rotWithShape="0">
                      <a:schemeClr val="dk1">
                        <a:alpha val="40000"/>
                      </a:schemeClr>
                    </a:outerShdw>
                  </a:effectLst>
                </a:rPr>
                <a:t>Students can add openings / internship opportunities in their areas. So others can view and apply for same.</a:t>
              </a:r>
              <a:endParaRPr lang="en-IN" altLang="en-US" sz="1600">
                <a:effectLst>
                  <a:outerShdw blurRad="38100" dist="19050" dir="2700000" algn="tl" rotWithShape="0">
                    <a:schemeClr val="dk1">
                      <a:alpha val="40000"/>
                    </a:schemeClr>
                  </a:outerShdw>
                </a:effectLst>
              </a:endParaRPr>
            </a:p>
          </p:txBody>
        </p:sp>
      </p:grpSp>
      <p:grpSp>
        <p:nvGrpSpPr>
          <p:cNvPr id="30" name="Group 29"/>
          <p:cNvGrpSpPr/>
          <p:nvPr/>
        </p:nvGrpSpPr>
        <p:grpSpPr>
          <a:xfrm>
            <a:off x="5934710" y="3658235"/>
            <a:ext cx="2806065" cy="2145665"/>
            <a:chOff x="1141" y="2874"/>
            <a:chExt cx="4419" cy="3379"/>
          </a:xfrm>
        </p:grpSpPr>
        <p:sp>
          <p:nvSpPr>
            <p:cNvPr id="33" name="文本框 34"/>
            <p:cNvSpPr txBox="1"/>
            <p:nvPr/>
          </p:nvSpPr>
          <p:spPr>
            <a:xfrm>
              <a:off x="1141" y="2874"/>
              <a:ext cx="4322" cy="507"/>
            </a:xfrm>
            <a:prstGeom prst="rect">
              <a:avLst/>
            </a:prstGeom>
            <a:noFill/>
            <a:ln w="9525">
              <a:noFill/>
            </a:ln>
          </p:spPr>
          <p:txBody>
            <a:bodyPr wrap="square" anchor="t">
              <a:spAutoFit/>
            </a:bodyPr>
            <a:p>
              <a:pPr algn="just"/>
              <a:r>
                <a:rPr lang="en-IN" altLang="zh-CN" sz="1500" b="1" dirty="0">
                  <a:effectLst>
                    <a:outerShdw blurRad="38100" dist="19050" dir="2700000" algn="tl" rotWithShape="0">
                      <a:schemeClr val="dk1">
                        <a:alpha val="40000"/>
                      </a:schemeClr>
                    </a:outerShdw>
                  </a:effectLst>
                  <a:ea typeface="Calibri" panose="020F0502020204030204" charset="0"/>
                </a:rPr>
                <a:t>Manual work to Digital</a:t>
              </a:r>
              <a:r>
                <a:rPr lang="en-IN" altLang="zh-CN" sz="1500" b="1" dirty="0">
                  <a:solidFill>
                    <a:schemeClr val="bg1"/>
                  </a:solidFill>
                  <a:ea typeface="Calibri" panose="020F0502020204030204" charset="0"/>
                </a:rPr>
                <a:t>Portal</a:t>
              </a:r>
              <a:endParaRPr lang="en-IN" altLang="zh-CN" sz="1500" b="1" dirty="0">
                <a:solidFill>
                  <a:schemeClr val="bg1"/>
                </a:solidFill>
                <a:ea typeface="Calibri" panose="020F0502020204030204" charset="0"/>
              </a:endParaRPr>
            </a:p>
          </p:txBody>
        </p:sp>
        <p:sp>
          <p:nvSpPr>
            <p:cNvPr id="35" name="Text Box 34"/>
            <p:cNvSpPr txBox="1"/>
            <p:nvPr/>
          </p:nvSpPr>
          <p:spPr>
            <a:xfrm>
              <a:off x="1275" y="3395"/>
              <a:ext cx="4285" cy="2858"/>
            </a:xfrm>
            <a:prstGeom prst="rect">
              <a:avLst/>
            </a:prstGeom>
            <a:noFill/>
          </p:spPr>
          <p:txBody>
            <a:bodyPr wrap="square" rtlCol="0">
              <a:spAutoFit/>
            </a:bodyPr>
            <a:p>
              <a:pPr algn="just"/>
              <a:r>
                <a:rPr lang="en-IN" altLang="en-US" sz="1600">
                  <a:effectLst>
                    <a:outerShdw blurRad="38100" dist="19050" dir="2700000" algn="tl" rotWithShape="0">
                      <a:schemeClr val="dk1">
                        <a:alpha val="40000"/>
                      </a:schemeClr>
                    </a:outerShdw>
                  </a:effectLst>
                </a:rPr>
                <a:t>Exploring features like broadcast message and events on this portal instead of sending personal mails to alumnis &amp; students. Also can introduce student polls option.</a:t>
              </a:r>
              <a:endParaRPr lang="en-IN" altLang="en-US" sz="1600">
                <a:effectLst>
                  <a:outerShdw blurRad="38100" dist="19050" dir="2700000" algn="tl" rotWithShape="0">
                    <a:schemeClr val="dk1">
                      <a:alpha val="40000"/>
                    </a:schemeClr>
                  </a:outerShdw>
                </a:effectLst>
              </a:endParaRPr>
            </a:p>
          </p:txBody>
        </p:sp>
      </p:grpSp>
      <p:sp>
        <p:nvSpPr>
          <p:cNvPr id="18" name="Flowchart: Alternate Process 17"/>
          <p:cNvSpPr/>
          <p:nvPr/>
        </p:nvSpPr>
        <p:spPr>
          <a:xfrm>
            <a:off x="7983855" y="6327775"/>
            <a:ext cx="947420" cy="446405"/>
          </a:xfrm>
          <a:prstGeom prst="flowChartAlternateProcess">
            <a:avLst/>
          </a:prstGeom>
          <a:gradFill rotWithShape="0">
            <a:gsLst>
              <a:gs pos="0">
                <a:schemeClr val="bg1"/>
              </a:gs>
              <a:gs pos="100000">
                <a:schemeClr val="bg1">
                  <a:lumMod val="85000"/>
                </a:schemeClr>
              </a:gs>
            </a:gsLst>
            <a:lin ang="5400000" scaled="1"/>
          </a:gradFill>
          <a:ln w="9525" cap="flat" cmpd="sng" algn="ctr">
            <a:solidFill>
              <a:schemeClr val="bg1">
                <a:lumMod val="95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rPr>
              <a:t>03 | 15</a:t>
            </a:r>
            <a:endPar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0570" y="274638"/>
            <a:ext cx="8229600" cy="1143000"/>
          </a:xfrm>
        </p:spPr>
        <p:txBody>
          <a:bodyPr/>
          <a:p>
            <a:pPr algn="l"/>
            <a:r>
              <a:rPr lang="en-IN" altLang="en-US" b="1" u="sng">
                <a:solidFill>
                  <a:schemeClr val="tx1"/>
                </a:solidFill>
                <a:effectLst>
                  <a:outerShdw blurRad="38100" dist="19050" dir="2700000" algn="tl" rotWithShape="0">
                    <a:schemeClr val="dk1">
                      <a:alpha val="40000"/>
                    </a:schemeClr>
                  </a:outerShdw>
                </a:effectLst>
              </a:rPr>
              <a:t>Introduction</a:t>
            </a:r>
            <a:endParaRPr lang="en-IN" altLang="en-US" b="1" u="sng">
              <a:solidFill>
                <a:schemeClr val="tx1"/>
              </a:solidFill>
              <a:effectLst>
                <a:outerShdw blurRad="38100" dist="19050" dir="2700000" algn="tl" rotWithShape="0">
                  <a:schemeClr val="dk1">
                    <a:alpha val="40000"/>
                  </a:schemeClr>
                </a:outerShdw>
              </a:effectLst>
            </a:endParaRPr>
          </a:p>
        </p:txBody>
      </p:sp>
      <p:pic>
        <p:nvPicPr>
          <p:cNvPr id="4" name="Content Placeholder 3" descr="logo"/>
          <p:cNvPicPr>
            <a:picLocks noChangeAspect="1"/>
          </p:cNvPicPr>
          <p:nvPr>
            <p:ph idx="1"/>
          </p:nvPr>
        </p:nvPicPr>
        <p:blipFill>
          <a:blip r:embed="rId1"/>
          <a:stretch>
            <a:fillRect/>
          </a:stretch>
        </p:blipFill>
        <p:spPr>
          <a:xfrm>
            <a:off x="106680" y="6384290"/>
            <a:ext cx="2486025" cy="371475"/>
          </a:xfrm>
          <a:prstGeom prst="rect">
            <a:avLst/>
          </a:prstGeom>
        </p:spPr>
      </p:pic>
      <p:sp>
        <p:nvSpPr>
          <p:cNvPr id="5" name="Striped Right Arrow 4"/>
          <p:cNvSpPr/>
          <p:nvPr/>
        </p:nvSpPr>
        <p:spPr>
          <a:xfrm>
            <a:off x="104775" y="403860"/>
            <a:ext cx="599440" cy="863600"/>
          </a:xfrm>
          <a:prstGeom prst="striped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Text Box 5"/>
          <p:cNvSpPr txBox="1"/>
          <p:nvPr/>
        </p:nvSpPr>
        <p:spPr>
          <a:xfrm>
            <a:off x="1414780" y="2414270"/>
            <a:ext cx="6633210" cy="2030095"/>
          </a:xfrm>
          <a:prstGeom prst="rect">
            <a:avLst/>
          </a:prstGeom>
          <a:noFill/>
        </p:spPr>
        <p:txBody>
          <a:bodyPr wrap="square" rtlCol="0" anchor="ctr" anchorCtr="0">
            <a:spAutoFit/>
          </a:bodyPr>
          <a:p>
            <a:pPr algn="just"/>
            <a:r>
              <a:rPr lang="en-IN" altLang="zh-CN">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sym typeface="+mn-ea"/>
              </a:rPr>
              <a:t>	Alumni Connect Portal serves the alumni in carrying out a variety of activities. It strengthens ties between alumni, as well as between alumni and Alma Mater, providing opportunities for cooperation and communication. Interactions with them have always been beneficial to the university as it reduces the industry academic gap.  The alumnus is an important stakeholder. They are valuable assets of considered to be in any organization university.</a:t>
            </a:r>
            <a:endParaRPr lang="en-IN" altLang="zh-CN">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sym typeface="+mn-ea"/>
            </a:endParaRPr>
          </a:p>
        </p:txBody>
      </p:sp>
      <p:sp>
        <p:nvSpPr>
          <p:cNvPr id="14" name="Flowchart: Alternate Process 13"/>
          <p:cNvSpPr/>
          <p:nvPr/>
        </p:nvSpPr>
        <p:spPr>
          <a:xfrm>
            <a:off x="7983855" y="6327775"/>
            <a:ext cx="947420" cy="446405"/>
          </a:xfrm>
          <a:prstGeom prst="flowChartAlternateProcess">
            <a:avLst/>
          </a:prstGeom>
          <a:gradFill rotWithShape="0">
            <a:gsLst>
              <a:gs pos="0">
                <a:schemeClr val="bg1"/>
              </a:gs>
              <a:gs pos="100000">
                <a:schemeClr val="bg1">
                  <a:lumMod val="85000"/>
                </a:schemeClr>
              </a:gs>
            </a:gsLst>
            <a:lin ang="5400000" scaled="1"/>
          </a:gradFill>
          <a:ln w="9525" cap="flat" cmpd="sng" algn="ctr">
            <a:solidFill>
              <a:schemeClr val="bg1">
                <a:lumMod val="95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rPr>
              <a:t>04 | 15</a:t>
            </a:r>
            <a:endPar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0570" y="274638"/>
            <a:ext cx="8229600" cy="1143000"/>
          </a:xfrm>
        </p:spPr>
        <p:txBody>
          <a:bodyPr/>
          <a:p>
            <a:pPr algn="l"/>
            <a:r>
              <a:rPr lang="en-IN" altLang="en-US" b="1" u="sng">
                <a:solidFill>
                  <a:schemeClr val="tx1"/>
                </a:solidFill>
                <a:effectLst>
                  <a:outerShdw blurRad="38100" dist="19050" dir="2700000" algn="tl" rotWithShape="0">
                    <a:schemeClr val="dk1">
                      <a:alpha val="40000"/>
                    </a:schemeClr>
                  </a:outerShdw>
                </a:effectLst>
              </a:rPr>
              <a:t>Existing System</a:t>
            </a:r>
            <a:endParaRPr lang="en-IN" altLang="en-US" b="1" u="sng">
              <a:solidFill>
                <a:schemeClr val="tx1"/>
              </a:solidFill>
              <a:effectLst>
                <a:outerShdw blurRad="38100" dist="19050" dir="2700000" algn="tl" rotWithShape="0">
                  <a:schemeClr val="dk1">
                    <a:alpha val="40000"/>
                  </a:schemeClr>
                </a:outerShdw>
              </a:effectLst>
            </a:endParaRPr>
          </a:p>
        </p:txBody>
      </p:sp>
      <p:pic>
        <p:nvPicPr>
          <p:cNvPr id="4" name="Content Placeholder 3" descr="logo"/>
          <p:cNvPicPr>
            <a:picLocks noChangeAspect="1"/>
          </p:cNvPicPr>
          <p:nvPr>
            <p:ph idx="1"/>
          </p:nvPr>
        </p:nvPicPr>
        <p:blipFill>
          <a:blip r:embed="rId1"/>
          <a:stretch>
            <a:fillRect/>
          </a:stretch>
        </p:blipFill>
        <p:spPr>
          <a:xfrm>
            <a:off x="106680" y="6384290"/>
            <a:ext cx="2486025" cy="371475"/>
          </a:xfrm>
          <a:prstGeom prst="rect">
            <a:avLst/>
          </a:prstGeom>
        </p:spPr>
      </p:pic>
      <p:sp>
        <p:nvSpPr>
          <p:cNvPr id="5" name="Striped Right Arrow 4"/>
          <p:cNvSpPr/>
          <p:nvPr/>
        </p:nvSpPr>
        <p:spPr>
          <a:xfrm>
            <a:off x="104775" y="403860"/>
            <a:ext cx="599440" cy="863600"/>
          </a:xfrm>
          <a:prstGeom prst="striped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Text Box 5"/>
          <p:cNvSpPr txBox="1"/>
          <p:nvPr/>
        </p:nvSpPr>
        <p:spPr>
          <a:xfrm>
            <a:off x="664210" y="1691005"/>
            <a:ext cx="7833360" cy="2306955"/>
          </a:xfrm>
          <a:prstGeom prst="rect">
            <a:avLst/>
          </a:prstGeom>
          <a:noFill/>
        </p:spPr>
        <p:txBody>
          <a:bodyPr wrap="square" rtlCol="0">
            <a:spAutoFit/>
          </a:bodyPr>
          <a:p>
            <a:pPr algn="just"/>
            <a:r>
              <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Many institutions, colleges and universities manitain the information mannually about present &amp; past students. This does not allow efficient data management and retrival process.</a:t>
            </a:r>
            <a:endPar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endPar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r>
              <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A student willing to get information about others has to approach the college and obtain the details.</a:t>
            </a:r>
            <a:endPar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endPar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r>
              <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Often there is the chance that the information may not be available or mislead.</a:t>
            </a:r>
            <a:endParaRPr lang="en-IN" altLang="en-US">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cs typeface="Calibri" panose="020F0502020204030204" charset="0"/>
              <a:sym typeface="+mn-ea"/>
            </a:endParaRPr>
          </a:p>
        </p:txBody>
      </p:sp>
      <p:sp>
        <p:nvSpPr>
          <p:cNvPr id="14" name="Flowchart: Alternate Process 13"/>
          <p:cNvSpPr/>
          <p:nvPr/>
        </p:nvSpPr>
        <p:spPr>
          <a:xfrm>
            <a:off x="7983855" y="6327775"/>
            <a:ext cx="947420" cy="446405"/>
          </a:xfrm>
          <a:prstGeom prst="flowChartAlternateProcess">
            <a:avLst/>
          </a:prstGeom>
          <a:gradFill rotWithShape="0">
            <a:gsLst>
              <a:gs pos="0">
                <a:schemeClr val="bg1"/>
              </a:gs>
              <a:gs pos="100000">
                <a:schemeClr val="bg1">
                  <a:lumMod val="85000"/>
                </a:schemeClr>
              </a:gs>
            </a:gsLst>
            <a:lin ang="5400000" scaled="1"/>
          </a:gradFill>
          <a:ln w="9525" cap="flat" cmpd="sng" algn="ctr">
            <a:solidFill>
              <a:schemeClr val="bg1">
                <a:lumMod val="95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rPr>
              <a:t>05 | 15</a:t>
            </a:r>
            <a:endPar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0570" y="274638"/>
            <a:ext cx="8229600" cy="1143000"/>
          </a:xfrm>
        </p:spPr>
        <p:txBody>
          <a:bodyPr/>
          <a:p>
            <a:pPr algn="l"/>
            <a:r>
              <a:rPr lang="en-IN" altLang="en-US" b="1" u="sng">
                <a:solidFill>
                  <a:schemeClr val="tx1"/>
                </a:solidFill>
                <a:effectLst>
                  <a:outerShdw blurRad="38100" dist="19050" dir="2700000" algn="tl" rotWithShape="0">
                    <a:schemeClr val="dk1">
                      <a:alpha val="40000"/>
                    </a:schemeClr>
                  </a:outerShdw>
                </a:effectLst>
              </a:rPr>
              <a:t>Proposed System</a:t>
            </a:r>
            <a:endParaRPr lang="en-IN" altLang="en-US" b="1" u="sng">
              <a:solidFill>
                <a:schemeClr val="tx1"/>
              </a:solidFill>
              <a:effectLst>
                <a:outerShdw blurRad="38100" dist="19050" dir="2700000" algn="tl" rotWithShape="0">
                  <a:schemeClr val="dk1">
                    <a:alpha val="40000"/>
                  </a:schemeClr>
                </a:outerShdw>
              </a:effectLst>
            </a:endParaRPr>
          </a:p>
        </p:txBody>
      </p:sp>
      <p:pic>
        <p:nvPicPr>
          <p:cNvPr id="4" name="Content Placeholder 3" descr="logo"/>
          <p:cNvPicPr>
            <a:picLocks noChangeAspect="1"/>
          </p:cNvPicPr>
          <p:nvPr>
            <p:ph idx="1"/>
          </p:nvPr>
        </p:nvPicPr>
        <p:blipFill>
          <a:blip r:embed="rId1"/>
          <a:stretch>
            <a:fillRect/>
          </a:stretch>
        </p:blipFill>
        <p:spPr>
          <a:xfrm>
            <a:off x="106680" y="6384290"/>
            <a:ext cx="2486025" cy="371475"/>
          </a:xfrm>
          <a:prstGeom prst="rect">
            <a:avLst/>
          </a:prstGeom>
        </p:spPr>
      </p:pic>
      <p:sp>
        <p:nvSpPr>
          <p:cNvPr id="5" name="Striped Right Arrow 4"/>
          <p:cNvSpPr/>
          <p:nvPr/>
        </p:nvSpPr>
        <p:spPr>
          <a:xfrm>
            <a:off x="104775" y="403860"/>
            <a:ext cx="599440" cy="863600"/>
          </a:xfrm>
          <a:prstGeom prst="striped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Text Box 5"/>
          <p:cNvSpPr txBox="1"/>
          <p:nvPr/>
        </p:nvSpPr>
        <p:spPr>
          <a:xfrm>
            <a:off x="664210" y="1691005"/>
            <a:ext cx="7833360" cy="2030095"/>
          </a:xfrm>
          <a:prstGeom prst="rect">
            <a:avLst/>
          </a:prstGeom>
          <a:noFill/>
        </p:spPr>
        <p:txBody>
          <a:bodyPr wrap="square" rtlCol="0">
            <a:spAutoFit/>
          </a:bodyPr>
          <a:p>
            <a:pPr algn="just"/>
            <a:r>
              <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The application allows students to register and then search the data based on differnet criteria. </a:t>
            </a:r>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r>
              <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Also it has the benefit of having a centralized database and up to date information.</a:t>
            </a:r>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r>
              <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A user can easily obtain information about other regisered users.</a:t>
            </a:r>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endPar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p:txBody>
      </p:sp>
      <p:sp>
        <p:nvSpPr>
          <p:cNvPr id="14" name="Flowchart: Alternate Process 13"/>
          <p:cNvSpPr/>
          <p:nvPr/>
        </p:nvSpPr>
        <p:spPr>
          <a:xfrm>
            <a:off x="7983855" y="6327775"/>
            <a:ext cx="947420" cy="446405"/>
          </a:xfrm>
          <a:prstGeom prst="flowChartAlternateProcess">
            <a:avLst/>
          </a:prstGeom>
          <a:gradFill rotWithShape="0">
            <a:gsLst>
              <a:gs pos="0">
                <a:schemeClr val="bg1"/>
              </a:gs>
              <a:gs pos="100000">
                <a:schemeClr val="bg1">
                  <a:lumMod val="85000"/>
                </a:schemeClr>
              </a:gs>
            </a:gsLst>
            <a:lin ang="5400000" scaled="1"/>
          </a:gradFill>
          <a:ln w="9525" cap="flat" cmpd="sng" algn="ctr">
            <a:solidFill>
              <a:schemeClr val="bg1">
                <a:lumMod val="95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rPr>
              <a:t>06 | 15</a:t>
            </a:r>
            <a:endPar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0570" y="274638"/>
            <a:ext cx="8229600" cy="1143000"/>
          </a:xfrm>
        </p:spPr>
        <p:txBody>
          <a:bodyPr/>
          <a:p>
            <a:pPr algn="l"/>
            <a:r>
              <a:rPr lang="en-IN" altLang="en-US" b="1" u="sng">
                <a:solidFill>
                  <a:schemeClr val="tx1"/>
                </a:solidFill>
                <a:effectLst>
                  <a:outerShdw blurRad="38100" dist="19050" dir="2700000" algn="tl" rotWithShape="0">
                    <a:schemeClr val="dk1">
                      <a:alpha val="40000"/>
                    </a:schemeClr>
                  </a:outerShdw>
                </a:effectLst>
              </a:rPr>
              <a:t>Technology Requirement</a:t>
            </a:r>
            <a:endParaRPr lang="en-IN" altLang="en-US" b="1" u="sng">
              <a:solidFill>
                <a:schemeClr val="tx1"/>
              </a:solidFill>
              <a:effectLst>
                <a:outerShdw blurRad="38100" dist="19050" dir="2700000" algn="tl" rotWithShape="0">
                  <a:schemeClr val="dk1">
                    <a:alpha val="40000"/>
                  </a:schemeClr>
                </a:outerShdw>
              </a:effectLst>
            </a:endParaRPr>
          </a:p>
        </p:txBody>
      </p:sp>
      <p:pic>
        <p:nvPicPr>
          <p:cNvPr id="4" name="Content Placeholder 3" descr="logo"/>
          <p:cNvPicPr>
            <a:picLocks noChangeAspect="1"/>
          </p:cNvPicPr>
          <p:nvPr>
            <p:ph idx="1"/>
          </p:nvPr>
        </p:nvPicPr>
        <p:blipFill>
          <a:blip r:embed="rId1"/>
          <a:stretch>
            <a:fillRect/>
          </a:stretch>
        </p:blipFill>
        <p:spPr>
          <a:xfrm>
            <a:off x="106680" y="6384290"/>
            <a:ext cx="2486025" cy="371475"/>
          </a:xfrm>
          <a:prstGeom prst="rect">
            <a:avLst/>
          </a:prstGeom>
        </p:spPr>
      </p:pic>
      <p:sp>
        <p:nvSpPr>
          <p:cNvPr id="5" name="Striped Right Arrow 4"/>
          <p:cNvSpPr/>
          <p:nvPr/>
        </p:nvSpPr>
        <p:spPr>
          <a:xfrm>
            <a:off x="104775" y="403860"/>
            <a:ext cx="599440" cy="863600"/>
          </a:xfrm>
          <a:prstGeom prst="striped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7" name="Text Box 6"/>
          <p:cNvSpPr txBox="1"/>
          <p:nvPr/>
        </p:nvSpPr>
        <p:spPr>
          <a:xfrm>
            <a:off x="889635" y="1362710"/>
            <a:ext cx="6987540" cy="384619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en-IN" altLang="en-US" sz="2800" b="1">
                <a:solidFill>
                  <a:schemeClr val="accent4"/>
                </a:solidFill>
                <a:effectLst/>
                <a:latin typeface="Calibri" panose="020F0502020204030204" charset="0"/>
                <a:cs typeface="Calibri" panose="020F0502020204030204" charset="0"/>
              </a:rPr>
              <a:t>Client Side :</a:t>
            </a:r>
            <a:endParaRPr lang="en-IN" altLang="en-US" sz="2800" b="1">
              <a:solidFill>
                <a:schemeClr val="accent4"/>
              </a:solidFill>
              <a:effectLst/>
              <a:latin typeface="Calibri" panose="020F0502020204030204" charset="0"/>
              <a:cs typeface="Calibri" panose="020F0502020204030204" charset="0"/>
            </a:endParaRPr>
          </a:p>
          <a:p>
            <a:endParaRPr lang="en-IN" altLang="en-US" sz="2800">
              <a:solidFill>
                <a:schemeClr val="accent4"/>
              </a:solidFill>
              <a:effectLst/>
              <a:latin typeface="Calibri" panose="020F0502020204030204" charset="0"/>
              <a:cs typeface="Calibri" panose="020F0502020204030204" charset="0"/>
            </a:endParaRPr>
          </a:p>
          <a:p>
            <a:r>
              <a:rPr lang="en-IN" altLang="en-US" sz="1600">
                <a:noFill/>
                <a:effectLst/>
                <a:latin typeface="Calibri" panose="020F0502020204030204" charset="0"/>
                <a:cs typeface="Calibri" panose="020F0502020204030204" charset="0"/>
              </a:rPr>
              <a:t>.</a:t>
            </a:r>
            <a:endParaRPr lang="en-IN" altLang="en-US" sz="2800">
              <a:solidFill>
                <a:schemeClr val="accent4"/>
              </a:solidFill>
              <a:effectLst/>
              <a:latin typeface="Calibri" panose="020F0502020204030204" charset="0"/>
              <a:cs typeface="Calibri" panose="020F0502020204030204" charset="0"/>
            </a:endParaRPr>
          </a:p>
          <a:p>
            <a:r>
              <a:rPr lang="en-IN" altLang="en-US" sz="2800" b="1">
                <a:solidFill>
                  <a:schemeClr val="accent4"/>
                </a:solidFill>
                <a:effectLst/>
                <a:latin typeface="Calibri" panose="020F0502020204030204" charset="0"/>
                <a:cs typeface="Calibri" panose="020F0502020204030204" charset="0"/>
              </a:rPr>
              <a:t>Server Side :</a:t>
            </a:r>
            <a:endParaRPr lang="en-IN" altLang="en-US" sz="2800" b="1">
              <a:solidFill>
                <a:schemeClr val="accent4"/>
              </a:solidFill>
              <a:effectLst/>
              <a:latin typeface="Calibri" panose="020F0502020204030204" charset="0"/>
              <a:cs typeface="Calibri" panose="020F0502020204030204" charset="0"/>
            </a:endParaRPr>
          </a:p>
          <a:p>
            <a:endParaRPr lang="en-IN" altLang="en-US" sz="2800" b="1">
              <a:solidFill>
                <a:schemeClr val="accent4"/>
              </a:solidFill>
              <a:effectLst/>
              <a:latin typeface="Calibri" panose="020F0502020204030204" charset="0"/>
              <a:cs typeface="Calibri" panose="020F0502020204030204" charset="0"/>
            </a:endParaRPr>
          </a:p>
          <a:p>
            <a:r>
              <a:rPr lang="en-IN" altLang="en-US" sz="1600" b="1">
                <a:noFill/>
                <a:effectLst/>
                <a:latin typeface="Calibri" panose="020F0502020204030204" charset="0"/>
                <a:cs typeface="Calibri" panose="020F0502020204030204" charset="0"/>
              </a:rPr>
              <a:t>.</a:t>
            </a:r>
            <a:endParaRPr lang="en-IN" altLang="en-US" sz="2800" b="1">
              <a:solidFill>
                <a:schemeClr val="accent4"/>
              </a:solidFill>
              <a:effectLst/>
              <a:latin typeface="Calibri" panose="020F0502020204030204" charset="0"/>
              <a:cs typeface="Calibri" panose="020F0502020204030204" charset="0"/>
            </a:endParaRPr>
          </a:p>
          <a:p>
            <a:r>
              <a:rPr lang="en-IN" altLang="en-US" sz="2800" b="1">
                <a:solidFill>
                  <a:schemeClr val="accent4"/>
                </a:solidFill>
                <a:effectLst/>
                <a:latin typeface="Calibri" panose="020F0502020204030204" charset="0"/>
                <a:cs typeface="Calibri" panose="020F0502020204030204" charset="0"/>
              </a:rPr>
              <a:t>Back End :		</a:t>
            </a:r>
            <a:endParaRPr lang="en-IN" altLang="en-US" sz="2800" b="1">
              <a:solidFill>
                <a:schemeClr val="accent4"/>
              </a:solidFill>
              <a:effectLst/>
              <a:latin typeface="Calibri" panose="020F0502020204030204" charset="0"/>
              <a:cs typeface="Calibri" panose="020F0502020204030204" charset="0"/>
            </a:endParaRPr>
          </a:p>
          <a:p>
            <a:endParaRPr lang="en-IN" altLang="en-US" sz="2800" b="1">
              <a:solidFill>
                <a:schemeClr val="accent4"/>
              </a:solidFill>
              <a:effectLst/>
              <a:latin typeface="Calibri" panose="020F0502020204030204" charset="0"/>
              <a:cs typeface="Calibri" panose="020F0502020204030204" charset="0"/>
              <a:sym typeface="+mn-ea"/>
            </a:endParaRPr>
          </a:p>
          <a:p>
            <a:r>
              <a:rPr lang="en-IN" altLang="en-US" sz="1600" b="1">
                <a:noFill/>
                <a:effectLst/>
                <a:latin typeface="Calibri" panose="020F0502020204030204" charset="0"/>
                <a:cs typeface="Calibri" panose="020F0502020204030204" charset="0"/>
                <a:sym typeface="+mn-ea"/>
              </a:rPr>
              <a:t>.</a:t>
            </a:r>
            <a:endParaRPr lang="en-IN" altLang="en-US" sz="2800" b="1">
              <a:solidFill>
                <a:schemeClr val="accent4"/>
              </a:solidFill>
              <a:effectLst/>
              <a:latin typeface="Calibri" panose="020F0502020204030204" charset="0"/>
              <a:cs typeface="Calibri" panose="020F0502020204030204" charset="0"/>
              <a:sym typeface="+mn-ea"/>
            </a:endParaRPr>
          </a:p>
          <a:p>
            <a:r>
              <a:rPr lang="en-IN" altLang="en-US" sz="2800" b="1">
                <a:solidFill>
                  <a:schemeClr val="accent4"/>
                </a:solidFill>
                <a:effectLst/>
                <a:latin typeface="Calibri" panose="020F0502020204030204" charset="0"/>
                <a:cs typeface="Calibri" panose="020F0502020204030204" charset="0"/>
                <a:sym typeface="+mn-ea"/>
              </a:rPr>
              <a:t>Softwares :</a:t>
            </a:r>
            <a:endParaRPr lang="en-IN" altLang="en-US" sz="2800" b="1">
              <a:solidFill>
                <a:schemeClr val="accent4"/>
              </a:solidFill>
              <a:effectLst/>
              <a:latin typeface="Calibri" panose="020F0502020204030204" charset="0"/>
              <a:cs typeface="Calibri" panose="020F0502020204030204" charset="0"/>
              <a:sym typeface="+mn-ea"/>
            </a:endParaRPr>
          </a:p>
        </p:txBody>
      </p:sp>
      <p:sp>
        <p:nvSpPr>
          <p:cNvPr id="8" name="圆角矩形 4154"/>
          <p:cNvSpPr/>
          <p:nvPr/>
        </p:nvSpPr>
        <p:spPr>
          <a:xfrm>
            <a:off x="975995" y="1905635"/>
            <a:ext cx="1457325" cy="428625"/>
          </a:xfrm>
          <a:prstGeom prst="roundRect">
            <a:avLst>
              <a:gd name="adj" fmla="val 10643"/>
            </a:avLst>
          </a:prstGeom>
          <a:gradFill>
            <a:gsLst>
              <a:gs pos="0">
                <a:srgbClr val="012D86"/>
              </a:gs>
              <a:gs pos="100000">
                <a:srgbClr val="0E2557"/>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1800" b="1" i="0" u="none" strike="noStrike" kern="0" cap="none" spc="0" normalizeH="0" baseline="0" noProof="0">
                <a:ln>
                  <a:noFill/>
                </a:ln>
                <a:solidFill>
                  <a:schemeClr val="bg1"/>
                </a:solidFill>
                <a:effectLst/>
                <a:uLnTx/>
                <a:uFillTx/>
                <a:latin typeface="+mn-lt"/>
                <a:ea typeface="+mn-ea"/>
                <a:cs typeface="+mn-cs"/>
              </a:rPr>
              <a:t>HTML</a:t>
            </a:r>
            <a:endParaRPr kumimoji="0" lang="en-IN" altLang="zh-CN" sz="1800" b="1" i="0" u="none" strike="noStrike" kern="0" cap="none" spc="0" normalizeH="0" baseline="0" noProof="0">
              <a:ln>
                <a:noFill/>
              </a:ln>
              <a:solidFill>
                <a:schemeClr val="bg1"/>
              </a:solidFill>
              <a:effectLst/>
              <a:uLnTx/>
              <a:uFillTx/>
              <a:latin typeface="+mn-lt"/>
              <a:ea typeface="+mn-ea"/>
              <a:cs typeface="+mn-cs"/>
            </a:endParaRPr>
          </a:p>
        </p:txBody>
      </p:sp>
      <p:sp>
        <p:nvSpPr>
          <p:cNvPr id="9" name="圆角矩形 4154"/>
          <p:cNvSpPr/>
          <p:nvPr/>
        </p:nvSpPr>
        <p:spPr>
          <a:xfrm>
            <a:off x="3103880" y="1896745"/>
            <a:ext cx="1457325" cy="428625"/>
          </a:xfrm>
          <a:prstGeom prst="roundRect">
            <a:avLst>
              <a:gd name="adj" fmla="val 10643"/>
            </a:avLst>
          </a:prstGeom>
          <a:gradFill>
            <a:gsLst>
              <a:gs pos="0">
                <a:srgbClr val="012D86"/>
              </a:gs>
              <a:gs pos="100000">
                <a:srgbClr val="0E2557"/>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1800" b="1" i="0" u="none" strike="noStrike" kern="0" cap="none" spc="0" normalizeH="0" baseline="0" noProof="0">
                <a:ln>
                  <a:noFill/>
                </a:ln>
                <a:solidFill>
                  <a:schemeClr val="bg1"/>
                </a:solidFill>
                <a:effectLst/>
                <a:uLnTx/>
                <a:uFillTx/>
                <a:latin typeface="+mn-lt"/>
                <a:ea typeface="+mn-ea"/>
                <a:cs typeface="+mn-cs"/>
              </a:rPr>
              <a:t>CSS</a:t>
            </a:r>
            <a:endParaRPr kumimoji="0" lang="en-IN" altLang="zh-CN" sz="1800" b="1" i="0" u="none" strike="noStrike" kern="0" cap="none" spc="0" normalizeH="0" baseline="0" noProof="0">
              <a:ln>
                <a:noFill/>
              </a:ln>
              <a:solidFill>
                <a:schemeClr val="bg1"/>
              </a:solidFill>
              <a:effectLst/>
              <a:uLnTx/>
              <a:uFillTx/>
              <a:latin typeface="+mn-lt"/>
              <a:ea typeface="+mn-ea"/>
              <a:cs typeface="+mn-cs"/>
            </a:endParaRPr>
          </a:p>
        </p:txBody>
      </p:sp>
      <p:sp>
        <p:nvSpPr>
          <p:cNvPr id="10" name="圆角矩形 4154"/>
          <p:cNvSpPr/>
          <p:nvPr/>
        </p:nvSpPr>
        <p:spPr>
          <a:xfrm>
            <a:off x="5262245" y="1878965"/>
            <a:ext cx="1457325" cy="428625"/>
          </a:xfrm>
          <a:prstGeom prst="roundRect">
            <a:avLst>
              <a:gd name="adj" fmla="val 10643"/>
            </a:avLst>
          </a:prstGeom>
          <a:gradFill>
            <a:gsLst>
              <a:gs pos="0">
                <a:srgbClr val="012D86"/>
              </a:gs>
              <a:gs pos="100000">
                <a:srgbClr val="0E2557"/>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1800" b="1" i="0" u="none" strike="noStrike" kern="0" cap="none" spc="0" normalizeH="0" baseline="0" noProof="0">
                <a:ln>
                  <a:noFill/>
                </a:ln>
                <a:solidFill>
                  <a:schemeClr val="bg1"/>
                </a:solidFill>
                <a:effectLst/>
                <a:uLnTx/>
                <a:uFillTx/>
                <a:latin typeface="+mn-lt"/>
                <a:ea typeface="+mn-ea"/>
                <a:cs typeface="+mn-cs"/>
              </a:rPr>
              <a:t>JS</a:t>
            </a:r>
            <a:endParaRPr kumimoji="0" lang="en-IN" altLang="zh-CN" sz="1800" b="1" i="0" u="none" strike="noStrike" kern="0" cap="none" spc="0" normalizeH="0" baseline="0" noProof="0">
              <a:ln>
                <a:noFill/>
              </a:ln>
              <a:solidFill>
                <a:schemeClr val="bg1"/>
              </a:solidFill>
              <a:effectLst/>
              <a:uLnTx/>
              <a:uFillTx/>
              <a:latin typeface="+mn-lt"/>
              <a:ea typeface="+mn-ea"/>
              <a:cs typeface="+mn-cs"/>
            </a:endParaRPr>
          </a:p>
        </p:txBody>
      </p:sp>
      <p:sp>
        <p:nvSpPr>
          <p:cNvPr id="11" name="圆角矩形 4154"/>
          <p:cNvSpPr/>
          <p:nvPr/>
        </p:nvSpPr>
        <p:spPr>
          <a:xfrm>
            <a:off x="7451725" y="1881505"/>
            <a:ext cx="1457325" cy="428625"/>
          </a:xfrm>
          <a:prstGeom prst="roundRect">
            <a:avLst>
              <a:gd name="adj" fmla="val 10643"/>
            </a:avLst>
          </a:prstGeom>
          <a:gradFill>
            <a:gsLst>
              <a:gs pos="0">
                <a:srgbClr val="012D86"/>
              </a:gs>
              <a:gs pos="100000">
                <a:srgbClr val="0E2557"/>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1800" b="1" i="0" u="none" strike="noStrike" kern="0" cap="none" spc="0" normalizeH="0" baseline="0" noProof="0">
                <a:ln>
                  <a:noFill/>
                </a:ln>
                <a:solidFill>
                  <a:schemeClr val="bg1"/>
                </a:solidFill>
                <a:effectLst/>
                <a:uLnTx/>
                <a:uFillTx/>
                <a:latin typeface="+mn-lt"/>
                <a:ea typeface="+mn-ea"/>
                <a:cs typeface="+mn-cs"/>
              </a:rPr>
              <a:t>jQuery</a:t>
            </a:r>
            <a:endParaRPr kumimoji="0" lang="en-IN" altLang="zh-CN" sz="1800" b="1" i="0" u="none" strike="noStrike" kern="0" cap="none" spc="0" normalizeH="0" baseline="0" noProof="0">
              <a:ln>
                <a:noFill/>
              </a:ln>
              <a:solidFill>
                <a:schemeClr val="bg1"/>
              </a:solidFill>
              <a:effectLst/>
              <a:uLnTx/>
              <a:uFillTx/>
              <a:latin typeface="+mn-lt"/>
              <a:ea typeface="+mn-ea"/>
              <a:cs typeface="+mn-cs"/>
            </a:endParaRPr>
          </a:p>
        </p:txBody>
      </p:sp>
      <p:sp>
        <p:nvSpPr>
          <p:cNvPr id="12" name="圆角矩形 4154"/>
          <p:cNvSpPr/>
          <p:nvPr/>
        </p:nvSpPr>
        <p:spPr>
          <a:xfrm>
            <a:off x="975995" y="3014345"/>
            <a:ext cx="1457325" cy="428625"/>
          </a:xfrm>
          <a:prstGeom prst="roundRect">
            <a:avLst>
              <a:gd name="adj" fmla="val 10643"/>
            </a:avLst>
          </a:prstGeom>
          <a:gradFill>
            <a:gsLst>
              <a:gs pos="0">
                <a:srgbClr val="012D86"/>
              </a:gs>
              <a:gs pos="100000">
                <a:srgbClr val="0E2557"/>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1800" b="1" i="0" u="none" strike="noStrike" kern="0" cap="none" spc="0" normalizeH="0" baseline="0" noProof="0">
                <a:ln>
                  <a:noFill/>
                </a:ln>
                <a:solidFill>
                  <a:schemeClr val="bg1"/>
                </a:solidFill>
                <a:effectLst/>
                <a:uLnTx/>
                <a:uFillTx/>
                <a:latin typeface="+mn-lt"/>
                <a:ea typeface="+mn-ea"/>
                <a:cs typeface="+mn-cs"/>
              </a:rPr>
              <a:t>C#</a:t>
            </a:r>
            <a:endParaRPr kumimoji="0" lang="en-IN" altLang="zh-CN" sz="1800" b="1" i="0" u="none" strike="noStrike" kern="0" cap="none" spc="0" normalizeH="0" baseline="0" noProof="0">
              <a:ln>
                <a:noFill/>
              </a:ln>
              <a:solidFill>
                <a:schemeClr val="bg1"/>
              </a:solidFill>
              <a:effectLst/>
              <a:uLnTx/>
              <a:uFillTx/>
              <a:latin typeface="+mn-lt"/>
              <a:ea typeface="+mn-ea"/>
              <a:cs typeface="+mn-cs"/>
            </a:endParaRPr>
          </a:p>
        </p:txBody>
      </p:sp>
      <p:sp>
        <p:nvSpPr>
          <p:cNvPr id="13" name="圆角矩形 4154"/>
          <p:cNvSpPr/>
          <p:nvPr/>
        </p:nvSpPr>
        <p:spPr>
          <a:xfrm>
            <a:off x="3103880" y="3005455"/>
            <a:ext cx="1457325" cy="428625"/>
          </a:xfrm>
          <a:prstGeom prst="roundRect">
            <a:avLst>
              <a:gd name="adj" fmla="val 10643"/>
            </a:avLst>
          </a:prstGeom>
          <a:gradFill>
            <a:gsLst>
              <a:gs pos="0">
                <a:srgbClr val="012D86"/>
              </a:gs>
              <a:gs pos="100000">
                <a:srgbClr val="0E2557"/>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1800" b="1" i="0" u="none" strike="noStrike" kern="0" cap="none" spc="0" normalizeH="0" baseline="0" noProof="0">
                <a:ln>
                  <a:noFill/>
                </a:ln>
                <a:solidFill>
                  <a:schemeClr val="bg1"/>
                </a:solidFill>
                <a:effectLst/>
                <a:uLnTx/>
                <a:uFillTx/>
                <a:latin typeface="+mn-lt"/>
                <a:ea typeface="+mn-ea"/>
                <a:cs typeface="+mn-cs"/>
              </a:rPr>
              <a:t>ASP.NET</a:t>
            </a:r>
            <a:endParaRPr kumimoji="0" lang="en-IN" altLang="zh-CN" sz="1800" b="1" i="0" u="none" strike="noStrike" kern="0" cap="none" spc="0" normalizeH="0" baseline="0" noProof="0">
              <a:ln>
                <a:noFill/>
              </a:ln>
              <a:solidFill>
                <a:schemeClr val="bg1"/>
              </a:solidFill>
              <a:effectLst/>
              <a:uLnTx/>
              <a:uFillTx/>
              <a:latin typeface="+mn-lt"/>
              <a:ea typeface="+mn-ea"/>
              <a:cs typeface="+mn-cs"/>
            </a:endParaRPr>
          </a:p>
        </p:txBody>
      </p:sp>
      <p:sp>
        <p:nvSpPr>
          <p:cNvPr id="14" name="圆角矩形 4154"/>
          <p:cNvSpPr/>
          <p:nvPr/>
        </p:nvSpPr>
        <p:spPr>
          <a:xfrm>
            <a:off x="975995" y="4084320"/>
            <a:ext cx="1457325" cy="428625"/>
          </a:xfrm>
          <a:prstGeom prst="roundRect">
            <a:avLst>
              <a:gd name="adj" fmla="val 10643"/>
            </a:avLst>
          </a:prstGeom>
          <a:gradFill>
            <a:gsLst>
              <a:gs pos="0">
                <a:srgbClr val="012D86"/>
              </a:gs>
              <a:gs pos="100000">
                <a:srgbClr val="0E2557"/>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1800" b="1" i="0" u="none" strike="noStrike" kern="0" cap="none" spc="0" normalizeH="0" baseline="0" noProof="0">
                <a:ln>
                  <a:noFill/>
                </a:ln>
                <a:solidFill>
                  <a:schemeClr val="bg1"/>
                </a:solidFill>
                <a:effectLst/>
                <a:uLnTx/>
                <a:uFillTx/>
                <a:latin typeface="+mn-lt"/>
                <a:ea typeface="+mn-ea"/>
                <a:cs typeface="+mn-cs"/>
              </a:rPr>
              <a:t>MySQL</a:t>
            </a:r>
            <a:endParaRPr kumimoji="0" lang="en-IN" altLang="zh-CN" sz="1800" b="1" i="0" u="none" strike="noStrike" kern="0" cap="none" spc="0" normalizeH="0" baseline="0" noProof="0">
              <a:ln>
                <a:noFill/>
              </a:ln>
              <a:solidFill>
                <a:schemeClr val="bg1"/>
              </a:solidFill>
              <a:effectLst/>
              <a:uLnTx/>
              <a:uFillTx/>
              <a:latin typeface="+mn-lt"/>
              <a:ea typeface="+mn-ea"/>
              <a:cs typeface="+mn-cs"/>
            </a:endParaRPr>
          </a:p>
        </p:txBody>
      </p:sp>
      <p:sp>
        <p:nvSpPr>
          <p:cNvPr id="15" name="圆角矩形 4154"/>
          <p:cNvSpPr/>
          <p:nvPr/>
        </p:nvSpPr>
        <p:spPr>
          <a:xfrm>
            <a:off x="7451725" y="3014345"/>
            <a:ext cx="1457325" cy="428625"/>
          </a:xfrm>
          <a:prstGeom prst="roundRect">
            <a:avLst>
              <a:gd name="adj" fmla="val 10643"/>
            </a:avLst>
          </a:prstGeom>
          <a:gradFill>
            <a:gsLst>
              <a:gs pos="0">
                <a:srgbClr val="012D86"/>
              </a:gs>
              <a:gs pos="100000">
                <a:srgbClr val="0E2557"/>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1800" b="1" i="0" u="none" strike="noStrike" kern="0" cap="none" spc="0" normalizeH="0" baseline="0" noProof="0">
                <a:ln>
                  <a:noFill/>
                </a:ln>
                <a:solidFill>
                  <a:schemeClr val="bg1"/>
                </a:solidFill>
                <a:effectLst/>
                <a:uLnTx/>
                <a:uFillTx/>
                <a:latin typeface="+mn-lt"/>
                <a:ea typeface="+mn-ea"/>
                <a:cs typeface="+mn-cs"/>
              </a:rPr>
              <a:t>IIS</a:t>
            </a:r>
            <a:endParaRPr kumimoji="0" lang="en-IN" altLang="zh-CN" sz="1800" b="1" i="0" u="none" strike="noStrike" kern="0" cap="none" spc="0" normalizeH="0" baseline="0" noProof="0">
              <a:ln>
                <a:noFill/>
              </a:ln>
              <a:solidFill>
                <a:schemeClr val="bg1"/>
              </a:solidFill>
              <a:effectLst/>
              <a:uLnTx/>
              <a:uFillTx/>
              <a:latin typeface="+mn-lt"/>
              <a:ea typeface="+mn-ea"/>
              <a:cs typeface="+mn-cs"/>
            </a:endParaRPr>
          </a:p>
        </p:txBody>
      </p:sp>
      <p:sp>
        <p:nvSpPr>
          <p:cNvPr id="16" name="圆角矩形 4154"/>
          <p:cNvSpPr/>
          <p:nvPr/>
        </p:nvSpPr>
        <p:spPr>
          <a:xfrm>
            <a:off x="5255895" y="3014345"/>
            <a:ext cx="1457325" cy="428625"/>
          </a:xfrm>
          <a:prstGeom prst="roundRect">
            <a:avLst>
              <a:gd name="adj" fmla="val 10643"/>
            </a:avLst>
          </a:prstGeom>
          <a:gradFill>
            <a:gsLst>
              <a:gs pos="0">
                <a:srgbClr val="012D86"/>
              </a:gs>
              <a:gs pos="100000">
                <a:srgbClr val="0E2557"/>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1800" b="1" i="0" u="none" strike="noStrike" kern="0" cap="none" spc="0" normalizeH="0" baseline="0" noProof="0">
                <a:ln>
                  <a:noFill/>
                </a:ln>
                <a:solidFill>
                  <a:schemeClr val="bg1"/>
                </a:solidFill>
                <a:effectLst/>
                <a:uLnTx/>
                <a:uFillTx/>
                <a:latin typeface="+mn-lt"/>
                <a:ea typeface="+mn-ea"/>
                <a:cs typeface="+mn-cs"/>
              </a:rPr>
              <a:t>.NET 4.5</a:t>
            </a:r>
            <a:endParaRPr kumimoji="0" lang="en-IN" altLang="zh-CN" sz="1800" b="1" i="0" u="none" strike="noStrike" kern="0" cap="none" spc="0" normalizeH="0" baseline="0" noProof="0">
              <a:ln>
                <a:noFill/>
              </a:ln>
              <a:solidFill>
                <a:schemeClr val="bg1"/>
              </a:solidFill>
              <a:effectLst/>
              <a:uLnTx/>
              <a:uFillTx/>
              <a:latin typeface="+mn-lt"/>
              <a:ea typeface="+mn-ea"/>
              <a:cs typeface="+mn-cs"/>
            </a:endParaRPr>
          </a:p>
        </p:txBody>
      </p:sp>
      <p:sp>
        <p:nvSpPr>
          <p:cNvPr id="17" name="圆角矩形 4154"/>
          <p:cNvSpPr/>
          <p:nvPr/>
        </p:nvSpPr>
        <p:spPr>
          <a:xfrm>
            <a:off x="975995" y="5234305"/>
            <a:ext cx="2326640" cy="428625"/>
          </a:xfrm>
          <a:prstGeom prst="roundRect">
            <a:avLst>
              <a:gd name="adj" fmla="val 10643"/>
            </a:avLst>
          </a:prstGeom>
          <a:gradFill>
            <a:gsLst>
              <a:gs pos="0">
                <a:srgbClr val="012D86"/>
              </a:gs>
              <a:gs pos="100000">
                <a:srgbClr val="0E2557"/>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1800" b="1" i="0" u="none" strike="noStrike" kern="0" cap="none" spc="0" normalizeH="0" baseline="0" noProof="0">
                <a:ln>
                  <a:noFill/>
                </a:ln>
                <a:solidFill>
                  <a:schemeClr val="bg1"/>
                </a:solidFill>
                <a:effectLst/>
                <a:uLnTx/>
                <a:uFillTx/>
                <a:latin typeface="+mn-lt"/>
                <a:ea typeface="+mn-ea"/>
                <a:cs typeface="+mn-cs"/>
              </a:rPr>
              <a:t>Visual Studio 2019</a:t>
            </a:r>
            <a:endParaRPr kumimoji="0" lang="en-IN" altLang="zh-CN" sz="1800" b="1" i="0" u="none" strike="noStrike" kern="0" cap="none" spc="0" normalizeH="0" baseline="0" noProof="0">
              <a:ln>
                <a:noFill/>
              </a:ln>
              <a:solidFill>
                <a:schemeClr val="bg1"/>
              </a:solidFill>
              <a:effectLst/>
              <a:uLnTx/>
              <a:uFillTx/>
              <a:latin typeface="+mn-lt"/>
              <a:ea typeface="+mn-ea"/>
              <a:cs typeface="+mn-cs"/>
            </a:endParaRPr>
          </a:p>
        </p:txBody>
      </p:sp>
      <p:sp>
        <p:nvSpPr>
          <p:cNvPr id="18" name="圆角矩形 4154"/>
          <p:cNvSpPr/>
          <p:nvPr/>
        </p:nvSpPr>
        <p:spPr>
          <a:xfrm>
            <a:off x="3646805" y="5243195"/>
            <a:ext cx="2494915" cy="428625"/>
          </a:xfrm>
          <a:prstGeom prst="roundRect">
            <a:avLst>
              <a:gd name="adj" fmla="val 10643"/>
            </a:avLst>
          </a:prstGeom>
          <a:gradFill>
            <a:gsLst>
              <a:gs pos="0">
                <a:srgbClr val="012D86"/>
              </a:gs>
              <a:gs pos="100000">
                <a:srgbClr val="0E2557"/>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1800" b="1" i="0" u="none" strike="noStrike" kern="0" cap="none" spc="0" normalizeH="0" baseline="0" noProof="0">
                <a:ln>
                  <a:noFill/>
                </a:ln>
                <a:solidFill>
                  <a:schemeClr val="bg1"/>
                </a:solidFill>
                <a:effectLst/>
                <a:uLnTx/>
                <a:uFillTx/>
                <a:latin typeface="+mn-lt"/>
                <a:ea typeface="+mn-ea"/>
                <a:cs typeface="+mn-cs"/>
              </a:rPr>
              <a:t>MySQL Workbench</a:t>
            </a:r>
            <a:endParaRPr kumimoji="0" lang="en-IN" altLang="zh-CN" sz="1800" b="1" i="0" u="none" strike="noStrike" kern="0" cap="none" spc="0" normalizeH="0" baseline="0" noProof="0">
              <a:ln>
                <a:noFill/>
              </a:ln>
              <a:solidFill>
                <a:schemeClr val="bg1"/>
              </a:solidFill>
              <a:effectLst/>
              <a:uLnTx/>
              <a:uFillTx/>
              <a:latin typeface="+mn-lt"/>
              <a:ea typeface="+mn-ea"/>
              <a:cs typeface="+mn-cs"/>
            </a:endParaRPr>
          </a:p>
        </p:txBody>
      </p:sp>
      <p:sp>
        <p:nvSpPr>
          <p:cNvPr id="20" name="Flowchart: Alternate Process 19"/>
          <p:cNvSpPr/>
          <p:nvPr/>
        </p:nvSpPr>
        <p:spPr>
          <a:xfrm>
            <a:off x="7983855" y="6327775"/>
            <a:ext cx="947420" cy="446405"/>
          </a:xfrm>
          <a:prstGeom prst="flowChartAlternateProcess">
            <a:avLst/>
          </a:prstGeom>
          <a:gradFill rotWithShape="0">
            <a:gsLst>
              <a:gs pos="0">
                <a:schemeClr val="bg1"/>
              </a:gs>
              <a:gs pos="100000">
                <a:schemeClr val="bg1">
                  <a:lumMod val="85000"/>
                </a:schemeClr>
              </a:gs>
            </a:gsLst>
            <a:lin ang="5400000" scaled="1"/>
          </a:gradFill>
          <a:ln w="9525" cap="flat" cmpd="sng" algn="ctr">
            <a:solidFill>
              <a:schemeClr val="bg1">
                <a:lumMod val="95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rPr>
              <a:t>07 | 15</a:t>
            </a:r>
            <a:endPar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0570" y="274638"/>
            <a:ext cx="8229600" cy="1143000"/>
          </a:xfrm>
        </p:spPr>
        <p:txBody>
          <a:bodyPr/>
          <a:p>
            <a:pPr algn="l"/>
            <a:r>
              <a:rPr lang="en-IN" altLang="en-US" b="1" u="sng">
                <a:solidFill>
                  <a:schemeClr val="tx1"/>
                </a:solidFill>
                <a:effectLst>
                  <a:outerShdw blurRad="38100" dist="19050" dir="2700000" algn="tl" rotWithShape="0">
                    <a:schemeClr val="dk1">
                      <a:alpha val="40000"/>
                    </a:schemeClr>
                  </a:outerShdw>
                </a:effectLst>
              </a:rPr>
              <a:t>System Modules</a:t>
            </a:r>
            <a:endParaRPr lang="en-IN" altLang="en-US" b="1" u="sng">
              <a:solidFill>
                <a:schemeClr val="tx1"/>
              </a:solidFill>
              <a:effectLst>
                <a:outerShdw blurRad="38100" dist="19050" dir="2700000" algn="tl" rotWithShape="0">
                  <a:schemeClr val="dk1">
                    <a:alpha val="40000"/>
                  </a:schemeClr>
                </a:outerShdw>
              </a:effectLst>
            </a:endParaRPr>
          </a:p>
        </p:txBody>
      </p:sp>
      <p:pic>
        <p:nvPicPr>
          <p:cNvPr id="4" name="Content Placeholder 3" descr="logo"/>
          <p:cNvPicPr>
            <a:picLocks noChangeAspect="1"/>
          </p:cNvPicPr>
          <p:nvPr>
            <p:ph idx="1"/>
          </p:nvPr>
        </p:nvPicPr>
        <p:blipFill>
          <a:blip r:embed="rId1"/>
          <a:stretch>
            <a:fillRect/>
          </a:stretch>
        </p:blipFill>
        <p:spPr>
          <a:xfrm>
            <a:off x="106680" y="6384290"/>
            <a:ext cx="2486025" cy="371475"/>
          </a:xfrm>
          <a:prstGeom prst="rect">
            <a:avLst/>
          </a:prstGeom>
        </p:spPr>
      </p:pic>
      <p:sp>
        <p:nvSpPr>
          <p:cNvPr id="5" name="Striped Right Arrow 4"/>
          <p:cNvSpPr/>
          <p:nvPr/>
        </p:nvSpPr>
        <p:spPr>
          <a:xfrm>
            <a:off x="104775" y="403860"/>
            <a:ext cx="599440" cy="863600"/>
          </a:xfrm>
          <a:prstGeom prst="striped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Text Box 5"/>
          <p:cNvSpPr txBox="1"/>
          <p:nvPr/>
        </p:nvSpPr>
        <p:spPr>
          <a:xfrm>
            <a:off x="664210" y="1691005"/>
            <a:ext cx="7833360" cy="4246245"/>
          </a:xfrm>
          <a:prstGeom prst="rect">
            <a:avLst/>
          </a:prstGeom>
          <a:noFill/>
        </p:spPr>
        <p:txBody>
          <a:bodyPr wrap="square" rtlCol="0">
            <a:spAutoFit/>
          </a:bodyPr>
          <a:p>
            <a:pPr algn="just"/>
            <a:r>
              <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The System is proposed to have the following modules :</a:t>
            </a:r>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r>
              <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1. Dashboard module</a:t>
            </a:r>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r>
              <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2. View Profile Module</a:t>
            </a:r>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r>
              <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3. Edit Profile Module</a:t>
            </a:r>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r>
              <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4. Login module</a:t>
            </a:r>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r>
              <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5. Registration Module</a:t>
            </a:r>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a:p>
            <a:pPr algn="just"/>
            <a:r>
              <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6. Administrator module</a:t>
            </a:r>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r>
              <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7. Event Module</a:t>
            </a:r>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r>
              <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8. Student Module</a:t>
            </a:r>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r>
              <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9. Openings &amp; Internship module</a:t>
            </a:r>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r>
              <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10. Blogs Module</a:t>
            </a:r>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endPar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p:txBody>
      </p:sp>
      <p:sp>
        <p:nvSpPr>
          <p:cNvPr id="14" name="Flowchart: Alternate Process 13"/>
          <p:cNvSpPr/>
          <p:nvPr/>
        </p:nvSpPr>
        <p:spPr>
          <a:xfrm>
            <a:off x="7983855" y="6327775"/>
            <a:ext cx="947420" cy="446405"/>
          </a:xfrm>
          <a:prstGeom prst="flowChartAlternateProcess">
            <a:avLst/>
          </a:prstGeom>
          <a:gradFill rotWithShape="0">
            <a:gsLst>
              <a:gs pos="0">
                <a:schemeClr val="bg1"/>
              </a:gs>
              <a:gs pos="100000">
                <a:schemeClr val="bg1">
                  <a:lumMod val="85000"/>
                </a:schemeClr>
              </a:gs>
            </a:gsLst>
            <a:lin ang="5400000" scaled="1"/>
          </a:gradFill>
          <a:ln w="9525" cap="flat" cmpd="sng" algn="ctr">
            <a:solidFill>
              <a:schemeClr val="bg1">
                <a:lumMod val="95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rPr>
              <a:t>08 | 15</a:t>
            </a:r>
            <a:endPar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0570" y="274638"/>
            <a:ext cx="8229600" cy="1143000"/>
          </a:xfrm>
        </p:spPr>
        <p:txBody>
          <a:bodyPr/>
          <a:p>
            <a:pPr algn="l"/>
            <a:r>
              <a:rPr lang="en-IN" altLang="en-US" b="1" u="sng">
                <a:solidFill>
                  <a:schemeClr val="tx1"/>
                </a:solidFill>
                <a:effectLst>
                  <a:outerShdw blurRad="38100" dist="19050" dir="2700000" algn="tl" rotWithShape="0">
                    <a:schemeClr val="dk1">
                      <a:alpha val="40000"/>
                    </a:schemeClr>
                  </a:outerShdw>
                </a:effectLst>
              </a:rPr>
              <a:t>Flow Diagram</a:t>
            </a:r>
            <a:endParaRPr lang="en-IN" altLang="en-US" b="1" u="sng">
              <a:solidFill>
                <a:schemeClr val="tx1"/>
              </a:solidFill>
              <a:effectLst>
                <a:outerShdw blurRad="38100" dist="19050" dir="2700000" algn="tl" rotWithShape="0">
                  <a:schemeClr val="dk1">
                    <a:alpha val="40000"/>
                  </a:schemeClr>
                </a:outerShdw>
              </a:effectLst>
            </a:endParaRPr>
          </a:p>
        </p:txBody>
      </p:sp>
      <p:pic>
        <p:nvPicPr>
          <p:cNvPr id="4" name="Content Placeholder 3" descr="logo"/>
          <p:cNvPicPr>
            <a:picLocks noChangeAspect="1"/>
          </p:cNvPicPr>
          <p:nvPr>
            <p:ph idx="1"/>
          </p:nvPr>
        </p:nvPicPr>
        <p:blipFill>
          <a:blip r:embed="rId1"/>
          <a:stretch>
            <a:fillRect/>
          </a:stretch>
        </p:blipFill>
        <p:spPr>
          <a:xfrm>
            <a:off x="106680" y="6384290"/>
            <a:ext cx="2486025" cy="371475"/>
          </a:xfrm>
          <a:prstGeom prst="rect">
            <a:avLst/>
          </a:prstGeom>
        </p:spPr>
      </p:pic>
      <p:sp>
        <p:nvSpPr>
          <p:cNvPr id="5" name="Striped Right Arrow 4"/>
          <p:cNvSpPr/>
          <p:nvPr/>
        </p:nvSpPr>
        <p:spPr>
          <a:xfrm>
            <a:off x="104775" y="403860"/>
            <a:ext cx="599440" cy="863600"/>
          </a:xfrm>
          <a:prstGeom prst="striped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pSp>
        <p:nvGrpSpPr>
          <p:cNvPr id="6" name="Group 5"/>
          <p:cNvGrpSpPr/>
          <p:nvPr/>
        </p:nvGrpSpPr>
        <p:grpSpPr>
          <a:xfrm>
            <a:off x="1184910" y="1696720"/>
            <a:ext cx="6750685" cy="3208655"/>
            <a:chOff x="3035" y="2854"/>
            <a:chExt cx="8312" cy="3611"/>
          </a:xfrm>
        </p:grpSpPr>
        <p:sp>
          <p:nvSpPr>
            <p:cNvPr id="3" name="Rounded Rectangle 2"/>
            <p:cNvSpPr/>
            <p:nvPr/>
          </p:nvSpPr>
          <p:spPr>
            <a:xfrm>
              <a:off x="6466" y="2854"/>
              <a:ext cx="1423" cy="515"/>
            </a:xfrm>
            <a:prstGeom prst="roundRect">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Admin</a:t>
              </a:r>
              <a:endPar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p:txBody>
        </p:sp>
        <p:sp>
          <p:nvSpPr>
            <p:cNvPr id="7" name="Rounded Rectangle 6"/>
            <p:cNvSpPr/>
            <p:nvPr/>
          </p:nvSpPr>
          <p:spPr>
            <a:xfrm>
              <a:off x="3428" y="3820"/>
              <a:ext cx="1423" cy="515"/>
            </a:xfrm>
            <a:prstGeom prst="roundRect">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Authorize</a:t>
              </a:r>
              <a:endPar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p:txBody>
        </p:sp>
        <p:sp>
          <p:nvSpPr>
            <p:cNvPr id="8" name="Rectangles 6"/>
            <p:cNvSpPr/>
            <p:nvPr/>
          </p:nvSpPr>
          <p:spPr>
            <a:xfrm>
              <a:off x="3035" y="4639"/>
              <a:ext cx="2220" cy="1826"/>
            </a:xfrm>
            <a:prstGeom prst="rect">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Users</a:t>
              </a:r>
              <a:endPar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Events</a:t>
              </a:r>
              <a:endPar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Blogs</a:t>
              </a:r>
              <a:endPar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Openings</a:t>
              </a:r>
              <a:endPar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Internship</a:t>
              </a:r>
              <a:endPar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Broadcast</a:t>
              </a:r>
              <a:endPar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p:txBody>
        </p:sp>
        <p:sp>
          <p:nvSpPr>
            <p:cNvPr id="9" name="Rounded Rectangle 8"/>
            <p:cNvSpPr/>
            <p:nvPr/>
          </p:nvSpPr>
          <p:spPr>
            <a:xfrm>
              <a:off x="9450" y="3820"/>
              <a:ext cx="1551" cy="515"/>
            </a:xfrm>
            <a:prstGeom prst="roundRect">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Management</a:t>
              </a:r>
              <a:endPar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p:txBody>
        </p:sp>
        <p:sp>
          <p:nvSpPr>
            <p:cNvPr id="10" name="Rectangles 9"/>
            <p:cNvSpPr/>
            <p:nvPr/>
          </p:nvSpPr>
          <p:spPr>
            <a:xfrm>
              <a:off x="9127" y="4605"/>
              <a:ext cx="2220" cy="1826"/>
            </a:xfrm>
            <a:prstGeom prst="rect">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Users</a:t>
              </a:r>
              <a:endPar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Events</a:t>
              </a:r>
              <a:endPar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Blogs</a:t>
              </a:r>
              <a:endPar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Openings</a:t>
              </a:r>
              <a:endPar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Internship</a:t>
              </a:r>
              <a:endPar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Broadcast</a:t>
              </a:r>
              <a:endPar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p:txBody>
        </p:sp>
        <p:cxnSp>
          <p:nvCxnSpPr>
            <p:cNvPr id="12" name="Straight Arrow Connector 12"/>
            <p:cNvCxnSpPr>
              <a:stCxn id="9" idx="2"/>
              <a:endCxn id="10" idx="0"/>
            </p:cNvCxnSpPr>
            <p:nvPr/>
          </p:nvCxnSpPr>
          <p:spPr>
            <a:xfrm>
              <a:off x="10226" y="4335"/>
              <a:ext cx="11" cy="27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14" name="Straight Arrow Connector 14"/>
            <p:cNvCxnSpPr>
              <a:stCxn id="7" idx="2"/>
              <a:endCxn id="8" idx="0"/>
            </p:cNvCxnSpPr>
            <p:nvPr/>
          </p:nvCxnSpPr>
          <p:spPr>
            <a:xfrm>
              <a:off x="4140" y="4335"/>
              <a:ext cx="5" cy="304"/>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15" name="Elbow Connector 15"/>
            <p:cNvCxnSpPr>
              <a:stCxn id="3" idx="2"/>
              <a:endCxn id="7" idx="0"/>
            </p:cNvCxnSpPr>
            <p:nvPr/>
          </p:nvCxnSpPr>
          <p:spPr>
            <a:xfrm rot="5400000">
              <a:off x="5434" y="2076"/>
              <a:ext cx="451" cy="3038"/>
            </a:xfrm>
            <a:prstGeom prst="bentConnector3">
              <a:avLst>
                <a:gd name="adj1" fmla="val 50000"/>
              </a:avLst>
            </a:prstGeom>
            <a:ln>
              <a:tailEnd type="arrow" w="med" len="med"/>
            </a:ln>
          </p:spPr>
          <p:style>
            <a:lnRef idx="2">
              <a:schemeClr val="dk1"/>
            </a:lnRef>
            <a:fillRef idx="0">
              <a:schemeClr val="dk1"/>
            </a:fillRef>
            <a:effectRef idx="1">
              <a:schemeClr val="dk1"/>
            </a:effectRef>
            <a:fontRef idx="minor">
              <a:schemeClr val="tx1"/>
            </a:fontRef>
          </p:style>
        </p:cxnSp>
        <p:cxnSp>
          <p:nvCxnSpPr>
            <p:cNvPr id="16" name="Elbow Connector 16"/>
            <p:cNvCxnSpPr>
              <a:stCxn id="3" idx="2"/>
              <a:endCxn id="9" idx="0"/>
            </p:cNvCxnSpPr>
            <p:nvPr/>
          </p:nvCxnSpPr>
          <p:spPr>
            <a:xfrm rot="5400000" flipV="1">
              <a:off x="8477" y="2071"/>
              <a:ext cx="451" cy="3048"/>
            </a:xfrm>
            <a:prstGeom prst="bentConnector3">
              <a:avLst>
                <a:gd name="adj1" fmla="val 50000"/>
              </a:avLst>
            </a:prstGeom>
            <a:ln>
              <a:tailEnd type="arrow" w="med" len="med"/>
            </a:ln>
          </p:spPr>
          <p:style>
            <a:lnRef idx="2">
              <a:schemeClr val="dk1"/>
            </a:lnRef>
            <a:fillRef idx="0">
              <a:schemeClr val="dk1"/>
            </a:fillRef>
            <a:effectRef idx="1">
              <a:schemeClr val="dk1"/>
            </a:effectRef>
            <a:fontRef idx="minor">
              <a:schemeClr val="tx1"/>
            </a:fontRef>
          </p:style>
        </p:cxnSp>
      </p:grpSp>
      <p:sp>
        <p:nvSpPr>
          <p:cNvPr id="11" name="Flowchart: Alternate Process 10"/>
          <p:cNvSpPr/>
          <p:nvPr/>
        </p:nvSpPr>
        <p:spPr>
          <a:xfrm>
            <a:off x="7983855" y="6327775"/>
            <a:ext cx="947420" cy="446405"/>
          </a:xfrm>
          <a:prstGeom prst="flowChartAlternateProcess">
            <a:avLst/>
          </a:prstGeom>
          <a:gradFill rotWithShape="0">
            <a:gsLst>
              <a:gs pos="0">
                <a:schemeClr val="bg1"/>
              </a:gs>
              <a:gs pos="100000">
                <a:schemeClr val="bg1">
                  <a:lumMod val="85000"/>
                </a:schemeClr>
              </a:gs>
            </a:gsLst>
            <a:lin ang="5400000" scaled="1"/>
          </a:gradFill>
          <a:ln w="9525" cap="flat" cmpd="sng" algn="ctr">
            <a:solidFill>
              <a:schemeClr val="bg1">
                <a:lumMod val="95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rPr>
              <a:t>09 | 15</a:t>
            </a:r>
            <a:endPar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endParaRPr>
          </a:p>
        </p:txBody>
      </p:sp>
      <p:sp>
        <p:nvSpPr>
          <p:cNvPr id="13" name="Text Box 12"/>
          <p:cNvSpPr txBox="1"/>
          <p:nvPr/>
        </p:nvSpPr>
        <p:spPr>
          <a:xfrm>
            <a:off x="2862580" y="5175885"/>
            <a:ext cx="3419475" cy="368300"/>
          </a:xfrm>
          <a:prstGeom prst="rect">
            <a:avLst/>
          </a:prstGeom>
          <a:noFill/>
        </p:spPr>
        <p:txBody>
          <a:bodyPr wrap="square" rtlCol="0">
            <a:spAutoFit/>
          </a:bodyPr>
          <a:p>
            <a:r>
              <a:rPr lang="en-IN" altLang="en-US"/>
              <a:t>Flow digram for Admin module</a:t>
            </a:r>
            <a:endParaRPr lang="en-IN" altLang="en-US"/>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5817</Words>
  <Application>WPS Presentation</Application>
  <PresentationFormat>Widescreen</PresentationFormat>
  <Paragraphs>317</Paragraphs>
  <Slides>19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SimSun</vt:lpstr>
      <vt:lpstr>Wingdings</vt:lpstr>
      <vt:lpstr>Calibri</vt:lpstr>
      <vt:lpstr>Wingdings</vt:lpstr>
      <vt:lpstr>Calibri</vt:lpstr>
      <vt:lpstr>Times New Roman</vt:lpstr>
      <vt:lpstr>Mangal</vt:lpstr>
      <vt:lpstr>Microsoft YaHei</vt:lpstr>
      <vt:lpstr>Arial Unicode MS</vt:lpstr>
      <vt:lpstr>Business Cooperate</vt:lpstr>
      <vt:lpstr>PowerPoint 演示文稿</vt:lpstr>
      <vt:lpstr>Contents</vt:lpstr>
      <vt:lpstr>Objective</vt:lpstr>
      <vt:lpstr>Introduction</vt:lpstr>
      <vt:lpstr>Existing System</vt:lpstr>
      <vt:lpstr>Proposed System</vt:lpstr>
      <vt:lpstr>Technology Requirement</vt:lpstr>
      <vt:lpstr>System Modules</vt:lpstr>
      <vt:lpstr>Flow Diagram</vt:lpstr>
      <vt:lpstr>Flow Diagram</vt:lpstr>
      <vt:lpstr>Implementation</vt:lpstr>
      <vt:lpstr>Implementation</vt:lpstr>
      <vt:lpstr>Implementation</vt:lpstr>
      <vt:lpstr>Implementation</vt:lpstr>
      <vt:lpstr>Advantages</vt:lpstr>
      <vt:lpstr>Advantages</vt:lpstr>
      <vt:lpstr>Conclusion</vt:lpstr>
      <vt:lpstr>Future Scope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Amol</dc:creator>
  <cp:lastModifiedBy>deven</cp:lastModifiedBy>
  <cp:revision>57</cp:revision>
  <dcterms:created xsi:type="dcterms:W3CDTF">2021-12-10T16:45:00Z</dcterms:created>
  <dcterms:modified xsi:type="dcterms:W3CDTF">2022-03-03T11:58:40Z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488C1BDD3EB1479BA39DA26217311A5B</vt:lpwstr>
  </property>
  <property fmtid="{D5CDD505-2E9C-101B-9397-08002B2CF9AE}" pid="3" name="KSOProductBuildVer">
    <vt:lpwstr>1033-11.2.0.10463</vt:lpwstr>
  </property>
</Properties>
</file>