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8" r:id="rId5"/>
    <p:sldId id="313" r:id="rId6"/>
    <p:sldId id="366" r:id="rId7"/>
    <p:sldId id="264" r:id="rId8"/>
    <p:sldId id="350" r:id="rId9"/>
    <p:sldId id="354" r:id="rId10"/>
    <p:sldId id="351" r:id="rId11"/>
    <p:sldId id="360" r:id="rId12"/>
    <p:sldId id="361" r:id="rId13"/>
    <p:sldId id="363" r:id="rId14"/>
    <p:sldId id="357" r:id="rId15"/>
    <p:sldId id="358" r:id="rId16"/>
    <p:sldId id="364" r:id="rId17"/>
    <p:sldId id="365" r:id="rId18"/>
    <p:sldId id="257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4C"/>
    <a:srgbClr val="00292C"/>
    <a:srgbClr val="00FFFF"/>
    <a:srgbClr val="00C4CC"/>
    <a:srgbClr val="000D1A"/>
    <a:srgbClr val="00B2B8"/>
    <a:srgbClr val="EDEEEF"/>
    <a:srgbClr val="00F9FB"/>
    <a:srgbClr val="00B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692" y="420"/>
      </p:cViewPr>
      <p:guideLst>
        <p:guide orient="horz" pos="2160"/>
        <p:guide pos="2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base"/>
            <a:fld id="{263DB197-84B0-484E-9C0F-88358ECCB797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E077DA78-E013-4A8C-AD75-63A150561B10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889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2" name="组合 1"/>
          <p:cNvGrpSpPr/>
          <p:nvPr/>
        </p:nvGrpSpPr>
        <p:grpSpPr>
          <a:xfrm>
            <a:off x="1931035" y="4100830"/>
            <a:ext cx="5637530" cy="2221819"/>
            <a:chOff x="1414389" y="3777074"/>
            <a:chExt cx="7273476" cy="2565743"/>
          </a:xfrm>
        </p:grpSpPr>
        <p:sp>
          <p:nvSpPr>
            <p:cNvPr id="5123" name="文本框 4"/>
            <p:cNvSpPr txBox="1"/>
            <p:nvPr/>
          </p:nvSpPr>
          <p:spPr>
            <a:xfrm>
              <a:off x="1414389" y="3777074"/>
              <a:ext cx="7273476" cy="4605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IN" altLang="zh-CN" sz="20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Developed By</a:t>
              </a:r>
              <a:endParaRPr lang="en-IN" altLang="zh-CN" sz="20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4" name="文本框 5"/>
            <p:cNvSpPr txBox="1"/>
            <p:nvPr/>
          </p:nvSpPr>
          <p:spPr>
            <a:xfrm>
              <a:off x="3328657" y="4247062"/>
              <a:ext cx="3559175" cy="20957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IN" altLang="en-US" sz="2800" b="1" dirty="0">
                  <a:ln w="1905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solidFill>
                    <a:schemeClr val="bg1"/>
                  </a:solidFill>
                  <a:ea typeface="Calibri" panose="020F0502020204030204" pitchFamily="34" charset="0"/>
                </a:rPr>
                <a:t>Deven Khade</a:t>
              </a:r>
              <a:endParaRPr lang="en-IN" altLang="en-US" sz="2800" b="1" dirty="0"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a typeface="Calibri" panose="020F0502020204030204" pitchFamily="34" charset="0"/>
              </a:endParaRPr>
            </a:p>
            <a:p>
              <a:pPr algn="ctr"/>
              <a:r>
                <a:rPr lang="en-IN" altLang="en-US" sz="2800" b="1" dirty="0">
                  <a:ln w="1905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solidFill>
                    <a:schemeClr val="bg1"/>
                  </a:solidFill>
                  <a:ea typeface="Calibri" panose="020F0502020204030204" pitchFamily="34" charset="0"/>
                </a:rPr>
                <a:t>Ajit Jadhav</a:t>
              </a:r>
              <a:endParaRPr lang="en-IN" altLang="en-US" sz="2800" b="1" dirty="0"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a typeface="Calibri" panose="020F0502020204030204" pitchFamily="34" charset="0"/>
              </a:endParaRPr>
            </a:p>
            <a:p>
              <a:pPr algn="ctr"/>
              <a:r>
                <a:rPr lang="en-IN" altLang="en-US" sz="2800" b="1" dirty="0">
                  <a:ln w="1905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solidFill>
                    <a:schemeClr val="bg1"/>
                  </a:solidFill>
                  <a:ea typeface="Calibri" panose="020F0502020204030204" pitchFamily="34" charset="0"/>
                </a:rPr>
                <a:t>Shrushti Kunde</a:t>
              </a:r>
              <a:endParaRPr lang="en-IN" altLang="en-US" sz="2800" b="1" dirty="0"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a typeface="Calibri" panose="020F0502020204030204" pitchFamily="34" charset="0"/>
              </a:endParaRPr>
            </a:p>
            <a:p>
              <a:pPr algn="ctr"/>
              <a:r>
                <a:rPr lang="en-IN" altLang="en-US" sz="2800" b="1" dirty="0">
                  <a:ln w="1905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solidFill>
                    <a:schemeClr val="bg1"/>
                  </a:solidFill>
                  <a:ea typeface="Calibri" panose="020F0502020204030204" pitchFamily="34" charset="0"/>
                </a:rPr>
                <a:t>Pratham Giri</a:t>
              </a:r>
              <a:endParaRPr lang="en-IN" altLang="en-US" sz="2800" b="1" dirty="0"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5" name="文本框 6"/>
            <p:cNvSpPr txBox="1"/>
            <p:nvPr/>
          </p:nvSpPr>
          <p:spPr>
            <a:xfrm>
              <a:off x="4219696" y="4662743"/>
              <a:ext cx="892175" cy="3682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sp>
        <p:nvSpPr>
          <p:cNvPr id="2" name="Rectangles 1"/>
          <p:cNvSpPr/>
          <p:nvPr/>
        </p:nvSpPr>
        <p:spPr>
          <a:xfrm>
            <a:off x="774065" y="1038225"/>
            <a:ext cx="757809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8800" b="1"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Alumni Connect</a:t>
            </a:r>
            <a:endParaRPr lang="en-IN" altLang="en-US" sz="8800" b="1"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" name="组合 1"/>
          <p:cNvGrpSpPr/>
          <p:nvPr/>
        </p:nvGrpSpPr>
        <p:grpSpPr>
          <a:xfrm>
            <a:off x="1931035" y="2711450"/>
            <a:ext cx="5637530" cy="1085867"/>
            <a:chOff x="1414389" y="3777074"/>
            <a:chExt cx="7273476" cy="1253953"/>
          </a:xfrm>
        </p:grpSpPr>
        <p:sp>
          <p:nvSpPr>
            <p:cNvPr id="4" name="文本框 4"/>
            <p:cNvSpPr txBox="1"/>
            <p:nvPr/>
          </p:nvSpPr>
          <p:spPr>
            <a:xfrm>
              <a:off x="1414389" y="3777074"/>
              <a:ext cx="7273476" cy="4605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IN" altLang="zh-CN" sz="20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Guided By</a:t>
              </a:r>
              <a:endParaRPr lang="en-IN" altLang="zh-CN" sz="20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" name="文本框 5"/>
            <p:cNvSpPr txBox="1"/>
            <p:nvPr/>
          </p:nvSpPr>
          <p:spPr>
            <a:xfrm>
              <a:off x="3328657" y="4247062"/>
              <a:ext cx="3559175" cy="6027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IN" altLang="en-US" sz="2800" b="1" dirty="0">
                  <a:ln w="1905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solidFill>
                    <a:schemeClr val="bg1"/>
                  </a:solidFill>
                  <a:ea typeface="Calibri" panose="020F0502020204030204" pitchFamily="34" charset="0"/>
                </a:rPr>
                <a:t>Snehal Chitale</a:t>
              </a:r>
              <a:endParaRPr lang="en-IN" altLang="en-US" sz="2800" b="1" dirty="0"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6" name="文本框 6"/>
            <p:cNvSpPr txBox="1"/>
            <p:nvPr/>
          </p:nvSpPr>
          <p:spPr>
            <a:xfrm>
              <a:off x="4219696" y="4662743"/>
              <a:ext cx="892175" cy="3682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13915" y="79375"/>
            <a:ext cx="4866640" cy="958850"/>
            <a:chOff x="9130" y="372"/>
            <a:chExt cx="4532" cy="904"/>
          </a:xfrm>
          <a:solidFill>
            <a:schemeClr val="accent1">
              <a:lumMod val="20000"/>
              <a:lumOff val="80000"/>
            </a:schemeClr>
          </a:solidFill>
          <a:effectLst>
            <a:glow rad="63500">
              <a:schemeClr val="accent1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8" name="Hexagon 7"/>
            <p:cNvSpPr/>
            <p:nvPr/>
          </p:nvSpPr>
          <p:spPr>
            <a:xfrm>
              <a:off x="9130" y="372"/>
              <a:ext cx="4533" cy="904"/>
            </a:xfrm>
            <a:prstGeom prst="hexagon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9" name="Picture 8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3" y="532"/>
              <a:ext cx="3915" cy="585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2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5877878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" name="Group 39"/>
          <p:cNvGrpSpPr/>
          <p:nvPr/>
        </p:nvGrpSpPr>
        <p:grpSpPr>
          <a:xfrm>
            <a:off x="6494145" y="-6350"/>
            <a:ext cx="2635250" cy="799465"/>
            <a:chOff x="9130" y="372"/>
            <a:chExt cx="4532" cy="904"/>
          </a:xfrm>
          <a:solidFill>
            <a:schemeClr val="accent1">
              <a:lumMod val="20000"/>
              <a:lumOff val="80000"/>
            </a:schemeClr>
          </a:solidFill>
          <a:effectLst>
            <a:glow>
              <a:schemeClr val="accent1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41" name="Rectangles 40"/>
            <p:cNvSpPr/>
            <p:nvPr/>
          </p:nvSpPr>
          <p:spPr>
            <a:xfrm>
              <a:off x="9130" y="372"/>
              <a:ext cx="4533" cy="904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2" name="Picture 41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3" y="532"/>
              <a:ext cx="3915" cy="585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9" name="Rounded Rectangle 19"/>
          <p:cNvSpPr/>
          <p:nvPr/>
        </p:nvSpPr>
        <p:spPr>
          <a:xfrm>
            <a:off x="4081780" y="1666240"/>
            <a:ext cx="903605" cy="327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Student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Rounded Rectangle 21"/>
          <p:cNvSpPr/>
          <p:nvPr/>
        </p:nvSpPr>
        <p:spPr>
          <a:xfrm>
            <a:off x="1952625" y="2279650"/>
            <a:ext cx="1320800" cy="327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Profile Management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Rectangles 25"/>
          <p:cNvSpPr/>
          <p:nvPr/>
        </p:nvSpPr>
        <p:spPr>
          <a:xfrm>
            <a:off x="1903095" y="2799715"/>
            <a:ext cx="1409700" cy="11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Login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Registration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Edit Profile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View Profile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Rectangles 24"/>
          <p:cNvSpPr/>
          <p:nvPr/>
        </p:nvSpPr>
        <p:spPr>
          <a:xfrm>
            <a:off x="5771515" y="2778125"/>
            <a:ext cx="1409700" cy="11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Profiles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Events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Blogs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Openings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Internship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Broadcast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3" name="Straight Arrow Connector 23"/>
          <p:cNvCxnSpPr>
            <a:endCxn id="24" idx="0"/>
          </p:cNvCxnSpPr>
          <p:nvPr/>
        </p:nvCxnSpPr>
        <p:spPr>
          <a:xfrm>
            <a:off x="6469380" y="2606675"/>
            <a:ext cx="6985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2"/>
          <p:cNvCxnSpPr>
            <a:stCxn id="21" idx="2"/>
            <a:endCxn id="25" idx="0"/>
          </p:cNvCxnSpPr>
          <p:nvPr/>
        </p:nvCxnSpPr>
        <p:spPr>
          <a:xfrm flipH="1">
            <a:off x="2607945" y="2606675"/>
            <a:ext cx="5080" cy="19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8"/>
          <p:cNvCxnSpPr>
            <a:stCxn id="19" idx="2"/>
            <a:endCxn id="21" idx="0"/>
          </p:cNvCxnSpPr>
          <p:nvPr/>
        </p:nvCxnSpPr>
        <p:spPr>
          <a:xfrm rot="5400000">
            <a:off x="3430270" y="1176020"/>
            <a:ext cx="286385" cy="1920875"/>
          </a:xfrm>
          <a:prstGeom prst="bentConnector3">
            <a:avLst>
              <a:gd name="adj1" fmla="val 501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7"/>
          <p:cNvCxnSpPr>
            <a:stCxn id="19" idx="2"/>
          </p:cNvCxnSpPr>
          <p:nvPr/>
        </p:nvCxnSpPr>
        <p:spPr>
          <a:xfrm rot="5400000" flipV="1">
            <a:off x="5358130" y="1168400"/>
            <a:ext cx="286385" cy="19354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6"/>
          <p:cNvSpPr/>
          <p:nvPr/>
        </p:nvSpPr>
        <p:spPr>
          <a:xfrm>
            <a:off x="3873500" y="2273935"/>
            <a:ext cx="1320800" cy="327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Upload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Rounded Rectangle 27"/>
          <p:cNvSpPr/>
          <p:nvPr/>
        </p:nvSpPr>
        <p:spPr>
          <a:xfrm>
            <a:off x="5804535" y="2268855"/>
            <a:ext cx="1320800" cy="327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View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Rectangles 28"/>
          <p:cNvSpPr/>
          <p:nvPr/>
        </p:nvSpPr>
        <p:spPr>
          <a:xfrm>
            <a:off x="3824605" y="2799715"/>
            <a:ext cx="1409700" cy="11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Blogs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Events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Openings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Internships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Broadcast</a:t>
            </a:r>
            <a:endParaRPr lang="en-US" altLang="zh-CN" sz="105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9" name="Straight Arrow Connector 29"/>
          <p:cNvCxnSpPr/>
          <p:nvPr/>
        </p:nvCxnSpPr>
        <p:spPr>
          <a:xfrm flipH="1">
            <a:off x="4540250" y="2600325"/>
            <a:ext cx="5080" cy="19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0"/>
          <p:cNvCxnSpPr>
            <a:endCxn id="26" idx="0"/>
          </p:cNvCxnSpPr>
          <p:nvPr/>
        </p:nvCxnSpPr>
        <p:spPr>
          <a:xfrm>
            <a:off x="4533900" y="2134870"/>
            <a:ext cx="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34060" y="487045"/>
            <a:ext cx="306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implementation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2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en-IN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6</a:t>
            </a:r>
            <a:endParaRPr lang="en-IN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9223" name="文本框 13"/>
          <p:cNvSpPr txBox="1"/>
          <p:nvPr/>
        </p:nvSpPr>
        <p:spPr>
          <a:xfrm>
            <a:off x="1003300" y="636588"/>
            <a:ext cx="196373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zh-CN" sz="2800" b="1" dirty="0">
                <a:solidFill>
                  <a:schemeClr val="bg1"/>
                </a:solidFill>
                <a:ea typeface="Calibri" panose="020F0502020204030204" pitchFamily="34" charset="0"/>
              </a:rPr>
              <a:t>Advantages</a:t>
            </a:r>
            <a:endParaRPr lang="en-IN" altLang="zh-CN" sz="28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9305" y="1424940"/>
            <a:ext cx="761682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u="sng">
                <a:solidFill>
                  <a:schemeClr val="bg1"/>
                </a:solidFill>
              </a:rPr>
              <a:t>Strong Student Network</a:t>
            </a:r>
            <a:endParaRPr lang="en-IN" altLang="en-US" sz="2800" u="sng">
              <a:solidFill>
                <a:schemeClr val="bg1"/>
              </a:solidFill>
            </a:endParaRPr>
          </a:p>
          <a:p>
            <a:r>
              <a:rPr lang="en-IN" altLang="en-US" sz="2000">
                <a:solidFill>
                  <a:schemeClr val="bg1"/>
                </a:solidFill>
              </a:rPr>
              <a:t>Allowing past and present student of college or university to register with Alumni Connect program and their current details will create updated &amp; genuine data.</a:t>
            </a:r>
            <a:endParaRPr lang="en-IN" altLang="en-US" sz="2000">
              <a:solidFill>
                <a:schemeClr val="bg1"/>
              </a:solidFill>
            </a:endParaRPr>
          </a:p>
          <a:p>
            <a:r>
              <a:rPr lang="en-IN" altLang="en-US" sz="2000">
                <a:solidFill>
                  <a:schemeClr val="bg1"/>
                </a:solidFill>
              </a:rPr>
              <a:t>Also using Dashboard module, students can connect with each other &amp; college/university to get updates easily.</a:t>
            </a:r>
            <a:endParaRPr lang="en-IN" altLang="en-US" sz="2000">
              <a:solidFill>
                <a:schemeClr val="bg1"/>
              </a:solidFill>
            </a:endParaRPr>
          </a:p>
          <a:p>
            <a:endParaRPr lang="en-IN" altLang="en-US" sz="2800">
              <a:solidFill>
                <a:schemeClr val="bg1"/>
              </a:solidFill>
            </a:endParaRPr>
          </a:p>
          <a:p>
            <a:endParaRPr lang="en-IN" altLang="en-US" sz="2800">
              <a:solidFill>
                <a:schemeClr val="bg1"/>
              </a:solidFill>
            </a:endParaRPr>
          </a:p>
          <a:p>
            <a:r>
              <a:rPr lang="en-IN" altLang="en-US" sz="2800" u="sng">
                <a:solidFill>
                  <a:schemeClr val="bg1"/>
                </a:solidFill>
              </a:rPr>
              <a:t>Build Smart Student Community</a:t>
            </a:r>
            <a:endParaRPr lang="en-IN" altLang="en-US" sz="2800" u="sng">
              <a:solidFill>
                <a:schemeClr val="bg1"/>
              </a:solidFill>
            </a:endParaRPr>
          </a:p>
          <a:p>
            <a:r>
              <a:rPr lang="en-IN" altLang="en-US" sz="2000">
                <a:solidFill>
                  <a:schemeClr val="bg1"/>
                </a:solidFill>
              </a:rPr>
              <a:t>It will help to develop students smart community. So using this, past or present students can share their thoughts, ideas by writing blogs.</a:t>
            </a:r>
            <a:endParaRPr lang="en-IN" altLang="en-US" sz="2000">
              <a:solidFill>
                <a:schemeClr val="bg1"/>
              </a:solidFill>
            </a:endParaRPr>
          </a:p>
          <a:p>
            <a:r>
              <a:rPr lang="en-IN" altLang="en-US" sz="2000">
                <a:solidFill>
                  <a:schemeClr val="bg1"/>
                </a:solidFill>
              </a:rPr>
              <a:t>Also can arrange events and broadcast on portal that will help to reach all registered students using event module.</a:t>
            </a:r>
            <a:endParaRPr lang="en-IN" altLang="en-US" sz="200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94145" y="-6350"/>
            <a:ext cx="2635250" cy="799465"/>
            <a:chOff x="9130" y="372"/>
            <a:chExt cx="4532" cy="904"/>
          </a:xfrm>
          <a:solidFill>
            <a:schemeClr val="accent1">
              <a:lumMod val="20000"/>
              <a:lumOff val="80000"/>
            </a:schemeClr>
          </a:solidFill>
          <a:effectLst>
            <a:glow>
              <a:schemeClr val="accent1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41" name="Rectangles 40"/>
            <p:cNvSpPr/>
            <p:nvPr/>
          </p:nvSpPr>
          <p:spPr>
            <a:xfrm>
              <a:off x="9130" y="372"/>
              <a:ext cx="4533" cy="904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2" name="Picture 4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3" y="532"/>
              <a:ext cx="3915" cy="585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2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en-IN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6</a:t>
            </a:r>
            <a:endParaRPr lang="en-IN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9223" name="文本框 13"/>
          <p:cNvSpPr txBox="1"/>
          <p:nvPr/>
        </p:nvSpPr>
        <p:spPr>
          <a:xfrm>
            <a:off x="1003300" y="636588"/>
            <a:ext cx="1963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Advantages</a:t>
            </a:r>
            <a:endParaRPr lang="en-IN" altLang="zh-CN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9305" y="1424940"/>
            <a:ext cx="761682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u="sng">
                <a:solidFill>
                  <a:schemeClr val="bg1"/>
                </a:solidFill>
              </a:rPr>
              <a:t>Strong Placement Campus Network</a:t>
            </a:r>
            <a:endParaRPr lang="en-IN" altLang="en-US" sz="2800">
              <a:solidFill>
                <a:schemeClr val="bg1"/>
              </a:solidFill>
            </a:endParaRPr>
          </a:p>
          <a:p>
            <a:r>
              <a:rPr lang="en-IN" altLang="en-US" sz="2000">
                <a:solidFill>
                  <a:schemeClr val="bg1"/>
                </a:solidFill>
              </a:rPr>
              <a:t>Past &amp; present students can add openings / internship opportunities in their areas. So it will increase placement opportunities.</a:t>
            </a:r>
            <a:endParaRPr lang="en-IN" altLang="en-US" sz="2000">
              <a:solidFill>
                <a:schemeClr val="bg1"/>
              </a:solidFill>
            </a:endParaRPr>
          </a:p>
          <a:p>
            <a:endParaRPr lang="en-IN" altLang="en-US" sz="2800">
              <a:solidFill>
                <a:schemeClr val="bg1"/>
              </a:solidFill>
            </a:endParaRPr>
          </a:p>
          <a:p>
            <a:r>
              <a:rPr lang="en-IN" altLang="en-US" sz="2800" u="sng">
                <a:solidFill>
                  <a:schemeClr val="bg1"/>
                </a:solidFill>
              </a:rPr>
              <a:t>Manual work to Digital Portal</a:t>
            </a:r>
            <a:endParaRPr lang="en-IN" altLang="en-US" sz="2800" u="sng">
              <a:solidFill>
                <a:schemeClr val="bg1"/>
              </a:solidFill>
            </a:endParaRPr>
          </a:p>
          <a:p>
            <a:r>
              <a:rPr lang="en-IN" altLang="en-US" sz="2000">
                <a:solidFill>
                  <a:schemeClr val="bg1"/>
                </a:solidFill>
              </a:rPr>
              <a:t>Exploring features like broadcast message and events on this portal instead of sending personal mails to alumnis &amp; students or sending on chat groups like whatsapp. Also can introduce student polls option and get digital voting on any topic/ideas.</a:t>
            </a:r>
            <a:endParaRPr lang="en-IN" altLang="en-US" sz="2000">
              <a:solidFill>
                <a:schemeClr val="bg1"/>
              </a:solidFill>
            </a:endParaRPr>
          </a:p>
          <a:p>
            <a:endParaRPr lang="en-IN" altLang="en-US" sz="2000">
              <a:solidFill>
                <a:schemeClr val="bg1"/>
              </a:solidFill>
            </a:endParaRPr>
          </a:p>
          <a:p>
            <a:r>
              <a:rPr lang="en-IN" altLang="en-US" sz="2800" u="sng">
                <a:solidFill>
                  <a:schemeClr val="bg1"/>
                </a:solidFill>
                <a:sym typeface="+mn-ea"/>
              </a:rPr>
              <a:t>Centralized Admin Control</a:t>
            </a:r>
            <a:endParaRPr lang="en-IN" altLang="en-US" sz="2800" u="sng">
              <a:solidFill>
                <a:schemeClr val="bg1"/>
              </a:solidFill>
              <a:sym typeface="+mn-ea"/>
            </a:endParaRPr>
          </a:p>
          <a:p>
            <a:r>
              <a:rPr lang="en-IN" altLang="en-US" sz="2000">
                <a:solidFill>
                  <a:schemeClr val="bg1"/>
                </a:solidFill>
                <a:sym typeface="+mn-ea"/>
              </a:rPr>
              <a:t>Centralized admin control will provide content security. Registration, Events, Blogs etc. will be appear after admin authorization only.</a:t>
            </a:r>
            <a:endParaRPr lang="en-IN" altLang="en-US" sz="200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94145" y="-6350"/>
            <a:ext cx="2635250" cy="799465"/>
            <a:chOff x="9130" y="372"/>
            <a:chExt cx="4532" cy="904"/>
          </a:xfrm>
          <a:solidFill>
            <a:schemeClr val="accent1">
              <a:lumMod val="20000"/>
              <a:lumOff val="80000"/>
            </a:schemeClr>
          </a:solidFill>
          <a:effectLst>
            <a:glow>
              <a:schemeClr val="accent1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41" name="Rectangles 40"/>
            <p:cNvSpPr/>
            <p:nvPr/>
          </p:nvSpPr>
          <p:spPr>
            <a:xfrm>
              <a:off x="9130" y="372"/>
              <a:ext cx="4533" cy="904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2" name="Picture 4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3" y="532"/>
              <a:ext cx="3915" cy="585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77900" y="918210"/>
            <a:ext cx="3312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conclusion</a:t>
            </a:r>
            <a:endParaRPr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62635" y="402590"/>
            <a:ext cx="3339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futures scope</a:t>
            </a:r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3" name="图片 3"/>
          <p:cNvPicPr>
            <a:picLocks noChangeAspect="1"/>
          </p:cNvPicPr>
          <p:nvPr/>
        </p:nvPicPr>
        <p:blipFill>
          <a:blip r:embed="rId1"/>
          <a:srcRect l="14104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框 7"/>
          <p:cNvSpPr txBox="1"/>
          <p:nvPr/>
        </p:nvSpPr>
        <p:spPr>
          <a:xfrm>
            <a:off x="457200" y="2767965"/>
            <a:ext cx="82302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8000" b="1" dirty="0">
                <a:solidFill>
                  <a:schemeClr val="bg1"/>
                </a:solidFill>
                <a:ea typeface="Calibri" panose="020F0502020204030204" pitchFamily="34" charset="0"/>
              </a:rPr>
              <a:t>THANK YOU</a:t>
            </a:r>
            <a:endParaRPr lang="en-US" altLang="zh-CN" sz="8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94145" y="-6350"/>
            <a:ext cx="2635250" cy="799465"/>
            <a:chOff x="9130" y="372"/>
            <a:chExt cx="4532" cy="904"/>
          </a:xfrm>
          <a:solidFill>
            <a:schemeClr val="accent1">
              <a:lumMod val="20000"/>
              <a:lumOff val="80000"/>
            </a:schemeClr>
          </a:solidFill>
          <a:effectLst>
            <a:glow>
              <a:schemeClr val="accent1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41" name="Rectangles 40"/>
            <p:cNvSpPr/>
            <p:nvPr/>
          </p:nvSpPr>
          <p:spPr>
            <a:xfrm>
              <a:off x="9130" y="372"/>
              <a:ext cx="4533" cy="904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2" name="Picture 4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3" y="532"/>
              <a:ext cx="3915" cy="585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9465" y="1125220"/>
            <a:ext cx="3135630" cy="490855"/>
            <a:chOff x="1405" y="2208"/>
            <a:chExt cx="4938" cy="773"/>
          </a:xfrm>
        </p:grpSpPr>
        <p:grpSp>
          <p:nvGrpSpPr>
            <p:cNvPr id="6150" name="组合 41"/>
            <p:cNvGrpSpPr/>
            <p:nvPr/>
          </p:nvGrpSpPr>
          <p:grpSpPr>
            <a:xfrm>
              <a:off x="1405" y="2208"/>
              <a:ext cx="4938" cy="773"/>
              <a:chOff x="967569" y="3439310"/>
              <a:chExt cx="1494800" cy="514405"/>
            </a:xfrm>
          </p:grpSpPr>
          <p:cxnSp>
            <p:nvCxnSpPr>
              <p:cNvPr id="25" name="直接连接符 24"/>
              <p:cNvCxnSpPr/>
              <p:nvPr/>
            </p:nvCxnSpPr>
            <p:spPr bwMode="auto">
              <a:xfrm>
                <a:off x="967569" y="3439310"/>
                <a:ext cx="1494800" cy="10591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auto">
              <a:xfrm>
                <a:off x="967569" y="3953715"/>
                <a:ext cx="1494800" cy="0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74" name="文本框 1"/>
            <p:cNvSpPr txBox="1"/>
            <p:nvPr/>
          </p:nvSpPr>
          <p:spPr>
            <a:xfrm>
              <a:off x="1405" y="2312"/>
              <a:ext cx="493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IN" altLang="zh-CN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1. Objective</a:t>
              </a:r>
              <a:endParaRPr lang="en-IN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2" name="Pentagon 1"/>
          <p:cNvSpPr/>
          <p:nvPr/>
        </p:nvSpPr>
        <p:spPr>
          <a:xfrm>
            <a:off x="104140" y="99695"/>
            <a:ext cx="2639060" cy="693420"/>
          </a:xfrm>
          <a:prstGeom prst="homePlate">
            <a:avLst/>
          </a:prstGeom>
          <a:solidFill>
            <a:srgbClr val="000D1A"/>
          </a:solidFill>
          <a:effectLst>
            <a:glow rad="139700">
              <a:srgbClr val="00FF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800" b="1">
                <a:latin typeface="+mn-ea"/>
                <a:cs typeface="+mn-ea"/>
              </a:rPr>
              <a:t>Contents</a:t>
            </a:r>
            <a:endParaRPr lang="en-IN" altLang="en-US" sz="2800" b="1">
              <a:latin typeface="+mn-ea"/>
              <a:cs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46505" y="1850390"/>
            <a:ext cx="3135630" cy="490855"/>
            <a:chOff x="1405" y="2208"/>
            <a:chExt cx="4938" cy="773"/>
          </a:xfrm>
        </p:grpSpPr>
        <p:grpSp>
          <p:nvGrpSpPr>
            <p:cNvPr id="6" name="组合 41"/>
            <p:cNvGrpSpPr/>
            <p:nvPr/>
          </p:nvGrpSpPr>
          <p:grpSpPr>
            <a:xfrm>
              <a:off x="1405" y="2208"/>
              <a:ext cx="4938" cy="773"/>
              <a:chOff x="967569" y="3439310"/>
              <a:chExt cx="1494800" cy="514405"/>
            </a:xfrm>
          </p:grpSpPr>
          <p:cxnSp>
            <p:nvCxnSpPr>
              <p:cNvPr id="7" name="直接连接符 24"/>
              <p:cNvCxnSpPr/>
              <p:nvPr/>
            </p:nvCxnSpPr>
            <p:spPr bwMode="auto">
              <a:xfrm>
                <a:off x="967569" y="3439310"/>
                <a:ext cx="1494800" cy="10591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25"/>
              <p:cNvCxnSpPr/>
              <p:nvPr/>
            </p:nvCxnSpPr>
            <p:spPr bwMode="auto">
              <a:xfrm>
                <a:off x="967569" y="3953715"/>
                <a:ext cx="1494800" cy="0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1"/>
            <p:cNvSpPr txBox="1"/>
            <p:nvPr/>
          </p:nvSpPr>
          <p:spPr>
            <a:xfrm>
              <a:off x="1419" y="2298"/>
              <a:ext cx="474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IN" altLang="zh-CN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2. Existing System</a:t>
              </a:r>
              <a:endParaRPr lang="en-IN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96415" y="2569845"/>
            <a:ext cx="3135630" cy="490855"/>
            <a:chOff x="1405" y="2208"/>
            <a:chExt cx="4938" cy="773"/>
          </a:xfrm>
        </p:grpSpPr>
        <p:grpSp>
          <p:nvGrpSpPr>
            <p:cNvPr id="12" name="组合 41"/>
            <p:cNvGrpSpPr/>
            <p:nvPr/>
          </p:nvGrpSpPr>
          <p:grpSpPr>
            <a:xfrm>
              <a:off x="1405" y="2208"/>
              <a:ext cx="4938" cy="773"/>
              <a:chOff x="967569" y="3439310"/>
              <a:chExt cx="1494800" cy="514405"/>
            </a:xfrm>
          </p:grpSpPr>
          <p:cxnSp>
            <p:nvCxnSpPr>
              <p:cNvPr id="13" name="直接连接符 24"/>
              <p:cNvCxnSpPr/>
              <p:nvPr/>
            </p:nvCxnSpPr>
            <p:spPr bwMode="auto">
              <a:xfrm>
                <a:off x="967569" y="3439310"/>
                <a:ext cx="1494800" cy="10591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25"/>
              <p:cNvCxnSpPr/>
              <p:nvPr/>
            </p:nvCxnSpPr>
            <p:spPr bwMode="auto">
              <a:xfrm>
                <a:off x="967569" y="3953715"/>
                <a:ext cx="1494800" cy="0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"/>
            <p:cNvSpPr txBox="1"/>
            <p:nvPr/>
          </p:nvSpPr>
          <p:spPr>
            <a:xfrm>
              <a:off x="1405" y="2312"/>
              <a:ext cx="493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IN" altLang="zh-CN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3. Proposed System</a:t>
              </a:r>
              <a:endParaRPr lang="en-IN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7760" y="3277235"/>
            <a:ext cx="3135630" cy="490855"/>
            <a:chOff x="1405" y="2208"/>
            <a:chExt cx="4938" cy="773"/>
          </a:xfrm>
        </p:grpSpPr>
        <p:grpSp>
          <p:nvGrpSpPr>
            <p:cNvPr id="17" name="组合 41"/>
            <p:cNvGrpSpPr/>
            <p:nvPr/>
          </p:nvGrpSpPr>
          <p:grpSpPr>
            <a:xfrm>
              <a:off x="1405" y="2208"/>
              <a:ext cx="4938" cy="773"/>
              <a:chOff x="967569" y="3439310"/>
              <a:chExt cx="1494800" cy="514405"/>
            </a:xfrm>
          </p:grpSpPr>
          <p:cxnSp>
            <p:nvCxnSpPr>
              <p:cNvPr id="18" name="直接连接符 24"/>
              <p:cNvCxnSpPr/>
              <p:nvPr/>
            </p:nvCxnSpPr>
            <p:spPr bwMode="auto">
              <a:xfrm>
                <a:off x="967569" y="3439310"/>
                <a:ext cx="1494800" cy="10591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25"/>
              <p:cNvCxnSpPr/>
              <p:nvPr/>
            </p:nvCxnSpPr>
            <p:spPr bwMode="auto">
              <a:xfrm>
                <a:off x="967569" y="3953715"/>
                <a:ext cx="1494800" cy="0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1"/>
            <p:cNvSpPr txBox="1"/>
            <p:nvPr/>
          </p:nvSpPr>
          <p:spPr>
            <a:xfrm>
              <a:off x="1405" y="2312"/>
              <a:ext cx="493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IN" altLang="zh-CN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4. System Modules</a:t>
              </a:r>
              <a:endParaRPr lang="en-IN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84170" y="3957955"/>
            <a:ext cx="3135630" cy="490855"/>
            <a:chOff x="1405" y="2208"/>
            <a:chExt cx="4938" cy="773"/>
          </a:xfrm>
        </p:grpSpPr>
        <p:grpSp>
          <p:nvGrpSpPr>
            <p:cNvPr id="23" name="组合 41"/>
            <p:cNvGrpSpPr/>
            <p:nvPr/>
          </p:nvGrpSpPr>
          <p:grpSpPr>
            <a:xfrm>
              <a:off x="1405" y="2208"/>
              <a:ext cx="4938" cy="773"/>
              <a:chOff x="967569" y="3439310"/>
              <a:chExt cx="1494800" cy="514405"/>
            </a:xfrm>
          </p:grpSpPr>
          <p:cxnSp>
            <p:nvCxnSpPr>
              <p:cNvPr id="24" name="直接连接符 24"/>
              <p:cNvCxnSpPr/>
              <p:nvPr/>
            </p:nvCxnSpPr>
            <p:spPr bwMode="auto">
              <a:xfrm>
                <a:off x="967569" y="3439310"/>
                <a:ext cx="1494800" cy="10591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5"/>
              <p:cNvCxnSpPr/>
              <p:nvPr/>
            </p:nvCxnSpPr>
            <p:spPr bwMode="auto">
              <a:xfrm>
                <a:off x="967569" y="3953715"/>
                <a:ext cx="1494800" cy="0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1"/>
            <p:cNvSpPr txBox="1"/>
            <p:nvPr/>
          </p:nvSpPr>
          <p:spPr>
            <a:xfrm>
              <a:off x="1405" y="2312"/>
              <a:ext cx="493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IN" altLang="zh-CN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5. Technology Requirements</a:t>
              </a:r>
              <a:endParaRPr lang="en-IN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55670" y="4638675"/>
            <a:ext cx="3135630" cy="490855"/>
            <a:chOff x="1405" y="2208"/>
            <a:chExt cx="4938" cy="773"/>
          </a:xfrm>
        </p:grpSpPr>
        <p:grpSp>
          <p:nvGrpSpPr>
            <p:cNvPr id="30" name="组合 41"/>
            <p:cNvGrpSpPr/>
            <p:nvPr/>
          </p:nvGrpSpPr>
          <p:grpSpPr>
            <a:xfrm>
              <a:off x="1405" y="2208"/>
              <a:ext cx="4938" cy="773"/>
              <a:chOff x="967569" y="3439310"/>
              <a:chExt cx="1494800" cy="514405"/>
            </a:xfrm>
          </p:grpSpPr>
          <p:cxnSp>
            <p:nvCxnSpPr>
              <p:cNvPr id="31" name="直接连接符 24"/>
              <p:cNvCxnSpPr/>
              <p:nvPr/>
            </p:nvCxnSpPr>
            <p:spPr bwMode="auto">
              <a:xfrm>
                <a:off x="967569" y="3439310"/>
                <a:ext cx="1494800" cy="10591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25"/>
              <p:cNvCxnSpPr/>
              <p:nvPr/>
            </p:nvCxnSpPr>
            <p:spPr bwMode="auto">
              <a:xfrm>
                <a:off x="967569" y="3953715"/>
                <a:ext cx="1494800" cy="0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1"/>
            <p:cNvSpPr txBox="1"/>
            <p:nvPr/>
          </p:nvSpPr>
          <p:spPr>
            <a:xfrm>
              <a:off x="1405" y="2312"/>
              <a:ext cx="493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IN" altLang="zh-CN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6. Advantages</a:t>
              </a:r>
              <a:endParaRPr lang="en-IN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70655" y="5346065"/>
            <a:ext cx="3135630" cy="490855"/>
            <a:chOff x="1405" y="2208"/>
            <a:chExt cx="4938" cy="773"/>
          </a:xfrm>
        </p:grpSpPr>
        <p:grpSp>
          <p:nvGrpSpPr>
            <p:cNvPr id="35" name="组合 41"/>
            <p:cNvGrpSpPr/>
            <p:nvPr/>
          </p:nvGrpSpPr>
          <p:grpSpPr>
            <a:xfrm>
              <a:off x="1405" y="2208"/>
              <a:ext cx="4938" cy="773"/>
              <a:chOff x="967569" y="3439310"/>
              <a:chExt cx="1494800" cy="514405"/>
            </a:xfrm>
          </p:grpSpPr>
          <p:cxnSp>
            <p:nvCxnSpPr>
              <p:cNvPr id="36" name="直接连接符 24"/>
              <p:cNvCxnSpPr/>
              <p:nvPr/>
            </p:nvCxnSpPr>
            <p:spPr bwMode="auto">
              <a:xfrm>
                <a:off x="967569" y="3439310"/>
                <a:ext cx="1494800" cy="10591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25"/>
              <p:cNvCxnSpPr/>
              <p:nvPr/>
            </p:nvCxnSpPr>
            <p:spPr bwMode="auto">
              <a:xfrm>
                <a:off x="967569" y="3953715"/>
                <a:ext cx="1494800" cy="0"/>
              </a:xfrm>
              <a:prstGeom prst="line">
                <a:avLst/>
              </a:prstGeom>
              <a:ln w="19050">
                <a:solidFill>
                  <a:srgbClr val="00B2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1"/>
            <p:cNvSpPr txBox="1"/>
            <p:nvPr/>
          </p:nvSpPr>
          <p:spPr>
            <a:xfrm>
              <a:off x="1405" y="2312"/>
              <a:ext cx="493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IN" altLang="zh-CN">
                  <a:solidFill>
                    <a:schemeClr val="bg1"/>
                  </a:solidFill>
                  <a:latin typeface="Calibri" panose="020F0502020204030204" pitchFamily="34" charset="0"/>
                  <a:ea typeface="SimSun" panose="02010600030101010101" pitchFamily="2" charset="-122"/>
                </a:rPr>
                <a:t>7. Flow Diagrams</a:t>
              </a:r>
              <a:endParaRPr lang="en-IN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94145" y="-6350"/>
            <a:ext cx="2635250" cy="799465"/>
            <a:chOff x="9130" y="372"/>
            <a:chExt cx="4532" cy="904"/>
          </a:xfrm>
          <a:solidFill>
            <a:schemeClr val="accent1">
              <a:lumMod val="20000"/>
              <a:lumOff val="80000"/>
            </a:schemeClr>
          </a:solidFill>
          <a:effectLst>
            <a:glow>
              <a:schemeClr val="accent1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41" name="Rectangles 40"/>
            <p:cNvSpPr/>
            <p:nvPr/>
          </p:nvSpPr>
          <p:spPr>
            <a:xfrm>
              <a:off x="9130" y="372"/>
              <a:ext cx="4533" cy="904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2" name="Picture 4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3" y="532"/>
              <a:ext cx="3915" cy="585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555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558" name="文本框 12"/>
          <p:cNvSpPr txBox="1"/>
          <p:nvPr/>
        </p:nvSpPr>
        <p:spPr>
          <a:xfrm>
            <a:off x="428625" y="636588"/>
            <a:ext cx="466725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01</a:t>
            </a:r>
            <a:endParaRPr lang="zh-CN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3559" name="文本框 13"/>
          <p:cNvSpPr txBox="1"/>
          <p:nvPr/>
        </p:nvSpPr>
        <p:spPr>
          <a:xfrm>
            <a:off x="1003300" y="636588"/>
            <a:ext cx="1955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Objectives</a:t>
            </a:r>
            <a:endParaRPr lang="en-IN" altLang="zh-CN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670425" y="1534160"/>
            <a:ext cx="1176655" cy="1985645"/>
          </a:xfrm>
          <a:custGeom>
            <a:avLst/>
            <a:gdLst>
              <a:gd name="connsiteX0" fmla="*/ 1193828 w 1567944"/>
              <a:gd name="connsiteY0" fmla="*/ 112 h 1634445"/>
              <a:gd name="connsiteX1" fmla="*/ 1567944 w 1567944"/>
              <a:gd name="connsiteY1" fmla="*/ 14896 h 1634445"/>
              <a:gd name="connsiteX2" fmla="*/ 1093465 w 1567944"/>
              <a:gd name="connsiteY2" fmla="*/ 1603880 h 1634445"/>
              <a:gd name="connsiteX3" fmla="*/ 964661 w 1567944"/>
              <a:gd name="connsiteY3" fmla="*/ 1634445 h 1634445"/>
              <a:gd name="connsiteX4" fmla="*/ 0 w 1567944"/>
              <a:gd name="connsiteY4" fmla="*/ 1634445 h 1634445"/>
              <a:gd name="connsiteX5" fmla="*/ 0 w 1567944"/>
              <a:gd name="connsiteY5" fmla="*/ 391984 h 1634445"/>
              <a:gd name="connsiteX6" fmla="*/ 18173 w 1567944"/>
              <a:gd name="connsiteY6" fmla="*/ 358600 h 1634445"/>
              <a:gd name="connsiteX7" fmla="*/ 1193828 w 1567944"/>
              <a:gd name="connsiteY7" fmla="*/ 112 h 163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944" h="1634445">
                <a:moveTo>
                  <a:pt x="1193828" y="112"/>
                </a:moveTo>
                <a:cubicBezTo>
                  <a:pt x="1308400" y="891"/>
                  <a:pt x="1432831" y="5719"/>
                  <a:pt x="1567944" y="14896"/>
                </a:cubicBezTo>
                <a:cubicBezTo>
                  <a:pt x="1521762" y="1062149"/>
                  <a:pt x="1567854" y="1458053"/>
                  <a:pt x="1093465" y="1603880"/>
                </a:cubicBezTo>
                <a:lnTo>
                  <a:pt x="964661" y="1634445"/>
                </a:lnTo>
                <a:lnTo>
                  <a:pt x="0" y="1634445"/>
                </a:lnTo>
                <a:lnTo>
                  <a:pt x="0" y="391984"/>
                </a:lnTo>
                <a:lnTo>
                  <a:pt x="18173" y="358600"/>
                </a:lnTo>
                <a:cubicBezTo>
                  <a:pt x="173880" y="136556"/>
                  <a:pt x="506399" y="-4557"/>
                  <a:pt x="1193828" y="112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599180" y="2036445"/>
            <a:ext cx="1025525" cy="1483360"/>
          </a:xfrm>
          <a:custGeom>
            <a:avLst/>
            <a:gdLst>
              <a:gd name="connsiteX0" fmla="*/ 310624 w 1365466"/>
              <a:gd name="connsiteY0" fmla="*/ 93 h 1348409"/>
              <a:gd name="connsiteX1" fmla="*/ 1339850 w 1365466"/>
              <a:gd name="connsiteY1" fmla="*/ 395273 h 1348409"/>
              <a:gd name="connsiteX2" fmla="*/ 1365466 w 1365466"/>
              <a:gd name="connsiteY2" fmla="*/ 479194 h 1348409"/>
              <a:gd name="connsiteX3" fmla="*/ 1365466 w 1365466"/>
              <a:gd name="connsiteY3" fmla="*/ 1348409 h 1348409"/>
              <a:gd name="connsiteX4" fmla="*/ 464435 w 1365466"/>
              <a:gd name="connsiteY4" fmla="*/ 1348409 h 1348409"/>
              <a:gd name="connsiteX5" fmla="*/ 393955 w 1365466"/>
              <a:gd name="connsiteY5" fmla="*/ 1331685 h 1348409"/>
              <a:gd name="connsiteX6" fmla="*/ 0 w 1365466"/>
              <a:gd name="connsiteY6" fmla="*/ 12368 h 1348409"/>
              <a:gd name="connsiteX7" fmla="*/ 310624 w 1365466"/>
              <a:gd name="connsiteY7" fmla="*/ 93 h 134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5466" h="1348409">
                <a:moveTo>
                  <a:pt x="310624" y="93"/>
                </a:moveTo>
                <a:cubicBezTo>
                  <a:pt x="976517" y="-4430"/>
                  <a:pt x="1241319" y="155799"/>
                  <a:pt x="1339850" y="395273"/>
                </a:cubicBezTo>
                <a:lnTo>
                  <a:pt x="1365466" y="479194"/>
                </a:lnTo>
                <a:lnTo>
                  <a:pt x="1365466" y="1348409"/>
                </a:lnTo>
                <a:lnTo>
                  <a:pt x="464435" y="1348409"/>
                </a:lnTo>
                <a:lnTo>
                  <a:pt x="393955" y="1331685"/>
                </a:lnTo>
                <a:cubicBezTo>
                  <a:pt x="75" y="1210606"/>
                  <a:pt x="38345" y="881891"/>
                  <a:pt x="0" y="12368"/>
                </a:cubicBezTo>
                <a:cubicBezTo>
                  <a:pt x="112183" y="4748"/>
                  <a:pt x="215496" y="740"/>
                  <a:pt x="310624" y="93"/>
                </a:cubicBezTo>
                <a:close/>
              </a:path>
            </a:pathLst>
          </a:cu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3386455" y="3557905"/>
            <a:ext cx="1238250" cy="1948180"/>
          </a:xfrm>
          <a:custGeom>
            <a:avLst/>
            <a:gdLst>
              <a:gd name="connsiteX0" fmla="*/ 669841 w 1650278"/>
              <a:gd name="connsiteY0" fmla="*/ 0 h 1646008"/>
              <a:gd name="connsiteX1" fmla="*/ 1650278 w 1650278"/>
              <a:gd name="connsiteY1" fmla="*/ 0 h 1646008"/>
              <a:gd name="connsiteX2" fmla="*/ 1650278 w 1650278"/>
              <a:gd name="connsiteY2" fmla="*/ 1050158 h 1646008"/>
              <a:gd name="connsiteX3" fmla="*/ 1613715 w 1650278"/>
              <a:gd name="connsiteY3" fmla="*/ 1169942 h 1646008"/>
              <a:gd name="connsiteX4" fmla="*/ 0 w 1650278"/>
              <a:gd name="connsiteY4" fmla="*/ 1631112 h 1646008"/>
              <a:gd name="connsiteX5" fmla="*/ 617223 w 1650278"/>
              <a:gd name="connsiteY5" fmla="*/ 8255 h 1646008"/>
              <a:gd name="connsiteX6" fmla="*/ 669841 w 1650278"/>
              <a:gd name="connsiteY6" fmla="*/ 0 h 164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278" h="1646008">
                <a:moveTo>
                  <a:pt x="669841" y="0"/>
                </a:moveTo>
                <a:lnTo>
                  <a:pt x="1650278" y="0"/>
                </a:lnTo>
                <a:lnTo>
                  <a:pt x="1650278" y="1050158"/>
                </a:lnTo>
                <a:lnTo>
                  <a:pt x="1613715" y="1169942"/>
                </a:lnTo>
                <a:cubicBezTo>
                  <a:pt x="1478091" y="1499568"/>
                  <a:pt x="1080908" y="1704533"/>
                  <a:pt x="0" y="1631112"/>
                </a:cubicBezTo>
                <a:cubicBezTo>
                  <a:pt x="50380" y="488654"/>
                  <a:pt x="-9053" y="121356"/>
                  <a:pt x="617223" y="8255"/>
                </a:cubicBezTo>
                <a:lnTo>
                  <a:pt x="669841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670425" y="3557905"/>
            <a:ext cx="992505" cy="1477645"/>
          </a:xfrm>
          <a:custGeom>
            <a:avLst/>
            <a:gdLst>
              <a:gd name="connsiteX0" fmla="*/ 0 w 1321773"/>
              <a:gd name="connsiteY0" fmla="*/ 0 h 1366414"/>
              <a:gd name="connsiteX1" fmla="*/ 760682 w 1321773"/>
              <a:gd name="connsiteY1" fmla="*/ 0 h 1366414"/>
              <a:gd name="connsiteX2" fmla="*/ 809300 w 1321773"/>
              <a:gd name="connsiteY2" fmla="*/ 6607 h 1366414"/>
              <a:gd name="connsiteX3" fmla="*/ 1321773 w 1321773"/>
              <a:gd name="connsiteY3" fmla="*/ 1354047 h 1366414"/>
              <a:gd name="connsiteX4" fmla="*/ 35015 w 1321773"/>
              <a:gd name="connsiteY4" fmla="*/ 1068673 h 1366414"/>
              <a:gd name="connsiteX5" fmla="*/ 0 w 1321773"/>
              <a:gd name="connsiteY5" fmla="*/ 1004350 h 1366414"/>
              <a:gd name="connsiteX6" fmla="*/ 0 w 1321773"/>
              <a:gd name="connsiteY6" fmla="*/ 0 h 136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1773" h="1366414">
                <a:moveTo>
                  <a:pt x="0" y="0"/>
                </a:moveTo>
                <a:lnTo>
                  <a:pt x="760682" y="0"/>
                </a:lnTo>
                <a:lnTo>
                  <a:pt x="809300" y="6607"/>
                </a:lnTo>
                <a:cubicBezTo>
                  <a:pt x="1329290" y="100513"/>
                  <a:pt x="1279943" y="405476"/>
                  <a:pt x="1321773" y="1354047"/>
                </a:cubicBezTo>
                <a:cubicBezTo>
                  <a:pt x="536490" y="1407387"/>
                  <a:pt x="185844" y="1283761"/>
                  <a:pt x="35015" y="1068673"/>
                </a:cubicBezTo>
                <a:lnTo>
                  <a:pt x="0" y="10043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69" name="文本框 21"/>
          <p:cNvSpPr txBox="1"/>
          <p:nvPr/>
        </p:nvSpPr>
        <p:spPr>
          <a:xfrm>
            <a:off x="4216083" y="3032443"/>
            <a:ext cx="4159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700" b="1" dirty="0">
                <a:solidFill>
                  <a:schemeClr val="bg1"/>
                </a:solidFill>
                <a:ea typeface="Calibri" panose="020F0502020204030204" pitchFamily="34" charset="0"/>
              </a:rPr>
              <a:t>A</a:t>
            </a:r>
            <a:endParaRPr lang="zh-CN" altLang="en-US" sz="27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3571" name="文本框 23"/>
          <p:cNvSpPr txBox="1"/>
          <p:nvPr/>
        </p:nvSpPr>
        <p:spPr>
          <a:xfrm>
            <a:off x="4671060" y="3034030"/>
            <a:ext cx="795020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700" b="1" dirty="0">
                <a:solidFill>
                  <a:schemeClr val="bg1"/>
                </a:solidFill>
                <a:ea typeface="Calibri" panose="020F0502020204030204" pitchFamily="34" charset="0"/>
              </a:rPr>
              <a:t>B</a:t>
            </a:r>
            <a:endParaRPr lang="zh-CN" altLang="en-US" sz="27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3574" name="文本框 26"/>
          <p:cNvSpPr txBox="1"/>
          <p:nvPr/>
        </p:nvSpPr>
        <p:spPr>
          <a:xfrm>
            <a:off x="4198938" y="3591560"/>
            <a:ext cx="415925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700" b="1" dirty="0">
                <a:solidFill>
                  <a:schemeClr val="bg1"/>
                </a:solidFill>
                <a:ea typeface="Calibri" panose="020F0502020204030204" pitchFamily="34" charset="0"/>
              </a:rPr>
              <a:t>C</a:t>
            </a:r>
            <a:endParaRPr lang="zh-CN" altLang="en-US" sz="27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3577" name="文本框 29"/>
          <p:cNvSpPr txBox="1"/>
          <p:nvPr/>
        </p:nvSpPr>
        <p:spPr>
          <a:xfrm>
            <a:off x="4671060" y="3605848"/>
            <a:ext cx="414338" cy="508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700" b="1" dirty="0">
                <a:solidFill>
                  <a:schemeClr val="bg1"/>
                </a:solidFill>
                <a:ea typeface="Calibri" panose="020F0502020204030204" pitchFamily="34" charset="0"/>
              </a:rPr>
              <a:t>D</a:t>
            </a:r>
            <a:endParaRPr lang="zh-CN" altLang="en-US" sz="27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5885180" y="3516630"/>
            <a:ext cx="2855595" cy="266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96265" y="3543300"/>
            <a:ext cx="2709545" cy="6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08965" y="1824990"/>
            <a:ext cx="2806065" cy="1652905"/>
            <a:chOff x="1141" y="2874"/>
            <a:chExt cx="4419" cy="2603"/>
          </a:xfrm>
        </p:grpSpPr>
        <p:sp>
          <p:nvSpPr>
            <p:cNvPr id="5" name="文本框 34"/>
            <p:cNvSpPr txBox="1"/>
            <p:nvPr/>
          </p:nvSpPr>
          <p:spPr>
            <a:xfrm>
              <a:off x="1141" y="2874"/>
              <a:ext cx="3856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IN" altLang="zh-CN" sz="15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Strong Student Network</a:t>
              </a:r>
              <a:endParaRPr lang="en-IN" altLang="zh-CN" sz="15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275" y="3395"/>
              <a:ext cx="4285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IN" altLang="en-US" sz="160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Allow past and present student of college or university to register with Alumni Connect program and their current details</a:t>
              </a:r>
              <a:endParaRPr lang="en-IN" altLang="en-US" sz="16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09945" y="1818005"/>
            <a:ext cx="2857500" cy="1652905"/>
            <a:chOff x="1141" y="2874"/>
            <a:chExt cx="4500" cy="2603"/>
          </a:xfrm>
        </p:grpSpPr>
        <p:sp>
          <p:nvSpPr>
            <p:cNvPr id="13" name="文本框 34"/>
            <p:cNvSpPr txBox="1"/>
            <p:nvPr/>
          </p:nvSpPr>
          <p:spPr>
            <a:xfrm>
              <a:off x="1141" y="2874"/>
              <a:ext cx="4500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IN" altLang="zh-CN" sz="15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Build Smart Student Community</a:t>
              </a:r>
              <a:endParaRPr lang="en-IN" altLang="zh-CN" sz="15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275" y="3395"/>
              <a:ext cx="4285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60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Allow old and new student of college or university to communicate with each other and share their ideas and thoughts by events, blogs etc.</a:t>
              </a:r>
              <a:endParaRPr lang="en-IN" altLang="en-US" sz="16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1985" y="3711575"/>
            <a:ext cx="2806065" cy="1407160"/>
            <a:chOff x="1141" y="2874"/>
            <a:chExt cx="4419" cy="2216"/>
          </a:xfrm>
        </p:grpSpPr>
        <p:sp>
          <p:nvSpPr>
            <p:cNvPr id="24" name="文本框 34"/>
            <p:cNvSpPr txBox="1"/>
            <p:nvPr/>
          </p:nvSpPr>
          <p:spPr>
            <a:xfrm>
              <a:off x="1141" y="2874"/>
              <a:ext cx="3856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IN" altLang="zh-CN" sz="15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Strong Job Campus Network</a:t>
              </a:r>
              <a:endParaRPr lang="en-IN" altLang="zh-CN" sz="15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1275" y="3395"/>
              <a:ext cx="4285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60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Students can add openings / internship opportunities in their areas. So others can view and apply for same.</a:t>
              </a:r>
              <a:endParaRPr lang="en-IN" altLang="en-US" sz="16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34710" y="3658235"/>
            <a:ext cx="2806065" cy="1899285"/>
            <a:chOff x="1141" y="2874"/>
            <a:chExt cx="4419" cy="2991"/>
          </a:xfrm>
        </p:grpSpPr>
        <p:sp>
          <p:nvSpPr>
            <p:cNvPr id="33" name="文本框 34"/>
            <p:cNvSpPr txBox="1"/>
            <p:nvPr/>
          </p:nvSpPr>
          <p:spPr>
            <a:xfrm>
              <a:off x="1141" y="2874"/>
              <a:ext cx="4322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IN" altLang="zh-CN" sz="15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Manual work to Digital Portal</a:t>
              </a:r>
              <a:endParaRPr lang="en-IN" altLang="zh-CN" sz="15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1275" y="3395"/>
              <a:ext cx="4285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60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Exploring features like broadcast message and events on this portal instead of sending personal mails to alumnis &amp; students. Also can introduce student polls option.</a:t>
              </a:r>
              <a:endParaRPr lang="en-IN" altLang="en-US" sz="16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36" name="Picture 35" descr="network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2334895"/>
            <a:ext cx="716915" cy="716915"/>
          </a:xfrm>
          <a:prstGeom prst="rect">
            <a:avLst/>
          </a:prstGeom>
        </p:spPr>
      </p:pic>
      <p:pic>
        <p:nvPicPr>
          <p:cNvPr id="38" name="Picture 37" descr="commun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545" y="2065655"/>
            <a:ext cx="748030" cy="933450"/>
          </a:xfrm>
          <a:prstGeom prst="rect">
            <a:avLst/>
          </a:prstGeom>
        </p:spPr>
      </p:pic>
      <p:pic>
        <p:nvPicPr>
          <p:cNvPr id="39" name="Picture 38" descr="jo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190" y="4042410"/>
            <a:ext cx="878205" cy="1076325"/>
          </a:xfrm>
          <a:prstGeom prst="rect">
            <a:avLst/>
          </a:prstGeom>
        </p:spPr>
      </p:pic>
      <p:pic>
        <p:nvPicPr>
          <p:cNvPr id="41" name="Picture 40" descr="digita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0" y="4042410"/>
            <a:ext cx="735965" cy="847725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6494145" y="-6350"/>
            <a:ext cx="2635250" cy="799465"/>
            <a:chOff x="9130" y="372"/>
            <a:chExt cx="4532" cy="904"/>
          </a:xfrm>
          <a:solidFill>
            <a:schemeClr val="accent1">
              <a:lumMod val="20000"/>
              <a:lumOff val="80000"/>
            </a:schemeClr>
          </a:solidFill>
          <a:effectLst>
            <a:glow>
              <a:schemeClr val="accent1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2" name="Rectangles 1"/>
            <p:cNvSpPr/>
            <p:nvPr/>
          </p:nvSpPr>
          <p:spPr>
            <a:xfrm>
              <a:off x="9130" y="372"/>
              <a:ext cx="4533" cy="904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2" name="Picture 41" descr="logo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53" y="532"/>
              <a:ext cx="3915" cy="585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40435" y="505460"/>
            <a:ext cx="277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introduction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2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en-IN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2</a:t>
            </a:r>
            <a:endParaRPr lang="en-IN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9223" name="文本框 13"/>
          <p:cNvSpPr txBox="1"/>
          <p:nvPr/>
        </p:nvSpPr>
        <p:spPr>
          <a:xfrm>
            <a:off x="1003300" y="636588"/>
            <a:ext cx="1963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Existing System</a:t>
            </a:r>
            <a:endParaRPr lang="en-IN" altLang="zh-CN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40765" y="1433830"/>
            <a:ext cx="698754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altLang="en-US" sz="2800">
                <a:solidFill>
                  <a:schemeClr val="bg1"/>
                </a:solidFill>
              </a:rPr>
              <a:t>Many institutions, colleges and universities manitain the information mannually about present &amp; past students. This does not allow efficient data management and retrival process.</a:t>
            </a:r>
            <a:endParaRPr lang="en-IN" altLang="en-US" sz="2800">
              <a:solidFill>
                <a:schemeClr val="bg1"/>
              </a:solidFill>
            </a:endParaRPr>
          </a:p>
          <a:p>
            <a:pPr algn="just"/>
            <a:endParaRPr lang="en-IN" altLang="en-US" sz="2800">
              <a:solidFill>
                <a:schemeClr val="bg1"/>
              </a:solidFill>
            </a:endParaRPr>
          </a:p>
          <a:p>
            <a:pPr algn="just"/>
            <a:r>
              <a:rPr lang="en-IN" altLang="en-US" sz="2800">
                <a:solidFill>
                  <a:schemeClr val="bg1"/>
                </a:solidFill>
              </a:rPr>
              <a:t>A student willing to get information about others has to approach the college and obtain the details.</a:t>
            </a:r>
            <a:endParaRPr lang="en-IN" altLang="en-US" sz="2800">
              <a:solidFill>
                <a:schemeClr val="bg1"/>
              </a:solidFill>
            </a:endParaRPr>
          </a:p>
          <a:p>
            <a:pPr algn="just"/>
            <a:endParaRPr lang="en-IN" altLang="en-US" sz="2800">
              <a:solidFill>
                <a:schemeClr val="bg1"/>
              </a:solidFill>
            </a:endParaRPr>
          </a:p>
          <a:p>
            <a:pPr algn="just"/>
            <a:r>
              <a:rPr lang="en-IN" altLang="en-US" sz="2800">
                <a:solidFill>
                  <a:schemeClr val="bg1"/>
                </a:solidFill>
              </a:rPr>
              <a:t>Often there is the chance that the information may not be available or mislead.</a:t>
            </a:r>
            <a:endParaRPr lang="en-IN" altLang="en-US" sz="280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94145" y="-6350"/>
            <a:ext cx="2635250" cy="799465"/>
            <a:chOff x="9130" y="372"/>
            <a:chExt cx="4532" cy="904"/>
          </a:xfrm>
          <a:solidFill>
            <a:schemeClr val="accent1">
              <a:lumMod val="20000"/>
              <a:lumOff val="80000"/>
            </a:schemeClr>
          </a:solidFill>
          <a:effectLst>
            <a:glow>
              <a:schemeClr val="accent1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41" name="Rectangles 40"/>
            <p:cNvSpPr/>
            <p:nvPr/>
          </p:nvSpPr>
          <p:spPr>
            <a:xfrm>
              <a:off x="9130" y="372"/>
              <a:ext cx="4533" cy="904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2" name="Picture 4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3" y="532"/>
              <a:ext cx="3915" cy="585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2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en-IN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3</a:t>
            </a:r>
            <a:endParaRPr lang="en-IN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9223" name="文本框 13"/>
          <p:cNvSpPr txBox="1"/>
          <p:nvPr/>
        </p:nvSpPr>
        <p:spPr>
          <a:xfrm>
            <a:off x="1003300" y="636588"/>
            <a:ext cx="1963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Proposed System</a:t>
            </a:r>
            <a:endParaRPr lang="en-IN" altLang="zh-CN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40765" y="1433830"/>
            <a:ext cx="6987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altLang="en-US" sz="2800">
                <a:solidFill>
                  <a:schemeClr val="bg1"/>
                </a:solidFill>
              </a:rPr>
              <a:t>The application allows students to register and then search the data based on differnet criteria. </a:t>
            </a:r>
            <a:endParaRPr lang="en-IN" altLang="en-US" sz="2800">
              <a:solidFill>
                <a:schemeClr val="bg1"/>
              </a:solidFill>
            </a:endParaRPr>
          </a:p>
          <a:p>
            <a:pPr algn="just"/>
            <a:endParaRPr lang="en-IN" altLang="en-US" sz="2800">
              <a:solidFill>
                <a:schemeClr val="bg1"/>
              </a:solidFill>
            </a:endParaRPr>
          </a:p>
          <a:p>
            <a:pPr algn="just"/>
            <a:r>
              <a:rPr lang="en-IN" altLang="en-US" sz="2800">
                <a:solidFill>
                  <a:schemeClr val="bg1"/>
                </a:solidFill>
              </a:rPr>
              <a:t>Also it has the benefit of having a centralized database and up to date information.</a:t>
            </a:r>
            <a:endParaRPr lang="en-IN" altLang="en-US" sz="2800">
              <a:solidFill>
                <a:schemeClr val="bg1"/>
              </a:solidFill>
            </a:endParaRPr>
          </a:p>
          <a:p>
            <a:pPr algn="just"/>
            <a:endParaRPr lang="en-IN" altLang="en-US" sz="2800">
              <a:solidFill>
                <a:schemeClr val="bg1"/>
              </a:solidFill>
            </a:endParaRPr>
          </a:p>
          <a:p>
            <a:pPr algn="just"/>
            <a:r>
              <a:rPr lang="en-IN" altLang="en-US" sz="2800">
                <a:solidFill>
                  <a:schemeClr val="bg1"/>
                </a:solidFill>
              </a:rPr>
              <a:t>A user can easily obtain information about other regisered users.</a:t>
            </a:r>
            <a:endParaRPr lang="en-IN" altLang="en-US" sz="280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94145" y="-6350"/>
            <a:ext cx="2635250" cy="799465"/>
            <a:chOff x="9130" y="372"/>
            <a:chExt cx="4532" cy="904"/>
          </a:xfrm>
          <a:solidFill>
            <a:schemeClr val="accent1">
              <a:lumMod val="20000"/>
              <a:lumOff val="80000"/>
            </a:schemeClr>
          </a:solidFill>
          <a:effectLst>
            <a:glow>
              <a:schemeClr val="accent1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41" name="Rectangles 40"/>
            <p:cNvSpPr/>
            <p:nvPr/>
          </p:nvSpPr>
          <p:spPr>
            <a:xfrm>
              <a:off x="9130" y="372"/>
              <a:ext cx="4533" cy="904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2" name="Picture 4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3" y="532"/>
              <a:ext cx="3915" cy="585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2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en-IN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5</a:t>
            </a:r>
            <a:endParaRPr lang="en-IN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9223" name="文本框 13"/>
          <p:cNvSpPr txBox="1"/>
          <p:nvPr/>
        </p:nvSpPr>
        <p:spPr>
          <a:xfrm>
            <a:off x="1003300" y="636905"/>
            <a:ext cx="26581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Technology Requirement</a:t>
            </a:r>
            <a:endParaRPr lang="en-IN" altLang="zh-CN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89635" y="1362710"/>
            <a:ext cx="6987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bg1"/>
                </a:solidFill>
              </a:rPr>
              <a:t>Client Side :</a:t>
            </a:r>
            <a:endParaRPr lang="en-IN" altLang="en-US" sz="2800">
              <a:solidFill>
                <a:schemeClr val="bg1"/>
              </a:solidFill>
            </a:endParaRPr>
          </a:p>
          <a:p>
            <a:endParaRPr lang="en-IN" altLang="en-US" sz="2800">
              <a:solidFill>
                <a:schemeClr val="bg1"/>
              </a:solidFill>
            </a:endParaRPr>
          </a:p>
          <a:p>
            <a:endParaRPr lang="en-IN" altLang="en-US" sz="2800">
              <a:solidFill>
                <a:schemeClr val="bg1"/>
              </a:solidFill>
            </a:endParaRPr>
          </a:p>
          <a:p>
            <a:endParaRPr lang="en-IN" altLang="en-US" sz="2800">
              <a:solidFill>
                <a:schemeClr val="bg1"/>
              </a:solidFill>
            </a:endParaRPr>
          </a:p>
          <a:p>
            <a:r>
              <a:rPr lang="en-IN" altLang="en-US" sz="2800">
                <a:solidFill>
                  <a:schemeClr val="bg1"/>
                </a:solidFill>
              </a:rPr>
              <a:t>Server Side :</a:t>
            </a:r>
            <a:endParaRPr lang="en-IN" altLang="en-US" sz="2800">
              <a:solidFill>
                <a:schemeClr val="bg1"/>
              </a:solidFill>
            </a:endParaRPr>
          </a:p>
          <a:p>
            <a:endParaRPr lang="en-IN" altLang="en-US" sz="2800">
              <a:solidFill>
                <a:schemeClr val="bg1"/>
              </a:solidFill>
            </a:endParaRPr>
          </a:p>
          <a:p>
            <a:endParaRPr lang="en-IN" altLang="en-US" sz="2800">
              <a:solidFill>
                <a:schemeClr val="bg1"/>
              </a:solidFill>
            </a:endParaRPr>
          </a:p>
          <a:p>
            <a:endParaRPr lang="en-IN" altLang="en-US" sz="2800">
              <a:solidFill>
                <a:schemeClr val="bg1"/>
              </a:solidFill>
            </a:endParaRPr>
          </a:p>
          <a:p>
            <a:r>
              <a:rPr lang="en-IN" altLang="en-US" sz="2800">
                <a:solidFill>
                  <a:schemeClr val="bg1"/>
                </a:solidFill>
              </a:rPr>
              <a:t>Back End :		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Softwares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 :</a:t>
            </a:r>
            <a:endParaRPr lang="en-IN" altLang="en-US" sz="2800">
              <a:solidFill>
                <a:schemeClr val="bg1"/>
              </a:solidFill>
            </a:endParaRPr>
          </a:p>
        </p:txBody>
      </p:sp>
      <p:sp>
        <p:nvSpPr>
          <p:cNvPr id="3" name="圆角矩形 4154"/>
          <p:cNvSpPr/>
          <p:nvPr/>
        </p:nvSpPr>
        <p:spPr>
          <a:xfrm>
            <a:off x="975995" y="2025650"/>
            <a:ext cx="1457325" cy="428625"/>
          </a:xfrm>
          <a:prstGeom prst="roundRect">
            <a:avLst>
              <a:gd name="adj" fmla="val 10643"/>
            </a:avLst>
          </a:prstGeom>
          <a:solidFill>
            <a:srgbClr val="0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</a:t>
            </a:r>
            <a:endParaRPr kumimoji="0" lang="en-IN" altLang="zh-C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 4154"/>
          <p:cNvSpPr/>
          <p:nvPr/>
        </p:nvSpPr>
        <p:spPr>
          <a:xfrm>
            <a:off x="3103880" y="2016760"/>
            <a:ext cx="1457325" cy="428625"/>
          </a:xfrm>
          <a:prstGeom prst="roundRect">
            <a:avLst>
              <a:gd name="adj" fmla="val 10643"/>
            </a:avLst>
          </a:prstGeom>
          <a:solidFill>
            <a:srgbClr val="0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endParaRPr kumimoji="0" lang="en-IN" altLang="zh-C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4154"/>
          <p:cNvSpPr/>
          <p:nvPr/>
        </p:nvSpPr>
        <p:spPr>
          <a:xfrm>
            <a:off x="5262245" y="1998980"/>
            <a:ext cx="1457325" cy="428625"/>
          </a:xfrm>
          <a:prstGeom prst="roundRect">
            <a:avLst>
              <a:gd name="adj" fmla="val 10643"/>
            </a:avLst>
          </a:prstGeom>
          <a:solidFill>
            <a:srgbClr val="0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endParaRPr kumimoji="0" lang="en-IN" altLang="zh-C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 4154"/>
          <p:cNvSpPr/>
          <p:nvPr/>
        </p:nvSpPr>
        <p:spPr>
          <a:xfrm>
            <a:off x="7451725" y="2001520"/>
            <a:ext cx="1457325" cy="428625"/>
          </a:xfrm>
          <a:prstGeom prst="roundRect">
            <a:avLst>
              <a:gd name="adj" fmla="val 10643"/>
            </a:avLst>
          </a:prstGeom>
          <a:solidFill>
            <a:srgbClr val="0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jQuery</a:t>
            </a:r>
            <a:endParaRPr kumimoji="0" lang="en-IN" altLang="zh-C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圆角矩形 4154"/>
          <p:cNvSpPr/>
          <p:nvPr/>
        </p:nvSpPr>
        <p:spPr>
          <a:xfrm>
            <a:off x="975995" y="3707765"/>
            <a:ext cx="1457325" cy="428625"/>
          </a:xfrm>
          <a:prstGeom prst="roundRect">
            <a:avLst>
              <a:gd name="adj" fmla="val 10643"/>
            </a:avLst>
          </a:prstGeom>
          <a:solidFill>
            <a:srgbClr val="0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C#</a:t>
            </a:r>
            <a:endParaRPr kumimoji="0" lang="en-IN" altLang="zh-C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圆角矩形 4154"/>
          <p:cNvSpPr/>
          <p:nvPr/>
        </p:nvSpPr>
        <p:spPr>
          <a:xfrm>
            <a:off x="3103880" y="3698875"/>
            <a:ext cx="1457325" cy="428625"/>
          </a:xfrm>
          <a:prstGeom prst="roundRect">
            <a:avLst>
              <a:gd name="adj" fmla="val 10643"/>
            </a:avLst>
          </a:prstGeom>
          <a:solidFill>
            <a:srgbClr val="0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ASP.NET</a:t>
            </a:r>
            <a:endParaRPr kumimoji="0" lang="en-IN" altLang="zh-C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圆角矩形 4154"/>
          <p:cNvSpPr/>
          <p:nvPr/>
        </p:nvSpPr>
        <p:spPr>
          <a:xfrm>
            <a:off x="975995" y="5577840"/>
            <a:ext cx="1457325" cy="428625"/>
          </a:xfrm>
          <a:prstGeom prst="roundRect">
            <a:avLst>
              <a:gd name="adj" fmla="val 10643"/>
            </a:avLst>
          </a:prstGeom>
          <a:solidFill>
            <a:srgbClr val="0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en-IN" altLang="zh-C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圆角矩形 4154"/>
          <p:cNvSpPr/>
          <p:nvPr/>
        </p:nvSpPr>
        <p:spPr>
          <a:xfrm>
            <a:off x="7451725" y="3707765"/>
            <a:ext cx="1457325" cy="428625"/>
          </a:xfrm>
          <a:prstGeom prst="roundRect">
            <a:avLst>
              <a:gd name="adj" fmla="val 10643"/>
            </a:avLst>
          </a:prstGeom>
          <a:solidFill>
            <a:srgbClr val="0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IIS</a:t>
            </a:r>
            <a:endParaRPr kumimoji="0" lang="en-IN" altLang="zh-C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圆角矩形 4154"/>
          <p:cNvSpPr/>
          <p:nvPr/>
        </p:nvSpPr>
        <p:spPr>
          <a:xfrm>
            <a:off x="5255895" y="3707765"/>
            <a:ext cx="1457325" cy="428625"/>
          </a:xfrm>
          <a:prstGeom prst="roundRect">
            <a:avLst>
              <a:gd name="adj" fmla="val 10643"/>
            </a:avLst>
          </a:prstGeom>
          <a:solidFill>
            <a:srgbClr val="0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.NET 4.5</a:t>
            </a:r>
            <a:endParaRPr kumimoji="0" lang="en-IN" altLang="zh-C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圆角矩形 4154"/>
          <p:cNvSpPr/>
          <p:nvPr/>
        </p:nvSpPr>
        <p:spPr>
          <a:xfrm>
            <a:off x="3798570" y="5568950"/>
            <a:ext cx="2160270" cy="428625"/>
          </a:xfrm>
          <a:prstGeom prst="roundRect">
            <a:avLst>
              <a:gd name="adj" fmla="val 10643"/>
            </a:avLst>
          </a:prstGeom>
          <a:solidFill>
            <a:srgbClr val="0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 Studio 2019</a:t>
            </a:r>
            <a:endParaRPr kumimoji="0" lang="en-IN" altLang="zh-C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圆角矩形 4154"/>
          <p:cNvSpPr/>
          <p:nvPr/>
        </p:nvSpPr>
        <p:spPr>
          <a:xfrm>
            <a:off x="6704330" y="5577840"/>
            <a:ext cx="2160270" cy="428625"/>
          </a:xfrm>
          <a:prstGeom prst="roundRect">
            <a:avLst>
              <a:gd name="adj" fmla="val 10643"/>
            </a:avLst>
          </a:prstGeom>
          <a:solidFill>
            <a:srgbClr val="00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 Workbench</a:t>
            </a:r>
            <a:endParaRPr kumimoji="0" lang="en-IN" altLang="zh-CN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94145" y="-6350"/>
            <a:ext cx="2635250" cy="799465"/>
            <a:chOff x="9130" y="372"/>
            <a:chExt cx="4532" cy="904"/>
          </a:xfrm>
          <a:solidFill>
            <a:schemeClr val="accent1">
              <a:lumMod val="20000"/>
              <a:lumOff val="80000"/>
            </a:schemeClr>
          </a:solidFill>
          <a:effectLst>
            <a:glow>
              <a:schemeClr val="accent1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41" name="Rectangles 40"/>
            <p:cNvSpPr/>
            <p:nvPr/>
          </p:nvSpPr>
          <p:spPr>
            <a:xfrm>
              <a:off x="9130" y="372"/>
              <a:ext cx="4533" cy="904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2" name="Picture 4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3" y="532"/>
              <a:ext cx="3915" cy="585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合 11"/>
          <p:cNvGrpSpPr/>
          <p:nvPr/>
        </p:nvGrpSpPr>
        <p:grpSpPr>
          <a:xfrm>
            <a:off x="387350" y="51276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2" name="文本框 12"/>
          <p:cNvSpPr txBox="1"/>
          <p:nvPr/>
        </p:nvSpPr>
        <p:spPr>
          <a:xfrm>
            <a:off x="428625" y="63658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en-IN" altLang="en-US" b="1" dirty="0">
                <a:solidFill>
                  <a:schemeClr val="bg1"/>
                </a:solidFill>
                <a:ea typeface="Calibri" panose="020F0502020204030204" pitchFamily="34" charset="0"/>
              </a:rPr>
              <a:t>4</a:t>
            </a:r>
            <a:endParaRPr lang="en-IN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9223" name="文本框 13"/>
          <p:cNvSpPr txBox="1"/>
          <p:nvPr/>
        </p:nvSpPr>
        <p:spPr>
          <a:xfrm>
            <a:off x="1003300" y="636588"/>
            <a:ext cx="1963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System Modules</a:t>
            </a:r>
            <a:endParaRPr lang="en-IN" altLang="zh-CN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40765" y="1433830"/>
            <a:ext cx="69875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IN" altLang="en-US" sz="2800">
                <a:solidFill>
                  <a:schemeClr val="bg1"/>
                </a:solidFill>
              </a:rPr>
              <a:t>The System is proposed to have the following modules :</a:t>
            </a:r>
            <a:endParaRPr lang="en-IN" altLang="en-US" sz="2800">
              <a:solidFill>
                <a:schemeClr val="bg1"/>
              </a:solidFill>
            </a:endParaRPr>
          </a:p>
          <a:p>
            <a:pPr algn="just"/>
            <a:endParaRPr lang="en-IN" altLang="en-US" sz="2800">
              <a:solidFill>
                <a:schemeClr val="bg1"/>
              </a:solidFill>
            </a:endParaRPr>
          </a:p>
          <a:p>
            <a:pPr algn="just"/>
            <a:r>
              <a:rPr lang="en-IN" altLang="en-US" sz="2800">
                <a:solidFill>
                  <a:schemeClr val="bg1"/>
                </a:solidFill>
              </a:rPr>
              <a:t>1. Administrator module</a:t>
            </a:r>
            <a:endParaRPr lang="en-IN" altLang="en-US" sz="2800">
              <a:solidFill>
                <a:schemeClr val="bg1"/>
              </a:solidFill>
            </a:endParaRPr>
          </a:p>
          <a:p>
            <a:pPr algn="just"/>
            <a:r>
              <a:rPr lang="en-IN" altLang="en-US" sz="2800">
                <a:solidFill>
                  <a:schemeClr val="bg1"/>
                </a:solidFill>
              </a:rPr>
              <a:t>2. Event Module</a:t>
            </a:r>
            <a:endParaRPr lang="en-IN" altLang="en-US" sz="2800">
              <a:solidFill>
                <a:schemeClr val="bg1"/>
              </a:solidFill>
            </a:endParaRPr>
          </a:p>
          <a:p>
            <a:pPr algn="just"/>
            <a:r>
              <a:rPr lang="en-IN" altLang="en-US" sz="2800">
                <a:solidFill>
                  <a:schemeClr val="bg1"/>
                </a:solidFill>
              </a:rPr>
              <a:t>3. Student Module</a:t>
            </a:r>
            <a:endParaRPr lang="en-IN" altLang="en-US" sz="2800">
              <a:solidFill>
                <a:schemeClr val="bg1"/>
              </a:solidFill>
            </a:endParaRPr>
          </a:p>
          <a:p>
            <a:pPr algn="just"/>
            <a:r>
              <a:rPr lang="en-IN" altLang="en-US" sz="2800">
                <a:solidFill>
                  <a:schemeClr val="bg1"/>
                </a:solidFill>
              </a:rPr>
              <a:t>4. Openings &amp; Internship module</a:t>
            </a:r>
            <a:endParaRPr lang="en-IN" altLang="en-US" sz="2800">
              <a:solidFill>
                <a:schemeClr val="bg1"/>
              </a:solidFill>
            </a:endParaRPr>
          </a:p>
          <a:p>
            <a:pPr algn="just"/>
            <a:r>
              <a:rPr lang="en-IN" altLang="en-US" sz="2800">
                <a:solidFill>
                  <a:schemeClr val="bg1"/>
                </a:solidFill>
              </a:rPr>
              <a:t>5. Blogs Module</a:t>
            </a:r>
            <a:endParaRPr lang="en-IN" altLang="en-US" sz="280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494145" y="-6350"/>
            <a:ext cx="2635250" cy="799465"/>
            <a:chOff x="9130" y="372"/>
            <a:chExt cx="4532" cy="904"/>
          </a:xfrm>
          <a:solidFill>
            <a:schemeClr val="accent1">
              <a:lumMod val="20000"/>
              <a:lumOff val="80000"/>
            </a:schemeClr>
          </a:solidFill>
          <a:effectLst>
            <a:glow>
              <a:schemeClr val="accent1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41" name="Rectangles 40"/>
            <p:cNvSpPr/>
            <p:nvPr/>
          </p:nvSpPr>
          <p:spPr>
            <a:xfrm>
              <a:off x="9130" y="372"/>
              <a:ext cx="4533" cy="904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2" name="Picture 4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53" y="532"/>
              <a:ext cx="3915" cy="585"/>
            </a:xfrm>
            <a:prstGeom prst="rect">
              <a:avLst/>
            </a:prstGeom>
            <a:grp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32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2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5877878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" name="Group 39"/>
          <p:cNvGrpSpPr/>
          <p:nvPr/>
        </p:nvGrpSpPr>
        <p:grpSpPr>
          <a:xfrm>
            <a:off x="6494145" y="-6350"/>
            <a:ext cx="2635250" cy="799465"/>
            <a:chOff x="9130" y="372"/>
            <a:chExt cx="4532" cy="904"/>
          </a:xfrm>
          <a:solidFill>
            <a:schemeClr val="accent1">
              <a:lumMod val="20000"/>
              <a:lumOff val="80000"/>
            </a:schemeClr>
          </a:solidFill>
          <a:effectLst>
            <a:glow>
              <a:schemeClr val="accent1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41" name="Rectangles 40"/>
            <p:cNvSpPr/>
            <p:nvPr/>
          </p:nvSpPr>
          <p:spPr>
            <a:xfrm>
              <a:off x="9130" y="372"/>
              <a:ext cx="4533" cy="904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2" name="Picture 41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3" y="532"/>
              <a:ext cx="3915" cy="585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2" name="Rounded Rectangle 1"/>
          <p:cNvSpPr/>
          <p:nvPr/>
        </p:nvSpPr>
        <p:spPr>
          <a:xfrm>
            <a:off x="4105910" y="1812290"/>
            <a:ext cx="903605" cy="327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Admin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6780" y="2425700"/>
            <a:ext cx="903605" cy="327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Authorize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Rectangles 6"/>
          <p:cNvSpPr/>
          <p:nvPr/>
        </p:nvSpPr>
        <p:spPr>
          <a:xfrm>
            <a:off x="1927225" y="2945765"/>
            <a:ext cx="1409700" cy="11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Users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Events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Blogs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Openings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Internship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Broadcast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6000750" y="2425700"/>
            <a:ext cx="984885" cy="327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Management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Rectangles 9"/>
          <p:cNvSpPr/>
          <p:nvPr/>
        </p:nvSpPr>
        <p:spPr>
          <a:xfrm>
            <a:off x="5795645" y="2924175"/>
            <a:ext cx="1409700" cy="11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Users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Events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Blogs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Openings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Internship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Broadcast</a:t>
            </a:r>
            <a:endParaRPr lang="en-US" altLang="zh-CN" sz="105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" name="Straight Arrow Connector 12"/>
          <p:cNvCxnSpPr>
            <a:stCxn id="8" idx="2"/>
            <a:endCxn id="9" idx="0"/>
          </p:cNvCxnSpPr>
          <p:nvPr/>
        </p:nvCxnSpPr>
        <p:spPr>
          <a:xfrm>
            <a:off x="6493510" y="2752725"/>
            <a:ext cx="6985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4"/>
          <p:cNvCxnSpPr>
            <a:stCxn id="4" idx="2"/>
            <a:endCxn id="6" idx="0"/>
          </p:cNvCxnSpPr>
          <p:nvPr/>
        </p:nvCxnSpPr>
        <p:spPr>
          <a:xfrm>
            <a:off x="2628900" y="2752725"/>
            <a:ext cx="3175" cy="193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5"/>
          <p:cNvCxnSpPr>
            <a:stCxn id="2" idx="2"/>
            <a:endCxn id="4" idx="0"/>
          </p:cNvCxnSpPr>
          <p:nvPr/>
        </p:nvCxnSpPr>
        <p:spPr>
          <a:xfrm rot="5400000">
            <a:off x="3450273" y="1317943"/>
            <a:ext cx="286385" cy="1929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6"/>
          <p:cNvCxnSpPr>
            <a:stCxn id="2" idx="2"/>
            <a:endCxn id="8" idx="0"/>
          </p:cNvCxnSpPr>
          <p:nvPr/>
        </p:nvCxnSpPr>
        <p:spPr>
          <a:xfrm rot="5400000" flipV="1">
            <a:off x="5382578" y="1314768"/>
            <a:ext cx="286385" cy="19354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3357</Words>
  <Application>WPS Presentation</Application>
  <PresentationFormat>全屏显示(4:3)</PresentationFormat>
  <Paragraphs>208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Calibri</vt:lpstr>
      <vt:lpstr>Times New Roman</vt:lpstr>
      <vt:lpstr>Microsoft YaHei</vt:lpstr>
      <vt:lpstr>Arial Unicode MS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deven</cp:lastModifiedBy>
  <cp:revision>64</cp:revision>
  <dcterms:created xsi:type="dcterms:W3CDTF">2016-01-11T02:21:00Z</dcterms:created>
  <dcterms:modified xsi:type="dcterms:W3CDTF">2021-12-10T10:21:48Z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44C93841CE15412E9718D36DD5A5630A</vt:lpwstr>
  </property>
</Properties>
</file>