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77" r:id="rId4"/>
    <p:sldId id="278" r:id="rId5"/>
    <p:sldId id="279" r:id="rId6"/>
    <p:sldId id="280" r:id="rId7"/>
    <p:sldId id="281" r:id="rId8"/>
    <p:sldId id="282" r:id="rId9"/>
    <p:sldId id="283" r:id="rId10"/>
    <p:sldId id="285" r:id="rId11"/>
    <p:sldId id="284" r:id="rId12"/>
    <p:sldId id="286" r:id="rId13"/>
    <p:sldId id="287" r:id="rId14"/>
    <p:sldId id="288" r:id="rId15"/>
    <p:sldId id="289" r:id="rId16"/>
    <p:sldId id="290" r:id="rId17"/>
    <p:sldId id="292" r:id="rId18"/>
    <p:sldId id="293"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ogo"/>
          <p:cNvPicPr>
            <a:picLocks noChangeAspect="1"/>
          </p:cNvPicPr>
          <p:nvPr/>
        </p:nvPicPr>
        <p:blipFill>
          <a:blip r:embed="rId1">
            <a:lum contrast="18000"/>
          </a:blip>
          <a:stretch>
            <a:fillRect/>
          </a:stretch>
        </p:blipFill>
        <p:spPr>
          <a:xfrm>
            <a:off x="2248535" y="161925"/>
            <a:ext cx="4646930" cy="713740"/>
          </a:xfrm>
          <a:prstGeom prst="rect">
            <a:avLst/>
          </a:prstGeom>
          <a:gradFill rotWithShape="1">
            <a:gsLst>
              <a:gs pos="0">
                <a:schemeClr val="accent1">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a:outerShdw blurRad="76200" dir="13500000" sy="23000" kx="1200000" algn="br" rotWithShape="0">
              <a:prstClr val="black">
                <a:alpha val="20000"/>
              </a:prstClr>
            </a:outerShdw>
            <a:reflection stA="45000" endPos="0" dist="50800" dir="5400000" sy="-100000" algn="bl" rotWithShape="0"/>
          </a:effectLst>
        </p:spPr>
      </p:pic>
      <p:sp>
        <p:nvSpPr>
          <p:cNvPr id="5" name="Rectangles 4"/>
          <p:cNvSpPr/>
          <p:nvPr/>
        </p:nvSpPr>
        <p:spPr>
          <a:xfrm>
            <a:off x="974408" y="1098550"/>
            <a:ext cx="7194550" cy="1198880"/>
          </a:xfrm>
          <a:prstGeom prst="rect">
            <a:avLst/>
          </a:prstGeom>
          <a:noFill/>
          <a:ln>
            <a:noFill/>
          </a:ln>
        </p:spPr>
        <p:txBody>
          <a:bodyPr wrap="none" rtlCol="0" anchor="t">
            <a:spAutoFit/>
          </a:bodyPr>
          <a:p>
            <a:pPr algn="ctr"/>
            <a:r>
              <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Alumni Connect</a:t>
            </a:r>
            <a:endPar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endParaRPr>
          </a:p>
        </p:txBody>
      </p:sp>
      <p:grpSp>
        <p:nvGrpSpPr>
          <p:cNvPr id="8" name="组合 1"/>
          <p:cNvGrpSpPr/>
          <p:nvPr/>
        </p:nvGrpSpPr>
        <p:grpSpPr>
          <a:xfrm>
            <a:off x="1931035" y="2711450"/>
            <a:ext cx="5637530" cy="1085867"/>
            <a:chOff x="1414389" y="3777074"/>
            <a:chExt cx="7273476" cy="1253953"/>
          </a:xfrm>
        </p:grpSpPr>
        <p:sp>
          <p:nvSpPr>
            <p:cNvPr id="9" name="文本框 4"/>
            <p:cNvSpPr txBox="1"/>
            <p:nvPr/>
          </p:nvSpPr>
          <p:spPr>
            <a:xfrm>
              <a:off x="1414389" y="3777074"/>
              <a:ext cx="7273476" cy="460509"/>
            </a:xfrm>
            <a:prstGeom prst="rect">
              <a:avLst/>
            </a:prstGeom>
            <a:noFill/>
            <a:ln w="9525">
              <a:noFill/>
            </a:ln>
            <a:effectLst/>
          </p:spPr>
          <p:txBody>
            <a:bodyPr wrap="square" anchor="t">
              <a:spAutoFit/>
            </a:bodyPr>
            <a:p>
              <a:pPr algn="ctr"/>
              <a:r>
                <a:rPr lang="en-IN" altLang="zh-CN" sz="2000" b="1" dirty="0">
                  <a:solidFill>
                    <a:schemeClr val="tx1"/>
                  </a:solidFill>
                  <a:effectLst>
                    <a:outerShdw blurRad="38100" dist="19050" dir="2700000" algn="tl" rotWithShape="0">
                      <a:schemeClr val="dk1">
                        <a:alpha val="40000"/>
                      </a:schemeClr>
                    </a:outerShdw>
                  </a:effectLst>
                  <a:ea typeface="Calibri" panose="020F0502020204030204" charset="0"/>
                </a:rPr>
                <a:t>Guided By</a:t>
              </a:r>
              <a:endParaRPr lang="en-IN" altLang="zh-CN" sz="2000" b="1" dirty="0">
                <a:solidFill>
                  <a:schemeClr val="tx1"/>
                </a:solidFill>
                <a:effectLst>
                  <a:outerShdw blurRad="38100" dist="19050" dir="2700000" algn="tl" rotWithShape="0">
                    <a:schemeClr val="dk1">
                      <a:alpha val="40000"/>
                    </a:schemeClr>
                  </a:outerShdw>
                </a:effectLst>
                <a:ea typeface="Calibri" panose="020F0502020204030204" charset="0"/>
              </a:endParaRPr>
            </a:p>
          </p:txBody>
        </p:sp>
        <p:sp>
          <p:nvSpPr>
            <p:cNvPr id="10" name="文本框 5"/>
            <p:cNvSpPr txBox="1"/>
            <p:nvPr/>
          </p:nvSpPr>
          <p:spPr>
            <a:xfrm>
              <a:off x="3328657" y="4247062"/>
              <a:ext cx="3559175" cy="602768"/>
            </a:xfrm>
            <a:prstGeom prst="rect">
              <a:avLst/>
            </a:prstGeom>
            <a:noFill/>
            <a:ln w="9525">
              <a:noFill/>
            </a:ln>
          </p:spPr>
          <p:txBody>
            <a:bodyPr anchor="t">
              <a:spAutoFit/>
            </a:bodyPr>
            <a:p>
              <a:pPr algn="ctr"/>
              <a:r>
                <a:rPr lang="en-IN" altLang="en-US" sz="2800" b="1" dirty="0">
                  <a:ln w="19050">
                    <a:noFill/>
                  </a:ln>
                  <a:solidFill>
                    <a:schemeClr val="tx1"/>
                  </a:solidFill>
                  <a:effectLst>
                    <a:outerShdw blurRad="50800" dist="38100" dir="2700000" algn="tl" rotWithShape="0">
                      <a:prstClr val="black">
                        <a:alpha val="40000"/>
                      </a:prstClr>
                    </a:outerShdw>
                  </a:effectLst>
                  <a:ea typeface="Calibri" panose="020F0502020204030204" charset="0"/>
                </a:rPr>
                <a:t>Snehal Chitale</a:t>
              </a:r>
              <a:endParaRPr lang="en-IN" altLang="en-US" sz="2800" b="1" dirty="0">
                <a:ln w="19050">
                  <a:noFill/>
                </a:ln>
                <a:solidFill>
                  <a:schemeClr val="tx1"/>
                </a:solidFill>
                <a:effectLst>
                  <a:outerShdw blurRad="50800" dist="38100" dir="2700000" algn="tl" rotWithShape="0">
                    <a:prstClr val="black">
                      <a:alpha val="40000"/>
                    </a:prstClr>
                  </a:outerShdw>
                </a:effectLst>
                <a:ea typeface="Calibri" panose="020F0502020204030204" charset="0"/>
              </a:endParaRPr>
            </a:p>
          </p:txBody>
        </p:sp>
        <p:sp>
          <p:nvSpPr>
            <p:cNvPr id="11" name="文本框 6"/>
            <p:cNvSpPr txBox="1"/>
            <p:nvPr/>
          </p:nvSpPr>
          <p:spPr>
            <a:xfrm>
              <a:off x="4219696" y="4662743"/>
              <a:ext cx="892175" cy="368284"/>
            </a:xfrm>
            <a:prstGeom prst="rect">
              <a:avLst/>
            </a:prstGeom>
            <a:noFill/>
            <a:ln w="9525">
              <a:noFill/>
            </a:ln>
          </p:spPr>
          <p:txBody>
            <a:bodyPr anchor="t">
              <a:spAutoFit/>
            </a:bodyPr>
            <a:p>
              <a:endParaRPr lang="zh-CN" altLang="en-US" dirty="0">
                <a:solidFill>
                  <a:schemeClr val="bg1"/>
                </a:solidFill>
                <a:ea typeface="Calibri" panose="020F0502020204030204" charset="0"/>
              </a:endParaRPr>
            </a:p>
          </p:txBody>
        </p:sp>
      </p:grpSp>
      <p:grpSp>
        <p:nvGrpSpPr>
          <p:cNvPr id="5122" name="组合 1"/>
          <p:cNvGrpSpPr/>
          <p:nvPr/>
        </p:nvGrpSpPr>
        <p:grpSpPr>
          <a:xfrm>
            <a:off x="1931035" y="3994150"/>
            <a:ext cx="5637530" cy="2221865"/>
            <a:chOff x="1414389" y="3777074"/>
            <a:chExt cx="7273476" cy="2565796"/>
          </a:xfrm>
          <a:gradFill>
            <a:gsLst>
              <a:gs pos="43000">
                <a:schemeClr val="accent1">
                  <a:lumMod val="5000"/>
                  <a:lumOff val="95000"/>
                  <a:alpha val="0"/>
                </a:schemeClr>
              </a:gs>
              <a:gs pos="67000">
                <a:schemeClr val="bg1">
                  <a:lumMod val="61000"/>
                  <a:alpha val="78000"/>
                </a:schemeClr>
              </a:gs>
              <a:gs pos="83000">
                <a:schemeClr val="bg2">
                  <a:lumMod val="20000"/>
                  <a:lumOff val="80000"/>
                </a:schemeClr>
              </a:gs>
              <a:gs pos="100000">
                <a:schemeClr val="accent3">
                  <a:lumMod val="95000"/>
                </a:schemeClr>
              </a:gs>
            </a:gsLst>
            <a:lin ang="5400000" scaled="0"/>
          </a:gradFill>
        </p:grpSpPr>
        <p:sp>
          <p:nvSpPr>
            <p:cNvPr id="5123" name="文本框 4"/>
            <p:cNvSpPr txBox="1"/>
            <p:nvPr/>
          </p:nvSpPr>
          <p:spPr>
            <a:xfrm>
              <a:off x="1414389" y="3777074"/>
              <a:ext cx="7273476" cy="460509"/>
            </a:xfrm>
            <a:prstGeom prst="rect">
              <a:avLst/>
            </a:prstGeom>
            <a:grpFill/>
            <a:ln w="9525">
              <a:noFill/>
            </a:ln>
          </p:spPr>
          <p:txBody>
            <a:bodyPr wrap="square" anchor="t">
              <a:spAutoFit/>
            </a:bodyPr>
            <a:p>
              <a:pPr algn="ctr"/>
              <a:r>
                <a:rPr lang="en-IN" altLang="zh-CN" sz="2000" b="1" dirty="0">
                  <a:effectLst>
                    <a:outerShdw blurRad="38100" dist="19050" dir="2700000" algn="tl" rotWithShape="0">
                      <a:schemeClr val="dk1">
                        <a:alpha val="40000"/>
                      </a:schemeClr>
                    </a:outerShdw>
                  </a:effectLst>
                  <a:ea typeface="Calibri" panose="020F0502020204030204" charset="0"/>
                </a:rPr>
                <a:t>Developed By</a:t>
              </a:r>
              <a:endParaRPr lang="en-IN" altLang="zh-CN" sz="2000" b="1" dirty="0">
                <a:solidFill>
                  <a:schemeClr val="bg1"/>
                </a:solidFill>
                <a:ea typeface="Calibri" panose="020F0502020204030204" charset="0"/>
              </a:endParaRPr>
            </a:p>
          </p:txBody>
        </p:sp>
        <p:sp>
          <p:nvSpPr>
            <p:cNvPr id="5124" name="文本框 5"/>
            <p:cNvSpPr txBox="1"/>
            <p:nvPr/>
          </p:nvSpPr>
          <p:spPr>
            <a:xfrm>
              <a:off x="2844834" y="4247116"/>
              <a:ext cx="4474851" cy="2095754"/>
            </a:xfrm>
            <a:prstGeom prst="rect">
              <a:avLst/>
            </a:prstGeom>
            <a:grpFill/>
            <a:ln w="9525">
              <a:noFill/>
            </a:ln>
          </p:spPr>
          <p:txBody>
            <a:bodyPr wrap="square" anchor="t">
              <a:spAutoFit/>
            </a:bodyPr>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Deven Khade -52</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Ajit Jadhav -35</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Shrushti Kunde -58</a:t>
              </a:r>
              <a:endParaRPr lang="en-IN" altLang="en-US" sz="2800" b="1" dirty="0">
                <a:ln w="19050">
                  <a:noFill/>
                </a:ln>
                <a:effectLst>
                  <a:outerShdw blurRad="50800" dist="38100" dir="2700000" algn="tl" rotWithShape="0">
                    <a:prstClr val="black">
                      <a:alpha val="40000"/>
                    </a:prstClr>
                  </a:outerShdw>
                </a:effectLst>
                <a:ea typeface="Calibri" panose="020F0502020204030204" charset="0"/>
              </a:endParaRPr>
            </a:p>
            <a:p>
              <a:pPr algn="ctr"/>
              <a:r>
                <a:rPr lang="en-IN" altLang="en-US" sz="2800" b="1" dirty="0">
                  <a:ln w="19050">
                    <a:noFill/>
                  </a:ln>
                  <a:effectLst>
                    <a:outerShdw blurRad="50800" dist="38100" dir="2700000" algn="tl" rotWithShape="0">
                      <a:prstClr val="black">
                        <a:alpha val="40000"/>
                      </a:prstClr>
                    </a:outerShdw>
                  </a:effectLst>
                  <a:ea typeface="Calibri" panose="020F0502020204030204" charset="0"/>
                </a:rPr>
                <a:t>Pratham Giri -30</a:t>
              </a:r>
              <a:endParaRPr lang="en-IN" alt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Calibri" panose="020F0502020204030204" charset="0"/>
              </a:endParaRPr>
            </a:p>
          </p:txBody>
        </p:sp>
      </p:gr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01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Flow Diagram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6" name="Group 5"/>
          <p:cNvGrpSpPr/>
          <p:nvPr/>
        </p:nvGrpSpPr>
        <p:grpSpPr>
          <a:xfrm>
            <a:off x="1184910" y="1696720"/>
            <a:ext cx="6750685" cy="3208655"/>
            <a:chOff x="3035" y="2854"/>
            <a:chExt cx="8312" cy="3611"/>
          </a:xfrm>
        </p:grpSpPr>
        <p:sp>
          <p:nvSpPr>
            <p:cNvPr id="3" name="Rounded Rectangle 2"/>
            <p:cNvSpPr/>
            <p:nvPr/>
          </p:nvSpPr>
          <p:spPr>
            <a:xfrm>
              <a:off x="6466" y="2854"/>
              <a:ext cx="1423" cy="5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Admin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7" name="Rounded Rectangle 6"/>
            <p:cNvSpPr/>
            <p:nvPr/>
          </p:nvSpPr>
          <p:spPr>
            <a:xfrm>
              <a:off x="3428" y="3820"/>
              <a:ext cx="1423" cy="5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Authorize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8" name="Rectangles 6"/>
            <p:cNvSpPr/>
            <p:nvPr/>
          </p:nvSpPr>
          <p:spPr>
            <a:xfrm>
              <a:off x="3035" y="4639"/>
              <a:ext cx="2220" cy="18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9" name="Rounded Rectangle 8"/>
            <p:cNvSpPr/>
            <p:nvPr/>
          </p:nvSpPr>
          <p:spPr>
            <a:xfrm>
              <a:off x="9450" y="3820"/>
              <a:ext cx="1551" cy="5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Management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0" name="Rectangles 9"/>
            <p:cNvSpPr/>
            <p:nvPr/>
          </p:nvSpPr>
          <p:spPr>
            <a:xfrm>
              <a:off x="9127" y="4605"/>
              <a:ext cx="2220" cy="18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12" name="Straight Arrow Connector 12"/>
            <p:cNvCxnSpPr>
              <a:stCxn id="9" idx="2"/>
              <a:endCxn id="10" idx="0"/>
            </p:cNvCxnSpPr>
            <p:nvPr/>
          </p:nvCxnSpPr>
          <p:spPr>
            <a:xfrm>
              <a:off x="10226" y="4335"/>
              <a:ext cx="11" cy="27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4" name="Straight Arrow Connector 14"/>
            <p:cNvCxnSpPr>
              <a:stCxn id="7" idx="2"/>
              <a:endCxn id="8" idx="0"/>
            </p:cNvCxnSpPr>
            <p:nvPr/>
          </p:nvCxnSpPr>
          <p:spPr>
            <a:xfrm>
              <a:off x="4140" y="4335"/>
              <a:ext cx="5"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 name="Elbow Connector 15"/>
            <p:cNvCxnSpPr>
              <a:stCxn id="3" idx="2"/>
              <a:endCxn id="7" idx="0"/>
            </p:cNvCxnSpPr>
            <p:nvPr/>
          </p:nvCxnSpPr>
          <p:spPr>
            <a:xfrm rot="5400000">
              <a:off x="5434" y="2076"/>
              <a:ext cx="451" cy="3038"/>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6" name="Elbow Connector 16"/>
            <p:cNvCxnSpPr>
              <a:stCxn id="3" idx="2"/>
              <a:endCxn id="9" idx="0"/>
            </p:cNvCxnSpPr>
            <p:nvPr/>
          </p:nvCxnSpPr>
          <p:spPr>
            <a:xfrm rot="5400000" flipV="1">
              <a:off x="8477" y="2071"/>
              <a:ext cx="451" cy="3048"/>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grpSp>
      <p:sp>
        <p:nvSpPr>
          <p:cNvPr id="11" name="Flowchart: Alternate Process 10"/>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10|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
        <p:nvSpPr>
          <p:cNvPr id="13" name="Text Box 12"/>
          <p:cNvSpPr txBox="1"/>
          <p:nvPr/>
        </p:nvSpPr>
        <p:spPr>
          <a:xfrm>
            <a:off x="2862580" y="5175885"/>
            <a:ext cx="3419475" cy="368300"/>
          </a:xfrm>
          <a:prstGeom prst="rect">
            <a:avLst/>
          </a:prstGeom>
          <a:noFill/>
        </p:spPr>
        <p:txBody>
          <a:bodyPr wrap="square" rtlCol="0">
            <a:spAutoFit/>
          </a:bodyPr>
          <a:p>
            <a:r>
              <a:rPr lang="en-IN" altLang="en-US"/>
              <a:t>Flow digram for Admin module</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t>Registration :</a:t>
            </a:r>
            <a:endParaRPr lang="en-US"/>
          </a:p>
          <a:p>
            <a:pPr marL="0" indent="0">
              <a:buNone/>
            </a:pPr>
            <a:endParaRPr lang="en-US"/>
          </a:p>
          <a:p>
            <a:pPr>
              <a:buSzPct val="125000"/>
              <a:buFont typeface="Wingdings" panose="05000000000000000000" charset="0"/>
              <a:buChar char="Ø"/>
            </a:pPr>
            <a:r>
              <a:rPr lang="en-US" sz="2000" u="sng"/>
              <a:t>Algorithm</a:t>
            </a:r>
            <a:endParaRPr lang="en-US" sz="2000" u="sng"/>
          </a:p>
          <a:p>
            <a:pPr marL="0" indent="0" algn="just">
              <a:buNone/>
            </a:pPr>
            <a:r>
              <a:rPr lang="en-IN" altLang="en-US" sz="1800"/>
              <a:t>      </a:t>
            </a:r>
            <a:r>
              <a:rPr lang="en-US" sz="1800"/>
              <a:t>1.Enter registration details and click on register</a:t>
            </a:r>
            <a:r>
              <a:rPr lang="en-IN" altLang="en-US" sz="1800"/>
              <a:t>.</a:t>
            </a:r>
            <a:endParaRPr lang="en-US" sz="1800"/>
          </a:p>
          <a:p>
            <a:pPr marL="0" indent="0" algn="just">
              <a:buNone/>
            </a:pPr>
            <a:r>
              <a:rPr lang="en-IN" altLang="en-US" sz="1800"/>
              <a:t>      </a:t>
            </a:r>
            <a:r>
              <a:rPr lang="en-US" sz="1800"/>
              <a:t>2.If required fields are empty then show error message as “Please enter </a:t>
            </a:r>
            <a:endParaRPr lang="en-US" sz="1800"/>
          </a:p>
          <a:p>
            <a:pPr marL="0" indent="0" algn="just">
              <a:buNone/>
            </a:pPr>
            <a:r>
              <a:rPr lang="en-US" sz="1800"/>
              <a:t> </a:t>
            </a:r>
            <a:r>
              <a:rPr lang="en-IN" altLang="en-US" sz="1800"/>
              <a:t>        </a:t>
            </a:r>
            <a:r>
              <a:rPr lang="en-US" sz="1800"/>
              <a:t>valid inputs”</a:t>
            </a:r>
            <a:r>
              <a:rPr lang="en-IN" altLang="en-US" sz="1800"/>
              <a:t>.</a:t>
            </a:r>
            <a:endParaRPr lang="en-US" sz="1800"/>
          </a:p>
          <a:p>
            <a:pPr marL="0" indent="0" algn="just">
              <a:buNone/>
            </a:pPr>
            <a:r>
              <a:rPr lang="en-IN" altLang="en-US" sz="1800"/>
              <a:t>      </a:t>
            </a:r>
            <a:r>
              <a:rPr lang="en-US" sz="1800"/>
              <a:t>3.If correct input then save details in database and create user login</a:t>
            </a:r>
            <a:r>
              <a:rPr lang="en-IN" altLang="en-US" sz="1800"/>
              <a:t>.</a:t>
            </a:r>
            <a:endParaRPr lang="en-US" sz="1800"/>
          </a:p>
          <a:p>
            <a:pPr marL="0" indent="0">
              <a:buNone/>
            </a:pPr>
            <a:endParaRPr lang="en-US"/>
          </a:p>
        </p:txBody>
      </p:sp>
      <p:sp>
        <p:nvSpPr>
          <p:cNvPr id="11" name="Flowchart: Alternate Process 10"/>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11|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grpSp>
        <p:nvGrpSpPr>
          <p:cNvPr id="4" name="Group 3"/>
          <p:cNvGrpSpPr/>
          <p:nvPr/>
        </p:nvGrpSpPr>
        <p:grpSpPr>
          <a:xfrm>
            <a:off x="2817064" y="1773555"/>
            <a:ext cx="5535091" cy="3813867"/>
            <a:chOff x="8224" y="315384"/>
            <a:chExt cx="5508" cy="4188"/>
          </a:xfrm>
        </p:grpSpPr>
        <p:sp>
          <p:nvSpPr>
            <p:cNvPr id="16" name="Text Box 16"/>
            <p:cNvSpPr txBox="1"/>
            <p:nvPr/>
          </p:nvSpPr>
          <p:spPr>
            <a:xfrm>
              <a:off x="10168" y="31808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True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17" name="Text Box 17"/>
            <p:cNvSpPr txBox="1"/>
            <p:nvPr/>
          </p:nvSpPr>
          <p:spPr>
            <a:xfrm>
              <a:off x="12292" y="31646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False</a:t>
              </a:r>
              <a:endParaRPr lang="en-US" altLang="zh-CN" sz="1100" kern="100">
                <a:latin typeface="Calibri" panose="020F0502020204030204"/>
                <a:ea typeface="Calibri" panose="020F0502020204030204"/>
                <a:cs typeface="Mangal" panose="02040503050203030202"/>
                <a:sym typeface="Times New Roman" panose="02020603050405020304"/>
              </a:endParaRPr>
            </a:p>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 </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7" name="Group 7"/>
            <p:cNvGrpSpPr/>
            <p:nvPr/>
          </p:nvGrpSpPr>
          <p:grpSpPr>
            <a:xfrm>
              <a:off x="8224" y="315384"/>
              <a:ext cx="3588" cy="3553"/>
              <a:chOff x="4681" y="331433"/>
              <a:chExt cx="3588" cy="3553"/>
            </a:xfrm>
          </p:grpSpPr>
          <p:sp>
            <p:nvSpPr>
              <p:cNvPr id="11" name="Rectangles 11"/>
              <p:cNvSpPr/>
              <p:nvPr/>
            </p:nvSpPr>
            <p:spPr>
              <a:xfrm>
                <a:off x="5161" y="334506"/>
                <a:ext cx="2628" cy="480"/>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Save to DB &amp; Create login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5" name="Group 5"/>
              <p:cNvGrpSpPr/>
              <p:nvPr/>
            </p:nvGrpSpPr>
            <p:grpSpPr>
              <a:xfrm>
                <a:off x="4681" y="331433"/>
                <a:ext cx="3588" cy="3072"/>
                <a:chOff x="4681" y="331433"/>
                <a:chExt cx="3588" cy="3072"/>
              </a:xfrm>
            </p:grpSpPr>
            <p:sp>
              <p:nvSpPr>
                <p:cNvPr id="6" name="Rounded Rectangle 6"/>
                <p:cNvSpPr/>
                <p:nvPr/>
              </p:nvSpPr>
              <p:spPr>
                <a:xfrm>
                  <a:off x="5459" y="331433"/>
                  <a:ext cx="1980" cy="469"/>
                </a:xfrm>
                <a:prstGeom prst="round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Registration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8" name="Diamond 8"/>
                <p:cNvSpPr/>
                <p:nvPr/>
              </p:nvSpPr>
              <p:spPr>
                <a:xfrm>
                  <a:off x="4681" y="333222"/>
                  <a:ext cx="3588" cy="985"/>
                </a:xfrm>
                <a:prstGeom prst="diamond">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Is Valid</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9" name="Rectangles 9"/>
                <p:cNvSpPr/>
                <p:nvPr/>
              </p:nvSpPr>
              <p:spPr>
                <a:xfrm>
                  <a:off x="5245" y="332286"/>
                  <a:ext cx="2460" cy="480"/>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Enter Inputs</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cxnSp>
              <p:nvCxnSpPr>
                <p:cNvPr id="12" name="Straight Arrow Connector 12"/>
                <p:cNvCxnSpPr>
                  <a:stCxn id="8" idx="2"/>
                  <a:endCxn id="11" idx="0"/>
                </p:cNvCxnSpPr>
                <p:nvPr/>
              </p:nvCxnSpPr>
              <p:spPr>
                <a:xfrm>
                  <a:off x="6475" y="334207"/>
                  <a:ext cx="0" cy="299"/>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3"/>
                <p:cNvCxnSpPr>
                  <a:stCxn id="9" idx="2"/>
                  <a:endCxn id="8" idx="0"/>
                </p:cNvCxnSpPr>
                <p:nvPr/>
              </p:nvCxnSpPr>
              <p:spPr>
                <a:xfrm>
                  <a:off x="6475" y="332766"/>
                  <a:ext cx="0" cy="456"/>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4"/>
                <p:cNvCxnSpPr>
                  <a:stCxn id="8" idx="3"/>
                </p:cNvCxnSpPr>
                <p:nvPr/>
              </p:nvCxnSpPr>
              <p:spPr>
                <a:xfrm flipH="1" flipV="1">
                  <a:off x="6469" y="332106"/>
                  <a:ext cx="1800" cy="1609"/>
                </a:xfrm>
                <a:prstGeom prst="bentConnector3">
                  <a:avLst>
                    <a:gd name="adj1" fmla="val -20833"/>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5"/>
                <p:cNvCxnSpPr>
                  <a:stCxn id="6" idx="2"/>
                  <a:endCxn id="9" idx="0"/>
                </p:cNvCxnSpPr>
                <p:nvPr/>
              </p:nvCxnSpPr>
              <p:spPr>
                <a:xfrm>
                  <a:off x="6449" y="331902"/>
                  <a:ext cx="26" cy="384"/>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grpSp>
        </p:grpSp>
        <p:sp>
          <p:nvSpPr>
            <p:cNvPr id="10" name="Text Box 2"/>
            <p:cNvSpPr txBox="1"/>
            <p:nvPr/>
          </p:nvSpPr>
          <p:spPr>
            <a:xfrm>
              <a:off x="8909" y="319235"/>
              <a:ext cx="2262" cy="337"/>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 Process Design of Registration</a:t>
              </a:r>
              <a:endParaRPr lang="en-US" altLang="zh-CN" sz="1200" kern="100">
                <a:latin typeface="Calibri" panose="020F0502020204030204"/>
                <a:ea typeface="Calibri" panose="020F0502020204030204"/>
                <a:cs typeface="Mangal" panose="02040503050203030202"/>
                <a:sym typeface="Times New Roman" panose="02020603050405020304"/>
              </a:endParaRPr>
            </a:p>
          </p:txBody>
        </p:sp>
      </p:grpSp>
      <p:sp>
        <p:nvSpPr>
          <p:cNvPr id="3" name="Flowchart: Alternate Process 2"/>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12|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t> Login :</a:t>
            </a:r>
            <a:endParaRPr lang="en-US"/>
          </a:p>
          <a:p>
            <a:pPr marL="0" indent="0">
              <a:buNone/>
            </a:pPr>
            <a:endParaRPr lang="en-US"/>
          </a:p>
          <a:p>
            <a:pPr algn="l">
              <a:buClrTx/>
              <a:buSzPct val="125000"/>
              <a:buFont typeface="Wingdings" panose="05000000000000000000" charset="0"/>
              <a:buChar char="Ø"/>
            </a:pPr>
            <a:r>
              <a:rPr lang="en-US" sz="2000" u="sng"/>
              <a:t>Algorithm</a:t>
            </a:r>
            <a:endParaRPr lang="en-US" sz="2000" u="sng"/>
          </a:p>
          <a:p>
            <a:pPr marL="0" indent="0">
              <a:buNone/>
            </a:pPr>
            <a:r>
              <a:rPr lang="en-US" sz="1800"/>
              <a:t>1.Enter Login credential and click on Login.</a:t>
            </a:r>
            <a:endParaRPr lang="en-US" sz="1800"/>
          </a:p>
          <a:p>
            <a:pPr marL="0" indent="0">
              <a:buNone/>
            </a:pPr>
            <a:r>
              <a:rPr lang="en-US" sz="1800"/>
              <a:t>2.If Username and Password are empty them show error message as”Please enter valid credential”</a:t>
            </a:r>
            <a:endParaRPr lang="en-US" sz="1800"/>
          </a:p>
          <a:p>
            <a:pPr marL="0" indent="0">
              <a:buNone/>
            </a:pPr>
            <a:r>
              <a:rPr lang="en-US" sz="1800"/>
              <a:t>3.If correct credential then redirect to dashboard page.</a:t>
            </a:r>
            <a:endParaRPr lang="en-US" sz="1800"/>
          </a:p>
        </p:txBody>
      </p:sp>
      <p:sp>
        <p:nvSpPr>
          <p:cNvPr id="11" name="Flowchart: Alternate Process 10"/>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13|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IN" altLang="en-US" b="1" u="sng">
                <a:solidFill>
                  <a:schemeClr val="tx1"/>
                </a:solidFill>
                <a:effectLst>
                  <a:outerShdw blurRad="38100" dist="19050" dir="2700000" algn="tl" rotWithShape="0">
                    <a:schemeClr val="dk1">
                      <a:alpha val="40000"/>
                    </a:schemeClr>
                  </a:outerShdw>
                </a:effectLst>
                <a:sym typeface="+mn-ea"/>
              </a:rPr>
              <a:t>Implementation</a:t>
            </a:r>
            <a:endParaRPr lang="en-IN" altLang="en-US" b="1" u="sng">
              <a:solidFill>
                <a:schemeClr val="tx1"/>
              </a:solidFill>
              <a:effectLst>
                <a:outerShdw blurRad="38100" dist="19050" dir="2700000" algn="tl" rotWithShape="0">
                  <a:schemeClr val="dk1">
                    <a:alpha val="40000"/>
                  </a:schemeClr>
                </a:outerShdw>
              </a:effectLst>
            </a:endParaRPr>
          </a:p>
        </p:txBody>
      </p:sp>
      <p:grpSp>
        <p:nvGrpSpPr>
          <p:cNvPr id="29" name="Group 29"/>
          <p:cNvGrpSpPr/>
          <p:nvPr/>
        </p:nvGrpSpPr>
        <p:grpSpPr>
          <a:xfrm>
            <a:off x="2926715" y="1726565"/>
            <a:ext cx="4697730" cy="3818901"/>
            <a:chOff x="6690" y="331145"/>
            <a:chExt cx="5508" cy="4271"/>
          </a:xfrm>
        </p:grpSpPr>
        <p:grpSp>
          <p:nvGrpSpPr>
            <p:cNvPr id="31" name="Group 31"/>
            <p:cNvGrpSpPr/>
            <p:nvPr/>
          </p:nvGrpSpPr>
          <p:grpSpPr>
            <a:xfrm>
              <a:off x="6690" y="331145"/>
              <a:ext cx="5508" cy="3553"/>
              <a:chOff x="22709" y="170203"/>
              <a:chExt cx="5508" cy="3553"/>
            </a:xfrm>
          </p:grpSpPr>
          <p:grpSp>
            <p:nvGrpSpPr>
              <p:cNvPr id="18" name="Group 18"/>
              <p:cNvGrpSpPr/>
              <p:nvPr/>
            </p:nvGrpSpPr>
            <p:grpSpPr>
              <a:xfrm>
                <a:off x="22709" y="170203"/>
                <a:ext cx="3588" cy="3553"/>
                <a:chOff x="4681" y="331433"/>
                <a:chExt cx="3588" cy="3553"/>
              </a:xfrm>
            </p:grpSpPr>
            <p:sp>
              <p:nvSpPr>
                <p:cNvPr id="19" name="Rectangles 11"/>
                <p:cNvSpPr/>
                <p:nvPr/>
              </p:nvSpPr>
              <p:spPr>
                <a:xfrm>
                  <a:off x="4857" y="334506"/>
                  <a:ext cx="3228" cy="48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Redirect to Dashboard page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nvGrpSpPr>
                <p:cNvPr id="20" name="Group 5"/>
                <p:cNvGrpSpPr/>
                <p:nvPr/>
              </p:nvGrpSpPr>
              <p:grpSpPr>
                <a:xfrm>
                  <a:off x="4681" y="331433"/>
                  <a:ext cx="3588" cy="3073"/>
                  <a:chOff x="4681" y="331433"/>
                  <a:chExt cx="3588" cy="3073"/>
                </a:xfrm>
              </p:grpSpPr>
              <p:sp>
                <p:nvSpPr>
                  <p:cNvPr id="21" name="Rounded Rectangle 6"/>
                  <p:cNvSpPr/>
                  <p:nvPr/>
                </p:nvSpPr>
                <p:spPr>
                  <a:xfrm>
                    <a:off x="5494" y="331433"/>
                    <a:ext cx="1980" cy="469"/>
                  </a:xfrm>
                  <a:prstGeom prst="round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Login</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22" name="Diamond 8"/>
                  <p:cNvSpPr/>
                  <p:nvPr/>
                </p:nvSpPr>
                <p:spPr>
                  <a:xfrm>
                    <a:off x="4681" y="333222"/>
                    <a:ext cx="3588" cy="985"/>
                  </a:xfrm>
                  <a:prstGeom prst="diamond">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Is Valid</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23" name="Rectangles 9"/>
                  <p:cNvSpPr/>
                  <p:nvPr/>
                </p:nvSpPr>
                <p:spPr>
                  <a:xfrm>
                    <a:off x="5245" y="332286"/>
                    <a:ext cx="2460" cy="480"/>
                  </a:xfrm>
                  <a:prstGeom prst="rect">
                    <a:avLst/>
                  </a:prstGeom>
                  <a:gradFill>
                    <a:gsLst>
                      <a:gs pos="0">
                        <a:srgbClr val="007BD3"/>
                      </a:gs>
                      <a:gs pos="100000">
                        <a:srgbClr val="03437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Enter Credential</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cxnSp>
                <p:nvCxnSpPr>
                  <p:cNvPr id="24" name="Straight Arrow Connector 12"/>
                  <p:cNvCxnSpPr/>
                  <p:nvPr/>
                </p:nvCxnSpPr>
                <p:spPr>
                  <a:xfrm>
                    <a:off x="6475" y="334207"/>
                    <a:ext cx="0" cy="299"/>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3"/>
                  <p:cNvCxnSpPr/>
                  <p:nvPr/>
                </p:nvCxnSpPr>
                <p:spPr>
                  <a:xfrm>
                    <a:off x="6475" y="332766"/>
                    <a:ext cx="0" cy="456"/>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14"/>
                  <p:cNvCxnSpPr/>
                  <p:nvPr/>
                </p:nvCxnSpPr>
                <p:spPr>
                  <a:xfrm flipH="1" flipV="1">
                    <a:off x="6469" y="332106"/>
                    <a:ext cx="1800" cy="1609"/>
                  </a:xfrm>
                  <a:prstGeom prst="bentConnector3">
                    <a:avLst>
                      <a:gd name="adj1" fmla="val -20833"/>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15"/>
                  <p:cNvCxnSpPr>
                    <a:stCxn id="21" idx="2"/>
                    <a:endCxn id="23" idx="0"/>
                  </p:cNvCxnSpPr>
                  <p:nvPr/>
                </p:nvCxnSpPr>
                <p:spPr>
                  <a:xfrm flipH="1">
                    <a:off x="6475" y="331902"/>
                    <a:ext cx="8" cy="384"/>
                  </a:xfrm>
                  <a:prstGeom prst="straightConnector1">
                    <a:avLst/>
                  </a:prstGeom>
                  <a:ln>
                    <a:gradFill>
                      <a:gsLst>
                        <a:gs pos="0">
                          <a:srgbClr val="007BD3"/>
                        </a:gs>
                        <a:gs pos="100000">
                          <a:srgbClr val="034373"/>
                        </a:gs>
                      </a:gsLst>
                    </a:gradFill>
                    <a:tailEnd type="arrow"/>
                  </a:ln>
                </p:spPr>
                <p:style>
                  <a:lnRef idx="1">
                    <a:schemeClr val="accent1"/>
                  </a:lnRef>
                  <a:fillRef idx="0">
                    <a:schemeClr val="accent1"/>
                  </a:fillRef>
                  <a:effectRef idx="0">
                    <a:schemeClr val="accent1"/>
                  </a:effectRef>
                  <a:fontRef idx="minor">
                    <a:schemeClr val="tx1"/>
                  </a:fontRef>
                </p:style>
              </p:cxnSp>
            </p:grpSp>
          </p:grpSp>
          <p:sp>
            <p:nvSpPr>
              <p:cNvPr id="28" name="Text Box 28"/>
              <p:cNvSpPr txBox="1"/>
              <p:nvPr/>
            </p:nvSpPr>
            <p:spPr>
              <a:xfrm>
                <a:off x="26777" y="171288"/>
                <a:ext cx="1440" cy="42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False</a:t>
                </a:r>
                <a:endParaRPr lang="en-US" altLang="zh-CN" sz="1100" kern="100">
                  <a:latin typeface="Calibri" panose="020F0502020204030204"/>
                  <a:ea typeface="Calibri" panose="020F0502020204030204"/>
                  <a:cs typeface="Mangal" panose="02040503050203030202"/>
                  <a:sym typeface="Times New Roman" panose="02020603050405020304"/>
                </a:endParaRPr>
              </a:p>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 </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30" name="Text Box 30"/>
              <p:cNvSpPr txBox="1"/>
              <p:nvPr/>
            </p:nvSpPr>
            <p:spPr>
              <a:xfrm>
                <a:off x="24653" y="17290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True</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grpSp>
        <p:sp>
          <p:nvSpPr>
            <p:cNvPr id="10" name="Text Box 10"/>
            <p:cNvSpPr txBox="1"/>
            <p:nvPr/>
          </p:nvSpPr>
          <p:spPr>
            <a:xfrm>
              <a:off x="7486" y="335106"/>
              <a:ext cx="2069" cy="3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08000"/>
                </a:lnSpc>
                <a:spcAft>
                  <a:spcPts val="800"/>
                </a:spcAft>
              </a:pPr>
              <a:r>
                <a:rPr lang="en-US" altLang="zh-CN" sz="1200" kern="100">
                  <a:latin typeface="Calibri" panose="020F0502020204030204"/>
                  <a:ea typeface="Calibri" panose="020F0502020204030204"/>
                  <a:cs typeface="Mangal" panose="02040503050203030202"/>
                  <a:sym typeface="Times New Roman" panose="02020603050405020304"/>
                </a:rPr>
                <a:t> Process Design of Login</a:t>
              </a:r>
              <a:endParaRPr lang="en-US" altLang="zh-CN" sz="1200" kern="100">
                <a:latin typeface="Calibri" panose="020F0502020204030204"/>
                <a:ea typeface="Calibri" panose="020F0502020204030204"/>
                <a:cs typeface="Mangal" panose="02040503050203030202"/>
                <a:sym typeface="Times New Roman" panose="02020603050405020304"/>
              </a:endParaRPr>
            </a:p>
          </p:txBody>
        </p:sp>
      </p:grpSp>
      <p:sp>
        <p:nvSpPr>
          <p:cNvPr id="11" name="Flowchart: Alternate Process 10"/>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14|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Advantages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55320" y="2003425"/>
            <a:ext cx="7833360" cy="2491740"/>
          </a:xfrm>
          <a:prstGeom prst="rect">
            <a:avLst/>
          </a:prstGeom>
          <a:noFill/>
        </p:spPr>
        <p:txBody>
          <a:bodyPr wrap="square" rtlCol="0">
            <a:spAutoFit/>
          </a:bodyPr>
          <a:p>
            <a:pPr marL="342900" indent="-342900" algn="just">
              <a:buAutoNum type="arabicPeriod"/>
            </a:pPr>
            <a:r>
              <a:rPr lang="en-IN" altLang="en-US" sz="24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Strong Student Network</a:t>
            </a:r>
            <a:endPar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342900" indent="-342900" algn="just">
              <a:buAutoNum type="arabicPeriod"/>
            </a:pPr>
            <a:r>
              <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Build Smart Student Community</a:t>
            </a:r>
            <a:endPar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AutoNum type="arabicPeriod"/>
            </a:pPr>
            <a:r>
              <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Strong Placement Campus Network</a:t>
            </a:r>
            <a:endPar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AutoNum type="arabicPeriod"/>
            </a:pPr>
            <a:r>
              <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Manual work to Digital Portal</a:t>
            </a:r>
            <a:endPar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ClrTx/>
              <a:buSzTx/>
              <a:buFontTx/>
              <a:buAutoNum type="arabicPeriod"/>
            </a:pPr>
            <a:r>
              <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Centralized Admin Control</a:t>
            </a:r>
            <a:endParaRPr lang="en-IN" altLang="en-US" sz="2400" b="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endParaRPr lang="en-IN" altLang="en-US" b="1" u="sng">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15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Conclusion</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544320"/>
            <a:ext cx="7833360" cy="3138170"/>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rPr>
              <a:t>	An Alumni Association is very important for university. This proposed system is a web based application that provides facility for maintaining a central repository of alumni data. Using this web application the alumni can update the profile and alumni can send the job or some other information to communicate through notification to admin.Admin will have authority to verify alumni details, schedule the events, Admin can posting notification, event and some other message will be sending via the batch wise alumni’s. The system is not confined to Alumni but is also extended to current students and faculty for a better engaging experience. This Alumni Association Portal will help the organization in reducing their data collection cost and time. It will increase the number of contact-able alumni.</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16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Future Scope</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704215" y="1760220"/>
            <a:ext cx="7833360" cy="3415030"/>
          </a:xfrm>
          <a:prstGeom prst="rect">
            <a:avLst/>
          </a:prstGeom>
          <a:noFill/>
        </p:spPr>
        <p:txBody>
          <a:bodyPr wrap="square" rtlCol="0">
            <a:spAutoFit/>
          </a:bodyPr>
          <a:p>
            <a:pPr marL="285750" indent="-285750" algn="just">
              <a:buFont typeface="Wingdings" panose="05000000000000000000" charset="0"/>
              <a:buBlip>
                <a:blip r:embed="rId2"/>
              </a:buBlip>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We will add following modules:-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indent="0" algn="just">
              <a:buFont typeface="Wingdings" panose="05000000000000000000" charset="0"/>
              <a:buNone/>
            </a:pP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Opening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Event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Brodcast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Admin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Authorize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Internship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BirthDay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Blog Module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342900" indent="-342900" algn="just">
              <a:buFont typeface="Wingdings" panose="05000000000000000000" charset="0"/>
              <a:buAutoNum type="arabicPeriod"/>
            </a:pPr>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Live Conference</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indent="0" algn="just">
              <a:buFont typeface="Wingdings" panose="05000000000000000000" charset="0"/>
              <a:buNone/>
            </a:pP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17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3" name="Title 2"/>
          <p:cNvSpPr>
            <a:spLocks noGrp="1"/>
          </p:cNvSpPr>
          <p:nvPr>
            <p:ph type="title"/>
          </p:nvPr>
        </p:nvSpPr>
        <p:spPr>
          <a:xfrm>
            <a:off x="2945130" y="2857500"/>
            <a:ext cx="3754755" cy="1143000"/>
          </a:xfrm>
        </p:spPr>
        <p:txBody>
          <a:bodyPr/>
          <a:p>
            <a:pPr algn="l"/>
            <a:r>
              <a:rPr lang="en-IN" altLang="en-US" sz="5400" b="1">
                <a:solidFill>
                  <a:schemeClr val="tx1"/>
                </a:solidFill>
                <a:effectLst>
                  <a:outerShdw blurRad="38100" dist="19050" dir="2700000" algn="tl" rotWithShape="0">
                    <a:schemeClr val="dk1">
                      <a:alpha val="40000"/>
                    </a:schemeClr>
                  </a:outerShdw>
                </a:effectLst>
              </a:rPr>
              <a:t>Thank You</a:t>
            </a:r>
            <a:endParaRPr lang="en-IN" altLang="en-US" sz="5400" b="1">
              <a:solidFill>
                <a:schemeClr val="tx1"/>
              </a:solidFill>
              <a:effectLst>
                <a:outerShdw blurRad="38100" dist="19050" dir="2700000" algn="tl" rotWithShape="0">
                  <a:schemeClr val="dk1">
                    <a:alpha val="40000"/>
                  </a:schemeClr>
                </a:outerShdw>
              </a:effectLst>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18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Contents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023620" y="1530985"/>
            <a:ext cx="7277100" cy="4523105"/>
          </a:xfrm>
          <a:prstGeom prst="rect">
            <a:avLst/>
          </a:prstGeom>
          <a:noFill/>
        </p:spPr>
        <p:txBody>
          <a:bodyPr wrap="square" rtlCol="0">
            <a:spAutoFit/>
          </a:bodyPr>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Objective</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Introduction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Existing System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Proposed System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Technology Requirement</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System Modules</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Flow Diagram</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Implementation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Advantages</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Conclusion</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a:p>
            <a:pPr marL="342900" indent="-342900">
              <a:buSzPct val="130000"/>
              <a:buFont typeface="Wingdings" panose="05000000000000000000" charset="0"/>
              <a:buChar char="Ø"/>
            </a:pPr>
            <a:r>
              <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Future Scope</a:t>
            </a:r>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endParaRPr>
          </a:p>
          <a:p>
            <a:pPr marL="342900" indent="-342900"/>
            <a:endParaRPr lang="en-IN" altLang="zh-CN" sz="2400" b="1">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02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Objective</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571" name="文本框 23"/>
          <p:cNvSpPr txBox="1"/>
          <p:nvPr/>
        </p:nvSpPr>
        <p:spPr>
          <a:xfrm>
            <a:off x="4671060" y="3034030"/>
            <a:ext cx="795020" cy="506730"/>
          </a:xfrm>
          <a:prstGeom prst="rect">
            <a:avLst/>
          </a:prstGeom>
          <a:noFill/>
          <a:ln w="9525">
            <a:noFill/>
          </a:ln>
        </p:spPr>
        <p:txBody>
          <a:bodyPr wrap="square" anchor="t">
            <a:spAutoFit/>
          </a:bodyPr>
          <a:p>
            <a:r>
              <a:rPr lang="en-US" altLang="zh-CN" sz="2700" b="1" dirty="0">
                <a:solidFill>
                  <a:schemeClr val="bg1"/>
                </a:solidFill>
                <a:ea typeface="Calibri" panose="020F0502020204030204" charset="0"/>
              </a:rPr>
              <a:t>B</a:t>
            </a:r>
            <a:endParaRPr lang="zh-CN" altLang="en-US" sz="2700" b="1" dirty="0">
              <a:solidFill>
                <a:schemeClr val="bg1"/>
              </a:solidFill>
              <a:ea typeface="Calibri" panose="020F0502020204030204" charset="0"/>
            </a:endParaRPr>
          </a:p>
        </p:txBody>
      </p:sp>
      <p:sp>
        <p:nvSpPr>
          <p:cNvPr id="23574" name="文本框 26"/>
          <p:cNvSpPr txBox="1"/>
          <p:nvPr/>
        </p:nvSpPr>
        <p:spPr>
          <a:xfrm>
            <a:off x="4198938" y="3591560"/>
            <a:ext cx="415925" cy="508000"/>
          </a:xfrm>
          <a:prstGeom prst="rect">
            <a:avLst/>
          </a:prstGeom>
          <a:noFill/>
          <a:ln w="9525">
            <a:noFill/>
          </a:ln>
        </p:spPr>
        <p:txBody>
          <a:bodyPr anchor="t">
            <a:spAutoFit/>
          </a:bodyPr>
          <a:p>
            <a:r>
              <a:rPr lang="en-US" altLang="zh-CN" sz="2700" b="1" dirty="0">
                <a:solidFill>
                  <a:schemeClr val="bg1"/>
                </a:solidFill>
                <a:ea typeface="Calibri" panose="020F0502020204030204" charset="0"/>
              </a:rPr>
              <a:t>C</a:t>
            </a:r>
            <a:endParaRPr lang="zh-CN" altLang="en-US" sz="2700" b="1" dirty="0">
              <a:solidFill>
                <a:schemeClr val="bg1"/>
              </a:solidFill>
              <a:ea typeface="Calibri" panose="020F0502020204030204" charset="0"/>
            </a:endParaRPr>
          </a:p>
        </p:txBody>
      </p:sp>
      <p:sp>
        <p:nvSpPr>
          <p:cNvPr id="3" name="文本框 34"/>
          <p:cNvSpPr txBox="1"/>
          <p:nvPr/>
        </p:nvSpPr>
        <p:spPr>
          <a:xfrm>
            <a:off x="1116965" y="2486660"/>
            <a:ext cx="1841500" cy="583565"/>
          </a:xfrm>
          <a:prstGeom prst="rect">
            <a:avLst/>
          </a:prstGeom>
          <a:noFill/>
          <a:ln w="9525">
            <a:noFill/>
          </a:ln>
        </p:spPr>
        <p:txBody>
          <a:bodyPr wrap="square" anchor="t">
            <a:spAutoFit/>
          </a:bodyPr>
          <a:p>
            <a:pPr algn="just"/>
            <a:r>
              <a:rPr lang="en-IN" altLang="zh-CN" sz="1600" b="1" dirty="0">
                <a:solidFill>
                  <a:schemeClr val="tx1"/>
                </a:solidFill>
                <a:effectLst>
                  <a:outerShdw blurRad="38100" dist="19050" dir="2700000" algn="tl" rotWithShape="0">
                    <a:schemeClr val="dk1">
                      <a:alpha val="40000"/>
                    </a:schemeClr>
                  </a:outerShdw>
                </a:effectLst>
                <a:ea typeface="Calibri" panose="020F0502020204030204" charset="0"/>
              </a:rPr>
              <a:t>Strong Student Network</a:t>
            </a:r>
            <a:endParaRPr lang="en-IN" altLang="zh-CN" sz="1600" b="1" dirty="0">
              <a:solidFill>
                <a:schemeClr val="tx1"/>
              </a:solidFill>
              <a:effectLst>
                <a:outerShdw blurRad="38100" dist="19050" dir="2700000" algn="tl" rotWithShape="0">
                  <a:schemeClr val="dk1">
                    <a:alpha val="40000"/>
                  </a:schemeClr>
                </a:outerShdw>
              </a:effectLst>
              <a:ea typeface="Calibri" panose="020F0502020204030204" charset="0"/>
            </a:endParaRPr>
          </a:p>
        </p:txBody>
      </p:sp>
      <p:sp>
        <p:nvSpPr>
          <p:cNvPr id="13" name="文本框 34"/>
          <p:cNvSpPr txBox="1"/>
          <p:nvPr/>
        </p:nvSpPr>
        <p:spPr>
          <a:xfrm>
            <a:off x="6210935" y="2486025"/>
            <a:ext cx="1384300" cy="583565"/>
          </a:xfrm>
          <a:prstGeom prst="rect">
            <a:avLst/>
          </a:prstGeom>
          <a:noFill/>
          <a:ln w="9525">
            <a:noFill/>
          </a:ln>
        </p:spPr>
        <p:txBody>
          <a:bodyPr wrap="square" anchor="t">
            <a:spAutoFit/>
          </a:bodyPr>
          <a:p>
            <a:r>
              <a:rPr lang="en-IN" altLang="zh-CN" sz="1600" b="1" dirty="0">
                <a:effectLst>
                  <a:outerShdw blurRad="38100" dist="19050" dir="2700000" algn="tl" rotWithShape="0">
                    <a:schemeClr val="dk1">
                      <a:alpha val="40000"/>
                    </a:schemeClr>
                  </a:outerShdw>
                </a:effectLst>
                <a:ea typeface="Calibri" panose="020F0502020204030204" charset="0"/>
              </a:rPr>
              <a:t>Build Smart </a:t>
            </a:r>
            <a:endParaRPr lang="en-IN" altLang="zh-CN" sz="1600" b="1" dirty="0">
              <a:effectLst>
                <a:outerShdw blurRad="38100" dist="19050" dir="2700000" algn="tl" rotWithShape="0">
                  <a:schemeClr val="dk1">
                    <a:alpha val="40000"/>
                  </a:schemeClr>
                </a:outerShdw>
              </a:effectLst>
              <a:ea typeface="Calibri" panose="020F0502020204030204" charset="0"/>
            </a:endParaRPr>
          </a:p>
          <a:p>
            <a:r>
              <a:rPr lang="en-IN" altLang="zh-CN" sz="1600" b="1" dirty="0">
                <a:effectLst>
                  <a:outerShdw blurRad="38100" dist="19050" dir="2700000" algn="tl" rotWithShape="0">
                    <a:schemeClr val="dk1">
                      <a:alpha val="40000"/>
                    </a:schemeClr>
                  </a:outerShdw>
                </a:effectLst>
                <a:ea typeface="Calibri" panose="020F0502020204030204" charset="0"/>
              </a:rPr>
              <a:t>Student </a:t>
            </a:r>
            <a:endParaRPr lang="en-IN" altLang="zh-CN" sz="1600" b="1" dirty="0">
              <a:solidFill>
                <a:schemeClr val="bg1"/>
              </a:solidFill>
              <a:effectLst>
                <a:outerShdw blurRad="38100" dist="19050" dir="2700000" algn="tl" rotWithShape="0">
                  <a:schemeClr val="dk1">
                    <a:alpha val="40000"/>
                  </a:schemeClr>
                </a:outerShdw>
              </a:effectLst>
              <a:ea typeface="Calibri" panose="020F0502020204030204" charset="0"/>
            </a:endParaRPr>
          </a:p>
        </p:txBody>
      </p:sp>
      <p:sp>
        <p:nvSpPr>
          <p:cNvPr id="24" name="文本框 34"/>
          <p:cNvSpPr txBox="1"/>
          <p:nvPr/>
        </p:nvSpPr>
        <p:spPr>
          <a:xfrm>
            <a:off x="1210310" y="4288790"/>
            <a:ext cx="1382395" cy="583565"/>
          </a:xfrm>
          <a:prstGeom prst="rect">
            <a:avLst/>
          </a:prstGeom>
          <a:noFill/>
          <a:ln w="9525">
            <a:noFill/>
          </a:ln>
        </p:spPr>
        <p:txBody>
          <a:bodyPr wrap="square" anchor="t">
            <a:spAutoFit/>
          </a:bodyPr>
          <a:p>
            <a:r>
              <a:rPr lang="en-IN" altLang="zh-CN" sz="1600" b="1" dirty="0">
                <a:effectLst>
                  <a:outerShdw blurRad="38100" dist="19050" dir="2700000" algn="tl" rotWithShape="0">
                    <a:schemeClr val="dk1">
                      <a:alpha val="40000"/>
                    </a:schemeClr>
                  </a:outerShdw>
                </a:effectLst>
                <a:ea typeface="Calibri" panose="020F0502020204030204" charset="0"/>
              </a:rPr>
              <a:t>Strong Job Campus</a:t>
            </a:r>
            <a:endParaRPr lang="en-IN" altLang="zh-CN" sz="1600" b="1" dirty="0">
              <a:solidFill>
                <a:schemeClr val="bg1"/>
              </a:solidFill>
              <a:effectLst>
                <a:outerShdw blurRad="38100" dist="19050" dir="2700000" algn="tl" rotWithShape="0">
                  <a:schemeClr val="dk1">
                    <a:alpha val="40000"/>
                  </a:schemeClr>
                </a:outerShdw>
              </a:effectLst>
              <a:ea typeface="Calibri" panose="020F0502020204030204" charset="0"/>
            </a:endParaRPr>
          </a:p>
        </p:txBody>
      </p:sp>
      <p:sp>
        <p:nvSpPr>
          <p:cNvPr id="33" name="文本框 34"/>
          <p:cNvSpPr txBox="1"/>
          <p:nvPr/>
        </p:nvSpPr>
        <p:spPr>
          <a:xfrm>
            <a:off x="6297930" y="4288790"/>
            <a:ext cx="1685925" cy="583565"/>
          </a:xfrm>
          <a:prstGeom prst="rect">
            <a:avLst/>
          </a:prstGeom>
          <a:noFill/>
          <a:ln w="9525">
            <a:noFill/>
          </a:ln>
        </p:spPr>
        <p:txBody>
          <a:bodyPr wrap="square" anchor="t">
            <a:spAutoFit/>
          </a:bodyPr>
          <a:p>
            <a:pPr algn="just"/>
            <a:r>
              <a:rPr lang="en-IN" altLang="zh-CN" sz="1600" b="1" dirty="0">
                <a:effectLst>
                  <a:outerShdw blurRad="38100" dist="19050" dir="2700000" algn="tl" rotWithShape="0">
                    <a:schemeClr val="dk1">
                      <a:alpha val="40000"/>
                    </a:schemeClr>
                  </a:outerShdw>
                </a:effectLst>
                <a:ea typeface="Calibri" panose="020F0502020204030204" charset="0"/>
              </a:rPr>
              <a:t>Manual work to Digital</a:t>
            </a:r>
            <a:r>
              <a:rPr lang="en-IN" altLang="zh-CN" sz="1500" b="1" dirty="0">
                <a:solidFill>
                  <a:schemeClr val="bg1"/>
                </a:solidFill>
                <a:ea typeface="Calibri" panose="020F0502020204030204" charset="0"/>
              </a:rPr>
              <a:t>Portal</a:t>
            </a:r>
            <a:endParaRPr lang="en-IN" altLang="zh-CN" sz="1500" b="1" dirty="0">
              <a:solidFill>
                <a:schemeClr val="bg1"/>
              </a:solidFill>
              <a:ea typeface="Calibri" panose="020F0502020204030204" charset="0"/>
            </a:endParaRPr>
          </a:p>
        </p:txBody>
      </p:sp>
      <p:sp>
        <p:nvSpPr>
          <p:cNvPr id="18" name="Flowchart: Alternate Process 17"/>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03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grpSp>
        <p:nvGrpSpPr>
          <p:cNvPr id="25" name="Group 24"/>
          <p:cNvGrpSpPr/>
          <p:nvPr/>
        </p:nvGrpSpPr>
        <p:grpSpPr>
          <a:xfrm>
            <a:off x="3386455" y="1534160"/>
            <a:ext cx="2459990" cy="3971290"/>
            <a:chOff x="5333" y="2416"/>
            <a:chExt cx="3874" cy="6254"/>
          </a:xfrm>
        </p:grpSpPr>
        <p:grpSp>
          <p:nvGrpSpPr>
            <p:cNvPr id="21" name="Group 20"/>
            <p:cNvGrpSpPr/>
            <p:nvPr/>
          </p:nvGrpSpPr>
          <p:grpSpPr>
            <a:xfrm>
              <a:off x="5333" y="2416"/>
              <a:ext cx="3874" cy="6255"/>
              <a:chOff x="5333" y="2416"/>
              <a:chExt cx="3874" cy="6255"/>
            </a:xfrm>
          </p:grpSpPr>
          <p:sp>
            <p:nvSpPr>
              <p:cNvPr id="9" name="任意多边形 8"/>
              <p:cNvSpPr/>
              <p:nvPr/>
            </p:nvSpPr>
            <p:spPr>
              <a:xfrm>
                <a:off x="7355" y="2416"/>
                <a:ext cx="1853" cy="3127"/>
              </a:xfrm>
              <a:custGeom>
                <a:avLst/>
                <a:gdLst>
                  <a:gd name="connsiteX0" fmla="*/ 1193828 w 1567944"/>
                  <a:gd name="connsiteY0" fmla="*/ 112 h 1634445"/>
                  <a:gd name="connsiteX1" fmla="*/ 1567944 w 1567944"/>
                  <a:gd name="connsiteY1" fmla="*/ 14896 h 1634445"/>
                  <a:gd name="connsiteX2" fmla="*/ 1093465 w 1567944"/>
                  <a:gd name="connsiteY2" fmla="*/ 1603880 h 1634445"/>
                  <a:gd name="connsiteX3" fmla="*/ 964661 w 1567944"/>
                  <a:gd name="connsiteY3" fmla="*/ 1634445 h 1634445"/>
                  <a:gd name="connsiteX4" fmla="*/ 0 w 1567944"/>
                  <a:gd name="connsiteY4" fmla="*/ 1634445 h 1634445"/>
                  <a:gd name="connsiteX5" fmla="*/ 0 w 1567944"/>
                  <a:gd name="connsiteY5" fmla="*/ 391984 h 1634445"/>
                  <a:gd name="connsiteX6" fmla="*/ 18173 w 1567944"/>
                  <a:gd name="connsiteY6" fmla="*/ 358600 h 1634445"/>
                  <a:gd name="connsiteX7" fmla="*/ 1193828 w 1567944"/>
                  <a:gd name="connsiteY7" fmla="*/ 112 h 163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7944" h="1634445">
                    <a:moveTo>
                      <a:pt x="1193828" y="112"/>
                    </a:moveTo>
                    <a:cubicBezTo>
                      <a:pt x="1308400" y="891"/>
                      <a:pt x="1432831" y="5719"/>
                      <a:pt x="1567944" y="14896"/>
                    </a:cubicBezTo>
                    <a:cubicBezTo>
                      <a:pt x="1521762" y="1062149"/>
                      <a:pt x="1567854" y="1458053"/>
                      <a:pt x="1093465" y="1603880"/>
                    </a:cubicBezTo>
                    <a:lnTo>
                      <a:pt x="964661" y="1634445"/>
                    </a:lnTo>
                    <a:lnTo>
                      <a:pt x="0" y="1634445"/>
                    </a:lnTo>
                    <a:lnTo>
                      <a:pt x="0" y="391984"/>
                    </a:lnTo>
                    <a:lnTo>
                      <a:pt x="18173" y="358600"/>
                    </a:lnTo>
                    <a:cubicBezTo>
                      <a:pt x="173880" y="136556"/>
                      <a:pt x="506399" y="-4557"/>
                      <a:pt x="1193828" y="112"/>
                    </a:cubicBezTo>
                    <a:close/>
                  </a:path>
                </a:pathLst>
              </a:custGeom>
              <a:gradFill>
                <a:gsLst>
                  <a:gs pos="0">
                    <a:srgbClr val="FBFB11"/>
                  </a:gs>
                  <a:gs pos="100000">
                    <a:srgbClr val="83830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5668" y="3207"/>
                <a:ext cx="1615" cy="2336"/>
              </a:xfrm>
              <a:custGeom>
                <a:avLst/>
                <a:gdLst>
                  <a:gd name="connsiteX0" fmla="*/ 310624 w 1365466"/>
                  <a:gd name="connsiteY0" fmla="*/ 93 h 1348409"/>
                  <a:gd name="connsiteX1" fmla="*/ 1339850 w 1365466"/>
                  <a:gd name="connsiteY1" fmla="*/ 395273 h 1348409"/>
                  <a:gd name="connsiteX2" fmla="*/ 1365466 w 1365466"/>
                  <a:gd name="connsiteY2" fmla="*/ 479194 h 1348409"/>
                  <a:gd name="connsiteX3" fmla="*/ 1365466 w 1365466"/>
                  <a:gd name="connsiteY3" fmla="*/ 1348409 h 1348409"/>
                  <a:gd name="connsiteX4" fmla="*/ 464435 w 1365466"/>
                  <a:gd name="connsiteY4" fmla="*/ 1348409 h 1348409"/>
                  <a:gd name="connsiteX5" fmla="*/ 393955 w 1365466"/>
                  <a:gd name="connsiteY5" fmla="*/ 1331685 h 1348409"/>
                  <a:gd name="connsiteX6" fmla="*/ 0 w 1365466"/>
                  <a:gd name="connsiteY6" fmla="*/ 12368 h 1348409"/>
                  <a:gd name="connsiteX7" fmla="*/ 310624 w 1365466"/>
                  <a:gd name="connsiteY7" fmla="*/ 93 h 134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466" h="1348409">
                    <a:moveTo>
                      <a:pt x="310624" y="93"/>
                    </a:moveTo>
                    <a:cubicBezTo>
                      <a:pt x="976517" y="-4430"/>
                      <a:pt x="1241319" y="155799"/>
                      <a:pt x="1339850" y="395273"/>
                    </a:cubicBezTo>
                    <a:lnTo>
                      <a:pt x="1365466" y="479194"/>
                    </a:lnTo>
                    <a:lnTo>
                      <a:pt x="1365466" y="1348409"/>
                    </a:lnTo>
                    <a:lnTo>
                      <a:pt x="464435" y="1348409"/>
                    </a:lnTo>
                    <a:lnTo>
                      <a:pt x="393955" y="1331685"/>
                    </a:lnTo>
                    <a:cubicBezTo>
                      <a:pt x="75" y="1210606"/>
                      <a:pt x="38345" y="881891"/>
                      <a:pt x="0" y="12368"/>
                    </a:cubicBezTo>
                    <a:cubicBezTo>
                      <a:pt x="112183" y="4748"/>
                      <a:pt x="215496" y="740"/>
                      <a:pt x="310624" y="93"/>
                    </a:cubicBezTo>
                    <a:close/>
                  </a:path>
                </a:pathLst>
              </a:cu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69" name="文本框 21"/>
              <p:cNvSpPr txBox="1"/>
              <p:nvPr/>
            </p:nvSpPr>
            <p:spPr>
              <a:xfrm>
                <a:off x="6640" y="4776"/>
                <a:ext cx="655" cy="800"/>
              </a:xfrm>
              <a:prstGeom prst="rect">
                <a:avLst/>
              </a:prstGeom>
              <a:noFill/>
              <a:ln w="9525">
                <a:noFill/>
              </a:ln>
            </p:spPr>
            <p:txBody>
              <a:bodyPr anchor="t">
                <a:spAutoFit/>
              </a:bodyPr>
              <a:p>
                <a:r>
                  <a:rPr lang="en-US" altLang="zh-CN" sz="2700" b="1" dirty="0">
                    <a:solidFill>
                      <a:schemeClr val="bg1"/>
                    </a:solidFill>
                    <a:ea typeface="Calibri" panose="020F0502020204030204" charset="0"/>
                  </a:rPr>
                  <a:t>A</a:t>
                </a:r>
                <a:endParaRPr lang="zh-CN" altLang="en-US" sz="2700" b="1" dirty="0">
                  <a:solidFill>
                    <a:schemeClr val="bg1"/>
                  </a:solidFill>
                  <a:ea typeface="Calibri" panose="020F0502020204030204" charset="0"/>
                </a:endParaRPr>
              </a:p>
            </p:txBody>
          </p:sp>
          <p:pic>
            <p:nvPicPr>
              <p:cNvPr id="36" name="Picture 35" descr="networking"/>
              <p:cNvPicPr>
                <a:picLocks noChangeAspect="1"/>
              </p:cNvPicPr>
              <p:nvPr/>
            </p:nvPicPr>
            <p:blipFill>
              <a:blip r:embed="rId2"/>
              <a:stretch>
                <a:fillRect/>
              </a:stretch>
            </p:blipFill>
            <p:spPr>
              <a:xfrm>
                <a:off x="5895" y="3677"/>
                <a:ext cx="1129" cy="1129"/>
              </a:xfrm>
              <a:prstGeom prst="rect">
                <a:avLst/>
              </a:prstGeom>
            </p:spPr>
          </p:pic>
          <p:pic>
            <p:nvPicPr>
              <p:cNvPr id="38" name="Picture 37" descr="community"/>
              <p:cNvPicPr>
                <a:picLocks noChangeAspect="1"/>
              </p:cNvPicPr>
              <p:nvPr/>
            </p:nvPicPr>
            <p:blipFill>
              <a:blip r:embed="rId3"/>
              <a:stretch>
                <a:fillRect/>
              </a:stretch>
            </p:blipFill>
            <p:spPr>
              <a:xfrm>
                <a:off x="7667" y="3253"/>
                <a:ext cx="1178" cy="1470"/>
              </a:xfrm>
              <a:prstGeom prst="rect">
                <a:avLst/>
              </a:prstGeom>
            </p:spPr>
          </p:pic>
          <p:grpSp>
            <p:nvGrpSpPr>
              <p:cNvPr id="11" name="Group 10"/>
              <p:cNvGrpSpPr/>
              <p:nvPr/>
            </p:nvGrpSpPr>
            <p:grpSpPr>
              <a:xfrm>
                <a:off x="7355" y="5603"/>
                <a:ext cx="1562" cy="2326"/>
                <a:chOff x="7355" y="5603"/>
                <a:chExt cx="1562" cy="2326"/>
              </a:xfrm>
            </p:grpSpPr>
            <p:sp>
              <p:nvSpPr>
                <p:cNvPr id="16" name="任意多边形 15"/>
                <p:cNvSpPr/>
                <p:nvPr/>
              </p:nvSpPr>
              <p:spPr>
                <a:xfrm>
                  <a:off x="7355" y="5603"/>
                  <a:ext cx="1563" cy="2327"/>
                </a:xfrm>
                <a:custGeom>
                  <a:avLst/>
                  <a:gdLst>
                    <a:gd name="connsiteX0" fmla="*/ 0 w 1321773"/>
                    <a:gd name="connsiteY0" fmla="*/ 0 h 1366414"/>
                    <a:gd name="connsiteX1" fmla="*/ 760682 w 1321773"/>
                    <a:gd name="connsiteY1" fmla="*/ 0 h 1366414"/>
                    <a:gd name="connsiteX2" fmla="*/ 809300 w 1321773"/>
                    <a:gd name="connsiteY2" fmla="*/ 6607 h 1366414"/>
                    <a:gd name="connsiteX3" fmla="*/ 1321773 w 1321773"/>
                    <a:gd name="connsiteY3" fmla="*/ 1354047 h 1366414"/>
                    <a:gd name="connsiteX4" fmla="*/ 35015 w 1321773"/>
                    <a:gd name="connsiteY4" fmla="*/ 1068673 h 1366414"/>
                    <a:gd name="connsiteX5" fmla="*/ 0 w 1321773"/>
                    <a:gd name="connsiteY5" fmla="*/ 1004350 h 1366414"/>
                    <a:gd name="connsiteX6" fmla="*/ 0 w 1321773"/>
                    <a:gd name="connsiteY6" fmla="*/ 0 h 13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1773" h="1366414">
                      <a:moveTo>
                        <a:pt x="0" y="0"/>
                      </a:moveTo>
                      <a:lnTo>
                        <a:pt x="760682" y="0"/>
                      </a:lnTo>
                      <a:lnTo>
                        <a:pt x="809300" y="6607"/>
                      </a:lnTo>
                      <a:cubicBezTo>
                        <a:pt x="1329290" y="100513"/>
                        <a:pt x="1279943" y="405476"/>
                        <a:pt x="1321773" y="1354047"/>
                      </a:cubicBezTo>
                      <a:cubicBezTo>
                        <a:pt x="536490" y="1407387"/>
                        <a:pt x="185844" y="1283761"/>
                        <a:pt x="35015" y="1068673"/>
                      </a:cubicBezTo>
                      <a:lnTo>
                        <a:pt x="0" y="1004350"/>
                      </a:lnTo>
                      <a:lnTo>
                        <a:pt x="0" y="0"/>
                      </a:lnTo>
                      <a:close/>
                    </a:path>
                  </a:pathLst>
                </a:cu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77" name="文本框 29"/>
                <p:cNvSpPr txBox="1"/>
                <p:nvPr/>
              </p:nvSpPr>
              <p:spPr>
                <a:xfrm>
                  <a:off x="7356" y="5679"/>
                  <a:ext cx="653" cy="800"/>
                </a:xfrm>
                <a:prstGeom prst="rect">
                  <a:avLst/>
                </a:prstGeom>
                <a:noFill/>
                <a:ln w="9525">
                  <a:noFill/>
                </a:ln>
              </p:spPr>
              <p:txBody>
                <a:bodyPr anchor="t">
                  <a:spAutoFit/>
                </a:bodyPr>
                <a:p>
                  <a:r>
                    <a:rPr lang="en-US" altLang="zh-CN" sz="2700" b="1" dirty="0">
                      <a:solidFill>
                        <a:schemeClr val="bg1"/>
                      </a:solidFill>
                      <a:ea typeface="Calibri" panose="020F0502020204030204" charset="0"/>
                    </a:rPr>
                    <a:t>D</a:t>
                  </a:r>
                  <a:endParaRPr lang="zh-CN" altLang="en-US" sz="2700" b="1" dirty="0">
                    <a:solidFill>
                      <a:schemeClr val="bg1"/>
                    </a:solidFill>
                    <a:ea typeface="Calibri" panose="020F0502020204030204" charset="0"/>
                  </a:endParaRPr>
                </a:p>
              </p:txBody>
            </p:sp>
            <p:pic>
              <p:nvPicPr>
                <p:cNvPr id="41" name="Picture 40" descr="digital"/>
                <p:cNvPicPr>
                  <a:picLocks noChangeAspect="1"/>
                </p:cNvPicPr>
                <p:nvPr/>
              </p:nvPicPr>
              <p:blipFill>
                <a:blip r:embed="rId4"/>
                <a:stretch>
                  <a:fillRect/>
                </a:stretch>
              </p:blipFill>
              <p:spPr>
                <a:xfrm>
                  <a:off x="7600" y="6366"/>
                  <a:ext cx="1159" cy="1335"/>
                </a:xfrm>
                <a:prstGeom prst="rect">
                  <a:avLst/>
                </a:prstGeom>
              </p:spPr>
            </p:pic>
          </p:grpSp>
          <p:grpSp>
            <p:nvGrpSpPr>
              <p:cNvPr id="20" name="Group 19"/>
              <p:cNvGrpSpPr/>
              <p:nvPr/>
            </p:nvGrpSpPr>
            <p:grpSpPr>
              <a:xfrm>
                <a:off x="5333" y="5603"/>
                <a:ext cx="1950" cy="3068"/>
                <a:chOff x="5333" y="5603"/>
                <a:chExt cx="1950" cy="3068"/>
              </a:xfrm>
            </p:grpSpPr>
            <p:grpSp>
              <p:nvGrpSpPr>
                <p:cNvPr id="6" name="Group 5"/>
                <p:cNvGrpSpPr/>
                <p:nvPr/>
              </p:nvGrpSpPr>
              <p:grpSpPr>
                <a:xfrm>
                  <a:off x="5333" y="5603"/>
                  <a:ext cx="1950" cy="3068"/>
                  <a:chOff x="5333" y="5603"/>
                  <a:chExt cx="1950" cy="3068"/>
                </a:xfrm>
              </p:grpSpPr>
              <p:sp>
                <p:nvSpPr>
                  <p:cNvPr id="15" name="任意多边形 14"/>
                  <p:cNvSpPr/>
                  <p:nvPr/>
                </p:nvSpPr>
                <p:spPr>
                  <a:xfrm>
                    <a:off x="5333" y="5603"/>
                    <a:ext cx="1950" cy="3068"/>
                  </a:xfrm>
                  <a:custGeom>
                    <a:avLst/>
                    <a:gdLst>
                      <a:gd name="connsiteX0" fmla="*/ 669841 w 1650278"/>
                      <a:gd name="connsiteY0" fmla="*/ 0 h 1646008"/>
                      <a:gd name="connsiteX1" fmla="*/ 1650278 w 1650278"/>
                      <a:gd name="connsiteY1" fmla="*/ 0 h 1646008"/>
                      <a:gd name="connsiteX2" fmla="*/ 1650278 w 1650278"/>
                      <a:gd name="connsiteY2" fmla="*/ 1050158 h 1646008"/>
                      <a:gd name="connsiteX3" fmla="*/ 1613715 w 1650278"/>
                      <a:gd name="connsiteY3" fmla="*/ 1169942 h 1646008"/>
                      <a:gd name="connsiteX4" fmla="*/ 0 w 1650278"/>
                      <a:gd name="connsiteY4" fmla="*/ 1631112 h 1646008"/>
                      <a:gd name="connsiteX5" fmla="*/ 617223 w 1650278"/>
                      <a:gd name="connsiteY5" fmla="*/ 8255 h 1646008"/>
                      <a:gd name="connsiteX6" fmla="*/ 669841 w 1650278"/>
                      <a:gd name="connsiteY6" fmla="*/ 0 h 164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278" h="1646008">
                        <a:moveTo>
                          <a:pt x="669841" y="0"/>
                        </a:moveTo>
                        <a:lnTo>
                          <a:pt x="1650278" y="0"/>
                        </a:lnTo>
                        <a:lnTo>
                          <a:pt x="1650278" y="1050158"/>
                        </a:lnTo>
                        <a:lnTo>
                          <a:pt x="1613715" y="1169942"/>
                        </a:lnTo>
                        <a:cubicBezTo>
                          <a:pt x="1478091" y="1499568"/>
                          <a:pt x="1080908" y="1704533"/>
                          <a:pt x="0" y="1631112"/>
                        </a:cubicBezTo>
                        <a:cubicBezTo>
                          <a:pt x="50380" y="488654"/>
                          <a:pt x="-9053" y="121356"/>
                          <a:pt x="617223" y="8255"/>
                        </a:cubicBezTo>
                        <a:lnTo>
                          <a:pt x="669841" y="0"/>
                        </a:lnTo>
                        <a:close/>
                      </a:path>
                    </a:pathLst>
                  </a:cu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9" name="Picture 38" descr="job"/>
                  <p:cNvPicPr>
                    <a:picLocks noChangeAspect="1"/>
                  </p:cNvPicPr>
                  <p:nvPr/>
                </p:nvPicPr>
                <p:blipFill>
                  <a:blip r:embed="rId5"/>
                  <a:stretch>
                    <a:fillRect/>
                  </a:stretch>
                </p:blipFill>
                <p:spPr>
                  <a:xfrm>
                    <a:off x="5594" y="6366"/>
                    <a:ext cx="1383" cy="1695"/>
                  </a:xfrm>
                  <a:prstGeom prst="rect">
                    <a:avLst/>
                  </a:prstGeom>
                </p:spPr>
              </p:pic>
            </p:grpSp>
            <p:sp>
              <p:nvSpPr>
                <p:cNvPr id="19" name="文本框 26"/>
                <p:cNvSpPr txBox="1"/>
                <p:nvPr/>
              </p:nvSpPr>
              <p:spPr>
                <a:xfrm>
                  <a:off x="6613" y="5679"/>
                  <a:ext cx="655" cy="800"/>
                </a:xfrm>
                <a:prstGeom prst="rect">
                  <a:avLst/>
                </a:prstGeom>
                <a:noFill/>
                <a:ln w="9525">
                  <a:noFill/>
                </a:ln>
              </p:spPr>
              <p:txBody>
                <a:bodyPr anchor="t">
                  <a:spAutoFit/>
                </a:bodyPr>
                <a:p>
                  <a:r>
                    <a:rPr lang="en-US" altLang="zh-CN" sz="2700" b="1" dirty="0">
                      <a:solidFill>
                        <a:schemeClr val="bg1"/>
                      </a:solidFill>
                      <a:ea typeface="Calibri" panose="020F0502020204030204" charset="0"/>
                    </a:rPr>
                    <a:t>C</a:t>
                  </a:r>
                  <a:endParaRPr lang="zh-CN" altLang="en-US" sz="2700" b="1" dirty="0">
                    <a:solidFill>
                      <a:schemeClr val="bg1"/>
                    </a:solidFill>
                    <a:ea typeface="Calibri" panose="020F0502020204030204" charset="0"/>
                  </a:endParaRPr>
                </a:p>
              </p:txBody>
            </p:sp>
          </p:grpSp>
        </p:grpSp>
        <p:sp>
          <p:nvSpPr>
            <p:cNvPr id="23" name="文本框 23"/>
            <p:cNvSpPr txBox="1"/>
            <p:nvPr/>
          </p:nvSpPr>
          <p:spPr>
            <a:xfrm>
              <a:off x="7356" y="4746"/>
              <a:ext cx="756" cy="798"/>
            </a:xfrm>
            <a:prstGeom prst="rect">
              <a:avLst/>
            </a:prstGeom>
            <a:noFill/>
            <a:ln w="9525">
              <a:noFill/>
            </a:ln>
          </p:spPr>
          <p:txBody>
            <a:bodyPr wrap="square" anchor="t">
              <a:spAutoFit/>
            </a:bodyPr>
            <a:p>
              <a:r>
                <a:rPr lang="en-US" altLang="zh-CN" sz="2700" b="1" dirty="0">
                  <a:solidFill>
                    <a:schemeClr val="bg1"/>
                  </a:solidFill>
                  <a:ea typeface="Calibri" panose="020F0502020204030204" charset="0"/>
                </a:rPr>
                <a:t>B</a:t>
              </a:r>
              <a:endParaRPr lang="zh-CN" altLang="en-US" sz="2700" b="1" dirty="0">
                <a:solidFill>
                  <a:schemeClr val="bg1"/>
                </a:solidFill>
                <a:ea typeface="Calibri" panose="020F050202020403020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Introduction</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1414780" y="2414270"/>
            <a:ext cx="6633210" cy="2030095"/>
          </a:xfrm>
          <a:prstGeom prst="rect">
            <a:avLst/>
          </a:prstGeom>
          <a:noFill/>
        </p:spPr>
        <p:txBody>
          <a:bodyPr wrap="square" rtlCol="0" anchor="ctr" anchorCtr="0">
            <a:spAutoFit/>
          </a:bodyPr>
          <a:p>
            <a:pPr algn="just"/>
            <a:r>
              <a:rPr lang="en-IN" altLang="zh-C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rPr>
              <a:t>	Alumni Connect Portal serves the alumni in carrying out a variety of activities. It strengthens ties between alumni, as well as between alumni and Alma Mater, providing opportunities for cooperation and communication. Interactions with them have always been beneficial to the university as it reduces the industry academic gap.  The alumnus is an important stakeholder. They are valuable assets of considered to be in any organization university.</a:t>
            </a:r>
            <a:endParaRPr lang="en-IN" altLang="zh-CN">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04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Existing System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2306955"/>
          </a:xfrm>
          <a:prstGeom prst="rect">
            <a:avLst/>
          </a:prstGeom>
          <a:noFill/>
        </p:spPr>
        <p:txBody>
          <a:bodyPr wrap="square" rtlCol="0">
            <a:spAutoFit/>
          </a:bodyPr>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Many institutions, colleges and universities manitain the information mannually about present &amp; past students. This does not allow efficient data management and retrival process.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 student willing to get information about others has to approach the college and obtain the details.</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Often there is the chance that the information may not be available or mislead.</a:t>
            </a:r>
            <a:endParaRPr lang="en-IN" altLang="en-US">
              <a:solidFill>
                <a:schemeClr val="tx1"/>
              </a:solidFill>
              <a:effectLst>
                <a:outerShdw blurRad="38100" dist="19050" dir="2700000" algn="tl" rotWithShape="0">
                  <a:schemeClr val="dk1">
                    <a:alpha val="40000"/>
                  </a:schemeClr>
                </a:outerShdw>
              </a:effectLst>
              <a:latin typeface="Calibri" panose="020F0502020204030204" charset="0"/>
              <a:ea typeface="SimSun" panose="02010600030101010101" pitchFamily="2" charset="-122"/>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05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Proposed System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2030095"/>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The application allows students to register and then search the data based on differnet criteria. </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it has the benefit of having a centralized database and up to date information.</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 user can easily obtain information about other regisered users.</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06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Technology Requirement</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889635" y="1362710"/>
            <a:ext cx="6987540" cy="384619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IN" altLang="en-US" sz="2800" b="1">
                <a:solidFill>
                  <a:schemeClr val="accent4"/>
                </a:solidFill>
                <a:effectLst/>
                <a:latin typeface="Calibri" panose="020F0502020204030204" charset="0"/>
                <a:cs typeface="Calibri" panose="020F0502020204030204" charset="0"/>
              </a:rPr>
              <a:t>Client Side :</a:t>
            </a:r>
            <a:endParaRPr lang="en-IN" altLang="en-US" sz="2800" b="1">
              <a:solidFill>
                <a:schemeClr val="accent4"/>
              </a:solidFill>
              <a:effectLst/>
              <a:latin typeface="Calibri" panose="020F0502020204030204" charset="0"/>
              <a:cs typeface="Calibri" panose="020F0502020204030204" charset="0"/>
            </a:endParaRPr>
          </a:p>
          <a:p>
            <a:endParaRPr lang="en-IN" altLang="en-US" sz="2800">
              <a:solidFill>
                <a:schemeClr val="accent4"/>
              </a:solidFill>
              <a:effectLst/>
              <a:latin typeface="Calibri" panose="020F0502020204030204" charset="0"/>
              <a:cs typeface="Calibri" panose="020F0502020204030204" charset="0"/>
            </a:endParaRPr>
          </a:p>
          <a:p>
            <a:r>
              <a:rPr lang="en-IN" altLang="en-US" sz="1600">
                <a:noFill/>
                <a:effectLst/>
                <a:latin typeface="Calibri" panose="020F0502020204030204" charset="0"/>
                <a:cs typeface="Calibri" panose="020F0502020204030204" charset="0"/>
              </a:rPr>
              <a:t>.</a:t>
            </a:r>
            <a:endParaRPr lang="en-IN" altLang="en-US" sz="2800">
              <a:solidFill>
                <a:schemeClr val="accent4"/>
              </a:solidFill>
              <a:effectLst/>
              <a:latin typeface="Calibri" panose="020F0502020204030204" charset="0"/>
              <a:cs typeface="Calibri" panose="020F0502020204030204" charset="0"/>
            </a:endParaRPr>
          </a:p>
          <a:p>
            <a:r>
              <a:rPr lang="en-IN" altLang="en-US" sz="2800" b="1">
                <a:solidFill>
                  <a:schemeClr val="accent4"/>
                </a:solidFill>
                <a:effectLst/>
                <a:latin typeface="Calibri" panose="020F0502020204030204" charset="0"/>
                <a:cs typeface="Calibri" panose="020F0502020204030204" charset="0"/>
              </a:rPr>
              <a:t>Server Side :</a:t>
            </a:r>
            <a:endParaRPr lang="en-IN" altLang="en-US" sz="2800" b="1">
              <a:solidFill>
                <a:schemeClr val="accent4"/>
              </a:solidFill>
              <a:effectLst/>
              <a:latin typeface="Calibri" panose="020F0502020204030204" charset="0"/>
              <a:cs typeface="Calibri" panose="020F0502020204030204" charset="0"/>
            </a:endParaRPr>
          </a:p>
          <a:p>
            <a:endParaRPr lang="en-IN" altLang="en-US" sz="2800" b="1">
              <a:solidFill>
                <a:schemeClr val="accent4"/>
              </a:solidFill>
              <a:effectLst/>
              <a:latin typeface="Calibri" panose="020F0502020204030204" charset="0"/>
              <a:cs typeface="Calibri" panose="020F0502020204030204" charset="0"/>
            </a:endParaRPr>
          </a:p>
          <a:p>
            <a:r>
              <a:rPr lang="en-IN" altLang="en-US" sz="1600" b="1">
                <a:noFill/>
                <a:effectLst/>
                <a:latin typeface="Calibri" panose="020F0502020204030204" charset="0"/>
                <a:cs typeface="Calibri" panose="020F0502020204030204" charset="0"/>
              </a:rPr>
              <a:t>.</a:t>
            </a:r>
            <a:endParaRPr lang="en-IN" altLang="en-US" sz="2800" b="1">
              <a:solidFill>
                <a:schemeClr val="accent4"/>
              </a:solidFill>
              <a:effectLst/>
              <a:latin typeface="Calibri" panose="020F0502020204030204" charset="0"/>
              <a:cs typeface="Calibri" panose="020F0502020204030204" charset="0"/>
            </a:endParaRPr>
          </a:p>
          <a:p>
            <a:r>
              <a:rPr lang="en-IN" altLang="en-US" sz="2800" b="1">
                <a:solidFill>
                  <a:schemeClr val="accent4"/>
                </a:solidFill>
                <a:effectLst/>
                <a:latin typeface="Calibri" panose="020F0502020204030204" charset="0"/>
                <a:cs typeface="Calibri" panose="020F0502020204030204" charset="0"/>
              </a:rPr>
              <a:t>Back End :		</a:t>
            </a:r>
            <a:endParaRPr lang="en-IN" altLang="en-US" sz="2800" b="1">
              <a:solidFill>
                <a:schemeClr val="accent4"/>
              </a:solidFill>
              <a:effectLst/>
              <a:latin typeface="Calibri" panose="020F0502020204030204" charset="0"/>
              <a:cs typeface="Calibri" panose="020F0502020204030204" charset="0"/>
            </a:endParaRPr>
          </a:p>
          <a:p>
            <a:endParaRPr lang="en-IN" altLang="en-US" sz="2800" b="1">
              <a:solidFill>
                <a:schemeClr val="accent4"/>
              </a:solidFill>
              <a:effectLst/>
              <a:latin typeface="Calibri" panose="020F0502020204030204" charset="0"/>
              <a:cs typeface="Calibri" panose="020F0502020204030204" charset="0"/>
              <a:sym typeface="+mn-ea"/>
            </a:endParaRPr>
          </a:p>
          <a:p>
            <a:r>
              <a:rPr lang="en-IN" altLang="en-US" sz="1600" b="1">
                <a:noFill/>
                <a:effectLst/>
                <a:latin typeface="Calibri" panose="020F0502020204030204" charset="0"/>
                <a:cs typeface="Calibri" panose="020F0502020204030204" charset="0"/>
                <a:sym typeface="+mn-ea"/>
              </a:rPr>
              <a:t>.</a:t>
            </a:r>
            <a:endParaRPr lang="en-IN" altLang="en-US" sz="2800" b="1">
              <a:solidFill>
                <a:schemeClr val="accent4"/>
              </a:solidFill>
              <a:effectLst/>
              <a:latin typeface="Calibri" panose="020F0502020204030204" charset="0"/>
              <a:cs typeface="Calibri" panose="020F0502020204030204" charset="0"/>
              <a:sym typeface="+mn-ea"/>
            </a:endParaRPr>
          </a:p>
          <a:p>
            <a:r>
              <a:rPr lang="en-IN" altLang="en-US" sz="2800" b="1">
                <a:solidFill>
                  <a:schemeClr val="accent4"/>
                </a:solidFill>
                <a:effectLst/>
                <a:latin typeface="Calibri" panose="020F0502020204030204" charset="0"/>
                <a:cs typeface="Calibri" panose="020F0502020204030204" charset="0"/>
                <a:sym typeface="+mn-ea"/>
              </a:rPr>
              <a:t>Softwares :</a:t>
            </a:r>
            <a:endParaRPr lang="en-IN" altLang="en-US" sz="2800" b="1">
              <a:solidFill>
                <a:schemeClr val="accent4"/>
              </a:solidFill>
              <a:effectLst/>
              <a:latin typeface="Calibri" panose="020F0502020204030204" charset="0"/>
              <a:cs typeface="Calibri" panose="020F0502020204030204" charset="0"/>
              <a:sym typeface="+mn-ea"/>
            </a:endParaRPr>
          </a:p>
        </p:txBody>
      </p:sp>
      <p:sp>
        <p:nvSpPr>
          <p:cNvPr id="8" name="圆角矩形 4154"/>
          <p:cNvSpPr/>
          <p:nvPr/>
        </p:nvSpPr>
        <p:spPr>
          <a:xfrm>
            <a:off x="975995" y="190563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HTML</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9" name="圆角矩形 4154"/>
          <p:cNvSpPr/>
          <p:nvPr/>
        </p:nvSpPr>
        <p:spPr>
          <a:xfrm>
            <a:off x="3103880" y="189674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CSS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0" name="圆角矩形 4154"/>
          <p:cNvSpPr/>
          <p:nvPr/>
        </p:nvSpPr>
        <p:spPr>
          <a:xfrm>
            <a:off x="5262245" y="187896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JS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1" name="圆角矩形 4154"/>
          <p:cNvSpPr/>
          <p:nvPr/>
        </p:nvSpPr>
        <p:spPr>
          <a:xfrm>
            <a:off x="7451725" y="188150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jQuery</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2" name="圆角矩形 4154"/>
          <p:cNvSpPr/>
          <p:nvPr/>
        </p:nvSpPr>
        <p:spPr>
          <a:xfrm>
            <a:off x="975995" y="301434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C#</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3" name="圆角矩形 4154"/>
          <p:cNvSpPr/>
          <p:nvPr/>
        </p:nvSpPr>
        <p:spPr>
          <a:xfrm>
            <a:off x="3103880" y="300545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ASP.NET</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4" name="圆角矩形 4154"/>
          <p:cNvSpPr/>
          <p:nvPr/>
        </p:nvSpPr>
        <p:spPr>
          <a:xfrm>
            <a:off x="975995" y="4084320"/>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MySQL</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5" name="圆角矩形 4154"/>
          <p:cNvSpPr/>
          <p:nvPr/>
        </p:nvSpPr>
        <p:spPr>
          <a:xfrm>
            <a:off x="7451725" y="301434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IIS</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6" name="圆角矩形 4154"/>
          <p:cNvSpPr/>
          <p:nvPr/>
        </p:nvSpPr>
        <p:spPr>
          <a:xfrm>
            <a:off x="5255895" y="3014345"/>
            <a:ext cx="145732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.NET 4.5</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7" name="圆角矩形 4154"/>
          <p:cNvSpPr/>
          <p:nvPr/>
        </p:nvSpPr>
        <p:spPr>
          <a:xfrm>
            <a:off x="975995" y="5234305"/>
            <a:ext cx="2326640"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Visual Studio 2019</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18" name="圆角矩形 4154"/>
          <p:cNvSpPr/>
          <p:nvPr/>
        </p:nvSpPr>
        <p:spPr>
          <a:xfrm>
            <a:off x="3646805" y="5243195"/>
            <a:ext cx="2494915" cy="428625"/>
          </a:xfrm>
          <a:prstGeom prst="roundRect">
            <a:avLst>
              <a:gd name="adj" fmla="val 10643"/>
            </a:avLst>
          </a:prstGeom>
          <a:solidFill>
            <a:srgbClr val="00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0" cap="none" spc="0" normalizeH="0" baseline="0" noProof="0">
                <a:ln>
                  <a:noFill/>
                </a:ln>
                <a:solidFill>
                  <a:schemeClr val="bg1"/>
                </a:solidFill>
                <a:effectLst/>
                <a:uLnTx/>
                <a:uFillTx/>
                <a:latin typeface="+mn-lt"/>
                <a:ea typeface="+mn-ea"/>
                <a:cs typeface="+mn-cs"/>
              </a:rPr>
              <a:t>MySQL Workbench</a:t>
            </a:r>
            <a:endParaRPr kumimoji="0" lang="en-IN" altLang="zh-CN" sz="1800" b="1" i="0" u="none" strike="noStrike" kern="0" cap="none" spc="0" normalizeH="0" baseline="0" noProof="0">
              <a:ln>
                <a:noFill/>
              </a:ln>
              <a:solidFill>
                <a:schemeClr val="bg1"/>
              </a:solidFill>
              <a:effectLst/>
              <a:uLnTx/>
              <a:uFillTx/>
              <a:latin typeface="+mn-lt"/>
              <a:ea typeface="+mn-ea"/>
              <a:cs typeface="+mn-cs"/>
            </a:endParaRPr>
          </a:p>
        </p:txBody>
      </p:sp>
      <p:sp>
        <p:nvSpPr>
          <p:cNvPr id="20" name="Flowchart: Alternate Process 19"/>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07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System Modules</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664210" y="1691005"/>
            <a:ext cx="7833360" cy="4246245"/>
          </a:xfrm>
          <a:prstGeom prst="rect">
            <a:avLst/>
          </a:prstGeom>
          <a:noFill/>
        </p:spPr>
        <p:txBody>
          <a:bodyPr wrap="square" rtlCol="0">
            <a:spAutoFit/>
          </a:bodyPr>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The System is proposed to have the following modules :</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1. Dashboard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2. View Profile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3. Edit Profile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4. Login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5. Registration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6. Administrator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7. Event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8. Student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9. Openings &amp; Internship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r>
              <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10. Blogs Module</a:t>
            </a:r>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algn="just"/>
            <a:endParaRPr lang="en-IN" alt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4" name="Flowchart: Alternate Process 13"/>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08 |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0570" y="274638"/>
            <a:ext cx="8229600" cy="1143000"/>
          </a:xfrm>
        </p:spPr>
        <p:txBody>
          <a:bodyPr/>
          <a:p>
            <a:pPr algn="l"/>
            <a:r>
              <a:rPr lang="en-IN" altLang="en-US" b="1" u="sng">
                <a:solidFill>
                  <a:schemeClr val="tx1"/>
                </a:solidFill>
                <a:effectLst>
                  <a:outerShdw blurRad="38100" dist="19050" dir="2700000" algn="tl" rotWithShape="0">
                    <a:schemeClr val="dk1">
                      <a:alpha val="40000"/>
                    </a:schemeClr>
                  </a:outerShdw>
                </a:effectLst>
              </a:rPr>
              <a:t>Flow Diagram</a:t>
            </a:r>
            <a:endParaRPr lang="en-IN" altLang="en-US" b="1" u="sng">
              <a:solidFill>
                <a:schemeClr val="tx1"/>
              </a:solidFill>
              <a:effectLst>
                <a:outerShdw blurRad="38100" dist="19050" dir="2700000" algn="tl" rotWithShape="0">
                  <a:schemeClr val="dk1">
                    <a:alpha val="40000"/>
                  </a:schemeClr>
                </a:outerShdw>
              </a:effectLst>
            </a:endParaRPr>
          </a:p>
        </p:txBody>
      </p:sp>
      <p:pic>
        <p:nvPicPr>
          <p:cNvPr id="4" name="Content Placeholder 3" descr="logo"/>
          <p:cNvPicPr>
            <a:picLocks noChangeAspect="1"/>
          </p:cNvPicPr>
          <p:nvPr>
            <p:ph idx="1"/>
          </p:nvPr>
        </p:nvPicPr>
        <p:blipFill>
          <a:blip r:embed="rId1"/>
          <a:stretch>
            <a:fillRect/>
          </a:stretch>
        </p:blipFill>
        <p:spPr>
          <a:xfrm>
            <a:off x="106680" y="6384290"/>
            <a:ext cx="2486025" cy="371475"/>
          </a:xfrm>
          <a:prstGeom prst="rect">
            <a:avLst/>
          </a:prstGeom>
        </p:spPr>
      </p:pic>
      <p:sp>
        <p:nvSpPr>
          <p:cNvPr id="5" name="Striped Right Arrow 4"/>
          <p:cNvSpPr/>
          <p:nvPr/>
        </p:nvSpPr>
        <p:spPr>
          <a:xfrm>
            <a:off x="104775" y="403860"/>
            <a:ext cx="599440" cy="863600"/>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7" name="Elbow Connector 17"/>
          <p:cNvCxnSpPr>
            <a:stCxn id="19" idx="2"/>
            <a:endCxn id="27" idx="0"/>
          </p:cNvCxnSpPr>
          <p:nvPr/>
        </p:nvCxnSpPr>
        <p:spPr>
          <a:xfrm rot="5400000" flipV="1">
            <a:off x="5507990" y="1339850"/>
            <a:ext cx="413385" cy="2305050"/>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rot="0">
            <a:off x="1422400" y="1795780"/>
            <a:ext cx="6299200" cy="3436620"/>
            <a:chOff x="2997" y="2624"/>
            <a:chExt cx="8312" cy="3610"/>
          </a:xfrm>
        </p:grpSpPr>
        <p:sp>
          <p:nvSpPr>
            <p:cNvPr id="21" name="Rounded Rectangle 21"/>
            <p:cNvSpPr/>
            <p:nvPr/>
          </p:nvSpPr>
          <p:spPr>
            <a:xfrm>
              <a:off x="3075" y="3590"/>
              <a:ext cx="2080" cy="51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Profile Management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grpSp>
          <p:nvGrpSpPr>
            <p:cNvPr id="7" name="Group 6"/>
            <p:cNvGrpSpPr/>
            <p:nvPr/>
          </p:nvGrpSpPr>
          <p:grpSpPr>
            <a:xfrm>
              <a:off x="2997" y="2624"/>
              <a:ext cx="8312" cy="3611"/>
              <a:chOff x="2997" y="2624"/>
              <a:chExt cx="8312" cy="3611"/>
            </a:xfrm>
          </p:grpSpPr>
          <p:sp>
            <p:nvSpPr>
              <p:cNvPr id="19" name="Rounded Rectangle 19"/>
              <p:cNvSpPr/>
              <p:nvPr/>
            </p:nvSpPr>
            <p:spPr>
              <a:xfrm>
                <a:off x="6428" y="2624"/>
                <a:ext cx="1423" cy="51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Student</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5" name="Rectangles 25"/>
              <p:cNvSpPr/>
              <p:nvPr/>
            </p:nvSpPr>
            <p:spPr>
              <a:xfrm>
                <a:off x="2997" y="4409"/>
                <a:ext cx="2220" cy="182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Login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Registration</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Edit Profile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View Profile</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 </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4" name="Rectangles 24"/>
              <p:cNvSpPr/>
              <p:nvPr/>
            </p:nvSpPr>
            <p:spPr>
              <a:xfrm>
                <a:off x="9089" y="4375"/>
                <a:ext cx="2220" cy="182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Profiles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23" name="Straight Arrow Connector 23"/>
              <p:cNvCxnSpPr>
                <a:endCxn id="24" idx="0"/>
              </p:cNvCxnSpPr>
              <p:nvPr/>
            </p:nvCxnSpPr>
            <p:spPr>
              <a:xfrm>
                <a:off x="10188" y="4105"/>
                <a:ext cx="11" cy="27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22"/>
              <p:cNvCxnSpPr>
                <a:stCxn id="21" idx="2"/>
                <a:endCxn id="25" idx="0"/>
              </p:cNvCxnSpPr>
              <p:nvPr/>
            </p:nvCxnSpPr>
            <p:spPr>
              <a:xfrm flipH="1">
                <a:off x="4107" y="4105"/>
                <a:ext cx="8"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8" name="Elbow Connector 18"/>
              <p:cNvCxnSpPr>
                <a:stCxn id="19" idx="2"/>
                <a:endCxn id="21" idx="0"/>
              </p:cNvCxnSpPr>
              <p:nvPr/>
            </p:nvCxnSpPr>
            <p:spPr>
              <a:xfrm rot="5400000">
                <a:off x="5402" y="1852"/>
                <a:ext cx="451" cy="3025"/>
              </a:xfrm>
              <a:prstGeom prst="bentConnector3">
                <a:avLst>
                  <a:gd name="adj1" fmla="val 50111"/>
                </a:avLst>
              </a:prstGeom>
              <a:ln>
                <a:tailEnd type="arrow" w="med" len="med"/>
              </a:ln>
            </p:spPr>
            <p:style>
              <a:lnRef idx="2">
                <a:schemeClr val="dk1"/>
              </a:lnRef>
              <a:fillRef idx="0">
                <a:schemeClr val="dk1"/>
              </a:fillRef>
              <a:effectRef idx="1">
                <a:schemeClr val="dk1"/>
              </a:effectRef>
              <a:fontRef idx="minor">
                <a:schemeClr val="tx1"/>
              </a:fontRef>
            </p:style>
          </p:cxnSp>
          <p:sp>
            <p:nvSpPr>
              <p:cNvPr id="26" name="Rounded Rectangle 26"/>
              <p:cNvSpPr/>
              <p:nvPr/>
            </p:nvSpPr>
            <p:spPr>
              <a:xfrm>
                <a:off x="6100" y="3581"/>
                <a:ext cx="2080" cy="51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Upload</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7" name="Rounded Rectangle 27"/>
              <p:cNvSpPr/>
              <p:nvPr/>
            </p:nvSpPr>
            <p:spPr>
              <a:xfrm>
                <a:off x="9141" y="3573"/>
                <a:ext cx="2080" cy="51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View</a:t>
                </a:r>
                <a:endParaRPr lang="en-US" altLang="zh-CN" sz="1050"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8" name="Rectangles 28"/>
              <p:cNvSpPr/>
              <p:nvPr/>
            </p:nvSpPr>
            <p:spPr>
              <a:xfrm>
                <a:off x="6023" y="4409"/>
                <a:ext cx="2220" cy="182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Internships</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sz="1050" b="1" kern="100">
                  <a:solidFill>
                    <a:schemeClr val="tx1"/>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29" name="Straight Arrow Connector 29"/>
              <p:cNvCxnSpPr/>
              <p:nvPr/>
            </p:nvCxnSpPr>
            <p:spPr>
              <a:xfrm flipH="1">
                <a:off x="7150" y="4095"/>
                <a:ext cx="8" cy="304"/>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grpSp>
      <p:cxnSp>
        <p:nvCxnSpPr>
          <p:cNvPr id="30" name="Straight Arrow Connector 30"/>
          <p:cNvCxnSpPr>
            <a:endCxn id="26" idx="0"/>
          </p:cNvCxnSpPr>
          <p:nvPr/>
        </p:nvCxnSpPr>
        <p:spPr>
          <a:xfrm flipH="1">
            <a:off x="4561840" y="2482850"/>
            <a:ext cx="5080" cy="22415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6" name="Flowchart: Alternate Process 5"/>
          <p:cNvSpPr/>
          <p:nvPr/>
        </p:nvSpPr>
        <p:spPr>
          <a:xfrm>
            <a:off x="7983855" y="6327775"/>
            <a:ext cx="947420" cy="446405"/>
          </a:xfrm>
          <a:prstGeom prst="flowChartAlternateProcess">
            <a:avLst/>
          </a:prstGeom>
          <a:gradFill rotWithShape="0">
            <a:gsLst>
              <a:gs pos="0">
                <a:schemeClr val="bg1"/>
              </a:gs>
              <a:gs pos="100000">
                <a:schemeClr val="bg1">
                  <a:lumMod val="85000"/>
                </a:schemeClr>
              </a:gs>
            </a:gsLst>
            <a:lin ang="5400000" scaled="1"/>
          </a:gradFill>
          <a:ln w="9525" cap="flat" cmpd="sng" algn="ctr">
            <a:solidFill>
              <a:schemeClr val="bg1">
                <a:lumMod val="95000"/>
              </a:schemeClr>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rPr>
              <a:t>09| 18</a:t>
            </a:r>
            <a:endParaRPr kumimoji="0" lang="en-IN" altLang="zh-CN" sz="1800" b="1" i="0" u="none" strike="noStrike" cap="none" normalizeH="0" baseline="0" smtClean="0">
              <a:ln>
                <a:noFill/>
              </a:ln>
              <a:solidFill>
                <a:schemeClr val="bg2">
                  <a:lumMod val="50000"/>
                </a:schemeClr>
              </a:solidFill>
              <a:effectLst/>
              <a:latin typeface="Arial" panose="020B0604020202020204" pitchFamily="34" charset="0"/>
              <a:ea typeface="SimSun" panose="02010600030101010101" pitchFamily="2" charset="-122"/>
            </a:endParaRPr>
          </a:p>
        </p:txBody>
      </p:sp>
      <p:sp>
        <p:nvSpPr>
          <p:cNvPr id="3" name="Text Box 2"/>
          <p:cNvSpPr txBox="1"/>
          <p:nvPr/>
        </p:nvSpPr>
        <p:spPr>
          <a:xfrm>
            <a:off x="3422650" y="5530850"/>
            <a:ext cx="2885440" cy="306705"/>
          </a:xfrm>
          <a:prstGeom prst="rect">
            <a:avLst/>
          </a:prstGeom>
          <a:noFill/>
        </p:spPr>
        <p:txBody>
          <a:bodyPr wrap="square" rtlCol="0">
            <a:spAutoFit/>
          </a:bodyPr>
          <a:p>
            <a:r>
              <a:rPr lang="en-IN" altLang="en-US" sz="1400"/>
              <a:t>Flow digram for student module</a:t>
            </a:r>
            <a:endParaRPr lang="en-IN" altLang="en-US" sz="1400"/>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4224</Words>
  <Application>WPS Presentation</Application>
  <PresentationFormat>Widescreen</PresentationFormat>
  <Paragraphs>301</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Wingdings</vt:lpstr>
      <vt:lpstr>Calibri</vt:lpstr>
      <vt:lpstr>Times New Roman</vt:lpstr>
      <vt:lpstr>Mangal</vt:lpstr>
      <vt:lpstr>Microsoft YaHei</vt:lpstr>
      <vt:lpstr>Arial Unicode MS</vt:lpstr>
      <vt:lpstr>Business Cooperate</vt:lpstr>
      <vt:lpstr>PowerPoint 演示文稿</vt:lpstr>
      <vt:lpstr>Contents</vt:lpstr>
      <vt:lpstr>Objective</vt:lpstr>
      <vt:lpstr>Introduction</vt:lpstr>
      <vt:lpstr>Existing System</vt:lpstr>
      <vt:lpstr>Proposed System</vt:lpstr>
      <vt:lpstr>Technology Requirement</vt:lpstr>
      <vt:lpstr>System Modules</vt:lpstr>
      <vt:lpstr>Flow Diagram</vt:lpstr>
      <vt:lpstr>Flow Diagram</vt:lpstr>
      <vt:lpstr>Implementation</vt:lpstr>
      <vt:lpstr>Implementation</vt:lpstr>
      <vt:lpstr>Implementation</vt:lpstr>
      <vt:lpstr>Implementation</vt:lpstr>
      <vt:lpstr>Advantages</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deven</cp:lastModifiedBy>
  <cp:revision>5</cp:revision>
  <dcterms:created xsi:type="dcterms:W3CDTF">2021-12-12T08:08:00Z</dcterms:created>
  <dcterms:modified xsi:type="dcterms:W3CDTF">2021-12-12T14:07:36Z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9B92000FFBCB419B8D1AF5AA7C080FD3</vt:lpwstr>
  </property>
  <property fmtid="{D5CDD505-2E9C-101B-9397-08002B2CF9AE}" pid="3" name="KSOProductBuildVer">
    <vt:lpwstr>1033-11.2.0.10382</vt:lpwstr>
  </property>
</Properties>
</file>