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70" r:id="rId2"/>
    <p:sldId id="257" r:id="rId3"/>
    <p:sldId id="269" r:id="rId4"/>
    <p:sldId id="258" r:id="rId5"/>
    <p:sldId id="260" r:id="rId6"/>
    <p:sldId id="268" r:id="rId7"/>
    <p:sldId id="261" r:id="rId8"/>
    <p:sldId id="262" r:id="rId9"/>
    <p:sldId id="263" r:id="rId10"/>
    <p:sldId id="264" r:id="rId11"/>
    <p:sldId id="267" r:id="rId12"/>
    <p:sldId id="266"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autoAdjust="0"/>
  </p:normalViewPr>
  <p:slideViewPr>
    <p:cSldViewPr snapToGrid="0">
      <p:cViewPr>
        <p:scale>
          <a:sx n="117" d="100"/>
          <a:sy n="117" d="100"/>
        </p:scale>
        <p:origin x="-156" y="-132"/>
      </p:cViewPr>
      <p:guideLst>
        <p:guide orient="horz" pos="2160"/>
        <p:guide pos="3840"/>
      </p:guideLst>
    </p:cSldViewPr>
  </p:slideViewPr>
  <p:outlineViewPr>
    <p:cViewPr>
      <p:scale>
        <a:sx n="33" d="100"/>
        <a:sy n="33" d="100"/>
      </p:scale>
      <p:origin x="0" y="29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16038489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1B105-4701-4007-ABF3-9ED0480EB1A4}"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24264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382766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3037737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2145941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217516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152669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52660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33762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413744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B105-4701-4007-ABF3-9ED0480EB1A4}"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317222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1B105-4701-4007-ABF3-9ED0480EB1A4}"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270028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1B105-4701-4007-ABF3-9ED0480EB1A4}" type="datetimeFigureOut">
              <a:rPr lang="en-IN" smtClean="0"/>
              <a:t>21-08-2022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36057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1B105-4701-4007-ABF3-9ED0480EB1A4}" type="datetimeFigureOut">
              <a:rPr lang="en-IN" smtClean="0"/>
              <a:t>21-08-2022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148364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9A1B105-4701-4007-ABF3-9ED0480EB1A4}" type="datetimeFigureOut">
              <a:rPr lang="en-IN" smtClean="0"/>
              <a:t>21-08-2022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330675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1B105-4701-4007-ABF3-9ED0480EB1A4}"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178164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1B105-4701-4007-ABF3-9ED0480EB1A4}"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23B49D-98EF-4567-9746-6EBC09F64F90}" type="slidenum">
              <a:rPr lang="en-IN" smtClean="0"/>
              <a:t>‹#›</a:t>
            </a:fld>
            <a:endParaRPr lang="en-IN"/>
          </a:p>
        </p:txBody>
      </p:sp>
    </p:spTree>
    <p:extLst>
      <p:ext uri="{BB962C8B-B14F-4D97-AF65-F5344CB8AC3E}">
        <p14:creationId xmlns:p14="http://schemas.microsoft.com/office/powerpoint/2010/main" val="229215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A1B105-4701-4007-ABF3-9ED0480EB1A4}" type="datetimeFigureOut">
              <a:rPr lang="en-IN" smtClean="0"/>
              <a:t>21-08-2022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23B49D-98EF-4567-9746-6EBC09F64F90}" type="slidenum">
              <a:rPr lang="en-IN" smtClean="0"/>
              <a:t>‹#›</a:t>
            </a:fld>
            <a:endParaRPr lang="en-IN"/>
          </a:p>
        </p:txBody>
      </p:sp>
    </p:spTree>
    <p:extLst>
      <p:ext uri="{BB962C8B-B14F-4D97-AF65-F5344CB8AC3E}">
        <p14:creationId xmlns:p14="http://schemas.microsoft.com/office/powerpoint/2010/main" val="3366179662"/>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73" y="130628"/>
            <a:ext cx="12174327" cy="892552"/>
          </a:xfrm>
          <a:prstGeom prst="rect">
            <a:avLst/>
          </a:prstGeom>
        </p:spPr>
        <p:style>
          <a:lnRef idx="2">
            <a:schemeClr val="accent1"/>
          </a:lnRef>
          <a:fillRef idx="1003">
            <a:schemeClr val="dk1"/>
          </a:fillRef>
          <a:effectRef idx="0">
            <a:schemeClr val="accent1"/>
          </a:effectRef>
          <a:fontRef idx="minor">
            <a:schemeClr val="dk1"/>
          </a:fontRef>
        </p:style>
        <p:txBody>
          <a:bodyPr wrap="square" rtlCol="0">
            <a:spAutoFit/>
          </a:bodyPr>
          <a:lstStyle/>
          <a:p>
            <a:pPr algn="ctr"/>
            <a:r>
              <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Adobe Garamond Pro" panose="02020502060506020403" pitchFamily="18" charset="0"/>
              </a:rPr>
              <a:t>Mahatma Education Society’s</a:t>
            </a: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Adobe Garamond Pro" panose="02020502060506020403" pitchFamily="18" charset="0"/>
              </a:rPr>
              <a:t/>
            </a:r>
            <a:b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Adobe Garamond Pro" panose="02020502060506020403" pitchFamily="18" charset="0"/>
              </a:rPr>
            </a:br>
            <a:r>
              <a:rPr lang="en-US" sz="28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Adobe Garamond Pro" panose="02020502060506020403" pitchFamily="18" charset="0"/>
              </a:rPr>
              <a:t>Pillai</a:t>
            </a: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Adobe Garamond Pro" panose="02020502060506020403" pitchFamily="18" charset="0"/>
              </a:rPr>
              <a:t> HOC College Of Engineering and Technology</a:t>
            </a:r>
            <a:endParaRPr lang="en-I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pic>
        <p:nvPicPr>
          <p:cNvPr id="6" name="image2.png"/>
          <p:cNvPicPr/>
          <p:nvPr/>
        </p:nvPicPr>
        <p:blipFill rotWithShape="1">
          <a:blip r:embed="rId2" cstate="print"/>
          <a:srcRect t="-1" b="4430"/>
          <a:stretch/>
        </p:blipFill>
        <p:spPr>
          <a:xfrm>
            <a:off x="4876800" y="1356190"/>
            <a:ext cx="2172335" cy="2098210"/>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
        <p:nvSpPr>
          <p:cNvPr id="7" name="TextBox 6"/>
          <p:cNvSpPr txBox="1"/>
          <p:nvPr/>
        </p:nvSpPr>
        <p:spPr>
          <a:xfrm>
            <a:off x="3205804" y="3755572"/>
            <a:ext cx="5178918" cy="707886"/>
          </a:xfrm>
          <a:prstGeom prst="rect">
            <a:avLst/>
          </a:prstGeom>
        </p:spPr>
        <p:style>
          <a:lnRef idx="0">
            <a:scrgbClr r="0" g="0" b="0"/>
          </a:lnRef>
          <a:fillRef idx="1003">
            <a:schemeClr val="dk2"/>
          </a:fillRef>
          <a:effectRef idx="0">
            <a:scrgbClr r="0" g="0" b="0"/>
          </a:effectRef>
          <a:fontRef idx="major"/>
        </p:style>
        <p:txBody>
          <a:bodyPr wrap="none" rtlCol="0">
            <a:spAutoFit/>
          </a:bodyPr>
          <a:lstStyle/>
          <a:p>
            <a:pPr algn="ctr"/>
            <a:r>
              <a:rPr lang="en-US" sz="4000" dirty="0" smtClean="0">
                <a:latin typeface="Times New Roman" panose="02020603050405020304" pitchFamily="18" charset="0"/>
                <a:cs typeface="Times New Roman" panose="02020603050405020304" pitchFamily="18" charset="0"/>
              </a:rPr>
              <a:t>Study Resource </a:t>
            </a:r>
            <a:r>
              <a:rPr lang="en-US" sz="4000" dirty="0">
                <a:latin typeface="Times New Roman" panose="02020603050405020304" pitchFamily="18" charset="0"/>
                <a:cs typeface="Times New Roman" panose="02020603050405020304" pitchFamily="18" charset="0"/>
              </a:rPr>
              <a:t>Website</a:t>
            </a:r>
            <a:endParaRPr lang="en-IN" sz="4000" dirty="0"/>
          </a:p>
        </p:txBody>
      </p:sp>
      <p:sp>
        <p:nvSpPr>
          <p:cNvPr id="8" name="TextBox 7"/>
          <p:cNvSpPr txBox="1"/>
          <p:nvPr/>
        </p:nvSpPr>
        <p:spPr>
          <a:xfrm>
            <a:off x="415703" y="4879070"/>
            <a:ext cx="2129878" cy="1538883"/>
          </a:xfrm>
          <a:prstGeom prst="rect">
            <a:avLst/>
          </a:prstGeom>
          <a:noFill/>
        </p:spPr>
        <p:txBody>
          <a:bodyPr wrap="none" rtlCol="0">
            <a:spAutoFit/>
          </a:bodyPr>
          <a:lstStyle/>
          <a:p>
            <a:r>
              <a:rPr lang="en-US" sz="2800" b="1" dirty="0">
                <a:solidFill>
                  <a:schemeClr val="accent3">
                    <a:lumMod val="75000"/>
                  </a:schemeClr>
                </a:solidFill>
              </a:rPr>
              <a:t>Presented by</a:t>
            </a:r>
          </a:p>
          <a:p>
            <a:r>
              <a:rPr lang="en-US" sz="1600" b="1" dirty="0">
                <a:latin typeface="Adobe Garamond Pro" panose="02020502060506020403" pitchFamily="18" charset="0"/>
              </a:rPr>
              <a:t>1. </a:t>
            </a:r>
            <a:r>
              <a:rPr lang="en-IN" sz="1600" b="1" dirty="0" err="1">
                <a:latin typeface="Adobe Garamond Pro" panose="02020502060506020403" pitchFamily="18" charset="0"/>
              </a:rPr>
              <a:t>Mansi</a:t>
            </a:r>
            <a:r>
              <a:rPr lang="en-IN" sz="1600" b="1" dirty="0">
                <a:latin typeface="Adobe Garamond Pro" panose="02020502060506020403" pitchFamily="18" charset="0"/>
              </a:rPr>
              <a:t> </a:t>
            </a:r>
            <a:r>
              <a:rPr lang="en-IN" sz="1600" b="1" dirty="0" err="1">
                <a:latin typeface="Adobe Garamond Pro" panose="02020502060506020403" pitchFamily="18" charset="0"/>
              </a:rPr>
              <a:t>Gawand</a:t>
            </a:r>
            <a:endParaRPr lang="en-US" sz="1600" b="1" dirty="0">
              <a:latin typeface="Adobe Garamond Pro" panose="02020502060506020403" pitchFamily="18" charset="0"/>
            </a:endParaRPr>
          </a:p>
          <a:p>
            <a:r>
              <a:rPr lang="en-US" sz="1600" b="1" dirty="0">
                <a:latin typeface="Adobe Garamond Pro" panose="02020502060506020403" pitchFamily="18" charset="0"/>
              </a:rPr>
              <a:t>2.</a:t>
            </a:r>
            <a:r>
              <a:rPr lang="en-IN" sz="1600" b="1" dirty="0">
                <a:latin typeface="Adobe Garamond Pro" panose="02020502060506020403" pitchFamily="18" charset="0"/>
              </a:rPr>
              <a:t> Deven Gupta</a:t>
            </a:r>
            <a:r>
              <a:rPr lang="en-US" sz="1600" b="1" dirty="0">
                <a:latin typeface="Adobe Garamond Pro" panose="02020502060506020403" pitchFamily="18" charset="0"/>
              </a:rPr>
              <a:t> </a:t>
            </a:r>
            <a:endParaRPr lang="en-IN" sz="1600" b="1" dirty="0">
              <a:latin typeface="Adobe Garamond Pro" panose="02020502060506020403" pitchFamily="18" charset="0"/>
            </a:endParaRPr>
          </a:p>
          <a:p>
            <a:r>
              <a:rPr lang="en-IN" sz="1600" b="1" dirty="0">
                <a:latin typeface="Adobe Garamond Pro" panose="02020502060506020403" pitchFamily="18" charset="0"/>
              </a:rPr>
              <a:t>3. </a:t>
            </a:r>
            <a:r>
              <a:rPr lang="en-US" sz="1600" b="1" dirty="0" err="1">
                <a:latin typeface="Adobe Garamond Pro" panose="02020502060506020403" pitchFamily="18" charset="0"/>
              </a:rPr>
              <a:t>Anamika</a:t>
            </a:r>
            <a:r>
              <a:rPr lang="en-US" sz="1600" b="1" dirty="0">
                <a:latin typeface="Adobe Garamond Pro" panose="02020502060506020403" pitchFamily="18" charset="0"/>
              </a:rPr>
              <a:t> </a:t>
            </a:r>
            <a:r>
              <a:rPr lang="en-US" sz="1600" b="1" dirty="0" err="1">
                <a:latin typeface="Adobe Garamond Pro" panose="02020502060506020403" pitchFamily="18" charset="0"/>
              </a:rPr>
              <a:t>Zagade</a:t>
            </a:r>
            <a:endParaRPr lang="en-US" sz="1600" b="1" dirty="0">
              <a:latin typeface="Adobe Garamond Pro" panose="02020502060506020403" pitchFamily="18" charset="0"/>
            </a:endParaRPr>
          </a:p>
          <a:p>
            <a:endParaRPr lang="en-IN" dirty="0"/>
          </a:p>
        </p:txBody>
      </p:sp>
      <p:sp>
        <p:nvSpPr>
          <p:cNvPr id="9" name="TextBox 8"/>
          <p:cNvSpPr txBox="1"/>
          <p:nvPr/>
        </p:nvSpPr>
        <p:spPr>
          <a:xfrm>
            <a:off x="8384722" y="5094514"/>
            <a:ext cx="3541354" cy="1107996"/>
          </a:xfrm>
          <a:prstGeom prst="rect">
            <a:avLst/>
          </a:prstGeom>
          <a:noFill/>
        </p:spPr>
        <p:txBody>
          <a:bodyPr wrap="none" rtlCol="0">
            <a:spAutoFit/>
          </a:bodyPr>
          <a:lstStyle/>
          <a:p>
            <a:pPr lvl="1"/>
            <a:r>
              <a:rPr lang="en-US" sz="2400" b="1" dirty="0">
                <a:solidFill>
                  <a:schemeClr val="accent3">
                    <a:lumMod val="75000"/>
                  </a:schemeClr>
                </a:solidFill>
              </a:rPr>
              <a:t>Under the Guidance of</a:t>
            </a:r>
            <a:endParaRPr lang="en-US" sz="2000" b="1" dirty="0">
              <a:solidFill>
                <a:schemeClr val="accent3">
                  <a:lumMod val="75000"/>
                </a:schemeClr>
              </a:solidFill>
            </a:endParaRPr>
          </a:p>
          <a:p>
            <a:r>
              <a:rPr lang="en-US" sz="2000" b="1" dirty="0" smtClean="0">
                <a:latin typeface="Adobe Garamond Pro" panose="02020502060506020403" pitchFamily="18" charset="0"/>
              </a:rPr>
              <a:t>            Ms</a:t>
            </a:r>
            <a:r>
              <a:rPr lang="en-US" sz="2000" b="1" dirty="0">
                <a:latin typeface="Adobe Garamond Pro" panose="02020502060506020403" pitchFamily="18" charset="0"/>
              </a:rPr>
              <a:t>. </a:t>
            </a:r>
            <a:r>
              <a:rPr lang="en-US" sz="2400" dirty="0" err="1">
                <a:latin typeface="Times New Roman" panose="02020603050405020304" pitchFamily="18" charset="0"/>
                <a:cs typeface="Times New Roman" panose="02020603050405020304" pitchFamily="18" charset="0"/>
              </a:rPr>
              <a:t>Poonam</a:t>
            </a:r>
            <a:r>
              <a:rPr lang="en-US" sz="2400" dirty="0">
                <a:latin typeface="Times New Roman" panose="02020603050405020304" pitchFamily="18" charset="0"/>
                <a:cs typeface="Times New Roman" panose="02020603050405020304" pitchFamily="18" charset="0"/>
              </a:rPr>
              <a:t> Lad</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71825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8AC23-78E5-AB12-0437-D9590036188A}"/>
              </a:ext>
            </a:extLst>
          </p:cNvPr>
          <p:cNvSpPr>
            <a:spLocks noGrp="1"/>
          </p:cNvSpPr>
          <p:nvPr>
            <p:ph type="title"/>
          </p:nvPr>
        </p:nvSpPr>
        <p:spPr>
          <a:xfrm>
            <a:off x="1959428" y="587827"/>
            <a:ext cx="8294913" cy="987879"/>
          </a:xfrm>
        </p:spPr>
        <p:style>
          <a:lnRef idx="0">
            <a:scrgbClr r="0" g="0" b="0"/>
          </a:lnRef>
          <a:fillRef idx="1003">
            <a:schemeClr val="dk2"/>
          </a:fillRef>
          <a:effectRef idx="0">
            <a:scrgbClr r="0" g="0" b="0"/>
          </a:effectRef>
          <a:fontRef idx="major"/>
        </p:style>
        <p:txBody>
          <a:bodyPr>
            <a:normAutofit/>
          </a:bodyPr>
          <a:lstStyle/>
          <a:p>
            <a:pPr algn="ctr"/>
            <a:r>
              <a:rPr lang="en-IN" dirty="0">
                <a:latin typeface="Times New Roman" panose="02020603050405020304" pitchFamily="18" charset="0"/>
                <a:cs typeface="Times New Roman" panose="02020603050405020304" pitchFamily="18" charset="0"/>
              </a:rPr>
              <a:t> </a:t>
            </a:r>
            <a:r>
              <a:rPr lang="en-IN" sz="4400" dirty="0">
                <a:latin typeface="Times New Roman" panose="02020603050405020304" pitchFamily="18" charset="0"/>
                <a:cs typeface="Times New Roman" panose="02020603050405020304" pitchFamily="18" charset="0"/>
              </a:rPr>
              <a:t>why this system needed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BF08AF9-0F03-CF15-541E-C3FE20025038}"/>
              </a:ext>
            </a:extLst>
          </p:cNvPr>
          <p:cNvSpPr>
            <a:spLocks noGrp="1"/>
          </p:cNvSpPr>
          <p:nvPr>
            <p:ph idx="1"/>
          </p:nvPr>
        </p:nvSpPr>
        <p:spPr>
          <a:xfrm>
            <a:off x="2432958" y="2150232"/>
            <a:ext cx="7723414" cy="3649133"/>
          </a:xfrm>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provide quality education</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Serve fresh content for teaching material</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Broadcast Information and Updates Seamlessly</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Easy Interaction with Students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Attracting more Students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Learn as per Convenience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65848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416E5BE-BE58-CD54-BDAB-9CACF02BADDB}"/>
              </a:ext>
            </a:extLst>
          </p:cNvPr>
          <p:cNvSpPr>
            <a:spLocks noGrp="1"/>
          </p:cNvSpPr>
          <p:nvPr>
            <p:ph type="body" idx="1"/>
          </p:nvPr>
        </p:nvSpPr>
        <p:spPr>
          <a:xfrm>
            <a:off x="1128792" y="1026281"/>
            <a:ext cx="3083980" cy="576262"/>
          </a:xfrm>
        </p:spPr>
        <p:style>
          <a:lnRef idx="0">
            <a:scrgbClr r="0" g="0" b="0"/>
          </a:lnRef>
          <a:fillRef idx="1003">
            <a:schemeClr val="dk2"/>
          </a:fillRef>
          <a:effectRef idx="0">
            <a:scrgbClr r="0" g="0" b="0"/>
          </a:effectRef>
          <a:fontRef idx="major"/>
        </p:style>
        <p:txBody>
          <a:bodyPr/>
          <a:lstStyle/>
          <a:p>
            <a:r>
              <a:rPr lang="en-IN" sz="4000" dirty="0">
                <a:latin typeface="Times New Roman" panose="02020603050405020304" pitchFamily="18" charset="0"/>
                <a:cs typeface="Times New Roman" panose="02020603050405020304" pitchFamily="18" charset="0"/>
              </a:rPr>
              <a:t>SOFTWARE</a:t>
            </a:r>
          </a:p>
        </p:txBody>
      </p:sp>
      <p:sp>
        <p:nvSpPr>
          <p:cNvPr id="4" name="Content Placeholder 3">
            <a:extLst>
              <a:ext uri="{FF2B5EF4-FFF2-40B4-BE49-F238E27FC236}">
                <a16:creationId xmlns:a16="http://schemas.microsoft.com/office/drawing/2014/main" xmlns="" id="{D6136E7A-9E76-51DD-A1EC-677F4558E20C}"/>
              </a:ext>
            </a:extLst>
          </p:cNvPr>
          <p:cNvSpPr>
            <a:spLocks noGrp="1"/>
          </p:cNvSpPr>
          <p:nvPr>
            <p:ph sz="half" idx="2"/>
          </p:nvPr>
        </p:nvSpPr>
        <p:spPr>
          <a:xfrm>
            <a:off x="1102180" y="2404836"/>
            <a:ext cx="3012620" cy="2191656"/>
          </a:xfrm>
        </p:spPr>
        <p:txBody>
          <a:bodyPr>
            <a:noAutofit/>
          </a:bodyPr>
          <a:lstStyle/>
          <a:p>
            <a:pPr>
              <a:buFont typeface="Wingdings" pitchFamily="2" charset="2"/>
              <a:buChar char="Ø"/>
            </a:pPr>
            <a:r>
              <a:rPr lang="en-IN" sz="2400" dirty="0">
                <a:latin typeface="Times New Roman" panose="02020603050405020304" pitchFamily="18" charset="0"/>
                <a:cs typeface="Times New Roman" panose="02020603050405020304" pitchFamily="18" charset="0"/>
              </a:rPr>
              <a:t>VISUAL STUDIO CODE</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HTML</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CSS</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JAVA SCRIPT</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WEB BROWSER</a:t>
            </a:r>
          </a:p>
        </p:txBody>
      </p:sp>
      <p:sp>
        <p:nvSpPr>
          <p:cNvPr id="5" name="Text Placeholder 4">
            <a:extLst>
              <a:ext uri="{FF2B5EF4-FFF2-40B4-BE49-F238E27FC236}">
                <a16:creationId xmlns:a16="http://schemas.microsoft.com/office/drawing/2014/main" xmlns="" id="{698F6C1F-FA3B-2687-450C-0F466A817CE0}"/>
              </a:ext>
            </a:extLst>
          </p:cNvPr>
          <p:cNvSpPr>
            <a:spLocks noGrp="1"/>
          </p:cNvSpPr>
          <p:nvPr>
            <p:ph type="body" sz="quarter" idx="3"/>
          </p:nvPr>
        </p:nvSpPr>
        <p:spPr>
          <a:xfrm>
            <a:off x="7157360" y="1067405"/>
            <a:ext cx="3129639" cy="576262"/>
          </a:xfrm>
        </p:spPr>
        <p:style>
          <a:lnRef idx="0">
            <a:scrgbClr r="0" g="0" b="0"/>
          </a:lnRef>
          <a:fillRef idx="1003">
            <a:schemeClr val="dk2"/>
          </a:fillRef>
          <a:effectRef idx="0">
            <a:scrgbClr r="0" g="0" b="0"/>
          </a:effectRef>
          <a:fontRef idx="major"/>
        </p:style>
        <p:txBody>
          <a:bodyPr/>
          <a:lstStyle/>
          <a:p>
            <a:r>
              <a:rPr lang="en-IN" sz="4000" dirty="0">
                <a:latin typeface="Times New Roman" panose="02020603050405020304" pitchFamily="18" charset="0"/>
                <a:cs typeface="Times New Roman" panose="02020603050405020304" pitchFamily="18" charset="0"/>
              </a:rPr>
              <a:t>HARDWARE</a:t>
            </a:r>
          </a:p>
        </p:txBody>
      </p:sp>
      <p:sp>
        <p:nvSpPr>
          <p:cNvPr id="6" name="Content Placeholder 5">
            <a:extLst>
              <a:ext uri="{FF2B5EF4-FFF2-40B4-BE49-F238E27FC236}">
                <a16:creationId xmlns:a16="http://schemas.microsoft.com/office/drawing/2014/main" xmlns="" id="{C8516089-6A79-153D-D05C-9D3F85B20B39}"/>
              </a:ext>
            </a:extLst>
          </p:cNvPr>
          <p:cNvSpPr>
            <a:spLocks noGrp="1"/>
          </p:cNvSpPr>
          <p:nvPr>
            <p:ph sz="quarter" idx="4"/>
          </p:nvPr>
        </p:nvSpPr>
        <p:spPr>
          <a:xfrm>
            <a:off x="7129768" y="2429329"/>
            <a:ext cx="3393996" cy="2110013"/>
          </a:xfrm>
        </p:spPr>
        <p:txBody>
          <a:bodyPr/>
          <a:lstStyle/>
          <a:p>
            <a:pPr>
              <a:buFont typeface="Wingdings" pitchFamily="2" charset="2"/>
              <a:buChar char="Ø"/>
            </a:pPr>
            <a:r>
              <a:rPr lang="en-IN" sz="2400" dirty="0">
                <a:latin typeface="Times New Roman" panose="02020603050405020304" pitchFamily="18" charset="0"/>
                <a:cs typeface="Times New Roman" panose="02020603050405020304" pitchFamily="18" charset="0"/>
              </a:rPr>
              <a:t>COMPUTER i</a:t>
            </a:r>
            <a:r>
              <a:rPr lang="en-IN" sz="2400" dirty="0" smtClean="0">
                <a:latin typeface="Times New Roman" panose="02020603050405020304" pitchFamily="18" charset="0"/>
                <a:cs typeface="Times New Roman" panose="02020603050405020304" pitchFamily="18" charset="0"/>
              </a:rPr>
              <a:t>5 </a:t>
            </a:r>
            <a:endParaRPr lang="en-IN" sz="2400" dirty="0">
              <a:latin typeface="Times New Roman" panose="02020603050405020304" pitchFamily="18" charset="0"/>
              <a:cs typeface="Times New Roman" panose="02020603050405020304" pitchFamily="18" charset="0"/>
            </a:endParaRPr>
          </a:p>
          <a:p>
            <a:pPr>
              <a:buFont typeface="Wingdings" pitchFamily="2" charset="2"/>
              <a:buChar char="Ø"/>
            </a:pPr>
            <a:r>
              <a:rPr lang="en-IN" sz="2400" dirty="0">
                <a:latin typeface="Times New Roman" panose="02020603050405020304" pitchFamily="18" charset="0"/>
                <a:cs typeface="Times New Roman" panose="02020603050405020304" pitchFamily="18" charset="0"/>
              </a:rPr>
              <a:t>8 GB RAM</a:t>
            </a:r>
          </a:p>
          <a:p>
            <a:endParaRPr lang="en-IN" dirty="0"/>
          </a:p>
        </p:txBody>
      </p:sp>
      <p:cxnSp>
        <p:nvCxnSpPr>
          <p:cNvPr id="8" name="Straight Connector 7"/>
          <p:cNvCxnSpPr/>
          <p:nvPr/>
        </p:nvCxnSpPr>
        <p:spPr>
          <a:xfrm>
            <a:off x="5870121" y="0"/>
            <a:ext cx="81643" cy="7258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39296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9085" y="2808514"/>
            <a:ext cx="10891187" cy="1938992"/>
          </a:xfrm>
          <a:prstGeom prst="rect">
            <a:avLst/>
          </a:prstGeom>
          <a:noFill/>
        </p:spPr>
        <p:txBody>
          <a:bodyPr wrap="none" rtlCol="0">
            <a:spAutoFit/>
          </a:bodyPr>
          <a:lstStyle/>
          <a:p>
            <a:r>
              <a:rPr lang="en-US" sz="2400" dirty="0">
                <a:latin typeface="Times New Roman" pitchFamily="18" charset="0"/>
                <a:cs typeface="Times New Roman" pitchFamily="18" charset="0"/>
              </a:rPr>
              <a:t>Existing system has many loopholes such as lack of interaction, lack of guidance,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lack </a:t>
            </a:r>
            <a:r>
              <a:rPr lang="en-US" sz="2400" dirty="0">
                <a:latin typeface="Times New Roman" pitchFamily="18" charset="0"/>
                <a:cs typeface="Times New Roman" pitchFamily="18" charset="0"/>
              </a:rPr>
              <a:t>of relevant </a:t>
            </a:r>
            <a:r>
              <a:rPr lang="en-US" sz="2400" dirty="0" smtClean="0">
                <a:latin typeface="Times New Roman" pitchFamily="18" charset="0"/>
                <a:cs typeface="Times New Roman" pitchFamily="18" charset="0"/>
              </a:rPr>
              <a:t>material , improper </a:t>
            </a:r>
            <a:r>
              <a:rPr lang="en-US" sz="2400" dirty="0">
                <a:latin typeface="Times New Roman" pitchFamily="18" charset="0"/>
                <a:cs typeface="Times New Roman" pitchFamily="18" charset="0"/>
              </a:rPr>
              <a:t>arrangement so by making this website we are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trying </a:t>
            </a:r>
            <a:r>
              <a:rPr lang="en-US" sz="2400" dirty="0">
                <a:latin typeface="Times New Roman" pitchFamily="18" charset="0"/>
                <a:cs typeface="Times New Roman" pitchFamily="18" charset="0"/>
              </a:rPr>
              <a:t>to recollect all the material at one place </a:t>
            </a:r>
            <a:r>
              <a:rPr lang="en-US" sz="2400" dirty="0" smtClean="0">
                <a:latin typeface="Times New Roman" pitchFamily="18" charset="0"/>
                <a:cs typeface="Times New Roman" pitchFamily="18" charset="0"/>
              </a:rPr>
              <a:t>which </a:t>
            </a:r>
            <a:r>
              <a:rPr lang="en-US" sz="2400" dirty="0">
                <a:latin typeface="Times New Roman" pitchFamily="18" charset="0"/>
                <a:cs typeface="Times New Roman" pitchFamily="18" charset="0"/>
              </a:rPr>
              <a:t>will help students in last minute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preparation </a:t>
            </a:r>
            <a:r>
              <a:rPr lang="en-US" sz="2400" dirty="0">
                <a:latin typeface="Times New Roman" pitchFamily="18" charset="0"/>
                <a:cs typeface="Times New Roman" pitchFamily="18" charset="0"/>
              </a:rPr>
              <a:t>of exams. Students will get more </a:t>
            </a:r>
            <a:r>
              <a:rPr lang="en-US" sz="2400" dirty="0" smtClean="0">
                <a:latin typeface="Times New Roman" pitchFamily="18" charset="0"/>
                <a:cs typeface="Times New Roman" pitchFamily="18" charset="0"/>
              </a:rPr>
              <a:t>effective ,efficient , reliable </a:t>
            </a:r>
            <a:r>
              <a:rPr lang="en-US" sz="2400" dirty="0">
                <a:latin typeface="Times New Roman" pitchFamily="18" charset="0"/>
                <a:cs typeface="Times New Roman" pitchFamily="18" charset="0"/>
              </a:rPr>
              <a:t>and valuable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study </a:t>
            </a:r>
            <a:r>
              <a:rPr lang="en-US" sz="2400" dirty="0">
                <a:latin typeface="Times New Roman" pitchFamily="18" charset="0"/>
                <a:cs typeface="Times New Roman" pitchFamily="18" charset="0"/>
              </a:rPr>
              <a:t>materials which will save lot of time and efforts of students</a:t>
            </a:r>
            <a:endParaRPr lang="en-IN" sz="2400" dirty="0">
              <a:latin typeface="Times New Roman" pitchFamily="18" charset="0"/>
              <a:cs typeface="Times New Roman" pitchFamily="18" charset="0"/>
            </a:endParaRPr>
          </a:p>
        </p:txBody>
      </p:sp>
      <p:sp>
        <p:nvSpPr>
          <p:cNvPr id="5" name="TextBox 4"/>
          <p:cNvSpPr txBox="1"/>
          <p:nvPr/>
        </p:nvSpPr>
        <p:spPr>
          <a:xfrm>
            <a:off x="4229100" y="1001213"/>
            <a:ext cx="3804558" cy="984885"/>
          </a:xfrm>
          <a:prstGeom prst="rect">
            <a:avLst/>
          </a:prstGeom>
        </p:spPr>
        <p:style>
          <a:lnRef idx="0">
            <a:scrgbClr r="0" g="0" b="0"/>
          </a:lnRef>
          <a:fillRef idx="1003">
            <a:schemeClr val="lt2"/>
          </a:fillRef>
          <a:effectRef idx="0">
            <a:scrgbClr r="0" g="0" b="0"/>
          </a:effectRef>
          <a:fontRef idx="major"/>
        </p:style>
        <p:txBody>
          <a:bodyPr wrap="square" rtlCol="0">
            <a:spAutoFit/>
          </a:bodyPr>
          <a:lstStyle/>
          <a:p>
            <a:r>
              <a:rPr lang="en-IN" sz="4000" b="1" dirty="0">
                <a:latin typeface="Times New Roman" pitchFamily="18" charset="0"/>
                <a:cs typeface="Times New Roman" pitchFamily="18" charset="0"/>
              </a:rPr>
              <a:t>CONCLUSION</a:t>
            </a:r>
          </a:p>
          <a:p>
            <a:endParaRPr lang="en-IN" dirty="0"/>
          </a:p>
        </p:txBody>
      </p:sp>
    </p:spTree>
    <p:extLst>
      <p:ext uri="{BB962C8B-B14F-4D97-AF65-F5344CB8AC3E}">
        <p14:creationId xmlns:p14="http://schemas.microsoft.com/office/powerpoint/2010/main" val="21569013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289875">
            <a:off x="2700388" y="2436575"/>
            <a:ext cx="6334299" cy="1569660"/>
          </a:xfrm>
          <a:prstGeom prst="rect">
            <a:avLst/>
          </a:prstGeom>
          <a:noFill/>
        </p:spPr>
        <p:txBody>
          <a:bodyPr wrap="square" rtlCol="0">
            <a:spAutoFit/>
            <a:scene3d>
              <a:camera prst="obliqueTopRight"/>
              <a:lightRig rig="threePt" dir="t"/>
            </a:scene3d>
            <a:sp3d extrusionH="57150">
              <a:bevelT w="38100" h="38100" prst="slope"/>
            </a:sp3d>
          </a:bodyPr>
          <a:lstStyle/>
          <a:p>
            <a:r>
              <a:rPr lang="en-US" sz="9600" u="sng" dirty="0" smtClean="0">
                <a:ln>
                  <a:solidFill>
                    <a:schemeClr val="accent4">
                      <a:lumMod val="60000"/>
                      <a:lumOff val="40000"/>
                    </a:schemeClr>
                  </a:solidFill>
                </a:ln>
                <a:effectLst>
                  <a:glow rad="101600">
                    <a:schemeClr val="accent1">
                      <a:satMod val="175000"/>
                      <a:alpha val="40000"/>
                    </a:schemeClr>
                  </a:glow>
                </a:effectLst>
                <a:latin typeface="Times New Roman" pitchFamily="18" charset="0"/>
                <a:cs typeface="Times New Roman" pitchFamily="18" charset="0"/>
              </a:rPr>
              <a:t>Thank You</a:t>
            </a:r>
            <a:endParaRPr lang="en-IN" sz="9600" u="sng" dirty="0">
              <a:ln>
                <a:solidFill>
                  <a:schemeClr val="accent4">
                    <a:lumMod val="60000"/>
                    <a:lumOff val="40000"/>
                  </a:schemeClr>
                </a:solidFill>
              </a:ln>
              <a:effectLst>
                <a:glow rad="101600">
                  <a:schemeClr val="accent1">
                    <a:satMod val="175000"/>
                    <a:alpha val="40000"/>
                  </a:schemeClr>
                </a:glow>
              </a:effectLst>
              <a:latin typeface="Times New Roman" pitchFamily="18" charset="0"/>
              <a:cs typeface="Times New Roman" pitchFamily="18" charset="0"/>
            </a:endParaRPr>
          </a:p>
        </p:txBody>
      </p:sp>
    </p:spTree>
    <p:extLst>
      <p:ext uri="{BB962C8B-B14F-4D97-AF65-F5344CB8AC3E}">
        <p14:creationId xmlns:p14="http://schemas.microsoft.com/office/powerpoint/2010/main" val="2590806811"/>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A0684-94A3-17EA-A571-A1CF7B092058}"/>
              </a:ext>
            </a:extLst>
          </p:cNvPr>
          <p:cNvSpPr>
            <a:spLocks noGrp="1"/>
          </p:cNvSpPr>
          <p:nvPr>
            <p:ph type="title"/>
          </p:nvPr>
        </p:nvSpPr>
        <p:spPr>
          <a:xfrm>
            <a:off x="3788230" y="103414"/>
            <a:ext cx="3371849" cy="1243693"/>
          </a:xfrm>
        </p:spPr>
        <p:style>
          <a:lnRef idx="0">
            <a:scrgbClr r="0" g="0" b="0"/>
          </a:lnRef>
          <a:fillRef idx="1003">
            <a:schemeClr val="dk1"/>
          </a:fillRef>
          <a:effectRef idx="0">
            <a:scrgbClr r="0" g="0" b="0"/>
          </a:effectRef>
          <a:fontRef idx="major"/>
        </p:style>
        <p:txBody>
          <a:bodyPr/>
          <a:lstStyle/>
          <a:p>
            <a:r>
              <a:rPr lang="en-US" altLang="en-US" sz="4400" b="1"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F51CCB8-A387-F140-5A8B-3870A94DED08}"/>
              </a:ext>
            </a:extLst>
          </p:cNvPr>
          <p:cNvSpPr>
            <a:spLocks noGrp="1"/>
          </p:cNvSpPr>
          <p:nvPr>
            <p:ph idx="1"/>
          </p:nvPr>
        </p:nvSpPr>
        <p:spPr>
          <a:xfrm>
            <a:off x="3706587" y="2718706"/>
            <a:ext cx="4800599" cy="3888922"/>
          </a:xfrm>
        </p:spPr>
        <p:txBody>
          <a:bodyPr>
            <a:noAutofit/>
          </a:bodyPr>
          <a:lstStyle/>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Introduction</a:t>
            </a:r>
          </a:p>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Abstract</a:t>
            </a:r>
          </a:p>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Problem Statement</a:t>
            </a:r>
          </a:p>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Existing system</a:t>
            </a:r>
          </a:p>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Proposed </a:t>
            </a:r>
            <a:r>
              <a:rPr lang="en-US" altLang="en-US" sz="2800" dirty="0" smtClean="0">
                <a:latin typeface="Times New Roman" panose="02020603050405020304" pitchFamily="18" charset="0"/>
                <a:cs typeface="Times New Roman" panose="02020603050405020304" pitchFamily="18" charset="0"/>
              </a:rPr>
              <a:t>System</a:t>
            </a:r>
          </a:p>
          <a:p>
            <a:pPr eaLnBrk="1" hangingPunct="1">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Why this system needed?</a:t>
            </a:r>
            <a:endParaRPr lang="en-US" altLang="en-US" sz="28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Software &amp; Hardware Requirements</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Conclusion</a:t>
            </a:r>
          </a:p>
          <a:p>
            <a:endParaRPr lang="en-US" altLang="en-US" sz="2000" dirty="0"/>
          </a:p>
          <a:p>
            <a:endParaRPr lang="en-IN" sz="2000" dirty="0"/>
          </a:p>
        </p:txBody>
      </p:sp>
    </p:spTree>
    <p:extLst>
      <p:ext uri="{BB962C8B-B14F-4D97-AF65-F5344CB8AC3E}">
        <p14:creationId xmlns:p14="http://schemas.microsoft.com/office/powerpoint/2010/main" val="351634670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480" y="232377"/>
            <a:ext cx="9161285" cy="620819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53655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10F9A-CA06-016A-7AF7-7D58C4B93E6B}"/>
              </a:ext>
            </a:extLst>
          </p:cNvPr>
          <p:cNvSpPr>
            <a:spLocks noGrp="1"/>
          </p:cNvSpPr>
          <p:nvPr>
            <p:ph type="title"/>
          </p:nvPr>
        </p:nvSpPr>
        <p:spPr>
          <a:xfrm>
            <a:off x="3453494" y="691243"/>
            <a:ext cx="4506685" cy="1121229"/>
          </a:xfrm>
        </p:spPr>
        <p:style>
          <a:lnRef idx="0">
            <a:scrgbClr r="0" g="0" b="0"/>
          </a:lnRef>
          <a:fillRef idx="1003">
            <a:schemeClr val="dk2"/>
          </a:fillRef>
          <a:effectRef idx="0">
            <a:scrgbClr r="0" g="0" b="0"/>
          </a:effectRef>
          <a:fontRef idx="major"/>
        </p:style>
        <p:txBody>
          <a:bodyPr/>
          <a:lstStyle/>
          <a:p>
            <a:r>
              <a:rPr lang="en-US" altLang="en-US" sz="44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37913FC-859E-4F05-CA6E-4238CAF0CAC4}"/>
              </a:ext>
            </a:extLst>
          </p:cNvPr>
          <p:cNvSpPr>
            <a:spLocks noGrp="1"/>
          </p:cNvSpPr>
          <p:nvPr>
            <p:ph idx="1"/>
          </p:nvPr>
        </p:nvSpPr>
        <p:spPr>
          <a:xfrm>
            <a:off x="889907" y="2346174"/>
            <a:ext cx="10131425" cy="3649133"/>
          </a:xfrm>
        </p:spPr>
        <p:txBody>
          <a:bodyPr>
            <a:normAutofit fontScale="925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Multipage Education Website is an online platform that helps students to learn more effectively and efficiently.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website student can study any topic which they want from India's best teacher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Educational </a:t>
            </a:r>
            <a:r>
              <a:rPr lang="en-US" sz="2400" dirty="0">
                <a:latin typeface="Times New Roman" panose="02020603050405020304" pitchFamily="18" charset="0"/>
                <a:cs typeface="Times New Roman" panose="02020603050405020304" pitchFamily="18" charset="0"/>
              </a:rPr>
              <a:t>websites may include video </a:t>
            </a:r>
            <a:r>
              <a:rPr lang="en-US" sz="2400" dirty="0" smtClean="0">
                <a:latin typeface="Times New Roman" panose="02020603050405020304" pitchFamily="18" charset="0"/>
                <a:cs typeface="Times New Roman" panose="02020603050405020304" pitchFamily="18" charset="0"/>
              </a:rPr>
              <a:t>links ,</a:t>
            </a:r>
            <a:r>
              <a:rPr lang="en-US" sz="2400" dirty="0" err="1" smtClean="0">
                <a:latin typeface="Times New Roman" panose="02020603050405020304" pitchFamily="18" charset="0"/>
                <a:cs typeface="Times New Roman" panose="02020603050405020304" pitchFamily="18" charset="0"/>
              </a:rPr>
              <a:t>ppts</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handwritten notes with resources related to the  subject that serve as tools to enhance learning and teaching in the classroom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website will help students to deepen their knowledge in a specific field.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way of mastering new skills and learning new concepts is trendy in this tech world</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32597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5A5F6-F5C8-9E91-606F-0D3FE336EE42}"/>
              </a:ext>
            </a:extLst>
          </p:cNvPr>
          <p:cNvSpPr>
            <a:spLocks noGrp="1"/>
          </p:cNvSpPr>
          <p:nvPr>
            <p:ph type="title"/>
          </p:nvPr>
        </p:nvSpPr>
        <p:spPr>
          <a:xfrm>
            <a:off x="4114802" y="751114"/>
            <a:ext cx="3233056" cy="979715"/>
          </a:xfrm>
        </p:spPr>
        <p:style>
          <a:lnRef idx="0">
            <a:scrgbClr r="0" g="0" b="0"/>
          </a:lnRef>
          <a:fillRef idx="1003">
            <a:schemeClr val="dk1"/>
          </a:fillRef>
          <a:effectRef idx="0">
            <a:scrgbClr r="0" g="0" b="0"/>
          </a:effectRef>
          <a:fontRef idx="major"/>
        </p:style>
        <p:txBody>
          <a:bodyPr>
            <a:normAutofit/>
          </a:bodyPr>
          <a:lstStyle/>
          <a:p>
            <a:r>
              <a:rPr lang="en-US" altLang="en-US" sz="4400" dirty="0">
                <a:latin typeface="Times New Roman" panose="02020603050405020304" pitchFamily="18" charset="0"/>
                <a:cs typeface="Times New Roman" panose="02020603050405020304" pitchFamily="18" charset="0"/>
              </a:rPr>
              <a:t>Abstract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B3F892B-8C75-7D2E-F960-115476947125}"/>
              </a:ext>
            </a:extLst>
          </p:cNvPr>
          <p:cNvSpPr>
            <a:spLocks noGrp="1"/>
          </p:cNvSpPr>
          <p:nvPr>
            <p:ph idx="1"/>
          </p:nvPr>
        </p:nvSpPr>
        <p:spPr>
          <a:xfrm>
            <a:off x="996043" y="2427817"/>
            <a:ext cx="10131425" cy="3649133"/>
          </a:xfrm>
        </p:spPr>
        <p:txBody>
          <a:bodyPr>
            <a:noAutofit/>
          </a:bodyPr>
          <a:lstStyle/>
          <a:p>
            <a:pPr>
              <a:buFont typeface="Wingdings" panose="05000000000000000000" pitchFamily="2" charset="2"/>
              <a:buChar char="Ø"/>
            </a:pPr>
            <a:r>
              <a:rPr lang="en-US" sz="2400" dirty="0">
                <a:latin typeface="Times New Roman" pitchFamily="18" charset="0"/>
                <a:cs typeface="Times New Roman" pitchFamily="18" charset="0"/>
              </a:rPr>
              <a:t>Today’s learners want relevant, mobile, self-propelled and personalized content.  </a:t>
            </a:r>
          </a:p>
          <a:p>
            <a:pPr>
              <a:buFont typeface="Wingdings" panose="05000000000000000000" pitchFamily="2" charset="2"/>
              <a:buChar char="Ø"/>
            </a:pPr>
            <a:r>
              <a:rPr lang="en-US" sz="2400" dirty="0">
                <a:latin typeface="Times New Roman" pitchFamily="18" charset="0"/>
                <a:cs typeface="Times New Roman" pitchFamily="18" charset="0"/>
              </a:rPr>
              <a:t>All This need is met through online learning; students can learn according to their convenience and necessity          </a:t>
            </a:r>
          </a:p>
          <a:p>
            <a:pPr>
              <a:buFont typeface="Wingdings" panose="05000000000000000000" pitchFamily="2" charset="2"/>
              <a:buChar char="Ø"/>
            </a:pPr>
            <a:r>
              <a:rPr lang="en-US" sz="2400" dirty="0">
                <a:latin typeface="Times New Roman" pitchFamily="18" charset="0"/>
                <a:cs typeface="Times New Roman" pitchFamily="18" charset="0"/>
              </a:rPr>
              <a:t>This website will be the source for the learners to access all the study materials irrespective of the </a:t>
            </a:r>
            <a:r>
              <a:rPr lang="en-US" sz="2400" dirty="0" smtClean="0">
                <a:latin typeface="Times New Roman" pitchFamily="18" charset="0"/>
                <a:cs typeface="Times New Roman" pitchFamily="18" charset="0"/>
              </a:rPr>
              <a:t>university ,stream ,subject ,domain ,</a:t>
            </a:r>
            <a:r>
              <a:rPr lang="en-US" sz="2400" dirty="0" err="1" smtClean="0">
                <a:latin typeface="Times New Roman" pitchFamily="18" charset="0"/>
                <a:cs typeface="Times New Roman" pitchFamily="18" charset="0"/>
              </a:rPr>
              <a:t>languages,etc</a:t>
            </a:r>
            <a:r>
              <a:rPr lang="en-US" sz="2400" dirty="0">
                <a:latin typeface="Times New Roman" pitchFamily="18" charset="0"/>
                <a:cs typeface="Times New Roman" pitchFamily="18" charset="0"/>
              </a:rPr>
              <a:t>.         </a:t>
            </a:r>
          </a:p>
          <a:p>
            <a:pPr>
              <a:buFont typeface="Wingdings" panose="05000000000000000000" pitchFamily="2" charset="2"/>
              <a:buChar char="Ø"/>
            </a:pPr>
            <a:r>
              <a:rPr lang="en-US" sz="2400" dirty="0">
                <a:latin typeface="Times New Roman" pitchFamily="18" charset="0"/>
                <a:cs typeface="Times New Roman" pitchFamily="18" charset="0"/>
              </a:rPr>
              <a:t>This website will make it easy to access information, encourages participants to learn, motivates learners to spend time on tasks, helps learners to express themselves clearly, and eases the implementation of learning activities.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3439477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044" y="452057"/>
            <a:ext cx="7793736" cy="61855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27622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082A4-B28B-C7F9-E6AD-7B0C2A6BABC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1DBA8A1A-5CC4-32E1-3663-06C3EE8A85BF}"/>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As an engineering student we face difficulties to access all the information at one place as many websites are available on internet regarding various </a:t>
            </a:r>
            <a:r>
              <a:rPr lang="en-US" sz="2000" dirty="0" err="1">
                <a:latin typeface="Times New Roman" panose="02020603050405020304" pitchFamily="18" charset="0"/>
                <a:cs typeface="Times New Roman" panose="02020603050405020304" pitchFamily="18" charset="0"/>
              </a:rPr>
              <a:t>domains,but</a:t>
            </a:r>
            <a:r>
              <a:rPr lang="en-US" sz="2000" dirty="0">
                <a:latin typeface="Times New Roman" panose="02020603050405020304" pitchFamily="18" charset="0"/>
                <a:cs typeface="Times New Roman" panose="02020603050405020304" pitchFamily="18" charset="0"/>
              </a:rPr>
              <a:t> none of the website has all the features such as previous year question </a:t>
            </a:r>
            <a:r>
              <a:rPr lang="en-US" sz="2000" dirty="0" err="1">
                <a:latin typeface="Times New Roman" panose="02020603050405020304" pitchFamily="18" charset="0"/>
                <a:cs typeface="Times New Roman" panose="02020603050405020304" pitchFamily="18" charset="0"/>
              </a:rPr>
              <a:t>papers,handwritten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notes,case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studies,notes</a:t>
            </a:r>
            <a:r>
              <a:rPr lang="en-US" sz="2000" dirty="0">
                <a:latin typeface="Times New Roman" panose="02020603050405020304" pitchFamily="18" charset="0"/>
                <a:cs typeface="Times New Roman" panose="02020603050405020304" pitchFamily="18" charset="0"/>
              </a:rPr>
              <a:t> fulfilling exam </a:t>
            </a:r>
            <a:r>
              <a:rPr lang="en-US" sz="2000" dirty="0" err="1">
                <a:latin typeface="Times New Roman" panose="02020603050405020304" pitchFamily="18" charset="0"/>
                <a:cs typeface="Times New Roman" panose="02020603050405020304" pitchFamily="18" charset="0"/>
              </a:rPr>
              <a:t>requriments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so we are trying to make such website that will fulfill all the users requirements and helps to understand any topic to students at one go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83404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A6BFA-5A92-7F4E-331C-6F34506A0D1D}"/>
              </a:ext>
            </a:extLst>
          </p:cNvPr>
          <p:cNvSpPr>
            <a:spLocks noGrp="1"/>
          </p:cNvSpPr>
          <p:nvPr>
            <p:ph type="title"/>
          </p:nvPr>
        </p:nvSpPr>
        <p:spPr>
          <a:xfrm>
            <a:off x="3339195" y="742950"/>
            <a:ext cx="5388428" cy="857250"/>
          </a:xfrm>
        </p:spPr>
        <p:style>
          <a:lnRef idx="0">
            <a:scrgbClr r="0" g="0" b="0"/>
          </a:lnRef>
          <a:fillRef idx="1003">
            <a:schemeClr val="dk2"/>
          </a:fillRef>
          <a:effectRef idx="0">
            <a:scrgbClr r="0" g="0" b="0"/>
          </a:effectRef>
          <a:fontRef idx="major"/>
        </p:style>
        <p:txBody>
          <a:bodyPr>
            <a:normAutofit/>
          </a:bodyPr>
          <a:lstStyle/>
          <a:p>
            <a:r>
              <a:rPr lang="en-US" sz="4400" dirty="0">
                <a:latin typeface="Times New Roman" panose="02020603050405020304" pitchFamily="18" charset="0"/>
                <a:cs typeface="Times New Roman" panose="02020603050405020304" pitchFamily="18" charset="0"/>
              </a:rPr>
              <a:t>Existing </a:t>
            </a:r>
            <a:r>
              <a:rPr lang="en-US" sz="4400" dirty="0" smtClean="0">
                <a:latin typeface="Times New Roman" panose="02020603050405020304" pitchFamily="18" charset="0"/>
                <a:cs typeface="Times New Roman" panose="02020603050405020304" pitchFamily="18" charset="0"/>
              </a:rPr>
              <a:t>system</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5BA2CF-FDD3-9F15-8E16-89E77AF7B3DC}"/>
              </a:ext>
            </a:extLst>
          </p:cNvPr>
          <p:cNvSpPr>
            <a:spLocks noGrp="1"/>
          </p:cNvSpPr>
          <p:nvPr>
            <p:ph idx="1"/>
          </p:nvPr>
        </p:nvSpPr>
        <p:spPr>
          <a:xfrm>
            <a:off x="3371851" y="2084917"/>
            <a:ext cx="5119007" cy="3649133"/>
          </a:xfrm>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Lack of interaction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Slow response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Lots of adds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Paid websites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Student feedback is limited</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Lack of communicational skills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1931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6AE0D-51E1-5D22-9592-E313A50C1D62}"/>
              </a:ext>
            </a:extLst>
          </p:cNvPr>
          <p:cNvSpPr>
            <a:spLocks noGrp="1"/>
          </p:cNvSpPr>
          <p:nvPr>
            <p:ph type="title"/>
          </p:nvPr>
        </p:nvSpPr>
        <p:spPr>
          <a:xfrm>
            <a:off x="3412673" y="734785"/>
            <a:ext cx="5249635" cy="800100"/>
          </a:xfrm>
        </p:spPr>
        <p:style>
          <a:lnRef idx="0">
            <a:scrgbClr r="0" g="0" b="0"/>
          </a:lnRef>
          <a:fillRef idx="1003">
            <a:schemeClr val="dk2"/>
          </a:fillRef>
          <a:effectRef idx="0">
            <a:scrgbClr r="0" g="0" b="0"/>
          </a:effectRef>
          <a:fontRef idx="major"/>
        </p:style>
        <p:txBody>
          <a:bodyPr>
            <a:normAutofit/>
          </a:bodyPr>
          <a:lstStyle/>
          <a:p>
            <a:r>
              <a:rPr lang="en-IN" sz="4400" dirty="0">
                <a:latin typeface="Times New Roman" panose="02020603050405020304" pitchFamily="18" charset="0"/>
                <a:cs typeface="Times New Roman" panose="02020603050405020304" pitchFamily="18" charset="0"/>
              </a:rPr>
              <a:t>Proposed</a:t>
            </a:r>
            <a:r>
              <a:rPr lang="en-IN" sz="4000" dirty="0">
                <a:latin typeface="Times New Roman" panose="02020603050405020304" pitchFamily="18" charset="0"/>
                <a:cs typeface="Times New Roman" panose="02020603050405020304" pitchFamily="18" charset="0"/>
              </a:rPr>
              <a:t> </a:t>
            </a:r>
            <a:r>
              <a:rPr lang="en-IN" sz="4000" dirty="0" smtClean="0">
                <a:latin typeface="Times New Roman" panose="02020603050405020304" pitchFamily="18" charset="0"/>
                <a:cs typeface="Times New Roman" panose="02020603050405020304" pitchFamily="18" charset="0"/>
              </a:rPr>
              <a:t>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4D156A7-9652-93DC-CCD1-581AD536A8A5}"/>
              </a:ext>
            </a:extLst>
          </p:cNvPr>
          <p:cNvSpPr>
            <a:spLocks noGrp="1"/>
          </p:cNvSpPr>
          <p:nvPr>
            <p:ph idx="1"/>
          </p:nvPr>
        </p:nvSpPr>
        <p:spPr>
          <a:xfrm>
            <a:off x="2318659" y="2125738"/>
            <a:ext cx="7805055" cy="3649133"/>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Chat bot for student and teachers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Quick solutions on every doubts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Handwritten notes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Previous year question papers focusing on </a:t>
            </a:r>
            <a:r>
              <a:rPr lang="en-US" sz="2800" dirty="0" smtClean="0">
                <a:latin typeface="Times New Roman" panose="02020603050405020304" pitchFamily="18" charset="0"/>
                <a:cs typeface="Times New Roman" panose="02020603050405020304" pitchFamily="18" charset="0"/>
              </a:rPr>
              <a:t>Mumbai University</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Useful </a:t>
            </a:r>
            <a:r>
              <a:rPr lang="en-US" sz="2800" dirty="0">
                <a:latin typeface="Times New Roman" panose="02020603050405020304" pitchFamily="18" charset="0"/>
                <a:cs typeface="Times New Roman" panose="02020603050405020304" pitchFamily="18" charset="0"/>
              </a:rPr>
              <a:t>video links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38007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187</TotalTime>
  <Words>481</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PowerPoint Presentation</vt:lpstr>
      <vt:lpstr>Contents</vt:lpstr>
      <vt:lpstr>PowerPoint Presentation</vt:lpstr>
      <vt:lpstr>Introduction</vt:lpstr>
      <vt:lpstr>Abstract</vt:lpstr>
      <vt:lpstr>PowerPoint Presentation</vt:lpstr>
      <vt:lpstr>Problem statement</vt:lpstr>
      <vt:lpstr>Existing system</vt:lpstr>
      <vt:lpstr>Proposed system</vt:lpstr>
      <vt:lpstr> why this system needed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Website</dc:title>
  <dc:creator>mansi gawand</dc:creator>
  <cp:lastModifiedBy>Deven</cp:lastModifiedBy>
  <cp:revision>12</cp:revision>
  <dcterms:created xsi:type="dcterms:W3CDTF">2022-08-20T06:36:08Z</dcterms:created>
  <dcterms:modified xsi:type="dcterms:W3CDTF">2022-08-21T07:41:32Z</dcterms:modified>
</cp:coreProperties>
</file>