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olors4.xml" ContentType="application/vnd.ms-office.chartcolorstyl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Override PartName="/ppt/charts/style3.xml" ContentType="application/vnd.ms-office.chart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3" r:id="rId2"/>
    <p:sldId id="261" r:id="rId3"/>
    <p:sldId id="260" r:id="rId4"/>
    <p:sldId id="268" r:id="rId5"/>
    <p:sldId id="272" r:id="rId6"/>
    <p:sldId id="298" r:id="rId7"/>
    <p:sldId id="299" r:id="rId8"/>
    <p:sldId id="300" r:id="rId9"/>
    <p:sldId id="301" r:id="rId10"/>
    <p:sldId id="302" r:id="rId11"/>
    <p:sldId id="303" r:id="rId12"/>
    <p:sldId id="304" r:id="rId13"/>
    <p:sldId id="310" r:id="rId14"/>
    <p:sldId id="305" r:id="rId15"/>
    <p:sldId id="306" r:id="rId16"/>
    <p:sldId id="307" r:id="rId17"/>
    <p:sldId id="308" r:id="rId18"/>
    <p:sldId id="309" r:id="rId19"/>
    <p:sldId id="311" r:id="rId20"/>
    <p:sldId id="312" r:id="rId21"/>
    <p:sldId id="326" r:id="rId22"/>
    <p:sldId id="313" r:id="rId23"/>
    <p:sldId id="314" r:id="rId24"/>
    <p:sldId id="315" r:id="rId25"/>
    <p:sldId id="316" r:id="rId26"/>
    <p:sldId id="317" r:id="rId27"/>
    <p:sldId id="318" r:id="rId28"/>
    <p:sldId id="319" r:id="rId29"/>
    <p:sldId id="320" r:id="rId30"/>
    <p:sldId id="321" r:id="rId31"/>
    <p:sldId id="324" r:id="rId32"/>
    <p:sldId id="322" r:id="rId33"/>
    <p:sldId id="323" r:id="rId34"/>
    <p:sldId id="27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1560" userDrawn="1">
          <p15:clr>
            <a:srgbClr val="A4A3A4"/>
          </p15:clr>
        </p15:guide>
        <p15:guide id="4" pos="504" userDrawn="1">
          <p15:clr>
            <a:srgbClr val="A4A3A4"/>
          </p15:clr>
        </p15:guide>
        <p15:guide id="5"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32C38"/>
    <a:srgbClr val="FF6600"/>
    <a:srgbClr val="00452E"/>
    <a:srgbClr val="006644"/>
    <a:srgbClr val="00895B"/>
    <a:srgbClr val="354354"/>
    <a:srgbClr val="65D4DE"/>
    <a:srgbClr val="FEDFCB"/>
    <a:srgbClr val="FF4700"/>
    <a:srgbClr val="BF4D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533" autoAdjust="0"/>
    <p:restoredTop sz="94660"/>
  </p:normalViewPr>
  <p:slideViewPr>
    <p:cSldViewPr snapToGrid="0">
      <p:cViewPr varScale="1">
        <p:scale>
          <a:sx n="88" d="100"/>
          <a:sy n="88" d="100"/>
        </p:scale>
        <p:origin x="-211" y="-77"/>
      </p:cViewPr>
      <p:guideLst>
        <p:guide orient="horz" pos="2160"/>
        <p:guide orient="horz" pos="1560"/>
        <p:guide pos="3840"/>
        <p:guide pos="504"/>
        <p:guide pos="715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autoTitleDeleted val="1"/>
    <c:plotArea>
      <c:layout/>
      <c:doughnutChart>
        <c:varyColors val="1"/>
        <c:ser>
          <c:idx val="0"/>
          <c:order val="0"/>
          <c:tx>
            <c:strRef>
              <c:f>Sheet1!$B$1</c:f>
              <c:strCache>
                <c:ptCount val="1"/>
                <c:pt idx="0">
                  <c:v>Sales</c:v>
                </c:pt>
              </c:strCache>
            </c:strRef>
          </c:tx>
          <c:spPr>
            <a:ln>
              <a:noFill/>
            </a:ln>
          </c:spPr>
          <c:dPt>
            <c:idx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BBD0-4A03-875F-B51D71B6F8E2}"/>
              </c:ext>
            </c:extLst>
          </c:dPt>
          <c:dPt>
            <c:idx val="1"/>
            <c:spPr>
              <a:solidFill>
                <a:schemeClr val="accent1">
                  <a:lumMod val="75000"/>
                </a:schemeClr>
              </a:solidFill>
              <a:ln w="19050">
                <a:noFill/>
              </a:ln>
              <a:effectLst/>
            </c:spPr>
            <c:extLst xmlns:c16r2="http://schemas.microsoft.com/office/drawing/2015/06/chart">
              <c:ext xmlns:c16="http://schemas.microsoft.com/office/drawing/2014/chart" uri="{C3380CC4-5D6E-409C-BE32-E72D297353CC}">
                <c16:uniqueId val="{00000003-BBD0-4A03-875F-B51D71B6F8E2}"/>
              </c:ext>
            </c:extLst>
          </c:dPt>
          <c:dPt>
            <c:idx val="2"/>
            <c:spPr>
              <a:solidFill>
                <a:schemeClr val="accent1">
                  <a:lumMod val="50000"/>
                </a:schemeClr>
              </a:solidFill>
              <a:ln w="19050">
                <a:noFill/>
              </a:ln>
              <a:effectLst/>
            </c:spPr>
            <c:extLst xmlns:c16r2="http://schemas.microsoft.com/office/drawing/2015/06/chart">
              <c:ext xmlns:c16="http://schemas.microsoft.com/office/drawing/2014/chart" uri="{C3380CC4-5D6E-409C-BE32-E72D297353CC}">
                <c16:uniqueId val="{00000005-BBD0-4A03-875F-B51D71B6F8E2}"/>
              </c:ext>
            </c:extLst>
          </c:dPt>
          <c:cat>
            <c:strRef>
              <c:f>Sheet1!$A$2:$A$4</c:f>
              <c:strCache>
                <c:ptCount val="3"/>
                <c:pt idx="0">
                  <c:v>1st Qtr</c:v>
                </c:pt>
                <c:pt idx="1">
                  <c:v>2nd Qtr</c:v>
                </c:pt>
                <c:pt idx="2">
                  <c:v>3rd Qtr</c:v>
                </c:pt>
              </c:strCache>
            </c:strRef>
          </c:cat>
          <c:val>
            <c:numRef>
              <c:f>Sheet1!$B$2:$B$4</c:f>
              <c:numCache>
                <c:formatCode>General</c:formatCode>
                <c:ptCount val="3"/>
                <c:pt idx="0">
                  <c:v>8.2000000000000011</c:v>
                </c:pt>
                <c:pt idx="1">
                  <c:v>3.2</c:v>
                </c:pt>
                <c:pt idx="2">
                  <c:v>1.4</c:v>
                </c:pt>
              </c:numCache>
            </c:numRef>
          </c:val>
          <c:extLst xmlns:c16r2="http://schemas.microsoft.com/office/drawing/2015/06/chart">
            <c:ext xmlns:c16="http://schemas.microsoft.com/office/drawing/2014/chart" uri="{C3380CC4-5D6E-409C-BE32-E72D297353CC}">
              <c16:uniqueId val="{00000006-BBD0-4A03-875F-B51D71B6F8E2}"/>
            </c:ext>
          </c:extLst>
        </c:ser>
        <c:dLbls/>
        <c:firstSliceAng val="140"/>
        <c:holeSize val="55"/>
      </c:doughnut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IN"/>
  <c:chart>
    <c:autoTitleDeleted val="1"/>
    <c:plotArea>
      <c:layout/>
      <c:doughnutChart>
        <c:varyColors val="1"/>
        <c:ser>
          <c:idx val="0"/>
          <c:order val="0"/>
          <c:tx>
            <c:strRef>
              <c:f>Sheet1!$B$1</c:f>
              <c:strCache>
                <c:ptCount val="1"/>
                <c:pt idx="0">
                  <c:v>Sales</c:v>
                </c:pt>
              </c:strCache>
            </c:strRef>
          </c:tx>
          <c:spPr>
            <a:ln>
              <a:noFill/>
            </a:ln>
          </c:spPr>
          <c:dPt>
            <c:idx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BBD0-4A03-875F-B51D71B6F8E2}"/>
              </c:ext>
            </c:extLst>
          </c:dPt>
          <c:dPt>
            <c:idx val="1"/>
            <c:spPr>
              <a:solidFill>
                <a:schemeClr val="accent1">
                  <a:lumMod val="75000"/>
                </a:schemeClr>
              </a:solidFill>
              <a:ln w="19050">
                <a:noFill/>
              </a:ln>
              <a:effectLst/>
            </c:spPr>
            <c:extLst xmlns:c16r2="http://schemas.microsoft.com/office/drawing/2015/06/chart">
              <c:ext xmlns:c16="http://schemas.microsoft.com/office/drawing/2014/chart" uri="{C3380CC4-5D6E-409C-BE32-E72D297353CC}">
                <c16:uniqueId val="{00000003-BBD0-4A03-875F-B51D71B6F8E2}"/>
              </c:ext>
            </c:extLst>
          </c:dPt>
          <c:dPt>
            <c:idx val="2"/>
            <c:spPr>
              <a:solidFill>
                <a:schemeClr val="accent1">
                  <a:lumMod val="50000"/>
                </a:schemeClr>
              </a:solidFill>
              <a:ln w="19050">
                <a:noFill/>
              </a:ln>
              <a:effectLst/>
            </c:spPr>
            <c:extLst xmlns:c16r2="http://schemas.microsoft.com/office/drawing/2015/06/chart">
              <c:ext xmlns:c16="http://schemas.microsoft.com/office/drawing/2014/chart" uri="{C3380CC4-5D6E-409C-BE32-E72D297353CC}">
                <c16:uniqueId val="{00000005-BBD0-4A03-875F-B51D71B6F8E2}"/>
              </c:ext>
            </c:extLst>
          </c:dPt>
          <c:cat>
            <c:strRef>
              <c:f>Sheet1!$A$2:$A$4</c:f>
              <c:strCache>
                <c:ptCount val="3"/>
                <c:pt idx="0">
                  <c:v>1st Qtr</c:v>
                </c:pt>
                <c:pt idx="1">
                  <c:v>2nd Qtr</c:v>
                </c:pt>
                <c:pt idx="2">
                  <c:v>3rd Qtr</c:v>
                </c:pt>
              </c:strCache>
            </c:strRef>
          </c:cat>
          <c:val>
            <c:numRef>
              <c:f>Sheet1!$B$2:$B$4</c:f>
              <c:numCache>
                <c:formatCode>General</c:formatCode>
                <c:ptCount val="3"/>
                <c:pt idx="0">
                  <c:v>8.2000000000000011</c:v>
                </c:pt>
                <c:pt idx="1">
                  <c:v>3.2</c:v>
                </c:pt>
                <c:pt idx="2">
                  <c:v>1.4</c:v>
                </c:pt>
              </c:numCache>
            </c:numRef>
          </c:val>
          <c:extLst xmlns:c16r2="http://schemas.microsoft.com/office/drawing/2015/06/chart">
            <c:ext xmlns:c16="http://schemas.microsoft.com/office/drawing/2014/chart" uri="{C3380CC4-5D6E-409C-BE32-E72D297353CC}">
              <c16:uniqueId val="{00000006-BBD0-4A03-875F-B51D71B6F8E2}"/>
            </c:ext>
          </c:extLst>
        </c:ser>
        <c:dLbls/>
        <c:firstSliceAng val="140"/>
        <c:holeSize val="55"/>
      </c:doughnut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IN"/>
  <c:chart>
    <c:autoTitleDeleted val="1"/>
    <c:plotArea>
      <c:layout/>
      <c:doughnutChart>
        <c:varyColors val="1"/>
        <c:ser>
          <c:idx val="0"/>
          <c:order val="0"/>
          <c:tx>
            <c:strRef>
              <c:f>Sheet1!$B$1</c:f>
              <c:strCache>
                <c:ptCount val="1"/>
                <c:pt idx="0">
                  <c:v>Sales</c:v>
                </c:pt>
              </c:strCache>
            </c:strRef>
          </c:tx>
          <c:spPr>
            <a:ln>
              <a:noFill/>
            </a:ln>
          </c:spPr>
          <c:dPt>
            <c:idx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BBD0-4A03-875F-B51D71B6F8E2}"/>
              </c:ext>
            </c:extLst>
          </c:dPt>
          <c:dPt>
            <c:idx val="1"/>
            <c:spPr>
              <a:solidFill>
                <a:schemeClr val="accent1">
                  <a:lumMod val="75000"/>
                </a:schemeClr>
              </a:solidFill>
              <a:ln w="19050">
                <a:noFill/>
              </a:ln>
              <a:effectLst/>
            </c:spPr>
            <c:extLst xmlns:c16r2="http://schemas.microsoft.com/office/drawing/2015/06/chart">
              <c:ext xmlns:c16="http://schemas.microsoft.com/office/drawing/2014/chart" uri="{C3380CC4-5D6E-409C-BE32-E72D297353CC}">
                <c16:uniqueId val="{00000003-BBD0-4A03-875F-B51D71B6F8E2}"/>
              </c:ext>
            </c:extLst>
          </c:dPt>
          <c:dPt>
            <c:idx val="2"/>
            <c:spPr>
              <a:solidFill>
                <a:schemeClr val="accent1">
                  <a:lumMod val="50000"/>
                </a:schemeClr>
              </a:solidFill>
              <a:ln w="19050">
                <a:noFill/>
              </a:ln>
              <a:effectLst/>
            </c:spPr>
            <c:extLst xmlns:c16r2="http://schemas.microsoft.com/office/drawing/2015/06/chart">
              <c:ext xmlns:c16="http://schemas.microsoft.com/office/drawing/2014/chart" uri="{C3380CC4-5D6E-409C-BE32-E72D297353CC}">
                <c16:uniqueId val="{00000005-BBD0-4A03-875F-B51D71B6F8E2}"/>
              </c:ext>
            </c:extLst>
          </c:dPt>
          <c:cat>
            <c:strRef>
              <c:f>Sheet1!$A$2:$A$4</c:f>
              <c:strCache>
                <c:ptCount val="3"/>
                <c:pt idx="0">
                  <c:v>1st Qtr</c:v>
                </c:pt>
                <c:pt idx="1">
                  <c:v>2nd Qtr</c:v>
                </c:pt>
                <c:pt idx="2">
                  <c:v>3rd Qtr</c:v>
                </c:pt>
              </c:strCache>
            </c:strRef>
          </c:cat>
          <c:val>
            <c:numRef>
              <c:f>Sheet1!$B$2:$B$4</c:f>
              <c:numCache>
                <c:formatCode>General</c:formatCode>
                <c:ptCount val="3"/>
                <c:pt idx="0">
                  <c:v>8.2000000000000011</c:v>
                </c:pt>
                <c:pt idx="1">
                  <c:v>3.2</c:v>
                </c:pt>
                <c:pt idx="2">
                  <c:v>1.4</c:v>
                </c:pt>
              </c:numCache>
            </c:numRef>
          </c:val>
          <c:extLst xmlns:c16r2="http://schemas.microsoft.com/office/drawing/2015/06/chart">
            <c:ext xmlns:c16="http://schemas.microsoft.com/office/drawing/2014/chart" uri="{C3380CC4-5D6E-409C-BE32-E72D297353CC}">
              <c16:uniqueId val="{00000006-BBD0-4A03-875F-B51D71B6F8E2}"/>
            </c:ext>
          </c:extLst>
        </c:ser>
        <c:dLbls/>
        <c:firstSliceAng val="140"/>
        <c:holeSize val="55"/>
      </c:doughnut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IN"/>
  <c:chart>
    <c:autoTitleDeleted val="1"/>
    <c:plotArea>
      <c:layout/>
      <c:doughnutChart>
        <c:varyColors val="1"/>
        <c:ser>
          <c:idx val="0"/>
          <c:order val="0"/>
          <c:tx>
            <c:strRef>
              <c:f>Sheet1!$B$1</c:f>
              <c:strCache>
                <c:ptCount val="1"/>
                <c:pt idx="0">
                  <c:v>Sales</c:v>
                </c:pt>
              </c:strCache>
            </c:strRef>
          </c:tx>
          <c:spPr>
            <a:ln>
              <a:noFill/>
            </a:ln>
          </c:spPr>
          <c:dPt>
            <c:idx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BBD0-4A03-875F-B51D71B6F8E2}"/>
              </c:ext>
            </c:extLst>
          </c:dPt>
          <c:dPt>
            <c:idx val="1"/>
            <c:spPr>
              <a:solidFill>
                <a:schemeClr val="accent1">
                  <a:lumMod val="75000"/>
                </a:schemeClr>
              </a:solidFill>
              <a:ln w="19050">
                <a:noFill/>
              </a:ln>
              <a:effectLst/>
            </c:spPr>
            <c:extLst xmlns:c16r2="http://schemas.microsoft.com/office/drawing/2015/06/chart">
              <c:ext xmlns:c16="http://schemas.microsoft.com/office/drawing/2014/chart" uri="{C3380CC4-5D6E-409C-BE32-E72D297353CC}">
                <c16:uniqueId val="{00000003-BBD0-4A03-875F-B51D71B6F8E2}"/>
              </c:ext>
            </c:extLst>
          </c:dPt>
          <c:dPt>
            <c:idx val="2"/>
            <c:spPr>
              <a:solidFill>
                <a:schemeClr val="accent1">
                  <a:lumMod val="50000"/>
                </a:schemeClr>
              </a:solidFill>
              <a:ln w="19050">
                <a:noFill/>
              </a:ln>
              <a:effectLst/>
            </c:spPr>
            <c:extLst xmlns:c16r2="http://schemas.microsoft.com/office/drawing/2015/06/chart">
              <c:ext xmlns:c16="http://schemas.microsoft.com/office/drawing/2014/chart" uri="{C3380CC4-5D6E-409C-BE32-E72D297353CC}">
                <c16:uniqueId val="{00000005-BBD0-4A03-875F-B51D71B6F8E2}"/>
              </c:ext>
            </c:extLst>
          </c:dPt>
          <c:cat>
            <c:strRef>
              <c:f>Sheet1!$A$2:$A$4</c:f>
              <c:strCache>
                <c:ptCount val="3"/>
                <c:pt idx="0">
                  <c:v>1st Qtr</c:v>
                </c:pt>
                <c:pt idx="1">
                  <c:v>2nd Qtr</c:v>
                </c:pt>
                <c:pt idx="2">
                  <c:v>3rd Qtr</c:v>
                </c:pt>
              </c:strCache>
            </c:strRef>
          </c:cat>
          <c:val>
            <c:numRef>
              <c:f>Sheet1!$B$2:$B$4</c:f>
              <c:numCache>
                <c:formatCode>General</c:formatCode>
                <c:ptCount val="3"/>
                <c:pt idx="0">
                  <c:v>8.2000000000000011</c:v>
                </c:pt>
                <c:pt idx="1">
                  <c:v>3.2</c:v>
                </c:pt>
                <c:pt idx="2">
                  <c:v>1.4</c:v>
                </c:pt>
              </c:numCache>
            </c:numRef>
          </c:val>
          <c:extLst xmlns:c16r2="http://schemas.microsoft.com/office/drawing/2015/06/chart">
            <c:ext xmlns:c16="http://schemas.microsoft.com/office/drawing/2014/chart" uri="{C3380CC4-5D6E-409C-BE32-E72D297353CC}">
              <c16:uniqueId val="{00000006-BBD0-4A03-875F-B51D71B6F8E2}"/>
            </c:ext>
          </c:extLst>
        </c:ser>
        <c:dLbls/>
        <c:firstSliceAng val="140"/>
        <c:holeSize val="55"/>
      </c:doughnut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1C4A9-0C0B-4D1F-ACFB-23A1200509B0}" type="datetimeFigureOut">
              <a:rPr lang="en-US" smtClean="0"/>
              <a:pPr/>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FEE96-E41F-44F6-B39B-6BBA6931DE14}" type="slidenum">
              <a:rPr lang="en-US" smtClean="0"/>
              <a:pPr/>
              <a:t>‹#›</a:t>
            </a:fld>
            <a:endParaRPr lang="en-US"/>
          </a:p>
        </p:txBody>
      </p:sp>
    </p:spTree>
    <p:extLst>
      <p:ext uri="{BB962C8B-B14F-4D97-AF65-F5344CB8AC3E}">
        <p14:creationId xmlns:p14="http://schemas.microsoft.com/office/powerpoint/2010/main" xmlns="" val="41096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 </a:t>
            </a:r>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pPr/>
              <a:t>10</a:t>
            </a:fld>
            <a:endParaRPr lang="en-US"/>
          </a:p>
        </p:txBody>
      </p:sp>
    </p:spTree>
    <p:extLst>
      <p:ext uri="{BB962C8B-B14F-4D97-AF65-F5344CB8AC3E}">
        <p14:creationId xmlns:p14="http://schemas.microsoft.com/office/powerpoint/2010/main" xmlns="" val="118163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222443-8312-4B33-AA53-78BB5E581F64}"/>
              </a:ext>
            </a:extLst>
          </p:cNvPr>
          <p:cNvSpPr>
            <a:spLocks noGrp="1"/>
          </p:cNvSpPr>
          <p:nvPr>
            <p:ph type="ctrTitle"/>
          </p:nvPr>
        </p:nvSpPr>
        <p:spPr>
          <a:xfrm>
            <a:off x="1524000" y="1122363"/>
            <a:ext cx="6438900" cy="2387600"/>
          </a:xfrm>
        </p:spPr>
        <p:txBody>
          <a:bodyPr anchor="b">
            <a:normAutofit/>
          </a:bodyPr>
          <a:lstStyle>
            <a:lvl1pPr algn="l">
              <a:defRPr sz="4800" b="1"/>
            </a:lvl1pPr>
          </a:lstStyle>
          <a:p>
            <a:r>
              <a:rPr lang="en-US" dirty="0"/>
              <a:t>Click to edit Master title style</a:t>
            </a:r>
          </a:p>
        </p:txBody>
      </p:sp>
      <p:sp>
        <p:nvSpPr>
          <p:cNvPr id="3" name="Subtitle 2">
            <a:extLst>
              <a:ext uri="{FF2B5EF4-FFF2-40B4-BE49-F238E27FC236}">
                <a16:creationId xmlns:a16="http://schemas.microsoft.com/office/drawing/2014/main" xmlns="" id="{8837B043-CD68-4046-9D46-A270DA5B4AB6}"/>
              </a:ext>
            </a:extLst>
          </p:cNvPr>
          <p:cNvSpPr>
            <a:spLocks noGrp="1"/>
          </p:cNvSpPr>
          <p:nvPr>
            <p:ph type="subTitle" idx="1"/>
          </p:nvPr>
        </p:nvSpPr>
        <p:spPr>
          <a:xfrm>
            <a:off x="1524000" y="3602038"/>
            <a:ext cx="9144000" cy="1655762"/>
          </a:xfr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1CCEE8E5-8190-4629-956A-1A8EB6AEDB5D}"/>
              </a:ext>
            </a:extLst>
          </p:cNvPr>
          <p:cNvSpPr>
            <a:spLocks noGrp="1"/>
          </p:cNvSpPr>
          <p:nvPr>
            <p:ph type="dt" sz="half" idx="10"/>
          </p:nvPr>
        </p:nvSpPr>
        <p:spPr/>
        <p:txBody>
          <a:bodyPr/>
          <a:lstStyle/>
          <a:p>
            <a:fld id="{33ACEB8F-3913-44F0-807B-73814570E4E1}" type="datetime1">
              <a:rPr lang="en-US" smtClean="0"/>
              <a:pPr/>
              <a:t>1/28/2020</a:t>
            </a:fld>
            <a:endParaRPr lang="en-US"/>
          </a:p>
        </p:txBody>
      </p:sp>
      <p:sp>
        <p:nvSpPr>
          <p:cNvPr id="5" name="Footer Placeholder 4">
            <a:extLst>
              <a:ext uri="{FF2B5EF4-FFF2-40B4-BE49-F238E27FC236}">
                <a16:creationId xmlns:a16="http://schemas.microsoft.com/office/drawing/2014/main" xmlns="" id="{F680591E-D02F-4619-AF66-C8E1DBD9C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9BB13CA-05DE-4F05-B061-A867A1AA014B}"/>
              </a:ext>
            </a:extLst>
          </p:cNvPr>
          <p:cNvSpPr>
            <a:spLocks noGrp="1"/>
          </p:cNvSpPr>
          <p:nvPr>
            <p:ph type="sldNum" sz="quarter" idx="12"/>
          </p:nvPr>
        </p:nvSpPr>
        <p:spPr/>
        <p:txBody>
          <a:body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403020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D2ABF-0BE6-4AE6-B35C-EB90BC94C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5544A49-B781-4945-90FE-8C0D4F1A1D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13977F-D8DA-4AAD-BF14-845386DCC293}"/>
              </a:ext>
            </a:extLst>
          </p:cNvPr>
          <p:cNvSpPr>
            <a:spLocks noGrp="1"/>
          </p:cNvSpPr>
          <p:nvPr>
            <p:ph type="dt" sz="half" idx="10"/>
          </p:nvPr>
        </p:nvSpPr>
        <p:spPr/>
        <p:txBody>
          <a:bodyPr/>
          <a:lstStyle/>
          <a:p>
            <a:fld id="{C93384FF-5E70-4F29-BFCB-AD16B53034B4}" type="datetime1">
              <a:rPr lang="en-US" smtClean="0"/>
              <a:pPr/>
              <a:t>1/28/2020</a:t>
            </a:fld>
            <a:endParaRPr lang="en-US"/>
          </a:p>
        </p:txBody>
      </p:sp>
      <p:sp>
        <p:nvSpPr>
          <p:cNvPr id="5" name="Footer Placeholder 4">
            <a:extLst>
              <a:ext uri="{FF2B5EF4-FFF2-40B4-BE49-F238E27FC236}">
                <a16:creationId xmlns:a16="http://schemas.microsoft.com/office/drawing/2014/main" xmlns="" id="{FA70B6E4-28EB-4D5B-BCA7-32A72FB8B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7CAC59E-C1EA-4B99-9786-8B3BF3629EB0}"/>
              </a:ext>
            </a:extLst>
          </p:cNvPr>
          <p:cNvSpPr>
            <a:spLocks noGrp="1"/>
          </p:cNvSpPr>
          <p:nvPr>
            <p:ph type="sldNum" sz="quarter" idx="12"/>
          </p:nvPr>
        </p:nvSpPr>
        <p:spPr/>
        <p:txBody>
          <a:body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182909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F10729-737C-46C4-AACE-3BD24CAFC5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6FF332E-3547-4944-A042-39816B8CB8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F424A86-9D74-45F6-8975-1E063D2ED2FF}"/>
              </a:ext>
            </a:extLst>
          </p:cNvPr>
          <p:cNvSpPr>
            <a:spLocks noGrp="1"/>
          </p:cNvSpPr>
          <p:nvPr>
            <p:ph type="dt" sz="half" idx="10"/>
          </p:nvPr>
        </p:nvSpPr>
        <p:spPr/>
        <p:txBody>
          <a:bodyPr/>
          <a:lstStyle/>
          <a:p>
            <a:fld id="{1173F10E-7691-4AEE-BDB3-7C37F1BF8210}" type="datetime1">
              <a:rPr lang="en-US" smtClean="0"/>
              <a:pPr/>
              <a:t>1/28/2020</a:t>
            </a:fld>
            <a:endParaRPr lang="en-US"/>
          </a:p>
        </p:txBody>
      </p:sp>
      <p:sp>
        <p:nvSpPr>
          <p:cNvPr id="5" name="Footer Placeholder 4">
            <a:extLst>
              <a:ext uri="{FF2B5EF4-FFF2-40B4-BE49-F238E27FC236}">
                <a16:creationId xmlns:a16="http://schemas.microsoft.com/office/drawing/2014/main" xmlns="" id="{0B2E6060-4917-4744-916F-E151A2ADA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1D48BEC-2BFA-45CB-913D-31E6D6117583}"/>
              </a:ext>
            </a:extLst>
          </p:cNvPr>
          <p:cNvSpPr>
            <a:spLocks noGrp="1"/>
          </p:cNvSpPr>
          <p:nvPr>
            <p:ph type="sldNum" sz="quarter" idx="12"/>
          </p:nvPr>
        </p:nvSpPr>
        <p:spPr/>
        <p:txBody>
          <a:body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67074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489228A-E385-48D2-AB82-1F869956109A}"/>
              </a:ext>
            </a:extLst>
          </p:cNvPr>
          <p:cNvSpPr/>
          <p:nvPr userDrawn="1"/>
        </p:nvSpPr>
        <p:spPr>
          <a:xfrm>
            <a:off x="-7938" y="0"/>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68F8F88-2672-48C7-A2A5-7F14487C51B0}"/>
              </a:ext>
            </a:extLst>
          </p:cNvPr>
          <p:cNvSpPr>
            <a:spLocks noGrp="1"/>
          </p:cNvSpPr>
          <p:nvPr>
            <p:ph type="title"/>
          </p:nvPr>
        </p:nvSpPr>
        <p:spPr>
          <a:xfrm>
            <a:off x="838200" y="1077155"/>
            <a:ext cx="10515600" cy="701731"/>
          </a:xfrm>
        </p:spPr>
        <p:txBody>
          <a:bodyPr/>
          <a:lstStyle>
            <a:lvl1pPr algn="ctr">
              <a:defRPr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676F32F1-54F8-4E68-A8FE-6A6013516FDE}"/>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7B53599-ACAF-4DB3-9ED0-961082864E0A}"/>
              </a:ext>
            </a:extLst>
          </p:cNvPr>
          <p:cNvSpPr>
            <a:spLocks noGrp="1"/>
          </p:cNvSpPr>
          <p:nvPr>
            <p:ph type="dt" sz="half" idx="10"/>
          </p:nvPr>
        </p:nvSpPr>
        <p:spPr/>
        <p:txBody>
          <a:bodyPr/>
          <a:lstStyle/>
          <a:p>
            <a:fld id="{C99B4AD5-B3A2-438C-A3AC-9ED097314F20}" type="datetime1">
              <a:rPr lang="en-US" smtClean="0"/>
              <a:pPr/>
              <a:t>1/28/2020</a:t>
            </a:fld>
            <a:endParaRPr lang="en-US"/>
          </a:p>
        </p:txBody>
      </p:sp>
      <p:sp>
        <p:nvSpPr>
          <p:cNvPr id="5" name="Footer Placeholder 4">
            <a:extLst>
              <a:ext uri="{FF2B5EF4-FFF2-40B4-BE49-F238E27FC236}">
                <a16:creationId xmlns:a16="http://schemas.microsoft.com/office/drawing/2014/main" xmlns="" id="{F6AD91CD-D3E8-4BEB-8EF5-054EB788F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FF9A752-D80F-4F77-9528-34C1BC7BE34F}"/>
              </a:ext>
            </a:extLst>
          </p:cNvPr>
          <p:cNvSpPr>
            <a:spLocks noGrp="1"/>
          </p:cNvSpPr>
          <p:nvPr>
            <p:ph type="sldNum" sz="quarter" idx="12"/>
          </p:nvPr>
        </p:nvSpPr>
        <p:spPr/>
        <p:txBody>
          <a:body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114114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E6339-5B4D-4774-8705-C51AACBC0D02}"/>
              </a:ext>
            </a:extLst>
          </p:cNvPr>
          <p:cNvSpPr>
            <a:spLocks noGrp="1"/>
          </p:cNvSpPr>
          <p:nvPr>
            <p:ph type="title"/>
          </p:nvPr>
        </p:nvSpPr>
        <p:spPr>
          <a:xfrm>
            <a:off x="831850" y="1709738"/>
            <a:ext cx="5626100" cy="2852737"/>
          </a:xfrm>
        </p:spPr>
        <p:txBody>
          <a:bodyPr anchor="t">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B67FA334-3150-4FB9-B5FF-8912DA902DA0}"/>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6EA7C841-E7DF-47C2-8EE5-2B7694C6820C}"/>
              </a:ext>
            </a:extLst>
          </p:cNvPr>
          <p:cNvSpPr>
            <a:spLocks noGrp="1"/>
          </p:cNvSpPr>
          <p:nvPr>
            <p:ph type="dt" sz="half" idx="10"/>
          </p:nvPr>
        </p:nvSpPr>
        <p:spPr/>
        <p:txBody>
          <a:bodyPr/>
          <a:lstStyle/>
          <a:p>
            <a:fld id="{4903F418-8DDA-4C1F-A47F-501A778AB2BE}" type="datetime1">
              <a:rPr lang="en-US" smtClean="0"/>
              <a:pPr/>
              <a:t>1/28/2020</a:t>
            </a:fld>
            <a:endParaRPr lang="en-US"/>
          </a:p>
        </p:txBody>
      </p:sp>
      <p:sp>
        <p:nvSpPr>
          <p:cNvPr id="5" name="Footer Placeholder 4">
            <a:extLst>
              <a:ext uri="{FF2B5EF4-FFF2-40B4-BE49-F238E27FC236}">
                <a16:creationId xmlns:a16="http://schemas.microsoft.com/office/drawing/2014/main" xmlns="" id="{CC65FE66-0430-4D94-B4D2-FBFCC8492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95A6987-3BE7-4A2C-868E-564671273B09}"/>
              </a:ext>
            </a:extLst>
          </p:cNvPr>
          <p:cNvSpPr>
            <a:spLocks noGrp="1"/>
          </p:cNvSpPr>
          <p:nvPr>
            <p:ph type="sldNum" sz="quarter" idx="12"/>
          </p:nvPr>
        </p:nvSpPr>
        <p:spPr/>
        <p:txBody>
          <a:body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295750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E361DD-8F46-4306-B943-E23E76D7EE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177F895-05B1-42AE-9A67-E7E1295E3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E10DCBE-8A26-41B5-8A0A-B26986E58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E5AAE6A-3865-48A4-B252-EC58FA3D4752}"/>
              </a:ext>
            </a:extLst>
          </p:cNvPr>
          <p:cNvSpPr>
            <a:spLocks noGrp="1"/>
          </p:cNvSpPr>
          <p:nvPr>
            <p:ph type="dt" sz="half" idx="10"/>
          </p:nvPr>
        </p:nvSpPr>
        <p:spPr/>
        <p:txBody>
          <a:bodyPr/>
          <a:lstStyle/>
          <a:p>
            <a:fld id="{8C6E20EA-610E-44C9-B3E4-5D31B0F49B2D}" type="datetime1">
              <a:rPr lang="en-US" smtClean="0"/>
              <a:pPr/>
              <a:t>1/28/2020</a:t>
            </a:fld>
            <a:endParaRPr lang="en-US"/>
          </a:p>
        </p:txBody>
      </p:sp>
      <p:sp>
        <p:nvSpPr>
          <p:cNvPr id="6" name="Footer Placeholder 5">
            <a:extLst>
              <a:ext uri="{FF2B5EF4-FFF2-40B4-BE49-F238E27FC236}">
                <a16:creationId xmlns:a16="http://schemas.microsoft.com/office/drawing/2014/main" xmlns="" id="{0C144897-95E3-4388-ADA5-9BD7F11F9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911B7CA-7B3A-47F2-83EA-E909A90F2CE5}"/>
              </a:ext>
            </a:extLst>
          </p:cNvPr>
          <p:cNvSpPr>
            <a:spLocks noGrp="1"/>
          </p:cNvSpPr>
          <p:nvPr>
            <p:ph type="sldNum" sz="quarter" idx="12"/>
          </p:nvPr>
        </p:nvSpPr>
        <p:spPr/>
        <p:txBody>
          <a:body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48609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D9F82-5D8F-42B4-852F-01FF8DFA14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43A9498-CA3F-45B5-8E45-2EA4E132F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96AEB43-1EC2-4BBD-BB1E-FF888D915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3F89AE8-8168-46D1-8725-97562004C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CB8EE4D-FA49-4160-A465-2C0DB63DD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52E4F71-9F6F-41E0-AF9A-3B7BF5F241E0}"/>
              </a:ext>
            </a:extLst>
          </p:cNvPr>
          <p:cNvSpPr>
            <a:spLocks noGrp="1"/>
          </p:cNvSpPr>
          <p:nvPr>
            <p:ph type="dt" sz="half" idx="10"/>
          </p:nvPr>
        </p:nvSpPr>
        <p:spPr/>
        <p:txBody>
          <a:bodyPr/>
          <a:lstStyle/>
          <a:p>
            <a:fld id="{B955E719-01ED-46D2-A23F-4038532ACBE1}" type="datetime1">
              <a:rPr lang="en-US" smtClean="0"/>
              <a:pPr/>
              <a:t>1/28/2020</a:t>
            </a:fld>
            <a:endParaRPr lang="en-US"/>
          </a:p>
        </p:txBody>
      </p:sp>
      <p:sp>
        <p:nvSpPr>
          <p:cNvPr id="8" name="Footer Placeholder 7">
            <a:extLst>
              <a:ext uri="{FF2B5EF4-FFF2-40B4-BE49-F238E27FC236}">
                <a16:creationId xmlns:a16="http://schemas.microsoft.com/office/drawing/2014/main" xmlns="" id="{D72708F4-7DAB-4A27-B1C6-364847C3F4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BDED495-D752-4539-81D8-8F5E6A6C7433}"/>
              </a:ext>
            </a:extLst>
          </p:cNvPr>
          <p:cNvSpPr>
            <a:spLocks noGrp="1"/>
          </p:cNvSpPr>
          <p:nvPr>
            <p:ph type="sldNum" sz="quarter" idx="12"/>
          </p:nvPr>
        </p:nvSpPr>
        <p:spPr/>
        <p:txBody>
          <a:body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1347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075899-9072-48ED-8570-F483E5425B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6F397AD-5532-402C-A7EF-2CC78C5DCF84}"/>
              </a:ext>
            </a:extLst>
          </p:cNvPr>
          <p:cNvSpPr>
            <a:spLocks noGrp="1"/>
          </p:cNvSpPr>
          <p:nvPr>
            <p:ph type="dt" sz="half" idx="10"/>
          </p:nvPr>
        </p:nvSpPr>
        <p:spPr/>
        <p:txBody>
          <a:bodyPr/>
          <a:lstStyle/>
          <a:p>
            <a:fld id="{53E29B3F-962E-4F81-9A0D-8D1D73634A38}" type="datetime1">
              <a:rPr lang="en-US" smtClean="0"/>
              <a:pPr/>
              <a:t>1/28/2020</a:t>
            </a:fld>
            <a:endParaRPr lang="en-US"/>
          </a:p>
        </p:txBody>
      </p:sp>
      <p:sp>
        <p:nvSpPr>
          <p:cNvPr id="4" name="Footer Placeholder 3">
            <a:extLst>
              <a:ext uri="{FF2B5EF4-FFF2-40B4-BE49-F238E27FC236}">
                <a16:creationId xmlns:a16="http://schemas.microsoft.com/office/drawing/2014/main" xmlns="" id="{598DD85C-9079-4546-ABDE-2A6AE6B79C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5F15E74-C39A-4E7B-A2ED-04A8EDCA8BB6}"/>
              </a:ext>
            </a:extLst>
          </p:cNvPr>
          <p:cNvSpPr>
            <a:spLocks noGrp="1"/>
          </p:cNvSpPr>
          <p:nvPr>
            <p:ph type="sldNum" sz="quarter" idx="12"/>
          </p:nvPr>
        </p:nvSpPr>
        <p:spPr/>
        <p:txBody>
          <a:body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21121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BEFA15F-0581-4F54-A0AA-4FCD7E619EB5}"/>
              </a:ext>
            </a:extLst>
          </p:cNvPr>
          <p:cNvSpPr>
            <a:spLocks noGrp="1"/>
          </p:cNvSpPr>
          <p:nvPr>
            <p:ph type="dt" sz="half" idx="10"/>
          </p:nvPr>
        </p:nvSpPr>
        <p:spPr/>
        <p:txBody>
          <a:bodyPr/>
          <a:lstStyle/>
          <a:p>
            <a:fld id="{773BD1CC-9508-476D-9E54-6576110566FD}" type="datetime1">
              <a:rPr lang="en-US" smtClean="0"/>
              <a:pPr/>
              <a:t>1/28/2020</a:t>
            </a:fld>
            <a:endParaRPr lang="en-US"/>
          </a:p>
        </p:txBody>
      </p:sp>
      <p:sp>
        <p:nvSpPr>
          <p:cNvPr id="3" name="Footer Placeholder 2">
            <a:extLst>
              <a:ext uri="{FF2B5EF4-FFF2-40B4-BE49-F238E27FC236}">
                <a16:creationId xmlns:a16="http://schemas.microsoft.com/office/drawing/2014/main" xmlns="" id="{36BEE808-7D34-48C2-8C40-139640D911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96FDBCF-5713-4611-ADCA-FA16829B83DA}"/>
              </a:ext>
            </a:extLst>
          </p:cNvPr>
          <p:cNvSpPr>
            <a:spLocks noGrp="1"/>
          </p:cNvSpPr>
          <p:nvPr>
            <p:ph type="sldNum" sz="quarter" idx="12"/>
          </p:nvPr>
        </p:nvSpPr>
        <p:spPr/>
        <p:txBody>
          <a:body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362349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D3350F-069C-47EE-97DF-56C85927B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60E87EC-2DC6-4A2C-83FF-65CE9FC09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65AD052-F865-4643-AAA1-89D9F6394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806E6B-82D1-4014-A1B6-1E4F2535BCFD}"/>
              </a:ext>
            </a:extLst>
          </p:cNvPr>
          <p:cNvSpPr>
            <a:spLocks noGrp="1"/>
          </p:cNvSpPr>
          <p:nvPr>
            <p:ph type="dt" sz="half" idx="10"/>
          </p:nvPr>
        </p:nvSpPr>
        <p:spPr/>
        <p:txBody>
          <a:bodyPr/>
          <a:lstStyle/>
          <a:p>
            <a:fld id="{E6CE86A9-8E6A-48D8-88AF-CCC32480188E}" type="datetime1">
              <a:rPr lang="en-US" smtClean="0"/>
              <a:pPr/>
              <a:t>1/28/2020</a:t>
            </a:fld>
            <a:endParaRPr lang="en-US"/>
          </a:p>
        </p:txBody>
      </p:sp>
      <p:sp>
        <p:nvSpPr>
          <p:cNvPr id="6" name="Footer Placeholder 5">
            <a:extLst>
              <a:ext uri="{FF2B5EF4-FFF2-40B4-BE49-F238E27FC236}">
                <a16:creationId xmlns:a16="http://schemas.microsoft.com/office/drawing/2014/main" xmlns="" id="{A3107EAF-4774-4CFD-A718-023E6DFED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28F8FB4-8F5D-4807-93FE-1A3AB59AB06B}"/>
              </a:ext>
            </a:extLst>
          </p:cNvPr>
          <p:cNvSpPr>
            <a:spLocks noGrp="1"/>
          </p:cNvSpPr>
          <p:nvPr>
            <p:ph type="sldNum" sz="quarter" idx="12"/>
          </p:nvPr>
        </p:nvSpPr>
        <p:spPr/>
        <p:txBody>
          <a:body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227269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B3EB5-3088-4114-B632-6768983FA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D0C5375-E749-470D-B850-7F1198896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3EEA8C6-1E1C-49EB-B96D-143695409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627DAEB-61F9-45CE-BB06-91B5CCC3BD3A}"/>
              </a:ext>
            </a:extLst>
          </p:cNvPr>
          <p:cNvSpPr>
            <a:spLocks noGrp="1"/>
          </p:cNvSpPr>
          <p:nvPr>
            <p:ph type="dt" sz="half" idx="10"/>
          </p:nvPr>
        </p:nvSpPr>
        <p:spPr/>
        <p:txBody>
          <a:bodyPr/>
          <a:lstStyle/>
          <a:p>
            <a:fld id="{5300846D-A5EC-4E5B-ACB3-FBD215AC8129}" type="datetime1">
              <a:rPr lang="en-US" smtClean="0"/>
              <a:pPr/>
              <a:t>1/28/2020</a:t>
            </a:fld>
            <a:endParaRPr lang="en-US"/>
          </a:p>
        </p:txBody>
      </p:sp>
      <p:sp>
        <p:nvSpPr>
          <p:cNvPr id="6" name="Footer Placeholder 5">
            <a:extLst>
              <a:ext uri="{FF2B5EF4-FFF2-40B4-BE49-F238E27FC236}">
                <a16:creationId xmlns:a16="http://schemas.microsoft.com/office/drawing/2014/main" xmlns="" id="{23A01464-A022-4596-888F-0D89B02E6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8255022-675E-446B-B625-5EBBC65B0340}"/>
              </a:ext>
            </a:extLst>
          </p:cNvPr>
          <p:cNvSpPr>
            <a:spLocks noGrp="1"/>
          </p:cNvSpPr>
          <p:nvPr>
            <p:ph type="sldNum" sz="quarter" idx="12"/>
          </p:nvPr>
        </p:nvSpPr>
        <p:spPr/>
        <p:txBody>
          <a:body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228055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BCED311-6C62-49AB-8EA8-79C11D430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0F91A384-6E88-40A4-8606-B0B999AF9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71FA6F-98E8-444B-AB8A-5D5AB6DE7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CA2BC-E47F-4E09-9630-A75C9F3FE862}" type="datetime1">
              <a:rPr lang="en-US" smtClean="0"/>
              <a:pPr/>
              <a:t>1/28/2020</a:t>
            </a:fld>
            <a:endParaRPr lang="en-US"/>
          </a:p>
        </p:txBody>
      </p:sp>
      <p:sp>
        <p:nvSpPr>
          <p:cNvPr id="5" name="Footer Placeholder 4">
            <a:extLst>
              <a:ext uri="{FF2B5EF4-FFF2-40B4-BE49-F238E27FC236}">
                <a16:creationId xmlns:a16="http://schemas.microsoft.com/office/drawing/2014/main" xmlns="" id="{ED55A400-A139-40B7-AD24-456F52C81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795CAAC-17DF-4233-8201-CB0741F5C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28729-4CC1-4806-96C3-AF4C11DDAA9D}" type="slidenum">
              <a:rPr lang="en-US" smtClean="0"/>
              <a:pPr/>
              <a:t>‹#›</a:t>
            </a:fld>
            <a:endParaRPr lang="en-US"/>
          </a:p>
        </p:txBody>
      </p:sp>
    </p:spTree>
    <p:extLst>
      <p:ext uri="{BB962C8B-B14F-4D97-AF65-F5344CB8AC3E}">
        <p14:creationId xmlns:p14="http://schemas.microsoft.com/office/powerpoint/2010/main" xmlns="" val="139534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scribd.com/doc/33484680/The-Detection-of-Earnings-Manipulation-Messod-D-Beneish"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53" name="Rectangle 42252">
            <a:extLst>
              <a:ext uri="{FF2B5EF4-FFF2-40B4-BE49-F238E27FC236}">
                <a16:creationId xmlns:a16="http://schemas.microsoft.com/office/drawing/2014/main" xmlns="" id="{AD390354-2440-499F-A7DB-CC839ACE5BAA}"/>
              </a:ext>
            </a:extLst>
          </p:cNvPr>
          <p:cNvSpPr/>
          <p:nvPr/>
        </p:nvSpPr>
        <p:spPr>
          <a:xfrm>
            <a:off x="0" y="0"/>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5">
            <a:extLst>
              <a:ext uri="{FF2B5EF4-FFF2-40B4-BE49-F238E27FC236}">
                <a16:creationId xmlns:a16="http://schemas.microsoft.com/office/drawing/2014/main" xmlns="" id="{7DA4AD37-2C49-43E2-809F-C66F619511B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793139" y="616065"/>
            <a:ext cx="1633843" cy="57487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175">
            <a:extLst>
              <a:ext uri="{FF2B5EF4-FFF2-40B4-BE49-F238E27FC236}">
                <a16:creationId xmlns:a16="http://schemas.microsoft.com/office/drawing/2014/main" xmlns="" id="{773E4335-4172-4B61-9800-A7255D2F4AC1}"/>
              </a:ext>
            </a:extLst>
          </p:cNvPr>
          <p:cNvSpPr txBox="1">
            <a:spLocks/>
          </p:cNvSpPr>
          <p:nvPr/>
        </p:nvSpPr>
        <p:spPr>
          <a:xfrm>
            <a:off x="1054569" y="2489859"/>
            <a:ext cx="5950080" cy="2243691"/>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800" b="1" kern="1200">
                <a:solidFill>
                  <a:srgbClr val="78CA8E"/>
                </a:solidFill>
                <a:latin typeface="+mj-lt"/>
                <a:ea typeface="+mj-ea"/>
                <a:cs typeface="+mj-cs"/>
              </a:defRPr>
            </a:lvl1pPr>
          </a:lstStyle>
          <a:p>
            <a:pPr lvl="0"/>
            <a:r>
              <a:rPr kumimoji="0" lang="en-ID" sz="5400" b="1" i="0" u="none" strike="noStrike" kern="1200" cap="none" spc="0" normalizeH="0" baseline="0" noProof="0" dirty="0" smtClean="0">
                <a:ln>
                  <a:noFill/>
                </a:ln>
                <a:solidFill>
                  <a:schemeClr val="bg1"/>
                </a:solidFill>
                <a:effectLst/>
                <a:uLnTx/>
                <a:uFillTx/>
                <a:latin typeface="Segoe UI"/>
                <a:ea typeface="+mj-ea"/>
                <a:cs typeface="+mj-cs"/>
              </a:rPr>
              <a:t>Predictive</a:t>
            </a:r>
            <a:r>
              <a:rPr kumimoji="0" lang="en-ID" sz="5400" b="1" i="0" u="none" strike="noStrike" kern="1200" cap="none" spc="0" normalizeH="0" noProof="0" dirty="0" smtClean="0">
                <a:ln>
                  <a:noFill/>
                </a:ln>
                <a:solidFill>
                  <a:schemeClr val="bg1"/>
                </a:solidFill>
                <a:effectLst/>
                <a:uLnTx/>
                <a:uFillTx/>
                <a:latin typeface="Segoe UI"/>
                <a:ea typeface="+mj-ea"/>
                <a:cs typeface="+mj-cs"/>
              </a:rPr>
              <a:t> Analytics</a:t>
            </a:r>
          </a:p>
          <a:p>
            <a:pPr lvl="0"/>
            <a:r>
              <a:rPr lang="en-ID" sz="5400" baseline="0" dirty="0" smtClean="0">
                <a:solidFill>
                  <a:schemeClr val="bg1"/>
                </a:solidFill>
                <a:latin typeface="Segoe UI"/>
              </a:rPr>
              <a:t>Case</a:t>
            </a:r>
            <a:r>
              <a:rPr lang="en-ID" sz="5400" dirty="0" smtClean="0">
                <a:solidFill>
                  <a:schemeClr val="bg1"/>
                </a:solidFill>
                <a:latin typeface="Segoe UI"/>
              </a:rPr>
              <a:t> Study</a:t>
            </a:r>
            <a:endParaRPr kumimoji="0" lang="en-ID" sz="5400" b="1" i="0" u="none" strike="noStrike" kern="1200" cap="none" spc="0" normalizeH="0" baseline="0" noProof="0" dirty="0">
              <a:ln>
                <a:noFill/>
              </a:ln>
              <a:solidFill>
                <a:schemeClr val="bg1"/>
              </a:solidFill>
              <a:effectLst/>
              <a:uLnTx/>
              <a:uFillTx/>
              <a:latin typeface="Segoe UI"/>
              <a:ea typeface="+mj-ea"/>
              <a:cs typeface="+mj-cs"/>
            </a:endParaRPr>
          </a:p>
        </p:txBody>
      </p:sp>
      <p:sp>
        <p:nvSpPr>
          <p:cNvPr id="394" name="Freeform: Shape 393">
            <a:extLst>
              <a:ext uri="{FF2B5EF4-FFF2-40B4-BE49-F238E27FC236}">
                <a16:creationId xmlns:a16="http://schemas.microsoft.com/office/drawing/2014/main" xmlns="" id="{362580BE-3574-463E-8C2A-E0D6004DC983}"/>
              </a:ext>
            </a:extLst>
          </p:cNvPr>
          <p:cNvSpPr/>
          <p:nvPr/>
        </p:nvSpPr>
        <p:spPr>
          <a:xfrm>
            <a:off x="-1" y="0"/>
            <a:ext cx="5312810" cy="1958086"/>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Slide Number Placeholder 384">
            <a:extLst>
              <a:ext uri="{FF2B5EF4-FFF2-40B4-BE49-F238E27FC236}">
                <a16:creationId xmlns:a16="http://schemas.microsoft.com/office/drawing/2014/main" xmlns="" id="{C2E7A19B-F4BD-43C1-BBC2-09B762FE0D81}"/>
              </a:ext>
            </a:extLst>
          </p:cNvPr>
          <p:cNvSpPr>
            <a:spLocks noGrp="1"/>
          </p:cNvSpPr>
          <p:nvPr>
            <p:ph type="sldNum" sz="quarter" idx="12"/>
          </p:nvPr>
        </p:nvSpPr>
        <p:spPr/>
        <p:txBody>
          <a:bodyPr/>
          <a:lstStyle/>
          <a:p>
            <a:fld id="{ADB28729-4CC1-4806-96C3-AF4C11DDAA9D}" type="slidenum">
              <a:rPr lang="en-US" smtClean="0"/>
              <a:pPr/>
              <a:t>1</a:t>
            </a:fld>
            <a:endParaRPr lang="en-US"/>
          </a:p>
        </p:txBody>
      </p:sp>
      <p:grpSp>
        <p:nvGrpSpPr>
          <p:cNvPr id="18" name="Group 17">
            <a:extLst>
              <a:ext uri="{FF2B5EF4-FFF2-40B4-BE49-F238E27FC236}">
                <a16:creationId xmlns:a16="http://schemas.microsoft.com/office/drawing/2014/main" xmlns="" id="{CA3AD339-F2D4-4DF2-BF49-95EB40096B69}"/>
              </a:ext>
            </a:extLst>
          </p:cNvPr>
          <p:cNvGrpSpPr/>
          <p:nvPr/>
        </p:nvGrpSpPr>
        <p:grpSpPr>
          <a:xfrm>
            <a:off x="6537756" y="1474465"/>
            <a:ext cx="5312810" cy="4432988"/>
            <a:chOff x="-9239250" y="3109913"/>
            <a:chExt cx="8215313" cy="6854825"/>
          </a:xfrm>
        </p:grpSpPr>
        <p:sp>
          <p:nvSpPr>
            <p:cNvPr id="15" name="Freeform 10">
              <a:extLst>
                <a:ext uri="{FF2B5EF4-FFF2-40B4-BE49-F238E27FC236}">
                  <a16:creationId xmlns:a16="http://schemas.microsoft.com/office/drawing/2014/main" xmlns="" id="{4292475F-B47D-4EF1-98A0-1840DBFD481F}"/>
                </a:ext>
              </a:extLst>
            </p:cNvPr>
            <p:cNvSpPr>
              <a:spLocks/>
            </p:cNvSpPr>
            <p:nvPr/>
          </p:nvSpPr>
          <p:spPr bwMode="auto">
            <a:xfrm>
              <a:off x="-6188075" y="4557713"/>
              <a:ext cx="2019300" cy="5407025"/>
            </a:xfrm>
            <a:custGeom>
              <a:avLst/>
              <a:gdLst>
                <a:gd name="T0" fmla="*/ 619 w 864"/>
                <a:gd name="T1" fmla="*/ 2316 h 2316"/>
                <a:gd name="T2" fmla="*/ 559 w 864"/>
                <a:gd name="T3" fmla="*/ 2256 h 2316"/>
                <a:gd name="T4" fmla="*/ 559 w 864"/>
                <a:gd name="T5" fmla="*/ 1264 h 2316"/>
                <a:gd name="T6" fmla="*/ 313 w 864"/>
                <a:gd name="T7" fmla="*/ 1191 h 2316"/>
                <a:gd name="T8" fmla="*/ 2 w 864"/>
                <a:gd name="T9" fmla="*/ 699 h 2316"/>
                <a:gd name="T10" fmla="*/ 380 w 864"/>
                <a:gd name="T11" fmla="*/ 96 h 2316"/>
                <a:gd name="T12" fmla="*/ 830 w 864"/>
                <a:gd name="T13" fmla="*/ 72 h 2316"/>
                <a:gd name="T14" fmla="*/ 845 w 864"/>
                <a:gd name="T15" fmla="*/ 156 h 2316"/>
                <a:gd name="T16" fmla="*/ 762 w 864"/>
                <a:gd name="T17" fmla="*/ 171 h 2316"/>
                <a:gd name="T18" fmla="*/ 435 w 864"/>
                <a:gd name="T19" fmla="*/ 202 h 2316"/>
                <a:gd name="T20" fmla="*/ 122 w 864"/>
                <a:gd name="T21" fmla="*/ 701 h 2316"/>
                <a:gd name="T22" fmla="*/ 622 w 864"/>
                <a:gd name="T23" fmla="*/ 1150 h 2316"/>
                <a:gd name="T24" fmla="*/ 679 w 864"/>
                <a:gd name="T25" fmla="*/ 1152 h 2316"/>
                <a:gd name="T26" fmla="*/ 679 w 864"/>
                <a:gd name="T27" fmla="*/ 1210 h 2316"/>
                <a:gd name="T28" fmla="*/ 679 w 864"/>
                <a:gd name="T29" fmla="*/ 2256 h 2316"/>
                <a:gd name="T30" fmla="*/ 619 w 864"/>
                <a:gd name="T31" fmla="*/ 2316 h 2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4" h="2316">
                  <a:moveTo>
                    <a:pt x="619" y="2316"/>
                  </a:moveTo>
                  <a:cubicBezTo>
                    <a:pt x="586" y="2316"/>
                    <a:pt x="559" y="2289"/>
                    <a:pt x="559" y="2256"/>
                  </a:cubicBezTo>
                  <a:cubicBezTo>
                    <a:pt x="559" y="1264"/>
                    <a:pt x="559" y="1264"/>
                    <a:pt x="559" y="1264"/>
                  </a:cubicBezTo>
                  <a:cubicBezTo>
                    <a:pt x="501" y="1256"/>
                    <a:pt x="407" y="1236"/>
                    <a:pt x="313" y="1191"/>
                  </a:cubicBezTo>
                  <a:cubicBezTo>
                    <a:pt x="107" y="1093"/>
                    <a:pt x="0" y="923"/>
                    <a:pt x="2" y="699"/>
                  </a:cubicBezTo>
                  <a:cubicBezTo>
                    <a:pt x="5" y="443"/>
                    <a:pt x="146" y="217"/>
                    <a:pt x="380" y="96"/>
                  </a:cubicBezTo>
                  <a:cubicBezTo>
                    <a:pt x="547" y="9"/>
                    <a:pt x="724" y="0"/>
                    <a:pt x="830" y="72"/>
                  </a:cubicBezTo>
                  <a:cubicBezTo>
                    <a:pt x="857" y="91"/>
                    <a:pt x="864" y="128"/>
                    <a:pt x="845" y="156"/>
                  </a:cubicBezTo>
                  <a:cubicBezTo>
                    <a:pt x="827" y="183"/>
                    <a:pt x="789" y="190"/>
                    <a:pt x="762" y="171"/>
                  </a:cubicBezTo>
                  <a:cubicBezTo>
                    <a:pt x="694" y="125"/>
                    <a:pt x="560" y="138"/>
                    <a:pt x="435" y="202"/>
                  </a:cubicBezTo>
                  <a:cubicBezTo>
                    <a:pt x="242" y="303"/>
                    <a:pt x="125" y="489"/>
                    <a:pt x="122" y="701"/>
                  </a:cubicBezTo>
                  <a:cubicBezTo>
                    <a:pt x="117" y="1122"/>
                    <a:pt x="601" y="1149"/>
                    <a:pt x="622" y="1150"/>
                  </a:cubicBezTo>
                  <a:cubicBezTo>
                    <a:pt x="679" y="1152"/>
                    <a:pt x="679" y="1152"/>
                    <a:pt x="679" y="1152"/>
                  </a:cubicBezTo>
                  <a:cubicBezTo>
                    <a:pt x="679" y="1210"/>
                    <a:pt x="679" y="1210"/>
                    <a:pt x="679" y="1210"/>
                  </a:cubicBezTo>
                  <a:cubicBezTo>
                    <a:pt x="679" y="2256"/>
                    <a:pt x="679" y="2256"/>
                    <a:pt x="679" y="2256"/>
                  </a:cubicBezTo>
                  <a:cubicBezTo>
                    <a:pt x="679" y="2289"/>
                    <a:pt x="652" y="2316"/>
                    <a:pt x="619" y="23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 name="Group 16">
              <a:extLst>
                <a:ext uri="{FF2B5EF4-FFF2-40B4-BE49-F238E27FC236}">
                  <a16:creationId xmlns:a16="http://schemas.microsoft.com/office/drawing/2014/main" xmlns="" id="{A1E59DDB-FE7D-49CA-8DFE-EFE810BB769A}"/>
                </a:ext>
              </a:extLst>
            </p:cNvPr>
            <p:cNvGrpSpPr/>
            <p:nvPr/>
          </p:nvGrpSpPr>
          <p:grpSpPr>
            <a:xfrm>
              <a:off x="-9239250" y="3109913"/>
              <a:ext cx="8215313" cy="6842125"/>
              <a:chOff x="-9239250" y="3109913"/>
              <a:chExt cx="8215313" cy="6842125"/>
            </a:xfrm>
          </p:grpSpPr>
          <p:sp>
            <p:nvSpPr>
              <p:cNvPr id="10" name="Freeform 5">
                <a:extLst>
                  <a:ext uri="{FF2B5EF4-FFF2-40B4-BE49-F238E27FC236}">
                    <a16:creationId xmlns:a16="http://schemas.microsoft.com/office/drawing/2014/main" xmlns="" id="{011415CA-DE1A-4B4D-8B99-837900B23138}"/>
                  </a:ext>
                </a:extLst>
              </p:cNvPr>
              <p:cNvSpPr>
                <a:spLocks/>
              </p:cNvSpPr>
              <p:nvPr/>
            </p:nvSpPr>
            <p:spPr bwMode="auto">
              <a:xfrm>
                <a:off x="-4822825" y="3168651"/>
                <a:ext cx="3798888" cy="6035675"/>
              </a:xfrm>
              <a:custGeom>
                <a:avLst/>
                <a:gdLst>
                  <a:gd name="T0" fmla="*/ 590 w 1625"/>
                  <a:gd name="T1" fmla="*/ 2585 h 2585"/>
                  <a:gd name="T2" fmla="*/ 525 w 1625"/>
                  <a:gd name="T3" fmla="*/ 2581 h 2585"/>
                  <a:gd name="T4" fmla="*/ 116 w 1625"/>
                  <a:gd name="T5" fmla="*/ 2295 h 2585"/>
                  <a:gd name="T6" fmla="*/ 143 w 1625"/>
                  <a:gd name="T7" fmla="*/ 2215 h 2585"/>
                  <a:gd name="T8" fmla="*/ 223 w 1625"/>
                  <a:gd name="T9" fmla="*/ 2241 h 2585"/>
                  <a:gd name="T10" fmla="*/ 539 w 1625"/>
                  <a:gd name="T11" fmla="*/ 2462 h 2585"/>
                  <a:gd name="T12" fmla="*/ 935 w 1625"/>
                  <a:gd name="T13" fmla="*/ 2303 h 2585"/>
                  <a:gd name="T14" fmla="*/ 957 w 1625"/>
                  <a:gd name="T15" fmla="*/ 2275 h 2585"/>
                  <a:gd name="T16" fmla="*/ 992 w 1625"/>
                  <a:gd name="T17" fmla="*/ 2282 h 2585"/>
                  <a:gd name="T18" fmla="*/ 1367 w 1625"/>
                  <a:gd name="T19" fmla="*/ 2150 h 2585"/>
                  <a:gd name="T20" fmla="*/ 1397 w 1625"/>
                  <a:gd name="T21" fmla="*/ 1537 h 2585"/>
                  <a:gd name="T22" fmla="*/ 1386 w 1625"/>
                  <a:gd name="T23" fmla="*/ 1512 h 2585"/>
                  <a:gd name="T24" fmla="*/ 1398 w 1625"/>
                  <a:gd name="T25" fmla="*/ 1487 h 2585"/>
                  <a:gd name="T26" fmla="*/ 1462 w 1625"/>
                  <a:gd name="T27" fmla="*/ 1190 h 2585"/>
                  <a:gd name="T28" fmla="*/ 1074 w 1625"/>
                  <a:gd name="T29" fmla="*/ 577 h 2585"/>
                  <a:gd name="T30" fmla="*/ 1044 w 1625"/>
                  <a:gd name="T31" fmla="*/ 565 h 2585"/>
                  <a:gd name="T32" fmla="*/ 1037 w 1625"/>
                  <a:gd name="T33" fmla="*/ 534 h 2585"/>
                  <a:gd name="T34" fmla="*/ 404 w 1625"/>
                  <a:gd name="T35" fmla="*/ 120 h 2585"/>
                  <a:gd name="T36" fmla="*/ 92 w 1625"/>
                  <a:gd name="T37" fmla="*/ 183 h 2585"/>
                  <a:gd name="T38" fmla="*/ 13 w 1625"/>
                  <a:gd name="T39" fmla="*/ 152 h 2585"/>
                  <a:gd name="T40" fmla="*/ 45 w 1625"/>
                  <a:gd name="T41" fmla="*/ 73 h 2585"/>
                  <a:gd name="T42" fmla="*/ 404 w 1625"/>
                  <a:gd name="T43" fmla="*/ 0 h 2585"/>
                  <a:gd name="T44" fmla="*/ 1147 w 1625"/>
                  <a:gd name="T45" fmla="*/ 477 h 2585"/>
                  <a:gd name="T46" fmla="*/ 1582 w 1625"/>
                  <a:gd name="T47" fmla="*/ 1190 h 2585"/>
                  <a:gd name="T48" fmla="*/ 1518 w 1625"/>
                  <a:gd name="T49" fmla="*/ 1513 h 2585"/>
                  <a:gd name="T50" fmla="*/ 1461 w 1625"/>
                  <a:gd name="T51" fmla="*/ 2224 h 2585"/>
                  <a:gd name="T52" fmla="*/ 1004 w 1625"/>
                  <a:gd name="T53" fmla="*/ 2405 h 2585"/>
                  <a:gd name="T54" fmla="*/ 590 w 1625"/>
                  <a:gd name="T55" fmla="*/ 2585 h 2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25" h="2585">
                    <a:moveTo>
                      <a:pt x="590" y="2585"/>
                    </a:moveTo>
                    <a:cubicBezTo>
                      <a:pt x="569" y="2585"/>
                      <a:pt x="547" y="2583"/>
                      <a:pt x="525" y="2581"/>
                    </a:cubicBezTo>
                    <a:cubicBezTo>
                      <a:pt x="345" y="2560"/>
                      <a:pt x="196" y="2456"/>
                      <a:pt x="116" y="2295"/>
                    </a:cubicBezTo>
                    <a:cubicBezTo>
                      <a:pt x="101" y="2265"/>
                      <a:pt x="113" y="2229"/>
                      <a:pt x="143" y="2215"/>
                    </a:cubicBezTo>
                    <a:cubicBezTo>
                      <a:pt x="172" y="2200"/>
                      <a:pt x="208" y="2212"/>
                      <a:pt x="223" y="2241"/>
                    </a:cubicBezTo>
                    <a:cubicBezTo>
                      <a:pt x="285" y="2366"/>
                      <a:pt x="400" y="2446"/>
                      <a:pt x="539" y="2462"/>
                    </a:cubicBezTo>
                    <a:cubicBezTo>
                      <a:pt x="687" y="2479"/>
                      <a:pt x="839" y="2418"/>
                      <a:pt x="935" y="2303"/>
                    </a:cubicBezTo>
                    <a:cubicBezTo>
                      <a:pt x="957" y="2275"/>
                      <a:pt x="957" y="2275"/>
                      <a:pt x="957" y="2275"/>
                    </a:cubicBezTo>
                    <a:cubicBezTo>
                      <a:pt x="992" y="2282"/>
                      <a:pt x="992" y="2282"/>
                      <a:pt x="992" y="2282"/>
                    </a:cubicBezTo>
                    <a:cubicBezTo>
                      <a:pt x="1141" y="2310"/>
                      <a:pt x="1278" y="2262"/>
                      <a:pt x="1367" y="2150"/>
                    </a:cubicBezTo>
                    <a:cubicBezTo>
                      <a:pt x="1487" y="1997"/>
                      <a:pt x="1499" y="1763"/>
                      <a:pt x="1397" y="1537"/>
                    </a:cubicBezTo>
                    <a:cubicBezTo>
                      <a:pt x="1386" y="1512"/>
                      <a:pt x="1386" y="1512"/>
                      <a:pt x="1386" y="1512"/>
                    </a:cubicBezTo>
                    <a:cubicBezTo>
                      <a:pt x="1398" y="1487"/>
                      <a:pt x="1398" y="1487"/>
                      <a:pt x="1398" y="1487"/>
                    </a:cubicBezTo>
                    <a:cubicBezTo>
                      <a:pt x="1440" y="1395"/>
                      <a:pt x="1462" y="1295"/>
                      <a:pt x="1462" y="1190"/>
                    </a:cubicBezTo>
                    <a:cubicBezTo>
                      <a:pt x="1462" y="914"/>
                      <a:pt x="1306" y="667"/>
                      <a:pt x="1074" y="577"/>
                    </a:cubicBezTo>
                    <a:cubicBezTo>
                      <a:pt x="1044" y="565"/>
                      <a:pt x="1044" y="565"/>
                      <a:pt x="1044" y="565"/>
                    </a:cubicBezTo>
                    <a:cubicBezTo>
                      <a:pt x="1037" y="534"/>
                      <a:pt x="1037" y="534"/>
                      <a:pt x="1037" y="534"/>
                    </a:cubicBezTo>
                    <a:cubicBezTo>
                      <a:pt x="984" y="294"/>
                      <a:pt x="718" y="120"/>
                      <a:pt x="404" y="120"/>
                    </a:cubicBezTo>
                    <a:cubicBezTo>
                      <a:pt x="295" y="120"/>
                      <a:pt x="187" y="142"/>
                      <a:pt x="92" y="183"/>
                    </a:cubicBezTo>
                    <a:cubicBezTo>
                      <a:pt x="62" y="196"/>
                      <a:pt x="27" y="182"/>
                      <a:pt x="13" y="152"/>
                    </a:cubicBezTo>
                    <a:cubicBezTo>
                      <a:pt x="0" y="122"/>
                      <a:pt x="14" y="86"/>
                      <a:pt x="45" y="73"/>
                    </a:cubicBezTo>
                    <a:cubicBezTo>
                      <a:pt x="154" y="26"/>
                      <a:pt x="279" y="0"/>
                      <a:pt x="404" y="0"/>
                    </a:cubicBezTo>
                    <a:cubicBezTo>
                      <a:pt x="760" y="0"/>
                      <a:pt x="1067" y="199"/>
                      <a:pt x="1147" y="477"/>
                    </a:cubicBezTo>
                    <a:cubicBezTo>
                      <a:pt x="1408" y="594"/>
                      <a:pt x="1582" y="876"/>
                      <a:pt x="1582" y="1190"/>
                    </a:cubicBezTo>
                    <a:cubicBezTo>
                      <a:pt x="1582" y="1303"/>
                      <a:pt x="1560" y="1411"/>
                      <a:pt x="1518" y="1513"/>
                    </a:cubicBezTo>
                    <a:cubicBezTo>
                      <a:pt x="1625" y="1772"/>
                      <a:pt x="1604" y="2042"/>
                      <a:pt x="1461" y="2224"/>
                    </a:cubicBezTo>
                    <a:cubicBezTo>
                      <a:pt x="1350" y="2364"/>
                      <a:pt x="1185" y="2429"/>
                      <a:pt x="1004" y="2405"/>
                    </a:cubicBezTo>
                    <a:cubicBezTo>
                      <a:pt x="896" y="2520"/>
                      <a:pt x="747" y="2585"/>
                      <a:pt x="590" y="258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xmlns="" id="{2558681E-7EB2-495F-B224-A481A018B5BC}"/>
                  </a:ext>
                </a:extLst>
              </p:cNvPr>
              <p:cNvSpPr>
                <a:spLocks noEditPoints="1"/>
              </p:cNvSpPr>
              <p:nvPr/>
            </p:nvSpPr>
            <p:spPr bwMode="auto">
              <a:xfrm>
                <a:off x="-4579938" y="5791201"/>
                <a:ext cx="1576388" cy="1573213"/>
              </a:xfrm>
              <a:custGeom>
                <a:avLst/>
                <a:gdLst>
                  <a:gd name="T0" fmla="*/ 337 w 674"/>
                  <a:gd name="T1" fmla="*/ 674 h 674"/>
                  <a:gd name="T2" fmla="*/ 0 w 674"/>
                  <a:gd name="T3" fmla="*/ 337 h 674"/>
                  <a:gd name="T4" fmla="*/ 337 w 674"/>
                  <a:gd name="T5" fmla="*/ 0 h 674"/>
                  <a:gd name="T6" fmla="*/ 674 w 674"/>
                  <a:gd name="T7" fmla="*/ 337 h 674"/>
                  <a:gd name="T8" fmla="*/ 337 w 674"/>
                  <a:gd name="T9" fmla="*/ 674 h 674"/>
                  <a:gd name="T10" fmla="*/ 337 w 674"/>
                  <a:gd name="T11" fmla="*/ 120 h 674"/>
                  <a:gd name="T12" fmla="*/ 120 w 674"/>
                  <a:gd name="T13" fmla="*/ 337 h 674"/>
                  <a:gd name="T14" fmla="*/ 337 w 674"/>
                  <a:gd name="T15" fmla="*/ 554 h 674"/>
                  <a:gd name="T16" fmla="*/ 554 w 674"/>
                  <a:gd name="T17" fmla="*/ 337 h 674"/>
                  <a:gd name="T18" fmla="*/ 337 w 674"/>
                  <a:gd name="T19" fmla="*/ 12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4" h="674">
                    <a:moveTo>
                      <a:pt x="337" y="674"/>
                    </a:moveTo>
                    <a:cubicBezTo>
                      <a:pt x="151" y="674"/>
                      <a:pt x="0" y="523"/>
                      <a:pt x="0" y="337"/>
                    </a:cubicBezTo>
                    <a:cubicBezTo>
                      <a:pt x="0" y="151"/>
                      <a:pt x="151" y="0"/>
                      <a:pt x="337" y="0"/>
                    </a:cubicBezTo>
                    <a:cubicBezTo>
                      <a:pt x="523" y="0"/>
                      <a:pt x="674" y="151"/>
                      <a:pt x="674" y="337"/>
                    </a:cubicBezTo>
                    <a:cubicBezTo>
                      <a:pt x="674" y="523"/>
                      <a:pt x="523" y="674"/>
                      <a:pt x="337" y="674"/>
                    </a:cubicBezTo>
                    <a:close/>
                    <a:moveTo>
                      <a:pt x="337" y="120"/>
                    </a:moveTo>
                    <a:cubicBezTo>
                      <a:pt x="217" y="120"/>
                      <a:pt x="120" y="217"/>
                      <a:pt x="120" y="337"/>
                    </a:cubicBezTo>
                    <a:cubicBezTo>
                      <a:pt x="120" y="456"/>
                      <a:pt x="217" y="554"/>
                      <a:pt x="337" y="554"/>
                    </a:cubicBezTo>
                    <a:cubicBezTo>
                      <a:pt x="456" y="554"/>
                      <a:pt x="554" y="456"/>
                      <a:pt x="554" y="337"/>
                    </a:cubicBezTo>
                    <a:cubicBezTo>
                      <a:pt x="554" y="217"/>
                      <a:pt x="456" y="120"/>
                      <a:pt x="337" y="120"/>
                    </a:cubicBezTo>
                    <a:close/>
                  </a:path>
                </a:pathLst>
              </a:custGeom>
              <a:solidFill>
                <a:srgbClr val="FDBA4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C967E3C1-DFD8-405C-B236-A89991156BDA}"/>
                  </a:ext>
                </a:extLst>
              </p:cNvPr>
              <p:cNvSpPr>
                <a:spLocks/>
              </p:cNvSpPr>
              <p:nvPr/>
            </p:nvSpPr>
            <p:spPr bwMode="auto">
              <a:xfrm>
                <a:off x="-7431088" y="4100513"/>
                <a:ext cx="3254375" cy="2070100"/>
              </a:xfrm>
              <a:custGeom>
                <a:avLst/>
                <a:gdLst>
                  <a:gd name="T0" fmla="*/ 89 w 1392"/>
                  <a:gd name="T1" fmla="*/ 887 h 887"/>
                  <a:gd name="T2" fmla="*/ 30 w 1392"/>
                  <a:gd name="T3" fmla="*/ 834 h 887"/>
                  <a:gd name="T4" fmla="*/ 158 w 1392"/>
                  <a:gd name="T5" fmla="*/ 407 h 887"/>
                  <a:gd name="T6" fmla="*/ 557 w 1392"/>
                  <a:gd name="T7" fmla="*/ 267 h 887"/>
                  <a:gd name="T8" fmla="*/ 632 w 1392"/>
                  <a:gd name="T9" fmla="*/ 151 h 887"/>
                  <a:gd name="T10" fmla="*/ 1017 w 1392"/>
                  <a:gd name="T11" fmla="*/ 17 h 887"/>
                  <a:gd name="T12" fmla="*/ 1384 w 1392"/>
                  <a:gd name="T13" fmla="*/ 303 h 887"/>
                  <a:gd name="T14" fmla="*/ 1340 w 1392"/>
                  <a:gd name="T15" fmla="*/ 376 h 887"/>
                  <a:gd name="T16" fmla="*/ 1267 w 1392"/>
                  <a:gd name="T17" fmla="*/ 333 h 887"/>
                  <a:gd name="T18" fmla="*/ 1007 w 1392"/>
                  <a:gd name="T19" fmla="*/ 137 h 887"/>
                  <a:gd name="T20" fmla="*/ 656 w 1392"/>
                  <a:gd name="T21" fmla="*/ 344 h 887"/>
                  <a:gd name="T22" fmla="*/ 644 w 1392"/>
                  <a:gd name="T23" fmla="*/ 392 h 887"/>
                  <a:gd name="T24" fmla="*/ 594 w 1392"/>
                  <a:gd name="T25" fmla="*/ 389 h 887"/>
                  <a:gd name="T26" fmla="*/ 246 w 1392"/>
                  <a:gd name="T27" fmla="*/ 489 h 887"/>
                  <a:gd name="T28" fmla="*/ 149 w 1392"/>
                  <a:gd name="T29" fmla="*/ 820 h 887"/>
                  <a:gd name="T30" fmla="*/ 96 w 1392"/>
                  <a:gd name="T31" fmla="*/ 886 h 887"/>
                  <a:gd name="T32" fmla="*/ 89 w 1392"/>
                  <a:gd name="T33" fmla="*/ 887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2" h="887">
                    <a:moveTo>
                      <a:pt x="89" y="887"/>
                    </a:moveTo>
                    <a:cubicBezTo>
                      <a:pt x="59" y="887"/>
                      <a:pt x="33" y="864"/>
                      <a:pt x="30" y="834"/>
                    </a:cubicBezTo>
                    <a:cubicBezTo>
                      <a:pt x="28" y="824"/>
                      <a:pt x="0" y="574"/>
                      <a:pt x="158" y="407"/>
                    </a:cubicBezTo>
                    <a:cubicBezTo>
                      <a:pt x="251" y="310"/>
                      <a:pt x="385" y="263"/>
                      <a:pt x="557" y="267"/>
                    </a:cubicBezTo>
                    <a:cubicBezTo>
                      <a:pt x="571" y="236"/>
                      <a:pt x="594" y="193"/>
                      <a:pt x="632" y="151"/>
                    </a:cubicBezTo>
                    <a:cubicBezTo>
                      <a:pt x="696" y="81"/>
                      <a:pt x="815" y="0"/>
                      <a:pt x="1017" y="17"/>
                    </a:cubicBezTo>
                    <a:cubicBezTo>
                      <a:pt x="1314" y="43"/>
                      <a:pt x="1381" y="292"/>
                      <a:pt x="1384" y="303"/>
                    </a:cubicBezTo>
                    <a:cubicBezTo>
                      <a:pt x="1392" y="335"/>
                      <a:pt x="1373" y="368"/>
                      <a:pt x="1340" y="376"/>
                    </a:cubicBezTo>
                    <a:cubicBezTo>
                      <a:pt x="1308" y="384"/>
                      <a:pt x="1276" y="365"/>
                      <a:pt x="1267" y="333"/>
                    </a:cubicBezTo>
                    <a:cubicBezTo>
                      <a:pt x="1266" y="326"/>
                      <a:pt x="1217" y="155"/>
                      <a:pt x="1007" y="137"/>
                    </a:cubicBezTo>
                    <a:cubicBezTo>
                      <a:pt x="720" y="112"/>
                      <a:pt x="659" y="334"/>
                      <a:pt x="656" y="344"/>
                    </a:cubicBezTo>
                    <a:cubicBezTo>
                      <a:pt x="644" y="392"/>
                      <a:pt x="644" y="392"/>
                      <a:pt x="644" y="392"/>
                    </a:cubicBezTo>
                    <a:cubicBezTo>
                      <a:pt x="594" y="389"/>
                      <a:pt x="594" y="389"/>
                      <a:pt x="594" y="389"/>
                    </a:cubicBezTo>
                    <a:cubicBezTo>
                      <a:pt x="437" y="377"/>
                      <a:pt x="320" y="411"/>
                      <a:pt x="246" y="489"/>
                    </a:cubicBezTo>
                    <a:cubicBezTo>
                      <a:pt x="126" y="614"/>
                      <a:pt x="149" y="818"/>
                      <a:pt x="149" y="820"/>
                    </a:cubicBezTo>
                    <a:cubicBezTo>
                      <a:pt x="153" y="852"/>
                      <a:pt x="129" y="882"/>
                      <a:pt x="96" y="886"/>
                    </a:cubicBezTo>
                    <a:cubicBezTo>
                      <a:pt x="94" y="887"/>
                      <a:pt x="91" y="887"/>
                      <a:pt x="89" y="887"/>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xmlns="" id="{50968267-6C00-4D06-906C-015C23BD1F11}"/>
                  </a:ext>
                </a:extLst>
              </p:cNvPr>
              <p:cNvSpPr>
                <a:spLocks/>
              </p:cNvSpPr>
              <p:nvPr/>
            </p:nvSpPr>
            <p:spPr bwMode="auto">
              <a:xfrm>
                <a:off x="-8289925" y="5935663"/>
                <a:ext cx="2432050" cy="2300288"/>
              </a:xfrm>
              <a:custGeom>
                <a:avLst/>
                <a:gdLst>
                  <a:gd name="T0" fmla="*/ 732 w 1040"/>
                  <a:gd name="T1" fmla="*/ 985 h 985"/>
                  <a:gd name="T2" fmla="*/ 674 w 1040"/>
                  <a:gd name="T3" fmla="*/ 940 h 985"/>
                  <a:gd name="T4" fmla="*/ 718 w 1040"/>
                  <a:gd name="T5" fmla="*/ 867 h 985"/>
                  <a:gd name="T6" fmla="*/ 876 w 1040"/>
                  <a:gd name="T7" fmla="*/ 748 h 985"/>
                  <a:gd name="T8" fmla="*/ 883 w 1040"/>
                  <a:gd name="T9" fmla="*/ 498 h 985"/>
                  <a:gd name="T10" fmla="*/ 553 w 1040"/>
                  <a:gd name="T11" fmla="*/ 169 h 985"/>
                  <a:gd name="T12" fmla="*/ 251 w 1040"/>
                  <a:gd name="T13" fmla="*/ 176 h 985"/>
                  <a:gd name="T14" fmla="*/ 136 w 1040"/>
                  <a:gd name="T15" fmla="*/ 351 h 985"/>
                  <a:gd name="T16" fmla="*/ 232 w 1040"/>
                  <a:gd name="T17" fmla="*/ 557 h 985"/>
                  <a:gd name="T18" fmla="*/ 519 w 1040"/>
                  <a:gd name="T19" fmla="*/ 563 h 985"/>
                  <a:gd name="T20" fmla="*/ 600 w 1040"/>
                  <a:gd name="T21" fmla="*/ 589 h 985"/>
                  <a:gd name="T22" fmla="*/ 575 w 1040"/>
                  <a:gd name="T23" fmla="*/ 670 h 985"/>
                  <a:gd name="T24" fmla="*/ 163 w 1040"/>
                  <a:gd name="T25" fmla="*/ 656 h 985"/>
                  <a:gd name="T26" fmla="*/ 17 w 1040"/>
                  <a:gd name="T27" fmla="*/ 336 h 985"/>
                  <a:gd name="T28" fmla="*/ 190 w 1040"/>
                  <a:gd name="T29" fmla="*/ 73 h 985"/>
                  <a:gd name="T30" fmla="*/ 597 w 1040"/>
                  <a:gd name="T31" fmla="*/ 57 h 985"/>
                  <a:gd name="T32" fmla="*/ 995 w 1040"/>
                  <a:gd name="T33" fmla="*/ 456 h 985"/>
                  <a:gd name="T34" fmla="*/ 982 w 1040"/>
                  <a:gd name="T35" fmla="*/ 804 h 985"/>
                  <a:gd name="T36" fmla="*/ 747 w 1040"/>
                  <a:gd name="T37" fmla="*/ 983 h 985"/>
                  <a:gd name="T38" fmla="*/ 732 w 1040"/>
                  <a:gd name="T39" fmla="*/ 985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0" h="985">
                    <a:moveTo>
                      <a:pt x="732" y="985"/>
                    </a:moveTo>
                    <a:cubicBezTo>
                      <a:pt x="705" y="985"/>
                      <a:pt x="681" y="967"/>
                      <a:pt x="674" y="940"/>
                    </a:cubicBezTo>
                    <a:cubicBezTo>
                      <a:pt x="666" y="907"/>
                      <a:pt x="685" y="875"/>
                      <a:pt x="718" y="867"/>
                    </a:cubicBezTo>
                    <a:cubicBezTo>
                      <a:pt x="789" y="849"/>
                      <a:pt x="844" y="808"/>
                      <a:pt x="876" y="748"/>
                    </a:cubicBezTo>
                    <a:cubicBezTo>
                      <a:pt x="913" y="677"/>
                      <a:pt x="916" y="586"/>
                      <a:pt x="883" y="498"/>
                    </a:cubicBezTo>
                    <a:cubicBezTo>
                      <a:pt x="827" y="350"/>
                      <a:pt x="707" y="230"/>
                      <a:pt x="553" y="169"/>
                    </a:cubicBezTo>
                    <a:cubicBezTo>
                      <a:pt x="443" y="125"/>
                      <a:pt x="333" y="128"/>
                      <a:pt x="251" y="176"/>
                    </a:cubicBezTo>
                    <a:cubicBezTo>
                      <a:pt x="187" y="214"/>
                      <a:pt x="146" y="276"/>
                      <a:pt x="136" y="351"/>
                    </a:cubicBezTo>
                    <a:cubicBezTo>
                      <a:pt x="125" y="430"/>
                      <a:pt x="162" y="509"/>
                      <a:pt x="232" y="557"/>
                    </a:cubicBezTo>
                    <a:cubicBezTo>
                      <a:pt x="314" y="614"/>
                      <a:pt x="418" y="616"/>
                      <a:pt x="519" y="563"/>
                    </a:cubicBezTo>
                    <a:cubicBezTo>
                      <a:pt x="548" y="548"/>
                      <a:pt x="584" y="559"/>
                      <a:pt x="600" y="589"/>
                    </a:cubicBezTo>
                    <a:cubicBezTo>
                      <a:pt x="615" y="618"/>
                      <a:pt x="604" y="654"/>
                      <a:pt x="575" y="670"/>
                    </a:cubicBezTo>
                    <a:cubicBezTo>
                      <a:pt x="435" y="743"/>
                      <a:pt x="281" y="738"/>
                      <a:pt x="163" y="656"/>
                    </a:cubicBezTo>
                    <a:cubicBezTo>
                      <a:pt x="57" y="581"/>
                      <a:pt x="0" y="458"/>
                      <a:pt x="17" y="336"/>
                    </a:cubicBezTo>
                    <a:cubicBezTo>
                      <a:pt x="32" y="223"/>
                      <a:pt x="93" y="129"/>
                      <a:pt x="190" y="73"/>
                    </a:cubicBezTo>
                    <a:cubicBezTo>
                      <a:pt x="304" y="6"/>
                      <a:pt x="453" y="0"/>
                      <a:pt x="597" y="57"/>
                    </a:cubicBezTo>
                    <a:cubicBezTo>
                      <a:pt x="782" y="130"/>
                      <a:pt x="927" y="276"/>
                      <a:pt x="995" y="456"/>
                    </a:cubicBezTo>
                    <a:cubicBezTo>
                      <a:pt x="1040" y="576"/>
                      <a:pt x="1035" y="702"/>
                      <a:pt x="982" y="804"/>
                    </a:cubicBezTo>
                    <a:cubicBezTo>
                      <a:pt x="934" y="895"/>
                      <a:pt x="853" y="957"/>
                      <a:pt x="747" y="983"/>
                    </a:cubicBezTo>
                    <a:cubicBezTo>
                      <a:pt x="742" y="984"/>
                      <a:pt x="737" y="985"/>
                      <a:pt x="732" y="985"/>
                    </a:cubicBez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xmlns="" id="{98353FDD-D372-4897-B190-8E0763FD38E5}"/>
                  </a:ext>
                </a:extLst>
              </p:cNvPr>
              <p:cNvSpPr>
                <a:spLocks/>
              </p:cNvSpPr>
              <p:nvPr/>
            </p:nvSpPr>
            <p:spPr bwMode="auto">
              <a:xfrm>
                <a:off x="-9239250" y="3109913"/>
                <a:ext cx="4737100" cy="6842125"/>
              </a:xfrm>
              <a:custGeom>
                <a:avLst/>
                <a:gdLst>
                  <a:gd name="T0" fmla="*/ 1793 w 2026"/>
                  <a:gd name="T1" fmla="*/ 2930 h 2930"/>
                  <a:gd name="T2" fmla="*/ 1733 w 2026"/>
                  <a:gd name="T3" fmla="*/ 2870 h 2930"/>
                  <a:gd name="T4" fmla="*/ 1733 w 2026"/>
                  <a:gd name="T5" fmla="*/ 2384 h 2930"/>
                  <a:gd name="T6" fmla="*/ 1540 w 2026"/>
                  <a:gd name="T7" fmla="*/ 2420 h 2930"/>
                  <a:gd name="T8" fmla="*/ 1045 w 2026"/>
                  <a:gd name="T9" fmla="*/ 2073 h 2930"/>
                  <a:gd name="T10" fmla="*/ 735 w 2026"/>
                  <a:gd name="T11" fmla="*/ 2142 h 2930"/>
                  <a:gd name="T12" fmla="*/ 192 w 2026"/>
                  <a:gd name="T13" fmla="*/ 1911 h 2930"/>
                  <a:gd name="T14" fmla="*/ 13 w 2026"/>
                  <a:gd name="T15" fmla="*/ 1411 h 2930"/>
                  <a:gd name="T16" fmla="*/ 340 w 2026"/>
                  <a:gd name="T17" fmla="*/ 857 h 2930"/>
                  <a:gd name="T18" fmla="*/ 529 w 2026"/>
                  <a:gd name="T19" fmla="*/ 447 h 2930"/>
                  <a:gd name="T20" fmla="*/ 985 w 2026"/>
                  <a:gd name="T21" fmla="*/ 256 h 2930"/>
                  <a:gd name="T22" fmla="*/ 1027 w 2026"/>
                  <a:gd name="T23" fmla="*/ 257 h 2930"/>
                  <a:gd name="T24" fmla="*/ 1602 w 2026"/>
                  <a:gd name="T25" fmla="*/ 0 h 2930"/>
                  <a:gd name="T26" fmla="*/ 1987 w 2026"/>
                  <a:gd name="T27" fmla="*/ 101 h 2930"/>
                  <a:gd name="T28" fmla="*/ 2010 w 2026"/>
                  <a:gd name="T29" fmla="*/ 183 h 2930"/>
                  <a:gd name="T30" fmla="*/ 1928 w 2026"/>
                  <a:gd name="T31" fmla="*/ 205 h 2930"/>
                  <a:gd name="T32" fmla="*/ 1602 w 2026"/>
                  <a:gd name="T33" fmla="*/ 120 h 2930"/>
                  <a:gd name="T34" fmla="*/ 1102 w 2026"/>
                  <a:gd name="T35" fmla="*/ 356 h 2930"/>
                  <a:gd name="T36" fmla="*/ 1082 w 2026"/>
                  <a:gd name="T37" fmla="*/ 382 h 2930"/>
                  <a:gd name="T38" fmla="*/ 1049 w 2026"/>
                  <a:gd name="T39" fmla="*/ 379 h 2930"/>
                  <a:gd name="T40" fmla="*/ 985 w 2026"/>
                  <a:gd name="T41" fmla="*/ 376 h 2930"/>
                  <a:gd name="T42" fmla="*/ 457 w 2026"/>
                  <a:gd name="T43" fmla="*/ 895 h 2930"/>
                  <a:gd name="T44" fmla="*/ 454 w 2026"/>
                  <a:gd name="T45" fmla="*/ 921 h 2930"/>
                  <a:gd name="T46" fmla="*/ 434 w 2026"/>
                  <a:gd name="T47" fmla="*/ 936 h 2930"/>
                  <a:gd name="T48" fmla="*/ 132 w 2026"/>
                  <a:gd name="T49" fmla="*/ 1419 h 2930"/>
                  <a:gd name="T50" fmla="*/ 279 w 2026"/>
                  <a:gd name="T51" fmla="*/ 1829 h 2930"/>
                  <a:gd name="T52" fmla="*/ 735 w 2026"/>
                  <a:gd name="T53" fmla="*/ 2022 h 2930"/>
                  <a:gd name="T54" fmla="*/ 1054 w 2026"/>
                  <a:gd name="T55" fmla="*/ 1931 h 2930"/>
                  <a:gd name="T56" fmla="*/ 1133 w 2026"/>
                  <a:gd name="T57" fmla="*/ 1883 h 2930"/>
                  <a:gd name="T58" fmla="*/ 1145 w 2026"/>
                  <a:gd name="T59" fmla="*/ 1975 h 2930"/>
                  <a:gd name="T60" fmla="*/ 1540 w 2026"/>
                  <a:gd name="T61" fmla="*/ 2300 h 2930"/>
                  <a:gd name="T62" fmla="*/ 1762 w 2026"/>
                  <a:gd name="T63" fmla="*/ 2237 h 2930"/>
                  <a:gd name="T64" fmla="*/ 1853 w 2026"/>
                  <a:gd name="T65" fmla="*/ 2180 h 2930"/>
                  <a:gd name="T66" fmla="*/ 1853 w 2026"/>
                  <a:gd name="T67" fmla="*/ 2870 h 2930"/>
                  <a:gd name="T68" fmla="*/ 1793 w 2026"/>
                  <a:gd name="T69" fmla="*/ 2930 h 2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6" h="2930">
                    <a:moveTo>
                      <a:pt x="1793" y="2930"/>
                    </a:moveTo>
                    <a:cubicBezTo>
                      <a:pt x="1760" y="2930"/>
                      <a:pt x="1733" y="2903"/>
                      <a:pt x="1733" y="2870"/>
                    </a:cubicBezTo>
                    <a:cubicBezTo>
                      <a:pt x="1733" y="2384"/>
                      <a:pt x="1733" y="2384"/>
                      <a:pt x="1733" y="2384"/>
                    </a:cubicBezTo>
                    <a:cubicBezTo>
                      <a:pt x="1672" y="2408"/>
                      <a:pt x="1607" y="2420"/>
                      <a:pt x="1540" y="2420"/>
                    </a:cubicBezTo>
                    <a:cubicBezTo>
                      <a:pt x="1310" y="2420"/>
                      <a:pt x="1111" y="2275"/>
                      <a:pt x="1045" y="2073"/>
                    </a:cubicBezTo>
                    <a:cubicBezTo>
                      <a:pt x="948" y="2119"/>
                      <a:pt x="843" y="2142"/>
                      <a:pt x="735" y="2142"/>
                    </a:cubicBezTo>
                    <a:cubicBezTo>
                      <a:pt x="527" y="2142"/>
                      <a:pt x="329" y="2058"/>
                      <a:pt x="192" y="1911"/>
                    </a:cubicBezTo>
                    <a:cubicBezTo>
                      <a:pt x="64" y="1774"/>
                      <a:pt x="0" y="1597"/>
                      <a:pt x="13" y="1411"/>
                    </a:cubicBezTo>
                    <a:cubicBezTo>
                      <a:pt x="30" y="1146"/>
                      <a:pt x="178" y="987"/>
                      <a:pt x="340" y="857"/>
                    </a:cubicBezTo>
                    <a:cubicBezTo>
                      <a:pt x="361" y="699"/>
                      <a:pt x="428" y="554"/>
                      <a:pt x="529" y="447"/>
                    </a:cubicBezTo>
                    <a:cubicBezTo>
                      <a:pt x="648" y="322"/>
                      <a:pt x="806" y="256"/>
                      <a:pt x="985" y="256"/>
                    </a:cubicBezTo>
                    <a:cubicBezTo>
                      <a:pt x="999" y="256"/>
                      <a:pt x="1013" y="256"/>
                      <a:pt x="1027" y="257"/>
                    </a:cubicBezTo>
                    <a:cubicBezTo>
                      <a:pt x="1164" y="96"/>
                      <a:pt x="1376" y="0"/>
                      <a:pt x="1602" y="0"/>
                    </a:cubicBezTo>
                    <a:cubicBezTo>
                      <a:pt x="1738" y="0"/>
                      <a:pt x="1872" y="35"/>
                      <a:pt x="1987" y="101"/>
                    </a:cubicBezTo>
                    <a:cubicBezTo>
                      <a:pt x="2016" y="118"/>
                      <a:pt x="2026" y="154"/>
                      <a:pt x="2010" y="183"/>
                    </a:cubicBezTo>
                    <a:cubicBezTo>
                      <a:pt x="1993" y="212"/>
                      <a:pt x="1956" y="222"/>
                      <a:pt x="1928" y="205"/>
                    </a:cubicBezTo>
                    <a:cubicBezTo>
                      <a:pt x="1830" y="150"/>
                      <a:pt x="1718" y="120"/>
                      <a:pt x="1602" y="120"/>
                    </a:cubicBezTo>
                    <a:cubicBezTo>
                      <a:pt x="1402" y="120"/>
                      <a:pt x="1215" y="208"/>
                      <a:pt x="1102" y="356"/>
                    </a:cubicBezTo>
                    <a:cubicBezTo>
                      <a:pt x="1082" y="382"/>
                      <a:pt x="1082" y="382"/>
                      <a:pt x="1082" y="382"/>
                    </a:cubicBezTo>
                    <a:cubicBezTo>
                      <a:pt x="1049" y="379"/>
                      <a:pt x="1049" y="379"/>
                      <a:pt x="1049" y="379"/>
                    </a:cubicBezTo>
                    <a:cubicBezTo>
                      <a:pt x="1028" y="377"/>
                      <a:pt x="1006" y="376"/>
                      <a:pt x="985" y="376"/>
                    </a:cubicBezTo>
                    <a:cubicBezTo>
                      <a:pt x="656" y="376"/>
                      <a:pt x="483" y="637"/>
                      <a:pt x="457" y="895"/>
                    </a:cubicBezTo>
                    <a:cubicBezTo>
                      <a:pt x="454" y="921"/>
                      <a:pt x="454" y="921"/>
                      <a:pt x="454" y="921"/>
                    </a:cubicBezTo>
                    <a:cubicBezTo>
                      <a:pt x="434" y="936"/>
                      <a:pt x="434" y="936"/>
                      <a:pt x="434" y="936"/>
                    </a:cubicBezTo>
                    <a:cubicBezTo>
                      <a:pt x="263" y="1070"/>
                      <a:pt x="147" y="1203"/>
                      <a:pt x="132" y="1419"/>
                    </a:cubicBezTo>
                    <a:cubicBezTo>
                      <a:pt x="122" y="1571"/>
                      <a:pt x="174" y="1717"/>
                      <a:pt x="279" y="1829"/>
                    </a:cubicBezTo>
                    <a:cubicBezTo>
                      <a:pt x="394" y="1952"/>
                      <a:pt x="560" y="2022"/>
                      <a:pt x="735" y="2022"/>
                    </a:cubicBezTo>
                    <a:cubicBezTo>
                      <a:pt x="848" y="2022"/>
                      <a:pt x="958" y="1991"/>
                      <a:pt x="1054" y="1931"/>
                    </a:cubicBezTo>
                    <a:cubicBezTo>
                      <a:pt x="1133" y="1883"/>
                      <a:pt x="1133" y="1883"/>
                      <a:pt x="1133" y="1883"/>
                    </a:cubicBezTo>
                    <a:cubicBezTo>
                      <a:pt x="1145" y="1975"/>
                      <a:pt x="1145" y="1975"/>
                      <a:pt x="1145" y="1975"/>
                    </a:cubicBezTo>
                    <a:cubicBezTo>
                      <a:pt x="1170" y="2160"/>
                      <a:pt x="1340" y="2300"/>
                      <a:pt x="1540" y="2300"/>
                    </a:cubicBezTo>
                    <a:cubicBezTo>
                      <a:pt x="1619" y="2300"/>
                      <a:pt x="1696" y="2278"/>
                      <a:pt x="1762" y="2237"/>
                    </a:cubicBezTo>
                    <a:cubicBezTo>
                      <a:pt x="1853" y="2180"/>
                      <a:pt x="1853" y="2180"/>
                      <a:pt x="1853" y="2180"/>
                    </a:cubicBezTo>
                    <a:cubicBezTo>
                      <a:pt x="1853" y="2870"/>
                      <a:pt x="1853" y="2870"/>
                      <a:pt x="1853" y="2870"/>
                    </a:cubicBezTo>
                    <a:cubicBezTo>
                      <a:pt x="1853" y="2903"/>
                      <a:pt x="1826" y="2930"/>
                      <a:pt x="1793" y="293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xmlns="" id="{B62CB1D5-4092-4E7A-A73E-D2F5430B0930}"/>
                  </a:ext>
                </a:extLst>
              </p:cNvPr>
              <p:cNvSpPr>
                <a:spLocks/>
              </p:cNvSpPr>
              <p:nvPr/>
            </p:nvSpPr>
            <p:spPr bwMode="auto">
              <a:xfrm>
                <a:off x="-5462588" y="4672013"/>
                <a:ext cx="3384550" cy="5265738"/>
              </a:xfrm>
              <a:custGeom>
                <a:avLst/>
                <a:gdLst>
                  <a:gd name="T0" fmla="*/ 438 w 1448"/>
                  <a:gd name="T1" fmla="*/ 2255 h 2255"/>
                  <a:gd name="T2" fmla="*/ 378 w 1448"/>
                  <a:gd name="T3" fmla="*/ 2195 h 2255"/>
                  <a:gd name="T4" fmla="*/ 378 w 1448"/>
                  <a:gd name="T5" fmla="*/ 1155 h 2255"/>
                  <a:gd name="T6" fmla="*/ 470 w 1448"/>
                  <a:gd name="T7" fmla="*/ 1213 h 2255"/>
                  <a:gd name="T8" fmla="*/ 490 w 1448"/>
                  <a:gd name="T9" fmla="*/ 1225 h 2255"/>
                  <a:gd name="T10" fmla="*/ 1058 w 1448"/>
                  <a:gd name="T11" fmla="*/ 1290 h 2255"/>
                  <a:gd name="T12" fmla="*/ 1135 w 1448"/>
                  <a:gd name="T13" fmla="*/ 864 h 2255"/>
                  <a:gd name="T14" fmla="*/ 1106 w 1448"/>
                  <a:gd name="T15" fmla="*/ 811 h 2255"/>
                  <a:gd name="T16" fmla="*/ 1160 w 1448"/>
                  <a:gd name="T17" fmla="*/ 782 h 2255"/>
                  <a:gd name="T18" fmla="*/ 1221 w 1448"/>
                  <a:gd name="T19" fmla="*/ 743 h 2255"/>
                  <a:gd name="T20" fmla="*/ 1277 w 1448"/>
                  <a:gd name="T21" fmla="*/ 350 h 2255"/>
                  <a:gd name="T22" fmla="*/ 866 w 1448"/>
                  <a:gd name="T23" fmla="*/ 180 h 2255"/>
                  <a:gd name="T24" fmla="*/ 849 w 1448"/>
                  <a:gd name="T25" fmla="*/ 187 h 2255"/>
                  <a:gd name="T26" fmla="*/ 736 w 1448"/>
                  <a:gd name="T27" fmla="*/ 204 h 2255"/>
                  <a:gd name="T28" fmla="*/ 358 w 1448"/>
                  <a:gd name="T29" fmla="*/ 180 h 2255"/>
                  <a:gd name="T30" fmla="*/ 140 w 1448"/>
                  <a:gd name="T31" fmla="*/ 477 h 2255"/>
                  <a:gd name="T32" fmla="*/ 282 w 1448"/>
                  <a:gd name="T33" fmla="*/ 782 h 2255"/>
                  <a:gd name="T34" fmla="*/ 700 w 1448"/>
                  <a:gd name="T35" fmla="*/ 791 h 2255"/>
                  <a:gd name="T36" fmla="*/ 781 w 1448"/>
                  <a:gd name="T37" fmla="*/ 817 h 2255"/>
                  <a:gd name="T38" fmla="*/ 756 w 1448"/>
                  <a:gd name="T39" fmla="*/ 898 h 2255"/>
                  <a:gd name="T40" fmla="*/ 214 w 1448"/>
                  <a:gd name="T41" fmla="*/ 880 h 2255"/>
                  <a:gd name="T42" fmla="*/ 21 w 1448"/>
                  <a:gd name="T43" fmla="*/ 461 h 2255"/>
                  <a:gd name="T44" fmla="*/ 306 w 1448"/>
                  <a:gd name="T45" fmla="*/ 72 h 2255"/>
                  <a:gd name="T46" fmla="*/ 775 w 1448"/>
                  <a:gd name="T47" fmla="*/ 87 h 2255"/>
                  <a:gd name="T48" fmla="*/ 804 w 1448"/>
                  <a:gd name="T49" fmla="*/ 76 h 2255"/>
                  <a:gd name="T50" fmla="*/ 835 w 1448"/>
                  <a:gd name="T51" fmla="*/ 64 h 2255"/>
                  <a:gd name="T52" fmla="*/ 1384 w 1448"/>
                  <a:gd name="T53" fmla="*/ 295 h 2255"/>
                  <a:gd name="T54" fmla="*/ 1437 w 1448"/>
                  <a:gd name="T55" fmla="*/ 578 h 2255"/>
                  <a:gd name="T56" fmla="*/ 1295 w 1448"/>
                  <a:gd name="T57" fmla="*/ 837 h 2255"/>
                  <a:gd name="T58" fmla="*/ 1264 w 1448"/>
                  <a:gd name="T59" fmla="*/ 860 h 2255"/>
                  <a:gd name="T60" fmla="*/ 1300 w 1448"/>
                  <a:gd name="T61" fmla="*/ 1010 h 2255"/>
                  <a:gd name="T62" fmla="*/ 1127 w 1448"/>
                  <a:gd name="T63" fmla="*/ 1388 h 2255"/>
                  <a:gd name="T64" fmla="*/ 498 w 1448"/>
                  <a:gd name="T65" fmla="*/ 1371 h 2255"/>
                  <a:gd name="T66" fmla="*/ 498 w 1448"/>
                  <a:gd name="T67" fmla="*/ 2195 h 2255"/>
                  <a:gd name="T68" fmla="*/ 438 w 1448"/>
                  <a:gd name="T69" fmla="*/ 2255 h 2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8" h="2255">
                    <a:moveTo>
                      <a:pt x="438" y="2255"/>
                    </a:moveTo>
                    <a:cubicBezTo>
                      <a:pt x="405" y="2255"/>
                      <a:pt x="378" y="2228"/>
                      <a:pt x="378" y="2195"/>
                    </a:cubicBezTo>
                    <a:cubicBezTo>
                      <a:pt x="378" y="1155"/>
                      <a:pt x="378" y="1155"/>
                      <a:pt x="378" y="1155"/>
                    </a:cubicBezTo>
                    <a:cubicBezTo>
                      <a:pt x="470" y="1213"/>
                      <a:pt x="470" y="1213"/>
                      <a:pt x="470" y="1213"/>
                    </a:cubicBezTo>
                    <a:cubicBezTo>
                      <a:pt x="476" y="1217"/>
                      <a:pt x="482" y="1221"/>
                      <a:pt x="490" y="1225"/>
                    </a:cubicBezTo>
                    <a:cubicBezTo>
                      <a:pt x="611" y="1303"/>
                      <a:pt x="837" y="1447"/>
                      <a:pt x="1058" y="1290"/>
                    </a:cubicBezTo>
                    <a:cubicBezTo>
                      <a:pt x="1278" y="1134"/>
                      <a:pt x="1141" y="875"/>
                      <a:pt x="1135" y="864"/>
                    </a:cubicBezTo>
                    <a:cubicBezTo>
                      <a:pt x="1106" y="811"/>
                      <a:pt x="1106" y="811"/>
                      <a:pt x="1106" y="811"/>
                    </a:cubicBezTo>
                    <a:cubicBezTo>
                      <a:pt x="1160" y="782"/>
                      <a:pt x="1160" y="782"/>
                      <a:pt x="1160" y="782"/>
                    </a:cubicBezTo>
                    <a:cubicBezTo>
                      <a:pt x="1181" y="771"/>
                      <a:pt x="1201" y="758"/>
                      <a:pt x="1221" y="743"/>
                    </a:cubicBezTo>
                    <a:cubicBezTo>
                      <a:pt x="1347" y="643"/>
                      <a:pt x="1340" y="473"/>
                      <a:pt x="1277" y="350"/>
                    </a:cubicBezTo>
                    <a:cubicBezTo>
                      <a:pt x="1205" y="208"/>
                      <a:pt x="1036" y="138"/>
                      <a:pt x="866" y="180"/>
                    </a:cubicBezTo>
                    <a:cubicBezTo>
                      <a:pt x="863" y="181"/>
                      <a:pt x="855" y="185"/>
                      <a:pt x="849" y="187"/>
                    </a:cubicBezTo>
                    <a:cubicBezTo>
                      <a:pt x="786" y="212"/>
                      <a:pt x="765" y="221"/>
                      <a:pt x="736" y="204"/>
                    </a:cubicBezTo>
                    <a:cubicBezTo>
                      <a:pt x="613" y="130"/>
                      <a:pt x="478" y="121"/>
                      <a:pt x="358" y="180"/>
                    </a:cubicBezTo>
                    <a:cubicBezTo>
                      <a:pt x="241" y="236"/>
                      <a:pt x="157" y="350"/>
                      <a:pt x="140" y="477"/>
                    </a:cubicBezTo>
                    <a:cubicBezTo>
                      <a:pt x="125" y="593"/>
                      <a:pt x="179" y="710"/>
                      <a:pt x="282" y="782"/>
                    </a:cubicBezTo>
                    <a:cubicBezTo>
                      <a:pt x="402" y="865"/>
                      <a:pt x="554" y="868"/>
                      <a:pt x="700" y="791"/>
                    </a:cubicBezTo>
                    <a:cubicBezTo>
                      <a:pt x="730" y="776"/>
                      <a:pt x="766" y="787"/>
                      <a:pt x="781" y="817"/>
                    </a:cubicBezTo>
                    <a:cubicBezTo>
                      <a:pt x="797" y="846"/>
                      <a:pt x="785" y="882"/>
                      <a:pt x="756" y="898"/>
                    </a:cubicBezTo>
                    <a:cubicBezTo>
                      <a:pt x="572" y="995"/>
                      <a:pt x="369" y="988"/>
                      <a:pt x="214" y="880"/>
                    </a:cubicBezTo>
                    <a:cubicBezTo>
                      <a:pt x="74" y="782"/>
                      <a:pt x="0" y="622"/>
                      <a:pt x="21" y="461"/>
                    </a:cubicBezTo>
                    <a:cubicBezTo>
                      <a:pt x="44" y="295"/>
                      <a:pt x="153" y="146"/>
                      <a:pt x="306" y="72"/>
                    </a:cubicBezTo>
                    <a:cubicBezTo>
                      <a:pt x="454" y="0"/>
                      <a:pt x="623" y="6"/>
                      <a:pt x="775" y="87"/>
                    </a:cubicBezTo>
                    <a:cubicBezTo>
                      <a:pt x="785" y="83"/>
                      <a:pt x="797" y="79"/>
                      <a:pt x="804" y="76"/>
                    </a:cubicBezTo>
                    <a:cubicBezTo>
                      <a:pt x="823" y="68"/>
                      <a:pt x="829" y="66"/>
                      <a:pt x="835" y="64"/>
                    </a:cubicBezTo>
                    <a:cubicBezTo>
                      <a:pt x="1061" y="8"/>
                      <a:pt x="1286" y="103"/>
                      <a:pt x="1384" y="295"/>
                    </a:cubicBezTo>
                    <a:cubicBezTo>
                      <a:pt x="1429" y="385"/>
                      <a:pt x="1448" y="485"/>
                      <a:pt x="1437" y="578"/>
                    </a:cubicBezTo>
                    <a:cubicBezTo>
                      <a:pt x="1425" y="684"/>
                      <a:pt x="1376" y="773"/>
                      <a:pt x="1295" y="837"/>
                    </a:cubicBezTo>
                    <a:cubicBezTo>
                      <a:pt x="1285" y="845"/>
                      <a:pt x="1275" y="852"/>
                      <a:pt x="1264" y="860"/>
                    </a:cubicBezTo>
                    <a:cubicBezTo>
                      <a:pt x="1278" y="896"/>
                      <a:pt x="1295" y="949"/>
                      <a:pt x="1300" y="1010"/>
                    </a:cubicBezTo>
                    <a:cubicBezTo>
                      <a:pt x="1315" y="1166"/>
                      <a:pt x="1255" y="1297"/>
                      <a:pt x="1127" y="1388"/>
                    </a:cubicBezTo>
                    <a:cubicBezTo>
                      <a:pt x="887" y="1558"/>
                      <a:pt x="644" y="1456"/>
                      <a:pt x="498" y="1371"/>
                    </a:cubicBezTo>
                    <a:cubicBezTo>
                      <a:pt x="498" y="2195"/>
                      <a:pt x="498" y="2195"/>
                      <a:pt x="498" y="2195"/>
                    </a:cubicBezTo>
                    <a:cubicBezTo>
                      <a:pt x="498" y="2228"/>
                      <a:pt x="471" y="2255"/>
                      <a:pt x="438" y="225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76" name="Freeform: Shape 475">
            <a:extLst>
              <a:ext uri="{FF2B5EF4-FFF2-40B4-BE49-F238E27FC236}">
                <a16:creationId xmlns:a16="http://schemas.microsoft.com/office/drawing/2014/main" xmlns="" id="{23A004D5-5132-4BF0-B401-3CF7985F5F1B}"/>
              </a:ext>
            </a:extLst>
          </p:cNvPr>
          <p:cNvSpPr/>
          <p:nvPr/>
        </p:nvSpPr>
        <p:spPr>
          <a:xfrm rot="10800000">
            <a:off x="7707087" y="5907453"/>
            <a:ext cx="4482712" cy="93706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54041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32C38"/>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15E537-4AB4-4445-A3AC-40D738EDF3DC}"/>
              </a:ext>
            </a:extLst>
          </p:cNvPr>
          <p:cNvSpPr txBox="1"/>
          <p:nvPr/>
        </p:nvSpPr>
        <p:spPr>
          <a:xfrm>
            <a:off x="1183821" y="379963"/>
            <a:ext cx="5346354" cy="1354217"/>
          </a:xfrm>
          <a:prstGeom prst="rect">
            <a:avLst/>
          </a:prstGeom>
          <a:noFill/>
        </p:spPr>
        <p:txBody>
          <a:bodyPr wrap="square" lIns="0" tIns="0" rIns="0" bIns="0" rtlCol="0">
            <a:spAutoFit/>
          </a:bodyPr>
          <a:lstStyle/>
          <a:p>
            <a:pPr lvl="0"/>
            <a:r>
              <a:rPr lang="en-IN" sz="4400" b="1" u="sng" dirty="0">
                <a:solidFill>
                  <a:schemeClr val="bg1"/>
                </a:solidFill>
                <a:latin typeface="+mj-lt"/>
              </a:rPr>
              <a:t>How to mitigate class </a:t>
            </a:r>
            <a:r>
              <a:rPr lang="en-IN" sz="4400" b="1" u="sng" dirty="0" smtClean="0">
                <a:solidFill>
                  <a:schemeClr val="bg1"/>
                </a:solidFill>
                <a:latin typeface="+mj-lt"/>
              </a:rPr>
              <a:t>imbalance ?</a:t>
            </a:r>
            <a:endParaRPr lang="en-US" sz="4400" u="sng" dirty="0">
              <a:solidFill>
                <a:schemeClr val="bg1"/>
              </a:solidFill>
              <a:latin typeface="+mj-lt"/>
            </a:endParaRPr>
          </a:p>
        </p:txBody>
      </p:sp>
      <p:cxnSp>
        <p:nvCxnSpPr>
          <p:cNvPr id="4" name="Straight Connector 3">
            <a:extLst>
              <a:ext uri="{FF2B5EF4-FFF2-40B4-BE49-F238E27FC236}">
                <a16:creationId xmlns:a16="http://schemas.microsoft.com/office/drawing/2014/main" xmlns="" id="{B38D4B56-7D6C-4345-912F-B3BA9A014E8B}"/>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xmlns="" id="{B457331C-2A24-4352-9B4C-1C1B326F404F}"/>
              </a:ext>
            </a:extLst>
          </p:cNvPr>
          <p:cNvGrpSpPr/>
          <p:nvPr/>
        </p:nvGrpSpPr>
        <p:grpSpPr>
          <a:xfrm>
            <a:off x="1402907" y="2177238"/>
            <a:ext cx="4700532" cy="3756295"/>
            <a:chOff x="1183821" y="1692049"/>
            <a:chExt cx="3536195" cy="3756295"/>
          </a:xfrm>
        </p:grpSpPr>
        <p:sp>
          <p:nvSpPr>
            <p:cNvPr id="8" name="Rectangle 7">
              <a:extLst>
                <a:ext uri="{FF2B5EF4-FFF2-40B4-BE49-F238E27FC236}">
                  <a16:creationId xmlns:a16="http://schemas.microsoft.com/office/drawing/2014/main" xmlns="" id="{E9101D99-B002-4698-9C7E-C942B9AA2D39}"/>
                </a:ext>
              </a:extLst>
            </p:cNvPr>
            <p:cNvSpPr/>
            <p:nvPr/>
          </p:nvSpPr>
          <p:spPr>
            <a:xfrm>
              <a:off x="1183821" y="1692049"/>
              <a:ext cx="3536195" cy="1231106"/>
            </a:xfrm>
            <a:prstGeom prst="rect">
              <a:avLst/>
            </a:prstGeom>
          </p:spPr>
          <p:txBody>
            <a:bodyPr wrap="square" lIns="0" tIns="0" rIns="0" bIns="0">
              <a:spAutoFit/>
            </a:bodyPr>
            <a:lstStyle/>
            <a:p>
              <a:r>
                <a:rPr lang="en-IN" sz="1600" b="1" dirty="0">
                  <a:solidFill>
                    <a:schemeClr val="bg1"/>
                  </a:solidFill>
                </a:rPr>
                <a:t>Resampling </a:t>
              </a:r>
              <a:r>
                <a:rPr lang="en-IN" sz="1600" b="1" dirty="0" smtClean="0">
                  <a:solidFill>
                    <a:schemeClr val="bg1"/>
                  </a:solidFill>
                </a:rPr>
                <a:t>Techniques </a:t>
              </a:r>
              <a:r>
                <a:rPr lang="en-IN" sz="1600" dirty="0" smtClean="0">
                  <a:solidFill>
                    <a:schemeClr val="bg1"/>
                  </a:solidFill>
                </a:rPr>
                <a:t>:- </a:t>
              </a:r>
              <a:r>
                <a:rPr lang="en-IN" sz="1600" dirty="0">
                  <a:solidFill>
                    <a:schemeClr val="bg1"/>
                  </a:solidFill>
                </a:rPr>
                <a:t>Oversample minority class</a:t>
              </a:r>
              <a:endParaRPr lang="en-US" sz="1600" dirty="0">
                <a:solidFill>
                  <a:schemeClr val="bg1"/>
                </a:solidFill>
              </a:endParaRPr>
            </a:p>
            <a:p>
              <a:r>
                <a:rPr lang="en-IN" sz="1600" dirty="0">
                  <a:solidFill>
                    <a:schemeClr val="bg1"/>
                  </a:solidFill>
                </a:rPr>
                <a:t>Oversampling can be defined as adding more copies of the minority class. Oversampling can be a good choice when you don’t have a ton of data to work with.</a:t>
              </a:r>
              <a:endParaRPr lang="en-US" sz="1600" dirty="0">
                <a:solidFill>
                  <a:schemeClr val="bg1"/>
                </a:solidFill>
              </a:endParaRPr>
            </a:p>
            <a:p>
              <a:r>
                <a:rPr lang="en-US" sz="1600" i="1" dirty="0" smtClean="0">
                  <a:solidFill>
                    <a:schemeClr val="bg1"/>
                  </a:solidFill>
                  <a:latin typeface="+mj-lt"/>
                  <a:cs typeface="Segoe UI" panose="020B0502040204020203" pitchFamily="34" charset="0"/>
                </a:rPr>
                <a:t> </a:t>
              </a:r>
              <a:endParaRPr lang="en-US" sz="1600" i="1" dirty="0">
                <a:solidFill>
                  <a:schemeClr val="bg1"/>
                </a:solidFill>
                <a:latin typeface="+mj-lt"/>
                <a:cs typeface="Segoe UI" panose="020B0502040204020203" pitchFamily="34" charset="0"/>
              </a:endParaRPr>
            </a:p>
          </p:txBody>
        </p:sp>
        <p:sp>
          <p:nvSpPr>
            <p:cNvPr id="10" name="Rectangle 9">
              <a:extLst>
                <a:ext uri="{FF2B5EF4-FFF2-40B4-BE49-F238E27FC236}">
                  <a16:creationId xmlns:a16="http://schemas.microsoft.com/office/drawing/2014/main" xmlns="" id="{B00C2221-E8A7-47E0-B2B2-5A6A32F96791}"/>
                </a:ext>
              </a:extLst>
            </p:cNvPr>
            <p:cNvSpPr/>
            <p:nvPr/>
          </p:nvSpPr>
          <p:spPr>
            <a:xfrm>
              <a:off x="1183821" y="2902028"/>
              <a:ext cx="3536195" cy="738664"/>
            </a:xfrm>
            <a:prstGeom prst="rect">
              <a:avLst/>
            </a:prstGeom>
          </p:spPr>
          <p:txBody>
            <a:bodyPr wrap="square" lIns="0" tIns="0" rIns="0" bIns="0">
              <a:spAutoFit/>
            </a:bodyPr>
            <a:lstStyle/>
            <a:p>
              <a:r>
                <a:rPr lang="en-IN" sz="1600" b="1" dirty="0">
                  <a:solidFill>
                    <a:schemeClr val="bg1"/>
                  </a:solidFill>
                </a:rPr>
                <a:t>Resampling techniques </a:t>
              </a:r>
              <a:r>
                <a:rPr lang="en-IN" sz="1600" dirty="0" smtClean="0">
                  <a:solidFill>
                    <a:schemeClr val="bg1"/>
                  </a:solidFill>
                </a:rPr>
                <a:t>:- Under sample </a:t>
              </a:r>
              <a:r>
                <a:rPr lang="en-IN" sz="1600" dirty="0">
                  <a:solidFill>
                    <a:schemeClr val="bg1"/>
                  </a:solidFill>
                </a:rPr>
                <a:t>majority </a:t>
              </a:r>
              <a:r>
                <a:rPr lang="en-IN" sz="1600" dirty="0" smtClean="0">
                  <a:solidFill>
                    <a:schemeClr val="bg1"/>
                  </a:solidFill>
                </a:rPr>
                <a:t>class</a:t>
              </a:r>
              <a:r>
                <a:rPr lang="en-US" sz="1600" dirty="0">
                  <a:solidFill>
                    <a:schemeClr val="bg1"/>
                  </a:solidFill>
                </a:rPr>
                <a:t> </a:t>
              </a:r>
              <a:r>
                <a:rPr lang="en-IN" sz="1600" dirty="0" smtClean="0">
                  <a:solidFill>
                    <a:schemeClr val="bg1"/>
                  </a:solidFill>
                </a:rPr>
                <a:t>Under sampling </a:t>
              </a:r>
              <a:r>
                <a:rPr lang="en-IN" sz="1600" dirty="0">
                  <a:solidFill>
                    <a:schemeClr val="bg1"/>
                  </a:solidFill>
                </a:rPr>
                <a:t>can be defined as removing some observations of the majority class.</a:t>
              </a:r>
              <a:endParaRPr lang="en-US" sz="1600" dirty="0">
                <a:solidFill>
                  <a:schemeClr val="bg1"/>
                </a:solidFill>
              </a:endParaRPr>
            </a:p>
          </p:txBody>
        </p:sp>
        <p:sp>
          <p:nvSpPr>
            <p:cNvPr id="12" name="Rectangle 11">
              <a:extLst>
                <a:ext uri="{FF2B5EF4-FFF2-40B4-BE49-F238E27FC236}">
                  <a16:creationId xmlns:a16="http://schemas.microsoft.com/office/drawing/2014/main" xmlns="" id="{CA17B45E-57F0-4725-89C0-3CD74A5097A3}"/>
                </a:ext>
              </a:extLst>
            </p:cNvPr>
            <p:cNvSpPr/>
            <p:nvPr/>
          </p:nvSpPr>
          <p:spPr>
            <a:xfrm>
              <a:off x="1183821" y="3971016"/>
              <a:ext cx="3536195" cy="1477328"/>
            </a:xfrm>
            <a:prstGeom prst="rect">
              <a:avLst/>
            </a:prstGeom>
          </p:spPr>
          <p:txBody>
            <a:bodyPr wrap="square" lIns="0" tIns="0" rIns="0" bIns="0">
              <a:spAutoFit/>
            </a:bodyPr>
            <a:lstStyle/>
            <a:p>
              <a:r>
                <a:rPr lang="en-IN" sz="1600" b="1" dirty="0">
                  <a:solidFill>
                    <a:schemeClr val="bg1"/>
                  </a:solidFill>
                </a:rPr>
                <a:t>Generate synthetic </a:t>
              </a:r>
              <a:r>
                <a:rPr lang="en-IN" sz="1600" b="1" dirty="0" smtClean="0">
                  <a:solidFill>
                    <a:schemeClr val="bg1"/>
                  </a:solidFill>
                </a:rPr>
                <a:t>samples </a:t>
              </a:r>
              <a:r>
                <a:rPr lang="en-IN" sz="1600" dirty="0" smtClean="0">
                  <a:solidFill>
                    <a:schemeClr val="bg1"/>
                  </a:solidFill>
                </a:rPr>
                <a:t>:-</a:t>
              </a:r>
              <a:r>
                <a:rPr lang="en-US" sz="1600" dirty="0" smtClean="0">
                  <a:solidFill>
                    <a:schemeClr val="bg1"/>
                  </a:solidFill>
                </a:rPr>
                <a:t> </a:t>
              </a:r>
              <a:r>
                <a:rPr lang="en-IN" sz="1600" dirty="0" smtClean="0">
                  <a:solidFill>
                    <a:schemeClr val="bg1"/>
                  </a:solidFill>
                </a:rPr>
                <a:t>A </a:t>
              </a:r>
              <a:r>
                <a:rPr lang="en-IN" sz="1600" dirty="0">
                  <a:solidFill>
                    <a:schemeClr val="bg1"/>
                  </a:solidFill>
                </a:rPr>
                <a:t>technique similar to </a:t>
              </a:r>
              <a:r>
                <a:rPr lang="en-IN" sz="1600" dirty="0" smtClean="0">
                  <a:solidFill>
                    <a:schemeClr val="bg1"/>
                  </a:solidFill>
                </a:rPr>
                <a:t>up sampling </a:t>
              </a:r>
              <a:r>
                <a:rPr lang="en-IN" sz="1600" dirty="0">
                  <a:solidFill>
                    <a:schemeClr val="bg1"/>
                  </a:solidFill>
                </a:rPr>
                <a:t>is to create synthetic samples. Here we </a:t>
              </a:r>
              <a:r>
                <a:rPr lang="en-IN" sz="1600" dirty="0" smtClean="0">
                  <a:solidFill>
                    <a:schemeClr val="bg1"/>
                  </a:solidFill>
                </a:rPr>
                <a:t>can use SMOTE </a:t>
              </a:r>
              <a:r>
                <a:rPr lang="en-IN" sz="1600" dirty="0">
                  <a:solidFill>
                    <a:schemeClr val="bg1"/>
                  </a:solidFill>
                </a:rPr>
                <a:t>or Synthetic Minority Oversampling Technique. SMOTE uses a nearest </a:t>
              </a:r>
              <a:r>
                <a:rPr lang="en-IN" sz="1600" dirty="0" smtClean="0">
                  <a:solidFill>
                    <a:schemeClr val="bg1"/>
                  </a:solidFill>
                </a:rPr>
                <a:t>neighbours </a:t>
              </a:r>
              <a:r>
                <a:rPr lang="en-IN" sz="1600" dirty="0">
                  <a:solidFill>
                    <a:schemeClr val="bg1"/>
                  </a:solidFill>
                </a:rPr>
                <a:t>algorithm to generate new and synthetic data we can use for training our model.</a:t>
              </a:r>
              <a:endParaRPr lang="en-US" sz="1600" dirty="0">
                <a:solidFill>
                  <a:schemeClr val="bg1"/>
                </a:solidFill>
              </a:endParaRPr>
            </a:p>
          </p:txBody>
        </p:sp>
      </p:grpSp>
      <p:sp>
        <p:nvSpPr>
          <p:cNvPr id="22" name="Oval 21">
            <a:extLst>
              <a:ext uri="{FF2B5EF4-FFF2-40B4-BE49-F238E27FC236}">
                <a16:creationId xmlns:a16="http://schemas.microsoft.com/office/drawing/2014/main" xmlns="" id="{E7D1D117-BC5C-430A-9FEB-B231E691511F}"/>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xmlns="" id="{2577E8EA-5E95-41C5-8BE8-EE647DE2613A}"/>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xmlns="" id="{123C05C1-3914-48FB-B4B8-1388A2DB5ACE}"/>
              </a:ext>
            </a:extLst>
          </p:cNvPr>
          <p:cNvGrpSpPr/>
          <p:nvPr/>
        </p:nvGrpSpPr>
        <p:grpSpPr>
          <a:xfrm>
            <a:off x="5641504" y="-508000"/>
            <a:ext cx="8739666" cy="8346238"/>
            <a:chOff x="4597682" y="-439156"/>
            <a:chExt cx="7594320" cy="7252450"/>
          </a:xfrm>
          <a:solidFill>
            <a:srgbClr val="FF6600"/>
          </a:solidFill>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6600"/>
                </a:solidFill>
              </a:endParaRPr>
            </a:p>
          </p:txBody>
        </p:sp>
        <p:sp>
          <p:nvSpPr>
            <p:cNvPr id="46" name="Freeform 23">
              <a:extLst>
                <a:ext uri="{FF2B5EF4-FFF2-40B4-BE49-F238E27FC236}">
                  <a16:creationId xmlns:a16="http://schemas.microsoft.com/office/drawing/2014/main" xmlns=""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xmlns=""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xmlns=""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xmlns=""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xmlns=""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0" name="Group 59">
              <a:extLst>
                <a:ext uri="{FF2B5EF4-FFF2-40B4-BE49-F238E27FC236}">
                  <a16:creationId xmlns:a16="http://schemas.microsoft.com/office/drawing/2014/main" xmlns="" id="{D88A045D-1D47-48A7-BD6D-329F30D7916F}"/>
                </a:ext>
              </a:extLst>
            </p:cNvPr>
            <p:cNvGrpSpPr/>
            <p:nvPr/>
          </p:nvGrpSpPr>
          <p:grpSpPr>
            <a:xfrm>
              <a:off x="7676266" y="528897"/>
              <a:ext cx="1904852" cy="2230988"/>
              <a:chOff x="7676266" y="528897"/>
              <a:chExt cx="1904852" cy="2230988"/>
            </a:xfrm>
            <a:grpFill/>
          </p:grpSpPr>
          <p:sp>
            <p:nvSpPr>
              <p:cNvPr id="52" name="Freeform 29">
                <a:extLst>
                  <a:ext uri="{FF2B5EF4-FFF2-40B4-BE49-F238E27FC236}">
                    <a16:creationId xmlns:a16="http://schemas.microsoft.com/office/drawing/2014/main" xmlns=""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
                <a:extLst>
                  <a:ext uri="{FF2B5EF4-FFF2-40B4-BE49-F238E27FC236}">
                    <a16:creationId xmlns:a16="http://schemas.microsoft.com/office/drawing/2014/main" xmlns=""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31">
              <a:extLst>
                <a:ext uri="{FF2B5EF4-FFF2-40B4-BE49-F238E27FC236}">
                  <a16:creationId xmlns:a16="http://schemas.microsoft.com/office/drawing/2014/main" xmlns=""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32">
              <a:extLst>
                <a:ext uri="{FF2B5EF4-FFF2-40B4-BE49-F238E27FC236}">
                  <a16:creationId xmlns:a16="http://schemas.microsoft.com/office/drawing/2014/main" xmlns=""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3">
              <a:extLst>
                <a:ext uri="{FF2B5EF4-FFF2-40B4-BE49-F238E27FC236}">
                  <a16:creationId xmlns:a16="http://schemas.microsoft.com/office/drawing/2014/main" xmlns=""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34">
              <a:extLst>
                <a:ext uri="{FF2B5EF4-FFF2-40B4-BE49-F238E27FC236}">
                  <a16:creationId xmlns:a16="http://schemas.microsoft.com/office/drawing/2014/main" xmlns=""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35">
              <a:extLst>
                <a:ext uri="{FF2B5EF4-FFF2-40B4-BE49-F238E27FC236}">
                  <a16:creationId xmlns:a16="http://schemas.microsoft.com/office/drawing/2014/main" xmlns=""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42" name="Oval 41">
            <a:extLst>
              <a:ext uri="{FF2B5EF4-FFF2-40B4-BE49-F238E27FC236}">
                <a16:creationId xmlns:a16="http://schemas.microsoft.com/office/drawing/2014/main" xmlns="" id="{9B6A1B37-2C45-4F59-A8F6-BB07161C47AB}"/>
              </a:ext>
            </a:extLst>
          </p:cNvPr>
          <p:cNvSpPr/>
          <p:nvPr/>
        </p:nvSpPr>
        <p:spPr>
          <a:xfrm>
            <a:off x="589509" y="2144072"/>
            <a:ext cx="333494" cy="333493"/>
          </a:xfrm>
          <a:prstGeom prst="ellipse">
            <a:avLst/>
          </a:prstGeom>
          <a:solidFill>
            <a:srgbClr val="0089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59" name="Oval 58">
            <a:extLst>
              <a:ext uri="{FF2B5EF4-FFF2-40B4-BE49-F238E27FC236}">
                <a16:creationId xmlns:a16="http://schemas.microsoft.com/office/drawing/2014/main" xmlns="" id="{9B6A1B37-2C45-4F59-A8F6-BB07161C47AB}"/>
              </a:ext>
            </a:extLst>
          </p:cNvPr>
          <p:cNvSpPr/>
          <p:nvPr/>
        </p:nvSpPr>
        <p:spPr>
          <a:xfrm>
            <a:off x="587163" y="3351547"/>
            <a:ext cx="333494" cy="333493"/>
          </a:xfrm>
          <a:prstGeom prst="ellipse">
            <a:avLst/>
          </a:prstGeom>
          <a:solidFill>
            <a:srgbClr val="0089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61" name="Oval 60">
            <a:extLst>
              <a:ext uri="{FF2B5EF4-FFF2-40B4-BE49-F238E27FC236}">
                <a16:creationId xmlns:a16="http://schemas.microsoft.com/office/drawing/2014/main" xmlns="" id="{9B6A1B37-2C45-4F59-A8F6-BB07161C47AB}"/>
              </a:ext>
            </a:extLst>
          </p:cNvPr>
          <p:cNvSpPr/>
          <p:nvPr/>
        </p:nvSpPr>
        <p:spPr>
          <a:xfrm>
            <a:off x="587165" y="4406626"/>
            <a:ext cx="333494" cy="333493"/>
          </a:xfrm>
          <a:prstGeom prst="ellipse">
            <a:avLst/>
          </a:prstGeom>
          <a:solidFill>
            <a:srgbClr val="0089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63" name="Slide Number Placeholder 419">
            <a:extLst>
              <a:ext uri="{FF2B5EF4-FFF2-40B4-BE49-F238E27FC236}">
                <a16:creationId xmlns:a16="http://schemas.microsoft.com/office/drawing/2014/main" xmlns="" id="{18858867-FC2C-4C08-8EFE-9EF718F9BEBD}"/>
              </a:ext>
            </a:extLst>
          </p:cNvPr>
          <p:cNvSpPr>
            <a:spLocks noGrp="1"/>
          </p:cNvSpPr>
          <p:nvPr>
            <p:ph type="sldNum" sz="quarter" idx="12"/>
          </p:nvPr>
        </p:nvSpPr>
        <p:spPr>
          <a:xfrm>
            <a:off x="8610600" y="6356350"/>
            <a:ext cx="2743200" cy="365125"/>
          </a:xfrm>
        </p:spPr>
        <p:txBody>
          <a:bodyPr/>
          <a:lstStyle/>
          <a:p>
            <a:r>
              <a:rPr lang="en-US" dirty="0" smtClean="0"/>
              <a:t>9</a:t>
            </a:r>
            <a:endParaRPr lang="en-US" dirty="0"/>
          </a:p>
        </p:txBody>
      </p:sp>
    </p:spTree>
    <p:extLst>
      <p:ext uri="{BB962C8B-B14F-4D97-AF65-F5344CB8AC3E}">
        <p14:creationId xmlns:p14="http://schemas.microsoft.com/office/powerpoint/2010/main" xmlns="" val="1252690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1747F0E-294D-4C0F-B098-38AA196ED76D}"/>
              </a:ext>
            </a:extLst>
          </p:cNvPr>
          <p:cNvSpPr>
            <a:spLocks noGrp="1"/>
          </p:cNvSpPr>
          <p:nvPr>
            <p:ph type="title"/>
          </p:nvPr>
        </p:nvSpPr>
        <p:spPr>
          <a:xfrm>
            <a:off x="-630468" y="271853"/>
            <a:ext cx="10515600" cy="701731"/>
          </a:xfrm>
        </p:spPr>
        <p:txBody>
          <a:bodyPr/>
          <a:lstStyle/>
          <a:p>
            <a:r>
              <a:rPr lang="en-US" sz="3200" dirty="0" smtClean="0">
                <a:solidFill>
                  <a:schemeClr val="bg1"/>
                </a:solidFill>
              </a:rPr>
              <a:t>Logistic Regression with Sample data</a:t>
            </a:r>
            <a:endParaRPr lang="en-US" dirty="0">
              <a:solidFill>
                <a:schemeClr val="bg1"/>
              </a:solidFill>
            </a:endParaRPr>
          </a:p>
        </p:txBody>
      </p:sp>
      <p:pic>
        <p:nvPicPr>
          <p:cNvPr id="1026" name="Picture 2" descr="F:\SCIT\Sem2\PA\case2_MCA_beneish\sample data logistic\Capture.PNG"/>
          <p:cNvPicPr>
            <a:picLocks noChangeAspect="1" noChangeArrowheads="1"/>
          </p:cNvPicPr>
          <p:nvPr/>
        </p:nvPicPr>
        <p:blipFill>
          <a:blip r:embed="rId2"/>
          <a:srcRect/>
          <a:stretch>
            <a:fillRect/>
          </a:stretch>
        </p:blipFill>
        <p:spPr bwMode="auto">
          <a:xfrm>
            <a:off x="1186694" y="1508110"/>
            <a:ext cx="9823451" cy="4122737"/>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153838" y="852868"/>
            <a:ext cx="10515600" cy="701731"/>
          </a:xfrm>
        </p:spPr>
        <p:txBody>
          <a:bodyPr>
            <a:normAutofit/>
          </a:bodyPr>
          <a:lstStyle/>
          <a:p>
            <a:r>
              <a:rPr lang="en-US" sz="3200" dirty="0" smtClean="0">
                <a:solidFill>
                  <a:schemeClr val="bg1"/>
                </a:solidFill>
              </a:rPr>
              <a:t>Logistic Regression with Sample data</a:t>
            </a:r>
            <a:endParaRPr lang="en-IN" sz="3200" dirty="0"/>
          </a:p>
        </p:txBody>
      </p:sp>
      <p:pic>
        <p:nvPicPr>
          <p:cNvPr id="2050" name="Picture 2" descr="F:\SCIT\Sem2\PA\case2_MCA_beneish\sample data logistic\Capture2.PNG"/>
          <p:cNvPicPr>
            <a:picLocks noChangeAspect="1" noChangeArrowheads="1"/>
          </p:cNvPicPr>
          <p:nvPr/>
        </p:nvPicPr>
        <p:blipFill>
          <a:blip r:embed="rId2"/>
          <a:srcRect/>
          <a:stretch>
            <a:fillRect/>
          </a:stretch>
        </p:blipFill>
        <p:spPr bwMode="auto">
          <a:xfrm>
            <a:off x="2343150" y="2493963"/>
            <a:ext cx="7391400" cy="3017837"/>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544902" y="939133"/>
            <a:ext cx="10515600" cy="701731"/>
          </a:xfrm>
        </p:spPr>
        <p:txBody>
          <a:bodyPr>
            <a:normAutofit/>
          </a:bodyPr>
          <a:lstStyle/>
          <a:p>
            <a:r>
              <a:rPr lang="en-US" sz="3600" dirty="0" smtClean="0">
                <a:solidFill>
                  <a:schemeClr val="bg1"/>
                </a:solidFill>
              </a:rPr>
              <a:t>Logistic Regression with Sample data</a:t>
            </a:r>
            <a:endParaRPr lang="en-IN" sz="3600" dirty="0"/>
          </a:p>
        </p:txBody>
      </p:sp>
      <p:pic>
        <p:nvPicPr>
          <p:cNvPr id="4098" name="Picture 2" descr="F:\SCIT\Sem2\PA\case2_MCA_beneish\sample data logistic\Capture3.PNG"/>
          <p:cNvPicPr>
            <a:picLocks noChangeAspect="1" noChangeArrowheads="1"/>
          </p:cNvPicPr>
          <p:nvPr/>
        </p:nvPicPr>
        <p:blipFill>
          <a:blip r:embed="rId2"/>
          <a:srcRect/>
          <a:stretch>
            <a:fillRect/>
          </a:stretch>
        </p:blipFill>
        <p:spPr bwMode="auto">
          <a:xfrm>
            <a:off x="1587260" y="2675717"/>
            <a:ext cx="8216241" cy="1318313"/>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descr="F:\SCIT\Sem2\PA\case2_MCA_beneish\sample data logistic\Capture4.PNG"/>
          <p:cNvPicPr>
            <a:picLocks noChangeAspect="1" noChangeArrowheads="1"/>
          </p:cNvPicPr>
          <p:nvPr/>
        </p:nvPicPr>
        <p:blipFill>
          <a:blip r:embed="rId2"/>
          <a:srcRect/>
          <a:stretch>
            <a:fillRect/>
          </a:stretch>
        </p:blipFill>
        <p:spPr bwMode="auto">
          <a:xfrm>
            <a:off x="2946191" y="924374"/>
            <a:ext cx="7391400" cy="5700712"/>
          </a:xfrm>
          <a:prstGeom prst="rect">
            <a:avLst/>
          </a:prstGeom>
          <a:noFill/>
        </p:spPr>
      </p:pic>
      <p:sp>
        <p:nvSpPr>
          <p:cNvPr id="33" name="TextBox 32"/>
          <p:cNvSpPr txBox="1"/>
          <p:nvPr/>
        </p:nvSpPr>
        <p:spPr>
          <a:xfrm>
            <a:off x="1699405" y="301925"/>
            <a:ext cx="4921797" cy="461665"/>
          </a:xfrm>
          <a:prstGeom prst="rect">
            <a:avLst/>
          </a:prstGeom>
          <a:noFill/>
        </p:spPr>
        <p:txBody>
          <a:bodyPr wrap="none" rtlCol="0">
            <a:spAutoFit/>
          </a:bodyPr>
          <a:lstStyle/>
          <a:p>
            <a:r>
              <a:rPr lang="en-US" sz="2400" dirty="0" smtClean="0">
                <a:solidFill>
                  <a:schemeClr val="bg1"/>
                </a:solidFill>
              </a:rPr>
              <a:t>Logistic Regression with Sample data</a:t>
            </a:r>
            <a:endParaRPr lang="en-IN" sz="2400" dirty="0">
              <a:solidFill>
                <a:schemeClr val="bg1"/>
              </a:solidFill>
            </a:endParaRPr>
          </a:p>
        </p:txBody>
      </p:sp>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F:\SCIT\Sem2\PA\case2_MCA_beneish\sample data logistic\Capture5.PNG"/>
          <p:cNvPicPr>
            <a:picLocks noChangeAspect="1" noChangeArrowheads="1"/>
          </p:cNvPicPr>
          <p:nvPr/>
        </p:nvPicPr>
        <p:blipFill>
          <a:blip r:embed="rId2"/>
          <a:srcRect/>
          <a:stretch>
            <a:fillRect/>
          </a:stretch>
        </p:blipFill>
        <p:spPr bwMode="auto">
          <a:xfrm>
            <a:off x="393550" y="1038285"/>
            <a:ext cx="7792917" cy="1601398"/>
          </a:xfrm>
          <a:prstGeom prst="rect">
            <a:avLst/>
          </a:prstGeom>
          <a:noFill/>
        </p:spPr>
      </p:pic>
      <p:pic>
        <p:nvPicPr>
          <p:cNvPr id="5123" name="Picture 3" descr="F:\SCIT\Sem2\PA\case2_MCA_beneish\sample data logistic\Capture6.PNG"/>
          <p:cNvPicPr>
            <a:picLocks noChangeAspect="1" noChangeArrowheads="1"/>
          </p:cNvPicPr>
          <p:nvPr/>
        </p:nvPicPr>
        <p:blipFill>
          <a:blip r:embed="rId3"/>
          <a:srcRect/>
          <a:stretch>
            <a:fillRect/>
          </a:stretch>
        </p:blipFill>
        <p:spPr bwMode="auto">
          <a:xfrm>
            <a:off x="4573229" y="2929358"/>
            <a:ext cx="6743700" cy="3529012"/>
          </a:xfrm>
          <a:prstGeom prst="rect">
            <a:avLst/>
          </a:prstGeom>
          <a:noFill/>
        </p:spPr>
      </p:pic>
      <p:sp>
        <p:nvSpPr>
          <p:cNvPr id="33" name="TextBox 32"/>
          <p:cNvSpPr txBox="1"/>
          <p:nvPr/>
        </p:nvSpPr>
        <p:spPr>
          <a:xfrm>
            <a:off x="1699405" y="301925"/>
            <a:ext cx="4921797" cy="461665"/>
          </a:xfrm>
          <a:prstGeom prst="rect">
            <a:avLst/>
          </a:prstGeom>
          <a:noFill/>
        </p:spPr>
        <p:txBody>
          <a:bodyPr wrap="none" rtlCol="0">
            <a:spAutoFit/>
          </a:bodyPr>
          <a:lstStyle/>
          <a:p>
            <a:r>
              <a:rPr lang="en-US" sz="2400" b="1" dirty="0" smtClean="0">
                <a:solidFill>
                  <a:schemeClr val="bg1"/>
                </a:solidFill>
              </a:rPr>
              <a:t>Logistic Regression with Sample data</a:t>
            </a:r>
            <a:endParaRPr lang="en-IN" sz="2400" b="1" dirty="0">
              <a:solidFill>
                <a:schemeClr val="bg1"/>
              </a:solidFill>
            </a:endParaRPr>
          </a:p>
        </p:txBody>
      </p:sp>
      <p:sp>
        <p:nvSpPr>
          <p:cNvPr id="34" name="TextBox 33"/>
          <p:cNvSpPr txBox="1"/>
          <p:nvPr/>
        </p:nvSpPr>
        <p:spPr>
          <a:xfrm>
            <a:off x="8678174" y="1337095"/>
            <a:ext cx="2311851" cy="523220"/>
          </a:xfrm>
          <a:prstGeom prst="rect">
            <a:avLst/>
          </a:prstGeom>
          <a:noFill/>
        </p:spPr>
        <p:txBody>
          <a:bodyPr wrap="none" rtlCol="0">
            <a:spAutoFit/>
          </a:bodyPr>
          <a:lstStyle/>
          <a:p>
            <a:r>
              <a:rPr lang="en-IN" sz="2800" b="1" dirty="0" smtClean="0">
                <a:solidFill>
                  <a:schemeClr val="bg1"/>
                </a:solidFill>
              </a:rPr>
              <a:t>Accuracy: 81%</a:t>
            </a:r>
            <a:endParaRPr lang="en-IN" sz="2800" b="1" dirty="0">
              <a:solidFill>
                <a:schemeClr val="bg1"/>
              </a:solidFill>
            </a:endParaRPr>
          </a:p>
        </p:txBody>
      </p:sp>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F:\SCIT\Sem2\PA\case2_MCA_beneish\complete data logistic\Capture.PNG"/>
          <p:cNvPicPr>
            <a:picLocks noChangeAspect="1" noChangeArrowheads="1"/>
          </p:cNvPicPr>
          <p:nvPr/>
        </p:nvPicPr>
        <p:blipFill>
          <a:blip r:embed="rId2"/>
          <a:srcRect/>
          <a:stretch>
            <a:fillRect/>
          </a:stretch>
        </p:blipFill>
        <p:spPr bwMode="auto">
          <a:xfrm>
            <a:off x="2392532" y="1409895"/>
            <a:ext cx="7842250" cy="4198938"/>
          </a:xfrm>
          <a:prstGeom prst="rect">
            <a:avLst/>
          </a:prstGeom>
          <a:noFill/>
        </p:spPr>
      </p:pic>
      <p:sp>
        <p:nvSpPr>
          <p:cNvPr id="34" name="TextBox 33"/>
          <p:cNvSpPr txBox="1"/>
          <p:nvPr/>
        </p:nvSpPr>
        <p:spPr>
          <a:xfrm>
            <a:off x="1009291" y="267419"/>
            <a:ext cx="6899453" cy="584775"/>
          </a:xfrm>
          <a:prstGeom prst="rect">
            <a:avLst/>
          </a:prstGeom>
          <a:noFill/>
        </p:spPr>
        <p:txBody>
          <a:bodyPr wrap="none" rtlCol="0">
            <a:spAutoFit/>
          </a:bodyPr>
          <a:lstStyle/>
          <a:p>
            <a:r>
              <a:rPr lang="en-US" sz="3200" b="1" dirty="0" smtClean="0">
                <a:solidFill>
                  <a:schemeClr val="bg1"/>
                </a:solidFill>
              </a:rPr>
              <a:t>Logistic Regression with </a:t>
            </a:r>
            <a:r>
              <a:rPr lang="en-US" sz="3200" b="1" dirty="0" smtClean="0">
                <a:solidFill>
                  <a:schemeClr val="bg1"/>
                </a:solidFill>
              </a:rPr>
              <a:t>Complete data</a:t>
            </a:r>
            <a:endParaRPr lang="en-IN" sz="3200" b="1" dirty="0">
              <a:solidFill>
                <a:schemeClr val="bg1"/>
              </a:solidFill>
            </a:endParaRPr>
          </a:p>
        </p:txBody>
      </p:sp>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1" name="Picture 3" descr="F:\SCIT\Sem2\PA\case2_MCA_beneish\complete data logistic\Capture4.PNG"/>
          <p:cNvPicPr>
            <a:picLocks noChangeAspect="1" noChangeArrowheads="1"/>
          </p:cNvPicPr>
          <p:nvPr/>
        </p:nvPicPr>
        <p:blipFill>
          <a:blip r:embed="rId2"/>
          <a:srcRect/>
          <a:stretch>
            <a:fillRect/>
          </a:stretch>
        </p:blipFill>
        <p:spPr bwMode="auto">
          <a:xfrm>
            <a:off x="2983362" y="2192877"/>
            <a:ext cx="7285038" cy="3154362"/>
          </a:xfrm>
          <a:prstGeom prst="rect">
            <a:avLst/>
          </a:prstGeom>
          <a:noFill/>
        </p:spPr>
      </p:pic>
      <p:sp>
        <p:nvSpPr>
          <p:cNvPr id="34" name="TextBox 33"/>
          <p:cNvSpPr txBox="1"/>
          <p:nvPr/>
        </p:nvSpPr>
        <p:spPr>
          <a:xfrm>
            <a:off x="1009291" y="267419"/>
            <a:ext cx="6899453" cy="584775"/>
          </a:xfrm>
          <a:prstGeom prst="rect">
            <a:avLst/>
          </a:prstGeom>
          <a:noFill/>
        </p:spPr>
        <p:txBody>
          <a:bodyPr wrap="none" rtlCol="0">
            <a:spAutoFit/>
          </a:bodyPr>
          <a:lstStyle/>
          <a:p>
            <a:r>
              <a:rPr lang="en-US" sz="3200" b="1" dirty="0" smtClean="0">
                <a:solidFill>
                  <a:schemeClr val="bg1"/>
                </a:solidFill>
              </a:rPr>
              <a:t>Logistic Regression with </a:t>
            </a:r>
            <a:r>
              <a:rPr lang="en-US" sz="3200" b="1" dirty="0" smtClean="0">
                <a:solidFill>
                  <a:schemeClr val="bg1"/>
                </a:solidFill>
              </a:rPr>
              <a:t>Complete data</a:t>
            </a:r>
            <a:endParaRPr lang="en-IN" sz="3200" b="1" dirty="0">
              <a:solidFill>
                <a:schemeClr val="bg1"/>
              </a:solidFill>
            </a:endParaRPr>
          </a:p>
        </p:txBody>
      </p:sp>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F:\SCIT\Sem2\PA\case2_MCA_beneish\complete data logistic\Capture1.PNG"/>
          <p:cNvPicPr>
            <a:picLocks noChangeAspect="1" noChangeArrowheads="1"/>
          </p:cNvPicPr>
          <p:nvPr/>
        </p:nvPicPr>
        <p:blipFill>
          <a:blip r:embed="rId2"/>
          <a:srcRect/>
          <a:stretch>
            <a:fillRect/>
          </a:stretch>
        </p:blipFill>
        <p:spPr bwMode="auto">
          <a:xfrm>
            <a:off x="3140704" y="1026094"/>
            <a:ext cx="7004050" cy="5540375"/>
          </a:xfrm>
          <a:prstGeom prst="rect">
            <a:avLst/>
          </a:prstGeom>
          <a:noFill/>
        </p:spPr>
      </p:pic>
      <p:sp>
        <p:nvSpPr>
          <p:cNvPr id="35" name="TextBox 34"/>
          <p:cNvSpPr txBox="1"/>
          <p:nvPr/>
        </p:nvSpPr>
        <p:spPr>
          <a:xfrm>
            <a:off x="1009291" y="267419"/>
            <a:ext cx="6899453" cy="584775"/>
          </a:xfrm>
          <a:prstGeom prst="rect">
            <a:avLst/>
          </a:prstGeom>
          <a:noFill/>
        </p:spPr>
        <p:txBody>
          <a:bodyPr wrap="none" rtlCol="0">
            <a:spAutoFit/>
          </a:bodyPr>
          <a:lstStyle/>
          <a:p>
            <a:r>
              <a:rPr lang="en-US" sz="3200" b="1" dirty="0" smtClean="0">
                <a:solidFill>
                  <a:schemeClr val="bg1"/>
                </a:solidFill>
              </a:rPr>
              <a:t>Logistic Regression with </a:t>
            </a:r>
            <a:r>
              <a:rPr lang="en-US" sz="3200" b="1" dirty="0" smtClean="0">
                <a:solidFill>
                  <a:schemeClr val="bg1"/>
                </a:solidFill>
              </a:rPr>
              <a:t>Complete data</a:t>
            </a:r>
            <a:endParaRPr lang="en-IN" sz="3200" b="1" dirty="0">
              <a:solidFill>
                <a:schemeClr val="bg1"/>
              </a:solidFill>
            </a:endParaRPr>
          </a:p>
        </p:txBody>
      </p:sp>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F:\SCIT\Sem2\PA\case2_MCA_beneish\complete data logistic\Capture2.PNG"/>
          <p:cNvPicPr>
            <a:picLocks noChangeAspect="1" noChangeArrowheads="1"/>
          </p:cNvPicPr>
          <p:nvPr/>
        </p:nvPicPr>
        <p:blipFill>
          <a:blip r:embed="rId2"/>
          <a:srcRect/>
          <a:stretch>
            <a:fillRect/>
          </a:stretch>
        </p:blipFill>
        <p:spPr bwMode="auto">
          <a:xfrm>
            <a:off x="795367" y="1425684"/>
            <a:ext cx="6318251" cy="1455737"/>
          </a:xfrm>
          <a:prstGeom prst="rect">
            <a:avLst/>
          </a:prstGeom>
          <a:noFill/>
        </p:spPr>
      </p:pic>
      <p:pic>
        <p:nvPicPr>
          <p:cNvPr id="9219" name="Picture 3" descr="F:\SCIT\Sem2\PA\case2_MCA_beneish\complete data logistic\Capture3.PNG"/>
          <p:cNvPicPr>
            <a:picLocks noChangeAspect="1" noChangeArrowheads="1"/>
          </p:cNvPicPr>
          <p:nvPr/>
        </p:nvPicPr>
        <p:blipFill>
          <a:blip r:embed="rId3"/>
          <a:srcRect/>
          <a:stretch>
            <a:fillRect/>
          </a:stretch>
        </p:blipFill>
        <p:spPr bwMode="auto">
          <a:xfrm>
            <a:off x="3555101" y="3142441"/>
            <a:ext cx="8185150" cy="3390900"/>
          </a:xfrm>
          <a:prstGeom prst="rect">
            <a:avLst/>
          </a:prstGeom>
          <a:noFill/>
        </p:spPr>
      </p:pic>
      <p:sp>
        <p:nvSpPr>
          <p:cNvPr id="10" name="TextBox 9"/>
          <p:cNvSpPr txBox="1"/>
          <p:nvPr/>
        </p:nvSpPr>
        <p:spPr>
          <a:xfrm>
            <a:off x="7815532" y="1604512"/>
            <a:ext cx="2165230" cy="461665"/>
          </a:xfrm>
          <a:prstGeom prst="rect">
            <a:avLst/>
          </a:prstGeom>
          <a:noFill/>
        </p:spPr>
        <p:txBody>
          <a:bodyPr wrap="square" rtlCol="0">
            <a:spAutoFit/>
          </a:bodyPr>
          <a:lstStyle/>
          <a:p>
            <a:r>
              <a:rPr lang="en-IN" sz="2400" b="1" dirty="0" smtClean="0">
                <a:solidFill>
                  <a:schemeClr val="bg1"/>
                </a:solidFill>
              </a:rPr>
              <a:t>Accuracy:  84%</a:t>
            </a:r>
            <a:endParaRPr lang="en-IN" sz="2400" b="1" dirty="0">
              <a:solidFill>
                <a:schemeClr val="bg1"/>
              </a:solidFill>
            </a:endParaRPr>
          </a:p>
        </p:txBody>
      </p:sp>
      <p:sp>
        <p:nvSpPr>
          <p:cNvPr id="11" name="Title 10"/>
          <p:cNvSpPr>
            <a:spLocks noGrp="1"/>
          </p:cNvSpPr>
          <p:nvPr>
            <p:ph type="title"/>
          </p:nvPr>
        </p:nvSpPr>
        <p:spPr/>
        <p:txBody>
          <a:bodyPr/>
          <a:lstStyle/>
          <a:p>
            <a:endParaRPr lang="en-IN"/>
          </a:p>
        </p:txBody>
      </p:sp>
      <p:sp>
        <p:nvSpPr>
          <p:cNvPr id="12" name="TextBox 11"/>
          <p:cNvSpPr txBox="1"/>
          <p:nvPr/>
        </p:nvSpPr>
        <p:spPr>
          <a:xfrm>
            <a:off x="1009291" y="267419"/>
            <a:ext cx="6899453" cy="584775"/>
          </a:xfrm>
          <a:prstGeom prst="rect">
            <a:avLst/>
          </a:prstGeom>
          <a:noFill/>
        </p:spPr>
        <p:txBody>
          <a:bodyPr wrap="none" rtlCol="0">
            <a:spAutoFit/>
          </a:bodyPr>
          <a:lstStyle/>
          <a:p>
            <a:r>
              <a:rPr lang="en-US" sz="3200" b="1" dirty="0" smtClean="0">
                <a:solidFill>
                  <a:schemeClr val="bg1"/>
                </a:solidFill>
              </a:rPr>
              <a:t>Logistic Regression with </a:t>
            </a:r>
            <a:r>
              <a:rPr lang="en-US" sz="3200" b="1" dirty="0" smtClean="0">
                <a:solidFill>
                  <a:schemeClr val="bg1"/>
                </a:solidFill>
              </a:rPr>
              <a:t>Complete data</a:t>
            </a:r>
            <a:endParaRPr lang="en-IN" sz="3200" b="1" dirty="0">
              <a:solidFill>
                <a:schemeClr val="bg1"/>
              </a:solidFill>
            </a:endParaRPr>
          </a:p>
        </p:txBody>
      </p:sp>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xmlns="" id="{9B9560A2-31F6-4EEA-9CF6-55569D45E157}"/>
              </a:ext>
            </a:extLst>
          </p:cNvPr>
          <p:cNvSpPr/>
          <p:nvPr/>
        </p:nvSpPr>
        <p:spPr>
          <a:xfrm>
            <a:off x="2559791" y="2024234"/>
            <a:ext cx="1498709" cy="149870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2C754801-11D5-4D7C-AA6A-EB3333104D1D}"/>
              </a:ext>
            </a:extLst>
          </p:cNvPr>
          <p:cNvSpPr/>
          <p:nvPr/>
        </p:nvSpPr>
        <p:spPr>
          <a:xfrm>
            <a:off x="5354844" y="2024234"/>
            <a:ext cx="1498709" cy="149870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xmlns="" id="{922938F7-8162-4E38-8F84-90F0EEF3AE0B}"/>
              </a:ext>
            </a:extLst>
          </p:cNvPr>
          <p:cNvSpPr/>
          <p:nvPr/>
        </p:nvSpPr>
        <p:spPr>
          <a:xfrm>
            <a:off x="8149897" y="2024234"/>
            <a:ext cx="1498709" cy="149870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B3E917C8-9C4E-41A2-A22A-14E8FE0EA556}"/>
              </a:ext>
            </a:extLst>
          </p:cNvPr>
          <p:cNvSpPr txBox="1"/>
          <p:nvPr/>
        </p:nvSpPr>
        <p:spPr>
          <a:xfrm flipH="1">
            <a:off x="4968604" y="3673650"/>
            <a:ext cx="2271189" cy="1231106"/>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dirty="0">
                <a:solidFill>
                  <a:schemeClr val="bg1"/>
                </a:solidFill>
              </a:rPr>
              <a:t>When a management takes deliberate steps to bring reported earnings to a desired level, it is called earnings manipulations.</a:t>
            </a:r>
            <a:endParaRPr lang="en-US" sz="1600" dirty="0">
              <a:solidFill>
                <a:schemeClr val="bg1"/>
              </a:solidFill>
            </a:endParaRPr>
          </a:p>
        </p:txBody>
      </p:sp>
      <p:sp>
        <p:nvSpPr>
          <p:cNvPr id="12" name="TextBox 11">
            <a:extLst>
              <a:ext uri="{FF2B5EF4-FFF2-40B4-BE49-F238E27FC236}">
                <a16:creationId xmlns:a16="http://schemas.microsoft.com/office/drawing/2014/main" xmlns="" id="{2E43DCEF-FA9E-4A9D-8748-85FA8AE44E3D}"/>
              </a:ext>
            </a:extLst>
          </p:cNvPr>
          <p:cNvSpPr txBox="1"/>
          <p:nvPr/>
        </p:nvSpPr>
        <p:spPr>
          <a:xfrm flipH="1">
            <a:off x="7763657" y="3673650"/>
            <a:ext cx="2271189" cy="1969770"/>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dirty="0">
                <a:solidFill>
                  <a:schemeClr val="bg1"/>
                </a:solidFill>
              </a:rPr>
              <a:t>Earnings fraud refers to the earnings manipulation by violating accounting standards and corporate laws, and/or structuring activities in such a way that reduces expected firm value.</a:t>
            </a:r>
            <a:endParaRPr lang="en-US" sz="1600" dirty="0">
              <a:solidFill>
                <a:schemeClr val="bg1"/>
              </a:solidFill>
            </a:endParaRPr>
          </a:p>
        </p:txBody>
      </p:sp>
      <p:sp>
        <p:nvSpPr>
          <p:cNvPr id="22" name="TextBox 15">
            <a:extLst>
              <a:ext uri="{FF2B5EF4-FFF2-40B4-BE49-F238E27FC236}">
                <a16:creationId xmlns:a16="http://schemas.microsoft.com/office/drawing/2014/main" xmlns="" id="{897E1451-7736-4F17-BB06-CE2D491E082F}"/>
              </a:ext>
            </a:extLst>
          </p:cNvPr>
          <p:cNvSpPr txBox="1"/>
          <p:nvPr/>
        </p:nvSpPr>
        <p:spPr>
          <a:xfrm flipH="1">
            <a:off x="2173551" y="3646354"/>
            <a:ext cx="2271189" cy="1723549"/>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dirty="0">
                <a:solidFill>
                  <a:schemeClr val="bg1"/>
                </a:solidFill>
              </a:rPr>
              <a:t>Accounting techniques (known as creative accounting) used to make a company’s financial reports look better constitute earnings management.</a:t>
            </a:r>
            <a:endParaRPr lang="en-US" sz="1600" dirty="0">
              <a:solidFill>
                <a:schemeClr val="bg1"/>
              </a:solidFill>
            </a:endParaRPr>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1747F0E-294D-4C0F-B098-38AA196ED76D}"/>
              </a:ext>
            </a:extLst>
          </p:cNvPr>
          <p:cNvSpPr>
            <a:spLocks noGrp="1"/>
          </p:cNvSpPr>
          <p:nvPr>
            <p:ph type="title"/>
          </p:nvPr>
        </p:nvSpPr>
        <p:spPr>
          <a:xfrm>
            <a:off x="838200" y="872435"/>
            <a:ext cx="10515600" cy="701731"/>
          </a:xfrm>
        </p:spPr>
        <p:txBody>
          <a:bodyPr/>
          <a:lstStyle/>
          <a:p>
            <a:r>
              <a:rPr lang="en-US" dirty="0" smtClean="0">
                <a:solidFill>
                  <a:schemeClr val="bg1"/>
                </a:solidFill>
              </a:rPr>
              <a:t>Basic Terminologies</a:t>
            </a:r>
            <a:endParaRPr lang="en-US" dirty="0">
              <a:solidFill>
                <a:schemeClr val="bg1"/>
              </a:solidFill>
            </a:endParaRPr>
          </a:p>
        </p:txBody>
      </p:sp>
      <p:sp>
        <p:nvSpPr>
          <p:cNvPr id="4" name="Rectangle 3"/>
          <p:cNvSpPr/>
          <p:nvPr/>
        </p:nvSpPr>
        <p:spPr>
          <a:xfrm>
            <a:off x="2140866" y="2293146"/>
            <a:ext cx="1905458" cy="857671"/>
          </a:xfrm>
          <a:prstGeom prst="rect">
            <a:avLst/>
          </a:prstGeom>
        </p:spPr>
        <p:txBody>
          <a:bodyPr wrap="none">
            <a:spAutoFit/>
          </a:bodyPr>
          <a:lstStyle/>
          <a:p>
            <a:pPr marL="457200" marR="0" algn="ctr">
              <a:lnSpc>
                <a:spcPct val="115000"/>
              </a:lnSpc>
              <a:spcBef>
                <a:spcPts val="0"/>
              </a:spcBef>
              <a:spcAft>
                <a:spcPts val="1000"/>
              </a:spcAft>
            </a:pPr>
            <a:r>
              <a:rPr lang="en-IN" u="sng" dirty="0" smtClean="0">
                <a:solidFill>
                  <a:schemeClr val="bg1"/>
                </a:solidFill>
                <a:latin typeface="Calibri" panose="020F0502020204030204" pitchFamily="34" charset="0"/>
                <a:ea typeface="Calibri" panose="020F0502020204030204" pitchFamily="34" charset="0"/>
                <a:cs typeface="Calibri" panose="020F0502020204030204" pitchFamily="34" charset="0"/>
              </a:rPr>
              <a:t>Earning</a:t>
            </a:r>
          </a:p>
          <a:p>
            <a:pPr marL="457200" marR="0" algn="ctr">
              <a:lnSpc>
                <a:spcPct val="115000"/>
              </a:lnSpc>
              <a:spcBef>
                <a:spcPts val="0"/>
              </a:spcBef>
              <a:spcAft>
                <a:spcPts val="1000"/>
              </a:spcAft>
            </a:pPr>
            <a:r>
              <a:rPr lang="en-IN" u="sng" dirty="0">
                <a:solidFill>
                  <a:schemeClr val="bg1"/>
                </a:solidFill>
                <a:latin typeface="Calibri" panose="020F0502020204030204" pitchFamily="34" charset="0"/>
                <a:ea typeface="Calibri" panose="020F0502020204030204" pitchFamily="34" charset="0"/>
                <a:cs typeface="Calibri" panose="020F0502020204030204" pitchFamily="34" charset="0"/>
              </a:rPr>
              <a:t>M</a:t>
            </a:r>
            <a:r>
              <a:rPr lang="en-IN" u="sng" dirty="0" smtClean="0">
                <a:solidFill>
                  <a:schemeClr val="bg1"/>
                </a:solidFill>
                <a:latin typeface="Calibri" panose="020F0502020204030204" pitchFamily="34" charset="0"/>
                <a:ea typeface="Calibri" panose="020F0502020204030204" pitchFamily="34" charset="0"/>
                <a:cs typeface="Calibri" panose="020F0502020204030204" pitchFamily="34" charset="0"/>
              </a:rPr>
              <a:t>anagement</a:t>
            </a:r>
            <a:endParaRPr lang="en-US" sz="14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946046" y="2297432"/>
            <a:ext cx="1907382" cy="857671"/>
          </a:xfrm>
          <a:prstGeom prst="rect">
            <a:avLst/>
          </a:prstGeom>
        </p:spPr>
        <p:txBody>
          <a:bodyPr wrap="none">
            <a:spAutoFit/>
          </a:bodyPr>
          <a:lstStyle/>
          <a:p>
            <a:pPr marL="457200" marR="0" algn="ctr">
              <a:lnSpc>
                <a:spcPct val="115000"/>
              </a:lnSpc>
              <a:spcBef>
                <a:spcPts val="0"/>
              </a:spcBef>
              <a:spcAft>
                <a:spcPts val="1000"/>
              </a:spcAft>
            </a:pPr>
            <a:r>
              <a:rPr lang="en-IN" u="sng" dirty="0" smtClean="0">
                <a:solidFill>
                  <a:schemeClr val="bg1"/>
                </a:solidFill>
                <a:latin typeface="Calibri" panose="020F0502020204030204" pitchFamily="34" charset="0"/>
                <a:ea typeface="Calibri" panose="020F0502020204030204" pitchFamily="34" charset="0"/>
                <a:cs typeface="Calibri" panose="020F0502020204030204" pitchFamily="34" charset="0"/>
              </a:rPr>
              <a:t>Earning </a:t>
            </a:r>
          </a:p>
          <a:p>
            <a:pPr marL="457200" marR="0" algn="ctr">
              <a:lnSpc>
                <a:spcPct val="115000"/>
              </a:lnSpc>
              <a:spcBef>
                <a:spcPts val="0"/>
              </a:spcBef>
              <a:spcAft>
                <a:spcPts val="1000"/>
              </a:spcAft>
            </a:pPr>
            <a:r>
              <a:rPr lang="en-IN" u="sng" dirty="0">
                <a:solidFill>
                  <a:schemeClr val="bg1"/>
                </a:solidFill>
                <a:latin typeface="Calibri" panose="020F0502020204030204" pitchFamily="34" charset="0"/>
                <a:ea typeface="Calibri" panose="020F0502020204030204" pitchFamily="34" charset="0"/>
                <a:cs typeface="Calibri" panose="020F0502020204030204" pitchFamily="34" charset="0"/>
              </a:rPr>
              <a:t>M</a:t>
            </a:r>
            <a:r>
              <a:rPr lang="en-IN" u="sng" dirty="0" smtClean="0">
                <a:solidFill>
                  <a:schemeClr val="bg1"/>
                </a:solidFill>
                <a:latin typeface="Calibri" panose="020F0502020204030204" pitchFamily="34" charset="0"/>
                <a:ea typeface="Calibri" panose="020F0502020204030204" pitchFamily="34" charset="0"/>
                <a:cs typeface="Calibri" panose="020F0502020204030204" pitchFamily="34" charset="0"/>
              </a:rPr>
              <a:t>anipulation</a:t>
            </a:r>
            <a:endParaRPr lang="en-US" sz="14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7987212" y="2306794"/>
            <a:ext cx="1351011" cy="838948"/>
          </a:xfrm>
          <a:prstGeom prst="rect">
            <a:avLst/>
          </a:prstGeom>
        </p:spPr>
        <p:txBody>
          <a:bodyPr wrap="none">
            <a:spAutoFit/>
          </a:bodyPr>
          <a:lstStyle/>
          <a:p>
            <a:pPr marL="457200" marR="0" algn="ctr">
              <a:lnSpc>
                <a:spcPct val="115000"/>
              </a:lnSpc>
              <a:spcBef>
                <a:spcPts val="0"/>
              </a:spcBef>
              <a:spcAft>
                <a:spcPts val="1000"/>
              </a:spcAft>
            </a:pPr>
            <a:r>
              <a:rPr lang="en-IN" u="sng" dirty="0" smtClean="0">
                <a:solidFill>
                  <a:schemeClr val="bg1"/>
                </a:solidFill>
                <a:latin typeface="Calibri" panose="020F0502020204030204" pitchFamily="34" charset="0"/>
                <a:ea typeface="Calibri" panose="020F0502020204030204" pitchFamily="34" charset="0"/>
                <a:cs typeface="Calibri" panose="020F0502020204030204" pitchFamily="34" charset="0"/>
              </a:rPr>
              <a:t>Earning</a:t>
            </a:r>
          </a:p>
          <a:p>
            <a:pPr marL="457200" marR="0" algn="ctr">
              <a:lnSpc>
                <a:spcPct val="115000"/>
              </a:lnSpc>
              <a:spcBef>
                <a:spcPts val="0"/>
              </a:spcBef>
              <a:spcAft>
                <a:spcPts val="1000"/>
              </a:spcAft>
            </a:pPr>
            <a:r>
              <a:rPr lang="en-IN" u="sng" dirty="0" smtClean="0">
                <a:solidFill>
                  <a:schemeClr val="bg1"/>
                </a:solidFill>
                <a:latin typeface="Calibri" panose="020F0502020204030204" pitchFamily="34" charset="0"/>
                <a:ea typeface="Calibri" panose="020F0502020204030204" pitchFamily="34" charset="0"/>
                <a:cs typeface="Calibri" panose="020F0502020204030204" pitchFamily="34" charset="0"/>
              </a:rPr>
              <a:t>Fraud</a:t>
            </a:r>
            <a:endParaRPr lang="en-US" sz="14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Deployment Strategy</a:t>
            </a:r>
            <a:endParaRPr lang="en-IN" dirty="0">
              <a:solidFill>
                <a:schemeClr val="bg1"/>
              </a:solidFill>
            </a:endParaRPr>
          </a:p>
        </p:txBody>
      </p:sp>
      <p:pic>
        <p:nvPicPr>
          <p:cNvPr id="10245" name="Picture 5" descr="F:\SCIT\Sem2\PA\case2_MCA_beneish\complete data logistic\4.PNG"/>
          <p:cNvPicPr>
            <a:picLocks noChangeAspect="1" noChangeArrowheads="1"/>
          </p:cNvPicPr>
          <p:nvPr/>
        </p:nvPicPr>
        <p:blipFill>
          <a:blip r:embed="rId2"/>
          <a:srcRect/>
          <a:stretch>
            <a:fillRect/>
          </a:stretch>
        </p:blipFill>
        <p:spPr bwMode="auto">
          <a:xfrm>
            <a:off x="3045125" y="2139351"/>
            <a:ext cx="6057370" cy="2596791"/>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Deployment Strategy</a:t>
            </a:r>
            <a:endParaRPr lang="en-IN" dirty="0">
              <a:solidFill>
                <a:schemeClr val="bg1"/>
              </a:solidFill>
            </a:endParaRPr>
          </a:p>
        </p:txBody>
      </p:sp>
      <p:pic>
        <p:nvPicPr>
          <p:cNvPr id="23554" name="Picture 2" descr="F:\SCIT\Sem2\PA\case2_MCA_beneish\complete data logistic\5.PNG"/>
          <p:cNvPicPr>
            <a:picLocks noChangeAspect="1" noChangeArrowheads="1"/>
          </p:cNvPicPr>
          <p:nvPr/>
        </p:nvPicPr>
        <p:blipFill>
          <a:blip r:embed="rId2"/>
          <a:srcRect/>
          <a:stretch>
            <a:fillRect/>
          </a:stretch>
        </p:blipFill>
        <p:spPr bwMode="auto">
          <a:xfrm>
            <a:off x="2415946" y="1742511"/>
            <a:ext cx="7635876" cy="3970338"/>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sp>
        <p:nvSpPr>
          <p:cNvPr id="8" name="TextBox 7"/>
          <p:cNvSpPr txBox="1"/>
          <p:nvPr/>
        </p:nvSpPr>
        <p:spPr>
          <a:xfrm>
            <a:off x="931652" y="1147312"/>
            <a:ext cx="3058868" cy="1077218"/>
          </a:xfrm>
          <a:prstGeom prst="rect">
            <a:avLst/>
          </a:prstGeom>
          <a:noFill/>
        </p:spPr>
        <p:txBody>
          <a:bodyPr wrap="square" rtlCol="0">
            <a:spAutoFit/>
          </a:bodyPr>
          <a:lstStyle/>
          <a:p>
            <a:r>
              <a:rPr lang="en-IN" sz="3200" b="1" dirty="0" smtClean="0">
                <a:solidFill>
                  <a:schemeClr val="bg1"/>
                </a:solidFill>
              </a:rPr>
              <a:t>Classification Tree (CART)</a:t>
            </a:r>
            <a:endParaRPr lang="en-IN" sz="3200" b="1" dirty="0">
              <a:solidFill>
                <a:schemeClr val="bg1"/>
              </a:solidFill>
            </a:endParaRPr>
          </a:p>
        </p:txBody>
      </p:sp>
      <p:pic>
        <p:nvPicPr>
          <p:cNvPr id="11266" name="Picture 2" descr="F:\SCIT\Sem2\PA\case2_MCA_beneish\CART\Capture4.PNG"/>
          <p:cNvPicPr>
            <a:picLocks noChangeAspect="1" noChangeArrowheads="1"/>
          </p:cNvPicPr>
          <p:nvPr/>
        </p:nvPicPr>
        <p:blipFill>
          <a:blip r:embed="rId2"/>
          <a:srcRect/>
          <a:stretch>
            <a:fillRect/>
          </a:stretch>
        </p:blipFill>
        <p:spPr bwMode="auto">
          <a:xfrm>
            <a:off x="4515848" y="3537770"/>
            <a:ext cx="5628815" cy="3034641"/>
          </a:xfrm>
          <a:prstGeom prst="rect">
            <a:avLst/>
          </a:prstGeom>
          <a:noFill/>
        </p:spPr>
      </p:pic>
      <p:pic>
        <p:nvPicPr>
          <p:cNvPr id="11267" name="Picture 3" descr="F:\SCIT\Sem2\PA\case2_MCA_beneish\CART\Capture6.PNG"/>
          <p:cNvPicPr>
            <a:picLocks noChangeAspect="1" noChangeArrowheads="1"/>
          </p:cNvPicPr>
          <p:nvPr/>
        </p:nvPicPr>
        <p:blipFill>
          <a:blip r:embed="rId3"/>
          <a:srcRect/>
          <a:stretch>
            <a:fillRect/>
          </a:stretch>
        </p:blipFill>
        <p:spPr bwMode="auto">
          <a:xfrm>
            <a:off x="4473758" y="1406928"/>
            <a:ext cx="6800295" cy="1842131"/>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pic>
        <p:nvPicPr>
          <p:cNvPr id="12290" name="Picture 2" descr="F:\SCIT\Sem2\PA\case2_MCA_beneish\CART\Capture5.PNG"/>
          <p:cNvPicPr>
            <a:picLocks noChangeAspect="1" noChangeArrowheads="1"/>
          </p:cNvPicPr>
          <p:nvPr/>
        </p:nvPicPr>
        <p:blipFill>
          <a:blip r:embed="rId2"/>
          <a:srcRect/>
          <a:stretch>
            <a:fillRect/>
          </a:stretch>
        </p:blipFill>
        <p:spPr bwMode="auto">
          <a:xfrm>
            <a:off x="215661" y="2612726"/>
            <a:ext cx="5080958" cy="1260536"/>
          </a:xfrm>
          <a:prstGeom prst="rect">
            <a:avLst/>
          </a:prstGeom>
          <a:noFill/>
        </p:spPr>
      </p:pic>
      <p:pic>
        <p:nvPicPr>
          <p:cNvPr id="12291" name="Picture 3" descr="F:\SCIT\Sem2\PA\case2_MCA_beneish\CART\Capture3.PNG"/>
          <p:cNvPicPr>
            <a:picLocks noChangeAspect="1" noChangeArrowheads="1"/>
          </p:cNvPicPr>
          <p:nvPr/>
        </p:nvPicPr>
        <p:blipFill>
          <a:blip r:embed="rId3"/>
          <a:srcRect/>
          <a:stretch>
            <a:fillRect/>
          </a:stretch>
        </p:blipFill>
        <p:spPr bwMode="auto">
          <a:xfrm>
            <a:off x="5470068" y="1682151"/>
            <a:ext cx="6290462" cy="3769743"/>
          </a:xfrm>
          <a:prstGeom prst="rect">
            <a:avLst/>
          </a:prstGeom>
          <a:noFill/>
        </p:spPr>
      </p:pic>
      <p:sp>
        <p:nvSpPr>
          <p:cNvPr id="10" name="TextBox 9"/>
          <p:cNvSpPr txBox="1"/>
          <p:nvPr/>
        </p:nvSpPr>
        <p:spPr>
          <a:xfrm>
            <a:off x="1423358" y="4287328"/>
            <a:ext cx="2058577" cy="461665"/>
          </a:xfrm>
          <a:prstGeom prst="rect">
            <a:avLst/>
          </a:prstGeom>
          <a:noFill/>
        </p:spPr>
        <p:txBody>
          <a:bodyPr wrap="none" rtlCol="0">
            <a:spAutoFit/>
          </a:bodyPr>
          <a:lstStyle/>
          <a:p>
            <a:r>
              <a:rPr lang="en-IN" sz="2400" b="1" dirty="0" smtClean="0">
                <a:solidFill>
                  <a:schemeClr val="bg1"/>
                </a:solidFill>
              </a:rPr>
              <a:t>Accuracy: 68%</a:t>
            </a:r>
            <a:endParaRPr lang="en-IN" b="1" dirty="0">
              <a:solidFill>
                <a:schemeClr val="bg1"/>
              </a:solidFill>
            </a:endParaRPr>
          </a:p>
        </p:txBody>
      </p:sp>
      <p:sp>
        <p:nvSpPr>
          <p:cNvPr id="11" name="TextBox 10"/>
          <p:cNvSpPr txBox="1"/>
          <p:nvPr/>
        </p:nvSpPr>
        <p:spPr>
          <a:xfrm>
            <a:off x="931652" y="1147312"/>
            <a:ext cx="3058868" cy="1077218"/>
          </a:xfrm>
          <a:prstGeom prst="rect">
            <a:avLst/>
          </a:prstGeom>
          <a:noFill/>
        </p:spPr>
        <p:txBody>
          <a:bodyPr wrap="square" rtlCol="0">
            <a:spAutoFit/>
          </a:bodyPr>
          <a:lstStyle/>
          <a:p>
            <a:r>
              <a:rPr lang="en-IN" sz="3200" b="1" dirty="0" smtClean="0">
                <a:solidFill>
                  <a:schemeClr val="bg1"/>
                </a:solidFill>
              </a:rPr>
              <a:t>Classification Tree (CART)</a:t>
            </a:r>
            <a:endParaRPr lang="en-IN" sz="3200" b="1" dirty="0">
              <a:solidFill>
                <a:schemeClr val="bg1"/>
              </a:solidFill>
            </a:endParaRPr>
          </a:p>
        </p:txBody>
      </p:sp>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sp>
        <p:nvSpPr>
          <p:cNvPr id="8" name="TextBox 7"/>
          <p:cNvSpPr txBox="1"/>
          <p:nvPr/>
        </p:nvSpPr>
        <p:spPr>
          <a:xfrm>
            <a:off x="638354" y="1061048"/>
            <a:ext cx="3058868" cy="584775"/>
          </a:xfrm>
          <a:prstGeom prst="rect">
            <a:avLst/>
          </a:prstGeom>
          <a:noFill/>
        </p:spPr>
        <p:txBody>
          <a:bodyPr wrap="square" rtlCol="0">
            <a:spAutoFit/>
          </a:bodyPr>
          <a:lstStyle/>
          <a:p>
            <a:r>
              <a:rPr lang="en-IN" sz="3200" b="1" dirty="0" smtClean="0">
                <a:solidFill>
                  <a:schemeClr val="bg1"/>
                </a:solidFill>
              </a:rPr>
              <a:t>Random Forest</a:t>
            </a:r>
            <a:endParaRPr lang="en-IN" sz="3200" b="1" dirty="0">
              <a:solidFill>
                <a:schemeClr val="bg1"/>
              </a:solidFill>
            </a:endParaRPr>
          </a:p>
        </p:txBody>
      </p:sp>
      <p:pic>
        <p:nvPicPr>
          <p:cNvPr id="13315" name="Picture 3" descr="F:\SCIT\Sem2\PA\case2_MCA_beneish\random forest\Capture2.PNG"/>
          <p:cNvPicPr>
            <a:picLocks noChangeAspect="1" noChangeArrowheads="1"/>
          </p:cNvPicPr>
          <p:nvPr/>
        </p:nvPicPr>
        <p:blipFill>
          <a:blip r:embed="rId2"/>
          <a:srcRect/>
          <a:stretch>
            <a:fillRect/>
          </a:stretch>
        </p:blipFill>
        <p:spPr bwMode="auto">
          <a:xfrm>
            <a:off x="3127795" y="1791119"/>
            <a:ext cx="6683375" cy="3924300"/>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pic>
        <p:nvPicPr>
          <p:cNvPr id="14338" name="Picture 2" descr="F:\SCIT\Sem2\PA\case2_MCA_beneish\random forest\Capture3.PNG"/>
          <p:cNvPicPr>
            <a:picLocks noChangeAspect="1" noChangeArrowheads="1"/>
          </p:cNvPicPr>
          <p:nvPr/>
        </p:nvPicPr>
        <p:blipFill>
          <a:blip r:embed="rId2"/>
          <a:srcRect/>
          <a:stretch>
            <a:fillRect/>
          </a:stretch>
        </p:blipFill>
        <p:spPr bwMode="auto">
          <a:xfrm>
            <a:off x="5978106" y="1672028"/>
            <a:ext cx="5745192" cy="3940731"/>
          </a:xfrm>
          <a:prstGeom prst="rect">
            <a:avLst/>
          </a:prstGeom>
          <a:noFill/>
        </p:spPr>
      </p:pic>
      <p:pic>
        <p:nvPicPr>
          <p:cNvPr id="14339" name="Picture 3" descr="F:\SCIT\Sem2\PA\case2_MCA_beneish\random forest\Capture5.PNG"/>
          <p:cNvPicPr>
            <a:picLocks noChangeAspect="1" noChangeArrowheads="1"/>
          </p:cNvPicPr>
          <p:nvPr/>
        </p:nvPicPr>
        <p:blipFill>
          <a:blip r:embed="rId3"/>
          <a:srcRect/>
          <a:stretch>
            <a:fillRect/>
          </a:stretch>
        </p:blipFill>
        <p:spPr bwMode="auto">
          <a:xfrm>
            <a:off x="342607" y="2430663"/>
            <a:ext cx="5113338" cy="2606675"/>
          </a:xfrm>
          <a:prstGeom prst="rect">
            <a:avLst/>
          </a:prstGeom>
          <a:noFill/>
        </p:spPr>
      </p:pic>
      <p:sp>
        <p:nvSpPr>
          <p:cNvPr id="10" name="TextBox 9"/>
          <p:cNvSpPr txBox="1"/>
          <p:nvPr/>
        </p:nvSpPr>
        <p:spPr>
          <a:xfrm>
            <a:off x="638354" y="1061048"/>
            <a:ext cx="3058868" cy="584775"/>
          </a:xfrm>
          <a:prstGeom prst="rect">
            <a:avLst/>
          </a:prstGeom>
          <a:noFill/>
        </p:spPr>
        <p:txBody>
          <a:bodyPr wrap="square" rtlCol="0">
            <a:spAutoFit/>
          </a:bodyPr>
          <a:lstStyle/>
          <a:p>
            <a:r>
              <a:rPr lang="en-IN" sz="3200" b="1" dirty="0" smtClean="0">
                <a:solidFill>
                  <a:schemeClr val="bg1"/>
                </a:solidFill>
              </a:rPr>
              <a:t>Random Forest</a:t>
            </a:r>
            <a:endParaRPr lang="en-IN" sz="3200" b="1" dirty="0">
              <a:solidFill>
                <a:schemeClr val="bg1"/>
              </a:solidFill>
            </a:endParaRPr>
          </a:p>
        </p:txBody>
      </p:sp>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pic>
        <p:nvPicPr>
          <p:cNvPr id="15365" name="Picture 5" descr="F:\SCIT\Sem2\PA\case2_MCA_beneish\random forest\Capture6.PNG"/>
          <p:cNvPicPr>
            <a:picLocks noChangeAspect="1" noChangeArrowheads="1"/>
          </p:cNvPicPr>
          <p:nvPr/>
        </p:nvPicPr>
        <p:blipFill>
          <a:blip r:embed="rId2"/>
          <a:srcRect/>
          <a:stretch>
            <a:fillRect/>
          </a:stretch>
        </p:blipFill>
        <p:spPr bwMode="auto">
          <a:xfrm>
            <a:off x="5020575" y="1038972"/>
            <a:ext cx="4716732" cy="5456719"/>
          </a:xfrm>
          <a:prstGeom prst="rect">
            <a:avLst/>
          </a:prstGeom>
          <a:noFill/>
        </p:spPr>
      </p:pic>
      <p:sp>
        <p:nvSpPr>
          <p:cNvPr id="12" name="TextBox 11"/>
          <p:cNvSpPr txBox="1"/>
          <p:nvPr/>
        </p:nvSpPr>
        <p:spPr>
          <a:xfrm>
            <a:off x="638354" y="1061048"/>
            <a:ext cx="3058868" cy="584775"/>
          </a:xfrm>
          <a:prstGeom prst="rect">
            <a:avLst/>
          </a:prstGeom>
          <a:noFill/>
        </p:spPr>
        <p:txBody>
          <a:bodyPr wrap="square" rtlCol="0">
            <a:spAutoFit/>
          </a:bodyPr>
          <a:lstStyle/>
          <a:p>
            <a:r>
              <a:rPr lang="en-IN" sz="3200" b="1" dirty="0" smtClean="0">
                <a:solidFill>
                  <a:schemeClr val="bg1"/>
                </a:solidFill>
              </a:rPr>
              <a:t>Random Forest</a:t>
            </a:r>
            <a:endParaRPr lang="en-IN" sz="3200" b="1" dirty="0">
              <a:solidFill>
                <a:schemeClr val="bg1"/>
              </a:solidFill>
            </a:endParaRPr>
          </a:p>
        </p:txBody>
      </p:sp>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sp>
        <p:nvSpPr>
          <p:cNvPr id="8" name="TextBox 7"/>
          <p:cNvSpPr txBox="1"/>
          <p:nvPr/>
        </p:nvSpPr>
        <p:spPr>
          <a:xfrm>
            <a:off x="802255" y="1104180"/>
            <a:ext cx="4502990" cy="584775"/>
          </a:xfrm>
          <a:prstGeom prst="rect">
            <a:avLst/>
          </a:prstGeom>
          <a:noFill/>
        </p:spPr>
        <p:txBody>
          <a:bodyPr wrap="square" rtlCol="0">
            <a:spAutoFit/>
          </a:bodyPr>
          <a:lstStyle/>
          <a:p>
            <a:r>
              <a:rPr lang="en-IN" sz="3200" b="1" dirty="0" smtClean="0">
                <a:solidFill>
                  <a:schemeClr val="bg1"/>
                </a:solidFill>
              </a:rPr>
              <a:t>Support Vector Machine </a:t>
            </a:r>
            <a:endParaRPr lang="en-IN" sz="3200" b="1" dirty="0">
              <a:solidFill>
                <a:schemeClr val="bg1"/>
              </a:solidFill>
            </a:endParaRPr>
          </a:p>
        </p:txBody>
      </p:sp>
      <p:pic>
        <p:nvPicPr>
          <p:cNvPr id="16388" name="Picture 4" descr="F:\SCIT\Sem2\PA\case2_MCA_beneish\svm\Capture2.PNG"/>
          <p:cNvPicPr>
            <a:picLocks noChangeAspect="1" noChangeArrowheads="1"/>
          </p:cNvPicPr>
          <p:nvPr/>
        </p:nvPicPr>
        <p:blipFill>
          <a:blip r:embed="rId2"/>
          <a:srcRect/>
          <a:stretch>
            <a:fillRect/>
          </a:stretch>
        </p:blipFill>
        <p:spPr bwMode="auto">
          <a:xfrm>
            <a:off x="237540" y="2067833"/>
            <a:ext cx="5905500" cy="2370138"/>
          </a:xfrm>
          <a:prstGeom prst="rect">
            <a:avLst/>
          </a:prstGeom>
          <a:noFill/>
        </p:spPr>
      </p:pic>
      <p:pic>
        <p:nvPicPr>
          <p:cNvPr id="16390" name="Picture 6" descr="F:\SCIT\Sem2\PA\case2_MCA_beneish\svm\Capture3.PNG"/>
          <p:cNvPicPr>
            <a:picLocks noChangeAspect="1" noChangeArrowheads="1"/>
          </p:cNvPicPr>
          <p:nvPr/>
        </p:nvPicPr>
        <p:blipFill>
          <a:blip r:embed="rId3"/>
          <a:srcRect/>
          <a:stretch>
            <a:fillRect/>
          </a:stretch>
        </p:blipFill>
        <p:spPr bwMode="auto">
          <a:xfrm>
            <a:off x="6320901" y="2924705"/>
            <a:ext cx="5610687" cy="2961190"/>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sp>
        <p:nvSpPr>
          <p:cNvPr id="8" name="TextBox 7"/>
          <p:cNvSpPr txBox="1"/>
          <p:nvPr/>
        </p:nvSpPr>
        <p:spPr>
          <a:xfrm>
            <a:off x="931652" y="1095554"/>
            <a:ext cx="3058868" cy="584775"/>
          </a:xfrm>
          <a:prstGeom prst="rect">
            <a:avLst/>
          </a:prstGeom>
          <a:noFill/>
        </p:spPr>
        <p:txBody>
          <a:bodyPr wrap="square" rtlCol="0">
            <a:spAutoFit/>
          </a:bodyPr>
          <a:lstStyle/>
          <a:p>
            <a:r>
              <a:rPr lang="en-IN" sz="3200" b="1" dirty="0" err="1" smtClean="0">
                <a:solidFill>
                  <a:schemeClr val="bg1"/>
                </a:solidFill>
              </a:rPr>
              <a:t>XGBoost</a:t>
            </a:r>
            <a:endParaRPr lang="en-IN" sz="3200" b="1" dirty="0">
              <a:solidFill>
                <a:schemeClr val="bg1"/>
              </a:solidFill>
            </a:endParaRPr>
          </a:p>
        </p:txBody>
      </p:sp>
      <p:pic>
        <p:nvPicPr>
          <p:cNvPr id="17410" name="Picture 2" descr="F:\SCIT\Sem2\PA\case2_MCA_beneish\xgboost\Capture.PNG"/>
          <p:cNvPicPr>
            <a:picLocks noChangeAspect="1" noChangeArrowheads="1"/>
          </p:cNvPicPr>
          <p:nvPr/>
        </p:nvPicPr>
        <p:blipFill>
          <a:blip r:embed="rId2"/>
          <a:srcRect/>
          <a:stretch>
            <a:fillRect/>
          </a:stretch>
        </p:blipFill>
        <p:spPr bwMode="auto">
          <a:xfrm>
            <a:off x="2329132" y="1756646"/>
            <a:ext cx="9442660" cy="4187459"/>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sp>
        <p:nvSpPr>
          <p:cNvPr id="8" name="TextBox 7"/>
          <p:cNvSpPr txBox="1"/>
          <p:nvPr/>
        </p:nvSpPr>
        <p:spPr>
          <a:xfrm>
            <a:off x="931652" y="1147312"/>
            <a:ext cx="3058868" cy="584775"/>
          </a:xfrm>
          <a:prstGeom prst="rect">
            <a:avLst/>
          </a:prstGeom>
          <a:noFill/>
        </p:spPr>
        <p:txBody>
          <a:bodyPr wrap="square" rtlCol="0">
            <a:spAutoFit/>
          </a:bodyPr>
          <a:lstStyle/>
          <a:p>
            <a:r>
              <a:rPr lang="en-IN" sz="3200" b="1" dirty="0" err="1" smtClean="0">
                <a:solidFill>
                  <a:schemeClr val="bg1"/>
                </a:solidFill>
              </a:rPr>
              <a:t>XGBoost</a:t>
            </a:r>
            <a:endParaRPr lang="en-IN" sz="3200" b="1" dirty="0">
              <a:solidFill>
                <a:schemeClr val="bg1"/>
              </a:solidFill>
            </a:endParaRPr>
          </a:p>
        </p:txBody>
      </p:sp>
      <p:pic>
        <p:nvPicPr>
          <p:cNvPr id="18434" name="Picture 2" descr="F:\SCIT\Sem2\PA\case2_MCA_beneish\xgboost\Capture2.PNG"/>
          <p:cNvPicPr>
            <a:picLocks noChangeAspect="1" noChangeArrowheads="1"/>
          </p:cNvPicPr>
          <p:nvPr/>
        </p:nvPicPr>
        <p:blipFill>
          <a:blip r:embed="rId2"/>
          <a:srcRect/>
          <a:stretch>
            <a:fillRect/>
          </a:stretch>
        </p:blipFill>
        <p:spPr bwMode="auto">
          <a:xfrm>
            <a:off x="2391585" y="2274229"/>
            <a:ext cx="7673975" cy="2819400"/>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4C7B45C-C629-4C42-900E-A4D8859396FE}"/>
              </a:ext>
            </a:extLst>
          </p:cNvPr>
          <p:cNvSpPr/>
          <p:nvPr/>
        </p:nvSpPr>
        <p:spPr>
          <a:xfrm>
            <a:off x="-7938" y="0"/>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reeform: Shape 294">
            <a:extLst>
              <a:ext uri="{FF2B5EF4-FFF2-40B4-BE49-F238E27FC236}">
                <a16:creationId xmlns:a16="http://schemas.microsoft.com/office/drawing/2014/main" xmlns="" id="{08ED0178-E2EC-414F-8558-42C10B20ADF0}"/>
              </a:ext>
            </a:extLst>
          </p:cNvPr>
          <p:cNvSpPr/>
          <p:nvPr/>
        </p:nvSpPr>
        <p:spPr>
          <a:xfrm>
            <a:off x="-19904" y="-13678"/>
            <a:ext cx="5361232"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Subtitle 176">
            <a:extLst>
              <a:ext uri="{FF2B5EF4-FFF2-40B4-BE49-F238E27FC236}">
                <a16:creationId xmlns:a16="http://schemas.microsoft.com/office/drawing/2014/main" xmlns="" id="{C9F24FB9-B52D-42D9-8D11-5560DD94AA0D}"/>
              </a:ext>
            </a:extLst>
          </p:cNvPr>
          <p:cNvSpPr txBox="1">
            <a:spLocks/>
          </p:cNvSpPr>
          <p:nvPr/>
        </p:nvSpPr>
        <p:spPr>
          <a:xfrm>
            <a:off x="5404644" y="1305649"/>
            <a:ext cx="5146308" cy="475822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solidFill>
                  <a:schemeClr val="bg1"/>
                </a:solidFill>
              </a:rPr>
              <a:t>Sachin Kumar, Director at MCA Technology Solutions has been asked by one of his clients if Sachin could help in checking whether any of the client’s customers were involved in earning manipulation</a:t>
            </a:r>
            <a:r>
              <a:rPr lang="en-IN" sz="1600" dirty="0" smtClean="0">
                <a:solidFill>
                  <a:schemeClr val="bg1"/>
                </a:solidFill>
              </a:rPr>
              <a:t>.</a:t>
            </a:r>
          </a:p>
          <a:p>
            <a:pPr marL="0" indent="0">
              <a:buNone/>
            </a:pPr>
            <a:r>
              <a:rPr lang="en-IN" sz="1600" dirty="0" smtClean="0">
                <a:solidFill>
                  <a:schemeClr val="bg1"/>
                </a:solidFill>
              </a:rPr>
              <a:t> </a:t>
            </a:r>
            <a:r>
              <a:rPr lang="en-IN" sz="1600" dirty="0">
                <a:solidFill>
                  <a:schemeClr val="bg1"/>
                </a:solidFill>
              </a:rPr>
              <a:t> </a:t>
            </a:r>
            <a:endParaRPr lang="en-US" sz="1600" dirty="0">
              <a:solidFill>
                <a:schemeClr val="bg1"/>
              </a:solidFill>
            </a:endParaRPr>
          </a:p>
          <a:p>
            <a:r>
              <a:rPr lang="en-IN" sz="1600" dirty="0">
                <a:solidFill>
                  <a:schemeClr val="bg1"/>
                </a:solidFill>
              </a:rPr>
              <a:t>Being an analytics company that specialized in auditing services, MCA Technology Solutions received several such requests from many of its customers in the banking sector to assist them with predicting earnings manipulations</a:t>
            </a:r>
            <a:r>
              <a:rPr lang="en-IN" sz="1600" dirty="0" smtClean="0">
                <a:solidFill>
                  <a:schemeClr val="bg1"/>
                </a:solidFill>
              </a:rPr>
              <a:t>.</a:t>
            </a:r>
          </a:p>
          <a:p>
            <a:pPr marL="0" indent="0">
              <a:buNone/>
            </a:pPr>
            <a:r>
              <a:rPr lang="en-IN" sz="1600" dirty="0">
                <a:solidFill>
                  <a:schemeClr val="bg1"/>
                </a:solidFill>
              </a:rPr>
              <a:t> </a:t>
            </a:r>
            <a:endParaRPr lang="en-US" sz="1600" dirty="0">
              <a:solidFill>
                <a:schemeClr val="bg1"/>
              </a:solidFill>
            </a:endParaRPr>
          </a:p>
          <a:p>
            <a:r>
              <a:rPr lang="en-IN" sz="1600" dirty="0" smtClean="0">
                <a:solidFill>
                  <a:schemeClr val="bg1"/>
                </a:solidFill>
              </a:rPr>
              <a:t>MCA </a:t>
            </a:r>
            <a:r>
              <a:rPr lang="en-IN" sz="1600" dirty="0">
                <a:solidFill>
                  <a:schemeClr val="bg1"/>
                </a:solidFill>
              </a:rPr>
              <a:t>Technology Solutions has employed a dedicated team of data scientists to collect relevant data and develop analytics models that could be used for predicting various types of </a:t>
            </a:r>
            <a:r>
              <a:rPr lang="en-IN" sz="1600" dirty="0" smtClean="0">
                <a:solidFill>
                  <a:schemeClr val="bg1"/>
                </a:solidFill>
              </a:rPr>
              <a:t>fraud</a:t>
            </a:r>
            <a:r>
              <a:rPr lang="en-IN" sz="1600" dirty="0">
                <a:solidFill>
                  <a:schemeClr val="bg1"/>
                </a:solidFill>
              </a:rPr>
              <a:t> </a:t>
            </a:r>
            <a:endParaRPr lang="en-IN" sz="1600" dirty="0" smtClean="0">
              <a:solidFill>
                <a:schemeClr val="bg1"/>
              </a:solidFill>
            </a:endParaRPr>
          </a:p>
          <a:p>
            <a:pPr marL="0" indent="0">
              <a:buNone/>
            </a:pPr>
            <a:endParaRPr lang="en-US" sz="1600" dirty="0">
              <a:solidFill>
                <a:schemeClr val="bg1"/>
              </a:solidFill>
            </a:endParaRPr>
          </a:p>
          <a:p>
            <a:r>
              <a:rPr lang="en-IN" sz="1600" dirty="0">
                <a:solidFill>
                  <a:schemeClr val="bg1"/>
                </a:solidFill>
              </a:rPr>
              <a:t>Sachin Kumar called his chief data scientist, </a:t>
            </a:r>
            <a:r>
              <a:rPr lang="en-IN" sz="1600" dirty="0" err="1">
                <a:solidFill>
                  <a:schemeClr val="bg1"/>
                </a:solidFill>
              </a:rPr>
              <a:t>Saurabh</a:t>
            </a:r>
            <a:r>
              <a:rPr lang="en-IN" sz="1600" dirty="0">
                <a:solidFill>
                  <a:schemeClr val="bg1"/>
                </a:solidFill>
              </a:rPr>
              <a:t> Rishi and has given him the task of predicting the earnings manipulation based on the given data.</a:t>
            </a:r>
            <a:endParaRPr lang="en-US" sz="1600" dirty="0">
              <a:solidFill>
                <a:schemeClr val="bg1"/>
              </a:solidFill>
            </a:endParaRPr>
          </a:p>
        </p:txBody>
      </p:sp>
      <p:grpSp>
        <p:nvGrpSpPr>
          <p:cNvPr id="296" name="Group 295">
            <a:extLst>
              <a:ext uri="{FF2B5EF4-FFF2-40B4-BE49-F238E27FC236}">
                <a16:creationId xmlns:a16="http://schemas.microsoft.com/office/drawing/2014/main" xmlns="" id="{D128D622-2216-4CDA-8466-17ED0F6E9E24}"/>
              </a:ext>
            </a:extLst>
          </p:cNvPr>
          <p:cNvGrpSpPr/>
          <p:nvPr/>
        </p:nvGrpSpPr>
        <p:grpSpPr>
          <a:xfrm rot="20760234">
            <a:off x="6979640" y="1360534"/>
            <a:ext cx="4944866" cy="5209455"/>
            <a:chOff x="7335838" y="1800225"/>
            <a:chExt cx="3223197" cy="3395663"/>
          </a:xfrm>
          <a:solidFill>
            <a:schemeClr val="bg1">
              <a:alpha val="1000"/>
            </a:schemeClr>
          </a:solidFill>
        </p:grpSpPr>
        <p:grpSp>
          <p:nvGrpSpPr>
            <p:cNvPr id="297" name="Group 296">
              <a:extLst>
                <a:ext uri="{FF2B5EF4-FFF2-40B4-BE49-F238E27FC236}">
                  <a16:creationId xmlns:a16="http://schemas.microsoft.com/office/drawing/2014/main" xmlns="" id="{EB51CB79-14D1-424E-A332-EDEC11C40E07}"/>
                </a:ext>
              </a:extLst>
            </p:cNvPr>
            <p:cNvGrpSpPr/>
            <p:nvPr/>
          </p:nvGrpSpPr>
          <p:grpSpPr>
            <a:xfrm>
              <a:off x="7335838" y="1800225"/>
              <a:ext cx="1603375" cy="3381375"/>
              <a:chOff x="7335838" y="1800225"/>
              <a:chExt cx="1603375" cy="3381375"/>
            </a:xfrm>
            <a:grpFill/>
          </p:grpSpPr>
          <p:sp>
            <p:nvSpPr>
              <p:cNvPr id="314" name="Freeform 9">
                <a:extLst>
                  <a:ext uri="{FF2B5EF4-FFF2-40B4-BE49-F238E27FC236}">
                    <a16:creationId xmlns:a16="http://schemas.microsoft.com/office/drawing/2014/main" xmlns="" id="{0B5A68F8-159C-4C98-B82B-63D668CD299B}"/>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0">
                <a:extLst>
                  <a:ext uri="{FF2B5EF4-FFF2-40B4-BE49-F238E27FC236}">
                    <a16:creationId xmlns:a16="http://schemas.microsoft.com/office/drawing/2014/main" xmlns="" id="{71B481CB-D909-435F-83A5-1249B1D3D0F7}"/>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1">
                <a:extLst>
                  <a:ext uri="{FF2B5EF4-FFF2-40B4-BE49-F238E27FC236}">
                    <a16:creationId xmlns:a16="http://schemas.microsoft.com/office/drawing/2014/main" xmlns="" id="{D9DF00CA-3FEE-454C-9EC8-9721A9ED4E45}"/>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12">
                <a:extLst>
                  <a:ext uri="{FF2B5EF4-FFF2-40B4-BE49-F238E27FC236}">
                    <a16:creationId xmlns:a16="http://schemas.microsoft.com/office/drawing/2014/main" xmlns="" id="{1388672C-040F-4E96-A773-624485CD0BDC}"/>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3">
                <a:extLst>
                  <a:ext uri="{FF2B5EF4-FFF2-40B4-BE49-F238E27FC236}">
                    <a16:creationId xmlns:a16="http://schemas.microsoft.com/office/drawing/2014/main" xmlns="" id="{4BEBC3A5-E1B3-49BE-84C9-8885C1AD461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4">
                <a:extLst>
                  <a:ext uri="{FF2B5EF4-FFF2-40B4-BE49-F238E27FC236}">
                    <a16:creationId xmlns:a16="http://schemas.microsoft.com/office/drawing/2014/main" xmlns="" id="{271D7D29-3A24-4586-A5C6-8515CD50B54B}"/>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xmlns="" id="{8CA2EB68-6CB9-4B2C-A6F0-C576D0617B7D}"/>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6">
                <a:extLst>
                  <a:ext uri="{FF2B5EF4-FFF2-40B4-BE49-F238E27FC236}">
                    <a16:creationId xmlns:a16="http://schemas.microsoft.com/office/drawing/2014/main" xmlns="" id="{FFEDF3DC-8527-48B0-99C7-1B669DDC4C7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7">
                <a:extLst>
                  <a:ext uri="{FF2B5EF4-FFF2-40B4-BE49-F238E27FC236}">
                    <a16:creationId xmlns:a16="http://schemas.microsoft.com/office/drawing/2014/main" xmlns="" id="{3B132D24-DBF7-4901-AD5C-ED0F4556B291}"/>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8">
                <a:extLst>
                  <a:ext uri="{FF2B5EF4-FFF2-40B4-BE49-F238E27FC236}">
                    <a16:creationId xmlns:a16="http://schemas.microsoft.com/office/drawing/2014/main" xmlns="" id="{6FD412B7-22FA-4E2D-B1FF-B92A889D45D8}"/>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9">
                <a:extLst>
                  <a:ext uri="{FF2B5EF4-FFF2-40B4-BE49-F238E27FC236}">
                    <a16:creationId xmlns:a16="http://schemas.microsoft.com/office/drawing/2014/main" xmlns="" id="{0049F006-B550-420F-B33B-480A345A30EC}"/>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0">
                <a:extLst>
                  <a:ext uri="{FF2B5EF4-FFF2-40B4-BE49-F238E27FC236}">
                    <a16:creationId xmlns:a16="http://schemas.microsoft.com/office/drawing/2014/main" xmlns="" id="{94842EDD-80E8-4913-A771-D6BB23E519A7}"/>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1">
                <a:extLst>
                  <a:ext uri="{FF2B5EF4-FFF2-40B4-BE49-F238E27FC236}">
                    <a16:creationId xmlns:a16="http://schemas.microsoft.com/office/drawing/2014/main" xmlns="" id="{084CB988-06C8-4F57-B936-07E7C2519C82}"/>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
                <a:extLst>
                  <a:ext uri="{FF2B5EF4-FFF2-40B4-BE49-F238E27FC236}">
                    <a16:creationId xmlns:a16="http://schemas.microsoft.com/office/drawing/2014/main" xmlns="" id="{1241C0F4-BEEF-45A2-876D-33E46971A903}"/>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3">
                <a:extLst>
                  <a:ext uri="{FF2B5EF4-FFF2-40B4-BE49-F238E27FC236}">
                    <a16:creationId xmlns:a16="http://schemas.microsoft.com/office/drawing/2014/main" xmlns="" id="{5AA6F1ED-7C0C-40BA-9BA8-69AE2220F786}"/>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4">
                <a:extLst>
                  <a:ext uri="{FF2B5EF4-FFF2-40B4-BE49-F238E27FC236}">
                    <a16:creationId xmlns:a16="http://schemas.microsoft.com/office/drawing/2014/main" xmlns="" id="{28DAA21B-E686-4F91-8CE1-E3A843B4228F}"/>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5">
                <a:extLst>
                  <a:ext uri="{FF2B5EF4-FFF2-40B4-BE49-F238E27FC236}">
                    <a16:creationId xmlns:a16="http://schemas.microsoft.com/office/drawing/2014/main" xmlns="" id="{F72212BC-7C67-49F9-84DA-FD83DB360E50}"/>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6">
                <a:extLst>
                  <a:ext uri="{FF2B5EF4-FFF2-40B4-BE49-F238E27FC236}">
                    <a16:creationId xmlns:a16="http://schemas.microsoft.com/office/drawing/2014/main" xmlns="" id="{3F10A70C-9E4A-499E-AD9A-3A8CB08368C9}"/>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7">
                <a:extLst>
                  <a:ext uri="{FF2B5EF4-FFF2-40B4-BE49-F238E27FC236}">
                    <a16:creationId xmlns:a16="http://schemas.microsoft.com/office/drawing/2014/main" xmlns="" id="{C77D77EA-D6E2-4697-A894-2D555171F87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8">
                <a:extLst>
                  <a:ext uri="{FF2B5EF4-FFF2-40B4-BE49-F238E27FC236}">
                    <a16:creationId xmlns:a16="http://schemas.microsoft.com/office/drawing/2014/main" xmlns="" id="{780C88D9-17D7-4EF1-83BD-50F8D352E88E}"/>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9">
                <a:extLst>
                  <a:ext uri="{FF2B5EF4-FFF2-40B4-BE49-F238E27FC236}">
                    <a16:creationId xmlns:a16="http://schemas.microsoft.com/office/drawing/2014/main" xmlns="" id="{5C8B230E-4C59-460A-B1B9-6945C4DF7D71}"/>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30">
                <a:extLst>
                  <a:ext uri="{FF2B5EF4-FFF2-40B4-BE49-F238E27FC236}">
                    <a16:creationId xmlns:a16="http://schemas.microsoft.com/office/drawing/2014/main" xmlns="" id="{58A0D0A8-0106-41A9-A360-C4D35D4B02C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31">
                <a:extLst>
                  <a:ext uri="{FF2B5EF4-FFF2-40B4-BE49-F238E27FC236}">
                    <a16:creationId xmlns:a16="http://schemas.microsoft.com/office/drawing/2014/main" xmlns="" id="{1CCA1493-C0A2-4D4E-81DF-2797291B43CA}"/>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2">
                <a:extLst>
                  <a:ext uri="{FF2B5EF4-FFF2-40B4-BE49-F238E27FC236}">
                    <a16:creationId xmlns:a16="http://schemas.microsoft.com/office/drawing/2014/main" xmlns="" id="{0C013CCF-315A-435C-B5E8-E7F280CBBCD4}"/>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3">
                <a:extLst>
                  <a:ext uri="{FF2B5EF4-FFF2-40B4-BE49-F238E27FC236}">
                    <a16:creationId xmlns:a16="http://schemas.microsoft.com/office/drawing/2014/main" xmlns="" id="{DAB91571-6E05-4FA9-843A-30DA3DCC3BE2}"/>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34">
                <a:extLst>
                  <a:ext uri="{FF2B5EF4-FFF2-40B4-BE49-F238E27FC236}">
                    <a16:creationId xmlns:a16="http://schemas.microsoft.com/office/drawing/2014/main" xmlns="" id="{877BFCAA-7D0F-4FF7-B034-2FA7EFC54543}"/>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35">
                <a:extLst>
                  <a:ext uri="{FF2B5EF4-FFF2-40B4-BE49-F238E27FC236}">
                    <a16:creationId xmlns:a16="http://schemas.microsoft.com/office/drawing/2014/main" xmlns="" id="{004CF29A-62D0-4A9B-8D32-4E87FA78509E}"/>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36">
                <a:extLst>
                  <a:ext uri="{FF2B5EF4-FFF2-40B4-BE49-F238E27FC236}">
                    <a16:creationId xmlns:a16="http://schemas.microsoft.com/office/drawing/2014/main" xmlns="" id="{4FF1EB11-4F4F-45ED-B386-8D2D693B271F}"/>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8" name="Group 297">
              <a:extLst>
                <a:ext uri="{FF2B5EF4-FFF2-40B4-BE49-F238E27FC236}">
                  <a16:creationId xmlns:a16="http://schemas.microsoft.com/office/drawing/2014/main" xmlns="" id="{67A77512-B660-4028-B52D-71B0DF29EB79}"/>
                </a:ext>
              </a:extLst>
            </p:cNvPr>
            <p:cNvGrpSpPr/>
            <p:nvPr/>
          </p:nvGrpSpPr>
          <p:grpSpPr>
            <a:xfrm>
              <a:off x="8955660" y="1816100"/>
              <a:ext cx="1603375" cy="3379788"/>
              <a:chOff x="9157949" y="1816100"/>
              <a:chExt cx="1603375" cy="3379788"/>
            </a:xfrm>
            <a:grpFill/>
          </p:grpSpPr>
          <p:grpSp>
            <p:nvGrpSpPr>
              <p:cNvPr id="299" name="Group 298">
                <a:extLst>
                  <a:ext uri="{FF2B5EF4-FFF2-40B4-BE49-F238E27FC236}">
                    <a16:creationId xmlns:a16="http://schemas.microsoft.com/office/drawing/2014/main" xmlns="" id="{BCF83B4B-E38D-4ECB-A2EB-D890B19A5C08}"/>
                  </a:ext>
                </a:extLst>
              </p:cNvPr>
              <p:cNvGrpSpPr/>
              <p:nvPr/>
            </p:nvGrpSpPr>
            <p:grpSpPr>
              <a:xfrm>
                <a:off x="9357974" y="1938338"/>
                <a:ext cx="1173162" cy="3105150"/>
                <a:chOff x="9075738" y="1938338"/>
                <a:chExt cx="1173162" cy="3105150"/>
              </a:xfrm>
              <a:grpFill/>
            </p:grpSpPr>
            <p:sp>
              <p:nvSpPr>
                <p:cNvPr id="301" name="Freeform 37">
                  <a:extLst>
                    <a:ext uri="{FF2B5EF4-FFF2-40B4-BE49-F238E27FC236}">
                      <a16:creationId xmlns:a16="http://schemas.microsoft.com/office/drawing/2014/main" xmlns="" id="{3DF8AECE-921A-413F-81A4-133CF9B57F20}"/>
                    </a:ext>
                  </a:extLst>
                </p:cNvPr>
                <p:cNvSpPr>
                  <a:spLocks/>
                </p:cNvSpPr>
                <p:nvPr/>
              </p:nvSpPr>
              <p:spPr bwMode="auto">
                <a:xfrm>
                  <a:off x="9109075" y="1979613"/>
                  <a:ext cx="223838" cy="511175"/>
                </a:xfrm>
                <a:custGeom>
                  <a:avLst/>
                  <a:gdLst>
                    <a:gd name="T0" fmla="*/ 38 w 75"/>
                    <a:gd name="T1" fmla="*/ 48 h 171"/>
                    <a:gd name="T2" fmla="*/ 31 w 75"/>
                    <a:gd name="T3" fmla="*/ 48 h 171"/>
                    <a:gd name="T4" fmla="*/ 23 w 75"/>
                    <a:gd name="T5" fmla="*/ 77 h 171"/>
                    <a:gd name="T6" fmla="*/ 29 w 75"/>
                    <a:gd name="T7" fmla="*/ 105 h 171"/>
                    <a:gd name="T8" fmla="*/ 33 w 75"/>
                    <a:gd name="T9" fmla="*/ 118 h 171"/>
                    <a:gd name="T10" fmla="*/ 32 w 75"/>
                    <a:gd name="T11" fmla="*/ 166 h 171"/>
                    <a:gd name="T12" fmla="*/ 25 w 75"/>
                    <a:gd name="T13" fmla="*/ 171 h 171"/>
                    <a:gd name="T14" fmla="*/ 22 w 75"/>
                    <a:gd name="T15" fmla="*/ 170 h 171"/>
                    <a:gd name="T16" fmla="*/ 17 w 75"/>
                    <a:gd name="T17" fmla="*/ 160 h 171"/>
                    <a:gd name="T18" fmla="*/ 17 w 75"/>
                    <a:gd name="T19" fmla="*/ 122 h 171"/>
                    <a:gd name="T20" fmla="*/ 14 w 75"/>
                    <a:gd name="T21" fmla="*/ 110 h 171"/>
                    <a:gd name="T22" fmla="*/ 7 w 75"/>
                    <a:gd name="T23" fmla="*/ 78 h 171"/>
                    <a:gd name="T24" fmla="*/ 16 w 75"/>
                    <a:gd name="T25" fmla="*/ 40 h 171"/>
                    <a:gd name="T26" fmla="*/ 10 w 75"/>
                    <a:gd name="T27" fmla="*/ 33 h 171"/>
                    <a:gd name="T28" fmla="*/ 1 w 75"/>
                    <a:gd name="T29" fmla="*/ 10 h 171"/>
                    <a:gd name="T30" fmla="*/ 8 w 75"/>
                    <a:gd name="T31" fmla="*/ 1 h 171"/>
                    <a:gd name="T32" fmla="*/ 17 w 75"/>
                    <a:gd name="T33" fmla="*/ 7 h 171"/>
                    <a:gd name="T34" fmla="*/ 24 w 75"/>
                    <a:gd name="T35" fmla="*/ 24 h 171"/>
                    <a:gd name="T36" fmla="*/ 30 w 75"/>
                    <a:gd name="T37" fmla="*/ 30 h 171"/>
                    <a:gd name="T38" fmla="*/ 34 w 75"/>
                    <a:gd name="T39" fmla="*/ 32 h 171"/>
                    <a:gd name="T40" fmla="*/ 38 w 75"/>
                    <a:gd name="T41" fmla="*/ 32 h 171"/>
                    <a:gd name="T42" fmla="*/ 60 w 75"/>
                    <a:gd name="T43" fmla="*/ 27 h 171"/>
                    <a:gd name="T44" fmla="*/ 72 w 75"/>
                    <a:gd name="T45" fmla="*/ 26 h 171"/>
                    <a:gd name="T46" fmla="*/ 72 w 75"/>
                    <a:gd name="T47" fmla="*/ 38 h 171"/>
                    <a:gd name="T48" fmla="*/ 38 w 75"/>
                    <a:gd name="T49" fmla="*/ 48 h 171"/>
                    <a:gd name="T50" fmla="*/ 38 w 75"/>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71">
                      <a:moveTo>
                        <a:pt x="38" y="48"/>
                      </a:moveTo>
                      <a:cubicBezTo>
                        <a:pt x="36" y="48"/>
                        <a:pt x="34" y="48"/>
                        <a:pt x="31" y="48"/>
                      </a:cubicBezTo>
                      <a:cubicBezTo>
                        <a:pt x="24" y="55"/>
                        <a:pt x="22" y="67"/>
                        <a:pt x="23" y="77"/>
                      </a:cubicBezTo>
                      <a:cubicBezTo>
                        <a:pt x="24" y="86"/>
                        <a:pt x="26" y="96"/>
                        <a:pt x="29" y="105"/>
                      </a:cubicBezTo>
                      <a:cubicBezTo>
                        <a:pt x="31" y="109"/>
                        <a:pt x="32" y="114"/>
                        <a:pt x="33" y="118"/>
                      </a:cubicBezTo>
                      <a:cubicBezTo>
                        <a:pt x="38" y="138"/>
                        <a:pt x="38" y="153"/>
                        <a:pt x="32" y="166"/>
                      </a:cubicBezTo>
                      <a:cubicBezTo>
                        <a:pt x="31" y="169"/>
                        <a:pt x="28" y="171"/>
                        <a:pt x="25" y="171"/>
                      </a:cubicBezTo>
                      <a:cubicBezTo>
                        <a:pt x="24" y="171"/>
                        <a:pt x="23" y="171"/>
                        <a:pt x="22" y="170"/>
                      </a:cubicBezTo>
                      <a:cubicBezTo>
                        <a:pt x="17" y="169"/>
                        <a:pt x="16" y="164"/>
                        <a:pt x="17" y="160"/>
                      </a:cubicBezTo>
                      <a:cubicBezTo>
                        <a:pt x="22" y="150"/>
                        <a:pt x="22" y="138"/>
                        <a:pt x="17" y="122"/>
                      </a:cubicBezTo>
                      <a:cubicBezTo>
                        <a:pt x="16" y="118"/>
                        <a:pt x="15" y="114"/>
                        <a:pt x="14" y="110"/>
                      </a:cubicBezTo>
                      <a:cubicBezTo>
                        <a:pt x="11" y="100"/>
                        <a:pt x="8" y="89"/>
                        <a:pt x="7" y="78"/>
                      </a:cubicBezTo>
                      <a:cubicBezTo>
                        <a:pt x="5" y="64"/>
                        <a:pt x="9" y="50"/>
                        <a:pt x="16" y="40"/>
                      </a:cubicBezTo>
                      <a:cubicBezTo>
                        <a:pt x="14" y="38"/>
                        <a:pt x="12" y="36"/>
                        <a:pt x="10" y="33"/>
                      </a:cubicBezTo>
                      <a:cubicBezTo>
                        <a:pt x="6" y="26"/>
                        <a:pt x="3" y="19"/>
                        <a:pt x="1" y="10"/>
                      </a:cubicBezTo>
                      <a:cubicBezTo>
                        <a:pt x="0" y="6"/>
                        <a:pt x="3" y="2"/>
                        <a:pt x="8" y="1"/>
                      </a:cubicBezTo>
                      <a:cubicBezTo>
                        <a:pt x="12" y="0"/>
                        <a:pt x="16" y="3"/>
                        <a:pt x="17" y="7"/>
                      </a:cubicBezTo>
                      <a:cubicBezTo>
                        <a:pt x="18" y="13"/>
                        <a:pt x="21" y="19"/>
                        <a:pt x="24" y="24"/>
                      </a:cubicBezTo>
                      <a:cubicBezTo>
                        <a:pt x="26" y="27"/>
                        <a:pt x="28" y="29"/>
                        <a:pt x="30" y="30"/>
                      </a:cubicBezTo>
                      <a:cubicBezTo>
                        <a:pt x="31" y="31"/>
                        <a:pt x="32" y="31"/>
                        <a:pt x="34" y="32"/>
                      </a:cubicBezTo>
                      <a:cubicBezTo>
                        <a:pt x="35" y="32"/>
                        <a:pt x="36" y="32"/>
                        <a:pt x="38" y="32"/>
                      </a:cubicBezTo>
                      <a:cubicBezTo>
                        <a:pt x="47" y="32"/>
                        <a:pt x="56" y="31"/>
                        <a:pt x="60" y="27"/>
                      </a:cubicBezTo>
                      <a:cubicBezTo>
                        <a:pt x="63" y="23"/>
                        <a:pt x="68" y="23"/>
                        <a:pt x="72" y="26"/>
                      </a:cubicBezTo>
                      <a:cubicBezTo>
                        <a:pt x="75" y="29"/>
                        <a:pt x="75" y="34"/>
                        <a:pt x="72" y="38"/>
                      </a:cubicBezTo>
                      <a:cubicBezTo>
                        <a:pt x="63" y="47"/>
                        <a:pt x="50" y="48"/>
                        <a:pt x="38" y="48"/>
                      </a:cubicBezTo>
                      <a:cubicBezTo>
                        <a:pt x="38" y="48"/>
                        <a:pt x="38" y="48"/>
                        <a:pt x="38"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8">
                  <a:extLst>
                    <a:ext uri="{FF2B5EF4-FFF2-40B4-BE49-F238E27FC236}">
                      <a16:creationId xmlns:a16="http://schemas.microsoft.com/office/drawing/2014/main" xmlns="" id="{BA9640BF-3968-4E81-A101-37263FCB3461}"/>
                    </a:ext>
                  </a:extLst>
                </p:cNvPr>
                <p:cNvSpPr>
                  <a:spLocks/>
                </p:cNvSpPr>
                <p:nvPr/>
              </p:nvSpPr>
              <p:spPr bwMode="auto">
                <a:xfrm>
                  <a:off x="9593263" y="2520950"/>
                  <a:ext cx="114300" cy="360363"/>
                </a:xfrm>
                <a:custGeom>
                  <a:avLst/>
                  <a:gdLst>
                    <a:gd name="T0" fmla="*/ 22 w 38"/>
                    <a:gd name="T1" fmla="*/ 121 h 121"/>
                    <a:gd name="T2" fmla="*/ 17 w 38"/>
                    <a:gd name="T3" fmla="*/ 120 h 121"/>
                    <a:gd name="T4" fmla="*/ 15 w 38"/>
                    <a:gd name="T5" fmla="*/ 109 h 121"/>
                    <a:gd name="T6" fmla="*/ 17 w 38"/>
                    <a:gd name="T7" fmla="*/ 78 h 121"/>
                    <a:gd name="T8" fmla="*/ 13 w 38"/>
                    <a:gd name="T9" fmla="*/ 69 h 121"/>
                    <a:gd name="T10" fmla="*/ 8 w 38"/>
                    <a:gd name="T11" fmla="*/ 61 h 121"/>
                    <a:gd name="T12" fmla="*/ 10 w 38"/>
                    <a:gd name="T13" fmla="*/ 5 h 121"/>
                    <a:gd name="T14" fmla="*/ 21 w 38"/>
                    <a:gd name="T15" fmla="*/ 2 h 121"/>
                    <a:gd name="T16" fmla="*/ 24 w 38"/>
                    <a:gd name="T17" fmla="*/ 13 h 121"/>
                    <a:gd name="T18" fmla="*/ 23 w 38"/>
                    <a:gd name="T19" fmla="*/ 54 h 121"/>
                    <a:gd name="T20" fmla="*/ 27 w 38"/>
                    <a:gd name="T21" fmla="*/ 61 h 121"/>
                    <a:gd name="T22" fmla="*/ 32 w 38"/>
                    <a:gd name="T23" fmla="*/ 72 h 121"/>
                    <a:gd name="T24" fmla="*/ 28 w 38"/>
                    <a:gd name="T25" fmla="*/ 117 h 121"/>
                    <a:gd name="T26" fmla="*/ 22 w 38"/>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1">
                      <a:moveTo>
                        <a:pt x="22" y="121"/>
                      </a:moveTo>
                      <a:cubicBezTo>
                        <a:pt x="20" y="121"/>
                        <a:pt x="19" y="121"/>
                        <a:pt x="17" y="120"/>
                      </a:cubicBezTo>
                      <a:cubicBezTo>
                        <a:pt x="13" y="118"/>
                        <a:pt x="12" y="113"/>
                        <a:pt x="15" y="109"/>
                      </a:cubicBezTo>
                      <a:cubicBezTo>
                        <a:pt x="20" y="100"/>
                        <a:pt x="21" y="88"/>
                        <a:pt x="17" y="78"/>
                      </a:cubicBezTo>
                      <a:cubicBezTo>
                        <a:pt x="16" y="75"/>
                        <a:pt x="14" y="72"/>
                        <a:pt x="13" y="69"/>
                      </a:cubicBezTo>
                      <a:cubicBezTo>
                        <a:pt x="11" y="66"/>
                        <a:pt x="10" y="64"/>
                        <a:pt x="8" y="61"/>
                      </a:cubicBezTo>
                      <a:cubicBezTo>
                        <a:pt x="0" y="43"/>
                        <a:pt x="1" y="22"/>
                        <a:pt x="10" y="5"/>
                      </a:cubicBezTo>
                      <a:cubicBezTo>
                        <a:pt x="13" y="1"/>
                        <a:pt x="17" y="0"/>
                        <a:pt x="21" y="2"/>
                      </a:cubicBezTo>
                      <a:cubicBezTo>
                        <a:pt x="25" y="4"/>
                        <a:pt x="27" y="9"/>
                        <a:pt x="24" y="13"/>
                      </a:cubicBezTo>
                      <a:cubicBezTo>
                        <a:pt x="17" y="25"/>
                        <a:pt x="17" y="41"/>
                        <a:pt x="23" y="54"/>
                      </a:cubicBezTo>
                      <a:cubicBezTo>
                        <a:pt x="24" y="56"/>
                        <a:pt x="25" y="59"/>
                        <a:pt x="27" y="61"/>
                      </a:cubicBezTo>
                      <a:cubicBezTo>
                        <a:pt x="29" y="64"/>
                        <a:pt x="31" y="68"/>
                        <a:pt x="32" y="72"/>
                      </a:cubicBezTo>
                      <a:cubicBezTo>
                        <a:pt x="38" y="86"/>
                        <a:pt x="37" y="104"/>
                        <a:pt x="28" y="117"/>
                      </a:cubicBezTo>
                      <a:cubicBezTo>
                        <a:pt x="27" y="120"/>
                        <a:pt x="24" y="121"/>
                        <a:pt x="22"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9">
                  <a:extLst>
                    <a:ext uri="{FF2B5EF4-FFF2-40B4-BE49-F238E27FC236}">
                      <a16:creationId xmlns:a16="http://schemas.microsoft.com/office/drawing/2014/main" xmlns="" id="{48B7A495-E40A-402F-96A3-004EF0AFF2AF}"/>
                    </a:ext>
                  </a:extLst>
                </p:cNvPr>
                <p:cNvSpPr>
                  <a:spLocks/>
                </p:cNvSpPr>
                <p:nvPr/>
              </p:nvSpPr>
              <p:spPr bwMode="auto">
                <a:xfrm>
                  <a:off x="9150350" y="2595563"/>
                  <a:ext cx="120650" cy="376238"/>
                </a:xfrm>
                <a:custGeom>
                  <a:avLst/>
                  <a:gdLst>
                    <a:gd name="T0" fmla="*/ 23 w 40"/>
                    <a:gd name="T1" fmla="*/ 92 h 126"/>
                    <a:gd name="T2" fmla="*/ 24 w 40"/>
                    <a:gd name="T3" fmla="*/ 116 h 126"/>
                    <a:gd name="T4" fmla="*/ 19 w 40"/>
                    <a:gd name="T5" fmla="*/ 126 h 126"/>
                    <a:gd name="T6" fmla="*/ 16 w 40"/>
                    <a:gd name="T7" fmla="*/ 126 h 126"/>
                    <a:gd name="T8" fmla="*/ 9 w 40"/>
                    <a:gd name="T9" fmla="*/ 121 h 126"/>
                    <a:gd name="T10" fmla="*/ 8 w 40"/>
                    <a:gd name="T11" fmla="*/ 88 h 126"/>
                    <a:gd name="T12" fmla="*/ 12 w 40"/>
                    <a:gd name="T13" fmla="*/ 76 h 126"/>
                    <a:gd name="T14" fmla="*/ 15 w 40"/>
                    <a:gd name="T15" fmla="*/ 69 h 126"/>
                    <a:gd name="T16" fmla="*/ 4 w 40"/>
                    <a:gd name="T17" fmla="*/ 14 h 126"/>
                    <a:gd name="T18" fmla="*/ 4 w 40"/>
                    <a:gd name="T19" fmla="*/ 3 h 126"/>
                    <a:gd name="T20" fmla="*/ 15 w 40"/>
                    <a:gd name="T21" fmla="*/ 3 h 126"/>
                    <a:gd name="T22" fmla="*/ 31 w 40"/>
                    <a:gd name="T23" fmla="*/ 75 h 126"/>
                    <a:gd name="T24" fmla="*/ 27 w 40"/>
                    <a:gd name="T25" fmla="*/ 83 h 126"/>
                    <a:gd name="T26" fmla="*/ 23 w 40"/>
                    <a:gd name="T27" fmla="*/ 9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6">
                      <a:moveTo>
                        <a:pt x="23" y="92"/>
                      </a:moveTo>
                      <a:cubicBezTo>
                        <a:pt x="21" y="100"/>
                        <a:pt x="21" y="108"/>
                        <a:pt x="24" y="116"/>
                      </a:cubicBezTo>
                      <a:cubicBezTo>
                        <a:pt x="26" y="120"/>
                        <a:pt x="23" y="124"/>
                        <a:pt x="19" y="126"/>
                      </a:cubicBezTo>
                      <a:cubicBezTo>
                        <a:pt x="18" y="126"/>
                        <a:pt x="17" y="126"/>
                        <a:pt x="16" y="126"/>
                      </a:cubicBezTo>
                      <a:cubicBezTo>
                        <a:pt x="13" y="126"/>
                        <a:pt x="10" y="124"/>
                        <a:pt x="9" y="121"/>
                      </a:cubicBezTo>
                      <a:cubicBezTo>
                        <a:pt x="5" y="110"/>
                        <a:pt x="5" y="98"/>
                        <a:pt x="8" y="88"/>
                      </a:cubicBezTo>
                      <a:cubicBezTo>
                        <a:pt x="9" y="84"/>
                        <a:pt x="11" y="80"/>
                        <a:pt x="12" y="76"/>
                      </a:cubicBezTo>
                      <a:cubicBezTo>
                        <a:pt x="14" y="74"/>
                        <a:pt x="15" y="72"/>
                        <a:pt x="15" y="69"/>
                      </a:cubicBezTo>
                      <a:cubicBezTo>
                        <a:pt x="22" y="51"/>
                        <a:pt x="17" y="28"/>
                        <a:pt x="4" y="14"/>
                      </a:cubicBezTo>
                      <a:cubicBezTo>
                        <a:pt x="0" y="11"/>
                        <a:pt x="0" y="6"/>
                        <a:pt x="4" y="3"/>
                      </a:cubicBezTo>
                      <a:cubicBezTo>
                        <a:pt x="7" y="0"/>
                        <a:pt x="12" y="0"/>
                        <a:pt x="15" y="3"/>
                      </a:cubicBezTo>
                      <a:cubicBezTo>
                        <a:pt x="33" y="21"/>
                        <a:pt x="40" y="50"/>
                        <a:pt x="31" y="75"/>
                      </a:cubicBezTo>
                      <a:cubicBezTo>
                        <a:pt x="30" y="78"/>
                        <a:pt x="28" y="80"/>
                        <a:pt x="27" y="83"/>
                      </a:cubicBezTo>
                      <a:cubicBezTo>
                        <a:pt x="26" y="86"/>
                        <a:pt x="24" y="89"/>
                        <a:pt x="23" y="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40">
                  <a:extLst>
                    <a:ext uri="{FF2B5EF4-FFF2-40B4-BE49-F238E27FC236}">
                      <a16:creationId xmlns:a16="http://schemas.microsoft.com/office/drawing/2014/main" xmlns="" id="{43507786-14B9-4000-9512-4E6808BB5D24}"/>
                    </a:ext>
                  </a:extLst>
                </p:cNvPr>
                <p:cNvSpPr>
                  <a:spLocks/>
                </p:cNvSpPr>
                <p:nvPr/>
              </p:nvSpPr>
              <p:spPr bwMode="auto">
                <a:xfrm>
                  <a:off x="9559925" y="2693988"/>
                  <a:ext cx="431800" cy="569913"/>
                </a:xfrm>
                <a:custGeom>
                  <a:avLst/>
                  <a:gdLst>
                    <a:gd name="T0" fmla="*/ 127 w 144"/>
                    <a:gd name="T1" fmla="*/ 119 h 191"/>
                    <a:gd name="T2" fmla="*/ 122 w 144"/>
                    <a:gd name="T3" fmla="*/ 122 h 191"/>
                    <a:gd name="T4" fmla="*/ 121 w 144"/>
                    <a:gd name="T5" fmla="*/ 161 h 191"/>
                    <a:gd name="T6" fmla="*/ 114 w 144"/>
                    <a:gd name="T7" fmla="*/ 165 h 191"/>
                    <a:gd name="T8" fmla="*/ 110 w 144"/>
                    <a:gd name="T9" fmla="*/ 164 h 191"/>
                    <a:gd name="T10" fmla="*/ 107 w 144"/>
                    <a:gd name="T11" fmla="*/ 153 h 191"/>
                    <a:gd name="T12" fmla="*/ 107 w 144"/>
                    <a:gd name="T13" fmla="*/ 128 h 191"/>
                    <a:gd name="T14" fmla="*/ 95 w 144"/>
                    <a:gd name="T15" fmla="*/ 129 h 191"/>
                    <a:gd name="T16" fmla="*/ 81 w 144"/>
                    <a:gd name="T17" fmla="*/ 125 h 191"/>
                    <a:gd name="T18" fmla="*/ 72 w 144"/>
                    <a:gd name="T19" fmla="*/ 123 h 191"/>
                    <a:gd name="T20" fmla="*/ 32 w 144"/>
                    <a:gd name="T21" fmla="*/ 138 h 191"/>
                    <a:gd name="T22" fmla="*/ 28 w 144"/>
                    <a:gd name="T23" fmla="*/ 143 h 191"/>
                    <a:gd name="T24" fmla="*/ 28 w 144"/>
                    <a:gd name="T25" fmla="*/ 143 h 191"/>
                    <a:gd name="T26" fmla="*/ 52 w 144"/>
                    <a:gd name="T27" fmla="*/ 171 h 191"/>
                    <a:gd name="T28" fmla="*/ 54 w 144"/>
                    <a:gd name="T29" fmla="*/ 182 h 191"/>
                    <a:gd name="T30" fmla="*/ 47 w 144"/>
                    <a:gd name="T31" fmla="*/ 186 h 191"/>
                    <a:gd name="T32" fmla="*/ 43 w 144"/>
                    <a:gd name="T33" fmla="*/ 185 h 191"/>
                    <a:gd name="T34" fmla="*/ 20 w 144"/>
                    <a:gd name="T35" fmla="*/ 161 h 191"/>
                    <a:gd name="T36" fmla="*/ 17 w 144"/>
                    <a:gd name="T37" fmla="*/ 183 h 191"/>
                    <a:gd name="T38" fmla="*/ 9 w 144"/>
                    <a:gd name="T39" fmla="*/ 191 h 191"/>
                    <a:gd name="T40" fmla="*/ 9 w 144"/>
                    <a:gd name="T41" fmla="*/ 191 h 191"/>
                    <a:gd name="T42" fmla="*/ 0 w 144"/>
                    <a:gd name="T43" fmla="*/ 183 h 191"/>
                    <a:gd name="T44" fmla="*/ 19 w 144"/>
                    <a:gd name="T45" fmla="*/ 127 h 191"/>
                    <a:gd name="T46" fmla="*/ 76 w 144"/>
                    <a:gd name="T47" fmla="*/ 107 h 191"/>
                    <a:gd name="T48" fmla="*/ 86 w 144"/>
                    <a:gd name="T49" fmla="*/ 110 h 191"/>
                    <a:gd name="T50" fmla="*/ 97 w 144"/>
                    <a:gd name="T51" fmla="*/ 113 h 191"/>
                    <a:gd name="T52" fmla="*/ 117 w 144"/>
                    <a:gd name="T53" fmla="*/ 106 h 191"/>
                    <a:gd name="T54" fmla="*/ 127 w 144"/>
                    <a:gd name="T55" fmla="*/ 88 h 191"/>
                    <a:gd name="T56" fmla="*/ 120 w 144"/>
                    <a:gd name="T57" fmla="*/ 60 h 191"/>
                    <a:gd name="T58" fmla="*/ 117 w 144"/>
                    <a:gd name="T59" fmla="*/ 51 h 191"/>
                    <a:gd name="T60" fmla="*/ 121 w 144"/>
                    <a:gd name="T61" fmla="*/ 3 h 191"/>
                    <a:gd name="T62" fmla="*/ 132 w 144"/>
                    <a:gd name="T63" fmla="*/ 3 h 191"/>
                    <a:gd name="T64" fmla="*/ 132 w 144"/>
                    <a:gd name="T65" fmla="*/ 14 h 191"/>
                    <a:gd name="T66" fmla="*/ 132 w 144"/>
                    <a:gd name="T67" fmla="*/ 45 h 191"/>
                    <a:gd name="T68" fmla="*/ 135 w 144"/>
                    <a:gd name="T69" fmla="*/ 54 h 191"/>
                    <a:gd name="T70" fmla="*/ 144 w 144"/>
                    <a:gd name="T71" fmla="*/ 89 h 191"/>
                    <a:gd name="T72" fmla="*/ 12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27" y="119"/>
                      </a:moveTo>
                      <a:cubicBezTo>
                        <a:pt x="126" y="120"/>
                        <a:pt x="124" y="121"/>
                        <a:pt x="122" y="122"/>
                      </a:cubicBezTo>
                      <a:cubicBezTo>
                        <a:pt x="129" y="134"/>
                        <a:pt x="128" y="150"/>
                        <a:pt x="121" y="161"/>
                      </a:cubicBezTo>
                      <a:cubicBezTo>
                        <a:pt x="120" y="164"/>
                        <a:pt x="117" y="165"/>
                        <a:pt x="114" y="165"/>
                      </a:cubicBezTo>
                      <a:cubicBezTo>
                        <a:pt x="113" y="165"/>
                        <a:pt x="111" y="165"/>
                        <a:pt x="110" y="164"/>
                      </a:cubicBezTo>
                      <a:cubicBezTo>
                        <a:pt x="106" y="162"/>
                        <a:pt x="105" y="157"/>
                        <a:pt x="107" y="153"/>
                      </a:cubicBezTo>
                      <a:cubicBezTo>
                        <a:pt x="112" y="146"/>
                        <a:pt x="112" y="135"/>
                        <a:pt x="107" y="128"/>
                      </a:cubicBezTo>
                      <a:cubicBezTo>
                        <a:pt x="103" y="129"/>
                        <a:pt x="99" y="129"/>
                        <a:pt x="95" y="129"/>
                      </a:cubicBezTo>
                      <a:cubicBezTo>
                        <a:pt x="90" y="128"/>
                        <a:pt x="86" y="126"/>
                        <a:pt x="81" y="125"/>
                      </a:cubicBezTo>
                      <a:cubicBezTo>
                        <a:pt x="78" y="124"/>
                        <a:pt x="75" y="123"/>
                        <a:pt x="72" y="123"/>
                      </a:cubicBezTo>
                      <a:cubicBezTo>
                        <a:pt x="58" y="120"/>
                        <a:pt x="42" y="126"/>
                        <a:pt x="32" y="138"/>
                      </a:cubicBezTo>
                      <a:cubicBezTo>
                        <a:pt x="30" y="139"/>
                        <a:pt x="29" y="141"/>
                        <a:pt x="28" y="143"/>
                      </a:cubicBezTo>
                      <a:cubicBezTo>
                        <a:pt x="28" y="143"/>
                        <a:pt x="28" y="143"/>
                        <a:pt x="28" y="143"/>
                      </a:cubicBezTo>
                      <a:cubicBezTo>
                        <a:pt x="33" y="154"/>
                        <a:pt x="42" y="164"/>
                        <a:pt x="52" y="171"/>
                      </a:cubicBezTo>
                      <a:cubicBezTo>
                        <a:pt x="56" y="174"/>
                        <a:pt x="56" y="179"/>
                        <a:pt x="54" y="182"/>
                      </a:cubicBezTo>
                      <a:cubicBezTo>
                        <a:pt x="52" y="185"/>
                        <a:pt x="50" y="186"/>
                        <a:pt x="47" y="186"/>
                      </a:cubicBezTo>
                      <a:cubicBezTo>
                        <a:pt x="46" y="186"/>
                        <a:pt x="44" y="186"/>
                        <a:pt x="43" y="185"/>
                      </a:cubicBezTo>
                      <a:cubicBezTo>
                        <a:pt x="33" y="178"/>
                        <a:pt x="26" y="170"/>
                        <a:pt x="20" y="161"/>
                      </a:cubicBezTo>
                      <a:cubicBezTo>
                        <a:pt x="18" y="168"/>
                        <a:pt x="17" y="175"/>
                        <a:pt x="17" y="183"/>
                      </a:cubicBezTo>
                      <a:cubicBezTo>
                        <a:pt x="17" y="188"/>
                        <a:pt x="13" y="191"/>
                        <a:pt x="9" y="191"/>
                      </a:cubicBezTo>
                      <a:cubicBezTo>
                        <a:pt x="9" y="191"/>
                        <a:pt x="9" y="191"/>
                        <a:pt x="9" y="191"/>
                      </a:cubicBezTo>
                      <a:cubicBezTo>
                        <a:pt x="4" y="191"/>
                        <a:pt x="1" y="188"/>
                        <a:pt x="0" y="183"/>
                      </a:cubicBezTo>
                      <a:cubicBezTo>
                        <a:pt x="0" y="162"/>
                        <a:pt x="7" y="142"/>
                        <a:pt x="19" y="127"/>
                      </a:cubicBezTo>
                      <a:cubicBezTo>
                        <a:pt x="34" y="111"/>
                        <a:pt x="56" y="103"/>
                        <a:pt x="76" y="107"/>
                      </a:cubicBezTo>
                      <a:cubicBezTo>
                        <a:pt x="79" y="108"/>
                        <a:pt x="83" y="109"/>
                        <a:pt x="86" y="110"/>
                      </a:cubicBezTo>
                      <a:cubicBezTo>
                        <a:pt x="90" y="111"/>
                        <a:pt x="94" y="112"/>
                        <a:pt x="97" y="113"/>
                      </a:cubicBezTo>
                      <a:cubicBezTo>
                        <a:pt x="104" y="113"/>
                        <a:pt x="111" y="111"/>
                        <a:pt x="117" y="106"/>
                      </a:cubicBezTo>
                      <a:cubicBezTo>
                        <a:pt x="123" y="101"/>
                        <a:pt x="127" y="95"/>
                        <a:pt x="127" y="88"/>
                      </a:cubicBezTo>
                      <a:cubicBezTo>
                        <a:pt x="128" y="79"/>
                        <a:pt x="124" y="70"/>
                        <a:pt x="120" y="60"/>
                      </a:cubicBezTo>
                      <a:cubicBezTo>
                        <a:pt x="119" y="57"/>
                        <a:pt x="118" y="54"/>
                        <a:pt x="117" y="51"/>
                      </a:cubicBezTo>
                      <a:cubicBezTo>
                        <a:pt x="109" y="31"/>
                        <a:pt x="111" y="14"/>
                        <a:pt x="121" y="3"/>
                      </a:cubicBezTo>
                      <a:cubicBezTo>
                        <a:pt x="124" y="0"/>
                        <a:pt x="129" y="0"/>
                        <a:pt x="132" y="3"/>
                      </a:cubicBezTo>
                      <a:cubicBezTo>
                        <a:pt x="135" y="6"/>
                        <a:pt x="135" y="11"/>
                        <a:pt x="132" y="14"/>
                      </a:cubicBezTo>
                      <a:cubicBezTo>
                        <a:pt x="124" y="23"/>
                        <a:pt x="129" y="39"/>
                        <a:pt x="132" y="45"/>
                      </a:cubicBezTo>
                      <a:cubicBezTo>
                        <a:pt x="133" y="48"/>
                        <a:pt x="134" y="51"/>
                        <a:pt x="135" y="54"/>
                      </a:cubicBezTo>
                      <a:cubicBezTo>
                        <a:pt x="140" y="65"/>
                        <a:pt x="144" y="76"/>
                        <a:pt x="144" y="89"/>
                      </a:cubicBezTo>
                      <a:cubicBezTo>
                        <a:pt x="143" y="100"/>
                        <a:pt x="137" y="111"/>
                        <a:pt x="12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41">
                  <a:extLst>
                    <a:ext uri="{FF2B5EF4-FFF2-40B4-BE49-F238E27FC236}">
                      <a16:creationId xmlns:a16="http://schemas.microsoft.com/office/drawing/2014/main" xmlns="" id="{9E39495C-9368-4836-899E-1563A24067AA}"/>
                    </a:ext>
                  </a:extLst>
                </p:cNvPr>
                <p:cNvSpPr>
                  <a:spLocks/>
                </p:cNvSpPr>
                <p:nvPr/>
              </p:nvSpPr>
              <p:spPr bwMode="auto">
                <a:xfrm>
                  <a:off x="9085263" y="3281363"/>
                  <a:ext cx="236538" cy="334963"/>
                </a:xfrm>
                <a:custGeom>
                  <a:avLst/>
                  <a:gdLst>
                    <a:gd name="T0" fmla="*/ 73 w 79"/>
                    <a:gd name="T1" fmla="*/ 75 h 112"/>
                    <a:gd name="T2" fmla="*/ 70 w 79"/>
                    <a:gd name="T3" fmla="*/ 75 h 112"/>
                    <a:gd name="T4" fmla="*/ 62 w 79"/>
                    <a:gd name="T5" fmla="*/ 71 h 112"/>
                    <a:gd name="T6" fmla="*/ 48 w 79"/>
                    <a:gd name="T7" fmla="*/ 54 h 112"/>
                    <a:gd name="T8" fmla="*/ 40 w 79"/>
                    <a:gd name="T9" fmla="*/ 51 h 112"/>
                    <a:gd name="T10" fmla="*/ 16 w 79"/>
                    <a:gd name="T11" fmla="*/ 109 h 112"/>
                    <a:gd name="T12" fmla="*/ 10 w 79"/>
                    <a:gd name="T13" fmla="*/ 112 h 112"/>
                    <a:gd name="T14" fmla="*/ 5 w 79"/>
                    <a:gd name="T15" fmla="*/ 110 h 112"/>
                    <a:gd name="T16" fmla="*/ 4 w 79"/>
                    <a:gd name="T17" fmla="*/ 99 h 112"/>
                    <a:gd name="T18" fmla="*/ 24 w 79"/>
                    <a:gd name="T19" fmla="*/ 45 h 112"/>
                    <a:gd name="T20" fmla="*/ 21 w 79"/>
                    <a:gd name="T21" fmla="*/ 43 h 112"/>
                    <a:gd name="T22" fmla="*/ 1 w 79"/>
                    <a:gd name="T23" fmla="*/ 11 h 112"/>
                    <a:gd name="T24" fmla="*/ 7 w 79"/>
                    <a:gd name="T25" fmla="*/ 1 h 112"/>
                    <a:gd name="T26" fmla="*/ 17 w 79"/>
                    <a:gd name="T27" fmla="*/ 6 h 112"/>
                    <a:gd name="T28" fmla="*/ 30 w 79"/>
                    <a:gd name="T29" fmla="*/ 30 h 112"/>
                    <a:gd name="T30" fmla="*/ 42 w 79"/>
                    <a:gd name="T31" fmla="*/ 35 h 112"/>
                    <a:gd name="T32" fmla="*/ 56 w 79"/>
                    <a:gd name="T33" fmla="*/ 40 h 112"/>
                    <a:gd name="T34" fmla="*/ 77 w 79"/>
                    <a:gd name="T35" fmla="*/ 64 h 112"/>
                    <a:gd name="T36" fmla="*/ 73 w 79"/>
                    <a:gd name="T37" fmla="*/ 7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2">
                      <a:moveTo>
                        <a:pt x="73" y="75"/>
                      </a:moveTo>
                      <a:cubicBezTo>
                        <a:pt x="72" y="75"/>
                        <a:pt x="71" y="75"/>
                        <a:pt x="70" y="75"/>
                      </a:cubicBezTo>
                      <a:cubicBezTo>
                        <a:pt x="67" y="75"/>
                        <a:pt x="64" y="74"/>
                        <a:pt x="62" y="71"/>
                      </a:cubicBezTo>
                      <a:cubicBezTo>
                        <a:pt x="58" y="63"/>
                        <a:pt x="54" y="58"/>
                        <a:pt x="48" y="54"/>
                      </a:cubicBezTo>
                      <a:cubicBezTo>
                        <a:pt x="46" y="53"/>
                        <a:pt x="43" y="52"/>
                        <a:pt x="40" y="51"/>
                      </a:cubicBezTo>
                      <a:cubicBezTo>
                        <a:pt x="38" y="74"/>
                        <a:pt x="26" y="99"/>
                        <a:pt x="16" y="109"/>
                      </a:cubicBezTo>
                      <a:cubicBezTo>
                        <a:pt x="15" y="111"/>
                        <a:pt x="12" y="112"/>
                        <a:pt x="10" y="112"/>
                      </a:cubicBezTo>
                      <a:cubicBezTo>
                        <a:pt x="8" y="112"/>
                        <a:pt x="6" y="112"/>
                        <a:pt x="5" y="110"/>
                      </a:cubicBezTo>
                      <a:cubicBezTo>
                        <a:pt x="1" y="107"/>
                        <a:pt x="1" y="102"/>
                        <a:pt x="4" y="99"/>
                      </a:cubicBezTo>
                      <a:cubicBezTo>
                        <a:pt x="13" y="88"/>
                        <a:pt x="25" y="63"/>
                        <a:pt x="24" y="45"/>
                      </a:cubicBezTo>
                      <a:cubicBezTo>
                        <a:pt x="23" y="44"/>
                        <a:pt x="22" y="44"/>
                        <a:pt x="21" y="43"/>
                      </a:cubicBezTo>
                      <a:cubicBezTo>
                        <a:pt x="9" y="35"/>
                        <a:pt x="4" y="21"/>
                        <a:pt x="1" y="11"/>
                      </a:cubicBezTo>
                      <a:cubicBezTo>
                        <a:pt x="0" y="6"/>
                        <a:pt x="2" y="2"/>
                        <a:pt x="7" y="1"/>
                      </a:cubicBezTo>
                      <a:cubicBezTo>
                        <a:pt x="11" y="0"/>
                        <a:pt x="16" y="2"/>
                        <a:pt x="17" y="6"/>
                      </a:cubicBezTo>
                      <a:cubicBezTo>
                        <a:pt x="20" y="18"/>
                        <a:pt x="24" y="26"/>
                        <a:pt x="30" y="30"/>
                      </a:cubicBezTo>
                      <a:cubicBezTo>
                        <a:pt x="33" y="32"/>
                        <a:pt x="38" y="33"/>
                        <a:pt x="42" y="35"/>
                      </a:cubicBezTo>
                      <a:cubicBezTo>
                        <a:pt x="47" y="36"/>
                        <a:pt x="52" y="38"/>
                        <a:pt x="56" y="40"/>
                      </a:cubicBezTo>
                      <a:cubicBezTo>
                        <a:pt x="64" y="45"/>
                        <a:pt x="71" y="53"/>
                        <a:pt x="77" y="64"/>
                      </a:cubicBezTo>
                      <a:cubicBezTo>
                        <a:pt x="79" y="68"/>
                        <a:pt x="77" y="73"/>
                        <a:pt x="73"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42">
                  <a:extLst>
                    <a:ext uri="{FF2B5EF4-FFF2-40B4-BE49-F238E27FC236}">
                      <a16:creationId xmlns:a16="http://schemas.microsoft.com/office/drawing/2014/main" xmlns="" id="{654DF718-2469-4EE8-BF72-79E85018B8FA}"/>
                    </a:ext>
                  </a:extLst>
                </p:cNvPr>
                <p:cNvSpPr>
                  <a:spLocks/>
                </p:cNvSpPr>
                <p:nvPr/>
              </p:nvSpPr>
              <p:spPr bwMode="auto">
                <a:xfrm>
                  <a:off x="10045700" y="3294063"/>
                  <a:ext cx="203200" cy="309563"/>
                </a:xfrm>
                <a:custGeom>
                  <a:avLst/>
                  <a:gdLst>
                    <a:gd name="T0" fmla="*/ 26 w 68"/>
                    <a:gd name="T1" fmla="*/ 94 h 104"/>
                    <a:gd name="T2" fmla="*/ 32 w 68"/>
                    <a:gd name="T3" fmla="*/ 83 h 104"/>
                    <a:gd name="T4" fmla="*/ 34 w 68"/>
                    <a:gd name="T5" fmla="*/ 81 h 104"/>
                    <a:gd name="T6" fmla="*/ 39 w 68"/>
                    <a:gd name="T7" fmla="*/ 58 h 104"/>
                    <a:gd name="T8" fmla="*/ 37 w 68"/>
                    <a:gd name="T9" fmla="*/ 41 h 104"/>
                    <a:gd name="T10" fmla="*/ 24 w 68"/>
                    <a:gd name="T11" fmla="*/ 43 h 104"/>
                    <a:gd name="T12" fmla="*/ 6 w 68"/>
                    <a:gd name="T13" fmla="*/ 39 h 104"/>
                    <a:gd name="T14" fmla="*/ 2 w 68"/>
                    <a:gd name="T15" fmla="*/ 29 h 104"/>
                    <a:gd name="T16" fmla="*/ 13 w 68"/>
                    <a:gd name="T17" fmla="*/ 24 h 104"/>
                    <a:gd name="T18" fmla="*/ 36 w 68"/>
                    <a:gd name="T19" fmla="*/ 24 h 104"/>
                    <a:gd name="T20" fmla="*/ 36 w 68"/>
                    <a:gd name="T21" fmla="*/ 24 h 104"/>
                    <a:gd name="T22" fmla="*/ 41 w 68"/>
                    <a:gd name="T23" fmla="*/ 21 h 104"/>
                    <a:gd name="T24" fmla="*/ 41 w 68"/>
                    <a:gd name="T25" fmla="*/ 21 h 104"/>
                    <a:gd name="T26" fmla="*/ 52 w 68"/>
                    <a:gd name="T27" fmla="*/ 7 h 104"/>
                    <a:gd name="T28" fmla="*/ 62 w 68"/>
                    <a:gd name="T29" fmla="*/ 2 h 104"/>
                    <a:gd name="T30" fmla="*/ 67 w 68"/>
                    <a:gd name="T31" fmla="*/ 12 h 104"/>
                    <a:gd name="T32" fmla="*/ 52 w 68"/>
                    <a:gd name="T33" fmla="*/ 33 h 104"/>
                    <a:gd name="T34" fmla="*/ 55 w 68"/>
                    <a:gd name="T35" fmla="*/ 57 h 104"/>
                    <a:gd name="T36" fmla="*/ 47 w 68"/>
                    <a:gd name="T37" fmla="*/ 90 h 104"/>
                    <a:gd name="T38" fmla="*/ 45 w 68"/>
                    <a:gd name="T39" fmla="*/ 93 h 104"/>
                    <a:gd name="T40" fmla="*/ 42 w 68"/>
                    <a:gd name="T41" fmla="*/ 98 h 104"/>
                    <a:gd name="T42" fmla="*/ 34 w 68"/>
                    <a:gd name="T43" fmla="*/ 104 h 104"/>
                    <a:gd name="T44" fmla="*/ 32 w 68"/>
                    <a:gd name="T45" fmla="*/ 104 h 104"/>
                    <a:gd name="T46" fmla="*/ 26 w 68"/>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104">
                      <a:moveTo>
                        <a:pt x="26" y="94"/>
                      </a:moveTo>
                      <a:cubicBezTo>
                        <a:pt x="27" y="90"/>
                        <a:pt x="30" y="86"/>
                        <a:pt x="32" y="83"/>
                      </a:cubicBezTo>
                      <a:cubicBezTo>
                        <a:pt x="32" y="82"/>
                        <a:pt x="33" y="82"/>
                        <a:pt x="34" y="81"/>
                      </a:cubicBezTo>
                      <a:cubicBezTo>
                        <a:pt x="38" y="73"/>
                        <a:pt x="39" y="64"/>
                        <a:pt x="39" y="58"/>
                      </a:cubicBezTo>
                      <a:cubicBezTo>
                        <a:pt x="39" y="52"/>
                        <a:pt x="38" y="46"/>
                        <a:pt x="37" y="41"/>
                      </a:cubicBezTo>
                      <a:cubicBezTo>
                        <a:pt x="33" y="42"/>
                        <a:pt x="28" y="43"/>
                        <a:pt x="24" y="43"/>
                      </a:cubicBezTo>
                      <a:cubicBezTo>
                        <a:pt x="18" y="43"/>
                        <a:pt x="12" y="42"/>
                        <a:pt x="6" y="39"/>
                      </a:cubicBezTo>
                      <a:cubicBezTo>
                        <a:pt x="2" y="37"/>
                        <a:pt x="0" y="33"/>
                        <a:pt x="2" y="29"/>
                      </a:cubicBezTo>
                      <a:cubicBezTo>
                        <a:pt x="4" y="24"/>
                        <a:pt x="9" y="23"/>
                        <a:pt x="13" y="24"/>
                      </a:cubicBezTo>
                      <a:cubicBezTo>
                        <a:pt x="20" y="28"/>
                        <a:pt x="29" y="27"/>
                        <a:pt x="36" y="24"/>
                      </a:cubicBezTo>
                      <a:cubicBezTo>
                        <a:pt x="36" y="24"/>
                        <a:pt x="36" y="24"/>
                        <a:pt x="36" y="24"/>
                      </a:cubicBezTo>
                      <a:cubicBezTo>
                        <a:pt x="37" y="23"/>
                        <a:pt x="39" y="22"/>
                        <a:pt x="41" y="21"/>
                      </a:cubicBezTo>
                      <a:cubicBezTo>
                        <a:pt x="41" y="21"/>
                        <a:pt x="41" y="21"/>
                        <a:pt x="41" y="21"/>
                      </a:cubicBezTo>
                      <a:cubicBezTo>
                        <a:pt x="46" y="18"/>
                        <a:pt x="50" y="12"/>
                        <a:pt x="52" y="7"/>
                      </a:cubicBezTo>
                      <a:cubicBezTo>
                        <a:pt x="53" y="2"/>
                        <a:pt x="58" y="0"/>
                        <a:pt x="62" y="2"/>
                      </a:cubicBezTo>
                      <a:cubicBezTo>
                        <a:pt x="66" y="3"/>
                        <a:pt x="68" y="7"/>
                        <a:pt x="67" y="12"/>
                      </a:cubicBezTo>
                      <a:cubicBezTo>
                        <a:pt x="64" y="20"/>
                        <a:pt x="59" y="28"/>
                        <a:pt x="52" y="33"/>
                      </a:cubicBezTo>
                      <a:cubicBezTo>
                        <a:pt x="53" y="41"/>
                        <a:pt x="55" y="49"/>
                        <a:pt x="55" y="57"/>
                      </a:cubicBezTo>
                      <a:cubicBezTo>
                        <a:pt x="56" y="70"/>
                        <a:pt x="53" y="81"/>
                        <a:pt x="47" y="90"/>
                      </a:cubicBezTo>
                      <a:cubicBezTo>
                        <a:pt x="46" y="91"/>
                        <a:pt x="46" y="92"/>
                        <a:pt x="45" y="93"/>
                      </a:cubicBezTo>
                      <a:cubicBezTo>
                        <a:pt x="43" y="95"/>
                        <a:pt x="42" y="97"/>
                        <a:pt x="42" y="98"/>
                      </a:cubicBezTo>
                      <a:cubicBezTo>
                        <a:pt x="41" y="102"/>
                        <a:pt x="37" y="104"/>
                        <a:pt x="34" y="104"/>
                      </a:cubicBezTo>
                      <a:cubicBezTo>
                        <a:pt x="33" y="104"/>
                        <a:pt x="32" y="104"/>
                        <a:pt x="32" y="104"/>
                      </a:cubicBezTo>
                      <a:cubicBezTo>
                        <a:pt x="27" y="103"/>
                        <a:pt x="25" y="98"/>
                        <a:pt x="26"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43">
                  <a:extLst>
                    <a:ext uri="{FF2B5EF4-FFF2-40B4-BE49-F238E27FC236}">
                      <a16:creationId xmlns:a16="http://schemas.microsoft.com/office/drawing/2014/main" xmlns="" id="{3D4628AF-CF37-4ED3-A6D0-285182C6B17F}"/>
                    </a:ext>
                  </a:extLst>
                </p:cNvPr>
                <p:cNvSpPr>
                  <a:spLocks/>
                </p:cNvSpPr>
                <p:nvPr/>
              </p:nvSpPr>
              <p:spPr bwMode="auto">
                <a:xfrm>
                  <a:off x="10020300" y="3609975"/>
                  <a:ext cx="123825" cy="415925"/>
                </a:xfrm>
                <a:custGeom>
                  <a:avLst/>
                  <a:gdLst>
                    <a:gd name="T0" fmla="*/ 23 w 41"/>
                    <a:gd name="T1" fmla="*/ 139 h 139"/>
                    <a:gd name="T2" fmla="*/ 18 w 41"/>
                    <a:gd name="T3" fmla="*/ 137 h 139"/>
                    <a:gd name="T4" fmla="*/ 17 w 41"/>
                    <a:gd name="T5" fmla="*/ 126 h 139"/>
                    <a:gd name="T6" fmla="*/ 25 w 41"/>
                    <a:gd name="T7" fmla="*/ 87 h 139"/>
                    <a:gd name="T8" fmla="*/ 23 w 41"/>
                    <a:gd name="T9" fmla="*/ 71 h 139"/>
                    <a:gd name="T10" fmla="*/ 17 w 41"/>
                    <a:gd name="T11" fmla="*/ 63 h 139"/>
                    <a:gd name="T12" fmla="*/ 15 w 41"/>
                    <a:gd name="T13" fmla="*/ 59 h 139"/>
                    <a:gd name="T14" fmla="*/ 4 w 41"/>
                    <a:gd name="T15" fmla="*/ 7 h 139"/>
                    <a:gd name="T16" fmla="*/ 13 w 41"/>
                    <a:gd name="T17" fmla="*/ 1 h 139"/>
                    <a:gd name="T18" fmla="*/ 20 w 41"/>
                    <a:gd name="T19" fmla="*/ 10 h 139"/>
                    <a:gd name="T20" fmla="*/ 28 w 41"/>
                    <a:gd name="T21" fmla="*/ 50 h 139"/>
                    <a:gd name="T22" fmla="*/ 30 w 41"/>
                    <a:gd name="T23" fmla="*/ 53 h 139"/>
                    <a:gd name="T24" fmla="*/ 37 w 41"/>
                    <a:gd name="T25" fmla="*/ 65 h 139"/>
                    <a:gd name="T26" fmla="*/ 41 w 41"/>
                    <a:gd name="T27" fmla="*/ 87 h 139"/>
                    <a:gd name="T28" fmla="*/ 30 w 41"/>
                    <a:gd name="T29" fmla="*/ 136 h 139"/>
                    <a:gd name="T30" fmla="*/ 23 w 41"/>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139">
                      <a:moveTo>
                        <a:pt x="23" y="139"/>
                      </a:moveTo>
                      <a:cubicBezTo>
                        <a:pt x="21" y="139"/>
                        <a:pt x="20" y="139"/>
                        <a:pt x="18" y="137"/>
                      </a:cubicBezTo>
                      <a:cubicBezTo>
                        <a:pt x="15" y="135"/>
                        <a:pt x="14" y="130"/>
                        <a:pt x="17" y="126"/>
                      </a:cubicBezTo>
                      <a:cubicBezTo>
                        <a:pt x="25" y="117"/>
                        <a:pt x="25" y="102"/>
                        <a:pt x="25" y="87"/>
                      </a:cubicBezTo>
                      <a:cubicBezTo>
                        <a:pt x="25" y="81"/>
                        <a:pt x="25" y="76"/>
                        <a:pt x="23" y="71"/>
                      </a:cubicBezTo>
                      <a:cubicBezTo>
                        <a:pt x="21" y="68"/>
                        <a:pt x="19" y="66"/>
                        <a:pt x="17" y="63"/>
                      </a:cubicBezTo>
                      <a:cubicBezTo>
                        <a:pt x="16" y="62"/>
                        <a:pt x="15" y="60"/>
                        <a:pt x="15" y="59"/>
                      </a:cubicBezTo>
                      <a:cubicBezTo>
                        <a:pt x="4" y="44"/>
                        <a:pt x="0" y="25"/>
                        <a:pt x="4" y="7"/>
                      </a:cubicBezTo>
                      <a:cubicBezTo>
                        <a:pt x="4" y="3"/>
                        <a:pt x="9" y="0"/>
                        <a:pt x="13" y="1"/>
                      </a:cubicBezTo>
                      <a:cubicBezTo>
                        <a:pt x="17" y="2"/>
                        <a:pt x="20" y="6"/>
                        <a:pt x="20" y="10"/>
                      </a:cubicBezTo>
                      <a:cubicBezTo>
                        <a:pt x="17" y="24"/>
                        <a:pt x="20" y="38"/>
                        <a:pt x="28" y="50"/>
                      </a:cubicBezTo>
                      <a:cubicBezTo>
                        <a:pt x="29" y="51"/>
                        <a:pt x="30" y="52"/>
                        <a:pt x="30" y="53"/>
                      </a:cubicBezTo>
                      <a:cubicBezTo>
                        <a:pt x="33" y="57"/>
                        <a:pt x="36" y="60"/>
                        <a:pt x="37" y="65"/>
                      </a:cubicBezTo>
                      <a:cubicBezTo>
                        <a:pt x="41" y="72"/>
                        <a:pt x="41" y="80"/>
                        <a:pt x="41" y="87"/>
                      </a:cubicBezTo>
                      <a:cubicBezTo>
                        <a:pt x="41" y="105"/>
                        <a:pt x="40" y="122"/>
                        <a:pt x="30" y="136"/>
                      </a:cubicBezTo>
                      <a:cubicBezTo>
                        <a:pt x="28" y="138"/>
                        <a:pt x="26" y="139"/>
                        <a:pt x="23"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44">
                  <a:extLst>
                    <a:ext uri="{FF2B5EF4-FFF2-40B4-BE49-F238E27FC236}">
                      <a16:creationId xmlns:a16="http://schemas.microsoft.com/office/drawing/2014/main" xmlns="" id="{F69BC8F4-0FE6-4B77-9072-57FB0B26890B}"/>
                    </a:ext>
                  </a:extLst>
                </p:cNvPr>
                <p:cNvSpPr>
                  <a:spLocks/>
                </p:cNvSpPr>
                <p:nvPr/>
              </p:nvSpPr>
              <p:spPr bwMode="auto">
                <a:xfrm>
                  <a:off x="9536113" y="3986213"/>
                  <a:ext cx="584200" cy="650875"/>
                </a:xfrm>
                <a:custGeom>
                  <a:avLst/>
                  <a:gdLst>
                    <a:gd name="T0" fmla="*/ 92 w 195"/>
                    <a:gd name="T1" fmla="*/ 133 h 218"/>
                    <a:gd name="T2" fmla="*/ 89 w 195"/>
                    <a:gd name="T3" fmla="*/ 137 h 218"/>
                    <a:gd name="T4" fmla="*/ 33 w 195"/>
                    <a:gd name="T5" fmla="*/ 170 h 218"/>
                    <a:gd name="T6" fmla="*/ 33 w 195"/>
                    <a:gd name="T7" fmla="*/ 171 h 218"/>
                    <a:gd name="T8" fmla="*/ 16 w 195"/>
                    <a:gd name="T9" fmla="*/ 214 h 218"/>
                    <a:gd name="T10" fmla="*/ 9 w 195"/>
                    <a:gd name="T11" fmla="*/ 218 h 218"/>
                    <a:gd name="T12" fmla="*/ 5 w 195"/>
                    <a:gd name="T13" fmla="*/ 217 h 218"/>
                    <a:gd name="T14" fmla="*/ 2 w 195"/>
                    <a:gd name="T15" fmla="*/ 206 h 218"/>
                    <a:gd name="T16" fmla="*/ 17 w 195"/>
                    <a:gd name="T17" fmla="*/ 169 h 218"/>
                    <a:gd name="T18" fmla="*/ 7 w 195"/>
                    <a:gd name="T19" fmla="*/ 136 h 218"/>
                    <a:gd name="T20" fmla="*/ 6 w 195"/>
                    <a:gd name="T21" fmla="*/ 125 h 218"/>
                    <a:gd name="T22" fmla="*/ 17 w 195"/>
                    <a:gd name="T23" fmla="*/ 124 h 218"/>
                    <a:gd name="T24" fmla="*/ 33 w 195"/>
                    <a:gd name="T25" fmla="*/ 154 h 218"/>
                    <a:gd name="T26" fmla="*/ 76 w 195"/>
                    <a:gd name="T27" fmla="*/ 127 h 218"/>
                    <a:gd name="T28" fmla="*/ 79 w 195"/>
                    <a:gd name="T29" fmla="*/ 123 h 218"/>
                    <a:gd name="T30" fmla="*/ 110 w 195"/>
                    <a:gd name="T31" fmla="*/ 101 h 218"/>
                    <a:gd name="T32" fmla="*/ 122 w 195"/>
                    <a:gd name="T33" fmla="*/ 102 h 218"/>
                    <a:gd name="T34" fmla="*/ 130 w 195"/>
                    <a:gd name="T35" fmla="*/ 103 h 218"/>
                    <a:gd name="T36" fmla="*/ 133 w 195"/>
                    <a:gd name="T37" fmla="*/ 102 h 218"/>
                    <a:gd name="T38" fmla="*/ 137 w 195"/>
                    <a:gd name="T39" fmla="*/ 94 h 218"/>
                    <a:gd name="T40" fmla="*/ 144 w 195"/>
                    <a:gd name="T41" fmla="*/ 83 h 218"/>
                    <a:gd name="T42" fmla="*/ 145 w 195"/>
                    <a:gd name="T43" fmla="*/ 81 h 218"/>
                    <a:gd name="T44" fmla="*/ 146 w 195"/>
                    <a:gd name="T45" fmla="*/ 79 h 218"/>
                    <a:gd name="T46" fmla="*/ 149 w 195"/>
                    <a:gd name="T47" fmla="*/ 45 h 218"/>
                    <a:gd name="T48" fmla="*/ 129 w 195"/>
                    <a:gd name="T49" fmla="*/ 18 h 218"/>
                    <a:gd name="T50" fmla="*/ 122 w 195"/>
                    <a:gd name="T51" fmla="*/ 15 h 218"/>
                    <a:gd name="T52" fmla="*/ 124 w 195"/>
                    <a:gd name="T53" fmla="*/ 4 h 218"/>
                    <a:gd name="T54" fmla="*/ 136 w 195"/>
                    <a:gd name="T55" fmla="*/ 4 h 218"/>
                    <a:gd name="T56" fmla="*/ 165 w 195"/>
                    <a:gd name="T57" fmla="*/ 41 h 218"/>
                    <a:gd name="T58" fmla="*/ 166 w 195"/>
                    <a:gd name="T59" fmla="*/ 71 h 218"/>
                    <a:gd name="T60" fmla="*/ 179 w 195"/>
                    <a:gd name="T61" fmla="*/ 65 h 218"/>
                    <a:gd name="T62" fmla="*/ 191 w 195"/>
                    <a:gd name="T63" fmla="*/ 63 h 218"/>
                    <a:gd name="T64" fmla="*/ 192 w 195"/>
                    <a:gd name="T65" fmla="*/ 74 h 218"/>
                    <a:gd name="T66" fmla="*/ 170 w 195"/>
                    <a:gd name="T67" fmla="*/ 87 h 218"/>
                    <a:gd name="T68" fmla="*/ 156 w 195"/>
                    <a:gd name="T69" fmla="*/ 93 h 218"/>
                    <a:gd name="T70" fmla="*/ 152 w 195"/>
                    <a:gd name="T71" fmla="*/ 101 h 218"/>
                    <a:gd name="T72" fmla="*/ 146 w 195"/>
                    <a:gd name="T73" fmla="*/ 112 h 218"/>
                    <a:gd name="T74" fmla="*/ 155 w 195"/>
                    <a:gd name="T75" fmla="*/ 174 h 218"/>
                    <a:gd name="T76" fmla="*/ 147 w 195"/>
                    <a:gd name="T77" fmla="*/ 180 h 218"/>
                    <a:gd name="T78" fmla="*/ 145 w 195"/>
                    <a:gd name="T79" fmla="*/ 180 h 218"/>
                    <a:gd name="T80" fmla="*/ 139 w 195"/>
                    <a:gd name="T81" fmla="*/ 170 h 218"/>
                    <a:gd name="T82" fmla="*/ 131 w 195"/>
                    <a:gd name="T83" fmla="*/ 119 h 218"/>
                    <a:gd name="T84" fmla="*/ 119 w 195"/>
                    <a:gd name="T85" fmla="*/ 118 h 218"/>
                    <a:gd name="T86" fmla="*/ 111 w 195"/>
                    <a:gd name="T87" fmla="*/ 117 h 218"/>
                    <a:gd name="T88" fmla="*/ 92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92" y="133"/>
                      </a:moveTo>
                      <a:cubicBezTo>
                        <a:pt x="91" y="135"/>
                        <a:pt x="90" y="136"/>
                        <a:pt x="89" y="137"/>
                      </a:cubicBezTo>
                      <a:cubicBezTo>
                        <a:pt x="79" y="150"/>
                        <a:pt x="55" y="170"/>
                        <a:pt x="33" y="170"/>
                      </a:cubicBezTo>
                      <a:cubicBezTo>
                        <a:pt x="33" y="170"/>
                        <a:pt x="33" y="171"/>
                        <a:pt x="33" y="171"/>
                      </a:cubicBezTo>
                      <a:cubicBezTo>
                        <a:pt x="31" y="187"/>
                        <a:pt x="23" y="202"/>
                        <a:pt x="16" y="214"/>
                      </a:cubicBezTo>
                      <a:cubicBezTo>
                        <a:pt x="15" y="217"/>
                        <a:pt x="12" y="218"/>
                        <a:pt x="9" y="218"/>
                      </a:cubicBezTo>
                      <a:cubicBezTo>
                        <a:pt x="8" y="218"/>
                        <a:pt x="6" y="218"/>
                        <a:pt x="5" y="217"/>
                      </a:cubicBezTo>
                      <a:cubicBezTo>
                        <a:pt x="1" y="215"/>
                        <a:pt x="0" y="210"/>
                        <a:pt x="2" y="206"/>
                      </a:cubicBezTo>
                      <a:cubicBezTo>
                        <a:pt x="9" y="195"/>
                        <a:pt x="15" y="182"/>
                        <a:pt x="17" y="169"/>
                      </a:cubicBezTo>
                      <a:cubicBezTo>
                        <a:pt x="18" y="156"/>
                        <a:pt x="15" y="143"/>
                        <a:pt x="7" y="136"/>
                      </a:cubicBezTo>
                      <a:cubicBezTo>
                        <a:pt x="3" y="133"/>
                        <a:pt x="3" y="128"/>
                        <a:pt x="6" y="125"/>
                      </a:cubicBezTo>
                      <a:cubicBezTo>
                        <a:pt x="9" y="121"/>
                        <a:pt x="14" y="121"/>
                        <a:pt x="17" y="124"/>
                      </a:cubicBezTo>
                      <a:cubicBezTo>
                        <a:pt x="26" y="131"/>
                        <a:pt x="31" y="142"/>
                        <a:pt x="33" y="154"/>
                      </a:cubicBezTo>
                      <a:cubicBezTo>
                        <a:pt x="47" y="153"/>
                        <a:pt x="66" y="140"/>
                        <a:pt x="76" y="127"/>
                      </a:cubicBezTo>
                      <a:cubicBezTo>
                        <a:pt x="77" y="126"/>
                        <a:pt x="78" y="125"/>
                        <a:pt x="79" y="123"/>
                      </a:cubicBezTo>
                      <a:cubicBezTo>
                        <a:pt x="87" y="114"/>
                        <a:pt x="96" y="102"/>
                        <a:pt x="110" y="101"/>
                      </a:cubicBezTo>
                      <a:cubicBezTo>
                        <a:pt x="114" y="101"/>
                        <a:pt x="119" y="102"/>
                        <a:pt x="122" y="102"/>
                      </a:cubicBezTo>
                      <a:cubicBezTo>
                        <a:pt x="125" y="103"/>
                        <a:pt x="128" y="103"/>
                        <a:pt x="130" y="103"/>
                      </a:cubicBezTo>
                      <a:cubicBezTo>
                        <a:pt x="131" y="102"/>
                        <a:pt x="132" y="102"/>
                        <a:pt x="133" y="102"/>
                      </a:cubicBezTo>
                      <a:cubicBezTo>
                        <a:pt x="135" y="100"/>
                        <a:pt x="136" y="98"/>
                        <a:pt x="137" y="94"/>
                      </a:cubicBezTo>
                      <a:cubicBezTo>
                        <a:pt x="139" y="91"/>
                        <a:pt x="141" y="86"/>
                        <a:pt x="144" y="83"/>
                      </a:cubicBezTo>
                      <a:cubicBezTo>
                        <a:pt x="144" y="82"/>
                        <a:pt x="145" y="82"/>
                        <a:pt x="145" y="81"/>
                      </a:cubicBezTo>
                      <a:cubicBezTo>
                        <a:pt x="145" y="81"/>
                        <a:pt x="145" y="80"/>
                        <a:pt x="146" y="79"/>
                      </a:cubicBezTo>
                      <a:cubicBezTo>
                        <a:pt x="151" y="69"/>
                        <a:pt x="153" y="56"/>
                        <a:pt x="149" y="45"/>
                      </a:cubicBezTo>
                      <a:cubicBezTo>
                        <a:pt x="146" y="34"/>
                        <a:pt x="139" y="24"/>
                        <a:pt x="129" y="18"/>
                      </a:cubicBezTo>
                      <a:cubicBezTo>
                        <a:pt x="126" y="19"/>
                        <a:pt x="123" y="17"/>
                        <a:pt x="122" y="15"/>
                      </a:cubicBezTo>
                      <a:cubicBezTo>
                        <a:pt x="119" y="11"/>
                        <a:pt x="120" y="6"/>
                        <a:pt x="124" y="4"/>
                      </a:cubicBezTo>
                      <a:cubicBezTo>
                        <a:pt x="126" y="2"/>
                        <a:pt x="130" y="0"/>
                        <a:pt x="136" y="4"/>
                      </a:cubicBezTo>
                      <a:cubicBezTo>
                        <a:pt x="150" y="12"/>
                        <a:pt x="161" y="25"/>
                        <a:pt x="165" y="41"/>
                      </a:cubicBezTo>
                      <a:cubicBezTo>
                        <a:pt x="168" y="51"/>
                        <a:pt x="168" y="61"/>
                        <a:pt x="166" y="71"/>
                      </a:cubicBezTo>
                      <a:cubicBezTo>
                        <a:pt x="172" y="70"/>
                        <a:pt x="177" y="68"/>
                        <a:pt x="179" y="65"/>
                      </a:cubicBezTo>
                      <a:cubicBezTo>
                        <a:pt x="182" y="61"/>
                        <a:pt x="187" y="60"/>
                        <a:pt x="191" y="63"/>
                      </a:cubicBezTo>
                      <a:cubicBezTo>
                        <a:pt x="194" y="66"/>
                        <a:pt x="195" y="71"/>
                        <a:pt x="192" y="74"/>
                      </a:cubicBezTo>
                      <a:cubicBezTo>
                        <a:pt x="187" y="82"/>
                        <a:pt x="178" y="85"/>
                        <a:pt x="170" y="87"/>
                      </a:cubicBezTo>
                      <a:cubicBezTo>
                        <a:pt x="164" y="88"/>
                        <a:pt x="159" y="90"/>
                        <a:pt x="156" y="93"/>
                      </a:cubicBezTo>
                      <a:cubicBezTo>
                        <a:pt x="155" y="95"/>
                        <a:pt x="153" y="98"/>
                        <a:pt x="152" y="101"/>
                      </a:cubicBezTo>
                      <a:cubicBezTo>
                        <a:pt x="151" y="104"/>
                        <a:pt x="149" y="109"/>
                        <a:pt x="146" y="112"/>
                      </a:cubicBezTo>
                      <a:cubicBezTo>
                        <a:pt x="156" y="131"/>
                        <a:pt x="160" y="153"/>
                        <a:pt x="155" y="174"/>
                      </a:cubicBezTo>
                      <a:cubicBezTo>
                        <a:pt x="154" y="178"/>
                        <a:pt x="150" y="180"/>
                        <a:pt x="147" y="180"/>
                      </a:cubicBezTo>
                      <a:cubicBezTo>
                        <a:pt x="146" y="180"/>
                        <a:pt x="145" y="180"/>
                        <a:pt x="145" y="180"/>
                      </a:cubicBezTo>
                      <a:cubicBezTo>
                        <a:pt x="140" y="179"/>
                        <a:pt x="138" y="175"/>
                        <a:pt x="139" y="170"/>
                      </a:cubicBezTo>
                      <a:cubicBezTo>
                        <a:pt x="143" y="153"/>
                        <a:pt x="140" y="134"/>
                        <a:pt x="131" y="119"/>
                      </a:cubicBezTo>
                      <a:cubicBezTo>
                        <a:pt x="127" y="119"/>
                        <a:pt x="123" y="119"/>
                        <a:pt x="119" y="118"/>
                      </a:cubicBezTo>
                      <a:cubicBezTo>
                        <a:pt x="116" y="118"/>
                        <a:pt x="114" y="117"/>
                        <a:pt x="111" y="117"/>
                      </a:cubicBezTo>
                      <a:cubicBezTo>
                        <a:pt x="104" y="118"/>
                        <a:pt x="98" y="125"/>
                        <a:pt x="92"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45">
                  <a:extLst>
                    <a:ext uri="{FF2B5EF4-FFF2-40B4-BE49-F238E27FC236}">
                      <a16:creationId xmlns:a16="http://schemas.microsoft.com/office/drawing/2014/main" xmlns="" id="{91727C59-A2B5-4981-B654-76DDD41D742F}"/>
                    </a:ext>
                  </a:extLst>
                </p:cNvPr>
                <p:cNvSpPr>
                  <a:spLocks/>
                </p:cNvSpPr>
                <p:nvPr/>
              </p:nvSpPr>
              <p:spPr bwMode="auto">
                <a:xfrm>
                  <a:off x="9075738" y="4708525"/>
                  <a:ext cx="358775" cy="230188"/>
                </a:xfrm>
                <a:custGeom>
                  <a:avLst/>
                  <a:gdLst>
                    <a:gd name="T0" fmla="*/ 57 w 120"/>
                    <a:gd name="T1" fmla="*/ 27 h 77"/>
                    <a:gd name="T2" fmla="*/ 65 w 120"/>
                    <a:gd name="T3" fmla="*/ 22 h 77"/>
                    <a:gd name="T4" fmla="*/ 76 w 120"/>
                    <a:gd name="T5" fmla="*/ 15 h 77"/>
                    <a:gd name="T6" fmla="*/ 104 w 120"/>
                    <a:gd name="T7" fmla="*/ 17 h 77"/>
                    <a:gd name="T8" fmla="*/ 109 w 120"/>
                    <a:gd name="T9" fmla="*/ 20 h 77"/>
                    <a:gd name="T10" fmla="*/ 114 w 120"/>
                    <a:gd name="T11" fmla="*/ 24 h 77"/>
                    <a:gd name="T12" fmla="*/ 119 w 120"/>
                    <a:gd name="T13" fmla="*/ 34 h 77"/>
                    <a:gd name="T14" fmla="*/ 109 w 120"/>
                    <a:gd name="T15" fmla="*/ 39 h 77"/>
                    <a:gd name="T16" fmla="*/ 98 w 120"/>
                    <a:gd name="T17" fmla="*/ 33 h 77"/>
                    <a:gd name="T18" fmla="*/ 95 w 120"/>
                    <a:gd name="T19" fmla="*/ 30 h 77"/>
                    <a:gd name="T20" fmla="*/ 82 w 120"/>
                    <a:gd name="T21" fmla="*/ 29 h 77"/>
                    <a:gd name="T22" fmla="*/ 75 w 120"/>
                    <a:gd name="T23" fmla="*/ 34 h 77"/>
                    <a:gd name="T24" fmla="*/ 62 w 120"/>
                    <a:gd name="T25" fmla="*/ 42 h 77"/>
                    <a:gd name="T26" fmla="*/ 60 w 120"/>
                    <a:gd name="T27" fmla="*/ 43 h 77"/>
                    <a:gd name="T28" fmla="*/ 40 w 120"/>
                    <a:gd name="T29" fmla="*/ 76 h 77"/>
                    <a:gd name="T30" fmla="*/ 36 w 120"/>
                    <a:gd name="T31" fmla="*/ 77 h 77"/>
                    <a:gd name="T32" fmla="*/ 29 w 120"/>
                    <a:gd name="T33" fmla="*/ 74 h 77"/>
                    <a:gd name="T34" fmla="*/ 31 w 120"/>
                    <a:gd name="T35" fmla="*/ 62 h 77"/>
                    <a:gd name="T36" fmla="*/ 44 w 120"/>
                    <a:gd name="T37" fmla="*/ 43 h 77"/>
                    <a:gd name="T38" fmla="*/ 27 w 120"/>
                    <a:gd name="T39" fmla="*/ 34 h 77"/>
                    <a:gd name="T40" fmla="*/ 18 w 120"/>
                    <a:gd name="T41" fmla="*/ 26 h 77"/>
                    <a:gd name="T42" fmla="*/ 5 w 120"/>
                    <a:gd name="T43" fmla="*/ 16 h 77"/>
                    <a:gd name="T44" fmla="*/ 2 w 120"/>
                    <a:gd name="T45" fmla="*/ 5 h 77"/>
                    <a:gd name="T46" fmla="*/ 13 w 120"/>
                    <a:gd name="T47" fmla="*/ 2 h 77"/>
                    <a:gd name="T48" fmla="*/ 29 w 120"/>
                    <a:gd name="T49" fmla="*/ 14 h 77"/>
                    <a:gd name="T50" fmla="*/ 37 w 120"/>
                    <a:gd name="T51" fmla="*/ 21 h 77"/>
                    <a:gd name="T52" fmla="*/ 57 w 120"/>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77">
                      <a:moveTo>
                        <a:pt x="57" y="27"/>
                      </a:moveTo>
                      <a:cubicBezTo>
                        <a:pt x="59" y="26"/>
                        <a:pt x="62" y="24"/>
                        <a:pt x="65" y="22"/>
                      </a:cubicBezTo>
                      <a:cubicBezTo>
                        <a:pt x="68" y="19"/>
                        <a:pt x="71" y="16"/>
                        <a:pt x="76" y="15"/>
                      </a:cubicBezTo>
                      <a:cubicBezTo>
                        <a:pt x="85" y="11"/>
                        <a:pt x="95" y="11"/>
                        <a:pt x="104" y="17"/>
                      </a:cubicBezTo>
                      <a:cubicBezTo>
                        <a:pt x="105" y="18"/>
                        <a:pt x="107" y="19"/>
                        <a:pt x="109" y="20"/>
                      </a:cubicBezTo>
                      <a:cubicBezTo>
                        <a:pt x="110" y="22"/>
                        <a:pt x="112" y="23"/>
                        <a:pt x="114" y="24"/>
                      </a:cubicBezTo>
                      <a:cubicBezTo>
                        <a:pt x="118" y="25"/>
                        <a:pt x="120" y="29"/>
                        <a:pt x="119" y="34"/>
                      </a:cubicBezTo>
                      <a:cubicBezTo>
                        <a:pt x="118" y="38"/>
                        <a:pt x="113" y="40"/>
                        <a:pt x="109" y="39"/>
                      </a:cubicBezTo>
                      <a:cubicBezTo>
                        <a:pt x="105" y="38"/>
                        <a:pt x="101" y="35"/>
                        <a:pt x="98" y="33"/>
                      </a:cubicBezTo>
                      <a:cubicBezTo>
                        <a:pt x="97" y="32"/>
                        <a:pt x="96" y="31"/>
                        <a:pt x="95" y="30"/>
                      </a:cubicBezTo>
                      <a:cubicBezTo>
                        <a:pt x="91" y="28"/>
                        <a:pt x="86" y="28"/>
                        <a:pt x="82" y="29"/>
                      </a:cubicBezTo>
                      <a:cubicBezTo>
                        <a:pt x="80" y="30"/>
                        <a:pt x="77" y="32"/>
                        <a:pt x="75" y="34"/>
                      </a:cubicBezTo>
                      <a:cubicBezTo>
                        <a:pt x="71" y="37"/>
                        <a:pt x="67" y="40"/>
                        <a:pt x="62" y="42"/>
                      </a:cubicBezTo>
                      <a:cubicBezTo>
                        <a:pt x="61" y="42"/>
                        <a:pt x="61" y="43"/>
                        <a:pt x="60" y="43"/>
                      </a:cubicBezTo>
                      <a:cubicBezTo>
                        <a:pt x="59" y="56"/>
                        <a:pt x="47" y="71"/>
                        <a:pt x="40" y="76"/>
                      </a:cubicBezTo>
                      <a:cubicBezTo>
                        <a:pt x="39" y="77"/>
                        <a:pt x="37" y="77"/>
                        <a:pt x="36" y="77"/>
                      </a:cubicBezTo>
                      <a:cubicBezTo>
                        <a:pt x="33" y="77"/>
                        <a:pt x="30" y="76"/>
                        <a:pt x="29" y="74"/>
                      </a:cubicBezTo>
                      <a:cubicBezTo>
                        <a:pt x="26" y="70"/>
                        <a:pt x="27" y="65"/>
                        <a:pt x="31" y="62"/>
                      </a:cubicBezTo>
                      <a:cubicBezTo>
                        <a:pt x="36" y="59"/>
                        <a:pt x="43" y="48"/>
                        <a:pt x="44" y="43"/>
                      </a:cubicBezTo>
                      <a:cubicBezTo>
                        <a:pt x="38" y="41"/>
                        <a:pt x="33" y="38"/>
                        <a:pt x="27" y="34"/>
                      </a:cubicBezTo>
                      <a:cubicBezTo>
                        <a:pt x="24" y="32"/>
                        <a:pt x="21" y="29"/>
                        <a:pt x="18" y="26"/>
                      </a:cubicBezTo>
                      <a:cubicBezTo>
                        <a:pt x="14" y="22"/>
                        <a:pt x="10" y="19"/>
                        <a:pt x="5" y="16"/>
                      </a:cubicBezTo>
                      <a:cubicBezTo>
                        <a:pt x="1" y="14"/>
                        <a:pt x="0" y="9"/>
                        <a:pt x="2" y="5"/>
                      </a:cubicBezTo>
                      <a:cubicBezTo>
                        <a:pt x="4" y="1"/>
                        <a:pt x="9" y="0"/>
                        <a:pt x="13" y="2"/>
                      </a:cubicBezTo>
                      <a:cubicBezTo>
                        <a:pt x="19" y="6"/>
                        <a:pt x="24" y="10"/>
                        <a:pt x="29" y="14"/>
                      </a:cubicBezTo>
                      <a:cubicBezTo>
                        <a:pt x="31" y="17"/>
                        <a:pt x="34" y="19"/>
                        <a:pt x="37" y="21"/>
                      </a:cubicBezTo>
                      <a:cubicBezTo>
                        <a:pt x="40" y="24"/>
                        <a:pt x="49" y="30"/>
                        <a:pt x="57"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46">
                  <a:extLst>
                    <a:ext uri="{FF2B5EF4-FFF2-40B4-BE49-F238E27FC236}">
                      <a16:creationId xmlns:a16="http://schemas.microsoft.com/office/drawing/2014/main" xmlns="" id="{4F17FB96-067C-4A53-B129-000C10175335}"/>
                    </a:ext>
                  </a:extLst>
                </p:cNvPr>
                <p:cNvSpPr>
                  <a:spLocks/>
                </p:cNvSpPr>
                <p:nvPr/>
              </p:nvSpPr>
              <p:spPr bwMode="auto">
                <a:xfrm>
                  <a:off x="9109075" y="3559175"/>
                  <a:ext cx="866775" cy="962025"/>
                </a:xfrm>
                <a:custGeom>
                  <a:avLst/>
                  <a:gdLst>
                    <a:gd name="T0" fmla="*/ 50 w 290"/>
                    <a:gd name="T1" fmla="*/ 187 h 322"/>
                    <a:gd name="T2" fmla="*/ 70 w 290"/>
                    <a:gd name="T3" fmla="*/ 143 h 322"/>
                    <a:gd name="T4" fmla="*/ 68 w 290"/>
                    <a:gd name="T5" fmla="*/ 142 h 322"/>
                    <a:gd name="T6" fmla="*/ 35 w 290"/>
                    <a:gd name="T7" fmla="*/ 118 h 322"/>
                    <a:gd name="T8" fmla="*/ 76 w 290"/>
                    <a:gd name="T9" fmla="*/ 125 h 322"/>
                    <a:gd name="T10" fmla="*/ 137 w 290"/>
                    <a:gd name="T11" fmla="*/ 85 h 322"/>
                    <a:gd name="T12" fmla="*/ 230 w 290"/>
                    <a:gd name="T13" fmla="*/ 62 h 322"/>
                    <a:gd name="T14" fmla="*/ 248 w 290"/>
                    <a:gd name="T15" fmla="*/ 0 h 322"/>
                    <a:gd name="T16" fmla="*/ 248 w 290"/>
                    <a:gd name="T17" fmla="*/ 56 h 322"/>
                    <a:gd name="T18" fmla="*/ 261 w 290"/>
                    <a:gd name="T19" fmla="*/ 55 h 322"/>
                    <a:gd name="T20" fmla="*/ 274 w 290"/>
                    <a:gd name="T21" fmla="*/ 53 h 322"/>
                    <a:gd name="T22" fmla="*/ 287 w 290"/>
                    <a:gd name="T23" fmla="*/ 62 h 322"/>
                    <a:gd name="T24" fmla="*/ 260 w 290"/>
                    <a:gd name="T25" fmla="*/ 72 h 322"/>
                    <a:gd name="T26" fmla="*/ 239 w 290"/>
                    <a:gd name="T27" fmla="*/ 76 h 322"/>
                    <a:gd name="T28" fmla="*/ 201 w 290"/>
                    <a:gd name="T29" fmla="*/ 87 h 322"/>
                    <a:gd name="T30" fmla="*/ 178 w 290"/>
                    <a:gd name="T31" fmla="*/ 142 h 322"/>
                    <a:gd name="T32" fmla="*/ 160 w 290"/>
                    <a:gd name="T33" fmla="*/ 218 h 322"/>
                    <a:gd name="T34" fmla="*/ 146 w 290"/>
                    <a:gd name="T35" fmla="*/ 237 h 322"/>
                    <a:gd name="T36" fmla="*/ 96 w 290"/>
                    <a:gd name="T37" fmla="*/ 275 h 322"/>
                    <a:gd name="T38" fmla="*/ 53 w 290"/>
                    <a:gd name="T39" fmla="*/ 315 h 322"/>
                    <a:gd name="T40" fmla="*/ 44 w 290"/>
                    <a:gd name="T41" fmla="*/ 322 h 322"/>
                    <a:gd name="T42" fmla="*/ 57 w 290"/>
                    <a:gd name="T43" fmla="*/ 277 h 322"/>
                    <a:gd name="T44" fmla="*/ 121 w 290"/>
                    <a:gd name="T45" fmla="*/ 243 h 322"/>
                    <a:gd name="T46" fmla="*/ 134 w 290"/>
                    <a:gd name="T47" fmla="*/ 225 h 322"/>
                    <a:gd name="T48" fmla="*/ 120 w 290"/>
                    <a:gd name="T49" fmla="*/ 193 h 322"/>
                    <a:gd name="T50" fmla="*/ 144 w 290"/>
                    <a:gd name="T51" fmla="*/ 212 h 322"/>
                    <a:gd name="T52" fmla="*/ 159 w 290"/>
                    <a:gd name="T53" fmla="*/ 192 h 322"/>
                    <a:gd name="T54" fmla="*/ 141 w 290"/>
                    <a:gd name="T55" fmla="*/ 101 h 322"/>
                    <a:gd name="T56" fmla="*/ 94 w 290"/>
                    <a:gd name="T57" fmla="*/ 124 h 322"/>
                    <a:gd name="T58" fmla="*/ 84 w 290"/>
                    <a:gd name="T59" fmla="*/ 156 h 322"/>
                    <a:gd name="T60" fmla="*/ 44 w 290"/>
                    <a:gd name="T61" fmla="*/ 217 h 322"/>
                    <a:gd name="T62" fmla="*/ 9 w 290"/>
                    <a:gd name="T63" fmla="*/ 262 h 322"/>
                    <a:gd name="T64" fmla="*/ 1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33" y="206"/>
                      </a:moveTo>
                      <a:cubicBezTo>
                        <a:pt x="39" y="200"/>
                        <a:pt x="45" y="194"/>
                        <a:pt x="50" y="187"/>
                      </a:cubicBezTo>
                      <a:cubicBezTo>
                        <a:pt x="58" y="177"/>
                        <a:pt x="65" y="165"/>
                        <a:pt x="68" y="152"/>
                      </a:cubicBezTo>
                      <a:cubicBezTo>
                        <a:pt x="69" y="149"/>
                        <a:pt x="70" y="146"/>
                        <a:pt x="70" y="143"/>
                      </a:cubicBezTo>
                      <a:cubicBezTo>
                        <a:pt x="70" y="143"/>
                        <a:pt x="71" y="142"/>
                        <a:pt x="71" y="142"/>
                      </a:cubicBezTo>
                      <a:cubicBezTo>
                        <a:pt x="70" y="142"/>
                        <a:pt x="69" y="142"/>
                        <a:pt x="68" y="142"/>
                      </a:cubicBezTo>
                      <a:cubicBezTo>
                        <a:pt x="56" y="142"/>
                        <a:pt x="44" y="137"/>
                        <a:pt x="35" y="129"/>
                      </a:cubicBezTo>
                      <a:cubicBezTo>
                        <a:pt x="32" y="126"/>
                        <a:pt x="32" y="121"/>
                        <a:pt x="35" y="118"/>
                      </a:cubicBezTo>
                      <a:cubicBezTo>
                        <a:pt x="38" y="114"/>
                        <a:pt x="43" y="114"/>
                        <a:pt x="46" y="117"/>
                      </a:cubicBezTo>
                      <a:cubicBezTo>
                        <a:pt x="54" y="124"/>
                        <a:pt x="66" y="127"/>
                        <a:pt x="76" y="125"/>
                      </a:cubicBezTo>
                      <a:cubicBezTo>
                        <a:pt x="77" y="122"/>
                        <a:pt x="79" y="118"/>
                        <a:pt x="80" y="115"/>
                      </a:cubicBezTo>
                      <a:cubicBezTo>
                        <a:pt x="93" y="97"/>
                        <a:pt x="115" y="90"/>
                        <a:pt x="137" y="85"/>
                      </a:cubicBezTo>
                      <a:cubicBezTo>
                        <a:pt x="197" y="71"/>
                        <a:pt x="197" y="71"/>
                        <a:pt x="197" y="71"/>
                      </a:cubicBezTo>
                      <a:cubicBezTo>
                        <a:pt x="208" y="68"/>
                        <a:pt x="219" y="66"/>
                        <a:pt x="230" y="62"/>
                      </a:cubicBezTo>
                      <a:cubicBezTo>
                        <a:pt x="235" y="44"/>
                        <a:pt x="239" y="26"/>
                        <a:pt x="240" y="7"/>
                      </a:cubicBezTo>
                      <a:cubicBezTo>
                        <a:pt x="240" y="3"/>
                        <a:pt x="244" y="0"/>
                        <a:pt x="248" y="0"/>
                      </a:cubicBezTo>
                      <a:cubicBezTo>
                        <a:pt x="253" y="0"/>
                        <a:pt x="256" y="4"/>
                        <a:pt x="256" y="8"/>
                      </a:cubicBezTo>
                      <a:cubicBezTo>
                        <a:pt x="255" y="25"/>
                        <a:pt x="252" y="40"/>
                        <a:pt x="248" y="56"/>
                      </a:cubicBezTo>
                      <a:cubicBezTo>
                        <a:pt x="249" y="56"/>
                        <a:pt x="251" y="56"/>
                        <a:pt x="252" y="55"/>
                      </a:cubicBezTo>
                      <a:cubicBezTo>
                        <a:pt x="255" y="55"/>
                        <a:pt x="258" y="55"/>
                        <a:pt x="261" y="55"/>
                      </a:cubicBezTo>
                      <a:cubicBezTo>
                        <a:pt x="263" y="55"/>
                        <a:pt x="265" y="56"/>
                        <a:pt x="267" y="55"/>
                      </a:cubicBezTo>
                      <a:cubicBezTo>
                        <a:pt x="270" y="55"/>
                        <a:pt x="273" y="54"/>
                        <a:pt x="274" y="53"/>
                      </a:cubicBezTo>
                      <a:cubicBezTo>
                        <a:pt x="276" y="49"/>
                        <a:pt x="281" y="48"/>
                        <a:pt x="285" y="50"/>
                      </a:cubicBezTo>
                      <a:cubicBezTo>
                        <a:pt x="289" y="53"/>
                        <a:pt x="290" y="58"/>
                        <a:pt x="287" y="62"/>
                      </a:cubicBezTo>
                      <a:cubicBezTo>
                        <a:pt x="284" y="67"/>
                        <a:pt x="277" y="71"/>
                        <a:pt x="268" y="72"/>
                      </a:cubicBezTo>
                      <a:cubicBezTo>
                        <a:pt x="265" y="72"/>
                        <a:pt x="263" y="72"/>
                        <a:pt x="260" y="72"/>
                      </a:cubicBezTo>
                      <a:cubicBezTo>
                        <a:pt x="258" y="71"/>
                        <a:pt x="255" y="71"/>
                        <a:pt x="253" y="72"/>
                      </a:cubicBezTo>
                      <a:cubicBezTo>
                        <a:pt x="249" y="72"/>
                        <a:pt x="244" y="74"/>
                        <a:pt x="239" y="76"/>
                      </a:cubicBezTo>
                      <a:cubicBezTo>
                        <a:pt x="238" y="76"/>
                        <a:pt x="237" y="77"/>
                        <a:pt x="236" y="77"/>
                      </a:cubicBezTo>
                      <a:cubicBezTo>
                        <a:pt x="224" y="81"/>
                        <a:pt x="212" y="84"/>
                        <a:pt x="201" y="87"/>
                      </a:cubicBezTo>
                      <a:cubicBezTo>
                        <a:pt x="158" y="97"/>
                        <a:pt x="158" y="97"/>
                        <a:pt x="158" y="97"/>
                      </a:cubicBezTo>
                      <a:cubicBezTo>
                        <a:pt x="166" y="111"/>
                        <a:pt x="174" y="125"/>
                        <a:pt x="178" y="142"/>
                      </a:cubicBezTo>
                      <a:cubicBezTo>
                        <a:pt x="184" y="163"/>
                        <a:pt x="182" y="184"/>
                        <a:pt x="173" y="200"/>
                      </a:cubicBezTo>
                      <a:cubicBezTo>
                        <a:pt x="170" y="207"/>
                        <a:pt x="164" y="213"/>
                        <a:pt x="160" y="218"/>
                      </a:cubicBezTo>
                      <a:cubicBezTo>
                        <a:pt x="157" y="221"/>
                        <a:pt x="154" y="225"/>
                        <a:pt x="152" y="228"/>
                      </a:cubicBezTo>
                      <a:cubicBezTo>
                        <a:pt x="149" y="231"/>
                        <a:pt x="148" y="234"/>
                        <a:pt x="146" y="237"/>
                      </a:cubicBezTo>
                      <a:cubicBezTo>
                        <a:pt x="142" y="243"/>
                        <a:pt x="138" y="249"/>
                        <a:pt x="132" y="255"/>
                      </a:cubicBezTo>
                      <a:cubicBezTo>
                        <a:pt x="122" y="265"/>
                        <a:pt x="109" y="270"/>
                        <a:pt x="96" y="275"/>
                      </a:cubicBezTo>
                      <a:cubicBezTo>
                        <a:pt x="86" y="279"/>
                        <a:pt x="76" y="282"/>
                        <a:pt x="68" y="289"/>
                      </a:cubicBezTo>
                      <a:cubicBezTo>
                        <a:pt x="60" y="296"/>
                        <a:pt x="55" y="305"/>
                        <a:pt x="53" y="315"/>
                      </a:cubicBezTo>
                      <a:cubicBezTo>
                        <a:pt x="53" y="319"/>
                        <a:pt x="49" y="322"/>
                        <a:pt x="45" y="322"/>
                      </a:cubicBezTo>
                      <a:cubicBezTo>
                        <a:pt x="45" y="322"/>
                        <a:pt x="44" y="322"/>
                        <a:pt x="44" y="322"/>
                      </a:cubicBezTo>
                      <a:cubicBezTo>
                        <a:pt x="40" y="322"/>
                        <a:pt x="37" y="317"/>
                        <a:pt x="37" y="313"/>
                      </a:cubicBezTo>
                      <a:cubicBezTo>
                        <a:pt x="39" y="299"/>
                        <a:pt x="47" y="286"/>
                        <a:pt x="57" y="277"/>
                      </a:cubicBezTo>
                      <a:cubicBezTo>
                        <a:pt x="67" y="268"/>
                        <a:pt x="79" y="264"/>
                        <a:pt x="90" y="260"/>
                      </a:cubicBezTo>
                      <a:cubicBezTo>
                        <a:pt x="102" y="255"/>
                        <a:pt x="113" y="251"/>
                        <a:pt x="121" y="243"/>
                      </a:cubicBezTo>
                      <a:cubicBezTo>
                        <a:pt x="125" y="239"/>
                        <a:pt x="128" y="234"/>
                        <a:pt x="132" y="228"/>
                      </a:cubicBezTo>
                      <a:cubicBezTo>
                        <a:pt x="133" y="227"/>
                        <a:pt x="133" y="226"/>
                        <a:pt x="134" y="225"/>
                      </a:cubicBezTo>
                      <a:cubicBezTo>
                        <a:pt x="128" y="219"/>
                        <a:pt x="123" y="211"/>
                        <a:pt x="118" y="204"/>
                      </a:cubicBezTo>
                      <a:cubicBezTo>
                        <a:pt x="115" y="200"/>
                        <a:pt x="116" y="195"/>
                        <a:pt x="120" y="193"/>
                      </a:cubicBezTo>
                      <a:cubicBezTo>
                        <a:pt x="124" y="190"/>
                        <a:pt x="129" y="191"/>
                        <a:pt x="131" y="195"/>
                      </a:cubicBezTo>
                      <a:cubicBezTo>
                        <a:pt x="135" y="201"/>
                        <a:pt x="139" y="206"/>
                        <a:pt x="144" y="212"/>
                      </a:cubicBezTo>
                      <a:cubicBezTo>
                        <a:pt x="145" y="210"/>
                        <a:pt x="146" y="209"/>
                        <a:pt x="147" y="208"/>
                      </a:cubicBezTo>
                      <a:cubicBezTo>
                        <a:pt x="152" y="202"/>
                        <a:pt x="156" y="197"/>
                        <a:pt x="159" y="192"/>
                      </a:cubicBezTo>
                      <a:cubicBezTo>
                        <a:pt x="169" y="175"/>
                        <a:pt x="165" y="156"/>
                        <a:pt x="163" y="146"/>
                      </a:cubicBezTo>
                      <a:cubicBezTo>
                        <a:pt x="158" y="130"/>
                        <a:pt x="150" y="115"/>
                        <a:pt x="141" y="101"/>
                      </a:cubicBezTo>
                      <a:cubicBezTo>
                        <a:pt x="141" y="101"/>
                        <a:pt x="141" y="101"/>
                        <a:pt x="141" y="101"/>
                      </a:cubicBezTo>
                      <a:cubicBezTo>
                        <a:pt x="121" y="105"/>
                        <a:pt x="103" y="110"/>
                        <a:pt x="94" y="124"/>
                      </a:cubicBezTo>
                      <a:cubicBezTo>
                        <a:pt x="90" y="131"/>
                        <a:pt x="88" y="138"/>
                        <a:pt x="86" y="147"/>
                      </a:cubicBezTo>
                      <a:cubicBezTo>
                        <a:pt x="85" y="150"/>
                        <a:pt x="85" y="153"/>
                        <a:pt x="84" y="156"/>
                      </a:cubicBezTo>
                      <a:cubicBezTo>
                        <a:pt x="80" y="171"/>
                        <a:pt x="72" y="185"/>
                        <a:pt x="63" y="197"/>
                      </a:cubicBezTo>
                      <a:cubicBezTo>
                        <a:pt x="57" y="205"/>
                        <a:pt x="51" y="211"/>
                        <a:pt x="44" y="217"/>
                      </a:cubicBezTo>
                      <a:cubicBezTo>
                        <a:pt x="32" y="230"/>
                        <a:pt x="21" y="241"/>
                        <a:pt x="16" y="256"/>
                      </a:cubicBezTo>
                      <a:cubicBezTo>
                        <a:pt x="15" y="259"/>
                        <a:pt x="12" y="262"/>
                        <a:pt x="9" y="262"/>
                      </a:cubicBezTo>
                      <a:cubicBezTo>
                        <a:pt x="8" y="262"/>
                        <a:pt x="7" y="262"/>
                        <a:pt x="6" y="261"/>
                      </a:cubicBezTo>
                      <a:cubicBezTo>
                        <a:pt x="2" y="260"/>
                        <a:pt x="0" y="255"/>
                        <a:pt x="1" y="251"/>
                      </a:cubicBezTo>
                      <a:cubicBezTo>
                        <a:pt x="7" y="233"/>
                        <a:pt x="20" y="219"/>
                        <a:pt x="33"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47">
                  <a:extLst>
                    <a:ext uri="{FF2B5EF4-FFF2-40B4-BE49-F238E27FC236}">
                      <a16:creationId xmlns:a16="http://schemas.microsoft.com/office/drawing/2014/main" xmlns="" id="{D7F9FB2D-77CD-4E22-952B-0E365659B26E}"/>
                    </a:ext>
                  </a:extLst>
                </p:cNvPr>
                <p:cNvSpPr>
                  <a:spLocks/>
                </p:cNvSpPr>
                <p:nvPr/>
              </p:nvSpPr>
              <p:spPr bwMode="auto">
                <a:xfrm>
                  <a:off x="9264650" y="4575175"/>
                  <a:ext cx="609600" cy="468313"/>
                </a:xfrm>
                <a:custGeom>
                  <a:avLst/>
                  <a:gdLst>
                    <a:gd name="T0" fmla="*/ 12 w 204"/>
                    <a:gd name="T1" fmla="*/ 138 h 157"/>
                    <a:gd name="T2" fmla="*/ 63 w 204"/>
                    <a:gd name="T3" fmla="*/ 124 h 157"/>
                    <a:gd name="T4" fmla="*/ 73 w 204"/>
                    <a:gd name="T5" fmla="*/ 110 h 157"/>
                    <a:gd name="T6" fmla="*/ 80 w 204"/>
                    <a:gd name="T7" fmla="*/ 101 h 157"/>
                    <a:gd name="T8" fmla="*/ 107 w 204"/>
                    <a:gd name="T9" fmla="*/ 80 h 157"/>
                    <a:gd name="T10" fmla="*/ 108 w 204"/>
                    <a:gd name="T11" fmla="*/ 80 h 157"/>
                    <a:gd name="T12" fmla="*/ 113 w 204"/>
                    <a:gd name="T13" fmla="*/ 50 h 157"/>
                    <a:gd name="T14" fmla="*/ 121 w 204"/>
                    <a:gd name="T15" fmla="*/ 42 h 157"/>
                    <a:gd name="T16" fmla="*/ 130 w 204"/>
                    <a:gd name="T17" fmla="*/ 50 h 157"/>
                    <a:gd name="T18" fmla="*/ 125 w 204"/>
                    <a:gd name="T19" fmla="*/ 79 h 157"/>
                    <a:gd name="T20" fmla="*/ 139 w 204"/>
                    <a:gd name="T21" fmla="*/ 78 h 157"/>
                    <a:gd name="T22" fmla="*/ 153 w 204"/>
                    <a:gd name="T23" fmla="*/ 67 h 157"/>
                    <a:gd name="T24" fmla="*/ 187 w 204"/>
                    <a:gd name="T25" fmla="*/ 8 h 157"/>
                    <a:gd name="T26" fmla="*/ 196 w 204"/>
                    <a:gd name="T27" fmla="*/ 1 h 157"/>
                    <a:gd name="T28" fmla="*/ 203 w 204"/>
                    <a:gd name="T29" fmla="*/ 10 h 157"/>
                    <a:gd name="T30" fmla="*/ 165 w 204"/>
                    <a:gd name="T31" fmla="*/ 78 h 157"/>
                    <a:gd name="T32" fmla="*/ 145 w 204"/>
                    <a:gd name="T33" fmla="*/ 93 h 157"/>
                    <a:gd name="T34" fmla="*/ 124 w 204"/>
                    <a:gd name="T35" fmla="*/ 96 h 157"/>
                    <a:gd name="T36" fmla="*/ 111 w 204"/>
                    <a:gd name="T37" fmla="*/ 96 h 157"/>
                    <a:gd name="T38" fmla="*/ 93 w 204"/>
                    <a:gd name="T39" fmla="*/ 111 h 157"/>
                    <a:gd name="T40" fmla="*/ 87 w 204"/>
                    <a:gd name="T41" fmla="*/ 119 h 157"/>
                    <a:gd name="T42" fmla="*/ 75 w 204"/>
                    <a:gd name="T43" fmla="*/ 135 h 157"/>
                    <a:gd name="T44" fmla="*/ 26 w 204"/>
                    <a:gd name="T45" fmla="*/ 157 h 157"/>
                    <a:gd name="T46" fmla="*/ 7 w 204"/>
                    <a:gd name="T47" fmla="*/ 154 h 157"/>
                    <a:gd name="T48" fmla="*/ 1 w 204"/>
                    <a:gd name="T49" fmla="*/ 144 h 157"/>
                    <a:gd name="T50" fmla="*/ 1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2" y="138"/>
                      </a:moveTo>
                      <a:cubicBezTo>
                        <a:pt x="29" y="144"/>
                        <a:pt x="51" y="138"/>
                        <a:pt x="63" y="124"/>
                      </a:cubicBezTo>
                      <a:cubicBezTo>
                        <a:pt x="67" y="120"/>
                        <a:pt x="70" y="115"/>
                        <a:pt x="73" y="110"/>
                      </a:cubicBezTo>
                      <a:cubicBezTo>
                        <a:pt x="75" y="107"/>
                        <a:pt x="77" y="104"/>
                        <a:pt x="80" y="101"/>
                      </a:cubicBezTo>
                      <a:cubicBezTo>
                        <a:pt x="88" y="90"/>
                        <a:pt x="97" y="83"/>
                        <a:pt x="107" y="80"/>
                      </a:cubicBezTo>
                      <a:cubicBezTo>
                        <a:pt x="107" y="80"/>
                        <a:pt x="108" y="80"/>
                        <a:pt x="108" y="80"/>
                      </a:cubicBezTo>
                      <a:cubicBezTo>
                        <a:pt x="112" y="71"/>
                        <a:pt x="114" y="60"/>
                        <a:pt x="113" y="50"/>
                      </a:cubicBezTo>
                      <a:cubicBezTo>
                        <a:pt x="113" y="45"/>
                        <a:pt x="117" y="42"/>
                        <a:pt x="121" y="42"/>
                      </a:cubicBezTo>
                      <a:cubicBezTo>
                        <a:pt x="126" y="42"/>
                        <a:pt x="130" y="45"/>
                        <a:pt x="130" y="50"/>
                      </a:cubicBezTo>
                      <a:cubicBezTo>
                        <a:pt x="130" y="60"/>
                        <a:pt x="128" y="70"/>
                        <a:pt x="125" y="79"/>
                      </a:cubicBezTo>
                      <a:cubicBezTo>
                        <a:pt x="130" y="80"/>
                        <a:pt x="135" y="80"/>
                        <a:pt x="139" y="78"/>
                      </a:cubicBezTo>
                      <a:cubicBezTo>
                        <a:pt x="144" y="76"/>
                        <a:pt x="149" y="71"/>
                        <a:pt x="153" y="67"/>
                      </a:cubicBezTo>
                      <a:cubicBezTo>
                        <a:pt x="171" y="47"/>
                        <a:pt x="185" y="29"/>
                        <a:pt x="187" y="8"/>
                      </a:cubicBezTo>
                      <a:cubicBezTo>
                        <a:pt x="188" y="4"/>
                        <a:pt x="191" y="0"/>
                        <a:pt x="196" y="1"/>
                      </a:cubicBezTo>
                      <a:cubicBezTo>
                        <a:pt x="200" y="1"/>
                        <a:pt x="204" y="5"/>
                        <a:pt x="203" y="10"/>
                      </a:cubicBezTo>
                      <a:cubicBezTo>
                        <a:pt x="201" y="38"/>
                        <a:pt x="180" y="61"/>
                        <a:pt x="165" y="78"/>
                      </a:cubicBezTo>
                      <a:cubicBezTo>
                        <a:pt x="160" y="83"/>
                        <a:pt x="154" y="90"/>
                        <a:pt x="145" y="93"/>
                      </a:cubicBezTo>
                      <a:cubicBezTo>
                        <a:pt x="138" y="96"/>
                        <a:pt x="130" y="96"/>
                        <a:pt x="124" y="96"/>
                      </a:cubicBezTo>
                      <a:cubicBezTo>
                        <a:pt x="119" y="95"/>
                        <a:pt x="115" y="95"/>
                        <a:pt x="111" y="96"/>
                      </a:cubicBezTo>
                      <a:cubicBezTo>
                        <a:pt x="105" y="98"/>
                        <a:pt x="99" y="102"/>
                        <a:pt x="93" y="111"/>
                      </a:cubicBezTo>
                      <a:cubicBezTo>
                        <a:pt x="91" y="113"/>
                        <a:pt x="89" y="116"/>
                        <a:pt x="87" y="119"/>
                      </a:cubicBezTo>
                      <a:cubicBezTo>
                        <a:pt x="83" y="125"/>
                        <a:pt x="80" y="130"/>
                        <a:pt x="75" y="135"/>
                      </a:cubicBezTo>
                      <a:cubicBezTo>
                        <a:pt x="63" y="149"/>
                        <a:pt x="44" y="157"/>
                        <a:pt x="26" y="157"/>
                      </a:cubicBezTo>
                      <a:cubicBezTo>
                        <a:pt x="19" y="157"/>
                        <a:pt x="13" y="156"/>
                        <a:pt x="7" y="154"/>
                      </a:cubicBezTo>
                      <a:cubicBezTo>
                        <a:pt x="3" y="153"/>
                        <a:pt x="0" y="148"/>
                        <a:pt x="1" y="144"/>
                      </a:cubicBezTo>
                      <a:cubicBezTo>
                        <a:pt x="3" y="140"/>
                        <a:pt x="7" y="137"/>
                        <a:pt x="1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48">
                  <a:extLst>
                    <a:ext uri="{FF2B5EF4-FFF2-40B4-BE49-F238E27FC236}">
                      <a16:creationId xmlns:a16="http://schemas.microsoft.com/office/drawing/2014/main" xmlns="" id="{6CF8DE85-FC62-4D33-8F78-A3AEB24856A9}"/>
                    </a:ext>
                  </a:extLst>
                </p:cNvPr>
                <p:cNvSpPr>
                  <a:spLocks/>
                </p:cNvSpPr>
                <p:nvPr/>
              </p:nvSpPr>
              <p:spPr bwMode="auto">
                <a:xfrm>
                  <a:off x="9680575" y="2132013"/>
                  <a:ext cx="206375" cy="250825"/>
                </a:xfrm>
                <a:custGeom>
                  <a:avLst/>
                  <a:gdLst>
                    <a:gd name="T0" fmla="*/ 11 w 69"/>
                    <a:gd name="T1" fmla="*/ 1 h 84"/>
                    <a:gd name="T2" fmla="*/ 60 w 69"/>
                    <a:gd name="T3" fmla="*/ 56 h 84"/>
                    <a:gd name="T4" fmla="*/ 60 w 69"/>
                    <a:gd name="T5" fmla="*/ 59 h 84"/>
                    <a:gd name="T6" fmla="*/ 61 w 69"/>
                    <a:gd name="T7" fmla="*/ 65 h 84"/>
                    <a:gd name="T8" fmla="*/ 62 w 69"/>
                    <a:gd name="T9" fmla="*/ 68 h 84"/>
                    <a:gd name="T10" fmla="*/ 68 w 69"/>
                    <a:gd name="T11" fmla="*/ 78 h 84"/>
                    <a:gd name="T12" fmla="*/ 60 w 69"/>
                    <a:gd name="T13" fmla="*/ 84 h 84"/>
                    <a:gd name="T14" fmla="*/ 58 w 69"/>
                    <a:gd name="T15" fmla="*/ 83 h 84"/>
                    <a:gd name="T16" fmla="*/ 45 w 69"/>
                    <a:gd name="T17" fmla="*/ 70 h 84"/>
                    <a:gd name="T18" fmla="*/ 44 w 69"/>
                    <a:gd name="T19" fmla="*/ 60 h 84"/>
                    <a:gd name="T20" fmla="*/ 43 w 69"/>
                    <a:gd name="T21" fmla="*/ 58 h 84"/>
                    <a:gd name="T22" fmla="*/ 7 w 69"/>
                    <a:gd name="T23" fmla="*/ 17 h 84"/>
                    <a:gd name="T24" fmla="*/ 1 w 69"/>
                    <a:gd name="T25" fmla="*/ 7 h 84"/>
                    <a:gd name="T26" fmla="*/ 11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11" y="1"/>
                      </a:moveTo>
                      <a:cubicBezTo>
                        <a:pt x="36" y="7"/>
                        <a:pt x="57" y="30"/>
                        <a:pt x="60" y="56"/>
                      </a:cubicBezTo>
                      <a:cubicBezTo>
                        <a:pt x="60" y="57"/>
                        <a:pt x="60" y="58"/>
                        <a:pt x="60" y="59"/>
                      </a:cubicBezTo>
                      <a:cubicBezTo>
                        <a:pt x="60" y="61"/>
                        <a:pt x="60" y="64"/>
                        <a:pt x="61" y="65"/>
                      </a:cubicBezTo>
                      <a:cubicBezTo>
                        <a:pt x="61" y="67"/>
                        <a:pt x="62" y="68"/>
                        <a:pt x="62" y="68"/>
                      </a:cubicBezTo>
                      <a:cubicBezTo>
                        <a:pt x="66" y="69"/>
                        <a:pt x="69" y="74"/>
                        <a:pt x="68" y="78"/>
                      </a:cubicBezTo>
                      <a:cubicBezTo>
                        <a:pt x="67" y="81"/>
                        <a:pt x="63" y="84"/>
                        <a:pt x="60" y="84"/>
                      </a:cubicBezTo>
                      <a:cubicBezTo>
                        <a:pt x="59" y="84"/>
                        <a:pt x="58" y="84"/>
                        <a:pt x="58" y="83"/>
                      </a:cubicBezTo>
                      <a:cubicBezTo>
                        <a:pt x="52" y="82"/>
                        <a:pt x="47" y="77"/>
                        <a:pt x="45" y="70"/>
                      </a:cubicBezTo>
                      <a:cubicBezTo>
                        <a:pt x="44" y="67"/>
                        <a:pt x="44" y="63"/>
                        <a:pt x="44" y="60"/>
                      </a:cubicBezTo>
                      <a:cubicBezTo>
                        <a:pt x="44" y="59"/>
                        <a:pt x="44" y="59"/>
                        <a:pt x="43" y="58"/>
                      </a:cubicBezTo>
                      <a:cubicBezTo>
                        <a:pt x="42" y="39"/>
                        <a:pt x="26" y="21"/>
                        <a:pt x="7" y="17"/>
                      </a:cubicBezTo>
                      <a:cubicBezTo>
                        <a:pt x="3" y="16"/>
                        <a:pt x="0" y="11"/>
                        <a:pt x="1" y="7"/>
                      </a:cubicBezTo>
                      <a:cubicBezTo>
                        <a:pt x="2" y="3"/>
                        <a:pt x="7" y="0"/>
                        <a:pt x="11"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49">
                  <a:extLst>
                    <a:ext uri="{FF2B5EF4-FFF2-40B4-BE49-F238E27FC236}">
                      <a16:creationId xmlns:a16="http://schemas.microsoft.com/office/drawing/2014/main" xmlns="" id="{9613D59C-A32F-45EF-AE29-578AAD54BCD8}"/>
                    </a:ext>
                  </a:extLst>
                </p:cNvPr>
                <p:cNvSpPr>
                  <a:spLocks/>
                </p:cNvSpPr>
                <p:nvPr/>
              </p:nvSpPr>
              <p:spPr bwMode="auto">
                <a:xfrm>
                  <a:off x="9351963" y="1938338"/>
                  <a:ext cx="230188" cy="238125"/>
                </a:xfrm>
                <a:custGeom>
                  <a:avLst/>
                  <a:gdLst>
                    <a:gd name="T0" fmla="*/ 8 w 77"/>
                    <a:gd name="T1" fmla="*/ 1 h 80"/>
                    <a:gd name="T2" fmla="*/ 41 w 77"/>
                    <a:gd name="T3" fmla="*/ 15 h 80"/>
                    <a:gd name="T4" fmla="*/ 52 w 77"/>
                    <a:gd name="T5" fmla="*/ 39 h 80"/>
                    <a:gd name="T6" fmla="*/ 55 w 77"/>
                    <a:gd name="T7" fmla="*/ 47 h 80"/>
                    <a:gd name="T8" fmla="*/ 70 w 77"/>
                    <a:gd name="T9" fmla="*/ 64 h 80"/>
                    <a:gd name="T10" fmla="*/ 76 w 77"/>
                    <a:gd name="T11" fmla="*/ 73 h 80"/>
                    <a:gd name="T12" fmla="*/ 68 w 77"/>
                    <a:gd name="T13" fmla="*/ 80 h 80"/>
                    <a:gd name="T14" fmla="*/ 67 w 77"/>
                    <a:gd name="T15" fmla="*/ 80 h 80"/>
                    <a:gd name="T16" fmla="*/ 39 w 77"/>
                    <a:gd name="T17" fmla="*/ 52 h 80"/>
                    <a:gd name="T18" fmla="*/ 37 w 77"/>
                    <a:gd name="T19" fmla="*/ 44 h 80"/>
                    <a:gd name="T20" fmla="*/ 28 w 77"/>
                    <a:gd name="T21" fmla="*/ 25 h 80"/>
                    <a:gd name="T22" fmla="*/ 9 w 77"/>
                    <a:gd name="T23" fmla="*/ 17 h 80"/>
                    <a:gd name="T24" fmla="*/ 0 w 77"/>
                    <a:gd name="T25" fmla="*/ 10 h 80"/>
                    <a:gd name="T26" fmla="*/ 8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8" y="1"/>
                      </a:moveTo>
                      <a:cubicBezTo>
                        <a:pt x="20" y="0"/>
                        <a:pt x="33" y="5"/>
                        <a:pt x="41" y="15"/>
                      </a:cubicBezTo>
                      <a:cubicBezTo>
                        <a:pt x="47" y="22"/>
                        <a:pt x="50" y="31"/>
                        <a:pt x="52" y="39"/>
                      </a:cubicBezTo>
                      <a:cubicBezTo>
                        <a:pt x="53" y="42"/>
                        <a:pt x="54" y="44"/>
                        <a:pt x="55" y="47"/>
                      </a:cubicBezTo>
                      <a:cubicBezTo>
                        <a:pt x="56" y="50"/>
                        <a:pt x="61" y="63"/>
                        <a:pt x="70" y="64"/>
                      </a:cubicBezTo>
                      <a:cubicBezTo>
                        <a:pt x="74" y="65"/>
                        <a:pt x="77" y="69"/>
                        <a:pt x="76" y="73"/>
                      </a:cubicBezTo>
                      <a:cubicBezTo>
                        <a:pt x="76" y="77"/>
                        <a:pt x="72" y="80"/>
                        <a:pt x="68" y="80"/>
                      </a:cubicBezTo>
                      <a:cubicBezTo>
                        <a:pt x="68" y="80"/>
                        <a:pt x="68" y="80"/>
                        <a:pt x="67" y="80"/>
                      </a:cubicBezTo>
                      <a:cubicBezTo>
                        <a:pt x="55" y="78"/>
                        <a:pt x="45" y="68"/>
                        <a:pt x="39" y="52"/>
                      </a:cubicBezTo>
                      <a:cubicBezTo>
                        <a:pt x="39" y="49"/>
                        <a:pt x="38" y="47"/>
                        <a:pt x="37" y="44"/>
                      </a:cubicBezTo>
                      <a:cubicBezTo>
                        <a:pt x="35" y="37"/>
                        <a:pt x="32" y="30"/>
                        <a:pt x="28" y="25"/>
                      </a:cubicBezTo>
                      <a:cubicBezTo>
                        <a:pt x="24" y="20"/>
                        <a:pt x="16" y="16"/>
                        <a:pt x="9" y="17"/>
                      </a:cubicBezTo>
                      <a:cubicBezTo>
                        <a:pt x="5" y="18"/>
                        <a:pt x="1" y="14"/>
                        <a:pt x="0" y="10"/>
                      </a:cubicBezTo>
                      <a:cubicBezTo>
                        <a:pt x="0" y="5"/>
                        <a:pt x="3" y="1"/>
                        <a:pt x="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50">
                <a:extLst>
                  <a:ext uri="{FF2B5EF4-FFF2-40B4-BE49-F238E27FC236}">
                    <a16:creationId xmlns:a16="http://schemas.microsoft.com/office/drawing/2014/main" xmlns="" id="{F2F08304-1942-4912-9AB8-9C2AE4C11537}"/>
                  </a:ext>
                </a:extLst>
              </p:cNvPr>
              <p:cNvSpPr>
                <a:spLocks noEditPoints="1"/>
              </p:cNvSpPr>
              <p:nvPr/>
            </p:nvSpPr>
            <p:spPr bwMode="auto">
              <a:xfrm>
                <a:off x="9157949" y="1816100"/>
                <a:ext cx="1603375" cy="3379788"/>
              </a:xfrm>
              <a:custGeom>
                <a:avLst/>
                <a:gdLst>
                  <a:gd name="T0" fmla="*/ 42 w 536"/>
                  <a:gd name="T1" fmla="*/ 905 h 1132"/>
                  <a:gd name="T2" fmla="*/ 30 w 536"/>
                  <a:gd name="T3" fmla="*/ 1012 h 1132"/>
                  <a:gd name="T4" fmla="*/ 137 w 536"/>
                  <a:gd name="T5" fmla="*/ 1132 h 1132"/>
                  <a:gd name="T6" fmla="*/ 375 w 536"/>
                  <a:gd name="T7" fmla="*/ 1009 h 1132"/>
                  <a:gd name="T8" fmla="*/ 468 w 536"/>
                  <a:gd name="T9" fmla="*/ 782 h 1132"/>
                  <a:gd name="T10" fmla="*/ 511 w 536"/>
                  <a:gd name="T11" fmla="*/ 470 h 1132"/>
                  <a:gd name="T12" fmla="*/ 430 w 536"/>
                  <a:gd name="T13" fmla="*/ 240 h 1132"/>
                  <a:gd name="T14" fmla="*/ 274 w 536"/>
                  <a:gd name="T15" fmla="*/ 77 h 1132"/>
                  <a:gd name="T16" fmla="*/ 36 w 536"/>
                  <a:gd name="T17" fmla="*/ 234 h 1132"/>
                  <a:gd name="T18" fmla="*/ 25 w 536"/>
                  <a:gd name="T19" fmla="*/ 385 h 1132"/>
                  <a:gd name="T20" fmla="*/ 31 w 536"/>
                  <a:gd name="T21" fmla="*/ 515 h 1132"/>
                  <a:gd name="T22" fmla="*/ 15 w 536"/>
                  <a:gd name="T23" fmla="*/ 699 h 1132"/>
                  <a:gd name="T24" fmla="*/ 433 w 536"/>
                  <a:gd name="T25" fmla="*/ 377 h 1132"/>
                  <a:gd name="T26" fmla="*/ 334 w 536"/>
                  <a:gd name="T27" fmla="*/ 516 h 1132"/>
                  <a:gd name="T28" fmla="*/ 205 w 536"/>
                  <a:gd name="T29" fmla="*/ 568 h 1132"/>
                  <a:gd name="T30" fmla="*/ 33 w 536"/>
                  <a:gd name="T31" fmla="*/ 640 h 1132"/>
                  <a:gd name="T32" fmla="*/ 98 w 536"/>
                  <a:gd name="T33" fmla="*/ 435 h 1132"/>
                  <a:gd name="T34" fmla="*/ 48 w 536"/>
                  <a:gd name="T35" fmla="*/ 432 h 1132"/>
                  <a:gd name="T36" fmla="*/ 35 w 536"/>
                  <a:gd name="T37" fmla="*/ 279 h 1132"/>
                  <a:gd name="T38" fmla="*/ 63 w 536"/>
                  <a:gd name="T39" fmla="*/ 214 h 1132"/>
                  <a:gd name="T40" fmla="*/ 162 w 536"/>
                  <a:gd name="T41" fmla="*/ 21 h 1132"/>
                  <a:gd name="T42" fmla="*/ 367 w 536"/>
                  <a:gd name="T43" fmla="*/ 132 h 1132"/>
                  <a:gd name="T44" fmla="*/ 258 w 536"/>
                  <a:gd name="T45" fmla="*/ 161 h 1132"/>
                  <a:gd name="T46" fmla="*/ 181 w 536"/>
                  <a:gd name="T47" fmla="*/ 161 h 1132"/>
                  <a:gd name="T48" fmla="*/ 152 w 536"/>
                  <a:gd name="T49" fmla="*/ 114 h 1132"/>
                  <a:gd name="T50" fmla="*/ 177 w 536"/>
                  <a:gd name="T51" fmla="*/ 178 h 1132"/>
                  <a:gd name="T52" fmla="*/ 179 w 536"/>
                  <a:gd name="T53" fmla="*/ 268 h 1132"/>
                  <a:gd name="T54" fmla="*/ 192 w 536"/>
                  <a:gd name="T55" fmla="*/ 371 h 1132"/>
                  <a:gd name="T56" fmla="*/ 193 w 536"/>
                  <a:gd name="T57" fmla="*/ 421 h 1132"/>
                  <a:gd name="T58" fmla="*/ 132 w 536"/>
                  <a:gd name="T59" fmla="*/ 464 h 1132"/>
                  <a:gd name="T60" fmla="*/ 166 w 536"/>
                  <a:gd name="T61" fmla="*/ 484 h 1132"/>
                  <a:gd name="T62" fmla="*/ 179 w 536"/>
                  <a:gd name="T63" fmla="*/ 516 h 1132"/>
                  <a:gd name="T64" fmla="*/ 194 w 536"/>
                  <a:gd name="T65" fmla="*/ 470 h 1132"/>
                  <a:gd name="T66" fmla="*/ 229 w 536"/>
                  <a:gd name="T67" fmla="*/ 340 h 1132"/>
                  <a:gd name="T68" fmla="*/ 193 w 536"/>
                  <a:gd name="T69" fmla="*/ 176 h 1132"/>
                  <a:gd name="T70" fmla="*/ 251 w 536"/>
                  <a:gd name="T71" fmla="*/ 176 h 1132"/>
                  <a:gd name="T72" fmla="*/ 293 w 536"/>
                  <a:gd name="T73" fmla="*/ 255 h 1132"/>
                  <a:gd name="T74" fmla="*/ 309 w 536"/>
                  <a:gd name="T75" fmla="*/ 258 h 1132"/>
                  <a:gd name="T76" fmla="*/ 30 w 536"/>
                  <a:gd name="T77" fmla="*/ 702 h 1132"/>
                  <a:gd name="T78" fmla="*/ 65 w 536"/>
                  <a:gd name="T79" fmla="*/ 676 h 1132"/>
                  <a:gd name="T80" fmla="*/ 304 w 536"/>
                  <a:gd name="T81" fmla="*/ 536 h 1132"/>
                  <a:gd name="T82" fmla="*/ 385 w 536"/>
                  <a:gd name="T83" fmla="*/ 464 h 1132"/>
                  <a:gd name="T84" fmla="*/ 500 w 536"/>
                  <a:gd name="T85" fmla="*/ 438 h 1132"/>
                  <a:gd name="T86" fmla="*/ 472 w 536"/>
                  <a:gd name="T87" fmla="*/ 499 h 1132"/>
                  <a:gd name="T88" fmla="*/ 441 w 536"/>
                  <a:gd name="T89" fmla="*/ 682 h 1132"/>
                  <a:gd name="T90" fmla="*/ 474 w 536"/>
                  <a:gd name="T91" fmla="*/ 654 h 1132"/>
                  <a:gd name="T92" fmla="*/ 425 w 536"/>
                  <a:gd name="T93" fmla="*/ 808 h 1132"/>
                  <a:gd name="T94" fmla="*/ 436 w 536"/>
                  <a:gd name="T95" fmla="*/ 899 h 1132"/>
                  <a:gd name="T96" fmla="*/ 375 w 536"/>
                  <a:gd name="T97" fmla="*/ 943 h 1132"/>
                  <a:gd name="T98" fmla="*/ 336 w 536"/>
                  <a:gd name="T99" fmla="*/ 994 h 1132"/>
                  <a:gd name="T100" fmla="*/ 266 w 536"/>
                  <a:gd name="T101" fmla="*/ 1073 h 1132"/>
                  <a:gd name="T102" fmla="*/ 45 w 536"/>
                  <a:gd name="T103" fmla="*/ 1037 h 1132"/>
                  <a:gd name="T104" fmla="*/ 69 w 536"/>
                  <a:gd name="T105" fmla="*/ 1030 h 1132"/>
                  <a:gd name="T106" fmla="*/ 43 w 536"/>
                  <a:gd name="T107" fmla="*/ 951 h 1132"/>
                  <a:gd name="T108" fmla="*/ 96 w 536"/>
                  <a:gd name="T109" fmla="*/ 917 h 1132"/>
                  <a:gd name="T110" fmla="*/ 44 w 536"/>
                  <a:gd name="T111" fmla="*/ 793 h 1132"/>
                  <a:gd name="T112" fmla="*/ 65 w 536"/>
                  <a:gd name="T113" fmla="*/ 78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28" y="775"/>
                    </a:moveTo>
                    <a:cubicBezTo>
                      <a:pt x="29" y="777"/>
                      <a:pt x="30" y="778"/>
                      <a:pt x="31" y="780"/>
                    </a:cubicBezTo>
                    <a:cubicBezTo>
                      <a:pt x="20" y="806"/>
                      <a:pt x="24" y="836"/>
                      <a:pt x="30" y="866"/>
                    </a:cubicBezTo>
                    <a:cubicBezTo>
                      <a:pt x="32" y="878"/>
                      <a:pt x="35" y="892"/>
                      <a:pt x="42" y="905"/>
                    </a:cubicBezTo>
                    <a:cubicBezTo>
                      <a:pt x="41" y="906"/>
                      <a:pt x="41" y="908"/>
                      <a:pt x="42" y="909"/>
                    </a:cubicBezTo>
                    <a:cubicBezTo>
                      <a:pt x="34" y="921"/>
                      <a:pt x="29" y="935"/>
                      <a:pt x="27" y="949"/>
                    </a:cubicBezTo>
                    <a:cubicBezTo>
                      <a:pt x="25" y="958"/>
                      <a:pt x="25" y="967"/>
                      <a:pt x="25" y="975"/>
                    </a:cubicBezTo>
                    <a:cubicBezTo>
                      <a:pt x="25" y="987"/>
                      <a:pt x="26" y="1000"/>
                      <a:pt x="30" y="1012"/>
                    </a:cubicBezTo>
                    <a:cubicBezTo>
                      <a:pt x="30" y="1013"/>
                      <a:pt x="31" y="1015"/>
                      <a:pt x="31" y="1016"/>
                    </a:cubicBezTo>
                    <a:cubicBezTo>
                      <a:pt x="21" y="1046"/>
                      <a:pt x="41" y="1076"/>
                      <a:pt x="54" y="1091"/>
                    </a:cubicBezTo>
                    <a:cubicBezTo>
                      <a:pt x="70" y="1108"/>
                      <a:pt x="85" y="1120"/>
                      <a:pt x="101" y="1126"/>
                    </a:cubicBezTo>
                    <a:cubicBezTo>
                      <a:pt x="113" y="1130"/>
                      <a:pt x="125" y="1132"/>
                      <a:pt x="137" y="1132"/>
                    </a:cubicBezTo>
                    <a:cubicBezTo>
                      <a:pt x="161" y="1132"/>
                      <a:pt x="186" y="1125"/>
                      <a:pt x="208" y="1117"/>
                    </a:cubicBezTo>
                    <a:cubicBezTo>
                      <a:pt x="231" y="1109"/>
                      <a:pt x="254" y="1101"/>
                      <a:pt x="275" y="1087"/>
                    </a:cubicBezTo>
                    <a:cubicBezTo>
                      <a:pt x="292" y="1076"/>
                      <a:pt x="307" y="1062"/>
                      <a:pt x="319" y="1046"/>
                    </a:cubicBezTo>
                    <a:cubicBezTo>
                      <a:pt x="341" y="1041"/>
                      <a:pt x="361" y="1028"/>
                      <a:pt x="375" y="1009"/>
                    </a:cubicBezTo>
                    <a:cubicBezTo>
                      <a:pt x="386" y="993"/>
                      <a:pt x="393" y="973"/>
                      <a:pt x="392" y="953"/>
                    </a:cubicBezTo>
                    <a:cubicBezTo>
                      <a:pt x="403" y="954"/>
                      <a:pt x="416" y="950"/>
                      <a:pt x="426" y="942"/>
                    </a:cubicBezTo>
                    <a:cubicBezTo>
                      <a:pt x="438" y="932"/>
                      <a:pt x="446" y="917"/>
                      <a:pt x="451" y="905"/>
                    </a:cubicBezTo>
                    <a:cubicBezTo>
                      <a:pt x="467" y="866"/>
                      <a:pt x="473" y="824"/>
                      <a:pt x="468" y="782"/>
                    </a:cubicBezTo>
                    <a:cubicBezTo>
                      <a:pt x="472" y="775"/>
                      <a:pt x="476" y="768"/>
                      <a:pt x="479" y="759"/>
                    </a:cubicBezTo>
                    <a:cubicBezTo>
                      <a:pt x="494" y="721"/>
                      <a:pt x="498" y="680"/>
                      <a:pt x="491" y="639"/>
                    </a:cubicBezTo>
                    <a:cubicBezTo>
                      <a:pt x="491" y="638"/>
                      <a:pt x="491" y="637"/>
                      <a:pt x="490" y="636"/>
                    </a:cubicBezTo>
                    <a:cubicBezTo>
                      <a:pt x="527" y="588"/>
                      <a:pt x="536" y="518"/>
                      <a:pt x="511" y="470"/>
                    </a:cubicBezTo>
                    <a:cubicBezTo>
                      <a:pt x="515" y="459"/>
                      <a:pt x="516" y="447"/>
                      <a:pt x="516" y="438"/>
                    </a:cubicBezTo>
                    <a:cubicBezTo>
                      <a:pt x="516" y="411"/>
                      <a:pt x="509" y="392"/>
                      <a:pt x="495" y="381"/>
                    </a:cubicBezTo>
                    <a:cubicBezTo>
                      <a:pt x="491" y="378"/>
                      <a:pt x="486" y="375"/>
                      <a:pt x="481" y="373"/>
                    </a:cubicBezTo>
                    <a:cubicBezTo>
                      <a:pt x="490" y="316"/>
                      <a:pt x="472" y="268"/>
                      <a:pt x="430" y="240"/>
                    </a:cubicBezTo>
                    <a:cubicBezTo>
                      <a:pt x="420" y="233"/>
                      <a:pt x="409" y="228"/>
                      <a:pt x="398" y="224"/>
                    </a:cubicBezTo>
                    <a:cubicBezTo>
                      <a:pt x="412" y="181"/>
                      <a:pt x="396" y="145"/>
                      <a:pt x="380" y="122"/>
                    </a:cubicBezTo>
                    <a:cubicBezTo>
                      <a:pt x="350" y="81"/>
                      <a:pt x="298" y="78"/>
                      <a:pt x="278" y="78"/>
                    </a:cubicBezTo>
                    <a:cubicBezTo>
                      <a:pt x="276" y="77"/>
                      <a:pt x="275" y="77"/>
                      <a:pt x="274" y="77"/>
                    </a:cubicBezTo>
                    <a:cubicBezTo>
                      <a:pt x="272" y="76"/>
                      <a:pt x="270" y="72"/>
                      <a:pt x="268" y="68"/>
                    </a:cubicBezTo>
                    <a:cubicBezTo>
                      <a:pt x="255" y="49"/>
                      <a:pt x="233" y="12"/>
                      <a:pt x="164" y="5"/>
                    </a:cubicBezTo>
                    <a:cubicBezTo>
                      <a:pt x="138" y="2"/>
                      <a:pt x="110" y="0"/>
                      <a:pt x="87" y="13"/>
                    </a:cubicBezTo>
                    <a:cubicBezTo>
                      <a:pt x="9" y="54"/>
                      <a:pt x="0" y="156"/>
                      <a:pt x="36" y="234"/>
                    </a:cubicBezTo>
                    <a:cubicBezTo>
                      <a:pt x="27" y="247"/>
                      <a:pt x="21" y="262"/>
                      <a:pt x="19" y="277"/>
                    </a:cubicBezTo>
                    <a:cubicBezTo>
                      <a:pt x="16" y="297"/>
                      <a:pt x="19" y="316"/>
                      <a:pt x="22" y="335"/>
                    </a:cubicBezTo>
                    <a:cubicBezTo>
                      <a:pt x="23" y="345"/>
                      <a:pt x="25" y="356"/>
                      <a:pt x="25" y="366"/>
                    </a:cubicBezTo>
                    <a:cubicBezTo>
                      <a:pt x="26" y="372"/>
                      <a:pt x="25" y="378"/>
                      <a:pt x="25" y="385"/>
                    </a:cubicBezTo>
                    <a:cubicBezTo>
                      <a:pt x="25" y="402"/>
                      <a:pt x="25" y="421"/>
                      <a:pt x="33" y="438"/>
                    </a:cubicBezTo>
                    <a:cubicBezTo>
                      <a:pt x="37" y="450"/>
                      <a:pt x="46" y="459"/>
                      <a:pt x="55" y="462"/>
                    </a:cubicBezTo>
                    <a:cubicBezTo>
                      <a:pt x="51" y="471"/>
                      <a:pt x="47" y="480"/>
                      <a:pt x="43" y="489"/>
                    </a:cubicBezTo>
                    <a:cubicBezTo>
                      <a:pt x="39" y="497"/>
                      <a:pt x="35" y="506"/>
                      <a:pt x="31" y="515"/>
                    </a:cubicBezTo>
                    <a:cubicBezTo>
                      <a:pt x="15" y="555"/>
                      <a:pt x="10" y="599"/>
                      <a:pt x="17" y="643"/>
                    </a:cubicBezTo>
                    <a:cubicBezTo>
                      <a:pt x="18" y="651"/>
                      <a:pt x="20" y="659"/>
                      <a:pt x="26" y="666"/>
                    </a:cubicBezTo>
                    <a:cubicBezTo>
                      <a:pt x="27" y="667"/>
                      <a:pt x="29" y="668"/>
                      <a:pt x="30" y="669"/>
                    </a:cubicBezTo>
                    <a:cubicBezTo>
                      <a:pt x="22" y="677"/>
                      <a:pt x="17" y="687"/>
                      <a:pt x="15" y="699"/>
                    </a:cubicBezTo>
                    <a:cubicBezTo>
                      <a:pt x="12" y="713"/>
                      <a:pt x="14" y="727"/>
                      <a:pt x="16" y="738"/>
                    </a:cubicBezTo>
                    <a:cubicBezTo>
                      <a:pt x="18" y="749"/>
                      <a:pt x="21" y="763"/>
                      <a:pt x="28" y="775"/>
                    </a:cubicBezTo>
                    <a:close/>
                    <a:moveTo>
                      <a:pt x="465" y="371"/>
                    </a:moveTo>
                    <a:cubicBezTo>
                      <a:pt x="454" y="370"/>
                      <a:pt x="443" y="373"/>
                      <a:pt x="433" y="377"/>
                    </a:cubicBezTo>
                    <a:cubicBezTo>
                      <a:pt x="411" y="386"/>
                      <a:pt x="392" y="404"/>
                      <a:pt x="381" y="426"/>
                    </a:cubicBezTo>
                    <a:cubicBezTo>
                      <a:pt x="376" y="437"/>
                      <a:pt x="372" y="448"/>
                      <a:pt x="369" y="460"/>
                    </a:cubicBezTo>
                    <a:cubicBezTo>
                      <a:pt x="367" y="466"/>
                      <a:pt x="366" y="473"/>
                      <a:pt x="363" y="479"/>
                    </a:cubicBezTo>
                    <a:cubicBezTo>
                      <a:pt x="359" y="492"/>
                      <a:pt x="350" y="510"/>
                      <a:pt x="334" y="516"/>
                    </a:cubicBezTo>
                    <a:cubicBezTo>
                      <a:pt x="326" y="519"/>
                      <a:pt x="317" y="520"/>
                      <a:pt x="307" y="520"/>
                    </a:cubicBezTo>
                    <a:cubicBezTo>
                      <a:pt x="304" y="520"/>
                      <a:pt x="304" y="520"/>
                      <a:pt x="304" y="520"/>
                    </a:cubicBezTo>
                    <a:cubicBezTo>
                      <a:pt x="284" y="521"/>
                      <a:pt x="258" y="523"/>
                      <a:pt x="237" y="537"/>
                    </a:cubicBezTo>
                    <a:cubicBezTo>
                      <a:pt x="224" y="545"/>
                      <a:pt x="214" y="557"/>
                      <a:pt x="205" y="568"/>
                    </a:cubicBezTo>
                    <a:cubicBezTo>
                      <a:pt x="202" y="572"/>
                      <a:pt x="202" y="572"/>
                      <a:pt x="202" y="572"/>
                    </a:cubicBezTo>
                    <a:cubicBezTo>
                      <a:pt x="156" y="625"/>
                      <a:pt x="110" y="654"/>
                      <a:pt x="63" y="660"/>
                    </a:cubicBezTo>
                    <a:cubicBezTo>
                      <a:pt x="51" y="661"/>
                      <a:pt x="43" y="660"/>
                      <a:pt x="38" y="655"/>
                    </a:cubicBezTo>
                    <a:cubicBezTo>
                      <a:pt x="35" y="651"/>
                      <a:pt x="34" y="645"/>
                      <a:pt x="33" y="640"/>
                    </a:cubicBezTo>
                    <a:cubicBezTo>
                      <a:pt x="26" y="600"/>
                      <a:pt x="31" y="558"/>
                      <a:pt x="46" y="521"/>
                    </a:cubicBezTo>
                    <a:cubicBezTo>
                      <a:pt x="50" y="512"/>
                      <a:pt x="54" y="504"/>
                      <a:pt x="58" y="495"/>
                    </a:cubicBezTo>
                    <a:cubicBezTo>
                      <a:pt x="63" y="485"/>
                      <a:pt x="68" y="473"/>
                      <a:pt x="72" y="462"/>
                    </a:cubicBezTo>
                    <a:cubicBezTo>
                      <a:pt x="86" y="457"/>
                      <a:pt x="94" y="442"/>
                      <a:pt x="98" y="435"/>
                    </a:cubicBezTo>
                    <a:cubicBezTo>
                      <a:pt x="100" y="431"/>
                      <a:pt x="99" y="426"/>
                      <a:pt x="95" y="424"/>
                    </a:cubicBezTo>
                    <a:cubicBezTo>
                      <a:pt x="91" y="422"/>
                      <a:pt x="86" y="423"/>
                      <a:pt x="84" y="427"/>
                    </a:cubicBezTo>
                    <a:cubicBezTo>
                      <a:pt x="76" y="441"/>
                      <a:pt x="69" y="447"/>
                      <a:pt x="62" y="447"/>
                    </a:cubicBezTo>
                    <a:cubicBezTo>
                      <a:pt x="56" y="447"/>
                      <a:pt x="50" y="439"/>
                      <a:pt x="48" y="432"/>
                    </a:cubicBezTo>
                    <a:cubicBezTo>
                      <a:pt x="42" y="418"/>
                      <a:pt x="42" y="402"/>
                      <a:pt x="42" y="385"/>
                    </a:cubicBezTo>
                    <a:cubicBezTo>
                      <a:pt x="42" y="378"/>
                      <a:pt x="42" y="372"/>
                      <a:pt x="41" y="365"/>
                    </a:cubicBezTo>
                    <a:cubicBezTo>
                      <a:pt x="41" y="354"/>
                      <a:pt x="39" y="343"/>
                      <a:pt x="38" y="333"/>
                    </a:cubicBezTo>
                    <a:cubicBezTo>
                      <a:pt x="35" y="314"/>
                      <a:pt x="33" y="297"/>
                      <a:pt x="35" y="279"/>
                    </a:cubicBezTo>
                    <a:cubicBezTo>
                      <a:pt x="37" y="266"/>
                      <a:pt x="42" y="253"/>
                      <a:pt x="50" y="241"/>
                    </a:cubicBezTo>
                    <a:cubicBezTo>
                      <a:pt x="51" y="240"/>
                      <a:pt x="52" y="239"/>
                      <a:pt x="53" y="237"/>
                    </a:cubicBezTo>
                    <a:cubicBezTo>
                      <a:pt x="56" y="233"/>
                      <a:pt x="59" y="229"/>
                      <a:pt x="63" y="226"/>
                    </a:cubicBezTo>
                    <a:cubicBezTo>
                      <a:pt x="66" y="223"/>
                      <a:pt x="66" y="218"/>
                      <a:pt x="63" y="214"/>
                    </a:cubicBezTo>
                    <a:cubicBezTo>
                      <a:pt x="60" y="211"/>
                      <a:pt x="55" y="211"/>
                      <a:pt x="51" y="214"/>
                    </a:cubicBezTo>
                    <a:cubicBezTo>
                      <a:pt x="50" y="216"/>
                      <a:pt x="48" y="217"/>
                      <a:pt x="47" y="219"/>
                    </a:cubicBezTo>
                    <a:cubicBezTo>
                      <a:pt x="18" y="150"/>
                      <a:pt x="28" y="62"/>
                      <a:pt x="94" y="27"/>
                    </a:cubicBezTo>
                    <a:cubicBezTo>
                      <a:pt x="114" y="16"/>
                      <a:pt x="138" y="18"/>
                      <a:pt x="162" y="21"/>
                    </a:cubicBezTo>
                    <a:cubicBezTo>
                      <a:pt x="223" y="27"/>
                      <a:pt x="242" y="58"/>
                      <a:pt x="254" y="77"/>
                    </a:cubicBezTo>
                    <a:cubicBezTo>
                      <a:pt x="259" y="85"/>
                      <a:pt x="263" y="91"/>
                      <a:pt x="269" y="93"/>
                    </a:cubicBezTo>
                    <a:cubicBezTo>
                      <a:pt x="271" y="93"/>
                      <a:pt x="273" y="94"/>
                      <a:pt x="277" y="94"/>
                    </a:cubicBezTo>
                    <a:cubicBezTo>
                      <a:pt x="295" y="94"/>
                      <a:pt x="342" y="96"/>
                      <a:pt x="367" y="132"/>
                    </a:cubicBezTo>
                    <a:cubicBezTo>
                      <a:pt x="387" y="160"/>
                      <a:pt x="392" y="190"/>
                      <a:pt x="382" y="220"/>
                    </a:cubicBezTo>
                    <a:cubicBezTo>
                      <a:pt x="360" y="216"/>
                      <a:pt x="337" y="218"/>
                      <a:pt x="318" y="227"/>
                    </a:cubicBezTo>
                    <a:cubicBezTo>
                      <a:pt x="317" y="213"/>
                      <a:pt x="311" y="200"/>
                      <a:pt x="303" y="191"/>
                    </a:cubicBezTo>
                    <a:cubicBezTo>
                      <a:pt x="291" y="177"/>
                      <a:pt x="273" y="169"/>
                      <a:pt x="258" y="161"/>
                    </a:cubicBezTo>
                    <a:cubicBezTo>
                      <a:pt x="234" y="150"/>
                      <a:pt x="234" y="150"/>
                      <a:pt x="234" y="150"/>
                    </a:cubicBezTo>
                    <a:cubicBezTo>
                      <a:pt x="228" y="147"/>
                      <a:pt x="222" y="144"/>
                      <a:pt x="215" y="143"/>
                    </a:cubicBezTo>
                    <a:cubicBezTo>
                      <a:pt x="206" y="142"/>
                      <a:pt x="197" y="145"/>
                      <a:pt x="190" y="151"/>
                    </a:cubicBezTo>
                    <a:cubicBezTo>
                      <a:pt x="186" y="154"/>
                      <a:pt x="183" y="157"/>
                      <a:pt x="181" y="161"/>
                    </a:cubicBezTo>
                    <a:cubicBezTo>
                      <a:pt x="181" y="161"/>
                      <a:pt x="180" y="161"/>
                      <a:pt x="180" y="161"/>
                    </a:cubicBezTo>
                    <a:cubicBezTo>
                      <a:pt x="173" y="163"/>
                      <a:pt x="164" y="159"/>
                      <a:pt x="159" y="151"/>
                    </a:cubicBezTo>
                    <a:cubicBezTo>
                      <a:pt x="155" y="144"/>
                      <a:pt x="154" y="134"/>
                      <a:pt x="157" y="124"/>
                    </a:cubicBezTo>
                    <a:cubicBezTo>
                      <a:pt x="159" y="120"/>
                      <a:pt x="157" y="115"/>
                      <a:pt x="152" y="114"/>
                    </a:cubicBezTo>
                    <a:cubicBezTo>
                      <a:pt x="148" y="112"/>
                      <a:pt x="144" y="115"/>
                      <a:pt x="142" y="119"/>
                    </a:cubicBezTo>
                    <a:cubicBezTo>
                      <a:pt x="137" y="133"/>
                      <a:pt x="138" y="148"/>
                      <a:pt x="145" y="160"/>
                    </a:cubicBezTo>
                    <a:cubicBezTo>
                      <a:pt x="152" y="171"/>
                      <a:pt x="164" y="178"/>
                      <a:pt x="176" y="178"/>
                    </a:cubicBezTo>
                    <a:cubicBezTo>
                      <a:pt x="176" y="178"/>
                      <a:pt x="176" y="178"/>
                      <a:pt x="177" y="178"/>
                    </a:cubicBezTo>
                    <a:cubicBezTo>
                      <a:pt x="177" y="189"/>
                      <a:pt x="182" y="198"/>
                      <a:pt x="186" y="207"/>
                    </a:cubicBezTo>
                    <a:cubicBezTo>
                      <a:pt x="189" y="212"/>
                      <a:pt x="191" y="217"/>
                      <a:pt x="193" y="222"/>
                    </a:cubicBezTo>
                    <a:cubicBezTo>
                      <a:pt x="197" y="236"/>
                      <a:pt x="193" y="253"/>
                      <a:pt x="182" y="263"/>
                    </a:cubicBezTo>
                    <a:cubicBezTo>
                      <a:pt x="180" y="265"/>
                      <a:pt x="180" y="267"/>
                      <a:pt x="179" y="268"/>
                    </a:cubicBezTo>
                    <a:cubicBezTo>
                      <a:pt x="178" y="269"/>
                      <a:pt x="177" y="270"/>
                      <a:pt x="177" y="272"/>
                    </a:cubicBezTo>
                    <a:cubicBezTo>
                      <a:pt x="175" y="276"/>
                      <a:pt x="177" y="281"/>
                      <a:pt x="181" y="282"/>
                    </a:cubicBezTo>
                    <a:cubicBezTo>
                      <a:pt x="199" y="289"/>
                      <a:pt x="217" y="315"/>
                      <a:pt x="213" y="337"/>
                    </a:cubicBezTo>
                    <a:cubicBezTo>
                      <a:pt x="210" y="353"/>
                      <a:pt x="200" y="365"/>
                      <a:pt x="192" y="371"/>
                    </a:cubicBezTo>
                    <a:cubicBezTo>
                      <a:pt x="187" y="373"/>
                      <a:pt x="184" y="374"/>
                      <a:pt x="183" y="373"/>
                    </a:cubicBezTo>
                    <a:cubicBezTo>
                      <a:pt x="179" y="372"/>
                      <a:pt x="175" y="374"/>
                      <a:pt x="173" y="378"/>
                    </a:cubicBezTo>
                    <a:cubicBezTo>
                      <a:pt x="172" y="381"/>
                      <a:pt x="173" y="385"/>
                      <a:pt x="176" y="388"/>
                    </a:cubicBezTo>
                    <a:cubicBezTo>
                      <a:pt x="186" y="395"/>
                      <a:pt x="192" y="407"/>
                      <a:pt x="193" y="421"/>
                    </a:cubicBezTo>
                    <a:cubicBezTo>
                      <a:pt x="194" y="431"/>
                      <a:pt x="193" y="449"/>
                      <a:pt x="183" y="457"/>
                    </a:cubicBezTo>
                    <a:cubicBezTo>
                      <a:pt x="182" y="458"/>
                      <a:pt x="182" y="459"/>
                      <a:pt x="181" y="460"/>
                    </a:cubicBezTo>
                    <a:cubicBezTo>
                      <a:pt x="179" y="460"/>
                      <a:pt x="177" y="461"/>
                      <a:pt x="176" y="463"/>
                    </a:cubicBezTo>
                    <a:cubicBezTo>
                      <a:pt x="156" y="475"/>
                      <a:pt x="136" y="467"/>
                      <a:pt x="132" y="464"/>
                    </a:cubicBezTo>
                    <a:cubicBezTo>
                      <a:pt x="128" y="461"/>
                      <a:pt x="123" y="462"/>
                      <a:pt x="121" y="466"/>
                    </a:cubicBezTo>
                    <a:cubicBezTo>
                      <a:pt x="118" y="469"/>
                      <a:pt x="119" y="474"/>
                      <a:pt x="123" y="477"/>
                    </a:cubicBezTo>
                    <a:cubicBezTo>
                      <a:pt x="129" y="481"/>
                      <a:pt x="140" y="485"/>
                      <a:pt x="153" y="485"/>
                    </a:cubicBezTo>
                    <a:cubicBezTo>
                      <a:pt x="157" y="485"/>
                      <a:pt x="162" y="485"/>
                      <a:pt x="166" y="484"/>
                    </a:cubicBezTo>
                    <a:cubicBezTo>
                      <a:pt x="163" y="495"/>
                      <a:pt x="163" y="506"/>
                      <a:pt x="163" y="516"/>
                    </a:cubicBezTo>
                    <a:cubicBezTo>
                      <a:pt x="163" y="520"/>
                      <a:pt x="167" y="524"/>
                      <a:pt x="171" y="524"/>
                    </a:cubicBezTo>
                    <a:cubicBezTo>
                      <a:pt x="171" y="524"/>
                      <a:pt x="171" y="524"/>
                      <a:pt x="171" y="524"/>
                    </a:cubicBezTo>
                    <a:cubicBezTo>
                      <a:pt x="176" y="524"/>
                      <a:pt x="179" y="520"/>
                      <a:pt x="179" y="516"/>
                    </a:cubicBezTo>
                    <a:cubicBezTo>
                      <a:pt x="179" y="505"/>
                      <a:pt x="179" y="493"/>
                      <a:pt x="183" y="483"/>
                    </a:cubicBezTo>
                    <a:cubicBezTo>
                      <a:pt x="184" y="482"/>
                      <a:pt x="185" y="480"/>
                      <a:pt x="186" y="479"/>
                    </a:cubicBezTo>
                    <a:cubicBezTo>
                      <a:pt x="187" y="477"/>
                      <a:pt x="188" y="475"/>
                      <a:pt x="189" y="474"/>
                    </a:cubicBezTo>
                    <a:cubicBezTo>
                      <a:pt x="190" y="472"/>
                      <a:pt x="192" y="471"/>
                      <a:pt x="194" y="470"/>
                    </a:cubicBezTo>
                    <a:cubicBezTo>
                      <a:pt x="209" y="457"/>
                      <a:pt x="210" y="436"/>
                      <a:pt x="209" y="420"/>
                    </a:cubicBezTo>
                    <a:cubicBezTo>
                      <a:pt x="208" y="407"/>
                      <a:pt x="204" y="396"/>
                      <a:pt x="197" y="386"/>
                    </a:cubicBezTo>
                    <a:cubicBezTo>
                      <a:pt x="198" y="386"/>
                      <a:pt x="199" y="385"/>
                      <a:pt x="200" y="384"/>
                    </a:cubicBezTo>
                    <a:cubicBezTo>
                      <a:pt x="214" y="375"/>
                      <a:pt x="226" y="358"/>
                      <a:pt x="229" y="340"/>
                    </a:cubicBezTo>
                    <a:cubicBezTo>
                      <a:pt x="234" y="313"/>
                      <a:pt x="217" y="285"/>
                      <a:pt x="196" y="272"/>
                    </a:cubicBezTo>
                    <a:cubicBezTo>
                      <a:pt x="209" y="257"/>
                      <a:pt x="214" y="235"/>
                      <a:pt x="208" y="217"/>
                    </a:cubicBezTo>
                    <a:cubicBezTo>
                      <a:pt x="206" y="211"/>
                      <a:pt x="203" y="205"/>
                      <a:pt x="201" y="200"/>
                    </a:cubicBezTo>
                    <a:cubicBezTo>
                      <a:pt x="196" y="191"/>
                      <a:pt x="192" y="183"/>
                      <a:pt x="193" y="176"/>
                    </a:cubicBezTo>
                    <a:cubicBezTo>
                      <a:pt x="193" y="171"/>
                      <a:pt x="196" y="167"/>
                      <a:pt x="200" y="164"/>
                    </a:cubicBezTo>
                    <a:cubicBezTo>
                      <a:pt x="204" y="160"/>
                      <a:pt x="209" y="159"/>
                      <a:pt x="213" y="159"/>
                    </a:cubicBezTo>
                    <a:cubicBezTo>
                      <a:pt x="218" y="160"/>
                      <a:pt x="222" y="162"/>
                      <a:pt x="227" y="164"/>
                    </a:cubicBezTo>
                    <a:cubicBezTo>
                      <a:pt x="251" y="176"/>
                      <a:pt x="251" y="176"/>
                      <a:pt x="251" y="176"/>
                    </a:cubicBezTo>
                    <a:cubicBezTo>
                      <a:pt x="266" y="183"/>
                      <a:pt x="281" y="190"/>
                      <a:pt x="291" y="202"/>
                    </a:cubicBezTo>
                    <a:cubicBezTo>
                      <a:pt x="299" y="211"/>
                      <a:pt x="305" y="227"/>
                      <a:pt x="299" y="240"/>
                    </a:cubicBezTo>
                    <a:cubicBezTo>
                      <a:pt x="299" y="240"/>
                      <a:pt x="298" y="241"/>
                      <a:pt x="298" y="242"/>
                    </a:cubicBezTo>
                    <a:cubicBezTo>
                      <a:pt x="296" y="245"/>
                      <a:pt x="294" y="250"/>
                      <a:pt x="293" y="255"/>
                    </a:cubicBezTo>
                    <a:cubicBezTo>
                      <a:pt x="290" y="271"/>
                      <a:pt x="294" y="287"/>
                      <a:pt x="303" y="300"/>
                    </a:cubicBezTo>
                    <a:cubicBezTo>
                      <a:pt x="305" y="304"/>
                      <a:pt x="310" y="305"/>
                      <a:pt x="314" y="302"/>
                    </a:cubicBezTo>
                    <a:cubicBezTo>
                      <a:pt x="318" y="300"/>
                      <a:pt x="319" y="295"/>
                      <a:pt x="316" y="291"/>
                    </a:cubicBezTo>
                    <a:cubicBezTo>
                      <a:pt x="307" y="277"/>
                      <a:pt x="308" y="264"/>
                      <a:pt x="309" y="258"/>
                    </a:cubicBezTo>
                    <a:cubicBezTo>
                      <a:pt x="310" y="252"/>
                      <a:pt x="313" y="248"/>
                      <a:pt x="315" y="246"/>
                    </a:cubicBezTo>
                    <a:cubicBezTo>
                      <a:pt x="343" y="228"/>
                      <a:pt x="388" y="231"/>
                      <a:pt x="421" y="253"/>
                    </a:cubicBezTo>
                    <a:cubicBezTo>
                      <a:pt x="443" y="268"/>
                      <a:pt x="476" y="302"/>
                      <a:pt x="465" y="371"/>
                    </a:cubicBezTo>
                    <a:close/>
                    <a:moveTo>
                      <a:pt x="30" y="702"/>
                    </a:moveTo>
                    <a:cubicBezTo>
                      <a:pt x="32" y="692"/>
                      <a:pt x="38" y="683"/>
                      <a:pt x="45" y="678"/>
                    </a:cubicBezTo>
                    <a:cubicBezTo>
                      <a:pt x="46" y="677"/>
                      <a:pt x="47" y="677"/>
                      <a:pt x="47" y="676"/>
                    </a:cubicBezTo>
                    <a:cubicBezTo>
                      <a:pt x="50" y="676"/>
                      <a:pt x="53" y="677"/>
                      <a:pt x="56" y="677"/>
                    </a:cubicBezTo>
                    <a:cubicBezTo>
                      <a:pt x="59" y="677"/>
                      <a:pt x="62" y="676"/>
                      <a:pt x="65" y="676"/>
                    </a:cubicBezTo>
                    <a:cubicBezTo>
                      <a:pt x="116" y="670"/>
                      <a:pt x="165" y="639"/>
                      <a:pt x="214" y="582"/>
                    </a:cubicBezTo>
                    <a:cubicBezTo>
                      <a:pt x="217" y="578"/>
                      <a:pt x="217" y="578"/>
                      <a:pt x="217" y="578"/>
                    </a:cubicBezTo>
                    <a:cubicBezTo>
                      <a:pt x="226" y="568"/>
                      <a:pt x="235" y="558"/>
                      <a:pt x="245" y="551"/>
                    </a:cubicBezTo>
                    <a:cubicBezTo>
                      <a:pt x="263" y="539"/>
                      <a:pt x="286" y="537"/>
                      <a:pt x="304" y="536"/>
                    </a:cubicBezTo>
                    <a:cubicBezTo>
                      <a:pt x="308" y="536"/>
                      <a:pt x="308" y="536"/>
                      <a:pt x="308" y="536"/>
                    </a:cubicBezTo>
                    <a:cubicBezTo>
                      <a:pt x="318" y="536"/>
                      <a:pt x="330" y="535"/>
                      <a:pt x="340" y="531"/>
                    </a:cubicBezTo>
                    <a:cubicBezTo>
                      <a:pt x="357" y="524"/>
                      <a:pt x="370" y="508"/>
                      <a:pt x="379" y="485"/>
                    </a:cubicBezTo>
                    <a:cubicBezTo>
                      <a:pt x="381" y="478"/>
                      <a:pt x="383" y="471"/>
                      <a:pt x="385" y="464"/>
                    </a:cubicBezTo>
                    <a:cubicBezTo>
                      <a:pt x="388" y="453"/>
                      <a:pt x="391" y="443"/>
                      <a:pt x="395" y="433"/>
                    </a:cubicBezTo>
                    <a:cubicBezTo>
                      <a:pt x="404" y="415"/>
                      <a:pt x="421" y="400"/>
                      <a:pt x="440" y="392"/>
                    </a:cubicBezTo>
                    <a:cubicBezTo>
                      <a:pt x="453" y="386"/>
                      <a:pt x="472" y="384"/>
                      <a:pt x="485" y="394"/>
                    </a:cubicBezTo>
                    <a:cubicBezTo>
                      <a:pt x="495" y="402"/>
                      <a:pt x="500" y="416"/>
                      <a:pt x="500" y="438"/>
                    </a:cubicBezTo>
                    <a:cubicBezTo>
                      <a:pt x="500" y="447"/>
                      <a:pt x="499" y="459"/>
                      <a:pt x="494" y="469"/>
                    </a:cubicBezTo>
                    <a:cubicBezTo>
                      <a:pt x="490" y="476"/>
                      <a:pt x="482" y="483"/>
                      <a:pt x="473" y="483"/>
                    </a:cubicBezTo>
                    <a:cubicBezTo>
                      <a:pt x="468" y="482"/>
                      <a:pt x="464" y="486"/>
                      <a:pt x="464" y="490"/>
                    </a:cubicBezTo>
                    <a:cubicBezTo>
                      <a:pt x="464" y="495"/>
                      <a:pt x="467" y="498"/>
                      <a:pt x="472" y="499"/>
                    </a:cubicBezTo>
                    <a:cubicBezTo>
                      <a:pt x="482" y="499"/>
                      <a:pt x="493" y="495"/>
                      <a:pt x="501" y="486"/>
                    </a:cubicBezTo>
                    <a:cubicBezTo>
                      <a:pt x="519" y="533"/>
                      <a:pt x="505" y="601"/>
                      <a:pt x="466" y="640"/>
                    </a:cubicBezTo>
                    <a:cubicBezTo>
                      <a:pt x="465" y="641"/>
                      <a:pt x="464" y="642"/>
                      <a:pt x="463" y="643"/>
                    </a:cubicBezTo>
                    <a:cubicBezTo>
                      <a:pt x="453" y="653"/>
                      <a:pt x="441" y="665"/>
                      <a:pt x="441" y="682"/>
                    </a:cubicBezTo>
                    <a:cubicBezTo>
                      <a:pt x="441" y="686"/>
                      <a:pt x="445" y="690"/>
                      <a:pt x="449" y="690"/>
                    </a:cubicBezTo>
                    <a:cubicBezTo>
                      <a:pt x="449" y="690"/>
                      <a:pt x="449" y="690"/>
                      <a:pt x="450" y="690"/>
                    </a:cubicBezTo>
                    <a:cubicBezTo>
                      <a:pt x="454" y="689"/>
                      <a:pt x="458" y="686"/>
                      <a:pt x="457" y="681"/>
                    </a:cubicBezTo>
                    <a:cubicBezTo>
                      <a:pt x="457" y="672"/>
                      <a:pt x="466" y="663"/>
                      <a:pt x="474" y="654"/>
                    </a:cubicBezTo>
                    <a:cubicBezTo>
                      <a:pt x="475" y="653"/>
                      <a:pt x="476" y="653"/>
                      <a:pt x="477" y="652"/>
                    </a:cubicBezTo>
                    <a:cubicBezTo>
                      <a:pt x="481" y="686"/>
                      <a:pt x="477" y="721"/>
                      <a:pt x="464" y="753"/>
                    </a:cubicBezTo>
                    <a:cubicBezTo>
                      <a:pt x="455" y="776"/>
                      <a:pt x="443" y="791"/>
                      <a:pt x="429" y="797"/>
                    </a:cubicBezTo>
                    <a:cubicBezTo>
                      <a:pt x="425" y="799"/>
                      <a:pt x="423" y="804"/>
                      <a:pt x="425" y="808"/>
                    </a:cubicBezTo>
                    <a:cubicBezTo>
                      <a:pt x="426" y="811"/>
                      <a:pt x="429" y="813"/>
                      <a:pt x="432" y="813"/>
                    </a:cubicBezTo>
                    <a:cubicBezTo>
                      <a:pt x="433" y="813"/>
                      <a:pt x="434" y="813"/>
                      <a:pt x="435" y="812"/>
                    </a:cubicBezTo>
                    <a:cubicBezTo>
                      <a:pt x="442" y="809"/>
                      <a:pt x="448" y="805"/>
                      <a:pt x="453" y="800"/>
                    </a:cubicBezTo>
                    <a:cubicBezTo>
                      <a:pt x="455" y="834"/>
                      <a:pt x="449" y="868"/>
                      <a:pt x="436" y="899"/>
                    </a:cubicBezTo>
                    <a:cubicBezTo>
                      <a:pt x="432" y="909"/>
                      <a:pt x="426" y="921"/>
                      <a:pt x="416" y="929"/>
                    </a:cubicBezTo>
                    <a:cubicBezTo>
                      <a:pt x="408" y="935"/>
                      <a:pt x="396" y="939"/>
                      <a:pt x="387" y="935"/>
                    </a:cubicBezTo>
                    <a:cubicBezTo>
                      <a:pt x="384" y="933"/>
                      <a:pt x="381" y="934"/>
                      <a:pt x="378" y="935"/>
                    </a:cubicBezTo>
                    <a:cubicBezTo>
                      <a:pt x="376" y="937"/>
                      <a:pt x="375" y="940"/>
                      <a:pt x="375" y="943"/>
                    </a:cubicBezTo>
                    <a:cubicBezTo>
                      <a:pt x="378" y="963"/>
                      <a:pt x="373" y="984"/>
                      <a:pt x="361" y="1000"/>
                    </a:cubicBezTo>
                    <a:cubicBezTo>
                      <a:pt x="354" y="1010"/>
                      <a:pt x="344" y="1019"/>
                      <a:pt x="332" y="1024"/>
                    </a:cubicBezTo>
                    <a:cubicBezTo>
                      <a:pt x="335" y="1018"/>
                      <a:pt x="338" y="1011"/>
                      <a:pt x="341" y="1005"/>
                    </a:cubicBezTo>
                    <a:cubicBezTo>
                      <a:pt x="342" y="1000"/>
                      <a:pt x="340" y="996"/>
                      <a:pt x="336" y="994"/>
                    </a:cubicBezTo>
                    <a:cubicBezTo>
                      <a:pt x="332" y="993"/>
                      <a:pt x="327" y="995"/>
                      <a:pt x="326" y="999"/>
                    </a:cubicBezTo>
                    <a:cubicBezTo>
                      <a:pt x="321" y="1011"/>
                      <a:pt x="316" y="1021"/>
                      <a:pt x="309" y="1032"/>
                    </a:cubicBezTo>
                    <a:cubicBezTo>
                      <a:pt x="307" y="1033"/>
                      <a:pt x="306" y="1034"/>
                      <a:pt x="305" y="1037"/>
                    </a:cubicBezTo>
                    <a:cubicBezTo>
                      <a:pt x="295" y="1051"/>
                      <a:pt x="282" y="1064"/>
                      <a:pt x="266" y="1073"/>
                    </a:cubicBezTo>
                    <a:cubicBezTo>
                      <a:pt x="247" y="1086"/>
                      <a:pt x="224" y="1094"/>
                      <a:pt x="203" y="1102"/>
                    </a:cubicBezTo>
                    <a:cubicBezTo>
                      <a:pt x="172" y="1112"/>
                      <a:pt x="137" y="1123"/>
                      <a:pt x="107" y="1111"/>
                    </a:cubicBezTo>
                    <a:cubicBezTo>
                      <a:pt x="93" y="1105"/>
                      <a:pt x="80" y="1095"/>
                      <a:pt x="67" y="1080"/>
                    </a:cubicBezTo>
                    <a:cubicBezTo>
                      <a:pt x="58" y="1070"/>
                      <a:pt x="46" y="1054"/>
                      <a:pt x="45" y="1037"/>
                    </a:cubicBezTo>
                    <a:cubicBezTo>
                      <a:pt x="48" y="1040"/>
                      <a:pt x="52" y="1042"/>
                      <a:pt x="56" y="1044"/>
                    </a:cubicBezTo>
                    <a:cubicBezTo>
                      <a:pt x="58" y="1045"/>
                      <a:pt x="60" y="1046"/>
                      <a:pt x="62" y="1046"/>
                    </a:cubicBezTo>
                    <a:cubicBezTo>
                      <a:pt x="65" y="1046"/>
                      <a:pt x="68" y="1044"/>
                      <a:pt x="70" y="1042"/>
                    </a:cubicBezTo>
                    <a:cubicBezTo>
                      <a:pt x="73" y="1038"/>
                      <a:pt x="72" y="1033"/>
                      <a:pt x="69" y="1030"/>
                    </a:cubicBezTo>
                    <a:cubicBezTo>
                      <a:pt x="66" y="1029"/>
                      <a:pt x="64" y="1028"/>
                      <a:pt x="61" y="1029"/>
                    </a:cubicBezTo>
                    <a:cubicBezTo>
                      <a:pt x="54" y="1025"/>
                      <a:pt x="48" y="1017"/>
                      <a:pt x="45" y="1007"/>
                    </a:cubicBezTo>
                    <a:cubicBezTo>
                      <a:pt x="42" y="997"/>
                      <a:pt x="42" y="985"/>
                      <a:pt x="42" y="974"/>
                    </a:cubicBezTo>
                    <a:cubicBezTo>
                      <a:pt x="41" y="967"/>
                      <a:pt x="42" y="959"/>
                      <a:pt x="43" y="951"/>
                    </a:cubicBezTo>
                    <a:cubicBezTo>
                      <a:pt x="44" y="940"/>
                      <a:pt x="48" y="929"/>
                      <a:pt x="54" y="919"/>
                    </a:cubicBezTo>
                    <a:cubicBezTo>
                      <a:pt x="62" y="925"/>
                      <a:pt x="71" y="929"/>
                      <a:pt x="80" y="929"/>
                    </a:cubicBezTo>
                    <a:cubicBezTo>
                      <a:pt x="84" y="929"/>
                      <a:pt x="88" y="928"/>
                      <a:pt x="91" y="927"/>
                    </a:cubicBezTo>
                    <a:cubicBezTo>
                      <a:pt x="96" y="925"/>
                      <a:pt x="98" y="921"/>
                      <a:pt x="96" y="917"/>
                    </a:cubicBezTo>
                    <a:cubicBezTo>
                      <a:pt x="95" y="912"/>
                      <a:pt x="90" y="910"/>
                      <a:pt x="86" y="912"/>
                    </a:cubicBezTo>
                    <a:cubicBezTo>
                      <a:pt x="76" y="916"/>
                      <a:pt x="64" y="909"/>
                      <a:pt x="58" y="900"/>
                    </a:cubicBezTo>
                    <a:cubicBezTo>
                      <a:pt x="51" y="890"/>
                      <a:pt x="48" y="876"/>
                      <a:pt x="46" y="863"/>
                    </a:cubicBezTo>
                    <a:cubicBezTo>
                      <a:pt x="41" y="838"/>
                      <a:pt x="38" y="814"/>
                      <a:pt x="44" y="793"/>
                    </a:cubicBezTo>
                    <a:cubicBezTo>
                      <a:pt x="49" y="797"/>
                      <a:pt x="55" y="799"/>
                      <a:pt x="61" y="801"/>
                    </a:cubicBezTo>
                    <a:cubicBezTo>
                      <a:pt x="62" y="801"/>
                      <a:pt x="63" y="801"/>
                      <a:pt x="63" y="801"/>
                    </a:cubicBezTo>
                    <a:cubicBezTo>
                      <a:pt x="67" y="801"/>
                      <a:pt x="70" y="798"/>
                      <a:pt x="71" y="795"/>
                    </a:cubicBezTo>
                    <a:cubicBezTo>
                      <a:pt x="72" y="790"/>
                      <a:pt x="69" y="786"/>
                      <a:pt x="65" y="785"/>
                    </a:cubicBezTo>
                    <a:cubicBezTo>
                      <a:pt x="56" y="783"/>
                      <a:pt x="48" y="776"/>
                      <a:pt x="42" y="767"/>
                    </a:cubicBezTo>
                    <a:cubicBezTo>
                      <a:pt x="36" y="757"/>
                      <a:pt x="33" y="745"/>
                      <a:pt x="32" y="735"/>
                    </a:cubicBezTo>
                    <a:cubicBezTo>
                      <a:pt x="30" y="726"/>
                      <a:pt x="28" y="714"/>
                      <a:pt x="30" y="7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2" name="Freeform: Shape 341">
            <a:extLst>
              <a:ext uri="{FF2B5EF4-FFF2-40B4-BE49-F238E27FC236}">
                <a16:creationId xmlns:a16="http://schemas.microsoft.com/office/drawing/2014/main" xmlns="" id="{9F0CCFDA-DF46-47FC-B590-F0BBE06C2597}"/>
              </a:ext>
            </a:extLst>
          </p:cNvPr>
          <p:cNvSpPr/>
          <p:nvPr/>
        </p:nvSpPr>
        <p:spPr>
          <a:xfrm flipH="1">
            <a:off x="8847348" y="6095"/>
            <a:ext cx="3356617"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xmlns="" id="{A7A6E44A-3399-4C23-9D75-487F9C807F4A}"/>
              </a:ext>
            </a:extLst>
          </p:cNvPr>
          <p:cNvSpPr txBox="1">
            <a:spLocks/>
          </p:cNvSpPr>
          <p:nvPr/>
        </p:nvSpPr>
        <p:spPr>
          <a:xfrm>
            <a:off x="692086" y="2163362"/>
            <a:ext cx="2760798" cy="252992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tx2">
                    <a:lumMod val="75000"/>
                  </a:schemeClr>
                </a:solidFill>
              </a:rPr>
              <a:t>What </a:t>
            </a:r>
            <a:endParaRPr lang="en-US" b="1" dirty="0" smtClean="0">
              <a:solidFill>
                <a:schemeClr val="tx2">
                  <a:lumMod val="75000"/>
                </a:schemeClr>
              </a:solidFill>
            </a:endParaRPr>
          </a:p>
          <a:p>
            <a:r>
              <a:rPr lang="en-US" b="1" dirty="0" smtClean="0">
                <a:solidFill>
                  <a:schemeClr val="tx2">
                    <a:lumMod val="75000"/>
                  </a:schemeClr>
                </a:solidFill>
              </a:rPr>
              <a:t>Is the </a:t>
            </a:r>
          </a:p>
          <a:p>
            <a:r>
              <a:rPr lang="en-US" b="1" dirty="0" smtClean="0">
                <a:solidFill>
                  <a:schemeClr val="tx2">
                    <a:lumMod val="75000"/>
                  </a:schemeClr>
                </a:solidFill>
              </a:rPr>
              <a:t>case about?</a:t>
            </a:r>
            <a:endParaRPr lang="en-ID" b="1" dirty="0">
              <a:solidFill>
                <a:schemeClr val="tx2">
                  <a:lumMod val="75000"/>
                </a:schemeClr>
              </a:solidFill>
            </a:endParaRPr>
          </a:p>
        </p:txBody>
      </p:sp>
      <p:sp>
        <p:nvSpPr>
          <p:cNvPr id="420" name="Slide Number Placeholder 419">
            <a:extLst>
              <a:ext uri="{FF2B5EF4-FFF2-40B4-BE49-F238E27FC236}">
                <a16:creationId xmlns:a16="http://schemas.microsoft.com/office/drawing/2014/main" xmlns="" id="{18858867-FC2C-4C08-8EFE-9EF718F9BEBD}"/>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xmlns="" val="1710659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sp>
        <p:nvSpPr>
          <p:cNvPr id="8" name="TextBox 7"/>
          <p:cNvSpPr txBox="1"/>
          <p:nvPr/>
        </p:nvSpPr>
        <p:spPr>
          <a:xfrm>
            <a:off x="931652" y="1147312"/>
            <a:ext cx="3058868" cy="584775"/>
          </a:xfrm>
          <a:prstGeom prst="rect">
            <a:avLst/>
          </a:prstGeom>
          <a:noFill/>
        </p:spPr>
        <p:txBody>
          <a:bodyPr wrap="square" rtlCol="0">
            <a:spAutoFit/>
          </a:bodyPr>
          <a:lstStyle/>
          <a:p>
            <a:r>
              <a:rPr lang="en-IN" sz="3200" b="1" dirty="0" err="1" smtClean="0">
                <a:solidFill>
                  <a:schemeClr val="bg1"/>
                </a:solidFill>
              </a:rPr>
              <a:t>XGBoost</a:t>
            </a:r>
            <a:endParaRPr lang="en-IN" sz="3200" b="1" dirty="0">
              <a:solidFill>
                <a:schemeClr val="bg1"/>
              </a:solidFill>
            </a:endParaRPr>
          </a:p>
        </p:txBody>
      </p:sp>
      <p:pic>
        <p:nvPicPr>
          <p:cNvPr id="19458" name="Picture 2" descr="F:\SCIT\Sem2\PA\case2_MCA_beneish\xgboost\Capture3.PNG"/>
          <p:cNvPicPr>
            <a:picLocks noChangeAspect="1" noChangeArrowheads="1"/>
          </p:cNvPicPr>
          <p:nvPr/>
        </p:nvPicPr>
        <p:blipFill>
          <a:blip r:embed="rId2"/>
          <a:srcRect/>
          <a:stretch>
            <a:fillRect/>
          </a:stretch>
        </p:blipFill>
        <p:spPr bwMode="auto">
          <a:xfrm>
            <a:off x="2158611" y="2035715"/>
            <a:ext cx="6775450" cy="3573463"/>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sp>
        <p:nvSpPr>
          <p:cNvPr id="8" name="TextBox 7"/>
          <p:cNvSpPr txBox="1"/>
          <p:nvPr/>
        </p:nvSpPr>
        <p:spPr>
          <a:xfrm>
            <a:off x="931652" y="1147312"/>
            <a:ext cx="3058868" cy="584775"/>
          </a:xfrm>
          <a:prstGeom prst="rect">
            <a:avLst/>
          </a:prstGeom>
          <a:noFill/>
        </p:spPr>
        <p:txBody>
          <a:bodyPr wrap="square" rtlCol="0">
            <a:spAutoFit/>
          </a:bodyPr>
          <a:lstStyle/>
          <a:p>
            <a:r>
              <a:rPr lang="en-IN" sz="3200" b="1" dirty="0" err="1" smtClean="0">
                <a:solidFill>
                  <a:schemeClr val="bg1"/>
                </a:solidFill>
              </a:rPr>
              <a:t>XGBoost</a:t>
            </a:r>
            <a:endParaRPr lang="en-IN" sz="3200" b="1" dirty="0">
              <a:solidFill>
                <a:schemeClr val="bg1"/>
              </a:solidFill>
            </a:endParaRPr>
          </a:p>
        </p:txBody>
      </p:sp>
      <p:pic>
        <p:nvPicPr>
          <p:cNvPr id="22531" name="Picture 3" descr="F:\SCIT\Sem2\PA\case2_MCA_beneish\xgboost\Capture6.PNG"/>
          <p:cNvPicPr>
            <a:picLocks noChangeAspect="1" noChangeArrowheads="1"/>
          </p:cNvPicPr>
          <p:nvPr/>
        </p:nvPicPr>
        <p:blipFill>
          <a:blip r:embed="rId2"/>
          <a:srcRect/>
          <a:stretch>
            <a:fillRect/>
          </a:stretch>
        </p:blipFill>
        <p:spPr bwMode="auto">
          <a:xfrm>
            <a:off x="4136546" y="1310136"/>
            <a:ext cx="5287963" cy="4952641"/>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sp>
        <p:nvSpPr>
          <p:cNvPr id="8" name="TextBox 7"/>
          <p:cNvSpPr txBox="1"/>
          <p:nvPr/>
        </p:nvSpPr>
        <p:spPr>
          <a:xfrm>
            <a:off x="931652" y="1147312"/>
            <a:ext cx="3058868" cy="584775"/>
          </a:xfrm>
          <a:prstGeom prst="rect">
            <a:avLst/>
          </a:prstGeom>
          <a:noFill/>
        </p:spPr>
        <p:txBody>
          <a:bodyPr wrap="square" rtlCol="0">
            <a:spAutoFit/>
          </a:bodyPr>
          <a:lstStyle/>
          <a:p>
            <a:r>
              <a:rPr lang="en-IN" sz="3200" b="1" dirty="0" err="1" smtClean="0">
                <a:solidFill>
                  <a:schemeClr val="bg1"/>
                </a:solidFill>
              </a:rPr>
              <a:t>XGBoost</a:t>
            </a:r>
            <a:endParaRPr lang="en-IN" sz="3200" b="1" dirty="0">
              <a:solidFill>
                <a:schemeClr val="bg1"/>
              </a:solidFill>
            </a:endParaRPr>
          </a:p>
        </p:txBody>
      </p:sp>
      <p:pic>
        <p:nvPicPr>
          <p:cNvPr id="20483" name="Picture 3" descr="F:\SCIT\Sem2\PA\case2_MCA_beneish\xgboost\Capture4.PNG"/>
          <p:cNvPicPr>
            <a:picLocks noChangeAspect="1" noChangeArrowheads="1"/>
          </p:cNvPicPr>
          <p:nvPr/>
        </p:nvPicPr>
        <p:blipFill>
          <a:blip r:embed="rId2"/>
          <a:srcRect/>
          <a:stretch>
            <a:fillRect/>
          </a:stretch>
        </p:blipFill>
        <p:spPr bwMode="auto">
          <a:xfrm>
            <a:off x="2485935" y="2180297"/>
            <a:ext cx="6553200" cy="2903537"/>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1221868-09A5-4B9B-B250-7889526442D9}"/>
              </a:ext>
            </a:extLst>
          </p:cNvPr>
          <p:cNvSpPr>
            <a:spLocks noGrp="1"/>
          </p:cNvSpPr>
          <p:nvPr>
            <p:ph type="sldNum" sz="quarter" idx="12"/>
          </p:nvPr>
        </p:nvSpPr>
        <p:spPr/>
        <p:txBody>
          <a:bodyPr/>
          <a:lstStyle/>
          <a:p>
            <a:r>
              <a:rPr lang="en-US" dirty="0"/>
              <a:t>1</a:t>
            </a:r>
          </a:p>
        </p:txBody>
      </p:sp>
      <p:sp>
        <p:nvSpPr>
          <p:cNvPr id="6" name="Freeform: Shape 5">
            <a:extLst>
              <a:ext uri="{FF2B5EF4-FFF2-40B4-BE49-F238E27FC236}">
                <a16:creationId xmlns:a16="http://schemas.microsoft.com/office/drawing/2014/main" xmlns=""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AB81F419-E550-4766-B995-A05B8D8A3AD5}"/>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a:xfrm>
            <a:off x="0" y="145502"/>
            <a:ext cx="10515600" cy="701731"/>
          </a:xfrm>
        </p:spPr>
        <p:txBody>
          <a:bodyPr/>
          <a:lstStyle/>
          <a:p>
            <a:r>
              <a:rPr lang="en-IN" dirty="0" smtClean="0">
                <a:solidFill>
                  <a:schemeClr val="bg1"/>
                </a:solidFill>
              </a:rPr>
              <a:t>Other Models</a:t>
            </a:r>
            <a:endParaRPr lang="en-IN" dirty="0">
              <a:solidFill>
                <a:schemeClr val="bg1"/>
              </a:solidFill>
            </a:endParaRPr>
          </a:p>
        </p:txBody>
      </p:sp>
      <p:sp>
        <p:nvSpPr>
          <p:cNvPr id="8" name="TextBox 7"/>
          <p:cNvSpPr txBox="1"/>
          <p:nvPr/>
        </p:nvSpPr>
        <p:spPr>
          <a:xfrm>
            <a:off x="931652" y="1147312"/>
            <a:ext cx="3058868" cy="584775"/>
          </a:xfrm>
          <a:prstGeom prst="rect">
            <a:avLst/>
          </a:prstGeom>
          <a:noFill/>
        </p:spPr>
        <p:txBody>
          <a:bodyPr wrap="square" rtlCol="0">
            <a:spAutoFit/>
          </a:bodyPr>
          <a:lstStyle/>
          <a:p>
            <a:r>
              <a:rPr lang="en-IN" sz="3200" b="1" dirty="0" err="1" smtClean="0">
                <a:solidFill>
                  <a:schemeClr val="bg1"/>
                </a:solidFill>
              </a:rPr>
              <a:t>XGBoost</a:t>
            </a:r>
            <a:endParaRPr lang="en-IN" sz="3200" b="1" dirty="0">
              <a:solidFill>
                <a:schemeClr val="bg1"/>
              </a:solidFill>
            </a:endParaRPr>
          </a:p>
        </p:txBody>
      </p:sp>
      <p:pic>
        <p:nvPicPr>
          <p:cNvPr id="21506" name="Picture 2" descr="F:\SCIT\Sem2\PA\case2_MCA_beneish\xgboost\Capture5.PNG"/>
          <p:cNvPicPr>
            <a:picLocks noChangeAspect="1" noChangeArrowheads="1"/>
          </p:cNvPicPr>
          <p:nvPr/>
        </p:nvPicPr>
        <p:blipFill>
          <a:blip r:embed="rId2"/>
          <a:srcRect/>
          <a:stretch>
            <a:fillRect/>
          </a:stretch>
        </p:blipFill>
        <p:spPr bwMode="auto">
          <a:xfrm>
            <a:off x="2024842" y="2092476"/>
            <a:ext cx="7423150" cy="3459162"/>
          </a:xfrm>
          <a:prstGeom prst="rect">
            <a:avLst/>
          </a:prstGeom>
          <a:noFill/>
        </p:spPr>
      </p:pic>
    </p:spTree>
    <p:extLst>
      <p:ext uri="{BB962C8B-B14F-4D97-AF65-F5344CB8AC3E}">
        <p14:creationId xmlns:p14="http://schemas.microsoft.com/office/powerpoint/2010/main" xmlns="" val="523829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4C7B45C-C629-4C42-900E-A4D8859396FE}"/>
              </a:ext>
            </a:extLst>
          </p:cNvPr>
          <p:cNvSpPr/>
          <p:nvPr/>
        </p:nvSpPr>
        <p:spPr>
          <a:xfrm>
            <a:off x="-7938" y="0"/>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xmlns="" id="{A7A6E44A-3399-4C23-9D75-487F9C807F4A}"/>
              </a:ext>
            </a:extLst>
          </p:cNvPr>
          <p:cNvSpPr txBox="1">
            <a:spLocks/>
          </p:cNvSpPr>
          <p:nvPr/>
        </p:nvSpPr>
        <p:spPr>
          <a:xfrm>
            <a:off x="715739" y="2925786"/>
            <a:ext cx="6080995" cy="1006429"/>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bg1"/>
                </a:solidFill>
              </a:rPr>
              <a:t>Thank You</a:t>
            </a:r>
            <a:endParaRPr lang="en-ID" sz="6600" b="1" dirty="0">
              <a:solidFill>
                <a:schemeClr val="bg1"/>
              </a:solidFill>
            </a:endParaRPr>
          </a:p>
        </p:txBody>
      </p:sp>
      <p:sp>
        <p:nvSpPr>
          <p:cNvPr id="3" name="Slide Number Placeholder 2">
            <a:extLst>
              <a:ext uri="{FF2B5EF4-FFF2-40B4-BE49-F238E27FC236}">
                <a16:creationId xmlns:a16="http://schemas.microsoft.com/office/drawing/2014/main" xmlns="" id="{A62A5DDF-3894-468F-8445-67AB276394B3}"/>
              </a:ext>
            </a:extLst>
          </p:cNvPr>
          <p:cNvSpPr>
            <a:spLocks noGrp="1"/>
          </p:cNvSpPr>
          <p:nvPr>
            <p:ph type="sldNum" sz="quarter" idx="12"/>
          </p:nvPr>
        </p:nvSpPr>
        <p:spPr/>
        <p:txBody>
          <a:bodyPr/>
          <a:lstStyle/>
          <a:p>
            <a:fld id="{ADB28729-4CC1-4806-96C3-AF4C11DDAA9D}" type="slidenum">
              <a:rPr lang="en-US" smtClean="0"/>
              <a:pPr/>
              <a:t>34</a:t>
            </a:fld>
            <a:endParaRPr lang="en-US"/>
          </a:p>
        </p:txBody>
      </p:sp>
      <p:grpSp>
        <p:nvGrpSpPr>
          <p:cNvPr id="197" name="Group 196">
            <a:extLst>
              <a:ext uri="{FF2B5EF4-FFF2-40B4-BE49-F238E27FC236}">
                <a16:creationId xmlns:a16="http://schemas.microsoft.com/office/drawing/2014/main" xmlns="" id="{AF011388-D565-481A-9D47-41E6FC3CC5F5}"/>
              </a:ext>
            </a:extLst>
          </p:cNvPr>
          <p:cNvGrpSpPr/>
          <p:nvPr/>
        </p:nvGrpSpPr>
        <p:grpSpPr>
          <a:xfrm>
            <a:off x="5553383" y="441625"/>
            <a:ext cx="5559291" cy="5856757"/>
            <a:chOff x="7335838" y="1800225"/>
            <a:chExt cx="3223197" cy="3395663"/>
          </a:xfrm>
          <a:solidFill>
            <a:schemeClr val="accent1">
              <a:alpha val="8000"/>
            </a:schemeClr>
          </a:solidFill>
        </p:grpSpPr>
        <p:grpSp>
          <p:nvGrpSpPr>
            <p:cNvPr id="198" name="Group 197">
              <a:extLst>
                <a:ext uri="{FF2B5EF4-FFF2-40B4-BE49-F238E27FC236}">
                  <a16:creationId xmlns:a16="http://schemas.microsoft.com/office/drawing/2014/main" xmlns="" id="{42E757AB-BA40-4161-B2A2-4A37B6261EED}"/>
                </a:ext>
              </a:extLst>
            </p:cNvPr>
            <p:cNvGrpSpPr/>
            <p:nvPr/>
          </p:nvGrpSpPr>
          <p:grpSpPr>
            <a:xfrm>
              <a:off x="7335838" y="1800225"/>
              <a:ext cx="1603375" cy="3381375"/>
              <a:chOff x="7335838" y="1800225"/>
              <a:chExt cx="1603375" cy="3381375"/>
            </a:xfrm>
            <a:grpFill/>
          </p:grpSpPr>
          <p:sp>
            <p:nvSpPr>
              <p:cNvPr id="215" name="Freeform 9">
                <a:extLst>
                  <a:ext uri="{FF2B5EF4-FFF2-40B4-BE49-F238E27FC236}">
                    <a16:creationId xmlns:a16="http://schemas.microsoft.com/office/drawing/2014/main" xmlns="" id="{3DD18775-D4C0-4FB8-9EC6-269806210C86}"/>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0">
                <a:extLst>
                  <a:ext uri="{FF2B5EF4-FFF2-40B4-BE49-F238E27FC236}">
                    <a16:creationId xmlns:a16="http://schemas.microsoft.com/office/drawing/2014/main" xmlns="" id="{14282556-061F-48AA-93E9-16E86BD9AFF6}"/>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1">
                <a:extLst>
                  <a:ext uri="{FF2B5EF4-FFF2-40B4-BE49-F238E27FC236}">
                    <a16:creationId xmlns:a16="http://schemas.microsoft.com/office/drawing/2014/main" xmlns="" id="{EAAF5C1B-C4C7-49BC-8071-CE06F552C26F}"/>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2">
                <a:extLst>
                  <a:ext uri="{FF2B5EF4-FFF2-40B4-BE49-F238E27FC236}">
                    <a16:creationId xmlns:a16="http://schemas.microsoft.com/office/drawing/2014/main" xmlns="" id="{33D0482A-9514-429E-8260-3F7D27368FC9}"/>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3">
                <a:extLst>
                  <a:ext uri="{FF2B5EF4-FFF2-40B4-BE49-F238E27FC236}">
                    <a16:creationId xmlns:a16="http://schemas.microsoft.com/office/drawing/2014/main" xmlns="" id="{B9492E60-937C-4A64-B4EA-F82904DF210F}"/>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4">
                <a:extLst>
                  <a:ext uri="{FF2B5EF4-FFF2-40B4-BE49-F238E27FC236}">
                    <a16:creationId xmlns:a16="http://schemas.microsoft.com/office/drawing/2014/main" xmlns="" id="{282BD49D-4E00-453F-BE89-C450A561062F}"/>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5">
                <a:extLst>
                  <a:ext uri="{FF2B5EF4-FFF2-40B4-BE49-F238E27FC236}">
                    <a16:creationId xmlns:a16="http://schemas.microsoft.com/office/drawing/2014/main" xmlns="" id="{6237D432-75DA-42FD-835F-C152577CA441}"/>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6">
                <a:extLst>
                  <a:ext uri="{FF2B5EF4-FFF2-40B4-BE49-F238E27FC236}">
                    <a16:creationId xmlns:a16="http://schemas.microsoft.com/office/drawing/2014/main" xmlns="" id="{602E9FC7-1640-4BC8-B057-981513646CB9}"/>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7">
                <a:extLst>
                  <a:ext uri="{FF2B5EF4-FFF2-40B4-BE49-F238E27FC236}">
                    <a16:creationId xmlns:a16="http://schemas.microsoft.com/office/drawing/2014/main" xmlns="" id="{9894AD32-6299-44C7-91EA-975694963A93}"/>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8">
                <a:extLst>
                  <a:ext uri="{FF2B5EF4-FFF2-40B4-BE49-F238E27FC236}">
                    <a16:creationId xmlns:a16="http://schemas.microsoft.com/office/drawing/2014/main" xmlns="" id="{A6304ECA-B8FA-42C3-81CB-6A0149267BA0}"/>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9">
                <a:extLst>
                  <a:ext uri="{FF2B5EF4-FFF2-40B4-BE49-F238E27FC236}">
                    <a16:creationId xmlns:a16="http://schemas.microsoft.com/office/drawing/2014/main" xmlns="" id="{FB3E5811-5E1F-4A6A-8F28-83F36DC5CAA0}"/>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0">
                <a:extLst>
                  <a:ext uri="{FF2B5EF4-FFF2-40B4-BE49-F238E27FC236}">
                    <a16:creationId xmlns:a16="http://schemas.microsoft.com/office/drawing/2014/main" xmlns="" id="{F86234B9-1B19-4AA7-9EB9-E7448443DF9F}"/>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1">
                <a:extLst>
                  <a:ext uri="{FF2B5EF4-FFF2-40B4-BE49-F238E27FC236}">
                    <a16:creationId xmlns:a16="http://schemas.microsoft.com/office/drawing/2014/main" xmlns="" id="{98DE16BD-12F9-4C5D-8F71-78C675ECA40F}"/>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2">
                <a:extLst>
                  <a:ext uri="{FF2B5EF4-FFF2-40B4-BE49-F238E27FC236}">
                    <a16:creationId xmlns:a16="http://schemas.microsoft.com/office/drawing/2014/main" xmlns="" id="{86E67C9C-72B4-4602-954C-8C435D0EC89D}"/>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3">
                <a:extLst>
                  <a:ext uri="{FF2B5EF4-FFF2-40B4-BE49-F238E27FC236}">
                    <a16:creationId xmlns:a16="http://schemas.microsoft.com/office/drawing/2014/main" xmlns="" id="{81FC7C17-CC77-448A-A463-41F7B19B852E}"/>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4">
                <a:extLst>
                  <a:ext uri="{FF2B5EF4-FFF2-40B4-BE49-F238E27FC236}">
                    <a16:creationId xmlns:a16="http://schemas.microsoft.com/office/drawing/2014/main" xmlns="" id="{0B4267C4-6865-420E-A1D7-2A18F2BCE20E}"/>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5">
                <a:extLst>
                  <a:ext uri="{FF2B5EF4-FFF2-40B4-BE49-F238E27FC236}">
                    <a16:creationId xmlns:a16="http://schemas.microsoft.com/office/drawing/2014/main" xmlns="" id="{2525A9AE-0C6F-4C0D-ABC8-2462D4BEECA8}"/>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6">
                <a:extLst>
                  <a:ext uri="{FF2B5EF4-FFF2-40B4-BE49-F238E27FC236}">
                    <a16:creationId xmlns:a16="http://schemas.microsoft.com/office/drawing/2014/main" xmlns="" id="{BCA2E10E-2FE7-4088-8ABA-85E0294BE937}"/>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7">
                <a:extLst>
                  <a:ext uri="{FF2B5EF4-FFF2-40B4-BE49-F238E27FC236}">
                    <a16:creationId xmlns:a16="http://schemas.microsoft.com/office/drawing/2014/main" xmlns="" id="{DB488A9C-F97C-459A-A03A-D684CE96CFFC}"/>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8">
                <a:extLst>
                  <a:ext uri="{FF2B5EF4-FFF2-40B4-BE49-F238E27FC236}">
                    <a16:creationId xmlns:a16="http://schemas.microsoft.com/office/drawing/2014/main" xmlns="" id="{CDF4BF1C-F690-4D63-AF3E-BBD73EEBDAF2}"/>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9">
                <a:extLst>
                  <a:ext uri="{FF2B5EF4-FFF2-40B4-BE49-F238E27FC236}">
                    <a16:creationId xmlns:a16="http://schemas.microsoft.com/office/drawing/2014/main" xmlns="" id="{84868D44-AE3C-4FCE-9586-7FF5A6A496B3}"/>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
                <a:extLst>
                  <a:ext uri="{FF2B5EF4-FFF2-40B4-BE49-F238E27FC236}">
                    <a16:creationId xmlns:a16="http://schemas.microsoft.com/office/drawing/2014/main" xmlns="" id="{456073A4-ABD7-4CF0-8C8F-28CB2272E696}"/>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1">
                <a:extLst>
                  <a:ext uri="{FF2B5EF4-FFF2-40B4-BE49-F238E27FC236}">
                    <a16:creationId xmlns:a16="http://schemas.microsoft.com/office/drawing/2014/main" xmlns="" id="{FC8B8341-ECAB-4337-8628-B6F90A2924DA}"/>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2">
                <a:extLst>
                  <a:ext uri="{FF2B5EF4-FFF2-40B4-BE49-F238E27FC236}">
                    <a16:creationId xmlns:a16="http://schemas.microsoft.com/office/drawing/2014/main" xmlns="" id="{86EEF1C7-85E4-4CF1-A512-F2E131EDFA38}"/>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3">
                <a:extLst>
                  <a:ext uri="{FF2B5EF4-FFF2-40B4-BE49-F238E27FC236}">
                    <a16:creationId xmlns:a16="http://schemas.microsoft.com/office/drawing/2014/main" xmlns="" id="{2703A68D-C3B5-48A3-B6D4-2F1ADA858FDD}"/>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4">
                <a:extLst>
                  <a:ext uri="{FF2B5EF4-FFF2-40B4-BE49-F238E27FC236}">
                    <a16:creationId xmlns:a16="http://schemas.microsoft.com/office/drawing/2014/main" xmlns="" id="{ED7B7F26-A804-425E-A797-887B3035F92B}"/>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5">
                <a:extLst>
                  <a:ext uri="{FF2B5EF4-FFF2-40B4-BE49-F238E27FC236}">
                    <a16:creationId xmlns:a16="http://schemas.microsoft.com/office/drawing/2014/main" xmlns="" id="{27449B2B-C807-42F4-9DCF-EE52FF303B21}"/>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6">
                <a:extLst>
                  <a:ext uri="{FF2B5EF4-FFF2-40B4-BE49-F238E27FC236}">
                    <a16:creationId xmlns:a16="http://schemas.microsoft.com/office/drawing/2014/main" xmlns="" id="{90FCE4A4-E0DE-4BAF-B72D-39327A1A7CC5}"/>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9" name="Group 198">
              <a:extLst>
                <a:ext uri="{FF2B5EF4-FFF2-40B4-BE49-F238E27FC236}">
                  <a16:creationId xmlns:a16="http://schemas.microsoft.com/office/drawing/2014/main" xmlns="" id="{391C1E2C-853E-4725-86F5-91BB5B19AD79}"/>
                </a:ext>
              </a:extLst>
            </p:cNvPr>
            <p:cNvGrpSpPr/>
            <p:nvPr/>
          </p:nvGrpSpPr>
          <p:grpSpPr>
            <a:xfrm>
              <a:off x="8955660" y="1816100"/>
              <a:ext cx="1603375" cy="3379788"/>
              <a:chOff x="9157949" y="1816100"/>
              <a:chExt cx="1603375" cy="3379788"/>
            </a:xfrm>
            <a:grpFill/>
          </p:grpSpPr>
          <p:grpSp>
            <p:nvGrpSpPr>
              <p:cNvPr id="200" name="Group 199">
                <a:extLst>
                  <a:ext uri="{FF2B5EF4-FFF2-40B4-BE49-F238E27FC236}">
                    <a16:creationId xmlns:a16="http://schemas.microsoft.com/office/drawing/2014/main" xmlns="" id="{32A09244-7845-49C5-BA61-D2E9AA697224}"/>
                  </a:ext>
                </a:extLst>
              </p:cNvPr>
              <p:cNvGrpSpPr/>
              <p:nvPr/>
            </p:nvGrpSpPr>
            <p:grpSpPr>
              <a:xfrm>
                <a:off x="9357974" y="1938338"/>
                <a:ext cx="1173162" cy="3105150"/>
                <a:chOff x="9075738" y="1938338"/>
                <a:chExt cx="1173162" cy="3105150"/>
              </a:xfrm>
              <a:grpFill/>
            </p:grpSpPr>
            <p:sp>
              <p:nvSpPr>
                <p:cNvPr id="202" name="Freeform 37">
                  <a:extLst>
                    <a:ext uri="{FF2B5EF4-FFF2-40B4-BE49-F238E27FC236}">
                      <a16:creationId xmlns:a16="http://schemas.microsoft.com/office/drawing/2014/main" xmlns="" id="{0E29F5D0-BD4D-4FD8-BA21-C1915F7F4D88}"/>
                    </a:ext>
                  </a:extLst>
                </p:cNvPr>
                <p:cNvSpPr>
                  <a:spLocks/>
                </p:cNvSpPr>
                <p:nvPr/>
              </p:nvSpPr>
              <p:spPr bwMode="auto">
                <a:xfrm>
                  <a:off x="9109075" y="1979613"/>
                  <a:ext cx="223838" cy="511175"/>
                </a:xfrm>
                <a:custGeom>
                  <a:avLst/>
                  <a:gdLst>
                    <a:gd name="T0" fmla="*/ 38 w 75"/>
                    <a:gd name="T1" fmla="*/ 48 h 171"/>
                    <a:gd name="T2" fmla="*/ 31 w 75"/>
                    <a:gd name="T3" fmla="*/ 48 h 171"/>
                    <a:gd name="T4" fmla="*/ 23 w 75"/>
                    <a:gd name="T5" fmla="*/ 77 h 171"/>
                    <a:gd name="T6" fmla="*/ 29 w 75"/>
                    <a:gd name="T7" fmla="*/ 105 h 171"/>
                    <a:gd name="T8" fmla="*/ 33 w 75"/>
                    <a:gd name="T9" fmla="*/ 118 h 171"/>
                    <a:gd name="T10" fmla="*/ 32 w 75"/>
                    <a:gd name="T11" fmla="*/ 166 h 171"/>
                    <a:gd name="T12" fmla="*/ 25 w 75"/>
                    <a:gd name="T13" fmla="*/ 171 h 171"/>
                    <a:gd name="T14" fmla="*/ 22 w 75"/>
                    <a:gd name="T15" fmla="*/ 170 h 171"/>
                    <a:gd name="T16" fmla="*/ 17 w 75"/>
                    <a:gd name="T17" fmla="*/ 160 h 171"/>
                    <a:gd name="T18" fmla="*/ 17 w 75"/>
                    <a:gd name="T19" fmla="*/ 122 h 171"/>
                    <a:gd name="T20" fmla="*/ 14 w 75"/>
                    <a:gd name="T21" fmla="*/ 110 h 171"/>
                    <a:gd name="T22" fmla="*/ 7 w 75"/>
                    <a:gd name="T23" fmla="*/ 78 h 171"/>
                    <a:gd name="T24" fmla="*/ 16 w 75"/>
                    <a:gd name="T25" fmla="*/ 40 h 171"/>
                    <a:gd name="T26" fmla="*/ 10 w 75"/>
                    <a:gd name="T27" fmla="*/ 33 h 171"/>
                    <a:gd name="T28" fmla="*/ 1 w 75"/>
                    <a:gd name="T29" fmla="*/ 10 h 171"/>
                    <a:gd name="T30" fmla="*/ 8 w 75"/>
                    <a:gd name="T31" fmla="*/ 1 h 171"/>
                    <a:gd name="T32" fmla="*/ 17 w 75"/>
                    <a:gd name="T33" fmla="*/ 7 h 171"/>
                    <a:gd name="T34" fmla="*/ 24 w 75"/>
                    <a:gd name="T35" fmla="*/ 24 h 171"/>
                    <a:gd name="T36" fmla="*/ 30 w 75"/>
                    <a:gd name="T37" fmla="*/ 30 h 171"/>
                    <a:gd name="T38" fmla="*/ 34 w 75"/>
                    <a:gd name="T39" fmla="*/ 32 h 171"/>
                    <a:gd name="T40" fmla="*/ 38 w 75"/>
                    <a:gd name="T41" fmla="*/ 32 h 171"/>
                    <a:gd name="T42" fmla="*/ 60 w 75"/>
                    <a:gd name="T43" fmla="*/ 27 h 171"/>
                    <a:gd name="T44" fmla="*/ 72 w 75"/>
                    <a:gd name="T45" fmla="*/ 26 h 171"/>
                    <a:gd name="T46" fmla="*/ 72 w 75"/>
                    <a:gd name="T47" fmla="*/ 38 h 171"/>
                    <a:gd name="T48" fmla="*/ 38 w 75"/>
                    <a:gd name="T49" fmla="*/ 48 h 171"/>
                    <a:gd name="T50" fmla="*/ 38 w 75"/>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71">
                      <a:moveTo>
                        <a:pt x="38" y="48"/>
                      </a:moveTo>
                      <a:cubicBezTo>
                        <a:pt x="36" y="48"/>
                        <a:pt x="34" y="48"/>
                        <a:pt x="31" y="48"/>
                      </a:cubicBezTo>
                      <a:cubicBezTo>
                        <a:pt x="24" y="55"/>
                        <a:pt x="22" y="67"/>
                        <a:pt x="23" y="77"/>
                      </a:cubicBezTo>
                      <a:cubicBezTo>
                        <a:pt x="24" y="86"/>
                        <a:pt x="26" y="96"/>
                        <a:pt x="29" y="105"/>
                      </a:cubicBezTo>
                      <a:cubicBezTo>
                        <a:pt x="31" y="109"/>
                        <a:pt x="32" y="114"/>
                        <a:pt x="33" y="118"/>
                      </a:cubicBezTo>
                      <a:cubicBezTo>
                        <a:pt x="38" y="138"/>
                        <a:pt x="38" y="153"/>
                        <a:pt x="32" y="166"/>
                      </a:cubicBezTo>
                      <a:cubicBezTo>
                        <a:pt x="31" y="169"/>
                        <a:pt x="28" y="171"/>
                        <a:pt x="25" y="171"/>
                      </a:cubicBezTo>
                      <a:cubicBezTo>
                        <a:pt x="24" y="171"/>
                        <a:pt x="23" y="171"/>
                        <a:pt x="22" y="170"/>
                      </a:cubicBezTo>
                      <a:cubicBezTo>
                        <a:pt x="17" y="169"/>
                        <a:pt x="16" y="164"/>
                        <a:pt x="17" y="160"/>
                      </a:cubicBezTo>
                      <a:cubicBezTo>
                        <a:pt x="22" y="150"/>
                        <a:pt x="22" y="138"/>
                        <a:pt x="17" y="122"/>
                      </a:cubicBezTo>
                      <a:cubicBezTo>
                        <a:pt x="16" y="118"/>
                        <a:pt x="15" y="114"/>
                        <a:pt x="14" y="110"/>
                      </a:cubicBezTo>
                      <a:cubicBezTo>
                        <a:pt x="11" y="100"/>
                        <a:pt x="8" y="89"/>
                        <a:pt x="7" y="78"/>
                      </a:cubicBezTo>
                      <a:cubicBezTo>
                        <a:pt x="5" y="64"/>
                        <a:pt x="9" y="50"/>
                        <a:pt x="16" y="40"/>
                      </a:cubicBezTo>
                      <a:cubicBezTo>
                        <a:pt x="14" y="38"/>
                        <a:pt x="12" y="36"/>
                        <a:pt x="10" y="33"/>
                      </a:cubicBezTo>
                      <a:cubicBezTo>
                        <a:pt x="6" y="26"/>
                        <a:pt x="3" y="19"/>
                        <a:pt x="1" y="10"/>
                      </a:cubicBezTo>
                      <a:cubicBezTo>
                        <a:pt x="0" y="6"/>
                        <a:pt x="3" y="2"/>
                        <a:pt x="8" y="1"/>
                      </a:cubicBezTo>
                      <a:cubicBezTo>
                        <a:pt x="12" y="0"/>
                        <a:pt x="16" y="3"/>
                        <a:pt x="17" y="7"/>
                      </a:cubicBezTo>
                      <a:cubicBezTo>
                        <a:pt x="18" y="13"/>
                        <a:pt x="21" y="19"/>
                        <a:pt x="24" y="24"/>
                      </a:cubicBezTo>
                      <a:cubicBezTo>
                        <a:pt x="26" y="27"/>
                        <a:pt x="28" y="29"/>
                        <a:pt x="30" y="30"/>
                      </a:cubicBezTo>
                      <a:cubicBezTo>
                        <a:pt x="31" y="31"/>
                        <a:pt x="32" y="31"/>
                        <a:pt x="34" y="32"/>
                      </a:cubicBezTo>
                      <a:cubicBezTo>
                        <a:pt x="35" y="32"/>
                        <a:pt x="36" y="32"/>
                        <a:pt x="38" y="32"/>
                      </a:cubicBezTo>
                      <a:cubicBezTo>
                        <a:pt x="47" y="32"/>
                        <a:pt x="56" y="31"/>
                        <a:pt x="60" y="27"/>
                      </a:cubicBezTo>
                      <a:cubicBezTo>
                        <a:pt x="63" y="23"/>
                        <a:pt x="68" y="23"/>
                        <a:pt x="72" y="26"/>
                      </a:cubicBezTo>
                      <a:cubicBezTo>
                        <a:pt x="75" y="29"/>
                        <a:pt x="75" y="34"/>
                        <a:pt x="72" y="38"/>
                      </a:cubicBezTo>
                      <a:cubicBezTo>
                        <a:pt x="63" y="47"/>
                        <a:pt x="50" y="48"/>
                        <a:pt x="38" y="48"/>
                      </a:cubicBezTo>
                      <a:cubicBezTo>
                        <a:pt x="38" y="48"/>
                        <a:pt x="38" y="48"/>
                        <a:pt x="38"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38">
                  <a:extLst>
                    <a:ext uri="{FF2B5EF4-FFF2-40B4-BE49-F238E27FC236}">
                      <a16:creationId xmlns:a16="http://schemas.microsoft.com/office/drawing/2014/main" xmlns="" id="{7EC52DC8-0151-4534-B03E-E5217C02CE31}"/>
                    </a:ext>
                  </a:extLst>
                </p:cNvPr>
                <p:cNvSpPr>
                  <a:spLocks/>
                </p:cNvSpPr>
                <p:nvPr/>
              </p:nvSpPr>
              <p:spPr bwMode="auto">
                <a:xfrm>
                  <a:off x="9593263" y="2520950"/>
                  <a:ext cx="114300" cy="360363"/>
                </a:xfrm>
                <a:custGeom>
                  <a:avLst/>
                  <a:gdLst>
                    <a:gd name="T0" fmla="*/ 22 w 38"/>
                    <a:gd name="T1" fmla="*/ 121 h 121"/>
                    <a:gd name="T2" fmla="*/ 17 w 38"/>
                    <a:gd name="T3" fmla="*/ 120 h 121"/>
                    <a:gd name="T4" fmla="*/ 15 w 38"/>
                    <a:gd name="T5" fmla="*/ 109 h 121"/>
                    <a:gd name="T6" fmla="*/ 17 w 38"/>
                    <a:gd name="T7" fmla="*/ 78 h 121"/>
                    <a:gd name="T8" fmla="*/ 13 w 38"/>
                    <a:gd name="T9" fmla="*/ 69 h 121"/>
                    <a:gd name="T10" fmla="*/ 8 w 38"/>
                    <a:gd name="T11" fmla="*/ 61 h 121"/>
                    <a:gd name="T12" fmla="*/ 10 w 38"/>
                    <a:gd name="T13" fmla="*/ 5 h 121"/>
                    <a:gd name="T14" fmla="*/ 21 w 38"/>
                    <a:gd name="T15" fmla="*/ 2 h 121"/>
                    <a:gd name="T16" fmla="*/ 24 w 38"/>
                    <a:gd name="T17" fmla="*/ 13 h 121"/>
                    <a:gd name="T18" fmla="*/ 23 w 38"/>
                    <a:gd name="T19" fmla="*/ 54 h 121"/>
                    <a:gd name="T20" fmla="*/ 27 w 38"/>
                    <a:gd name="T21" fmla="*/ 61 h 121"/>
                    <a:gd name="T22" fmla="*/ 32 w 38"/>
                    <a:gd name="T23" fmla="*/ 72 h 121"/>
                    <a:gd name="T24" fmla="*/ 28 w 38"/>
                    <a:gd name="T25" fmla="*/ 117 h 121"/>
                    <a:gd name="T26" fmla="*/ 22 w 38"/>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1">
                      <a:moveTo>
                        <a:pt x="22" y="121"/>
                      </a:moveTo>
                      <a:cubicBezTo>
                        <a:pt x="20" y="121"/>
                        <a:pt x="19" y="121"/>
                        <a:pt x="17" y="120"/>
                      </a:cubicBezTo>
                      <a:cubicBezTo>
                        <a:pt x="13" y="118"/>
                        <a:pt x="12" y="113"/>
                        <a:pt x="15" y="109"/>
                      </a:cubicBezTo>
                      <a:cubicBezTo>
                        <a:pt x="20" y="100"/>
                        <a:pt x="21" y="88"/>
                        <a:pt x="17" y="78"/>
                      </a:cubicBezTo>
                      <a:cubicBezTo>
                        <a:pt x="16" y="75"/>
                        <a:pt x="14" y="72"/>
                        <a:pt x="13" y="69"/>
                      </a:cubicBezTo>
                      <a:cubicBezTo>
                        <a:pt x="11" y="66"/>
                        <a:pt x="10" y="64"/>
                        <a:pt x="8" y="61"/>
                      </a:cubicBezTo>
                      <a:cubicBezTo>
                        <a:pt x="0" y="43"/>
                        <a:pt x="1" y="22"/>
                        <a:pt x="10" y="5"/>
                      </a:cubicBezTo>
                      <a:cubicBezTo>
                        <a:pt x="13" y="1"/>
                        <a:pt x="17" y="0"/>
                        <a:pt x="21" y="2"/>
                      </a:cubicBezTo>
                      <a:cubicBezTo>
                        <a:pt x="25" y="4"/>
                        <a:pt x="27" y="9"/>
                        <a:pt x="24" y="13"/>
                      </a:cubicBezTo>
                      <a:cubicBezTo>
                        <a:pt x="17" y="25"/>
                        <a:pt x="17" y="41"/>
                        <a:pt x="23" y="54"/>
                      </a:cubicBezTo>
                      <a:cubicBezTo>
                        <a:pt x="24" y="56"/>
                        <a:pt x="25" y="59"/>
                        <a:pt x="27" y="61"/>
                      </a:cubicBezTo>
                      <a:cubicBezTo>
                        <a:pt x="29" y="64"/>
                        <a:pt x="31" y="68"/>
                        <a:pt x="32" y="72"/>
                      </a:cubicBezTo>
                      <a:cubicBezTo>
                        <a:pt x="38" y="86"/>
                        <a:pt x="37" y="104"/>
                        <a:pt x="28" y="117"/>
                      </a:cubicBezTo>
                      <a:cubicBezTo>
                        <a:pt x="27" y="120"/>
                        <a:pt x="24" y="121"/>
                        <a:pt x="22"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39">
                  <a:extLst>
                    <a:ext uri="{FF2B5EF4-FFF2-40B4-BE49-F238E27FC236}">
                      <a16:creationId xmlns:a16="http://schemas.microsoft.com/office/drawing/2014/main" xmlns="" id="{1EC85E3B-2166-4ED5-A2C8-FECD91BB39C5}"/>
                    </a:ext>
                  </a:extLst>
                </p:cNvPr>
                <p:cNvSpPr>
                  <a:spLocks/>
                </p:cNvSpPr>
                <p:nvPr/>
              </p:nvSpPr>
              <p:spPr bwMode="auto">
                <a:xfrm>
                  <a:off x="9150350" y="2595563"/>
                  <a:ext cx="120650" cy="376238"/>
                </a:xfrm>
                <a:custGeom>
                  <a:avLst/>
                  <a:gdLst>
                    <a:gd name="T0" fmla="*/ 23 w 40"/>
                    <a:gd name="T1" fmla="*/ 92 h 126"/>
                    <a:gd name="T2" fmla="*/ 24 w 40"/>
                    <a:gd name="T3" fmla="*/ 116 h 126"/>
                    <a:gd name="T4" fmla="*/ 19 w 40"/>
                    <a:gd name="T5" fmla="*/ 126 h 126"/>
                    <a:gd name="T6" fmla="*/ 16 w 40"/>
                    <a:gd name="T7" fmla="*/ 126 h 126"/>
                    <a:gd name="T8" fmla="*/ 9 w 40"/>
                    <a:gd name="T9" fmla="*/ 121 h 126"/>
                    <a:gd name="T10" fmla="*/ 8 w 40"/>
                    <a:gd name="T11" fmla="*/ 88 h 126"/>
                    <a:gd name="T12" fmla="*/ 12 w 40"/>
                    <a:gd name="T13" fmla="*/ 76 h 126"/>
                    <a:gd name="T14" fmla="*/ 15 w 40"/>
                    <a:gd name="T15" fmla="*/ 69 h 126"/>
                    <a:gd name="T16" fmla="*/ 4 w 40"/>
                    <a:gd name="T17" fmla="*/ 14 h 126"/>
                    <a:gd name="T18" fmla="*/ 4 w 40"/>
                    <a:gd name="T19" fmla="*/ 3 h 126"/>
                    <a:gd name="T20" fmla="*/ 15 w 40"/>
                    <a:gd name="T21" fmla="*/ 3 h 126"/>
                    <a:gd name="T22" fmla="*/ 31 w 40"/>
                    <a:gd name="T23" fmla="*/ 75 h 126"/>
                    <a:gd name="T24" fmla="*/ 27 w 40"/>
                    <a:gd name="T25" fmla="*/ 83 h 126"/>
                    <a:gd name="T26" fmla="*/ 23 w 40"/>
                    <a:gd name="T27" fmla="*/ 9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6">
                      <a:moveTo>
                        <a:pt x="23" y="92"/>
                      </a:moveTo>
                      <a:cubicBezTo>
                        <a:pt x="21" y="100"/>
                        <a:pt x="21" y="108"/>
                        <a:pt x="24" y="116"/>
                      </a:cubicBezTo>
                      <a:cubicBezTo>
                        <a:pt x="26" y="120"/>
                        <a:pt x="23" y="124"/>
                        <a:pt x="19" y="126"/>
                      </a:cubicBezTo>
                      <a:cubicBezTo>
                        <a:pt x="18" y="126"/>
                        <a:pt x="17" y="126"/>
                        <a:pt x="16" y="126"/>
                      </a:cubicBezTo>
                      <a:cubicBezTo>
                        <a:pt x="13" y="126"/>
                        <a:pt x="10" y="124"/>
                        <a:pt x="9" y="121"/>
                      </a:cubicBezTo>
                      <a:cubicBezTo>
                        <a:pt x="5" y="110"/>
                        <a:pt x="5" y="98"/>
                        <a:pt x="8" y="88"/>
                      </a:cubicBezTo>
                      <a:cubicBezTo>
                        <a:pt x="9" y="84"/>
                        <a:pt x="11" y="80"/>
                        <a:pt x="12" y="76"/>
                      </a:cubicBezTo>
                      <a:cubicBezTo>
                        <a:pt x="14" y="74"/>
                        <a:pt x="15" y="72"/>
                        <a:pt x="15" y="69"/>
                      </a:cubicBezTo>
                      <a:cubicBezTo>
                        <a:pt x="22" y="51"/>
                        <a:pt x="17" y="28"/>
                        <a:pt x="4" y="14"/>
                      </a:cubicBezTo>
                      <a:cubicBezTo>
                        <a:pt x="0" y="11"/>
                        <a:pt x="0" y="6"/>
                        <a:pt x="4" y="3"/>
                      </a:cubicBezTo>
                      <a:cubicBezTo>
                        <a:pt x="7" y="0"/>
                        <a:pt x="12" y="0"/>
                        <a:pt x="15" y="3"/>
                      </a:cubicBezTo>
                      <a:cubicBezTo>
                        <a:pt x="33" y="21"/>
                        <a:pt x="40" y="50"/>
                        <a:pt x="31" y="75"/>
                      </a:cubicBezTo>
                      <a:cubicBezTo>
                        <a:pt x="30" y="78"/>
                        <a:pt x="28" y="80"/>
                        <a:pt x="27" y="83"/>
                      </a:cubicBezTo>
                      <a:cubicBezTo>
                        <a:pt x="26" y="86"/>
                        <a:pt x="24" y="89"/>
                        <a:pt x="23" y="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40">
                  <a:extLst>
                    <a:ext uri="{FF2B5EF4-FFF2-40B4-BE49-F238E27FC236}">
                      <a16:creationId xmlns:a16="http://schemas.microsoft.com/office/drawing/2014/main" xmlns="" id="{FF90C5B4-1E19-427F-9EFF-25586EB91E81}"/>
                    </a:ext>
                  </a:extLst>
                </p:cNvPr>
                <p:cNvSpPr>
                  <a:spLocks/>
                </p:cNvSpPr>
                <p:nvPr/>
              </p:nvSpPr>
              <p:spPr bwMode="auto">
                <a:xfrm>
                  <a:off x="9559925" y="2693988"/>
                  <a:ext cx="431800" cy="569913"/>
                </a:xfrm>
                <a:custGeom>
                  <a:avLst/>
                  <a:gdLst>
                    <a:gd name="T0" fmla="*/ 127 w 144"/>
                    <a:gd name="T1" fmla="*/ 119 h 191"/>
                    <a:gd name="T2" fmla="*/ 122 w 144"/>
                    <a:gd name="T3" fmla="*/ 122 h 191"/>
                    <a:gd name="T4" fmla="*/ 121 w 144"/>
                    <a:gd name="T5" fmla="*/ 161 h 191"/>
                    <a:gd name="T6" fmla="*/ 114 w 144"/>
                    <a:gd name="T7" fmla="*/ 165 h 191"/>
                    <a:gd name="T8" fmla="*/ 110 w 144"/>
                    <a:gd name="T9" fmla="*/ 164 h 191"/>
                    <a:gd name="T10" fmla="*/ 107 w 144"/>
                    <a:gd name="T11" fmla="*/ 153 h 191"/>
                    <a:gd name="T12" fmla="*/ 107 w 144"/>
                    <a:gd name="T13" fmla="*/ 128 h 191"/>
                    <a:gd name="T14" fmla="*/ 95 w 144"/>
                    <a:gd name="T15" fmla="*/ 129 h 191"/>
                    <a:gd name="T16" fmla="*/ 81 w 144"/>
                    <a:gd name="T17" fmla="*/ 125 h 191"/>
                    <a:gd name="T18" fmla="*/ 72 w 144"/>
                    <a:gd name="T19" fmla="*/ 123 h 191"/>
                    <a:gd name="T20" fmla="*/ 32 w 144"/>
                    <a:gd name="T21" fmla="*/ 138 h 191"/>
                    <a:gd name="T22" fmla="*/ 28 w 144"/>
                    <a:gd name="T23" fmla="*/ 143 h 191"/>
                    <a:gd name="T24" fmla="*/ 28 w 144"/>
                    <a:gd name="T25" fmla="*/ 143 h 191"/>
                    <a:gd name="T26" fmla="*/ 52 w 144"/>
                    <a:gd name="T27" fmla="*/ 171 h 191"/>
                    <a:gd name="T28" fmla="*/ 54 w 144"/>
                    <a:gd name="T29" fmla="*/ 182 h 191"/>
                    <a:gd name="T30" fmla="*/ 47 w 144"/>
                    <a:gd name="T31" fmla="*/ 186 h 191"/>
                    <a:gd name="T32" fmla="*/ 43 w 144"/>
                    <a:gd name="T33" fmla="*/ 185 h 191"/>
                    <a:gd name="T34" fmla="*/ 20 w 144"/>
                    <a:gd name="T35" fmla="*/ 161 h 191"/>
                    <a:gd name="T36" fmla="*/ 17 w 144"/>
                    <a:gd name="T37" fmla="*/ 183 h 191"/>
                    <a:gd name="T38" fmla="*/ 9 w 144"/>
                    <a:gd name="T39" fmla="*/ 191 h 191"/>
                    <a:gd name="T40" fmla="*/ 9 w 144"/>
                    <a:gd name="T41" fmla="*/ 191 h 191"/>
                    <a:gd name="T42" fmla="*/ 0 w 144"/>
                    <a:gd name="T43" fmla="*/ 183 h 191"/>
                    <a:gd name="T44" fmla="*/ 19 w 144"/>
                    <a:gd name="T45" fmla="*/ 127 h 191"/>
                    <a:gd name="T46" fmla="*/ 76 w 144"/>
                    <a:gd name="T47" fmla="*/ 107 h 191"/>
                    <a:gd name="T48" fmla="*/ 86 w 144"/>
                    <a:gd name="T49" fmla="*/ 110 h 191"/>
                    <a:gd name="T50" fmla="*/ 97 w 144"/>
                    <a:gd name="T51" fmla="*/ 113 h 191"/>
                    <a:gd name="T52" fmla="*/ 117 w 144"/>
                    <a:gd name="T53" fmla="*/ 106 h 191"/>
                    <a:gd name="T54" fmla="*/ 127 w 144"/>
                    <a:gd name="T55" fmla="*/ 88 h 191"/>
                    <a:gd name="T56" fmla="*/ 120 w 144"/>
                    <a:gd name="T57" fmla="*/ 60 h 191"/>
                    <a:gd name="T58" fmla="*/ 117 w 144"/>
                    <a:gd name="T59" fmla="*/ 51 h 191"/>
                    <a:gd name="T60" fmla="*/ 121 w 144"/>
                    <a:gd name="T61" fmla="*/ 3 h 191"/>
                    <a:gd name="T62" fmla="*/ 132 w 144"/>
                    <a:gd name="T63" fmla="*/ 3 h 191"/>
                    <a:gd name="T64" fmla="*/ 132 w 144"/>
                    <a:gd name="T65" fmla="*/ 14 h 191"/>
                    <a:gd name="T66" fmla="*/ 132 w 144"/>
                    <a:gd name="T67" fmla="*/ 45 h 191"/>
                    <a:gd name="T68" fmla="*/ 135 w 144"/>
                    <a:gd name="T69" fmla="*/ 54 h 191"/>
                    <a:gd name="T70" fmla="*/ 144 w 144"/>
                    <a:gd name="T71" fmla="*/ 89 h 191"/>
                    <a:gd name="T72" fmla="*/ 12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27" y="119"/>
                      </a:moveTo>
                      <a:cubicBezTo>
                        <a:pt x="126" y="120"/>
                        <a:pt x="124" y="121"/>
                        <a:pt x="122" y="122"/>
                      </a:cubicBezTo>
                      <a:cubicBezTo>
                        <a:pt x="129" y="134"/>
                        <a:pt x="128" y="150"/>
                        <a:pt x="121" y="161"/>
                      </a:cubicBezTo>
                      <a:cubicBezTo>
                        <a:pt x="120" y="164"/>
                        <a:pt x="117" y="165"/>
                        <a:pt x="114" y="165"/>
                      </a:cubicBezTo>
                      <a:cubicBezTo>
                        <a:pt x="113" y="165"/>
                        <a:pt x="111" y="165"/>
                        <a:pt x="110" y="164"/>
                      </a:cubicBezTo>
                      <a:cubicBezTo>
                        <a:pt x="106" y="162"/>
                        <a:pt x="105" y="157"/>
                        <a:pt x="107" y="153"/>
                      </a:cubicBezTo>
                      <a:cubicBezTo>
                        <a:pt x="112" y="146"/>
                        <a:pt x="112" y="135"/>
                        <a:pt x="107" y="128"/>
                      </a:cubicBezTo>
                      <a:cubicBezTo>
                        <a:pt x="103" y="129"/>
                        <a:pt x="99" y="129"/>
                        <a:pt x="95" y="129"/>
                      </a:cubicBezTo>
                      <a:cubicBezTo>
                        <a:pt x="90" y="128"/>
                        <a:pt x="86" y="126"/>
                        <a:pt x="81" y="125"/>
                      </a:cubicBezTo>
                      <a:cubicBezTo>
                        <a:pt x="78" y="124"/>
                        <a:pt x="75" y="123"/>
                        <a:pt x="72" y="123"/>
                      </a:cubicBezTo>
                      <a:cubicBezTo>
                        <a:pt x="58" y="120"/>
                        <a:pt x="42" y="126"/>
                        <a:pt x="32" y="138"/>
                      </a:cubicBezTo>
                      <a:cubicBezTo>
                        <a:pt x="30" y="139"/>
                        <a:pt x="29" y="141"/>
                        <a:pt x="28" y="143"/>
                      </a:cubicBezTo>
                      <a:cubicBezTo>
                        <a:pt x="28" y="143"/>
                        <a:pt x="28" y="143"/>
                        <a:pt x="28" y="143"/>
                      </a:cubicBezTo>
                      <a:cubicBezTo>
                        <a:pt x="33" y="154"/>
                        <a:pt x="42" y="164"/>
                        <a:pt x="52" y="171"/>
                      </a:cubicBezTo>
                      <a:cubicBezTo>
                        <a:pt x="56" y="174"/>
                        <a:pt x="56" y="179"/>
                        <a:pt x="54" y="182"/>
                      </a:cubicBezTo>
                      <a:cubicBezTo>
                        <a:pt x="52" y="185"/>
                        <a:pt x="50" y="186"/>
                        <a:pt x="47" y="186"/>
                      </a:cubicBezTo>
                      <a:cubicBezTo>
                        <a:pt x="46" y="186"/>
                        <a:pt x="44" y="186"/>
                        <a:pt x="43" y="185"/>
                      </a:cubicBezTo>
                      <a:cubicBezTo>
                        <a:pt x="33" y="178"/>
                        <a:pt x="26" y="170"/>
                        <a:pt x="20" y="161"/>
                      </a:cubicBezTo>
                      <a:cubicBezTo>
                        <a:pt x="18" y="168"/>
                        <a:pt x="17" y="175"/>
                        <a:pt x="17" y="183"/>
                      </a:cubicBezTo>
                      <a:cubicBezTo>
                        <a:pt x="17" y="188"/>
                        <a:pt x="13" y="191"/>
                        <a:pt x="9" y="191"/>
                      </a:cubicBezTo>
                      <a:cubicBezTo>
                        <a:pt x="9" y="191"/>
                        <a:pt x="9" y="191"/>
                        <a:pt x="9" y="191"/>
                      </a:cubicBezTo>
                      <a:cubicBezTo>
                        <a:pt x="4" y="191"/>
                        <a:pt x="1" y="188"/>
                        <a:pt x="0" y="183"/>
                      </a:cubicBezTo>
                      <a:cubicBezTo>
                        <a:pt x="0" y="162"/>
                        <a:pt x="7" y="142"/>
                        <a:pt x="19" y="127"/>
                      </a:cubicBezTo>
                      <a:cubicBezTo>
                        <a:pt x="34" y="111"/>
                        <a:pt x="56" y="103"/>
                        <a:pt x="76" y="107"/>
                      </a:cubicBezTo>
                      <a:cubicBezTo>
                        <a:pt x="79" y="108"/>
                        <a:pt x="83" y="109"/>
                        <a:pt x="86" y="110"/>
                      </a:cubicBezTo>
                      <a:cubicBezTo>
                        <a:pt x="90" y="111"/>
                        <a:pt x="94" y="112"/>
                        <a:pt x="97" y="113"/>
                      </a:cubicBezTo>
                      <a:cubicBezTo>
                        <a:pt x="104" y="113"/>
                        <a:pt x="111" y="111"/>
                        <a:pt x="117" y="106"/>
                      </a:cubicBezTo>
                      <a:cubicBezTo>
                        <a:pt x="123" y="101"/>
                        <a:pt x="127" y="95"/>
                        <a:pt x="127" y="88"/>
                      </a:cubicBezTo>
                      <a:cubicBezTo>
                        <a:pt x="128" y="79"/>
                        <a:pt x="124" y="70"/>
                        <a:pt x="120" y="60"/>
                      </a:cubicBezTo>
                      <a:cubicBezTo>
                        <a:pt x="119" y="57"/>
                        <a:pt x="118" y="54"/>
                        <a:pt x="117" y="51"/>
                      </a:cubicBezTo>
                      <a:cubicBezTo>
                        <a:pt x="109" y="31"/>
                        <a:pt x="111" y="14"/>
                        <a:pt x="121" y="3"/>
                      </a:cubicBezTo>
                      <a:cubicBezTo>
                        <a:pt x="124" y="0"/>
                        <a:pt x="129" y="0"/>
                        <a:pt x="132" y="3"/>
                      </a:cubicBezTo>
                      <a:cubicBezTo>
                        <a:pt x="135" y="6"/>
                        <a:pt x="135" y="11"/>
                        <a:pt x="132" y="14"/>
                      </a:cubicBezTo>
                      <a:cubicBezTo>
                        <a:pt x="124" y="23"/>
                        <a:pt x="129" y="39"/>
                        <a:pt x="132" y="45"/>
                      </a:cubicBezTo>
                      <a:cubicBezTo>
                        <a:pt x="133" y="48"/>
                        <a:pt x="134" y="51"/>
                        <a:pt x="135" y="54"/>
                      </a:cubicBezTo>
                      <a:cubicBezTo>
                        <a:pt x="140" y="65"/>
                        <a:pt x="144" y="76"/>
                        <a:pt x="144" y="89"/>
                      </a:cubicBezTo>
                      <a:cubicBezTo>
                        <a:pt x="143" y="100"/>
                        <a:pt x="137" y="111"/>
                        <a:pt x="12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41">
                  <a:extLst>
                    <a:ext uri="{FF2B5EF4-FFF2-40B4-BE49-F238E27FC236}">
                      <a16:creationId xmlns:a16="http://schemas.microsoft.com/office/drawing/2014/main" xmlns="" id="{705CA646-E094-445A-A250-DFE9324FB63C}"/>
                    </a:ext>
                  </a:extLst>
                </p:cNvPr>
                <p:cNvSpPr>
                  <a:spLocks/>
                </p:cNvSpPr>
                <p:nvPr/>
              </p:nvSpPr>
              <p:spPr bwMode="auto">
                <a:xfrm>
                  <a:off x="9085263" y="3281363"/>
                  <a:ext cx="236538" cy="334963"/>
                </a:xfrm>
                <a:custGeom>
                  <a:avLst/>
                  <a:gdLst>
                    <a:gd name="T0" fmla="*/ 73 w 79"/>
                    <a:gd name="T1" fmla="*/ 75 h 112"/>
                    <a:gd name="T2" fmla="*/ 70 w 79"/>
                    <a:gd name="T3" fmla="*/ 75 h 112"/>
                    <a:gd name="T4" fmla="*/ 62 w 79"/>
                    <a:gd name="T5" fmla="*/ 71 h 112"/>
                    <a:gd name="T6" fmla="*/ 48 w 79"/>
                    <a:gd name="T7" fmla="*/ 54 h 112"/>
                    <a:gd name="T8" fmla="*/ 40 w 79"/>
                    <a:gd name="T9" fmla="*/ 51 h 112"/>
                    <a:gd name="T10" fmla="*/ 16 w 79"/>
                    <a:gd name="T11" fmla="*/ 109 h 112"/>
                    <a:gd name="T12" fmla="*/ 10 w 79"/>
                    <a:gd name="T13" fmla="*/ 112 h 112"/>
                    <a:gd name="T14" fmla="*/ 5 w 79"/>
                    <a:gd name="T15" fmla="*/ 110 h 112"/>
                    <a:gd name="T16" fmla="*/ 4 w 79"/>
                    <a:gd name="T17" fmla="*/ 99 h 112"/>
                    <a:gd name="T18" fmla="*/ 24 w 79"/>
                    <a:gd name="T19" fmla="*/ 45 h 112"/>
                    <a:gd name="T20" fmla="*/ 21 w 79"/>
                    <a:gd name="T21" fmla="*/ 43 h 112"/>
                    <a:gd name="T22" fmla="*/ 1 w 79"/>
                    <a:gd name="T23" fmla="*/ 11 h 112"/>
                    <a:gd name="T24" fmla="*/ 7 w 79"/>
                    <a:gd name="T25" fmla="*/ 1 h 112"/>
                    <a:gd name="T26" fmla="*/ 17 w 79"/>
                    <a:gd name="T27" fmla="*/ 6 h 112"/>
                    <a:gd name="T28" fmla="*/ 30 w 79"/>
                    <a:gd name="T29" fmla="*/ 30 h 112"/>
                    <a:gd name="T30" fmla="*/ 42 w 79"/>
                    <a:gd name="T31" fmla="*/ 35 h 112"/>
                    <a:gd name="T32" fmla="*/ 56 w 79"/>
                    <a:gd name="T33" fmla="*/ 40 h 112"/>
                    <a:gd name="T34" fmla="*/ 77 w 79"/>
                    <a:gd name="T35" fmla="*/ 64 h 112"/>
                    <a:gd name="T36" fmla="*/ 73 w 79"/>
                    <a:gd name="T37" fmla="*/ 7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2">
                      <a:moveTo>
                        <a:pt x="73" y="75"/>
                      </a:moveTo>
                      <a:cubicBezTo>
                        <a:pt x="72" y="75"/>
                        <a:pt x="71" y="75"/>
                        <a:pt x="70" y="75"/>
                      </a:cubicBezTo>
                      <a:cubicBezTo>
                        <a:pt x="67" y="75"/>
                        <a:pt x="64" y="74"/>
                        <a:pt x="62" y="71"/>
                      </a:cubicBezTo>
                      <a:cubicBezTo>
                        <a:pt x="58" y="63"/>
                        <a:pt x="54" y="58"/>
                        <a:pt x="48" y="54"/>
                      </a:cubicBezTo>
                      <a:cubicBezTo>
                        <a:pt x="46" y="53"/>
                        <a:pt x="43" y="52"/>
                        <a:pt x="40" y="51"/>
                      </a:cubicBezTo>
                      <a:cubicBezTo>
                        <a:pt x="38" y="74"/>
                        <a:pt x="26" y="99"/>
                        <a:pt x="16" y="109"/>
                      </a:cubicBezTo>
                      <a:cubicBezTo>
                        <a:pt x="15" y="111"/>
                        <a:pt x="12" y="112"/>
                        <a:pt x="10" y="112"/>
                      </a:cubicBezTo>
                      <a:cubicBezTo>
                        <a:pt x="8" y="112"/>
                        <a:pt x="6" y="112"/>
                        <a:pt x="5" y="110"/>
                      </a:cubicBezTo>
                      <a:cubicBezTo>
                        <a:pt x="1" y="107"/>
                        <a:pt x="1" y="102"/>
                        <a:pt x="4" y="99"/>
                      </a:cubicBezTo>
                      <a:cubicBezTo>
                        <a:pt x="13" y="88"/>
                        <a:pt x="25" y="63"/>
                        <a:pt x="24" y="45"/>
                      </a:cubicBezTo>
                      <a:cubicBezTo>
                        <a:pt x="23" y="44"/>
                        <a:pt x="22" y="44"/>
                        <a:pt x="21" y="43"/>
                      </a:cubicBezTo>
                      <a:cubicBezTo>
                        <a:pt x="9" y="35"/>
                        <a:pt x="4" y="21"/>
                        <a:pt x="1" y="11"/>
                      </a:cubicBezTo>
                      <a:cubicBezTo>
                        <a:pt x="0" y="6"/>
                        <a:pt x="2" y="2"/>
                        <a:pt x="7" y="1"/>
                      </a:cubicBezTo>
                      <a:cubicBezTo>
                        <a:pt x="11" y="0"/>
                        <a:pt x="16" y="2"/>
                        <a:pt x="17" y="6"/>
                      </a:cubicBezTo>
                      <a:cubicBezTo>
                        <a:pt x="20" y="18"/>
                        <a:pt x="24" y="26"/>
                        <a:pt x="30" y="30"/>
                      </a:cubicBezTo>
                      <a:cubicBezTo>
                        <a:pt x="33" y="32"/>
                        <a:pt x="38" y="33"/>
                        <a:pt x="42" y="35"/>
                      </a:cubicBezTo>
                      <a:cubicBezTo>
                        <a:pt x="47" y="36"/>
                        <a:pt x="52" y="38"/>
                        <a:pt x="56" y="40"/>
                      </a:cubicBezTo>
                      <a:cubicBezTo>
                        <a:pt x="64" y="45"/>
                        <a:pt x="71" y="53"/>
                        <a:pt x="77" y="64"/>
                      </a:cubicBezTo>
                      <a:cubicBezTo>
                        <a:pt x="79" y="68"/>
                        <a:pt x="77" y="73"/>
                        <a:pt x="73"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42">
                  <a:extLst>
                    <a:ext uri="{FF2B5EF4-FFF2-40B4-BE49-F238E27FC236}">
                      <a16:creationId xmlns:a16="http://schemas.microsoft.com/office/drawing/2014/main" xmlns="" id="{DA3B06DB-43DF-47D6-881C-F7221FF39CC4}"/>
                    </a:ext>
                  </a:extLst>
                </p:cNvPr>
                <p:cNvSpPr>
                  <a:spLocks/>
                </p:cNvSpPr>
                <p:nvPr/>
              </p:nvSpPr>
              <p:spPr bwMode="auto">
                <a:xfrm>
                  <a:off x="10045700" y="3294063"/>
                  <a:ext cx="203200" cy="309563"/>
                </a:xfrm>
                <a:custGeom>
                  <a:avLst/>
                  <a:gdLst>
                    <a:gd name="T0" fmla="*/ 26 w 68"/>
                    <a:gd name="T1" fmla="*/ 94 h 104"/>
                    <a:gd name="T2" fmla="*/ 32 w 68"/>
                    <a:gd name="T3" fmla="*/ 83 h 104"/>
                    <a:gd name="T4" fmla="*/ 34 w 68"/>
                    <a:gd name="T5" fmla="*/ 81 h 104"/>
                    <a:gd name="T6" fmla="*/ 39 w 68"/>
                    <a:gd name="T7" fmla="*/ 58 h 104"/>
                    <a:gd name="T8" fmla="*/ 37 w 68"/>
                    <a:gd name="T9" fmla="*/ 41 h 104"/>
                    <a:gd name="T10" fmla="*/ 24 w 68"/>
                    <a:gd name="T11" fmla="*/ 43 h 104"/>
                    <a:gd name="T12" fmla="*/ 6 w 68"/>
                    <a:gd name="T13" fmla="*/ 39 h 104"/>
                    <a:gd name="T14" fmla="*/ 2 w 68"/>
                    <a:gd name="T15" fmla="*/ 29 h 104"/>
                    <a:gd name="T16" fmla="*/ 13 w 68"/>
                    <a:gd name="T17" fmla="*/ 24 h 104"/>
                    <a:gd name="T18" fmla="*/ 36 w 68"/>
                    <a:gd name="T19" fmla="*/ 24 h 104"/>
                    <a:gd name="T20" fmla="*/ 36 w 68"/>
                    <a:gd name="T21" fmla="*/ 24 h 104"/>
                    <a:gd name="T22" fmla="*/ 41 w 68"/>
                    <a:gd name="T23" fmla="*/ 21 h 104"/>
                    <a:gd name="T24" fmla="*/ 41 w 68"/>
                    <a:gd name="T25" fmla="*/ 21 h 104"/>
                    <a:gd name="T26" fmla="*/ 52 w 68"/>
                    <a:gd name="T27" fmla="*/ 7 h 104"/>
                    <a:gd name="T28" fmla="*/ 62 w 68"/>
                    <a:gd name="T29" fmla="*/ 2 h 104"/>
                    <a:gd name="T30" fmla="*/ 67 w 68"/>
                    <a:gd name="T31" fmla="*/ 12 h 104"/>
                    <a:gd name="T32" fmla="*/ 52 w 68"/>
                    <a:gd name="T33" fmla="*/ 33 h 104"/>
                    <a:gd name="T34" fmla="*/ 55 w 68"/>
                    <a:gd name="T35" fmla="*/ 57 h 104"/>
                    <a:gd name="T36" fmla="*/ 47 w 68"/>
                    <a:gd name="T37" fmla="*/ 90 h 104"/>
                    <a:gd name="T38" fmla="*/ 45 w 68"/>
                    <a:gd name="T39" fmla="*/ 93 h 104"/>
                    <a:gd name="T40" fmla="*/ 42 w 68"/>
                    <a:gd name="T41" fmla="*/ 98 h 104"/>
                    <a:gd name="T42" fmla="*/ 34 w 68"/>
                    <a:gd name="T43" fmla="*/ 104 h 104"/>
                    <a:gd name="T44" fmla="*/ 32 w 68"/>
                    <a:gd name="T45" fmla="*/ 104 h 104"/>
                    <a:gd name="T46" fmla="*/ 26 w 68"/>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104">
                      <a:moveTo>
                        <a:pt x="26" y="94"/>
                      </a:moveTo>
                      <a:cubicBezTo>
                        <a:pt x="27" y="90"/>
                        <a:pt x="30" y="86"/>
                        <a:pt x="32" y="83"/>
                      </a:cubicBezTo>
                      <a:cubicBezTo>
                        <a:pt x="32" y="82"/>
                        <a:pt x="33" y="82"/>
                        <a:pt x="34" y="81"/>
                      </a:cubicBezTo>
                      <a:cubicBezTo>
                        <a:pt x="38" y="73"/>
                        <a:pt x="39" y="64"/>
                        <a:pt x="39" y="58"/>
                      </a:cubicBezTo>
                      <a:cubicBezTo>
                        <a:pt x="39" y="52"/>
                        <a:pt x="38" y="46"/>
                        <a:pt x="37" y="41"/>
                      </a:cubicBezTo>
                      <a:cubicBezTo>
                        <a:pt x="33" y="42"/>
                        <a:pt x="28" y="43"/>
                        <a:pt x="24" y="43"/>
                      </a:cubicBezTo>
                      <a:cubicBezTo>
                        <a:pt x="18" y="43"/>
                        <a:pt x="12" y="42"/>
                        <a:pt x="6" y="39"/>
                      </a:cubicBezTo>
                      <a:cubicBezTo>
                        <a:pt x="2" y="37"/>
                        <a:pt x="0" y="33"/>
                        <a:pt x="2" y="29"/>
                      </a:cubicBezTo>
                      <a:cubicBezTo>
                        <a:pt x="4" y="24"/>
                        <a:pt x="9" y="23"/>
                        <a:pt x="13" y="24"/>
                      </a:cubicBezTo>
                      <a:cubicBezTo>
                        <a:pt x="20" y="28"/>
                        <a:pt x="29" y="27"/>
                        <a:pt x="36" y="24"/>
                      </a:cubicBezTo>
                      <a:cubicBezTo>
                        <a:pt x="36" y="24"/>
                        <a:pt x="36" y="24"/>
                        <a:pt x="36" y="24"/>
                      </a:cubicBezTo>
                      <a:cubicBezTo>
                        <a:pt x="37" y="23"/>
                        <a:pt x="39" y="22"/>
                        <a:pt x="41" y="21"/>
                      </a:cubicBezTo>
                      <a:cubicBezTo>
                        <a:pt x="41" y="21"/>
                        <a:pt x="41" y="21"/>
                        <a:pt x="41" y="21"/>
                      </a:cubicBezTo>
                      <a:cubicBezTo>
                        <a:pt x="46" y="18"/>
                        <a:pt x="50" y="12"/>
                        <a:pt x="52" y="7"/>
                      </a:cubicBezTo>
                      <a:cubicBezTo>
                        <a:pt x="53" y="2"/>
                        <a:pt x="58" y="0"/>
                        <a:pt x="62" y="2"/>
                      </a:cubicBezTo>
                      <a:cubicBezTo>
                        <a:pt x="66" y="3"/>
                        <a:pt x="68" y="7"/>
                        <a:pt x="67" y="12"/>
                      </a:cubicBezTo>
                      <a:cubicBezTo>
                        <a:pt x="64" y="20"/>
                        <a:pt x="59" y="28"/>
                        <a:pt x="52" y="33"/>
                      </a:cubicBezTo>
                      <a:cubicBezTo>
                        <a:pt x="53" y="41"/>
                        <a:pt x="55" y="49"/>
                        <a:pt x="55" y="57"/>
                      </a:cubicBezTo>
                      <a:cubicBezTo>
                        <a:pt x="56" y="70"/>
                        <a:pt x="53" y="81"/>
                        <a:pt x="47" y="90"/>
                      </a:cubicBezTo>
                      <a:cubicBezTo>
                        <a:pt x="46" y="91"/>
                        <a:pt x="46" y="92"/>
                        <a:pt x="45" y="93"/>
                      </a:cubicBezTo>
                      <a:cubicBezTo>
                        <a:pt x="43" y="95"/>
                        <a:pt x="42" y="97"/>
                        <a:pt x="42" y="98"/>
                      </a:cubicBezTo>
                      <a:cubicBezTo>
                        <a:pt x="41" y="102"/>
                        <a:pt x="37" y="104"/>
                        <a:pt x="34" y="104"/>
                      </a:cubicBezTo>
                      <a:cubicBezTo>
                        <a:pt x="33" y="104"/>
                        <a:pt x="32" y="104"/>
                        <a:pt x="32" y="104"/>
                      </a:cubicBezTo>
                      <a:cubicBezTo>
                        <a:pt x="27" y="103"/>
                        <a:pt x="25" y="98"/>
                        <a:pt x="26"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43">
                  <a:extLst>
                    <a:ext uri="{FF2B5EF4-FFF2-40B4-BE49-F238E27FC236}">
                      <a16:creationId xmlns:a16="http://schemas.microsoft.com/office/drawing/2014/main" xmlns="" id="{8B8F613A-2193-4958-B061-A9DD42793D0D}"/>
                    </a:ext>
                  </a:extLst>
                </p:cNvPr>
                <p:cNvSpPr>
                  <a:spLocks/>
                </p:cNvSpPr>
                <p:nvPr/>
              </p:nvSpPr>
              <p:spPr bwMode="auto">
                <a:xfrm>
                  <a:off x="10020300" y="3609975"/>
                  <a:ext cx="123825" cy="415925"/>
                </a:xfrm>
                <a:custGeom>
                  <a:avLst/>
                  <a:gdLst>
                    <a:gd name="T0" fmla="*/ 23 w 41"/>
                    <a:gd name="T1" fmla="*/ 139 h 139"/>
                    <a:gd name="T2" fmla="*/ 18 w 41"/>
                    <a:gd name="T3" fmla="*/ 137 h 139"/>
                    <a:gd name="T4" fmla="*/ 17 w 41"/>
                    <a:gd name="T5" fmla="*/ 126 h 139"/>
                    <a:gd name="T6" fmla="*/ 25 w 41"/>
                    <a:gd name="T7" fmla="*/ 87 h 139"/>
                    <a:gd name="T8" fmla="*/ 23 w 41"/>
                    <a:gd name="T9" fmla="*/ 71 h 139"/>
                    <a:gd name="T10" fmla="*/ 17 w 41"/>
                    <a:gd name="T11" fmla="*/ 63 h 139"/>
                    <a:gd name="T12" fmla="*/ 15 w 41"/>
                    <a:gd name="T13" fmla="*/ 59 h 139"/>
                    <a:gd name="T14" fmla="*/ 4 w 41"/>
                    <a:gd name="T15" fmla="*/ 7 h 139"/>
                    <a:gd name="T16" fmla="*/ 13 w 41"/>
                    <a:gd name="T17" fmla="*/ 1 h 139"/>
                    <a:gd name="T18" fmla="*/ 20 w 41"/>
                    <a:gd name="T19" fmla="*/ 10 h 139"/>
                    <a:gd name="T20" fmla="*/ 28 w 41"/>
                    <a:gd name="T21" fmla="*/ 50 h 139"/>
                    <a:gd name="T22" fmla="*/ 30 w 41"/>
                    <a:gd name="T23" fmla="*/ 53 h 139"/>
                    <a:gd name="T24" fmla="*/ 37 w 41"/>
                    <a:gd name="T25" fmla="*/ 65 h 139"/>
                    <a:gd name="T26" fmla="*/ 41 w 41"/>
                    <a:gd name="T27" fmla="*/ 87 h 139"/>
                    <a:gd name="T28" fmla="*/ 30 w 41"/>
                    <a:gd name="T29" fmla="*/ 136 h 139"/>
                    <a:gd name="T30" fmla="*/ 23 w 41"/>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139">
                      <a:moveTo>
                        <a:pt x="23" y="139"/>
                      </a:moveTo>
                      <a:cubicBezTo>
                        <a:pt x="21" y="139"/>
                        <a:pt x="20" y="139"/>
                        <a:pt x="18" y="137"/>
                      </a:cubicBezTo>
                      <a:cubicBezTo>
                        <a:pt x="15" y="135"/>
                        <a:pt x="14" y="130"/>
                        <a:pt x="17" y="126"/>
                      </a:cubicBezTo>
                      <a:cubicBezTo>
                        <a:pt x="25" y="117"/>
                        <a:pt x="25" y="102"/>
                        <a:pt x="25" y="87"/>
                      </a:cubicBezTo>
                      <a:cubicBezTo>
                        <a:pt x="25" y="81"/>
                        <a:pt x="25" y="76"/>
                        <a:pt x="23" y="71"/>
                      </a:cubicBezTo>
                      <a:cubicBezTo>
                        <a:pt x="21" y="68"/>
                        <a:pt x="19" y="66"/>
                        <a:pt x="17" y="63"/>
                      </a:cubicBezTo>
                      <a:cubicBezTo>
                        <a:pt x="16" y="62"/>
                        <a:pt x="15" y="60"/>
                        <a:pt x="15" y="59"/>
                      </a:cubicBezTo>
                      <a:cubicBezTo>
                        <a:pt x="4" y="44"/>
                        <a:pt x="0" y="25"/>
                        <a:pt x="4" y="7"/>
                      </a:cubicBezTo>
                      <a:cubicBezTo>
                        <a:pt x="4" y="3"/>
                        <a:pt x="9" y="0"/>
                        <a:pt x="13" y="1"/>
                      </a:cubicBezTo>
                      <a:cubicBezTo>
                        <a:pt x="17" y="2"/>
                        <a:pt x="20" y="6"/>
                        <a:pt x="20" y="10"/>
                      </a:cubicBezTo>
                      <a:cubicBezTo>
                        <a:pt x="17" y="24"/>
                        <a:pt x="20" y="38"/>
                        <a:pt x="28" y="50"/>
                      </a:cubicBezTo>
                      <a:cubicBezTo>
                        <a:pt x="29" y="51"/>
                        <a:pt x="30" y="52"/>
                        <a:pt x="30" y="53"/>
                      </a:cubicBezTo>
                      <a:cubicBezTo>
                        <a:pt x="33" y="57"/>
                        <a:pt x="36" y="60"/>
                        <a:pt x="37" y="65"/>
                      </a:cubicBezTo>
                      <a:cubicBezTo>
                        <a:pt x="41" y="72"/>
                        <a:pt x="41" y="80"/>
                        <a:pt x="41" y="87"/>
                      </a:cubicBezTo>
                      <a:cubicBezTo>
                        <a:pt x="41" y="105"/>
                        <a:pt x="40" y="122"/>
                        <a:pt x="30" y="136"/>
                      </a:cubicBezTo>
                      <a:cubicBezTo>
                        <a:pt x="28" y="138"/>
                        <a:pt x="26" y="139"/>
                        <a:pt x="23"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44">
                  <a:extLst>
                    <a:ext uri="{FF2B5EF4-FFF2-40B4-BE49-F238E27FC236}">
                      <a16:creationId xmlns:a16="http://schemas.microsoft.com/office/drawing/2014/main" xmlns="" id="{B022D320-8EF1-4107-AA9D-BDAE946E1AE5}"/>
                    </a:ext>
                  </a:extLst>
                </p:cNvPr>
                <p:cNvSpPr>
                  <a:spLocks/>
                </p:cNvSpPr>
                <p:nvPr/>
              </p:nvSpPr>
              <p:spPr bwMode="auto">
                <a:xfrm>
                  <a:off x="9536113" y="3986213"/>
                  <a:ext cx="584200" cy="650875"/>
                </a:xfrm>
                <a:custGeom>
                  <a:avLst/>
                  <a:gdLst>
                    <a:gd name="T0" fmla="*/ 92 w 195"/>
                    <a:gd name="T1" fmla="*/ 133 h 218"/>
                    <a:gd name="T2" fmla="*/ 89 w 195"/>
                    <a:gd name="T3" fmla="*/ 137 h 218"/>
                    <a:gd name="T4" fmla="*/ 33 w 195"/>
                    <a:gd name="T5" fmla="*/ 170 h 218"/>
                    <a:gd name="T6" fmla="*/ 33 w 195"/>
                    <a:gd name="T7" fmla="*/ 171 h 218"/>
                    <a:gd name="T8" fmla="*/ 16 w 195"/>
                    <a:gd name="T9" fmla="*/ 214 h 218"/>
                    <a:gd name="T10" fmla="*/ 9 w 195"/>
                    <a:gd name="T11" fmla="*/ 218 h 218"/>
                    <a:gd name="T12" fmla="*/ 5 w 195"/>
                    <a:gd name="T13" fmla="*/ 217 h 218"/>
                    <a:gd name="T14" fmla="*/ 2 w 195"/>
                    <a:gd name="T15" fmla="*/ 206 h 218"/>
                    <a:gd name="T16" fmla="*/ 17 w 195"/>
                    <a:gd name="T17" fmla="*/ 169 h 218"/>
                    <a:gd name="T18" fmla="*/ 7 w 195"/>
                    <a:gd name="T19" fmla="*/ 136 h 218"/>
                    <a:gd name="T20" fmla="*/ 6 w 195"/>
                    <a:gd name="T21" fmla="*/ 125 h 218"/>
                    <a:gd name="T22" fmla="*/ 17 w 195"/>
                    <a:gd name="T23" fmla="*/ 124 h 218"/>
                    <a:gd name="T24" fmla="*/ 33 w 195"/>
                    <a:gd name="T25" fmla="*/ 154 h 218"/>
                    <a:gd name="T26" fmla="*/ 76 w 195"/>
                    <a:gd name="T27" fmla="*/ 127 h 218"/>
                    <a:gd name="T28" fmla="*/ 79 w 195"/>
                    <a:gd name="T29" fmla="*/ 123 h 218"/>
                    <a:gd name="T30" fmla="*/ 110 w 195"/>
                    <a:gd name="T31" fmla="*/ 101 h 218"/>
                    <a:gd name="T32" fmla="*/ 122 w 195"/>
                    <a:gd name="T33" fmla="*/ 102 h 218"/>
                    <a:gd name="T34" fmla="*/ 130 w 195"/>
                    <a:gd name="T35" fmla="*/ 103 h 218"/>
                    <a:gd name="T36" fmla="*/ 133 w 195"/>
                    <a:gd name="T37" fmla="*/ 102 h 218"/>
                    <a:gd name="T38" fmla="*/ 137 w 195"/>
                    <a:gd name="T39" fmla="*/ 94 h 218"/>
                    <a:gd name="T40" fmla="*/ 144 w 195"/>
                    <a:gd name="T41" fmla="*/ 83 h 218"/>
                    <a:gd name="T42" fmla="*/ 145 w 195"/>
                    <a:gd name="T43" fmla="*/ 81 h 218"/>
                    <a:gd name="T44" fmla="*/ 146 w 195"/>
                    <a:gd name="T45" fmla="*/ 79 h 218"/>
                    <a:gd name="T46" fmla="*/ 149 w 195"/>
                    <a:gd name="T47" fmla="*/ 45 h 218"/>
                    <a:gd name="T48" fmla="*/ 129 w 195"/>
                    <a:gd name="T49" fmla="*/ 18 h 218"/>
                    <a:gd name="T50" fmla="*/ 122 w 195"/>
                    <a:gd name="T51" fmla="*/ 15 h 218"/>
                    <a:gd name="T52" fmla="*/ 124 w 195"/>
                    <a:gd name="T53" fmla="*/ 4 h 218"/>
                    <a:gd name="T54" fmla="*/ 136 w 195"/>
                    <a:gd name="T55" fmla="*/ 4 h 218"/>
                    <a:gd name="T56" fmla="*/ 165 w 195"/>
                    <a:gd name="T57" fmla="*/ 41 h 218"/>
                    <a:gd name="T58" fmla="*/ 166 w 195"/>
                    <a:gd name="T59" fmla="*/ 71 h 218"/>
                    <a:gd name="T60" fmla="*/ 179 w 195"/>
                    <a:gd name="T61" fmla="*/ 65 h 218"/>
                    <a:gd name="T62" fmla="*/ 191 w 195"/>
                    <a:gd name="T63" fmla="*/ 63 h 218"/>
                    <a:gd name="T64" fmla="*/ 192 w 195"/>
                    <a:gd name="T65" fmla="*/ 74 h 218"/>
                    <a:gd name="T66" fmla="*/ 170 w 195"/>
                    <a:gd name="T67" fmla="*/ 87 h 218"/>
                    <a:gd name="T68" fmla="*/ 156 w 195"/>
                    <a:gd name="T69" fmla="*/ 93 h 218"/>
                    <a:gd name="T70" fmla="*/ 152 w 195"/>
                    <a:gd name="T71" fmla="*/ 101 h 218"/>
                    <a:gd name="T72" fmla="*/ 146 w 195"/>
                    <a:gd name="T73" fmla="*/ 112 h 218"/>
                    <a:gd name="T74" fmla="*/ 155 w 195"/>
                    <a:gd name="T75" fmla="*/ 174 h 218"/>
                    <a:gd name="T76" fmla="*/ 147 w 195"/>
                    <a:gd name="T77" fmla="*/ 180 h 218"/>
                    <a:gd name="T78" fmla="*/ 145 w 195"/>
                    <a:gd name="T79" fmla="*/ 180 h 218"/>
                    <a:gd name="T80" fmla="*/ 139 w 195"/>
                    <a:gd name="T81" fmla="*/ 170 h 218"/>
                    <a:gd name="T82" fmla="*/ 131 w 195"/>
                    <a:gd name="T83" fmla="*/ 119 h 218"/>
                    <a:gd name="T84" fmla="*/ 119 w 195"/>
                    <a:gd name="T85" fmla="*/ 118 h 218"/>
                    <a:gd name="T86" fmla="*/ 111 w 195"/>
                    <a:gd name="T87" fmla="*/ 117 h 218"/>
                    <a:gd name="T88" fmla="*/ 92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92" y="133"/>
                      </a:moveTo>
                      <a:cubicBezTo>
                        <a:pt x="91" y="135"/>
                        <a:pt x="90" y="136"/>
                        <a:pt x="89" y="137"/>
                      </a:cubicBezTo>
                      <a:cubicBezTo>
                        <a:pt x="79" y="150"/>
                        <a:pt x="55" y="170"/>
                        <a:pt x="33" y="170"/>
                      </a:cubicBezTo>
                      <a:cubicBezTo>
                        <a:pt x="33" y="170"/>
                        <a:pt x="33" y="171"/>
                        <a:pt x="33" y="171"/>
                      </a:cubicBezTo>
                      <a:cubicBezTo>
                        <a:pt x="31" y="187"/>
                        <a:pt x="23" y="202"/>
                        <a:pt x="16" y="214"/>
                      </a:cubicBezTo>
                      <a:cubicBezTo>
                        <a:pt x="15" y="217"/>
                        <a:pt x="12" y="218"/>
                        <a:pt x="9" y="218"/>
                      </a:cubicBezTo>
                      <a:cubicBezTo>
                        <a:pt x="8" y="218"/>
                        <a:pt x="6" y="218"/>
                        <a:pt x="5" y="217"/>
                      </a:cubicBezTo>
                      <a:cubicBezTo>
                        <a:pt x="1" y="215"/>
                        <a:pt x="0" y="210"/>
                        <a:pt x="2" y="206"/>
                      </a:cubicBezTo>
                      <a:cubicBezTo>
                        <a:pt x="9" y="195"/>
                        <a:pt x="15" y="182"/>
                        <a:pt x="17" y="169"/>
                      </a:cubicBezTo>
                      <a:cubicBezTo>
                        <a:pt x="18" y="156"/>
                        <a:pt x="15" y="143"/>
                        <a:pt x="7" y="136"/>
                      </a:cubicBezTo>
                      <a:cubicBezTo>
                        <a:pt x="3" y="133"/>
                        <a:pt x="3" y="128"/>
                        <a:pt x="6" y="125"/>
                      </a:cubicBezTo>
                      <a:cubicBezTo>
                        <a:pt x="9" y="121"/>
                        <a:pt x="14" y="121"/>
                        <a:pt x="17" y="124"/>
                      </a:cubicBezTo>
                      <a:cubicBezTo>
                        <a:pt x="26" y="131"/>
                        <a:pt x="31" y="142"/>
                        <a:pt x="33" y="154"/>
                      </a:cubicBezTo>
                      <a:cubicBezTo>
                        <a:pt x="47" y="153"/>
                        <a:pt x="66" y="140"/>
                        <a:pt x="76" y="127"/>
                      </a:cubicBezTo>
                      <a:cubicBezTo>
                        <a:pt x="77" y="126"/>
                        <a:pt x="78" y="125"/>
                        <a:pt x="79" y="123"/>
                      </a:cubicBezTo>
                      <a:cubicBezTo>
                        <a:pt x="87" y="114"/>
                        <a:pt x="96" y="102"/>
                        <a:pt x="110" y="101"/>
                      </a:cubicBezTo>
                      <a:cubicBezTo>
                        <a:pt x="114" y="101"/>
                        <a:pt x="119" y="102"/>
                        <a:pt x="122" y="102"/>
                      </a:cubicBezTo>
                      <a:cubicBezTo>
                        <a:pt x="125" y="103"/>
                        <a:pt x="128" y="103"/>
                        <a:pt x="130" y="103"/>
                      </a:cubicBezTo>
                      <a:cubicBezTo>
                        <a:pt x="131" y="102"/>
                        <a:pt x="132" y="102"/>
                        <a:pt x="133" y="102"/>
                      </a:cubicBezTo>
                      <a:cubicBezTo>
                        <a:pt x="135" y="100"/>
                        <a:pt x="136" y="98"/>
                        <a:pt x="137" y="94"/>
                      </a:cubicBezTo>
                      <a:cubicBezTo>
                        <a:pt x="139" y="91"/>
                        <a:pt x="141" y="86"/>
                        <a:pt x="144" y="83"/>
                      </a:cubicBezTo>
                      <a:cubicBezTo>
                        <a:pt x="144" y="82"/>
                        <a:pt x="145" y="82"/>
                        <a:pt x="145" y="81"/>
                      </a:cubicBezTo>
                      <a:cubicBezTo>
                        <a:pt x="145" y="81"/>
                        <a:pt x="145" y="80"/>
                        <a:pt x="146" y="79"/>
                      </a:cubicBezTo>
                      <a:cubicBezTo>
                        <a:pt x="151" y="69"/>
                        <a:pt x="153" y="56"/>
                        <a:pt x="149" y="45"/>
                      </a:cubicBezTo>
                      <a:cubicBezTo>
                        <a:pt x="146" y="34"/>
                        <a:pt x="139" y="24"/>
                        <a:pt x="129" y="18"/>
                      </a:cubicBezTo>
                      <a:cubicBezTo>
                        <a:pt x="126" y="19"/>
                        <a:pt x="123" y="17"/>
                        <a:pt x="122" y="15"/>
                      </a:cubicBezTo>
                      <a:cubicBezTo>
                        <a:pt x="119" y="11"/>
                        <a:pt x="120" y="6"/>
                        <a:pt x="124" y="4"/>
                      </a:cubicBezTo>
                      <a:cubicBezTo>
                        <a:pt x="126" y="2"/>
                        <a:pt x="130" y="0"/>
                        <a:pt x="136" y="4"/>
                      </a:cubicBezTo>
                      <a:cubicBezTo>
                        <a:pt x="150" y="12"/>
                        <a:pt x="161" y="25"/>
                        <a:pt x="165" y="41"/>
                      </a:cubicBezTo>
                      <a:cubicBezTo>
                        <a:pt x="168" y="51"/>
                        <a:pt x="168" y="61"/>
                        <a:pt x="166" y="71"/>
                      </a:cubicBezTo>
                      <a:cubicBezTo>
                        <a:pt x="172" y="70"/>
                        <a:pt x="177" y="68"/>
                        <a:pt x="179" y="65"/>
                      </a:cubicBezTo>
                      <a:cubicBezTo>
                        <a:pt x="182" y="61"/>
                        <a:pt x="187" y="60"/>
                        <a:pt x="191" y="63"/>
                      </a:cubicBezTo>
                      <a:cubicBezTo>
                        <a:pt x="194" y="66"/>
                        <a:pt x="195" y="71"/>
                        <a:pt x="192" y="74"/>
                      </a:cubicBezTo>
                      <a:cubicBezTo>
                        <a:pt x="187" y="82"/>
                        <a:pt x="178" y="85"/>
                        <a:pt x="170" y="87"/>
                      </a:cubicBezTo>
                      <a:cubicBezTo>
                        <a:pt x="164" y="88"/>
                        <a:pt x="159" y="90"/>
                        <a:pt x="156" y="93"/>
                      </a:cubicBezTo>
                      <a:cubicBezTo>
                        <a:pt x="155" y="95"/>
                        <a:pt x="153" y="98"/>
                        <a:pt x="152" y="101"/>
                      </a:cubicBezTo>
                      <a:cubicBezTo>
                        <a:pt x="151" y="104"/>
                        <a:pt x="149" y="109"/>
                        <a:pt x="146" y="112"/>
                      </a:cubicBezTo>
                      <a:cubicBezTo>
                        <a:pt x="156" y="131"/>
                        <a:pt x="160" y="153"/>
                        <a:pt x="155" y="174"/>
                      </a:cubicBezTo>
                      <a:cubicBezTo>
                        <a:pt x="154" y="178"/>
                        <a:pt x="150" y="180"/>
                        <a:pt x="147" y="180"/>
                      </a:cubicBezTo>
                      <a:cubicBezTo>
                        <a:pt x="146" y="180"/>
                        <a:pt x="145" y="180"/>
                        <a:pt x="145" y="180"/>
                      </a:cubicBezTo>
                      <a:cubicBezTo>
                        <a:pt x="140" y="179"/>
                        <a:pt x="138" y="175"/>
                        <a:pt x="139" y="170"/>
                      </a:cubicBezTo>
                      <a:cubicBezTo>
                        <a:pt x="143" y="153"/>
                        <a:pt x="140" y="134"/>
                        <a:pt x="131" y="119"/>
                      </a:cubicBezTo>
                      <a:cubicBezTo>
                        <a:pt x="127" y="119"/>
                        <a:pt x="123" y="119"/>
                        <a:pt x="119" y="118"/>
                      </a:cubicBezTo>
                      <a:cubicBezTo>
                        <a:pt x="116" y="118"/>
                        <a:pt x="114" y="117"/>
                        <a:pt x="111" y="117"/>
                      </a:cubicBezTo>
                      <a:cubicBezTo>
                        <a:pt x="104" y="118"/>
                        <a:pt x="98" y="125"/>
                        <a:pt x="92"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45">
                  <a:extLst>
                    <a:ext uri="{FF2B5EF4-FFF2-40B4-BE49-F238E27FC236}">
                      <a16:creationId xmlns:a16="http://schemas.microsoft.com/office/drawing/2014/main" xmlns="" id="{833BD872-85BC-4B66-92BE-0C6AA46B6A8E}"/>
                    </a:ext>
                  </a:extLst>
                </p:cNvPr>
                <p:cNvSpPr>
                  <a:spLocks/>
                </p:cNvSpPr>
                <p:nvPr/>
              </p:nvSpPr>
              <p:spPr bwMode="auto">
                <a:xfrm>
                  <a:off x="9075738" y="4708525"/>
                  <a:ext cx="358775" cy="230188"/>
                </a:xfrm>
                <a:custGeom>
                  <a:avLst/>
                  <a:gdLst>
                    <a:gd name="T0" fmla="*/ 57 w 120"/>
                    <a:gd name="T1" fmla="*/ 27 h 77"/>
                    <a:gd name="T2" fmla="*/ 65 w 120"/>
                    <a:gd name="T3" fmla="*/ 22 h 77"/>
                    <a:gd name="T4" fmla="*/ 76 w 120"/>
                    <a:gd name="T5" fmla="*/ 15 h 77"/>
                    <a:gd name="T6" fmla="*/ 104 w 120"/>
                    <a:gd name="T7" fmla="*/ 17 h 77"/>
                    <a:gd name="T8" fmla="*/ 109 w 120"/>
                    <a:gd name="T9" fmla="*/ 20 h 77"/>
                    <a:gd name="T10" fmla="*/ 114 w 120"/>
                    <a:gd name="T11" fmla="*/ 24 h 77"/>
                    <a:gd name="T12" fmla="*/ 119 w 120"/>
                    <a:gd name="T13" fmla="*/ 34 h 77"/>
                    <a:gd name="T14" fmla="*/ 109 w 120"/>
                    <a:gd name="T15" fmla="*/ 39 h 77"/>
                    <a:gd name="T16" fmla="*/ 98 w 120"/>
                    <a:gd name="T17" fmla="*/ 33 h 77"/>
                    <a:gd name="T18" fmla="*/ 95 w 120"/>
                    <a:gd name="T19" fmla="*/ 30 h 77"/>
                    <a:gd name="T20" fmla="*/ 82 w 120"/>
                    <a:gd name="T21" fmla="*/ 29 h 77"/>
                    <a:gd name="T22" fmla="*/ 75 w 120"/>
                    <a:gd name="T23" fmla="*/ 34 h 77"/>
                    <a:gd name="T24" fmla="*/ 62 w 120"/>
                    <a:gd name="T25" fmla="*/ 42 h 77"/>
                    <a:gd name="T26" fmla="*/ 60 w 120"/>
                    <a:gd name="T27" fmla="*/ 43 h 77"/>
                    <a:gd name="T28" fmla="*/ 40 w 120"/>
                    <a:gd name="T29" fmla="*/ 76 h 77"/>
                    <a:gd name="T30" fmla="*/ 36 w 120"/>
                    <a:gd name="T31" fmla="*/ 77 h 77"/>
                    <a:gd name="T32" fmla="*/ 29 w 120"/>
                    <a:gd name="T33" fmla="*/ 74 h 77"/>
                    <a:gd name="T34" fmla="*/ 31 w 120"/>
                    <a:gd name="T35" fmla="*/ 62 h 77"/>
                    <a:gd name="T36" fmla="*/ 44 w 120"/>
                    <a:gd name="T37" fmla="*/ 43 h 77"/>
                    <a:gd name="T38" fmla="*/ 27 w 120"/>
                    <a:gd name="T39" fmla="*/ 34 h 77"/>
                    <a:gd name="T40" fmla="*/ 18 w 120"/>
                    <a:gd name="T41" fmla="*/ 26 h 77"/>
                    <a:gd name="T42" fmla="*/ 5 w 120"/>
                    <a:gd name="T43" fmla="*/ 16 h 77"/>
                    <a:gd name="T44" fmla="*/ 2 w 120"/>
                    <a:gd name="T45" fmla="*/ 5 h 77"/>
                    <a:gd name="T46" fmla="*/ 13 w 120"/>
                    <a:gd name="T47" fmla="*/ 2 h 77"/>
                    <a:gd name="T48" fmla="*/ 29 w 120"/>
                    <a:gd name="T49" fmla="*/ 14 h 77"/>
                    <a:gd name="T50" fmla="*/ 37 w 120"/>
                    <a:gd name="T51" fmla="*/ 21 h 77"/>
                    <a:gd name="T52" fmla="*/ 57 w 120"/>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77">
                      <a:moveTo>
                        <a:pt x="57" y="27"/>
                      </a:moveTo>
                      <a:cubicBezTo>
                        <a:pt x="59" y="26"/>
                        <a:pt x="62" y="24"/>
                        <a:pt x="65" y="22"/>
                      </a:cubicBezTo>
                      <a:cubicBezTo>
                        <a:pt x="68" y="19"/>
                        <a:pt x="71" y="16"/>
                        <a:pt x="76" y="15"/>
                      </a:cubicBezTo>
                      <a:cubicBezTo>
                        <a:pt x="85" y="11"/>
                        <a:pt x="95" y="11"/>
                        <a:pt x="104" y="17"/>
                      </a:cubicBezTo>
                      <a:cubicBezTo>
                        <a:pt x="105" y="18"/>
                        <a:pt x="107" y="19"/>
                        <a:pt x="109" y="20"/>
                      </a:cubicBezTo>
                      <a:cubicBezTo>
                        <a:pt x="110" y="22"/>
                        <a:pt x="112" y="23"/>
                        <a:pt x="114" y="24"/>
                      </a:cubicBezTo>
                      <a:cubicBezTo>
                        <a:pt x="118" y="25"/>
                        <a:pt x="120" y="29"/>
                        <a:pt x="119" y="34"/>
                      </a:cubicBezTo>
                      <a:cubicBezTo>
                        <a:pt x="118" y="38"/>
                        <a:pt x="113" y="40"/>
                        <a:pt x="109" y="39"/>
                      </a:cubicBezTo>
                      <a:cubicBezTo>
                        <a:pt x="105" y="38"/>
                        <a:pt x="101" y="35"/>
                        <a:pt x="98" y="33"/>
                      </a:cubicBezTo>
                      <a:cubicBezTo>
                        <a:pt x="97" y="32"/>
                        <a:pt x="96" y="31"/>
                        <a:pt x="95" y="30"/>
                      </a:cubicBezTo>
                      <a:cubicBezTo>
                        <a:pt x="91" y="28"/>
                        <a:pt x="86" y="28"/>
                        <a:pt x="82" y="29"/>
                      </a:cubicBezTo>
                      <a:cubicBezTo>
                        <a:pt x="80" y="30"/>
                        <a:pt x="77" y="32"/>
                        <a:pt x="75" y="34"/>
                      </a:cubicBezTo>
                      <a:cubicBezTo>
                        <a:pt x="71" y="37"/>
                        <a:pt x="67" y="40"/>
                        <a:pt x="62" y="42"/>
                      </a:cubicBezTo>
                      <a:cubicBezTo>
                        <a:pt x="61" y="42"/>
                        <a:pt x="61" y="43"/>
                        <a:pt x="60" y="43"/>
                      </a:cubicBezTo>
                      <a:cubicBezTo>
                        <a:pt x="59" y="56"/>
                        <a:pt x="47" y="71"/>
                        <a:pt x="40" y="76"/>
                      </a:cubicBezTo>
                      <a:cubicBezTo>
                        <a:pt x="39" y="77"/>
                        <a:pt x="37" y="77"/>
                        <a:pt x="36" y="77"/>
                      </a:cubicBezTo>
                      <a:cubicBezTo>
                        <a:pt x="33" y="77"/>
                        <a:pt x="30" y="76"/>
                        <a:pt x="29" y="74"/>
                      </a:cubicBezTo>
                      <a:cubicBezTo>
                        <a:pt x="26" y="70"/>
                        <a:pt x="27" y="65"/>
                        <a:pt x="31" y="62"/>
                      </a:cubicBezTo>
                      <a:cubicBezTo>
                        <a:pt x="36" y="59"/>
                        <a:pt x="43" y="48"/>
                        <a:pt x="44" y="43"/>
                      </a:cubicBezTo>
                      <a:cubicBezTo>
                        <a:pt x="38" y="41"/>
                        <a:pt x="33" y="38"/>
                        <a:pt x="27" y="34"/>
                      </a:cubicBezTo>
                      <a:cubicBezTo>
                        <a:pt x="24" y="32"/>
                        <a:pt x="21" y="29"/>
                        <a:pt x="18" y="26"/>
                      </a:cubicBezTo>
                      <a:cubicBezTo>
                        <a:pt x="14" y="22"/>
                        <a:pt x="10" y="19"/>
                        <a:pt x="5" y="16"/>
                      </a:cubicBezTo>
                      <a:cubicBezTo>
                        <a:pt x="1" y="14"/>
                        <a:pt x="0" y="9"/>
                        <a:pt x="2" y="5"/>
                      </a:cubicBezTo>
                      <a:cubicBezTo>
                        <a:pt x="4" y="1"/>
                        <a:pt x="9" y="0"/>
                        <a:pt x="13" y="2"/>
                      </a:cubicBezTo>
                      <a:cubicBezTo>
                        <a:pt x="19" y="6"/>
                        <a:pt x="24" y="10"/>
                        <a:pt x="29" y="14"/>
                      </a:cubicBezTo>
                      <a:cubicBezTo>
                        <a:pt x="31" y="17"/>
                        <a:pt x="34" y="19"/>
                        <a:pt x="37" y="21"/>
                      </a:cubicBezTo>
                      <a:cubicBezTo>
                        <a:pt x="40" y="24"/>
                        <a:pt x="49" y="30"/>
                        <a:pt x="57"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46">
                  <a:extLst>
                    <a:ext uri="{FF2B5EF4-FFF2-40B4-BE49-F238E27FC236}">
                      <a16:creationId xmlns:a16="http://schemas.microsoft.com/office/drawing/2014/main" xmlns="" id="{E26FB3DB-C4F3-462A-85C3-B52D749A5CCD}"/>
                    </a:ext>
                  </a:extLst>
                </p:cNvPr>
                <p:cNvSpPr>
                  <a:spLocks/>
                </p:cNvSpPr>
                <p:nvPr/>
              </p:nvSpPr>
              <p:spPr bwMode="auto">
                <a:xfrm>
                  <a:off x="9109075" y="3559175"/>
                  <a:ext cx="866775" cy="962025"/>
                </a:xfrm>
                <a:custGeom>
                  <a:avLst/>
                  <a:gdLst>
                    <a:gd name="T0" fmla="*/ 50 w 290"/>
                    <a:gd name="T1" fmla="*/ 187 h 322"/>
                    <a:gd name="T2" fmla="*/ 70 w 290"/>
                    <a:gd name="T3" fmla="*/ 143 h 322"/>
                    <a:gd name="T4" fmla="*/ 68 w 290"/>
                    <a:gd name="T5" fmla="*/ 142 h 322"/>
                    <a:gd name="T6" fmla="*/ 35 w 290"/>
                    <a:gd name="T7" fmla="*/ 118 h 322"/>
                    <a:gd name="T8" fmla="*/ 76 w 290"/>
                    <a:gd name="T9" fmla="*/ 125 h 322"/>
                    <a:gd name="T10" fmla="*/ 137 w 290"/>
                    <a:gd name="T11" fmla="*/ 85 h 322"/>
                    <a:gd name="T12" fmla="*/ 230 w 290"/>
                    <a:gd name="T13" fmla="*/ 62 h 322"/>
                    <a:gd name="T14" fmla="*/ 248 w 290"/>
                    <a:gd name="T15" fmla="*/ 0 h 322"/>
                    <a:gd name="T16" fmla="*/ 248 w 290"/>
                    <a:gd name="T17" fmla="*/ 56 h 322"/>
                    <a:gd name="T18" fmla="*/ 261 w 290"/>
                    <a:gd name="T19" fmla="*/ 55 h 322"/>
                    <a:gd name="T20" fmla="*/ 274 w 290"/>
                    <a:gd name="T21" fmla="*/ 53 h 322"/>
                    <a:gd name="T22" fmla="*/ 287 w 290"/>
                    <a:gd name="T23" fmla="*/ 62 h 322"/>
                    <a:gd name="T24" fmla="*/ 260 w 290"/>
                    <a:gd name="T25" fmla="*/ 72 h 322"/>
                    <a:gd name="T26" fmla="*/ 239 w 290"/>
                    <a:gd name="T27" fmla="*/ 76 h 322"/>
                    <a:gd name="T28" fmla="*/ 201 w 290"/>
                    <a:gd name="T29" fmla="*/ 87 h 322"/>
                    <a:gd name="T30" fmla="*/ 178 w 290"/>
                    <a:gd name="T31" fmla="*/ 142 h 322"/>
                    <a:gd name="T32" fmla="*/ 160 w 290"/>
                    <a:gd name="T33" fmla="*/ 218 h 322"/>
                    <a:gd name="T34" fmla="*/ 146 w 290"/>
                    <a:gd name="T35" fmla="*/ 237 h 322"/>
                    <a:gd name="T36" fmla="*/ 96 w 290"/>
                    <a:gd name="T37" fmla="*/ 275 h 322"/>
                    <a:gd name="T38" fmla="*/ 53 w 290"/>
                    <a:gd name="T39" fmla="*/ 315 h 322"/>
                    <a:gd name="T40" fmla="*/ 44 w 290"/>
                    <a:gd name="T41" fmla="*/ 322 h 322"/>
                    <a:gd name="T42" fmla="*/ 57 w 290"/>
                    <a:gd name="T43" fmla="*/ 277 h 322"/>
                    <a:gd name="T44" fmla="*/ 121 w 290"/>
                    <a:gd name="T45" fmla="*/ 243 h 322"/>
                    <a:gd name="T46" fmla="*/ 134 w 290"/>
                    <a:gd name="T47" fmla="*/ 225 h 322"/>
                    <a:gd name="T48" fmla="*/ 120 w 290"/>
                    <a:gd name="T49" fmla="*/ 193 h 322"/>
                    <a:gd name="T50" fmla="*/ 144 w 290"/>
                    <a:gd name="T51" fmla="*/ 212 h 322"/>
                    <a:gd name="T52" fmla="*/ 159 w 290"/>
                    <a:gd name="T53" fmla="*/ 192 h 322"/>
                    <a:gd name="T54" fmla="*/ 141 w 290"/>
                    <a:gd name="T55" fmla="*/ 101 h 322"/>
                    <a:gd name="T56" fmla="*/ 94 w 290"/>
                    <a:gd name="T57" fmla="*/ 124 h 322"/>
                    <a:gd name="T58" fmla="*/ 84 w 290"/>
                    <a:gd name="T59" fmla="*/ 156 h 322"/>
                    <a:gd name="T60" fmla="*/ 44 w 290"/>
                    <a:gd name="T61" fmla="*/ 217 h 322"/>
                    <a:gd name="T62" fmla="*/ 9 w 290"/>
                    <a:gd name="T63" fmla="*/ 262 h 322"/>
                    <a:gd name="T64" fmla="*/ 1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33" y="206"/>
                      </a:moveTo>
                      <a:cubicBezTo>
                        <a:pt x="39" y="200"/>
                        <a:pt x="45" y="194"/>
                        <a:pt x="50" y="187"/>
                      </a:cubicBezTo>
                      <a:cubicBezTo>
                        <a:pt x="58" y="177"/>
                        <a:pt x="65" y="165"/>
                        <a:pt x="68" y="152"/>
                      </a:cubicBezTo>
                      <a:cubicBezTo>
                        <a:pt x="69" y="149"/>
                        <a:pt x="70" y="146"/>
                        <a:pt x="70" y="143"/>
                      </a:cubicBezTo>
                      <a:cubicBezTo>
                        <a:pt x="70" y="143"/>
                        <a:pt x="71" y="142"/>
                        <a:pt x="71" y="142"/>
                      </a:cubicBezTo>
                      <a:cubicBezTo>
                        <a:pt x="70" y="142"/>
                        <a:pt x="69" y="142"/>
                        <a:pt x="68" y="142"/>
                      </a:cubicBezTo>
                      <a:cubicBezTo>
                        <a:pt x="56" y="142"/>
                        <a:pt x="44" y="137"/>
                        <a:pt x="35" y="129"/>
                      </a:cubicBezTo>
                      <a:cubicBezTo>
                        <a:pt x="32" y="126"/>
                        <a:pt x="32" y="121"/>
                        <a:pt x="35" y="118"/>
                      </a:cubicBezTo>
                      <a:cubicBezTo>
                        <a:pt x="38" y="114"/>
                        <a:pt x="43" y="114"/>
                        <a:pt x="46" y="117"/>
                      </a:cubicBezTo>
                      <a:cubicBezTo>
                        <a:pt x="54" y="124"/>
                        <a:pt x="66" y="127"/>
                        <a:pt x="76" y="125"/>
                      </a:cubicBezTo>
                      <a:cubicBezTo>
                        <a:pt x="77" y="122"/>
                        <a:pt x="79" y="118"/>
                        <a:pt x="80" y="115"/>
                      </a:cubicBezTo>
                      <a:cubicBezTo>
                        <a:pt x="93" y="97"/>
                        <a:pt x="115" y="90"/>
                        <a:pt x="137" y="85"/>
                      </a:cubicBezTo>
                      <a:cubicBezTo>
                        <a:pt x="197" y="71"/>
                        <a:pt x="197" y="71"/>
                        <a:pt x="197" y="71"/>
                      </a:cubicBezTo>
                      <a:cubicBezTo>
                        <a:pt x="208" y="68"/>
                        <a:pt x="219" y="66"/>
                        <a:pt x="230" y="62"/>
                      </a:cubicBezTo>
                      <a:cubicBezTo>
                        <a:pt x="235" y="44"/>
                        <a:pt x="239" y="26"/>
                        <a:pt x="240" y="7"/>
                      </a:cubicBezTo>
                      <a:cubicBezTo>
                        <a:pt x="240" y="3"/>
                        <a:pt x="244" y="0"/>
                        <a:pt x="248" y="0"/>
                      </a:cubicBezTo>
                      <a:cubicBezTo>
                        <a:pt x="253" y="0"/>
                        <a:pt x="256" y="4"/>
                        <a:pt x="256" y="8"/>
                      </a:cubicBezTo>
                      <a:cubicBezTo>
                        <a:pt x="255" y="25"/>
                        <a:pt x="252" y="40"/>
                        <a:pt x="248" y="56"/>
                      </a:cubicBezTo>
                      <a:cubicBezTo>
                        <a:pt x="249" y="56"/>
                        <a:pt x="251" y="56"/>
                        <a:pt x="252" y="55"/>
                      </a:cubicBezTo>
                      <a:cubicBezTo>
                        <a:pt x="255" y="55"/>
                        <a:pt x="258" y="55"/>
                        <a:pt x="261" y="55"/>
                      </a:cubicBezTo>
                      <a:cubicBezTo>
                        <a:pt x="263" y="55"/>
                        <a:pt x="265" y="56"/>
                        <a:pt x="267" y="55"/>
                      </a:cubicBezTo>
                      <a:cubicBezTo>
                        <a:pt x="270" y="55"/>
                        <a:pt x="273" y="54"/>
                        <a:pt x="274" y="53"/>
                      </a:cubicBezTo>
                      <a:cubicBezTo>
                        <a:pt x="276" y="49"/>
                        <a:pt x="281" y="48"/>
                        <a:pt x="285" y="50"/>
                      </a:cubicBezTo>
                      <a:cubicBezTo>
                        <a:pt x="289" y="53"/>
                        <a:pt x="290" y="58"/>
                        <a:pt x="287" y="62"/>
                      </a:cubicBezTo>
                      <a:cubicBezTo>
                        <a:pt x="284" y="67"/>
                        <a:pt x="277" y="71"/>
                        <a:pt x="268" y="72"/>
                      </a:cubicBezTo>
                      <a:cubicBezTo>
                        <a:pt x="265" y="72"/>
                        <a:pt x="263" y="72"/>
                        <a:pt x="260" y="72"/>
                      </a:cubicBezTo>
                      <a:cubicBezTo>
                        <a:pt x="258" y="71"/>
                        <a:pt x="255" y="71"/>
                        <a:pt x="253" y="72"/>
                      </a:cubicBezTo>
                      <a:cubicBezTo>
                        <a:pt x="249" y="72"/>
                        <a:pt x="244" y="74"/>
                        <a:pt x="239" y="76"/>
                      </a:cubicBezTo>
                      <a:cubicBezTo>
                        <a:pt x="238" y="76"/>
                        <a:pt x="237" y="77"/>
                        <a:pt x="236" y="77"/>
                      </a:cubicBezTo>
                      <a:cubicBezTo>
                        <a:pt x="224" y="81"/>
                        <a:pt x="212" y="84"/>
                        <a:pt x="201" y="87"/>
                      </a:cubicBezTo>
                      <a:cubicBezTo>
                        <a:pt x="158" y="97"/>
                        <a:pt x="158" y="97"/>
                        <a:pt x="158" y="97"/>
                      </a:cubicBezTo>
                      <a:cubicBezTo>
                        <a:pt x="166" y="111"/>
                        <a:pt x="174" y="125"/>
                        <a:pt x="178" y="142"/>
                      </a:cubicBezTo>
                      <a:cubicBezTo>
                        <a:pt x="184" y="163"/>
                        <a:pt x="182" y="184"/>
                        <a:pt x="173" y="200"/>
                      </a:cubicBezTo>
                      <a:cubicBezTo>
                        <a:pt x="170" y="207"/>
                        <a:pt x="164" y="213"/>
                        <a:pt x="160" y="218"/>
                      </a:cubicBezTo>
                      <a:cubicBezTo>
                        <a:pt x="157" y="221"/>
                        <a:pt x="154" y="225"/>
                        <a:pt x="152" y="228"/>
                      </a:cubicBezTo>
                      <a:cubicBezTo>
                        <a:pt x="149" y="231"/>
                        <a:pt x="148" y="234"/>
                        <a:pt x="146" y="237"/>
                      </a:cubicBezTo>
                      <a:cubicBezTo>
                        <a:pt x="142" y="243"/>
                        <a:pt x="138" y="249"/>
                        <a:pt x="132" y="255"/>
                      </a:cubicBezTo>
                      <a:cubicBezTo>
                        <a:pt x="122" y="265"/>
                        <a:pt x="109" y="270"/>
                        <a:pt x="96" y="275"/>
                      </a:cubicBezTo>
                      <a:cubicBezTo>
                        <a:pt x="86" y="279"/>
                        <a:pt x="76" y="282"/>
                        <a:pt x="68" y="289"/>
                      </a:cubicBezTo>
                      <a:cubicBezTo>
                        <a:pt x="60" y="296"/>
                        <a:pt x="55" y="305"/>
                        <a:pt x="53" y="315"/>
                      </a:cubicBezTo>
                      <a:cubicBezTo>
                        <a:pt x="53" y="319"/>
                        <a:pt x="49" y="322"/>
                        <a:pt x="45" y="322"/>
                      </a:cubicBezTo>
                      <a:cubicBezTo>
                        <a:pt x="45" y="322"/>
                        <a:pt x="44" y="322"/>
                        <a:pt x="44" y="322"/>
                      </a:cubicBezTo>
                      <a:cubicBezTo>
                        <a:pt x="40" y="322"/>
                        <a:pt x="37" y="317"/>
                        <a:pt x="37" y="313"/>
                      </a:cubicBezTo>
                      <a:cubicBezTo>
                        <a:pt x="39" y="299"/>
                        <a:pt x="47" y="286"/>
                        <a:pt x="57" y="277"/>
                      </a:cubicBezTo>
                      <a:cubicBezTo>
                        <a:pt x="67" y="268"/>
                        <a:pt x="79" y="264"/>
                        <a:pt x="90" y="260"/>
                      </a:cubicBezTo>
                      <a:cubicBezTo>
                        <a:pt x="102" y="255"/>
                        <a:pt x="113" y="251"/>
                        <a:pt x="121" y="243"/>
                      </a:cubicBezTo>
                      <a:cubicBezTo>
                        <a:pt x="125" y="239"/>
                        <a:pt x="128" y="234"/>
                        <a:pt x="132" y="228"/>
                      </a:cubicBezTo>
                      <a:cubicBezTo>
                        <a:pt x="133" y="227"/>
                        <a:pt x="133" y="226"/>
                        <a:pt x="134" y="225"/>
                      </a:cubicBezTo>
                      <a:cubicBezTo>
                        <a:pt x="128" y="219"/>
                        <a:pt x="123" y="211"/>
                        <a:pt x="118" y="204"/>
                      </a:cubicBezTo>
                      <a:cubicBezTo>
                        <a:pt x="115" y="200"/>
                        <a:pt x="116" y="195"/>
                        <a:pt x="120" y="193"/>
                      </a:cubicBezTo>
                      <a:cubicBezTo>
                        <a:pt x="124" y="190"/>
                        <a:pt x="129" y="191"/>
                        <a:pt x="131" y="195"/>
                      </a:cubicBezTo>
                      <a:cubicBezTo>
                        <a:pt x="135" y="201"/>
                        <a:pt x="139" y="206"/>
                        <a:pt x="144" y="212"/>
                      </a:cubicBezTo>
                      <a:cubicBezTo>
                        <a:pt x="145" y="210"/>
                        <a:pt x="146" y="209"/>
                        <a:pt x="147" y="208"/>
                      </a:cubicBezTo>
                      <a:cubicBezTo>
                        <a:pt x="152" y="202"/>
                        <a:pt x="156" y="197"/>
                        <a:pt x="159" y="192"/>
                      </a:cubicBezTo>
                      <a:cubicBezTo>
                        <a:pt x="169" y="175"/>
                        <a:pt x="165" y="156"/>
                        <a:pt x="163" y="146"/>
                      </a:cubicBezTo>
                      <a:cubicBezTo>
                        <a:pt x="158" y="130"/>
                        <a:pt x="150" y="115"/>
                        <a:pt x="141" y="101"/>
                      </a:cubicBezTo>
                      <a:cubicBezTo>
                        <a:pt x="141" y="101"/>
                        <a:pt x="141" y="101"/>
                        <a:pt x="141" y="101"/>
                      </a:cubicBezTo>
                      <a:cubicBezTo>
                        <a:pt x="121" y="105"/>
                        <a:pt x="103" y="110"/>
                        <a:pt x="94" y="124"/>
                      </a:cubicBezTo>
                      <a:cubicBezTo>
                        <a:pt x="90" y="131"/>
                        <a:pt x="88" y="138"/>
                        <a:pt x="86" y="147"/>
                      </a:cubicBezTo>
                      <a:cubicBezTo>
                        <a:pt x="85" y="150"/>
                        <a:pt x="85" y="153"/>
                        <a:pt x="84" y="156"/>
                      </a:cubicBezTo>
                      <a:cubicBezTo>
                        <a:pt x="80" y="171"/>
                        <a:pt x="72" y="185"/>
                        <a:pt x="63" y="197"/>
                      </a:cubicBezTo>
                      <a:cubicBezTo>
                        <a:pt x="57" y="205"/>
                        <a:pt x="51" y="211"/>
                        <a:pt x="44" y="217"/>
                      </a:cubicBezTo>
                      <a:cubicBezTo>
                        <a:pt x="32" y="230"/>
                        <a:pt x="21" y="241"/>
                        <a:pt x="16" y="256"/>
                      </a:cubicBezTo>
                      <a:cubicBezTo>
                        <a:pt x="15" y="259"/>
                        <a:pt x="12" y="262"/>
                        <a:pt x="9" y="262"/>
                      </a:cubicBezTo>
                      <a:cubicBezTo>
                        <a:pt x="8" y="262"/>
                        <a:pt x="7" y="262"/>
                        <a:pt x="6" y="261"/>
                      </a:cubicBezTo>
                      <a:cubicBezTo>
                        <a:pt x="2" y="260"/>
                        <a:pt x="0" y="255"/>
                        <a:pt x="1" y="251"/>
                      </a:cubicBezTo>
                      <a:cubicBezTo>
                        <a:pt x="7" y="233"/>
                        <a:pt x="20" y="219"/>
                        <a:pt x="33"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47">
                  <a:extLst>
                    <a:ext uri="{FF2B5EF4-FFF2-40B4-BE49-F238E27FC236}">
                      <a16:creationId xmlns:a16="http://schemas.microsoft.com/office/drawing/2014/main" xmlns="" id="{ED439A90-D345-4779-82CE-D793E74840D8}"/>
                    </a:ext>
                  </a:extLst>
                </p:cNvPr>
                <p:cNvSpPr>
                  <a:spLocks/>
                </p:cNvSpPr>
                <p:nvPr/>
              </p:nvSpPr>
              <p:spPr bwMode="auto">
                <a:xfrm>
                  <a:off x="9264650" y="4575175"/>
                  <a:ext cx="609600" cy="468313"/>
                </a:xfrm>
                <a:custGeom>
                  <a:avLst/>
                  <a:gdLst>
                    <a:gd name="T0" fmla="*/ 12 w 204"/>
                    <a:gd name="T1" fmla="*/ 138 h 157"/>
                    <a:gd name="T2" fmla="*/ 63 w 204"/>
                    <a:gd name="T3" fmla="*/ 124 h 157"/>
                    <a:gd name="T4" fmla="*/ 73 w 204"/>
                    <a:gd name="T5" fmla="*/ 110 h 157"/>
                    <a:gd name="T6" fmla="*/ 80 w 204"/>
                    <a:gd name="T7" fmla="*/ 101 h 157"/>
                    <a:gd name="T8" fmla="*/ 107 w 204"/>
                    <a:gd name="T9" fmla="*/ 80 h 157"/>
                    <a:gd name="T10" fmla="*/ 108 w 204"/>
                    <a:gd name="T11" fmla="*/ 80 h 157"/>
                    <a:gd name="T12" fmla="*/ 113 w 204"/>
                    <a:gd name="T13" fmla="*/ 50 h 157"/>
                    <a:gd name="T14" fmla="*/ 121 w 204"/>
                    <a:gd name="T15" fmla="*/ 42 h 157"/>
                    <a:gd name="T16" fmla="*/ 130 w 204"/>
                    <a:gd name="T17" fmla="*/ 50 h 157"/>
                    <a:gd name="T18" fmla="*/ 125 w 204"/>
                    <a:gd name="T19" fmla="*/ 79 h 157"/>
                    <a:gd name="T20" fmla="*/ 139 w 204"/>
                    <a:gd name="T21" fmla="*/ 78 h 157"/>
                    <a:gd name="T22" fmla="*/ 153 w 204"/>
                    <a:gd name="T23" fmla="*/ 67 h 157"/>
                    <a:gd name="T24" fmla="*/ 187 w 204"/>
                    <a:gd name="T25" fmla="*/ 8 h 157"/>
                    <a:gd name="T26" fmla="*/ 196 w 204"/>
                    <a:gd name="T27" fmla="*/ 1 h 157"/>
                    <a:gd name="T28" fmla="*/ 203 w 204"/>
                    <a:gd name="T29" fmla="*/ 10 h 157"/>
                    <a:gd name="T30" fmla="*/ 165 w 204"/>
                    <a:gd name="T31" fmla="*/ 78 h 157"/>
                    <a:gd name="T32" fmla="*/ 145 w 204"/>
                    <a:gd name="T33" fmla="*/ 93 h 157"/>
                    <a:gd name="T34" fmla="*/ 124 w 204"/>
                    <a:gd name="T35" fmla="*/ 96 h 157"/>
                    <a:gd name="T36" fmla="*/ 111 w 204"/>
                    <a:gd name="T37" fmla="*/ 96 h 157"/>
                    <a:gd name="T38" fmla="*/ 93 w 204"/>
                    <a:gd name="T39" fmla="*/ 111 h 157"/>
                    <a:gd name="T40" fmla="*/ 87 w 204"/>
                    <a:gd name="T41" fmla="*/ 119 h 157"/>
                    <a:gd name="T42" fmla="*/ 75 w 204"/>
                    <a:gd name="T43" fmla="*/ 135 h 157"/>
                    <a:gd name="T44" fmla="*/ 26 w 204"/>
                    <a:gd name="T45" fmla="*/ 157 h 157"/>
                    <a:gd name="T46" fmla="*/ 7 w 204"/>
                    <a:gd name="T47" fmla="*/ 154 h 157"/>
                    <a:gd name="T48" fmla="*/ 1 w 204"/>
                    <a:gd name="T49" fmla="*/ 144 h 157"/>
                    <a:gd name="T50" fmla="*/ 1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2" y="138"/>
                      </a:moveTo>
                      <a:cubicBezTo>
                        <a:pt x="29" y="144"/>
                        <a:pt x="51" y="138"/>
                        <a:pt x="63" y="124"/>
                      </a:cubicBezTo>
                      <a:cubicBezTo>
                        <a:pt x="67" y="120"/>
                        <a:pt x="70" y="115"/>
                        <a:pt x="73" y="110"/>
                      </a:cubicBezTo>
                      <a:cubicBezTo>
                        <a:pt x="75" y="107"/>
                        <a:pt x="77" y="104"/>
                        <a:pt x="80" y="101"/>
                      </a:cubicBezTo>
                      <a:cubicBezTo>
                        <a:pt x="88" y="90"/>
                        <a:pt x="97" y="83"/>
                        <a:pt x="107" y="80"/>
                      </a:cubicBezTo>
                      <a:cubicBezTo>
                        <a:pt x="107" y="80"/>
                        <a:pt x="108" y="80"/>
                        <a:pt x="108" y="80"/>
                      </a:cubicBezTo>
                      <a:cubicBezTo>
                        <a:pt x="112" y="71"/>
                        <a:pt x="114" y="60"/>
                        <a:pt x="113" y="50"/>
                      </a:cubicBezTo>
                      <a:cubicBezTo>
                        <a:pt x="113" y="45"/>
                        <a:pt x="117" y="42"/>
                        <a:pt x="121" y="42"/>
                      </a:cubicBezTo>
                      <a:cubicBezTo>
                        <a:pt x="126" y="42"/>
                        <a:pt x="130" y="45"/>
                        <a:pt x="130" y="50"/>
                      </a:cubicBezTo>
                      <a:cubicBezTo>
                        <a:pt x="130" y="60"/>
                        <a:pt x="128" y="70"/>
                        <a:pt x="125" y="79"/>
                      </a:cubicBezTo>
                      <a:cubicBezTo>
                        <a:pt x="130" y="80"/>
                        <a:pt x="135" y="80"/>
                        <a:pt x="139" y="78"/>
                      </a:cubicBezTo>
                      <a:cubicBezTo>
                        <a:pt x="144" y="76"/>
                        <a:pt x="149" y="71"/>
                        <a:pt x="153" y="67"/>
                      </a:cubicBezTo>
                      <a:cubicBezTo>
                        <a:pt x="171" y="47"/>
                        <a:pt x="185" y="29"/>
                        <a:pt x="187" y="8"/>
                      </a:cubicBezTo>
                      <a:cubicBezTo>
                        <a:pt x="188" y="4"/>
                        <a:pt x="191" y="0"/>
                        <a:pt x="196" y="1"/>
                      </a:cubicBezTo>
                      <a:cubicBezTo>
                        <a:pt x="200" y="1"/>
                        <a:pt x="204" y="5"/>
                        <a:pt x="203" y="10"/>
                      </a:cubicBezTo>
                      <a:cubicBezTo>
                        <a:pt x="201" y="38"/>
                        <a:pt x="180" y="61"/>
                        <a:pt x="165" y="78"/>
                      </a:cubicBezTo>
                      <a:cubicBezTo>
                        <a:pt x="160" y="83"/>
                        <a:pt x="154" y="90"/>
                        <a:pt x="145" y="93"/>
                      </a:cubicBezTo>
                      <a:cubicBezTo>
                        <a:pt x="138" y="96"/>
                        <a:pt x="130" y="96"/>
                        <a:pt x="124" y="96"/>
                      </a:cubicBezTo>
                      <a:cubicBezTo>
                        <a:pt x="119" y="95"/>
                        <a:pt x="115" y="95"/>
                        <a:pt x="111" y="96"/>
                      </a:cubicBezTo>
                      <a:cubicBezTo>
                        <a:pt x="105" y="98"/>
                        <a:pt x="99" y="102"/>
                        <a:pt x="93" y="111"/>
                      </a:cubicBezTo>
                      <a:cubicBezTo>
                        <a:pt x="91" y="113"/>
                        <a:pt x="89" y="116"/>
                        <a:pt x="87" y="119"/>
                      </a:cubicBezTo>
                      <a:cubicBezTo>
                        <a:pt x="83" y="125"/>
                        <a:pt x="80" y="130"/>
                        <a:pt x="75" y="135"/>
                      </a:cubicBezTo>
                      <a:cubicBezTo>
                        <a:pt x="63" y="149"/>
                        <a:pt x="44" y="157"/>
                        <a:pt x="26" y="157"/>
                      </a:cubicBezTo>
                      <a:cubicBezTo>
                        <a:pt x="19" y="157"/>
                        <a:pt x="13" y="156"/>
                        <a:pt x="7" y="154"/>
                      </a:cubicBezTo>
                      <a:cubicBezTo>
                        <a:pt x="3" y="153"/>
                        <a:pt x="0" y="148"/>
                        <a:pt x="1" y="144"/>
                      </a:cubicBezTo>
                      <a:cubicBezTo>
                        <a:pt x="3" y="140"/>
                        <a:pt x="7" y="137"/>
                        <a:pt x="1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48">
                  <a:extLst>
                    <a:ext uri="{FF2B5EF4-FFF2-40B4-BE49-F238E27FC236}">
                      <a16:creationId xmlns:a16="http://schemas.microsoft.com/office/drawing/2014/main" xmlns="" id="{F5A508C0-FD69-4513-89F7-3456C133154B}"/>
                    </a:ext>
                  </a:extLst>
                </p:cNvPr>
                <p:cNvSpPr>
                  <a:spLocks/>
                </p:cNvSpPr>
                <p:nvPr/>
              </p:nvSpPr>
              <p:spPr bwMode="auto">
                <a:xfrm>
                  <a:off x="9680575" y="2132013"/>
                  <a:ext cx="206375" cy="250825"/>
                </a:xfrm>
                <a:custGeom>
                  <a:avLst/>
                  <a:gdLst>
                    <a:gd name="T0" fmla="*/ 11 w 69"/>
                    <a:gd name="T1" fmla="*/ 1 h 84"/>
                    <a:gd name="T2" fmla="*/ 60 w 69"/>
                    <a:gd name="T3" fmla="*/ 56 h 84"/>
                    <a:gd name="T4" fmla="*/ 60 w 69"/>
                    <a:gd name="T5" fmla="*/ 59 h 84"/>
                    <a:gd name="T6" fmla="*/ 61 w 69"/>
                    <a:gd name="T7" fmla="*/ 65 h 84"/>
                    <a:gd name="T8" fmla="*/ 62 w 69"/>
                    <a:gd name="T9" fmla="*/ 68 h 84"/>
                    <a:gd name="T10" fmla="*/ 68 w 69"/>
                    <a:gd name="T11" fmla="*/ 78 h 84"/>
                    <a:gd name="T12" fmla="*/ 60 w 69"/>
                    <a:gd name="T13" fmla="*/ 84 h 84"/>
                    <a:gd name="T14" fmla="*/ 58 w 69"/>
                    <a:gd name="T15" fmla="*/ 83 h 84"/>
                    <a:gd name="T16" fmla="*/ 45 w 69"/>
                    <a:gd name="T17" fmla="*/ 70 h 84"/>
                    <a:gd name="T18" fmla="*/ 44 w 69"/>
                    <a:gd name="T19" fmla="*/ 60 h 84"/>
                    <a:gd name="T20" fmla="*/ 43 w 69"/>
                    <a:gd name="T21" fmla="*/ 58 h 84"/>
                    <a:gd name="T22" fmla="*/ 7 w 69"/>
                    <a:gd name="T23" fmla="*/ 17 h 84"/>
                    <a:gd name="T24" fmla="*/ 1 w 69"/>
                    <a:gd name="T25" fmla="*/ 7 h 84"/>
                    <a:gd name="T26" fmla="*/ 11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11" y="1"/>
                      </a:moveTo>
                      <a:cubicBezTo>
                        <a:pt x="36" y="7"/>
                        <a:pt x="57" y="30"/>
                        <a:pt x="60" y="56"/>
                      </a:cubicBezTo>
                      <a:cubicBezTo>
                        <a:pt x="60" y="57"/>
                        <a:pt x="60" y="58"/>
                        <a:pt x="60" y="59"/>
                      </a:cubicBezTo>
                      <a:cubicBezTo>
                        <a:pt x="60" y="61"/>
                        <a:pt x="60" y="64"/>
                        <a:pt x="61" y="65"/>
                      </a:cubicBezTo>
                      <a:cubicBezTo>
                        <a:pt x="61" y="67"/>
                        <a:pt x="62" y="68"/>
                        <a:pt x="62" y="68"/>
                      </a:cubicBezTo>
                      <a:cubicBezTo>
                        <a:pt x="66" y="69"/>
                        <a:pt x="69" y="74"/>
                        <a:pt x="68" y="78"/>
                      </a:cubicBezTo>
                      <a:cubicBezTo>
                        <a:pt x="67" y="81"/>
                        <a:pt x="63" y="84"/>
                        <a:pt x="60" y="84"/>
                      </a:cubicBezTo>
                      <a:cubicBezTo>
                        <a:pt x="59" y="84"/>
                        <a:pt x="58" y="84"/>
                        <a:pt x="58" y="83"/>
                      </a:cubicBezTo>
                      <a:cubicBezTo>
                        <a:pt x="52" y="82"/>
                        <a:pt x="47" y="77"/>
                        <a:pt x="45" y="70"/>
                      </a:cubicBezTo>
                      <a:cubicBezTo>
                        <a:pt x="44" y="67"/>
                        <a:pt x="44" y="63"/>
                        <a:pt x="44" y="60"/>
                      </a:cubicBezTo>
                      <a:cubicBezTo>
                        <a:pt x="44" y="59"/>
                        <a:pt x="44" y="59"/>
                        <a:pt x="43" y="58"/>
                      </a:cubicBezTo>
                      <a:cubicBezTo>
                        <a:pt x="42" y="39"/>
                        <a:pt x="26" y="21"/>
                        <a:pt x="7" y="17"/>
                      </a:cubicBezTo>
                      <a:cubicBezTo>
                        <a:pt x="3" y="16"/>
                        <a:pt x="0" y="11"/>
                        <a:pt x="1" y="7"/>
                      </a:cubicBezTo>
                      <a:cubicBezTo>
                        <a:pt x="2" y="3"/>
                        <a:pt x="7" y="0"/>
                        <a:pt x="11"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49">
                  <a:extLst>
                    <a:ext uri="{FF2B5EF4-FFF2-40B4-BE49-F238E27FC236}">
                      <a16:creationId xmlns:a16="http://schemas.microsoft.com/office/drawing/2014/main" xmlns="" id="{532A1DFB-1EBD-4402-AE7A-D8E6B649E02B}"/>
                    </a:ext>
                  </a:extLst>
                </p:cNvPr>
                <p:cNvSpPr>
                  <a:spLocks/>
                </p:cNvSpPr>
                <p:nvPr/>
              </p:nvSpPr>
              <p:spPr bwMode="auto">
                <a:xfrm>
                  <a:off x="9351963" y="1938338"/>
                  <a:ext cx="230188" cy="238125"/>
                </a:xfrm>
                <a:custGeom>
                  <a:avLst/>
                  <a:gdLst>
                    <a:gd name="T0" fmla="*/ 8 w 77"/>
                    <a:gd name="T1" fmla="*/ 1 h 80"/>
                    <a:gd name="T2" fmla="*/ 41 w 77"/>
                    <a:gd name="T3" fmla="*/ 15 h 80"/>
                    <a:gd name="T4" fmla="*/ 52 w 77"/>
                    <a:gd name="T5" fmla="*/ 39 h 80"/>
                    <a:gd name="T6" fmla="*/ 55 w 77"/>
                    <a:gd name="T7" fmla="*/ 47 h 80"/>
                    <a:gd name="T8" fmla="*/ 70 w 77"/>
                    <a:gd name="T9" fmla="*/ 64 h 80"/>
                    <a:gd name="T10" fmla="*/ 76 w 77"/>
                    <a:gd name="T11" fmla="*/ 73 h 80"/>
                    <a:gd name="T12" fmla="*/ 68 w 77"/>
                    <a:gd name="T13" fmla="*/ 80 h 80"/>
                    <a:gd name="T14" fmla="*/ 67 w 77"/>
                    <a:gd name="T15" fmla="*/ 80 h 80"/>
                    <a:gd name="T16" fmla="*/ 39 w 77"/>
                    <a:gd name="T17" fmla="*/ 52 h 80"/>
                    <a:gd name="T18" fmla="*/ 37 w 77"/>
                    <a:gd name="T19" fmla="*/ 44 h 80"/>
                    <a:gd name="T20" fmla="*/ 28 w 77"/>
                    <a:gd name="T21" fmla="*/ 25 h 80"/>
                    <a:gd name="T22" fmla="*/ 9 w 77"/>
                    <a:gd name="T23" fmla="*/ 17 h 80"/>
                    <a:gd name="T24" fmla="*/ 0 w 77"/>
                    <a:gd name="T25" fmla="*/ 10 h 80"/>
                    <a:gd name="T26" fmla="*/ 8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8" y="1"/>
                      </a:moveTo>
                      <a:cubicBezTo>
                        <a:pt x="20" y="0"/>
                        <a:pt x="33" y="5"/>
                        <a:pt x="41" y="15"/>
                      </a:cubicBezTo>
                      <a:cubicBezTo>
                        <a:pt x="47" y="22"/>
                        <a:pt x="50" y="31"/>
                        <a:pt x="52" y="39"/>
                      </a:cubicBezTo>
                      <a:cubicBezTo>
                        <a:pt x="53" y="42"/>
                        <a:pt x="54" y="44"/>
                        <a:pt x="55" y="47"/>
                      </a:cubicBezTo>
                      <a:cubicBezTo>
                        <a:pt x="56" y="50"/>
                        <a:pt x="61" y="63"/>
                        <a:pt x="70" y="64"/>
                      </a:cubicBezTo>
                      <a:cubicBezTo>
                        <a:pt x="74" y="65"/>
                        <a:pt x="77" y="69"/>
                        <a:pt x="76" y="73"/>
                      </a:cubicBezTo>
                      <a:cubicBezTo>
                        <a:pt x="76" y="77"/>
                        <a:pt x="72" y="80"/>
                        <a:pt x="68" y="80"/>
                      </a:cubicBezTo>
                      <a:cubicBezTo>
                        <a:pt x="68" y="80"/>
                        <a:pt x="68" y="80"/>
                        <a:pt x="67" y="80"/>
                      </a:cubicBezTo>
                      <a:cubicBezTo>
                        <a:pt x="55" y="78"/>
                        <a:pt x="45" y="68"/>
                        <a:pt x="39" y="52"/>
                      </a:cubicBezTo>
                      <a:cubicBezTo>
                        <a:pt x="39" y="49"/>
                        <a:pt x="38" y="47"/>
                        <a:pt x="37" y="44"/>
                      </a:cubicBezTo>
                      <a:cubicBezTo>
                        <a:pt x="35" y="37"/>
                        <a:pt x="32" y="30"/>
                        <a:pt x="28" y="25"/>
                      </a:cubicBezTo>
                      <a:cubicBezTo>
                        <a:pt x="24" y="20"/>
                        <a:pt x="16" y="16"/>
                        <a:pt x="9" y="17"/>
                      </a:cubicBezTo>
                      <a:cubicBezTo>
                        <a:pt x="5" y="18"/>
                        <a:pt x="1" y="14"/>
                        <a:pt x="0" y="10"/>
                      </a:cubicBezTo>
                      <a:cubicBezTo>
                        <a:pt x="0" y="5"/>
                        <a:pt x="3" y="1"/>
                        <a:pt x="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1" name="Freeform 50">
                <a:extLst>
                  <a:ext uri="{FF2B5EF4-FFF2-40B4-BE49-F238E27FC236}">
                    <a16:creationId xmlns:a16="http://schemas.microsoft.com/office/drawing/2014/main" xmlns="" id="{C69C7586-2436-4E0A-AAAB-4DFA3BD59E00}"/>
                  </a:ext>
                </a:extLst>
              </p:cNvPr>
              <p:cNvSpPr>
                <a:spLocks noEditPoints="1"/>
              </p:cNvSpPr>
              <p:nvPr/>
            </p:nvSpPr>
            <p:spPr bwMode="auto">
              <a:xfrm>
                <a:off x="9157949" y="1816100"/>
                <a:ext cx="1603375" cy="3379788"/>
              </a:xfrm>
              <a:custGeom>
                <a:avLst/>
                <a:gdLst>
                  <a:gd name="T0" fmla="*/ 42 w 536"/>
                  <a:gd name="T1" fmla="*/ 905 h 1132"/>
                  <a:gd name="T2" fmla="*/ 30 w 536"/>
                  <a:gd name="T3" fmla="*/ 1012 h 1132"/>
                  <a:gd name="T4" fmla="*/ 137 w 536"/>
                  <a:gd name="T5" fmla="*/ 1132 h 1132"/>
                  <a:gd name="T6" fmla="*/ 375 w 536"/>
                  <a:gd name="T7" fmla="*/ 1009 h 1132"/>
                  <a:gd name="T8" fmla="*/ 468 w 536"/>
                  <a:gd name="T9" fmla="*/ 782 h 1132"/>
                  <a:gd name="T10" fmla="*/ 511 w 536"/>
                  <a:gd name="T11" fmla="*/ 470 h 1132"/>
                  <a:gd name="T12" fmla="*/ 430 w 536"/>
                  <a:gd name="T13" fmla="*/ 240 h 1132"/>
                  <a:gd name="T14" fmla="*/ 274 w 536"/>
                  <a:gd name="T15" fmla="*/ 77 h 1132"/>
                  <a:gd name="T16" fmla="*/ 36 w 536"/>
                  <a:gd name="T17" fmla="*/ 234 h 1132"/>
                  <a:gd name="T18" fmla="*/ 25 w 536"/>
                  <a:gd name="T19" fmla="*/ 385 h 1132"/>
                  <a:gd name="T20" fmla="*/ 31 w 536"/>
                  <a:gd name="T21" fmla="*/ 515 h 1132"/>
                  <a:gd name="T22" fmla="*/ 15 w 536"/>
                  <a:gd name="T23" fmla="*/ 699 h 1132"/>
                  <a:gd name="T24" fmla="*/ 433 w 536"/>
                  <a:gd name="T25" fmla="*/ 377 h 1132"/>
                  <a:gd name="T26" fmla="*/ 334 w 536"/>
                  <a:gd name="T27" fmla="*/ 516 h 1132"/>
                  <a:gd name="T28" fmla="*/ 205 w 536"/>
                  <a:gd name="T29" fmla="*/ 568 h 1132"/>
                  <a:gd name="T30" fmla="*/ 33 w 536"/>
                  <a:gd name="T31" fmla="*/ 640 h 1132"/>
                  <a:gd name="T32" fmla="*/ 98 w 536"/>
                  <a:gd name="T33" fmla="*/ 435 h 1132"/>
                  <a:gd name="T34" fmla="*/ 48 w 536"/>
                  <a:gd name="T35" fmla="*/ 432 h 1132"/>
                  <a:gd name="T36" fmla="*/ 35 w 536"/>
                  <a:gd name="T37" fmla="*/ 279 h 1132"/>
                  <a:gd name="T38" fmla="*/ 63 w 536"/>
                  <a:gd name="T39" fmla="*/ 214 h 1132"/>
                  <a:gd name="T40" fmla="*/ 162 w 536"/>
                  <a:gd name="T41" fmla="*/ 21 h 1132"/>
                  <a:gd name="T42" fmla="*/ 367 w 536"/>
                  <a:gd name="T43" fmla="*/ 132 h 1132"/>
                  <a:gd name="T44" fmla="*/ 258 w 536"/>
                  <a:gd name="T45" fmla="*/ 161 h 1132"/>
                  <a:gd name="T46" fmla="*/ 181 w 536"/>
                  <a:gd name="T47" fmla="*/ 161 h 1132"/>
                  <a:gd name="T48" fmla="*/ 152 w 536"/>
                  <a:gd name="T49" fmla="*/ 114 h 1132"/>
                  <a:gd name="T50" fmla="*/ 177 w 536"/>
                  <a:gd name="T51" fmla="*/ 178 h 1132"/>
                  <a:gd name="T52" fmla="*/ 179 w 536"/>
                  <a:gd name="T53" fmla="*/ 268 h 1132"/>
                  <a:gd name="T54" fmla="*/ 192 w 536"/>
                  <a:gd name="T55" fmla="*/ 371 h 1132"/>
                  <a:gd name="T56" fmla="*/ 193 w 536"/>
                  <a:gd name="T57" fmla="*/ 421 h 1132"/>
                  <a:gd name="T58" fmla="*/ 132 w 536"/>
                  <a:gd name="T59" fmla="*/ 464 h 1132"/>
                  <a:gd name="T60" fmla="*/ 166 w 536"/>
                  <a:gd name="T61" fmla="*/ 484 h 1132"/>
                  <a:gd name="T62" fmla="*/ 179 w 536"/>
                  <a:gd name="T63" fmla="*/ 516 h 1132"/>
                  <a:gd name="T64" fmla="*/ 194 w 536"/>
                  <a:gd name="T65" fmla="*/ 470 h 1132"/>
                  <a:gd name="T66" fmla="*/ 229 w 536"/>
                  <a:gd name="T67" fmla="*/ 340 h 1132"/>
                  <a:gd name="T68" fmla="*/ 193 w 536"/>
                  <a:gd name="T69" fmla="*/ 176 h 1132"/>
                  <a:gd name="T70" fmla="*/ 251 w 536"/>
                  <a:gd name="T71" fmla="*/ 176 h 1132"/>
                  <a:gd name="T72" fmla="*/ 293 w 536"/>
                  <a:gd name="T73" fmla="*/ 255 h 1132"/>
                  <a:gd name="T74" fmla="*/ 309 w 536"/>
                  <a:gd name="T75" fmla="*/ 258 h 1132"/>
                  <a:gd name="T76" fmla="*/ 30 w 536"/>
                  <a:gd name="T77" fmla="*/ 702 h 1132"/>
                  <a:gd name="T78" fmla="*/ 65 w 536"/>
                  <a:gd name="T79" fmla="*/ 676 h 1132"/>
                  <a:gd name="T80" fmla="*/ 304 w 536"/>
                  <a:gd name="T81" fmla="*/ 536 h 1132"/>
                  <a:gd name="T82" fmla="*/ 385 w 536"/>
                  <a:gd name="T83" fmla="*/ 464 h 1132"/>
                  <a:gd name="T84" fmla="*/ 500 w 536"/>
                  <a:gd name="T85" fmla="*/ 438 h 1132"/>
                  <a:gd name="T86" fmla="*/ 472 w 536"/>
                  <a:gd name="T87" fmla="*/ 499 h 1132"/>
                  <a:gd name="T88" fmla="*/ 441 w 536"/>
                  <a:gd name="T89" fmla="*/ 682 h 1132"/>
                  <a:gd name="T90" fmla="*/ 474 w 536"/>
                  <a:gd name="T91" fmla="*/ 654 h 1132"/>
                  <a:gd name="T92" fmla="*/ 425 w 536"/>
                  <a:gd name="T93" fmla="*/ 808 h 1132"/>
                  <a:gd name="T94" fmla="*/ 436 w 536"/>
                  <a:gd name="T95" fmla="*/ 899 h 1132"/>
                  <a:gd name="T96" fmla="*/ 375 w 536"/>
                  <a:gd name="T97" fmla="*/ 943 h 1132"/>
                  <a:gd name="T98" fmla="*/ 336 w 536"/>
                  <a:gd name="T99" fmla="*/ 994 h 1132"/>
                  <a:gd name="T100" fmla="*/ 266 w 536"/>
                  <a:gd name="T101" fmla="*/ 1073 h 1132"/>
                  <a:gd name="T102" fmla="*/ 45 w 536"/>
                  <a:gd name="T103" fmla="*/ 1037 h 1132"/>
                  <a:gd name="T104" fmla="*/ 69 w 536"/>
                  <a:gd name="T105" fmla="*/ 1030 h 1132"/>
                  <a:gd name="T106" fmla="*/ 43 w 536"/>
                  <a:gd name="T107" fmla="*/ 951 h 1132"/>
                  <a:gd name="T108" fmla="*/ 96 w 536"/>
                  <a:gd name="T109" fmla="*/ 917 h 1132"/>
                  <a:gd name="T110" fmla="*/ 44 w 536"/>
                  <a:gd name="T111" fmla="*/ 793 h 1132"/>
                  <a:gd name="T112" fmla="*/ 65 w 536"/>
                  <a:gd name="T113" fmla="*/ 78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28" y="775"/>
                    </a:moveTo>
                    <a:cubicBezTo>
                      <a:pt x="29" y="777"/>
                      <a:pt x="30" y="778"/>
                      <a:pt x="31" y="780"/>
                    </a:cubicBezTo>
                    <a:cubicBezTo>
                      <a:pt x="20" y="806"/>
                      <a:pt x="24" y="836"/>
                      <a:pt x="30" y="866"/>
                    </a:cubicBezTo>
                    <a:cubicBezTo>
                      <a:pt x="32" y="878"/>
                      <a:pt x="35" y="892"/>
                      <a:pt x="42" y="905"/>
                    </a:cubicBezTo>
                    <a:cubicBezTo>
                      <a:pt x="41" y="906"/>
                      <a:pt x="41" y="908"/>
                      <a:pt x="42" y="909"/>
                    </a:cubicBezTo>
                    <a:cubicBezTo>
                      <a:pt x="34" y="921"/>
                      <a:pt x="29" y="935"/>
                      <a:pt x="27" y="949"/>
                    </a:cubicBezTo>
                    <a:cubicBezTo>
                      <a:pt x="25" y="958"/>
                      <a:pt x="25" y="967"/>
                      <a:pt x="25" y="975"/>
                    </a:cubicBezTo>
                    <a:cubicBezTo>
                      <a:pt x="25" y="987"/>
                      <a:pt x="26" y="1000"/>
                      <a:pt x="30" y="1012"/>
                    </a:cubicBezTo>
                    <a:cubicBezTo>
                      <a:pt x="30" y="1013"/>
                      <a:pt x="31" y="1015"/>
                      <a:pt x="31" y="1016"/>
                    </a:cubicBezTo>
                    <a:cubicBezTo>
                      <a:pt x="21" y="1046"/>
                      <a:pt x="41" y="1076"/>
                      <a:pt x="54" y="1091"/>
                    </a:cubicBezTo>
                    <a:cubicBezTo>
                      <a:pt x="70" y="1108"/>
                      <a:pt x="85" y="1120"/>
                      <a:pt x="101" y="1126"/>
                    </a:cubicBezTo>
                    <a:cubicBezTo>
                      <a:pt x="113" y="1130"/>
                      <a:pt x="125" y="1132"/>
                      <a:pt x="137" y="1132"/>
                    </a:cubicBezTo>
                    <a:cubicBezTo>
                      <a:pt x="161" y="1132"/>
                      <a:pt x="186" y="1125"/>
                      <a:pt x="208" y="1117"/>
                    </a:cubicBezTo>
                    <a:cubicBezTo>
                      <a:pt x="231" y="1109"/>
                      <a:pt x="254" y="1101"/>
                      <a:pt x="275" y="1087"/>
                    </a:cubicBezTo>
                    <a:cubicBezTo>
                      <a:pt x="292" y="1076"/>
                      <a:pt x="307" y="1062"/>
                      <a:pt x="319" y="1046"/>
                    </a:cubicBezTo>
                    <a:cubicBezTo>
                      <a:pt x="341" y="1041"/>
                      <a:pt x="361" y="1028"/>
                      <a:pt x="375" y="1009"/>
                    </a:cubicBezTo>
                    <a:cubicBezTo>
                      <a:pt x="386" y="993"/>
                      <a:pt x="393" y="973"/>
                      <a:pt x="392" y="953"/>
                    </a:cubicBezTo>
                    <a:cubicBezTo>
                      <a:pt x="403" y="954"/>
                      <a:pt x="416" y="950"/>
                      <a:pt x="426" y="942"/>
                    </a:cubicBezTo>
                    <a:cubicBezTo>
                      <a:pt x="438" y="932"/>
                      <a:pt x="446" y="917"/>
                      <a:pt x="451" y="905"/>
                    </a:cubicBezTo>
                    <a:cubicBezTo>
                      <a:pt x="467" y="866"/>
                      <a:pt x="473" y="824"/>
                      <a:pt x="468" y="782"/>
                    </a:cubicBezTo>
                    <a:cubicBezTo>
                      <a:pt x="472" y="775"/>
                      <a:pt x="476" y="768"/>
                      <a:pt x="479" y="759"/>
                    </a:cubicBezTo>
                    <a:cubicBezTo>
                      <a:pt x="494" y="721"/>
                      <a:pt x="498" y="680"/>
                      <a:pt x="491" y="639"/>
                    </a:cubicBezTo>
                    <a:cubicBezTo>
                      <a:pt x="491" y="638"/>
                      <a:pt x="491" y="637"/>
                      <a:pt x="490" y="636"/>
                    </a:cubicBezTo>
                    <a:cubicBezTo>
                      <a:pt x="527" y="588"/>
                      <a:pt x="536" y="518"/>
                      <a:pt x="511" y="470"/>
                    </a:cubicBezTo>
                    <a:cubicBezTo>
                      <a:pt x="515" y="459"/>
                      <a:pt x="516" y="447"/>
                      <a:pt x="516" y="438"/>
                    </a:cubicBezTo>
                    <a:cubicBezTo>
                      <a:pt x="516" y="411"/>
                      <a:pt x="509" y="392"/>
                      <a:pt x="495" y="381"/>
                    </a:cubicBezTo>
                    <a:cubicBezTo>
                      <a:pt x="491" y="378"/>
                      <a:pt x="486" y="375"/>
                      <a:pt x="481" y="373"/>
                    </a:cubicBezTo>
                    <a:cubicBezTo>
                      <a:pt x="490" y="316"/>
                      <a:pt x="472" y="268"/>
                      <a:pt x="430" y="240"/>
                    </a:cubicBezTo>
                    <a:cubicBezTo>
                      <a:pt x="420" y="233"/>
                      <a:pt x="409" y="228"/>
                      <a:pt x="398" y="224"/>
                    </a:cubicBezTo>
                    <a:cubicBezTo>
                      <a:pt x="412" y="181"/>
                      <a:pt x="396" y="145"/>
                      <a:pt x="380" y="122"/>
                    </a:cubicBezTo>
                    <a:cubicBezTo>
                      <a:pt x="350" y="81"/>
                      <a:pt x="298" y="78"/>
                      <a:pt x="278" y="78"/>
                    </a:cubicBezTo>
                    <a:cubicBezTo>
                      <a:pt x="276" y="77"/>
                      <a:pt x="275" y="77"/>
                      <a:pt x="274" y="77"/>
                    </a:cubicBezTo>
                    <a:cubicBezTo>
                      <a:pt x="272" y="76"/>
                      <a:pt x="270" y="72"/>
                      <a:pt x="268" y="68"/>
                    </a:cubicBezTo>
                    <a:cubicBezTo>
                      <a:pt x="255" y="49"/>
                      <a:pt x="233" y="12"/>
                      <a:pt x="164" y="5"/>
                    </a:cubicBezTo>
                    <a:cubicBezTo>
                      <a:pt x="138" y="2"/>
                      <a:pt x="110" y="0"/>
                      <a:pt x="87" y="13"/>
                    </a:cubicBezTo>
                    <a:cubicBezTo>
                      <a:pt x="9" y="54"/>
                      <a:pt x="0" y="156"/>
                      <a:pt x="36" y="234"/>
                    </a:cubicBezTo>
                    <a:cubicBezTo>
                      <a:pt x="27" y="247"/>
                      <a:pt x="21" y="262"/>
                      <a:pt x="19" y="277"/>
                    </a:cubicBezTo>
                    <a:cubicBezTo>
                      <a:pt x="16" y="297"/>
                      <a:pt x="19" y="316"/>
                      <a:pt x="22" y="335"/>
                    </a:cubicBezTo>
                    <a:cubicBezTo>
                      <a:pt x="23" y="345"/>
                      <a:pt x="25" y="356"/>
                      <a:pt x="25" y="366"/>
                    </a:cubicBezTo>
                    <a:cubicBezTo>
                      <a:pt x="26" y="372"/>
                      <a:pt x="25" y="378"/>
                      <a:pt x="25" y="385"/>
                    </a:cubicBezTo>
                    <a:cubicBezTo>
                      <a:pt x="25" y="402"/>
                      <a:pt x="25" y="421"/>
                      <a:pt x="33" y="438"/>
                    </a:cubicBezTo>
                    <a:cubicBezTo>
                      <a:pt x="37" y="450"/>
                      <a:pt x="46" y="459"/>
                      <a:pt x="55" y="462"/>
                    </a:cubicBezTo>
                    <a:cubicBezTo>
                      <a:pt x="51" y="471"/>
                      <a:pt x="47" y="480"/>
                      <a:pt x="43" y="489"/>
                    </a:cubicBezTo>
                    <a:cubicBezTo>
                      <a:pt x="39" y="497"/>
                      <a:pt x="35" y="506"/>
                      <a:pt x="31" y="515"/>
                    </a:cubicBezTo>
                    <a:cubicBezTo>
                      <a:pt x="15" y="555"/>
                      <a:pt x="10" y="599"/>
                      <a:pt x="17" y="643"/>
                    </a:cubicBezTo>
                    <a:cubicBezTo>
                      <a:pt x="18" y="651"/>
                      <a:pt x="20" y="659"/>
                      <a:pt x="26" y="666"/>
                    </a:cubicBezTo>
                    <a:cubicBezTo>
                      <a:pt x="27" y="667"/>
                      <a:pt x="29" y="668"/>
                      <a:pt x="30" y="669"/>
                    </a:cubicBezTo>
                    <a:cubicBezTo>
                      <a:pt x="22" y="677"/>
                      <a:pt x="17" y="687"/>
                      <a:pt x="15" y="699"/>
                    </a:cubicBezTo>
                    <a:cubicBezTo>
                      <a:pt x="12" y="713"/>
                      <a:pt x="14" y="727"/>
                      <a:pt x="16" y="738"/>
                    </a:cubicBezTo>
                    <a:cubicBezTo>
                      <a:pt x="18" y="749"/>
                      <a:pt x="21" y="763"/>
                      <a:pt x="28" y="775"/>
                    </a:cubicBezTo>
                    <a:close/>
                    <a:moveTo>
                      <a:pt x="465" y="371"/>
                    </a:moveTo>
                    <a:cubicBezTo>
                      <a:pt x="454" y="370"/>
                      <a:pt x="443" y="373"/>
                      <a:pt x="433" y="377"/>
                    </a:cubicBezTo>
                    <a:cubicBezTo>
                      <a:pt x="411" y="386"/>
                      <a:pt x="392" y="404"/>
                      <a:pt x="381" y="426"/>
                    </a:cubicBezTo>
                    <a:cubicBezTo>
                      <a:pt x="376" y="437"/>
                      <a:pt x="372" y="448"/>
                      <a:pt x="369" y="460"/>
                    </a:cubicBezTo>
                    <a:cubicBezTo>
                      <a:pt x="367" y="466"/>
                      <a:pt x="366" y="473"/>
                      <a:pt x="363" y="479"/>
                    </a:cubicBezTo>
                    <a:cubicBezTo>
                      <a:pt x="359" y="492"/>
                      <a:pt x="350" y="510"/>
                      <a:pt x="334" y="516"/>
                    </a:cubicBezTo>
                    <a:cubicBezTo>
                      <a:pt x="326" y="519"/>
                      <a:pt x="317" y="520"/>
                      <a:pt x="307" y="520"/>
                    </a:cubicBezTo>
                    <a:cubicBezTo>
                      <a:pt x="304" y="520"/>
                      <a:pt x="304" y="520"/>
                      <a:pt x="304" y="520"/>
                    </a:cubicBezTo>
                    <a:cubicBezTo>
                      <a:pt x="284" y="521"/>
                      <a:pt x="258" y="523"/>
                      <a:pt x="237" y="537"/>
                    </a:cubicBezTo>
                    <a:cubicBezTo>
                      <a:pt x="224" y="545"/>
                      <a:pt x="214" y="557"/>
                      <a:pt x="205" y="568"/>
                    </a:cubicBezTo>
                    <a:cubicBezTo>
                      <a:pt x="202" y="572"/>
                      <a:pt x="202" y="572"/>
                      <a:pt x="202" y="572"/>
                    </a:cubicBezTo>
                    <a:cubicBezTo>
                      <a:pt x="156" y="625"/>
                      <a:pt x="110" y="654"/>
                      <a:pt x="63" y="660"/>
                    </a:cubicBezTo>
                    <a:cubicBezTo>
                      <a:pt x="51" y="661"/>
                      <a:pt x="43" y="660"/>
                      <a:pt x="38" y="655"/>
                    </a:cubicBezTo>
                    <a:cubicBezTo>
                      <a:pt x="35" y="651"/>
                      <a:pt x="34" y="645"/>
                      <a:pt x="33" y="640"/>
                    </a:cubicBezTo>
                    <a:cubicBezTo>
                      <a:pt x="26" y="600"/>
                      <a:pt x="31" y="558"/>
                      <a:pt x="46" y="521"/>
                    </a:cubicBezTo>
                    <a:cubicBezTo>
                      <a:pt x="50" y="512"/>
                      <a:pt x="54" y="504"/>
                      <a:pt x="58" y="495"/>
                    </a:cubicBezTo>
                    <a:cubicBezTo>
                      <a:pt x="63" y="485"/>
                      <a:pt x="68" y="473"/>
                      <a:pt x="72" y="462"/>
                    </a:cubicBezTo>
                    <a:cubicBezTo>
                      <a:pt x="86" y="457"/>
                      <a:pt x="94" y="442"/>
                      <a:pt x="98" y="435"/>
                    </a:cubicBezTo>
                    <a:cubicBezTo>
                      <a:pt x="100" y="431"/>
                      <a:pt x="99" y="426"/>
                      <a:pt x="95" y="424"/>
                    </a:cubicBezTo>
                    <a:cubicBezTo>
                      <a:pt x="91" y="422"/>
                      <a:pt x="86" y="423"/>
                      <a:pt x="84" y="427"/>
                    </a:cubicBezTo>
                    <a:cubicBezTo>
                      <a:pt x="76" y="441"/>
                      <a:pt x="69" y="447"/>
                      <a:pt x="62" y="447"/>
                    </a:cubicBezTo>
                    <a:cubicBezTo>
                      <a:pt x="56" y="447"/>
                      <a:pt x="50" y="439"/>
                      <a:pt x="48" y="432"/>
                    </a:cubicBezTo>
                    <a:cubicBezTo>
                      <a:pt x="42" y="418"/>
                      <a:pt x="42" y="402"/>
                      <a:pt x="42" y="385"/>
                    </a:cubicBezTo>
                    <a:cubicBezTo>
                      <a:pt x="42" y="378"/>
                      <a:pt x="42" y="372"/>
                      <a:pt x="41" y="365"/>
                    </a:cubicBezTo>
                    <a:cubicBezTo>
                      <a:pt x="41" y="354"/>
                      <a:pt x="39" y="343"/>
                      <a:pt x="38" y="333"/>
                    </a:cubicBezTo>
                    <a:cubicBezTo>
                      <a:pt x="35" y="314"/>
                      <a:pt x="33" y="297"/>
                      <a:pt x="35" y="279"/>
                    </a:cubicBezTo>
                    <a:cubicBezTo>
                      <a:pt x="37" y="266"/>
                      <a:pt x="42" y="253"/>
                      <a:pt x="50" y="241"/>
                    </a:cubicBezTo>
                    <a:cubicBezTo>
                      <a:pt x="51" y="240"/>
                      <a:pt x="52" y="239"/>
                      <a:pt x="53" y="237"/>
                    </a:cubicBezTo>
                    <a:cubicBezTo>
                      <a:pt x="56" y="233"/>
                      <a:pt x="59" y="229"/>
                      <a:pt x="63" y="226"/>
                    </a:cubicBezTo>
                    <a:cubicBezTo>
                      <a:pt x="66" y="223"/>
                      <a:pt x="66" y="218"/>
                      <a:pt x="63" y="214"/>
                    </a:cubicBezTo>
                    <a:cubicBezTo>
                      <a:pt x="60" y="211"/>
                      <a:pt x="55" y="211"/>
                      <a:pt x="51" y="214"/>
                    </a:cubicBezTo>
                    <a:cubicBezTo>
                      <a:pt x="50" y="216"/>
                      <a:pt x="48" y="217"/>
                      <a:pt x="47" y="219"/>
                    </a:cubicBezTo>
                    <a:cubicBezTo>
                      <a:pt x="18" y="150"/>
                      <a:pt x="28" y="62"/>
                      <a:pt x="94" y="27"/>
                    </a:cubicBezTo>
                    <a:cubicBezTo>
                      <a:pt x="114" y="16"/>
                      <a:pt x="138" y="18"/>
                      <a:pt x="162" y="21"/>
                    </a:cubicBezTo>
                    <a:cubicBezTo>
                      <a:pt x="223" y="27"/>
                      <a:pt x="242" y="58"/>
                      <a:pt x="254" y="77"/>
                    </a:cubicBezTo>
                    <a:cubicBezTo>
                      <a:pt x="259" y="85"/>
                      <a:pt x="263" y="91"/>
                      <a:pt x="269" y="93"/>
                    </a:cubicBezTo>
                    <a:cubicBezTo>
                      <a:pt x="271" y="93"/>
                      <a:pt x="273" y="94"/>
                      <a:pt x="277" y="94"/>
                    </a:cubicBezTo>
                    <a:cubicBezTo>
                      <a:pt x="295" y="94"/>
                      <a:pt x="342" y="96"/>
                      <a:pt x="367" y="132"/>
                    </a:cubicBezTo>
                    <a:cubicBezTo>
                      <a:pt x="387" y="160"/>
                      <a:pt x="392" y="190"/>
                      <a:pt x="382" y="220"/>
                    </a:cubicBezTo>
                    <a:cubicBezTo>
                      <a:pt x="360" y="216"/>
                      <a:pt x="337" y="218"/>
                      <a:pt x="318" y="227"/>
                    </a:cubicBezTo>
                    <a:cubicBezTo>
                      <a:pt x="317" y="213"/>
                      <a:pt x="311" y="200"/>
                      <a:pt x="303" y="191"/>
                    </a:cubicBezTo>
                    <a:cubicBezTo>
                      <a:pt x="291" y="177"/>
                      <a:pt x="273" y="169"/>
                      <a:pt x="258" y="161"/>
                    </a:cubicBezTo>
                    <a:cubicBezTo>
                      <a:pt x="234" y="150"/>
                      <a:pt x="234" y="150"/>
                      <a:pt x="234" y="150"/>
                    </a:cubicBezTo>
                    <a:cubicBezTo>
                      <a:pt x="228" y="147"/>
                      <a:pt x="222" y="144"/>
                      <a:pt x="215" y="143"/>
                    </a:cubicBezTo>
                    <a:cubicBezTo>
                      <a:pt x="206" y="142"/>
                      <a:pt x="197" y="145"/>
                      <a:pt x="190" y="151"/>
                    </a:cubicBezTo>
                    <a:cubicBezTo>
                      <a:pt x="186" y="154"/>
                      <a:pt x="183" y="157"/>
                      <a:pt x="181" y="161"/>
                    </a:cubicBezTo>
                    <a:cubicBezTo>
                      <a:pt x="181" y="161"/>
                      <a:pt x="180" y="161"/>
                      <a:pt x="180" y="161"/>
                    </a:cubicBezTo>
                    <a:cubicBezTo>
                      <a:pt x="173" y="163"/>
                      <a:pt x="164" y="159"/>
                      <a:pt x="159" y="151"/>
                    </a:cubicBezTo>
                    <a:cubicBezTo>
                      <a:pt x="155" y="144"/>
                      <a:pt x="154" y="134"/>
                      <a:pt x="157" y="124"/>
                    </a:cubicBezTo>
                    <a:cubicBezTo>
                      <a:pt x="159" y="120"/>
                      <a:pt x="157" y="115"/>
                      <a:pt x="152" y="114"/>
                    </a:cubicBezTo>
                    <a:cubicBezTo>
                      <a:pt x="148" y="112"/>
                      <a:pt x="144" y="115"/>
                      <a:pt x="142" y="119"/>
                    </a:cubicBezTo>
                    <a:cubicBezTo>
                      <a:pt x="137" y="133"/>
                      <a:pt x="138" y="148"/>
                      <a:pt x="145" y="160"/>
                    </a:cubicBezTo>
                    <a:cubicBezTo>
                      <a:pt x="152" y="171"/>
                      <a:pt x="164" y="178"/>
                      <a:pt x="176" y="178"/>
                    </a:cubicBezTo>
                    <a:cubicBezTo>
                      <a:pt x="176" y="178"/>
                      <a:pt x="176" y="178"/>
                      <a:pt x="177" y="178"/>
                    </a:cubicBezTo>
                    <a:cubicBezTo>
                      <a:pt x="177" y="189"/>
                      <a:pt x="182" y="198"/>
                      <a:pt x="186" y="207"/>
                    </a:cubicBezTo>
                    <a:cubicBezTo>
                      <a:pt x="189" y="212"/>
                      <a:pt x="191" y="217"/>
                      <a:pt x="193" y="222"/>
                    </a:cubicBezTo>
                    <a:cubicBezTo>
                      <a:pt x="197" y="236"/>
                      <a:pt x="193" y="253"/>
                      <a:pt x="182" y="263"/>
                    </a:cubicBezTo>
                    <a:cubicBezTo>
                      <a:pt x="180" y="265"/>
                      <a:pt x="180" y="267"/>
                      <a:pt x="179" y="268"/>
                    </a:cubicBezTo>
                    <a:cubicBezTo>
                      <a:pt x="178" y="269"/>
                      <a:pt x="177" y="270"/>
                      <a:pt x="177" y="272"/>
                    </a:cubicBezTo>
                    <a:cubicBezTo>
                      <a:pt x="175" y="276"/>
                      <a:pt x="177" y="281"/>
                      <a:pt x="181" y="282"/>
                    </a:cubicBezTo>
                    <a:cubicBezTo>
                      <a:pt x="199" y="289"/>
                      <a:pt x="217" y="315"/>
                      <a:pt x="213" y="337"/>
                    </a:cubicBezTo>
                    <a:cubicBezTo>
                      <a:pt x="210" y="353"/>
                      <a:pt x="200" y="365"/>
                      <a:pt x="192" y="371"/>
                    </a:cubicBezTo>
                    <a:cubicBezTo>
                      <a:pt x="187" y="373"/>
                      <a:pt x="184" y="374"/>
                      <a:pt x="183" y="373"/>
                    </a:cubicBezTo>
                    <a:cubicBezTo>
                      <a:pt x="179" y="372"/>
                      <a:pt x="175" y="374"/>
                      <a:pt x="173" y="378"/>
                    </a:cubicBezTo>
                    <a:cubicBezTo>
                      <a:pt x="172" y="381"/>
                      <a:pt x="173" y="385"/>
                      <a:pt x="176" y="388"/>
                    </a:cubicBezTo>
                    <a:cubicBezTo>
                      <a:pt x="186" y="395"/>
                      <a:pt x="192" y="407"/>
                      <a:pt x="193" y="421"/>
                    </a:cubicBezTo>
                    <a:cubicBezTo>
                      <a:pt x="194" y="431"/>
                      <a:pt x="193" y="449"/>
                      <a:pt x="183" y="457"/>
                    </a:cubicBezTo>
                    <a:cubicBezTo>
                      <a:pt x="182" y="458"/>
                      <a:pt x="182" y="459"/>
                      <a:pt x="181" y="460"/>
                    </a:cubicBezTo>
                    <a:cubicBezTo>
                      <a:pt x="179" y="460"/>
                      <a:pt x="177" y="461"/>
                      <a:pt x="176" y="463"/>
                    </a:cubicBezTo>
                    <a:cubicBezTo>
                      <a:pt x="156" y="475"/>
                      <a:pt x="136" y="467"/>
                      <a:pt x="132" y="464"/>
                    </a:cubicBezTo>
                    <a:cubicBezTo>
                      <a:pt x="128" y="461"/>
                      <a:pt x="123" y="462"/>
                      <a:pt x="121" y="466"/>
                    </a:cubicBezTo>
                    <a:cubicBezTo>
                      <a:pt x="118" y="469"/>
                      <a:pt x="119" y="474"/>
                      <a:pt x="123" y="477"/>
                    </a:cubicBezTo>
                    <a:cubicBezTo>
                      <a:pt x="129" y="481"/>
                      <a:pt x="140" y="485"/>
                      <a:pt x="153" y="485"/>
                    </a:cubicBezTo>
                    <a:cubicBezTo>
                      <a:pt x="157" y="485"/>
                      <a:pt x="162" y="485"/>
                      <a:pt x="166" y="484"/>
                    </a:cubicBezTo>
                    <a:cubicBezTo>
                      <a:pt x="163" y="495"/>
                      <a:pt x="163" y="506"/>
                      <a:pt x="163" y="516"/>
                    </a:cubicBezTo>
                    <a:cubicBezTo>
                      <a:pt x="163" y="520"/>
                      <a:pt x="167" y="524"/>
                      <a:pt x="171" y="524"/>
                    </a:cubicBezTo>
                    <a:cubicBezTo>
                      <a:pt x="171" y="524"/>
                      <a:pt x="171" y="524"/>
                      <a:pt x="171" y="524"/>
                    </a:cubicBezTo>
                    <a:cubicBezTo>
                      <a:pt x="176" y="524"/>
                      <a:pt x="179" y="520"/>
                      <a:pt x="179" y="516"/>
                    </a:cubicBezTo>
                    <a:cubicBezTo>
                      <a:pt x="179" y="505"/>
                      <a:pt x="179" y="493"/>
                      <a:pt x="183" y="483"/>
                    </a:cubicBezTo>
                    <a:cubicBezTo>
                      <a:pt x="184" y="482"/>
                      <a:pt x="185" y="480"/>
                      <a:pt x="186" y="479"/>
                    </a:cubicBezTo>
                    <a:cubicBezTo>
                      <a:pt x="187" y="477"/>
                      <a:pt x="188" y="475"/>
                      <a:pt x="189" y="474"/>
                    </a:cubicBezTo>
                    <a:cubicBezTo>
                      <a:pt x="190" y="472"/>
                      <a:pt x="192" y="471"/>
                      <a:pt x="194" y="470"/>
                    </a:cubicBezTo>
                    <a:cubicBezTo>
                      <a:pt x="209" y="457"/>
                      <a:pt x="210" y="436"/>
                      <a:pt x="209" y="420"/>
                    </a:cubicBezTo>
                    <a:cubicBezTo>
                      <a:pt x="208" y="407"/>
                      <a:pt x="204" y="396"/>
                      <a:pt x="197" y="386"/>
                    </a:cubicBezTo>
                    <a:cubicBezTo>
                      <a:pt x="198" y="386"/>
                      <a:pt x="199" y="385"/>
                      <a:pt x="200" y="384"/>
                    </a:cubicBezTo>
                    <a:cubicBezTo>
                      <a:pt x="214" y="375"/>
                      <a:pt x="226" y="358"/>
                      <a:pt x="229" y="340"/>
                    </a:cubicBezTo>
                    <a:cubicBezTo>
                      <a:pt x="234" y="313"/>
                      <a:pt x="217" y="285"/>
                      <a:pt x="196" y="272"/>
                    </a:cubicBezTo>
                    <a:cubicBezTo>
                      <a:pt x="209" y="257"/>
                      <a:pt x="214" y="235"/>
                      <a:pt x="208" y="217"/>
                    </a:cubicBezTo>
                    <a:cubicBezTo>
                      <a:pt x="206" y="211"/>
                      <a:pt x="203" y="205"/>
                      <a:pt x="201" y="200"/>
                    </a:cubicBezTo>
                    <a:cubicBezTo>
                      <a:pt x="196" y="191"/>
                      <a:pt x="192" y="183"/>
                      <a:pt x="193" y="176"/>
                    </a:cubicBezTo>
                    <a:cubicBezTo>
                      <a:pt x="193" y="171"/>
                      <a:pt x="196" y="167"/>
                      <a:pt x="200" y="164"/>
                    </a:cubicBezTo>
                    <a:cubicBezTo>
                      <a:pt x="204" y="160"/>
                      <a:pt x="209" y="159"/>
                      <a:pt x="213" y="159"/>
                    </a:cubicBezTo>
                    <a:cubicBezTo>
                      <a:pt x="218" y="160"/>
                      <a:pt x="222" y="162"/>
                      <a:pt x="227" y="164"/>
                    </a:cubicBezTo>
                    <a:cubicBezTo>
                      <a:pt x="251" y="176"/>
                      <a:pt x="251" y="176"/>
                      <a:pt x="251" y="176"/>
                    </a:cubicBezTo>
                    <a:cubicBezTo>
                      <a:pt x="266" y="183"/>
                      <a:pt x="281" y="190"/>
                      <a:pt x="291" y="202"/>
                    </a:cubicBezTo>
                    <a:cubicBezTo>
                      <a:pt x="299" y="211"/>
                      <a:pt x="305" y="227"/>
                      <a:pt x="299" y="240"/>
                    </a:cubicBezTo>
                    <a:cubicBezTo>
                      <a:pt x="299" y="240"/>
                      <a:pt x="298" y="241"/>
                      <a:pt x="298" y="242"/>
                    </a:cubicBezTo>
                    <a:cubicBezTo>
                      <a:pt x="296" y="245"/>
                      <a:pt x="294" y="250"/>
                      <a:pt x="293" y="255"/>
                    </a:cubicBezTo>
                    <a:cubicBezTo>
                      <a:pt x="290" y="271"/>
                      <a:pt x="294" y="287"/>
                      <a:pt x="303" y="300"/>
                    </a:cubicBezTo>
                    <a:cubicBezTo>
                      <a:pt x="305" y="304"/>
                      <a:pt x="310" y="305"/>
                      <a:pt x="314" y="302"/>
                    </a:cubicBezTo>
                    <a:cubicBezTo>
                      <a:pt x="318" y="300"/>
                      <a:pt x="319" y="295"/>
                      <a:pt x="316" y="291"/>
                    </a:cubicBezTo>
                    <a:cubicBezTo>
                      <a:pt x="307" y="277"/>
                      <a:pt x="308" y="264"/>
                      <a:pt x="309" y="258"/>
                    </a:cubicBezTo>
                    <a:cubicBezTo>
                      <a:pt x="310" y="252"/>
                      <a:pt x="313" y="248"/>
                      <a:pt x="315" y="246"/>
                    </a:cubicBezTo>
                    <a:cubicBezTo>
                      <a:pt x="343" y="228"/>
                      <a:pt x="388" y="231"/>
                      <a:pt x="421" y="253"/>
                    </a:cubicBezTo>
                    <a:cubicBezTo>
                      <a:pt x="443" y="268"/>
                      <a:pt x="476" y="302"/>
                      <a:pt x="465" y="371"/>
                    </a:cubicBezTo>
                    <a:close/>
                    <a:moveTo>
                      <a:pt x="30" y="702"/>
                    </a:moveTo>
                    <a:cubicBezTo>
                      <a:pt x="32" y="692"/>
                      <a:pt x="38" y="683"/>
                      <a:pt x="45" y="678"/>
                    </a:cubicBezTo>
                    <a:cubicBezTo>
                      <a:pt x="46" y="677"/>
                      <a:pt x="47" y="677"/>
                      <a:pt x="47" y="676"/>
                    </a:cubicBezTo>
                    <a:cubicBezTo>
                      <a:pt x="50" y="676"/>
                      <a:pt x="53" y="677"/>
                      <a:pt x="56" y="677"/>
                    </a:cubicBezTo>
                    <a:cubicBezTo>
                      <a:pt x="59" y="677"/>
                      <a:pt x="62" y="676"/>
                      <a:pt x="65" y="676"/>
                    </a:cubicBezTo>
                    <a:cubicBezTo>
                      <a:pt x="116" y="670"/>
                      <a:pt x="165" y="639"/>
                      <a:pt x="214" y="582"/>
                    </a:cubicBezTo>
                    <a:cubicBezTo>
                      <a:pt x="217" y="578"/>
                      <a:pt x="217" y="578"/>
                      <a:pt x="217" y="578"/>
                    </a:cubicBezTo>
                    <a:cubicBezTo>
                      <a:pt x="226" y="568"/>
                      <a:pt x="235" y="558"/>
                      <a:pt x="245" y="551"/>
                    </a:cubicBezTo>
                    <a:cubicBezTo>
                      <a:pt x="263" y="539"/>
                      <a:pt x="286" y="537"/>
                      <a:pt x="304" y="536"/>
                    </a:cubicBezTo>
                    <a:cubicBezTo>
                      <a:pt x="308" y="536"/>
                      <a:pt x="308" y="536"/>
                      <a:pt x="308" y="536"/>
                    </a:cubicBezTo>
                    <a:cubicBezTo>
                      <a:pt x="318" y="536"/>
                      <a:pt x="330" y="535"/>
                      <a:pt x="340" y="531"/>
                    </a:cubicBezTo>
                    <a:cubicBezTo>
                      <a:pt x="357" y="524"/>
                      <a:pt x="370" y="508"/>
                      <a:pt x="379" y="485"/>
                    </a:cubicBezTo>
                    <a:cubicBezTo>
                      <a:pt x="381" y="478"/>
                      <a:pt x="383" y="471"/>
                      <a:pt x="385" y="464"/>
                    </a:cubicBezTo>
                    <a:cubicBezTo>
                      <a:pt x="388" y="453"/>
                      <a:pt x="391" y="443"/>
                      <a:pt x="395" y="433"/>
                    </a:cubicBezTo>
                    <a:cubicBezTo>
                      <a:pt x="404" y="415"/>
                      <a:pt x="421" y="400"/>
                      <a:pt x="440" y="392"/>
                    </a:cubicBezTo>
                    <a:cubicBezTo>
                      <a:pt x="453" y="386"/>
                      <a:pt x="472" y="384"/>
                      <a:pt x="485" y="394"/>
                    </a:cubicBezTo>
                    <a:cubicBezTo>
                      <a:pt x="495" y="402"/>
                      <a:pt x="500" y="416"/>
                      <a:pt x="500" y="438"/>
                    </a:cubicBezTo>
                    <a:cubicBezTo>
                      <a:pt x="500" y="447"/>
                      <a:pt x="499" y="459"/>
                      <a:pt x="494" y="469"/>
                    </a:cubicBezTo>
                    <a:cubicBezTo>
                      <a:pt x="490" y="476"/>
                      <a:pt x="482" y="483"/>
                      <a:pt x="473" y="483"/>
                    </a:cubicBezTo>
                    <a:cubicBezTo>
                      <a:pt x="468" y="482"/>
                      <a:pt x="464" y="486"/>
                      <a:pt x="464" y="490"/>
                    </a:cubicBezTo>
                    <a:cubicBezTo>
                      <a:pt x="464" y="495"/>
                      <a:pt x="467" y="498"/>
                      <a:pt x="472" y="499"/>
                    </a:cubicBezTo>
                    <a:cubicBezTo>
                      <a:pt x="482" y="499"/>
                      <a:pt x="493" y="495"/>
                      <a:pt x="501" y="486"/>
                    </a:cubicBezTo>
                    <a:cubicBezTo>
                      <a:pt x="519" y="533"/>
                      <a:pt x="505" y="601"/>
                      <a:pt x="466" y="640"/>
                    </a:cubicBezTo>
                    <a:cubicBezTo>
                      <a:pt x="465" y="641"/>
                      <a:pt x="464" y="642"/>
                      <a:pt x="463" y="643"/>
                    </a:cubicBezTo>
                    <a:cubicBezTo>
                      <a:pt x="453" y="653"/>
                      <a:pt x="441" y="665"/>
                      <a:pt x="441" y="682"/>
                    </a:cubicBezTo>
                    <a:cubicBezTo>
                      <a:pt x="441" y="686"/>
                      <a:pt x="445" y="690"/>
                      <a:pt x="449" y="690"/>
                    </a:cubicBezTo>
                    <a:cubicBezTo>
                      <a:pt x="449" y="690"/>
                      <a:pt x="449" y="690"/>
                      <a:pt x="450" y="690"/>
                    </a:cubicBezTo>
                    <a:cubicBezTo>
                      <a:pt x="454" y="689"/>
                      <a:pt x="458" y="686"/>
                      <a:pt x="457" y="681"/>
                    </a:cubicBezTo>
                    <a:cubicBezTo>
                      <a:pt x="457" y="672"/>
                      <a:pt x="466" y="663"/>
                      <a:pt x="474" y="654"/>
                    </a:cubicBezTo>
                    <a:cubicBezTo>
                      <a:pt x="475" y="653"/>
                      <a:pt x="476" y="653"/>
                      <a:pt x="477" y="652"/>
                    </a:cubicBezTo>
                    <a:cubicBezTo>
                      <a:pt x="481" y="686"/>
                      <a:pt x="477" y="721"/>
                      <a:pt x="464" y="753"/>
                    </a:cubicBezTo>
                    <a:cubicBezTo>
                      <a:pt x="455" y="776"/>
                      <a:pt x="443" y="791"/>
                      <a:pt x="429" y="797"/>
                    </a:cubicBezTo>
                    <a:cubicBezTo>
                      <a:pt x="425" y="799"/>
                      <a:pt x="423" y="804"/>
                      <a:pt x="425" y="808"/>
                    </a:cubicBezTo>
                    <a:cubicBezTo>
                      <a:pt x="426" y="811"/>
                      <a:pt x="429" y="813"/>
                      <a:pt x="432" y="813"/>
                    </a:cubicBezTo>
                    <a:cubicBezTo>
                      <a:pt x="433" y="813"/>
                      <a:pt x="434" y="813"/>
                      <a:pt x="435" y="812"/>
                    </a:cubicBezTo>
                    <a:cubicBezTo>
                      <a:pt x="442" y="809"/>
                      <a:pt x="448" y="805"/>
                      <a:pt x="453" y="800"/>
                    </a:cubicBezTo>
                    <a:cubicBezTo>
                      <a:pt x="455" y="834"/>
                      <a:pt x="449" y="868"/>
                      <a:pt x="436" y="899"/>
                    </a:cubicBezTo>
                    <a:cubicBezTo>
                      <a:pt x="432" y="909"/>
                      <a:pt x="426" y="921"/>
                      <a:pt x="416" y="929"/>
                    </a:cubicBezTo>
                    <a:cubicBezTo>
                      <a:pt x="408" y="935"/>
                      <a:pt x="396" y="939"/>
                      <a:pt x="387" y="935"/>
                    </a:cubicBezTo>
                    <a:cubicBezTo>
                      <a:pt x="384" y="933"/>
                      <a:pt x="381" y="934"/>
                      <a:pt x="378" y="935"/>
                    </a:cubicBezTo>
                    <a:cubicBezTo>
                      <a:pt x="376" y="937"/>
                      <a:pt x="375" y="940"/>
                      <a:pt x="375" y="943"/>
                    </a:cubicBezTo>
                    <a:cubicBezTo>
                      <a:pt x="378" y="963"/>
                      <a:pt x="373" y="984"/>
                      <a:pt x="361" y="1000"/>
                    </a:cubicBezTo>
                    <a:cubicBezTo>
                      <a:pt x="354" y="1010"/>
                      <a:pt x="344" y="1019"/>
                      <a:pt x="332" y="1024"/>
                    </a:cubicBezTo>
                    <a:cubicBezTo>
                      <a:pt x="335" y="1018"/>
                      <a:pt x="338" y="1011"/>
                      <a:pt x="341" y="1005"/>
                    </a:cubicBezTo>
                    <a:cubicBezTo>
                      <a:pt x="342" y="1000"/>
                      <a:pt x="340" y="996"/>
                      <a:pt x="336" y="994"/>
                    </a:cubicBezTo>
                    <a:cubicBezTo>
                      <a:pt x="332" y="993"/>
                      <a:pt x="327" y="995"/>
                      <a:pt x="326" y="999"/>
                    </a:cubicBezTo>
                    <a:cubicBezTo>
                      <a:pt x="321" y="1011"/>
                      <a:pt x="316" y="1021"/>
                      <a:pt x="309" y="1032"/>
                    </a:cubicBezTo>
                    <a:cubicBezTo>
                      <a:pt x="307" y="1033"/>
                      <a:pt x="306" y="1034"/>
                      <a:pt x="305" y="1037"/>
                    </a:cubicBezTo>
                    <a:cubicBezTo>
                      <a:pt x="295" y="1051"/>
                      <a:pt x="282" y="1064"/>
                      <a:pt x="266" y="1073"/>
                    </a:cubicBezTo>
                    <a:cubicBezTo>
                      <a:pt x="247" y="1086"/>
                      <a:pt x="224" y="1094"/>
                      <a:pt x="203" y="1102"/>
                    </a:cubicBezTo>
                    <a:cubicBezTo>
                      <a:pt x="172" y="1112"/>
                      <a:pt x="137" y="1123"/>
                      <a:pt x="107" y="1111"/>
                    </a:cubicBezTo>
                    <a:cubicBezTo>
                      <a:pt x="93" y="1105"/>
                      <a:pt x="80" y="1095"/>
                      <a:pt x="67" y="1080"/>
                    </a:cubicBezTo>
                    <a:cubicBezTo>
                      <a:pt x="58" y="1070"/>
                      <a:pt x="46" y="1054"/>
                      <a:pt x="45" y="1037"/>
                    </a:cubicBezTo>
                    <a:cubicBezTo>
                      <a:pt x="48" y="1040"/>
                      <a:pt x="52" y="1042"/>
                      <a:pt x="56" y="1044"/>
                    </a:cubicBezTo>
                    <a:cubicBezTo>
                      <a:pt x="58" y="1045"/>
                      <a:pt x="60" y="1046"/>
                      <a:pt x="62" y="1046"/>
                    </a:cubicBezTo>
                    <a:cubicBezTo>
                      <a:pt x="65" y="1046"/>
                      <a:pt x="68" y="1044"/>
                      <a:pt x="70" y="1042"/>
                    </a:cubicBezTo>
                    <a:cubicBezTo>
                      <a:pt x="73" y="1038"/>
                      <a:pt x="72" y="1033"/>
                      <a:pt x="69" y="1030"/>
                    </a:cubicBezTo>
                    <a:cubicBezTo>
                      <a:pt x="66" y="1029"/>
                      <a:pt x="64" y="1028"/>
                      <a:pt x="61" y="1029"/>
                    </a:cubicBezTo>
                    <a:cubicBezTo>
                      <a:pt x="54" y="1025"/>
                      <a:pt x="48" y="1017"/>
                      <a:pt x="45" y="1007"/>
                    </a:cubicBezTo>
                    <a:cubicBezTo>
                      <a:pt x="42" y="997"/>
                      <a:pt x="42" y="985"/>
                      <a:pt x="42" y="974"/>
                    </a:cubicBezTo>
                    <a:cubicBezTo>
                      <a:pt x="41" y="967"/>
                      <a:pt x="42" y="959"/>
                      <a:pt x="43" y="951"/>
                    </a:cubicBezTo>
                    <a:cubicBezTo>
                      <a:pt x="44" y="940"/>
                      <a:pt x="48" y="929"/>
                      <a:pt x="54" y="919"/>
                    </a:cubicBezTo>
                    <a:cubicBezTo>
                      <a:pt x="62" y="925"/>
                      <a:pt x="71" y="929"/>
                      <a:pt x="80" y="929"/>
                    </a:cubicBezTo>
                    <a:cubicBezTo>
                      <a:pt x="84" y="929"/>
                      <a:pt x="88" y="928"/>
                      <a:pt x="91" y="927"/>
                    </a:cubicBezTo>
                    <a:cubicBezTo>
                      <a:pt x="96" y="925"/>
                      <a:pt x="98" y="921"/>
                      <a:pt x="96" y="917"/>
                    </a:cubicBezTo>
                    <a:cubicBezTo>
                      <a:pt x="95" y="912"/>
                      <a:pt x="90" y="910"/>
                      <a:pt x="86" y="912"/>
                    </a:cubicBezTo>
                    <a:cubicBezTo>
                      <a:pt x="76" y="916"/>
                      <a:pt x="64" y="909"/>
                      <a:pt x="58" y="900"/>
                    </a:cubicBezTo>
                    <a:cubicBezTo>
                      <a:pt x="51" y="890"/>
                      <a:pt x="48" y="876"/>
                      <a:pt x="46" y="863"/>
                    </a:cubicBezTo>
                    <a:cubicBezTo>
                      <a:pt x="41" y="838"/>
                      <a:pt x="38" y="814"/>
                      <a:pt x="44" y="793"/>
                    </a:cubicBezTo>
                    <a:cubicBezTo>
                      <a:pt x="49" y="797"/>
                      <a:pt x="55" y="799"/>
                      <a:pt x="61" y="801"/>
                    </a:cubicBezTo>
                    <a:cubicBezTo>
                      <a:pt x="62" y="801"/>
                      <a:pt x="63" y="801"/>
                      <a:pt x="63" y="801"/>
                    </a:cubicBezTo>
                    <a:cubicBezTo>
                      <a:pt x="67" y="801"/>
                      <a:pt x="70" y="798"/>
                      <a:pt x="71" y="795"/>
                    </a:cubicBezTo>
                    <a:cubicBezTo>
                      <a:pt x="72" y="790"/>
                      <a:pt x="69" y="786"/>
                      <a:pt x="65" y="785"/>
                    </a:cubicBezTo>
                    <a:cubicBezTo>
                      <a:pt x="56" y="783"/>
                      <a:pt x="48" y="776"/>
                      <a:pt x="42" y="767"/>
                    </a:cubicBezTo>
                    <a:cubicBezTo>
                      <a:pt x="36" y="757"/>
                      <a:pt x="33" y="745"/>
                      <a:pt x="32" y="735"/>
                    </a:cubicBezTo>
                    <a:cubicBezTo>
                      <a:pt x="30" y="726"/>
                      <a:pt x="28" y="714"/>
                      <a:pt x="30" y="7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03" name="Freeform: Shape 102">
            <a:extLst>
              <a:ext uri="{FF2B5EF4-FFF2-40B4-BE49-F238E27FC236}">
                <a16:creationId xmlns:a16="http://schemas.microsoft.com/office/drawing/2014/main" xmlns="" id="{B4653479-F728-4C41-BE4D-93CDD26E5999}"/>
              </a:ext>
            </a:extLst>
          </p:cNvPr>
          <p:cNvSpPr/>
          <p:nvPr/>
        </p:nvSpPr>
        <p:spPr>
          <a:xfrm flipH="1">
            <a:off x="0" y="0"/>
            <a:ext cx="12192000" cy="21590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xmlns="" id="{C0D97672-187B-4F63-A4A7-054906743DC0}"/>
              </a:ext>
            </a:extLst>
          </p:cNvPr>
          <p:cNvSpPr/>
          <p:nvPr/>
        </p:nvSpPr>
        <p:spPr>
          <a:xfrm flipV="1">
            <a:off x="0" y="4699000"/>
            <a:ext cx="12192000" cy="21590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47123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4C7B45C-C629-4C42-900E-A4D8859396FE}"/>
              </a:ext>
            </a:extLst>
          </p:cNvPr>
          <p:cNvSpPr/>
          <p:nvPr/>
        </p:nvSpPr>
        <p:spPr>
          <a:xfrm>
            <a:off x="-7938" y="0"/>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xmlns="" id="{A7A6E44A-3399-4C23-9D75-487F9C807F4A}"/>
              </a:ext>
            </a:extLst>
          </p:cNvPr>
          <p:cNvSpPr txBox="1">
            <a:spLocks/>
          </p:cNvSpPr>
          <p:nvPr/>
        </p:nvSpPr>
        <p:spPr>
          <a:xfrm>
            <a:off x="800099" y="1473186"/>
            <a:ext cx="4644981" cy="609398"/>
          </a:xfrm>
          <a:prstGeom prst="rect">
            <a:avLst/>
          </a:prstGeom>
        </p:spPr>
        <p:txBody>
          <a:bodyPr wrap="square" lIns="0" tIns="0" rIns="0" bIns="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err="1" smtClean="0">
                <a:solidFill>
                  <a:schemeClr val="bg1"/>
                </a:solidFill>
              </a:rPr>
              <a:t>Beneish</a:t>
            </a:r>
            <a:r>
              <a:rPr lang="en-IN" b="1" dirty="0" smtClean="0">
                <a:solidFill>
                  <a:schemeClr val="bg1"/>
                </a:solidFill>
              </a:rPr>
              <a:t> </a:t>
            </a:r>
            <a:r>
              <a:rPr lang="en-IN" b="1" dirty="0">
                <a:solidFill>
                  <a:schemeClr val="bg1"/>
                </a:solidFill>
              </a:rPr>
              <a:t>Model</a:t>
            </a:r>
            <a:endParaRPr lang="en-US" b="1" dirty="0">
              <a:solidFill>
                <a:schemeClr val="bg1"/>
              </a:solidFill>
            </a:endParaRPr>
          </a:p>
        </p:txBody>
      </p:sp>
      <p:sp>
        <p:nvSpPr>
          <p:cNvPr id="85" name="Freeform: Shape 84">
            <a:extLst>
              <a:ext uri="{FF2B5EF4-FFF2-40B4-BE49-F238E27FC236}">
                <a16:creationId xmlns:a16="http://schemas.microsoft.com/office/drawing/2014/main" xmlns="" id="{722FD350-E657-4D93-B19E-78BE5875DE68}"/>
              </a:ext>
            </a:extLst>
          </p:cNvPr>
          <p:cNvSpPr/>
          <p:nvPr/>
        </p:nvSpPr>
        <p:spPr>
          <a:xfrm>
            <a:off x="-1" y="0"/>
            <a:ext cx="3130266" cy="1153689"/>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xmlns="" id="{67A1BB37-4DD5-4AE3-9014-188BB82AD2FF}"/>
              </a:ext>
            </a:extLst>
          </p:cNvPr>
          <p:cNvGrpSpPr/>
          <p:nvPr/>
        </p:nvGrpSpPr>
        <p:grpSpPr>
          <a:xfrm flipH="1">
            <a:off x="7199389" y="2896752"/>
            <a:ext cx="3851339" cy="3961247"/>
            <a:chOff x="-4549693" y="3310145"/>
            <a:chExt cx="3437408" cy="3535503"/>
          </a:xfrm>
        </p:grpSpPr>
        <p:sp>
          <p:nvSpPr>
            <p:cNvPr id="152" name="Freeform 5">
              <a:extLst>
                <a:ext uri="{FF2B5EF4-FFF2-40B4-BE49-F238E27FC236}">
                  <a16:creationId xmlns:a16="http://schemas.microsoft.com/office/drawing/2014/main" xmlns="" id="{5050B898-91DA-4F87-8EBD-DE2C41A1FBBE}"/>
                </a:ext>
              </a:extLst>
            </p:cNvPr>
            <p:cNvSpPr>
              <a:spLocks/>
            </p:cNvSpPr>
            <p:nvPr/>
          </p:nvSpPr>
          <p:spPr bwMode="auto">
            <a:xfrm flipH="1">
              <a:off x="-4549693" y="4221610"/>
              <a:ext cx="3437408" cy="2624038"/>
            </a:xfrm>
            <a:custGeom>
              <a:avLst/>
              <a:gdLst>
                <a:gd name="T0" fmla="*/ 829 w 893"/>
                <a:gd name="T1" fmla="*/ 0 h 683"/>
                <a:gd name="T2" fmla="*/ 106 w 893"/>
                <a:gd name="T3" fmla="*/ 6 h 683"/>
                <a:gd name="T4" fmla="*/ 98 w 893"/>
                <a:gd name="T5" fmla="*/ 95 h 683"/>
                <a:gd name="T6" fmla="*/ 72 w 893"/>
                <a:gd name="T7" fmla="*/ 208 h 683"/>
                <a:gd name="T8" fmla="*/ 16 w 893"/>
                <a:gd name="T9" fmla="*/ 310 h 683"/>
                <a:gd name="T10" fmla="*/ 77 w 893"/>
                <a:gd name="T11" fmla="*/ 366 h 683"/>
                <a:gd name="T12" fmla="*/ 140 w 893"/>
                <a:gd name="T13" fmla="*/ 509 h 683"/>
                <a:gd name="T14" fmla="*/ 269 w 893"/>
                <a:gd name="T15" fmla="*/ 567 h 683"/>
                <a:gd name="T16" fmla="*/ 287 w 893"/>
                <a:gd name="T17" fmla="*/ 683 h 683"/>
                <a:gd name="T18" fmla="*/ 676 w 893"/>
                <a:gd name="T19" fmla="*/ 681 h 683"/>
                <a:gd name="T20" fmla="*/ 729 w 893"/>
                <a:gd name="T21" fmla="*/ 455 h 683"/>
                <a:gd name="T22" fmla="*/ 829 w 893"/>
                <a:gd name="T23"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3" h="683">
                  <a:moveTo>
                    <a:pt x="829" y="0"/>
                  </a:moveTo>
                  <a:cubicBezTo>
                    <a:pt x="106" y="6"/>
                    <a:pt x="106" y="6"/>
                    <a:pt x="106" y="6"/>
                  </a:cubicBezTo>
                  <a:cubicBezTo>
                    <a:pt x="106" y="6"/>
                    <a:pt x="96" y="49"/>
                    <a:pt x="98" y="95"/>
                  </a:cubicBezTo>
                  <a:cubicBezTo>
                    <a:pt x="100" y="142"/>
                    <a:pt x="93" y="171"/>
                    <a:pt x="72" y="208"/>
                  </a:cubicBezTo>
                  <a:cubicBezTo>
                    <a:pt x="51" y="246"/>
                    <a:pt x="0" y="281"/>
                    <a:pt x="16" y="310"/>
                  </a:cubicBezTo>
                  <a:cubicBezTo>
                    <a:pt x="36" y="346"/>
                    <a:pt x="71" y="329"/>
                    <a:pt x="77" y="366"/>
                  </a:cubicBezTo>
                  <a:cubicBezTo>
                    <a:pt x="83" y="403"/>
                    <a:pt x="56" y="502"/>
                    <a:pt x="140" y="509"/>
                  </a:cubicBezTo>
                  <a:cubicBezTo>
                    <a:pt x="187" y="514"/>
                    <a:pt x="248" y="526"/>
                    <a:pt x="269" y="567"/>
                  </a:cubicBezTo>
                  <a:cubicBezTo>
                    <a:pt x="290" y="608"/>
                    <a:pt x="287" y="683"/>
                    <a:pt x="287" y="683"/>
                  </a:cubicBezTo>
                  <a:cubicBezTo>
                    <a:pt x="676" y="681"/>
                    <a:pt x="676" y="681"/>
                    <a:pt x="676" y="681"/>
                  </a:cubicBezTo>
                  <a:cubicBezTo>
                    <a:pt x="676" y="681"/>
                    <a:pt x="678" y="530"/>
                    <a:pt x="729" y="455"/>
                  </a:cubicBezTo>
                  <a:cubicBezTo>
                    <a:pt x="786" y="371"/>
                    <a:pt x="893" y="235"/>
                    <a:pt x="8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7">
              <a:extLst>
                <a:ext uri="{FF2B5EF4-FFF2-40B4-BE49-F238E27FC236}">
                  <a16:creationId xmlns:a16="http://schemas.microsoft.com/office/drawing/2014/main" xmlns="" id="{5410B951-2B31-46BC-93EF-119A9B4E5EF2}"/>
                </a:ext>
              </a:extLst>
            </p:cNvPr>
            <p:cNvSpPr>
              <a:spLocks/>
            </p:cNvSpPr>
            <p:nvPr/>
          </p:nvSpPr>
          <p:spPr bwMode="auto">
            <a:xfrm flipH="1">
              <a:off x="-4353505" y="4421887"/>
              <a:ext cx="2850883" cy="1446900"/>
            </a:xfrm>
            <a:custGeom>
              <a:avLst/>
              <a:gdLst>
                <a:gd name="T0" fmla="*/ 44 w 741"/>
                <a:gd name="T1" fmla="*/ 0 h 377"/>
                <a:gd name="T2" fmla="*/ 701 w 741"/>
                <a:gd name="T3" fmla="*/ 0 h 377"/>
                <a:gd name="T4" fmla="*/ 677 w 741"/>
                <a:gd name="T5" fmla="*/ 105 h 377"/>
                <a:gd name="T6" fmla="*/ 647 w 741"/>
                <a:gd name="T7" fmla="*/ 232 h 377"/>
                <a:gd name="T8" fmla="*/ 574 w 741"/>
                <a:gd name="T9" fmla="*/ 310 h 377"/>
                <a:gd name="T10" fmla="*/ 476 w 741"/>
                <a:gd name="T11" fmla="*/ 338 h 377"/>
                <a:gd name="T12" fmla="*/ 379 w 741"/>
                <a:gd name="T13" fmla="*/ 377 h 377"/>
                <a:gd name="T14" fmla="*/ 291 w 741"/>
                <a:gd name="T15" fmla="*/ 340 h 377"/>
                <a:gd name="T16" fmla="*/ 184 w 741"/>
                <a:gd name="T17" fmla="*/ 315 h 377"/>
                <a:gd name="T18" fmla="*/ 112 w 741"/>
                <a:gd name="T19" fmla="*/ 251 h 377"/>
                <a:gd name="T20" fmla="*/ 62 w 741"/>
                <a:gd name="T21" fmla="*/ 122 h 377"/>
                <a:gd name="T22" fmla="*/ 44 w 741"/>
                <a:gd name="T23"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1" h="377">
                  <a:moveTo>
                    <a:pt x="44" y="0"/>
                  </a:moveTo>
                  <a:cubicBezTo>
                    <a:pt x="701" y="0"/>
                    <a:pt x="701" y="0"/>
                    <a:pt x="701" y="0"/>
                  </a:cubicBezTo>
                  <a:cubicBezTo>
                    <a:pt x="701" y="0"/>
                    <a:pt x="741" y="65"/>
                    <a:pt x="677" y="105"/>
                  </a:cubicBezTo>
                  <a:cubicBezTo>
                    <a:pt x="677" y="105"/>
                    <a:pt x="721" y="187"/>
                    <a:pt x="647" y="232"/>
                  </a:cubicBezTo>
                  <a:cubicBezTo>
                    <a:pt x="647" y="232"/>
                    <a:pt x="658" y="305"/>
                    <a:pt x="574" y="310"/>
                  </a:cubicBezTo>
                  <a:cubicBezTo>
                    <a:pt x="574" y="310"/>
                    <a:pt x="543" y="360"/>
                    <a:pt x="476" y="338"/>
                  </a:cubicBezTo>
                  <a:cubicBezTo>
                    <a:pt x="476" y="338"/>
                    <a:pt x="442" y="377"/>
                    <a:pt x="379" y="377"/>
                  </a:cubicBezTo>
                  <a:cubicBezTo>
                    <a:pt x="316" y="377"/>
                    <a:pt x="291" y="340"/>
                    <a:pt x="291" y="340"/>
                  </a:cubicBezTo>
                  <a:cubicBezTo>
                    <a:pt x="291" y="340"/>
                    <a:pt x="218" y="362"/>
                    <a:pt x="184" y="315"/>
                  </a:cubicBezTo>
                  <a:cubicBezTo>
                    <a:pt x="184" y="315"/>
                    <a:pt x="109" y="318"/>
                    <a:pt x="112" y="251"/>
                  </a:cubicBezTo>
                  <a:cubicBezTo>
                    <a:pt x="112" y="251"/>
                    <a:pt x="17" y="221"/>
                    <a:pt x="62" y="122"/>
                  </a:cubicBezTo>
                  <a:cubicBezTo>
                    <a:pt x="62" y="122"/>
                    <a:pt x="0" y="77"/>
                    <a:pt x="44" y="0"/>
                  </a:cubicBezTo>
                  <a:close/>
                </a:path>
              </a:pathLst>
            </a:custGeom>
            <a:noFill/>
            <a:ln w="47625" cap="flat">
              <a:solidFill>
                <a:srgbClr val="F5F5F5"/>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8">
              <a:extLst>
                <a:ext uri="{FF2B5EF4-FFF2-40B4-BE49-F238E27FC236}">
                  <a16:creationId xmlns:a16="http://schemas.microsoft.com/office/drawing/2014/main" xmlns="" id="{C4FDE82B-EF2A-48DE-9DC4-4196C2A393A3}"/>
                </a:ext>
              </a:extLst>
            </p:cNvPr>
            <p:cNvSpPr>
              <a:spLocks/>
            </p:cNvSpPr>
            <p:nvPr/>
          </p:nvSpPr>
          <p:spPr bwMode="auto">
            <a:xfrm flipH="1">
              <a:off x="-2078929" y="4086729"/>
              <a:ext cx="396467" cy="177798"/>
            </a:xfrm>
            <a:custGeom>
              <a:avLst/>
              <a:gdLst>
                <a:gd name="T0" fmla="*/ 0 w 103"/>
                <a:gd name="T1" fmla="*/ 46 h 46"/>
                <a:gd name="T2" fmla="*/ 40 w 103"/>
                <a:gd name="T3" fmla="*/ 9 h 46"/>
                <a:gd name="T4" fmla="*/ 102 w 103"/>
                <a:gd name="T5" fmla="*/ 46 h 46"/>
                <a:gd name="T6" fmla="*/ 51 w 103"/>
                <a:gd name="T7" fmla="*/ 46 h 46"/>
                <a:gd name="T8" fmla="*/ 55 w 103"/>
                <a:gd name="T9" fmla="*/ 29 h 46"/>
              </a:gdLst>
              <a:ahLst/>
              <a:cxnLst>
                <a:cxn ang="0">
                  <a:pos x="T0" y="T1"/>
                </a:cxn>
                <a:cxn ang="0">
                  <a:pos x="T2" y="T3"/>
                </a:cxn>
                <a:cxn ang="0">
                  <a:pos x="T4" y="T5"/>
                </a:cxn>
                <a:cxn ang="0">
                  <a:pos x="T6" y="T7"/>
                </a:cxn>
                <a:cxn ang="0">
                  <a:pos x="T8" y="T9"/>
                </a:cxn>
              </a:cxnLst>
              <a:rect l="0" t="0" r="r" b="b"/>
              <a:pathLst>
                <a:path w="103" h="46">
                  <a:moveTo>
                    <a:pt x="0" y="46"/>
                  </a:moveTo>
                  <a:cubicBezTo>
                    <a:pt x="0" y="46"/>
                    <a:pt x="11" y="18"/>
                    <a:pt x="40" y="9"/>
                  </a:cubicBezTo>
                  <a:cubicBezTo>
                    <a:pt x="68" y="0"/>
                    <a:pt x="103" y="6"/>
                    <a:pt x="102" y="46"/>
                  </a:cubicBezTo>
                  <a:cubicBezTo>
                    <a:pt x="51" y="46"/>
                    <a:pt x="51" y="46"/>
                    <a:pt x="51" y="46"/>
                  </a:cubicBezTo>
                  <a:cubicBezTo>
                    <a:pt x="51" y="46"/>
                    <a:pt x="45" y="35"/>
                    <a:pt x="55" y="29"/>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9">
              <a:extLst>
                <a:ext uri="{FF2B5EF4-FFF2-40B4-BE49-F238E27FC236}">
                  <a16:creationId xmlns:a16="http://schemas.microsoft.com/office/drawing/2014/main" xmlns="" id="{90A7117F-BAAF-4287-86E8-F06E4342A98B}"/>
                </a:ext>
              </a:extLst>
            </p:cNvPr>
            <p:cNvSpPr>
              <a:spLocks/>
            </p:cNvSpPr>
            <p:nvPr/>
          </p:nvSpPr>
          <p:spPr bwMode="auto">
            <a:xfrm flipH="1">
              <a:off x="-2583708" y="3776095"/>
              <a:ext cx="670315" cy="541566"/>
            </a:xfrm>
            <a:custGeom>
              <a:avLst/>
              <a:gdLst>
                <a:gd name="T0" fmla="*/ 133 w 174"/>
                <a:gd name="T1" fmla="*/ 127 h 141"/>
                <a:gd name="T2" fmla="*/ 128 w 174"/>
                <a:gd name="T3" fmla="*/ 48 h 141"/>
                <a:gd name="T4" fmla="*/ 54 w 174"/>
                <a:gd name="T5" fmla="*/ 116 h 141"/>
                <a:gd name="T6" fmla="*/ 81 w 174"/>
                <a:gd name="T7" fmla="*/ 82 h 141"/>
              </a:gdLst>
              <a:ahLst/>
              <a:cxnLst>
                <a:cxn ang="0">
                  <a:pos x="T0" y="T1"/>
                </a:cxn>
                <a:cxn ang="0">
                  <a:pos x="T2" y="T3"/>
                </a:cxn>
                <a:cxn ang="0">
                  <a:pos x="T4" y="T5"/>
                </a:cxn>
                <a:cxn ang="0">
                  <a:pos x="T6" y="T7"/>
                </a:cxn>
              </a:cxnLst>
              <a:rect l="0" t="0" r="r" b="b"/>
              <a:pathLst>
                <a:path w="174" h="141">
                  <a:moveTo>
                    <a:pt x="133" y="127"/>
                  </a:moveTo>
                  <a:cubicBezTo>
                    <a:pt x="133" y="127"/>
                    <a:pt x="174" y="88"/>
                    <a:pt x="128" y="48"/>
                  </a:cubicBezTo>
                  <a:cubicBezTo>
                    <a:pt x="72" y="0"/>
                    <a:pt x="0" y="77"/>
                    <a:pt x="54" y="116"/>
                  </a:cubicBezTo>
                  <a:cubicBezTo>
                    <a:pt x="87" y="141"/>
                    <a:pt x="113" y="93"/>
                    <a:pt x="81" y="82"/>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0">
              <a:extLst>
                <a:ext uri="{FF2B5EF4-FFF2-40B4-BE49-F238E27FC236}">
                  <a16:creationId xmlns:a16="http://schemas.microsoft.com/office/drawing/2014/main" xmlns="" id="{6F6F262B-C240-4FBE-B8DF-370D7CE70052}"/>
                </a:ext>
              </a:extLst>
            </p:cNvPr>
            <p:cNvSpPr>
              <a:spLocks/>
            </p:cNvSpPr>
            <p:nvPr/>
          </p:nvSpPr>
          <p:spPr bwMode="auto">
            <a:xfrm flipH="1">
              <a:off x="-2906605" y="3814925"/>
              <a:ext cx="500693" cy="449602"/>
            </a:xfrm>
            <a:custGeom>
              <a:avLst/>
              <a:gdLst>
                <a:gd name="T0" fmla="*/ 0 w 130"/>
                <a:gd name="T1" fmla="*/ 38 h 117"/>
                <a:gd name="T2" fmla="*/ 63 w 130"/>
                <a:gd name="T3" fmla="*/ 3 h 117"/>
                <a:gd name="T4" fmla="*/ 117 w 130"/>
                <a:gd name="T5" fmla="*/ 85 h 117"/>
                <a:gd name="T6" fmla="*/ 64 w 130"/>
                <a:gd name="T7" fmla="*/ 97 h 117"/>
              </a:gdLst>
              <a:ahLst/>
              <a:cxnLst>
                <a:cxn ang="0">
                  <a:pos x="T0" y="T1"/>
                </a:cxn>
                <a:cxn ang="0">
                  <a:pos x="T2" y="T3"/>
                </a:cxn>
                <a:cxn ang="0">
                  <a:pos x="T4" y="T5"/>
                </a:cxn>
                <a:cxn ang="0">
                  <a:pos x="T6" y="T7"/>
                </a:cxn>
              </a:cxnLst>
              <a:rect l="0" t="0" r="r" b="b"/>
              <a:pathLst>
                <a:path w="130" h="117">
                  <a:moveTo>
                    <a:pt x="0" y="38"/>
                  </a:moveTo>
                  <a:cubicBezTo>
                    <a:pt x="0" y="38"/>
                    <a:pt x="15" y="0"/>
                    <a:pt x="63" y="3"/>
                  </a:cubicBezTo>
                  <a:cubicBezTo>
                    <a:pt x="111" y="6"/>
                    <a:pt x="130" y="52"/>
                    <a:pt x="117" y="85"/>
                  </a:cubicBezTo>
                  <a:cubicBezTo>
                    <a:pt x="103" y="117"/>
                    <a:pt x="65" y="117"/>
                    <a:pt x="64" y="9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1">
              <a:extLst>
                <a:ext uri="{FF2B5EF4-FFF2-40B4-BE49-F238E27FC236}">
                  <a16:creationId xmlns:a16="http://schemas.microsoft.com/office/drawing/2014/main" xmlns="" id="{8C96D9E5-0626-41F5-94B0-4163014429CB}"/>
                </a:ext>
              </a:extLst>
            </p:cNvPr>
            <p:cNvSpPr>
              <a:spLocks/>
            </p:cNvSpPr>
            <p:nvPr/>
          </p:nvSpPr>
          <p:spPr bwMode="auto">
            <a:xfrm flipH="1">
              <a:off x="-2749244" y="4029507"/>
              <a:ext cx="91965" cy="30655"/>
            </a:xfrm>
            <a:custGeom>
              <a:avLst/>
              <a:gdLst>
                <a:gd name="T0" fmla="*/ 24 w 24"/>
                <a:gd name="T1" fmla="*/ 0 h 8"/>
                <a:gd name="T2" fmla="*/ 0 w 24"/>
                <a:gd name="T3" fmla="*/ 7 h 8"/>
              </a:gdLst>
              <a:ahLst/>
              <a:cxnLst>
                <a:cxn ang="0">
                  <a:pos x="T0" y="T1"/>
                </a:cxn>
                <a:cxn ang="0">
                  <a:pos x="T2" y="T3"/>
                </a:cxn>
              </a:cxnLst>
              <a:rect l="0" t="0" r="r" b="b"/>
              <a:pathLst>
                <a:path w="24" h="8">
                  <a:moveTo>
                    <a:pt x="24" y="0"/>
                  </a:moveTo>
                  <a:cubicBezTo>
                    <a:pt x="24" y="0"/>
                    <a:pt x="13" y="8"/>
                    <a:pt x="0" y="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
              <a:extLst>
                <a:ext uri="{FF2B5EF4-FFF2-40B4-BE49-F238E27FC236}">
                  <a16:creationId xmlns:a16="http://schemas.microsoft.com/office/drawing/2014/main" xmlns="" id="{A0528BC8-CB6A-4575-AC8A-096E7199688F}"/>
                </a:ext>
              </a:extLst>
            </p:cNvPr>
            <p:cNvSpPr>
              <a:spLocks/>
            </p:cNvSpPr>
            <p:nvPr/>
          </p:nvSpPr>
          <p:spPr bwMode="auto">
            <a:xfrm flipH="1">
              <a:off x="-2663411" y="3929369"/>
              <a:ext cx="26568" cy="257499"/>
            </a:xfrm>
            <a:custGeom>
              <a:avLst/>
              <a:gdLst>
                <a:gd name="T0" fmla="*/ 0 w 7"/>
                <a:gd name="T1" fmla="*/ 0 h 67"/>
                <a:gd name="T2" fmla="*/ 4 w 7"/>
                <a:gd name="T3" fmla="*/ 67 h 67"/>
              </a:gdLst>
              <a:ahLst/>
              <a:cxnLst>
                <a:cxn ang="0">
                  <a:pos x="T0" y="T1"/>
                </a:cxn>
                <a:cxn ang="0">
                  <a:pos x="T2" y="T3"/>
                </a:cxn>
              </a:cxnLst>
              <a:rect l="0" t="0" r="r" b="b"/>
              <a:pathLst>
                <a:path w="7" h="67">
                  <a:moveTo>
                    <a:pt x="0" y="0"/>
                  </a:moveTo>
                  <a:cubicBezTo>
                    <a:pt x="0" y="0"/>
                    <a:pt x="7" y="36"/>
                    <a:pt x="4" y="6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3">
              <a:extLst>
                <a:ext uri="{FF2B5EF4-FFF2-40B4-BE49-F238E27FC236}">
                  <a16:creationId xmlns:a16="http://schemas.microsoft.com/office/drawing/2014/main" xmlns="" id="{4A75F1D5-C447-44F5-B793-A472260C2CB5}"/>
                </a:ext>
              </a:extLst>
            </p:cNvPr>
            <p:cNvSpPr>
              <a:spLocks/>
            </p:cNvSpPr>
            <p:nvPr/>
          </p:nvSpPr>
          <p:spPr bwMode="auto">
            <a:xfrm flipH="1">
              <a:off x="-3286723" y="3845579"/>
              <a:ext cx="480257" cy="480257"/>
            </a:xfrm>
            <a:custGeom>
              <a:avLst/>
              <a:gdLst>
                <a:gd name="T0" fmla="*/ 125 w 125"/>
                <a:gd name="T1" fmla="*/ 33 h 125"/>
                <a:gd name="T2" fmla="*/ 73 w 125"/>
                <a:gd name="T3" fmla="*/ 0 h 125"/>
                <a:gd name="T4" fmla="*/ 28 w 125"/>
                <a:gd name="T5" fmla="*/ 89 h 125"/>
                <a:gd name="T6" fmla="*/ 104 w 125"/>
                <a:gd name="T7" fmla="*/ 77 h 125"/>
                <a:gd name="T8" fmla="*/ 54 w 125"/>
                <a:gd name="T9" fmla="*/ 65 h 125"/>
              </a:gdLst>
              <a:ahLst/>
              <a:cxnLst>
                <a:cxn ang="0">
                  <a:pos x="T0" y="T1"/>
                </a:cxn>
                <a:cxn ang="0">
                  <a:pos x="T2" y="T3"/>
                </a:cxn>
                <a:cxn ang="0">
                  <a:pos x="T4" y="T5"/>
                </a:cxn>
                <a:cxn ang="0">
                  <a:pos x="T6" y="T7"/>
                </a:cxn>
                <a:cxn ang="0">
                  <a:pos x="T8" y="T9"/>
                </a:cxn>
              </a:cxnLst>
              <a:rect l="0" t="0" r="r" b="b"/>
              <a:pathLst>
                <a:path w="125" h="125">
                  <a:moveTo>
                    <a:pt x="125" y="33"/>
                  </a:moveTo>
                  <a:cubicBezTo>
                    <a:pt x="125" y="33"/>
                    <a:pt x="112" y="0"/>
                    <a:pt x="73" y="0"/>
                  </a:cubicBezTo>
                  <a:cubicBezTo>
                    <a:pt x="28" y="1"/>
                    <a:pt x="0" y="49"/>
                    <a:pt x="28" y="89"/>
                  </a:cubicBezTo>
                  <a:cubicBezTo>
                    <a:pt x="54" y="125"/>
                    <a:pt x="104" y="109"/>
                    <a:pt x="104" y="77"/>
                  </a:cubicBezTo>
                  <a:cubicBezTo>
                    <a:pt x="104" y="33"/>
                    <a:pt x="58" y="31"/>
                    <a:pt x="54" y="65"/>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4">
              <a:extLst>
                <a:ext uri="{FF2B5EF4-FFF2-40B4-BE49-F238E27FC236}">
                  <a16:creationId xmlns:a16="http://schemas.microsoft.com/office/drawing/2014/main" xmlns="" id="{72C4B264-C0FD-4EAA-A2F5-87EE50DFCA68}"/>
                </a:ext>
              </a:extLst>
            </p:cNvPr>
            <p:cNvSpPr>
              <a:spLocks/>
            </p:cNvSpPr>
            <p:nvPr/>
          </p:nvSpPr>
          <p:spPr bwMode="auto">
            <a:xfrm flipH="1">
              <a:off x="-3521741" y="4094904"/>
              <a:ext cx="218670" cy="141012"/>
            </a:xfrm>
            <a:custGeom>
              <a:avLst/>
              <a:gdLst>
                <a:gd name="T0" fmla="*/ 3 w 57"/>
                <a:gd name="T1" fmla="*/ 37 h 37"/>
                <a:gd name="T2" fmla="*/ 27 w 57"/>
                <a:gd name="T3" fmla="*/ 3 h 37"/>
                <a:gd name="T4" fmla="*/ 57 w 57"/>
                <a:gd name="T5" fmla="*/ 20 h 37"/>
              </a:gdLst>
              <a:ahLst/>
              <a:cxnLst>
                <a:cxn ang="0">
                  <a:pos x="T0" y="T1"/>
                </a:cxn>
                <a:cxn ang="0">
                  <a:pos x="T2" y="T3"/>
                </a:cxn>
                <a:cxn ang="0">
                  <a:pos x="T4" y="T5"/>
                </a:cxn>
              </a:cxnLst>
              <a:rect l="0" t="0" r="r" b="b"/>
              <a:pathLst>
                <a:path w="57" h="37">
                  <a:moveTo>
                    <a:pt x="3" y="37"/>
                  </a:moveTo>
                  <a:cubicBezTo>
                    <a:pt x="3" y="37"/>
                    <a:pt x="0" y="6"/>
                    <a:pt x="27" y="3"/>
                  </a:cubicBezTo>
                  <a:cubicBezTo>
                    <a:pt x="48" y="0"/>
                    <a:pt x="57" y="20"/>
                    <a:pt x="57" y="2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5">
              <a:extLst>
                <a:ext uri="{FF2B5EF4-FFF2-40B4-BE49-F238E27FC236}">
                  <a16:creationId xmlns:a16="http://schemas.microsoft.com/office/drawing/2014/main" xmlns="" id="{E6ED3291-F61C-48C8-967E-2542AFFEE192}"/>
                </a:ext>
              </a:extLst>
            </p:cNvPr>
            <p:cNvSpPr>
              <a:spLocks/>
            </p:cNvSpPr>
            <p:nvPr/>
          </p:nvSpPr>
          <p:spPr bwMode="auto">
            <a:xfrm flipH="1">
              <a:off x="-4122572" y="3968198"/>
              <a:ext cx="535435" cy="296329"/>
            </a:xfrm>
            <a:custGeom>
              <a:avLst/>
              <a:gdLst>
                <a:gd name="T0" fmla="*/ 132 w 139"/>
                <a:gd name="T1" fmla="*/ 75 h 77"/>
                <a:gd name="T2" fmla="*/ 70 w 139"/>
                <a:gd name="T3" fmla="*/ 1 h 77"/>
                <a:gd name="T4" fmla="*/ 27 w 139"/>
                <a:gd name="T5" fmla="*/ 77 h 77"/>
              </a:gdLst>
              <a:ahLst/>
              <a:cxnLst>
                <a:cxn ang="0">
                  <a:pos x="T0" y="T1"/>
                </a:cxn>
                <a:cxn ang="0">
                  <a:pos x="T2" y="T3"/>
                </a:cxn>
                <a:cxn ang="0">
                  <a:pos x="T4" y="T5"/>
                </a:cxn>
              </a:cxnLst>
              <a:rect l="0" t="0" r="r" b="b"/>
              <a:pathLst>
                <a:path w="139" h="77">
                  <a:moveTo>
                    <a:pt x="132" y="75"/>
                  </a:moveTo>
                  <a:cubicBezTo>
                    <a:pt x="139" y="57"/>
                    <a:pt x="124" y="0"/>
                    <a:pt x="70" y="1"/>
                  </a:cubicBezTo>
                  <a:cubicBezTo>
                    <a:pt x="0" y="1"/>
                    <a:pt x="1" y="70"/>
                    <a:pt x="27" y="7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6">
              <a:extLst>
                <a:ext uri="{FF2B5EF4-FFF2-40B4-BE49-F238E27FC236}">
                  <a16:creationId xmlns:a16="http://schemas.microsoft.com/office/drawing/2014/main" xmlns="" id="{1930802D-4D6B-4C2C-8367-4E2B7BEC53A4}"/>
                </a:ext>
              </a:extLst>
            </p:cNvPr>
            <p:cNvSpPr>
              <a:spLocks/>
            </p:cNvSpPr>
            <p:nvPr/>
          </p:nvSpPr>
          <p:spPr bwMode="auto">
            <a:xfrm flipH="1">
              <a:off x="-3646404" y="3929369"/>
              <a:ext cx="459820" cy="153274"/>
            </a:xfrm>
            <a:custGeom>
              <a:avLst/>
              <a:gdLst>
                <a:gd name="T0" fmla="*/ 0 w 119"/>
                <a:gd name="T1" fmla="*/ 33 h 40"/>
                <a:gd name="T2" fmla="*/ 56 w 119"/>
                <a:gd name="T3" fmla="*/ 5 h 40"/>
                <a:gd name="T4" fmla="*/ 119 w 119"/>
                <a:gd name="T5" fmla="*/ 40 h 40"/>
              </a:gdLst>
              <a:ahLst/>
              <a:cxnLst>
                <a:cxn ang="0">
                  <a:pos x="T0" y="T1"/>
                </a:cxn>
                <a:cxn ang="0">
                  <a:pos x="T2" y="T3"/>
                </a:cxn>
                <a:cxn ang="0">
                  <a:pos x="T4" y="T5"/>
                </a:cxn>
              </a:cxnLst>
              <a:rect l="0" t="0" r="r" b="b"/>
              <a:pathLst>
                <a:path w="119" h="40">
                  <a:moveTo>
                    <a:pt x="0" y="33"/>
                  </a:moveTo>
                  <a:cubicBezTo>
                    <a:pt x="0" y="33"/>
                    <a:pt x="14" y="10"/>
                    <a:pt x="56" y="5"/>
                  </a:cubicBezTo>
                  <a:cubicBezTo>
                    <a:pt x="104" y="0"/>
                    <a:pt x="119" y="40"/>
                    <a:pt x="119" y="4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7">
              <a:extLst>
                <a:ext uri="{FF2B5EF4-FFF2-40B4-BE49-F238E27FC236}">
                  <a16:creationId xmlns:a16="http://schemas.microsoft.com/office/drawing/2014/main" xmlns="" id="{60486907-10BA-4BF7-8AB7-2E7152E221CA}"/>
                </a:ext>
              </a:extLst>
            </p:cNvPr>
            <p:cNvSpPr>
              <a:spLocks/>
            </p:cNvSpPr>
            <p:nvPr/>
          </p:nvSpPr>
          <p:spPr bwMode="auto">
            <a:xfrm flipH="1">
              <a:off x="-3891641" y="4105123"/>
              <a:ext cx="91965" cy="151230"/>
            </a:xfrm>
            <a:custGeom>
              <a:avLst/>
              <a:gdLst>
                <a:gd name="T0" fmla="*/ 0 w 24"/>
                <a:gd name="T1" fmla="*/ 0 h 39"/>
                <a:gd name="T2" fmla="*/ 11 w 24"/>
                <a:gd name="T3" fmla="*/ 39 h 39"/>
              </a:gdLst>
              <a:ahLst/>
              <a:cxnLst>
                <a:cxn ang="0">
                  <a:pos x="T0" y="T1"/>
                </a:cxn>
                <a:cxn ang="0">
                  <a:pos x="T2" y="T3"/>
                </a:cxn>
              </a:cxnLst>
              <a:rect l="0" t="0" r="r" b="b"/>
              <a:pathLst>
                <a:path w="24" h="39">
                  <a:moveTo>
                    <a:pt x="0" y="0"/>
                  </a:moveTo>
                  <a:cubicBezTo>
                    <a:pt x="0" y="0"/>
                    <a:pt x="24" y="5"/>
                    <a:pt x="11" y="39"/>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8">
              <a:extLst>
                <a:ext uri="{FF2B5EF4-FFF2-40B4-BE49-F238E27FC236}">
                  <a16:creationId xmlns:a16="http://schemas.microsoft.com/office/drawing/2014/main" xmlns="" id="{A71D7921-9D8E-469A-8E28-8B1FA2F6B654}"/>
                </a:ext>
              </a:extLst>
            </p:cNvPr>
            <p:cNvSpPr>
              <a:spLocks/>
            </p:cNvSpPr>
            <p:nvPr/>
          </p:nvSpPr>
          <p:spPr bwMode="auto">
            <a:xfrm flipH="1">
              <a:off x="-3926383" y="4094904"/>
              <a:ext cx="69484" cy="75615"/>
            </a:xfrm>
            <a:custGeom>
              <a:avLst/>
              <a:gdLst>
                <a:gd name="T0" fmla="*/ 18 w 18"/>
                <a:gd name="T1" fmla="*/ 0 h 20"/>
                <a:gd name="T2" fmla="*/ 0 w 18"/>
                <a:gd name="T3" fmla="*/ 20 h 20"/>
              </a:gdLst>
              <a:ahLst/>
              <a:cxnLst>
                <a:cxn ang="0">
                  <a:pos x="T0" y="T1"/>
                </a:cxn>
                <a:cxn ang="0">
                  <a:pos x="T2" y="T3"/>
                </a:cxn>
              </a:cxnLst>
              <a:rect l="0" t="0" r="r" b="b"/>
              <a:pathLst>
                <a:path w="18" h="20">
                  <a:moveTo>
                    <a:pt x="18" y="0"/>
                  </a:moveTo>
                  <a:cubicBezTo>
                    <a:pt x="18" y="0"/>
                    <a:pt x="15" y="16"/>
                    <a:pt x="0" y="2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9">
              <a:extLst>
                <a:ext uri="{FF2B5EF4-FFF2-40B4-BE49-F238E27FC236}">
                  <a16:creationId xmlns:a16="http://schemas.microsoft.com/office/drawing/2014/main" xmlns="" id="{F4736115-7BB6-4FF7-A2B1-5221425C35EA}"/>
                </a:ext>
              </a:extLst>
            </p:cNvPr>
            <p:cNvSpPr>
              <a:spLocks noChangeShapeType="1"/>
            </p:cNvSpPr>
            <p:nvPr/>
          </p:nvSpPr>
          <p:spPr bwMode="auto">
            <a:xfrm flipH="1">
              <a:off x="-1978790" y="4889882"/>
              <a:ext cx="0" cy="314721"/>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20">
              <a:extLst>
                <a:ext uri="{FF2B5EF4-FFF2-40B4-BE49-F238E27FC236}">
                  <a16:creationId xmlns:a16="http://schemas.microsoft.com/office/drawing/2014/main" xmlns="" id="{AEBE3C8C-3F01-49DF-87E7-7E391AE5A2A1}"/>
                </a:ext>
              </a:extLst>
            </p:cNvPr>
            <p:cNvSpPr>
              <a:spLocks noChangeShapeType="1"/>
            </p:cNvSpPr>
            <p:nvPr/>
          </p:nvSpPr>
          <p:spPr bwMode="auto">
            <a:xfrm>
              <a:off x="-2136151" y="5047242"/>
              <a:ext cx="310634" cy="0"/>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21">
              <a:extLst>
                <a:ext uri="{FF2B5EF4-FFF2-40B4-BE49-F238E27FC236}">
                  <a16:creationId xmlns:a16="http://schemas.microsoft.com/office/drawing/2014/main" xmlns="" id="{8C95E520-D8CF-49CF-836E-119D13C6F2B1}"/>
                </a:ext>
              </a:extLst>
            </p:cNvPr>
            <p:cNvSpPr>
              <a:spLocks noChangeShapeType="1"/>
            </p:cNvSpPr>
            <p:nvPr/>
          </p:nvSpPr>
          <p:spPr bwMode="auto">
            <a:xfrm flipH="1">
              <a:off x="-2706327" y="4575161"/>
              <a:ext cx="0" cy="261586"/>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22">
              <a:extLst>
                <a:ext uri="{FF2B5EF4-FFF2-40B4-BE49-F238E27FC236}">
                  <a16:creationId xmlns:a16="http://schemas.microsoft.com/office/drawing/2014/main" xmlns="" id="{9C50C587-D9E0-477A-93F6-3CE6B7ED9BC1}"/>
                </a:ext>
              </a:extLst>
            </p:cNvPr>
            <p:cNvSpPr>
              <a:spLocks noChangeShapeType="1"/>
            </p:cNvSpPr>
            <p:nvPr/>
          </p:nvSpPr>
          <p:spPr bwMode="auto">
            <a:xfrm>
              <a:off x="-2837120" y="4705954"/>
              <a:ext cx="261586" cy="0"/>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Oval 23">
              <a:extLst>
                <a:ext uri="{FF2B5EF4-FFF2-40B4-BE49-F238E27FC236}">
                  <a16:creationId xmlns:a16="http://schemas.microsoft.com/office/drawing/2014/main" xmlns="" id="{4B28F21B-CA7C-419D-AC69-E62028FC8FFB}"/>
                </a:ext>
              </a:extLst>
            </p:cNvPr>
            <p:cNvSpPr>
              <a:spLocks noChangeArrowheads="1"/>
            </p:cNvSpPr>
            <p:nvPr/>
          </p:nvSpPr>
          <p:spPr bwMode="auto">
            <a:xfrm flipH="1">
              <a:off x="-1933831" y="4613989"/>
              <a:ext cx="100139" cy="100139"/>
            </a:xfrm>
            <a:prstGeom prst="ellipse">
              <a:avLst/>
            </a:prstGeom>
            <a:noFill/>
            <a:ln w="34925" cap="flat">
              <a:solidFill>
                <a:srgbClr val="F5F5F5"/>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Oval 24">
              <a:extLst>
                <a:ext uri="{FF2B5EF4-FFF2-40B4-BE49-F238E27FC236}">
                  <a16:creationId xmlns:a16="http://schemas.microsoft.com/office/drawing/2014/main" xmlns="" id="{65A33CF3-90A1-482A-9717-DD2D329B5913}"/>
                </a:ext>
              </a:extLst>
            </p:cNvPr>
            <p:cNvSpPr>
              <a:spLocks noChangeArrowheads="1"/>
            </p:cNvSpPr>
            <p:nvPr/>
          </p:nvSpPr>
          <p:spPr bwMode="auto">
            <a:xfrm flipH="1">
              <a:off x="-3987692" y="4951191"/>
              <a:ext cx="100139" cy="100139"/>
            </a:xfrm>
            <a:prstGeom prst="ellipse">
              <a:avLst/>
            </a:prstGeom>
            <a:noFill/>
            <a:ln w="23813" cap="flat">
              <a:solidFill>
                <a:srgbClr val="F5F5F5"/>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25">
              <a:extLst>
                <a:ext uri="{FF2B5EF4-FFF2-40B4-BE49-F238E27FC236}">
                  <a16:creationId xmlns:a16="http://schemas.microsoft.com/office/drawing/2014/main" xmlns="" id="{163AB2AE-861C-4995-8C34-C39001D11CF1}"/>
                </a:ext>
              </a:extLst>
            </p:cNvPr>
            <p:cNvSpPr>
              <a:spLocks noChangeArrowheads="1"/>
            </p:cNvSpPr>
            <p:nvPr/>
          </p:nvSpPr>
          <p:spPr bwMode="auto">
            <a:xfrm flipH="1">
              <a:off x="-1809168" y="3806751"/>
              <a:ext cx="134880" cy="138968"/>
            </a:xfrm>
            <a:prstGeom prst="ellipse">
              <a:avLst/>
            </a:prstGeom>
            <a:noFill/>
            <a:ln w="349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6">
              <a:extLst>
                <a:ext uri="{FF2B5EF4-FFF2-40B4-BE49-F238E27FC236}">
                  <a16:creationId xmlns:a16="http://schemas.microsoft.com/office/drawing/2014/main" xmlns="" id="{1F0E0FD2-C20E-4BBF-8D35-073D8C50C11E}"/>
                </a:ext>
              </a:extLst>
            </p:cNvPr>
            <p:cNvSpPr>
              <a:spLocks noChangeShapeType="1"/>
            </p:cNvSpPr>
            <p:nvPr/>
          </p:nvSpPr>
          <p:spPr bwMode="auto">
            <a:xfrm flipH="1">
              <a:off x="-2256725" y="4609902"/>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7">
              <a:extLst>
                <a:ext uri="{FF2B5EF4-FFF2-40B4-BE49-F238E27FC236}">
                  <a16:creationId xmlns:a16="http://schemas.microsoft.com/office/drawing/2014/main" xmlns="" id="{20CC48DB-9278-4019-9EB9-469551FEC795}"/>
                </a:ext>
              </a:extLst>
            </p:cNvPr>
            <p:cNvSpPr>
              <a:spLocks noChangeShapeType="1"/>
            </p:cNvSpPr>
            <p:nvPr/>
          </p:nvSpPr>
          <p:spPr bwMode="auto">
            <a:xfrm flipH="1">
              <a:off x="-2256725" y="4755001"/>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8">
              <a:extLst>
                <a:ext uri="{FF2B5EF4-FFF2-40B4-BE49-F238E27FC236}">
                  <a16:creationId xmlns:a16="http://schemas.microsoft.com/office/drawing/2014/main" xmlns="" id="{5DA37FEF-E012-4C1A-A2A6-BED9A425CCDE}"/>
                </a:ext>
              </a:extLst>
            </p:cNvPr>
            <p:cNvSpPr>
              <a:spLocks noChangeShapeType="1"/>
            </p:cNvSpPr>
            <p:nvPr/>
          </p:nvSpPr>
          <p:spPr bwMode="auto">
            <a:xfrm>
              <a:off x="-2360952" y="4714128"/>
              <a:ext cx="63354"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9">
              <a:extLst>
                <a:ext uri="{FF2B5EF4-FFF2-40B4-BE49-F238E27FC236}">
                  <a16:creationId xmlns:a16="http://schemas.microsoft.com/office/drawing/2014/main" xmlns="" id="{FB11DB5C-6F86-449B-B1E7-E3BB71C4E64A}"/>
                </a:ext>
              </a:extLst>
            </p:cNvPr>
            <p:cNvSpPr>
              <a:spLocks noChangeShapeType="1"/>
            </p:cNvSpPr>
            <p:nvPr/>
          </p:nvSpPr>
          <p:spPr bwMode="auto">
            <a:xfrm>
              <a:off x="-2213809" y="4714128"/>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30">
              <a:extLst>
                <a:ext uri="{FF2B5EF4-FFF2-40B4-BE49-F238E27FC236}">
                  <a16:creationId xmlns:a16="http://schemas.microsoft.com/office/drawing/2014/main" xmlns="" id="{C6ABE968-597F-4E3E-97A3-9A6A1C9D47F8}"/>
                </a:ext>
              </a:extLst>
            </p:cNvPr>
            <p:cNvSpPr>
              <a:spLocks noChangeShapeType="1"/>
            </p:cNvSpPr>
            <p:nvPr/>
          </p:nvSpPr>
          <p:spPr bwMode="auto">
            <a:xfrm flipH="1">
              <a:off x="-3903902" y="4558811"/>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31">
              <a:extLst>
                <a:ext uri="{FF2B5EF4-FFF2-40B4-BE49-F238E27FC236}">
                  <a16:creationId xmlns:a16="http://schemas.microsoft.com/office/drawing/2014/main" xmlns="" id="{727101EF-7222-4D1C-AA27-3B216F9E57FB}"/>
                </a:ext>
              </a:extLst>
            </p:cNvPr>
            <p:cNvSpPr>
              <a:spLocks noChangeShapeType="1"/>
            </p:cNvSpPr>
            <p:nvPr/>
          </p:nvSpPr>
          <p:spPr bwMode="auto">
            <a:xfrm flipH="1">
              <a:off x="-3903902" y="4705954"/>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32">
              <a:extLst>
                <a:ext uri="{FF2B5EF4-FFF2-40B4-BE49-F238E27FC236}">
                  <a16:creationId xmlns:a16="http://schemas.microsoft.com/office/drawing/2014/main" xmlns="" id="{4F02DE7B-ECAC-40CD-B529-2D258B4E51F6}"/>
                </a:ext>
              </a:extLst>
            </p:cNvPr>
            <p:cNvSpPr>
              <a:spLocks noChangeShapeType="1"/>
            </p:cNvSpPr>
            <p:nvPr/>
          </p:nvSpPr>
          <p:spPr bwMode="auto">
            <a:xfrm>
              <a:off x="-4008128" y="4663037"/>
              <a:ext cx="63354"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33">
              <a:extLst>
                <a:ext uri="{FF2B5EF4-FFF2-40B4-BE49-F238E27FC236}">
                  <a16:creationId xmlns:a16="http://schemas.microsoft.com/office/drawing/2014/main" xmlns="" id="{FBBCCAD4-11E3-4371-81F5-17F708663F28}"/>
                </a:ext>
              </a:extLst>
            </p:cNvPr>
            <p:cNvSpPr>
              <a:spLocks noChangeShapeType="1"/>
            </p:cNvSpPr>
            <p:nvPr/>
          </p:nvSpPr>
          <p:spPr bwMode="auto">
            <a:xfrm>
              <a:off x="-3860986" y="4663037"/>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34">
              <a:extLst>
                <a:ext uri="{FF2B5EF4-FFF2-40B4-BE49-F238E27FC236}">
                  <a16:creationId xmlns:a16="http://schemas.microsoft.com/office/drawing/2014/main" xmlns="" id="{D170E26B-EE26-44E6-940E-6EDC0358D420}"/>
                </a:ext>
              </a:extLst>
            </p:cNvPr>
            <p:cNvSpPr>
              <a:spLocks noChangeShapeType="1"/>
            </p:cNvSpPr>
            <p:nvPr/>
          </p:nvSpPr>
          <p:spPr bwMode="auto">
            <a:xfrm flipH="1">
              <a:off x="-2924997" y="5466189"/>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35">
              <a:extLst>
                <a:ext uri="{FF2B5EF4-FFF2-40B4-BE49-F238E27FC236}">
                  <a16:creationId xmlns:a16="http://schemas.microsoft.com/office/drawing/2014/main" xmlns="" id="{DC623C44-9236-4F22-BD72-3890CE4AC49D}"/>
                </a:ext>
              </a:extLst>
            </p:cNvPr>
            <p:cNvSpPr>
              <a:spLocks noChangeShapeType="1"/>
            </p:cNvSpPr>
            <p:nvPr/>
          </p:nvSpPr>
          <p:spPr bwMode="auto">
            <a:xfrm flipH="1">
              <a:off x="-2924997" y="5611287"/>
              <a:ext cx="0" cy="63354"/>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36">
              <a:extLst>
                <a:ext uri="{FF2B5EF4-FFF2-40B4-BE49-F238E27FC236}">
                  <a16:creationId xmlns:a16="http://schemas.microsoft.com/office/drawing/2014/main" xmlns="" id="{99C71302-42DF-4CE6-8CE3-255FBE33D2E2}"/>
                </a:ext>
              </a:extLst>
            </p:cNvPr>
            <p:cNvSpPr>
              <a:spLocks noChangeShapeType="1"/>
            </p:cNvSpPr>
            <p:nvPr/>
          </p:nvSpPr>
          <p:spPr bwMode="auto">
            <a:xfrm>
              <a:off x="-3029223" y="5570414"/>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37">
              <a:extLst>
                <a:ext uri="{FF2B5EF4-FFF2-40B4-BE49-F238E27FC236}">
                  <a16:creationId xmlns:a16="http://schemas.microsoft.com/office/drawing/2014/main" xmlns="" id="{60FAABBD-2566-4202-9E7B-BD8408DAE6CD}"/>
                </a:ext>
              </a:extLst>
            </p:cNvPr>
            <p:cNvSpPr>
              <a:spLocks noChangeShapeType="1"/>
            </p:cNvSpPr>
            <p:nvPr/>
          </p:nvSpPr>
          <p:spPr bwMode="auto">
            <a:xfrm>
              <a:off x="-2884125" y="5570414"/>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38">
              <a:extLst>
                <a:ext uri="{FF2B5EF4-FFF2-40B4-BE49-F238E27FC236}">
                  <a16:creationId xmlns:a16="http://schemas.microsoft.com/office/drawing/2014/main" xmlns="" id="{C5DC21AD-257F-4B48-962E-FC8F7C475296}"/>
                </a:ext>
              </a:extLst>
            </p:cNvPr>
            <p:cNvSpPr>
              <a:spLocks noChangeShapeType="1"/>
            </p:cNvSpPr>
            <p:nvPr/>
          </p:nvSpPr>
          <p:spPr bwMode="auto">
            <a:xfrm flipH="1">
              <a:off x="-3895727" y="3310145"/>
              <a:ext cx="0" cy="47004"/>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39">
              <a:extLst>
                <a:ext uri="{FF2B5EF4-FFF2-40B4-BE49-F238E27FC236}">
                  <a16:creationId xmlns:a16="http://schemas.microsoft.com/office/drawing/2014/main" xmlns="" id="{BB14C726-7884-47E6-824E-86E3312E1F23}"/>
                </a:ext>
              </a:extLst>
            </p:cNvPr>
            <p:cNvSpPr>
              <a:spLocks noChangeShapeType="1"/>
            </p:cNvSpPr>
            <p:nvPr/>
          </p:nvSpPr>
          <p:spPr bwMode="auto">
            <a:xfrm flipH="1">
              <a:off x="-3899815" y="3418458"/>
              <a:ext cx="4087" cy="47004"/>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40">
              <a:extLst>
                <a:ext uri="{FF2B5EF4-FFF2-40B4-BE49-F238E27FC236}">
                  <a16:creationId xmlns:a16="http://schemas.microsoft.com/office/drawing/2014/main" xmlns="" id="{B271F57C-74DD-457B-B13C-F1C26D96076D}"/>
                </a:ext>
              </a:extLst>
            </p:cNvPr>
            <p:cNvSpPr>
              <a:spLocks noChangeShapeType="1"/>
            </p:cNvSpPr>
            <p:nvPr/>
          </p:nvSpPr>
          <p:spPr bwMode="auto">
            <a:xfrm>
              <a:off x="-3973387" y="3387803"/>
              <a:ext cx="47004" cy="0"/>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41">
              <a:extLst>
                <a:ext uri="{FF2B5EF4-FFF2-40B4-BE49-F238E27FC236}">
                  <a16:creationId xmlns:a16="http://schemas.microsoft.com/office/drawing/2014/main" xmlns="" id="{C63F7155-7302-41E0-B9C5-C6C6BB13E877}"/>
                </a:ext>
              </a:extLst>
            </p:cNvPr>
            <p:cNvSpPr>
              <a:spLocks noChangeShapeType="1"/>
            </p:cNvSpPr>
            <p:nvPr/>
          </p:nvSpPr>
          <p:spPr bwMode="auto">
            <a:xfrm>
              <a:off x="-3865073" y="3391890"/>
              <a:ext cx="47004" cy="0"/>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42">
              <a:extLst>
                <a:ext uri="{FF2B5EF4-FFF2-40B4-BE49-F238E27FC236}">
                  <a16:creationId xmlns:a16="http://schemas.microsoft.com/office/drawing/2014/main" xmlns="" id="{E317FF2B-6518-459A-B32B-8A9AF1FF2DEC}"/>
                </a:ext>
              </a:extLst>
            </p:cNvPr>
            <p:cNvSpPr>
              <a:spLocks noChangeShapeType="1"/>
            </p:cNvSpPr>
            <p:nvPr/>
          </p:nvSpPr>
          <p:spPr bwMode="auto">
            <a:xfrm flipH="1">
              <a:off x="-2271031" y="3471593"/>
              <a:ext cx="0" cy="77658"/>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43">
              <a:extLst>
                <a:ext uri="{FF2B5EF4-FFF2-40B4-BE49-F238E27FC236}">
                  <a16:creationId xmlns:a16="http://schemas.microsoft.com/office/drawing/2014/main" xmlns="" id="{157098E3-3240-4FEB-AE2C-988073BAF81F}"/>
                </a:ext>
              </a:extLst>
            </p:cNvPr>
            <p:cNvSpPr>
              <a:spLocks noChangeShapeType="1"/>
            </p:cNvSpPr>
            <p:nvPr/>
          </p:nvSpPr>
          <p:spPr bwMode="auto">
            <a:xfrm flipH="1">
              <a:off x="-2275119" y="3649389"/>
              <a:ext cx="0" cy="75615"/>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44">
              <a:extLst>
                <a:ext uri="{FF2B5EF4-FFF2-40B4-BE49-F238E27FC236}">
                  <a16:creationId xmlns:a16="http://schemas.microsoft.com/office/drawing/2014/main" xmlns="" id="{0F5CC9A4-C6F1-463D-A786-9DF3ADDF33AC}"/>
                </a:ext>
              </a:extLst>
            </p:cNvPr>
            <p:cNvSpPr>
              <a:spLocks noChangeShapeType="1"/>
            </p:cNvSpPr>
            <p:nvPr/>
          </p:nvSpPr>
          <p:spPr bwMode="auto">
            <a:xfrm>
              <a:off x="-2401825" y="3594212"/>
              <a:ext cx="75615" cy="4087"/>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45">
              <a:extLst>
                <a:ext uri="{FF2B5EF4-FFF2-40B4-BE49-F238E27FC236}">
                  <a16:creationId xmlns:a16="http://schemas.microsoft.com/office/drawing/2014/main" xmlns="" id="{4C60528A-7DD1-46EC-A31B-2F4089E6984B}"/>
                </a:ext>
              </a:extLst>
            </p:cNvPr>
            <p:cNvSpPr>
              <a:spLocks noChangeShapeType="1"/>
            </p:cNvSpPr>
            <p:nvPr/>
          </p:nvSpPr>
          <p:spPr bwMode="auto">
            <a:xfrm>
              <a:off x="-2221984" y="3598299"/>
              <a:ext cx="73571" cy="4087"/>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46">
              <a:extLst>
                <a:ext uri="{FF2B5EF4-FFF2-40B4-BE49-F238E27FC236}">
                  <a16:creationId xmlns:a16="http://schemas.microsoft.com/office/drawing/2014/main" xmlns="" id="{5C0A83D3-CF2A-4464-AA3E-0C26E127DCE9}"/>
                </a:ext>
              </a:extLst>
            </p:cNvPr>
            <p:cNvSpPr>
              <a:spLocks/>
            </p:cNvSpPr>
            <p:nvPr/>
          </p:nvSpPr>
          <p:spPr bwMode="auto">
            <a:xfrm flipH="1">
              <a:off x="-4114398" y="3710699"/>
              <a:ext cx="114444" cy="114444"/>
            </a:xfrm>
            <a:custGeom>
              <a:avLst/>
              <a:gdLst>
                <a:gd name="T0" fmla="*/ 30 w 30"/>
                <a:gd name="T1" fmla="*/ 15 h 30"/>
                <a:gd name="T2" fmla="*/ 14 w 30"/>
                <a:gd name="T3" fmla="*/ 0 h 30"/>
                <a:gd name="T4" fmla="*/ 0 w 30"/>
                <a:gd name="T5" fmla="*/ 16 h 30"/>
                <a:gd name="T6" fmla="*/ 15 w 30"/>
                <a:gd name="T7" fmla="*/ 3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6"/>
                    <a:pt x="23" y="0"/>
                    <a:pt x="14" y="0"/>
                  </a:cubicBezTo>
                  <a:cubicBezTo>
                    <a:pt x="6" y="0"/>
                    <a:pt x="0" y="7"/>
                    <a:pt x="0" y="16"/>
                  </a:cubicBezTo>
                  <a:cubicBezTo>
                    <a:pt x="0" y="24"/>
                    <a:pt x="7" y="30"/>
                    <a:pt x="15" y="30"/>
                  </a:cubicBezTo>
                  <a:cubicBezTo>
                    <a:pt x="24" y="30"/>
                    <a:pt x="30" y="23"/>
                    <a:pt x="30" y="15"/>
                  </a:cubicBezTo>
                  <a:close/>
                </a:path>
              </a:pathLst>
            </a:custGeom>
            <a:noFill/>
            <a:ln w="34925"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47">
              <a:extLst>
                <a:ext uri="{FF2B5EF4-FFF2-40B4-BE49-F238E27FC236}">
                  <a16:creationId xmlns:a16="http://schemas.microsoft.com/office/drawing/2014/main" xmlns="" id="{20897BCA-F9F5-487A-BAE5-EE3E07676034}"/>
                </a:ext>
              </a:extLst>
            </p:cNvPr>
            <p:cNvSpPr>
              <a:spLocks/>
            </p:cNvSpPr>
            <p:nvPr/>
          </p:nvSpPr>
          <p:spPr bwMode="auto">
            <a:xfrm flipH="1">
              <a:off x="-2653193" y="4109210"/>
              <a:ext cx="161448" cy="155317"/>
            </a:xfrm>
            <a:custGeom>
              <a:avLst/>
              <a:gdLst>
                <a:gd name="T0" fmla="*/ 42 w 42"/>
                <a:gd name="T1" fmla="*/ 40 h 40"/>
                <a:gd name="T2" fmla="*/ 0 w 42"/>
                <a:gd name="T3" fmla="*/ 0 h 40"/>
              </a:gdLst>
              <a:ahLst/>
              <a:cxnLst>
                <a:cxn ang="0">
                  <a:pos x="T0" y="T1"/>
                </a:cxn>
                <a:cxn ang="0">
                  <a:pos x="T2" y="T3"/>
                </a:cxn>
              </a:cxnLst>
              <a:rect l="0" t="0" r="r" b="b"/>
              <a:pathLst>
                <a:path w="42" h="40">
                  <a:moveTo>
                    <a:pt x="42" y="40"/>
                  </a:moveTo>
                  <a:cubicBezTo>
                    <a:pt x="42" y="40"/>
                    <a:pt x="38" y="0"/>
                    <a:pt x="0" y="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48">
              <a:extLst>
                <a:ext uri="{FF2B5EF4-FFF2-40B4-BE49-F238E27FC236}">
                  <a16:creationId xmlns:a16="http://schemas.microsoft.com/office/drawing/2014/main" xmlns="" id="{778A66B9-0E7E-41E2-9C72-E3AB5DCEDFDB}"/>
                </a:ext>
              </a:extLst>
            </p:cNvPr>
            <p:cNvSpPr>
              <a:spLocks noEditPoints="1"/>
            </p:cNvSpPr>
            <p:nvPr/>
          </p:nvSpPr>
          <p:spPr bwMode="auto">
            <a:xfrm flipH="1">
              <a:off x="-2788074" y="4920536"/>
              <a:ext cx="562003" cy="598788"/>
            </a:xfrm>
            <a:custGeom>
              <a:avLst/>
              <a:gdLst>
                <a:gd name="T0" fmla="*/ 137 w 146"/>
                <a:gd name="T1" fmla="*/ 115 h 156"/>
                <a:gd name="T2" fmla="*/ 146 w 146"/>
                <a:gd name="T3" fmla="*/ 88 h 156"/>
                <a:gd name="T4" fmla="*/ 135 w 146"/>
                <a:gd name="T5" fmla="*/ 85 h 156"/>
                <a:gd name="T6" fmla="*/ 134 w 146"/>
                <a:gd name="T7" fmla="*/ 64 h 156"/>
                <a:gd name="T8" fmla="*/ 145 w 146"/>
                <a:gd name="T9" fmla="*/ 59 h 156"/>
                <a:gd name="T10" fmla="*/ 132 w 146"/>
                <a:gd name="T11" fmla="*/ 34 h 156"/>
                <a:gd name="T12" fmla="*/ 122 w 146"/>
                <a:gd name="T13" fmla="*/ 39 h 156"/>
                <a:gd name="T14" fmla="*/ 106 w 146"/>
                <a:gd name="T15" fmla="*/ 25 h 156"/>
                <a:gd name="T16" fmla="*/ 110 w 146"/>
                <a:gd name="T17" fmla="*/ 14 h 156"/>
                <a:gd name="T18" fmla="*/ 112 w 146"/>
                <a:gd name="T19" fmla="*/ 9 h 156"/>
                <a:gd name="T20" fmla="*/ 85 w 146"/>
                <a:gd name="T21" fmla="*/ 0 h 156"/>
                <a:gd name="T22" fmla="*/ 83 w 146"/>
                <a:gd name="T23" fmla="*/ 5 h 156"/>
                <a:gd name="T24" fmla="*/ 80 w 146"/>
                <a:gd name="T25" fmla="*/ 16 h 156"/>
                <a:gd name="T26" fmla="*/ 59 w 146"/>
                <a:gd name="T27" fmla="*/ 17 h 156"/>
                <a:gd name="T28" fmla="*/ 54 w 146"/>
                <a:gd name="T29" fmla="*/ 7 h 156"/>
                <a:gd name="T30" fmla="*/ 29 w 146"/>
                <a:gd name="T31" fmla="*/ 19 h 156"/>
                <a:gd name="T32" fmla="*/ 34 w 146"/>
                <a:gd name="T33" fmla="*/ 30 h 156"/>
                <a:gd name="T34" fmla="*/ 20 w 146"/>
                <a:gd name="T35" fmla="*/ 45 h 156"/>
                <a:gd name="T36" fmla="*/ 9 w 146"/>
                <a:gd name="T37" fmla="*/ 41 h 156"/>
                <a:gd name="T38" fmla="*/ 0 w 146"/>
                <a:gd name="T39" fmla="*/ 68 h 156"/>
                <a:gd name="T40" fmla="*/ 11 w 146"/>
                <a:gd name="T41" fmla="*/ 72 h 156"/>
                <a:gd name="T42" fmla="*/ 12 w 146"/>
                <a:gd name="T43" fmla="*/ 92 h 156"/>
                <a:gd name="T44" fmla="*/ 2 w 146"/>
                <a:gd name="T45" fmla="*/ 97 h 156"/>
                <a:gd name="T46" fmla="*/ 14 w 146"/>
                <a:gd name="T47" fmla="*/ 123 h 156"/>
                <a:gd name="T48" fmla="*/ 25 w 146"/>
                <a:gd name="T49" fmla="*/ 118 h 156"/>
                <a:gd name="T50" fmla="*/ 40 w 146"/>
                <a:gd name="T51" fmla="*/ 131 h 156"/>
                <a:gd name="T52" fmla="*/ 36 w 146"/>
                <a:gd name="T53" fmla="*/ 142 h 156"/>
                <a:gd name="T54" fmla="*/ 35 w 146"/>
                <a:gd name="T55" fmla="*/ 147 h 156"/>
                <a:gd name="T56" fmla="*/ 61 w 146"/>
                <a:gd name="T57" fmla="*/ 156 h 156"/>
                <a:gd name="T58" fmla="*/ 63 w 146"/>
                <a:gd name="T59" fmla="*/ 151 h 156"/>
                <a:gd name="T60" fmla="*/ 67 w 146"/>
                <a:gd name="T61" fmla="*/ 140 h 156"/>
                <a:gd name="T62" fmla="*/ 87 w 146"/>
                <a:gd name="T63" fmla="*/ 139 h 156"/>
                <a:gd name="T64" fmla="*/ 92 w 146"/>
                <a:gd name="T65" fmla="*/ 150 h 156"/>
                <a:gd name="T66" fmla="*/ 118 w 146"/>
                <a:gd name="T67" fmla="*/ 137 h 156"/>
                <a:gd name="T68" fmla="*/ 113 w 146"/>
                <a:gd name="T69" fmla="*/ 127 h 156"/>
                <a:gd name="T70" fmla="*/ 126 w 146"/>
                <a:gd name="T71" fmla="*/ 111 h 156"/>
                <a:gd name="T72" fmla="*/ 137 w 146"/>
                <a:gd name="T73" fmla="*/ 115 h 156"/>
                <a:gd name="T74" fmla="*/ 65 w 146"/>
                <a:gd name="T75" fmla="*/ 103 h 156"/>
                <a:gd name="T76" fmla="*/ 49 w 146"/>
                <a:gd name="T77" fmla="*/ 70 h 156"/>
                <a:gd name="T78" fmla="*/ 82 w 146"/>
                <a:gd name="T79" fmla="*/ 54 h 156"/>
                <a:gd name="T80" fmla="*/ 98 w 146"/>
                <a:gd name="T81" fmla="*/ 87 h 156"/>
                <a:gd name="T82" fmla="*/ 65 w 146"/>
                <a:gd name="T83" fmla="*/ 10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56">
                  <a:moveTo>
                    <a:pt x="137" y="115"/>
                  </a:moveTo>
                  <a:cubicBezTo>
                    <a:pt x="146" y="88"/>
                    <a:pt x="146" y="88"/>
                    <a:pt x="146" y="88"/>
                  </a:cubicBezTo>
                  <a:cubicBezTo>
                    <a:pt x="135" y="85"/>
                    <a:pt x="135" y="85"/>
                    <a:pt x="135" y="85"/>
                  </a:cubicBezTo>
                  <a:cubicBezTo>
                    <a:pt x="136" y="78"/>
                    <a:pt x="136" y="71"/>
                    <a:pt x="134" y="64"/>
                  </a:cubicBezTo>
                  <a:cubicBezTo>
                    <a:pt x="145" y="59"/>
                    <a:pt x="145" y="59"/>
                    <a:pt x="145" y="59"/>
                  </a:cubicBezTo>
                  <a:cubicBezTo>
                    <a:pt x="132" y="34"/>
                    <a:pt x="132" y="34"/>
                    <a:pt x="132" y="34"/>
                  </a:cubicBezTo>
                  <a:cubicBezTo>
                    <a:pt x="122" y="39"/>
                    <a:pt x="122" y="39"/>
                    <a:pt x="122" y="39"/>
                  </a:cubicBezTo>
                  <a:cubicBezTo>
                    <a:pt x="117" y="34"/>
                    <a:pt x="112" y="29"/>
                    <a:pt x="106" y="25"/>
                  </a:cubicBezTo>
                  <a:cubicBezTo>
                    <a:pt x="110" y="14"/>
                    <a:pt x="110" y="14"/>
                    <a:pt x="110" y="14"/>
                  </a:cubicBezTo>
                  <a:cubicBezTo>
                    <a:pt x="112" y="9"/>
                    <a:pt x="112" y="9"/>
                    <a:pt x="112" y="9"/>
                  </a:cubicBezTo>
                  <a:cubicBezTo>
                    <a:pt x="85" y="0"/>
                    <a:pt x="85" y="0"/>
                    <a:pt x="85" y="0"/>
                  </a:cubicBezTo>
                  <a:cubicBezTo>
                    <a:pt x="83" y="5"/>
                    <a:pt x="83" y="5"/>
                    <a:pt x="83" y="5"/>
                  </a:cubicBezTo>
                  <a:cubicBezTo>
                    <a:pt x="80" y="16"/>
                    <a:pt x="80" y="16"/>
                    <a:pt x="80" y="16"/>
                  </a:cubicBezTo>
                  <a:cubicBezTo>
                    <a:pt x="73" y="15"/>
                    <a:pt x="66" y="16"/>
                    <a:pt x="59" y="17"/>
                  </a:cubicBezTo>
                  <a:cubicBezTo>
                    <a:pt x="54" y="7"/>
                    <a:pt x="54" y="7"/>
                    <a:pt x="54" y="7"/>
                  </a:cubicBezTo>
                  <a:cubicBezTo>
                    <a:pt x="29" y="19"/>
                    <a:pt x="29" y="19"/>
                    <a:pt x="29" y="19"/>
                  </a:cubicBezTo>
                  <a:cubicBezTo>
                    <a:pt x="34" y="30"/>
                    <a:pt x="34" y="30"/>
                    <a:pt x="34" y="30"/>
                  </a:cubicBezTo>
                  <a:cubicBezTo>
                    <a:pt x="29" y="34"/>
                    <a:pt x="24" y="39"/>
                    <a:pt x="20" y="45"/>
                  </a:cubicBezTo>
                  <a:cubicBezTo>
                    <a:pt x="9" y="41"/>
                    <a:pt x="9" y="41"/>
                    <a:pt x="9" y="41"/>
                  </a:cubicBezTo>
                  <a:cubicBezTo>
                    <a:pt x="0" y="68"/>
                    <a:pt x="0" y="68"/>
                    <a:pt x="0" y="68"/>
                  </a:cubicBezTo>
                  <a:cubicBezTo>
                    <a:pt x="11" y="72"/>
                    <a:pt x="11" y="72"/>
                    <a:pt x="11" y="72"/>
                  </a:cubicBezTo>
                  <a:cubicBezTo>
                    <a:pt x="10" y="79"/>
                    <a:pt x="11" y="86"/>
                    <a:pt x="12" y="92"/>
                  </a:cubicBezTo>
                  <a:cubicBezTo>
                    <a:pt x="2" y="97"/>
                    <a:pt x="2" y="97"/>
                    <a:pt x="2" y="97"/>
                  </a:cubicBezTo>
                  <a:cubicBezTo>
                    <a:pt x="14" y="123"/>
                    <a:pt x="14" y="123"/>
                    <a:pt x="14" y="123"/>
                  </a:cubicBezTo>
                  <a:cubicBezTo>
                    <a:pt x="25" y="118"/>
                    <a:pt x="25" y="118"/>
                    <a:pt x="25" y="118"/>
                  </a:cubicBezTo>
                  <a:cubicBezTo>
                    <a:pt x="29" y="123"/>
                    <a:pt x="34" y="127"/>
                    <a:pt x="40" y="131"/>
                  </a:cubicBezTo>
                  <a:cubicBezTo>
                    <a:pt x="36" y="142"/>
                    <a:pt x="36" y="142"/>
                    <a:pt x="36" y="142"/>
                  </a:cubicBezTo>
                  <a:cubicBezTo>
                    <a:pt x="35" y="147"/>
                    <a:pt x="35" y="147"/>
                    <a:pt x="35" y="147"/>
                  </a:cubicBezTo>
                  <a:cubicBezTo>
                    <a:pt x="61" y="156"/>
                    <a:pt x="61" y="156"/>
                    <a:pt x="61" y="156"/>
                  </a:cubicBezTo>
                  <a:cubicBezTo>
                    <a:pt x="63" y="151"/>
                    <a:pt x="63" y="151"/>
                    <a:pt x="63" y="151"/>
                  </a:cubicBezTo>
                  <a:cubicBezTo>
                    <a:pt x="67" y="140"/>
                    <a:pt x="67" y="140"/>
                    <a:pt x="67" y="140"/>
                  </a:cubicBezTo>
                  <a:cubicBezTo>
                    <a:pt x="74" y="141"/>
                    <a:pt x="81" y="141"/>
                    <a:pt x="87" y="139"/>
                  </a:cubicBezTo>
                  <a:cubicBezTo>
                    <a:pt x="92" y="150"/>
                    <a:pt x="92" y="150"/>
                    <a:pt x="92" y="150"/>
                  </a:cubicBezTo>
                  <a:cubicBezTo>
                    <a:pt x="118" y="137"/>
                    <a:pt x="118" y="137"/>
                    <a:pt x="118" y="137"/>
                  </a:cubicBezTo>
                  <a:cubicBezTo>
                    <a:pt x="113" y="127"/>
                    <a:pt x="113" y="127"/>
                    <a:pt x="113" y="127"/>
                  </a:cubicBezTo>
                  <a:cubicBezTo>
                    <a:pt x="118" y="122"/>
                    <a:pt x="122" y="117"/>
                    <a:pt x="126" y="111"/>
                  </a:cubicBezTo>
                  <a:lnTo>
                    <a:pt x="137" y="115"/>
                  </a:lnTo>
                  <a:close/>
                  <a:moveTo>
                    <a:pt x="65" y="103"/>
                  </a:moveTo>
                  <a:cubicBezTo>
                    <a:pt x="51" y="98"/>
                    <a:pt x="44" y="83"/>
                    <a:pt x="49" y="70"/>
                  </a:cubicBezTo>
                  <a:cubicBezTo>
                    <a:pt x="53" y="56"/>
                    <a:pt x="68" y="49"/>
                    <a:pt x="82" y="54"/>
                  </a:cubicBezTo>
                  <a:cubicBezTo>
                    <a:pt x="95" y="58"/>
                    <a:pt x="102" y="73"/>
                    <a:pt x="98" y="87"/>
                  </a:cubicBezTo>
                  <a:cubicBezTo>
                    <a:pt x="93" y="100"/>
                    <a:pt x="78" y="108"/>
                    <a:pt x="65" y="103"/>
                  </a:cubicBezTo>
                  <a:close/>
                </a:path>
              </a:pathLst>
            </a:custGeom>
            <a:solidFill>
              <a:srgbClr val="F5F5F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49">
              <a:extLst>
                <a:ext uri="{FF2B5EF4-FFF2-40B4-BE49-F238E27FC236}">
                  <a16:creationId xmlns:a16="http://schemas.microsoft.com/office/drawing/2014/main" xmlns="" id="{BA59BE6C-CDF8-458D-B6B5-CE753545D178}"/>
                </a:ext>
              </a:extLst>
            </p:cNvPr>
            <p:cNvSpPr>
              <a:spLocks noEditPoints="1"/>
            </p:cNvSpPr>
            <p:nvPr/>
          </p:nvSpPr>
          <p:spPr bwMode="auto">
            <a:xfrm flipH="1">
              <a:off x="-3783328" y="4605815"/>
              <a:ext cx="819502" cy="876724"/>
            </a:xfrm>
            <a:custGeom>
              <a:avLst/>
              <a:gdLst>
                <a:gd name="T0" fmla="*/ 213 w 213"/>
                <a:gd name="T1" fmla="*/ 123 h 228"/>
                <a:gd name="T2" fmla="*/ 209 w 213"/>
                <a:gd name="T3" fmla="*/ 82 h 228"/>
                <a:gd name="T4" fmla="*/ 192 w 213"/>
                <a:gd name="T5" fmla="*/ 84 h 228"/>
                <a:gd name="T6" fmla="*/ 177 w 213"/>
                <a:gd name="T7" fmla="*/ 58 h 228"/>
                <a:gd name="T8" fmla="*/ 188 w 213"/>
                <a:gd name="T9" fmla="*/ 45 h 228"/>
                <a:gd name="T10" fmla="*/ 156 w 213"/>
                <a:gd name="T11" fmla="*/ 19 h 228"/>
                <a:gd name="T12" fmla="*/ 146 w 213"/>
                <a:gd name="T13" fmla="*/ 32 h 228"/>
                <a:gd name="T14" fmla="*/ 117 w 213"/>
                <a:gd name="T15" fmla="*/ 24 h 228"/>
                <a:gd name="T16" fmla="*/ 115 w 213"/>
                <a:gd name="T17" fmla="*/ 7 h 228"/>
                <a:gd name="T18" fmla="*/ 115 w 213"/>
                <a:gd name="T19" fmla="*/ 0 h 228"/>
                <a:gd name="T20" fmla="*/ 74 w 213"/>
                <a:gd name="T21" fmla="*/ 4 h 228"/>
                <a:gd name="T22" fmla="*/ 75 w 213"/>
                <a:gd name="T23" fmla="*/ 11 h 228"/>
                <a:gd name="T24" fmla="*/ 77 w 213"/>
                <a:gd name="T25" fmla="*/ 28 h 228"/>
                <a:gd name="T26" fmla="*/ 51 w 213"/>
                <a:gd name="T27" fmla="*/ 43 h 228"/>
                <a:gd name="T28" fmla="*/ 37 w 213"/>
                <a:gd name="T29" fmla="*/ 32 h 228"/>
                <a:gd name="T30" fmla="*/ 12 w 213"/>
                <a:gd name="T31" fmla="*/ 64 h 228"/>
                <a:gd name="T32" fmla="*/ 25 w 213"/>
                <a:gd name="T33" fmla="*/ 74 h 228"/>
                <a:gd name="T34" fmla="*/ 17 w 213"/>
                <a:gd name="T35" fmla="*/ 103 h 228"/>
                <a:gd name="T36" fmla="*/ 0 w 213"/>
                <a:gd name="T37" fmla="*/ 105 h 228"/>
                <a:gd name="T38" fmla="*/ 4 w 213"/>
                <a:gd name="T39" fmla="*/ 145 h 228"/>
                <a:gd name="T40" fmla="*/ 21 w 213"/>
                <a:gd name="T41" fmla="*/ 143 h 228"/>
                <a:gd name="T42" fmla="*/ 35 w 213"/>
                <a:gd name="T43" fmla="*/ 169 h 228"/>
                <a:gd name="T44" fmla="*/ 25 w 213"/>
                <a:gd name="T45" fmla="*/ 183 h 228"/>
                <a:gd name="T46" fmla="*/ 56 w 213"/>
                <a:gd name="T47" fmla="*/ 208 h 228"/>
                <a:gd name="T48" fmla="*/ 67 w 213"/>
                <a:gd name="T49" fmla="*/ 195 h 228"/>
                <a:gd name="T50" fmla="*/ 96 w 213"/>
                <a:gd name="T51" fmla="*/ 203 h 228"/>
                <a:gd name="T52" fmla="*/ 97 w 213"/>
                <a:gd name="T53" fmla="*/ 220 h 228"/>
                <a:gd name="T54" fmla="*/ 98 w 213"/>
                <a:gd name="T55" fmla="*/ 228 h 228"/>
                <a:gd name="T56" fmla="*/ 139 w 213"/>
                <a:gd name="T57" fmla="*/ 223 h 228"/>
                <a:gd name="T58" fmla="*/ 138 w 213"/>
                <a:gd name="T59" fmla="*/ 216 h 228"/>
                <a:gd name="T60" fmla="*/ 136 w 213"/>
                <a:gd name="T61" fmla="*/ 199 h 228"/>
                <a:gd name="T62" fmla="*/ 162 w 213"/>
                <a:gd name="T63" fmla="*/ 185 h 228"/>
                <a:gd name="T64" fmla="*/ 175 w 213"/>
                <a:gd name="T65" fmla="*/ 195 h 228"/>
                <a:gd name="T66" fmla="*/ 201 w 213"/>
                <a:gd name="T67" fmla="*/ 164 h 228"/>
                <a:gd name="T68" fmla="*/ 188 w 213"/>
                <a:gd name="T69" fmla="*/ 153 h 228"/>
                <a:gd name="T70" fmla="*/ 196 w 213"/>
                <a:gd name="T71" fmla="*/ 124 h 228"/>
                <a:gd name="T72" fmla="*/ 213 w 213"/>
                <a:gd name="T73" fmla="*/ 123 h 228"/>
                <a:gd name="T74" fmla="*/ 110 w 213"/>
                <a:gd name="T75" fmla="*/ 151 h 228"/>
                <a:gd name="T76" fmla="*/ 69 w 213"/>
                <a:gd name="T77" fmla="*/ 118 h 228"/>
                <a:gd name="T78" fmla="*/ 102 w 213"/>
                <a:gd name="T79" fmla="*/ 76 h 228"/>
                <a:gd name="T80" fmla="*/ 144 w 213"/>
                <a:gd name="T81" fmla="*/ 110 h 228"/>
                <a:gd name="T82" fmla="*/ 110 w 213"/>
                <a:gd name="T83" fmla="*/ 15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3" h="228">
                  <a:moveTo>
                    <a:pt x="213" y="123"/>
                  </a:moveTo>
                  <a:cubicBezTo>
                    <a:pt x="209" y="82"/>
                    <a:pt x="209" y="82"/>
                    <a:pt x="209" y="82"/>
                  </a:cubicBezTo>
                  <a:cubicBezTo>
                    <a:pt x="192" y="84"/>
                    <a:pt x="192" y="84"/>
                    <a:pt x="192" y="84"/>
                  </a:cubicBezTo>
                  <a:cubicBezTo>
                    <a:pt x="188" y="74"/>
                    <a:pt x="184" y="65"/>
                    <a:pt x="177" y="58"/>
                  </a:cubicBezTo>
                  <a:cubicBezTo>
                    <a:pt x="188" y="45"/>
                    <a:pt x="188" y="45"/>
                    <a:pt x="188" y="45"/>
                  </a:cubicBezTo>
                  <a:cubicBezTo>
                    <a:pt x="156" y="19"/>
                    <a:pt x="156" y="19"/>
                    <a:pt x="156" y="19"/>
                  </a:cubicBezTo>
                  <a:cubicBezTo>
                    <a:pt x="146" y="32"/>
                    <a:pt x="146" y="32"/>
                    <a:pt x="146" y="32"/>
                  </a:cubicBezTo>
                  <a:cubicBezTo>
                    <a:pt x="137" y="28"/>
                    <a:pt x="127" y="25"/>
                    <a:pt x="117" y="24"/>
                  </a:cubicBezTo>
                  <a:cubicBezTo>
                    <a:pt x="115" y="7"/>
                    <a:pt x="115" y="7"/>
                    <a:pt x="115" y="7"/>
                  </a:cubicBezTo>
                  <a:cubicBezTo>
                    <a:pt x="115" y="0"/>
                    <a:pt x="115" y="0"/>
                    <a:pt x="115" y="0"/>
                  </a:cubicBezTo>
                  <a:cubicBezTo>
                    <a:pt x="74" y="4"/>
                    <a:pt x="74" y="4"/>
                    <a:pt x="74" y="4"/>
                  </a:cubicBezTo>
                  <a:cubicBezTo>
                    <a:pt x="75" y="11"/>
                    <a:pt x="75" y="11"/>
                    <a:pt x="75" y="11"/>
                  </a:cubicBezTo>
                  <a:cubicBezTo>
                    <a:pt x="77" y="28"/>
                    <a:pt x="77" y="28"/>
                    <a:pt x="77" y="28"/>
                  </a:cubicBezTo>
                  <a:cubicBezTo>
                    <a:pt x="67" y="32"/>
                    <a:pt x="58" y="36"/>
                    <a:pt x="51" y="43"/>
                  </a:cubicBezTo>
                  <a:cubicBezTo>
                    <a:pt x="37" y="32"/>
                    <a:pt x="37" y="32"/>
                    <a:pt x="37" y="32"/>
                  </a:cubicBezTo>
                  <a:cubicBezTo>
                    <a:pt x="12" y="64"/>
                    <a:pt x="12" y="64"/>
                    <a:pt x="12" y="64"/>
                  </a:cubicBezTo>
                  <a:cubicBezTo>
                    <a:pt x="25" y="74"/>
                    <a:pt x="25" y="74"/>
                    <a:pt x="25" y="74"/>
                  </a:cubicBezTo>
                  <a:cubicBezTo>
                    <a:pt x="21" y="83"/>
                    <a:pt x="18" y="93"/>
                    <a:pt x="17" y="103"/>
                  </a:cubicBezTo>
                  <a:cubicBezTo>
                    <a:pt x="0" y="105"/>
                    <a:pt x="0" y="105"/>
                    <a:pt x="0" y="105"/>
                  </a:cubicBezTo>
                  <a:cubicBezTo>
                    <a:pt x="4" y="145"/>
                    <a:pt x="4" y="145"/>
                    <a:pt x="4" y="145"/>
                  </a:cubicBezTo>
                  <a:cubicBezTo>
                    <a:pt x="21" y="143"/>
                    <a:pt x="21" y="143"/>
                    <a:pt x="21" y="143"/>
                  </a:cubicBezTo>
                  <a:cubicBezTo>
                    <a:pt x="24" y="153"/>
                    <a:pt x="29" y="162"/>
                    <a:pt x="35" y="169"/>
                  </a:cubicBezTo>
                  <a:cubicBezTo>
                    <a:pt x="25" y="183"/>
                    <a:pt x="25" y="183"/>
                    <a:pt x="25" y="183"/>
                  </a:cubicBezTo>
                  <a:cubicBezTo>
                    <a:pt x="56" y="208"/>
                    <a:pt x="56" y="208"/>
                    <a:pt x="56" y="208"/>
                  </a:cubicBezTo>
                  <a:cubicBezTo>
                    <a:pt x="67" y="195"/>
                    <a:pt x="67" y="195"/>
                    <a:pt x="67" y="195"/>
                  </a:cubicBezTo>
                  <a:cubicBezTo>
                    <a:pt x="76" y="199"/>
                    <a:pt x="86" y="202"/>
                    <a:pt x="96" y="203"/>
                  </a:cubicBezTo>
                  <a:cubicBezTo>
                    <a:pt x="97" y="220"/>
                    <a:pt x="97" y="220"/>
                    <a:pt x="97" y="220"/>
                  </a:cubicBezTo>
                  <a:cubicBezTo>
                    <a:pt x="98" y="228"/>
                    <a:pt x="98" y="228"/>
                    <a:pt x="98" y="228"/>
                  </a:cubicBezTo>
                  <a:cubicBezTo>
                    <a:pt x="139" y="223"/>
                    <a:pt x="139" y="223"/>
                    <a:pt x="139" y="223"/>
                  </a:cubicBezTo>
                  <a:cubicBezTo>
                    <a:pt x="138" y="216"/>
                    <a:pt x="138" y="216"/>
                    <a:pt x="138" y="216"/>
                  </a:cubicBezTo>
                  <a:cubicBezTo>
                    <a:pt x="136" y="199"/>
                    <a:pt x="136" y="199"/>
                    <a:pt x="136" y="199"/>
                  </a:cubicBezTo>
                  <a:cubicBezTo>
                    <a:pt x="146" y="196"/>
                    <a:pt x="155" y="191"/>
                    <a:pt x="162" y="185"/>
                  </a:cubicBezTo>
                  <a:cubicBezTo>
                    <a:pt x="175" y="195"/>
                    <a:pt x="175" y="195"/>
                    <a:pt x="175" y="195"/>
                  </a:cubicBezTo>
                  <a:cubicBezTo>
                    <a:pt x="201" y="164"/>
                    <a:pt x="201" y="164"/>
                    <a:pt x="201" y="164"/>
                  </a:cubicBezTo>
                  <a:cubicBezTo>
                    <a:pt x="188" y="153"/>
                    <a:pt x="188" y="153"/>
                    <a:pt x="188" y="153"/>
                  </a:cubicBezTo>
                  <a:cubicBezTo>
                    <a:pt x="192" y="144"/>
                    <a:pt x="195" y="134"/>
                    <a:pt x="196" y="124"/>
                  </a:cubicBezTo>
                  <a:lnTo>
                    <a:pt x="213" y="123"/>
                  </a:lnTo>
                  <a:close/>
                  <a:moveTo>
                    <a:pt x="110" y="151"/>
                  </a:moveTo>
                  <a:cubicBezTo>
                    <a:pt x="90" y="153"/>
                    <a:pt x="71" y="138"/>
                    <a:pt x="69" y="118"/>
                  </a:cubicBezTo>
                  <a:cubicBezTo>
                    <a:pt x="67" y="97"/>
                    <a:pt x="82" y="78"/>
                    <a:pt x="102" y="76"/>
                  </a:cubicBezTo>
                  <a:cubicBezTo>
                    <a:pt x="123" y="74"/>
                    <a:pt x="142" y="89"/>
                    <a:pt x="144" y="110"/>
                  </a:cubicBezTo>
                  <a:cubicBezTo>
                    <a:pt x="146" y="130"/>
                    <a:pt x="131" y="149"/>
                    <a:pt x="110" y="151"/>
                  </a:cubicBezTo>
                  <a:close/>
                </a:path>
              </a:pathLst>
            </a:custGeom>
            <a:noFill/>
            <a:ln w="47625" cap="flat">
              <a:solidFill>
                <a:srgbClr val="F5F5F5"/>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7" name="Subtitle 176">
            <a:extLst>
              <a:ext uri="{FF2B5EF4-FFF2-40B4-BE49-F238E27FC236}">
                <a16:creationId xmlns:a16="http://schemas.microsoft.com/office/drawing/2014/main" xmlns="" id="{5F4D4280-8B8F-4919-B818-5786FE0A9304}"/>
              </a:ext>
            </a:extLst>
          </p:cNvPr>
          <p:cNvSpPr txBox="1">
            <a:spLocks/>
          </p:cNvSpPr>
          <p:nvPr/>
        </p:nvSpPr>
        <p:spPr>
          <a:xfrm>
            <a:off x="800100" y="2260618"/>
            <a:ext cx="4753876" cy="399596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err="1">
                <a:solidFill>
                  <a:schemeClr val="bg1"/>
                </a:solidFill>
              </a:rPr>
              <a:t>Beneish’s</a:t>
            </a:r>
            <a:r>
              <a:rPr lang="en-IN" sz="1800" dirty="0">
                <a:solidFill>
                  <a:schemeClr val="bg1"/>
                </a:solidFill>
              </a:rPr>
              <a:t> M-Score is a mathematical model that uses eight financial ratios weighted by coefficients to identify whether a company has manipulated its profits. It was created by Professor </a:t>
            </a:r>
            <a:r>
              <a:rPr lang="en-IN" sz="1800" dirty="0" err="1">
                <a:solidFill>
                  <a:schemeClr val="bg1"/>
                </a:solidFill>
              </a:rPr>
              <a:t>Messod</a:t>
            </a:r>
            <a:r>
              <a:rPr lang="en-IN" sz="1800" dirty="0">
                <a:solidFill>
                  <a:schemeClr val="bg1"/>
                </a:solidFill>
              </a:rPr>
              <a:t> </a:t>
            </a:r>
            <a:r>
              <a:rPr lang="en-IN" sz="1800" dirty="0" err="1">
                <a:solidFill>
                  <a:schemeClr val="bg1"/>
                </a:solidFill>
              </a:rPr>
              <a:t>Beneish</a:t>
            </a:r>
            <a:r>
              <a:rPr lang="en-IN" sz="1800" dirty="0">
                <a:solidFill>
                  <a:schemeClr val="bg1"/>
                </a:solidFill>
              </a:rPr>
              <a:t> who published a paper in June 1999 called </a:t>
            </a:r>
            <a:r>
              <a:rPr lang="en-IN" sz="1800" dirty="0">
                <a:solidFill>
                  <a:schemeClr val="bg1"/>
                </a:solidFill>
                <a:hlinkClick r:id="rId2"/>
              </a:rPr>
              <a:t>The Detection of Earnings </a:t>
            </a:r>
            <a:r>
              <a:rPr lang="en-IN" sz="1800" dirty="0" smtClean="0">
                <a:solidFill>
                  <a:schemeClr val="bg1"/>
                </a:solidFill>
                <a:hlinkClick r:id="rId2"/>
              </a:rPr>
              <a:t>Manipulation</a:t>
            </a:r>
            <a:r>
              <a:rPr lang="en-IN" sz="1800" dirty="0" smtClean="0">
                <a:solidFill>
                  <a:schemeClr val="bg1"/>
                </a:solidFill>
              </a:rPr>
              <a:t>.</a:t>
            </a:r>
          </a:p>
          <a:p>
            <a:pPr marL="0" indent="0">
              <a:buNone/>
            </a:pPr>
            <a:r>
              <a:rPr lang="en-IN" sz="1800" dirty="0" err="1" smtClean="0">
                <a:solidFill>
                  <a:schemeClr val="bg1"/>
                </a:solidFill>
              </a:rPr>
              <a:t>Beneish</a:t>
            </a:r>
            <a:r>
              <a:rPr lang="en-IN" sz="1800" dirty="0" smtClean="0">
                <a:solidFill>
                  <a:schemeClr val="bg1"/>
                </a:solidFill>
              </a:rPr>
              <a:t> </a:t>
            </a:r>
            <a:r>
              <a:rPr lang="en-IN" sz="1800" dirty="0">
                <a:solidFill>
                  <a:schemeClr val="bg1"/>
                </a:solidFill>
              </a:rPr>
              <a:t>surmises that companies are incentivised to manipulate profits if they have high sales growth, deteriorating gross margins, rising operating expenses and rising </a:t>
            </a:r>
            <a:r>
              <a:rPr lang="en-IN" sz="1800" dirty="0" smtClean="0">
                <a:solidFill>
                  <a:schemeClr val="bg1"/>
                </a:solidFill>
              </a:rPr>
              <a:t>leverage.</a:t>
            </a:r>
          </a:p>
          <a:p>
            <a:pPr marL="0" indent="0">
              <a:buNone/>
            </a:pPr>
            <a:r>
              <a:rPr lang="en-IN" sz="1800" dirty="0" smtClean="0">
                <a:solidFill>
                  <a:schemeClr val="bg1"/>
                </a:solidFill>
              </a:rPr>
              <a:t>They </a:t>
            </a:r>
            <a:r>
              <a:rPr lang="en-IN" sz="1800" dirty="0">
                <a:solidFill>
                  <a:schemeClr val="bg1"/>
                </a:solidFill>
              </a:rPr>
              <a:t>are likely to manipulate profits by accelerating sales recognition, increasing cost deferrals, raising accruals and reducing depreciation. These eight ratios are explained in greater detail as follows</a:t>
            </a:r>
            <a:r>
              <a:rPr lang="en-IN" sz="1800" dirty="0" smtClean="0">
                <a:solidFill>
                  <a:schemeClr val="bg1"/>
                </a:solidFill>
              </a:rPr>
              <a:t>:</a:t>
            </a:r>
            <a:endParaRPr lang="en-US" sz="1800" dirty="0">
              <a:solidFill>
                <a:schemeClr val="bg1"/>
              </a:solidFill>
            </a:endParaRPr>
          </a:p>
        </p:txBody>
      </p:sp>
      <p:sp>
        <p:nvSpPr>
          <p:cNvPr id="231" name="Freeform 6">
            <a:extLst>
              <a:ext uri="{FF2B5EF4-FFF2-40B4-BE49-F238E27FC236}">
                <a16:creationId xmlns:a16="http://schemas.microsoft.com/office/drawing/2014/main" xmlns="" id="{A84AAED1-14DA-4E4E-B238-EDCC62499BD6}"/>
              </a:ext>
            </a:extLst>
          </p:cNvPr>
          <p:cNvSpPr>
            <a:spLocks/>
          </p:cNvSpPr>
          <p:nvPr/>
        </p:nvSpPr>
        <p:spPr bwMode="auto">
          <a:xfrm>
            <a:off x="10772282" y="1201458"/>
            <a:ext cx="1297714" cy="2685348"/>
          </a:xfrm>
          <a:custGeom>
            <a:avLst/>
            <a:gdLst>
              <a:gd name="T0" fmla="*/ 163 w 337"/>
              <a:gd name="T1" fmla="*/ 0 h 699"/>
              <a:gd name="T2" fmla="*/ 0 w 337"/>
              <a:gd name="T3" fmla="*/ 699 h 699"/>
              <a:gd name="T4" fmla="*/ 278 w 337"/>
              <a:gd name="T5" fmla="*/ 382 h 699"/>
              <a:gd name="T6" fmla="*/ 163 w 337"/>
              <a:gd name="T7" fmla="*/ 0 h 699"/>
            </a:gdLst>
            <a:ahLst/>
            <a:cxnLst>
              <a:cxn ang="0">
                <a:pos x="T0" y="T1"/>
              </a:cxn>
              <a:cxn ang="0">
                <a:pos x="T2" y="T3"/>
              </a:cxn>
              <a:cxn ang="0">
                <a:pos x="T4" y="T5"/>
              </a:cxn>
              <a:cxn ang="0">
                <a:pos x="T6" y="T7"/>
              </a:cxn>
            </a:cxnLst>
            <a:rect l="0" t="0" r="r" b="b"/>
            <a:pathLst>
              <a:path w="337" h="699">
                <a:moveTo>
                  <a:pt x="163" y="0"/>
                </a:moveTo>
                <a:cubicBezTo>
                  <a:pt x="0" y="699"/>
                  <a:pt x="0" y="699"/>
                  <a:pt x="0" y="699"/>
                </a:cubicBezTo>
                <a:cubicBezTo>
                  <a:pt x="0" y="699"/>
                  <a:pt x="217" y="690"/>
                  <a:pt x="278" y="382"/>
                </a:cubicBezTo>
                <a:cubicBezTo>
                  <a:pt x="337" y="82"/>
                  <a:pt x="163" y="0"/>
                  <a:pt x="16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Slide Number Placeholder 232">
            <a:extLst>
              <a:ext uri="{FF2B5EF4-FFF2-40B4-BE49-F238E27FC236}">
                <a16:creationId xmlns:a16="http://schemas.microsoft.com/office/drawing/2014/main" xmlns="" id="{C393BC33-C2D6-4B99-99DE-A9CA19B8B445}"/>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xmlns="" val="3660238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Freeform: Shape 294">
            <a:extLst>
              <a:ext uri="{FF2B5EF4-FFF2-40B4-BE49-F238E27FC236}">
                <a16:creationId xmlns:a16="http://schemas.microsoft.com/office/drawing/2014/main" xmlns="" id="{08ED0178-E2EC-414F-8558-42C10B20ADF0}"/>
              </a:ext>
            </a:extLst>
          </p:cNvPr>
          <p:cNvSpPr/>
          <p:nvPr/>
        </p:nvSpPr>
        <p:spPr>
          <a:xfrm>
            <a:off x="-19904" y="-13678"/>
            <a:ext cx="5361232"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6" name="Group 295">
            <a:extLst>
              <a:ext uri="{FF2B5EF4-FFF2-40B4-BE49-F238E27FC236}">
                <a16:creationId xmlns:a16="http://schemas.microsoft.com/office/drawing/2014/main" xmlns="" id="{D128D622-2216-4CDA-8466-17ED0F6E9E24}"/>
              </a:ext>
            </a:extLst>
          </p:cNvPr>
          <p:cNvGrpSpPr/>
          <p:nvPr/>
        </p:nvGrpSpPr>
        <p:grpSpPr>
          <a:xfrm rot="20760234">
            <a:off x="6979640" y="1360534"/>
            <a:ext cx="4944866" cy="5209455"/>
            <a:chOff x="7335838" y="1800225"/>
            <a:chExt cx="3223197" cy="3395663"/>
          </a:xfrm>
          <a:solidFill>
            <a:schemeClr val="bg1">
              <a:alpha val="1000"/>
            </a:schemeClr>
          </a:solidFill>
        </p:grpSpPr>
        <p:grpSp>
          <p:nvGrpSpPr>
            <p:cNvPr id="297" name="Group 296">
              <a:extLst>
                <a:ext uri="{FF2B5EF4-FFF2-40B4-BE49-F238E27FC236}">
                  <a16:creationId xmlns:a16="http://schemas.microsoft.com/office/drawing/2014/main" xmlns="" id="{EB51CB79-14D1-424E-A332-EDEC11C40E07}"/>
                </a:ext>
              </a:extLst>
            </p:cNvPr>
            <p:cNvGrpSpPr/>
            <p:nvPr/>
          </p:nvGrpSpPr>
          <p:grpSpPr>
            <a:xfrm>
              <a:off x="7335838" y="1800225"/>
              <a:ext cx="1603375" cy="3381375"/>
              <a:chOff x="7335838" y="1800225"/>
              <a:chExt cx="1603375" cy="3381375"/>
            </a:xfrm>
            <a:grpFill/>
          </p:grpSpPr>
          <p:sp>
            <p:nvSpPr>
              <p:cNvPr id="314" name="Freeform 9">
                <a:extLst>
                  <a:ext uri="{FF2B5EF4-FFF2-40B4-BE49-F238E27FC236}">
                    <a16:creationId xmlns:a16="http://schemas.microsoft.com/office/drawing/2014/main" xmlns="" id="{0B5A68F8-159C-4C98-B82B-63D668CD299B}"/>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0">
                <a:extLst>
                  <a:ext uri="{FF2B5EF4-FFF2-40B4-BE49-F238E27FC236}">
                    <a16:creationId xmlns:a16="http://schemas.microsoft.com/office/drawing/2014/main" xmlns="" id="{71B481CB-D909-435F-83A5-1249B1D3D0F7}"/>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1">
                <a:extLst>
                  <a:ext uri="{FF2B5EF4-FFF2-40B4-BE49-F238E27FC236}">
                    <a16:creationId xmlns:a16="http://schemas.microsoft.com/office/drawing/2014/main" xmlns="" id="{D9DF00CA-3FEE-454C-9EC8-9721A9ED4E45}"/>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12">
                <a:extLst>
                  <a:ext uri="{FF2B5EF4-FFF2-40B4-BE49-F238E27FC236}">
                    <a16:creationId xmlns:a16="http://schemas.microsoft.com/office/drawing/2014/main" xmlns="" id="{1388672C-040F-4E96-A773-624485CD0BDC}"/>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3">
                <a:extLst>
                  <a:ext uri="{FF2B5EF4-FFF2-40B4-BE49-F238E27FC236}">
                    <a16:creationId xmlns:a16="http://schemas.microsoft.com/office/drawing/2014/main" xmlns="" id="{4BEBC3A5-E1B3-49BE-84C9-8885C1AD461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4">
                <a:extLst>
                  <a:ext uri="{FF2B5EF4-FFF2-40B4-BE49-F238E27FC236}">
                    <a16:creationId xmlns:a16="http://schemas.microsoft.com/office/drawing/2014/main" xmlns="" id="{271D7D29-3A24-4586-A5C6-8515CD50B54B}"/>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xmlns="" id="{8CA2EB68-6CB9-4B2C-A6F0-C576D0617B7D}"/>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6">
                <a:extLst>
                  <a:ext uri="{FF2B5EF4-FFF2-40B4-BE49-F238E27FC236}">
                    <a16:creationId xmlns:a16="http://schemas.microsoft.com/office/drawing/2014/main" xmlns="" id="{FFEDF3DC-8527-48B0-99C7-1B669DDC4C7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7">
                <a:extLst>
                  <a:ext uri="{FF2B5EF4-FFF2-40B4-BE49-F238E27FC236}">
                    <a16:creationId xmlns:a16="http://schemas.microsoft.com/office/drawing/2014/main" xmlns="" id="{3B132D24-DBF7-4901-AD5C-ED0F4556B291}"/>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8">
                <a:extLst>
                  <a:ext uri="{FF2B5EF4-FFF2-40B4-BE49-F238E27FC236}">
                    <a16:creationId xmlns:a16="http://schemas.microsoft.com/office/drawing/2014/main" xmlns="" id="{6FD412B7-22FA-4E2D-B1FF-B92A889D45D8}"/>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9">
                <a:extLst>
                  <a:ext uri="{FF2B5EF4-FFF2-40B4-BE49-F238E27FC236}">
                    <a16:creationId xmlns:a16="http://schemas.microsoft.com/office/drawing/2014/main" xmlns="" id="{0049F006-B550-420F-B33B-480A345A30EC}"/>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0">
                <a:extLst>
                  <a:ext uri="{FF2B5EF4-FFF2-40B4-BE49-F238E27FC236}">
                    <a16:creationId xmlns:a16="http://schemas.microsoft.com/office/drawing/2014/main" xmlns="" id="{94842EDD-80E8-4913-A771-D6BB23E519A7}"/>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1">
                <a:extLst>
                  <a:ext uri="{FF2B5EF4-FFF2-40B4-BE49-F238E27FC236}">
                    <a16:creationId xmlns:a16="http://schemas.microsoft.com/office/drawing/2014/main" xmlns="" id="{084CB988-06C8-4F57-B936-07E7C2519C82}"/>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
                <a:extLst>
                  <a:ext uri="{FF2B5EF4-FFF2-40B4-BE49-F238E27FC236}">
                    <a16:creationId xmlns:a16="http://schemas.microsoft.com/office/drawing/2014/main" xmlns="" id="{1241C0F4-BEEF-45A2-876D-33E46971A903}"/>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3">
                <a:extLst>
                  <a:ext uri="{FF2B5EF4-FFF2-40B4-BE49-F238E27FC236}">
                    <a16:creationId xmlns:a16="http://schemas.microsoft.com/office/drawing/2014/main" xmlns="" id="{5AA6F1ED-7C0C-40BA-9BA8-69AE2220F786}"/>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4">
                <a:extLst>
                  <a:ext uri="{FF2B5EF4-FFF2-40B4-BE49-F238E27FC236}">
                    <a16:creationId xmlns:a16="http://schemas.microsoft.com/office/drawing/2014/main" xmlns="" id="{28DAA21B-E686-4F91-8CE1-E3A843B4228F}"/>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5">
                <a:extLst>
                  <a:ext uri="{FF2B5EF4-FFF2-40B4-BE49-F238E27FC236}">
                    <a16:creationId xmlns:a16="http://schemas.microsoft.com/office/drawing/2014/main" xmlns="" id="{F72212BC-7C67-49F9-84DA-FD83DB360E50}"/>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6">
                <a:extLst>
                  <a:ext uri="{FF2B5EF4-FFF2-40B4-BE49-F238E27FC236}">
                    <a16:creationId xmlns:a16="http://schemas.microsoft.com/office/drawing/2014/main" xmlns="" id="{3F10A70C-9E4A-499E-AD9A-3A8CB08368C9}"/>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7">
                <a:extLst>
                  <a:ext uri="{FF2B5EF4-FFF2-40B4-BE49-F238E27FC236}">
                    <a16:creationId xmlns:a16="http://schemas.microsoft.com/office/drawing/2014/main" xmlns="" id="{C77D77EA-D6E2-4697-A894-2D555171F87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8">
                <a:extLst>
                  <a:ext uri="{FF2B5EF4-FFF2-40B4-BE49-F238E27FC236}">
                    <a16:creationId xmlns:a16="http://schemas.microsoft.com/office/drawing/2014/main" xmlns="" id="{780C88D9-17D7-4EF1-83BD-50F8D352E88E}"/>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9">
                <a:extLst>
                  <a:ext uri="{FF2B5EF4-FFF2-40B4-BE49-F238E27FC236}">
                    <a16:creationId xmlns:a16="http://schemas.microsoft.com/office/drawing/2014/main" xmlns="" id="{5C8B230E-4C59-460A-B1B9-6945C4DF7D71}"/>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30">
                <a:extLst>
                  <a:ext uri="{FF2B5EF4-FFF2-40B4-BE49-F238E27FC236}">
                    <a16:creationId xmlns:a16="http://schemas.microsoft.com/office/drawing/2014/main" xmlns="" id="{58A0D0A8-0106-41A9-A360-C4D35D4B02C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31">
                <a:extLst>
                  <a:ext uri="{FF2B5EF4-FFF2-40B4-BE49-F238E27FC236}">
                    <a16:creationId xmlns:a16="http://schemas.microsoft.com/office/drawing/2014/main" xmlns="" id="{1CCA1493-C0A2-4D4E-81DF-2797291B43CA}"/>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2">
                <a:extLst>
                  <a:ext uri="{FF2B5EF4-FFF2-40B4-BE49-F238E27FC236}">
                    <a16:creationId xmlns:a16="http://schemas.microsoft.com/office/drawing/2014/main" xmlns="" id="{0C013CCF-315A-435C-B5E8-E7F280CBBCD4}"/>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3">
                <a:extLst>
                  <a:ext uri="{FF2B5EF4-FFF2-40B4-BE49-F238E27FC236}">
                    <a16:creationId xmlns:a16="http://schemas.microsoft.com/office/drawing/2014/main" xmlns="" id="{DAB91571-6E05-4FA9-843A-30DA3DCC3BE2}"/>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34">
                <a:extLst>
                  <a:ext uri="{FF2B5EF4-FFF2-40B4-BE49-F238E27FC236}">
                    <a16:creationId xmlns:a16="http://schemas.microsoft.com/office/drawing/2014/main" xmlns="" id="{877BFCAA-7D0F-4FF7-B034-2FA7EFC54543}"/>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35">
                <a:extLst>
                  <a:ext uri="{FF2B5EF4-FFF2-40B4-BE49-F238E27FC236}">
                    <a16:creationId xmlns:a16="http://schemas.microsoft.com/office/drawing/2014/main" xmlns="" id="{004CF29A-62D0-4A9B-8D32-4E87FA78509E}"/>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36">
                <a:extLst>
                  <a:ext uri="{FF2B5EF4-FFF2-40B4-BE49-F238E27FC236}">
                    <a16:creationId xmlns:a16="http://schemas.microsoft.com/office/drawing/2014/main" xmlns="" id="{4FF1EB11-4F4F-45ED-B386-8D2D693B271F}"/>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8" name="Group 297">
              <a:extLst>
                <a:ext uri="{FF2B5EF4-FFF2-40B4-BE49-F238E27FC236}">
                  <a16:creationId xmlns:a16="http://schemas.microsoft.com/office/drawing/2014/main" xmlns="" id="{67A77512-B660-4028-B52D-71B0DF29EB79}"/>
                </a:ext>
              </a:extLst>
            </p:cNvPr>
            <p:cNvGrpSpPr/>
            <p:nvPr/>
          </p:nvGrpSpPr>
          <p:grpSpPr>
            <a:xfrm>
              <a:off x="8955660" y="1816100"/>
              <a:ext cx="1603375" cy="3379788"/>
              <a:chOff x="9157949" y="1816100"/>
              <a:chExt cx="1603375" cy="3379788"/>
            </a:xfrm>
            <a:grpFill/>
          </p:grpSpPr>
          <p:grpSp>
            <p:nvGrpSpPr>
              <p:cNvPr id="299" name="Group 298">
                <a:extLst>
                  <a:ext uri="{FF2B5EF4-FFF2-40B4-BE49-F238E27FC236}">
                    <a16:creationId xmlns:a16="http://schemas.microsoft.com/office/drawing/2014/main" xmlns="" id="{BCF83B4B-E38D-4ECB-A2EB-D890B19A5C08}"/>
                  </a:ext>
                </a:extLst>
              </p:cNvPr>
              <p:cNvGrpSpPr/>
              <p:nvPr/>
            </p:nvGrpSpPr>
            <p:grpSpPr>
              <a:xfrm>
                <a:off x="9357974" y="1938338"/>
                <a:ext cx="1173162" cy="3105150"/>
                <a:chOff x="9075738" y="1938338"/>
                <a:chExt cx="1173162" cy="3105150"/>
              </a:xfrm>
              <a:grpFill/>
            </p:grpSpPr>
            <p:sp>
              <p:nvSpPr>
                <p:cNvPr id="301" name="Freeform 37">
                  <a:extLst>
                    <a:ext uri="{FF2B5EF4-FFF2-40B4-BE49-F238E27FC236}">
                      <a16:creationId xmlns:a16="http://schemas.microsoft.com/office/drawing/2014/main" xmlns="" id="{3DF8AECE-921A-413F-81A4-133CF9B57F20}"/>
                    </a:ext>
                  </a:extLst>
                </p:cNvPr>
                <p:cNvSpPr>
                  <a:spLocks/>
                </p:cNvSpPr>
                <p:nvPr/>
              </p:nvSpPr>
              <p:spPr bwMode="auto">
                <a:xfrm>
                  <a:off x="9109075" y="1979613"/>
                  <a:ext cx="223838" cy="511175"/>
                </a:xfrm>
                <a:custGeom>
                  <a:avLst/>
                  <a:gdLst>
                    <a:gd name="T0" fmla="*/ 38 w 75"/>
                    <a:gd name="T1" fmla="*/ 48 h 171"/>
                    <a:gd name="T2" fmla="*/ 31 w 75"/>
                    <a:gd name="T3" fmla="*/ 48 h 171"/>
                    <a:gd name="T4" fmla="*/ 23 w 75"/>
                    <a:gd name="T5" fmla="*/ 77 h 171"/>
                    <a:gd name="T6" fmla="*/ 29 w 75"/>
                    <a:gd name="T7" fmla="*/ 105 h 171"/>
                    <a:gd name="T8" fmla="*/ 33 w 75"/>
                    <a:gd name="T9" fmla="*/ 118 h 171"/>
                    <a:gd name="T10" fmla="*/ 32 w 75"/>
                    <a:gd name="T11" fmla="*/ 166 h 171"/>
                    <a:gd name="T12" fmla="*/ 25 w 75"/>
                    <a:gd name="T13" fmla="*/ 171 h 171"/>
                    <a:gd name="T14" fmla="*/ 22 w 75"/>
                    <a:gd name="T15" fmla="*/ 170 h 171"/>
                    <a:gd name="T16" fmla="*/ 17 w 75"/>
                    <a:gd name="T17" fmla="*/ 160 h 171"/>
                    <a:gd name="T18" fmla="*/ 17 w 75"/>
                    <a:gd name="T19" fmla="*/ 122 h 171"/>
                    <a:gd name="T20" fmla="*/ 14 w 75"/>
                    <a:gd name="T21" fmla="*/ 110 h 171"/>
                    <a:gd name="T22" fmla="*/ 7 w 75"/>
                    <a:gd name="T23" fmla="*/ 78 h 171"/>
                    <a:gd name="T24" fmla="*/ 16 w 75"/>
                    <a:gd name="T25" fmla="*/ 40 h 171"/>
                    <a:gd name="T26" fmla="*/ 10 w 75"/>
                    <a:gd name="T27" fmla="*/ 33 h 171"/>
                    <a:gd name="T28" fmla="*/ 1 w 75"/>
                    <a:gd name="T29" fmla="*/ 10 h 171"/>
                    <a:gd name="T30" fmla="*/ 8 w 75"/>
                    <a:gd name="T31" fmla="*/ 1 h 171"/>
                    <a:gd name="T32" fmla="*/ 17 w 75"/>
                    <a:gd name="T33" fmla="*/ 7 h 171"/>
                    <a:gd name="T34" fmla="*/ 24 w 75"/>
                    <a:gd name="T35" fmla="*/ 24 h 171"/>
                    <a:gd name="T36" fmla="*/ 30 w 75"/>
                    <a:gd name="T37" fmla="*/ 30 h 171"/>
                    <a:gd name="T38" fmla="*/ 34 w 75"/>
                    <a:gd name="T39" fmla="*/ 32 h 171"/>
                    <a:gd name="T40" fmla="*/ 38 w 75"/>
                    <a:gd name="T41" fmla="*/ 32 h 171"/>
                    <a:gd name="T42" fmla="*/ 60 w 75"/>
                    <a:gd name="T43" fmla="*/ 27 h 171"/>
                    <a:gd name="T44" fmla="*/ 72 w 75"/>
                    <a:gd name="T45" fmla="*/ 26 h 171"/>
                    <a:gd name="T46" fmla="*/ 72 w 75"/>
                    <a:gd name="T47" fmla="*/ 38 h 171"/>
                    <a:gd name="T48" fmla="*/ 38 w 75"/>
                    <a:gd name="T49" fmla="*/ 48 h 171"/>
                    <a:gd name="T50" fmla="*/ 38 w 75"/>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71">
                      <a:moveTo>
                        <a:pt x="38" y="48"/>
                      </a:moveTo>
                      <a:cubicBezTo>
                        <a:pt x="36" y="48"/>
                        <a:pt x="34" y="48"/>
                        <a:pt x="31" y="48"/>
                      </a:cubicBezTo>
                      <a:cubicBezTo>
                        <a:pt x="24" y="55"/>
                        <a:pt x="22" y="67"/>
                        <a:pt x="23" y="77"/>
                      </a:cubicBezTo>
                      <a:cubicBezTo>
                        <a:pt x="24" y="86"/>
                        <a:pt x="26" y="96"/>
                        <a:pt x="29" y="105"/>
                      </a:cubicBezTo>
                      <a:cubicBezTo>
                        <a:pt x="31" y="109"/>
                        <a:pt x="32" y="114"/>
                        <a:pt x="33" y="118"/>
                      </a:cubicBezTo>
                      <a:cubicBezTo>
                        <a:pt x="38" y="138"/>
                        <a:pt x="38" y="153"/>
                        <a:pt x="32" y="166"/>
                      </a:cubicBezTo>
                      <a:cubicBezTo>
                        <a:pt x="31" y="169"/>
                        <a:pt x="28" y="171"/>
                        <a:pt x="25" y="171"/>
                      </a:cubicBezTo>
                      <a:cubicBezTo>
                        <a:pt x="24" y="171"/>
                        <a:pt x="23" y="171"/>
                        <a:pt x="22" y="170"/>
                      </a:cubicBezTo>
                      <a:cubicBezTo>
                        <a:pt x="17" y="169"/>
                        <a:pt x="16" y="164"/>
                        <a:pt x="17" y="160"/>
                      </a:cubicBezTo>
                      <a:cubicBezTo>
                        <a:pt x="22" y="150"/>
                        <a:pt x="22" y="138"/>
                        <a:pt x="17" y="122"/>
                      </a:cubicBezTo>
                      <a:cubicBezTo>
                        <a:pt x="16" y="118"/>
                        <a:pt x="15" y="114"/>
                        <a:pt x="14" y="110"/>
                      </a:cubicBezTo>
                      <a:cubicBezTo>
                        <a:pt x="11" y="100"/>
                        <a:pt x="8" y="89"/>
                        <a:pt x="7" y="78"/>
                      </a:cubicBezTo>
                      <a:cubicBezTo>
                        <a:pt x="5" y="64"/>
                        <a:pt x="9" y="50"/>
                        <a:pt x="16" y="40"/>
                      </a:cubicBezTo>
                      <a:cubicBezTo>
                        <a:pt x="14" y="38"/>
                        <a:pt x="12" y="36"/>
                        <a:pt x="10" y="33"/>
                      </a:cubicBezTo>
                      <a:cubicBezTo>
                        <a:pt x="6" y="26"/>
                        <a:pt x="3" y="19"/>
                        <a:pt x="1" y="10"/>
                      </a:cubicBezTo>
                      <a:cubicBezTo>
                        <a:pt x="0" y="6"/>
                        <a:pt x="3" y="2"/>
                        <a:pt x="8" y="1"/>
                      </a:cubicBezTo>
                      <a:cubicBezTo>
                        <a:pt x="12" y="0"/>
                        <a:pt x="16" y="3"/>
                        <a:pt x="17" y="7"/>
                      </a:cubicBezTo>
                      <a:cubicBezTo>
                        <a:pt x="18" y="13"/>
                        <a:pt x="21" y="19"/>
                        <a:pt x="24" y="24"/>
                      </a:cubicBezTo>
                      <a:cubicBezTo>
                        <a:pt x="26" y="27"/>
                        <a:pt x="28" y="29"/>
                        <a:pt x="30" y="30"/>
                      </a:cubicBezTo>
                      <a:cubicBezTo>
                        <a:pt x="31" y="31"/>
                        <a:pt x="32" y="31"/>
                        <a:pt x="34" y="32"/>
                      </a:cubicBezTo>
                      <a:cubicBezTo>
                        <a:pt x="35" y="32"/>
                        <a:pt x="36" y="32"/>
                        <a:pt x="38" y="32"/>
                      </a:cubicBezTo>
                      <a:cubicBezTo>
                        <a:pt x="47" y="32"/>
                        <a:pt x="56" y="31"/>
                        <a:pt x="60" y="27"/>
                      </a:cubicBezTo>
                      <a:cubicBezTo>
                        <a:pt x="63" y="23"/>
                        <a:pt x="68" y="23"/>
                        <a:pt x="72" y="26"/>
                      </a:cubicBezTo>
                      <a:cubicBezTo>
                        <a:pt x="75" y="29"/>
                        <a:pt x="75" y="34"/>
                        <a:pt x="72" y="38"/>
                      </a:cubicBezTo>
                      <a:cubicBezTo>
                        <a:pt x="63" y="47"/>
                        <a:pt x="50" y="48"/>
                        <a:pt x="38" y="48"/>
                      </a:cubicBezTo>
                      <a:cubicBezTo>
                        <a:pt x="38" y="48"/>
                        <a:pt x="38" y="48"/>
                        <a:pt x="38"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8">
                  <a:extLst>
                    <a:ext uri="{FF2B5EF4-FFF2-40B4-BE49-F238E27FC236}">
                      <a16:creationId xmlns:a16="http://schemas.microsoft.com/office/drawing/2014/main" xmlns="" id="{BA9640BF-3968-4E81-A101-37263FCB3461}"/>
                    </a:ext>
                  </a:extLst>
                </p:cNvPr>
                <p:cNvSpPr>
                  <a:spLocks/>
                </p:cNvSpPr>
                <p:nvPr/>
              </p:nvSpPr>
              <p:spPr bwMode="auto">
                <a:xfrm>
                  <a:off x="9593263" y="2520950"/>
                  <a:ext cx="114300" cy="360363"/>
                </a:xfrm>
                <a:custGeom>
                  <a:avLst/>
                  <a:gdLst>
                    <a:gd name="T0" fmla="*/ 22 w 38"/>
                    <a:gd name="T1" fmla="*/ 121 h 121"/>
                    <a:gd name="T2" fmla="*/ 17 w 38"/>
                    <a:gd name="T3" fmla="*/ 120 h 121"/>
                    <a:gd name="T4" fmla="*/ 15 w 38"/>
                    <a:gd name="T5" fmla="*/ 109 h 121"/>
                    <a:gd name="T6" fmla="*/ 17 w 38"/>
                    <a:gd name="T7" fmla="*/ 78 h 121"/>
                    <a:gd name="T8" fmla="*/ 13 w 38"/>
                    <a:gd name="T9" fmla="*/ 69 h 121"/>
                    <a:gd name="T10" fmla="*/ 8 w 38"/>
                    <a:gd name="T11" fmla="*/ 61 h 121"/>
                    <a:gd name="T12" fmla="*/ 10 w 38"/>
                    <a:gd name="T13" fmla="*/ 5 h 121"/>
                    <a:gd name="T14" fmla="*/ 21 w 38"/>
                    <a:gd name="T15" fmla="*/ 2 h 121"/>
                    <a:gd name="T16" fmla="*/ 24 w 38"/>
                    <a:gd name="T17" fmla="*/ 13 h 121"/>
                    <a:gd name="T18" fmla="*/ 23 w 38"/>
                    <a:gd name="T19" fmla="*/ 54 h 121"/>
                    <a:gd name="T20" fmla="*/ 27 w 38"/>
                    <a:gd name="T21" fmla="*/ 61 h 121"/>
                    <a:gd name="T22" fmla="*/ 32 w 38"/>
                    <a:gd name="T23" fmla="*/ 72 h 121"/>
                    <a:gd name="T24" fmla="*/ 28 w 38"/>
                    <a:gd name="T25" fmla="*/ 117 h 121"/>
                    <a:gd name="T26" fmla="*/ 22 w 38"/>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1">
                      <a:moveTo>
                        <a:pt x="22" y="121"/>
                      </a:moveTo>
                      <a:cubicBezTo>
                        <a:pt x="20" y="121"/>
                        <a:pt x="19" y="121"/>
                        <a:pt x="17" y="120"/>
                      </a:cubicBezTo>
                      <a:cubicBezTo>
                        <a:pt x="13" y="118"/>
                        <a:pt x="12" y="113"/>
                        <a:pt x="15" y="109"/>
                      </a:cubicBezTo>
                      <a:cubicBezTo>
                        <a:pt x="20" y="100"/>
                        <a:pt x="21" y="88"/>
                        <a:pt x="17" y="78"/>
                      </a:cubicBezTo>
                      <a:cubicBezTo>
                        <a:pt x="16" y="75"/>
                        <a:pt x="14" y="72"/>
                        <a:pt x="13" y="69"/>
                      </a:cubicBezTo>
                      <a:cubicBezTo>
                        <a:pt x="11" y="66"/>
                        <a:pt x="10" y="64"/>
                        <a:pt x="8" y="61"/>
                      </a:cubicBezTo>
                      <a:cubicBezTo>
                        <a:pt x="0" y="43"/>
                        <a:pt x="1" y="22"/>
                        <a:pt x="10" y="5"/>
                      </a:cubicBezTo>
                      <a:cubicBezTo>
                        <a:pt x="13" y="1"/>
                        <a:pt x="17" y="0"/>
                        <a:pt x="21" y="2"/>
                      </a:cubicBezTo>
                      <a:cubicBezTo>
                        <a:pt x="25" y="4"/>
                        <a:pt x="27" y="9"/>
                        <a:pt x="24" y="13"/>
                      </a:cubicBezTo>
                      <a:cubicBezTo>
                        <a:pt x="17" y="25"/>
                        <a:pt x="17" y="41"/>
                        <a:pt x="23" y="54"/>
                      </a:cubicBezTo>
                      <a:cubicBezTo>
                        <a:pt x="24" y="56"/>
                        <a:pt x="25" y="59"/>
                        <a:pt x="27" y="61"/>
                      </a:cubicBezTo>
                      <a:cubicBezTo>
                        <a:pt x="29" y="64"/>
                        <a:pt x="31" y="68"/>
                        <a:pt x="32" y="72"/>
                      </a:cubicBezTo>
                      <a:cubicBezTo>
                        <a:pt x="38" y="86"/>
                        <a:pt x="37" y="104"/>
                        <a:pt x="28" y="117"/>
                      </a:cubicBezTo>
                      <a:cubicBezTo>
                        <a:pt x="27" y="120"/>
                        <a:pt x="24" y="121"/>
                        <a:pt x="22"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9">
                  <a:extLst>
                    <a:ext uri="{FF2B5EF4-FFF2-40B4-BE49-F238E27FC236}">
                      <a16:creationId xmlns:a16="http://schemas.microsoft.com/office/drawing/2014/main" xmlns="" id="{48B7A495-E40A-402F-96A3-004EF0AFF2AF}"/>
                    </a:ext>
                  </a:extLst>
                </p:cNvPr>
                <p:cNvSpPr>
                  <a:spLocks/>
                </p:cNvSpPr>
                <p:nvPr/>
              </p:nvSpPr>
              <p:spPr bwMode="auto">
                <a:xfrm>
                  <a:off x="9150350" y="2595563"/>
                  <a:ext cx="120650" cy="376238"/>
                </a:xfrm>
                <a:custGeom>
                  <a:avLst/>
                  <a:gdLst>
                    <a:gd name="T0" fmla="*/ 23 w 40"/>
                    <a:gd name="T1" fmla="*/ 92 h 126"/>
                    <a:gd name="T2" fmla="*/ 24 w 40"/>
                    <a:gd name="T3" fmla="*/ 116 h 126"/>
                    <a:gd name="T4" fmla="*/ 19 w 40"/>
                    <a:gd name="T5" fmla="*/ 126 h 126"/>
                    <a:gd name="T6" fmla="*/ 16 w 40"/>
                    <a:gd name="T7" fmla="*/ 126 h 126"/>
                    <a:gd name="T8" fmla="*/ 9 w 40"/>
                    <a:gd name="T9" fmla="*/ 121 h 126"/>
                    <a:gd name="T10" fmla="*/ 8 w 40"/>
                    <a:gd name="T11" fmla="*/ 88 h 126"/>
                    <a:gd name="T12" fmla="*/ 12 w 40"/>
                    <a:gd name="T13" fmla="*/ 76 h 126"/>
                    <a:gd name="T14" fmla="*/ 15 w 40"/>
                    <a:gd name="T15" fmla="*/ 69 h 126"/>
                    <a:gd name="T16" fmla="*/ 4 w 40"/>
                    <a:gd name="T17" fmla="*/ 14 h 126"/>
                    <a:gd name="T18" fmla="*/ 4 w 40"/>
                    <a:gd name="T19" fmla="*/ 3 h 126"/>
                    <a:gd name="T20" fmla="*/ 15 w 40"/>
                    <a:gd name="T21" fmla="*/ 3 h 126"/>
                    <a:gd name="T22" fmla="*/ 31 w 40"/>
                    <a:gd name="T23" fmla="*/ 75 h 126"/>
                    <a:gd name="T24" fmla="*/ 27 w 40"/>
                    <a:gd name="T25" fmla="*/ 83 h 126"/>
                    <a:gd name="T26" fmla="*/ 23 w 40"/>
                    <a:gd name="T27" fmla="*/ 9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6">
                      <a:moveTo>
                        <a:pt x="23" y="92"/>
                      </a:moveTo>
                      <a:cubicBezTo>
                        <a:pt x="21" y="100"/>
                        <a:pt x="21" y="108"/>
                        <a:pt x="24" y="116"/>
                      </a:cubicBezTo>
                      <a:cubicBezTo>
                        <a:pt x="26" y="120"/>
                        <a:pt x="23" y="124"/>
                        <a:pt x="19" y="126"/>
                      </a:cubicBezTo>
                      <a:cubicBezTo>
                        <a:pt x="18" y="126"/>
                        <a:pt x="17" y="126"/>
                        <a:pt x="16" y="126"/>
                      </a:cubicBezTo>
                      <a:cubicBezTo>
                        <a:pt x="13" y="126"/>
                        <a:pt x="10" y="124"/>
                        <a:pt x="9" y="121"/>
                      </a:cubicBezTo>
                      <a:cubicBezTo>
                        <a:pt x="5" y="110"/>
                        <a:pt x="5" y="98"/>
                        <a:pt x="8" y="88"/>
                      </a:cubicBezTo>
                      <a:cubicBezTo>
                        <a:pt x="9" y="84"/>
                        <a:pt x="11" y="80"/>
                        <a:pt x="12" y="76"/>
                      </a:cubicBezTo>
                      <a:cubicBezTo>
                        <a:pt x="14" y="74"/>
                        <a:pt x="15" y="72"/>
                        <a:pt x="15" y="69"/>
                      </a:cubicBezTo>
                      <a:cubicBezTo>
                        <a:pt x="22" y="51"/>
                        <a:pt x="17" y="28"/>
                        <a:pt x="4" y="14"/>
                      </a:cubicBezTo>
                      <a:cubicBezTo>
                        <a:pt x="0" y="11"/>
                        <a:pt x="0" y="6"/>
                        <a:pt x="4" y="3"/>
                      </a:cubicBezTo>
                      <a:cubicBezTo>
                        <a:pt x="7" y="0"/>
                        <a:pt x="12" y="0"/>
                        <a:pt x="15" y="3"/>
                      </a:cubicBezTo>
                      <a:cubicBezTo>
                        <a:pt x="33" y="21"/>
                        <a:pt x="40" y="50"/>
                        <a:pt x="31" y="75"/>
                      </a:cubicBezTo>
                      <a:cubicBezTo>
                        <a:pt x="30" y="78"/>
                        <a:pt x="28" y="80"/>
                        <a:pt x="27" y="83"/>
                      </a:cubicBezTo>
                      <a:cubicBezTo>
                        <a:pt x="26" y="86"/>
                        <a:pt x="24" y="89"/>
                        <a:pt x="23" y="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40">
                  <a:extLst>
                    <a:ext uri="{FF2B5EF4-FFF2-40B4-BE49-F238E27FC236}">
                      <a16:creationId xmlns:a16="http://schemas.microsoft.com/office/drawing/2014/main" xmlns="" id="{43507786-14B9-4000-9512-4E6808BB5D24}"/>
                    </a:ext>
                  </a:extLst>
                </p:cNvPr>
                <p:cNvSpPr>
                  <a:spLocks/>
                </p:cNvSpPr>
                <p:nvPr/>
              </p:nvSpPr>
              <p:spPr bwMode="auto">
                <a:xfrm>
                  <a:off x="9559925" y="2693988"/>
                  <a:ext cx="431800" cy="569913"/>
                </a:xfrm>
                <a:custGeom>
                  <a:avLst/>
                  <a:gdLst>
                    <a:gd name="T0" fmla="*/ 127 w 144"/>
                    <a:gd name="T1" fmla="*/ 119 h 191"/>
                    <a:gd name="T2" fmla="*/ 122 w 144"/>
                    <a:gd name="T3" fmla="*/ 122 h 191"/>
                    <a:gd name="T4" fmla="*/ 121 w 144"/>
                    <a:gd name="T5" fmla="*/ 161 h 191"/>
                    <a:gd name="T6" fmla="*/ 114 w 144"/>
                    <a:gd name="T7" fmla="*/ 165 h 191"/>
                    <a:gd name="T8" fmla="*/ 110 w 144"/>
                    <a:gd name="T9" fmla="*/ 164 h 191"/>
                    <a:gd name="T10" fmla="*/ 107 w 144"/>
                    <a:gd name="T11" fmla="*/ 153 h 191"/>
                    <a:gd name="T12" fmla="*/ 107 w 144"/>
                    <a:gd name="T13" fmla="*/ 128 h 191"/>
                    <a:gd name="T14" fmla="*/ 95 w 144"/>
                    <a:gd name="T15" fmla="*/ 129 h 191"/>
                    <a:gd name="T16" fmla="*/ 81 w 144"/>
                    <a:gd name="T17" fmla="*/ 125 h 191"/>
                    <a:gd name="T18" fmla="*/ 72 w 144"/>
                    <a:gd name="T19" fmla="*/ 123 h 191"/>
                    <a:gd name="T20" fmla="*/ 32 w 144"/>
                    <a:gd name="T21" fmla="*/ 138 h 191"/>
                    <a:gd name="T22" fmla="*/ 28 w 144"/>
                    <a:gd name="T23" fmla="*/ 143 h 191"/>
                    <a:gd name="T24" fmla="*/ 28 w 144"/>
                    <a:gd name="T25" fmla="*/ 143 h 191"/>
                    <a:gd name="T26" fmla="*/ 52 w 144"/>
                    <a:gd name="T27" fmla="*/ 171 h 191"/>
                    <a:gd name="T28" fmla="*/ 54 w 144"/>
                    <a:gd name="T29" fmla="*/ 182 h 191"/>
                    <a:gd name="T30" fmla="*/ 47 w 144"/>
                    <a:gd name="T31" fmla="*/ 186 h 191"/>
                    <a:gd name="T32" fmla="*/ 43 w 144"/>
                    <a:gd name="T33" fmla="*/ 185 h 191"/>
                    <a:gd name="T34" fmla="*/ 20 w 144"/>
                    <a:gd name="T35" fmla="*/ 161 h 191"/>
                    <a:gd name="T36" fmla="*/ 17 w 144"/>
                    <a:gd name="T37" fmla="*/ 183 h 191"/>
                    <a:gd name="T38" fmla="*/ 9 w 144"/>
                    <a:gd name="T39" fmla="*/ 191 h 191"/>
                    <a:gd name="T40" fmla="*/ 9 w 144"/>
                    <a:gd name="T41" fmla="*/ 191 h 191"/>
                    <a:gd name="T42" fmla="*/ 0 w 144"/>
                    <a:gd name="T43" fmla="*/ 183 h 191"/>
                    <a:gd name="T44" fmla="*/ 19 w 144"/>
                    <a:gd name="T45" fmla="*/ 127 h 191"/>
                    <a:gd name="T46" fmla="*/ 76 w 144"/>
                    <a:gd name="T47" fmla="*/ 107 h 191"/>
                    <a:gd name="T48" fmla="*/ 86 w 144"/>
                    <a:gd name="T49" fmla="*/ 110 h 191"/>
                    <a:gd name="T50" fmla="*/ 97 w 144"/>
                    <a:gd name="T51" fmla="*/ 113 h 191"/>
                    <a:gd name="T52" fmla="*/ 117 w 144"/>
                    <a:gd name="T53" fmla="*/ 106 h 191"/>
                    <a:gd name="T54" fmla="*/ 127 w 144"/>
                    <a:gd name="T55" fmla="*/ 88 h 191"/>
                    <a:gd name="T56" fmla="*/ 120 w 144"/>
                    <a:gd name="T57" fmla="*/ 60 h 191"/>
                    <a:gd name="T58" fmla="*/ 117 w 144"/>
                    <a:gd name="T59" fmla="*/ 51 h 191"/>
                    <a:gd name="T60" fmla="*/ 121 w 144"/>
                    <a:gd name="T61" fmla="*/ 3 h 191"/>
                    <a:gd name="T62" fmla="*/ 132 w 144"/>
                    <a:gd name="T63" fmla="*/ 3 h 191"/>
                    <a:gd name="T64" fmla="*/ 132 w 144"/>
                    <a:gd name="T65" fmla="*/ 14 h 191"/>
                    <a:gd name="T66" fmla="*/ 132 w 144"/>
                    <a:gd name="T67" fmla="*/ 45 h 191"/>
                    <a:gd name="T68" fmla="*/ 135 w 144"/>
                    <a:gd name="T69" fmla="*/ 54 h 191"/>
                    <a:gd name="T70" fmla="*/ 144 w 144"/>
                    <a:gd name="T71" fmla="*/ 89 h 191"/>
                    <a:gd name="T72" fmla="*/ 12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27" y="119"/>
                      </a:moveTo>
                      <a:cubicBezTo>
                        <a:pt x="126" y="120"/>
                        <a:pt x="124" y="121"/>
                        <a:pt x="122" y="122"/>
                      </a:cubicBezTo>
                      <a:cubicBezTo>
                        <a:pt x="129" y="134"/>
                        <a:pt x="128" y="150"/>
                        <a:pt x="121" y="161"/>
                      </a:cubicBezTo>
                      <a:cubicBezTo>
                        <a:pt x="120" y="164"/>
                        <a:pt x="117" y="165"/>
                        <a:pt x="114" y="165"/>
                      </a:cubicBezTo>
                      <a:cubicBezTo>
                        <a:pt x="113" y="165"/>
                        <a:pt x="111" y="165"/>
                        <a:pt x="110" y="164"/>
                      </a:cubicBezTo>
                      <a:cubicBezTo>
                        <a:pt x="106" y="162"/>
                        <a:pt x="105" y="157"/>
                        <a:pt x="107" y="153"/>
                      </a:cubicBezTo>
                      <a:cubicBezTo>
                        <a:pt x="112" y="146"/>
                        <a:pt x="112" y="135"/>
                        <a:pt x="107" y="128"/>
                      </a:cubicBezTo>
                      <a:cubicBezTo>
                        <a:pt x="103" y="129"/>
                        <a:pt x="99" y="129"/>
                        <a:pt x="95" y="129"/>
                      </a:cubicBezTo>
                      <a:cubicBezTo>
                        <a:pt x="90" y="128"/>
                        <a:pt x="86" y="126"/>
                        <a:pt x="81" y="125"/>
                      </a:cubicBezTo>
                      <a:cubicBezTo>
                        <a:pt x="78" y="124"/>
                        <a:pt x="75" y="123"/>
                        <a:pt x="72" y="123"/>
                      </a:cubicBezTo>
                      <a:cubicBezTo>
                        <a:pt x="58" y="120"/>
                        <a:pt x="42" y="126"/>
                        <a:pt x="32" y="138"/>
                      </a:cubicBezTo>
                      <a:cubicBezTo>
                        <a:pt x="30" y="139"/>
                        <a:pt x="29" y="141"/>
                        <a:pt x="28" y="143"/>
                      </a:cubicBezTo>
                      <a:cubicBezTo>
                        <a:pt x="28" y="143"/>
                        <a:pt x="28" y="143"/>
                        <a:pt x="28" y="143"/>
                      </a:cubicBezTo>
                      <a:cubicBezTo>
                        <a:pt x="33" y="154"/>
                        <a:pt x="42" y="164"/>
                        <a:pt x="52" y="171"/>
                      </a:cubicBezTo>
                      <a:cubicBezTo>
                        <a:pt x="56" y="174"/>
                        <a:pt x="56" y="179"/>
                        <a:pt x="54" y="182"/>
                      </a:cubicBezTo>
                      <a:cubicBezTo>
                        <a:pt x="52" y="185"/>
                        <a:pt x="50" y="186"/>
                        <a:pt x="47" y="186"/>
                      </a:cubicBezTo>
                      <a:cubicBezTo>
                        <a:pt x="46" y="186"/>
                        <a:pt x="44" y="186"/>
                        <a:pt x="43" y="185"/>
                      </a:cubicBezTo>
                      <a:cubicBezTo>
                        <a:pt x="33" y="178"/>
                        <a:pt x="26" y="170"/>
                        <a:pt x="20" y="161"/>
                      </a:cubicBezTo>
                      <a:cubicBezTo>
                        <a:pt x="18" y="168"/>
                        <a:pt x="17" y="175"/>
                        <a:pt x="17" y="183"/>
                      </a:cubicBezTo>
                      <a:cubicBezTo>
                        <a:pt x="17" y="188"/>
                        <a:pt x="13" y="191"/>
                        <a:pt x="9" y="191"/>
                      </a:cubicBezTo>
                      <a:cubicBezTo>
                        <a:pt x="9" y="191"/>
                        <a:pt x="9" y="191"/>
                        <a:pt x="9" y="191"/>
                      </a:cubicBezTo>
                      <a:cubicBezTo>
                        <a:pt x="4" y="191"/>
                        <a:pt x="1" y="188"/>
                        <a:pt x="0" y="183"/>
                      </a:cubicBezTo>
                      <a:cubicBezTo>
                        <a:pt x="0" y="162"/>
                        <a:pt x="7" y="142"/>
                        <a:pt x="19" y="127"/>
                      </a:cubicBezTo>
                      <a:cubicBezTo>
                        <a:pt x="34" y="111"/>
                        <a:pt x="56" y="103"/>
                        <a:pt x="76" y="107"/>
                      </a:cubicBezTo>
                      <a:cubicBezTo>
                        <a:pt x="79" y="108"/>
                        <a:pt x="83" y="109"/>
                        <a:pt x="86" y="110"/>
                      </a:cubicBezTo>
                      <a:cubicBezTo>
                        <a:pt x="90" y="111"/>
                        <a:pt x="94" y="112"/>
                        <a:pt x="97" y="113"/>
                      </a:cubicBezTo>
                      <a:cubicBezTo>
                        <a:pt x="104" y="113"/>
                        <a:pt x="111" y="111"/>
                        <a:pt x="117" y="106"/>
                      </a:cubicBezTo>
                      <a:cubicBezTo>
                        <a:pt x="123" y="101"/>
                        <a:pt x="127" y="95"/>
                        <a:pt x="127" y="88"/>
                      </a:cubicBezTo>
                      <a:cubicBezTo>
                        <a:pt x="128" y="79"/>
                        <a:pt x="124" y="70"/>
                        <a:pt x="120" y="60"/>
                      </a:cubicBezTo>
                      <a:cubicBezTo>
                        <a:pt x="119" y="57"/>
                        <a:pt x="118" y="54"/>
                        <a:pt x="117" y="51"/>
                      </a:cubicBezTo>
                      <a:cubicBezTo>
                        <a:pt x="109" y="31"/>
                        <a:pt x="111" y="14"/>
                        <a:pt x="121" y="3"/>
                      </a:cubicBezTo>
                      <a:cubicBezTo>
                        <a:pt x="124" y="0"/>
                        <a:pt x="129" y="0"/>
                        <a:pt x="132" y="3"/>
                      </a:cubicBezTo>
                      <a:cubicBezTo>
                        <a:pt x="135" y="6"/>
                        <a:pt x="135" y="11"/>
                        <a:pt x="132" y="14"/>
                      </a:cubicBezTo>
                      <a:cubicBezTo>
                        <a:pt x="124" y="23"/>
                        <a:pt x="129" y="39"/>
                        <a:pt x="132" y="45"/>
                      </a:cubicBezTo>
                      <a:cubicBezTo>
                        <a:pt x="133" y="48"/>
                        <a:pt x="134" y="51"/>
                        <a:pt x="135" y="54"/>
                      </a:cubicBezTo>
                      <a:cubicBezTo>
                        <a:pt x="140" y="65"/>
                        <a:pt x="144" y="76"/>
                        <a:pt x="144" y="89"/>
                      </a:cubicBezTo>
                      <a:cubicBezTo>
                        <a:pt x="143" y="100"/>
                        <a:pt x="137" y="111"/>
                        <a:pt x="12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41">
                  <a:extLst>
                    <a:ext uri="{FF2B5EF4-FFF2-40B4-BE49-F238E27FC236}">
                      <a16:creationId xmlns:a16="http://schemas.microsoft.com/office/drawing/2014/main" xmlns="" id="{9E39495C-9368-4836-899E-1563A24067AA}"/>
                    </a:ext>
                  </a:extLst>
                </p:cNvPr>
                <p:cNvSpPr>
                  <a:spLocks/>
                </p:cNvSpPr>
                <p:nvPr/>
              </p:nvSpPr>
              <p:spPr bwMode="auto">
                <a:xfrm>
                  <a:off x="9085263" y="3281363"/>
                  <a:ext cx="236538" cy="334963"/>
                </a:xfrm>
                <a:custGeom>
                  <a:avLst/>
                  <a:gdLst>
                    <a:gd name="T0" fmla="*/ 73 w 79"/>
                    <a:gd name="T1" fmla="*/ 75 h 112"/>
                    <a:gd name="T2" fmla="*/ 70 w 79"/>
                    <a:gd name="T3" fmla="*/ 75 h 112"/>
                    <a:gd name="T4" fmla="*/ 62 w 79"/>
                    <a:gd name="T5" fmla="*/ 71 h 112"/>
                    <a:gd name="T6" fmla="*/ 48 w 79"/>
                    <a:gd name="T7" fmla="*/ 54 h 112"/>
                    <a:gd name="T8" fmla="*/ 40 w 79"/>
                    <a:gd name="T9" fmla="*/ 51 h 112"/>
                    <a:gd name="T10" fmla="*/ 16 w 79"/>
                    <a:gd name="T11" fmla="*/ 109 h 112"/>
                    <a:gd name="T12" fmla="*/ 10 w 79"/>
                    <a:gd name="T13" fmla="*/ 112 h 112"/>
                    <a:gd name="T14" fmla="*/ 5 w 79"/>
                    <a:gd name="T15" fmla="*/ 110 h 112"/>
                    <a:gd name="T16" fmla="*/ 4 w 79"/>
                    <a:gd name="T17" fmla="*/ 99 h 112"/>
                    <a:gd name="T18" fmla="*/ 24 w 79"/>
                    <a:gd name="T19" fmla="*/ 45 h 112"/>
                    <a:gd name="T20" fmla="*/ 21 w 79"/>
                    <a:gd name="T21" fmla="*/ 43 h 112"/>
                    <a:gd name="T22" fmla="*/ 1 w 79"/>
                    <a:gd name="T23" fmla="*/ 11 h 112"/>
                    <a:gd name="T24" fmla="*/ 7 w 79"/>
                    <a:gd name="T25" fmla="*/ 1 h 112"/>
                    <a:gd name="T26" fmla="*/ 17 w 79"/>
                    <a:gd name="T27" fmla="*/ 6 h 112"/>
                    <a:gd name="T28" fmla="*/ 30 w 79"/>
                    <a:gd name="T29" fmla="*/ 30 h 112"/>
                    <a:gd name="T30" fmla="*/ 42 w 79"/>
                    <a:gd name="T31" fmla="*/ 35 h 112"/>
                    <a:gd name="T32" fmla="*/ 56 w 79"/>
                    <a:gd name="T33" fmla="*/ 40 h 112"/>
                    <a:gd name="T34" fmla="*/ 77 w 79"/>
                    <a:gd name="T35" fmla="*/ 64 h 112"/>
                    <a:gd name="T36" fmla="*/ 73 w 79"/>
                    <a:gd name="T37" fmla="*/ 7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2">
                      <a:moveTo>
                        <a:pt x="73" y="75"/>
                      </a:moveTo>
                      <a:cubicBezTo>
                        <a:pt x="72" y="75"/>
                        <a:pt x="71" y="75"/>
                        <a:pt x="70" y="75"/>
                      </a:cubicBezTo>
                      <a:cubicBezTo>
                        <a:pt x="67" y="75"/>
                        <a:pt x="64" y="74"/>
                        <a:pt x="62" y="71"/>
                      </a:cubicBezTo>
                      <a:cubicBezTo>
                        <a:pt x="58" y="63"/>
                        <a:pt x="54" y="58"/>
                        <a:pt x="48" y="54"/>
                      </a:cubicBezTo>
                      <a:cubicBezTo>
                        <a:pt x="46" y="53"/>
                        <a:pt x="43" y="52"/>
                        <a:pt x="40" y="51"/>
                      </a:cubicBezTo>
                      <a:cubicBezTo>
                        <a:pt x="38" y="74"/>
                        <a:pt x="26" y="99"/>
                        <a:pt x="16" y="109"/>
                      </a:cubicBezTo>
                      <a:cubicBezTo>
                        <a:pt x="15" y="111"/>
                        <a:pt x="12" y="112"/>
                        <a:pt x="10" y="112"/>
                      </a:cubicBezTo>
                      <a:cubicBezTo>
                        <a:pt x="8" y="112"/>
                        <a:pt x="6" y="112"/>
                        <a:pt x="5" y="110"/>
                      </a:cubicBezTo>
                      <a:cubicBezTo>
                        <a:pt x="1" y="107"/>
                        <a:pt x="1" y="102"/>
                        <a:pt x="4" y="99"/>
                      </a:cubicBezTo>
                      <a:cubicBezTo>
                        <a:pt x="13" y="88"/>
                        <a:pt x="25" y="63"/>
                        <a:pt x="24" y="45"/>
                      </a:cubicBezTo>
                      <a:cubicBezTo>
                        <a:pt x="23" y="44"/>
                        <a:pt x="22" y="44"/>
                        <a:pt x="21" y="43"/>
                      </a:cubicBezTo>
                      <a:cubicBezTo>
                        <a:pt x="9" y="35"/>
                        <a:pt x="4" y="21"/>
                        <a:pt x="1" y="11"/>
                      </a:cubicBezTo>
                      <a:cubicBezTo>
                        <a:pt x="0" y="6"/>
                        <a:pt x="2" y="2"/>
                        <a:pt x="7" y="1"/>
                      </a:cubicBezTo>
                      <a:cubicBezTo>
                        <a:pt x="11" y="0"/>
                        <a:pt x="16" y="2"/>
                        <a:pt x="17" y="6"/>
                      </a:cubicBezTo>
                      <a:cubicBezTo>
                        <a:pt x="20" y="18"/>
                        <a:pt x="24" y="26"/>
                        <a:pt x="30" y="30"/>
                      </a:cubicBezTo>
                      <a:cubicBezTo>
                        <a:pt x="33" y="32"/>
                        <a:pt x="38" y="33"/>
                        <a:pt x="42" y="35"/>
                      </a:cubicBezTo>
                      <a:cubicBezTo>
                        <a:pt x="47" y="36"/>
                        <a:pt x="52" y="38"/>
                        <a:pt x="56" y="40"/>
                      </a:cubicBezTo>
                      <a:cubicBezTo>
                        <a:pt x="64" y="45"/>
                        <a:pt x="71" y="53"/>
                        <a:pt x="77" y="64"/>
                      </a:cubicBezTo>
                      <a:cubicBezTo>
                        <a:pt x="79" y="68"/>
                        <a:pt x="77" y="73"/>
                        <a:pt x="73"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42">
                  <a:extLst>
                    <a:ext uri="{FF2B5EF4-FFF2-40B4-BE49-F238E27FC236}">
                      <a16:creationId xmlns:a16="http://schemas.microsoft.com/office/drawing/2014/main" xmlns="" id="{654DF718-2469-4EE8-BF72-79E85018B8FA}"/>
                    </a:ext>
                  </a:extLst>
                </p:cNvPr>
                <p:cNvSpPr>
                  <a:spLocks/>
                </p:cNvSpPr>
                <p:nvPr/>
              </p:nvSpPr>
              <p:spPr bwMode="auto">
                <a:xfrm>
                  <a:off x="10045700" y="3294063"/>
                  <a:ext cx="203200" cy="309563"/>
                </a:xfrm>
                <a:custGeom>
                  <a:avLst/>
                  <a:gdLst>
                    <a:gd name="T0" fmla="*/ 26 w 68"/>
                    <a:gd name="T1" fmla="*/ 94 h 104"/>
                    <a:gd name="T2" fmla="*/ 32 w 68"/>
                    <a:gd name="T3" fmla="*/ 83 h 104"/>
                    <a:gd name="T4" fmla="*/ 34 w 68"/>
                    <a:gd name="T5" fmla="*/ 81 h 104"/>
                    <a:gd name="T6" fmla="*/ 39 w 68"/>
                    <a:gd name="T7" fmla="*/ 58 h 104"/>
                    <a:gd name="T8" fmla="*/ 37 w 68"/>
                    <a:gd name="T9" fmla="*/ 41 h 104"/>
                    <a:gd name="T10" fmla="*/ 24 w 68"/>
                    <a:gd name="T11" fmla="*/ 43 h 104"/>
                    <a:gd name="T12" fmla="*/ 6 w 68"/>
                    <a:gd name="T13" fmla="*/ 39 h 104"/>
                    <a:gd name="T14" fmla="*/ 2 w 68"/>
                    <a:gd name="T15" fmla="*/ 29 h 104"/>
                    <a:gd name="T16" fmla="*/ 13 w 68"/>
                    <a:gd name="T17" fmla="*/ 24 h 104"/>
                    <a:gd name="T18" fmla="*/ 36 w 68"/>
                    <a:gd name="T19" fmla="*/ 24 h 104"/>
                    <a:gd name="T20" fmla="*/ 36 w 68"/>
                    <a:gd name="T21" fmla="*/ 24 h 104"/>
                    <a:gd name="T22" fmla="*/ 41 w 68"/>
                    <a:gd name="T23" fmla="*/ 21 h 104"/>
                    <a:gd name="T24" fmla="*/ 41 w 68"/>
                    <a:gd name="T25" fmla="*/ 21 h 104"/>
                    <a:gd name="T26" fmla="*/ 52 w 68"/>
                    <a:gd name="T27" fmla="*/ 7 h 104"/>
                    <a:gd name="T28" fmla="*/ 62 w 68"/>
                    <a:gd name="T29" fmla="*/ 2 h 104"/>
                    <a:gd name="T30" fmla="*/ 67 w 68"/>
                    <a:gd name="T31" fmla="*/ 12 h 104"/>
                    <a:gd name="T32" fmla="*/ 52 w 68"/>
                    <a:gd name="T33" fmla="*/ 33 h 104"/>
                    <a:gd name="T34" fmla="*/ 55 w 68"/>
                    <a:gd name="T35" fmla="*/ 57 h 104"/>
                    <a:gd name="T36" fmla="*/ 47 w 68"/>
                    <a:gd name="T37" fmla="*/ 90 h 104"/>
                    <a:gd name="T38" fmla="*/ 45 w 68"/>
                    <a:gd name="T39" fmla="*/ 93 h 104"/>
                    <a:gd name="T40" fmla="*/ 42 w 68"/>
                    <a:gd name="T41" fmla="*/ 98 h 104"/>
                    <a:gd name="T42" fmla="*/ 34 w 68"/>
                    <a:gd name="T43" fmla="*/ 104 h 104"/>
                    <a:gd name="T44" fmla="*/ 32 w 68"/>
                    <a:gd name="T45" fmla="*/ 104 h 104"/>
                    <a:gd name="T46" fmla="*/ 26 w 68"/>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104">
                      <a:moveTo>
                        <a:pt x="26" y="94"/>
                      </a:moveTo>
                      <a:cubicBezTo>
                        <a:pt x="27" y="90"/>
                        <a:pt x="30" y="86"/>
                        <a:pt x="32" y="83"/>
                      </a:cubicBezTo>
                      <a:cubicBezTo>
                        <a:pt x="32" y="82"/>
                        <a:pt x="33" y="82"/>
                        <a:pt x="34" y="81"/>
                      </a:cubicBezTo>
                      <a:cubicBezTo>
                        <a:pt x="38" y="73"/>
                        <a:pt x="39" y="64"/>
                        <a:pt x="39" y="58"/>
                      </a:cubicBezTo>
                      <a:cubicBezTo>
                        <a:pt x="39" y="52"/>
                        <a:pt x="38" y="46"/>
                        <a:pt x="37" y="41"/>
                      </a:cubicBezTo>
                      <a:cubicBezTo>
                        <a:pt x="33" y="42"/>
                        <a:pt x="28" y="43"/>
                        <a:pt x="24" y="43"/>
                      </a:cubicBezTo>
                      <a:cubicBezTo>
                        <a:pt x="18" y="43"/>
                        <a:pt x="12" y="42"/>
                        <a:pt x="6" y="39"/>
                      </a:cubicBezTo>
                      <a:cubicBezTo>
                        <a:pt x="2" y="37"/>
                        <a:pt x="0" y="33"/>
                        <a:pt x="2" y="29"/>
                      </a:cubicBezTo>
                      <a:cubicBezTo>
                        <a:pt x="4" y="24"/>
                        <a:pt x="9" y="23"/>
                        <a:pt x="13" y="24"/>
                      </a:cubicBezTo>
                      <a:cubicBezTo>
                        <a:pt x="20" y="28"/>
                        <a:pt x="29" y="27"/>
                        <a:pt x="36" y="24"/>
                      </a:cubicBezTo>
                      <a:cubicBezTo>
                        <a:pt x="36" y="24"/>
                        <a:pt x="36" y="24"/>
                        <a:pt x="36" y="24"/>
                      </a:cubicBezTo>
                      <a:cubicBezTo>
                        <a:pt x="37" y="23"/>
                        <a:pt x="39" y="22"/>
                        <a:pt x="41" y="21"/>
                      </a:cubicBezTo>
                      <a:cubicBezTo>
                        <a:pt x="41" y="21"/>
                        <a:pt x="41" y="21"/>
                        <a:pt x="41" y="21"/>
                      </a:cubicBezTo>
                      <a:cubicBezTo>
                        <a:pt x="46" y="18"/>
                        <a:pt x="50" y="12"/>
                        <a:pt x="52" y="7"/>
                      </a:cubicBezTo>
                      <a:cubicBezTo>
                        <a:pt x="53" y="2"/>
                        <a:pt x="58" y="0"/>
                        <a:pt x="62" y="2"/>
                      </a:cubicBezTo>
                      <a:cubicBezTo>
                        <a:pt x="66" y="3"/>
                        <a:pt x="68" y="7"/>
                        <a:pt x="67" y="12"/>
                      </a:cubicBezTo>
                      <a:cubicBezTo>
                        <a:pt x="64" y="20"/>
                        <a:pt x="59" y="28"/>
                        <a:pt x="52" y="33"/>
                      </a:cubicBezTo>
                      <a:cubicBezTo>
                        <a:pt x="53" y="41"/>
                        <a:pt x="55" y="49"/>
                        <a:pt x="55" y="57"/>
                      </a:cubicBezTo>
                      <a:cubicBezTo>
                        <a:pt x="56" y="70"/>
                        <a:pt x="53" y="81"/>
                        <a:pt x="47" y="90"/>
                      </a:cubicBezTo>
                      <a:cubicBezTo>
                        <a:pt x="46" y="91"/>
                        <a:pt x="46" y="92"/>
                        <a:pt x="45" y="93"/>
                      </a:cubicBezTo>
                      <a:cubicBezTo>
                        <a:pt x="43" y="95"/>
                        <a:pt x="42" y="97"/>
                        <a:pt x="42" y="98"/>
                      </a:cubicBezTo>
                      <a:cubicBezTo>
                        <a:pt x="41" y="102"/>
                        <a:pt x="37" y="104"/>
                        <a:pt x="34" y="104"/>
                      </a:cubicBezTo>
                      <a:cubicBezTo>
                        <a:pt x="33" y="104"/>
                        <a:pt x="32" y="104"/>
                        <a:pt x="32" y="104"/>
                      </a:cubicBezTo>
                      <a:cubicBezTo>
                        <a:pt x="27" y="103"/>
                        <a:pt x="25" y="98"/>
                        <a:pt x="26"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43">
                  <a:extLst>
                    <a:ext uri="{FF2B5EF4-FFF2-40B4-BE49-F238E27FC236}">
                      <a16:creationId xmlns:a16="http://schemas.microsoft.com/office/drawing/2014/main" xmlns="" id="{3D4628AF-CF37-4ED3-A6D0-285182C6B17F}"/>
                    </a:ext>
                  </a:extLst>
                </p:cNvPr>
                <p:cNvSpPr>
                  <a:spLocks/>
                </p:cNvSpPr>
                <p:nvPr/>
              </p:nvSpPr>
              <p:spPr bwMode="auto">
                <a:xfrm>
                  <a:off x="10020300" y="3609975"/>
                  <a:ext cx="123825" cy="415925"/>
                </a:xfrm>
                <a:custGeom>
                  <a:avLst/>
                  <a:gdLst>
                    <a:gd name="T0" fmla="*/ 23 w 41"/>
                    <a:gd name="T1" fmla="*/ 139 h 139"/>
                    <a:gd name="T2" fmla="*/ 18 w 41"/>
                    <a:gd name="T3" fmla="*/ 137 h 139"/>
                    <a:gd name="T4" fmla="*/ 17 w 41"/>
                    <a:gd name="T5" fmla="*/ 126 h 139"/>
                    <a:gd name="T6" fmla="*/ 25 w 41"/>
                    <a:gd name="T7" fmla="*/ 87 h 139"/>
                    <a:gd name="T8" fmla="*/ 23 w 41"/>
                    <a:gd name="T9" fmla="*/ 71 h 139"/>
                    <a:gd name="T10" fmla="*/ 17 w 41"/>
                    <a:gd name="T11" fmla="*/ 63 h 139"/>
                    <a:gd name="T12" fmla="*/ 15 w 41"/>
                    <a:gd name="T13" fmla="*/ 59 h 139"/>
                    <a:gd name="T14" fmla="*/ 4 w 41"/>
                    <a:gd name="T15" fmla="*/ 7 h 139"/>
                    <a:gd name="T16" fmla="*/ 13 w 41"/>
                    <a:gd name="T17" fmla="*/ 1 h 139"/>
                    <a:gd name="T18" fmla="*/ 20 w 41"/>
                    <a:gd name="T19" fmla="*/ 10 h 139"/>
                    <a:gd name="T20" fmla="*/ 28 w 41"/>
                    <a:gd name="T21" fmla="*/ 50 h 139"/>
                    <a:gd name="T22" fmla="*/ 30 w 41"/>
                    <a:gd name="T23" fmla="*/ 53 h 139"/>
                    <a:gd name="T24" fmla="*/ 37 w 41"/>
                    <a:gd name="T25" fmla="*/ 65 h 139"/>
                    <a:gd name="T26" fmla="*/ 41 w 41"/>
                    <a:gd name="T27" fmla="*/ 87 h 139"/>
                    <a:gd name="T28" fmla="*/ 30 w 41"/>
                    <a:gd name="T29" fmla="*/ 136 h 139"/>
                    <a:gd name="T30" fmla="*/ 23 w 41"/>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139">
                      <a:moveTo>
                        <a:pt x="23" y="139"/>
                      </a:moveTo>
                      <a:cubicBezTo>
                        <a:pt x="21" y="139"/>
                        <a:pt x="20" y="139"/>
                        <a:pt x="18" y="137"/>
                      </a:cubicBezTo>
                      <a:cubicBezTo>
                        <a:pt x="15" y="135"/>
                        <a:pt x="14" y="130"/>
                        <a:pt x="17" y="126"/>
                      </a:cubicBezTo>
                      <a:cubicBezTo>
                        <a:pt x="25" y="117"/>
                        <a:pt x="25" y="102"/>
                        <a:pt x="25" y="87"/>
                      </a:cubicBezTo>
                      <a:cubicBezTo>
                        <a:pt x="25" y="81"/>
                        <a:pt x="25" y="76"/>
                        <a:pt x="23" y="71"/>
                      </a:cubicBezTo>
                      <a:cubicBezTo>
                        <a:pt x="21" y="68"/>
                        <a:pt x="19" y="66"/>
                        <a:pt x="17" y="63"/>
                      </a:cubicBezTo>
                      <a:cubicBezTo>
                        <a:pt x="16" y="62"/>
                        <a:pt x="15" y="60"/>
                        <a:pt x="15" y="59"/>
                      </a:cubicBezTo>
                      <a:cubicBezTo>
                        <a:pt x="4" y="44"/>
                        <a:pt x="0" y="25"/>
                        <a:pt x="4" y="7"/>
                      </a:cubicBezTo>
                      <a:cubicBezTo>
                        <a:pt x="4" y="3"/>
                        <a:pt x="9" y="0"/>
                        <a:pt x="13" y="1"/>
                      </a:cubicBezTo>
                      <a:cubicBezTo>
                        <a:pt x="17" y="2"/>
                        <a:pt x="20" y="6"/>
                        <a:pt x="20" y="10"/>
                      </a:cubicBezTo>
                      <a:cubicBezTo>
                        <a:pt x="17" y="24"/>
                        <a:pt x="20" y="38"/>
                        <a:pt x="28" y="50"/>
                      </a:cubicBezTo>
                      <a:cubicBezTo>
                        <a:pt x="29" y="51"/>
                        <a:pt x="30" y="52"/>
                        <a:pt x="30" y="53"/>
                      </a:cubicBezTo>
                      <a:cubicBezTo>
                        <a:pt x="33" y="57"/>
                        <a:pt x="36" y="60"/>
                        <a:pt x="37" y="65"/>
                      </a:cubicBezTo>
                      <a:cubicBezTo>
                        <a:pt x="41" y="72"/>
                        <a:pt x="41" y="80"/>
                        <a:pt x="41" y="87"/>
                      </a:cubicBezTo>
                      <a:cubicBezTo>
                        <a:pt x="41" y="105"/>
                        <a:pt x="40" y="122"/>
                        <a:pt x="30" y="136"/>
                      </a:cubicBezTo>
                      <a:cubicBezTo>
                        <a:pt x="28" y="138"/>
                        <a:pt x="26" y="139"/>
                        <a:pt x="23"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44">
                  <a:extLst>
                    <a:ext uri="{FF2B5EF4-FFF2-40B4-BE49-F238E27FC236}">
                      <a16:creationId xmlns:a16="http://schemas.microsoft.com/office/drawing/2014/main" xmlns="" id="{F69BC8F4-0FE6-4B77-9072-57FB0B26890B}"/>
                    </a:ext>
                  </a:extLst>
                </p:cNvPr>
                <p:cNvSpPr>
                  <a:spLocks/>
                </p:cNvSpPr>
                <p:nvPr/>
              </p:nvSpPr>
              <p:spPr bwMode="auto">
                <a:xfrm>
                  <a:off x="9536113" y="3986213"/>
                  <a:ext cx="584200" cy="650875"/>
                </a:xfrm>
                <a:custGeom>
                  <a:avLst/>
                  <a:gdLst>
                    <a:gd name="T0" fmla="*/ 92 w 195"/>
                    <a:gd name="T1" fmla="*/ 133 h 218"/>
                    <a:gd name="T2" fmla="*/ 89 w 195"/>
                    <a:gd name="T3" fmla="*/ 137 h 218"/>
                    <a:gd name="T4" fmla="*/ 33 w 195"/>
                    <a:gd name="T5" fmla="*/ 170 h 218"/>
                    <a:gd name="T6" fmla="*/ 33 w 195"/>
                    <a:gd name="T7" fmla="*/ 171 h 218"/>
                    <a:gd name="T8" fmla="*/ 16 w 195"/>
                    <a:gd name="T9" fmla="*/ 214 h 218"/>
                    <a:gd name="T10" fmla="*/ 9 w 195"/>
                    <a:gd name="T11" fmla="*/ 218 h 218"/>
                    <a:gd name="T12" fmla="*/ 5 w 195"/>
                    <a:gd name="T13" fmla="*/ 217 h 218"/>
                    <a:gd name="T14" fmla="*/ 2 w 195"/>
                    <a:gd name="T15" fmla="*/ 206 h 218"/>
                    <a:gd name="T16" fmla="*/ 17 w 195"/>
                    <a:gd name="T17" fmla="*/ 169 h 218"/>
                    <a:gd name="T18" fmla="*/ 7 w 195"/>
                    <a:gd name="T19" fmla="*/ 136 h 218"/>
                    <a:gd name="T20" fmla="*/ 6 w 195"/>
                    <a:gd name="T21" fmla="*/ 125 h 218"/>
                    <a:gd name="T22" fmla="*/ 17 w 195"/>
                    <a:gd name="T23" fmla="*/ 124 h 218"/>
                    <a:gd name="T24" fmla="*/ 33 w 195"/>
                    <a:gd name="T25" fmla="*/ 154 h 218"/>
                    <a:gd name="T26" fmla="*/ 76 w 195"/>
                    <a:gd name="T27" fmla="*/ 127 h 218"/>
                    <a:gd name="T28" fmla="*/ 79 w 195"/>
                    <a:gd name="T29" fmla="*/ 123 h 218"/>
                    <a:gd name="T30" fmla="*/ 110 w 195"/>
                    <a:gd name="T31" fmla="*/ 101 h 218"/>
                    <a:gd name="T32" fmla="*/ 122 w 195"/>
                    <a:gd name="T33" fmla="*/ 102 h 218"/>
                    <a:gd name="T34" fmla="*/ 130 w 195"/>
                    <a:gd name="T35" fmla="*/ 103 h 218"/>
                    <a:gd name="T36" fmla="*/ 133 w 195"/>
                    <a:gd name="T37" fmla="*/ 102 h 218"/>
                    <a:gd name="T38" fmla="*/ 137 w 195"/>
                    <a:gd name="T39" fmla="*/ 94 h 218"/>
                    <a:gd name="T40" fmla="*/ 144 w 195"/>
                    <a:gd name="T41" fmla="*/ 83 h 218"/>
                    <a:gd name="T42" fmla="*/ 145 w 195"/>
                    <a:gd name="T43" fmla="*/ 81 h 218"/>
                    <a:gd name="T44" fmla="*/ 146 w 195"/>
                    <a:gd name="T45" fmla="*/ 79 h 218"/>
                    <a:gd name="T46" fmla="*/ 149 w 195"/>
                    <a:gd name="T47" fmla="*/ 45 h 218"/>
                    <a:gd name="T48" fmla="*/ 129 w 195"/>
                    <a:gd name="T49" fmla="*/ 18 h 218"/>
                    <a:gd name="T50" fmla="*/ 122 w 195"/>
                    <a:gd name="T51" fmla="*/ 15 h 218"/>
                    <a:gd name="T52" fmla="*/ 124 w 195"/>
                    <a:gd name="T53" fmla="*/ 4 h 218"/>
                    <a:gd name="T54" fmla="*/ 136 w 195"/>
                    <a:gd name="T55" fmla="*/ 4 h 218"/>
                    <a:gd name="T56" fmla="*/ 165 w 195"/>
                    <a:gd name="T57" fmla="*/ 41 h 218"/>
                    <a:gd name="T58" fmla="*/ 166 w 195"/>
                    <a:gd name="T59" fmla="*/ 71 h 218"/>
                    <a:gd name="T60" fmla="*/ 179 w 195"/>
                    <a:gd name="T61" fmla="*/ 65 h 218"/>
                    <a:gd name="T62" fmla="*/ 191 w 195"/>
                    <a:gd name="T63" fmla="*/ 63 h 218"/>
                    <a:gd name="T64" fmla="*/ 192 w 195"/>
                    <a:gd name="T65" fmla="*/ 74 h 218"/>
                    <a:gd name="T66" fmla="*/ 170 w 195"/>
                    <a:gd name="T67" fmla="*/ 87 h 218"/>
                    <a:gd name="T68" fmla="*/ 156 w 195"/>
                    <a:gd name="T69" fmla="*/ 93 h 218"/>
                    <a:gd name="T70" fmla="*/ 152 w 195"/>
                    <a:gd name="T71" fmla="*/ 101 h 218"/>
                    <a:gd name="T72" fmla="*/ 146 w 195"/>
                    <a:gd name="T73" fmla="*/ 112 h 218"/>
                    <a:gd name="T74" fmla="*/ 155 w 195"/>
                    <a:gd name="T75" fmla="*/ 174 h 218"/>
                    <a:gd name="T76" fmla="*/ 147 w 195"/>
                    <a:gd name="T77" fmla="*/ 180 h 218"/>
                    <a:gd name="T78" fmla="*/ 145 w 195"/>
                    <a:gd name="T79" fmla="*/ 180 h 218"/>
                    <a:gd name="T80" fmla="*/ 139 w 195"/>
                    <a:gd name="T81" fmla="*/ 170 h 218"/>
                    <a:gd name="T82" fmla="*/ 131 w 195"/>
                    <a:gd name="T83" fmla="*/ 119 h 218"/>
                    <a:gd name="T84" fmla="*/ 119 w 195"/>
                    <a:gd name="T85" fmla="*/ 118 h 218"/>
                    <a:gd name="T86" fmla="*/ 111 w 195"/>
                    <a:gd name="T87" fmla="*/ 117 h 218"/>
                    <a:gd name="T88" fmla="*/ 92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92" y="133"/>
                      </a:moveTo>
                      <a:cubicBezTo>
                        <a:pt x="91" y="135"/>
                        <a:pt x="90" y="136"/>
                        <a:pt x="89" y="137"/>
                      </a:cubicBezTo>
                      <a:cubicBezTo>
                        <a:pt x="79" y="150"/>
                        <a:pt x="55" y="170"/>
                        <a:pt x="33" y="170"/>
                      </a:cubicBezTo>
                      <a:cubicBezTo>
                        <a:pt x="33" y="170"/>
                        <a:pt x="33" y="171"/>
                        <a:pt x="33" y="171"/>
                      </a:cubicBezTo>
                      <a:cubicBezTo>
                        <a:pt x="31" y="187"/>
                        <a:pt x="23" y="202"/>
                        <a:pt x="16" y="214"/>
                      </a:cubicBezTo>
                      <a:cubicBezTo>
                        <a:pt x="15" y="217"/>
                        <a:pt x="12" y="218"/>
                        <a:pt x="9" y="218"/>
                      </a:cubicBezTo>
                      <a:cubicBezTo>
                        <a:pt x="8" y="218"/>
                        <a:pt x="6" y="218"/>
                        <a:pt x="5" y="217"/>
                      </a:cubicBezTo>
                      <a:cubicBezTo>
                        <a:pt x="1" y="215"/>
                        <a:pt x="0" y="210"/>
                        <a:pt x="2" y="206"/>
                      </a:cubicBezTo>
                      <a:cubicBezTo>
                        <a:pt x="9" y="195"/>
                        <a:pt x="15" y="182"/>
                        <a:pt x="17" y="169"/>
                      </a:cubicBezTo>
                      <a:cubicBezTo>
                        <a:pt x="18" y="156"/>
                        <a:pt x="15" y="143"/>
                        <a:pt x="7" y="136"/>
                      </a:cubicBezTo>
                      <a:cubicBezTo>
                        <a:pt x="3" y="133"/>
                        <a:pt x="3" y="128"/>
                        <a:pt x="6" y="125"/>
                      </a:cubicBezTo>
                      <a:cubicBezTo>
                        <a:pt x="9" y="121"/>
                        <a:pt x="14" y="121"/>
                        <a:pt x="17" y="124"/>
                      </a:cubicBezTo>
                      <a:cubicBezTo>
                        <a:pt x="26" y="131"/>
                        <a:pt x="31" y="142"/>
                        <a:pt x="33" y="154"/>
                      </a:cubicBezTo>
                      <a:cubicBezTo>
                        <a:pt x="47" y="153"/>
                        <a:pt x="66" y="140"/>
                        <a:pt x="76" y="127"/>
                      </a:cubicBezTo>
                      <a:cubicBezTo>
                        <a:pt x="77" y="126"/>
                        <a:pt x="78" y="125"/>
                        <a:pt x="79" y="123"/>
                      </a:cubicBezTo>
                      <a:cubicBezTo>
                        <a:pt x="87" y="114"/>
                        <a:pt x="96" y="102"/>
                        <a:pt x="110" y="101"/>
                      </a:cubicBezTo>
                      <a:cubicBezTo>
                        <a:pt x="114" y="101"/>
                        <a:pt x="119" y="102"/>
                        <a:pt x="122" y="102"/>
                      </a:cubicBezTo>
                      <a:cubicBezTo>
                        <a:pt x="125" y="103"/>
                        <a:pt x="128" y="103"/>
                        <a:pt x="130" y="103"/>
                      </a:cubicBezTo>
                      <a:cubicBezTo>
                        <a:pt x="131" y="102"/>
                        <a:pt x="132" y="102"/>
                        <a:pt x="133" y="102"/>
                      </a:cubicBezTo>
                      <a:cubicBezTo>
                        <a:pt x="135" y="100"/>
                        <a:pt x="136" y="98"/>
                        <a:pt x="137" y="94"/>
                      </a:cubicBezTo>
                      <a:cubicBezTo>
                        <a:pt x="139" y="91"/>
                        <a:pt x="141" y="86"/>
                        <a:pt x="144" y="83"/>
                      </a:cubicBezTo>
                      <a:cubicBezTo>
                        <a:pt x="144" y="82"/>
                        <a:pt x="145" y="82"/>
                        <a:pt x="145" y="81"/>
                      </a:cubicBezTo>
                      <a:cubicBezTo>
                        <a:pt x="145" y="81"/>
                        <a:pt x="145" y="80"/>
                        <a:pt x="146" y="79"/>
                      </a:cubicBezTo>
                      <a:cubicBezTo>
                        <a:pt x="151" y="69"/>
                        <a:pt x="153" y="56"/>
                        <a:pt x="149" y="45"/>
                      </a:cubicBezTo>
                      <a:cubicBezTo>
                        <a:pt x="146" y="34"/>
                        <a:pt x="139" y="24"/>
                        <a:pt x="129" y="18"/>
                      </a:cubicBezTo>
                      <a:cubicBezTo>
                        <a:pt x="126" y="19"/>
                        <a:pt x="123" y="17"/>
                        <a:pt x="122" y="15"/>
                      </a:cubicBezTo>
                      <a:cubicBezTo>
                        <a:pt x="119" y="11"/>
                        <a:pt x="120" y="6"/>
                        <a:pt x="124" y="4"/>
                      </a:cubicBezTo>
                      <a:cubicBezTo>
                        <a:pt x="126" y="2"/>
                        <a:pt x="130" y="0"/>
                        <a:pt x="136" y="4"/>
                      </a:cubicBezTo>
                      <a:cubicBezTo>
                        <a:pt x="150" y="12"/>
                        <a:pt x="161" y="25"/>
                        <a:pt x="165" y="41"/>
                      </a:cubicBezTo>
                      <a:cubicBezTo>
                        <a:pt x="168" y="51"/>
                        <a:pt x="168" y="61"/>
                        <a:pt x="166" y="71"/>
                      </a:cubicBezTo>
                      <a:cubicBezTo>
                        <a:pt x="172" y="70"/>
                        <a:pt x="177" y="68"/>
                        <a:pt x="179" y="65"/>
                      </a:cubicBezTo>
                      <a:cubicBezTo>
                        <a:pt x="182" y="61"/>
                        <a:pt x="187" y="60"/>
                        <a:pt x="191" y="63"/>
                      </a:cubicBezTo>
                      <a:cubicBezTo>
                        <a:pt x="194" y="66"/>
                        <a:pt x="195" y="71"/>
                        <a:pt x="192" y="74"/>
                      </a:cubicBezTo>
                      <a:cubicBezTo>
                        <a:pt x="187" y="82"/>
                        <a:pt x="178" y="85"/>
                        <a:pt x="170" y="87"/>
                      </a:cubicBezTo>
                      <a:cubicBezTo>
                        <a:pt x="164" y="88"/>
                        <a:pt x="159" y="90"/>
                        <a:pt x="156" y="93"/>
                      </a:cubicBezTo>
                      <a:cubicBezTo>
                        <a:pt x="155" y="95"/>
                        <a:pt x="153" y="98"/>
                        <a:pt x="152" y="101"/>
                      </a:cubicBezTo>
                      <a:cubicBezTo>
                        <a:pt x="151" y="104"/>
                        <a:pt x="149" y="109"/>
                        <a:pt x="146" y="112"/>
                      </a:cubicBezTo>
                      <a:cubicBezTo>
                        <a:pt x="156" y="131"/>
                        <a:pt x="160" y="153"/>
                        <a:pt x="155" y="174"/>
                      </a:cubicBezTo>
                      <a:cubicBezTo>
                        <a:pt x="154" y="178"/>
                        <a:pt x="150" y="180"/>
                        <a:pt x="147" y="180"/>
                      </a:cubicBezTo>
                      <a:cubicBezTo>
                        <a:pt x="146" y="180"/>
                        <a:pt x="145" y="180"/>
                        <a:pt x="145" y="180"/>
                      </a:cubicBezTo>
                      <a:cubicBezTo>
                        <a:pt x="140" y="179"/>
                        <a:pt x="138" y="175"/>
                        <a:pt x="139" y="170"/>
                      </a:cubicBezTo>
                      <a:cubicBezTo>
                        <a:pt x="143" y="153"/>
                        <a:pt x="140" y="134"/>
                        <a:pt x="131" y="119"/>
                      </a:cubicBezTo>
                      <a:cubicBezTo>
                        <a:pt x="127" y="119"/>
                        <a:pt x="123" y="119"/>
                        <a:pt x="119" y="118"/>
                      </a:cubicBezTo>
                      <a:cubicBezTo>
                        <a:pt x="116" y="118"/>
                        <a:pt x="114" y="117"/>
                        <a:pt x="111" y="117"/>
                      </a:cubicBezTo>
                      <a:cubicBezTo>
                        <a:pt x="104" y="118"/>
                        <a:pt x="98" y="125"/>
                        <a:pt x="92"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45">
                  <a:extLst>
                    <a:ext uri="{FF2B5EF4-FFF2-40B4-BE49-F238E27FC236}">
                      <a16:creationId xmlns:a16="http://schemas.microsoft.com/office/drawing/2014/main" xmlns="" id="{91727C59-A2B5-4981-B654-76DDD41D742F}"/>
                    </a:ext>
                  </a:extLst>
                </p:cNvPr>
                <p:cNvSpPr>
                  <a:spLocks/>
                </p:cNvSpPr>
                <p:nvPr/>
              </p:nvSpPr>
              <p:spPr bwMode="auto">
                <a:xfrm>
                  <a:off x="9075738" y="4708525"/>
                  <a:ext cx="358775" cy="230188"/>
                </a:xfrm>
                <a:custGeom>
                  <a:avLst/>
                  <a:gdLst>
                    <a:gd name="T0" fmla="*/ 57 w 120"/>
                    <a:gd name="T1" fmla="*/ 27 h 77"/>
                    <a:gd name="T2" fmla="*/ 65 w 120"/>
                    <a:gd name="T3" fmla="*/ 22 h 77"/>
                    <a:gd name="T4" fmla="*/ 76 w 120"/>
                    <a:gd name="T5" fmla="*/ 15 h 77"/>
                    <a:gd name="T6" fmla="*/ 104 w 120"/>
                    <a:gd name="T7" fmla="*/ 17 h 77"/>
                    <a:gd name="T8" fmla="*/ 109 w 120"/>
                    <a:gd name="T9" fmla="*/ 20 h 77"/>
                    <a:gd name="T10" fmla="*/ 114 w 120"/>
                    <a:gd name="T11" fmla="*/ 24 h 77"/>
                    <a:gd name="T12" fmla="*/ 119 w 120"/>
                    <a:gd name="T13" fmla="*/ 34 h 77"/>
                    <a:gd name="T14" fmla="*/ 109 w 120"/>
                    <a:gd name="T15" fmla="*/ 39 h 77"/>
                    <a:gd name="T16" fmla="*/ 98 w 120"/>
                    <a:gd name="T17" fmla="*/ 33 h 77"/>
                    <a:gd name="T18" fmla="*/ 95 w 120"/>
                    <a:gd name="T19" fmla="*/ 30 h 77"/>
                    <a:gd name="T20" fmla="*/ 82 w 120"/>
                    <a:gd name="T21" fmla="*/ 29 h 77"/>
                    <a:gd name="T22" fmla="*/ 75 w 120"/>
                    <a:gd name="T23" fmla="*/ 34 h 77"/>
                    <a:gd name="T24" fmla="*/ 62 w 120"/>
                    <a:gd name="T25" fmla="*/ 42 h 77"/>
                    <a:gd name="T26" fmla="*/ 60 w 120"/>
                    <a:gd name="T27" fmla="*/ 43 h 77"/>
                    <a:gd name="T28" fmla="*/ 40 w 120"/>
                    <a:gd name="T29" fmla="*/ 76 h 77"/>
                    <a:gd name="T30" fmla="*/ 36 w 120"/>
                    <a:gd name="T31" fmla="*/ 77 h 77"/>
                    <a:gd name="T32" fmla="*/ 29 w 120"/>
                    <a:gd name="T33" fmla="*/ 74 h 77"/>
                    <a:gd name="T34" fmla="*/ 31 w 120"/>
                    <a:gd name="T35" fmla="*/ 62 h 77"/>
                    <a:gd name="T36" fmla="*/ 44 w 120"/>
                    <a:gd name="T37" fmla="*/ 43 h 77"/>
                    <a:gd name="T38" fmla="*/ 27 w 120"/>
                    <a:gd name="T39" fmla="*/ 34 h 77"/>
                    <a:gd name="T40" fmla="*/ 18 w 120"/>
                    <a:gd name="T41" fmla="*/ 26 h 77"/>
                    <a:gd name="T42" fmla="*/ 5 w 120"/>
                    <a:gd name="T43" fmla="*/ 16 h 77"/>
                    <a:gd name="T44" fmla="*/ 2 w 120"/>
                    <a:gd name="T45" fmla="*/ 5 h 77"/>
                    <a:gd name="T46" fmla="*/ 13 w 120"/>
                    <a:gd name="T47" fmla="*/ 2 h 77"/>
                    <a:gd name="T48" fmla="*/ 29 w 120"/>
                    <a:gd name="T49" fmla="*/ 14 h 77"/>
                    <a:gd name="T50" fmla="*/ 37 w 120"/>
                    <a:gd name="T51" fmla="*/ 21 h 77"/>
                    <a:gd name="T52" fmla="*/ 57 w 120"/>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77">
                      <a:moveTo>
                        <a:pt x="57" y="27"/>
                      </a:moveTo>
                      <a:cubicBezTo>
                        <a:pt x="59" y="26"/>
                        <a:pt x="62" y="24"/>
                        <a:pt x="65" y="22"/>
                      </a:cubicBezTo>
                      <a:cubicBezTo>
                        <a:pt x="68" y="19"/>
                        <a:pt x="71" y="16"/>
                        <a:pt x="76" y="15"/>
                      </a:cubicBezTo>
                      <a:cubicBezTo>
                        <a:pt x="85" y="11"/>
                        <a:pt x="95" y="11"/>
                        <a:pt x="104" y="17"/>
                      </a:cubicBezTo>
                      <a:cubicBezTo>
                        <a:pt x="105" y="18"/>
                        <a:pt x="107" y="19"/>
                        <a:pt x="109" y="20"/>
                      </a:cubicBezTo>
                      <a:cubicBezTo>
                        <a:pt x="110" y="22"/>
                        <a:pt x="112" y="23"/>
                        <a:pt x="114" y="24"/>
                      </a:cubicBezTo>
                      <a:cubicBezTo>
                        <a:pt x="118" y="25"/>
                        <a:pt x="120" y="29"/>
                        <a:pt x="119" y="34"/>
                      </a:cubicBezTo>
                      <a:cubicBezTo>
                        <a:pt x="118" y="38"/>
                        <a:pt x="113" y="40"/>
                        <a:pt x="109" y="39"/>
                      </a:cubicBezTo>
                      <a:cubicBezTo>
                        <a:pt x="105" y="38"/>
                        <a:pt x="101" y="35"/>
                        <a:pt x="98" y="33"/>
                      </a:cubicBezTo>
                      <a:cubicBezTo>
                        <a:pt x="97" y="32"/>
                        <a:pt x="96" y="31"/>
                        <a:pt x="95" y="30"/>
                      </a:cubicBezTo>
                      <a:cubicBezTo>
                        <a:pt x="91" y="28"/>
                        <a:pt x="86" y="28"/>
                        <a:pt x="82" y="29"/>
                      </a:cubicBezTo>
                      <a:cubicBezTo>
                        <a:pt x="80" y="30"/>
                        <a:pt x="77" y="32"/>
                        <a:pt x="75" y="34"/>
                      </a:cubicBezTo>
                      <a:cubicBezTo>
                        <a:pt x="71" y="37"/>
                        <a:pt x="67" y="40"/>
                        <a:pt x="62" y="42"/>
                      </a:cubicBezTo>
                      <a:cubicBezTo>
                        <a:pt x="61" y="42"/>
                        <a:pt x="61" y="43"/>
                        <a:pt x="60" y="43"/>
                      </a:cubicBezTo>
                      <a:cubicBezTo>
                        <a:pt x="59" y="56"/>
                        <a:pt x="47" y="71"/>
                        <a:pt x="40" y="76"/>
                      </a:cubicBezTo>
                      <a:cubicBezTo>
                        <a:pt x="39" y="77"/>
                        <a:pt x="37" y="77"/>
                        <a:pt x="36" y="77"/>
                      </a:cubicBezTo>
                      <a:cubicBezTo>
                        <a:pt x="33" y="77"/>
                        <a:pt x="30" y="76"/>
                        <a:pt x="29" y="74"/>
                      </a:cubicBezTo>
                      <a:cubicBezTo>
                        <a:pt x="26" y="70"/>
                        <a:pt x="27" y="65"/>
                        <a:pt x="31" y="62"/>
                      </a:cubicBezTo>
                      <a:cubicBezTo>
                        <a:pt x="36" y="59"/>
                        <a:pt x="43" y="48"/>
                        <a:pt x="44" y="43"/>
                      </a:cubicBezTo>
                      <a:cubicBezTo>
                        <a:pt x="38" y="41"/>
                        <a:pt x="33" y="38"/>
                        <a:pt x="27" y="34"/>
                      </a:cubicBezTo>
                      <a:cubicBezTo>
                        <a:pt x="24" y="32"/>
                        <a:pt x="21" y="29"/>
                        <a:pt x="18" y="26"/>
                      </a:cubicBezTo>
                      <a:cubicBezTo>
                        <a:pt x="14" y="22"/>
                        <a:pt x="10" y="19"/>
                        <a:pt x="5" y="16"/>
                      </a:cubicBezTo>
                      <a:cubicBezTo>
                        <a:pt x="1" y="14"/>
                        <a:pt x="0" y="9"/>
                        <a:pt x="2" y="5"/>
                      </a:cubicBezTo>
                      <a:cubicBezTo>
                        <a:pt x="4" y="1"/>
                        <a:pt x="9" y="0"/>
                        <a:pt x="13" y="2"/>
                      </a:cubicBezTo>
                      <a:cubicBezTo>
                        <a:pt x="19" y="6"/>
                        <a:pt x="24" y="10"/>
                        <a:pt x="29" y="14"/>
                      </a:cubicBezTo>
                      <a:cubicBezTo>
                        <a:pt x="31" y="17"/>
                        <a:pt x="34" y="19"/>
                        <a:pt x="37" y="21"/>
                      </a:cubicBezTo>
                      <a:cubicBezTo>
                        <a:pt x="40" y="24"/>
                        <a:pt x="49" y="30"/>
                        <a:pt x="57"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46">
                  <a:extLst>
                    <a:ext uri="{FF2B5EF4-FFF2-40B4-BE49-F238E27FC236}">
                      <a16:creationId xmlns:a16="http://schemas.microsoft.com/office/drawing/2014/main" xmlns="" id="{4F17FB96-067C-4A53-B129-000C10175335}"/>
                    </a:ext>
                  </a:extLst>
                </p:cNvPr>
                <p:cNvSpPr>
                  <a:spLocks/>
                </p:cNvSpPr>
                <p:nvPr/>
              </p:nvSpPr>
              <p:spPr bwMode="auto">
                <a:xfrm>
                  <a:off x="9109075" y="3559175"/>
                  <a:ext cx="866775" cy="962025"/>
                </a:xfrm>
                <a:custGeom>
                  <a:avLst/>
                  <a:gdLst>
                    <a:gd name="T0" fmla="*/ 50 w 290"/>
                    <a:gd name="T1" fmla="*/ 187 h 322"/>
                    <a:gd name="T2" fmla="*/ 70 w 290"/>
                    <a:gd name="T3" fmla="*/ 143 h 322"/>
                    <a:gd name="T4" fmla="*/ 68 w 290"/>
                    <a:gd name="T5" fmla="*/ 142 h 322"/>
                    <a:gd name="T6" fmla="*/ 35 w 290"/>
                    <a:gd name="T7" fmla="*/ 118 h 322"/>
                    <a:gd name="T8" fmla="*/ 76 w 290"/>
                    <a:gd name="T9" fmla="*/ 125 h 322"/>
                    <a:gd name="T10" fmla="*/ 137 w 290"/>
                    <a:gd name="T11" fmla="*/ 85 h 322"/>
                    <a:gd name="T12" fmla="*/ 230 w 290"/>
                    <a:gd name="T13" fmla="*/ 62 h 322"/>
                    <a:gd name="T14" fmla="*/ 248 w 290"/>
                    <a:gd name="T15" fmla="*/ 0 h 322"/>
                    <a:gd name="T16" fmla="*/ 248 w 290"/>
                    <a:gd name="T17" fmla="*/ 56 h 322"/>
                    <a:gd name="T18" fmla="*/ 261 w 290"/>
                    <a:gd name="T19" fmla="*/ 55 h 322"/>
                    <a:gd name="T20" fmla="*/ 274 w 290"/>
                    <a:gd name="T21" fmla="*/ 53 h 322"/>
                    <a:gd name="T22" fmla="*/ 287 w 290"/>
                    <a:gd name="T23" fmla="*/ 62 h 322"/>
                    <a:gd name="T24" fmla="*/ 260 w 290"/>
                    <a:gd name="T25" fmla="*/ 72 h 322"/>
                    <a:gd name="T26" fmla="*/ 239 w 290"/>
                    <a:gd name="T27" fmla="*/ 76 h 322"/>
                    <a:gd name="T28" fmla="*/ 201 w 290"/>
                    <a:gd name="T29" fmla="*/ 87 h 322"/>
                    <a:gd name="T30" fmla="*/ 178 w 290"/>
                    <a:gd name="T31" fmla="*/ 142 h 322"/>
                    <a:gd name="T32" fmla="*/ 160 w 290"/>
                    <a:gd name="T33" fmla="*/ 218 h 322"/>
                    <a:gd name="T34" fmla="*/ 146 w 290"/>
                    <a:gd name="T35" fmla="*/ 237 h 322"/>
                    <a:gd name="T36" fmla="*/ 96 w 290"/>
                    <a:gd name="T37" fmla="*/ 275 h 322"/>
                    <a:gd name="T38" fmla="*/ 53 w 290"/>
                    <a:gd name="T39" fmla="*/ 315 h 322"/>
                    <a:gd name="T40" fmla="*/ 44 w 290"/>
                    <a:gd name="T41" fmla="*/ 322 h 322"/>
                    <a:gd name="T42" fmla="*/ 57 w 290"/>
                    <a:gd name="T43" fmla="*/ 277 h 322"/>
                    <a:gd name="T44" fmla="*/ 121 w 290"/>
                    <a:gd name="T45" fmla="*/ 243 h 322"/>
                    <a:gd name="T46" fmla="*/ 134 w 290"/>
                    <a:gd name="T47" fmla="*/ 225 h 322"/>
                    <a:gd name="T48" fmla="*/ 120 w 290"/>
                    <a:gd name="T49" fmla="*/ 193 h 322"/>
                    <a:gd name="T50" fmla="*/ 144 w 290"/>
                    <a:gd name="T51" fmla="*/ 212 h 322"/>
                    <a:gd name="T52" fmla="*/ 159 w 290"/>
                    <a:gd name="T53" fmla="*/ 192 h 322"/>
                    <a:gd name="T54" fmla="*/ 141 w 290"/>
                    <a:gd name="T55" fmla="*/ 101 h 322"/>
                    <a:gd name="T56" fmla="*/ 94 w 290"/>
                    <a:gd name="T57" fmla="*/ 124 h 322"/>
                    <a:gd name="T58" fmla="*/ 84 w 290"/>
                    <a:gd name="T59" fmla="*/ 156 h 322"/>
                    <a:gd name="T60" fmla="*/ 44 w 290"/>
                    <a:gd name="T61" fmla="*/ 217 h 322"/>
                    <a:gd name="T62" fmla="*/ 9 w 290"/>
                    <a:gd name="T63" fmla="*/ 262 h 322"/>
                    <a:gd name="T64" fmla="*/ 1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33" y="206"/>
                      </a:moveTo>
                      <a:cubicBezTo>
                        <a:pt x="39" y="200"/>
                        <a:pt x="45" y="194"/>
                        <a:pt x="50" y="187"/>
                      </a:cubicBezTo>
                      <a:cubicBezTo>
                        <a:pt x="58" y="177"/>
                        <a:pt x="65" y="165"/>
                        <a:pt x="68" y="152"/>
                      </a:cubicBezTo>
                      <a:cubicBezTo>
                        <a:pt x="69" y="149"/>
                        <a:pt x="70" y="146"/>
                        <a:pt x="70" y="143"/>
                      </a:cubicBezTo>
                      <a:cubicBezTo>
                        <a:pt x="70" y="143"/>
                        <a:pt x="71" y="142"/>
                        <a:pt x="71" y="142"/>
                      </a:cubicBezTo>
                      <a:cubicBezTo>
                        <a:pt x="70" y="142"/>
                        <a:pt x="69" y="142"/>
                        <a:pt x="68" y="142"/>
                      </a:cubicBezTo>
                      <a:cubicBezTo>
                        <a:pt x="56" y="142"/>
                        <a:pt x="44" y="137"/>
                        <a:pt x="35" y="129"/>
                      </a:cubicBezTo>
                      <a:cubicBezTo>
                        <a:pt x="32" y="126"/>
                        <a:pt x="32" y="121"/>
                        <a:pt x="35" y="118"/>
                      </a:cubicBezTo>
                      <a:cubicBezTo>
                        <a:pt x="38" y="114"/>
                        <a:pt x="43" y="114"/>
                        <a:pt x="46" y="117"/>
                      </a:cubicBezTo>
                      <a:cubicBezTo>
                        <a:pt x="54" y="124"/>
                        <a:pt x="66" y="127"/>
                        <a:pt x="76" y="125"/>
                      </a:cubicBezTo>
                      <a:cubicBezTo>
                        <a:pt x="77" y="122"/>
                        <a:pt x="79" y="118"/>
                        <a:pt x="80" y="115"/>
                      </a:cubicBezTo>
                      <a:cubicBezTo>
                        <a:pt x="93" y="97"/>
                        <a:pt x="115" y="90"/>
                        <a:pt x="137" y="85"/>
                      </a:cubicBezTo>
                      <a:cubicBezTo>
                        <a:pt x="197" y="71"/>
                        <a:pt x="197" y="71"/>
                        <a:pt x="197" y="71"/>
                      </a:cubicBezTo>
                      <a:cubicBezTo>
                        <a:pt x="208" y="68"/>
                        <a:pt x="219" y="66"/>
                        <a:pt x="230" y="62"/>
                      </a:cubicBezTo>
                      <a:cubicBezTo>
                        <a:pt x="235" y="44"/>
                        <a:pt x="239" y="26"/>
                        <a:pt x="240" y="7"/>
                      </a:cubicBezTo>
                      <a:cubicBezTo>
                        <a:pt x="240" y="3"/>
                        <a:pt x="244" y="0"/>
                        <a:pt x="248" y="0"/>
                      </a:cubicBezTo>
                      <a:cubicBezTo>
                        <a:pt x="253" y="0"/>
                        <a:pt x="256" y="4"/>
                        <a:pt x="256" y="8"/>
                      </a:cubicBezTo>
                      <a:cubicBezTo>
                        <a:pt x="255" y="25"/>
                        <a:pt x="252" y="40"/>
                        <a:pt x="248" y="56"/>
                      </a:cubicBezTo>
                      <a:cubicBezTo>
                        <a:pt x="249" y="56"/>
                        <a:pt x="251" y="56"/>
                        <a:pt x="252" y="55"/>
                      </a:cubicBezTo>
                      <a:cubicBezTo>
                        <a:pt x="255" y="55"/>
                        <a:pt x="258" y="55"/>
                        <a:pt x="261" y="55"/>
                      </a:cubicBezTo>
                      <a:cubicBezTo>
                        <a:pt x="263" y="55"/>
                        <a:pt x="265" y="56"/>
                        <a:pt x="267" y="55"/>
                      </a:cubicBezTo>
                      <a:cubicBezTo>
                        <a:pt x="270" y="55"/>
                        <a:pt x="273" y="54"/>
                        <a:pt x="274" y="53"/>
                      </a:cubicBezTo>
                      <a:cubicBezTo>
                        <a:pt x="276" y="49"/>
                        <a:pt x="281" y="48"/>
                        <a:pt x="285" y="50"/>
                      </a:cubicBezTo>
                      <a:cubicBezTo>
                        <a:pt x="289" y="53"/>
                        <a:pt x="290" y="58"/>
                        <a:pt x="287" y="62"/>
                      </a:cubicBezTo>
                      <a:cubicBezTo>
                        <a:pt x="284" y="67"/>
                        <a:pt x="277" y="71"/>
                        <a:pt x="268" y="72"/>
                      </a:cubicBezTo>
                      <a:cubicBezTo>
                        <a:pt x="265" y="72"/>
                        <a:pt x="263" y="72"/>
                        <a:pt x="260" y="72"/>
                      </a:cubicBezTo>
                      <a:cubicBezTo>
                        <a:pt x="258" y="71"/>
                        <a:pt x="255" y="71"/>
                        <a:pt x="253" y="72"/>
                      </a:cubicBezTo>
                      <a:cubicBezTo>
                        <a:pt x="249" y="72"/>
                        <a:pt x="244" y="74"/>
                        <a:pt x="239" y="76"/>
                      </a:cubicBezTo>
                      <a:cubicBezTo>
                        <a:pt x="238" y="76"/>
                        <a:pt x="237" y="77"/>
                        <a:pt x="236" y="77"/>
                      </a:cubicBezTo>
                      <a:cubicBezTo>
                        <a:pt x="224" y="81"/>
                        <a:pt x="212" y="84"/>
                        <a:pt x="201" y="87"/>
                      </a:cubicBezTo>
                      <a:cubicBezTo>
                        <a:pt x="158" y="97"/>
                        <a:pt x="158" y="97"/>
                        <a:pt x="158" y="97"/>
                      </a:cubicBezTo>
                      <a:cubicBezTo>
                        <a:pt x="166" y="111"/>
                        <a:pt x="174" y="125"/>
                        <a:pt x="178" y="142"/>
                      </a:cubicBezTo>
                      <a:cubicBezTo>
                        <a:pt x="184" y="163"/>
                        <a:pt x="182" y="184"/>
                        <a:pt x="173" y="200"/>
                      </a:cubicBezTo>
                      <a:cubicBezTo>
                        <a:pt x="170" y="207"/>
                        <a:pt x="164" y="213"/>
                        <a:pt x="160" y="218"/>
                      </a:cubicBezTo>
                      <a:cubicBezTo>
                        <a:pt x="157" y="221"/>
                        <a:pt x="154" y="225"/>
                        <a:pt x="152" y="228"/>
                      </a:cubicBezTo>
                      <a:cubicBezTo>
                        <a:pt x="149" y="231"/>
                        <a:pt x="148" y="234"/>
                        <a:pt x="146" y="237"/>
                      </a:cubicBezTo>
                      <a:cubicBezTo>
                        <a:pt x="142" y="243"/>
                        <a:pt x="138" y="249"/>
                        <a:pt x="132" y="255"/>
                      </a:cubicBezTo>
                      <a:cubicBezTo>
                        <a:pt x="122" y="265"/>
                        <a:pt x="109" y="270"/>
                        <a:pt x="96" y="275"/>
                      </a:cubicBezTo>
                      <a:cubicBezTo>
                        <a:pt x="86" y="279"/>
                        <a:pt x="76" y="282"/>
                        <a:pt x="68" y="289"/>
                      </a:cubicBezTo>
                      <a:cubicBezTo>
                        <a:pt x="60" y="296"/>
                        <a:pt x="55" y="305"/>
                        <a:pt x="53" y="315"/>
                      </a:cubicBezTo>
                      <a:cubicBezTo>
                        <a:pt x="53" y="319"/>
                        <a:pt x="49" y="322"/>
                        <a:pt x="45" y="322"/>
                      </a:cubicBezTo>
                      <a:cubicBezTo>
                        <a:pt x="45" y="322"/>
                        <a:pt x="44" y="322"/>
                        <a:pt x="44" y="322"/>
                      </a:cubicBezTo>
                      <a:cubicBezTo>
                        <a:pt x="40" y="322"/>
                        <a:pt x="37" y="317"/>
                        <a:pt x="37" y="313"/>
                      </a:cubicBezTo>
                      <a:cubicBezTo>
                        <a:pt x="39" y="299"/>
                        <a:pt x="47" y="286"/>
                        <a:pt x="57" y="277"/>
                      </a:cubicBezTo>
                      <a:cubicBezTo>
                        <a:pt x="67" y="268"/>
                        <a:pt x="79" y="264"/>
                        <a:pt x="90" y="260"/>
                      </a:cubicBezTo>
                      <a:cubicBezTo>
                        <a:pt x="102" y="255"/>
                        <a:pt x="113" y="251"/>
                        <a:pt x="121" y="243"/>
                      </a:cubicBezTo>
                      <a:cubicBezTo>
                        <a:pt x="125" y="239"/>
                        <a:pt x="128" y="234"/>
                        <a:pt x="132" y="228"/>
                      </a:cubicBezTo>
                      <a:cubicBezTo>
                        <a:pt x="133" y="227"/>
                        <a:pt x="133" y="226"/>
                        <a:pt x="134" y="225"/>
                      </a:cubicBezTo>
                      <a:cubicBezTo>
                        <a:pt x="128" y="219"/>
                        <a:pt x="123" y="211"/>
                        <a:pt x="118" y="204"/>
                      </a:cubicBezTo>
                      <a:cubicBezTo>
                        <a:pt x="115" y="200"/>
                        <a:pt x="116" y="195"/>
                        <a:pt x="120" y="193"/>
                      </a:cubicBezTo>
                      <a:cubicBezTo>
                        <a:pt x="124" y="190"/>
                        <a:pt x="129" y="191"/>
                        <a:pt x="131" y="195"/>
                      </a:cubicBezTo>
                      <a:cubicBezTo>
                        <a:pt x="135" y="201"/>
                        <a:pt x="139" y="206"/>
                        <a:pt x="144" y="212"/>
                      </a:cubicBezTo>
                      <a:cubicBezTo>
                        <a:pt x="145" y="210"/>
                        <a:pt x="146" y="209"/>
                        <a:pt x="147" y="208"/>
                      </a:cubicBezTo>
                      <a:cubicBezTo>
                        <a:pt x="152" y="202"/>
                        <a:pt x="156" y="197"/>
                        <a:pt x="159" y="192"/>
                      </a:cubicBezTo>
                      <a:cubicBezTo>
                        <a:pt x="169" y="175"/>
                        <a:pt x="165" y="156"/>
                        <a:pt x="163" y="146"/>
                      </a:cubicBezTo>
                      <a:cubicBezTo>
                        <a:pt x="158" y="130"/>
                        <a:pt x="150" y="115"/>
                        <a:pt x="141" y="101"/>
                      </a:cubicBezTo>
                      <a:cubicBezTo>
                        <a:pt x="141" y="101"/>
                        <a:pt x="141" y="101"/>
                        <a:pt x="141" y="101"/>
                      </a:cubicBezTo>
                      <a:cubicBezTo>
                        <a:pt x="121" y="105"/>
                        <a:pt x="103" y="110"/>
                        <a:pt x="94" y="124"/>
                      </a:cubicBezTo>
                      <a:cubicBezTo>
                        <a:pt x="90" y="131"/>
                        <a:pt x="88" y="138"/>
                        <a:pt x="86" y="147"/>
                      </a:cubicBezTo>
                      <a:cubicBezTo>
                        <a:pt x="85" y="150"/>
                        <a:pt x="85" y="153"/>
                        <a:pt x="84" y="156"/>
                      </a:cubicBezTo>
                      <a:cubicBezTo>
                        <a:pt x="80" y="171"/>
                        <a:pt x="72" y="185"/>
                        <a:pt x="63" y="197"/>
                      </a:cubicBezTo>
                      <a:cubicBezTo>
                        <a:pt x="57" y="205"/>
                        <a:pt x="51" y="211"/>
                        <a:pt x="44" y="217"/>
                      </a:cubicBezTo>
                      <a:cubicBezTo>
                        <a:pt x="32" y="230"/>
                        <a:pt x="21" y="241"/>
                        <a:pt x="16" y="256"/>
                      </a:cubicBezTo>
                      <a:cubicBezTo>
                        <a:pt x="15" y="259"/>
                        <a:pt x="12" y="262"/>
                        <a:pt x="9" y="262"/>
                      </a:cubicBezTo>
                      <a:cubicBezTo>
                        <a:pt x="8" y="262"/>
                        <a:pt x="7" y="262"/>
                        <a:pt x="6" y="261"/>
                      </a:cubicBezTo>
                      <a:cubicBezTo>
                        <a:pt x="2" y="260"/>
                        <a:pt x="0" y="255"/>
                        <a:pt x="1" y="251"/>
                      </a:cubicBezTo>
                      <a:cubicBezTo>
                        <a:pt x="7" y="233"/>
                        <a:pt x="20" y="219"/>
                        <a:pt x="33"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47">
                  <a:extLst>
                    <a:ext uri="{FF2B5EF4-FFF2-40B4-BE49-F238E27FC236}">
                      <a16:creationId xmlns:a16="http://schemas.microsoft.com/office/drawing/2014/main" xmlns="" id="{D7F9FB2D-77CD-4E22-952B-0E365659B26E}"/>
                    </a:ext>
                  </a:extLst>
                </p:cNvPr>
                <p:cNvSpPr>
                  <a:spLocks/>
                </p:cNvSpPr>
                <p:nvPr/>
              </p:nvSpPr>
              <p:spPr bwMode="auto">
                <a:xfrm>
                  <a:off x="9264650" y="4575175"/>
                  <a:ext cx="609600" cy="468313"/>
                </a:xfrm>
                <a:custGeom>
                  <a:avLst/>
                  <a:gdLst>
                    <a:gd name="T0" fmla="*/ 12 w 204"/>
                    <a:gd name="T1" fmla="*/ 138 h 157"/>
                    <a:gd name="T2" fmla="*/ 63 w 204"/>
                    <a:gd name="T3" fmla="*/ 124 h 157"/>
                    <a:gd name="T4" fmla="*/ 73 w 204"/>
                    <a:gd name="T5" fmla="*/ 110 h 157"/>
                    <a:gd name="T6" fmla="*/ 80 w 204"/>
                    <a:gd name="T7" fmla="*/ 101 h 157"/>
                    <a:gd name="T8" fmla="*/ 107 w 204"/>
                    <a:gd name="T9" fmla="*/ 80 h 157"/>
                    <a:gd name="T10" fmla="*/ 108 w 204"/>
                    <a:gd name="T11" fmla="*/ 80 h 157"/>
                    <a:gd name="T12" fmla="*/ 113 w 204"/>
                    <a:gd name="T13" fmla="*/ 50 h 157"/>
                    <a:gd name="T14" fmla="*/ 121 w 204"/>
                    <a:gd name="T15" fmla="*/ 42 h 157"/>
                    <a:gd name="T16" fmla="*/ 130 w 204"/>
                    <a:gd name="T17" fmla="*/ 50 h 157"/>
                    <a:gd name="T18" fmla="*/ 125 w 204"/>
                    <a:gd name="T19" fmla="*/ 79 h 157"/>
                    <a:gd name="T20" fmla="*/ 139 w 204"/>
                    <a:gd name="T21" fmla="*/ 78 h 157"/>
                    <a:gd name="T22" fmla="*/ 153 w 204"/>
                    <a:gd name="T23" fmla="*/ 67 h 157"/>
                    <a:gd name="T24" fmla="*/ 187 w 204"/>
                    <a:gd name="T25" fmla="*/ 8 h 157"/>
                    <a:gd name="T26" fmla="*/ 196 w 204"/>
                    <a:gd name="T27" fmla="*/ 1 h 157"/>
                    <a:gd name="T28" fmla="*/ 203 w 204"/>
                    <a:gd name="T29" fmla="*/ 10 h 157"/>
                    <a:gd name="T30" fmla="*/ 165 w 204"/>
                    <a:gd name="T31" fmla="*/ 78 h 157"/>
                    <a:gd name="T32" fmla="*/ 145 w 204"/>
                    <a:gd name="T33" fmla="*/ 93 h 157"/>
                    <a:gd name="T34" fmla="*/ 124 w 204"/>
                    <a:gd name="T35" fmla="*/ 96 h 157"/>
                    <a:gd name="T36" fmla="*/ 111 w 204"/>
                    <a:gd name="T37" fmla="*/ 96 h 157"/>
                    <a:gd name="T38" fmla="*/ 93 w 204"/>
                    <a:gd name="T39" fmla="*/ 111 h 157"/>
                    <a:gd name="T40" fmla="*/ 87 w 204"/>
                    <a:gd name="T41" fmla="*/ 119 h 157"/>
                    <a:gd name="T42" fmla="*/ 75 w 204"/>
                    <a:gd name="T43" fmla="*/ 135 h 157"/>
                    <a:gd name="T44" fmla="*/ 26 w 204"/>
                    <a:gd name="T45" fmla="*/ 157 h 157"/>
                    <a:gd name="T46" fmla="*/ 7 w 204"/>
                    <a:gd name="T47" fmla="*/ 154 h 157"/>
                    <a:gd name="T48" fmla="*/ 1 w 204"/>
                    <a:gd name="T49" fmla="*/ 144 h 157"/>
                    <a:gd name="T50" fmla="*/ 1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2" y="138"/>
                      </a:moveTo>
                      <a:cubicBezTo>
                        <a:pt x="29" y="144"/>
                        <a:pt x="51" y="138"/>
                        <a:pt x="63" y="124"/>
                      </a:cubicBezTo>
                      <a:cubicBezTo>
                        <a:pt x="67" y="120"/>
                        <a:pt x="70" y="115"/>
                        <a:pt x="73" y="110"/>
                      </a:cubicBezTo>
                      <a:cubicBezTo>
                        <a:pt x="75" y="107"/>
                        <a:pt x="77" y="104"/>
                        <a:pt x="80" y="101"/>
                      </a:cubicBezTo>
                      <a:cubicBezTo>
                        <a:pt x="88" y="90"/>
                        <a:pt x="97" y="83"/>
                        <a:pt x="107" y="80"/>
                      </a:cubicBezTo>
                      <a:cubicBezTo>
                        <a:pt x="107" y="80"/>
                        <a:pt x="108" y="80"/>
                        <a:pt x="108" y="80"/>
                      </a:cubicBezTo>
                      <a:cubicBezTo>
                        <a:pt x="112" y="71"/>
                        <a:pt x="114" y="60"/>
                        <a:pt x="113" y="50"/>
                      </a:cubicBezTo>
                      <a:cubicBezTo>
                        <a:pt x="113" y="45"/>
                        <a:pt x="117" y="42"/>
                        <a:pt x="121" y="42"/>
                      </a:cubicBezTo>
                      <a:cubicBezTo>
                        <a:pt x="126" y="42"/>
                        <a:pt x="130" y="45"/>
                        <a:pt x="130" y="50"/>
                      </a:cubicBezTo>
                      <a:cubicBezTo>
                        <a:pt x="130" y="60"/>
                        <a:pt x="128" y="70"/>
                        <a:pt x="125" y="79"/>
                      </a:cubicBezTo>
                      <a:cubicBezTo>
                        <a:pt x="130" y="80"/>
                        <a:pt x="135" y="80"/>
                        <a:pt x="139" y="78"/>
                      </a:cubicBezTo>
                      <a:cubicBezTo>
                        <a:pt x="144" y="76"/>
                        <a:pt x="149" y="71"/>
                        <a:pt x="153" y="67"/>
                      </a:cubicBezTo>
                      <a:cubicBezTo>
                        <a:pt x="171" y="47"/>
                        <a:pt x="185" y="29"/>
                        <a:pt x="187" y="8"/>
                      </a:cubicBezTo>
                      <a:cubicBezTo>
                        <a:pt x="188" y="4"/>
                        <a:pt x="191" y="0"/>
                        <a:pt x="196" y="1"/>
                      </a:cubicBezTo>
                      <a:cubicBezTo>
                        <a:pt x="200" y="1"/>
                        <a:pt x="204" y="5"/>
                        <a:pt x="203" y="10"/>
                      </a:cubicBezTo>
                      <a:cubicBezTo>
                        <a:pt x="201" y="38"/>
                        <a:pt x="180" y="61"/>
                        <a:pt x="165" y="78"/>
                      </a:cubicBezTo>
                      <a:cubicBezTo>
                        <a:pt x="160" y="83"/>
                        <a:pt x="154" y="90"/>
                        <a:pt x="145" y="93"/>
                      </a:cubicBezTo>
                      <a:cubicBezTo>
                        <a:pt x="138" y="96"/>
                        <a:pt x="130" y="96"/>
                        <a:pt x="124" y="96"/>
                      </a:cubicBezTo>
                      <a:cubicBezTo>
                        <a:pt x="119" y="95"/>
                        <a:pt x="115" y="95"/>
                        <a:pt x="111" y="96"/>
                      </a:cubicBezTo>
                      <a:cubicBezTo>
                        <a:pt x="105" y="98"/>
                        <a:pt x="99" y="102"/>
                        <a:pt x="93" y="111"/>
                      </a:cubicBezTo>
                      <a:cubicBezTo>
                        <a:pt x="91" y="113"/>
                        <a:pt x="89" y="116"/>
                        <a:pt x="87" y="119"/>
                      </a:cubicBezTo>
                      <a:cubicBezTo>
                        <a:pt x="83" y="125"/>
                        <a:pt x="80" y="130"/>
                        <a:pt x="75" y="135"/>
                      </a:cubicBezTo>
                      <a:cubicBezTo>
                        <a:pt x="63" y="149"/>
                        <a:pt x="44" y="157"/>
                        <a:pt x="26" y="157"/>
                      </a:cubicBezTo>
                      <a:cubicBezTo>
                        <a:pt x="19" y="157"/>
                        <a:pt x="13" y="156"/>
                        <a:pt x="7" y="154"/>
                      </a:cubicBezTo>
                      <a:cubicBezTo>
                        <a:pt x="3" y="153"/>
                        <a:pt x="0" y="148"/>
                        <a:pt x="1" y="144"/>
                      </a:cubicBezTo>
                      <a:cubicBezTo>
                        <a:pt x="3" y="140"/>
                        <a:pt x="7" y="137"/>
                        <a:pt x="1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48">
                  <a:extLst>
                    <a:ext uri="{FF2B5EF4-FFF2-40B4-BE49-F238E27FC236}">
                      <a16:creationId xmlns:a16="http://schemas.microsoft.com/office/drawing/2014/main" xmlns="" id="{6CF8DE85-FC62-4D33-8F78-A3AEB24856A9}"/>
                    </a:ext>
                  </a:extLst>
                </p:cNvPr>
                <p:cNvSpPr>
                  <a:spLocks/>
                </p:cNvSpPr>
                <p:nvPr/>
              </p:nvSpPr>
              <p:spPr bwMode="auto">
                <a:xfrm>
                  <a:off x="9680575" y="2132013"/>
                  <a:ext cx="206375" cy="250825"/>
                </a:xfrm>
                <a:custGeom>
                  <a:avLst/>
                  <a:gdLst>
                    <a:gd name="T0" fmla="*/ 11 w 69"/>
                    <a:gd name="T1" fmla="*/ 1 h 84"/>
                    <a:gd name="T2" fmla="*/ 60 w 69"/>
                    <a:gd name="T3" fmla="*/ 56 h 84"/>
                    <a:gd name="T4" fmla="*/ 60 w 69"/>
                    <a:gd name="T5" fmla="*/ 59 h 84"/>
                    <a:gd name="T6" fmla="*/ 61 w 69"/>
                    <a:gd name="T7" fmla="*/ 65 h 84"/>
                    <a:gd name="T8" fmla="*/ 62 w 69"/>
                    <a:gd name="T9" fmla="*/ 68 h 84"/>
                    <a:gd name="T10" fmla="*/ 68 w 69"/>
                    <a:gd name="T11" fmla="*/ 78 h 84"/>
                    <a:gd name="T12" fmla="*/ 60 w 69"/>
                    <a:gd name="T13" fmla="*/ 84 h 84"/>
                    <a:gd name="T14" fmla="*/ 58 w 69"/>
                    <a:gd name="T15" fmla="*/ 83 h 84"/>
                    <a:gd name="T16" fmla="*/ 45 w 69"/>
                    <a:gd name="T17" fmla="*/ 70 h 84"/>
                    <a:gd name="T18" fmla="*/ 44 w 69"/>
                    <a:gd name="T19" fmla="*/ 60 h 84"/>
                    <a:gd name="T20" fmla="*/ 43 w 69"/>
                    <a:gd name="T21" fmla="*/ 58 h 84"/>
                    <a:gd name="T22" fmla="*/ 7 w 69"/>
                    <a:gd name="T23" fmla="*/ 17 h 84"/>
                    <a:gd name="T24" fmla="*/ 1 w 69"/>
                    <a:gd name="T25" fmla="*/ 7 h 84"/>
                    <a:gd name="T26" fmla="*/ 11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11" y="1"/>
                      </a:moveTo>
                      <a:cubicBezTo>
                        <a:pt x="36" y="7"/>
                        <a:pt x="57" y="30"/>
                        <a:pt x="60" y="56"/>
                      </a:cubicBezTo>
                      <a:cubicBezTo>
                        <a:pt x="60" y="57"/>
                        <a:pt x="60" y="58"/>
                        <a:pt x="60" y="59"/>
                      </a:cubicBezTo>
                      <a:cubicBezTo>
                        <a:pt x="60" y="61"/>
                        <a:pt x="60" y="64"/>
                        <a:pt x="61" y="65"/>
                      </a:cubicBezTo>
                      <a:cubicBezTo>
                        <a:pt x="61" y="67"/>
                        <a:pt x="62" y="68"/>
                        <a:pt x="62" y="68"/>
                      </a:cubicBezTo>
                      <a:cubicBezTo>
                        <a:pt x="66" y="69"/>
                        <a:pt x="69" y="74"/>
                        <a:pt x="68" y="78"/>
                      </a:cubicBezTo>
                      <a:cubicBezTo>
                        <a:pt x="67" y="81"/>
                        <a:pt x="63" y="84"/>
                        <a:pt x="60" y="84"/>
                      </a:cubicBezTo>
                      <a:cubicBezTo>
                        <a:pt x="59" y="84"/>
                        <a:pt x="58" y="84"/>
                        <a:pt x="58" y="83"/>
                      </a:cubicBezTo>
                      <a:cubicBezTo>
                        <a:pt x="52" y="82"/>
                        <a:pt x="47" y="77"/>
                        <a:pt x="45" y="70"/>
                      </a:cubicBezTo>
                      <a:cubicBezTo>
                        <a:pt x="44" y="67"/>
                        <a:pt x="44" y="63"/>
                        <a:pt x="44" y="60"/>
                      </a:cubicBezTo>
                      <a:cubicBezTo>
                        <a:pt x="44" y="59"/>
                        <a:pt x="44" y="59"/>
                        <a:pt x="43" y="58"/>
                      </a:cubicBezTo>
                      <a:cubicBezTo>
                        <a:pt x="42" y="39"/>
                        <a:pt x="26" y="21"/>
                        <a:pt x="7" y="17"/>
                      </a:cubicBezTo>
                      <a:cubicBezTo>
                        <a:pt x="3" y="16"/>
                        <a:pt x="0" y="11"/>
                        <a:pt x="1" y="7"/>
                      </a:cubicBezTo>
                      <a:cubicBezTo>
                        <a:pt x="2" y="3"/>
                        <a:pt x="7" y="0"/>
                        <a:pt x="11"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49">
                  <a:extLst>
                    <a:ext uri="{FF2B5EF4-FFF2-40B4-BE49-F238E27FC236}">
                      <a16:creationId xmlns:a16="http://schemas.microsoft.com/office/drawing/2014/main" xmlns="" id="{9613D59C-A32F-45EF-AE29-578AAD54BCD8}"/>
                    </a:ext>
                  </a:extLst>
                </p:cNvPr>
                <p:cNvSpPr>
                  <a:spLocks/>
                </p:cNvSpPr>
                <p:nvPr/>
              </p:nvSpPr>
              <p:spPr bwMode="auto">
                <a:xfrm>
                  <a:off x="9351963" y="1938338"/>
                  <a:ext cx="230188" cy="238125"/>
                </a:xfrm>
                <a:custGeom>
                  <a:avLst/>
                  <a:gdLst>
                    <a:gd name="T0" fmla="*/ 8 w 77"/>
                    <a:gd name="T1" fmla="*/ 1 h 80"/>
                    <a:gd name="T2" fmla="*/ 41 w 77"/>
                    <a:gd name="T3" fmla="*/ 15 h 80"/>
                    <a:gd name="T4" fmla="*/ 52 w 77"/>
                    <a:gd name="T5" fmla="*/ 39 h 80"/>
                    <a:gd name="T6" fmla="*/ 55 w 77"/>
                    <a:gd name="T7" fmla="*/ 47 h 80"/>
                    <a:gd name="T8" fmla="*/ 70 w 77"/>
                    <a:gd name="T9" fmla="*/ 64 h 80"/>
                    <a:gd name="T10" fmla="*/ 76 w 77"/>
                    <a:gd name="T11" fmla="*/ 73 h 80"/>
                    <a:gd name="T12" fmla="*/ 68 w 77"/>
                    <a:gd name="T13" fmla="*/ 80 h 80"/>
                    <a:gd name="T14" fmla="*/ 67 w 77"/>
                    <a:gd name="T15" fmla="*/ 80 h 80"/>
                    <a:gd name="T16" fmla="*/ 39 w 77"/>
                    <a:gd name="T17" fmla="*/ 52 h 80"/>
                    <a:gd name="T18" fmla="*/ 37 w 77"/>
                    <a:gd name="T19" fmla="*/ 44 h 80"/>
                    <a:gd name="T20" fmla="*/ 28 w 77"/>
                    <a:gd name="T21" fmla="*/ 25 h 80"/>
                    <a:gd name="T22" fmla="*/ 9 w 77"/>
                    <a:gd name="T23" fmla="*/ 17 h 80"/>
                    <a:gd name="T24" fmla="*/ 0 w 77"/>
                    <a:gd name="T25" fmla="*/ 10 h 80"/>
                    <a:gd name="T26" fmla="*/ 8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8" y="1"/>
                      </a:moveTo>
                      <a:cubicBezTo>
                        <a:pt x="20" y="0"/>
                        <a:pt x="33" y="5"/>
                        <a:pt x="41" y="15"/>
                      </a:cubicBezTo>
                      <a:cubicBezTo>
                        <a:pt x="47" y="22"/>
                        <a:pt x="50" y="31"/>
                        <a:pt x="52" y="39"/>
                      </a:cubicBezTo>
                      <a:cubicBezTo>
                        <a:pt x="53" y="42"/>
                        <a:pt x="54" y="44"/>
                        <a:pt x="55" y="47"/>
                      </a:cubicBezTo>
                      <a:cubicBezTo>
                        <a:pt x="56" y="50"/>
                        <a:pt x="61" y="63"/>
                        <a:pt x="70" y="64"/>
                      </a:cubicBezTo>
                      <a:cubicBezTo>
                        <a:pt x="74" y="65"/>
                        <a:pt x="77" y="69"/>
                        <a:pt x="76" y="73"/>
                      </a:cubicBezTo>
                      <a:cubicBezTo>
                        <a:pt x="76" y="77"/>
                        <a:pt x="72" y="80"/>
                        <a:pt x="68" y="80"/>
                      </a:cubicBezTo>
                      <a:cubicBezTo>
                        <a:pt x="68" y="80"/>
                        <a:pt x="68" y="80"/>
                        <a:pt x="67" y="80"/>
                      </a:cubicBezTo>
                      <a:cubicBezTo>
                        <a:pt x="55" y="78"/>
                        <a:pt x="45" y="68"/>
                        <a:pt x="39" y="52"/>
                      </a:cubicBezTo>
                      <a:cubicBezTo>
                        <a:pt x="39" y="49"/>
                        <a:pt x="38" y="47"/>
                        <a:pt x="37" y="44"/>
                      </a:cubicBezTo>
                      <a:cubicBezTo>
                        <a:pt x="35" y="37"/>
                        <a:pt x="32" y="30"/>
                        <a:pt x="28" y="25"/>
                      </a:cubicBezTo>
                      <a:cubicBezTo>
                        <a:pt x="24" y="20"/>
                        <a:pt x="16" y="16"/>
                        <a:pt x="9" y="17"/>
                      </a:cubicBezTo>
                      <a:cubicBezTo>
                        <a:pt x="5" y="18"/>
                        <a:pt x="1" y="14"/>
                        <a:pt x="0" y="10"/>
                      </a:cubicBezTo>
                      <a:cubicBezTo>
                        <a:pt x="0" y="5"/>
                        <a:pt x="3" y="1"/>
                        <a:pt x="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50">
                <a:extLst>
                  <a:ext uri="{FF2B5EF4-FFF2-40B4-BE49-F238E27FC236}">
                    <a16:creationId xmlns:a16="http://schemas.microsoft.com/office/drawing/2014/main" xmlns="" id="{F2F08304-1942-4912-9AB8-9C2AE4C11537}"/>
                  </a:ext>
                </a:extLst>
              </p:cNvPr>
              <p:cNvSpPr>
                <a:spLocks noEditPoints="1"/>
              </p:cNvSpPr>
              <p:nvPr/>
            </p:nvSpPr>
            <p:spPr bwMode="auto">
              <a:xfrm>
                <a:off x="9157949" y="1816100"/>
                <a:ext cx="1603375" cy="3379788"/>
              </a:xfrm>
              <a:custGeom>
                <a:avLst/>
                <a:gdLst>
                  <a:gd name="T0" fmla="*/ 42 w 536"/>
                  <a:gd name="T1" fmla="*/ 905 h 1132"/>
                  <a:gd name="T2" fmla="*/ 30 w 536"/>
                  <a:gd name="T3" fmla="*/ 1012 h 1132"/>
                  <a:gd name="T4" fmla="*/ 137 w 536"/>
                  <a:gd name="T5" fmla="*/ 1132 h 1132"/>
                  <a:gd name="T6" fmla="*/ 375 w 536"/>
                  <a:gd name="T7" fmla="*/ 1009 h 1132"/>
                  <a:gd name="T8" fmla="*/ 468 w 536"/>
                  <a:gd name="T9" fmla="*/ 782 h 1132"/>
                  <a:gd name="T10" fmla="*/ 511 w 536"/>
                  <a:gd name="T11" fmla="*/ 470 h 1132"/>
                  <a:gd name="T12" fmla="*/ 430 w 536"/>
                  <a:gd name="T13" fmla="*/ 240 h 1132"/>
                  <a:gd name="T14" fmla="*/ 274 w 536"/>
                  <a:gd name="T15" fmla="*/ 77 h 1132"/>
                  <a:gd name="T16" fmla="*/ 36 w 536"/>
                  <a:gd name="T17" fmla="*/ 234 h 1132"/>
                  <a:gd name="T18" fmla="*/ 25 w 536"/>
                  <a:gd name="T19" fmla="*/ 385 h 1132"/>
                  <a:gd name="T20" fmla="*/ 31 w 536"/>
                  <a:gd name="T21" fmla="*/ 515 h 1132"/>
                  <a:gd name="T22" fmla="*/ 15 w 536"/>
                  <a:gd name="T23" fmla="*/ 699 h 1132"/>
                  <a:gd name="T24" fmla="*/ 433 w 536"/>
                  <a:gd name="T25" fmla="*/ 377 h 1132"/>
                  <a:gd name="T26" fmla="*/ 334 w 536"/>
                  <a:gd name="T27" fmla="*/ 516 h 1132"/>
                  <a:gd name="T28" fmla="*/ 205 w 536"/>
                  <a:gd name="T29" fmla="*/ 568 h 1132"/>
                  <a:gd name="T30" fmla="*/ 33 w 536"/>
                  <a:gd name="T31" fmla="*/ 640 h 1132"/>
                  <a:gd name="T32" fmla="*/ 98 w 536"/>
                  <a:gd name="T33" fmla="*/ 435 h 1132"/>
                  <a:gd name="T34" fmla="*/ 48 w 536"/>
                  <a:gd name="T35" fmla="*/ 432 h 1132"/>
                  <a:gd name="T36" fmla="*/ 35 w 536"/>
                  <a:gd name="T37" fmla="*/ 279 h 1132"/>
                  <a:gd name="T38" fmla="*/ 63 w 536"/>
                  <a:gd name="T39" fmla="*/ 214 h 1132"/>
                  <a:gd name="T40" fmla="*/ 162 w 536"/>
                  <a:gd name="T41" fmla="*/ 21 h 1132"/>
                  <a:gd name="T42" fmla="*/ 367 w 536"/>
                  <a:gd name="T43" fmla="*/ 132 h 1132"/>
                  <a:gd name="T44" fmla="*/ 258 w 536"/>
                  <a:gd name="T45" fmla="*/ 161 h 1132"/>
                  <a:gd name="T46" fmla="*/ 181 w 536"/>
                  <a:gd name="T47" fmla="*/ 161 h 1132"/>
                  <a:gd name="T48" fmla="*/ 152 w 536"/>
                  <a:gd name="T49" fmla="*/ 114 h 1132"/>
                  <a:gd name="T50" fmla="*/ 177 w 536"/>
                  <a:gd name="T51" fmla="*/ 178 h 1132"/>
                  <a:gd name="T52" fmla="*/ 179 w 536"/>
                  <a:gd name="T53" fmla="*/ 268 h 1132"/>
                  <a:gd name="T54" fmla="*/ 192 w 536"/>
                  <a:gd name="T55" fmla="*/ 371 h 1132"/>
                  <a:gd name="T56" fmla="*/ 193 w 536"/>
                  <a:gd name="T57" fmla="*/ 421 h 1132"/>
                  <a:gd name="T58" fmla="*/ 132 w 536"/>
                  <a:gd name="T59" fmla="*/ 464 h 1132"/>
                  <a:gd name="T60" fmla="*/ 166 w 536"/>
                  <a:gd name="T61" fmla="*/ 484 h 1132"/>
                  <a:gd name="T62" fmla="*/ 179 w 536"/>
                  <a:gd name="T63" fmla="*/ 516 h 1132"/>
                  <a:gd name="T64" fmla="*/ 194 w 536"/>
                  <a:gd name="T65" fmla="*/ 470 h 1132"/>
                  <a:gd name="T66" fmla="*/ 229 w 536"/>
                  <a:gd name="T67" fmla="*/ 340 h 1132"/>
                  <a:gd name="T68" fmla="*/ 193 w 536"/>
                  <a:gd name="T69" fmla="*/ 176 h 1132"/>
                  <a:gd name="T70" fmla="*/ 251 w 536"/>
                  <a:gd name="T71" fmla="*/ 176 h 1132"/>
                  <a:gd name="T72" fmla="*/ 293 w 536"/>
                  <a:gd name="T73" fmla="*/ 255 h 1132"/>
                  <a:gd name="T74" fmla="*/ 309 w 536"/>
                  <a:gd name="T75" fmla="*/ 258 h 1132"/>
                  <a:gd name="T76" fmla="*/ 30 w 536"/>
                  <a:gd name="T77" fmla="*/ 702 h 1132"/>
                  <a:gd name="T78" fmla="*/ 65 w 536"/>
                  <a:gd name="T79" fmla="*/ 676 h 1132"/>
                  <a:gd name="T80" fmla="*/ 304 w 536"/>
                  <a:gd name="T81" fmla="*/ 536 h 1132"/>
                  <a:gd name="T82" fmla="*/ 385 w 536"/>
                  <a:gd name="T83" fmla="*/ 464 h 1132"/>
                  <a:gd name="T84" fmla="*/ 500 w 536"/>
                  <a:gd name="T85" fmla="*/ 438 h 1132"/>
                  <a:gd name="T86" fmla="*/ 472 w 536"/>
                  <a:gd name="T87" fmla="*/ 499 h 1132"/>
                  <a:gd name="T88" fmla="*/ 441 w 536"/>
                  <a:gd name="T89" fmla="*/ 682 h 1132"/>
                  <a:gd name="T90" fmla="*/ 474 w 536"/>
                  <a:gd name="T91" fmla="*/ 654 h 1132"/>
                  <a:gd name="T92" fmla="*/ 425 w 536"/>
                  <a:gd name="T93" fmla="*/ 808 h 1132"/>
                  <a:gd name="T94" fmla="*/ 436 w 536"/>
                  <a:gd name="T95" fmla="*/ 899 h 1132"/>
                  <a:gd name="T96" fmla="*/ 375 w 536"/>
                  <a:gd name="T97" fmla="*/ 943 h 1132"/>
                  <a:gd name="T98" fmla="*/ 336 w 536"/>
                  <a:gd name="T99" fmla="*/ 994 h 1132"/>
                  <a:gd name="T100" fmla="*/ 266 w 536"/>
                  <a:gd name="T101" fmla="*/ 1073 h 1132"/>
                  <a:gd name="T102" fmla="*/ 45 w 536"/>
                  <a:gd name="T103" fmla="*/ 1037 h 1132"/>
                  <a:gd name="T104" fmla="*/ 69 w 536"/>
                  <a:gd name="T105" fmla="*/ 1030 h 1132"/>
                  <a:gd name="T106" fmla="*/ 43 w 536"/>
                  <a:gd name="T107" fmla="*/ 951 h 1132"/>
                  <a:gd name="T108" fmla="*/ 96 w 536"/>
                  <a:gd name="T109" fmla="*/ 917 h 1132"/>
                  <a:gd name="T110" fmla="*/ 44 w 536"/>
                  <a:gd name="T111" fmla="*/ 793 h 1132"/>
                  <a:gd name="T112" fmla="*/ 65 w 536"/>
                  <a:gd name="T113" fmla="*/ 78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28" y="775"/>
                    </a:moveTo>
                    <a:cubicBezTo>
                      <a:pt x="29" y="777"/>
                      <a:pt x="30" y="778"/>
                      <a:pt x="31" y="780"/>
                    </a:cubicBezTo>
                    <a:cubicBezTo>
                      <a:pt x="20" y="806"/>
                      <a:pt x="24" y="836"/>
                      <a:pt x="30" y="866"/>
                    </a:cubicBezTo>
                    <a:cubicBezTo>
                      <a:pt x="32" y="878"/>
                      <a:pt x="35" y="892"/>
                      <a:pt x="42" y="905"/>
                    </a:cubicBezTo>
                    <a:cubicBezTo>
                      <a:pt x="41" y="906"/>
                      <a:pt x="41" y="908"/>
                      <a:pt x="42" y="909"/>
                    </a:cubicBezTo>
                    <a:cubicBezTo>
                      <a:pt x="34" y="921"/>
                      <a:pt x="29" y="935"/>
                      <a:pt x="27" y="949"/>
                    </a:cubicBezTo>
                    <a:cubicBezTo>
                      <a:pt x="25" y="958"/>
                      <a:pt x="25" y="967"/>
                      <a:pt x="25" y="975"/>
                    </a:cubicBezTo>
                    <a:cubicBezTo>
                      <a:pt x="25" y="987"/>
                      <a:pt x="26" y="1000"/>
                      <a:pt x="30" y="1012"/>
                    </a:cubicBezTo>
                    <a:cubicBezTo>
                      <a:pt x="30" y="1013"/>
                      <a:pt x="31" y="1015"/>
                      <a:pt x="31" y="1016"/>
                    </a:cubicBezTo>
                    <a:cubicBezTo>
                      <a:pt x="21" y="1046"/>
                      <a:pt x="41" y="1076"/>
                      <a:pt x="54" y="1091"/>
                    </a:cubicBezTo>
                    <a:cubicBezTo>
                      <a:pt x="70" y="1108"/>
                      <a:pt x="85" y="1120"/>
                      <a:pt x="101" y="1126"/>
                    </a:cubicBezTo>
                    <a:cubicBezTo>
                      <a:pt x="113" y="1130"/>
                      <a:pt x="125" y="1132"/>
                      <a:pt x="137" y="1132"/>
                    </a:cubicBezTo>
                    <a:cubicBezTo>
                      <a:pt x="161" y="1132"/>
                      <a:pt x="186" y="1125"/>
                      <a:pt x="208" y="1117"/>
                    </a:cubicBezTo>
                    <a:cubicBezTo>
                      <a:pt x="231" y="1109"/>
                      <a:pt x="254" y="1101"/>
                      <a:pt x="275" y="1087"/>
                    </a:cubicBezTo>
                    <a:cubicBezTo>
                      <a:pt x="292" y="1076"/>
                      <a:pt x="307" y="1062"/>
                      <a:pt x="319" y="1046"/>
                    </a:cubicBezTo>
                    <a:cubicBezTo>
                      <a:pt x="341" y="1041"/>
                      <a:pt x="361" y="1028"/>
                      <a:pt x="375" y="1009"/>
                    </a:cubicBezTo>
                    <a:cubicBezTo>
                      <a:pt x="386" y="993"/>
                      <a:pt x="393" y="973"/>
                      <a:pt x="392" y="953"/>
                    </a:cubicBezTo>
                    <a:cubicBezTo>
                      <a:pt x="403" y="954"/>
                      <a:pt x="416" y="950"/>
                      <a:pt x="426" y="942"/>
                    </a:cubicBezTo>
                    <a:cubicBezTo>
                      <a:pt x="438" y="932"/>
                      <a:pt x="446" y="917"/>
                      <a:pt x="451" y="905"/>
                    </a:cubicBezTo>
                    <a:cubicBezTo>
                      <a:pt x="467" y="866"/>
                      <a:pt x="473" y="824"/>
                      <a:pt x="468" y="782"/>
                    </a:cubicBezTo>
                    <a:cubicBezTo>
                      <a:pt x="472" y="775"/>
                      <a:pt x="476" y="768"/>
                      <a:pt x="479" y="759"/>
                    </a:cubicBezTo>
                    <a:cubicBezTo>
                      <a:pt x="494" y="721"/>
                      <a:pt x="498" y="680"/>
                      <a:pt x="491" y="639"/>
                    </a:cubicBezTo>
                    <a:cubicBezTo>
                      <a:pt x="491" y="638"/>
                      <a:pt x="491" y="637"/>
                      <a:pt x="490" y="636"/>
                    </a:cubicBezTo>
                    <a:cubicBezTo>
                      <a:pt x="527" y="588"/>
                      <a:pt x="536" y="518"/>
                      <a:pt x="511" y="470"/>
                    </a:cubicBezTo>
                    <a:cubicBezTo>
                      <a:pt x="515" y="459"/>
                      <a:pt x="516" y="447"/>
                      <a:pt x="516" y="438"/>
                    </a:cubicBezTo>
                    <a:cubicBezTo>
                      <a:pt x="516" y="411"/>
                      <a:pt x="509" y="392"/>
                      <a:pt x="495" y="381"/>
                    </a:cubicBezTo>
                    <a:cubicBezTo>
                      <a:pt x="491" y="378"/>
                      <a:pt x="486" y="375"/>
                      <a:pt x="481" y="373"/>
                    </a:cubicBezTo>
                    <a:cubicBezTo>
                      <a:pt x="490" y="316"/>
                      <a:pt x="472" y="268"/>
                      <a:pt x="430" y="240"/>
                    </a:cubicBezTo>
                    <a:cubicBezTo>
                      <a:pt x="420" y="233"/>
                      <a:pt x="409" y="228"/>
                      <a:pt x="398" y="224"/>
                    </a:cubicBezTo>
                    <a:cubicBezTo>
                      <a:pt x="412" y="181"/>
                      <a:pt x="396" y="145"/>
                      <a:pt x="380" y="122"/>
                    </a:cubicBezTo>
                    <a:cubicBezTo>
                      <a:pt x="350" y="81"/>
                      <a:pt x="298" y="78"/>
                      <a:pt x="278" y="78"/>
                    </a:cubicBezTo>
                    <a:cubicBezTo>
                      <a:pt x="276" y="77"/>
                      <a:pt x="275" y="77"/>
                      <a:pt x="274" y="77"/>
                    </a:cubicBezTo>
                    <a:cubicBezTo>
                      <a:pt x="272" y="76"/>
                      <a:pt x="270" y="72"/>
                      <a:pt x="268" y="68"/>
                    </a:cubicBezTo>
                    <a:cubicBezTo>
                      <a:pt x="255" y="49"/>
                      <a:pt x="233" y="12"/>
                      <a:pt x="164" y="5"/>
                    </a:cubicBezTo>
                    <a:cubicBezTo>
                      <a:pt x="138" y="2"/>
                      <a:pt x="110" y="0"/>
                      <a:pt x="87" y="13"/>
                    </a:cubicBezTo>
                    <a:cubicBezTo>
                      <a:pt x="9" y="54"/>
                      <a:pt x="0" y="156"/>
                      <a:pt x="36" y="234"/>
                    </a:cubicBezTo>
                    <a:cubicBezTo>
                      <a:pt x="27" y="247"/>
                      <a:pt x="21" y="262"/>
                      <a:pt x="19" y="277"/>
                    </a:cubicBezTo>
                    <a:cubicBezTo>
                      <a:pt x="16" y="297"/>
                      <a:pt x="19" y="316"/>
                      <a:pt x="22" y="335"/>
                    </a:cubicBezTo>
                    <a:cubicBezTo>
                      <a:pt x="23" y="345"/>
                      <a:pt x="25" y="356"/>
                      <a:pt x="25" y="366"/>
                    </a:cubicBezTo>
                    <a:cubicBezTo>
                      <a:pt x="26" y="372"/>
                      <a:pt x="25" y="378"/>
                      <a:pt x="25" y="385"/>
                    </a:cubicBezTo>
                    <a:cubicBezTo>
                      <a:pt x="25" y="402"/>
                      <a:pt x="25" y="421"/>
                      <a:pt x="33" y="438"/>
                    </a:cubicBezTo>
                    <a:cubicBezTo>
                      <a:pt x="37" y="450"/>
                      <a:pt x="46" y="459"/>
                      <a:pt x="55" y="462"/>
                    </a:cubicBezTo>
                    <a:cubicBezTo>
                      <a:pt x="51" y="471"/>
                      <a:pt x="47" y="480"/>
                      <a:pt x="43" y="489"/>
                    </a:cubicBezTo>
                    <a:cubicBezTo>
                      <a:pt x="39" y="497"/>
                      <a:pt x="35" y="506"/>
                      <a:pt x="31" y="515"/>
                    </a:cubicBezTo>
                    <a:cubicBezTo>
                      <a:pt x="15" y="555"/>
                      <a:pt x="10" y="599"/>
                      <a:pt x="17" y="643"/>
                    </a:cubicBezTo>
                    <a:cubicBezTo>
                      <a:pt x="18" y="651"/>
                      <a:pt x="20" y="659"/>
                      <a:pt x="26" y="666"/>
                    </a:cubicBezTo>
                    <a:cubicBezTo>
                      <a:pt x="27" y="667"/>
                      <a:pt x="29" y="668"/>
                      <a:pt x="30" y="669"/>
                    </a:cubicBezTo>
                    <a:cubicBezTo>
                      <a:pt x="22" y="677"/>
                      <a:pt x="17" y="687"/>
                      <a:pt x="15" y="699"/>
                    </a:cubicBezTo>
                    <a:cubicBezTo>
                      <a:pt x="12" y="713"/>
                      <a:pt x="14" y="727"/>
                      <a:pt x="16" y="738"/>
                    </a:cubicBezTo>
                    <a:cubicBezTo>
                      <a:pt x="18" y="749"/>
                      <a:pt x="21" y="763"/>
                      <a:pt x="28" y="775"/>
                    </a:cubicBezTo>
                    <a:close/>
                    <a:moveTo>
                      <a:pt x="465" y="371"/>
                    </a:moveTo>
                    <a:cubicBezTo>
                      <a:pt x="454" y="370"/>
                      <a:pt x="443" y="373"/>
                      <a:pt x="433" y="377"/>
                    </a:cubicBezTo>
                    <a:cubicBezTo>
                      <a:pt x="411" y="386"/>
                      <a:pt x="392" y="404"/>
                      <a:pt x="381" y="426"/>
                    </a:cubicBezTo>
                    <a:cubicBezTo>
                      <a:pt x="376" y="437"/>
                      <a:pt x="372" y="448"/>
                      <a:pt x="369" y="460"/>
                    </a:cubicBezTo>
                    <a:cubicBezTo>
                      <a:pt x="367" y="466"/>
                      <a:pt x="366" y="473"/>
                      <a:pt x="363" y="479"/>
                    </a:cubicBezTo>
                    <a:cubicBezTo>
                      <a:pt x="359" y="492"/>
                      <a:pt x="350" y="510"/>
                      <a:pt x="334" y="516"/>
                    </a:cubicBezTo>
                    <a:cubicBezTo>
                      <a:pt x="326" y="519"/>
                      <a:pt x="317" y="520"/>
                      <a:pt x="307" y="520"/>
                    </a:cubicBezTo>
                    <a:cubicBezTo>
                      <a:pt x="304" y="520"/>
                      <a:pt x="304" y="520"/>
                      <a:pt x="304" y="520"/>
                    </a:cubicBezTo>
                    <a:cubicBezTo>
                      <a:pt x="284" y="521"/>
                      <a:pt x="258" y="523"/>
                      <a:pt x="237" y="537"/>
                    </a:cubicBezTo>
                    <a:cubicBezTo>
                      <a:pt x="224" y="545"/>
                      <a:pt x="214" y="557"/>
                      <a:pt x="205" y="568"/>
                    </a:cubicBezTo>
                    <a:cubicBezTo>
                      <a:pt x="202" y="572"/>
                      <a:pt x="202" y="572"/>
                      <a:pt x="202" y="572"/>
                    </a:cubicBezTo>
                    <a:cubicBezTo>
                      <a:pt x="156" y="625"/>
                      <a:pt x="110" y="654"/>
                      <a:pt x="63" y="660"/>
                    </a:cubicBezTo>
                    <a:cubicBezTo>
                      <a:pt x="51" y="661"/>
                      <a:pt x="43" y="660"/>
                      <a:pt x="38" y="655"/>
                    </a:cubicBezTo>
                    <a:cubicBezTo>
                      <a:pt x="35" y="651"/>
                      <a:pt x="34" y="645"/>
                      <a:pt x="33" y="640"/>
                    </a:cubicBezTo>
                    <a:cubicBezTo>
                      <a:pt x="26" y="600"/>
                      <a:pt x="31" y="558"/>
                      <a:pt x="46" y="521"/>
                    </a:cubicBezTo>
                    <a:cubicBezTo>
                      <a:pt x="50" y="512"/>
                      <a:pt x="54" y="504"/>
                      <a:pt x="58" y="495"/>
                    </a:cubicBezTo>
                    <a:cubicBezTo>
                      <a:pt x="63" y="485"/>
                      <a:pt x="68" y="473"/>
                      <a:pt x="72" y="462"/>
                    </a:cubicBezTo>
                    <a:cubicBezTo>
                      <a:pt x="86" y="457"/>
                      <a:pt x="94" y="442"/>
                      <a:pt x="98" y="435"/>
                    </a:cubicBezTo>
                    <a:cubicBezTo>
                      <a:pt x="100" y="431"/>
                      <a:pt x="99" y="426"/>
                      <a:pt x="95" y="424"/>
                    </a:cubicBezTo>
                    <a:cubicBezTo>
                      <a:pt x="91" y="422"/>
                      <a:pt x="86" y="423"/>
                      <a:pt x="84" y="427"/>
                    </a:cubicBezTo>
                    <a:cubicBezTo>
                      <a:pt x="76" y="441"/>
                      <a:pt x="69" y="447"/>
                      <a:pt x="62" y="447"/>
                    </a:cubicBezTo>
                    <a:cubicBezTo>
                      <a:pt x="56" y="447"/>
                      <a:pt x="50" y="439"/>
                      <a:pt x="48" y="432"/>
                    </a:cubicBezTo>
                    <a:cubicBezTo>
                      <a:pt x="42" y="418"/>
                      <a:pt x="42" y="402"/>
                      <a:pt x="42" y="385"/>
                    </a:cubicBezTo>
                    <a:cubicBezTo>
                      <a:pt x="42" y="378"/>
                      <a:pt x="42" y="372"/>
                      <a:pt x="41" y="365"/>
                    </a:cubicBezTo>
                    <a:cubicBezTo>
                      <a:pt x="41" y="354"/>
                      <a:pt x="39" y="343"/>
                      <a:pt x="38" y="333"/>
                    </a:cubicBezTo>
                    <a:cubicBezTo>
                      <a:pt x="35" y="314"/>
                      <a:pt x="33" y="297"/>
                      <a:pt x="35" y="279"/>
                    </a:cubicBezTo>
                    <a:cubicBezTo>
                      <a:pt x="37" y="266"/>
                      <a:pt x="42" y="253"/>
                      <a:pt x="50" y="241"/>
                    </a:cubicBezTo>
                    <a:cubicBezTo>
                      <a:pt x="51" y="240"/>
                      <a:pt x="52" y="239"/>
                      <a:pt x="53" y="237"/>
                    </a:cubicBezTo>
                    <a:cubicBezTo>
                      <a:pt x="56" y="233"/>
                      <a:pt x="59" y="229"/>
                      <a:pt x="63" y="226"/>
                    </a:cubicBezTo>
                    <a:cubicBezTo>
                      <a:pt x="66" y="223"/>
                      <a:pt x="66" y="218"/>
                      <a:pt x="63" y="214"/>
                    </a:cubicBezTo>
                    <a:cubicBezTo>
                      <a:pt x="60" y="211"/>
                      <a:pt x="55" y="211"/>
                      <a:pt x="51" y="214"/>
                    </a:cubicBezTo>
                    <a:cubicBezTo>
                      <a:pt x="50" y="216"/>
                      <a:pt x="48" y="217"/>
                      <a:pt x="47" y="219"/>
                    </a:cubicBezTo>
                    <a:cubicBezTo>
                      <a:pt x="18" y="150"/>
                      <a:pt x="28" y="62"/>
                      <a:pt x="94" y="27"/>
                    </a:cubicBezTo>
                    <a:cubicBezTo>
                      <a:pt x="114" y="16"/>
                      <a:pt x="138" y="18"/>
                      <a:pt x="162" y="21"/>
                    </a:cubicBezTo>
                    <a:cubicBezTo>
                      <a:pt x="223" y="27"/>
                      <a:pt x="242" y="58"/>
                      <a:pt x="254" y="77"/>
                    </a:cubicBezTo>
                    <a:cubicBezTo>
                      <a:pt x="259" y="85"/>
                      <a:pt x="263" y="91"/>
                      <a:pt x="269" y="93"/>
                    </a:cubicBezTo>
                    <a:cubicBezTo>
                      <a:pt x="271" y="93"/>
                      <a:pt x="273" y="94"/>
                      <a:pt x="277" y="94"/>
                    </a:cubicBezTo>
                    <a:cubicBezTo>
                      <a:pt x="295" y="94"/>
                      <a:pt x="342" y="96"/>
                      <a:pt x="367" y="132"/>
                    </a:cubicBezTo>
                    <a:cubicBezTo>
                      <a:pt x="387" y="160"/>
                      <a:pt x="392" y="190"/>
                      <a:pt x="382" y="220"/>
                    </a:cubicBezTo>
                    <a:cubicBezTo>
                      <a:pt x="360" y="216"/>
                      <a:pt x="337" y="218"/>
                      <a:pt x="318" y="227"/>
                    </a:cubicBezTo>
                    <a:cubicBezTo>
                      <a:pt x="317" y="213"/>
                      <a:pt x="311" y="200"/>
                      <a:pt x="303" y="191"/>
                    </a:cubicBezTo>
                    <a:cubicBezTo>
                      <a:pt x="291" y="177"/>
                      <a:pt x="273" y="169"/>
                      <a:pt x="258" y="161"/>
                    </a:cubicBezTo>
                    <a:cubicBezTo>
                      <a:pt x="234" y="150"/>
                      <a:pt x="234" y="150"/>
                      <a:pt x="234" y="150"/>
                    </a:cubicBezTo>
                    <a:cubicBezTo>
                      <a:pt x="228" y="147"/>
                      <a:pt x="222" y="144"/>
                      <a:pt x="215" y="143"/>
                    </a:cubicBezTo>
                    <a:cubicBezTo>
                      <a:pt x="206" y="142"/>
                      <a:pt x="197" y="145"/>
                      <a:pt x="190" y="151"/>
                    </a:cubicBezTo>
                    <a:cubicBezTo>
                      <a:pt x="186" y="154"/>
                      <a:pt x="183" y="157"/>
                      <a:pt x="181" y="161"/>
                    </a:cubicBezTo>
                    <a:cubicBezTo>
                      <a:pt x="181" y="161"/>
                      <a:pt x="180" y="161"/>
                      <a:pt x="180" y="161"/>
                    </a:cubicBezTo>
                    <a:cubicBezTo>
                      <a:pt x="173" y="163"/>
                      <a:pt x="164" y="159"/>
                      <a:pt x="159" y="151"/>
                    </a:cubicBezTo>
                    <a:cubicBezTo>
                      <a:pt x="155" y="144"/>
                      <a:pt x="154" y="134"/>
                      <a:pt x="157" y="124"/>
                    </a:cubicBezTo>
                    <a:cubicBezTo>
                      <a:pt x="159" y="120"/>
                      <a:pt x="157" y="115"/>
                      <a:pt x="152" y="114"/>
                    </a:cubicBezTo>
                    <a:cubicBezTo>
                      <a:pt x="148" y="112"/>
                      <a:pt x="144" y="115"/>
                      <a:pt x="142" y="119"/>
                    </a:cubicBezTo>
                    <a:cubicBezTo>
                      <a:pt x="137" y="133"/>
                      <a:pt x="138" y="148"/>
                      <a:pt x="145" y="160"/>
                    </a:cubicBezTo>
                    <a:cubicBezTo>
                      <a:pt x="152" y="171"/>
                      <a:pt x="164" y="178"/>
                      <a:pt x="176" y="178"/>
                    </a:cubicBezTo>
                    <a:cubicBezTo>
                      <a:pt x="176" y="178"/>
                      <a:pt x="176" y="178"/>
                      <a:pt x="177" y="178"/>
                    </a:cubicBezTo>
                    <a:cubicBezTo>
                      <a:pt x="177" y="189"/>
                      <a:pt x="182" y="198"/>
                      <a:pt x="186" y="207"/>
                    </a:cubicBezTo>
                    <a:cubicBezTo>
                      <a:pt x="189" y="212"/>
                      <a:pt x="191" y="217"/>
                      <a:pt x="193" y="222"/>
                    </a:cubicBezTo>
                    <a:cubicBezTo>
                      <a:pt x="197" y="236"/>
                      <a:pt x="193" y="253"/>
                      <a:pt x="182" y="263"/>
                    </a:cubicBezTo>
                    <a:cubicBezTo>
                      <a:pt x="180" y="265"/>
                      <a:pt x="180" y="267"/>
                      <a:pt x="179" y="268"/>
                    </a:cubicBezTo>
                    <a:cubicBezTo>
                      <a:pt x="178" y="269"/>
                      <a:pt x="177" y="270"/>
                      <a:pt x="177" y="272"/>
                    </a:cubicBezTo>
                    <a:cubicBezTo>
                      <a:pt x="175" y="276"/>
                      <a:pt x="177" y="281"/>
                      <a:pt x="181" y="282"/>
                    </a:cubicBezTo>
                    <a:cubicBezTo>
                      <a:pt x="199" y="289"/>
                      <a:pt x="217" y="315"/>
                      <a:pt x="213" y="337"/>
                    </a:cubicBezTo>
                    <a:cubicBezTo>
                      <a:pt x="210" y="353"/>
                      <a:pt x="200" y="365"/>
                      <a:pt x="192" y="371"/>
                    </a:cubicBezTo>
                    <a:cubicBezTo>
                      <a:pt x="187" y="373"/>
                      <a:pt x="184" y="374"/>
                      <a:pt x="183" y="373"/>
                    </a:cubicBezTo>
                    <a:cubicBezTo>
                      <a:pt x="179" y="372"/>
                      <a:pt x="175" y="374"/>
                      <a:pt x="173" y="378"/>
                    </a:cubicBezTo>
                    <a:cubicBezTo>
                      <a:pt x="172" y="381"/>
                      <a:pt x="173" y="385"/>
                      <a:pt x="176" y="388"/>
                    </a:cubicBezTo>
                    <a:cubicBezTo>
                      <a:pt x="186" y="395"/>
                      <a:pt x="192" y="407"/>
                      <a:pt x="193" y="421"/>
                    </a:cubicBezTo>
                    <a:cubicBezTo>
                      <a:pt x="194" y="431"/>
                      <a:pt x="193" y="449"/>
                      <a:pt x="183" y="457"/>
                    </a:cubicBezTo>
                    <a:cubicBezTo>
                      <a:pt x="182" y="458"/>
                      <a:pt x="182" y="459"/>
                      <a:pt x="181" y="460"/>
                    </a:cubicBezTo>
                    <a:cubicBezTo>
                      <a:pt x="179" y="460"/>
                      <a:pt x="177" y="461"/>
                      <a:pt x="176" y="463"/>
                    </a:cubicBezTo>
                    <a:cubicBezTo>
                      <a:pt x="156" y="475"/>
                      <a:pt x="136" y="467"/>
                      <a:pt x="132" y="464"/>
                    </a:cubicBezTo>
                    <a:cubicBezTo>
                      <a:pt x="128" y="461"/>
                      <a:pt x="123" y="462"/>
                      <a:pt x="121" y="466"/>
                    </a:cubicBezTo>
                    <a:cubicBezTo>
                      <a:pt x="118" y="469"/>
                      <a:pt x="119" y="474"/>
                      <a:pt x="123" y="477"/>
                    </a:cubicBezTo>
                    <a:cubicBezTo>
                      <a:pt x="129" y="481"/>
                      <a:pt x="140" y="485"/>
                      <a:pt x="153" y="485"/>
                    </a:cubicBezTo>
                    <a:cubicBezTo>
                      <a:pt x="157" y="485"/>
                      <a:pt x="162" y="485"/>
                      <a:pt x="166" y="484"/>
                    </a:cubicBezTo>
                    <a:cubicBezTo>
                      <a:pt x="163" y="495"/>
                      <a:pt x="163" y="506"/>
                      <a:pt x="163" y="516"/>
                    </a:cubicBezTo>
                    <a:cubicBezTo>
                      <a:pt x="163" y="520"/>
                      <a:pt x="167" y="524"/>
                      <a:pt x="171" y="524"/>
                    </a:cubicBezTo>
                    <a:cubicBezTo>
                      <a:pt x="171" y="524"/>
                      <a:pt x="171" y="524"/>
                      <a:pt x="171" y="524"/>
                    </a:cubicBezTo>
                    <a:cubicBezTo>
                      <a:pt x="176" y="524"/>
                      <a:pt x="179" y="520"/>
                      <a:pt x="179" y="516"/>
                    </a:cubicBezTo>
                    <a:cubicBezTo>
                      <a:pt x="179" y="505"/>
                      <a:pt x="179" y="493"/>
                      <a:pt x="183" y="483"/>
                    </a:cubicBezTo>
                    <a:cubicBezTo>
                      <a:pt x="184" y="482"/>
                      <a:pt x="185" y="480"/>
                      <a:pt x="186" y="479"/>
                    </a:cubicBezTo>
                    <a:cubicBezTo>
                      <a:pt x="187" y="477"/>
                      <a:pt x="188" y="475"/>
                      <a:pt x="189" y="474"/>
                    </a:cubicBezTo>
                    <a:cubicBezTo>
                      <a:pt x="190" y="472"/>
                      <a:pt x="192" y="471"/>
                      <a:pt x="194" y="470"/>
                    </a:cubicBezTo>
                    <a:cubicBezTo>
                      <a:pt x="209" y="457"/>
                      <a:pt x="210" y="436"/>
                      <a:pt x="209" y="420"/>
                    </a:cubicBezTo>
                    <a:cubicBezTo>
                      <a:pt x="208" y="407"/>
                      <a:pt x="204" y="396"/>
                      <a:pt x="197" y="386"/>
                    </a:cubicBezTo>
                    <a:cubicBezTo>
                      <a:pt x="198" y="386"/>
                      <a:pt x="199" y="385"/>
                      <a:pt x="200" y="384"/>
                    </a:cubicBezTo>
                    <a:cubicBezTo>
                      <a:pt x="214" y="375"/>
                      <a:pt x="226" y="358"/>
                      <a:pt x="229" y="340"/>
                    </a:cubicBezTo>
                    <a:cubicBezTo>
                      <a:pt x="234" y="313"/>
                      <a:pt x="217" y="285"/>
                      <a:pt x="196" y="272"/>
                    </a:cubicBezTo>
                    <a:cubicBezTo>
                      <a:pt x="209" y="257"/>
                      <a:pt x="214" y="235"/>
                      <a:pt x="208" y="217"/>
                    </a:cubicBezTo>
                    <a:cubicBezTo>
                      <a:pt x="206" y="211"/>
                      <a:pt x="203" y="205"/>
                      <a:pt x="201" y="200"/>
                    </a:cubicBezTo>
                    <a:cubicBezTo>
                      <a:pt x="196" y="191"/>
                      <a:pt x="192" y="183"/>
                      <a:pt x="193" y="176"/>
                    </a:cubicBezTo>
                    <a:cubicBezTo>
                      <a:pt x="193" y="171"/>
                      <a:pt x="196" y="167"/>
                      <a:pt x="200" y="164"/>
                    </a:cubicBezTo>
                    <a:cubicBezTo>
                      <a:pt x="204" y="160"/>
                      <a:pt x="209" y="159"/>
                      <a:pt x="213" y="159"/>
                    </a:cubicBezTo>
                    <a:cubicBezTo>
                      <a:pt x="218" y="160"/>
                      <a:pt x="222" y="162"/>
                      <a:pt x="227" y="164"/>
                    </a:cubicBezTo>
                    <a:cubicBezTo>
                      <a:pt x="251" y="176"/>
                      <a:pt x="251" y="176"/>
                      <a:pt x="251" y="176"/>
                    </a:cubicBezTo>
                    <a:cubicBezTo>
                      <a:pt x="266" y="183"/>
                      <a:pt x="281" y="190"/>
                      <a:pt x="291" y="202"/>
                    </a:cubicBezTo>
                    <a:cubicBezTo>
                      <a:pt x="299" y="211"/>
                      <a:pt x="305" y="227"/>
                      <a:pt x="299" y="240"/>
                    </a:cubicBezTo>
                    <a:cubicBezTo>
                      <a:pt x="299" y="240"/>
                      <a:pt x="298" y="241"/>
                      <a:pt x="298" y="242"/>
                    </a:cubicBezTo>
                    <a:cubicBezTo>
                      <a:pt x="296" y="245"/>
                      <a:pt x="294" y="250"/>
                      <a:pt x="293" y="255"/>
                    </a:cubicBezTo>
                    <a:cubicBezTo>
                      <a:pt x="290" y="271"/>
                      <a:pt x="294" y="287"/>
                      <a:pt x="303" y="300"/>
                    </a:cubicBezTo>
                    <a:cubicBezTo>
                      <a:pt x="305" y="304"/>
                      <a:pt x="310" y="305"/>
                      <a:pt x="314" y="302"/>
                    </a:cubicBezTo>
                    <a:cubicBezTo>
                      <a:pt x="318" y="300"/>
                      <a:pt x="319" y="295"/>
                      <a:pt x="316" y="291"/>
                    </a:cubicBezTo>
                    <a:cubicBezTo>
                      <a:pt x="307" y="277"/>
                      <a:pt x="308" y="264"/>
                      <a:pt x="309" y="258"/>
                    </a:cubicBezTo>
                    <a:cubicBezTo>
                      <a:pt x="310" y="252"/>
                      <a:pt x="313" y="248"/>
                      <a:pt x="315" y="246"/>
                    </a:cubicBezTo>
                    <a:cubicBezTo>
                      <a:pt x="343" y="228"/>
                      <a:pt x="388" y="231"/>
                      <a:pt x="421" y="253"/>
                    </a:cubicBezTo>
                    <a:cubicBezTo>
                      <a:pt x="443" y="268"/>
                      <a:pt x="476" y="302"/>
                      <a:pt x="465" y="371"/>
                    </a:cubicBezTo>
                    <a:close/>
                    <a:moveTo>
                      <a:pt x="30" y="702"/>
                    </a:moveTo>
                    <a:cubicBezTo>
                      <a:pt x="32" y="692"/>
                      <a:pt x="38" y="683"/>
                      <a:pt x="45" y="678"/>
                    </a:cubicBezTo>
                    <a:cubicBezTo>
                      <a:pt x="46" y="677"/>
                      <a:pt x="47" y="677"/>
                      <a:pt x="47" y="676"/>
                    </a:cubicBezTo>
                    <a:cubicBezTo>
                      <a:pt x="50" y="676"/>
                      <a:pt x="53" y="677"/>
                      <a:pt x="56" y="677"/>
                    </a:cubicBezTo>
                    <a:cubicBezTo>
                      <a:pt x="59" y="677"/>
                      <a:pt x="62" y="676"/>
                      <a:pt x="65" y="676"/>
                    </a:cubicBezTo>
                    <a:cubicBezTo>
                      <a:pt x="116" y="670"/>
                      <a:pt x="165" y="639"/>
                      <a:pt x="214" y="582"/>
                    </a:cubicBezTo>
                    <a:cubicBezTo>
                      <a:pt x="217" y="578"/>
                      <a:pt x="217" y="578"/>
                      <a:pt x="217" y="578"/>
                    </a:cubicBezTo>
                    <a:cubicBezTo>
                      <a:pt x="226" y="568"/>
                      <a:pt x="235" y="558"/>
                      <a:pt x="245" y="551"/>
                    </a:cubicBezTo>
                    <a:cubicBezTo>
                      <a:pt x="263" y="539"/>
                      <a:pt x="286" y="537"/>
                      <a:pt x="304" y="536"/>
                    </a:cubicBezTo>
                    <a:cubicBezTo>
                      <a:pt x="308" y="536"/>
                      <a:pt x="308" y="536"/>
                      <a:pt x="308" y="536"/>
                    </a:cubicBezTo>
                    <a:cubicBezTo>
                      <a:pt x="318" y="536"/>
                      <a:pt x="330" y="535"/>
                      <a:pt x="340" y="531"/>
                    </a:cubicBezTo>
                    <a:cubicBezTo>
                      <a:pt x="357" y="524"/>
                      <a:pt x="370" y="508"/>
                      <a:pt x="379" y="485"/>
                    </a:cubicBezTo>
                    <a:cubicBezTo>
                      <a:pt x="381" y="478"/>
                      <a:pt x="383" y="471"/>
                      <a:pt x="385" y="464"/>
                    </a:cubicBezTo>
                    <a:cubicBezTo>
                      <a:pt x="388" y="453"/>
                      <a:pt x="391" y="443"/>
                      <a:pt x="395" y="433"/>
                    </a:cubicBezTo>
                    <a:cubicBezTo>
                      <a:pt x="404" y="415"/>
                      <a:pt x="421" y="400"/>
                      <a:pt x="440" y="392"/>
                    </a:cubicBezTo>
                    <a:cubicBezTo>
                      <a:pt x="453" y="386"/>
                      <a:pt x="472" y="384"/>
                      <a:pt x="485" y="394"/>
                    </a:cubicBezTo>
                    <a:cubicBezTo>
                      <a:pt x="495" y="402"/>
                      <a:pt x="500" y="416"/>
                      <a:pt x="500" y="438"/>
                    </a:cubicBezTo>
                    <a:cubicBezTo>
                      <a:pt x="500" y="447"/>
                      <a:pt x="499" y="459"/>
                      <a:pt x="494" y="469"/>
                    </a:cubicBezTo>
                    <a:cubicBezTo>
                      <a:pt x="490" y="476"/>
                      <a:pt x="482" y="483"/>
                      <a:pt x="473" y="483"/>
                    </a:cubicBezTo>
                    <a:cubicBezTo>
                      <a:pt x="468" y="482"/>
                      <a:pt x="464" y="486"/>
                      <a:pt x="464" y="490"/>
                    </a:cubicBezTo>
                    <a:cubicBezTo>
                      <a:pt x="464" y="495"/>
                      <a:pt x="467" y="498"/>
                      <a:pt x="472" y="499"/>
                    </a:cubicBezTo>
                    <a:cubicBezTo>
                      <a:pt x="482" y="499"/>
                      <a:pt x="493" y="495"/>
                      <a:pt x="501" y="486"/>
                    </a:cubicBezTo>
                    <a:cubicBezTo>
                      <a:pt x="519" y="533"/>
                      <a:pt x="505" y="601"/>
                      <a:pt x="466" y="640"/>
                    </a:cubicBezTo>
                    <a:cubicBezTo>
                      <a:pt x="465" y="641"/>
                      <a:pt x="464" y="642"/>
                      <a:pt x="463" y="643"/>
                    </a:cubicBezTo>
                    <a:cubicBezTo>
                      <a:pt x="453" y="653"/>
                      <a:pt x="441" y="665"/>
                      <a:pt x="441" y="682"/>
                    </a:cubicBezTo>
                    <a:cubicBezTo>
                      <a:pt x="441" y="686"/>
                      <a:pt x="445" y="690"/>
                      <a:pt x="449" y="690"/>
                    </a:cubicBezTo>
                    <a:cubicBezTo>
                      <a:pt x="449" y="690"/>
                      <a:pt x="449" y="690"/>
                      <a:pt x="450" y="690"/>
                    </a:cubicBezTo>
                    <a:cubicBezTo>
                      <a:pt x="454" y="689"/>
                      <a:pt x="458" y="686"/>
                      <a:pt x="457" y="681"/>
                    </a:cubicBezTo>
                    <a:cubicBezTo>
                      <a:pt x="457" y="672"/>
                      <a:pt x="466" y="663"/>
                      <a:pt x="474" y="654"/>
                    </a:cubicBezTo>
                    <a:cubicBezTo>
                      <a:pt x="475" y="653"/>
                      <a:pt x="476" y="653"/>
                      <a:pt x="477" y="652"/>
                    </a:cubicBezTo>
                    <a:cubicBezTo>
                      <a:pt x="481" y="686"/>
                      <a:pt x="477" y="721"/>
                      <a:pt x="464" y="753"/>
                    </a:cubicBezTo>
                    <a:cubicBezTo>
                      <a:pt x="455" y="776"/>
                      <a:pt x="443" y="791"/>
                      <a:pt x="429" y="797"/>
                    </a:cubicBezTo>
                    <a:cubicBezTo>
                      <a:pt x="425" y="799"/>
                      <a:pt x="423" y="804"/>
                      <a:pt x="425" y="808"/>
                    </a:cubicBezTo>
                    <a:cubicBezTo>
                      <a:pt x="426" y="811"/>
                      <a:pt x="429" y="813"/>
                      <a:pt x="432" y="813"/>
                    </a:cubicBezTo>
                    <a:cubicBezTo>
                      <a:pt x="433" y="813"/>
                      <a:pt x="434" y="813"/>
                      <a:pt x="435" y="812"/>
                    </a:cubicBezTo>
                    <a:cubicBezTo>
                      <a:pt x="442" y="809"/>
                      <a:pt x="448" y="805"/>
                      <a:pt x="453" y="800"/>
                    </a:cubicBezTo>
                    <a:cubicBezTo>
                      <a:pt x="455" y="834"/>
                      <a:pt x="449" y="868"/>
                      <a:pt x="436" y="899"/>
                    </a:cubicBezTo>
                    <a:cubicBezTo>
                      <a:pt x="432" y="909"/>
                      <a:pt x="426" y="921"/>
                      <a:pt x="416" y="929"/>
                    </a:cubicBezTo>
                    <a:cubicBezTo>
                      <a:pt x="408" y="935"/>
                      <a:pt x="396" y="939"/>
                      <a:pt x="387" y="935"/>
                    </a:cubicBezTo>
                    <a:cubicBezTo>
                      <a:pt x="384" y="933"/>
                      <a:pt x="381" y="934"/>
                      <a:pt x="378" y="935"/>
                    </a:cubicBezTo>
                    <a:cubicBezTo>
                      <a:pt x="376" y="937"/>
                      <a:pt x="375" y="940"/>
                      <a:pt x="375" y="943"/>
                    </a:cubicBezTo>
                    <a:cubicBezTo>
                      <a:pt x="378" y="963"/>
                      <a:pt x="373" y="984"/>
                      <a:pt x="361" y="1000"/>
                    </a:cubicBezTo>
                    <a:cubicBezTo>
                      <a:pt x="354" y="1010"/>
                      <a:pt x="344" y="1019"/>
                      <a:pt x="332" y="1024"/>
                    </a:cubicBezTo>
                    <a:cubicBezTo>
                      <a:pt x="335" y="1018"/>
                      <a:pt x="338" y="1011"/>
                      <a:pt x="341" y="1005"/>
                    </a:cubicBezTo>
                    <a:cubicBezTo>
                      <a:pt x="342" y="1000"/>
                      <a:pt x="340" y="996"/>
                      <a:pt x="336" y="994"/>
                    </a:cubicBezTo>
                    <a:cubicBezTo>
                      <a:pt x="332" y="993"/>
                      <a:pt x="327" y="995"/>
                      <a:pt x="326" y="999"/>
                    </a:cubicBezTo>
                    <a:cubicBezTo>
                      <a:pt x="321" y="1011"/>
                      <a:pt x="316" y="1021"/>
                      <a:pt x="309" y="1032"/>
                    </a:cubicBezTo>
                    <a:cubicBezTo>
                      <a:pt x="307" y="1033"/>
                      <a:pt x="306" y="1034"/>
                      <a:pt x="305" y="1037"/>
                    </a:cubicBezTo>
                    <a:cubicBezTo>
                      <a:pt x="295" y="1051"/>
                      <a:pt x="282" y="1064"/>
                      <a:pt x="266" y="1073"/>
                    </a:cubicBezTo>
                    <a:cubicBezTo>
                      <a:pt x="247" y="1086"/>
                      <a:pt x="224" y="1094"/>
                      <a:pt x="203" y="1102"/>
                    </a:cubicBezTo>
                    <a:cubicBezTo>
                      <a:pt x="172" y="1112"/>
                      <a:pt x="137" y="1123"/>
                      <a:pt x="107" y="1111"/>
                    </a:cubicBezTo>
                    <a:cubicBezTo>
                      <a:pt x="93" y="1105"/>
                      <a:pt x="80" y="1095"/>
                      <a:pt x="67" y="1080"/>
                    </a:cubicBezTo>
                    <a:cubicBezTo>
                      <a:pt x="58" y="1070"/>
                      <a:pt x="46" y="1054"/>
                      <a:pt x="45" y="1037"/>
                    </a:cubicBezTo>
                    <a:cubicBezTo>
                      <a:pt x="48" y="1040"/>
                      <a:pt x="52" y="1042"/>
                      <a:pt x="56" y="1044"/>
                    </a:cubicBezTo>
                    <a:cubicBezTo>
                      <a:pt x="58" y="1045"/>
                      <a:pt x="60" y="1046"/>
                      <a:pt x="62" y="1046"/>
                    </a:cubicBezTo>
                    <a:cubicBezTo>
                      <a:pt x="65" y="1046"/>
                      <a:pt x="68" y="1044"/>
                      <a:pt x="70" y="1042"/>
                    </a:cubicBezTo>
                    <a:cubicBezTo>
                      <a:pt x="73" y="1038"/>
                      <a:pt x="72" y="1033"/>
                      <a:pt x="69" y="1030"/>
                    </a:cubicBezTo>
                    <a:cubicBezTo>
                      <a:pt x="66" y="1029"/>
                      <a:pt x="64" y="1028"/>
                      <a:pt x="61" y="1029"/>
                    </a:cubicBezTo>
                    <a:cubicBezTo>
                      <a:pt x="54" y="1025"/>
                      <a:pt x="48" y="1017"/>
                      <a:pt x="45" y="1007"/>
                    </a:cubicBezTo>
                    <a:cubicBezTo>
                      <a:pt x="42" y="997"/>
                      <a:pt x="42" y="985"/>
                      <a:pt x="42" y="974"/>
                    </a:cubicBezTo>
                    <a:cubicBezTo>
                      <a:pt x="41" y="967"/>
                      <a:pt x="42" y="959"/>
                      <a:pt x="43" y="951"/>
                    </a:cubicBezTo>
                    <a:cubicBezTo>
                      <a:pt x="44" y="940"/>
                      <a:pt x="48" y="929"/>
                      <a:pt x="54" y="919"/>
                    </a:cubicBezTo>
                    <a:cubicBezTo>
                      <a:pt x="62" y="925"/>
                      <a:pt x="71" y="929"/>
                      <a:pt x="80" y="929"/>
                    </a:cubicBezTo>
                    <a:cubicBezTo>
                      <a:pt x="84" y="929"/>
                      <a:pt x="88" y="928"/>
                      <a:pt x="91" y="927"/>
                    </a:cubicBezTo>
                    <a:cubicBezTo>
                      <a:pt x="96" y="925"/>
                      <a:pt x="98" y="921"/>
                      <a:pt x="96" y="917"/>
                    </a:cubicBezTo>
                    <a:cubicBezTo>
                      <a:pt x="95" y="912"/>
                      <a:pt x="90" y="910"/>
                      <a:pt x="86" y="912"/>
                    </a:cubicBezTo>
                    <a:cubicBezTo>
                      <a:pt x="76" y="916"/>
                      <a:pt x="64" y="909"/>
                      <a:pt x="58" y="900"/>
                    </a:cubicBezTo>
                    <a:cubicBezTo>
                      <a:pt x="51" y="890"/>
                      <a:pt x="48" y="876"/>
                      <a:pt x="46" y="863"/>
                    </a:cubicBezTo>
                    <a:cubicBezTo>
                      <a:pt x="41" y="838"/>
                      <a:pt x="38" y="814"/>
                      <a:pt x="44" y="793"/>
                    </a:cubicBezTo>
                    <a:cubicBezTo>
                      <a:pt x="49" y="797"/>
                      <a:pt x="55" y="799"/>
                      <a:pt x="61" y="801"/>
                    </a:cubicBezTo>
                    <a:cubicBezTo>
                      <a:pt x="62" y="801"/>
                      <a:pt x="63" y="801"/>
                      <a:pt x="63" y="801"/>
                    </a:cubicBezTo>
                    <a:cubicBezTo>
                      <a:pt x="67" y="801"/>
                      <a:pt x="70" y="798"/>
                      <a:pt x="71" y="795"/>
                    </a:cubicBezTo>
                    <a:cubicBezTo>
                      <a:pt x="72" y="790"/>
                      <a:pt x="69" y="786"/>
                      <a:pt x="65" y="785"/>
                    </a:cubicBezTo>
                    <a:cubicBezTo>
                      <a:pt x="56" y="783"/>
                      <a:pt x="48" y="776"/>
                      <a:pt x="42" y="767"/>
                    </a:cubicBezTo>
                    <a:cubicBezTo>
                      <a:pt x="36" y="757"/>
                      <a:pt x="33" y="745"/>
                      <a:pt x="32" y="735"/>
                    </a:cubicBezTo>
                    <a:cubicBezTo>
                      <a:pt x="30" y="726"/>
                      <a:pt x="28" y="714"/>
                      <a:pt x="30" y="7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2" name="Freeform: Shape 341">
            <a:extLst>
              <a:ext uri="{FF2B5EF4-FFF2-40B4-BE49-F238E27FC236}">
                <a16:creationId xmlns:a16="http://schemas.microsoft.com/office/drawing/2014/main" xmlns="" id="{9F0CCFDA-DF46-47FC-B590-F0BBE06C2597}"/>
              </a:ext>
            </a:extLst>
          </p:cNvPr>
          <p:cNvSpPr/>
          <p:nvPr/>
        </p:nvSpPr>
        <p:spPr>
          <a:xfrm flipH="1">
            <a:off x="8847348" y="6095"/>
            <a:ext cx="3356617"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Slide Number Placeholder 419">
            <a:extLst>
              <a:ext uri="{FF2B5EF4-FFF2-40B4-BE49-F238E27FC236}">
                <a16:creationId xmlns:a16="http://schemas.microsoft.com/office/drawing/2014/main" xmlns="" id="{18858867-FC2C-4C08-8EFE-9EF718F9BEBD}"/>
              </a:ext>
            </a:extLst>
          </p:cNvPr>
          <p:cNvSpPr>
            <a:spLocks noGrp="1"/>
          </p:cNvSpPr>
          <p:nvPr>
            <p:ph type="sldNum" sz="quarter" idx="12"/>
          </p:nvPr>
        </p:nvSpPr>
        <p:spPr/>
        <p:txBody>
          <a:bodyPr/>
          <a:lstStyle/>
          <a:p>
            <a:r>
              <a:rPr lang="en-US" dirty="0"/>
              <a:t>4</a:t>
            </a:r>
          </a:p>
        </p:txBody>
      </p:sp>
      <p:grpSp>
        <p:nvGrpSpPr>
          <p:cNvPr id="6" name="Group 5">
            <a:extLst>
              <a:ext uri="{FF2B5EF4-FFF2-40B4-BE49-F238E27FC236}">
                <a16:creationId xmlns:a16="http://schemas.microsoft.com/office/drawing/2014/main" xmlns="" id="{37A2B65E-FF17-4386-ACD3-40646AA3E420}"/>
              </a:ext>
            </a:extLst>
          </p:cNvPr>
          <p:cNvGrpSpPr/>
          <p:nvPr/>
        </p:nvGrpSpPr>
        <p:grpSpPr>
          <a:xfrm>
            <a:off x="166717" y="1774447"/>
            <a:ext cx="4062796" cy="3349770"/>
            <a:chOff x="166717" y="2428719"/>
            <a:chExt cx="4113757" cy="3391787"/>
          </a:xfrm>
        </p:grpSpPr>
        <p:graphicFrame>
          <p:nvGraphicFramePr>
            <p:cNvPr id="74" name="Chart 73">
              <a:extLst>
                <a:ext uri="{FF2B5EF4-FFF2-40B4-BE49-F238E27FC236}">
                  <a16:creationId xmlns:a16="http://schemas.microsoft.com/office/drawing/2014/main" xmlns="" id="{5180FA27-6B17-4C0B-B230-A505EC105206}"/>
                </a:ext>
              </a:extLst>
            </p:cNvPr>
            <p:cNvGraphicFramePr/>
            <p:nvPr>
              <p:extLst>
                <p:ext uri="{D42A27DB-BD31-4B8C-83A1-F6EECF244321}">
                  <p14:modId xmlns:p14="http://schemas.microsoft.com/office/powerpoint/2010/main" xmlns="" val="1123617216"/>
                </p:ext>
              </p:extLst>
            </p:nvPr>
          </p:nvGraphicFramePr>
          <p:xfrm>
            <a:off x="166717" y="2428719"/>
            <a:ext cx="4113757" cy="3391787"/>
          </p:xfrm>
          <a:graphic>
            <a:graphicData uri="http://schemas.openxmlformats.org/drawingml/2006/chart">
              <c:chart xmlns:c="http://schemas.openxmlformats.org/drawingml/2006/chart" xmlns:r="http://schemas.openxmlformats.org/officeDocument/2006/relationships" r:id="rId2"/>
            </a:graphicData>
          </a:graphic>
        </p:graphicFrame>
        <p:sp>
          <p:nvSpPr>
            <p:cNvPr id="75" name="Oval 74">
              <a:extLst>
                <a:ext uri="{FF2B5EF4-FFF2-40B4-BE49-F238E27FC236}">
                  <a16:creationId xmlns:a16="http://schemas.microsoft.com/office/drawing/2014/main" xmlns="" id="{BC57FCCF-1139-4C8B-A2CA-B2E095C45EB2}"/>
                </a:ext>
              </a:extLst>
            </p:cNvPr>
            <p:cNvSpPr/>
            <p:nvPr/>
          </p:nvSpPr>
          <p:spPr>
            <a:xfrm>
              <a:off x="1218495" y="3112894"/>
              <a:ext cx="2022659" cy="2022659"/>
            </a:xfrm>
            <a:prstGeom prst="ellipse">
              <a:avLst/>
            </a:prstGeom>
            <a:solidFill>
              <a:schemeClr val="bg1"/>
            </a:solidFill>
            <a:ln>
              <a:noFill/>
            </a:ln>
            <a:effectLst>
              <a:outerShdw blurRad="3810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2" name="Oval 81">
            <a:extLst>
              <a:ext uri="{FF2B5EF4-FFF2-40B4-BE49-F238E27FC236}">
                <a16:creationId xmlns:a16="http://schemas.microsoft.com/office/drawing/2014/main" xmlns="" id="{9B6A1B37-2C45-4F59-A8F6-BB07161C47AB}"/>
              </a:ext>
            </a:extLst>
          </p:cNvPr>
          <p:cNvSpPr/>
          <p:nvPr/>
        </p:nvSpPr>
        <p:spPr>
          <a:xfrm>
            <a:off x="6106364" y="1425756"/>
            <a:ext cx="857251" cy="857250"/>
          </a:xfrm>
          <a:prstGeom prst="ellipse">
            <a:avLst/>
          </a:prstGeom>
          <a:solidFill>
            <a:srgbClr val="0089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b="1" dirty="0" smtClean="0">
                <a:latin typeface="+mj-lt"/>
              </a:rPr>
              <a:t>1.</a:t>
            </a:r>
            <a:endParaRPr lang="en-ID" sz="2000" b="1" dirty="0">
              <a:latin typeface="+mj-lt"/>
            </a:endParaRPr>
          </a:p>
        </p:txBody>
      </p:sp>
      <p:grpSp>
        <p:nvGrpSpPr>
          <p:cNvPr id="83" name="Group 82">
            <a:extLst>
              <a:ext uri="{FF2B5EF4-FFF2-40B4-BE49-F238E27FC236}">
                <a16:creationId xmlns:a16="http://schemas.microsoft.com/office/drawing/2014/main" xmlns="" id="{BE8BAD18-38C0-4FCE-8E05-9C07FFE26808}"/>
              </a:ext>
            </a:extLst>
          </p:cNvPr>
          <p:cNvGrpSpPr/>
          <p:nvPr/>
        </p:nvGrpSpPr>
        <p:grpSpPr>
          <a:xfrm>
            <a:off x="7202738" y="1712357"/>
            <a:ext cx="3929466" cy="965385"/>
            <a:chOff x="7424334" y="1851103"/>
            <a:chExt cx="3929466" cy="965385"/>
          </a:xfrm>
        </p:grpSpPr>
        <p:sp>
          <p:nvSpPr>
            <p:cNvPr id="84" name="Subtitle 176">
              <a:extLst>
                <a:ext uri="{FF2B5EF4-FFF2-40B4-BE49-F238E27FC236}">
                  <a16:creationId xmlns:a16="http://schemas.microsoft.com/office/drawing/2014/main" xmlns="" id="{5E17AD1C-3183-4EA5-AAD7-FE1ED9209EE2}"/>
                </a:ext>
              </a:extLst>
            </p:cNvPr>
            <p:cNvSpPr txBox="1">
              <a:spLocks/>
            </p:cNvSpPr>
            <p:nvPr/>
          </p:nvSpPr>
          <p:spPr>
            <a:xfrm>
              <a:off x="7424334" y="2151691"/>
              <a:ext cx="3929466" cy="66479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solidFill>
                    <a:schemeClr val="bg1"/>
                  </a:solidFill>
                </a:rPr>
                <a:t>A large increase in receivable days might suggest accelerated revenue recognition to inflate profits</a:t>
              </a:r>
              <a:r>
                <a:rPr lang="en-IN" sz="1600" dirty="0" smtClean="0">
                  <a:solidFill>
                    <a:schemeClr val="bg1"/>
                  </a:solidFill>
                </a:rPr>
                <a:t>.</a:t>
              </a:r>
              <a:endParaRPr lang="en-ID" sz="1600" dirty="0">
                <a:solidFill>
                  <a:schemeClr val="bg1"/>
                </a:solidFill>
              </a:endParaRPr>
            </a:p>
          </p:txBody>
        </p:sp>
        <p:sp>
          <p:nvSpPr>
            <p:cNvPr id="85" name="Subtitle 176">
              <a:extLst>
                <a:ext uri="{FF2B5EF4-FFF2-40B4-BE49-F238E27FC236}">
                  <a16:creationId xmlns:a16="http://schemas.microsoft.com/office/drawing/2014/main" xmlns="" id="{32DABF68-06A4-4AAC-9548-AA16CD91933B}"/>
                </a:ext>
              </a:extLst>
            </p:cNvPr>
            <p:cNvSpPr txBox="1">
              <a:spLocks/>
            </p:cNvSpPr>
            <p:nvPr/>
          </p:nvSpPr>
          <p:spPr>
            <a:xfrm>
              <a:off x="7424334" y="1851103"/>
              <a:ext cx="3783128"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solidFill>
                    <a:schemeClr val="accent3"/>
                  </a:solidFill>
                </a:rPr>
                <a:t>Days’ Sales in Receivables Index (DSRI): </a:t>
              </a:r>
              <a:endParaRPr lang="en-ID" sz="1800" b="1" dirty="0">
                <a:solidFill>
                  <a:schemeClr val="accent3"/>
                </a:solidFill>
                <a:latin typeface="+mj-lt"/>
              </a:endParaRPr>
            </a:p>
          </p:txBody>
        </p:sp>
      </p:grpSp>
      <p:sp>
        <p:nvSpPr>
          <p:cNvPr id="86" name="Oval 85">
            <a:extLst>
              <a:ext uri="{FF2B5EF4-FFF2-40B4-BE49-F238E27FC236}">
                <a16:creationId xmlns:a16="http://schemas.microsoft.com/office/drawing/2014/main" xmlns="" id="{6DF46527-8376-483E-9901-5CCFEE32D953}"/>
              </a:ext>
            </a:extLst>
          </p:cNvPr>
          <p:cNvSpPr/>
          <p:nvPr/>
        </p:nvSpPr>
        <p:spPr>
          <a:xfrm>
            <a:off x="6103517" y="2824176"/>
            <a:ext cx="857251" cy="857250"/>
          </a:xfrm>
          <a:prstGeom prst="ellipse">
            <a:avLst/>
          </a:prstGeom>
          <a:solidFill>
            <a:srgbClr val="0066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smtClean="0">
                <a:latin typeface="+mj-lt"/>
              </a:rPr>
              <a:t>2.</a:t>
            </a:r>
            <a:endParaRPr lang="en-ID" sz="2000" b="1" dirty="0">
              <a:latin typeface="+mj-lt"/>
            </a:endParaRPr>
          </a:p>
        </p:txBody>
      </p:sp>
      <p:grpSp>
        <p:nvGrpSpPr>
          <p:cNvPr id="87" name="Group 86">
            <a:extLst>
              <a:ext uri="{FF2B5EF4-FFF2-40B4-BE49-F238E27FC236}">
                <a16:creationId xmlns:a16="http://schemas.microsoft.com/office/drawing/2014/main" xmlns="" id="{15830710-1B19-434E-B622-0B8B63B0E36B}"/>
              </a:ext>
            </a:extLst>
          </p:cNvPr>
          <p:cNvGrpSpPr/>
          <p:nvPr/>
        </p:nvGrpSpPr>
        <p:grpSpPr>
          <a:xfrm>
            <a:off x="7205586" y="3136943"/>
            <a:ext cx="3929466" cy="965385"/>
            <a:chOff x="7424334" y="2931586"/>
            <a:chExt cx="3929466" cy="965385"/>
          </a:xfrm>
        </p:grpSpPr>
        <p:sp>
          <p:nvSpPr>
            <p:cNvPr id="88" name="Subtitle 176">
              <a:extLst>
                <a:ext uri="{FF2B5EF4-FFF2-40B4-BE49-F238E27FC236}">
                  <a16:creationId xmlns:a16="http://schemas.microsoft.com/office/drawing/2014/main" xmlns="" id="{DC8C5B5A-67ED-48B0-B2BC-3EEE8ABBFA3C}"/>
                </a:ext>
              </a:extLst>
            </p:cNvPr>
            <p:cNvSpPr txBox="1">
              <a:spLocks/>
            </p:cNvSpPr>
            <p:nvPr/>
          </p:nvSpPr>
          <p:spPr>
            <a:xfrm>
              <a:off x="7424334" y="3232174"/>
              <a:ext cx="3929466" cy="66479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solidFill>
                    <a:schemeClr val="bg1"/>
                  </a:solidFill>
                </a:rPr>
                <a:t>A deteriorating gross margin sends a negative signal about a firm’s prospects and creates an incentive to inflate profits.</a:t>
              </a:r>
              <a:endParaRPr lang="en-ID" sz="1600" dirty="0">
                <a:solidFill>
                  <a:schemeClr val="bg1"/>
                </a:solidFill>
              </a:endParaRPr>
            </a:p>
          </p:txBody>
        </p:sp>
        <p:sp>
          <p:nvSpPr>
            <p:cNvPr id="89" name="Subtitle 176">
              <a:extLst>
                <a:ext uri="{FF2B5EF4-FFF2-40B4-BE49-F238E27FC236}">
                  <a16:creationId xmlns:a16="http://schemas.microsoft.com/office/drawing/2014/main" xmlns="" id="{752BAFDB-5928-4CB7-9497-404ECF89F4C7}"/>
                </a:ext>
              </a:extLst>
            </p:cNvPr>
            <p:cNvSpPr txBox="1">
              <a:spLocks/>
            </p:cNvSpPr>
            <p:nvPr/>
          </p:nvSpPr>
          <p:spPr>
            <a:xfrm>
              <a:off x="7424334" y="2931586"/>
              <a:ext cx="3227100"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solidFill>
                    <a:schemeClr val="accent3"/>
                  </a:solidFill>
                </a:rPr>
                <a:t>Gross Margin Index (GMI):</a:t>
              </a:r>
              <a:r>
                <a:rPr lang="en-IN" sz="1800" dirty="0">
                  <a:solidFill>
                    <a:schemeClr val="accent3"/>
                  </a:solidFill>
                </a:rPr>
                <a:t> </a:t>
              </a:r>
              <a:endParaRPr lang="en-ID" sz="1800" b="1" dirty="0">
                <a:solidFill>
                  <a:schemeClr val="accent3"/>
                </a:solidFill>
                <a:latin typeface="+mj-lt"/>
              </a:endParaRPr>
            </a:p>
          </p:txBody>
        </p:sp>
      </p:grpSp>
      <p:sp>
        <p:nvSpPr>
          <p:cNvPr id="90" name="Oval 89">
            <a:extLst>
              <a:ext uri="{FF2B5EF4-FFF2-40B4-BE49-F238E27FC236}">
                <a16:creationId xmlns:a16="http://schemas.microsoft.com/office/drawing/2014/main" xmlns="" id="{0D61CD3B-6B33-4CB9-8913-569A941BF9F9}"/>
              </a:ext>
            </a:extLst>
          </p:cNvPr>
          <p:cNvSpPr/>
          <p:nvPr/>
        </p:nvSpPr>
        <p:spPr>
          <a:xfrm>
            <a:off x="6117259" y="4261280"/>
            <a:ext cx="857251" cy="857250"/>
          </a:xfrm>
          <a:prstGeom prst="ellipse">
            <a:avLst/>
          </a:prstGeom>
          <a:solidFill>
            <a:srgbClr val="0045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b="1" dirty="0" smtClean="0">
                <a:solidFill>
                  <a:schemeClr val="bg1"/>
                </a:solidFill>
                <a:latin typeface="+mj-lt"/>
              </a:rPr>
              <a:t>3.</a:t>
            </a:r>
            <a:endParaRPr lang="en-ID" sz="2000" b="1" dirty="0">
              <a:solidFill>
                <a:schemeClr val="bg1"/>
              </a:solidFill>
              <a:latin typeface="+mj-lt"/>
            </a:endParaRPr>
          </a:p>
        </p:txBody>
      </p:sp>
      <p:grpSp>
        <p:nvGrpSpPr>
          <p:cNvPr id="91" name="Group 90">
            <a:extLst>
              <a:ext uri="{FF2B5EF4-FFF2-40B4-BE49-F238E27FC236}">
                <a16:creationId xmlns:a16="http://schemas.microsoft.com/office/drawing/2014/main" xmlns="" id="{8F450DC3-6599-4A42-9248-FF5C504BFAD7}"/>
              </a:ext>
            </a:extLst>
          </p:cNvPr>
          <p:cNvGrpSpPr/>
          <p:nvPr/>
        </p:nvGrpSpPr>
        <p:grpSpPr>
          <a:xfrm>
            <a:off x="7191843" y="4561529"/>
            <a:ext cx="3929466" cy="1630183"/>
            <a:chOff x="7424334" y="4197561"/>
            <a:chExt cx="3929466" cy="1630183"/>
          </a:xfrm>
        </p:grpSpPr>
        <p:sp>
          <p:nvSpPr>
            <p:cNvPr id="92" name="Subtitle 176">
              <a:extLst>
                <a:ext uri="{FF2B5EF4-FFF2-40B4-BE49-F238E27FC236}">
                  <a16:creationId xmlns:a16="http://schemas.microsoft.com/office/drawing/2014/main" xmlns="" id="{AEA57A10-F839-48D4-A74A-FB745E8B851F}"/>
                </a:ext>
              </a:extLst>
            </p:cNvPr>
            <p:cNvSpPr txBox="1">
              <a:spLocks/>
            </p:cNvSpPr>
            <p:nvPr/>
          </p:nvSpPr>
          <p:spPr>
            <a:xfrm>
              <a:off x="7424334" y="4498149"/>
              <a:ext cx="3929466" cy="1329595"/>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solidFill>
                    <a:schemeClr val="bg1"/>
                  </a:solidFill>
                </a:rPr>
                <a:t>An increase in long term assets (for example, the capitalisation of costs), other than property plant and equipment, relative to total assets indicates that a firm has potentially increased its involvement in cost deferral to inflate profits.</a:t>
              </a:r>
              <a:endParaRPr lang="en-ID" sz="1600" dirty="0">
                <a:solidFill>
                  <a:schemeClr val="bg1"/>
                </a:solidFill>
              </a:endParaRPr>
            </a:p>
          </p:txBody>
        </p:sp>
        <p:sp>
          <p:nvSpPr>
            <p:cNvPr id="93" name="Subtitle 176">
              <a:extLst>
                <a:ext uri="{FF2B5EF4-FFF2-40B4-BE49-F238E27FC236}">
                  <a16:creationId xmlns:a16="http://schemas.microsoft.com/office/drawing/2014/main" xmlns="" id="{FD7172E0-FF49-41FD-B91C-A4AF10451717}"/>
                </a:ext>
              </a:extLst>
            </p:cNvPr>
            <p:cNvSpPr txBox="1">
              <a:spLocks/>
            </p:cNvSpPr>
            <p:nvPr/>
          </p:nvSpPr>
          <p:spPr>
            <a:xfrm>
              <a:off x="7424334" y="4197561"/>
              <a:ext cx="2992647"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solidFill>
                    <a:schemeClr val="accent3"/>
                  </a:solidFill>
                </a:rPr>
                <a:t>Asset Quality Index (AQI):</a:t>
              </a:r>
              <a:r>
                <a:rPr lang="en-IN" sz="1800" dirty="0">
                  <a:solidFill>
                    <a:schemeClr val="accent3"/>
                  </a:solidFill>
                </a:rPr>
                <a:t> </a:t>
              </a:r>
              <a:endParaRPr lang="en-ID" sz="1800" b="1" dirty="0">
                <a:solidFill>
                  <a:schemeClr val="accent3"/>
                </a:solidFill>
                <a:latin typeface="+mj-lt"/>
              </a:endParaRPr>
            </a:p>
          </p:txBody>
        </p:sp>
      </p:grpSp>
      <p:cxnSp>
        <p:nvCxnSpPr>
          <p:cNvPr id="94" name="Straight Connector 93">
            <a:extLst>
              <a:ext uri="{FF2B5EF4-FFF2-40B4-BE49-F238E27FC236}">
                <a16:creationId xmlns:a16="http://schemas.microsoft.com/office/drawing/2014/main" xmlns="" id="{58ED2147-DBDA-4A3A-8453-06ECA9ECD125}"/>
              </a:ext>
            </a:extLst>
          </p:cNvPr>
          <p:cNvCxnSpPr/>
          <p:nvPr/>
        </p:nvCxnSpPr>
        <p:spPr>
          <a:xfrm>
            <a:off x="7202738" y="2865793"/>
            <a:ext cx="38532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A63C5793-9B61-43BF-AA99-84F237C2CB2D}"/>
              </a:ext>
            </a:extLst>
          </p:cNvPr>
          <p:cNvCxnSpPr/>
          <p:nvPr/>
        </p:nvCxnSpPr>
        <p:spPr>
          <a:xfrm>
            <a:off x="7202738" y="4290379"/>
            <a:ext cx="38532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xmlns="" id="{57097046-661C-40EB-B94D-4B8EA08D81FA}"/>
              </a:ext>
            </a:extLst>
          </p:cNvPr>
          <p:cNvGrpSpPr/>
          <p:nvPr/>
        </p:nvGrpSpPr>
        <p:grpSpPr>
          <a:xfrm>
            <a:off x="1717801" y="2938523"/>
            <a:ext cx="960629" cy="1021618"/>
            <a:chOff x="7758113" y="3633788"/>
            <a:chExt cx="300038" cy="319087"/>
          </a:xfrm>
        </p:grpSpPr>
        <p:sp>
          <p:nvSpPr>
            <p:cNvPr id="98" name="Freeform 5">
              <a:extLst>
                <a:ext uri="{FF2B5EF4-FFF2-40B4-BE49-F238E27FC236}">
                  <a16:creationId xmlns:a16="http://schemas.microsoft.com/office/drawing/2014/main" xmlns="" id="{E14B5E60-F63F-4308-A3CF-978B8D6C93F5}"/>
                </a:ext>
              </a:extLst>
            </p:cNvPr>
            <p:cNvSpPr>
              <a:spLocks/>
            </p:cNvSpPr>
            <p:nvPr/>
          </p:nvSpPr>
          <p:spPr bwMode="auto">
            <a:xfrm>
              <a:off x="7818438" y="3694113"/>
              <a:ext cx="179388" cy="198438"/>
            </a:xfrm>
            <a:custGeom>
              <a:avLst/>
              <a:gdLst>
                <a:gd name="T0" fmla="*/ 48 w 48"/>
                <a:gd name="T1" fmla="*/ 24 h 52"/>
                <a:gd name="T2" fmla="*/ 24 w 48"/>
                <a:gd name="T3" fmla="*/ 0 h 52"/>
                <a:gd name="T4" fmla="*/ 0 w 48"/>
                <a:gd name="T5" fmla="*/ 24 h 52"/>
                <a:gd name="T6" fmla="*/ 18 w 48"/>
                <a:gd name="T7" fmla="*/ 47 h 52"/>
                <a:gd name="T8" fmla="*/ 18 w 48"/>
                <a:gd name="T9" fmla="*/ 52 h 52"/>
                <a:gd name="T10" fmla="*/ 30 w 48"/>
                <a:gd name="T11" fmla="*/ 52 h 52"/>
                <a:gd name="T12" fmla="*/ 30 w 48"/>
                <a:gd name="T13" fmla="*/ 47 h 52"/>
                <a:gd name="T14" fmla="*/ 48 w 48"/>
                <a:gd name="T15" fmla="*/ 2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2">
                  <a:moveTo>
                    <a:pt x="48" y="24"/>
                  </a:moveTo>
                  <a:cubicBezTo>
                    <a:pt x="48" y="11"/>
                    <a:pt x="37" y="0"/>
                    <a:pt x="24" y="0"/>
                  </a:cubicBezTo>
                  <a:cubicBezTo>
                    <a:pt x="11" y="0"/>
                    <a:pt x="0" y="11"/>
                    <a:pt x="0" y="24"/>
                  </a:cubicBezTo>
                  <a:cubicBezTo>
                    <a:pt x="0" y="35"/>
                    <a:pt x="8" y="45"/>
                    <a:pt x="18" y="47"/>
                  </a:cubicBezTo>
                  <a:cubicBezTo>
                    <a:pt x="18" y="52"/>
                    <a:pt x="18" y="52"/>
                    <a:pt x="18" y="52"/>
                  </a:cubicBezTo>
                  <a:cubicBezTo>
                    <a:pt x="30" y="52"/>
                    <a:pt x="30" y="52"/>
                    <a:pt x="30" y="52"/>
                  </a:cubicBezTo>
                  <a:cubicBezTo>
                    <a:pt x="30" y="47"/>
                    <a:pt x="30" y="47"/>
                    <a:pt x="30" y="47"/>
                  </a:cubicBezTo>
                  <a:cubicBezTo>
                    <a:pt x="40" y="45"/>
                    <a:pt x="48" y="35"/>
                    <a:pt x="48" y="24"/>
                  </a:cubicBezTo>
                  <a:close/>
                </a:path>
              </a:pathLst>
            </a:custGeom>
            <a:noFill/>
            <a:ln w="41275" cap="rnd">
              <a:solidFill>
                <a:schemeClr val="accent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Line 6">
              <a:extLst>
                <a:ext uri="{FF2B5EF4-FFF2-40B4-BE49-F238E27FC236}">
                  <a16:creationId xmlns:a16="http://schemas.microsoft.com/office/drawing/2014/main" xmlns="" id="{F2A680FE-9B38-4995-8925-EF7CD6BE4D0B}"/>
                </a:ext>
              </a:extLst>
            </p:cNvPr>
            <p:cNvSpPr>
              <a:spLocks noChangeShapeType="1"/>
            </p:cNvSpPr>
            <p:nvPr/>
          </p:nvSpPr>
          <p:spPr bwMode="auto">
            <a:xfrm flipH="1">
              <a:off x="7900988" y="3952875"/>
              <a:ext cx="14288"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Line 7">
              <a:extLst>
                <a:ext uri="{FF2B5EF4-FFF2-40B4-BE49-F238E27FC236}">
                  <a16:creationId xmlns:a16="http://schemas.microsoft.com/office/drawing/2014/main" xmlns="" id="{EE24B0CF-5711-43F7-A849-CFF74876518E}"/>
                </a:ext>
              </a:extLst>
            </p:cNvPr>
            <p:cNvSpPr>
              <a:spLocks noChangeShapeType="1"/>
            </p:cNvSpPr>
            <p:nvPr/>
          </p:nvSpPr>
          <p:spPr bwMode="auto">
            <a:xfrm flipH="1">
              <a:off x="7885113" y="3922713"/>
              <a:ext cx="46038"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Line 8">
              <a:extLst>
                <a:ext uri="{FF2B5EF4-FFF2-40B4-BE49-F238E27FC236}">
                  <a16:creationId xmlns:a16="http://schemas.microsoft.com/office/drawing/2014/main" xmlns="" id="{BFB7B6FA-82AF-4072-A8C6-F41C540D1E77}"/>
                </a:ext>
              </a:extLst>
            </p:cNvPr>
            <p:cNvSpPr>
              <a:spLocks noChangeShapeType="1"/>
            </p:cNvSpPr>
            <p:nvPr/>
          </p:nvSpPr>
          <p:spPr bwMode="auto">
            <a:xfrm>
              <a:off x="7908926" y="3633788"/>
              <a:ext cx="0"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Line 9">
              <a:extLst>
                <a:ext uri="{FF2B5EF4-FFF2-40B4-BE49-F238E27FC236}">
                  <a16:creationId xmlns:a16="http://schemas.microsoft.com/office/drawing/2014/main" xmlns="" id="{BCFEBA09-2900-4B2C-B860-75278A1D517D}"/>
                </a:ext>
              </a:extLst>
            </p:cNvPr>
            <p:cNvSpPr>
              <a:spLocks noChangeShapeType="1"/>
            </p:cNvSpPr>
            <p:nvPr/>
          </p:nvSpPr>
          <p:spPr bwMode="auto">
            <a:xfrm flipH="1">
              <a:off x="8027988" y="3786188"/>
              <a:ext cx="30163"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 name="Line 10">
              <a:extLst>
                <a:ext uri="{FF2B5EF4-FFF2-40B4-BE49-F238E27FC236}">
                  <a16:creationId xmlns:a16="http://schemas.microsoft.com/office/drawing/2014/main" xmlns="" id="{5F47AA6E-C7EC-45A0-9EBE-57F0CCD4B0D2}"/>
                </a:ext>
              </a:extLst>
            </p:cNvPr>
            <p:cNvSpPr>
              <a:spLocks noChangeShapeType="1"/>
            </p:cNvSpPr>
            <p:nvPr/>
          </p:nvSpPr>
          <p:spPr bwMode="auto">
            <a:xfrm>
              <a:off x="7758113" y="3786188"/>
              <a:ext cx="30163"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 name="Line 11">
              <a:extLst>
                <a:ext uri="{FF2B5EF4-FFF2-40B4-BE49-F238E27FC236}">
                  <a16:creationId xmlns:a16="http://schemas.microsoft.com/office/drawing/2014/main" xmlns="" id="{1E2E4FA7-A46F-4776-B0F3-1C591B39FBB6}"/>
                </a:ext>
              </a:extLst>
            </p:cNvPr>
            <p:cNvSpPr>
              <a:spLocks noChangeShapeType="1"/>
            </p:cNvSpPr>
            <p:nvPr/>
          </p:nvSpPr>
          <p:spPr bwMode="auto">
            <a:xfrm>
              <a:off x="7791451" y="3668713"/>
              <a:ext cx="30163"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 name="Line 12">
              <a:extLst>
                <a:ext uri="{FF2B5EF4-FFF2-40B4-BE49-F238E27FC236}">
                  <a16:creationId xmlns:a16="http://schemas.microsoft.com/office/drawing/2014/main" xmlns="" id="{3AAD5452-FEA7-44F2-82B6-816ABE41AE74}"/>
                </a:ext>
              </a:extLst>
            </p:cNvPr>
            <p:cNvSpPr>
              <a:spLocks noChangeShapeType="1"/>
            </p:cNvSpPr>
            <p:nvPr/>
          </p:nvSpPr>
          <p:spPr bwMode="auto">
            <a:xfrm flipH="1">
              <a:off x="7994651" y="3668713"/>
              <a:ext cx="30163"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xmlns="" val="2025971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Freeform: Shape 294">
            <a:extLst>
              <a:ext uri="{FF2B5EF4-FFF2-40B4-BE49-F238E27FC236}">
                <a16:creationId xmlns:a16="http://schemas.microsoft.com/office/drawing/2014/main" xmlns="" id="{08ED0178-E2EC-414F-8558-42C10B20ADF0}"/>
              </a:ext>
            </a:extLst>
          </p:cNvPr>
          <p:cNvSpPr/>
          <p:nvPr/>
        </p:nvSpPr>
        <p:spPr>
          <a:xfrm>
            <a:off x="-19904" y="-13678"/>
            <a:ext cx="5361232"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6" name="Group 295">
            <a:extLst>
              <a:ext uri="{FF2B5EF4-FFF2-40B4-BE49-F238E27FC236}">
                <a16:creationId xmlns:a16="http://schemas.microsoft.com/office/drawing/2014/main" xmlns="" id="{D128D622-2216-4CDA-8466-17ED0F6E9E24}"/>
              </a:ext>
            </a:extLst>
          </p:cNvPr>
          <p:cNvGrpSpPr/>
          <p:nvPr/>
        </p:nvGrpSpPr>
        <p:grpSpPr>
          <a:xfrm rot="20760234">
            <a:off x="6979640" y="1360534"/>
            <a:ext cx="4944866" cy="5209455"/>
            <a:chOff x="7335838" y="1800225"/>
            <a:chExt cx="3223197" cy="3395663"/>
          </a:xfrm>
          <a:solidFill>
            <a:schemeClr val="bg1">
              <a:alpha val="1000"/>
            </a:schemeClr>
          </a:solidFill>
        </p:grpSpPr>
        <p:grpSp>
          <p:nvGrpSpPr>
            <p:cNvPr id="297" name="Group 296">
              <a:extLst>
                <a:ext uri="{FF2B5EF4-FFF2-40B4-BE49-F238E27FC236}">
                  <a16:creationId xmlns:a16="http://schemas.microsoft.com/office/drawing/2014/main" xmlns="" id="{EB51CB79-14D1-424E-A332-EDEC11C40E07}"/>
                </a:ext>
              </a:extLst>
            </p:cNvPr>
            <p:cNvGrpSpPr/>
            <p:nvPr/>
          </p:nvGrpSpPr>
          <p:grpSpPr>
            <a:xfrm>
              <a:off x="7335838" y="1800225"/>
              <a:ext cx="1603375" cy="3381375"/>
              <a:chOff x="7335838" y="1800225"/>
              <a:chExt cx="1603375" cy="3381375"/>
            </a:xfrm>
            <a:grpFill/>
          </p:grpSpPr>
          <p:sp>
            <p:nvSpPr>
              <p:cNvPr id="314" name="Freeform 9">
                <a:extLst>
                  <a:ext uri="{FF2B5EF4-FFF2-40B4-BE49-F238E27FC236}">
                    <a16:creationId xmlns:a16="http://schemas.microsoft.com/office/drawing/2014/main" xmlns="" id="{0B5A68F8-159C-4C98-B82B-63D668CD299B}"/>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0">
                <a:extLst>
                  <a:ext uri="{FF2B5EF4-FFF2-40B4-BE49-F238E27FC236}">
                    <a16:creationId xmlns:a16="http://schemas.microsoft.com/office/drawing/2014/main" xmlns="" id="{71B481CB-D909-435F-83A5-1249B1D3D0F7}"/>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1">
                <a:extLst>
                  <a:ext uri="{FF2B5EF4-FFF2-40B4-BE49-F238E27FC236}">
                    <a16:creationId xmlns:a16="http://schemas.microsoft.com/office/drawing/2014/main" xmlns="" id="{D9DF00CA-3FEE-454C-9EC8-9721A9ED4E45}"/>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12">
                <a:extLst>
                  <a:ext uri="{FF2B5EF4-FFF2-40B4-BE49-F238E27FC236}">
                    <a16:creationId xmlns:a16="http://schemas.microsoft.com/office/drawing/2014/main" xmlns="" id="{1388672C-040F-4E96-A773-624485CD0BDC}"/>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3">
                <a:extLst>
                  <a:ext uri="{FF2B5EF4-FFF2-40B4-BE49-F238E27FC236}">
                    <a16:creationId xmlns:a16="http://schemas.microsoft.com/office/drawing/2014/main" xmlns="" id="{4BEBC3A5-E1B3-49BE-84C9-8885C1AD461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4">
                <a:extLst>
                  <a:ext uri="{FF2B5EF4-FFF2-40B4-BE49-F238E27FC236}">
                    <a16:creationId xmlns:a16="http://schemas.microsoft.com/office/drawing/2014/main" xmlns="" id="{271D7D29-3A24-4586-A5C6-8515CD50B54B}"/>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xmlns="" id="{8CA2EB68-6CB9-4B2C-A6F0-C576D0617B7D}"/>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6">
                <a:extLst>
                  <a:ext uri="{FF2B5EF4-FFF2-40B4-BE49-F238E27FC236}">
                    <a16:creationId xmlns:a16="http://schemas.microsoft.com/office/drawing/2014/main" xmlns="" id="{FFEDF3DC-8527-48B0-99C7-1B669DDC4C7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7">
                <a:extLst>
                  <a:ext uri="{FF2B5EF4-FFF2-40B4-BE49-F238E27FC236}">
                    <a16:creationId xmlns:a16="http://schemas.microsoft.com/office/drawing/2014/main" xmlns="" id="{3B132D24-DBF7-4901-AD5C-ED0F4556B291}"/>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8">
                <a:extLst>
                  <a:ext uri="{FF2B5EF4-FFF2-40B4-BE49-F238E27FC236}">
                    <a16:creationId xmlns:a16="http://schemas.microsoft.com/office/drawing/2014/main" xmlns="" id="{6FD412B7-22FA-4E2D-B1FF-B92A889D45D8}"/>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9">
                <a:extLst>
                  <a:ext uri="{FF2B5EF4-FFF2-40B4-BE49-F238E27FC236}">
                    <a16:creationId xmlns:a16="http://schemas.microsoft.com/office/drawing/2014/main" xmlns="" id="{0049F006-B550-420F-B33B-480A345A30EC}"/>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0">
                <a:extLst>
                  <a:ext uri="{FF2B5EF4-FFF2-40B4-BE49-F238E27FC236}">
                    <a16:creationId xmlns:a16="http://schemas.microsoft.com/office/drawing/2014/main" xmlns="" id="{94842EDD-80E8-4913-A771-D6BB23E519A7}"/>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1">
                <a:extLst>
                  <a:ext uri="{FF2B5EF4-FFF2-40B4-BE49-F238E27FC236}">
                    <a16:creationId xmlns:a16="http://schemas.microsoft.com/office/drawing/2014/main" xmlns="" id="{084CB988-06C8-4F57-B936-07E7C2519C82}"/>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
                <a:extLst>
                  <a:ext uri="{FF2B5EF4-FFF2-40B4-BE49-F238E27FC236}">
                    <a16:creationId xmlns:a16="http://schemas.microsoft.com/office/drawing/2014/main" xmlns="" id="{1241C0F4-BEEF-45A2-876D-33E46971A903}"/>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3">
                <a:extLst>
                  <a:ext uri="{FF2B5EF4-FFF2-40B4-BE49-F238E27FC236}">
                    <a16:creationId xmlns:a16="http://schemas.microsoft.com/office/drawing/2014/main" xmlns="" id="{5AA6F1ED-7C0C-40BA-9BA8-69AE2220F786}"/>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4">
                <a:extLst>
                  <a:ext uri="{FF2B5EF4-FFF2-40B4-BE49-F238E27FC236}">
                    <a16:creationId xmlns:a16="http://schemas.microsoft.com/office/drawing/2014/main" xmlns="" id="{28DAA21B-E686-4F91-8CE1-E3A843B4228F}"/>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5">
                <a:extLst>
                  <a:ext uri="{FF2B5EF4-FFF2-40B4-BE49-F238E27FC236}">
                    <a16:creationId xmlns:a16="http://schemas.microsoft.com/office/drawing/2014/main" xmlns="" id="{F72212BC-7C67-49F9-84DA-FD83DB360E50}"/>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6">
                <a:extLst>
                  <a:ext uri="{FF2B5EF4-FFF2-40B4-BE49-F238E27FC236}">
                    <a16:creationId xmlns:a16="http://schemas.microsoft.com/office/drawing/2014/main" xmlns="" id="{3F10A70C-9E4A-499E-AD9A-3A8CB08368C9}"/>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7">
                <a:extLst>
                  <a:ext uri="{FF2B5EF4-FFF2-40B4-BE49-F238E27FC236}">
                    <a16:creationId xmlns:a16="http://schemas.microsoft.com/office/drawing/2014/main" xmlns="" id="{C77D77EA-D6E2-4697-A894-2D555171F87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8">
                <a:extLst>
                  <a:ext uri="{FF2B5EF4-FFF2-40B4-BE49-F238E27FC236}">
                    <a16:creationId xmlns:a16="http://schemas.microsoft.com/office/drawing/2014/main" xmlns="" id="{780C88D9-17D7-4EF1-83BD-50F8D352E88E}"/>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9">
                <a:extLst>
                  <a:ext uri="{FF2B5EF4-FFF2-40B4-BE49-F238E27FC236}">
                    <a16:creationId xmlns:a16="http://schemas.microsoft.com/office/drawing/2014/main" xmlns="" id="{5C8B230E-4C59-460A-B1B9-6945C4DF7D71}"/>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30">
                <a:extLst>
                  <a:ext uri="{FF2B5EF4-FFF2-40B4-BE49-F238E27FC236}">
                    <a16:creationId xmlns:a16="http://schemas.microsoft.com/office/drawing/2014/main" xmlns="" id="{58A0D0A8-0106-41A9-A360-C4D35D4B02C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31">
                <a:extLst>
                  <a:ext uri="{FF2B5EF4-FFF2-40B4-BE49-F238E27FC236}">
                    <a16:creationId xmlns:a16="http://schemas.microsoft.com/office/drawing/2014/main" xmlns="" id="{1CCA1493-C0A2-4D4E-81DF-2797291B43CA}"/>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2">
                <a:extLst>
                  <a:ext uri="{FF2B5EF4-FFF2-40B4-BE49-F238E27FC236}">
                    <a16:creationId xmlns:a16="http://schemas.microsoft.com/office/drawing/2014/main" xmlns="" id="{0C013CCF-315A-435C-B5E8-E7F280CBBCD4}"/>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3">
                <a:extLst>
                  <a:ext uri="{FF2B5EF4-FFF2-40B4-BE49-F238E27FC236}">
                    <a16:creationId xmlns:a16="http://schemas.microsoft.com/office/drawing/2014/main" xmlns="" id="{DAB91571-6E05-4FA9-843A-30DA3DCC3BE2}"/>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34">
                <a:extLst>
                  <a:ext uri="{FF2B5EF4-FFF2-40B4-BE49-F238E27FC236}">
                    <a16:creationId xmlns:a16="http://schemas.microsoft.com/office/drawing/2014/main" xmlns="" id="{877BFCAA-7D0F-4FF7-B034-2FA7EFC54543}"/>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35">
                <a:extLst>
                  <a:ext uri="{FF2B5EF4-FFF2-40B4-BE49-F238E27FC236}">
                    <a16:creationId xmlns:a16="http://schemas.microsoft.com/office/drawing/2014/main" xmlns="" id="{004CF29A-62D0-4A9B-8D32-4E87FA78509E}"/>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36">
                <a:extLst>
                  <a:ext uri="{FF2B5EF4-FFF2-40B4-BE49-F238E27FC236}">
                    <a16:creationId xmlns:a16="http://schemas.microsoft.com/office/drawing/2014/main" xmlns="" id="{4FF1EB11-4F4F-45ED-B386-8D2D693B271F}"/>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8" name="Group 297">
              <a:extLst>
                <a:ext uri="{FF2B5EF4-FFF2-40B4-BE49-F238E27FC236}">
                  <a16:creationId xmlns:a16="http://schemas.microsoft.com/office/drawing/2014/main" xmlns="" id="{67A77512-B660-4028-B52D-71B0DF29EB79}"/>
                </a:ext>
              </a:extLst>
            </p:cNvPr>
            <p:cNvGrpSpPr/>
            <p:nvPr/>
          </p:nvGrpSpPr>
          <p:grpSpPr>
            <a:xfrm>
              <a:off x="8955660" y="1816100"/>
              <a:ext cx="1603375" cy="3379788"/>
              <a:chOff x="9157949" y="1816100"/>
              <a:chExt cx="1603375" cy="3379788"/>
            </a:xfrm>
            <a:grpFill/>
          </p:grpSpPr>
          <p:grpSp>
            <p:nvGrpSpPr>
              <p:cNvPr id="299" name="Group 298">
                <a:extLst>
                  <a:ext uri="{FF2B5EF4-FFF2-40B4-BE49-F238E27FC236}">
                    <a16:creationId xmlns:a16="http://schemas.microsoft.com/office/drawing/2014/main" xmlns="" id="{BCF83B4B-E38D-4ECB-A2EB-D890B19A5C08}"/>
                  </a:ext>
                </a:extLst>
              </p:cNvPr>
              <p:cNvGrpSpPr/>
              <p:nvPr/>
            </p:nvGrpSpPr>
            <p:grpSpPr>
              <a:xfrm>
                <a:off x="9357974" y="1938338"/>
                <a:ext cx="1173162" cy="3105150"/>
                <a:chOff x="9075738" y="1938338"/>
                <a:chExt cx="1173162" cy="3105150"/>
              </a:xfrm>
              <a:grpFill/>
            </p:grpSpPr>
            <p:sp>
              <p:nvSpPr>
                <p:cNvPr id="301" name="Freeform 37">
                  <a:extLst>
                    <a:ext uri="{FF2B5EF4-FFF2-40B4-BE49-F238E27FC236}">
                      <a16:creationId xmlns:a16="http://schemas.microsoft.com/office/drawing/2014/main" xmlns="" id="{3DF8AECE-921A-413F-81A4-133CF9B57F20}"/>
                    </a:ext>
                  </a:extLst>
                </p:cNvPr>
                <p:cNvSpPr>
                  <a:spLocks/>
                </p:cNvSpPr>
                <p:nvPr/>
              </p:nvSpPr>
              <p:spPr bwMode="auto">
                <a:xfrm>
                  <a:off x="9109075" y="1979613"/>
                  <a:ext cx="223838" cy="511175"/>
                </a:xfrm>
                <a:custGeom>
                  <a:avLst/>
                  <a:gdLst>
                    <a:gd name="T0" fmla="*/ 38 w 75"/>
                    <a:gd name="T1" fmla="*/ 48 h 171"/>
                    <a:gd name="T2" fmla="*/ 31 w 75"/>
                    <a:gd name="T3" fmla="*/ 48 h 171"/>
                    <a:gd name="T4" fmla="*/ 23 w 75"/>
                    <a:gd name="T5" fmla="*/ 77 h 171"/>
                    <a:gd name="T6" fmla="*/ 29 w 75"/>
                    <a:gd name="T7" fmla="*/ 105 h 171"/>
                    <a:gd name="T8" fmla="*/ 33 w 75"/>
                    <a:gd name="T9" fmla="*/ 118 h 171"/>
                    <a:gd name="T10" fmla="*/ 32 w 75"/>
                    <a:gd name="T11" fmla="*/ 166 h 171"/>
                    <a:gd name="T12" fmla="*/ 25 w 75"/>
                    <a:gd name="T13" fmla="*/ 171 h 171"/>
                    <a:gd name="T14" fmla="*/ 22 w 75"/>
                    <a:gd name="T15" fmla="*/ 170 h 171"/>
                    <a:gd name="T16" fmla="*/ 17 w 75"/>
                    <a:gd name="T17" fmla="*/ 160 h 171"/>
                    <a:gd name="T18" fmla="*/ 17 w 75"/>
                    <a:gd name="T19" fmla="*/ 122 h 171"/>
                    <a:gd name="T20" fmla="*/ 14 w 75"/>
                    <a:gd name="T21" fmla="*/ 110 h 171"/>
                    <a:gd name="T22" fmla="*/ 7 w 75"/>
                    <a:gd name="T23" fmla="*/ 78 h 171"/>
                    <a:gd name="T24" fmla="*/ 16 w 75"/>
                    <a:gd name="T25" fmla="*/ 40 h 171"/>
                    <a:gd name="T26" fmla="*/ 10 w 75"/>
                    <a:gd name="T27" fmla="*/ 33 h 171"/>
                    <a:gd name="T28" fmla="*/ 1 w 75"/>
                    <a:gd name="T29" fmla="*/ 10 h 171"/>
                    <a:gd name="T30" fmla="*/ 8 w 75"/>
                    <a:gd name="T31" fmla="*/ 1 h 171"/>
                    <a:gd name="T32" fmla="*/ 17 w 75"/>
                    <a:gd name="T33" fmla="*/ 7 h 171"/>
                    <a:gd name="T34" fmla="*/ 24 w 75"/>
                    <a:gd name="T35" fmla="*/ 24 h 171"/>
                    <a:gd name="T36" fmla="*/ 30 w 75"/>
                    <a:gd name="T37" fmla="*/ 30 h 171"/>
                    <a:gd name="T38" fmla="*/ 34 w 75"/>
                    <a:gd name="T39" fmla="*/ 32 h 171"/>
                    <a:gd name="T40" fmla="*/ 38 w 75"/>
                    <a:gd name="T41" fmla="*/ 32 h 171"/>
                    <a:gd name="T42" fmla="*/ 60 w 75"/>
                    <a:gd name="T43" fmla="*/ 27 h 171"/>
                    <a:gd name="T44" fmla="*/ 72 w 75"/>
                    <a:gd name="T45" fmla="*/ 26 h 171"/>
                    <a:gd name="T46" fmla="*/ 72 w 75"/>
                    <a:gd name="T47" fmla="*/ 38 h 171"/>
                    <a:gd name="T48" fmla="*/ 38 w 75"/>
                    <a:gd name="T49" fmla="*/ 48 h 171"/>
                    <a:gd name="T50" fmla="*/ 38 w 75"/>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71">
                      <a:moveTo>
                        <a:pt x="38" y="48"/>
                      </a:moveTo>
                      <a:cubicBezTo>
                        <a:pt x="36" y="48"/>
                        <a:pt x="34" y="48"/>
                        <a:pt x="31" y="48"/>
                      </a:cubicBezTo>
                      <a:cubicBezTo>
                        <a:pt x="24" y="55"/>
                        <a:pt x="22" y="67"/>
                        <a:pt x="23" y="77"/>
                      </a:cubicBezTo>
                      <a:cubicBezTo>
                        <a:pt x="24" y="86"/>
                        <a:pt x="26" y="96"/>
                        <a:pt x="29" y="105"/>
                      </a:cubicBezTo>
                      <a:cubicBezTo>
                        <a:pt x="31" y="109"/>
                        <a:pt x="32" y="114"/>
                        <a:pt x="33" y="118"/>
                      </a:cubicBezTo>
                      <a:cubicBezTo>
                        <a:pt x="38" y="138"/>
                        <a:pt x="38" y="153"/>
                        <a:pt x="32" y="166"/>
                      </a:cubicBezTo>
                      <a:cubicBezTo>
                        <a:pt x="31" y="169"/>
                        <a:pt x="28" y="171"/>
                        <a:pt x="25" y="171"/>
                      </a:cubicBezTo>
                      <a:cubicBezTo>
                        <a:pt x="24" y="171"/>
                        <a:pt x="23" y="171"/>
                        <a:pt x="22" y="170"/>
                      </a:cubicBezTo>
                      <a:cubicBezTo>
                        <a:pt x="17" y="169"/>
                        <a:pt x="16" y="164"/>
                        <a:pt x="17" y="160"/>
                      </a:cubicBezTo>
                      <a:cubicBezTo>
                        <a:pt x="22" y="150"/>
                        <a:pt x="22" y="138"/>
                        <a:pt x="17" y="122"/>
                      </a:cubicBezTo>
                      <a:cubicBezTo>
                        <a:pt x="16" y="118"/>
                        <a:pt x="15" y="114"/>
                        <a:pt x="14" y="110"/>
                      </a:cubicBezTo>
                      <a:cubicBezTo>
                        <a:pt x="11" y="100"/>
                        <a:pt x="8" y="89"/>
                        <a:pt x="7" y="78"/>
                      </a:cubicBezTo>
                      <a:cubicBezTo>
                        <a:pt x="5" y="64"/>
                        <a:pt x="9" y="50"/>
                        <a:pt x="16" y="40"/>
                      </a:cubicBezTo>
                      <a:cubicBezTo>
                        <a:pt x="14" y="38"/>
                        <a:pt x="12" y="36"/>
                        <a:pt x="10" y="33"/>
                      </a:cubicBezTo>
                      <a:cubicBezTo>
                        <a:pt x="6" y="26"/>
                        <a:pt x="3" y="19"/>
                        <a:pt x="1" y="10"/>
                      </a:cubicBezTo>
                      <a:cubicBezTo>
                        <a:pt x="0" y="6"/>
                        <a:pt x="3" y="2"/>
                        <a:pt x="8" y="1"/>
                      </a:cubicBezTo>
                      <a:cubicBezTo>
                        <a:pt x="12" y="0"/>
                        <a:pt x="16" y="3"/>
                        <a:pt x="17" y="7"/>
                      </a:cubicBezTo>
                      <a:cubicBezTo>
                        <a:pt x="18" y="13"/>
                        <a:pt x="21" y="19"/>
                        <a:pt x="24" y="24"/>
                      </a:cubicBezTo>
                      <a:cubicBezTo>
                        <a:pt x="26" y="27"/>
                        <a:pt x="28" y="29"/>
                        <a:pt x="30" y="30"/>
                      </a:cubicBezTo>
                      <a:cubicBezTo>
                        <a:pt x="31" y="31"/>
                        <a:pt x="32" y="31"/>
                        <a:pt x="34" y="32"/>
                      </a:cubicBezTo>
                      <a:cubicBezTo>
                        <a:pt x="35" y="32"/>
                        <a:pt x="36" y="32"/>
                        <a:pt x="38" y="32"/>
                      </a:cubicBezTo>
                      <a:cubicBezTo>
                        <a:pt x="47" y="32"/>
                        <a:pt x="56" y="31"/>
                        <a:pt x="60" y="27"/>
                      </a:cubicBezTo>
                      <a:cubicBezTo>
                        <a:pt x="63" y="23"/>
                        <a:pt x="68" y="23"/>
                        <a:pt x="72" y="26"/>
                      </a:cubicBezTo>
                      <a:cubicBezTo>
                        <a:pt x="75" y="29"/>
                        <a:pt x="75" y="34"/>
                        <a:pt x="72" y="38"/>
                      </a:cubicBezTo>
                      <a:cubicBezTo>
                        <a:pt x="63" y="47"/>
                        <a:pt x="50" y="48"/>
                        <a:pt x="38" y="48"/>
                      </a:cubicBezTo>
                      <a:cubicBezTo>
                        <a:pt x="38" y="48"/>
                        <a:pt x="38" y="48"/>
                        <a:pt x="38"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8">
                  <a:extLst>
                    <a:ext uri="{FF2B5EF4-FFF2-40B4-BE49-F238E27FC236}">
                      <a16:creationId xmlns:a16="http://schemas.microsoft.com/office/drawing/2014/main" xmlns="" id="{BA9640BF-3968-4E81-A101-37263FCB3461}"/>
                    </a:ext>
                  </a:extLst>
                </p:cNvPr>
                <p:cNvSpPr>
                  <a:spLocks/>
                </p:cNvSpPr>
                <p:nvPr/>
              </p:nvSpPr>
              <p:spPr bwMode="auto">
                <a:xfrm>
                  <a:off x="9593263" y="2520950"/>
                  <a:ext cx="114300" cy="360363"/>
                </a:xfrm>
                <a:custGeom>
                  <a:avLst/>
                  <a:gdLst>
                    <a:gd name="T0" fmla="*/ 22 w 38"/>
                    <a:gd name="T1" fmla="*/ 121 h 121"/>
                    <a:gd name="T2" fmla="*/ 17 w 38"/>
                    <a:gd name="T3" fmla="*/ 120 h 121"/>
                    <a:gd name="T4" fmla="*/ 15 w 38"/>
                    <a:gd name="T5" fmla="*/ 109 h 121"/>
                    <a:gd name="T6" fmla="*/ 17 w 38"/>
                    <a:gd name="T7" fmla="*/ 78 h 121"/>
                    <a:gd name="T8" fmla="*/ 13 w 38"/>
                    <a:gd name="T9" fmla="*/ 69 h 121"/>
                    <a:gd name="T10" fmla="*/ 8 w 38"/>
                    <a:gd name="T11" fmla="*/ 61 h 121"/>
                    <a:gd name="T12" fmla="*/ 10 w 38"/>
                    <a:gd name="T13" fmla="*/ 5 h 121"/>
                    <a:gd name="T14" fmla="*/ 21 w 38"/>
                    <a:gd name="T15" fmla="*/ 2 h 121"/>
                    <a:gd name="T16" fmla="*/ 24 w 38"/>
                    <a:gd name="T17" fmla="*/ 13 h 121"/>
                    <a:gd name="T18" fmla="*/ 23 w 38"/>
                    <a:gd name="T19" fmla="*/ 54 h 121"/>
                    <a:gd name="T20" fmla="*/ 27 w 38"/>
                    <a:gd name="T21" fmla="*/ 61 h 121"/>
                    <a:gd name="T22" fmla="*/ 32 w 38"/>
                    <a:gd name="T23" fmla="*/ 72 h 121"/>
                    <a:gd name="T24" fmla="*/ 28 w 38"/>
                    <a:gd name="T25" fmla="*/ 117 h 121"/>
                    <a:gd name="T26" fmla="*/ 22 w 38"/>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1">
                      <a:moveTo>
                        <a:pt x="22" y="121"/>
                      </a:moveTo>
                      <a:cubicBezTo>
                        <a:pt x="20" y="121"/>
                        <a:pt x="19" y="121"/>
                        <a:pt x="17" y="120"/>
                      </a:cubicBezTo>
                      <a:cubicBezTo>
                        <a:pt x="13" y="118"/>
                        <a:pt x="12" y="113"/>
                        <a:pt x="15" y="109"/>
                      </a:cubicBezTo>
                      <a:cubicBezTo>
                        <a:pt x="20" y="100"/>
                        <a:pt x="21" y="88"/>
                        <a:pt x="17" y="78"/>
                      </a:cubicBezTo>
                      <a:cubicBezTo>
                        <a:pt x="16" y="75"/>
                        <a:pt x="14" y="72"/>
                        <a:pt x="13" y="69"/>
                      </a:cubicBezTo>
                      <a:cubicBezTo>
                        <a:pt x="11" y="66"/>
                        <a:pt x="10" y="64"/>
                        <a:pt x="8" y="61"/>
                      </a:cubicBezTo>
                      <a:cubicBezTo>
                        <a:pt x="0" y="43"/>
                        <a:pt x="1" y="22"/>
                        <a:pt x="10" y="5"/>
                      </a:cubicBezTo>
                      <a:cubicBezTo>
                        <a:pt x="13" y="1"/>
                        <a:pt x="17" y="0"/>
                        <a:pt x="21" y="2"/>
                      </a:cubicBezTo>
                      <a:cubicBezTo>
                        <a:pt x="25" y="4"/>
                        <a:pt x="27" y="9"/>
                        <a:pt x="24" y="13"/>
                      </a:cubicBezTo>
                      <a:cubicBezTo>
                        <a:pt x="17" y="25"/>
                        <a:pt x="17" y="41"/>
                        <a:pt x="23" y="54"/>
                      </a:cubicBezTo>
                      <a:cubicBezTo>
                        <a:pt x="24" y="56"/>
                        <a:pt x="25" y="59"/>
                        <a:pt x="27" y="61"/>
                      </a:cubicBezTo>
                      <a:cubicBezTo>
                        <a:pt x="29" y="64"/>
                        <a:pt x="31" y="68"/>
                        <a:pt x="32" y="72"/>
                      </a:cubicBezTo>
                      <a:cubicBezTo>
                        <a:pt x="38" y="86"/>
                        <a:pt x="37" y="104"/>
                        <a:pt x="28" y="117"/>
                      </a:cubicBezTo>
                      <a:cubicBezTo>
                        <a:pt x="27" y="120"/>
                        <a:pt x="24" y="121"/>
                        <a:pt x="22"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9">
                  <a:extLst>
                    <a:ext uri="{FF2B5EF4-FFF2-40B4-BE49-F238E27FC236}">
                      <a16:creationId xmlns:a16="http://schemas.microsoft.com/office/drawing/2014/main" xmlns="" id="{48B7A495-E40A-402F-96A3-004EF0AFF2AF}"/>
                    </a:ext>
                  </a:extLst>
                </p:cNvPr>
                <p:cNvSpPr>
                  <a:spLocks/>
                </p:cNvSpPr>
                <p:nvPr/>
              </p:nvSpPr>
              <p:spPr bwMode="auto">
                <a:xfrm>
                  <a:off x="9150350" y="2595563"/>
                  <a:ext cx="120650" cy="376238"/>
                </a:xfrm>
                <a:custGeom>
                  <a:avLst/>
                  <a:gdLst>
                    <a:gd name="T0" fmla="*/ 23 w 40"/>
                    <a:gd name="T1" fmla="*/ 92 h 126"/>
                    <a:gd name="T2" fmla="*/ 24 w 40"/>
                    <a:gd name="T3" fmla="*/ 116 h 126"/>
                    <a:gd name="T4" fmla="*/ 19 w 40"/>
                    <a:gd name="T5" fmla="*/ 126 h 126"/>
                    <a:gd name="T6" fmla="*/ 16 w 40"/>
                    <a:gd name="T7" fmla="*/ 126 h 126"/>
                    <a:gd name="T8" fmla="*/ 9 w 40"/>
                    <a:gd name="T9" fmla="*/ 121 h 126"/>
                    <a:gd name="T10" fmla="*/ 8 w 40"/>
                    <a:gd name="T11" fmla="*/ 88 h 126"/>
                    <a:gd name="T12" fmla="*/ 12 w 40"/>
                    <a:gd name="T13" fmla="*/ 76 h 126"/>
                    <a:gd name="T14" fmla="*/ 15 w 40"/>
                    <a:gd name="T15" fmla="*/ 69 h 126"/>
                    <a:gd name="T16" fmla="*/ 4 w 40"/>
                    <a:gd name="T17" fmla="*/ 14 h 126"/>
                    <a:gd name="T18" fmla="*/ 4 w 40"/>
                    <a:gd name="T19" fmla="*/ 3 h 126"/>
                    <a:gd name="T20" fmla="*/ 15 w 40"/>
                    <a:gd name="T21" fmla="*/ 3 h 126"/>
                    <a:gd name="T22" fmla="*/ 31 w 40"/>
                    <a:gd name="T23" fmla="*/ 75 h 126"/>
                    <a:gd name="T24" fmla="*/ 27 w 40"/>
                    <a:gd name="T25" fmla="*/ 83 h 126"/>
                    <a:gd name="T26" fmla="*/ 23 w 40"/>
                    <a:gd name="T27" fmla="*/ 9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6">
                      <a:moveTo>
                        <a:pt x="23" y="92"/>
                      </a:moveTo>
                      <a:cubicBezTo>
                        <a:pt x="21" y="100"/>
                        <a:pt x="21" y="108"/>
                        <a:pt x="24" y="116"/>
                      </a:cubicBezTo>
                      <a:cubicBezTo>
                        <a:pt x="26" y="120"/>
                        <a:pt x="23" y="124"/>
                        <a:pt x="19" y="126"/>
                      </a:cubicBezTo>
                      <a:cubicBezTo>
                        <a:pt x="18" y="126"/>
                        <a:pt x="17" y="126"/>
                        <a:pt x="16" y="126"/>
                      </a:cubicBezTo>
                      <a:cubicBezTo>
                        <a:pt x="13" y="126"/>
                        <a:pt x="10" y="124"/>
                        <a:pt x="9" y="121"/>
                      </a:cubicBezTo>
                      <a:cubicBezTo>
                        <a:pt x="5" y="110"/>
                        <a:pt x="5" y="98"/>
                        <a:pt x="8" y="88"/>
                      </a:cubicBezTo>
                      <a:cubicBezTo>
                        <a:pt x="9" y="84"/>
                        <a:pt x="11" y="80"/>
                        <a:pt x="12" y="76"/>
                      </a:cubicBezTo>
                      <a:cubicBezTo>
                        <a:pt x="14" y="74"/>
                        <a:pt x="15" y="72"/>
                        <a:pt x="15" y="69"/>
                      </a:cubicBezTo>
                      <a:cubicBezTo>
                        <a:pt x="22" y="51"/>
                        <a:pt x="17" y="28"/>
                        <a:pt x="4" y="14"/>
                      </a:cubicBezTo>
                      <a:cubicBezTo>
                        <a:pt x="0" y="11"/>
                        <a:pt x="0" y="6"/>
                        <a:pt x="4" y="3"/>
                      </a:cubicBezTo>
                      <a:cubicBezTo>
                        <a:pt x="7" y="0"/>
                        <a:pt x="12" y="0"/>
                        <a:pt x="15" y="3"/>
                      </a:cubicBezTo>
                      <a:cubicBezTo>
                        <a:pt x="33" y="21"/>
                        <a:pt x="40" y="50"/>
                        <a:pt x="31" y="75"/>
                      </a:cubicBezTo>
                      <a:cubicBezTo>
                        <a:pt x="30" y="78"/>
                        <a:pt x="28" y="80"/>
                        <a:pt x="27" y="83"/>
                      </a:cubicBezTo>
                      <a:cubicBezTo>
                        <a:pt x="26" y="86"/>
                        <a:pt x="24" y="89"/>
                        <a:pt x="23" y="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40">
                  <a:extLst>
                    <a:ext uri="{FF2B5EF4-FFF2-40B4-BE49-F238E27FC236}">
                      <a16:creationId xmlns:a16="http://schemas.microsoft.com/office/drawing/2014/main" xmlns="" id="{43507786-14B9-4000-9512-4E6808BB5D24}"/>
                    </a:ext>
                  </a:extLst>
                </p:cNvPr>
                <p:cNvSpPr>
                  <a:spLocks/>
                </p:cNvSpPr>
                <p:nvPr/>
              </p:nvSpPr>
              <p:spPr bwMode="auto">
                <a:xfrm>
                  <a:off x="9559925" y="2693988"/>
                  <a:ext cx="431800" cy="569913"/>
                </a:xfrm>
                <a:custGeom>
                  <a:avLst/>
                  <a:gdLst>
                    <a:gd name="T0" fmla="*/ 127 w 144"/>
                    <a:gd name="T1" fmla="*/ 119 h 191"/>
                    <a:gd name="T2" fmla="*/ 122 w 144"/>
                    <a:gd name="T3" fmla="*/ 122 h 191"/>
                    <a:gd name="T4" fmla="*/ 121 w 144"/>
                    <a:gd name="T5" fmla="*/ 161 h 191"/>
                    <a:gd name="T6" fmla="*/ 114 w 144"/>
                    <a:gd name="T7" fmla="*/ 165 h 191"/>
                    <a:gd name="T8" fmla="*/ 110 w 144"/>
                    <a:gd name="T9" fmla="*/ 164 h 191"/>
                    <a:gd name="T10" fmla="*/ 107 w 144"/>
                    <a:gd name="T11" fmla="*/ 153 h 191"/>
                    <a:gd name="T12" fmla="*/ 107 w 144"/>
                    <a:gd name="T13" fmla="*/ 128 h 191"/>
                    <a:gd name="T14" fmla="*/ 95 w 144"/>
                    <a:gd name="T15" fmla="*/ 129 h 191"/>
                    <a:gd name="T16" fmla="*/ 81 w 144"/>
                    <a:gd name="T17" fmla="*/ 125 h 191"/>
                    <a:gd name="T18" fmla="*/ 72 w 144"/>
                    <a:gd name="T19" fmla="*/ 123 h 191"/>
                    <a:gd name="T20" fmla="*/ 32 w 144"/>
                    <a:gd name="T21" fmla="*/ 138 h 191"/>
                    <a:gd name="T22" fmla="*/ 28 w 144"/>
                    <a:gd name="T23" fmla="*/ 143 h 191"/>
                    <a:gd name="T24" fmla="*/ 28 w 144"/>
                    <a:gd name="T25" fmla="*/ 143 h 191"/>
                    <a:gd name="T26" fmla="*/ 52 w 144"/>
                    <a:gd name="T27" fmla="*/ 171 h 191"/>
                    <a:gd name="T28" fmla="*/ 54 w 144"/>
                    <a:gd name="T29" fmla="*/ 182 h 191"/>
                    <a:gd name="T30" fmla="*/ 47 w 144"/>
                    <a:gd name="T31" fmla="*/ 186 h 191"/>
                    <a:gd name="T32" fmla="*/ 43 w 144"/>
                    <a:gd name="T33" fmla="*/ 185 h 191"/>
                    <a:gd name="T34" fmla="*/ 20 w 144"/>
                    <a:gd name="T35" fmla="*/ 161 h 191"/>
                    <a:gd name="T36" fmla="*/ 17 w 144"/>
                    <a:gd name="T37" fmla="*/ 183 h 191"/>
                    <a:gd name="T38" fmla="*/ 9 w 144"/>
                    <a:gd name="T39" fmla="*/ 191 h 191"/>
                    <a:gd name="T40" fmla="*/ 9 w 144"/>
                    <a:gd name="T41" fmla="*/ 191 h 191"/>
                    <a:gd name="T42" fmla="*/ 0 w 144"/>
                    <a:gd name="T43" fmla="*/ 183 h 191"/>
                    <a:gd name="T44" fmla="*/ 19 w 144"/>
                    <a:gd name="T45" fmla="*/ 127 h 191"/>
                    <a:gd name="T46" fmla="*/ 76 w 144"/>
                    <a:gd name="T47" fmla="*/ 107 h 191"/>
                    <a:gd name="T48" fmla="*/ 86 w 144"/>
                    <a:gd name="T49" fmla="*/ 110 h 191"/>
                    <a:gd name="T50" fmla="*/ 97 w 144"/>
                    <a:gd name="T51" fmla="*/ 113 h 191"/>
                    <a:gd name="T52" fmla="*/ 117 w 144"/>
                    <a:gd name="T53" fmla="*/ 106 h 191"/>
                    <a:gd name="T54" fmla="*/ 127 w 144"/>
                    <a:gd name="T55" fmla="*/ 88 h 191"/>
                    <a:gd name="T56" fmla="*/ 120 w 144"/>
                    <a:gd name="T57" fmla="*/ 60 h 191"/>
                    <a:gd name="T58" fmla="*/ 117 w 144"/>
                    <a:gd name="T59" fmla="*/ 51 h 191"/>
                    <a:gd name="T60" fmla="*/ 121 w 144"/>
                    <a:gd name="T61" fmla="*/ 3 h 191"/>
                    <a:gd name="T62" fmla="*/ 132 w 144"/>
                    <a:gd name="T63" fmla="*/ 3 h 191"/>
                    <a:gd name="T64" fmla="*/ 132 w 144"/>
                    <a:gd name="T65" fmla="*/ 14 h 191"/>
                    <a:gd name="T66" fmla="*/ 132 w 144"/>
                    <a:gd name="T67" fmla="*/ 45 h 191"/>
                    <a:gd name="T68" fmla="*/ 135 w 144"/>
                    <a:gd name="T69" fmla="*/ 54 h 191"/>
                    <a:gd name="T70" fmla="*/ 144 w 144"/>
                    <a:gd name="T71" fmla="*/ 89 h 191"/>
                    <a:gd name="T72" fmla="*/ 12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27" y="119"/>
                      </a:moveTo>
                      <a:cubicBezTo>
                        <a:pt x="126" y="120"/>
                        <a:pt x="124" y="121"/>
                        <a:pt x="122" y="122"/>
                      </a:cubicBezTo>
                      <a:cubicBezTo>
                        <a:pt x="129" y="134"/>
                        <a:pt x="128" y="150"/>
                        <a:pt x="121" y="161"/>
                      </a:cubicBezTo>
                      <a:cubicBezTo>
                        <a:pt x="120" y="164"/>
                        <a:pt x="117" y="165"/>
                        <a:pt x="114" y="165"/>
                      </a:cubicBezTo>
                      <a:cubicBezTo>
                        <a:pt x="113" y="165"/>
                        <a:pt x="111" y="165"/>
                        <a:pt x="110" y="164"/>
                      </a:cubicBezTo>
                      <a:cubicBezTo>
                        <a:pt x="106" y="162"/>
                        <a:pt x="105" y="157"/>
                        <a:pt x="107" y="153"/>
                      </a:cubicBezTo>
                      <a:cubicBezTo>
                        <a:pt x="112" y="146"/>
                        <a:pt x="112" y="135"/>
                        <a:pt x="107" y="128"/>
                      </a:cubicBezTo>
                      <a:cubicBezTo>
                        <a:pt x="103" y="129"/>
                        <a:pt x="99" y="129"/>
                        <a:pt x="95" y="129"/>
                      </a:cubicBezTo>
                      <a:cubicBezTo>
                        <a:pt x="90" y="128"/>
                        <a:pt x="86" y="126"/>
                        <a:pt x="81" y="125"/>
                      </a:cubicBezTo>
                      <a:cubicBezTo>
                        <a:pt x="78" y="124"/>
                        <a:pt x="75" y="123"/>
                        <a:pt x="72" y="123"/>
                      </a:cubicBezTo>
                      <a:cubicBezTo>
                        <a:pt x="58" y="120"/>
                        <a:pt x="42" y="126"/>
                        <a:pt x="32" y="138"/>
                      </a:cubicBezTo>
                      <a:cubicBezTo>
                        <a:pt x="30" y="139"/>
                        <a:pt x="29" y="141"/>
                        <a:pt x="28" y="143"/>
                      </a:cubicBezTo>
                      <a:cubicBezTo>
                        <a:pt x="28" y="143"/>
                        <a:pt x="28" y="143"/>
                        <a:pt x="28" y="143"/>
                      </a:cubicBezTo>
                      <a:cubicBezTo>
                        <a:pt x="33" y="154"/>
                        <a:pt x="42" y="164"/>
                        <a:pt x="52" y="171"/>
                      </a:cubicBezTo>
                      <a:cubicBezTo>
                        <a:pt x="56" y="174"/>
                        <a:pt x="56" y="179"/>
                        <a:pt x="54" y="182"/>
                      </a:cubicBezTo>
                      <a:cubicBezTo>
                        <a:pt x="52" y="185"/>
                        <a:pt x="50" y="186"/>
                        <a:pt x="47" y="186"/>
                      </a:cubicBezTo>
                      <a:cubicBezTo>
                        <a:pt x="46" y="186"/>
                        <a:pt x="44" y="186"/>
                        <a:pt x="43" y="185"/>
                      </a:cubicBezTo>
                      <a:cubicBezTo>
                        <a:pt x="33" y="178"/>
                        <a:pt x="26" y="170"/>
                        <a:pt x="20" y="161"/>
                      </a:cubicBezTo>
                      <a:cubicBezTo>
                        <a:pt x="18" y="168"/>
                        <a:pt x="17" y="175"/>
                        <a:pt x="17" y="183"/>
                      </a:cubicBezTo>
                      <a:cubicBezTo>
                        <a:pt x="17" y="188"/>
                        <a:pt x="13" y="191"/>
                        <a:pt x="9" y="191"/>
                      </a:cubicBezTo>
                      <a:cubicBezTo>
                        <a:pt x="9" y="191"/>
                        <a:pt x="9" y="191"/>
                        <a:pt x="9" y="191"/>
                      </a:cubicBezTo>
                      <a:cubicBezTo>
                        <a:pt x="4" y="191"/>
                        <a:pt x="1" y="188"/>
                        <a:pt x="0" y="183"/>
                      </a:cubicBezTo>
                      <a:cubicBezTo>
                        <a:pt x="0" y="162"/>
                        <a:pt x="7" y="142"/>
                        <a:pt x="19" y="127"/>
                      </a:cubicBezTo>
                      <a:cubicBezTo>
                        <a:pt x="34" y="111"/>
                        <a:pt x="56" y="103"/>
                        <a:pt x="76" y="107"/>
                      </a:cubicBezTo>
                      <a:cubicBezTo>
                        <a:pt x="79" y="108"/>
                        <a:pt x="83" y="109"/>
                        <a:pt x="86" y="110"/>
                      </a:cubicBezTo>
                      <a:cubicBezTo>
                        <a:pt x="90" y="111"/>
                        <a:pt x="94" y="112"/>
                        <a:pt x="97" y="113"/>
                      </a:cubicBezTo>
                      <a:cubicBezTo>
                        <a:pt x="104" y="113"/>
                        <a:pt x="111" y="111"/>
                        <a:pt x="117" y="106"/>
                      </a:cubicBezTo>
                      <a:cubicBezTo>
                        <a:pt x="123" y="101"/>
                        <a:pt x="127" y="95"/>
                        <a:pt x="127" y="88"/>
                      </a:cubicBezTo>
                      <a:cubicBezTo>
                        <a:pt x="128" y="79"/>
                        <a:pt x="124" y="70"/>
                        <a:pt x="120" y="60"/>
                      </a:cubicBezTo>
                      <a:cubicBezTo>
                        <a:pt x="119" y="57"/>
                        <a:pt x="118" y="54"/>
                        <a:pt x="117" y="51"/>
                      </a:cubicBezTo>
                      <a:cubicBezTo>
                        <a:pt x="109" y="31"/>
                        <a:pt x="111" y="14"/>
                        <a:pt x="121" y="3"/>
                      </a:cubicBezTo>
                      <a:cubicBezTo>
                        <a:pt x="124" y="0"/>
                        <a:pt x="129" y="0"/>
                        <a:pt x="132" y="3"/>
                      </a:cubicBezTo>
                      <a:cubicBezTo>
                        <a:pt x="135" y="6"/>
                        <a:pt x="135" y="11"/>
                        <a:pt x="132" y="14"/>
                      </a:cubicBezTo>
                      <a:cubicBezTo>
                        <a:pt x="124" y="23"/>
                        <a:pt x="129" y="39"/>
                        <a:pt x="132" y="45"/>
                      </a:cubicBezTo>
                      <a:cubicBezTo>
                        <a:pt x="133" y="48"/>
                        <a:pt x="134" y="51"/>
                        <a:pt x="135" y="54"/>
                      </a:cubicBezTo>
                      <a:cubicBezTo>
                        <a:pt x="140" y="65"/>
                        <a:pt x="144" y="76"/>
                        <a:pt x="144" y="89"/>
                      </a:cubicBezTo>
                      <a:cubicBezTo>
                        <a:pt x="143" y="100"/>
                        <a:pt x="137" y="111"/>
                        <a:pt x="12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41">
                  <a:extLst>
                    <a:ext uri="{FF2B5EF4-FFF2-40B4-BE49-F238E27FC236}">
                      <a16:creationId xmlns:a16="http://schemas.microsoft.com/office/drawing/2014/main" xmlns="" id="{9E39495C-9368-4836-899E-1563A24067AA}"/>
                    </a:ext>
                  </a:extLst>
                </p:cNvPr>
                <p:cNvSpPr>
                  <a:spLocks/>
                </p:cNvSpPr>
                <p:nvPr/>
              </p:nvSpPr>
              <p:spPr bwMode="auto">
                <a:xfrm>
                  <a:off x="9085263" y="3281363"/>
                  <a:ext cx="236538" cy="334963"/>
                </a:xfrm>
                <a:custGeom>
                  <a:avLst/>
                  <a:gdLst>
                    <a:gd name="T0" fmla="*/ 73 w 79"/>
                    <a:gd name="T1" fmla="*/ 75 h 112"/>
                    <a:gd name="T2" fmla="*/ 70 w 79"/>
                    <a:gd name="T3" fmla="*/ 75 h 112"/>
                    <a:gd name="T4" fmla="*/ 62 w 79"/>
                    <a:gd name="T5" fmla="*/ 71 h 112"/>
                    <a:gd name="T6" fmla="*/ 48 w 79"/>
                    <a:gd name="T7" fmla="*/ 54 h 112"/>
                    <a:gd name="T8" fmla="*/ 40 w 79"/>
                    <a:gd name="T9" fmla="*/ 51 h 112"/>
                    <a:gd name="T10" fmla="*/ 16 w 79"/>
                    <a:gd name="T11" fmla="*/ 109 h 112"/>
                    <a:gd name="T12" fmla="*/ 10 w 79"/>
                    <a:gd name="T13" fmla="*/ 112 h 112"/>
                    <a:gd name="T14" fmla="*/ 5 w 79"/>
                    <a:gd name="T15" fmla="*/ 110 h 112"/>
                    <a:gd name="T16" fmla="*/ 4 w 79"/>
                    <a:gd name="T17" fmla="*/ 99 h 112"/>
                    <a:gd name="T18" fmla="*/ 24 w 79"/>
                    <a:gd name="T19" fmla="*/ 45 h 112"/>
                    <a:gd name="T20" fmla="*/ 21 w 79"/>
                    <a:gd name="T21" fmla="*/ 43 h 112"/>
                    <a:gd name="T22" fmla="*/ 1 w 79"/>
                    <a:gd name="T23" fmla="*/ 11 h 112"/>
                    <a:gd name="T24" fmla="*/ 7 w 79"/>
                    <a:gd name="T25" fmla="*/ 1 h 112"/>
                    <a:gd name="T26" fmla="*/ 17 w 79"/>
                    <a:gd name="T27" fmla="*/ 6 h 112"/>
                    <a:gd name="T28" fmla="*/ 30 w 79"/>
                    <a:gd name="T29" fmla="*/ 30 h 112"/>
                    <a:gd name="T30" fmla="*/ 42 w 79"/>
                    <a:gd name="T31" fmla="*/ 35 h 112"/>
                    <a:gd name="T32" fmla="*/ 56 w 79"/>
                    <a:gd name="T33" fmla="*/ 40 h 112"/>
                    <a:gd name="T34" fmla="*/ 77 w 79"/>
                    <a:gd name="T35" fmla="*/ 64 h 112"/>
                    <a:gd name="T36" fmla="*/ 73 w 79"/>
                    <a:gd name="T37" fmla="*/ 7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2">
                      <a:moveTo>
                        <a:pt x="73" y="75"/>
                      </a:moveTo>
                      <a:cubicBezTo>
                        <a:pt x="72" y="75"/>
                        <a:pt x="71" y="75"/>
                        <a:pt x="70" y="75"/>
                      </a:cubicBezTo>
                      <a:cubicBezTo>
                        <a:pt x="67" y="75"/>
                        <a:pt x="64" y="74"/>
                        <a:pt x="62" y="71"/>
                      </a:cubicBezTo>
                      <a:cubicBezTo>
                        <a:pt x="58" y="63"/>
                        <a:pt x="54" y="58"/>
                        <a:pt x="48" y="54"/>
                      </a:cubicBezTo>
                      <a:cubicBezTo>
                        <a:pt x="46" y="53"/>
                        <a:pt x="43" y="52"/>
                        <a:pt x="40" y="51"/>
                      </a:cubicBezTo>
                      <a:cubicBezTo>
                        <a:pt x="38" y="74"/>
                        <a:pt x="26" y="99"/>
                        <a:pt x="16" y="109"/>
                      </a:cubicBezTo>
                      <a:cubicBezTo>
                        <a:pt x="15" y="111"/>
                        <a:pt x="12" y="112"/>
                        <a:pt x="10" y="112"/>
                      </a:cubicBezTo>
                      <a:cubicBezTo>
                        <a:pt x="8" y="112"/>
                        <a:pt x="6" y="112"/>
                        <a:pt x="5" y="110"/>
                      </a:cubicBezTo>
                      <a:cubicBezTo>
                        <a:pt x="1" y="107"/>
                        <a:pt x="1" y="102"/>
                        <a:pt x="4" y="99"/>
                      </a:cubicBezTo>
                      <a:cubicBezTo>
                        <a:pt x="13" y="88"/>
                        <a:pt x="25" y="63"/>
                        <a:pt x="24" y="45"/>
                      </a:cubicBezTo>
                      <a:cubicBezTo>
                        <a:pt x="23" y="44"/>
                        <a:pt x="22" y="44"/>
                        <a:pt x="21" y="43"/>
                      </a:cubicBezTo>
                      <a:cubicBezTo>
                        <a:pt x="9" y="35"/>
                        <a:pt x="4" y="21"/>
                        <a:pt x="1" y="11"/>
                      </a:cubicBezTo>
                      <a:cubicBezTo>
                        <a:pt x="0" y="6"/>
                        <a:pt x="2" y="2"/>
                        <a:pt x="7" y="1"/>
                      </a:cubicBezTo>
                      <a:cubicBezTo>
                        <a:pt x="11" y="0"/>
                        <a:pt x="16" y="2"/>
                        <a:pt x="17" y="6"/>
                      </a:cubicBezTo>
                      <a:cubicBezTo>
                        <a:pt x="20" y="18"/>
                        <a:pt x="24" y="26"/>
                        <a:pt x="30" y="30"/>
                      </a:cubicBezTo>
                      <a:cubicBezTo>
                        <a:pt x="33" y="32"/>
                        <a:pt x="38" y="33"/>
                        <a:pt x="42" y="35"/>
                      </a:cubicBezTo>
                      <a:cubicBezTo>
                        <a:pt x="47" y="36"/>
                        <a:pt x="52" y="38"/>
                        <a:pt x="56" y="40"/>
                      </a:cubicBezTo>
                      <a:cubicBezTo>
                        <a:pt x="64" y="45"/>
                        <a:pt x="71" y="53"/>
                        <a:pt x="77" y="64"/>
                      </a:cubicBezTo>
                      <a:cubicBezTo>
                        <a:pt x="79" y="68"/>
                        <a:pt x="77" y="73"/>
                        <a:pt x="73"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42">
                  <a:extLst>
                    <a:ext uri="{FF2B5EF4-FFF2-40B4-BE49-F238E27FC236}">
                      <a16:creationId xmlns:a16="http://schemas.microsoft.com/office/drawing/2014/main" xmlns="" id="{654DF718-2469-4EE8-BF72-79E85018B8FA}"/>
                    </a:ext>
                  </a:extLst>
                </p:cNvPr>
                <p:cNvSpPr>
                  <a:spLocks/>
                </p:cNvSpPr>
                <p:nvPr/>
              </p:nvSpPr>
              <p:spPr bwMode="auto">
                <a:xfrm>
                  <a:off x="10045700" y="3294063"/>
                  <a:ext cx="203200" cy="309563"/>
                </a:xfrm>
                <a:custGeom>
                  <a:avLst/>
                  <a:gdLst>
                    <a:gd name="T0" fmla="*/ 26 w 68"/>
                    <a:gd name="T1" fmla="*/ 94 h 104"/>
                    <a:gd name="T2" fmla="*/ 32 w 68"/>
                    <a:gd name="T3" fmla="*/ 83 h 104"/>
                    <a:gd name="T4" fmla="*/ 34 w 68"/>
                    <a:gd name="T5" fmla="*/ 81 h 104"/>
                    <a:gd name="T6" fmla="*/ 39 w 68"/>
                    <a:gd name="T7" fmla="*/ 58 h 104"/>
                    <a:gd name="T8" fmla="*/ 37 w 68"/>
                    <a:gd name="T9" fmla="*/ 41 h 104"/>
                    <a:gd name="T10" fmla="*/ 24 w 68"/>
                    <a:gd name="T11" fmla="*/ 43 h 104"/>
                    <a:gd name="T12" fmla="*/ 6 w 68"/>
                    <a:gd name="T13" fmla="*/ 39 h 104"/>
                    <a:gd name="T14" fmla="*/ 2 w 68"/>
                    <a:gd name="T15" fmla="*/ 29 h 104"/>
                    <a:gd name="T16" fmla="*/ 13 w 68"/>
                    <a:gd name="T17" fmla="*/ 24 h 104"/>
                    <a:gd name="T18" fmla="*/ 36 w 68"/>
                    <a:gd name="T19" fmla="*/ 24 h 104"/>
                    <a:gd name="T20" fmla="*/ 36 w 68"/>
                    <a:gd name="T21" fmla="*/ 24 h 104"/>
                    <a:gd name="T22" fmla="*/ 41 w 68"/>
                    <a:gd name="T23" fmla="*/ 21 h 104"/>
                    <a:gd name="T24" fmla="*/ 41 w 68"/>
                    <a:gd name="T25" fmla="*/ 21 h 104"/>
                    <a:gd name="T26" fmla="*/ 52 w 68"/>
                    <a:gd name="T27" fmla="*/ 7 h 104"/>
                    <a:gd name="T28" fmla="*/ 62 w 68"/>
                    <a:gd name="T29" fmla="*/ 2 h 104"/>
                    <a:gd name="T30" fmla="*/ 67 w 68"/>
                    <a:gd name="T31" fmla="*/ 12 h 104"/>
                    <a:gd name="T32" fmla="*/ 52 w 68"/>
                    <a:gd name="T33" fmla="*/ 33 h 104"/>
                    <a:gd name="T34" fmla="*/ 55 w 68"/>
                    <a:gd name="T35" fmla="*/ 57 h 104"/>
                    <a:gd name="T36" fmla="*/ 47 w 68"/>
                    <a:gd name="T37" fmla="*/ 90 h 104"/>
                    <a:gd name="T38" fmla="*/ 45 w 68"/>
                    <a:gd name="T39" fmla="*/ 93 h 104"/>
                    <a:gd name="T40" fmla="*/ 42 w 68"/>
                    <a:gd name="T41" fmla="*/ 98 h 104"/>
                    <a:gd name="T42" fmla="*/ 34 w 68"/>
                    <a:gd name="T43" fmla="*/ 104 h 104"/>
                    <a:gd name="T44" fmla="*/ 32 w 68"/>
                    <a:gd name="T45" fmla="*/ 104 h 104"/>
                    <a:gd name="T46" fmla="*/ 26 w 68"/>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104">
                      <a:moveTo>
                        <a:pt x="26" y="94"/>
                      </a:moveTo>
                      <a:cubicBezTo>
                        <a:pt x="27" y="90"/>
                        <a:pt x="30" y="86"/>
                        <a:pt x="32" y="83"/>
                      </a:cubicBezTo>
                      <a:cubicBezTo>
                        <a:pt x="32" y="82"/>
                        <a:pt x="33" y="82"/>
                        <a:pt x="34" y="81"/>
                      </a:cubicBezTo>
                      <a:cubicBezTo>
                        <a:pt x="38" y="73"/>
                        <a:pt x="39" y="64"/>
                        <a:pt x="39" y="58"/>
                      </a:cubicBezTo>
                      <a:cubicBezTo>
                        <a:pt x="39" y="52"/>
                        <a:pt x="38" y="46"/>
                        <a:pt x="37" y="41"/>
                      </a:cubicBezTo>
                      <a:cubicBezTo>
                        <a:pt x="33" y="42"/>
                        <a:pt x="28" y="43"/>
                        <a:pt x="24" y="43"/>
                      </a:cubicBezTo>
                      <a:cubicBezTo>
                        <a:pt x="18" y="43"/>
                        <a:pt x="12" y="42"/>
                        <a:pt x="6" y="39"/>
                      </a:cubicBezTo>
                      <a:cubicBezTo>
                        <a:pt x="2" y="37"/>
                        <a:pt x="0" y="33"/>
                        <a:pt x="2" y="29"/>
                      </a:cubicBezTo>
                      <a:cubicBezTo>
                        <a:pt x="4" y="24"/>
                        <a:pt x="9" y="23"/>
                        <a:pt x="13" y="24"/>
                      </a:cubicBezTo>
                      <a:cubicBezTo>
                        <a:pt x="20" y="28"/>
                        <a:pt x="29" y="27"/>
                        <a:pt x="36" y="24"/>
                      </a:cubicBezTo>
                      <a:cubicBezTo>
                        <a:pt x="36" y="24"/>
                        <a:pt x="36" y="24"/>
                        <a:pt x="36" y="24"/>
                      </a:cubicBezTo>
                      <a:cubicBezTo>
                        <a:pt x="37" y="23"/>
                        <a:pt x="39" y="22"/>
                        <a:pt x="41" y="21"/>
                      </a:cubicBezTo>
                      <a:cubicBezTo>
                        <a:pt x="41" y="21"/>
                        <a:pt x="41" y="21"/>
                        <a:pt x="41" y="21"/>
                      </a:cubicBezTo>
                      <a:cubicBezTo>
                        <a:pt x="46" y="18"/>
                        <a:pt x="50" y="12"/>
                        <a:pt x="52" y="7"/>
                      </a:cubicBezTo>
                      <a:cubicBezTo>
                        <a:pt x="53" y="2"/>
                        <a:pt x="58" y="0"/>
                        <a:pt x="62" y="2"/>
                      </a:cubicBezTo>
                      <a:cubicBezTo>
                        <a:pt x="66" y="3"/>
                        <a:pt x="68" y="7"/>
                        <a:pt x="67" y="12"/>
                      </a:cubicBezTo>
                      <a:cubicBezTo>
                        <a:pt x="64" y="20"/>
                        <a:pt x="59" y="28"/>
                        <a:pt x="52" y="33"/>
                      </a:cubicBezTo>
                      <a:cubicBezTo>
                        <a:pt x="53" y="41"/>
                        <a:pt x="55" y="49"/>
                        <a:pt x="55" y="57"/>
                      </a:cubicBezTo>
                      <a:cubicBezTo>
                        <a:pt x="56" y="70"/>
                        <a:pt x="53" y="81"/>
                        <a:pt x="47" y="90"/>
                      </a:cubicBezTo>
                      <a:cubicBezTo>
                        <a:pt x="46" y="91"/>
                        <a:pt x="46" y="92"/>
                        <a:pt x="45" y="93"/>
                      </a:cubicBezTo>
                      <a:cubicBezTo>
                        <a:pt x="43" y="95"/>
                        <a:pt x="42" y="97"/>
                        <a:pt x="42" y="98"/>
                      </a:cubicBezTo>
                      <a:cubicBezTo>
                        <a:pt x="41" y="102"/>
                        <a:pt x="37" y="104"/>
                        <a:pt x="34" y="104"/>
                      </a:cubicBezTo>
                      <a:cubicBezTo>
                        <a:pt x="33" y="104"/>
                        <a:pt x="32" y="104"/>
                        <a:pt x="32" y="104"/>
                      </a:cubicBezTo>
                      <a:cubicBezTo>
                        <a:pt x="27" y="103"/>
                        <a:pt x="25" y="98"/>
                        <a:pt x="26"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43">
                  <a:extLst>
                    <a:ext uri="{FF2B5EF4-FFF2-40B4-BE49-F238E27FC236}">
                      <a16:creationId xmlns:a16="http://schemas.microsoft.com/office/drawing/2014/main" xmlns="" id="{3D4628AF-CF37-4ED3-A6D0-285182C6B17F}"/>
                    </a:ext>
                  </a:extLst>
                </p:cNvPr>
                <p:cNvSpPr>
                  <a:spLocks/>
                </p:cNvSpPr>
                <p:nvPr/>
              </p:nvSpPr>
              <p:spPr bwMode="auto">
                <a:xfrm>
                  <a:off x="10020300" y="3609975"/>
                  <a:ext cx="123825" cy="415925"/>
                </a:xfrm>
                <a:custGeom>
                  <a:avLst/>
                  <a:gdLst>
                    <a:gd name="T0" fmla="*/ 23 w 41"/>
                    <a:gd name="T1" fmla="*/ 139 h 139"/>
                    <a:gd name="T2" fmla="*/ 18 w 41"/>
                    <a:gd name="T3" fmla="*/ 137 h 139"/>
                    <a:gd name="T4" fmla="*/ 17 w 41"/>
                    <a:gd name="T5" fmla="*/ 126 h 139"/>
                    <a:gd name="T6" fmla="*/ 25 w 41"/>
                    <a:gd name="T7" fmla="*/ 87 h 139"/>
                    <a:gd name="T8" fmla="*/ 23 w 41"/>
                    <a:gd name="T9" fmla="*/ 71 h 139"/>
                    <a:gd name="T10" fmla="*/ 17 w 41"/>
                    <a:gd name="T11" fmla="*/ 63 h 139"/>
                    <a:gd name="T12" fmla="*/ 15 w 41"/>
                    <a:gd name="T13" fmla="*/ 59 h 139"/>
                    <a:gd name="T14" fmla="*/ 4 w 41"/>
                    <a:gd name="T15" fmla="*/ 7 h 139"/>
                    <a:gd name="T16" fmla="*/ 13 w 41"/>
                    <a:gd name="T17" fmla="*/ 1 h 139"/>
                    <a:gd name="T18" fmla="*/ 20 w 41"/>
                    <a:gd name="T19" fmla="*/ 10 h 139"/>
                    <a:gd name="T20" fmla="*/ 28 w 41"/>
                    <a:gd name="T21" fmla="*/ 50 h 139"/>
                    <a:gd name="T22" fmla="*/ 30 w 41"/>
                    <a:gd name="T23" fmla="*/ 53 h 139"/>
                    <a:gd name="T24" fmla="*/ 37 w 41"/>
                    <a:gd name="T25" fmla="*/ 65 h 139"/>
                    <a:gd name="T26" fmla="*/ 41 w 41"/>
                    <a:gd name="T27" fmla="*/ 87 h 139"/>
                    <a:gd name="T28" fmla="*/ 30 w 41"/>
                    <a:gd name="T29" fmla="*/ 136 h 139"/>
                    <a:gd name="T30" fmla="*/ 23 w 41"/>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139">
                      <a:moveTo>
                        <a:pt x="23" y="139"/>
                      </a:moveTo>
                      <a:cubicBezTo>
                        <a:pt x="21" y="139"/>
                        <a:pt x="20" y="139"/>
                        <a:pt x="18" y="137"/>
                      </a:cubicBezTo>
                      <a:cubicBezTo>
                        <a:pt x="15" y="135"/>
                        <a:pt x="14" y="130"/>
                        <a:pt x="17" y="126"/>
                      </a:cubicBezTo>
                      <a:cubicBezTo>
                        <a:pt x="25" y="117"/>
                        <a:pt x="25" y="102"/>
                        <a:pt x="25" y="87"/>
                      </a:cubicBezTo>
                      <a:cubicBezTo>
                        <a:pt x="25" y="81"/>
                        <a:pt x="25" y="76"/>
                        <a:pt x="23" y="71"/>
                      </a:cubicBezTo>
                      <a:cubicBezTo>
                        <a:pt x="21" y="68"/>
                        <a:pt x="19" y="66"/>
                        <a:pt x="17" y="63"/>
                      </a:cubicBezTo>
                      <a:cubicBezTo>
                        <a:pt x="16" y="62"/>
                        <a:pt x="15" y="60"/>
                        <a:pt x="15" y="59"/>
                      </a:cubicBezTo>
                      <a:cubicBezTo>
                        <a:pt x="4" y="44"/>
                        <a:pt x="0" y="25"/>
                        <a:pt x="4" y="7"/>
                      </a:cubicBezTo>
                      <a:cubicBezTo>
                        <a:pt x="4" y="3"/>
                        <a:pt x="9" y="0"/>
                        <a:pt x="13" y="1"/>
                      </a:cubicBezTo>
                      <a:cubicBezTo>
                        <a:pt x="17" y="2"/>
                        <a:pt x="20" y="6"/>
                        <a:pt x="20" y="10"/>
                      </a:cubicBezTo>
                      <a:cubicBezTo>
                        <a:pt x="17" y="24"/>
                        <a:pt x="20" y="38"/>
                        <a:pt x="28" y="50"/>
                      </a:cubicBezTo>
                      <a:cubicBezTo>
                        <a:pt x="29" y="51"/>
                        <a:pt x="30" y="52"/>
                        <a:pt x="30" y="53"/>
                      </a:cubicBezTo>
                      <a:cubicBezTo>
                        <a:pt x="33" y="57"/>
                        <a:pt x="36" y="60"/>
                        <a:pt x="37" y="65"/>
                      </a:cubicBezTo>
                      <a:cubicBezTo>
                        <a:pt x="41" y="72"/>
                        <a:pt x="41" y="80"/>
                        <a:pt x="41" y="87"/>
                      </a:cubicBezTo>
                      <a:cubicBezTo>
                        <a:pt x="41" y="105"/>
                        <a:pt x="40" y="122"/>
                        <a:pt x="30" y="136"/>
                      </a:cubicBezTo>
                      <a:cubicBezTo>
                        <a:pt x="28" y="138"/>
                        <a:pt x="26" y="139"/>
                        <a:pt x="23"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44">
                  <a:extLst>
                    <a:ext uri="{FF2B5EF4-FFF2-40B4-BE49-F238E27FC236}">
                      <a16:creationId xmlns:a16="http://schemas.microsoft.com/office/drawing/2014/main" xmlns="" id="{F69BC8F4-0FE6-4B77-9072-57FB0B26890B}"/>
                    </a:ext>
                  </a:extLst>
                </p:cNvPr>
                <p:cNvSpPr>
                  <a:spLocks/>
                </p:cNvSpPr>
                <p:nvPr/>
              </p:nvSpPr>
              <p:spPr bwMode="auto">
                <a:xfrm>
                  <a:off x="9536113" y="3986213"/>
                  <a:ext cx="584200" cy="650875"/>
                </a:xfrm>
                <a:custGeom>
                  <a:avLst/>
                  <a:gdLst>
                    <a:gd name="T0" fmla="*/ 92 w 195"/>
                    <a:gd name="T1" fmla="*/ 133 h 218"/>
                    <a:gd name="T2" fmla="*/ 89 w 195"/>
                    <a:gd name="T3" fmla="*/ 137 h 218"/>
                    <a:gd name="T4" fmla="*/ 33 w 195"/>
                    <a:gd name="T5" fmla="*/ 170 h 218"/>
                    <a:gd name="T6" fmla="*/ 33 w 195"/>
                    <a:gd name="T7" fmla="*/ 171 h 218"/>
                    <a:gd name="T8" fmla="*/ 16 w 195"/>
                    <a:gd name="T9" fmla="*/ 214 h 218"/>
                    <a:gd name="T10" fmla="*/ 9 w 195"/>
                    <a:gd name="T11" fmla="*/ 218 h 218"/>
                    <a:gd name="T12" fmla="*/ 5 w 195"/>
                    <a:gd name="T13" fmla="*/ 217 h 218"/>
                    <a:gd name="T14" fmla="*/ 2 w 195"/>
                    <a:gd name="T15" fmla="*/ 206 h 218"/>
                    <a:gd name="T16" fmla="*/ 17 w 195"/>
                    <a:gd name="T17" fmla="*/ 169 h 218"/>
                    <a:gd name="T18" fmla="*/ 7 w 195"/>
                    <a:gd name="T19" fmla="*/ 136 h 218"/>
                    <a:gd name="T20" fmla="*/ 6 w 195"/>
                    <a:gd name="T21" fmla="*/ 125 h 218"/>
                    <a:gd name="T22" fmla="*/ 17 w 195"/>
                    <a:gd name="T23" fmla="*/ 124 h 218"/>
                    <a:gd name="T24" fmla="*/ 33 w 195"/>
                    <a:gd name="T25" fmla="*/ 154 h 218"/>
                    <a:gd name="T26" fmla="*/ 76 w 195"/>
                    <a:gd name="T27" fmla="*/ 127 h 218"/>
                    <a:gd name="T28" fmla="*/ 79 w 195"/>
                    <a:gd name="T29" fmla="*/ 123 h 218"/>
                    <a:gd name="T30" fmla="*/ 110 w 195"/>
                    <a:gd name="T31" fmla="*/ 101 h 218"/>
                    <a:gd name="T32" fmla="*/ 122 w 195"/>
                    <a:gd name="T33" fmla="*/ 102 h 218"/>
                    <a:gd name="T34" fmla="*/ 130 w 195"/>
                    <a:gd name="T35" fmla="*/ 103 h 218"/>
                    <a:gd name="T36" fmla="*/ 133 w 195"/>
                    <a:gd name="T37" fmla="*/ 102 h 218"/>
                    <a:gd name="T38" fmla="*/ 137 w 195"/>
                    <a:gd name="T39" fmla="*/ 94 h 218"/>
                    <a:gd name="T40" fmla="*/ 144 w 195"/>
                    <a:gd name="T41" fmla="*/ 83 h 218"/>
                    <a:gd name="T42" fmla="*/ 145 w 195"/>
                    <a:gd name="T43" fmla="*/ 81 h 218"/>
                    <a:gd name="T44" fmla="*/ 146 w 195"/>
                    <a:gd name="T45" fmla="*/ 79 h 218"/>
                    <a:gd name="T46" fmla="*/ 149 w 195"/>
                    <a:gd name="T47" fmla="*/ 45 h 218"/>
                    <a:gd name="T48" fmla="*/ 129 w 195"/>
                    <a:gd name="T49" fmla="*/ 18 h 218"/>
                    <a:gd name="T50" fmla="*/ 122 w 195"/>
                    <a:gd name="T51" fmla="*/ 15 h 218"/>
                    <a:gd name="T52" fmla="*/ 124 w 195"/>
                    <a:gd name="T53" fmla="*/ 4 h 218"/>
                    <a:gd name="T54" fmla="*/ 136 w 195"/>
                    <a:gd name="T55" fmla="*/ 4 h 218"/>
                    <a:gd name="T56" fmla="*/ 165 w 195"/>
                    <a:gd name="T57" fmla="*/ 41 h 218"/>
                    <a:gd name="T58" fmla="*/ 166 w 195"/>
                    <a:gd name="T59" fmla="*/ 71 h 218"/>
                    <a:gd name="T60" fmla="*/ 179 w 195"/>
                    <a:gd name="T61" fmla="*/ 65 h 218"/>
                    <a:gd name="T62" fmla="*/ 191 w 195"/>
                    <a:gd name="T63" fmla="*/ 63 h 218"/>
                    <a:gd name="T64" fmla="*/ 192 w 195"/>
                    <a:gd name="T65" fmla="*/ 74 h 218"/>
                    <a:gd name="T66" fmla="*/ 170 w 195"/>
                    <a:gd name="T67" fmla="*/ 87 h 218"/>
                    <a:gd name="T68" fmla="*/ 156 w 195"/>
                    <a:gd name="T69" fmla="*/ 93 h 218"/>
                    <a:gd name="T70" fmla="*/ 152 w 195"/>
                    <a:gd name="T71" fmla="*/ 101 h 218"/>
                    <a:gd name="T72" fmla="*/ 146 w 195"/>
                    <a:gd name="T73" fmla="*/ 112 h 218"/>
                    <a:gd name="T74" fmla="*/ 155 w 195"/>
                    <a:gd name="T75" fmla="*/ 174 h 218"/>
                    <a:gd name="T76" fmla="*/ 147 w 195"/>
                    <a:gd name="T77" fmla="*/ 180 h 218"/>
                    <a:gd name="T78" fmla="*/ 145 w 195"/>
                    <a:gd name="T79" fmla="*/ 180 h 218"/>
                    <a:gd name="T80" fmla="*/ 139 w 195"/>
                    <a:gd name="T81" fmla="*/ 170 h 218"/>
                    <a:gd name="T82" fmla="*/ 131 w 195"/>
                    <a:gd name="T83" fmla="*/ 119 h 218"/>
                    <a:gd name="T84" fmla="*/ 119 w 195"/>
                    <a:gd name="T85" fmla="*/ 118 h 218"/>
                    <a:gd name="T86" fmla="*/ 111 w 195"/>
                    <a:gd name="T87" fmla="*/ 117 h 218"/>
                    <a:gd name="T88" fmla="*/ 92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92" y="133"/>
                      </a:moveTo>
                      <a:cubicBezTo>
                        <a:pt x="91" y="135"/>
                        <a:pt x="90" y="136"/>
                        <a:pt x="89" y="137"/>
                      </a:cubicBezTo>
                      <a:cubicBezTo>
                        <a:pt x="79" y="150"/>
                        <a:pt x="55" y="170"/>
                        <a:pt x="33" y="170"/>
                      </a:cubicBezTo>
                      <a:cubicBezTo>
                        <a:pt x="33" y="170"/>
                        <a:pt x="33" y="171"/>
                        <a:pt x="33" y="171"/>
                      </a:cubicBezTo>
                      <a:cubicBezTo>
                        <a:pt x="31" y="187"/>
                        <a:pt x="23" y="202"/>
                        <a:pt x="16" y="214"/>
                      </a:cubicBezTo>
                      <a:cubicBezTo>
                        <a:pt x="15" y="217"/>
                        <a:pt x="12" y="218"/>
                        <a:pt x="9" y="218"/>
                      </a:cubicBezTo>
                      <a:cubicBezTo>
                        <a:pt x="8" y="218"/>
                        <a:pt x="6" y="218"/>
                        <a:pt x="5" y="217"/>
                      </a:cubicBezTo>
                      <a:cubicBezTo>
                        <a:pt x="1" y="215"/>
                        <a:pt x="0" y="210"/>
                        <a:pt x="2" y="206"/>
                      </a:cubicBezTo>
                      <a:cubicBezTo>
                        <a:pt x="9" y="195"/>
                        <a:pt x="15" y="182"/>
                        <a:pt x="17" y="169"/>
                      </a:cubicBezTo>
                      <a:cubicBezTo>
                        <a:pt x="18" y="156"/>
                        <a:pt x="15" y="143"/>
                        <a:pt x="7" y="136"/>
                      </a:cubicBezTo>
                      <a:cubicBezTo>
                        <a:pt x="3" y="133"/>
                        <a:pt x="3" y="128"/>
                        <a:pt x="6" y="125"/>
                      </a:cubicBezTo>
                      <a:cubicBezTo>
                        <a:pt x="9" y="121"/>
                        <a:pt x="14" y="121"/>
                        <a:pt x="17" y="124"/>
                      </a:cubicBezTo>
                      <a:cubicBezTo>
                        <a:pt x="26" y="131"/>
                        <a:pt x="31" y="142"/>
                        <a:pt x="33" y="154"/>
                      </a:cubicBezTo>
                      <a:cubicBezTo>
                        <a:pt x="47" y="153"/>
                        <a:pt x="66" y="140"/>
                        <a:pt x="76" y="127"/>
                      </a:cubicBezTo>
                      <a:cubicBezTo>
                        <a:pt x="77" y="126"/>
                        <a:pt x="78" y="125"/>
                        <a:pt x="79" y="123"/>
                      </a:cubicBezTo>
                      <a:cubicBezTo>
                        <a:pt x="87" y="114"/>
                        <a:pt x="96" y="102"/>
                        <a:pt x="110" y="101"/>
                      </a:cubicBezTo>
                      <a:cubicBezTo>
                        <a:pt x="114" y="101"/>
                        <a:pt x="119" y="102"/>
                        <a:pt x="122" y="102"/>
                      </a:cubicBezTo>
                      <a:cubicBezTo>
                        <a:pt x="125" y="103"/>
                        <a:pt x="128" y="103"/>
                        <a:pt x="130" y="103"/>
                      </a:cubicBezTo>
                      <a:cubicBezTo>
                        <a:pt x="131" y="102"/>
                        <a:pt x="132" y="102"/>
                        <a:pt x="133" y="102"/>
                      </a:cubicBezTo>
                      <a:cubicBezTo>
                        <a:pt x="135" y="100"/>
                        <a:pt x="136" y="98"/>
                        <a:pt x="137" y="94"/>
                      </a:cubicBezTo>
                      <a:cubicBezTo>
                        <a:pt x="139" y="91"/>
                        <a:pt x="141" y="86"/>
                        <a:pt x="144" y="83"/>
                      </a:cubicBezTo>
                      <a:cubicBezTo>
                        <a:pt x="144" y="82"/>
                        <a:pt x="145" y="82"/>
                        <a:pt x="145" y="81"/>
                      </a:cubicBezTo>
                      <a:cubicBezTo>
                        <a:pt x="145" y="81"/>
                        <a:pt x="145" y="80"/>
                        <a:pt x="146" y="79"/>
                      </a:cubicBezTo>
                      <a:cubicBezTo>
                        <a:pt x="151" y="69"/>
                        <a:pt x="153" y="56"/>
                        <a:pt x="149" y="45"/>
                      </a:cubicBezTo>
                      <a:cubicBezTo>
                        <a:pt x="146" y="34"/>
                        <a:pt x="139" y="24"/>
                        <a:pt x="129" y="18"/>
                      </a:cubicBezTo>
                      <a:cubicBezTo>
                        <a:pt x="126" y="19"/>
                        <a:pt x="123" y="17"/>
                        <a:pt x="122" y="15"/>
                      </a:cubicBezTo>
                      <a:cubicBezTo>
                        <a:pt x="119" y="11"/>
                        <a:pt x="120" y="6"/>
                        <a:pt x="124" y="4"/>
                      </a:cubicBezTo>
                      <a:cubicBezTo>
                        <a:pt x="126" y="2"/>
                        <a:pt x="130" y="0"/>
                        <a:pt x="136" y="4"/>
                      </a:cubicBezTo>
                      <a:cubicBezTo>
                        <a:pt x="150" y="12"/>
                        <a:pt x="161" y="25"/>
                        <a:pt x="165" y="41"/>
                      </a:cubicBezTo>
                      <a:cubicBezTo>
                        <a:pt x="168" y="51"/>
                        <a:pt x="168" y="61"/>
                        <a:pt x="166" y="71"/>
                      </a:cubicBezTo>
                      <a:cubicBezTo>
                        <a:pt x="172" y="70"/>
                        <a:pt x="177" y="68"/>
                        <a:pt x="179" y="65"/>
                      </a:cubicBezTo>
                      <a:cubicBezTo>
                        <a:pt x="182" y="61"/>
                        <a:pt x="187" y="60"/>
                        <a:pt x="191" y="63"/>
                      </a:cubicBezTo>
                      <a:cubicBezTo>
                        <a:pt x="194" y="66"/>
                        <a:pt x="195" y="71"/>
                        <a:pt x="192" y="74"/>
                      </a:cubicBezTo>
                      <a:cubicBezTo>
                        <a:pt x="187" y="82"/>
                        <a:pt x="178" y="85"/>
                        <a:pt x="170" y="87"/>
                      </a:cubicBezTo>
                      <a:cubicBezTo>
                        <a:pt x="164" y="88"/>
                        <a:pt x="159" y="90"/>
                        <a:pt x="156" y="93"/>
                      </a:cubicBezTo>
                      <a:cubicBezTo>
                        <a:pt x="155" y="95"/>
                        <a:pt x="153" y="98"/>
                        <a:pt x="152" y="101"/>
                      </a:cubicBezTo>
                      <a:cubicBezTo>
                        <a:pt x="151" y="104"/>
                        <a:pt x="149" y="109"/>
                        <a:pt x="146" y="112"/>
                      </a:cubicBezTo>
                      <a:cubicBezTo>
                        <a:pt x="156" y="131"/>
                        <a:pt x="160" y="153"/>
                        <a:pt x="155" y="174"/>
                      </a:cubicBezTo>
                      <a:cubicBezTo>
                        <a:pt x="154" y="178"/>
                        <a:pt x="150" y="180"/>
                        <a:pt x="147" y="180"/>
                      </a:cubicBezTo>
                      <a:cubicBezTo>
                        <a:pt x="146" y="180"/>
                        <a:pt x="145" y="180"/>
                        <a:pt x="145" y="180"/>
                      </a:cubicBezTo>
                      <a:cubicBezTo>
                        <a:pt x="140" y="179"/>
                        <a:pt x="138" y="175"/>
                        <a:pt x="139" y="170"/>
                      </a:cubicBezTo>
                      <a:cubicBezTo>
                        <a:pt x="143" y="153"/>
                        <a:pt x="140" y="134"/>
                        <a:pt x="131" y="119"/>
                      </a:cubicBezTo>
                      <a:cubicBezTo>
                        <a:pt x="127" y="119"/>
                        <a:pt x="123" y="119"/>
                        <a:pt x="119" y="118"/>
                      </a:cubicBezTo>
                      <a:cubicBezTo>
                        <a:pt x="116" y="118"/>
                        <a:pt x="114" y="117"/>
                        <a:pt x="111" y="117"/>
                      </a:cubicBezTo>
                      <a:cubicBezTo>
                        <a:pt x="104" y="118"/>
                        <a:pt x="98" y="125"/>
                        <a:pt x="92"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45">
                  <a:extLst>
                    <a:ext uri="{FF2B5EF4-FFF2-40B4-BE49-F238E27FC236}">
                      <a16:creationId xmlns:a16="http://schemas.microsoft.com/office/drawing/2014/main" xmlns="" id="{91727C59-A2B5-4981-B654-76DDD41D742F}"/>
                    </a:ext>
                  </a:extLst>
                </p:cNvPr>
                <p:cNvSpPr>
                  <a:spLocks/>
                </p:cNvSpPr>
                <p:nvPr/>
              </p:nvSpPr>
              <p:spPr bwMode="auto">
                <a:xfrm>
                  <a:off x="9075738" y="4708525"/>
                  <a:ext cx="358775" cy="230188"/>
                </a:xfrm>
                <a:custGeom>
                  <a:avLst/>
                  <a:gdLst>
                    <a:gd name="T0" fmla="*/ 57 w 120"/>
                    <a:gd name="T1" fmla="*/ 27 h 77"/>
                    <a:gd name="T2" fmla="*/ 65 w 120"/>
                    <a:gd name="T3" fmla="*/ 22 h 77"/>
                    <a:gd name="T4" fmla="*/ 76 w 120"/>
                    <a:gd name="T5" fmla="*/ 15 h 77"/>
                    <a:gd name="T6" fmla="*/ 104 w 120"/>
                    <a:gd name="T7" fmla="*/ 17 h 77"/>
                    <a:gd name="T8" fmla="*/ 109 w 120"/>
                    <a:gd name="T9" fmla="*/ 20 h 77"/>
                    <a:gd name="T10" fmla="*/ 114 w 120"/>
                    <a:gd name="T11" fmla="*/ 24 h 77"/>
                    <a:gd name="T12" fmla="*/ 119 w 120"/>
                    <a:gd name="T13" fmla="*/ 34 h 77"/>
                    <a:gd name="T14" fmla="*/ 109 w 120"/>
                    <a:gd name="T15" fmla="*/ 39 h 77"/>
                    <a:gd name="T16" fmla="*/ 98 w 120"/>
                    <a:gd name="T17" fmla="*/ 33 h 77"/>
                    <a:gd name="T18" fmla="*/ 95 w 120"/>
                    <a:gd name="T19" fmla="*/ 30 h 77"/>
                    <a:gd name="T20" fmla="*/ 82 w 120"/>
                    <a:gd name="T21" fmla="*/ 29 h 77"/>
                    <a:gd name="T22" fmla="*/ 75 w 120"/>
                    <a:gd name="T23" fmla="*/ 34 h 77"/>
                    <a:gd name="T24" fmla="*/ 62 w 120"/>
                    <a:gd name="T25" fmla="*/ 42 h 77"/>
                    <a:gd name="T26" fmla="*/ 60 w 120"/>
                    <a:gd name="T27" fmla="*/ 43 h 77"/>
                    <a:gd name="T28" fmla="*/ 40 w 120"/>
                    <a:gd name="T29" fmla="*/ 76 h 77"/>
                    <a:gd name="T30" fmla="*/ 36 w 120"/>
                    <a:gd name="T31" fmla="*/ 77 h 77"/>
                    <a:gd name="T32" fmla="*/ 29 w 120"/>
                    <a:gd name="T33" fmla="*/ 74 h 77"/>
                    <a:gd name="T34" fmla="*/ 31 w 120"/>
                    <a:gd name="T35" fmla="*/ 62 h 77"/>
                    <a:gd name="T36" fmla="*/ 44 w 120"/>
                    <a:gd name="T37" fmla="*/ 43 h 77"/>
                    <a:gd name="T38" fmla="*/ 27 w 120"/>
                    <a:gd name="T39" fmla="*/ 34 h 77"/>
                    <a:gd name="T40" fmla="*/ 18 w 120"/>
                    <a:gd name="T41" fmla="*/ 26 h 77"/>
                    <a:gd name="T42" fmla="*/ 5 w 120"/>
                    <a:gd name="T43" fmla="*/ 16 h 77"/>
                    <a:gd name="T44" fmla="*/ 2 w 120"/>
                    <a:gd name="T45" fmla="*/ 5 h 77"/>
                    <a:gd name="T46" fmla="*/ 13 w 120"/>
                    <a:gd name="T47" fmla="*/ 2 h 77"/>
                    <a:gd name="T48" fmla="*/ 29 w 120"/>
                    <a:gd name="T49" fmla="*/ 14 h 77"/>
                    <a:gd name="T50" fmla="*/ 37 w 120"/>
                    <a:gd name="T51" fmla="*/ 21 h 77"/>
                    <a:gd name="T52" fmla="*/ 57 w 120"/>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77">
                      <a:moveTo>
                        <a:pt x="57" y="27"/>
                      </a:moveTo>
                      <a:cubicBezTo>
                        <a:pt x="59" y="26"/>
                        <a:pt x="62" y="24"/>
                        <a:pt x="65" y="22"/>
                      </a:cubicBezTo>
                      <a:cubicBezTo>
                        <a:pt x="68" y="19"/>
                        <a:pt x="71" y="16"/>
                        <a:pt x="76" y="15"/>
                      </a:cubicBezTo>
                      <a:cubicBezTo>
                        <a:pt x="85" y="11"/>
                        <a:pt x="95" y="11"/>
                        <a:pt x="104" y="17"/>
                      </a:cubicBezTo>
                      <a:cubicBezTo>
                        <a:pt x="105" y="18"/>
                        <a:pt x="107" y="19"/>
                        <a:pt x="109" y="20"/>
                      </a:cubicBezTo>
                      <a:cubicBezTo>
                        <a:pt x="110" y="22"/>
                        <a:pt x="112" y="23"/>
                        <a:pt x="114" y="24"/>
                      </a:cubicBezTo>
                      <a:cubicBezTo>
                        <a:pt x="118" y="25"/>
                        <a:pt x="120" y="29"/>
                        <a:pt x="119" y="34"/>
                      </a:cubicBezTo>
                      <a:cubicBezTo>
                        <a:pt x="118" y="38"/>
                        <a:pt x="113" y="40"/>
                        <a:pt x="109" y="39"/>
                      </a:cubicBezTo>
                      <a:cubicBezTo>
                        <a:pt x="105" y="38"/>
                        <a:pt x="101" y="35"/>
                        <a:pt x="98" y="33"/>
                      </a:cubicBezTo>
                      <a:cubicBezTo>
                        <a:pt x="97" y="32"/>
                        <a:pt x="96" y="31"/>
                        <a:pt x="95" y="30"/>
                      </a:cubicBezTo>
                      <a:cubicBezTo>
                        <a:pt x="91" y="28"/>
                        <a:pt x="86" y="28"/>
                        <a:pt x="82" y="29"/>
                      </a:cubicBezTo>
                      <a:cubicBezTo>
                        <a:pt x="80" y="30"/>
                        <a:pt x="77" y="32"/>
                        <a:pt x="75" y="34"/>
                      </a:cubicBezTo>
                      <a:cubicBezTo>
                        <a:pt x="71" y="37"/>
                        <a:pt x="67" y="40"/>
                        <a:pt x="62" y="42"/>
                      </a:cubicBezTo>
                      <a:cubicBezTo>
                        <a:pt x="61" y="42"/>
                        <a:pt x="61" y="43"/>
                        <a:pt x="60" y="43"/>
                      </a:cubicBezTo>
                      <a:cubicBezTo>
                        <a:pt x="59" y="56"/>
                        <a:pt x="47" y="71"/>
                        <a:pt x="40" y="76"/>
                      </a:cubicBezTo>
                      <a:cubicBezTo>
                        <a:pt x="39" y="77"/>
                        <a:pt x="37" y="77"/>
                        <a:pt x="36" y="77"/>
                      </a:cubicBezTo>
                      <a:cubicBezTo>
                        <a:pt x="33" y="77"/>
                        <a:pt x="30" y="76"/>
                        <a:pt x="29" y="74"/>
                      </a:cubicBezTo>
                      <a:cubicBezTo>
                        <a:pt x="26" y="70"/>
                        <a:pt x="27" y="65"/>
                        <a:pt x="31" y="62"/>
                      </a:cubicBezTo>
                      <a:cubicBezTo>
                        <a:pt x="36" y="59"/>
                        <a:pt x="43" y="48"/>
                        <a:pt x="44" y="43"/>
                      </a:cubicBezTo>
                      <a:cubicBezTo>
                        <a:pt x="38" y="41"/>
                        <a:pt x="33" y="38"/>
                        <a:pt x="27" y="34"/>
                      </a:cubicBezTo>
                      <a:cubicBezTo>
                        <a:pt x="24" y="32"/>
                        <a:pt x="21" y="29"/>
                        <a:pt x="18" y="26"/>
                      </a:cubicBezTo>
                      <a:cubicBezTo>
                        <a:pt x="14" y="22"/>
                        <a:pt x="10" y="19"/>
                        <a:pt x="5" y="16"/>
                      </a:cubicBezTo>
                      <a:cubicBezTo>
                        <a:pt x="1" y="14"/>
                        <a:pt x="0" y="9"/>
                        <a:pt x="2" y="5"/>
                      </a:cubicBezTo>
                      <a:cubicBezTo>
                        <a:pt x="4" y="1"/>
                        <a:pt x="9" y="0"/>
                        <a:pt x="13" y="2"/>
                      </a:cubicBezTo>
                      <a:cubicBezTo>
                        <a:pt x="19" y="6"/>
                        <a:pt x="24" y="10"/>
                        <a:pt x="29" y="14"/>
                      </a:cubicBezTo>
                      <a:cubicBezTo>
                        <a:pt x="31" y="17"/>
                        <a:pt x="34" y="19"/>
                        <a:pt x="37" y="21"/>
                      </a:cubicBezTo>
                      <a:cubicBezTo>
                        <a:pt x="40" y="24"/>
                        <a:pt x="49" y="30"/>
                        <a:pt x="57"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46">
                  <a:extLst>
                    <a:ext uri="{FF2B5EF4-FFF2-40B4-BE49-F238E27FC236}">
                      <a16:creationId xmlns:a16="http://schemas.microsoft.com/office/drawing/2014/main" xmlns="" id="{4F17FB96-067C-4A53-B129-000C10175335}"/>
                    </a:ext>
                  </a:extLst>
                </p:cNvPr>
                <p:cNvSpPr>
                  <a:spLocks/>
                </p:cNvSpPr>
                <p:nvPr/>
              </p:nvSpPr>
              <p:spPr bwMode="auto">
                <a:xfrm>
                  <a:off x="9109075" y="3559175"/>
                  <a:ext cx="866775" cy="962025"/>
                </a:xfrm>
                <a:custGeom>
                  <a:avLst/>
                  <a:gdLst>
                    <a:gd name="T0" fmla="*/ 50 w 290"/>
                    <a:gd name="T1" fmla="*/ 187 h 322"/>
                    <a:gd name="T2" fmla="*/ 70 w 290"/>
                    <a:gd name="T3" fmla="*/ 143 h 322"/>
                    <a:gd name="T4" fmla="*/ 68 w 290"/>
                    <a:gd name="T5" fmla="*/ 142 h 322"/>
                    <a:gd name="T6" fmla="*/ 35 w 290"/>
                    <a:gd name="T7" fmla="*/ 118 h 322"/>
                    <a:gd name="T8" fmla="*/ 76 w 290"/>
                    <a:gd name="T9" fmla="*/ 125 h 322"/>
                    <a:gd name="T10" fmla="*/ 137 w 290"/>
                    <a:gd name="T11" fmla="*/ 85 h 322"/>
                    <a:gd name="T12" fmla="*/ 230 w 290"/>
                    <a:gd name="T13" fmla="*/ 62 h 322"/>
                    <a:gd name="T14" fmla="*/ 248 w 290"/>
                    <a:gd name="T15" fmla="*/ 0 h 322"/>
                    <a:gd name="T16" fmla="*/ 248 w 290"/>
                    <a:gd name="T17" fmla="*/ 56 h 322"/>
                    <a:gd name="T18" fmla="*/ 261 w 290"/>
                    <a:gd name="T19" fmla="*/ 55 h 322"/>
                    <a:gd name="T20" fmla="*/ 274 w 290"/>
                    <a:gd name="T21" fmla="*/ 53 h 322"/>
                    <a:gd name="T22" fmla="*/ 287 w 290"/>
                    <a:gd name="T23" fmla="*/ 62 h 322"/>
                    <a:gd name="T24" fmla="*/ 260 w 290"/>
                    <a:gd name="T25" fmla="*/ 72 h 322"/>
                    <a:gd name="T26" fmla="*/ 239 w 290"/>
                    <a:gd name="T27" fmla="*/ 76 h 322"/>
                    <a:gd name="T28" fmla="*/ 201 w 290"/>
                    <a:gd name="T29" fmla="*/ 87 h 322"/>
                    <a:gd name="T30" fmla="*/ 178 w 290"/>
                    <a:gd name="T31" fmla="*/ 142 h 322"/>
                    <a:gd name="T32" fmla="*/ 160 w 290"/>
                    <a:gd name="T33" fmla="*/ 218 h 322"/>
                    <a:gd name="T34" fmla="*/ 146 w 290"/>
                    <a:gd name="T35" fmla="*/ 237 h 322"/>
                    <a:gd name="T36" fmla="*/ 96 w 290"/>
                    <a:gd name="T37" fmla="*/ 275 h 322"/>
                    <a:gd name="T38" fmla="*/ 53 w 290"/>
                    <a:gd name="T39" fmla="*/ 315 h 322"/>
                    <a:gd name="T40" fmla="*/ 44 w 290"/>
                    <a:gd name="T41" fmla="*/ 322 h 322"/>
                    <a:gd name="T42" fmla="*/ 57 w 290"/>
                    <a:gd name="T43" fmla="*/ 277 h 322"/>
                    <a:gd name="T44" fmla="*/ 121 w 290"/>
                    <a:gd name="T45" fmla="*/ 243 h 322"/>
                    <a:gd name="T46" fmla="*/ 134 w 290"/>
                    <a:gd name="T47" fmla="*/ 225 h 322"/>
                    <a:gd name="T48" fmla="*/ 120 w 290"/>
                    <a:gd name="T49" fmla="*/ 193 h 322"/>
                    <a:gd name="T50" fmla="*/ 144 w 290"/>
                    <a:gd name="T51" fmla="*/ 212 h 322"/>
                    <a:gd name="T52" fmla="*/ 159 w 290"/>
                    <a:gd name="T53" fmla="*/ 192 h 322"/>
                    <a:gd name="T54" fmla="*/ 141 w 290"/>
                    <a:gd name="T55" fmla="*/ 101 h 322"/>
                    <a:gd name="T56" fmla="*/ 94 w 290"/>
                    <a:gd name="T57" fmla="*/ 124 h 322"/>
                    <a:gd name="T58" fmla="*/ 84 w 290"/>
                    <a:gd name="T59" fmla="*/ 156 h 322"/>
                    <a:gd name="T60" fmla="*/ 44 w 290"/>
                    <a:gd name="T61" fmla="*/ 217 h 322"/>
                    <a:gd name="T62" fmla="*/ 9 w 290"/>
                    <a:gd name="T63" fmla="*/ 262 h 322"/>
                    <a:gd name="T64" fmla="*/ 1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33" y="206"/>
                      </a:moveTo>
                      <a:cubicBezTo>
                        <a:pt x="39" y="200"/>
                        <a:pt x="45" y="194"/>
                        <a:pt x="50" y="187"/>
                      </a:cubicBezTo>
                      <a:cubicBezTo>
                        <a:pt x="58" y="177"/>
                        <a:pt x="65" y="165"/>
                        <a:pt x="68" y="152"/>
                      </a:cubicBezTo>
                      <a:cubicBezTo>
                        <a:pt x="69" y="149"/>
                        <a:pt x="70" y="146"/>
                        <a:pt x="70" y="143"/>
                      </a:cubicBezTo>
                      <a:cubicBezTo>
                        <a:pt x="70" y="143"/>
                        <a:pt x="71" y="142"/>
                        <a:pt x="71" y="142"/>
                      </a:cubicBezTo>
                      <a:cubicBezTo>
                        <a:pt x="70" y="142"/>
                        <a:pt x="69" y="142"/>
                        <a:pt x="68" y="142"/>
                      </a:cubicBezTo>
                      <a:cubicBezTo>
                        <a:pt x="56" y="142"/>
                        <a:pt x="44" y="137"/>
                        <a:pt x="35" y="129"/>
                      </a:cubicBezTo>
                      <a:cubicBezTo>
                        <a:pt x="32" y="126"/>
                        <a:pt x="32" y="121"/>
                        <a:pt x="35" y="118"/>
                      </a:cubicBezTo>
                      <a:cubicBezTo>
                        <a:pt x="38" y="114"/>
                        <a:pt x="43" y="114"/>
                        <a:pt x="46" y="117"/>
                      </a:cubicBezTo>
                      <a:cubicBezTo>
                        <a:pt x="54" y="124"/>
                        <a:pt x="66" y="127"/>
                        <a:pt x="76" y="125"/>
                      </a:cubicBezTo>
                      <a:cubicBezTo>
                        <a:pt x="77" y="122"/>
                        <a:pt x="79" y="118"/>
                        <a:pt x="80" y="115"/>
                      </a:cubicBezTo>
                      <a:cubicBezTo>
                        <a:pt x="93" y="97"/>
                        <a:pt x="115" y="90"/>
                        <a:pt x="137" y="85"/>
                      </a:cubicBezTo>
                      <a:cubicBezTo>
                        <a:pt x="197" y="71"/>
                        <a:pt x="197" y="71"/>
                        <a:pt x="197" y="71"/>
                      </a:cubicBezTo>
                      <a:cubicBezTo>
                        <a:pt x="208" y="68"/>
                        <a:pt x="219" y="66"/>
                        <a:pt x="230" y="62"/>
                      </a:cubicBezTo>
                      <a:cubicBezTo>
                        <a:pt x="235" y="44"/>
                        <a:pt x="239" y="26"/>
                        <a:pt x="240" y="7"/>
                      </a:cubicBezTo>
                      <a:cubicBezTo>
                        <a:pt x="240" y="3"/>
                        <a:pt x="244" y="0"/>
                        <a:pt x="248" y="0"/>
                      </a:cubicBezTo>
                      <a:cubicBezTo>
                        <a:pt x="253" y="0"/>
                        <a:pt x="256" y="4"/>
                        <a:pt x="256" y="8"/>
                      </a:cubicBezTo>
                      <a:cubicBezTo>
                        <a:pt x="255" y="25"/>
                        <a:pt x="252" y="40"/>
                        <a:pt x="248" y="56"/>
                      </a:cubicBezTo>
                      <a:cubicBezTo>
                        <a:pt x="249" y="56"/>
                        <a:pt x="251" y="56"/>
                        <a:pt x="252" y="55"/>
                      </a:cubicBezTo>
                      <a:cubicBezTo>
                        <a:pt x="255" y="55"/>
                        <a:pt x="258" y="55"/>
                        <a:pt x="261" y="55"/>
                      </a:cubicBezTo>
                      <a:cubicBezTo>
                        <a:pt x="263" y="55"/>
                        <a:pt x="265" y="56"/>
                        <a:pt x="267" y="55"/>
                      </a:cubicBezTo>
                      <a:cubicBezTo>
                        <a:pt x="270" y="55"/>
                        <a:pt x="273" y="54"/>
                        <a:pt x="274" y="53"/>
                      </a:cubicBezTo>
                      <a:cubicBezTo>
                        <a:pt x="276" y="49"/>
                        <a:pt x="281" y="48"/>
                        <a:pt x="285" y="50"/>
                      </a:cubicBezTo>
                      <a:cubicBezTo>
                        <a:pt x="289" y="53"/>
                        <a:pt x="290" y="58"/>
                        <a:pt x="287" y="62"/>
                      </a:cubicBezTo>
                      <a:cubicBezTo>
                        <a:pt x="284" y="67"/>
                        <a:pt x="277" y="71"/>
                        <a:pt x="268" y="72"/>
                      </a:cubicBezTo>
                      <a:cubicBezTo>
                        <a:pt x="265" y="72"/>
                        <a:pt x="263" y="72"/>
                        <a:pt x="260" y="72"/>
                      </a:cubicBezTo>
                      <a:cubicBezTo>
                        <a:pt x="258" y="71"/>
                        <a:pt x="255" y="71"/>
                        <a:pt x="253" y="72"/>
                      </a:cubicBezTo>
                      <a:cubicBezTo>
                        <a:pt x="249" y="72"/>
                        <a:pt x="244" y="74"/>
                        <a:pt x="239" y="76"/>
                      </a:cubicBezTo>
                      <a:cubicBezTo>
                        <a:pt x="238" y="76"/>
                        <a:pt x="237" y="77"/>
                        <a:pt x="236" y="77"/>
                      </a:cubicBezTo>
                      <a:cubicBezTo>
                        <a:pt x="224" y="81"/>
                        <a:pt x="212" y="84"/>
                        <a:pt x="201" y="87"/>
                      </a:cubicBezTo>
                      <a:cubicBezTo>
                        <a:pt x="158" y="97"/>
                        <a:pt x="158" y="97"/>
                        <a:pt x="158" y="97"/>
                      </a:cubicBezTo>
                      <a:cubicBezTo>
                        <a:pt x="166" y="111"/>
                        <a:pt x="174" y="125"/>
                        <a:pt x="178" y="142"/>
                      </a:cubicBezTo>
                      <a:cubicBezTo>
                        <a:pt x="184" y="163"/>
                        <a:pt x="182" y="184"/>
                        <a:pt x="173" y="200"/>
                      </a:cubicBezTo>
                      <a:cubicBezTo>
                        <a:pt x="170" y="207"/>
                        <a:pt x="164" y="213"/>
                        <a:pt x="160" y="218"/>
                      </a:cubicBezTo>
                      <a:cubicBezTo>
                        <a:pt x="157" y="221"/>
                        <a:pt x="154" y="225"/>
                        <a:pt x="152" y="228"/>
                      </a:cubicBezTo>
                      <a:cubicBezTo>
                        <a:pt x="149" y="231"/>
                        <a:pt x="148" y="234"/>
                        <a:pt x="146" y="237"/>
                      </a:cubicBezTo>
                      <a:cubicBezTo>
                        <a:pt x="142" y="243"/>
                        <a:pt x="138" y="249"/>
                        <a:pt x="132" y="255"/>
                      </a:cubicBezTo>
                      <a:cubicBezTo>
                        <a:pt x="122" y="265"/>
                        <a:pt x="109" y="270"/>
                        <a:pt x="96" y="275"/>
                      </a:cubicBezTo>
                      <a:cubicBezTo>
                        <a:pt x="86" y="279"/>
                        <a:pt x="76" y="282"/>
                        <a:pt x="68" y="289"/>
                      </a:cubicBezTo>
                      <a:cubicBezTo>
                        <a:pt x="60" y="296"/>
                        <a:pt x="55" y="305"/>
                        <a:pt x="53" y="315"/>
                      </a:cubicBezTo>
                      <a:cubicBezTo>
                        <a:pt x="53" y="319"/>
                        <a:pt x="49" y="322"/>
                        <a:pt x="45" y="322"/>
                      </a:cubicBezTo>
                      <a:cubicBezTo>
                        <a:pt x="45" y="322"/>
                        <a:pt x="44" y="322"/>
                        <a:pt x="44" y="322"/>
                      </a:cubicBezTo>
                      <a:cubicBezTo>
                        <a:pt x="40" y="322"/>
                        <a:pt x="37" y="317"/>
                        <a:pt x="37" y="313"/>
                      </a:cubicBezTo>
                      <a:cubicBezTo>
                        <a:pt x="39" y="299"/>
                        <a:pt x="47" y="286"/>
                        <a:pt x="57" y="277"/>
                      </a:cubicBezTo>
                      <a:cubicBezTo>
                        <a:pt x="67" y="268"/>
                        <a:pt x="79" y="264"/>
                        <a:pt x="90" y="260"/>
                      </a:cubicBezTo>
                      <a:cubicBezTo>
                        <a:pt x="102" y="255"/>
                        <a:pt x="113" y="251"/>
                        <a:pt x="121" y="243"/>
                      </a:cubicBezTo>
                      <a:cubicBezTo>
                        <a:pt x="125" y="239"/>
                        <a:pt x="128" y="234"/>
                        <a:pt x="132" y="228"/>
                      </a:cubicBezTo>
                      <a:cubicBezTo>
                        <a:pt x="133" y="227"/>
                        <a:pt x="133" y="226"/>
                        <a:pt x="134" y="225"/>
                      </a:cubicBezTo>
                      <a:cubicBezTo>
                        <a:pt x="128" y="219"/>
                        <a:pt x="123" y="211"/>
                        <a:pt x="118" y="204"/>
                      </a:cubicBezTo>
                      <a:cubicBezTo>
                        <a:pt x="115" y="200"/>
                        <a:pt x="116" y="195"/>
                        <a:pt x="120" y="193"/>
                      </a:cubicBezTo>
                      <a:cubicBezTo>
                        <a:pt x="124" y="190"/>
                        <a:pt x="129" y="191"/>
                        <a:pt x="131" y="195"/>
                      </a:cubicBezTo>
                      <a:cubicBezTo>
                        <a:pt x="135" y="201"/>
                        <a:pt x="139" y="206"/>
                        <a:pt x="144" y="212"/>
                      </a:cubicBezTo>
                      <a:cubicBezTo>
                        <a:pt x="145" y="210"/>
                        <a:pt x="146" y="209"/>
                        <a:pt x="147" y="208"/>
                      </a:cubicBezTo>
                      <a:cubicBezTo>
                        <a:pt x="152" y="202"/>
                        <a:pt x="156" y="197"/>
                        <a:pt x="159" y="192"/>
                      </a:cubicBezTo>
                      <a:cubicBezTo>
                        <a:pt x="169" y="175"/>
                        <a:pt x="165" y="156"/>
                        <a:pt x="163" y="146"/>
                      </a:cubicBezTo>
                      <a:cubicBezTo>
                        <a:pt x="158" y="130"/>
                        <a:pt x="150" y="115"/>
                        <a:pt x="141" y="101"/>
                      </a:cubicBezTo>
                      <a:cubicBezTo>
                        <a:pt x="141" y="101"/>
                        <a:pt x="141" y="101"/>
                        <a:pt x="141" y="101"/>
                      </a:cubicBezTo>
                      <a:cubicBezTo>
                        <a:pt x="121" y="105"/>
                        <a:pt x="103" y="110"/>
                        <a:pt x="94" y="124"/>
                      </a:cubicBezTo>
                      <a:cubicBezTo>
                        <a:pt x="90" y="131"/>
                        <a:pt x="88" y="138"/>
                        <a:pt x="86" y="147"/>
                      </a:cubicBezTo>
                      <a:cubicBezTo>
                        <a:pt x="85" y="150"/>
                        <a:pt x="85" y="153"/>
                        <a:pt x="84" y="156"/>
                      </a:cubicBezTo>
                      <a:cubicBezTo>
                        <a:pt x="80" y="171"/>
                        <a:pt x="72" y="185"/>
                        <a:pt x="63" y="197"/>
                      </a:cubicBezTo>
                      <a:cubicBezTo>
                        <a:pt x="57" y="205"/>
                        <a:pt x="51" y="211"/>
                        <a:pt x="44" y="217"/>
                      </a:cubicBezTo>
                      <a:cubicBezTo>
                        <a:pt x="32" y="230"/>
                        <a:pt x="21" y="241"/>
                        <a:pt x="16" y="256"/>
                      </a:cubicBezTo>
                      <a:cubicBezTo>
                        <a:pt x="15" y="259"/>
                        <a:pt x="12" y="262"/>
                        <a:pt x="9" y="262"/>
                      </a:cubicBezTo>
                      <a:cubicBezTo>
                        <a:pt x="8" y="262"/>
                        <a:pt x="7" y="262"/>
                        <a:pt x="6" y="261"/>
                      </a:cubicBezTo>
                      <a:cubicBezTo>
                        <a:pt x="2" y="260"/>
                        <a:pt x="0" y="255"/>
                        <a:pt x="1" y="251"/>
                      </a:cubicBezTo>
                      <a:cubicBezTo>
                        <a:pt x="7" y="233"/>
                        <a:pt x="20" y="219"/>
                        <a:pt x="33"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47">
                  <a:extLst>
                    <a:ext uri="{FF2B5EF4-FFF2-40B4-BE49-F238E27FC236}">
                      <a16:creationId xmlns:a16="http://schemas.microsoft.com/office/drawing/2014/main" xmlns="" id="{D7F9FB2D-77CD-4E22-952B-0E365659B26E}"/>
                    </a:ext>
                  </a:extLst>
                </p:cNvPr>
                <p:cNvSpPr>
                  <a:spLocks/>
                </p:cNvSpPr>
                <p:nvPr/>
              </p:nvSpPr>
              <p:spPr bwMode="auto">
                <a:xfrm>
                  <a:off x="9264650" y="4575175"/>
                  <a:ext cx="609600" cy="468313"/>
                </a:xfrm>
                <a:custGeom>
                  <a:avLst/>
                  <a:gdLst>
                    <a:gd name="T0" fmla="*/ 12 w 204"/>
                    <a:gd name="T1" fmla="*/ 138 h 157"/>
                    <a:gd name="T2" fmla="*/ 63 w 204"/>
                    <a:gd name="T3" fmla="*/ 124 h 157"/>
                    <a:gd name="T4" fmla="*/ 73 w 204"/>
                    <a:gd name="T5" fmla="*/ 110 h 157"/>
                    <a:gd name="T6" fmla="*/ 80 w 204"/>
                    <a:gd name="T7" fmla="*/ 101 h 157"/>
                    <a:gd name="T8" fmla="*/ 107 w 204"/>
                    <a:gd name="T9" fmla="*/ 80 h 157"/>
                    <a:gd name="T10" fmla="*/ 108 w 204"/>
                    <a:gd name="T11" fmla="*/ 80 h 157"/>
                    <a:gd name="T12" fmla="*/ 113 w 204"/>
                    <a:gd name="T13" fmla="*/ 50 h 157"/>
                    <a:gd name="T14" fmla="*/ 121 w 204"/>
                    <a:gd name="T15" fmla="*/ 42 h 157"/>
                    <a:gd name="T16" fmla="*/ 130 w 204"/>
                    <a:gd name="T17" fmla="*/ 50 h 157"/>
                    <a:gd name="T18" fmla="*/ 125 w 204"/>
                    <a:gd name="T19" fmla="*/ 79 h 157"/>
                    <a:gd name="T20" fmla="*/ 139 w 204"/>
                    <a:gd name="T21" fmla="*/ 78 h 157"/>
                    <a:gd name="T22" fmla="*/ 153 w 204"/>
                    <a:gd name="T23" fmla="*/ 67 h 157"/>
                    <a:gd name="T24" fmla="*/ 187 w 204"/>
                    <a:gd name="T25" fmla="*/ 8 h 157"/>
                    <a:gd name="T26" fmla="*/ 196 w 204"/>
                    <a:gd name="T27" fmla="*/ 1 h 157"/>
                    <a:gd name="T28" fmla="*/ 203 w 204"/>
                    <a:gd name="T29" fmla="*/ 10 h 157"/>
                    <a:gd name="T30" fmla="*/ 165 w 204"/>
                    <a:gd name="T31" fmla="*/ 78 h 157"/>
                    <a:gd name="T32" fmla="*/ 145 w 204"/>
                    <a:gd name="T33" fmla="*/ 93 h 157"/>
                    <a:gd name="T34" fmla="*/ 124 w 204"/>
                    <a:gd name="T35" fmla="*/ 96 h 157"/>
                    <a:gd name="T36" fmla="*/ 111 w 204"/>
                    <a:gd name="T37" fmla="*/ 96 h 157"/>
                    <a:gd name="T38" fmla="*/ 93 w 204"/>
                    <a:gd name="T39" fmla="*/ 111 h 157"/>
                    <a:gd name="T40" fmla="*/ 87 w 204"/>
                    <a:gd name="T41" fmla="*/ 119 h 157"/>
                    <a:gd name="T42" fmla="*/ 75 w 204"/>
                    <a:gd name="T43" fmla="*/ 135 h 157"/>
                    <a:gd name="T44" fmla="*/ 26 w 204"/>
                    <a:gd name="T45" fmla="*/ 157 h 157"/>
                    <a:gd name="T46" fmla="*/ 7 w 204"/>
                    <a:gd name="T47" fmla="*/ 154 h 157"/>
                    <a:gd name="T48" fmla="*/ 1 w 204"/>
                    <a:gd name="T49" fmla="*/ 144 h 157"/>
                    <a:gd name="T50" fmla="*/ 1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2" y="138"/>
                      </a:moveTo>
                      <a:cubicBezTo>
                        <a:pt x="29" y="144"/>
                        <a:pt x="51" y="138"/>
                        <a:pt x="63" y="124"/>
                      </a:cubicBezTo>
                      <a:cubicBezTo>
                        <a:pt x="67" y="120"/>
                        <a:pt x="70" y="115"/>
                        <a:pt x="73" y="110"/>
                      </a:cubicBezTo>
                      <a:cubicBezTo>
                        <a:pt x="75" y="107"/>
                        <a:pt x="77" y="104"/>
                        <a:pt x="80" y="101"/>
                      </a:cubicBezTo>
                      <a:cubicBezTo>
                        <a:pt x="88" y="90"/>
                        <a:pt x="97" y="83"/>
                        <a:pt x="107" y="80"/>
                      </a:cubicBezTo>
                      <a:cubicBezTo>
                        <a:pt x="107" y="80"/>
                        <a:pt x="108" y="80"/>
                        <a:pt x="108" y="80"/>
                      </a:cubicBezTo>
                      <a:cubicBezTo>
                        <a:pt x="112" y="71"/>
                        <a:pt x="114" y="60"/>
                        <a:pt x="113" y="50"/>
                      </a:cubicBezTo>
                      <a:cubicBezTo>
                        <a:pt x="113" y="45"/>
                        <a:pt x="117" y="42"/>
                        <a:pt x="121" y="42"/>
                      </a:cubicBezTo>
                      <a:cubicBezTo>
                        <a:pt x="126" y="42"/>
                        <a:pt x="130" y="45"/>
                        <a:pt x="130" y="50"/>
                      </a:cubicBezTo>
                      <a:cubicBezTo>
                        <a:pt x="130" y="60"/>
                        <a:pt x="128" y="70"/>
                        <a:pt x="125" y="79"/>
                      </a:cubicBezTo>
                      <a:cubicBezTo>
                        <a:pt x="130" y="80"/>
                        <a:pt x="135" y="80"/>
                        <a:pt x="139" y="78"/>
                      </a:cubicBezTo>
                      <a:cubicBezTo>
                        <a:pt x="144" y="76"/>
                        <a:pt x="149" y="71"/>
                        <a:pt x="153" y="67"/>
                      </a:cubicBezTo>
                      <a:cubicBezTo>
                        <a:pt x="171" y="47"/>
                        <a:pt x="185" y="29"/>
                        <a:pt x="187" y="8"/>
                      </a:cubicBezTo>
                      <a:cubicBezTo>
                        <a:pt x="188" y="4"/>
                        <a:pt x="191" y="0"/>
                        <a:pt x="196" y="1"/>
                      </a:cubicBezTo>
                      <a:cubicBezTo>
                        <a:pt x="200" y="1"/>
                        <a:pt x="204" y="5"/>
                        <a:pt x="203" y="10"/>
                      </a:cubicBezTo>
                      <a:cubicBezTo>
                        <a:pt x="201" y="38"/>
                        <a:pt x="180" y="61"/>
                        <a:pt x="165" y="78"/>
                      </a:cubicBezTo>
                      <a:cubicBezTo>
                        <a:pt x="160" y="83"/>
                        <a:pt x="154" y="90"/>
                        <a:pt x="145" y="93"/>
                      </a:cubicBezTo>
                      <a:cubicBezTo>
                        <a:pt x="138" y="96"/>
                        <a:pt x="130" y="96"/>
                        <a:pt x="124" y="96"/>
                      </a:cubicBezTo>
                      <a:cubicBezTo>
                        <a:pt x="119" y="95"/>
                        <a:pt x="115" y="95"/>
                        <a:pt x="111" y="96"/>
                      </a:cubicBezTo>
                      <a:cubicBezTo>
                        <a:pt x="105" y="98"/>
                        <a:pt x="99" y="102"/>
                        <a:pt x="93" y="111"/>
                      </a:cubicBezTo>
                      <a:cubicBezTo>
                        <a:pt x="91" y="113"/>
                        <a:pt x="89" y="116"/>
                        <a:pt x="87" y="119"/>
                      </a:cubicBezTo>
                      <a:cubicBezTo>
                        <a:pt x="83" y="125"/>
                        <a:pt x="80" y="130"/>
                        <a:pt x="75" y="135"/>
                      </a:cubicBezTo>
                      <a:cubicBezTo>
                        <a:pt x="63" y="149"/>
                        <a:pt x="44" y="157"/>
                        <a:pt x="26" y="157"/>
                      </a:cubicBezTo>
                      <a:cubicBezTo>
                        <a:pt x="19" y="157"/>
                        <a:pt x="13" y="156"/>
                        <a:pt x="7" y="154"/>
                      </a:cubicBezTo>
                      <a:cubicBezTo>
                        <a:pt x="3" y="153"/>
                        <a:pt x="0" y="148"/>
                        <a:pt x="1" y="144"/>
                      </a:cubicBezTo>
                      <a:cubicBezTo>
                        <a:pt x="3" y="140"/>
                        <a:pt x="7" y="137"/>
                        <a:pt x="1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48">
                  <a:extLst>
                    <a:ext uri="{FF2B5EF4-FFF2-40B4-BE49-F238E27FC236}">
                      <a16:creationId xmlns:a16="http://schemas.microsoft.com/office/drawing/2014/main" xmlns="" id="{6CF8DE85-FC62-4D33-8F78-A3AEB24856A9}"/>
                    </a:ext>
                  </a:extLst>
                </p:cNvPr>
                <p:cNvSpPr>
                  <a:spLocks/>
                </p:cNvSpPr>
                <p:nvPr/>
              </p:nvSpPr>
              <p:spPr bwMode="auto">
                <a:xfrm>
                  <a:off x="9680575" y="2132013"/>
                  <a:ext cx="206375" cy="250825"/>
                </a:xfrm>
                <a:custGeom>
                  <a:avLst/>
                  <a:gdLst>
                    <a:gd name="T0" fmla="*/ 11 w 69"/>
                    <a:gd name="T1" fmla="*/ 1 h 84"/>
                    <a:gd name="T2" fmla="*/ 60 w 69"/>
                    <a:gd name="T3" fmla="*/ 56 h 84"/>
                    <a:gd name="T4" fmla="*/ 60 w 69"/>
                    <a:gd name="T5" fmla="*/ 59 h 84"/>
                    <a:gd name="T6" fmla="*/ 61 w 69"/>
                    <a:gd name="T7" fmla="*/ 65 h 84"/>
                    <a:gd name="T8" fmla="*/ 62 w 69"/>
                    <a:gd name="T9" fmla="*/ 68 h 84"/>
                    <a:gd name="T10" fmla="*/ 68 w 69"/>
                    <a:gd name="T11" fmla="*/ 78 h 84"/>
                    <a:gd name="T12" fmla="*/ 60 w 69"/>
                    <a:gd name="T13" fmla="*/ 84 h 84"/>
                    <a:gd name="T14" fmla="*/ 58 w 69"/>
                    <a:gd name="T15" fmla="*/ 83 h 84"/>
                    <a:gd name="T16" fmla="*/ 45 w 69"/>
                    <a:gd name="T17" fmla="*/ 70 h 84"/>
                    <a:gd name="T18" fmla="*/ 44 w 69"/>
                    <a:gd name="T19" fmla="*/ 60 h 84"/>
                    <a:gd name="T20" fmla="*/ 43 w 69"/>
                    <a:gd name="T21" fmla="*/ 58 h 84"/>
                    <a:gd name="T22" fmla="*/ 7 w 69"/>
                    <a:gd name="T23" fmla="*/ 17 h 84"/>
                    <a:gd name="T24" fmla="*/ 1 w 69"/>
                    <a:gd name="T25" fmla="*/ 7 h 84"/>
                    <a:gd name="T26" fmla="*/ 11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11" y="1"/>
                      </a:moveTo>
                      <a:cubicBezTo>
                        <a:pt x="36" y="7"/>
                        <a:pt x="57" y="30"/>
                        <a:pt x="60" y="56"/>
                      </a:cubicBezTo>
                      <a:cubicBezTo>
                        <a:pt x="60" y="57"/>
                        <a:pt x="60" y="58"/>
                        <a:pt x="60" y="59"/>
                      </a:cubicBezTo>
                      <a:cubicBezTo>
                        <a:pt x="60" y="61"/>
                        <a:pt x="60" y="64"/>
                        <a:pt x="61" y="65"/>
                      </a:cubicBezTo>
                      <a:cubicBezTo>
                        <a:pt x="61" y="67"/>
                        <a:pt x="62" y="68"/>
                        <a:pt x="62" y="68"/>
                      </a:cubicBezTo>
                      <a:cubicBezTo>
                        <a:pt x="66" y="69"/>
                        <a:pt x="69" y="74"/>
                        <a:pt x="68" y="78"/>
                      </a:cubicBezTo>
                      <a:cubicBezTo>
                        <a:pt x="67" y="81"/>
                        <a:pt x="63" y="84"/>
                        <a:pt x="60" y="84"/>
                      </a:cubicBezTo>
                      <a:cubicBezTo>
                        <a:pt x="59" y="84"/>
                        <a:pt x="58" y="84"/>
                        <a:pt x="58" y="83"/>
                      </a:cubicBezTo>
                      <a:cubicBezTo>
                        <a:pt x="52" y="82"/>
                        <a:pt x="47" y="77"/>
                        <a:pt x="45" y="70"/>
                      </a:cubicBezTo>
                      <a:cubicBezTo>
                        <a:pt x="44" y="67"/>
                        <a:pt x="44" y="63"/>
                        <a:pt x="44" y="60"/>
                      </a:cubicBezTo>
                      <a:cubicBezTo>
                        <a:pt x="44" y="59"/>
                        <a:pt x="44" y="59"/>
                        <a:pt x="43" y="58"/>
                      </a:cubicBezTo>
                      <a:cubicBezTo>
                        <a:pt x="42" y="39"/>
                        <a:pt x="26" y="21"/>
                        <a:pt x="7" y="17"/>
                      </a:cubicBezTo>
                      <a:cubicBezTo>
                        <a:pt x="3" y="16"/>
                        <a:pt x="0" y="11"/>
                        <a:pt x="1" y="7"/>
                      </a:cubicBezTo>
                      <a:cubicBezTo>
                        <a:pt x="2" y="3"/>
                        <a:pt x="7" y="0"/>
                        <a:pt x="11"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49">
                  <a:extLst>
                    <a:ext uri="{FF2B5EF4-FFF2-40B4-BE49-F238E27FC236}">
                      <a16:creationId xmlns:a16="http://schemas.microsoft.com/office/drawing/2014/main" xmlns="" id="{9613D59C-A32F-45EF-AE29-578AAD54BCD8}"/>
                    </a:ext>
                  </a:extLst>
                </p:cNvPr>
                <p:cNvSpPr>
                  <a:spLocks/>
                </p:cNvSpPr>
                <p:nvPr/>
              </p:nvSpPr>
              <p:spPr bwMode="auto">
                <a:xfrm>
                  <a:off x="9351963" y="1938338"/>
                  <a:ext cx="230188" cy="238125"/>
                </a:xfrm>
                <a:custGeom>
                  <a:avLst/>
                  <a:gdLst>
                    <a:gd name="T0" fmla="*/ 8 w 77"/>
                    <a:gd name="T1" fmla="*/ 1 h 80"/>
                    <a:gd name="T2" fmla="*/ 41 w 77"/>
                    <a:gd name="T3" fmla="*/ 15 h 80"/>
                    <a:gd name="T4" fmla="*/ 52 w 77"/>
                    <a:gd name="T5" fmla="*/ 39 h 80"/>
                    <a:gd name="T6" fmla="*/ 55 w 77"/>
                    <a:gd name="T7" fmla="*/ 47 h 80"/>
                    <a:gd name="T8" fmla="*/ 70 w 77"/>
                    <a:gd name="T9" fmla="*/ 64 h 80"/>
                    <a:gd name="T10" fmla="*/ 76 w 77"/>
                    <a:gd name="T11" fmla="*/ 73 h 80"/>
                    <a:gd name="T12" fmla="*/ 68 w 77"/>
                    <a:gd name="T13" fmla="*/ 80 h 80"/>
                    <a:gd name="T14" fmla="*/ 67 w 77"/>
                    <a:gd name="T15" fmla="*/ 80 h 80"/>
                    <a:gd name="T16" fmla="*/ 39 w 77"/>
                    <a:gd name="T17" fmla="*/ 52 h 80"/>
                    <a:gd name="T18" fmla="*/ 37 w 77"/>
                    <a:gd name="T19" fmla="*/ 44 h 80"/>
                    <a:gd name="T20" fmla="*/ 28 w 77"/>
                    <a:gd name="T21" fmla="*/ 25 h 80"/>
                    <a:gd name="T22" fmla="*/ 9 w 77"/>
                    <a:gd name="T23" fmla="*/ 17 h 80"/>
                    <a:gd name="T24" fmla="*/ 0 w 77"/>
                    <a:gd name="T25" fmla="*/ 10 h 80"/>
                    <a:gd name="T26" fmla="*/ 8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8" y="1"/>
                      </a:moveTo>
                      <a:cubicBezTo>
                        <a:pt x="20" y="0"/>
                        <a:pt x="33" y="5"/>
                        <a:pt x="41" y="15"/>
                      </a:cubicBezTo>
                      <a:cubicBezTo>
                        <a:pt x="47" y="22"/>
                        <a:pt x="50" y="31"/>
                        <a:pt x="52" y="39"/>
                      </a:cubicBezTo>
                      <a:cubicBezTo>
                        <a:pt x="53" y="42"/>
                        <a:pt x="54" y="44"/>
                        <a:pt x="55" y="47"/>
                      </a:cubicBezTo>
                      <a:cubicBezTo>
                        <a:pt x="56" y="50"/>
                        <a:pt x="61" y="63"/>
                        <a:pt x="70" y="64"/>
                      </a:cubicBezTo>
                      <a:cubicBezTo>
                        <a:pt x="74" y="65"/>
                        <a:pt x="77" y="69"/>
                        <a:pt x="76" y="73"/>
                      </a:cubicBezTo>
                      <a:cubicBezTo>
                        <a:pt x="76" y="77"/>
                        <a:pt x="72" y="80"/>
                        <a:pt x="68" y="80"/>
                      </a:cubicBezTo>
                      <a:cubicBezTo>
                        <a:pt x="68" y="80"/>
                        <a:pt x="68" y="80"/>
                        <a:pt x="67" y="80"/>
                      </a:cubicBezTo>
                      <a:cubicBezTo>
                        <a:pt x="55" y="78"/>
                        <a:pt x="45" y="68"/>
                        <a:pt x="39" y="52"/>
                      </a:cubicBezTo>
                      <a:cubicBezTo>
                        <a:pt x="39" y="49"/>
                        <a:pt x="38" y="47"/>
                        <a:pt x="37" y="44"/>
                      </a:cubicBezTo>
                      <a:cubicBezTo>
                        <a:pt x="35" y="37"/>
                        <a:pt x="32" y="30"/>
                        <a:pt x="28" y="25"/>
                      </a:cubicBezTo>
                      <a:cubicBezTo>
                        <a:pt x="24" y="20"/>
                        <a:pt x="16" y="16"/>
                        <a:pt x="9" y="17"/>
                      </a:cubicBezTo>
                      <a:cubicBezTo>
                        <a:pt x="5" y="18"/>
                        <a:pt x="1" y="14"/>
                        <a:pt x="0" y="10"/>
                      </a:cubicBezTo>
                      <a:cubicBezTo>
                        <a:pt x="0" y="5"/>
                        <a:pt x="3" y="1"/>
                        <a:pt x="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50">
                <a:extLst>
                  <a:ext uri="{FF2B5EF4-FFF2-40B4-BE49-F238E27FC236}">
                    <a16:creationId xmlns:a16="http://schemas.microsoft.com/office/drawing/2014/main" xmlns="" id="{F2F08304-1942-4912-9AB8-9C2AE4C11537}"/>
                  </a:ext>
                </a:extLst>
              </p:cNvPr>
              <p:cNvSpPr>
                <a:spLocks noEditPoints="1"/>
              </p:cNvSpPr>
              <p:nvPr/>
            </p:nvSpPr>
            <p:spPr bwMode="auto">
              <a:xfrm>
                <a:off x="9157949" y="1816100"/>
                <a:ext cx="1603375" cy="3379788"/>
              </a:xfrm>
              <a:custGeom>
                <a:avLst/>
                <a:gdLst>
                  <a:gd name="T0" fmla="*/ 42 w 536"/>
                  <a:gd name="T1" fmla="*/ 905 h 1132"/>
                  <a:gd name="T2" fmla="*/ 30 w 536"/>
                  <a:gd name="T3" fmla="*/ 1012 h 1132"/>
                  <a:gd name="T4" fmla="*/ 137 w 536"/>
                  <a:gd name="T5" fmla="*/ 1132 h 1132"/>
                  <a:gd name="T6" fmla="*/ 375 w 536"/>
                  <a:gd name="T7" fmla="*/ 1009 h 1132"/>
                  <a:gd name="T8" fmla="*/ 468 w 536"/>
                  <a:gd name="T9" fmla="*/ 782 h 1132"/>
                  <a:gd name="T10" fmla="*/ 511 w 536"/>
                  <a:gd name="T11" fmla="*/ 470 h 1132"/>
                  <a:gd name="T12" fmla="*/ 430 w 536"/>
                  <a:gd name="T13" fmla="*/ 240 h 1132"/>
                  <a:gd name="T14" fmla="*/ 274 w 536"/>
                  <a:gd name="T15" fmla="*/ 77 h 1132"/>
                  <a:gd name="T16" fmla="*/ 36 w 536"/>
                  <a:gd name="T17" fmla="*/ 234 h 1132"/>
                  <a:gd name="T18" fmla="*/ 25 w 536"/>
                  <a:gd name="T19" fmla="*/ 385 h 1132"/>
                  <a:gd name="T20" fmla="*/ 31 w 536"/>
                  <a:gd name="T21" fmla="*/ 515 h 1132"/>
                  <a:gd name="T22" fmla="*/ 15 w 536"/>
                  <a:gd name="T23" fmla="*/ 699 h 1132"/>
                  <a:gd name="T24" fmla="*/ 433 w 536"/>
                  <a:gd name="T25" fmla="*/ 377 h 1132"/>
                  <a:gd name="T26" fmla="*/ 334 w 536"/>
                  <a:gd name="T27" fmla="*/ 516 h 1132"/>
                  <a:gd name="T28" fmla="*/ 205 w 536"/>
                  <a:gd name="T29" fmla="*/ 568 h 1132"/>
                  <a:gd name="T30" fmla="*/ 33 w 536"/>
                  <a:gd name="T31" fmla="*/ 640 h 1132"/>
                  <a:gd name="T32" fmla="*/ 98 w 536"/>
                  <a:gd name="T33" fmla="*/ 435 h 1132"/>
                  <a:gd name="T34" fmla="*/ 48 w 536"/>
                  <a:gd name="T35" fmla="*/ 432 h 1132"/>
                  <a:gd name="T36" fmla="*/ 35 w 536"/>
                  <a:gd name="T37" fmla="*/ 279 h 1132"/>
                  <a:gd name="T38" fmla="*/ 63 w 536"/>
                  <a:gd name="T39" fmla="*/ 214 h 1132"/>
                  <a:gd name="T40" fmla="*/ 162 w 536"/>
                  <a:gd name="T41" fmla="*/ 21 h 1132"/>
                  <a:gd name="T42" fmla="*/ 367 w 536"/>
                  <a:gd name="T43" fmla="*/ 132 h 1132"/>
                  <a:gd name="T44" fmla="*/ 258 w 536"/>
                  <a:gd name="T45" fmla="*/ 161 h 1132"/>
                  <a:gd name="T46" fmla="*/ 181 w 536"/>
                  <a:gd name="T47" fmla="*/ 161 h 1132"/>
                  <a:gd name="T48" fmla="*/ 152 w 536"/>
                  <a:gd name="T49" fmla="*/ 114 h 1132"/>
                  <a:gd name="T50" fmla="*/ 177 w 536"/>
                  <a:gd name="T51" fmla="*/ 178 h 1132"/>
                  <a:gd name="T52" fmla="*/ 179 w 536"/>
                  <a:gd name="T53" fmla="*/ 268 h 1132"/>
                  <a:gd name="T54" fmla="*/ 192 w 536"/>
                  <a:gd name="T55" fmla="*/ 371 h 1132"/>
                  <a:gd name="T56" fmla="*/ 193 w 536"/>
                  <a:gd name="T57" fmla="*/ 421 h 1132"/>
                  <a:gd name="T58" fmla="*/ 132 w 536"/>
                  <a:gd name="T59" fmla="*/ 464 h 1132"/>
                  <a:gd name="T60" fmla="*/ 166 w 536"/>
                  <a:gd name="T61" fmla="*/ 484 h 1132"/>
                  <a:gd name="T62" fmla="*/ 179 w 536"/>
                  <a:gd name="T63" fmla="*/ 516 h 1132"/>
                  <a:gd name="T64" fmla="*/ 194 w 536"/>
                  <a:gd name="T65" fmla="*/ 470 h 1132"/>
                  <a:gd name="T66" fmla="*/ 229 w 536"/>
                  <a:gd name="T67" fmla="*/ 340 h 1132"/>
                  <a:gd name="T68" fmla="*/ 193 w 536"/>
                  <a:gd name="T69" fmla="*/ 176 h 1132"/>
                  <a:gd name="T70" fmla="*/ 251 w 536"/>
                  <a:gd name="T71" fmla="*/ 176 h 1132"/>
                  <a:gd name="T72" fmla="*/ 293 w 536"/>
                  <a:gd name="T73" fmla="*/ 255 h 1132"/>
                  <a:gd name="T74" fmla="*/ 309 w 536"/>
                  <a:gd name="T75" fmla="*/ 258 h 1132"/>
                  <a:gd name="T76" fmla="*/ 30 w 536"/>
                  <a:gd name="T77" fmla="*/ 702 h 1132"/>
                  <a:gd name="T78" fmla="*/ 65 w 536"/>
                  <a:gd name="T79" fmla="*/ 676 h 1132"/>
                  <a:gd name="T80" fmla="*/ 304 w 536"/>
                  <a:gd name="T81" fmla="*/ 536 h 1132"/>
                  <a:gd name="T82" fmla="*/ 385 w 536"/>
                  <a:gd name="T83" fmla="*/ 464 h 1132"/>
                  <a:gd name="T84" fmla="*/ 500 w 536"/>
                  <a:gd name="T85" fmla="*/ 438 h 1132"/>
                  <a:gd name="T86" fmla="*/ 472 w 536"/>
                  <a:gd name="T87" fmla="*/ 499 h 1132"/>
                  <a:gd name="T88" fmla="*/ 441 w 536"/>
                  <a:gd name="T89" fmla="*/ 682 h 1132"/>
                  <a:gd name="T90" fmla="*/ 474 w 536"/>
                  <a:gd name="T91" fmla="*/ 654 h 1132"/>
                  <a:gd name="T92" fmla="*/ 425 w 536"/>
                  <a:gd name="T93" fmla="*/ 808 h 1132"/>
                  <a:gd name="T94" fmla="*/ 436 w 536"/>
                  <a:gd name="T95" fmla="*/ 899 h 1132"/>
                  <a:gd name="T96" fmla="*/ 375 w 536"/>
                  <a:gd name="T97" fmla="*/ 943 h 1132"/>
                  <a:gd name="T98" fmla="*/ 336 w 536"/>
                  <a:gd name="T99" fmla="*/ 994 h 1132"/>
                  <a:gd name="T100" fmla="*/ 266 w 536"/>
                  <a:gd name="T101" fmla="*/ 1073 h 1132"/>
                  <a:gd name="T102" fmla="*/ 45 w 536"/>
                  <a:gd name="T103" fmla="*/ 1037 h 1132"/>
                  <a:gd name="T104" fmla="*/ 69 w 536"/>
                  <a:gd name="T105" fmla="*/ 1030 h 1132"/>
                  <a:gd name="T106" fmla="*/ 43 w 536"/>
                  <a:gd name="T107" fmla="*/ 951 h 1132"/>
                  <a:gd name="T108" fmla="*/ 96 w 536"/>
                  <a:gd name="T109" fmla="*/ 917 h 1132"/>
                  <a:gd name="T110" fmla="*/ 44 w 536"/>
                  <a:gd name="T111" fmla="*/ 793 h 1132"/>
                  <a:gd name="T112" fmla="*/ 65 w 536"/>
                  <a:gd name="T113" fmla="*/ 78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28" y="775"/>
                    </a:moveTo>
                    <a:cubicBezTo>
                      <a:pt x="29" y="777"/>
                      <a:pt x="30" y="778"/>
                      <a:pt x="31" y="780"/>
                    </a:cubicBezTo>
                    <a:cubicBezTo>
                      <a:pt x="20" y="806"/>
                      <a:pt x="24" y="836"/>
                      <a:pt x="30" y="866"/>
                    </a:cubicBezTo>
                    <a:cubicBezTo>
                      <a:pt x="32" y="878"/>
                      <a:pt x="35" y="892"/>
                      <a:pt x="42" y="905"/>
                    </a:cubicBezTo>
                    <a:cubicBezTo>
                      <a:pt x="41" y="906"/>
                      <a:pt x="41" y="908"/>
                      <a:pt x="42" y="909"/>
                    </a:cubicBezTo>
                    <a:cubicBezTo>
                      <a:pt x="34" y="921"/>
                      <a:pt x="29" y="935"/>
                      <a:pt x="27" y="949"/>
                    </a:cubicBezTo>
                    <a:cubicBezTo>
                      <a:pt x="25" y="958"/>
                      <a:pt x="25" y="967"/>
                      <a:pt x="25" y="975"/>
                    </a:cubicBezTo>
                    <a:cubicBezTo>
                      <a:pt x="25" y="987"/>
                      <a:pt x="26" y="1000"/>
                      <a:pt x="30" y="1012"/>
                    </a:cubicBezTo>
                    <a:cubicBezTo>
                      <a:pt x="30" y="1013"/>
                      <a:pt x="31" y="1015"/>
                      <a:pt x="31" y="1016"/>
                    </a:cubicBezTo>
                    <a:cubicBezTo>
                      <a:pt x="21" y="1046"/>
                      <a:pt x="41" y="1076"/>
                      <a:pt x="54" y="1091"/>
                    </a:cubicBezTo>
                    <a:cubicBezTo>
                      <a:pt x="70" y="1108"/>
                      <a:pt x="85" y="1120"/>
                      <a:pt x="101" y="1126"/>
                    </a:cubicBezTo>
                    <a:cubicBezTo>
                      <a:pt x="113" y="1130"/>
                      <a:pt x="125" y="1132"/>
                      <a:pt x="137" y="1132"/>
                    </a:cubicBezTo>
                    <a:cubicBezTo>
                      <a:pt x="161" y="1132"/>
                      <a:pt x="186" y="1125"/>
                      <a:pt x="208" y="1117"/>
                    </a:cubicBezTo>
                    <a:cubicBezTo>
                      <a:pt x="231" y="1109"/>
                      <a:pt x="254" y="1101"/>
                      <a:pt x="275" y="1087"/>
                    </a:cubicBezTo>
                    <a:cubicBezTo>
                      <a:pt x="292" y="1076"/>
                      <a:pt x="307" y="1062"/>
                      <a:pt x="319" y="1046"/>
                    </a:cubicBezTo>
                    <a:cubicBezTo>
                      <a:pt x="341" y="1041"/>
                      <a:pt x="361" y="1028"/>
                      <a:pt x="375" y="1009"/>
                    </a:cubicBezTo>
                    <a:cubicBezTo>
                      <a:pt x="386" y="993"/>
                      <a:pt x="393" y="973"/>
                      <a:pt x="392" y="953"/>
                    </a:cubicBezTo>
                    <a:cubicBezTo>
                      <a:pt x="403" y="954"/>
                      <a:pt x="416" y="950"/>
                      <a:pt x="426" y="942"/>
                    </a:cubicBezTo>
                    <a:cubicBezTo>
                      <a:pt x="438" y="932"/>
                      <a:pt x="446" y="917"/>
                      <a:pt x="451" y="905"/>
                    </a:cubicBezTo>
                    <a:cubicBezTo>
                      <a:pt x="467" y="866"/>
                      <a:pt x="473" y="824"/>
                      <a:pt x="468" y="782"/>
                    </a:cubicBezTo>
                    <a:cubicBezTo>
                      <a:pt x="472" y="775"/>
                      <a:pt x="476" y="768"/>
                      <a:pt x="479" y="759"/>
                    </a:cubicBezTo>
                    <a:cubicBezTo>
                      <a:pt x="494" y="721"/>
                      <a:pt x="498" y="680"/>
                      <a:pt x="491" y="639"/>
                    </a:cubicBezTo>
                    <a:cubicBezTo>
                      <a:pt x="491" y="638"/>
                      <a:pt x="491" y="637"/>
                      <a:pt x="490" y="636"/>
                    </a:cubicBezTo>
                    <a:cubicBezTo>
                      <a:pt x="527" y="588"/>
                      <a:pt x="536" y="518"/>
                      <a:pt x="511" y="470"/>
                    </a:cubicBezTo>
                    <a:cubicBezTo>
                      <a:pt x="515" y="459"/>
                      <a:pt x="516" y="447"/>
                      <a:pt x="516" y="438"/>
                    </a:cubicBezTo>
                    <a:cubicBezTo>
                      <a:pt x="516" y="411"/>
                      <a:pt x="509" y="392"/>
                      <a:pt x="495" y="381"/>
                    </a:cubicBezTo>
                    <a:cubicBezTo>
                      <a:pt x="491" y="378"/>
                      <a:pt x="486" y="375"/>
                      <a:pt x="481" y="373"/>
                    </a:cubicBezTo>
                    <a:cubicBezTo>
                      <a:pt x="490" y="316"/>
                      <a:pt x="472" y="268"/>
                      <a:pt x="430" y="240"/>
                    </a:cubicBezTo>
                    <a:cubicBezTo>
                      <a:pt x="420" y="233"/>
                      <a:pt x="409" y="228"/>
                      <a:pt x="398" y="224"/>
                    </a:cubicBezTo>
                    <a:cubicBezTo>
                      <a:pt x="412" y="181"/>
                      <a:pt x="396" y="145"/>
                      <a:pt x="380" y="122"/>
                    </a:cubicBezTo>
                    <a:cubicBezTo>
                      <a:pt x="350" y="81"/>
                      <a:pt x="298" y="78"/>
                      <a:pt x="278" y="78"/>
                    </a:cubicBezTo>
                    <a:cubicBezTo>
                      <a:pt x="276" y="77"/>
                      <a:pt x="275" y="77"/>
                      <a:pt x="274" y="77"/>
                    </a:cubicBezTo>
                    <a:cubicBezTo>
                      <a:pt x="272" y="76"/>
                      <a:pt x="270" y="72"/>
                      <a:pt x="268" y="68"/>
                    </a:cubicBezTo>
                    <a:cubicBezTo>
                      <a:pt x="255" y="49"/>
                      <a:pt x="233" y="12"/>
                      <a:pt x="164" y="5"/>
                    </a:cubicBezTo>
                    <a:cubicBezTo>
                      <a:pt x="138" y="2"/>
                      <a:pt x="110" y="0"/>
                      <a:pt x="87" y="13"/>
                    </a:cubicBezTo>
                    <a:cubicBezTo>
                      <a:pt x="9" y="54"/>
                      <a:pt x="0" y="156"/>
                      <a:pt x="36" y="234"/>
                    </a:cubicBezTo>
                    <a:cubicBezTo>
                      <a:pt x="27" y="247"/>
                      <a:pt x="21" y="262"/>
                      <a:pt x="19" y="277"/>
                    </a:cubicBezTo>
                    <a:cubicBezTo>
                      <a:pt x="16" y="297"/>
                      <a:pt x="19" y="316"/>
                      <a:pt x="22" y="335"/>
                    </a:cubicBezTo>
                    <a:cubicBezTo>
                      <a:pt x="23" y="345"/>
                      <a:pt x="25" y="356"/>
                      <a:pt x="25" y="366"/>
                    </a:cubicBezTo>
                    <a:cubicBezTo>
                      <a:pt x="26" y="372"/>
                      <a:pt x="25" y="378"/>
                      <a:pt x="25" y="385"/>
                    </a:cubicBezTo>
                    <a:cubicBezTo>
                      <a:pt x="25" y="402"/>
                      <a:pt x="25" y="421"/>
                      <a:pt x="33" y="438"/>
                    </a:cubicBezTo>
                    <a:cubicBezTo>
                      <a:pt x="37" y="450"/>
                      <a:pt x="46" y="459"/>
                      <a:pt x="55" y="462"/>
                    </a:cubicBezTo>
                    <a:cubicBezTo>
                      <a:pt x="51" y="471"/>
                      <a:pt x="47" y="480"/>
                      <a:pt x="43" y="489"/>
                    </a:cubicBezTo>
                    <a:cubicBezTo>
                      <a:pt x="39" y="497"/>
                      <a:pt x="35" y="506"/>
                      <a:pt x="31" y="515"/>
                    </a:cubicBezTo>
                    <a:cubicBezTo>
                      <a:pt x="15" y="555"/>
                      <a:pt x="10" y="599"/>
                      <a:pt x="17" y="643"/>
                    </a:cubicBezTo>
                    <a:cubicBezTo>
                      <a:pt x="18" y="651"/>
                      <a:pt x="20" y="659"/>
                      <a:pt x="26" y="666"/>
                    </a:cubicBezTo>
                    <a:cubicBezTo>
                      <a:pt x="27" y="667"/>
                      <a:pt x="29" y="668"/>
                      <a:pt x="30" y="669"/>
                    </a:cubicBezTo>
                    <a:cubicBezTo>
                      <a:pt x="22" y="677"/>
                      <a:pt x="17" y="687"/>
                      <a:pt x="15" y="699"/>
                    </a:cubicBezTo>
                    <a:cubicBezTo>
                      <a:pt x="12" y="713"/>
                      <a:pt x="14" y="727"/>
                      <a:pt x="16" y="738"/>
                    </a:cubicBezTo>
                    <a:cubicBezTo>
                      <a:pt x="18" y="749"/>
                      <a:pt x="21" y="763"/>
                      <a:pt x="28" y="775"/>
                    </a:cubicBezTo>
                    <a:close/>
                    <a:moveTo>
                      <a:pt x="465" y="371"/>
                    </a:moveTo>
                    <a:cubicBezTo>
                      <a:pt x="454" y="370"/>
                      <a:pt x="443" y="373"/>
                      <a:pt x="433" y="377"/>
                    </a:cubicBezTo>
                    <a:cubicBezTo>
                      <a:pt x="411" y="386"/>
                      <a:pt x="392" y="404"/>
                      <a:pt x="381" y="426"/>
                    </a:cubicBezTo>
                    <a:cubicBezTo>
                      <a:pt x="376" y="437"/>
                      <a:pt x="372" y="448"/>
                      <a:pt x="369" y="460"/>
                    </a:cubicBezTo>
                    <a:cubicBezTo>
                      <a:pt x="367" y="466"/>
                      <a:pt x="366" y="473"/>
                      <a:pt x="363" y="479"/>
                    </a:cubicBezTo>
                    <a:cubicBezTo>
                      <a:pt x="359" y="492"/>
                      <a:pt x="350" y="510"/>
                      <a:pt x="334" y="516"/>
                    </a:cubicBezTo>
                    <a:cubicBezTo>
                      <a:pt x="326" y="519"/>
                      <a:pt x="317" y="520"/>
                      <a:pt x="307" y="520"/>
                    </a:cubicBezTo>
                    <a:cubicBezTo>
                      <a:pt x="304" y="520"/>
                      <a:pt x="304" y="520"/>
                      <a:pt x="304" y="520"/>
                    </a:cubicBezTo>
                    <a:cubicBezTo>
                      <a:pt x="284" y="521"/>
                      <a:pt x="258" y="523"/>
                      <a:pt x="237" y="537"/>
                    </a:cubicBezTo>
                    <a:cubicBezTo>
                      <a:pt x="224" y="545"/>
                      <a:pt x="214" y="557"/>
                      <a:pt x="205" y="568"/>
                    </a:cubicBezTo>
                    <a:cubicBezTo>
                      <a:pt x="202" y="572"/>
                      <a:pt x="202" y="572"/>
                      <a:pt x="202" y="572"/>
                    </a:cubicBezTo>
                    <a:cubicBezTo>
                      <a:pt x="156" y="625"/>
                      <a:pt x="110" y="654"/>
                      <a:pt x="63" y="660"/>
                    </a:cubicBezTo>
                    <a:cubicBezTo>
                      <a:pt x="51" y="661"/>
                      <a:pt x="43" y="660"/>
                      <a:pt x="38" y="655"/>
                    </a:cubicBezTo>
                    <a:cubicBezTo>
                      <a:pt x="35" y="651"/>
                      <a:pt x="34" y="645"/>
                      <a:pt x="33" y="640"/>
                    </a:cubicBezTo>
                    <a:cubicBezTo>
                      <a:pt x="26" y="600"/>
                      <a:pt x="31" y="558"/>
                      <a:pt x="46" y="521"/>
                    </a:cubicBezTo>
                    <a:cubicBezTo>
                      <a:pt x="50" y="512"/>
                      <a:pt x="54" y="504"/>
                      <a:pt x="58" y="495"/>
                    </a:cubicBezTo>
                    <a:cubicBezTo>
                      <a:pt x="63" y="485"/>
                      <a:pt x="68" y="473"/>
                      <a:pt x="72" y="462"/>
                    </a:cubicBezTo>
                    <a:cubicBezTo>
                      <a:pt x="86" y="457"/>
                      <a:pt x="94" y="442"/>
                      <a:pt x="98" y="435"/>
                    </a:cubicBezTo>
                    <a:cubicBezTo>
                      <a:pt x="100" y="431"/>
                      <a:pt x="99" y="426"/>
                      <a:pt x="95" y="424"/>
                    </a:cubicBezTo>
                    <a:cubicBezTo>
                      <a:pt x="91" y="422"/>
                      <a:pt x="86" y="423"/>
                      <a:pt x="84" y="427"/>
                    </a:cubicBezTo>
                    <a:cubicBezTo>
                      <a:pt x="76" y="441"/>
                      <a:pt x="69" y="447"/>
                      <a:pt x="62" y="447"/>
                    </a:cubicBezTo>
                    <a:cubicBezTo>
                      <a:pt x="56" y="447"/>
                      <a:pt x="50" y="439"/>
                      <a:pt x="48" y="432"/>
                    </a:cubicBezTo>
                    <a:cubicBezTo>
                      <a:pt x="42" y="418"/>
                      <a:pt x="42" y="402"/>
                      <a:pt x="42" y="385"/>
                    </a:cubicBezTo>
                    <a:cubicBezTo>
                      <a:pt x="42" y="378"/>
                      <a:pt x="42" y="372"/>
                      <a:pt x="41" y="365"/>
                    </a:cubicBezTo>
                    <a:cubicBezTo>
                      <a:pt x="41" y="354"/>
                      <a:pt x="39" y="343"/>
                      <a:pt x="38" y="333"/>
                    </a:cubicBezTo>
                    <a:cubicBezTo>
                      <a:pt x="35" y="314"/>
                      <a:pt x="33" y="297"/>
                      <a:pt x="35" y="279"/>
                    </a:cubicBezTo>
                    <a:cubicBezTo>
                      <a:pt x="37" y="266"/>
                      <a:pt x="42" y="253"/>
                      <a:pt x="50" y="241"/>
                    </a:cubicBezTo>
                    <a:cubicBezTo>
                      <a:pt x="51" y="240"/>
                      <a:pt x="52" y="239"/>
                      <a:pt x="53" y="237"/>
                    </a:cubicBezTo>
                    <a:cubicBezTo>
                      <a:pt x="56" y="233"/>
                      <a:pt x="59" y="229"/>
                      <a:pt x="63" y="226"/>
                    </a:cubicBezTo>
                    <a:cubicBezTo>
                      <a:pt x="66" y="223"/>
                      <a:pt x="66" y="218"/>
                      <a:pt x="63" y="214"/>
                    </a:cubicBezTo>
                    <a:cubicBezTo>
                      <a:pt x="60" y="211"/>
                      <a:pt x="55" y="211"/>
                      <a:pt x="51" y="214"/>
                    </a:cubicBezTo>
                    <a:cubicBezTo>
                      <a:pt x="50" y="216"/>
                      <a:pt x="48" y="217"/>
                      <a:pt x="47" y="219"/>
                    </a:cubicBezTo>
                    <a:cubicBezTo>
                      <a:pt x="18" y="150"/>
                      <a:pt x="28" y="62"/>
                      <a:pt x="94" y="27"/>
                    </a:cubicBezTo>
                    <a:cubicBezTo>
                      <a:pt x="114" y="16"/>
                      <a:pt x="138" y="18"/>
                      <a:pt x="162" y="21"/>
                    </a:cubicBezTo>
                    <a:cubicBezTo>
                      <a:pt x="223" y="27"/>
                      <a:pt x="242" y="58"/>
                      <a:pt x="254" y="77"/>
                    </a:cubicBezTo>
                    <a:cubicBezTo>
                      <a:pt x="259" y="85"/>
                      <a:pt x="263" y="91"/>
                      <a:pt x="269" y="93"/>
                    </a:cubicBezTo>
                    <a:cubicBezTo>
                      <a:pt x="271" y="93"/>
                      <a:pt x="273" y="94"/>
                      <a:pt x="277" y="94"/>
                    </a:cubicBezTo>
                    <a:cubicBezTo>
                      <a:pt x="295" y="94"/>
                      <a:pt x="342" y="96"/>
                      <a:pt x="367" y="132"/>
                    </a:cubicBezTo>
                    <a:cubicBezTo>
                      <a:pt x="387" y="160"/>
                      <a:pt x="392" y="190"/>
                      <a:pt x="382" y="220"/>
                    </a:cubicBezTo>
                    <a:cubicBezTo>
                      <a:pt x="360" y="216"/>
                      <a:pt x="337" y="218"/>
                      <a:pt x="318" y="227"/>
                    </a:cubicBezTo>
                    <a:cubicBezTo>
                      <a:pt x="317" y="213"/>
                      <a:pt x="311" y="200"/>
                      <a:pt x="303" y="191"/>
                    </a:cubicBezTo>
                    <a:cubicBezTo>
                      <a:pt x="291" y="177"/>
                      <a:pt x="273" y="169"/>
                      <a:pt x="258" y="161"/>
                    </a:cubicBezTo>
                    <a:cubicBezTo>
                      <a:pt x="234" y="150"/>
                      <a:pt x="234" y="150"/>
                      <a:pt x="234" y="150"/>
                    </a:cubicBezTo>
                    <a:cubicBezTo>
                      <a:pt x="228" y="147"/>
                      <a:pt x="222" y="144"/>
                      <a:pt x="215" y="143"/>
                    </a:cubicBezTo>
                    <a:cubicBezTo>
                      <a:pt x="206" y="142"/>
                      <a:pt x="197" y="145"/>
                      <a:pt x="190" y="151"/>
                    </a:cubicBezTo>
                    <a:cubicBezTo>
                      <a:pt x="186" y="154"/>
                      <a:pt x="183" y="157"/>
                      <a:pt x="181" y="161"/>
                    </a:cubicBezTo>
                    <a:cubicBezTo>
                      <a:pt x="181" y="161"/>
                      <a:pt x="180" y="161"/>
                      <a:pt x="180" y="161"/>
                    </a:cubicBezTo>
                    <a:cubicBezTo>
                      <a:pt x="173" y="163"/>
                      <a:pt x="164" y="159"/>
                      <a:pt x="159" y="151"/>
                    </a:cubicBezTo>
                    <a:cubicBezTo>
                      <a:pt x="155" y="144"/>
                      <a:pt x="154" y="134"/>
                      <a:pt x="157" y="124"/>
                    </a:cubicBezTo>
                    <a:cubicBezTo>
                      <a:pt x="159" y="120"/>
                      <a:pt x="157" y="115"/>
                      <a:pt x="152" y="114"/>
                    </a:cubicBezTo>
                    <a:cubicBezTo>
                      <a:pt x="148" y="112"/>
                      <a:pt x="144" y="115"/>
                      <a:pt x="142" y="119"/>
                    </a:cubicBezTo>
                    <a:cubicBezTo>
                      <a:pt x="137" y="133"/>
                      <a:pt x="138" y="148"/>
                      <a:pt x="145" y="160"/>
                    </a:cubicBezTo>
                    <a:cubicBezTo>
                      <a:pt x="152" y="171"/>
                      <a:pt x="164" y="178"/>
                      <a:pt x="176" y="178"/>
                    </a:cubicBezTo>
                    <a:cubicBezTo>
                      <a:pt x="176" y="178"/>
                      <a:pt x="176" y="178"/>
                      <a:pt x="177" y="178"/>
                    </a:cubicBezTo>
                    <a:cubicBezTo>
                      <a:pt x="177" y="189"/>
                      <a:pt x="182" y="198"/>
                      <a:pt x="186" y="207"/>
                    </a:cubicBezTo>
                    <a:cubicBezTo>
                      <a:pt x="189" y="212"/>
                      <a:pt x="191" y="217"/>
                      <a:pt x="193" y="222"/>
                    </a:cubicBezTo>
                    <a:cubicBezTo>
                      <a:pt x="197" y="236"/>
                      <a:pt x="193" y="253"/>
                      <a:pt x="182" y="263"/>
                    </a:cubicBezTo>
                    <a:cubicBezTo>
                      <a:pt x="180" y="265"/>
                      <a:pt x="180" y="267"/>
                      <a:pt x="179" y="268"/>
                    </a:cubicBezTo>
                    <a:cubicBezTo>
                      <a:pt x="178" y="269"/>
                      <a:pt x="177" y="270"/>
                      <a:pt x="177" y="272"/>
                    </a:cubicBezTo>
                    <a:cubicBezTo>
                      <a:pt x="175" y="276"/>
                      <a:pt x="177" y="281"/>
                      <a:pt x="181" y="282"/>
                    </a:cubicBezTo>
                    <a:cubicBezTo>
                      <a:pt x="199" y="289"/>
                      <a:pt x="217" y="315"/>
                      <a:pt x="213" y="337"/>
                    </a:cubicBezTo>
                    <a:cubicBezTo>
                      <a:pt x="210" y="353"/>
                      <a:pt x="200" y="365"/>
                      <a:pt x="192" y="371"/>
                    </a:cubicBezTo>
                    <a:cubicBezTo>
                      <a:pt x="187" y="373"/>
                      <a:pt x="184" y="374"/>
                      <a:pt x="183" y="373"/>
                    </a:cubicBezTo>
                    <a:cubicBezTo>
                      <a:pt x="179" y="372"/>
                      <a:pt x="175" y="374"/>
                      <a:pt x="173" y="378"/>
                    </a:cubicBezTo>
                    <a:cubicBezTo>
                      <a:pt x="172" y="381"/>
                      <a:pt x="173" y="385"/>
                      <a:pt x="176" y="388"/>
                    </a:cubicBezTo>
                    <a:cubicBezTo>
                      <a:pt x="186" y="395"/>
                      <a:pt x="192" y="407"/>
                      <a:pt x="193" y="421"/>
                    </a:cubicBezTo>
                    <a:cubicBezTo>
                      <a:pt x="194" y="431"/>
                      <a:pt x="193" y="449"/>
                      <a:pt x="183" y="457"/>
                    </a:cubicBezTo>
                    <a:cubicBezTo>
                      <a:pt x="182" y="458"/>
                      <a:pt x="182" y="459"/>
                      <a:pt x="181" y="460"/>
                    </a:cubicBezTo>
                    <a:cubicBezTo>
                      <a:pt x="179" y="460"/>
                      <a:pt x="177" y="461"/>
                      <a:pt x="176" y="463"/>
                    </a:cubicBezTo>
                    <a:cubicBezTo>
                      <a:pt x="156" y="475"/>
                      <a:pt x="136" y="467"/>
                      <a:pt x="132" y="464"/>
                    </a:cubicBezTo>
                    <a:cubicBezTo>
                      <a:pt x="128" y="461"/>
                      <a:pt x="123" y="462"/>
                      <a:pt x="121" y="466"/>
                    </a:cubicBezTo>
                    <a:cubicBezTo>
                      <a:pt x="118" y="469"/>
                      <a:pt x="119" y="474"/>
                      <a:pt x="123" y="477"/>
                    </a:cubicBezTo>
                    <a:cubicBezTo>
                      <a:pt x="129" y="481"/>
                      <a:pt x="140" y="485"/>
                      <a:pt x="153" y="485"/>
                    </a:cubicBezTo>
                    <a:cubicBezTo>
                      <a:pt x="157" y="485"/>
                      <a:pt x="162" y="485"/>
                      <a:pt x="166" y="484"/>
                    </a:cubicBezTo>
                    <a:cubicBezTo>
                      <a:pt x="163" y="495"/>
                      <a:pt x="163" y="506"/>
                      <a:pt x="163" y="516"/>
                    </a:cubicBezTo>
                    <a:cubicBezTo>
                      <a:pt x="163" y="520"/>
                      <a:pt x="167" y="524"/>
                      <a:pt x="171" y="524"/>
                    </a:cubicBezTo>
                    <a:cubicBezTo>
                      <a:pt x="171" y="524"/>
                      <a:pt x="171" y="524"/>
                      <a:pt x="171" y="524"/>
                    </a:cubicBezTo>
                    <a:cubicBezTo>
                      <a:pt x="176" y="524"/>
                      <a:pt x="179" y="520"/>
                      <a:pt x="179" y="516"/>
                    </a:cubicBezTo>
                    <a:cubicBezTo>
                      <a:pt x="179" y="505"/>
                      <a:pt x="179" y="493"/>
                      <a:pt x="183" y="483"/>
                    </a:cubicBezTo>
                    <a:cubicBezTo>
                      <a:pt x="184" y="482"/>
                      <a:pt x="185" y="480"/>
                      <a:pt x="186" y="479"/>
                    </a:cubicBezTo>
                    <a:cubicBezTo>
                      <a:pt x="187" y="477"/>
                      <a:pt x="188" y="475"/>
                      <a:pt x="189" y="474"/>
                    </a:cubicBezTo>
                    <a:cubicBezTo>
                      <a:pt x="190" y="472"/>
                      <a:pt x="192" y="471"/>
                      <a:pt x="194" y="470"/>
                    </a:cubicBezTo>
                    <a:cubicBezTo>
                      <a:pt x="209" y="457"/>
                      <a:pt x="210" y="436"/>
                      <a:pt x="209" y="420"/>
                    </a:cubicBezTo>
                    <a:cubicBezTo>
                      <a:pt x="208" y="407"/>
                      <a:pt x="204" y="396"/>
                      <a:pt x="197" y="386"/>
                    </a:cubicBezTo>
                    <a:cubicBezTo>
                      <a:pt x="198" y="386"/>
                      <a:pt x="199" y="385"/>
                      <a:pt x="200" y="384"/>
                    </a:cubicBezTo>
                    <a:cubicBezTo>
                      <a:pt x="214" y="375"/>
                      <a:pt x="226" y="358"/>
                      <a:pt x="229" y="340"/>
                    </a:cubicBezTo>
                    <a:cubicBezTo>
                      <a:pt x="234" y="313"/>
                      <a:pt x="217" y="285"/>
                      <a:pt x="196" y="272"/>
                    </a:cubicBezTo>
                    <a:cubicBezTo>
                      <a:pt x="209" y="257"/>
                      <a:pt x="214" y="235"/>
                      <a:pt x="208" y="217"/>
                    </a:cubicBezTo>
                    <a:cubicBezTo>
                      <a:pt x="206" y="211"/>
                      <a:pt x="203" y="205"/>
                      <a:pt x="201" y="200"/>
                    </a:cubicBezTo>
                    <a:cubicBezTo>
                      <a:pt x="196" y="191"/>
                      <a:pt x="192" y="183"/>
                      <a:pt x="193" y="176"/>
                    </a:cubicBezTo>
                    <a:cubicBezTo>
                      <a:pt x="193" y="171"/>
                      <a:pt x="196" y="167"/>
                      <a:pt x="200" y="164"/>
                    </a:cubicBezTo>
                    <a:cubicBezTo>
                      <a:pt x="204" y="160"/>
                      <a:pt x="209" y="159"/>
                      <a:pt x="213" y="159"/>
                    </a:cubicBezTo>
                    <a:cubicBezTo>
                      <a:pt x="218" y="160"/>
                      <a:pt x="222" y="162"/>
                      <a:pt x="227" y="164"/>
                    </a:cubicBezTo>
                    <a:cubicBezTo>
                      <a:pt x="251" y="176"/>
                      <a:pt x="251" y="176"/>
                      <a:pt x="251" y="176"/>
                    </a:cubicBezTo>
                    <a:cubicBezTo>
                      <a:pt x="266" y="183"/>
                      <a:pt x="281" y="190"/>
                      <a:pt x="291" y="202"/>
                    </a:cubicBezTo>
                    <a:cubicBezTo>
                      <a:pt x="299" y="211"/>
                      <a:pt x="305" y="227"/>
                      <a:pt x="299" y="240"/>
                    </a:cubicBezTo>
                    <a:cubicBezTo>
                      <a:pt x="299" y="240"/>
                      <a:pt x="298" y="241"/>
                      <a:pt x="298" y="242"/>
                    </a:cubicBezTo>
                    <a:cubicBezTo>
                      <a:pt x="296" y="245"/>
                      <a:pt x="294" y="250"/>
                      <a:pt x="293" y="255"/>
                    </a:cubicBezTo>
                    <a:cubicBezTo>
                      <a:pt x="290" y="271"/>
                      <a:pt x="294" y="287"/>
                      <a:pt x="303" y="300"/>
                    </a:cubicBezTo>
                    <a:cubicBezTo>
                      <a:pt x="305" y="304"/>
                      <a:pt x="310" y="305"/>
                      <a:pt x="314" y="302"/>
                    </a:cubicBezTo>
                    <a:cubicBezTo>
                      <a:pt x="318" y="300"/>
                      <a:pt x="319" y="295"/>
                      <a:pt x="316" y="291"/>
                    </a:cubicBezTo>
                    <a:cubicBezTo>
                      <a:pt x="307" y="277"/>
                      <a:pt x="308" y="264"/>
                      <a:pt x="309" y="258"/>
                    </a:cubicBezTo>
                    <a:cubicBezTo>
                      <a:pt x="310" y="252"/>
                      <a:pt x="313" y="248"/>
                      <a:pt x="315" y="246"/>
                    </a:cubicBezTo>
                    <a:cubicBezTo>
                      <a:pt x="343" y="228"/>
                      <a:pt x="388" y="231"/>
                      <a:pt x="421" y="253"/>
                    </a:cubicBezTo>
                    <a:cubicBezTo>
                      <a:pt x="443" y="268"/>
                      <a:pt x="476" y="302"/>
                      <a:pt x="465" y="371"/>
                    </a:cubicBezTo>
                    <a:close/>
                    <a:moveTo>
                      <a:pt x="30" y="702"/>
                    </a:moveTo>
                    <a:cubicBezTo>
                      <a:pt x="32" y="692"/>
                      <a:pt x="38" y="683"/>
                      <a:pt x="45" y="678"/>
                    </a:cubicBezTo>
                    <a:cubicBezTo>
                      <a:pt x="46" y="677"/>
                      <a:pt x="47" y="677"/>
                      <a:pt x="47" y="676"/>
                    </a:cubicBezTo>
                    <a:cubicBezTo>
                      <a:pt x="50" y="676"/>
                      <a:pt x="53" y="677"/>
                      <a:pt x="56" y="677"/>
                    </a:cubicBezTo>
                    <a:cubicBezTo>
                      <a:pt x="59" y="677"/>
                      <a:pt x="62" y="676"/>
                      <a:pt x="65" y="676"/>
                    </a:cubicBezTo>
                    <a:cubicBezTo>
                      <a:pt x="116" y="670"/>
                      <a:pt x="165" y="639"/>
                      <a:pt x="214" y="582"/>
                    </a:cubicBezTo>
                    <a:cubicBezTo>
                      <a:pt x="217" y="578"/>
                      <a:pt x="217" y="578"/>
                      <a:pt x="217" y="578"/>
                    </a:cubicBezTo>
                    <a:cubicBezTo>
                      <a:pt x="226" y="568"/>
                      <a:pt x="235" y="558"/>
                      <a:pt x="245" y="551"/>
                    </a:cubicBezTo>
                    <a:cubicBezTo>
                      <a:pt x="263" y="539"/>
                      <a:pt x="286" y="537"/>
                      <a:pt x="304" y="536"/>
                    </a:cubicBezTo>
                    <a:cubicBezTo>
                      <a:pt x="308" y="536"/>
                      <a:pt x="308" y="536"/>
                      <a:pt x="308" y="536"/>
                    </a:cubicBezTo>
                    <a:cubicBezTo>
                      <a:pt x="318" y="536"/>
                      <a:pt x="330" y="535"/>
                      <a:pt x="340" y="531"/>
                    </a:cubicBezTo>
                    <a:cubicBezTo>
                      <a:pt x="357" y="524"/>
                      <a:pt x="370" y="508"/>
                      <a:pt x="379" y="485"/>
                    </a:cubicBezTo>
                    <a:cubicBezTo>
                      <a:pt x="381" y="478"/>
                      <a:pt x="383" y="471"/>
                      <a:pt x="385" y="464"/>
                    </a:cubicBezTo>
                    <a:cubicBezTo>
                      <a:pt x="388" y="453"/>
                      <a:pt x="391" y="443"/>
                      <a:pt x="395" y="433"/>
                    </a:cubicBezTo>
                    <a:cubicBezTo>
                      <a:pt x="404" y="415"/>
                      <a:pt x="421" y="400"/>
                      <a:pt x="440" y="392"/>
                    </a:cubicBezTo>
                    <a:cubicBezTo>
                      <a:pt x="453" y="386"/>
                      <a:pt x="472" y="384"/>
                      <a:pt x="485" y="394"/>
                    </a:cubicBezTo>
                    <a:cubicBezTo>
                      <a:pt x="495" y="402"/>
                      <a:pt x="500" y="416"/>
                      <a:pt x="500" y="438"/>
                    </a:cubicBezTo>
                    <a:cubicBezTo>
                      <a:pt x="500" y="447"/>
                      <a:pt x="499" y="459"/>
                      <a:pt x="494" y="469"/>
                    </a:cubicBezTo>
                    <a:cubicBezTo>
                      <a:pt x="490" y="476"/>
                      <a:pt x="482" y="483"/>
                      <a:pt x="473" y="483"/>
                    </a:cubicBezTo>
                    <a:cubicBezTo>
                      <a:pt x="468" y="482"/>
                      <a:pt x="464" y="486"/>
                      <a:pt x="464" y="490"/>
                    </a:cubicBezTo>
                    <a:cubicBezTo>
                      <a:pt x="464" y="495"/>
                      <a:pt x="467" y="498"/>
                      <a:pt x="472" y="499"/>
                    </a:cubicBezTo>
                    <a:cubicBezTo>
                      <a:pt x="482" y="499"/>
                      <a:pt x="493" y="495"/>
                      <a:pt x="501" y="486"/>
                    </a:cubicBezTo>
                    <a:cubicBezTo>
                      <a:pt x="519" y="533"/>
                      <a:pt x="505" y="601"/>
                      <a:pt x="466" y="640"/>
                    </a:cubicBezTo>
                    <a:cubicBezTo>
                      <a:pt x="465" y="641"/>
                      <a:pt x="464" y="642"/>
                      <a:pt x="463" y="643"/>
                    </a:cubicBezTo>
                    <a:cubicBezTo>
                      <a:pt x="453" y="653"/>
                      <a:pt x="441" y="665"/>
                      <a:pt x="441" y="682"/>
                    </a:cubicBezTo>
                    <a:cubicBezTo>
                      <a:pt x="441" y="686"/>
                      <a:pt x="445" y="690"/>
                      <a:pt x="449" y="690"/>
                    </a:cubicBezTo>
                    <a:cubicBezTo>
                      <a:pt x="449" y="690"/>
                      <a:pt x="449" y="690"/>
                      <a:pt x="450" y="690"/>
                    </a:cubicBezTo>
                    <a:cubicBezTo>
                      <a:pt x="454" y="689"/>
                      <a:pt x="458" y="686"/>
                      <a:pt x="457" y="681"/>
                    </a:cubicBezTo>
                    <a:cubicBezTo>
                      <a:pt x="457" y="672"/>
                      <a:pt x="466" y="663"/>
                      <a:pt x="474" y="654"/>
                    </a:cubicBezTo>
                    <a:cubicBezTo>
                      <a:pt x="475" y="653"/>
                      <a:pt x="476" y="653"/>
                      <a:pt x="477" y="652"/>
                    </a:cubicBezTo>
                    <a:cubicBezTo>
                      <a:pt x="481" y="686"/>
                      <a:pt x="477" y="721"/>
                      <a:pt x="464" y="753"/>
                    </a:cubicBezTo>
                    <a:cubicBezTo>
                      <a:pt x="455" y="776"/>
                      <a:pt x="443" y="791"/>
                      <a:pt x="429" y="797"/>
                    </a:cubicBezTo>
                    <a:cubicBezTo>
                      <a:pt x="425" y="799"/>
                      <a:pt x="423" y="804"/>
                      <a:pt x="425" y="808"/>
                    </a:cubicBezTo>
                    <a:cubicBezTo>
                      <a:pt x="426" y="811"/>
                      <a:pt x="429" y="813"/>
                      <a:pt x="432" y="813"/>
                    </a:cubicBezTo>
                    <a:cubicBezTo>
                      <a:pt x="433" y="813"/>
                      <a:pt x="434" y="813"/>
                      <a:pt x="435" y="812"/>
                    </a:cubicBezTo>
                    <a:cubicBezTo>
                      <a:pt x="442" y="809"/>
                      <a:pt x="448" y="805"/>
                      <a:pt x="453" y="800"/>
                    </a:cubicBezTo>
                    <a:cubicBezTo>
                      <a:pt x="455" y="834"/>
                      <a:pt x="449" y="868"/>
                      <a:pt x="436" y="899"/>
                    </a:cubicBezTo>
                    <a:cubicBezTo>
                      <a:pt x="432" y="909"/>
                      <a:pt x="426" y="921"/>
                      <a:pt x="416" y="929"/>
                    </a:cubicBezTo>
                    <a:cubicBezTo>
                      <a:pt x="408" y="935"/>
                      <a:pt x="396" y="939"/>
                      <a:pt x="387" y="935"/>
                    </a:cubicBezTo>
                    <a:cubicBezTo>
                      <a:pt x="384" y="933"/>
                      <a:pt x="381" y="934"/>
                      <a:pt x="378" y="935"/>
                    </a:cubicBezTo>
                    <a:cubicBezTo>
                      <a:pt x="376" y="937"/>
                      <a:pt x="375" y="940"/>
                      <a:pt x="375" y="943"/>
                    </a:cubicBezTo>
                    <a:cubicBezTo>
                      <a:pt x="378" y="963"/>
                      <a:pt x="373" y="984"/>
                      <a:pt x="361" y="1000"/>
                    </a:cubicBezTo>
                    <a:cubicBezTo>
                      <a:pt x="354" y="1010"/>
                      <a:pt x="344" y="1019"/>
                      <a:pt x="332" y="1024"/>
                    </a:cubicBezTo>
                    <a:cubicBezTo>
                      <a:pt x="335" y="1018"/>
                      <a:pt x="338" y="1011"/>
                      <a:pt x="341" y="1005"/>
                    </a:cubicBezTo>
                    <a:cubicBezTo>
                      <a:pt x="342" y="1000"/>
                      <a:pt x="340" y="996"/>
                      <a:pt x="336" y="994"/>
                    </a:cubicBezTo>
                    <a:cubicBezTo>
                      <a:pt x="332" y="993"/>
                      <a:pt x="327" y="995"/>
                      <a:pt x="326" y="999"/>
                    </a:cubicBezTo>
                    <a:cubicBezTo>
                      <a:pt x="321" y="1011"/>
                      <a:pt x="316" y="1021"/>
                      <a:pt x="309" y="1032"/>
                    </a:cubicBezTo>
                    <a:cubicBezTo>
                      <a:pt x="307" y="1033"/>
                      <a:pt x="306" y="1034"/>
                      <a:pt x="305" y="1037"/>
                    </a:cubicBezTo>
                    <a:cubicBezTo>
                      <a:pt x="295" y="1051"/>
                      <a:pt x="282" y="1064"/>
                      <a:pt x="266" y="1073"/>
                    </a:cubicBezTo>
                    <a:cubicBezTo>
                      <a:pt x="247" y="1086"/>
                      <a:pt x="224" y="1094"/>
                      <a:pt x="203" y="1102"/>
                    </a:cubicBezTo>
                    <a:cubicBezTo>
                      <a:pt x="172" y="1112"/>
                      <a:pt x="137" y="1123"/>
                      <a:pt x="107" y="1111"/>
                    </a:cubicBezTo>
                    <a:cubicBezTo>
                      <a:pt x="93" y="1105"/>
                      <a:pt x="80" y="1095"/>
                      <a:pt x="67" y="1080"/>
                    </a:cubicBezTo>
                    <a:cubicBezTo>
                      <a:pt x="58" y="1070"/>
                      <a:pt x="46" y="1054"/>
                      <a:pt x="45" y="1037"/>
                    </a:cubicBezTo>
                    <a:cubicBezTo>
                      <a:pt x="48" y="1040"/>
                      <a:pt x="52" y="1042"/>
                      <a:pt x="56" y="1044"/>
                    </a:cubicBezTo>
                    <a:cubicBezTo>
                      <a:pt x="58" y="1045"/>
                      <a:pt x="60" y="1046"/>
                      <a:pt x="62" y="1046"/>
                    </a:cubicBezTo>
                    <a:cubicBezTo>
                      <a:pt x="65" y="1046"/>
                      <a:pt x="68" y="1044"/>
                      <a:pt x="70" y="1042"/>
                    </a:cubicBezTo>
                    <a:cubicBezTo>
                      <a:pt x="73" y="1038"/>
                      <a:pt x="72" y="1033"/>
                      <a:pt x="69" y="1030"/>
                    </a:cubicBezTo>
                    <a:cubicBezTo>
                      <a:pt x="66" y="1029"/>
                      <a:pt x="64" y="1028"/>
                      <a:pt x="61" y="1029"/>
                    </a:cubicBezTo>
                    <a:cubicBezTo>
                      <a:pt x="54" y="1025"/>
                      <a:pt x="48" y="1017"/>
                      <a:pt x="45" y="1007"/>
                    </a:cubicBezTo>
                    <a:cubicBezTo>
                      <a:pt x="42" y="997"/>
                      <a:pt x="42" y="985"/>
                      <a:pt x="42" y="974"/>
                    </a:cubicBezTo>
                    <a:cubicBezTo>
                      <a:pt x="41" y="967"/>
                      <a:pt x="42" y="959"/>
                      <a:pt x="43" y="951"/>
                    </a:cubicBezTo>
                    <a:cubicBezTo>
                      <a:pt x="44" y="940"/>
                      <a:pt x="48" y="929"/>
                      <a:pt x="54" y="919"/>
                    </a:cubicBezTo>
                    <a:cubicBezTo>
                      <a:pt x="62" y="925"/>
                      <a:pt x="71" y="929"/>
                      <a:pt x="80" y="929"/>
                    </a:cubicBezTo>
                    <a:cubicBezTo>
                      <a:pt x="84" y="929"/>
                      <a:pt x="88" y="928"/>
                      <a:pt x="91" y="927"/>
                    </a:cubicBezTo>
                    <a:cubicBezTo>
                      <a:pt x="96" y="925"/>
                      <a:pt x="98" y="921"/>
                      <a:pt x="96" y="917"/>
                    </a:cubicBezTo>
                    <a:cubicBezTo>
                      <a:pt x="95" y="912"/>
                      <a:pt x="90" y="910"/>
                      <a:pt x="86" y="912"/>
                    </a:cubicBezTo>
                    <a:cubicBezTo>
                      <a:pt x="76" y="916"/>
                      <a:pt x="64" y="909"/>
                      <a:pt x="58" y="900"/>
                    </a:cubicBezTo>
                    <a:cubicBezTo>
                      <a:pt x="51" y="890"/>
                      <a:pt x="48" y="876"/>
                      <a:pt x="46" y="863"/>
                    </a:cubicBezTo>
                    <a:cubicBezTo>
                      <a:pt x="41" y="838"/>
                      <a:pt x="38" y="814"/>
                      <a:pt x="44" y="793"/>
                    </a:cubicBezTo>
                    <a:cubicBezTo>
                      <a:pt x="49" y="797"/>
                      <a:pt x="55" y="799"/>
                      <a:pt x="61" y="801"/>
                    </a:cubicBezTo>
                    <a:cubicBezTo>
                      <a:pt x="62" y="801"/>
                      <a:pt x="63" y="801"/>
                      <a:pt x="63" y="801"/>
                    </a:cubicBezTo>
                    <a:cubicBezTo>
                      <a:pt x="67" y="801"/>
                      <a:pt x="70" y="798"/>
                      <a:pt x="71" y="795"/>
                    </a:cubicBezTo>
                    <a:cubicBezTo>
                      <a:pt x="72" y="790"/>
                      <a:pt x="69" y="786"/>
                      <a:pt x="65" y="785"/>
                    </a:cubicBezTo>
                    <a:cubicBezTo>
                      <a:pt x="56" y="783"/>
                      <a:pt x="48" y="776"/>
                      <a:pt x="42" y="767"/>
                    </a:cubicBezTo>
                    <a:cubicBezTo>
                      <a:pt x="36" y="757"/>
                      <a:pt x="33" y="745"/>
                      <a:pt x="32" y="735"/>
                    </a:cubicBezTo>
                    <a:cubicBezTo>
                      <a:pt x="30" y="726"/>
                      <a:pt x="28" y="714"/>
                      <a:pt x="30" y="7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2" name="Freeform: Shape 341">
            <a:extLst>
              <a:ext uri="{FF2B5EF4-FFF2-40B4-BE49-F238E27FC236}">
                <a16:creationId xmlns:a16="http://schemas.microsoft.com/office/drawing/2014/main" xmlns="" id="{9F0CCFDA-DF46-47FC-B590-F0BBE06C2597}"/>
              </a:ext>
            </a:extLst>
          </p:cNvPr>
          <p:cNvSpPr/>
          <p:nvPr/>
        </p:nvSpPr>
        <p:spPr>
          <a:xfrm flipH="1">
            <a:off x="8847348" y="6095"/>
            <a:ext cx="3356617"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Slide Number Placeholder 419">
            <a:extLst>
              <a:ext uri="{FF2B5EF4-FFF2-40B4-BE49-F238E27FC236}">
                <a16:creationId xmlns:a16="http://schemas.microsoft.com/office/drawing/2014/main" xmlns="" id="{18858867-FC2C-4C08-8EFE-9EF718F9BEBD}"/>
              </a:ext>
            </a:extLst>
          </p:cNvPr>
          <p:cNvSpPr>
            <a:spLocks noGrp="1"/>
          </p:cNvSpPr>
          <p:nvPr>
            <p:ph type="sldNum" sz="quarter" idx="12"/>
          </p:nvPr>
        </p:nvSpPr>
        <p:spPr/>
        <p:txBody>
          <a:bodyPr/>
          <a:lstStyle/>
          <a:p>
            <a:r>
              <a:rPr lang="en-US" dirty="0"/>
              <a:t>5</a:t>
            </a:r>
          </a:p>
        </p:txBody>
      </p:sp>
      <p:grpSp>
        <p:nvGrpSpPr>
          <p:cNvPr id="6" name="Group 5">
            <a:extLst>
              <a:ext uri="{FF2B5EF4-FFF2-40B4-BE49-F238E27FC236}">
                <a16:creationId xmlns:a16="http://schemas.microsoft.com/office/drawing/2014/main" xmlns="" id="{37A2B65E-FF17-4386-ACD3-40646AA3E420}"/>
              </a:ext>
            </a:extLst>
          </p:cNvPr>
          <p:cNvGrpSpPr/>
          <p:nvPr/>
        </p:nvGrpSpPr>
        <p:grpSpPr>
          <a:xfrm>
            <a:off x="166717" y="1774447"/>
            <a:ext cx="4062796" cy="3349770"/>
            <a:chOff x="166717" y="2428719"/>
            <a:chExt cx="4113757" cy="3391787"/>
          </a:xfrm>
        </p:grpSpPr>
        <p:graphicFrame>
          <p:nvGraphicFramePr>
            <p:cNvPr id="74" name="Chart 73">
              <a:extLst>
                <a:ext uri="{FF2B5EF4-FFF2-40B4-BE49-F238E27FC236}">
                  <a16:creationId xmlns:a16="http://schemas.microsoft.com/office/drawing/2014/main" xmlns="" id="{5180FA27-6B17-4C0B-B230-A505EC105206}"/>
                </a:ext>
              </a:extLst>
            </p:cNvPr>
            <p:cNvGraphicFramePr/>
            <p:nvPr>
              <p:extLst>
                <p:ext uri="{D42A27DB-BD31-4B8C-83A1-F6EECF244321}">
                  <p14:modId xmlns:p14="http://schemas.microsoft.com/office/powerpoint/2010/main" xmlns="" val="1123617216"/>
                </p:ext>
              </p:extLst>
            </p:nvPr>
          </p:nvGraphicFramePr>
          <p:xfrm>
            <a:off x="166717" y="2428719"/>
            <a:ext cx="4113757" cy="3391787"/>
          </p:xfrm>
          <a:graphic>
            <a:graphicData uri="http://schemas.openxmlformats.org/drawingml/2006/chart">
              <c:chart xmlns:c="http://schemas.openxmlformats.org/drawingml/2006/chart" xmlns:r="http://schemas.openxmlformats.org/officeDocument/2006/relationships" r:id="rId2"/>
            </a:graphicData>
          </a:graphic>
        </p:graphicFrame>
        <p:sp>
          <p:nvSpPr>
            <p:cNvPr id="75" name="Oval 74">
              <a:extLst>
                <a:ext uri="{FF2B5EF4-FFF2-40B4-BE49-F238E27FC236}">
                  <a16:creationId xmlns:a16="http://schemas.microsoft.com/office/drawing/2014/main" xmlns="" id="{BC57FCCF-1139-4C8B-A2CA-B2E095C45EB2}"/>
                </a:ext>
              </a:extLst>
            </p:cNvPr>
            <p:cNvSpPr/>
            <p:nvPr/>
          </p:nvSpPr>
          <p:spPr>
            <a:xfrm>
              <a:off x="1218495" y="3112894"/>
              <a:ext cx="2022659" cy="2022659"/>
            </a:xfrm>
            <a:prstGeom prst="ellipse">
              <a:avLst/>
            </a:prstGeom>
            <a:solidFill>
              <a:schemeClr val="bg1"/>
            </a:solidFill>
            <a:ln>
              <a:noFill/>
            </a:ln>
            <a:effectLst>
              <a:outerShdw blurRad="3810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2" name="Oval 81">
            <a:extLst>
              <a:ext uri="{FF2B5EF4-FFF2-40B4-BE49-F238E27FC236}">
                <a16:creationId xmlns:a16="http://schemas.microsoft.com/office/drawing/2014/main" xmlns="" id="{9B6A1B37-2C45-4F59-A8F6-BB07161C47AB}"/>
              </a:ext>
            </a:extLst>
          </p:cNvPr>
          <p:cNvSpPr/>
          <p:nvPr/>
        </p:nvSpPr>
        <p:spPr>
          <a:xfrm>
            <a:off x="6106364" y="934428"/>
            <a:ext cx="857251" cy="857250"/>
          </a:xfrm>
          <a:prstGeom prst="ellipse">
            <a:avLst/>
          </a:prstGeom>
          <a:solidFill>
            <a:srgbClr val="0089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b="1" dirty="0">
                <a:latin typeface="+mj-lt"/>
              </a:rPr>
              <a:t>4</a:t>
            </a:r>
            <a:r>
              <a:rPr lang="en-US" sz="2000" b="1" dirty="0" smtClean="0">
                <a:latin typeface="+mj-lt"/>
              </a:rPr>
              <a:t>.</a:t>
            </a:r>
            <a:endParaRPr lang="en-ID" sz="2000" b="1" dirty="0">
              <a:latin typeface="+mj-lt"/>
            </a:endParaRPr>
          </a:p>
        </p:txBody>
      </p:sp>
      <p:grpSp>
        <p:nvGrpSpPr>
          <p:cNvPr id="83" name="Group 82">
            <a:extLst>
              <a:ext uri="{FF2B5EF4-FFF2-40B4-BE49-F238E27FC236}">
                <a16:creationId xmlns:a16="http://schemas.microsoft.com/office/drawing/2014/main" xmlns="" id="{BE8BAD18-38C0-4FCE-8E05-9C07FFE26808}"/>
              </a:ext>
            </a:extLst>
          </p:cNvPr>
          <p:cNvGrpSpPr/>
          <p:nvPr/>
        </p:nvGrpSpPr>
        <p:grpSpPr>
          <a:xfrm>
            <a:off x="7202738" y="1261979"/>
            <a:ext cx="3929466" cy="2294980"/>
            <a:chOff x="7424334" y="1851103"/>
            <a:chExt cx="3929466" cy="2294980"/>
          </a:xfrm>
        </p:grpSpPr>
        <p:sp>
          <p:nvSpPr>
            <p:cNvPr id="84" name="Subtitle 176">
              <a:extLst>
                <a:ext uri="{FF2B5EF4-FFF2-40B4-BE49-F238E27FC236}">
                  <a16:creationId xmlns:a16="http://schemas.microsoft.com/office/drawing/2014/main" xmlns="" id="{5E17AD1C-3183-4EA5-AAD7-FE1ED9209EE2}"/>
                </a:ext>
              </a:extLst>
            </p:cNvPr>
            <p:cNvSpPr txBox="1">
              <a:spLocks/>
            </p:cNvSpPr>
            <p:nvPr/>
          </p:nvSpPr>
          <p:spPr>
            <a:xfrm>
              <a:off x="7424334" y="2151691"/>
              <a:ext cx="3929466" cy="199439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solidFill>
                    <a:schemeClr val="bg1"/>
                  </a:solidFill>
                </a:rPr>
                <a:t>High sales growth does not imply manipulation but high growth companies are more likely to commit financial fraud because their financial position and capital needs put pressure on managers to achieve earnings targets. If growth firms face large stock prices losses at the first indication of a slowdown, they may have greater incentives to manipulate earnings.</a:t>
              </a:r>
              <a:endParaRPr lang="en-ID" sz="1600" dirty="0">
                <a:solidFill>
                  <a:schemeClr val="bg1"/>
                </a:solidFill>
              </a:endParaRPr>
            </a:p>
          </p:txBody>
        </p:sp>
        <p:sp>
          <p:nvSpPr>
            <p:cNvPr id="85" name="Subtitle 176">
              <a:extLst>
                <a:ext uri="{FF2B5EF4-FFF2-40B4-BE49-F238E27FC236}">
                  <a16:creationId xmlns:a16="http://schemas.microsoft.com/office/drawing/2014/main" xmlns="" id="{32DABF68-06A4-4AAC-9548-AA16CD91933B}"/>
                </a:ext>
              </a:extLst>
            </p:cNvPr>
            <p:cNvSpPr txBox="1">
              <a:spLocks/>
            </p:cNvSpPr>
            <p:nvPr/>
          </p:nvSpPr>
          <p:spPr>
            <a:xfrm>
              <a:off x="7424334" y="1851103"/>
              <a:ext cx="3783128"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solidFill>
                    <a:schemeClr val="accent3"/>
                  </a:solidFill>
                </a:rPr>
                <a:t>Sales Growth Index (SGI):</a:t>
              </a:r>
              <a:r>
                <a:rPr lang="en-IN" sz="1800" dirty="0">
                  <a:solidFill>
                    <a:schemeClr val="accent3"/>
                  </a:solidFill>
                </a:rPr>
                <a:t> </a:t>
              </a:r>
              <a:endParaRPr lang="en-ID" sz="1800" b="1" dirty="0">
                <a:solidFill>
                  <a:schemeClr val="accent3"/>
                </a:solidFill>
                <a:latin typeface="+mj-lt"/>
              </a:endParaRPr>
            </a:p>
          </p:txBody>
        </p:sp>
      </p:grpSp>
      <p:sp>
        <p:nvSpPr>
          <p:cNvPr id="86" name="Oval 85">
            <a:extLst>
              <a:ext uri="{FF2B5EF4-FFF2-40B4-BE49-F238E27FC236}">
                <a16:creationId xmlns:a16="http://schemas.microsoft.com/office/drawing/2014/main" xmlns="" id="{6DF46527-8376-483E-9901-5CCFEE32D953}"/>
              </a:ext>
            </a:extLst>
          </p:cNvPr>
          <p:cNvSpPr/>
          <p:nvPr/>
        </p:nvSpPr>
        <p:spPr>
          <a:xfrm>
            <a:off x="6103517" y="3820459"/>
            <a:ext cx="857251" cy="857250"/>
          </a:xfrm>
          <a:prstGeom prst="ellipse">
            <a:avLst/>
          </a:prstGeom>
          <a:solidFill>
            <a:srgbClr val="0066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5</a:t>
            </a:r>
            <a:r>
              <a:rPr lang="en-US" sz="2000" b="1" dirty="0" smtClean="0">
                <a:latin typeface="+mj-lt"/>
              </a:rPr>
              <a:t>.</a:t>
            </a:r>
            <a:endParaRPr lang="en-ID" sz="2000" b="1" dirty="0">
              <a:latin typeface="+mj-lt"/>
            </a:endParaRPr>
          </a:p>
        </p:txBody>
      </p:sp>
      <p:grpSp>
        <p:nvGrpSpPr>
          <p:cNvPr id="87" name="Group 86">
            <a:extLst>
              <a:ext uri="{FF2B5EF4-FFF2-40B4-BE49-F238E27FC236}">
                <a16:creationId xmlns:a16="http://schemas.microsoft.com/office/drawing/2014/main" xmlns="" id="{15830710-1B19-434E-B622-0B8B63B0E36B}"/>
              </a:ext>
            </a:extLst>
          </p:cNvPr>
          <p:cNvGrpSpPr/>
          <p:nvPr/>
        </p:nvGrpSpPr>
        <p:grpSpPr>
          <a:xfrm>
            <a:off x="7205586" y="4146880"/>
            <a:ext cx="3929466" cy="1408584"/>
            <a:chOff x="7424334" y="2931586"/>
            <a:chExt cx="3929466" cy="1408584"/>
          </a:xfrm>
        </p:grpSpPr>
        <p:sp>
          <p:nvSpPr>
            <p:cNvPr id="88" name="Subtitle 176">
              <a:extLst>
                <a:ext uri="{FF2B5EF4-FFF2-40B4-BE49-F238E27FC236}">
                  <a16:creationId xmlns:a16="http://schemas.microsoft.com/office/drawing/2014/main" xmlns="" id="{DC8C5B5A-67ED-48B0-B2BC-3EEE8ABBFA3C}"/>
                </a:ext>
              </a:extLst>
            </p:cNvPr>
            <p:cNvSpPr txBox="1">
              <a:spLocks/>
            </p:cNvSpPr>
            <p:nvPr/>
          </p:nvSpPr>
          <p:spPr>
            <a:xfrm>
              <a:off x="7424334" y="3232174"/>
              <a:ext cx="3929466" cy="110799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solidFill>
                    <a:schemeClr val="bg1"/>
                  </a:solidFill>
                </a:rPr>
                <a:t>A falling level of depreciation relative to net fixed assets raises the possibility that a firm has revised upwards the estimated useful life of assets, or adopted a new method that is income increasing.</a:t>
              </a:r>
              <a:endParaRPr lang="en-ID" sz="1600" dirty="0">
                <a:solidFill>
                  <a:schemeClr val="bg1"/>
                </a:solidFill>
              </a:endParaRPr>
            </a:p>
          </p:txBody>
        </p:sp>
        <p:sp>
          <p:nvSpPr>
            <p:cNvPr id="89" name="Subtitle 176">
              <a:extLst>
                <a:ext uri="{FF2B5EF4-FFF2-40B4-BE49-F238E27FC236}">
                  <a16:creationId xmlns:a16="http://schemas.microsoft.com/office/drawing/2014/main" xmlns="" id="{752BAFDB-5928-4CB7-9497-404ECF89F4C7}"/>
                </a:ext>
              </a:extLst>
            </p:cNvPr>
            <p:cNvSpPr txBox="1">
              <a:spLocks/>
            </p:cNvSpPr>
            <p:nvPr/>
          </p:nvSpPr>
          <p:spPr>
            <a:xfrm>
              <a:off x="7424334" y="2931586"/>
              <a:ext cx="3227100"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solidFill>
                    <a:schemeClr val="accent3"/>
                  </a:solidFill>
                </a:rPr>
                <a:t>Depreciation (DEPI):</a:t>
              </a:r>
              <a:r>
                <a:rPr lang="en-IN" sz="1800" dirty="0">
                  <a:solidFill>
                    <a:schemeClr val="accent3"/>
                  </a:solidFill>
                </a:rPr>
                <a:t> </a:t>
              </a:r>
              <a:endParaRPr lang="en-ID" sz="1800" b="1" dirty="0">
                <a:solidFill>
                  <a:schemeClr val="accent3"/>
                </a:solidFill>
                <a:latin typeface="+mj-lt"/>
              </a:endParaRPr>
            </a:p>
          </p:txBody>
        </p:sp>
      </p:grpSp>
      <p:cxnSp>
        <p:nvCxnSpPr>
          <p:cNvPr id="94" name="Straight Connector 93">
            <a:extLst>
              <a:ext uri="{FF2B5EF4-FFF2-40B4-BE49-F238E27FC236}">
                <a16:creationId xmlns:a16="http://schemas.microsoft.com/office/drawing/2014/main" xmlns="" id="{58ED2147-DBDA-4A3A-8453-06ECA9ECD125}"/>
              </a:ext>
            </a:extLst>
          </p:cNvPr>
          <p:cNvCxnSpPr/>
          <p:nvPr/>
        </p:nvCxnSpPr>
        <p:spPr>
          <a:xfrm>
            <a:off x="7202738" y="3793845"/>
            <a:ext cx="38532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A63C5793-9B61-43BF-AA99-84F237C2CB2D}"/>
              </a:ext>
            </a:extLst>
          </p:cNvPr>
          <p:cNvCxnSpPr/>
          <p:nvPr/>
        </p:nvCxnSpPr>
        <p:spPr>
          <a:xfrm>
            <a:off x="7202738" y="5955409"/>
            <a:ext cx="38532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xmlns="" id="{57097046-661C-40EB-B94D-4B8EA08D81FA}"/>
              </a:ext>
            </a:extLst>
          </p:cNvPr>
          <p:cNvGrpSpPr/>
          <p:nvPr/>
        </p:nvGrpSpPr>
        <p:grpSpPr>
          <a:xfrm>
            <a:off x="1717801" y="2938523"/>
            <a:ext cx="960629" cy="1021618"/>
            <a:chOff x="7758113" y="3633788"/>
            <a:chExt cx="300038" cy="319087"/>
          </a:xfrm>
        </p:grpSpPr>
        <p:sp>
          <p:nvSpPr>
            <p:cNvPr id="98" name="Freeform 5">
              <a:extLst>
                <a:ext uri="{FF2B5EF4-FFF2-40B4-BE49-F238E27FC236}">
                  <a16:creationId xmlns:a16="http://schemas.microsoft.com/office/drawing/2014/main" xmlns="" id="{E14B5E60-F63F-4308-A3CF-978B8D6C93F5}"/>
                </a:ext>
              </a:extLst>
            </p:cNvPr>
            <p:cNvSpPr>
              <a:spLocks/>
            </p:cNvSpPr>
            <p:nvPr/>
          </p:nvSpPr>
          <p:spPr bwMode="auto">
            <a:xfrm>
              <a:off x="7818438" y="3694113"/>
              <a:ext cx="179388" cy="198438"/>
            </a:xfrm>
            <a:custGeom>
              <a:avLst/>
              <a:gdLst>
                <a:gd name="T0" fmla="*/ 48 w 48"/>
                <a:gd name="T1" fmla="*/ 24 h 52"/>
                <a:gd name="T2" fmla="*/ 24 w 48"/>
                <a:gd name="T3" fmla="*/ 0 h 52"/>
                <a:gd name="T4" fmla="*/ 0 w 48"/>
                <a:gd name="T5" fmla="*/ 24 h 52"/>
                <a:gd name="T6" fmla="*/ 18 w 48"/>
                <a:gd name="T7" fmla="*/ 47 h 52"/>
                <a:gd name="T8" fmla="*/ 18 w 48"/>
                <a:gd name="T9" fmla="*/ 52 h 52"/>
                <a:gd name="T10" fmla="*/ 30 w 48"/>
                <a:gd name="T11" fmla="*/ 52 h 52"/>
                <a:gd name="T12" fmla="*/ 30 w 48"/>
                <a:gd name="T13" fmla="*/ 47 h 52"/>
                <a:gd name="T14" fmla="*/ 48 w 48"/>
                <a:gd name="T15" fmla="*/ 2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2">
                  <a:moveTo>
                    <a:pt x="48" y="24"/>
                  </a:moveTo>
                  <a:cubicBezTo>
                    <a:pt x="48" y="11"/>
                    <a:pt x="37" y="0"/>
                    <a:pt x="24" y="0"/>
                  </a:cubicBezTo>
                  <a:cubicBezTo>
                    <a:pt x="11" y="0"/>
                    <a:pt x="0" y="11"/>
                    <a:pt x="0" y="24"/>
                  </a:cubicBezTo>
                  <a:cubicBezTo>
                    <a:pt x="0" y="35"/>
                    <a:pt x="8" y="45"/>
                    <a:pt x="18" y="47"/>
                  </a:cubicBezTo>
                  <a:cubicBezTo>
                    <a:pt x="18" y="52"/>
                    <a:pt x="18" y="52"/>
                    <a:pt x="18" y="52"/>
                  </a:cubicBezTo>
                  <a:cubicBezTo>
                    <a:pt x="30" y="52"/>
                    <a:pt x="30" y="52"/>
                    <a:pt x="30" y="52"/>
                  </a:cubicBezTo>
                  <a:cubicBezTo>
                    <a:pt x="30" y="47"/>
                    <a:pt x="30" y="47"/>
                    <a:pt x="30" y="47"/>
                  </a:cubicBezTo>
                  <a:cubicBezTo>
                    <a:pt x="40" y="45"/>
                    <a:pt x="48" y="35"/>
                    <a:pt x="48" y="24"/>
                  </a:cubicBezTo>
                  <a:close/>
                </a:path>
              </a:pathLst>
            </a:custGeom>
            <a:noFill/>
            <a:ln w="41275" cap="rnd">
              <a:solidFill>
                <a:schemeClr val="accent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Line 6">
              <a:extLst>
                <a:ext uri="{FF2B5EF4-FFF2-40B4-BE49-F238E27FC236}">
                  <a16:creationId xmlns:a16="http://schemas.microsoft.com/office/drawing/2014/main" xmlns="" id="{F2A680FE-9B38-4995-8925-EF7CD6BE4D0B}"/>
                </a:ext>
              </a:extLst>
            </p:cNvPr>
            <p:cNvSpPr>
              <a:spLocks noChangeShapeType="1"/>
            </p:cNvSpPr>
            <p:nvPr/>
          </p:nvSpPr>
          <p:spPr bwMode="auto">
            <a:xfrm flipH="1">
              <a:off x="7900988" y="3952875"/>
              <a:ext cx="14288"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Line 7">
              <a:extLst>
                <a:ext uri="{FF2B5EF4-FFF2-40B4-BE49-F238E27FC236}">
                  <a16:creationId xmlns:a16="http://schemas.microsoft.com/office/drawing/2014/main" xmlns="" id="{EE24B0CF-5711-43F7-A849-CFF74876518E}"/>
                </a:ext>
              </a:extLst>
            </p:cNvPr>
            <p:cNvSpPr>
              <a:spLocks noChangeShapeType="1"/>
            </p:cNvSpPr>
            <p:nvPr/>
          </p:nvSpPr>
          <p:spPr bwMode="auto">
            <a:xfrm flipH="1">
              <a:off x="7885113" y="3922713"/>
              <a:ext cx="46038"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Line 8">
              <a:extLst>
                <a:ext uri="{FF2B5EF4-FFF2-40B4-BE49-F238E27FC236}">
                  <a16:creationId xmlns:a16="http://schemas.microsoft.com/office/drawing/2014/main" xmlns="" id="{BFB7B6FA-82AF-4072-A8C6-F41C540D1E77}"/>
                </a:ext>
              </a:extLst>
            </p:cNvPr>
            <p:cNvSpPr>
              <a:spLocks noChangeShapeType="1"/>
            </p:cNvSpPr>
            <p:nvPr/>
          </p:nvSpPr>
          <p:spPr bwMode="auto">
            <a:xfrm>
              <a:off x="7908926" y="3633788"/>
              <a:ext cx="0"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Line 9">
              <a:extLst>
                <a:ext uri="{FF2B5EF4-FFF2-40B4-BE49-F238E27FC236}">
                  <a16:creationId xmlns:a16="http://schemas.microsoft.com/office/drawing/2014/main" xmlns="" id="{BCFEBA09-2900-4B2C-B860-75278A1D517D}"/>
                </a:ext>
              </a:extLst>
            </p:cNvPr>
            <p:cNvSpPr>
              <a:spLocks noChangeShapeType="1"/>
            </p:cNvSpPr>
            <p:nvPr/>
          </p:nvSpPr>
          <p:spPr bwMode="auto">
            <a:xfrm flipH="1">
              <a:off x="8027988" y="3786188"/>
              <a:ext cx="30163"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 name="Line 10">
              <a:extLst>
                <a:ext uri="{FF2B5EF4-FFF2-40B4-BE49-F238E27FC236}">
                  <a16:creationId xmlns:a16="http://schemas.microsoft.com/office/drawing/2014/main" xmlns="" id="{5F47AA6E-C7EC-45A0-9EBE-57F0CCD4B0D2}"/>
                </a:ext>
              </a:extLst>
            </p:cNvPr>
            <p:cNvSpPr>
              <a:spLocks noChangeShapeType="1"/>
            </p:cNvSpPr>
            <p:nvPr/>
          </p:nvSpPr>
          <p:spPr bwMode="auto">
            <a:xfrm>
              <a:off x="7758113" y="3786188"/>
              <a:ext cx="30163"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 name="Line 11">
              <a:extLst>
                <a:ext uri="{FF2B5EF4-FFF2-40B4-BE49-F238E27FC236}">
                  <a16:creationId xmlns:a16="http://schemas.microsoft.com/office/drawing/2014/main" xmlns="" id="{1E2E4FA7-A46F-4776-B0F3-1C591B39FBB6}"/>
                </a:ext>
              </a:extLst>
            </p:cNvPr>
            <p:cNvSpPr>
              <a:spLocks noChangeShapeType="1"/>
            </p:cNvSpPr>
            <p:nvPr/>
          </p:nvSpPr>
          <p:spPr bwMode="auto">
            <a:xfrm>
              <a:off x="7791451" y="3668713"/>
              <a:ext cx="30163"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 name="Line 12">
              <a:extLst>
                <a:ext uri="{FF2B5EF4-FFF2-40B4-BE49-F238E27FC236}">
                  <a16:creationId xmlns:a16="http://schemas.microsoft.com/office/drawing/2014/main" xmlns="" id="{3AAD5452-FEA7-44F2-82B6-816ABE41AE74}"/>
                </a:ext>
              </a:extLst>
            </p:cNvPr>
            <p:cNvSpPr>
              <a:spLocks noChangeShapeType="1"/>
            </p:cNvSpPr>
            <p:nvPr/>
          </p:nvSpPr>
          <p:spPr bwMode="auto">
            <a:xfrm flipH="1">
              <a:off x="7994651" y="3668713"/>
              <a:ext cx="30163"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xmlns="" val="2406450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Freeform: Shape 294">
            <a:extLst>
              <a:ext uri="{FF2B5EF4-FFF2-40B4-BE49-F238E27FC236}">
                <a16:creationId xmlns:a16="http://schemas.microsoft.com/office/drawing/2014/main" xmlns="" id="{08ED0178-E2EC-414F-8558-42C10B20ADF0}"/>
              </a:ext>
            </a:extLst>
          </p:cNvPr>
          <p:cNvSpPr/>
          <p:nvPr/>
        </p:nvSpPr>
        <p:spPr>
          <a:xfrm>
            <a:off x="-19904" y="-13678"/>
            <a:ext cx="5361232"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6" name="Group 295">
            <a:extLst>
              <a:ext uri="{FF2B5EF4-FFF2-40B4-BE49-F238E27FC236}">
                <a16:creationId xmlns:a16="http://schemas.microsoft.com/office/drawing/2014/main" xmlns="" id="{D128D622-2216-4CDA-8466-17ED0F6E9E24}"/>
              </a:ext>
            </a:extLst>
          </p:cNvPr>
          <p:cNvGrpSpPr/>
          <p:nvPr/>
        </p:nvGrpSpPr>
        <p:grpSpPr>
          <a:xfrm rot="20760234">
            <a:off x="6979640" y="1360534"/>
            <a:ext cx="4944866" cy="5209455"/>
            <a:chOff x="7335838" y="1800225"/>
            <a:chExt cx="3223197" cy="3395663"/>
          </a:xfrm>
          <a:solidFill>
            <a:schemeClr val="bg1">
              <a:alpha val="1000"/>
            </a:schemeClr>
          </a:solidFill>
        </p:grpSpPr>
        <p:grpSp>
          <p:nvGrpSpPr>
            <p:cNvPr id="297" name="Group 296">
              <a:extLst>
                <a:ext uri="{FF2B5EF4-FFF2-40B4-BE49-F238E27FC236}">
                  <a16:creationId xmlns:a16="http://schemas.microsoft.com/office/drawing/2014/main" xmlns="" id="{EB51CB79-14D1-424E-A332-EDEC11C40E07}"/>
                </a:ext>
              </a:extLst>
            </p:cNvPr>
            <p:cNvGrpSpPr/>
            <p:nvPr/>
          </p:nvGrpSpPr>
          <p:grpSpPr>
            <a:xfrm>
              <a:off x="7335838" y="1800225"/>
              <a:ext cx="1603375" cy="3381375"/>
              <a:chOff x="7335838" y="1800225"/>
              <a:chExt cx="1603375" cy="3381375"/>
            </a:xfrm>
            <a:grpFill/>
          </p:grpSpPr>
          <p:sp>
            <p:nvSpPr>
              <p:cNvPr id="314" name="Freeform 9">
                <a:extLst>
                  <a:ext uri="{FF2B5EF4-FFF2-40B4-BE49-F238E27FC236}">
                    <a16:creationId xmlns:a16="http://schemas.microsoft.com/office/drawing/2014/main" xmlns="" id="{0B5A68F8-159C-4C98-B82B-63D668CD299B}"/>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0">
                <a:extLst>
                  <a:ext uri="{FF2B5EF4-FFF2-40B4-BE49-F238E27FC236}">
                    <a16:creationId xmlns:a16="http://schemas.microsoft.com/office/drawing/2014/main" xmlns="" id="{71B481CB-D909-435F-83A5-1249B1D3D0F7}"/>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1">
                <a:extLst>
                  <a:ext uri="{FF2B5EF4-FFF2-40B4-BE49-F238E27FC236}">
                    <a16:creationId xmlns:a16="http://schemas.microsoft.com/office/drawing/2014/main" xmlns="" id="{D9DF00CA-3FEE-454C-9EC8-9721A9ED4E45}"/>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12">
                <a:extLst>
                  <a:ext uri="{FF2B5EF4-FFF2-40B4-BE49-F238E27FC236}">
                    <a16:creationId xmlns:a16="http://schemas.microsoft.com/office/drawing/2014/main" xmlns="" id="{1388672C-040F-4E96-A773-624485CD0BDC}"/>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3">
                <a:extLst>
                  <a:ext uri="{FF2B5EF4-FFF2-40B4-BE49-F238E27FC236}">
                    <a16:creationId xmlns:a16="http://schemas.microsoft.com/office/drawing/2014/main" xmlns="" id="{4BEBC3A5-E1B3-49BE-84C9-8885C1AD461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4">
                <a:extLst>
                  <a:ext uri="{FF2B5EF4-FFF2-40B4-BE49-F238E27FC236}">
                    <a16:creationId xmlns:a16="http://schemas.microsoft.com/office/drawing/2014/main" xmlns="" id="{271D7D29-3A24-4586-A5C6-8515CD50B54B}"/>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xmlns="" id="{8CA2EB68-6CB9-4B2C-A6F0-C576D0617B7D}"/>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6">
                <a:extLst>
                  <a:ext uri="{FF2B5EF4-FFF2-40B4-BE49-F238E27FC236}">
                    <a16:creationId xmlns:a16="http://schemas.microsoft.com/office/drawing/2014/main" xmlns="" id="{FFEDF3DC-8527-48B0-99C7-1B669DDC4C7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7">
                <a:extLst>
                  <a:ext uri="{FF2B5EF4-FFF2-40B4-BE49-F238E27FC236}">
                    <a16:creationId xmlns:a16="http://schemas.microsoft.com/office/drawing/2014/main" xmlns="" id="{3B132D24-DBF7-4901-AD5C-ED0F4556B291}"/>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8">
                <a:extLst>
                  <a:ext uri="{FF2B5EF4-FFF2-40B4-BE49-F238E27FC236}">
                    <a16:creationId xmlns:a16="http://schemas.microsoft.com/office/drawing/2014/main" xmlns="" id="{6FD412B7-22FA-4E2D-B1FF-B92A889D45D8}"/>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9">
                <a:extLst>
                  <a:ext uri="{FF2B5EF4-FFF2-40B4-BE49-F238E27FC236}">
                    <a16:creationId xmlns:a16="http://schemas.microsoft.com/office/drawing/2014/main" xmlns="" id="{0049F006-B550-420F-B33B-480A345A30EC}"/>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0">
                <a:extLst>
                  <a:ext uri="{FF2B5EF4-FFF2-40B4-BE49-F238E27FC236}">
                    <a16:creationId xmlns:a16="http://schemas.microsoft.com/office/drawing/2014/main" xmlns="" id="{94842EDD-80E8-4913-A771-D6BB23E519A7}"/>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1">
                <a:extLst>
                  <a:ext uri="{FF2B5EF4-FFF2-40B4-BE49-F238E27FC236}">
                    <a16:creationId xmlns:a16="http://schemas.microsoft.com/office/drawing/2014/main" xmlns="" id="{084CB988-06C8-4F57-B936-07E7C2519C82}"/>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
                <a:extLst>
                  <a:ext uri="{FF2B5EF4-FFF2-40B4-BE49-F238E27FC236}">
                    <a16:creationId xmlns:a16="http://schemas.microsoft.com/office/drawing/2014/main" xmlns="" id="{1241C0F4-BEEF-45A2-876D-33E46971A903}"/>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3">
                <a:extLst>
                  <a:ext uri="{FF2B5EF4-FFF2-40B4-BE49-F238E27FC236}">
                    <a16:creationId xmlns:a16="http://schemas.microsoft.com/office/drawing/2014/main" xmlns="" id="{5AA6F1ED-7C0C-40BA-9BA8-69AE2220F786}"/>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4">
                <a:extLst>
                  <a:ext uri="{FF2B5EF4-FFF2-40B4-BE49-F238E27FC236}">
                    <a16:creationId xmlns:a16="http://schemas.microsoft.com/office/drawing/2014/main" xmlns="" id="{28DAA21B-E686-4F91-8CE1-E3A843B4228F}"/>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5">
                <a:extLst>
                  <a:ext uri="{FF2B5EF4-FFF2-40B4-BE49-F238E27FC236}">
                    <a16:creationId xmlns:a16="http://schemas.microsoft.com/office/drawing/2014/main" xmlns="" id="{F72212BC-7C67-49F9-84DA-FD83DB360E50}"/>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6">
                <a:extLst>
                  <a:ext uri="{FF2B5EF4-FFF2-40B4-BE49-F238E27FC236}">
                    <a16:creationId xmlns:a16="http://schemas.microsoft.com/office/drawing/2014/main" xmlns="" id="{3F10A70C-9E4A-499E-AD9A-3A8CB08368C9}"/>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7">
                <a:extLst>
                  <a:ext uri="{FF2B5EF4-FFF2-40B4-BE49-F238E27FC236}">
                    <a16:creationId xmlns:a16="http://schemas.microsoft.com/office/drawing/2014/main" xmlns="" id="{C77D77EA-D6E2-4697-A894-2D555171F87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8">
                <a:extLst>
                  <a:ext uri="{FF2B5EF4-FFF2-40B4-BE49-F238E27FC236}">
                    <a16:creationId xmlns:a16="http://schemas.microsoft.com/office/drawing/2014/main" xmlns="" id="{780C88D9-17D7-4EF1-83BD-50F8D352E88E}"/>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9">
                <a:extLst>
                  <a:ext uri="{FF2B5EF4-FFF2-40B4-BE49-F238E27FC236}">
                    <a16:creationId xmlns:a16="http://schemas.microsoft.com/office/drawing/2014/main" xmlns="" id="{5C8B230E-4C59-460A-B1B9-6945C4DF7D71}"/>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30">
                <a:extLst>
                  <a:ext uri="{FF2B5EF4-FFF2-40B4-BE49-F238E27FC236}">
                    <a16:creationId xmlns:a16="http://schemas.microsoft.com/office/drawing/2014/main" xmlns="" id="{58A0D0A8-0106-41A9-A360-C4D35D4B02C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31">
                <a:extLst>
                  <a:ext uri="{FF2B5EF4-FFF2-40B4-BE49-F238E27FC236}">
                    <a16:creationId xmlns:a16="http://schemas.microsoft.com/office/drawing/2014/main" xmlns="" id="{1CCA1493-C0A2-4D4E-81DF-2797291B43CA}"/>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2">
                <a:extLst>
                  <a:ext uri="{FF2B5EF4-FFF2-40B4-BE49-F238E27FC236}">
                    <a16:creationId xmlns:a16="http://schemas.microsoft.com/office/drawing/2014/main" xmlns="" id="{0C013CCF-315A-435C-B5E8-E7F280CBBCD4}"/>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3">
                <a:extLst>
                  <a:ext uri="{FF2B5EF4-FFF2-40B4-BE49-F238E27FC236}">
                    <a16:creationId xmlns:a16="http://schemas.microsoft.com/office/drawing/2014/main" xmlns="" id="{DAB91571-6E05-4FA9-843A-30DA3DCC3BE2}"/>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34">
                <a:extLst>
                  <a:ext uri="{FF2B5EF4-FFF2-40B4-BE49-F238E27FC236}">
                    <a16:creationId xmlns:a16="http://schemas.microsoft.com/office/drawing/2014/main" xmlns="" id="{877BFCAA-7D0F-4FF7-B034-2FA7EFC54543}"/>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35">
                <a:extLst>
                  <a:ext uri="{FF2B5EF4-FFF2-40B4-BE49-F238E27FC236}">
                    <a16:creationId xmlns:a16="http://schemas.microsoft.com/office/drawing/2014/main" xmlns="" id="{004CF29A-62D0-4A9B-8D32-4E87FA78509E}"/>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36">
                <a:extLst>
                  <a:ext uri="{FF2B5EF4-FFF2-40B4-BE49-F238E27FC236}">
                    <a16:creationId xmlns:a16="http://schemas.microsoft.com/office/drawing/2014/main" xmlns="" id="{4FF1EB11-4F4F-45ED-B386-8D2D693B271F}"/>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8" name="Group 297">
              <a:extLst>
                <a:ext uri="{FF2B5EF4-FFF2-40B4-BE49-F238E27FC236}">
                  <a16:creationId xmlns:a16="http://schemas.microsoft.com/office/drawing/2014/main" xmlns="" id="{67A77512-B660-4028-B52D-71B0DF29EB79}"/>
                </a:ext>
              </a:extLst>
            </p:cNvPr>
            <p:cNvGrpSpPr/>
            <p:nvPr/>
          </p:nvGrpSpPr>
          <p:grpSpPr>
            <a:xfrm>
              <a:off x="8955660" y="1816100"/>
              <a:ext cx="1603375" cy="3379788"/>
              <a:chOff x="9157949" y="1816100"/>
              <a:chExt cx="1603375" cy="3379788"/>
            </a:xfrm>
            <a:grpFill/>
          </p:grpSpPr>
          <p:grpSp>
            <p:nvGrpSpPr>
              <p:cNvPr id="299" name="Group 298">
                <a:extLst>
                  <a:ext uri="{FF2B5EF4-FFF2-40B4-BE49-F238E27FC236}">
                    <a16:creationId xmlns:a16="http://schemas.microsoft.com/office/drawing/2014/main" xmlns="" id="{BCF83B4B-E38D-4ECB-A2EB-D890B19A5C08}"/>
                  </a:ext>
                </a:extLst>
              </p:cNvPr>
              <p:cNvGrpSpPr/>
              <p:nvPr/>
            </p:nvGrpSpPr>
            <p:grpSpPr>
              <a:xfrm>
                <a:off x="9357974" y="1938338"/>
                <a:ext cx="1173162" cy="3105150"/>
                <a:chOff x="9075738" y="1938338"/>
                <a:chExt cx="1173162" cy="3105150"/>
              </a:xfrm>
              <a:grpFill/>
            </p:grpSpPr>
            <p:sp>
              <p:nvSpPr>
                <p:cNvPr id="301" name="Freeform 37">
                  <a:extLst>
                    <a:ext uri="{FF2B5EF4-FFF2-40B4-BE49-F238E27FC236}">
                      <a16:creationId xmlns:a16="http://schemas.microsoft.com/office/drawing/2014/main" xmlns="" id="{3DF8AECE-921A-413F-81A4-133CF9B57F20}"/>
                    </a:ext>
                  </a:extLst>
                </p:cNvPr>
                <p:cNvSpPr>
                  <a:spLocks/>
                </p:cNvSpPr>
                <p:nvPr/>
              </p:nvSpPr>
              <p:spPr bwMode="auto">
                <a:xfrm>
                  <a:off x="9109075" y="1979613"/>
                  <a:ext cx="223838" cy="511175"/>
                </a:xfrm>
                <a:custGeom>
                  <a:avLst/>
                  <a:gdLst>
                    <a:gd name="T0" fmla="*/ 38 w 75"/>
                    <a:gd name="T1" fmla="*/ 48 h 171"/>
                    <a:gd name="T2" fmla="*/ 31 w 75"/>
                    <a:gd name="T3" fmla="*/ 48 h 171"/>
                    <a:gd name="T4" fmla="*/ 23 w 75"/>
                    <a:gd name="T5" fmla="*/ 77 h 171"/>
                    <a:gd name="T6" fmla="*/ 29 w 75"/>
                    <a:gd name="T7" fmla="*/ 105 h 171"/>
                    <a:gd name="T8" fmla="*/ 33 w 75"/>
                    <a:gd name="T9" fmla="*/ 118 h 171"/>
                    <a:gd name="T10" fmla="*/ 32 w 75"/>
                    <a:gd name="T11" fmla="*/ 166 h 171"/>
                    <a:gd name="T12" fmla="*/ 25 w 75"/>
                    <a:gd name="T13" fmla="*/ 171 h 171"/>
                    <a:gd name="T14" fmla="*/ 22 w 75"/>
                    <a:gd name="T15" fmla="*/ 170 h 171"/>
                    <a:gd name="T16" fmla="*/ 17 w 75"/>
                    <a:gd name="T17" fmla="*/ 160 h 171"/>
                    <a:gd name="T18" fmla="*/ 17 w 75"/>
                    <a:gd name="T19" fmla="*/ 122 h 171"/>
                    <a:gd name="T20" fmla="*/ 14 w 75"/>
                    <a:gd name="T21" fmla="*/ 110 h 171"/>
                    <a:gd name="T22" fmla="*/ 7 w 75"/>
                    <a:gd name="T23" fmla="*/ 78 h 171"/>
                    <a:gd name="T24" fmla="*/ 16 w 75"/>
                    <a:gd name="T25" fmla="*/ 40 h 171"/>
                    <a:gd name="T26" fmla="*/ 10 w 75"/>
                    <a:gd name="T27" fmla="*/ 33 h 171"/>
                    <a:gd name="T28" fmla="*/ 1 w 75"/>
                    <a:gd name="T29" fmla="*/ 10 h 171"/>
                    <a:gd name="T30" fmla="*/ 8 w 75"/>
                    <a:gd name="T31" fmla="*/ 1 h 171"/>
                    <a:gd name="T32" fmla="*/ 17 w 75"/>
                    <a:gd name="T33" fmla="*/ 7 h 171"/>
                    <a:gd name="T34" fmla="*/ 24 w 75"/>
                    <a:gd name="T35" fmla="*/ 24 h 171"/>
                    <a:gd name="T36" fmla="*/ 30 w 75"/>
                    <a:gd name="T37" fmla="*/ 30 h 171"/>
                    <a:gd name="T38" fmla="*/ 34 w 75"/>
                    <a:gd name="T39" fmla="*/ 32 h 171"/>
                    <a:gd name="T40" fmla="*/ 38 w 75"/>
                    <a:gd name="T41" fmla="*/ 32 h 171"/>
                    <a:gd name="T42" fmla="*/ 60 w 75"/>
                    <a:gd name="T43" fmla="*/ 27 h 171"/>
                    <a:gd name="T44" fmla="*/ 72 w 75"/>
                    <a:gd name="T45" fmla="*/ 26 h 171"/>
                    <a:gd name="T46" fmla="*/ 72 w 75"/>
                    <a:gd name="T47" fmla="*/ 38 h 171"/>
                    <a:gd name="T48" fmla="*/ 38 w 75"/>
                    <a:gd name="T49" fmla="*/ 48 h 171"/>
                    <a:gd name="T50" fmla="*/ 38 w 75"/>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71">
                      <a:moveTo>
                        <a:pt x="38" y="48"/>
                      </a:moveTo>
                      <a:cubicBezTo>
                        <a:pt x="36" y="48"/>
                        <a:pt x="34" y="48"/>
                        <a:pt x="31" y="48"/>
                      </a:cubicBezTo>
                      <a:cubicBezTo>
                        <a:pt x="24" y="55"/>
                        <a:pt x="22" y="67"/>
                        <a:pt x="23" y="77"/>
                      </a:cubicBezTo>
                      <a:cubicBezTo>
                        <a:pt x="24" y="86"/>
                        <a:pt x="26" y="96"/>
                        <a:pt x="29" y="105"/>
                      </a:cubicBezTo>
                      <a:cubicBezTo>
                        <a:pt x="31" y="109"/>
                        <a:pt x="32" y="114"/>
                        <a:pt x="33" y="118"/>
                      </a:cubicBezTo>
                      <a:cubicBezTo>
                        <a:pt x="38" y="138"/>
                        <a:pt x="38" y="153"/>
                        <a:pt x="32" y="166"/>
                      </a:cubicBezTo>
                      <a:cubicBezTo>
                        <a:pt x="31" y="169"/>
                        <a:pt x="28" y="171"/>
                        <a:pt x="25" y="171"/>
                      </a:cubicBezTo>
                      <a:cubicBezTo>
                        <a:pt x="24" y="171"/>
                        <a:pt x="23" y="171"/>
                        <a:pt x="22" y="170"/>
                      </a:cubicBezTo>
                      <a:cubicBezTo>
                        <a:pt x="17" y="169"/>
                        <a:pt x="16" y="164"/>
                        <a:pt x="17" y="160"/>
                      </a:cubicBezTo>
                      <a:cubicBezTo>
                        <a:pt x="22" y="150"/>
                        <a:pt x="22" y="138"/>
                        <a:pt x="17" y="122"/>
                      </a:cubicBezTo>
                      <a:cubicBezTo>
                        <a:pt x="16" y="118"/>
                        <a:pt x="15" y="114"/>
                        <a:pt x="14" y="110"/>
                      </a:cubicBezTo>
                      <a:cubicBezTo>
                        <a:pt x="11" y="100"/>
                        <a:pt x="8" y="89"/>
                        <a:pt x="7" y="78"/>
                      </a:cubicBezTo>
                      <a:cubicBezTo>
                        <a:pt x="5" y="64"/>
                        <a:pt x="9" y="50"/>
                        <a:pt x="16" y="40"/>
                      </a:cubicBezTo>
                      <a:cubicBezTo>
                        <a:pt x="14" y="38"/>
                        <a:pt x="12" y="36"/>
                        <a:pt x="10" y="33"/>
                      </a:cubicBezTo>
                      <a:cubicBezTo>
                        <a:pt x="6" y="26"/>
                        <a:pt x="3" y="19"/>
                        <a:pt x="1" y="10"/>
                      </a:cubicBezTo>
                      <a:cubicBezTo>
                        <a:pt x="0" y="6"/>
                        <a:pt x="3" y="2"/>
                        <a:pt x="8" y="1"/>
                      </a:cubicBezTo>
                      <a:cubicBezTo>
                        <a:pt x="12" y="0"/>
                        <a:pt x="16" y="3"/>
                        <a:pt x="17" y="7"/>
                      </a:cubicBezTo>
                      <a:cubicBezTo>
                        <a:pt x="18" y="13"/>
                        <a:pt x="21" y="19"/>
                        <a:pt x="24" y="24"/>
                      </a:cubicBezTo>
                      <a:cubicBezTo>
                        <a:pt x="26" y="27"/>
                        <a:pt x="28" y="29"/>
                        <a:pt x="30" y="30"/>
                      </a:cubicBezTo>
                      <a:cubicBezTo>
                        <a:pt x="31" y="31"/>
                        <a:pt x="32" y="31"/>
                        <a:pt x="34" y="32"/>
                      </a:cubicBezTo>
                      <a:cubicBezTo>
                        <a:pt x="35" y="32"/>
                        <a:pt x="36" y="32"/>
                        <a:pt x="38" y="32"/>
                      </a:cubicBezTo>
                      <a:cubicBezTo>
                        <a:pt x="47" y="32"/>
                        <a:pt x="56" y="31"/>
                        <a:pt x="60" y="27"/>
                      </a:cubicBezTo>
                      <a:cubicBezTo>
                        <a:pt x="63" y="23"/>
                        <a:pt x="68" y="23"/>
                        <a:pt x="72" y="26"/>
                      </a:cubicBezTo>
                      <a:cubicBezTo>
                        <a:pt x="75" y="29"/>
                        <a:pt x="75" y="34"/>
                        <a:pt x="72" y="38"/>
                      </a:cubicBezTo>
                      <a:cubicBezTo>
                        <a:pt x="63" y="47"/>
                        <a:pt x="50" y="48"/>
                        <a:pt x="38" y="48"/>
                      </a:cubicBezTo>
                      <a:cubicBezTo>
                        <a:pt x="38" y="48"/>
                        <a:pt x="38" y="48"/>
                        <a:pt x="38"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8">
                  <a:extLst>
                    <a:ext uri="{FF2B5EF4-FFF2-40B4-BE49-F238E27FC236}">
                      <a16:creationId xmlns:a16="http://schemas.microsoft.com/office/drawing/2014/main" xmlns="" id="{BA9640BF-3968-4E81-A101-37263FCB3461}"/>
                    </a:ext>
                  </a:extLst>
                </p:cNvPr>
                <p:cNvSpPr>
                  <a:spLocks/>
                </p:cNvSpPr>
                <p:nvPr/>
              </p:nvSpPr>
              <p:spPr bwMode="auto">
                <a:xfrm>
                  <a:off x="9593263" y="2520950"/>
                  <a:ext cx="114300" cy="360363"/>
                </a:xfrm>
                <a:custGeom>
                  <a:avLst/>
                  <a:gdLst>
                    <a:gd name="T0" fmla="*/ 22 w 38"/>
                    <a:gd name="T1" fmla="*/ 121 h 121"/>
                    <a:gd name="T2" fmla="*/ 17 w 38"/>
                    <a:gd name="T3" fmla="*/ 120 h 121"/>
                    <a:gd name="T4" fmla="*/ 15 w 38"/>
                    <a:gd name="T5" fmla="*/ 109 h 121"/>
                    <a:gd name="T6" fmla="*/ 17 w 38"/>
                    <a:gd name="T7" fmla="*/ 78 h 121"/>
                    <a:gd name="T8" fmla="*/ 13 w 38"/>
                    <a:gd name="T9" fmla="*/ 69 h 121"/>
                    <a:gd name="T10" fmla="*/ 8 w 38"/>
                    <a:gd name="T11" fmla="*/ 61 h 121"/>
                    <a:gd name="T12" fmla="*/ 10 w 38"/>
                    <a:gd name="T13" fmla="*/ 5 h 121"/>
                    <a:gd name="T14" fmla="*/ 21 w 38"/>
                    <a:gd name="T15" fmla="*/ 2 h 121"/>
                    <a:gd name="T16" fmla="*/ 24 w 38"/>
                    <a:gd name="T17" fmla="*/ 13 h 121"/>
                    <a:gd name="T18" fmla="*/ 23 w 38"/>
                    <a:gd name="T19" fmla="*/ 54 h 121"/>
                    <a:gd name="T20" fmla="*/ 27 w 38"/>
                    <a:gd name="T21" fmla="*/ 61 h 121"/>
                    <a:gd name="T22" fmla="*/ 32 w 38"/>
                    <a:gd name="T23" fmla="*/ 72 h 121"/>
                    <a:gd name="T24" fmla="*/ 28 w 38"/>
                    <a:gd name="T25" fmla="*/ 117 h 121"/>
                    <a:gd name="T26" fmla="*/ 22 w 38"/>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1">
                      <a:moveTo>
                        <a:pt x="22" y="121"/>
                      </a:moveTo>
                      <a:cubicBezTo>
                        <a:pt x="20" y="121"/>
                        <a:pt x="19" y="121"/>
                        <a:pt x="17" y="120"/>
                      </a:cubicBezTo>
                      <a:cubicBezTo>
                        <a:pt x="13" y="118"/>
                        <a:pt x="12" y="113"/>
                        <a:pt x="15" y="109"/>
                      </a:cubicBezTo>
                      <a:cubicBezTo>
                        <a:pt x="20" y="100"/>
                        <a:pt x="21" y="88"/>
                        <a:pt x="17" y="78"/>
                      </a:cubicBezTo>
                      <a:cubicBezTo>
                        <a:pt x="16" y="75"/>
                        <a:pt x="14" y="72"/>
                        <a:pt x="13" y="69"/>
                      </a:cubicBezTo>
                      <a:cubicBezTo>
                        <a:pt x="11" y="66"/>
                        <a:pt x="10" y="64"/>
                        <a:pt x="8" y="61"/>
                      </a:cubicBezTo>
                      <a:cubicBezTo>
                        <a:pt x="0" y="43"/>
                        <a:pt x="1" y="22"/>
                        <a:pt x="10" y="5"/>
                      </a:cubicBezTo>
                      <a:cubicBezTo>
                        <a:pt x="13" y="1"/>
                        <a:pt x="17" y="0"/>
                        <a:pt x="21" y="2"/>
                      </a:cubicBezTo>
                      <a:cubicBezTo>
                        <a:pt x="25" y="4"/>
                        <a:pt x="27" y="9"/>
                        <a:pt x="24" y="13"/>
                      </a:cubicBezTo>
                      <a:cubicBezTo>
                        <a:pt x="17" y="25"/>
                        <a:pt x="17" y="41"/>
                        <a:pt x="23" y="54"/>
                      </a:cubicBezTo>
                      <a:cubicBezTo>
                        <a:pt x="24" y="56"/>
                        <a:pt x="25" y="59"/>
                        <a:pt x="27" y="61"/>
                      </a:cubicBezTo>
                      <a:cubicBezTo>
                        <a:pt x="29" y="64"/>
                        <a:pt x="31" y="68"/>
                        <a:pt x="32" y="72"/>
                      </a:cubicBezTo>
                      <a:cubicBezTo>
                        <a:pt x="38" y="86"/>
                        <a:pt x="37" y="104"/>
                        <a:pt x="28" y="117"/>
                      </a:cubicBezTo>
                      <a:cubicBezTo>
                        <a:pt x="27" y="120"/>
                        <a:pt x="24" y="121"/>
                        <a:pt x="22"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9">
                  <a:extLst>
                    <a:ext uri="{FF2B5EF4-FFF2-40B4-BE49-F238E27FC236}">
                      <a16:creationId xmlns:a16="http://schemas.microsoft.com/office/drawing/2014/main" xmlns="" id="{48B7A495-E40A-402F-96A3-004EF0AFF2AF}"/>
                    </a:ext>
                  </a:extLst>
                </p:cNvPr>
                <p:cNvSpPr>
                  <a:spLocks/>
                </p:cNvSpPr>
                <p:nvPr/>
              </p:nvSpPr>
              <p:spPr bwMode="auto">
                <a:xfrm>
                  <a:off x="9150350" y="2595563"/>
                  <a:ext cx="120650" cy="376238"/>
                </a:xfrm>
                <a:custGeom>
                  <a:avLst/>
                  <a:gdLst>
                    <a:gd name="T0" fmla="*/ 23 w 40"/>
                    <a:gd name="T1" fmla="*/ 92 h 126"/>
                    <a:gd name="T2" fmla="*/ 24 w 40"/>
                    <a:gd name="T3" fmla="*/ 116 h 126"/>
                    <a:gd name="T4" fmla="*/ 19 w 40"/>
                    <a:gd name="T5" fmla="*/ 126 h 126"/>
                    <a:gd name="T6" fmla="*/ 16 w 40"/>
                    <a:gd name="T7" fmla="*/ 126 h 126"/>
                    <a:gd name="T8" fmla="*/ 9 w 40"/>
                    <a:gd name="T9" fmla="*/ 121 h 126"/>
                    <a:gd name="T10" fmla="*/ 8 w 40"/>
                    <a:gd name="T11" fmla="*/ 88 h 126"/>
                    <a:gd name="T12" fmla="*/ 12 w 40"/>
                    <a:gd name="T13" fmla="*/ 76 h 126"/>
                    <a:gd name="T14" fmla="*/ 15 w 40"/>
                    <a:gd name="T15" fmla="*/ 69 h 126"/>
                    <a:gd name="T16" fmla="*/ 4 w 40"/>
                    <a:gd name="T17" fmla="*/ 14 h 126"/>
                    <a:gd name="T18" fmla="*/ 4 w 40"/>
                    <a:gd name="T19" fmla="*/ 3 h 126"/>
                    <a:gd name="T20" fmla="*/ 15 w 40"/>
                    <a:gd name="T21" fmla="*/ 3 h 126"/>
                    <a:gd name="T22" fmla="*/ 31 w 40"/>
                    <a:gd name="T23" fmla="*/ 75 h 126"/>
                    <a:gd name="T24" fmla="*/ 27 w 40"/>
                    <a:gd name="T25" fmla="*/ 83 h 126"/>
                    <a:gd name="T26" fmla="*/ 23 w 40"/>
                    <a:gd name="T27" fmla="*/ 9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6">
                      <a:moveTo>
                        <a:pt x="23" y="92"/>
                      </a:moveTo>
                      <a:cubicBezTo>
                        <a:pt x="21" y="100"/>
                        <a:pt x="21" y="108"/>
                        <a:pt x="24" y="116"/>
                      </a:cubicBezTo>
                      <a:cubicBezTo>
                        <a:pt x="26" y="120"/>
                        <a:pt x="23" y="124"/>
                        <a:pt x="19" y="126"/>
                      </a:cubicBezTo>
                      <a:cubicBezTo>
                        <a:pt x="18" y="126"/>
                        <a:pt x="17" y="126"/>
                        <a:pt x="16" y="126"/>
                      </a:cubicBezTo>
                      <a:cubicBezTo>
                        <a:pt x="13" y="126"/>
                        <a:pt x="10" y="124"/>
                        <a:pt x="9" y="121"/>
                      </a:cubicBezTo>
                      <a:cubicBezTo>
                        <a:pt x="5" y="110"/>
                        <a:pt x="5" y="98"/>
                        <a:pt x="8" y="88"/>
                      </a:cubicBezTo>
                      <a:cubicBezTo>
                        <a:pt x="9" y="84"/>
                        <a:pt x="11" y="80"/>
                        <a:pt x="12" y="76"/>
                      </a:cubicBezTo>
                      <a:cubicBezTo>
                        <a:pt x="14" y="74"/>
                        <a:pt x="15" y="72"/>
                        <a:pt x="15" y="69"/>
                      </a:cubicBezTo>
                      <a:cubicBezTo>
                        <a:pt x="22" y="51"/>
                        <a:pt x="17" y="28"/>
                        <a:pt x="4" y="14"/>
                      </a:cubicBezTo>
                      <a:cubicBezTo>
                        <a:pt x="0" y="11"/>
                        <a:pt x="0" y="6"/>
                        <a:pt x="4" y="3"/>
                      </a:cubicBezTo>
                      <a:cubicBezTo>
                        <a:pt x="7" y="0"/>
                        <a:pt x="12" y="0"/>
                        <a:pt x="15" y="3"/>
                      </a:cubicBezTo>
                      <a:cubicBezTo>
                        <a:pt x="33" y="21"/>
                        <a:pt x="40" y="50"/>
                        <a:pt x="31" y="75"/>
                      </a:cubicBezTo>
                      <a:cubicBezTo>
                        <a:pt x="30" y="78"/>
                        <a:pt x="28" y="80"/>
                        <a:pt x="27" y="83"/>
                      </a:cubicBezTo>
                      <a:cubicBezTo>
                        <a:pt x="26" y="86"/>
                        <a:pt x="24" y="89"/>
                        <a:pt x="23" y="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40">
                  <a:extLst>
                    <a:ext uri="{FF2B5EF4-FFF2-40B4-BE49-F238E27FC236}">
                      <a16:creationId xmlns:a16="http://schemas.microsoft.com/office/drawing/2014/main" xmlns="" id="{43507786-14B9-4000-9512-4E6808BB5D24}"/>
                    </a:ext>
                  </a:extLst>
                </p:cNvPr>
                <p:cNvSpPr>
                  <a:spLocks/>
                </p:cNvSpPr>
                <p:nvPr/>
              </p:nvSpPr>
              <p:spPr bwMode="auto">
                <a:xfrm>
                  <a:off x="9559925" y="2693988"/>
                  <a:ext cx="431800" cy="569913"/>
                </a:xfrm>
                <a:custGeom>
                  <a:avLst/>
                  <a:gdLst>
                    <a:gd name="T0" fmla="*/ 127 w 144"/>
                    <a:gd name="T1" fmla="*/ 119 h 191"/>
                    <a:gd name="T2" fmla="*/ 122 w 144"/>
                    <a:gd name="T3" fmla="*/ 122 h 191"/>
                    <a:gd name="T4" fmla="*/ 121 w 144"/>
                    <a:gd name="T5" fmla="*/ 161 h 191"/>
                    <a:gd name="T6" fmla="*/ 114 w 144"/>
                    <a:gd name="T7" fmla="*/ 165 h 191"/>
                    <a:gd name="T8" fmla="*/ 110 w 144"/>
                    <a:gd name="T9" fmla="*/ 164 h 191"/>
                    <a:gd name="T10" fmla="*/ 107 w 144"/>
                    <a:gd name="T11" fmla="*/ 153 h 191"/>
                    <a:gd name="T12" fmla="*/ 107 w 144"/>
                    <a:gd name="T13" fmla="*/ 128 h 191"/>
                    <a:gd name="T14" fmla="*/ 95 w 144"/>
                    <a:gd name="T15" fmla="*/ 129 h 191"/>
                    <a:gd name="T16" fmla="*/ 81 w 144"/>
                    <a:gd name="T17" fmla="*/ 125 h 191"/>
                    <a:gd name="T18" fmla="*/ 72 w 144"/>
                    <a:gd name="T19" fmla="*/ 123 h 191"/>
                    <a:gd name="T20" fmla="*/ 32 w 144"/>
                    <a:gd name="T21" fmla="*/ 138 h 191"/>
                    <a:gd name="T22" fmla="*/ 28 w 144"/>
                    <a:gd name="T23" fmla="*/ 143 h 191"/>
                    <a:gd name="T24" fmla="*/ 28 w 144"/>
                    <a:gd name="T25" fmla="*/ 143 h 191"/>
                    <a:gd name="T26" fmla="*/ 52 w 144"/>
                    <a:gd name="T27" fmla="*/ 171 h 191"/>
                    <a:gd name="T28" fmla="*/ 54 w 144"/>
                    <a:gd name="T29" fmla="*/ 182 h 191"/>
                    <a:gd name="T30" fmla="*/ 47 w 144"/>
                    <a:gd name="T31" fmla="*/ 186 h 191"/>
                    <a:gd name="T32" fmla="*/ 43 w 144"/>
                    <a:gd name="T33" fmla="*/ 185 h 191"/>
                    <a:gd name="T34" fmla="*/ 20 w 144"/>
                    <a:gd name="T35" fmla="*/ 161 h 191"/>
                    <a:gd name="T36" fmla="*/ 17 w 144"/>
                    <a:gd name="T37" fmla="*/ 183 h 191"/>
                    <a:gd name="T38" fmla="*/ 9 w 144"/>
                    <a:gd name="T39" fmla="*/ 191 h 191"/>
                    <a:gd name="T40" fmla="*/ 9 w 144"/>
                    <a:gd name="T41" fmla="*/ 191 h 191"/>
                    <a:gd name="T42" fmla="*/ 0 w 144"/>
                    <a:gd name="T43" fmla="*/ 183 h 191"/>
                    <a:gd name="T44" fmla="*/ 19 w 144"/>
                    <a:gd name="T45" fmla="*/ 127 h 191"/>
                    <a:gd name="T46" fmla="*/ 76 w 144"/>
                    <a:gd name="T47" fmla="*/ 107 h 191"/>
                    <a:gd name="T48" fmla="*/ 86 w 144"/>
                    <a:gd name="T49" fmla="*/ 110 h 191"/>
                    <a:gd name="T50" fmla="*/ 97 w 144"/>
                    <a:gd name="T51" fmla="*/ 113 h 191"/>
                    <a:gd name="T52" fmla="*/ 117 w 144"/>
                    <a:gd name="T53" fmla="*/ 106 h 191"/>
                    <a:gd name="T54" fmla="*/ 127 w 144"/>
                    <a:gd name="T55" fmla="*/ 88 h 191"/>
                    <a:gd name="T56" fmla="*/ 120 w 144"/>
                    <a:gd name="T57" fmla="*/ 60 h 191"/>
                    <a:gd name="T58" fmla="*/ 117 w 144"/>
                    <a:gd name="T59" fmla="*/ 51 h 191"/>
                    <a:gd name="T60" fmla="*/ 121 w 144"/>
                    <a:gd name="T61" fmla="*/ 3 h 191"/>
                    <a:gd name="T62" fmla="*/ 132 w 144"/>
                    <a:gd name="T63" fmla="*/ 3 h 191"/>
                    <a:gd name="T64" fmla="*/ 132 w 144"/>
                    <a:gd name="T65" fmla="*/ 14 h 191"/>
                    <a:gd name="T66" fmla="*/ 132 w 144"/>
                    <a:gd name="T67" fmla="*/ 45 h 191"/>
                    <a:gd name="T68" fmla="*/ 135 w 144"/>
                    <a:gd name="T69" fmla="*/ 54 h 191"/>
                    <a:gd name="T70" fmla="*/ 144 w 144"/>
                    <a:gd name="T71" fmla="*/ 89 h 191"/>
                    <a:gd name="T72" fmla="*/ 12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27" y="119"/>
                      </a:moveTo>
                      <a:cubicBezTo>
                        <a:pt x="126" y="120"/>
                        <a:pt x="124" y="121"/>
                        <a:pt x="122" y="122"/>
                      </a:cubicBezTo>
                      <a:cubicBezTo>
                        <a:pt x="129" y="134"/>
                        <a:pt x="128" y="150"/>
                        <a:pt x="121" y="161"/>
                      </a:cubicBezTo>
                      <a:cubicBezTo>
                        <a:pt x="120" y="164"/>
                        <a:pt x="117" y="165"/>
                        <a:pt x="114" y="165"/>
                      </a:cubicBezTo>
                      <a:cubicBezTo>
                        <a:pt x="113" y="165"/>
                        <a:pt x="111" y="165"/>
                        <a:pt x="110" y="164"/>
                      </a:cubicBezTo>
                      <a:cubicBezTo>
                        <a:pt x="106" y="162"/>
                        <a:pt x="105" y="157"/>
                        <a:pt x="107" y="153"/>
                      </a:cubicBezTo>
                      <a:cubicBezTo>
                        <a:pt x="112" y="146"/>
                        <a:pt x="112" y="135"/>
                        <a:pt x="107" y="128"/>
                      </a:cubicBezTo>
                      <a:cubicBezTo>
                        <a:pt x="103" y="129"/>
                        <a:pt x="99" y="129"/>
                        <a:pt x="95" y="129"/>
                      </a:cubicBezTo>
                      <a:cubicBezTo>
                        <a:pt x="90" y="128"/>
                        <a:pt x="86" y="126"/>
                        <a:pt x="81" y="125"/>
                      </a:cubicBezTo>
                      <a:cubicBezTo>
                        <a:pt x="78" y="124"/>
                        <a:pt x="75" y="123"/>
                        <a:pt x="72" y="123"/>
                      </a:cubicBezTo>
                      <a:cubicBezTo>
                        <a:pt x="58" y="120"/>
                        <a:pt x="42" y="126"/>
                        <a:pt x="32" y="138"/>
                      </a:cubicBezTo>
                      <a:cubicBezTo>
                        <a:pt x="30" y="139"/>
                        <a:pt x="29" y="141"/>
                        <a:pt x="28" y="143"/>
                      </a:cubicBezTo>
                      <a:cubicBezTo>
                        <a:pt x="28" y="143"/>
                        <a:pt x="28" y="143"/>
                        <a:pt x="28" y="143"/>
                      </a:cubicBezTo>
                      <a:cubicBezTo>
                        <a:pt x="33" y="154"/>
                        <a:pt x="42" y="164"/>
                        <a:pt x="52" y="171"/>
                      </a:cubicBezTo>
                      <a:cubicBezTo>
                        <a:pt x="56" y="174"/>
                        <a:pt x="56" y="179"/>
                        <a:pt x="54" y="182"/>
                      </a:cubicBezTo>
                      <a:cubicBezTo>
                        <a:pt x="52" y="185"/>
                        <a:pt x="50" y="186"/>
                        <a:pt x="47" y="186"/>
                      </a:cubicBezTo>
                      <a:cubicBezTo>
                        <a:pt x="46" y="186"/>
                        <a:pt x="44" y="186"/>
                        <a:pt x="43" y="185"/>
                      </a:cubicBezTo>
                      <a:cubicBezTo>
                        <a:pt x="33" y="178"/>
                        <a:pt x="26" y="170"/>
                        <a:pt x="20" y="161"/>
                      </a:cubicBezTo>
                      <a:cubicBezTo>
                        <a:pt x="18" y="168"/>
                        <a:pt x="17" y="175"/>
                        <a:pt x="17" y="183"/>
                      </a:cubicBezTo>
                      <a:cubicBezTo>
                        <a:pt x="17" y="188"/>
                        <a:pt x="13" y="191"/>
                        <a:pt x="9" y="191"/>
                      </a:cubicBezTo>
                      <a:cubicBezTo>
                        <a:pt x="9" y="191"/>
                        <a:pt x="9" y="191"/>
                        <a:pt x="9" y="191"/>
                      </a:cubicBezTo>
                      <a:cubicBezTo>
                        <a:pt x="4" y="191"/>
                        <a:pt x="1" y="188"/>
                        <a:pt x="0" y="183"/>
                      </a:cubicBezTo>
                      <a:cubicBezTo>
                        <a:pt x="0" y="162"/>
                        <a:pt x="7" y="142"/>
                        <a:pt x="19" y="127"/>
                      </a:cubicBezTo>
                      <a:cubicBezTo>
                        <a:pt x="34" y="111"/>
                        <a:pt x="56" y="103"/>
                        <a:pt x="76" y="107"/>
                      </a:cubicBezTo>
                      <a:cubicBezTo>
                        <a:pt x="79" y="108"/>
                        <a:pt x="83" y="109"/>
                        <a:pt x="86" y="110"/>
                      </a:cubicBezTo>
                      <a:cubicBezTo>
                        <a:pt x="90" y="111"/>
                        <a:pt x="94" y="112"/>
                        <a:pt x="97" y="113"/>
                      </a:cubicBezTo>
                      <a:cubicBezTo>
                        <a:pt x="104" y="113"/>
                        <a:pt x="111" y="111"/>
                        <a:pt x="117" y="106"/>
                      </a:cubicBezTo>
                      <a:cubicBezTo>
                        <a:pt x="123" y="101"/>
                        <a:pt x="127" y="95"/>
                        <a:pt x="127" y="88"/>
                      </a:cubicBezTo>
                      <a:cubicBezTo>
                        <a:pt x="128" y="79"/>
                        <a:pt x="124" y="70"/>
                        <a:pt x="120" y="60"/>
                      </a:cubicBezTo>
                      <a:cubicBezTo>
                        <a:pt x="119" y="57"/>
                        <a:pt x="118" y="54"/>
                        <a:pt x="117" y="51"/>
                      </a:cubicBezTo>
                      <a:cubicBezTo>
                        <a:pt x="109" y="31"/>
                        <a:pt x="111" y="14"/>
                        <a:pt x="121" y="3"/>
                      </a:cubicBezTo>
                      <a:cubicBezTo>
                        <a:pt x="124" y="0"/>
                        <a:pt x="129" y="0"/>
                        <a:pt x="132" y="3"/>
                      </a:cubicBezTo>
                      <a:cubicBezTo>
                        <a:pt x="135" y="6"/>
                        <a:pt x="135" y="11"/>
                        <a:pt x="132" y="14"/>
                      </a:cubicBezTo>
                      <a:cubicBezTo>
                        <a:pt x="124" y="23"/>
                        <a:pt x="129" y="39"/>
                        <a:pt x="132" y="45"/>
                      </a:cubicBezTo>
                      <a:cubicBezTo>
                        <a:pt x="133" y="48"/>
                        <a:pt x="134" y="51"/>
                        <a:pt x="135" y="54"/>
                      </a:cubicBezTo>
                      <a:cubicBezTo>
                        <a:pt x="140" y="65"/>
                        <a:pt x="144" y="76"/>
                        <a:pt x="144" y="89"/>
                      </a:cubicBezTo>
                      <a:cubicBezTo>
                        <a:pt x="143" y="100"/>
                        <a:pt x="137" y="111"/>
                        <a:pt x="12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41">
                  <a:extLst>
                    <a:ext uri="{FF2B5EF4-FFF2-40B4-BE49-F238E27FC236}">
                      <a16:creationId xmlns:a16="http://schemas.microsoft.com/office/drawing/2014/main" xmlns="" id="{9E39495C-9368-4836-899E-1563A24067AA}"/>
                    </a:ext>
                  </a:extLst>
                </p:cNvPr>
                <p:cNvSpPr>
                  <a:spLocks/>
                </p:cNvSpPr>
                <p:nvPr/>
              </p:nvSpPr>
              <p:spPr bwMode="auto">
                <a:xfrm>
                  <a:off x="9085263" y="3281363"/>
                  <a:ext cx="236538" cy="334963"/>
                </a:xfrm>
                <a:custGeom>
                  <a:avLst/>
                  <a:gdLst>
                    <a:gd name="T0" fmla="*/ 73 w 79"/>
                    <a:gd name="T1" fmla="*/ 75 h 112"/>
                    <a:gd name="T2" fmla="*/ 70 w 79"/>
                    <a:gd name="T3" fmla="*/ 75 h 112"/>
                    <a:gd name="T4" fmla="*/ 62 w 79"/>
                    <a:gd name="T5" fmla="*/ 71 h 112"/>
                    <a:gd name="T6" fmla="*/ 48 w 79"/>
                    <a:gd name="T7" fmla="*/ 54 h 112"/>
                    <a:gd name="T8" fmla="*/ 40 w 79"/>
                    <a:gd name="T9" fmla="*/ 51 h 112"/>
                    <a:gd name="T10" fmla="*/ 16 w 79"/>
                    <a:gd name="T11" fmla="*/ 109 h 112"/>
                    <a:gd name="T12" fmla="*/ 10 w 79"/>
                    <a:gd name="T13" fmla="*/ 112 h 112"/>
                    <a:gd name="T14" fmla="*/ 5 w 79"/>
                    <a:gd name="T15" fmla="*/ 110 h 112"/>
                    <a:gd name="T16" fmla="*/ 4 w 79"/>
                    <a:gd name="T17" fmla="*/ 99 h 112"/>
                    <a:gd name="T18" fmla="*/ 24 w 79"/>
                    <a:gd name="T19" fmla="*/ 45 h 112"/>
                    <a:gd name="T20" fmla="*/ 21 w 79"/>
                    <a:gd name="T21" fmla="*/ 43 h 112"/>
                    <a:gd name="T22" fmla="*/ 1 w 79"/>
                    <a:gd name="T23" fmla="*/ 11 h 112"/>
                    <a:gd name="T24" fmla="*/ 7 w 79"/>
                    <a:gd name="T25" fmla="*/ 1 h 112"/>
                    <a:gd name="T26" fmla="*/ 17 w 79"/>
                    <a:gd name="T27" fmla="*/ 6 h 112"/>
                    <a:gd name="T28" fmla="*/ 30 w 79"/>
                    <a:gd name="T29" fmla="*/ 30 h 112"/>
                    <a:gd name="T30" fmla="*/ 42 w 79"/>
                    <a:gd name="T31" fmla="*/ 35 h 112"/>
                    <a:gd name="T32" fmla="*/ 56 w 79"/>
                    <a:gd name="T33" fmla="*/ 40 h 112"/>
                    <a:gd name="T34" fmla="*/ 77 w 79"/>
                    <a:gd name="T35" fmla="*/ 64 h 112"/>
                    <a:gd name="T36" fmla="*/ 73 w 79"/>
                    <a:gd name="T37" fmla="*/ 7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2">
                      <a:moveTo>
                        <a:pt x="73" y="75"/>
                      </a:moveTo>
                      <a:cubicBezTo>
                        <a:pt x="72" y="75"/>
                        <a:pt x="71" y="75"/>
                        <a:pt x="70" y="75"/>
                      </a:cubicBezTo>
                      <a:cubicBezTo>
                        <a:pt x="67" y="75"/>
                        <a:pt x="64" y="74"/>
                        <a:pt x="62" y="71"/>
                      </a:cubicBezTo>
                      <a:cubicBezTo>
                        <a:pt x="58" y="63"/>
                        <a:pt x="54" y="58"/>
                        <a:pt x="48" y="54"/>
                      </a:cubicBezTo>
                      <a:cubicBezTo>
                        <a:pt x="46" y="53"/>
                        <a:pt x="43" y="52"/>
                        <a:pt x="40" y="51"/>
                      </a:cubicBezTo>
                      <a:cubicBezTo>
                        <a:pt x="38" y="74"/>
                        <a:pt x="26" y="99"/>
                        <a:pt x="16" y="109"/>
                      </a:cubicBezTo>
                      <a:cubicBezTo>
                        <a:pt x="15" y="111"/>
                        <a:pt x="12" y="112"/>
                        <a:pt x="10" y="112"/>
                      </a:cubicBezTo>
                      <a:cubicBezTo>
                        <a:pt x="8" y="112"/>
                        <a:pt x="6" y="112"/>
                        <a:pt x="5" y="110"/>
                      </a:cubicBezTo>
                      <a:cubicBezTo>
                        <a:pt x="1" y="107"/>
                        <a:pt x="1" y="102"/>
                        <a:pt x="4" y="99"/>
                      </a:cubicBezTo>
                      <a:cubicBezTo>
                        <a:pt x="13" y="88"/>
                        <a:pt x="25" y="63"/>
                        <a:pt x="24" y="45"/>
                      </a:cubicBezTo>
                      <a:cubicBezTo>
                        <a:pt x="23" y="44"/>
                        <a:pt x="22" y="44"/>
                        <a:pt x="21" y="43"/>
                      </a:cubicBezTo>
                      <a:cubicBezTo>
                        <a:pt x="9" y="35"/>
                        <a:pt x="4" y="21"/>
                        <a:pt x="1" y="11"/>
                      </a:cubicBezTo>
                      <a:cubicBezTo>
                        <a:pt x="0" y="6"/>
                        <a:pt x="2" y="2"/>
                        <a:pt x="7" y="1"/>
                      </a:cubicBezTo>
                      <a:cubicBezTo>
                        <a:pt x="11" y="0"/>
                        <a:pt x="16" y="2"/>
                        <a:pt x="17" y="6"/>
                      </a:cubicBezTo>
                      <a:cubicBezTo>
                        <a:pt x="20" y="18"/>
                        <a:pt x="24" y="26"/>
                        <a:pt x="30" y="30"/>
                      </a:cubicBezTo>
                      <a:cubicBezTo>
                        <a:pt x="33" y="32"/>
                        <a:pt x="38" y="33"/>
                        <a:pt x="42" y="35"/>
                      </a:cubicBezTo>
                      <a:cubicBezTo>
                        <a:pt x="47" y="36"/>
                        <a:pt x="52" y="38"/>
                        <a:pt x="56" y="40"/>
                      </a:cubicBezTo>
                      <a:cubicBezTo>
                        <a:pt x="64" y="45"/>
                        <a:pt x="71" y="53"/>
                        <a:pt x="77" y="64"/>
                      </a:cubicBezTo>
                      <a:cubicBezTo>
                        <a:pt x="79" y="68"/>
                        <a:pt x="77" y="73"/>
                        <a:pt x="73"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42">
                  <a:extLst>
                    <a:ext uri="{FF2B5EF4-FFF2-40B4-BE49-F238E27FC236}">
                      <a16:creationId xmlns:a16="http://schemas.microsoft.com/office/drawing/2014/main" xmlns="" id="{654DF718-2469-4EE8-BF72-79E85018B8FA}"/>
                    </a:ext>
                  </a:extLst>
                </p:cNvPr>
                <p:cNvSpPr>
                  <a:spLocks/>
                </p:cNvSpPr>
                <p:nvPr/>
              </p:nvSpPr>
              <p:spPr bwMode="auto">
                <a:xfrm>
                  <a:off x="10045700" y="3294063"/>
                  <a:ext cx="203200" cy="309563"/>
                </a:xfrm>
                <a:custGeom>
                  <a:avLst/>
                  <a:gdLst>
                    <a:gd name="T0" fmla="*/ 26 w 68"/>
                    <a:gd name="T1" fmla="*/ 94 h 104"/>
                    <a:gd name="T2" fmla="*/ 32 w 68"/>
                    <a:gd name="T3" fmla="*/ 83 h 104"/>
                    <a:gd name="T4" fmla="*/ 34 w 68"/>
                    <a:gd name="T5" fmla="*/ 81 h 104"/>
                    <a:gd name="T6" fmla="*/ 39 w 68"/>
                    <a:gd name="T7" fmla="*/ 58 h 104"/>
                    <a:gd name="T8" fmla="*/ 37 w 68"/>
                    <a:gd name="T9" fmla="*/ 41 h 104"/>
                    <a:gd name="T10" fmla="*/ 24 w 68"/>
                    <a:gd name="T11" fmla="*/ 43 h 104"/>
                    <a:gd name="T12" fmla="*/ 6 w 68"/>
                    <a:gd name="T13" fmla="*/ 39 h 104"/>
                    <a:gd name="T14" fmla="*/ 2 w 68"/>
                    <a:gd name="T15" fmla="*/ 29 h 104"/>
                    <a:gd name="T16" fmla="*/ 13 w 68"/>
                    <a:gd name="T17" fmla="*/ 24 h 104"/>
                    <a:gd name="T18" fmla="*/ 36 w 68"/>
                    <a:gd name="T19" fmla="*/ 24 h 104"/>
                    <a:gd name="T20" fmla="*/ 36 w 68"/>
                    <a:gd name="T21" fmla="*/ 24 h 104"/>
                    <a:gd name="T22" fmla="*/ 41 w 68"/>
                    <a:gd name="T23" fmla="*/ 21 h 104"/>
                    <a:gd name="T24" fmla="*/ 41 w 68"/>
                    <a:gd name="T25" fmla="*/ 21 h 104"/>
                    <a:gd name="T26" fmla="*/ 52 w 68"/>
                    <a:gd name="T27" fmla="*/ 7 h 104"/>
                    <a:gd name="T28" fmla="*/ 62 w 68"/>
                    <a:gd name="T29" fmla="*/ 2 h 104"/>
                    <a:gd name="T30" fmla="*/ 67 w 68"/>
                    <a:gd name="T31" fmla="*/ 12 h 104"/>
                    <a:gd name="T32" fmla="*/ 52 w 68"/>
                    <a:gd name="T33" fmla="*/ 33 h 104"/>
                    <a:gd name="T34" fmla="*/ 55 w 68"/>
                    <a:gd name="T35" fmla="*/ 57 h 104"/>
                    <a:gd name="T36" fmla="*/ 47 w 68"/>
                    <a:gd name="T37" fmla="*/ 90 h 104"/>
                    <a:gd name="T38" fmla="*/ 45 w 68"/>
                    <a:gd name="T39" fmla="*/ 93 h 104"/>
                    <a:gd name="T40" fmla="*/ 42 w 68"/>
                    <a:gd name="T41" fmla="*/ 98 h 104"/>
                    <a:gd name="T42" fmla="*/ 34 w 68"/>
                    <a:gd name="T43" fmla="*/ 104 h 104"/>
                    <a:gd name="T44" fmla="*/ 32 w 68"/>
                    <a:gd name="T45" fmla="*/ 104 h 104"/>
                    <a:gd name="T46" fmla="*/ 26 w 68"/>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104">
                      <a:moveTo>
                        <a:pt x="26" y="94"/>
                      </a:moveTo>
                      <a:cubicBezTo>
                        <a:pt x="27" y="90"/>
                        <a:pt x="30" y="86"/>
                        <a:pt x="32" y="83"/>
                      </a:cubicBezTo>
                      <a:cubicBezTo>
                        <a:pt x="32" y="82"/>
                        <a:pt x="33" y="82"/>
                        <a:pt x="34" y="81"/>
                      </a:cubicBezTo>
                      <a:cubicBezTo>
                        <a:pt x="38" y="73"/>
                        <a:pt x="39" y="64"/>
                        <a:pt x="39" y="58"/>
                      </a:cubicBezTo>
                      <a:cubicBezTo>
                        <a:pt x="39" y="52"/>
                        <a:pt x="38" y="46"/>
                        <a:pt x="37" y="41"/>
                      </a:cubicBezTo>
                      <a:cubicBezTo>
                        <a:pt x="33" y="42"/>
                        <a:pt x="28" y="43"/>
                        <a:pt x="24" y="43"/>
                      </a:cubicBezTo>
                      <a:cubicBezTo>
                        <a:pt x="18" y="43"/>
                        <a:pt x="12" y="42"/>
                        <a:pt x="6" y="39"/>
                      </a:cubicBezTo>
                      <a:cubicBezTo>
                        <a:pt x="2" y="37"/>
                        <a:pt x="0" y="33"/>
                        <a:pt x="2" y="29"/>
                      </a:cubicBezTo>
                      <a:cubicBezTo>
                        <a:pt x="4" y="24"/>
                        <a:pt x="9" y="23"/>
                        <a:pt x="13" y="24"/>
                      </a:cubicBezTo>
                      <a:cubicBezTo>
                        <a:pt x="20" y="28"/>
                        <a:pt x="29" y="27"/>
                        <a:pt x="36" y="24"/>
                      </a:cubicBezTo>
                      <a:cubicBezTo>
                        <a:pt x="36" y="24"/>
                        <a:pt x="36" y="24"/>
                        <a:pt x="36" y="24"/>
                      </a:cubicBezTo>
                      <a:cubicBezTo>
                        <a:pt x="37" y="23"/>
                        <a:pt x="39" y="22"/>
                        <a:pt x="41" y="21"/>
                      </a:cubicBezTo>
                      <a:cubicBezTo>
                        <a:pt x="41" y="21"/>
                        <a:pt x="41" y="21"/>
                        <a:pt x="41" y="21"/>
                      </a:cubicBezTo>
                      <a:cubicBezTo>
                        <a:pt x="46" y="18"/>
                        <a:pt x="50" y="12"/>
                        <a:pt x="52" y="7"/>
                      </a:cubicBezTo>
                      <a:cubicBezTo>
                        <a:pt x="53" y="2"/>
                        <a:pt x="58" y="0"/>
                        <a:pt x="62" y="2"/>
                      </a:cubicBezTo>
                      <a:cubicBezTo>
                        <a:pt x="66" y="3"/>
                        <a:pt x="68" y="7"/>
                        <a:pt x="67" y="12"/>
                      </a:cubicBezTo>
                      <a:cubicBezTo>
                        <a:pt x="64" y="20"/>
                        <a:pt x="59" y="28"/>
                        <a:pt x="52" y="33"/>
                      </a:cubicBezTo>
                      <a:cubicBezTo>
                        <a:pt x="53" y="41"/>
                        <a:pt x="55" y="49"/>
                        <a:pt x="55" y="57"/>
                      </a:cubicBezTo>
                      <a:cubicBezTo>
                        <a:pt x="56" y="70"/>
                        <a:pt x="53" y="81"/>
                        <a:pt x="47" y="90"/>
                      </a:cubicBezTo>
                      <a:cubicBezTo>
                        <a:pt x="46" y="91"/>
                        <a:pt x="46" y="92"/>
                        <a:pt x="45" y="93"/>
                      </a:cubicBezTo>
                      <a:cubicBezTo>
                        <a:pt x="43" y="95"/>
                        <a:pt x="42" y="97"/>
                        <a:pt x="42" y="98"/>
                      </a:cubicBezTo>
                      <a:cubicBezTo>
                        <a:pt x="41" y="102"/>
                        <a:pt x="37" y="104"/>
                        <a:pt x="34" y="104"/>
                      </a:cubicBezTo>
                      <a:cubicBezTo>
                        <a:pt x="33" y="104"/>
                        <a:pt x="32" y="104"/>
                        <a:pt x="32" y="104"/>
                      </a:cubicBezTo>
                      <a:cubicBezTo>
                        <a:pt x="27" y="103"/>
                        <a:pt x="25" y="98"/>
                        <a:pt x="26"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43">
                  <a:extLst>
                    <a:ext uri="{FF2B5EF4-FFF2-40B4-BE49-F238E27FC236}">
                      <a16:creationId xmlns:a16="http://schemas.microsoft.com/office/drawing/2014/main" xmlns="" id="{3D4628AF-CF37-4ED3-A6D0-285182C6B17F}"/>
                    </a:ext>
                  </a:extLst>
                </p:cNvPr>
                <p:cNvSpPr>
                  <a:spLocks/>
                </p:cNvSpPr>
                <p:nvPr/>
              </p:nvSpPr>
              <p:spPr bwMode="auto">
                <a:xfrm>
                  <a:off x="10020300" y="3609975"/>
                  <a:ext cx="123825" cy="415925"/>
                </a:xfrm>
                <a:custGeom>
                  <a:avLst/>
                  <a:gdLst>
                    <a:gd name="T0" fmla="*/ 23 w 41"/>
                    <a:gd name="T1" fmla="*/ 139 h 139"/>
                    <a:gd name="T2" fmla="*/ 18 w 41"/>
                    <a:gd name="T3" fmla="*/ 137 h 139"/>
                    <a:gd name="T4" fmla="*/ 17 w 41"/>
                    <a:gd name="T5" fmla="*/ 126 h 139"/>
                    <a:gd name="T6" fmla="*/ 25 w 41"/>
                    <a:gd name="T7" fmla="*/ 87 h 139"/>
                    <a:gd name="T8" fmla="*/ 23 w 41"/>
                    <a:gd name="T9" fmla="*/ 71 h 139"/>
                    <a:gd name="T10" fmla="*/ 17 w 41"/>
                    <a:gd name="T11" fmla="*/ 63 h 139"/>
                    <a:gd name="T12" fmla="*/ 15 w 41"/>
                    <a:gd name="T13" fmla="*/ 59 h 139"/>
                    <a:gd name="T14" fmla="*/ 4 w 41"/>
                    <a:gd name="T15" fmla="*/ 7 h 139"/>
                    <a:gd name="T16" fmla="*/ 13 w 41"/>
                    <a:gd name="T17" fmla="*/ 1 h 139"/>
                    <a:gd name="T18" fmla="*/ 20 w 41"/>
                    <a:gd name="T19" fmla="*/ 10 h 139"/>
                    <a:gd name="T20" fmla="*/ 28 w 41"/>
                    <a:gd name="T21" fmla="*/ 50 h 139"/>
                    <a:gd name="T22" fmla="*/ 30 w 41"/>
                    <a:gd name="T23" fmla="*/ 53 h 139"/>
                    <a:gd name="T24" fmla="*/ 37 w 41"/>
                    <a:gd name="T25" fmla="*/ 65 h 139"/>
                    <a:gd name="T26" fmla="*/ 41 w 41"/>
                    <a:gd name="T27" fmla="*/ 87 h 139"/>
                    <a:gd name="T28" fmla="*/ 30 w 41"/>
                    <a:gd name="T29" fmla="*/ 136 h 139"/>
                    <a:gd name="T30" fmla="*/ 23 w 41"/>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139">
                      <a:moveTo>
                        <a:pt x="23" y="139"/>
                      </a:moveTo>
                      <a:cubicBezTo>
                        <a:pt x="21" y="139"/>
                        <a:pt x="20" y="139"/>
                        <a:pt x="18" y="137"/>
                      </a:cubicBezTo>
                      <a:cubicBezTo>
                        <a:pt x="15" y="135"/>
                        <a:pt x="14" y="130"/>
                        <a:pt x="17" y="126"/>
                      </a:cubicBezTo>
                      <a:cubicBezTo>
                        <a:pt x="25" y="117"/>
                        <a:pt x="25" y="102"/>
                        <a:pt x="25" y="87"/>
                      </a:cubicBezTo>
                      <a:cubicBezTo>
                        <a:pt x="25" y="81"/>
                        <a:pt x="25" y="76"/>
                        <a:pt x="23" y="71"/>
                      </a:cubicBezTo>
                      <a:cubicBezTo>
                        <a:pt x="21" y="68"/>
                        <a:pt x="19" y="66"/>
                        <a:pt x="17" y="63"/>
                      </a:cubicBezTo>
                      <a:cubicBezTo>
                        <a:pt x="16" y="62"/>
                        <a:pt x="15" y="60"/>
                        <a:pt x="15" y="59"/>
                      </a:cubicBezTo>
                      <a:cubicBezTo>
                        <a:pt x="4" y="44"/>
                        <a:pt x="0" y="25"/>
                        <a:pt x="4" y="7"/>
                      </a:cubicBezTo>
                      <a:cubicBezTo>
                        <a:pt x="4" y="3"/>
                        <a:pt x="9" y="0"/>
                        <a:pt x="13" y="1"/>
                      </a:cubicBezTo>
                      <a:cubicBezTo>
                        <a:pt x="17" y="2"/>
                        <a:pt x="20" y="6"/>
                        <a:pt x="20" y="10"/>
                      </a:cubicBezTo>
                      <a:cubicBezTo>
                        <a:pt x="17" y="24"/>
                        <a:pt x="20" y="38"/>
                        <a:pt x="28" y="50"/>
                      </a:cubicBezTo>
                      <a:cubicBezTo>
                        <a:pt x="29" y="51"/>
                        <a:pt x="30" y="52"/>
                        <a:pt x="30" y="53"/>
                      </a:cubicBezTo>
                      <a:cubicBezTo>
                        <a:pt x="33" y="57"/>
                        <a:pt x="36" y="60"/>
                        <a:pt x="37" y="65"/>
                      </a:cubicBezTo>
                      <a:cubicBezTo>
                        <a:pt x="41" y="72"/>
                        <a:pt x="41" y="80"/>
                        <a:pt x="41" y="87"/>
                      </a:cubicBezTo>
                      <a:cubicBezTo>
                        <a:pt x="41" y="105"/>
                        <a:pt x="40" y="122"/>
                        <a:pt x="30" y="136"/>
                      </a:cubicBezTo>
                      <a:cubicBezTo>
                        <a:pt x="28" y="138"/>
                        <a:pt x="26" y="139"/>
                        <a:pt x="23"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44">
                  <a:extLst>
                    <a:ext uri="{FF2B5EF4-FFF2-40B4-BE49-F238E27FC236}">
                      <a16:creationId xmlns:a16="http://schemas.microsoft.com/office/drawing/2014/main" xmlns="" id="{F69BC8F4-0FE6-4B77-9072-57FB0B26890B}"/>
                    </a:ext>
                  </a:extLst>
                </p:cNvPr>
                <p:cNvSpPr>
                  <a:spLocks/>
                </p:cNvSpPr>
                <p:nvPr/>
              </p:nvSpPr>
              <p:spPr bwMode="auto">
                <a:xfrm>
                  <a:off x="9536113" y="3986213"/>
                  <a:ext cx="584200" cy="650875"/>
                </a:xfrm>
                <a:custGeom>
                  <a:avLst/>
                  <a:gdLst>
                    <a:gd name="T0" fmla="*/ 92 w 195"/>
                    <a:gd name="T1" fmla="*/ 133 h 218"/>
                    <a:gd name="T2" fmla="*/ 89 w 195"/>
                    <a:gd name="T3" fmla="*/ 137 h 218"/>
                    <a:gd name="T4" fmla="*/ 33 w 195"/>
                    <a:gd name="T5" fmla="*/ 170 h 218"/>
                    <a:gd name="T6" fmla="*/ 33 w 195"/>
                    <a:gd name="T7" fmla="*/ 171 h 218"/>
                    <a:gd name="T8" fmla="*/ 16 w 195"/>
                    <a:gd name="T9" fmla="*/ 214 h 218"/>
                    <a:gd name="T10" fmla="*/ 9 w 195"/>
                    <a:gd name="T11" fmla="*/ 218 h 218"/>
                    <a:gd name="T12" fmla="*/ 5 w 195"/>
                    <a:gd name="T13" fmla="*/ 217 h 218"/>
                    <a:gd name="T14" fmla="*/ 2 w 195"/>
                    <a:gd name="T15" fmla="*/ 206 h 218"/>
                    <a:gd name="T16" fmla="*/ 17 w 195"/>
                    <a:gd name="T17" fmla="*/ 169 h 218"/>
                    <a:gd name="T18" fmla="*/ 7 w 195"/>
                    <a:gd name="T19" fmla="*/ 136 h 218"/>
                    <a:gd name="T20" fmla="*/ 6 w 195"/>
                    <a:gd name="T21" fmla="*/ 125 h 218"/>
                    <a:gd name="T22" fmla="*/ 17 w 195"/>
                    <a:gd name="T23" fmla="*/ 124 h 218"/>
                    <a:gd name="T24" fmla="*/ 33 w 195"/>
                    <a:gd name="T25" fmla="*/ 154 h 218"/>
                    <a:gd name="T26" fmla="*/ 76 w 195"/>
                    <a:gd name="T27" fmla="*/ 127 h 218"/>
                    <a:gd name="T28" fmla="*/ 79 w 195"/>
                    <a:gd name="T29" fmla="*/ 123 h 218"/>
                    <a:gd name="T30" fmla="*/ 110 w 195"/>
                    <a:gd name="T31" fmla="*/ 101 h 218"/>
                    <a:gd name="T32" fmla="*/ 122 w 195"/>
                    <a:gd name="T33" fmla="*/ 102 h 218"/>
                    <a:gd name="T34" fmla="*/ 130 w 195"/>
                    <a:gd name="T35" fmla="*/ 103 h 218"/>
                    <a:gd name="T36" fmla="*/ 133 w 195"/>
                    <a:gd name="T37" fmla="*/ 102 h 218"/>
                    <a:gd name="T38" fmla="*/ 137 w 195"/>
                    <a:gd name="T39" fmla="*/ 94 h 218"/>
                    <a:gd name="T40" fmla="*/ 144 w 195"/>
                    <a:gd name="T41" fmla="*/ 83 h 218"/>
                    <a:gd name="T42" fmla="*/ 145 w 195"/>
                    <a:gd name="T43" fmla="*/ 81 h 218"/>
                    <a:gd name="T44" fmla="*/ 146 w 195"/>
                    <a:gd name="T45" fmla="*/ 79 h 218"/>
                    <a:gd name="T46" fmla="*/ 149 w 195"/>
                    <a:gd name="T47" fmla="*/ 45 h 218"/>
                    <a:gd name="T48" fmla="*/ 129 w 195"/>
                    <a:gd name="T49" fmla="*/ 18 h 218"/>
                    <a:gd name="T50" fmla="*/ 122 w 195"/>
                    <a:gd name="T51" fmla="*/ 15 h 218"/>
                    <a:gd name="T52" fmla="*/ 124 w 195"/>
                    <a:gd name="T53" fmla="*/ 4 h 218"/>
                    <a:gd name="T54" fmla="*/ 136 w 195"/>
                    <a:gd name="T55" fmla="*/ 4 h 218"/>
                    <a:gd name="T56" fmla="*/ 165 w 195"/>
                    <a:gd name="T57" fmla="*/ 41 h 218"/>
                    <a:gd name="T58" fmla="*/ 166 w 195"/>
                    <a:gd name="T59" fmla="*/ 71 h 218"/>
                    <a:gd name="T60" fmla="*/ 179 w 195"/>
                    <a:gd name="T61" fmla="*/ 65 h 218"/>
                    <a:gd name="T62" fmla="*/ 191 w 195"/>
                    <a:gd name="T63" fmla="*/ 63 h 218"/>
                    <a:gd name="T64" fmla="*/ 192 w 195"/>
                    <a:gd name="T65" fmla="*/ 74 h 218"/>
                    <a:gd name="T66" fmla="*/ 170 w 195"/>
                    <a:gd name="T67" fmla="*/ 87 h 218"/>
                    <a:gd name="T68" fmla="*/ 156 w 195"/>
                    <a:gd name="T69" fmla="*/ 93 h 218"/>
                    <a:gd name="T70" fmla="*/ 152 w 195"/>
                    <a:gd name="T71" fmla="*/ 101 h 218"/>
                    <a:gd name="T72" fmla="*/ 146 w 195"/>
                    <a:gd name="T73" fmla="*/ 112 h 218"/>
                    <a:gd name="T74" fmla="*/ 155 w 195"/>
                    <a:gd name="T75" fmla="*/ 174 h 218"/>
                    <a:gd name="T76" fmla="*/ 147 w 195"/>
                    <a:gd name="T77" fmla="*/ 180 h 218"/>
                    <a:gd name="T78" fmla="*/ 145 w 195"/>
                    <a:gd name="T79" fmla="*/ 180 h 218"/>
                    <a:gd name="T80" fmla="*/ 139 w 195"/>
                    <a:gd name="T81" fmla="*/ 170 h 218"/>
                    <a:gd name="T82" fmla="*/ 131 w 195"/>
                    <a:gd name="T83" fmla="*/ 119 h 218"/>
                    <a:gd name="T84" fmla="*/ 119 w 195"/>
                    <a:gd name="T85" fmla="*/ 118 h 218"/>
                    <a:gd name="T86" fmla="*/ 111 w 195"/>
                    <a:gd name="T87" fmla="*/ 117 h 218"/>
                    <a:gd name="T88" fmla="*/ 92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92" y="133"/>
                      </a:moveTo>
                      <a:cubicBezTo>
                        <a:pt x="91" y="135"/>
                        <a:pt x="90" y="136"/>
                        <a:pt x="89" y="137"/>
                      </a:cubicBezTo>
                      <a:cubicBezTo>
                        <a:pt x="79" y="150"/>
                        <a:pt x="55" y="170"/>
                        <a:pt x="33" y="170"/>
                      </a:cubicBezTo>
                      <a:cubicBezTo>
                        <a:pt x="33" y="170"/>
                        <a:pt x="33" y="171"/>
                        <a:pt x="33" y="171"/>
                      </a:cubicBezTo>
                      <a:cubicBezTo>
                        <a:pt x="31" y="187"/>
                        <a:pt x="23" y="202"/>
                        <a:pt x="16" y="214"/>
                      </a:cubicBezTo>
                      <a:cubicBezTo>
                        <a:pt x="15" y="217"/>
                        <a:pt x="12" y="218"/>
                        <a:pt x="9" y="218"/>
                      </a:cubicBezTo>
                      <a:cubicBezTo>
                        <a:pt x="8" y="218"/>
                        <a:pt x="6" y="218"/>
                        <a:pt x="5" y="217"/>
                      </a:cubicBezTo>
                      <a:cubicBezTo>
                        <a:pt x="1" y="215"/>
                        <a:pt x="0" y="210"/>
                        <a:pt x="2" y="206"/>
                      </a:cubicBezTo>
                      <a:cubicBezTo>
                        <a:pt x="9" y="195"/>
                        <a:pt x="15" y="182"/>
                        <a:pt x="17" y="169"/>
                      </a:cubicBezTo>
                      <a:cubicBezTo>
                        <a:pt x="18" y="156"/>
                        <a:pt x="15" y="143"/>
                        <a:pt x="7" y="136"/>
                      </a:cubicBezTo>
                      <a:cubicBezTo>
                        <a:pt x="3" y="133"/>
                        <a:pt x="3" y="128"/>
                        <a:pt x="6" y="125"/>
                      </a:cubicBezTo>
                      <a:cubicBezTo>
                        <a:pt x="9" y="121"/>
                        <a:pt x="14" y="121"/>
                        <a:pt x="17" y="124"/>
                      </a:cubicBezTo>
                      <a:cubicBezTo>
                        <a:pt x="26" y="131"/>
                        <a:pt x="31" y="142"/>
                        <a:pt x="33" y="154"/>
                      </a:cubicBezTo>
                      <a:cubicBezTo>
                        <a:pt x="47" y="153"/>
                        <a:pt x="66" y="140"/>
                        <a:pt x="76" y="127"/>
                      </a:cubicBezTo>
                      <a:cubicBezTo>
                        <a:pt x="77" y="126"/>
                        <a:pt x="78" y="125"/>
                        <a:pt x="79" y="123"/>
                      </a:cubicBezTo>
                      <a:cubicBezTo>
                        <a:pt x="87" y="114"/>
                        <a:pt x="96" y="102"/>
                        <a:pt x="110" y="101"/>
                      </a:cubicBezTo>
                      <a:cubicBezTo>
                        <a:pt x="114" y="101"/>
                        <a:pt x="119" y="102"/>
                        <a:pt x="122" y="102"/>
                      </a:cubicBezTo>
                      <a:cubicBezTo>
                        <a:pt x="125" y="103"/>
                        <a:pt x="128" y="103"/>
                        <a:pt x="130" y="103"/>
                      </a:cubicBezTo>
                      <a:cubicBezTo>
                        <a:pt x="131" y="102"/>
                        <a:pt x="132" y="102"/>
                        <a:pt x="133" y="102"/>
                      </a:cubicBezTo>
                      <a:cubicBezTo>
                        <a:pt x="135" y="100"/>
                        <a:pt x="136" y="98"/>
                        <a:pt x="137" y="94"/>
                      </a:cubicBezTo>
                      <a:cubicBezTo>
                        <a:pt x="139" y="91"/>
                        <a:pt x="141" y="86"/>
                        <a:pt x="144" y="83"/>
                      </a:cubicBezTo>
                      <a:cubicBezTo>
                        <a:pt x="144" y="82"/>
                        <a:pt x="145" y="82"/>
                        <a:pt x="145" y="81"/>
                      </a:cubicBezTo>
                      <a:cubicBezTo>
                        <a:pt x="145" y="81"/>
                        <a:pt x="145" y="80"/>
                        <a:pt x="146" y="79"/>
                      </a:cubicBezTo>
                      <a:cubicBezTo>
                        <a:pt x="151" y="69"/>
                        <a:pt x="153" y="56"/>
                        <a:pt x="149" y="45"/>
                      </a:cubicBezTo>
                      <a:cubicBezTo>
                        <a:pt x="146" y="34"/>
                        <a:pt x="139" y="24"/>
                        <a:pt x="129" y="18"/>
                      </a:cubicBezTo>
                      <a:cubicBezTo>
                        <a:pt x="126" y="19"/>
                        <a:pt x="123" y="17"/>
                        <a:pt x="122" y="15"/>
                      </a:cubicBezTo>
                      <a:cubicBezTo>
                        <a:pt x="119" y="11"/>
                        <a:pt x="120" y="6"/>
                        <a:pt x="124" y="4"/>
                      </a:cubicBezTo>
                      <a:cubicBezTo>
                        <a:pt x="126" y="2"/>
                        <a:pt x="130" y="0"/>
                        <a:pt x="136" y="4"/>
                      </a:cubicBezTo>
                      <a:cubicBezTo>
                        <a:pt x="150" y="12"/>
                        <a:pt x="161" y="25"/>
                        <a:pt x="165" y="41"/>
                      </a:cubicBezTo>
                      <a:cubicBezTo>
                        <a:pt x="168" y="51"/>
                        <a:pt x="168" y="61"/>
                        <a:pt x="166" y="71"/>
                      </a:cubicBezTo>
                      <a:cubicBezTo>
                        <a:pt x="172" y="70"/>
                        <a:pt x="177" y="68"/>
                        <a:pt x="179" y="65"/>
                      </a:cubicBezTo>
                      <a:cubicBezTo>
                        <a:pt x="182" y="61"/>
                        <a:pt x="187" y="60"/>
                        <a:pt x="191" y="63"/>
                      </a:cubicBezTo>
                      <a:cubicBezTo>
                        <a:pt x="194" y="66"/>
                        <a:pt x="195" y="71"/>
                        <a:pt x="192" y="74"/>
                      </a:cubicBezTo>
                      <a:cubicBezTo>
                        <a:pt x="187" y="82"/>
                        <a:pt x="178" y="85"/>
                        <a:pt x="170" y="87"/>
                      </a:cubicBezTo>
                      <a:cubicBezTo>
                        <a:pt x="164" y="88"/>
                        <a:pt x="159" y="90"/>
                        <a:pt x="156" y="93"/>
                      </a:cubicBezTo>
                      <a:cubicBezTo>
                        <a:pt x="155" y="95"/>
                        <a:pt x="153" y="98"/>
                        <a:pt x="152" y="101"/>
                      </a:cubicBezTo>
                      <a:cubicBezTo>
                        <a:pt x="151" y="104"/>
                        <a:pt x="149" y="109"/>
                        <a:pt x="146" y="112"/>
                      </a:cubicBezTo>
                      <a:cubicBezTo>
                        <a:pt x="156" y="131"/>
                        <a:pt x="160" y="153"/>
                        <a:pt x="155" y="174"/>
                      </a:cubicBezTo>
                      <a:cubicBezTo>
                        <a:pt x="154" y="178"/>
                        <a:pt x="150" y="180"/>
                        <a:pt x="147" y="180"/>
                      </a:cubicBezTo>
                      <a:cubicBezTo>
                        <a:pt x="146" y="180"/>
                        <a:pt x="145" y="180"/>
                        <a:pt x="145" y="180"/>
                      </a:cubicBezTo>
                      <a:cubicBezTo>
                        <a:pt x="140" y="179"/>
                        <a:pt x="138" y="175"/>
                        <a:pt x="139" y="170"/>
                      </a:cubicBezTo>
                      <a:cubicBezTo>
                        <a:pt x="143" y="153"/>
                        <a:pt x="140" y="134"/>
                        <a:pt x="131" y="119"/>
                      </a:cubicBezTo>
                      <a:cubicBezTo>
                        <a:pt x="127" y="119"/>
                        <a:pt x="123" y="119"/>
                        <a:pt x="119" y="118"/>
                      </a:cubicBezTo>
                      <a:cubicBezTo>
                        <a:pt x="116" y="118"/>
                        <a:pt x="114" y="117"/>
                        <a:pt x="111" y="117"/>
                      </a:cubicBezTo>
                      <a:cubicBezTo>
                        <a:pt x="104" y="118"/>
                        <a:pt x="98" y="125"/>
                        <a:pt x="92"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45">
                  <a:extLst>
                    <a:ext uri="{FF2B5EF4-FFF2-40B4-BE49-F238E27FC236}">
                      <a16:creationId xmlns:a16="http://schemas.microsoft.com/office/drawing/2014/main" xmlns="" id="{91727C59-A2B5-4981-B654-76DDD41D742F}"/>
                    </a:ext>
                  </a:extLst>
                </p:cNvPr>
                <p:cNvSpPr>
                  <a:spLocks/>
                </p:cNvSpPr>
                <p:nvPr/>
              </p:nvSpPr>
              <p:spPr bwMode="auto">
                <a:xfrm>
                  <a:off x="9075738" y="4708525"/>
                  <a:ext cx="358775" cy="230188"/>
                </a:xfrm>
                <a:custGeom>
                  <a:avLst/>
                  <a:gdLst>
                    <a:gd name="T0" fmla="*/ 57 w 120"/>
                    <a:gd name="T1" fmla="*/ 27 h 77"/>
                    <a:gd name="T2" fmla="*/ 65 w 120"/>
                    <a:gd name="T3" fmla="*/ 22 h 77"/>
                    <a:gd name="T4" fmla="*/ 76 w 120"/>
                    <a:gd name="T5" fmla="*/ 15 h 77"/>
                    <a:gd name="T6" fmla="*/ 104 w 120"/>
                    <a:gd name="T7" fmla="*/ 17 h 77"/>
                    <a:gd name="T8" fmla="*/ 109 w 120"/>
                    <a:gd name="T9" fmla="*/ 20 h 77"/>
                    <a:gd name="T10" fmla="*/ 114 w 120"/>
                    <a:gd name="T11" fmla="*/ 24 h 77"/>
                    <a:gd name="T12" fmla="*/ 119 w 120"/>
                    <a:gd name="T13" fmla="*/ 34 h 77"/>
                    <a:gd name="T14" fmla="*/ 109 w 120"/>
                    <a:gd name="T15" fmla="*/ 39 h 77"/>
                    <a:gd name="T16" fmla="*/ 98 w 120"/>
                    <a:gd name="T17" fmla="*/ 33 h 77"/>
                    <a:gd name="T18" fmla="*/ 95 w 120"/>
                    <a:gd name="T19" fmla="*/ 30 h 77"/>
                    <a:gd name="T20" fmla="*/ 82 w 120"/>
                    <a:gd name="T21" fmla="*/ 29 h 77"/>
                    <a:gd name="T22" fmla="*/ 75 w 120"/>
                    <a:gd name="T23" fmla="*/ 34 h 77"/>
                    <a:gd name="T24" fmla="*/ 62 w 120"/>
                    <a:gd name="T25" fmla="*/ 42 h 77"/>
                    <a:gd name="T26" fmla="*/ 60 w 120"/>
                    <a:gd name="T27" fmla="*/ 43 h 77"/>
                    <a:gd name="T28" fmla="*/ 40 w 120"/>
                    <a:gd name="T29" fmla="*/ 76 h 77"/>
                    <a:gd name="T30" fmla="*/ 36 w 120"/>
                    <a:gd name="T31" fmla="*/ 77 h 77"/>
                    <a:gd name="T32" fmla="*/ 29 w 120"/>
                    <a:gd name="T33" fmla="*/ 74 h 77"/>
                    <a:gd name="T34" fmla="*/ 31 w 120"/>
                    <a:gd name="T35" fmla="*/ 62 h 77"/>
                    <a:gd name="T36" fmla="*/ 44 w 120"/>
                    <a:gd name="T37" fmla="*/ 43 h 77"/>
                    <a:gd name="T38" fmla="*/ 27 w 120"/>
                    <a:gd name="T39" fmla="*/ 34 h 77"/>
                    <a:gd name="T40" fmla="*/ 18 w 120"/>
                    <a:gd name="T41" fmla="*/ 26 h 77"/>
                    <a:gd name="T42" fmla="*/ 5 w 120"/>
                    <a:gd name="T43" fmla="*/ 16 h 77"/>
                    <a:gd name="T44" fmla="*/ 2 w 120"/>
                    <a:gd name="T45" fmla="*/ 5 h 77"/>
                    <a:gd name="T46" fmla="*/ 13 w 120"/>
                    <a:gd name="T47" fmla="*/ 2 h 77"/>
                    <a:gd name="T48" fmla="*/ 29 w 120"/>
                    <a:gd name="T49" fmla="*/ 14 h 77"/>
                    <a:gd name="T50" fmla="*/ 37 w 120"/>
                    <a:gd name="T51" fmla="*/ 21 h 77"/>
                    <a:gd name="T52" fmla="*/ 57 w 120"/>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77">
                      <a:moveTo>
                        <a:pt x="57" y="27"/>
                      </a:moveTo>
                      <a:cubicBezTo>
                        <a:pt x="59" y="26"/>
                        <a:pt x="62" y="24"/>
                        <a:pt x="65" y="22"/>
                      </a:cubicBezTo>
                      <a:cubicBezTo>
                        <a:pt x="68" y="19"/>
                        <a:pt x="71" y="16"/>
                        <a:pt x="76" y="15"/>
                      </a:cubicBezTo>
                      <a:cubicBezTo>
                        <a:pt x="85" y="11"/>
                        <a:pt x="95" y="11"/>
                        <a:pt x="104" y="17"/>
                      </a:cubicBezTo>
                      <a:cubicBezTo>
                        <a:pt x="105" y="18"/>
                        <a:pt x="107" y="19"/>
                        <a:pt x="109" y="20"/>
                      </a:cubicBezTo>
                      <a:cubicBezTo>
                        <a:pt x="110" y="22"/>
                        <a:pt x="112" y="23"/>
                        <a:pt x="114" y="24"/>
                      </a:cubicBezTo>
                      <a:cubicBezTo>
                        <a:pt x="118" y="25"/>
                        <a:pt x="120" y="29"/>
                        <a:pt x="119" y="34"/>
                      </a:cubicBezTo>
                      <a:cubicBezTo>
                        <a:pt x="118" y="38"/>
                        <a:pt x="113" y="40"/>
                        <a:pt x="109" y="39"/>
                      </a:cubicBezTo>
                      <a:cubicBezTo>
                        <a:pt x="105" y="38"/>
                        <a:pt x="101" y="35"/>
                        <a:pt x="98" y="33"/>
                      </a:cubicBezTo>
                      <a:cubicBezTo>
                        <a:pt x="97" y="32"/>
                        <a:pt x="96" y="31"/>
                        <a:pt x="95" y="30"/>
                      </a:cubicBezTo>
                      <a:cubicBezTo>
                        <a:pt x="91" y="28"/>
                        <a:pt x="86" y="28"/>
                        <a:pt x="82" y="29"/>
                      </a:cubicBezTo>
                      <a:cubicBezTo>
                        <a:pt x="80" y="30"/>
                        <a:pt x="77" y="32"/>
                        <a:pt x="75" y="34"/>
                      </a:cubicBezTo>
                      <a:cubicBezTo>
                        <a:pt x="71" y="37"/>
                        <a:pt x="67" y="40"/>
                        <a:pt x="62" y="42"/>
                      </a:cubicBezTo>
                      <a:cubicBezTo>
                        <a:pt x="61" y="42"/>
                        <a:pt x="61" y="43"/>
                        <a:pt x="60" y="43"/>
                      </a:cubicBezTo>
                      <a:cubicBezTo>
                        <a:pt x="59" y="56"/>
                        <a:pt x="47" y="71"/>
                        <a:pt x="40" y="76"/>
                      </a:cubicBezTo>
                      <a:cubicBezTo>
                        <a:pt x="39" y="77"/>
                        <a:pt x="37" y="77"/>
                        <a:pt x="36" y="77"/>
                      </a:cubicBezTo>
                      <a:cubicBezTo>
                        <a:pt x="33" y="77"/>
                        <a:pt x="30" y="76"/>
                        <a:pt x="29" y="74"/>
                      </a:cubicBezTo>
                      <a:cubicBezTo>
                        <a:pt x="26" y="70"/>
                        <a:pt x="27" y="65"/>
                        <a:pt x="31" y="62"/>
                      </a:cubicBezTo>
                      <a:cubicBezTo>
                        <a:pt x="36" y="59"/>
                        <a:pt x="43" y="48"/>
                        <a:pt x="44" y="43"/>
                      </a:cubicBezTo>
                      <a:cubicBezTo>
                        <a:pt x="38" y="41"/>
                        <a:pt x="33" y="38"/>
                        <a:pt x="27" y="34"/>
                      </a:cubicBezTo>
                      <a:cubicBezTo>
                        <a:pt x="24" y="32"/>
                        <a:pt x="21" y="29"/>
                        <a:pt x="18" y="26"/>
                      </a:cubicBezTo>
                      <a:cubicBezTo>
                        <a:pt x="14" y="22"/>
                        <a:pt x="10" y="19"/>
                        <a:pt x="5" y="16"/>
                      </a:cubicBezTo>
                      <a:cubicBezTo>
                        <a:pt x="1" y="14"/>
                        <a:pt x="0" y="9"/>
                        <a:pt x="2" y="5"/>
                      </a:cubicBezTo>
                      <a:cubicBezTo>
                        <a:pt x="4" y="1"/>
                        <a:pt x="9" y="0"/>
                        <a:pt x="13" y="2"/>
                      </a:cubicBezTo>
                      <a:cubicBezTo>
                        <a:pt x="19" y="6"/>
                        <a:pt x="24" y="10"/>
                        <a:pt x="29" y="14"/>
                      </a:cubicBezTo>
                      <a:cubicBezTo>
                        <a:pt x="31" y="17"/>
                        <a:pt x="34" y="19"/>
                        <a:pt x="37" y="21"/>
                      </a:cubicBezTo>
                      <a:cubicBezTo>
                        <a:pt x="40" y="24"/>
                        <a:pt x="49" y="30"/>
                        <a:pt x="57"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46">
                  <a:extLst>
                    <a:ext uri="{FF2B5EF4-FFF2-40B4-BE49-F238E27FC236}">
                      <a16:creationId xmlns:a16="http://schemas.microsoft.com/office/drawing/2014/main" xmlns="" id="{4F17FB96-067C-4A53-B129-000C10175335}"/>
                    </a:ext>
                  </a:extLst>
                </p:cNvPr>
                <p:cNvSpPr>
                  <a:spLocks/>
                </p:cNvSpPr>
                <p:nvPr/>
              </p:nvSpPr>
              <p:spPr bwMode="auto">
                <a:xfrm>
                  <a:off x="9109075" y="3559175"/>
                  <a:ext cx="866775" cy="962025"/>
                </a:xfrm>
                <a:custGeom>
                  <a:avLst/>
                  <a:gdLst>
                    <a:gd name="T0" fmla="*/ 50 w 290"/>
                    <a:gd name="T1" fmla="*/ 187 h 322"/>
                    <a:gd name="T2" fmla="*/ 70 w 290"/>
                    <a:gd name="T3" fmla="*/ 143 h 322"/>
                    <a:gd name="T4" fmla="*/ 68 w 290"/>
                    <a:gd name="T5" fmla="*/ 142 h 322"/>
                    <a:gd name="T6" fmla="*/ 35 w 290"/>
                    <a:gd name="T7" fmla="*/ 118 h 322"/>
                    <a:gd name="T8" fmla="*/ 76 w 290"/>
                    <a:gd name="T9" fmla="*/ 125 h 322"/>
                    <a:gd name="T10" fmla="*/ 137 w 290"/>
                    <a:gd name="T11" fmla="*/ 85 h 322"/>
                    <a:gd name="T12" fmla="*/ 230 w 290"/>
                    <a:gd name="T13" fmla="*/ 62 h 322"/>
                    <a:gd name="T14" fmla="*/ 248 w 290"/>
                    <a:gd name="T15" fmla="*/ 0 h 322"/>
                    <a:gd name="T16" fmla="*/ 248 w 290"/>
                    <a:gd name="T17" fmla="*/ 56 h 322"/>
                    <a:gd name="T18" fmla="*/ 261 w 290"/>
                    <a:gd name="T19" fmla="*/ 55 h 322"/>
                    <a:gd name="T20" fmla="*/ 274 w 290"/>
                    <a:gd name="T21" fmla="*/ 53 h 322"/>
                    <a:gd name="T22" fmla="*/ 287 w 290"/>
                    <a:gd name="T23" fmla="*/ 62 h 322"/>
                    <a:gd name="T24" fmla="*/ 260 w 290"/>
                    <a:gd name="T25" fmla="*/ 72 h 322"/>
                    <a:gd name="T26" fmla="*/ 239 w 290"/>
                    <a:gd name="T27" fmla="*/ 76 h 322"/>
                    <a:gd name="T28" fmla="*/ 201 w 290"/>
                    <a:gd name="T29" fmla="*/ 87 h 322"/>
                    <a:gd name="T30" fmla="*/ 178 w 290"/>
                    <a:gd name="T31" fmla="*/ 142 h 322"/>
                    <a:gd name="T32" fmla="*/ 160 w 290"/>
                    <a:gd name="T33" fmla="*/ 218 h 322"/>
                    <a:gd name="T34" fmla="*/ 146 w 290"/>
                    <a:gd name="T35" fmla="*/ 237 h 322"/>
                    <a:gd name="T36" fmla="*/ 96 w 290"/>
                    <a:gd name="T37" fmla="*/ 275 h 322"/>
                    <a:gd name="T38" fmla="*/ 53 w 290"/>
                    <a:gd name="T39" fmla="*/ 315 h 322"/>
                    <a:gd name="T40" fmla="*/ 44 w 290"/>
                    <a:gd name="T41" fmla="*/ 322 h 322"/>
                    <a:gd name="T42" fmla="*/ 57 w 290"/>
                    <a:gd name="T43" fmla="*/ 277 h 322"/>
                    <a:gd name="T44" fmla="*/ 121 w 290"/>
                    <a:gd name="T45" fmla="*/ 243 h 322"/>
                    <a:gd name="T46" fmla="*/ 134 w 290"/>
                    <a:gd name="T47" fmla="*/ 225 h 322"/>
                    <a:gd name="T48" fmla="*/ 120 w 290"/>
                    <a:gd name="T49" fmla="*/ 193 h 322"/>
                    <a:gd name="T50" fmla="*/ 144 w 290"/>
                    <a:gd name="T51" fmla="*/ 212 h 322"/>
                    <a:gd name="T52" fmla="*/ 159 w 290"/>
                    <a:gd name="T53" fmla="*/ 192 h 322"/>
                    <a:gd name="T54" fmla="*/ 141 w 290"/>
                    <a:gd name="T55" fmla="*/ 101 h 322"/>
                    <a:gd name="T56" fmla="*/ 94 w 290"/>
                    <a:gd name="T57" fmla="*/ 124 h 322"/>
                    <a:gd name="T58" fmla="*/ 84 w 290"/>
                    <a:gd name="T59" fmla="*/ 156 h 322"/>
                    <a:gd name="T60" fmla="*/ 44 w 290"/>
                    <a:gd name="T61" fmla="*/ 217 h 322"/>
                    <a:gd name="T62" fmla="*/ 9 w 290"/>
                    <a:gd name="T63" fmla="*/ 262 h 322"/>
                    <a:gd name="T64" fmla="*/ 1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33" y="206"/>
                      </a:moveTo>
                      <a:cubicBezTo>
                        <a:pt x="39" y="200"/>
                        <a:pt x="45" y="194"/>
                        <a:pt x="50" y="187"/>
                      </a:cubicBezTo>
                      <a:cubicBezTo>
                        <a:pt x="58" y="177"/>
                        <a:pt x="65" y="165"/>
                        <a:pt x="68" y="152"/>
                      </a:cubicBezTo>
                      <a:cubicBezTo>
                        <a:pt x="69" y="149"/>
                        <a:pt x="70" y="146"/>
                        <a:pt x="70" y="143"/>
                      </a:cubicBezTo>
                      <a:cubicBezTo>
                        <a:pt x="70" y="143"/>
                        <a:pt x="71" y="142"/>
                        <a:pt x="71" y="142"/>
                      </a:cubicBezTo>
                      <a:cubicBezTo>
                        <a:pt x="70" y="142"/>
                        <a:pt x="69" y="142"/>
                        <a:pt x="68" y="142"/>
                      </a:cubicBezTo>
                      <a:cubicBezTo>
                        <a:pt x="56" y="142"/>
                        <a:pt x="44" y="137"/>
                        <a:pt x="35" y="129"/>
                      </a:cubicBezTo>
                      <a:cubicBezTo>
                        <a:pt x="32" y="126"/>
                        <a:pt x="32" y="121"/>
                        <a:pt x="35" y="118"/>
                      </a:cubicBezTo>
                      <a:cubicBezTo>
                        <a:pt x="38" y="114"/>
                        <a:pt x="43" y="114"/>
                        <a:pt x="46" y="117"/>
                      </a:cubicBezTo>
                      <a:cubicBezTo>
                        <a:pt x="54" y="124"/>
                        <a:pt x="66" y="127"/>
                        <a:pt x="76" y="125"/>
                      </a:cubicBezTo>
                      <a:cubicBezTo>
                        <a:pt x="77" y="122"/>
                        <a:pt x="79" y="118"/>
                        <a:pt x="80" y="115"/>
                      </a:cubicBezTo>
                      <a:cubicBezTo>
                        <a:pt x="93" y="97"/>
                        <a:pt x="115" y="90"/>
                        <a:pt x="137" y="85"/>
                      </a:cubicBezTo>
                      <a:cubicBezTo>
                        <a:pt x="197" y="71"/>
                        <a:pt x="197" y="71"/>
                        <a:pt x="197" y="71"/>
                      </a:cubicBezTo>
                      <a:cubicBezTo>
                        <a:pt x="208" y="68"/>
                        <a:pt x="219" y="66"/>
                        <a:pt x="230" y="62"/>
                      </a:cubicBezTo>
                      <a:cubicBezTo>
                        <a:pt x="235" y="44"/>
                        <a:pt x="239" y="26"/>
                        <a:pt x="240" y="7"/>
                      </a:cubicBezTo>
                      <a:cubicBezTo>
                        <a:pt x="240" y="3"/>
                        <a:pt x="244" y="0"/>
                        <a:pt x="248" y="0"/>
                      </a:cubicBezTo>
                      <a:cubicBezTo>
                        <a:pt x="253" y="0"/>
                        <a:pt x="256" y="4"/>
                        <a:pt x="256" y="8"/>
                      </a:cubicBezTo>
                      <a:cubicBezTo>
                        <a:pt x="255" y="25"/>
                        <a:pt x="252" y="40"/>
                        <a:pt x="248" y="56"/>
                      </a:cubicBezTo>
                      <a:cubicBezTo>
                        <a:pt x="249" y="56"/>
                        <a:pt x="251" y="56"/>
                        <a:pt x="252" y="55"/>
                      </a:cubicBezTo>
                      <a:cubicBezTo>
                        <a:pt x="255" y="55"/>
                        <a:pt x="258" y="55"/>
                        <a:pt x="261" y="55"/>
                      </a:cubicBezTo>
                      <a:cubicBezTo>
                        <a:pt x="263" y="55"/>
                        <a:pt x="265" y="56"/>
                        <a:pt x="267" y="55"/>
                      </a:cubicBezTo>
                      <a:cubicBezTo>
                        <a:pt x="270" y="55"/>
                        <a:pt x="273" y="54"/>
                        <a:pt x="274" y="53"/>
                      </a:cubicBezTo>
                      <a:cubicBezTo>
                        <a:pt x="276" y="49"/>
                        <a:pt x="281" y="48"/>
                        <a:pt x="285" y="50"/>
                      </a:cubicBezTo>
                      <a:cubicBezTo>
                        <a:pt x="289" y="53"/>
                        <a:pt x="290" y="58"/>
                        <a:pt x="287" y="62"/>
                      </a:cubicBezTo>
                      <a:cubicBezTo>
                        <a:pt x="284" y="67"/>
                        <a:pt x="277" y="71"/>
                        <a:pt x="268" y="72"/>
                      </a:cubicBezTo>
                      <a:cubicBezTo>
                        <a:pt x="265" y="72"/>
                        <a:pt x="263" y="72"/>
                        <a:pt x="260" y="72"/>
                      </a:cubicBezTo>
                      <a:cubicBezTo>
                        <a:pt x="258" y="71"/>
                        <a:pt x="255" y="71"/>
                        <a:pt x="253" y="72"/>
                      </a:cubicBezTo>
                      <a:cubicBezTo>
                        <a:pt x="249" y="72"/>
                        <a:pt x="244" y="74"/>
                        <a:pt x="239" y="76"/>
                      </a:cubicBezTo>
                      <a:cubicBezTo>
                        <a:pt x="238" y="76"/>
                        <a:pt x="237" y="77"/>
                        <a:pt x="236" y="77"/>
                      </a:cubicBezTo>
                      <a:cubicBezTo>
                        <a:pt x="224" y="81"/>
                        <a:pt x="212" y="84"/>
                        <a:pt x="201" y="87"/>
                      </a:cubicBezTo>
                      <a:cubicBezTo>
                        <a:pt x="158" y="97"/>
                        <a:pt x="158" y="97"/>
                        <a:pt x="158" y="97"/>
                      </a:cubicBezTo>
                      <a:cubicBezTo>
                        <a:pt x="166" y="111"/>
                        <a:pt x="174" y="125"/>
                        <a:pt x="178" y="142"/>
                      </a:cubicBezTo>
                      <a:cubicBezTo>
                        <a:pt x="184" y="163"/>
                        <a:pt x="182" y="184"/>
                        <a:pt x="173" y="200"/>
                      </a:cubicBezTo>
                      <a:cubicBezTo>
                        <a:pt x="170" y="207"/>
                        <a:pt x="164" y="213"/>
                        <a:pt x="160" y="218"/>
                      </a:cubicBezTo>
                      <a:cubicBezTo>
                        <a:pt x="157" y="221"/>
                        <a:pt x="154" y="225"/>
                        <a:pt x="152" y="228"/>
                      </a:cubicBezTo>
                      <a:cubicBezTo>
                        <a:pt x="149" y="231"/>
                        <a:pt x="148" y="234"/>
                        <a:pt x="146" y="237"/>
                      </a:cubicBezTo>
                      <a:cubicBezTo>
                        <a:pt x="142" y="243"/>
                        <a:pt x="138" y="249"/>
                        <a:pt x="132" y="255"/>
                      </a:cubicBezTo>
                      <a:cubicBezTo>
                        <a:pt x="122" y="265"/>
                        <a:pt x="109" y="270"/>
                        <a:pt x="96" y="275"/>
                      </a:cubicBezTo>
                      <a:cubicBezTo>
                        <a:pt x="86" y="279"/>
                        <a:pt x="76" y="282"/>
                        <a:pt x="68" y="289"/>
                      </a:cubicBezTo>
                      <a:cubicBezTo>
                        <a:pt x="60" y="296"/>
                        <a:pt x="55" y="305"/>
                        <a:pt x="53" y="315"/>
                      </a:cubicBezTo>
                      <a:cubicBezTo>
                        <a:pt x="53" y="319"/>
                        <a:pt x="49" y="322"/>
                        <a:pt x="45" y="322"/>
                      </a:cubicBezTo>
                      <a:cubicBezTo>
                        <a:pt x="45" y="322"/>
                        <a:pt x="44" y="322"/>
                        <a:pt x="44" y="322"/>
                      </a:cubicBezTo>
                      <a:cubicBezTo>
                        <a:pt x="40" y="322"/>
                        <a:pt x="37" y="317"/>
                        <a:pt x="37" y="313"/>
                      </a:cubicBezTo>
                      <a:cubicBezTo>
                        <a:pt x="39" y="299"/>
                        <a:pt x="47" y="286"/>
                        <a:pt x="57" y="277"/>
                      </a:cubicBezTo>
                      <a:cubicBezTo>
                        <a:pt x="67" y="268"/>
                        <a:pt x="79" y="264"/>
                        <a:pt x="90" y="260"/>
                      </a:cubicBezTo>
                      <a:cubicBezTo>
                        <a:pt x="102" y="255"/>
                        <a:pt x="113" y="251"/>
                        <a:pt x="121" y="243"/>
                      </a:cubicBezTo>
                      <a:cubicBezTo>
                        <a:pt x="125" y="239"/>
                        <a:pt x="128" y="234"/>
                        <a:pt x="132" y="228"/>
                      </a:cubicBezTo>
                      <a:cubicBezTo>
                        <a:pt x="133" y="227"/>
                        <a:pt x="133" y="226"/>
                        <a:pt x="134" y="225"/>
                      </a:cubicBezTo>
                      <a:cubicBezTo>
                        <a:pt x="128" y="219"/>
                        <a:pt x="123" y="211"/>
                        <a:pt x="118" y="204"/>
                      </a:cubicBezTo>
                      <a:cubicBezTo>
                        <a:pt x="115" y="200"/>
                        <a:pt x="116" y="195"/>
                        <a:pt x="120" y="193"/>
                      </a:cubicBezTo>
                      <a:cubicBezTo>
                        <a:pt x="124" y="190"/>
                        <a:pt x="129" y="191"/>
                        <a:pt x="131" y="195"/>
                      </a:cubicBezTo>
                      <a:cubicBezTo>
                        <a:pt x="135" y="201"/>
                        <a:pt x="139" y="206"/>
                        <a:pt x="144" y="212"/>
                      </a:cubicBezTo>
                      <a:cubicBezTo>
                        <a:pt x="145" y="210"/>
                        <a:pt x="146" y="209"/>
                        <a:pt x="147" y="208"/>
                      </a:cubicBezTo>
                      <a:cubicBezTo>
                        <a:pt x="152" y="202"/>
                        <a:pt x="156" y="197"/>
                        <a:pt x="159" y="192"/>
                      </a:cubicBezTo>
                      <a:cubicBezTo>
                        <a:pt x="169" y="175"/>
                        <a:pt x="165" y="156"/>
                        <a:pt x="163" y="146"/>
                      </a:cubicBezTo>
                      <a:cubicBezTo>
                        <a:pt x="158" y="130"/>
                        <a:pt x="150" y="115"/>
                        <a:pt x="141" y="101"/>
                      </a:cubicBezTo>
                      <a:cubicBezTo>
                        <a:pt x="141" y="101"/>
                        <a:pt x="141" y="101"/>
                        <a:pt x="141" y="101"/>
                      </a:cubicBezTo>
                      <a:cubicBezTo>
                        <a:pt x="121" y="105"/>
                        <a:pt x="103" y="110"/>
                        <a:pt x="94" y="124"/>
                      </a:cubicBezTo>
                      <a:cubicBezTo>
                        <a:pt x="90" y="131"/>
                        <a:pt x="88" y="138"/>
                        <a:pt x="86" y="147"/>
                      </a:cubicBezTo>
                      <a:cubicBezTo>
                        <a:pt x="85" y="150"/>
                        <a:pt x="85" y="153"/>
                        <a:pt x="84" y="156"/>
                      </a:cubicBezTo>
                      <a:cubicBezTo>
                        <a:pt x="80" y="171"/>
                        <a:pt x="72" y="185"/>
                        <a:pt x="63" y="197"/>
                      </a:cubicBezTo>
                      <a:cubicBezTo>
                        <a:pt x="57" y="205"/>
                        <a:pt x="51" y="211"/>
                        <a:pt x="44" y="217"/>
                      </a:cubicBezTo>
                      <a:cubicBezTo>
                        <a:pt x="32" y="230"/>
                        <a:pt x="21" y="241"/>
                        <a:pt x="16" y="256"/>
                      </a:cubicBezTo>
                      <a:cubicBezTo>
                        <a:pt x="15" y="259"/>
                        <a:pt x="12" y="262"/>
                        <a:pt x="9" y="262"/>
                      </a:cubicBezTo>
                      <a:cubicBezTo>
                        <a:pt x="8" y="262"/>
                        <a:pt x="7" y="262"/>
                        <a:pt x="6" y="261"/>
                      </a:cubicBezTo>
                      <a:cubicBezTo>
                        <a:pt x="2" y="260"/>
                        <a:pt x="0" y="255"/>
                        <a:pt x="1" y="251"/>
                      </a:cubicBezTo>
                      <a:cubicBezTo>
                        <a:pt x="7" y="233"/>
                        <a:pt x="20" y="219"/>
                        <a:pt x="33"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47">
                  <a:extLst>
                    <a:ext uri="{FF2B5EF4-FFF2-40B4-BE49-F238E27FC236}">
                      <a16:creationId xmlns:a16="http://schemas.microsoft.com/office/drawing/2014/main" xmlns="" id="{D7F9FB2D-77CD-4E22-952B-0E365659B26E}"/>
                    </a:ext>
                  </a:extLst>
                </p:cNvPr>
                <p:cNvSpPr>
                  <a:spLocks/>
                </p:cNvSpPr>
                <p:nvPr/>
              </p:nvSpPr>
              <p:spPr bwMode="auto">
                <a:xfrm>
                  <a:off x="9264650" y="4575175"/>
                  <a:ext cx="609600" cy="468313"/>
                </a:xfrm>
                <a:custGeom>
                  <a:avLst/>
                  <a:gdLst>
                    <a:gd name="T0" fmla="*/ 12 w 204"/>
                    <a:gd name="T1" fmla="*/ 138 h 157"/>
                    <a:gd name="T2" fmla="*/ 63 w 204"/>
                    <a:gd name="T3" fmla="*/ 124 h 157"/>
                    <a:gd name="T4" fmla="*/ 73 w 204"/>
                    <a:gd name="T5" fmla="*/ 110 h 157"/>
                    <a:gd name="T6" fmla="*/ 80 w 204"/>
                    <a:gd name="T7" fmla="*/ 101 h 157"/>
                    <a:gd name="T8" fmla="*/ 107 w 204"/>
                    <a:gd name="T9" fmla="*/ 80 h 157"/>
                    <a:gd name="T10" fmla="*/ 108 w 204"/>
                    <a:gd name="T11" fmla="*/ 80 h 157"/>
                    <a:gd name="T12" fmla="*/ 113 w 204"/>
                    <a:gd name="T13" fmla="*/ 50 h 157"/>
                    <a:gd name="T14" fmla="*/ 121 w 204"/>
                    <a:gd name="T15" fmla="*/ 42 h 157"/>
                    <a:gd name="T16" fmla="*/ 130 w 204"/>
                    <a:gd name="T17" fmla="*/ 50 h 157"/>
                    <a:gd name="T18" fmla="*/ 125 w 204"/>
                    <a:gd name="T19" fmla="*/ 79 h 157"/>
                    <a:gd name="T20" fmla="*/ 139 w 204"/>
                    <a:gd name="T21" fmla="*/ 78 h 157"/>
                    <a:gd name="T22" fmla="*/ 153 w 204"/>
                    <a:gd name="T23" fmla="*/ 67 h 157"/>
                    <a:gd name="T24" fmla="*/ 187 w 204"/>
                    <a:gd name="T25" fmla="*/ 8 h 157"/>
                    <a:gd name="T26" fmla="*/ 196 w 204"/>
                    <a:gd name="T27" fmla="*/ 1 h 157"/>
                    <a:gd name="T28" fmla="*/ 203 w 204"/>
                    <a:gd name="T29" fmla="*/ 10 h 157"/>
                    <a:gd name="T30" fmla="*/ 165 w 204"/>
                    <a:gd name="T31" fmla="*/ 78 h 157"/>
                    <a:gd name="T32" fmla="*/ 145 w 204"/>
                    <a:gd name="T33" fmla="*/ 93 h 157"/>
                    <a:gd name="T34" fmla="*/ 124 w 204"/>
                    <a:gd name="T35" fmla="*/ 96 h 157"/>
                    <a:gd name="T36" fmla="*/ 111 w 204"/>
                    <a:gd name="T37" fmla="*/ 96 h 157"/>
                    <a:gd name="T38" fmla="*/ 93 w 204"/>
                    <a:gd name="T39" fmla="*/ 111 h 157"/>
                    <a:gd name="T40" fmla="*/ 87 w 204"/>
                    <a:gd name="T41" fmla="*/ 119 h 157"/>
                    <a:gd name="T42" fmla="*/ 75 w 204"/>
                    <a:gd name="T43" fmla="*/ 135 h 157"/>
                    <a:gd name="T44" fmla="*/ 26 w 204"/>
                    <a:gd name="T45" fmla="*/ 157 h 157"/>
                    <a:gd name="T46" fmla="*/ 7 w 204"/>
                    <a:gd name="T47" fmla="*/ 154 h 157"/>
                    <a:gd name="T48" fmla="*/ 1 w 204"/>
                    <a:gd name="T49" fmla="*/ 144 h 157"/>
                    <a:gd name="T50" fmla="*/ 1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2" y="138"/>
                      </a:moveTo>
                      <a:cubicBezTo>
                        <a:pt x="29" y="144"/>
                        <a:pt x="51" y="138"/>
                        <a:pt x="63" y="124"/>
                      </a:cubicBezTo>
                      <a:cubicBezTo>
                        <a:pt x="67" y="120"/>
                        <a:pt x="70" y="115"/>
                        <a:pt x="73" y="110"/>
                      </a:cubicBezTo>
                      <a:cubicBezTo>
                        <a:pt x="75" y="107"/>
                        <a:pt x="77" y="104"/>
                        <a:pt x="80" y="101"/>
                      </a:cubicBezTo>
                      <a:cubicBezTo>
                        <a:pt x="88" y="90"/>
                        <a:pt x="97" y="83"/>
                        <a:pt x="107" y="80"/>
                      </a:cubicBezTo>
                      <a:cubicBezTo>
                        <a:pt x="107" y="80"/>
                        <a:pt x="108" y="80"/>
                        <a:pt x="108" y="80"/>
                      </a:cubicBezTo>
                      <a:cubicBezTo>
                        <a:pt x="112" y="71"/>
                        <a:pt x="114" y="60"/>
                        <a:pt x="113" y="50"/>
                      </a:cubicBezTo>
                      <a:cubicBezTo>
                        <a:pt x="113" y="45"/>
                        <a:pt x="117" y="42"/>
                        <a:pt x="121" y="42"/>
                      </a:cubicBezTo>
                      <a:cubicBezTo>
                        <a:pt x="126" y="42"/>
                        <a:pt x="130" y="45"/>
                        <a:pt x="130" y="50"/>
                      </a:cubicBezTo>
                      <a:cubicBezTo>
                        <a:pt x="130" y="60"/>
                        <a:pt x="128" y="70"/>
                        <a:pt x="125" y="79"/>
                      </a:cubicBezTo>
                      <a:cubicBezTo>
                        <a:pt x="130" y="80"/>
                        <a:pt x="135" y="80"/>
                        <a:pt x="139" y="78"/>
                      </a:cubicBezTo>
                      <a:cubicBezTo>
                        <a:pt x="144" y="76"/>
                        <a:pt x="149" y="71"/>
                        <a:pt x="153" y="67"/>
                      </a:cubicBezTo>
                      <a:cubicBezTo>
                        <a:pt x="171" y="47"/>
                        <a:pt x="185" y="29"/>
                        <a:pt x="187" y="8"/>
                      </a:cubicBezTo>
                      <a:cubicBezTo>
                        <a:pt x="188" y="4"/>
                        <a:pt x="191" y="0"/>
                        <a:pt x="196" y="1"/>
                      </a:cubicBezTo>
                      <a:cubicBezTo>
                        <a:pt x="200" y="1"/>
                        <a:pt x="204" y="5"/>
                        <a:pt x="203" y="10"/>
                      </a:cubicBezTo>
                      <a:cubicBezTo>
                        <a:pt x="201" y="38"/>
                        <a:pt x="180" y="61"/>
                        <a:pt x="165" y="78"/>
                      </a:cubicBezTo>
                      <a:cubicBezTo>
                        <a:pt x="160" y="83"/>
                        <a:pt x="154" y="90"/>
                        <a:pt x="145" y="93"/>
                      </a:cubicBezTo>
                      <a:cubicBezTo>
                        <a:pt x="138" y="96"/>
                        <a:pt x="130" y="96"/>
                        <a:pt x="124" y="96"/>
                      </a:cubicBezTo>
                      <a:cubicBezTo>
                        <a:pt x="119" y="95"/>
                        <a:pt x="115" y="95"/>
                        <a:pt x="111" y="96"/>
                      </a:cubicBezTo>
                      <a:cubicBezTo>
                        <a:pt x="105" y="98"/>
                        <a:pt x="99" y="102"/>
                        <a:pt x="93" y="111"/>
                      </a:cubicBezTo>
                      <a:cubicBezTo>
                        <a:pt x="91" y="113"/>
                        <a:pt x="89" y="116"/>
                        <a:pt x="87" y="119"/>
                      </a:cubicBezTo>
                      <a:cubicBezTo>
                        <a:pt x="83" y="125"/>
                        <a:pt x="80" y="130"/>
                        <a:pt x="75" y="135"/>
                      </a:cubicBezTo>
                      <a:cubicBezTo>
                        <a:pt x="63" y="149"/>
                        <a:pt x="44" y="157"/>
                        <a:pt x="26" y="157"/>
                      </a:cubicBezTo>
                      <a:cubicBezTo>
                        <a:pt x="19" y="157"/>
                        <a:pt x="13" y="156"/>
                        <a:pt x="7" y="154"/>
                      </a:cubicBezTo>
                      <a:cubicBezTo>
                        <a:pt x="3" y="153"/>
                        <a:pt x="0" y="148"/>
                        <a:pt x="1" y="144"/>
                      </a:cubicBezTo>
                      <a:cubicBezTo>
                        <a:pt x="3" y="140"/>
                        <a:pt x="7" y="137"/>
                        <a:pt x="1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48">
                  <a:extLst>
                    <a:ext uri="{FF2B5EF4-FFF2-40B4-BE49-F238E27FC236}">
                      <a16:creationId xmlns:a16="http://schemas.microsoft.com/office/drawing/2014/main" xmlns="" id="{6CF8DE85-FC62-4D33-8F78-A3AEB24856A9}"/>
                    </a:ext>
                  </a:extLst>
                </p:cNvPr>
                <p:cNvSpPr>
                  <a:spLocks/>
                </p:cNvSpPr>
                <p:nvPr/>
              </p:nvSpPr>
              <p:spPr bwMode="auto">
                <a:xfrm>
                  <a:off x="9680575" y="2132013"/>
                  <a:ext cx="206375" cy="250825"/>
                </a:xfrm>
                <a:custGeom>
                  <a:avLst/>
                  <a:gdLst>
                    <a:gd name="T0" fmla="*/ 11 w 69"/>
                    <a:gd name="T1" fmla="*/ 1 h 84"/>
                    <a:gd name="T2" fmla="*/ 60 w 69"/>
                    <a:gd name="T3" fmla="*/ 56 h 84"/>
                    <a:gd name="T4" fmla="*/ 60 w 69"/>
                    <a:gd name="T5" fmla="*/ 59 h 84"/>
                    <a:gd name="T6" fmla="*/ 61 w 69"/>
                    <a:gd name="T7" fmla="*/ 65 h 84"/>
                    <a:gd name="T8" fmla="*/ 62 w 69"/>
                    <a:gd name="T9" fmla="*/ 68 h 84"/>
                    <a:gd name="T10" fmla="*/ 68 w 69"/>
                    <a:gd name="T11" fmla="*/ 78 h 84"/>
                    <a:gd name="T12" fmla="*/ 60 w 69"/>
                    <a:gd name="T13" fmla="*/ 84 h 84"/>
                    <a:gd name="T14" fmla="*/ 58 w 69"/>
                    <a:gd name="T15" fmla="*/ 83 h 84"/>
                    <a:gd name="T16" fmla="*/ 45 w 69"/>
                    <a:gd name="T17" fmla="*/ 70 h 84"/>
                    <a:gd name="T18" fmla="*/ 44 w 69"/>
                    <a:gd name="T19" fmla="*/ 60 h 84"/>
                    <a:gd name="T20" fmla="*/ 43 w 69"/>
                    <a:gd name="T21" fmla="*/ 58 h 84"/>
                    <a:gd name="T22" fmla="*/ 7 w 69"/>
                    <a:gd name="T23" fmla="*/ 17 h 84"/>
                    <a:gd name="T24" fmla="*/ 1 w 69"/>
                    <a:gd name="T25" fmla="*/ 7 h 84"/>
                    <a:gd name="T26" fmla="*/ 11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11" y="1"/>
                      </a:moveTo>
                      <a:cubicBezTo>
                        <a:pt x="36" y="7"/>
                        <a:pt x="57" y="30"/>
                        <a:pt x="60" y="56"/>
                      </a:cubicBezTo>
                      <a:cubicBezTo>
                        <a:pt x="60" y="57"/>
                        <a:pt x="60" y="58"/>
                        <a:pt x="60" y="59"/>
                      </a:cubicBezTo>
                      <a:cubicBezTo>
                        <a:pt x="60" y="61"/>
                        <a:pt x="60" y="64"/>
                        <a:pt x="61" y="65"/>
                      </a:cubicBezTo>
                      <a:cubicBezTo>
                        <a:pt x="61" y="67"/>
                        <a:pt x="62" y="68"/>
                        <a:pt x="62" y="68"/>
                      </a:cubicBezTo>
                      <a:cubicBezTo>
                        <a:pt x="66" y="69"/>
                        <a:pt x="69" y="74"/>
                        <a:pt x="68" y="78"/>
                      </a:cubicBezTo>
                      <a:cubicBezTo>
                        <a:pt x="67" y="81"/>
                        <a:pt x="63" y="84"/>
                        <a:pt x="60" y="84"/>
                      </a:cubicBezTo>
                      <a:cubicBezTo>
                        <a:pt x="59" y="84"/>
                        <a:pt x="58" y="84"/>
                        <a:pt x="58" y="83"/>
                      </a:cubicBezTo>
                      <a:cubicBezTo>
                        <a:pt x="52" y="82"/>
                        <a:pt x="47" y="77"/>
                        <a:pt x="45" y="70"/>
                      </a:cubicBezTo>
                      <a:cubicBezTo>
                        <a:pt x="44" y="67"/>
                        <a:pt x="44" y="63"/>
                        <a:pt x="44" y="60"/>
                      </a:cubicBezTo>
                      <a:cubicBezTo>
                        <a:pt x="44" y="59"/>
                        <a:pt x="44" y="59"/>
                        <a:pt x="43" y="58"/>
                      </a:cubicBezTo>
                      <a:cubicBezTo>
                        <a:pt x="42" y="39"/>
                        <a:pt x="26" y="21"/>
                        <a:pt x="7" y="17"/>
                      </a:cubicBezTo>
                      <a:cubicBezTo>
                        <a:pt x="3" y="16"/>
                        <a:pt x="0" y="11"/>
                        <a:pt x="1" y="7"/>
                      </a:cubicBezTo>
                      <a:cubicBezTo>
                        <a:pt x="2" y="3"/>
                        <a:pt x="7" y="0"/>
                        <a:pt x="11"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49">
                  <a:extLst>
                    <a:ext uri="{FF2B5EF4-FFF2-40B4-BE49-F238E27FC236}">
                      <a16:creationId xmlns:a16="http://schemas.microsoft.com/office/drawing/2014/main" xmlns="" id="{9613D59C-A32F-45EF-AE29-578AAD54BCD8}"/>
                    </a:ext>
                  </a:extLst>
                </p:cNvPr>
                <p:cNvSpPr>
                  <a:spLocks/>
                </p:cNvSpPr>
                <p:nvPr/>
              </p:nvSpPr>
              <p:spPr bwMode="auto">
                <a:xfrm>
                  <a:off x="9351963" y="1938338"/>
                  <a:ext cx="230188" cy="238125"/>
                </a:xfrm>
                <a:custGeom>
                  <a:avLst/>
                  <a:gdLst>
                    <a:gd name="T0" fmla="*/ 8 w 77"/>
                    <a:gd name="T1" fmla="*/ 1 h 80"/>
                    <a:gd name="T2" fmla="*/ 41 w 77"/>
                    <a:gd name="T3" fmla="*/ 15 h 80"/>
                    <a:gd name="T4" fmla="*/ 52 w 77"/>
                    <a:gd name="T5" fmla="*/ 39 h 80"/>
                    <a:gd name="T6" fmla="*/ 55 w 77"/>
                    <a:gd name="T7" fmla="*/ 47 h 80"/>
                    <a:gd name="T8" fmla="*/ 70 w 77"/>
                    <a:gd name="T9" fmla="*/ 64 h 80"/>
                    <a:gd name="T10" fmla="*/ 76 w 77"/>
                    <a:gd name="T11" fmla="*/ 73 h 80"/>
                    <a:gd name="T12" fmla="*/ 68 w 77"/>
                    <a:gd name="T13" fmla="*/ 80 h 80"/>
                    <a:gd name="T14" fmla="*/ 67 w 77"/>
                    <a:gd name="T15" fmla="*/ 80 h 80"/>
                    <a:gd name="T16" fmla="*/ 39 w 77"/>
                    <a:gd name="T17" fmla="*/ 52 h 80"/>
                    <a:gd name="T18" fmla="*/ 37 w 77"/>
                    <a:gd name="T19" fmla="*/ 44 h 80"/>
                    <a:gd name="T20" fmla="*/ 28 w 77"/>
                    <a:gd name="T21" fmla="*/ 25 h 80"/>
                    <a:gd name="T22" fmla="*/ 9 w 77"/>
                    <a:gd name="T23" fmla="*/ 17 h 80"/>
                    <a:gd name="T24" fmla="*/ 0 w 77"/>
                    <a:gd name="T25" fmla="*/ 10 h 80"/>
                    <a:gd name="T26" fmla="*/ 8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8" y="1"/>
                      </a:moveTo>
                      <a:cubicBezTo>
                        <a:pt x="20" y="0"/>
                        <a:pt x="33" y="5"/>
                        <a:pt x="41" y="15"/>
                      </a:cubicBezTo>
                      <a:cubicBezTo>
                        <a:pt x="47" y="22"/>
                        <a:pt x="50" y="31"/>
                        <a:pt x="52" y="39"/>
                      </a:cubicBezTo>
                      <a:cubicBezTo>
                        <a:pt x="53" y="42"/>
                        <a:pt x="54" y="44"/>
                        <a:pt x="55" y="47"/>
                      </a:cubicBezTo>
                      <a:cubicBezTo>
                        <a:pt x="56" y="50"/>
                        <a:pt x="61" y="63"/>
                        <a:pt x="70" y="64"/>
                      </a:cubicBezTo>
                      <a:cubicBezTo>
                        <a:pt x="74" y="65"/>
                        <a:pt x="77" y="69"/>
                        <a:pt x="76" y="73"/>
                      </a:cubicBezTo>
                      <a:cubicBezTo>
                        <a:pt x="76" y="77"/>
                        <a:pt x="72" y="80"/>
                        <a:pt x="68" y="80"/>
                      </a:cubicBezTo>
                      <a:cubicBezTo>
                        <a:pt x="68" y="80"/>
                        <a:pt x="68" y="80"/>
                        <a:pt x="67" y="80"/>
                      </a:cubicBezTo>
                      <a:cubicBezTo>
                        <a:pt x="55" y="78"/>
                        <a:pt x="45" y="68"/>
                        <a:pt x="39" y="52"/>
                      </a:cubicBezTo>
                      <a:cubicBezTo>
                        <a:pt x="39" y="49"/>
                        <a:pt x="38" y="47"/>
                        <a:pt x="37" y="44"/>
                      </a:cubicBezTo>
                      <a:cubicBezTo>
                        <a:pt x="35" y="37"/>
                        <a:pt x="32" y="30"/>
                        <a:pt x="28" y="25"/>
                      </a:cubicBezTo>
                      <a:cubicBezTo>
                        <a:pt x="24" y="20"/>
                        <a:pt x="16" y="16"/>
                        <a:pt x="9" y="17"/>
                      </a:cubicBezTo>
                      <a:cubicBezTo>
                        <a:pt x="5" y="18"/>
                        <a:pt x="1" y="14"/>
                        <a:pt x="0" y="10"/>
                      </a:cubicBezTo>
                      <a:cubicBezTo>
                        <a:pt x="0" y="5"/>
                        <a:pt x="3" y="1"/>
                        <a:pt x="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50">
                <a:extLst>
                  <a:ext uri="{FF2B5EF4-FFF2-40B4-BE49-F238E27FC236}">
                    <a16:creationId xmlns:a16="http://schemas.microsoft.com/office/drawing/2014/main" xmlns="" id="{F2F08304-1942-4912-9AB8-9C2AE4C11537}"/>
                  </a:ext>
                </a:extLst>
              </p:cNvPr>
              <p:cNvSpPr>
                <a:spLocks noEditPoints="1"/>
              </p:cNvSpPr>
              <p:nvPr/>
            </p:nvSpPr>
            <p:spPr bwMode="auto">
              <a:xfrm>
                <a:off x="9157949" y="1816100"/>
                <a:ext cx="1603375" cy="3379788"/>
              </a:xfrm>
              <a:custGeom>
                <a:avLst/>
                <a:gdLst>
                  <a:gd name="T0" fmla="*/ 42 w 536"/>
                  <a:gd name="T1" fmla="*/ 905 h 1132"/>
                  <a:gd name="T2" fmla="*/ 30 w 536"/>
                  <a:gd name="T3" fmla="*/ 1012 h 1132"/>
                  <a:gd name="T4" fmla="*/ 137 w 536"/>
                  <a:gd name="T5" fmla="*/ 1132 h 1132"/>
                  <a:gd name="T6" fmla="*/ 375 w 536"/>
                  <a:gd name="T7" fmla="*/ 1009 h 1132"/>
                  <a:gd name="T8" fmla="*/ 468 w 536"/>
                  <a:gd name="T9" fmla="*/ 782 h 1132"/>
                  <a:gd name="T10" fmla="*/ 511 w 536"/>
                  <a:gd name="T11" fmla="*/ 470 h 1132"/>
                  <a:gd name="T12" fmla="*/ 430 w 536"/>
                  <a:gd name="T13" fmla="*/ 240 h 1132"/>
                  <a:gd name="T14" fmla="*/ 274 w 536"/>
                  <a:gd name="T15" fmla="*/ 77 h 1132"/>
                  <a:gd name="T16" fmla="*/ 36 w 536"/>
                  <a:gd name="T17" fmla="*/ 234 h 1132"/>
                  <a:gd name="T18" fmla="*/ 25 w 536"/>
                  <a:gd name="T19" fmla="*/ 385 h 1132"/>
                  <a:gd name="T20" fmla="*/ 31 w 536"/>
                  <a:gd name="T21" fmla="*/ 515 h 1132"/>
                  <a:gd name="T22" fmla="*/ 15 w 536"/>
                  <a:gd name="T23" fmla="*/ 699 h 1132"/>
                  <a:gd name="T24" fmla="*/ 433 w 536"/>
                  <a:gd name="T25" fmla="*/ 377 h 1132"/>
                  <a:gd name="T26" fmla="*/ 334 w 536"/>
                  <a:gd name="T27" fmla="*/ 516 h 1132"/>
                  <a:gd name="T28" fmla="*/ 205 w 536"/>
                  <a:gd name="T29" fmla="*/ 568 h 1132"/>
                  <a:gd name="T30" fmla="*/ 33 w 536"/>
                  <a:gd name="T31" fmla="*/ 640 h 1132"/>
                  <a:gd name="T32" fmla="*/ 98 w 536"/>
                  <a:gd name="T33" fmla="*/ 435 h 1132"/>
                  <a:gd name="T34" fmla="*/ 48 w 536"/>
                  <a:gd name="T35" fmla="*/ 432 h 1132"/>
                  <a:gd name="T36" fmla="*/ 35 w 536"/>
                  <a:gd name="T37" fmla="*/ 279 h 1132"/>
                  <a:gd name="T38" fmla="*/ 63 w 536"/>
                  <a:gd name="T39" fmla="*/ 214 h 1132"/>
                  <a:gd name="T40" fmla="*/ 162 w 536"/>
                  <a:gd name="T41" fmla="*/ 21 h 1132"/>
                  <a:gd name="T42" fmla="*/ 367 w 536"/>
                  <a:gd name="T43" fmla="*/ 132 h 1132"/>
                  <a:gd name="T44" fmla="*/ 258 w 536"/>
                  <a:gd name="T45" fmla="*/ 161 h 1132"/>
                  <a:gd name="T46" fmla="*/ 181 w 536"/>
                  <a:gd name="T47" fmla="*/ 161 h 1132"/>
                  <a:gd name="T48" fmla="*/ 152 w 536"/>
                  <a:gd name="T49" fmla="*/ 114 h 1132"/>
                  <a:gd name="T50" fmla="*/ 177 w 536"/>
                  <a:gd name="T51" fmla="*/ 178 h 1132"/>
                  <a:gd name="T52" fmla="*/ 179 w 536"/>
                  <a:gd name="T53" fmla="*/ 268 h 1132"/>
                  <a:gd name="T54" fmla="*/ 192 w 536"/>
                  <a:gd name="T55" fmla="*/ 371 h 1132"/>
                  <a:gd name="T56" fmla="*/ 193 w 536"/>
                  <a:gd name="T57" fmla="*/ 421 h 1132"/>
                  <a:gd name="T58" fmla="*/ 132 w 536"/>
                  <a:gd name="T59" fmla="*/ 464 h 1132"/>
                  <a:gd name="T60" fmla="*/ 166 w 536"/>
                  <a:gd name="T61" fmla="*/ 484 h 1132"/>
                  <a:gd name="T62" fmla="*/ 179 w 536"/>
                  <a:gd name="T63" fmla="*/ 516 h 1132"/>
                  <a:gd name="T64" fmla="*/ 194 w 536"/>
                  <a:gd name="T65" fmla="*/ 470 h 1132"/>
                  <a:gd name="T66" fmla="*/ 229 w 536"/>
                  <a:gd name="T67" fmla="*/ 340 h 1132"/>
                  <a:gd name="T68" fmla="*/ 193 w 536"/>
                  <a:gd name="T69" fmla="*/ 176 h 1132"/>
                  <a:gd name="T70" fmla="*/ 251 w 536"/>
                  <a:gd name="T71" fmla="*/ 176 h 1132"/>
                  <a:gd name="T72" fmla="*/ 293 w 536"/>
                  <a:gd name="T73" fmla="*/ 255 h 1132"/>
                  <a:gd name="T74" fmla="*/ 309 w 536"/>
                  <a:gd name="T75" fmla="*/ 258 h 1132"/>
                  <a:gd name="T76" fmla="*/ 30 w 536"/>
                  <a:gd name="T77" fmla="*/ 702 h 1132"/>
                  <a:gd name="T78" fmla="*/ 65 w 536"/>
                  <a:gd name="T79" fmla="*/ 676 h 1132"/>
                  <a:gd name="T80" fmla="*/ 304 w 536"/>
                  <a:gd name="T81" fmla="*/ 536 h 1132"/>
                  <a:gd name="T82" fmla="*/ 385 w 536"/>
                  <a:gd name="T83" fmla="*/ 464 h 1132"/>
                  <a:gd name="T84" fmla="*/ 500 w 536"/>
                  <a:gd name="T85" fmla="*/ 438 h 1132"/>
                  <a:gd name="T86" fmla="*/ 472 w 536"/>
                  <a:gd name="T87" fmla="*/ 499 h 1132"/>
                  <a:gd name="T88" fmla="*/ 441 w 536"/>
                  <a:gd name="T89" fmla="*/ 682 h 1132"/>
                  <a:gd name="T90" fmla="*/ 474 w 536"/>
                  <a:gd name="T91" fmla="*/ 654 h 1132"/>
                  <a:gd name="T92" fmla="*/ 425 w 536"/>
                  <a:gd name="T93" fmla="*/ 808 h 1132"/>
                  <a:gd name="T94" fmla="*/ 436 w 536"/>
                  <a:gd name="T95" fmla="*/ 899 h 1132"/>
                  <a:gd name="T96" fmla="*/ 375 w 536"/>
                  <a:gd name="T97" fmla="*/ 943 h 1132"/>
                  <a:gd name="T98" fmla="*/ 336 w 536"/>
                  <a:gd name="T99" fmla="*/ 994 h 1132"/>
                  <a:gd name="T100" fmla="*/ 266 w 536"/>
                  <a:gd name="T101" fmla="*/ 1073 h 1132"/>
                  <a:gd name="T102" fmla="*/ 45 w 536"/>
                  <a:gd name="T103" fmla="*/ 1037 h 1132"/>
                  <a:gd name="T104" fmla="*/ 69 w 536"/>
                  <a:gd name="T105" fmla="*/ 1030 h 1132"/>
                  <a:gd name="T106" fmla="*/ 43 w 536"/>
                  <a:gd name="T107" fmla="*/ 951 h 1132"/>
                  <a:gd name="T108" fmla="*/ 96 w 536"/>
                  <a:gd name="T109" fmla="*/ 917 h 1132"/>
                  <a:gd name="T110" fmla="*/ 44 w 536"/>
                  <a:gd name="T111" fmla="*/ 793 h 1132"/>
                  <a:gd name="T112" fmla="*/ 65 w 536"/>
                  <a:gd name="T113" fmla="*/ 78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28" y="775"/>
                    </a:moveTo>
                    <a:cubicBezTo>
                      <a:pt x="29" y="777"/>
                      <a:pt x="30" y="778"/>
                      <a:pt x="31" y="780"/>
                    </a:cubicBezTo>
                    <a:cubicBezTo>
                      <a:pt x="20" y="806"/>
                      <a:pt x="24" y="836"/>
                      <a:pt x="30" y="866"/>
                    </a:cubicBezTo>
                    <a:cubicBezTo>
                      <a:pt x="32" y="878"/>
                      <a:pt x="35" y="892"/>
                      <a:pt x="42" y="905"/>
                    </a:cubicBezTo>
                    <a:cubicBezTo>
                      <a:pt x="41" y="906"/>
                      <a:pt x="41" y="908"/>
                      <a:pt x="42" y="909"/>
                    </a:cubicBezTo>
                    <a:cubicBezTo>
                      <a:pt x="34" y="921"/>
                      <a:pt x="29" y="935"/>
                      <a:pt x="27" y="949"/>
                    </a:cubicBezTo>
                    <a:cubicBezTo>
                      <a:pt x="25" y="958"/>
                      <a:pt x="25" y="967"/>
                      <a:pt x="25" y="975"/>
                    </a:cubicBezTo>
                    <a:cubicBezTo>
                      <a:pt x="25" y="987"/>
                      <a:pt x="26" y="1000"/>
                      <a:pt x="30" y="1012"/>
                    </a:cubicBezTo>
                    <a:cubicBezTo>
                      <a:pt x="30" y="1013"/>
                      <a:pt x="31" y="1015"/>
                      <a:pt x="31" y="1016"/>
                    </a:cubicBezTo>
                    <a:cubicBezTo>
                      <a:pt x="21" y="1046"/>
                      <a:pt x="41" y="1076"/>
                      <a:pt x="54" y="1091"/>
                    </a:cubicBezTo>
                    <a:cubicBezTo>
                      <a:pt x="70" y="1108"/>
                      <a:pt x="85" y="1120"/>
                      <a:pt x="101" y="1126"/>
                    </a:cubicBezTo>
                    <a:cubicBezTo>
                      <a:pt x="113" y="1130"/>
                      <a:pt x="125" y="1132"/>
                      <a:pt x="137" y="1132"/>
                    </a:cubicBezTo>
                    <a:cubicBezTo>
                      <a:pt x="161" y="1132"/>
                      <a:pt x="186" y="1125"/>
                      <a:pt x="208" y="1117"/>
                    </a:cubicBezTo>
                    <a:cubicBezTo>
                      <a:pt x="231" y="1109"/>
                      <a:pt x="254" y="1101"/>
                      <a:pt x="275" y="1087"/>
                    </a:cubicBezTo>
                    <a:cubicBezTo>
                      <a:pt x="292" y="1076"/>
                      <a:pt x="307" y="1062"/>
                      <a:pt x="319" y="1046"/>
                    </a:cubicBezTo>
                    <a:cubicBezTo>
                      <a:pt x="341" y="1041"/>
                      <a:pt x="361" y="1028"/>
                      <a:pt x="375" y="1009"/>
                    </a:cubicBezTo>
                    <a:cubicBezTo>
                      <a:pt x="386" y="993"/>
                      <a:pt x="393" y="973"/>
                      <a:pt x="392" y="953"/>
                    </a:cubicBezTo>
                    <a:cubicBezTo>
                      <a:pt x="403" y="954"/>
                      <a:pt x="416" y="950"/>
                      <a:pt x="426" y="942"/>
                    </a:cubicBezTo>
                    <a:cubicBezTo>
                      <a:pt x="438" y="932"/>
                      <a:pt x="446" y="917"/>
                      <a:pt x="451" y="905"/>
                    </a:cubicBezTo>
                    <a:cubicBezTo>
                      <a:pt x="467" y="866"/>
                      <a:pt x="473" y="824"/>
                      <a:pt x="468" y="782"/>
                    </a:cubicBezTo>
                    <a:cubicBezTo>
                      <a:pt x="472" y="775"/>
                      <a:pt x="476" y="768"/>
                      <a:pt x="479" y="759"/>
                    </a:cubicBezTo>
                    <a:cubicBezTo>
                      <a:pt x="494" y="721"/>
                      <a:pt x="498" y="680"/>
                      <a:pt x="491" y="639"/>
                    </a:cubicBezTo>
                    <a:cubicBezTo>
                      <a:pt x="491" y="638"/>
                      <a:pt x="491" y="637"/>
                      <a:pt x="490" y="636"/>
                    </a:cubicBezTo>
                    <a:cubicBezTo>
                      <a:pt x="527" y="588"/>
                      <a:pt x="536" y="518"/>
                      <a:pt x="511" y="470"/>
                    </a:cubicBezTo>
                    <a:cubicBezTo>
                      <a:pt x="515" y="459"/>
                      <a:pt x="516" y="447"/>
                      <a:pt x="516" y="438"/>
                    </a:cubicBezTo>
                    <a:cubicBezTo>
                      <a:pt x="516" y="411"/>
                      <a:pt x="509" y="392"/>
                      <a:pt x="495" y="381"/>
                    </a:cubicBezTo>
                    <a:cubicBezTo>
                      <a:pt x="491" y="378"/>
                      <a:pt x="486" y="375"/>
                      <a:pt x="481" y="373"/>
                    </a:cubicBezTo>
                    <a:cubicBezTo>
                      <a:pt x="490" y="316"/>
                      <a:pt x="472" y="268"/>
                      <a:pt x="430" y="240"/>
                    </a:cubicBezTo>
                    <a:cubicBezTo>
                      <a:pt x="420" y="233"/>
                      <a:pt x="409" y="228"/>
                      <a:pt x="398" y="224"/>
                    </a:cubicBezTo>
                    <a:cubicBezTo>
                      <a:pt x="412" y="181"/>
                      <a:pt x="396" y="145"/>
                      <a:pt x="380" y="122"/>
                    </a:cubicBezTo>
                    <a:cubicBezTo>
                      <a:pt x="350" y="81"/>
                      <a:pt x="298" y="78"/>
                      <a:pt x="278" y="78"/>
                    </a:cubicBezTo>
                    <a:cubicBezTo>
                      <a:pt x="276" y="77"/>
                      <a:pt x="275" y="77"/>
                      <a:pt x="274" y="77"/>
                    </a:cubicBezTo>
                    <a:cubicBezTo>
                      <a:pt x="272" y="76"/>
                      <a:pt x="270" y="72"/>
                      <a:pt x="268" y="68"/>
                    </a:cubicBezTo>
                    <a:cubicBezTo>
                      <a:pt x="255" y="49"/>
                      <a:pt x="233" y="12"/>
                      <a:pt x="164" y="5"/>
                    </a:cubicBezTo>
                    <a:cubicBezTo>
                      <a:pt x="138" y="2"/>
                      <a:pt x="110" y="0"/>
                      <a:pt x="87" y="13"/>
                    </a:cubicBezTo>
                    <a:cubicBezTo>
                      <a:pt x="9" y="54"/>
                      <a:pt x="0" y="156"/>
                      <a:pt x="36" y="234"/>
                    </a:cubicBezTo>
                    <a:cubicBezTo>
                      <a:pt x="27" y="247"/>
                      <a:pt x="21" y="262"/>
                      <a:pt x="19" y="277"/>
                    </a:cubicBezTo>
                    <a:cubicBezTo>
                      <a:pt x="16" y="297"/>
                      <a:pt x="19" y="316"/>
                      <a:pt x="22" y="335"/>
                    </a:cubicBezTo>
                    <a:cubicBezTo>
                      <a:pt x="23" y="345"/>
                      <a:pt x="25" y="356"/>
                      <a:pt x="25" y="366"/>
                    </a:cubicBezTo>
                    <a:cubicBezTo>
                      <a:pt x="26" y="372"/>
                      <a:pt x="25" y="378"/>
                      <a:pt x="25" y="385"/>
                    </a:cubicBezTo>
                    <a:cubicBezTo>
                      <a:pt x="25" y="402"/>
                      <a:pt x="25" y="421"/>
                      <a:pt x="33" y="438"/>
                    </a:cubicBezTo>
                    <a:cubicBezTo>
                      <a:pt x="37" y="450"/>
                      <a:pt x="46" y="459"/>
                      <a:pt x="55" y="462"/>
                    </a:cubicBezTo>
                    <a:cubicBezTo>
                      <a:pt x="51" y="471"/>
                      <a:pt x="47" y="480"/>
                      <a:pt x="43" y="489"/>
                    </a:cubicBezTo>
                    <a:cubicBezTo>
                      <a:pt x="39" y="497"/>
                      <a:pt x="35" y="506"/>
                      <a:pt x="31" y="515"/>
                    </a:cubicBezTo>
                    <a:cubicBezTo>
                      <a:pt x="15" y="555"/>
                      <a:pt x="10" y="599"/>
                      <a:pt x="17" y="643"/>
                    </a:cubicBezTo>
                    <a:cubicBezTo>
                      <a:pt x="18" y="651"/>
                      <a:pt x="20" y="659"/>
                      <a:pt x="26" y="666"/>
                    </a:cubicBezTo>
                    <a:cubicBezTo>
                      <a:pt x="27" y="667"/>
                      <a:pt x="29" y="668"/>
                      <a:pt x="30" y="669"/>
                    </a:cubicBezTo>
                    <a:cubicBezTo>
                      <a:pt x="22" y="677"/>
                      <a:pt x="17" y="687"/>
                      <a:pt x="15" y="699"/>
                    </a:cubicBezTo>
                    <a:cubicBezTo>
                      <a:pt x="12" y="713"/>
                      <a:pt x="14" y="727"/>
                      <a:pt x="16" y="738"/>
                    </a:cubicBezTo>
                    <a:cubicBezTo>
                      <a:pt x="18" y="749"/>
                      <a:pt x="21" y="763"/>
                      <a:pt x="28" y="775"/>
                    </a:cubicBezTo>
                    <a:close/>
                    <a:moveTo>
                      <a:pt x="465" y="371"/>
                    </a:moveTo>
                    <a:cubicBezTo>
                      <a:pt x="454" y="370"/>
                      <a:pt x="443" y="373"/>
                      <a:pt x="433" y="377"/>
                    </a:cubicBezTo>
                    <a:cubicBezTo>
                      <a:pt x="411" y="386"/>
                      <a:pt x="392" y="404"/>
                      <a:pt x="381" y="426"/>
                    </a:cubicBezTo>
                    <a:cubicBezTo>
                      <a:pt x="376" y="437"/>
                      <a:pt x="372" y="448"/>
                      <a:pt x="369" y="460"/>
                    </a:cubicBezTo>
                    <a:cubicBezTo>
                      <a:pt x="367" y="466"/>
                      <a:pt x="366" y="473"/>
                      <a:pt x="363" y="479"/>
                    </a:cubicBezTo>
                    <a:cubicBezTo>
                      <a:pt x="359" y="492"/>
                      <a:pt x="350" y="510"/>
                      <a:pt x="334" y="516"/>
                    </a:cubicBezTo>
                    <a:cubicBezTo>
                      <a:pt x="326" y="519"/>
                      <a:pt x="317" y="520"/>
                      <a:pt x="307" y="520"/>
                    </a:cubicBezTo>
                    <a:cubicBezTo>
                      <a:pt x="304" y="520"/>
                      <a:pt x="304" y="520"/>
                      <a:pt x="304" y="520"/>
                    </a:cubicBezTo>
                    <a:cubicBezTo>
                      <a:pt x="284" y="521"/>
                      <a:pt x="258" y="523"/>
                      <a:pt x="237" y="537"/>
                    </a:cubicBezTo>
                    <a:cubicBezTo>
                      <a:pt x="224" y="545"/>
                      <a:pt x="214" y="557"/>
                      <a:pt x="205" y="568"/>
                    </a:cubicBezTo>
                    <a:cubicBezTo>
                      <a:pt x="202" y="572"/>
                      <a:pt x="202" y="572"/>
                      <a:pt x="202" y="572"/>
                    </a:cubicBezTo>
                    <a:cubicBezTo>
                      <a:pt x="156" y="625"/>
                      <a:pt x="110" y="654"/>
                      <a:pt x="63" y="660"/>
                    </a:cubicBezTo>
                    <a:cubicBezTo>
                      <a:pt x="51" y="661"/>
                      <a:pt x="43" y="660"/>
                      <a:pt x="38" y="655"/>
                    </a:cubicBezTo>
                    <a:cubicBezTo>
                      <a:pt x="35" y="651"/>
                      <a:pt x="34" y="645"/>
                      <a:pt x="33" y="640"/>
                    </a:cubicBezTo>
                    <a:cubicBezTo>
                      <a:pt x="26" y="600"/>
                      <a:pt x="31" y="558"/>
                      <a:pt x="46" y="521"/>
                    </a:cubicBezTo>
                    <a:cubicBezTo>
                      <a:pt x="50" y="512"/>
                      <a:pt x="54" y="504"/>
                      <a:pt x="58" y="495"/>
                    </a:cubicBezTo>
                    <a:cubicBezTo>
                      <a:pt x="63" y="485"/>
                      <a:pt x="68" y="473"/>
                      <a:pt x="72" y="462"/>
                    </a:cubicBezTo>
                    <a:cubicBezTo>
                      <a:pt x="86" y="457"/>
                      <a:pt x="94" y="442"/>
                      <a:pt x="98" y="435"/>
                    </a:cubicBezTo>
                    <a:cubicBezTo>
                      <a:pt x="100" y="431"/>
                      <a:pt x="99" y="426"/>
                      <a:pt x="95" y="424"/>
                    </a:cubicBezTo>
                    <a:cubicBezTo>
                      <a:pt x="91" y="422"/>
                      <a:pt x="86" y="423"/>
                      <a:pt x="84" y="427"/>
                    </a:cubicBezTo>
                    <a:cubicBezTo>
                      <a:pt x="76" y="441"/>
                      <a:pt x="69" y="447"/>
                      <a:pt x="62" y="447"/>
                    </a:cubicBezTo>
                    <a:cubicBezTo>
                      <a:pt x="56" y="447"/>
                      <a:pt x="50" y="439"/>
                      <a:pt x="48" y="432"/>
                    </a:cubicBezTo>
                    <a:cubicBezTo>
                      <a:pt x="42" y="418"/>
                      <a:pt x="42" y="402"/>
                      <a:pt x="42" y="385"/>
                    </a:cubicBezTo>
                    <a:cubicBezTo>
                      <a:pt x="42" y="378"/>
                      <a:pt x="42" y="372"/>
                      <a:pt x="41" y="365"/>
                    </a:cubicBezTo>
                    <a:cubicBezTo>
                      <a:pt x="41" y="354"/>
                      <a:pt x="39" y="343"/>
                      <a:pt x="38" y="333"/>
                    </a:cubicBezTo>
                    <a:cubicBezTo>
                      <a:pt x="35" y="314"/>
                      <a:pt x="33" y="297"/>
                      <a:pt x="35" y="279"/>
                    </a:cubicBezTo>
                    <a:cubicBezTo>
                      <a:pt x="37" y="266"/>
                      <a:pt x="42" y="253"/>
                      <a:pt x="50" y="241"/>
                    </a:cubicBezTo>
                    <a:cubicBezTo>
                      <a:pt x="51" y="240"/>
                      <a:pt x="52" y="239"/>
                      <a:pt x="53" y="237"/>
                    </a:cubicBezTo>
                    <a:cubicBezTo>
                      <a:pt x="56" y="233"/>
                      <a:pt x="59" y="229"/>
                      <a:pt x="63" y="226"/>
                    </a:cubicBezTo>
                    <a:cubicBezTo>
                      <a:pt x="66" y="223"/>
                      <a:pt x="66" y="218"/>
                      <a:pt x="63" y="214"/>
                    </a:cubicBezTo>
                    <a:cubicBezTo>
                      <a:pt x="60" y="211"/>
                      <a:pt x="55" y="211"/>
                      <a:pt x="51" y="214"/>
                    </a:cubicBezTo>
                    <a:cubicBezTo>
                      <a:pt x="50" y="216"/>
                      <a:pt x="48" y="217"/>
                      <a:pt x="47" y="219"/>
                    </a:cubicBezTo>
                    <a:cubicBezTo>
                      <a:pt x="18" y="150"/>
                      <a:pt x="28" y="62"/>
                      <a:pt x="94" y="27"/>
                    </a:cubicBezTo>
                    <a:cubicBezTo>
                      <a:pt x="114" y="16"/>
                      <a:pt x="138" y="18"/>
                      <a:pt x="162" y="21"/>
                    </a:cubicBezTo>
                    <a:cubicBezTo>
                      <a:pt x="223" y="27"/>
                      <a:pt x="242" y="58"/>
                      <a:pt x="254" y="77"/>
                    </a:cubicBezTo>
                    <a:cubicBezTo>
                      <a:pt x="259" y="85"/>
                      <a:pt x="263" y="91"/>
                      <a:pt x="269" y="93"/>
                    </a:cubicBezTo>
                    <a:cubicBezTo>
                      <a:pt x="271" y="93"/>
                      <a:pt x="273" y="94"/>
                      <a:pt x="277" y="94"/>
                    </a:cubicBezTo>
                    <a:cubicBezTo>
                      <a:pt x="295" y="94"/>
                      <a:pt x="342" y="96"/>
                      <a:pt x="367" y="132"/>
                    </a:cubicBezTo>
                    <a:cubicBezTo>
                      <a:pt x="387" y="160"/>
                      <a:pt x="392" y="190"/>
                      <a:pt x="382" y="220"/>
                    </a:cubicBezTo>
                    <a:cubicBezTo>
                      <a:pt x="360" y="216"/>
                      <a:pt x="337" y="218"/>
                      <a:pt x="318" y="227"/>
                    </a:cubicBezTo>
                    <a:cubicBezTo>
                      <a:pt x="317" y="213"/>
                      <a:pt x="311" y="200"/>
                      <a:pt x="303" y="191"/>
                    </a:cubicBezTo>
                    <a:cubicBezTo>
                      <a:pt x="291" y="177"/>
                      <a:pt x="273" y="169"/>
                      <a:pt x="258" y="161"/>
                    </a:cubicBezTo>
                    <a:cubicBezTo>
                      <a:pt x="234" y="150"/>
                      <a:pt x="234" y="150"/>
                      <a:pt x="234" y="150"/>
                    </a:cubicBezTo>
                    <a:cubicBezTo>
                      <a:pt x="228" y="147"/>
                      <a:pt x="222" y="144"/>
                      <a:pt x="215" y="143"/>
                    </a:cubicBezTo>
                    <a:cubicBezTo>
                      <a:pt x="206" y="142"/>
                      <a:pt x="197" y="145"/>
                      <a:pt x="190" y="151"/>
                    </a:cubicBezTo>
                    <a:cubicBezTo>
                      <a:pt x="186" y="154"/>
                      <a:pt x="183" y="157"/>
                      <a:pt x="181" y="161"/>
                    </a:cubicBezTo>
                    <a:cubicBezTo>
                      <a:pt x="181" y="161"/>
                      <a:pt x="180" y="161"/>
                      <a:pt x="180" y="161"/>
                    </a:cubicBezTo>
                    <a:cubicBezTo>
                      <a:pt x="173" y="163"/>
                      <a:pt x="164" y="159"/>
                      <a:pt x="159" y="151"/>
                    </a:cubicBezTo>
                    <a:cubicBezTo>
                      <a:pt x="155" y="144"/>
                      <a:pt x="154" y="134"/>
                      <a:pt x="157" y="124"/>
                    </a:cubicBezTo>
                    <a:cubicBezTo>
                      <a:pt x="159" y="120"/>
                      <a:pt x="157" y="115"/>
                      <a:pt x="152" y="114"/>
                    </a:cubicBezTo>
                    <a:cubicBezTo>
                      <a:pt x="148" y="112"/>
                      <a:pt x="144" y="115"/>
                      <a:pt x="142" y="119"/>
                    </a:cubicBezTo>
                    <a:cubicBezTo>
                      <a:pt x="137" y="133"/>
                      <a:pt x="138" y="148"/>
                      <a:pt x="145" y="160"/>
                    </a:cubicBezTo>
                    <a:cubicBezTo>
                      <a:pt x="152" y="171"/>
                      <a:pt x="164" y="178"/>
                      <a:pt x="176" y="178"/>
                    </a:cubicBezTo>
                    <a:cubicBezTo>
                      <a:pt x="176" y="178"/>
                      <a:pt x="176" y="178"/>
                      <a:pt x="177" y="178"/>
                    </a:cubicBezTo>
                    <a:cubicBezTo>
                      <a:pt x="177" y="189"/>
                      <a:pt x="182" y="198"/>
                      <a:pt x="186" y="207"/>
                    </a:cubicBezTo>
                    <a:cubicBezTo>
                      <a:pt x="189" y="212"/>
                      <a:pt x="191" y="217"/>
                      <a:pt x="193" y="222"/>
                    </a:cubicBezTo>
                    <a:cubicBezTo>
                      <a:pt x="197" y="236"/>
                      <a:pt x="193" y="253"/>
                      <a:pt x="182" y="263"/>
                    </a:cubicBezTo>
                    <a:cubicBezTo>
                      <a:pt x="180" y="265"/>
                      <a:pt x="180" y="267"/>
                      <a:pt x="179" y="268"/>
                    </a:cubicBezTo>
                    <a:cubicBezTo>
                      <a:pt x="178" y="269"/>
                      <a:pt x="177" y="270"/>
                      <a:pt x="177" y="272"/>
                    </a:cubicBezTo>
                    <a:cubicBezTo>
                      <a:pt x="175" y="276"/>
                      <a:pt x="177" y="281"/>
                      <a:pt x="181" y="282"/>
                    </a:cubicBezTo>
                    <a:cubicBezTo>
                      <a:pt x="199" y="289"/>
                      <a:pt x="217" y="315"/>
                      <a:pt x="213" y="337"/>
                    </a:cubicBezTo>
                    <a:cubicBezTo>
                      <a:pt x="210" y="353"/>
                      <a:pt x="200" y="365"/>
                      <a:pt x="192" y="371"/>
                    </a:cubicBezTo>
                    <a:cubicBezTo>
                      <a:pt x="187" y="373"/>
                      <a:pt x="184" y="374"/>
                      <a:pt x="183" y="373"/>
                    </a:cubicBezTo>
                    <a:cubicBezTo>
                      <a:pt x="179" y="372"/>
                      <a:pt x="175" y="374"/>
                      <a:pt x="173" y="378"/>
                    </a:cubicBezTo>
                    <a:cubicBezTo>
                      <a:pt x="172" y="381"/>
                      <a:pt x="173" y="385"/>
                      <a:pt x="176" y="388"/>
                    </a:cubicBezTo>
                    <a:cubicBezTo>
                      <a:pt x="186" y="395"/>
                      <a:pt x="192" y="407"/>
                      <a:pt x="193" y="421"/>
                    </a:cubicBezTo>
                    <a:cubicBezTo>
                      <a:pt x="194" y="431"/>
                      <a:pt x="193" y="449"/>
                      <a:pt x="183" y="457"/>
                    </a:cubicBezTo>
                    <a:cubicBezTo>
                      <a:pt x="182" y="458"/>
                      <a:pt x="182" y="459"/>
                      <a:pt x="181" y="460"/>
                    </a:cubicBezTo>
                    <a:cubicBezTo>
                      <a:pt x="179" y="460"/>
                      <a:pt x="177" y="461"/>
                      <a:pt x="176" y="463"/>
                    </a:cubicBezTo>
                    <a:cubicBezTo>
                      <a:pt x="156" y="475"/>
                      <a:pt x="136" y="467"/>
                      <a:pt x="132" y="464"/>
                    </a:cubicBezTo>
                    <a:cubicBezTo>
                      <a:pt x="128" y="461"/>
                      <a:pt x="123" y="462"/>
                      <a:pt x="121" y="466"/>
                    </a:cubicBezTo>
                    <a:cubicBezTo>
                      <a:pt x="118" y="469"/>
                      <a:pt x="119" y="474"/>
                      <a:pt x="123" y="477"/>
                    </a:cubicBezTo>
                    <a:cubicBezTo>
                      <a:pt x="129" y="481"/>
                      <a:pt x="140" y="485"/>
                      <a:pt x="153" y="485"/>
                    </a:cubicBezTo>
                    <a:cubicBezTo>
                      <a:pt x="157" y="485"/>
                      <a:pt x="162" y="485"/>
                      <a:pt x="166" y="484"/>
                    </a:cubicBezTo>
                    <a:cubicBezTo>
                      <a:pt x="163" y="495"/>
                      <a:pt x="163" y="506"/>
                      <a:pt x="163" y="516"/>
                    </a:cubicBezTo>
                    <a:cubicBezTo>
                      <a:pt x="163" y="520"/>
                      <a:pt x="167" y="524"/>
                      <a:pt x="171" y="524"/>
                    </a:cubicBezTo>
                    <a:cubicBezTo>
                      <a:pt x="171" y="524"/>
                      <a:pt x="171" y="524"/>
                      <a:pt x="171" y="524"/>
                    </a:cubicBezTo>
                    <a:cubicBezTo>
                      <a:pt x="176" y="524"/>
                      <a:pt x="179" y="520"/>
                      <a:pt x="179" y="516"/>
                    </a:cubicBezTo>
                    <a:cubicBezTo>
                      <a:pt x="179" y="505"/>
                      <a:pt x="179" y="493"/>
                      <a:pt x="183" y="483"/>
                    </a:cubicBezTo>
                    <a:cubicBezTo>
                      <a:pt x="184" y="482"/>
                      <a:pt x="185" y="480"/>
                      <a:pt x="186" y="479"/>
                    </a:cubicBezTo>
                    <a:cubicBezTo>
                      <a:pt x="187" y="477"/>
                      <a:pt x="188" y="475"/>
                      <a:pt x="189" y="474"/>
                    </a:cubicBezTo>
                    <a:cubicBezTo>
                      <a:pt x="190" y="472"/>
                      <a:pt x="192" y="471"/>
                      <a:pt x="194" y="470"/>
                    </a:cubicBezTo>
                    <a:cubicBezTo>
                      <a:pt x="209" y="457"/>
                      <a:pt x="210" y="436"/>
                      <a:pt x="209" y="420"/>
                    </a:cubicBezTo>
                    <a:cubicBezTo>
                      <a:pt x="208" y="407"/>
                      <a:pt x="204" y="396"/>
                      <a:pt x="197" y="386"/>
                    </a:cubicBezTo>
                    <a:cubicBezTo>
                      <a:pt x="198" y="386"/>
                      <a:pt x="199" y="385"/>
                      <a:pt x="200" y="384"/>
                    </a:cubicBezTo>
                    <a:cubicBezTo>
                      <a:pt x="214" y="375"/>
                      <a:pt x="226" y="358"/>
                      <a:pt x="229" y="340"/>
                    </a:cubicBezTo>
                    <a:cubicBezTo>
                      <a:pt x="234" y="313"/>
                      <a:pt x="217" y="285"/>
                      <a:pt x="196" y="272"/>
                    </a:cubicBezTo>
                    <a:cubicBezTo>
                      <a:pt x="209" y="257"/>
                      <a:pt x="214" y="235"/>
                      <a:pt x="208" y="217"/>
                    </a:cubicBezTo>
                    <a:cubicBezTo>
                      <a:pt x="206" y="211"/>
                      <a:pt x="203" y="205"/>
                      <a:pt x="201" y="200"/>
                    </a:cubicBezTo>
                    <a:cubicBezTo>
                      <a:pt x="196" y="191"/>
                      <a:pt x="192" y="183"/>
                      <a:pt x="193" y="176"/>
                    </a:cubicBezTo>
                    <a:cubicBezTo>
                      <a:pt x="193" y="171"/>
                      <a:pt x="196" y="167"/>
                      <a:pt x="200" y="164"/>
                    </a:cubicBezTo>
                    <a:cubicBezTo>
                      <a:pt x="204" y="160"/>
                      <a:pt x="209" y="159"/>
                      <a:pt x="213" y="159"/>
                    </a:cubicBezTo>
                    <a:cubicBezTo>
                      <a:pt x="218" y="160"/>
                      <a:pt x="222" y="162"/>
                      <a:pt x="227" y="164"/>
                    </a:cubicBezTo>
                    <a:cubicBezTo>
                      <a:pt x="251" y="176"/>
                      <a:pt x="251" y="176"/>
                      <a:pt x="251" y="176"/>
                    </a:cubicBezTo>
                    <a:cubicBezTo>
                      <a:pt x="266" y="183"/>
                      <a:pt x="281" y="190"/>
                      <a:pt x="291" y="202"/>
                    </a:cubicBezTo>
                    <a:cubicBezTo>
                      <a:pt x="299" y="211"/>
                      <a:pt x="305" y="227"/>
                      <a:pt x="299" y="240"/>
                    </a:cubicBezTo>
                    <a:cubicBezTo>
                      <a:pt x="299" y="240"/>
                      <a:pt x="298" y="241"/>
                      <a:pt x="298" y="242"/>
                    </a:cubicBezTo>
                    <a:cubicBezTo>
                      <a:pt x="296" y="245"/>
                      <a:pt x="294" y="250"/>
                      <a:pt x="293" y="255"/>
                    </a:cubicBezTo>
                    <a:cubicBezTo>
                      <a:pt x="290" y="271"/>
                      <a:pt x="294" y="287"/>
                      <a:pt x="303" y="300"/>
                    </a:cubicBezTo>
                    <a:cubicBezTo>
                      <a:pt x="305" y="304"/>
                      <a:pt x="310" y="305"/>
                      <a:pt x="314" y="302"/>
                    </a:cubicBezTo>
                    <a:cubicBezTo>
                      <a:pt x="318" y="300"/>
                      <a:pt x="319" y="295"/>
                      <a:pt x="316" y="291"/>
                    </a:cubicBezTo>
                    <a:cubicBezTo>
                      <a:pt x="307" y="277"/>
                      <a:pt x="308" y="264"/>
                      <a:pt x="309" y="258"/>
                    </a:cubicBezTo>
                    <a:cubicBezTo>
                      <a:pt x="310" y="252"/>
                      <a:pt x="313" y="248"/>
                      <a:pt x="315" y="246"/>
                    </a:cubicBezTo>
                    <a:cubicBezTo>
                      <a:pt x="343" y="228"/>
                      <a:pt x="388" y="231"/>
                      <a:pt x="421" y="253"/>
                    </a:cubicBezTo>
                    <a:cubicBezTo>
                      <a:pt x="443" y="268"/>
                      <a:pt x="476" y="302"/>
                      <a:pt x="465" y="371"/>
                    </a:cubicBezTo>
                    <a:close/>
                    <a:moveTo>
                      <a:pt x="30" y="702"/>
                    </a:moveTo>
                    <a:cubicBezTo>
                      <a:pt x="32" y="692"/>
                      <a:pt x="38" y="683"/>
                      <a:pt x="45" y="678"/>
                    </a:cubicBezTo>
                    <a:cubicBezTo>
                      <a:pt x="46" y="677"/>
                      <a:pt x="47" y="677"/>
                      <a:pt x="47" y="676"/>
                    </a:cubicBezTo>
                    <a:cubicBezTo>
                      <a:pt x="50" y="676"/>
                      <a:pt x="53" y="677"/>
                      <a:pt x="56" y="677"/>
                    </a:cubicBezTo>
                    <a:cubicBezTo>
                      <a:pt x="59" y="677"/>
                      <a:pt x="62" y="676"/>
                      <a:pt x="65" y="676"/>
                    </a:cubicBezTo>
                    <a:cubicBezTo>
                      <a:pt x="116" y="670"/>
                      <a:pt x="165" y="639"/>
                      <a:pt x="214" y="582"/>
                    </a:cubicBezTo>
                    <a:cubicBezTo>
                      <a:pt x="217" y="578"/>
                      <a:pt x="217" y="578"/>
                      <a:pt x="217" y="578"/>
                    </a:cubicBezTo>
                    <a:cubicBezTo>
                      <a:pt x="226" y="568"/>
                      <a:pt x="235" y="558"/>
                      <a:pt x="245" y="551"/>
                    </a:cubicBezTo>
                    <a:cubicBezTo>
                      <a:pt x="263" y="539"/>
                      <a:pt x="286" y="537"/>
                      <a:pt x="304" y="536"/>
                    </a:cubicBezTo>
                    <a:cubicBezTo>
                      <a:pt x="308" y="536"/>
                      <a:pt x="308" y="536"/>
                      <a:pt x="308" y="536"/>
                    </a:cubicBezTo>
                    <a:cubicBezTo>
                      <a:pt x="318" y="536"/>
                      <a:pt x="330" y="535"/>
                      <a:pt x="340" y="531"/>
                    </a:cubicBezTo>
                    <a:cubicBezTo>
                      <a:pt x="357" y="524"/>
                      <a:pt x="370" y="508"/>
                      <a:pt x="379" y="485"/>
                    </a:cubicBezTo>
                    <a:cubicBezTo>
                      <a:pt x="381" y="478"/>
                      <a:pt x="383" y="471"/>
                      <a:pt x="385" y="464"/>
                    </a:cubicBezTo>
                    <a:cubicBezTo>
                      <a:pt x="388" y="453"/>
                      <a:pt x="391" y="443"/>
                      <a:pt x="395" y="433"/>
                    </a:cubicBezTo>
                    <a:cubicBezTo>
                      <a:pt x="404" y="415"/>
                      <a:pt x="421" y="400"/>
                      <a:pt x="440" y="392"/>
                    </a:cubicBezTo>
                    <a:cubicBezTo>
                      <a:pt x="453" y="386"/>
                      <a:pt x="472" y="384"/>
                      <a:pt x="485" y="394"/>
                    </a:cubicBezTo>
                    <a:cubicBezTo>
                      <a:pt x="495" y="402"/>
                      <a:pt x="500" y="416"/>
                      <a:pt x="500" y="438"/>
                    </a:cubicBezTo>
                    <a:cubicBezTo>
                      <a:pt x="500" y="447"/>
                      <a:pt x="499" y="459"/>
                      <a:pt x="494" y="469"/>
                    </a:cubicBezTo>
                    <a:cubicBezTo>
                      <a:pt x="490" y="476"/>
                      <a:pt x="482" y="483"/>
                      <a:pt x="473" y="483"/>
                    </a:cubicBezTo>
                    <a:cubicBezTo>
                      <a:pt x="468" y="482"/>
                      <a:pt x="464" y="486"/>
                      <a:pt x="464" y="490"/>
                    </a:cubicBezTo>
                    <a:cubicBezTo>
                      <a:pt x="464" y="495"/>
                      <a:pt x="467" y="498"/>
                      <a:pt x="472" y="499"/>
                    </a:cubicBezTo>
                    <a:cubicBezTo>
                      <a:pt x="482" y="499"/>
                      <a:pt x="493" y="495"/>
                      <a:pt x="501" y="486"/>
                    </a:cubicBezTo>
                    <a:cubicBezTo>
                      <a:pt x="519" y="533"/>
                      <a:pt x="505" y="601"/>
                      <a:pt x="466" y="640"/>
                    </a:cubicBezTo>
                    <a:cubicBezTo>
                      <a:pt x="465" y="641"/>
                      <a:pt x="464" y="642"/>
                      <a:pt x="463" y="643"/>
                    </a:cubicBezTo>
                    <a:cubicBezTo>
                      <a:pt x="453" y="653"/>
                      <a:pt x="441" y="665"/>
                      <a:pt x="441" y="682"/>
                    </a:cubicBezTo>
                    <a:cubicBezTo>
                      <a:pt x="441" y="686"/>
                      <a:pt x="445" y="690"/>
                      <a:pt x="449" y="690"/>
                    </a:cubicBezTo>
                    <a:cubicBezTo>
                      <a:pt x="449" y="690"/>
                      <a:pt x="449" y="690"/>
                      <a:pt x="450" y="690"/>
                    </a:cubicBezTo>
                    <a:cubicBezTo>
                      <a:pt x="454" y="689"/>
                      <a:pt x="458" y="686"/>
                      <a:pt x="457" y="681"/>
                    </a:cubicBezTo>
                    <a:cubicBezTo>
                      <a:pt x="457" y="672"/>
                      <a:pt x="466" y="663"/>
                      <a:pt x="474" y="654"/>
                    </a:cubicBezTo>
                    <a:cubicBezTo>
                      <a:pt x="475" y="653"/>
                      <a:pt x="476" y="653"/>
                      <a:pt x="477" y="652"/>
                    </a:cubicBezTo>
                    <a:cubicBezTo>
                      <a:pt x="481" y="686"/>
                      <a:pt x="477" y="721"/>
                      <a:pt x="464" y="753"/>
                    </a:cubicBezTo>
                    <a:cubicBezTo>
                      <a:pt x="455" y="776"/>
                      <a:pt x="443" y="791"/>
                      <a:pt x="429" y="797"/>
                    </a:cubicBezTo>
                    <a:cubicBezTo>
                      <a:pt x="425" y="799"/>
                      <a:pt x="423" y="804"/>
                      <a:pt x="425" y="808"/>
                    </a:cubicBezTo>
                    <a:cubicBezTo>
                      <a:pt x="426" y="811"/>
                      <a:pt x="429" y="813"/>
                      <a:pt x="432" y="813"/>
                    </a:cubicBezTo>
                    <a:cubicBezTo>
                      <a:pt x="433" y="813"/>
                      <a:pt x="434" y="813"/>
                      <a:pt x="435" y="812"/>
                    </a:cubicBezTo>
                    <a:cubicBezTo>
                      <a:pt x="442" y="809"/>
                      <a:pt x="448" y="805"/>
                      <a:pt x="453" y="800"/>
                    </a:cubicBezTo>
                    <a:cubicBezTo>
                      <a:pt x="455" y="834"/>
                      <a:pt x="449" y="868"/>
                      <a:pt x="436" y="899"/>
                    </a:cubicBezTo>
                    <a:cubicBezTo>
                      <a:pt x="432" y="909"/>
                      <a:pt x="426" y="921"/>
                      <a:pt x="416" y="929"/>
                    </a:cubicBezTo>
                    <a:cubicBezTo>
                      <a:pt x="408" y="935"/>
                      <a:pt x="396" y="939"/>
                      <a:pt x="387" y="935"/>
                    </a:cubicBezTo>
                    <a:cubicBezTo>
                      <a:pt x="384" y="933"/>
                      <a:pt x="381" y="934"/>
                      <a:pt x="378" y="935"/>
                    </a:cubicBezTo>
                    <a:cubicBezTo>
                      <a:pt x="376" y="937"/>
                      <a:pt x="375" y="940"/>
                      <a:pt x="375" y="943"/>
                    </a:cubicBezTo>
                    <a:cubicBezTo>
                      <a:pt x="378" y="963"/>
                      <a:pt x="373" y="984"/>
                      <a:pt x="361" y="1000"/>
                    </a:cubicBezTo>
                    <a:cubicBezTo>
                      <a:pt x="354" y="1010"/>
                      <a:pt x="344" y="1019"/>
                      <a:pt x="332" y="1024"/>
                    </a:cubicBezTo>
                    <a:cubicBezTo>
                      <a:pt x="335" y="1018"/>
                      <a:pt x="338" y="1011"/>
                      <a:pt x="341" y="1005"/>
                    </a:cubicBezTo>
                    <a:cubicBezTo>
                      <a:pt x="342" y="1000"/>
                      <a:pt x="340" y="996"/>
                      <a:pt x="336" y="994"/>
                    </a:cubicBezTo>
                    <a:cubicBezTo>
                      <a:pt x="332" y="993"/>
                      <a:pt x="327" y="995"/>
                      <a:pt x="326" y="999"/>
                    </a:cubicBezTo>
                    <a:cubicBezTo>
                      <a:pt x="321" y="1011"/>
                      <a:pt x="316" y="1021"/>
                      <a:pt x="309" y="1032"/>
                    </a:cubicBezTo>
                    <a:cubicBezTo>
                      <a:pt x="307" y="1033"/>
                      <a:pt x="306" y="1034"/>
                      <a:pt x="305" y="1037"/>
                    </a:cubicBezTo>
                    <a:cubicBezTo>
                      <a:pt x="295" y="1051"/>
                      <a:pt x="282" y="1064"/>
                      <a:pt x="266" y="1073"/>
                    </a:cubicBezTo>
                    <a:cubicBezTo>
                      <a:pt x="247" y="1086"/>
                      <a:pt x="224" y="1094"/>
                      <a:pt x="203" y="1102"/>
                    </a:cubicBezTo>
                    <a:cubicBezTo>
                      <a:pt x="172" y="1112"/>
                      <a:pt x="137" y="1123"/>
                      <a:pt x="107" y="1111"/>
                    </a:cubicBezTo>
                    <a:cubicBezTo>
                      <a:pt x="93" y="1105"/>
                      <a:pt x="80" y="1095"/>
                      <a:pt x="67" y="1080"/>
                    </a:cubicBezTo>
                    <a:cubicBezTo>
                      <a:pt x="58" y="1070"/>
                      <a:pt x="46" y="1054"/>
                      <a:pt x="45" y="1037"/>
                    </a:cubicBezTo>
                    <a:cubicBezTo>
                      <a:pt x="48" y="1040"/>
                      <a:pt x="52" y="1042"/>
                      <a:pt x="56" y="1044"/>
                    </a:cubicBezTo>
                    <a:cubicBezTo>
                      <a:pt x="58" y="1045"/>
                      <a:pt x="60" y="1046"/>
                      <a:pt x="62" y="1046"/>
                    </a:cubicBezTo>
                    <a:cubicBezTo>
                      <a:pt x="65" y="1046"/>
                      <a:pt x="68" y="1044"/>
                      <a:pt x="70" y="1042"/>
                    </a:cubicBezTo>
                    <a:cubicBezTo>
                      <a:pt x="73" y="1038"/>
                      <a:pt x="72" y="1033"/>
                      <a:pt x="69" y="1030"/>
                    </a:cubicBezTo>
                    <a:cubicBezTo>
                      <a:pt x="66" y="1029"/>
                      <a:pt x="64" y="1028"/>
                      <a:pt x="61" y="1029"/>
                    </a:cubicBezTo>
                    <a:cubicBezTo>
                      <a:pt x="54" y="1025"/>
                      <a:pt x="48" y="1017"/>
                      <a:pt x="45" y="1007"/>
                    </a:cubicBezTo>
                    <a:cubicBezTo>
                      <a:pt x="42" y="997"/>
                      <a:pt x="42" y="985"/>
                      <a:pt x="42" y="974"/>
                    </a:cubicBezTo>
                    <a:cubicBezTo>
                      <a:pt x="41" y="967"/>
                      <a:pt x="42" y="959"/>
                      <a:pt x="43" y="951"/>
                    </a:cubicBezTo>
                    <a:cubicBezTo>
                      <a:pt x="44" y="940"/>
                      <a:pt x="48" y="929"/>
                      <a:pt x="54" y="919"/>
                    </a:cubicBezTo>
                    <a:cubicBezTo>
                      <a:pt x="62" y="925"/>
                      <a:pt x="71" y="929"/>
                      <a:pt x="80" y="929"/>
                    </a:cubicBezTo>
                    <a:cubicBezTo>
                      <a:pt x="84" y="929"/>
                      <a:pt x="88" y="928"/>
                      <a:pt x="91" y="927"/>
                    </a:cubicBezTo>
                    <a:cubicBezTo>
                      <a:pt x="96" y="925"/>
                      <a:pt x="98" y="921"/>
                      <a:pt x="96" y="917"/>
                    </a:cubicBezTo>
                    <a:cubicBezTo>
                      <a:pt x="95" y="912"/>
                      <a:pt x="90" y="910"/>
                      <a:pt x="86" y="912"/>
                    </a:cubicBezTo>
                    <a:cubicBezTo>
                      <a:pt x="76" y="916"/>
                      <a:pt x="64" y="909"/>
                      <a:pt x="58" y="900"/>
                    </a:cubicBezTo>
                    <a:cubicBezTo>
                      <a:pt x="51" y="890"/>
                      <a:pt x="48" y="876"/>
                      <a:pt x="46" y="863"/>
                    </a:cubicBezTo>
                    <a:cubicBezTo>
                      <a:pt x="41" y="838"/>
                      <a:pt x="38" y="814"/>
                      <a:pt x="44" y="793"/>
                    </a:cubicBezTo>
                    <a:cubicBezTo>
                      <a:pt x="49" y="797"/>
                      <a:pt x="55" y="799"/>
                      <a:pt x="61" y="801"/>
                    </a:cubicBezTo>
                    <a:cubicBezTo>
                      <a:pt x="62" y="801"/>
                      <a:pt x="63" y="801"/>
                      <a:pt x="63" y="801"/>
                    </a:cubicBezTo>
                    <a:cubicBezTo>
                      <a:pt x="67" y="801"/>
                      <a:pt x="70" y="798"/>
                      <a:pt x="71" y="795"/>
                    </a:cubicBezTo>
                    <a:cubicBezTo>
                      <a:pt x="72" y="790"/>
                      <a:pt x="69" y="786"/>
                      <a:pt x="65" y="785"/>
                    </a:cubicBezTo>
                    <a:cubicBezTo>
                      <a:pt x="56" y="783"/>
                      <a:pt x="48" y="776"/>
                      <a:pt x="42" y="767"/>
                    </a:cubicBezTo>
                    <a:cubicBezTo>
                      <a:pt x="36" y="757"/>
                      <a:pt x="33" y="745"/>
                      <a:pt x="32" y="735"/>
                    </a:cubicBezTo>
                    <a:cubicBezTo>
                      <a:pt x="30" y="726"/>
                      <a:pt x="28" y="714"/>
                      <a:pt x="30" y="7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2" name="Freeform: Shape 341">
            <a:extLst>
              <a:ext uri="{FF2B5EF4-FFF2-40B4-BE49-F238E27FC236}">
                <a16:creationId xmlns:a16="http://schemas.microsoft.com/office/drawing/2014/main" xmlns="" id="{9F0CCFDA-DF46-47FC-B590-F0BBE06C2597}"/>
              </a:ext>
            </a:extLst>
          </p:cNvPr>
          <p:cNvSpPr/>
          <p:nvPr/>
        </p:nvSpPr>
        <p:spPr>
          <a:xfrm flipH="1">
            <a:off x="8847348" y="6095"/>
            <a:ext cx="3356617"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Slide Number Placeholder 419">
            <a:extLst>
              <a:ext uri="{FF2B5EF4-FFF2-40B4-BE49-F238E27FC236}">
                <a16:creationId xmlns:a16="http://schemas.microsoft.com/office/drawing/2014/main" xmlns="" id="{18858867-FC2C-4C08-8EFE-9EF718F9BEBD}"/>
              </a:ext>
            </a:extLst>
          </p:cNvPr>
          <p:cNvSpPr>
            <a:spLocks noGrp="1"/>
          </p:cNvSpPr>
          <p:nvPr>
            <p:ph type="sldNum" sz="quarter" idx="12"/>
          </p:nvPr>
        </p:nvSpPr>
        <p:spPr/>
        <p:txBody>
          <a:bodyPr/>
          <a:lstStyle/>
          <a:p>
            <a:r>
              <a:rPr lang="en-US" dirty="0"/>
              <a:t>6</a:t>
            </a:r>
          </a:p>
        </p:txBody>
      </p:sp>
      <p:grpSp>
        <p:nvGrpSpPr>
          <p:cNvPr id="6" name="Group 5">
            <a:extLst>
              <a:ext uri="{FF2B5EF4-FFF2-40B4-BE49-F238E27FC236}">
                <a16:creationId xmlns:a16="http://schemas.microsoft.com/office/drawing/2014/main" xmlns="" id="{37A2B65E-FF17-4386-ACD3-40646AA3E420}"/>
              </a:ext>
            </a:extLst>
          </p:cNvPr>
          <p:cNvGrpSpPr/>
          <p:nvPr/>
        </p:nvGrpSpPr>
        <p:grpSpPr>
          <a:xfrm>
            <a:off x="166717" y="1774447"/>
            <a:ext cx="4062796" cy="3349770"/>
            <a:chOff x="166717" y="2428719"/>
            <a:chExt cx="4113757" cy="3391787"/>
          </a:xfrm>
        </p:grpSpPr>
        <p:graphicFrame>
          <p:nvGraphicFramePr>
            <p:cNvPr id="74" name="Chart 73">
              <a:extLst>
                <a:ext uri="{FF2B5EF4-FFF2-40B4-BE49-F238E27FC236}">
                  <a16:creationId xmlns:a16="http://schemas.microsoft.com/office/drawing/2014/main" xmlns="" id="{5180FA27-6B17-4C0B-B230-A505EC105206}"/>
                </a:ext>
              </a:extLst>
            </p:cNvPr>
            <p:cNvGraphicFramePr/>
            <p:nvPr>
              <p:extLst>
                <p:ext uri="{D42A27DB-BD31-4B8C-83A1-F6EECF244321}">
                  <p14:modId xmlns:p14="http://schemas.microsoft.com/office/powerpoint/2010/main" xmlns="" val="1123617216"/>
                </p:ext>
              </p:extLst>
            </p:nvPr>
          </p:nvGraphicFramePr>
          <p:xfrm>
            <a:off x="166717" y="2428719"/>
            <a:ext cx="4113757" cy="3391787"/>
          </p:xfrm>
          <a:graphic>
            <a:graphicData uri="http://schemas.openxmlformats.org/drawingml/2006/chart">
              <c:chart xmlns:c="http://schemas.openxmlformats.org/drawingml/2006/chart" xmlns:r="http://schemas.openxmlformats.org/officeDocument/2006/relationships" r:id="rId2"/>
            </a:graphicData>
          </a:graphic>
        </p:graphicFrame>
        <p:sp>
          <p:nvSpPr>
            <p:cNvPr id="75" name="Oval 74">
              <a:extLst>
                <a:ext uri="{FF2B5EF4-FFF2-40B4-BE49-F238E27FC236}">
                  <a16:creationId xmlns:a16="http://schemas.microsoft.com/office/drawing/2014/main" xmlns="" id="{BC57FCCF-1139-4C8B-A2CA-B2E095C45EB2}"/>
                </a:ext>
              </a:extLst>
            </p:cNvPr>
            <p:cNvSpPr/>
            <p:nvPr/>
          </p:nvSpPr>
          <p:spPr>
            <a:xfrm>
              <a:off x="1218495" y="3112894"/>
              <a:ext cx="2022659" cy="2022659"/>
            </a:xfrm>
            <a:prstGeom prst="ellipse">
              <a:avLst/>
            </a:prstGeom>
            <a:solidFill>
              <a:schemeClr val="bg1"/>
            </a:solidFill>
            <a:ln>
              <a:noFill/>
            </a:ln>
            <a:effectLst>
              <a:outerShdw blurRad="3810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2" name="Oval 81">
            <a:extLst>
              <a:ext uri="{FF2B5EF4-FFF2-40B4-BE49-F238E27FC236}">
                <a16:creationId xmlns:a16="http://schemas.microsoft.com/office/drawing/2014/main" xmlns="" id="{9B6A1B37-2C45-4F59-A8F6-BB07161C47AB}"/>
              </a:ext>
            </a:extLst>
          </p:cNvPr>
          <p:cNvSpPr/>
          <p:nvPr/>
        </p:nvSpPr>
        <p:spPr>
          <a:xfrm>
            <a:off x="6106364" y="1029968"/>
            <a:ext cx="857251" cy="857250"/>
          </a:xfrm>
          <a:prstGeom prst="ellipse">
            <a:avLst/>
          </a:prstGeom>
          <a:solidFill>
            <a:srgbClr val="0089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b="1" dirty="0" smtClean="0">
                <a:latin typeface="+mj-lt"/>
              </a:rPr>
              <a:t>6.</a:t>
            </a:r>
            <a:endParaRPr lang="en-ID" sz="2000" b="1" dirty="0">
              <a:latin typeface="+mj-lt"/>
            </a:endParaRPr>
          </a:p>
        </p:txBody>
      </p:sp>
      <p:grpSp>
        <p:nvGrpSpPr>
          <p:cNvPr id="83" name="Group 82">
            <a:extLst>
              <a:ext uri="{FF2B5EF4-FFF2-40B4-BE49-F238E27FC236}">
                <a16:creationId xmlns:a16="http://schemas.microsoft.com/office/drawing/2014/main" xmlns="" id="{BE8BAD18-38C0-4FCE-8E05-9C07FFE26808}"/>
              </a:ext>
            </a:extLst>
          </p:cNvPr>
          <p:cNvGrpSpPr/>
          <p:nvPr/>
        </p:nvGrpSpPr>
        <p:grpSpPr>
          <a:xfrm>
            <a:off x="7202738" y="1261979"/>
            <a:ext cx="3929466" cy="2526991"/>
            <a:chOff x="7424334" y="1851103"/>
            <a:chExt cx="3929466" cy="2526991"/>
          </a:xfrm>
        </p:grpSpPr>
        <p:sp>
          <p:nvSpPr>
            <p:cNvPr id="84" name="Subtitle 176">
              <a:extLst>
                <a:ext uri="{FF2B5EF4-FFF2-40B4-BE49-F238E27FC236}">
                  <a16:creationId xmlns:a16="http://schemas.microsoft.com/office/drawing/2014/main" xmlns="" id="{5E17AD1C-3183-4EA5-AAD7-FE1ED9209EE2}"/>
                </a:ext>
              </a:extLst>
            </p:cNvPr>
            <p:cNvSpPr txBox="1">
              <a:spLocks/>
            </p:cNvSpPr>
            <p:nvPr/>
          </p:nvSpPr>
          <p:spPr>
            <a:xfrm>
              <a:off x="7424334" y="2383702"/>
              <a:ext cx="3929466" cy="199439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solidFill>
                    <a:schemeClr val="bg1"/>
                  </a:solidFill>
                </a:rPr>
                <a:t>High sales growth does not imply manipulation but high growth companies are more likely to commit financial fraud because their financial position and capital needs put pressure on managers to achieve earnings targets. If growth firms face large stock prices losses at the first indication of a slowdown, they may have greater incentives to manipulate earnings.</a:t>
              </a:r>
              <a:endParaRPr lang="en-ID" sz="1600" dirty="0">
                <a:solidFill>
                  <a:schemeClr val="bg1"/>
                </a:solidFill>
              </a:endParaRPr>
            </a:p>
          </p:txBody>
        </p:sp>
        <p:sp>
          <p:nvSpPr>
            <p:cNvPr id="85" name="Subtitle 176">
              <a:extLst>
                <a:ext uri="{FF2B5EF4-FFF2-40B4-BE49-F238E27FC236}">
                  <a16:creationId xmlns:a16="http://schemas.microsoft.com/office/drawing/2014/main" xmlns="" id="{32DABF68-06A4-4AAC-9548-AA16CD91933B}"/>
                </a:ext>
              </a:extLst>
            </p:cNvPr>
            <p:cNvSpPr txBox="1">
              <a:spLocks/>
            </p:cNvSpPr>
            <p:nvPr/>
          </p:nvSpPr>
          <p:spPr>
            <a:xfrm>
              <a:off x="7424334" y="1851103"/>
              <a:ext cx="3783128" cy="4985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solidFill>
                    <a:schemeClr val="accent3"/>
                  </a:solidFill>
                </a:rPr>
                <a:t>Sales, General and Administrative Expenses (SGAI</a:t>
              </a:r>
              <a:r>
                <a:rPr lang="en-IN" sz="1800" b="1" dirty="0" smtClean="0">
                  <a:solidFill>
                    <a:schemeClr val="accent3"/>
                  </a:solidFill>
                </a:rPr>
                <a:t>):</a:t>
              </a:r>
              <a:r>
                <a:rPr lang="en-IN" sz="1800" dirty="0" smtClean="0">
                  <a:solidFill>
                    <a:schemeClr val="accent3"/>
                  </a:solidFill>
                </a:rPr>
                <a:t> </a:t>
              </a:r>
              <a:endParaRPr lang="en-ID" sz="1800" b="1" dirty="0">
                <a:solidFill>
                  <a:schemeClr val="accent3"/>
                </a:solidFill>
                <a:latin typeface="+mj-lt"/>
              </a:endParaRPr>
            </a:p>
          </p:txBody>
        </p:sp>
      </p:grpSp>
      <p:sp>
        <p:nvSpPr>
          <p:cNvPr id="86" name="Oval 85">
            <a:extLst>
              <a:ext uri="{FF2B5EF4-FFF2-40B4-BE49-F238E27FC236}">
                <a16:creationId xmlns:a16="http://schemas.microsoft.com/office/drawing/2014/main" xmlns="" id="{6DF46527-8376-483E-9901-5CCFEE32D953}"/>
              </a:ext>
            </a:extLst>
          </p:cNvPr>
          <p:cNvSpPr/>
          <p:nvPr/>
        </p:nvSpPr>
        <p:spPr>
          <a:xfrm>
            <a:off x="6103517" y="4134364"/>
            <a:ext cx="857251" cy="857250"/>
          </a:xfrm>
          <a:prstGeom prst="ellipse">
            <a:avLst/>
          </a:prstGeom>
          <a:solidFill>
            <a:srgbClr val="0066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smtClean="0">
                <a:latin typeface="+mj-lt"/>
              </a:rPr>
              <a:t>7.</a:t>
            </a:r>
            <a:endParaRPr lang="en-ID" sz="2000" b="1" dirty="0">
              <a:latin typeface="+mj-lt"/>
            </a:endParaRPr>
          </a:p>
        </p:txBody>
      </p:sp>
      <p:grpSp>
        <p:nvGrpSpPr>
          <p:cNvPr id="87" name="Group 86">
            <a:extLst>
              <a:ext uri="{FF2B5EF4-FFF2-40B4-BE49-F238E27FC236}">
                <a16:creationId xmlns:a16="http://schemas.microsoft.com/office/drawing/2014/main" xmlns="" id="{15830710-1B19-434E-B622-0B8B63B0E36B}"/>
              </a:ext>
            </a:extLst>
          </p:cNvPr>
          <p:cNvGrpSpPr/>
          <p:nvPr/>
        </p:nvGrpSpPr>
        <p:grpSpPr>
          <a:xfrm>
            <a:off x="7205586" y="4419840"/>
            <a:ext cx="3929466" cy="1186985"/>
            <a:chOff x="7424334" y="2931586"/>
            <a:chExt cx="3929466" cy="1186985"/>
          </a:xfrm>
        </p:grpSpPr>
        <p:sp>
          <p:nvSpPr>
            <p:cNvPr id="88" name="Subtitle 176">
              <a:extLst>
                <a:ext uri="{FF2B5EF4-FFF2-40B4-BE49-F238E27FC236}">
                  <a16:creationId xmlns:a16="http://schemas.microsoft.com/office/drawing/2014/main" xmlns="" id="{DC8C5B5A-67ED-48B0-B2BC-3EEE8ABBFA3C}"/>
                </a:ext>
              </a:extLst>
            </p:cNvPr>
            <p:cNvSpPr txBox="1">
              <a:spLocks/>
            </p:cNvSpPr>
            <p:nvPr/>
          </p:nvSpPr>
          <p:spPr>
            <a:xfrm>
              <a:off x="7424334" y="3232174"/>
              <a:ext cx="3929466" cy="88639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solidFill>
                    <a:schemeClr val="bg1"/>
                  </a:solidFill>
                </a:rPr>
                <a:t>Leverage is measured as total debt relative to total assets. An increase in leverage creates an incentive to manipulate profits in order to meet debt covenants.</a:t>
              </a:r>
              <a:endParaRPr lang="en-ID" sz="1600" dirty="0">
                <a:solidFill>
                  <a:schemeClr val="bg1"/>
                </a:solidFill>
              </a:endParaRPr>
            </a:p>
          </p:txBody>
        </p:sp>
        <p:sp>
          <p:nvSpPr>
            <p:cNvPr id="89" name="Subtitle 176">
              <a:extLst>
                <a:ext uri="{FF2B5EF4-FFF2-40B4-BE49-F238E27FC236}">
                  <a16:creationId xmlns:a16="http://schemas.microsoft.com/office/drawing/2014/main" xmlns="" id="{752BAFDB-5928-4CB7-9497-404ECF89F4C7}"/>
                </a:ext>
              </a:extLst>
            </p:cNvPr>
            <p:cNvSpPr txBox="1">
              <a:spLocks/>
            </p:cNvSpPr>
            <p:nvPr/>
          </p:nvSpPr>
          <p:spPr>
            <a:xfrm>
              <a:off x="7424334" y="2931586"/>
              <a:ext cx="3227100"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solidFill>
                    <a:schemeClr val="accent3"/>
                  </a:solidFill>
                </a:rPr>
                <a:t>Leverage Index (LVGI):</a:t>
              </a:r>
              <a:r>
                <a:rPr lang="en-IN" sz="1800" dirty="0">
                  <a:solidFill>
                    <a:schemeClr val="accent3"/>
                  </a:solidFill>
                </a:rPr>
                <a:t> </a:t>
              </a:r>
              <a:endParaRPr lang="en-ID" sz="1800" b="1" dirty="0">
                <a:solidFill>
                  <a:schemeClr val="accent3"/>
                </a:solidFill>
                <a:latin typeface="+mj-lt"/>
              </a:endParaRPr>
            </a:p>
          </p:txBody>
        </p:sp>
      </p:grpSp>
      <p:cxnSp>
        <p:nvCxnSpPr>
          <p:cNvPr id="94" name="Straight Connector 93">
            <a:extLst>
              <a:ext uri="{FF2B5EF4-FFF2-40B4-BE49-F238E27FC236}">
                <a16:creationId xmlns:a16="http://schemas.microsoft.com/office/drawing/2014/main" xmlns="" id="{58ED2147-DBDA-4A3A-8453-06ECA9ECD125}"/>
              </a:ext>
            </a:extLst>
          </p:cNvPr>
          <p:cNvCxnSpPr/>
          <p:nvPr/>
        </p:nvCxnSpPr>
        <p:spPr>
          <a:xfrm>
            <a:off x="7202738" y="4012212"/>
            <a:ext cx="38532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A63C5793-9B61-43BF-AA99-84F237C2CB2D}"/>
              </a:ext>
            </a:extLst>
          </p:cNvPr>
          <p:cNvCxnSpPr/>
          <p:nvPr/>
        </p:nvCxnSpPr>
        <p:spPr>
          <a:xfrm>
            <a:off x="7202738" y="6091889"/>
            <a:ext cx="38532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xmlns="" id="{57097046-661C-40EB-B94D-4B8EA08D81FA}"/>
              </a:ext>
            </a:extLst>
          </p:cNvPr>
          <p:cNvGrpSpPr/>
          <p:nvPr/>
        </p:nvGrpSpPr>
        <p:grpSpPr>
          <a:xfrm>
            <a:off x="1717801" y="2938523"/>
            <a:ext cx="960629" cy="1021618"/>
            <a:chOff x="7758113" y="3633788"/>
            <a:chExt cx="300038" cy="319087"/>
          </a:xfrm>
        </p:grpSpPr>
        <p:sp>
          <p:nvSpPr>
            <p:cNvPr id="98" name="Freeform 5">
              <a:extLst>
                <a:ext uri="{FF2B5EF4-FFF2-40B4-BE49-F238E27FC236}">
                  <a16:creationId xmlns:a16="http://schemas.microsoft.com/office/drawing/2014/main" xmlns="" id="{E14B5E60-F63F-4308-A3CF-978B8D6C93F5}"/>
                </a:ext>
              </a:extLst>
            </p:cNvPr>
            <p:cNvSpPr>
              <a:spLocks/>
            </p:cNvSpPr>
            <p:nvPr/>
          </p:nvSpPr>
          <p:spPr bwMode="auto">
            <a:xfrm>
              <a:off x="7818438" y="3694113"/>
              <a:ext cx="179388" cy="198438"/>
            </a:xfrm>
            <a:custGeom>
              <a:avLst/>
              <a:gdLst>
                <a:gd name="T0" fmla="*/ 48 w 48"/>
                <a:gd name="T1" fmla="*/ 24 h 52"/>
                <a:gd name="T2" fmla="*/ 24 w 48"/>
                <a:gd name="T3" fmla="*/ 0 h 52"/>
                <a:gd name="T4" fmla="*/ 0 w 48"/>
                <a:gd name="T5" fmla="*/ 24 h 52"/>
                <a:gd name="T6" fmla="*/ 18 w 48"/>
                <a:gd name="T7" fmla="*/ 47 h 52"/>
                <a:gd name="T8" fmla="*/ 18 w 48"/>
                <a:gd name="T9" fmla="*/ 52 h 52"/>
                <a:gd name="T10" fmla="*/ 30 w 48"/>
                <a:gd name="T11" fmla="*/ 52 h 52"/>
                <a:gd name="T12" fmla="*/ 30 w 48"/>
                <a:gd name="T13" fmla="*/ 47 h 52"/>
                <a:gd name="T14" fmla="*/ 48 w 48"/>
                <a:gd name="T15" fmla="*/ 2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2">
                  <a:moveTo>
                    <a:pt x="48" y="24"/>
                  </a:moveTo>
                  <a:cubicBezTo>
                    <a:pt x="48" y="11"/>
                    <a:pt x="37" y="0"/>
                    <a:pt x="24" y="0"/>
                  </a:cubicBezTo>
                  <a:cubicBezTo>
                    <a:pt x="11" y="0"/>
                    <a:pt x="0" y="11"/>
                    <a:pt x="0" y="24"/>
                  </a:cubicBezTo>
                  <a:cubicBezTo>
                    <a:pt x="0" y="35"/>
                    <a:pt x="8" y="45"/>
                    <a:pt x="18" y="47"/>
                  </a:cubicBezTo>
                  <a:cubicBezTo>
                    <a:pt x="18" y="52"/>
                    <a:pt x="18" y="52"/>
                    <a:pt x="18" y="52"/>
                  </a:cubicBezTo>
                  <a:cubicBezTo>
                    <a:pt x="30" y="52"/>
                    <a:pt x="30" y="52"/>
                    <a:pt x="30" y="52"/>
                  </a:cubicBezTo>
                  <a:cubicBezTo>
                    <a:pt x="30" y="47"/>
                    <a:pt x="30" y="47"/>
                    <a:pt x="30" y="47"/>
                  </a:cubicBezTo>
                  <a:cubicBezTo>
                    <a:pt x="40" y="45"/>
                    <a:pt x="48" y="35"/>
                    <a:pt x="48" y="24"/>
                  </a:cubicBezTo>
                  <a:close/>
                </a:path>
              </a:pathLst>
            </a:custGeom>
            <a:noFill/>
            <a:ln w="41275" cap="rnd">
              <a:solidFill>
                <a:schemeClr val="accent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Line 6">
              <a:extLst>
                <a:ext uri="{FF2B5EF4-FFF2-40B4-BE49-F238E27FC236}">
                  <a16:creationId xmlns:a16="http://schemas.microsoft.com/office/drawing/2014/main" xmlns="" id="{F2A680FE-9B38-4995-8925-EF7CD6BE4D0B}"/>
                </a:ext>
              </a:extLst>
            </p:cNvPr>
            <p:cNvSpPr>
              <a:spLocks noChangeShapeType="1"/>
            </p:cNvSpPr>
            <p:nvPr/>
          </p:nvSpPr>
          <p:spPr bwMode="auto">
            <a:xfrm flipH="1">
              <a:off x="7900988" y="3952875"/>
              <a:ext cx="14288"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Line 7">
              <a:extLst>
                <a:ext uri="{FF2B5EF4-FFF2-40B4-BE49-F238E27FC236}">
                  <a16:creationId xmlns:a16="http://schemas.microsoft.com/office/drawing/2014/main" xmlns="" id="{EE24B0CF-5711-43F7-A849-CFF74876518E}"/>
                </a:ext>
              </a:extLst>
            </p:cNvPr>
            <p:cNvSpPr>
              <a:spLocks noChangeShapeType="1"/>
            </p:cNvSpPr>
            <p:nvPr/>
          </p:nvSpPr>
          <p:spPr bwMode="auto">
            <a:xfrm flipH="1">
              <a:off x="7885113" y="3922713"/>
              <a:ext cx="46038"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Line 8">
              <a:extLst>
                <a:ext uri="{FF2B5EF4-FFF2-40B4-BE49-F238E27FC236}">
                  <a16:creationId xmlns:a16="http://schemas.microsoft.com/office/drawing/2014/main" xmlns="" id="{BFB7B6FA-82AF-4072-A8C6-F41C540D1E77}"/>
                </a:ext>
              </a:extLst>
            </p:cNvPr>
            <p:cNvSpPr>
              <a:spLocks noChangeShapeType="1"/>
            </p:cNvSpPr>
            <p:nvPr/>
          </p:nvSpPr>
          <p:spPr bwMode="auto">
            <a:xfrm>
              <a:off x="7908926" y="3633788"/>
              <a:ext cx="0"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Line 9">
              <a:extLst>
                <a:ext uri="{FF2B5EF4-FFF2-40B4-BE49-F238E27FC236}">
                  <a16:creationId xmlns:a16="http://schemas.microsoft.com/office/drawing/2014/main" xmlns="" id="{BCFEBA09-2900-4B2C-B860-75278A1D517D}"/>
                </a:ext>
              </a:extLst>
            </p:cNvPr>
            <p:cNvSpPr>
              <a:spLocks noChangeShapeType="1"/>
            </p:cNvSpPr>
            <p:nvPr/>
          </p:nvSpPr>
          <p:spPr bwMode="auto">
            <a:xfrm flipH="1">
              <a:off x="8027988" y="3786188"/>
              <a:ext cx="30163"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 name="Line 10">
              <a:extLst>
                <a:ext uri="{FF2B5EF4-FFF2-40B4-BE49-F238E27FC236}">
                  <a16:creationId xmlns:a16="http://schemas.microsoft.com/office/drawing/2014/main" xmlns="" id="{5F47AA6E-C7EC-45A0-9EBE-57F0CCD4B0D2}"/>
                </a:ext>
              </a:extLst>
            </p:cNvPr>
            <p:cNvSpPr>
              <a:spLocks noChangeShapeType="1"/>
            </p:cNvSpPr>
            <p:nvPr/>
          </p:nvSpPr>
          <p:spPr bwMode="auto">
            <a:xfrm>
              <a:off x="7758113" y="3786188"/>
              <a:ext cx="30163"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 name="Line 11">
              <a:extLst>
                <a:ext uri="{FF2B5EF4-FFF2-40B4-BE49-F238E27FC236}">
                  <a16:creationId xmlns:a16="http://schemas.microsoft.com/office/drawing/2014/main" xmlns="" id="{1E2E4FA7-A46F-4776-B0F3-1C591B39FBB6}"/>
                </a:ext>
              </a:extLst>
            </p:cNvPr>
            <p:cNvSpPr>
              <a:spLocks noChangeShapeType="1"/>
            </p:cNvSpPr>
            <p:nvPr/>
          </p:nvSpPr>
          <p:spPr bwMode="auto">
            <a:xfrm>
              <a:off x="7791451" y="3668713"/>
              <a:ext cx="30163"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 name="Line 12">
              <a:extLst>
                <a:ext uri="{FF2B5EF4-FFF2-40B4-BE49-F238E27FC236}">
                  <a16:creationId xmlns:a16="http://schemas.microsoft.com/office/drawing/2014/main" xmlns="" id="{3AAD5452-FEA7-44F2-82B6-816ABE41AE74}"/>
                </a:ext>
              </a:extLst>
            </p:cNvPr>
            <p:cNvSpPr>
              <a:spLocks noChangeShapeType="1"/>
            </p:cNvSpPr>
            <p:nvPr/>
          </p:nvSpPr>
          <p:spPr bwMode="auto">
            <a:xfrm flipH="1">
              <a:off x="7994651" y="3668713"/>
              <a:ext cx="30163"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xmlns="" val="476092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Freeform: Shape 294">
            <a:extLst>
              <a:ext uri="{FF2B5EF4-FFF2-40B4-BE49-F238E27FC236}">
                <a16:creationId xmlns:a16="http://schemas.microsoft.com/office/drawing/2014/main" xmlns="" id="{08ED0178-E2EC-414F-8558-42C10B20ADF0}"/>
              </a:ext>
            </a:extLst>
          </p:cNvPr>
          <p:cNvSpPr/>
          <p:nvPr/>
        </p:nvSpPr>
        <p:spPr>
          <a:xfrm>
            <a:off x="-19904" y="-13678"/>
            <a:ext cx="5361232"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6" name="Group 295">
            <a:extLst>
              <a:ext uri="{FF2B5EF4-FFF2-40B4-BE49-F238E27FC236}">
                <a16:creationId xmlns:a16="http://schemas.microsoft.com/office/drawing/2014/main" xmlns="" id="{D128D622-2216-4CDA-8466-17ED0F6E9E24}"/>
              </a:ext>
            </a:extLst>
          </p:cNvPr>
          <p:cNvGrpSpPr/>
          <p:nvPr/>
        </p:nvGrpSpPr>
        <p:grpSpPr>
          <a:xfrm rot="20760234">
            <a:off x="6979640" y="1360534"/>
            <a:ext cx="4944866" cy="5209455"/>
            <a:chOff x="7335838" y="1800225"/>
            <a:chExt cx="3223197" cy="3395663"/>
          </a:xfrm>
          <a:solidFill>
            <a:schemeClr val="bg1">
              <a:alpha val="1000"/>
            </a:schemeClr>
          </a:solidFill>
        </p:grpSpPr>
        <p:grpSp>
          <p:nvGrpSpPr>
            <p:cNvPr id="297" name="Group 296">
              <a:extLst>
                <a:ext uri="{FF2B5EF4-FFF2-40B4-BE49-F238E27FC236}">
                  <a16:creationId xmlns:a16="http://schemas.microsoft.com/office/drawing/2014/main" xmlns="" id="{EB51CB79-14D1-424E-A332-EDEC11C40E07}"/>
                </a:ext>
              </a:extLst>
            </p:cNvPr>
            <p:cNvGrpSpPr/>
            <p:nvPr/>
          </p:nvGrpSpPr>
          <p:grpSpPr>
            <a:xfrm>
              <a:off x="7335838" y="1800225"/>
              <a:ext cx="1603375" cy="3381375"/>
              <a:chOff x="7335838" y="1800225"/>
              <a:chExt cx="1603375" cy="3381375"/>
            </a:xfrm>
            <a:grpFill/>
          </p:grpSpPr>
          <p:sp>
            <p:nvSpPr>
              <p:cNvPr id="314" name="Freeform 9">
                <a:extLst>
                  <a:ext uri="{FF2B5EF4-FFF2-40B4-BE49-F238E27FC236}">
                    <a16:creationId xmlns:a16="http://schemas.microsoft.com/office/drawing/2014/main" xmlns="" id="{0B5A68F8-159C-4C98-B82B-63D668CD299B}"/>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0">
                <a:extLst>
                  <a:ext uri="{FF2B5EF4-FFF2-40B4-BE49-F238E27FC236}">
                    <a16:creationId xmlns:a16="http://schemas.microsoft.com/office/drawing/2014/main" xmlns="" id="{71B481CB-D909-435F-83A5-1249B1D3D0F7}"/>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1">
                <a:extLst>
                  <a:ext uri="{FF2B5EF4-FFF2-40B4-BE49-F238E27FC236}">
                    <a16:creationId xmlns:a16="http://schemas.microsoft.com/office/drawing/2014/main" xmlns="" id="{D9DF00CA-3FEE-454C-9EC8-9721A9ED4E45}"/>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12">
                <a:extLst>
                  <a:ext uri="{FF2B5EF4-FFF2-40B4-BE49-F238E27FC236}">
                    <a16:creationId xmlns:a16="http://schemas.microsoft.com/office/drawing/2014/main" xmlns="" id="{1388672C-040F-4E96-A773-624485CD0BDC}"/>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3">
                <a:extLst>
                  <a:ext uri="{FF2B5EF4-FFF2-40B4-BE49-F238E27FC236}">
                    <a16:creationId xmlns:a16="http://schemas.microsoft.com/office/drawing/2014/main" xmlns="" id="{4BEBC3A5-E1B3-49BE-84C9-8885C1AD461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4">
                <a:extLst>
                  <a:ext uri="{FF2B5EF4-FFF2-40B4-BE49-F238E27FC236}">
                    <a16:creationId xmlns:a16="http://schemas.microsoft.com/office/drawing/2014/main" xmlns="" id="{271D7D29-3A24-4586-A5C6-8515CD50B54B}"/>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xmlns="" id="{8CA2EB68-6CB9-4B2C-A6F0-C576D0617B7D}"/>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6">
                <a:extLst>
                  <a:ext uri="{FF2B5EF4-FFF2-40B4-BE49-F238E27FC236}">
                    <a16:creationId xmlns:a16="http://schemas.microsoft.com/office/drawing/2014/main" xmlns="" id="{FFEDF3DC-8527-48B0-99C7-1B669DDC4C7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7">
                <a:extLst>
                  <a:ext uri="{FF2B5EF4-FFF2-40B4-BE49-F238E27FC236}">
                    <a16:creationId xmlns:a16="http://schemas.microsoft.com/office/drawing/2014/main" xmlns="" id="{3B132D24-DBF7-4901-AD5C-ED0F4556B291}"/>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8">
                <a:extLst>
                  <a:ext uri="{FF2B5EF4-FFF2-40B4-BE49-F238E27FC236}">
                    <a16:creationId xmlns:a16="http://schemas.microsoft.com/office/drawing/2014/main" xmlns="" id="{6FD412B7-22FA-4E2D-B1FF-B92A889D45D8}"/>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9">
                <a:extLst>
                  <a:ext uri="{FF2B5EF4-FFF2-40B4-BE49-F238E27FC236}">
                    <a16:creationId xmlns:a16="http://schemas.microsoft.com/office/drawing/2014/main" xmlns="" id="{0049F006-B550-420F-B33B-480A345A30EC}"/>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0">
                <a:extLst>
                  <a:ext uri="{FF2B5EF4-FFF2-40B4-BE49-F238E27FC236}">
                    <a16:creationId xmlns:a16="http://schemas.microsoft.com/office/drawing/2014/main" xmlns="" id="{94842EDD-80E8-4913-A771-D6BB23E519A7}"/>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1">
                <a:extLst>
                  <a:ext uri="{FF2B5EF4-FFF2-40B4-BE49-F238E27FC236}">
                    <a16:creationId xmlns:a16="http://schemas.microsoft.com/office/drawing/2014/main" xmlns="" id="{084CB988-06C8-4F57-B936-07E7C2519C82}"/>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
                <a:extLst>
                  <a:ext uri="{FF2B5EF4-FFF2-40B4-BE49-F238E27FC236}">
                    <a16:creationId xmlns:a16="http://schemas.microsoft.com/office/drawing/2014/main" xmlns="" id="{1241C0F4-BEEF-45A2-876D-33E46971A903}"/>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3">
                <a:extLst>
                  <a:ext uri="{FF2B5EF4-FFF2-40B4-BE49-F238E27FC236}">
                    <a16:creationId xmlns:a16="http://schemas.microsoft.com/office/drawing/2014/main" xmlns="" id="{5AA6F1ED-7C0C-40BA-9BA8-69AE2220F786}"/>
                  </a:ext>
                </a:extLst>
              </p:cNvPr>
              <p:cNvSpPr>
                <a:spLocks/>
              </p:cNvSpPr>
              <p:nvPr/>
            </p:nvSpPr>
            <p:spPr bwMode="auto">
              <a:xfrm>
                <a:off x="8482013" y="1965325"/>
                <a:ext cx="220663" cy="509588"/>
              </a:xfrm>
              <a:custGeom>
                <a:avLst/>
                <a:gdLst>
                  <a:gd name="T0" fmla="*/ 37 w 74"/>
                  <a:gd name="T1" fmla="*/ 48 h 171"/>
                  <a:gd name="T2" fmla="*/ 44 w 74"/>
                  <a:gd name="T3" fmla="*/ 47 h 171"/>
                  <a:gd name="T4" fmla="*/ 52 w 74"/>
                  <a:gd name="T5" fmla="*/ 77 h 171"/>
                  <a:gd name="T6" fmla="*/ 45 w 74"/>
                  <a:gd name="T7" fmla="*/ 105 h 171"/>
                  <a:gd name="T8" fmla="*/ 42 w 74"/>
                  <a:gd name="T9" fmla="*/ 118 h 171"/>
                  <a:gd name="T10" fmla="*/ 43 w 74"/>
                  <a:gd name="T11" fmla="*/ 166 h 171"/>
                  <a:gd name="T12" fmla="*/ 50 w 74"/>
                  <a:gd name="T13" fmla="*/ 171 h 171"/>
                  <a:gd name="T14" fmla="*/ 53 w 74"/>
                  <a:gd name="T15" fmla="*/ 170 h 171"/>
                  <a:gd name="T16" fmla="*/ 57 w 74"/>
                  <a:gd name="T17" fmla="*/ 160 h 171"/>
                  <a:gd name="T18" fmla="*/ 57 w 74"/>
                  <a:gd name="T19" fmla="*/ 122 h 171"/>
                  <a:gd name="T20" fmla="*/ 61 w 74"/>
                  <a:gd name="T21" fmla="*/ 110 h 171"/>
                  <a:gd name="T22" fmla="*/ 68 w 74"/>
                  <a:gd name="T23" fmla="*/ 78 h 171"/>
                  <a:gd name="T24" fmla="*/ 58 w 74"/>
                  <a:gd name="T25" fmla="*/ 40 h 171"/>
                  <a:gd name="T26" fmla="*/ 64 w 74"/>
                  <a:gd name="T27" fmla="*/ 33 h 171"/>
                  <a:gd name="T28" fmla="*/ 74 w 74"/>
                  <a:gd name="T29" fmla="*/ 10 h 171"/>
                  <a:gd name="T30" fmla="*/ 67 w 74"/>
                  <a:gd name="T31" fmla="*/ 1 h 171"/>
                  <a:gd name="T32" fmla="*/ 58 w 74"/>
                  <a:gd name="T33" fmla="*/ 7 h 171"/>
                  <a:gd name="T34" fmla="*/ 51 w 74"/>
                  <a:gd name="T35" fmla="*/ 24 h 171"/>
                  <a:gd name="T36" fmla="*/ 45 w 74"/>
                  <a:gd name="T37" fmla="*/ 30 h 171"/>
                  <a:gd name="T38" fmla="*/ 41 w 74"/>
                  <a:gd name="T39" fmla="*/ 32 h 171"/>
                  <a:gd name="T40" fmla="*/ 37 w 74"/>
                  <a:gd name="T41" fmla="*/ 32 h 171"/>
                  <a:gd name="T42" fmla="*/ 15 w 74"/>
                  <a:gd name="T43" fmla="*/ 26 h 171"/>
                  <a:gd name="T44" fmla="*/ 3 w 74"/>
                  <a:gd name="T45" fmla="*/ 26 h 171"/>
                  <a:gd name="T46" fmla="*/ 3 w 74"/>
                  <a:gd name="T47" fmla="*/ 38 h 171"/>
                  <a:gd name="T48" fmla="*/ 36 w 74"/>
                  <a:gd name="T49" fmla="*/ 48 h 171"/>
                  <a:gd name="T50" fmla="*/ 37 w 74"/>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71">
                    <a:moveTo>
                      <a:pt x="37" y="48"/>
                    </a:moveTo>
                    <a:cubicBezTo>
                      <a:pt x="39" y="48"/>
                      <a:pt x="41" y="48"/>
                      <a:pt x="44" y="47"/>
                    </a:cubicBezTo>
                    <a:cubicBezTo>
                      <a:pt x="51" y="55"/>
                      <a:pt x="53" y="67"/>
                      <a:pt x="52" y="77"/>
                    </a:cubicBezTo>
                    <a:cubicBezTo>
                      <a:pt x="51" y="86"/>
                      <a:pt x="48" y="96"/>
                      <a:pt x="45" y="105"/>
                    </a:cubicBezTo>
                    <a:cubicBezTo>
                      <a:pt x="44" y="109"/>
                      <a:pt x="43" y="114"/>
                      <a:pt x="42" y="118"/>
                    </a:cubicBezTo>
                    <a:cubicBezTo>
                      <a:pt x="37" y="138"/>
                      <a:pt x="37" y="153"/>
                      <a:pt x="43" y="166"/>
                    </a:cubicBezTo>
                    <a:cubicBezTo>
                      <a:pt x="44" y="169"/>
                      <a:pt x="47" y="171"/>
                      <a:pt x="50" y="171"/>
                    </a:cubicBezTo>
                    <a:cubicBezTo>
                      <a:pt x="51" y="171"/>
                      <a:pt x="52" y="171"/>
                      <a:pt x="53" y="170"/>
                    </a:cubicBezTo>
                    <a:cubicBezTo>
                      <a:pt x="57" y="169"/>
                      <a:pt x="59" y="164"/>
                      <a:pt x="57" y="160"/>
                    </a:cubicBezTo>
                    <a:cubicBezTo>
                      <a:pt x="53" y="150"/>
                      <a:pt x="53" y="138"/>
                      <a:pt x="57" y="122"/>
                    </a:cubicBezTo>
                    <a:cubicBezTo>
                      <a:pt x="58" y="118"/>
                      <a:pt x="60" y="114"/>
                      <a:pt x="61" y="110"/>
                    </a:cubicBezTo>
                    <a:cubicBezTo>
                      <a:pt x="64" y="100"/>
                      <a:pt x="67" y="89"/>
                      <a:pt x="68" y="78"/>
                    </a:cubicBezTo>
                    <a:cubicBezTo>
                      <a:pt x="69" y="63"/>
                      <a:pt x="66" y="50"/>
                      <a:pt x="58" y="40"/>
                    </a:cubicBezTo>
                    <a:cubicBezTo>
                      <a:pt x="61" y="38"/>
                      <a:pt x="62" y="36"/>
                      <a:pt x="64" y="33"/>
                    </a:cubicBezTo>
                    <a:cubicBezTo>
                      <a:pt x="69" y="26"/>
                      <a:pt x="72" y="18"/>
                      <a:pt x="74" y="10"/>
                    </a:cubicBezTo>
                    <a:cubicBezTo>
                      <a:pt x="74" y="6"/>
                      <a:pt x="72" y="2"/>
                      <a:pt x="67" y="1"/>
                    </a:cubicBezTo>
                    <a:cubicBezTo>
                      <a:pt x="63" y="0"/>
                      <a:pt x="59" y="3"/>
                      <a:pt x="58" y="7"/>
                    </a:cubicBezTo>
                    <a:cubicBezTo>
                      <a:pt x="57" y="13"/>
                      <a:pt x="54" y="19"/>
                      <a:pt x="51" y="24"/>
                    </a:cubicBezTo>
                    <a:cubicBezTo>
                      <a:pt x="49" y="27"/>
                      <a:pt x="47" y="29"/>
                      <a:pt x="45" y="30"/>
                    </a:cubicBezTo>
                    <a:cubicBezTo>
                      <a:pt x="44" y="30"/>
                      <a:pt x="42" y="31"/>
                      <a:pt x="41" y="32"/>
                    </a:cubicBezTo>
                    <a:cubicBezTo>
                      <a:pt x="40" y="32"/>
                      <a:pt x="38" y="32"/>
                      <a:pt x="37" y="32"/>
                    </a:cubicBezTo>
                    <a:cubicBezTo>
                      <a:pt x="28" y="32"/>
                      <a:pt x="19" y="31"/>
                      <a:pt x="15" y="26"/>
                    </a:cubicBezTo>
                    <a:cubicBezTo>
                      <a:pt x="12" y="23"/>
                      <a:pt x="6" y="23"/>
                      <a:pt x="3" y="26"/>
                    </a:cubicBezTo>
                    <a:cubicBezTo>
                      <a:pt x="0" y="29"/>
                      <a:pt x="0" y="34"/>
                      <a:pt x="3" y="38"/>
                    </a:cubicBezTo>
                    <a:cubicBezTo>
                      <a:pt x="12" y="47"/>
                      <a:pt x="25" y="48"/>
                      <a:pt x="36" y="48"/>
                    </a:cubicBezTo>
                    <a:cubicBezTo>
                      <a:pt x="37" y="48"/>
                      <a:pt x="37" y="48"/>
                      <a:pt x="37"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4">
                <a:extLst>
                  <a:ext uri="{FF2B5EF4-FFF2-40B4-BE49-F238E27FC236}">
                    <a16:creationId xmlns:a16="http://schemas.microsoft.com/office/drawing/2014/main" xmlns="" id="{28DAA21B-E686-4F91-8CE1-E3A843B4228F}"/>
                  </a:ext>
                </a:extLst>
              </p:cNvPr>
              <p:cNvSpPr>
                <a:spLocks/>
              </p:cNvSpPr>
              <p:nvPr/>
            </p:nvSpPr>
            <p:spPr bwMode="auto">
              <a:xfrm>
                <a:off x="8104188" y="2505075"/>
                <a:ext cx="117475" cy="361950"/>
              </a:xfrm>
              <a:custGeom>
                <a:avLst/>
                <a:gdLst>
                  <a:gd name="T0" fmla="*/ 17 w 39"/>
                  <a:gd name="T1" fmla="*/ 121 h 121"/>
                  <a:gd name="T2" fmla="*/ 22 w 39"/>
                  <a:gd name="T3" fmla="*/ 120 h 121"/>
                  <a:gd name="T4" fmla="*/ 24 w 39"/>
                  <a:gd name="T5" fmla="*/ 109 h 121"/>
                  <a:gd name="T6" fmla="*/ 21 w 39"/>
                  <a:gd name="T7" fmla="*/ 78 h 121"/>
                  <a:gd name="T8" fmla="*/ 26 w 39"/>
                  <a:gd name="T9" fmla="*/ 69 h 121"/>
                  <a:gd name="T10" fmla="*/ 31 w 39"/>
                  <a:gd name="T11" fmla="*/ 61 h 121"/>
                  <a:gd name="T12" fmla="*/ 28 w 39"/>
                  <a:gd name="T13" fmla="*/ 5 h 121"/>
                  <a:gd name="T14" fmla="*/ 17 w 39"/>
                  <a:gd name="T15" fmla="*/ 2 h 121"/>
                  <a:gd name="T16" fmla="*/ 14 w 39"/>
                  <a:gd name="T17" fmla="*/ 13 h 121"/>
                  <a:gd name="T18" fmla="*/ 16 w 39"/>
                  <a:gd name="T19" fmla="*/ 54 h 121"/>
                  <a:gd name="T20" fmla="*/ 12 w 39"/>
                  <a:gd name="T21" fmla="*/ 61 h 121"/>
                  <a:gd name="T22" fmla="*/ 7 w 39"/>
                  <a:gd name="T23" fmla="*/ 72 h 121"/>
                  <a:gd name="T24" fmla="*/ 10 w 39"/>
                  <a:gd name="T25" fmla="*/ 117 h 121"/>
                  <a:gd name="T26" fmla="*/ 17 w 39"/>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1">
                    <a:moveTo>
                      <a:pt x="17" y="121"/>
                    </a:moveTo>
                    <a:cubicBezTo>
                      <a:pt x="19" y="121"/>
                      <a:pt x="20" y="121"/>
                      <a:pt x="22" y="120"/>
                    </a:cubicBezTo>
                    <a:cubicBezTo>
                      <a:pt x="25" y="117"/>
                      <a:pt x="26" y="113"/>
                      <a:pt x="24" y="109"/>
                    </a:cubicBezTo>
                    <a:cubicBezTo>
                      <a:pt x="18" y="100"/>
                      <a:pt x="17" y="88"/>
                      <a:pt x="21" y="78"/>
                    </a:cubicBezTo>
                    <a:cubicBezTo>
                      <a:pt x="23" y="75"/>
                      <a:pt x="24" y="72"/>
                      <a:pt x="26" y="69"/>
                    </a:cubicBezTo>
                    <a:cubicBezTo>
                      <a:pt x="28" y="66"/>
                      <a:pt x="29" y="64"/>
                      <a:pt x="31" y="61"/>
                    </a:cubicBezTo>
                    <a:cubicBezTo>
                      <a:pt x="39" y="43"/>
                      <a:pt x="38" y="22"/>
                      <a:pt x="28" y="5"/>
                    </a:cubicBezTo>
                    <a:cubicBezTo>
                      <a:pt x="26" y="1"/>
                      <a:pt x="21" y="0"/>
                      <a:pt x="17" y="2"/>
                    </a:cubicBezTo>
                    <a:cubicBezTo>
                      <a:pt x="13" y="4"/>
                      <a:pt x="12" y="9"/>
                      <a:pt x="14" y="13"/>
                    </a:cubicBezTo>
                    <a:cubicBezTo>
                      <a:pt x="21" y="25"/>
                      <a:pt x="22" y="41"/>
                      <a:pt x="16" y="54"/>
                    </a:cubicBezTo>
                    <a:cubicBezTo>
                      <a:pt x="15" y="56"/>
                      <a:pt x="13" y="58"/>
                      <a:pt x="12" y="61"/>
                    </a:cubicBezTo>
                    <a:cubicBezTo>
                      <a:pt x="10" y="64"/>
                      <a:pt x="8" y="68"/>
                      <a:pt x="7" y="72"/>
                    </a:cubicBezTo>
                    <a:cubicBezTo>
                      <a:pt x="0" y="86"/>
                      <a:pt x="2" y="104"/>
                      <a:pt x="10" y="117"/>
                    </a:cubicBezTo>
                    <a:cubicBezTo>
                      <a:pt x="12" y="120"/>
                      <a:pt x="15" y="121"/>
                      <a:pt x="17"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5">
                <a:extLst>
                  <a:ext uri="{FF2B5EF4-FFF2-40B4-BE49-F238E27FC236}">
                    <a16:creationId xmlns:a16="http://schemas.microsoft.com/office/drawing/2014/main" xmlns="" id="{F72212BC-7C67-49F9-84DA-FD83DB360E50}"/>
                  </a:ext>
                </a:extLst>
              </p:cNvPr>
              <p:cNvSpPr>
                <a:spLocks/>
              </p:cNvSpPr>
              <p:nvPr/>
            </p:nvSpPr>
            <p:spPr bwMode="auto">
              <a:xfrm>
                <a:off x="8543925" y="2576513"/>
                <a:ext cx="117475" cy="379413"/>
              </a:xfrm>
              <a:custGeom>
                <a:avLst/>
                <a:gdLst>
                  <a:gd name="T0" fmla="*/ 16 w 39"/>
                  <a:gd name="T1" fmla="*/ 93 h 127"/>
                  <a:gd name="T2" fmla="*/ 16 w 39"/>
                  <a:gd name="T3" fmla="*/ 117 h 127"/>
                  <a:gd name="T4" fmla="*/ 21 w 39"/>
                  <a:gd name="T5" fmla="*/ 127 h 127"/>
                  <a:gd name="T6" fmla="*/ 23 w 39"/>
                  <a:gd name="T7" fmla="*/ 127 h 127"/>
                  <a:gd name="T8" fmla="*/ 31 w 39"/>
                  <a:gd name="T9" fmla="*/ 122 h 127"/>
                  <a:gd name="T10" fmla="*/ 32 w 39"/>
                  <a:gd name="T11" fmla="*/ 88 h 127"/>
                  <a:gd name="T12" fmla="*/ 27 w 39"/>
                  <a:gd name="T13" fmla="*/ 77 h 127"/>
                  <a:gd name="T14" fmla="*/ 24 w 39"/>
                  <a:gd name="T15" fmla="*/ 70 h 127"/>
                  <a:gd name="T16" fmla="*/ 36 w 39"/>
                  <a:gd name="T17" fmla="*/ 15 h 127"/>
                  <a:gd name="T18" fmla="*/ 36 w 39"/>
                  <a:gd name="T19" fmla="*/ 4 h 127"/>
                  <a:gd name="T20" fmla="*/ 25 w 39"/>
                  <a:gd name="T21" fmla="*/ 4 h 127"/>
                  <a:gd name="T22" fmla="*/ 9 w 39"/>
                  <a:gd name="T23" fmla="*/ 76 h 127"/>
                  <a:gd name="T24" fmla="*/ 13 w 39"/>
                  <a:gd name="T25" fmla="*/ 84 h 127"/>
                  <a:gd name="T26" fmla="*/ 16 w 39"/>
                  <a:gd name="T27" fmla="*/ 9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27">
                    <a:moveTo>
                      <a:pt x="16" y="93"/>
                    </a:moveTo>
                    <a:cubicBezTo>
                      <a:pt x="19" y="101"/>
                      <a:pt x="18" y="109"/>
                      <a:pt x="16" y="117"/>
                    </a:cubicBezTo>
                    <a:cubicBezTo>
                      <a:pt x="14" y="121"/>
                      <a:pt x="16" y="125"/>
                      <a:pt x="21" y="127"/>
                    </a:cubicBezTo>
                    <a:cubicBezTo>
                      <a:pt x="21" y="127"/>
                      <a:pt x="22" y="127"/>
                      <a:pt x="23" y="127"/>
                    </a:cubicBezTo>
                    <a:cubicBezTo>
                      <a:pt x="27" y="127"/>
                      <a:pt x="30" y="125"/>
                      <a:pt x="31" y="122"/>
                    </a:cubicBezTo>
                    <a:cubicBezTo>
                      <a:pt x="35" y="111"/>
                      <a:pt x="35" y="99"/>
                      <a:pt x="32" y="88"/>
                    </a:cubicBezTo>
                    <a:cubicBezTo>
                      <a:pt x="30" y="84"/>
                      <a:pt x="29" y="81"/>
                      <a:pt x="27" y="77"/>
                    </a:cubicBezTo>
                    <a:cubicBezTo>
                      <a:pt x="26" y="75"/>
                      <a:pt x="25" y="72"/>
                      <a:pt x="24" y="70"/>
                    </a:cubicBezTo>
                    <a:cubicBezTo>
                      <a:pt x="18" y="52"/>
                      <a:pt x="22" y="29"/>
                      <a:pt x="36" y="15"/>
                    </a:cubicBezTo>
                    <a:cubicBezTo>
                      <a:pt x="39" y="12"/>
                      <a:pt x="39" y="7"/>
                      <a:pt x="36" y="4"/>
                    </a:cubicBezTo>
                    <a:cubicBezTo>
                      <a:pt x="33" y="0"/>
                      <a:pt x="28" y="1"/>
                      <a:pt x="25" y="4"/>
                    </a:cubicBezTo>
                    <a:cubicBezTo>
                      <a:pt x="6" y="22"/>
                      <a:pt x="0" y="51"/>
                      <a:pt x="9" y="76"/>
                    </a:cubicBezTo>
                    <a:cubicBezTo>
                      <a:pt x="10" y="79"/>
                      <a:pt x="11" y="81"/>
                      <a:pt x="13" y="84"/>
                    </a:cubicBezTo>
                    <a:cubicBezTo>
                      <a:pt x="14" y="87"/>
                      <a:pt x="15" y="90"/>
                      <a:pt x="16" y="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6">
                <a:extLst>
                  <a:ext uri="{FF2B5EF4-FFF2-40B4-BE49-F238E27FC236}">
                    <a16:creationId xmlns:a16="http://schemas.microsoft.com/office/drawing/2014/main" xmlns="" id="{3F10A70C-9E4A-499E-AD9A-3A8CB08368C9}"/>
                  </a:ext>
                </a:extLst>
              </p:cNvPr>
              <p:cNvSpPr>
                <a:spLocks/>
              </p:cNvSpPr>
              <p:nvPr/>
            </p:nvSpPr>
            <p:spPr bwMode="auto">
              <a:xfrm>
                <a:off x="7820025" y="2678113"/>
                <a:ext cx="430213" cy="571500"/>
              </a:xfrm>
              <a:custGeom>
                <a:avLst/>
                <a:gdLst>
                  <a:gd name="T0" fmla="*/ 17 w 144"/>
                  <a:gd name="T1" fmla="*/ 119 h 191"/>
                  <a:gd name="T2" fmla="*/ 22 w 144"/>
                  <a:gd name="T3" fmla="*/ 122 h 191"/>
                  <a:gd name="T4" fmla="*/ 24 w 144"/>
                  <a:gd name="T5" fmla="*/ 161 h 191"/>
                  <a:gd name="T6" fmla="*/ 30 w 144"/>
                  <a:gd name="T7" fmla="*/ 165 h 191"/>
                  <a:gd name="T8" fmla="*/ 35 w 144"/>
                  <a:gd name="T9" fmla="*/ 164 h 191"/>
                  <a:gd name="T10" fmla="*/ 37 w 144"/>
                  <a:gd name="T11" fmla="*/ 153 h 191"/>
                  <a:gd name="T12" fmla="*/ 38 w 144"/>
                  <a:gd name="T13" fmla="*/ 128 h 191"/>
                  <a:gd name="T14" fmla="*/ 50 w 144"/>
                  <a:gd name="T15" fmla="*/ 129 h 191"/>
                  <a:gd name="T16" fmla="*/ 64 w 144"/>
                  <a:gd name="T17" fmla="*/ 125 h 191"/>
                  <a:gd name="T18" fmla="*/ 72 w 144"/>
                  <a:gd name="T19" fmla="*/ 122 h 191"/>
                  <a:gd name="T20" fmla="*/ 113 w 144"/>
                  <a:gd name="T21" fmla="*/ 138 h 191"/>
                  <a:gd name="T22" fmla="*/ 117 w 144"/>
                  <a:gd name="T23" fmla="*/ 143 h 191"/>
                  <a:gd name="T24" fmla="*/ 116 w 144"/>
                  <a:gd name="T25" fmla="*/ 143 h 191"/>
                  <a:gd name="T26" fmla="*/ 93 w 144"/>
                  <a:gd name="T27" fmla="*/ 171 h 191"/>
                  <a:gd name="T28" fmla="*/ 91 w 144"/>
                  <a:gd name="T29" fmla="*/ 182 h 191"/>
                  <a:gd name="T30" fmla="*/ 97 w 144"/>
                  <a:gd name="T31" fmla="*/ 186 h 191"/>
                  <a:gd name="T32" fmla="*/ 102 w 144"/>
                  <a:gd name="T33" fmla="*/ 184 h 191"/>
                  <a:gd name="T34" fmla="*/ 125 w 144"/>
                  <a:gd name="T35" fmla="*/ 161 h 191"/>
                  <a:gd name="T36" fmla="*/ 128 w 144"/>
                  <a:gd name="T37" fmla="*/ 183 h 191"/>
                  <a:gd name="T38" fmla="*/ 136 w 144"/>
                  <a:gd name="T39" fmla="*/ 191 h 191"/>
                  <a:gd name="T40" fmla="*/ 136 w 144"/>
                  <a:gd name="T41" fmla="*/ 191 h 191"/>
                  <a:gd name="T42" fmla="*/ 144 w 144"/>
                  <a:gd name="T43" fmla="*/ 183 h 191"/>
                  <a:gd name="T44" fmla="*/ 125 w 144"/>
                  <a:gd name="T45" fmla="*/ 127 h 191"/>
                  <a:gd name="T46" fmla="*/ 69 w 144"/>
                  <a:gd name="T47" fmla="*/ 107 h 191"/>
                  <a:gd name="T48" fmla="*/ 59 w 144"/>
                  <a:gd name="T49" fmla="*/ 110 h 191"/>
                  <a:gd name="T50" fmla="*/ 48 w 144"/>
                  <a:gd name="T51" fmla="*/ 113 h 191"/>
                  <a:gd name="T52" fmla="*/ 28 w 144"/>
                  <a:gd name="T53" fmla="*/ 106 h 191"/>
                  <a:gd name="T54" fmla="*/ 17 w 144"/>
                  <a:gd name="T55" fmla="*/ 88 h 191"/>
                  <a:gd name="T56" fmla="*/ 25 w 144"/>
                  <a:gd name="T57" fmla="*/ 60 h 191"/>
                  <a:gd name="T58" fmla="*/ 28 w 144"/>
                  <a:gd name="T59" fmla="*/ 51 h 191"/>
                  <a:gd name="T60" fmla="*/ 24 w 144"/>
                  <a:gd name="T61" fmla="*/ 3 h 191"/>
                  <a:gd name="T62" fmla="*/ 13 w 144"/>
                  <a:gd name="T63" fmla="*/ 3 h 191"/>
                  <a:gd name="T64" fmla="*/ 12 w 144"/>
                  <a:gd name="T65" fmla="*/ 14 h 191"/>
                  <a:gd name="T66" fmla="*/ 13 w 144"/>
                  <a:gd name="T67" fmla="*/ 45 h 191"/>
                  <a:gd name="T68" fmla="*/ 10 w 144"/>
                  <a:gd name="T69" fmla="*/ 54 h 191"/>
                  <a:gd name="T70" fmla="*/ 1 w 144"/>
                  <a:gd name="T71" fmla="*/ 89 h 191"/>
                  <a:gd name="T72" fmla="*/ 1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7" y="119"/>
                    </a:moveTo>
                    <a:cubicBezTo>
                      <a:pt x="19" y="120"/>
                      <a:pt x="21" y="121"/>
                      <a:pt x="22" y="122"/>
                    </a:cubicBezTo>
                    <a:cubicBezTo>
                      <a:pt x="16" y="134"/>
                      <a:pt x="16" y="150"/>
                      <a:pt x="24" y="161"/>
                    </a:cubicBezTo>
                    <a:cubicBezTo>
                      <a:pt x="25" y="164"/>
                      <a:pt x="28" y="165"/>
                      <a:pt x="30" y="165"/>
                    </a:cubicBezTo>
                    <a:cubicBezTo>
                      <a:pt x="32" y="165"/>
                      <a:pt x="33" y="165"/>
                      <a:pt x="35" y="164"/>
                    </a:cubicBezTo>
                    <a:cubicBezTo>
                      <a:pt x="39" y="162"/>
                      <a:pt x="40" y="157"/>
                      <a:pt x="37" y="153"/>
                    </a:cubicBezTo>
                    <a:cubicBezTo>
                      <a:pt x="33" y="145"/>
                      <a:pt x="33" y="135"/>
                      <a:pt x="38" y="128"/>
                    </a:cubicBezTo>
                    <a:cubicBezTo>
                      <a:pt x="42" y="129"/>
                      <a:pt x="46" y="129"/>
                      <a:pt x="50" y="129"/>
                    </a:cubicBezTo>
                    <a:cubicBezTo>
                      <a:pt x="55" y="128"/>
                      <a:pt x="59" y="126"/>
                      <a:pt x="64" y="125"/>
                    </a:cubicBezTo>
                    <a:cubicBezTo>
                      <a:pt x="67" y="124"/>
                      <a:pt x="69" y="123"/>
                      <a:pt x="72" y="122"/>
                    </a:cubicBezTo>
                    <a:cubicBezTo>
                      <a:pt x="86" y="120"/>
                      <a:pt x="103" y="126"/>
                      <a:pt x="113" y="138"/>
                    </a:cubicBezTo>
                    <a:cubicBezTo>
                      <a:pt x="114" y="139"/>
                      <a:pt x="116" y="141"/>
                      <a:pt x="117" y="143"/>
                    </a:cubicBezTo>
                    <a:cubicBezTo>
                      <a:pt x="117" y="143"/>
                      <a:pt x="117" y="143"/>
                      <a:pt x="116" y="143"/>
                    </a:cubicBezTo>
                    <a:cubicBezTo>
                      <a:pt x="111" y="154"/>
                      <a:pt x="103" y="164"/>
                      <a:pt x="93" y="171"/>
                    </a:cubicBezTo>
                    <a:cubicBezTo>
                      <a:pt x="89" y="174"/>
                      <a:pt x="88" y="179"/>
                      <a:pt x="91" y="182"/>
                    </a:cubicBezTo>
                    <a:cubicBezTo>
                      <a:pt x="92" y="185"/>
                      <a:pt x="95" y="186"/>
                      <a:pt x="97" y="186"/>
                    </a:cubicBezTo>
                    <a:cubicBezTo>
                      <a:pt x="99" y="186"/>
                      <a:pt x="101" y="185"/>
                      <a:pt x="102" y="184"/>
                    </a:cubicBezTo>
                    <a:cubicBezTo>
                      <a:pt x="111" y="178"/>
                      <a:pt x="119" y="170"/>
                      <a:pt x="125" y="161"/>
                    </a:cubicBezTo>
                    <a:cubicBezTo>
                      <a:pt x="127" y="168"/>
                      <a:pt x="128" y="175"/>
                      <a:pt x="128" y="183"/>
                    </a:cubicBezTo>
                    <a:cubicBezTo>
                      <a:pt x="128" y="187"/>
                      <a:pt x="132" y="191"/>
                      <a:pt x="136" y="191"/>
                    </a:cubicBezTo>
                    <a:cubicBezTo>
                      <a:pt x="136" y="191"/>
                      <a:pt x="136" y="191"/>
                      <a:pt x="136" y="191"/>
                    </a:cubicBezTo>
                    <a:cubicBezTo>
                      <a:pt x="141" y="191"/>
                      <a:pt x="144" y="188"/>
                      <a:pt x="144" y="183"/>
                    </a:cubicBezTo>
                    <a:cubicBezTo>
                      <a:pt x="144" y="162"/>
                      <a:pt x="138" y="142"/>
                      <a:pt x="125" y="127"/>
                    </a:cubicBezTo>
                    <a:cubicBezTo>
                      <a:pt x="111" y="111"/>
                      <a:pt x="89" y="103"/>
                      <a:pt x="69" y="107"/>
                    </a:cubicBezTo>
                    <a:cubicBezTo>
                      <a:pt x="65" y="107"/>
                      <a:pt x="62" y="109"/>
                      <a:pt x="59" y="110"/>
                    </a:cubicBezTo>
                    <a:cubicBezTo>
                      <a:pt x="55" y="111"/>
                      <a:pt x="51" y="112"/>
                      <a:pt x="48" y="113"/>
                    </a:cubicBezTo>
                    <a:cubicBezTo>
                      <a:pt x="41" y="113"/>
                      <a:pt x="34" y="111"/>
                      <a:pt x="28" y="106"/>
                    </a:cubicBezTo>
                    <a:cubicBezTo>
                      <a:pt x="21" y="101"/>
                      <a:pt x="18" y="95"/>
                      <a:pt x="17" y="88"/>
                    </a:cubicBezTo>
                    <a:cubicBezTo>
                      <a:pt x="17" y="79"/>
                      <a:pt x="21" y="70"/>
                      <a:pt x="25" y="60"/>
                    </a:cubicBezTo>
                    <a:cubicBezTo>
                      <a:pt x="26" y="57"/>
                      <a:pt x="27" y="54"/>
                      <a:pt x="28" y="51"/>
                    </a:cubicBezTo>
                    <a:cubicBezTo>
                      <a:pt x="36" y="31"/>
                      <a:pt x="34" y="14"/>
                      <a:pt x="24" y="3"/>
                    </a:cubicBezTo>
                    <a:cubicBezTo>
                      <a:pt x="21" y="0"/>
                      <a:pt x="16" y="0"/>
                      <a:pt x="13" y="3"/>
                    </a:cubicBezTo>
                    <a:cubicBezTo>
                      <a:pt x="9" y="6"/>
                      <a:pt x="9" y="11"/>
                      <a:pt x="12" y="14"/>
                    </a:cubicBezTo>
                    <a:cubicBezTo>
                      <a:pt x="20" y="23"/>
                      <a:pt x="16" y="39"/>
                      <a:pt x="13" y="45"/>
                    </a:cubicBezTo>
                    <a:cubicBezTo>
                      <a:pt x="12" y="48"/>
                      <a:pt x="11" y="51"/>
                      <a:pt x="10" y="54"/>
                    </a:cubicBezTo>
                    <a:cubicBezTo>
                      <a:pt x="5" y="65"/>
                      <a:pt x="0" y="76"/>
                      <a:pt x="1" y="89"/>
                    </a:cubicBezTo>
                    <a:cubicBezTo>
                      <a:pt x="2" y="100"/>
                      <a:pt x="8" y="111"/>
                      <a:pt x="1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7">
                <a:extLst>
                  <a:ext uri="{FF2B5EF4-FFF2-40B4-BE49-F238E27FC236}">
                    <a16:creationId xmlns:a16="http://schemas.microsoft.com/office/drawing/2014/main" xmlns="" id="{C77D77EA-D6E2-4697-A894-2D555171F87A}"/>
                  </a:ext>
                </a:extLst>
              </p:cNvPr>
              <p:cNvSpPr>
                <a:spLocks/>
              </p:cNvSpPr>
              <p:nvPr/>
            </p:nvSpPr>
            <p:spPr bwMode="auto">
              <a:xfrm>
                <a:off x="8493125" y="3263900"/>
                <a:ext cx="236538" cy="338138"/>
              </a:xfrm>
              <a:custGeom>
                <a:avLst/>
                <a:gdLst>
                  <a:gd name="T0" fmla="*/ 6 w 79"/>
                  <a:gd name="T1" fmla="*/ 75 h 113"/>
                  <a:gd name="T2" fmla="*/ 9 w 79"/>
                  <a:gd name="T3" fmla="*/ 76 h 113"/>
                  <a:gd name="T4" fmla="*/ 16 w 79"/>
                  <a:gd name="T5" fmla="*/ 72 h 113"/>
                  <a:gd name="T6" fmla="*/ 31 w 79"/>
                  <a:gd name="T7" fmla="*/ 55 h 113"/>
                  <a:gd name="T8" fmla="*/ 39 w 79"/>
                  <a:gd name="T9" fmla="*/ 52 h 113"/>
                  <a:gd name="T10" fmla="*/ 63 w 79"/>
                  <a:gd name="T11" fmla="*/ 110 h 113"/>
                  <a:gd name="T12" fmla="*/ 69 w 79"/>
                  <a:gd name="T13" fmla="*/ 113 h 113"/>
                  <a:gd name="T14" fmla="*/ 74 w 79"/>
                  <a:gd name="T15" fmla="*/ 111 h 113"/>
                  <a:gd name="T16" fmla="*/ 75 w 79"/>
                  <a:gd name="T17" fmla="*/ 100 h 113"/>
                  <a:gd name="T18" fmla="*/ 55 w 79"/>
                  <a:gd name="T19" fmla="*/ 46 h 113"/>
                  <a:gd name="T20" fmla="*/ 58 w 79"/>
                  <a:gd name="T21" fmla="*/ 44 h 113"/>
                  <a:gd name="T22" fmla="*/ 78 w 79"/>
                  <a:gd name="T23" fmla="*/ 12 h 113"/>
                  <a:gd name="T24" fmla="*/ 72 w 79"/>
                  <a:gd name="T25" fmla="*/ 2 h 113"/>
                  <a:gd name="T26" fmla="*/ 62 w 79"/>
                  <a:gd name="T27" fmla="*/ 7 h 113"/>
                  <a:gd name="T28" fmla="*/ 49 w 79"/>
                  <a:gd name="T29" fmla="*/ 30 h 113"/>
                  <a:gd name="T30" fmla="*/ 37 w 79"/>
                  <a:gd name="T31" fmla="*/ 36 h 113"/>
                  <a:gd name="T32" fmla="*/ 23 w 79"/>
                  <a:gd name="T33" fmla="*/ 41 h 113"/>
                  <a:gd name="T34" fmla="*/ 2 w 79"/>
                  <a:gd name="T35" fmla="*/ 65 h 113"/>
                  <a:gd name="T36" fmla="*/ 6 w 79"/>
                  <a:gd name="T3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3">
                    <a:moveTo>
                      <a:pt x="6" y="75"/>
                    </a:moveTo>
                    <a:cubicBezTo>
                      <a:pt x="7" y="76"/>
                      <a:pt x="8" y="76"/>
                      <a:pt x="9" y="76"/>
                    </a:cubicBezTo>
                    <a:cubicBezTo>
                      <a:pt x="12" y="76"/>
                      <a:pt x="15" y="75"/>
                      <a:pt x="16" y="72"/>
                    </a:cubicBezTo>
                    <a:cubicBezTo>
                      <a:pt x="20" y="64"/>
                      <a:pt x="25" y="58"/>
                      <a:pt x="31" y="55"/>
                    </a:cubicBezTo>
                    <a:cubicBezTo>
                      <a:pt x="33" y="54"/>
                      <a:pt x="36" y="53"/>
                      <a:pt x="39" y="52"/>
                    </a:cubicBezTo>
                    <a:cubicBezTo>
                      <a:pt x="40" y="75"/>
                      <a:pt x="53" y="99"/>
                      <a:pt x="63" y="110"/>
                    </a:cubicBezTo>
                    <a:cubicBezTo>
                      <a:pt x="64" y="112"/>
                      <a:pt x="66" y="113"/>
                      <a:pt x="69" y="113"/>
                    </a:cubicBezTo>
                    <a:cubicBezTo>
                      <a:pt x="71" y="113"/>
                      <a:pt x="72" y="113"/>
                      <a:pt x="74" y="111"/>
                    </a:cubicBezTo>
                    <a:cubicBezTo>
                      <a:pt x="77" y="108"/>
                      <a:pt x="78" y="103"/>
                      <a:pt x="75" y="100"/>
                    </a:cubicBezTo>
                    <a:cubicBezTo>
                      <a:pt x="66" y="89"/>
                      <a:pt x="54" y="64"/>
                      <a:pt x="55" y="46"/>
                    </a:cubicBezTo>
                    <a:cubicBezTo>
                      <a:pt x="56" y="45"/>
                      <a:pt x="57" y="44"/>
                      <a:pt x="58" y="44"/>
                    </a:cubicBezTo>
                    <a:cubicBezTo>
                      <a:pt x="70" y="36"/>
                      <a:pt x="75" y="21"/>
                      <a:pt x="78" y="12"/>
                    </a:cubicBezTo>
                    <a:cubicBezTo>
                      <a:pt x="79" y="7"/>
                      <a:pt x="76" y="3"/>
                      <a:pt x="72" y="2"/>
                    </a:cubicBezTo>
                    <a:cubicBezTo>
                      <a:pt x="68" y="0"/>
                      <a:pt x="63" y="3"/>
                      <a:pt x="62" y="7"/>
                    </a:cubicBezTo>
                    <a:cubicBezTo>
                      <a:pt x="59" y="19"/>
                      <a:pt x="55" y="27"/>
                      <a:pt x="49" y="30"/>
                    </a:cubicBezTo>
                    <a:cubicBezTo>
                      <a:pt x="45" y="33"/>
                      <a:pt x="41" y="34"/>
                      <a:pt x="37" y="36"/>
                    </a:cubicBezTo>
                    <a:cubicBezTo>
                      <a:pt x="32" y="37"/>
                      <a:pt x="27" y="39"/>
                      <a:pt x="23" y="41"/>
                    </a:cubicBezTo>
                    <a:cubicBezTo>
                      <a:pt x="14" y="46"/>
                      <a:pt x="7" y="54"/>
                      <a:pt x="2" y="65"/>
                    </a:cubicBezTo>
                    <a:cubicBezTo>
                      <a:pt x="0" y="69"/>
                      <a:pt x="2" y="73"/>
                      <a:pt x="6"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8">
                <a:extLst>
                  <a:ext uri="{FF2B5EF4-FFF2-40B4-BE49-F238E27FC236}">
                    <a16:creationId xmlns:a16="http://schemas.microsoft.com/office/drawing/2014/main" xmlns="" id="{780C88D9-17D7-4EF1-83BD-50F8D352E88E}"/>
                  </a:ext>
                </a:extLst>
              </p:cNvPr>
              <p:cNvSpPr>
                <a:spLocks/>
              </p:cNvSpPr>
              <p:nvPr/>
            </p:nvSpPr>
            <p:spPr bwMode="auto">
              <a:xfrm>
                <a:off x="7562850" y="3278188"/>
                <a:ext cx="206375" cy="311150"/>
              </a:xfrm>
              <a:custGeom>
                <a:avLst/>
                <a:gdLst>
                  <a:gd name="T0" fmla="*/ 43 w 69"/>
                  <a:gd name="T1" fmla="*/ 94 h 104"/>
                  <a:gd name="T2" fmla="*/ 37 w 69"/>
                  <a:gd name="T3" fmla="*/ 83 h 104"/>
                  <a:gd name="T4" fmla="*/ 35 w 69"/>
                  <a:gd name="T5" fmla="*/ 81 h 104"/>
                  <a:gd name="T6" fmla="*/ 30 w 69"/>
                  <a:gd name="T7" fmla="*/ 58 h 104"/>
                  <a:gd name="T8" fmla="*/ 32 w 69"/>
                  <a:gd name="T9" fmla="*/ 41 h 104"/>
                  <a:gd name="T10" fmla="*/ 45 w 69"/>
                  <a:gd name="T11" fmla="*/ 43 h 104"/>
                  <a:gd name="T12" fmla="*/ 63 w 69"/>
                  <a:gd name="T13" fmla="*/ 39 h 104"/>
                  <a:gd name="T14" fmla="*/ 67 w 69"/>
                  <a:gd name="T15" fmla="*/ 29 h 104"/>
                  <a:gd name="T16" fmla="*/ 56 w 69"/>
                  <a:gd name="T17" fmla="*/ 24 h 104"/>
                  <a:gd name="T18" fmla="*/ 33 w 69"/>
                  <a:gd name="T19" fmla="*/ 24 h 104"/>
                  <a:gd name="T20" fmla="*/ 33 w 69"/>
                  <a:gd name="T21" fmla="*/ 24 h 104"/>
                  <a:gd name="T22" fmla="*/ 28 w 69"/>
                  <a:gd name="T23" fmla="*/ 21 h 104"/>
                  <a:gd name="T24" fmla="*/ 28 w 69"/>
                  <a:gd name="T25" fmla="*/ 21 h 104"/>
                  <a:gd name="T26" fmla="*/ 17 w 69"/>
                  <a:gd name="T27" fmla="*/ 7 h 104"/>
                  <a:gd name="T28" fmla="*/ 7 w 69"/>
                  <a:gd name="T29" fmla="*/ 1 h 104"/>
                  <a:gd name="T30" fmla="*/ 2 w 69"/>
                  <a:gd name="T31" fmla="*/ 12 h 104"/>
                  <a:gd name="T32" fmla="*/ 17 w 69"/>
                  <a:gd name="T33" fmla="*/ 33 h 104"/>
                  <a:gd name="T34" fmla="*/ 13 w 69"/>
                  <a:gd name="T35" fmla="*/ 57 h 104"/>
                  <a:gd name="T36" fmla="*/ 22 w 69"/>
                  <a:gd name="T37" fmla="*/ 89 h 104"/>
                  <a:gd name="T38" fmla="*/ 24 w 69"/>
                  <a:gd name="T39" fmla="*/ 93 h 104"/>
                  <a:gd name="T40" fmla="*/ 27 w 69"/>
                  <a:gd name="T41" fmla="*/ 98 h 104"/>
                  <a:gd name="T42" fmla="*/ 35 w 69"/>
                  <a:gd name="T43" fmla="*/ 104 h 104"/>
                  <a:gd name="T44" fmla="*/ 37 w 69"/>
                  <a:gd name="T45" fmla="*/ 104 h 104"/>
                  <a:gd name="T46" fmla="*/ 43 w 69"/>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04">
                    <a:moveTo>
                      <a:pt x="43" y="94"/>
                    </a:moveTo>
                    <a:cubicBezTo>
                      <a:pt x="42" y="90"/>
                      <a:pt x="39" y="86"/>
                      <a:pt x="37" y="83"/>
                    </a:cubicBezTo>
                    <a:cubicBezTo>
                      <a:pt x="36" y="82"/>
                      <a:pt x="36" y="81"/>
                      <a:pt x="35" y="81"/>
                    </a:cubicBezTo>
                    <a:cubicBezTo>
                      <a:pt x="30" y="73"/>
                      <a:pt x="29" y="64"/>
                      <a:pt x="30" y="58"/>
                    </a:cubicBezTo>
                    <a:cubicBezTo>
                      <a:pt x="30" y="52"/>
                      <a:pt x="31" y="46"/>
                      <a:pt x="32" y="41"/>
                    </a:cubicBezTo>
                    <a:cubicBezTo>
                      <a:pt x="36" y="42"/>
                      <a:pt x="40" y="43"/>
                      <a:pt x="45" y="43"/>
                    </a:cubicBezTo>
                    <a:cubicBezTo>
                      <a:pt x="51" y="43"/>
                      <a:pt x="57" y="42"/>
                      <a:pt x="63" y="39"/>
                    </a:cubicBezTo>
                    <a:cubicBezTo>
                      <a:pt x="67" y="37"/>
                      <a:pt x="69" y="33"/>
                      <a:pt x="67" y="29"/>
                    </a:cubicBezTo>
                    <a:cubicBezTo>
                      <a:pt x="65" y="24"/>
                      <a:pt x="60" y="23"/>
                      <a:pt x="56" y="24"/>
                    </a:cubicBezTo>
                    <a:cubicBezTo>
                      <a:pt x="49" y="27"/>
                      <a:pt x="40" y="27"/>
                      <a:pt x="33" y="24"/>
                    </a:cubicBezTo>
                    <a:cubicBezTo>
                      <a:pt x="33" y="24"/>
                      <a:pt x="33" y="24"/>
                      <a:pt x="33" y="24"/>
                    </a:cubicBezTo>
                    <a:cubicBezTo>
                      <a:pt x="32" y="23"/>
                      <a:pt x="30" y="22"/>
                      <a:pt x="28" y="21"/>
                    </a:cubicBezTo>
                    <a:cubicBezTo>
                      <a:pt x="28" y="21"/>
                      <a:pt x="28" y="21"/>
                      <a:pt x="28" y="21"/>
                    </a:cubicBezTo>
                    <a:cubicBezTo>
                      <a:pt x="23" y="18"/>
                      <a:pt x="19" y="12"/>
                      <a:pt x="17" y="7"/>
                    </a:cubicBezTo>
                    <a:cubicBezTo>
                      <a:pt x="16" y="2"/>
                      <a:pt x="11" y="0"/>
                      <a:pt x="7" y="1"/>
                    </a:cubicBezTo>
                    <a:cubicBezTo>
                      <a:pt x="3" y="3"/>
                      <a:pt x="0" y="7"/>
                      <a:pt x="2" y="12"/>
                    </a:cubicBezTo>
                    <a:cubicBezTo>
                      <a:pt x="4" y="20"/>
                      <a:pt x="10" y="28"/>
                      <a:pt x="17" y="33"/>
                    </a:cubicBezTo>
                    <a:cubicBezTo>
                      <a:pt x="15" y="41"/>
                      <a:pt x="14" y="49"/>
                      <a:pt x="13" y="57"/>
                    </a:cubicBezTo>
                    <a:cubicBezTo>
                      <a:pt x="13" y="70"/>
                      <a:pt x="16" y="81"/>
                      <a:pt x="22" y="89"/>
                    </a:cubicBezTo>
                    <a:cubicBezTo>
                      <a:pt x="22" y="91"/>
                      <a:pt x="23" y="92"/>
                      <a:pt x="24" y="93"/>
                    </a:cubicBezTo>
                    <a:cubicBezTo>
                      <a:pt x="25" y="95"/>
                      <a:pt x="27" y="97"/>
                      <a:pt x="27" y="98"/>
                    </a:cubicBezTo>
                    <a:cubicBezTo>
                      <a:pt x="28" y="102"/>
                      <a:pt x="31" y="104"/>
                      <a:pt x="35" y="104"/>
                    </a:cubicBezTo>
                    <a:cubicBezTo>
                      <a:pt x="36" y="104"/>
                      <a:pt x="36" y="104"/>
                      <a:pt x="37" y="104"/>
                    </a:cubicBezTo>
                    <a:cubicBezTo>
                      <a:pt x="41" y="103"/>
                      <a:pt x="44" y="98"/>
                      <a:pt x="43"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9">
                <a:extLst>
                  <a:ext uri="{FF2B5EF4-FFF2-40B4-BE49-F238E27FC236}">
                    <a16:creationId xmlns:a16="http://schemas.microsoft.com/office/drawing/2014/main" xmlns="" id="{5C8B230E-4C59-460A-B1B9-6945C4DF7D71}"/>
                  </a:ext>
                </a:extLst>
              </p:cNvPr>
              <p:cNvSpPr>
                <a:spLocks/>
              </p:cNvSpPr>
              <p:nvPr/>
            </p:nvSpPr>
            <p:spPr bwMode="auto">
              <a:xfrm>
                <a:off x="7670800" y="3595688"/>
                <a:ext cx="119063" cy="414338"/>
              </a:xfrm>
              <a:custGeom>
                <a:avLst/>
                <a:gdLst>
                  <a:gd name="T0" fmla="*/ 18 w 40"/>
                  <a:gd name="T1" fmla="*/ 139 h 139"/>
                  <a:gd name="T2" fmla="*/ 23 w 40"/>
                  <a:gd name="T3" fmla="*/ 137 h 139"/>
                  <a:gd name="T4" fmla="*/ 24 w 40"/>
                  <a:gd name="T5" fmla="*/ 126 h 139"/>
                  <a:gd name="T6" fmla="*/ 16 w 40"/>
                  <a:gd name="T7" fmla="*/ 87 h 139"/>
                  <a:gd name="T8" fmla="*/ 18 w 40"/>
                  <a:gd name="T9" fmla="*/ 71 h 139"/>
                  <a:gd name="T10" fmla="*/ 23 w 40"/>
                  <a:gd name="T11" fmla="*/ 63 h 139"/>
                  <a:gd name="T12" fmla="*/ 26 w 40"/>
                  <a:gd name="T13" fmla="*/ 59 h 139"/>
                  <a:gd name="T14" fmla="*/ 37 w 40"/>
                  <a:gd name="T15" fmla="*/ 7 h 139"/>
                  <a:gd name="T16" fmla="*/ 28 w 40"/>
                  <a:gd name="T17" fmla="*/ 1 h 139"/>
                  <a:gd name="T18" fmla="*/ 21 w 40"/>
                  <a:gd name="T19" fmla="*/ 10 h 139"/>
                  <a:gd name="T20" fmla="*/ 13 w 40"/>
                  <a:gd name="T21" fmla="*/ 50 h 139"/>
                  <a:gd name="T22" fmla="*/ 10 w 40"/>
                  <a:gd name="T23" fmla="*/ 53 h 139"/>
                  <a:gd name="T24" fmla="*/ 3 w 40"/>
                  <a:gd name="T25" fmla="*/ 65 h 139"/>
                  <a:gd name="T26" fmla="*/ 0 w 40"/>
                  <a:gd name="T27" fmla="*/ 87 h 139"/>
                  <a:gd name="T28" fmla="*/ 11 w 40"/>
                  <a:gd name="T29" fmla="*/ 136 h 139"/>
                  <a:gd name="T30" fmla="*/ 18 w 40"/>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39">
                    <a:moveTo>
                      <a:pt x="18" y="139"/>
                    </a:moveTo>
                    <a:cubicBezTo>
                      <a:pt x="19" y="139"/>
                      <a:pt x="21" y="139"/>
                      <a:pt x="23" y="137"/>
                    </a:cubicBezTo>
                    <a:cubicBezTo>
                      <a:pt x="26" y="135"/>
                      <a:pt x="27" y="129"/>
                      <a:pt x="24" y="126"/>
                    </a:cubicBezTo>
                    <a:cubicBezTo>
                      <a:pt x="16" y="116"/>
                      <a:pt x="16" y="102"/>
                      <a:pt x="16" y="87"/>
                    </a:cubicBezTo>
                    <a:cubicBezTo>
                      <a:pt x="16" y="81"/>
                      <a:pt x="16" y="75"/>
                      <a:pt x="18" y="71"/>
                    </a:cubicBezTo>
                    <a:cubicBezTo>
                      <a:pt x="19" y="68"/>
                      <a:pt x="21" y="66"/>
                      <a:pt x="23" y="63"/>
                    </a:cubicBezTo>
                    <a:cubicBezTo>
                      <a:pt x="24" y="61"/>
                      <a:pt x="25" y="60"/>
                      <a:pt x="26" y="59"/>
                    </a:cubicBezTo>
                    <a:cubicBezTo>
                      <a:pt x="36" y="44"/>
                      <a:pt x="40" y="25"/>
                      <a:pt x="37" y="7"/>
                    </a:cubicBezTo>
                    <a:cubicBezTo>
                      <a:pt x="36" y="3"/>
                      <a:pt x="32" y="0"/>
                      <a:pt x="28" y="1"/>
                    </a:cubicBezTo>
                    <a:cubicBezTo>
                      <a:pt x="23" y="2"/>
                      <a:pt x="20" y="6"/>
                      <a:pt x="21" y="10"/>
                    </a:cubicBezTo>
                    <a:cubicBezTo>
                      <a:pt x="24" y="24"/>
                      <a:pt x="21" y="38"/>
                      <a:pt x="13" y="50"/>
                    </a:cubicBezTo>
                    <a:cubicBezTo>
                      <a:pt x="12" y="51"/>
                      <a:pt x="11" y="52"/>
                      <a:pt x="10" y="53"/>
                    </a:cubicBezTo>
                    <a:cubicBezTo>
                      <a:pt x="8" y="56"/>
                      <a:pt x="5" y="60"/>
                      <a:pt x="3" y="65"/>
                    </a:cubicBezTo>
                    <a:cubicBezTo>
                      <a:pt x="0" y="72"/>
                      <a:pt x="0" y="80"/>
                      <a:pt x="0" y="87"/>
                    </a:cubicBezTo>
                    <a:cubicBezTo>
                      <a:pt x="0" y="105"/>
                      <a:pt x="0" y="122"/>
                      <a:pt x="11" y="136"/>
                    </a:cubicBezTo>
                    <a:cubicBezTo>
                      <a:pt x="13" y="138"/>
                      <a:pt x="15" y="139"/>
                      <a:pt x="18"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30">
                <a:extLst>
                  <a:ext uri="{FF2B5EF4-FFF2-40B4-BE49-F238E27FC236}">
                    <a16:creationId xmlns:a16="http://schemas.microsoft.com/office/drawing/2014/main" xmlns="" id="{58A0D0A8-0106-41A9-A360-C4D35D4B02C4}"/>
                  </a:ext>
                </a:extLst>
              </p:cNvPr>
              <p:cNvSpPr>
                <a:spLocks/>
              </p:cNvSpPr>
              <p:nvPr/>
            </p:nvSpPr>
            <p:spPr bwMode="auto">
              <a:xfrm>
                <a:off x="7694613" y="3971925"/>
                <a:ext cx="582613" cy="650875"/>
              </a:xfrm>
              <a:custGeom>
                <a:avLst/>
                <a:gdLst>
                  <a:gd name="T0" fmla="*/ 103 w 195"/>
                  <a:gd name="T1" fmla="*/ 133 h 218"/>
                  <a:gd name="T2" fmla="*/ 106 w 195"/>
                  <a:gd name="T3" fmla="*/ 137 h 218"/>
                  <a:gd name="T4" fmla="*/ 162 w 195"/>
                  <a:gd name="T5" fmla="*/ 170 h 218"/>
                  <a:gd name="T6" fmla="*/ 162 w 195"/>
                  <a:gd name="T7" fmla="*/ 171 h 218"/>
                  <a:gd name="T8" fmla="*/ 179 w 195"/>
                  <a:gd name="T9" fmla="*/ 214 h 218"/>
                  <a:gd name="T10" fmla="*/ 185 w 195"/>
                  <a:gd name="T11" fmla="*/ 218 h 218"/>
                  <a:gd name="T12" fmla="*/ 190 w 195"/>
                  <a:gd name="T13" fmla="*/ 217 h 218"/>
                  <a:gd name="T14" fmla="*/ 192 w 195"/>
                  <a:gd name="T15" fmla="*/ 206 h 218"/>
                  <a:gd name="T16" fmla="*/ 178 w 195"/>
                  <a:gd name="T17" fmla="*/ 169 h 218"/>
                  <a:gd name="T18" fmla="*/ 188 w 195"/>
                  <a:gd name="T19" fmla="*/ 136 h 218"/>
                  <a:gd name="T20" fmla="*/ 189 w 195"/>
                  <a:gd name="T21" fmla="*/ 125 h 218"/>
                  <a:gd name="T22" fmla="*/ 177 w 195"/>
                  <a:gd name="T23" fmla="*/ 124 h 218"/>
                  <a:gd name="T24" fmla="*/ 162 w 195"/>
                  <a:gd name="T25" fmla="*/ 154 h 218"/>
                  <a:gd name="T26" fmla="*/ 118 w 195"/>
                  <a:gd name="T27" fmla="*/ 127 h 218"/>
                  <a:gd name="T28" fmla="*/ 115 w 195"/>
                  <a:gd name="T29" fmla="*/ 123 h 218"/>
                  <a:gd name="T30" fmla="*/ 85 w 195"/>
                  <a:gd name="T31" fmla="*/ 101 h 218"/>
                  <a:gd name="T32" fmla="*/ 72 w 195"/>
                  <a:gd name="T33" fmla="*/ 102 h 218"/>
                  <a:gd name="T34" fmla="*/ 65 w 195"/>
                  <a:gd name="T35" fmla="*/ 103 h 218"/>
                  <a:gd name="T36" fmla="*/ 62 w 195"/>
                  <a:gd name="T37" fmla="*/ 102 h 218"/>
                  <a:gd name="T38" fmla="*/ 57 w 195"/>
                  <a:gd name="T39" fmla="*/ 94 h 218"/>
                  <a:gd name="T40" fmla="*/ 51 w 195"/>
                  <a:gd name="T41" fmla="*/ 82 h 218"/>
                  <a:gd name="T42" fmla="*/ 50 w 195"/>
                  <a:gd name="T43" fmla="*/ 81 h 218"/>
                  <a:gd name="T44" fmla="*/ 49 w 195"/>
                  <a:gd name="T45" fmla="*/ 79 h 218"/>
                  <a:gd name="T46" fmla="*/ 45 w 195"/>
                  <a:gd name="T47" fmla="*/ 45 h 218"/>
                  <a:gd name="T48" fmla="*/ 66 w 195"/>
                  <a:gd name="T49" fmla="*/ 18 h 218"/>
                  <a:gd name="T50" fmla="*/ 73 w 195"/>
                  <a:gd name="T51" fmla="*/ 15 h 218"/>
                  <a:gd name="T52" fmla="*/ 71 w 195"/>
                  <a:gd name="T53" fmla="*/ 4 h 218"/>
                  <a:gd name="T54" fmla="*/ 58 w 195"/>
                  <a:gd name="T55" fmla="*/ 4 h 218"/>
                  <a:gd name="T56" fmla="*/ 30 w 195"/>
                  <a:gd name="T57" fmla="*/ 41 h 218"/>
                  <a:gd name="T58" fmla="*/ 29 w 195"/>
                  <a:gd name="T59" fmla="*/ 71 h 218"/>
                  <a:gd name="T60" fmla="*/ 15 w 195"/>
                  <a:gd name="T61" fmla="*/ 65 h 218"/>
                  <a:gd name="T62" fmla="*/ 4 w 195"/>
                  <a:gd name="T63" fmla="*/ 63 h 218"/>
                  <a:gd name="T64" fmla="*/ 2 w 195"/>
                  <a:gd name="T65" fmla="*/ 74 h 218"/>
                  <a:gd name="T66" fmla="*/ 25 w 195"/>
                  <a:gd name="T67" fmla="*/ 87 h 218"/>
                  <a:gd name="T68" fmla="*/ 39 w 195"/>
                  <a:gd name="T69" fmla="*/ 93 h 218"/>
                  <a:gd name="T70" fmla="*/ 43 w 195"/>
                  <a:gd name="T71" fmla="*/ 101 h 218"/>
                  <a:gd name="T72" fmla="*/ 49 w 195"/>
                  <a:gd name="T73" fmla="*/ 112 h 218"/>
                  <a:gd name="T74" fmla="*/ 40 w 195"/>
                  <a:gd name="T75" fmla="*/ 174 h 218"/>
                  <a:gd name="T76" fmla="*/ 48 w 195"/>
                  <a:gd name="T77" fmla="*/ 180 h 218"/>
                  <a:gd name="T78" fmla="*/ 50 w 195"/>
                  <a:gd name="T79" fmla="*/ 180 h 218"/>
                  <a:gd name="T80" fmla="*/ 56 w 195"/>
                  <a:gd name="T81" fmla="*/ 170 h 218"/>
                  <a:gd name="T82" fmla="*/ 64 w 195"/>
                  <a:gd name="T83" fmla="*/ 119 h 218"/>
                  <a:gd name="T84" fmla="*/ 75 w 195"/>
                  <a:gd name="T85" fmla="*/ 118 h 218"/>
                  <a:gd name="T86" fmla="*/ 84 w 195"/>
                  <a:gd name="T87" fmla="*/ 117 h 218"/>
                  <a:gd name="T88" fmla="*/ 103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103" y="133"/>
                    </a:moveTo>
                    <a:cubicBezTo>
                      <a:pt x="104" y="135"/>
                      <a:pt x="105" y="136"/>
                      <a:pt x="106" y="137"/>
                    </a:cubicBezTo>
                    <a:cubicBezTo>
                      <a:pt x="116" y="150"/>
                      <a:pt x="140" y="169"/>
                      <a:pt x="162" y="170"/>
                    </a:cubicBezTo>
                    <a:cubicBezTo>
                      <a:pt x="162" y="170"/>
                      <a:pt x="162" y="170"/>
                      <a:pt x="162" y="171"/>
                    </a:cubicBezTo>
                    <a:cubicBezTo>
                      <a:pt x="164" y="187"/>
                      <a:pt x="171" y="202"/>
                      <a:pt x="179" y="214"/>
                    </a:cubicBezTo>
                    <a:cubicBezTo>
                      <a:pt x="180" y="217"/>
                      <a:pt x="183" y="218"/>
                      <a:pt x="185" y="218"/>
                    </a:cubicBezTo>
                    <a:cubicBezTo>
                      <a:pt x="187" y="218"/>
                      <a:pt x="188" y="218"/>
                      <a:pt x="190" y="217"/>
                    </a:cubicBezTo>
                    <a:cubicBezTo>
                      <a:pt x="193" y="215"/>
                      <a:pt x="195" y="210"/>
                      <a:pt x="192" y="206"/>
                    </a:cubicBezTo>
                    <a:cubicBezTo>
                      <a:pt x="186" y="195"/>
                      <a:pt x="179" y="182"/>
                      <a:pt x="178" y="169"/>
                    </a:cubicBezTo>
                    <a:cubicBezTo>
                      <a:pt x="176" y="156"/>
                      <a:pt x="180" y="143"/>
                      <a:pt x="188" y="136"/>
                    </a:cubicBezTo>
                    <a:cubicBezTo>
                      <a:pt x="192" y="133"/>
                      <a:pt x="192" y="128"/>
                      <a:pt x="189" y="125"/>
                    </a:cubicBezTo>
                    <a:cubicBezTo>
                      <a:pt x="186" y="121"/>
                      <a:pt x="181" y="121"/>
                      <a:pt x="177" y="124"/>
                    </a:cubicBezTo>
                    <a:cubicBezTo>
                      <a:pt x="169" y="131"/>
                      <a:pt x="164" y="142"/>
                      <a:pt x="162" y="154"/>
                    </a:cubicBezTo>
                    <a:cubicBezTo>
                      <a:pt x="148" y="153"/>
                      <a:pt x="129" y="140"/>
                      <a:pt x="118" y="127"/>
                    </a:cubicBezTo>
                    <a:cubicBezTo>
                      <a:pt x="117" y="126"/>
                      <a:pt x="116" y="125"/>
                      <a:pt x="115" y="123"/>
                    </a:cubicBezTo>
                    <a:cubicBezTo>
                      <a:pt x="108" y="114"/>
                      <a:pt x="99" y="102"/>
                      <a:pt x="85" y="101"/>
                    </a:cubicBezTo>
                    <a:cubicBezTo>
                      <a:pt x="80" y="101"/>
                      <a:pt x="76" y="102"/>
                      <a:pt x="72" y="102"/>
                    </a:cubicBezTo>
                    <a:cubicBezTo>
                      <a:pt x="69" y="103"/>
                      <a:pt x="67" y="103"/>
                      <a:pt x="65" y="103"/>
                    </a:cubicBezTo>
                    <a:cubicBezTo>
                      <a:pt x="64" y="102"/>
                      <a:pt x="63" y="102"/>
                      <a:pt x="62" y="102"/>
                    </a:cubicBezTo>
                    <a:cubicBezTo>
                      <a:pt x="60" y="100"/>
                      <a:pt x="59" y="98"/>
                      <a:pt x="57" y="94"/>
                    </a:cubicBezTo>
                    <a:cubicBezTo>
                      <a:pt x="56" y="90"/>
                      <a:pt x="54" y="86"/>
                      <a:pt x="51" y="82"/>
                    </a:cubicBezTo>
                    <a:cubicBezTo>
                      <a:pt x="50" y="82"/>
                      <a:pt x="50" y="82"/>
                      <a:pt x="50" y="81"/>
                    </a:cubicBezTo>
                    <a:cubicBezTo>
                      <a:pt x="50" y="81"/>
                      <a:pt x="49" y="80"/>
                      <a:pt x="49" y="79"/>
                    </a:cubicBezTo>
                    <a:cubicBezTo>
                      <a:pt x="43" y="69"/>
                      <a:pt x="42" y="56"/>
                      <a:pt x="45" y="45"/>
                    </a:cubicBezTo>
                    <a:cubicBezTo>
                      <a:pt x="49" y="34"/>
                      <a:pt x="56" y="24"/>
                      <a:pt x="66" y="18"/>
                    </a:cubicBezTo>
                    <a:cubicBezTo>
                      <a:pt x="68" y="19"/>
                      <a:pt x="71" y="17"/>
                      <a:pt x="73" y="15"/>
                    </a:cubicBezTo>
                    <a:cubicBezTo>
                      <a:pt x="76" y="11"/>
                      <a:pt x="75" y="6"/>
                      <a:pt x="71" y="4"/>
                    </a:cubicBezTo>
                    <a:cubicBezTo>
                      <a:pt x="69" y="2"/>
                      <a:pt x="64" y="0"/>
                      <a:pt x="58" y="4"/>
                    </a:cubicBezTo>
                    <a:cubicBezTo>
                      <a:pt x="45" y="12"/>
                      <a:pt x="34" y="25"/>
                      <a:pt x="30" y="41"/>
                    </a:cubicBezTo>
                    <a:cubicBezTo>
                      <a:pt x="27" y="51"/>
                      <a:pt x="27" y="61"/>
                      <a:pt x="29" y="71"/>
                    </a:cubicBezTo>
                    <a:cubicBezTo>
                      <a:pt x="23" y="70"/>
                      <a:pt x="18" y="68"/>
                      <a:pt x="15" y="65"/>
                    </a:cubicBezTo>
                    <a:cubicBezTo>
                      <a:pt x="13" y="61"/>
                      <a:pt x="8" y="60"/>
                      <a:pt x="4" y="63"/>
                    </a:cubicBezTo>
                    <a:cubicBezTo>
                      <a:pt x="1" y="65"/>
                      <a:pt x="0" y="70"/>
                      <a:pt x="2" y="74"/>
                    </a:cubicBezTo>
                    <a:cubicBezTo>
                      <a:pt x="8" y="82"/>
                      <a:pt x="17" y="85"/>
                      <a:pt x="25" y="87"/>
                    </a:cubicBezTo>
                    <a:cubicBezTo>
                      <a:pt x="31" y="88"/>
                      <a:pt x="36" y="90"/>
                      <a:pt x="39" y="93"/>
                    </a:cubicBezTo>
                    <a:cubicBezTo>
                      <a:pt x="40" y="95"/>
                      <a:pt x="41" y="98"/>
                      <a:pt x="43" y="101"/>
                    </a:cubicBezTo>
                    <a:cubicBezTo>
                      <a:pt x="44" y="104"/>
                      <a:pt x="46" y="109"/>
                      <a:pt x="49" y="112"/>
                    </a:cubicBezTo>
                    <a:cubicBezTo>
                      <a:pt x="38" y="131"/>
                      <a:pt x="35" y="153"/>
                      <a:pt x="40" y="174"/>
                    </a:cubicBezTo>
                    <a:cubicBezTo>
                      <a:pt x="41" y="178"/>
                      <a:pt x="44" y="180"/>
                      <a:pt x="48" y="180"/>
                    </a:cubicBezTo>
                    <a:cubicBezTo>
                      <a:pt x="49" y="180"/>
                      <a:pt x="49" y="180"/>
                      <a:pt x="50" y="180"/>
                    </a:cubicBezTo>
                    <a:cubicBezTo>
                      <a:pt x="54" y="179"/>
                      <a:pt x="57" y="175"/>
                      <a:pt x="56" y="170"/>
                    </a:cubicBezTo>
                    <a:cubicBezTo>
                      <a:pt x="52" y="153"/>
                      <a:pt x="55" y="134"/>
                      <a:pt x="64" y="119"/>
                    </a:cubicBezTo>
                    <a:cubicBezTo>
                      <a:pt x="68" y="119"/>
                      <a:pt x="72" y="119"/>
                      <a:pt x="75" y="118"/>
                    </a:cubicBezTo>
                    <a:cubicBezTo>
                      <a:pt x="78" y="118"/>
                      <a:pt x="81" y="117"/>
                      <a:pt x="84" y="117"/>
                    </a:cubicBezTo>
                    <a:cubicBezTo>
                      <a:pt x="91" y="118"/>
                      <a:pt x="96" y="125"/>
                      <a:pt x="10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31">
                <a:extLst>
                  <a:ext uri="{FF2B5EF4-FFF2-40B4-BE49-F238E27FC236}">
                    <a16:creationId xmlns:a16="http://schemas.microsoft.com/office/drawing/2014/main" xmlns="" id="{1CCA1493-C0A2-4D4E-81DF-2797291B43CA}"/>
                  </a:ext>
                </a:extLst>
              </p:cNvPr>
              <p:cNvSpPr>
                <a:spLocks/>
              </p:cNvSpPr>
              <p:nvPr/>
            </p:nvSpPr>
            <p:spPr bwMode="auto">
              <a:xfrm>
                <a:off x="8377238" y="4694238"/>
                <a:ext cx="360363" cy="230188"/>
              </a:xfrm>
              <a:custGeom>
                <a:avLst/>
                <a:gdLst>
                  <a:gd name="T0" fmla="*/ 64 w 121"/>
                  <a:gd name="T1" fmla="*/ 27 h 77"/>
                  <a:gd name="T2" fmla="*/ 56 w 121"/>
                  <a:gd name="T3" fmla="*/ 22 h 77"/>
                  <a:gd name="T4" fmla="*/ 45 w 121"/>
                  <a:gd name="T5" fmla="*/ 15 h 77"/>
                  <a:gd name="T6" fmla="*/ 17 w 121"/>
                  <a:gd name="T7" fmla="*/ 17 h 77"/>
                  <a:gd name="T8" fmla="*/ 12 w 121"/>
                  <a:gd name="T9" fmla="*/ 20 h 77"/>
                  <a:gd name="T10" fmla="*/ 7 w 121"/>
                  <a:gd name="T11" fmla="*/ 24 h 77"/>
                  <a:gd name="T12" fmla="*/ 2 w 121"/>
                  <a:gd name="T13" fmla="*/ 34 h 77"/>
                  <a:gd name="T14" fmla="*/ 12 w 121"/>
                  <a:gd name="T15" fmla="*/ 39 h 77"/>
                  <a:gd name="T16" fmla="*/ 22 w 121"/>
                  <a:gd name="T17" fmla="*/ 33 h 77"/>
                  <a:gd name="T18" fmla="*/ 26 w 121"/>
                  <a:gd name="T19" fmla="*/ 30 h 77"/>
                  <a:gd name="T20" fmla="*/ 39 w 121"/>
                  <a:gd name="T21" fmla="*/ 29 h 77"/>
                  <a:gd name="T22" fmla="*/ 46 w 121"/>
                  <a:gd name="T23" fmla="*/ 34 h 77"/>
                  <a:gd name="T24" fmla="*/ 59 w 121"/>
                  <a:gd name="T25" fmla="*/ 42 h 77"/>
                  <a:gd name="T26" fmla="*/ 61 w 121"/>
                  <a:gd name="T27" fmla="*/ 43 h 77"/>
                  <a:gd name="T28" fmla="*/ 81 w 121"/>
                  <a:gd name="T29" fmla="*/ 76 h 77"/>
                  <a:gd name="T30" fmla="*/ 85 w 121"/>
                  <a:gd name="T31" fmla="*/ 77 h 77"/>
                  <a:gd name="T32" fmla="*/ 92 w 121"/>
                  <a:gd name="T33" fmla="*/ 73 h 77"/>
                  <a:gd name="T34" fmla="*/ 90 w 121"/>
                  <a:gd name="T35" fmla="*/ 62 h 77"/>
                  <a:gd name="T36" fmla="*/ 77 w 121"/>
                  <a:gd name="T37" fmla="*/ 42 h 77"/>
                  <a:gd name="T38" fmla="*/ 94 w 121"/>
                  <a:gd name="T39" fmla="*/ 34 h 77"/>
                  <a:gd name="T40" fmla="*/ 103 w 121"/>
                  <a:gd name="T41" fmla="*/ 26 h 77"/>
                  <a:gd name="T42" fmla="*/ 116 w 121"/>
                  <a:gd name="T43" fmla="*/ 16 h 77"/>
                  <a:gd name="T44" fmla="*/ 119 w 121"/>
                  <a:gd name="T45" fmla="*/ 5 h 77"/>
                  <a:gd name="T46" fmla="*/ 107 w 121"/>
                  <a:gd name="T47" fmla="*/ 2 h 77"/>
                  <a:gd name="T48" fmla="*/ 92 w 121"/>
                  <a:gd name="T49" fmla="*/ 14 h 77"/>
                  <a:gd name="T50" fmla="*/ 84 w 121"/>
                  <a:gd name="T51" fmla="*/ 21 h 77"/>
                  <a:gd name="T52" fmla="*/ 64 w 121"/>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77">
                    <a:moveTo>
                      <a:pt x="64" y="27"/>
                    </a:moveTo>
                    <a:cubicBezTo>
                      <a:pt x="61" y="26"/>
                      <a:pt x="59" y="24"/>
                      <a:pt x="56" y="22"/>
                    </a:cubicBezTo>
                    <a:cubicBezTo>
                      <a:pt x="53" y="19"/>
                      <a:pt x="49" y="16"/>
                      <a:pt x="45" y="15"/>
                    </a:cubicBezTo>
                    <a:cubicBezTo>
                      <a:pt x="36" y="11"/>
                      <a:pt x="25" y="11"/>
                      <a:pt x="17" y="17"/>
                    </a:cubicBezTo>
                    <a:cubicBezTo>
                      <a:pt x="15" y="18"/>
                      <a:pt x="14" y="19"/>
                      <a:pt x="12" y="20"/>
                    </a:cubicBezTo>
                    <a:cubicBezTo>
                      <a:pt x="10" y="22"/>
                      <a:pt x="9" y="23"/>
                      <a:pt x="7" y="24"/>
                    </a:cubicBezTo>
                    <a:cubicBezTo>
                      <a:pt x="3" y="25"/>
                      <a:pt x="0" y="29"/>
                      <a:pt x="2" y="34"/>
                    </a:cubicBezTo>
                    <a:cubicBezTo>
                      <a:pt x="3" y="38"/>
                      <a:pt x="7" y="40"/>
                      <a:pt x="12" y="39"/>
                    </a:cubicBezTo>
                    <a:cubicBezTo>
                      <a:pt x="16" y="38"/>
                      <a:pt x="20" y="35"/>
                      <a:pt x="22" y="33"/>
                    </a:cubicBezTo>
                    <a:cubicBezTo>
                      <a:pt x="24" y="32"/>
                      <a:pt x="25" y="31"/>
                      <a:pt x="26" y="30"/>
                    </a:cubicBezTo>
                    <a:cubicBezTo>
                      <a:pt x="29" y="28"/>
                      <a:pt x="34" y="27"/>
                      <a:pt x="39" y="29"/>
                    </a:cubicBezTo>
                    <a:cubicBezTo>
                      <a:pt x="41" y="30"/>
                      <a:pt x="43" y="32"/>
                      <a:pt x="46" y="34"/>
                    </a:cubicBezTo>
                    <a:cubicBezTo>
                      <a:pt x="50" y="37"/>
                      <a:pt x="54" y="40"/>
                      <a:pt x="59" y="42"/>
                    </a:cubicBezTo>
                    <a:cubicBezTo>
                      <a:pt x="59" y="42"/>
                      <a:pt x="60" y="43"/>
                      <a:pt x="61" y="43"/>
                    </a:cubicBezTo>
                    <a:cubicBezTo>
                      <a:pt x="62" y="56"/>
                      <a:pt x="73" y="71"/>
                      <a:pt x="81" y="76"/>
                    </a:cubicBezTo>
                    <a:cubicBezTo>
                      <a:pt x="82" y="77"/>
                      <a:pt x="84" y="77"/>
                      <a:pt x="85" y="77"/>
                    </a:cubicBezTo>
                    <a:cubicBezTo>
                      <a:pt x="88" y="77"/>
                      <a:pt x="90" y="76"/>
                      <a:pt x="92" y="73"/>
                    </a:cubicBezTo>
                    <a:cubicBezTo>
                      <a:pt x="94" y="70"/>
                      <a:pt x="93" y="65"/>
                      <a:pt x="90" y="62"/>
                    </a:cubicBezTo>
                    <a:cubicBezTo>
                      <a:pt x="85" y="59"/>
                      <a:pt x="78" y="48"/>
                      <a:pt x="77" y="42"/>
                    </a:cubicBezTo>
                    <a:cubicBezTo>
                      <a:pt x="83" y="41"/>
                      <a:pt x="88" y="38"/>
                      <a:pt x="94" y="34"/>
                    </a:cubicBezTo>
                    <a:cubicBezTo>
                      <a:pt x="97" y="32"/>
                      <a:pt x="100" y="29"/>
                      <a:pt x="103" y="26"/>
                    </a:cubicBezTo>
                    <a:cubicBezTo>
                      <a:pt x="107" y="22"/>
                      <a:pt x="111" y="19"/>
                      <a:pt x="116" y="16"/>
                    </a:cubicBezTo>
                    <a:cubicBezTo>
                      <a:pt x="119" y="14"/>
                      <a:pt x="121" y="9"/>
                      <a:pt x="119" y="5"/>
                    </a:cubicBezTo>
                    <a:cubicBezTo>
                      <a:pt x="116" y="1"/>
                      <a:pt x="111" y="0"/>
                      <a:pt x="107" y="2"/>
                    </a:cubicBezTo>
                    <a:cubicBezTo>
                      <a:pt x="102" y="6"/>
                      <a:pt x="97" y="10"/>
                      <a:pt x="92" y="14"/>
                    </a:cubicBezTo>
                    <a:cubicBezTo>
                      <a:pt x="89" y="17"/>
                      <a:pt x="87" y="19"/>
                      <a:pt x="84" y="21"/>
                    </a:cubicBezTo>
                    <a:cubicBezTo>
                      <a:pt x="80" y="24"/>
                      <a:pt x="72" y="30"/>
                      <a:pt x="6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2">
                <a:extLst>
                  <a:ext uri="{FF2B5EF4-FFF2-40B4-BE49-F238E27FC236}">
                    <a16:creationId xmlns:a16="http://schemas.microsoft.com/office/drawing/2014/main" xmlns="" id="{0C013CCF-315A-435C-B5E8-E7F280CBBCD4}"/>
                  </a:ext>
                </a:extLst>
              </p:cNvPr>
              <p:cNvSpPr>
                <a:spLocks/>
              </p:cNvSpPr>
              <p:nvPr/>
            </p:nvSpPr>
            <p:spPr bwMode="auto">
              <a:xfrm>
                <a:off x="7839075" y="3544888"/>
                <a:ext cx="866775" cy="960438"/>
              </a:xfrm>
              <a:custGeom>
                <a:avLst/>
                <a:gdLst>
                  <a:gd name="T0" fmla="*/ 240 w 290"/>
                  <a:gd name="T1" fmla="*/ 187 h 322"/>
                  <a:gd name="T2" fmla="*/ 219 w 290"/>
                  <a:gd name="T3" fmla="*/ 143 h 322"/>
                  <a:gd name="T4" fmla="*/ 222 w 290"/>
                  <a:gd name="T5" fmla="*/ 142 h 322"/>
                  <a:gd name="T6" fmla="*/ 255 w 290"/>
                  <a:gd name="T7" fmla="*/ 117 h 322"/>
                  <a:gd name="T8" fmla="*/ 214 w 290"/>
                  <a:gd name="T9" fmla="*/ 125 h 322"/>
                  <a:gd name="T10" fmla="*/ 153 w 290"/>
                  <a:gd name="T11" fmla="*/ 85 h 322"/>
                  <a:gd name="T12" fmla="*/ 60 w 290"/>
                  <a:gd name="T13" fmla="*/ 62 h 322"/>
                  <a:gd name="T14" fmla="*/ 41 w 290"/>
                  <a:gd name="T15" fmla="*/ 0 h 322"/>
                  <a:gd name="T16" fmla="*/ 42 w 290"/>
                  <a:gd name="T17" fmla="*/ 56 h 322"/>
                  <a:gd name="T18" fmla="*/ 29 w 290"/>
                  <a:gd name="T19" fmla="*/ 55 h 322"/>
                  <a:gd name="T20" fmla="*/ 16 w 290"/>
                  <a:gd name="T21" fmla="*/ 53 h 322"/>
                  <a:gd name="T22" fmla="*/ 2 w 290"/>
                  <a:gd name="T23" fmla="*/ 61 h 322"/>
                  <a:gd name="T24" fmla="*/ 30 w 290"/>
                  <a:gd name="T25" fmla="*/ 71 h 322"/>
                  <a:gd name="T26" fmla="*/ 50 w 290"/>
                  <a:gd name="T27" fmla="*/ 76 h 322"/>
                  <a:gd name="T28" fmla="*/ 89 w 290"/>
                  <a:gd name="T29" fmla="*/ 87 h 322"/>
                  <a:gd name="T30" fmla="*/ 112 w 290"/>
                  <a:gd name="T31" fmla="*/ 142 h 322"/>
                  <a:gd name="T32" fmla="*/ 130 w 290"/>
                  <a:gd name="T33" fmla="*/ 218 h 322"/>
                  <a:gd name="T34" fmla="*/ 144 w 290"/>
                  <a:gd name="T35" fmla="*/ 237 h 322"/>
                  <a:gd name="T36" fmla="*/ 194 w 290"/>
                  <a:gd name="T37" fmla="*/ 275 h 322"/>
                  <a:gd name="T38" fmla="*/ 237 w 290"/>
                  <a:gd name="T39" fmla="*/ 315 h 322"/>
                  <a:gd name="T40" fmla="*/ 246 w 290"/>
                  <a:gd name="T41" fmla="*/ 322 h 322"/>
                  <a:gd name="T42" fmla="*/ 232 w 290"/>
                  <a:gd name="T43" fmla="*/ 277 h 322"/>
                  <a:gd name="T44" fmla="*/ 169 w 290"/>
                  <a:gd name="T45" fmla="*/ 243 h 322"/>
                  <a:gd name="T46" fmla="*/ 156 w 290"/>
                  <a:gd name="T47" fmla="*/ 225 h 322"/>
                  <a:gd name="T48" fmla="*/ 170 w 290"/>
                  <a:gd name="T49" fmla="*/ 193 h 322"/>
                  <a:gd name="T50" fmla="*/ 146 w 290"/>
                  <a:gd name="T51" fmla="*/ 212 h 322"/>
                  <a:gd name="T52" fmla="*/ 130 w 290"/>
                  <a:gd name="T53" fmla="*/ 192 h 322"/>
                  <a:gd name="T54" fmla="*/ 149 w 290"/>
                  <a:gd name="T55" fmla="*/ 100 h 322"/>
                  <a:gd name="T56" fmla="*/ 196 w 290"/>
                  <a:gd name="T57" fmla="*/ 124 h 322"/>
                  <a:gd name="T58" fmla="*/ 206 w 290"/>
                  <a:gd name="T59" fmla="*/ 156 h 322"/>
                  <a:gd name="T60" fmla="*/ 245 w 290"/>
                  <a:gd name="T61" fmla="*/ 217 h 322"/>
                  <a:gd name="T62" fmla="*/ 281 w 290"/>
                  <a:gd name="T63" fmla="*/ 262 h 322"/>
                  <a:gd name="T64" fmla="*/ 289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257" y="206"/>
                    </a:moveTo>
                    <a:cubicBezTo>
                      <a:pt x="251" y="200"/>
                      <a:pt x="245" y="194"/>
                      <a:pt x="240" y="187"/>
                    </a:cubicBezTo>
                    <a:cubicBezTo>
                      <a:pt x="231" y="177"/>
                      <a:pt x="225" y="165"/>
                      <a:pt x="222" y="152"/>
                    </a:cubicBezTo>
                    <a:cubicBezTo>
                      <a:pt x="221" y="149"/>
                      <a:pt x="220" y="146"/>
                      <a:pt x="219" y="143"/>
                    </a:cubicBezTo>
                    <a:cubicBezTo>
                      <a:pt x="219" y="143"/>
                      <a:pt x="219" y="142"/>
                      <a:pt x="219" y="142"/>
                    </a:cubicBezTo>
                    <a:cubicBezTo>
                      <a:pt x="220" y="142"/>
                      <a:pt x="221" y="142"/>
                      <a:pt x="222" y="142"/>
                    </a:cubicBezTo>
                    <a:cubicBezTo>
                      <a:pt x="234" y="142"/>
                      <a:pt x="246" y="137"/>
                      <a:pt x="255" y="129"/>
                    </a:cubicBezTo>
                    <a:cubicBezTo>
                      <a:pt x="258" y="126"/>
                      <a:pt x="258" y="121"/>
                      <a:pt x="255" y="117"/>
                    </a:cubicBezTo>
                    <a:cubicBezTo>
                      <a:pt x="252" y="114"/>
                      <a:pt x="247" y="114"/>
                      <a:pt x="243" y="117"/>
                    </a:cubicBezTo>
                    <a:cubicBezTo>
                      <a:pt x="236" y="124"/>
                      <a:pt x="224" y="127"/>
                      <a:pt x="214" y="125"/>
                    </a:cubicBezTo>
                    <a:cubicBezTo>
                      <a:pt x="213" y="121"/>
                      <a:pt x="211" y="118"/>
                      <a:pt x="209" y="115"/>
                    </a:cubicBezTo>
                    <a:cubicBezTo>
                      <a:pt x="197" y="96"/>
                      <a:pt x="175" y="90"/>
                      <a:pt x="153" y="85"/>
                    </a:cubicBezTo>
                    <a:cubicBezTo>
                      <a:pt x="92" y="71"/>
                      <a:pt x="92" y="71"/>
                      <a:pt x="92" y="71"/>
                    </a:cubicBezTo>
                    <a:cubicBezTo>
                      <a:pt x="82" y="68"/>
                      <a:pt x="70" y="66"/>
                      <a:pt x="60" y="62"/>
                    </a:cubicBezTo>
                    <a:cubicBezTo>
                      <a:pt x="55" y="44"/>
                      <a:pt x="51" y="26"/>
                      <a:pt x="50" y="7"/>
                    </a:cubicBezTo>
                    <a:cubicBezTo>
                      <a:pt x="50" y="3"/>
                      <a:pt x="46" y="0"/>
                      <a:pt x="41" y="0"/>
                    </a:cubicBezTo>
                    <a:cubicBezTo>
                      <a:pt x="37" y="0"/>
                      <a:pt x="34" y="4"/>
                      <a:pt x="34" y="8"/>
                    </a:cubicBezTo>
                    <a:cubicBezTo>
                      <a:pt x="35" y="24"/>
                      <a:pt x="37" y="40"/>
                      <a:pt x="42" y="56"/>
                    </a:cubicBezTo>
                    <a:cubicBezTo>
                      <a:pt x="40" y="56"/>
                      <a:pt x="39" y="56"/>
                      <a:pt x="38" y="55"/>
                    </a:cubicBezTo>
                    <a:cubicBezTo>
                      <a:pt x="35" y="55"/>
                      <a:pt x="32" y="55"/>
                      <a:pt x="29" y="55"/>
                    </a:cubicBezTo>
                    <a:cubicBezTo>
                      <a:pt x="27" y="55"/>
                      <a:pt x="25" y="55"/>
                      <a:pt x="23" y="55"/>
                    </a:cubicBezTo>
                    <a:cubicBezTo>
                      <a:pt x="19" y="55"/>
                      <a:pt x="17" y="54"/>
                      <a:pt x="16" y="53"/>
                    </a:cubicBezTo>
                    <a:cubicBezTo>
                      <a:pt x="13" y="49"/>
                      <a:pt x="8" y="48"/>
                      <a:pt x="5" y="50"/>
                    </a:cubicBezTo>
                    <a:cubicBezTo>
                      <a:pt x="1" y="53"/>
                      <a:pt x="0" y="58"/>
                      <a:pt x="2" y="61"/>
                    </a:cubicBezTo>
                    <a:cubicBezTo>
                      <a:pt x="6" y="67"/>
                      <a:pt x="13" y="71"/>
                      <a:pt x="22" y="71"/>
                    </a:cubicBezTo>
                    <a:cubicBezTo>
                      <a:pt x="24" y="72"/>
                      <a:pt x="27" y="72"/>
                      <a:pt x="30" y="71"/>
                    </a:cubicBezTo>
                    <a:cubicBezTo>
                      <a:pt x="32" y="71"/>
                      <a:pt x="34" y="71"/>
                      <a:pt x="37" y="71"/>
                    </a:cubicBezTo>
                    <a:cubicBezTo>
                      <a:pt x="41" y="72"/>
                      <a:pt x="46" y="74"/>
                      <a:pt x="50" y="76"/>
                    </a:cubicBezTo>
                    <a:cubicBezTo>
                      <a:pt x="52" y="76"/>
                      <a:pt x="53" y="77"/>
                      <a:pt x="54" y="77"/>
                    </a:cubicBezTo>
                    <a:cubicBezTo>
                      <a:pt x="66" y="81"/>
                      <a:pt x="77" y="84"/>
                      <a:pt x="89" y="87"/>
                    </a:cubicBezTo>
                    <a:cubicBezTo>
                      <a:pt x="132" y="97"/>
                      <a:pt x="132" y="97"/>
                      <a:pt x="132" y="97"/>
                    </a:cubicBezTo>
                    <a:cubicBezTo>
                      <a:pt x="124" y="111"/>
                      <a:pt x="116" y="125"/>
                      <a:pt x="112" y="142"/>
                    </a:cubicBezTo>
                    <a:cubicBezTo>
                      <a:pt x="106" y="163"/>
                      <a:pt x="107" y="184"/>
                      <a:pt x="116" y="200"/>
                    </a:cubicBezTo>
                    <a:cubicBezTo>
                      <a:pt x="120" y="207"/>
                      <a:pt x="125" y="212"/>
                      <a:pt x="130" y="218"/>
                    </a:cubicBezTo>
                    <a:cubicBezTo>
                      <a:pt x="133" y="221"/>
                      <a:pt x="136" y="225"/>
                      <a:pt x="138" y="228"/>
                    </a:cubicBezTo>
                    <a:cubicBezTo>
                      <a:pt x="140" y="231"/>
                      <a:pt x="142" y="234"/>
                      <a:pt x="144" y="237"/>
                    </a:cubicBezTo>
                    <a:cubicBezTo>
                      <a:pt x="148" y="243"/>
                      <a:pt x="152" y="249"/>
                      <a:pt x="158" y="255"/>
                    </a:cubicBezTo>
                    <a:cubicBezTo>
                      <a:pt x="168" y="265"/>
                      <a:pt x="181" y="270"/>
                      <a:pt x="194" y="275"/>
                    </a:cubicBezTo>
                    <a:cubicBezTo>
                      <a:pt x="204" y="279"/>
                      <a:pt x="214" y="282"/>
                      <a:pt x="222" y="289"/>
                    </a:cubicBezTo>
                    <a:cubicBezTo>
                      <a:pt x="230" y="296"/>
                      <a:pt x="235" y="305"/>
                      <a:pt x="237" y="315"/>
                    </a:cubicBezTo>
                    <a:cubicBezTo>
                      <a:pt x="237" y="319"/>
                      <a:pt x="241" y="322"/>
                      <a:pt x="245" y="322"/>
                    </a:cubicBezTo>
                    <a:cubicBezTo>
                      <a:pt x="245" y="322"/>
                      <a:pt x="245" y="322"/>
                      <a:pt x="246" y="322"/>
                    </a:cubicBezTo>
                    <a:cubicBezTo>
                      <a:pt x="250" y="321"/>
                      <a:pt x="253" y="317"/>
                      <a:pt x="253" y="313"/>
                    </a:cubicBezTo>
                    <a:cubicBezTo>
                      <a:pt x="251" y="299"/>
                      <a:pt x="243" y="286"/>
                      <a:pt x="232" y="277"/>
                    </a:cubicBezTo>
                    <a:cubicBezTo>
                      <a:pt x="222" y="268"/>
                      <a:pt x="211" y="264"/>
                      <a:pt x="199" y="259"/>
                    </a:cubicBezTo>
                    <a:cubicBezTo>
                      <a:pt x="188" y="255"/>
                      <a:pt x="177" y="251"/>
                      <a:pt x="169" y="243"/>
                    </a:cubicBezTo>
                    <a:cubicBezTo>
                      <a:pt x="165" y="239"/>
                      <a:pt x="161" y="234"/>
                      <a:pt x="158" y="228"/>
                    </a:cubicBezTo>
                    <a:cubicBezTo>
                      <a:pt x="157" y="227"/>
                      <a:pt x="157" y="226"/>
                      <a:pt x="156" y="225"/>
                    </a:cubicBezTo>
                    <a:cubicBezTo>
                      <a:pt x="162" y="218"/>
                      <a:pt x="167" y="211"/>
                      <a:pt x="172" y="204"/>
                    </a:cubicBezTo>
                    <a:cubicBezTo>
                      <a:pt x="174" y="200"/>
                      <a:pt x="173" y="195"/>
                      <a:pt x="170" y="193"/>
                    </a:cubicBezTo>
                    <a:cubicBezTo>
                      <a:pt x="166" y="190"/>
                      <a:pt x="161" y="191"/>
                      <a:pt x="159" y="195"/>
                    </a:cubicBezTo>
                    <a:cubicBezTo>
                      <a:pt x="155" y="201"/>
                      <a:pt x="150" y="206"/>
                      <a:pt x="146" y="212"/>
                    </a:cubicBezTo>
                    <a:cubicBezTo>
                      <a:pt x="145" y="210"/>
                      <a:pt x="144" y="209"/>
                      <a:pt x="142" y="207"/>
                    </a:cubicBezTo>
                    <a:cubicBezTo>
                      <a:pt x="138" y="202"/>
                      <a:pt x="134" y="197"/>
                      <a:pt x="130" y="192"/>
                    </a:cubicBezTo>
                    <a:cubicBezTo>
                      <a:pt x="121" y="175"/>
                      <a:pt x="124" y="156"/>
                      <a:pt x="127" y="146"/>
                    </a:cubicBezTo>
                    <a:cubicBezTo>
                      <a:pt x="132" y="130"/>
                      <a:pt x="140" y="115"/>
                      <a:pt x="149" y="100"/>
                    </a:cubicBezTo>
                    <a:cubicBezTo>
                      <a:pt x="149" y="101"/>
                      <a:pt x="149" y="101"/>
                      <a:pt x="149" y="101"/>
                    </a:cubicBezTo>
                    <a:cubicBezTo>
                      <a:pt x="168" y="105"/>
                      <a:pt x="187" y="110"/>
                      <a:pt x="196" y="124"/>
                    </a:cubicBezTo>
                    <a:cubicBezTo>
                      <a:pt x="200" y="131"/>
                      <a:pt x="202" y="138"/>
                      <a:pt x="204" y="147"/>
                    </a:cubicBezTo>
                    <a:cubicBezTo>
                      <a:pt x="204" y="150"/>
                      <a:pt x="205" y="153"/>
                      <a:pt x="206" y="156"/>
                    </a:cubicBezTo>
                    <a:cubicBezTo>
                      <a:pt x="210" y="171"/>
                      <a:pt x="217" y="185"/>
                      <a:pt x="227" y="197"/>
                    </a:cubicBezTo>
                    <a:cubicBezTo>
                      <a:pt x="233" y="205"/>
                      <a:pt x="239" y="211"/>
                      <a:pt x="245" y="217"/>
                    </a:cubicBezTo>
                    <a:cubicBezTo>
                      <a:pt x="257" y="230"/>
                      <a:pt x="269" y="241"/>
                      <a:pt x="273" y="256"/>
                    </a:cubicBezTo>
                    <a:cubicBezTo>
                      <a:pt x="275" y="259"/>
                      <a:pt x="278" y="262"/>
                      <a:pt x="281" y="262"/>
                    </a:cubicBezTo>
                    <a:cubicBezTo>
                      <a:pt x="282" y="262"/>
                      <a:pt x="283" y="261"/>
                      <a:pt x="284" y="261"/>
                    </a:cubicBezTo>
                    <a:cubicBezTo>
                      <a:pt x="288" y="260"/>
                      <a:pt x="290" y="255"/>
                      <a:pt x="289" y="251"/>
                    </a:cubicBezTo>
                    <a:cubicBezTo>
                      <a:pt x="283" y="233"/>
                      <a:pt x="270" y="219"/>
                      <a:pt x="257"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3">
                <a:extLst>
                  <a:ext uri="{FF2B5EF4-FFF2-40B4-BE49-F238E27FC236}">
                    <a16:creationId xmlns:a16="http://schemas.microsoft.com/office/drawing/2014/main" xmlns="" id="{DAB91571-6E05-4FA9-843A-30DA3DCC3BE2}"/>
                  </a:ext>
                </a:extLst>
              </p:cNvPr>
              <p:cNvSpPr>
                <a:spLocks/>
              </p:cNvSpPr>
              <p:nvPr/>
            </p:nvSpPr>
            <p:spPr bwMode="auto">
              <a:xfrm>
                <a:off x="7940675" y="4559300"/>
                <a:ext cx="609600" cy="469900"/>
              </a:xfrm>
              <a:custGeom>
                <a:avLst/>
                <a:gdLst>
                  <a:gd name="T0" fmla="*/ 192 w 204"/>
                  <a:gd name="T1" fmla="*/ 138 h 157"/>
                  <a:gd name="T2" fmla="*/ 141 w 204"/>
                  <a:gd name="T3" fmla="*/ 124 h 157"/>
                  <a:gd name="T4" fmla="*/ 130 w 204"/>
                  <a:gd name="T5" fmla="*/ 110 h 157"/>
                  <a:gd name="T6" fmla="*/ 124 w 204"/>
                  <a:gd name="T7" fmla="*/ 101 h 157"/>
                  <a:gd name="T8" fmla="*/ 97 w 204"/>
                  <a:gd name="T9" fmla="*/ 80 h 157"/>
                  <a:gd name="T10" fmla="*/ 96 w 204"/>
                  <a:gd name="T11" fmla="*/ 80 h 157"/>
                  <a:gd name="T12" fmla="*/ 90 w 204"/>
                  <a:gd name="T13" fmla="*/ 50 h 157"/>
                  <a:gd name="T14" fmla="*/ 82 w 204"/>
                  <a:gd name="T15" fmla="*/ 42 h 157"/>
                  <a:gd name="T16" fmla="*/ 74 w 204"/>
                  <a:gd name="T17" fmla="*/ 49 h 157"/>
                  <a:gd name="T18" fmla="*/ 78 w 204"/>
                  <a:gd name="T19" fmla="*/ 79 h 157"/>
                  <a:gd name="T20" fmla="*/ 65 w 204"/>
                  <a:gd name="T21" fmla="*/ 78 h 157"/>
                  <a:gd name="T22" fmla="*/ 51 w 204"/>
                  <a:gd name="T23" fmla="*/ 67 h 157"/>
                  <a:gd name="T24" fmla="*/ 17 w 204"/>
                  <a:gd name="T25" fmla="*/ 8 h 157"/>
                  <a:gd name="T26" fmla="*/ 8 w 204"/>
                  <a:gd name="T27" fmla="*/ 1 h 157"/>
                  <a:gd name="T28" fmla="*/ 0 w 204"/>
                  <a:gd name="T29" fmla="*/ 10 h 157"/>
                  <a:gd name="T30" fmla="*/ 39 w 204"/>
                  <a:gd name="T31" fmla="*/ 77 h 157"/>
                  <a:gd name="T32" fmla="*/ 59 w 204"/>
                  <a:gd name="T33" fmla="*/ 93 h 157"/>
                  <a:gd name="T34" fmla="*/ 80 w 204"/>
                  <a:gd name="T35" fmla="*/ 95 h 157"/>
                  <a:gd name="T36" fmla="*/ 93 w 204"/>
                  <a:gd name="T37" fmla="*/ 96 h 157"/>
                  <a:gd name="T38" fmla="*/ 111 w 204"/>
                  <a:gd name="T39" fmla="*/ 111 h 157"/>
                  <a:gd name="T40" fmla="*/ 117 w 204"/>
                  <a:gd name="T41" fmla="*/ 119 h 157"/>
                  <a:gd name="T42" fmla="*/ 129 w 204"/>
                  <a:gd name="T43" fmla="*/ 135 h 157"/>
                  <a:gd name="T44" fmla="*/ 178 w 204"/>
                  <a:gd name="T45" fmla="*/ 157 h 157"/>
                  <a:gd name="T46" fmla="*/ 197 w 204"/>
                  <a:gd name="T47" fmla="*/ 154 h 157"/>
                  <a:gd name="T48" fmla="*/ 202 w 204"/>
                  <a:gd name="T49" fmla="*/ 144 h 157"/>
                  <a:gd name="T50" fmla="*/ 19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92" y="138"/>
                    </a:moveTo>
                    <a:cubicBezTo>
                      <a:pt x="174" y="144"/>
                      <a:pt x="153" y="138"/>
                      <a:pt x="141" y="124"/>
                    </a:cubicBezTo>
                    <a:cubicBezTo>
                      <a:pt x="137" y="120"/>
                      <a:pt x="134" y="115"/>
                      <a:pt x="130" y="110"/>
                    </a:cubicBezTo>
                    <a:cubicBezTo>
                      <a:pt x="128" y="107"/>
                      <a:pt x="126" y="104"/>
                      <a:pt x="124" y="101"/>
                    </a:cubicBezTo>
                    <a:cubicBezTo>
                      <a:pt x="116" y="90"/>
                      <a:pt x="107" y="83"/>
                      <a:pt x="97" y="80"/>
                    </a:cubicBezTo>
                    <a:cubicBezTo>
                      <a:pt x="96" y="80"/>
                      <a:pt x="96" y="80"/>
                      <a:pt x="96" y="80"/>
                    </a:cubicBezTo>
                    <a:cubicBezTo>
                      <a:pt x="92" y="71"/>
                      <a:pt x="90" y="60"/>
                      <a:pt x="90" y="50"/>
                    </a:cubicBezTo>
                    <a:cubicBezTo>
                      <a:pt x="90" y="45"/>
                      <a:pt x="87" y="42"/>
                      <a:pt x="82" y="42"/>
                    </a:cubicBezTo>
                    <a:cubicBezTo>
                      <a:pt x="78" y="41"/>
                      <a:pt x="74" y="45"/>
                      <a:pt x="74" y="49"/>
                    </a:cubicBezTo>
                    <a:cubicBezTo>
                      <a:pt x="74" y="60"/>
                      <a:pt x="75" y="70"/>
                      <a:pt x="78" y="79"/>
                    </a:cubicBezTo>
                    <a:cubicBezTo>
                      <a:pt x="73" y="80"/>
                      <a:pt x="69" y="80"/>
                      <a:pt x="65" y="78"/>
                    </a:cubicBezTo>
                    <a:cubicBezTo>
                      <a:pt x="59" y="76"/>
                      <a:pt x="55" y="71"/>
                      <a:pt x="51" y="67"/>
                    </a:cubicBezTo>
                    <a:cubicBezTo>
                      <a:pt x="33" y="47"/>
                      <a:pt x="18" y="29"/>
                      <a:pt x="17" y="8"/>
                    </a:cubicBezTo>
                    <a:cubicBezTo>
                      <a:pt x="16" y="4"/>
                      <a:pt x="12" y="0"/>
                      <a:pt x="8" y="1"/>
                    </a:cubicBezTo>
                    <a:cubicBezTo>
                      <a:pt x="3" y="1"/>
                      <a:pt x="0" y="5"/>
                      <a:pt x="0" y="10"/>
                    </a:cubicBezTo>
                    <a:cubicBezTo>
                      <a:pt x="3" y="38"/>
                      <a:pt x="24" y="61"/>
                      <a:pt x="39" y="77"/>
                    </a:cubicBezTo>
                    <a:cubicBezTo>
                      <a:pt x="44" y="83"/>
                      <a:pt x="50" y="90"/>
                      <a:pt x="59" y="93"/>
                    </a:cubicBezTo>
                    <a:cubicBezTo>
                      <a:pt x="66" y="96"/>
                      <a:pt x="73" y="96"/>
                      <a:pt x="80" y="95"/>
                    </a:cubicBezTo>
                    <a:cubicBezTo>
                      <a:pt x="84" y="95"/>
                      <a:pt x="89" y="95"/>
                      <a:pt x="93" y="96"/>
                    </a:cubicBezTo>
                    <a:cubicBezTo>
                      <a:pt x="99" y="98"/>
                      <a:pt x="105" y="102"/>
                      <a:pt x="111" y="111"/>
                    </a:cubicBezTo>
                    <a:cubicBezTo>
                      <a:pt x="113" y="113"/>
                      <a:pt x="115" y="116"/>
                      <a:pt x="117" y="119"/>
                    </a:cubicBezTo>
                    <a:cubicBezTo>
                      <a:pt x="120" y="125"/>
                      <a:pt x="124" y="130"/>
                      <a:pt x="129" y="135"/>
                    </a:cubicBezTo>
                    <a:cubicBezTo>
                      <a:pt x="141" y="149"/>
                      <a:pt x="160" y="157"/>
                      <a:pt x="178" y="157"/>
                    </a:cubicBezTo>
                    <a:cubicBezTo>
                      <a:pt x="185" y="157"/>
                      <a:pt x="191" y="156"/>
                      <a:pt x="197" y="154"/>
                    </a:cubicBezTo>
                    <a:cubicBezTo>
                      <a:pt x="201" y="153"/>
                      <a:pt x="204" y="148"/>
                      <a:pt x="202" y="144"/>
                    </a:cubicBezTo>
                    <a:cubicBezTo>
                      <a:pt x="201" y="139"/>
                      <a:pt x="197" y="137"/>
                      <a:pt x="19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34">
                <a:extLst>
                  <a:ext uri="{FF2B5EF4-FFF2-40B4-BE49-F238E27FC236}">
                    <a16:creationId xmlns:a16="http://schemas.microsoft.com/office/drawing/2014/main" xmlns="" id="{877BFCAA-7D0F-4FF7-B034-2FA7EFC54543}"/>
                  </a:ext>
                </a:extLst>
              </p:cNvPr>
              <p:cNvSpPr>
                <a:spLocks/>
              </p:cNvSpPr>
              <p:nvPr/>
            </p:nvSpPr>
            <p:spPr bwMode="auto">
              <a:xfrm>
                <a:off x="7927975" y="2117725"/>
                <a:ext cx="206375" cy="250825"/>
              </a:xfrm>
              <a:custGeom>
                <a:avLst/>
                <a:gdLst>
                  <a:gd name="T0" fmla="*/ 58 w 69"/>
                  <a:gd name="T1" fmla="*/ 1 h 84"/>
                  <a:gd name="T2" fmla="*/ 9 w 69"/>
                  <a:gd name="T3" fmla="*/ 56 h 84"/>
                  <a:gd name="T4" fmla="*/ 9 w 69"/>
                  <a:gd name="T5" fmla="*/ 59 h 84"/>
                  <a:gd name="T6" fmla="*/ 8 w 69"/>
                  <a:gd name="T7" fmla="*/ 65 h 84"/>
                  <a:gd name="T8" fmla="*/ 7 w 69"/>
                  <a:gd name="T9" fmla="*/ 68 h 84"/>
                  <a:gd name="T10" fmla="*/ 1 w 69"/>
                  <a:gd name="T11" fmla="*/ 78 h 84"/>
                  <a:gd name="T12" fmla="*/ 9 w 69"/>
                  <a:gd name="T13" fmla="*/ 84 h 84"/>
                  <a:gd name="T14" fmla="*/ 11 w 69"/>
                  <a:gd name="T15" fmla="*/ 83 h 84"/>
                  <a:gd name="T16" fmla="*/ 24 w 69"/>
                  <a:gd name="T17" fmla="*/ 70 h 84"/>
                  <a:gd name="T18" fmla="*/ 25 w 69"/>
                  <a:gd name="T19" fmla="*/ 60 h 84"/>
                  <a:gd name="T20" fmla="*/ 25 w 69"/>
                  <a:gd name="T21" fmla="*/ 58 h 84"/>
                  <a:gd name="T22" fmla="*/ 61 w 69"/>
                  <a:gd name="T23" fmla="*/ 17 h 84"/>
                  <a:gd name="T24" fmla="*/ 68 w 69"/>
                  <a:gd name="T25" fmla="*/ 7 h 84"/>
                  <a:gd name="T26" fmla="*/ 58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58" y="1"/>
                    </a:moveTo>
                    <a:cubicBezTo>
                      <a:pt x="32" y="7"/>
                      <a:pt x="12" y="30"/>
                      <a:pt x="9" y="56"/>
                    </a:cubicBezTo>
                    <a:cubicBezTo>
                      <a:pt x="9" y="57"/>
                      <a:pt x="9" y="58"/>
                      <a:pt x="9" y="59"/>
                    </a:cubicBezTo>
                    <a:cubicBezTo>
                      <a:pt x="9" y="61"/>
                      <a:pt x="9" y="64"/>
                      <a:pt x="8" y="65"/>
                    </a:cubicBezTo>
                    <a:cubicBezTo>
                      <a:pt x="8" y="67"/>
                      <a:pt x="7" y="68"/>
                      <a:pt x="7" y="68"/>
                    </a:cubicBezTo>
                    <a:cubicBezTo>
                      <a:pt x="2" y="69"/>
                      <a:pt x="0" y="74"/>
                      <a:pt x="1" y="78"/>
                    </a:cubicBezTo>
                    <a:cubicBezTo>
                      <a:pt x="2" y="81"/>
                      <a:pt x="5" y="84"/>
                      <a:pt x="9" y="84"/>
                    </a:cubicBezTo>
                    <a:cubicBezTo>
                      <a:pt x="10" y="84"/>
                      <a:pt x="10" y="84"/>
                      <a:pt x="11" y="83"/>
                    </a:cubicBezTo>
                    <a:cubicBezTo>
                      <a:pt x="17" y="82"/>
                      <a:pt x="21" y="77"/>
                      <a:pt x="24" y="70"/>
                    </a:cubicBezTo>
                    <a:cubicBezTo>
                      <a:pt x="25" y="67"/>
                      <a:pt x="25" y="63"/>
                      <a:pt x="25" y="60"/>
                    </a:cubicBezTo>
                    <a:cubicBezTo>
                      <a:pt x="25" y="59"/>
                      <a:pt x="25" y="58"/>
                      <a:pt x="25" y="58"/>
                    </a:cubicBezTo>
                    <a:cubicBezTo>
                      <a:pt x="27" y="39"/>
                      <a:pt x="43" y="21"/>
                      <a:pt x="61" y="17"/>
                    </a:cubicBezTo>
                    <a:cubicBezTo>
                      <a:pt x="66" y="16"/>
                      <a:pt x="69" y="11"/>
                      <a:pt x="68" y="7"/>
                    </a:cubicBezTo>
                    <a:cubicBezTo>
                      <a:pt x="67" y="3"/>
                      <a:pt x="62" y="0"/>
                      <a:pt x="5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35">
                <a:extLst>
                  <a:ext uri="{FF2B5EF4-FFF2-40B4-BE49-F238E27FC236}">
                    <a16:creationId xmlns:a16="http://schemas.microsoft.com/office/drawing/2014/main" xmlns="" id="{004CF29A-62D0-4A9B-8D32-4E87FA78509E}"/>
                  </a:ext>
                </a:extLst>
              </p:cNvPr>
              <p:cNvSpPr>
                <a:spLocks/>
              </p:cNvSpPr>
              <p:nvPr/>
            </p:nvSpPr>
            <p:spPr bwMode="auto">
              <a:xfrm>
                <a:off x="8232775" y="1922463"/>
                <a:ext cx="230188" cy="239713"/>
              </a:xfrm>
              <a:custGeom>
                <a:avLst/>
                <a:gdLst>
                  <a:gd name="T0" fmla="*/ 69 w 77"/>
                  <a:gd name="T1" fmla="*/ 1 h 80"/>
                  <a:gd name="T2" fmla="*/ 36 w 77"/>
                  <a:gd name="T3" fmla="*/ 15 h 80"/>
                  <a:gd name="T4" fmla="*/ 24 w 77"/>
                  <a:gd name="T5" fmla="*/ 39 h 80"/>
                  <a:gd name="T6" fmla="*/ 22 w 77"/>
                  <a:gd name="T7" fmla="*/ 47 h 80"/>
                  <a:gd name="T8" fmla="*/ 7 w 77"/>
                  <a:gd name="T9" fmla="*/ 64 h 80"/>
                  <a:gd name="T10" fmla="*/ 0 w 77"/>
                  <a:gd name="T11" fmla="*/ 73 h 80"/>
                  <a:gd name="T12" fmla="*/ 8 w 77"/>
                  <a:gd name="T13" fmla="*/ 80 h 80"/>
                  <a:gd name="T14" fmla="*/ 10 w 77"/>
                  <a:gd name="T15" fmla="*/ 80 h 80"/>
                  <a:gd name="T16" fmla="*/ 37 w 77"/>
                  <a:gd name="T17" fmla="*/ 52 h 80"/>
                  <a:gd name="T18" fmla="*/ 40 w 77"/>
                  <a:gd name="T19" fmla="*/ 44 h 80"/>
                  <a:gd name="T20" fmla="*/ 48 w 77"/>
                  <a:gd name="T21" fmla="*/ 25 h 80"/>
                  <a:gd name="T22" fmla="*/ 68 w 77"/>
                  <a:gd name="T23" fmla="*/ 17 h 80"/>
                  <a:gd name="T24" fmla="*/ 76 w 77"/>
                  <a:gd name="T25" fmla="*/ 10 h 80"/>
                  <a:gd name="T26" fmla="*/ 69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69" y="1"/>
                    </a:moveTo>
                    <a:cubicBezTo>
                      <a:pt x="57" y="0"/>
                      <a:pt x="44" y="5"/>
                      <a:pt x="36" y="15"/>
                    </a:cubicBezTo>
                    <a:cubicBezTo>
                      <a:pt x="30" y="22"/>
                      <a:pt x="27" y="31"/>
                      <a:pt x="24" y="39"/>
                    </a:cubicBezTo>
                    <a:cubicBezTo>
                      <a:pt x="24" y="42"/>
                      <a:pt x="23" y="44"/>
                      <a:pt x="22" y="47"/>
                    </a:cubicBezTo>
                    <a:cubicBezTo>
                      <a:pt x="21" y="50"/>
                      <a:pt x="16" y="62"/>
                      <a:pt x="7" y="64"/>
                    </a:cubicBezTo>
                    <a:cubicBezTo>
                      <a:pt x="3" y="64"/>
                      <a:pt x="0" y="69"/>
                      <a:pt x="0" y="73"/>
                    </a:cubicBezTo>
                    <a:cubicBezTo>
                      <a:pt x="1" y="77"/>
                      <a:pt x="4" y="80"/>
                      <a:pt x="8" y="80"/>
                    </a:cubicBezTo>
                    <a:cubicBezTo>
                      <a:pt x="9" y="80"/>
                      <a:pt x="9" y="80"/>
                      <a:pt x="10" y="80"/>
                    </a:cubicBezTo>
                    <a:cubicBezTo>
                      <a:pt x="22" y="78"/>
                      <a:pt x="32" y="68"/>
                      <a:pt x="37" y="52"/>
                    </a:cubicBezTo>
                    <a:cubicBezTo>
                      <a:pt x="38" y="49"/>
                      <a:pt x="39" y="47"/>
                      <a:pt x="40" y="44"/>
                    </a:cubicBezTo>
                    <a:cubicBezTo>
                      <a:pt x="42" y="37"/>
                      <a:pt x="44" y="30"/>
                      <a:pt x="48" y="25"/>
                    </a:cubicBezTo>
                    <a:cubicBezTo>
                      <a:pt x="53" y="19"/>
                      <a:pt x="60" y="16"/>
                      <a:pt x="68" y="17"/>
                    </a:cubicBezTo>
                    <a:cubicBezTo>
                      <a:pt x="72" y="17"/>
                      <a:pt x="76" y="14"/>
                      <a:pt x="76" y="10"/>
                    </a:cubicBezTo>
                    <a:cubicBezTo>
                      <a:pt x="77" y="5"/>
                      <a:pt x="73" y="1"/>
                      <a:pt x="69"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36">
                <a:extLst>
                  <a:ext uri="{FF2B5EF4-FFF2-40B4-BE49-F238E27FC236}">
                    <a16:creationId xmlns:a16="http://schemas.microsoft.com/office/drawing/2014/main" xmlns="" id="{4FF1EB11-4F4F-45ED-B386-8D2D693B271F}"/>
                  </a:ext>
                </a:extLst>
              </p:cNvPr>
              <p:cNvSpPr>
                <a:spLocks noEditPoints="1"/>
              </p:cNvSpPr>
              <p:nvPr/>
            </p:nvSpPr>
            <p:spPr bwMode="auto">
              <a:xfrm>
                <a:off x="7335838" y="1800225"/>
                <a:ext cx="1603375" cy="3381375"/>
              </a:xfrm>
              <a:custGeom>
                <a:avLst/>
                <a:gdLst>
                  <a:gd name="T0" fmla="*/ 509 w 536"/>
                  <a:gd name="T1" fmla="*/ 665 h 1132"/>
                  <a:gd name="T2" fmla="*/ 481 w 536"/>
                  <a:gd name="T3" fmla="*/ 462 h 1132"/>
                  <a:gd name="T4" fmla="*/ 514 w 536"/>
                  <a:gd name="T5" fmla="*/ 335 h 1132"/>
                  <a:gd name="T6" fmla="*/ 372 w 536"/>
                  <a:gd name="T7" fmla="*/ 5 h 1132"/>
                  <a:gd name="T8" fmla="*/ 156 w 536"/>
                  <a:gd name="T9" fmla="*/ 122 h 1132"/>
                  <a:gd name="T10" fmla="*/ 41 w 536"/>
                  <a:gd name="T11" fmla="*/ 381 h 1132"/>
                  <a:gd name="T12" fmla="*/ 44 w 536"/>
                  <a:gd name="T13" fmla="*/ 639 h 1132"/>
                  <a:gd name="T14" fmla="*/ 110 w 536"/>
                  <a:gd name="T15" fmla="*/ 942 h 1132"/>
                  <a:gd name="T16" fmla="*/ 260 w 536"/>
                  <a:gd name="T17" fmla="*/ 1087 h 1132"/>
                  <a:gd name="T18" fmla="*/ 481 w 536"/>
                  <a:gd name="T19" fmla="*/ 1091 h 1132"/>
                  <a:gd name="T20" fmla="*/ 509 w 536"/>
                  <a:gd name="T21" fmla="*/ 949 h 1132"/>
                  <a:gd name="T22" fmla="*/ 504 w 536"/>
                  <a:gd name="T23" fmla="*/ 780 h 1132"/>
                  <a:gd name="T24" fmla="*/ 221 w 536"/>
                  <a:gd name="T25" fmla="*/ 246 h 1132"/>
                  <a:gd name="T26" fmla="*/ 233 w 536"/>
                  <a:gd name="T27" fmla="*/ 300 h 1132"/>
                  <a:gd name="T28" fmla="*/ 245 w 536"/>
                  <a:gd name="T29" fmla="*/ 202 h 1132"/>
                  <a:gd name="T30" fmla="*/ 336 w 536"/>
                  <a:gd name="T31" fmla="*/ 163 h 1132"/>
                  <a:gd name="T32" fmla="*/ 340 w 536"/>
                  <a:gd name="T33" fmla="*/ 272 h 1132"/>
                  <a:gd name="T34" fmla="*/ 326 w 536"/>
                  <a:gd name="T35" fmla="*/ 420 h 1132"/>
                  <a:gd name="T36" fmla="*/ 352 w 536"/>
                  <a:gd name="T37" fmla="*/ 483 h 1132"/>
                  <a:gd name="T38" fmla="*/ 373 w 536"/>
                  <a:gd name="T39" fmla="*/ 516 h 1132"/>
                  <a:gd name="T40" fmla="*/ 415 w 536"/>
                  <a:gd name="T41" fmla="*/ 466 h 1132"/>
                  <a:gd name="T42" fmla="*/ 352 w 536"/>
                  <a:gd name="T43" fmla="*/ 457 h 1132"/>
                  <a:gd name="T44" fmla="*/ 353 w 536"/>
                  <a:gd name="T45" fmla="*/ 373 h 1132"/>
                  <a:gd name="T46" fmla="*/ 359 w 536"/>
                  <a:gd name="T47" fmla="*/ 272 h 1132"/>
                  <a:gd name="T48" fmla="*/ 350 w 536"/>
                  <a:gd name="T49" fmla="*/ 207 h 1132"/>
                  <a:gd name="T50" fmla="*/ 394 w 536"/>
                  <a:gd name="T51" fmla="*/ 119 h 1132"/>
                  <a:gd name="T52" fmla="*/ 356 w 536"/>
                  <a:gd name="T53" fmla="*/ 161 h 1132"/>
                  <a:gd name="T54" fmla="*/ 302 w 536"/>
                  <a:gd name="T55" fmla="*/ 150 h 1132"/>
                  <a:gd name="T56" fmla="*/ 154 w 536"/>
                  <a:gd name="T57" fmla="*/ 220 h 1132"/>
                  <a:gd name="T58" fmla="*/ 282 w 536"/>
                  <a:gd name="T59" fmla="*/ 77 h 1132"/>
                  <a:gd name="T60" fmla="*/ 484 w 536"/>
                  <a:gd name="T61" fmla="*/ 214 h 1132"/>
                  <a:gd name="T62" fmla="*/ 486 w 536"/>
                  <a:gd name="T63" fmla="*/ 241 h 1132"/>
                  <a:gd name="T64" fmla="*/ 494 w 536"/>
                  <a:gd name="T65" fmla="*/ 385 h 1132"/>
                  <a:gd name="T66" fmla="*/ 441 w 536"/>
                  <a:gd name="T67" fmla="*/ 424 h 1132"/>
                  <a:gd name="T68" fmla="*/ 490 w 536"/>
                  <a:gd name="T69" fmla="*/ 520 h 1132"/>
                  <a:gd name="T70" fmla="*/ 334 w 536"/>
                  <a:gd name="T71" fmla="*/ 571 h 1132"/>
                  <a:gd name="T72" fmla="*/ 229 w 536"/>
                  <a:gd name="T73" fmla="*/ 520 h 1132"/>
                  <a:gd name="T74" fmla="*/ 155 w 536"/>
                  <a:gd name="T75" fmla="*/ 426 h 1132"/>
                  <a:gd name="T76" fmla="*/ 504 w 536"/>
                  <a:gd name="T77" fmla="*/ 735 h 1132"/>
                  <a:gd name="T78" fmla="*/ 473 w 536"/>
                  <a:gd name="T79" fmla="*/ 801 h 1132"/>
                  <a:gd name="T80" fmla="*/ 478 w 536"/>
                  <a:gd name="T81" fmla="*/ 900 h 1132"/>
                  <a:gd name="T82" fmla="*/ 456 w 536"/>
                  <a:gd name="T83" fmla="*/ 929 h 1132"/>
                  <a:gd name="T84" fmla="*/ 491 w 536"/>
                  <a:gd name="T85" fmla="*/ 1007 h 1132"/>
                  <a:gd name="T86" fmla="*/ 474 w 536"/>
                  <a:gd name="T87" fmla="*/ 1046 h 1132"/>
                  <a:gd name="T88" fmla="*/ 429 w 536"/>
                  <a:gd name="T89" fmla="*/ 1111 h 1132"/>
                  <a:gd name="T90" fmla="*/ 227 w 536"/>
                  <a:gd name="T91" fmla="*/ 1032 h 1132"/>
                  <a:gd name="T92" fmla="*/ 204 w 536"/>
                  <a:gd name="T93" fmla="*/ 1024 h 1132"/>
                  <a:gd name="T94" fmla="*/ 149 w 536"/>
                  <a:gd name="T95" fmla="*/ 935 h 1132"/>
                  <a:gd name="T96" fmla="*/ 100 w 536"/>
                  <a:gd name="T97" fmla="*/ 812 h 1132"/>
                  <a:gd name="T98" fmla="*/ 72 w 536"/>
                  <a:gd name="T99" fmla="*/ 753 h 1132"/>
                  <a:gd name="T100" fmla="*/ 86 w 536"/>
                  <a:gd name="T101" fmla="*/ 690 h 1132"/>
                  <a:gd name="T102" fmla="*/ 70 w 536"/>
                  <a:gd name="T103" fmla="*/ 640 h 1132"/>
                  <a:gd name="T104" fmla="*/ 63 w 536"/>
                  <a:gd name="T105" fmla="*/ 482 h 1132"/>
                  <a:gd name="T106" fmla="*/ 96 w 536"/>
                  <a:gd name="T107" fmla="*/ 392 h 1132"/>
                  <a:gd name="T108" fmla="*/ 195 w 536"/>
                  <a:gd name="T109" fmla="*/ 531 h 1132"/>
                  <a:gd name="T110" fmla="*/ 318 w 536"/>
                  <a:gd name="T111" fmla="*/ 578 h 1132"/>
                  <a:gd name="T112" fmla="*/ 489 w 536"/>
                  <a:gd name="T113" fmla="*/ 67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520" y="738"/>
                    </a:moveTo>
                    <a:cubicBezTo>
                      <a:pt x="522" y="727"/>
                      <a:pt x="524" y="713"/>
                      <a:pt x="521" y="699"/>
                    </a:cubicBezTo>
                    <a:cubicBezTo>
                      <a:pt x="519" y="687"/>
                      <a:pt x="513" y="677"/>
                      <a:pt x="505" y="669"/>
                    </a:cubicBezTo>
                    <a:cubicBezTo>
                      <a:pt x="507" y="668"/>
                      <a:pt x="508" y="667"/>
                      <a:pt x="509" y="665"/>
                    </a:cubicBezTo>
                    <a:cubicBezTo>
                      <a:pt x="515" y="659"/>
                      <a:pt x="517" y="651"/>
                      <a:pt x="519" y="642"/>
                    </a:cubicBezTo>
                    <a:cubicBezTo>
                      <a:pt x="526" y="599"/>
                      <a:pt x="521" y="555"/>
                      <a:pt x="505" y="514"/>
                    </a:cubicBezTo>
                    <a:cubicBezTo>
                      <a:pt x="501" y="506"/>
                      <a:pt x="497" y="497"/>
                      <a:pt x="493" y="488"/>
                    </a:cubicBezTo>
                    <a:cubicBezTo>
                      <a:pt x="489" y="480"/>
                      <a:pt x="484" y="471"/>
                      <a:pt x="481" y="462"/>
                    </a:cubicBezTo>
                    <a:cubicBezTo>
                      <a:pt x="490" y="459"/>
                      <a:pt x="498" y="450"/>
                      <a:pt x="503" y="438"/>
                    </a:cubicBezTo>
                    <a:cubicBezTo>
                      <a:pt x="510" y="421"/>
                      <a:pt x="510" y="402"/>
                      <a:pt x="510" y="384"/>
                    </a:cubicBezTo>
                    <a:cubicBezTo>
                      <a:pt x="510" y="378"/>
                      <a:pt x="510" y="372"/>
                      <a:pt x="511" y="366"/>
                    </a:cubicBezTo>
                    <a:cubicBezTo>
                      <a:pt x="511" y="355"/>
                      <a:pt x="513" y="345"/>
                      <a:pt x="514" y="335"/>
                    </a:cubicBezTo>
                    <a:cubicBezTo>
                      <a:pt x="517" y="316"/>
                      <a:pt x="519" y="297"/>
                      <a:pt x="517" y="277"/>
                    </a:cubicBezTo>
                    <a:cubicBezTo>
                      <a:pt x="514" y="262"/>
                      <a:pt x="509" y="247"/>
                      <a:pt x="500" y="233"/>
                    </a:cubicBezTo>
                    <a:cubicBezTo>
                      <a:pt x="536" y="156"/>
                      <a:pt x="527" y="54"/>
                      <a:pt x="449" y="13"/>
                    </a:cubicBezTo>
                    <a:cubicBezTo>
                      <a:pt x="425" y="0"/>
                      <a:pt x="398" y="2"/>
                      <a:pt x="372" y="5"/>
                    </a:cubicBezTo>
                    <a:cubicBezTo>
                      <a:pt x="303" y="12"/>
                      <a:pt x="280" y="49"/>
                      <a:pt x="268" y="68"/>
                    </a:cubicBezTo>
                    <a:cubicBezTo>
                      <a:pt x="266" y="72"/>
                      <a:pt x="263" y="76"/>
                      <a:pt x="262" y="77"/>
                    </a:cubicBezTo>
                    <a:cubicBezTo>
                      <a:pt x="261" y="77"/>
                      <a:pt x="259" y="77"/>
                      <a:pt x="258" y="77"/>
                    </a:cubicBezTo>
                    <a:cubicBezTo>
                      <a:pt x="238" y="78"/>
                      <a:pt x="186" y="81"/>
                      <a:pt x="156" y="122"/>
                    </a:cubicBezTo>
                    <a:cubicBezTo>
                      <a:pt x="140" y="145"/>
                      <a:pt x="124" y="181"/>
                      <a:pt x="138" y="224"/>
                    </a:cubicBezTo>
                    <a:cubicBezTo>
                      <a:pt x="126" y="228"/>
                      <a:pt x="115" y="233"/>
                      <a:pt x="105" y="240"/>
                    </a:cubicBezTo>
                    <a:cubicBezTo>
                      <a:pt x="64" y="268"/>
                      <a:pt x="46" y="316"/>
                      <a:pt x="55" y="373"/>
                    </a:cubicBezTo>
                    <a:cubicBezTo>
                      <a:pt x="50" y="375"/>
                      <a:pt x="45" y="377"/>
                      <a:pt x="41" y="381"/>
                    </a:cubicBezTo>
                    <a:cubicBezTo>
                      <a:pt x="27" y="392"/>
                      <a:pt x="20" y="411"/>
                      <a:pt x="20" y="438"/>
                    </a:cubicBezTo>
                    <a:cubicBezTo>
                      <a:pt x="20" y="447"/>
                      <a:pt x="21" y="459"/>
                      <a:pt x="25" y="470"/>
                    </a:cubicBezTo>
                    <a:cubicBezTo>
                      <a:pt x="0" y="518"/>
                      <a:pt x="9" y="588"/>
                      <a:pt x="46" y="636"/>
                    </a:cubicBezTo>
                    <a:cubicBezTo>
                      <a:pt x="45" y="637"/>
                      <a:pt x="45" y="638"/>
                      <a:pt x="44" y="639"/>
                    </a:cubicBezTo>
                    <a:cubicBezTo>
                      <a:pt x="38" y="680"/>
                      <a:pt x="42" y="721"/>
                      <a:pt x="57" y="759"/>
                    </a:cubicBezTo>
                    <a:cubicBezTo>
                      <a:pt x="60" y="768"/>
                      <a:pt x="64" y="775"/>
                      <a:pt x="68" y="782"/>
                    </a:cubicBezTo>
                    <a:cubicBezTo>
                      <a:pt x="63" y="824"/>
                      <a:pt x="69" y="866"/>
                      <a:pt x="85" y="905"/>
                    </a:cubicBezTo>
                    <a:cubicBezTo>
                      <a:pt x="90" y="917"/>
                      <a:pt x="97" y="932"/>
                      <a:pt x="110" y="942"/>
                    </a:cubicBezTo>
                    <a:cubicBezTo>
                      <a:pt x="120" y="950"/>
                      <a:pt x="132" y="954"/>
                      <a:pt x="144" y="953"/>
                    </a:cubicBezTo>
                    <a:cubicBezTo>
                      <a:pt x="143" y="973"/>
                      <a:pt x="149" y="993"/>
                      <a:pt x="161" y="1009"/>
                    </a:cubicBezTo>
                    <a:cubicBezTo>
                      <a:pt x="175" y="1028"/>
                      <a:pt x="195" y="1041"/>
                      <a:pt x="217" y="1045"/>
                    </a:cubicBezTo>
                    <a:cubicBezTo>
                      <a:pt x="229" y="1062"/>
                      <a:pt x="244" y="1076"/>
                      <a:pt x="260" y="1087"/>
                    </a:cubicBezTo>
                    <a:cubicBezTo>
                      <a:pt x="281" y="1100"/>
                      <a:pt x="305" y="1109"/>
                      <a:pt x="328" y="1117"/>
                    </a:cubicBezTo>
                    <a:cubicBezTo>
                      <a:pt x="350" y="1125"/>
                      <a:pt x="375" y="1132"/>
                      <a:pt x="399" y="1132"/>
                    </a:cubicBezTo>
                    <a:cubicBezTo>
                      <a:pt x="411" y="1132"/>
                      <a:pt x="423" y="1130"/>
                      <a:pt x="435" y="1126"/>
                    </a:cubicBezTo>
                    <a:cubicBezTo>
                      <a:pt x="451" y="1120"/>
                      <a:pt x="466" y="1108"/>
                      <a:pt x="481" y="1091"/>
                    </a:cubicBezTo>
                    <a:cubicBezTo>
                      <a:pt x="495" y="1076"/>
                      <a:pt x="515" y="1046"/>
                      <a:pt x="505" y="1016"/>
                    </a:cubicBezTo>
                    <a:cubicBezTo>
                      <a:pt x="505" y="1014"/>
                      <a:pt x="506" y="1013"/>
                      <a:pt x="506" y="1012"/>
                    </a:cubicBezTo>
                    <a:cubicBezTo>
                      <a:pt x="510" y="1000"/>
                      <a:pt x="510" y="987"/>
                      <a:pt x="510" y="974"/>
                    </a:cubicBezTo>
                    <a:cubicBezTo>
                      <a:pt x="510" y="967"/>
                      <a:pt x="510" y="958"/>
                      <a:pt x="509" y="949"/>
                    </a:cubicBezTo>
                    <a:cubicBezTo>
                      <a:pt x="507" y="934"/>
                      <a:pt x="502" y="921"/>
                      <a:pt x="494" y="909"/>
                    </a:cubicBezTo>
                    <a:cubicBezTo>
                      <a:pt x="494" y="907"/>
                      <a:pt x="494" y="906"/>
                      <a:pt x="494" y="905"/>
                    </a:cubicBezTo>
                    <a:cubicBezTo>
                      <a:pt x="501" y="892"/>
                      <a:pt x="504" y="878"/>
                      <a:pt x="506" y="866"/>
                    </a:cubicBezTo>
                    <a:cubicBezTo>
                      <a:pt x="511" y="836"/>
                      <a:pt x="515" y="806"/>
                      <a:pt x="504" y="780"/>
                    </a:cubicBezTo>
                    <a:cubicBezTo>
                      <a:pt x="506" y="778"/>
                      <a:pt x="507" y="777"/>
                      <a:pt x="507" y="775"/>
                    </a:cubicBezTo>
                    <a:cubicBezTo>
                      <a:pt x="515" y="763"/>
                      <a:pt x="518" y="749"/>
                      <a:pt x="520" y="738"/>
                    </a:cubicBezTo>
                    <a:close/>
                    <a:moveTo>
                      <a:pt x="114" y="253"/>
                    </a:moveTo>
                    <a:cubicBezTo>
                      <a:pt x="148" y="231"/>
                      <a:pt x="192" y="228"/>
                      <a:pt x="221" y="246"/>
                    </a:cubicBezTo>
                    <a:cubicBezTo>
                      <a:pt x="223" y="248"/>
                      <a:pt x="225" y="252"/>
                      <a:pt x="227" y="258"/>
                    </a:cubicBezTo>
                    <a:cubicBezTo>
                      <a:pt x="228" y="264"/>
                      <a:pt x="229" y="277"/>
                      <a:pt x="220" y="291"/>
                    </a:cubicBezTo>
                    <a:cubicBezTo>
                      <a:pt x="217" y="295"/>
                      <a:pt x="218" y="300"/>
                      <a:pt x="222" y="302"/>
                    </a:cubicBezTo>
                    <a:cubicBezTo>
                      <a:pt x="225" y="305"/>
                      <a:pt x="230" y="304"/>
                      <a:pt x="233" y="300"/>
                    </a:cubicBezTo>
                    <a:cubicBezTo>
                      <a:pt x="242" y="287"/>
                      <a:pt x="246" y="271"/>
                      <a:pt x="243" y="255"/>
                    </a:cubicBezTo>
                    <a:cubicBezTo>
                      <a:pt x="242" y="250"/>
                      <a:pt x="240" y="245"/>
                      <a:pt x="238" y="241"/>
                    </a:cubicBezTo>
                    <a:cubicBezTo>
                      <a:pt x="237" y="241"/>
                      <a:pt x="237" y="240"/>
                      <a:pt x="237" y="240"/>
                    </a:cubicBezTo>
                    <a:cubicBezTo>
                      <a:pt x="230" y="227"/>
                      <a:pt x="236" y="211"/>
                      <a:pt x="245" y="202"/>
                    </a:cubicBezTo>
                    <a:cubicBezTo>
                      <a:pt x="255" y="190"/>
                      <a:pt x="270" y="183"/>
                      <a:pt x="285" y="176"/>
                    </a:cubicBezTo>
                    <a:cubicBezTo>
                      <a:pt x="309" y="164"/>
                      <a:pt x="309" y="164"/>
                      <a:pt x="309" y="164"/>
                    </a:cubicBezTo>
                    <a:cubicBezTo>
                      <a:pt x="314" y="162"/>
                      <a:pt x="318" y="160"/>
                      <a:pt x="323" y="159"/>
                    </a:cubicBezTo>
                    <a:cubicBezTo>
                      <a:pt x="327" y="159"/>
                      <a:pt x="332" y="160"/>
                      <a:pt x="336" y="163"/>
                    </a:cubicBezTo>
                    <a:cubicBezTo>
                      <a:pt x="340" y="167"/>
                      <a:pt x="343" y="171"/>
                      <a:pt x="343" y="176"/>
                    </a:cubicBezTo>
                    <a:cubicBezTo>
                      <a:pt x="344" y="183"/>
                      <a:pt x="340" y="191"/>
                      <a:pt x="335" y="200"/>
                    </a:cubicBezTo>
                    <a:cubicBezTo>
                      <a:pt x="332" y="205"/>
                      <a:pt x="330" y="211"/>
                      <a:pt x="328" y="217"/>
                    </a:cubicBezTo>
                    <a:cubicBezTo>
                      <a:pt x="322" y="235"/>
                      <a:pt x="326" y="257"/>
                      <a:pt x="340" y="272"/>
                    </a:cubicBezTo>
                    <a:cubicBezTo>
                      <a:pt x="319" y="285"/>
                      <a:pt x="302" y="313"/>
                      <a:pt x="307" y="340"/>
                    </a:cubicBezTo>
                    <a:cubicBezTo>
                      <a:pt x="310" y="358"/>
                      <a:pt x="321" y="375"/>
                      <a:pt x="336" y="384"/>
                    </a:cubicBezTo>
                    <a:cubicBezTo>
                      <a:pt x="337" y="385"/>
                      <a:pt x="338" y="385"/>
                      <a:pt x="339" y="386"/>
                    </a:cubicBezTo>
                    <a:cubicBezTo>
                      <a:pt x="332" y="395"/>
                      <a:pt x="327" y="407"/>
                      <a:pt x="326" y="420"/>
                    </a:cubicBezTo>
                    <a:cubicBezTo>
                      <a:pt x="325" y="435"/>
                      <a:pt x="327" y="457"/>
                      <a:pt x="342" y="470"/>
                    </a:cubicBezTo>
                    <a:cubicBezTo>
                      <a:pt x="344" y="471"/>
                      <a:pt x="345" y="472"/>
                      <a:pt x="347" y="474"/>
                    </a:cubicBezTo>
                    <a:cubicBezTo>
                      <a:pt x="348" y="475"/>
                      <a:pt x="349" y="477"/>
                      <a:pt x="350" y="479"/>
                    </a:cubicBezTo>
                    <a:cubicBezTo>
                      <a:pt x="351" y="480"/>
                      <a:pt x="352" y="482"/>
                      <a:pt x="352" y="483"/>
                    </a:cubicBezTo>
                    <a:cubicBezTo>
                      <a:pt x="357" y="493"/>
                      <a:pt x="357" y="505"/>
                      <a:pt x="356" y="515"/>
                    </a:cubicBezTo>
                    <a:cubicBezTo>
                      <a:pt x="356" y="520"/>
                      <a:pt x="360" y="524"/>
                      <a:pt x="364" y="524"/>
                    </a:cubicBezTo>
                    <a:cubicBezTo>
                      <a:pt x="364" y="524"/>
                      <a:pt x="365" y="524"/>
                      <a:pt x="365" y="524"/>
                    </a:cubicBezTo>
                    <a:cubicBezTo>
                      <a:pt x="369" y="524"/>
                      <a:pt x="373" y="520"/>
                      <a:pt x="373" y="516"/>
                    </a:cubicBezTo>
                    <a:cubicBezTo>
                      <a:pt x="373" y="506"/>
                      <a:pt x="373" y="495"/>
                      <a:pt x="370" y="484"/>
                    </a:cubicBezTo>
                    <a:cubicBezTo>
                      <a:pt x="374" y="485"/>
                      <a:pt x="379" y="485"/>
                      <a:pt x="383" y="485"/>
                    </a:cubicBezTo>
                    <a:cubicBezTo>
                      <a:pt x="396" y="485"/>
                      <a:pt x="407" y="481"/>
                      <a:pt x="413" y="477"/>
                    </a:cubicBezTo>
                    <a:cubicBezTo>
                      <a:pt x="417" y="474"/>
                      <a:pt x="417" y="469"/>
                      <a:pt x="415" y="466"/>
                    </a:cubicBezTo>
                    <a:cubicBezTo>
                      <a:pt x="412" y="462"/>
                      <a:pt x="407" y="461"/>
                      <a:pt x="404" y="464"/>
                    </a:cubicBezTo>
                    <a:cubicBezTo>
                      <a:pt x="399" y="467"/>
                      <a:pt x="379" y="475"/>
                      <a:pt x="359" y="462"/>
                    </a:cubicBezTo>
                    <a:cubicBezTo>
                      <a:pt x="358" y="461"/>
                      <a:pt x="357" y="460"/>
                      <a:pt x="355" y="460"/>
                    </a:cubicBezTo>
                    <a:cubicBezTo>
                      <a:pt x="354" y="459"/>
                      <a:pt x="353" y="458"/>
                      <a:pt x="352" y="457"/>
                    </a:cubicBezTo>
                    <a:cubicBezTo>
                      <a:pt x="342" y="449"/>
                      <a:pt x="342" y="431"/>
                      <a:pt x="343" y="421"/>
                    </a:cubicBezTo>
                    <a:cubicBezTo>
                      <a:pt x="343" y="407"/>
                      <a:pt x="350" y="395"/>
                      <a:pt x="360" y="387"/>
                    </a:cubicBezTo>
                    <a:cubicBezTo>
                      <a:pt x="363" y="385"/>
                      <a:pt x="364" y="381"/>
                      <a:pt x="362" y="377"/>
                    </a:cubicBezTo>
                    <a:cubicBezTo>
                      <a:pt x="361" y="374"/>
                      <a:pt x="357" y="372"/>
                      <a:pt x="353" y="373"/>
                    </a:cubicBezTo>
                    <a:cubicBezTo>
                      <a:pt x="352" y="374"/>
                      <a:pt x="348" y="373"/>
                      <a:pt x="344" y="370"/>
                    </a:cubicBezTo>
                    <a:cubicBezTo>
                      <a:pt x="336" y="365"/>
                      <a:pt x="326" y="353"/>
                      <a:pt x="323" y="337"/>
                    </a:cubicBezTo>
                    <a:cubicBezTo>
                      <a:pt x="319" y="315"/>
                      <a:pt x="336" y="289"/>
                      <a:pt x="354" y="282"/>
                    </a:cubicBezTo>
                    <a:cubicBezTo>
                      <a:pt x="358" y="281"/>
                      <a:pt x="360" y="276"/>
                      <a:pt x="359" y="272"/>
                    </a:cubicBezTo>
                    <a:cubicBezTo>
                      <a:pt x="358" y="270"/>
                      <a:pt x="357" y="269"/>
                      <a:pt x="356" y="268"/>
                    </a:cubicBezTo>
                    <a:cubicBezTo>
                      <a:pt x="356" y="266"/>
                      <a:pt x="355" y="265"/>
                      <a:pt x="354" y="263"/>
                    </a:cubicBezTo>
                    <a:cubicBezTo>
                      <a:pt x="343" y="253"/>
                      <a:pt x="338" y="236"/>
                      <a:pt x="343" y="222"/>
                    </a:cubicBezTo>
                    <a:cubicBezTo>
                      <a:pt x="345" y="217"/>
                      <a:pt x="347" y="212"/>
                      <a:pt x="350" y="207"/>
                    </a:cubicBezTo>
                    <a:cubicBezTo>
                      <a:pt x="354" y="198"/>
                      <a:pt x="359" y="189"/>
                      <a:pt x="359" y="177"/>
                    </a:cubicBezTo>
                    <a:cubicBezTo>
                      <a:pt x="359" y="177"/>
                      <a:pt x="360" y="177"/>
                      <a:pt x="360" y="177"/>
                    </a:cubicBezTo>
                    <a:cubicBezTo>
                      <a:pt x="372" y="177"/>
                      <a:pt x="384" y="171"/>
                      <a:pt x="390" y="160"/>
                    </a:cubicBezTo>
                    <a:cubicBezTo>
                      <a:pt x="397" y="148"/>
                      <a:pt x="399" y="133"/>
                      <a:pt x="394" y="119"/>
                    </a:cubicBezTo>
                    <a:cubicBezTo>
                      <a:pt x="392" y="114"/>
                      <a:pt x="388" y="112"/>
                      <a:pt x="383" y="114"/>
                    </a:cubicBezTo>
                    <a:cubicBezTo>
                      <a:pt x="379" y="115"/>
                      <a:pt x="377" y="120"/>
                      <a:pt x="378" y="124"/>
                    </a:cubicBezTo>
                    <a:cubicBezTo>
                      <a:pt x="382" y="134"/>
                      <a:pt x="381" y="144"/>
                      <a:pt x="377" y="151"/>
                    </a:cubicBezTo>
                    <a:cubicBezTo>
                      <a:pt x="372" y="159"/>
                      <a:pt x="363" y="163"/>
                      <a:pt x="356" y="161"/>
                    </a:cubicBezTo>
                    <a:cubicBezTo>
                      <a:pt x="355" y="161"/>
                      <a:pt x="355" y="161"/>
                      <a:pt x="354" y="160"/>
                    </a:cubicBezTo>
                    <a:cubicBezTo>
                      <a:pt x="352" y="157"/>
                      <a:pt x="349" y="154"/>
                      <a:pt x="346" y="151"/>
                    </a:cubicBezTo>
                    <a:cubicBezTo>
                      <a:pt x="339" y="145"/>
                      <a:pt x="329" y="142"/>
                      <a:pt x="321" y="143"/>
                    </a:cubicBezTo>
                    <a:cubicBezTo>
                      <a:pt x="314" y="144"/>
                      <a:pt x="307" y="147"/>
                      <a:pt x="302" y="150"/>
                    </a:cubicBezTo>
                    <a:cubicBezTo>
                      <a:pt x="278" y="161"/>
                      <a:pt x="278" y="161"/>
                      <a:pt x="278" y="161"/>
                    </a:cubicBezTo>
                    <a:cubicBezTo>
                      <a:pt x="262" y="169"/>
                      <a:pt x="245" y="177"/>
                      <a:pt x="233" y="191"/>
                    </a:cubicBezTo>
                    <a:cubicBezTo>
                      <a:pt x="225" y="200"/>
                      <a:pt x="218" y="213"/>
                      <a:pt x="218" y="226"/>
                    </a:cubicBezTo>
                    <a:cubicBezTo>
                      <a:pt x="199" y="218"/>
                      <a:pt x="176" y="216"/>
                      <a:pt x="154" y="220"/>
                    </a:cubicBezTo>
                    <a:cubicBezTo>
                      <a:pt x="144" y="190"/>
                      <a:pt x="149" y="160"/>
                      <a:pt x="169" y="132"/>
                    </a:cubicBezTo>
                    <a:cubicBezTo>
                      <a:pt x="194" y="96"/>
                      <a:pt x="241" y="94"/>
                      <a:pt x="258" y="94"/>
                    </a:cubicBezTo>
                    <a:cubicBezTo>
                      <a:pt x="263" y="93"/>
                      <a:pt x="265" y="93"/>
                      <a:pt x="267" y="93"/>
                    </a:cubicBezTo>
                    <a:cubicBezTo>
                      <a:pt x="273" y="91"/>
                      <a:pt x="277" y="85"/>
                      <a:pt x="282" y="77"/>
                    </a:cubicBezTo>
                    <a:cubicBezTo>
                      <a:pt x="293" y="58"/>
                      <a:pt x="312" y="27"/>
                      <a:pt x="374" y="21"/>
                    </a:cubicBezTo>
                    <a:cubicBezTo>
                      <a:pt x="398" y="18"/>
                      <a:pt x="422" y="16"/>
                      <a:pt x="441" y="27"/>
                    </a:cubicBezTo>
                    <a:cubicBezTo>
                      <a:pt x="508" y="62"/>
                      <a:pt x="517" y="150"/>
                      <a:pt x="489" y="219"/>
                    </a:cubicBezTo>
                    <a:cubicBezTo>
                      <a:pt x="487" y="217"/>
                      <a:pt x="486" y="216"/>
                      <a:pt x="484" y="214"/>
                    </a:cubicBezTo>
                    <a:cubicBezTo>
                      <a:pt x="481" y="211"/>
                      <a:pt x="476" y="211"/>
                      <a:pt x="473" y="214"/>
                    </a:cubicBezTo>
                    <a:cubicBezTo>
                      <a:pt x="470" y="217"/>
                      <a:pt x="470" y="223"/>
                      <a:pt x="473" y="226"/>
                    </a:cubicBezTo>
                    <a:cubicBezTo>
                      <a:pt x="477" y="229"/>
                      <a:pt x="480" y="233"/>
                      <a:pt x="483" y="237"/>
                    </a:cubicBezTo>
                    <a:cubicBezTo>
                      <a:pt x="483" y="239"/>
                      <a:pt x="485" y="240"/>
                      <a:pt x="486" y="241"/>
                    </a:cubicBezTo>
                    <a:cubicBezTo>
                      <a:pt x="494" y="253"/>
                      <a:pt x="499" y="266"/>
                      <a:pt x="501" y="279"/>
                    </a:cubicBezTo>
                    <a:cubicBezTo>
                      <a:pt x="503" y="297"/>
                      <a:pt x="501" y="314"/>
                      <a:pt x="498" y="333"/>
                    </a:cubicBezTo>
                    <a:cubicBezTo>
                      <a:pt x="496" y="343"/>
                      <a:pt x="495" y="354"/>
                      <a:pt x="494" y="365"/>
                    </a:cubicBezTo>
                    <a:cubicBezTo>
                      <a:pt x="494" y="371"/>
                      <a:pt x="494" y="378"/>
                      <a:pt x="494" y="385"/>
                    </a:cubicBezTo>
                    <a:cubicBezTo>
                      <a:pt x="494" y="402"/>
                      <a:pt x="494" y="418"/>
                      <a:pt x="488" y="432"/>
                    </a:cubicBezTo>
                    <a:cubicBezTo>
                      <a:pt x="485" y="439"/>
                      <a:pt x="480" y="447"/>
                      <a:pt x="473" y="447"/>
                    </a:cubicBezTo>
                    <a:cubicBezTo>
                      <a:pt x="467" y="447"/>
                      <a:pt x="460" y="441"/>
                      <a:pt x="452" y="427"/>
                    </a:cubicBezTo>
                    <a:cubicBezTo>
                      <a:pt x="450" y="423"/>
                      <a:pt x="445" y="422"/>
                      <a:pt x="441" y="424"/>
                    </a:cubicBezTo>
                    <a:cubicBezTo>
                      <a:pt x="437" y="426"/>
                      <a:pt x="436" y="431"/>
                      <a:pt x="438" y="435"/>
                    </a:cubicBezTo>
                    <a:cubicBezTo>
                      <a:pt x="442" y="441"/>
                      <a:pt x="450" y="456"/>
                      <a:pt x="464" y="461"/>
                    </a:cubicBezTo>
                    <a:cubicBezTo>
                      <a:pt x="468" y="473"/>
                      <a:pt x="473" y="484"/>
                      <a:pt x="478" y="495"/>
                    </a:cubicBezTo>
                    <a:cubicBezTo>
                      <a:pt x="482" y="504"/>
                      <a:pt x="486" y="512"/>
                      <a:pt x="490" y="520"/>
                    </a:cubicBezTo>
                    <a:cubicBezTo>
                      <a:pt x="505" y="558"/>
                      <a:pt x="509" y="600"/>
                      <a:pt x="503" y="640"/>
                    </a:cubicBezTo>
                    <a:cubicBezTo>
                      <a:pt x="502" y="645"/>
                      <a:pt x="501" y="651"/>
                      <a:pt x="497" y="655"/>
                    </a:cubicBezTo>
                    <a:cubicBezTo>
                      <a:pt x="493" y="660"/>
                      <a:pt x="485" y="661"/>
                      <a:pt x="472" y="660"/>
                    </a:cubicBezTo>
                    <a:cubicBezTo>
                      <a:pt x="425" y="654"/>
                      <a:pt x="380" y="625"/>
                      <a:pt x="334" y="571"/>
                    </a:cubicBezTo>
                    <a:cubicBezTo>
                      <a:pt x="331" y="568"/>
                      <a:pt x="331" y="568"/>
                      <a:pt x="331" y="568"/>
                    </a:cubicBezTo>
                    <a:cubicBezTo>
                      <a:pt x="321" y="557"/>
                      <a:pt x="312" y="545"/>
                      <a:pt x="299" y="537"/>
                    </a:cubicBezTo>
                    <a:cubicBezTo>
                      <a:pt x="278" y="523"/>
                      <a:pt x="252" y="521"/>
                      <a:pt x="232" y="520"/>
                    </a:cubicBezTo>
                    <a:cubicBezTo>
                      <a:pt x="229" y="520"/>
                      <a:pt x="229" y="520"/>
                      <a:pt x="229" y="520"/>
                    </a:cubicBezTo>
                    <a:cubicBezTo>
                      <a:pt x="219" y="519"/>
                      <a:pt x="210" y="519"/>
                      <a:pt x="202" y="516"/>
                    </a:cubicBezTo>
                    <a:cubicBezTo>
                      <a:pt x="186" y="510"/>
                      <a:pt x="177" y="492"/>
                      <a:pt x="172" y="479"/>
                    </a:cubicBezTo>
                    <a:cubicBezTo>
                      <a:pt x="170" y="473"/>
                      <a:pt x="168" y="466"/>
                      <a:pt x="166" y="459"/>
                    </a:cubicBezTo>
                    <a:cubicBezTo>
                      <a:pt x="163" y="448"/>
                      <a:pt x="160" y="437"/>
                      <a:pt x="155" y="426"/>
                    </a:cubicBezTo>
                    <a:cubicBezTo>
                      <a:pt x="144" y="404"/>
                      <a:pt x="125" y="386"/>
                      <a:pt x="102" y="377"/>
                    </a:cubicBezTo>
                    <a:cubicBezTo>
                      <a:pt x="93" y="373"/>
                      <a:pt x="82" y="370"/>
                      <a:pt x="71" y="371"/>
                    </a:cubicBezTo>
                    <a:cubicBezTo>
                      <a:pt x="60" y="302"/>
                      <a:pt x="93" y="267"/>
                      <a:pt x="114" y="253"/>
                    </a:cubicBezTo>
                    <a:close/>
                    <a:moveTo>
                      <a:pt x="504" y="735"/>
                    </a:moveTo>
                    <a:cubicBezTo>
                      <a:pt x="502" y="744"/>
                      <a:pt x="500" y="757"/>
                      <a:pt x="494" y="767"/>
                    </a:cubicBezTo>
                    <a:cubicBezTo>
                      <a:pt x="488" y="776"/>
                      <a:pt x="480" y="783"/>
                      <a:pt x="471" y="785"/>
                    </a:cubicBezTo>
                    <a:cubicBezTo>
                      <a:pt x="466" y="786"/>
                      <a:pt x="464" y="790"/>
                      <a:pt x="465" y="795"/>
                    </a:cubicBezTo>
                    <a:cubicBezTo>
                      <a:pt x="466" y="798"/>
                      <a:pt x="469" y="801"/>
                      <a:pt x="473" y="801"/>
                    </a:cubicBezTo>
                    <a:cubicBezTo>
                      <a:pt x="473" y="801"/>
                      <a:pt x="474" y="801"/>
                      <a:pt x="474" y="801"/>
                    </a:cubicBezTo>
                    <a:cubicBezTo>
                      <a:pt x="481" y="799"/>
                      <a:pt x="486" y="796"/>
                      <a:pt x="492" y="792"/>
                    </a:cubicBezTo>
                    <a:cubicBezTo>
                      <a:pt x="498" y="814"/>
                      <a:pt x="495" y="838"/>
                      <a:pt x="490" y="863"/>
                    </a:cubicBezTo>
                    <a:cubicBezTo>
                      <a:pt x="488" y="876"/>
                      <a:pt x="485" y="890"/>
                      <a:pt x="478" y="900"/>
                    </a:cubicBezTo>
                    <a:cubicBezTo>
                      <a:pt x="472" y="909"/>
                      <a:pt x="460" y="915"/>
                      <a:pt x="450" y="912"/>
                    </a:cubicBezTo>
                    <a:cubicBezTo>
                      <a:pt x="446" y="910"/>
                      <a:pt x="441" y="912"/>
                      <a:pt x="440" y="917"/>
                    </a:cubicBezTo>
                    <a:cubicBezTo>
                      <a:pt x="438" y="921"/>
                      <a:pt x="440" y="925"/>
                      <a:pt x="444" y="927"/>
                    </a:cubicBezTo>
                    <a:cubicBezTo>
                      <a:pt x="448" y="928"/>
                      <a:pt x="452" y="929"/>
                      <a:pt x="456" y="929"/>
                    </a:cubicBezTo>
                    <a:cubicBezTo>
                      <a:pt x="465" y="929"/>
                      <a:pt x="474" y="925"/>
                      <a:pt x="481" y="919"/>
                    </a:cubicBezTo>
                    <a:cubicBezTo>
                      <a:pt x="487" y="929"/>
                      <a:pt x="491" y="940"/>
                      <a:pt x="493" y="951"/>
                    </a:cubicBezTo>
                    <a:cubicBezTo>
                      <a:pt x="494" y="959"/>
                      <a:pt x="494" y="967"/>
                      <a:pt x="494" y="974"/>
                    </a:cubicBezTo>
                    <a:cubicBezTo>
                      <a:pt x="494" y="985"/>
                      <a:pt x="494" y="997"/>
                      <a:pt x="491" y="1007"/>
                    </a:cubicBezTo>
                    <a:cubicBezTo>
                      <a:pt x="487" y="1017"/>
                      <a:pt x="482" y="1025"/>
                      <a:pt x="474" y="1029"/>
                    </a:cubicBezTo>
                    <a:cubicBezTo>
                      <a:pt x="472" y="1028"/>
                      <a:pt x="469" y="1029"/>
                      <a:pt x="467" y="1030"/>
                    </a:cubicBezTo>
                    <a:cubicBezTo>
                      <a:pt x="464" y="1033"/>
                      <a:pt x="463" y="1038"/>
                      <a:pt x="465" y="1042"/>
                    </a:cubicBezTo>
                    <a:cubicBezTo>
                      <a:pt x="467" y="1044"/>
                      <a:pt x="470" y="1046"/>
                      <a:pt x="474" y="1046"/>
                    </a:cubicBezTo>
                    <a:cubicBezTo>
                      <a:pt x="476" y="1046"/>
                      <a:pt x="478" y="1045"/>
                      <a:pt x="480" y="1044"/>
                    </a:cubicBezTo>
                    <a:cubicBezTo>
                      <a:pt x="484" y="1042"/>
                      <a:pt x="488" y="1040"/>
                      <a:pt x="491" y="1036"/>
                    </a:cubicBezTo>
                    <a:cubicBezTo>
                      <a:pt x="490" y="1054"/>
                      <a:pt x="478" y="1070"/>
                      <a:pt x="469" y="1080"/>
                    </a:cubicBezTo>
                    <a:cubicBezTo>
                      <a:pt x="456" y="1095"/>
                      <a:pt x="443" y="1105"/>
                      <a:pt x="429" y="1111"/>
                    </a:cubicBezTo>
                    <a:cubicBezTo>
                      <a:pt x="399" y="1122"/>
                      <a:pt x="364" y="1112"/>
                      <a:pt x="333" y="1102"/>
                    </a:cubicBezTo>
                    <a:cubicBezTo>
                      <a:pt x="311" y="1094"/>
                      <a:pt x="289" y="1086"/>
                      <a:pt x="269" y="1073"/>
                    </a:cubicBezTo>
                    <a:cubicBezTo>
                      <a:pt x="254" y="1063"/>
                      <a:pt x="241" y="1051"/>
                      <a:pt x="230" y="1036"/>
                    </a:cubicBezTo>
                    <a:cubicBezTo>
                      <a:pt x="230" y="1034"/>
                      <a:pt x="229" y="1033"/>
                      <a:pt x="227" y="1032"/>
                    </a:cubicBezTo>
                    <a:cubicBezTo>
                      <a:pt x="220" y="1021"/>
                      <a:pt x="214" y="1010"/>
                      <a:pt x="210" y="999"/>
                    </a:cubicBezTo>
                    <a:cubicBezTo>
                      <a:pt x="209" y="995"/>
                      <a:pt x="204" y="993"/>
                      <a:pt x="200" y="994"/>
                    </a:cubicBezTo>
                    <a:cubicBezTo>
                      <a:pt x="196" y="996"/>
                      <a:pt x="193" y="1000"/>
                      <a:pt x="195" y="1004"/>
                    </a:cubicBezTo>
                    <a:cubicBezTo>
                      <a:pt x="197" y="1011"/>
                      <a:pt x="200" y="1018"/>
                      <a:pt x="204" y="1024"/>
                    </a:cubicBezTo>
                    <a:cubicBezTo>
                      <a:pt x="192" y="1018"/>
                      <a:pt x="182" y="1010"/>
                      <a:pt x="174" y="1000"/>
                    </a:cubicBezTo>
                    <a:cubicBezTo>
                      <a:pt x="163" y="983"/>
                      <a:pt x="158" y="963"/>
                      <a:pt x="161" y="943"/>
                    </a:cubicBezTo>
                    <a:cubicBezTo>
                      <a:pt x="161" y="940"/>
                      <a:pt x="160" y="937"/>
                      <a:pt x="157" y="935"/>
                    </a:cubicBezTo>
                    <a:cubicBezTo>
                      <a:pt x="155" y="934"/>
                      <a:pt x="152" y="933"/>
                      <a:pt x="149" y="935"/>
                    </a:cubicBezTo>
                    <a:cubicBezTo>
                      <a:pt x="139" y="939"/>
                      <a:pt x="128" y="935"/>
                      <a:pt x="120" y="929"/>
                    </a:cubicBezTo>
                    <a:cubicBezTo>
                      <a:pt x="110" y="921"/>
                      <a:pt x="104" y="909"/>
                      <a:pt x="100" y="899"/>
                    </a:cubicBezTo>
                    <a:cubicBezTo>
                      <a:pt x="87" y="868"/>
                      <a:pt x="81" y="834"/>
                      <a:pt x="82" y="800"/>
                    </a:cubicBezTo>
                    <a:cubicBezTo>
                      <a:pt x="88" y="805"/>
                      <a:pt x="94" y="809"/>
                      <a:pt x="100" y="812"/>
                    </a:cubicBezTo>
                    <a:cubicBezTo>
                      <a:pt x="101" y="812"/>
                      <a:pt x="103" y="813"/>
                      <a:pt x="104" y="813"/>
                    </a:cubicBezTo>
                    <a:cubicBezTo>
                      <a:pt x="107" y="813"/>
                      <a:pt x="110" y="811"/>
                      <a:pt x="111" y="808"/>
                    </a:cubicBezTo>
                    <a:cubicBezTo>
                      <a:pt x="113" y="804"/>
                      <a:pt x="111" y="799"/>
                      <a:pt x="107" y="797"/>
                    </a:cubicBezTo>
                    <a:cubicBezTo>
                      <a:pt x="92" y="791"/>
                      <a:pt x="81" y="776"/>
                      <a:pt x="72" y="753"/>
                    </a:cubicBezTo>
                    <a:cubicBezTo>
                      <a:pt x="59" y="721"/>
                      <a:pt x="55" y="686"/>
                      <a:pt x="59" y="652"/>
                    </a:cubicBezTo>
                    <a:cubicBezTo>
                      <a:pt x="60" y="653"/>
                      <a:pt x="61" y="653"/>
                      <a:pt x="61" y="654"/>
                    </a:cubicBezTo>
                    <a:cubicBezTo>
                      <a:pt x="70" y="663"/>
                      <a:pt x="79" y="672"/>
                      <a:pt x="78" y="681"/>
                    </a:cubicBezTo>
                    <a:cubicBezTo>
                      <a:pt x="78" y="686"/>
                      <a:pt x="82" y="689"/>
                      <a:pt x="86" y="690"/>
                    </a:cubicBezTo>
                    <a:cubicBezTo>
                      <a:pt x="86" y="690"/>
                      <a:pt x="86" y="690"/>
                      <a:pt x="86" y="690"/>
                    </a:cubicBezTo>
                    <a:cubicBezTo>
                      <a:pt x="91" y="690"/>
                      <a:pt x="94" y="686"/>
                      <a:pt x="95" y="682"/>
                    </a:cubicBezTo>
                    <a:cubicBezTo>
                      <a:pt x="95" y="665"/>
                      <a:pt x="83" y="653"/>
                      <a:pt x="73" y="643"/>
                    </a:cubicBezTo>
                    <a:cubicBezTo>
                      <a:pt x="72" y="642"/>
                      <a:pt x="71" y="641"/>
                      <a:pt x="70" y="640"/>
                    </a:cubicBezTo>
                    <a:cubicBezTo>
                      <a:pt x="31" y="600"/>
                      <a:pt x="16" y="533"/>
                      <a:pt x="35" y="486"/>
                    </a:cubicBezTo>
                    <a:cubicBezTo>
                      <a:pt x="43" y="495"/>
                      <a:pt x="53" y="499"/>
                      <a:pt x="64" y="499"/>
                    </a:cubicBezTo>
                    <a:cubicBezTo>
                      <a:pt x="68" y="498"/>
                      <a:pt x="72" y="495"/>
                      <a:pt x="72" y="490"/>
                    </a:cubicBezTo>
                    <a:cubicBezTo>
                      <a:pt x="71" y="486"/>
                      <a:pt x="68" y="482"/>
                      <a:pt x="63" y="482"/>
                    </a:cubicBezTo>
                    <a:cubicBezTo>
                      <a:pt x="54" y="483"/>
                      <a:pt x="46" y="476"/>
                      <a:pt x="42" y="469"/>
                    </a:cubicBezTo>
                    <a:cubicBezTo>
                      <a:pt x="37" y="459"/>
                      <a:pt x="36" y="447"/>
                      <a:pt x="36" y="438"/>
                    </a:cubicBezTo>
                    <a:cubicBezTo>
                      <a:pt x="36" y="416"/>
                      <a:pt x="41" y="402"/>
                      <a:pt x="51" y="394"/>
                    </a:cubicBezTo>
                    <a:cubicBezTo>
                      <a:pt x="64" y="383"/>
                      <a:pt x="83" y="386"/>
                      <a:pt x="96" y="392"/>
                    </a:cubicBezTo>
                    <a:cubicBezTo>
                      <a:pt x="115" y="399"/>
                      <a:pt x="131" y="415"/>
                      <a:pt x="140" y="433"/>
                    </a:cubicBezTo>
                    <a:cubicBezTo>
                      <a:pt x="145" y="443"/>
                      <a:pt x="148" y="453"/>
                      <a:pt x="151" y="464"/>
                    </a:cubicBezTo>
                    <a:cubicBezTo>
                      <a:pt x="153" y="471"/>
                      <a:pt x="155" y="478"/>
                      <a:pt x="157" y="485"/>
                    </a:cubicBezTo>
                    <a:cubicBezTo>
                      <a:pt x="166" y="508"/>
                      <a:pt x="179" y="524"/>
                      <a:pt x="195" y="531"/>
                    </a:cubicBezTo>
                    <a:cubicBezTo>
                      <a:pt x="206" y="535"/>
                      <a:pt x="217" y="536"/>
                      <a:pt x="228" y="536"/>
                    </a:cubicBezTo>
                    <a:cubicBezTo>
                      <a:pt x="231" y="536"/>
                      <a:pt x="231" y="536"/>
                      <a:pt x="231" y="536"/>
                    </a:cubicBezTo>
                    <a:cubicBezTo>
                      <a:pt x="249" y="537"/>
                      <a:pt x="272" y="539"/>
                      <a:pt x="290" y="551"/>
                    </a:cubicBezTo>
                    <a:cubicBezTo>
                      <a:pt x="301" y="558"/>
                      <a:pt x="309" y="568"/>
                      <a:pt x="318" y="578"/>
                    </a:cubicBezTo>
                    <a:cubicBezTo>
                      <a:pt x="322" y="582"/>
                      <a:pt x="322" y="582"/>
                      <a:pt x="322" y="582"/>
                    </a:cubicBezTo>
                    <a:cubicBezTo>
                      <a:pt x="371" y="639"/>
                      <a:pt x="419" y="670"/>
                      <a:pt x="470" y="676"/>
                    </a:cubicBezTo>
                    <a:cubicBezTo>
                      <a:pt x="474" y="676"/>
                      <a:pt x="477" y="677"/>
                      <a:pt x="480" y="677"/>
                    </a:cubicBezTo>
                    <a:cubicBezTo>
                      <a:pt x="483" y="677"/>
                      <a:pt x="486" y="676"/>
                      <a:pt x="489" y="676"/>
                    </a:cubicBezTo>
                    <a:cubicBezTo>
                      <a:pt x="489" y="677"/>
                      <a:pt x="490" y="677"/>
                      <a:pt x="491" y="678"/>
                    </a:cubicBezTo>
                    <a:cubicBezTo>
                      <a:pt x="498" y="683"/>
                      <a:pt x="503" y="692"/>
                      <a:pt x="505" y="702"/>
                    </a:cubicBezTo>
                    <a:cubicBezTo>
                      <a:pt x="507" y="714"/>
                      <a:pt x="506" y="726"/>
                      <a:pt x="504" y="7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8" name="Group 297">
              <a:extLst>
                <a:ext uri="{FF2B5EF4-FFF2-40B4-BE49-F238E27FC236}">
                  <a16:creationId xmlns:a16="http://schemas.microsoft.com/office/drawing/2014/main" xmlns="" id="{67A77512-B660-4028-B52D-71B0DF29EB79}"/>
                </a:ext>
              </a:extLst>
            </p:cNvPr>
            <p:cNvGrpSpPr/>
            <p:nvPr/>
          </p:nvGrpSpPr>
          <p:grpSpPr>
            <a:xfrm>
              <a:off x="8955660" y="1816100"/>
              <a:ext cx="1603375" cy="3379788"/>
              <a:chOff x="9157949" y="1816100"/>
              <a:chExt cx="1603375" cy="3379788"/>
            </a:xfrm>
            <a:grpFill/>
          </p:grpSpPr>
          <p:grpSp>
            <p:nvGrpSpPr>
              <p:cNvPr id="299" name="Group 298">
                <a:extLst>
                  <a:ext uri="{FF2B5EF4-FFF2-40B4-BE49-F238E27FC236}">
                    <a16:creationId xmlns:a16="http://schemas.microsoft.com/office/drawing/2014/main" xmlns="" id="{BCF83B4B-E38D-4ECB-A2EB-D890B19A5C08}"/>
                  </a:ext>
                </a:extLst>
              </p:cNvPr>
              <p:cNvGrpSpPr/>
              <p:nvPr/>
            </p:nvGrpSpPr>
            <p:grpSpPr>
              <a:xfrm>
                <a:off x="9357974" y="1938338"/>
                <a:ext cx="1173162" cy="3105150"/>
                <a:chOff x="9075738" y="1938338"/>
                <a:chExt cx="1173162" cy="3105150"/>
              </a:xfrm>
              <a:grpFill/>
            </p:grpSpPr>
            <p:sp>
              <p:nvSpPr>
                <p:cNvPr id="301" name="Freeform 37">
                  <a:extLst>
                    <a:ext uri="{FF2B5EF4-FFF2-40B4-BE49-F238E27FC236}">
                      <a16:creationId xmlns:a16="http://schemas.microsoft.com/office/drawing/2014/main" xmlns="" id="{3DF8AECE-921A-413F-81A4-133CF9B57F20}"/>
                    </a:ext>
                  </a:extLst>
                </p:cNvPr>
                <p:cNvSpPr>
                  <a:spLocks/>
                </p:cNvSpPr>
                <p:nvPr/>
              </p:nvSpPr>
              <p:spPr bwMode="auto">
                <a:xfrm>
                  <a:off x="9109075" y="1979613"/>
                  <a:ext cx="223838" cy="511175"/>
                </a:xfrm>
                <a:custGeom>
                  <a:avLst/>
                  <a:gdLst>
                    <a:gd name="T0" fmla="*/ 38 w 75"/>
                    <a:gd name="T1" fmla="*/ 48 h 171"/>
                    <a:gd name="T2" fmla="*/ 31 w 75"/>
                    <a:gd name="T3" fmla="*/ 48 h 171"/>
                    <a:gd name="T4" fmla="*/ 23 w 75"/>
                    <a:gd name="T5" fmla="*/ 77 h 171"/>
                    <a:gd name="T6" fmla="*/ 29 w 75"/>
                    <a:gd name="T7" fmla="*/ 105 h 171"/>
                    <a:gd name="T8" fmla="*/ 33 w 75"/>
                    <a:gd name="T9" fmla="*/ 118 h 171"/>
                    <a:gd name="T10" fmla="*/ 32 w 75"/>
                    <a:gd name="T11" fmla="*/ 166 h 171"/>
                    <a:gd name="T12" fmla="*/ 25 w 75"/>
                    <a:gd name="T13" fmla="*/ 171 h 171"/>
                    <a:gd name="T14" fmla="*/ 22 w 75"/>
                    <a:gd name="T15" fmla="*/ 170 h 171"/>
                    <a:gd name="T16" fmla="*/ 17 w 75"/>
                    <a:gd name="T17" fmla="*/ 160 h 171"/>
                    <a:gd name="T18" fmla="*/ 17 w 75"/>
                    <a:gd name="T19" fmla="*/ 122 h 171"/>
                    <a:gd name="T20" fmla="*/ 14 w 75"/>
                    <a:gd name="T21" fmla="*/ 110 h 171"/>
                    <a:gd name="T22" fmla="*/ 7 w 75"/>
                    <a:gd name="T23" fmla="*/ 78 h 171"/>
                    <a:gd name="T24" fmla="*/ 16 w 75"/>
                    <a:gd name="T25" fmla="*/ 40 h 171"/>
                    <a:gd name="T26" fmla="*/ 10 w 75"/>
                    <a:gd name="T27" fmla="*/ 33 h 171"/>
                    <a:gd name="T28" fmla="*/ 1 w 75"/>
                    <a:gd name="T29" fmla="*/ 10 h 171"/>
                    <a:gd name="T30" fmla="*/ 8 w 75"/>
                    <a:gd name="T31" fmla="*/ 1 h 171"/>
                    <a:gd name="T32" fmla="*/ 17 w 75"/>
                    <a:gd name="T33" fmla="*/ 7 h 171"/>
                    <a:gd name="T34" fmla="*/ 24 w 75"/>
                    <a:gd name="T35" fmla="*/ 24 h 171"/>
                    <a:gd name="T36" fmla="*/ 30 w 75"/>
                    <a:gd name="T37" fmla="*/ 30 h 171"/>
                    <a:gd name="T38" fmla="*/ 34 w 75"/>
                    <a:gd name="T39" fmla="*/ 32 h 171"/>
                    <a:gd name="T40" fmla="*/ 38 w 75"/>
                    <a:gd name="T41" fmla="*/ 32 h 171"/>
                    <a:gd name="T42" fmla="*/ 60 w 75"/>
                    <a:gd name="T43" fmla="*/ 27 h 171"/>
                    <a:gd name="T44" fmla="*/ 72 w 75"/>
                    <a:gd name="T45" fmla="*/ 26 h 171"/>
                    <a:gd name="T46" fmla="*/ 72 w 75"/>
                    <a:gd name="T47" fmla="*/ 38 h 171"/>
                    <a:gd name="T48" fmla="*/ 38 w 75"/>
                    <a:gd name="T49" fmla="*/ 48 h 171"/>
                    <a:gd name="T50" fmla="*/ 38 w 75"/>
                    <a:gd name="T51" fmla="*/ 4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71">
                      <a:moveTo>
                        <a:pt x="38" y="48"/>
                      </a:moveTo>
                      <a:cubicBezTo>
                        <a:pt x="36" y="48"/>
                        <a:pt x="34" y="48"/>
                        <a:pt x="31" y="48"/>
                      </a:cubicBezTo>
                      <a:cubicBezTo>
                        <a:pt x="24" y="55"/>
                        <a:pt x="22" y="67"/>
                        <a:pt x="23" y="77"/>
                      </a:cubicBezTo>
                      <a:cubicBezTo>
                        <a:pt x="24" y="86"/>
                        <a:pt x="26" y="96"/>
                        <a:pt x="29" y="105"/>
                      </a:cubicBezTo>
                      <a:cubicBezTo>
                        <a:pt x="31" y="109"/>
                        <a:pt x="32" y="114"/>
                        <a:pt x="33" y="118"/>
                      </a:cubicBezTo>
                      <a:cubicBezTo>
                        <a:pt x="38" y="138"/>
                        <a:pt x="38" y="153"/>
                        <a:pt x="32" y="166"/>
                      </a:cubicBezTo>
                      <a:cubicBezTo>
                        <a:pt x="31" y="169"/>
                        <a:pt x="28" y="171"/>
                        <a:pt x="25" y="171"/>
                      </a:cubicBezTo>
                      <a:cubicBezTo>
                        <a:pt x="24" y="171"/>
                        <a:pt x="23" y="171"/>
                        <a:pt x="22" y="170"/>
                      </a:cubicBezTo>
                      <a:cubicBezTo>
                        <a:pt x="17" y="169"/>
                        <a:pt x="16" y="164"/>
                        <a:pt x="17" y="160"/>
                      </a:cubicBezTo>
                      <a:cubicBezTo>
                        <a:pt x="22" y="150"/>
                        <a:pt x="22" y="138"/>
                        <a:pt x="17" y="122"/>
                      </a:cubicBezTo>
                      <a:cubicBezTo>
                        <a:pt x="16" y="118"/>
                        <a:pt x="15" y="114"/>
                        <a:pt x="14" y="110"/>
                      </a:cubicBezTo>
                      <a:cubicBezTo>
                        <a:pt x="11" y="100"/>
                        <a:pt x="8" y="89"/>
                        <a:pt x="7" y="78"/>
                      </a:cubicBezTo>
                      <a:cubicBezTo>
                        <a:pt x="5" y="64"/>
                        <a:pt x="9" y="50"/>
                        <a:pt x="16" y="40"/>
                      </a:cubicBezTo>
                      <a:cubicBezTo>
                        <a:pt x="14" y="38"/>
                        <a:pt x="12" y="36"/>
                        <a:pt x="10" y="33"/>
                      </a:cubicBezTo>
                      <a:cubicBezTo>
                        <a:pt x="6" y="26"/>
                        <a:pt x="3" y="19"/>
                        <a:pt x="1" y="10"/>
                      </a:cubicBezTo>
                      <a:cubicBezTo>
                        <a:pt x="0" y="6"/>
                        <a:pt x="3" y="2"/>
                        <a:pt x="8" y="1"/>
                      </a:cubicBezTo>
                      <a:cubicBezTo>
                        <a:pt x="12" y="0"/>
                        <a:pt x="16" y="3"/>
                        <a:pt x="17" y="7"/>
                      </a:cubicBezTo>
                      <a:cubicBezTo>
                        <a:pt x="18" y="13"/>
                        <a:pt x="21" y="19"/>
                        <a:pt x="24" y="24"/>
                      </a:cubicBezTo>
                      <a:cubicBezTo>
                        <a:pt x="26" y="27"/>
                        <a:pt x="28" y="29"/>
                        <a:pt x="30" y="30"/>
                      </a:cubicBezTo>
                      <a:cubicBezTo>
                        <a:pt x="31" y="31"/>
                        <a:pt x="32" y="31"/>
                        <a:pt x="34" y="32"/>
                      </a:cubicBezTo>
                      <a:cubicBezTo>
                        <a:pt x="35" y="32"/>
                        <a:pt x="36" y="32"/>
                        <a:pt x="38" y="32"/>
                      </a:cubicBezTo>
                      <a:cubicBezTo>
                        <a:pt x="47" y="32"/>
                        <a:pt x="56" y="31"/>
                        <a:pt x="60" y="27"/>
                      </a:cubicBezTo>
                      <a:cubicBezTo>
                        <a:pt x="63" y="23"/>
                        <a:pt x="68" y="23"/>
                        <a:pt x="72" y="26"/>
                      </a:cubicBezTo>
                      <a:cubicBezTo>
                        <a:pt x="75" y="29"/>
                        <a:pt x="75" y="34"/>
                        <a:pt x="72" y="38"/>
                      </a:cubicBezTo>
                      <a:cubicBezTo>
                        <a:pt x="63" y="47"/>
                        <a:pt x="50" y="48"/>
                        <a:pt x="38" y="48"/>
                      </a:cubicBezTo>
                      <a:cubicBezTo>
                        <a:pt x="38" y="48"/>
                        <a:pt x="38" y="48"/>
                        <a:pt x="38" y="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8">
                  <a:extLst>
                    <a:ext uri="{FF2B5EF4-FFF2-40B4-BE49-F238E27FC236}">
                      <a16:creationId xmlns:a16="http://schemas.microsoft.com/office/drawing/2014/main" xmlns="" id="{BA9640BF-3968-4E81-A101-37263FCB3461}"/>
                    </a:ext>
                  </a:extLst>
                </p:cNvPr>
                <p:cNvSpPr>
                  <a:spLocks/>
                </p:cNvSpPr>
                <p:nvPr/>
              </p:nvSpPr>
              <p:spPr bwMode="auto">
                <a:xfrm>
                  <a:off x="9593263" y="2520950"/>
                  <a:ext cx="114300" cy="360363"/>
                </a:xfrm>
                <a:custGeom>
                  <a:avLst/>
                  <a:gdLst>
                    <a:gd name="T0" fmla="*/ 22 w 38"/>
                    <a:gd name="T1" fmla="*/ 121 h 121"/>
                    <a:gd name="T2" fmla="*/ 17 w 38"/>
                    <a:gd name="T3" fmla="*/ 120 h 121"/>
                    <a:gd name="T4" fmla="*/ 15 w 38"/>
                    <a:gd name="T5" fmla="*/ 109 h 121"/>
                    <a:gd name="T6" fmla="*/ 17 w 38"/>
                    <a:gd name="T7" fmla="*/ 78 h 121"/>
                    <a:gd name="T8" fmla="*/ 13 w 38"/>
                    <a:gd name="T9" fmla="*/ 69 h 121"/>
                    <a:gd name="T10" fmla="*/ 8 w 38"/>
                    <a:gd name="T11" fmla="*/ 61 h 121"/>
                    <a:gd name="T12" fmla="*/ 10 w 38"/>
                    <a:gd name="T13" fmla="*/ 5 h 121"/>
                    <a:gd name="T14" fmla="*/ 21 w 38"/>
                    <a:gd name="T15" fmla="*/ 2 h 121"/>
                    <a:gd name="T16" fmla="*/ 24 w 38"/>
                    <a:gd name="T17" fmla="*/ 13 h 121"/>
                    <a:gd name="T18" fmla="*/ 23 w 38"/>
                    <a:gd name="T19" fmla="*/ 54 h 121"/>
                    <a:gd name="T20" fmla="*/ 27 w 38"/>
                    <a:gd name="T21" fmla="*/ 61 h 121"/>
                    <a:gd name="T22" fmla="*/ 32 w 38"/>
                    <a:gd name="T23" fmla="*/ 72 h 121"/>
                    <a:gd name="T24" fmla="*/ 28 w 38"/>
                    <a:gd name="T25" fmla="*/ 117 h 121"/>
                    <a:gd name="T26" fmla="*/ 22 w 38"/>
                    <a:gd name="T2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1">
                      <a:moveTo>
                        <a:pt x="22" y="121"/>
                      </a:moveTo>
                      <a:cubicBezTo>
                        <a:pt x="20" y="121"/>
                        <a:pt x="19" y="121"/>
                        <a:pt x="17" y="120"/>
                      </a:cubicBezTo>
                      <a:cubicBezTo>
                        <a:pt x="13" y="118"/>
                        <a:pt x="12" y="113"/>
                        <a:pt x="15" y="109"/>
                      </a:cubicBezTo>
                      <a:cubicBezTo>
                        <a:pt x="20" y="100"/>
                        <a:pt x="21" y="88"/>
                        <a:pt x="17" y="78"/>
                      </a:cubicBezTo>
                      <a:cubicBezTo>
                        <a:pt x="16" y="75"/>
                        <a:pt x="14" y="72"/>
                        <a:pt x="13" y="69"/>
                      </a:cubicBezTo>
                      <a:cubicBezTo>
                        <a:pt x="11" y="66"/>
                        <a:pt x="10" y="64"/>
                        <a:pt x="8" y="61"/>
                      </a:cubicBezTo>
                      <a:cubicBezTo>
                        <a:pt x="0" y="43"/>
                        <a:pt x="1" y="22"/>
                        <a:pt x="10" y="5"/>
                      </a:cubicBezTo>
                      <a:cubicBezTo>
                        <a:pt x="13" y="1"/>
                        <a:pt x="17" y="0"/>
                        <a:pt x="21" y="2"/>
                      </a:cubicBezTo>
                      <a:cubicBezTo>
                        <a:pt x="25" y="4"/>
                        <a:pt x="27" y="9"/>
                        <a:pt x="24" y="13"/>
                      </a:cubicBezTo>
                      <a:cubicBezTo>
                        <a:pt x="17" y="25"/>
                        <a:pt x="17" y="41"/>
                        <a:pt x="23" y="54"/>
                      </a:cubicBezTo>
                      <a:cubicBezTo>
                        <a:pt x="24" y="56"/>
                        <a:pt x="25" y="59"/>
                        <a:pt x="27" y="61"/>
                      </a:cubicBezTo>
                      <a:cubicBezTo>
                        <a:pt x="29" y="64"/>
                        <a:pt x="31" y="68"/>
                        <a:pt x="32" y="72"/>
                      </a:cubicBezTo>
                      <a:cubicBezTo>
                        <a:pt x="38" y="86"/>
                        <a:pt x="37" y="104"/>
                        <a:pt x="28" y="117"/>
                      </a:cubicBezTo>
                      <a:cubicBezTo>
                        <a:pt x="27" y="120"/>
                        <a:pt x="24" y="121"/>
                        <a:pt x="22" y="1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9">
                  <a:extLst>
                    <a:ext uri="{FF2B5EF4-FFF2-40B4-BE49-F238E27FC236}">
                      <a16:creationId xmlns:a16="http://schemas.microsoft.com/office/drawing/2014/main" xmlns="" id="{48B7A495-E40A-402F-96A3-004EF0AFF2AF}"/>
                    </a:ext>
                  </a:extLst>
                </p:cNvPr>
                <p:cNvSpPr>
                  <a:spLocks/>
                </p:cNvSpPr>
                <p:nvPr/>
              </p:nvSpPr>
              <p:spPr bwMode="auto">
                <a:xfrm>
                  <a:off x="9150350" y="2595563"/>
                  <a:ext cx="120650" cy="376238"/>
                </a:xfrm>
                <a:custGeom>
                  <a:avLst/>
                  <a:gdLst>
                    <a:gd name="T0" fmla="*/ 23 w 40"/>
                    <a:gd name="T1" fmla="*/ 92 h 126"/>
                    <a:gd name="T2" fmla="*/ 24 w 40"/>
                    <a:gd name="T3" fmla="*/ 116 h 126"/>
                    <a:gd name="T4" fmla="*/ 19 w 40"/>
                    <a:gd name="T5" fmla="*/ 126 h 126"/>
                    <a:gd name="T6" fmla="*/ 16 w 40"/>
                    <a:gd name="T7" fmla="*/ 126 h 126"/>
                    <a:gd name="T8" fmla="*/ 9 w 40"/>
                    <a:gd name="T9" fmla="*/ 121 h 126"/>
                    <a:gd name="T10" fmla="*/ 8 w 40"/>
                    <a:gd name="T11" fmla="*/ 88 h 126"/>
                    <a:gd name="T12" fmla="*/ 12 w 40"/>
                    <a:gd name="T13" fmla="*/ 76 h 126"/>
                    <a:gd name="T14" fmla="*/ 15 w 40"/>
                    <a:gd name="T15" fmla="*/ 69 h 126"/>
                    <a:gd name="T16" fmla="*/ 4 w 40"/>
                    <a:gd name="T17" fmla="*/ 14 h 126"/>
                    <a:gd name="T18" fmla="*/ 4 w 40"/>
                    <a:gd name="T19" fmla="*/ 3 h 126"/>
                    <a:gd name="T20" fmla="*/ 15 w 40"/>
                    <a:gd name="T21" fmla="*/ 3 h 126"/>
                    <a:gd name="T22" fmla="*/ 31 w 40"/>
                    <a:gd name="T23" fmla="*/ 75 h 126"/>
                    <a:gd name="T24" fmla="*/ 27 w 40"/>
                    <a:gd name="T25" fmla="*/ 83 h 126"/>
                    <a:gd name="T26" fmla="*/ 23 w 40"/>
                    <a:gd name="T27" fmla="*/ 9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6">
                      <a:moveTo>
                        <a:pt x="23" y="92"/>
                      </a:moveTo>
                      <a:cubicBezTo>
                        <a:pt x="21" y="100"/>
                        <a:pt x="21" y="108"/>
                        <a:pt x="24" y="116"/>
                      </a:cubicBezTo>
                      <a:cubicBezTo>
                        <a:pt x="26" y="120"/>
                        <a:pt x="23" y="124"/>
                        <a:pt x="19" y="126"/>
                      </a:cubicBezTo>
                      <a:cubicBezTo>
                        <a:pt x="18" y="126"/>
                        <a:pt x="17" y="126"/>
                        <a:pt x="16" y="126"/>
                      </a:cubicBezTo>
                      <a:cubicBezTo>
                        <a:pt x="13" y="126"/>
                        <a:pt x="10" y="124"/>
                        <a:pt x="9" y="121"/>
                      </a:cubicBezTo>
                      <a:cubicBezTo>
                        <a:pt x="5" y="110"/>
                        <a:pt x="5" y="98"/>
                        <a:pt x="8" y="88"/>
                      </a:cubicBezTo>
                      <a:cubicBezTo>
                        <a:pt x="9" y="84"/>
                        <a:pt x="11" y="80"/>
                        <a:pt x="12" y="76"/>
                      </a:cubicBezTo>
                      <a:cubicBezTo>
                        <a:pt x="14" y="74"/>
                        <a:pt x="15" y="72"/>
                        <a:pt x="15" y="69"/>
                      </a:cubicBezTo>
                      <a:cubicBezTo>
                        <a:pt x="22" y="51"/>
                        <a:pt x="17" y="28"/>
                        <a:pt x="4" y="14"/>
                      </a:cubicBezTo>
                      <a:cubicBezTo>
                        <a:pt x="0" y="11"/>
                        <a:pt x="0" y="6"/>
                        <a:pt x="4" y="3"/>
                      </a:cubicBezTo>
                      <a:cubicBezTo>
                        <a:pt x="7" y="0"/>
                        <a:pt x="12" y="0"/>
                        <a:pt x="15" y="3"/>
                      </a:cubicBezTo>
                      <a:cubicBezTo>
                        <a:pt x="33" y="21"/>
                        <a:pt x="40" y="50"/>
                        <a:pt x="31" y="75"/>
                      </a:cubicBezTo>
                      <a:cubicBezTo>
                        <a:pt x="30" y="78"/>
                        <a:pt x="28" y="80"/>
                        <a:pt x="27" y="83"/>
                      </a:cubicBezTo>
                      <a:cubicBezTo>
                        <a:pt x="26" y="86"/>
                        <a:pt x="24" y="89"/>
                        <a:pt x="23" y="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40">
                  <a:extLst>
                    <a:ext uri="{FF2B5EF4-FFF2-40B4-BE49-F238E27FC236}">
                      <a16:creationId xmlns:a16="http://schemas.microsoft.com/office/drawing/2014/main" xmlns="" id="{43507786-14B9-4000-9512-4E6808BB5D24}"/>
                    </a:ext>
                  </a:extLst>
                </p:cNvPr>
                <p:cNvSpPr>
                  <a:spLocks/>
                </p:cNvSpPr>
                <p:nvPr/>
              </p:nvSpPr>
              <p:spPr bwMode="auto">
                <a:xfrm>
                  <a:off x="9559925" y="2693988"/>
                  <a:ext cx="431800" cy="569913"/>
                </a:xfrm>
                <a:custGeom>
                  <a:avLst/>
                  <a:gdLst>
                    <a:gd name="T0" fmla="*/ 127 w 144"/>
                    <a:gd name="T1" fmla="*/ 119 h 191"/>
                    <a:gd name="T2" fmla="*/ 122 w 144"/>
                    <a:gd name="T3" fmla="*/ 122 h 191"/>
                    <a:gd name="T4" fmla="*/ 121 w 144"/>
                    <a:gd name="T5" fmla="*/ 161 h 191"/>
                    <a:gd name="T6" fmla="*/ 114 w 144"/>
                    <a:gd name="T7" fmla="*/ 165 h 191"/>
                    <a:gd name="T8" fmla="*/ 110 w 144"/>
                    <a:gd name="T9" fmla="*/ 164 h 191"/>
                    <a:gd name="T10" fmla="*/ 107 w 144"/>
                    <a:gd name="T11" fmla="*/ 153 h 191"/>
                    <a:gd name="T12" fmla="*/ 107 w 144"/>
                    <a:gd name="T13" fmla="*/ 128 h 191"/>
                    <a:gd name="T14" fmla="*/ 95 w 144"/>
                    <a:gd name="T15" fmla="*/ 129 h 191"/>
                    <a:gd name="T16" fmla="*/ 81 w 144"/>
                    <a:gd name="T17" fmla="*/ 125 h 191"/>
                    <a:gd name="T18" fmla="*/ 72 w 144"/>
                    <a:gd name="T19" fmla="*/ 123 h 191"/>
                    <a:gd name="T20" fmla="*/ 32 w 144"/>
                    <a:gd name="T21" fmla="*/ 138 h 191"/>
                    <a:gd name="T22" fmla="*/ 28 w 144"/>
                    <a:gd name="T23" fmla="*/ 143 h 191"/>
                    <a:gd name="T24" fmla="*/ 28 w 144"/>
                    <a:gd name="T25" fmla="*/ 143 h 191"/>
                    <a:gd name="T26" fmla="*/ 52 w 144"/>
                    <a:gd name="T27" fmla="*/ 171 h 191"/>
                    <a:gd name="T28" fmla="*/ 54 w 144"/>
                    <a:gd name="T29" fmla="*/ 182 h 191"/>
                    <a:gd name="T30" fmla="*/ 47 w 144"/>
                    <a:gd name="T31" fmla="*/ 186 h 191"/>
                    <a:gd name="T32" fmla="*/ 43 w 144"/>
                    <a:gd name="T33" fmla="*/ 185 h 191"/>
                    <a:gd name="T34" fmla="*/ 20 w 144"/>
                    <a:gd name="T35" fmla="*/ 161 h 191"/>
                    <a:gd name="T36" fmla="*/ 17 w 144"/>
                    <a:gd name="T37" fmla="*/ 183 h 191"/>
                    <a:gd name="T38" fmla="*/ 9 w 144"/>
                    <a:gd name="T39" fmla="*/ 191 h 191"/>
                    <a:gd name="T40" fmla="*/ 9 w 144"/>
                    <a:gd name="T41" fmla="*/ 191 h 191"/>
                    <a:gd name="T42" fmla="*/ 0 w 144"/>
                    <a:gd name="T43" fmla="*/ 183 h 191"/>
                    <a:gd name="T44" fmla="*/ 19 w 144"/>
                    <a:gd name="T45" fmla="*/ 127 h 191"/>
                    <a:gd name="T46" fmla="*/ 76 w 144"/>
                    <a:gd name="T47" fmla="*/ 107 h 191"/>
                    <a:gd name="T48" fmla="*/ 86 w 144"/>
                    <a:gd name="T49" fmla="*/ 110 h 191"/>
                    <a:gd name="T50" fmla="*/ 97 w 144"/>
                    <a:gd name="T51" fmla="*/ 113 h 191"/>
                    <a:gd name="T52" fmla="*/ 117 w 144"/>
                    <a:gd name="T53" fmla="*/ 106 h 191"/>
                    <a:gd name="T54" fmla="*/ 127 w 144"/>
                    <a:gd name="T55" fmla="*/ 88 h 191"/>
                    <a:gd name="T56" fmla="*/ 120 w 144"/>
                    <a:gd name="T57" fmla="*/ 60 h 191"/>
                    <a:gd name="T58" fmla="*/ 117 w 144"/>
                    <a:gd name="T59" fmla="*/ 51 h 191"/>
                    <a:gd name="T60" fmla="*/ 121 w 144"/>
                    <a:gd name="T61" fmla="*/ 3 h 191"/>
                    <a:gd name="T62" fmla="*/ 132 w 144"/>
                    <a:gd name="T63" fmla="*/ 3 h 191"/>
                    <a:gd name="T64" fmla="*/ 132 w 144"/>
                    <a:gd name="T65" fmla="*/ 14 h 191"/>
                    <a:gd name="T66" fmla="*/ 132 w 144"/>
                    <a:gd name="T67" fmla="*/ 45 h 191"/>
                    <a:gd name="T68" fmla="*/ 135 w 144"/>
                    <a:gd name="T69" fmla="*/ 54 h 191"/>
                    <a:gd name="T70" fmla="*/ 144 w 144"/>
                    <a:gd name="T71" fmla="*/ 89 h 191"/>
                    <a:gd name="T72" fmla="*/ 127 w 144"/>
                    <a:gd name="T73" fmla="*/ 11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1">
                      <a:moveTo>
                        <a:pt x="127" y="119"/>
                      </a:moveTo>
                      <a:cubicBezTo>
                        <a:pt x="126" y="120"/>
                        <a:pt x="124" y="121"/>
                        <a:pt x="122" y="122"/>
                      </a:cubicBezTo>
                      <a:cubicBezTo>
                        <a:pt x="129" y="134"/>
                        <a:pt x="128" y="150"/>
                        <a:pt x="121" y="161"/>
                      </a:cubicBezTo>
                      <a:cubicBezTo>
                        <a:pt x="120" y="164"/>
                        <a:pt x="117" y="165"/>
                        <a:pt x="114" y="165"/>
                      </a:cubicBezTo>
                      <a:cubicBezTo>
                        <a:pt x="113" y="165"/>
                        <a:pt x="111" y="165"/>
                        <a:pt x="110" y="164"/>
                      </a:cubicBezTo>
                      <a:cubicBezTo>
                        <a:pt x="106" y="162"/>
                        <a:pt x="105" y="157"/>
                        <a:pt x="107" y="153"/>
                      </a:cubicBezTo>
                      <a:cubicBezTo>
                        <a:pt x="112" y="146"/>
                        <a:pt x="112" y="135"/>
                        <a:pt x="107" y="128"/>
                      </a:cubicBezTo>
                      <a:cubicBezTo>
                        <a:pt x="103" y="129"/>
                        <a:pt x="99" y="129"/>
                        <a:pt x="95" y="129"/>
                      </a:cubicBezTo>
                      <a:cubicBezTo>
                        <a:pt x="90" y="128"/>
                        <a:pt x="86" y="126"/>
                        <a:pt x="81" y="125"/>
                      </a:cubicBezTo>
                      <a:cubicBezTo>
                        <a:pt x="78" y="124"/>
                        <a:pt x="75" y="123"/>
                        <a:pt x="72" y="123"/>
                      </a:cubicBezTo>
                      <a:cubicBezTo>
                        <a:pt x="58" y="120"/>
                        <a:pt x="42" y="126"/>
                        <a:pt x="32" y="138"/>
                      </a:cubicBezTo>
                      <a:cubicBezTo>
                        <a:pt x="30" y="139"/>
                        <a:pt x="29" y="141"/>
                        <a:pt x="28" y="143"/>
                      </a:cubicBezTo>
                      <a:cubicBezTo>
                        <a:pt x="28" y="143"/>
                        <a:pt x="28" y="143"/>
                        <a:pt x="28" y="143"/>
                      </a:cubicBezTo>
                      <a:cubicBezTo>
                        <a:pt x="33" y="154"/>
                        <a:pt x="42" y="164"/>
                        <a:pt x="52" y="171"/>
                      </a:cubicBezTo>
                      <a:cubicBezTo>
                        <a:pt x="56" y="174"/>
                        <a:pt x="56" y="179"/>
                        <a:pt x="54" y="182"/>
                      </a:cubicBezTo>
                      <a:cubicBezTo>
                        <a:pt x="52" y="185"/>
                        <a:pt x="50" y="186"/>
                        <a:pt x="47" y="186"/>
                      </a:cubicBezTo>
                      <a:cubicBezTo>
                        <a:pt x="46" y="186"/>
                        <a:pt x="44" y="186"/>
                        <a:pt x="43" y="185"/>
                      </a:cubicBezTo>
                      <a:cubicBezTo>
                        <a:pt x="33" y="178"/>
                        <a:pt x="26" y="170"/>
                        <a:pt x="20" y="161"/>
                      </a:cubicBezTo>
                      <a:cubicBezTo>
                        <a:pt x="18" y="168"/>
                        <a:pt x="17" y="175"/>
                        <a:pt x="17" y="183"/>
                      </a:cubicBezTo>
                      <a:cubicBezTo>
                        <a:pt x="17" y="188"/>
                        <a:pt x="13" y="191"/>
                        <a:pt x="9" y="191"/>
                      </a:cubicBezTo>
                      <a:cubicBezTo>
                        <a:pt x="9" y="191"/>
                        <a:pt x="9" y="191"/>
                        <a:pt x="9" y="191"/>
                      </a:cubicBezTo>
                      <a:cubicBezTo>
                        <a:pt x="4" y="191"/>
                        <a:pt x="1" y="188"/>
                        <a:pt x="0" y="183"/>
                      </a:cubicBezTo>
                      <a:cubicBezTo>
                        <a:pt x="0" y="162"/>
                        <a:pt x="7" y="142"/>
                        <a:pt x="19" y="127"/>
                      </a:cubicBezTo>
                      <a:cubicBezTo>
                        <a:pt x="34" y="111"/>
                        <a:pt x="56" y="103"/>
                        <a:pt x="76" y="107"/>
                      </a:cubicBezTo>
                      <a:cubicBezTo>
                        <a:pt x="79" y="108"/>
                        <a:pt x="83" y="109"/>
                        <a:pt x="86" y="110"/>
                      </a:cubicBezTo>
                      <a:cubicBezTo>
                        <a:pt x="90" y="111"/>
                        <a:pt x="94" y="112"/>
                        <a:pt x="97" y="113"/>
                      </a:cubicBezTo>
                      <a:cubicBezTo>
                        <a:pt x="104" y="113"/>
                        <a:pt x="111" y="111"/>
                        <a:pt x="117" y="106"/>
                      </a:cubicBezTo>
                      <a:cubicBezTo>
                        <a:pt x="123" y="101"/>
                        <a:pt x="127" y="95"/>
                        <a:pt x="127" y="88"/>
                      </a:cubicBezTo>
                      <a:cubicBezTo>
                        <a:pt x="128" y="79"/>
                        <a:pt x="124" y="70"/>
                        <a:pt x="120" y="60"/>
                      </a:cubicBezTo>
                      <a:cubicBezTo>
                        <a:pt x="119" y="57"/>
                        <a:pt x="118" y="54"/>
                        <a:pt x="117" y="51"/>
                      </a:cubicBezTo>
                      <a:cubicBezTo>
                        <a:pt x="109" y="31"/>
                        <a:pt x="111" y="14"/>
                        <a:pt x="121" y="3"/>
                      </a:cubicBezTo>
                      <a:cubicBezTo>
                        <a:pt x="124" y="0"/>
                        <a:pt x="129" y="0"/>
                        <a:pt x="132" y="3"/>
                      </a:cubicBezTo>
                      <a:cubicBezTo>
                        <a:pt x="135" y="6"/>
                        <a:pt x="135" y="11"/>
                        <a:pt x="132" y="14"/>
                      </a:cubicBezTo>
                      <a:cubicBezTo>
                        <a:pt x="124" y="23"/>
                        <a:pt x="129" y="39"/>
                        <a:pt x="132" y="45"/>
                      </a:cubicBezTo>
                      <a:cubicBezTo>
                        <a:pt x="133" y="48"/>
                        <a:pt x="134" y="51"/>
                        <a:pt x="135" y="54"/>
                      </a:cubicBezTo>
                      <a:cubicBezTo>
                        <a:pt x="140" y="65"/>
                        <a:pt x="144" y="76"/>
                        <a:pt x="144" y="89"/>
                      </a:cubicBezTo>
                      <a:cubicBezTo>
                        <a:pt x="143" y="100"/>
                        <a:pt x="137" y="111"/>
                        <a:pt x="127"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41">
                  <a:extLst>
                    <a:ext uri="{FF2B5EF4-FFF2-40B4-BE49-F238E27FC236}">
                      <a16:creationId xmlns:a16="http://schemas.microsoft.com/office/drawing/2014/main" xmlns="" id="{9E39495C-9368-4836-899E-1563A24067AA}"/>
                    </a:ext>
                  </a:extLst>
                </p:cNvPr>
                <p:cNvSpPr>
                  <a:spLocks/>
                </p:cNvSpPr>
                <p:nvPr/>
              </p:nvSpPr>
              <p:spPr bwMode="auto">
                <a:xfrm>
                  <a:off x="9085263" y="3281363"/>
                  <a:ext cx="236538" cy="334963"/>
                </a:xfrm>
                <a:custGeom>
                  <a:avLst/>
                  <a:gdLst>
                    <a:gd name="T0" fmla="*/ 73 w 79"/>
                    <a:gd name="T1" fmla="*/ 75 h 112"/>
                    <a:gd name="T2" fmla="*/ 70 w 79"/>
                    <a:gd name="T3" fmla="*/ 75 h 112"/>
                    <a:gd name="T4" fmla="*/ 62 w 79"/>
                    <a:gd name="T5" fmla="*/ 71 h 112"/>
                    <a:gd name="T6" fmla="*/ 48 w 79"/>
                    <a:gd name="T7" fmla="*/ 54 h 112"/>
                    <a:gd name="T8" fmla="*/ 40 w 79"/>
                    <a:gd name="T9" fmla="*/ 51 h 112"/>
                    <a:gd name="T10" fmla="*/ 16 w 79"/>
                    <a:gd name="T11" fmla="*/ 109 h 112"/>
                    <a:gd name="T12" fmla="*/ 10 w 79"/>
                    <a:gd name="T13" fmla="*/ 112 h 112"/>
                    <a:gd name="T14" fmla="*/ 5 w 79"/>
                    <a:gd name="T15" fmla="*/ 110 h 112"/>
                    <a:gd name="T16" fmla="*/ 4 w 79"/>
                    <a:gd name="T17" fmla="*/ 99 h 112"/>
                    <a:gd name="T18" fmla="*/ 24 w 79"/>
                    <a:gd name="T19" fmla="*/ 45 h 112"/>
                    <a:gd name="T20" fmla="*/ 21 w 79"/>
                    <a:gd name="T21" fmla="*/ 43 h 112"/>
                    <a:gd name="T22" fmla="*/ 1 w 79"/>
                    <a:gd name="T23" fmla="*/ 11 h 112"/>
                    <a:gd name="T24" fmla="*/ 7 w 79"/>
                    <a:gd name="T25" fmla="*/ 1 h 112"/>
                    <a:gd name="T26" fmla="*/ 17 w 79"/>
                    <a:gd name="T27" fmla="*/ 6 h 112"/>
                    <a:gd name="T28" fmla="*/ 30 w 79"/>
                    <a:gd name="T29" fmla="*/ 30 h 112"/>
                    <a:gd name="T30" fmla="*/ 42 w 79"/>
                    <a:gd name="T31" fmla="*/ 35 h 112"/>
                    <a:gd name="T32" fmla="*/ 56 w 79"/>
                    <a:gd name="T33" fmla="*/ 40 h 112"/>
                    <a:gd name="T34" fmla="*/ 77 w 79"/>
                    <a:gd name="T35" fmla="*/ 64 h 112"/>
                    <a:gd name="T36" fmla="*/ 73 w 79"/>
                    <a:gd name="T37" fmla="*/ 7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2">
                      <a:moveTo>
                        <a:pt x="73" y="75"/>
                      </a:moveTo>
                      <a:cubicBezTo>
                        <a:pt x="72" y="75"/>
                        <a:pt x="71" y="75"/>
                        <a:pt x="70" y="75"/>
                      </a:cubicBezTo>
                      <a:cubicBezTo>
                        <a:pt x="67" y="75"/>
                        <a:pt x="64" y="74"/>
                        <a:pt x="62" y="71"/>
                      </a:cubicBezTo>
                      <a:cubicBezTo>
                        <a:pt x="58" y="63"/>
                        <a:pt x="54" y="58"/>
                        <a:pt x="48" y="54"/>
                      </a:cubicBezTo>
                      <a:cubicBezTo>
                        <a:pt x="46" y="53"/>
                        <a:pt x="43" y="52"/>
                        <a:pt x="40" y="51"/>
                      </a:cubicBezTo>
                      <a:cubicBezTo>
                        <a:pt x="38" y="74"/>
                        <a:pt x="26" y="99"/>
                        <a:pt x="16" y="109"/>
                      </a:cubicBezTo>
                      <a:cubicBezTo>
                        <a:pt x="15" y="111"/>
                        <a:pt x="12" y="112"/>
                        <a:pt x="10" y="112"/>
                      </a:cubicBezTo>
                      <a:cubicBezTo>
                        <a:pt x="8" y="112"/>
                        <a:pt x="6" y="112"/>
                        <a:pt x="5" y="110"/>
                      </a:cubicBezTo>
                      <a:cubicBezTo>
                        <a:pt x="1" y="107"/>
                        <a:pt x="1" y="102"/>
                        <a:pt x="4" y="99"/>
                      </a:cubicBezTo>
                      <a:cubicBezTo>
                        <a:pt x="13" y="88"/>
                        <a:pt x="25" y="63"/>
                        <a:pt x="24" y="45"/>
                      </a:cubicBezTo>
                      <a:cubicBezTo>
                        <a:pt x="23" y="44"/>
                        <a:pt x="22" y="44"/>
                        <a:pt x="21" y="43"/>
                      </a:cubicBezTo>
                      <a:cubicBezTo>
                        <a:pt x="9" y="35"/>
                        <a:pt x="4" y="21"/>
                        <a:pt x="1" y="11"/>
                      </a:cubicBezTo>
                      <a:cubicBezTo>
                        <a:pt x="0" y="6"/>
                        <a:pt x="2" y="2"/>
                        <a:pt x="7" y="1"/>
                      </a:cubicBezTo>
                      <a:cubicBezTo>
                        <a:pt x="11" y="0"/>
                        <a:pt x="16" y="2"/>
                        <a:pt x="17" y="6"/>
                      </a:cubicBezTo>
                      <a:cubicBezTo>
                        <a:pt x="20" y="18"/>
                        <a:pt x="24" y="26"/>
                        <a:pt x="30" y="30"/>
                      </a:cubicBezTo>
                      <a:cubicBezTo>
                        <a:pt x="33" y="32"/>
                        <a:pt x="38" y="33"/>
                        <a:pt x="42" y="35"/>
                      </a:cubicBezTo>
                      <a:cubicBezTo>
                        <a:pt x="47" y="36"/>
                        <a:pt x="52" y="38"/>
                        <a:pt x="56" y="40"/>
                      </a:cubicBezTo>
                      <a:cubicBezTo>
                        <a:pt x="64" y="45"/>
                        <a:pt x="71" y="53"/>
                        <a:pt x="77" y="64"/>
                      </a:cubicBezTo>
                      <a:cubicBezTo>
                        <a:pt x="79" y="68"/>
                        <a:pt x="77" y="73"/>
                        <a:pt x="73"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42">
                  <a:extLst>
                    <a:ext uri="{FF2B5EF4-FFF2-40B4-BE49-F238E27FC236}">
                      <a16:creationId xmlns:a16="http://schemas.microsoft.com/office/drawing/2014/main" xmlns="" id="{654DF718-2469-4EE8-BF72-79E85018B8FA}"/>
                    </a:ext>
                  </a:extLst>
                </p:cNvPr>
                <p:cNvSpPr>
                  <a:spLocks/>
                </p:cNvSpPr>
                <p:nvPr/>
              </p:nvSpPr>
              <p:spPr bwMode="auto">
                <a:xfrm>
                  <a:off x="10045700" y="3294063"/>
                  <a:ext cx="203200" cy="309563"/>
                </a:xfrm>
                <a:custGeom>
                  <a:avLst/>
                  <a:gdLst>
                    <a:gd name="T0" fmla="*/ 26 w 68"/>
                    <a:gd name="T1" fmla="*/ 94 h 104"/>
                    <a:gd name="T2" fmla="*/ 32 w 68"/>
                    <a:gd name="T3" fmla="*/ 83 h 104"/>
                    <a:gd name="T4" fmla="*/ 34 w 68"/>
                    <a:gd name="T5" fmla="*/ 81 h 104"/>
                    <a:gd name="T6" fmla="*/ 39 w 68"/>
                    <a:gd name="T7" fmla="*/ 58 h 104"/>
                    <a:gd name="T8" fmla="*/ 37 w 68"/>
                    <a:gd name="T9" fmla="*/ 41 h 104"/>
                    <a:gd name="T10" fmla="*/ 24 w 68"/>
                    <a:gd name="T11" fmla="*/ 43 h 104"/>
                    <a:gd name="T12" fmla="*/ 6 w 68"/>
                    <a:gd name="T13" fmla="*/ 39 h 104"/>
                    <a:gd name="T14" fmla="*/ 2 w 68"/>
                    <a:gd name="T15" fmla="*/ 29 h 104"/>
                    <a:gd name="T16" fmla="*/ 13 w 68"/>
                    <a:gd name="T17" fmla="*/ 24 h 104"/>
                    <a:gd name="T18" fmla="*/ 36 w 68"/>
                    <a:gd name="T19" fmla="*/ 24 h 104"/>
                    <a:gd name="T20" fmla="*/ 36 w 68"/>
                    <a:gd name="T21" fmla="*/ 24 h 104"/>
                    <a:gd name="T22" fmla="*/ 41 w 68"/>
                    <a:gd name="T23" fmla="*/ 21 h 104"/>
                    <a:gd name="T24" fmla="*/ 41 w 68"/>
                    <a:gd name="T25" fmla="*/ 21 h 104"/>
                    <a:gd name="T26" fmla="*/ 52 w 68"/>
                    <a:gd name="T27" fmla="*/ 7 h 104"/>
                    <a:gd name="T28" fmla="*/ 62 w 68"/>
                    <a:gd name="T29" fmla="*/ 2 h 104"/>
                    <a:gd name="T30" fmla="*/ 67 w 68"/>
                    <a:gd name="T31" fmla="*/ 12 h 104"/>
                    <a:gd name="T32" fmla="*/ 52 w 68"/>
                    <a:gd name="T33" fmla="*/ 33 h 104"/>
                    <a:gd name="T34" fmla="*/ 55 w 68"/>
                    <a:gd name="T35" fmla="*/ 57 h 104"/>
                    <a:gd name="T36" fmla="*/ 47 w 68"/>
                    <a:gd name="T37" fmla="*/ 90 h 104"/>
                    <a:gd name="T38" fmla="*/ 45 w 68"/>
                    <a:gd name="T39" fmla="*/ 93 h 104"/>
                    <a:gd name="T40" fmla="*/ 42 w 68"/>
                    <a:gd name="T41" fmla="*/ 98 h 104"/>
                    <a:gd name="T42" fmla="*/ 34 w 68"/>
                    <a:gd name="T43" fmla="*/ 104 h 104"/>
                    <a:gd name="T44" fmla="*/ 32 w 68"/>
                    <a:gd name="T45" fmla="*/ 104 h 104"/>
                    <a:gd name="T46" fmla="*/ 26 w 68"/>
                    <a:gd name="T47"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104">
                      <a:moveTo>
                        <a:pt x="26" y="94"/>
                      </a:moveTo>
                      <a:cubicBezTo>
                        <a:pt x="27" y="90"/>
                        <a:pt x="30" y="86"/>
                        <a:pt x="32" y="83"/>
                      </a:cubicBezTo>
                      <a:cubicBezTo>
                        <a:pt x="32" y="82"/>
                        <a:pt x="33" y="82"/>
                        <a:pt x="34" y="81"/>
                      </a:cubicBezTo>
                      <a:cubicBezTo>
                        <a:pt x="38" y="73"/>
                        <a:pt x="39" y="64"/>
                        <a:pt x="39" y="58"/>
                      </a:cubicBezTo>
                      <a:cubicBezTo>
                        <a:pt x="39" y="52"/>
                        <a:pt x="38" y="46"/>
                        <a:pt x="37" y="41"/>
                      </a:cubicBezTo>
                      <a:cubicBezTo>
                        <a:pt x="33" y="42"/>
                        <a:pt x="28" y="43"/>
                        <a:pt x="24" y="43"/>
                      </a:cubicBezTo>
                      <a:cubicBezTo>
                        <a:pt x="18" y="43"/>
                        <a:pt x="12" y="42"/>
                        <a:pt x="6" y="39"/>
                      </a:cubicBezTo>
                      <a:cubicBezTo>
                        <a:pt x="2" y="37"/>
                        <a:pt x="0" y="33"/>
                        <a:pt x="2" y="29"/>
                      </a:cubicBezTo>
                      <a:cubicBezTo>
                        <a:pt x="4" y="24"/>
                        <a:pt x="9" y="23"/>
                        <a:pt x="13" y="24"/>
                      </a:cubicBezTo>
                      <a:cubicBezTo>
                        <a:pt x="20" y="28"/>
                        <a:pt x="29" y="27"/>
                        <a:pt x="36" y="24"/>
                      </a:cubicBezTo>
                      <a:cubicBezTo>
                        <a:pt x="36" y="24"/>
                        <a:pt x="36" y="24"/>
                        <a:pt x="36" y="24"/>
                      </a:cubicBezTo>
                      <a:cubicBezTo>
                        <a:pt x="37" y="23"/>
                        <a:pt x="39" y="22"/>
                        <a:pt x="41" y="21"/>
                      </a:cubicBezTo>
                      <a:cubicBezTo>
                        <a:pt x="41" y="21"/>
                        <a:pt x="41" y="21"/>
                        <a:pt x="41" y="21"/>
                      </a:cubicBezTo>
                      <a:cubicBezTo>
                        <a:pt x="46" y="18"/>
                        <a:pt x="50" y="12"/>
                        <a:pt x="52" y="7"/>
                      </a:cubicBezTo>
                      <a:cubicBezTo>
                        <a:pt x="53" y="2"/>
                        <a:pt x="58" y="0"/>
                        <a:pt x="62" y="2"/>
                      </a:cubicBezTo>
                      <a:cubicBezTo>
                        <a:pt x="66" y="3"/>
                        <a:pt x="68" y="7"/>
                        <a:pt x="67" y="12"/>
                      </a:cubicBezTo>
                      <a:cubicBezTo>
                        <a:pt x="64" y="20"/>
                        <a:pt x="59" y="28"/>
                        <a:pt x="52" y="33"/>
                      </a:cubicBezTo>
                      <a:cubicBezTo>
                        <a:pt x="53" y="41"/>
                        <a:pt x="55" y="49"/>
                        <a:pt x="55" y="57"/>
                      </a:cubicBezTo>
                      <a:cubicBezTo>
                        <a:pt x="56" y="70"/>
                        <a:pt x="53" y="81"/>
                        <a:pt x="47" y="90"/>
                      </a:cubicBezTo>
                      <a:cubicBezTo>
                        <a:pt x="46" y="91"/>
                        <a:pt x="46" y="92"/>
                        <a:pt x="45" y="93"/>
                      </a:cubicBezTo>
                      <a:cubicBezTo>
                        <a:pt x="43" y="95"/>
                        <a:pt x="42" y="97"/>
                        <a:pt x="42" y="98"/>
                      </a:cubicBezTo>
                      <a:cubicBezTo>
                        <a:pt x="41" y="102"/>
                        <a:pt x="37" y="104"/>
                        <a:pt x="34" y="104"/>
                      </a:cubicBezTo>
                      <a:cubicBezTo>
                        <a:pt x="33" y="104"/>
                        <a:pt x="32" y="104"/>
                        <a:pt x="32" y="104"/>
                      </a:cubicBezTo>
                      <a:cubicBezTo>
                        <a:pt x="27" y="103"/>
                        <a:pt x="25" y="98"/>
                        <a:pt x="26" y="9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43">
                  <a:extLst>
                    <a:ext uri="{FF2B5EF4-FFF2-40B4-BE49-F238E27FC236}">
                      <a16:creationId xmlns:a16="http://schemas.microsoft.com/office/drawing/2014/main" xmlns="" id="{3D4628AF-CF37-4ED3-A6D0-285182C6B17F}"/>
                    </a:ext>
                  </a:extLst>
                </p:cNvPr>
                <p:cNvSpPr>
                  <a:spLocks/>
                </p:cNvSpPr>
                <p:nvPr/>
              </p:nvSpPr>
              <p:spPr bwMode="auto">
                <a:xfrm>
                  <a:off x="10020300" y="3609975"/>
                  <a:ext cx="123825" cy="415925"/>
                </a:xfrm>
                <a:custGeom>
                  <a:avLst/>
                  <a:gdLst>
                    <a:gd name="T0" fmla="*/ 23 w 41"/>
                    <a:gd name="T1" fmla="*/ 139 h 139"/>
                    <a:gd name="T2" fmla="*/ 18 w 41"/>
                    <a:gd name="T3" fmla="*/ 137 h 139"/>
                    <a:gd name="T4" fmla="*/ 17 w 41"/>
                    <a:gd name="T5" fmla="*/ 126 h 139"/>
                    <a:gd name="T6" fmla="*/ 25 w 41"/>
                    <a:gd name="T7" fmla="*/ 87 h 139"/>
                    <a:gd name="T8" fmla="*/ 23 w 41"/>
                    <a:gd name="T9" fmla="*/ 71 h 139"/>
                    <a:gd name="T10" fmla="*/ 17 w 41"/>
                    <a:gd name="T11" fmla="*/ 63 h 139"/>
                    <a:gd name="T12" fmla="*/ 15 w 41"/>
                    <a:gd name="T13" fmla="*/ 59 h 139"/>
                    <a:gd name="T14" fmla="*/ 4 w 41"/>
                    <a:gd name="T15" fmla="*/ 7 h 139"/>
                    <a:gd name="T16" fmla="*/ 13 w 41"/>
                    <a:gd name="T17" fmla="*/ 1 h 139"/>
                    <a:gd name="T18" fmla="*/ 20 w 41"/>
                    <a:gd name="T19" fmla="*/ 10 h 139"/>
                    <a:gd name="T20" fmla="*/ 28 w 41"/>
                    <a:gd name="T21" fmla="*/ 50 h 139"/>
                    <a:gd name="T22" fmla="*/ 30 w 41"/>
                    <a:gd name="T23" fmla="*/ 53 h 139"/>
                    <a:gd name="T24" fmla="*/ 37 w 41"/>
                    <a:gd name="T25" fmla="*/ 65 h 139"/>
                    <a:gd name="T26" fmla="*/ 41 w 41"/>
                    <a:gd name="T27" fmla="*/ 87 h 139"/>
                    <a:gd name="T28" fmla="*/ 30 w 41"/>
                    <a:gd name="T29" fmla="*/ 136 h 139"/>
                    <a:gd name="T30" fmla="*/ 23 w 41"/>
                    <a:gd name="T3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139">
                      <a:moveTo>
                        <a:pt x="23" y="139"/>
                      </a:moveTo>
                      <a:cubicBezTo>
                        <a:pt x="21" y="139"/>
                        <a:pt x="20" y="139"/>
                        <a:pt x="18" y="137"/>
                      </a:cubicBezTo>
                      <a:cubicBezTo>
                        <a:pt x="15" y="135"/>
                        <a:pt x="14" y="130"/>
                        <a:pt x="17" y="126"/>
                      </a:cubicBezTo>
                      <a:cubicBezTo>
                        <a:pt x="25" y="117"/>
                        <a:pt x="25" y="102"/>
                        <a:pt x="25" y="87"/>
                      </a:cubicBezTo>
                      <a:cubicBezTo>
                        <a:pt x="25" y="81"/>
                        <a:pt x="25" y="76"/>
                        <a:pt x="23" y="71"/>
                      </a:cubicBezTo>
                      <a:cubicBezTo>
                        <a:pt x="21" y="68"/>
                        <a:pt x="19" y="66"/>
                        <a:pt x="17" y="63"/>
                      </a:cubicBezTo>
                      <a:cubicBezTo>
                        <a:pt x="16" y="62"/>
                        <a:pt x="15" y="60"/>
                        <a:pt x="15" y="59"/>
                      </a:cubicBezTo>
                      <a:cubicBezTo>
                        <a:pt x="4" y="44"/>
                        <a:pt x="0" y="25"/>
                        <a:pt x="4" y="7"/>
                      </a:cubicBezTo>
                      <a:cubicBezTo>
                        <a:pt x="4" y="3"/>
                        <a:pt x="9" y="0"/>
                        <a:pt x="13" y="1"/>
                      </a:cubicBezTo>
                      <a:cubicBezTo>
                        <a:pt x="17" y="2"/>
                        <a:pt x="20" y="6"/>
                        <a:pt x="20" y="10"/>
                      </a:cubicBezTo>
                      <a:cubicBezTo>
                        <a:pt x="17" y="24"/>
                        <a:pt x="20" y="38"/>
                        <a:pt x="28" y="50"/>
                      </a:cubicBezTo>
                      <a:cubicBezTo>
                        <a:pt x="29" y="51"/>
                        <a:pt x="30" y="52"/>
                        <a:pt x="30" y="53"/>
                      </a:cubicBezTo>
                      <a:cubicBezTo>
                        <a:pt x="33" y="57"/>
                        <a:pt x="36" y="60"/>
                        <a:pt x="37" y="65"/>
                      </a:cubicBezTo>
                      <a:cubicBezTo>
                        <a:pt x="41" y="72"/>
                        <a:pt x="41" y="80"/>
                        <a:pt x="41" y="87"/>
                      </a:cubicBezTo>
                      <a:cubicBezTo>
                        <a:pt x="41" y="105"/>
                        <a:pt x="40" y="122"/>
                        <a:pt x="30" y="136"/>
                      </a:cubicBezTo>
                      <a:cubicBezTo>
                        <a:pt x="28" y="138"/>
                        <a:pt x="26" y="139"/>
                        <a:pt x="23"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44">
                  <a:extLst>
                    <a:ext uri="{FF2B5EF4-FFF2-40B4-BE49-F238E27FC236}">
                      <a16:creationId xmlns:a16="http://schemas.microsoft.com/office/drawing/2014/main" xmlns="" id="{F69BC8F4-0FE6-4B77-9072-57FB0B26890B}"/>
                    </a:ext>
                  </a:extLst>
                </p:cNvPr>
                <p:cNvSpPr>
                  <a:spLocks/>
                </p:cNvSpPr>
                <p:nvPr/>
              </p:nvSpPr>
              <p:spPr bwMode="auto">
                <a:xfrm>
                  <a:off x="9536113" y="3986213"/>
                  <a:ext cx="584200" cy="650875"/>
                </a:xfrm>
                <a:custGeom>
                  <a:avLst/>
                  <a:gdLst>
                    <a:gd name="T0" fmla="*/ 92 w 195"/>
                    <a:gd name="T1" fmla="*/ 133 h 218"/>
                    <a:gd name="T2" fmla="*/ 89 w 195"/>
                    <a:gd name="T3" fmla="*/ 137 h 218"/>
                    <a:gd name="T4" fmla="*/ 33 w 195"/>
                    <a:gd name="T5" fmla="*/ 170 h 218"/>
                    <a:gd name="T6" fmla="*/ 33 w 195"/>
                    <a:gd name="T7" fmla="*/ 171 h 218"/>
                    <a:gd name="T8" fmla="*/ 16 w 195"/>
                    <a:gd name="T9" fmla="*/ 214 h 218"/>
                    <a:gd name="T10" fmla="*/ 9 w 195"/>
                    <a:gd name="T11" fmla="*/ 218 h 218"/>
                    <a:gd name="T12" fmla="*/ 5 w 195"/>
                    <a:gd name="T13" fmla="*/ 217 h 218"/>
                    <a:gd name="T14" fmla="*/ 2 w 195"/>
                    <a:gd name="T15" fmla="*/ 206 h 218"/>
                    <a:gd name="T16" fmla="*/ 17 w 195"/>
                    <a:gd name="T17" fmla="*/ 169 h 218"/>
                    <a:gd name="T18" fmla="*/ 7 w 195"/>
                    <a:gd name="T19" fmla="*/ 136 h 218"/>
                    <a:gd name="T20" fmla="*/ 6 w 195"/>
                    <a:gd name="T21" fmla="*/ 125 h 218"/>
                    <a:gd name="T22" fmla="*/ 17 w 195"/>
                    <a:gd name="T23" fmla="*/ 124 h 218"/>
                    <a:gd name="T24" fmla="*/ 33 w 195"/>
                    <a:gd name="T25" fmla="*/ 154 h 218"/>
                    <a:gd name="T26" fmla="*/ 76 w 195"/>
                    <a:gd name="T27" fmla="*/ 127 h 218"/>
                    <a:gd name="T28" fmla="*/ 79 w 195"/>
                    <a:gd name="T29" fmla="*/ 123 h 218"/>
                    <a:gd name="T30" fmla="*/ 110 w 195"/>
                    <a:gd name="T31" fmla="*/ 101 h 218"/>
                    <a:gd name="T32" fmla="*/ 122 w 195"/>
                    <a:gd name="T33" fmla="*/ 102 h 218"/>
                    <a:gd name="T34" fmla="*/ 130 w 195"/>
                    <a:gd name="T35" fmla="*/ 103 h 218"/>
                    <a:gd name="T36" fmla="*/ 133 w 195"/>
                    <a:gd name="T37" fmla="*/ 102 h 218"/>
                    <a:gd name="T38" fmla="*/ 137 w 195"/>
                    <a:gd name="T39" fmla="*/ 94 h 218"/>
                    <a:gd name="T40" fmla="*/ 144 w 195"/>
                    <a:gd name="T41" fmla="*/ 83 h 218"/>
                    <a:gd name="T42" fmla="*/ 145 w 195"/>
                    <a:gd name="T43" fmla="*/ 81 h 218"/>
                    <a:gd name="T44" fmla="*/ 146 w 195"/>
                    <a:gd name="T45" fmla="*/ 79 h 218"/>
                    <a:gd name="T46" fmla="*/ 149 w 195"/>
                    <a:gd name="T47" fmla="*/ 45 h 218"/>
                    <a:gd name="T48" fmla="*/ 129 w 195"/>
                    <a:gd name="T49" fmla="*/ 18 h 218"/>
                    <a:gd name="T50" fmla="*/ 122 w 195"/>
                    <a:gd name="T51" fmla="*/ 15 h 218"/>
                    <a:gd name="T52" fmla="*/ 124 w 195"/>
                    <a:gd name="T53" fmla="*/ 4 h 218"/>
                    <a:gd name="T54" fmla="*/ 136 w 195"/>
                    <a:gd name="T55" fmla="*/ 4 h 218"/>
                    <a:gd name="T56" fmla="*/ 165 w 195"/>
                    <a:gd name="T57" fmla="*/ 41 h 218"/>
                    <a:gd name="T58" fmla="*/ 166 w 195"/>
                    <a:gd name="T59" fmla="*/ 71 h 218"/>
                    <a:gd name="T60" fmla="*/ 179 w 195"/>
                    <a:gd name="T61" fmla="*/ 65 h 218"/>
                    <a:gd name="T62" fmla="*/ 191 w 195"/>
                    <a:gd name="T63" fmla="*/ 63 h 218"/>
                    <a:gd name="T64" fmla="*/ 192 w 195"/>
                    <a:gd name="T65" fmla="*/ 74 h 218"/>
                    <a:gd name="T66" fmla="*/ 170 w 195"/>
                    <a:gd name="T67" fmla="*/ 87 h 218"/>
                    <a:gd name="T68" fmla="*/ 156 w 195"/>
                    <a:gd name="T69" fmla="*/ 93 h 218"/>
                    <a:gd name="T70" fmla="*/ 152 w 195"/>
                    <a:gd name="T71" fmla="*/ 101 h 218"/>
                    <a:gd name="T72" fmla="*/ 146 w 195"/>
                    <a:gd name="T73" fmla="*/ 112 h 218"/>
                    <a:gd name="T74" fmla="*/ 155 w 195"/>
                    <a:gd name="T75" fmla="*/ 174 h 218"/>
                    <a:gd name="T76" fmla="*/ 147 w 195"/>
                    <a:gd name="T77" fmla="*/ 180 h 218"/>
                    <a:gd name="T78" fmla="*/ 145 w 195"/>
                    <a:gd name="T79" fmla="*/ 180 h 218"/>
                    <a:gd name="T80" fmla="*/ 139 w 195"/>
                    <a:gd name="T81" fmla="*/ 170 h 218"/>
                    <a:gd name="T82" fmla="*/ 131 w 195"/>
                    <a:gd name="T83" fmla="*/ 119 h 218"/>
                    <a:gd name="T84" fmla="*/ 119 w 195"/>
                    <a:gd name="T85" fmla="*/ 118 h 218"/>
                    <a:gd name="T86" fmla="*/ 111 w 195"/>
                    <a:gd name="T87" fmla="*/ 117 h 218"/>
                    <a:gd name="T88" fmla="*/ 92 w 195"/>
                    <a:gd name="T89" fmla="*/ 13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18">
                      <a:moveTo>
                        <a:pt x="92" y="133"/>
                      </a:moveTo>
                      <a:cubicBezTo>
                        <a:pt x="91" y="135"/>
                        <a:pt x="90" y="136"/>
                        <a:pt x="89" y="137"/>
                      </a:cubicBezTo>
                      <a:cubicBezTo>
                        <a:pt x="79" y="150"/>
                        <a:pt x="55" y="170"/>
                        <a:pt x="33" y="170"/>
                      </a:cubicBezTo>
                      <a:cubicBezTo>
                        <a:pt x="33" y="170"/>
                        <a:pt x="33" y="171"/>
                        <a:pt x="33" y="171"/>
                      </a:cubicBezTo>
                      <a:cubicBezTo>
                        <a:pt x="31" y="187"/>
                        <a:pt x="23" y="202"/>
                        <a:pt x="16" y="214"/>
                      </a:cubicBezTo>
                      <a:cubicBezTo>
                        <a:pt x="15" y="217"/>
                        <a:pt x="12" y="218"/>
                        <a:pt x="9" y="218"/>
                      </a:cubicBezTo>
                      <a:cubicBezTo>
                        <a:pt x="8" y="218"/>
                        <a:pt x="6" y="218"/>
                        <a:pt x="5" y="217"/>
                      </a:cubicBezTo>
                      <a:cubicBezTo>
                        <a:pt x="1" y="215"/>
                        <a:pt x="0" y="210"/>
                        <a:pt x="2" y="206"/>
                      </a:cubicBezTo>
                      <a:cubicBezTo>
                        <a:pt x="9" y="195"/>
                        <a:pt x="15" y="182"/>
                        <a:pt x="17" y="169"/>
                      </a:cubicBezTo>
                      <a:cubicBezTo>
                        <a:pt x="18" y="156"/>
                        <a:pt x="15" y="143"/>
                        <a:pt x="7" y="136"/>
                      </a:cubicBezTo>
                      <a:cubicBezTo>
                        <a:pt x="3" y="133"/>
                        <a:pt x="3" y="128"/>
                        <a:pt x="6" y="125"/>
                      </a:cubicBezTo>
                      <a:cubicBezTo>
                        <a:pt x="9" y="121"/>
                        <a:pt x="14" y="121"/>
                        <a:pt x="17" y="124"/>
                      </a:cubicBezTo>
                      <a:cubicBezTo>
                        <a:pt x="26" y="131"/>
                        <a:pt x="31" y="142"/>
                        <a:pt x="33" y="154"/>
                      </a:cubicBezTo>
                      <a:cubicBezTo>
                        <a:pt x="47" y="153"/>
                        <a:pt x="66" y="140"/>
                        <a:pt x="76" y="127"/>
                      </a:cubicBezTo>
                      <a:cubicBezTo>
                        <a:pt x="77" y="126"/>
                        <a:pt x="78" y="125"/>
                        <a:pt x="79" y="123"/>
                      </a:cubicBezTo>
                      <a:cubicBezTo>
                        <a:pt x="87" y="114"/>
                        <a:pt x="96" y="102"/>
                        <a:pt x="110" y="101"/>
                      </a:cubicBezTo>
                      <a:cubicBezTo>
                        <a:pt x="114" y="101"/>
                        <a:pt x="119" y="102"/>
                        <a:pt x="122" y="102"/>
                      </a:cubicBezTo>
                      <a:cubicBezTo>
                        <a:pt x="125" y="103"/>
                        <a:pt x="128" y="103"/>
                        <a:pt x="130" y="103"/>
                      </a:cubicBezTo>
                      <a:cubicBezTo>
                        <a:pt x="131" y="102"/>
                        <a:pt x="132" y="102"/>
                        <a:pt x="133" y="102"/>
                      </a:cubicBezTo>
                      <a:cubicBezTo>
                        <a:pt x="135" y="100"/>
                        <a:pt x="136" y="98"/>
                        <a:pt x="137" y="94"/>
                      </a:cubicBezTo>
                      <a:cubicBezTo>
                        <a:pt x="139" y="91"/>
                        <a:pt x="141" y="86"/>
                        <a:pt x="144" y="83"/>
                      </a:cubicBezTo>
                      <a:cubicBezTo>
                        <a:pt x="144" y="82"/>
                        <a:pt x="145" y="82"/>
                        <a:pt x="145" y="81"/>
                      </a:cubicBezTo>
                      <a:cubicBezTo>
                        <a:pt x="145" y="81"/>
                        <a:pt x="145" y="80"/>
                        <a:pt x="146" y="79"/>
                      </a:cubicBezTo>
                      <a:cubicBezTo>
                        <a:pt x="151" y="69"/>
                        <a:pt x="153" y="56"/>
                        <a:pt x="149" y="45"/>
                      </a:cubicBezTo>
                      <a:cubicBezTo>
                        <a:pt x="146" y="34"/>
                        <a:pt x="139" y="24"/>
                        <a:pt x="129" y="18"/>
                      </a:cubicBezTo>
                      <a:cubicBezTo>
                        <a:pt x="126" y="19"/>
                        <a:pt x="123" y="17"/>
                        <a:pt x="122" y="15"/>
                      </a:cubicBezTo>
                      <a:cubicBezTo>
                        <a:pt x="119" y="11"/>
                        <a:pt x="120" y="6"/>
                        <a:pt x="124" y="4"/>
                      </a:cubicBezTo>
                      <a:cubicBezTo>
                        <a:pt x="126" y="2"/>
                        <a:pt x="130" y="0"/>
                        <a:pt x="136" y="4"/>
                      </a:cubicBezTo>
                      <a:cubicBezTo>
                        <a:pt x="150" y="12"/>
                        <a:pt x="161" y="25"/>
                        <a:pt x="165" y="41"/>
                      </a:cubicBezTo>
                      <a:cubicBezTo>
                        <a:pt x="168" y="51"/>
                        <a:pt x="168" y="61"/>
                        <a:pt x="166" y="71"/>
                      </a:cubicBezTo>
                      <a:cubicBezTo>
                        <a:pt x="172" y="70"/>
                        <a:pt x="177" y="68"/>
                        <a:pt x="179" y="65"/>
                      </a:cubicBezTo>
                      <a:cubicBezTo>
                        <a:pt x="182" y="61"/>
                        <a:pt x="187" y="60"/>
                        <a:pt x="191" y="63"/>
                      </a:cubicBezTo>
                      <a:cubicBezTo>
                        <a:pt x="194" y="66"/>
                        <a:pt x="195" y="71"/>
                        <a:pt x="192" y="74"/>
                      </a:cubicBezTo>
                      <a:cubicBezTo>
                        <a:pt x="187" y="82"/>
                        <a:pt x="178" y="85"/>
                        <a:pt x="170" y="87"/>
                      </a:cubicBezTo>
                      <a:cubicBezTo>
                        <a:pt x="164" y="88"/>
                        <a:pt x="159" y="90"/>
                        <a:pt x="156" y="93"/>
                      </a:cubicBezTo>
                      <a:cubicBezTo>
                        <a:pt x="155" y="95"/>
                        <a:pt x="153" y="98"/>
                        <a:pt x="152" y="101"/>
                      </a:cubicBezTo>
                      <a:cubicBezTo>
                        <a:pt x="151" y="104"/>
                        <a:pt x="149" y="109"/>
                        <a:pt x="146" y="112"/>
                      </a:cubicBezTo>
                      <a:cubicBezTo>
                        <a:pt x="156" y="131"/>
                        <a:pt x="160" y="153"/>
                        <a:pt x="155" y="174"/>
                      </a:cubicBezTo>
                      <a:cubicBezTo>
                        <a:pt x="154" y="178"/>
                        <a:pt x="150" y="180"/>
                        <a:pt x="147" y="180"/>
                      </a:cubicBezTo>
                      <a:cubicBezTo>
                        <a:pt x="146" y="180"/>
                        <a:pt x="145" y="180"/>
                        <a:pt x="145" y="180"/>
                      </a:cubicBezTo>
                      <a:cubicBezTo>
                        <a:pt x="140" y="179"/>
                        <a:pt x="138" y="175"/>
                        <a:pt x="139" y="170"/>
                      </a:cubicBezTo>
                      <a:cubicBezTo>
                        <a:pt x="143" y="153"/>
                        <a:pt x="140" y="134"/>
                        <a:pt x="131" y="119"/>
                      </a:cubicBezTo>
                      <a:cubicBezTo>
                        <a:pt x="127" y="119"/>
                        <a:pt x="123" y="119"/>
                        <a:pt x="119" y="118"/>
                      </a:cubicBezTo>
                      <a:cubicBezTo>
                        <a:pt x="116" y="118"/>
                        <a:pt x="114" y="117"/>
                        <a:pt x="111" y="117"/>
                      </a:cubicBezTo>
                      <a:cubicBezTo>
                        <a:pt x="104" y="118"/>
                        <a:pt x="98" y="125"/>
                        <a:pt x="92"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45">
                  <a:extLst>
                    <a:ext uri="{FF2B5EF4-FFF2-40B4-BE49-F238E27FC236}">
                      <a16:creationId xmlns:a16="http://schemas.microsoft.com/office/drawing/2014/main" xmlns="" id="{91727C59-A2B5-4981-B654-76DDD41D742F}"/>
                    </a:ext>
                  </a:extLst>
                </p:cNvPr>
                <p:cNvSpPr>
                  <a:spLocks/>
                </p:cNvSpPr>
                <p:nvPr/>
              </p:nvSpPr>
              <p:spPr bwMode="auto">
                <a:xfrm>
                  <a:off x="9075738" y="4708525"/>
                  <a:ext cx="358775" cy="230188"/>
                </a:xfrm>
                <a:custGeom>
                  <a:avLst/>
                  <a:gdLst>
                    <a:gd name="T0" fmla="*/ 57 w 120"/>
                    <a:gd name="T1" fmla="*/ 27 h 77"/>
                    <a:gd name="T2" fmla="*/ 65 w 120"/>
                    <a:gd name="T3" fmla="*/ 22 h 77"/>
                    <a:gd name="T4" fmla="*/ 76 w 120"/>
                    <a:gd name="T5" fmla="*/ 15 h 77"/>
                    <a:gd name="T6" fmla="*/ 104 w 120"/>
                    <a:gd name="T7" fmla="*/ 17 h 77"/>
                    <a:gd name="T8" fmla="*/ 109 w 120"/>
                    <a:gd name="T9" fmla="*/ 20 h 77"/>
                    <a:gd name="T10" fmla="*/ 114 w 120"/>
                    <a:gd name="T11" fmla="*/ 24 h 77"/>
                    <a:gd name="T12" fmla="*/ 119 w 120"/>
                    <a:gd name="T13" fmla="*/ 34 h 77"/>
                    <a:gd name="T14" fmla="*/ 109 w 120"/>
                    <a:gd name="T15" fmla="*/ 39 h 77"/>
                    <a:gd name="T16" fmla="*/ 98 w 120"/>
                    <a:gd name="T17" fmla="*/ 33 h 77"/>
                    <a:gd name="T18" fmla="*/ 95 w 120"/>
                    <a:gd name="T19" fmla="*/ 30 h 77"/>
                    <a:gd name="T20" fmla="*/ 82 w 120"/>
                    <a:gd name="T21" fmla="*/ 29 h 77"/>
                    <a:gd name="T22" fmla="*/ 75 w 120"/>
                    <a:gd name="T23" fmla="*/ 34 h 77"/>
                    <a:gd name="T24" fmla="*/ 62 w 120"/>
                    <a:gd name="T25" fmla="*/ 42 h 77"/>
                    <a:gd name="T26" fmla="*/ 60 w 120"/>
                    <a:gd name="T27" fmla="*/ 43 h 77"/>
                    <a:gd name="T28" fmla="*/ 40 w 120"/>
                    <a:gd name="T29" fmla="*/ 76 h 77"/>
                    <a:gd name="T30" fmla="*/ 36 w 120"/>
                    <a:gd name="T31" fmla="*/ 77 h 77"/>
                    <a:gd name="T32" fmla="*/ 29 w 120"/>
                    <a:gd name="T33" fmla="*/ 74 h 77"/>
                    <a:gd name="T34" fmla="*/ 31 w 120"/>
                    <a:gd name="T35" fmla="*/ 62 h 77"/>
                    <a:gd name="T36" fmla="*/ 44 w 120"/>
                    <a:gd name="T37" fmla="*/ 43 h 77"/>
                    <a:gd name="T38" fmla="*/ 27 w 120"/>
                    <a:gd name="T39" fmla="*/ 34 h 77"/>
                    <a:gd name="T40" fmla="*/ 18 w 120"/>
                    <a:gd name="T41" fmla="*/ 26 h 77"/>
                    <a:gd name="T42" fmla="*/ 5 w 120"/>
                    <a:gd name="T43" fmla="*/ 16 h 77"/>
                    <a:gd name="T44" fmla="*/ 2 w 120"/>
                    <a:gd name="T45" fmla="*/ 5 h 77"/>
                    <a:gd name="T46" fmla="*/ 13 w 120"/>
                    <a:gd name="T47" fmla="*/ 2 h 77"/>
                    <a:gd name="T48" fmla="*/ 29 w 120"/>
                    <a:gd name="T49" fmla="*/ 14 h 77"/>
                    <a:gd name="T50" fmla="*/ 37 w 120"/>
                    <a:gd name="T51" fmla="*/ 21 h 77"/>
                    <a:gd name="T52" fmla="*/ 57 w 120"/>
                    <a:gd name="T53"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77">
                      <a:moveTo>
                        <a:pt x="57" y="27"/>
                      </a:moveTo>
                      <a:cubicBezTo>
                        <a:pt x="59" y="26"/>
                        <a:pt x="62" y="24"/>
                        <a:pt x="65" y="22"/>
                      </a:cubicBezTo>
                      <a:cubicBezTo>
                        <a:pt x="68" y="19"/>
                        <a:pt x="71" y="16"/>
                        <a:pt x="76" y="15"/>
                      </a:cubicBezTo>
                      <a:cubicBezTo>
                        <a:pt x="85" y="11"/>
                        <a:pt x="95" y="11"/>
                        <a:pt x="104" y="17"/>
                      </a:cubicBezTo>
                      <a:cubicBezTo>
                        <a:pt x="105" y="18"/>
                        <a:pt x="107" y="19"/>
                        <a:pt x="109" y="20"/>
                      </a:cubicBezTo>
                      <a:cubicBezTo>
                        <a:pt x="110" y="22"/>
                        <a:pt x="112" y="23"/>
                        <a:pt x="114" y="24"/>
                      </a:cubicBezTo>
                      <a:cubicBezTo>
                        <a:pt x="118" y="25"/>
                        <a:pt x="120" y="29"/>
                        <a:pt x="119" y="34"/>
                      </a:cubicBezTo>
                      <a:cubicBezTo>
                        <a:pt x="118" y="38"/>
                        <a:pt x="113" y="40"/>
                        <a:pt x="109" y="39"/>
                      </a:cubicBezTo>
                      <a:cubicBezTo>
                        <a:pt x="105" y="38"/>
                        <a:pt x="101" y="35"/>
                        <a:pt x="98" y="33"/>
                      </a:cubicBezTo>
                      <a:cubicBezTo>
                        <a:pt x="97" y="32"/>
                        <a:pt x="96" y="31"/>
                        <a:pt x="95" y="30"/>
                      </a:cubicBezTo>
                      <a:cubicBezTo>
                        <a:pt x="91" y="28"/>
                        <a:pt x="86" y="28"/>
                        <a:pt x="82" y="29"/>
                      </a:cubicBezTo>
                      <a:cubicBezTo>
                        <a:pt x="80" y="30"/>
                        <a:pt x="77" y="32"/>
                        <a:pt x="75" y="34"/>
                      </a:cubicBezTo>
                      <a:cubicBezTo>
                        <a:pt x="71" y="37"/>
                        <a:pt x="67" y="40"/>
                        <a:pt x="62" y="42"/>
                      </a:cubicBezTo>
                      <a:cubicBezTo>
                        <a:pt x="61" y="42"/>
                        <a:pt x="61" y="43"/>
                        <a:pt x="60" y="43"/>
                      </a:cubicBezTo>
                      <a:cubicBezTo>
                        <a:pt x="59" y="56"/>
                        <a:pt x="47" y="71"/>
                        <a:pt x="40" y="76"/>
                      </a:cubicBezTo>
                      <a:cubicBezTo>
                        <a:pt x="39" y="77"/>
                        <a:pt x="37" y="77"/>
                        <a:pt x="36" y="77"/>
                      </a:cubicBezTo>
                      <a:cubicBezTo>
                        <a:pt x="33" y="77"/>
                        <a:pt x="30" y="76"/>
                        <a:pt x="29" y="74"/>
                      </a:cubicBezTo>
                      <a:cubicBezTo>
                        <a:pt x="26" y="70"/>
                        <a:pt x="27" y="65"/>
                        <a:pt x="31" y="62"/>
                      </a:cubicBezTo>
                      <a:cubicBezTo>
                        <a:pt x="36" y="59"/>
                        <a:pt x="43" y="48"/>
                        <a:pt x="44" y="43"/>
                      </a:cubicBezTo>
                      <a:cubicBezTo>
                        <a:pt x="38" y="41"/>
                        <a:pt x="33" y="38"/>
                        <a:pt x="27" y="34"/>
                      </a:cubicBezTo>
                      <a:cubicBezTo>
                        <a:pt x="24" y="32"/>
                        <a:pt x="21" y="29"/>
                        <a:pt x="18" y="26"/>
                      </a:cubicBezTo>
                      <a:cubicBezTo>
                        <a:pt x="14" y="22"/>
                        <a:pt x="10" y="19"/>
                        <a:pt x="5" y="16"/>
                      </a:cubicBezTo>
                      <a:cubicBezTo>
                        <a:pt x="1" y="14"/>
                        <a:pt x="0" y="9"/>
                        <a:pt x="2" y="5"/>
                      </a:cubicBezTo>
                      <a:cubicBezTo>
                        <a:pt x="4" y="1"/>
                        <a:pt x="9" y="0"/>
                        <a:pt x="13" y="2"/>
                      </a:cubicBezTo>
                      <a:cubicBezTo>
                        <a:pt x="19" y="6"/>
                        <a:pt x="24" y="10"/>
                        <a:pt x="29" y="14"/>
                      </a:cubicBezTo>
                      <a:cubicBezTo>
                        <a:pt x="31" y="17"/>
                        <a:pt x="34" y="19"/>
                        <a:pt x="37" y="21"/>
                      </a:cubicBezTo>
                      <a:cubicBezTo>
                        <a:pt x="40" y="24"/>
                        <a:pt x="49" y="30"/>
                        <a:pt x="57"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46">
                  <a:extLst>
                    <a:ext uri="{FF2B5EF4-FFF2-40B4-BE49-F238E27FC236}">
                      <a16:creationId xmlns:a16="http://schemas.microsoft.com/office/drawing/2014/main" xmlns="" id="{4F17FB96-067C-4A53-B129-000C10175335}"/>
                    </a:ext>
                  </a:extLst>
                </p:cNvPr>
                <p:cNvSpPr>
                  <a:spLocks/>
                </p:cNvSpPr>
                <p:nvPr/>
              </p:nvSpPr>
              <p:spPr bwMode="auto">
                <a:xfrm>
                  <a:off x="9109075" y="3559175"/>
                  <a:ext cx="866775" cy="962025"/>
                </a:xfrm>
                <a:custGeom>
                  <a:avLst/>
                  <a:gdLst>
                    <a:gd name="T0" fmla="*/ 50 w 290"/>
                    <a:gd name="T1" fmla="*/ 187 h 322"/>
                    <a:gd name="T2" fmla="*/ 70 w 290"/>
                    <a:gd name="T3" fmla="*/ 143 h 322"/>
                    <a:gd name="T4" fmla="*/ 68 w 290"/>
                    <a:gd name="T5" fmla="*/ 142 h 322"/>
                    <a:gd name="T6" fmla="*/ 35 w 290"/>
                    <a:gd name="T7" fmla="*/ 118 h 322"/>
                    <a:gd name="T8" fmla="*/ 76 w 290"/>
                    <a:gd name="T9" fmla="*/ 125 h 322"/>
                    <a:gd name="T10" fmla="*/ 137 w 290"/>
                    <a:gd name="T11" fmla="*/ 85 h 322"/>
                    <a:gd name="T12" fmla="*/ 230 w 290"/>
                    <a:gd name="T13" fmla="*/ 62 h 322"/>
                    <a:gd name="T14" fmla="*/ 248 w 290"/>
                    <a:gd name="T15" fmla="*/ 0 h 322"/>
                    <a:gd name="T16" fmla="*/ 248 w 290"/>
                    <a:gd name="T17" fmla="*/ 56 h 322"/>
                    <a:gd name="T18" fmla="*/ 261 w 290"/>
                    <a:gd name="T19" fmla="*/ 55 h 322"/>
                    <a:gd name="T20" fmla="*/ 274 w 290"/>
                    <a:gd name="T21" fmla="*/ 53 h 322"/>
                    <a:gd name="T22" fmla="*/ 287 w 290"/>
                    <a:gd name="T23" fmla="*/ 62 h 322"/>
                    <a:gd name="T24" fmla="*/ 260 w 290"/>
                    <a:gd name="T25" fmla="*/ 72 h 322"/>
                    <a:gd name="T26" fmla="*/ 239 w 290"/>
                    <a:gd name="T27" fmla="*/ 76 h 322"/>
                    <a:gd name="T28" fmla="*/ 201 w 290"/>
                    <a:gd name="T29" fmla="*/ 87 h 322"/>
                    <a:gd name="T30" fmla="*/ 178 w 290"/>
                    <a:gd name="T31" fmla="*/ 142 h 322"/>
                    <a:gd name="T32" fmla="*/ 160 w 290"/>
                    <a:gd name="T33" fmla="*/ 218 h 322"/>
                    <a:gd name="T34" fmla="*/ 146 w 290"/>
                    <a:gd name="T35" fmla="*/ 237 h 322"/>
                    <a:gd name="T36" fmla="*/ 96 w 290"/>
                    <a:gd name="T37" fmla="*/ 275 h 322"/>
                    <a:gd name="T38" fmla="*/ 53 w 290"/>
                    <a:gd name="T39" fmla="*/ 315 h 322"/>
                    <a:gd name="T40" fmla="*/ 44 w 290"/>
                    <a:gd name="T41" fmla="*/ 322 h 322"/>
                    <a:gd name="T42" fmla="*/ 57 w 290"/>
                    <a:gd name="T43" fmla="*/ 277 h 322"/>
                    <a:gd name="T44" fmla="*/ 121 w 290"/>
                    <a:gd name="T45" fmla="*/ 243 h 322"/>
                    <a:gd name="T46" fmla="*/ 134 w 290"/>
                    <a:gd name="T47" fmla="*/ 225 h 322"/>
                    <a:gd name="T48" fmla="*/ 120 w 290"/>
                    <a:gd name="T49" fmla="*/ 193 h 322"/>
                    <a:gd name="T50" fmla="*/ 144 w 290"/>
                    <a:gd name="T51" fmla="*/ 212 h 322"/>
                    <a:gd name="T52" fmla="*/ 159 w 290"/>
                    <a:gd name="T53" fmla="*/ 192 h 322"/>
                    <a:gd name="T54" fmla="*/ 141 w 290"/>
                    <a:gd name="T55" fmla="*/ 101 h 322"/>
                    <a:gd name="T56" fmla="*/ 94 w 290"/>
                    <a:gd name="T57" fmla="*/ 124 h 322"/>
                    <a:gd name="T58" fmla="*/ 84 w 290"/>
                    <a:gd name="T59" fmla="*/ 156 h 322"/>
                    <a:gd name="T60" fmla="*/ 44 w 290"/>
                    <a:gd name="T61" fmla="*/ 217 h 322"/>
                    <a:gd name="T62" fmla="*/ 9 w 290"/>
                    <a:gd name="T63" fmla="*/ 262 h 322"/>
                    <a:gd name="T64" fmla="*/ 1 w 290"/>
                    <a:gd name="T65" fmla="*/ 2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322">
                      <a:moveTo>
                        <a:pt x="33" y="206"/>
                      </a:moveTo>
                      <a:cubicBezTo>
                        <a:pt x="39" y="200"/>
                        <a:pt x="45" y="194"/>
                        <a:pt x="50" y="187"/>
                      </a:cubicBezTo>
                      <a:cubicBezTo>
                        <a:pt x="58" y="177"/>
                        <a:pt x="65" y="165"/>
                        <a:pt x="68" y="152"/>
                      </a:cubicBezTo>
                      <a:cubicBezTo>
                        <a:pt x="69" y="149"/>
                        <a:pt x="70" y="146"/>
                        <a:pt x="70" y="143"/>
                      </a:cubicBezTo>
                      <a:cubicBezTo>
                        <a:pt x="70" y="143"/>
                        <a:pt x="71" y="142"/>
                        <a:pt x="71" y="142"/>
                      </a:cubicBezTo>
                      <a:cubicBezTo>
                        <a:pt x="70" y="142"/>
                        <a:pt x="69" y="142"/>
                        <a:pt x="68" y="142"/>
                      </a:cubicBezTo>
                      <a:cubicBezTo>
                        <a:pt x="56" y="142"/>
                        <a:pt x="44" y="137"/>
                        <a:pt x="35" y="129"/>
                      </a:cubicBezTo>
                      <a:cubicBezTo>
                        <a:pt x="32" y="126"/>
                        <a:pt x="32" y="121"/>
                        <a:pt x="35" y="118"/>
                      </a:cubicBezTo>
                      <a:cubicBezTo>
                        <a:pt x="38" y="114"/>
                        <a:pt x="43" y="114"/>
                        <a:pt x="46" y="117"/>
                      </a:cubicBezTo>
                      <a:cubicBezTo>
                        <a:pt x="54" y="124"/>
                        <a:pt x="66" y="127"/>
                        <a:pt x="76" y="125"/>
                      </a:cubicBezTo>
                      <a:cubicBezTo>
                        <a:pt x="77" y="122"/>
                        <a:pt x="79" y="118"/>
                        <a:pt x="80" y="115"/>
                      </a:cubicBezTo>
                      <a:cubicBezTo>
                        <a:pt x="93" y="97"/>
                        <a:pt x="115" y="90"/>
                        <a:pt x="137" y="85"/>
                      </a:cubicBezTo>
                      <a:cubicBezTo>
                        <a:pt x="197" y="71"/>
                        <a:pt x="197" y="71"/>
                        <a:pt x="197" y="71"/>
                      </a:cubicBezTo>
                      <a:cubicBezTo>
                        <a:pt x="208" y="68"/>
                        <a:pt x="219" y="66"/>
                        <a:pt x="230" y="62"/>
                      </a:cubicBezTo>
                      <a:cubicBezTo>
                        <a:pt x="235" y="44"/>
                        <a:pt x="239" y="26"/>
                        <a:pt x="240" y="7"/>
                      </a:cubicBezTo>
                      <a:cubicBezTo>
                        <a:pt x="240" y="3"/>
                        <a:pt x="244" y="0"/>
                        <a:pt x="248" y="0"/>
                      </a:cubicBezTo>
                      <a:cubicBezTo>
                        <a:pt x="253" y="0"/>
                        <a:pt x="256" y="4"/>
                        <a:pt x="256" y="8"/>
                      </a:cubicBezTo>
                      <a:cubicBezTo>
                        <a:pt x="255" y="25"/>
                        <a:pt x="252" y="40"/>
                        <a:pt x="248" y="56"/>
                      </a:cubicBezTo>
                      <a:cubicBezTo>
                        <a:pt x="249" y="56"/>
                        <a:pt x="251" y="56"/>
                        <a:pt x="252" y="55"/>
                      </a:cubicBezTo>
                      <a:cubicBezTo>
                        <a:pt x="255" y="55"/>
                        <a:pt x="258" y="55"/>
                        <a:pt x="261" y="55"/>
                      </a:cubicBezTo>
                      <a:cubicBezTo>
                        <a:pt x="263" y="55"/>
                        <a:pt x="265" y="56"/>
                        <a:pt x="267" y="55"/>
                      </a:cubicBezTo>
                      <a:cubicBezTo>
                        <a:pt x="270" y="55"/>
                        <a:pt x="273" y="54"/>
                        <a:pt x="274" y="53"/>
                      </a:cubicBezTo>
                      <a:cubicBezTo>
                        <a:pt x="276" y="49"/>
                        <a:pt x="281" y="48"/>
                        <a:pt x="285" y="50"/>
                      </a:cubicBezTo>
                      <a:cubicBezTo>
                        <a:pt x="289" y="53"/>
                        <a:pt x="290" y="58"/>
                        <a:pt x="287" y="62"/>
                      </a:cubicBezTo>
                      <a:cubicBezTo>
                        <a:pt x="284" y="67"/>
                        <a:pt x="277" y="71"/>
                        <a:pt x="268" y="72"/>
                      </a:cubicBezTo>
                      <a:cubicBezTo>
                        <a:pt x="265" y="72"/>
                        <a:pt x="263" y="72"/>
                        <a:pt x="260" y="72"/>
                      </a:cubicBezTo>
                      <a:cubicBezTo>
                        <a:pt x="258" y="71"/>
                        <a:pt x="255" y="71"/>
                        <a:pt x="253" y="72"/>
                      </a:cubicBezTo>
                      <a:cubicBezTo>
                        <a:pt x="249" y="72"/>
                        <a:pt x="244" y="74"/>
                        <a:pt x="239" y="76"/>
                      </a:cubicBezTo>
                      <a:cubicBezTo>
                        <a:pt x="238" y="76"/>
                        <a:pt x="237" y="77"/>
                        <a:pt x="236" y="77"/>
                      </a:cubicBezTo>
                      <a:cubicBezTo>
                        <a:pt x="224" y="81"/>
                        <a:pt x="212" y="84"/>
                        <a:pt x="201" y="87"/>
                      </a:cubicBezTo>
                      <a:cubicBezTo>
                        <a:pt x="158" y="97"/>
                        <a:pt x="158" y="97"/>
                        <a:pt x="158" y="97"/>
                      </a:cubicBezTo>
                      <a:cubicBezTo>
                        <a:pt x="166" y="111"/>
                        <a:pt x="174" y="125"/>
                        <a:pt x="178" y="142"/>
                      </a:cubicBezTo>
                      <a:cubicBezTo>
                        <a:pt x="184" y="163"/>
                        <a:pt x="182" y="184"/>
                        <a:pt x="173" y="200"/>
                      </a:cubicBezTo>
                      <a:cubicBezTo>
                        <a:pt x="170" y="207"/>
                        <a:pt x="164" y="213"/>
                        <a:pt x="160" y="218"/>
                      </a:cubicBezTo>
                      <a:cubicBezTo>
                        <a:pt x="157" y="221"/>
                        <a:pt x="154" y="225"/>
                        <a:pt x="152" y="228"/>
                      </a:cubicBezTo>
                      <a:cubicBezTo>
                        <a:pt x="149" y="231"/>
                        <a:pt x="148" y="234"/>
                        <a:pt x="146" y="237"/>
                      </a:cubicBezTo>
                      <a:cubicBezTo>
                        <a:pt x="142" y="243"/>
                        <a:pt x="138" y="249"/>
                        <a:pt x="132" y="255"/>
                      </a:cubicBezTo>
                      <a:cubicBezTo>
                        <a:pt x="122" y="265"/>
                        <a:pt x="109" y="270"/>
                        <a:pt x="96" y="275"/>
                      </a:cubicBezTo>
                      <a:cubicBezTo>
                        <a:pt x="86" y="279"/>
                        <a:pt x="76" y="282"/>
                        <a:pt x="68" y="289"/>
                      </a:cubicBezTo>
                      <a:cubicBezTo>
                        <a:pt x="60" y="296"/>
                        <a:pt x="55" y="305"/>
                        <a:pt x="53" y="315"/>
                      </a:cubicBezTo>
                      <a:cubicBezTo>
                        <a:pt x="53" y="319"/>
                        <a:pt x="49" y="322"/>
                        <a:pt x="45" y="322"/>
                      </a:cubicBezTo>
                      <a:cubicBezTo>
                        <a:pt x="45" y="322"/>
                        <a:pt x="44" y="322"/>
                        <a:pt x="44" y="322"/>
                      </a:cubicBezTo>
                      <a:cubicBezTo>
                        <a:pt x="40" y="322"/>
                        <a:pt x="37" y="317"/>
                        <a:pt x="37" y="313"/>
                      </a:cubicBezTo>
                      <a:cubicBezTo>
                        <a:pt x="39" y="299"/>
                        <a:pt x="47" y="286"/>
                        <a:pt x="57" y="277"/>
                      </a:cubicBezTo>
                      <a:cubicBezTo>
                        <a:pt x="67" y="268"/>
                        <a:pt x="79" y="264"/>
                        <a:pt x="90" y="260"/>
                      </a:cubicBezTo>
                      <a:cubicBezTo>
                        <a:pt x="102" y="255"/>
                        <a:pt x="113" y="251"/>
                        <a:pt x="121" y="243"/>
                      </a:cubicBezTo>
                      <a:cubicBezTo>
                        <a:pt x="125" y="239"/>
                        <a:pt x="128" y="234"/>
                        <a:pt x="132" y="228"/>
                      </a:cubicBezTo>
                      <a:cubicBezTo>
                        <a:pt x="133" y="227"/>
                        <a:pt x="133" y="226"/>
                        <a:pt x="134" y="225"/>
                      </a:cubicBezTo>
                      <a:cubicBezTo>
                        <a:pt x="128" y="219"/>
                        <a:pt x="123" y="211"/>
                        <a:pt x="118" y="204"/>
                      </a:cubicBezTo>
                      <a:cubicBezTo>
                        <a:pt x="115" y="200"/>
                        <a:pt x="116" y="195"/>
                        <a:pt x="120" y="193"/>
                      </a:cubicBezTo>
                      <a:cubicBezTo>
                        <a:pt x="124" y="190"/>
                        <a:pt x="129" y="191"/>
                        <a:pt x="131" y="195"/>
                      </a:cubicBezTo>
                      <a:cubicBezTo>
                        <a:pt x="135" y="201"/>
                        <a:pt x="139" y="206"/>
                        <a:pt x="144" y="212"/>
                      </a:cubicBezTo>
                      <a:cubicBezTo>
                        <a:pt x="145" y="210"/>
                        <a:pt x="146" y="209"/>
                        <a:pt x="147" y="208"/>
                      </a:cubicBezTo>
                      <a:cubicBezTo>
                        <a:pt x="152" y="202"/>
                        <a:pt x="156" y="197"/>
                        <a:pt x="159" y="192"/>
                      </a:cubicBezTo>
                      <a:cubicBezTo>
                        <a:pt x="169" y="175"/>
                        <a:pt x="165" y="156"/>
                        <a:pt x="163" y="146"/>
                      </a:cubicBezTo>
                      <a:cubicBezTo>
                        <a:pt x="158" y="130"/>
                        <a:pt x="150" y="115"/>
                        <a:pt x="141" y="101"/>
                      </a:cubicBezTo>
                      <a:cubicBezTo>
                        <a:pt x="141" y="101"/>
                        <a:pt x="141" y="101"/>
                        <a:pt x="141" y="101"/>
                      </a:cubicBezTo>
                      <a:cubicBezTo>
                        <a:pt x="121" y="105"/>
                        <a:pt x="103" y="110"/>
                        <a:pt x="94" y="124"/>
                      </a:cubicBezTo>
                      <a:cubicBezTo>
                        <a:pt x="90" y="131"/>
                        <a:pt x="88" y="138"/>
                        <a:pt x="86" y="147"/>
                      </a:cubicBezTo>
                      <a:cubicBezTo>
                        <a:pt x="85" y="150"/>
                        <a:pt x="85" y="153"/>
                        <a:pt x="84" y="156"/>
                      </a:cubicBezTo>
                      <a:cubicBezTo>
                        <a:pt x="80" y="171"/>
                        <a:pt x="72" y="185"/>
                        <a:pt x="63" y="197"/>
                      </a:cubicBezTo>
                      <a:cubicBezTo>
                        <a:pt x="57" y="205"/>
                        <a:pt x="51" y="211"/>
                        <a:pt x="44" y="217"/>
                      </a:cubicBezTo>
                      <a:cubicBezTo>
                        <a:pt x="32" y="230"/>
                        <a:pt x="21" y="241"/>
                        <a:pt x="16" y="256"/>
                      </a:cubicBezTo>
                      <a:cubicBezTo>
                        <a:pt x="15" y="259"/>
                        <a:pt x="12" y="262"/>
                        <a:pt x="9" y="262"/>
                      </a:cubicBezTo>
                      <a:cubicBezTo>
                        <a:pt x="8" y="262"/>
                        <a:pt x="7" y="262"/>
                        <a:pt x="6" y="261"/>
                      </a:cubicBezTo>
                      <a:cubicBezTo>
                        <a:pt x="2" y="260"/>
                        <a:pt x="0" y="255"/>
                        <a:pt x="1" y="251"/>
                      </a:cubicBezTo>
                      <a:cubicBezTo>
                        <a:pt x="7" y="233"/>
                        <a:pt x="20" y="219"/>
                        <a:pt x="33"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47">
                  <a:extLst>
                    <a:ext uri="{FF2B5EF4-FFF2-40B4-BE49-F238E27FC236}">
                      <a16:creationId xmlns:a16="http://schemas.microsoft.com/office/drawing/2014/main" xmlns="" id="{D7F9FB2D-77CD-4E22-952B-0E365659B26E}"/>
                    </a:ext>
                  </a:extLst>
                </p:cNvPr>
                <p:cNvSpPr>
                  <a:spLocks/>
                </p:cNvSpPr>
                <p:nvPr/>
              </p:nvSpPr>
              <p:spPr bwMode="auto">
                <a:xfrm>
                  <a:off x="9264650" y="4575175"/>
                  <a:ext cx="609600" cy="468313"/>
                </a:xfrm>
                <a:custGeom>
                  <a:avLst/>
                  <a:gdLst>
                    <a:gd name="T0" fmla="*/ 12 w 204"/>
                    <a:gd name="T1" fmla="*/ 138 h 157"/>
                    <a:gd name="T2" fmla="*/ 63 w 204"/>
                    <a:gd name="T3" fmla="*/ 124 h 157"/>
                    <a:gd name="T4" fmla="*/ 73 w 204"/>
                    <a:gd name="T5" fmla="*/ 110 h 157"/>
                    <a:gd name="T6" fmla="*/ 80 w 204"/>
                    <a:gd name="T7" fmla="*/ 101 h 157"/>
                    <a:gd name="T8" fmla="*/ 107 w 204"/>
                    <a:gd name="T9" fmla="*/ 80 h 157"/>
                    <a:gd name="T10" fmla="*/ 108 w 204"/>
                    <a:gd name="T11" fmla="*/ 80 h 157"/>
                    <a:gd name="T12" fmla="*/ 113 w 204"/>
                    <a:gd name="T13" fmla="*/ 50 h 157"/>
                    <a:gd name="T14" fmla="*/ 121 w 204"/>
                    <a:gd name="T15" fmla="*/ 42 h 157"/>
                    <a:gd name="T16" fmla="*/ 130 w 204"/>
                    <a:gd name="T17" fmla="*/ 50 h 157"/>
                    <a:gd name="T18" fmla="*/ 125 w 204"/>
                    <a:gd name="T19" fmla="*/ 79 h 157"/>
                    <a:gd name="T20" fmla="*/ 139 w 204"/>
                    <a:gd name="T21" fmla="*/ 78 h 157"/>
                    <a:gd name="T22" fmla="*/ 153 w 204"/>
                    <a:gd name="T23" fmla="*/ 67 h 157"/>
                    <a:gd name="T24" fmla="*/ 187 w 204"/>
                    <a:gd name="T25" fmla="*/ 8 h 157"/>
                    <a:gd name="T26" fmla="*/ 196 w 204"/>
                    <a:gd name="T27" fmla="*/ 1 h 157"/>
                    <a:gd name="T28" fmla="*/ 203 w 204"/>
                    <a:gd name="T29" fmla="*/ 10 h 157"/>
                    <a:gd name="T30" fmla="*/ 165 w 204"/>
                    <a:gd name="T31" fmla="*/ 78 h 157"/>
                    <a:gd name="T32" fmla="*/ 145 w 204"/>
                    <a:gd name="T33" fmla="*/ 93 h 157"/>
                    <a:gd name="T34" fmla="*/ 124 w 204"/>
                    <a:gd name="T35" fmla="*/ 96 h 157"/>
                    <a:gd name="T36" fmla="*/ 111 w 204"/>
                    <a:gd name="T37" fmla="*/ 96 h 157"/>
                    <a:gd name="T38" fmla="*/ 93 w 204"/>
                    <a:gd name="T39" fmla="*/ 111 h 157"/>
                    <a:gd name="T40" fmla="*/ 87 w 204"/>
                    <a:gd name="T41" fmla="*/ 119 h 157"/>
                    <a:gd name="T42" fmla="*/ 75 w 204"/>
                    <a:gd name="T43" fmla="*/ 135 h 157"/>
                    <a:gd name="T44" fmla="*/ 26 w 204"/>
                    <a:gd name="T45" fmla="*/ 157 h 157"/>
                    <a:gd name="T46" fmla="*/ 7 w 204"/>
                    <a:gd name="T47" fmla="*/ 154 h 157"/>
                    <a:gd name="T48" fmla="*/ 1 w 204"/>
                    <a:gd name="T49" fmla="*/ 144 h 157"/>
                    <a:gd name="T50" fmla="*/ 12 w 204"/>
                    <a:gd name="T5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4" h="157">
                      <a:moveTo>
                        <a:pt x="12" y="138"/>
                      </a:moveTo>
                      <a:cubicBezTo>
                        <a:pt x="29" y="144"/>
                        <a:pt x="51" y="138"/>
                        <a:pt x="63" y="124"/>
                      </a:cubicBezTo>
                      <a:cubicBezTo>
                        <a:pt x="67" y="120"/>
                        <a:pt x="70" y="115"/>
                        <a:pt x="73" y="110"/>
                      </a:cubicBezTo>
                      <a:cubicBezTo>
                        <a:pt x="75" y="107"/>
                        <a:pt x="77" y="104"/>
                        <a:pt x="80" y="101"/>
                      </a:cubicBezTo>
                      <a:cubicBezTo>
                        <a:pt x="88" y="90"/>
                        <a:pt x="97" y="83"/>
                        <a:pt x="107" y="80"/>
                      </a:cubicBezTo>
                      <a:cubicBezTo>
                        <a:pt x="107" y="80"/>
                        <a:pt x="108" y="80"/>
                        <a:pt x="108" y="80"/>
                      </a:cubicBezTo>
                      <a:cubicBezTo>
                        <a:pt x="112" y="71"/>
                        <a:pt x="114" y="60"/>
                        <a:pt x="113" y="50"/>
                      </a:cubicBezTo>
                      <a:cubicBezTo>
                        <a:pt x="113" y="45"/>
                        <a:pt x="117" y="42"/>
                        <a:pt x="121" y="42"/>
                      </a:cubicBezTo>
                      <a:cubicBezTo>
                        <a:pt x="126" y="42"/>
                        <a:pt x="130" y="45"/>
                        <a:pt x="130" y="50"/>
                      </a:cubicBezTo>
                      <a:cubicBezTo>
                        <a:pt x="130" y="60"/>
                        <a:pt x="128" y="70"/>
                        <a:pt x="125" y="79"/>
                      </a:cubicBezTo>
                      <a:cubicBezTo>
                        <a:pt x="130" y="80"/>
                        <a:pt x="135" y="80"/>
                        <a:pt x="139" y="78"/>
                      </a:cubicBezTo>
                      <a:cubicBezTo>
                        <a:pt x="144" y="76"/>
                        <a:pt x="149" y="71"/>
                        <a:pt x="153" y="67"/>
                      </a:cubicBezTo>
                      <a:cubicBezTo>
                        <a:pt x="171" y="47"/>
                        <a:pt x="185" y="29"/>
                        <a:pt x="187" y="8"/>
                      </a:cubicBezTo>
                      <a:cubicBezTo>
                        <a:pt x="188" y="4"/>
                        <a:pt x="191" y="0"/>
                        <a:pt x="196" y="1"/>
                      </a:cubicBezTo>
                      <a:cubicBezTo>
                        <a:pt x="200" y="1"/>
                        <a:pt x="204" y="5"/>
                        <a:pt x="203" y="10"/>
                      </a:cubicBezTo>
                      <a:cubicBezTo>
                        <a:pt x="201" y="38"/>
                        <a:pt x="180" y="61"/>
                        <a:pt x="165" y="78"/>
                      </a:cubicBezTo>
                      <a:cubicBezTo>
                        <a:pt x="160" y="83"/>
                        <a:pt x="154" y="90"/>
                        <a:pt x="145" y="93"/>
                      </a:cubicBezTo>
                      <a:cubicBezTo>
                        <a:pt x="138" y="96"/>
                        <a:pt x="130" y="96"/>
                        <a:pt x="124" y="96"/>
                      </a:cubicBezTo>
                      <a:cubicBezTo>
                        <a:pt x="119" y="95"/>
                        <a:pt x="115" y="95"/>
                        <a:pt x="111" y="96"/>
                      </a:cubicBezTo>
                      <a:cubicBezTo>
                        <a:pt x="105" y="98"/>
                        <a:pt x="99" y="102"/>
                        <a:pt x="93" y="111"/>
                      </a:cubicBezTo>
                      <a:cubicBezTo>
                        <a:pt x="91" y="113"/>
                        <a:pt x="89" y="116"/>
                        <a:pt x="87" y="119"/>
                      </a:cubicBezTo>
                      <a:cubicBezTo>
                        <a:pt x="83" y="125"/>
                        <a:pt x="80" y="130"/>
                        <a:pt x="75" y="135"/>
                      </a:cubicBezTo>
                      <a:cubicBezTo>
                        <a:pt x="63" y="149"/>
                        <a:pt x="44" y="157"/>
                        <a:pt x="26" y="157"/>
                      </a:cubicBezTo>
                      <a:cubicBezTo>
                        <a:pt x="19" y="157"/>
                        <a:pt x="13" y="156"/>
                        <a:pt x="7" y="154"/>
                      </a:cubicBezTo>
                      <a:cubicBezTo>
                        <a:pt x="3" y="153"/>
                        <a:pt x="0" y="148"/>
                        <a:pt x="1" y="144"/>
                      </a:cubicBezTo>
                      <a:cubicBezTo>
                        <a:pt x="3" y="140"/>
                        <a:pt x="7" y="137"/>
                        <a:pt x="1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48">
                  <a:extLst>
                    <a:ext uri="{FF2B5EF4-FFF2-40B4-BE49-F238E27FC236}">
                      <a16:creationId xmlns:a16="http://schemas.microsoft.com/office/drawing/2014/main" xmlns="" id="{6CF8DE85-FC62-4D33-8F78-A3AEB24856A9}"/>
                    </a:ext>
                  </a:extLst>
                </p:cNvPr>
                <p:cNvSpPr>
                  <a:spLocks/>
                </p:cNvSpPr>
                <p:nvPr/>
              </p:nvSpPr>
              <p:spPr bwMode="auto">
                <a:xfrm>
                  <a:off x="9680575" y="2132013"/>
                  <a:ext cx="206375" cy="250825"/>
                </a:xfrm>
                <a:custGeom>
                  <a:avLst/>
                  <a:gdLst>
                    <a:gd name="T0" fmla="*/ 11 w 69"/>
                    <a:gd name="T1" fmla="*/ 1 h 84"/>
                    <a:gd name="T2" fmla="*/ 60 w 69"/>
                    <a:gd name="T3" fmla="*/ 56 h 84"/>
                    <a:gd name="T4" fmla="*/ 60 w 69"/>
                    <a:gd name="T5" fmla="*/ 59 h 84"/>
                    <a:gd name="T6" fmla="*/ 61 w 69"/>
                    <a:gd name="T7" fmla="*/ 65 h 84"/>
                    <a:gd name="T8" fmla="*/ 62 w 69"/>
                    <a:gd name="T9" fmla="*/ 68 h 84"/>
                    <a:gd name="T10" fmla="*/ 68 w 69"/>
                    <a:gd name="T11" fmla="*/ 78 h 84"/>
                    <a:gd name="T12" fmla="*/ 60 w 69"/>
                    <a:gd name="T13" fmla="*/ 84 h 84"/>
                    <a:gd name="T14" fmla="*/ 58 w 69"/>
                    <a:gd name="T15" fmla="*/ 83 h 84"/>
                    <a:gd name="T16" fmla="*/ 45 w 69"/>
                    <a:gd name="T17" fmla="*/ 70 h 84"/>
                    <a:gd name="T18" fmla="*/ 44 w 69"/>
                    <a:gd name="T19" fmla="*/ 60 h 84"/>
                    <a:gd name="T20" fmla="*/ 43 w 69"/>
                    <a:gd name="T21" fmla="*/ 58 h 84"/>
                    <a:gd name="T22" fmla="*/ 7 w 69"/>
                    <a:gd name="T23" fmla="*/ 17 h 84"/>
                    <a:gd name="T24" fmla="*/ 1 w 69"/>
                    <a:gd name="T25" fmla="*/ 7 h 84"/>
                    <a:gd name="T26" fmla="*/ 11 w 69"/>
                    <a:gd name="T2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84">
                      <a:moveTo>
                        <a:pt x="11" y="1"/>
                      </a:moveTo>
                      <a:cubicBezTo>
                        <a:pt x="36" y="7"/>
                        <a:pt x="57" y="30"/>
                        <a:pt x="60" y="56"/>
                      </a:cubicBezTo>
                      <a:cubicBezTo>
                        <a:pt x="60" y="57"/>
                        <a:pt x="60" y="58"/>
                        <a:pt x="60" y="59"/>
                      </a:cubicBezTo>
                      <a:cubicBezTo>
                        <a:pt x="60" y="61"/>
                        <a:pt x="60" y="64"/>
                        <a:pt x="61" y="65"/>
                      </a:cubicBezTo>
                      <a:cubicBezTo>
                        <a:pt x="61" y="67"/>
                        <a:pt x="62" y="68"/>
                        <a:pt x="62" y="68"/>
                      </a:cubicBezTo>
                      <a:cubicBezTo>
                        <a:pt x="66" y="69"/>
                        <a:pt x="69" y="74"/>
                        <a:pt x="68" y="78"/>
                      </a:cubicBezTo>
                      <a:cubicBezTo>
                        <a:pt x="67" y="81"/>
                        <a:pt x="63" y="84"/>
                        <a:pt x="60" y="84"/>
                      </a:cubicBezTo>
                      <a:cubicBezTo>
                        <a:pt x="59" y="84"/>
                        <a:pt x="58" y="84"/>
                        <a:pt x="58" y="83"/>
                      </a:cubicBezTo>
                      <a:cubicBezTo>
                        <a:pt x="52" y="82"/>
                        <a:pt x="47" y="77"/>
                        <a:pt x="45" y="70"/>
                      </a:cubicBezTo>
                      <a:cubicBezTo>
                        <a:pt x="44" y="67"/>
                        <a:pt x="44" y="63"/>
                        <a:pt x="44" y="60"/>
                      </a:cubicBezTo>
                      <a:cubicBezTo>
                        <a:pt x="44" y="59"/>
                        <a:pt x="44" y="59"/>
                        <a:pt x="43" y="58"/>
                      </a:cubicBezTo>
                      <a:cubicBezTo>
                        <a:pt x="42" y="39"/>
                        <a:pt x="26" y="21"/>
                        <a:pt x="7" y="17"/>
                      </a:cubicBezTo>
                      <a:cubicBezTo>
                        <a:pt x="3" y="16"/>
                        <a:pt x="0" y="11"/>
                        <a:pt x="1" y="7"/>
                      </a:cubicBezTo>
                      <a:cubicBezTo>
                        <a:pt x="2" y="3"/>
                        <a:pt x="7" y="0"/>
                        <a:pt x="11"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49">
                  <a:extLst>
                    <a:ext uri="{FF2B5EF4-FFF2-40B4-BE49-F238E27FC236}">
                      <a16:creationId xmlns:a16="http://schemas.microsoft.com/office/drawing/2014/main" xmlns="" id="{9613D59C-A32F-45EF-AE29-578AAD54BCD8}"/>
                    </a:ext>
                  </a:extLst>
                </p:cNvPr>
                <p:cNvSpPr>
                  <a:spLocks/>
                </p:cNvSpPr>
                <p:nvPr/>
              </p:nvSpPr>
              <p:spPr bwMode="auto">
                <a:xfrm>
                  <a:off x="9351963" y="1938338"/>
                  <a:ext cx="230188" cy="238125"/>
                </a:xfrm>
                <a:custGeom>
                  <a:avLst/>
                  <a:gdLst>
                    <a:gd name="T0" fmla="*/ 8 w 77"/>
                    <a:gd name="T1" fmla="*/ 1 h 80"/>
                    <a:gd name="T2" fmla="*/ 41 w 77"/>
                    <a:gd name="T3" fmla="*/ 15 h 80"/>
                    <a:gd name="T4" fmla="*/ 52 w 77"/>
                    <a:gd name="T5" fmla="*/ 39 h 80"/>
                    <a:gd name="T6" fmla="*/ 55 w 77"/>
                    <a:gd name="T7" fmla="*/ 47 h 80"/>
                    <a:gd name="T8" fmla="*/ 70 w 77"/>
                    <a:gd name="T9" fmla="*/ 64 h 80"/>
                    <a:gd name="T10" fmla="*/ 76 w 77"/>
                    <a:gd name="T11" fmla="*/ 73 h 80"/>
                    <a:gd name="T12" fmla="*/ 68 w 77"/>
                    <a:gd name="T13" fmla="*/ 80 h 80"/>
                    <a:gd name="T14" fmla="*/ 67 w 77"/>
                    <a:gd name="T15" fmla="*/ 80 h 80"/>
                    <a:gd name="T16" fmla="*/ 39 w 77"/>
                    <a:gd name="T17" fmla="*/ 52 h 80"/>
                    <a:gd name="T18" fmla="*/ 37 w 77"/>
                    <a:gd name="T19" fmla="*/ 44 h 80"/>
                    <a:gd name="T20" fmla="*/ 28 w 77"/>
                    <a:gd name="T21" fmla="*/ 25 h 80"/>
                    <a:gd name="T22" fmla="*/ 9 w 77"/>
                    <a:gd name="T23" fmla="*/ 17 h 80"/>
                    <a:gd name="T24" fmla="*/ 0 w 77"/>
                    <a:gd name="T25" fmla="*/ 10 h 80"/>
                    <a:gd name="T26" fmla="*/ 8 w 77"/>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0">
                      <a:moveTo>
                        <a:pt x="8" y="1"/>
                      </a:moveTo>
                      <a:cubicBezTo>
                        <a:pt x="20" y="0"/>
                        <a:pt x="33" y="5"/>
                        <a:pt x="41" y="15"/>
                      </a:cubicBezTo>
                      <a:cubicBezTo>
                        <a:pt x="47" y="22"/>
                        <a:pt x="50" y="31"/>
                        <a:pt x="52" y="39"/>
                      </a:cubicBezTo>
                      <a:cubicBezTo>
                        <a:pt x="53" y="42"/>
                        <a:pt x="54" y="44"/>
                        <a:pt x="55" y="47"/>
                      </a:cubicBezTo>
                      <a:cubicBezTo>
                        <a:pt x="56" y="50"/>
                        <a:pt x="61" y="63"/>
                        <a:pt x="70" y="64"/>
                      </a:cubicBezTo>
                      <a:cubicBezTo>
                        <a:pt x="74" y="65"/>
                        <a:pt x="77" y="69"/>
                        <a:pt x="76" y="73"/>
                      </a:cubicBezTo>
                      <a:cubicBezTo>
                        <a:pt x="76" y="77"/>
                        <a:pt x="72" y="80"/>
                        <a:pt x="68" y="80"/>
                      </a:cubicBezTo>
                      <a:cubicBezTo>
                        <a:pt x="68" y="80"/>
                        <a:pt x="68" y="80"/>
                        <a:pt x="67" y="80"/>
                      </a:cubicBezTo>
                      <a:cubicBezTo>
                        <a:pt x="55" y="78"/>
                        <a:pt x="45" y="68"/>
                        <a:pt x="39" y="52"/>
                      </a:cubicBezTo>
                      <a:cubicBezTo>
                        <a:pt x="39" y="49"/>
                        <a:pt x="38" y="47"/>
                        <a:pt x="37" y="44"/>
                      </a:cubicBezTo>
                      <a:cubicBezTo>
                        <a:pt x="35" y="37"/>
                        <a:pt x="32" y="30"/>
                        <a:pt x="28" y="25"/>
                      </a:cubicBezTo>
                      <a:cubicBezTo>
                        <a:pt x="24" y="20"/>
                        <a:pt x="16" y="16"/>
                        <a:pt x="9" y="17"/>
                      </a:cubicBezTo>
                      <a:cubicBezTo>
                        <a:pt x="5" y="18"/>
                        <a:pt x="1" y="14"/>
                        <a:pt x="0" y="10"/>
                      </a:cubicBezTo>
                      <a:cubicBezTo>
                        <a:pt x="0" y="5"/>
                        <a:pt x="3" y="1"/>
                        <a:pt x="8"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50">
                <a:extLst>
                  <a:ext uri="{FF2B5EF4-FFF2-40B4-BE49-F238E27FC236}">
                    <a16:creationId xmlns:a16="http://schemas.microsoft.com/office/drawing/2014/main" xmlns="" id="{F2F08304-1942-4912-9AB8-9C2AE4C11537}"/>
                  </a:ext>
                </a:extLst>
              </p:cNvPr>
              <p:cNvSpPr>
                <a:spLocks noEditPoints="1"/>
              </p:cNvSpPr>
              <p:nvPr/>
            </p:nvSpPr>
            <p:spPr bwMode="auto">
              <a:xfrm>
                <a:off x="9157949" y="1816100"/>
                <a:ext cx="1603375" cy="3379788"/>
              </a:xfrm>
              <a:custGeom>
                <a:avLst/>
                <a:gdLst>
                  <a:gd name="T0" fmla="*/ 42 w 536"/>
                  <a:gd name="T1" fmla="*/ 905 h 1132"/>
                  <a:gd name="T2" fmla="*/ 30 w 536"/>
                  <a:gd name="T3" fmla="*/ 1012 h 1132"/>
                  <a:gd name="T4" fmla="*/ 137 w 536"/>
                  <a:gd name="T5" fmla="*/ 1132 h 1132"/>
                  <a:gd name="T6" fmla="*/ 375 w 536"/>
                  <a:gd name="T7" fmla="*/ 1009 h 1132"/>
                  <a:gd name="T8" fmla="*/ 468 w 536"/>
                  <a:gd name="T9" fmla="*/ 782 h 1132"/>
                  <a:gd name="T10" fmla="*/ 511 w 536"/>
                  <a:gd name="T11" fmla="*/ 470 h 1132"/>
                  <a:gd name="T12" fmla="*/ 430 w 536"/>
                  <a:gd name="T13" fmla="*/ 240 h 1132"/>
                  <a:gd name="T14" fmla="*/ 274 w 536"/>
                  <a:gd name="T15" fmla="*/ 77 h 1132"/>
                  <a:gd name="T16" fmla="*/ 36 w 536"/>
                  <a:gd name="T17" fmla="*/ 234 h 1132"/>
                  <a:gd name="T18" fmla="*/ 25 w 536"/>
                  <a:gd name="T19" fmla="*/ 385 h 1132"/>
                  <a:gd name="T20" fmla="*/ 31 w 536"/>
                  <a:gd name="T21" fmla="*/ 515 h 1132"/>
                  <a:gd name="T22" fmla="*/ 15 w 536"/>
                  <a:gd name="T23" fmla="*/ 699 h 1132"/>
                  <a:gd name="T24" fmla="*/ 433 w 536"/>
                  <a:gd name="T25" fmla="*/ 377 h 1132"/>
                  <a:gd name="T26" fmla="*/ 334 w 536"/>
                  <a:gd name="T27" fmla="*/ 516 h 1132"/>
                  <a:gd name="T28" fmla="*/ 205 w 536"/>
                  <a:gd name="T29" fmla="*/ 568 h 1132"/>
                  <a:gd name="T30" fmla="*/ 33 w 536"/>
                  <a:gd name="T31" fmla="*/ 640 h 1132"/>
                  <a:gd name="T32" fmla="*/ 98 w 536"/>
                  <a:gd name="T33" fmla="*/ 435 h 1132"/>
                  <a:gd name="T34" fmla="*/ 48 w 536"/>
                  <a:gd name="T35" fmla="*/ 432 h 1132"/>
                  <a:gd name="T36" fmla="*/ 35 w 536"/>
                  <a:gd name="T37" fmla="*/ 279 h 1132"/>
                  <a:gd name="T38" fmla="*/ 63 w 536"/>
                  <a:gd name="T39" fmla="*/ 214 h 1132"/>
                  <a:gd name="T40" fmla="*/ 162 w 536"/>
                  <a:gd name="T41" fmla="*/ 21 h 1132"/>
                  <a:gd name="T42" fmla="*/ 367 w 536"/>
                  <a:gd name="T43" fmla="*/ 132 h 1132"/>
                  <a:gd name="T44" fmla="*/ 258 w 536"/>
                  <a:gd name="T45" fmla="*/ 161 h 1132"/>
                  <a:gd name="T46" fmla="*/ 181 w 536"/>
                  <a:gd name="T47" fmla="*/ 161 h 1132"/>
                  <a:gd name="T48" fmla="*/ 152 w 536"/>
                  <a:gd name="T49" fmla="*/ 114 h 1132"/>
                  <a:gd name="T50" fmla="*/ 177 w 536"/>
                  <a:gd name="T51" fmla="*/ 178 h 1132"/>
                  <a:gd name="T52" fmla="*/ 179 w 536"/>
                  <a:gd name="T53" fmla="*/ 268 h 1132"/>
                  <a:gd name="T54" fmla="*/ 192 w 536"/>
                  <a:gd name="T55" fmla="*/ 371 h 1132"/>
                  <a:gd name="T56" fmla="*/ 193 w 536"/>
                  <a:gd name="T57" fmla="*/ 421 h 1132"/>
                  <a:gd name="T58" fmla="*/ 132 w 536"/>
                  <a:gd name="T59" fmla="*/ 464 h 1132"/>
                  <a:gd name="T60" fmla="*/ 166 w 536"/>
                  <a:gd name="T61" fmla="*/ 484 h 1132"/>
                  <a:gd name="T62" fmla="*/ 179 w 536"/>
                  <a:gd name="T63" fmla="*/ 516 h 1132"/>
                  <a:gd name="T64" fmla="*/ 194 w 536"/>
                  <a:gd name="T65" fmla="*/ 470 h 1132"/>
                  <a:gd name="T66" fmla="*/ 229 w 536"/>
                  <a:gd name="T67" fmla="*/ 340 h 1132"/>
                  <a:gd name="T68" fmla="*/ 193 w 536"/>
                  <a:gd name="T69" fmla="*/ 176 h 1132"/>
                  <a:gd name="T70" fmla="*/ 251 w 536"/>
                  <a:gd name="T71" fmla="*/ 176 h 1132"/>
                  <a:gd name="T72" fmla="*/ 293 w 536"/>
                  <a:gd name="T73" fmla="*/ 255 h 1132"/>
                  <a:gd name="T74" fmla="*/ 309 w 536"/>
                  <a:gd name="T75" fmla="*/ 258 h 1132"/>
                  <a:gd name="T76" fmla="*/ 30 w 536"/>
                  <a:gd name="T77" fmla="*/ 702 h 1132"/>
                  <a:gd name="T78" fmla="*/ 65 w 536"/>
                  <a:gd name="T79" fmla="*/ 676 h 1132"/>
                  <a:gd name="T80" fmla="*/ 304 w 536"/>
                  <a:gd name="T81" fmla="*/ 536 h 1132"/>
                  <a:gd name="T82" fmla="*/ 385 w 536"/>
                  <a:gd name="T83" fmla="*/ 464 h 1132"/>
                  <a:gd name="T84" fmla="*/ 500 w 536"/>
                  <a:gd name="T85" fmla="*/ 438 h 1132"/>
                  <a:gd name="T86" fmla="*/ 472 w 536"/>
                  <a:gd name="T87" fmla="*/ 499 h 1132"/>
                  <a:gd name="T88" fmla="*/ 441 w 536"/>
                  <a:gd name="T89" fmla="*/ 682 h 1132"/>
                  <a:gd name="T90" fmla="*/ 474 w 536"/>
                  <a:gd name="T91" fmla="*/ 654 h 1132"/>
                  <a:gd name="T92" fmla="*/ 425 w 536"/>
                  <a:gd name="T93" fmla="*/ 808 h 1132"/>
                  <a:gd name="T94" fmla="*/ 436 w 536"/>
                  <a:gd name="T95" fmla="*/ 899 h 1132"/>
                  <a:gd name="T96" fmla="*/ 375 w 536"/>
                  <a:gd name="T97" fmla="*/ 943 h 1132"/>
                  <a:gd name="T98" fmla="*/ 336 w 536"/>
                  <a:gd name="T99" fmla="*/ 994 h 1132"/>
                  <a:gd name="T100" fmla="*/ 266 w 536"/>
                  <a:gd name="T101" fmla="*/ 1073 h 1132"/>
                  <a:gd name="T102" fmla="*/ 45 w 536"/>
                  <a:gd name="T103" fmla="*/ 1037 h 1132"/>
                  <a:gd name="T104" fmla="*/ 69 w 536"/>
                  <a:gd name="T105" fmla="*/ 1030 h 1132"/>
                  <a:gd name="T106" fmla="*/ 43 w 536"/>
                  <a:gd name="T107" fmla="*/ 951 h 1132"/>
                  <a:gd name="T108" fmla="*/ 96 w 536"/>
                  <a:gd name="T109" fmla="*/ 917 h 1132"/>
                  <a:gd name="T110" fmla="*/ 44 w 536"/>
                  <a:gd name="T111" fmla="*/ 793 h 1132"/>
                  <a:gd name="T112" fmla="*/ 65 w 536"/>
                  <a:gd name="T113" fmla="*/ 78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1132">
                    <a:moveTo>
                      <a:pt x="28" y="775"/>
                    </a:moveTo>
                    <a:cubicBezTo>
                      <a:pt x="29" y="777"/>
                      <a:pt x="30" y="778"/>
                      <a:pt x="31" y="780"/>
                    </a:cubicBezTo>
                    <a:cubicBezTo>
                      <a:pt x="20" y="806"/>
                      <a:pt x="24" y="836"/>
                      <a:pt x="30" y="866"/>
                    </a:cubicBezTo>
                    <a:cubicBezTo>
                      <a:pt x="32" y="878"/>
                      <a:pt x="35" y="892"/>
                      <a:pt x="42" y="905"/>
                    </a:cubicBezTo>
                    <a:cubicBezTo>
                      <a:pt x="41" y="906"/>
                      <a:pt x="41" y="908"/>
                      <a:pt x="42" y="909"/>
                    </a:cubicBezTo>
                    <a:cubicBezTo>
                      <a:pt x="34" y="921"/>
                      <a:pt x="29" y="935"/>
                      <a:pt x="27" y="949"/>
                    </a:cubicBezTo>
                    <a:cubicBezTo>
                      <a:pt x="25" y="958"/>
                      <a:pt x="25" y="967"/>
                      <a:pt x="25" y="975"/>
                    </a:cubicBezTo>
                    <a:cubicBezTo>
                      <a:pt x="25" y="987"/>
                      <a:pt x="26" y="1000"/>
                      <a:pt x="30" y="1012"/>
                    </a:cubicBezTo>
                    <a:cubicBezTo>
                      <a:pt x="30" y="1013"/>
                      <a:pt x="31" y="1015"/>
                      <a:pt x="31" y="1016"/>
                    </a:cubicBezTo>
                    <a:cubicBezTo>
                      <a:pt x="21" y="1046"/>
                      <a:pt x="41" y="1076"/>
                      <a:pt x="54" y="1091"/>
                    </a:cubicBezTo>
                    <a:cubicBezTo>
                      <a:pt x="70" y="1108"/>
                      <a:pt x="85" y="1120"/>
                      <a:pt x="101" y="1126"/>
                    </a:cubicBezTo>
                    <a:cubicBezTo>
                      <a:pt x="113" y="1130"/>
                      <a:pt x="125" y="1132"/>
                      <a:pt x="137" y="1132"/>
                    </a:cubicBezTo>
                    <a:cubicBezTo>
                      <a:pt x="161" y="1132"/>
                      <a:pt x="186" y="1125"/>
                      <a:pt x="208" y="1117"/>
                    </a:cubicBezTo>
                    <a:cubicBezTo>
                      <a:pt x="231" y="1109"/>
                      <a:pt x="254" y="1101"/>
                      <a:pt x="275" y="1087"/>
                    </a:cubicBezTo>
                    <a:cubicBezTo>
                      <a:pt x="292" y="1076"/>
                      <a:pt x="307" y="1062"/>
                      <a:pt x="319" y="1046"/>
                    </a:cubicBezTo>
                    <a:cubicBezTo>
                      <a:pt x="341" y="1041"/>
                      <a:pt x="361" y="1028"/>
                      <a:pt x="375" y="1009"/>
                    </a:cubicBezTo>
                    <a:cubicBezTo>
                      <a:pt x="386" y="993"/>
                      <a:pt x="393" y="973"/>
                      <a:pt x="392" y="953"/>
                    </a:cubicBezTo>
                    <a:cubicBezTo>
                      <a:pt x="403" y="954"/>
                      <a:pt x="416" y="950"/>
                      <a:pt x="426" y="942"/>
                    </a:cubicBezTo>
                    <a:cubicBezTo>
                      <a:pt x="438" y="932"/>
                      <a:pt x="446" y="917"/>
                      <a:pt x="451" y="905"/>
                    </a:cubicBezTo>
                    <a:cubicBezTo>
                      <a:pt x="467" y="866"/>
                      <a:pt x="473" y="824"/>
                      <a:pt x="468" y="782"/>
                    </a:cubicBezTo>
                    <a:cubicBezTo>
                      <a:pt x="472" y="775"/>
                      <a:pt x="476" y="768"/>
                      <a:pt x="479" y="759"/>
                    </a:cubicBezTo>
                    <a:cubicBezTo>
                      <a:pt x="494" y="721"/>
                      <a:pt x="498" y="680"/>
                      <a:pt x="491" y="639"/>
                    </a:cubicBezTo>
                    <a:cubicBezTo>
                      <a:pt x="491" y="638"/>
                      <a:pt x="491" y="637"/>
                      <a:pt x="490" y="636"/>
                    </a:cubicBezTo>
                    <a:cubicBezTo>
                      <a:pt x="527" y="588"/>
                      <a:pt x="536" y="518"/>
                      <a:pt x="511" y="470"/>
                    </a:cubicBezTo>
                    <a:cubicBezTo>
                      <a:pt x="515" y="459"/>
                      <a:pt x="516" y="447"/>
                      <a:pt x="516" y="438"/>
                    </a:cubicBezTo>
                    <a:cubicBezTo>
                      <a:pt x="516" y="411"/>
                      <a:pt x="509" y="392"/>
                      <a:pt x="495" y="381"/>
                    </a:cubicBezTo>
                    <a:cubicBezTo>
                      <a:pt x="491" y="378"/>
                      <a:pt x="486" y="375"/>
                      <a:pt x="481" y="373"/>
                    </a:cubicBezTo>
                    <a:cubicBezTo>
                      <a:pt x="490" y="316"/>
                      <a:pt x="472" y="268"/>
                      <a:pt x="430" y="240"/>
                    </a:cubicBezTo>
                    <a:cubicBezTo>
                      <a:pt x="420" y="233"/>
                      <a:pt x="409" y="228"/>
                      <a:pt x="398" y="224"/>
                    </a:cubicBezTo>
                    <a:cubicBezTo>
                      <a:pt x="412" y="181"/>
                      <a:pt x="396" y="145"/>
                      <a:pt x="380" y="122"/>
                    </a:cubicBezTo>
                    <a:cubicBezTo>
                      <a:pt x="350" y="81"/>
                      <a:pt x="298" y="78"/>
                      <a:pt x="278" y="78"/>
                    </a:cubicBezTo>
                    <a:cubicBezTo>
                      <a:pt x="276" y="77"/>
                      <a:pt x="275" y="77"/>
                      <a:pt x="274" y="77"/>
                    </a:cubicBezTo>
                    <a:cubicBezTo>
                      <a:pt x="272" y="76"/>
                      <a:pt x="270" y="72"/>
                      <a:pt x="268" y="68"/>
                    </a:cubicBezTo>
                    <a:cubicBezTo>
                      <a:pt x="255" y="49"/>
                      <a:pt x="233" y="12"/>
                      <a:pt x="164" y="5"/>
                    </a:cubicBezTo>
                    <a:cubicBezTo>
                      <a:pt x="138" y="2"/>
                      <a:pt x="110" y="0"/>
                      <a:pt x="87" y="13"/>
                    </a:cubicBezTo>
                    <a:cubicBezTo>
                      <a:pt x="9" y="54"/>
                      <a:pt x="0" y="156"/>
                      <a:pt x="36" y="234"/>
                    </a:cubicBezTo>
                    <a:cubicBezTo>
                      <a:pt x="27" y="247"/>
                      <a:pt x="21" y="262"/>
                      <a:pt x="19" y="277"/>
                    </a:cubicBezTo>
                    <a:cubicBezTo>
                      <a:pt x="16" y="297"/>
                      <a:pt x="19" y="316"/>
                      <a:pt x="22" y="335"/>
                    </a:cubicBezTo>
                    <a:cubicBezTo>
                      <a:pt x="23" y="345"/>
                      <a:pt x="25" y="356"/>
                      <a:pt x="25" y="366"/>
                    </a:cubicBezTo>
                    <a:cubicBezTo>
                      <a:pt x="26" y="372"/>
                      <a:pt x="25" y="378"/>
                      <a:pt x="25" y="385"/>
                    </a:cubicBezTo>
                    <a:cubicBezTo>
                      <a:pt x="25" y="402"/>
                      <a:pt x="25" y="421"/>
                      <a:pt x="33" y="438"/>
                    </a:cubicBezTo>
                    <a:cubicBezTo>
                      <a:pt x="37" y="450"/>
                      <a:pt x="46" y="459"/>
                      <a:pt x="55" y="462"/>
                    </a:cubicBezTo>
                    <a:cubicBezTo>
                      <a:pt x="51" y="471"/>
                      <a:pt x="47" y="480"/>
                      <a:pt x="43" y="489"/>
                    </a:cubicBezTo>
                    <a:cubicBezTo>
                      <a:pt x="39" y="497"/>
                      <a:pt x="35" y="506"/>
                      <a:pt x="31" y="515"/>
                    </a:cubicBezTo>
                    <a:cubicBezTo>
                      <a:pt x="15" y="555"/>
                      <a:pt x="10" y="599"/>
                      <a:pt x="17" y="643"/>
                    </a:cubicBezTo>
                    <a:cubicBezTo>
                      <a:pt x="18" y="651"/>
                      <a:pt x="20" y="659"/>
                      <a:pt x="26" y="666"/>
                    </a:cubicBezTo>
                    <a:cubicBezTo>
                      <a:pt x="27" y="667"/>
                      <a:pt x="29" y="668"/>
                      <a:pt x="30" y="669"/>
                    </a:cubicBezTo>
                    <a:cubicBezTo>
                      <a:pt x="22" y="677"/>
                      <a:pt x="17" y="687"/>
                      <a:pt x="15" y="699"/>
                    </a:cubicBezTo>
                    <a:cubicBezTo>
                      <a:pt x="12" y="713"/>
                      <a:pt x="14" y="727"/>
                      <a:pt x="16" y="738"/>
                    </a:cubicBezTo>
                    <a:cubicBezTo>
                      <a:pt x="18" y="749"/>
                      <a:pt x="21" y="763"/>
                      <a:pt x="28" y="775"/>
                    </a:cubicBezTo>
                    <a:close/>
                    <a:moveTo>
                      <a:pt x="465" y="371"/>
                    </a:moveTo>
                    <a:cubicBezTo>
                      <a:pt x="454" y="370"/>
                      <a:pt x="443" y="373"/>
                      <a:pt x="433" y="377"/>
                    </a:cubicBezTo>
                    <a:cubicBezTo>
                      <a:pt x="411" y="386"/>
                      <a:pt x="392" y="404"/>
                      <a:pt x="381" y="426"/>
                    </a:cubicBezTo>
                    <a:cubicBezTo>
                      <a:pt x="376" y="437"/>
                      <a:pt x="372" y="448"/>
                      <a:pt x="369" y="460"/>
                    </a:cubicBezTo>
                    <a:cubicBezTo>
                      <a:pt x="367" y="466"/>
                      <a:pt x="366" y="473"/>
                      <a:pt x="363" y="479"/>
                    </a:cubicBezTo>
                    <a:cubicBezTo>
                      <a:pt x="359" y="492"/>
                      <a:pt x="350" y="510"/>
                      <a:pt x="334" y="516"/>
                    </a:cubicBezTo>
                    <a:cubicBezTo>
                      <a:pt x="326" y="519"/>
                      <a:pt x="317" y="520"/>
                      <a:pt x="307" y="520"/>
                    </a:cubicBezTo>
                    <a:cubicBezTo>
                      <a:pt x="304" y="520"/>
                      <a:pt x="304" y="520"/>
                      <a:pt x="304" y="520"/>
                    </a:cubicBezTo>
                    <a:cubicBezTo>
                      <a:pt x="284" y="521"/>
                      <a:pt x="258" y="523"/>
                      <a:pt x="237" y="537"/>
                    </a:cubicBezTo>
                    <a:cubicBezTo>
                      <a:pt x="224" y="545"/>
                      <a:pt x="214" y="557"/>
                      <a:pt x="205" y="568"/>
                    </a:cubicBezTo>
                    <a:cubicBezTo>
                      <a:pt x="202" y="572"/>
                      <a:pt x="202" y="572"/>
                      <a:pt x="202" y="572"/>
                    </a:cubicBezTo>
                    <a:cubicBezTo>
                      <a:pt x="156" y="625"/>
                      <a:pt x="110" y="654"/>
                      <a:pt x="63" y="660"/>
                    </a:cubicBezTo>
                    <a:cubicBezTo>
                      <a:pt x="51" y="661"/>
                      <a:pt x="43" y="660"/>
                      <a:pt x="38" y="655"/>
                    </a:cubicBezTo>
                    <a:cubicBezTo>
                      <a:pt x="35" y="651"/>
                      <a:pt x="34" y="645"/>
                      <a:pt x="33" y="640"/>
                    </a:cubicBezTo>
                    <a:cubicBezTo>
                      <a:pt x="26" y="600"/>
                      <a:pt x="31" y="558"/>
                      <a:pt x="46" y="521"/>
                    </a:cubicBezTo>
                    <a:cubicBezTo>
                      <a:pt x="50" y="512"/>
                      <a:pt x="54" y="504"/>
                      <a:pt x="58" y="495"/>
                    </a:cubicBezTo>
                    <a:cubicBezTo>
                      <a:pt x="63" y="485"/>
                      <a:pt x="68" y="473"/>
                      <a:pt x="72" y="462"/>
                    </a:cubicBezTo>
                    <a:cubicBezTo>
                      <a:pt x="86" y="457"/>
                      <a:pt x="94" y="442"/>
                      <a:pt x="98" y="435"/>
                    </a:cubicBezTo>
                    <a:cubicBezTo>
                      <a:pt x="100" y="431"/>
                      <a:pt x="99" y="426"/>
                      <a:pt x="95" y="424"/>
                    </a:cubicBezTo>
                    <a:cubicBezTo>
                      <a:pt x="91" y="422"/>
                      <a:pt x="86" y="423"/>
                      <a:pt x="84" y="427"/>
                    </a:cubicBezTo>
                    <a:cubicBezTo>
                      <a:pt x="76" y="441"/>
                      <a:pt x="69" y="447"/>
                      <a:pt x="62" y="447"/>
                    </a:cubicBezTo>
                    <a:cubicBezTo>
                      <a:pt x="56" y="447"/>
                      <a:pt x="50" y="439"/>
                      <a:pt x="48" y="432"/>
                    </a:cubicBezTo>
                    <a:cubicBezTo>
                      <a:pt x="42" y="418"/>
                      <a:pt x="42" y="402"/>
                      <a:pt x="42" y="385"/>
                    </a:cubicBezTo>
                    <a:cubicBezTo>
                      <a:pt x="42" y="378"/>
                      <a:pt x="42" y="372"/>
                      <a:pt x="41" y="365"/>
                    </a:cubicBezTo>
                    <a:cubicBezTo>
                      <a:pt x="41" y="354"/>
                      <a:pt x="39" y="343"/>
                      <a:pt x="38" y="333"/>
                    </a:cubicBezTo>
                    <a:cubicBezTo>
                      <a:pt x="35" y="314"/>
                      <a:pt x="33" y="297"/>
                      <a:pt x="35" y="279"/>
                    </a:cubicBezTo>
                    <a:cubicBezTo>
                      <a:pt x="37" y="266"/>
                      <a:pt x="42" y="253"/>
                      <a:pt x="50" y="241"/>
                    </a:cubicBezTo>
                    <a:cubicBezTo>
                      <a:pt x="51" y="240"/>
                      <a:pt x="52" y="239"/>
                      <a:pt x="53" y="237"/>
                    </a:cubicBezTo>
                    <a:cubicBezTo>
                      <a:pt x="56" y="233"/>
                      <a:pt x="59" y="229"/>
                      <a:pt x="63" y="226"/>
                    </a:cubicBezTo>
                    <a:cubicBezTo>
                      <a:pt x="66" y="223"/>
                      <a:pt x="66" y="218"/>
                      <a:pt x="63" y="214"/>
                    </a:cubicBezTo>
                    <a:cubicBezTo>
                      <a:pt x="60" y="211"/>
                      <a:pt x="55" y="211"/>
                      <a:pt x="51" y="214"/>
                    </a:cubicBezTo>
                    <a:cubicBezTo>
                      <a:pt x="50" y="216"/>
                      <a:pt x="48" y="217"/>
                      <a:pt x="47" y="219"/>
                    </a:cubicBezTo>
                    <a:cubicBezTo>
                      <a:pt x="18" y="150"/>
                      <a:pt x="28" y="62"/>
                      <a:pt x="94" y="27"/>
                    </a:cubicBezTo>
                    <a:cubicBezTo>
                      <a:pt x="114" y="16"/>
                      <a:pt x="138" y="18"/>
                      <a:pt x="162" y="21"/>
                    </a:cubicBezTo>
                    <a:cubicBezTo>
                      <a:pt x="223" y="27"/>
                      <a:pt x="242" y="58"/>
                      <a:pt x="254" y="77"/>
                    </a:cubicBezTo>
                    <a:cubicBezTo>
                      <a:pt x="259" y="85"/>
                      <a:pt x="263" y="91"/>
                      <a:pt x="269" y="93"/>
                    </a:cubicBezTo>
                    <a:cubicBezTo>
                      <a:pt x="271" y="93"/>
                      <a:pt x="273" y="94"/>
                      <a:pt x="277" y="94"/>
                    </a:cubicBezTo>
                    <a:cubicBezTo>
                      <a:pt x="295" y="94"/>
                      <a:pt x="342" y="96"/>
                      <a:pt x="367" y="132"/>
                    </a:cubicBezTo>
                    <a:cubicBezTo>
                      <a:pt x="387" y="160"/>
                      <a:pt x="392" y="190"/>
                      <a:pt x="382" y="220"/>
                    </a:cubicBezTo>
                    <a:cubicBezTo>
                      <a:pt x="360" y="216"/>
                      <a:pt x="337" y="218"/>
                      <a:pt x="318" y="227"/>
                    </a:cubicBezTo>
                    <a:cubicBezTo>
                      <a:pt x="317" y="213"/>
                      <a:pt x="311" y="200"/>
                      <a:pt x="303" y="191"/>
                    </a:cubicBezTo>
                    <a:cubicBezTo>
                      <a:pt x="291" y="177"/>
                      <a:pt x="273" y="169"/>
                      <a:pt x="258" y="161"/>
                    </a:cubicBezTo>
                    <a:cubicBezTo>
                      <a:pt x="234" y="150"/>
                      <a:pt x="234" y="150"/>
                      <a:pt x="234" y="150"/>
                    </a:cubicBezTo>
                    <a:cubicBezTo>
                      <a:pt x="228" y="147"/>
                      <a:pt x="222" y="144"/>
                      <a:pt x="215" y="143"/>
                    </a:cubicBezTo>
                    <a:cubicBezTo>
                      <a:pt x="206" y="142"/>
                      <a:pt x="197" y="145"/>
                      <a:pt x="190" y="151"/>
                    </a:cubicBezTo>
                    <a:cubicBezTo>
                      <a:pt x="186" y="154"/>
                      <a:pt x="183" y="157"/>
                      <a:pt x="181" y="161"/>
                    </a:cubicBezTo>
                    <a:cubicBezTo>
                      <a:pt x="181" y="161"/>
                      <a:pt x="180" y="161"/>
                      <a:pt x="180" y="161"/>
                    </a:cubicBezTo>
                    <a:cubicBezTo>
                      <a:pt x="173" y="163"/>
                      <a:pt x="164" y="159"/>
                      <a:pt x="159" y="151"/>
                    </a:cubicBezTo>
                    <a:cubicBezTo>
                      <a:pt x="155" y="144"/>
                      <a:pt x="154" y="134"/>
                      <a:pt x="157" y="124"/>
                    </a:cubicBezTo>
                    <a:cubicBezTo>
                      <a:pt x="159" y="120"/>
                      <a:pt x="157" y="115"/>
                      <a:pt x="152" y="114"/>
                    </a:cubicBezTo>
                    <a:cubicBezTo>
                      <a:pt x="148" y="112"/>
                      <a:pt x="144" y="115"/>
                      <a:pt x="142" y="119"/>
                    </a:cubicBezTo>
                    <a:cubicBezTo>
                      <a:pt x="137" y="133"/>
                      <a:pt x="138" y="148"/>
                      <a:pt x="145" y="160"/>
                    </a:cubicBezTo>
                    <a:cubicBezTo>
                      <a:pt x="152" y="171"/>
                      <a:pt x="164" y="178"/>
                      <a:pt x="176" y="178"/>
                    </a:cubicBezTo>
                    <a:cubicBezTo>
                      <a:pt x="176" y="178"/>
                      <a:pt x="176" y="178"/>
                      <a:pt x="177" y="178"/>
                    </a:cubicBezTo>
                    <a:cubicBezTo>
                      <a:pt x="177" y="189"/>
                      <a:pt x="182" y="198"/>
                      <a:pt x="186" y="207"/>
                    </a:cubicBezTo>
                    <a:cubicBezTo>
                      <a:pt x="189" y="212"/>
                      <a:pt x="191" y="217"/>
                      <a:pt x="193" y="222"/>
                    </a:cubicBezTo>
                    <a:cubicBezTo>
                      <a:pt x="197" y="236"/>
                      <a:pt x="193" y="253"/>
                      <a:pt x="182" y="263"/>
                    </a:cubicBezTo>
                    <a:cubicBezTo>
                      <a:pt x="180" y="265"/>
                      <a:pt x="180" y="267"/>
                      <a:pt x="179" y="268"/>
                    </a:cubicBezTo>
                    <a:cubicBezTo>
                      <a:pt x="178" y="269"/>
                      <a:pt x="177" y="270"/>
                      <a:pt x="177" y="272"/>
                    </a:cubicBezTo>
                    <a:cubicBezTo>
                      <a:pt x="175" y="276"/>
                      <a:pt x="177" y="281"/>
                      <a:pt x="181" y="282"/>
                    </a:cubicBezTo>
                    <a:cubicBezTo>
                      <a:pt x="199" y="289"/>
                      <a:pt x="217" y="315"/>
                      <a:pt x="213" y="337"/>
                    </a:cubicBezTo>
                    <a:cubicBezTo>
                      <a:pt x="210" y="353"/>
                      <a:pt x="200" y="365"/>
                      <a:pt x="192" y="371"/>
                    </a:cubicBezTo>
                    <a:cubicBezTo>
                      <a:pt x="187" y="373"/>
                      <a:pt x="184" y="374"/>
                      <a:pt x="183" y="373"/>
                    </a:cubicBezTo>
                    <a:cubicBezTo>
                      <a:pt x="179" y="372"/>
                      <a:pt x="175" y="374"/>
                      <a:pt x="173" y="378"/>
                    </a:cubicBezTo>
                    <a:cubicBezTo>
                      <a:pt x="172" y="381"/>
                      <a:pt x="173" y="385"/>
                      <a:pt x="176" y="388"/>
                    </a:cubicBezTo>
                    <a:cubicBezTo>
                      <a:pt x="186" y="395"/>
                      <a:pt x="192" y="407"/>
                      <a:pt x="193" y="421"/>
                    </a:cubicBezTo>
                    <a:cubicBezTo>
                      <a:pt x="194" y="431"/>
                      <a:pt x="193" y="449"/>
                      <a:pt x="183" y="457"/>
                    </a:cubicBezTo>
                    <a:cubicBezTo>
                      <a:pt x="182" y="458"/>
                      <a:pt x="182" y="459"/>
                      <a:pt x="181" y="460"/>
                    </a:cubicBezTo>
                    <a:cubicBezTo>
                      <a:pt x="179" y="460"/>
                      <a:pt x="177" y="461"/>
                      <a:pt x="176" y="463"/>
                    </a:cubicBezTo>
                    <a:cubicBezTo>
                      <a:pt x="156" y="475"/>
                      <a:pt x="136" y="467"/>
                      <a:pt x="132" y="464"/>
                    </a:cubicBezTo>
                    <a:cubicBezTo>
                      <a:pt x="128" y="461"/>
                      <a:pt x="123" y="462"/>
                      <a:pt x="121" y="466"/>
                    </a:cubicBezTo>
                    <a:cubicBezTo>
                      <a:pt x="118" y="469"/>
                      <a:pt x="119" y="474"/>
                      <a:pt x="123" y="477"/>
                    </a:cubicBezTo>
                    <a:cubicBezTo>
                      <a:pt x="129" y="481"/>
                      <a:pt x="140" y="485"/>
                      <a:pt x="153" y="485"/>
                    </a:cubicBezTo>
                    <a:cubicBezTo>
                      <a:pt x="157" y="485"/>
                      <a:pt x="162" y="485"/>
                      <a:pt x="166" y="484"/>
                    </a:cubicBezTo>
                    <a:cubicBezTo>
                      <a:pt x="163" y="495"/>
                      <a:pt x="163" y="506"/>
                      <a:pt x="163" y="516"/>
                    </a:cubicBezTo>
                    <a:cubicBezTo>
                      <a:pt x="163" y="520"/>
                      <a:pt x="167" y="524"/>
                      <a:pt x="171" y="524"/>
                    </a:cubicBezTo>
                    <a:cubicBezTo>
                      <a:pt x="171" y="524"/>
                      <a:pt x="171" y="524"/>
                      <a:pt x="171" y="524"/>
                    </a:cubicBezTo>
                    <a:cubicBezTo>
                      <a:pt x="176" y="524"/>
                      <a:pt x="179" y="520"/>
                      <a:pt x="179" y="516"/>
                    </a:cubicBezTo>
                    <a:cubicBezTo>
                      <a:pt x="179" y="505"/>
                      <a:pt x="179" y="493"/>
                      <a:pt x="183" y="483"/>
                    </a:cubicBezTo>
                    <a:cubicBezTo>
                      <a:pt x="184" y="482"/>
                      <a:pt x="185" y="480"/>
                      <a:pt x="186" y="479"/>
                    </a:cubicBezTo>
                    <a:cubicBezTo>
                      <a:pt x="187" y="477"/>
                      <a:pt x="188" y="475"/>
                      <a:pt x="189" y="474"/>
                    </a:cubicBezTo>
                    <a:cubicBezTo>
                      <a:pt x="190" y="472"/>
                      <a:pt x="192" y="471"/>
                      <a:pt x="194" y="470"/>
                    </a:cubicBezTo>
                    <a:cubicBezTo>
                      <a:pt x="209" y="457"/>
                      <a:pt x="210" y="436"/>
                      <a:pt x="209" y="420"/>
                    </a:cubicBezTo>
                    <a:cubicBezTo>
                      <a:pt x="208" y="407"/>
                      <a:pt x="204" y="396"/>
                      <a:pt x="197" y="386"/>
                    </a:cubicBezTo>
                    <a:cubicBezTo>
                      <a:pt x="198" y="386"/>
                      <a:pt x="199" y="385"/>
                      <a:pt x="200" y="384"/>
                    </a:cubicBezTo>
                    <a:cubicBezTo>
                      <a:pt x="214" y="375"/>
                      <a:pt x="226" y="358"/>
                      <a:pt x="229" y="340"/>
                    </a:cubicBezTo>
                    <a:cubicBezTo>
                      <a:pt x="234" y="313"/>
                      <a:pt x="217" y="285"/>
                      <a:pt x="196" y="272"/>
                    </a:cubicBezTo>
                    <a:cubicBezTo>
                      <a:pt x="209" y="257"/>
                      <a:pt x="214" y="235"/>
                      <a:pt x="208" y="217"/>
                    </a:cubicBezTo>
                    <a:cubicBezTo>
                      <a:pt x="206" y="211"/>
                      <a:pt x="203" y="205"/>
                      <a:pt x="201" y="200"/>
                    </a:cubicBezTo>
                    <a:cubicBezTo>
                      <a:pt x="196" y="191"/>
                      <a:pt x="192" y="183"/>
                      <a:pt x="193" y="176"/>
                    </a:cubicBezTo>
                    <a:cubicBezTo>
                      <a:pt x="193" y="171"/>
                      <a:pt x="196" y="167"/>
                      <a:pt x="200" y="164"/>
                    </a:cubicBezTo>
                    <a:cubicBezTo>
                      <a:pt x="204" y="160"/>
                      <a:pt x="209" y="159"/>
                      <a:pt x="213" y="159"/>
                    </a:cubicBezTo>
                    <a:cubicBezTo>
                      <a:pt x="218" y="160"/>
                      <a:pt x="222" y="162"/>
                      <a:pt x="227" y="164"/>
                    </a:cubicBezTo>
                    <a:cubicBezTo>
                      <a:pt x="251" y="176"/>
                      <a:pt x="251" y="176"/>
                      <a:pt x="251" y="176"/>
                    </a:cubicBezTo>
                    <a:cubicBezTo>
                      <a:pt x="266" y="183"/>
                      <a:pt x="281" y="190"/>
                      <a:pt x="291" y="202"/>
                    </a:cubicBezTo>
                    <a:cubicBezTo>
                      <a:pt x="299" y="211"/>
                      <a:pt x="305" y="227"/>
                      <a:pt x="299" y="240"/>
                    </a:cubicBezTo>
                    <a:cubicBezTo>
                      <a:pt x="299" y="240"/>
                      <a:pt x="298" y="241"/>
                      <a:pt x="298" y="242"/>
                    </a:cubicBezTo>
                    <a:cubicBezTo>
                      <a:pt x="296" y="245"/>
                      <a:pt x="294" y="250"/>
                      <a:pt x="293" y="255"/>
                    </a:cubicBezTo>
                    <a:cubicBezTo>
                      <a:pt x="290" y="271"/>
                      <a:pt x="294" y="287"/>
                      <a:pt x="303" y="300"/>
                    </a:cubicBezTo>
                    <a:cubicBezTo>
                      <a:pt x="305" y="304"/>
                      <a:pt x="310" y="305"/>
                      <a:pt x="314" y="302"/>
                    </a:cubicBezTo>
                    <a:cubicBezTo>
                      <a:pt x="318" y="300"/>
                      <a:pt x="319" y="295"/>
                      <a:pt x="316" y="291"/>
                    </a:cubicBezTo>
                    <a:cubicBezTo>
                      <a:pt x="307" y="277"/>
                      <a:pt x="308" y="264"/>
                      <a:pt x="309" y="258"/>
                    </a:cubicBezTo>
                    <a:cubicBezTo>
                      <a:pt x="310" y="252"/>
                      <a:pt x="313" y="248"/>
                      <a:pt x="315" y="246"/>
                    </a:cubicBezTo>
                    <a:cubicBezTo>
                      <a:pt x="343" y="228"/>
                      <a:pt x="388" y="231"/>
                      <a:pt x="421" y="253"/>
                    </a:cubicBezTo>
                    <a:cubicBezTo>
                      <a:pt x="443" y="268"/>
                      <a:pt x="476" y="302"/>
                      <a:pt x="465" y="371"/>
                    </a:cubicBezTo>
                    <a:close/>
                    <a:moveTo>
                      <a:pt x="30" y="702"/>
                    </a:moveTo>
                    <a:cubicBezTo>
                      <a:pt x="32" y="692"/>
                      <a:pt x="38" y="683"/>
                      <a:pt x="45" y="678"/>
                    </a:cubicBezTo>
                    <a:cubicBezTo>
                      <a:pt x="46" y="677"/>
                      <a:pt x="47" y="677"/>
                      <a:pt x="47" y="676"/>
                    </a:cubicBezTo>
                    <a:cubicBezTo>
                      <a:pt x="50" y="676"/>
                      <a:pt x="53" y="677"/>
                      <a:pt x="56" y="677"/>
                    </a:cubicBezTo>
                    <a:cubicBezTo>
                      <a:pt x="59" y="677"/>
                      <a:pt x="62" y="676"/>
                      <a:pt x="65" y="676"/>
                    </a:cubicBezTo>
                    <a:cubicBezTo>
                      <a:pt x="116" y="670"/>
                      <a:pt x="165" y="639"/>
                      <a:pt x="214" y="582"/>
                    </a:cubicBezTo>
                    <a:cubicBezTo>
                      <a:pt x="217" y="578"/>
                      <a:pt x="217" y="578"/>
                      <a:pt x="217" y="578"/>
                    </a:cubicBezTo>
                    <a:cubicBezTo>
                      <a:pt x="226" y="568"/>
                      <a:pt x="235" y="558"/>
                      <a:pt x="245" y="551"/>
                    </a:cubicBezTo>
                    <a:cubicBezTo>
                      <a:pt x="263" y="539"/>
                      <a:pt x="286" y="537"/>
                      <a:pt x="304" y="536"/>
                    </a:cubicBezTo>
                    <a:cubicBezTo>
                      <a:pt x="308" y="536"/>
                      <a:pt x="308" y="536"/>
                      <a:pt x="308" y="536"/>
                    </a:cubicBezTo>
                    <a:cubicBezTo>
                      <a:pt x="318" y="536"/>
                      <a:pt x="330" y="535"/>
                      <a:pt x="340" y="531"/>
                    </a:cubicBezTo>
                    <a:cubicBezTo>
                      <a:pt x="357" y="524"/>
                      <a:pt x="370" y="508"/>
                      <a:pt x="379" y="485"/>
                    </a:cubicBezTo>
                    <a:cubicBezTo>
                      <a:pt x="381" y="478"/>
                      <a:pt x="383" y="471"/>
                      <a:pt x="385" y="464"/>
                    </a:cubicBezTo>
                    <a:cubicBezTo>
                      <a:pt x="388" y="453"/>
                      <a:pt x="391" y="443"/>
                      <a:pt x="395" y="433"/>
                    </a:cubicBezTo>
                    <a:cubicBezTo>
                      <a:pt x="404" y="415"/>
                      <a:pt x="421" y="400"/>
                      <a:pt x="440" y="392"/>
                    </a:cubicBezTo>
                    <a:cubicBezTo>
                      <a:pt x="453" y="386"/>
                      <a:pt x="472" y="384"/>
                      <a:pt x="485" y="394"/>
                    </a:cubicBezTo>
                    <a:cubicBezTo>
                      <a:pt x="495" y="402"/>
                      <a:pt x="500" y="416"/>
                      <a:pt x="500" y="438"/>
                    </a:cubicBezTo>
                    <a:cubicBezTo>
                      <a:pt x="500" y="447"/>
                      <a:pt x="499" y="459"/>
                      <a:pt x="494" y="469"/>
                    </a:cubicBezTo>
                    <a:cubicBezTo>
                      <a:pt x="490" y="476"/>
                      <a:pt x="482" y="483"/>
                      <a:pt x="473" y="483"/>
                    </a:cubicBezTo>
                    <a:cubicBezTo>
                      <a:pt x="468" y="482"/>
                      <a:pt x="464" y="486"/>
                      <a:pt x="464" y="490"/>
                    </a:cubicBezTo>
                    <a:cubicBezTo>
                      <a:pt x="464" y="495"/>
                      <a:pt x="467" y="498"/>
                      <a:pt x="472" y="499"/>
                    </a:cubicBezTo>
                    <a:cubicBezTo>
                      <a:pt x="482" y="499"/>
                      <a:pt x="493" y="495"/>
                      <a:pt x="501" y="486"/>
                    </a:cubicBezTo>
                    <a:cubicBezTo>
                      <a:pt x="519" y="533"/>
                      <a:pt x="505" y="601"/>
                      <a:pt x="466" y="640"/>
                    </a:cubicBezTo>
                    <a:cubicBezTo>
                      <a:pt x="465" y="641"/>
                      <a:pt x="464" y="642"/>
                      <a:pt x="463" y="643"/>
                    </a:cubicBezTo>
                    <a:cubicBezTo>
                      <a:pt x="453" y="653"/>
                      <a:pt x="441" y="665"/>
                      <a:pt x="441" y="682"/>
                    </a:cubicBezTo>
                    <a:cubicBezTo>
                      <a:pt x="441" y="686"/>
                      <a:pt x="445" y="690"/>
                      <a:pt x="449" y="690"/>
                    </a:cubicBezTo>
                    <a:cubicBezTo>
                      <a:pt x="449" y="690"/>
                      <a:pt x="449" y="690"/>
                      <a:pt x="450" y="690"/>
                    </a:cubicBezTo>
                    <a:cubicBezTo>
                      <a:pt x="454" y="689"/>
                      <a:pt x="458" y="686"/>
                      <a:pt x="457" y="681"/>
                    </a:cubicBezTo>
                    <a:cubicBezTo>
                      <a:pt x="457" y="672"/>
                      <a:pt x="466" y="663"/>
                      <a:pt x="474" y="654"/>
                    </a:cubicBezTo>
                    <a:cubicBezTo>
                      <a:pt x="475" y="653"/>
                      <a:pt x="476" y="653"/>
                      <a:pt x="477" y="652"/>
                    </a:cubicBezTo>
                    <a:cubicBezTo>
                      <a:pt x="481" y="686"/>
                      <a:pt x="477" y="721"/>
                      <a:pt x="464" y="753"/>
                    </a:cubicBezTo>
                    <a:cubicBezTo>
                      <a:pt x="455" y="776"/>
                      <a:pt x="443" y="791"/>
                      <a:pt x="429" y="797"/>
                    </a:cubicBezTo>
                    <a:cubicBezTo>
                      <a:pt x="425" y="799"/>
                      <a:pt x="423" y="804"/>
                      <a:pt x="425" y="808"/>
                    </a:cubicBezTo>
                    <a:cubicBezTo>
                      <a:pt x="426" y="811"/>
                      <a:pt x="429" y="813"/>
                      <a:pt x="432" y="813"/>
                    </a:cubicBezTo>
                    <a:cubicBezTo>
                      <a:pt x="433" y="813"/>
                      <a:pt x="434" y="813"/>
                      <a:pt x="435" y="812"/>
                    </a:cubicBezTo>
                    <a:cubicBezTo>
                      <a:pt x="442" y="809"/>
                      <a:pt x="448" y="805"/>
                      <a:pt x="453" y="800"/>
                    </a:cubicBezTo>
                    <a:cubicBezTo>
                      <a:pt x="455" y="834"/>
                      <a:pt x="449" y="868"/>
                      <a:pt x="436" y="899"/>
                    </a:cubicBezTo>
                    <a:cubicBezTo>
                      <a:pt x="432" y="909"/>
                      <a:pt x="426" y="921"/>
                      <a:pt x="416" y="929"/>
                    </a:cubicBezTo>
                    <a:cubicBezTo>
                      <a:pt x="408" y="935"/>
                      <a:pt x="396" y="939"/>
                      <a:pt x="387" y="935"/>
                    </a:cubicBezTo>
                    <a:cubicBezTo>
                      <a:pt x="384" y="933"/>
                      <a:pt x="381" y="934"/>
                      <a:pt x="378" y="935"/>
                    </a:cubicBezTo>
                    <a:cubicBezTo>
                      <a:pt x="376" y="937"/>
                      <a:pt x="375" y="940"/>
                      <a:pt x="375" y="943"/>
                    </a:cubicBezTo>
                    <a:cubicBezTo>
                      <a:pt x="378" y="963"/>
                      <a:pt x="373" y="984"/>
                      <a:pt x="361" y="1000"/>
                    </a:cubicBezTo>
                    <a:cubicBezTo>
                      <a:pt x="354" y="1010"/>
                      <a:pt x="344" y="1019"/>
                      <a:pt x="332" y="1024"/>
                    </a:cubicBezTo>
                    <a:cubicBezTo>
                      <a:pt x="335" y="1018"/>
                      <a:pt x="338" y="1011"/>
                      <a:pt x="341" y="1005"/>
                    </a:cubicBezTo>
                    <a:cubicBezTo>
                      <a:pt x="342" y="1000"/>
                      <a:pt x="340" y="996"/>
                      <a:pt x="336" y="994"/>
                    </a:cubicBezTo>
                    <a:cubicBezTo>
                      <a:pt x="332" y="993"/>
                      <a:pt x="327" y="995"/>
                      <a:pt x="326" y="999"/>
                    </a:cubicBezTo>
                    <a:cubicBezTo>
                      <a:pt x="321" y="1011"/>
                      <a:pt x="316" y="1021"/>
                      <a:pt x="309" y="1032"/>
                    </a:cubicBezTo>
                    <a:cubicBezTo>
                      <a:pt x="307" y="1033"/>
                      <a:pt x="306" y="1034"/>
                      <a:pt x="305" y="1037"/>
                    </a:cubicBezTo>
                    <a:cubicBezTo>
                      <a:pt x="295" y="1051"/>
                      <a:pt x="282" y="1064"/>
                      <a:pt x="266" y="1073"/>
                    </a:cubicBezTo>
                    <a:cubicBezTo>
                      <a:pt x="247" y="1086"/>
                      <a:pt x="224" y="1094"/>
                      <a:pt x="203" y="1102"/>
                    </a:cubicBezTo>
                    <a:cubicBezTo>
                      <a:pt x="172" y="1112"/>
                      <a:pt x="137" y="1123"/>
                      <a:pt x="107" y="1111"/>
                    </a:cubicBezTo>
                    <a:cubicBezTo>
                      <a:pt x="93" y="1105"/>
                      <a:pt x="80" y="1095"/>
                      <a:pt x="67" y="1080"/>
                    </a:cubicBezTo>
                    <a:cubicBezTo>
                      <a:pt x="58" y="1070"/>
                      <a:pt x="46" y="1054"/>
                      <a:pt x="45" y="1037"/>
                    </a:cubicBezTo>
                    <a:cubicBezTo>
                      <a:pt x="48" y="1040"/>
                      <a:pt x="52" y="1042"/>
                      <a:pt x="56" y="1044"/>
                    </a:cubicBezTo>
                    <a:cubicBezTo>
                      <a:pt x="58" y="1045"/>
                      <a:pt x="60" y="1046"/>
                      <a:pt x="62" y="1046"/>
                    </a:cubicBezTo>
                    <a:cubicBezTo>
                      <a:pt x="65" y="1046"/>
                      <a:pt x="68" y="1044"/>
                      <a:pt x="70" y="1042"/>
                    </a:cubicBezTo>
                    <a:cubicBezTo>
                      <a:pt x="73" y="1038"/>
                      <a:pt x="72" y="1033"/>
                      <a:pt x="69" y="1030"/>
                    </a:cubicBezTo>
                    <a:cubicBezTo>
                      <a:pt x="66" y="1029"/>
                      <a:pt x="64" y="1028"/>
                      <a:pt x="61" y="1029"/>
                    </a:cubicBezTo>
                    <a:cubicBezTo>
                      <a:pt x="54" y="1025"/>
                      <a:pt x="48" y="1017"/>
                      <a:pt x="45" y="1007"/>
                    </a:cubicBezTo>
                    <a:cubicBezTo>
                      <a:pt x="42" y="997"/>
                      <a:pt x="42" y="985"/>
                      <a:pt x="42" y="974"/>
                    </a:cubicBezTo>
                    <a:cubicBezTo>
                      <a:pt x="41" y="967"/>
                      <a:pt x="42" y="959"/>
                      <a:pt x="43" y="951"/>
                    </a:cubicBezTo>
                    <a:cubicBezTo>
                      <a:pt x="44" y="940"/>
                      <a:pt x="48" y="929"/>
                      <a:pt x="54" y="919"/>
                    </a:cubicBezTo>
                    <a:cubicBezTo>
                      <a:pt x="62" y="925"/>
                      <a:pt x="71" y="929"/>
                      <a:pt x="80" y="929"/>
                    </a:cubicBezTo>
                    <a:cubicBezTo>
                      <a:pt x="84" y="929"/>
                      <a:pt x="88" y="928"/>
                      <a:pt x="91" y="927"/>
                    </a:cubicBezTo>
                    <a:cubicBezTo>
                      <a:pt x="96" y="925"/>
                      <a:pt x="98" y="921"/>
                      <a:pt x="96" y="917"/>
                    </a:cubicBezTo>
                    <a:cubicBezTo>
                      <a:pt x="95" y="912"/>
                      <a:pt x="90" y="910"/>
                      <a:pt x="86" y="912"/>
                    </a:cubicBezTo>
                    <a:cubicBezTo>
                      <a:pt x="76" y="916"/>
                      <a:pt x="64" y="909"/>
                      <a:pt x="58" y="900"/>
                    </a:cubicBezTo>
                    <a:cubicBezTo>
                      <a:pt x="51" y="890"/>
                      <a:pt x="48" y="876"/>
                      <a:pt x="46" y="863"/>
                    </a:cubicBezTo>
                    <a:cubicBezTo>
                      <a:pt x="41" y="838"/>
                      <a:pt x="38" y="814"/>
                      <a:pt x="44" y="793"/>
                    </a:cubicBezTo>
                    <a:cubicBezTo>
                      <a:pt x="49" y="797"/>
                      <a:pt x="55" y="799"/>
                      <a:pt x="61" y="801"/>
                    </a:cubicBezTo>
                    <a:cubicBezTo>
                      <a:pt x="62" y="801"/>
                      <a:pt x="63" y="801"/>
                      <a:pt x="63" y="801"/>
                    </a:cubicBezTo>
                    <a:cubicBezTo>
                      <a:pt x="67" y="801"/>
                      <a:pt x="70" y="798"/>
                      <a:pt x="71" y="795"/>
                    </a:cubicBezTo>
                    <a:cubicBezTo>
                      <a:pt x="72" y="790"/>
                      <a:pt x="69" y="786"/>
                      <a:pt x="65" y="785"/>
                    </a:cubicBezTo>
                    <a:cubicBezTo>
                      <a:pt x="56" y="783"/>
                      <a:pt x="48" y="776"/>
                      <a:pt x="42" y="767"/>
                    </a:cubicBezTo>
                    <a:cubicBezTo>
                      <a:pt x="36" y="757"/>
                      <a:pt x="33" y="745"/>
                      <a:pt x="32" y="735"/>
                    </a:cubicBezTo>
                    <a:cubicBezTo>
                      <a:pt x="30" y="726"/>
                      <a:pt x="28" y="714"/>
                      <a:pt x="30" y="7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2" name="Freeform: Shape 341">
            <a:extLst>
              <a:ext uri="{FF2B5EF4-FFF2-40B4-BE49-F238E27FC236}">
                <a16:creationId xmlns:a16="http://schemas.microsoft.com/office/drawing/2014/main" xmlns="" id="{9F0CCFDA-DF46-47FC-B590-F0BBE06C2597}"/>
              </a:ext>
            </a:extLst>
          </p:cNvPr>
          <p:cNvSpPr/>
          <p:nvPr/>
        </p:nvSpPr>
        <p:spPr>
          <a:xfrm flipH="1">
            <a:off x="8847348" y="6095"/>
            <a:ext cx="3356617"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Slide Number Placeholder 419">
            <a:extLst>
              <a:ext uri="{FF2B5EF4-FFF2-40B4-BE49-F238E27FC236}">
                <a16:creationId xmlns:a16="http://schemas.microsoft.com/office/drawing/2014/main" xmlns="" id="{18858867-FC2C-4C08-8EFE-9EF718F9BEBD}"/>
              </a:ext>
            </a:extLst>
          </p:cNvPr>
          <p:cNvSpPr>
            <a:spLocks noGrp="1"/>
          </p:cNvSpPr>
          <p:nvPr>
            <p:ph type="sldNum" sz="quarter" idx="12"/>
          </p:nvPr>
        </p:nvSpPr>
        <p:spPr/>
        <p:txBody>
          <a:bodyPr/>
          <a:lstStyle/>
          <a:p>
            <a:r>
              <a:rPr lang="en-US" dirty="0"/>
              <a:t>7</a:t>
            </a:r>
          </a:p>
        </p:txBody>
      </p:sp>
      <p:grpSp>
        <p:nvGrpSpPr>
          <p:cNvPr id="6" name="Group 5">
            <a:extLst>
              <a:ext uri="{FF2B5EF4-FFF2-40B4-BE49-F238E27FC236}">
                <a16:creationId xmlns:a16="http://schemas.microsoft.com/office/drawing/2014/main" xmlns="" id="{37A2B65E-FF17-4386-ACD3-40646AA3E420}"/>
              </a:ext>
            </a:extLst>
          </p:cNvPr>
          <p:cNvGrpSpPr/>
          <p:nvPr/>
        </p:nvGrpSpPr>
        <p:grpSpPr>
          <a:xfrm>
            <a:off x="166717" y="1774447"/>
            <a:ext cx="4062796" cy="3349770"/>
            <a:chOff x="166717" y="2428719"/>
            <a:chExt cx="4113757" cy="3391787"/>
          </a:xfrm>
        </p:grpSpPr>
        <p:graphicFrame>
          <p:nvGraphicFramePr>
            <p:cNvPr id="74" name="Chart 73">
              <a:extLst>
                <a:ext uri="{FF2B5EF4-FFF2-40B4-BE49-F238E27FC236}">
                  <a16:creationId xmlns:a16="http://schemas.microsoft.com/office/drawing/2014/main" xmlns="" id="{5180FA27-6B17-4C0B-B230-A505EC105206}"/>
                </a:ext>
              </a:extLst>
            </p:cNvPr>
            <p:cNvGraphicFramePr/>
            <p:nvPr>
              <p:extLst>
                <p:ext uri="{D42A27DB-BD31-4B8C-83A1-F6EECF244321}">
                  <p14:modId xmlns:p14="http://schemas.microsoft.com/office/powerpoint/2010/main" xmlns="" val="1123617216"/>
                </p:ext>
              </p:extLst>
            </p:nvPr>
          </p:nvGraphicFramePr>
          <p:xfrm>
            <a:off x="166717" y="2428719"/>
            <a:ext cx="4113757" cy="3391787"/>
          </p:xfrm>
          <a:graphic>
            <a:graphicData uri="http://schemas.openxmlformats.org/drawingml/2006/chart">
              <c:chart xmlns:c="http://schemas.openxmlformats.org/drawingml/2006/chart" xmlns:r="http://schemas.openxmlformats.org/officeDocument/2006/relationships" r:id="rId2"/>
            </a:graphicData>
          </a:graphic>
        </p:graphicFrame>
        <p:sp>
          <p:nvSpPr>
            <p:cNvPr id="75" name="Oval 74">
              <a:extLst>
                <a:ext uri="{FF2B5EF4-FFF2-40B4-BE49-F238E27FC236}">
                  <a16:creationId xmlns:a16="http://schemas.microsoft.com/office/drawing/2014/main" xmlns="" id="{BC57FCCF-1139-4C8B-A2CA-B2E095C45EB2}"/>
                </a:ext>
              </a:extLst>
            </p:cNvPr>
            <p:cNvSpPr/>
            <p:nvPr/>
          </p:nvSpPr>
          <p:spPr>
            <a:xfrm>
              <a:off x="1218495" y="3112894"/>
              <a:ext cx="2022659" cy="2022659"/>
            </a:xfrm>
            <a:prstGeom prst="ellipse">
              <a:avLst/>
            </a:prstGeom>
            <a:solidFill>
              <a:schemeClr val="bg1"/>
            </a:solidFill>
            <a:ln>
              <a:noFill/>
            </a:ln>
            <a:effectLst>
              <a:outerShdw blurRad="3810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2" name="Oval 81">
            <a:extLst>
              <a:ext uri="{FF2B5EF4-FFF2-40B4-BE49-F238E27FC236}">
                <a16:creationId xmlns:a16="http://schemas.microsoft.com/office/drawing/2014/main" xmlns="" id="{9B6A1B37-2C45-4F59-A8F6-BB07161C47AB}"/>
              </a:ext>
            </a:extLst>
          </p:cNvPr>
          <p:cNvSpPr/>
          <p:nvPr/>
        </p:nvSpPr>
        <p:spPr>
          <a:xfrm>
            <a:off x="6106364" y="989021"/>
            <a:ext cx="857251" cy="857250"/>
          </a:xfrm>
          <a:prstGeom prst="ellipse">
            <a:avLst/>
          </a:prstGeom>
          <a:solidFill>
            <a:srgbClr val="0089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b="1" dirty="0" smtClean="0">
                <a:latin typeface="+mj-lt"/>
              </a:rPr>
              <a:t>8.</a:t>
            </a:r>
            <a:endParaRPr lang="en-ID" sz="2000" b="1" dirty="0">
              <a:latin typeface="+mj-lt"/>
            </a:endParaRPr>
          </a:p>
        </p:txBody>
      </p:sp>
      <p:grpSp>
        <p:nvGrpSpPr>
          <p:cNvPr id="83" name="Group 82">
            <a:extLst>
              <a:ext uri="{FF2B5EF4-FFF2-40B4-BE49-F238E27FC236}">
                <a16:creationId xmlns:a16="http://schemas.microsoft.com/office/drawing/2014/main" xmlns="" id="{BE8BAD18-38C0-4FCE-8E05-9C07FFE26808}"/>
              </a:ext>
            </a:extLst>
          </p:cNvPr>
          <p:cNvGrpSpPr/>
          <p:nvPr/>
        </p:nvGrpSpPr>
        <p:grpSpPr>
          <a:xfrm>
            <a:off x="7202738" y="1261979"/>
            <a:ext cx="3929466" cy="4378846"/>
            <a:chOff x="7424334" y="1851103"/>
            <a:chExt cx="3929466" cy="4378846"/>
          </a:xfrm>
        </p:grpSpPr>
        <p:sp>
          <p:nvSpPr>
            <p:cNvPr id="84" name="Subtitle 176">
              <a:extLst>
                <a:ext uri="{FF2B5EF4-FFF2-40B4-BE49-F238E27FC236}">
                  <a16:creationId xmlns:a16="http://schemas.microsoft.com/office/drawing/2014/main" xmlns="" id="{5E17AD1C-3183-4EA5-AAD7-FE1ED9209EE2}"/>
                </a:ext>
              </a:extLst>
            </p:cNvPr>
            <p:cNvSpPr txBox="1">
              <a:spLocks/>
            </p:cNvSpPr>
            <p:nvPr/>
          </p:nvSpPr>
          <p:spPr>
            <a:xfrm>
              <a:off x="7424334" y="2206283"/>
              <a:ext cx="3929466" cy="402366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IN" sz="1600" dirty="0">
                  <a:solidFill>
                    <a:schemeClr val="bg1"/>
                  </a:solidFill>
                </a:rPr>
                <a:t>Total accruals are calculated as the change in working capital (other than cash) less depreciation relative to total assets. Accruals, or a portion thereof, reflect the extent to which managers make discretionary accounting choices to alter earnings. A higher level of accruals is, therefore, associated with a higher likelihood of profit manipulation.</a:t>
              </a:r>
              <a:endParaRPr lang="en-US" sz="1600" dirty="0">
                <a:solidFill>
                  <a:schemeClr val="bg1"/>
                </a:solidFill>
              </a:endParaRPr>
            </a:p>
            <a:p>
              <a:r>
                <a:rPr lang="en-IN" sz="1600" b="1" dirty="0" err="1">
                  <a:solidFill>
                    <a:schemeClr val="bg1"/>
                  </a:solidFill>
                </a:rPr>
                <a:t>Beneish</a:t>
              </a:r>
              <a:r>
                <a:rPr lang="en-IN" sz="1600" b="1" dirty="0">
                  <a:solidFill>
                    <a:schemeClr val="bg1"/>
                  </a:solidFill>
                </a:rPr>
                <a:t> M-Score = -4.84 + 0.92*DSRI + 0.528*GMI + 0.404*AQI + 0.892*SGI + 0.115*DEPI – 0.172*SGAI + 4.679*TATA – 0.327*LVGI</a:t>
              </a:r>
              <a:endParaRPr lang="en-US" sz="1600" dirty="0">
                <a:solidFill>
                  <a:schemeClr val="bg1"/>
                </a:solidFill>
              </a:endParaRPr>
            </a:p>
            <a:p>
              <a:r>
                <a:rPr lang="en-IN" sz="1600" dirty="0" err="1">
                  <a:solidFill>
                    <a:schemeClr val="bg1"/>
                  </a:solidFill>
                </a:rPr>
                <a:t>Beneish</a:t>
              </a:r>
              <a:r>
                <a:rPr lang="en-IN" sz="1600" dirty="0">
                  <a:solidFill>
                    <a:schemeClr val="bg1"/>
                  </a:solidFill>
                </a:rPr>
                <a:t> concluded that if a company scored greater than -2.22 (i.e. a less negative or positive number) there was a likely probability of profit manipulation. </a:t>
              </a:r>
              <a:endParaRPr lang="en-US" sz="1600" dirty="0">
                <a:solidFill>
                  <a:schemeClr val="bg1"/>
                </a:solidFill>
              </a:endParaRPr>
            </a:p>
          </p:txBody>
        </p:sp>
        <p:sp>
          <p:nvSpPr>
            <p:cNvPr id="85" name="Subtitle 176">
              <a:extLst>
                <a:ext uri="{FF2B5EF4-FFF2-40B4-BE49-F238E27FC236}">
                  <a16:creationId xmlns:a16="http://schemas.microsoft.com/office/drawing/2014/main" xmlns="" id="{32DABF68-06A4-4AAC-9548-AA16CD91933B}"/>
                </a:ext>
              </a:extLst>
            </p:cNvPr>
            <p:cNvSpPr txBox="1">
              <a:spLocks/>
            </p:cNvSpPr>
            <p:nvPr/>
          </p:nvSpPr>
          <p:spPr>
            <a:xfrm>
              <a:off x="7424334" y="1851103"/>
              <a:ext cx="3783128" cy="2492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solidFill>
                    <a:schemeClr val="accent3"/>
                  </a:solidFill>
                </a:rPr>
                <a:t>Total Accruals to Total Assets (TATA):</a:t>
              </a:r>
              <a:r>
                <a:rPr lang="en-IN" sz="1800" dirty="0">
                  <a:solidFill>
                    <a:schemeClr val="accent3"/>
                  </a:solidFill>
                </a:rPr>
                <a:t> </a:t>
              </a:r>
              <a:endParaRPr lang="en-ID" sz="1800" b="1" dirty="0">
                <a:solidFill>
                  <a:schemeClr val="accent3"/>
                </a:solidFill>
                <a:latin typeface="+mj-lt"/>
              </a:endParaRPr>
            </a:p>
          </p:txBody>
        </p:sp>
      </p:grpSp>
      <p:grpSp>
        <p:nvGrpSpPr>
          <p:cNvPr id="97" name="Group 96">
            <a:extLst>
              <a:ext uri="{FF2B5EF4-FFF2-40B4-BE49-F238E27FC236}">
                <a16:creationId xmlns:a16="http://schemas.microsoft.com/office/drawing/2014/main" xmlns="" id="{57097046-661C-40EB-B94D-4B8EA08D81FA}"/>
              </a:ext>
            </a:extLst>
          </p:cNvPr>
          <p:cNvGrpSpPr/>
          <p:nvPr/>
        </p:nvGrpSpPr>
        <p:grpSpPr>
          <a:xfrm>
            <a:off x="1717801" y="2938523"/>
            <a:ext cx="960629" cy="1021618"/>
            <a:chOff x="7758113" y="3633788"/>
            <a:chExt cx="300038" cy="319087"/>
          </a:xfrm>
        </p:grpSpPr>
        <p:sp>
          <p:nvSpPr>
            <p:cNvPr id="98" name="Freeform 5">
              <a:extLst>
                <a:ext uri="{FF2B5EF4-FFF2-40B4-BE49-F238E27FC236}">
                  <a16:creationId xmlns:a16="http://schemas.microsoft.com/office/drawing/2014/main" xmlns="" id="{E14B5E60-F63F-4308-A3CF-978B8D6C93F5}"/>
                </a:ext>
              </a:extLst>
            </p:cNvPr>
            <p:cNvSpPr>
              <a:spLocks/>
            </p:cNvSpPr>
            <p:nvPr/>
          </p:nvSpPr>
          <p:spPr bwMode="auto">
            <a:xfrm>
              <a:off x="7818438" y="3694113"/>
              <a:ext cx="179388" cy="198438"/>
            </a:xfrm>
            <a:custGeom>
              <a:avLst/>
              <a:gdLst>
                <a:gd name="T0" fmla="*/ 48 w 48"/>
                <a:gd name="T1" fmla="*/ 24 h 52"/>
                <a:gd name="T2" fmla="*/ 24 w 48"/>
                <a:gd name="T3" fmla="*/ 0 h 52"/>
                <a:gd name="T4" fmla="*/ 0 w 48"/>
                <a:gd name="T5" fmla="*/ 24 h 52"/>
                <a:gd name="T6" fmla="*/ 18 w 48"/>
                <a:gd name="T7" fmla="*/ 47 h 52"/>
                <a:gd name="T8" fmla="*/ 18 w 48"/>
                <a:gd name="T9" fmla="*/ 52 h 52"/>
                <a:gd name="T10" fmla="*/ 30 w 48"/>
                <a:gd name="T11" fmla="*/ 52 h 52"/>
                <a:gd name="T12" fmla="*/ 30 w 48"/>
                <a:gd name="T13" fmla="*/ 47 h 52"/>
                <a:gd name="T14" fmla="*/ 48 w 48"/>
                <a:gd name="T15" fmla="*/ 2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2">
                  <a:moveTo>
                    <a:pt x="48" y="24"/>
                  </a:moveTo>
                  <a:cubicBezTo>
                    <a:pt x="48" y="11"/>
                    <a:pt x="37" y="0"/>
                    <a:pt x="24" y="0"/>
                  </a:cubicBezTo>
                  <a:cubicBezTo>
                    <a:pt x="11" y="0"/>
                    <a:pt x="0" y="11"/>
                    <a:pt x="0" y="24"/>
                  </a:cubicBezTo>
                  <a:cubicBezTo>
                    <a:pt x="0" y="35"/>
                    <a:pt x="8" y="45"/>
                    <a:pt x="18" y="47"/>
                  </a:cubicBezTo>
                  <a:cubicBezTo>
                    <a:pt x="18" y="52"/>
                    <a:pt x="18" y="52"/>
                    <a:pt x="18" y="52"/>
                  </a:cubicBezTo>
                  <a:cubicBezTo>
                    <a:pt x="30" y="52"/>
                    <a:pt x="30" y="52"/>
                    <a:pt x="30" y="52"/>
                  </a:cubicBezTo>
                  <a:cubicBezTo>
                    <a:pt x="30" y="47"/>
                    <a:pt x="30" y="47"/>
                    <a:pt x="30" y="47"/>
                  </a:cubicBezTo>
                  <a:cubicBezTo>
                    <a:pt x="40" y="45"/>
                    <a:pt x="48" y="35"/>
                    <a:pt x="48" y="24"/>
                  </a:cubicBezTo>
                  <a:close/>
                </a:path>
              </a:pathLst>
            </a:custGeom>
            <a:noFill/>
            <a:ln w="41275" cap="rnd">
              <a:solidFill>
                <a:schemeClr val="accent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Line 6">
              <a:extLst>
                <a:ext uri="{FF2B5EF4-FFF2-40B4-BE49-F238E27FC236}">
                  <a16:creationId xmlns:a16="http://schemas.microsoft.com/office/drawing/2014/main" xmlns="" id="{F2A680FE-9B38-4995-8925-EF7CD6BE4D0B}"/>
                </a:ext>
              </a:extLst>
            </p:cNvPr>
            <p:cNvSpPr>
              <a:spLocks noChangeShapeType="1"/>
            </p:cNvSpPr>
            <p:nvPr/>
          </p:nvSpPr>
          <p:spPr bwMode="auto">
            <a:xfrm flipH="1">
              <a:off x="7900988" y="3952875"/>
              <a:ext cx="14288"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Line 7">
              <a:extLst>
                <a:ext uri="{FF2B5EF4-FFF2-40B4-BE49-F238E27FC236}">
                  <a16:creationId xmlns:a16="http://schemas.microsoft.com/office/drawing/2014/main" xmlns="" id="{EE24B0CF-5711-43F7-A849-CFF74876518E}"/>
                </a:ext>
              </a:extLst>
            </p:cNvPr>
            <p:cNvSpPr>
              <a:spLocks noChangeShapeType="1"/>
            </p:cNvSpPr>
            <p:nvPr/>
          </p:nvSpPr>
          <p:spPr bwMode="auto">
            <a:xfrm flipH="1">
              <a:off x="7885113" y="3922713"/>
              <a:ext cx="46038"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Line 8">
              <a:extLst>
                <a:ext uri="{FF2B5EF4-FFF2-40B4-BE49-F238E27FC236}">
                  <a16:creationId xmlns:a16="http://schemas.microsoft.com/office/drawing/2014/main" xmlns="" id="{BFB7B6FA-82AF-4072-A8C6-F41C540D1E77}"/>
                </a:ext>
              </a:extLst>
            </p:cNvPr>
            <p:cNvSpPr>
              <a:spLocks noChangeShapeType="1"/>
            </p:cNvSpPr>
            <p:nvPr/>
          </p:nvSpPr>
          <p:spPr bwMode="auto">
            <a:xfrm>
              <a:off x="7908926" y="3633788"/>
              <a:ext cx="0"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Line 9">
              <a:extLst>
                <a:ext uri="{FF2B5EF4-FFF2-40B4-BE49-F238E27FC236}">
                  <a16:creationId xmlns:a16="http://schemas.microsoft.com/office/drawing/2014/main" xmlns="" id="{BCFEBA09-2900-4B2C-B860-75278A1D517D}"/>
                </a:ext>
              </a:extLst>
            </p:cNvPr>
            <p:cNvSpPr>
              <a:spLocks noChangeShapeType="1"/>
            </p:cNvSpPr>
            <p:nvPr/>
          </p:nvSpPr>
          <p:spPr bwMode="auto">
            <a:xfrm flipH="1">
              <a:off x="8027988" y="3786188"/>
              <a:ext cx="30163"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 name="Line 10">
              <a:extLst>
                <a:ext uri="{FF2B5EF4-FFF2-40B4-BE49-F238E27FC236}">
                  <a16:creationId xmlns:a16="http://schemas.microsoft.com/office/drawing/2014/main" xmlns="" id="{5F47AA6E-C7EC-45A0-9EBE-57F0CCD4B0D2}"/>
                </a:ext>
              </a:extLst>
            </p:cNvPr>
            <p:cNvSpPr>
              <a:spLocks noChangeShapeType="1"/>
            </p:cNvSpPr>
            <p:nvPr/>
          </p:nvSpPr>
          <p:spPr bwMode="auto">
            <a:xfrm>
              <a:off x="7758113" y="3786188"/>
              <a:ext cx="30163" cy="0"/>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 name="Line 11">
              <a:extLst>
                <a:ext uri="{FF2B5EF4-FFF2-40B4-BE49-F238E27FC236}">
                  <a16:creationId xmlns:a16="http://schemas.microsoft.com/office/drawing/2014/main" xmlns="" id="{1E2E4FA7-A46F-4776-B0F3-1C591B39FBB6}"/>
                </a:ext>
              </a:extLst>
            </p:cNvPr>
            <p:cNvSpPr>
              <a:spLocks noChangeShapeType="1"/>
            </p:cNvSpPr>
            <p:nvPr/>
          </p:nvSpPr>
          <p:spPr bwMode="auto">
            <a:xfrm>
              <a:off x="7791451" y="3668713"/>
              <a:ext cx="30163"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5" name="Line 12">
              <a:extLst>
                <a:ext uri="{FF2B5EF4-FFF2-40B4-BE49-F238E27FC236}">
                  <a16:creationId xmlns:a16="http://schemas.microsoft.com/office/drawing/2014/main" xmlns="" id="{3AAD5452-FEA7-44F2-82B6-816ABE41AE74}"/>
                </a:ext>
              </a:extLst>
            </p:cNvPr>
            <p:cNvSpPr>
              <a:spLocks noChangeShapeType="1"/>
            </p:cNvSpPr>
            <p:nvPr/>
          </p:nvSpPr>
          <p:spPr bwMode="auto">
            <a:xfrm flipH="1">
              <a:off x="7994651" y="3668713"/>
              <a:ext cx="30163" cy="30163"/>
            </a:xfrm>
            <a:prstGeom prst="line">
              <a:avLst/>
            </a:prstGeom>
            <a:noFill/>
            <a:ln w="41275" cap="rnd">
              <a:solidFill>
                <a:schemeClr val="accent1"/>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xmlns="" val="2254888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4C7B45C-C629-4C42-900E-A4D8859396FE}"/>
              </a:ext>
            </a:extLst>
          </p:cNvPr>
          <p:cNvSpPr/>
          <p:nvPr/>
        </p:nvSpPr>
        <p:spPr>
          <a:xfrm>
            <a:off x="-7938" y="0"/>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xmlns="" id="{A7A6E44A-3399-4C23-9D75-487F9C807F4A}"/>
              </a:ext>
            </a:extLst>
          </p:cNvPr>
          <p:cNvSpPr txBox="1">
            <a:spLocks/>
          </p:cNvSpPr>
          <p:nvPr/>
        </p:nvSpPr>
        <p:spPr>
          <a:xfrm>
            <a:off x="1317684" y="968086"/>
            <a:ext cx="5791770" cy="1107996"/>
          </a:xfrm>
          <a:prstGeom prst="rect">
            <a:avLst/>
          </a:prstGeom>
        </p:spPr>
        <p:txBody>
          <a:bodyPr wrap="square" lIns="0" tIns="0" rIns="0" bIns="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IN" sz="4000" b="1" u="sng" dirty="0">
                <a:solidFill>
                  <a:schemeClr val="bg1"/>
                </a:solidFill>
              </a:rPr>
              <a:t>The Imbalanced Data Problem</a:t>
            </a:r>
            <a:endParaRPr lang="en-US" sz="4000" u="sng" dirty="0">
              <a:solidFill>
                <a:schemeClr val="bg1"/>
              </a:solidFill>
            </a:endParaRPr>
          </a:p>
        </p:txBody>
      </p:sp>
      <p:sp>
        <p:nvSpPr>
          <p:cNvPr id="85" name="Freeform: Shape 84">
            <a:extLst>
              <a:ext uri="{FF2B5EF4-FFF2-40B4-BE49-F238E27FC236}">
                <a16:creationId xmlns:a16="http://schemas.microsoft.com/office/drawing/2014/main" xmlns="" id="{722FD350-E657-4D93-B19E-78BE5875DE68}"/>
              </a:ext>
            </a:extLst>
          </p:cNvPr>
          <p:cNvSpPr/>
          <p:nvPr/>
        </p:nvSpPr>
        <p:spPr>
          <a:xfrm>
            <a:off x="-1" y="0"/>
            <a:ext cx="3130266" cy="1153689"/>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xmlns="" id="{67A1BB37-4DD5-4AE3-9014-188BB82AD2FF}"/>
              </a:ext>
            </a:extLst>
          </p:cNvPr>
          <p:cNvGrpSpPr/>
          <p:nvPr/>
        </p:nvGrpSpPr>
        <p:grpSpPr>
          <a:xfrm flipH="1">
            <a:off x="7199389" y="2896752"/>
            <a:ext cx="3851339" cy="3961247"/>
            <a:chOff x="-4549693" y="3310145"/>
            <a:chExt cx="3437408" cy="3535503"/>
          </a:xfrm>
        </p:grpSpPr>
        <p:sp>
          <p:nvSpPr>
            <p:cNvPr id="152" name="Freeform 5">
              <a:extLst>
                <a:ext uri="{FF2B5EF4-FFF2-40B4-BE49-F238E27FC236}">
                  <a16:creationId xmlns:a16="http://schemas.microsoft.com/office/drawing/2014/main" xmlns="" id="{5050B898-91DA-4F87-8EBD-DE2C41A1FBBE}"/>
                </a:ext>
              </a:extLst>
            </p:cNvPr>
            <p:cNvSpPr>
              <a:spLocks/>
            </p:cNvSpPr>
            <p:nvPr/>
          </p:nvSpPr>
          <p:spPr bwMode="auto">
            <a:xfrm flipH="1">
              <a:off x="-4549693" y="4221610"/>
              <a:ext cx="3437408" cy="2624038"/>
            </a:xfrm>
            <a:custGeom>
              <a:avLst/>
              <a:gdLst>
                <a:gd name="T0" fmla="*/ 829 w 893"/>
                <a:gd name="T1" fmla="*/ 0 h 683"/>
                <a:gd name="T2" fmla="*/ 106 w 893"/>
                <a:gd name="T3" fmla="*/ 6 h 683"/>
                <a:gd name="T4" fmla="*/ 98 w 893"/>
                <a:gd name="T5" fmla="*/ 95 h 683"/>
                <a:gd name="T6" fmla="*/ 72 w 893"/>
                <a:gd name="T7" fmla="*/ 208 h 683"/>
                <a:gd name="T8" fmla="*/ 16 w 893"/>
                <a:gd name="T9" fmla="*/ 310 h 683"/>
                <a:gd name="T10" fmla="*/ 77 w 893"/>
                <a:gd name="T11" fmla="*/ 366 h 683"/>
                <a:gd name="T12" fmla="*/ 140 w 893"/>
                <a:gd name="T13" fmla="*/ 509 h 683"/>
                <a:gd name="T14" fmla="*/ 269 w 893"/>
                <a:gd name="T15" fmla="*/ 567 h 683"/>
                <a:gd name="T16" fmla="*/ 287 w 893"/>
                <a:gd name="T17" fmla="*/ 683 h 683"/>
                <a:gd name="T18" fmla="*/ 676 w 893"/>
                <a:gd name="T19" fmla="*/ 681 h 683"/>
                <a:gd name="T20" fmla="*/ 729 w 893"/>
                <a:gd name="T21" fmla="*/ 455 h 683"/>
                <a:gd name="T22" fmla="*/ 829 w 893"/>
                <a:gd name="T23"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3" h="683">
                  <a:moveTo>
                    <a:pt x="829" y="0"/>
                  </a:moveTo>
                  <a:cubicBezTo>
                    <a:pt x="106" y="6"/>
                    <a:pt x="106" y="6"/>
                    <a:pt x="106" y="6"/>
                  </a:cubicBezTo>
                  <a:cubicBezTo>
                    <a:pt x="106" y="6"/>
                    <a:pt x="96" y="49"/>
                    <a:pt x="98" y="95"/>
                  </a:cubicBezTo>
                  <a:cubicBezTo>
                    <a:pt x="100" y="142"/>
                    <a:pt x="93" y="171"/>
                    <a:pt x="72" y="208"/>
                  </a:cubicBezTo>
                  <a:cubicBezTo>
                    <a:pt x="51" y="246"/>
                    <a:pt x="0" y="281"/>
                    <a:pt x="16" y="310"/>
                  </a:cubicBezTo>
                  <a:cubicBezTo>
                    <a:pt x="36" y="346"/>
                    <a:pt x="71" y="329"/>
                    <a:pt x="77" y="366"/>
                  </a:cubicBezTo>
                  <a:cubicBezTo>
                    <a:pt x="83" y="403"/>
                    <a:pt x="56" y="502"/>
                    <a:pt x="140" y="509"/>
                  </a:cubicBezTo>
                  <a:cubicBezTo>
                    <a:pt x="187" y="514"/>
                    <a:pt x="248" y="526"/>
                    <a:pt x="269" y="567"/>
                  </a:cubicBezTo>
                  <a:cubicBezTo>
                    <a:pt x="290" y="608"/>
                    <a:pt x="287" y="683"/>
                    <a:pt x="287" y="683"/>
                  </a:cubicBezTo>
                  <a:cubicBezTo>
                    <a:pt x="676" y="681"/>
                    <a:pt x="676" y="681"/>
                    <a:pt x="676" y="681"/>
                  </a:cubicBezTo>
                  <a:cubicBezTo>
                    <a:pt x="676" y="681"/>
                    <a:pt x="678" y="530"/>
                    <a:pt x="729" y="455"/>
                  </a:cubicBezTo>
                  <a:cubicBezTo>
                    <a:pt x="786" y="371"/>
                    <a:pt x="893" y="235"/>
                    <a:pt x="8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7">
              <a:extLst>
                <a:ext uri="{FF2B5EF4-FFF2-40B4-BE49-F238E27FC236}">
                  <a16:creationId xmlns:a16="http://schemas.microsoft.com/office/drawing/2014/main" xmlns="" id="{5410B951-2B31-46BC-93EF-119A9B4E5EF2}"/>
                </a:ext>
              </a:extLst>
            </p:cNvPr>
            <p:cNvSpPr>
              <a:spLocks/>
            </p:cNvSpPr>
            <p:nvPr/>
          </p:nvSpPr>
          <p:spPr bwMode="auto">
            <a:xfrm flipH="1">
              <a:off x="-4353505" y="4421887"/>
              <a:ext cx="2850883" cy="1446900"/>
            </a:xfrm>
            <a:custGeom>
              <a:avLst/>
              <a:gdLst>
                <a:gd name="T0" fmla="*/ 44 w 741"/>
                <a:gd name="T1" fmla="*/ 0 h 377"/>
                <a:gd name="T2" fmla="*/ 701 w 741"/>
                <a:gd name="T3" fmla="*/ 0 h 377"/>
                <a:gd name="T4" fmla="*/ 677 w 741"/>
                <a:gd name="T5" fmla="*/ 105 h 377"/>
                <a:gd name="T6" fmla="*/ 647 w 741"/>
                <a:gd name="T7" fmla="*/ 232 h 377"/>
                <a:gd name="T8" fmla="*/ 574 w 741"/>
                <a:gd name="T9" fmla="*/ 310 h 377"/>
                <a:gd name="T10" fmla="*/ 476 w 741"/>
                <a:gd name="T11" fmla="*/ 338 h 377"/>
                <a:gd name="T12" fmla="*/ 379 w 741"/>
                <a:gd name="T13" fmla="*/ 377 h 377"/>
                <a:gd name="T14" fmla="*/ 291 w 741"/>
                <a:gd name="T15" fmla="*/ 340 h 377"/>
                <a:gd name="T16" fmla="*/ 184 w 741"/>
                <a:gd name="T17" fmla="*/ 315 h 377"/>
                <a:gd name="T18" fmla="*/ 112 w 741"/>
                <a:gd name="T19" fmla="*/ 251 h 377"/>
                <a:gd name="T20" fmla="*/ 62 w 741"/>
                <a:gd name="T21" fmla="*/ 122 h 377"/>
                <a:gd name="T22" fmla="*/ 44 w 741"/>
                <a:gd name="T23"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1" h="377">
                  <a:moveTo>
                    <a:pt x="44" y="0"/>
                  </a:moveTo>
                  <a:cubicBezTo>
                    <a:pt x="701" y="0"/>
                    <a:pt x="701" y="0"/>
                    <a:pt x="701" y="0"/>
                  </a:cubicBezTo>
                  <a:cubicBezTo>
                    <a:pt x="701" y="0"/>
                    <a:pt x="741" y="65"/>
                    <a:pt x="677" y="105"/>
                  </a:cubicBezTo>
                  <a:cubicBezTo>
                    <a:pt x="677" y="105"/>
                    <a:pt x="721" y="187"/>
                    <a:pt x="647" y="232"/>
                  </a:cubicBezTo>
                  <a:cubicBezTo>
                    <a:pt x="647" y="232"/>
                    <a:pt x="658" y="305"/>
                    <a:pt x="574" y="310"/>
                  </a:cubicBezTo>
                  <a:cubicBezTo>
                    <a:pt x="574" y="310"/>
                    <a:pt x="543" y="360"/>
                    <a:pt x="476" y="338"/>
                  </a:cubicBezTo>
                  <a:cubicBezTo>
                    <a:pt x="476" y="338"/>
                    <a:pt x="442" y="377"/>
                    <a:pt x="379" y="377"/>
                  </a:cubicBezTo>
                  <a:cubicBezTo>
                    <a:pt x="316" y="377"/>
                    <a:pt x="291" y="340"/>
                    <a:pt x="291" y="340"/>
                  </a:cubicBezTo>
                  <a:cubicBezTo>
                    <a:pt x="291" y="340"/>
                    <a:pt x="218" y="362"/>
                    <a:pt x="184" y="315"/>
                  </a:cubicBezTo>
                  <a:cubicBezTo>
                    <a:pt x="184" y="315"/>
                    <a:pt x="109" y="318"/>
                    <a:pt x="112" y="251"/>
                  </a:cubicBezTo>
                  <a:cubicBezTo>
                    <a:pt x="112" y="251"/>
                    <a:pt x="17" y="221"/>
                    <a:pt x="62" y="122"/>
                  </a:cubicBezTo>
                  <a:cubicBezTo>
                    <a:pt x="62" y="122"/>
                    <a:pt x="0" y="77"/>
                    <a:pt x="44" y="0"/>
                  </a:cubicBezTo>
                  <a:close/>
                </a:path>
              </a:pathLst>
            </a:custGeom>
            <a:noFill/>
            <a:ln w="47625" cap="flat">
              <a:solidFill>
                <a:srgbClr val="F5F5F5"/>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8">
              <a:extLst>
                <a:ext uri="{FF2B5EF4-FFF2-40B4-BE49-F238E27FC236}">
                  <a16:creationId xmlns:a16="http://schemas.microsoft.com/office/drawing/2014/main" xmlns="" id="{C4FDE82B-EF2A-48DE-9DC4-4196C2A393A3}"/>
                </a:ext>
              </a:extLst>
            </p:cNvPr>
            <p:cNvSpPr>
              <a:spLocks/>
            </p:cNvSpPr>
            <p:nvPr/>
          </p:nvSpPr>
          <p:spPr bwMode="auto">
            <a:xfrm flipH="1">
              <a:off x="-2078929" y="4086729"/>
              <a:ext cx="396467" cy="177798"/>
            </a:xfrm>
            <a:custGeom>
              <a:avLst/>
              <a:gdLst>
                <a:gd name="T0" fmla="*/ 0 w 103"/>
                <a:gd name="T1" fmla="*/ 46 h 46"/>
                <a:gd name="T2" fmla="*/ 40 w 103"/>
                <a:gd name="T3" fmla="*/ 9 h 46"/>
                <a:gd name="T4" fmla="*/ 102 w 103"/>
                <a:gd name="T5" fmla="*/ 46 h 46"/>
                <a:gd name="T6" fmla="*/ 51 w 103"/>
                <a:gd name="T7" fmla="*/ 46 h 46"/>
                <a:gd name="T8" fmla="*/ 55 w 103"/>
                <a:gd name="T9" fmla="*/ 29 h 46"/>
              </a:gdLst>
              <a:ahLst/>
              <a:cxnLst>
                <a:cxn ang="0">
                  <a:pos x="T0" y="T1"/>
                </a:cxn>
                <a:cxn ang="0">
                  <a:pos x="T2" y="T3"/>
                </a:cxn>
                <a:cxn ang="0">
                  <a:pos x="T4" y="T5"/>
                </a:cxn>
                <a:cxn ang="0">
                  <a:pos x="T6" y="T7"/>
                </a:cxn>
                <a:cxn ang="0">
                  <a:pos x="T8" y="T9"/>
                </a:cxn>
              </a:cxnLst>
              <a:rect l="0" t="0" r="r" b="b"/>
              <a:pathLst>
                <a:path w="103" h="46">
                  <a:moveTo>
                    <a:pt x="0" y="46"/>
                  </a:moveTo>
                  <a:cubicBezTo>
                    <a:pt x="0" y="46"/>
                    <a:pt x="11" y="18"/>
                    <a:pt x="40" y="9"/>
                  </a:cubicBezTo>
                  <a:cubicBezTo>
                    <a:pt x="68" y="0"/>
                    <a:pt x="103" y="6"/>
                    <a:pt x="102" y="46"/>
                  </a:cubicBezTo>
                  <a:cubicBezTo>
                    <a:pt x="51" y="46"/>
                    <a:pt x="51" y="46"/>
                    <a:pt x="51" y="46"/>
                  </a:cubicBezTo>
                  <a:cubicBezTo>
                    <a:pt x="51" y="46"/>
                    <a:pt x="45" y="35"/>
                    <a:pt x="55" y="29"/>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9">
              <a:extLst>
                <a:ext uri="{FF2B5EF4-FFF2-40B4-BE49-F238E27FC236}">
                  <a16:creationId xmlns:a16="http://schemas.microsoft.com/office/drawing/2014/main" xmlns="" id="{90A7117F-BAAF-4287-86E8-F06E4342A98B}"/>
                </a:ext>
              </a:extLst>
            </p:cNvPr>
            <p:cNvSpPr>
              <a:spLocks/>
            </p:cNvSpPr>
            <p:nvPr/>
          </p:nvSpPr>
          <p:spPr bwMode="auto">
            <a:xfrm flipH="1">
              <a:off x="-2583708" y="3776095"/>
              <a:ext cx="670315" cy="541566"/>
            </a:xfrm>
            <a:custGeom>
              <a:avLst/>
              <a:gdLst>
                <a:gd name="T0" fmla="*/ 133 w 174"/>
                <a:gd name="T1" fmla="*/ 127 h 141"/>
                <a:gd name="T2" fmla="*/ 128 w 174"/>
                <a:gd name="T3" fmla="*/ 48 h 141"/>
                <a:gd name="T4" fmla="*/ 54 w 174"/>
                <a:gd name="T5" fmla="*/ 116 h 141"/>
                <a:gd name="T6" fmla="*/ 81 w 174"/>
                <a:gd name="T7" fmla="*/ 82 h 141"/>
              </a:gdLst>
              <a:ahLst/>
              <a:cxnLst>
                <a:cxn ang="0">
                  <a:pos x="T0" y="T1"/>
                </a:cxn>
                <a:cxn ang="0">
                  <a:pos x="T2" y="T3"/>
                </a:cxn>
                <a:cxn ang="0">
                  <a:pos x="T4" y="T5"/>
                </a:cxn>
                <a:cxn ang="0">
                  <a:pos x="T6" y="T7"/>
                </a:cxn>
              </a:cxnLst>
              <a:rect l="0" t="0" r="r" b="b"/>
              <a:pathLst>
                <a:path w="174" h="141">
                  <a:moveTo>
                    <a:pt x="133" y="127"/>
                  </a:moveTo>
                  <a:cubicBezTo>
                    <a:pt x="133" y="127"/>
                    <a:pt x="174" y="88"/>
                    <a:pt x="128" y="48"/>
                  </a:cubicBezTo>
                  <a:cubicBezTo>
                    <a:pt x="72" y="0"/>
                    <a:pt x="0" y="77"/>
                    <a:pt x="54" y="116"/>
                  </a:cubicBezTo>
                  <a:cubicBezTo>
                    <a:pt x="87" y="141"/>
                    <a:pt x="113" y="93"/>
                    <a:pt x="81" y="82"/>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0">
              <a:extLst>
                <a:ext uri="{FF2B5EF4-FFF2-40B4-BE49-F238E27FC236}">
                  <a16:creationId xmlns:a16="http://schemas.microsoft.com/office/drawing/2014/main" xmlns="" id="{6F6F262B-C240-4FBE-B8DF-370D7CE70052}"/>
                </a:ext>
              </a:extLst>
            </p:cNvPr>
            <p:cNvSpPr>
              <a:spLocks/>
            </p:cNvSpPr>
            <p:nvPr/>
          </p:nvSpPr>
          <p:spPr bwMode="auto">
            <a:xfrm flipH="1">
              <a:off x="-2906605" y="3814925"/>
              <a:ext cx="500693" cy="449602"/>
            </a:xfrm>
            <a:custGeom>
              <a:avLst/>
              <a:gdLst>
                <a:gd name="T0" fmla="*/ 0 w 130"/>
                <a:gd name="T1" fmla="*/ 38 h 117"/>
                <a:gd name="T2" fmla="*/ 63 w 130"/>
                <a:gd name="T3" fmla="*/ 3 h 117"/>
                <a:gd name="T4" fmla="*/ 117 w 130"/>
                <a:gd name="T5" fmla="*/ 85 h 117"/>
                <a:gd name="T6" fmla="*/ 64 w 130"/>
                <a:gd name="T7" fmla="*/ 97 h 117"/>
              </a:gdLst>
              <a:ahLst/>
              <a:cxnLst>
                <a:cxn ang="0">
                  <a:pos x="T0" y="T1"/>
                </a:cxn>
                <a:cxn ang="0">
                  <a:pos x="T2" y="T3"/>
                </a:cxn>
                <a:cxn ang="0">
                  <a:pos x="T4" y="T5"/>
                </a:cxn>
                <a:cxn ang="0">
                  <a:pos x="T6" y="T7"/>
                </a:cxn>
              </a:cxnLst>
              <a:rect l="0" t="0" r="r" b="b"/>
              <a:pathLst>
                <a:path w="130" h="117">
                  <a:moveTo>
                    <a:pt x="0" y="38"/>
                  </a:moveTo>
                  <a:cubicBezTo>
                    <a:pt x="0" y="38"/>
                    <a:pt x="15" y="0"/>
                    <a:pt x="63" y="3"/>
                  </a:cubicBezTo>
                  <a:cubicBezTo>
                    <a:pt x="111" y="6"/>
                    <a:pt x="130" y="52"/>
                    <a:pt x="117" y="85"/>
                  </a:cubicBezTo>
                  <a:cubicBezTo>
                    <a:pt x="103" y="117"/>
                    <a:pt x="65" y="117"/>
                    <a:pt x="64" y="9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1">
              <a:extLst>
                <a:ext uri="{FF2B5EF4-FFF2-40B4-BE49-F238E27FC236}">
                  <a16:creationId xmlns:a16="http://schemas.microsoft.com/office/drawing/2014/main" xmlns="" id="{8C96D9E5-0626-41F5-94B0-4163014429CB}"/>
                </a:ext>
              </a:extLst>
            </p:cNvPr>
            <p:cNvSpPr>
              <a:spLocks/>
            </p:cNvSpPr>
            <p:nvPr/>
          </p:nvSpPr>
          <p:spPr bwMode="auto">
            <a:xfrm flipH="1">
              <a:off x="-2749244" y="4029507"/>
              <a:ext cx="91965" cy="30655"/>
            </a:xfrm>
            <a:custGeom>
              <a:avLst/>
              <a:gdLst>
                <a:gd name="T0" fmla="*/ 24 w 24"/>
                <a:gd name="T1" fmla="*/ 0 h 8"/>
                <a:gd name="T2" fmla="*/ 0 w 24"/>
                <a:gd name="T3" fmla="*/ 7 h 8"/>
              </a:gdLst>
              <a:ahLst/>
              <a:cxnLst>
                <a:cxn ang="0">
                  <a:pos x="T0" y="T1"/>
                </a:cxn>
                <a:cxn ang="0">
                  <a:pos x="T2" y="T3"/>
                </a:cxn>
              </a:cxnLst>
              <a:rect l="0" t="0" r="r" b="b"/>
              <a:pathLst>
                <a:path w="24" h="8">
                  <a:moveTo>
                    <a:pt x="24" y="0"/>
                  </a:moveTo>
                  <a:cubicBezTo>
                    <a:pt x="24" y="0"/>
                    <a:pt x="13" y="8"/>
                    <a:pt x="0" y="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
              <a:extLst>
                <a:ext uri="{FF2B5EF4-FFF2-40B4-BE49-F238E27FC236}">
                  <a16:creationId xmlns:a16="http://schemas.microsoft.com/office/drawing/2014/main" xmlns="" id="{A0528BC8-CB6A-4575-AC8A-096E7199688F}"/>
                </a:ext>
              </a:extLst>
            </p:cNvPr>
            <p:cNvSpPr>
              <a:spLocks/>
            </p:cNvSpPr>
            <p:nvPr/>
          </p:nvSpPr>
          <p:spPr bwMode="auto">
            <a:xfrm flipH="1">
              <a:off x="-2663411" y="3929369"/>
              <a:ext cx="26568" cy="257499"/>
            </a:xfrm>
            <a:custGeom>
              <a:avLst/>
              <a:gdLst>
                <a:gd name="T0" fmla="*/ 0 w 7"/>
                <a:gd name="T1" fmla="*/ 0 h 67"/>
                <a:gd name="T2" fmla="*/ 4 w 7"/>
                <a:gd name="T3" fmla="*/ 67 h 67"/>
              </a:gdLst>
              <a:ahLst/>
              <a:cxnLst>
                <a:cxn ang="0">
                  <a:pos x="T0" y="T1"/>
                </a:cxn>
                <a:cxn ang="0">
                  <a:pos x="T2" y="T3"/>
                </a:cxn>
              </a:cxnLst>
              <a:rect l="0" t="0" r="r" b="b"/>
              <a:pathLst>
                <a:path w="7" h="67">
                  <a:moveTo>
                    <a:pt x="0" y="0"/>
                  </a:moveTo>
                  <a:cubicBezTo>
                    <a:pt x="0" y="0"/>
                    <a:pt x="7" y="36"/>
                    <a:pt x="4" y="6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3">
              <a:extLst>
                <a:ext uri="{FF2B5EF4-FFF2-40B4-BE49-F238E27FC236}">
                  <a16:creationId xmlns:a16="http://schemas.microsoft.com/office/drawing/2014/main" xmlns="" id="{4A75F1D5-C447-44F5-B793-A472260C2CB5}"/>
                </a:ext>
              </a:extLst>
            </p:cNvPr>
            <p:cNvSpPr>
              <a:spLocks/>
            </p:cNvSpPr>
            <p:nvPr/>
          </p:nvSpPr>
          <p:spPr bwMode="auto">
            <a:xfrm flipH="1">
              <a:off x="-3286723" y="3845579"/>
              <a:ext cx="480257" cy="480257"/>
            </a:xfrm>
            <a:custGeom>
              <a:avLst/>
              <a:gdLst>
                <a:gd name="T0" fmla="*/ 125 w 125"/>
                <a:gd name="T1" fmla="*/ 33 h 125"/>
                <a:gd name="T2" fmla="*/ 73 w 125"/>
                <a:gd name="T3" fmla="*/ 0 h 125"/>
                <a:gd name="T4" fmla="*/ 28 w 125"/>
                <a:gd name="T5" fmla="*/ 89 h 125"/>
                <a:gd name="T6" fmla="*/ 104 w 125"/>
                <a:gd name="T7" fmla="*/ 77 h 125"/>
                <a:gd name="T8" fmla="*/ 54 w 125"/>
                <a:gd name="T9" fmla="*/ 65 h 125"/>
              </a:gdLst>
              <a:ahLst/>
              <a:cxnLst>
                <a:cxn ang="0">
                  <a:pos x="T0" y="T1"/>
                </a:cxn>
                <a:cxn ang="0">
                  <a:pos x="T2" y="T3"/>
                </a:cxn>
                <a:cxn ang="0">
                  <a:pos x="T4" y="T5"/>
                </a:cxn>
                <a:cxn ang="0">
                  <a:pos x="T6" y="T7"/>
                </a:cxn>
                <a:cxn ang="0">
                  <a:pos x="T8" y="T9"/>
                </a:cxn>
              </a:cxnLst>
              <a:rect l="0" t="0" r="r" b="b"/>
              <a:pathLst>
                <a:path w="125" h="125">
                  <a:moveTo>
                    <a:pt x="125" y="33"/>
                  </a:moveTo>
                  <a:cubicBezTo>
                    <a:pt x="125" y="33"/>
                    <a:pt x="112" y="0"/>
                    <a:pt x="73" y="0"/>
                  </a:cubicBezTo>
                  <a:cubicBezTo>
                    <a:pt x="28" y="1"/>
                    <a:pt x="0" y="49"/>
                    <a:pt x="28" y="89"/>
                  </a:cubicBezTo>
                  <a:cubicBezTo>
                    <a:pt x="54" y="125"/>
                    <a:pt x="104" y="109"/>
                    <a:pt x="104" y="77"/>
                  </a:cubicBezTo>
                  <a:cubicBezTo>
                    <a:pt x="104" y="33"/>
                    <a:pt x="58" y="31"/>
                    <a:pt x="54" y="65"/>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4">
              <a:extLst>
                <a:ext uri="{FF2B5EF4-FFF2-40B4-BE49-F238E27FC236}">
                  <a16:creationId xmlns:a16="http://schemas.microsoft.com/office/drawing/2014/main" xmlns="" id="{72C4B264-C0FD-4EAA-A2F5-87EE50DFCA68}"/>
                </a:ext>
              </a:extLst>
            </p:cNvPr>
            <p:cNvSpPr>
              <a:spLocks/>
            </p:cNvSpPr>
            <p:nvPr/>
          </p:nvSpPr>
          <p:spPr bwMode="auto">
            <a:xfrm flipH="1">
              <a:off x="-3521741" y="4094904"/>
              <a:ext cx="218670" cy="141012"/>
            </a:xfrm>
            <a:custGeom>
              <a:avLst/>
              <a:gdLst>
                <a:gd name="T0" fmla="*/ 3 w 57"/>
                <a:gd name="T1" fmla="*/ 37 h 37"/>
                <a:gd name="T2" fmla="*/ 27 w 57"/>
                <a:gd name="T3" fmla="*/ 3 h 37"/>
                <a:gd name="T4" fmla="*/ 57 w 57"/>
                <a:gd name="T5" fmla="*/ 20 h 37"/>
              </a:gdLst>
              <a:ahLst/>
              <a:cxnLst>
                <a:cxn ang="0">
                  <a:pos x="T0" y="T1"/>
                </a:cxn>
                <a:cxn ang="0">
                  <a:pos x="T2" y="T3"/>
                </a:cxn>
                <a:cxn ang="0">
                  <a:pos x="T4" y="T5"/>
                </a:cxn>
              </a:cxnLst>
              <a:rect l="0" t="0" r="r" b="b"/>
              <a:pathLst>
                <a:path w="57" h="37">
                  <a:moveTo>
                    <a:pt x="3" y="37"/>
                  </a:moveTo>
                  <a:cubicBezTo>
                    <a:pt x="3" y="37"/>
                    <a:pt x="0" y="6"/>
                    <a:pt x="27" y="3"/>
                  </a:cubicBezTo>
                  <a:cubicBezTo>
                    <a:pt x="48" y="0"/>
                    <a:pt x="57" y="20"/>
                    <a:pt x="57" y="2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5">
              <a:extLst>
                <a:ext uri="{FF2B5EF4-FFF2-40B4-BE49-F238E27FC236}">
                  <a16:creationId xmlns:a16="http://schemas.microsoft.com/office/drawing/2014/main" xmlns="" id="{E6ED3291-F61C-48C8-967E-2542AFFEE192}"/>
                </a:ext>
              </a:extLst>
            </p:cNvPr>
            <p:cNvSpPr>
              <a:spLocks/>
            </p:cNvSpPr>
            <p:nvPr/>
          </p:nvSpPr>
          <p:spPr bwMode="auto">
            <a:xfrm flipH="1">
              <a:off x="-4122572" y="3968198"/>
              <a:ext cx="535435" cy="296329"/>
            </a:xfrm>
            <a:custGeom>
              <a:avLst/>
              <a:gdLst>
                <a:gd name="T0" fmla="*/ 132 w 139"/>
                <a:gd name="T1" fmla="*/ 75 h 77"/>
                <a:gd name="T2" fmla="*/ 70 w 139"/>
                <a:gd name="T3" fmla="*/ 1 h 77"/>
                <a:gd name="T4" fmla="*/ 27 w 139"/>
                <a:gd name="T5" fmla="*/ 77 h 77"/>
              </a:gdLst>
              <a:ahLst/>
              <a:cxnLst>
                <a:cxn ang="0">
                  <a:pos x="T0" y="T1"/>
                </a:cxn>
                <a:cxn ang="0">
                  <a:pos x="T2" y="T3"/>
                </a:cxn>
                <a:cxn ang="0">
                  <a:pos x="T4" y="T5"/>
                </a:cxn>
              </a:cxnLst>
              <a:rect l="0" t="0" r="r" b="b"/>
              <a:pathLst>
                <a:path w="139" h="77">
                  <a:moveTo>
                    <a:pt x="132" y="75"/>
                  </a:moveTo>
                  <a:cubicBezTo>
                    <a:pt x="139" y="57"/>
                    <a:pt x="124" y="0"/>
                    <a:pt x="70" y="1"/>
                  </a:cubicBezTo>
                  <a:cubicBezTo>
                    <a:pt x="0" y="1"/>
                    <a:pt x="1" y="70"/>
                    <a:pt x="27" y="77"/>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6">
              <a:extLst>
                <a:ext uri="{FF2B5EF4-FFF2-40B4-BE49-F238E27FC236}">
                  <a16:creationId xmlns:a16="http://schemas.microsoft.com/office/drawing/2014/main" xmlns="" id="{1930802D-4D6B-4C2C-8367-4E2B7BEC53A4}"/>
                </a:ext>
              </a:extLst>
            </p:cNvPr>
            <p:cNvSpPr>
              <a:spLocks/>
            </p:cNvSpPr>
            <p:nvPr/>
          </p:nvSpPr>
          <p:spPr bwMode="auto">
            <a:xfrm flipH="1">
              <a:off x="-3646404" y="3929369"/>
              <a:ext cx="459820" cy="153274"/>
            </a:xfrm>
            <a:custGeom>
              <a:avLst/>
              <a:gdLst>
                <a:gd name="T0" fmla="*/ 0 w 119"/>
                <a:gd name="T1" fmla="*/ 33 h 40"/>
                <a:gd name="T2" fmla="*/ 56 w 119"/>
                <a:gd name="T3" fmla="*/ 5 h 40"/>
                <a:gd name="T4" fmla="*/ 119 w 119"/>
                <a:gd name="T5" fmla="*/ 40 h 40"/>
              </a:gdLst>
              <a:ahLst/>
              <a:cxnLst>
                <a:cxn ang="0">
                  <a:pos x="T0" y="T1"/>
                </a:cxn>
                <a:cxn ang="0">
                  <a:pos x="T2" y="T3"/>
                </a:cxn>
                <a:cxn ang="0">
                  <a:pos x="T4" y="T5"/>
                </a:cxn>
              </a:cxnLst>
              <a:rect l="0" t="0" r="r" b="b"/>
              <a:pathLst>
                <a:path w="119" h="40">
                  <a:moveTo>
                    <a:pt x="0" y="33"/>
                  </a:moveTo>
                  <a:cubicBezTo>
                    <a:pt x="0" y="33"/>
                    <a:pt x="14" y="10"/>
                    <a:pt x="56" y="5"/>
                  </a:cubicBezTo>
                  <a:cubicBezTo>
                    <a:pt x="104" y="0"/>
                    <a:pt x="119" y="40"/>
                    <a:pt x="119" y="4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7">
              <a:extLst>
                <a:ext uri="{FF2B5EF4-FFF2-40B4-BE49-F238E27FC236}">
                  <a16:creationId xmlns:a16="http://schemas.microsoft.com/office/drawing/2014/main" xmlns="" id="{60486907-10BA-4BF7-8AB7-2E7152E221CA}"/>
                </a:ext>
              </a:extLst>
            </p:cNvPr>
            <p:cNvSpPr>
              <a:spLocks/>
            </p:cNvSpPr>
            <p:nvPr/>
          </p:nvSpPr>
          <p:spPr bwMode="auto">
            <a:xfrm flipH="1">
              <a:off x="-3891641" y="4105123"/>
              <a:ext cx="91965" cy="151230"/>
            </a:xfrm>
            <a:custGeom>
              <a:avLst/>
              <a:gdLst>
                <a:gd name="T0" fmla="*/ 0 w 24"/>
                <a:gd name="T1" fmla="*/ 0 h 39"/>
                <a:gd name="T2" fmla="*/ 11 w 24"/>
                <a:gd name="T3" fmla="*/ 39 h 39"/>
              </a:gdLst>
              <a:ahLst/>
              <a:cxnLst>
                <a:cxn ang="0">
                  <a:pos x="T0" y="T1"/>
                </a:cxn>
                <a:cxn ang="0">
                  <a:pos x="T2" y="T3"/>
                </a:cxn>
              </a:cxnLst>
              <a:rect l="0" t="0" r="r" b="b"/>
              <a:pathLst>
                <a:path w="24" h="39">
                  <a:moveTo>
                    <a:pt x="0" y="0"/>
                  </a:moveTo>
                  <a:cubicBezTo>
                    <a:pt x="0" y="0"/>
                    <a:pt x="24" y="5"/>
                    <a:pt x="11" y="39"/>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8">
              <a:extLst>
                <a:ext uri="{FF2B5EF4-FFF2-40B4-BE49-F238E27FC236}">
                  <a16:creationId xmlns:a16="http://schemas.microsoft.com/office/drawing/2014/main" xmlns="" id="{A71D7921-9D8E-469A-8E28-8B1FA2F6B654}"/>
                </a:ext>
              </a:extLst>
            </p:cNvPr>
            <p:cNvSpPr>
              <a:spLocks/>
            </p:cNvSpPr>
            <p:nvPr/>
          </p:nvSpPr>
          <p:spPr bwMode="auto">
            <a:xfrm flipH="1">
              <a:off x="-3926383" y="4094904"/>
              <a:ext cx="69484" cy="75615"/>
            </a:xfrm>
            <a:custGeom>
              <a:avLst/>
              <a:gdLst>
                <a:gd name="T0" fmla="*/ 18 w 18"/>
                <a:gd name="T1" fmla="*/ 0 h 20"/>
                <a:gd name="T2" fmla="*/ 0 w 18"/>
                <a:gd name="T3" fmla="*/ 20 h 20"/>
              </a:gdLst>
              <a:ahLst/>
              <a:cxnLst>
                <a:cxn ang="0">
                  <a:pos x="T0" y="T1"/>
                </a:cxn>
                <a:cxn ang="0">
                  <a:pos x="T2" y="T3"/>
                </a:cxn>
              </a:cxnLst>
              <a:rect l="0" t="0" r="r" b="b"/>
              <a:pathLst>
                <a:path w="18" h="20">
                  <a:moveTo>
                    <a:pt x="18" y="0"/>
                  </a:moveTo>
                  <a:cubicBezTo>
                    <a:pt x="18" y="0"/>
                    <a:pt x="15" y="16"/>
                    <a:pt x="0" y="2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9">
              <a:extLst>
                <a:ext uri="{FF2B5EF4-FFF2-40B4-BE49-F238E27FC236}">
                  <a16:creationId xmlns:a16="http://schemas.microsoft.com/office/drawing/2014/main" xmlns="" id="{F4736115-7BB6-4FF7-A2B1-5221425C35EA}"/>
                </a:ext>
              </a:extLst>
            </p:cNvPr>
            <p:cNvSpPr>
              <a:spLocks noChangeShapeType="1"/>
            </p:cNvSpPr>
            <p:nvPr/>
          </p:nvSpPr>
          <p:spPr bwMode="auto">
            <a:xfrm flipH="1">
              <a:off x="-1978790" y="4889882"/>
              <a:ext cx="0" cy="314721"/>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20">
              <a:extLst>
                <a:ext uri="{FF2B5EF4-FFF2-40B4-BE49-F238E27FC236}">
                  <a16:creationId xmlns:a16="http://schemas.microsoft.com/office/drawing/2014/main" xmlns="" id="{AEBE3C8C-3F01-49DF-87E7-7E391AE5A2A1}"/>
                </a:ext>
              </a:extLst>
            </p:cNvPr>
            <p:cNvSpPr>
              <a:spLocks noChangeShapeType="1"/>
            </p:cNvSpPr>
            <p:nvPr/>
          </p:nvSpPr>
          <p:spPr bwMode="auto">
            <a:xfrm>
              <a:off x="-2136151" y="5047242"/>
              <a:ext cx="310634" cy="0"/>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21">
              <a:extLst>
                <a:ext uri="{FF2B5EF4-FFF2-40B4-BE49-F238E27FC236}">
                  <a16:creationId xmlns:a16="http://schemas.microsoft.com/office/drawing/2014/main" xmlns="" id="{8C95E520-D8CF-49CF-836E-119D13C6F2B1}"/>
                </a:ext>
              </a:extLst>
            </p:cNvPr>
            <p:cNvSpPr>
              <a:spLocks noChangeShapeType="1"/>
            </p:cNvSpPr>
            <p:nvPr/>
          </p:nvSpPr>
          <p:spPr bwMode="auto">
            <a:xfrm flipH="1">
              <a:off x="-2706327" y="4575161"/>
              <a:ext cx="0" cy="261586"/>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22">
              <a:extLst>
                <a:ext uri="{FF2B5EF4-FFF2-40B4-BE49-F238E27FC236}">
                  <a16:creationId xmlns:a16="http://schemas.microsoft.com/office/drawing/2014/main" xmlns="" id="{9C50C587-D9E0-477A-93F6-3CE6B7ED9BC1}"/>
                </a:ext>
              </a:extLst>
            </p:cNvPr>
            <p:cNvSpPr>
              <a:spLocks noChangeShapeType="1"/>
            </p:cNvSpPr>
            <p:nvPr/>
          </p:nvSpPr>
          <p:spPr bwMode="auto">
            <a:xfrm>
              <a:off x="-2837120" y="4705954"/>
              <a:ext cx="261586" cy="0"/>
            </a:xfrm>
            <a:prstGeom prst="line">
              <a:avLst/>
            </a:prstGeom>
            <a:noFill/>
            <a:ln w="34925"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Oval 23">
              <a:extLst>
                <a:ext uri="{FF2B5EF4-FFF2-40B4-BE49-F238E27FC236}">
                  <a16:creationId xmlns:a16="http://schemas.microsoft.com/office/drawing/2014/main" xmlns="" id="{4B28F21B-CA7C-419D-AC69-E62028FC8FFB}"/>
                </a:ext>
              </a:extLst>
            </p:cNvPr>
            <p:cNvSpPr>
              <a:spLocks noChangeArrowheads="1"/>
            </p:cNvSpPr>
            <p:nvPr/>
          </p:nvSpPr>
          <p:spPr bwMode="auto">
            <a:xfrm flipH="1">
              <a:off x="-1933831" y="4613989"/>
              <a:ext cx="100139" cy="100139"/>
            </a:xfrm>
            <a:prstGeom prst="ellipse">
              <a:avLst/>
            </a:prstGeom>
            <a:noFill/>
            <a:ln w="34925" cap="flat">
              <a:solidFill>
                <a:srgbClr val="F5F5F5"/>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Oval 24">
              <a:extLst>
                <a:ext uri="{FF2B5EF4-FFF2-40B4-BE49-F238E27FC236}">
                  <a16:creationId xmlns:a16="http://schemas.microsoft.com/office/drawing/2014/main" xmlns="" id="{65A33CF3-90A1-482A-9717-DD2D329B5913}"/>
                </a:ext>
              </a:extLst>
            </p:cNvPr>
            <p:cNvSpPr>
              <a:spLocks noChangeArrowheads="1"/>
            </p:cNvSpPr>
            <p:nvPr/>
          </p:nvSpPr>
          <p:spPr bwMode="auto">
            <a:xfrm flipH="1">
              <a:off x="-3987692" y="4951191"/>
              <a:ext cx="100139" cy="100139"/>
            </a:xfrm>
            <a:prstGeom prst="ellipse">
              <a:avLst/>
            </a:prstGeom>
            <a:noFill/>
            <a:ln w="23813" cap="flat">
              <a:solidFill>
                <a:srgbClr val="F5F5F5"/>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25">
              <a:extLst>
                <a:ext uri="{FF2B5EF4-FFF2-40B4-BE49-F238E27FC236}">
                  <a16:creationId xmlns:a16="http://schemas.microsoft.com/office/drawing/2014/main" xmlns="" id="{163AB2AE-861C-4995-8C34-C39001D11CF1}"/>
                </a:ext>
              </a:extLst>
            </p:cNvPr>
            <p:cNvSpPr>
              <a:spLocks noChangeArrowheads="1"/>
            </p:cNvSpPr>
            <p:nvPr/>
          </p:nvSpPr>
          <p:spPr bwMode="auto">
            <a:xfrm flipH="1">
              <a:off x="-1809168" y="3806751"/>
              <a:ext cx="134880" cy="138968"/>
            </a:xfrm>
            <a:prstGeom prst="ellipse">
              <a:avLst/>
            </a:prstGeom>
            <a:noFill/>
            <a:ln w="349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6">
              <a:extLst>
                <a:ext uri="{FF2B5EF4-FFF2-40B4-BE49-F238E27FC236}">
                  <a16:creationId xmlns:a16="http://schemas.microsoft.com/office/drawing/2014/main" xmlns="" id="{1F0E0FD2-C20E-4BBF-8D35-073D8C50C11E}"/>
                </a:ext>
              </a:extLst>
            </p:cNvPr>
            <p:cNvSpPr>
              <a:spLocks noChangeShapeType="1"/>
            </p:cNvSpPr>
            <p:nvPr/>
          </p:nvSpPr>
          <p:spPr bwMode="auto">
            <a:xfrm flipH="1">
              <a:off x="-2256725" y="4609902"/>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7">
              <a:extLst>
                <a:ext uri="{FF2B5EF4-FFF2-40B4-BE49-F238E27FC236}">
                  <a16:creationId xmlns:a16="http://schemas.microsoft.com/office/drawing/2014/main" xmlns="" id="{20CC48DB-9278-4019-9EB9-469551FEC795}"/>
                </a:ext>
              </a:extLst>
            </p:cNvPr>
            <p:cNvSpPr>
              <a:spLocks noChangeShapeType="1"/>
            </p:cNvSpPr>
            <p:nvPr/>
          </p:nvSpPr>
          <p:spPr bwMode="auto">
            <a:xfrm flipH="1">
              <a:off x="-2256725" y="4755001"/>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8">
              <a:extLst>
                <a:ext uri="{FF2B5EF4-FFF2-40B4-BE49-F238E27FC236}">
                  <a16:creationId xmlns:a16="http://schemas.microsoft.com/office/drawing/2014/main" xmlns="" id="{5DA37FEF-E012-4C1A-A2A6-BED9A425CCDE}"/>
                </a:ext>
              </a:extLst>
            </p:cNvPr>
            <p:cNvSpPr>
              <a:spLocks noChangeShapeType="1"/>
            </p:cNvSpPr>
            <p:nvPr/>
          </p:nvSpPr>
          <p:spPr bwMode="auto">
            <a:xfrm>
              <a:off x="-2360952" y="4714128"/>
              <a:ext cx="63354"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9">
              <a:extLst>
                <a:ext uri="{FF2B5EF4-FFF2-40B4-BE49-F238E27FC236}">
                  <a16:creationId xmlns:a16="http://schemas.microsoft.com/office/drawing/2014/main" xmlns="" id="{FB11DB5C-6F86-449B-B1E7-E3BB71C4E64A}"/>
                </a:ext>
              </a:extLst>
            </p:cNvPr>
            <p:cNvSpPr>
              <a:spLocks noChangeShapeType="1"/>
            </p:cNvSpPr>
            <p:nvPr/>
          </p:nvSpPr>
          <p:spPr bwMode="auto">
            <a:xfrm>
              <a:off x="-2213809" y="4714128"/>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30">
              <a:extLst>
                <a:ext uri="{FF2B5EF4-FFF2-40B4-BE49-F238E27FC236}">
                  <a16:creationId xmlns:a16="http://schemas.microsoft.com/office/drawing/2014/main" xmlns="" id="{C6ABE968-597F-4E3E-97A3-9A6A1C9D47F8}"/>
                </a:ext>
              </a:extLst>
            </p:cNvPr>
            <p:cNvSpPr>
              <a:spLocks noChangeShapeType="1"/>
            </p:cNvSpPr>
            <p:nvPr/>
          </p:nvSpPr>
          <p:spPr bwMode="auto">
            <a:xfrm flipH="1">
              <a:off x="-3903902" y="4558811"/>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31">
              <a:extLst>
                <a:ext uri="{FF2B5EF4-FFF2-40B4-BE49-F238E27FC236}">
                  <a16:creationId xmlns:a16="http://schemas.microsoft.com/office/drawing/2014/main" xmlns="" id="{727101EF-7222-4D1C-AA27-3B216F9E57FB}"/>
                </a:ext>
              </a:extLst>
            </p:cNvPr>
            <p:cNvSpPr>
              <a:spLocks noChangeShapeType="1"/>
            </p:cNvSpPr>
            <p:nvPr/>
          </p:nvSpPr>
          <p:spPr bwMode="auto">
            <a:xfrm flipH="1">
              <a:off x="-3903902" y="4705954"/>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32">
              <a:extLst>
                <a:ext uri="{FF2B5EF4-FFF2-40B4-BE49-F238E27FC236}">
                  <a16:creationId xmlns:a16="http://schemas.microsoft.com/office/drawing/2014/main" xmlns="" id="{4F02DE7B-ECAC-40CD-B529-2D258B4E51F6}"/>
                </a:ext>
              </a:extLst>
            </p:cNvPr>
            <p:cNvSpPr>
              <a:spLocks noChangeShapeType="1"/>
            </p:cNvSpPr>
            <p:nvPr/>
          </p:nvSpPr>
          <p:spPr bwMode="auto">
            <a:xfrm>
              <a:off x="-4008128" y="4663037"/>
              <a:ext cx="63354"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33">
              <a:extLst>
                <a:ext uri="{FF2B5EF4-FFF2-40B4-BE49-F238E27FC236}">
                  <a16:creationId xmlns:a16="http://schemas.microsoft.com/office/drawing/2014/main" xmlns="" id="{FBBCCAD4-11E3-4371-81F5-17F708663F28}"/>
                </a:ext>
              </a:extLst>
            </p:cNvPr>
            <p:cNvSpPr>
              <a:spLocks noChangeShapeType="1"/>
            </p:cNvSpPr>
            <p:nvPr/>
          </p:nvSpPr>
          <p:spPr bwMode="auto">
            <a:xfrm>
              <a:off x="-3860986" y="4663037"/>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34">
              <a:extLst>
                <a:ext uri="{FF2B5EF4-FFF2-40B4-BE49-F238E27FC236}">
                  <a16:creationId xmlns:a16="http://schemas.microsoft.com/office/drawing/2014/main" xmlns="" id="{D170E26B-EE26-44E6-940E-6EDC0358D420}"/>
                </a:ext>
              </a:extLst>
            </p:cNvPr>
            <p:cNvSpPr>
              <a:spLocks noChangeShapeType="1"/>
            </p:cNvSpPr>
            <p:nvPr/>
          </p:nvSpPr>
          <p:spPr bwMode="auto">
            <a:xfrm flipH="1">
              <a:off x="-2924997" y="5466189"/>
              <a:ext cx="0" cy="61309"/>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35">
              <a:extLst>
                <a:ext uri="{FF2B5EF4-FFF2-40B4-BE49-F238E27FC236}">
                  <a16:creationId xmlns:a16="http://schemas.microsoft.com/office/drawing/2014/main" xmlns="" id="{DC623C44-9236-4F22-BD72-3890CE4AC49D}"/>
                </a:ext>
              </a:extLst>
            </p:cNvPr>
            <p:cNvSpPr>
              <a:spLocks noChangeShapeType="1"/>
            </p:cNvSpPr>
            <p:nvPr/>
          </p:nvSpPr>
          <p:spPr bwMode="auto">
            <a:xfrm flipH="1">
              <a:off x="-2924997" y="5611287"/>
              <a:ext cx="0" cy="63354"/>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36">
              <a:extLst>
                <a:ext uri="{FF2B5EF4-FFF2-40B4-BE49-F238E27FC236}">
                  <a16:creationId xmlns:a16="http://schemas.microsoft.com/office/drawing/2014/main" xmlns="" id="{99C71302-42DF-4CE6-8CE3-255FBE33D2E2}"/>
                </a:ext>
              </a:extLst>
            </p:cNvPr>
            <p:cNvSpPr>
              <a:spLocks noChangeShapeType="1"/>
            </p:cNvSpPr>
            <p:nvPr/>
          </p:nvSpPr>
          <p:spPr bwMode="auto">
            <a:xfrm>
              <a:off x="-3029223" y="5570414"/>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37">
              <a:extLst>
                <a:ext uri="{FF2B5EF4-FFF2-40B4-BE49-F238E27FC236}">
                  <a16:creationId xmlns:a16="http://schemas.microsoft.com/office/drawing/2014/main" xmlns="" id="{60FAABBD-2566-4202-9E7B-BD8408DAE6CD}"/>
                </a:ext>
              </a:extLst>
            </p:cNvPr>
            <p:cNvSpPr>
              <a:spLocks noChangeShapeType="1"/>
            </p:cNvSpPr>
            <p:nvPr/>
          </p:nvSpPr>
          <p:spPr bwMode="auto">
            <a:xfrm>
              <a:off x="-2884125" y="5570414"/>
              <a:ext cx="61309" cy="0"/>
            </a:xfrm>
            <a:prstGeom prst="line">
              <a:avLst/>
            </a:prstGeom>
            <a:noFill/>
            <a:ln w="23813" cap="flat">
              <a:solidFill>
                <a:srgbClr val="F5F5F5"/>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38">
              <a:extLst>
                <a:ext uri="{FF2B5EF4-FFF2-40B4-BE49-F238E27FC236}">
                  <a16:creationId xmlns:a16="http://schemas.microsoft.com/office/drawing/2014/main" xmlns="" id="{C5DC21AD-257F-4B48-962E-FC8F7C475296}"/>
                </a:ext>
              </a:extLst>
            </p:cNvPr>
            <p:cNvSpPr>
              <a:spLocks noChangeShapeType="1"/>
            </p:cNvSpPr>
            <p:nvPr/>
          </p:nvSpPr>
          <p:spPr bwMode="auto">
            <a:xfrm flipH="1">
              <a:off x="-3895727" y="3310145"/>
              <a:ext cx="0" cy="47004"/>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39">
              <a:extLst>
                <a:ext uri="{FF2B5EF4-FFF2-40B4-BE49-F238E27FC236}">
                  <a16:creationId xmlns:a16="http://schemas.microsoft.com/office/drawing/2014/main" xmlns="" id="{BB14C726-7884-47E6-824E-86E3312E1F23}"/>
                </a:ext>
              </a:extLst>
            </p:cNvPr>
            <p:cNvSpPr>
              <a:spLocks noChangeShapeType="1"/>
            </p:cNvSpPr>
            <p:nvPr/>
          </p:nvSpPr>
          <p:spPr bwMode="auto">
            <a:xfrm flipH="1">
              <a:off x="-3899815" y="3418458"/>
              <a:ext cx="4087" cy="47004"/>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40">
              <a:extLst>
                <a:ext uri="{FF2B5EF4-FFF2-40B4-BE49-F238E27FC236}">
                  <a16:creationId xmlns:a16="http://schemas.microsoft.com/office/drawing/2014/main" xmlns="" id="{B271F57C-74DD-457B-B13C-F1C26D96076D}"/>
                </a:ext>
              </a:extLst>
            </p:cNvPr>
            <p:cNvSpPr>
              <a:spLocks noChangeShapeType="1"/>
            </p:cNvSpPr>
            <p:nvPr/>
          </p:nvSpPr>
          <p:spPr bwMode="auto">
            <a:xfrm>
              <a:off x="-3973387" y="3387803"/>
              <a:ext cx="47004" cy="0"/>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41">
              <a:extLst>
                <a:ext uri="{FF2B5EF4-FFF2-40B4-BE49-F238E27FC236}">
                  <a16:creationId xmlns:a16="http://schemas.microsoft.com/office/drawing/2014/main" xmlns="" id="{C63F7155-7302-41E0-B9C5-C6C6BB13E877}"/>
                </a:ext>
              </a:extLst>
            </p:cNvPr>
            <p:cNvSpPr>
              <a:spLocks noChangeShapeType="1"/>
            </p:cNvSpPr>
            <p:nvPr/>
          </p:nvSpPr>
          <p:spPr bwMode="auto">
            <a:xfrm>
              <a:off x="-3865073" y="3391890"/>
              <a:ext cx="47004" cy="0"/>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42">
              <a:extLst>
                <a:ext uri="{FF2B5EF4-FFF2-40B4-BE49-F238E27FC236}">
                  <a16:creationId xmlns:a16="http://schemas.microsoft.com/office/drawing/2014/main" xmlns="" id="{E317FF2B-6518-459A-B32B-8A9AF1FF2DEC}"/>
                </a:ext>
              </a:extLst>
            </p:cNvPr>
            <p:cNvSpPr>
              <a:spLocks noChangeShapeType="1"/>
            </p:cNvSpPr>
            <p:nvPr/>
          </p:nvSpPr>
          <p:spPr bwMode="auto">
            <a:xfrm flipH="1">
              <a:off x="-2271031" y="3471593"/>
              <a:ext cx="0" cy="77658"/>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43">
              <a:extLst>
                <a:ext uri="{FF2B5EF4-FFF2-40B4-BE49-F238E27FC236}">
                  <a16:creationId xmlns:a16="http://schemas.microsoft.com/office/drawing/2014/main" xmlns="" id="{157098E3-3240-4FEB-AE2C-988073BAF81F}"/>
                </a:ext>
              </a:extLst>
            </p:cNvPr>
            <p:cNvSpPr>
              <a:spLocks noChangeShapeType="1"/>
            </p:cNvSpPr>
            <p:nvPr/>
          </p:nvSpPr>
          <p:spPr bwMode="auto">
            <a:xfrm flipH="1">
              <a:off x="-2275119" y="3649389"/>
              <a:ext cx="0" cy="75615"/>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44">
              <a:extLst>
                <a:ext uri="{FF2B5EF4-FFF2-40B4-BE49-F238E27FC236}">
                  <a16:creationId xmlns:a16="http://schemas.microsoft.com/office/drawing/2014/main" xmlns="" id="{0F5CC9A4-C6F1-463D-A786-9DF3ADDF33AC}"/>
                </a:ext>
              </a:extLst>
            </p:cNvPr>
            <p:cNvSpPr>
              <a:spLocks noChangeShapeType="1"/>
            </p:cNvSpPr>
            <p:nvPr/>
          </p:nvSpPr>
          <p:spPr bwMode="auto">
            <a:xfrm>
              <a:off x="-2401825" y="3594212"/>
              <a:ext cx="75615" cy="4087"/>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45">
              <a:extLst>
                <a:ext uri="{FF2B5EF4-FFF2-40B4-BE49-F238E27FC236}">
                  <a16:creationId xmlns:a16="http://schemas.microsoft.com/office/drawing/2014/main" xmlns="" id="{4C60528A-7DD1-46EC-A31B-2F4089E6984B}"/>
                </a:ext>
              </a:extLst>
            </p:cNvPr>
            <p:cNvSpPr>
              <a:spLocks noChangeShapeType="1"/>
            </p:cNvSpPr>
            <p:nvPr/>
          </p:nvSpPr>
          <p:spPr bwMode="auto">
            <a:xfrm>
              <a:off x="-2221984" y="3598299"/>
              <a:ext cx="73571" cy="4087"/>
            </a:xfrm>
            <a:prstGeom prst="line">
              <a:avLst/>
            </a:prstGeom>
            <a:noFill/>
            <a:ln w="34925" cap="flat">
              <a:solidFill>
                <a:schemeClr val="bg1"/>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46">
              <a:extLst>
                <a:ext uri="{FF2B5EF4-FFF2-40B4-BE49-F238E27FC236}">
                  <a16:creationId xmlns:a16="http://schemas.microsoft.com/office/drawing/2014/main" xmlns="" id="{5C0A83D3-CF2A-4464-AA3E-0C26E127DCE9}"/>
                </a:ext>
              </a:extLst>
            </p:cNvPr>
            <p:cNvSpPr>
              <a:spLocks/>
            </p:cNvSpPr>
            <p:nvPr/>
          </p:nvSpPr>
          <p:spPr bwMode="auto">
            <a:xfrm flipH="1">
              <a:off x="-4114398" y="3710699"/>
              <a:ext cx="114444" cy="114444"/>
            </a:xfrm>
            <a:custGeom>
              <a:avLst/>
              <a:gdLst>
                <a:gd name="T0" fmla="*/ 30 w 30"/>
                <a:gd name="T1" fmla="*/ 15 h 30"/>
                <a:gd name="T2" fmla="*/ 14 w 30"/>
                <a:gd name="T3" fmla="*/ 0 h 30"/>
                <a:gd name="T4" fmla="*/ 0 w 30"/>
                <a:gd name="T5" fmla="*/ 16 h 30"/>
                <a:gd name="T6" fmla="*/ 15 w 30"/>
                <a:gd name="T7" fmla="*/ 3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6"/>
                    <a:pt x="23" y="0"/>
                    <a:pt x="14" y="0"/>
                  </a:cubicBezTo>
                  <a:cubicBezTo>
                    <a:pt x="6" y="0"/>
                    <a:pt x="0" y="7"/>
                    <a:pt x="0" y="16"/>
                  </a:cubicBezTo>
                  <a:cubicBezTo>
                    <a:pt x="0" y="24"/>
                    <a:pt x="7" y="30"/>
                    <a:pt x="15" y="30"/>
                  </a:cubicBezTo>
                  <a:cubicBezTo>
                    <a:pt x="24" y="30"/>
                    <a:pt x="30" y="23"/>
                    <a:pt x="30" y="15"/>
                  </a:cubicBezTo>
                  <a:close/>
                </a:path>
              </a:pathLst>
            </a:custGeom>
            <a:noFill/>
            <a:ln w="34925" cap="rnd">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47">
              <a:extLst>
                <a:ext uri="{FF2B5EF4-FFF2-40B4-BE49-F238E27FC236}">
                  <a16:creationId xmlns:a16="http://schemas.microsoft.com/office/drawing/2014/main" xmlns="" id="{20897BCA-F9F5-487A-BAE5-EE3E07676034}"/>
                </a:ext>
              </a:extLst>
            </p:cNvPr>
            <p:cNvSpPr>
              <a:spLocks/>
            </p:cNvSpPr>
            <p:nvPr/>
          </p:nvSpPr>
          <p:spPr bwMode="auto">
            <a:xfrm flipH="1">
              <a:off x="-2653193" y="4109210"/>
              <a:ext cx="161448" cy="155317"/>
            </a:xfrm>
            <a:custGeom>
              <a:avLst/>
              <a:gdLst>
                <a:gd name="T0" fmla="*/ 42 w 42"/>
                <a:gd name="T1" fmla="*/ 40 h 40"/>
                <a:gd name="T2" fmla="*/ 0 w 42"/>
                <a:gd name="T3" fmla="*/ 0 h 40"/>
              </a:gdLst>
              <a:ahLst/>
              <a:cxnLst>
                <a:cxn ang="0">
                  <a:pos x="T0" y="T1"/>
                </a:cxn>
                <a:cxn ang="0">
                  <a:pos x="T2" y="T3"/>
                </a:cxn>
              </a:cxnLst>
              <a:rect l="0" t="0" r="r" b="b"/>
              <a:pathLst>
                <a:path w="42" h="40">
                  <a:moveTo>
                    <a:pt x="42" y="40"/>
                  </a:moveTo>
                  <a:cubicBezTo>
                    <a:pt x="42" y="40"/>
                    <a:pt x="38" y="0"/>
                    <a:pt x="0" y="0"/>
                  </a:cubicBezTo>
                </a:path>
              </a:pathLst>
            </a:custGeom>
            <a:noFill/>
            <a:ln w="47625" cap="flat">
              <a:solidFill>
                <a:schemeClr val="bg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48">
              <a:extLst>
                <a:ext uri="{FF2B5EF4-FFF2-40B4-BE49-F238E27FC236}">
                  <a16:creationId xmlns:a16="http://schemas.microsoft.com/office/drawing/2014/main" xmlns="" id="{778A66B9-0E7E-41E2-9C72-E3AB5DCEDFDB}"/>
                </a:ext>
              </a:extLst>
            </p:cNvPr>
            <p:cNvSpPr>
              <a:spLocks noEditPoints="1"/>
            </p:cNvSpPr>
            <p:nvPr/>
          </p:nvSpPr>
          <p:spPr bwMode="auto">
            <a:xfrm flipH="1">
              <a:off x="-2788074" y="4920536"/>
              <a:ext cx="562003" cy="598788"/>
            </a:xfrm>
            <a:custGeom>
              <a:avLst/>
              <a:gdLst>
                <a:gd name="T0" fmla="*/ 137 w 146"/>
                <a:gd name="T1" fmla="*/ 115 h 156"/>
                <a:gd name="T2" fmla="*/ 146 w 146"/>
                <a:gd name="T3" fmla="*/ 88 h 156"/>
                <a:gd name="T4" fmla="*/ 135 w 146"/>
                <a:gd name="T5" fmla="*/ 85 h 156"/>
                <a:gd name="T6" fmla="*/ 134 w 146"/>
                <a:gd name="T7" fmla="*/ 64 h 156"/>
                <a:gd name="T8" fmla="*/ 145 w 146"/>
                <a:gd name="T9" fmla="*/ 59 h 156"/>
                <a:gd name="T10" fmla="*/ 132 w 146"/>
                <a:gd name="T11" fmla="*/ 34 h 156"/>
                <a:gd name="T12" fmla="*/ 122 w 146"/>
                <a:gd name="T13" fmla="*/ 39 h 156"/>
                <a:gd name="T14" fmla="*/ 106 w 146"/>
                <a:gd name="T15" fmla="*/ 25 h 156"/>
                <a:gd name="T16" fmla="*/ 110 w 146"/>
                <a:gd name="T17" fmla="*/ 14 h 156"/>
                <a:gd name="T18" fmla="*/ 112 w 146"/>
                <a:gd name="T19" fmla="*/ 9 h 156"/>
                <a:gd name="T20" fmla="*/ 85 w 146"/>
                <a:gd name="T21" fmla="*/ 0 h 156"/>
                <a:gd name="T22" fmla="*/ 83 w 146"/>
                <a:gd name="T23" fmla="*/ 5 h 156"/>
                <a:gd name="T24" fmla="*/ 80 w 146"/>
                <a:gd name="T25" fmla="*/ 16 h 156"/>
                <a:gd name="T26" fmla="*/ 59 w 146"/>
                <a:gd name="T27" fmla="*/ 17 h 156"/>
                <a:gd name="T28" fmla="*/ 54 w 146"/>
                <a:gd name="T29" fmla="*/ 7 h 156"/>
                <a:gd name="T30" fmla="*/ 29 w 146"/>
                <a:gd name="T31" fmla="*/ 19 h 156"/>
                <a:gd name="T32" fmla="*/ 34 w 146"/>
                <a:gd name="T33" fmla="*/ 30 h 156"/>
                <a:gd name="T34" fmla="*/ 20 w 146"/>
                <a:gd name="T35" fmla="*/ 45 h 156"/>
                <a:gd name="T36" fmla="*/ 9 w 146"/>
                <a:gd name="T37" fmla="*/ 41 h 156"/>
                <a:gd name="T38" fmla="*/ 0 w 146"/>
                <a:gd name="T39" fmla="*/ 68 h 156"/>
                <a:gd name="T40" fmla="*/ 11 w 146"/>
                <a:gd name="T41" fmla="*/ 72 h 156"/>
                <a:gd name="T42" fmla="*/ 12 w 146"/>
                <a:gd name="T43" fmla="*/ 92 h 156"/>
                <a:gd name="T44" fmla="*/ 2 w 146"/>
                <a:gd name="T45" fmla="*/ 97 h 156"/>
                <a:gd name="T46" fmla="*/ 14 w 146"/>
                <a:gd name="T47" fmla="*/ 123 h 156"/>
                <a:gd name="T48" fmla="*/ 25 w 146"/>
                <a:gd name="T49" fmla="*/ 118 h 156"/>
                <a:gd name="T50" fmla="*/ 40 w 146"/>
                <a:gd name="T51" fmla="*/ 131 h 156"/>
                <a:gd name="T52" fmla="*/ 36 w 146"/>
                <a:gd name="T53" fmla="*/ 142 h 156"/>
                <a:gd name="T54" fmla="*/ 35 w 146"/>
                <a:gd name="T55" fmla="*/ 147 h 156"/>
                <a:gd name="T56" fmla="*/ 61 w 146"/>
                <a:gd name="T57" fmla="*/ 156 h 156"/>
                <a:gd name="T58" fmla="*/ 63 w 146"/>
                <a:gd name="T59" fmla="*/ 151 h 156"/>
                <a:gd name="T60" fmla="*/ 67 w 146"/>
                <a:gd name="T61" fmla="*/ 140 h 156"/>
                <a:gd name="T62" fmla="*/ 87 w 146"/>
                <a:gd name="T63" fmla="*/ 139 h 156"/>
                <a:gd name="T64" fmla="*/ 92 w 146"/>
                <a:gd name="T65" fmla="*/ 150 h 156"/>
                <a:gd name="T66" fmla="*/ 118 w 146"/>
                <a:gd name="T67" fmla="*/ 137 h 156"/>
                <a:gd name="T68" fmla="*/ 113 w 146"/>
                <a:gd name="T69" fmla="*/ 127 h 156"/>
                <a:gd name="T70" fmla="*/ 126 w 146"/>
                <a:gd name="T71" fmla="*/ 111 h 156"/>
                <a:gd name="T72" fmla="*/ 137 w 146"/>
                <a:gd name="T73" fmla="*/ 115 h 156"/>
                <a:gd name="T74" fmla="*/ 65 w 146"/>
                <a:gd name="T75" fmla="*/ 103 h 156"/>
                <a:gd name="T76" fmla="*/ 49 w 146"/>
                <a:gd name="T77" fmla="*/ 70 h 156"/>
                <a:gd name="T78" fmla="*/ 82 w 146"/>
                <a:gd name="T79" fmla="*/ 54 h 156"/>
                <a:gd name="T80" fmla="*/ 98 w 146"/>
                <a:gd name="T81" fmla="*/ 87 h 156"/>
                <a:gd name="T82" fmla="*/ 65 w 146"/>
                <a:gd name="T83" fmla="*/ 10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56">
                  <a:moveTo>
                    <a:pt x="137" y="115"/>
                  </a:moveTo>
                  <a:cubicBezTo>
                    <a:pt x="146" y="88"/>
                    <a:pt x="146" y="88"/>
                    <a:pt x="146" y="88"/>
                  </a:cubicBezTo>
                  <a:cubicBezTo>
                    <a:pt x="135" y="85"/>
                    <a:pt x="135" y="85"/>
                    <a:pt x="135" y="85"/>
                  </a:cubicBezTo>
                  <a:cubicBezTo>
                    <a:pt x="136" y="78"/>
                    <a:pt x="136" y="71"/>
                    <a:pt x="134" y="64"/>
                  </a:cubicBezTo>
                  <a:cubicBezTo>
                    <a:pt x="145" y="59"/>
                    <a:pt x="145" y="59"/>
                    <a:pt x="145" y="59"/>
                  </a:cubicBezTo>
                  <a:cubicBezTo>
                    <a:pt x="132" y="34"/>
                    <a:pt x="132" y="34"/>
                    <a:pt x="132" y="34"/>
                  </a:cubicBezTo>
                  <a:cubicBezTo>
                    <a:pt x="122" y="39"/>
                    <a:pt x="122" y="39"/>
                    <a:pt x="122" y="39"/>
                  </a:cubicBezTo>
                  <a:cubicBezTo>
                    <a:pt x="117" y="34"/>
                    <a:pt x="112" y="29"/>
                    <a:pt x="106" y="25"/>
                  </a:cubicBezTo>
                  <a:cubicBezTo>
                    <a:pt x="110" y="14"/>
                    <a:pt x="110" y="14"/>
                    <a:pt x="110" y="14"/>
                  </a:cubicBezTo>
                  <a:cubicBezTo>
                    <a:pt x="112" y="9"/>
                    <a:pt x="112" y="9"/>
                    <a:pt x="112" y="9"/>
                  </a:cubicBezTo>
                  <a:cubicBezTo>
                    <a:pt x="85" y="0"/>
                    <a:pt x="85" y="0"/>
                    <a:pt x="85" y="0"/>
                  </a:cubicBezTo>
                  <a:cubicBezTo>
                    <a:pt x="83" y="5"/>
                    <a:pt x="83" y="5"/>
                    <a:pt x="83" y="5"/>
                  </a:cubicBezTo>
                  <a:cubicBezTo>
                    <a:pt x="80" y="16"/>
                    <a:pt x="80" y="16"/>
                    <a:pt x="80" y="16"/>
                  </a:cubicBezTo>
                  <a:cubicBezTo>
                    <a:pt x="73" y="15"/>
                    <a:pt x="66" y="16"/>
                    <a:pt x="59" y="17"/>
                  </a:cubicBezTo>
                  <a:cubicBezTo>
                    <a:pt x="54" y="7"/>
                    <a:pt x="54" y="7"/>
                    <a:pt x="54" y="7"/>
                  </a:cubicBezTo>
                  <a:cubicBezTo>
                    <a:pt x="29" y="19"/>
                    <a:pt x="29" y="19"/>
                    <a:pt x="29" y="19"/>
                  </a:cubicBezTo>
                  <a:cubicBezTo>
                    <a:pt x="34" y="30"/>
                    <a:pt x="34" y="30"/>
                    <a:pt x="34" y="30"/>
                  </a:cubicBezTo>
                  <a:cubicBezTo>
                    <a:pt x="29" y="34"/>
                    <a:pt x="24" y="39"/>
                    <a:pt x="20" y="45"/>
                  </a:cubicBezTo>
                  <a:cubicBezTo>
                    <a:pt x="9" y="41"/>
                    <a:pt x="9" y="41"/>
                    <a:pt x="9" y="41"/>
                  </a:cubicBezTo>
                  <a:cubicBezTo>
                    <a:pt x="0" y="68"/>
                    <a:pt x="0" y="68"/>
                    <a:pt x="0" y="68"/>
                  </a:cubicBezTo>
                  <a:cubicBezTo>
                    <a:pt x="11" y="72"/>
                    <a:pt x="11" y="72"/>
                    <a:pt x="11" y="72"/>
                  </a:cubicBezTo>
                  <a:cubicBezTo>
                    <a:pt x="10" y="79"/>
                    <a:pt x="11" y="86"/>
                    <a:pt x="12" y="92"/>
                  </a:cubicBezTo>
                  <a:cubicBezTo>
                    <a:pt x="2" y="97"/>
                    <a:pt x="2" y="97"/>
                    <a:pt x="2" y="97"/>
                  </a:cubicBezTo>
                  <a:cubicBezTo>
                    <a:pt x="14" y="123"/>
                    <a:pt x="14" y="123"/>
                    <a:pt x="14" y="123"/>
                  </a:cubicBezTo>
                  <a:cubicBezTo>
                    <a:pt x="25" y="118"/>
                    <a:pt x="25" y="118"/>
                    <a:pt x="25" y="118"/>
                  </a:cubicBezTo>
                  <a:cubicBezTo>
                    <a:pt x="29" y="123"/>
                    <a:pt x="34" y="127"/>
                    <a:pt x="40" y="131"/>
                  </a:cubicBezTo>
                  <a:cubicBezTo>
                    <a:pt x="36" y="142"/>
                    <a:pt x="36" y="142"/>
                    <a:pt x="36" y="142"/>
                  </a:cubicBezTo>
                  <a:cubicBezTo>
                    <a:pt x="35" y="147"/>
                    <a:pt x="35" y="147"/>
                    <a:pt x="35" y="147"/>
                  </a:cubicBezTo>
                  <a:cubicBezTo>
                    <a:pt x="61" y="156"/>
                    <a:pt x="61" y="156"/>
                    <a:pt x="61" y="156"/>
                  </a:cubicBezTo>
                  <a:cubicBezTo>
                    <a:pt x="63" y="151"/>
                    <a:pt x="63" y="151"/>
                    <a:pt x="63" y="151"/>
                  </a:cubicBezTo>
                  <a:cubicBezTo>
                    <a:pt x="67" y="140"/>
                    <a:pt x="67" y="140"/>
                    <a:pt x="67" y="140"/>
                  </a:cubicBezTo>
                  <a:cubicBezTo>
                    <a:pt x="74" y="141"/>
                    <a:pt x="81" y="141"/>
                    <a:pt x="87" y="139"/>
                  </a:cubicBezTo>
                  <a:cubicBezTo>
                    <a:pt x="92" y="150"/>
                    <a:pt x="92" y="150"/>
                    <a:pt x="92" y="150"/>
                  </a:cubicBezTo>
                  <a:cubicBezTo>
                    <a:pt x="118" y="137"/>
                    <a:pt x="118" y="137"/>
                    <a:pt x="118" y="137"/>
                  </a:cubicBezTo>
                  <a:cubicBezTo>
                    <a:pt x="113" y="127"/>
                    <a:pt x="113" y="127"/>
                    <a:pt x="113" y="127"/>
                  </a:cubicBezTo>
                  <a:cubicBezTo>
                    <a:pt x="118" y="122"/>
                    <a:pt x="122" y="117"/>
                    <a:pt x="126" y="111"/>
                  </a:cubicBezTo>
                  <a:lnTo>
                    <a:pt x="137" y="115"/>
                  </a:lnTo>
                  <a:close/>
                  <a:moveTo>
                    <a:pt x="65" y="103"/>
                  </a:moveTo>
                  <a:cubicBezTo>
                    <a:pt x="51" y="98"/>
                    <a:pt x="44" y="83"/>
                    <a:pt x="49" y="70"/>
                  </a:cubicBezTo>
                  <a:cubicBezTo>
                    <a:pt x="53" y="56"/>
                    <a:pt x="68" y="49"/>
                    <a:pt x="82" y="54"/>
                  </a:cubicBezTo>
                  <a:cubicBezTo>
                    <a:pt x="95" y="58"/>
                    <a:pt x="102" y="73"/>
                    <a:pt x="98" y="87"/>
                  </a:cubicBezTo>
                  <a:cubicBezTo>
                    <a:pt x="93" y="100"/>
                    <a:pt x="78" y="108"/>
                    <a:pt x="65" y="103"/>
                  </a:cubicBezTo>
                  <a:close/>
                </a:path>
              </a:pathLst>
            </a:custGeom>
            <a:solidFill>
              <a:srgbClr val="F5F5F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49">
              <a:extLst>
                <a:ext uri="{FF2B5EF4-FFF2-40B4-BE49-F238E27FC236}">
                  <a16:creationId xmlns:a16="http://schemas.microsoft.com/office/drawing/2014/main" xmlns="" id="{BA59BE6C-CDF8-458D-B6B5-CE753545D178}"/>
                </a:ext>
              </a:extLst>
            </p:cNvPr>
            <p:cNvSpPr>
              <a:spLocks noEditPoints="1"/>
            </p:cNvSpPr>
            <p:nvPr/>
          </p:nvSpPr>
          <p:spPr bwMode="auto">
            <a:xfrm flipH="1">
              <a:off x="-3783328" y="4605815"/>
              <a:ext cx="819502" cy="876724"/>
            </a:xfrm>
            <a:custGeom>
              <a:avLst/>
              <a:gdLst>
                <a:gd name="T0" fmla="*/ 213 w 213"/>
                <a:gd name="T1" fmla="*/ 123 h 228"/>
                <a:gd name="T2" fmla="*/ 209 w 213"/>
                <a:gd name="T3" fmla="*/ 82 h 228"/>
                <a:gd name="T4" fmla="*/ 192 w 213"/>
                <a:gd name="T5" fmla="*/ 84 h 228"/>
                <a:gd name="T6" fmla="*/ 177 w 213"/>
                <a:gd name="T7" fmla="*/ 58 h 228"/>
                <a:gd name="T8" fmla="*/ 188 w 213"/>
                <a:gd name="T9" fmla="*/ 45 h 228"/>
                <a:gd name="T10" fmla="*/ 156 w 213"/>
                <a:gd name="T11" fmla="*/ 19 h 228"/>
                <a:gd name="T12" fmla="*/ 146 w 213"/>
                <a:gd name="T13" fmla="*/ 32 h 228"/>
                <a:gd name="T14" fmla="*/ 117 w 213"/>
                <a:gd name="T15" fmla="*/ 24 h 228"/>
                <a:gd name="T16" fmla="*/ 115 w 213"/>
                <a:gd name="T17" fmla="*/ 7 h 228"/>
                <a:gd name="T18" fmla="*/ 115 w 213"/>
                <a:gd name="T19" fmla="*/ 0 h 228"/>
                <a:gd name="T20" fmla="*/ 74 w 213"/>
                <a:gd name="T21" fmla="*/ 4 h 228"/>
                <a:gd name="T22" fmla="*/ 75 w 213"/>
                <a:gd name="T23" fmla="*/ 11 h 228"/>
                <a:gd name="T24" fmla="*/ 77 w 213"/>
                <a:gd name="T25" fmla="*/ 28 h 228"/>
                <a:gd name="T26" fmla="*/ 51 w 213"/>
                <a:gd name="T27" fmla="*/ 43 h 228"/>
                <a:gd name="T28" fmla="*/ 37 w 213"/>
                <a:gd name="T29" fmla="*/ 32 h 228"/>
                <a:gd name="T30" fmla="*/ 12 w 213"/>
                <a:gd name="T31" fmla="*/ 64 h 228"/>
                <a:gd name="T32" fmla="*/ 25 w 213"/>
                <a:gd name="T33" fmla="*/ 74 h 228"/>
                <a:gd name="T34" fmla="*/ 17 w 213"/>
                <a:gd name="T35" fmla="*/ 103 h 228"/>
                <a:gd name="T36" fmla="*/ 0 w 213"/>
                <a:gd name="T37" fmla="*/ 105 h 228"/>
                <a:gd name="T38" fmla="*/ 4 w 213"/>
                <a:gd name="T39" fmla="*/ 145 h 228"/>
                <a:gd name="T40" fmla="*/ 21 w 213"/>
                <a:gd name="T41" fmla="*/ 143 h 228"/>
                <a:gd name="T42" fmla="*/ 35 w 213"/>
                <a:gd name="T43" fmla="*/ 169 h 228"/>
                <a:gd name="T44" fmla="*/ 25 w 213"/>
                <a:gd name="T45" fmla="*/ 183 h 228"/>
                <a:gd name="T46" fmla="*/ 56 w 213"/>
                <a:gd name="T47" fmla="*/ 208 h 228"/>
                <a:gd name="T48" fmla="*/ 67 w 213"/>
                <a:gd name="T49" fmla="*/ 195 h 228"/>
                <a:gd name="T50" fmla="*/ 96 w 213"/>
                <a:gd name="T51" fmla="*/ 203 h 228"/>
                <a:gd name="T52" fmla="*/ 97 w 213"/>
                <a:gd name="T53" fmla="*/ 220 h 228"/>
                <a:gd name="T54" fmla="*/ 98 w 213"/>
                <a:gd name="T55" fmla="*/ 228 h 228"/>
                <a:gd name="T56" fmla="*/ 139 w 213"/>
                <a:gd name="T57" fmla="*/ 223 h 228"/>
                <a:gd name="T58" fmla="*/ 138 w 213"/>
                <a:gd name="T59" fmla="*/ 216 h 228"/>
                <a:gd name="T60" fmla="*/ 136 w 213"/>
                <a:gd name="T61" fmla="*/ 199 h 228"/>
                <a:gd name="T62" fmla="*/ 162 w 213"/>
                <a:gd name="T63" fmla="*/ 185 h 228"/>
                <a:gd name="T64" fmla="*/ 175 w 213"/>
                <a:gd name="T65" fmla="*/ 195 h 228"/>
                <a:gd name="T66" fmla="*/ 201 w 213"/>
                <a:gd name="T67" fmla="*/ 164 h 228"/>
                <a:gd name="T68" fmla="*/ 188 w 213"/>
                <a:gd name="T69" fmla="*/ 153 h 228"/>
                <a:gd name="T70" fmla="*/ 196 w 213"/>
                <a:gd name="T71" fmla="*/ 124 h 228"/>
                <a:gd name="T72" fmla="*/ 213 w 213"/>
                <a:gd name="T73" fmla="*/ 123 h 228"/>
                <a:gd name="T74" fmla="*/ 110 w 213"/>
                <a:gd name="T75" fmla="*/ 151 h 228"/>
                <a:gd name="T76" fmla="*/ 69 w 213"/>
                <a:gd name="T77" fmla="*/ 118 h 228"/>
                <a:gd name="T78" fmla="*/ 102 w 213"/>
                <a:gd name="T79" fmla="*/ 76 h 228"/>
                <a:gd name="T80" fmla="*/ 144 w 213"/>
                <a:gd name="T81" fmla="*/ 110 h 228"/>
                <a:gd name="T82" fmla="*/ 110 w 213"/>
                <a:gd name="T83" fmla="*/ 15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3" h="228">
                  <a:moveTo>
                    <a:pt x="213" y="123"/>
                  </a:moveTo>
                  <a:cubicBezTo>
                    <a:pt x="209" y="82"/>
                    <a:pt x="209" y="82"/>
                    <a:pt x="209" y="82"/>
                  </a:cubicBezTo>
                  <a:cubicBezTo>
                    <a:pt x="192" y="84"/>
                    <a:pt x="192" y="84"/>
                    <a:pt x="192" y="84"/>
                  </a:cubicBezTo>
                  <a:cubicBezTo>
                    <a:pt x="188" y="74"/>
                    <a:pt x="184" y="65"/>
                    <a:pt x="177" y="58"/>
                  </a:cubicBezTo>
                  <a:cubicBezTo>
                    <a:pt x="188" y="45"/>
                    <a:pt x="188" y="45"/>
                    <a:pt x="188" y="45"/>
                  </a:cubicBezTo>
                  <a:cubicBezTo>
                    <a:pt x="156" y="19"/>
                    <a:pt x="156" y="19"/>
                    <a:pt x="156" y="19"/>
                  </a:cubicBezTo>
                  <a:cubicBezTo>
                    <a:pt x="146" y="32"/>
                    <a:pt x="146" y="32"/>
                    <a:pt x="146" y="32"/>
                  </a:cubicBezTo>
                  <a:cubicBezTo>
                    <a:pt x="137" y="28"/>
                    <a:pt x="127" y="25"/>
                    <a:pt x="117" y="24"/>
                  </a:cubicBezTo>
                  <a:cubicBezTo>
                    <a:pt x="115" y="7"/>
                    <a:pt x="115" y="7"/>
                    <a:pt x="115" y="7"/>
                  </a:cubicBezTo>
                  <a:cubicBezTo>
                    <a:pt x="115" y="0"/>
                    <a:pt x="115" y="0"/>
                    <a:pt x="115" y="0"/>
                  </a:cubicBezTo>
                  <a:cubicBezTo>
                    <a:pt x="74" y="4"/>
                    <a:pt x="74" y="4"/>
                    <a:pt x="74" y="4"/>
                  </a:cubicBezTo>
                  <a:cubicBezTo>
                    <a:pt x="75" y="11"/>
                    <a:pt x="75" y="11"/>
                    <a:pt x="75" y="11"/>
                  </a:cubicBezTo>
                  <a:cubicBezTo>
                    <a:pt x="77" y="28"/>
                    <a:pt x="77" y="28"/>
                    <a:pt x="77" y="28"/>
                  </a:cubicBezTo>
                  <a:cubicBezTo>
                    <a:pt x="67" y="32"/>
                    <a:pt x="58" y="36"/>
                    <a:pt x="51" y="43"/>
                  </a:cubicBezTo>
                  <a:cubicBezTo>
                    <a:pt x="37" y="32"/>
                    <a:pt x="37" y="32"/>
                    <a:pt x="37" y="32"/>
                  </a:cubicBezTo>
                  <a:cubicBezTo>
                    <a:pt x="12" y="64"/>
                    <a:pt x="12" y="64"/>
                    <a:pt x="12" y="64"/>
                  </a:cubicBezTo>
                  <a:cubicBezTo>
                    <a:pt x="25" y="74"/>
                    <a:pt x="25" y="74"/>
                    <a:pt x="25" y="74"/>
                  </a:cubicBezTo>
                  <a:cubicBezTo>
                    <a:pt x="21" y="83"/>
                    <a:pt x="18" y="93"/>
                    <a:pt x="17" y="103"/>
                  </a:cubicBezTo>
                  <a:cubicBezTo>
                    <a:pt x="0" y="105"/>
                    <a:pt x="0" y="105"/>
                    <a:pt x="0" y="105"/>
                  </a:cubicBezTo>
                  <a:cubicBezTo>
                    <a:pt x="4" y="145"/>
                    <a:pt x="4" y="145"/>
                    <a:pt x="4" y="145"/>
                  </a:cubicBezTo>
                  <a:cubicBezTo>
                    <a:pt x="21" y="143"/>
                    <a:pt x="21" y="143"/>
                    <a:pt x="21" y="143"/>
                  </a:cubicBezTo>
                  <a:cubicBezTo>
                    <a:pt x="24" y="153"/>
                    <a:pt x="29" y="162"/>
                    <a:pt x="35" y="169"/>
                  </a:cubicBezTo>
                  <a:cubicBezTo>
                    <a:pt x="25" y="183"/>
                    <a:pt x="25" y="183"/>
                    <a:pt x="25" y="183"/>
                  </a:cubicBezTo>
                  <a:cubicBezTo>
                    <a:pt x="56" y="208"/>
                    <a:pt x="56" y="208"/>
                    <a:pt x="56" y="208"/>
                  </a:cubicBezTo>
                  <a:cubicBezTo>
                    <a:pt x="67" y="195"/>
                    <a:pt x="67" y="195"/>
                    <a:pt x="67" y="195"/>
                  </a:cubicBezTo>
                  <a:cubicBezTo>
                    <a:pt x="76" y="199"/>
                    <a:pt x="86" y="202"/>
                    <a:pt x="96" y="203"/>
                  </a:cubicBezTo>
                  <a:cubicBezTo>
                    <a:pt x="97" y="220"/>
                    <a:pt x="97" y="220"/>
                    <a:pt x="97" y="220"/>
                  </a:cubicBezTo>
                  <a:cubicBezTo>
                    <a:pt x="98" y="228"/>
                    <a:pt x="98" y="228"/>
                    <a:pt x="98" y="228"/>
                  </a:cubicBezTo>
                  <a:cubicBezTo>
                    <a:pt x="139" y="223"/>
                    <a:pt x="139" y="223"/>
                    <a:pt x="139" y="223"/>
                  </a:cubicBezTo>
                  <a:cubicBezTo>
                    <a:pt x="138" y="216"/>
                    <a:pt x="138" y="216"/>
                    <a:pt x="138" y="216"/>
                  </a:cubicBezTo>
                  <a:cubicBezTo>
                    <a:pt x="136" y="199"/>
                    <a:pt x="136" y="199"/>
                    <a:pt x="136" y="199"/>
                  </a:cubicBezTo>
                  <a:cubicBezTo>
                    <a:pt x="146" y="196"/>
                    <a:pt x="155" y="191"/>
                    <a:pt x="162" y="185"/>
                  </a:cubicBezTo>
                  <a:cubicBezTo>
                    <a:pt x="175" y="195"/>
                    <a:pt x="175" y="195"/>
                    <a:pt x="175" y="195"/>
                  </a:cubicBezTo>
                  <a:cubicBezTo>
                    <a:pt x="201" y="164"/>
                    <a:pt x="201" y="164"/>
                    <a:pt x="201" y="164"/>
                  </a:cubicBezTo>
                  <a:cubicBezTo>
                    <a:pt x="188" y="153"/>
                    <a:pt x="188" y="153"/>
                    <a:pt x="188" y="153"/>
                  </a:cubicBezTo>
                  <a:cubicBezTo>
                    <a:pt x="192" y="144"/>
                    <a:pt x="195" y="134"/>
                    <a:pt x="196" y="124"/>
                  </a:cubicBezTo>
                  <a:lnTo>
                    <a:pt x="213" y="123"/>
                  </a:lnTo>
                  <a:close/>
                  <a:moveTo>
                    <a:pt x="110" y="151"/>
                  </a:moveTo>
                  <a:cubicBezTo>
                    <a:pt x="90" y="153"/>
                    <a:pt x="71" y="138"/>
                    <a:pt x="69" y="118"/>
                  </a:cubicBezTo>
                  <a:cubicBezTo>
                    <a:pt x="67" y="97"/>
                    <a:pt x="82" y="78"/>
                    <a:pt x="102" y="76"/>
                  </a:cubicBezTo>
                  <a:cubicBezTo>
                    <a:pt x="123" y="74"/>
                    <a:pt x="142" y="89"/>
                    <a:pt x="144" y="110"/>
                  </a:cubicBezTo>
                  <a:cubicBezTo>
                    <a:pt x="146" y="130"/>
                    <a:pt x="131" y="149"/>
                    <a:pt x="110" y="151"/>
                  </a:cubicBezTo>
                  <a:close/>
                </a:path>
              </a:pathLst>
            </a:custGeom>
            <a:noFill/>
            <a:ln w="47625" cap="flat">
              <a:solidFill>
                <a:srgbClr val="F5F5F5"/>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7" name="Subtitle 176">
            <a:extLst>
              <a:ext uri="{FF2B5EF4-FFF2-40B4-BE49-F238E27FC236}">
                <a16:creationId xmlns:a16="http://schemas.microsoft.com/office/drawing/2014/main" xmlns="" id="{5F4D4280-8B8F-4919-B818-5786FE0A9304}"/>
              </a:ext>
            </a:extLst>
          </p:cNvPr>
          <p:cNvSpPr txBox="1">
            <a:spLocks/>
          </p:cNvSpPr>
          <p:nvPr/>
        </p:nvSpPr>
        <p:spPr>
          <a:xfrm>
            <a:off x="1302347" y="2008445"/>
            <a:ext cx="5754060" cy="5007525"/>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endParaRPr lang="en-IN" sz="1600" b="1" dirty="0" smtClean="0">
              <a:solidFill>
                <a:schemeClr val="bg1"/>
              </a:solidFill>
            </a:endParaRPr>
          </a:p>
          <a:p>
            <a:pPr marL="0" lvl="0" indent="0">
              <a:buNone/>
            </a:pPr>
            <a:r>
              <a:rPr lang="en-IN" sz="2000" b="1" dirty="0" smtClean="0">
                <a:solidFill>
                  <a:schemeClr val="bg1"/>
                </a:solidFill>
              </a:rPr>
              <a:t>What </a:t>
            </a:r>
            <a:r>
              <a:rPr lang="en-IN" sz="2000" b="1" dirty="0">
                <a:solidFill>
                  <a:schemeClr val="bg1"/>
                </a:solidFill>
              </a:rPr>
              <a:t>is Imbalanced </a:t>
            </a:r>
            <a:r>
              <a:rPr lang="en-IN" sz="2000" b="1" dirty="0" smtClean="0">
                <a:solidFill>
                  <a:schemeClr val="bg1"/>
                </a:solidFill>
              </a:rPr>
              <a:t>data ?</a:t>
            </a:r>
            <a:endParaRPr lang="en-US" sz="2000" dirty="0">
              <a:solidFill>
                <a:schemeClr val="bg1"/>
              </a:solidFill>
            </a:endParaRPr>
          </a:p>
          <a:p>
            <a:r>
              <a:rPr lang="en-IN" sz="1800" dirty="0">
                <a:solidFill>
                  <a:schemeClr val="bg1"/>
                </a:solidFill>
              </a:rPr>
              <a:t>Imbalanced classes are a common problem in machine learning classification where there is a disproportionate ratio of observations in each class. The training data for one class (majority) greatly outnumbers the other class (minority). Class imbalance can be found in many different areas including medical diagnosis, spam filtering, and fraud detection. </a:t>
            </a:r>
            <a:endParaRPr lang="en-IN" sz="1800" dirty="0" smtClean="0">
              <a:solidFill>
                <a:schemeClr val="bg1"/>
              </a:solidFill>
            </a:endParaRPr>
          </a:p>
          <a:p>
            <a:pPr marL="0" lvl="0" indent="0">
              <a:buNone/>
            </a:pPr>
            <a:r>
              <a:rPr lang="en-IN" sz="2000" b="1" dirty="0">
                <a:solidFill>
                  <a:schemeClr val="bg1"/>
                </a:solidFill>
              </a:rPr>
              <a:t>Issues arising due to imbalanced </a:t>
            </a:r>
            <a:r>
              <a:rPr lang="en-IN" sz="2000" b="1" dirty="0" smtClean="0">
                <a:solidFill>
                  <a:schemeClr val="bg1"/>
                </a:solidFill>
              </a:rPr>
              <a:t>data</a:t>
            </a:r>
            <a:endParaRPr lang="en-US" sz="2000" b="1" dirty="0">
              <a:solidFill>
                <a:schemeClr val="bg1"/>
              </a:solidFill>
            </a:endParaRPr>
          </a:p>
          <a:p>
            <a:r>
              <a:rPr lang="en-IN" sz="1800" b="1" dirty="0">
                <a:solidFill>
                  <a:schemeClr val="bg1"/>
                </a:solidFill>
              </a:rPr>
              <a:t>Accuracy: </a:t>
            </a:r>
            <a:r>
              <a:rPr lang="en-IN" sz="1800" dirty="0" smtClean="0">
                <a:solidFill>
                  <a:schemeClr val="bg1"/>
                </a:solidFill>
              </a:rPr>
              <a:t>The </a:t>
            </a:r>
            <a:r>
              <a:rPr lang="en-IN" sz="1800" dirty="0">
                <a:solidFill>
                  <a:schemeClr val="bg1"/>
                </a:solidFill>
              </a:rPr>
              <a:t>standard algorithms are driven by accuracy (minimization of  the  overall error) to  which  the minority class contributes very little.</a:t>
            </a:r>
            <a:endParaRPr lang="en-US" sz="1800" dirty="0">
              <a:solidFill>
                <a:schemeClr val="bg1"/>
              </a:solidFill>
            </a:endParaRPr>
          </a:p>
          <a:p>
            <a:r>
              <a:rPr lang="en-IN" sz="1800" dirty="0">
                <a:solidFill>
                  <a:schemeClr val="bg1"/>
                </a:solidFill>
              </a:rPr>
              <a:t>For example : For a data set containing 98 majority examples and 2 minority examples, by assigning all data to the majority class, a 98% accuracy is achieved.</a:t>
            </a:r>
            <a:endParaRPr lang="en-US" sz="1800" dirty="0">
              <a:solidFill>
                <a:schemeClr val="bg1"/>
              </a:solidFill>
            </a:endParaRPr>
          </a:p>
          <a:p>
            <a:endParaRPr lang="en-US" sz="1600" dirty="0">
              <a:solidFill>
                <a:schemeClr val="bg1"/>
              </a:solidFill>
            </a:endParaRPr>
          </a:p>
        </p:txBody>
      </p:sp>
      <p:sp>
        <p:nvSpPr>
          <p:cNvPr id="231" name="Freeform 6">
            <a:extLst>
              <a:ext uri="{FF2B5EF4-FFF2-40B4-BE49-F238E27FC236}">
                <a16:creationId xmlns:a16="http://schemas.microsoft.com/office/drawing/2014/main" xmlns="" id="{A84AAED1-14DA-4E4E-B238-EDCC62499BD6}"/>
              </a:ext>
            </a:extLst>
          </p:cNvPr>
          <p:cNvSpPr>
            <a:spLocks/>
          </p:cNvSpPr>
          <p:nvPr/>
        </p:nvSpPr>
        <p:spPr bwMode="auto">
          <a:xfrm>
            <a:off x="10772282" y="1201458"/>
            <a:ext cx="1297714" cy="2685348"/>
          </a:xfrm>
          <a:custGeom>
            <a:avLst/>
            <a:gdLst>
              <a:gd name="T0" fmla="*/ 163 w 337"/>
              <a:gd name="T1" fmla="*/ 0 h 699"/>
              <a:gd name="T2" fmla="*/ 0 w 337"/>
              <a:gd name="T3" fmla="*/ 699 h 699"/>
              <a:gd name="T4" fmla="*/ 278 w 337"/>
              <a:gd name="T5" fmla="*/ 382 h 699"/>
              <a:gd name="T6" fmla="*/ 163 w 337"/>
              <a:gd name="T7" fmla="*/ 0 h 699"/>
            </a:gdLst>
            <a:ahLst/>
            <a:cxnLst>
              <a:cxn ang="0">
                <a:pos x="T0" y="T1"/>
              </a:cxn>
              <a:cxn ang="0">
                <a:pos x="T2" y="T3"/>
              </a:cxn>
              <a:cxn ang="0">
                <a:pos x="T4" y="T5"/>
              </a:cxn>
              <a:cxn ang="0">
                <a:pos x="T6" y="T7"/>
              </a:cxn>
            </a:cxnLst>
            <a:rect l="0" t="0" r="r" b="b"/>
            <a:pathLst>
              <a:path w="337" h="699">
                <a:moveTo>
                  <a:pt x="163" y="0"/>
                </a:moveTo>
                <a:cubicBezTo>
                  <a:pt x="0" y="699"/>
                  <a:pt x="0" y="699"/>
                  <a:pt x="0" y="699"/>
                </a:cubicBezTo>
                <a:cubicBezTo>
                  <a:pt x="0" y="699"/>
                  <a:pt x="217" y="690"/>
                  <a:pt x="278" y="382"/>
                </a:cubicBezTo>
                <a:cubicBezTo>
                  <a:pt x="337" y="82"/>
                  <a:pt x="163" y="0"/>
                  <a:pt x="16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Slide Number Placeholder 419">
            <a:extLst>
              <a:ext uri="{FF2B5EF4-FFF2-40B4-BE49-F238E27FC236}">
                <a16:creationId xmlns:a16="http://schemas.microsoft.com/office/drawing/2014/main" xmlns="" id="{18858867-FC2C-4C08-8EFE-9EF718F9BEBD}"/>
              </a:ext>
            </a:extLst>
          </p:cNvPr>
          <p:cNvSpPr>
            <a:spLocks noGrp="1"/>
          </p:cNvSpPr>
          <p:nvPr>
            <p:ph type="sldNum" sz="quarter" idx="12"/>
          </p:nvPr>
        </p:nvSpPr>
        <p:spPr>
          <a:xfrm>
            <a:off x="8610600" y="6356350"/>
            <a:ext cx="2743200" cy="365125"/>
          </a:xfrm>
        </p:spPr>
        <p:txBody>
          <a:bodyPr/>
          <a:lstStyle/>
          <a:p>
            <a:r>
              <a:rPr lang="en-US" dirty="0" smtClean="0"/>
              <a:t>8</a:t>
            </a:r>
            <a:endParaRPr lang="en-US" dirty="0"/>
          </a:p>
        </p:txBody>
      </p:sp>
    </p:spTree>
    <p:extLst>
      <p:ext uri="{BB962C8B-B14F-4D97-AF65-F5344CB8AC3E}">
        <p14:creationId xmlns:p14="http://schemas.microsoft.com/office/powerpoint/2010/main" xmlns="" val="1563915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475970"/>
      </a:dk2>
      <a:lt2>
        <a:srgbClr val="A1C5E8"/>
      </a:lt2>
      <a:accent1>
        <a:srgbClr val="008A5C"/>
      </a:accent1>
      <a:accent2>
        <a:srgbClr val="4DB3E3"/>
      </a:accent2>
      <a:accent3>
        <a:srgbClr val="FF3300"/>
      </a:accent3>
      <a:accent4>
        <a:srgbClr val="FF6600"/>
      </a:accent4>
      <a:accent5>
        <a:srgbClr val="67788E"/>
      </a:accent5>
      <a:accent6>
        <a:srgbClr val="65D4DE"/>
      </a:accent6>
      <a:hlink>
        <a:srgbClr val="65D4DE"/>
      </a:hlink>
      <a:folHlink>
        <a:srgbClr val="3EBBF0"/>
      </a:folHlink>
    </a:clrScheme>
    <a:fontScheme name="Custom 5">
      <a:majorFont>
        <a:latin typeface="Segoe UI "/>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1060</Words>
  <Application>Microsoft Office PowerPoint</Application>
  <PresentationFormat>Custom</PresentationFormat>
  <Paragraphs>140</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Basic Terminologies</vt:lpstr>
      <vt:lpstr>Slide 3</vt:lpstr>
      <vt:lpstr>Slide 4</vt:lpstr>
      <vt:lpstr>Slide 5</vt:lpstr>
      <vt:lpstr>Slide 6</vt:lpstr>
      <vt:lpstr>Slide 7</vt:lpstr>
      <vt:lpstr>Slide 8</vt:lpstr>
      <vt:lpstr>Slide 9</vt:lpstr>
      <vt:lpstr>Slide 10</vt:lpstr>
      <vt:lpstr>Logistic Regression with Sample data</vt:lpstr>
      <vt:lpstr>Logistic Regression with Sample data</vt:lpstr>
      <vt:lpstr>Logistic Regression with Sample data</vt:lpstr>
      <vt:lpstr>Slide 14</vt:lpstr>
      <vt:lpstr>Slide 15</vt:lpstr>
      <vt:lpstr>Slide 16</vt:lpstr>
      <vt:lpstr>Slide 17</vt:lpstr>
      <vt:lpstr>Slide 18</vt:lpstr>
      <vt:lpstr>Slide 19</vt:lpstr>
      <vt:lpstr>Deployment Strategy</vt:lpstr>
      <vt:lpstr>Deployment Strategy</vt:lpstr>
      <vt:lpstr>Other Models</vt:lpstr>
      <vt:lpstr>Other Models</vt:lpstr>
      <vt:lpstr>Other Models</vt:lpstr>
      <vt:lpstr>Other Models</vt:lpstr>
      <vt:lpstr>Other Models</vt:lpstr>
      <vt:lpstr>Other Models</vt:lpstr>
      <vt:lpstr>Other Models</vt:lpstr>
      <vt:lpstr>Other Models</vt:lpstr>
      <vt:lpstr>Other Models</vt:lpstr>
      <vt:lpstr>Other Models</vt:lpstr>
      <vt:lpstr>Other Models</vt:lpstr>
      <vt:lpstr>Other Models</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harismufian</dc:creator>
  <cp:lastModifiedBy>Dev_N</cp:lastModifiedBy>
  <cp:revision>81</cp:revision>
  <dcterms:created xsi:type="dcterms:W3CDTF">2019-07-08T08:48:16Z</dcterms:created>
  <dcterms:modified xsi:type="dcterms:W3CDTF">2020-01-28T19:46:10Z</dcterms:modified>
</cp:coreProperties>
</file>