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1" r:id="rId7"/>
    <p:sldId id="274" r:id="rId8"/>
    <p:sldId id="278" r:id="rId9"/>
    <p:sldId id="265" r:id="rId10"/>
    <p:sldId id="266" r:id="rId11"/>
    <p:sldId id="267" r:id="rId12"/>
    <p:sldId id="281" r:id="rId13"/>
    <p:sldId id="273" r:id="rId14"/>
    <p:sldId id="269" r:id="rId15"/>
    <p:sldId id="272" r:id="rId16"/>
    <p:sldId id="280" r:id="rId17"/>
    <p:sldId id="279" r:id="rId18"/>
    <p:sldId id="276" r:id="rId1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a:fld id="{5B551E7A-F97C-47ED-8582-D6D8589A0044}"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236CA266-927F-4201-9164-34485997269F}" type="slidenum">
              <a:rPr lang="en-IN" smtClean="0"/>
              <a:t>‹#›</a:t>
            </a:fld>
            <a:endParaRPr lang="en-IN"/>
          </a:p>
        </p:txBody>
      </p:sp>
    </p:spTree>
    <p:extLst>
      <p:ext uri="{BB962C8B-B14F-4D97-AF65-F5344CB8AC3E}">
        <p14:creationId xmlns:p14="http://schemas.microsoft.com/office/powerpoint/2010/main" val="16679151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F8B8BCBE-D494-49A3-8A72-BFEF30A06E59}"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AEABC4A7-83EE-4340-B1CD-195E57093FE5}" type="slidenum">
              <a:rPr lang="en-IN" smtClean="0"/>
              <a:t>‹#›</a:t>
            </a:fld>
            <a:endParaRPr lang="en-IN"/>
          </a:p>
        </p:txBody>
      </p:sp>
    </p:spTree>
    <p:extLst>
      <p:ext uri="{BB962C8B-B14F-4D97-AF65-F5344CB8AC3E}">
        <p14:creationId xmlns:p14="http://schemas.microsoft.com/office/powerpoint/2010/main" val="305124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F165B96A-B365-4CB3-9259-B01B0B25F2D4}"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DFF4C5B4-E98E-4CC0-AE4C-8D4B8D48CDCA}"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76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06995736-FF80-4EAA-94AD-2ADC591DC1A6}"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A78EAA39-6044-48C6-8E2B-D547F95F2D25}" type="slidenum">
              <a:rPr lang="en-IN" smtClean="0"/>
              <a:t>‹#›</a:t>
            </a:fld>
            <a:endParaRPr lang="en-IN"/>
          </a:p>
        </p:txBody>
      </p:sp>
    </p:spTree>
    <p:extLst>
      <p:ext uri="{BB962C8B-B14F-4D97-AF65-F5344CB8AC3E}">
        <p14:creationId xmlns:p14="http://schemas.microsoft.com/office/powerpoint/2010/main" val="2019004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CCDCF539-9F0A-4DD7-B917-438E3318008F}"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550E51A7-596C-42E9-9A5C-4650DD338192}"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1254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E4BFCE90-6024-4DB7-A90C-BC41E1A2D8E6}"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2471FDF5-95F0-4E14-8A47-DEB046842276}" type="slidenum">
              <a:rPr lang="en-IN" smtClean="0"/>
              <a:t>‹#›</a:t>
            </a:fld>
            <a:endParaRPr lang="en-IN"/>
          </a:p>
        </p:txBody>
      </p:sp>
    </p:spTree>
    <p:extLst>
      <p:ext uri="{BB962C8B-B14F-4D97-AF65-F5344CB8AC3E}">
        <p14:creationId xmlns:p14="http://schemas.microsoft.com/office/powerpoint/2010/main" val="2760407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fld id="{86A45011-B97E-45B1-94A1-41936E9AA174}"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44D7440D-3858-4BB2-A0D4-7F2B759785EF}" type="slidenum">
              <a:rPr lang="en-IN" smtClean="0"/>
              <a:t>‹#›</a:t>
            </a:fld>
            <a:endParaRPr lang="en-IN"/>
          </a:p>
        </p:txBody>
      </p:sp>
    </p:spTree>
    <p:extLst>
      <p:ext uri="{BB962C8B-B14F-4D97-AF65-F5344CB8AC3E}">
        <p14:creationId xmlns:p14="http://schemas.microsoft.com/office/powerpoint/2010/main" val="2371178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fld id="{CF4960F9-C1B3-4627-A381-512533E9FAE0}"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A9D78D88-BAE7-4FEB-9C70-B05F2A925D28}" type="slidenum">
              <a:rPr lang="en-IN" smtClean="0"/>
              <a:t>‹#›</a:t>
            </a:fld>
            <a:endParaRPr lang="en-IN"/>
          </a:p>
        </p:txBody>
      </p:sp>
    </p:spTree>
    <p:extLst>
      <p:ext uri="{BB962C8B-B14F-4D97-AF65-F5344CB8AC3E}">
        <p14:creationId xmlns:p14="http://schemas.microsoft.com/office/powerpoint/2010/main" val="177024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fld id="{DFD3B4DB-DB6D-48AD-9BF9-857A63462DA4}"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F0137C76-067B-431D-AB8D-9BF6D1E2AF51}" type="slidenum">
              <a:rPr lang="en-IN" smtClean="0"/>
              <a:t>‹#›</a:t>
            </a:fld>
            <a:endParaRPr lang="en-IN"/>
          </a:p>
        </p:txBody>
      </p:sp>
    </p:spTree>
    <p:extLst>
      <p:ext uri="{BB962C8B-B14F-4D97-AF65-F5344CB8AC3E}">
        <p14:creationId xmlns:p14="http://schemas.microsoft.com/office/powerpoint/2010/main" val="42736666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F5FC06CE-7914-4F09-871F-EE6A123A2348}" type="datetime1">
              <a:rPr lang="en-IN" smtClean="0"/>
              <a:pPr lvl="0"/>
              <a:t>25-07-2016</a:t>
            </a:fld>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90DD78DB-060C-4E9D-88E0-099857E06A37}" type="slidenum">
              <a:rPr lang="en-IN" smtClean="0"/>
              <a:t>‹#›</a:t>
            </a:fld>
            <a:endParaRPr lang="en-IN"/>
          </a:p>
        </p:txBody>
      </p:sp>
    </p:spTree>
    <p:extLst>
      <p:ext uri="{BB962C8B-B14F-4D97-AF65-F5344CB8AC3E}">
        <p14:creationId xmlns:p14="http://schemas.microsoft.com/office/powerpoint/2010/main" val="167427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lvl="0"/>
            <a:fld id="{A71F4DCE-0A88-476D-82FF-EFA175759285}" type="datetime1">
              <a:rPr lang="en-IN" smtClean="0"/>
              <a:pPr lvl="0"/>
              <a:t>25-07-2016</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1CAFFBF4-AB0C-4FDB-9079-D87D1B143A3D}" type="slidenum">
              <a:rPr lang="en-IN" smtClean="0"/>
              <a:t>‹#›</a:t>
            </a:fld>
            <a:endParaRPr lang="en-IN"/>
          </a:p>
        </p:txBody>
      </p:sp>
    </p:spTree>
    <p:extLst>
      <p:ext uri="{BB962C8B-B14F-4D97-AF65-F5344CB8AC3E}">
        <p14:creationId xmlns:p14="http://schemas.microsoft.com/office/powerpoint/2010/main" val="80452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lvl="0"/>
            <a:fld id="{FA2B9390-425C-4C1C-B9A6-B6D5973ECD89}" type="datetime1">
              <a:rPr lang="en-IN" smtClean="0"/>
              <a:pPr lvl="0"/>
              <a:t>25-07-2016</a:t>
            </a:fld>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2B3F5C33-622D-498B-A107-986746F65895}" type="slidenum">
              <a:rPr lang="en-IN" smtClean="0"/>
              <a:t>‹#›</a:t>
            </a:fld>
            <a:endParaRPr lang="en-IN"/>
          </a:p>
        </p:txBody>
      </p:sp>
    </p:spTree>
    <p:extLst>
      <p:ext uri="{BB962C8B-B14F-4D97-AF65-F5344CB8AC3E}">
        <p14:creationId xmlns:p14="http://schemas.microsoft.com/office/powerpoint/2010/main" val="167690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lvl="0"/>
            <a:fld id="{3418630E-E4F2-415D-BF78-7355148C13C4}" type="datetime1">
              <a:rPr lang="en-IN" smtClean="0"/>
              <a:pPr lvl="0"/>
              <a:t>25-07-2016</a:t>
            </a:fld>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1D605559-BCCF-48F3-A289-F352A8A97447}" type="slidenum">
              <a:rPr lang="en-IN" smtClean="0"/>
              <a:t>‹#›</a:t>
            </a:fld>
            <a:endParaRPr lang="en-IN"/>
          </a:p>
        </p:txBody>
      </p:sp>
    </p:spTree>
    <p:extLst>
      <p:ext uri="{BB962C8B-B14F-4D97-AF65-F5344CB8AC3E}">
        <p14:creationId xmlns:p14="http://schemas.microsoft.com/office/powerpoint/2010/main" val="8609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A0C33FE3-B0B2-4B28-AC66-24071702C0B1}" type="datetime1">
              <a:rPr lang="en-IN" smtClean="0"/>
              <a:pPr lvl="0"/>
              <a:t>25-07-2016</a:t>
            </a:fld>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7235DAB5-4DC4-4EA8-838D-8F5015D56FEE}" type="slidenum">
              <a:rPr lang="en-IN" smtClean="0"/>
              <a:t>‹#›</a:t>
            </a:fld>
            <a:endParaRPr lang="en-IN"/>
          </a:p>
        </p:txBody>
      </p:sp>
    </p:spTree>
    <p:extLst>
      <p:ext uri="{BB962C8B-B14F-4D97-AF65-F5344CB8AC3E}">
        <p14:creationId xmlns:p14="http://schemas.microsoft.com/office/powerpoint/2010/main" val="379294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58DC3E8C-6A67-49ED-84AF-7F8A87AFC6D7}" type="datetime1">
              <a:rPr lang="en-IN" smtClean="0"/>
              <a:pPr lvl="0"/>
              <a:t>25-07-2016</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49C4675C-CDA5-486E-ABAE-7783DCC1B634}" type="slidenum">
              <a:rPr lang="en-IN" smtClean="0"/>
              <a:t>‹#›</a:t>
            </a:fld>
            <a:endParaRPr lang="en-IN"/>
          </a:p>
        </p:txBody>
      </p:sp>
    </p:spTree>
    <p:extLst>
      <p:ext uri="{BB962C8B-B14F-4D97-AF65-F5344CB8AC3E}">
        <p14:creationId xmlns:p14="http://schemas.microsoft.com/office/powerpoint/2010/main" val="177917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BF6757F-69C1-49CE-8DFA-FB0B9E1E734B}" type="datetime1">
              <a:rPr lang="en-IN" smtClean="0"/>
              <a:pPr lvl="0"/>
              <a:t>25-07-2016</a:t>
            </a:fld>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15D7AF33-EF6E-4A21-8432-69E549CF92FE}" type="slidenum">
              <a:rPr lang="en-IN" smtClean="0"/>
              <a:t>‹#›</a:t>
            </a:fld>
            <a:endParaRPr lang="en-IN"/>
          </a:p>
        </p:txBody>
      </p:sp>
    </p:spTree>
    <p:extLst>
      <p:ext uri="{BB962C8B-B14F-4D97-AF65-F5344CB8AC3E}">
        <p14:creationId xmlns:p14="http://schemas.microsoft.com/office/powerpoint/2010/main" val="60532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9F5C1DB0-0941-4A80-BBA9-E7E98FB63C5A}" type="datetime1">
              <a:rPr lang="en-IN" smtClean="0"/>
              <a:pPr lvl="0"/>
              <a:t>25-07-2016</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lvl="0"/>
            <a:fld id="{E12C6633-C90B-4034-88A6-33983360926F}" type="slidenum">
              <a:rPr lang="en-IN" smtClean="0"/>
              <a:t>‹#›</a:t>
            </a:fld>
            <a:endParaRPr lang="en-IN"/>
          </a:p>
        </p:txBody>
      </p:sp>
    </p:spTree>
    <p:extLst>
      <p:ext uri="{BB962C8B-B14F-4D97-AF65-F5344CB8AC3E}">
        <p14:creationId xmlns:p14="http://schemas.microsoft.com/office/powerpoint/2010/main" val="1250880464"/>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Subtitle 2"/>
          <p:cNvSpPr txBox="1">
            <a:spLocks noGrp="1"/>
          </p:cNvSpPr>
          <p:nvPr>
            <p:ph type="subTitle" idx="1"/>
          </p:nvPr>
        </p:nvSpPr>
        <p:spPr>
          <a:xfrm>
            <a:off x="976359" y="2443551"/>
            <a:ext cx="6858000" cy="1241819"/>
          </a:xfrm>
        </p:spPr>
        <p:txBody>
          <a:bodyPr/>
          <a:lstStyle/>
          <a:p>
            <a:pPr lvl="0" algn="ctr"/>
            <a:r>
              <a:rPr lang="en-IN" sz="3300" dirty="0"/>
              <a:t>Smart Mobile Robot for Security of Low Visibility </a:t>
            </a:r>
            <a:r>
              <a:rPr lang="en-IN" sz="3300" dirty="0" smtClean="0"/>
              <a:t>Environment</a:t>
            </a:r>
            <a:endParaRPr lang="en-IN" sz="33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628650" y="1075169"/>
            <a:ext cx="7886700" cy="4414805"/>
          </a:xfrm>
        </p:spPr>
        <p:txBody>
          <a:bodyPr>
            <a:normAutofit lnSpcReduction="10000"/>
          </a:bodyPr>
          <a:lstStyle/>
          <a:p>
            <a:pPr marL="0" lvl="0" indent="0">
              <a:lnSpc>
                <a:spcPct val="90000"/>
              </a:lnSpc>
              <a:buNone/>
            </a:pPr>
            <a:r>
              <a:rPr lang="en-IN" i="1" dirty="0"/>
              <a:t>B.  Obstacles Avoidance Behaviour (OAB)</a:t>
            </a:r>
            <a:endParaRPr lang="en-IN" dirty="0"/>
          </a:p>
          <a:p>
            <a:pPr marL="0" lvl="0" indent="0">
              <a:lnSpc>
                <a:spcPct val="90000"/>
              </a:lnSpc>
              <a:buNone/>
            </a:pPr>
            <a:endParaRPr lang="en-IN" dirty="0"/>
          </a:p>
          <a:p>
            <a:pPr lvl="0" hangingPunct="0">
              <a:lnSpc>
                <a:spcPct val="90000"/>
              </a:lnSpc>
            </a:pPr>
            <a:r>
              <a:rPr lang="en-IN" dirty="0"/>
              <a:t>The OAB module is used in avoiding static and dynamic obstacles with a distance between 30 and 100 cm from the </a:t>
            </a:r>
            <a:r>
              <a:rPr lang="en-IN" dirty="0" smtClean="0"/>
              <a:t>robot.</a:t>
            </a:r>
          </a:p>
          <a:p>
            <a:pPr lvl="0" hangingPunct="0">
              <a:lnSpc>
                <a:spcPct val="90000"/>
              </a:lnSpc>
            </a:pPr>
            <a:r>
              <a:rPr lang="en-IN" dirty="0" smtClean="0"/>
              <a:t>The </a:t>
            </a:r>
            <a:r>
              <a:rPr lang="en-IN" dirty="0"/>
              <a:t>inputs and output </a:t>
            </a:r>
            <a:r>
              <a:rPr lang="en-IN" dirty="0" smtClean="0"/>
              <a:t>of </a:t>
            </a:r>
            <a:r>
              <a:rPr lang="en-IN" dirty="0"/>
              <a:t>OAB are similar to the one in EB.</a:t>
            </a:r>
          </a:p>
          <a:p>
            <a:pPr lvl="0" hangingPunct="0">
              <a:lnSpc>
                <a:spcPct val="90000"/>
              </a:lnSpc>
            </a:pPr>
            <a:endParaRPr lang="en-IN" dirty="0"/>
          </a:p>
          <a:p>
            <a:pPr marL="0" lvl="0" indent="0">
              <a:lnSpc>
                <a:spcPct val="90000"/>
              </a:lnSpc>
              <a:buNone/>
            </a:pPr>
            <a:r>
              <a:rPr lang="en-IN" i="1" dirty="0"/>
              <a:t>C.  Robot Setting Behaviour (RSB)</a:t>
            </a:r>
            <a:endParaRPr lang="en-IN" dirty="0"/>
          </a:p>
          <a:p>
            <a:pPr marL="0" lvl="0" indent="0">
              <a:lnSpc>
                <a:spcPct val="90000"/>
              </a:lnSpc>
              <a:buNone/>
            </a:pPr>
            <a:endParaRPr lang="en-IN" dirty="0"/>
          </a:p>
          <a:p>
            <a:pPr lvl="0" hangingPunct="0">
              <a:lnSpc>
                <a:spcPct val="90000"/>
              </a:lnSpc>
            </a:pPr>
            <a:r>
              <a:rPr lang="en-IN" dirty="0"/>
              <a:t>RSB is used to modify the robot configuration in case of existence of close intermediate points (if the distance between the robot and the point is lase then 50 cm</a:t>
            </a:r>
            <a:r>
              <a:rPr lang="en-IN" dirty="0" smtClean="0"/>
              <a:t>).</a:t>
            </a:r>
          </a:p>
          <a:p>
            <a:pPr lvl="0" hangingPunct="0">
              <a:lnSpc>
                <a:spcPct val="90000"/>
              </a:lnSpc>
            </a:pPr>
            <a:r>
              <a:rPr lang="en-IN" dirty="0" smtClean="0"/>
              <a:t>The </a:t>
            </a:r>
            <a:r>
              <a:rPr lang="en-IN" dirty="0"/>
              <a:t>input of RSB is the angle that the robot should rotate (rotate angle). The outputs of the OAB are the velocities of the left LV and the right RV of the motors.</a:t>
            </a:r>
          </a:p>
          <a:p>
            <a:pPr marL="0" lvl="0" indent="0" hangingPunct="0">
              <a:lnSpc>
                <a:spcPct val="90000"/>
              </a:lnSpc>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654529" y="631546"/>
            <a:ext cx="7886700" cy="4254575"/>
          </a:xfrm>
        </p:spPr>
        <p:txBody>
          <a:bodyPr/>
          <a:lstStyle/>
          <a:p>
            <a:pPr marL="0" lvl="0" indent="0">
              <a:buNone/>
            </a:pPr>
            <a:r>
              <a:rPr lang="en-IN" i="1" dirty="0"/>
              <a:t>D.  Navigation </a:t>
            </a:r>
            <a:r>
              <a:rPr lang="en-IN" i="1" dirty="0" smtClean="0"/>
              <a:t>Behaviour </a:t>
            </a:r>
            <a:r>
              <a:rPr lang="en-IN" i="1" dirty="0"/>
              <a:t>(NB)</a:t>
            </a:r>
            <a:endParaRPr lang="en-IN" dirty="0"/>
          </a:p>
          <a:p>
            <a:pPr marL="0" lvl="0" indent="0">
              <a:buNone/>
            </a:pPr>
            <a:endParaRPr lang="en-IN" dirty="0"/>
          </a:p>
          <a:p>
            <a:pPr lvl="0" hangingPunct="0"/>
            <a:r>
              <a:rPr lang="en-IN" dirty="0"/>
              <a:t>NB is used to navigate the </a:t>
            </a:r>
            <a:r>
              <a:rPr lang="en-IN" dirty="0" err="1"/>
              <a:t>PowerBot</a:t>
            </a:r>
            <a:r>
              <a:rPr lang="en-IN" dirty="0"/>
              <a:t> robot in the monitoring area. The inputs of NB are the angle between the direction of the robot to the target and the x-axis (error angle), and the distance between the robot and the target as illustrated in Figure 5. The outputs of NB a re the velocities of the left and right motors.</a:t>
            </a:r>
          </a:p>
          <a:p>
            <a:pPr lvl="0" hangingPunct="0"/>
            <a:endParaRPr lang="en-IN" dirty="0"/>
          </a:p>
          <a:p>
            <a:pPr marL="0" lvl="0" indent="0" hangingPunct="0">
              <a:buNone/>
            </a:pPr>
            <a:endParaRPr lang="en-IN" dirty="0"/>
          </a:p>
        </p:txBody>
      </p:sp>
      <p:pic>
        <p:nvPicPr>
          <p:cNvPr id="3" name="Picture 3"/>
          <p:cNvPicPr>
            <a:picLocks noChangeAspect="1"/>
          </p:cNvPicPr>
          <p:nvPr/>
        </p:nvPicPr>
        <p:blipFill>
          <a:blip r:embed="rId2"/>
          <a:stretch>
            <a:fillRect/>
          </a:stretch>
        </p:blipFill>
        <p:spPr>
          <a:xfrm>
            <a:off x="240637" y="3575212"/>
            <a:ext cx="3529106" cy="2730698"/>
          </a:xfrm>
          <a:prstGeom prst="rect">
            <a:avLst/>
          </a:prstGeom>
          <a:noFill/>
          <a:ln cap="rnd">
            <a:no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4752" y="3564169"/>
            <a:ext cx="4236477" cy="27417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Path navigation</a:t>
            </a:r>
            <a:endParaRPr lang="en-IN"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585" y="1930400"/>
            <a:ext cx="7351278" cy="3932350"/>
          </a:xfrm>
        </p:spPr>
      </p:pic>
    </p:spTree>
    <p:extLst>
      <p:ext uri="{BB962C8B-B14F-4D97-AF65-F5344CB8AC3E}">
        <p14:creationId xmlns:p14="http://schemas.microsoft.com/office/powerpoint/2010/main" val="1809707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p:nvPr>
        </p:nvSpPr>
        <p:spPr>
          <a:xfrm>
            <a:off x="92013" y="616309"/>
            <a:ext cx="8275609" cy="1320800"/>
          </a:xfrm>
        </p:spPr>
        <p:txBody>
          <a:bodyPr/>
          <a:lstStyle/>
          <a:p>
            <a:pPr lvl="0"/>
            <a:r>
              <a:rPr lang="en-IN" dirty="0">
                <a:solidFill>
                  <a:schemeClr val="tx1"/>
                </a:solidFill>
              </a:rPr>
              <a:t>		    ABNORMAL DETECTION </a:t>
            </a:r>
            <a:r>
              <a:rPr lang="en-IN" dirty="0" smtClean="0">
                <a:solidFill>
                  <a:schemeClr val="tx1"/>
                </a:solidFill>
              </a:rPr>
              <a:t>SYSTEM</a:t>
            </a:r>
            <a:endParaRPr lang="en-IN" dirty="0">
              <a:solidFill>
                <a:schemeClr val="tx1"/>
              </a:solidFill>
            </a:endParaRPr>
          </a:p>
        </p:txBody>
      </p:sp>
      <p:sp>
        <p:nvSpPr>
          <p:cNvPr id="3" name="Content Placeholder 2"/>
          <p:cNvSpPr txBox="1">
            <a:spLocks noGrp="1"/>
          </p:cNvSpPr>
          <p:nvPr>
            <p:ph idx="1"/>
          </p:nvPr>
        </p:nvSpPr>
        <p:spPr>
          <a:xfrm>
            <a:off x="1055961" y="1937109"/>
            <a:ext cx="6347714" cy="3880773"/>
          </a:xfrm>
        </p:spPr>
        <p:txBody>
          <a:bodyPr>
            <a:normAutofit lnSpcReduction="10000"/>
          </a:bodyPr>
          <a:lstStyle/>
          <a:p>
            <a:pPr lvl="0" hangingPunct="0"/>
            <a:r>
              <a:rPr lang="en-IN" dirty="0"/>
              <a:t>ADS is responsible for detecting any abnormal situation in the monitoring area. </a:t>
            </a:r>
            <a:endParaRPr lang="en-IN" dirty="0" smtClean="0"/>
          </a:p>
          <a:p>
            <a:pPr marL="0" lvl="0" indent="0" hangingPunct="0">
              <a:buNone/>
            </a:pPr>
            <a:endParaRPr lang="en-IN" dirty="0" smtClean="0"/>
          </a:p>
          <a:p>
            <a:pPr lvl="0" hangingPunct="0"/>
            <a:r>
              <a:rPr lang="en-IN" dirty="0" smtClean="0"/>
              <a:t>During </a:t>
            </a:r>
            <a:r>
              <a:rPr lang="en-IN" dirty="0"/>
              <a:t>the navigation operation of the Robot in the monitoring area, the NN and FL techniques are used in order to determine the abnormal situation in the environment</a:t>
            </a:r>
            <a:r>
              <a:rPr lang="en-IN" dirty="0" smtClean="0"/>
              <a:t>.</a:t>
            </a:r>
          </a:p>
          <a:p>
            <a:pPr marL="0" lvl="0" indent="0" hangingPunct="0">
              <a:buNone/>
            </a:pPr>
            <a:endParaRPr lang="en-IN" dirty="0"/>
          </a:p>
          <a:p>
            <a:pPr lvl="0" hangingPunct="0"/>
            <a:r>
              <a:rPr lang="en-IN" dirty="0"/>
              <a:t> The NN and FL use the information coming from the laser rang devise and the ultrasonic sensor, pulse the information stored about the environment, in order to deal with the dark environment (Where it is impossible to use the normal camera).</a:t>
            </a:r>
          </a:p>
          <a:p>
            <a:pPr marL="0" lv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645904" y="729672"/>
            <a:ext cx="8161669" cy="1616714"/>
          </a:xfrm>
        </p:spPr>
        <p:txBody>
          <a:bodyPr/>
          <a:lstStyle/>
          <a:p>
            <a:pPr lvl="0" hangingPunct="0"/>
            <a:r>
              <a:rPr lang="en-IN"/>
              <a:t>The ADS has many levels depending on the abnormality of the monitoring environment.</a:t>
            </a:r>
          </a:p>
          <a:p>
            <a:pPr lvl="0" hangingPunct="0"/>
            <a:endParaRPr lang="en-IN"/>
          </a:p>
          <a:p>
            <a:pPr marL="0" lvl="0" indent="0" hangingPunct="0">
              <a:buNone/>
            </a:pPr>
            <a:endParaRPr lang="en-IN"/>
          </a:p>
        </p:txBody>
      </p:sp>
      <p:pic>
        <p:nvPicPr>
          <p:cNvPr id="3" name="Picture 3"/>
          <p:cNvPicPr>
            <a:picLocks noChangeAspect="1"/>
          </p:cNvPicPr>
          <p:nvPr/>
        </p:nvPicPr>
        <p:blipFill>
          <a:blip r:embed="rId2"/>
          <a:stretch>
            <a:fillRect/>
          </a:stretch>
        </p:blipFill>
        <p:spPr>
          <a:xfrm>
            <a:off x="1559893" y="2179335"/>
            <a:ext cx="6333673" cy="3013770"/>
          </a:xfrm>
          <a:prstGeom prst="rect">
            <a:avLst/>
          </a:prstGeom>
          <a:noFill/>
          <a:ln cap="rnd">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en-IN" dirty="0">
                <a:solidFill>
                  <a:schemeClr val="tx1"/>
                </a:solidFill>
              </a:rPr>
              <a:t>Neural network system</a:t>
            </a:r>
          </a:p>
        </p:txBody>
      </p:sp>
      <p:pic>
        <p:nvPicPr>
          <p:cNvPr id="3" name="Picture 4"/>
          <p:cNvPicPr>
            <a:picLocks noChangeAspect="1"/>
          </p:cNvPicPr>
          <p:nvPr/>
        </p:nvPicPr>
        <p:blipFill>
          <a:blip r:embed="rId2"/>
          <a:stretch>
            <a:fillRect/>
          </a:stretch>
        </p:blipFill>
        <p:spPr>
          <a:xfrm>
            <a:off x="1297442" y="2065867"/>
            <a:ext cx="6091924" cy="3916393"/>
          </a:xfrm>
          <a:prstGeom prst="rect">
            <a:avLst/>
          </a:prstGeom>
          <a:noFill/>
          <a:ln cap="rnd">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69835" cy="1320800"/>
          </a:xfrm>
        </p:spPr>
        <p:txBody>
          <a:bodyPr/>
          <a:lstStyle/>
          <a:p>
            <a:pPr algn="ctr"/>
            <a:r>
              <a:rPr lang="en-IN" dirty="0" smtClean="0">
                <a:solidFill>
                  <a:schemeClr val="tx1"/>
                </a:solidFill>
              </a:rPr>
              <a:t>ABNORMAL DETECTION SYSTEM</a:t>
            </a:r>
            <a:endParaRPr lang="en-IN" dirty="0">
              <a:solidFill>
                <a:schemeClr val="tx1"/>
              </a:solidFill>
            </a:endParaRPr>
          </a:p>
        </p:txBody>
      </p:sp>
      <p:sp>
        <p:nvSpPr>
          <p:cNvPr id="3" name="Content Placeholder 2"/>
          <p:cNvSpPr>
            <a:spLocks noGrp="1"/>
          </p:cNvSpPr>
          <p:nvPr>
            <p:ph idx="1"/>
          </p:nvPr>
        </p:nvSpPr>
        <p:spPr>
          <a:xfrm>
            <a:off x="609598" y="2160590"/>
            <a:ext cx="7369835" cy="3880773"/>
          </a:xfrm>
        </p:spPr>
        <p:txBody>
          <a:bodyPr/>
          <a:lstStyle/>
          <a:p>
            <a:pPr lvl="0"/>
            <a:r>
              <a:rPr lang="en-IN" dirty="0" smtClean="0"/>
              <a:t>The path planning, the abnormal detection and the </a:t>
            </a:r>
            <a:r>
              <a:rPr lang="en-IN" dirty="0" err="1" smtClean="0"/>
              <a:t>behavior</a:t>
            </a:r>
            <a:r>
              <a:rPr lang="en-IN" dirty="0" smtClean="0"/>
              <a:t> selection system are integrated to form the complete systems as showing in figure.</a:t>
            </a:r>
          </a:p>
          <a:p>
            <a:pPr lvl="0"/>
            <a:endParaRPr lang="en-IN" dirty="0" smtClean="0"/>
          </a:p>
          <a:p>
            <a:pPr lvl="0"/>
            <a:r>
              <a:rPr lang="en-IN" dirty="0" smtClean="0"/>
              <a:t>The path planning and </a:t>
            </a:r>
            <a:r>
              <a:rPr lang="en-IN" dirty="0" err="1" smtClean="0"/>
              <a:t>behavior</a:t>
            </a:r>
            <a:r>
              <a:rPr lang="en-IN" dirty="0" smtClean="0"/>
              <a:t> selection systems used the </a:t>
            </a:r>
            <a:r>
              <a:rPr lang="en-IN" dirty="0" err="1" smtClean="0"/>
              <a:t>PowerBot</a:t>
            </a:r>
            <a:r>
              <a:rPr lang="en-IN" dirty="0" smtClean="0"/>
              <a:t> mobile robot platform. </a:t>
            </a:r>
            <a:r>
              <a:rPr lang="en-IN" dirty="0" err="1" smtClean="0"/>
              <a:t>PowerBot</a:t>
            </a:r>
            <a:r>
              <a:rPr lang="en-IN" dirty="0" smtClean="0"/>
              <a:t> is a wheeled mobile robot from pioneer mobile robots Inc. It is an automated differential drive </a:t>
            </a:r>
            <a:r>
              <a:rPr lang="en-IN" dirty="0" err="1" smtClean="0"/>
              <a:t>gu</a:t>
            </a:r>
            <a:r>
              <a:rPr lang="en-IN" dirty="0" smtClean="0"/>
              <a:t> </a:t>
            </a:r>
            <a:r>
              <a:rPr lang="en-IN" dirty="0" err="1" smtClean="0"/>
              <a:t>ided</a:t>
            </a:r>
            <a:r>
              <a:rPr lang="en-IN" dirty="0" smtClean="0"/>
              <a:t> vehicle specially designed and equipped for autonomous, intelligent delivery and handling of large payloads. </a:t>
            </a:r>
          </a:p>
          <a:p>
            <a:endParaRPr lang="en-IN" dirty="0"/>
          </a:p>
        </p:txBody>
      </p:sp>
    </p:spTree>
    <p:extLst>
      <p:ext uri="{BB962C8B-B14F-4D97-AF65-F5344CB8AC3E}">
        <p14:creationId xmlns:p14="http://schemas.microsoft.com/office/powerpoint/2010/main" val="3070009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p:cNvPicPr>
          <p:nvPr>
            <p:ph idx="1"/>
          </p:nvPr>
        </p:nvPicPr>
        <p:blipFill>
          <a:blip r:embed="rId2"/>
          <a:stretch>
            <a:fillRect/>
          </a:stretch>
        </p:blipFill>
        <p:spPr>
          <a:xfrm>
            <a:off x="2208493" y="603849"/>
            <a:ext cx="4330329" cy="5892574"/>
          </a:xfrm>
          <a:prstGeom prst="rect">
            <a:avLst/>
          </a:prstGeom>
          <a:noFill/>
          <a:ln cap="rnd">
            <a:noFill/>
          </a:ln>
        </p:spPr>
      </p:pic>
    </p:spTree>
    <p:extLst>
      <p:ext uri="{BB962C8B-B14F-4D97-AF65-F5344CB8AC3E}">
        <p14:creationId xmlns:p14="http://schemas.microsoft.com/office/powerpoint/2010/main" val="1252355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solidFill>
              </a:rPr>
              <a:t>CONCLUSION</a:t>
            </a:r>
            <a:endParaRPr lang="en-IN" dirty="0">
              <a:solidFill>
                <a:schemeClr val="tx1"/>
              </a:solidFill>
            </a:endParaRPr>
          </a:p>
        </p:txBody>
      </p:sp>
      <p:sp>
        <p:nvSpPr>
          <p:cNvPr id="3" name="Content Placeholder 2"/>
          <p:cNvSpPr>
            <a:spLocks noGrp="1"/>
          </p:cNvSpPr>
          <p:nvPr>
            <p:ph idx="1"/>
          </p:nvPr>
        </p:nvSpPr>
        <p:spPr>
          <a:xfrm>
            <a:off x="609599" y="1673590"/>
            <a:ext cx="7772400" cy="3649132"/>
          </a:xfrm>
        </p:spPr>
        <p:txBody>
          <a:bodyPr/>
          <a:lstStyle/>
          <a:p>
            <a:r>
              <a:rPr lang="en-IN" dirty="0" smtClean="0"/>
              <a:t>We can use fuzzy logic to realize the reactive behaviours for robot navigation.</a:t>
            </a:r>
          </a:p>
          <a:p>
            <a:r>
              <a:rPr lang="en-IN" dirty="0" smtClean="0"/>
              <a:t>The method can effectively coordinate conflicts and competitions among multiple reactive behaviours by weighting them and this coordination ability is nearly independent of a dynamic environment due to robustness.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024" y="3821884"/>
            <a:ext cx="4824288" cy="2564828"/>
          </a:xfrm>
          <a:prstGeom prst="rect">
            <a:avLst/>
          </a:prstGeom>
        </p:spPr>
      </p:pic>
    </p:spTree>
    <p:extLst>
      <p:ext uri="{BB962C8B-B14F-4D97-AF65-F5344CB8AC3E}">
        <p14:creationId xmlns:p14="http://schemas.microsoft.com/office/powerpoint/2010/main" val="1892822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513280" y="791816"/>
            <a:ext cx="7886700" cy="3263502"/>
          </a:xfrm>
        </p:spPr>
        <p:txBody>
          <a:bodyPr/>
          <a:lstStyle/>
          <a:p>
            <a:pPr lvl="0"/>
            <a:r>
              <a:rPr lang="en-IN" dirty="0"/>
              <a:t>In the last decade, mobile robots have become an important topic in the security field. Several methods have been introduced to deal with mobile robot and security.</a:t>
            </a:r>
          </a:p>
          <a:p>
            <a:pPr lvl="0"/>
            <a:endParaRPr lang="en-IN" dirty="0"/>
          </a:p>
          <a:p>
            <a:pPr lvl="0"/>
            <a:r>
              <a:rPr lang="en-IN" dirty="0" smtClean="0"/>
              <a:t>We </a:t>
            </a:r>
            <a:r>
              <a:rPr lang="en-IN" dirty="0"/>
              <a:t>are going to introduce a novel smart security system, which uses a mobile robot as a security patrol in dark environment. The proposed system is a non-vision based system and designed to deal with the dark environments using artificial intelligence methods (Neural Network NN and Fuzzy Logic FL).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7079" y="4055318"/>
            <a:ext cx="4699102" cy="23495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538910" y="1361212"/>
            <a:ext cx="7886700" cy="1027877"/>
          </a:xfrm>
        </p:spPr>
        <p:txBody>
          <a:bodyPr/>
          <a:lstStyle/>
          <a:p>
            <a:pPr lvl="0"/>
            <a:r>
              <a:rPr lang="en-IN" dirty="0"/>
              <a:t>Mobile robots navigation includes different interrelated activities as they are illustrated in Table . We will explain each activate in the Motion Control System part of the propose system. </a:t>
            </a:r>
          </a:p>
        </p:txBody>
      </p:sp>
      <p:pic>
        <p:nvPicPr>
          <p:cNvPr id="3" name="Picture 3"/>
          <p:cNvPicPr>
            <a:picLocks noChangeAspect="1"/>
          </p:cNvPicPr>
          <p:nvPr/>
        </p:nvPicPr>
        <p:blipFill>
          <a:blip r:embed="rId2"/>
          <a:stretch>
            <a:fillRect/>
          </a:stretch>
        </p:blipFill>
        <p:spPr>
          <a:xfrm>
            <a:off x="1509262" y="2518879"/>
            <a:ext cx="6087005" cy="3114940"/>
          </a:xfrm>
          <a:prstGeom prst="rect">
            <a:avLst/>
          </a:prstGeom>
          <a:noFill/>
          <a:ln cap="rnd">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847006" y="1110873"/>
            <a:ext cx="7886700" cy="3263502"/>
          </a:xfrm>
        </p:spPr>
        <p:txBody>
          <a:bodyPr/>
          <a:lstStyle/>
          <a:p>
            <a:pPr lvl="0">
              <a:lnSpc>
                <a:spcPct val="60000"/>
              </a:lnSpc>
            </a:pPr>
            <a:r>
              <a:rPr lang="en-IN" dirty="0">
                <a:latin typeface="Trebuchet MS (Body)"/>
              </a:rPr>
              <a:t>The proposed system is designed to work with </a:t>
            </a:r>
            <a:r>
              <a:rPr lang="en-IN" dirty="0" err="1">
                <a:latin typeface="Trebuchet MS (Body)"/>
              </a:rPr>
              <a:t>PowerBot</a:t>
            </a:r>
            <a:r>
              <a:rPr lang="en-IN" dirty="0">
                <a:latin typeface="Trebuchet MS (Body)"/>
              </a:rPr>
              <a:t> mobile robot platform, which is developed by Adept Mobile Robots </a:t>
            </a:r>
            <a:r>
              <a:rPr lang="en-IN" dirty="0" err="1">
                <a:latin typeface="Trebuchet MS (Body)"/>
              </a:rPr>
              <a:t>Inc</a:t>
            </a:r>
            <a:endParaRPr lang="en-IN" dirty="0">
              <a:latin typeface="Trebuchet MS (Body)"/>
            </a:endParaRPr>
          </a:p>
          <a:p>
            <a:pPr marL="0" lvl="0" indent="0">
              <a:lnSpc>
                <a:spcPct val="60000"/>
              </a:lnSpc>
              <a:buNone/>
            </a:pPr>
            <a:endParaRPr lang="en-IN" dirty="0">
              <a:latin typeface="Trebuchet MS (Body)"/>
            </a:endParaRPr>
          </a:p>
          <a:p>
            <a:pPr lvl="0">
              <a:lnSpc>
                <a:spcPct val="60000"/>
              </a:lnSpc>
            </a:pPr>
            <a:r>
              <a:rPr lang="en-IN" dirty="0">
                <a:latin typeface="Trebuchet MS (Body)"/>
              </a:rPr>
              <a:t>This system is a non-vision based mobile robot for security patrols in dark environment. This system addresses the difficulty of monitoring a specific area or building in a dark environment.</a:t>
            </a:r>
          </a:p>
          <a:p>
            <a:pPr lvl="0">
              <a:lnSpc>
                <a:spcPct val="60000"/>
              </a:lnSpc>
            </a:pPr>
            <a:endParaRPr lang="en-IN" dirty="0">
              <a:latin typeface="Trebuchet MS (Body)"/>
            </a:endParaRPr>
          </a:p>
          <a:p>
            <a:pPr lvl="0">
              <a:lnSpc>
                <a:spcPct val="60000"/>
              </a:lnSpc>
            </a:pPr>
            <a:r>
              <a:rPr lang="en-IN" dirty="0">
                <a:latin typeface="Trebuchet MS (Body)"/>
              </a:rPr>
              <a:t> This is accomplished by using artificial intelligence methods and laser rang sensor and the ultra-sonic. In this system, we fused the laser rang device and the ultra-sonic in order to use in the monitoring and navigation operations. </a:t>
            </a:r>
          </a:p>
          <a:p>
            <a:pPr lvl="0">
              <a:lnSpc>
                <a:spcPct val="60000"/>
              </a:lnSpc>
            </a:pPr>
            <a:endParaRPr lang="en-IN" sz="195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4282" y="3890513"/>
            <a:ext cx="4806073" cy="2568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pic>
        <p:nvPicPr>
          <p:cNvPr id="2" name="Content Placeholder 3"/>
          <p:cNvPicPr>
            <a:picLocks noGrp="1" noChangeAspect="1"/>
          </p:cNvPicPr>
          <p:nvPr>
            <p:ph idx="1"/>
          </p:nvPr>
        </p:nvPicPr>
        <p:blipFill>
          <a:blip r:embed="rId2"/>
          <a:stretch>
            <a:fillRect/>
          </a:stretch>
        </p:blipFill>
        <p:spPr>
          <a:xfrm>
            <a:off x="1231039" y="1563563"/>
            <a:ext cx="6449007" cy="3649663"/>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680409" y="1472995"/>
            <a:ext cx="7886700" cy="4293025"/>
          </a:xfrm>
        </p:spPr>
        <p:txBody>
          <a:bodyPr/>
          <a:lstStyle/>
          <a:p>
            <a:pPr lvl="0"/>
            <a:r>
              <a:rPr lang="en-IN" dirty="0" smtClean="0"/>
              <a:t>The mobile </a:t>
            </a:r>
            <a:r>
              <a:rPr lang="en-IN" dirty="0"/>
              <a:t>robot patrol starts its monitoring task by the initialization (turn on the robot, the laser device, and the ultrasonic, determine his location, and many other tasks) and path planning operations.</a:t>
            </a:r>
          </a:p>
          <a:p>
            <a:pPr lvl="0"/>
            <a:r>
              <a:rPr lang="en-IN" dirty="0" smtClean="0"/>
              <a:t>After </a:t>
            </a:r>
            <a:r>
              <a:rPr lang="en-IN" dirty="0"/>
              <a:t>that, the control moves to the Motion Control System (MCS). MCS is responsible for the motion operation in the monitoring area. MCS is a </a:t>
            </a:r>
            <a:r>
              <a:rPr lang="en-IN" dirty="0" smtClean="0"/>
              <a:t>behaviour based </a:t>
            </a:r>
            <a:r>
              <a:rPr lang="en-IN" dirty="0"/>
              <a:t>system and involves four fuzzy logic modules. </a:t>
            </a:r>
          </a:p>
          <a:p>
            <a:pPr lvl="0"/>
            <a:r>
              <a:rPr lang="en-IN" dirty="0"/>
              <a:t>During the movement operation, the abnormal detection system monitors the environment. </a:t>
            </a:r>
          </a:p>
          <a:p>
            <a:pPr lvl="0"/>
            <a:r>
              <a:rPr lang="en-IN" dirty="0"/>
              <a:t>In case of any abnormal detection, the control switches to the Alarm System (AS), in order to make an alarm and decision.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26853"/>
            <a:ext cx="7352582" cy="1320800"/>
          </a:xfrm>
        </p:spPr>
        <p:txBody>
          <a:bodyPr/>
          <a:lstStyle/>
          <a:p>
            <a:pPr lvl="0"/>
            <a:r>
              <a:rPr lang="en-IN" dirty="0" smtClean="0">
                <a:solidFill>
                  <a:schemeClr val="tx1"/>
                </a:solidFill>
              </a:rPr>
              <a:t>			MOTION CONTROL SYSTEM </a:t>
            </a:r>
            <a:endParaRPr lang="en-IN" dirty="0">
              <a:solidFill>
                <a:schemeClr val="tx1"/>
              </a:solidFill>
            </a:endParaRPr>
          </a:p>
        </p:txBody>
      </p:sp>
      <p:sp>
        <p:nvSpPr>
          <p:cNvPr id="3" name="Content Placeholder 2"/>
          <p:cNvSpPr>
            <a:spLocks noGrp="1"/>
          </p:cNvSpPr>
          <p:nvPr>
            <p:ph idx="1"/>
          </p:nvPr>
        </p:nvSpPr>
        <p:spPr/>
        <p:txBody>
          <a:bodyPr>
            <a:normAutofit/>
          </a:bodyPr>
          <a:lstStyle/>
          <a:p>
            <a:pPr lvl="0"/>
            <a:r>
              <a:rPr lang="en-IN" dirty="0" smtClean="0"/>
              <a:t>MCS is responsible for the navigation operation in the monitoring area. </a:t>
            </a:r>
          </a:p>
          <a:p>
            <a:pPr lvl="0"/>
            <a:r>
              <a:rPr lang="en-IN" dirty="0" smtClean="0"/>
              <a:t>This system is a behaviour-based system, which involves four fuzzy logic modules. </a:t>
            </a:r>
          </a:p>
          <a:p>
            <a:pPr lvl="0"/>
            <a:r>
              <a:rPr lang="en-IN" dirty="0" smtClean="0"/>
              <a:t>Based on the situation of the robot one of four models will be used to control the operation of the robot. </a:t>
            </a:r>
          </a:p>
          <a:p>
            <a:pPr lvl="0"/>
            <a:r>
              <a:rPr lang="en-IN" dirty="0" smtClean="0"/>
              <a:t>The four model are:</a:t>
            </a:r>
          </a:p>
          <a:p>
            <a:pPr lvl="1"/>
            <a:r>
              <a:rPr lang="en-IN" dirty="0" smtClean="0"/>
              <a:t>Emergency Behaviour (EB)</a:t>
            </a:r>
          </a:p>
          <a:p>
            <a:pPr lvl="1"/>
            <a:r>
              <a:rPr lang="en-IN" dirty="0" smtClean="0"/>
              <a:t>Obstacles Avoidance Behaviour (OAB)</a:t>
            </a:r>
          </a:p>
          <a:p>
            <a:pPr lvl="1"/>
            <a:r>
              <a:rPr lang="en-IN" dirty="0" smtClean="0"/>
              <a:t>Robot Setting Behaviour (RSB)</a:t>
            </a:r>
          </a:p>
          <a:p>
            <a:pPr lvl="1"/>
            <a:r>
              <a:rPr lang="en-IN" dirty="0" smtClean="0"/>
              <a:t>Navigation Behaviour (NB)</a:t>
            </a:r>
            <a:endParaRPr lang="en-IN" dirty="0"/>
          </a:p>
        </p:txBody>
      </p:sp>
    </p:spTree>
    <p:extLst>
      <p:ext uri="{BB962C8B-B14F-4D97-AF65-F5344CB8AC3E}">
        <p14:creationId xmlns:p14="http://schemas.microsoft.com/office/powerpoint/2010/main" val="3004687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solidFill>
              </a:rPr>
              <a:t>MOTION CONTROL SYSTEM</a:t>
            </a:r>
            <a:endParaRPr lang="en-IN"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2031319" y="1930400"/>
            <a:ext cx="5598239" cy="4047706"/>
          </a:xfrm>
          <a:prstGeom prst="rect">
            <a:avLst/>
          </a:prstGeom>
          <a:noFill/>
          <a:ln cap="rnd">
            <a:noFill/>
          </a:ln>
        </p:spPr>
      </p:pic>
    </p:spTree>
    <p:extLst>
      <p:ext uri="{BB962C8B-B14F-4D97-AF65-F5344CB8AC3E}">
        <p14:creationId xmlns:p14="http://schemas.microsoft.com/office/powerpoint/2010/main" val="936509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680408" y="1078146"/>
            <a:ext cx="7886700" cy="4273795"/>
          </a:xfrm>
        </p:spPr>
        <p:txBody>
          <a:bodyPr/>
          <a:lstStyle/>
          <a:p>
            <a:pPr marL="0" lvl="0" indent="0">
              <a:buNone/>
            </a:pPr>
            <a:r>
              <a:rPr lang="en-IN" i="1" dirty="0"/>
              <a:t>A.  Emergency </a:t>
            </a:r>
            <a:r>
              <a:rPr lang="en-IN" i="1" dirty="0" smtClean="0"/>
              <a:t>Behaviour </a:t>
            </a:r>
            <a:r>
              <a:rPr lang="en-IN" i="1" dirty="0"/>
              <a:t>(EB)</a:t>
            </a:r>
            <a:endParaRPr lang="en-IN" dirty="0"/>
          </a:p>
          <a:p>
            <a:pPr marL="0" lvl="0" indent="0">
              <a:buNone/>
            </a:pPr>
            <a:endParaRPr lang="en-IN" dirty="0"/>
          </a:p>
          <a:p>
            <a:pPr lvl="0"/>
            <a:r>
              <a:rPr lang="en-IN" dirty="0"/>
              <a:t>When the distance </a:t>
            </a:r>
            <a:r>
              <a:rPr lang="en-IN" dirty="0" smtClean="0"/>
              <a:t>between </a:t>
            </a:r>
            <a:r>
              <a:rPr lang="en-IN" dirty="0"/>
              <a:t>the robot and any obstacle is lase then 30 cm the EB is </a:t>
            </a:r>
            <a:r>
              <a:rPr lang="en-IN" dirty="0" smtClean="0"/>
              <a:t>invoked </a:t>
            </a:r>
            <a:r>
              <a:rPr lang="en-IN" dirty="0"/>
              <a:t>to control the operation of the mobile </a:t>
            </a:r>
            <a:r>
              <a:rPr lang="en-IN" dirty="0" smtClean="0"/>
              <a:t>robot.</a:t>
            </a:r>
          </a:p>
          <a:p>
            <a:pPr lvl="0"/>
            <a:r>
              <a:rPr lang="en-IN" dirty="0" smtClean="0"/>
              <a:t>The </a:t>
            </a:r>
            <a:r>
              <a:rPr lang="en-IN" dirty="0"/>
              <a:t>inputs of EB are the distance between the right, front, and left parts of the robot and the obstacles (RD, FD, and LD). </a:t>
            </a:r>
          </a:p>
          <a:p>
            <a:pPr lvl="0"/>
            <a:endParaRPr lang="en-IN" dirty="0"/>
          </a:p>
          <a:p>
            <a:pPr marL="0" lvl="0" indent="0">
              <a:buNone/>
            </a:pPr>
            <a:endParaRPr lang="en-IN" dirty="0"/>
          </a:p>
        </p:txBody>
      </p:sp>
      <p:pic>
        <p:nvPicPr>
          <p:cNvPr id="3" name="Picture 3"/>
          <p:cNvPicPr>
            <a:picLocks noChangeAspect="1"/>
          </p:cNvPicPr>
          <p:nvPr/>
        </p:nvPicPr>
        <p:blipFill>
          <a:blip r:embed="rId2"/>
          <a:stretch>
            <a:fillRect/>
          </a:stretch>
        </p:blipFill>
        <p:spPr>
          <a:xfrm>
            <a:off x="2506653" y="3864364"/>
            <a:ext cx="4234211" cy="2025935"/>
          </a:xfrm>
          <a:prstGeom prst="rect">
            <a:avLst/>
          </a:prstGeom>
          <a:noFill/>
          <a:ln cap="rnd">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113</TotalTime>
  <Words>899</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Trebuchet MS (Body)</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   MOTION CONTROL SYSTEM </vt:lpstr>
      <vt:lpstr>MOTION CONTROL SYSTEM</vt:lpstr>
      <vt:lpstr>PowerPoint Presentation</vt:lpstr>
      <vt:lpstr>PowerPoint Presentation</vt:lpstr>
      <vt:lpstr>PowerPoint Presentation</vt:lpstr>
      <vt:lpstr>Path navigation</vt:lpstr>
      <vt:lpstr>      ABNORMAL DETECTION SYSTEM</vt:lpstr>
      <vt:lpstr>PowerPoint Presentation</vt:lpstr>
      <vt:lpstr>Neural network system</vt:lpstr>
      <vt:lpstr>ABNORMAL DETECTION SYSTEM</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Dev_N</dc:creator>
  <cp:lastModifiedBy>Suraj Khot</cp:lastModifiedBy>
  <cp:revision>11</cp:revision>
  <dcterms:created xsi:type="dcterms:W3CDTF">2016-07-24T14:23:13Z</dcterms:created>
  <dcterms:modified xsi:type="dcterms:W3CDTF">2016-07-25T17:47:10Z</dcterms:modified>
</cp:coreProperties>
</file>