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71" r:id="rId5"/>
    <p:sldId id="273" r:id="rId6"/>
    <p:sldId id="262" r:id="rId7"/>
    <p:sldId id="272" r:id="rId8"/>
    <p:sldId id="274" r:id="rId9"/>
    <p:sldId id="281" r:id="rId10"/>
    <p:sldId id="282" r:id="rId11"/>
    <p:sldId id="287" r:id="rId12"/>
    <p:sldId id="286" r:id="rId13"/>
    <p:sldId id="284" r:id="rId14"/>
    <p:sldId id="285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52" y="708338"/>
            <a:ext cx="9604310" cy="95303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Source </a:t>
            </a:r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Plagiarism Detection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2" y="1983346"/>
            <a:ext cx="9604310" cy="386366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Deven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Bhalerao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05 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Jain         28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29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Naik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45</a:t>
            </a:r>
          </a:p>
          <a:p>
            <a:pPr algn="ctr"/>
            <a:endParaRPr lang="en-I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Padalkar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41669"/>
            <a:ext cx="9601200" cy="631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00767"/>
            <a:ext cx="9601200" cy="4490434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Java  JDK 1.4 or more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Window/Linux.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Front-End : Java </a:t>
            </a:r>
            <a:r>
              <a:rPr lang="en-IN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Back-End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 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Memory 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512 Mb Ram</a:t>
            </a: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disk space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8403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Demo/Algorithms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contents of both files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all lines of file 1 and file 2 have not been visited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lines in file 1 and file 2 are not perfect match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“found difference”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 out of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all lines are perfect match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plagiarised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462" y="201467"/>
            <a:ext cx="9866290" cy="631064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 Plagiarism </a:t>
            </a:r>
          </a:p>
          <a:p>
            <a:pPr marL="0" indent="0">
              <a:buNone/>
            </a:pP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both files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all lines of file 1 and file 2 have not been visited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current lines in file 1 &amp; file 2 are not code lines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“//” or is empty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/*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all lines until */ is detected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is code line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set iterator condition as fulfilled and end loop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lines in file 1 and file 2 are not perfect match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“found difference”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 out of loop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all lines are perfect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                print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8462" y="201467"/>
            <a:ext cx="9866290" cy="6310648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 Plagiarism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contents of both files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all lines of file 1 and file 2 have not been visited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current lines in file 1 &amp; file 2 are not code lines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“//” or is empty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line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/*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all lines until */ is detected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is code line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number of variables in code line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number of variables in both files are equal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 plagiarised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36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6812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75009"/>
            <a:ext cx="9601200" cy="451619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Fonte, V. Martins, R. Henriques and D. da Cruz, 1st ed. Portugal, 1998, pp. 147-148</a:t>
            </a:r>
            <a:r>
              <a:rPr lang="pt-B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Cosma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Georgina. A Thesis Submitted In Partial Fulfilment Of The Requirements For The Degree Of Doctor Of Philosophy In Computer Science. 1st ed. Warwick: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2008. Print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Parker, Alan and James Hamblen. Computer Algorithms For Plagiarism Detection. 2nd ed. Atlanta: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1989. Print.</a:t>
            </a:r>
            <a:endParaRPr lang="pt-BR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El Tahir and Vaclav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Snase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Overview And Comparison Of Plagiarism Detection Tools. 1st ed. Czech Republic: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MUFTAH, AHMED JABR AHMED.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Plagiarism Detection algorithm using semantic network.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ed. Malaysia: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2009. Print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Haider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Khurram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Zeeshan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Tabassam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Nawaz, and Ali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Efficient Source Code Plagiarism Identification Based On Greedy String Tilling. 10th ed.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Taxila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2010. Web. 23 Aug. 2016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Available: http://ceur-ws.org/Vol-706/poster22.pdf. Accessed: Aug. 23, 2016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68248"/>
            <a:ext cx="9601200" cy="114238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the practice of taking someone else's work or ideas and passing them off as one's own.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in source-code files occurs when source-code is copied and edited without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acknowledgment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original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author.(lexical and structural 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plagiarism tool is to detect similarity in source code.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62" y="1491804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tool for detecting plagiarism in software source code using the machine learning algorithms.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level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will be on a local machine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and target program should be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Scenario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614618"/>
              </p:ext>
            </p:extLst>
          </p:nvPr>
        </p:nvGraphicFramePr>
        <p:xfrm>
          <a:off x="1295400" y="1981200"/>
          <a:ext cx="9601200" cy="385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SHERLOCK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a Commercial Tool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-in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dirty="0" smtClean="0"/>
                        <a:t>Local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-in Required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dirty="0" smtClean="0"/>
                        <a:t>Local machine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Winowing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String Tiling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Matching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files requires</a:t>
                      </a:r>
                      <a:r>
                        <a:rPr lang="en-US" baseline="0" dirty="0" smtClean="0"/>
                        <a:t> more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 files requires</a:t>
                      </a:r>
                      <a:r>
                        <a:rPr lang="en-US" baseline="0" dirty="0" smtClean="0"/>
                        <a:t> more 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749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0463"/>
            <a:ext cx="9601200" cy="467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type of plagiarism (exact copy) was easily detected by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trouble with a lot of the types of plagiarism as it tries very hard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false-positives, thus discarding a lot of information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Sherlock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lot of trouble with the 2nd type of plagiarism (comments changed)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compares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source codes without ignoring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CodeMatch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trouble with the 3rd type of plagiarism (identifiers changed)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must make some sort of match between identifiers.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Papers/Thesis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Algorithms for Plagiarism Detection –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the various levels of plagiarism and the different metrics(approaches) like Halstead metric, ACCUSE metric,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en-IN" sz="2400" dirty="0"/>
              <a:t>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programs,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6" y="238810"/>
            <a:ext cx="9601200" cy="476808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7" y="1897171"/>
            <a:ext cx="2899003" cy="42108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37" y="1897171"/>
            <a:ext cx="3753374" cy="173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5" y="1897171"/>
            <a:ext cx="2412927" cy="1833844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51136"/>
              </p:ext>
            </p:extLst>
          </p:nvPr>
        </p:nvGraphicFramePr>
        <p:xfrm>
          <a:off x="725556" y="1017380"/>
          <a:ext cx="9245598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81866"/>
                <a:gridCol w="3081866"/>
                <a:gridCol w="3081866"/>
              </a:tblGrid>
              <a:tr h="685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Halsted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Metric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U.S. </a:t>
                      </a:r>
                      <a:r>
                        <a:rPr lang="en-IN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Airforce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Accuse metric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Bowling Green State University metric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82112"/>
            <a:ext cx="10830339" cy="4237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0" y="927651"/>
            <a:ext cx="3670852" cy="5240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76" y="1091243"/>
            <a:ext cx="3037197" cy="3025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8" y="1091243"/>
            <a:ext cx="3505689" cy="396022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46696"/>
              </p:ext>
            </p:extLst>
          </p:nvPr>
        </p:nvGraphicFramePr>
        <p:xfrm>
          <a:off x="477078" y="253116"/>
          <a:ext cx="10830339" cy="7120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0113"/>
                <a:gridCol w="3610113"/>
                <a:gridCol w="3610113"/>
              </a:tblGrid>
              <a:tr h="712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Berghel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Sallach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metri</a:t>
                      </a:r>
                      <a:r>
                        <a:rPr lang="en-IN" sz="2000" spc="8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Jankowitz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at Southampton University metric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Brunel University metric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617</Words>
  <Application>Microsoft Office PowerPoint</Application>
  <PresentationFormat>Widescreen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Diamond Grid 16x9</vt:lpstr>
      <vt:lpstr>  Source Code Plagiarism Detection</vt:lpstr>
      <vt:lpstr>Introduction </vt:lpstr>
      <vt:lpstr>Problem Statement </vt:lpstr>
      <vt:lpstr>Scope</vt:lpstr>
      <vt:lpstr>Current Scenario</vt:lpstr>
      <vt:lpstr>PowerPoint Presentation</vt:lpstr>
      <vt:lpstr>Summary of Papers/Thesis </vt:lpstr>
      <vt:lpstr>Software Metrics</vt:lpstr>
      <vt:lpstr>PowerPoint Presentation</vt:lpstr>
      <vt:lpstr>Software/Hardware Requirements</vt:lpstr>
      <vt:lpstr>Demo/Algorithms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2016-08-22T19:21:56Z</dcterms:created>
  <dcterms:modified xsi:type="dcterms:W3CDTF">2016-08-24T10:36:02Z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