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74" r:id="rId1"/>
  </p:sldMasterIdLst>
  <p:notesMasterIdLst>
    <p:notesMasterId r:id="rId25"/>
  </p:notesMasterIdLst>
  <p:sldIdLst>
    <p:sldId id="256" r:id="rId2"/>
    <p:sldId id="257" r:id="rId3"/>
    <p:sldId id="258" r:id="rId4"/>
    <p:sldId id="259" r:id="rId5"/>
    <p:sldId id="260" r:id="rId6"/>
    <p:sldId id="273" r:id="rId7"/>
    <p:sldId id="274" r:id="rId8"/>
    <p:sldId id="275" r:id="rId9"/>
    <p:sldId id="276" r:id="rId10"/>
    <p:sldId id="264" r:id="rId11"/>
    <p:sldId id="265" r:id="rId12"/>
    <p:sldId id="277" r:id="rId13"/>
    <p:sldId id="266" r:id="rId14"/>
    <p:sldId id="267" r:id="rId15"/>
    <p:sldId id="278" r:id="rId16"/>
    <p:sldId id="268" r:id="rId17"/>
    <p:sldId id="269" r:id="rId18"/>
    <p:sldId id="279" r:id="rId19"/>
    <p:sldId id="280" r:id="rId20"/>
    <p:sldId id="281" r:id="rId21"/>
    <p:sldId id="282" r:id="rId22"/>
    <p:sldId id="27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4" autoAdjust="0"/>
    <p:restoredTop sz="94660"/>
  </p:normalViewPr>
  <p:slideViewPr>
    <p:cSldViewPr snapToGrid="0">
      <p:cViewPr varScale="1">
        <p:scale>
          <a:sx n="68" d="100"/>
          <a:sy n="68" d="100"/>
        </p:scale>
        <p:origin x="6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PATIENT-RECORD-NEW-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1468830028964904"/>
          <c:y val="8.6986325440820952E-2"/>
          <c:w val="0.52280740368560585"/>
          <c:h val="0.83784336683073179"/>
        </c:manualLayout>
      </c:layout>
      <c:barChart>
        <c:barDir val="bar"/>
        <c:grouping val="stacked"/>
        <c:varyColors val="0"/>
        <c:ser>
          <c:idx val="0"/>
          <c:order val="0"/>
          <c:tx>
            <c:strRef>
              <c:f>Sheet1!$B$1</c:f>
              <c:strCache>
                <c:ptCount val="1"/>
                <c:pt idx="0">
                  <c:v>Start Date</c:v>
                </c:pt>
              </c:strCache>
            </c:strRef>
          </c:tx>
          <c:spPr>
            <a:noFill/>
            <a:ln>
              <a:noFill/>
            </a:ln>
            <a:effectLst/>
          </c:spPr>
          <c:invertIfNegative val="0"/>
          <c:cat>
            <c:strRef>
              <c:f>Sheet1!$A$2:$A$9</c:f>
              <c:strCache>
                <c:ptCount val="8"/>
                <c:pt idx="0">
                  <c:v>Project planning and requirement</c:v>
                </c:pt>
                <c:pt idx="1">
                  <c:v>Project analysis</c:v>
                </c:pt>
                <c:pt idx="2">
                  <c:v>Preparing for development</c:v>
                </c:pt>
                <c:pt idx="3">
                  <c:v>Creating basic framework</c:v>
                </c:pt>
                <c:pt idx="4">
                  <c:v>Adding CRUD features</c:v>
                </c:pt>
                <c:pt idx="5">
                  <c:v>Adding search functionalities</c:v>
                </c:pt>
                <c:pt idx="6">
                  <c:v>Testing and Debugging</c:v>
                </c:pt>
                <c:pt idx="7">
                  <c:v>Documentation and Finalization</c:v>
                </c:pt>
              </c:strCache>
            </c:strRef>
          </c:cat>
          <c:val>
            <c:numRef>
              <c:f>Sheet1!$B$2:$B$9</c:f>
              <c:numCache>
                <c:formatCode>m/d/yyyy</c:formatCode>
                <c:ptCount val="8"/>
                <c:pt idx="0">
                  <c:v>45413</c:v>
                </c:pt>
                <c:pt idx="1">
                  <c:v>45418</c:v>
                </c:pt>
                <c:pt idx="2">
                  <c:v>45424</c:v>
                </c:pt>
                <c:pt idx="3">
                  <c:v>45430</c:v>
                </c:pt>
                <c:pt idx="4">
                  <c:v>45439</c:v>
                </c:pt>
                <c:pt idx="5">
                  <c:v>45446</c:v>
                </c:pt>
                <c:pt idx="6">
                  <c:v>45453</c:v>
                </c:pt>
                <c:pt idx="7">
                  <c:v>45460</c:v>
                </c:pt>
              </c:numCache>
            </c:numRef>
          </c:val>
        </c:ser>
        <c:ser>
          <c:idx val="1"/>
          <c:order val="1"/>
          <c:tx>
            <c:strRef>
              <c:f>Sheet1!$D$1</c:f>
              <c:strCache>
                <c:ptCount val="1"/>
                <c:pt idx="0">
                  <c:v>Duration</c:v>
                </c:pt>
              </c:strCache>
            </c:strRef>
          </c:tx>
          <c:spPr>
            <a:solidFill>
              <a:schemeClr val="accent2"/>
            </a:solidFill>
            <a:ln>
              <a:noFill/>
            </a:ln>
            <a:effectLst/>
          </c:spPr>
          <c:invertIfNegative val="0"/>
          <c:cat>
            <c:strRef>
              <c:f>Sheet1!$A$2:$A$9</c:f>
              <c:strCache>
                <c:ptCount val="8"/>
                <c:pt idx="0">
                  <c:v>Project planning and requirement</c:v>
                </c:pt>
                <c:pt idx="1">
                  <c:v>Project analysis</c:v>
                </c:pt>
                <c:pt idx="2">
                  <c:v>Preparing for development</c:v>
                </c:pt>
                <c:pt idx="3">
                  <c:v>Creating basic framework</c:v>
                </c:pt>
                <c:pt idx="4">
                  <c:v>Adding CRUD features</c:v>
                </c:pt>
                <c:pt idx="5">
                  <c:v>Adding search functionalities</c:v>
                </c:pt>
                <c:pt idx="6">
                  <c:v>Testing and Debugging</c:v>
                </c:pt>
                <c:pt idx="7">
                  <c:v>Documentation and Finalization</c:v>
                </c:pt>
              </c:strCache>
            </c:strRef>
          </c:cat>
          <c:val>
            <c:numRef>
              <c:f>Sheet1!$D$2:$D$9</c:f>
              <c:numCache>
                <c:formatCode>General</c:formatCode>
                <c:ptCount val="8"/>
                <c:pt idx="0">
                  <c:v>4</c:v>
                </c:pt>
                <c:pt idx="1">
                  <c:v>5</c:v>
                </c:pt>
                <c:pt idx="2">
                  <c:v>5</c:v>
                </c:pt>
                <c:pt idx="3">
                  <c:v>8</c:v>
                </c:pt>
                <c:pt idx="4">
                  <c:v>6</c:v>
                </c:pt>
                <c:pt idx="5">
                  <c:v>6</c:v>
                </c:pt>
                <c:pt idx="6">
                  <c:v>6</c:v>
                </c:pt>
                <c:pt idx="7">
                  <c:v>4</c:v>
                </c:pt>
              </c:numCache>
            </c:numRef>
          </c:val>
        </c:ser>
        <c:dLbls>
          <c:showLegendKey val="0"/>
          <c:showVal val="0"/>
          <c:showCatName val="0"/>
          <c:showSerName val="0"/>
          <c:showPercent val="0"/>
          <c:showBubbleSize val="0"/>
        </c:dLbls>
        <c:gapWidth val="150"/>
        <c:overlap val="100"/>
        <c:axId val="907141312"/>
        <c:axId val="907140224"/>
      </c:barChart>
      <c:catAx>
        <c:axId val="90714131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07140224"/>
        <c:crosses val="autoZero"/>
        <c:auto val="1"/>
        <c:lblAlgn val="ctr"/>
        <c:lblOffset val="100"/>
        <c:noMultiLvlLbl val="0"/>
      </c:catAx>
      <c:valAx>
        <c:axId val="907140224"/>
        <c:scaling>
          <c:orientation val="minMax"/>
          <c:max val="45464"/>
          <c:min val="45413"/>
        </c:scaling>
        <c:delete val="0"/>
        <c:axPos val="t"/>
        <c:majorGridlines>
          <c:spPr>
            <a:ln w="9525" cap="flat" cmpd="sng" algn="ctr">
              <a:solidFill>
                <a:schemeClr val="tx1"/>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07141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DC03C-72D2-4CC9-909F-6236061FB167}"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6E359-7AF6-4DE8-BAB4-17A29B7D02B6}" type="slidenum">
              <a:rPr lang="en-US" smtClean="0"/>
              <a:t>‹#›</a:t>
            </a:fld>
            <a:endParaRPr lang="en-US"/>
          </a:p>
        </p:txBody>
      </p:sp>
    </p:spTree>
    <p:extLst>
      <p:ext uri="{BB962C8B-B14F-4D97-AF65-F5344CB8AC3E}">
        <p14:creationId xmlns:p14="http://schemas.microsoft.com/office/powerpoint/2010/main" val="179681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C6E359-7AF6-4DE8-BAB4-17A29B7D02B6}" type="slidenum">
              <a:rPr lang="en-US" smtClean="0"/>
              <a:t>1</a:t>
            </a:fld>
            <a:endParaRPr lang="en-US"/>
          </a:p>
        </p:txBody>
      </p:sp>
    </p:spTree>
    <p:extLst>
      <p:ext uri="{BB962C8B-B14F-4D97-AF65-F5344CB8AC3E}">
        <p14:creationId xmlns:p14="http://schemas.microsoft.com/office/powerpoint/2010/main" val="238016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C6E359-7AF6-4DE8-BAB4-17A29B7D02B6}" type="slidenum">
              <a:rPr lang="en-US" smtClean="0"/>
              <a:t>16</a:t>
            </a:fld>
            <a:endParaRPr lang="en-US"/>
          </a:p>
        </p:txBody>
      </p:sp>
    </p:spTree>
    <p:extLst>
      <p:ext uri="{BB962C8B-B14F-4D97-AF65-F5344CB8AC3E}">
        <p14:creationId xmlns:p14="http://schemas.microsoft.com/office/powerpoint/2010/main" val="251847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A5E59D-7E83-4771-98CD-8615A5569310}"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60202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75DF60-7075-47AF-B95E-514025900F46}" type="datetime1">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381935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92FEC1-8007-4D5B-835A-F832A05E954D}"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124104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E4C4C-4D4C-405E-BF5C-172CE0D94CBE}"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6244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ABFCD2-A2D8-47FE-A244-8BC89E18419B}"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1431994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E56EEB-8008-4516-A972-B9FFE477E2F8}" type="datetime1">
              <a:rPr lang="en-US" smtClean="0"/>
              <a:t>6/14/2024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3885498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53A301-A882-4F2A-BAE1-412C44076BEA}" type="datetime1">
              <a:rPr lang="en-US" smtClean="0"/>
              <a:t>6/14/2024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704454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A940D-71C1-45AF-8672-1172C1FB6DFF}"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994081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12429-7CAA-42F0-ACAC-DC983312E5C0}"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429369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1C61D91-3F88-4E12-9A76-AE1B6031D69B}"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372922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E519C-3A23-410C-AB6D-5C499E7AC617}"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5583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2B04A2-AD4F-40EC-AC2D-1B0AB59632F5}" type="datetime1">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2434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B5091-A457-4349-B6E2-E843BB68B5B8}" type="datetime1">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29050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CAE0508-A2BB-44E9-A8ED-D75AEA554086}" type="datetime1">
              <a:rPr lang="en-US" smtClean="0"/>
              <a:t>6/14/2024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48475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AE8330-0123-4B7B-A2D4-968D7403AB10}" type="datetime1">
              <a:rPr lang="en-US" smtClean="0"/>
              <a:t>6/14/2024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36327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A86C50C-A974-4D61-93ED-86260773DB4B}" type="datetime1">
              <a:rPr lang="en-US" smtClean="0"/>
              <a:t>6/14/2024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78056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FC82FF-0B60-4BB9-B3D8-D9BCCDF752D9}" type="datetime1">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C3C96-4959-4C5C-8074-DCE477622159}" type="slidenum">
              <a:rPr lang="en-US" smtClean="0"/>
              <a:t>‹#›</a:t>
            </a:fld>
            <a:endParaRPr lang="en-US"/>
          </a:p>
        </p:txBody>
      </p:sp>
    </p:spTree>
    <p:extLst>
      <p:ext uri="{BB962C8B-B14F-4D97-AF65-F5344CB8AC3E}">
        <p14:creationId xmlns:p14="http://schemas.microsoft.com/office/powerpoint/2010/main" val="232099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0360B36-2199-44C7-95B4-80B19F44D7CC}" type="datetime1">
              <a:rPr lang="en-US" smtClean="0"/>
              <a:t>6/14/2024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CC3C96-4959-4C5C-8074-DCE477622159}" type="slidenum">
              <a:rPr lang="en-US" smtClean="0"/>
              <a:t>‹#›</a:t>
            </a:fld>
            <a:endParaRPr lang="en-US"/>
          </a:p>
        </p:txBody>
      </p:sp>
    </p:spTree>
    <p:extLst>
      <p:ext uri="{BB962C8B-B14F-4D97-AF65-F5344CB8AC3E}">
        <p14:creationId xmlns:p14="http://schemas.microsoft.com/office/powerpoint/2010/main" val="141852540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Patient Record System</a:t>
            </a:r>
            <a:endParaRPr lang="en-US" dirty="0">
              <a:solidFill>
                <a:srgbClr val="D4D4D4"/>
              </a:solidFill>
              <a:latin typeface="Iosevka" panose="02000509030000000004" pitchFamily="49" charset="0"/>
              <a:ea typeface="Iosevka" panose="02000509030000000004" pitchFamily="49" charset="0"/>
              <a:cs typeface="Iosevka" panose="02000509030000000004" pitchFamily="49" charset="0"/>
            </a:endParaRPr>
          </a:p>
        </p:txBody>
      </p:sp>
      <p:sp>
        <p:nvSpPr>
          <p:cNvPr id="3" name="Subtitle 2"/>
          <p:cNvSpPr>
            <a:spLocks noGrp="1"/>
          </p:cNvSpPr>
          <p:nvPr>
            <p:ph type="subTitle" idx="1"/>
          </p:nvPr>
        </p:nvSpPr>
        <p:spPr>
          <a:xfrm>
            <a:off x="9401908" y="4938470"/>
            <a:ext cx="9144000" cy="1655762"/>
          </a:xfrm>
        </p:spPr>
        <p:txBody>
          <a:bodyPr>
            <a:normAutofit fontScale="85000" lnSpcReduction="20000"/>
          </a:bodyPr>
          <a:lstStyle/>
          <a:p>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By:</a:t>
            </a:r>
          </a:p>
          <a:p>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Deven</a:t>
            </a:r>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 Shrestha</a:t>
            </a:r>
          </a:p>
          <a:p>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Nobel </a:t>
            </a:r>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Baral</a:t>
            </a:r>
            <a:endPar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endParaRPr>
          </a:p>
          <a:p>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Sandesh</a:t>
            </a:r>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 </a:t>
            </a:r>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Bastola</a:t>
            </a:r>
            <a:endPar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endParaRPr>
          </a:p>
          <a:p>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Susil</a:t>
            </a:r>
            <a:r>
              <a:rPr lang="en-US" dirty="0" smtClean="0">
                <a:solidFill>
                  <a:srgbClr val="D4D4D4"/>
                </a:solidFill>
                <a:latin typeface="Iosevka" panose="02000509030000000004" pitchFamily="49" charset="0"/>
                <a:ea typeface="Iosevka" panose="02000509030000000004" pitchFamily="49" charset="0"/>
                <a:cs typeface="Iosevka" panose="02000509030000000004" pitchFamily="49" charset="0"/>
              </a:rPr>
              <a:t> </a:t>
            </a:r>
            <a:r>
              <a:rPr lang="en-US" dirty="0" err="1" smtClean="0">
                <a:solidFill>
                  <a:srgbClr val="D4D4D4"/>
                </a:solidFill>
                <a:latin typeface="Iosevka" panose="02000509030000000004" pitchFamily="49" charset="0"/>
                <a:ea typeface="Iosevka" panose="02000509030000000004" pitchFamily="49" charset="0"/>
                <a:cs typeface="Iosevka" panose="02000509030000000004" pitchFamily="49" charset="0"/>
              </a:rPr>
              <a:t>Neupane</a:t>
            </a:r>
            <a:endParaRPr lang="en-US" dirty="0">
              <a:solidFill>
                <a:srgbClr val="D4D4D4"/>
              </a:solidFill>
              <a:latin typeface="Iosevka" panose="02000509030000000004" pitchFamily="49" charset="0"/>
              <a:ea typeface="Iosevka" panose="02000509030000000004" pitchFamily="49" charset="0"/>
              <a:cs typeface="Iosevka" panose="02000509030000000004" pitchFamily="49" charset="0"/>
            </a:endParaRPr>
          </a:p>
        </p:txBody>
      </p:sp>
      <p:sp>
        <p:nvSpPr>
          <p:cNvPr id="4" name="Slide Number Placeholder 3"/>
          <p:cNvSpPr>
            <a:spLocks noGrp="1"/>
          </p:cNvSpPr>
          <p:nvPr>
            <p:ph type="sldNum" sz="quarter" idx="12"/>
          </p:nvPr>
        </p:nvSpPr>
        <p:spPr/>
        <p:txBody>
          <a:bodyPr/>
          <a:lstStyle/>
          <a:p>
            <a:fld id="{B9CC3C96-4959-4C5C-8074-DCE477622159}" type="slidenum">
              <a:rPr lang="en-US" smtClean="0"/>
              <a:t>1</a:t>
            </a:fld>
            <a:endParaRPr lang="en-US"/>
          </a:p>
        </p:txBody>
      </p:sp>
    </p:spTree>
    <p:extLst>
      <p:ext uri="{BB962C8B-B14F-4D97-AF65-F5344CB8AC3E}">
        <p14:creationId xmlns:p14="http://schemas.microsoft.com/office/powerpoint/2010/main" val="1827673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747052" y="1411651"/>
            <a:ext cx="8946541" cy="4195481"/>
          </a:xfrm>
        </p:spPr>
        <p:txBody>
          <a:bodyPr>
            <a:normAutofit fontScale="77500" lnSpcReduction="20000"/>
          </a:bodyPr>
          <a:lstStyle/>
          <a:p>
            <a:pPr lvl="0">
              <a:buFont typeface="Arial" panose="020B0604020202020204" pitchFamily="34" charset="0"/>
              <a:buChar char="•"/>
            </a:pPr>
            <a:r>
              <a:rPr lang="en-US" b="1" dirty="0">
                <a:latin typeface="Iosevka" panose="02000509030000000004" pitchFamily="49" charset="0"/>
                <a:ea typeface="Iosevka" panose="02000509030000000004" pitchFamily="49" charset="0"/>
                <a:cs typeface="Iosevka" panose="02000509030000000004" pitchFamily="49" charset="0"/>
              </a:rPr>
              <a:t>Add patient to the database:</a:t>
            </a:r>
            <a:endParaRPr lang="en-US" dirty="0">
              <a:latin typeface="Iosevka" panose="02000509030000000004" pitchFamily="49" charset="0"/>
              <a:ea typeface="Iosevka" panose="02000509030000000004" pitchFamily="49" charset="0"/>
              <a:cs typeface="Iosevka" panose="02000509030000000004" pitchFamily="49" charset="0"/>
            </a:endParaRPr>
          </a:p>
          <a:p>
            <a:r>
              <a:rPr lang="en-US" dirty="0">
                <a:latin typeface="Iosevka" panose="02000509030000000004" pitchFamily="49" charset="0"/>
                <a:ea typeface="Iosevka" panose="02000509030000000004" pitchFamily="49" charset="0"/>
                <a:cs typeface="Iosevka" panose="02000509030000000004" pitchFamily="49" charset="0"/>
              </a:rPr>
              <a:t>Step 1: Start</a:t>
            </a:r>
          </a:p>
          <a:p>
            <a:r>
              <a:rPr lang="en-US" dirty="0">
                <a:latin typeface="Iosevka" panose="02000509030000000004" pitchFamily="49" charset="0"/>
                <a:ea typeface="Iosevka" panose="02000509030000000004" pitchFamily="49" charset="0"/>
                <a:cs typeface="Iosevka" panose="02000509030000000004" pitchFamily="49" charset="0"/>
              </a:rPr>
              <a:t>Step 2: Declare variables name, age, address, disease, severity and prescription</a:t>
            </a:r>
          </a:p>
          <a:p>
            <a:r>
              <a:rPr lang="en-US" dirty="0">
                <a:latin typeface="Iosevka" panose="02000509030000000004" pitchFamily="49" charset="0"/>
                <a:ea typeface="Iosevka" panose="02000509030000000004" pitchFamily="49" charset="0"/>
                <a:cs typeface="Iosevka" panose="02000509030000000004" pitchFamily="49" charset="0"/>
              </a:rPr>
              <a:t>Step 2: Ask if the patient has been to our hospital before</a:t>
            </a:r>
          </a:p>
          <a:p>
            <a:r>
              <a:rPr lang="en-US" dirty="0">
                <a:latin typeface="Iosevka" panose="02000509030000000004" pitchFamily="49" charset="0"/>
                <a:ea typeface="Iosevka" panose="02000509030000000004" pitchFamily="49" charset="0"/>
                <a:cs typeface="Iosevka" panose="02000509030000000004" pitchFamily="49" charset="0"/>
              </a:rPr>
              <a:t>Step 3: If yes then ask for his/her code, search through the “cured or transferred” section, if the patient is not found then go to step 2, if the patient is found then ask for new age, disease, severity and prescribed medicine, if no then ask to input patient’s name, age, address,  disease, severity and prescription</a:t>
            </a:r>
            <a:r>
              <a:rPr lang="en-US" dirty="0" smtClean="0">
                <a:latin typeface="Iosevka" panose="02000509030000000004" pitchFamily="49" charset="0"/>
                <a:ea typeface="Iosevka" panose="02000509030000000004" pitchFamily="49" charset="0"/>
                <a:cs typeface="Iosevka" panose="02000509030000000004" pitchFamily="49" charset="0"/>
              </a:rPr>
              <a:t>.</a:t>
            </a:r>
          </a:p>
          <a:p>
            <a:r>
              <a:rPr lang="en-US" dirty="0">
                <a:latin typeface="Iosevka" panose="02000509030000000004" pitchFamily="49" charset="0"/>
                <a:ea typeface="Iosevka" panose="02000509030000000004" pitchFamily="49" charset="0"/>
                <a:cs typeface="Iosevka" panose="02000509030000000004" pitchFamily="49" charset="0"/>
              </a:rPr>
              <a:t>Step 4: Assign the patient his/her patient code which will be the array number they happen to have their data stored on</a:t>
            </a:r>
          </a:p>
          <a:p>
            <a:r>
              <a:rPr lang="en-US" dirty="0">
                <a:latin typeface="Iosevka" panose="02000509030000000004" pitchFamily="49" charset="0"/>
                <a:ea typeface="Iosevka" panose="02000509030000000004" pitchFamily="49" charset="0"/>
                <a:cs typeface="Iosevka" panose="02000509030000000004" pitchFamily="49" charset="0"/>
              </a:rPr>
              <a:t>Step 5: Ask if the user wants to add another patient</a:t>
            </a:r>
          </a:p>
          <a:p>
            <a:r>
              <a:rPr lang="en-US" dirty="0">
                <a:latin typeface="Iosevka" panose="02000509030000000004" pitchFamily="49" charset="0"/>
                <a:ea typeface="Iosevka" panose="02000509030000000004" pitchFamily="49" charset="0"/>
                <a:cs typeface="Iosevka" panose="02000509030000000004" pitchFamily="49" charset="0"/>
              </a:rPr>
              <a:t>Step 6: If yes then go to Step 2, if no then move onto the next step</a:t>
            </a:r>
          </a:p>
          <a:p>
            <a:r>
              <a:rPr lang="en-US" dirty="0">
                <a:latin typeface="Iosevka" panose="02000509030000000004" pitchFamily="49" charset="0"/>
                <a:ea typeface="Iosevka" panose="02000509030000000004" pitchFamily="49" charset="0"/>
                <a:cs typeface="Iosevka" panose="02000509030000000004" pitchFamily="49" charset="0"/>
              </a:rPr>
              <a:t>Step 7: End</a:t>
            </a:r>
          </a:p>
          <a:p>
            <a:endParaRPr lang="en-US" dirty="0"/>
          </a:p>
        </p:txBody>
      </p:sp>
      <p:sp>
        <p:nvSpPr>
          <p:cNvPr id="4" name="Slide Number Placeholder 3"/>
          <p:cNvSpPr>
            <a:spLocks noGrp="1"/>
          </p:cNvSpPr>
          <p:nvPr>
            <p:ph type="sldNum" sz="quarter" idx="12"/>
          </p:nvPr>
        </p:nvSpPr>
        <p:spPr/>
        <p:txBody>
          <a:bodyPr/>
          <a:lstStyle/>
          <a:p>
            <a:fld id="{B9CC3C96-4959-4C5C-8074-DCE477622159}" type="slidenum">
              <a:rPr lang="en-US" smtClean="0"/>
              <a:t>10</a:t>
            </a:fld>
            <a:endParaRPr lang="en-US"/>
          </a:p>
        </p:txBody>
      </p:sp>
    </p:spTree>
    <p:extLst>
      <p:ext uri="{BB962C8B-B14F-4D97-AF65-F5344CB8AC3E}">
        <p14:creationId xmlns:p14="http://schemas.microsoft.com/office/powerpoint/2010/main" val="437317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747052" y="1401986"/>
            <a:ext cx="8946541" cy="5260071"/>
          </a:xfrm>
        </p:spPr>
        <p:txBody>
          <a:bodyPr>
            <a:normAutofit fontScale="85000" lnSpcReduction="10000"/>
          </a:bodyPr>
          <a:lstStyle/>
          <a:p>
            <a:pPr lvl="0">
              <a:buFont typeface="Arial" panose="020B0604020202020204" pitchFamily="34" charset="0"/>
              <a:buChar char="•"/>
            </a:pPr>
            <a:r>
              <a:rPr lang="en-US" b="1" dirty="0">
                <a:latin typeface="Iosevka" panose="02000509030000000004" pitchFamily="49" charset="0"/>
                <a:ea typeface="Iosevka" panose="02000509030000000004" pitchFamily="49" charset="0"/>
                <a:cs typeface="Iosevka" panose="02000509030000000004" pitchFamily="49" charset="0"/>
              </a:rPr>
              <a:t>Search/View/Update/Move/Remove patient’s data:</a:t>
            </a:r>
            <a:endParaRPr lang="en-US" dirty="0">
              <a:latin typeface="Iosevka" panose="02000509030000000004" pitchFamily="49" charset="0"/>
              <a:ea typeface="Iosevka" panose="02000509030000000004" pitchFamily="49" charset="0"/>
              <a:cs typeface="Iosevka" panose="02000509030000000004" pitchFamily="49" charset="0"/>
            </a:endParaRPr>
          </a:p>
          <a:p>
            <a:r>
              <a:rPr lang="en-US" dirty="0">
                <a:latin typeface="Iosevka" panose="02000509030000000004" pitchFamily="49" charset="0"/>
                <a:ea typeface="Iosevka" panose="02000509030000000004" pitchFamily="49" charset="0"/>
                <a:cs typeface="Iosevka" panose="02000509030000000004" pitchFamily="49" charset="0"/>
              </a:rPr>
              <a:t>Step 1: Start</a:t>
            </a:r>
          </a:p>
          <a:p>
            <a:r>
              <a:rPr lang="en-US" dirty="0">
                <a:latin typeface="Iosevka" panose="02000509030000000004" pitchFamily="49" charset="0"/>
                <a:ea typeface="Iosevka" panose="02000509030000000004" pitchFamily="49" charset="0"/>
                <a:cs typeface="Iosevka" panose="02000509030000000004" pitchFamily="49" charset="0"/>
              </a:rPr>
              <a:t>Step 2: Ask to input patient’s code</a:t>
            </a:r>
          </a:p>
          <a:p>
            <a:r>
              <a:rPr lang="en-US" dirty="0">
                <a:latin typeface="Iosevka" panose="02000509030000000004" pitchFamily="49" charset="0"/>
                <a:ea typeface="Iosevka" panose="02000509030000000004" pitchFamily="49" charset="0"/>
                <a:cs typeface="Iosevka" panose="02000509030000000004" pitchFamily="49" charset="0"/>
              </a:rPr>
              <a:t>Step 3: If patient’s code exist, then show the patient’s data, if this doesn’t then print “Wrong or Invalid Code” and go to Step 2</a:t>
            </a:r>
          </a:p>
          <a:p>
            <a:r>
              <a:rPr lang="en-US" dirty="0">
                <a:latin typeface="Iosevka" panose="02000509030000000004" pitchFamily="49" charset="0"/>
                <a:ea typeface="Iosevka" panose="02000509030000000004" pitchFamily="49" charset="0"/>
                <a:cs typeface="Iosevka" panose="02000509030000000004" pitchFamily="49" charset="0"/>
              </a:rPr>
              <a:t>Step 4: Ask if the user wants to update, move or remove the patient’s data</a:t>
            </a:r>
          </a:p>
          <a:p>
            <a:r>
              <a:rPr lang="en-US" dirty="0">
                <a:latin typeface="Iosevka" panose="02000509030000000004" pitchFamily="49" charset="0"/>
                <a:ea typeface="Iosevka" panose="02000509030000000004" pitchFamily="49" charset="0"/>
                <a:cs typeface="Iosevka" panose="02000509030000000004" pitchFamily="49" charset="0"/>
              </a:rPr>
              <a:t>Step 5: If the user chooses to update, then it will allow the user to type the patient’s newer information, if the user chooses to move, it will ask whether the user wants to move the data to “cured” or “transferred”, if the user chooses “cured” then the patient’s data will be moved to the cured section and if the user chooses “transferred” then the patient’s data will be moved to the transferred section, if the user chooses remove, then the patient’s data will be deleted.</a:t>
            </a:r>
          </a:p>
          <a:p>
            <a:r>
              <a:rPr lang="en-US" dirty="0">
                <a:latin typeface="Iosevka" panose="02000509030000000004" pitchFamily="49" charset="0"/>
                <a:ea typeface="Iosevka" panose="02000509030000000004" pitchFamily="49" charset="0"/>
                <a:cs typeface="Iosevka" panose="02000509030000000004" pitchFamily="49" charset="0"/>
              </a:rPr>
              <a:t>Step 6: Ask if the user wants to modify other patient’s data</a:t>
            </a:r>
          </a:p>
          <a:p>
            <a:r>
              <a:rPr lang="en-US" dirty="0">
                <a:latin typeface="Iosevka" panose="02000509030000000004" pitchFamily="49" charset="0"/>
                <a:ea typeface="Iosevka" panose="02000509030000000004" pitchFamily="49" charset="0"/>
                <a:cs typeface="Iosevka" panose="02000509030000000004" pitchFamily="49" charset="0"/>
              </a:rPr>
              <a:t>Step 7: If yes then go to Step 2, if no then move onto the next step</a:t>
            </a:r>
          </a:p>
          <a:p>
            <a:r>
              <a:rPr lang="en-US" dirty="0">
                <a:latin typeface="Iosevka" panose="02000509030000000004" pitchFamily="49" charset="0"/>
                <a:ea typeface="Iosevka" panose="02000509030000000004" pitchFamily="49" charset="0"/>
                <a:cs typeface="Iosevka" panose="02000509030000000004" pitchFamily="49" charset="0"/>
              </a:rPr>
              <a:t>Step 8: End</a:t>
            </a:r>
          </a:p>
          <a:p>
            <a:endParaRPr lang="en-US" dirty="0"/>
          </a:p>
        </p:txBody>
      </p:sp>
      <p:sp>
        <p:nvSpPr>
          <p:cNvPr id="4" name="Slide Number Placeholder 3"/>
          <p:cNvSpPr>
            <a:spLocks noGrp="1"/>
          </p:cNvSpPr>
          <p:nvPr>
            <p:ph type="sldNum" sz="quarter" idx="12"/>
          </p:nvPr>
        </p:nvSpPr>
        <p:spPr/>
        <p:txBody>
          <a:bodyPr/>
          <a:lstStyle/>
          <a:p>
            <a:fld id="{B9CC3C96-4959-4C5C-8074-DCE477622159}" type="slidenum">
              <a:rPr lang="en-US" smtClean="0"/>
              <a:t>11</a:t>
            </a:fld>
            <a:endParaRPr lang="en-US"/>
          </a:p>
        </p:txBody>
      </p:sp>
    </p:spTree>
    <p:extLst>
      <p:ext uri="{BB962C8B-B14F-4D97-AF65-F5344CB8AC3E}">
        <p14:creationId xmlns:p14="http://schemas.microsoft.com/office/powerpoint/2010/main" val="1798146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747052" y="1401986"/>
            <a:ext cx="8946541" cy="5260071"/>
          </a:xfrm>
        </p:spPr>
        <p:txBody>
          <a:bodyPr>
            <a:normAutofit/>
          </a:bodyPr>
          <a:lstStyle/>
          <a:p>
            <a:pPr lvl="0">
              <a:buFont typeface="Arial" panose="020B0604020202020204" pitchFamily="34" charset="0"/>
              <a:buChar char="•"/>
            </a:pPr>
            <a:r>
              <a:rPr lang="en-US" b="1" dirty="0" smtClean="0">
                <a:latin typeface="Iosevka" panose="02000509030000000004" pitchFamily="49" charset="0"/>
                <a:ea typeface="Iosevka" panose="02000509030000000004" pitchFamily="49" charset="0"/>
                <a:cs typeface="Iosevka" panose="02000509030000000004" pitchFamily="49" charset="0"/>
              </a:rPr>
              <a:t>Admin</a:t>
            </a:r>
            <a:r>
              <a:rPr lang="en-US" b="1" dirty="0" smtClean="0">
                <a:latin typeface="Iosevka" panose="02000509030000000004" pitchFamily="49" charset="0"/>
                <a:ea typeface="Iosevka" panose="02000509030000000004" pitchFamily="49" charset="0"/>
                <a:cs typeface="Iosevka" panose="02000509030000000004" pitchFamily="49" charset="0"/>
              </a:rPr>
              <a:t>:</a:t>
            </a:r>
            <a:endParaRPr lang="en-US" dirty="0">
              <a:latin typeface="Iosevka" panose="02000509030000000004" pitchFamily="49" charset="0"/>
              <a:ea typeface="Iosevka" panose="02000509030000000004" pitchFamily="49" charset="0"/>
              <a:cs typeface="Iosevka" panose="02000509030000000004" pitchFamily="49" charset="0"/>
            </a:endParaRPr>
          </a:p>
          <a:p>
            <a:r>
              <a:rPr lang="en-US" dirty="0">
                <a:latin typeface="Iosevka" panose="02000509030000000004" pitchFamily="49" charset="0"/>
                <a:ea typeface="Iosevka" panose="02000509030000000004" pitchFamily="49" charset="0"/>
                <a:cs typeface="Iosevka" panose="02000509030000000004" pitchFamily="49" charset="0"/>
              </a:rPr>
              <a:t>Step 1: Start</a:t>
            </a:r>
          </a:p>
          <a:p>
            <a:r>
              <a:rPr lang="en-US" dirty="0">
                <a:latin typeface="Iosevka" panose="02000509030000000004" pitchFamily="49" charset="0"/>
                <a:ea typeface="Iosevka" panose="02000509030000000004" pitchFamily="49" charset="0"/>
                <a:cs typeface="Iosevka" panose="02000509030000000004" pitchFamily="49" charset="0"/>
              </a:rPr>
              <a:t>Step 2: Ask to input </a:t>
            </a:r>
            <a:r>
              <a:rPr lang="en-US" dirty="0" smtClean="0">
                <a:latin typeface="Iosevka" panose="02000509030000000004" pitchFamily="49" charset="0"/>
                <a:ea typeface="Iosevka" panose="02000509030000000004" pitchFamily="49" charset="0"/>
                <a:cs typeface="Iosevka" panose="02000509030000000004" pitchFamily="49" charset="0"/>
              </a:rPr>
              <a:t>admin username and password</a:t>
            </a:r>
          </a:p>
          <a:p>
            <a:r>
              <a:rPr lang="en-US" dirty="0" smtClean="0">
                <a:latin typeface="Iosevka" panose="02000509030000000004" pitchFamily="49" charset="0"/>
                <a:ea typeface="Iosevka" panose="02000509030000000004" pitchFamily="49" charset="0"/>
                <a:cs typeface="Iosevka" panose="02000509030000000004" pitchFamily="49" charset="0"/>
              </a:rPr>
              <a:t>Step 3: Provide interface to manage doctor’s and patient’s data</a:t>
            </a:r>
            <a:endParaRPr lang="en-US" dirty="0">
              <a:latin typeface="Iosevka" panose="02000509030000000004" pitchFamily="49" charset="0"/>
              <a:ea typeface="Iosevka" panose="02000509030000000004" pitchFamily="49" charset="0"/>
              <a:cs typeface="Iosevka" panose="02000509030000000004" pitchFamily="49" charset="0"/>
            </a:endParaRPr>
          </a:p>
          <a:p>
            <a:r>
              <a:rPr lang="en-US" dirty="0" smtClean="0">
                <a:latin typeface="Iosevka" panose="02000509030000000004" pitchFamily="49" charset="0"/>
                <a:ea typeface="Iosevka" panose="02000509030000000004" pitchFamily="49" charset="0"/>
                <a:cs typeface="Iosevka" panose="02000509030000000004" pitchFamily="49" charset="0"/>
              </a:rPr>
              <a:t>Step </a:t>
            </a:r>
            <a:r>
              <a:rPr lang="en-US" dirty="0">
                <a:latin typeface="Iosevka" panose="02000509030000000004" pitchFamily="49" charset="0"/>
                <a:ea typeface="Iosevka" panose="02000509030000000004" pitchFamily="49" charset="0"/>
                <a:cs typeface="Iosevka" panose="02000509030000000004" pitchFamily="49" charset="0"/>
              </a:rPr>
              <a:t>4</a:t>
            </a:r>
            <a:r>
              <a:rPr lang="en-US" dirty="0" smtClean="0">
                <a:latin typeface="Iosevka" panose="02000509030000000004" pitchFamily="49" charset="0"/>
                <a:ea typeface="Iosevka" panose="02000509030000000004" pitchFamily="49" charset="0"/>
                <a:cs typeface="Iosevka" panose="02000509030000000004" pitchFamily="49" charset="0"/>
              </a:rPr>
              <a:t>: </a:t>
            </a:r>
            <a:r>
              <a:rPr lang="en-US" dirty="0">
                <a:latin typeface="Iosevka" panose="02000509030000000004" pitchFamily="49" charset="0"/>
                <a:ea typeface="Iosevka" panose="02000509030000000004" pitchFamily="49" charset="0"/>
                <a:cs typeface="Iosevka" panose="02000509030000000004" pitchFamily="49" charset="0"/>
              </a:rPr>
              <a:t>End</a:t>
            </a:r>
          </a:p>
          <a:p>
            <a:endParaRPr lang="en-US" dirty="0"/>
          </a:p>
        </p:txBody>
      </p:sp>
      <p:sp>
        <p:nvSpPr>
          <p:cNvPr id="4" name="Slide Number Placeholder 3"/>
          <p:cNvSpPr>
            <a:spLocks noGrp="1"/>
          </p:cNvSpPr>
          <p:nvPr>
            <p:ph type="sldNum" sz="quarter" idx="12"/>
          </p:nvPr>
        </p:nvSpPr>
        <p:spPr/>
        <p:txBody>
          <a:bodyPr/>
          <a:lstStyle/>
          <a:p>
            <a:fld id="{B9CC3C96-4959-4C5C-8074-DCE477622159}" type="slidenum">
              <a:rPr lang="en-US" smtClean="0"/>
              <a:t>12</a:t>
            </a:fld>
            <a:endParaRPr lang="en-US"/>
          </a:p>
        </p:txBody>
      </p:sp>
    </p:spTree>
    <p:extLst>
      <p:ext uri="{BB962C8B-B14F-4D97-AF65-F5344CB8AC3E}">
        <p14:creationId xmlns:p14="http://schemas.microsoft.com/office/powerpoint/2010/main" val="30942181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sp>
        <p:nvSpPr>
          <p:cNvPr id="3" name="Content Placeholder 2"/>
          <p:cNvSpPr>
            <a:spLocks noGrp="1"/>
          </p:cNvSpPr>
          <p:nvPr>
            <p:ph idx="1"/>
          </p:nvPr>
        </p:nvSpPr>
        <p:spPr>
          <a:xfrm>
            <a:off x="735176" y="1152983"/>
            <a:ext cx="8946541" cy="4195481"/>
          </a:xfrm>
        </p:spPr>
        <p:txBody>
          <a:bodyPr/>
          <a:lstStyle/>
          <a:p>
            <a:pPr>
              <a:buFont typeface="Arial" panose="020B0604020202020204" pitchFamily="34" charset="0"/>
              <a:buChar char="•"/>
            </a:pPr>
            <a:r>
              <a:rPr lang="en-US" dirty="0" smtClean="0">
                <a:latin typeface="Iosevka" panose="02000509030000000004" pitchFamily="49" charset="0"/>
                <a:ea typeface="Iosevka" panose="02000509030000000004" pitchFamily="49" charset="0"/>
                <a:cs typeface="Iosevka" panose="02000509030000000004" pitchFamily="49" charset="0"/>
              </a:rPr>
              <a:t>Add patient to the database</a:t>
            </a:r>
          </a:p>
          <a:p>
            <a:pPr>
              <a:buFont typeface="Arial" panose="020B0604020202020204" pitchFamily="34" charset="0"/>
              <a:buChar char="•"/>
            </a:pPr>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322" y="1543792"/>
            <a:ext cx="4830563" cy="5267025"/>
          </a:xfrm>
          <a:prstGeom prst="rect">
            <a:avLst/>
          </a:prstGeom>
        </p:spPr>
      </p:pic>
      <p:sp>
        <p:nvSpPr>
          <p:cNvPr id="4" name="Slide Number Placeholder 3"/>
          <p:cNvSpPr>
            <a:spLocks noGrp="1"/>
          </p:cNvSpPr>
          <p:nvPr>
            <p:ph type="sldNum" sz="quarter" idx="12"/>
          </p:nvPr>
        </p:nvSpPr>
        <p:spPr/>
        <p:txBody>
          <a:bodyPr/>
          <a:lstStyle/>
          <a:p>
            <a:fld id="{B9CC3C96-4959-4C5C-8074-DCE477622159}" type="slidenum">
              <a:rPr lang="en-US" smtClean="0"/>
              <a:t>13</a:t>
            </a:fld>
            <a:endParaRPr lang="en-US"/>
          </a:p>
        </p:txBody>
      </p:sp>
    </p:spTree>
    <p:extLst>
      <p:ext uri="{BB962C8B-B14F-4D97-AF65-F5344CB8AC3E}">
        <p14:creationId xmlns:p14="http://schemas.microsoft.com/office/powerpoint/2010/main" val="174287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09" y="0"/>
            <a:ext cx="9404723" cy="1400530"/>
          </a:xfrm>
        </p:spPr>
        <p:txBody>
          <a:bodyPr/>
          <a:lstStyle/>
          <a:p>
            <a:r>
              <a:rPr lang="en-US" dirty="0" smtClean="0"/>
              <a:t>Flowchart</a:t>
            </a:r>
            <a:endParaRPr lang="en-US" dirty="0"/>
          </a:p>
        </p:txBody>
      </p:sp>
      <p:sp>
        <p:nvSpPr>
          <p:cNvPr id="3" name="Content Placeholder 2"/>
          <p:cNvSpPr>
            <a:spLocks noGrp="1"/>
          </p:cNvSpPr>
          <p:nvPr>
            <p:ph idx="1"/>
          </p:nvPr>
        </p:nvSpPr>
        <p:spPr>
          <a:xfrm>
            <a:off x="875199" y="700265"/>
            <a:ext cx="8946541" cy="4195481"/>
          </a:xfrm>
          <a:noFill/>
        </p:spPr>
        <p:txBody>
          <a:bodyPr/>
          <a:lstStyle/>
          <a:p>
            <a:pPr lvl="0">
              <a:buFont typeface="Arial" panose="020B0604020202020204" pitchFamily="34" charset="0"/>
              <a:buChar char="•"/>
            </a:pPr>
            <a:r>
              <a:rPr lang="en-US" b="1" dirty="0">
                <a:latin typeface="Iosevka" panose="02000509030000000004" pitchFamily="49" charset="0"/>
                <a:ea typeface="Iosevka" panose="02000509030000000004" pitchFamily="49" charset="0"/>
                <a:cs typeface="Iosevka" panose="02000509030000000004" pitchFamily="49" charset="0"/>
              </a:rPr>
              <a:t>Search/View/Update/Move/Remove patient’s data</a:t>
            </a:r>
            <a:endParaRPr lang="en-US" dirty="0">
              <a:latin typeface="Iosevka" panose="02000509030000000004" pitchFamily="49" charset="0"/>
              <a:ea typeface="Iosevka" panose="02000509030000000004" pitchFamily="49" charset="0"/>
              <a:cs typeface="Iosevka" panose="02000509030000000004" pitchFamily="49" charset="0"/>
            </a:endParaRP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351" y="1101990"/>
            <a:ext cx="4992178" cy="5704448"/>
          </a:xfrm>
          <a:prstGeom prst="rect">
            <a:avLst/>
          </a:prstGeom>
        </p:spPr>
      </p:pic>
      <p:sp>
        <p:nvSpPr>
          <p:cNvPr id="4" name="Slide Number Placeholder 3"/>
          <p:cNvSpPr>
            <a:spLocks noGrp="1"/>
          </p:cNvSpPr>
          <p:nvPr>
            <p:ph type="sldNum" sz="quarter" idx="12"/>
          </p:nvPr>
        </p:nvSpPr>
        <p:spPr/>
        <p:txBody>
          <a:bodyPr/>
          <a:lstStyle/>
          <a:p>
            <a:fld id="{B9CC3C96-4959-4C5C-8074-DCE477622159}" type="slidenum">
              <a:rPr lang="en-US" smtClean="0"/>
              <a:t>14</a:t>
            </a:fld>
            <a:endParaRPr lang="en-US"/>
          </a:p>
        </p:txBody>
      </p:sp>
    </p:spTree>
    <p:extLst>
      <p:ext uri="{BB962C8B-B14F-4D97-AF65-F5344CB8AC3E}">
        <p14:creationId xmlns:p14="http://schemas.microsoft.com/office/powerpoint/2010/main" val="2453978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09" y="0"/>
            <a:ext cx="9404723" cy="1400530"/>
          </a:xfrm>
        </p:spPr>
        <p:txBody>
          <a:bodyPr/>
          <a:lstStyle/>
          <a:p>
            <a:r>
              <a:rPr lang="en-US" dirty="0" smtClean="0"/>
              <a:t>Flowchart</a:t>
            </a:r>
            <a:endParaRPr lang="en-US" dirty="0"/>
          </a:p>
        </p:txBody>
      </p:sp>
      <p:sp>
        <p:nvSpPr>
          <p:cNvPr id="3" name="Content Placeholder 2"/>
          <p:cNvSpPr>
            <a:spLocks noGrp="1"/>
          </p:cNvSpPr>
          <p:nvPr>
            <p:ph idx="1"/>
          </p:nvPr>
        </p:nvSpPr>
        <p:spPr>
          <a:xfrm>
            <a:off x="875199" y="700265"/>
            <a:ext cx="8946541" cy="4195481"/>
          </a:xfrm>
          <a:noFill/>
        </p:spPr>
        <p:txBody>
          <a:bodyPr/>
          <a:lstStyle/>
          <a:p>
            <a:pPr lvl="0">
              <a:buFont typeface="Arial" panose="020B0604020202020204" pitchFamily="34" charset="0"/>
              <a:buChar char="•"/>
            </a:pPr>
            <a:r>
              <a:rPr lang="en-US" b="1" dirty="0" smtClean="0">
                <a:latin typeface="Iosevka" panose="02000509030000000004" pitchFamily="49" charset="0"/>
                <a:ea typeface="Iosevka" panose="02000509030000000004" pitchFamily="49" charset="0"/>
                <a:cs typeface="Iosevka" panose="02000509030000000004" pitchFamily="49" charset="0"/>
              </a:rPr>
              <a:t>Admin access</a:t>
            </a:r>
            <a:endParaRPr lang="en-US" dirty="0">
              <a:latin typeface="Iosevka" panose="02000509030000000004" pitchFamily="49" charset="0"/>
              <a:ea typeface="Iosevka" panose="02000509030000000004" pitchFamily="49" charset="0"/>
              <a:cs typeface="Iosevka" panose="02000509030000000004" pitchFamily="49" charset="0"/>
            </a:endParaRP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890" y="323557"/>
            <a:ext cx="4080992" cy="6393766"/>
          </a:xfrm>
          <a:prstGeom prst="rect">
            <a:avLst/>
          </a:prstGeom>
        </p:spPr>
      </p:pic>
      <p:sp>
        <p:nvSpPr>
          <p:cNvPr id="7" name="Slide Number Placeholder 6"/>
          <p:cNvSpPr>
            <a:spLocks noGrp="1"/>
          </p:cNvSpPr>
          <p:nvPr>
            <p:ph type="sldNum" sz="quarter" idx="12"/>
          </p:nvPr>
        </p:nvSpPr>
        <p:spPr/>
        <p:txBody>
          <a:bodyPr/>
          <a:lstStyle/>
          <a:p>
            <a:fld id="{B9CC3C96-4959-4C5C-8074-DCE477622159}" type="slidenum">
              <a:rPr lang="en-US" smtClean="0"/>
              <a:t>15</a:t>
            </a:fld>
            <a:endParaRPr lang="en-US"/>
          </a:p>
        </p:txBody>
      </p:sp>
    </p:spTree>
    <p:extLst>
      <p:ext uri="{BB962C8B-B14F-4D97-AF65-F5344CB8AC3E}">
        <p14:creationId xmlns:p14="http://schemas.microsoft.com/office/powerpoint/2010/main" val="2205710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t>
            </a:r>
            <a:r>
              <a:rPr lang="en-US" dirty="0" smtClean="0"/>
              <a:t>diagram(Level 2)</a:t>
            </a:r>
            <a:endParaRPr lang="en-US" dirty="0"/>
          </a:p>
        </p:txBody>
      </p:sp>
      <p:sp>
        <p:nvSpPr>
          <p:cNvPr id="3" name="Content Placeholder 2"/>
          <p:cNvSpPr>
            <a:spLocks noGrp="1"/>
          </p:cNvSpPr>
          <p:nvPr>
            <p:ph idx="1"/>
          </p:nvPr>
        </p:nvSpPr>
        <p:spPr>
          <a:xfrm>
            <a:off x="1104293" y="1319531"/>
            <a:ext cx="8946541" cy="4195481"/>
          </a:xfrm>
        </p:spPr>
        <p:txBody>
          <a:bodyPr/>
          <a:lstStyle/>
          <a:p>
            <a:pPr lvl="0"/>
            <a:r>
              <a:rPr lang="en-US" b="1" dirty="0">
                <a:latin typeface="Iosevka" panose="02000509030000000004" pitchFamily="49" charset="0"/>
                <a:ea typeface="Iosevka" panose="02000509030000000004" pitchFamily="49" charset="0"/>
                <a:cs typeface="Iosevka" panose="02000509030000000004" pitchFamily="49" charset="0"/>
              </a:rPr>
              <a:t>Add patient to the database</a:t>
            </a:r>
            <a:endParaRPr lang="en-US" dirty="0">
              <a:latin typeface="Iosevka" panose="02000509030000000004" pitchFamily="49" charset="0"/>
              <a:ea typeface="Iosevka" panose="02000509030000000004" pitchFamily="49" charset="0"/>
              <a:cs typeface="Iosevka" panose="02000509030000000004" pitchFamily="49" charset="0"/>
            </a:endParaRPr>
          </a:p>
          <a:p>
            <a:pPr marL="0" indent="0">
              <a:buNone/>
            </a:pPr>
            <a:endParaRPr lang="en-US" dirty="0" smtClean="0">
              <a:latin typeface="Iosevka" panose="02000509030000000004" pitchFamily="49" charset="0"/>
              <a:ea typeface="Iosevka" panose="02000509030000000004" pitchFamily="49" charset="0"/>
              <a:cs typeface="Iosevka" panose="02000509030000000004" pitchFamily="49" charset="0"/>
            </a:endParaRPr>
          </a:p>
          <a:p>
            <a:pPr marL="0" indent="0">
              <a:buNone/>
            </a:pPr>
            <a:endParaRPr lang="en-US" dirty="0">
              <a:latin typeface="Iosevka" panose="02000509030000000004" pitchFamily="49" charset="0"/>
              <a:ea typeface="Iosevka" panose="02000509030000000004" pitchFamily="49" charset="0"/>
              <a:cs typeface="Iosevka" panose="02000509030000000004" pitchFamily="49" charset="0"/>
            </a:endParaRPr>
          </a:p>
          <a:p>
            <a:pPr marL="0" indent="0">
              <a:buNone/>
            </a:pPr>
            <a:endParaRPr lang="en-US" dirty="0" smtClean="0">
              <a:latin typeface="Iosevka" panose="02000509030000000004" pitchFamily="49" charset="0"/>
              <a:ea typeface="Iosevka" panose="02000509030000000004" pitchFamily="49" charset="0"/>
              <a:cs typeface="Iosevka" panose="02000509030000000004" pitchFamily="49" charset="0"/>
            </a:endParaRPr>
          </a:p>
          <a:p>
            <a:pPr marL="0" indent="0">
              <a:buNone/>
            </a:pPr>
            <a:endParaRPr lang="en-US" dirty="0">
              <a:latin typeface="Iosevka" panose="02000509030000000004" pitchFamily="49" charset="0"/>
              <a:ea typeface="Iosevka" panose="02000509030000000004" pitchFamily="49" charset="0"/>
              <a:cs typeface="Iosevka" panose="02000509030000000004" pitchFamily="49" charset="0"/>
            </a:endParaRPr>
          </a:p>
          <a:p>
            <a:endParaRPr lang="en-US" b="1" dirty="0" smtClean="0">
              <a:latin typeface="Iosevka" panose="02000509030000000004" pitchFamily="49" charset="0"/>
              <a:ea typeface="Iosevka" panose="02000509030000000004" pitchFamily="49" charset="0"/>
              <a:cs typeface="Iosevka" panose="02000509030000000004" pitchFamily="49" charset="0"/>
            </a:endParaRPr>
          </a:p>
          <a:p>
            <a:endParaRPr lang="en-US" b="1" dirty="0">
              <a:latin typeface="Iosevka" panose="02000509030000000004" pitchFamily="49" charset="0"/>
              <a:ea typeface="Iosevka" panose="02000509030000000004" pitchFamily="49" charset="0"/>
              <a:cs typeface="Iosevka" panose="02000509030000000004" pitchFamily="49" charset="0"/>
            </a:endParaRPr>
          </a:p>
          <a:p>
            <a:endParaRPr lang="en-US" b="1" dirty="0" smtClean="0">
              <a:latin typeface="Iosevka" panose="02000509030000000004" pitchFamily="49" charset="0"/>
              <a:ea typeface="Iosevka" panose="02000509030000000004" pitchFamily="49" charset="0"/>
              <a:cs typeface="Iosevka" panose="02000509030000000004" pitchFamily="49" charset="0"/>
            </a:endParaRPr>
          </a:p>
          <a:p>
            <a:pPr marL="0" indent="0">
              <a:buNone/>
            </a:pPr>
            <a:endParaRPr lang="en-US" b="1" dirty="0" smtClean="0">
              <a:latin typeface="Iosevka" panose="02000509030000000004" pitchFamily="49" charset="0"/>
              <a:ea typeface="Iosevka" panose="02000509030000000004" pitchFamily="49" charset="0"/>
              <a:cs typeface="Iosevka" panose="02000509030000000004" pitchFamily="49" charset="0"/>
            </a:endParaRPr>
          </a:p>
          <a:p>
            <a:endParaRPr lang="en-US"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491" y="1687293"/>
            <a:ext cx="7248525" cy="4827807"/>
          </a:xfrm>
          <a:prstGeom prst="rect">
            <a:avLst/>
          </a:prstGeom>
          <a:solidFill>
            <a:schemeClr val="tx1"/>
          </a:solidFill>
        </p:spPr>
      </p:pic>
      <p:sp>
        <p:nvSpPr>
          <p:cNvPr id="7" name="Slide Number Placeholder 6"/>
          <p:cNvSpPr>
            <a:spLocks noGrp="1"/>
          </p:cNvSpPr>
          <p:nvPr>
            <p:ph type="sldNum" sz="quarter" idx="12"/>
          </p:nvPr>
        </p:nvSpPr>
        <p:spPr/>
        <p:txBody>
          <a:bodyPr/>
          <a:lstStyle/>
          <a:p>
            <a:fld id="{B9CC3C96-4959-4C5C-8074-DCE477622159}" type="slidenum">
              <a:rPr lang="en-US" smtClean="0"/>
              <a:t>16</a:t>
            </a:fld>
            <a:endParaRPr lang="en-US"/>
          </a:p>
        </p:txBody>
      </p:sp>
    </p:spTree>
    <p:extLst>
      <p:ext uri="{BB962C8B-B14F-4D97-AF65-F5344CB8AC3E}">
        <p14:creationId xmlns:p14="http://schemas.microsoft.com/office/powerpoint/2010/main" val="941824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idx="1"/>
          </p:nvPr>
        </p:nvSpPr>
        <p:spPr>
          <a:xfrm>
            <a:off x="1004838" y="1321398"/>
            <a:ext cx="8946541" cy="4195481"/>
          </a:xfrm>
        </p:spPr>
        <p:txBody>
          <a:bodyPr/>
          <a:lstStyle/>
          <a:p>
            <a:pPr lvl="0"/>
            <a:r>
              <a:rPr lang="en-US" b="1" dirty="0" smtClean="0">
                <a:latin typeface="Iosevka" panose="02000509030000000004" pitchFamily="49" charset="0"/>
                <a:ea typeface="Iosevka" panose="02000509030000000004" pitchFamily="49" charset="0"/>
                <a:cs typeface="Iosevka" panose="02000509030000000004" pitchFamily="49" charset="0"/>
              </a:rPr>
              <a:t>Search/Modify Patient’s data</a:t>
            </a:r>
            <a:endParaRPr lang="en-US" dirty="0">
              <a:latin typeface="Iosevka" panose="02000509030000000004" pitchFamily="49" charset="0"/>
              <a:ea typeface="Iosevka" panose="02000509030000000004" pitchFamily="49" charset="0"/>
              <a:cs typeface="Iosevka" panose="02000509030000000004" pitchFamily="49"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853248"/>
            <a:ext cx="6677025" cy="4276725"/>
          </a:xfrm>
          <a:prstGeom prst="rect">
            <a:avLst/>
          </a:prstGeom>
        </p:spPr>
      </p:pic>
      <p:sp>
        <p:nvSpPr>
          <p:cNvPr id="6" name="Slide Number Placeholder 5"/>
          <p:cNvSpPr>
            <a:spLocks noGrp="1"/>
          </p:cNvSpPr>
          <p:nvPr>
            <p:ph type="sldNum" sz="quarter" idx="12"/>
          </p:nvPr>
        </p:nvSpPr>
        <p:spPr/>
        <p:txBody>
          <a:bodyPr/>
          <a:lstStyle/>
          <a:p>
            <a:fld id="{B9CC3C96-4959-4C5C-8074-DCE477622159}" type="slidenum">
              <a:rPr lang="en-US" smtClean="0"/>
              <a:t>17</a:t>
            </a:fld>
            <a:endParaRPr lang="en-US"/>
          </a:p>
        </p:txBody>
      </p:sp>
    </p:spTree>
    <p:extLst>
      <p:ext uri="{BB962C8B-B14F-4D97-AF65-F5344CB8AC3E}">
        <p14:creationId xmlns:p14="http://schemas.microsoft.com/office/powerpoint/2010/main" val="2347027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idx="1"/>
          </p:nvPr>
        </p:nvSpPr>
        <p:spPr>
          <a:xfrm>
            <a:off x="1004838" y="1321398"/>
            <a:ext cx="8946541" cy="4195481"/>
          </a:xfrm>
        </p:spPr>
        <p:txBody>
          <a:bodyPr/>
          <a:lstStyle/>
          <a:p>
            <a:pPr lvl="0"/>
            <a:r>
              <a:rPr lang="en-US" b="1" dirty="0" smtClean="0">
                <a:latin typeface="Iosevka" panose="02000509030000000004" pitchFamily="49" charset="0"/>
                <a:ea typeface="Iosevka" panose="02000509030000000004" pitchFamily="49" charset="0"/>
                <a:cs typeface="Iosevka" panose="02000509030000000004" pitchFamily="49" charset="0"/>
              </a:rPr>
              <a:t>Admin Access</a:t>
            </a:r>
            <a:endParaRPr lang="en-US" dirty="0">
              <a:latin typeface="Iosevka" panose="02000509030000000004" pitchFamily="49" charset="0"/>
              <a:ea typeface="Iosevka" panose="02000509030000000004" pitchFamily="49" charset="0"/>
              <a:cs typeface="Iosevka" panose="02000509030000000004" pitchFamily="49" charset="0"/>
            </a:endParaRPr>
          </a:p>
          <a:p>
            <a:endParaRPr lang="en-US" dirty="0"/>
          </a:p>
        </p:txBody>
      </p:sp>
      <p:sp>
        <p:nvSpPr>
          <p:cNvPr id="6" name="Slide Number Placeholder 5"/>
          <p:cNvSpPr>
            <a:spLocks noGrp="1"/>
          </p:cNvSpPr>
          <p:nvPr>
            <p:ph type="sldNum" sz="quarter" idx="12"/>
          </p:nvPr>
        </p:nvSpPr>
        <p:spPr/>
        <p:txBody>
          <a:bodyPr/>
          <a:lstStyle/>
          <a:p>
            <a:fld id="{B9CC3C96-4959-4C5C-8074-DCE477622159}" type="slidenum">
              <a:rPr lang="en-US" smtClean="0"/>
              <a:t>18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079" y="966016"/>
            <a:ext cx="7819048" cy="5438095"/>
          </a:xfrm>
          <a:prstGeom prst="rect">
            <a:avLst/>
          </a:prstGeom>
        </p:spPr>
      </p:pic>
    </p:spTree>
    <p:extLst>
      <p:ext uri="{BB962C8B-B14F-4D97-AF65-F5344CB8AC3E}">
        <p14:creationId xmlns:p14="http://schemas.microsoft.com/office/powerpoint/2010/main" val="1783127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30" y="185432"/>
            <a:ext cx="9404723" cy="1400530"/>
          </a:xfrm>
        </p:spPr>
        <p:txBody>
          <a:bodyPr/>
          <a:lstStyle/>
          <a:p>
            <a:r>
              <a:rPr lang="en-US" dirty="0" smtClean="0"/>
              <a:t>What needs to be done</a:t>
            </a:r>
            <a:endParaRPr lang="en-US" dirty="0"/>
          </a:p>
        </p:txBody>
      </p:sp>
      <p:sp>
        <p:nvSpPr>
          <p:cNvPr id="3" name="Content Placeholder 2"/>
          <p:cNvSpPr>
            <a:spLocks noGrp="1"/>
          </p:cNvSpPr>
          <p:nvPr>
            <p:ph idx="1"/>
          </p:nvPr>
        </p:nvSpPr>
        <p:spPr>
          <a:xfrm>
            <a:off x="363776" y="1459353"/>
            <a:ext cx="11662117" cy="6119446"/>
          </a:xfrm>
        </p:spPr>
        <p:txBody>
          <a:bodyPr>
            <a:normAutofit/>
          </a:bodyPr>
          <a:lstStyle/>
          <a:p>
            <a:r>
              <a:rPr lang="en-US" dirty="0">
                <a:latin typeface="Iosevka" panose="02000509030000000004" pitchFamily="49" charset="0"/>
                <a:ea typeface="Iosevka" panose="02000509030000000004" pitchFamily="49" charset="0"/>
                <a:cs typeface="Iosevka" panose="02000509030000000004" pitchFamily="49" charset="0"/>
              </a:rPr>
              <a:t>File handling so we can store data in files permanently and can process data from the files.</a:t>
            </a:r>
          </a:p>
          <a:p>
            <a:r>
              <a:rPr lang="en-US" dirty="0">
                <a:latin typeface="Iosevka" panose="02000509030000000004" pitchFamily="49" charset="0"/>
                <a:ea typeface="Iosevka" panose="02000509030000000004" pitchFamily="49" charset="0"/>
                <a:cs typeface="Iosevka" panose="02000509030000000004" pitchFamily="49" charset="0"/>
              </a:rPr>
              <a:t>Ability to change admin username and password by the admin</a:t>
            </a:r>
          </a:p>
          <a:p>
            <a:r>
              <a:rPr lang="en-US" dirty="0">
                <a:latin typeface="Iosevka" panose="02000509030000000004" pitchFamily="49" charset="0"/>
                <a:ea typeface="Iosevka" panose="02000509030000000004" pitchFamily="49" charset="0"/>
                <a:cs typeface="Iosevka" panose="02000509030000000004" pitchFamily="49" charset="0"/>
              </a:rPr>
              <a:t>Fix some annoying issues such as first letter of Address not showing when updating patient’s data</a:t>
            </a:r>
          </a:p>
          <a:p>
            <a:r>
              <a:rPr lang="en-US" dirty="0">
                <a:latin typeface="Iosevka" panose="02000509030000000004" pitchFamily="49" charset="0"/>
                <a:ea typeface="Iosevka" panose="02000509030000000004" pitchFamily="49" charset="0"/>
                <a:cs typeface="Iosevka" panose="02000509030000000004" pitchFamily="49" charset="0"/>
              </a:rPr>
              <a:t>Make symptoms detection better because if the doctor specializes in stomach and the patient types </a:t>
            </a:r>
            <a:r>
              <a:rPr lang="en-US" dirty="0" err="1">
                <a:latin typeface="Iosevka" panose="02000509030000000004" pitchFamily="49" charset="0"/>
                <a:ea typeface="Iosevka" panose="02000509030000000004" pitchFamily="49" charset="0"/>
                <a:cs typeface="Iosevka" panose="02000509030000000004" pitchFamily="49" charset="0"/>
              </a:rPr>
              <a:t>stomache</a:t>
            </a:r>
            <a:r>
              <a:rPr lang="en-US" dirty="0">
                <a:latin typeface="Iosevka" panose="02000509030000000004" pitchFamily="49" charset="0"/>
                <a:ea typeface="Iosevka" panose="02000509030000000004" pitchFamily="49" charset="0"/>
                <a:cs typeface="Iosevka" panose="02000509030000000004" pitchFamily="49" charset="0"/>
              </a:rPr>
              <a:t>, it will not suggest the doctor</a:t>
            </a:r>
          </a:p>
          <a:p>
            <a:r>
              <a:rPr lang="en-US" dirty="0">
                <a:latin typeface="Iosevka" panose="02000509030000000004" pitchFamily="49" charset="0"/>
                <a:ea typeface="Iosevka" panose="02000509030000000004" pitchFamily="49" charset="0"/>
                <a:cs typeface="Iosevka" panose="02000509030000000004" pitchFamily="49" charset="0"/>
              </a:rPr>
              <a:t>Make error handler better for example if we type words where number should be typed, the program goes insane.</a:t>
            </a:r>
          </a:p>
          <a:p>
            <a:r>
              <a:rPr lang="en-US" dirty="0">
                <a:latin typeface="Iosevka" panose="02000509030000000004" pitchFamily="49" charset="0"/>
                <a:ea typeface="Iosevka" panose="02000509030000000004" pitchFamily="49" charset="0"/>
                <a:cs typeface="Iosevka" panose="02000509030000000004" pitchFamily="49" charset="0"/>
              </a:rPr>
              <a:t>Move updating patient’s data to the admin section</a:t>
            </a:r>
          </a:p>
          <a:p>
            <a:r>
              <a:rPr lang="en-US" dirty="0">
                <a:latin typeface="Iosevka" panose="02000509030000000004" pitchFamily="49" charset="0"/>
                <a:ea typeface="Iosevka" panose="02000509030000000004" pitchFamily="49" charset="0"/>
                <a:cs typeface="Iosevka" panose="02000509030000000004" pitchFamily="49" charset="0"/>
              </a:rPr>
              <a:t>Ability to remove patient’s data</a:t>
            </a:r>
            <a:endParaRPr lang="en-US" dirty="0">
              <a:latin typeface="Iosevka" panose="02000509030000000004" pitchFamily="49" charset="0"/>
              <a:ea typeface="Iosevka" panose="02000509030000000004" pitchFamily="49" charset="0"/>
              <a:cs typeface="Iosevka" panose="02000509030000000004" pitchFamily="49" charset="0"/>
            </a:endParaRPr>
          </a:p>
        </p:txBody>
      </p:sp>
      <p:sp>
        <p:nvSpPr>
          <p:cNvPr id="4" name="Slide Number Placeholder 3"/>
          <p:cNvSpPr>
            <a:spLocks noGrp="1"/>
          </p:cNvSpPr>
          <p:nvPr>
            <p:ph type="sldNum" sz="quarter" idx="12"/>
          </p:nvPr>
        </p:nvSpPr>
        <p:spPr/>
        <p:txBody>
          <a:bodyPr/>
          <a:lstStyle/>
          <a:p>
            <a:fld id="{B9CC3C96-4959-4C5C-8074-DCE477622159}" type="slidenum">
              <a:rPr lang="en-US" smtClean="0"/>
              <a:t>19</a:t>
            </a:fld>
            <a:endParaRPr lang="en-US"/>
          </a:p>
        </p:txBody>
      </p:sp>
    </p:spTree>
    <p:extLst>
      <p:ext uri="{BB962C8B-B14F-4D97-AF65-F5344CB8AC3E}">
        <p14:creationId xmlns:p14="http://schemas.microsoft.com/office/powerpoint/2010/main" val="641912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30" y="438650"/>
            <a:ext cx="9404723" cy="1400530"/>
          </a:xfrm>
        </p:spPr>
        <p:txBody>
          <a:bodyPr/>
          <a:lstStyle/>
          <a:p>
            <a:r>
              <a:rPr lang="en-US" dirty="0" smtClean="0">
                <a:solidFill>
                  <a:srgbClr val="D4D4D4"/>
                </a:solidFill>
              </a:rPr>
              <a:t>Project Summary</a:t>
            </a:r>
            <a:endParaRPr lang="en-US" dirty="0">
              <a:solidFill>
                <a:srgbClr val="D4D4D4"/>
              </a:solidFill>
            </a:endParaRPr>
          </a:p>
        </p:txBody>
      </p:sp>
      <p:sp>
        <p:nvSpPr>
          <p:cNvPr id="3" name="Content Placeholder 2"/>
          <p:cNvSpPr>
            <a:spLocks noGrp="1"/>
          </p:cNvSpPr>
          <p:nvPr>
            <p:ph idx="1"/>
          </p:nvPr>
        </p:nvSpPr>
        <p:spPr>
          <a:xfrm>
            <a:off x="1103312" y="1181686"/>
            <a:ext cx="8946541" cy="6147582"/>
          </a:xfrm>
        </p:spPr>
        <p:txBody>
          <a:bodyPr>
            <a:normAutofit/>
          </a:bodyPr>
          <a:lstStyle/>
          <a:p>
            <a:pPr marL="0" indent="0">
              <a:buNone/>
            </a:pPr>
            <a:r>
              <a:rPr lang="en-US" dirty="0">
                <a:latin typeface="Iosevka" panose="02000509030000000004" pitchFamily="49" charset="0"/>
                <a:ea typeface="Iosevka" panose="02000509030000000004" pitchFamily="49" charset="0"/>
                <a:cs typeface="Iosevka" panose="02000509030000000004" pitchFamily="49" charset="0"/>
              </a:rPr>
              <a:t>In short, our program “Patient Record System” will assist in easier management of Patient’s record using a computer system. This program will allow the user to add new patient with their details which are their name, address, disease, age, sex, severity and prescribed medicine and the program will automatically assign the patient with an unique code which can later be used to easily identify a specific user easily within our program. You can also search for an already existing patient using their patient code or general information to either update their data, show their data or remove them from the “ongoing treatment” section and move them to “treated” or if they transferred to another hospital then move them to the “transferred” section. If a patient has already been in the hospital before and has arrived again, you can search within the “treated or transferred” to view their previous data and update the data and move him/her to “ongoing treatment” section and assign them a new patient code. The user can even remove the patient’s data.</a:t>
            </a:r>
          </a:p>
          <a:p>
            <a:pPr marL="0" indent="0">
              <a:buNone/>
            </a:pPr>
            <a:endParaRPr lang="en-US" dirty="0"/>
          </a:p>
        </p:txBody>
      </p:sp>
      <p:sp>
        <p:nvSpPr>
          <p:cNvPr id="4" name="Slide Number Placeholder 3"/>
          <p:cNvSpPr>
            <a:spLocks noGrp="1"/>
          </p:cNvSpPr>
          <p:nvPr>
            <p:ph type="sldNum" sz="quarter" idx="12"/>
          </p:nvPr>
        </p:nvSpPr>
        <p:spPr/>
        <p:txBody>
          <a:bodyPr/>
          <a:lstStyle/>
          <a:p>
            <a:fld id="{B9CC3C96-4959-4C5C-8074-DCE477622159}" type="slidenum">
              <a:rPr lang="en-US" smtClean="0"/>
              <a:t>2</a:t>
            </a:fld>
            <a:endParaRPr lang="en-US"/>
          </a:p>
        </p:txBody>
      </p:sp>
    </p:spTree>
    <p:extLst>
      <p:ext uri="{BB962C8B-B14F-4D97-AF65-F5344CB8AC3E}">
        <p14:creationId xmlns:p14="http://schemas.microsoft.com/office/powerpoint/2010/main" val="98843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30" y="185432"/>
            <a:ext cx="9404723" cy="1400530"/>
          </a:xfrm>
        </p:spPr>
        <p:txBody>
          <a:bodyPr/>
          <a:lstStyle/>
          <a:p>
            <a:r>
              <a:rPr lang="en-US" dirty="0" smtClean="0"/>
              <a:t>Bottlenecks</a:t>
            </a:r>
            <a:endParaRPr lang="en-US" dirty="0"/>
          </a:p>
        </p:txBody>
      </p:sp>
      <p:sp>
        <p:nvSpPr>
          <p:cNvPr id="3" name="Content Placeholder 2"/>
          <p:cNvSpPr>
            <a:spLocks noGrp="1"/>
          </p:cNvSpPr>
          <p:nvPr>
            <p:ph idx="1"/>
          </p:nvPr>
        </p:nvSpPr>
        <p:spPr>
          <a:xfrm>
            <a:off x="363776" y="1459353"/>
            <a:ext cx="11662117" cy="6119446"/>
          </a:xfrm>
        </p:spPr>
        <p:txBody>
          <a:bodyPr>
            <a:normAutofit/>
          </a:bodyPr>
          <a:lstStyle/>
          <a:p>
            <a:r>
              <a:rPr lang="en-US" dirty="0">
                <a:latin typeface="Iosevka" panose="02000509030000000004" pitchFamily="49" charset="0"/>
                <a:ea typeface="Iosevka" panose="02000509030000000004" pitchFamily="49" charset="0"/>
                <a:cs typeface="Iosevka" panose="02000509030000000004" pitchFamily="49" charset="0"/>
              </a:rPr>
              <a:t>Error handler: We have yet to research how to handle type error such as giving characters when number is asked for</a:t>
            </a:r>
          </a:p>
          <a:p>
            <a:r>
              <a:rPr lang="en-US" dirty="0">
                <a:latin typeface="Iosevka" panose="02000509030000000004" pitchFamily="49" charset="0"/>
                <a:ea typeface="Iosevka" panose="02000509030000000004" pitchFamily="49" charset="0"/>
                <a:cs typeface="Iosevka" panose="02000509030000000004" pitchFamily="49" charset="0"/>
              </a:rPr>
              <a:t>Symptom detection: We are puzzled on how to make symptoms such as </a:t>
            </a:r>
            <a:r>
              <a:rPr lang="en-US" dirty="0" err="1">
                <a:latin typeface="Iosevka" panose="02000509030000000004" pitchFamily="49" charset="0"/>
                <a:ea typeface="Iosevka" panose="02000509030000000004" pitchFamily="49" charset="0"/>
                <a:cs typeface="Iosevka" panose="02000509030000000004" pitchFamily="49" charset="0"/>
              </a:rPr>
              <a:t>stomache</a:t>
            </a:r>
            <a:r>
              <a:rPr lang="en-US" dirty="0">
                <a:latin typeface="Iosevka" panose="02000509030000000004" pitchFamily="49" charset="0"/>
                <a:ea typeface="Iosevka" panose="02000509030000000004" pitchFamily="49" charset="0"/>
                <a:cs typeface="Iosevka" panose="02000509030000000004" pitchFamily="49" charset="0"/>
              </a:rPr>
              <a:t> refer to doctor who specializes in stomach</a:t>
            </a:r>
          </a:p>
        </p:txBody>
      </p:sp>
      <p:sp>
        <p:nvSpPr>
          <p:cNvPr id="4" name="Slide Number Placeholder 3"/>
          <p:cNvSpPr>
            <a:spLocks noGrp="1"/>
          </p:cNvSpPr>
          <p:nvPr>
            <p:ph type="sldNum" sz="quarter" idx="12"/>
          </p:nvPr>
        </p:nvSpPr>
        <p:spPr/>
        <p:txBody>
          <a:bodyPr/>
          <a:lstStyle/>
          <a:p>
            <a:fld id="{B9CC3C96-4959-4C5C-8074-DCE477622159}" type="slidenum">
              <a:rPr lang="en-US" smtClean="0"/>
              <a:t>20</a:t>
            </a:fld>
            <a:endParaRPr lang="en-US"/>
          </a:p>
        </p:txBody>
      </p:sp>
    </p:spTree>
    <p:extLst>
      <p:ext uri="{BB962C8B-B14F-4D97-AF65-F5344CB8AC3E}">
        <p14:creationId xmlns:p14="http://schemas.microsoft.com/office/powerpoint/2010/main" val="536728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30" y="185432"/>
            <a:ext cx="9404723" cy="1400530"/>
          </a:xfrm>
        </p:spPr>
        <p:txBody>
          <a:bodyPr/>
          <a:lstStyle/>
          <a:p>
            <a:r>
              <a:rPr lang="en-US" dirty="0" smtClean="0"/>
              <a:t>Individual members of group Report:</a:t>
            </a:r>
            <a:endParaRPr lang="en-US" dirty="0"/>
          </a:p>
        </p:txBody>
      </p:sp>
      <p:sp>
        <p:nvSpPr>
          <p:cNvPr id="3" name="Content Placeholder 2"/>
          <p:cNvSpPr>
            <a:spLocks noGrp="1"/>
          </p:cNvSpPr>
          <p:nvPr>
            <p:ph idx="1"/>
          </p:nvPr>
        </p:nvSpPr>
        <p:spPr>
          <a:xfrm>
            <a:off x="363776" y="1459353"/>
            <a:ext cx="11662117" cy="6119446"/>
          </a:xfrm>
        </p:spPr>
        <p:txBody>
          <a:bodyPr>
            <a:normAutofit/>
          </a:bodyPr>
          <a:lstStyle/>
          <a:p>
            <a:r>
              <a:rPr lang="en-US" dirty="0" err="1" smtClean="0">
                <a:latin typeface="Iosevka" panose="02000509030000000004" pitchFamily="49" charset="0"/>
                <a:ea typeface="Iosevka" panose="02000509030000000004" pitchFamily="49" charset="0"/>
                <a:cs typeface="Iosevka" panose="02000509030000000004" pitchFamily="49" charset="0"/>
              </a:rPr>
              <a:t>Deven</a:t>
            </a:r>
            <a:r>
              <a:rPr lang="en-US" dirty="0" smtClean="0">
                <a:latin typeface="Iosevka" panose="02000509030000000004" pitchFamily="49" charset="0"/>
                <a:ea typeface="Iosevka" panose="02000509030000000004" pitchFamily="49" charset="0"/>
                <a:cs typeface="Iosevka" panose="02000509030000000004" pitchFamily="49" charset="0"/>
              </a:rPr>
              <a:t> Shrestha:</a:t>
            </a:r>
          </a:p>
          <a:p>
            <a:r>
              <a:rPr lang="en-US" dirty="0" smtClean="0">
                <a:latin typeface="Iosevka" panose="02000509030000000004" pitchFamily="49" charset="0"/>
                <a:ea typeface="Iosevka" panose="02000509030000000004" pitchFamily="49" charset="0"/>
                <a:cs typeface="Iosevka" panose="02000509030000000004" pitchFamily="49" charset="0"/>
              </a:rPr>
              <a:t>Nobel </a:t>
            </a:r>
            <a:r>
              <a:rPr lang="en-US" dirty="0" err="1" smtClean="0">
                <a:latin typeface="Iosevka" panose="02000509030000000004" pitchFamily="49" charset="0"/>
                <a:ea typeface="Iosevka" panose="02000509030000000004" pitchFamily="49" charset="0"/>
                <a:cs typeface="Iosevka" panose="02000509030000000004" pitchFamily="49" charset="0"/>
              </a:rPr>
              <a:t>Baral</a:t>
            </a:r>
            <a:r>
              <a:rPr lang="en-US" dirty="0" smtClean="0">
                <a:latin typeface="Iosevka" panose="02000509030000000004" pitchFamily="49" charset="0"/>
                <a:ea typeface="Iosevka" panose="02000509030000000004" pitchFamily="49" charset="0"/>
                <a:cs typeface="Iosevka" panose="02000509030000000004" pitchFamily="49" charset="0"/>
              </a:rPr>
              <a:t>:</a:t>
            </a:r>
          </a:p>
          <a:p>
            <a:r>
              <a:rPr lang="en-US" dirty="0" err="1" smtClean="0">
                <a:latin typeface="Iosevka" panose="02000509030000000004" pitchFamily="49" charset="0"/>
                <a:ea typeface="Iosevka" panose="02000509030000000004" pitchFamily="49" charset="0"/>
                <a:cs typeface="Iosevka" panose="02000509030000000004" pitchFamily="49" charset="0"/>
              </a:rPr>
              <a:t>Susil</a:t>
            </a:r>
            <a:r>
              <a:rPr lang="en-US" dirty="0" smtClean="0">
                <a:latin typeface="Iosevka" panose="02000509030000000004" pitchFamily="49" charset="0"/>
                <a:ea typeface="Iosevka" panose="02000509030000000004" pitchFamily="49" charset="0"/>
                <a:cs typeface="Iosevka" panose="02000509030000000004" pitchFamily="49" charset="0"/>
              </a:rPr>
              <a:t> </a:t>
            </a:r>
            <a:r>
              <a:rPr lang="en-US" dirty="0" err="1" smtClean="0">
                <a:latin typeface="Iosevka" panose="02000509030000000004" pitchFamily="49" charset="0"/>
                <a:ea typeface="Iosevka" panose="02000509030000000004" pitchFamily="49" charset="0"/>
                <a:cs typeface="Iosevka" panose="02000509030000000004" pitchFamily="49" charset="0"/>
              </a:rPr>
              <a:t>Neupane</a:t>
            </a:r>
            <a:r>
              <a:rPr lang="en-US" dirty="0" smtClean="0">
                <a:latin typeface="Iosevka" panose="02000509030000000004" pitchFamily="49" charset="0"/>
                <a:ea typeface="Iosevka" panose="02000509030000000004" pitchFamily="49" charset="0"/>
                <a:cs typeface="Iosevka" panose="02000509030000000004" pitchFamily="49" charset="0"/>
              </a:rPr>
              <a:t>:</a:t>
            </a:r>
          </a:p>
          <a:p>
            <a:r>
              <a:rPr lang="en-US" dirty="0" err="1" smtClean="0">
                <a:latin typeface="Iosevka" panose="02000509030000000004" pitchFamily="49" charset="0"/>
                <a:ea typeface="Iosevka" panose="02000509030000000004" pitchFamily="49" charset="0"/>
                <a:cs typeface="Iosevka" panose="02000509030000000004" pitchFamily="49" charset="0"/>
              </a:rPr>
              <a:t>Sandesh</a:t>
            </a:r>
            <a:r>
              <a:rPr lang="en-US" dirty="0" smtClean="0">
                <a:latin typeface="Iosevka" panose="02000509030000000004" pitchFamily="49" charset="0"/>
                <a:ea typeface="Iosevka" panose="02000509030000000004" pitchFamily="49" charset="0"/>
                <a:cs typeface="Iosevka" panose="02000509030000000004" pitchFamily="49" charset="0"/>
              </a:rPr>
              <a:t> </a:t>
            </a:r>
            <a:r>
              <a:rPr lang="en-US" dirty="0" err="1" smtClean="0">
                <a:latin typeface="Iosevka" panose="02000509030000000004" pitchFamily="49" charset="0"/>
                <a:ea typeface="Iosevka" panose="02000509030000000004" pitchFamily="49" charset="0"/>
                <a:cs typeface="Iosevka" panose="02000509030000000004" pitchFamily="49" charset="0"/>
              </a:rPr>
              <a:t>Bastola</a:t>
            </a:r>
            <a:endParaRPr lang="en-US" dirty="0" smtClean="0">
              <a:latin typeface="Iosevka" panose="02000509030000000004" pitchFamily="49" charset="0"/>
              <a:ea typeface="Iosevka" panose="02000509030000000004" pitchFamily="49" charset="0"/>
              <a:cs typeface="Iosevka" panose="02000509030000000004" pitchFamily="49" charset="0"/>
            </a:endParaRPr>
          </a:p>
        </p:txBody>
      </p:sp>
      <p:sp>
        <p:nvSpPr>
          <p:cNvPr id="4" name="Slide Number Placeholder 3"/>
          <p:cNvSpPr>
            <a:spLocks noGrp="1"/>
          </p:cNvSpPr>
          <p:nvPr>
            <p:ph type="sldNum" sz="quarter" idx="12"/>
          </p:nvPr>
        </p:nvSpPr>
        <p:spPr/>
        <p:txBody>
          <a:bodyPr/>
          <a:lstStyle/>
          <a:p>
            <a:fld id="{B9CC3C96-4959-4C5C-8074-DCE477622159}" type="slidenum">
              <a:rPr lang="en-US" smtClean="0"/>
              <a:t>21</a:t>
            </a:fld>
            <a:endParaRPr lang="en-US"/>
          </a:p>
        </p:txBody>
      </p:sp>
    </p:spTree>
    <p:extLst>
      <p:ext uri="{BB962C8B-B14F-4D97-AF65-F5344CB8AC3E}">
        <p14:creationId xmlns:p14="http://schemas.microsoft.com/office/powerpoint/2010/main" val="4288832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graphicFrame>
        <p:nvGraphicFramePr>
          <p:cNvPr id="5" name="Chart 4"/>
          <p:cNvGraphicFramePr/>
          <p:nvPr>
            <p:extLst>
              <p:ext uri="{D42A27DB-BD31-4B8C-83A1-F6EECF244321}">
                <p14:modId xmlns:p14="http://schemas.microsoft.com/office/powerpoint/2010/main" val="3174544529"/>
              </p:ext>
            </p:extLst>
          </p:nvPr>
        </p:nvGraphicFramePr>
        <p:xfrm>
          <a:off x="1945908" y="1853248"/>
          <a:ext cx="7648258" cy="402704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B9CC3C96-4959-4C5C-8074-DCE477622159}" type="slidenum">
              <a:rPr lang="en-US" smtClean="0"/>
              <a:t>22</a:t>
            </a:fld>
            <a:endParaRPr lang="en-US"/>
          </a:p>
        </p:txBody>
      </p:sp>
    </p:spTree>
    <p:extLst>
      <p:ext uri="{BB962C8B-B14F-4D97-AF65-F5344CB8AC3E}">
        <p14:creationId xmlns:p14="http://schemas.microsoft.com/office/powerpoint/2010/main" val="3273100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Rectangle 1"/>
          <p:cNvSpPr>
            <a:spLocks noGrp="1" noChangeArrowheads="1"/>
          </p:cNvSpPr>
          <p:nvPr>
            <p:ph idx="1"/>
          </p:nvPr>
        </p:nvSpPr>
        <p:spPr bwMode="auto">
          <a:xfrm>
            <a:off x="646111" y="1275032"/>
            <a:ext cx="1158522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Iosevka" panose="02000509030000000004" pitchFamily="49" charset="0"/>
                <a:ea typeface="Iosevka" panose="02000509030000000004" pitchFamily="49" charset="0"/>
                <a:cs typeface="Iosevka" panose="02000509030000000004" pitchFamily="49" charset="0"/>
              </a:rPr>
              <a:t>Dick, R. S., Steen , E. B., &amp; </a:t>
            </a:r>
            <a:r>
              <a:rPr kumimoji="0" lang="en-US" sz="1400" b="0" i="0" u="none" strike="noStrike" cap="none" normalizeH="0" baseline="0" dirty="0" err="1" smtClean="0">
                <a:ln>
                  <a:noFill/>
                </a:ln>
                <a:solidFill>
                  <a:schemeClr val="tx1"/>
                </a:solidFill>
                <a:effectLst/>
                <a:latin typeface="Iosevka" panose="02000509030000000004" pitchFamily="49" charset="0"/>
                <a:ea typeface="Iosevka" panose="02000509030000000004" pitchFamily="49" charset="0"/>
                <a:cs typeface="Iosevka" panose="02000509030000000004" pitchFamily="49" charset="0"/>
              </a:rPr>
              <a:t>Detmer</a:t>
            </a:r>
            <a:r>
              <a:rPr kumimoji="0" lang="en-US" sz="1400" b="0" i="0" u="none" strike="noStrike" cap="none" normalizeH="0" baseline="0" dirty="0" smtClean="0">
                <a:ln>
                  <a:noFill/>
                </a:ln>
                <a:solidFill>
                  <a:schemeClr val="tx1"/>
                </a:solidFill>
                <a:effectLst/>
                <a:latin typeface="Iosevka" panose="02000509030000000004" pitchFamily="49" charset="0"/>
                <a:ea typeface="Iosevka" panose="02000509030000000004" pitchFamily="49" charset="0"/>
                <a:cs typeface="Iosevka" panose="02000509030000000004" pitchFamily="49" charset="0"/>
              </a:rPr>
              <a:t>, D. E. (1997). </a:t>
            </a:r>
            <a:r>
              <a:rPr kumimoji="0" lang="en-US" sz="1400" b="0" i="1" u="none" strike="noStrike" cap="none" normalizeH="0" baseline="0" dirty="0" smtClean="0">
                <a:ln>
                  <a:noFill/>
                </a:ln>
                <a:solidFill>
                  <a:schemeClr val="tx1"/>
                </a:solidFill>
                <a:effectLst/>
                <a:latin typeface="Iosevka" panose="02000509030000000004" pitchFamily="49" charset="0"/>
                <a:ea typeface="Iosevka" panose="02000509030000000004" pitchFamily="49" charset="0"/>
                <a:cs typeface="Iosevka" panose="02000509030000000004" pitchFamily="49" charset="0"/>
              </a:rPr>
              <a:t>The Computer-Based Patient Record: Revised Edition: An Essential Technology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1" u="none" strike="noStrike" cap="none" normalizeH="0" baseline="0" dirty="0" smtClean="0">
                <a:ln>
                  <a:noFill/>
                </a:ln>
                <a:solidFill>
                  <a:schemeClr val="tx1"/>
                </a:solidFill>
                <a:effectLst/>
                <a:latin typeface="Iosevka" panose="02000509030000000004" pitchFamily="49" charset="0"/>
                <a:ea typeface="Iosevka" panose="02000509030000000004" pitchFamily="49" charset="0"/>
                <a:cs typeface="Iosevka" panose="02000509030000000004" pitchFamily="49" charset="0"/>
              </a:rPr>
              <a:t> for Health Care.</a:t>
            </a:r>
            <a:r>
              <a:rPr kumimoji="0" lang="en-US" sz="1400" b="0" i="0" u="none" strike="noStrike" cap="none" normalizeH="0" baseline="0" dirty="0" smtClean="0">
                <a:ln>
                  <a:noFill/>
                </a:ln>
                <a:solidFill>
                  <a:schemeClr val="tx1"/>
                </a:solidFill>
                <a:effectLst/>
                <a:latin typeface="Iosevka" panose="02000509030000000004" pitchFamily="49" charset="0"/>
                <a:ea typeface="Iosevka" panose="02000509030000000004" pitchFamily="49" charset="0"/>
                <a:cs typeface="Iosevka" panose="02000509030000000004" pitchFamily="49" charset="0"/>
              </a:rPr>
              <a:t> Retrieved from National Library of Medicine: https://www.ncbi.nlm.nih.gov/books/NBK233055/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B9CC3C96-4959-4C5C-8074-DCE477622159}" type="slidenum">
              <a:rPr lang="en-US" smtClean="0"/>
              <a:t>23</a:t>
            </a:fld>
            <a:endParaRPr lang="en-US"/>
          </a:p>
        </p:txBody>
      </p:sp>
    </p:spTree>
    <p:extLst>
      <p:ext uri="{BB962C8B-B14F-4D97-AF65-F5344CB8AC3E}">
        <p14:creationId xmlns:p14="http://schemas.microsoft.com/office/powerpoint/2010/main" val="4020157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5130" y="185432"/>
            <a:ext cx="9404723" cy="1400530"/>
          </a:xfrm>
        </p:spPr>
        <p:txBody>
          <a:bodyPr/>
          <a:lstStyle/>
          <a:p>
            <a:r>
              <a:rPr lang="en-US" dirty="0" smtClean="0"/>
              <a:t>Introduction</a:t>
            </a:r>
            <a:endParaRPr lang="en-US" dirty="0"/>
          </a:p>
        </p:txBody>
      </p:sp>
      <p:sp>
        <p:nvSpPr>
          <p:cNvPr id="3" name="Content Placeholder 2"/>
          <p:cNvSpPr>
            <a:spLocks noGrp="1"/>
          </p:cNvSpPr>
          <p:nvPr>
            <p:ph idx="1"/>
          </p:nvPr>
        </p:nvSpPr>
        <p:spPr>
          <a:xfrm>
            <a:off x="363776" y="1459353"/>
            <a:ext cx="11662117" cy="6119446"/>
          </a:xfrm>
        </p:spPr>
        <p:txBody>
          <a:bodyPr>
            <a:normAutofit/>
          </a:bodyPr>
          <a:lstStyle/>
          <a:p>
            <a:pPr marL="0" indent="0" algn="just">
              <a:buNone/>
            </a:pPr>
            <a:r>
              <a:rPr lang="en-US" dirty="0" smtClean="0">
                <a:latin typeface="Iosevka" panose="02000509030000000004" pitchFamily="49" charset="0"/>
                <a:ea typeface="Iosevka" panose="02000509030000000004" pitchFamily="49" charset="0"/>
                <a:cs typeface="Iosevka" panose="02000509030000000004" pitchFamily="49" charset="0"/>
              </a:rPr>
              <a:t>Our program “Patient Record System” will allow the users to add and manage patient’s data efficiently. This program will assign each patient a unique code and that code can be used to effectively search, modify, view, move or remove the data. That way, even if multiple patient’s have the same name and diseases and other information, it will not cause a problem in the workflow. If the patient who wants to add their data into the database has already been to our hospital, then the program will ask for their previous code and their new info and assign them a  new code. In addition to that, our program will be written in C programming language, which is a middle level language for ensuring great performance. </a:t>
            </a:r>
            <a:r>
              <a:rPr lang="en-US" dirty="0">
                <a:latin typeface="Iosevka" panose="02000509030000000004" pitchFamily="49" charset="0"/>
                <a:ea typeface="Iosevka" panose="02000509030000000004" pitchFamily="49" charset="0"/>
                <a:cs typeface="Iosevka" panose="02000509030000000004" pitchFamily="49" charset="0"/>
              </a:rPr>
              <a:t>So, our system “Patient Record System” is a feature-full and user-friendly system which will facilitate the hospital which implement it to be more advanced and efficient. It is also very fast and optimized allowing for the computer to efficiently perform various activities without being pulled down by it</a:t>
            </a:r>
            <a:r>
              <a:rPr lang="en-US" dirty="0" smtClean="0">
                <a:latin typeface="Iosevka" panose="02000509030000000004" pitchFamily="49" charset="0"/>
                <a:ea typeface="Iosevka" panose="02000509030000000004" pitchFamily="49" charset="0"/>
                <a:cs typeface="Iosevka" panose="02000509030000000004" pitchFamily="49" charset="0"/>
              </a:rPr>
              <a:t>.</a:t>
            </a:r>
            <a:endParaRPr lang="en-US" dirty="0">
              <a:latin typeface="Iosevka" panose="02000509030000000004" pitchFamily="49" charset="0"/>
              <a:ea typeface="Iosevka" panose="02000509030000000004" pitchFamily="49" charset="0"/>
              <a:cs typeface="Iosevka" panose="02000509030000000004" pitchFamily="49" charset="0"/>
            </a:endParaRPr>
          </a:p>
        </p:txBody>
      </p:sp>
      <p:sp>
        <p:nvSpPr>
          <p:cNvPr id="4" name="Slide Number Placeholder 3"/>
          <p:cNvSpPr>
            <a:spLocks noGrp="1"/>
          </p:cNvSpPr>
          <p:nvPr>
            <p:ph type="sldNum" sz="quarter" idx="12"/>
          </p:nvPr>
        </p:nvSpPr>
        <p:spPr/>
        <p:txBody>
          <a:bodyPr/>
          <a:lstStyle/>
          <a:p>
            <a:fld id="{B9CC3C96-4959-4C5C-8074-DCE477622159}" type="slidenum">
              <a:rPr lang="en-US" smtClean="0"/>
              <a:t>3</a:t>
            </a:fld>
            <a:endParaRPr lang="en-US"/>
          </a:p>
        </p:txBody>
      </p:sp>
    </p:spTree>
    <p:extLst>
      <p:ext uri="{BB962C8B-B14F-4D97-AF65-F5344CB8AC3E}">
        <p14:creationId xmlns:p14="http://schemas.microsoft.com/office/powerpoint/2010/main" val="1039121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1104293" y="1616819"/>
            <a:ext cx="8946541" cy="4195481"/>
          </a:xfrm>
        </p:spPr>
        <p:txBody>
          <a:bodyPr/>
          <a:lstStyle/>
          <a:p>
            <a:pPr marL="0" indent="0">
              <a:buNone/>
            </a:pPr>
            <a:r>
              <a:rPr lang="en-US" dirty="0">
                <a:latin typeface="Iosevka" panose="02000509030000000004" pitchFamily="49" charset="0"/>
                <a:ea typeface="Iosevka" panose="02000509030000000004" pitchFamily="49" charset="0"/>
                <a:cs typeface="Iosevka" panose="02000509030000000004" pitchFamily="49" charset="0"/>
              </a:rPr>
              <a:t>Many hospitals store their patient’s data in physical files which are very prone to damage from fire and water. In addition to that, those files take a very long time to search through and the quality of those files can degrade overtime. This program will solve such issue by providing an interface to store patient’s data digitally. So, the hospitals which implement our program will not have to worry about managing the files and can easily access, view, modify, move and remove data easily and efficiently.</a:t>
            </a:r>
          </a:p>
          <a:p>
            <a:pPr marL="0" indent="0">
              <a:buNone/>
            </a:pPr>
            <a:endParaRPr lang="en-US" dirty="0"/>
          </a:p>
        </p:txBody>
      </p:sp>
      <p:sp>
        <p:nvSpPr>
          <p:cNvPr id="4" name="Slide Number Placeholder 3"/>
          <p:cNvSpPr>
            <a:spLocks noGrp="1"/>
          </p:cNvSpPr>
          <p:nvPr>
            <p:ph type="sldNum" sz="quarter" idx="12"/>
          </p:nvPr>
        </p:nvSpPr>
        <p:spPr/>
        <p:txBody>
          <a:bodyPr/>
          <a:lstStyle/>
          <a:p>
            <a:fld id="{B9CC3C96-4959-4C5C-8074-DCE477622159}" type="slidenum">
              <a:rPr lang="en-US" smtClean="0"/>
              <a:t>4</a:t>
            </a:fld>
            <a:endParaRPr lang="en-US"/>
          </a:p>
        </p:txBody>
      </p:sp>
    </p:spTree>
    <p:extLst>
      <p:ext uri="{BB962C8B-B14F-4D97-AF65-F5344CB8AC3E}">
        <p14:creationId xmlns:p14="http://schemas.microsoft.com/office/powerpoint/2010/main" val="1977938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marL="0" indent="0">
              <a:buNone/>
            </a:pPr>
            <a:r>
              <a:rPr lang="en-US" dirty="0" smtClean="0">
                <a:latin typeface="Iosevka" panose="02000509030000000004" pitchFamily="49" charset="0"/>
                <a:ea typeface="Iosevka" panose="02000509030000000004" pitchFamily="49" charset="0"/>
                <a:cs typeface="Iosevka" panose="02000509030000000004" pitchFamily="49" charset="0"/>
              </a:rPr>
              <a:t>The objective of creating this program are as follows:</a:t>
            </a:r>
          </a:p>
          <a:p>
            <a:pPr lvl="0"/>
            <a:r>
              <a:rPr lang="en-US" dirty="0" smtClean="0">
                <a:latin typeface="Iosevka" panose="02000509030000000004" pitchFamily="49" charset="0"/>
                <a:ea typeface="Iosevka" panose="02000509030000000004" pitchFamily="49" charset="0"/>
                <a:cs typeface="Iosevka" panose="02000509030000000004" pitchFamily="49" charset="0"/>
              </a:rPr>
              <a:t>Provide </a:t>
            </a:r>
            <a:r>
              <a:rPr lang="en-US" dirty="0">
                <a:latin typeface="Iosevka" panose="02000509030000000004" pitchFamily="49" charset="0"/>
                <a:ea typeface="Iosevka" panose="02000509030000000004" pitchFamily="49" charset="0"/>
                <a:cs typeface="Iosevka" panose="02000509030000000004" pitchFamily="49" charset="0"/>
              </a:rPr>
              <a:t>easy to use and manage interface to record and manage patient’s data</a:t>
            </a:r>
          </a:p>
          <a:p>
            <a:pPr lvl="0"/>
            <a:r>
              <a:rPr lang="en-US" dirty="0">
                <a:latin typeface="Iosevka" panose="02000509030000000004" pitchFamily="49" charset="0"/>
                <a:ea typeface="Iosevka" panose="02000509030000000004" pitchFamily="49" charset="0"/>
                <a:cs typeface="Iosevka" panose="02000509030000000004" pitchFamily="49" charset="0"/>
              </a:rPr>
              <a:t>To save patient’s data digitally</a:t>
            </a:r>
          </a:p>
          <a:p>
            <a:pPr marL="0" indent="0">
              <a:buNone/>
            </a:pPr>
            <a:endParaRPr lang="en-US" dirty="0"/>
          </a:p>
        </p:txBody>
      </p:sp>
      <p:sp>
        <p:nvSpPr>
          <p:cNvPr id="4" name="Slide Number Placeholder 3"/>
          <p:cNvSpPr>
            <a:spLocks noGrp="1"/>
          </p:cNvSpPr>
          <p:nvPr>
            <p:ph type="sldNum" sz="quarter" idx="12"/>
          </p:nvPr>
        </p:nvSpPr>
        <p:spPr/>
        <p:txBody>
          <a:bodyPr/>
          <a:lstStyle/>
          <a:p>
            <a:fld id="{B9CC3C96-4959-4C5C-8074-DCE477622159}" type="slidenum">
              <a:rPr lang="en-US" smtClean="0"/>
              <a:t>5</a:t>
            </a:fld>
            <a:endParaRPr lang="en-US"/>
          </a:p>
        </p:txBody>
      </p:sp>
    </p:spTree>
    <p:extLst>
      <p:ext uri="{BB962C8B-B14F-4D97-AF65-F5344CB8AC3E}">
        <p14:creationId xmlns:p14="http://schemas.microsoft.com/office/powerpoint/2010/main" val="697254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E28676-6981-6ACB-216D-49E02493527F}"/>
              </a:ext>
            </a:extLst>
          </p:cNvPr>
          <p:cNvSpPr>
            <a:spLocks noGrp="1"/>
          </p:cNvSpPr>
          <p:nvPr>
            <p:ph type="title"/>
          </p:nvPr>
        </p:nvSpPr>
        <p:spPr>
          <a:xfrm>
            <a:off x="646111" y="452718"/>
            <a:ext cx="9404723" cy="741381"/>
          </a:xfrm>
        </p:spPr>
        <p:txBody>
          <a:bodyPr/>
          <a:lstStyle/>
          <a:p>
            <a:r>
              <a:rPr lang="en-US" sz="3600" b="1" dirty="0"/>
              <a:t>Progress Report</a:t>
            </a:r>
          </a:p>
        </p:txBody>
      </p:sp>
      <p:sp>
        <p:nvSpPr>
          <p:cNvPr id="3" name="Content Placeholder 2">
            <a:extLst>
              <a:ext uri="{FF2B5EF4-FFF2-40B4-BE49-F238E27FC236}">
                <a16:creationId xmlns="" xmlns:a16="http://schemas.microsoft.com/office/drawing/2014/main" id="{30F491CB-D237-1706-E409-9C3E4C106959}"/>
              </a:ext>
            </a:extLst>
          </p:cNvPr>
          <p:cNvSpPr>
            <a:spLocks noGrp="1"/>
          </p:cNvSpPr>
          <p:nvPr>
            <p:ph idx="1"/>
          </p:nvPr>
        </p:nvSpPr>
        <p:spPr>
          <a:xfrm>
            <a:off x="190017" y="1308399"/>
            <a:ext cx="10316910" cy="4963756"/>
          </a:xfrm>
        </p:spPr>
        <p:txBody>
          <a:bodyPr>
            <a:normAutofit/>
          </a:bodyPr>
          <a:lstStyle/>
          <a:p>
            <a:pPr marL="0" indent="0">
              <a:buNone/>
            </a:pPr>
            <a:r>
              <a:rPr lang="en-US" b="1" i="1" dirty="0"/>
              <a:t>What is </a:t>
            </a:r>
            <a:r>
              <a:rPr lang="en-US" b="1" i="1" dirty="0" smtClean="0"/>
              <a:t>completed:</a:t>
            </a:r>
            <a:endParaRPr lang="en-US" b="1" i="1" dirty="0"/>
          </a:p>
          <a:p>
            <a:r>
              <a:rPr lang="en-US" dirty="0">
                <a:latin typeface="Times New Roman" panose="02020603050405020304" pitchFamily="18" charset="0"/>
                <a:cs typeface="Times New Roman" panose="02020603050405020304" pitchFamily="18" charset="0"/>
              </a:rPr>
              <a:t>Our </a:t>
            </a:r>
            <a:r>
              <a:rPr lang="en-US" dirty="0" smtClean="0">
                <a:latin typeface="Times New Roman" panose="02020603050405020304" pitchFamily="18" charset="0"/>
                <a:cs typeface="Times New Roman" panose="02020603050405020304" pitchFamily="18" charset="0"/>
              </a:rPr>
              <a:t>program </a:t>
            </a:r>
            <a:r>
              <a:rPr lang="en-US" dirty="0">
                <a:latin typeface="Times New Roman" panose="02020603050405020304" pitchFamily="18" charset="0"/>
                <a:cs typeface="Times New Roman" panose="02020603050405020304" pitchFamily="18" charset="0"/>
              </a:rPr>
              <a:t>can now add patient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dirty="0">
                <a:effectLst/>
                <a:latin typeface="Times New Roman" panose="02020603050405020304" pitchFamily="18" charset="0"/>
                <a:ea typeface="Times New Roman" panose="02020603050405020304" pitchFamily="18" charset="0"/>
              </a:rPr>
              <a:t>in the database </a:t>
            </a:r>
            <a:r>
              <a:rPr lang="en-US" dirty="0" smtClean="0">
                <a:effectLst/>
                <a:latin typeface="Times New Roman" panose="02020603050405020304" pitchFamily="18" charset="0"/>
                <a:ea typeface="Times New Roman" panose="02020603050405020304" pitchFamily="18" charset="0"/>
              </a:rPr>
              <a:t>after</a:t>
            </a:r>
          </a:p>
          <a:p>
            <a:pPr marL="0" indent="0">
              <a:buNone/>
            </a:pP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     getting </a:t>
            </a:r>
            <a:r>
              <a:rPr lang="en-US" dirty="0">
                <a:latin typeface="Times New Roman" panose="02020603050405020304" pitchFamily="18" charset="0"/>
                <a:ea typeface="Times New Roman" panose="02020603050405020304" pitchFamily="18" charset="0"/>
              </a:rPr>
              <a:t>information such as their name, age, etc.</a:t>
            </a:r>
          </a:p>
          <a:p>
            <a:pPr marL="0" indent="0">
              <a:buNone/>
            </a:pPr>
            <a:endParaRPr lang="en-US" dirty="0" smtClean="0">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05" y="198718"/>
            <a:ext cx="4058216" cy="6344535"/>
          </a:xfrm>
          <a:prstGeom prst="rect">
            <a:avLst/>
          </a:prstGeom>
        </p:spPr>
      </p:pic>
      <p:sp>
        <p:nvSpPr>
          <p:cNvPr id="5" name="Slide Number Placeholder 4"/>
          <p:cNvSpPr>
            <a:spLocks noGrp="1"/>
          </p:cNvSpPr>
          <p:nvPr>
            <p:ph type="sldNum" sz="quarter" idx="12"/>
          </p:nvPr>
        </p:nvSpPr>
        <p:spPr/>
        <p:txBody>
          <a:bodyPr/>
          <a:lstStyle/>
          <a:p>
            <a:fld id="{B9CC3C96-4959-4C5C-8074-DCE477622159}" type="slidenum">
              <a:rPr lang="en-US" smtClean="0"/>
              <a:t>6</a:t>
            </a:fld>
            <a:endParaRPr lang="en-US"/>
          </a:p>
        </p:txBody>
      </p:sp>
    </p:spTree>
    <p:extLst>
      <p:ext uri="{BB962C8B-B14F-4D97-AF65-F5344CB8AC3E}">
        <p14:creationId xmlns:p14="http://schemas.microsoft.com/office/powerpoint/2010/main" val="520717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a:xfrm>
            <a:off x="417512" y="452718"/>
            <a:ext cx="8946541" cy="4195481"/>
          </a:xfrm>
        </p:spPr>
        <p:txBody>
          <a:bodyPr/>
          <a:lstStyle/>
          <a:p>
            <a:r>
              <a:rPr lang="en-US" dirty="0"/>
              <a:t>If a patient is repeated  or old visitor  who has already been to our hospital or at our record system now they can  skip the basic information section and move forward to changing information such as address and phone numbers.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047" y="2127008"/>
            <a:ext cx="5734850" cy="3467584"/>
          </a:xfrm>
          <a:prstGeom prst="rect">
            <a:avLst/>
          </a:prstGeom>
        </p:spPr>
      </p:pic>
      <p:sp>
        <p:nvSpPr>
          <p:cNvPr id="3" name="Slide Number Placeholder 2"/>
          <p:cNvSpPr>
            <a:spLocks noGrp="1"/>
          </p:cNvSpPr>
          <p:nvPr>
            <p:ph type="sldNum" sz="quarter" idx="12"/>
          </p:nvPr>
        </p:nvSpPr>
        <p:spPr/>
        <p:txBody>
          <a:bodyPr/>
          <a:lstStyle/>
          <a:p>
            <a:fld id="{B9CC3C96-4959-4C5C-8074-DCE477622159}" type="slidenum">
              <a:rPr lang="en-US" smtClean="0"/>
              <a:t>7</a:t>
            </a:fld>
            <a:endParaRPr lang="en-US"/>
          </a:p>
        </p:txBody>
      </p:sp>
    </p:spTree>
    <p:extLst>
      <p:ext uri="{BB962C8B-B14F-4D97-AF65-F5344CB8AC3E}">
        <p14:creationId xmlns:p14="http://schemas.microsoft.com/office/powerpoint/2010/main" val="64318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6111" y="452718"/>
            <a:ext cx="8946541" cy="4195481"/>
          </a:xfrm>
        </p:spPr>
        <p:txBody>
          <a:bodyPr/>
          <a:lstStyle/>
          <a:p>
            <a:r>
              <a:rPr lang="en-US" dirty="0"/>
              <a:t>Now user can search patient by their code and can modify data and information as needed.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44" y="1853248"/>
            <a:ext cx="4020111" cy="32770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888" y="1853248"/>
            <a:ext cx="5803716" cy="5004751"/>
          </a:xfrm>
          <a:prstGeom prst="rect">
            <a:avLst/>
          </a:prstGeom>
        </p:spPr>
      </p:pic>
      <p:sp>
        <p:nvSpPr>
          <p:cNvPr id="6" name="TextBox 5"/>
          <p:cNvSpPr txBox="1"/>
          <p:nvPr/>
        </p:nvSpPr>
        <p:spPr>
          <a:xfrm>
            <a:off x="1016000" y="1319620"/>
            <a:ext cx="3860800" cy="369332"/>
          </a:xfrm>
          <a:prstGeom prst="rect">
            <a:avLst/>
          </a:prstGeom>
          <a:noFill/>
        </p:spPr>
        <p:txBody>
          <a:bodyPr wrap="square" rtlCol="0">
            <a:spAutoFit/>
          </a:bodyPr>
          <a:lstStyle/>
          <a:p>
            <a:r>
              <a:rPr lang="en-US" dirty="0" smtClean="0"/>
              <a:t>Search</a:t>
            </a:r>
            <a:endParaRPr lang="en-US" dirty="0"/>
          </a:p>
        </p:txBody>
      </p:sp>
      <p:sp>
        <p:nvSpPr>
          <p:cNvPr id="8" name="TextBox 7"/>
          <p:cNvSpPr txBox="1"/>
          <p:nvPr/>
        </p:nvSpPr>
        <p:spPr>
          <a:xfrm>
            <a:off x="5348472" y="1319620"/>
            <a:ext cx="4341628" cy="369332"/>
          </a:xfrm>
          <a:prstGeom prst="rect">
            <a:avLst/>
          </a:prstGeom>
          <a:noFill/>
        </p:spPr>
        <p:txBody>
          <a:bodyPr wrap="square" rtlCol="0">
            <a:spAutoFit/>
          </a:bodyPr>
          <a:lstStyle/>
          <a:p>
            <a:r>
              <a:rPr lang="en-US" dirty="0" smtClean="0"/>
              <a:t>Modify</a:t>
            </a:r>
            <a:endParaRPr lang="en-US" dirty="0"/>
          </a:p>
        </p:txBody>
      </p:sp>
      <p:sp>
        <p:nvSpPr>
          <p:cNvPr id="7" name="Slide Number Placeholder 6"/>
          <p:cNvSpPr>
            <a:spLocks noGrp="1"/>
          </p:cNvSpPr>
          <p:nvPr>
            <p:ph type="sldNum" sz="quarter" idx="12"/>
          </p:nvPr>
        </p:nvSpPr>
        <p:spPr/>
        <p:txBody>
          <a:bodyPr/>
          <a:lstStyle/>
          <a:p>
            <a:fld id="{B9CC3C96-4959-4C5C-8074-DCE477622159}" type="slidenum">
              <a:rPr lang="en-US" smtClean="0"/>
              <a:t>8</a:t>
            </a:fld>
            <a:endParaRPr lang="en-US"/>
          </a:p>
        </p:txBody>
      </p:sp>
    </p:spTree>
    <p:extLst>
      <p:ext uri="{BB962C8B-B14F-4D97-AF65-F5344CB8AC3E}">
        <p14:creationId xmlns:p14="http://schemas.microsoft.com/office/powerpoint/2010/main" val="3839724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06882"/>
          </a:xfrm>
        </p:spPr>
        <p:txBody>
          <a:bodyPr/>
          <a:lstStyle/>
          <a:p>
            <a:endParaRPr lang="en-US" dirty="0"/>
          </a:p>
        </p:txBody>
      </p:sp>
      <p:sp>
        <p:nvSpPr>
          <p:cNvPr id="3" name="Content Placeholder 2"/>
          <p:cNvSpPr>
            <a:spLocks noGrp="1"/>
          </p:cNvSpPr>
          <p:nvPr>
            <p:ph idx="1"/>
          </p:nvPr>
        </p:nvSpPr>
        <p:spPr>
          <a:xfrm>
            <a:off x="646111" y="452718"/>
            <a:ext cx="8946541" cy="4195481"/>
          </a:xfrm>
        </p:spPr>
        <p:txBody>
          <a:bodyPr/>
          <a:lstStyle/>
          <a:p>
            <a:r>
              <a:rPr lang="en-US" dirty="0"/>
              <a:t>In addition to that our program can now analyze patient symptoms and assign doctors according to patients symptoms</a:t>
            </a:r>
            <a:r>
              <a:rPr lang="en-US" dirty="0" smtClean="0"/>
              <a:t>.</a:t>
            </a:r>
          </a:p>
          <a:p>
            <a:endParaRPr lang="en-US" dirty="0"/>
          </a:p>
          <a:p>
            <a:endParaRPr lang="en-US" dirty="0" smtClean="0"/>
          </a:p>
          <a:p>
            <a:endParaRPr lang="en-US" dirty="0"/>
          </a:p>
          <a:p>
            <a:endParaRPr lang="en-US" dirty="0" smtClean="0"/>
          </a:p>
          <a:p>
            <a:r>
              <a:rPr lang="en-US" dirty="0"/>
              <a:t>Now the admin has to enter the username and password or pass the security factor authentication to open the system from their they can manage or view doctor information.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207" y="1397772"/>
            <a:ext cx="4010585" cy="115268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608" y="3974961"/>
            <a:ext cx="2924583" cy="1981477"/>
          </a:xfrm>
          <a:prstGeom prst="rect">
            <a:avLst/>
          </a:prstGeom>
        </p:spPr>
      </p:pic>
      <p:sp>
        <p:nvSpPr>
          <p:cNvPr id="5" name="Slide Number Placeholder 4"/>
          <p:cNvSpPr>
            <a:spLocks noGrp="1"/>
          </p:cNvSpPr>
          <p:nvPr>
            <p:ph type="sldNum" sz="quarter" idx="12"/>
          </p:nvPr>
        </p:nvSpPr>
        <p:spPr/>
        <p:txBody>
          <a:bodyPr/>
          <a:lstStyle/>
          <a:p>
            <a:fld id="{B9CC3C96-4959-4C5C-8074-DCE477622159}" type="slidenum">
              <a:rPr lang="en-US" smtClean="0"/>
              <a:t>9</a:t>
            </a:fld>
            <a:endParaRPr lang="en-US"/>
          </a:p>
        </p:txBody>
      </p:sp>
    </p:spTree>
    <p:extLst>
      <p:ext uri="{BB962C8B-B14F-4D97-AF65-F5344CB8AC3E}">
        <p14:creationId xmlns:p14="http://schemas.microsoft.com/office/powerpoint/2010/main" val="27829796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102</TotalTime>
  <Words>1347</Words>
  <Application>Microsoft Office PowerPoint</Application>
  <PresentationFormat>Widescreen</PresentationFormat>
  <Paragraphs>121</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Iosevka</vt:lpstr>
      <vt:lpstr>Times New Roman</vt:lpstr>
      <vt:lpstr>Wingdings 3</vt:lpstr>
      <vt:lpstr>Ion</vt:lpstr>
      <vt:lpstr>Patient Record System</vt:lpstr>
      <vt:lpstr>Project Summary</vt:lpstr>
      <vt:lpstr>Introduction</vt:lpstr>
      <vt:lpstr>Problem Statement</vt:lpstr>
      <vt:lpstr>Objective</vt:lpstr>
      <vt:lpstr>Progress Report</vt:lpstr>
      <vt:lpstr>PowerPoint Presentation</vt:lpstr>
      <vt:lpstr>PowerPoint Presentation</vt:lpstr>
      <vt:lpstr>PowerPoint Presentation</vt:lpstr>
      <vt:lpstr>Algorithm</vt:lpstr>
      <vt:lpstr>Algorithm</vt:lpstr>
      <vt:lpstr>Algorithm</vt:lpstr>
      <vt:lpstr>Flowchart</vt:lpstr>
      <vt:lpstr>Flowchart</vt:lpstr>
      <vt:lpstr>Flowchart</vt:lpstr>
      <vt:lpstr>Data flow diagram(Level 2)</vt:lpstr>
      <vt:lpstr>DFD</vt:lpstr>
      <vt:lpstr>DFD</vt:lpstr>
      <vt:lpstr>What needs to be done</vt:lpstr>
      <vt:lpstr>Bottlenecks</vt:lpstr>
      <vt:lpstr>Individual members of group Report:</vt:lpstr>
      <vt:lpstr>Gantt Chart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Record System</dc:title>
  <dc:creator>Windows User</dc:creator>
  <cp:lastModifiedBy>u</cp:lastModifiedBy>
  <cp:revision>24</cp:revision>
  <dcterms:created xsi:type="dcterms:W3CDTF">2024-05-04T02:28:55Z</dcterms:created>
  <dcterms:modified xsi:type="dcterms:W3CDTF">2024-06-14T00:36:54Z</dcterms:modified>
</cp:coreProperties>
</file>